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238.xml" ContentType="application/vnd.openxmlformats-officedocument.presentationml.tags+xml"/>
  <Override PartName="/ppt/tags/tag569.xml" ContentType="application/vnd.openxmlformats-officedocument.presentationml.tags+xml"/>
  <Override PartName="/ppt/tags/tag916.xml" ContentType="application/vnd.openxmlformats-officedocument.presentationml.tags+xml"/>
  <Override PartName="/ppt/tags/tag424.xml" ContentType="application/vnd.openxmlformats-officedocument.presentationml.tags+xml"/>
  <Override PartName="/ppt/tags/tag610.xml" ContentType="application/vnd.openxmlformats-officedocument.presentationml.tags+xml"/>
  <Override PartName="/ppt/tags/tag755.xml" ContentType="application/vnd.openxmlformats-officedocument.presentationml.tags+xml"/>
  <Override PartName="/ppt/tags/tag941.xml" ContentType="application/vnd.openxmlformats-officedocument.presentationml.tags+xml"/>
  <Override PartName="/ppt/tags/tag1087.xml" ContentType="application/vnd.openxmlformats-officedocument.presentationml.tags+xml"/>
  <Override PartName="/ppt/tags/tag1103.xml" ContentType="application/vnd.openxmlformats-officedocument.presentationml.tags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263.xml" ContentType="application/vnd.openxmlformats-officedocument.presentationml.tags+xml"/>
  <Override PartName="/ppt/tags/tag594.xml" ContentType="application/vnd.openxmlformats-officedocument.presentationml.tags+xml"/>
  <Override PartName="/ppt/tags/tag780.xml" ContentType="application/vnd.openxmlformats-officedocument.presentationml.tags+xml"/>
  <Default Extension="xml" ContentType="application/xml"/>
  <Override PartName="/ppt/tags/tag38.xml" ContentType="application/vnd.openxmlformats-officedocument.presentationml.tags+xml"/>
  <Override PartName="/ppt/tags/tag339.xml" ContentType="application/vnd.openxmlformats-officedocument.presentationml.tags+xml"/>
  <Override PartName="/ppt/tags/tag525.xml" ContentType="application/vnd.openxmlformats-officedocument.presentationml.tags+xml"/>
  <Override PartName="/ppt/tags/tag1018.xml" ContentType="application/vnd.openxmlformats-officedocument.presentationml.tags+xml"/>
  <Override PartName="/ppt/tags/tag63.xml" ContentType="application/vnd.openxmlformats-officedocument.presentationml.tags+xml"/>
  <Override PartName="/ppt/tags/tag178.xml" ContentType="application/vnd.openxmlformats-officedocument.presentationml.tags+xml"/>
  <Override PartName="/ppt/tags/tag364.xml" ContentType="application/vnd.openxmlformats-officedocument.presentationml.tags+xml"/>
  <Override PartName="/ppt/tags/tag711.xml" ContentType="application/vnd.openxmlformats-officedocument.presentationml.tags+xml"/>
  <Override PartName="/ppt/tags/tag856.xml" ContentType="application/vnd.openxmlformats-officedocument.presentationml.tags+xml"/>
  <Override PartName="/ppt/tags/tag1043.xml" ContentType="application/vnd.openxmlformats-officedocument.presentationml.tags+xml"/>
  <Override PartName="/ppt/tags/tag109.xml" ContentType="application/vnd.openxmlformats-officedocument.presentationml.tags+xml"/>
  <Override PartName="/ppt/tags/tag550.xml" ContentType="application/vnd.openxmlformats-officedocument.presentationml.tags+xml"/>
  <Override PartName="/ppt/tags/tag695.xml" ContentType="application/vnd.openxmlformats-officedocument.presentationml.tags+xml"/>
  <Override PartName="/ppt/tags/tag881.xml" ContentType="application/vnd.openxmlformats-officedocument.presentationml.tags+xml"/>
  <Override PartName="/ppt/tags/tag279.xml" ContentType="application/vnd.openxmlformats-officedocument.presentationml.tags+xml"/>
  <Override PartName="/ppt/tags/tag626.xml" ContentType="application/vnd.openxmlformats-officedocument.presentationml.tags+xml"/>
  <Override PartName="/ppt/tags/tag957.xml" ContentType="application/vnd.openxmlformats-officedocument.presentationml.tags+xml"/>
  <Override PartName="/ppt/tags/tag1119.xml" ContentType="application/vnd.openxmlformats-officedocument.presentationml.tags+xml"/>
  <Override PartName="/ppt/tags/tag134.xml" ContentType="application/vnd.openxmlformats-officedocument.presentationml.tags+xml"/>
  <Override PartName="/ppt/tags/tag320.xml" ContentType="application/vnd.openxmlformats-officedocument.presentationml.tags+xml"/>
  <Override PartName="/ppt/tags/tag465.xml" ContentType="application/vnd.openxmlformats-officedocument.presentationml.tags+xml"/>
  <Override PartName="/ppt/tags/tag796.xml" ContentType="application/vnd.openxmlformats-officedocument.presentationml.tags+xml"/>
  <Override PartName="/ppt/tags/tag812.xml" ContentType="application/vnd.openxmlformats-officedocument.presentationml.tags+xml"/>
  <Override PartName="/ppt/tags/tag1144.xml" ContentType="application/vnd.openxmlformats-officedocument.presentationml.tags+xml"/>
  <Default Extension="png" ContentType="image/png"/>
  <Override PartName="/ppt/tags/tag651.xml" ContentType="application/vnd.openxmlformats-officedocument.presentationml.tags+xml"/>
  <Override PartName="/ppt/tags/tag982.xml" ContentType="application/vnd.openxmlformats-officedocument.presentationml.tags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490.xml" ContentType="application/vnd.openxmlformats-officedocument.presentationml.tags+xml"/>
  <Override PartName="/ppt/tags/tag727.xml" ContentType="application/vnd.openxmlformats-officedocument.presentationml.tags+xml"/>
  <Override PartName="/ppt/tags/tag913.xml" ContentType="application/vnd.openxmlformats-officedocument.presentationml.tags+xml"/>
  <Override PartName="/ppt/tags/tag1059.xml" ContentType="application/vnd.openxmlformats-officedocument.presentationml.tags+xml"/>
  <Override PartName="/ppt/tags/tag235.xml" ContentType="application/vnd.openxmlformats-officedocument.presentationml.tags+xml"/>
  <Override PartName="/ppt/tags/tag421.xml" ContentType="application/vnd.openxmlformats-officedocument.presentationml.tags+xml"/>
  <Override PartName="/ppt/tags/tag566.xml" ContentType="application/vnd.openxmlformats-officedocument.presentationml.tags+xml"/>
  <Override PartName="/ppt/tags/tag752.xml" ContentType="application/vnd.openxmlformats-officedocument.presentationml.tags+xml"/>
  <Override PartName="/ppt/tags/tag897.xml" ContentType="application/vnd.openxmlformats-officedocument.presentationml.tags+xml"/>
  <Override PartName="/ppt/tags/tag1100.xml" ContentType="application/vnd.openxmlformats-officedocument.presentationml.tags+xml"/>
  <Override PartName="/ppt/slides/slide22.xml" ContentType="application/vnd.openxmlformats-officedocument.presentationml.slide+xml"/>
  <Override PartName="/ppt/tags/tag260.xml" ContentType="application/vnd.openxmlformats-officedocument.presentationml.tags+xml"/>
  <Override PartName="/ppt/tags/tag591.xml" ContentType="application/vnd.openxmlformats-officedocument.presentationml.tags+xml"/>
  <Override PartName="/ppt/tags/tag828.xml" ContentType="application/vnd.openxmlformats-officedocument.presentationml.tags+xml"/>
  <Override PartName="/ppt/tags/tag1084.xml" ContentType="application/vnd.openxmlformats-officedocument.presentationml.tags+xml"/>
  <Override PartName="/ppt/tags/tag35.xml" ContentType="application/vnd.openxmlformats-officedocument.presentationml.tags+xml"/>
  <Override PartName="/ppt/tags/tag336.xml" ContentType="application/vnd.openxmlformats-officedocument.presentationml.tags+xml"/>
  <Override PartName="/ppt/tags/tag667.xml" ContentType="application/vnd.openxmlformats-officedocument.presentationml.tags+xml"/>
  <Override PartName="/ppt/tags/tag1015.xml" ContentType="application/vnd.openxmlformats-officedocument.presentationml.tags+xml"/>
  <Override PartName="/ppt/tags/tag175.xml" ContentType="application/vnd.openxmlformats-officedocument.presentationml.tags+xml"/>
  <Override PartName="/ppt/tags/tag522.xml" ContentType="application/vnd.openxmlformats-officedocument.presentationml.tags+xml"/>
  <Override PartName="/ppt/tags/tag853.xml" ContentType="application/vnd.openxmlformats-officedocument.presentationml.tags+xml"/>
  <Override PartName="/ppt/tags/tag998.xml" ContentType="application/vnd.openxmlformats-officedocument.presentationml.tags+xml"/>
  <Override PartName="/ppt/tags/tag60.xml" ContentType="application/vnd.openxmlformats-officedocument.presentationml.tags+xml"/>
  <Override PartName="/ppt/tags/tag361.xml" ContentType="application/vnd.openxmlformats-officedocument.presentationml.tags+xml"/>
  <Override PartName="/ppt/tags/tag692.xml" ContentType="application/vnd.openxmlformats-officedocument.presentationml.tags+xml"/>
  <Override PartName="/ppt/tags/tag929.xml" ContentType="application/vnd.openxmlformats-officedocument.presentationml.tags+xml"/>
  <Override PartName="/ppt/tags/tag1040.xml" ContentType="application/vnd.openxmlformats-officedocument.presentationml.tags+xml"/>
  <Override PartName="/ppt/tags/tag106.xml" ContentType="application/vnd.openxmlformats-officedocument.presentationml.tags+xml"/>
  <Override PartName="/ppt/tags/tag437.xml" ContentType="application/vnd.openxmlformats-officedocument.presentationml.tags+xml"/>
  <Override PartName="/ppt/tags/tag623.xml" ContentType="application/vnd.openxmlformats-officedocument.presentationml.tags+xml"/>
  <Override PartName="/ppt/tags/tag768.xml" ContentType="application/vnd.openxmlformats-officedocument.presentationml.tags+xml"/>
  <Override PartName="/ppt/tags/tag1116.xml" ContentType="application/vnd.openxmlformats-officedocument.presentationml.tags+xml"/>
  <Override PartName="/ppt/slides/slide38.xml" ContentType="application/vnd.openxmlformats-officedocument.presentationml.slide+xml"/>
  <Override PartName="/ppt/tags/tag131.xml" ContentType="application/vnd.openxmlformats-officedocument.presentationml.tags+xml"/>
  <Override PartName="/ppt/tags/tag276.xml" ContentType="application/vnd.openxmlformats-officedocument.presentationml.tags+xml"/>
  <Override PartName="/ppt/tags/tag462.xml" ContentType="application/vnd.openxmlformats-officedocument.presentationml.tags+xml"/>
  <Override PartName="/ppt/tags/tag954.xml" ContentType="application/vnd.openxmlformats-officedocument.presentationml.tags+xml"/>
  <Override PartName="/ppt/tags/tag207.xml" ContentType="application/vnd.openxmlformats-officedocument.presentationml.tags+xml"/>
  <Override PartName="/ppt/tags/tag793.xml" ContentType="application/vnd.openxmlformats-officedocument.presentationml.tags+xml"/>
  <Override PartName="/ppt/tags/tag1141.xml" ContentType="application/vnd.openxmlformats-officedocument.presentationml.tags+xml"/>
  <Override PartName="/ppt/tags/tag2.xml" ContentType="application/vnd.openxmlformats-officedocument.presentationml.tags+xml"/>
  <Override PartName="/ppt/tags/tag538.xml" ContentType="application/vnd.openxmlformats-officedocument.presentationml.tags+xml"/>
  <Override PartName="/ppt/tags/tag724.xml" ContentType="application/vnd.openxmlformats-officedocument.presentationml.tags+xml"/>
  <Override PartName="/ppt/tags/tag869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tags/tag377.xml" ContentType="application/vnd.openxmlformats-officedocument.presentationml.tags+xml"/>
  <Override PartName="/ppt/tags/tag563.xml" ContentType="application/vnd.openxmlformats-officedocument.presentationml.tags+xml"/>
  <Override PartName="/ppt/tags/tag894.xml" ContentType="application/vnd.openxmlformats-officedocument.presentationml.tags+xml"/>
  <Override PartName="/ppt/tags/tag910.xml" ContentType="application/vnd.openxmlformats-officedocument.presentationml.tags+xml"/>
  <Override PartName="/ppt/tags/tag1056.xml" ContentType="application/vnd.openxmlformats-officedocument.presentationml.tags+xml"/>
  <Override PartName="/ppt/tags/tag308.xml" ContentType="application/vnd.openxmlformats-officedocument.presentationml.tags+xml"/>
  <Override PartName="/ppt/tags/tag639.xml" ContentType="application/vnd.openxmlformats-officedocument.presentationml.tags+xml"/>
  <Override PartName="/ppt/tags/tag1081.xml" ContentType="application/vnd.openxmlformats-officedocument.presentationml.tags+xml"/>
  <Override PartName="/ppt/tags/tag147.xml" ContentType="application/vnd.openxmlformats-officedocument.presentationml.tags+xml"/>
  <Override PartName="/ppt/tags/tag478.xml" ContentType="application/vnd.openxmlformats-officedocument.presentationml.tags+xml"/>
  <Override PartName="/ppt/tags/tag825.xml" ContentType="application/vnd.openxmlformats-officedocument.presentationml.tags+xml"/>
  <Override PartName="/ppt/tags/tag1157.xml" ContentType="application/vnd.openxmlformats-officedocument.presentationml.tags+xml"/>
  <Override PartName="/ppt/tags/tag32.xml" ContentType="application/vnd.openxmlformats-officedocument.presentationml.tags+xml"/>
  <Override PartName="/ppt/tags/tag333.xml" ContentType="application/vnd.openxmlformats-officedocument.presentationml.tags+xml"/>
  <Override PartName="/ppt/tags/tag664.xml" ContentType="application/vnd.openxmlformats-officedocument.presentationml.tags+xml"/>
  <Override PartName="/ppt/tags/tag850.xml" ContentType="application/vnd.openxmlformats-officedocument.presentationml.tags+xml"/>
  <Override PartName="/ppt/tags/tag995.xml" ContentType="application/vnd.openxmlformats-officedocument.presentationml.tags+xml"/>
  <Override PartName="/ppt/tags/tag1012.xml" ContentType="application/vnd.openxmlformats-officedocument.presentationml.tags+xml"/>
  <Override PartName="/ppt/tags/tag172.xml" ContentType="application/vnd.openxmlformats-officedocument.presentationml.tags+xml"/>
  <Override PartName="/ppt/tags/tag409.xml" ContentType="application/vnd.openxmlformats-officedocument.presentationml.tags+xml"/>
  <Override PartName="/ppt/notesSlides/notesSlide1.xml" ContentType="application/vnd.openxmlformats-officedocument.presentationml.notesSlide+xml"/>
  <Override PartName="/ppt/tags/tag103.xml" ContentType="application/vnd.openxmlformats-officedocument.presentationml.tags+xml"/>
  <Override PartName="/ppt/tags/tag248.xml" ContentType="application/vnd.openxmlformats-officedocument.presentationml.tags+xml"/>
  <Override PartName="/ppt/tags/tag434.xml" ContentType="application/vnd.openxmlformats-officedocument.presentationml.tags+xml"/>
  <Override PartName="/ppt/tags/tag579.xml" ContentType="application/vnd.openxmlformats-officedocument.presentationml.tags+xml"/>
  <Override PartName="/ppt/tags/tag926.xml" ContentType="application/vnd.openxmlformats-officedocument.presentationml.tags+xml"/>
  <Override PartName="/ppt/tags/tag1113.xml" ContentType="application/vnd.openxmlformats-officedocument.presentationml.tags+xml"/>
  <Override PartName="/ppt/tags/tag273.xml" ContentType="application/vnd.openxmlformats-officedocument.presentationml.tags+xml"/>
  <Override PartName="/ppt/tags/tag620.xml" ContentType="application/vnd.openxmlformats-officedocument.presentationml.tags+xml"/>
  <Override PartName="/ppt/tags/tag765.xml" ContentType="application/vnd.openxmlformats-officedocument.presentationml.tags+xml"/>
  <Override PartName="/ppt/tags/tag951.xml" ContentType="application/vnd.openxmlformats-officedocument.presentationml.tags+xml"/>
  <Override PartName="/ppt/tags/tag1097.xml" ContentType="application/vnd.openxmlformats-officedocument.presentationml.tags+xml"/>
  <Override PartName="/ppt/slides/slide35.xml" ContentType="application/vnd.openxmlformats-officedocument.presentationml.slide+xml"/>
  <Override PartName="/ppt/tags/tag790.xml" ContentType="application/vnd.openxmlformats-officedocument.presentationml.tags+xml"/>
  <Override PartName="/ppt/tags/tag48.xml" ContentType="application/vnd.openxmlformats-officedocument.presentationml.tags+xml"/>
  <Override PartName="/ppt/tags/tag188.xml" ContentType="application/vnd.openxmlformats-officedocument.presentationml.tags+xml"/>
  <Override PartName="/ppt/tags/tag204.xml" ContentType="application/vnd.openxmlformats-officedocument.presentationml.tags+xml"/>
  <Override PartName="/ppt/tags/tag349.xml" ContentType="application/vnd.openxmlformats-officedocument.presentationml.tags+xml"/>
  <Override PartName="/ppt/tags/tag535.xml" ContentType="application/vnd.openxmlformats-officedocument.presentationml.tags+xml"/>
  <Override PartName="/ppt/tags/tag866.xml" ContentType="application/vnd.openxmlformats-officedocument.presentationml.tags+xml"/>
  <Override PartName="/ppt/tags/tag1028.xml" ContentType="application/vnd.openxmlformats-officedocument.presentationml.tags+xml"/>
  <Override PartName="/ppt/tags/tag73.xml" ContentType="application/vnd.openxmlformats-officedocument.presentationml.tags+xml"/>
  <Override PartName="/ppt/tags/tag374.xml" ContentType="application/vnd.openxmlformats-officedocument.presentationml.tags+xml"/>
  <Override PartName="/ppt/tags/tag721.xml" ContentType="application/vnd.openxmlformats-officedocument.presentationml.tags+xml"/>
  <Override PartName="/ppt/tags/tag1053.xml" ContentType="application/vnd.openxmlformats-officedocument.presentationml.tags+xml"/>
  <Override PartName="/ppt/tags/tag119.xml" ContentType="application/vnd.openxmlformats-officedocument.presentationml.tags+xml"/>
  <Override PartName="/ppt/tags/tag560.xml" ContentType="application/vnd.openxmlformats-officedocument.presentationml.tags+xml"/>
  <Override PartName="/ppt/tags/tag891.xml" ContentType="application/vnd.openxmlformats-officedocument.presentationml.tags+xml"/>
  <Override PartName="/ppt/tags/tag1129.xml" ContentType="application/vnd.openxmlformats-officedocument.presentationml.tags+xml"/>
  <Override PartName="/ppt/tags/tag289.xml" ContentType="application/vnd.openxmlformats-officedocument.presentationml.tags+xml"/>
  <Override PartName="/ppt/tags/tag305.xml" ContentType="application/vnd.openxmlformats-officedocument.presentationml.tags+xml"/>
  <Override PartName="/ppt/tags/tag636.xml" ContentType="application/vnd.openxmlformats-officedocument.presentationml.tags+xml"/>
  <Override PartName="/ppt/tags/tag822.xml" ContentType="application/vnd.openxmlformats-officedocument.presentationml.tags+xml"/>
  <Override PartName="/ppt/tags/tag967.xml" ContentType="application/vnd.openxmlformats-officedocument.presentationml.tags+xml"/>
  <Override PartName="/ppt/tags/tag144.xml" ContentType="application/vnd.openxmlformats-officedocument.presentationml.tags+xml"/>
  <Override PartName="/ppt/tags/tag330.xml" ContentType="application/vnd.openxmlformats-officedocument.presentationml.tags+xml"/>
  <Override PartName="/ppt/tags/tag475.xml" ContentType="application/vnd.openxmlformats-officedocument.presentationml.tags+xml"/>
  <Override PartName="/ppt/tags/tag661.xml" ContentType="application/vnd.openxmlformats-officedocument.presentationml.tags+xml"/>
  <Override PartName="/ppt/tags/tag992.xml" ContentType="application/vnd.openxmlformats-officedocument.presentationml.tags+xml"/>
  <Override PartName="/ppt/tags/tag1154.xml" ContentType="application/vnd.openxmlformats-officedocument.presentationml.tags+xml"/>
  <Override PartName="/ppt/tags/tag406.xml" ContentType="application/vnd.openxmlformats-officedocument.presentationml.tags+xml"/>
  <Override PartName="/ppt/tags/tag737.xml" ContentType="application/vnd.openxmlformats-officedocument.presentationml.tags+xml"/>
  <Override PartName="/ppt/tags/tag89.xml" ContentType="application/vnd.openxmlformats-officedocument.presentationml.tags+xml"/>
  <Override PartName="/ppt/tags/tag245.xml" ContentType="application/vnd.openxmlformats-officedocument.presentationml.tags+xml"/>
  <Override PartName="/ppt/tags/tag576.xml" ContentType="application/vnd.openxmlformats-officedocument.presentationml.tags+xml"/>
  <Override PartName="/ppt/tags/tag923.xml" ContentType="application/vnd.openxmlformats-officedocument.presentationml.tags+xml"/>
  <Override PartName="/ppt/tags/tag1069.xml" ContentType="application/vnd.openxmlformats-officedocument.presentationml.tags+xml"/>
  <Override PartName="/ppt/tags/tag100.xml" ContentType="application/vnd.openxmlformats-officedocument.presentationml.tags+xml"/>
  <Override PartName="/ppt/tags/tag431.xml" ContentType="application/vnd.openxmlformats-officedocument.presentationml.tags+xml"/>
  <Override PartName="/ppt/tags/tag762.xml" ContentType="application/vnd.openxmlformats-officedocument.presentationml.tags+xml"/>
  <Override PartName="/ppt/tags/tag1094.xml" ContentType="application/vnd.openxmlformats-officedocument.presentationml.tags+xml"/>
  <Override PartName="/ppt/tags/tag1110.xml" ContentType="application/vnd.openxmlformats-officedocument.presentationml.tags+xml"/>
  <Override PartName="/ppt/slides/slide32.xml" ContentType="application/vnd.openxmlformats-officedocument.presentationml.slide+xml"/>
  <Override PartName="/ppt/tags/tag270.xml" ContentType="application/vnd.openxmlformats-officedocument.presentationml.tags+xml"/>
  <Override PartName="/ppt/tags/tag507.xml" ContentType="application/vnd.openxmlformats-officedocument.presentationml.tags+xml"/>
  <Override PartName="/ppt/tags/tag838.xml" ContentType="application/vnd.openxmlformats-officedocument.presentationml.tags+xml"/>
  <Override PartName="/ppt/tags/tag45.xml" ContentType="application/vnd.openxmlformats-officedocument.presentationml.tags+xml"/>
  <Override PartName="/ppt/tags/tag201.xml" ContentType="application/vnd.openxmlformats-officedocument.presentationml.tags+xml"/>
  <Override PartName="/ppt/tags/tag346.xml" ContentType="application/vnd.openxmlformats-officedocument.presentationml.tags+xml"/>
  <Override PartName="/ppt/tags/tag532.xml" ContentType="application/vnd.openxmlformats-officedocument.presentationml.tags+xml"/>
  <Override PartName="/ppt/tags/tag677.xml" ContentType="application/vnd.openxmlformats-officedocument.presentationml.tags+xml"/>
  <Override PartName="/ppt/tags/tag1025.xml" ContentType="application/vnd.openxmlformats-officedocument.presentationml.tags+xml"/>
  <Override PartName="/ppt/tags/tag185.xml" ContentType="application/vnd.openxmlformats-officedocument.presentationml.tags+xml"/>
  <Override PartName="/ppt/tags/tag371.xml" ContentType="application/vnd.openxmlformats-officedocument.presentationml.tags+xml"/>
  <Override PartName="/ppt/tags/tag86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608.xml" ContentType="application/vnd.openxmlformats-officedocument.presentationml.tags+xml"/>
  <Override PartName="/ppt/tags/tag939.xml" ContentType="application/vnd.openxmlformats-officedocument.presentationml.tags+xml"/>
  <Override PartName="/ppt/tags/tag1050.xml" ContentType="application/vnd.openxmlformats-officedocument.presentationml.tags+xml"/>
  <Override PartName="/ppt/tags/tag302.xml" ContentType="application/vnd.openxmlformats-officedocument.presentationml.tags+xml"/>
  <Override PartName="/ppt/tags/tag447.xml" ContentType="application/vnd.openxmlformats-officedocument.presentationml.tags+xml"/>
  <Override PartName="/ppt/tags/tag633.xml" ContentType="application/vnd.openxmlformats-officedocument.presentationml.tags+xml"/>
  <Override PartName="/ppt/tags/tag778.xml" ContentType="application/vnd.openxmlformats-officedocument.presentationml.tags+xml"/>
  <Override PartName="/ppt/tags/tag964.xml" ContentType="application/vnd.openxmlformats-officedocument.presentationml.tags+xml"/>
  <Override PartName="/ppt/tags/tag1126.xml" ContentType="application/vnd.openxmlformats-officedocument.presentationml.tags+xml"/>
  <Override PartName="/ppt/tags/tag141.xml" ContentType="application/vnd.openxmlformats-officedocument.presentationml.tags+xml"/>
  <Override PartName="/ppt/tags/tag286.xml" ContentType="application/vnd.openxmlformats-officedocument.presentationml.tags+xml"/>
  <Override PartName="/ppt/tags/tag472.xml" ContentType="application/vnd.openxmlformats-officedocument.presentationml.tags+xml"/>
  <Override PartName="/ppt/tags/tag709.xml" ContentType="application/vnd.openxmlformats-officedocument.presentationml.tags+xml"/>
  <Override PartName="/ppt/tags/tag1151.xml" ContentType="application/vnd.openxmlformats-officedocument.presentationml.tags+xml"/>
  <Override PartName="/ppt/tags/tag217.xml" ContentType="application/vnd.openxmlformats-officedocument.presentationml.tags+xml"/>
  <Override PartName="/ppt/tags/tag548.xml" ContentType="application/vnd.openxmlformats-officedocument.presentationml.tags+xml"/>
  <Override PartName="/ppt/tags/tag86.xml" ContentType="application/vnd.openxmlformats-officedocument.presentationml.tags+xml"/>
  <Override PartName="/ppt/tags/tag387.xml" ContentType="application/vnd.openxmlformats-officedocument.presentationml.tags+xml"/>
  <Override PartName="/ppt/tags/tag403.xml" ContentType="application/vnd.openxmlformats-officedocument.presentationml.tags+xml"/>
  <Override PartName="/ppt/tags/tag734.xml" ContentType="application/vnd.openxmlformats-officedocument.presentationml.tags+xml"/>
  <Override PartName="/ppt/tags/tag879.xml" ContentType="application/vnd.openxmlformats-officedocument.presentationml.tags+xml"/>
  <Override PartName="/ppt/tags/tag920.xml" ContentType="application/vnd.openxmlformats-officedocument.presentationml.tags+xml"/>
  <Override PartName="/ppt/tags/tag1066.xml" ContentType="application/vnd.openxmlformats-officedocument.presentationml.tags+xml"/>
  <Override PartName="/ppt/tags/tag242.xml" ContentType="application/vnd.openxmlformats-officedocument.presentationml.tags+xml"/>
  <Override PartName="/ppt/tags/tag573.xml" ContentType="application/vnd.openxmlformats-officedocument.presentationml.tags+xml"/>
  <Override PartName="/ppt/tags/tag17.xml" ContentType="application/vnd.openxmlformats-officedocument.presentationml.tags+xml"/>
  <Override PartName="/ppt/tags/tag318.xml" ContentType="application/vnd.openxmlformats-officedocument.presentationml.tags+xml"/>
  <Override PartName="/ppt/tags/tag504.xml" ContentType="application/vnd.openxmlformats-officedocument.presentationml.tags+xml"/>
  <Override PartName="/ppt/tags/tag649.xml" ContentType="application/vnd.openxmlformats-officedocument.presentationml.tags+xml"/>
  <Override PartName="/ppt/tags/tag1091.xml" ContentType="application/vnd.openxmlformats-officedocument.presentationml.tags+xml"/>
  <Override PartName="/ppt/tags/tag157.xml" ContentType="application/vnd.openxmlformats-officedocument.presentationml.tags+xml"/>
  <Override PartName="/ppt/tags/tag343.xml" ContentType="application/vnd.openxmlformats-officedocument.presentationml.tags+xml"/>
  <Override PartName="/ppt/tags/tag488.xml" ContentType="application/vnd.openxmlformats-officedocument.presentationml.tags+xml"/>
  <Override PartName="/ppt/tags/tag835.xml" ContentType="application/vnd.openxmlformats-officedocument.presentationml.tags+xml"/>
  <Override PartName="/ppt/tags/tag1022.xml" ContentType="application/vnd.openxmlformats-officedocument.presentationml.tags+xml"/>
  <Override PartName="/ppt/tags/tag1167.xml" ContentType="application/vnd.openxmlformats-officedocument.presentationml.tags+xml"/>
  <Override PartName="/ppt/tags/tag42.xml" ContentType="application/vnd.openxmlformats-officedocument.presentationml.tags+xml"/>
  <Override PartName="/ppt/tags/tag182.xml" ContentType="application/vnd.openxmlformats-officedocument.presentationml.tags+xml"/>
  <Override PartName="/ppt/tags/tag674.xml" ContentType="application/vnd.openxmlformats-officedocument.presentationml.tags+xml"/>
  <Override PartName="/ppt/tags/tag860.xml" ContentType="application/vnd.openxmlformats-officedocument.presentationml.tags+xml"/>
  <Override PartName="/ppt/tags/tag419.xml" ContentType="application/vnd.openxmlformats-officedocument.presentationml.tags+xml"/>
  <Override PartName="/ppt/tags/tag605.xml" ContentType="application/vnd.openxmlformats-officedocument.presentationml.tags+xml"/>
  <Override PartName="/ppt/tags/tag936.xml" ContentType="application/vnd.openxmlformats-officedocument.presentationml.tags+xml"/>
  <Override PartName="/ppt/tags/tag113.xml" ContentType="application/vnd.openxmlformats-officedocument.presentationml.tags+xml"/>
  <Override PartName="/ppt/tags/tag258.xml" ContentType="application/vnd.openxmlformats-officedocument.presentationml.tags+xml"/>
  <Override PartName="/ppt/tags/tag444.xml" ContentType="application/vnd.openxmlformats-officedocument.presentationml.tags+xml"/>
  <Override PartName="/ppt/tags/tag589.xml" ContentType="application/vnd.openxmlformats-officedocument.presentationml.tags+xml"/>
  <Override PartName="/ppt/tags/tag775.xml" ContentType="application/vnd.openxmlformats-officedocument.presentationml.tags+xml"/>
  <Override PartName="/ppt/tags/tag1123.xml" ContentType="application/vnd.openxmlformats-officedocument.presentationml.tags+xml"/>
  <Override PartName="/ppt/theme/theme3.xml" ContentType="application/vnd.openxmlformats-officedocument.theme+xml"/>
  <Override PartName="/ppt/tags/tag283.xml" ContentType="application/vnd.openxmlformats-officedocument.presentationml.tags+xml"/>
  <Override PartName="/ppt/tags/tag630.xml" ContentType="application/vnd.openxmlformats-officedocument.presentationml.tags+xml"/>
  <Override PartName="/ppt/tags/tag961.xml" ContentType="application/vnd.openxmlformats-officedocument.presentationml.tags+xml"/>
  <Override PartName="/ppt/tags/tag58.xml" ContentType="application/vnd.openxmlformats-officedocument.presentationml.tags+xml"/>
  <Override PartName="/ppt/tags/tag359.xml" ContentType="application/vnd.openxmlformats-officedocument.presentationml.tags+xml"/>
  <Override PartName="/ppt/tags/tag706.xml" ContentType="application/vnd.openxmlformats-officedocument.presentationml.tags+xml"/>
  <Override PartName="/ppt/tags/tag1038.xml" ContentType="application/vnd.openxmlformats-officedocument.presentationml.tags+xml"/>
  <Override PartName="/ppt/tags/tag198.xml" ContentType="application/vnd.openxmlformats-officedocument.presentationml.tags+xml"/>
  <Override PartName="/ppt/tags/tag214.xml" ContentType="application/vnd.openxmlformats-officedocument.presentationml.tags+xml"/>
  <Override PartName="/ppt/tags/tag400.xml" ContentType="application/vnd.openxmlformats-officedocument.presentationml.tags+xml"/>
  <Override PartName="/ppt/tags/tag545.xml" ContentType="application/vnd.openxmlformats-officedocument.presentationml.tags+xml"/>
  <Override PartName="/ppt/tags/tag731.xml" ContentType="application/vnd.openxmlformats-officedocument.presentationml.tags+xml"/>
  <Override PartName="/ppt/tags/tag876.xml" ContentType="application/vnd.openxmlformats-officedocument.presentationml.tags+xml"/>
  <Override PartName="/ppt/tags/tag83.xml" ContentType="application/vnd.openxmlformats-officedocument.presentationml.tags+xml"/>
  <Override PartName="/ppt/tags/tag384.xml" ContentType="application/vnd.openxmlformats-officedocument.presentationml.tags+xml"/>
  <Override PartName="/ppt/tags/tag570.xml" ContentType="application/vnd.openxmlformats-officedocument.presentationml.tags+xml"/>
  <Override PartName="/ppt/tags/tag807.xml" ContentType="application/vnd.openxmlformats-officedocument.presentationml.tags+xml"/>
  <Override PartName="/ppt/tags/tag1063.xml" ContentType="application/vnd.openxmlformats-officedocument.presentationml.tags+xml"/>
  <Override PartName="/ppt/tags/tag14.xml" ContentType="application/vnd.openxmlformats-officedocument.presentationml.tags+xml"/>
  <Override PartName="/ppt/tags/tag129.xml" ContentType="application/vnd.openxmlformats-officedocument.presentationml.tags+xml"/>
  <Override PartName="/ppt/tags/tag315.xml" ContentType="application/vnd.openxmlformats-officedocument.presentationml.tags+xml"/>
  <Override PartName="/ppt/tags/tag646.xml" ContentType="application/vnd.openxmlformats-officedocument.presentationml.tags+xml"/>
  <Override PartName="/ppt/tags/tag1139.xml" ContentType="application/vnd.openxmlformats-officedocument.presentationml.tags+xml"/>
  <Override PartName="/ppt/tags/tag154.xml" ContentType="application/vnd.openxmlformats-officedocument.presentationml.tags+xml"/>
  <Override PartName="/ppt/tags/tag299.xml" ContentType="application/vnd.openxmlformats-officedocument.presentationml.tags+xml"/>
  <Override PartName="/ppt/tags/tag485.xml" ContentType="application/vnd.openxmlformats-officedocument.presentationml.tags+xml"/>
  <Override PartName="/ppt/tags/tag501.xml" ContentType="application/vnd.openxmlformats-officedocument.presentationml.tags+xml"/>
  <Override PartName="/ppt/tags/tag832.xml" ContentType="application/vnd.openxmlformats-officedocument.presentationml.tags+xml"/>
  <Override PartName="/ppt/tags/tag977.xml" ContentType="application/vnd.openxmlformats-officedocument.presentationml.tags+xml"/>
  <Override PartName="/ppt/tags/tag340.xml" ContentType="application/vnd.openxmlformats-officedocument.presentationml.tags+xml"/>
  <Override PartName="/ppt/tags/tag671.xml" ContentType="application/vnd.openxmlformats-officedocument.presentationml.tags+xml"/>
  <Override PartName="/ppt/tags/tag908.xml" ContentType="application/vnd.openxmlformats-officedocument.presentationml.tags+xml"/>
  <Override PartName="/ppt/tags/tag1164.xml" ContentType="application/vnd.openxmlformats-officedocument.presentationml.tags+xml"/>
  <Override PartName="/ppt/tags/tag416.xml" ContentType="application/vnd.openxmlformats-officedocument.presentationml.tags+xml"/>
  <Override PartName="/ppt/tags/tag747.xml" ContentType="application/vnd.openxmlformats-officedocument.presentationml.tags+xml"/>
  <Override PartName="/ppt/slides/slide17.xml" ContentType="application/vnd.openxmlformats-officedocument.presentationml.slide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255.xml" ContentType="application/vnd.openxmlformats-officedocument.presentationml.tags+xml"/>
  <Override PartName="/ppt/tags/tag586.xml" ContentType="application/vnd.openxmlformats-officedocument.presentationml.tags+xml"/>
  <Override PartName="/ppt/tags/tag602.xml" ContentType="application/vnd.openxmlformats-officedocument.presentationml.tags+xml"/>
  <Override PartName="/ppt/tags/tag933.xml" ContentType="application/vnd.openxmlformats-officedocument.presentationml.tags+xml"/>
  <Override PartName="/ppt/tags/tag1079.xml" ContentType="application/vnd.openxmlformats-officedocument.presentationml.tags+xml"/>
  <Override PartName="/ppt/tags/tag280.xml" ContentType="application/vnd.openxmlformats-officedocument.presentationml.tags+xml"/>
  <Override PartName="/ppt/tags/tag441.xml" ContentType="application/vnd.openxmlformats-officedocument.presentationml.tags+xml"/>
  <Override PartName="/ppt/tags/tag772.xml" ContentType="application/vnd.openxmlformats-officedocument.presentationml.tags+xml"/>
  <Override PartName="/ppt/tags/tag1120.xml" ContentType="application/vnd.openxmlformats-officedocument.presentationml.tags+xml"/>
  <Override PartName="/ppt/tags/tag517.xml" ContentType="application/vnd.openxmlformats-officedocument.presentationml.tags+xml"/>
  <Override PartName="/ppt/tags/tag703.xml" ContentType="application/vnd.openxmlformats-officedocument.presentationml.tags+xml"/>
  <Override PartName="/ppt/tags/tag848.xml" ContentType="application/vnd.openxmlformats-officedocument.presentationml.tags+xml"/>
  <Override PartName="/ppt/tags/tag55.xml" ContentType="application/vnd.openxmlformats-officedocument.presentationml.tags+xml"/>
  <Override PartName="/ppt/tags/tag211.xml" ContentType="application/vnd.openxmlformats-officedocument.presentationml.tags+xml"/>
  <Override PartName="/ppt/tags/tag356.xml" ContentType="application/vnd.openxmlformats-officedocument.presentationml.tags+xml"/>
  <Override PartName="/ppt/tags/tag542.xml" ContentType="application/vnd.openxmlformats-officedocument.presentationml.tags+xml"/>
  <Override PartName="/ppt/tags/tag687.xml" ContentType="application/vnd.openxmlformats-officedocument.presentationml.tags+xml"/>
  <Override PartName="/ppt/tags/tag873.xml" ContentType="application/vnd.openxmlformats-officedocument.presentationml.tags+xml"/>
  <Override PartName="/ppt/tags/tag1035.xml" ContentType="application/vnd.openxmlformats-officedocument.presentationml.tags+xml"/>
  <Override PartName="/ppt/tags/tag80.xml" ContentType="application/vnd.openxmlformats-officedocument.presentationml.tags+xml"/>
  <Override PartName="/ppt/tags/tag195.xml" ContentType="application/vnd.openxmlformats-officedocument.presentationml.tags+xml"/>
  <Override PartName="/ppt/tags/tag381.xml" ContentType="application/vnd.openxmlformats-officedocument.presentationml.tags+xml"/>
  <Override PartName="/ppt/tags/tag618.xml" ContentType="application/vnd.openxmlformats-officedocument.presentationml.tags+xml"/>
  <Override PartName="/ppt/tags/tag1060.xml" ContentType="application/vnd.openxmlformats-officedocument.presentationml.tags+xml"/>
  <Override PartName="/ppt/tags/tag126.xml" ContentType="application/vnd.openxmlformats-officedocument.presentationml.tags+xml"/>
  <Override PartName="/ppt/tags/tag457.xml" ContentType="application/vnd.openxmlformats-officedocument.presentationml.tags+xml"/>
  <Override PartName="/ppt/tags/tag804.xml" ContentType="application/vnd.openxmlformats-officedocument.presentationml.tags+xml"/>
  <Override PartName="/ppt/tags/tag949.xml" ContentType="application/vnd.openxmlformats-officedocument.presentationml.tags+xml"/>
  <Override PartName="/ppt/tags/tag1136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296.xml" ContentType="application/vnd.openxmlformats-officedocument.presentationml.tags+xml"/>
  <Override PartName="/ppt/tags/tag312.xml" ContentType="application/vnd.openxmlformats-officedocument.presentationml.tags+xml"/>
  <Override PartName="/ppt/tags/tag643.xml" ContentType="application/vnd.openxmlformats-officedocument.presentationml.tags+xml"/>
  <Override PartName="/ppt/tags/tag788.xml" ContentType="application/vnd.openxmlformats-officedocument.presentationml.tags+xml"/>
  <Override PartName="/ppt/tags/tag974.xml" ContentType="application/vnd.openxmlformats-officedocument.presentationml.tags+xml"/>
  <Override PartName="/ppt/tags/tag151.xml" ContentType="application/vnd.openxmlformats-officedocument.presentationml.tags+xml"/>
  <Override PartName="/ppt/tags/tag482.xml" ContentType="application/vnd.openxmlformats-officedocument.presentationml.tags+xml"/>
  <Override PartName="/ppt/tags/tag719.xml" ContentType="application/vnd.openxmlformats-officedocument.presentationml.tags+xml"/>
  <Override PartName="/ppt/tags/tag1161.xml" ContentType="application/vnd.openxmlformats-officedocument.presentationml.tags+xml"/>
  <Override PartName="/ppt/tags/tag227.xml" ContentType="application/vnd.openxmlformats-officedocument.presentationml.tags+xml"/>
  <Override PartName="/ppt/tags/tag413.xml" ContentType="application/vnd.openxmlformats-officedocument.presentationml.tags+xml"/>
  <Override PartName="/ppt/tags/tag558.xml" ContentType="application/vnd.openxmlformats-officedocument.presentationml.tags+xml"/>
  <Override PartName="/ppt/tags/tag889.xml" ContentType="application/vnd.openxmlformats-officedocument.presentationml.tags+xml"/>
  <Override PartName="/ppt/tags/tag905.xml" ContentType="application/vnd.openxmlformats-officedocument.presentationml.tags+xml"/>
  <Override PartName="/ppt/tags/tag96.xml" ContentType="application/vnd.openxmlformats-officedocument.presentationml.tags+xml"/>
  <Override PartName="/ppt/tags/tag252.xml" ContentType="application/vnd.openxmlformats-officedocument.presentationml.tags+xml"/>
  <Override PartName="/ppt/tags/tag397.xml" ContentType="application/vnd.openxmlformats-officedocument.presentationml.tags+xml"/>
  <Override PartName="/ppt/tags/tag744.xml" ContentType="application/vnd.openxmlformats-officedocument.presentationml.tags+xml"/>
  <Override PartName="/ppt/tags/tag930.xml" ContentType="application/vnd.openxmlformats-officedocument.presentationml.tags+xml"/>
  <Override PartName="/ppt/tags/tag1076.xml" ContentType="application/vnd.openxmlformats-officedocument.presentationml.tags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583.xml" ContentType="application/vnd.openxmlformats-officedocument.presentationml.tags+xml"/>
  <Override PartName="/ppt/tags/tag27.xml" ContentType="application/vnd.openxmlformats-officedocument.presentationml.tags+xml"/>
  <Override PartName="/ppt/tags/tag328.xml" ContentType="application/vnd.openxmlformats-officedocument.presentationml.tags+xml"/>
  <Override PartName="/ppt/tags/tag514.xml" ContentType="application/vnd.openxmlformats-officedocument.presentationml.tags+xml"/>
  <Override PartName="/ppt/tags/tag659.xml" ContentType="application/vnd.openxmlformats-officedocument.presentationml.tags+xml"/>
  <Override PartName="/ppt/tags/tag845.xml" ContentType="application/vnd.openxmlformats-officedocument.presentationml.tags+xml"/>
  <Override PartName="/ppt/tags/tag1007.xml" ContentType="application/vnd.openxmlformats-officedocument.presentationml.tags+xml"/>
  <Override PartName="/ppt/tags/tag52.xml" ContentType="application/vnd.openxmlformats-officedocument.presentationml.tags+xml"/>
  <Override PartName="/ppt/tags/tag167.xml" ContentType="application/vnd.openxmlformats-officedocument.presentationml.tags+xml"/>
  <Override PartName="/ppt/tags/tag353.xml" ContentType="application/vnd.openxmlformats-officedocument.presentationml.tags+xml"/>
  <Override PartName="/ppt/tags/tag498.xml" ContentType="application/vnd.openxmlformats-officedocument.presentationml.tags+xml"/>
  <Override PartName="/ppt/tags/tag684.xml" ContentType="application/vnd.openxmlformats-officedocument.presentationml.tags+xml"/>
  <Override PartName="/ppt/tags/tag700.xml" ContentType="application/vnd.openxmlformats-officedocument.presentationml.tags+xml"/>
  <Override PartName="/ppt/tags/tag1032.xml" ContentType="application/vnd.openxmlformats-officedocument.presentationml.tags+xml"/>
  <Override PartName="/ppt/tags/tag192.xml" ContentType="application/vnd.openxmlformats-officedocument.presentationml.tags+xml"/>
  <Override PartName="/ppt/tags/tag429.xml" ContentType="application/vnd.openxmlformats-officedocument.presentationml.tags+xml"/>
  <Override PartName="/ppt/tags/tag870.xml" ContentType="application/vnd.openxmlformats-officedocument.presentationml.tags+xml"/>
  <Override PartName="/ppt/tags/tag1108.xml" ContentType="application/vnd.openxmlformats-officedocument.presentationml.tags+xml"/>
  <Override PartName="/ppt/tags/tag268.xml" ContentType="application/vnd.openxmlformats-officedocument.presentationml.tags+xml"/>
  <Override PartName="/ppt/tags/tag599.xml" ContentType="application/vnd.openxmlformats-officedocument.presentationml.tags+xml"/>
  <Override PartName="/ppt/tags/tag615.xml" ContentType="application/vnd.openxmlformats-officedocument.presentationml.tags+xml"/>
  <Override PartName="/ppt/tags/tag801.xml" ContentType="application/vnd.openxmlformats-officedocument.presentationml.tags+xml"/>
  <Override PartName="/ppt/tags/tag946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ags/tag123.xml" ContentType="application/vnd.openxmlformats-officedocument.presentationml.tags+xml"/>
  <Override PartName="/ppt/tags/tag454.xml" ContentType="application/vnd.openxmlformats-officedocument.presentationml.tags+xml"/>
  <Override PartName="/ppt/tags/tag640.xml" ContentType="application/vnd.openxmlformats-officedocument.presentationml.tags+xml"/>
  <Override PartName="/ppt/tags/tag785.xml" ContentType="application/vnd.openxmlformats-officedocument.presentationml.tags+xml"/>
  <Override PartName="/ppt/tags/tag1133.xml" ContentType="application/vnd.openxmlformats-officedocument.presentationml.tags+xml"/>
  <Override PartName="/ppt/tags/tag293.xml" ContentType="application/vnd.openxmlformats-officedocument.presentationml.tags+xml"/>
  <Override PartName="/ppt/tags/tag716.xml" ContentType="application/vnd.openxmlformats-officedocument.presentationml.tags+xml"/>
  <Override PartName="/ppt/tags/tag971.xml" ContentType="application/vnd.openxmlformats-officedocument.presentationml.tags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tags/tag369.xml" ContentType="application/vnd.openxmlformats-officedocument.presentationml.tags+xml"/>
  <Override PartName="/ppt/tags/tag555.xml" ContentType="application/vnd.openxmlformats-officedocument.presentationml.tags+xml"/>
  <Override PartName="/ppt/tags/tag902.xml" ContentType="application/vnd.openxmlformats-officedocument.presentationml.tags+xml"/>
  <Override PartName="/ppt/tags/tag1048.xml" ContentType="application/vnd.openxmlformats-officedocument.presentationml.tags+xml"/>
  <Override PartName="/ppt/presentation.xml" ContentType="application/vnd.openxmlformats-officedocument.presentationml.presentation.main+xml"/>
  <Override PartName="/ppt/tags/tag394.xml" ContentType="application/vnd.openxmlformats-officedocument.presentationml.tags+xml"/>
  <Override PartName="/ppt/tags/tag410.xml" ContentType="application/vnd.openxmlformats-officedocument.presentationml.tags+xml"/>
  <Override PartName="/ppt/tags/tag741.xml" ContentType="application/vnd.openxmlformats-officedocument.presentationml.tags+xml"/>
  <Override PartName="/ppt/tags/tag886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580.xml" ContentType="application/vnd.openxmlformats-officedocument.presentationml.tags+xml"/>
  <Override PartName="/ppt/tags/tag817.xml" ContentType="application/vnd.openxmlformats-officedocument.presentationml.tags+xml"/>
  <Override PartName="/ppt/tags/tag1073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325.xml" ContentType="application/vnd.openxmlformats-officedocument.presentationml.tags+xml"/>
  <Override PartName="/ppt/tags/tag656.xml" ContentType="application/vnd.openxmlformats-officedocument.presentationml.tags+xml"/>
  <Override PartName="/ppt/tags/tag987.xml" ContentType="application/vnd.openxmlformats-officedocument.presentationml.tags+xml"/>
  <Override PartName="/ppt/tags/tag1004.xml" ContentType="application/vnd.openxmlformats-officedocument.presentationml.tags+xml"/>
  <Override PartName="/ppt/tags/tag1149.xml" ContentType="application/vnd.openxmlformats-officedocument.presentationml.tags+xml"/>
  <Override PartName="/ppt/tags/tag164.xml" ContentType="application/vnd.openxmlformats-officedocument.presentationml.tags+xml"/>
  <Override PartName="/ppt/tags/tag495.xml" ContentType="application/vnd.openxmlformats-officedocument.presentationml.tags+xml"/>
  <Override PartName="/ppt/tags/tag511.xml" ContentType="application/vnd.openxmlformats-officedocument.presentationml.tags+xml"/>
  <Override PartName="/ppt/tags/tag842.xml" ContentType="application/vnd.openxmlformats-officedocument.presentationml.tags+xml"/>
  <Override PartName="/ppt/tags/tag142.xml" ContentType="application/vnd.openxmlformats-officedocument.presentationml.tags+xml"/>
  <Override PartName="/ppt/tags/tag287.xml" ContentType="application/vnd.openxmlformats-officedocument.presentationml.tags+xml"/>
  <Override PartName="/ppt/tags/tag303.xml" ContentType="application/vnd.openxmlformats-officedocument.presentationml.tags+xml"/>
  <Override PartName="/ppt/tags/tag350.xml" ContentType="application/vnd.openxmlformats-officedocument.presentationml.tags+xml"/>
  <Override PartName="/ppt/tags/tag634.xml" ContentType="application/vnd.openxmlformats-officedocument.presentationml.tags+xml"/>
  <Override PartName="/ppt/tags/tag681.xml" ContentType="application/vnd.openxmlformats-officedocument.presentationml.tags+xml"/>
  <Override PartName="/ppt/tags/tag820.xml" ContentType="application/vnd.openxmlformats-officedocument.presentationml.tags+xml"/>
  <Override PartName="/ppt/tags/tag918.xml" ContentType="application/vnd.openxmlformats-officedocument.presentationml.tags+xml"/>
  <Override PartName="/ppt/tags/tag965.xml" ContentType="application/vnd.openxmlformats-officedocument.presentationml.tags+xml"/>
  <Override PartName="/ppt/tags/tag426.xml" ContentType="application/vnd.openxmlformats-officedocument.presentationml.tags+xml"/>
  <Override PartName="/ppt/tags/tag473.xml" ContentType="application/vnd.openxmlformats-officedocument.presentationml.tags+xml"/>
  <Override PartName="/ppt/tags/tag612.xml" ContentType="application/vnd.openxmlformats-officedocument.presentationml.tags+xml"/>
  <Override PartName="/ppt/tags/tag757.xml" ContentType="application/vnd.openxmlformats-officedocument.presentationml.tags+xml"/>
  <Override PartName="/ppt/tags/tag943.xml" ContentType="application/vnd.openxmlformats-officedocument.presentationml.tags+xml"/>
  <Override PartName="/ppt/tags/tag990.xml" ContentType="application/vnd.openxmlformats-officedocument.presentationml.tags+xml"/>
  <Override PartName="/ppt/tags/tag1089.xml" ContentType="application/vnd.openxmlformats-officedocument.presentationml.tags+xml"/>
  <Override PartName="/ppt/tags/tag1105.xml" ContentType="application/vnd.openxmlformats-officedocument.presentationml.tags+xml"/>
  <Override PartName="/ppt/tags/tag1152.xml" ContentType="application/vnd.openxmlformats-officedocument.presentationml.tags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ags/tag120.xml" ContentType="application/vnd.openxmlformats-officedocument.presentationml.tags+xml"/>
  <Override PartName="/ppt/tags/tag218.xml" ContentType="application/vnd.openxmlformats-officedocument.presentationml.tags+xml"/>
  <Override PartName="/ppt/tags/tag265.xml" ContentType="application/vnd.openxmlformats-officedocument.presentationml.tags+xml"/>
  <Override PartName="/ppt/tags/tag404.xml" ContentType="application/vnd.openxmlformats-officedocument.presentationml.tags+xml"/>
  <Override PartName="/ppt/tags/tag451.xml" ContentType="application/vnd.openxmlformats-officedocument.presentationml.tags+xml"/>
  <Override PartName="/ppt/tags/tag549.xml" ContentType="application/vnd.openxmlformats-officedocument.presentationml.tags+xml"/>
  <Override PartName="/ppt/tags/tag596.xml" ContentType="application/vnd.openxmlformats-officedocument.presentationml.tags+xml"/>
  <Override PartName="/ppt/tags/tag735.xml" ContentType="application/vnd.openxmlformats-officedocument.presentationml.tags+xml"/>
  <Override PartName="/ppt/tags/tag782.xml" ContentType="application/vnd.openxmlformats-officedocument.presentationml.tags+xml"/>
  <Override PartName="/ppt/tags/tag1130.xml" ContentType="application/vnd.openxmlformats-officedocument.presentationml.tags+xml"/>
  <Override PartName="/ppt/slides/slide2.xml" ContentType="application/vnd.openxmlformats-officedocument.presentationml.slide+xml"/>
  <Override PartName="/ppt/tags/tag87.xml" ContentType="application/vnd.openxmlformats-officedocument.presentationml.tags+xml"/>
  <Default Extension="wmf" ContentType="image/x-wmf"/>
  <Override PartName="/ppt/tags/tag243.xml" ContentType="application/vnd.openxmlformats-officedocument.presentationml.tags+xml"/>
  <Override PartName="/ppt/tags/tag290.xml" ContentType="application/vnd.openxmlformats-officedocument.presentationml.tags+xml"/>
  <Override PartName="/ppt/tags/tag388.xml" ContentType="application/vnd.openxmlformats-officedocument.presentationml.tags+xml"/>
  <Override PartName="/ppt/tags/tag527.xml" ContentType="application/vnd.openxmlformats-officedocument.presentationml.tags+xml"/>
  <Override PartName="/ppt/tags/tag574.xml" ContentType="application/vnd.openxmlformats-officedocument.presentationml.tags+xml"/>
  <Override PartName="/ppt/tags/tag921.xml" ContentType="application/vnd.openxmlformats-officedocument.presentationml.tags+xml"/>
  <Override PartName="/ppt/tags/tag1067.xml" ContentType="application/vnd.openxmlformats-officedocument.presentationml.tags+xml"/>
  <Override PartName="/ppt/tags/tag319.xml" ContentType="application/vnd.openxmlformats-officedocument.presentationml.tags+xml"/>
  <Override PartName="/ppt/tags/tag366.xml" ContentType="application/vnd.openxmlformats-officedocument.presentationml.tags+xml"/>
  <Override PartName="/ppt/tags/tag713.xml" ContentType="application/vnd.openxmlformats-officedocument.presentationml.tags+xml"/>
  <Override PartName="/ppt/tags/tag760.xml" ContentType="application/vnd.openxmlformats-officedocument.presentationml.tags+xml"/>
  <Override PartName="/ppt/tags/tag858.xml" ContentType="application/vnd.openxmlformats-officedocument.presentationml.tags+xml"/>
  <Override PartName="/ppt/tags/tag1045.xml" ContentType="application/vnd.openxmlformats-officedocument.presentationml.tags+xml"/>
  <Override PartName="/ppt/tags/tag1092.xml" ContentType="application/vnd.openxmlformats-officedocument.presentationml.tags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221.xml" ContentType="application/vnd.openxmlformats-officedocument.presentationml.tags+xml"/>
  <Override PartName="/ppt/tags/tag505.xml" ContentType="application/vnd.openxmlformats-officedocument.presentationml.tags+xml"/>
  <Override PartName="/ppt/tags/tag552.xml" ContentType="application/vnd.openxmlformats-officedocument.presentationml.tags+xml"/>
  <Override PartName="/ppt/tags/tag697.xml" ContentType="application/vnd.openxmlformats-officedocument.presentationml.tags+xml"/>
  <Override PartName="/ppt/tags/tag836.xml" ContentType="application/vnd.openxmlformats-officedocument.presentationml.tags+xml"/>
  <Override PartName="/ppt/tags/tag883.xml" ContentType="application/vnd.openxmlformats-officedocument.presentationml.tags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tags/tag344.xml" ContentType="application/vnd.openxmlformats-officedocument.presentationml.tags+xml"/>
  <Override PartName="/ppt/tags/tag391.xml" ContentType="application/vnd.openxmlformats-officedocument.presentationml.tags+xml"/>
  <Override PartName="/ppt/tags/tag489.xml" ContentType="application/vnd.openxmlformats-officedocument.presentationml.tags+xml"/>
  <Override PartName="/ppt/tags/tag530.xml" ContentType="application/vnd.openxmlformats-officedocument.presentationml.tags+xml"/>
  <Override PartName="/ppt/tags/tag628.xml" ContentType="application/vnd.openxmlformats-officedocument.presentationml.tags+xml"/>
  <Override PartName="/ppt/tags/tag675.xml" ContentType="application/vnd.openxmlformats-officedocument.presentationml.tags+xml"/>
  <Override PartName="/ppt/tags/tag959.xml" ContentType="application/vnd.openxmlformats-officedocument.presentationml.tags+xml"/>
  <Override PartName="/ppt/tags/tag1023.xml" ContentType="application/vnd.openxmlformats-officedocument.presentationml.tags+xml"/>
  <Override PartName="/ppt/tags/tag1070.xml" ContentType="application/vnd.openxmlformats-officedocument.presentationml.tags+xml"/>
  <Override PartName="/ppt/tags/tag1168.xml" ContentType="application/vnd.openxmlformats-officedocument.presentationml.tags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tags/tag322.xml" ContentType="application/vnd.openxmlformats-officedocument.presentationml.tags+xml"/>
  <Override PartName="/ppt/tags/tag467.xml" ContentType="application/vnd.openxmlformats-officedocument.presentationml.tags+xml"/>
  <Override PartName="/ppt/tags/tag798.xml" ContentType="application/vnd.openxmlformats-officedocument.presentationml.tags+xml"/>
  <Override PartName="/ppt/tags/tag814.xml" ContentType="application/vnd.openxmlformats-officedocument.presentationml.tags+xml"/>
  <Override PartName="/ppt/tags/tag861.xml" ContentType="application/vnd.openxmlformats-officedocument.presentationml.tags+xml"/>
  <Override PartName="/ppt/tags/tag1146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61.xml" ContentType="application/vnd.openxmlformats-officedocument.presentationml.tags+xml"/>
  <Override PartName="/ppt/tags/tag259.xml" ContentType="application/vnd.openxmlformats-officedocument.presentationml.tags+xml"/>
  <Override PartName="/ppt/tags/tag606.xml" ContentType="application/vnd.openxmlformats-officedocument.presentationml.tags+xml"/>
  <Override PartName="/ppt/tags/tag653.xml" ContentType="application/vnd.openxmlformats-officedocument.presentationml.tags+xml"/>
  <Override PartName="/ppt/tags/tag937.xml" ContentType="application/vnd.openxmlformats-officedocument.presentationml.tags+xml"/>
  <Override PartName="/ppt/tags/tag984.xml" ContentType="application/vnd.openxmlformats-officedocument.presentationml.tags+xml"/>
  <Override PartName="/ppt/tags/tag1001.xml" ContentType="application/vnd.openxmlformats-officedocument.presentationml.tags+xml"/>
  <Override PartName="/ppt/tags/tag7.xml" ContentType="application/vnd.openxmlformats-officedocument.presentationml.tags+xml"/>
  <Override PartName="/ppt/tags/tag300.xml" ContentType="application/vnd.openxmlformats-officedocument.presentationml.tags+xml"/>
  <Override PartName="/ppt/tags/tag445.xml" ContentType="application/vnd.openxmlformats-officedocument.presentationml.tags+xml"/>
  <Override PartName="/ppt/tags/tag492.xml" ContentType="application/vnd.openxmlformats-officedocument.presentationml.tags+xml"/>
  <Override PartName="/ppt/tags/tag631.xml" ContentType="application/vnd.openxmlformats-officedocument.presentationml.tags+xml"/>
  <Override PartName="/ppt/tags/tag729.xml" ContentType="application/vnd.openxmlformats-officedocument.presentationml.tags+xml"/>
  <Override PartName="/ppt/tags/tag776.xml" ContentType="application/vnd.openxmlformats-officedocument.presentationml.tags+xml"/>
  <Override PartName="/ppt/tags/tag915.xml" ContentType="application/vnd.openxmlformats-officedocument.presentationml.tags+xml"/>
  <Override PartName="/ppt/tags/tag962.xml" ContentType="application/vnd.openxmlformats-officedocument.presentationml.tags+xml"/>
  <Override PartName="/ppt/tags/tag1124.xml" ContentType="application/vnd.openxmlformats-officedocument.presentationml.tags+xml"/>
  <Override PartName="/ppt/tags/tag1171.xml" ContentType="application/vnd.openxmlformats-officedocument.presentationml.tags+xml"/>
  <Override PartName="/ppt/tags/tag237.xml" ContentType="application/vnd.openxmlformats-officedocument.presentationml.tags+xml"/>
  <Override PartName="/ppt/tags/tag284.xml" ContentType="application/vnd.openxmlformats-officedocument.presentationml.tags+xml"/>
  <Override PartName="/ppt/tags/tag423.xml" ContentType="application/vnd.openxmlformats-officedocument.presentationml.tags+xml"/>
  <Override PartName="/ppt/tags/tag470.xml" ContentType="application/vnd.openxmlformats-officedocument.presentationml.tags+xml"/>
  <Override PartName="/ppt/tags/tag568.xml" ContentType="application/vnd.openxmlformats-officedocument.presentationml.tags+xml"/>
  <Override PartName="/ppt/tags/tag707.xml" ContentType="application/vnd.openxmlformats-officedocument.presentationml.tags+xml"/>
  <Override PartName="/ppt/tags/tag754.xml" ContentType="application/vnd.openxmlformats-officedocument.presentationml.tags+xml"/>
  <Override PartName="/ppt/tags/tag899.xml" ContentType="application/vnd.openxmlformats-officedocument.presentationml.tags+xml"/>
  <Override PartName="/ppt/tags/tag1102.xml" ContentType="application/vnd.openxmlformats-officedocument.presentationml.tags+xml"/>
  <Override PartName="/ppt/slides/slide24.xml" ContentType="application/vnd.openxmlformats-officedocument.presentationml.slide+xml"/>
  <Override PartName="/ppt/tags/tag59.xml" ContentType="application/vnd.openxmlformats-officedocument.presentationml.tags+xml"/>
  <Override PartName="/ppt/tags/tag215.xml" ContentType="application/vnd.openxmlformats-officedocument.presentationml.tags+xml"/>
  <Override PartName="/ppt/tags/tag262.xml" ContentType="application/vnd.openxmlformats-officedocument.presentationml.tags+xml"/>
  <Override PartName="/ppt/tags/tag546.xml" ContentType="application/vnd.openxmlformats-officedocument.presentationml.tags+xml"/>
  <Override PartName="/ppt/tags/tag593.xml" ContentType="application/vnd.openxmlformats-officedocument.presentationml.tags+xml"/>
  <Override PartName="/ppt/tags/tag877.xml" ContentType="application/vnd.openxmlformats-officedocument.presentationml.tags+xml"/>
  <Override PartName="/ppt/tags/tag940.xml" ContentType="application/vnd.openxmlformats-officedocument.presentationml.tags+xml"/>
  <Override PartName="/ppt/tags/tag1039.xml" ContentType="application/vnd.openxmlformats-officedocument.presentationml.tags+xml"/>
  <Override PartName="/ppt/tags/tag1086.xml" ContentType="application/vnd.openxmlformats-officedocument.presentationml.tags+xml"/>
  <Override PartName="/ppt/slideLayouts/slideLayout1.xml" ContentType="application/vnd.openxmlformats-officedocument.presentationml.slideLayout+xml"/>
  <Override PartName="/ppt/tags/tag37.xml" ContentType="application/vnd.openxmlformats-officedocument.presentationml.tags+xml"/>
  <Override PartName="/ppt/tags/tag84.xml" ContentType="application/vnd.openxmlformats-officedocument.presentationml.tags+xml"/>
  <Override PartName="/ppt/tags/tag199.xml" ContentType="application/vnd.openxmlformats-officedocument.presentationml.tags+xml"/>
  <Override PartName="/ppt/tags/tag338.xml" ContentType="application/vnd.openxmlformats-officedocument.presentationml.tags+xml"/>
  <Override PartName="/ppt/tags/tag385.xml" ContentType="application/vnd.openxmlformats-officedocument.presentationml.tags+xml"/>
  <Override PartName="/ppt/tags/tag401.xml" ContentType="application/vnd.openxmlformats-officedocument.presentationml.tags+xml"/>
  <Override PartName="/ppt/tags/tag669.xml" ContentType="application/vnd.openxmlformats-officedocument.presentationml.tags+xml"/>
  <Override PartName="/ppt/tags/tag732.xml" ContentType="application/vnd.openxmlformats-officedocument.presentationml.tags+xml"/>
  <Override PartName="/ppt/tags/tag1017.xml" ContentType="application/vnd.openxmlformats-officedocument.presentationml.tags+xml"/>
  <Override PartName="/ppt/tags/tag1064.xml" ContentType="application/vnd.openxmlformats-officedocument.presentationml.tags+xml"/>
  <Override PartName="/ppt/tags/tag177.xml" ContentType="application/vnd.openxmlformats-officedocument.presentationml.tags+xml"/>
  <Override PartName="/ppt/tags/tag240.xml" ContentType="application/vnd.openxmlformats-officedocument.presentationml.tags+xml"/>
  <Override PartName="/ppt/tags/tag524.xml" ContentType="application/vnd.openxmlformats-officedocument.presentationml.tags+xml"/>
  <Override PartName="/ppt/tags/tag571.xml" ContentType="application/vnd.openxmlformats-officedocument.presentationml.tags+xml"/>
  <Override PartName="/ppt/tags/tag710.xml" ContentType="application/vnd.openxmlformats-officedocument.presentationml.tags+xml"/>
  <Override PartName="/ppt/tags/tag808.xml" ContentType="application/vnd.openxmlformats-officedocument.presentationml.tags+xml"/>
  <Override PartName="/ppt/tags/tag855.xml" ContentType="application/vnd.openxmlformats-officedocument.presentationml.tags+xml"/>
  <Override PartName="/ppt/tags/tag15.xml" ContentType="application/vnd.openxmlformats-officedocument.presentationml.tags+xml"/>
  <Override PartName="/ppt/tags/tag62.xml" ContentType="application/vnd.openxmlformats-officedocument.presentationml.tags+xml"/>
  <Override PartName="/ppt/tags/tag316.xml" ContentType="application/vnd.openxmlformats-officedocument.presentationml.tags+xml"/>
  <Override PartName="/ppt/tags/tag363.xml" ContentType="application/vnd.openxmlformats-officedocument.presentationml.tags+xml"/>
  <Override PartName="/ppt/tags/tag502.xml" ContentType="application/vnd.openxmlformats-officedocument.presentationml.tags+xml"/>
  <Override PartName="/ppt/tags/tag647.xml" ContentType="application/vnd.openxmlformats-officedocument.presentationml.tags+xml"/>
  <Override PartName="/ppt/tags/tag694.xml" ContentType="application/vnd.openxmlformats-officedocument.presentationml.tags+xml"/>
  <Override PartName="/ppt/tags/tag978.xml" ContentType="application/vnd.openxmlformats-officedocument.presentationml.tags+xml"/>
  <Override PartName="/ppt/tags/tag1042.xml" ContentType="application/vnd.openxmlformats-officedocument.presentationml.tags+xml"/>
  <Override PartName="/ppt/tags/tag40.xml" ContentType="application/vnd.openxmlformats-officedocument.presentationml.tags+xml"/>
  <Override PartName="/ppt/tags/tag108.xml" ContentType="application/vnd.openxmlformats-officedocument.presentationml.tags+xml"/>
  <Override PartName="/ppt/tags/tag155.xml" ContentType="application/vnd.openxmlformats-officedocument.presentationml.tags+xml"/>
  <Override PartName="/ppt/tags/tag341.xml" ContentType="application/vnd.openxmlformats-officedocument.presentationml.tags+xml"/>
  <Override PartName="/ppt/tags/tag439.xml" ContentType="application/vnd.openxmlformats-officedocument.presentationml.tags+xml"/>
  <Override PartName="/ppt/tags/tag486.xml" ContentType="application/vnd.openxmlformats-officedocument.presentationml.tags+xml"/>
  <Override PartName="/ppt/tags/tag833.xml" ContentType="application/vnd.openxmlformats-officedocument.presentationml.tags+xml"/>
  <Override PartName="/ppt/tags/tag880.xml" ContentType="application/vnd.openxmlformats-officedocument.presentationml.tags+xml"/>
  <Override PartName="/ppt/tags/tag1020.xml" ContentType="application/vnd.openxmlformats-officedocument.presentationml.tags+xml"/>
  <Override PartName="/ppt/tags/tag1118.xml" ContentType="application/vnd.openxmlformats-officedocument.presentationml.tags+xml"/>
  <Override PartName="/ppt/tags/tag1165.xml" ContentType="application/vnd.openxmlformats-officedocument.presentationml.tags+xml"/>
  <Override PartName="/ppt/tags/tag133.xml" ContentType="application/vnd.openxmlformats-officedocument.presentationml.tags+xml"/>
  <Override PartName="/ppt/tags/tag180.xml" ContentType="application/vnd.openxmlformats-officedocument.presentationml.tags+xml"/>
  <Override PartName="/ppt/tags/tag278.xml" ContentType="application/vnd.openxmlformats-officedocument.presentationml.tags+xml"/>
  <Override PartName="/ppt/tags/tag417.xml" ContentType="application/vnd.openxmlformats-officedocument.presentationml.tags+xml"/>
  <Override PartName="/ppt/tags/tag625.xml" ContentType="application/vnd.openxmlformats-officedocument.presentationml.tags+xml"/>
  <Override PartName="/ppt/tags/tag672.xml" ContentType="application/vnd.openxmlformats-officedocument.presentationml.tags+xml"/>
  <Override PartName="/ppt/tags/tag811.xml" ContentType="application/vnd.openxmlformats-officedocument.presentationml.tags+xml"/>
  <Override PartName="/ppt/tags/tag909.xml" ContentType="application/vnd.openxmlformats-officedocument.presentationml.tags+xml"/>
  <Override PartName="/ppt/tags/tag956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tags/tag464.xml" ContentType="application/vnd.openxmlformats-officedocument.presentationml.tags+xml"/>
  <Override PartName="/ppt/tags/tag603.xml" ContentType="application/vnd.openxmlformats-officedocument.presentationml.tags+xml"/>
  <Override PartName="/ppt/tags/tag650.xml" ContentType="application/vnd.openxmlformats-officedocument.presentationml.tags+xml"/>
  <Override PartName="/ppt/tags/tag748.xml" ContentType="application/vnd.openxmlformats-officedocument.presentationml.tags+xml"/>
  <Override PartName="/ppt/tags/tag795.xml" ContentType="application/vnd.openxmlformats-officedocument.presentationml.tags+xml"/>
  <Override PartName="/ppt/tags/tag934.xml" ContentType="application/vnd.openxmlformats-officedocument.presentationml.tags+xml"/>
  <Override PartName="/ppt/tags/tag981.xml" ContentType="application/vnd.openxmlformats-officedocument.presentationml.tags+xml"/>
  <Override PartName="/ppt/tags/tag1143.xml" ContentType="application/vnd.openxmlformats-officedocument.presentationml.tags+xml"/>
  <Override PartName="/ppt/slides/slide18.xml" ContentType="application/vnd.openxmlformats-officedocument.presentationml.slide+xml"/>
  <Override PartName="/ppt/tags/tag4.xml" ContentType="application/vnd.openxmlformats-officedocument.presentationml.tags+xml"/>
  <Override PartName="/ppt/tags/tag111.xml" ContentType="application/vnd.openxmlformats-officedocument.presentationml.tags+xml"/>
  <Override PartName="/ppt/tags/tag442.xml" ContentType="application/vnd.openxmlformats-officedocument.presentationml.tags+xml"/>
  <Override PartName="/ppt/tags/tag587.xml" ContentType="application/vnd.openxmlformats-officedocument.presentationml.tags+xml"/>
  <Override PartName="/ppt/tags/tag726.xml" ContentType="application/vnd.openxmlformats-officedocument.presentationml.tags+xml"/>
  <Override PartName="/ppt/tags/tag773.xml" ContentType="application/vnd.openxmlformats-officedocument.presentationml.tags+xml"/>
  <Override PartName="/ppt/tags/tag1121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234.xml" ContentType="application/vnd.openxmlformats-officedocument.presentationml.tags+xml"/>
  <Override PartName="/ppt/tags/tag281.xml" ContentType="application/vnd.openxmlformats-officedocument.presentationml.tags+xml"/>
  <Override PartName="/ppt/tags/tag379.xml" ContentType="application/vnd.openxmlformats-officedocument.presentationml.tags+xml"/>
  <Override PartName="/ppt/tags/tag518.xml" ContentType="application/vnd.openxmlformats-officedocument.presentationml.tags+xml"/>
  <Override PartName="/ppt/tags/tag565.xml" ContentType="application/vnd.openxmlformats-officedocument.presentationml.tags+xml"/>
  <Override PartName="/ppt/tags/tag849.xml" ContentType="application/vnd.openxmlformats-officedocument.presentationml.tags+xml"/>
  <Override PartName="/ppt/tags/tag896.xml" ContentType="application/vnd.openxmlformats-officedocument.presentationml.tags+xml"/>
  <Override PartName="/ppt/tags/tag912.xml" ContentType="application/vnd.openxmlformats-officedocument.presentationml.tags+xml"/>
  <Override PartName="/ppt/tags/tag1058.xml" ContentType="application/vnd.openxmlformats-officedocument.presentationml.tags+xml"/>
  <Override PartName="/ppt/tags/tag56.xml" ContentType="application/vnd.openxmlformats-officedocument.presentationml.tags+xml"/>
  <Override PartName="/ppt/tags/tag357.xml" ContentType="application/vnd.openxmlformats-officedocument.presentationml.tags+xml"/>
  <Override PartName="/ppt/tags/tag420.xml" ContentType="application/vnd.openxmlformats-officedocument.presentationml.tags+xml"/>
  <Override PartName="/ppt/tags/tag688.xml" ContentType="application/vnd.openxmlformats-officedocument.presentationml.tags+xml"/>
  <Override PartName="/ppt/tags/tag704.xml" ContentType="application/vnd.openxmlformats-officedocument.presentationml.tags+xml"/>
  <Override PartName="/ppt/tags/tag751.xml" ContentType="application/vnd.openxmlformats-officedocument.presentationml.tags+xml"/>
  <Override PartName="/ppt/tags/tag1036.xml" ContentType="application/vnd.openxmlformats-officedocument.presentationml.tags+xml"/>
  <Override PartName="/ppt/tags/tag1083.xml" ContentType="application/vnd.openxmlformats-officedocument.presentationml.tags+xml"/>
  <Override PartName="/ppt/slides/slide21.xml" ContentType="application/vnd.openxmlformats-officedocument.presentationml.slide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12.xml" ContentType="application/vnd.openxmlformats-officedocument.presentationml.tags+xml"/>
  <Override PartName="/ppt/tags/tag543.xml" ContentType="application/vnd.openxmlformats-officedocument.presentationml.tags+xml"/>
  <Override PartName="/ppt/tags/tag590.xml" ContentType="application/vnd.openxmlformats-officedocument.presentationml.tags+xml"/>
  <Override PartName="/ppt/tags/tag827.xml" ContentType="application/vnd.openxmlformats-officedocument.presentationml.tags+xml"/>
  <Override PartName="/ppt/tags/tag874.xml" ContentType="application/vnd.openxmlformats-officedocument.presentationml.tags+xml"/>
  <Override PartName="/ppt/tags/tag1159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335.xml" ContentType="application/vnd.openxmlformats-officedocument.presentationml.tags+xml"/>
  <Override PartName="/ppt/tags/tag382.xml" ContentType="application/vnd.openxmlformats-officedocument.presentationml.tags+xml"/>
  <Override PartName="/ppt/tags/tag521.xml" ContentType="application/vnd.openxmlformats-officedocument.presentationml.tags+xml"/>
  <Override PartName="/ppt/tags/tag619.xml" ContentType="application/vnd.openxmlformats-officedocument.presentationml.tags+xml"/>
  <Override PartName="/ppt/tags/tag666.xml" ContentType="application/vnd.openxmlformats-officedocument.presentationml.tags+xml"/>
  <Override PartName="/ppt/tags/tag805.xml" ContentType="application/vnd.openxmlformats-officedocument.presentationml.tags+xml"/>
  <Override PartName="/ppt/tags/tag852.xml" ContentType="application/vnd.openxmlformats-officedocument.presentationml.tags+xml"/>
  <Override PartName="/ppt/tags/tag997.xml" ContentType="application/vnd.openxmlformats-officedocument.presentationml.tags+xml"/>
  <Override PartName="/ppt/tags/tag1014.xml" ContentType="application/vnd.openxmlformats-officedocument.presentationml.tags+xml"/>
  <Override PartName="/ppt/tags/tag1061.xml" ContentType="application/vnd.openxmlformats-officedocument.presentationml.tags+xml"/>
  <Override PartName="/ppt/tags/tag12.xml" ContentType="application/vnd.openxmlformats-officedocument.presentationml.tags+xml"/>
  <Override PartName="/ppt/tags/tag127.xml" ContentType="application/vnd.openxmlformats-officedocument.presentationml.tags+xml"/>
  <Override PartName="/ppt/tags/tag174.xml" ContentType="application/vnd.openxmlformats-officedocument.presentationml.tags+xml"/>
  <Override PartName="/ppt/tags/tag313.xml" ContentType="application/vnd.openxmlformats-officedocument.presentationml.tags+xml"/>
  <Override PartName="/ppt/tags/tag360.xml" ContentType="application/vnd.openxmlformats-officedocument.presentationml.tags+xml"/>
  <Override PartName="/ppt/tags/tag458.xml" ContentType="application/vnd.openxmlformats-officedocument.presentationml.tags+xml"/>
  <Override PartName="/ppt/tags/tag644.xml" ContentType="application/vnd.openxmlformats-officedocument.presentationml.tags+xml"/>
  <Override PartName="/ppt/tags/tag691.xml" ContentType="application/vnd.openxmlformats-officedocument.presentationml.tags+xml"/>
  <Override PartName="/ppt/tags/tag789.xml" ContentType="application/vnd.openxmlformats-officedocument.presentationml.tags+xml"/>
  <Override PartName="/ppt/tags/tag1137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297.xml" ContentType="application/vnd.openxmlformats-officedocument.presentationml.tags+xml"/>
  <Override PartName="/ppt/tags/tag436.xml" ContentType="application/vnd.openxmlformats-officedocument.presentationml.tags+xml"/>
  <Override PartName="/ppt/tags/tag483.xml" ContentType="application/vnd.openxmlformats-officedocument.presentationml.tags+xml"/>
  <Override PartName="/ppt/tags/tag830.xml" ContentType="application/vnd.openxmlformats-officedocument.presentationml.tags+xml"/>
  <Override PartName="/ppt/tags/tag928.xml" ContentType="application/vnd.openxmlformats-officedocument.presentationml.tags+xml"/>
  <Override PartName="/ppt/tags/tag975.xml" ContentType="application/vnd.openxmlformats-officedocument.presentationml.tags+xml"/>
  <Override PartName="/ppt/tags/tag1115.xml" ContentType="application/vnd.openxmlformats-officedocument.presentationml.tags+xml"/>
  <Override PartName="/ppt/tags/tag1162.xml" ContentType="application/vnd.openxmlformats-officedocument.presentationml.tags+xml"/>
  <Override PartName="/ppt/tags/tag228.xml" ContentType="application/vnd.openxmlformats-officedocument.presentationml.tags+xml"/>
  <Override PartName="/ppt/tags/tag275.xml" ContentType="application/vnd.openxmlformats-officedocument.presentationml.tags+xml"/>
  <Override PartName="/ppt/tags/tag622.xml" ContentType="application/vnd.openxmlformats-officedocument.presentationml.tags+xml"/>
  <Override PartName="/ppt/tags/tag767.xml" ContentType="application/vnd.openxmlformats-officedocument.presentationml.tags+xml"/>
  <Override PartName="/ppt/tags/tag906.xml" ContentType="application/vnd.openxmlformats-officedocument.presentationml.tags+xml"/>
  <Override PartName="/ppt/tags/tag953.xml" ContentType="application/vnd.openxmlformats-officedocument.presentationml.tags+xml"/>
  <Override PartName="/ppt/tags/tag1099.xml" ContentType="application/vnd.openxmlformats-officedocument.presentationml.tags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tags/tag414.xml" ContentType="application/vnd.openxmlformats-officedocument.presentationml.tags+xml"/>
  <Override PartName="/ppt/tags/tag461.xml" ContentType="application/vnd.openxmlformats-officedocument.presentationml.tags+xml"/>
  <Override PartName="/ppt/tags/tag559.xml" ContentType="application/vnd.openxmlformats-officedocument.presentationml.tags+xml"/>
  <Override PartName="/ppt/tags/tag600.xml" ContentType="application/vnd.openxmlformats-officedocument.presentationml.tags+xml"/>
  <Override PartName="/ppt/tags/tag745.xml" ContentType="application/vnd.openxmlformats-officedocument.presentationml.tags+xml"/>
  <Override PartName="/ppt/tags/tag792.xml" ContentType="application/vnd.openxmlformats-officedocument.presentationml.tags+xml"/>
  <Override PartName="/ppt/tags/tag1140.xml" ContentType="application/vnd.openxmlformats-officedocument.presentationml.tags+xml"/>
  <Override PartName="/ppt/slides/slide15.xml" ContentType="application/vnd.openxmlformats-officedocument.presentationml.slide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tags/tag253.xml" ContentType="application/vnd.openxmlformats-officedocument.presentationml.tags+xml"/>
  <Override PartName="/ppt/tags/tag398.xml" ContentType="application/vnd.openxmlformats-officedocument.presentationml.tags+xml"/>
  <Override PartName="/ppt/tags/tag537.xml" ContentType="application/vnd.openxmlformats-officedocument.presentationml.tags+xml"/>
  <Override PartName="/ppt/tags/tag584.xml" ContentType="application/vnd.openxmlformats-officedocument.presentationml.tags+xml"/>
  <Override PartName="/ppt/tags/tag868.xml" ContentType="application/vnd.openxmlformats-officedocument.presentationml.tags+xml"/>
  <Override PartName="/ppt/tags/tag931.xml" ContentType="application/vnd.openxmlformats-officedocument.presentationml.tags+xml"/>
  <Override PartName="/ppt/tags/tag1077.xml" ContentType="application/vnd.openxmlformats-officedocument.presentationml.tags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231.xml" ContentType="application/vnd.openxmlformats-officedocument.presentationml.tags+xml"/>
  <Override PartName="/ppt/tags/tag329.xml" ContentType="application/vnd.openxmlformats-officedocument.presentationml.tags+xml"/>
  <Override PartName="/ppt/tags/tag376.xml" ContentType="application/vnd.openxmlformats-officedocument.presentationml.tags+xml"/>
  <Override PartName="/ppt/tags/tag723.xml" ContentType="application/vnd.openxmlformats-officedocument.presentationml.tags+xml"/>
  <Override PartName="/ppt/tags/tag770.xml" ContentType="application/vnd.openxmlformats-officedocument.presentationml.tags+xml"/>
  <Override PartName="/ppt/tags/tag1008.xml" ContentType="application/vnd.openxmlformats-officedocument.presentationml.tags+xml"/>
  <Override PartName="/ppt/tags/tag1055.xml" ContentType="application/vnd.openxmlformats-officedocument.presentationml.tags+xml"/>
  <Override PartName="/ppt/tags/tag168.xml" ContentType="application/vnd.openxmlformats-officedocument.presentationml.tags+xml"/>
  <Override PartName="/ppt/tags/tag499.xml" ContentType="application/vnd.openxmlformats-officedocument.presentationml.tags+xml"/>
  <Override PartName="/ppt/tags/tag515.xml" ContentType="application/vnd.openxmlformats-officedocument.presentationml.tags+xml"/>
  <Override PartName="/ppt/tags/tag562.xml" ContentType="application/vnd.openxmlformats-officedocument.presentationml.tags+xml"/>
  <Override PartName="/ppt/tags/tag701.xml" ContentType="application/vnd.openxmlformats-officedocument.presentationml.tags+xml"/>
  <Override PartName="/ppt/tags/tag846.xml" ContentType="application/vnd.openxmlformats-officedocument.presentationml.tags+xml"/>
  <Override PartName="/ppt/tags/tag893.xml" ContentType="application/vnd.openxmlformats-officedocument.presentationml.tags+xml"/>
  <Override PartName="/ppt/tags/tag53.xml" ContentType="application/vnd.openxmlformats-officedocument.presentationml.tags+xml"/>
  <Default Extension="vml" ContentType="application/vnd.openxmlformats-officedocument.vmlDrawing"/>
  <Override PartName="/ppt/tags/tag307.xml" ContentType="application/vnd.openxmlformats-officedocument.presentationml.tags+xml"/>
  <Override PartName="/ppt/tags/tag354.xml" ContentType="application/vnd.openxmlformats-officedocument.presentationml.tags+xml"/>
  <Override PartName="/ppt/tags/tag540.xml" ContentType="application/vnd.openxmlformats-officedocument.presentationml.tags+xml"/>
  <Override PartName="/ppt/tags/tag638.xml" ContentType="application/vnd.openxmlformats-officedocument.presentationml.tags+xml"/>
  <Override PartName="/ppt/tags/tag685.xml" ContentType="application/vnd.openxmlformats-officedocument.presentationml.tags+xml"/>
  <Override PartName="/ppt/tags/tag824.xml" ContentType="application/vnd.openxmlformats-officedocument.presentationml.tags+xml"/>
  <Override PartName="/ppt/tags/tag871.xml" ContentType="application/vnd.openxmlformats-officedocument.presentationml.tags+xml"/>
  <Override PartName="/ppt/tags/tag969.xml" ContentType="application/vnd.openxmlformats-officedocument.presentationml.tags+xml"/>
  <Override PartName="/ppt/tags/tag1033.xml" ContentType="application/vnd.openxmlformats-officedocument.presentationml.tags+xml"/>
  <Override PartName="/ppt/tags/tag1080.xml" ContentType="application/vnd.openxmlformats-officedocument.presentationml.tags+xml"/>
  <Override PartName="/ppt/tags/tag31.xml" ContentType="application/vnd.openxmlformats-officedocument.presentationml.tags+xml"/>
  <Override PartName="/ppt/tags/tag146.xml" ContentType="application/vnd.openxmlformats-officedocument.presentationml.tags+xml"/>
  <Override PartName="/ppt/tags/tag193.xml" ContentType="application/vnd.openxmlformats-officedocument.presentationml.tags+xml"/>
  <Override PartName="/ppt/tags/tag332.xml" ContentType="application/vnd.openxmlformats-officedocument.presentationml.tags+xml"/>
  <Override PartName="/ppt/tags/tag477.xml" ContentType="application/vnd.openxmlformats-officedocument.presentationml.tags+xml"/>
  <Override PartName="/ppt/tags/tag616.xml" ContentType="application/vnd.openxmlformats-officedocument.presentationml.tags+xml"/>
  <Override PartName="/ppt/tags/tag663.xml" ContentType="application/vnd.openxmlformats-officedocument.presentationml.tags+xml"/>
  <Override PartName="/ppt/tags/tag1011.xml" ContentType="application/vnd.openxmlformats-officedocument.presentationml.tags+xml"/>
  <Override PartName="/ppt/tags/tag1109.xml" ContentType="application/vnd.openxmlformats-officedocument.presentationml.tags+xml"/>
  <Override PartName="/ppt/tags/tag1156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ppt/tags/tag408.xml" ContentType="application/vnd.openxmlformats-officedocument.presentationml.tags+xml"/>
  <Override PartName="/ppt/tags/tag455.xml" ContentType="application/vnd.openxmlformats-officedocument.presentationml.tags+xml"/>
  <Override PartName="/ppt/tags/tag739.xml" ContentType="application/vnd.openxmlformats-officedocument.presentationml.tags+xml"/>
  <Override PartName="/ppt/tags/tag802.xml" ContentType="application/vnd.openxmlformats-officedocument.presentationml.tags+xml"/>
  <Override PartName="/ppt/tags/tag947.xml" ContentType="application/vnd.openxmlformats-officedocument.presentationml.tags+xml"/>
  <Override PartName="/ppt/tags/tag994.xml" ContentType="application/vnd.openxmlformats-officedocument.presentationml.tags+xml"/>
  <Override PartName="/ppt/tags/tag1134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247.xml" ContentType="application/vnd.openxmlformats-officedocument.presentationml.tags+xml"/>
  <Override PartName="/ppt/tags/tag294.xml" ContentType="application/vnd.openxmlformats-officedocument.presentationml.tags+xml"/>
  <Override PartName="/ppt/tags/tag310.xml" ContentType="application/vnd.openxmlformats-officedocument.presentationml.tags+xml"/>
  <Override PartName="/ppt/tags/tag578.xml" ContentType="application/vnd.openxmlformats-officedocument.presentationml.tags+xml"/>
  <Override PartName="/ppt/tags/tag641.xml" ContentType="application/vnd.openxmlformats-officedocument.presentationml.tags+xml"/>
  <Override PartName="/ppt/tags/tag786.xml" ContentType="application/vnd.openxmlformats-officedocument.presentationml.tags+xml"/>
  <Override PartName="/ppt/tags/tag925.xml" ContentType="application/vnd.openxmlformats-officedocument.presentationml.tags+xml"/>
  <Override PartName="/ppt/tags/tag972.xml" ContentType="application/vnd.openxmlformats-officedocument.presentationml.tags+xml"/>
  <Override PartName="/ppt/slideMasters/slideMaster1.xml" ContentType="application/vnd.openxmlformats-officedocument.presentationml.slideMaster+xml"/>
  <Override PartName="/ppt/tags/tag102.xml" ContentType="application/vnd.openxmlformats-officedocument.presentationml.tags+xml"/>
  <Override PartName="/ppt/tags/tag433.xml" ContentType="application/vnd.openxmlformats-officedocument.presentationml.tags+xml"/>
  <Override PartName="/ppt/tags/tag480.xml" ContentType="application/vnd.openxmlformats-officedocument.presentationml.tags+xml"/>
  <Override PartName="/ppt/tags/tag717.xml" ContentType="application/vnd.openxmlformats-officedocument.presentationml.tags+xml"/>
  <Override PartName="/ppt/tags/tag764.xml" ContentType="application/vnd.openxmlformats-officedocument.presentationml.tags+xml"/>
  <Override PartName="/ppt/tags/tag1112.xml" ContentType="application/vnd.openxmlformats-officedocument.presentationml.tags+xml"/>
  <Override PartName="/ppt/slides/slide34.xml" ContentType="application/vnd.openxmlformats-officedocument.presentationml.slide+xml"/>
  <Override PartName="/ppt/tags/tag69.xml" ContentType="application/vnd.openxmlformats-officedocument.presentationml.tags+xml"/>
  <Override PartName="/ppt/tags/tag225.xml" ContentType="application/vnd.openxmlformats-officedocument.presentationml.tags+xml"/>
  <Override PartName="/ppt/tags/tag272.xml" ContentType="application/vnd.openxmlformats-officedocument.presentationml.tags+xml"/>
  <Override PartName="/ppt/tags/tag411.xml" ContentType="application/vnd.openxmlformats-officedocument.presentationml.tags+xml"/>
  <Override PartName="/ppt/tags/tag509.xml" ContentType="application/vnd.openxmlformats-officedocument.presentationml.tags+xml"/>
  <Override PartName="/ppt/tags/tag556.xml" ContentType="application/vnd.openxmlformats-officedocument.presentationml.tags+xml"/>
  <Override PartName="/ppt/tags/tag887.xml" ContentType="application/vnd.openxmlformats-officedocument.presentationml.tags+xml"/>
  <Override PartName="/ppt/tags/tag903.xml" ContentType="application/vnd.openxmlformats-officedocument.presentationml.tags+xml"/>
  <Override PartName="/ppt/tags/tag950.xml" ContentType="application/vnd.openxmlformats-officedocument.presentationml.tags+xml"/>
  <Override PartName="/ppt/tags/tag1049.xml" ContentType="application/vnd.openxmlformats-officedocument.presentationml.tags+xml"/>
  <Override PartName="/ppt/tags/tag1096.xml" ContentType="application/vnd.openxmlformats-officedocument.presentationml.tags+xml"/>
  <Default Extension="rels" ContentType="application/vnd.openxmlformats-package.relationships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tags/tag203.xml" ContentType="application/vnd.openxmlformats-officedocument.presentationml.tags+xml"/>
  <Override PartName="/ppt/tags/tag250.xml" ContentType="application/vnd.openxmlformats-officedocument.presentationml.tags+xml"/>
  <Override PartName="/ppt/tags/tag348.xml" ContentType="application/vnd.openxmlformats-officedocument.presentationml.tags+xml"/>
  <Override PartName="/ppt/tags/tag395.xml" ContentType="application/vnd.openxmlformats-officedocument.presentationml.tags+xml"/>
  <Override PartName="/ppt/tags/tag679.xml" ContentType="application/vnd.openxmlformats-officedocument.presentationml.tags+xml"/>
  <Override PartName="/ppt/tags/tag742.xml" ContentType="application/vnd.openxmlformats-officedocument.presentationml.tags+xml"/>
  <Override PartName="/ppt/tags/tag1027.xml" ContentType="application/vnd.openxmlformats-officedocument.presentationml.tags+xml"/>
  <Override PartName="/ppt/tags/tag1074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7.xml" ContentType="application/vnd.openxmlformats-officedocument.presentationml.tags+xml"/>
  <Override PartName="/ppt/tags/tag534.xml" ContentType="application/vnd.openxmlformats-officedocument.presentationml.tags+xml"/>
  <Override PartName="/ppt/tags/tag581.xml" ContentType="application/vnd.openxmlformats-officedocument.presentationml.tags+xml"/>
  <Override PartName="/ppt/tags/tag720.xml" ContentType="application/vnd.openxmlformats-officedocument.presentationml.tags+xml"/>
  <Override PartName="/ppt/tags/tag818.xml" ContentType="application/vnd.openxmlformats-officedocument.presentationml.tags+xml"/>
  <Override PartName="/ppt/tags/tag865.xml" ContentType="application/vnd.openxmlformats-officedocument.presentationml.tags+xml"/>
  <Override PartName="/ppt/tags/tag25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65.xml" ContentType="application/vnd.openxmlformats-officedocument.presentationml.tags+xml"/>
  <Override PartName="/ppt/tags/tag326.xml" ContentType="application/vnd.openxmlformats-officedocument.presentationml.tags+xml"/>
  <Override PartName="/ppt/tags/tag373.xml" ContentType="application/vnd.openxmlformats-officedocument.presentationml.tags+xml"/>
  <Override PartName="/ppt/tags/tag512.xml" ContentType="application/vnd.openxmlformats-officedocument.presentationml.tags+xml"/>
  <Override PartName="/ppt/tags/tag657.xml" ContentType="application/vnd.openxmlformats-officedocument.presentationml.tags+xml"/>
  <Override PartName="/ppt/tags/tag843.xml" ContentType="application/vnd.openxmlformats-officedocument.presentationml.tags+xml"/>
  <Override PartName="/ppt/tags/tag890.xml" ContentType="application/vnd.openxmlformats-officedocument.presentationml.tags+xml"/>
  <Override PartName="/ppt/tags/tag988.xml" ContentType="application/vnd.openxmlformats-officedocument.presentationml.tags+xml"/>
  <Override PartName="/ppt/tags/tag1005.xml" ContentType="application/vnd.openxmlformats-officedocument.presentationml.tags+xml"/>
  <Override PartName="/ppt/tags/tag1052.xml" ContentType="application/vnd.openxmlformats-officedocument.presentationml.tags+xml"/>
  <Override PartName="/ppt/tags/tag50.xml" ContentType="application/vnd.openxmlformats-officedocument.presentationml.tags+xml"/>
  <Override PartName="/ppt/tags/tag304.xml" ContentType="application/vnd.openxmlformats-officedocument.presentationml.tags+xml"/>
  <Override PartName="/ppt/tags/tag351.xml" ContentType="application/vnd.openxmlformats-officedocument.presentationml.tags+xml"/>
  <Override PartName="/ppt/tags/tag449.xml" ContentType="application/vnd.openxmlformats-officedocument.presentationml.tags+xml"/>
  <Override PartName="/ppt/tags/tag496.xml" ContentType="application/vnd.openxmlformats-officedocument.presentationml.tags+xml"/>
  <Override PartName="/ppt/tags/tag635.xml" ContentType="application/vnd.openxmlformats-officedocument.presentationml.tags+xml"/>
  <Override PartName="/ppt/tags/tag682.xml" ContentType="application/vnd.openxmlformats-officedocument.presentationml.tags+xml"/>
  <Override PartName="/ppt/tags/tag919.xml" ContentType="application/vnd.openxmlformats-officedocument.presentationml.tags+xml"/>
  <Override PartName="/ppt/tags/tag966.xml" ContentType="application/vnd.openxmlformats-officedocument.presentationml.tags+xml"/>
  <Override PartName="/ppt/tags/tag1030.xml" ContentType="application/vnd.openxmlformats-officedocument.presentationml.tags+xml"/>
  <Override PartName="/ppt/tags/tag1128.xml" ContentType="application/vnd.openxmlformats-officedocument.presentationml.tags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tags/tag288.xml" ContentType="application/vnd.openxmlformats-officedocument.presentationml.tags+xml"/>
  <Override PartName="/ppt/tags/tag427.xml" ContentType="application/vnd.openxmlformats-officedocument.presentationml.tags+xml"/>
  <Override PartName="/ppt/tags/tag474.xml" ContentType="application/vnd.openxmlformats-officedocument.presentationml.tags+xml"/>
  <Override PartName="/ppt/tags/tag758.xml" ContentType="application/vnd.openxmlformats-officedocument.presentationml.tags+xml"/>
  <Override PartName="/ppt/tags/tag821.xml" ContentType="application/vnd.openxmlformats-officedocument.presentationml.tags+xml"/>
  <Override PartName="/ppt/tags/tag1106.xml" ContentType="application/vnd.openxmlformats-officedocument.presentationml.tags+xml"/>
  <Override PartName="/ppt/tags/tag1153.xml" ContentType="application/vnd.openxmlformats-officedocument.presentationml.tags+xml"/>
  <Override PartName="/ppt/slides/slide28.xml" ContentType="application/vnd.openxmlformats-officedocument.presentationml.slide+xml"/>
  <Override PartName="/ppt/tags/tag219.xml" ContentType="application/vnd.openxmlformats-officedocument.presentationml.tags+xml"/>
  <Override PartName="/ppt/tags/tag266.xml" ContentType="application/vnd.openxmlformats-officedocument.presentationml.tags+xml"/>
  <Override PartName="/ppt/tags/tag597.xml" ContentType="application/vnd.openxmlformats-officedocument.presentationml.tags+xml"/>
  <Override PartName="/ppt/tags/tag613.xml" ContentType="application/vnd.openxmlformats-officedocument.presentationml.tags+xml"/>
  <Override PartName="/ppt/tags/tag660.xml" ContentType="application/vnd.openxmlformats-officedocument.presentationml.tags+xml"/>
  <Override PartName="/ppt/tags/tag944.xml" ContentType="application/vnd.openxmlformats-officedocument.presentationml.tags+xml"/>
  <Override PartName="/ppt/tags/tag991.xml" ContentType="application/vnd.openxmlformats-officedocument.presentationml.tags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tags/tag121.xml" ContentType="application/vnd.openxmlformats-officedocument.presentationml.tags+xml"/>
  <Override PartName="/ppt/tags/tag389.xml" ContentType="application/vnd.openxmlformats-officedocument.presentationml.tags+xml"/>
  <Override PartName="/ppt/tags/tag405.xml" ContentType="application/vnd.openxmlformats-officedocument.presentationml.tags+xml"/>
  <Override PartName="/ppt/tags/tag452.xml" ContentType="application/vnd.openxmlformats-officedocument.presentationml.tags+xml"/>
  <Override PartName="/ppt/tags/tag736.xml" ContentType="application/vnd.openxmlformats-officedocument.presentationml.tags+xml"/>
  <Override PartName="/ppt/tags/tag783.xml" ContentType="application/vnd.openxmlformats-officedocument.presentationml.tags+xml"/>
  <Override PartName="/ppt/tags/tag922.xml" ContentType="application/vnd.openxmlformats-officedocument.presentationml.tags+xml"/>
  <Override PartName="/ppt/tags/tag1068.xml" ContentType="application/vnd.openxmlformats-officedocument.presentationml.tags+xml"/>
  <Override PartName="/ppt/tags/tag1131.xml" ContentType="application/vnd.openxmlformats-officedocument.presentationml.tags+xml"/>
  <Override PartName="/ppt/tags/tag88.xml" ContentType="application/vnd.openxmlformats-officedocument.presentationml.tags+xml"/>
  <Override PartName="/ppt/tags/tag244.xml" ContentType="application/vnd.openxmlformats-officedocument.presentationml.tags+xml"/>
  <Override PartName="/ppt/tags/tag291.xml" ContentType="application/vnd.openxmlformats-officedocument.presentationml.tags+xml"/>
  <Override PartName="/ppt/tags/tag430.xml" ContentType="application/vnd.openxmlformats-officedocument.presentationml.tags+xml"/>
  <Override PartName="/ppt/tags/tag528.xml" ContentType="application/vnd.openxmlformats-officedocument.presentationml.tags+xml"/>
  <Override PartName="/ppt/tags/tag575.xml" ContentType="application/vnd.openxmlformats-officedocument.presentationml.tags+xml"/>
  <Override PartName="/ppt/tags/tag714.xml" ContentType="application/vnd.openxmlformats-officedocument.presentationml.tags+xml"/>
  <Override PartName="/ppt/tags/tag761.xml" ContentType="application/vnd.openxmlformats-officedocument.presentationml.tags+xml"/>
  <Override PartName="/ppt/tags/tag859.xml" ContentType="application/vnd.openxmlformats-officedocument.presentationml.tags+xml"/>
  <Override PartName="/ppt/slides/slide31.xml" ContentType="application/vnd.openxmlformats-officedocument.presentationml.slide+xml"/>
  <Override PartName="/ppt/tags/tag19.xml" ContentType="application/vnd.openxmlformats-officedocument.presentationml.tags+xml"/>
  <Override PartName="/ppt/tags/tag66.xml" ContentType="application/vnd.openxmlformats-officedocument.presentationml.tags+xml"/>
  <Override PartName="/ppt/tags/tag222.xml" ContentType="application/vnd.openxmlformats-officedocument.presentationml.tags+xml"/>
  <Override PartName="/ppt/tags/tag367.xml" ContentType="application/vnd.openxmlformats-officedocument.presentationml.tags+xml"/>
  <Override PartName="/ppt/tags/tag506.xml" ContentType="application/vnd.openxmlformats-officedocument.presentationml.tags+xml"/>
  <Override PartName="/ppt/tags/tag553.xml" ContentType="application/vnd.openxmlformats-officedocument.presentationml.tags+xml"/>
  <Override PartName="/ppt/tags/tag698.xml" ContentType="application/vnd.openxmlformats-officedocument.presentationml.tags+xml"/>
  <Override PartName="/ppt/tags/tag900.xml" ContentType="application/vnd.openxmlformats-officedocument.presentationml.tags+xml"/>
  <Override PartName="/ppt/tags/tag1046.xml" ContentType="application/vnd.openxmlformats-officedocument.presentationml.tags+xml"/>
  <Override PartName="/ppt/tags/tag1093.xml" ContentType="application/vnd.openxmlformats-officedocument.presentationml.tags+xml"/>
  <Override PartName="/ppt/tags/tag159.xml" ContentType="application/vnd.openxmlformats-officedocument.presentationml.tags+xml"/>
  <Override PartName="/ppt/tags/tag345.xml" ContentType="application/vnd.openxmlformats-officedocument.presentationml.tags+xml"/>
  <Override PartName="/ppt/tags/tag392.xml" ContentType="application/vnd.openxmlformats-officedocument.presentationml.tags+xml"/>
  <Override PartName="/ppt/tags/tag837.xml" ContentType="application/vnd.openxmlformats-officedocument.presentationml.tags+xml"/>
  <Override PartName="/ppt/tags/tag884.xml" ContentType="application/vnd.openxmlformats-officedocument.presentationml.tags+xml"/>
  <Override PartName="/ppt/tags/tag1024.xml" ContentType="application/vnd.openxmlformats-officedocument.presentationml.tags+xml"/>
  <Override PartName="/ppt/tags/tag1169.xml" ContentType="application/vnd.openxmlformats-officedocument.presentationml.tags+xml"/>
  <Override PartName="/ppt/tags/tag44.xml" ContentType="application/vnd.openxmlformats-officedocument.presentationml.tags+xml"/>
  <Override PartName="/ppt/tags/tag91.xml" ContentType="application/vnd.openxmlformats-officedocument.presentationml.tags+xml"/>
  <Override PartName="/ppt/tags/tag137.xml" ContentType="application/vnd.openxmlformats-officedocument.presentationml.tags+xml"/>
  <Override PartName="/ppt/tags/tag184.xml" ContentType="application/vnd.openxmlformats-officedocument.presentationml.tags+xml"/>
  <Override PartName="/ppt/tags/tag200.xml" ContentType="application/vnd.openxmlformats-officedocument.presentationml.tags+xml"/>
  <Override PartName="/ppt/tags/tag531.xml" ContentType="application/vnd.openxmlformats-officedocument.presentationml.tags+xml"/>
  <Override PartName="/ppt/tags/tag629.xml" ContentType="application/vnd.openxmlformats-officedocument.presentationml.tags+xml"/>
  <Override PartName="/ppt/tags/tag676.xml" ContentType="application/vnd.openxmlformats-officedocument.presentationml.tags+xml"/>
  <Override PartName="/ppt/tags/tag815.xml" ContentType="application/vnd.openxmlformats-officedocument.presentationml.tags+xml"/>
  <Override PartName="/ppt/tags/tag862.xml" ContentType="application/vnd.openxmlformats-officedocument.presentationml.tags+xml"/>
  <Override PartName="/ppt/tags/tag1071.xml" ContentType="application/vnd.openxmlformats-officedocument.presentationml.tags+xml"/>
  <Override PartName="/ppt/tags/tag22.xml" ContentType="application/vnd.openxmlformats-officedocument.presentationml.tags+xml"/>
  <Override PartName="/ppt/tags/tag323.xml" ContentType="application/vnd.openxmlformats-officedocument.presentationml.tags+xml"/>
  <Override PartName="/ppt/tags/tag370.xml" ContentType="application/vnd.openxmlformats-officedocument.presentationml.tags+xml"/>
  <Override PartName="/ppt/tags/tag468.xml" ContentType="application/vnd.openxmlformats-officedocument.presentationml.tags+xml"/>
  <Override PartName="/ppt/tags/tag607.xml" ContentType="application/vnd.openxmlformats-officedocument.presentationml.tags+xml"/>
  <Override PartName="/ppt/tags/tag654.xml" ContentType="application/vnd.openxmlformats-officedocument.presentationml.tags+xml"/>
  <Override PartName="/ppt/tags/tag799.xml" ContentType="application/vnd.openxmlformats-officedocument.presentationml.tags+xml"/>
  <Override PartName="/ppt/tags/tag938.xml" ContentType="application/vnd.openxmlformats-officedocument.presentationml.tags+xml"/>
  <Override PartName="/ppt/tags/tag985.xml" ContentType="application/vnd.openxmlformats-officedocument.presentationml.tags+xml"/>
  <Override PartName="/ppt/tags/tag1002.xml" ContentType="application/vnd.openxmlformats-officedocument.presentationml.tags+xml"/>
  <Override PartName="/ppt/tags/tag1147.xml" ContentType="application/vnd.openxmlformats-officedocument.presentationml.tags+xml"/>
  <Override PartName="/ppt/tags/tag115.xml" ContentType="application/vnd.openxmlformats-officedocument.presentationml.tags+xml"/>
  <Override PartName="/ppt/tags/tag162.xml" ContentType="application/vnd.openxmlformats-officedocument.presentationml.tags+xml"/>
  <Override PartName="/ppt/tags/tag301.xml" ContentType="application/vnd.openxmlformats-officedocument.presentationml.tags+xml"/>
  <Override PartName="/ppt/tags/tag446.xml" ContentType="application/vnd.openxmlformats-officedocument.presentationml.tags+xml"/>
  <Override PartName="/ppt/tags/tag493.xml" ContentType="application/vnd.openxmlformats-officedocument.presentationml.tags+xml"/>
  <Override PartName="/ppt/tags/tag777.xml" ContentType="application/vnd.openxmlformats-officedocument.presentationml.tags+xml"/>
  <Override PartName="/ppt/tags/tag840.xml" ContentType="application/vnd.openxmlformats-officedocument.presentationml.tags+xml"/>
  <Override PartName="/ppt/tags/tag1125.xml" ContentType="application/vnd.openxmlformats-officedocument.presentationml.tags+xml"/>
  <Override PartName="/ppt/tags/tag1172.xml" ContentType="application/vnd.openxmlformats-officedocument.presentationml.tags+xml"/>
  <Override PartName="/ppt/tags/tag140.xml" ContentType="application/vnd.openxmlformats-officedocument.presentationml.tags+xml"/>
  <Override PartName="/ppt/tags/tag285.xml" ContentType="application/vnd.openxmlformats-officedocument.presentationml.tags+xml"/>
  <Override PartName="/ppt/tags/tag632.xml" ContentType="application/vnd.openxmlformats-officedocument.presentationml.tags+xml"/>
  <Override PartName="/ppt/tags/tag963.xml" ContentType="application/vnd.openxmlformats-officedocument.presentationml.tags+xml"/>
  <Override PartName="/ppt/tags/tag471.xml" ContentType="application/vnd.openxmlformats-officedocument.presentationml.tags+xml"/>
  <Override PartName="/ppt/tags/tag708.xml" ContentType="application/vnd.openxmlformats-officedocument.presentationml.tags+xml"/>
  <Override PartName="/ppt/tags/tag1150.xml" ContentType="application/vnd.openxmlformats-officedocument.presentationml.tags+xml"/>
  <Override PartName="/ppt/tags/tag216.xml" ContentType="application/vnd.openxmlformats-officedocument.presentationml.tags+xml"/>
  <Override PartName="/ppt/tags/tag402.xml" ContentType="application/vnd.openxmlformats-officedocument.presentationml.tags+xml"/>
  <Override PartName="/ppt/tags/tag547.xml" ContentType="application/vnd.openxmlformats-officedocument.presentationml.tags+xml"/>
  <Override PartName="/ppt/tags/tag733.xml" ContentType="application/vnd.openxmlformats-officedocument.presentationml.tags+xml"/>
  <Override PartName="/ppt/tags/tag878.xml" ContentType="application/vnd.openxmlformats-officedocument.presentationml.tags+xml"/>
  <Override PartName="/ppt/tags/tag85.xml" ContentType="application/vnd.openxmlformats-officedocument.presentationml.tags+xml"/>
  <Override PartName="/ppt/tags/tag241.xml" ContentType="application/vnd.openxmlformats-officedocument.presentationml.tags+xml"/>
  <Override PartName="/ppt/tags/tag386.xml" ContentType="application/vnd.openxmlformats-officedocument.presentationml.tags+xml"/>
  <Override PartName="/ppt/tags/tag572.xml" ContentType="application/vnd.openxmlformats-officedocument.presentationml.tags+xml"/>
  <Override PartName="/ppt/tags/tag1065.xml" ContentType="application/vnd.openxmlformats-officedocument.presentationml.tags+xml"/>
  <Override PartName="/ppt/tags/tag16.xml" ContentType="application/vnd.openxmlformats-officedocument.presentationml.tags+xml"/>
  <Override PartName="/ppt/tags/tag317.xml" ContentType="application/vnd.openxmlformats-officedocument.presentationml.tags+xml"/>
  <Override PartName="/ppt/tags/tag809.xml" ContentType="application/vnd.openxmlformats-officedocument.presentationml.tags+xml"/>
  <Override PartName="/ppt/tags/tag1090.xml" ContentType="application/vnd.openxmlformats-officedocument.presentationml.tags+xml"/>
  <Override PartName="/ppt/tags/tag156.xml" ContentType="application/vnd.openxmlformats-officedocument.presentationml.tags+xml"/>
  <Override PartName="/ppt/tags/tag487.xml" ContentType="application/vnd.openxmlformats-officedocument.presentationml.tags+xml"/>
  <Override PartName="/ppt/tags/tag503.xml" ContentType="application/vnd.openxmlformats-officedocument.presentationml.tags+xml"/>
  <Override PartName="/ppt/tags/tag648.xml" ContentType="application/vnd.openxmlformats-officedocument.presentationml.tags+xml"/>
  <Override PartName="/ppt/tags/tag834.xml" ContentType="application/vnd.openxmlformats-officedocument.presentationml.tags+xml"/>
  <Override PartName="/ppt/tags/tag979.xml" ContentType="application/vnd.openxmlformats-officedocument.presentationml.tags+xml"/>
  <Override PartName="/ppt/tags/tag41.xml" ContentType="application/vnd.openxmlformats-officedocument.presentationml.tags+xml"/>
  <Override PartName="/ppt/tags/tag342.xml" ContentType="application/vnd.openxmlformats-officedocument.presentationml.tags+xml"/>
  <Override PartName="/ppt/tags/tag673.xml" ContentType="application/vnd.openxmlformats-officedocument.presentationml.tags+xml"/>
  <Override PartName="/ppt/tags/tag1021.xml" ContentType="application/vnd.openxmlformats-officedocument.presentationml.tags+xml"/>
  <Override PartName="/ppt/tags/tag1166.xml" ContentType="application/vnd.openxmlformats-officedocument.presentationml.tags+xml"/>
  <Override PartName="/ppt/tags/tag181.xml" ContentType="application/vnd.openxmlformats-officedocument.presentationml.tags+xml"/>
  <Override PartName="/ppt/tags/tag418.xml" ContentType="application/vnd.openxmlformats-officedocument.presentationml.tags+xml"/>
  <Override PartName="/ppt/tags/tag749.xml" ContentType="application/vnd.openxmlformats-officedocument.presentationml.tags+xml"/>
  <Override PartName="/ppt/slides/slide19.xml" ContentType="application/vnd.openxmlformats-officedocument.presentationml.slide+xml"/>
  <Override PartName="/ppt/tags/tag112.xml" ContentType="application/vnd.openxmlformats-officedocument.presentationml.tags+xml"/>
  <Override PartName="/ppt/tags/tag257.xml" ContentType="application/vnd.openxmlformats-officedocument.presentationml.tags+xml"/>
  <Override PartName="/ppt/tags/tag588.xml" ContentType="application/vnd.openxmlformats-officedocument.presentationml.tags+xml"/>
  <Override PartName="/ppt/tags/tag604.xml" ContentType="application/vnd.openxmlformats-officedocument.presentationml.tags+xml"/>
  <Override PartName="/ppt/tags/tag935.xml" ContentType="application/vnd.openxmlformats-officedocument.presentationml.tags+xml"/>
  <Override PartName="/ppt/theme/theme2.xml" ContentType="application/vnd.openxmlformats-officedocument.theme+xml"/>
  <Override PartName="/ppt/tags/tag443.xml" ContentType="application/vnd.openxmlformats-officedocument.presentationml.tags+xml"/>
  <Override PartName="/ppt/tags/tag774.xml" ContentType="application/vnd.openxmlformats-officedocument.presentationml.tags+xml"/>
  <Override PartName="/ppt/tags/tag960.xml" ContentType="application/vnd.openxmlformats-officedocument.presentationml.tags+xml"/>
  <Override PartName="/ppt/tags/tag1122.xml" ContentType="application/vnd.openxmlformats-officedocument.presentationml.tags+xml"/>
  <Override PartName="/ppt/tags/tag282.xml" ContentType="application/vnd.openxmlformats-officedocument.presentationml.tags+xml"/>
  <Override PartName="/ppt/tags/tag519.xml" ContentType="application/vnd.openxmlformats-officedocument.presentationml.tags+xml"/>
  <Override PartName="/ppt/tags/tag705.xml" ContentType="application/vnd.openxmlformats-officedocument.presentationml.tags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ppt/tags/tag358.xml" ContentType="application/vnd.openxmlformats-officedocument.presentationml.tags+xml"/>
  <Override PartName="/ppt/tags/tag544.xml" ContentType="application/vnd.openxmlformats-officedocument.presentationml.tags+xml"/>
  <Override PartName="/ppt/tags/tag689.xml" ContentType="application/vnd.openxmlformats-officedocument.presentationml.tags+xml"/>
  <Override PartName="/ppt/tags/tag875.xml" ContentType="application/vnd.openxmlformats-officedocument.presentationml.tags+xml"/>
  <Override PartName="/ppt/tags/tag1037.xml" ContentType="application/vnd.openxmlformats-officedocument.presentationml.tags+xml"/>
  <Override PartName="/ppt/tags/tag82.xml" ContentType="application/vnd.openxmlformats-officedocument.presentationml.tags+xml"/>
  <Override PartName="/ppt/tags/tag197.xml" ContentType="application/vnd.openxmlformats-officedocument.presentationml.tags+xml"/>
  <Override PartName="/ppt/tags/tag383.xml" ContentType="application/vnd.openxmlformats-officedocument.presentationml.tags+xml"/>
  <Override PartName="/ppt/tags/tag730.xml" ContentType="application/vnd.openxmlformats-officedocument.presentationml.tags+xml"/>
  <Override PartName="/ppt/tags/tag1062.xml" ContentType="application/vnd.openxmlformats-officedocument.presentationml.tags+xml"/>
  <Override PartName="/ppt/tags/tag128.xml" ContentType="application/vnd.openxmlformats-officedocument.presentationml.tags+xml"/>
  <Override PartName="/ppt/tags/tag459.xml" ContentType="application/vnd.openxmlformats-officedocument.presentationml.tags+xml"/>
  <Override PartName="/ppt/tags/tag806.xml" ContentType="application/vnd.openxmlformats-officedocument.presentationml.tags+xml"/>
  <Override PartName="/ppt/tags/tag1138.xml" ContentType="application/vnd.openxmlformats-officedocument.presentationml.tags+xml"/>
  <Override PartName="/ppt/tags/tag13.xml" ContentType="application/vnd.openxmlformats-officedocument.presentationml.tags+xml"/>
  <Override PartName="/ppt/tags/tag298.xml" ContentType="application/vnd.openxmlformats-officedocument.presentationml.tags+xml"/>
  <Override PartName="/ppt/tags/tag314.xml" ContentType="application/vnd.openxmlformats-officedocument.presentationml.tags+xml"/>
  <Override PartName="/ppt/tags/tag500.xml" ContentType="application/vnd.openxmlformats-officedocument.presentationml.tags+xml"/>
  <Override PartName="/ppt/tags/tag645.xml" ContentType="application/vnd.openxmlformats-officedocument.presentationml.tags+xml"/>
  <Override PartName="/ppt/tags/tag831.xml" ContentType="application/vnd.openxmlformats-officedocument.presentationml.tags+xml"/>
  <Override PartName="/ppt/tags/tag976.xml" ContentType="application/vnd.openxmlformats-officedocument.presentationml.tags+xml"/>
  <Override PartName="/ppt/tags/tag153.xml" ContentType="application/vnd.openxmlformats-officedocument.presentationml.tags+xml"/>
  <Override PartName="/ppt/tags/tag484.xml" ContentType="application/vnd.openxmlformats-officedocument.presentationml.tags+xml"/>
  <Override PartName="/ppt/tags/tag670.xml" ContentType="application/vnd.openxmlformats-officedocument.presentationml.tags+xml"/>
  <Override PartName="/ppt/tags/tag1163.xml" ContentType="application/vnd.openxmlformats-officedocument.presentationml.tags+xml"/>
  <Override PartName="/ppt/tags/tag229.xml" ContentType="application/vnd.openxmlformats-officedocument.presentationml.tags+xml"/>
  <Override PartName="/ppt/tags/tag415.xml" ContentType="application/vnd.openxmlformats-officedocument.presentationml.tags+xml"/>
  <Override PartName="/ppt/tags/tag907.xml" ContentType="application/vnd.openxmlformats-officedocument.presentationml.tags+xml"/>
  <Override PartName="/ppt/tags/tag98.xml" ContentType="application/vnd.openxmlformats-officedocument.presentationml.tags+xml"/>
  <Override PartName="/ppt/tags/tag254.xml" ContentType="application/vnd.openxmlformats-officedocument.presentationml.tags+xml"/>
  <Override PartName="/ppt/tags/tag399.xml" ContentType="application/vnd.openxmlformats-officedocument.presentationml.tags+xml"/>
  <Override PartName="/ppt/tags/tag601.xml" ContentType="application/vnd.openxmlformats-officedocument.presentationml.tags+xml"/>
  <Override PartName="/ppt/tags/tag746.xml" ContentType="application/vnd.openxmlformats-officedocument.presentationml.tags+xml"/>
  <Override PartName="/ppt/tags/tag932.xml" ContentType="application/vnd.openxmlformats-officedocument.presentationml.tags+xml"/>
  <Override PartName="/ppt/tags/tag1078.xml" ContentType="application/vnd.openxmlformats-officedocument.presentationml.tags+xml"/>
  <Override PartName="/ppt/slides/slide16.xml" ContentType="application/vnd.openxmlformats-officedocument.presentationml.slide+xml"/>
  <Override PartName="/ppt/tags/tag440.xml" ContentType="application/vnd.openxmlformats-officedocument.presentationml.tags+xml"/>
  <Override PartName="/ppt/tags/tag585.xml" ContentType="application/vnd.openxmlformats-officedocument.presentationml.tags+xml"/>
  <Override PartName="/ppt/tags/tag771.xml" ContentType="application/vnd.openxmlformats-officedocument.presentationml.tags+xml"/>
  <Override PartName="/ppt/tags/tag29.xml" ContentType="application/vnd.openxmlformats-officedocument.presentationml.tags+xml"/>
  <Override PartName="/ppt/tags/tag516.xml" ContentType="application/vnd.openxmlformats-officedocument.presentationml.tags+xml"/>
  <Override PartName="/ppt/tags/tag847.xml" ContentType="application/vnd.openxmlformats-officedocument.presentationml.tags+xml"/>
  <Override PartName="/ppt/tags/tag1009.xml" ContentType="application/vnd.openxmlformats-officedocument.presentationml.tags+xml"/>
  <Override PartName="/ppt/tags/tag54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355.xml" ContentType="application/vnd.openxmlformats-officedocument.presentationml.tags+xml"/>
  <Override PartName="/ppt/tags/tag686.xml" ContentType="application/vnd.openxmlformats-officedocument.presentationml.tags+xml"/>
  <Override PartName="/ppt/tags/tag702.xml" ContentType="application/vnd.openxmlformats-officedocument.presentationml.tags+xml"/>
  <Override PartName="/ppt/tags/tag1034.xml" ContentType="application/vnd.openxmlformats-officedocument.presentationml.tags+xml"/>
  <Override PartName="/ppt/tags/tag194.xml" ContentType="application/vnd.openxmlformats-officedocument.presentationml.tags+xml"/>
  <Override PartName="/ppt/tags/tag541.xml" ContentType="application/vnd.openxmlformats-officedocument.presentationml.tags+xml"/>
  <Override PartName="/ppt/tags/tag872.xml" ContentType="application/vnd.openxmlformats-officedocument.presentationml.tags+xml"/>
  <Override PartName="/ppt/tags/tag380.xml" ContentType="application/vnd.openxmlformats-officedocument.presentationml.tags+xml"/>
  <Override PartName="/ppt/tags/tag617.xml" ContentType="application/vnd.openxmlformats-officedocument.presentationml.tags+xml"/>
  <Override PartName="/ppt/tags/tag803.xml" ContentType="application/vnd.openxmlformats-officedocument.presentationml.tags+xml"/>
  <Override PartName="/ppt/tags/tag948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125.xml" ContentType="application/vnd.openxmlformats-officedocument.presentationml.tags+xml"/>
  <Override PartName="/ppt/tags/tag311.xml" ContentType="application/vnd.openxmlformats-officedocument.presentationml.tags+xml"/>
  <Override PartName="/ppt/tags/tag456.xml" ContentType="application/vnd.openxmlformats-officedocument.presentationml.tags+xml"/>
  <Override PartName="/ppt/tags/tag642.xml" ContentType="application/vnd.openxmlformats-officedocument.presentationml.tags+xml"/>
  <Override PartName="/ppt/tags/tag787.xml" ContentType="application/vnd.openxmlformats-officedocument.presentationml.tags+xml"/>
  <Override PartName="/ppt/tags/tag1135.xml" ContentType="application/vnd.openxmlformats-officedocument.presentationml.tags+xml"/>
  <Override PartName="/ppt/tags/tag150.xml" ContentType="application/vnd.openxmlformats-officedocument.presentationml.tags+xml"/>
  <Override PartName="/ppt/tags/tag295.xml" ContentType="application/vnd.openxmlformats-officedocument.presentationml.tags+xml"/>
  <Override PartName="/ppt/tags/tag481.xml" ContentType="application/vnd.openxmlformats-officedocument.presentationml.tags+xml"/>
  <Override PartName="/ppt/tags/tag973.xml" ContentType="application/vnd.openxmlformats-officedocument.presentationml.tags+xml"/>
  <Override PartName="/ppt/tags/tag1160.xml" ContentType="application/vnd.openxmlformats-officedocument.presentationml.tags+xml"/>
  <Override PartName="/ppt/tags/tag226.xml" ContentType="application/vnd.openxmlformats-officedocument.presentationml.tags+xml"/>
  <Override PartName="/ppt/tags/tag718.xml" ContentType="application/vnd.openxmlformats-officedocument.presentationml.tags+xml"/>
  <Override PartName="/ppt/tags/tag904.xml" ContentType="application/vnd.openxmlformats-officedocument.presentationml.tags+xml"/>
  <Override PartName="/ppt/tags/tag412.xml" ContentType="application/vnd.openxmlformats-officedocument.presentationml.tags+xml"/>
  <Override PartName="/ppt/tags/tag557.xml" ContentType="application/vnd.openxmlformats-officedocument.presentationml.tags+xml"/>
  <Override PartName="/ppt/tags/tag743.xml" ContentType="application/vnd.openxmlformats-officedocument.presentationml.tags+xml"/>
  <Override PartName="/ppt/tags/tag888.xml" ContentType="application/vnd.openxmlformats-officedocument.presentationml.tags+xml"/>
  <Override PartName="/ppt/slides/slide13.xml" ContentType="application/vnd.openxmlformats-officedocument.presentationml.slide+xml"/>
  <Override PartName="/ppt/tags/tag95.xml" ContentType="application/vnd.openxmlformats-officedocument.presentationml.tags+xml"/>
  <Override PartName="/ppt/tags/tag251.xml" ContentType="application/vnd.openxmlformats-officedocument.presentationml.tags+xml"/>
  <Override PartName="/ppt/tags/tag396.xml" ContentType="application/vnd.openxmlformats-officedocument.presentationml.tags+xml"/>
  <Override PartName="/ppt/tags/tag582.xml" ContentType="application/vnd.openxmlformats-officedocument.presentationml.tags+xml"/>
  <Override PartName="/ppt/tags/tag819.xml" ContentType="application/vnd.openxmlformats-officedocument.presentationml.tags+xml"/>
  <Override PartName="/ppt/tags/tag1075.xml" ContentType="application/vnd.openxmlformats-officedocument.presentationml.tags+xml"/>
  <Override PartName="/ppt/tags/tag26.xml" ContentType="application/vnd.openxmlformats-officedocument.presentationml.tags+xml"/>
  <Override PartName="/ppt/tags/tag327.xml" ContentType="application/vnd.openxmlformats-officedocument.presentationml.tags+xml"/>
  <Override PartName="/ppt/tags/tag658.xml" ContentType="application/vnd.openxmlformats-officedocument.presentationml.tags+xml"/>
  <Override PartName="/ppt/tags/tag989.xml" ContentType="application/vnd.openxmlformats-officedocument.presentationml.tags+xml"/>
  <Override PartName="/ppt/tags/tag1006.xml" ContentType="application/vnd.openxmlformats-officedocument.presentationml.tags+xml"/>
  <Override PartName="/ppt/tags/tag166.xml" ContentType="application/vnd.openxmlformats-officedocument.presentationml.tags+xml"/>
  <Override PartName="/ppt/tags/tag497.xml" ContentType="application/vnd.openxmlformats-officedocument.presentationml.tags+xml"/>
  <Override PartName="/ppt/tags/tag513.xml" ContentType="application/vnd.openxmlformats-officedocument.presentationml.tags+xml"/>
  <Override PartName="/ppt/tags/tag844.xml" ContentType="application/vnd.openxmlformats-officedocument.presentationml.tags+xml"/>
  <Override PartName="/ppt/tags/tag51.xml" ContentType="application/vnd.openxmlformats-officedocument.presentationml.tags+xml"/>
  <Override PartName="/ppt/tags/tag352.xml" ContentType="application/vnd.openxmlformats-officedocument.presentationml.tags+xml"/>
  <Override PartName="/ppt/tags/tag683.xml" ContentType="application/vnd.openxmlformats-officedocument.presentationml.tags+xml"/>
  <Override PartName="/ppt/tags/tag1031.xml" ContentType="application/vnd.openxmlformats-officedocument.presentationml.tags+xml"/>
  <Override PartName="/ppt/tags/tag191.xml" ContentType="application/vnd.openxmlformats-officedocument.presentationml.tags+xml"/>
  <Override PartName="/ppt/tags/tag428.xml" ContentType="application/vnd.openxmlformats-officedocument.presentationml.tags+xml"/>
  <Override PartName="/ppt/tags/tag614.xml" ContentType="application/vnd.openxmlformats-officedocument.presentationml.tags+xml"/>
  <Override PartName="/ppt/tags/tag759.xml" ContentType="application/vnd.openxmlformats-officedocument.presentationml.tags+xml"/>
  <Override PartName="/ppt/tags/tag945.xml" ContentType="application/vnd.openxmlformats-officedocument.presentationml.tags+xml"/>
  <Override PartName="/ppt/tags/tag1107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tags/tag267.xml" ContentType="application/vnd.openxmlformats-officedocument.presentationml.tags+xml"/>
  <Override PartName="/ppt/tags/tag453.xml" ContentType="application/vnd.openxmlformats-officedocument.presentationml.tags+xml"/>
  <Override PartName="/ppt/tags/tag598.xml" ContentType="application/vnd.openxmlformats-officedocument.presentationml.tags+xml"/>
  <Override PartName="/ppt/tags/tag784.xml" ContentType="application/vnd.openxmlformats-officedocument.presentationml.tags+xml"/>
  <Override PartName="/ppt/tags/tag800.xml" ContentType="application/vnd.openxmlformats-officedocument.presentationml.tags+xml"/>
  <Override PartName="/ppt/tags/tag1132.xml" ContentType="application/vnd.openxmlformats-officedocument.presentationml.tag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tags/tag292.xml" ContentType="application/vnd.openxmlformats-officedocument.presentationml.tags+xml"/>
  <Override PartName="/ppt/tags/tag529.xml" ContentType="application/vnd.openxmlformats-officedocument.presentationml.tags+xml"/>
  <Override PartName="/ppt/tags/tag970.xml" ContentType="application/vnd.openxmlformats-officedocument.presentationml.tags+xml"/>
  <Override PartName="/ppt/tags/tag368.xml" ContentType="application/vnd.openxmlformats-officedocument.presentationml.tags+xml"/>
  <Override PartName="/ppt/tags/tag715.xml" ContentType="application/vnd.openxmlformats-officedocument.presentationml.tags+xml"/>
  <Override PartName="/ppt/tags/tag1047.xml" ContentType="application/vnd.openxmlformats-officedocument.presentationml.tags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tags/tag554.xml" ContentType="application/vnd.openxmlformats-officedocument.presentationml.tags+xml"/>
  <Override PartName="/ppt/tags/tag699.xml" ContentType="application/vnd.openxmlformats-officedocument.presentationml.tags+xml"/>
  <Override PartName="/ppt/tags/tag885.xml" ContentType="application/vnd.openxmlformats-officedocument.presentationml.tags+xml"/>
  <Override PartName="/ppt/tags/tag901.xml" ContentType="application/vnd.openxmlformats-officedocument.presentationml.tags+xml"/>
  <Override PartName="/ppt/slides/slide10.xml" ContentType="application/vnd.openxmlformats-officedocument.presentationml.slide+xml"/>
  <Override PartName="/ppt/tags/tag92.xml" ContentType="application/vnd.openxmlformats-officedocument.presentationml.tags+xml"/>
  <Override PartName="/ppt/tags/tag393.xml" ContentType="application/vnd.openxmlformats-officedocument.presentationml.tags+xml"/>
  <Override PartName="/ppt/tags/tag740.xml" ContentType="application/vnd.openxmlformats-officedocument.presentationml.tags+xml"/>
  <Override PartName="/ppt/tags/tag1072.xml" ContentType="application/vnd.openxmlformats-officedocument.presentationml.tags+xml"/>
  <Override PartName="/ppt/tags/tag138.xml" ContentType="application/vnd.openxmlformats-officedocument.presentationml.tags+xml"/>
  <Override PartName="/ppt/tags/tag324.xml" ContentType="application/vnd.openxmlformats-officedocument.presentationml.tags+xml"/>
  <Override PartName="/ppt/tags/tag469.xml" ContentType="application/vnd.openxmlformats-officedocument.presentationml.tags+xml"/>
  <Override PartName="/ppt/tags/tag816.xml" ContentType="application/vnd.openxmlformats-officedocument.presentationml.tags+xml"/>
  <Override PartName="/ppt/tags/tag1148.xml" ContentType="application/vnd.openxmlformats-officedocument.presentationml.tags+xml"/>
  <Override PartName="/ppt/tags/tag23.xml" ContentType="application/vnd.openxmlformats-officedocument.presentationml.tags+xml"/>
  <Override PartName="/ppt/tags/tag163.xml" ContentType="application/vnd.openxmlformats-officedocument.presentationml.tags+xml"/>
  <Override PartName="/ppt/tags/tag510.xml" ContentType="application/vnd.openxmlformats-officedocument.presentationml.tags+xml"/>
  <Override PartName="/ppt/tags/tag655.xml" ContentType="application/vnd.openxmlformats-officedocument.presentationml.tags+xml"/>
  <Override PartName="/ppt/tags/tag841.xml" ContentType="application/vnd.openxmlformats-officedocument.presentationml.tags+xml"/>
  <Override PartName="/ppt/tags/tag986.xml" ContentType="application/vnd.openxmlformats-officedocument.presentationml.tags+xml"/>
  <Override PartName="/ppt/tags/tag1003.xml" ContentType="application/vnd.openxmlformats-officedocument.presentationml.tags+xml"/>
  <Override PartName="/ppt/tags/tag9.xml" ContentType="application/vnd.openxmlformats-officedocument.presentationml.tags+xml"/>
  <Override PartName="/ppt/tags/tag494.xml" ContentType="application/vnd.openxmlformats-officedocument.presentationml.tags+xml"/>
  <Override PartName="/ppt/tags/tag680.xml" ContentType="application/vnd.openxmlformats-officedocument.presentationml.tags+xml"/>
  <Override PartName="/ppt/tags/tag917.xml" ContentType="application/vnd.openxmlformats-officedocument.presentationml.tags+xml"/>
  <Override PartName="/ppt/tags/tag1173.xml" ContentType="application/vnd.openxmlformats-officedocument.presentationml.tags+xml"/>
  <Override PartName="/ppt/tags/tag239.xml" ContentType="application/vnd.openxmlformats-officedocument.presentationml.tags+xml"/>
  <Override PartName="/ppt/tags/tag425.xml" ContentType="application/vnd.openxmlformats-officedocument.presentationml.tags+xml"/>
  <Default Extension="bin" ContentType="application/vnd.openxmlformats-officedocument.oleObject"/>
  <Override PartName="/ppt/tags/tag756.xml" ContentType="application/vnd.openxmlformats-officedocument.presentationml.tags+xml"/>
  <Override PartName="/ppt/tags/tag1104.xml" ContentType="application/vnd.openxmlformats-officedocument.presentationml.tags+xml"/>
  <Override PartName="/ppt/slides/slide26.xml" ContentType="application/vnd.openxmlformats-officedocument.presentationml.slide+xml"/>
  <Override PartName="/ppt/tags/tag264.xml" ContentType="application/vnd.openxmlformats-officedocument.presentationml.tags+xml"/>
  <Override PartName="/ppt/tags/tag595.xml" ContentType="application/vnd.openxmlformats-officedocument.presentationml.tags+xml"/>
  <Override PartName="/ppt/tags/tag611.xml" ContentType="application/vnd.openxmlformats-officedocument.presentationml.tags+xml"/>
  <Override PartName="/ppt/tags/tag942.xml" ContentType="application/vnd.openxmlformats-officedocument.presentationml.tags+xml"/>
  <Override PartName="/ppt/tags/tag1088.xml" ContentType="application/vnd.openxmlformats-officedocument.presentationml.tag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450.xml" ContentType="application/vnd.openxmlformats-officedocument.presentationml.tags+xml"/>
  <Override PartName="/ppt/tags/tag781.xml" ContentType="application/vnd.openxmlformats-officedocument.presentationml.tags+xml"/>
  <Override PartName="/ppt/tags/tag1019.xml" ContentType="application/vnd.openxmlformats-officedocument.presentationml.tags+xml"/>
  <Override PartName="/ppt/tags/tag179.xml" ContentType="application/vnd.openxmlformats-officedocument.presentationml.tags+xml"/>
  <Override PartName="/ppt/tags/tag526.xml" ContentType="application/vnd.openxmlformats-officedocument.presentationml.tags+xml"/>
  <Override PartName="/ppt/tags/tag712.xml" ContentType="application/vnd.openxmlformats-officedocument.presentationml.tags+xml"/>
  <Override PartName="/ppt/tags/tag857.xml" ContentType="application/vnd.openxmlformats-officedocument.presentationml.tags+xml"/>
  <Override PartName="/ppt/tags/tag64.xml" ContentType="application/vnd.openxmlformats-officedocument.presentationml.tags+xml"/>
  <Override PartName="/ppt/tags/tag220.xml" ContentType="application/vnd.openxmlformats-officedocument.presentationml.tags+xml"/>
  <Override PartName="/ppt/tags/tag365.xml" ContentType="application/vnd.openxmlformats-officedocument.presentationml.tags+xml"/>
  <Override PartName="/ppt/tags/tag551.xml" ContentType="application/vnd.openxmlformats-officedocument.presentationml.tags+xml"/>
  <Override PartName="/ppt/tags/tag696.xml" ContentType="application/vnd.openxmlformats-officedocument.presentationml.tags+xml"/>
  <Override PartName="/ppt/tags/tag1044.xml" ContentType="application/vnd.openxmlformats-officedocument.presentationml.tags+xml"/>
  <Override PartName="/ppt/tags/tag390.xml" ContentType="application/vnd.openxmlformats-officedocument.presentationml.tags+xml"/>
  <Override PartName="/ppt/tags/tag882.xml" ContentType="application/vnd.openxmlformats-officedocument.presentationml.tags+xml"/>
  <Override PartName="/ppt/tags/tag135.xml" ContentType="application/vnd.openxmlformats-officedocument.presentationml.tags+xml"/>
  <Override PartName="/ppt/tags/tag627.xml" ContentType="application/vnd.openxmlformats-officedocument.presentationml.tags+xml"/>
  <Override PartName="/ppt/tags/tag813.xml" ContentType="application/vnd.openxmlformats-officedocument.presentationml.tags+xml"/>
  <Override PartName="/ppt/tags/tag958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321.xml" ContentType="application/vnd.openxmlformats-officedocument.presentationml.tags+xml"/>
  <Override PartName="/ppt/tags/tag466.xml" ContentType="application/vnd.openxmlformats-officedocument.presentationml.tags+xml"/>
  <Override PartName="/ppt/tags/tag652.xml" ContentType="application/vnd.openxmlformats-officedocument.presentationml.tags+xml"/>
  <Override PartName="/ppt/tags/tag797.xml" ContentType="application/vnd.openxmlformats-officedocument.presentationml.tags+xml"/>
  <Override PartName="/ppt/tags/tag983.xml" ContentType="application/vnd.openxmlformats-officedocument.presentationml.tags+xml"/>
  <Override PartName="/ppt/tags/tag1000.xml" ContentType="application/vnd.openxmlformats-officedocument.presentationml.tags+xml"/>
  <Override PartName="/ppt/tags/tag1145.xml" ContentType="application/vnd.openxmlformats-officedocument.presentationml.tags+xml"/>
  <Override PartName="/ppt/tags/tag6.xml" ContentType="application/vnd.openxmlformats-officedocument.presentationml.tags+xml"/>
  <Override PartName="/ppt/tags/tag160.xml" ContentType="application/vnd.openxmlformats-officedocument.presentationml.tags+xml"/>
  <Override PartName="/ppt/tags/tag491.xml" ContentType="application/vnd.openxmlformats-officedocument.presentationml.tags+xml"/>
  <Override PartName="/ppt/tags/tag728.xml" ContentType="application/vnd.openxmlformats-officedocument.presentationml.tags+xml"/>
  <Override PartName="/ppt/tags/tag1170.xml" ContentType="application/vnd.openxmlformats-officedocument.presentationml.tags+xml"/>
  <Override PartName="/ppt/tags/tag236.xml" ContentType="application/vnd.openxmlformats-officedocument.presentationml.tags+xml"/>
  <Override PartName="/ppt/tags/tag567.xml" ContentType="application/vnd.openxmlformats-officedocument.presentationml.tags+xml"/>
  <Override PartName="/ppt/tags/tag898.xml" ContentType="application/vnd.openxmlformats-officedocument.presentationml.tags+xml"/>
  <Override PartName="/ppt/tags/tag914.xml" ContentType="application/vnd.openxmlformats-officedocument.presentationml.tags+xml"/>
  <Override PartName="/ppt/tags/tag422.xml" ContentType="application/vnd.openxmlformats-officedocument.presentationml.tags+xml"/>
  <Override PartName="/ppt/tags/tag753.xml" ContentType="application/vnd.openxmlformats-officedocument.presentationml.tags+xml"/>
  <Override PartName="/ppt/tags/tag1085.xml" ContentType="application/vnd.openxmlformats-officedocument.presentationml.tags+xml"/>
  <Override PartName="/ppt/tags/tag1101.xml" ContentType="application/vnd.openxmlformats-officedocument.presentationml.tags+xml"/>
  <Override PartName="/ppt/slides/slide23.xml" ContentType="application/vnd.openxmlformats-officedocument.presentationml.slide+xml"/>
  <Override PartName="/ppt/tags/tag261.xml" ContentType="application/vnd.openxmlformats-officedocument.presentationml.tags+xml"/>
  <Override PartName="/ppt/tags/tag592.xml" ContentType="application/vnd.openxmlformats-officedocument.presentationml.tags+xml"/>
  <Override PartName="/ppt/tags/tag829.xml" ContentType="application/vnd.openxmlformats-officedocument.presentationml.tags+xml"/>
  <Override PartName="/ppt/tags/tag36.xml" ContentType="application/vnd.openxmlformats-officedocument.presentationml.tags+xml"/>
  <Override PartName="/ppt/tags/tag337.xml" ContentType="application/vnd.openxmlformats-officedocument.presentationml.tags+xml"/>
  <Override PartName="/ppt/tags/tag523.xml" ContentType="application/vnd.openxmlformats-officedocument.presentationml.tags+xml"/>
  <Override PartName="/ppt/tags/tag668.xml" ContentType="application/vnd.openxmlformats-officedocument.presentationml.tags+xml"/>
  <Override PartName="/ppt/tags/tag854.xml" ContentType="application/vnd.openxmlformats-officedocument.presentationml.tags+xml"/>
  <Override PartName="/ppt/tags/tag999.xml" ContentType="application/vnd.openxmlformats-officedocument.presentationml.tags+xml"/>
  <Override PartName="/ppt/tags/tag1016.xml" ContentType="application/vnd.openxmlformats-officedocument.presentationml.tags+xml"/>
  <Override PartName="/ppt/tags/tag61.xml" ContentType="application/vnd.openxmlformats-officedocument.presentationml.tags+xml"/>
  <Override PartName="/ppt/tags/tag176.xml" ContentType="application/vnd.openxmlformats-officedocument.presentationml.tags+xml"/>
  <Override PartName="/ppt/tags/tag362.xml" ContentType="application/vnd.openxmlformats-officedocument.presentationml.tags+xml"/>
  <Override PartName="/ppt/tags/tag693.xml" ContentType="application/vnd.openxmlformats-officedocument.presentationml.tags+xml"/>
  <Override PartName="/ppt/tags/tag1041.xml" ContentType="application/vnd.openxmlformats-officedocument.presentationml.tags+xml"/>
  <Override PartName="/ppt/tags/tag107.xml" ContentType="application/vnd.openxmlformats-officedocument.presentationml.tags+xml"/>
  <Override PartName="/ppt/tags/tag438.xml" ContentType="application/vnd.openxmlformats-officedocument.presentationml.tags+xml"/>
  <Override PartName="/ppt/tags/tag277.xml" ContentType="application/vnd.openxmlformats-officedocument.presentationml.tags+xml"/>
  <Override PartName="/ppt/tags/tag624.xml" ContentType="application/vnd.openxmlformats-officedocument.presentationml.tags+xml"/>
  <Override PartName="/ppt/tags/tag769.xml" ContentType="application/vnd.openxmlformats-officedocument.presentationml.tags+xml"/>
  <Override PartName="/ppt/tags/tag955.xml" ContentType="application/vnd.openxmlformats-officedocument.presentationml.tags+xml"/>
  <Override PartName="/ppt/tags/tag1117.xml" ContentType="application/vnd.openxmlformats-officedocument.presentationml.tags+xml"/>
  <Override PartName="/ppt/tags/tag132.xml" ContentType="application/vnd.openxmlformats-officedocument.presentationml.tags+xml"/>
  <Override PartName="/ppt/tags/tag463.xml" ContentType="application/vnd.openxmlformats-officedocument.presentationml.tags+xml"/>
  <Override PartName="/ppt/tags/tag794.xml" ContentType="application/vnd.openxmlformats-officedocument.presentationml.tags+xml"/>
  <Override PartName="/ppt/tags/tag810.xml" ContentType="application/vnd.openxmlformats-officedocument.presentationml.tags+xml"/>
  <Override PartName="/ppt/tags/tag1142.xml" ContentType="application/vnd.openxmlformats-officedocument.presentationml.tags+xml"/>
  <Override PartName="/ppt/tags/tag208.xml" ContentType="application/vnd.openxmlformats-officedocument.presentationml.tags+xml"/>
  <Override PartName="/ppt/tags/tag539.xml" ContentType="application/vnd.openxmlformats-officedocument.presentationml.tags+xml"/>
  <Override PartName="/ppt/tags/tag980.xml" ContentType="application/vnd.openxmlformats-officedocument.presentationml.tags+xml"/>
  <Override PartName="/ppt/tags/tag3.xml" ContentType="application/vnd.openxmlformats-officedocument.presentationml.tags+xml"/>
  <Override PartName="/ppt/tags/tag77.xml" ContentType="application/vnd.openxmlformats-officedocument.presentationml.tags+xml"/>
  <Override PartName="/ppt/tags/tag233.xml" ContentType="application/vnd.openxmlformats-officedocument.presentationml.tags+xml"/>
  <Override PartName="/ppt/tags/tag378.xml" ContentType="application/vnd.openxmlformats-officedocument.presentationml.tags+xml"/>
  <Override PartName="/ppt/tags/tag725.xml" ContentType="application/vnd.openxmlformats-officedocument.presentationml.tags+xml"/>
  <Override PartName="/ppt/tags/tag911.xml" ContentType="application/vnd.openxmlformats-officedocument.presentationml.tags+xml"/>
  <Override PartName="/ppt/tags/tag1057.xml" ContentType="application/vnd.openxmlformats-officedocument.presentationml.tags+xml"/>
  <Override PartName="/ppt/tags/tag564.xml" ContentType="application/vnd.openxmlformats-officedocument.presentationml.tags+xml"/>
  <Override PartName="/ppt/tags/tag750.xml" ContentType="application/vnd.openxmlformats-officedocument.presentationml.tags+xml"/>
  <Override PartName="/ppt/tags/tag895.xml" ContentType="application/vnd.openxmlformats-officedocument.presentationml.tags+xml"/>
  <Override PartName="/ppt/slides/slide20.xml" ContentType="application/vnd.openxmlformats-officedocument.presentationml.slide+xml"/>
  <Override PartName="/ppt/tags/tag309.xml" ContentType="application/vnd.openxmlformats-officedocument.presentationml.tags+xml"/>
  <Override PartName="/ppt/tags/tag826.xml" ContentType="application/vnd.openxmlformats-officedocument.presentationml.tags+xml"/>
  <Override PartName="/ppt/tags/tag1082.xml" ContentType="application/vnd.openxmlformats-officedocument.presentationml.tags+xml"/>
  <Override PartName="/ppt/tags/tag33.xml" ContentType="application/vnd.openxmlformats-officedocument.presentationml.tags+xml"/>
  <Override PartName="/ppt/tags/tag148.xml" ContentType="application/vnd.openxmlformats-officedocument.presentationml.tags+xml"/>
  <Override PartName="/ppt/tags/tag334.xml" ContentType="application/vnd.openxmlformats-officedocument.presentationml.tags+xml"/>
  <Override PartName="/ppt/tags/tag479.xml" ContentType="application/vnd.openxmlformats-officedocument.presentationml.tags+xml"/>
  <Override PartName="/ppt/tags/tag665.xml" ContentType="application/vnd.openxmlformats-officedocument.presentationml.tags+xml"/>
  <Override PartName="/ppt/tags/tag1013.xml" ContentType="application/vnd.openxmlformats-officedocument.presentationml.tags+xml"/>
  <Override PartName="/ppt/tags/tag1158.xml" ContentType="application/vnd.openxmlformats-officedocument.presentationml.tags+xml"/>
  <Override PartName="/ppt/tags/tag173.xml" ContentType="application/vnd.openxmlformats-officedocument.presentationml.tags+xml"/>
  <Override PartName="/ppt/tags/tag520.xml" ContentType="application/vnd.openxmlformats-officedocument.presentationml.tags+xml"/>
  <Override PartName="/ppt/tags/tag851.xml" ContentType="application/vnd.openxmlformats-officedocument.presentationml.tags+xml"/>
  <Override PartName="/ppt/tags/tag996.xml" ContentType="application/vnd.openxmlformats-officedocument.presentationml.tags+xml"/>
  <Override PartName="/ppt/tags/tag249.xml" ContentType="application/vnd.openxmlformats-officedocument.presentationml.tags+xml"/>
  <Override PartName="/ppt/tags/tag690.xml" ContentType="application/vnd.openxmlformats-officedocument.presentationml.tags+xml"/>
  <Override PartName="/ppt/tags/tag927.xml" ContentType="application/vnd.openxmlformats-officedocument.presentationml.tags+xml"/>
  <Override PartName="/ppt/tags/tag104.xml" ContentType="application/vnd.openxmlformats-officedocument.presentationml.tags+xml"/>
  <Override PartName="/ppt/tags/tag435.xml" ContentType="application/vnd.openxmlformats-officedocument.presentationml.tags+xml"/>
  <Override PartName="/ppt/tags/tag621.xml" ContentType="application/vnd.openxmlformats-officedocument.presentationml.tags+xml"/>
  <Override PartName="/ppt/tags/tag766.xml" ContentType="application/vnd.openxmlformats-officedocument.presentationml.tags+xml"/>
  <Override PartName="/ppt/tags/tag1114.xml" ContentType="application/vnd.openxmlformats-officedocument.presentationml.tags+xml"/>
  <Override PartName="/ppt/slides/slide36.xml" ContentType="application/vnd.openxmlformats-officedocument.presentationml.slide+xml"/>
  <Override PartName="/ppt/tags/tag274.xml" ContentType="application/vnd.openxmlformats-officedocument.presentationml.tags+xml"/>
  <Override PartName="/ppt/tags/tag460.xml" ContentType="application/vnd.openxmlformats-officedocument.presentationml.tags+xml"/>
  <Override PartName="/ppt/tags/tag952.xml" ContentType="application/vnd.openxmlformats-officedocument.presentationml.tags+xml"/>
  <Override PartName="/ppt/tags/tag1098.xml" ContentType="application/vnd.openxmlformats-officedocument.presentationml.tags+xml"/>
  <Override PartName="/ppt/tags/tag49.xml" ContentType="application/vnd.openxmlformats-officedocument.presentationml.tags+xml"/>
  <Override PartName="/ppt/tags/tag205.xml" ContentType="application/vnd.openxmlformats-officedocument.presentationml.tags+xml"/>
  <Override PartName="/ppt/tags/tag791.xml" ContentType="application/vnd.openxmlformats-officedocument.presentationml.tags+xml"/>
  <Override PartName="/ppt/tags/tag1029.xml" ContentType="application/vnd.openxmlformats-officedocument.presentationml.tags+xml"/>
  <Override PartName="/ppt/tags/tag189.xml" ContentType="application/vnd.openxmlformats-officedocument.presentationml.tags+xml"/>
  <Override PartName="/ppt/tags/tag536.xml" ContentType="application/vnd.openxmlformats-officedocument.presentationml.tags+xml"/>
  <Override PartName="/ppt/tags/tag722.xml" ContentType="application/vnd.openxmlformats-officedocument.presentationml.tags+xml"/>
  <Override PartName="/ppt/tags/tag867.xml" ContentType="application/vnd.openxmlformats-officedocument.presentationml.tags+xml"/>
  <Override PartName="/ppt/tableStyles.xml" ContentType="application/vnd.openxmlformats-officedocument.presentationml.tableStyles+xml"/>
  <Override PartName="/ppt/tags/tag74.xml" ContentType="application/vnd.openxmlformats-officedocument.presentationml.tags+xml"/>
  <Override PartName="/ppt/tags/tag230.xml" ContentType="application/vnd.openxmlformats-officedocument.presentationml.tags+xml"/>
  <Override PartName="/ppt/tags/tag375.xml" ContentType="application/vnd.openxmlformats-officedocument.presentationml.tags+xml"/>
  <Override PartName="/ppt/tags/tag561.xml" ContentType="application/vnd.openxmlformats-officedocument.presentationml.tags+xml"/>
  <Override PartName="/ppt/tags/tag892.xml" ContentType="application/vnd.openxmlformats-officedocument.presentationml.tags+xml"/>
  <Override PartName="/ppt/tags/tag1054.xml" ContentType="application/vnd.openxmlformats-officedocument.presentationml.tags+xml"/>
  <Override PartName="/ppt/tags/tag306.xml" ContentType="application/vnd.openxmlformats-officedocument.presentationml.tags+xml"/>
  <Override PartName="/ppt/tags/tag637.xml" ContentType="application/vnd.openxmlformats-officedocument.presentationml.tags+xml"/>
  <Override PartName="/ppt/tags/tag968.xml" ContentType="application/vnd.openxmlformats-officedocument.presentationml.tags+xml"/>
  <Override PartName="/ppt/tags/tag145.xml" ContentType="application/vnd.openxmlformats-officedocument.presentationml.tags+xml"/>
  <Override PartName="/ppt/tags/tag476.xml" ContentType="application/vnd.openxmlformats-officedocument.presentationml.tags+xml"/>
  <Override PartName="/ppt/tags/tag823.xml" ContentType="application/vnd.openxmlformats-officedocument.presentationml.tags+xml"/>
  <Override PartName="/ppt/tags/tag1155.xml" ContentType="application/vnd.openxmlformats-officedocument.presentationml.tags+xml"/>
  <Override PartName="/ppt/tags/tag30.xml" ContentType="application/vnd.openxmlformats-officedocument.presentationml.tags+xml"/>
  <Override PartName="/ppt/tags/tag331.xml" ContentType="application/vnd.openxmlformats-officedocument.presentationml.tags+xml"/>
  <Override PartName="/ppt/tags/tag662.xml" ContentType="application/vnd.openxmlformats-officedocument.presentationml.tags+xml"/>
  <Override PartName="/ppt/tags/tag993.xml" ContentType="application/vnd.openxmlformats-officedocument.presentationml.tags+xml"/>
  <Override PartName="/ppt/tags/tag1010.xml" ContentType="application/vnd.openxmlformats-officedocument.presentationml.tags+xml"/>
  <Override PartName="/ppt/tags/tag170.xml" ContentType="application/vnd.openxmlformats-officedocument.presentationml.tags+xml"/>
  <Override PartName="/ppt/tags/tag407.xml" ContentType="application/vnd.openxmlformats-officedocument.presentationml.tags+xml"/>
  <Override PartName="/ppt/tags/tag738.xml" ContentType="application/vnd.openxmlformats-officedocument.presentationml.tags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tags/tag432.xml" ContentType="application/vnd.openxmlformats-officedocument.presentationml.tags+xml"/>
  <Override PartName="/ppt/tags/tag577.xml" ContentType="application/vnd.openxmlformats-officedocument.presentationml.tags+xml"/>
  <Override PartName="/ppt/tags/tag924.xml" ContentType="application/vnd.openxmlformats-officedocument.presentationml.tags+xml"/>
  <Override PartName="/ppt/tags/tag1111.xml" ContentType="application/vnd.openxmlformats-officedocument.presentationml.tags+xml"/>
  <Override PartName="/ppt/slides/slide33.xml" ContentType="application/vnd.openxmlformats-officedocument.presentationml.slide+xml"/>
  <Override PartName="/ppt/tags/tag271.xml" ContentType="application/vnd.openxmlformats-officedocument.presentationml.tags+xml"/>
  <Override PartName="/ppt/tags/tag508.xml" ContentType="application/vnd.openxmlformats-officedocument.presentationml.tags+xml"/>
  <Override PartName="/ppt/tags/tag763.xml" ContentType="application/vnd.openxmlformats-officedocument.presentationml.tags+xml"/>
  <Override PartName="/ppt/tags/tag1095.xml" ContentType="application/vnd.openxmlformats-officedocument.presentationml.tags+xml"/>
  <Override PartName="/ppt/tags/tag347.xml" ContentType="application/vnd.openxmlformats-officedocument.presentationml.tags+xml"/>
  <Override PartName="/ppt/tags/tag839.xml" ContentType="application/vnd.openxmlformats-officedocument.presentationml.tags+xml"/>
  <Override PartName="/ppt/tags/tag46.xml" ContentType="application/vnd.openxmlformats-officedocument.presentationml.tags+xml"/>
  <Override PartName="/ppt/tags/tag186.xml" ContentType="application/vnd.openxmlformats-officedocument.presentationml.tags+xml"/>
  <Override PartName="/ppt/tags/tag202.xml" ContentType="application/vnd.openxmlformats-officedocument.presentationml.tags+xml"/>
  <Override PartName="/ppt/tags/tag533.xml" ContentType="application/vnd.openxmlformats-officedocument.presentationml.tags+xml"/>
  <Override PartName="/ppt/tags/tag678.xml" ContentType="application/vnd.openxmlformats-officedocument.presentationml.tags+xml"/>
  <Override PartName="/ppt/tags/tag864.xml" ContentType="application/vnd.openxmlformats-officedocument.presentationml.tags+xml"/>
  <Override PartName="/ppt/tags/tag1026.xml" ContentType="application/vnd.openxmlformats-officedocument.presentationml.tags+xml"/>
  <Override PartName="/ppt/tags/tag71.xml" ContentType="application/vnd.openxmlformats-officedocument.presentationml.tags+xml"/>
  <Override PartName="/ppt/tags/tag372.xml" ContentType="application/vnd.openxmlformats-officedocument.presentationml.tags+xml"/>
  <Override PartName="/ppt/tags/tag609.xml" ContentType="application/vnd.openxmlformats-officedocument.presentationml.tags+xml"/>
  <Override PartName="/ppt/tags/tag1051.xml" ContentType="application/vnd.openxmlformats-officedocument.presentationml.tags+xml"/>
  <Override PartName="/ppt/tags/tag117.xml" ContentType="application/vnd.openxmlformats-officedocument.presentationml.tags+xml"/>
  <Override PartName="/ppt/tags/tag448.xml" ContentType="application/vnd.openxmlformats-officedocument.presentationml.tags+xml"/>
  <Override PartName="/ppt/tags/tag779.xml" ContentType="application/vnd.openxmlformats-officedocument.presentationml.tags+xml"/>
  <Override PartName="/ppt/tags/tag112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651" r:id="rId2"/>
    <p:sldId id="812" r:id="rId3"/>
    <p:sldId id="882" r:id="rId4"/>
    <p:sldId id="883" r:id="rId5"/>
    <p:sldId id="884" r:id="rId6"/>
    <p:sldId id="885" r:id="rId7"/>
    <p:sldId id="886" r:id="rId8"/>
    <p:sldId id="887" r:id="rId9"/>
    <p:sldId id="888" r:id="rId10"/>
    <p:sldId id="889" r:id="rId11"/>
    <p:sldId id="890" r:id="rId12"/>
    <p:sldId id="891" r:id="rId13"/>
    <p:sldId id="892" r:id="rId14"/>
    <p:sldId id="893" r:id="rId15"/>
    <p:sldId id="920" r:id="rId16"/>
    <p:sldId id="924" r:id="rId17"/>
    <p:sldId id="894" r:id="rId18"/>
    <p:sldId id="921" r:id="rId19"/>
    <p:sldId id="896" r:id="rId20"/>
    <p:sldId id="897" r:id="rId21"/>
    <p:sldId id="922" r:id="rId22"/>
    <p:sldId id="898" r:id="rId23"/>
    <p:sldId id="899" r:id="rId24"/>
    <p:sldId id="923" r:id="rId25"/>
    <p:sldId id="900" r:id="rId26"/>
    <p:sldId id="901" r:id="rId27"/>
    <p:sldId id="902" r:id="rId28"/>
    <p:sldId id="903" r:id="rId29"/>
    <p:sldId id="904" r:id="rId30"/>
    <p:sldId id="925" r:id="rId31"/>
    <p:sldId id="906" r:id="rId32"/>
    <p:sldId id="909" r:id="rId33"/>
    <p:sldId id="927" r:id="rId34"/>
    <p:sldId id="926" r:id="rId35"/>
    <p:sldId id="910" r:id="rId36"/>
    <p:sldId id="912" r:id="rId37"/>
    <p:sldId id="908" r:id="rId38"/>
    <p:sldId id="810" r:id="rId39"/>
  </p:sldIdLst>
  <p:sldSz cx="9144000" cy="6858000" type="screen4x3"/>
  <p:notesSz cx="9180513" cy="6858000"/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9" userDrawn="1">
          <p15:clr>
            <a:srgbClr val="A4A3A4"/>
          </p15:clr>
        </p15:guide>
        <p15:guide id="2" pos="28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0"/>
      </p:ext>
    </p:extLst>
  </p:showPr>
  <p:clrMru>
    <a:srgbClr val="CC0000"/>
    <a:srgbClr val="263AF8"/>
    <a:srgbClr val="008000"/>
    <a:srgbClr val="5D26F8"/>
    <a:srgbClr val="3A3AB9"/>
    <a:srgbClr val="5252D4"/>
    <a:srgbClr val="B545B5"/>
    <a:srgbClr val="339966"/>
    <a:srgbClr val="66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7" autoAdjust="0"/>
    <p:restoredTop sz="96429" autoAdjust="0"/>
  </p:normalViewPr>
  <p:slideViewPr>
    <p:cSldViewPr showGuides="1">
      <p:cViewPr varScale="1">
        <p:scale>
          <a:sx n="127" d="100"/>
          <a:sy n="127" d="100"/>
        </p:scale>
        <p:origin x="-1164" y="-96"/>
      </p:cViewPr>
      <p:guideLst>
        <p:guide orient="horz" pos="2169"/>
        <p:guide pos="28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6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6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02111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6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6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02111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6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025CC5D-31DA-4F4B-89AE-356C3429DF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02111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77095" y="514694"/>
            <a:ext cx="3428130" cy="25710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4026" y="3257752"/>
            <a:ext cx="6732143" cy="30857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02111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DA164DF-2D1A-4652-9C0E-EA404900A3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ED621F-54EF-4661-8C6A-654F8D1B7D07}" type="slidenum">
              <a:rPr lang="en-US" altLang="zh-CN" sz="1200" smtClean="0">
                <a:latin typeface="Times New Roman" panose="02020603050405020304" pitchFamily="18" charset="0"/>
              </a:rPr>
              <a:pPr/>
              <a:t>4</a:t>
            </a:fld>
            <a:endParaRPr lang="en-US" altLang="zh-CN" sz="1200" smtClean="0">
              <a:latin typeface="Times New Roman" panose="02020603050405020304" pitchFamily="18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60CAEB8-C8BE-4CB1-864D-17CF9049C168}" type="datetime1">
              <a:rPr lang="zh-CN" altLang="en-US" smtClean="0"/>
              <a:pPr>
                <a:defRPr/>
              </a:pPr>
              <a:t>2024/10/14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Heaps&amp;Priority Queue - Lecture 6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29B4B7-6FC4-46C7-B312-FF4DD7F8F95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841FF3-91DC-4033-AB7E-7E5325D161FC}" type="datetime1">
              <a:rPr lang="zh-CN" altLang="en-US" smtClean="0"/>
              <a:pPr>
                <a:defRPr/>
              </a:pPr>
              <a:t>2024/10/14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Heaps&amp;Priority Queue - Lecture 6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60E623-7BE8-433A-A2F9-07576491169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0363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2" y="360362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6003F4-2379-4115-8F26-1CD6720D61B0}" type="datetime1">
              <a:rPr lang="zh-CN" altLang="en-US" smtClean="0"/>
              <a:pPr>
                <a:defRPr/>
              </a:pPr>
              <a:t>2024/10/14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Heaps&amp;Priority Queue - Lecture 6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DFF39B-38BA-4A28-8FBF-A3AD744757D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335">
                <a:latin typeface="Sitka Small" pitchFamily="2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3200">
                <a:latin typeface="Sitka Text" pitchFamily="2" charset="0"/>
              </a:defRPr>
            </a:lvl1pPr>
            <a:lvl2pPr>
              <a:defRPr sz="2665">
                <a:latin typeface="Sitka Text" pitchFamily="2" charset="0"/>
              </a:defRPr>
            </a:lvl2pPr>
            <a:lvl3pPr>
              <a:defRPr sz="2400">
                <a:latin typeface="Sitka Text" pitchFamily="2" charset="0"/>
              </a:defRPr>
            </a:lvl3pPr>
            <a:lvl4pPr>
              <a:defRPr sz="1865">
                <a:latin typeface="Sitka Text" pitchFamily="2" charset="0"/>
              </a:defRPr>
            </a:lvl4pPr>
            <a:lvl5pPr>
              <a:defRPr sz="1865">
                <a:latin typeface="Sitka Text" pitchFamily="2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A93C88-19E7-4008-80FB-9CD5A828B8B6}" type="datetime1">
              <a:rPr lang="zh-CN" altLang="en-US" smtClean="0"/>
              <a:pPr>
                <a:defRPr/>
              </a:pPr>
              <a:t>2024/10/14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Heaps&amp;Priority Queue - Lecture 6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1" y="1712425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91" y="4552636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0866AE-C5E8-49E8-B0A7-30DAC0A7FE51}" type="datetime1">
              <a:rPr lang="zh-CN" altLang="en-US" smtClean="0"/>
              <a:pPr>
                <a:defRPr/>
              </a:pPr>
              <a:t>2024/10/14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Heaps&amp;Priority Queue - Lecture 6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52B5B-A998-4951-B51D-36F67317467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845" y="1828802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1" y="1828802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06209C-CAB2-4BF8-9790-BF2660AA04D7}" type="datetime1">
              <a:rPr lang="zh-CN" altLang="en-US" smtClean="0"/>
              <a:pPr>
                <a:defRPr/>
              </a:pPr>
              <a:t>2024/10/14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Heaps&amp;Priority Queue - Lecture 6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B17B5-A930-4446-BA1F-272BF9AC384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3848" y="1681850"/>
            <a:ext cx="3867151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5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848" y="2507552"/>
            <a:ext cx="386715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3" y="1681852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5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3" y="2507552"/>
            <a:ext cx="38862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2AE709-9D55-4410-8522-CEDA940D72B6}" type="datetime1">
              <a:rPr lang="zh-CN" altLang="en-US" smtClean="0"/>
              <a:pPr>
                <a:defRPr/>
              </a:pPr>
              <a:t>2024/10/14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Heaps&amp;Priority Queue - Lecture 6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24403-EF1A-4B6F-946B-A6E534429E5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3C628C-86AE-4058-95F3-D6FD7B6BD933}" type="datetime1">
              <a:rPr lang="zh-CN" altLang="en-US" smtClean="0"/>
              <a:pPr>
                <a:defRPr/>
              </a:pPr>
              <a:t>2024/10/14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Heaps&amp;Priority Queue - Lecture 6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C8C6E-2ECC-4C4B-9171-1828715EE89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FFC24D-FD13-469C-B1CF-35CC3CDC3774}" type="datetime1">
              <a:rPr lang="zh-CN" altLang="en-US" smtClean="0"/>
              <a:pPr>
                <a:defRPr/>
              </a:pPr>
              <a:t>2024/10/14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Heaps&amp;Priority Queue - Lecture 6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A7ABA4-88C9-4138-B5CD-00AB99C8AB8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9" y="457202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6203" y="990600"/>
            <a:ext cx="4629151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30939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5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B261DD-F3E9-4FB2-9D43-87A68FE8BB0D}" type="datetime1">
              <a:rPr lang="zh-CN" altLang="en-US" smtClean="0"/>
              <a:pPr>
                <a:defRPr/>
              </a:pPr>
              <a:t>2024/10/14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Heaps&amp;Priority Queue - Lecture 6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196B7-B9C7-42B1-8A5A-00AAACE51B9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9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3" y="990600"/>
            <a:ext cx="4629151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30939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5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742C03-436E-4876-B76B-6D36131E6C97}" type="datetime1">
              <a:rPr lang="zh-CN" altLang="en-US" smtClean="0"/>
              <a:pPr>
                <a:defRPr/>
              </a:pPr>
              <a:t>2024/10/14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Heaps&amp;Priority Queue - Lecture 6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C1FAD-2A9A-4887-9496-291ED06DDAC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9939" y="35065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7" y="1828802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AB48865B-49E5-4E97-BBA7-D6CB1E2E91CF}" type="datetime1">
              <a:rPr lang="zh-CN" altLang="en-US" smtClean="0"/>
              <a:pPr>
                <a:defRPr/>
              </a:pPr>
              <a:t>2024/10/14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Heaps&amp;Priority Queue - Lecture 6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EDFF39B-38BA-4A28-8FBF-A3AD744757D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335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itka Small" pitchFamily="2" charset="0"/>
          <a:ea typeface="+mj-ea"/>
          <a:cs typeface="Times New Roman" panose="02020603050405020304" pitchFamily="18" charset="0"/>
        </a:defRPr>
      </a:lvl1pPr>
    </p:titleStyle>
    <p:bodyStyle>
      <a:lvl1pPr marL="170815" indent="-170815" algn="l" defTabSz="685800" rtl="0" eaLnBrk="1" latinLnBrk="0" hangingPunct="1">
        <a:lnSpc>
          <a:spcPct val="90000"/>
        </a:lnSpc>
        <a:spcBef>
          <a:spcPct val="151000"/>
        </a:spcBef>
        <a:buFont typeface="Wingdings 2" pitchFamily="18" charset="2"/>
        <a:buChar char=""/>
        <a:defRPr sz="3200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1pPr>
      <a:lvl2pPr marL="5137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itchFamily="18" charset="2"/>
        <a:buChar char=""/>
        <a:defRPr sz="2665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2pPr>
      <a:lvl3pPr marL="8566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3pPr>
      <a:lvl4pPr marL="11995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itchFamily="18" charset="2"/>
        <a:buChar char=""/>
        <a:defRPr sz="1865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4pPr>
      <a:lvl5pPr marL="15424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itchFamily="18" charset="2"/>
        <a:buChar char=""/>
        <a:defRPr sz="1865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5pPr>
      <a:lvl6pPr marL="1885315" indent="-170815" algn="l" defTabSz="685800" rtl="0" eaLnBrk="1" latinLnBrk="0" hangingPunct="1">
        <a:spcBef>
          <a:spcPts val="130"/>
        </a:spcBef>
        <a:buFont typeface="Wingdings 2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228215" indent="-170815" algn="l" defTabSz="685800" rtl="0" eaLnBrk="1" latinLnBrk="0" hangingPunct="1">
        <a:spcBef>
          <a:spcPts val="130"/>
        </a:spcBef>
        <a:buFont typeface="Wingdings 2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571115" indent="-170815" algn="l" defTabSz="685800" rtl="0" eaLnBrk="1" latinLnBrk="0" hangingPunct="1">
        <a:spcBef>
          <a:spcPts val="130"/>
        </a:spcBef>
        <a:buFont typeface="Wingdings 2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914015" indent="-170815" algn="l" defTabSz="685800" rtl="0" eaLnBrk="1" latinLnBrk="0" hangingPunct="1">
        <a:spcBef>
          <a:spcPts val="130"/>
        </a:spcBef>
        <a:buFont typeface="Wingdings 2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7" Type="http://schemas.openxmlformats.org/officeDocument/2006/relationships/image" Target="../media/image4.png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15.xml"/><Relationship Id="rId7" Type="http://schemas.openxmlformats.org/officeDocument/2006/relationships/tags" Target="../tags/tag119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9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9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45.xml"/><Relationship Id="rId7" Type="http://schemas.openxmlformats.org/officeDocument/2006/relationships/tags" Target="../tags/tag149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9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5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65.xml"/><Relationship Id="rId3" Type="http://schemas.openxmlformats.org/officeDocument/2006/relationships/tags" Target="../tags/tag160.xml"/><Relationship Id="rId7" Type="http://schemas.openxmlformats.org/officeDocument/2006/relationships/tags" Target="../tags/tag164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10" Type="http://schemas.openxmlformats.org/officeDocument/2006/relationships/image" Target="../media/image1.png"/><Relationship Id="rId4" Type="http://schemas.openxmlformats.org/officeDocument/2006/relationships/tags" Target="../tags/tag161.xml"/><Relationship Id="rId9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73.xml"/><Relationship Id="rId3" Type="http://schemas.openxmlformats.org/officeDocument/2006/relationships/tags" Target="../tags/tag168.xml"/><Relationship Id="rId7" Type="http://schemas.openxmlformats.org/officeDocument/2006/relationships/tags" Target="../tags/tag172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10" Type="http://schemas.openxmlformats.org/officeDocument/2006/relationships/image" Target="../media/image1.png"/><Relationship Id="rId4" Type="http://schemas.openxmlformats.org/officeDocument/2006/relationships/tags" Target="../tags/tag169.xml"/><Relationship Id="rId9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tags" Target="../tags/tag24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slideLayout" Target="../slideLayouts/slideLayout1.xml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tags" Target="../tags/tag190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96.xml"/><Relationship Id="rId7" Type="http://schemas.openxmlformats.org/officeDocument/2006/relationships/tags" Target="../tags/tag200.xml"/><Relationship Id="rId2" Type="http://schemas.openxmlformats.org/officeDocument/2006/relationships/tags" Target="../tags/tag195.xml"/><Relationship Id="rId1" Type="http://schemas.openxmlformats.org/officeDocument/2006/relationships/tags" Target="../tags/tag194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9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203.xml"/><Relationship Id="rId7" Type="http://schemas.openxmlformats.org/officeDocument/2006/relationships/image" Target="../media/image1.png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205.xml"/><Relationship Id="rId4" Type="http://schemas.openxmlformats.org/officeDocument/2006/relationships/tags" Target="../tags/tag20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208.xml"/><Relationship Id="rId7" Type="http://schemas.openxmlformats.org/officeDocument/2006/relationships/image" Target="../media/image1.png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210.xml"/><Relationship Id="rId4" Type="http://schemas.openxmlformats.org/officeDocument/2006/relationships/tags" Target="../tags/tag20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tags" Target="../tags/tag215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218.xml"/></Relationships>
</file>

<file path=ppt/slides/_rels/slide36.xml.rels><?xml version="1.0" encoding="UTF-8" standalone="yes"?>
<Relationships xmlns="http://schemas.openxmlformats.org/package/2006/relationships"><Relationship Id="rId117" Type="http://schemas.openxmlformats.org/officeDocument/2006/relationships/tags" Target="../tags/tag334.xml"/><Relationship Id="rId299" Type="http://schemas.openxmlformats.org/officeDocument/2006/relationships/tags" Target="../tags/tag516.xml"/><Relationship Id="rId21" Type="http://schemas.openxmlformats.org/officeDocument/2006/relationships/tags" Target="../tags/tag238.xml"/><Relationship Id="rId63" Type="http://schemas.openxmlformats.org/officeDocument/2006/relationships/tags" Target="../tags/tag280.xml"/><Relationship Id="rId159" Type="http://schemas.openxmlformats.org/officeDocument/2006/relationships/tags" Target="../tags/tag376.xml"/><Relationship Id="rId324" Type="http://schemas.openxmlformats.org/officeDocument/2006/relationships/tags" Target="../tags/tag541.xml"/><Relationship Id="rId366" Type="http://schemas.openxmlformats.org/officeDocument/2006/relationships/tags" Target="../tags/tag583.xml"/><Relationship Id="rId170" Type="http://schemas.openxmlformats.org/officeDocument/2006/relationships/tags" Target="../tags/tag387.xml"/><Relationship Id="rId226" Type="http://schemas.openxmlformats.org/officeDocument/2006/relationships/tags" Target="../tags/tag443.xml"/><Relationship Id="rId433" Type="http://schemas.openxmlformats.org/officeDocument/2006/relationships/tags" Target="../tags/tag650.xml"/><Relationship Id="rId268" Type="http://schemas.openxmlformats.org/officeDocument/2006/relationships/tags" Target="../tags/tag485.xml"/><Relationship Id="rId32" Type="http://schemas.openxmlformats.org/officeDocument/2006/relationships/tags" Target="../tags/tag249.xml"/><Relationship Id="rId74" Type="http://schemas.openxmlformats.org/officeDocument/2006/relationships/tags" Target="../tags/tag291.xml"/><Relationship Id="rId128" Type="http://schemas.openxmlformats.org/officeDocument/2006/relationships/tags" Target="../tags/tag345.xml"/><Relationship Id="rId335" Type="http://schemas.openxmlformats.org/officeDocument/2006/relationships/tags" Target="../tags/tag552.xml"/><Relationship Id="rId377" Type="http://schemas.openxmlformats.org/officeDocument/2006/relationships/tags" Target="../tags/tag594.xml"/><Relationship Id="rId5" Type="http://schemas.openxmlformats.org/officeDocument/2006/relationships/tags" Target="../tags/tag222.xml"/><Relationship Id="rId181" Type="http://schemas.openxmlformats.org/officeDocument/2006/relationships/tags" Target="../tags/tag398.xml"/><Relationship Id="rId237" Type="http://schemas.openxmlformats.org/officeDocument/2006/relationships/tags" Target="../tags/tag454.xml"/><Relationship Id="rId402" Type="http://schemas.openxmlformats.org/officeDocument/2006/relationships/tags" Target="../tags/tag619.xml"/><Relationship Id="rId279" Type="http://schemas.openxmlformats.org/officeDocument/2006/relationships/tags" Target="../tags/tag496.xml"/><Relationship Id="rId444" Type="http://schemas.openxmlformats.org/officeDocument/2006/relationships/tags" Target="../tags/tag661.xml"/><Relationship Id="rId43" Type="http://schemas.openxmlformats.org/officeDocument/2006/relationships/tags" Target="../tags/tag260.xml"/><Relationship Id="rId139" Type="http://schemas.openxmlformats.org/officeDocument/2006/relationships/tags" Target="../tags/tag356.xml"/><Relationship Id="rId290" Type="http://schemas.openxmlformats.org/officeDocument/2006/relationships/tags" Target="../tags/tag507.xml"/><Relationship Id="rId304" Type="http://schemas.openxmlformats.org/officeDocument/2006/relationships/tags" Target="../tags/tag521.xml"/><Relationship Id="rId346" Type="http://schemas.openxmlformats.org/officeDocument/2006/relationships/tags" Target="../tags/tag563.xml"/><Relationship Id="rId388" Type="http://schemas.openxmlformats.org/officeDocument/2006/relationships/tags" Target="../tags/tag605.xml"/><Relationship Id="rId85" Type="http://schemas.openxmlformats.org/officeDocument/2006/relationships/tags" Target="../tags/tag302.xml"/><Relationship Id="rId150" Type="http://schemas.openxmlformats.org/officeDocument/2006/relationships/tags" Target="../tags/tag367.xml"/><Relationship Id="rId192" Type="http://schemas.openxmlformats.org/officeDocument/2006/relationships/tags" Target="../tags/tag409.xml"/><Relationship Id="rId206" Type="http://schemas.openxmlformats.org/officeDocument/2006/relationships/tags" Target="../tags/tag423.xml"/><Relationship Id="rId413" Type="http://schemas.openxmlformats.org/officeDocument/2006/relationships/tags" Target="../tags/tag630.xml"/><Relationship Id="rId248" Type="http://schemas.openxmlformats.org/officeDocument/2006/relationships/tags" Target="../tags/tag465.xml"/><Relationship Id="rId12" Type="http://schemas.openxmlformats.org/officeDocument/2006/relationships/tags" Target="../tags/tag229.xml"/><Relationship Id="rId108" Type="http://schemas.openxmlformats.org/officeDocument/2006/relationships/tags" Target="../tags/tag325.xml"/><Relationship Id="rId315" Type="http://schemas.openxmlformats.org/officeDocument/2006/relationships/tags" Target="../tags/tag532.xml"/><Relationship Id="rId357" Type="http://schemas.openxmlformats.org/officeDocument/2006/relationships/tags" Target="../tags/tag574.xml"/><Relationship Id="rId54" Type="http://schemas.openxmlformats.org/officeDocument/2006/relationships/tags" Target="../tags/tag271.xml"/><Relationship Id="rId96" Type="http://schemas.openxmlformats.org/officeDocument/2006/relationships/tags" Target="../tags/tag313.xml"/><Relationship Id="rId161" Type="http://schemas.openxmlformats.org/officeDocument/2006/relationships/tags" Target="../tags/tag378.xml"/><Relationship Id="rId217" Type="http://schemas.openxmlformats.org/officeDocument/2006/relationships/tags" Target="../tags/tag434.xml"/><Relationship Id="rId399" Type="http://schemas.openxmlformats.org/officeDocument/2006/relationships/tags" Target="../tags/tag616.xml"/><Relationship Id="rId6" Type="http://schemas.openxmlformats.org/officeDocument/2006/relationships/tags" Target="../tags/tag223.xml"/><Relationship Id="rId238" Type="http://schemas.openxmlformats.org/officeDocument/2006/relationships/tags" Target="../tags/tag455.xml"/><Relationship Id="rId259" Type="http://schemas.openxmlformats.org/officeDocument/2006/relationships/tags" Target="../tags/tag476.xml"/><Relationship Id="rId424" Type="http://schemas.openxmlformats.org/officeDocument/2006/relationships/tags" Target="../tags/tag641.xml"/><Relationship Id="rId445" Type="http://schemas.openxmlformats.org/officeDocument/2006/relationships/tags" Target="../tags/tag662.xml"/><Relationship Id="rId23" Type="http://schemas.openxmlformats.org/officeDocument/2006/relationships/tags" Target="../tags/tag240.xml"/><Relationship Id="rId119" Type="http://schemas.openxmlformats.org/officeDocument/2006/relationships/tags" Target="../tags/tag336.xml"/><Relationship Id="rId270" Type="http://schemas.openxmlformats.org/officeDocument/2006/relationships/tags" Target="../tags/tag487.xml"/><Relationship Id="rId291" Type="http://schemas.openxmlformats.org/officeDocument/2006/relationships/tags" Target="../tags/tag508.xml"/><Relationship Id="rId305" Type="http://schemas.openxmlformats.org/officeDocument/2006/relationships/tags" Target="../tags/tag522.xml"/><Relationship Id="rId326" Type="http://schemas.openxmlformats.org/officeDocument/2006/relationships/tags" Target="../tags/tag543.xml"/><Relationship Id="rId347" Type="http://schemas.openxmlformats.org/officeDocument/2006/relationships/tags" Target="../tags/tag564.xml"/><Relationship Id="rId44" Type="http://schemas.openxmlformats.org/officeDocument/2006/relationships/tags" Target="../tags/tag261.xml"/><Relationship Id="rId65" Type="http://schemas.openxmlformats.org/officeDocument/2006/relationships/tags" Target="../tags/tag282.xml"/><Relationship Id="rId86" Type="http://schemas.openxmlformats.org/officeDocument/2006/relationships/tags" Target="../tags/tag303.xml"/><Relationship Id="rId130" Type="http://schemas.openxmlformats.org/officeDocument/2006/relationships/tags" Target="../tags/tag347.xml"/><Relationship Id="rId151" Type="http://schemas.openxmlformats.org/officeDocument/2006/relationships/tags" Target="../tags/tag368.xml"/><Relationship Id="rId368" Type="http://schemas.openxmlformats.org/officeDocument/2006/relationships/tags" Target="../tags/tag585.xml"/><Relationship Id="rId389" Type="http://schemas.openxmlformats.org/officeDocument/2006/relationships/tags" Target="../tags/tag606.xml"/><Relationship Id="rId172" Type="http://schemas.openxmlformats.org/officeDocument/2006/relationships/tags" Target="../tags/tag389.xml"/><Relationship Id="rId193" Type="http://schemas.openxmlformats.org/officeDocument/2006/relationships/tags" Target="../tags/tag410.xml"/><Relationship Id="rId207" Type="http://schemas.openxmlformats.org/officeDocument/2006/relationships/tags" Target="../tags/tag424.xml"/><Relationship Id="rId228" Type="http://schemas.openxmlformats.org/officeDocument/2006/relationships/tags" Target="../tags/tag445.xml"/><Relationship Id="rId249" Type="http://schemas.openxmlformats.org/officeDocument/2006/relationships/tags" Target="../tags/tag466.xml"/><Relationship Id="rId414" Type="http://schemas.openxmlformats.org/officeDocument/2006/relationships/tags" Target="../tags/tag631.xml"/><Relationship Id="rId435" Type="http://schemas.openxmlformats.org/officeDocument/2006/relationships/tags" Target="../tags/tag652.xml"/><Relationship Id="rId13" Type="http://schemas.openxmlformats.org/officeDocument/2006/relationships/tags" Target="../tags/tag230.xml"/><Relationship Id="rId109" Type="http://schemas.openxmlformats.org/officeDocument/2006/relationships/tags" Target="../tags/tag326.xml"/><Relationship Id="rId260" Type="http://schemas.openxmlformats.org/officeDocument/2006/relationships/tags" Target="../tags/tag477.xml"/><Relationship Id="rId281" Type="http://schemas.openxmlformats.org/officeDocument/2006/relationships/tags" Target="../tags/tag498.xml"/><Relationship Id="rId316" Type="http://schemas.openxmlformats.org/officeDocument/2006/relationships/tags" Target="../tags/tag533.xml"/><Relationship Id="rId337" Type="http://schemas.openxmlformats.org/officeDocument/2006/relationships/tags" Target="../tags/tag554.xml"/><Relationship Id="rId34" Type="http://schemas.openxmlformats.org/officeDocument/2006/relationships/tags" Target="../tags/tag251.xml"/><Relationship Id="rId55" Type="http://schemas.openxmlformats.org/officeDocument/2006/relationships/tags" Target="../tags/tag272.xml"/><Relationship Id="rId76" Type="http://schemas.openxmlformats.org/officeDocument/2006/relationships/tags" Target="../tags/tag293.xml"/><Relationship Id="rId97" Type="http://schemas.openxmlformats.org/officeDocument/2006/relationships/tags" Target="../tags/tag314.xml"/><Relationship Id="rId120" Type="http://schemas.openxmlformats.org/officeDocument/2006/relationships/tags" Target="../tags/tag337.xml"/><Relationship Id="rId141" Type="http://schemas.openxmlformats.org/officeDocument/2006/relationships/tags" Target="../tags/tag358.xml"/><Relationship Id="rId358" Type="http://schemas.openxmlformats.org/officeDocument/2006/relationships/tags" Target="../tags/tag575.xml"/><Relationship Id="rId379" Type="http://schemas.openxmlformats.org/officeDocument/2006/relationships/tags" Target="../tags/tag596.xml"/><Relationship Id="rId7" Type="http://schemas.openxmlformats.org/officeDocument/2006/relationships/tags" Target="../tags/tag224.xml"/><Relationship Id="rId162" Type="http://schemas.openxmlformats.org/officeDocument/2006/relationships/tags" Target="../tags/tag379.xml"/><Relationship Id="rId183" Type="http://schemas.openxmlformats.org/officeDocument/2006/relationships/tags" Target="../tags/tag400.xml"/><Relationship Id="rId218" Type="http://schemas.openxmlformats.org/officeDocument/2006/relationships/tags" Target="../tags/tag435.xml"/><Relationship Id="rId239" Type="http://schemas.openxmlformats.org/officeDocument/2006/relationships/tags" Target="../tags/tag456.xml"/><Relationship Id="rId390" Type="http://schemas.openxmlformats.org/officeDocument/2006/relationships/tags" Target="../tags/tag607.xml"/><Relationship Id="rId404" Type="http://schemas.openxmlformats.org/officeDocument/2006/relationships/tags" Target="../tags/tag621.xml"/><Relationship Id="rId425" Type="http://schemas.openxmlformats.org/officeDocument/2006/relationships/tags" Target="../tags/tag642.xml"/><Relationship Id="rId446" Type="http://schemas.openxmlformats.org/officeDocument/2006/relationships/tags" Target="../tags/tag663.xml"/><Relationship Id="rId250" Type="http://schemas.openxmlformats.org/officeDocument/2006/relationships/tags" Target="../tags/tag467.xml"/><Relationship Id="rId271" Type="http://schemas.openxmlformats.org/officeDocument/2006/relationships/tags" Target="../tags/tag488.xml"/><Relationship Id="rId292" Type="http://schemas.openxmlformats.org/officeDocument/2006/relationships/tags" Target="../tags/tag509.xml"/><Relationship Id="rId306" Type="http://schemas.openxmlformats.org/officeDocument/2006/relationships/tags" Target="../tags/tag523.xml"/><Relationship Id="rId24" Type="http://schemas.openxmlformats.org/officeDocument/2006/relationships/tags" Target="../tags/tag241.xml"/><Relationship Id="rId45" Type="http://schemas.openxmlformats.org/officeDocument/2006/relationships/tags" Target="../tags/tag262.xml"/><Relationship Id="rId66" Type="http://schemas.openxmlformats.org/officeDocument/2006/relationships/tags" Target="../tags/tag283.xml"/><Relationship Id="rId87" Type="http://schemas.openxmlformats.org/officeDocument/2006/relationships/tags" Target="../tags/tag304.xml"/><Relationship Id="rId110" Type="http://schemas.openxmlformats.org/officeDocument/2006/relationships/tags" Target="../tags/tag327.xml"/><Relationship Id="rId131" Type="http://schemas.openxmlformats.org/officeDocument/2006/relationships/tags" Target="../tags/tag348.xml"/><Relationship Id="rId327" Type="http://schemas.openxmlformats.org/officeDocument/2006/relationships/tags" Target="../tags/tag544.xml"/><Relationship Id="rId348" Type="http://schemas.openxmlformats.org/officeDocument/2006/relationships/tags" Target="../tags/tag565.xml"/><Relationship Id="rId369" Type="http://schemas.openxmlformats.org/officeDocument/2006/relationships/tags" Target="../tags/tag586.xml"/><Relationship Id="rId152" Type="http://schemas.openxmlformats.org/officeDocument/2006/relationships/tags" Target="../tags/tag369.xml"/><Relationship Id="rId173" Type="http://schemas.openxmlformats.org/officeDocument/2006/relationships/tags" Target="../tags/tag390.xml"/><Relationship Id="rId194" Type="http://schemas.openxmlformats.org/officeDocument/2006/relationships/tags" Target="../tags/tag411.xml"/><Relationship Id="rId208" Type="http://schemas.openxmlformats.org/officeDocument/2006/relationships/tags" Target="../tags/tag425.xml"/><Relationship Id="rId229" Type="http://schemas.openxmlformats.org/officeDocument/2006/relationships/tags" Target="../tags/tag446.xml"/><Relationship Id="rId380" Type="http://schemas.openxmlformats.org/officeDocument/2006/relationships/tags" Target="../tags/tag597.xml"/><Relationship Id="rId415" Type="http://schemas.openxmlformats.org/officeDocument/2006/relationships/tags" Target="../tags/tag632.xml"/><Relationship Id="rId436" Type="http://schemas.openxmlformats.org/officeDocument/2006/relationships/tags" Target="../tags/tag653.xml"/><Relationship Id="rId240" Type="http://schemas.openxmlformats.org/officeDocument/2006/relationships/tags" Target="../tags/tag457.xml"/><Relationship Id="rId261" Type="http://schemas.openxmlformats.org/officeDocument/2006/relationships/tags" Target="../tags/tag478.xml"/><Relationship Id="rId14" Type="http://schemas.openxmlformats.org/officeDocument/2006/relationships/tags" Target="../tags/tag231.xml"/><Relationship Id="rId35" Type="http://schemas.openxmlformats.org/officeDocument/2006/relationships/tags" Target="../tags/tag252.xml"/><Relationship Id="rId56" Type="http://schemas.openxmlformats.org/officeDocument/2006/relationships/tags" Target="../tags/tag273.xml"/><Relationship Id="rId77" Type="http://schemas.openxmlformats.org/officeDocument/2006/relationships/tags" Target="../tags/tag294.xml"/><Relationship Id="rId100" Type="http://schemas.openxmlformats.org/officeDocument/2006/relationships/tags" Target="../tags/tag317.xml"/><Relationship Id="rId282" Type="http://schemas.openxmlformats.org/officeDocument/2006/relationships/tags" Target="../tags/tag499.xml"/><Relationship Id="rId317" Type="http://schemas.openxmlformats.org/officeDocument/2006/relationships/tags" Target="../tags/tag534.xml"/><Relationship Id="rId338" Type="http://schemas.openxmlformats.org/officeDocument/2006/relationships/tags" Target="../tags/tag555.xml"/><Relationship Id="rId359" Type="http://schemas.openxmlformats.org/officeDocument/2006/relationships/tags" Target="../tags/tag576.xml"/><Relationship Id="rId8" Type="http://schemas.openxmlformats.org/officeDocument/2006/relationships/tags" Target="../tags/tag225.xml"/><Relationship Id="rId98" Type="http://schemas.openxmlformats.org/officeDocument/2006/relationships/tags" Target="../tags/tag315.xml"/><Relationship Id="rId121" Type="http://schemas.openxmlformats.org/officeDocument/2006/relationships/tags" Target="../tags/tag338.xml"/><Relationship Id="rId142" Type="http://schemas.openxmlformats.org/officeDocument/2006/relationships/tags" Target="../tags/tag359.xml"/><Relationship Id="rId163" Type="http://schemas.openxmlformats.org/officeDocument/2006/relationships/tags" Target="../tags/tag380.xml"/><Relationship Id="rId184" Type="http://schemas.openxmlformats.org/officeDocument/2006/relationships/tags" Target="../tags/tag401.xml"/><Relationship Id="rId219" Type="http://schemas.openxmlformats.org/officeDocument/2006/relationships/tags" Target="../tags/tag436.xml"/><Relationship Id="rId370" Type="http://schemas.openxmlformats.org/officeDocument/2006/relationships/tags" Target="../tags/tag587.xml"/><Relationship Id="rId391" Type="http://schemas.openxmlformats.org/officeDocument/2006/relationships/tags" Target="../tags/tag608.xml"/><Relationship Id="rId405" Type="http://schemas.openxmlformats.org/officeDocument/2006/relationships/tags" Target="../tags/tag622.xml"/><Relationship Id="rId426" Type="http://schemas.openxmlformats.org/officeDocument/2006/relationships/tags" Target="../tags/tag643.xml"/><Relationship Id="rId447" Type="http://schemas.openxmlformats.org/officeDocument/2006/relationships/tags" Target="../tags/tag664.xml"/><Relationship Id="rId230" Type="http://schemas.openxmlformats.org/officeDocument/2006/relationships/tags" Target="../tags/tag447.xml"/><Relationship Id="rId251" Type="http://schemas.openxmlformats.org/officeDocument/2006/relationships/tags" Target="../tags/tag468.xml"/><Relationship Id="rId25" Type="http://schemas.openxmlformats.org/officeDocument/2006/relationships/tags" Target="../tags/tag242.xml"/><Relationship Id="rId46" Type="http://schemas.openxmlformats.org/officeDocument/2006/relationships/tags" Target="../tags/tag263.xml"/><Relationship Id="rId67" Type="http://schemas.openxmlformats.org/officeDocument/2006/relationships/tags" Target="../tags/tag284.xml"/><Relationship Id="rId272" Type="http://schemas.openxmlformats.org/officeDocument/2006/relationships/tags" Target="../tags/tag489.xml"/><Relationship Id="rId293" Type="http://schemas.openxmlformats.org/officeDocument/2006/relationships/tags" Target="../tags/tag510.xml"/><Relationship Id="rId307" Type="http://schemas.openxmlformats.org/officeDocument/2006/relationships/tags" Target="../tags/tag524.xml"/><Relationship Id="rId328" Type="http://schemas.openxmlformats.org/officeDocument/2006/relationships/tags" Target="../tags/tag545.xml"/><Relationship Id="rId349" Type="http://schemas.openxmlformats.org/officeDocument/2006/relationships/tags" Target="../tags/tag566.xml"/><Relationship Id="rId88" Type="http://schemas.openxmlformats.org/officeDocument/2006/relationships/tags" Target="../tags/tag305.xml"/><Relationship Id="rId111" Type="http://schemas.openxmlformats.org/officeDocument/2006/relationships/tags" Target="../tags/tag328.xml"/><Relationship Id="rId132" Type="http://schemas.openxmlformats.org/officeDocument/2006/relationships/tags" Target="../tags/tag349.xml"/><Relationship Id="rId153" Type="http://schemas.openxmlformats.org/officeDocument/2006/relationships/tags" Target="../tags/tag370.xml"/><Relationship Id="rId174" Type="http://schemas.openxmlformats.org/officeDocument/2006/relationships/tags" Target="../tags/tag391.xml"/><Relationship Id="rId195" Type="http://schemas.openxmlformats.org/officeDocument/2006/relationships/tags" Target="../tags/tag412.xml"/><Relationship Id="rId209" Type="http://schemas.openxmlformats.org/officeDocument/2006/relationships/tags" Target="../tags/tag426.xml"/><Relationship Id="rId360" Type="http://schemas.openxmlformats.org/officeDocument/2006/relationships/tags" Target="../tags/tag577.xml"/><Relationship Id="rId381" Type="http://schemas.openxmlformats.org/officeDocument/2006/relationships/tags" Target="../tags/tag598.xml"/><Relationship Id="rId416" Type="http://schemas.openxmlformats.org/officeDocument/2006/relationships/tags" Target="../tags/tag633.xml"/><Relationship Id="rId220" Type="http://schemas.openxmlformats.org/officeDocument/2006/relationships/tags" Target="../tags/tag437.xml"/><Relationship Id="rId241" Type="http://schemas.openxmlformats.org/officeDocument/2006/relationships/tags" Target="../tags/tag458.xml"/><Relationship Id="rId437" Type="http://schemas.openxmlformats.org/officeDocument/2006/relationships/tags" Target="../tags/tag654.xml"/><Relationship Id="rId15" Type="http://schemas.openxmlformats.org/officeDocument/2006/relationships/tags" Target="../tags/tag232.xml"/><Relationship Id="rId36" Type="http://schemas.openxmlformats.org/officeDocument/2006/relationships/tags" Target="../tags/tag253.xml"/><Relationship Id="rId57" Type="http://schemas.openxmlformats.org/officeDocument/2006/relationships/tags" Target="../tags/tag274.xml"/><Relationship Id="rId262" Type="http://schemas.openxmlformats.org/officeDocument/2006/relationships/tags" Target="../tags/tag479.xml"/><Relationship Id="rId283" Type="http://schemas.openxmlformats.org/officeDocument/2006/relationships/tags" Target="../tags/tag500.xml"/><Relationship Id="rId318" Type="http://schemas.openxmlformats.org/officeDocument/2006/relationships/tags" Target="../tags/tag535.xml"/><Relationship Id="rId339" Type="http://schemas.openxmlformats.org/officeDocument/2006/relationships/tags" Target="../tags/tag556.xml"/><Relationship Id="rId78" Type="http://schemas.openxmlformats.org/officeDocument/2006/relationships/tags" Target="../tags/tag295.xml"/><Relationship Id="rId99" Type="http://schemas.openxmlformats.org/officeDocument/2006/relationships/tags" Target="../tags/tag316.xml"/><Relationship Id="rId101" Type="http://schemas.openxmlformats.org/officeDocument/2006/relationships/tags" Target="../tags/tag318.xml"/><Relationship Id="rId122" Type="http://schemas.openxmlformats.org/officeDocument/2006/relationships/tags" Target="../tags/tag339.xml"/><Relationship Id="rId143" Type="http://schemas.openxmlformats.org/officeDocument/2006/relationships/tags" Target="../tags/tag360.xml"/><Relationship Id="rId164" Type="http://schemas.openxmlformats.org/officeDocument/2006/relationships/tags" Target="../tags/tag381.xml"/><Relationship Id="rId185" Type="http://schemas.openxmlformats.org/officeDocument/2006/relationships/tags" Target="../tags/tag402.xml"/><Relationship Id="rId350" Type="http://schemas.openxmlformats.org/officeDocument/2006/relationships/tags" Target="../tags/tag567.xml"/><Relationship Id="rId371" Type="http://schemas.openxmlformats.org/officeDocument/2006/relationships/tags" Target="../tags/tag588.xml"/><Relationship Id="rId406" Type="http://schemas.openxmlformats.org/officeDocument/2006/relationships/tags" Target="../tags/tag623.xml"/><Relationship Id="rId9" Type="http://schemas.openxmlformats.org/officeDocument/2006/relationships/tags" Target="../tags/tag226.xml"/><Relationship Id="rId210" Type="http://schemas.openxmlformats.org/officeDocument/2006/relationships/tags" Target="../tags/tag427.xml"/><Relationship Id="rId392" Type="http://schemas.openxmlformats.org/officeDocument/2006/relationships/tags" Target="../tags/tag609.xml"/><Relationship Id="rId427" Type="http://schemas.openxmlformats.org/officeDocument/2006/relationships/tags" Target="../tags/tag644.xml"/><Relationship Id="rId448" Type="http://schemas.openxmlformats.org/officeDocument/2006/relationships/tags" Target="../tags/tag665.xml"/><Relationship Id="rId26" Type="http://schemas.openxmlformats.org/officeDocument/2006/relationships/tags" Target="../tags/tag243.xml"/><Relationship Id="rId231" Type="http://schemas.openxmlformats.org/officeDocument/2006/relationships/tags" Target="../tags/tag448.xml"/><Relationship Id="rId252" Type="http://schemas.openxmlformats.org/officeDocument/2006/relationships/tags" Target="../tags/tag469.xml"/><Relationship Id="rId273" Type="http://schemas.openxmlformats.org/officeDocument/2006/relationships/tags" Target="../tags/tag490.xml"/><Relationship Id="rId294" Type="http://schemas.openxmlformats.org/officeDocument/2006/relationships/tags" Target="../tags/tag511.xml"/><Relationship Id="rId308" Type="http://schemas.openxmlformats.org/officeDocument/2006/relationships/tags" Target="../tags/tag525.xml"/><Relationship Id="rId329" Type="http://schemas.openxmlformats.org/officeDocument/2006/relationships/tags" Target="../tags/tag546.xml"/><Relationship Id="rId47" Type="http://schemas.openxmlformats.org/officeDocument/2006/relationships/tags" Target="../tags/tag264.xml"/><Relationship Id="rId68" Type="http://schemas.openxmlformats.org/officeDocument/2006/relationships/tags" Target="../tags/tag285.xml"/><Relationship Id="rId89" Type="http://schemas.openxmlformats.org/officeDocument/2006/relationships/tags" Target="../tags/tag306.xml"/><Relationship Id="rId112" Type="http://schemas.openxmlformats.org/officeDocument/2006/relationships/tags" Target="../tags/tag329.xml"/><Relationship Id="rId133" Type="http://schemas.openxmlformats.org/officeDocument/2006/relationships/tags" Target="../tags/tag350.xml"/><Relationship Id="rId154" Type="http://schemas.openxmlformats.org/officeDocument/2006/relationships/tags" Target="../tags/tag371.xml"/><Relationship Id="rId175" Type="http://schemas.openxmlformats.org/officeDocument/2006/relationships/tags" Target="../tags/tag392.xml"/><Relationship Id="rId340" Type="http://schemas.openxmlformats.org/officeDocument/2006/relationships/tags" Target="../tags/tag557.xml"/><Relationship Id="rId361" Type="http://schemas.openxmlformats.org/officeDocument/2006/relationships/tags" Target="../tags/tag578.xml"/><Relationship Id="rId196" Type="http://schemas.openxmlformats.org/officeDocument/2006/relationships/tags" Target="../tags/tag413.xml"/><Relationship Id="rId200" Type="http://schemas.openxmlformats.org/officeDocument/2006/relationships/tags" Target="../tags/tag417.xml"/><Relationship Id="rId382" Type="http://schemas.openxmlformats.org/officeDocument/2006/relationships/tags" Target="../tags/tag599.xml"/><Relationship Id="rId417" Type="http://schemas.openxmlformats.org/officeDocument/2006/relationships/tags" Target="../tags/tag634.xml"/><Relationship Id="rId438" Type="http://schemas.openxmlformats.org/officeDocument/2006/relationships/tags" Target="../tags/tag655.xml"/><Relationship Id="rId16" Type="http://schemas.openxmlformats.org/officeDocument/2006/relationships/tags" Target="../tags/tag233.xml"/><Relationship Id="rId221" Type="http://schemas.openxmlformats.org/officeDocument/2006/relationships/tags" Target="../tags/tag438.xml"/><Relationship Id="rId242" Type="http://schemas.openxmlformats.org/officeDocument/2006/relationships/tags" Target="../tags/tag459.xml"/><Relationship Id="rId263" Type="http://schemas.openxmlformats.org/officeDocument/2006/relationships/tags" Target="../tags/tag480.xml"/><Relationship Id="rId284" Type="http://schemas.openxmlformats.org/officeDocument/2006/relationships/tags" Target="../tags/tag501.xml"/><Relationship Id="rId319" Type="http://schemas.openxmlformats.org/officeDocument/2006/relationships/tags" Target="../tags/tag536.xml"/><Relationship Id="rId37" Type="http://schemas.openxmlformats.org/officeDocument/2006/relationships/tags" Target="../tags/tag254.xml"/><Relationship Id="rId58" Type="http://schemas.openxmlformats.org/officeDocument/2006/relationships/tags" Target="../tags/tag275.xml"/><Relationship Id="rId79" Type="http://schemas.openxmlformats.org/officeDocument/2006/relationships/tags" Target="../tags/tag296.xml"/><Relationship Id="rId102" Type="http://schemas.openxmlformats.org/officeDocument/2006/relationships/tags" Target="../tags/tag319.xml"/><Relationship Id="rId123" Type="http://schemas.openxmlformats.org/officeDocument/2006/relationships/tags" Target="../tags/tag340.xml"/><Relationship Id="rId144" Type="http://schemas.openxmlformats.org/officeDocument/2006/relationships/tags" Target="../tags/tag361.xml"/><Relationship Id="rId330" Type="http://schemas.openxmlformats.org/officeDocument/2006/relationships/tags" Target="../tags/tag547.xml"/><Relationship Id="rId90" Type="http://schemas.openxmlformats.org/officeDocument/2006/relationships/tags" Target="../tags/tag307.xml"/><Relationship Id="rId165" Type="http://schemas.openxmlformats.org/officeDocument/2006/relationships/tags" Target="../tags/tag382.xml"/><Relationship Id="rId186" Type="http://schemas.openxmlformats.org/officeDocument/2006/relationships/tags" Target="../tags/tag403.xml"/><Relationship Id="rId351" Type="http://schemas.openxmlformats.org/officeDocument/2006/relationships/tags" Target="../tags/tag568.xml"/><Relationship Id="rId372" Type="http://schemas.openxmlformats.org/officeDocument/2006/relationships/tags" Target="../tags/tag589.xml"/><Relationship Id="rId393" Type="http://schemas.openxmlformats.org/officeDocument/2006/relationships/tags" Target="../tags/tag610.xml"/><Relationship Id="rId407" Type="http://schemas.openxmlformats.org/officeDocument/2006/relationships/tags" Target="../tags/tag624.xml"/><Relationship Id="rId428" Type="http://schemas.openxmlformats.org/officeDocument/2006/relationships/tags" Target="../tags/tag645.xml"/><Relationship Id="rId449" Type="http://schemas.openxmlformats.org/officeDocument/2006/relationships/tags" Target="../tags/tag666.xml"/><Relationship Id="rId211" Type="http://schemas.openxmlformats.org/officeDocument/2006/relationships/tags" Target="../tags/tag428.xml"/><Relationship Id="rId232" Type="http://schemas.openxmlformats.org/officeDocument/2006/relationships/tags" Target="../tags/tag449.xml"/><Relationship Id="rId253" Type="http://schemas.openxmlformats.org/officeDocument/2006/relationships/tags" Target="../tags/tag470.xml"/><Relationship Id="rId274" Type="http://schemas.openxmlformats.org/officeDocument/2006/relationships/tags" Target="../tags/tag491.xml"/><Relationship Id="rId295" Type="http://schemas.openxmlformats.org/officeDocument/2006/relationships/tags" Target="../tags/tag512.xml"/><Relationship Id="rId309" Type="http://schemas.openxmlformats.org/officeDocument/2006/relationships/tags" Target="../tags/tag526.xml"/><Relationship Id="rId27" Type="http://schemas.openxmlformats.org/officeDocument/2006/relationships/tags" Target="../tags/tag244.xml"/><Relationship Id="rId48" Type="http://schemas.openxmlformats.org/officeDocument/2006/relationships/tags" Target="../tags/tag265.xml"/><Relationship Id="rId69" Type="http://schemas.openxmlformats.org/officeDocument/2006/relationships/tags" Target="../tags/tag286.xml"/><Relationship Id="rId113" Type="http://schemas.openxmlformats.org/officeDocument/2006/relationships/tags" Target="../tags/tag330.xml"/><Relationship Id="rId134" Type="http://schemas.openxmlformats.org/officeDocument/2006/relationships/tags" Target="../tags/tag351.xml"/><Relationship Id="rId320" Type="http://schemas.openxmlformats.org/officeDocument/2006/relationships/tags" Target="../tags/tag537.xml"/><Relationship Id="rId80" Type="http://schemas.openxmlformats.org/officeDocument/2006/relationships/tags" Target="../tags/tag297.xml"/><Relationship Id="rId155" Type="http://schemas.openxmlformats.org/officeDocument/2006/relationships/tags" Target="../tags/tag372.xml"/><Relationship Id="rId176" Type="http://schemas.openxmlformats.org/officeDocument/2006/relationships/tags" Target="../tags/tag393.xml"/><Relationship Id="rId197" Type="http://schemas.openxmlformats.org/officeDocument/2006/relationships/tags" Target="../tags/tag414.xml"/><Relationship Id="rId341" Type="http://schemas.openxmlformats.org/officeDocument/2006/relationships/tags" Target="../tags/tag558.xml"/><Relationship Id="rId362" Type="http://schemas.openxmlformats.org/officeDocument/2006/relationships/tags" Target="../tags/tag579.xml"/><Relationship Id="rId383" Type="http://schemas.openxmlformats.org/officeDocument/2006/relationships/tags" Target="../tags/tag600.xml"/><Relationship Id="rId418" Type="http://schemas.openxmlformats.org/officeDocument/2006/relationships/tags" Target="../tags/tag635.xml"/><Relationship Id="rId439" Type="http://schemas.openxmlformats.org/officeDocument/2006/relationships/tags" Target="../tags/tag656.xml"/><Relationship Id="rId201" Type="http://schemas.openxmlformats.org/officeDocument/2006/relationships/tags" Target="../tags/tag418.xml"/><Relationship Id="rId222" Type="http://schemas.openxmlformats.org/officeDocument/2006/relationships/tags" Target="../tags/tag439.xml"/><Relationship Id="rId243" Type="http://schemas.openxmlformats.org/officeDocument/2006/relationships/tags" Target="../tags/tag460.xml"/><Relationship Id="rId264" Type="http://schemas.openxmlformats.org/officeDocument/2006/relationships/tags" Target="../tags/tag481.xml"/><Relationship Id="rId285" Type="http://schemas.openxmlformats.org/officeDocument/2006/relationships/tags" Target="../tags/tag502.xml"/><Relationship Id="rId450" Type="http://schemas.openxmlformats.org/officeDocument/2006/relationships/tags" Target="../tags/tag667.xml"/><Relationship Id="rId17" Type="http://schemas.openxmlformats.org/officeDocument/2006/relationships/tags" Target="../tags/tag234.xml"/><Relationship Id="rId38" Type="http://schemas.openxmlformats.org/officeDocument/2006/relationships/tags" Target="../tags/tag255.xml"/><Relationship Id="rId59" Type="http://schemas.openxmlformats.org/officeDocument/2006/relationships/tags" Target="../tags/tag276.xml"/><Relationship Id="rId103" Type="http://schemas.openxmlformats.org/officeDocument/2006/relationships/tags" Target="../tags/tag320.xml"/><Relationship Id="rId124" Type="http://schemas.openxmlformats.org/officeDocument/2006/relationships/tags" Target="../tags/tag341.xml"/><Relationship Id="rId310" Type="http://schemas.openxmlformats.org/officeDocument/2006/relationships/tags" Target="../tags/tag527.xml"/><Relationship Id="rId70" Type="http://schemas.openxmlformats.org/officeDocument/2006/relationships/tags" Target="../tags/tag287.xml"/><Relationship Id="rId91" Type="http://schemas.openxmlformats.org/officeDocument/2006/relationships/tags" Target="../tags/tag308.xml"/><Relationship Id="rId145" Type="http://schemas.openxmlformats.org/officeDocument/2006/relationships/tags" Target="../tags/tag362.xml"/><Relationship Id="rId166" Type="http://schemas.openxmlformats.org/officeDocument/2006/relationships/tags" Target="../tags/tag383.xml"/><Relationship Id="rId187" Type="http://schemas.openxmlformats.org/officeDocument/2006/relationships/tags" Target="../tags/tag404.xml"/><Relationship Id="rId331" Type="http://schemas.openxmlformats.org/officeDocument/2006/relationships/tags" Target="../tags/tag548.xml"/><Relationship Id="rId352" Type="http://schemas.openxmlformats.org/officeDocument/2006/relationships/tags" Target="../tags/tag569.xml"/><Relationship Id="rId373" Type="http://schemas.openxmlformats.org/officeDocument/2006/relationships/tags" Target="../tags/tag590.xml"/><Relationship Id="rId394" Type="http://schemas.openxmlformats.org/officeDocument/2006/relationships/tags" Target="../tags/tag611.xml"/><Relationship Id="rId408" Type="http://schemas.openxmlformats.org/officeDocument/2006/relationships/tags" Target="../tags/tag625.xml"/><Relationship Id="rId429" Type="http://schemas.openxmlformats.org/officeDocument/2006/relationships/tags" Target="../tags/tag646.xml"/><Relationship Id="rId1" Type="http://schemas.openxmlformats.org/officeDocument/2006/relationships/vmlDrawing" Target="../drawings/vmlDrawing1.vml"/><Relationship Id="rId212" Type="http://schemas.openxmlformats.org/officeDocument/2006/relationships/tags" Target="../tags/tag429.xml"/><Relationship Id="rId233" Type="http://schemas.openxmlformats.org/officeDocument/2006/relationships/tags" Target="../tags/tag450.xml"/><Relationship Id="rId254" Type="http://schemas.openxmlformats.org/officeDocument/2006/relationships/tags" Target="../tags/tag471.xml"/><Relationship Id="rId440" Type="http://schemas.openxmlformats.org/officeDocument/2006/relationships/tags" Target="../tags/tag657.xml"/><Relationship Id="rId28" Type="http://schemas.openxmlformats.org/officeDocument/2006/relationships/tags" Target="../tags/tag245.xml"/><Relationship Id="rId49" Type="http://schemas.openxmlformats.org/officeDocument/2006/relationships/tags" Target="../tags/tag266.xml"/><Relationship Id="rId114" Type="http://schemas.openxmlformats.org/officeDocument/2006/relationships/tags" Target="../tags/tag331.xml"/><Relationship Id="rId275" Type="http://schemas.openxmlformats.org/officeDocument/2006/relationships/tags" Target="../tags/tag492.xml"/><Relationship Id="rId296" Type="http://schemas.openxmlformats.org/officeDocument/2006/relationships/tags" Target="../tags/tag513.xml"/><Relationship Id="rId300" Type="http://schemas.openxmlformats.org/officeDocument/2006/relationships/tags" Target="../tags/tag517.xml"/><Relationship Id="rId60" Type="http://schemas.openxmlformats.org/officeDocument/2006/relationships/tags" Target="../tags/tag277.xml"/><Relationship Id="rId81" Type="http://schemas.openxmlformats.org/officeDocument/2006/relationships/tags" Target="../tags/tag298.xml"/><Relationship Id="rId135" Type="http://schemas.openxmlformats.org/officeDocument/2006/relationships/tags" Target="../tags/tag352.xml"/><Relationship Id="rId156" Type="http://schemas.openxmlformats.org/officeDocument/2006/relationships/tags" Target="../tags/tag373.xml"/><Relationship Id="rId177" Type="http://schemas.openxmlformats.org/officeDocument/2006/relationships/tags" Target="../tags/tag394.xml"/><Relationship Id="rId198" Type="http://schemas.openxmlformats.org/officeDocument/2006/relationships/tags" Target="../tags/tag415.xml"/><Relationship Id="rId321" Type="http://schemas.openxmlformats.org/officeDocument/2006/relationships/tags" Target="../tags/tag538.xml"/><Relationship Id="rId342" Type="http://schemas.openxmlformats.org/officeDocument/2006/relationships/tags" Target="../tags/tag559.xml"/><Relationship Id="rId363" Type="http://schemas.openxmlformats.org/officeDocument/2006/relationships/tags" Target="../tags/tag580.xml"/><Relationship Id="rId384" Type="http://schemas.openxmlformats.org/officeDocument/2006/relationships/tags" Target="../tags/tag601.xml"/><Relationship Id="rId419" Type="http://schemas.openxmlformats.org/officeDocument/2006/relationships/tags" Target="../tags/tag636.xml"/><Relationship Id="rId202" Type="http://schemas.openxmlformats.org/officeDocument/2006/relationships/tags" Target="../tags/tag419.xml"/><Relationship Id="rId223" Type="http://schemas.openxmlformats.org/officeDocument/2006/relationships/tags" Target="../tags/tag440.xml"/><Relationship Id="rId244" Type="http://schemas.openxmlformats.org/officeDocument/2006/relationships/tags" Target="../tags/tag461.xml"/><Relationship Id="rId430" Type="http://schemas.openxmlformats.org/officeDocument/2006/relationships/tags" Target="../tags/tag647.xml"/><Relationship Id="rId18" Type="http://schemas.openxmlformats.org/officeDocument/2006/relationships/tags" Target="../tags/tag235.xml"/><Relationship Id="rId39" Type="http://schemas.openxmlformats.org/officeDocument/2006/relationships/tags" Target="../tags/tag256.xml"/><Relationship Id="rId265" Type="http://schemas.openxmlformats.org/officeDocument/2006/relationships/tags" Target="../tags/tag482.xml"/><Relationship Id="rId286" Type="http://schemas.openxmlformats.org/officeDocument/2006/relationships/tags" Target="../tags/tag503.xml"/><Relationship Id="rId451" Type="http://schemas.openxmlformats.org/officeDocument/2006/relationships/tags" Target="../tags/tag668.xml"/><Relationship Id="rId50" Type="http://schemas.openxmlformats.org/officeDocument/2006/relationships/tags" Target="../tags/tag267.xml"/><Relationship Id="rId104" Type="http://schemas.openxmlformats.org/officeDocument/2006/relationships/tags" Target="../tags/tag321.xml"/><Relationship Id="rId125" Type="http://schemas.openxmlformats.org/officeDocument/2006/relationships/tags" Target="../tags/tag342.xml"/><Relationship Id="rId146" Type="http://schemas.openxmlformats.org/officeDocument/2006/relationships/tags" Target="../tags/tag363.xml"/><Relationship Id="rId167" Type="http://schemas.openxmlformats.org/officeDocument/2006/relationships/tags" Target="../tags/tag384.xml"/><Relationship Id="rId188" Type="http://schemas.openxmlformats.org/officeDocument/2006/relationships/tags" Target="../tags/tag405.xml"/><Relationship Id="rId311" Type="http://schemas.openxmlformats.org/officeDocument/2006/relationships/tags" Target="../tags/tag528.xml"/><Relationship Id="rId332" Type="http://schemas.openxmlformats.org/officeDocument/2006/relationships/tags" Target="../tags/tag549.xml"/><Relationship Id="rId353" Type="http://schemas.openxmlformats.org/officeDocument/2006/relationships/tags" Target="../tags/tag570.xml"/><Relationship Id="rId374" Type="http://schemas.openxmlformats.org/officeDocument/2006/relationships/tags" Target="../tags/tag591.xml"/><Relationship Id="rId395" Type="http://schemas.openxmlformats.org/officeDocument/2006/relationships/tags" Target="../tags/tag612.xml"/><Relationship Id="rId409" Type="http://schemas.openxmlformats.org/officeDocument/2006/relationships/tags" Target="../tags/tag626.xml"/><Relationship Id="rId71" Type="http://schemas.openxmlformats.org/officeDocument/2006/relationships/tags" Target="../tags/tag288.xml"/><Relationship Id="rId92" Type="http://schemas.openxmlformats.org/officeDocument/2006/relationships/tags" Target="../tags/tag309.xml"/><Relationship Id="rId213" Type="http://schemas.openxmlformats.org/officeDocument/2006/relationships/tags" Target="../tags/tag430.xml"/><Relationship Id="rId234" Type="http://schemas.openxmlformats.org/officeDocument/2006/relationships/tags" Target="../tags/tag451.xml"/><Relationship Id="rId420" Type="http://schemas.openxmlformats.org/officeDocument/2006/relationships/tags" Target="../tags/tag637.xml"/><Relationship Id="rId2" Type="http://schemas.openxmlformats.org/officeDocument/2006/relationships/tags" Target="../tags/tag219.xml"/><Relationship Id="rId29" Type="http://schemas.openxmlformats.org/officeDocument/2006/relationships/tags" Target="../tags/tag246.xml"/><Relationship Id="rId255" Type="http://schemas.openxmlformats.org/officeDocument/2006/relationships/tags" Target="../tags/tag472.xml"/><Relationship Id="rId276" Type="http://schemas.openxmlformats.org/officeDocument/2006/relationships/tags" Target="../tags/tag493.xml"/><Relationship Id="rId297" Type="http://schemas.openxmlformats.org/officeDocument/2006/relationships/tags" Target="../tags/tag514.xml"/><Relationship Id="rId441" Type="http://schemas.openxmlformats.org/officeDocument/2006/relationships/tags" Target="../tags/tag658.xml"/><Relationship Id="rId40" Type="http://schemas.openxmlformats.org/officeDocument/2006/relationships/tags" Target="../tags/tag257.xml"/><Relationship Id="rId115" Type="http://schemas.openxmlformats.org/officeDocument/2006/relationships/tags" Target="../tags/tag332.xml"/><Relationship Id="rId136" Type="http://schemas.openxmlformats.org/officeDocument/2006/relationships/tags" Target="../tags/tag353.xml"/><Relationship Id="rId157" Type="http://schemas.openxmlformats.org/officeDocument/2006/relationships/tags" Target="../tags/tag374.xml"/><Relationship Id="rId178" Type="http://schemas.openxmlformats.org/officeDocument/2006/relationships/tags" Target="../tags/tag395.xml"/><Relationship Id="rId301" Type="http://schemas.openxmlformats.org/officeDocument/2006/relationships/tags" Target="../tags/tag518.xml"/><Relationship Id="rId322" Type="http://schemas.openxmlformats.org/officeDocument/2006/relationships/tags" Target="../tags/tag539.xml"/><Relationship Id="rId343" Type="http://schemas.openxmlformats.org/officeDocument/2006/relationships/tags" Target="../tags/tag560.xml"/><Relationship Id="rId364" Type="http://schemas.openxmlformats.org/officeDocument/2006/relationships/tags" Target="../tags/tag581.xml"/><Relationship Id="rId61" Type="http://schemas.openxmlformats.org/officeDocument/2006/relationships/tags" Target="../tags/tag278.xml"/><Relationship Id="rId82" Type="http://schemas.openxmlformats.org/officeDocument/2006/relationships/tags" Target="../tags/tag299.xml"/><Relationship Id="rId199" Type="http://schemas.openxmlformats.org/officeDocument/2006/relationships/tags" Target="../tags/tag416.xml"/><Relationship Id="rId203" Type="http://schemas.openxmlformats.org/officeDocument/2006/relationships/tags" Target="../tags/tag420.xml"/><Relationship Id="rId385" Type="http://schemas.openxmlformats.org/officeDocument/2006/relationships/tags" Target="../tags/tag602.xml"/><Relationship Id="rId19" Type="http://schemas.openxmlformats.org/officeDocument/2006/relationships/tags" Target="../tags/tag236.xml"/><Relationship Id="rId224" Type="http://schemas.openxmlformats.org/officeDocument/2006/relationships/tags" Target="../tags/tag441.xml"/><Relationship Id="rId245" Type="http://schemas.openxmlformats.org/officeDocument/2006/relationships/tags" Target="../tags/tag462.xml"/><Relationship Id="rId266" Type="http://schemas.openxmlformats.org/officeDocument/2006/relationships/tags" Target="../tags/tag483.xml"/><Relationship Id="rId287" Type="http://schemas.openxmlformats.org/officeDocument/2006/relationships/tags" Target="../tags/tag504.xml"/><Relationship Id="rId410" Type="http://schemas.openxmlformats.org/officeDocument/2006/relationships/tags" Target="../tags/tag627.xml"/><Relationship Id="rId431" Type="http://schemas.openxmlformats.org/officeDocument/2006/relationships/tags" Target="../tags/tag648.xml"/><Relationship Id="rId452" Type="http://schemas.openxmlformats.org/officeDocument/2006/relationships/slideLayout" Target="../slideLayouts/slideLayout2.xml"/><Relationship Id="rId30" Type="http://schemas.openxmlformats.org/officeDocument/2006/relationships/tags" Target="../tags/tag247.xml"/><Relationship Id="rId105" Type="http://schemas.openxmlformats.org/officeDocument/2006/relationships/tags" Target="../tags/tag322.xml"/><Relationship Id="rId126" Type="http://schemas.openxmlformats.org/officeDocument/2006/relationships/tags" Target="../tags/tag343.xml"/><Relationship Id="rId147" Type="http://schemas.openxmlformats.org/officeDocument/2006/relationships/tags" Target="../tags/tag364.xml"/><Relationship Id="rId168" Type="http://schemas.openxmlformats.org/officeDocument/2006/relationships/tags" Target="../tags/tag385.xml"/><Relationship Id="rId312" Type="http://schemas.openxmlformats.org/officeDocument/2006/relationships/tags" Target="../tags/tag529.xml"/><Relationship Id="rId333" Type="http://schemas.openxmlformats.org/officeDocument/2006/relationships/tags" Target="../tags/tag550.xml"/><Relationship Id="rId354" Type="http://schemas.openxmlformats.org/officeDocument/2006/relationships/tags" Target="../tags/tag571.xml"/><Relationship Id="rId51" Type="http://schemas.openxmlformats.org/officeDocument/2006/relationships/tags" Target="../tags/tag268.xml"/><Relationship Id="rId72" Type="http://schemas.openxmlformats.org/officeDocument/2006/relationships/tags" Target="../tags/tag289.xml"/><Relationship Id="rId93" Type="http://schemas.openxmlformats.org/officeDocument/2006/relationships/tags" Target="../tags/tag310.xml"/><Relationship Id="rId189" Type="http://schemas.openxmlformats.org/officeDocument/2006/relationships/tags" Target="../tags/tag406.xml"/><Relationship Id="rId375" Type="http://schemas.openxmlformats.org/officeDocument/2006/relationships/tags" Target="../tags/tag592.xml"/><Relationship Id="rId396" Type="http://schemas.openxmlformats.org/officeDocument/2006/relationships/tags" Target="../tags/tag613.xml"/><Relationship Id="rId3" Type="http://schemas.openxmlformats.org/officeDocument/2006/relationships/tags" Target="../tags/tag220.xml"/><Relationship Id="rId214" Type="http://schemas.openxmlformats.org/officeDocument/2006/relationships/tags" Target="../tags/tag431.xml"/><Relationship Id="rId235" Type="http://schemas.openxmlformats.org/officeDocument/2006/relationships/tags" Target="../tags/tag452.xml"/><Relationship Id="rId256" Type="http://schemas.openxmlformats.org/officeDocument/2006/relationships/tags" Target="../tags/tag473.xml"/><Relationship Id="rId277" Type="http://schemas.openxmlformats.org/officeDocument/2006/relationships/tags" Target="../tags/tag494.xml"/><Relationship Id="rId298" Type="http://schemas.openxmlformats.org/officeDocument/2006/relationships/tags" Target="../tags/tag515.xml"/><Relationship Id="rId400" Type="http://schemas.openxmlformats.org/officeDocument/2006/relationships/tags" Target="../tags/tag617.xml"/><Relationship Id="rId421" Type="http://schemas.openxmlformats.org/officeDocument/2006/relationships/tags" Target="../tags/tag638.xml"/><Relationship Id="rId442" Type="http://schemas.openxmlformats.org/officeDocument/2006/relationships/tags" Target="../tags/tag659.xml"/><Relationship Id="rId116" Type="http://schemas.openxmlformats.org/officeDocument/2006/relationships/tags" Target="../tags/tag333.xml"/><Relationship Id="rId137" Type="http://schemas.openxmlformats.org/officeDocument/2006/relationships/tags" Target="../tags/tag354.xml"/><Relationship Id="rId158" Type="http://schemas.openxmlformats.org/officeDocument/2006/relationships/tags" Target="../tags/tag375.xml"/><Relationship Id="rId302" Type="http://schemas.openxmlformats.org/officeDocument/2006/relationships/tags" Target="../tags/tag519.xml"/><Relationship Id="rId323" Type="http://schemas.openxmlformats.org/officeDocument/2006/relationships/tags" Target="../tags/tag540.xml"/><Relationship Id="rId344" Type="http://schemas.openxmlformats.org/officeDocument/2006/relationships/tags" Target="../tags/tag561.xml"/><Relationship Id="rId20" Type="http://schemas.openxmlformats.org/officeDocument/2006/relationships/tags" Target="../tags/tag237.xml"/><Relationship Id="rId41" Type="http://schemas.openxmlformats.org/officeDocument/2006/relationships/tags" Target="../tags/tag258.xml"/><Relationship Id="rId62" Type="http://schemas.openxmlformats.org/officeDocument/2006/relationships/tags" Target="../tags/tag279.xml"/><Relationship Id="rId83" Type="http://schemas.openxmlformats.org/officeDocument/2006/relationships/tags" Target="../tags/tag300.xml"/><Relationship Id="rId179" Type="http://schemas.openxmlformats.org/officeDocument/2006/relationships/tags" Target="../tags/tag396.xml"/><Relationship Id="rId365" Type="http://schemas.openxmlformats.org/officeDocument/2006/relationships/tags" Target="../tags/tag582.xml"/><Relationship Id="rId386" Type="http://schemas.openxmlformats.org/officeDocument/2006/relationships/tags" Target="../tags/tag603.xml"/><Relationship Id="rId190" Type="http://schemas.openxmlformats.org/officeDocument/2006/relationships/tags" Target="../tags/tag407.xml"/><Relationship Id="rId204" Type="http://schemas.openxmlformats.org/officeDocument/2006/relationships/tags" Target="../tags/tag421.xml"/><Relationship Id="rId225" Type="http://schemas.openxmlformats.org/officeDocument/2006/relationships/tags" Target="../tags/tag442.xml"/><Relationship Id="rId246" Type="http://schemas.openxmlformats.org/officeDocument/2006/relationships/tags" Target="../tags/tag463.xml"/><Relationship Id="rId267" Type="http://schemas.openxmlformats.org/officeDocument/2006/relationships/tags" Target="../tags/tag484.xml"/><Relationship Id="rId288" Type="http://schemas.openxmlformats.org/officeDocument/2006/relationships/tags" Target="../tags/tag505.xml"/><Relationship Id="rId411" Type="http://schemas.openxmlformats.org/officeDocument/2006/relationships/tags" Target="../tags/tag628.xml"/><Relationship Id="rId432" Type="http://schemas.openxmlformats.org/officeDocument/2006/relationships/tags" Target="../tags/tag649.xml"/><Relationship Id="rId453" Type="http://schemas.openxmlformats.org/officeDocument/2006/relationships/image" Target="../media/image1.png"/><Relationship Id="rId106" Type="http://schemas.openxmlformats.org/officeDocument/2006/relationships/tags" Target="../tags/tag323.xml"/><Relationship Id="rId127" Type="http://schemas.openxmlformats.org/officeDocument/2006/relationships/tags" Target="../tags/tag344.xml"/><Relationship Id="rId313" Type="http://schemas.openxmlformats.org/officeDocument/2006/relationships/tags" Target="../tags/tag530.xml"/><Relationship Id="rId10" Type="http://schemas.openxmlformats.org/officeDocument/2006/relationships/tags" Target="../tags/tag227.xml"/><Relationship Id="rId31" Type="http://schemas.openxmlformats.org/officeDocument/2006/relationships/tags" Target="../tags/tag248.xml"/><Relationship Id="rId52" Type="http://schemas.openxmlformats.org/officeDocument/2006/relationships/tags" Target="../tags/tag269.xml"/><Relationship Id="rId73" Type="http://schemas.openxmlformats.org/officeDocument/2006/relationships/tags" Target="../tags/tag290.xml"/><Relationship Id="rId94" Type="http://schemas.openxmlformats.org/officeDocument/2006/relationships/tags" Target="../tags/tag311.xml"/><Relationship Id="rId148" Type="http://schemas.openxmlformats.org/officeDocument/2006/relationships/tags" Target="../tags/tag365.xml"/><Relationship Id="rId169" Type="http://schemas.openxmlformats.org/officeDocument/2006/relationships/tags" Target="../tags/tag386.xml"/><Relationship Id="rId334" Type="http://schemas.openxmlformats.org/officeDocument/2006/relationships/tags" Target="../tags/tag551.xml"/><Relationship Id="rId355" Type="http://schemas.openxmlformats.org/officeDocument/2006/relationships/tags" Target="../tags/tag572.xml"/><Relationship Id="rId376" Type="http://schemas.openxmlformats.org/officeDocument/2006/relationships/tags" Target="../tags/tag593.xml"/><Relationship Id="rId397" Type="http://schemas.openxmlformats.org/officeDocument/2006/relationships/tags" Target="../tags/tag614.xml"/><Relationship Id="rId4" Type="http://schemas.openxmlformats.org/officeDocument/2006/relationships/tags" Target="../tags/tag221.xml"/><Relationship Id="rId180" Type="http://schemas.openxmlformats.org/officeDocument/2006/relationships/tags" Target="../tags/tag397.xml"/><Relationship Id="rId215" Type="http://schemas.openxmlformats.org/officeDocument/2006/relationships/tags" Target="../tags/tag432.xml"/><Relationship Id="rId236" Type="http://schemas.openxmlformats.org/officeDocument/2006/relationships/tags" Target="../tags/tag453.xml"/><Relationship Id="rId257" Type="http://schemas.openxmlformats.org/officeDocument/2006/relationships/tags" Target="../tags/tag474.xml"/><Relationship Id="rId278" Type="http://schemas.openxmlformats.org/officeDocument/2006/relationships/tags" Target="../tags/tag495.xml"/><Relationship Id="rId401" Type="http://schemas.openxmlformats.org/officeDocument/2006/relationships/tags" Target="../tags/tag618.xml"/><Relationship Id="rId422" Type="http://schemas.openxmlformats.org/officeDocument/2006/relationships/tags" Target="../tags/tag639.xml"/><Relationship Id="rId443" Type="http://schemas.openxmlformats.org/officeDocument/2006/relationships/tags" Target="../tags/tag660.xml"/><Relationship Id="rId303" Type="http://schemas.openxmlformats.org/officeDocument/2006/relationships/tags" Target="../tags/tag520.xml"/><Relationship Id="rId42" Type="http://schemas.openxmlformats.org/officeDocument/2006/relationships/tags" Target="../tags/tag259.xml"/><Relationship Id="rId84" Type="http://schemas.openxmlformats.org/officeDocument/2006/relationships/tags" Target="../tags/tag301.xml"/><Relationship Id="rId138" Type="http://schemas.openxmlformats.org/officeDocument/2006/relationships/tags" Target="../tags/tag355.xml"/><Relationship Id="rId345" Type="http://schemas.openxmlformats.org/officeDocument/2006/relationships/tags" Target="../tags/tag562.xml"/><Relationship Id="rId387" Type="http://schemas.openxmlformats.org/officeDocument/2006/relationships/tags" Target="../tags/tag604.xml"/><Relationship Id="rId191" Type="http://schemas.openxmlformats.org/officeDocument/2006/relationships/tags" Target="../tags/tag408.xml"/><Relationship Id="rId205" Type="http://schemas.openxmlformats.org/officeDocument/2006/relationships/tags" Target="../tags/tag422.xml"/><Relationship Id="rId247" Type="http://schemas.openxmlformats.org/officeDocument/2006/relationships/tags" Target="../tags/tag464.xml"/><Relationship Id="rId412" Type="http://schemas.openxmlformats.org/officeDocument/2006/relationships/tags" Target="../tags/tag629.xml"/><Relationship Id="rId107" Type="http://schemas.openxmlformats.org/officeDocument/2006/relationships/tags" Target="../tags/tag324.xml"/><Relationship Id="rId289" Type="http://schemas.openxmlformats.org/officeDocument/2006/relationships/tags" Target="../tags/tag506.xml"/><Relationship Id="rId454" Type="http://schemas.openxmlformats.org/officeDocument/2006/relationships/oleObject" Target="../embeddings/oleObject1.bin"/><Relationship Id="rId11" Type="http://schemas.openxmlformats.org/officeDocument/2006/relationships/tags" Target="../tags/tag228.xml"/><Relationship Id="rId53" Type="http://schemas.openxmlformats.org/officeDocument/2006/relationships/tags" Target="../tags/tag270.xml"/><Relationship Id="rId149" Type="http://schemas.openxmlformats.org/officeDocument/2006/relationships/tags" Target="../tags/tag366.xml"/><Relationship Id="rId314" Type="http://schemas.openxmlformats.org/officeDocument/2006/relationships/tags" Target="../tags/tag531.xml"/><Relationship Id="rId356" Type="http://schemas.openxmlformats.org/officeDocument/2006/relationships/tags" Target="../tags/tag573.xml"/><Relationship Id="rId398" Type="http://schemas.openxmlformats.org/officeDocument/2006/relationships/tags" Target="../tags/tag615.xml"/><Relationship Id="rId95" Type="http://schemas.openxmlformats.org/officeDocument/2006/relationships/tags" Target="../tags/tag312.xml"/><Relationship Id="rId160" Type="http://schemas.openxmlformats.org/officeDocument/2006/relationships/tags" Target="../tags/tag377.xml"/><Relationship Id="rId216" Type="http://schemas.openxmlformats.org/officeDocument/2006/relationships/tags" Target="../tags/tag433.xml"/><Relationship Id="rId423" Type="http://schemas.openxmlformats.org/officeDocument/2006/relationships/tags" Target="../tags/tag640.xml"/><Relationship Id="rId258" Type="http://schemas.openxmlformats.org/officeDocument/2006/relationships/tags" Target="../tags/tag475.xml"/><Relationship Id="rId22" Type="http://schemas.openxmlformats.org/officeDocument/2006/relationships/tags" Target="../tags/tag239.xml"/><Relationship Id="rId64" Type="http://schemas.openxmlformats.org/officeDocument/2006/relationships/tags" Target="../tags/tag281.xml"/><Relationship Id="rId118" Type="http://schemas.openxmlformats.org/officeDocument/2006/relationships/tags" Target="../tags/tag335.xml"/><Relationship Id="rId325" Type="http://schemas.openxmlformats.org/officeDocument/2006/relationships/tags" Target="../tags/tag542.xml"/><Relationship Id="rId367" Type="http://schemas.openxmlformats.org/officeDocument/2006/relationships/tags" Target="../tags/tag584.xml"/><Relationship Id="rId171" Type="http://schemas.openxmlformats.org/officeDocument/2006/relationships/tags" Target="../tags/tag388.xml"/><Relationship Id="rId227" Type="http://schemas.openxmlformats.org/officeDocument/2006/relationships/tags" Target="../tags/tag444.xml"/><Relationship Id="rId269" Type="http://schemas.openxmlformats.org/officeDocument/2006/relationships/tags" Target="../tags/tag486.xml"/><Relationship Id="rId434" Type="http://schemas.openxmlformats.org/officeDocument/2006/relationships/tags" Target="../tags/tag651.xml"/><Relationship Id="rId33" Type="http://schemas.openxmlformats.org/officeDocument/2006/relationships/tags" Target="../tags/tag250.xml"/><Relationship Id="rId129" Type="http://schemas.openxmlformats.org/officeDocument/2006/relationships/tags" Target="../tags/tag346.xml"/><Relationship Id="rId280" Type="http://schemas.openxmlformats.org/officeDocument/2006/relationships/tags" Target="../tags/tag497.xml"/><Relationship Id="rId336" Type="http://schemas.openxmlformats.org/officeDocument/2006/relationships/tags" Target="../tags/tag553.xml"/><Relationship Id="rId75" Type="http://schemas.openxmlformats.org/officeDocument/2006/relationships/tags" Target="../tags/tag292.xml"/><Relationship Id="rId140" Type="http://schemas.openxmlformats.org/officeDocument/2006/relationships/tags" Target="../tags/tag357.xml"/><Relationship Id="rId182" Type="http://schemas.openxmlformats.org/officeDocument/2006/relationships/tags" Target="../tags/tag399.xml"/><Relationship Id="rId378" Type="http://schemas.openxmlformats.org/officeDocument/2006/relationships/tags" Target="../tags/tag595.xml"/><Relationship Id="rId403" Type="http://schemas.openxmlformats.org/officeDocument/2006/relationships/tags" Target="../tags/tag620.xml"/></Relationships>
</file>

<file path=ppt/slides/_rels/slide37.xml.rels><?xml version="1.0" encoding="UTF-8" standalone="yes"?>
<Relationships xmlns="http://schemas.openxmlformats.org/package/2006/relationships"><Relationship Id="rId117" Type="http://schemas.openxmlformats.org/officeDocument/2006/relationships/tags" Target="../tags/tag785.xml"/><Relationship Id="rId299" Type="http://schemas.openxmlformats.org/officeDocument/2006/relationships/tags" Target="../tags/tag967.xml"/><Relationship Id="rId21" Type="http://schemas.openxmlformats.org/officeDocument/2006/relationships/tags" Target="../tags/tag689.xml"/><Relationship Id="rId63" Type="http://schemas.openxmlformats.org/officeDocument/2006/relationships/tags" Target="../tags/tag731.xml"/><Relationship Id="rId159" Type="http://schemas.openxmlformats.org/officeDocument/2006/relationships/tags" Target="../tags/tag827.xml"/><Relationship Id="rId324" Type="http://schemas.openxmlformats.org/officeDocument/2006/relationships/tags" Target="../tags/tag992.xml"/><Relationship Id="rId366" Type="http://schemas.openxmlformats.org/officeDocument/2006/relationships/tags" Target="../tags/tag1034.xml"/><Relationship Id="rId170" Type="http://schemas.openxmlformats.org/officeDocument/2006/relationships/tags" Target="../tags/tag838.xml"/><Relationship Id="rId226" Type="http://schemas.openxmlformats.org/officeDocument/2006/relationships/tags" Target="../tags/tag894.xml"/><Relationship Id="rId433" Type="http://schemas.openxmlformats.org/officeDocument/2006/relationships/tags" Target="../tags/tag1101.xml"/><Relationship Id="rId268" Type="http://schemas.openxmlformats.org/officeDocument/2006/relationships/tags" Target="../tags/tag936.xml"/><Relationship Id="rId32" Type="http://schemas.openxmlformats.org/officeDocument/2006/relationships/tags" Target="../tags/tag700.xml"/><Relationship Id="rId74" Type="http://schemas.openxmlformats.org/officeDocument/2006/relationships/tags" Target="../tags/tag742.xml"/><Relationship Id="rId128" Type="http://schemas.openxmlformats.org/officeDocument/2006/relationships/tags" Target="../tags/tag796.xml"/><Relationship Id="rId335" Type="http://schemas.openxmlformats.org/officeDocument/2006/relationships/tags" Target="../tags/tag1003.xml"/><Relationship Id="rId377" Type="http://schemas.openxmlformats.org/officeDocument/2006/relationships/tags" Target="../tags/tag1045.xml"/><Relationship Id="rId5" Type="http://schemas.openxmlformats.org/officeDocument/2006/relationships/tags" Target="../tags/tag673.xml"/><Relationship Id="rId181" Type="http://schemas.openxmlformats.org/officeDocument/2006/relationships/tags" Target="../tags/tag849.xml"/><Relationship Id="rId237" Type="http://schemas.openxmlformats.org/officeDocument/2006/relationships/tags" Target="../tags/tag905.xml"/><Relationship Id="rId402" Type="http://schemas.openxmlformats.org/officeDocument/2006/relationships/tags" Target="../tags/tag1070.xml"/><Relationship Id="rId279" Type="http://schemas.openxmlformats.org/officeDocument/2006/relationships/tags" Target="../tags/tag947.xml"/><Relationship Id="rId444" Type="http://schemas.openxmlformats.org/officeDocument/2006/relationships/tags" Target="../tags/tag1112.xml"/><Relationship Id="rId43" Type="http://schemas.openxmlformats.org/officeDocument/2006/relationships/tags" Target="../tags/tag711.xml"/><Relationship Id="rId139" Type="http://schemas.openxmlformats.org/officeDocument/2006/relationships/tags" Target="../tags/tag807.xml"/><Relationship Id="rId290" Type="http://schemas.openxmlformats.org/officeDocument/2006/relationships/tags" Target="../tags/tag958.xml"/><Relationship Id="rId304" Type="http://schemas.openxmlformats.org/officeDocument/2006/relationships/tags" Target="../tags/tag972.xml"/><Relationship Id="rId346" Type="http://schemas.openxmlformats.org/officeDocument/2006/relationships/tags" Target="../tags/tag1014.xml"/><Relationship Id="rId388" Type="http://schemas.openxmlformats.org/officeDocument/2006/relationships/tags" Target="../tags/tag1056.xml"/><Relationship Id="rId85" Type="http://schemas.openxmlformats.org/officeDocument/2006/relationships/tags" Target="../tags/tag753.xml"/><Relationship Id="rId150" Type="http://schemas.openxmlformats.org/officeDocument/2006/relationships/tags" Target="../tags/tag818.xml"/><Relationship Id="rId192" Type="http://schemas.openxmlformats.org/officeDocument/2006/relationships/tags" Target="../tags/tag860.xml"/><Relationship Id="rId206" Type="http://schemas.openxmlformats.org/officeDocument/2006/relationships/tags" Target="../tags/tag874.xml"/><Relationship Id="rId413" Type="http://schemas.openxmlformats.org/officeDocument/2006/relationships/tags" Target="../tags/tag1081.xml"/><Relationship Id="rId248" Type="http://schemas.openxmlformats.org/officeDocument/2006/relationships/tags" Target="../tags/tag916.xml"/><Relationship Id="rId12" Type="http://schemas.openxmlformats.org/officeDocument/2006/relationships/tags" Target="../tags/tag680.xml"/><Relationship Id="rId108" Type="http://schemas.openxmlformats.org/officeDocument/2006/relationships/tags" Target="../tags/tag776.xml"/><Relationship Id="rId315" Type="http://schemas.openxmlformats.org/officeDocument/2006/relationships/tags" Target="../tags/tag983.xml"/><Relationship Id="rId357" Type="http://schemas.openxmlformats.org/officeDocument/2006/relationships/tags" Target="../tags/tag1025.xml"/><Relationship Id="rId54" Type="http://schemas.openxmlformats.org/officeDocument/2006/relationships/tags" Target="../tags/tag722.xml"/><Relationship Id="rId96" Type="http://schemas.openxmlformats.org/officeDocument/2006/relationships/tags" Target="../tags/tag764.xml"/><Relationship Id="rId161" Type="http://schemas.openxmlformats.org/officeDocument/2006/relationships/tags" Target="../tags/tag829.xml"/><Relationship Id="rId217" Type="http://schemas.openxmlformats.org/officeDocument/2006/relationships/tags" Target="../tags/tag885.xml"/><Relationship Id="rId399" Type="http://schemas.openxmlformats.org/officeDocument/2006/relationships/tags" Target="../tags/tag1067.xml"/><Relationship Id="rId6" Type="http://schemas.openxmlformats.org/officeDocument/2006/relationships/tags" Target="../tags/tag674.xml"/><Relationship Id="rId238" Type="http://schemas.openxmlformats.org/officeDocument/2006/relationships/tags" Target="../tags/tag906.xml"/><Relationship Id="rId259" Type="http://schemas.openxmlformats.org/officeDocument/2006/relationships/tags" Target="../tags/tag927.xml"/><Relationship Id="rId424" Type="http://schemas.openxmlformats.org/officeDocument/2006/relationships/tags" Target="../tags/tag1092.xml"/><Relationship Id="rId445" Type="http://schemas.openxmlformats.org/officeDocument/2006/relationships/tags" Target="../tags/tag1113.xml"/><Relationship Id="rId23" Type="http://schemas.openxmlformats.org/officeDocument/2006/relationships/tags" Target="../tags/tag691.xml"/><Relationship Id="rId119" Type="http://schemas.openxmlformats.org/officeDocument/2006/relationships/tags" Target="../tags/tag787.xml"/><Relationship Id="rId270" Type="http://schemas.openxmlformats.org/officeDocument/2006/relationships/tags" Target="../tags/tag938.xml"/><Relationship Id="rId291" Type="http://schemas.openxmlformats.org/officeDocument/2006/relationships/tags" Target="../tags/tag959.xml"/><Relationship Id="rId305" Type="http://schemas.openxmlformats.org/officeDocument/2006/relationships/tags" Target="../tags/tag973.xml"/><Relationship Id="rId326" Type="http://schemas.openxmlformats.org/officeDocument/2006/relationships/tags" Target="../tags/tag994.xml"/><Relationship Id="rId347" Type="http://schemas.openxmlformats.org/officeDocument/2006/relationships/tags" Target="../tags/tag1015.xml"/><Relationship Id="rId44" Type="http://schemas.openxmlformats.org/officeDocument/2006/relationships/tags" Target="../tags/tag712.xml"/><Relationship Id="rId65" Type="http://schemas.openxmlformats.org/officeDocument/2006/relationships/tags" Target="../tags/tag733.xml"/><Relationship Id="rId86" Type="http://schemas.openxmlformats.org/officeDocument/2006/relationships/tags" Target="../tags/tag754.xml"/><Relationship Id="rId130" Type="http://schemas.openxmlformats.org/officeDocument/2006/relationships/tags" Target="../tags/tag798.xml"/><Relationship Id="rId151" Type="http://schemas.openxmlformats.org/officeDocument/2006/relationships/tags" Target="../tags/tag819.xml"/><Relationship Id="rId368" Type="http://schemas.openxmlformats.org/officeDocument/2006/relationships/tags" Target="../tags/tag1036.xml"/><Relationship Id="rId389" Type="http://schemas.openxmlformats.org/officeDocument/2006/relationships/tags" Target="../tags/tag1057.xml"/><Relationship Id="rId172" Type="http://schemas.openxmlformats.org/officeDocument/2006/relationships/tags" Target="../tags/tag840.xml"/><Relationship Id="rId193" Type="http://schemas.openxmlformats.org/officeDocument/2006/relationships/tags" Target="../tags/tag861.xml"/><Relationship Id="rId207" Type="http://schemas.openxmlformats.org/officeDocument/2006/relationships/tags" Target="../tags/tag875.xml"/><Relationship Id="rId228" Type="http://schemas.openxmlformats.org/officeDocument/2006/relationships/tags" Target="../tags/tag896.xml"/><Relationship Id="rId249" Type="http://schemas.openxmlformats.org/officeDocument/2006/relationships/tags" Target="../tags/tag917.xml"/><Relationship Id="rId414" Type="http://schemas.openxmlformats.org/officeDocument/2006/relationships/tags" Target="../tags/tag1082.xml"/><Relationship Id="rId435" Type="http://schemas.openxmlformats.org/officeDocument/2006/relationships/tags" Target="../tags/tag1103.xml"/><Relationship Id="rId13" Type="http://schemas.openxmlformats.org/officeDocument/2006/relationships/tags" Target="../tags/tag681.xml"/><Relationship Id="rId109" Type="http://schemas.openxmlformats.org/officeDocument/2006/relationships/tags" Target="../tags/tag777.xml"/><Relationship Id="rId260" Type="http://schemas.openxmlformats.org/officeDocument/2006/relationships/tags" Target="../tags/tag928.xml"/><Relationship Id="rId281" Type="http://schemas.openxmlformats.org/officeDocument/2006/relationships/tags" Target="../tags/tag949.xml"/><Relationship Id="rId316" Type="http://schemas.openxmlformats.org/officeDocument/2006/relationships/tags" Target="../tags/tag984.xml"/><Relationship Id="rId337" Type="http://schemas.openxmlformats.org/officeDocument/2006/relationships/tags" Target="../tags/tag1005.xml"/><Relationship Id="rId34" Type="http://schemas.openxmlformats.org/officeDocument/2006/relationships/tags" Target="../tags/tag702.xml"/><Relationship Id="rId55" Type="http://schemas.openxmlformats.org/officeDocument/2006/relationships/tags" Target="../tags/tag723.xml"/><Relationship Id="rId76" Type="http://schemas.openxmlformats.org/officeDocument/2006/relationships/tags" Target="../tags/tag744.xml"/><Relationship Id="rId97" Type="http://schemas.openxmlformats.org/officeDocument/2006/relationships/tags" Target="../tags/tag765.xml"/><Relationship Id="rId120" Type="http://schemas.openxmlformats.org/officeDocument/2006/relationships/tags" Target="../tags/tag788.xml"/><Relationship Id="rId141" Type="http://schemas.openxmlformats.org/officeDocument/2006/relationships/tags" Target="../tags/tag809.xml"/><Relationship Id="rId358" Type="http://schemas.openxmlformats.org/officeDocument/2006/relationships/tags" Target="../tags/tag1026.xml"/><Relationship Id="rId379" Type="http://schemas.openxmlformats.org/officeDocument/2006/relationships/tags" Target="../tags/tag1047.xml"/><Relationship Id="rId7" Type="http://schemas.openxmlformats.org/officeDocument/2006/relationships/tags" Target="../tags/tag675.xml"/><Relationship Id="rId162" Type="http://schemas.openxmlformats.org/officeDocument/2006/relationships/tags" Target="../tags/tag830.xml"/><Relationship Id="rId183" Type="http://schemas.openxmlformats.org/officeDocument/2006/relationships/tags" Target="../tags/tag851.xml"/><Relationship Id="rId218" Type="http://schemas.openxmlformats.org/officeDocument/2006/relationships/tags" Target="../tags/tag886.xml"/><Relationship Id="rId239" Type="http://schemas.openxmlformats.org/officeDocument/2006/relationships/tags" Target="../tags/tag907.xml"/><Relationship Id="rId390" Type="http://schemas.openxmlformats.org/officeDocument/2006/relationships/tags" Target="../tags/tag1058.xml"/><Relationship Id="rId404" Type="http://schemas.openxmlformats.org/officeDocument/2006/relationships/tags" Target="../tags/tag1072.xml"/><Relationship Id="rId425" Type="http://schemas.openxmlformats.org/officeDocument/2006/relationships/tags" Target="../tags/tag1093.xml"/><Relationship Id="rId446" Type="http://schemas.openxmlformats.org/officeDocument/2006/relationships/tags" Target="../tags/tag1114.xml"/><Relationship Id="rId250" Type="http://schemas.openxmlformats.org/officeDocument/2006/relationships/tags" Target="../tags/tag918.xml"/><Relationship Id="rId271" Type="http://schemas.openxmlformats.org/officeDocument/2006/relationships/tags" Target="../tags/tag939.xml"/><Relationship Id="rId292" Type="http://schemas.openxmlformats.org/officeDocument/2006/relationships/tags" Target="../tags/tag960.xml"/><Relationship Id="rId306" Type="http://schemas.openxmlformats.org/officeDocument/2006/relationships/tags" Target="../tags/tag974.xml"/><Relationship Id="rId24" Type="http://schemas.openxmlformats.org/officeDocument/2006/relationships/tags" Target="../tags/tag692.xml"/><Relationship Id="rId45" Type="http://schemas.openxmlformats.org/officeDocument/2006/relationships/tags" Target="../tags/tag713.xml"/><Relationship Id="rId66" Type="http://schemas.openxmlformats.org/officeDocument/2006/relationships/tags" Target="../tags/tag734.xml"/><Relationship Id="rId87" Type="http://schemas.openxmlformats.org/officeDocument/2006/relationships/tags" Target="../tags/tag755.xml"/><Relationship Id="rId110" Type="http://schemas.openxmlformats.org/officeDocument/2006/relationships/tags" Target="../tags/tag778.xml"/><Relationship Id="rId131" Type="http://schemas.openxmlformats.org/officeDocument/2006/relationships/tags" Target="../tags/tag799.xml"/><Relationship Id="rId327" Type="http://schemas.openxmlformats.org/officeDocument/2006/relationships/tags" Target="../tags/tag995.xml"/><Relationship Id="rId348" Type="http://schemas.openxmlformats.org/officeDocument/2006/relationships/tags" Target="../tags/tag1016.xml"/><Relationship Id="rId369" Type="http://schemas.openxmlformats.org/officeDocument/2006/relationships/tags" Target="../tags/tag1037.xml"/><Relationship Id="rId152" Type="http://schemas.openxmlformats.org/officeDocument/2006/relationships/tags" Target="../tags/tag820.xml"/><Relationship Id="rId173" Type="http://schemas.openxmlformats.org/officeDocument/2006/relationships/tags" Target="../tags/tag841.xml"/><Relationship Id="rId194" Type="http://schemas.openxmlformats.org/officeDocument/2006/relationships/tags" Target="../tags/tag862.xml"/><Relationship Id="rId208" Type="http://schemas.openxmlformats.org/officeDocument/2006/relationships/tags" Target="../tags/tag876.xml"/><Relationship Id="rId229" Type="http://schemas.openxmlformats.org/officeDocument/2006/relationships/tags" Target="../tags/tag897.xml"/><Relationship Id="rId380" Type="http://schemas.openxmlformats.org/officeDocument/2006/relationships/tags" Target="../tags/tag1048.xml"/><Relationship Id="rId415" Type="http://schemas.openxmlformats.org/officeDocument/2006/relationships/tags" Target="../tags/tag1083.xml"/><Relationship Id="rId436" Type="http://schemas.openxmlformats.org/officeDocument/2006/relationships/tags" Target="../tags/tag1104.xml"/><Relationship Id="rId240" Type="http://schemas.openxmlformats.org/officeDocument/2006/relationships/tags" Target="../tags/tag908.xml"/><Relationship Id="rId261" Type="http://schemas.openxmlformats.org/officeDocument/2006/relationships/tags" Target="../tags/tag929.xml"/><Relationship Id="rId14" Type="http://schemas.openxmlformats.org/officeDocument/2006/relationships/tags" Target="../tags/tag682.xml"/><Relationship Id="rId35" Type="http://schemas.openxmlformats.org/officeDocument/2006/relationships/tags" Target="../tags/tag703.xml"/><Relationship Id="rId56" Type="http://schemas.openxmlformats.org/officeDocument/2006/relationships/tags" Target="../tags/tag724.xml"/><Relationship Id="rId77" Type="http://schemas.openxmlformats.org/officeDocument/2006/relationships/tags" Target="../tags/tag745.xml"/><Relationship Id="rId100" Type="http://schemas.openxmlformats.org/officeDocument/2006/relationships/tags" Target="../tags/tag768.xml"/><Relationship Id="rId282" Type="http://schemas.openxmlformats.org/officeDocument/2006/relationships/tags" Target="../tags/tag950.xml"/><Relationship Id="rId317" Type="http://schemas.openxmlformats.org/officeDocument/2006/relationships/tags" Target="../tags/tag985.xml"/><Relationship Id="rId338" Type="http://schemas.openxmlformats.org/officeDocument/2006/relationships/tags" Target="../tags/tag1006.xml"/><Relationship Id="rId359" Type="http://schemas.openxmlformats.org/officeDocument/2006/relationships/tags" Target="../tags/tag1027.xml"/><Relationship Id="rId8" Type="http://schemas.openxmlformats.org/officeDocument/2006/relationships/tags" Target="../tags/tag676.xml"/><Relationship Id="rId98" Type="http://schemas.openxmlformats.org/officeDocument/2006/relationships/tags" Target="../tags/tag766.xml"/><Relationship Id="rId121" Type="http://schemas.openxmlformats.org/officeDocument/2006/relationships/tags" Target="../tags/tag789.xml"/><Relationship Id="rId142" Type="http://schemas.openxmlformats.org/officeDocument/2006/relationships/tags" Target="../tags/tag810.xml"/><Relationship Id="rId163" Type="http://schemas.openxmlformats.org/officeDocument/2006/relationships/tags" Target="../tags/tag831.xml"/><Relationship Id="rId184" Type="http://schemas.openxmlformats.org/officeDocument/2006/relationships/tags" Target="../tags/tag852.xml"/><Relationship Id="rId219" Type="http://schemas.openxmlformats.org/officeDocument/2006/relationships/tags" Target="../tags/tag887.xml"/><Relationship Id="rId370" Type="http://schemas.openxmlformats.org/officeDocument/2006/relationships/tags" Target="../tags/tag1038.xml"/><Relationship Id="rId391" Type="http://schemas.openxmlformats.org/officeDocument/2006/relationships/tags" Target="../tags/tag1059.xml"/><Relationship Id="rId405" Type="http://schemas.openxmlformats.org/officeDocument/2006/relationships/tags" Target="../tags/tag1073.xml"/><Relationship Id="rId426" Type="http://schemas.openxmlformats.org/officeDocument/2006/relationships/tags" Target="../tags/tag1094.xml"/><Relationship Id="rId447" Type="http://schemas.openxmlformats.org/officeDocument/2006/relationships/tags" Target="../tags/tag1115.xml"/><Relationship Id="rId230" Type="http://schemas.openxmlformats.org/officeDocument/2006/relationships/tags" Target="../tags/tag898.xml"/><Relationship Id="rId251" Type="http://schemas.openxmlformats.org/officeDocument/2006/relationships/tags" Target="../tags/tag919.xml"/><Relationship Id="rId25" Type="http://schemas.openxmlformats.org/officeDocument/2006/relationships/tags" Target="../tags/tag693.xml"/><Relationship Id="rId46" Type="http://schemas.openxmlformats.org/officeDocument/2006/relationships/tags" Target="../tags/tag714.xml"/><Relationship Id="rId67" Type="http://schemas.openxmlformats.org/officeDocument/2006/relationships/tags" Target="../tags/tag735.xml"/><Relationship Id="rId272" Type="http://schemas.openxmlformats.org/officeDocument/2006/relationships/tags" Target="../tags/tag940.xml"/><Relationship Id="rId293" Type="http://schemas.openxmlformats.org/officeDocument/2006/relationships/tags" Target="../tags/tag961.xml"/><Relationship Id="rId307" Type="http://schemas.openxmlformats.org/officeDocument/2006/relationships/tags" Target="../tags/tag975.xml"/><Relationship Id="rId328" Type="http://schemas.openxmlformats.org/officeDocument/2006/relationships/tags" Target="../tags/tag996.xml"/><Relationship Id="rId349" Type="http://schemas.openxmlformats.org/officeDocument/2006/relationships/tags" Target="../tags/tag1017.xml"/><Relationship Id="rId88" Type="http://schemas.openxmlformats.org/officeDocument/2006/relationships/tags" Target="../tags/tag756.xml"/><Relationship Id="rId111" Type="http://schemas.openxmlformats.org/officeDocument/2006/relationships/tags" Target="../tags/tag779.xml"/><Relationship Id="rId132" Type="http://schemas.openxmlformats.org/officeDocument/2006/relationships/tags" Target="../tags/tag800.xml"/><Relationship Id="rId153" Type="http://schemas.openxmlformats.org/officeDocument/2006/relationships/tags" Target="../tags/tag821.xml"/><Relationship Id="rId174" Type="http://schemas.openxmlformats.org/officeDocument/2006/relationships/tags" Target="../tags/tag842.xml"/><Relationship Id="rId195" Type="http://schemas.openxmlformats.org/officeDocument/2006/relationships/tags" Target="../tags/tag863.xml"/><Relationship Id="rId209" Type="http://schemas.openxmlformats.org/officeDocument/2006/relationships/tags" Target="../tags/tag877.xml"/><Relationship Id="rId360" Type="http://schemas.openxmlformats.org/officeDocument/2006/relationships/tags" Target="../tags/tag1028.xml"/><Relationship Id="rId381" Type="http://schemas.openxmlformats.org/officeDocument/2006/relationships/tags" Target="../tags/tag1049.xml"/><Relationship Id="rId416" Type="http://schemas.openxmlformats.org/officeDocument/2006/relationships/tags" Target="../tags/tag1084.xml"/><Relationship Id="rId220" Type="http://schemas.openxmlformats.org/officeDocument/2006/relationships/tags" Target="../tags/tag888.xml"/><Relationship Id="rId241" Type="http://schemas.openxmlformats.org/officeDocument/2006/relationships/tags" Target="../tags/tag909.xml"/><Relationship Id="rId437" Type="http://schemas.openxmlformats.org/officeDocument/2006/relationships/tags" Target="../tags/tag1105.xml"/><Relationship Id="rId15" Type="http://schemas.openxmlformats.org/officeDocument/2006/relationships/tags" Target="../tags/tag683.xml"/><Relationship Id="rId36" Type="http://schemas.openxmlformats.org/officeDocument/2006/relationships/tags" Target="../tags/tag704.xml"/><Relationship Id="rId57" Type="http://schemas.openxmlformats.org/officeDocument/2006/relationships/tags" Target="../tags/tag725.xml"/><Relationship Id="rId262" Type="http://schemas.openxmlformats.org/officeDocument/2006/relationships/tags" Target="../tags/tag930.xml"/><Relationship Id="rId283" Type="http://schemas.openxmlformats.org/officeDocument/2006/relationships/tags" Target="../tags/tag951.xml"/><Relationship Id="rId318" Type="http://schemas.openxmlformats.org/officeDocument/2006/relationships/tags" Target="../tags/tag986.xml"/><Relationship Id="rId339" Type="http://schemas.openxmlformats.org/officeDocument/2006/relationships/tags" Target="../tags/tag1007.xml"/><Relationship Id="rId78" Type="http://schemas.openxmlformats.org/officeDocument/2006/relationships/tags" Target="../tags/tag746.xml"/><Relationship Id="rId99" Type="http://schemas.openxmlformats.org/officeDocument/2006/relationships/tags" Target="../tags/tag767.xml"/><Relationship Id="rId101" Type="http://schemas.openxmlformats.org/officeDocument/2006/relationships/tags" Target="../tags/tag769.xml"/><Relationship Id="rId122" Type="http://schemas.openxmlformats.org/officeDocument/2006/relationships/tags" Target="../tags/tag790.xml"/><Relationship Id="rId143" Type="http://schemas.openxmlformats.org/officeDocument/2006/relationships/tags" Target="../tags/tag811.xml"/><Relationship Id="rId164" Type="http://schemas.openxmlformats.org/officeDocument/2006/relationships/tags" Target="../tags/tag832.xml"/><Relationship Id="rId185" Type="http://schemas.openxmlformats.org/officeDocument/2006/relationships/tags" Target="../tags/tag853.xml"/><Relationship Id="rId350" Type="http://schemas.openxmlformats.org/officeDocument/2006/relationships/tags" Target="../tags/tag1018.xml"/><Relationship Id="rId371" Type="http://schemas.openxmlformats.org/officeDocument/2006/relationships/tags" Target="../tags/tag1039.xml"/><Relationship Id="rId406" Type="http://schemas.openxmlformats.org/officeDocument/2006/relationships/tags" Target="../tags/tag1074.xml"/><Relationship Id="rId9" Type="http://schemas.openxmlformats.org/officeDocument/2006/relationships/tags" Target="../tags/tag677.xml"/><Relationship Id="rId210" Type="http://schemas.openxmlformats.org/officeDocument/2006/relationships/tags" Target="../tags/tag878.xml"/><Relationship Id="rId392" Type="http://schemas.openxmlformats.org/officeDocument/2006/relationships/tags" Target="../tags/tag1060.xml"/><Relationship Id="rId427" Type="http://schemas.openxmlformats.org/officeDocument/2006/relationships/tags" Target="../tags/tag1095.xml"/><Relationship Id="rId448" Type="http://schemas.openxmlformats.org/officeDocument/2006/relationships/tags" Target="../tags/tag1116.xml"/><Relationship Id="rId26" Type="http://schemas.openxmlformats.org/officeDocument/2006/relationships/tags" Target="../tags/tag694.xml"/><Relationship Id="rId231" Type="http://schemas.openxmlformats.org/officeDocument/2006/relationships/tags" Target="../tags/tag899.xml"/><Relationship Id="rId252" Type="http://schemas.openxmlformats.org/officeDocument/2006/relationships/tags" Target="../tags/tag920.xml"/><Relationship Id="rId273" Type="http://schemas.openxmlformats.org/officeDocument/2006/relationships/tags" Target="../tags/tag941.xml"/><Relationship Id="rId294" Type="http://schemas.openxmlformats.org/officeDocument/2006/relationships/tags" Target="../tags/tag962.xml"/><Relationship Id="rId308" Type="http://schemas.openxmlformats.org/officeDocument/2006/relationships/tags" Target="../tags/tag976.xml"/><Relationship Id="rId329" Type="http://schemas.openxmlformats.org/officeDocument/2006/relationships/tags" Target="../tags/tag997.xml"/><Relationship Id="rId47" Type="http://schemas.openxmlformats.org/officeDocument/2006/relationships/tags" Target="../tags/tag715.xml"/><Relationship Id="rId68" Type="http://schemas.openxmlformats.org/officeDocument/2006/relationships/tags" Target="../tags/tag736.xml"/><Relationship Id="rId89" Type="http://schemas.openxmlformats.org/officeDocument/2006/relationships/tags" Target="../tags/tag757.xml"/><Relationship Id="rId112" Type="http://schemas.openxmlformats.org/officeDocument/2006/relationships/tags" Target="../tags/tag780.xml"/><Relationship Id="rId133" Type="http://schemas.openxmlformats.org/officeDocument/2006/relationships/tags" Target="../tags/tag801.xml"/><Relationship Id="rId154" Type="http://schemas.openxmlformats.org/officeDocument/2006/relationships/tags" Target="../tags/tag822.xml"/><Relationship Id="rId175" Type="http://schemas.openxmlformats.org/officeDocument/2006/relationships/tags" Target="../tags/tag843.xml"/><Relationship Id="rId340" Type="http://schemas.openxmlformats.org/officeDocument/2006/relationships/tags" Target="../tags/tag1008.xml"/><Relationship Id="rId361" Type="http://schemas.openxmlformats.org/officeDocument/2006/relationships/tags" Target="../tags/tag1029.xml"/><Relationship Id="rId196" Type="http://schemas.openxmlformats.org/officeDocument/2006/relationships/tags" Target="../tags/tag864.xml"/><Relationship Id="rId200" Type="http://schemas.openxmlformats.org/officeDocument/2006/relationships/tags" Target="../tags/tag868.xml"/><Relationship Id="rId382" Type="http://schemas.openxmlformats.org/officeDocument/2006/relationships/tags" Target="../tags/tag1050.xml"/><Relationship Id="rId417" Type="http://schemas.openxmlformats.org/officeDocument/2006/relationships/tags" Target="../tags/tag1085.xml"/><Relationship Id="rId438" Type="http://schemas.openxmlformats.org/officeDocument/2006/relationships/tags" Target="../tags/tag1106.xml"/><Relationship Id="rId16" Type="http://schemas.openxmlformats.org/officeDocument/2006/relationships/tags" Target="../tags/tag684.xml"/><Relationship Id="rId221" Type="http://schemas.openxmlformats.org/officeDocument/2006/relationships/tags" Target="../tags/tag889.xml"/><Relationship Id="rId242" Type="http://schemas.openxmlformats.org/officeDocument/2006/relationships/tags" Target="../tags/tag910.xml"/><Relationship Id="rId263" Type="http://schemas.openxmlformats.org/officeDocument/2006/relationships/tags" Target="../tags/tag931.xml"/><Relationship Id="rId284" Type="http://schemas.openxmlformats.org/officeDocument/2006/relationships/tags" Target="../tags/tag952.xml"/><Relationship Id="rId319" Type="http://schemas.openxmlformats.org/officeDocument/2006/relationships/tags" Target="../tags/tag987.xml"/><Relationship Id="rId37" Type="http://schemas.openxmlformats.org/officeDocument/2006/relationships/tags" Target="../tags/tag705.xml"/><Relationship Id="rId58" Type="http://schemas.openxmlformats.org/officeDocument/2006/relationships/tags" Target="../tags/tag726.xml"/><Relationship Id="rId79" Type="http://schemas.openxmlformats.org/officeDocument/2006/relationships/tags" Target="../tags/tag747.xml"/><Relationship Id="rId102" Type="http://schemas.openxmlformats.org/officeDocument/2006/relationships/tags" Target="../tags/tag770.xml"/><Relationship Id="rId123" Type="http://schemas.openxmlformats.org/officeDocument/2006/relationships/tags" Target="../tags/tag791.xml"/><Relationship Id="rId144" Type="http://schemas.openxmlformats.org/officeDocument/2006/relationships/tags" Target="../tags/tag812.xml"/><Relationship Id="rId330" Type="http://schemas.openxmlformats.org/officeDocument/2006/relationships/tags" Target="../tags/tag998.xml"/><Relationship Id="rId90" Type="http://schemas.openxmlformats.org/officeDocument/2006/relationships/tags" Target="../tags/tag758.xml"/><Relationship Id="rId165" Type="http://schemas.openxmlformats.org/officeDocument/2006/relationships/tags" Target="../tags/tag833.xml"/><Relationship Id="rId186" Type="http://schemas.openxmlformats.org/officeDocument/2006/relationships/tags" Target="../tags/tag854.xml"/><Relationship Id="rId351" Type="http://schemas.openxmlformats.org/officeDocument/2006/relationships/tags" Target="../tags/tag1019.xml"/><Relationship Id="rId372" Type="http://schemas.openxmlformats.org/officeDocument/2006/relationships/tags" Target="../tags/tag1040.xml"/><Relationship Id="rId393" Type="http://schemas.openxmlformats.org/officeDocument/2006/relationships/tags" Target="../tags/tag1061.xml"/><Relationship Id="rId407" Type="http://schemas.openxmlformats.org/officeDocument/2006/relationships/tags" Target="../tags/tag1075.xml"/><Relationship Id="rId428" Type="http://schemas.openxmlformats.org/officeDocument/2006/relationships/tags" Target="../tags/tag1096.xml"/><Relationship Id="rId449" Type="http://schemas.openxmlformats.org/officeDocument/2006/relationships/tags" Target="../tags/tag1117.xml"/><Relationship Id="rId211" Type="http://schemas.openxmlformats.org/officeDocument/2006/relationships/tags" Target="../tags/tag879.xml"/><Relationship Id="rId232" Type="http://schemas.openxmlformats.org/officeDocument/2006/relationships/tags" Target="../tags/tag900.xml"/><Relationship Id="rId253" Type="http://schemas.openxmlformats.org/officeDocument/2006/relationships/tags" Target="../tags/tag921.xml"/><Relationship Id="rId274" Type="http://schemas.openxmlformats.org/officeDocument/2006/relationships/tags" Target="../tags/tag942.xml"/><Relationship Id="rId295" Type="http://schemas.openxmlformats.org/officeDocument/2006/relationships/tags" Target="../tags/tag963.xml"/><Relationship Id="rId309" Type="http://schemas.openxmlformats.org/officeDocument/2006/relationships/tags" Target="../tags/tag977.xml"/><Relationship Id="rId27" Type="http://schemas.openxmlformats.org/officeDocument/2006/relationships/tags" Target="../tags/tag695.xml"/><Relationship Id="rId48" Type="http://schemas.openxmlformats.org/officeDocument/2006/relationships/tags" Target="../tags/tag716.xml"/><Relationship Id="rId69" Type="http://schemas.openxmlformats.org/officeDocument/2006/relationships/tags" Target="../tags/tag737.xml"/><Relationship Id="rId113" Type="http://schemas.openxmlformats.org/officeDocument/2006/relationships/tags" Target="../tags/tag781.xml"/><Relationship Id="rId134" Type="http://schemas.openxmlformats.org/officeDocument/2006/relationships/tags" Target="../tags/tag802.xml"/><Relationship Id="rId320" Type="http://schemas.openxmlformats.org/officeDocument/2006/relationships/tags" Target="../tags/tag988.xml"/><Relationship Id="rId80" Type="http://schemas.openxmlformats.org/officeDocument/2006/relationships/tags" Target="../tags/tag748.xml"/><Relationship Id="rId155" Type="http://schemas.openxmlformats.org/officeDocument/2006/relationships/tags" Target="../tags/tag823.xml"/><Relationship Id="rId176" Type="http://schemas.openxmlformats.org/officeDocument/2006/relationships/tags" Target="../tags/tag844.xml"/><Relationship Id="rId197" Type="http://schemas.openxmlformats.org/officeDocument/2006/relationships/tags" Target="../tags/tag865.xml"/><Relationship Id="rId341" Type="http://schemas.openxmlformats.org/officeDocument/2006/relationships/tags" Target="../tags/tag1009.xml"/><Relationship Id="rId362" Type="http://schemas.openxmlformats.org/officeDocument/2006/relationships/tags" Target="../tags/tag1030.xml"/><Relationship Id="rId383" Type="http://schemas.openxmlformats.org/officeDocument/2006/relationships/tags" Target="../tags/tag1051.xml"/><Relationship Id="rId418" Type="http://schemas.openxmlformats.org/officeDocument/2006/relationships/tags" Target="../tags/tag1086.xml"/><Relationship Id="rId439" Type="http://schemas.openxmlformats.org/officeDocument/2006/relationships/tags" Target="../tags/tag1107.xml"/><Relationship Id="rId201" Type="http://schemas.openxmlformats.org/officeDocument/2006/relationships/tags" Target="../tags/tag869.xml"/><Relationship Id="rId222" Type="http://schemas.openxmlformats.org/officeDocument/2006/relationships/tags" Target="../tags/tag890.xml"/><Relationship Id="rId243" Type="http://schemas.openxmlformats.org/officeDocument/2006/relationships/tags" Target="../tags/tag911.xml"/><Relationship Id="rId264" Type="http://schemas.openxmlformats.org/officeDocument/2006/relationships/tags" Target="../tags/tag932.xml"/><Relationship Id="rId285" Type="http://schemas.openxmlformats.org/officeDocument/2006/relationships/tags" Target="../tags/tag953.xml"/><Relationship Id="rId450" Type="http://schemas.openxmlformats.org/officeDocument/2006/relationships/tags" Target="../tags/tag1118.xml"/><Relationship Id="rId17" Type="http://schemas.openxmlformats.org/officeDocument/2006/relationships/tags" Target="../tags/tag685.xml"/><Relationship Id="rId38" Type="http://schemas.openxmlformats.org/officeDocument/2006/relationships/tags" Target="../tags/tag706.xml"/><Relationship Id="rId59" Type="http://schemas.openxmlformats.org/officeDocument/2006/relationships/tags" Target="../tags/tag727.xml"/><Relationship Id="rId103" Type="http://schemas.openxmlformats.org/officeDocument/2006/relationships/tags" Target="../tags/tag771.xml"/><Relationship Id="rId124" Type="http://schemas.openxmlformats.org/officeDocument/2006/relationships/tags" Target="../tags/tag792.xml"/><Relationship Id="rId310" Type="http://schemas.openxmlformats.org/officeDocument/2006/relationships/tags" Target="../tags/tag978.xml"/><Relationship Id="rId70" Type="http://schemas.openxmlformats.org/officeDocument/2006/relationships/tags" Target="../tags/tag738.xml"/><Relationship Id="rId91" Type="http://schemas.openxmlformats.org/officeDocument/2006/relationships/tags" Target="../tags/tag759.xml"/><Relationship Id="rId145" Type="http://schemas.openxmlformats.org/officeDocument/2006/relationships/tags" Target="../tags/tag813.xml"/><Relationship Id="rId166" Type="http://schemas.openxmlformats.org/officeDocument/2006/relationships/tags" Target="../tags/tag834.xml"/><Relationship Id="rId187" Type="http://schemas.openxmlformats.org/officeDocument/2006/relationships/tags" Target="../tags/tag855.xml"/><Relationship Id="rId331" Type="http://schemas.openxmlformats.org/officeDocument/2006/relationships/tags" Target="../tags/tag999.xml"/><Relationship Id="rId352" Type="http://schemas.openxmlformats.org/officeDocument/2006/relationships/tags" Target="../tags/tag1020.xml"/><Relationship Id="rId373" Type="http://schemas.openxmlformats.org/officeDocument/2006/relationships/tags" Target="../tags/tag1041.xml"/><Relationship Id="rId394" Type="http://schemas.openxmlformats.org/officeDocument/2006/relationships/tags" Target="../tags/tag1062.xml"/><Relationship Id="rId408" Type="http://schemas.openxmlformats.org/officeDocument/2006/relationships/tags" Target="../tags/tag1076.xml"/><Relationship Id="rId429" Type="http://schemas.openxmlformats.org/officeDocument/2006/relationships/tags" Target="../tags/tag1097.xml"/><Relationship Id="rId1" Type="http://schemas.openxmlformats.org/officeDocument/2006/relationships/tags" Target="../tags/tag669.xml"/><Relationship Id="rId212" Type="http://schemas.openxmlformats.org/officeDocument/2006/relationships/tags" Target="../tags/tag880.xml"/><Relationship Id="rId233" Type="http://schemas.openxmlformats.org/officeDocument/2006/relationships/tags" Target="../tags/tag901.xml"/><Relationship Id="rId254" Type="http://schemas.openxmlformats.org/officeDocument/2006/relationships/tags" Target="../tags/tag922.xml"/><Relationship Id="rId440" Type="http://schemas.openxmlformats.org/officeDocument/2006/relationships/tags" Target="../tags/tag1108.xml"/><Relationship Id="rId28" Type="http://schemas.openxmlformats.org/officeDocument/2006/relationships/tags" Target="../tags/tag696.xml"/><Relationship Id="rId49" Type="http://schemas.openxmlformats.org/officeDocument/2006/relationships/tags" Target="../tags/tag717.xml"/><Relationship Id="rId114" Type="http://schemas.openxmlformats.org/officeDocument/2006/relationships/tags" Target="../tags/tag782.xml"/><Relationship Id="rId275" Type="http://schemas.openxmlformats.org/officeDocument/2006/relationships/tags" Target="../tags/tag943.xml"/><Relationship Id="rId296" Type="http://schemas.openxmlformats.org/officeDocument/2006/relationships/tags" Target="../tags/tag964.xml"/><Relationship Id="rId300" Type="http://schemas.openxmlformats.org/officeDocument/2006/relationships/tags" Target="../tags/tag968.xml"/><Relationship Id="rId60" Type="http://schemas.openxmlformats.org/officeDocument/2006/relationships/tags" Target="../tags/tag728.xml"/><Relationship Id="rId81" Type="http://schemas.openxmlformats.org/officeDocument/2006/relationships/tags" Target="../tags/tag749.xml"/><Relationship Id="rId135" Type="http://schemas.openxmlformats.org/officeDocument/2006/relationships/tags" Target="../tags/tag803.xml"/><Relationship Id="rId156" Type="http://schemas.openxmlformats.org/officeDocument/2006/relationships/tags" Target="../tags/tag824.xml"/><Relationship Id="rId177" Type="http://schemas.openxmlformats.org/officeDocument/2006/relationships/tags" Target="../tags/tag845.xml"/><Relationship Id="rId198" Type="http://schemas.openxmlformats.org/officeDocument/2006/relationships/tags" Target="../tags/tag866.xml"/><Relationship Id="rId321" Type="http://schemas.openxmlformats.org/officeDocument/2006/relationships/tags" Target="../tags/tag989.xml"/><Relationship Id="rId342" Type="http://schemas.openxmlformats.org/officeDocument/2006/relationships/tags" Target="../tags/tag1010.xml"/><Relationship Id="rId363" Type="http://schemas.openxmlformats.org/officeDocument/2006/relationships/tags" Target="../tags/tag1031.xml"/><Relationship Id="rId384" Type="http://schemas.openxmlformats.org/officeDocument/2006/relationships/tags" Target="../tags/tag1052.xml"/><Relationship Id="rId419" Type="http://schemas.openxmlformats.org/officeDocument/2006/relationships/tags" Target="../tags/tag1087.xml"/><Relationship Id="rId202" Type="http://schemas.openxmlformats.org/officeDocument/2006/relationships/tags" Target="../tags/tag870.xml"/><Relationship Id="rId223" Type="http://schemas.openxmlformats.org/officeDocument/2006/relationships/tags" Target="../tags/tag891.xml"/><Relationship Id="rId244" Type="http://schemas.openxmlformats.org/officeDocument/2006/relationships/tags" Target="../tags/tag912.xml"/><Relationship Id="rId430" Type="http://schemas.openxmlformats.org/officeDocument/2006/relationships/tags" Target="../tags/tag1098.xml"/><Relationship Id="rId18" Type="http://schemas.openxmlformats.org/officeDocument/2006/relationships/tags" Target="../tags/tag686.xml"/><Relationship Id="rId39" Type="http://schemas.openxmlformats.org/officeDocument/2006/relationships/tags" Target="../tags/tag707.xml"/><Relationship Id="rId265" Type="http://schemas.openxmlformats.org/officeDocument/2006/relationships/tags" Target="../tags/tag933.xml"/><Relationship Id="rId286" Type="http://schemas.openxmlformats.org/officeDocument/2006/relationships/tags" Target="../tags/tag954.xml"/><Relationship Id="rId451" Type="http://schemas.openxmlformats.org/officeDocument/2006/relationships/slideLayout" Target="../slideLayouts/slideLayout2.xml"/><Relationship Id="rId50" Type="http://schemas.openxmlformats.org/officeDocument/2006/relationships/tags" Target="../tags/tag718.xml"/><Relationship Id="rId104" Type="http://schemas.openxmlformats.org/officeDocument/2006/relationships/tags" Target="../tags/tag772.xml"/><Relationship Id="rId125" Type="http://schemas.openxmlformats.org/officeDocument/2006/relationships/tags" Target="../tags/tag793.xml"/><Relationship Id="rId146" Type="http://schemas.openxmlformats.org/officeDocument/2006/relationships/tags" Target="../tags/tag814.xml"/><Relationship Id="rId167" Type="http://schemas.openxmlformats.org/officeDocument/2006/relationships/tags" Target="../tags/tag835.xml"/><Relationship Id="rId188" Type="http://schemas.openxmlformats.org/officeDocument/2006/relationships/tags" Target="../tags/tag856.xml"/><Relationship Id="rId311" Type="http://schemas.openxmlformats.org/officeDocument/2006/relationships/tags" Target="../tags/tag979.xml"/><Relationship Id="rId332" Type="http://schemas.openxmlformats.org/officeDocument/2006/relationships/tags" Target="../tags/tag1000.xml"/><Relationship Id="rId353" Type="http://schemas.openxmlformats.org/officeDocument/2006/relationships/tags" Target="../tags/tag1021.xml"/><Relationship Id="rId374" Type="http://schemas.openxmlformats.org/officeDocument/2006/relationships/tags" Target="../tags/tag1042.xml"/><Relationship Id="rId395" Type="http://schemas.openxmlformats.org/officeDocument/2006/relationships/tags" Target="../tags/tag1063.xml"/><Relationship Id="rId409" Type="http://schemas.openxmlformats.org/officeDocument/2006/relationships/tags" Target="../tags/tag1077.xml"/><Relationship Id="rId71" Type="http://schemas.openxmlformats.org/officeDocument/2006/relationships/tags" Target="../tags/tag739.xml"/><Relationship Id="rId92" Type="http://schemas.openxmlformats.org/officeDocument/2006/relationships/tags" Target="../tags/tag760.xml"/><Relationship Id="rId213" Type="http://schemas.openxmlformats.org/officeDocument/2006/relationships/tags" Target="../tags/tag881.xml"/><Relationship Id="rId234" Type="http://schemas.openxmlformats.org/officeDocument/2006/relationships/tags" Target="../tags/tag902.xml"/><Relationship Id="rId420" Type="http://schemas.openxmlformats.org/officeDocument/2006/relationships/tags" Target="../tags/tag1088.xml"/><Relationship Id="rId2" Type="http://schemas.openxmlformats.org/officeDocument/2006/relationships/tags" Target="../tags/tag670.xml"/><Relationship Id="rId29" Type="http://schemas.openxmlformats.org/officeDocument/2006/relationships/tags" Target="../tags/tag697.xml"/><Relationship Id="rId255" Type="http://schemas.openxmlformats.org/officeDocument/2006/relationships/tags" Target="../tags/tag923.xml"/><Relationship Id="rId276" Type="http://schemas.openxmlformats.org/officeDocument/2006/relationships/tags" Target="../tags/tag944.xml"/><Relationship Id="rId297" Type="http://schemas.openxmlformats.org/officeDocument/2006/relationships/tags" Target="../tags/tag965.xml"/><Relationship Id="rId441" Type="http://schemas.openxmlformats.org/officeDocument/2006/relationships/tags" Target="../tags/tag1109.xml"/><Relationship Id="rId40" Type="http://schemas.openxmlformats.org/officeDocument/2006/relationships/tags" Target="../tags/tag708.xml"/><Relationship Id="rId115" Type="http://schemas.openxmlformats.org/officeDocument/2006/relationships/tags" Target="../tags/tag783.xml"/><Relationship Id="rId136" Type="http://schemas.openxmlformats.org/officeDocument/2006/relationships/tags" Target="../tags/tag804.xml"/><Relationship Id="rId157" Type="http://schemas.openxmlformats.org/officeDocument/2006/relationships/tags" Target="../tags/tag825.xml"/><Relationship Id="rId178" Type="http://schemas.openxmlformats.org/officeDocument/2006/relationships/tags" Target="../tags/tag846.xml"/><Relationship Id="rId301" Type="http://schemas.openxmlformats.org/officeDocument/2006/relationships/tags" Target="../tags/tag969.xml"/><Relationship Id="rId322" Type="http://schemas.openxmlformats.org/officeDocument/2006/relationships/tags" Target="../tags/tag990.xml"/><Relationship Id="rId343" Type="http://schemas.openxmlformats.org/officeDocument/2006/relationships/tags" Target="../tags/tag1011.xml"/><Relationship Id="rId364" Type="http://schemas.openxmlformats.org/officeDocument/2006/relationships/tags" Target="../tags/tag1032.xml"/><Relationship Id="rId61" Type="http://schemas.openxmlformats.org/officeDocument/2006/relationships/tags" Target="../tags/tag729.xml"/><Relationship Id="rId82" Type="http://schemas.openxmlformats.org/officeDocument/2006/relationships/tags" Target="../tags/tag750.xml"/><Relationship Id="rId199" Type="http://schemas.openxmlformats.org/officeDocument/2006/relationships/tags" Target="../tags/tag867.xml"/><Relationship Id="rId203" Type="http://schemas.openxmlformats.org/officeDocument/2006/relationships/tags" Target="../tags/tag871.xml"/><Relationship Id="rId385" Type="http://schemas.openxmlformats.org/officeDocument/2006/relationships/tags" Target="../tags/tag1053.xml"/><Relationship Id="rId19" Type="http://schemas.openxmlformats.org/officeDocument/2006/relationships/tags" Target="../tags/tag687.xml"/><Relationship Id="rId224" Type="http://schemas.openxmlformats.org/officeDocument/2006/relationships/tags" Target="../tags/tag892.xml"/><Relationship Id="rId245" Type="http://schemas.openxmlformats.org/officeDocument/2006/relationships/tags" Target="../tags/tag913.xml"/><Relationship Id="rId266" Type="http://schemas.openxmlformats.org/officeDocument/2006/relationships/tags" Target="../tags/tag934.xml"/><Relationship Id="rId287" Type="http://schemas.openxmlformats.org/officeDocument/2006/relationships/tags" Target="../tags/tag955.xml"/><Relationship Id="rId410" Type="http://schemas.openxmlformats.org/officeDocument/2006/relationships/tags" Target="../tags/tag1078.xml"/><Relationship Id="rId431" Type="http://schemas.openxmlformats.org/officeDocument/2006/relationships/tags" Target="../tags/tag1099.xml"/><Relationship Id="rId452" Type="http://schemas.openxmlformats.org/officeDocument/2006/relationships/image" Target="../media/image1.png"/><Relationship Id="rId30" Type="http://schemas.openxmlformats.org/officeDocument/2006/relationships/tags" Target="../tags/tag698.xml"/><Relationship Id="rId105" Type="http://schemas.openxmlformats.org/officeDocument/2006/relationships/tags" Target="../tags/tag773.xml"/><Relationship Id="rId126" Type="http://schemas.openxmlformats.org/officeDocument/2006/relationships/tags" Target="../tags/tag794.xml"/><Relationship Id="rId147" Type="http://schemas.openxmlformats.org/officeDocument/2006/relationships/tags" Target="../tags/tag815.xml"/><Relationship Id="rId168" Type="http://schemas.openxmlformats.org/officeDocument/2006/relationships/tags" Target="../tags/tag836.xml"/><Relationship Id="rId312" Type="http://schemas.openxmlformats.org/officeDocument/2006/relationships/tags" Target="../tags/tag980.xml"/><Relationship Id="rId333" Type="http://schemas.openxmlformats.org/officeDocument/2006/relationships/tags" Target="../tags/tag1001.xml"/><Relationship Id="rId354" Type="http://schemas.openxmlformats.org/officeDocument/2006/relationships/tags" Target="../tags/tag1022.xml"/><Relationship Id="rId51" Type="http://schemas.openxmlformats.org/officeDocument/2006/relationships/tags" Target="../tags/tag719.xml"/><Relationship Id="rId72" Type="http://schemas.openxmlformats.org/officeDocument/2006/relationships/tags" Target="../tags/tag740.xml"/><Relationship Id="rId93" Type="http://schemas.openxmlformats.org/officeDocument/2006/relationships/tags" Target="../tags/tag761.xml"/><Relationship Id="rId189" Type="http://schemas.openxmlformats.org/officeDocument/2006/relationships/tags" Target="../tags/tag857.xml"/><Relationship Id="rId375" Type="http://schemas.openxmlformats.org/officeDocument/2006/relationships/tags" Target="../tags/tag1043.xml"/><Relationship Id="rId396" Type="http://schemas.openxmlformats.org/officeDocument/2006/relationships/tags" Target="../tags/tag1064.xml"/><Relationship Id="rId3" Type="http://schemas.openxmlformats.org/officeDocument/2006/relationships/tags" Target="../tags/tag671.xml"/><Relationship Id="rId214" Type="http://schemas.openxmlformats.org/officeDocument/2006/relationships/tags" Target="../tags/tag882.xml"/><Relationship Id="rId235" Type="http://schemas.openxmlformats.org/officeDocument/2006/relationships/tags" Target="../tags/tag903.xml"/><Relationship Id="rId256" Type="http://schemas.openxmlformats.org/officeDocument/2006/relationships/tags" Target="../tags/tag924.xml"/><Relationship Id="rId277" Type="http://schemas.openxmlformats.org/officeDocument/2006/relationships/tags" Target="../tags/tag945.xml"/><Relationship Id="rId298" Type="http://schemas.openxmlformats.org/officeDocument/2006/relationships/tags" Target="../tags/tag966.xml"/><Relationship Id="rId400" Type="http://schemas.openxmlformats.org/officeDocument/2006/relationships/tags" Target="../tags/tag1068.xml"/><Relationship Id="rId421" Type="http://schemas.openxmlformats.org/officeDocument/2006/relationships/tags" Target="../tags/tag1089.xml"/><Relationship Id="rId442" Type="http://schemas.openxmlformats.org/officeDocument/2006/relationships/tags" Target="../tags/tag1110.xml"/><Relationship Id="rId116" Type="http://schemas.openxmlformats.org/officeDocument/2006/relationships/tags" Target="../tags/tag784.xml"/><Relationship Id="rId137" Type="http://schemas.openxmlformats.org/officeDocument/2006/relationships/tags" Target="../tags/tag805.xml"/><Relationship Id="rId158" Type="http://schemas.openxmlformats.org/officeDocument/2006/relationships/tags" Target="../tags/tag826.xml"/><Relationship Id="rId302" Type="http://schemas.openxmlformats.org/officeDocument/2006/relationships/tags" Target="../tags/tag970.xml"/><Relationship Id="rId323" Type="http://schemas.openxmlformats.org/officeDocument/2006/relationships/tags" Target="../tags/tag991.xml"/><Relationship Id="rId344" Type="http://schemas.openxmlformats.org/officeDocument/2006/relationships/tags" Target="../tags/tag1012.xml"/><Relationship Id="rId20" Type="http://schemas.openxmlformats.org/officeDocument/2006/relationships/tags" Target="../tags/tag688.xml"/><Relationship Id="rId41" Type="http://schemas.openxmlformats.org/officeDocument/2006/relationships/tags" Target="../tags/tag709.xml"/><Relationship Id="rId62" Type="http://schemas.openxmlformats.org/officeDocument/2006/relationships/tags" Target="../tags/tag730.xml"/><Relationship Id="rId83" Type="http://schemas.openxmlformats.org/officeDocument/2006/relationships/tags" Target="../tags/tag751.xml"/><Relationship Id="rId179" Type="http://schemas.openxmlformats.org/officeDocument/2006/relationships/tags" Target="../tags/tag847.xml"/><Relationship Id="rId365" Type="http://schemas.openxmlformats.org/officeDocument/2006/relationships/tags" Target="../tags/tag1033.xml"/><Relationship Id="rId386" Type="http://schemas.openxmlformats.org/officeDocument/2006/relationships/tags" Target="../tags/tag1054.xml"/><Relationship Id="rId190" Type="http://schemas.openxmlformats.org/officeDocument/2006/relationships/tags" Target="../tags/tag858.xml"/><Relationship Id="rId204" Type="http://schemas.openxmlformats.org/officeDocument/2006/relationships/tags" Target="../tags/tag872.xml"/><Relationship Id="rId225" Type="http://schemas.openxmlformats.org/officeDocument/2006/relationships/tags" Target="../tags/tag893.xml"/><Relationship Id="rId246" Type="http://schemas.openxmlformats.org/officeDocument/2006/relationships/tags" Target="../tags/tag914.xml"/><Relationship Id="rId267" Type="http://schemas.openxmlformats.org/officeDocument/2006/relationships/tags" Target="../tags/tag935.xml"/><Relationship Id="rId288" Type="http://schemas.openxmlformats.org/officeDocument/2006/relationships/tags" Target="../tags/tag956.xml"/><Relationship Id="rId411" Type="http://schemas.openxmlformats.org/officeDocument/2006/relationships/tags" Target="../tags/tag1079.xml"/><Relationship Id="rId432" Type="http://schemas.openxmlformats.org/officeDocument/2006/relationships/tags" Target="../tags/tag1100.xml"/><Relationship Id="rId106" Type="http://schemas.openxmlformats.org/officeDocument/2006/relationships/tags" Target="../tags/tag774.xml"/><Relationship Id="rId127" Type="http://schemas.openxmlformats.org/officeDocument/2006/relationships/tags" Target="../tags/tag795.xml"/><Relationship Id="rId313" Type="http://schemas.openxmlformats.org/officeDocument/2006/relationships/tags" Target="../tags/tag981.xml"/><Relationship Id="rId10" Type="http://schemas.openxmlformats.org/officeDocument/2006/relationships/tags" Target="../tags/tag678.xml"/><Relationship Id="rId31" Type="http://schemas.openxmlformats.org/officeDocument/2006/relationships/tags" Target="../tags/tag699.xml"/><Relationship Id="rId52" Type="http://schemas.openxmlformats.org/officeDocument/2006/relationships/tags" Target="../tags/tag720.xml"/><Relationship Id="rId73" Type="http://schemas.openxmlformats.org/officeDocument/2006/relationships/tags" Target="../tags/tag741.xml"/><Relationship Id="rId94" Type="http://schemas.openxmlformats.org/officeDocument/2006/relationships/tags" Target="../tags/tag762.xml"/><Relationship Id="rId148" Type="http://schemas.openxmlformats.org/officeDocument/2006/relationships/tags" Target="../tags/tag816.xml"/><Relationship Id="rId169" Type="http://schemas.openxmlformats.org/officeDocument/2006/relationships/tags" Target="../tags/tag837.xml"/><Relationship Id="rId334" Type="http://schemas.openxmlformats.org/officeDocument/2006/relationships/tags" Target="../tags/tag1002.xml"/><Relationship Id="rId355" Type="http://schemas.openxmlformats.org/officeDocument/2006/relationships/tags" Target="../tags/tag1023.xml"/><Relationship Id="rId376" Type="http://schemas.openxmlformats.org/officeDocument/2006/relationships/tags" Target="../tags/tag1044.xml"/><Relationship Id="rId397" Type="http://schemas.openxmlformats.org/officeDocument/2006/relationships/tags" Target="../tags/tag1065.xml"/><Relationship Id="rId4" Type="http://schemas.openxmlformats.org/officeDocument/2006/relationships/tags" Target="../tags/tag672.xml"/><Relationship Id="rId180" Type="http://schemas.openxmlformats.org/officeDocument/2006/relationships/tags" Target="../tags/tag848.xml"/><Relationship Id="rId215" Type="http://schemas.openxmlformats.org/officeDocument/2006/relationships/tags" Target="../tags/tag883.xml"/><Relationship Id="rId236" Type="http://schemas.openxmlformats.org/officeDocument/2006/relationships/tags" Target="../tags/tag904.xml"/><Relationship Id="rId257" Type="http://schemas.openxmlformats.org/officeDocument/2006/relationships/tags" Target="../tags/tag925.xml"/><Relationship Id="rId278" Type="http://schemas.openxmlformats.org/officeDocument/2006/relationships/tags" Target="../tags/tag946.xml"/><Relationship Id="rId401" Type="http://schemas.openxmlformats.org/officeDocument/2006/relationships/tags" Target="../tags/tag1069.xml"/><Relationship Id="rId422" Type="http://schemas.openxmlformats.org/officeDocument/2006/relationships/tags" Target="../tags/tag1090.xml"/><Relationship Id="rId443" Type="http://schemas.openxmlformats.org/officeDocument/2006/relationships/tags" Target="../tags/tag1111.xml"/><Relationship Id="rId303" Type="http://schemas.openxmlformats.org/officeDocument/2006/relationships/tags" Target="../tags/tag971.xml"/><Relationship Id="rId42" Type="http://schemas.openxmlformats.org/officeDocument/2006/relationships/tags" Target="../tags/tag710.xml"/><Relationship Id="rId84" Type="http://schemas.openxmlformats.org/officeDocument/2006/relationships/tags" Target="../tags/tag752.xml"/><Relationship Id="rId138" Type="http://schemas.openxmlformats.org/officeDocument/2006/relationships/tags" Target="../tags/tag806.xml"/><Relationship Id="rId345" Type="http://schemas.openxmlformats.org/officeDocument/2006/relationships/tags" Target="../tags/tag1013.xml"/><Relationship Id="rId387" Type="http://schemas.openxmlformats.org/officeDocument/2006/relationships/tags" Target="../tags/tag1055.xml"/><Relationship Id="rId191" Type="http://schemas.openxmlformats.org/officeDocument/2006/relationships/tags" Target="../tags/tag859.xml"/><Relationship Id="rId205" Type="http://schemas.openxmlformats.org/officeDocument/2006/relationships/tags" Target="../tags/tag873.xml"/><Relationship Id="rId247" Type="http://schemas.openxmlformats.org/officeDocument/2006/relationships/tags" Target="../tags/tag915.xml"/><Relationship Id="rId412" Type="http://schemas.openxmlformats.org/officeDocument/2006/relationships/tags" Target="../tags/tag1080.xml"/><Relationship Id="rId107" Type="http://schemas.openxmlformats.org/officeDocument/2006/relationships/tags" Target="../tags/tag775.xml"/><Relationship Id="rId289" Type="http://schemas.openxmlformats.org/officeDocument/2006/relationships/tags" Target="../tags/tag957.xml"/><Relationship Id="rId11" Type="http://schemas.openxmlformats.org/officeDocument/2006/relationships/tags" Target="../tags/tag679.xml"/><Relationship Id="rId53" Type="http://schemas.openxmlformats.org/officeDocument/2006/relationships/tags" Target="../tags/tag721.xml"/><Relationship Id="rId149" Type="http://schemas.openxmlformats.org/officeDocument/2006/relationships/tags" Target="../tags/tag817.xml"/><Relationship Id="rId314" Type="http://schemas.openxmlformats.org/officeDocument/2006/relationships/tags" Target="../tags/tag982.xml"/><Relationship Id="rId356" Type="http://schemas.openxmlformats.org/officeDocument/2006/relationships/tags" Target="../tags/tag1024.xml"/><Relationship Id="rId398" Type="http://schemas.openxmlformats.org/officeDocument/2006/relationships/tags" Target="../tags/tag1066.xml"/><Relationship Id="rId95" Type="http://schemas.openxmlformats.org/officeDocument/2006/relationships/tags" Target="../tags/tag763.xml"/><Relationship Id="rId160" Type="http://schemas.openxmlformats.org/officeDocument/2006/relationships/tags" Target="../tags/tag828.xml"/><Relationship Id="rId216" Type="http://schemas.openxmlformats.org/officeDocument/2006/relationships/tags" Target="../tags/tag884.xml"/><Relationship Id="rId423" Type="http://schemas.openxmlformats.org/officeDocument/2006/relationships/tags" Target="../tags/tag1091.xml"/><Relationship Id="rId258" Type="http://schemas.openxmlformats.org/officeDocument/2006/relationships/tags" Target="../tags/tag926.xml"/><Relationship Id="rId22" Type="http://schemas.openxmlformats.org/officeDocument/2006/relationships/tags" Target="../tags/tag690.xml"/><Relationship Id="rId64" Type="http://schemas.openxmlformats.org/officeDocument/2006/relationships/tags" Target="../tags/tag732.xml"/><Relationship Id="rId118" Type="http://schemas.openxmlformats.org/officeDocument/2006/relationships/tags" Target="../tags/tag786.xml"/><Relationship Id="rId325" Type="http://schemas.openxmlformats.org/officeDocument/2006/relationships/tags" Target="../tags/tag993.xml"/><Relationship Id="rId367" Type="http://schemas.openxmlformats.org/officeDocument/2006/relationships/tags" Target="../tags/tag1035.xml"/><Relationship Id="rId171" Type="http://schemas.openxmlformats.org/officeDocument/2006/relationships/tags" Target="../tags/tag839.xml"/><Relationship Id="rId227" Type="http://schemas.openxmlformats.org/officeDocument/2006/relationships/tags" Target="../tags/tag895.xml"/><Relationship Id="rId269" Type="http://schemas.openxmlformats.org/officeDocument/2006/relationships/tags" Target="../tags/tag937.xml"/><Relationship Id="rId434" Type="http://schemas.openxmlformats.org/officeDocument/2006/relationships/tags" Target="../tags/tag1102.xml"/><Relationship Id="rId33" Type="http://schemas.openxmlformats.org/officeDocument/2006/relationships/tags" Target="../tags/tag701.xml"/><Relationship Id="rId129" Type="http://schemas.openxmlformats.org/officeDocument/2006/relationships/tags" Target="../tags/tag797.xml"/><Relationship Id="rId280" Type="http://schemas.openxmlformats.org/officeDocument/2006/relationships/tags" Target="../tags/tag948.xml"/><Relationship Id="rId336" Type="http://schemas.openxmlformats.org/officeDocument/2006/relationships/tags" Target="../tags/tag1004.xml"/><Relationship Id="rId75" Type="http://schemas.openxmlformats.org/officeDocument/2006/relationships/tags" Target="../tags/tag743.xml"/><Relationship Id="rId140" Type="http://schemas.openxmlformats.org/officeDocument/2006/relationships/tags" Target="../tags/tag808.xml"/><Relationship Id="rId182" Type="http://schemas.openxmlformats.org/officeDocument/2006/relationships/tags" Target="../tags/tag850.xml"/><Relationship Id="rId378" Type="http://schemas.openxmlformats.org/officeDocument/2006/relationships/tags" Target="../tags/tag1046.xml"/><Relationship Id="rId403" Type="http://schemas.openxmlformats.org/officeDocument/2006/relationships/tags" Target="../tags/tag1071.xml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tags" Target="../tags/tag1131.xml"/><Relationship Id="rId18" Type="http://schemas.openxmlformats.org/officeDocument/2006/relationships/tags" Target="../tags/tag1136.xml"/><Relationship Id="rId26" Type="http://schemas.openxmlformats.org/officeDocument/2006/relationships/tags" Target="../tags/tag1144.xml"/><Relationship Id="rId39" Type="http://schemas.openxmlformats.org/officeDocument/2006/relationships/tags" Target="../tags/tag1157.xml"/><Relationship Id="rId21" Type="http://schemas.openxmlformats.org/officeDocument/2006/relationships/tags" Target="../tags/tag1139.xml"/><Relationship Id="rId34" Type="http://schemas.openxmlformats.org/officeDocument/2006/relationships/tags" Target="../tags/tag1152.xml"/><Relationship Id="rId42" Type="http://schemas.openxmlformats.org/officeDocument/2006/relationships/tags" Target="../tags/tag1160.xml"/><Relationship Id="rId47" Type="http://schemas.openxmlformats.org/officeDocument/2006/relationships/tags" Target="../tags/tag1165.xml"/><Relationship Id="rId50" Type="http://schemas.openxmlformats.org/officeDocument/2006/relationships/tags" Target="../tags/tag1168.xml"/><Relationship Id="rId55" Type="http://schemas.openxmlformats.org/officeDocument/2006/relationships/tags" Target="../tags/tag1173.xml"/><Relationship Id="rId7" Type="http://schemas.openxmlformats.org/officeDocument/2006/relationships/tags" Target="../tags/tag1125.xml"/><Relationship Id="rId12" Type="http://schemas.openxmlformats.org/officeDocument/2006/relationships/tags" Target="../tags/tag1130.xml"/><Relationship Id="rId17" Type="http://schemas.openxmlformats.org/officeDocument/2006/relationships/tags" Target="../tags/tag1135.xml"/><Relationship Id="rId25" Type="http://schemas.openxmlformats.org/officeDocument/2006/relationships/tags" Target="../tags/tag1143.xml"/><Relationship Id="rId33" Type="http://schemas.openxmlformats.org/officeDocument/2006/relationships/tags" Target="../tags/tag1151.xml"/><Relationship Id="rId38" Type="http://schemas.openxmlformats.org/officeDocument/2006/relationships/tags" Target="../tags/tag1156.xml"/><Relationship Id="rId46" Type="http://schemas.openxmlformats.org/officeDocument/2006/relationships/tags" Target="../tags/tag1164.xml"/><Relationship Id="rId2" Type="http://schemas.openxmlformats.org/officeDocument/2006/relationships/tags" Target="../tags/tag1120.xml"/><Relationship Id="rId16" Type="http://schemas.openxmlformats.org/officeDocument/2006/relationships/tags" Target="../tags/tag1134.xml"/><Relationship Id="rId20" Type="http://schemas.openxmlformats.org/officeDocument/2006/relationships/tags" Target="../tags/tag1138.xml"/><Relationship Id="rId29" Type="http://schemas.openxmlformats.org/officeDocument/2006/relationships/tags" Target="../tags/tag1147.xml"/><Relationship Id="rId41" Type="http://schemas.openxmlformats.org/officeDocument/2006/relationships/tags" Target="../tags/tag1159.xml"/><Relationship Id="rId54" Type="http://schemas.openxmlformats.org/officeDocument/2006/relationships/tags" Target="../tags/tag1172.xml"/><Relationship Id="rId1" Type="http://schemas.openxmlformats.org/officeDocument/2006/relationships/tags" Target="../tags/tag1119.xml"/><Relationship Id="rId6" Type="http://schemas.openxmlformats.org/officeDocument/2006/relationships/tags" Target="../tags/tag1124.xml"/><Relationship Id="rId11" Type="http://schemas.openxmlformats.org/officeDocument/2006/relationships/tags" Target="../tags/tag1129.xml"/><Relationship Id="rId24" Type="http://schemas.openxmlformats.org/officeDocument/2006/relationships/tags" Target="../tags/tag1142.xml"/><Relationship Id="rId32" Type="http://schemas.openxmlformats.org/officeDocument/2006/relationships/tags" Target="../tags/tag1150.xml"/><Relationship Id="rId37" Type="http://schemas.openxmlformats.org/officeDocument/2006/relationships/tags" Target="../tags/tag1155.xml"/><Relationship Id="rId40" Type="http://schemas.openxmlformats.org/officeDocument/2006/relationships/tags" Target="../tags/tag1158.xml"/><Relationship Id="rId45" Type="http://schemas.openxmlformats.org/officeDocument/2006/relationships/tags" Target="../tags/tag1163.xml"/><Relationship Id="rId53" Type="http://schemas.openxmlformats.org/officeDocument/2006/relationships/tags" Target="../tags/tag1171.xml"/><Relationship Id="rId5" Type="http://schemas.openxmlformats.org/officeDocument/2006/relationships/tags" Target="../tags/tag1123.xml"/><Relationship Id="rId15" Type="http://schemas.openxmlformats.org/officeDocument/2006/relationships/tags" Target="../tags/tag1133.xml"/><Relationship Id="rId23" Type="http://schemas.openxmlformats.org/officeDocument/2006/relationships/tags" Target="../tags/tag1141.xml"/><Relationship Id="rId28" Type="http://schemas.openxmlformats.org/officeDocument/2006/relationships/tags" Target="../tags/tag1146.xml"/><Relationship Id="rId36" Type="http://schemas.openxmlformats.org/officeDocument/2006/relationships/tags" Target="../tags/tag1154.xml"/><Relationship Id="rId49" Type="http://schemas.openxmlformats.org/officeDocument/2006/relationships/tags" Target="../tags/tag1167.xml"/><Relationship Id="rId57" Type="http://schemas.openxmlformats.org/officeDocument/2006/relationships/image" Target="../media/image1.png"/><Relationship Id="rId10" Type="http://schemas.openxmlformats.org/officeDocument/2006/relationships/tags" Target="../tags/tag1128.xml"/><Relationship Id="rId19" Type="http://schemas.openxmlformats.org/officeDocument/2006/relationships/tags" Target="../tags/tag1137.xml"/><Relationship Id="rId31" Type="http://schemas.openxmlformats.org/officeDocument/2006/relationships/tags" Target="../tags/tag1149.xml"/><Relationship Id="rId44" Type="http://schemas.openxmlformats.org/officeDocument/2006/relationships/tags" Target="../tags/tag1162.xml"/><Relationship Id="rId52" Type="http://schemas.openxmlformats.org/officeDocument/2006/relationships/tags" Target="../tags/tag1170.xml"/><Relationship Id="rId4" Type="http://schemas.openxmlformats.org/officeDocument/2006/relationships/tags" Target="../tags/tag1122.xml"/><Relationship Id="rId9" Type="http://schemas.openxmlformats.org/officeDocument/2006/relationships/tags" Target="../tags/tag1127.xml"/><Relationship Id="rId14" Type="http://schemas.openxmlformats.org/officeDocument/2006/relationships/tags" Target="../tags/tag1132.xml"/><Relationship Id="rId22" Type="http://schemas.openxmlformats.org/officeDocument/2006/relationships/tags" Target="../tags/tag1140.xml"/><Relationship Id="rId27" Type="http://schemas.openxmlformats.org/officeDocument/2006/relationships/tags" Target="../tags/tag1145.xml"/><Relationship Id="rId30" Type="http://schemas.openxmlformats.org/officeDocument/2006/relationships/tags" Target="../tags/tag1148.xml"/><Relationship Id="rId35" Type="http://schemas.openxmlformats.org/officeDocument/2006/relationships/tags" Target="../tags/tag1153.xml"/><Relationship Id="rId43" Type="http://schemas.openxmlformats.org/officeDocument/2006/relationships/tags" Target="../tags/tag1161.xml"/><Relationship Id="rId48" Type="http://schemas.openxmlformats.org/officeDocument/2006/relationships/tags" Target="../tags/tag1166.xml"/><Relationship Id="rId56" Type="http://schemas.openxmlformats.org/officeDocument/2006/relationships/slideLayout" Target="../slideLayouts/slideLayout2.xml"/><Relationship Id="rId8" Type="http://schemas.openxmlformats.org/officeDocument/2006/relationships/tags" Target="../tags/tag1126.xml"/><Relationship Id="rId51" Type="http://schemas.openxmlformats.org/officeDocument/2006/relationships/tags" Target="../tags/tag1169.xml"/><Relationship Id="rId3" Type="http://schemas.openxmlformats.org/officeDocument/2006/relationships/tags" Target="../tags/tag112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notesSlide" Target="../notesSlides/notesSlide1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6" Type="http://schemas.openxmlformats.org/officeDocument/2006/relationships/tags" Target="../tags/tag43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5" Type="http://schemas.openxmlformats.org/officeDocument/2006/relationships/tags" Target="../tags/tag32.xml"/><Relationship Id="rId15" Type="http://schemas.openxmlformats.org/officeDocument/2006/relationships/tags" Target="../tags/tag42.xml"/><Relationship Id="rId10" Type="http://schemas.openxmlformats.org/officeDocument/2006/relationships/tags" Target="../tags/tag37.xml"/><Relationship Id="rId19" Type="http://schemas.openxmlformats.org/officeDocument/2006/relationships/image" Target="../media/image1.png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tags" Target="../tags/tag4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10" Type="http://schemas.openxmlformats.org/officeDocument/2006/relationships/image" Target="../media/image1.png"/><Relationship Id="rId4" Type="http://schemas.openxmlformats.org/officeDocument/2006/relationships/tags" Target="../tags/tag47.xml"/><Relationship Id="rId9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59.xml"/><Relationship Id="rId13" Type="http://schemas.openxmlformats.org/officeDocument/2006/relationships/tags" Target="../tags/tag64.xml"/><Relationship Id="rId3" Type="http://schemas.openxmlformats.org/officeDocument/2006/relationships/tags" Target="../tags/tag54.xml"/><Relationship Id="rId7" Type="http://schemas.openxmlformats.org/officeDocument/2006/relationships/tags" Target="../tags/tag58.xml"/><Relationship Id="rId12" Type="http://schemas.openxmlformats.org/officeDocument/2006/relationships/tags" Target="../tags/tag63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11" Type="http://schemas.openxmlformats.org/officeDocument/2006/relationships/tags" Target="../tags/tag62.xml"/><Relationship Id="rId5" Type="http://schemas.openxmlformats.org/officeDocument/2006/relationships/tags" Target="../tags/tag56.xml"/><Relationship Id="rId15" Type="http://schemas.openxmlformats.org/officeDocument/2006/relationships/image" Target="../media/image1.png"/><Relationship Id="rId10" Type="http://schemas.openxmlformats.org/officeDocument/2006/relationships/tags" Target="../tags/tag61.xml"/><Relationship Id="rId4" Type="http://schemas.openxmlformats.org/officeDocument/2006/relationships/tags" Target="../tags/tag55.xml"/><Relationship Id="rId9" Type="http://schemas.openxmlformats.org/officeDocument/2006/relationships/tags" Target="../tags/tag60.xml"/><Relationship Id="rId1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10" Type="http://schemas.openxmlformats.org/officeDocument/2006/relationships/image" Target="../media/image1.png"/><Relationship Id="rId4" Type="http://schemas.openxmlformats.org/officeDocument/2006/relationships/tags" Target="../tags/tag68.xml"/><Relationship Id="rId9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5" Type="http://schemas.openxmlformats.org/officeDocument/2006/relationships/image" Target="../media/image1.png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88.xml"/><Relationship Id="rId7" Type="http://schemas.openxmlformats.org/officeDocument/2006/relationships/tags" Target="../tags/tag92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/>
          <p:cNvSpPr/>
          <p:nvPr>
            <p:custDataLst>
              <p:tags r:id="rId1"/>
            </p:custDataLst>
          </p:nvPr>
        </p:nvSpPr>
        <p:spPr>
          <a:xfrm>
            <a:off x="0" y="2146141"/>
            <a:ext cx="9144000" cy="1817846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-36830" y="2060419"/>
            <a:ext cx="9144000" cy="15811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6600" dirty="0" smtClean="0">
                <a:solidFill>
                  <a:schemeClr val="bg1"/>
                </a:solidFill>
                <a:latin typeface="Sitka Text" pitchFamily="2" charset="0"/>
                <a:ea typeface="+mn-ea"/>
              </a:rPr>
              <a:t>Heaps &amp; Priority Queues</a:t>
            </a:r>
          </a:p>
        </p:txBody>
      </p:sp>
      <p:sp>
        <p:nvSpPr>
          <p:cNvPr id="6" name="Sub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-108585" y="4418330"/>
            <a:ext cx="9438640" cy="1483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ct val="151000"/>
              </a:spcBef>
              <a:buFont typeface="Wingdings 2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2100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1800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5pPr>
            <a:lvl6pPr marL="1714500" indent="0" algn="ctr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600"/>
              </a:spcBef>
              <a:buClr>
                <a:srgbClr val="330066"/>
              </a:buClr>
            </a:pPr>
            <a:r>
              <a:rPr lang="en-US" altLang="zh-CN" sz="4000" dirty="0" smtClean="0">
                <a:solidFill>
                  <a:schemeClr val="tx1"/>
                </a:solidFill>
              </a:rPr>
              <a:t>Fall </a:t>
            </a:r>
            <a:r>
              <a:rPr lang="en-US" altLang="zh-CN" sz="4000" dirty="0" smtClean="0">
                <a:solidFill>
                  <a:schemeClr val="tx1"/>
                </a:solidFill>
              </a:rPr>
              <a:t>2024</a:t>
            </a:r>
            <a:endParaRPr lang="en-US" altLang="zh-CN" sz="4000" dirty="0" smtClean="0">
              <a:solidFill>
                <a:schemeClr val="tx1"/>
              </a:solidFill>
            </a:endParaRPr>
          </a:p>
          <a:p>
            <a:pPr algn="ctr" fontAlgn="auto">
              <a:spcBef>
                <a:spcPts val="600"/>
              </a:spcBef>
              <a:buClr>
                <a:srgbClr val="330066"/>
              </a:buClr>
            </a:pPr>
            <a:r>
              <a:rPr lang="en-US" altLang="zh-CN" sz="4000" dirty="0" smtClean="0">
                <a:solidFill>
                  <a:schemeClr val="tx1"/>
                </a:solidFill>
              </a:rPr>
              <a:t>School of Software Engineering</a:t>
            </a:r>
          </a:p>
          <a:p>
            <a:pPr algn="ctr" fontAlgn="auto">
              <a:spcBef>
                <a:spcPts val="600"/>
              </a:spcBef>
              <a:buClr>
                <a:srgbClr val="330066"/>
              </a:buClr>
            </a:pPr>
            <a:r>
              <a:rPr lang="en-US" altLang="zh-CN" sz="4000" dirty="0" smtClean="0">
                <a:solidFill>
                  <a:schemeClr val="tx1"/>
                </a:solidFill>
              </a:rPr>
              <a:t>South China University of Technology</a:t>
            </a:r>
          </a:p>
        </p:txBody>
      </p:sp>
      <p:pic>
        <p:nvPicPr>
          <p:cNvPr id="8" name="图片 7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50164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20535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rgbClr val="FF0000"/>
                </a:solidFill>
                <a:latin typeface="Sitka Text" pitchFamily="2" charset="0"/>
                <a:ea typeface="+mn-ea"/>
                <a:sym typeface="+mn-ea"/>
              </a:rPr>
              <a:t>Heap order property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331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0CFCC0-6142-4C67-B903-C09B0CD20B19}" type="datetime1">
              <a:rPr lang="zh-CN" altLang="en-US" sz="790" smtClean="0"/>
              <a:pPr>
                <a:spcBef>
                  <a:spcPct val="0"/>
                </a:spcBef>
                <a:buFontTx/>
                <a:buNone/>
              </a:pPr>
              <a:t>2024/10/14</a:t>
            </a:fld>
            <a:endParaRPr lang="en-US" altLang="zh-CN" sz="790"/>
          </a:p>
        </p:txBody>
      </p:sp>
      <p:sp>
        <p:nvSpPr>
          <p:cNvPr id="13315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790" smtClean="0"/>
              <a:t>Heaps&amp;Priority Queue - Lecture 6</a:t>
            </a:r>
            <a:endParaRPr lang="en-US" altLang="zh-CN" sz="790"/>
          </a:p>
        </p:txBody>
      </p:sp>
      <p:sp>
        <p:nvSpPr>
          <p:cNvPr id="1331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BE8ACB-BDEB-491D-B26A-72D204192F3F}" type="slidenum">
              <a:rPr lang="en-US" altLang="zh-CN" sz="79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zh-CN" sz="790"/>
          </a:p>
        </p:txBody>
      </p:sp>
      <p:sp>
        <p:nvSpPr>
          <p:cNvPr id="1331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39750" y="1557020"/>
            <a:ext cx="7980680" cy="1789430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A heap provides limited ordering information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Each </a:t>
            </a:r>
            <a:r>
              <a:rPr lang="en-US" altLang="zh-CN" sz="2400" i="1" dirty="0">
                <a:solidFill>
                  <a:srgbClr val="263AF8"/>
                </a:solidFill>
                <a:ea typeface="宋体" panose="02010600030101010101" pitchFamily="2" charset="-122"/>
              </a:rPr>
              <a:t>path</a:t>
            </a:r>
            <a:r>
              <a:rPr lang="en-US" altLang="zh-CN" sz="2400" dirty="0">
                <a:ea typeface="宋体" panose="02010600030101010101" pitchFamily="2" charset="-122"/>
              </a:rPr>
              <a:t> is sorted, but the subtrees are not sorted relative to each other</a:t>
            </a:r>
          </a:p>
          <a:p>
            <a:pPr lvl="1"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A binary heap is NOT a binary search tree</a:t>
            </a:r>
          </a:p>
        </p:txBody>
      </p:sp>
      <p:sp>
        <p:nvSpPr>
          <p:cNvPr id="51" name="Oval 1028"/>
          <p:cNvSpPr>
            <a:spLocks noChangeArrowheads="1"/>
          </p:cNvSpPr>
          <p:nvPr/>
        </p:nvSpPr>
        <p:spPr bwMode="auto">
          <a:xfrm>
            <a:off x="2363470" y="3912235"/>
            <a:ext cx="366395" cy="36639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52" name="Text Box 1029"/>
          <p:cNvSpPr txBox="1">
            <a:spLocks noChangeArrowheads="1"/>
          </p:cNvSpPr>
          <p:nvPr/>
        </p:nvSpPr>
        <p:spPr bwMode="auto">
          <a:xfrm>
            <a:off x="2368550" y="3851275"/>
            <a:ext cx="45275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3" name="Line 1030"/>
          <p:cNvSpPr>
            <a:spLocks noChangeShapeType="1"/>
          </p:cNvSpPr>
          <p:nvPr/>
        </p:nvSpPr>
        <p:spPr bwMode="auto">
          <a:xfrm flipH="1">
            <a:off x="2211705" y="4239895"/>
            <a:ext cx="207645" cy="34988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4" name="Line 1031"/>
          <p:cNvSpPr>
            <a:spLocks noChangeShapeType="1"/>
          </p:cNvSpPr>
          <p:nvPr/>
        </p:nvSpPr>
        <p:spPr bwMode="auto">
          <a:xfrm flipH="1" flipV="1">
            <a:off x="2658745" y="4237990"/>
            <a:ext cx="207645" cy="34988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55" name="Oval 1032"/>
          <p:cNvSpPr>
            <a:spLocks noChangeArrowheads="1"/>
          </p:cNvSpPr>
          <p:nvPr/>
        </p:nvSpPr>
        <p:spPr bwMode="auto">
          <a:xfrm>
            <a:off x="1924685" y="4565650"/>
            <a:ext cx="366395" cy="36639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56" name="Text Box 1033"/>
          <p:cNvSpPr txBox="1">
            <a:spLocks noChangeArrowheads="1"/>
          </p:cNvSpPr>
          <p:nvPr/>
        </p:nvSpPr>
        <p:spPr bwMode="auto">
          <a:xfrm>
            <a:off x="1929130" y="4505325"/>
            <a:ext cx="45275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57" name="Oval 1034"/>
          <p:cNvSpPr>
            <a:spLocks noChangeArrowheads="1"/>
          </p:cNvSpPr>
          <p:nvPr/>
        </p:nvSpPr>
        <p:spPr bwMode="auto">
          <a:xfrm>
            <a:off x="2733675" y="4545965"/>
            <a:ext cx="366395" cy="36639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58" name="Text Box 1035"/>
          <p:cNvSpPr txBox="1">
            <a:spLocks noChangeArrowheads="1"/>
          </p:cNvSpPr>
          <p:nvPr/>
        </p:nvSpPr>
        <p:spPr bwMode="auto">
          <a:xfrm>
            <a:off x="2738755" y="4484370"/>
            <a:ext cx="45275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59" name="Oval 1036"/>
          <p:cNvSpPr>
            <a:spLocks noChangeArrowheads="1"/>
          </p:cNvSpPr>
          <p:nvPr/>
        </p:nvSpPr>
        <p:spPr bwMode="auto">
          <a:xfrm>
            <a:off x="1595120" y="5342890"/>
            <a:ext cx="366395" cy="36639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0" name="Text Box 1037"/>
          <p:cNvSpPr txBox="1">
            <a:spLocks noChangeArrowheads="1"/>
          </p:cNvSpPr>
          <p:nvPr/>
        </p:nvSpPr>
        <p:spPr bwMode="auto">
          <a:xfrm>
            <a:off x="1600200" y="5281930"/>
            <a:ext cx="45275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61" name="Line 1038"/>
          <p:cNvSpPr>
            <a:spLocks noChangeShapeType="1"/>
          </p:cNvSpPr>
          <p:nvPr/>
        </p:nvSpPr>
        <p:spPr bwMode="auto">
          <a:xfrm flipH="1">
            <a:off x="1807845" y="4928870"/>
            <a:ext cx="261620" cy="43751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2" name="Oval 1039"/>
          <p:cNvSpPr>
            <a:spLocks noChangeArrowheads="1"/>
          </p:cNvSpPr>
          <p:nvPr/>
        </p:nvSpPr>
        <p:spPr bwMode="auto">
          <a:xfrm>
            <a:off x="2122170" y="5363210"/>
            <a:ext cx="366395" cy="36639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3" name="Line 1040"/>
          <p:cNvSpPr>
            <a:spLocks noChangeShapeType="1"/>
          </p:cNvSpPr>
          <p:nvPr/>
        </p:nvSpPr>
        <p:spPr bwMode="auto">
          <a:xfrm>
            <a:off x="2101850" y="4939030"/>
            <a:ext cx="153670" cy="43751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4" name="Text Box 1041"/>
          <p:cNvSpPr txBox="1">
            <a:spLocks noChangeArrowheads="1"/>
          </p:cNvSpPr>
          <p:nvPr/>
        </p:nvSpPr>
        <p:spPr bwMode="auto">
          <a:xfrm>
            <a:off x="2129155" y="5283835"/>
            <a:ext cx="45275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65" name="Oval 1042"/>
          <p:cNvSpPr>
            <a:spLocks noChangeArrowheads="1"/>
          </p:cNvSpPr>
          <p:nvPr/>
        </p:nvSpPr>
        <p:spPr bwMode="auto">
          <a:xfrm>
            <a:off x="4723765" y="3692525"/>
            <a:ext cx="366395" cy="36639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6" name="Text Box 1043"/>
          <p:cNvSpPr txBox="1">
            <a:spLocks noChangeArrowheads="1"/>
          </p:cNvSpPr>
          <p:nvPr/>
        </p:nvSpPr>
        <p:spPr bwMode="auto">
          <a:xfrm>
            <a:off x="4693285" y="3608070"/>
            <a:ext cx="59626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</a:p>
        </p:txBody>
      </p:sp>
      <p:sp>
        <p:nvSpPr>
          <p:cNvPr id="67" name="Line 1044"/>
          <p:cNvSpPr>
            <a:spLocks noChangeShapeType="1"/>
          </p:cNvSpPr>
          <p:nvPr/>
        </p:nvSpPr>
        <p:spPr bwMode="auto">
          <a:xfrm flipH="1">
            <a:off x="4571365" y="4020185"/>
            <a:ext cx="207645" cy="34988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8" name="Line 1045"/>
          <p:cNvSpPr>
            <a:spLocks noChangeShapeType="1"/>
          </p:cNvSpPr>
          <p:nvPr/>
        </p:nvSpPr>
        <p:spPr bwMode="auto">
          <a:xfrm flipH="1" flipV="1">
            <a:off x="5019040" y="4018915"/>
            <a:ext cx="207645" cy="34988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9" name="Oval 1046"/>
          <p:cNvSpPr>
            <a:spLocks noChangeArrowheads="1"/>
          </p:cNvSpPr>
          <p:nvPr/>
        </p:nvSpPr>
        <p:spPr bwMode="auto">
          <a:xfrm>
            <a:off x="4284345" y="4346575"/>
            <a:ext cx="366395" cy="36639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0" name="Text Box 1047"/>
          <p:cNvSpPr txBox="1">
            <a:spLocks noChangeArrowheads="1"/>
          </p:cNvSpPr>
          <p:nvPr/>
        </p:nvSpPr>
        <p:spPr bwMode="auto">
          <a:xfrm>
            <a:off x="4290060" y="4285615"/>
            <a:ext cx="45275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1" name="Oval 1048"/>
          <p:cNvSpPr>
            <a:spLocks noChangeArrowheads="1"/>
          </p:cNvSpPr>
          <p:nvPr/>
        </p:nvSpPr>
        <p:spPr bwMode="auto">
          <a:xfrm>
            <a:off x="5093335" y="4326255"/>
            <a:ext cx="366395" cy="36639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2" name="Text Box 1049"/>
          <p:cNvSpPr txBox="1">
            <a:spLocks noChangeArrowheads="1"/>
          </p:cNvSpPr>
          <p:nvPr/>
        </p:nvSpPr>
        <p:spPr bwMode="auto">
          <a:xfrm>
            <a:off x="5098415" y="4265930"/>
            <a:ext cx="45275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3" name="Oval 1050"/>
          <p:cNvSpPr>
            <a:spLocks noChangeArrowheads="1"/>
          </p:cNvSpPr>
          <p:nvPr/>
        </p:nvSpPr>
        <p:spPr bwMode="auto">
          <a:xfrm>
            <a:off x="3955415" y="5123180"/>
            <a:ext cx="366395" cy="36639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4" name="Text Box 1051"/>
          <p:cNvSpPr txBox="1">
            <a:spLocks noChangeArrowheads="1"/>
          </p:cNvSpPr>
          <p:nvPr/>
        </p:nvSpPr>
        <p:spPr bwMode="auto">
          <a:xfrm>
            <a:off x="3959860" y="5062855"/>
            <a:ext cx="45275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75" name="Line 1052"/>
          <p:cNvSpPr>
            <a:spLocks noChangeShapeType="1"/>
          </p:cNvSpPr>
          <p:nvPr/>
        </p:nvSpPr>
        <p:spPr bwMode="auto">
          <a:xfrm flipH="1">
            <a:off x="4168140" y="4709795"/>
            <a:ext cx="261620" cy="43751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6" name="Oval 1053"/>
          <p:cNvSpPr>
            <a:spLocks noChangeArrowheads="1"/>
          </p:cNvSpPr>
          <p:nvPr/>
        </p:nvSpPr>
        <p:spPr bwMode="auto">
          <a:xfrm>
            <a:off x="6762750" y="3775710"/>
            <a:ext cx="366395" cy="36639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7" name="Text Box 1054"/>
          <p:cNvSpPr txBox="1">
            <a:spLocks noChangeArrowheads="1"/>
          </p:cNvSpPr>
          <p:nvPr/>
        </p:nvSpPr>
        <p:spPr bwMode="auto">
          <a:xfrm>
            <a:off x="6767830" y="3714115"/>
            <a:ext cx="45275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8" name="Line 1055"/>
          <p:cNvSpPr>
            <a:spLocks noChangeShapeType="1"/>
          </p:cNvSpPr>
          <p:nvPr/>
        </p:nvSpPr>
        <p:spPr bwMode="auto">
          <a:xfrm flipH="1">
            <a:off x="6610985" y="4103370"/>
            <a:ext cx="207645" cy="34988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79" name="Line 1056"/>
          <p:cNvSpPr>
            <a:spLocks noChangeShapeType="1"/>
          </p:cNvSpPr>
          <p:nvPr/>
        </p:nvSpPr>
        <p:spPr bwMode="auto">
          <a:xfrm flipH="1" flipV="1">
            <a:off x="7058660" y="4101465"/>
            <a:ext cx="207645" cy="34988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80" name="Oval 1057"/>
          <p:cNvSpPr>
            <a:spLocks noChangeArrowheads="1"/>
          </p:cNvSpPr>
          <p:nvPr/>
        </p:nvSpPr>
        <p:spPr bwMode="auto">
          <a:xfrm>
            <a:off x="6323965" y="4429125"/>
            <a:ext cx="366395" cy="36639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81" name="Text Box 1058"/>
          <p:cNvSpPr txBox="1">
            <a:spLocks noChangeArrowheads="1"/>
          </p:cNvSpPr>
          <p:nvPr/>
        </p:nvSpPr>
        <p:spPr bwMode="auto">
          <a:xfrm>
            <a:off x="6329045" y="4368165"/>
            <a:ext cx="45275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82" name="Oval 1059"/>
          <p:cNvSpPr>
            <a:spLocks noChangeArrowheads="1"/>
          </p:cNvSpPr>
          <p:nvPr/>
        </p:nvSpPr>
        <p:spPr bwMode="auto">
          <a:xfrm>
            <a:off x="7132955" y="4408805"/>
            <a:ext cx="366395" cy="36639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83" name="Text Box 1060"/>
          <p:cNvSpPr txBox="1">
            <a:spLocks noChangeArrowheads="1"/>
          </p:cNvSpPr>
          <p:nvPr/>
        </p:nvSpPr>
        <p:spPr bwMode="auto">
          <a:xfrm>
            <a:off x="7138035" y="4347845"/>
            <a:ext cx="45275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84" name="Oval 1061"/>
          <p:cNvSpPr>
            <a:spLocks noChangeArrowheads="1"/>
          </p:cNvSpPr>
          <p:nvPr/>
        </p:nvSpPr>
        <p:spPr bwMode="auto">
          <a:xfrm>
            <a:off x="5994400" y="5206365"/>
            <a:ext cx="366395" cy="36639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85" name="Text Box 1062"/>
          <p:cNvSpPr txBox="1">
            <a:spLocks noChangeArrowheads="1"/>
          </p:cNvSpPr>
          <p:nvPr/>
        </p:nvSpPr>
        <p:spPr bwMode="auto">
          <a:xfrm>
            <a:off x="5999480" y="5144770"/>
            <a:ext cx="45212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86" name="Line 1063"/>
          <p:cNvSpPr>
            <a:spLocks noChangeShapeType="1"/>
          </p:cNvSpPr>
          <p:nvPr/>
        </p:nvSpPr>
        <p:spPr bwMode="auto">
          <a:xfrm flipH="1">
            <a:off x="6207125" y="4792345"/>
            <a:ext cx="261620" cy="43751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87" name="Oval 1064"/>
          <p:cNvSpPr>
            <a:spLocks noChangeArrowheads="1"/>
          </p:cNvSpPr>
          <p:nvPr/>
        </p:nvSpPr>
        <p:spPr bwMode="auto">
          <a:xfrm>
            <a:off x="6521450" y="5226685"/>
            <a:ext cx="366395" cy="36639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88" name="Line 1065"/>
          <p:cNvSpPr>
            <a:spLocks noChangeShapeType="1"/>
          </p:cNvSpPr>
          <p:nvPr/>
        </p:nvSpPr>
        <p:spPr bwMode="auto">
          <a:xfrm>
            <a:off x="6501130" y="4802505"/>
            <a:ext cx="153670" cy="43751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89" name="Text Box 1066"/>
          <p:cNvSpPr txBox="1">
            <a:spLocks noChangeArrowheads="1"/>
          </p:cNvSpPr>
          <p:nvPr/>
        </p:nvSpPr>
        <p:spPr bwMode="auto">
          <a:xfrm>
            <a:off x="6527800" y="5146675"/>
            <a:ext cx="45212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90" name="Oval 1067"/>
          <p:cNvSpPr>
            <a:spLocks noChangeArrowheads="1"/>
          </p:cNvSpPr>
          <p:nvPr/>
        </p:nvSpPr>
        <p:spPr bwMode="auto">
          <a:xfrm>
            <a:off x="6990715" y="5234940"/>
            <a:ext cx="366395" cy="36639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91" name="Text Box 1068"/>
          <p:cNvSpPr txBox="1">
            <a:spLocks noChangeArrowheads="1"/>
          </p:cNvSpPr>
          <p:nvPr/>
        </p:nvSpPr>
        <p:spPr bwMode="auto">
          <a:xfrm>
            <a:off x="6997065" y="5155565"/>
            <a:ext cx="45212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92" name="Line 1069"/>
          <p:cNvSpPr>
            <a:spLocks noChangeShapeType="1"/>
          </p:cNvSpPr>
          <p:nvPr/>
        </p:nvSpPr>
        <p:spPr bwMode="auto">
          <a:xfrm flipV="1">
            <a:off x="7174865" y="4768850"/>
            <a:ext cx="118110" cy="46291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93" name="Freeform 1071"/>
          <p:cNvSpPr/>
          <p:nvPr/>
        </p:nvSpPr>
        <p:spPr bwMode="auto">
          <a:xfrm>
            <a:off x="1708150" y="3631565"/>
            <a:ext cx="1273175" cy="2412365"/>
          </a:xfrm>
          <a:custGeom>
            <a:avLst/>
            <a:gdLst>
              <a:gd name="T0" fmla="*/ 1640622513 w 754"/>
              <a:gd name="T1" fmla="*/ 194052825 h 1428"/>
              <a:gd name="T2" fmla="*/ 1098788125 w 754"/>
              <a:gd name="T3" fmla="*/ 105846563 h 1428"/>
              <a:gd name="T4" fmla="*/ 529232813 w 754"/>
              <a:gd name="T5" fmla="*/ 824091888 h 1428"/>
              <a:gd name="T6" fmla="*/ 20161250 w 754"/>
              <a:gd name="T7" fmla="*/ 1575098450 h 1428"/>
              <a:gd name="T8" fmla="*/ 408265313 w 754"/>
              <a:gd name="T9" fmla="*/ 2147483646 h 1428"/>
              <a:gd name="T10" fmla="*/ 650200313 w 754"/>
              <a:gd name="T11" fmla="*/ 2147483646 h 1428"/>
              <a:gd name="T12" fmla="*/ 1121470325 w 754"/>
              <a:gd name="T13" fmla="*/ 2147483646 h 1428"/>
              <a:gd name="T14" fmla="*/ 1444050325 w 754"/>
              <a:gd name="T15" fmla="*/ 2147483646 h 1428"/>
              <a:gd name="T16" fmla="*/ 1255037813 w 754"/>
              <a:gd name="T17" fmla="*/ 2147483646 h 1428"/>
              <a:gd name="T18" fmla="*/ 1134070313 w 754"/>
              <a:gd name="T19" fmla="*/ 1670864388 h 1428"/>
              <a:gd name="T20" fmla="*/ 1376005313 w 754"/>
              <a:gd name="T21" fmla="*/ 1186994388 h 1428"/>
              <a:gd name="T22" fmla="*/ 1769149688 w 754"/>
              <a:gd name="T23" fmla="*/ 884575638 h 1428"/>
              <a:gd name="T24" fmla="*/ 1877517200 w 754"/>
              <a:gd name="T25" fmla="*/ 516632825 h 1428"/>
              <a:gd name="T26" fmla="*/ 1640622513 w 754"/>
              <a:gd name="T27" fmla="*/ 194052825 h 142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754" h="1428">
                <a:moveTo>
                  <a:pt x="651" y="77"/>
                </a:moveTo>
                <a:cubicBezTo>
                  <a:pt x="600" y="48"/>
                  <a:pt x="509" y="0"/>
                  <a:pt x="436" y="42"/>
                </a:cubicBezTo>
                <a:cubicBezTo>
                  <a:pt x="363" y="84"/>
                  <a:pt x="281" y="230"/>
                  <a:pt x="210" y="327"/>
                </a:cubicBezTo>
                <a:cubicBezTo>
                  <a:pt x="139" y="424"/>
                  <a:pt x="16" y="521"/>
                  <a:pt x="8" y="625"/>
                </a:cubicBezTo>
                <a:cubicBezTo>
                  <a:pt x="0" y="729"/>
                  <a:pt x="120" y="833"/>
                  <a:pt x="162" y="951"/>
                </a:cubicBezTo>
                <a:cubicBezTo>
                  <a:pt x="204" y="1069"/>
                  <a:pt x="211" y="1258"/>
                  <a:pt x="258" y="1335"/>
                </a:cubicBezTo>
                <a:cubicBezTo>
                  <a:pt x="305" y="1412"/>
                  <a:pt x="393" y="1428"/>
                  <a:pt x="445" y="1414"/>
                </a:cubicBezTo>
                <a:cubicBezTo>
                  <a:pt x="497" y="1400"/>
                  <a:pt x="564" y="1336"/>
                  <a:pt x="573" y="1251"/>
                </a:cubicBezTo>
                <a:cubicBezTo>
                  <a:pt x="582" y="1166"/>
                  <a:pt x="518" y="1001"/>
                  <a:pt x="498" y="903"/>
                </a:cubicBezTo>
                <a:cubicBezTo>
                  <a:pt x="478" y="805"/>
                  <a:pt x="442" y="735"/>
                  <a:pt x="450" y="663"/>
                </a:cubicBezTo>
                <a:cubicBezTo>
                  <a:pt x="458" y="591"/>
                  <a:pt x="504" y="523"/>
                  <a:pt x="546" y="471"/>
                </a:cubicBezTo>
                <a:cubicBezTo>
                  <a:pt x="588" y="419"/>
                  <a:pt x="669" y="395"/>
                  <a:pt x="702" y="351"/>
                </a:cubicBezTo>
                <a:cubicBezTo>
                  <a:pt x="735" y="307"/>
                  <a:pt x="754" y="251"/>
                  <a:pt x="745" y="205"/>
                </a:cubicBezTo>
                <a:cubicBezTo>
                  <a:pt x="736" y="159"/>
                  <a:pt x="671" y="104"/>
                  <a:pt x="651" y="77"/>
                </a:cubicBezTo>
                <a:close/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/>
          </a:p>
        </p:txBody>
      </p:sp>
      <p:sp>
        <p:nvSpPr>
          <p:cNvPr id="94" name="Text Box 1072"/>
          <p:cNvSpPr txBox="1">
            <a:spLocks noChangeArrowheads="1"/>
          </p:cNvSpPr>
          <p:nvPr/>
        </p:nvSpPr>
        <p:spPr bwMode="auto">
          <a:xfrm>
            <a:off x="2829783" y="5901568"/>
            <a:ext cx="45516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These are all valid binary heaps (minimum)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18566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346835"/>
            <a:ext cx="8676640" cy="4892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21665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2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Binary Heap vs Binary Search Tree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9D03CA-B55F-4A7B-B893-D1601F4E6A07}" type="datetime1">
              <a:rPr lang="zh-CN" altLang="en-US" sz="790" smtClean="0"/>
              <a:pPr>
                <a:spcBef>
                  <a:spcPct val="0"/>
                </a:spcBef>
                <a:buFontTx/>
                <a:buNone/>
              </a:pPr>
              <a:t>2024/10/14</a:t>
            </a:fld>
            <a:endParaRPr lang="en-US" altLang="zh-CN" sz="790"/>
          </a:p>
        </p:txBody>
      </p:sp>
      <p:sp>
        <p:nvSpPr>
          <p:cNvPr id="14339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790" smtClean="0"/>
              <a:t>Heaps&amp;Priority Queue - Lecture 6</a:t>
            </a:r>
            <a:endParaRPr lang="en-US" altLang="zh-CN" sz="790"/>
          </a:p>
        </p:txBody>
      </p:sp>
      <p:sp>
        <p:nvSpPr>
          <p:cNvPr id="1434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CA2ECE-A493-4BFC-86D1-A0F1F058FB65}" type="slidenum">
              <a:rPr lang="en-US" altLang="zh-CN" sz="79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zh-CN" sz="790"/>
          </a:p>
        </p:txBody>
      </p:sp>
      <p:sp>
        <p:nvSpPr>
          <p:cNvPr id="49" name="Text Box 1056"/>
          <p:cNvSpPr txBox="1">
            <a:spLocks noChangeArrowheads="1"/>
          </p:cNvSpPr>
          <p:nvPr/>
        </p:nvSpPr>
        <p:spPr bwMode="auto">
          <a:xfrm>
            <a:off x="5281295" y="1753870"/>
            <a:ext cx="275145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>
                <a:ea typeface="宋体" panose="02010600030101010101" pitchFamily="2" charset="-122"/>
              </a:rPr>
              <a:t>Binary Search Tree</a:t>
            </a:r>
          </a:p>
        </p:txBody>
      </p:sp>
      <p:sp>
        <p:nvSpPr>
          <p:cNvPr id="50" name="Text Box 1057"/>
          <p:cNvSpPr txBox="1">
            <a:spLocks noChangeArrowheads="1"/>
          </p:cNvSpPr>
          <p:nvPr/>
        </p:nvSpPr>
        <p:spPr bwMode="auto">
          <a:xfrm>
            <a:off x="5170805" y="5233353"/>
            <a:ext cx="305562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Parent is greater than left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child, less than right child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431665" y="2382520"/>
            <a:ext cx="3404870" cy="2529205"/>
            <a:chOff x="6979" y="3865"/>
            <a:chExt cx="4864" cy="3613"/>
          </a:xfrm>
        </p:grpSpPr>
        <p:sp>
          <p:nvSpPr>
            <p:cNvPr id="30" name="Oval 1028"/>
            <p:cNvSpPr>
              <a:spLocks noChangeArrowheads="1"/>
            </p:cNvSpPr>
            <p:nvPr/>
          </p:nvSpPr>
          <p:spPr bwMode="auto">
            <a:xfrm>
              <a:off x="10316" y="3865"/>
              <a:ext cx="832" cy="83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94</a:t>
              </a:r>
            </a:p>
          </p:txBody>
        </p:sp>
        <p:sp>
          <p:nvSpPr>
            <p:cNvPr id="31" name="Oval 1029"/>
            <p:cNvSpPr>
              <a:spLocks noChangeArrowheads="1"/>
            </p:cNvSpPr>
            <p:nvPr/>
          </p:nvSpPr>
          <p:spPr bwMode="auto">
            <a:xfrm>
              <a:off x="9621" y="5139"/>
              <a:ext cx="832" cy="83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32" name="Oval 1030"/>
            <p:cNvSpPr>
              <a:spLocks noChangeArrowheads="1"/>
            </p:cNvSpPr>
            <p:nvPr/>
          </p:nvSpPr>
          <p:spPr bwMode="auto">
            <a:xfrm>
              <a:off x="11011" y="5139"/>
              <a:ext cx="832" cy="83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97</a:t>
              </a:r>
            </a:p>
          </p:txBody>
        </p:sp>
        <p:sp>
          <p:nvSpPr>
            <p:cNvPr id="33" name="Oval 1031"/>
            <p:cNvSpPr>
              <a:spLocks noChangeArrowheads="1"/>
            </p:cNvSpPr>
            <p:nvPr/>
          </p:nvSpPr>
          <p:spPr bwMode="auto">
            <a:xfrm>
              <a:off x="8914" y="6645"/>
              <a:ext cx="832" cy="83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4" name="Oval 1032"/>
            <p:cNvSpPr>
              <a:spLocks noChangeArrowheads="1"/>
            </p:cNvSpPr>
            <p:nvPr/>
          </p:nvSpPr>
          <p:spPr bwMode="auto">
            <a:xfrm>
              <a:off x="10304" y="6645"/>
              <a:ext cx="832" cy="833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24</a:t>
              </a:r>
            </a:p>
          </p:txBody>
        </p:sp>
        <p:cxnSp>
          <p:nvCxnSpPr>
            <p:cNvPr id="35" name="AutoShape 1035"/>
            <p:cNvCxnSpPr>
              <a:cxnSpLocks noChangeShapeType="1"/>
              <a:stCxn id="30" idx="3"/>
              <a:endCxn id="31" idx="0"/>
            </p:cNvCxnSpPr>
            <p:nvPr/>
          </p:nvCxnSpPr>
          <p:spPr bwMode="auto">
            <a:xfrm flipH="1">
              <a:off x="10039" y="4574"/>
              <a:ext cx="401" cy="5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1036"/>
            <p:cNvCxnSpPr>
              <a:cxnSpLocks noChangeShapeType="1"/>
              <a:stCxn id="30" idx="5"/>
              <a:endCxn id="32" idx="0"/>
            </p:cNvCxnSpPr>
            <p:nvPr/>
          </p:nvCxnSpPr>
          <p:spPr bwMode="auto">
            <a:xfrm>
              <a:off x="11026" y="4574"/>
              <a:ext cx="403" cy="56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1037"/>
            <p:cNvCxnSpPr>
              <a:cxnSpLocks noChangeShapeType="1"/>
              <a:stCxn id="31" idx="5"/>
              <a:endCxn id="34" idx="0"/>
            </p:cNvCxnSpPr>
            <p:nvPr/>
          </p:nvCxnSpPr>
          <p:spPr bwMode="auto">
            <a:xfrm>
              <a:off x="10331" y="5848"/>
              <a:ext cx="391" cy="7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1038"/>
            <p:cNvCxnSpPr>
              <a:cxnSpLocks noChangeShapeType="1"/>
              <a:stCxn id="31" idx="3"/>
              <a:endCxn id="33" idx="0"/>
            </p:cNvCxnSpPr>
            <p:nvPr/>
          </p:nvCxnSpPr>
          <p:spPr bwMode="auto">
            <a:xfrm flipH="1">
              <a:off x="9332" y="5848"/>
              <a:ext cx="413" cy="7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AutoShape 1060"/>
            <p:cNvSpPr>
              <a:spLocks noChangeArrowheads="1"/>
            </p:cNvSpPr>
            <p:nvPr/>
          </p:nvSpPr>
          <p:spPr bwMode="auto">
            <a:xfrm>
              <a:off x="6979" y="5943"/>
              <a:ext cx="2082" cy="734"/>
            </a:xfrm>
            <a:prstGeom prst="wedgeEllipseCallout">
              <a:avLst>
                <a:gd name="adj1" fmla="val 42815"/>
                <a:gd name="adj2" fmla="val 82977"/>
              </a:avLst>
            </a:prstGeom>
            <a:solidFill>
              <a:srgbClr val="FFFFFF"/>
            </a:solidFill>
            <a:ln w="9525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ea typeface="宋体" panose="02010600030101010101" pitchFamily="2" charset="-122"/>
                </a:rPr>
                <a:t>min value</a:t>
              </a:r>
            </a:p>
          </p:txBody>
        </p:sp>
      </p:grpSp>
      <p:sp>
        <p:nvSpPr>
          <p:cNvPr id="48" name="Text Box 1055"/>
          <p:cNvSpPr txBox="1">
            <a:spLocks noChangeArrowheads="1"/>
          </p:cNvSpPr>
          <p:nvPr/>
        </p:nvSpPr>
        <p:spPr bwMode="auto">
          <a:xfrm>
            <a:off x="1183005" y="1673860"/>
            <a:ext cx="187896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Binary Heap</a:t>
            </a:r>
          </a:p>
        </p:txBody>
      </p:sp>
      <p:sp>
        <p:nvSpPr>
          <p:cNvPr id="51" name="Text Box 1058"/>
          <p:cNvSpPr txBox="1">
            <a:spLocks noChangeArrowheads="1"/>
          </p:cNvSpPr>
          <p:nvPr/>
        </p:nvSpPr>
        <p:spPr bwMode="auto">
          <a:xfrm>
            <a:off x="877570" y="5201603"/>
            <a:ext cx="283527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Parent is less than both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left and right children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952500" y="2054915"/>
            <a:ext cx="3482975" cy="2880940"/>
            <a:chOff x="1711" y="3236"/>
            <a:chExt cx="5048" cy="4175"/>
          </a:xfrm>
        </p:grpSpPr>
        <p:sp>
          <p:nvSpPr>
            <p:cNvPr id="39" name="Oval 1042"/>
            <p:cNvSpPr>
              <a:spLocks noChangeArrowheads="1"/>
            </p:cNvSpPr>
            <p:nvPr/>
          </p:nvSpPr>
          <p:spPr bwMode="auto">
            <a:xfrm>
              <a:off x="3132" y="3749"/>
              <a:ext cx="844" cy="8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0" name="Oval 1043"/>
            <p:cNvSpPr>
              <a:spLocks noChangeArrowheads="1"/>
            </p:cNvSpPr>
            <p:nvPr/>
          </p:nvSpPr>
          <p:spPr bwMode="auto">
            <a:xfrm>
              <a:off x="2428" y="5041"/>
              <a:ext cx="844" cy="8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41" name="Oval 1044"/>
            <p:cNvSpPr>
              <a:spLocks noChangeArrowheads="1"/>
            </p:cNvSpPr>
            <p:nvPr/>
          </p:nvSpPr>
          <p:spPr bwMode="auto">
            <a:xfrm>
              <a:off x="3836" y="5041"/>
              <a:ext cx="844" cy="8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94</a:t>
              </a:r>
            </a:p>
          </p:txBody>
        </p:sp>
        <p:sp>
          <p:nvSpPr>
            <p:cNvPr id="42" name="Oval 1045"/>
            <p:cNvSpPr>
              <a:spLocks noChangeArrowheads="1"/>
            </p:cNvSpPr>
            <p:nvPr/>
          </p:nvSpPr>
          <p:spPr bwMode="auto">
            <a:xfrm>
              <a:off x="1711" y="6567"/>
              <a:ext cx="844" cy="8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97</a:t>
              </a:r>
            </a:p>
          </p:txBody>
        </p:sp>
        <p:sp>
          <p:nvSpPr>
            <p:cNvPr id="43" name="Oval 1046"/>
            <p:cNvSpPr>
              <a:spLocks noChangeArrowheads="1"/>
            </p:cNvSpPr>
            <p:nvPr/>
          </p:nvSpPr>
          <p:spPr bwMode="auto">
            <a:xfrm>
              <a:off x="3120" y="6567"/>
              <a:ext cx="844" cy="84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24</a:t>
              </a:r>
            </a:p>
          </p:txBody>
        </p:sp>
        <p:cxnSp>
          <p:nvCxnSpPr>
            <p:cNvPr id="44" name="AutoShape 1049"/>
            <p:cNvCxnSpPr>
              <a:cxnSpLocks noChangeShapeType="1"/>
              <a:stCxn id="39" idx="3"/>
              <a:endCxn id="40" idx="0"/>
            </p:cNvCxnSpPr>
            <p:nvPr/>
          </p:nvCxnSpPr>
          <p:spPr bwMode="auto">
            <a:xfrm flipH="1">
              <a:off x="2851" y="4468"/>
              <a:ext cx="406" cy="5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1050"/>
            <p:cNvCxnSpPr>
              <a:cxnSpLocks noChangeShapeType="1"/>
              <a:stCxn id="39" idx="5"/>
              <a:endCxn id="41" idx="0"/>
            </p:cNvCxnSpPr>
            <p:nvPr/>
          </p:nvCxnSpPr>
          <p:spPr bwMode="auto">
            <a:xfrm>
              <a:off x="3851" y="4468"/>
              <a:ext cx="408" cy="5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51"/>
            <p:cNvCxnSpPr>
              <a:cxnSpLocks noChangeShapeType="1"/>
              <a:stCxn id="40" idx="5"/>
              <a:endCxn id="43" idx="0"/>
            </p:cNvCxnSpPr>
            <p:nvPr/>
          </p:nvCxnSpPr>
          <p:spPr bwMode="auto">
            <a:xfrm>
              <a:off x="3147" y="5760"/>
              <a:ext cx="396" cy="8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1052"/>
            <p:cNvCxnSpPr>
              <a:cxnSpLocks noChangeShapeType="1"/>
              <a:stCxn id="40" idx="3"/>
              <a:endCxn id="42" idx="0"/>
            </p:cNvCxnSpPr>
            <p:nvPr/>
          </p:nvCxnSpPr>
          <p:spPr bwMode="auto">
            <a:xfrm flipH="1">
              <a:off x="2134" y="5760"/>
              <a:ext cx="418" cy="8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AutoShape 1061"/>
            <p:cNvSpPr>
              <a:spLocks noChangeArrowheads="1"/>
            </p:cNvSpPr>
            <p:nvPr/>
          </p:nvSpPr>
          <p:spPr bwMode="auto">
            <a:xfrm>
              <a:off x="4528" y="3236"/>
              <a:ext cx="2231" cy="822"/>
            </a:xfrm>
            <a:prstGeom prst="wedgeEllipseCallout">
              <a:avLst>
                <a:gd name="adj1" fmla="val -75546"/>
                <a:gd name="adj2" fmla="val 64185"/>
              </a:avLst>
            </a:prstGeom>
            <a:solidFill>
              <a:srgbClr val="FFFFFF"/>
            </a:solidFill>
            <a:ln w="9525">
              <a:solidFill>
                <a:schemeClr val="accent2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min value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98983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1798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Structure property</a:t>
            </a:r>
          </a:p>
        </p:txBody>
      </p:sp>
      <p:pic>
        <p:nvPicPr>
          <p:cNvPr id="4" name="图片 3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536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FC6854-5945-4721-A566-B079B1668963}" type="datetime1">
              <a:rPr lang="zh-CN" altLang="en-US" sz="790" smtClean="0"/>
              <a:pPr>
                <a:spcBef>
                  <a:spcPct val="0"/>
                </a:spcBef>
                <a:buFontTx/>
                <a:buNone/>
              </a:pPr>
              <a:t>2024/10/14</a:t>
            </a:fld>
            <a:endParaRPr lang="en-US" altLang="zh-CN" sz="790"/>
          </a:p>
        </p:txBody>
      </p:sp>
      <p:sp>
        <p:nvSpPr>
          <p:cNvPr id="1536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790" smtClean="0"/>
              <a:t>Heaps&amp;Priority Queue - Lecture 6</a:t>
            </a:r>
            <a:endParaRPr lang="en-US" altLang="zh-CN" sz="790"/>
          </a:p>
        </p:txBody>
      </p:sp>
      <p:sp>
        <p:nvSpPr>
          <p:cNvPr id="1536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C8137D-EDC1-449E-A3C8-AFCC9ADF8648}" type="slidenum">
              <a:rPr lang="en-US" altLang="zh-CN" sz="79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zh-CN" sz="790"/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995" y="1628140"/>
            <a:ext cx="8041640" cy="1483360"/>
          </a:xfrm>
        </p:spPr>
        <p:txBody>
          <a:bodyPr/>
          <a:lstStyle/>
          <a:p>
            <a:r>
              <a:rPr lang="en-US" altLang="zh-CN" sz="2800" dirty="0" smtClean="0">
                <a:ea typeface="宋体" panose="02010600030101010101" pitchFamily="2" charset="-122"/>
              </a:rPr>
              <a:t>A binary heap is a complete tree</a:t>
            </a:r>
          </a:p>
          <a:p>
            <a:pPr lvl="1"/>
            <a:r>
              <a:rPr lang="en-US" altLang="zh-CN" sz="2400" dirty="0" smtClean="0">
                <a:ea typeface="宋体" panose="02010600030101010101" pitchFamily="2" charset="-122"/>
              </a:rPr>
              <a:t>All nodes are in use except for possibly the right end of the bottom row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445"/>
          <a:stretch>
            <a:fillRect/>
          </a:stretch>
        </p:blipFill>
        <p:spPr>
          <a:xfrm>
            <a:off x="2372995" y="3284855"/>
            <a:ext cx="4269105" cy="180721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10870" y="5085715"/>
            <a:ext cx="827722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263AF8"/>
                </a:solidFill>
                <a:latin typeface="Sitka Text" pitchFamily="2" charset="0"/>
              </a:rPr>
              <a:t>A </a:t>
            </a:r>
            <a:r>
              <a:rPr lang="en-US" altLang="zh-CN" sz="2400" dirty="0">
                <a:solidFill>
                  <a:srgbClr val="263AF8"/>
                </a:solidFill>
                <a:latin typeface="Sitka Text" pitchFamily="2" charset="0"/>
              </a:rPr>
              <a:t>complete binary tree of height h has between 2</a:t>
            </a:r>
            <a:r>
              <a:rPr lang="en-US" altLang="zh-CN" sz="2400" baseline="30000" dirty="0">
                <a:solidFill>
                  <a:srgbClr val="263AF8"/>
                </a:solidFill>
                <a:latin typeface="Sitka Text" pitchFamily="2" charset="0"/>
              </a:rPr>
              <a:t>h</a:t>
            </a:r>
            <a:r>
              <a:rPr lang="en-US" altLang="zh-CN" sz="2400" dirty="0">
                <a:solidFill>
                  <a:srgbClr val="263AF8"/>
                </a:solidFill>
                <a:latin typeface="Sitka Text" pitchFamily="2" charset="0"/>
              </a:rPr>
              <a:t> and 2</a:t>
            </a:r>
            <a:r>
              <a:rPr lang="en-US" altLang="zh-CN" sz="2400" baseline="30000" dirty="0">
                <a:solidFill>
                  <a:srgbClr val="263AF8"/>
                </a:solidFill>
                <a:latin typeface="Sitka Text" pitchFamily="2" charset="0"/>
              </a:rPr>
              <a:t>h+1</a:t>
            </a:r>
            <a:r>
              <a:rPr lang="en-US" altLang="zh-CN" sz="2400" dirty="0">
                <a:solidFill>
                  <a:srgbClr val="263AF8"/>
                </a:solidFill>
                <a:latin typeface="Sitka Text" pitchFamily="2" charset="0"/>
              </a:rPr>
              <a:t> − 1 nodes. </a:t>
            </a:r>
            <a:endParaRPr lang="en-US" altLang="zh-CN" sz="2400" dirty="0" smtClean="0">
              <a:solidFill>
                <a:srgbClr val="263AF8"/>
              </a:solidFill>
              <a:latin typeface="Sitka Text" pitchFamily="2" charset="0"/>
            </a:endParaRPr>
          </a:p>
          <a:p>
            <a:pPr marL="0" lvl="1"/>
            <a:r>
              <a:rPr lang="en-US" altLang="zh-CN" sz="2400" dirty="0" smtClean="0">
                <a:solidFill>
                  <a:srgbClr val="263AF8"/>
                </a:solidFill>
                <a:latin typeface="Sitka Text" pitchFamily="2" charset="0"/>
              </a:rPr>
              <a:t>The </a:t>
            </a:r>
            <a:r>
              <a:rPr lang="en-US" altLang="zh-CN" sz="2400" dirty="0">
                <a:solidFill>
                  <a:srgbClr val="263AF8"/>
                </a:solidFill>
                <a:latin typeface="Sitka Text" pitchFamily="2" charset="0"/>
              </a:rPr>
              <a:t>height of a complete binary tree is </a:t>
            </a:r>
            <a:r>
              <a:rPr lang="en-US" altLang="zh-CN" sz="2400" dirty="0">
                <a:solidFill>
                  <a:srgbClr val="263AF8"/>
                </a:solidFill>
                <a:latin typeface="Sitka Text" pitchFamily="2" charset="0"/>
                <a:sym typeface="Symbol" panose="05050102010706020507" pitchFamily="18" charset="2"/>
              </a:rPr>
              <a:t></a:t>
            </a:r>
            <a:r>
              <a:rPr lang="en-US" altLang="zh-CN" sz="2400" dirty="0" err="1" smtClean="0">
                <a:solidFill>
                  <a:srgbClr val="263AF8"/>
                </a:solidFill>
                <a:latin typeface="Sitka Text" pitchFamily="2" charset="0"/>
              </a:rPr>
              <a:t>logN</a:t>
            </a:r>
            <a:r>
              <a:rPr lang="en-US" altLang="zh-CN" sz="2400" dirty="0" smtClean="0">
                <a:solidFill>
                  <a:srgbClr val="263AF8"/>
                </a:solidFill>
                <a:latin typeface="Sitka Text" pitchFamily="2" charset="0"/>
                <a:sym typeface="Symbol" panose="05050102010706020507" pitchFamily="18" charset="2"/>
              </a:rPr>
              <a:t>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83845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Examples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638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D15C88-ED13-43B5-805B-189DEAC262E3}" type="datetime1">
              <a:rPr lang="zh-CN" altLang="en-US" sz="790" smtClean="0"/>
              <a:pPr>
                <a:spcBef>
                  <a:spcPct val="0"/>
                </a:spcBef>
                <a:buFontTx/>
                <a:buNone/>
              </a:pPr>
              <a:t>2024/10/14</a:t>
            </a:fld>
            <a:endParaRPr lang="en-US" altLang="zh-CN" sz="790"/>
          </a:p>
        </p:txBody>
      </p:sp>
      <p:sp>
        <p:nvSpPr>
          <p:cNvPr id="1638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790" smtClean="0"/>
              <a:t>Heaps&amp;Priority Queue - Lecture 6</a:t>
            </a:r>
            <a:endParaRPr lang="en-US" altLang="zh-CN" sz="790"/>
          </a:p>
        </p:txBody>
      </p:sp>
      <p:sp>
        <p:nvSpPr>
          <p:cNvPr id="1638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425434-E8F3-4A76-ACEE-3CF3EBAE2E5F}" type="slidenum">
              <a:rPr lang="en-US" altLang="zh-CN" sz="79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zh-CN" sz="790"/>
          </a:p>
        </p:txBody>
      </p:sp>
      <p:sp>
        <p:nvSpPr>
          <p:cNvPr id="46" name="Oval 18"/>
          <p:cNvSpPr>
            <a:spLocks noChangeArrowheads="1"/>
          </p:cNvSpPr>
          <p:nvPr/>
        </p:nvSpPr>
        <p:spPr bwMode="auto">
          <a:xfrm>
            <a:off x="2162175" y="3654425"/>
            <a:ext cx="343535" cy="34353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7" name="Oval 20"/>
          <p:cNvSpPr>
            <a:spLocks noChangeArrowheads="1"/>
          </p:cNvSpPr>
          <p:nvPr/>
        </p:nvSpPr>
        <p:spPr bwMode="auto">
          <a:xfrm>
            <a:off x="2618105" y="4186555"/>
            <a:ext cx="343535" cy="34353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48" name="Oval 21"/>
          <p:cNvSpPr>
            <a:spLocks noChangeArrowheads="1"/>
          </p:cNvSpPr>
          <p:nvPr/>
        </p:nvSpPr>
        <p:spPr bwMode="auto">
          <a:xfrm>
            <a:off x="1706880" y="4186555"/>
            <a:ext cx="343535" cy="34353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cxnSp>
        <p:nvCxnSpPr>
          <p:cNvPr id="49" name="AutoShape 22"/>
          <p:cNvCxnSpPr>
            <a:cxnSpLocks noChangeShapeType="1"/>
            <a:stCxn id="46" idx="3"/>
            <a:endCxn id="48" idx="0"/>
          </p:cNvCxnSpPr>
          <p:nvPr/>
        </p:nvCxnSpPr>
        <p:spPr bwMode="auto">
          <a:xfrm flipH="1">
            <a:off x="1878965" y="3947160"/>
            <a:ext cx="334010" cy="2387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AutoShape 23"/>
          <p:cNvCxnSpPr>
            <a:cxnSpLocks noChangeShapeType="1"/>
            <a:stCxn id="46" idx="5"/>
            <a:endCxn id="47" idx="0"/>
          </p:cNvCxnSpPr>
          <p:nvPr/>
        </p:nvCxnSpPr>
        <p:spPr bwMode="auto">
          <a:xfrm>
            <a:off x="2454910" y="3947160"/>
            <a:ext cx="335280" cy="2387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Oval 24"/>
          <p:cNvSpPr>
            <a:spLocks noChangeArrowheads="1"/>
          </p:cNvSpPr>
          <p:nvPr/>
        </p:nvSpPr>
        <p:spPr bwMode="auto">
          <a:xfrm>
            <a:off x="2125980" y="4754245"/>
            <a:ext cx="343535" cy="34353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52" name="Oval 25"/>
          <p:cNvSpPr>
            <a:spLocks noChangeArrowheads="1"/>
          </p:cNvSpPr>
          <p:nvPr/>
        </p:nvSpPr>
        <p:spPr bwMode="auto">
          <a:xfrm>
            <a:off x="1214755" y="4754245"/>
            <a:ext cx="343535" cy="34353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cxnSp>
        <p:nvCxnSpPr>
          <p:cNvPr id="53" name="AutoShape 26"/>
          <p:cNvCxnSpPr>
            <a:cxnSpLocks noChangeShapeType="1"/>
            <a:stCxn id="48" idx="3"/>
            <a:endCxn id="52" idx="0"/>
          </p:cNvCxnSpPr>
          <p:nvPr/>
        </p:nvCxnSpPr>
        <p:spPr bwMode="auto">
          <a:xfrm flipH="1">
            <a:off x="1387475" y="4479290"/>
            <a:ext cx="370205" cy="2755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AutoShape 27"/>
          <p:cNvCxnSpPr>
            <a:cxnSpLocks noChangeShapeType="1"/>
            <a:stCxn id="48" idx="5"/>
            <a:endCxn id="51" idx="0"/>
          </p:cNvCxnSpPr>
          <p:nvPr/>
        </p:nvCxnSpPr>
        <p:spPr bwMode="auto">
          <a:xfrm>
            <a:off x="1999615" y="4479290"/>
            <a:ext cx="299085" cy="2755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Oval 28"/>
          <p:cNvSpPr>
            <a:spLocks noChangeArrowheads="1"/>
          </p:cNvSpPr>
          <p:nvPr/>
        </p:nvSpPr>
        <p:spPr bwMode="auto">
          <a:xfrm>
            <a:off x="6155690" y="1605280"/>
            <a:ext cx="343535" cy="34353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6611620" y="2136775"/>
            <a:ext cx="343535" cy="34353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5700395" y="2136775"/>
            <a:ext cx="343535" cy="34353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cxnSp>
        <p:nvCxnSpPr>
          <p:cNvPr id="58" name="AutoShape 31"/>
          <p:cNvCxnSpPr>
            <a:cxnSpLocks noChangeShapeType="1"/>
            <a:stCxn id="55" idx="3"/>
            <a:endCxn id="57" idx="0"/>
          </p:cNvCxnSpPr>
          <p:nvPr/>
        </p:nvCxnSpPr>
        <p:spPr bwMode="auto">
          <a:xfrm flipH="1">
            <a:off x="5872480" y="1898015"/>
            <a:ext cx="334010" cy="2387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AutoShape 32"/>
          <p:cNvCxnSpPr>
            <a:cxnSpLocks noChangeShapeType="1"/>
            <a:stCxn id="55" idx="5"/>
            <a:endCxn id="56" idx="0"/>
          </p:cNvCxnSpPr>
          <p:nvPr/>
        </p:nvCxnSpPr>
        <p:spPr bwMode="auto">
          <a:xfrm>
            <a:off x="6448425" y="1898015"/>
            <a:ext cx="335280" cy="2387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Oval 33"/>
          <p:cNvSpPr>
            <a:spLocks noChangeArrowheads="1"/>
          </p:cNvSpPr>
          <p:nvPr/>
        </p:nvSpPr>
        <p:spPr bwMode="auto">
          <a:xfrm>
            <a:off x="6119495" y="2705100"/>
            <a:ext cx="343535" cy="34353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cxnSp>
        <p:nvCxnSpPr>
          <p:cNvPr id="61" name="AutoShape 36"/>
          <p:cNvCxnSpPr>
            <a:cxnSpLocks noChangeShapeType="1"/>
            <a:stCxn id="57" idx="5"/>
            <a:endCxn id="60" idx="0"/>
          </p:cNvCxnSpPr>
          <p:nvPr/>
        </p:nvCxnSpPr>
        <p:spPr bwMode="auto">
          <a:xfrm>
            <a:off x="5992495" y="2429510"/>
            <a:ext cx="299085" cy="2755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Text Box 37"/>
          <p:cNvSpPr txBox="1">
            <a:spLocks noChangeArrowheads="1"/>
          </p:cNvSpPr>
          <p:nvPr/>
        </p:nvSpPr>
        <p:spPr bwMode="auto">
          <a:xfrm>
            <a:off x="5751830" y="3274695"/>
            <a:ext cx="1629410" cy="337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Sitka Text" pitchFamily="2" charset="0"/>
                <a:ea typeface="宋体" panose="02010600030101010101" pitchFamily="2" charset="-122"/>
              </a:rPr>
              <a:t>not complete</a:t>
            </a:r>
          </a:p>
        </p:txBody>
      </p:sp>
      <p:sp>
        <p:nvSpPr>
          <p:cNvPr id="63" name="Oval 38"/>
          <p:cNvSpPr>
            <a:spLocks noChangeArrowheads="1"/>
          </p:cNvSpPr>
          <p:nvPr/>
        </p:nvSpPr>
        <p:spPr bwMode="auto">
          <a:xfrm>
            <a:off x="3023235" y="1650365"/>
            <a:ext cx="343535" cy="34353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64" name="Oval 39"/>
          <p:cNvSpPr>
            <a:spLocks noChangeArrowheads="1"/>
          </p:cNvSpPr>
          <p:nvPr/>
        </p:nvSpPr>
        <p:spPr bwMode="auto">
          <a:xfrm>
            <a:off x="3478530" y="2181860"/>
            <a:ext cx="343535" cy="34353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65" name="Oval 40"/>
          <p:cNvSpPr>
            <a:spLocks noChangeArrowheads="1"/>
          </p:cNvSpPr>
          <p:nvPr/>
        </p:nvSpPr>
        <p:spPr bwMode="auto">
          <a:xfrm>
            <a:off x="2567305" y="2181860"/>
            <a:ext cx="343535" cy="34353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cxnSp>
        <p:nvCxnSpPr>
          <p:cNvPr id="66" name="AutoShape 41"/>
          <p:cNvCxnSpPr>
            <a:cxnSpLocks noChangeShapeType="1"/>
            <a:stCxn id="63" idx="3"/>
            <a:endCxn id="65" idx="0"/>
          </p:cNvCxnSpPr>
          <p:nvPr/>
        </p:nvCxnSpPr>
        <p:spPr bwMode="auto">
          <a:xfrm flipH="1">
            <a:off x="2740025" y="1943100"/>
            <a:ext cx="334010" cy="2387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AutoShape 42"/>
          <p:cNvCxnSpPr>
            <a:cxnSpLocks noChangeShapeType="1"/>
            <a:stCxn id="63" idx="5"/>
            <a:endCxn id="64" idx="0"/>
          </p:cNvCxnSpPr>
          <p:nvPr/>
        </p:nvCxnSpPr>
        <p:spPr bwMode="auto">
          <a:xfrm>
            <a:off x="3315970" y="1943100"/>
            <a:ext cx="335280" cy="2387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Text Box 47"/>
          <p:cNvSpPr txBox="1">
            <a:spLocks noChangeArrowheads="1"/>
          </p:cNvSpPr>
          <p:nvPr/>
        </p:nvSpPr>
        <p:spPr bwMode="auto">
          <a:xfrm>
            <a:off x="2303145" y="2750820"/>
            <a:ext cx="239204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Sitka Text" pitchFamily="2" charset="0"/>
                <a:ea typeface="宋体" panose="02010600030101010101" pitchFamily="2" charset="-122"/>
              </a:rPr>
              <a:t>complete tree,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Sitka Text" pitchFamily="2" charset="0"/>
                <a:ea typeface="宋体" panose="02010600030101010101" pitchFamily="2" charset="-122"/>
              </a:rPr>
              <a:t>heap order is "max"</a:t>
            </a:r>
          </a:p>
        </p:txBody>
      </p:sp>
      <p:sp>
        <p:nvSpPr>
          <p:cNvPr id="69" name="Text Box 48"/>
          <p:cNvSpPr txBox="1">
            <a:spLocks noChangeArrowheads="1"/>
          </p:cNvSpPr>
          <p:nvPr/>
        </p:nvSpPr>
        <p:spPr bwMode="auto">
          <a:xfrm>
            <a:off x="1442720" y="5247640"/>
            <a:ext cx="235394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Sitka Text" pitchFamily="2" charset="0"/>
                <a:ea typeface="宋体" panose="02010600030101010101" pitchFamily="2" charset="-122"/>
              </a:rPr>
              <a:t>complete tree,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Sitka Text" pitchFamily="2" charset="0"/>
                <a:ea typeface="宋体" panose="02010600030101010101" pitchFamily="2" charset="-122"/>
              </a:rPr>
              <a:t>heap order is "min"</a:t>
            </a:r>
          </a:p>
        </p:txBody>
      </p:sp>
      <p:sp>
        <p:nvSpPr>
          <p:cNvPr id="70" name="Oval 49"/>
          <p:cNvSpPr>
            <a:spLocks noChangeArrowheads="1"/>
          </p:cNvSpPr>
          <p:nvPr/>
        </p:nvSpPr>
        <p:spPr bwMode="auto">
          <a:xfrm>
            <a:off x="5492750" y="3921125"/>
            <a:ext cx="343535" cy="34353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1" name="Oval 50"/>
          <p:cNvSpPr>
            <a:spLocks noChangeArrowheads="1"/>
          </p:cNvSpPr>
          <p:nvPr/>
        </p:nvSpPr>
        <p:spPr bwMode="auto">
          <a:xfrm>
            <a:off x="5948680" y="4452620"/>
            <a:ext cx="343535" cy="34353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72" name="Oval 51"/>
          <p:cNvSpPr>
            <a:spLocks noChangeArrowheads="1"/>
          </p:cNvSpPr>
          <p:nvPr/>
        </p:nvSpPr>
        <p:spPr bwMode="auto">
          <a:xfrm>
            <a:off x="5037455" y="4452620"/>
            <a:ext cx="343535" cy="34353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cxnSp>
        <p:nvCxnSpPr>
          <p:cNvPr id="73" name="AutoShape 52"/>
          <p:cNvCxnSpPr>
            <a:cxnSpLocks noChangeShapeType="1"/>
            <a:stCxn id="70" idx="3"/>
            <a:endCxn id="72" idx="0"/>
          </p:cNvCxnSpPr>
          <p:nvPr/>
        </p:nvCxnSpPr>
        <p:spPr bwMode="auto">
          <a:xfrm flipH="1">
            <a:off x="5209540" y="4213860"/>
            <a:ext cx="334010" cy="2387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AutoShape 53"/>
          <p:cNvCxnSpPr>
            <a:cxnSpLocks noChangeShapeType="1"/>
            <a:stCxn id="70" idx="5"/>
            <a:endCxn id="71" idx="0"/>
          </p:cNvCxnSpPr>
          <p:nvPr/>
        </p:nvCxnSpPr>
        <p:spPr bwMode="auto">
          <a:xfrm>
            <a:off x="5785485" y="4213860"/>
            <a:ext cx="335280" cy="2387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Oval 54"/>
          <p:cNvSpPr>
            <a:spLocks noChangeArrowheads="1"/>
          </p:cNvSpPr>
          <p:nvPr/>
        </p:nvSpPr>
        <p:spPr bwMode="auto">
          <a:xfrm>
            <a:off x="5456555" y="5020945"/>
            <a:ext cx="343535" cy="34353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76" name="Oval 55"/>
          <p:cNvSpPr>
            <a:spLocks noChangeArrowheads="1"/>
          </p:cNvSpPr>
          <p:nvPr/>
        </p:nvSpPr>
        <p:spPr bwMode="auto">
          <a:xfrm>
            <a:off x="4545330" y="5020945"/>
            <a:ext cx="343535" cy="343535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cxnSp>
        <p:nvCxnSpPr>
          <p:cNvPr id="77" name="AutoShape 56"/>
          <p:cNvCxnSpPr>
            <a:cxnSpLocks noChangeShapeType="1"/>
            <a:stCxn id="72" idx="3"/>
            <a:endCxn id="76" idx="0"/>
          </p:cNvCxnSpPr>
          <p:nvPr/>
        </p:nvCxnSpPr>
        <p:spPr bwMode="auto">
          <a:xfrm flipH="1">
            <a:off x="4717415" y="4745355"/>
            <a:ext cx="370205" cy="2755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AutoShape 57"/>
          <p:cNvCxnSpPr>
            <a:cxnSpLocks noChangeShapeType="1"/>
            <a:stCxn id="72" idx="5"/>
            <a:endCxn id="75" idx="0"/>
          </p:cNvCxnSpPr>
          <p:nvPr/>
        </p:nvCxnSpPr>
        <p:spPr bwMode="auto">
          <a:xfrm>
            <a:off x="5329555" y="4745355"/>
            <a:ext cx="299085" cy="27559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9" name="Text Box 58"/>
          <p:cNvSpPr txBox="1">
            <a:spLocks noChangeArrowheads="1"/>
          </p:cNvSpPr>
          <p:nvPr/>
        </p:nvSpPr>
        <p:spPr bwMode="auto">
          <a:xfrm>
            <a:off x="5169535" y="5590540"/>
            <a:ext cx="267081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Sitka Text" pitchFamily="2" charset="0"/>
                <a:ea typeface="宋体" panose="02010600030101010101" pitchFamily="2" charset="-122"/>
              </a:rPr>
              <a:t>complete tree, but min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600" dirty="0">
                <a:latin typeface="Sitka Text" pitchFamily="2" charset="0"/>
                <a:ea typeface="宋体" panose="02010600030101010101" pitchFamily="2" charset="-122"/>
              </a:rPr>
              <a:t>heap order is broken</a:t>
            </a:r>
          </a:p>
        </p:txBody>
      </p:sp>
      <p:sp>
        <p:nvSpPr>
          <p:cNvPr id="80" name="Oval 59"/>
          <p:cNvSpPr>
            <a:spLocks noChangeArrowheads="1"/>
          </p:cNvSpPr>
          <p:nvPr/>
        </p:nvSpPr>
        <p:spPr bwMode="auto">
          <a:xfrm>
            <a:off x="5231765" y="2705100"/>
            <a:ext cx="343535" cy="343535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00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1" name="AutoShape 60"/>
          <p:cNvCxnSpPr>
            <a:cxnSpLocks noChangeShapeType="1"/>
            <a:stCxn id="57" idx="3"/>
            <a:endCxn id="80" idx="0"/>
          </p:cNvCxnSpPr>
          <p:nvPr/>
        </p:nvCxnSpPr>
        <p:spPr bwMode="auto">
          <a:xfrm flipH="1">
            <a:off x="5404485" y="2429510"/>
            <a:ext cx="346710" cy="27559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AutoShape 61"/>
          <p:cNvCxnSpPr>
            <a:cxnSpLocks noChangeShapeType="1"/>
            <a:stCxn id="79" idx="1"/>
            <a:endCxn id="72" idx="4"/>
          </p:cNvCxnSpPr>
          <p:nvPr/>
        </p:nvCxnSpPr>
        <p:spPr bwMode="auto">
          <a:xfrm rot="10800000" flipH="1">
            <a:off x="5169535" y="4796155"/>
            <a:ext cx="39370" cy="1085850"/>
          </a:xfrm>
          <a:prstGeom prst="curvedConnector4">
            <a:avLst>
              <a:gd name="adj1" fmla="val -925397"/>
              <a:gd name="adj2" fmla="val 63413"/>
            </a:avLst>
          </a:prstGeom>
          <a:noFill/>
          <a:ln w="28575">
            <a:solidFill>
              <a:srgbClr val="263AF8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AutoShape 62"/>
          <p:cNvCxnSpPr>
            <a:cxnSpLocks noChangeShapeType="1"/>
            <a:stCxn id="79" idx="1"/>
            <a:endCxn id="75" idx="2"/>
          </p:cNvCxnSpPr>
          <p:nvPr/>
        </p:nvCxnSpPr>
        <p:spPr bwMode="auto">
          <a:xfrm rot="10800000" flipH="1">
            <a:off x="5169535" y="5193030"/>
            <a:ext cx="287020" cy="689610"/>
          </a:xfrm>
          <a:prstGeom prst="curvedConnector3">
            <a:avLst>
              <a:gd name="adj1" fmla="val -82965"/>
            </a:avLst>
          </a:prstGeom>
          <a:noFill/>
          <a:ln w="28575">
            <a:solidFill>
              <a:srgbClr val="263AF8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AutoShape 63"/>
          <p:cNvCxnSpPr>
            <a:cxnSpLocks noChangeShapeType="1"/>
            <a:stCxn id="62" idx="1"/>
            <a:endCxn id="80" idx="6"/>
          </p:cNvCxnSpPr>
          <p:nvPr/>
        </p:nvCxnSpPr>
        <p:spPr bwMode="auto">
          <a:xfrm rot="10800000">
            <a:off x="5575300" y="2877185"/>
            <a:ext cx="176530" cy="56642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263AF8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Line 64"/>
          <p:cNvSpPr>
            <a:spLocks noChangeShapeType="1"/>
          </p:cNvSpPr>
          <p:nvPr/>
        </p:nvSpPr>
        <p:spPr bwMode="auto">
          <a:xfrm flipH="1">
            <a:off x="3801110" y="1650365"/>
            <a:ext cx="1221105" cy="440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26948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818005"/>
            <a:ext cx="8676640" cy="17710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908685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Array Implementation of Heaps (Implicit Pointers)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741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9B659D-F54C-480A-BAF2-F839507D091F}" type="datetime1">
              <a:rPr lang="zh-CN" altLang="en-US" sz="790" smtClean="0"/>
              <a:pPr>
                <a:spcBef>
                  <a:spcPct val="0"/>
                </a:spcBef>
                <a:buFontTx/>
                <a:buNone/>
              </a:pPr>
              <a:t>2024/10/14</a:t>
            </a:fld>
            <a:endParaRPr lang="en-US" altLang="zh-CN" sz="790"/>
          </a:p>
        </p:txBody>
      </p:sp>
      <p:sp>
        <p:nvSpPr>
          <p:cNvPr id="17411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790" smtClean="0"/>
              <a:t>Heaps&amp;Priority Queue - Lecture 6</a:t>
            </a:r>
            <a:endParaRPr lang="en-US" altLang="zh-CN" sz="790"/>
          </a:p>
        </p:txBody>
      </p:sp>
      <p:sp>
        <p:nvSpPr>
          <p:cNvPr id="1741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AF9C29-6073-41E7-96D0-3DD2039CF609}" type="slidenum">
              <a:rPr lang="en-US" altLang="zh-CN" sz="79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790"/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995" y="1917065"/>
            <a:ext cx="8215630" cy="1270000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/>
              <a:t>Calculate the array indices of the various relatives of a node</a:t>
            </a:r>
          </a:p>
          <a:p>
            <a:pPr lvl="1" fontAlgn="auto">
              <a:lnSpc>
                <a:spcPct val="100000"/>
              </a:lnSpc>
              <a:spcBef>
                <a:spcPts val="600"/>
              </a:spcBef>
            </a:pPr>
            <a:r>
              <a:rPr lang="en-US" altLang="zh-CN" sz="1600" dirty="0" smtClean="0">
                <a:solidFill>
                  <a:srgbClr val="FF0000"/>
                </a:solidFill>
                <a:ea typeface="宋体" panose="02010600030101010101" pitchFamily="2" charset="-122"/>
              </a:rPr>
              <a:t>Root </a:t>
            </a:r>
            <a:r>
              <a:rPr lang="en-US" altLang="zh-CN" sz="1600" dirty="0">
                <a:solidFill>
                  <a:srgbClr val="FF0000"/>
                </a:solidFill>
                <a:ea typeface="宋体" panose="02010600030101010101" pitchFamily="2" charset="-122"/>
              </a:rPr>
              <a:t>node = A[1]</a:t>
            </a:r>
          </a:p>
          <a:p>
            <a:pPr lvl="1" fontAlgn="auto">
              <a:lnSpc>
                <a:spcPct val="100000"/>
              </a:lnSpc>
              <a:spcBef>
                <a:spcPts val="600"/>
              </a:spcBef>
            </a:pPr>
            <a:r>
              <a:rPr lang="en-US" altLang="zh-CN" sz="1600" dirty="0">
                <a:ea typeface="宋体" panose="02010600030101010101" pitchFamily="2" charset="-122"/>
              </a:rPr>
              <a:t>Children of A[</a:t>
            </a:r>
            <a:r>
              <a:rPr lang="en-US" altLang="zh-CN" sz="1600" dirty="0" err="1"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ea typeface="宋体" panose="02010600030101010101" pitchFamily="2" charset="-122"/>
              </a:rPr>
              <a:t>] = A[2i], A[2i + 1]</a:t>
            </a:r>
          </a:p>
          <a:p>
            <a:pPr lvl="1" fontAlgn="auto">
              <a:lnSpc>
                <a:spcPct val="100000"/>
              </a:lnSpc>
              <a:spcBef>
                <a:spcPts val="600"/>
              </a:spcBef>
            </a:pPr>
            <a:r>
              <a:rPr lang="en-US" altLang="zh-CN" sz="1600" dirty="0">
                <a:ea typeface="宋体" panose="02010600030101010101" pitchFamily="2" charset="-122"/>
              </a:rPr>
              <a:t>Parent of A[j] = A[j/2]</a:t>
            </a:r>
          </a:p>
          <a:p>
            <a:pPr fontAlgn="auto">
              <a:lnSpc>
                <a:spcPct val="100000"/>
              </a:lnSpc>
              <a:spcBef>
                <a:spcPts val="6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Keep track of current size N (number of nodes)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824990" y="3954145"/>
            <a:ext cx="4860925" cy="2603804"/>
            <a:chOff x="3552" y="6322"/>
            <a:chExt cx="6847" cy="3668"/>
          </a:xfrm>
        </p:grpSpPr>
        <p:sp>
          <p:nvSpPr>
            <p:cNvPr id="43" name="Line 30"/>
            <p:cNvSpPr>
              <a:spLocks noChangeShapeType="1"/>
            </p:cNvSpPr>
            <p:nvPr/>
          </p:nvSpPr>
          <p:spPr bwMode="auto">
            <a:xfrm flipV="1">
              <a:off x="8578" y="7274"/>
              <a:ext cx="0" cy="3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4" name="Text Box 32"/>
            <p:cNvSpPr txBox="1">
              <a:spLocks noChangeArrowheads="1"/>
            </p:cNvSpPr>
            <p:nvPr/>
          </p:nvSpPr>
          <p:spPr bwMode="auto">
            <a:xfrm>
              <a:off x="3568" y="6335"/>
              <a:ext cx="1043" cy="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latin typeface="Sitka Text" pitchFamily="2" charset="0"/>
                  <a:ea typeface="宋体" panose="02010600030101010101" pitchFamily="2" charset="-122"/>
                </a:rPr>
                <a:t>value</a:t>
              </a:r>
            </a:p>
          </p:txBody>
        </p:sp>
        <p:sp>
          <p:nvSpPr>
            <p:cNvPr id="45" name="Text Box 33"/>
            <p:cNvSpPr txBox="1">
              <a:spLocks noChangeArrowheads="1"/>
            </p:cNvSpPr>
            <p:nvPr/>
          </p:nvSpPr>
          <p:spPr bwMode="auto">
            <a:xfrm>
              <a:off x="3552" y="6915"/>
              <a:ext cx="1062" cy="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Sitka Text" pitchFamily="2" charset="0"/>
                  <a:ea typeface="宋体" panose="02010600030101010101" pitchFamily="2" charset="-122"/>
                </a:rPr>
                <a:t>index</a:t>
              </a:r>
            </a:p>
          </p:txBody>
        </p:sp>
        <p:sp>
          <p:nvSpPr>
            <p:cNvPr id="46" name="Oval 34"/>
            <p:cNvSpPr>
              <a:spLocks noChangeArrowheads="1"/>
            </p:cNvSpPr>
            <p:nvPr/>
          </p:nvSpPr>
          <p:spPr bwMode="auto">
            <a:xfrm>
              <a:off x="5971" y="7938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7" name="Oval 35"/>
            <p:cNvSpPr>
              <a:spLocks noChangeArrowheads="1"/>
            </p:cNvSpPr>
            <p:nvPr/>
          </p:nvSpPr>
          <p:spPr bwMode="auto">
            <a:xfrm>
              <a:off x="6511" y="8568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8" name="Oval 36"/>
            <p:cNvSpPr>
              <a:spLocks noChangeArrowheads="1"/>
            </p:cNvSpPr>
            <p:nvPr/>
          </p:nvSpPr>
          <p:spPr bwMode="auto">
            <a:xfrm>
              <a:off x="5431" y="8568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cxnSp>
          <p:nvCxnSpPr>
            <p:cNvPr id="49" name="AutoShape 37"/>
            <p:cNvCxnSpPr>
              <a:cxnSpLocks noChangeShapeType="1"/>
              <a:stCxn id="46" idx="3"/>
              <a:endCxn id="48" idx="0"/>
            </p:cNvCxnSpPr>
            <p:nvPr/>
          </p:nvCxnSpPr>
          <p:spPr bwMode="auto">
            <a:xfrm flipH="1">
              <a:off x="5635" y="8284"/>
              <a:ext cx="396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38"/>
            <p:cNvCxnSpPr>
              <a:cxnSpLocks noChangeShapeType="1"/>
              <a:stCxn id="46" idx="5"/>
              <a:endCxn id="47" idx="0"/>
            </p:cNvCxnSpPr>
            <p:nvPr/>
          </p:nvCxnSpPr>
          <p:spPr bwMode="auto">
            <a:xfrm>
              <a:off x="6318" y="8284"/>
              <a:ext cx="398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Oval 39"/>
            <p:cNvSpPr>
              <a:spLocks noChangeArrowheads="1"/>
            </p:cNvSpPr>
            <p:nvPr/>
          </p:nvSpPr>
          <p:spPr bwMode="auto">
            <a:xfrm>
              <a:off x="5928" y="9241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2" name="Oval 40"/>
            <p:cNvSpPr>
              <a:spLocks noChangeArrowheads="1"/>
            </p:cNvSpPr>
            <p:nvPr/>
          </p:nvSpPr>
          <p:spPr bwMode="auto">
            <a:xfrm>
              <a:off x="4848" y="9241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cxnSp>
          <p:nvCxnSpPr>
            <p:cNvPr id="53" name="AutoShape 41"/>
            <p:cNvCxnSpPr>
              <a:cxnSpLocks noChangeShapeType="1"/>
              <a:stCxn id="48" idx="3"/>
              <a:endCxn id="52" idx="0"/>
            </p:cNvCxnSpPr>
            <p:nvPr/>
          </p:nvCxnSpPr>
          <p:spPr bwMode="auto">
            <a:xfrm flipH="1">
              <a:off x="5052" y="8914"/>
              <a:ext cx="439" cy="3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42"/>
            <p:cNvCxnSpPr>
              <a:cxnSpLocks noChangeShapeType="1"/>
              <a:stCxn id="48" idx="5"/>
              <a:endCxn id="51" idx="0"/>
            </p:cNvCxnSpPr>
            <p:nvPr/>
          </p:nvCxnSpPr>
          <p:spPr bwMode="auto">
            <a:xfrm>
              <a:off x="5778" y="8914"/>
              <a:ext cx="354" cy="3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Text Box 43"/>
            <p:cNvSpPr txBox="1">
              <a:spLocks noChangeArrowheads="1"/>
            </p:cNvSpPr>
            <p:nvPr/>
          </p:nvSpPr>
          <p:spPr bwMode="auto">
            <a:xfrm>
              <a:off x="4639" y="6322"/>
              <a:ext cx="720" cy="54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rgbClr val="FF0000"/>
              </a:solidFill>
              <a:miter lim="800000"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</a:p>
          </p:txBody>
        </p:sp>
        <p:sp>
          <p:nvSpPr>
            <p:cNvPr id="56" name="Text Box 44"/>
            <p:cNvSpPr txBox="1">
              <a:spLocks noChangeArrowheads="1"/>
            </p:cNvSpPr>
            <p:nvPr/>
          </p:nvSpPr>
          <p:spPr bwMode="auto">
            <a:xfrm>
              <a:off x="5359" y="6322"/>
              <a:ext cx="720" cy="54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7" name="Text Box 45"/>
            <p:cNvSpPr txBox="1">
              <a:spLocks noChangeArrowheads="1"/>
            </p:cNvSpPr>
            <p:nvPr/>
          </p:nvSpPr>
          <p:spPr bwMode="auto">
            <a:xfrm>
              <a:off x="6079" y="6322"/>
              <a:ext cx="720" cy="54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8" name="Text Box 46"/>
            <p:cNvSpPr txBox="1">
              <a:spLocks noChangeArrowheads="1"/>
            </p:cNvSpPr>
            <p:nvPr/>
          </p:nvSpPr>
          <p:spPr bwMode="auto">
            <a:xfrm>
              <a:off x="6799" y="6322"/>
              <a:ext cx="720" cy="54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9" name="Text Box 47"/>
            <p:cNvSpPr txBox="1">
              <a:spLocks noChangeArrowheads="1"/>
            </p:cNvSpPr>
            <p:nvPr/>
          </p:nvSpPr>
          <p:spPr bwMode="auto">
            <a:xfrm>
              <a:off x="7519" y="6322"/>
              <a:ext cx="720" cy="54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60" name="Text Box 48"/>
            <p:cNvSpPr txBox="1">
              <a:spLocks noChangeArrowheads="1"/>
            </p:cNvSpPr>
            <p:nvPr/>
          </p:nvSpPr>
          <p:spPr bwMode="auto">
            <a:xfrm>
              <a:off x="8239" y="6322"/>
              <a:ext cx="720" cy="54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61" name="Text Box 49"/>
            <p:cNvSpPr txBox="1">
              <a:spLocks noChangeArrowheads="1"/>
            </p:cNvSpPr>
            <p:nvPr/>
          </p:nvSpPr>
          <p:spPr bwMode="auto">
            <a:xfrm>
              <a:off x="8959" y="6322"/>
              <a:ext cx="720" cy="54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" name="Text Box 50"/>
            <p:cNvSpPr txBox="1">
              <a:spLocks noChangeArrowheads="1"/>
            </p:cNvSpPr>
            <p:nvPr/>
          </p:nvSpPr>
          <p:spPr bwMode="auto">
            <a:xfrm>
              <a:off x="9679" y="6322"/>
              <a:ext cx="720" cy="54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" name="Text Box 51"/>
            <p:cNvSpPr txBox="1">
              <a:spLocks noChangeArrowheads="1"/>
            </p:cNvSpPr>
            <p:nvPr/>
          </p:nvSpPr>
          <p:spPr bwMode="auto">
            <a:xfrm>
              <a:off x="4639" y="6862"/>
              <a:ext cx="72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4" name="Text Box 52"/>
            <p:cNvSpPr txBox="1">
              <a:spLocks noChangeArrowheads="1"/>
            </p:cNvSpPr>
            <p:nvPr/>
          </p:nvSpPr>
          <p:spPr bwMode="auto">
            <a:xfrm>
              <a:off x="5359" y="6862"/>
              <a:ext cx="72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5" name="Text Box 53"/>
            <p:cNvSpPr txBox="1">
              <a:spLocks noChangeArrowheads="1"/>
            </p:cNvSpPr>
            <p:nvPr/>
          </p:nvSpPr>
          <p:spPr bwMode="auto">
            <a:xfrm>
              <a:off x="6079" y="6862"/>
              <a:ext cx="72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6" name="Text Box 54"/>
            <p:cNvSpPr txBox="1">
              <a:spLocks noChangeArrowheads="1"/>
            </p:cNvSpPr>
            <p:nvPr/>
          </p:nvSpPr>
          <p:spPr bwMode="auto">
            <a:xfrm>
              <a:off x="6799" y="6862"/>
              <a:ext cx="72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67" name="Text Box 55"/>
            <p:cNvSpPr txBox="1">
              <a:spLocks noChangeArrowheads="1"/>
            </p:cNvSpPr>
            <p:nvPr/>
          </p:nvSpPr>
          <p:spPr bwMode="auto">
            <a:xfrm>
              <a:off x="7519" y="6862"/>
              <a:ext cx="72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latin typeface="Courier New" panose="02070309020205020404" pitchFamily="49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68" name="Text Box 56"/>
            <p:cNvSpPr txBox="1">
              <a:spLocks noChangeArrowheads="1"/>
            </p:cNvSpPr>
            <p:nvPr/>
          </p:nvSpPr>
          <p:spPr bwMode="auto">
            <a:xfrm>
              <a:off x="8239" y="6862"/>
              <a:ext cx="72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69" name="Text Box 57"/>
            <p:cNvSpPr txBox="1">
              <a:spLocks noChangeArrowheads="1"/>
            </p:cNvSpPr>
            <p:nvPr/>
          </p:nvSpPr>
          <p:spPr bwMode="auto">
            <a:xfrm>
              <a:off x="8959" y="6862"/>
              <a:ext cx="72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latin typeface="Courier New" panose="02070309020205020404" pitchFamily="49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70" name="Text Box 58"/>
            <p:cNvSpPr txBox="1">
              <a:spLocks noChangeArrowheads="1"/>
            </p:cNvSpPr>
            <p:nvPr/>
          </p:nvSpPr>
          <p:spPr bwMode="auto">
            <a:xfrm>
              <a:off x="9679" y="6862"/>
              <a:ext cx="72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latin typeface="Courier New" panose="02070309020205020404" pitchFamily="49" charset="0"/>
                  <a:ea typeface="宋体" panose="02010600030101010101" pitchFamily="2" charset="-122"/>
                </a:rPr>
                <a:t>7</a:t>
              </a:r>
            </a:p>
          </p:txBody>
        </p:sp>
        <p:cxnSp>
          <p:nvCxnSpPr>
            <p:cNvPr id="71" name="AutoShape 59"/>
            <p:cNvCxnSpPr>
              <a:cxnSpLocks noChangeShapeType="1"/>
              <a:stCxn id="57" idx="0"/>
              <a:endCxn id="59" idx="0"/>
            </p:cNvCxnSpPr>
            <p:nvPr/>
          </p:nvCxnSpPr>
          <p:spPr bwMode="auto">
            <a:xfrm rot="5400000" flipV="1">
              <a:off x="7158" y="5603"/>
              <a:ext cx="2" cy="1440"/>
            </a:xfrm>
            <a:prstGeom prst="curvedConnector3">
              <a:avLst>
                <a:gd name="adj1" fmla="val -14400000"/>
              </a:avLst>
            </a:prstGeom>
            <a:noFill/>
            <a:ln w="19050">
              <a:solidFill>
                <a:srgbClr val="263AF8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60"/>
            <p:cNvCxnSpPr>
              <a:cxnSpLocks noChangeShapeType="1"/>
              <a:stCxn id="57" idx="0"/>
              <a:endCxn id="60" idx="0"/>
            </p:cNvCxnSpPr>
            <p:nvPr/>
          </p:nvCxnSpPr>
          <p:spPr bwMode="auto">
            <a:xfrm rot="5400000" flipV="1">
              <a:off x="7518" y="5243"/>
              <a:ext cx="2" cy="2160"/>
            </a:xfrm>
            <a:prstGeom prst="curvedConnector3">
              <a:avLst>
                <a:gd name="adj1" fmla="val -20400005"/>
              </a:avLst>
            </a:prstGeom>
            <a:noFill/>
            <a:ln w="19050">
              <a:solidFill>
                <a:srgbClr val="263AF8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3" name="Text Box 61"/>
            <p:cNvSpPr txBox="1">
              <a:spLocks noChangeArrowheads="1"/>
            </p:cNvSpPr>
            <p:nvPr/>
          </p:nvSpPr>
          <p:spPr bwMode="auto">
            <a:xfrm>
              <a:off x="6341" y="7550"/>
              <a:ext cx="438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74" name="Text Box 62"/>
            <p:cNvSpPr txBox="1">
              <a:spLocks noChangeArrowheads="1"/>
            </p:cNvSpPr>
            <p:nvPr/>
          </p:nvSpPr>
          <p:spPr bwMode="auto">
            <a:xfrm>
              <a:off x="5658" y="9558"/>
              <a:ext cx="438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75" name="Text Box 63"/>
            <p:cNvSpPr txBox="1">
              <a:spLocks noChangeArrowheads="1"/>
            </p:cNvSpPr>
            <p:nvPr/>
          </p:nvSpPr>
          <p:spPr bwMode="auto">
            <a:xfrm>
              <a:off x="4578" y="9558"/>
              <a:ext cx="438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76" name="Text Box 64"/>
            <p:cNvSpPr txBox="1">
              <a:spLocks noChangeArrowheads="1"/>
            </p:cNvSpPr>
            <p:nvPr/>
          </p:nvSpPr>
          <p:spPr bwMode="auto">
            <a:xfrm>
              <a:off x="6738" y="8208"/>
              <a:ext cx="438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77" name="Text Box 65"/>
            <p:cNvSpPr txBox="1">
              <a:spLocks noChangeArrowheads="1"/>
            </p:cNvSpPr>
            <p:nvPr/>
          </p:nvSpPr>
          <p:spPr bwMode="auto">
            <a:xfrm>
              <a:off x="5118" y="8208"/>
              <a:ext cx="438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78" name="Text Box 29"/>
            <p:cNvSpPr txBox="1">
              <a:spLocks noChangeArrowheads="1"/>
            </p:cNvSpPr>
            <p:nvPr/>
          </p:nvSpPr>
          <p:spPr bwMode="auto">
            <a:xfrm>
              <a:off x="8047" y="7661"/>
              <a:ext cx="1211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000" dirty="0">
                  <a:solidFill>
                    <a:srgbClr val="0000FF"/>
                  </a:solidFill>
                  <a:latin typeface="Sitka Text" pitchFamily="2" charset="0"/>
                  <a:ea typeface="宋体" panose="02010600030101010101" pitchFamily="2" charset="-122"/>
                </a:rPr>
                <a:t>N = 5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25424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327150"/>
            <a:ext cx="8676640" cy="21951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21665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Array Implementation of Heaps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561975" y="1398270"/>
            <a:ext cx="7886700" cy="212407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rgbClr val="263AF8"/>
                </a:solidFill>
              </a:rPr>
              <a:t>Another </a:t>
            </a:r>
            <a:r>
              <a:rPr lang="en-US" altLang="zh-CN" sz="2000" dirty="0" smtClean="0">
                <a:solidFill>
                  <a:srgbClr val="263AF8"/>
                </a:solidFill>
              </a:rPr>
              <a:t>calculation</a:t>
            </a:r>
            <a:endParaRPr lang="en-US" altLang="zh-CN" sz="2000" dirty="0">
              <a:solidFill>
                <a:srgbClr val="263AF8"/>
              </a:solidFill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FF0000"/>
                </a:solidFill>
              </a:rPr>
              <a:t>Root node = </a:t>
            </a:r>
            <a:r>
              <a:rPr lang="en-US" altLang="zh-CN" sz="1800" dirty="0" smtClean="0">
                <a:solidFill>
                  <a:srgbClr val="FF0000"/>
                </a:solidFill>
              </a:rPr>
              <a:t>A[0]</a:t>
            </a:r>
            <a:endParaRPr lang="en-US" altLang="zh-CN" sz="1800" dirty="0" smtClean="0">
              <a:solidFill>
                <a:srgbClr val="FF0000"/>
              </a:solidFill>
              <a:latin typeface="Helvetica" panose="020B0604020202020204" pitchFamily="34" charset="0"/>
            </a:endParaRPr>
          </a:p>
          <a:p>
            <a:pPr lvl="1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/>
              <a:t>Parent </a:t>
            </a:r>
            <a:r>
              <a:rPr lang="en-US" altLang="zh-CN" sz="1800" dirty="0"/>
              <a:t>(</a:t>
            </a:r>
            <a:r>
              <a:rPr lang="en-US" altLang="zh-CN" sz="1800" i="1" dirty="0"/>
              <a:t>r</a:t>
            </a:r>
            <a:r>
              <a:rPr lang="en-US" altLang="zh-CN" sz="1800" dirty="0"/>
              <a:t>) = </a:t>
            </a:r>
            <a:r>
              <a:rPr lang="en-US" altLang="zh-CN" sz="1800" dirty="0">
                <a:sym typeface="Symbol" panose="05050102010706020507" pitchFamily="18" charset="2"/>
              </a:rPr>
              <a:t></a:t>
            </a:r>
            <a:r>
              <a:rPr lang="en-US" altLang="zh-CN" sz="1800" dirty="0"/>
              <a:t>(r - 1) </a:t>
            </a:r>
            <a:r>
              <a:rPr lang="en-US" altLang="zh-CN" sz="1800" dirty="0" smtClean="0"/>
              <a:t>/2 </a:t>
            </a:r>
            <a:r>
              <a:rPr lang="en-US" altLang="zh-CN" sz="1800" dirty="0">
                <a:sym typeface="Symbol" panose="05050102010706020507" pitchFamily="18" charset="2"/>
              </a:rPr>
              <a:t></a:t>
            </a:r>
            <a:r>
              <a:rPr lang="en-US" altLang="zh-CN" sz="1800" dirty="0"/>
              <a:t>      if r </a:t>
            </a:r>
            <a:r>
              <a:rPr lang="en-US" altLang="zh-CN" sz="1800" dirty="0">
                <a:sym typeface="Symbol" panose="05050102010706020507" pitchFamily="18" charset="2"/>
              </a:rPr>
              <a:t></a:t>
            </a:r>
            <a:r>
              <a:rPr lang="en-US" altLang="zh-CN" sz="1800" dirty="0"/>
              <a:t> 0 and r &lt; </a:t>
            </a:r>
            <a:r>
              <a:rPr lang="en-US" altLang="zh-CN" sz="1800" dirty="0" smtClean="0"/>
              <a:t>n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/>
              <a:t>Left </a:t>
            </a:r>
            <a:r>
              <a:rPr lang="en-US" altLang="zh-CN" sz="1800" dirty="0"/>
              <a:t>child(</a:t>
            </a:r>
            <a:r>
              <a:rPr lang="en-US" altLang="zh-CN" sz="1800" i="1" dirty="0"/>
              <a:t>r</a:t>
            </a:r>
            <a:r>
              <a:rPr lang="en-US" altLang="zh-CN" sz="1800" dirty="0"/>
              <a:t>) = 2r + 1            if 2r+1 &lt; </a:t>
            </a:r>
            <a:r>
              <a:rPr lang="en-US" altLang="zh-CN" sz="1800" dirty="0" smtClean="0"/>
              <a:t>n</a:t>
            </a:r>
            <a:endParaRPr lang="en-US" altLang="zh-CN" sz="1800" dirty="0"/>
          </a:p>
          <a:p>
            <a:pPr lvl="1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/>
              <a:t>Right child(</a:t>
            </a:r>
            <a:r>
              <a:rPr lang="en-US" altLang="zh-CN" sz="1800" i="1" dirty="0"/>
              <a:t>r</a:t>
            </a:r>
            <a:r>
              <a:rPr lang="en-US" altLang="zh-CN" sz="1800" dirty="0"/>
              <a:t>) = 2r + 2         if 2r +2 &lt; </a:t>
            </a:r>
            <a:r>
              <a:rPr lang="en-US" altLang="zh-CN" sz="1800" dirty="0" smtClean="0"/>
              <a:t>n</a:t>
            </a:r>
            <a:endParaRPr lang="en-US" altLang="zh-CN" sz="1800" dirty="0"/>
          </a:p>
          <a:p>
            <a:pPr lvl="1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/>
              <a:t>Left sibling(</a:t>
            </a:r>
            <a:r>
              <a:rPr lang="en-US" altLang="zh-CN" sz="1800" i="1" dirty="0"/>
              <a:t>r</a:t>
            </a:r>
            <a:r>
              <a:rPr lang="en-US" altLang="zh-CN" sz="1800" dirty="0"/>
              <a:t>) = r - 1    </a:t>
            </a:r>
            <a:r>
              <a:rPr lang="en-US" altLang="zh-CN" sz="1800" dirty="0" smtClean="0"/>
              <a:t>if </a:t>
            </a:r>
            <a:r>
              <a:rPr lang="en-US" altLang="zh-CN" sz="1800" dirty="0"/>
              <a:t>r is even, r &gt; 0 and r &lt; n.</a:t>
            </a:r>
          </a:p>
          <a:p>
            <a:pPr lvl="1" fontAlgn="auto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/>
              <a:t>Right sibling(</a:t>
            </a:r>
            <a:r>
              <a:rPr lang="en-US" altLang="zh-CN" sz="1800" i="1" dirty="0"/>
              <a:t>r</a:t>
            </a:r>
            <a:r>
              <a:rPr lang="en-US" altLang="zh-CN" sz="1800" dirty="0"/>
              <a:t>) = r + 1    </a:t>
            </a:r>
            <a:r>
              <a:rPr lang="en-US" altLang="zh-CN" sz="1800" dirty="0" smtClean="0"/>
              <a:t>if </a:t>
            </a:r>
            <a:r>
              <a:rPr lang="en-US" altLang="zh-CN" sz="1800" dirty="0"/>
              <a:t>r is odd, r +1 &lt; </a:t>
            </a:r>
            <a:r>
              <a:rPr lang="en-US" altLang="zh-CN" sz="1800" dirty="0" smtClean="0"/>
              <a:t>n</a:t>
            </a:r>
            <a:endParaRPr lang="en-US" altLang="zh-CN" sz="1600" dirty="0" smtClean="0">
              <a:latin typeface="Helvetica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77035" y="3865880"/>
            <a:ext cx="5124450" cy="2675777"/>
            <a:chOff x="3552" y="6577"/>
            <a:chExt cx="6847" cy="3575"/>
          </a:xfrm>
        </p:grpSpPr>
        <p:sp>
          <p:nvSpPr>
            <p:cNvPr id="8" name="Text Box 32"/>
            <p:cNvSpPr txBox="1">
              <a:spLocks noChangeArrowheads="1"/>
            </p:cNvSpPr>
            <p:nvPr/>
          </p:nvSpPr>
          <p:spPr bwMode="auto">
            <a:xfrm>
              <a:off x="3568" y="6603"/>
              <a:ext cx="1043" cy="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 dirty="0">
                  <a:latin typeface="Sitka Text" pitchFamily="2" charset="0"/>
                  <a:ea typeface="宋体" panose="02010600030101010101" pitchFamily="2" charset="-122"/>
                </a:rPr>
                <a:t>value</a:t>
              </a:r>
            </a:p>
          </p:txBody>
        </p:sp>
        <p:sp>
          <p:nvSpPr>
            <p:cNvPr id="9" name="Text Box 33"/>
            <p:cNvSpPr txBox="1">
              <a:spLocks noChangeArrowheads="1"/>
            </p:cNvSpPr>
            <p:nvPr/>
          </p:nvSpPr>
          <p:spPr bwMode="auto">
            <a:xfrm>
              <a:off x="3552" y="7091"/>
              <a:ext cx="1062" cy="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latin typeface="Sitka Text" pitchFamily="2" charset="0"/>
                  <a:ea typeface="宋体" panose="02010600030101010101" pitchFamily="2" charset="-122"/>
                </a:rPr>
                <a:t>index</a:t>
              </a:r>
            </a:p>
          </p:txBody>
        </p:sp>
        <p:sp>
          <p:nvSpPr>
            <p:cNvPr id="10" name="Oval 34"/>
            <p:cNvSpPr>
              <a:spLocks noChangeArrowheads="1"/>
            </p:cNvSpPr>
            <p:nvPr/>
          </p:nvSpPr>
          <p:spPr bwMode="auto">
            <a:xfrm>
              <a:off x="5971" y="8122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1" name="Oval 35"/>
            <p:cNvSpPr>
              <a:spLocks noChangeArrowheads="1"/>
            </p:cNvSpPr>
            <p:nvPr/>
          </p:nvSpPr>
          <p:spPr bwMode="auto">
            <a:xfrm>
              <a:off x="6511" y="8752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2" name="Oval 36"/>
            <p:cNvSpPr>
              <a:spLocks noChangeArrowheads="1"/>
            </p:cNvSpPr>
            <p:nvPr/>
          </p:nvSpPr>
          <p:spPr bwMode="auto">
            <a:xfrm>
              <a:off x="5431" y="8752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cxnSp>
          <p:nvCxnSpPr>
            <p:cNvPr id="13" name="AutoShape 37"/>
            <p:cNvCxnSpPr>
              <a:cxnSpLocks noChangeShapeType="1"/>
              <a:stCxn id="10" idx="3"/>
              <a:endCxn id="12" idx="0"/>
            </p:cNvCxnSpPr>
            <p:nvPr/>
          </p:nvCxnSpPr>
          <p:spPr bwMode="auto">
            <a:xfrm flipH="1">
              <a:off x="5635" y="8468"/>
              <a:ext cx="396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38"/>
            <p:cNvCxnSpPr>
              <a:cxnSpLocks noChangeShapeType="1"/>
              <a:stCxn id="10" idx="5"/>
              <a:endCxn id="11" idx="0"/>
            </p:cNvCxnSpPr>
            <p:nvPr/>
          </p:nvCxnSpPr>
          <p:spPr bwMode="auto">
            <a:xfrm>
              <a:off x="6318" y="8468"/>
              <a:ext cx="398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39"/>
            <p:cNvSpPr>
              <a:spLocks noChangeArrowheads="1"/>
            </p:cNvSpPr>
            <p:nvPr/>
          </p:nvSpPr>
          <p:spPr bwMode="auto">
            <a:xfrm>
              <a:off x="5928" y="9425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6" name="Oval 40"/>
            <p:cNvSpPr>
              <a:spLocks noChangeArrowheads="1"/>
            </p:cNvSpPr>
            <p:nvPr/>
          </p:nvSpPr>
          <p:spPr bwMode="auto">
            <a:xfrm>
              <a:off x="4848" y="9425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cxnSp>
          <p:nvCxnSpPr>
            <p:cNvPr id="17" name="AutoShape 41"/>
            <p:cNvCxnSpPr>
              <a:cxnSpLocks noChangeShapeType="1"/>
              <a:stCxn id="12" idx="3"/>
              <a:endCxn id="16" idx="0"/>
            </p:cNvCxnSpPr>
            <p:nvPr/>
          </p:nvCxnSpPr>
          <p:spPr bwMode="auto">
            <a:xfrm flipH="1">
              <a:off x="5052" y="9098"/>
              <a:ext cx="439" cy="3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42"/>
            <p:cNvCxnSpPr>
              <a:cxnSpLocks noChangeShapeType="1"/>
              <a:stCxn id="12" idx="5"/>
              <a:endCxn id="15" idx="0"/>
            </p:cNvCxnSpPr>
            <p:nvPr/>
          </p:nvCxnSpPr>
          <p:spPr bwMode="auto">
            <a:xfrm>
              <a:off x="5778" y="9098"/>
              <a:ext cx="354" cy="32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 Box 43"/>
            <p:cNvSpPr txBox="1">
              <a:spLocks noChangeArrowheads="1"/>
            </p:cNvSpPr>
            <p:nvPr/>
          </p:nvSpPr>
          <p:spPr bwMode="auto">
            <a:xfrm>
              <a:off x="4639" y="6577"/>
              <a:ext cx="720" cy="54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0" name="Text Box 44"/>
            <p:cNvSpPr txBox="1">
              <a:spLocks noChangeArrowheads="1"/>
            </p:cNvSpPr>
            <p:nvPr/>
          </p:nvSpPr>
          <p:spPr bwMode="auto">
            <a:xfrm>
              <a:off x="5359" y="6577"/>
              <a:ext cx="720" cy="54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1" name="Text Box 45"/>
            <p:cNvSpPr txBox="1">
              <a:spLocks noChangeArrowheads="1"/>
            </p:cNvSpPr>
            <p:nvPr/>
          </p:nvSpPr>
          <p:spPr bwMode="auto">
            <a:xfrm>
              <a:off x="6079" y="6577"/>
              <a:ext cx="720" cy="54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2" name="Text Box 46"/>
            <p:cNvSpPr txBox="1">
              <a:spLocks noChangeArrowheads="1"/>
            </p:cNvSpPr>
            <p:nvPr/>
          </p:nvSpPr>
          <p:spPr bwMode="auto">
            <a:xfrm>
              <a:off x="6799" y="6577"/>
              <a:ext cx="720" cy="54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3" name="Text Box 47"/>
            <p:cNvSpPr txBox="1">
              <a:spLocks noChangeArrowheads="1"/>
            </p:cNvSpPr>
            <p:nvPr/>
          </p:nvSpPr>
          <p:spPr bwMode="auto">
            <a:xfrm>
              <a:off x="7519" y="6577"/>
              <a:ext cx="720" cy="54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4" name="Text Box 48"/>
            <p:cNvSpPr txBox="1">
              <a:spLocks noChangeArrowheads="1"/>
            </p:cNvSpPr>
            <p:nvPr/>
          </p:nvSpPr>
          <p:spPr bwMode="auto">
            <a:xfrm>
              <a:off x="8239" y="6577"/>
              <a:ext cx="720" cy="54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Text Box 49"/>
            <p:cNvSpPr txBox="1">
              <a:spLocks noChangeArrowheads="1"/>
            </p:cNvSpPr>
            <p:nvPr/>
          </p:nvSpPr>
          <p:spPr bwMode="auto">
            <a:xfrm>
              <a:off x="8959" y="6577"/>
              <a:ext cx="720" cy="54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" name="Text Box 50"/>
            <p:cNvSpPr txBox="1">
              <a:spLocks noChangeArrowheads="1"/>
            </p:cNvSpPr>
            <p:nvPr/>
          </p:nvSpPr>
          <p:spPr bwMode="auto">
            <a:xfrm>
              <a:off x="9679" y="6577"/>
              <a:ext cx="720" cy="54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Text Box 51"/>
            <p:cNvSpPr txBox="1">
              <a:spLocks noChangeArrowheads="1"/>
            </p:cNvSpPr>
            <p:nvPr/>
          </p:nvSpPr>
          <p:spPr bwMode="auto">
            <a:xfrm>
              <a:off x="4639" y="7117"/>
              <a:ext cx="72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28" name="Text Box 52"/>
            <p:cNvSpPr txBox="1">
              <a:spLocks noChangeArrowheads="1"/>
            </p:cNvSpPr>
            <p:nvPr/>
          </p:nvSpPr>
          <p:spPr bwMode="auto">
            <a:xfrm>
              <a:off x="5359" y="7117"/>
              <a:ext cx="72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9" name="Text Box 53"/>
            <p:cNvSpPr txBox="1">
              <a:spLocks noChangeArrowheads="1"/>
            </p:cNvSpPr>
            <p:nvPr/>
          </p:nvSpPr>
          <p:spPr bwMode="auto">
            <a:xfrm>
              <a:off x="6079" y="7117"/>
              <a:ext cx="72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0" name="Text Box 54"/>
            <p:cNvSpPr txBox="1">
              <a:spLocks noChangeArrowheads="1"/>
            </p:cNvSpPr>
            <p:nvPr/>
          </p:nvSpPr>
          <p:spPr bwMode="auto">
            <a:xfrm>
              <a:off x="6799" y="7117"/>
              <a:ext cx="72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1" name="Text Box 55"/>
            <p:cNvSpPr txBox="1">
              <a:spLocks noChangeArrowheads="1"/>
            </p:cNvSpPr>
            <p:nvPr/>
          </p:nvSpPr>
          <p:spPr bwMode="auto">
            <a:xfrm>
              <a:off x="7519" y="7117"/>
              <a:ext cx="72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latin typeface="Courier New" panose="02070309020205020404" pitchFamily="49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2" name="Text Box 56"/>
            <p:cNvSpPr txBox="1">
              <a:spLocks noChangeArrowheads="1"/>
            </p:cNvSpPr>
            <p:nvPr/>
          </p:nvSpPr>
          <p:spPr bwMode="auto">
            <a:xfrm>
              <a:off x="8239" y="7117"/>
              <a:ext cx="72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latin typeface="Courier New" panose="02070309020205020404" pitchFamily="49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3" name="Text Box 57"/>
            <p:cNvSpPr txBox="1">
              <a:spLocks noChangeArrowheads="1"/>
            </p:cNvSpPr>
            <p:nvPr/>
          </p:nvSpPr>
          <p:spPr bwMode="auto">
            <a:xfrm>
              <a:off x="8959" y="7117"/>
              <a:ext cx="72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latin typeface="Courier New" panose="02070309020205020404" pitchFamily="49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4" name="Text Box 58"/>
            <p:cNvSpPr txBox="1">
              <a:spLocks noChangeArrowheads="1"/>
            </p:cNvSpPr>
            <p:nvPr/>
          </p:nvSpPr>
          <p:spPr bwMode="auto">
            <a:xfrm>
              <a:off x="9679" y="7117"/>
              <a:ext cx="720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400" b="1">
                  <a:latin typeface="Courier New" panose="02070309020205020404" pitchFamily="49" charset="0"/>
                  <a:ea typeface="宋体" panose="02010600030101010101" pitchFamily="2" charset="-122"/>
                </a:rPr>
                <a:t>7</a:t>
              </a:r>
            </a:p>
          </p:txBody>
        </p:sp>
        <p:cxnSp>
          <p:nvCxnSpPr>
            <p:cNvPr id="35" name="AutoShape 59"/>
            <p:cNvCxnSpPr>
              <a:cxnSpLocks noChangeShapeType="1"/>
            </p:cNvCxnSpPr>
            <p:nvPr/>
          </p:nvCxnSpPr>
          <p:spPr bwMode="auto">
            <a:xfrm rot="5400000" flipV="1">
              <a:off x="6473" y="5858"/>
              <a:ext cx="2" cy="1440"/>
            </a:xfrm>
            <a:prstGeom prst="curvedConnector3">
              <a:avLst>
                <a:gd name="adj1" fmla="val -14400000"/>
              </a:avLst>
            </a:prstGeom>
            <a:noFill/>
            <a:ln w="19050">
              <a:solidFill>
                <a:srgbClr val="263AF8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60"/>
            <p:cNvCxnSpPr>
              <a:cxnSpLocks noChangeShapeType="1"/>
            </p:cNvCxnSpPr>
            <p:nvPr/>
          </p:nvCxnSpPr>
          <p:spPr bwMode="auto">
            <a:xfrm rot="5400000" flipV="1">
              <a:off x="6833" y="5498"/>
              <a:ext cx="2" cy="2160"/>
            </a:xfrm>
            <a:prstGeom prst="curvedConnector3">
              <a:avLst>
                <a:gd name="adj1" fmla="val -20400005"/>
              </a:avLst>
            </a:prstGeom>
            <a:noFill/>
            <a:ln w="19050">
              <a:solidFill>
                <a:srgbClr val="263AF8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Text Box 61"/>
            <p:cNvSpPr txBox="1">
              <a:spLocks noChangeArrowheads="1"/>
            </p:cNvSpPr>
            <p:nvPr/>
          </p:nvSpPr>
          <p:spPr bwMode="auto">
            <a:xfrm>
              <a:off x="6341" y="7805"/>
              <a:ext cx="438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 dirty="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8" name="Text Box 62"/>
            <p:cNvSpPr txBox="1">
              <a:spLocks noChangeArrowheads="1"/>
            </p:cNvSpPr>
            <p:nvPr/>
          </p:nvSpPr>
          <p:spPr bwMode="auto">
            <a:xfrm>
              <a:off x="5658" y="9742"/>
              <a:ext cx="438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9" name="Text Box 63"/>
            <p:cNvSpPr txBox="1">
              <a:spLocks noChangeArrowheads="1"/>
            </p:cNvSpPr>
            <p:nvPr/>
          </p:nvSpPr>
          <p:spPr bwMode="auto">
            <a:xfrm>
              <a:off x="4578" y="9742"/>
              <a:ext cx="438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40" name="Text Box 64"/>
            <p:cNvSpPr txBox="1">
              <a:spLocks noChangeArrowheads="1"/>
            </p:cNvSpPr>
            <p:nvPr/>
          </p:nvSpPr>
          <p:spPr bwMode="auto">
            <a:xfrm>
              <a:off x="6738" y="8392"/>
              <a:ext cx="438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1" name="Text Box 65"/>
            <p:cNvSpPr txBox="1">
              <a:spLocks noChangeArrowheads="1"/>
            </p:cNvSpPr>
            <p:nvPr/>
          </p:nvSpPr>
          <p:spPr bwMode="auto">
            <a:xfrm>
              <a:off x="5118" y="8392"/>
              <a:ext cx="438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400">
                  <a:ea typeface="宋体" panose="02010600030101010101" pitchFamily="2" charset="-122"/>
                </a:rPr>
                <a:t>2</a:t>
              </a:r>
            </a:p>
          </p:txBody>
        </p:sp>
      </p:grpSp>
      <p:sp>
        <p:nvSpPr>
          <p:cNvPr id="17410" name="日期占位符 3"/>
          <p:cNvSpPr>
            <a:spLocks noGrp="1"/>
          </p:cNvSpPr>
          <p:nvPr>
            <p:ph type="dt" sz="quarter" idx="10"/>
            <p:custDataLst>
              <p:tags r:id="rId5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9B659D-F54C-480A-BAF2-F839507D091F}" type="datetime1">
              <a:rPr lang="zh-CN" altLang="en-US" sz="790" smtClean="0"/>
              <a:pPr>
                <a:spcBef>
                  <a:spcPct val="0"/>
                </a:spcBef>
                <a:buFontTx/>
                <a:buNone/>
              </a:pPr>
              <a:t>2024/10/14</a:t>
            </a:fld>
            <a:endParaRPr lang="en-US" altLang="zh-CN" sz="790"/>
          </a:p>
        </p:txBody>
      </p:sp>
      <p:sp>
        <p:nvSpPr>
          <p:cNvPr id="17411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790" smtClean="0"/>
              <a:t>Heaps&amp;Priority Queue - Lecture 6</a:t>
            </a:r>
            <a:endParaRPr lang="en-US" altLang="zh-CN" sz="790"/>
          </a:p>
        </p:txBody>
      </p:sp>
      <p:sp>
        <p:nvSpPr>
          <p:cNvPr id="21508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C840A2-DA1F-4E6F-A86F-A3A34C1615DC}" type="slidenum">
              <a:rPr lang="en-US" altLang="zh-CN" sz="79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79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25424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327150"/>
            <a:ext cx="8676640" cy="4991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21665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Array Implementation of Heaps</a:t>
            </a:r>
          </a:p>
        </p:txBody>
      </p:sp>
      <p:pic>
        <p:nvPicPr>
          <p:cNvPr id="10" name="图片 9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150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C28F64-DB36-4B10-A2C9-AEBBF93CF553}" type="datetime1">
              <a:rPr lang="zh-CN" altLang="en-US" sz="790" smtClean="0"/>
              <a:pPr>
                <a:spcBef>
                  <a:spcPct val="0"/>
                </a:spcBef>
                <a:buFontTx/>
                <a:buNone/>
              </a:pPr>
              <a:t>2024/10/14</a:t>
            </a:fld>
            <a:endParaRPr lang="en-US" altLang="zh-CN" sz="790"/>
          </a:p>
        </p:txBody>
      </p:sp>
      <p:sp>
        <p:nvSpPr>
          <p:cNvPr id="2150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790" smtClean="0"/>
              <a:t>Heaps&amp;Priority Queue - Lecture 6</a:t>
            </a:r>
            <a:endParaRPr lang="en-US" altLang="zh-CN" sz="790"/>
          </a:p>
        </p:txBody>
      </p:sp>
      <p:sp>
        <p:nvSpPr>
          <p:cNvPr id="2150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C840A2-DA1F-4E6F-A86F-A3A34C1615DC}" type="slidenum">
              <a:rPr lang="en-US" altLang="zh-CN" sz="79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790"/>
          </a:p>
        </p:txBody>
      </p:sp>
      <p:sp>
        <p:nvSpPr>
          <p:cNvPr id="2" name="矩形 1"/>
          <p:cNvSpPr/>
          <p:nvPr/>
        </p:nvSpPr>
        <p:spPr>
          <a:xfrm>
            <a:off x="755015" y="1484630"/>
            <a:ext cx="7593330" cy="46793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sz="1600" dirty="0">
                <a:latin typeface="Sitka Text" pitchFamily="2" charset="0"/>
              </a:rPr>
              <a:t>template &lt;</a:t>
            </a:r>
            <a:r>
              <a:rPr lang="en-US" altLang="zh-CN" sz="1600" dirty="0" err="1">
                <a:latin typeface="Sitka Text" pitchFamily="2" charset="0"/>
              </a:rPr>
              <a:t>typename</a:t>
            </a:r>
            <a:r>
              <a:rPr lang="en-US" altLang="zh-CN" sz="1600" dirty="0">
                <a:latin typeface="Sitka Text" pitchFamily="2" charset="0"/>
              </a:rPr>
              <a:t> Comparable&gt;</a:t>
            </a:r>
          </a:p>
          <a:p>
            <a:r>
              <a:rPr lang="en-US" altLang="zh-CN" sz="1600" dirty="0" smtClean="0">
                <a:latin typeface="Sitka Text" pitchFamily="2" charset="0"/>
              </a:rPr>
              <a:t>class </a:t>
            </a:r>
            <a:r>
              <a:rPr lang="en-US" altLang="zh-CN" sz="1600" dirty="0" err="1" smtClean="0">
                <a:latin typeface="Sitka Text" pitchFamily="2" charset="0"/>
              </a:rPr>
              <a:t>BinaryHeap</a:t>
            </a:r>
            <a:r>
              <a:rPr lang="en-US" altLang="zh-CN" sz="1600" dirty="0" smtClean="0">
                <a:latin typeface="Sitka Text" pitchFamily="2" charset="0"/>
              </a:rPr>
              <a:t> </a:t>
            </a:r>
            <a:r>
              <a:rPr lang="en-US" altLang="zh-CN" sz="1600" dirty="0">
                <a:latin typeface="Sitka Text" pitchFamily="2" charset="0"/>
              </a:rPr>
              <a:t>{</a:t>
            </a:r>
          </a:p>
          <a:p>
            <a:r>
              <a:rPr lang="en-US" altLang="zh-CN" sz="1600" dirty="0" smtClean="0">
                <a:latin typeface="Sitka Text" pitchFamily="2" charset="0"/>
              </a:rPr>
              <a:t>public</a:t>
            </a:r>
            <a:r>
              <a:rPr lang="en-US" altLang="zh-CN" sz="1600" dirty="0">
                <a:latin typeface="Sitka Text" pitchFamily="2" charset="0"/>
              </a:rPr>
              <a:t>:</a:t>
            </a:r>
          </a:p>
          <a:p>
            <a:r>
              <a:rPr lang="en-US" altLang="zh-CN" sz="1600" dirty="0" smtClean="0">
                <a:latin typeface="Sitka Text" pitchFamily="2" charset="0"/>
              </a:rPr>
              <a:t>  explicit </a:t>
            </a:r>
            <a:r>
              <a:rPr lang="en-US" altLang="zh-CN" sz="1600" dirty="0" err="1">
                <a:latin typeface="Sitka Text" pitchFamily="2" charset="0"/>
              </a:rPr>
              <a:t>BinaryHeap</a:t>
            </a:r>
            <a:r>
              <a:rPr lang="en-US" altLang="zh-CN" sz="1600" dirty="0">
                <a:latin typeface="Sitka Text" pitchFamily="2" charset="0"/>
              </a:rPr>
              <a:t>( </a:t>
            </a:r>
            <a:r>
              <a:rPr lang="en-US" altLang="zh-CN" sz="1600" dirty="0" err="1">
                <a:latin typeface="Sitka Text" pitchFamily="2" charset="0"/>
              </a:rPr>
              <a:t>int</a:t>
            </a:r>
            <a:r>
              <a:rPr lang="en-US" altLang="zh-CN" sz="1600" dirty="0">
                <a:latin typeface="Sitka Text" pitchFamily="2" charset="0"/>
              </a:rPr>
              <a:t> capacity = 100 );</a:t>
            </a:r>
          </a:p>
          <a:p>
            <a:r>
              <a:rPr lang="en-US" altLang="zh-CN" sz="1600" dirty="0" smtClean="0">
                <a:latin typeface="Sitka Text" pitchFamily="2" charset="0"/>
              </a:rPr>
              <a:t>  explicit </a:t>
            </a:r>
            <a:r>
              <a:rPr lang="en-US" altLang="zh-CN" sz="1600" dirty="0" err="1">
                <a:latin typeface="Sitka Text" pitchFamily="2" charset="0"/>
              </a:rPr>
              <a:t>BinaryHeap</a:t>
            </a:r>
            <a:r>
              <a:rPr lang="en-US" altLang="zh-CN" sz="1600" dirty="0">
                <a:latin typeface="Sitka Text" pitchFamily="2" charset="0"/>
              </a:rPr>
              <a:t>( </a:t>
            </a:r>
            <a:r>
              <a:rPr lang="en-US" altLang="zh-CN" sz="1600" dirty="0" err="1">
                <a:latin typeface="Sitka Text" pitchFamily="2" charset="0"/>
              </a:rPr>
              <a:t>const</a:t>
            </a:r>
            <a:r>
              <a:rPr lang="en-US" altLang="zh-CN" sz="1600" dirty="0">
                <a:latin typeface="Sitka Text" pitchFamily="2" charset="0"/>
              </a:rPr>
              <a:t> vector&lt;Comparable&gt; &amp; items );</a:t>
            </a:r>
          </a:p>
          <a:p>
            <a:r>
              <a:rPr lang="en-US" altLang="zh-CN" sz="1600" dirty="0" smtClean="0">
                <a:latin typeface="Sitka Text" pitchFamily="2" charset="0"/>
              </a:rPr>
              <a:t>  </a:t>
            </a:r>
          </a:p>
          <a:p>
            <a:r>
              <a:rPr lang="en-US" altLang="zh-CN" sz="1600" dirty="0" smtClean="0">
                <a:latin typeface="Sitka Text" pitchFamily="2" charset="0"/>
              </a:rPr>
              <a:t>  </a:t>
            </a:r>
            <a:r>
              <a:rPr lang="en-US" altLang="zh-CN" sz="1600" dirty="0" err="1" smtClean="0">
                <a:latin typeface="Sitka Text" pitchFamily="2" charset="0"/>
              </a:rPr>
              <a:t>const</a:t>
            </a:r>
            <a:r>
              <a:rPr lang="en-US" altLang="zh-CN" sz="1600" dirty="0" smtClean="0">
                <a:latin typeface="Sitka Text" pitchFamily="2" charset="0"/>
              </a:rPr>
              <a:t> </a:t>
            </a:r>
            <a:r>
              <a:rPr lang="en-US" altLang="zh-CN" sz="1600" dirty="0">
                <a:latin typeface="Sitka Text" pitchFamily="2" charset="0"/>
              </a:rPr>
              <a:t>Comparable &amp; </a:t>
            </a:r>
            <a:r>
              <a:rPr lang="en-US" altLang="zh-CN" sz="1600" dirty="0" err="1">
                <a:latin typeface="Sitka Text" pitchFamily="2" charset="0"/>
              </a:rPr>
              <a:t>findMin</a:t>
            </a:r>
            <a:r>
              <a:rPr lang="en-US" altLang="zh-CN" sz="1600" dirty="0">
                <a:latin typeface="Sitka Text" pitchFamily="2" charset="0"/>
              </a:rPr>
              <a:t>( ) </a:t>
            </a:r>
            <a:r>
              <a:rPr lang="en-US" altLang="zh-CN" sz="1600" dirty="0" err="1">
                <a:latin typeface="Sitka Text" pitchFamily="2" charset="0"/>
              </a:rPr>
              <a:t>const</a:t>
            </a:r>
            <a:r>
              <a:rPr lang="en-US" altLang="zh-CN" sz="1600" dirty="0">
                <a:latin typeface="Sitka Text" pitchFamily="2" charset="0"/>
              </a:rPr>
              <a:t>;</a:t>
            </a:r>
          </a:p>
          <a:p>
            <a:r>
              <a:rPr lang="en-US" altLang="zh-CN" sz="1600" dirty="0" smtClean="0">
                <a:latin typeface="Sitka Text" pitchFamily="2" charset="0"/>
              </a:rPr>
              <a:t>  void </a:t>
            </a:r>
            <a:r>
              <a:rPr lang="en-US" altLang="zh-CN" sz="1600" dirty="0">
                <a:latin typeface="Sitka Text" pitchFamily="2" charset="0"/>
              </a:rPr>
              <a:t>insert( </a:t>
            </a:r>
            <a:r>
              <a:rPr lang="en-US" altLang="zh-CN" sz="1600" dirty="0" err="1">
                <a:latin typeface="Sitka Text" pitchFamily="2" charset="0"/>
              </a:rPr>
              <a:t>const</a:t>
            </a:r>
            <a:r>
              <a:rPr lang="en-US" altLang="zh-CN" sz="1600" dirty="0">
                <a:latin typeface="Sitka Text" pitchFamily="2" charset="0"/>
              </a:rPr>
              <a:t> Comparable &amp; x );</a:t>
            </a:r>
          </a:p>
          <a:p>
            <a:r>
              <a:rPr lang="en-US" altLang="zh-CN" sz="1600" dirty="0" smtClean="0">
                <a:latin typeface="Sitka Text" pitchFamily="2" charset="0"/>
              </a:rPr>
              <a:t>  void </a:t>
            </a:r>
            <a:r>
              <a:rPr lang="en-US" altLang="zh-CN" sz="1600" dirty="0">
                <a:latin typeface="Sitka Text" pitchFamily="2" charset="0"/>
              </a:rPr>
              <a:t>insert( Comparable &amp;&amp; x );</a:t>
            </a:r>
          </a:p>
          <a:p>
            <a:r>
              <a:rPr lang="en-US" altLang="zh-CN" sz="1600" dirty="0" smtClean="0">
                <a:latin typeface="Sitka Text" pitchFamily="2" charset="0"/>
              </a:rPr>
              <a:t>  void </a:t>
            </a:r>
            <a:r>
              <a:rPr lang="en-US" altLang="zh-CN" sz="1600" dirty="0" err="1">
                <a:latin typeface="Sitka Text" pitchFamily="2" charset="0"/>
              </a:rPr>
              <a:t>deleteMin</a:t>
            </a:r>
            <a:r>
              <a:rPr lang="en-US" altLang="zh-CN" sz="1600" dirty="0">
                <a:latin typeface="Sitka Text" pitchFamily="2" charset="0"/>
              </a:rPr>
              <a:t>( );</a:t>
            </a:r>
          </a:p>
          <a:p>
            <a:r>
              <a:rPr lang="en-US" altLang="zh-CN" sz="1600" dirty="0" smtClean="0">
                <a:latin typeface="Sitka Text" pitchFamily="2" charset="0"/>
              </a:rPr>
              <a:t>  void </a:t>
            </a:r>
            <a:r>
              <a:rPr lang="en-US" altLang="zh-CN" sz="1600" dirty="0" err="1">
                <a:latin typeface="Sitka Text" pitchFamily="2" charset="0"/>
              </a:rPr>
              <a:t>deleteMin</a:t>
            </a:r>
            <a:r>
              <a:rPr lang="en-US" altLang="zh-CN" sz="1600" dirty="0">
                <a:latin typeface="Sitka Text" pitchFamily="2" charset="0"/>
              </a:rPr>
              <a:t>( Comparable &amp; </a:t>
            </a:r>
            <a:r>
              <a:rPr lang="en-US" altLang="zh-CN" sz="1600" dirty="0" err="1">
                <a:latin typeface="Sitka Text" pitchFamily="2" charset="0"/>
              </a:rPr>
              <a:t>minItem</a:t>
            </a:r>
            <a:r>
              <a:rPr lang="en-US" altLang="zh-CN" sz="1600" dirty="0">
                <a:latin typeface="Sitka Text" pitchFamily="2" charset="0"/>
              </a:rPr>
              <a:t> );</a:t>
            </a:r>
          </a:p>
          <a:p>
            <a:endParaRPr lang="en-US" altLang="zh-CN" sz="1600" dirty="0" smtClean="0">
              <a:latin typeface="Sitka Text" pitchFamily="2" charset="0"/>
            </a:endParaRPr>
          </a:p>
          <a:p>
            <a:r>
              <a:rPr lang="en-US" altLang="zh-CN" sz="1600" dirty="0" smtClean="0">
                <a:latin typeface="Sitka Text" pitchFamily="2" charset="0"/>
              </a:rPr>
              <a:t>private</a:t>
            </a:r>
            <a:r>
              <a:rPr lang="en-US" altLang="zh-CN" sz="1600" dirty="0">
                <a:latin typeface="Sitka Text" pitchFamily="2" charset="0"/>
              </a:rPr>
              <a:t>:</a:t>
            </a:r>
          </a:p>
          <a:p>
            <a:r>
              <a:rPr lang="en-US" altLang="zh-CN" sz="1600" dirty="0" smtClean="0">
                <a:latin typeface="Sitka Text" pitchFamily="2" charset="0"/>
              </a:rPr>
              <a:t>   </a:t>
            </a:r>
            <a:r>
              <a:rPr lang="en-US" altLang="zh-CN" sz="1600" dirty="0" err="1" smtClean="0">
                <a:latin typeface="Sitka Text" pitchFamily="2" charset="0"/>
              </a:rPr>
              <a:t>int</a:t>
            </a:r>
            <a:r>
              <a:rPr lang="en-US" altLang="zh-CN" sz="1600" dirty="0" smtClean="0">
                <a:latin typeface="Sitka Text" pitchFamily="2" charset="0"/>
              </a:rPr>
              <a:t> </a:t>
            </a:r>
            <a:r>
              <a:rPr lang="en-US" altLang="zh-CN" sz="1600" dirty="0" err="1">
                <a:latin typeface="Sitka Text" pitchFamily="2" charset="0"/>
              </a:rPr>
              <a:t>currentSize</a:t>
            </a:r>
            <a:r>
              <a:rPr lang="en-US" altLang="zh-CN" sz="1600" dirty="0">
                <a:latin typeface="Sitka Text" pitchFamily="2" charset="0"/>
              </a:rPr>
              <a:t>; </a:t>
            </a:r>
            <a:r>
              <a:rPr lang="en-US" altLang="zh-CN" sz="1600" dirty="0">
                <a:solidFill>
                  <a:srgbClr val="008000"/>
                </a:solidFill>
                <a:latin typeface="Sitka Text" pitchFamily="2" charset="0"/>
              </a:rPr>
              <a:t>// Number of elements in heap</a:t>
            </a:r>
          </a:p>
          <a:p>
            <a:r>
              <a:rPr lang="en-US" altLang="zh-CN" sz="1600" dirty="0" smtClean="0">
                <a:latin typeface="Sitka Text" pitchFamily="2" charset="0"/>
              </a:rPr>
              <a:t>   vector&lt;Comparable</a:t>
            </a:r>
            <a:r>
              <a:rPr lang="en-US" altLang="zh-CN" sz="1600" dirty="0">
                <a:latin typeface="Sitka Text" pitchFamily="2" charset="0"/>
              </a:rPr>
              <a:t>&gt; array; </a:t>
            </a:r>
            <a:r>
              <a:rPr lang="en-US" altLang="zh-CN" sz="1600" dirty="0">
                <a:solidFill>
                  <a:srgbClr val="008000"/>
                </a:solidFill>
                <a:latin typeface="Sitka Text" pitchFamily="2" charset="0"/>
              </a:rPr>
              <a:t>// The heap array</a:t>
            </a:r>
          </a:p>
          <a:p>
            <a:r>
              <a:rPr lang="en-US" altLang="zh-CN" sz="1600" dirty="0" smtClean="0">
                <a:latin typeface="Sitka Text" pitchFamily="2" charset="0"/>
              </a:rPr>
              <a:t> </a:t>
            </a:r>
            <a:endParaRPr lang="en-US" altLang="zh-CN" sz="1600" dirty="0">
              <a:latin typeface="Sitka Text" pitchFamily="2" charset="0"/>
            </a:endParaRPr>
          </a:p>
          <a:p>
            <a:r>
              <a:rPr lang="en-US" altLang="zh-CN" sz="1600" dirty="0" smtClean="0">
                <a:latin typeface="Sitka Text" pitchFamily="2" charset="0"/>
              </a:rPr>
              <a:t>  void </a:t>
            </a:r>
            <a:r>
              <a:rPr lang="en-US" altLang="zh-CN" sz="1600" dirty="0" err="1">
                <a:latin typeface="Sitka Text" pitchFamily="2" charset="0"/>
              </a:rPr>
              <a:t>buildHeap</a:t>
            </a:r>
            <a:r>
              <a:rPr lang="en-US" altLang="zh-CN" sz="1600" dirty="0">
                <a:latin typeface="Sitka Text" pitchFamily="2" charset="0"/>
              </a:rPr>
              <a:t>( );</a:t>
            </a:r>
          </a:p>
          <a:p>
            <a:r>
              <a:rPr lang="en-US" altLang="zh-CN" sz="1600" dirty="0" smtClean="0">
                <a:latin typeface="Sitka Text" pitchFamily="2" charset="0"/>
              </a:rPr>
              <a:t>  void </a:t>
            </a:r>
            <a:r>
              <a:rPr lang="en-US" altLang="zh-CN" sz="1600" dirty="0" err="1">
                <a:latin typeface="Sitka Text" pitchFamily="2" charset="0"/>
              </a:rPr>
              <a:t>percolateDown</a:t>
            </a:r>
            <a:r>
              <a:rPr lang="en-US" altLang="zh-CN" sz="1600" dirty="0">
                <a:latin typeface="Sitka Text" pitchFamily="2" charset="0"/>
              </a:rPr>
              <a:t>( </a:t>
            </a:r>
            <a:r>
              <a:rPr lang="en-US" altLang="zh-CN" sz="1600" dirty="0" err="1">
                <a:latin typeface="Sitka Text" pitchFamily="2" charset="0"/>
              </a:rPr>
              <a:t>int</a:t>
            </a:r>
            <a:r>
              <a:rPr lang="en-US" altLang="zh-CN" sz="1600" dirty="0">
                <a:latin typeface="Sitka Text" pitchFamily="2" charset="0"/>
              </a:rPr>
              <a:t> hole );</a:t>
            </a:r>
          </a:p>
          <a:p>
            <a:r>
              <a:rPr lang="en-US" altLang="zh-CN" sz="1600" dirty="0" smtClean="0">
                <a:latin typeface="Sitka Text" pitchFamily="2" charset="0"/>
              </a:rPr>
              <a:t>};</a:t>
            </a:r>
          </a:p>
        </p:txBody>
      </p:sp>
      <p:grpSp>
        <p:nvGrpSpPr>
          <p:cNvPr id="122" name="Group 115"/>
          <p:cNvGrpSpPr/>
          <p:nvPr/>
        </p:nvGrpSpPr>
        <p:grpSpPr>
          <a:xfrm>
            <a:off x="7597140" y="5255260"/>
            <a:ext cx="963295" cy="805815"/>
            <a:chOff x="2951142" y="2589225"/>
            <a:chExt cx="468313" cy="392113"/>
          </a:xfrm>
          <a:solidFill>
            <a:srgbClr val="1E7AB6">
              <a:alpha val="39000"/>
            </a:srgbClr>
          </a:solidFill>
        </p:grpSpPr>
        <p:sp>
          <p:nvSpPr>
            <p:cNvPr id="123" name="Freeform 13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2951142" y="2646375"/>
              <a:ext cx="284163" cy="284163"/>
            </a:xfrm>
            <a:custGeom>
              <a:avLst/>
              <a:gdLst/>
              <a:ahLst/>
              <a:cxnLst>
                <a:cxn ang="0">
                  <a:pos x="208" y="331"/>
                </a:cxn>
                <a:cxn ang="0">
                  <a:pos x="239" y="322"/>
                </a:cxn>
                <a:cxn ang="0">
                  <a:pos x="286" y="326"/>
                </a:cxn>
                <a:cxn ang="0">
                  <a:pos x="307" y="267"/>
                </a:cxn>
                <a:cxn ang="0">
                  <a:pos x="328" y="223"/>
                </a:cxn>
                <a:cxn ang="0">
                  <a:pos x="359" y="150"/>
                </a:cxn>
                <a:cxn ang="0">
                  <a:pos x="328" y="136"/>
                </a:cxn>
                <a:cxn ang="0">
                  <a:pos x="307" y="91"/>
                </a:cxn>
                <a:cxn ang="0">
                  <a:pos x="267" y="51"/>
                </a:cxn>
                <a:cxn ang="0">
                  <a:pos x="239" y="37"/>
                </a:cxn>
                <a:cxn ang="0">
                  <a:pos x="208" y="0"/>
                </a:cxn>
                <a:cxn ang="0">
                  <a:pos x="179" y="65"/>
                </a:cxn>
                <a:cxn ang="0">
                  <a:pos x="213" y="70"/>
                </a:cxn>
                <a:cxn ang="0">
                  <a:pos x="244" y="85"/>
                </a:cxn>
                <a:cxn ang="0">
                  <a:pos x="267" y="106"/>
                </a:cxn>
                <a:cxn ang="0">
                  <a:pos x="284" y="134"/>
                </a:cxn>
                <a:cxn ang="0">
                  <a:pos x="293" y="168"/>
                </a:cxn>
                <a:cxn ang="0">
                  <a:pos x="293" y="191"/>
                </a:cxn>
                <a:cxn ang="0">
                  <a:pos x="284" y="223"/>
                </a:cxn>
                <a:cxn ang="0">
                  <a:pos x="267" y="252"/>
                </a:cxn>
                <a:cxn ang="0">
                  <a:pos x="244" y="274"/>
                </a:cxn>
                <a:cxn ang="0">
                  <a:pos x="213" y="289"/>
                </a:cxn>
                <a:cxn ang="0">
                  <a:pos x="179" y="294"/>
                </a:cxn>
                <a:cxn ang="0">
                  <a:pos x="32" y="286"/>
                </a:cxn>
                <a:cxn ang="0">
                  <a:pos x="92" y="307"/>
                </a:cxn>
                <a:cxn ang="0">
                  <a:pos x="135" y="327"/>
                </a:cxn>
                <a:cxn ang="0">
                  <a:pos x="179" y="358"/>
                </a:cxn>
                <a:cxn ang="0">
                  <a:pos x="179" y="294"/>
                </a:cxn>
                <a:cxn ang="0">
                  <a:pos x="145" y="289"/>
                </a:cxn>
                <a:cxn ang="0">
                  <a:pos x="115" y="274"/>
                </a:cxn>
                <a:cxn ang="0">
                  <a:pos x="92" y="252"/>
                </a:cxn>
                <a:cxn ang="0">
                  <a:pos x="74" y="223"/>
                </a:cxn>
                <a:cxn ang="0">
                  <a:pos x="66" y="191"/>
                </a:cxn>
                <a:cxn ang="0">
                  <a:pos x="66" y="168"/>
                </a:cxn>
                <a:cxn ang="0">
                  <a:pos x="74" y="134"/>
                </a:cxn>
                <a:cxn ang="0">
                  <a:pos x="92" y="106"/>
                </a:cxn>
                <a:cxn ang="0">
                  <a:pos x="115" y="85"/>
                </a:cxn>
                <a:cxn ang="0">
                  <a:pos x="145" y="70"/>
                </a:cxn>
                <a:cxn ang="0">
                  <a:pos x="179" y="65"/>
                </a:cxn>
                <a:cxn ang="0">
                  <a:pos x="179" y="0"/>
                </a:cxn>
                <a:cxn ang="0">
                  <a:pos x="151" y="27"/>
                </a:cxn>
                <a:cxn ang="0">
                  <a:pos x="105" y="43"/>
                </a:cxn>
                <a:cxn ang="0">
                  <a:pos x="32" y="72"/>
                </a:cxn>
                <a:cxn ang="0">
                  <a:pos x="43" y="105"/>
                </a:cxn>
                <a:cxn ang="0">
                  <a:pos x="27" y="150"/>
                </a:cxn>
                <a:cxn ang="0">
                  <a:pos x="27" y="207"/>
                </a:cxn>
                <a:cxn ang="0">
                  <a:pos x="36" y="238"/>
                </a:cxn>
                <a:cxn ang="0">
                  <a:pos x="52" y="267"/>
                </a:cxn>
              </a:cxnLst>
              <a:rect l="0" t="0" r="r" b="b"/>
              <a:pathLst>
                <a:path w="359" h="358">
                  <a:moveTo>
                    <a:pt x="179" y="358"/>
                  </a:moveTo>
                  <a:lnTo>
                    <a:pt x="208" y="358"/>
                  </a:lnTo>
                  <a:lnTo>
                    <a:pt x="208" y="331"/>
                  </a:lnTo>
                  <a:lnTo>
                    <a:pt x="208" y="331"/>
                  </a:lnTo>
                  <a:lnTo>
                    <a:pt x="224" y="327"/>
                  </a:lnTo>
                  <a:lnTo>
                    <a:pt x="239" y="322"/>
                  </a:lnTo>
                  <a:lnTo>
                    <a:pt x="254" y="315"/>
                  </a:lnTo>
                  <a:lnTo>
                    <a:pt x="267" y="307"/>
                  </a:lnTo>
                  <a:lnTo>
                    <a:pt x="286" y="326"/>
                  </a:lnTo>
                  <a:lnTo>
                    <a:pt x="326" y="286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315" y="253"/>
                  </a:lnTo>
                  <a:lnTo>
                    <a:pt x="323" y="238"/>
                  </a:lnTo>
                  <a:lnTo>
                    <a:pt x="328" y="223"/>
                  </a:lnTo>
                  <a:lnTo>
                    <a:pt x="331" y="207"/>
                  </a:lnTo>
                  <a:lnTo>
                    <a:pt x="359" y="207"/>
                  </a:lnTo>
                  <a:lnTo>
                    <a:pt x="359" y="150"/>
                  </a:lnTo>
                  <a:lnTo>
                    <a:pt x="331" y="150"/>
                  </a:lnTo>
                  <a:lnTo>
                    <a:pt x="331" y="150"/>
                  </a:lnTo>
                  <a:lnTo>
                    <a:pt x="328" y="136"/>
                  </a:lnTo>
                  <a:lnTo>
                    <a:pt x="323" y="119"/>
                  </a:lnTo>
                  <a:lnTo>
                    <a:pt x="315" y="105"/>
                  </a:lnTo>
                  <a:lnTo>
                    <a:pt x="307" y="91"/>
                  </a:lnTo>
                  <a:lnTo>
                    <a:pt x="326" y="72"/>
                  </a:lnTo>
                  <a:lnTo>
                    <a:pt x="286" y="33"/>
                  </a:lnTo>
                  <a:lnTo>
                    <a:pt x="267" y="51"/>
                  </a:lnTo>
                  <a:lnTo>
                    <a:pt x="267" y="51"/>
                  </a:lnTo>
                  <a:lnTo>
                    <a:pt x="254" y="43"/>
                  </a:lnTo>
                  <a:lnTo>
                    <a:pt x="239" y="37"/>
                  </a:lnTo>
                  <a:lnTo>
                    <a:pt x="224" y="30"/>
                  </a:lnTo>
                  <a:lnTo>
                    <a:pt x="208" y="27"/>
                  </a:lnTo>
                  <a:lnTo>
                    <a:pt x="208" y="0"/>
                  </a:lnTo>
                  <a:lnTo>
                    <a:pt x="179" y="0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90" y="65"/>
                  </a:lnTo>
                  <a:lnTo>
                    <a:pt x="203" y="68"/>
                  </a:lnTo>
                  <a:lnTo>
                    <a:pt x="213" y="70"/>
                  </a:lnTo>
                  <a:lnTo>
                    <a:pt x="224" y="74"/>
                  </a:lnTo>
                  <a:lnTo>
                    <a:pt x="234" y="79"/>
                  </a:lnTo>
                  <a:lnTo>
                    <a:pt x="244" y="85"/>
                  </a:lnTo>
                  <a:lnTo>
                    <a:pt x="252" y="91"/>
                  </a:lnTo>
                  <a:lnTo>
                    <a:pt x="260" y="98"/>
                  </a:lnTo>
                  <a:lnTo>
                    <a:pt x="267" y="106"/>
                  </a:lnTo>
                  <a:lnTo>
                    <a:pt x="275" y="116"/>
                  </a:lnTo>
                  <a:lnTo>
                    <a:pt x="279" y="124"/>
                  </a:lnTo>
                  <a:lnTo>
                    <a:pt x="284" y="134"/>
                  </a:lnTo>
                  <a:lnTo>
                    <a:pt x="288" y="145"/>
                  </a:lnTo>
                  <a:lnTo>
                    <a:pt x="292" y="157"/>
                  </a:lnTo>
                  <a:lnTo>
                    <a:pt x="293" y="168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91"/>
                  </a:lnTo>
                  <a:lnTo>
                    <a:pt x="292" y="202"/>
                  </a:lnTo>
                  <a:lnTo>
                    <a:pt x="288" y="213"/>
                  </a:lnTo>
                  <a:lnTo>
                    <a:pt x="284" y="223"/>
                  </a:lnTo>
                  <a:lnTo>
                    <a:pt x="279" y="233"/>
                  </a:lnTo>
                  <a:lnTo>
                    <a:pt x="275" y="243"/>
                  </a:lnTo>
                  <a:lnTo>
                    <a:pt x="267" y="252"/>
                  </a:lnTo>
                  <a:lnTo>
                    <a:pt x="260" y="260"/>
                  </a:lnTo>
                  <a:lnTo>
                    <a:pt x="252" y="268"/>
                  </a:lnTo>
                  <a:lnTo>
                    <a:pt x="244" y="274"/>
                  </a:lnTo>
                  <a:lnTo>
                    <a:pt x="234" y="280"/>
                  </a:lnTo>
                  <a:lnTo>
                    <a:pt x="224" y="285"/>
                  </a:lnTo>
                  <a:lnTo>
                    <a:pt x="213" y="289"/>
                  </a:lnTo>
                  <a:lnTo>
                    <a:pt x="203" y="291"/>
                  </a:lnTo>
                  <a:lnTo>
                    <a:pt x="190" y="293"/>
                  </a:lnTo>
                  <a:lnTo>
                    <a:pt x="179" y="294"/>
                  </a:lnTo>
                  <a:lnTo>
                    <a:pt x="179" y="358"/>
                  </a:lnTo>
                  <a:close/>
                  <a:moveTo>
                    <a:pt x="52" y="267"/>
                  </a:moveTo>
                  <a:lnTo>
                    <a:pt x="32" y="286"/>
                  </a:lnTo>
                  <a:lnTo>
                    <a:pt x="73" y="326"/>
                  </a:lnTo>
                  <a:lnTo>
                    <a:pt x="92" y="307"/>
                  </a:lnTo>
                  <a:lnTo>
                    <a:pt x="92" y="307"/>
                  </a:lnTo>
                  <a:lnTo>
                    <a:pt x="105" y="315"/>
                  </a:lnTo>
                  <a:lnTo>
                    <a:pt x="120" y="322"/>
                  </a:lnTo>
                  <a:lnTo>
                    <a:pt x="135" y="327"/>
                  </a:lnTo>
                  <a:lnTo>
                    <a:pt x="151" y="331"/>
                  </a:lnTo>
                  <a:lnTo>
                    <a:pt x="151" y="358"/>
                  </a:lnTo>
                  <a:lnTo>
                    <a:pt x="179" y="358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68" y="293"/>
                  </a:lnTo>
                  <a:lnTo>
                    <a:pt x="156" y="291"/>
                  </a:lnTo>
                  <a:lnTo>
                    <a:pt x="145" y="289"/>
                  </a:lnTo>
                  <a:lnTo>
                    <a:pt x="135" y="285"/>
                  </a:lnTo>
                  <a:lnTo>
                    <a:pt x="125" y="280"/>
                  </a:lnTo>
                  <a:lnTo>
                    <a:pt x="115" y="274"/>
                  </a:lnTo>
                  <a:lnTo>
                    <a:pt x="106" y="268"/>
                  </a:lnTo>
                  <a:lnTo>
                    <a:pt x="99" y="260"/>
                  </a:lnTo>
                  <a:lnTo>
                    <a:pt x="92" y="252"/>
                  </a:lnTo>
                  <a:lnTo>
                    <a:pt x="84" y="243"/>
                  </a:lnTo>
                  <a:lnTo>
                    <a:pt x="79" y="233"/>
                  </a:lnTo>
                  <a:lnTo>
                    <a:pt x="74" y="223"/>
                  </a:lnTo>
                  <a:lnTo>
                    <a:pt x="71" y="213"/>
                  </a:lnTo>
                  <a:lnTo>
                    <a:pt x="67" y="202"/>
                  </a:lnTo>
                  <a:lnTo>
                    <a:pt x="66" y="191"/>
                  </a:lnTo>
                  <a:lnTo>
                    <a:pt x="64" y="179"/>
                  </a:lnTo>
                  <a:lnTo>
                    <a:pt x="64" y="179"/>
                  </a:lnTo>
                  <a:lnTo>
                    <a:pt x="66" y="168"/>
                  </a:lnTo>
                  <a:lnTo>
                    <a:pt x="67" y="157"/>
                  </a:lnTo>
                  <a:lnTo>
                    <a:pt x="71" y="145"/>
                  </a:lnTo>
                  <a:lnTo>
                    <a:pt x="74" y="134"/>
                  </a:lnTo>
                  <a:lnTo>
                    <a:pt x="79" y="124"/>
                  </a:lnTo>
                  <a:lnTo>
                    <a:pt x="84" y="116"/>
                  </a:lnTo>
                  <a:lnTo>
                    <a:pt x="92" y="106"/>
                  </a:lnTo>
                  <a:lnTo>
                    <a:pt x="99" y="98"/>
                  </a:lnTo>
                  <a:lnTo>
                    <a:pt x="106" y="91"/>
                  </a:lnTo>
                  <a:lnTo>
                    <a:pt x="115" y="85"/>
                  </a:lnTo>
                  <a:lnTo>
                    <a:pt x="125" y="79"/>
                  </a:lnTo>
                  <a:lnTo>
                    <a:pt x="135" y="74"/>
                  </a:lnTo>
                  <a:lnTo>
                    <a:pt x="145" y="70"/>
                  </a:lnTo>
                  <a:lnTo>
                    <a:pt x="156" y="68"/>
                  </a:lnTo>
                  <a:lnTo>
                    <a:pt x="168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0"/>
                  </a:lnTo>
                  <a:lnTo>
                    <a:pt x="151" y="0"/>
                  </a:lnTo>
                  <a:lnTo>
                    <a:pt x="151" y="27"/>
                  </a:lnTo>
                  <a:lnTo>
                    <a:pt x="151" y="27"/>
                  </a:lnTo>
                  <a:lnTo>
                    <a:pt x="135" y="30"/>
                  </a:lnTo>
                  <a:lnTo>
                    <a:pt x="120" y="37"/>
                  </a:lnTo>
                  <a:lnTo>
                    <a:pt x="105" y="43"/>
                  </a:lnTo>
                  <a:lnTo>
                    <a:pt x="92" y="51"/>
                  </a:lnTo>
                  <a:lnTo>
                    <a:pt x="73" y="33"/>
                  </a:lnTo>
                  <a:lnTo>
                    <a:pt x="32" y="72"/>
                  </a:lnTo>
                  <a:lnTo>
                    <a:pt x="52" y="91"/>
                  </a:lnTo>
                  <a:lnTo>
                    <a:pt x="52" y="91"/>
                  </a:lnTo>
                  <a:lnTo>
                    <a:pt x="43" y="105"/>
                  </a:lnTo>
                  <a:lnTo>
                    <a:pt x="36" y="119"/>
                  </a:lnTo>
                  <a:lnTo>
                    <a:pt x="31" y="136"/>
                  </a:lnTo>
                  <a:lnTo>
                    <a:pt x="27" y="150"/>
                  </a:lnTo>
                  <a:lnTo>
                    <a:pt x="0" y="150"/>
                  </a:lnTo>
                  <a:lnTo>
                    <a:pt x="0" y="207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31" y="223"/>
                  </a:lnTo>
                  <a:lnTo>
                    <a:pt x="36" y="238"/>
                  </a:lnTo>
                  <a:lnTo>
                    <a:pt x="43" y="253"/>
                  </a:lnTo>
                  <a:lnTo>
                    <a:pt x="52" y="267"/>
                  </a:lnTo>
                  <a:lnTo>
                    <a:pt x="52" y="267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4" name="Freeform 14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233717" y="2798775"/>
              <a:ext cx="182563" cy="182563"/>
            </a:xfrm>
            <a:custGeom>
              <a:avLst/>
              <a:gdLst/>
              <a:ahLst/>
              <a:cxnLst>
                <a:cxn ang="0">
                  <a:pos x="131" y="20"/>
                </a:cxn>
                <a:cxn ang="0">
                  <a:pos x="152" y="6"/>
                </a:cxn>
                <a:cxn ang="0">
                  <a:pos x="183" y="21"/>
                </a:cxn>
                <a:cxn ang="0">
                  <a:pos x="179" y="42"/>
                </a:cxn>
                <a:cxn ang="0">
                  <a:pos x="198" y="64"/>
                </a:cxn>
                <a:cxn ang="0">
                  <a:pos x="219" y="64"/>
                </a:cxn>
                <a:cxn ang="0">
                  <a:pos x="230" y="97"/>
                </a:cxn>
                <a:cxn ang="0">
                  <a:pos x="213" y="109"/>
                </a:cxn>
                <a:cxn ang="0">
                  <a:pos x="210" y="137"/>
                </a:cxn>
                <a:cxn ang="0">
                  <a:pos x="225" y="152"/>
                </a:cxn>
                <a:cxn ang="0">
                  <a:pos x="210" y="183"/>
                </a:cxn>
                <a:cxn ang="0">
                  <a:pos x="189" y="179"/>
                </a:cxn>
                <a:cxn ang="0">
                  <a:pos x="167" y="198"/>
                </a:cxn>
                <a:cxn ang="0">
                  <a:pos x="167" y="220"/>
                </a:cxn>
                <a:cxn ang="0">
                  <a:pos x="135" y="230"/>
                </a:cxn>
                <a:cxn ang="0">
                  <a:pos x="123" y="213"/>
                </a:cxn>
                <a:cxn ang="0">
                  <a:pos x="115" y="163"/>
                </a:cxn>
                <a:cxn ang="0">
                  <a:pos x="136" y="158"/>
                </a:cxn>
                <a:cxn ang="0">
                  <a:pos x="153" y="144"/>
                </a:cxn>
                <a:cxn ang="0">
                  <a:pos x="161" y="131"/>
                </a:cxn>
                <a:cxn ang="0">
                  <a:pos x="161" y="103"/>
                </a:cxn>
                <a:cxn ang="0">
                  <a:pos x="147" y="80"/>
                </a:cxn>
                <a:cxn ang="0">
                  <a:pos x="130" y="71"/>
                </a:cxn>
                <a:cxn ang="0">
                  <a:pos x="115" y="19"/>
                </a:cxn>
                <a:cxn ang="0">
                  <a:pos x="11" y="167"/>
                </a:cxn>
                <a:cxn ang="0">
                  <a:pos x="1" y="135"/>
                </a:cxn>
                <a:cxn ang="0">
                  <a:pos x="19" y="123"/>
                </a:cxn>
                <a:cxn ang="0">
                  <a:pos x="20" y="94"/>
                </a:cxn>
                <a:cxn ang="0">
                  <a:pos x="5" y="79"/>
                </a:cxn>
                <a:cxn ang="0">
                  <a:pos x="21" y="48"/>
                </a:cxn>
                <a:cxn ang="0">
                  <a:pos x="42" y="52"/>
                </a:cxn>
                <a:cxn ang="0">
                  <a:pos x="63" y="34"/>
                </a:cxn>
                <a:cxn ang="0">
                  <a:pos x="63" y="12"/>
                </a:cxn>
                <a:cxn ang="0">
                  <a:pos x="97" y="1"/>
                </a:cxn>
                <a:cxn ang="0">
                  <a:pos x="109" y="19"/>
                </a:cxn>
                <a:cxn ang="0">
                  <a:pos x="115" y="68"/>
                </a:cxn>
                <a:cxn ang="0">
                  <a:pos x="94" y="73"/>
                </a:cxn>
                <a:cxn ang="0">
                  <a:pos x="78" y="88"/>
                </a:cxn>
                <a:cxn ang="0">
                  <a:pos x="71" y="100"/>
                </a:cxn>
                <a:cxn ang="0">
                  <a:pos x="71" y="129"/>
                </a:cxn>
                <a:cxn ang="0">
                  <a:pos x="84" y="151"/>
                </a:cxn>
                <a:cxn ang="0">
                  <a:pos x="100" y="161"/>
                </a:cxn>
                <a:cxn ang="0">
                  <a:pos x="115" y="213"/>
                </a:cxn>
                <a:cxn ang="0">
                  <a:pos x="84" y="208"/>
                </a:cxn>
                <a:cxn ang="0">
                  <a:pos x="68" y="221"/>
                </a:cxn>
                <a:cxn ang="0">
                  <a:pos x="40" y="203"/>
                </a:cxn>
                <a:cxn ang="0">
                  <a:pos x="45" y="183"/>
                </a:cxn>
                <a:cxn ang="0">
                  <a:pos x="29" y="160"/>
                </a:cxn>
              </a:cxnLst>
              <a:rect l="0" t="0" r="r" b="b"/>
              <a:pathLst>
                <a:path w="231" h="231">
                  <a:moveTo>
                    <a:pt x="115" y="19"/>
                  </a:moveTo>
                  <a:lnTo>
                    <a:pt x="115" y="19"/>
                  </a:lnTo>
                  <a:lnTo>
                    <a:pt x="131" y="20"/>
                  </a:lnTo>
                  <a:lnTo>
                    <a:pt x="146" y="24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63" y="10"/>
                  </a:lnTo>
                  <a:lnTo>
                    <a:pt x="173" y="15"/>
                  </a:lnTo>
                  <a:lnTo>
                    <a:pt x="183" y="21"/>
                  </a:lnTo>
                  <a:lnTo>
                    <a:pt x="192" y="29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87" y="48"/>
                  </a:lnTo>
                  <a:lnTo>
                    <a:pt x="193" y="56"/>
                  </a:lnTo>
                  <a:lnTo>
                    <a:pt x="198" y="64"/>
                  </a:lnTo>
                  <a:lnTo>
                    <a:pt x="203" y="72"/>
                  </a:lnTo>
                  <a:lnTo>
                    <a:pt x="219" y="64"/>
                  </a:lnTo>
                  <a:lnTo>
                    <a:pt x="219" y="64"/>
                  </a:lnTo>
                  <a:lnTo>
                    <a:pt x="224" y="74"/>
                  </a:lnTo>
                  <a:lnTo>
                    <a:pt x="228" y="85"/>
                  </a:lnTo>
                  <a:lnTo>
                    <a:pt x="230" y="97"/>
                  </a:lnTo>
                  <a:lnTo>
                    <a:pt x="231" y="108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3" y="119"/>
                  </a:lnTo>
                  <a:lnTo>
                    <a:pt x="213" y="127"/>
                  </a:lnTo>
                  <a:lnTo>
                    <a:pt x="210" y="137"/>
                  </a:lnTo>
                  <a:lnTo>
                    <a:pt x="208" y="147"/>
                  </a:lnTo>
                  <a:lnTo>
                    <a:pt x="225" y="152"/>
                  </a:lnTo>
                  <a:lnTo>
                    <a:pt x="225" y="152"/>
                  </a:lnTo>
                  <a:lnTo>
                    <a:pt x="221" y="163"/>
                  </a:lnTo>
                  <a:lnTo>
                    <a:pt x="217" y="173"/>
                  </a:lnTo>
                  <a:lnTo>
                    <a:pt x="210" y="183"/>
                  </a:lnTo>
                  <a:lnTo>
                    <a:pt x="203" y="192"/>
                  </a:lnTo>
                  <a:lnTo>
                    <a:pt x="189" y="179"/>
                  </a:lnTo>
                  <a:lnTo>
                    <a:pt x="189" y="179"/>
                  </a:lnTo>
                  <a:lnTo>
                    <a:pt x="183" y="187"/>
                  </a:lnTo>
                  <a:lnTo>
                    <a:pt x="176" y="193"/>
                  </a:lnTo>
                  <a:lnTo>
                    <a:pt x="167" y="198"/>
                  </a:lnTo>
                  <a:lnTo>
                    <a:pt x="160" y="203"/>
                  </a:lnTo>
                  <a:lnTo>
                    <a:pt x="167" y="220"/>
                  </a:lnTo>
                  <a:lnTo>
                    <a:pt x="167" y="220"/>
                  </a:lnTo>
                  <a:lnTo>
                    <a:pt x="157" y="224"/>
                  </a:lnTo>
                  <a:lnTo>
                    <a:pt x="146" y="228"/>
                  </a:lnTo>
                  <a:lnTo>
                    <a:pt x="135" y="230"/>
                  </a:lnTo>
                  <a:lnTo>
                    <a:pt x="124" y="231"/>
                  </a:lnTo>
                  <a:lnTo>
                    <a:pt x="123" y="213"/>
                  </a:lnTo>
                  <a:lnTo>
                    <a:pt x="123" y="213"/>
                  </a:lnTo>
                  <a:lnTo>
                    <a:pt x="115" y="213"/>
                  </a:lnTo>
                  <a:lnTo>
                    <a:pt x="115" y="163"/>
                  </a:lnTo>
                  <a:lnTo>
                    <a:pt x="115" y="163"/>
                  </a:lnTo>
                  <a:lnTo>
                    <a:pt x="123" y="162"/>
                  </a:lnTo>
                  <a:lnTo>
                    <a:pt x="130" y="161"/>
                  </a:lnTo>
                  <a:lnTo>
                    <a:pt x="136" y="158"/>
                  </a:lnTo>
                  <a:lnTo>
                    <a:pt x="144" y="155"/>
                  </a:lnTo>
                  <a:lnTo>
                    <a:pt x="149" y="150"/>
                  </a:lnTo>
                  <a:lnTo>
                    <a:pt x="153" y="144"/>
                  </a:lnTo>
                  <a:lnTo>
                    <a:pt x="157" y="137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62" y="121"/>
                  </a:lnTo>
                  <a:lnTo>
                    <a:pt x="162" y="113"/>
                  </a:lnTo>
                  <a:lnTo>
                    <a:pt x="161" y="103"/>
                  </a:lnTo>
                  <a:lnTo>
                    <a:pt x="158" y="94"/>
                  </a:lnTo>
                  <a:lnTo>
                    <a:pt x="153" y="87"/>
                  </a:lnTo>
                  <a:lnTo>
                    <a:pt x="147" y="80"/>
                  </a:lnTo>
                  <a:lnTo>
                    <a:pt x="140" y="74"/>
                  </a:lnTo>
                  <a:lnTo>
                    <a:pt x="130" y="71"/>
                  </a:lnTo>
                  <a:lnTo>
                    <a:pt x="130" y="71"/>
                  </a:lnTo>
                  <a:lnTo>
                    <a:pt x="123" y="69"/>
                  </a:lnTo>
                  <a:lnTo>
                    <a:pt x="115" y="68"/>
                  </a:lnTo>
                  <a:lnTo>
                    <a:pt x="115" y="19"/>
                  </a:lnTo>
                  <a:close/>
                  <a:moveTo>
                    <a:pt x="29" y="160"/>
                  </a:moveTo>
                  <a:lnTo>
                    <a:pt x="11" y="167"/>
                  </a:lnTo>
                  <a:lnTo>
                    <a:pt x="11" y="167"/>
                  </a:lnTo>
                  <a:lnTo>
                    <a:pt x="8" y="157"/>
                  </a:lnTo>
                  <a:lnTo>
                    <a:pt x="4" y="146"/>
                  </a:lnTo>
                  <a:lnTo>
                    <a:pt x="1" y="135"/>
                  </a:lnTo>
                  <a:lnTo>
                    <a:pt x="0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7" y="114"/>
                  </a:lnTo>
                  <a:lnTo>
                    <a:pt x="19" y="104"/>
                  </a:lnTo>
                  <a:lnTo>
                    <a:pt x="20" y="94"/>
                  </a:lnTo>
                  <a:lnTo>
                    <a:pt x="24" y="85"/>
                  </a:lnTo>
                  <a:lnTo>
                    <a:pt x="5" y="79"/>
                  </a:lnTo>
                  <a:lnTo>
                    <a:pt x="5" y="79"/>
                  </a:lnTo>
                  <a:lnTo>
                    <a:pt x="10" y="68"/>
                  </a:lnTo>
                  <a:lnTo>
                    <a:pt x="15" y="58"/>
                  </a:lnTo>
                  <a:lnTo>
                    <a:pt x="21" y="48"/>
                  </a:lnTo>
                  <a:lnTo>
                    <a:pt x="29" y="40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48" y="45"/>
                  </a:lnTo>
                  <a:lnTo>
                    <a:pt x="56" y="38"/>
                  </a:lnTo>
                  <a:lnTo>
                    <a:pt x="63" y="34"/>
                  </a:lnTo>
                  <a:lnTo>
                    <a:pt x="72" y="29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74" y="8"/>
                  </a:lnTo>
                  <a:lnTo>
                    <a:pt x="85" y="4"/>
                  </a:lnTo>
                  <a:lnTo>
                    <a:pt x="97" y="1"/>
                  </a:lnTo>
                  <a:lnTo>
                    <a:pt x="108" y="0"/>
                  </a:lnTo>
                  <a:lnTo>
                    <a:pt x="109" y="19"/>
                  </a:lnTo>
                  <a:lnTo>
                    <a:pt x="109" y="19"/>
                  </a:lnTo>
                  <a:lnTo>
                    <a:pt x="115" y="19"/>
                  </a:lnTo>
                  <a:lnTo>
                    <a:pt x="115" y="68"/>
                  </a:lnTo>
                  <a:lnTo>
                    <a:pt x="115" y="68"/>
                  </a:lnTo>
                  <a:lnTo>
                    <a:pt x="108" y="69"/>
                  </a:lnTo>
                  <a:lnTo>
                    <a:pt x="102" y="71"/>
                  </a:lnTo>
                  <a:lnTo>
                    <a:pt x="94" y="73"/>
                  </a:lnTo>
                  <a:lnTo>
                    <a:pt x="88" y="77"/>
                  </a:lnTo>
                  <a:lnTo>
                    <a:pt x="83" y="82"/>
                  </a:lnTo>
                  <a:lnTo>
                    <a:pt x="78" y="88"/>
                  </a:lnTo>
                  <a:lnTo>
                    <a:pt x="74" y="94"/>
                  </a:lnTo>
                  <a:lnTo>
                    <a:pt x="71" y="100"/>
                  </a:lnTo>
                  <a:lnTo>
                    <a:pt x="71" y="100"/>
                  </a:lnTo>
                  <a:lnTo>
                    <a:pt x="68" y="110"/>
                  </a:lnTo>
                  <a:lnTo>
                    <a:pt x="68" y="120"/>
                  </a:lnTo>
                  <a:lnTo>
                    <a:pt x="71" y="129"/>
                  </a:lnTo>
                  <a:lnTo>
                    <a:pt x="73" y="137"/>
                  </a:lnTo>
                  <a:lnTo>
                    <a:pt x="78" y="145"/>
                  </a:lnTo>
                  <a:lnTo>
                    <a:pt x="84" y="151"/>
                  </a:lnTo>
                  <a:lnTo>
                    <a:pt x="92" y="157"/>
                  </a:lnTo>
                  <a:lnTo>
                    <a:pt x="100" y="161"/>
                  </a:lnTo>
                  <a:lnTo>
                    <a:pt x="100" y="161"/>
                  </a:lnTo>
                  <a:lnTo>
                    <a:pt x="108" y="162"/>
                  </a:lnTo>
                  <a:lnTo>
                    <a:pt x="115" y="163"/>
                  </a:lnTo>
                  <a:lnTo>
                    <a:pt x="115" y="213"/>
                  </a:lnTo>
                  <a:lnTo>
                    <a:pt x="115" y="213"/>
                  </a:lnTo>
                  <a:lnTo>
                    <a:pt x="100" y="212"/>
                  </a:lnTo>
                  <a:lnTo>
                    <a:pt x="84" y="208"/>
                  </a:lnTo>
                  <a:lnTo>
                    <a:pt x="79" y="226"/>
                  </a:lnTo>
                  <a:lnTo>
                    <a:pt x="79" y="226"/>
                  </a:lnTo>
                  <a:lnTo>
                    <a:pt x="68" y="221"/>
                  </a:lnTo>
                  <a:lnTo>
                    <a:pt x="58" y="216"/>
                  </a:lnTo>
                  <a:lnTo>
                    <a:pt x="48" y="210"/>
                  </a:lnTo>
                  <a:lnTo>
                    <a:pt x="40" y="203"/>
                  </a:lnTo>
                  <a:lnTo>
                    <a:pt x="52" y="189"/>
                  </a:lnTo>
                  <a:lnTo>
                    <a:pt x="52" y="189"/>
                  </a:lnTo>
                  <a:lnTo>
                    <a:pt x="45" y="183"/>
                  </a:lnTo>
                  <a:lnTo>
                    <a:pt x="38" y="176"/>
                  </a:lnTo>
                  <a:lnTo>
                    <a:pt x="34" y="168"/>
                  </a:lnTo>
                  <a:lnTo>
                    <a:pt x="29" y="160"/>
                  </a:lnTo>
                  <a:lnTo>
                    <a:pt x="29" y="160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5" name="Freeform 15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228955" y="2589225"/>
              <a:ext cx="190500" cy="190500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70" y="10"/>
                </a:cxn>
                <a:cxn ang="0">
                  <a:pos x="163" y="47"/>
                </a:cxn>
                <a:cxn ang="0">
                  <a:pos x="186" y="65"/>
                </a:cxn>
                <a:cxn ang="0">
                  <a:pos x="222" y="53"/>
                </a:cxn>
                <a:cxn ang="0">
                  <a:pos x="234" y="76"/>
                </a:cxn>
                <a:cxn ang="0">
                  <a:pos x="204" y="107"/>
                </a:cxn>
                <a:cxn ang="0">
                  <a:pos x="205" y="127"/>
                </a:cxn>
                <a:cxn ang="0">
                  <a:pos x="236" y="157"/>
                </a:cxn>
                <a:cxn ang="0">
                  <a:pos x="225" y="180"/>
                </a:cxn>
                <a:cxn ang="0">
                  <a:pos x="182" y="178"/>
                </a:cxn>
                <a:cxn ang="0">
                  <a:pos x="168" y="190"/>
                </a:cxn>
                <a:cxn ang="0">
                  <a:pos x="151" y="199"/>
                </a:cxn>
                <a:cxn ang="0">
                  <a:pos x="154" y="236"/>
                </a:cxn>
                <a:cxn ang="0">
                  <a:pos x="121" y="240"/>
                </a:cxn>
                <a:cxn ang="0">
                  <a:pos x="134" y="189"/>
                </a:cxn>
                <a:cxn ang="0">
                  <a:pos x="158" y="179"/>
                </a:cxn>
                <a:cxn ang="0">
                  <a:pos x="184" y="148"/>
                </a:cxn>
                <a:cxn ang="0">
                  <a:pos x="191" y="109"/>
                </a:cxn>
                <a:cxn ang="0">
                  <a:pos x="182" y="85"/>
                </a:cxn>
                <a:cxn ang="0">
                  <a:pos x="160" y="62"/>
                </a:cxn>
                <a:cxn ang="0">
                  <a:pos x="131" y="50"/>
                </a:cxn>
                <a:cxn ang="0">
                  <a:pos x="121" y="34"/>
                </a:cxn>
                <a:cxn ang="0">
                  <a:pos x="121" y="240"/>
                </a:cxn>
                <a:cxn ang="0">
                  <a:pos x="114" y="204"/>
                </a:cxn>
                <a:cxn ang="0">
                  <a:pos x="95" y="200"/>
                </a:cxn>
                <a:cxn ang="0">
                  <a:pos x="60" y="224"/>
                </a:cxn>
                <a:cxn ang="0">
                  <a:pos x="39" y="208"/>
                </a:cxn>
                <a:cxn ang="0">
                  <a:pos x="51" y="167"/>
                </a:cxn>
                <a:cxn ang="0">
                  <a:pos x="42" y="149"/>
                </a:cxn>
                <a:cxn ang="0">
                  <a:pos x="37" y="131"/>
                </a:cxn>
                <a:cxn ang="0">
                  <a:pos x="0" y="122"/>
                </a:cxn>
                <a:cxn ang="0">
                  <a:pos x="6" y="83"/>
                </a:cxn>
                <a:cxn ang="0">
                  <a:pos x="43" y="85"/>
                </a:cxn>
                <a:cxn ang="0">
                  <a:pos x="60" y="62"/>
                </a:cxn>
                <a:cxn ang="0">
                  <a:pos x="42" y="27"/>
                </a:cxn>
                <a:cxn ang="0">
                  <a:pos x="78" y="7"/>
                </a:cxn>
                <a:cxn ang="0">
                  <a:pos x="105" y="37"/>
                </a:cxn>
                <a:cxn ang="0">
                  <a:pos x="121" y="49"/>
                </a:cxn>
                <a:cxn ang="0">
                  <a:pos x="95" y="54"/>
                </a:cxn>
                <a:cxn ang="0">
                  <a:pos x="63" y="79"/>
                </a:cxn>
                <a:cxn ang="0">
                  <a:pos x="51" y="117"/>
                </a:cxn>
                <a:cxn ang="0">
                  <a:pos x="55" y="144"/>
                </a:cxn>
                <a:cxn ang="0">
                  <a:pos x="73" y="172"/>
                </a:cxn>
                <a:cxn ang="0">
                  <a:pos x="100" y="186"/>
                </a:cxn>
                <a:cxn ang="0">
                  <a:pos x="121" y="240"/>
                </a:cxn>
              </a:cxnLst>
              <a:rect l="0" t="0" r="r" b="b"/>
              <a:pathLst>
                <a:path w="240" h="240">
                  <a:moveTo>
                    <a:pt x="128" y="36"/>
                  </a:moveTo>
                  <a:lnTo>
                    <a:pt x="131" y="0"/>
                  </a:lnTo>
                  <a:lnTo>
                    <a:pt x="131" y="0"/>
                  </a:lnTo>
                  <a:lnTo>
                    <a:pt x="145" y="1"/>
                  </a:lnTo>
                  <a:lnTo>
                    <a:pt x="157" y="5"/>
                  </a:lnTo>
                  <a:lnTo>
                    <a:pt x="170" y="10"/>
                  </a:lnTo>
                  <a:lnTo>
                    <a:pt x="182" y="16"/>
                  </a:lnTo>
                  <a:lnTo>
                    <a:pt x="163" y="47"/>
                  </a:lnTo>
                  <a:lnTo>
                    <a:pt x="163" y="47"/>
                  </a:lnTo>
                  <a:lnTo>
                    <a:pt x="172" y="52"/>
                  </a:lnTo>
                  <a:lnTo>
                    <a:pt x="178" y="58"/>
                  </a:lnTo>
                  <a:lnTo>
                    <a:pt x="186" y="65"/>
                  </a:lnTo>
                  <a:lnTo>
                    <a:pt x="191" y="73"/>
                  </a:lnTo>
                  <a:lnTo>
                    <a:pt x="222" y="53"/>
                  </a:lnTo>
                  <a:lnTo>
                    <a:pt x="222" y="53"/>
                  </a:lnTo>
                  <a:lnTo>
                    <a:pt x="228" y="64"/>
                  </a:lnTo>
                  <a:lnTo>
                    <a:pt x="234" y="76"/>
                  </a:lnTo>
                  <a:lnTo>
                    <a:pt x="234" y="76"/>
                  </a:lnTo>
                  <a:lnTo>
                    <a:pt x="238" y="90"/>
                  </a:lnTo>
                  <a:lnTo>
                    <a:pt x="240" y="102"/>
                  </a:lnTo>
                  <a:lnTo>
                    <a:pt x="204" y="107"/>
                  </a:lnTo>
                  <a:lnTo>
                    <a:pt x="204" y="107"/>
                  </a:lnTo>
                  <a:lnTo>
                    <a:pt x="205" y="117"/>
                  </a:lnTo>
                  <a:lnTo>
                    <a:pt x="205" y="127"/>
                  </a:lnTo>
                  <a:lnTo>
                    <a:pt x="204" y="136"/>
                  </a:lnTo>
                  <a:lnTo>
                    <a:pt x="202" y="146"/>
                  </a:lnTo>
                  <a:lnTo>
                    <a:pt x="236" y="157"/>
                  </a:lnTo>
                  <a:lnTo>
                    <a:pt x="236" y="157"/>
                  </a:lnTo>
                  <a:lnTo>
                    <a:pt x="231" y="169"/>
                  </a:lnTo>
                  <a:lnTo>
                    <a:pt x="225" y="180"/>
                  </a:lnTo>
                  <a:lnTo>
                    <a:pt x="218" y="193"/>
                  </a:lnTo>
                  <a:lnTo>
                    <a:pt x="208" y="203"/>
                  </a:lnTo>
                  <a:lnTo>
                    <a:pt x="182" y="178"/>
                  </a:lnTo>
                  <a:lnTo>
                    <a:pt x="182" y="178"/>
                  </a:lnTo>
                  <a:lnTo>
                    <a:pt x="176" y="184"/>
                  </a:lnTo>
                  <a:lnTo>
                    <a:pt x="168" y="190"/>
                  </a:lnTo>
                  <a:lnTo>
                    <a:pt x="160" y="195"/>
                  </a:lnTo>
                  <a:lnTo>
                    <a:pt x="151" y="199"/>
                  </a:lnTo>
                  <a:lnTo>
                    <a:pt x="151" y="199"/>
                  </a:lnTo>
                  <a:lnTo>
                    <a:pt x="163" y="232"/>
                  </a:lnTo>
                  <a:lnTo>
                    <a:pt x="163" y="232"/>
                  </a:lnTo>
                  <a:lnTo>
                    <a:pt x="154" y="236"/>
                  </a:lnTo>
                  <a:lnTo>
                    <a:pt x="142" y="238"/>
                  </a:lnTo>
                  <a:lnTo>
                    <a:pt x="131" y="240"/>
                  </a:lnTo>
                  <a:lnTo>
                    <a:pt x="121" y="240"/>
                  </a:lnTo>
                  <a:lnTo>
                    <a:pt x="121" y="190"/>
                  </a:lnTo>
                  <a:lnTo>
                    <a:pt x="121" y="190"/>
                  </a:lnTo>
                  <a:lnTo>
                    <a:pt x="134" y="18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8" y="179"/>
                  </a:lnTo>
                  <a:lnTo>
                    <a:pt x="170" y="170"/>
                  </a:lnTo>
                  <a:lnTo>
                    <a:pt x="178" y="161"/>
                  </a:lnTo>
                  <a:lnTo>
                    <a:pt x="184" y="148"/>
                  </a:lnTo>
                  <a:lnTo>
                    <a:pt x="189" y="136"/>
                  </a:lnTo>
                  <a:lnTo>
                    <a:pt x="191" y="122"/>
                  </a:lnTo>
                  <a:lnTo>
                    <a:pt x="191" y="109"/>
                  </a:lnTo>
                  <a:lnTo>
                    <a:pt x="187" y="95"/>
                  </a:lnTo>
                  <a:lnTo>
                    <a:pt x="187" y="95"/>
                  </a:lnTo>
                  <a:lnTo>
                    <a:pt x="182" y="85"/>
                  </a:lnTo>
                  <a:lnTo>
                    <a:pt x="176" y="75"/>
                  </a:lnTo>
                  <a:lnTo>
                    <a:pt x="168" y="68"/>
                  </a:lnTo>
                  <a:lnTo>
                    <a:pt x="160" y="62"/>
                  </a:lnTo>
                  <a:lnTo>
                    <a:pt x="151" y="57"/>
                  </a:lnTo>
                  <a:lnTo>
                    <a:pt x="141" y="53"/>
                  </a:lnTo>
                  <a:lnTo>
                    <a:pt x="131" y="50"/>
                  </a:lnTo>
                  <a:lnTo>
                    <a:pt x="121" y="49"/>
                  </a:lnTo>
                  <a:lnTo>
                    <a:pt x="121" y="34"/>
                  </a:lnTo>
                  <a:lnTo>
                    <a:pt x="121" y="34"/>
                  </a:lnTo>
                  <a:lnTo>
                    <a:pt x="128" y="36"/>
                  </a:lnTo>
                  <a:lnTo>
                    <a:pt x="128" y="36"/>
                  </a:lnTo>
                  <a:close/>
                  <a:moveTo>
                    <a:pt x="121" y="240"/>
                  </a:moveTo>
                  <a:lnTo>
                    <a:pt x="121" y="240"/>
                  </a:lnTo>
                  <a:lnTo>
                    <a:pt x="110" y="240"/>
                  </a:lnTo>
                  <a:lnTo>
                    <a:pt x="114" y="204"/>
                  </a:lnTo>
                  <a:lnTo>
                    <a:pt x="114" y="204"/>
                  </a:lnTo>
                  <a:lnTo>
                    <a:pt x="104" y="203"/>
                  </a:lnTo>
                  <a:lnTo>
                    <a:pt x="95" y="200"/>
                  </a:lnTo>
                  <a:lnTo>
                    <a:pt x="87" y="196"/>
                  </a:lnTo>
                  <a:lnTo>
                    <a:pt x="78" y="193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8" y="216"/>
                  </a:lnTo>
                  <a:lnTo>
                    <a:pt x="39" y="208"/>
                  </a:lnTo>
                  <a:lnTo>
                    <a:pt x="29" y="198"/>
                  </a:lnTo>
                  <a:lnTo>
                    <a:pt x="20" y="186"/>
                  </a:lnTo>
                  <a:lnTo>
                    <a:pt x="51" y="167"/>
                  </a:lnTo>
                  <a:lnTo>
                    <a:pt x="51" y="167"/>
                  </a:lnTo>
                  <a:lnTo>
                    <a:pt x="46" y="158"/>
                  </a:lnTo>
                  <a:lnTo>
                    <a:pt x="42" y="149"/>
                  </a:lnTo>
                  <a:lnTo>
                    <a:pt x="42" y="149"/>
                  </a:lnTo>
                  <a:lnTo>
                    <a:pt x="39" y="141"/>
                  </a:lnTo>
                  <a:lnTo>
                    <a:pt x="37" y="131"/>
                  </a:lnTo>
                  <a:lnTo>
                    <a:pt x="1" y="137"/>
                  </a:lnTo>
                  <a:lnTo>
                    <a:pt x="1" y="137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3" y="96"/>
                  </a:lnTo>
                  <a:lnTo>
                    <a:pt x="6" y="83"/>
                  </a:lnTo>
                  <a:lnTo>
                    <a:pt x="40" y="94"/>
                  </a:lnTo>
                  <a:lnTo>
                    <a:pt x="40" y="94"/>
                  </a:lnTo>
                  <a:lnTo>
                    <a:pt x="43" y="85"/>
                  </a:lnTo>
                  <a:lnTo>
                    <a:pt x="48" y="76"/>
                  </a:lnTo>
                  <a:lnTo>
                    <a:pt x="53" y="69"/>
                  </a:lnTo>
                  <a:lnTo>
                    <a:pt x="60" y="62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42" y="27"/>
                  </a:lnTo>
                  <a:lnTo>
                    <a:pt x="53" y="20"/>
                  </a:lnTo>
                  <a:lnTo>
                    <a:pt x="64" y="12"/>
                  </a:lnTo>
                  <a:lnTo>
                    <a:pt x="78" y="7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105" y="37"/>
                  </a:lnTo>
                  <a:lnTo>
                    <a:pt x="121" y="34"/>
                  </a:lnTo>
                  <a:lnTo>
                    <a:pt x="121" y="49"/>
                  </a:lnTo>
                  <a:lnTo>
                    <a:pt x="121" y="49"/>
                  </a:lnTo>
                  <a:lnTo>
                    <a:pt x="108" y="50"/>
                  </a:lnTo>
                  <a:lnTo>
                    <a:pt x="95" y="54"/>
                  </a:lnTo>
                  <a:lnTo>
                    <a:pt x="95" y="54"/>
                  </a:lnTo>
                  <a:lnTo>
                    <a:pt x="83" y="60"/>
                  </a:lnTo>
                  <a:lnTo>
                    <a:pt x="72" y="69"/>
                  </a:lnTo>
                  <a:lnTo>
                    <a:pt x="63" y="79"/>
                  </a:lnTo>
                  <a:lnTo>
                    <a:pt x="57" y="91"/>
                  </a:lnTo>
                  <a:lnTo>
                    <a:pt x="52" y="104"/>
                  </a:lnTo>
                  <a:lnTo>
                    <a:pt x="51" y="117"/>
                  </a:lnTo>
                  <a:lnTo>
                    <a:pt x="51" y="131"/>
                  </a:lnTo>
                  <a:lnTo>
                    <a:pt x="55" y="144"/>
                  </a:lnTo>
                  <a:lnTo>
                    <a:pt x="55" y="144"/>
                  </a:lnTo>
                  <a:lnTo>
                    <a:pt x="60" y="154"/>
                  </a:lnTo>
                  <a:lnTo>
                    <a:pt x="66" y="163"/>
                  </a:lnTo>
                  <a:lnTo>
                    <a:pt x="73" y="172"/>
                  </a:lnTo>
                  <a:lnTo>
                    <a:pt x="82" y="178"/>
                  </a:lnTo>
                  <a:lnTo>
                    <a:pt x="90" y="183"/>
                  </a:lnTo>
                  <a:lnTo>
                    <a:pt x="100" y="186"/>
                  </a:lnTo>
                  <a:lnTo>
                    <a:pt x="110" y="189"/>
                  </a:lnTo>
                  <a:lnTo>
                    <a:pt x="121" y="190"/>
                  </a:lnTo>
                  <a:lnTo>
                    <a:pt x="121" y="240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10997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FindMin and DeleteMin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843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5BFE72-69B8-43EF-8816-6B1ED9AD4B5A}" type="datetime1">
              <a:rPr lang="zh-CN" altLang="en-US" sz="790" smtClean="0"/>
              <a:pPr>
                <a:spcBef>
                  <a:spcPct val="0"/>
                </a:spcBef>
                <a:buFontTx/>
                <a:buNone/>
              </a:pPr>
              <a:t>2024/10/14</a:t>
            </a:fld>
            <a:endParaRPr lang="en-US" altLang="zh-CN" sz="790"/>
          </a:p>
        </p:txBody>
      </p:sp>
      <p:sp>
        <p:nvSpPr>
          <p:cNvPr id="18435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790" smtClean="0"/>
              <a:t>Heaps&amp;Priority Queue - Lecture 6</a:t>
            </a:r>
            <a:endParaRPr lang="en-US" altLang="zh-CN" sz="790"/>
          </a:p>
        </p:txBody>
      </p:sp>
      <p:sp>
        <p:nvSpPr>
          <p:cNvPr id="1843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C8B2D5-0995-49D7-B6A0-7E4772A50A5C}" type="slidenum">
              <a:rPr lang="en-US" altLang="zh-CN" sz="79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zh-CN" sz="790"/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592580"/>
            <a:ext cx="4128770" cy="4156710"/>
          </a:xfrm>
        </p:spPr>
        <p:txBody>
          <a:bodyPr>
            <a:normAutofit fontScale="77500" lnSpcReduction="10000"/>
          </a:bodyPr>
          <a:lstStyle/>
          <a:p>
            <a:r>
              <a:rPr lang="en-US" altLang="zh-CN" dirty="0" err="1" smtClean="0">
                <a:ea typeface="宋体" panose="02010600030101010101" pitchFamily="2" charset="-122"/>
              </a:rPr>
              <a:t>FindMin</a:t>
            </a:r>
            <a:r>
              <a:rPr lang="en-US" altLang="zh-CN" dirty="0" smtClean="0">
                <a:ea typeface="宋体" panose="02010600030101010101" pitchFamily="2" charset="-122"/>
              </a:rPr>
              <a:t>: Easy!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Return root value A[1]</a:t>
            </a: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Run time = ?</a:t>
            </a: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err="1" smtClean="0">
                <a:ea typeface="宋体" panose="02010600030101010101" pitchFamily="2" charset="-122"/>
              </a:rPr>
              <a:t>DeleteMin</a:t>
            </a:r>
            <a:r>
              <a:rPr lang="en-US" altLang="zh-CN" dirty="0" smtClean="0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en-US" altLang="zh-CN" sz="2700" dirty="0">
                <a:ea typeface="宋体" panose="02010600030101010101" pitchFamily="2" charset="-122"/>
              </a:rPr>
              <a:t>Delete (and return) value at root node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648548" y="1770613"/>
            <a:ext cx="3066343" cy="1772232"/>
            <a:chOff x="7357" y="3754"/>
            <a:chExt cx="3437" cy="1987"/>
          </a:xfrm>
        </p:grpSpPr>
        <p:sp>
          <p:nvSpPr>
            <p:cNvPr id="30" name="Oval 36"/>
            <p:cNvSpPr>
              <a:spLocks noChangeArrowheads="1"/>
            </p:cNvSpPr>
            <p:nvPr/>
          </p:nvSpPr>
          <p:spPr bwMode="auto">
            <a:xfrm>
              <a:off x="8977" y="3754"/>
              <a:ext cx="407" cy="40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1" name="Oval 37"/>
            <p:cNvSpPr>
              <a:spLocks noChangeArrowheads="1"/>
            </p:cNvSpPr>
            <p:nvPr/>
          </p:nvSpPr>
          <p:spPr bwMode="auto">
            <a:xfrm>
              <a:off x="9904" y="4304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2" name="Oval 38"/>
            <p:cNvSpPr>
              <a:spLocks noChangeArrowheads="1"/>
            </p:cNvSpPr>
            <p:nvPr/>
          </p:nvSpPr>
          <p:spPr bwMode="auto">
            <a:xfrm>
              <a:off x="8210" y="4304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3" name="Oval 39"/>
            <p:cNvSpPr>
              <a:spLocks noChangeArrowheads="1"/>
            </p:cNvSpPr>
            <p:nvPr/>
          </p:nvSpPr>
          <p:spPr bwMode="auto">
            <a:xfrm>
              <a:off x="10387" y="4774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34" name="Oval 40"/>
            <p:cNvSpPr>
              <a:spLocks noChangeArrowheads="1"/>
            </p:cNvSpPr>
            <p:nvPr/>
          </p:nvSpPr>
          <p:spPr bwMode="auto">
            <a:xfrm>
              <a:off x="9417" y="4774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35" name="Oval 41"/>
            <p:cNvSpPr>
              <a:spLocks noChangeArrowheads="1"/>
            </p:cNvSpPr>
            <p:nvPr/>
          </p:nvSpPr>
          <p:spPr bwMode="auto">
            <a:xfrm>
              <a:off x="8660" y="4774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6" name="Oval 42"/>
            <p:cNvSpPr>
              <a:spLocks noChangeArrowheads="1"/>
            </p:cNvSpPr>
            <p:nvPr/>
          </p:nvSpPr>
          <p:spPr bwMode="auto">
            <a:xfrm>
              <a:off x="7717" y="4774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37" name="Oval 43"/>
            <p:cNvSpPr>
              <a:spLocks noChangeArrowheads="1"/>
            </p:cNvSpPr>
            <p:nvPr/>
          </p:nvSpPr>
          <p:spPr bwMode="auto">
            <a:xfrm>
              <a:off x="8930" y="5334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38" name="Oval 44"/>
            <p:cNvSpPr>
              <a:spLocks noChangeArrowheads="1"/>
            </p:cNvSpPr>
            <p:nvPr/>
          </p:nvSpPr>
          <p:spPr bwMode="auto">
            <a:xfrm>
              <a:off x="8437" y="5334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9" name="Oval 45"/>
            <p:cNvSpPr>
              <a:spLocks noChangeArrowheads="1"/>
            </p:cNvSpPr>
            <p:nvPr/>
          </p:nvSpPr>
          <p:spPr bwMode="auto">
            <a:xfrm>
              <a:off x="7940" y="5334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40" name="Oval 46"/>
            <p:cNvSpPr>
              <a:spLocks noChangeArrowheads="1"/>
            </p:cNvSpPr>
            <p:nvPr/>
          </p:nvSpPr>
          <p:spPr bwMode="auto">
            <a:xfrm>
              <a:off x="7447" y="5334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cxnSp>
          <p:nvCxnSpPr>
            <p:cNvPr id="41" name="AutoShape 47"/>
            <p:cNvCxnSpPr>
              <a:cxnSpLocks noChangeShapeType="1"/>
              <a:stCxn id="36" idx="3"/>
              <a:endCxn id="40" idx="0"/>
            </p:cNvCxnSpPr>
            <p:nvPr/>
          </p:nvCxnSpPr>
          <p:spPr bwMode="auto">
            <a:xfrm flipH="1">
              <a:off x="7651" y="5121"/>
              <a:ext cx="126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48"/>
            <p:cNvCxnSpPr>
              <a:cxnSpLocks noChangeShapeType="1"/>
              <a:stCxn id="36" idx="5"/>
              <a:endCxn id="39" idx="0"/>
            </p:cNvCxnSpPr>
            <p:nvPr/>
          </p:nvCxnSpPr>
          <p:spPr bwMode="auto">
            <a:xfrm>
              <a:off x="8064" y="5121"/>
              <a:ext cx="80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49"/>
            <p:cNvCxnSpPr>
              <a:cxnSpLocks noChangeShapeType="1"/>
              <a:stCxn id="35" idx="3"/>
              <a:endCxn id="38" idx="0"/>
            </p:cNvCxnSpPr>
            <p:nvPr/>
          </p:nvCxnSpPr>
          <p:spPr bwMode="auto">
            <a:xfrm flipH="1">
              <a:off x="8640" y="5121"/>
              <a:ext cx="79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50"/>
            <p:cNvCxnSpPr>
              <a:cxnSpLocks noChangeShapeType="1"/>
              <a:stCxn id="35" idx="5"/>
              <a:endCxn id="37" idx="0"/>
            </p:cNvCxnSpPr>
            <p:nvPr/>
          </p:nvCxnSpPr>
          <p:spPr bwMode="auto">
            <a:xfrm>
              <a:off x="9007" y="5121"/>
              <a:ext cx="127" cy="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51"/>
            <p:cNvCxnSpPr>
              <a:cxnSpLocks noChangeShapeType="1"/>
              <a:stCxn id="32" idx="3"/>
              <a:endCxn id="36" idx="0"/>
            </p:cNvCxnSpPr>
            <p:nvPr/>
          </p:nvCxnSpPr>
          <p:spPr bwMode="auto">
            <a:xfrm flipH="1">
              <a:off x="7920" y="4651"/>
              <a:ext cx="349" cy="1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52"/>
            <p:cNvCxnSpPr>
              <a:cxnSpLocks noChangeShapeType="1"/>
              <a:stCxn id="32" idx="5"/>
              <a:endCxn id="35" idx="0"/>
            </p:cNvCxnSpPr>
            <p:nvPr/>
          </p:nvCxnSpPr>
          <p:spPr bwMode="auto">
            <a:xfrm>
              <a:off x="8557" y="4651"/>
              <a:ext cx="306" cy="1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53"/>
            <p:cNvCxnSpPr>
              <a:cxnSpLocks noChangeShapeType="1"/>
              <a:stCxn id="31" idx="3"/>
              <a:endCxn id="34" idx="0"/>
            </p:cNvCxnSpPr>
            <p:nvPr/>
          </p:nvCxnSpPr>
          <p:spPr bwMode="auto">
            <a:xfrm flipH="1">
              <a:off x="9621" y="4651"/>
              <a:ext cx="343" cy="1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54"/>
            <p:cNvCxnSpPr>
              <a:cxnSpLocks noChangeShapeType="1"/>
              <a:stCxn id="31" idx="5"/>
              <a:endCxn id="33" idx="0"/>
            </p:cNvCxnSpPr>
            <p:nvPr/>
          </p:nvCxnSpPr>
          <p:spPr bwMode="auto">
            <a:xfrm>
              <a:off x="10251" y="4651"/>
              <a:ext cx="339" cy="1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55"/>
            <p:cNvCxnSpPr>
              <a:cxnSpLocks noChangeShapeType="1"/>
              <a:stCxn id="30" idx="3"/>
              <a:endCxn id="32" idx="0"/>
            </p:cNvCxnSpPr>
            <p:nvPr/>
          </p:nvCxnSpPr>
          <p:spPr bwMode="auto">
            <a:xfrm flipH="1">
              <a:off x="8414" y="4102"/>
              <a:ext cx="623" cy="2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56"/>
            <p:cNvCxnSpPr>
              <a:cxnSpLocks noChangeShapeType="1"/>
              <a:stCxn id="30" idx="5"/>
              <a:endCxn id="31" idx="0"/>
            </p:cNvCxnSpPr>
            <p:nvPr/>
          </p:nvCxnSpPr>
          <p:spPr bwMode="auto">
            <a:xfrm>
              <a:off x="9325" y="4102"/>
              <a:ext cx="783" cy="2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Oval 57"/>
            <p:cNvSpPr>
              <a:spLocks noChangeArrowheads="1"/>
            </p:cNvSpPr>
            <p:nvPr/>
          </p:nvSpPr>
          <p:spPr bwMode="auto">
            <a:xfrm>
              <a:off x="7357" y="3999"/>
              <a:ext cx="90" cy="9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zh-CN" altLang="en-US" sz="1600">
                <a:ea typeface="宋体" panose="02010600030101010101" pitchFamily="2" charset="-122"/>
              </a:endParaRPr>
            </a:p>
          </p:txBody>
        </p:sp>
        <p:cxnSp>
          <p:nvCxnSpPr>
            <p:cNvPr id="52" name="AutoShape 58"/>
            <p:cNvCxnSpPr>
              <a:cxnSpLocks noChangeShapeType="1"/>
              <a:stCxn id="51" idx="6"/>
              <a:endCxn id="30" idx="2"/>
            </p:cNvCxnSpPr>
            <p:nvPr/>
          </p:nvCxnSpPr>
          <p:spPr bwMode="auto">
            <a:xfrm flipV="1">
              <a:off x="7447" y="3958"/>
              <a:ext cx="1530" cy="86"/>
            </a:xfrm>
            <a:prstGeom prst="curvedConnector3">
              <a:avLst>
                <a:gd name="adj1" fmla="val 50021"/>
              </a:avLst>
            </a:prstGeom>
            <a:noFill/>
            <a:ln w="25400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组合 3"/>
          <p:cNvGrpSpPr/>
          <p:nvPr/>
        </p:nvGrpSpPr>
        <p:grpSpPr>
          <a:xfrm>
            <a:off x="4498340" y="4092575"/>
            <a:ext cx="3117850" cy="1864995"/>
            <a:chOff x="7138" y="6993"/>
            <a:chExt cx="3279" cy="1961"/>
          </a:xfrm>
        </p:grpSpPr>
        <p:sp>
          <p:nvSpPr>
            <p:cNvPr id="55" name="Oval 43"/>
            <p:cNvSpPr>
              <a:spLocks noChangeArrowheads="1"/>
            </p:cNvSpPr>
            <p:nvPr/>
          </p:nvSpPr>
          <p:spPr bwMode="auto">
            <a:xfrm>
              <a:off x="9607" y="7541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6" name="Oval 44"/>
            <p:cNvSpPr>
              <a:spLocks noChangeArrowheads="1"/>
            </p:cNvSpPr>
            <p:nvPr/>
          </p:nvSpPr>
          <p:spPr bwMode="auto">
            <a:xfrm>
              <a:off x="7987" y="7541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7" name="Oval 45"/>
            <p:cNvSpPr>
              <a:spLocks noChangeArrowheads="1"/>
            </p:cNvSpPr>
            <p:nvPr/>
          </p:nvSpPr>
          <p:spPr bwMode="auto">
            <a:xfrm>
              <a:off x="10010" y="7999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58" name="Oval 46"/>
            <p:cNvSpPr>
              <a:spLocks noChangeArrowheads="1"/>
            </p:cNvSpPr>
            <p:nvPr/>
          </p:nvSpPr>
          <p:spPr bwMode="auto">
            <a:xfrm>
              <a:off x="9200" y="7999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9" name="Oval 47"/>
            <p:cNvSpPr>
              <a:spLocks noChangeArrowheads="1"/>
            </p:cNvSpPr>
            <p:nvPr/>
          </p:nvSpPr>
          <p:spPr bwMode="auto">
            <a:xfrm>
              <a:off x="8523" y="7999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60" name="Oval 48"/>
            <p:cNvSpPr>
              <a:spLocks noChangeArrowheads="1"/>
            </p:cNvSpPr>
            <p:nvPr/>
          </p:nvSpPr>
          <p:spPr bwMode="auto">
            <a:xfrm>
              <a:off x="7408" y="7999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61" name="Oval 49"/>
            <p:cNvSpPr>
              <a:spLocks noChangeArrowheads="1"/>
            </p:cNvSpPr>
            <p:nvPr/>
          </p:nvSpPr>
          <p:spPr bwMode="auto">
            <a:xfrm>
              <a:off x="8793" y="8547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62" name="Oval 50"/>
            <p:cNvSpPr>
              <a:spLocks noChangeArrowheads="1"/>
            </p:cNvSpPr>
            <p:nvPr/>
          </p:nvSpPr>
          <p:spPr bwMode="auto">
            <a:xfrm>
              <a:off x="8300" y="8547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63" name="Oval 51"/>
            <p:cNvSpPr>
              <a:spLocks noChangeArrowheads="1"/>
            </p:cNvSpPr>
            <p:nvPr/>
          </p:nvSpPr>
          <p:spPr bwMode="auto">
            <a:xfrm>
              <a:off x="7717" y="8547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64" name="Oval 52"/>
            <p:cNvSpPr>
              <a:spLocks noChangeArrowheads="1"/>
            </p:cNvSpPr>
            <p:nvPr/>
          </p:nvSpPr>
          <p:spPr bwMode="auto">
            <a:xfrm>
              <a:off x="7138" y="8547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cxnSp>
          <p:nvCxnSpPr>
            <p:cNvPr id="65" name="AutoShape 53"/>
            <p:cNvCxnSpPr>
              <a:cxnSpLocks noChangeShapeType="1"/>
              <a:stCxn id="60" idx="3"/>
              <a:endCxn id="64" idx="0"/>
            </p:cNvCxnSpPr>
            <p:nvPr/>
          </p:nvCxnSpPr>
          <p:spPr bwMode="auto">
            <a:xfrm flipH="1">
              <a:off x="7342" y="8346"/>
              <a:ext cx="126" cy="2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AutoShape 54"/>
            <p:cNvCxnSpPr>
              <a:cxnSpLocks noChangeShapeType="1"/>
              <a:stCxn id="60" idx="5"/>
              <a:endCxn id="63" idx="0"/>
            </p:cNvCxnSpPr>
            <p:nvPr/>
          </p:nvCxnSpPr>
          <p:spPr bwMode="auto">
            <a:xfrm>
              <a:off x="7756" y="8346"/>
              <a:ext cx="165" cy="2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AutoShape 55"/>
            <p:cNvCxnSpPr>
              <a:cxnSpLocks noChangeShapeType="1"/>
              <a:stCxn id="59" idx="3"/>
              <a:endCxn id="62" idx="0"/>
            </p:cNvCxnSpPr>
            <p:nvPr/>
          </p:nvCxnSpPr>
          <p:spPr bwMode="auto">
            <a:xfrm flipH="1">
              <a:off x="8503" y="8346"/>
              <a:ext cx="79" cy="2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56"/>
            <p:cNvCxnSpPr>
              <a:cxnSpLocks noChangeShapeType="1"/>
              <a:stCxn id="59" idx="5"/>
              <a:endCxn id="61" idx="0"/>
            </p:cNvCxnSpPr>
            <p:nvPr/>
          </p:nvCxnSpPr>
          <p:spPr bwMode="auto">
            <a:xfrm>
              <a:off x="8870" y="8346"/>
              <a:ext cx="126" cy="20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AutoShape 57"/>
            <p:cNvCxnSpPr>
              <a:cxnSpLocks noChangeShapeType="1"/>
              <a:stCxn id="56" idx="3"/>
              <a:endCxn id="60" idx="0"/>
            </p:cNvCxnSpPr>
            <p:nvPr/>
          </p:nvCxnSpPr>
          <p:spPr bwMode="auto">
            <a:xfrm flipH="1">
              <a:off x="7612" y="7888"/>
              <a:ext cx="435" cy="1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AutoShape 58"/>
            <p:cNvCxnSpPr>
              <a:cxnSpLocks noChangeShapeType="1"/>
              <a:stCxn id="56" idx="5"/>
              <a:endCxn id="59" idx="0"/>
            </p:cNvCxnSpPr>
            <p:nvPr/>
          </p:nvCxnSpPr>
          <p:spPr bwMode="auto">
            <a:xfrm>
              <a:off x="8335" y="7888"/>
              <a:ext cx="392" cy="1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59"/>
            <p:cNvCxnSpPr>
              <a:cxnSpLocks noChangeShapeType="1"/>
              <a:stCxn id="55" idx="3"/>
              <a:endCxn id="58" idx="0"/>
            </p:cNvCxnSpPr>
            <p:nvPr/>
          </p:nvCxnSpPr>
          <p:spPr bwMode="auto">
            <a:xfrm flipH="1">
              <a:off x="9403" y="7888"/>
              <a:ext cx="263" cy="1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60"/>
            <p:cNvCxnSpPr>
              <a:cxnSpLocks noChangeShapeType="1"/>
              <a:stCxn id="55" idx="5"/>
              <a:endCxn id="57" idx="0"/>
            </p:cNvCxnSpPr>
            <p:nvPr/>
          </p:nvCxnSpPr>
          <p:spPr bwMode="auto">
            <a:xfrm>
              <a:off x="9954" y="7888"/>
              <a:ext cx="259" cy="1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61"/>
            <p:cNvCxnSpPr>
              <a:cxnSpLocks noChangeShapeType="1"/>
              <a:stCxn id="75" idx="3"/>
              <a:endCxn id="56" idx="0"/>
            </p:cNvCxnSpPr>
            <p:nvPr/>
          </p:nvCxnSpPr>
          <p:spPr bwMode="auto">
            <a:xfrm flipH="1">
              <a:off x="8191" y="7340"/>
              <a:ext cx="709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62"/>
            <p:cNvCxnSpPr>
              <a:cxnSpLocks noChangeShapeType="1"/>
              <a:stCxn id="75" idx="5"/>
              <a:endCxn id="55" idx="0"/>
            </p:cNvCxnSpPr>
            <p:nvPr/>
          </p:nvCxnSpPr>
          <p:spPr bwMode="auto">
            <a:xfrm>
              <a:off x="9188" y="7341"/>
              <a:ext cx="622" cy="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5" name="Oval 64"/>
            <p:cNvSpPr>
              <a:spLocks noChangeArrowheads="1"/>
            </p:cNvSpPr>
            <p:nvPr/>
          </p:nvSpPr>
          <p:spPr bwMode="auto">
            <a:xfrm>
              <a:off x="8840" y="6993"/>
              <a:ext cx="407" cy="40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0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6521711" y="3908493"/>
            <a:ext cx="2700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  <a:latin typeface="Sitka Text" pitchFamily="2" charset="0"/>
              </a:rPr>
              <a:t>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27710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327150"/>
            <a:ext cx="8676640" cy="1400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23850" y="621665"/>
            <a:ext cx="806958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Maintain the Structure Property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048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7EE34E-5C95-4159-8EA6-5CDA7A16DF7E}" type="datetime1">
              <a:rPr lang="zh-CN" altLang="en-US" sz="790" smtClean="0"/>
              <a:pPr>
                <a:spcBef>
                  <a:spcPct val="0"/>
                </a:spcBef>
                <a:buFontTx/>
                <a:buNone/>
              </a:pPr>
              <a:t>2024/10/14</a:t>
            </a:fld>
            <a:endParaRPr lang="en-US" altLang="zh-CN" sz="790"/>
          </a:p>
        </p:txBody>
      </p:sp>
      <p:sp>
        <p:nvSpPr>
          <p:cNvPr id="2048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790" smtClean="0"/>
              <a:t>Heaps&amp;Priority Queue - Lecture 6</a:t>
            </a:r>
            <a:endParaRPr lang="en-US" altLang="zh-CN" sz="790"/>
          </a:p>
        </p:txBody>
      </p:sp>
      <p:sp>
        <p:nvSpPr>
          <p:cNvPr id="2048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B1297F-FCDD-46B9-A6EC-22C9CBF45D89}" type="slidenum">
              <a:rPr lang="en-US" altLang="zh-CN" sz="79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zh-CN" sz="790"/>
          </a:p>
        </p:txBody>
      </p:sp>
      <p:sp>
        <p:nvSpPr>
          <p:cNvPr id="20486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506730" y="1520825"/>
            <a:ext cx="8070850" cy="1263015"/>
          </a:xfrm>
        </p:spPr>
        <p:txBody>
          <a:bodyPr>
            <a:normAutofit/>
          </a:bodyPr>
          <a:lstStyle/>
          <a:p>
            <a:r>
              <a:rPr lang="en-US" altLang="zh-CN" sz="2800" dirty="0" smtClean="0">
                <a:ea typeface="宋体" panose="02010600030101010101" pitchFamily="2" charset="-122"/>
              </a:rPr>
              <a:t>We now have a “Hole” at the root</a:t>
            </a:r>
          </a:p>
          <a:p>
            <a:pPr lvl="1"/>
            <a:r>
              <a:rPr lang="en-US" altLang="zh-CN" sz="2400" dirty="0" smtClean="0">
                <a:ea typeface="宋体" panose="02010600030101010101" pitchFamily="2" charset="-122"/>
              </a:rPr>
              <a:t>Need to fill the hole with another value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950433" y="3007233"/>
            <a:ext cx="4910999" cy="2942182"/>
            <a:chOff x="4946" y="4849"/>
            <a:chExt cx="3767" cy="2257"/>
          </a:xfrm>
        </p:grpSpPr>
        <p:sp>
          <p:nvSpPr>
            <p:cNvPr id="49" name="Oval 3"/>
            <p:cNvSpPr>
              <a:spLocks noChangeArrowheads="1"/>
            </p:cNvSpPr>
            <p:nvPr/>
          </p:nvSpPr>
          <p:spPr bwMode="auto">
            <a:xfrm>
              <a:off x="7848" y="5459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0" name="Oval 4"/>
            <p:cNvSpPr>
              <a:spLocks noChangeArrowheads="1"/>
            </p:cNvSpPr>
            <p:nvPr/>
          </p:nvSpPr>
          <p:spPr bwMode="auto">
            <a:xfrm>
              <a:off x="5874" y="5459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1" name="Oval 5"/>
            <p:cNvSpPr>
              <a:spLocks noChangeArrowheads="1"/>
            </p:cNvSpPr>
            <p:nvPr/>
          </p:nvSpPr>
          <p:spPr bwMode="auto">
            <a:xfrm>
              <a:off x="8306" y="6034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2" name="Oval 6"/>
            <p:cNvSpPr>
              <a:spLocks noChangeArrowheads="1"/>
            </p:cNvSpPr>
            <p:nvPr/>
          </p:nvSpPr>
          <p:spPr bwMode="auto">
            <a:xfrm>
              <a:off x="7386" y="6034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53" name="Oval 7"/>
            <p:cNvSpPr>
              <a:spLocks noChangeArrowheads="1"/>
            </p:cNvSpPr>
            <p:nvPr/>
          </p:nvSpPr>
          <p:spPr bwMode="auto">
            <a:xfrm>
              <a:off x="6434" y="6034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4" name="Oval 8"/>
            <p:cNvSpPr>
              <a:spLocks noChangeArrowheads="1"/>
            </p:cNvSpPr>
            <p:nvPr/>
          </p:nvSpPr>
          <p:spPr bwMode="auto">
            <a:xfrm>
              <a:off x="5271" y="6034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55" name="Oval 9"/>
            <p:cNvSpPr>
              <a:spLocks noChangeArrowheads="1"/>
            </p:cNvSpPr>
            <p:nvPr/>
          </p:nvSpPr>
          <p:spPr bwMode="auto">
            <a:xfrm>
              <a:off x="6759" y="6699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56" name="Oval 10"/>
            <p:cNvSpPr>
              <a:spLocks noChangeArrowheads="1"/>
            </p:cNvSpPr>
            <p:nvPr/>
          </p:nvSpPr>
          <p:spPr bwMode="auto">
            <a:xfrm>
              <a:off x="6101" y="6699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7" name="Oval 11"/>
            <p:cNvSpPr>
              <a:spLocks noChangeArrowheads="1"/>
            </p:cNvSpPr>
            <p:nvPr/>
          </p:nvSpPr>
          <p:spPr bwMode="auto">
            <a:xfrm>
              <a:off x="5604" y="6699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58" name="Oval 12"/>
            <p:cNvSpPr>
              <a:spLocks noChangeArrowheads="1"/>
            </p:cNvSpPr>
            <p:nvPr/>
          </p:nvSpPr>
          <p:spPr bwMode="auto">
            <a:xfrm>
              <a:off x="4946" y="6699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11</a:t>
              </a:r>
            </a:p>
          </p:txBody>
        </p:sp>
        <p:cxnSp>
          <p:nvCxnSpPr>
            <p:cNvPr id="59" name="AutoShape 13"/>
            <p:cNvCxnSpPr>
              <a:cxnSpLocks noChangeShapeType="1"/>
              <a:stCxn id="54" idx="3"/>
              <a:endCxn id="58" idx="0"/>
            </p:cNvCxnSpPr>
            <p:nvPr/>
          </p:nvCxnSpPr>
          <p:spPr bwMode="auto">
            <a:xfrm flipH="1">
              <a:off x="5150" y="6381"/>
              <a:ext cx="181" cy="3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14"/>
            <p:cNvCxnSpPr>
              <a:cxnSpLocks noChangeShapeType="1"/>
              <a:stCxn id="54" idx="5"/>
              <a:endCxn id="57" idx="0"/>
            </p:cNvCxnSpPr>
            <p:nvPr/>
          </p:nvCxnSpPr>
          <p:spPr bwMode="auto">
            <a:xfrm>
              <a:off x="5618" y="6381"/>
              <a:ext cx="189" cy="3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AutoShape 15"/>
            <p:cNvCxnSpPr>
              <a:cxnSpLocks noChangeShapeType="1"/>
              <a:stCxn id="53" idx="3"/>
              <a:endCxn id="56" idx="0"/>
            </p:cNvCxnSpPr>
            <p:nvPr/>
          </p:nvCxnSpPr>
          <p:spPr bwMode="auto">
            <a:xfrm flipH="1">
              <a:off x="6305" y="6381"/>
              <a:ext cx="189" cy="3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AutoShape 16"/>
            <p:cNvCxnSpPr>
              <a:cxnSpLocks noChangeShapeType="1"/>
              <a:stCxn id="53" idx="5"/>
              <a:endCxn id="55" idx="0"/>
            </p:cNvCxnSpPr>
            <p:nvPr/>
          </p:nvCxnSpPr>
          <p:spPr bwMode="auto">
            <a:xfrm>
              <a:off x="6782" y="6381"/>
              <a:ext cx="181" cy="3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17"/>
            <p:cNvCxnSpPr>
              <a:cxnSpLocks noChangeShapeType="1"/>
              <a:stCxn id="50" idx="3"/>
              <a:endCxn id="54" idx="0"/>
            </p:cNvCxnSpPr>
            <p:nvPr/>
          </p:nvCxnSpPr>
          <p:spPr bwMode="auto">
            <a:xfrm flipH="1">
              <a:off x="5475" y="5806"/>
              <a:ext cx="459" cy="2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AutoShape 18"/>
            <p:cNvCxnSpPr>
              <a:cxnSpLocks noChangeShapeType="1"/>
              <a:stCxn id="50" idx="5"/>
              <a:endCxn id="53" idx="0"/>
            </p:cNvCxnSpPr>
            <p:nvPr/>
          </p:nvCxnSpPr>
          <p:spPr bwMode="auto">
            <a:xfrm>
              <a:off x="6222" y="5806"/>
              <a:ext cx="416" cy="2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AutoShape 19"/>
            <p:cNvCxnSpPr>
              <a:cxnSpLocks noChangeShapeType="1"/>
              <a:stCxn id="49" idx="3"/>
              <a:endCxn id="52" idx="0"/>
            </p:cNvCxnSpPr>
            <p:nvPr/>
          </p:nvCxnSpPr>
          <p:spPr bwMode="auto">
            <a:xfrm flipH="1">
              <a:off x="7589" y="5806"/>
              <a:ext cx="318" cy="2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AutoShape 20"/>
            <p:cNvCxnSpPr>
              <a:cxnSpLocks noChangeShapeType="1"/>
              <a:stCxn id="49" idx="5"/>
              <a:endCxn id="51" idx="0"/>
            </p:cNvCxnSpPr>
            <p:nvPr/>
          </p:nvCxnSpPr>
          <p:spPr bwMode="auto">
            <a:xfrm>
              <a:off x="8196" y="5806"/>
              <a:ext cx="314" cy="22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AutoShape 21"/>
            <p:cNvCxnSpPr>
              <a:cxnSpLocks noChangeShapeType="1"/>
              <a:stCxn id="69" idx="3"/>
              <a:endCxn id="50" idx="0"/>
            </p:cNvCxnSpPr>
            <p:nvPr/>
          </p:nvCxnSpPr>
          <p:spPr bwMode="auto">
            <a:xfrm flipH="1">
              <a:off x="6078" y="5196"/>
              <a:ext cx="843" cy="2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22"/>
            <p:cNvCxnSpPr>
              <a:cxnSpLocks noChangeShapeType="1"/>
              <a:stCxn id="69" idx="5"/>
              <a:endCxn id="49" idx="0"/>
            </p:cNvCxnSpPr>
            <p:nvPr/>
          </p:nvCxnSpPr>
          <p:spPr bwMode="auto">
            <a:xfrm>
              <a:off x="7209" y="5196"/>
              <a:ext cx="843" cy="26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Oval 24"/>
            <p:cNvSpPr>
              <a:spLocks noChangeArrowheads="1"/>
            </p:cNvSpPr>
            <p:nvPr/>
          </p:nvSpPr>
          <p:spPr bwMode="auto">
            <a:xfrm>
              <a:off x="6861" y="4849"/>
              <a:ext cx="407" cy="40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zh-CN" sz="28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27710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327150"/>
            <a:ext cx="8676640" cy="1400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23850" y="621665"/>
            <a:ext cx="806958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Maintain the Structure Property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048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7EE34E-5C95-4159-8EA6-5CDA7A16DF7E}" type="datetime1">
              <a:rPr lang="zh-CN" altLang="en-US" sz="790" smtClean="0"/>
              <a:pPr>
                <a:spcBef>
                  <a:spcPct val="0"/>
                </a:spcBef>
                <a:buFontTx/>
                <a:buNone/>
              </a:pPr>
              <a:t>2024/10/14</a:t>
            </a:fld>
            <a:endParaRPr lang="en-US" altLang="zh-CN" sz="790"/>
          </a:p>
        </p:txBody>
      </p:sp>
      <p:sp>
        <p:nvSpPr>
          <p:cNvPr id="2048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790" smtClean="0"/>
              <a:t>Heaps&amp;Priority Queue - Lecture 6</a:t>
            </a:r>
            <a:endParaRPr lang="en-US" altLang="zh-CN" sz="790"/>
          </a:p>
        </p:txBody>
      </p:sp>
      <p:sp>
        <p:nvSpPr>
          <p:cNvPr id="2048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B1297F-FCDD-46B9-A6EC-22C9CBF45D89}" type="slidenum">
              <a:rPr lang="en-US" altLang="zh-CN" sz="79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790"/>
          </a:p>
        </p:txBody>
      </p:sp>
      <p:sp>
        <p:nvSpPr>
          <p:cNvPr id="20486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459105" y="1520825"/>
            <a:ext cx="8061325" cy="1149985"/>
          </a:xfrm>
        </p:spPr>
        <p:txBody>
          <a:bodyPr/>
          <a:lstStyle/>
          <a:p>
            <a:pPr algn="just"/>
            <a:r>
              <a:rPr lang="en-US" altLang="zh-CN" dirty="0"/>
              <a:t>When we get done, the tree will have one less node and must still be complete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384425" y="2797810"/>
            <a:ext cx="4240530" cy="3380740"/>
            <a:chOff x="5450" y="5423"/>
            <a:chExt cx="3106" cy="2476"/>
          </a:xfrm>
        </p:grpSpPr>
        <p:sp>
          <p:nvSpPr>
            <p:cNvPr id="49" name="Oval 25"/>
            <p:cNvSpPr>
              <a:spLocks noChangeArrowheads="1"/>
            </p:cNvSpPr>
            <p:nvPr/>
          </p:nvSpPr>
          <p:spPr bwMode="auto">
            <a:xfrm>
              <a:off x="7747" y="6143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50" name="Oval 26"/>
            <p:cNvSpPr>
              <a:spLocks noChangeArrowheads="1"/>
            </p:cNvSpPr>
            <p:nvPr/>
          </p:nvSpPr>
          <p:spPr bwMode="auto">
            <a:xfrm>
              <a:off x="6213" y="6143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1" name="Oval 27"/>
            <p:cNvSpPr>
              <a:spLocks noChangeArrowheads="1"/>
            </p:cNvSpPr>
            <p:nvPr/>
          </p:nvSpPr>
          <p:spPr bwMode="auto">
            <a:xfrm>
              <a:off x="8150" y="6773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2" name="Oval 28"/>
            <p:cNvSpPr>
              <a:spLocks noChangeArrowheads="1"/>
            </p:cNvSpPr>
            <p:nvPr/>
          </p:nvSpPr>
          <p:spPr bwMode="auto">
            <a:xfrm>
              <a:off x="7340" y="6773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53" name="Oval 29"/>
            <p:cNvSpPr>
              <a:spLocks noChangeArrowheads="1"/>
            </p:cNvSpPr>
            <p:nvPr/>
          </p:nvSpPr>
          <p:spPr bwMode="auto">
            <a:xfrm>
              <a:off x="6663" y="6773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4" name="Oval 30"/>
            <p:cNvSpPr>
              <a:spLocks noChangeArrowheads="1"/>
            </p:cNvSpPr>
            <p:nvPr/>
          </p:nvSpPr>
          <p:spPr bwMode="auto">
            <a:xfrm>
              <a:off x="5720" y="6773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55" name="Oval 31"/>
            <p:cNvSpPr>
              <a:spLocks noChangeArrowheads="1"/>
            </p:cNvSpPr>
            <p:nvPr/>
          </p:nvSpPr>
          <p:spPr bwMode="auto">
            <a:xfrm>
              <a:off x="6980" y="7493"/>
              <a:ext cx="407" cy="407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56" name="Oval 32"/>
            <p:cNvSpPr>
              <a:spLocks noChangeArrowheads="1"/>
            </p:cNvSpPr>
            <p:nvPr/>
          </p:nvSpPr>
          <p:spPr bwMode="auto">
            <a:xfrm>
              <a:off x="6440" y="7493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7" name="Oval 33"/>
            <p:cNvSpPr>
              <a:spLocks noChangeArrowheads="1"/>
            </p:cNvSpPr>
            <p:nvPr/>
          </p:nvSpPr>
          <p:spPr bwMode="auto">
            <a:xfrm>
              <a:off x="5943" y="7493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58" name="Oval 34"/>
            <p:cNvSpPr>
              <a:spLocks noChangeArrowheads="1"/>
            </p:cNvSpPr>
            <p:nvPr/>
          </p:nvSpPr>
          <p:spPr bwMode="auto">
            <a:xfrm>
              <a:off x="5450" y="7493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11</a:t>
              </a:r>
            </a:p>
          </p:txBody>
        </p:sp>
        <p:cxnSp>
          <p:nvCxnSpPr>
            <p:cNvPr id="59" name="AutoShape 35"/>
            <p:cNvCxnSpPr>
              <a:cxnSpLocks noChangeShapeType="1"/>
              <a:stCxn id="54" idx="3"/>
              <a:endCxn id="58" idx="0"/>
            </p:cNvCxnSpPr>
            <p:nvPr/>
          </p:nvCxnSpPr>
          <p:spPr bwMode="auto">
            <a:xfrm flipH="1">
              <a:off x="5654" y="7120"/>
              <a:ext cx="126" cy="37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36"/>
            <p:cNvCxnSpPr>
              <a:cxnSpLocks noChangeShapeType="1"/>
              <a:stCxn id="54" idx="5"/>
              <a:endCxn id="57" idx="0"/>
            </p:cNvCxnSpPr>
            <p:nvPr/>
          </p:nvCxnSpPr>
          <p:spPr bwMode="auto">
            <a:xfrm>
              <a:off x="6067" y="7120"/>
              <a:ext cx="81" cy="37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AutoShape 37"/>
            <p:cNvCxnSpPr>
              <a:cxnSpLocks noChangeShapeType="1"/>
              <a:stCxn id="53" idx="3"/>
              <a:endCxn id="56" idx="0"/>
            </p:cNvCxnSpPr>
            <p:nvPr/>
          </p:nvCxnSpPr>
          <p:spPr bwMode="auto">
            <a:xfrm flipH="1">
              <a:off x="6644" y="7120"/>
              <a:ext cx="79" cy="37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AutoShape 38"/>
            <p:cNvCxnSpPr>
              <a:cxnSpLocks noChangeShapeType="1"/>
              <a:stCxn id="53" idx="5"/>
              <a:endCxn id="55" idx="0"/>
            </p:cNvCxnSpPr>
            <p:nvPr/>
          </p:nvCxnSpPr>
          <p:spPr bwMode="auto">
            <a:xfrm>
              <a:off x="7010" y="7120"/>
              <a:ext cx="174" cy="35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39"/>
            <p:cNvCxnSpPr>
              <a:cxnSpLocks noChangeShapeType="1"/>
              <a:stCxn id="50" idx="3"/>
              <a:endCxn id="54" idx="0"/>
            </p:cNvCxnSpPr>
            <p:nvPr/>
          </p:nvCxnSpPr>
          <p:spPr bwMode="auto">
            <a:xfrm flipH="1">
              <a:off x="5924" y="6490"/>
              <a:ext cx="349" cy="28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AutoShape 40"/>
            <p:cNvCxnSpPr>
              <a:cxnSpLocks noChangeShapeType="1"/>
              <a:stCxn id="50" idx="5"/>
              <a:endCxn id="53" idx="0"/>
            </p:cNvCxnSpPr>
            <p:nvPr/>
          </p:nvCxnSpPr>
          <p:spPr bwMode="auto">
            <a:xfrm>
              <a:off x="6560" y="6490"/>
              <a:ext cx="308" cy="28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AutoShape 41"/>
            <p:cNvCxnSpPr>
              <a:cxnSpLocks noChangeShapeType="1"/>
              <a:stCxn id="49" idx="3"/>
              <a:endCxn id="52" idx="0"/>
            </p:cNvCxnSpPr>
            <p:nvPr/>
          </p:nvCxnSpPr>
          <p:spPr bwMode="auto">
            <a:xfrm flipH="1">
              <a:off x="7544" y="6490"/>
              <a:ext cx="263" cy="28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AutoShape 42"/>
            <p:cNvCxnSpPr>
              <a:cxnSpLocks noChangeShapeType="1"/>
              <a:stCxn id="49" idx="5"/>
              <a:endCxn id="51" idx="0"/>
            </p:cNvCxnSpPr>
            <p:nvPr/>
          </p:nvCxnSpPr>
          <p:spPr bwMode="auto">
            <a:xfrm>
              <a:off x="8093" y="6490"/>
              <a:ext cx="261" cy="28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AutoShape 43"/>
            <p:cNvCxnSpPr>
              <a:cxnSpLocks noChangeShapeType="1"/>
              <a:stCxn id="69" idx="3"/>
              <a:endCxn id="50" idx="0"/>
            </p:cNvCxnSpPr>
            <p:nvPr/>
          </p:nvCxnSpPr>
          <p:spPr bwMode="auto">
            <a:xfrm flipH="1">
              <a:off x="6417" y="5770"/>
              <a:ext cx="623" cy="37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44"/>
            <p:cNvCxnSpPr>
              <a:cxnSpLocks noChangeShapeType="1"/>
              <a:stCxn id="69" idx="5"/>
              <a:endCxn id="49" idx="0"/>
            </p:cNvCxnSpPr>
            <p:nvPr/>
          </p:nvCxnSpPr>
          <p:spPr bwMode="auto">
            <a:xfrm>
              <a:off x="7327" y="5770"/>
              <a:ext cx="624" cy="37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Oval 45"/>
            <p:cNvSpPr>
              <a:spLocks noChangeArrowheads="1"/>
            </p:cNvSpPr>
            <p:nvPr/>
          </p:nvSpPr>
          <p:spPr bwMode="auto">
            <a:xfrm>
              <a:off x="6980" y="5423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0" y="857250"/>
            <a:ext cx="9144000" cy="1734671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05132" y="1322650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5400" dirty="0" smtClean="0">
                <a:solidFill>
                  <a:schemeClr val="bg1"/>
                </a:solidFill>
                <a:latin typeface="Sitka Text" pitchFamily="2" charset="0"/>
                <a:ea typeface="+mn-ea"/>
              </a:rPr>
              <a:t>Content</a:t>
            </a:r>
          </a:p>
        </p:txBody>
      </p:sp>
      <p:grpSp>
        <p:nvGrpSpPr>
          <p:cNvPr id="11" name="组合 9"/>
          <p:cNvGrpSpPr/>
          <p:nvPr/>
        </p:nvGrpSpPr>
        <p:grpSpPr>
          <a:xfrm>
            <a:off x="7285355" y="1052830"/>
            <a:ext cx="1572260" cy="1508760"/>
            <a:chOff x="10325277" y="408187"/>
            <a:chExt cx="1436104" cy="1436384"/>
          </a:xfrm>
        </p:grpSpPr>
        <p:pic>
          <p:nvPicPr>
            <p:cNvPr id="12" name="图片 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 cstate="print"/>
            <a:stretch>
              <a:fillRect/>
            </a:stretch>
          </p:blipFill>
          <p:spPr>
            <a:xfrm>
              <a:off x="10609730" y="408187"/>
              <a:ext cx="867198" cy="867198"/>
            </a:xfrm>
            <a:prstGeom prst="rect">
              <a:avLst/>
            </a:prstGeom>
          </p:spPr>
        </p:pic>
        <p:pic>
          <p:nvPicPr>
            <p:cNvPr id="13" name="图片 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9" cstate="print"/>
            <a:stretch>
              <a:fillRect/>
            </a:stretch>
          </p:blipFill>
          <p:spPr>
            <a:xfrm>
              <a:off x="10325277" y="1329484"/>
              <a:ext cx="1436104" cy="515087"/>
            </a:xfrm>
            <a:prstGeom prst="rect">
              <a:avLst/>
            </a:prstGeom>
          </p:spPr>
        </p:pic>
      </p:grpSp>
      <p:sp>
        <p:nvSpPr>
          <p:cNvPr id="7" name="内容占位符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827405" y="3357880"/>
            <a:ext cx="6668135" cy="1188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0815" indent="-170815" algn="l" defTabSz="685800" rtl="0" eaLnBrk="1" latinLnBrk="0" hangingPunct="1">
              <a:lnSpc>
                <a:spcPct val="90000"/>
              </a:lnSpc>
              <a:spcBef>
                <a:spcPct val="151000"/>
              </a:spcBef>
              <a:buFont typeface="Wingdings 2" pitchFamily="18" charset="2"/>
              <a:buChar char=""/>
              <a:defRPr sz="3200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1pPr>
            <a:lvl2pPr marL="51371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Char char=""/>
              <a:defRPr sz="2665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2pPr>
            <a:lvl3pPr marL="85661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3pPr>
            <a:lvl4pPr marL="119951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Char char=""/>
              <a:defRPr sz="1865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4pPr>
            <a:lvl5pPr marL="1542415" indent="-170815" algn="l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Char char=""/>
              <a:defRPr sz="1865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5pPr>
            <a:lvl6pPr marL="1885315" indent="-170815" algn="l" defTabSz="685800" rtl="0" eaLnBrk="1" latinLnBrk="0" hangingPunct="1">
              <a:spcBef>
                <a:spcPts val="130"/>
              </a:spcBef>
              <a:buFont typeface="Wingdings 2" pitchFamily="18" charset="2"/>
              <a:buChar char=""/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215" indent="-170815" algn="l" defTabSz="685800" rtl="0" eaLnBrk="1" latinLnBrk="0" hangingPunct="1">
              <a:spcBef>
                <a:spcPts val="130"/>
              </a:spcBef>
              <a:buFont typeface="Wingdings 2" pitchFamily="18" charset="2"/>
              <a:buChar char=""/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115" indent="-170815" algn="l" defTabSz="685800" rtl="0" eaLnBrk="1" latinLnBrk="0" hangingPunct="1">
              <a:spcBef>
                <a:spcPts val="130"/>
              </a:spcBef>
              <a:buFont typeface="Wingdings 2" pitchFamily="18" charset="2"/>
              <a:buChar char=""/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015" indent="-170815" algn="l" defTabSz="685800" rtl="0" eaLnBrk="1" latinLnBrk="0" hangingPunct="1">
              <a:spcBef>
                <a:spcPts val="130"/>
              </a:spcBef>
              <a:buFont typeface="Wingdings 2" pitchFamily="18" charset="2"/>
              <a:buChar char=""/>
              <a:defRPr sz="13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 smtClean="0">
                <a:latin typeface="Sitka Text" pitchFamily="2" charset="0"/>
              </a:rPr>
              <a:t>Binary Heaps（二叉堆）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z="465" smtClean="0"/>
              <a:pPr>
                <a:defRPr/>
              </a:pPr>
              <a:t>2</a:t>
            </a:fld>
            <a:endParaRPr lang="zh-CN" altLang="en-US" sz="465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D8C2D9-939A-424E-98E7-C4F6DD3E8A31}" type="datetime1">
              <a:rPr lang="zh-CN" altLang="en-US" sz="465" smtClean="0"/>
              <a:pPr>
                <a:defRPr/>
              </a:pPr>
              <a:t>2024/10/14</a:t>
            </a:fld>
            <a:endParaRPr lang="zh-CN" altLang="en-US" sz="465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Heaps&amp;Priority Queue - Lecture 6</a:t>
            </a:r>
            <a:endParaRPr lang="zh-CN" altLang="en-US" sz="465"/>
          </a:p>
        </p:txBody>
      </p:sp>
      <p:cxnSp>
        <p:nvCxnSpPr>
          <p:cNvPr id="10" name="直接连接符 5"/>
          <p:cNvCxnSpPr/>
          <p:nvPr>
            <p:custDataLst>
              <p:tags r:id="rId4"/>
            </p:custDataLst>
          </p:nvPr>
        </p:nvCxnSpPr>
        <p:spPr>
          <a:xfrm>
            <a:off x="363071" y="2255743"/>
            <a:ext cx="41013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14121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18669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Maintain the Heap Property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150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C28F64-DB36-4B10-A2C9-AEBBF93CF553}" type="datetime1">
              <a:rPr lang="zh-CN" altLang="en-US" sz="790" smtClean="0"/>
              <a:pPr>
                <a:spcBef>
                  <a:spcPct val="0"/>
                </a:spcBef>
                <a:buFontTx/>
                <a:buNone/>
              </a:pPr>
              <a:t>2024/10/14</a:t>
            </a:fld>
            <a:endParaRPr lang="en-US" altLang="zh-CN" sz="790"/>
          </a:p>
        </p:txBody>
      </p:sp>
      <p:sp>
        <p:nvSpPr>
          <p:cNvPr id="2150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790" smtClean="0"/>
              <a:t>Heaps&amp;Priority Queue - Lecture 6</a:t>
            </a:r>
            <a:endParaRPr lang="en-US" altLang="zh-CN" sz="790"/>
          </a:p>
        </p:txBody>
      </p:sp>
      <p:sp>
        <p:nvSpPr>
          <p:cNvPr id="2150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C840A2-DA1F-4E6F-A86F-A3A34C1615DC}" type="slidenum">
              <a:rPr lang="en-US" altLang="zh-CN" sz="79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zh-CN" sz="790"/>
          </a:p>
        </p:txBody>
      </p:sp>
      <p:sp>
        <p:nvSpPr>
          <p:cNvPr id="21510" name="Rectangle 1073"/>
          <p:cNvSpPr>
            <a:spLocks noGrp="1" noChangeArrowheads="1"/>
          </p:cNvSpPr>
          <p:nvPr>
            <p:ph type="body" idx="1"/>
          </p:nvPr>
        </p:nvSpPr>
        <p:spPr>
          <a:xfrm>
            <a:off x="438785" y="1438910"/>
            <a:ext cx="8122285" cy="1792605"/>
          </a:xfrm>
        </p:spPr>
        <p:txBody>
          <a:bodyPr/>
          <a:lstStyle/>
          <a:p>
            <a:pPr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The last value has lost its node</a:t>
            </a:r>
          </a:p>
          <a:p>
            <a:pPr lvl="1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 we need to find a new place for it</a:t>
            </a:r>
          </a:p>
          <a:p>
            <a:pPr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We can do a simple insertion sort operation to find the correct place for it in the tree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361663" y="3269615"/>
            <a:ext cx="3657013" cy="3054985"/>
            <a:chOff x="5325" y="5757"/>
            <a:chExt cx="3447" cy="2880"/>
          </a:xfrm>
        </p:grpSpPr>
        <p:sp>
          <p:nvSpPr>
            <p:cNvPr id="28" name="Oval 1049"/>
            <p:cNvSpPr>
              <a:spLocks noChangeArrowheads="1"/>
            </p:cNvSpPr>
            <p:nvPr/>
          </p:nvSpPr>
          <p:spPr bwMode="auto">
            <a:xfrm>
              <a:off x="7894" y="7111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9" name="Oval 1050"/>
            <p:cNvSpPr>
              <a:spLocks noChangeArrowheads="1"/>
            </p:cNvSpPr>
            <p:nvPr/>
          </p:nvSpPr>
          <p:spPr bwMode="auto">
            <a:xfrm>
              <a:off x="6224" y="7111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0" name="Oval 1051"/>
            <p:cNvSpPr>
              <a:spLocks noChangeArrowheads="1"/>
            </p:cNvSpPr>
            <p:nvPr/>
          </p:nvSpPr>
          <p:spPr bwMode="auto">
            <a:xfrm>
              <a:off x="8365" y="7664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31" name="Oval 1052"/>
            <p:cNvSpPr>
              <a:spLocks noChangeArrowheads="1"/>
            </p:cNvSpPr>
            <p:nvPr/>
          </p:nvSpPr>
          <p:spPr bwMode="auto">
            <a:xfrm>
              <a:off x="7419" y="7664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32" name="Oval 1053"/>
            <p:cNvSpPr>
              <a:spLocks noChangeArrowheads="1"/>
            </p:cNvSpPr>
            <p:nvPr/>
          </p:nvSpPr>
          <p:spPr bwMode="auto">
            <a:xfrm>
              <a:off x="6742" y="7664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3" name="Oval 1054"/>
            <p:cNvSpPr>
              <a:spLocks noChangeArrowheads="1"/>
            </p:cNvSpPr>
            <p:nvPr/>
          </p:nvSpPr>
          <p:spPr bwMode="auto">
            <a:xfrm>
              <a:off x="5663" y="7664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4" name="Oval 1055"/>
            <p:cNvSpPr>
              <a:spLocks noChangeArrowheads="1"/>
            </p:cNvSpPr>
            <p:nvPr/>
          </p:nvSpPr>
          <p:spPr bwMode="auto">
            <a:xfrm>
              <a:off x="7012" y="5757"/>
              <a:ext cx="407" cy="40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prstDash val="dash"/>
                  <a:rou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400" smtClean="0">
                  <a:solidFill>
                    <a:srgbClr val="3333CC"/>
                  </a:solidFill>
                  <a:latin typeface="Times New Roman" panose="02020603050405020304" pitchFamily="18" charset="0"/>
                </a:rPr>
                <a:t>14</a:t>
              </a:r>
            </a:p>
          </p:txBody>
        </p:sp>
        <p:sp>
          <p:nvSpPr>
            <p:cNvPr id="35" name="Oval 1056"/>
            <p:cNvSpPr>
              <a:spLocks noChangeArrowheads="1"/>
            </p:cNvSpPr>
            <p:nvPr/>
          </p:nvSpPr>
          <p:spPr bwMode="auto">
            <a:xfrm>
              <a:off x="6451" y="8230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6" name="Oval 1057"/>
            <p:cNvSpPr>
              <a:spLocks noChangeArrowheads="1"/>
            </p:cNvSpPr>
            <p:nvPr/>
          </p:nvSpPr>
          <p:spPr bwMode="auto">
            <a:xfrm>
              <a:off x="5954" y="8230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37" name="Oval 1058"/>
            <p:cNvSpPr>
              <a:spLocks noChangeArrowheads="1"/>
            </p:cNvSpPr>
            <p:nvPr/>
          </p:nvSpPr>
          <p:spPr bwMode="auto">
            <a:xfrm>
              <a:off x="5325" y="8230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11</a:t>
              </a:r>
            </a:p>
          </p:txBody>
        </p:sp>
        <p:cxnSp>
          <p:nvCxnSpPr>
            <p:cNvPr id="38" name="AutoShape 1059"/>
            <p:cNvCxnSpPr>
              <a:cxnSpLocks noChangeShapeType="1"/>
              <a:stCxn id="33" idx="3"/>
              <a:endCxn id="37" idx="0"/>
            </p:cNvCxnSpPr>
            <p:nvPr/>
          </p:nvCxnSpPr>
          <p:spPr bwMode="auto">
            <a:xfrm flipH="1">
              <a:off x="5528" y="8012"/>
              <a:ext cx="195" cy="2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1060"/>
            <p:cNvCxnSpPr>
              <a:cxnSpLocks noChangeShapeType="1"/>
              <a:stCxn id="33" idx="5"/>
              <a:endCxn id="36" idx="0"/>
            </p:cNvCxnSpPr>
            <p:nvPr/>
          </p:nvCxnSpPr>
          <p:spPr bwMode="auto">
            <a:xfrm>
              <a:off x="6010" y="8012"/>
              <a:ext cx="147" cy="2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1061"/>
            <p:cNvCxnSpPr>
              <a:cxnSpLocks noChangeShapeType="1"/>
              <a:stCxn id="32" idx="3"/>
              <a:endCxn id="35" idx="0"/>
            </p:cNvCxnSpPr>
            <p:nvPr/>
          </p:nvCxnSpPr>
          <p:spPr bwMode="auto">
            <a:xfrm flipH="1">
              <a:off x="6654" y="8012"/>
              <a:ext cx="148" cy="2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1063"/>
            <p:cNvCxnSpPr>
              <a:cxnSpLocks noChangeShapeType="1"/>
              <a:stCxn id="29" idx="3"/>
              <a:endCxn id="33" idx="0"/>
            </p:cNvCxnSpPr>
            <p:nvPr/>
          </p:nvCxnSpPr>
          <p:spPr bwMode="auto">
            <a:xfrm flipH="1">
              <a:off x="5867" y="7458"/>
              <a:ext cx="417" cy="2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1064"/>
            <p:cNvCxnSpPr>
              <a:cxnSpLocks noChangeShapeType="1"/>
              <a:stCxn id="29" idx="5"/>
              <a:endCxn id="32" idx="0"/>
            </p:cNvCxnSpPr>
            <p:nvPr/>
          </p:nvCxnSpPr>
          <p:spPr bwMode="auto">
            <a:xfrm>
              <a:off x="6571" y="7458"/>
              <a:ext cx="375" cy="2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1065"/>
            <p:cNvCxnSpPr>
              <a:cxnSpLocks noChangeShapeType="1"/>
              <a:stCxn id="28" idx="3"/>
              <a:endCxn id="31" idx="0"/>
            </p:cNvCxnSpPr>
            <p:nvPr/>
          </p:nvCxnSpPr>
          <p:spPr bwMode="auto">
            <a:xfrm flipH="1">
              <a:off x="7623" y="7458"/>
              <a:ext cx="331" cy="2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066"/>
            <p:cNvCxnSpPr>
              <a:cxnSpLocks noChangeShapeType="1"/>
              <a:stCxn id="28" idx="5"/>
              <a:endCxn id="30" idx="0"/>
            </p:cNvCxnSpPr>
            <p:nvPr/>
          </p:nvCxnSpPr>
          <p:spPr bwMode="auto">
            <a:xfrm>
              <a:off x="8241" y="7458"/>
              <a:ext cx="327" cy="2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1067"/>
            <p:cNvCxnSpPr>
              <a:cxnSpLocks noChangeShapeType="1"/>
              <a:stCxn id="47" idx="3"/>
              <a:endCxn id="29" idx="0"/>
            </p:cNvCxnSpPr>
            <p:nvPr/>
          </p:nvCxnSpPr>
          <p:spPr bwMode="auto">
            <a:xfrm flipH="1">
              <a:off x="6427" y="6893"/>
              <a:ext cx="691" cy="2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68"/>
            <p:cNvCxnSpPr>
              <a:cxnSpLocks noChangeShapeType="1"/>
              <a:stCxn id="47" idx="5"/>
              <a:endCxn id="28" idx="0"/>
            </p:cNvCxnSpPr>
            <p:nvPr/>
          </p:nvCxnSpPr>
          <p:spPr bwMode="auto">
            <a:xfrm>
              <a:off x="7406" y="6893"/>
              <a:ext cx="691" cy="21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Oval 1069"/>
            <p:cNvSpPr>
              <a:spLocks noChangeArrowheads="1"/>
            </p:cNvSpPr>
            <p:nvPr/>
          </p:nvSpPr>
          <p:spPr bwMode="auto">
            <a:xfrm>
              <a:off x="7059" y="6545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8" name="Line 1070"/>
            <p:cNvSpPr>
              <a:spLocks noChangeShapeType="1"/>
            </p:cNvSpPr>
            <p:nvPr/>
          </p:nvSpPr>
          <p:spPr bwMode="auto">
            <a:xfrm>
              <a:off x="7239" y="6125"/>
              <a:ext cx="0" cy="36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500" smtClean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14121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83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Maintain the Heap Property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150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C28F64-DB36-4B10-A2C9-AEBBF93CF553}" type="datetime1">
              <a:rPr lang="zh-CN" altLang="en-US" sz="790" smtClean="0"/>
              <a:pPr>
                <a:spcBef>
                  <a:spcPct val="0"/>
                </a:spcBef>
                <a:buFontTx/>
                <a:buNone/>
              </a:pPr>
              <a:t>2024/10/14</a:t>
            </a:fld>
            <a:endParaRPr lang="en-US" altLang="zh-CN" sz="790"/>
          </a:p>
        </p:txBody>
      </p:sp>
      <p:sp>
        <p:nvSpPr>
          <p:cNvPr id="2150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790" smtClean="0"/>
              <a:t>Heaps&amp;Priority Queue - Lecture 6</a:t>
            </a:r>
            <a:endParaRPr lang="en-US" altLang="zh-CN" sz="790"/>
          </a:p>
        </p:txBody>
      </p:sp>
      <p:sp>
        <p:nvSpPr>
          <p:cNvPr id="2150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C840A2-DA1F-4E6F-A86F-A3A34C1615DC}" type="slidenum">
              <a:rPr lang="en-US" altLang="zh-CN" sz="79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zh-CN" sz="790"/>
          </a:p>
        </p:txBody>
      </p:sp>
      <p:sp>
        <p:nvSpPr>
          <p:cNvPr id="2" name="矩形 1"/>
          <p:cNvSpPr/>
          <p:nvPr/>
        </p:nvSpPr>
        <p:spPr>
          <a:xfrm>
            <a:off x="467360" y="1412875"/>
            <a:ext cx="7922895" cy="45421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sz="2400" dirty="0">
                <a:solidFill>
                  <a:srgbClr val="008000"/>
                </a:solidFill>
                <a:latin typeface="Sitka Text" pitchFamily="2" charset="0"/>
              </a:rPr>
              <a:t>/**</a:t>
            </a:r>
          </a:p>
          <a:p>
            <a:r>
              <a:rPr lang="en-US" altLang="zh-CN" sz="2400" dirty="0" smtClean="0">
                <a:solidFill>
                  <a:srgbClr val="008000"/>
                </a:solidFill>
                <a:latin typeface="Sitka Text" pitchFamily="2" charset="0"/>
              </a:rPr>
              <a:t>* </a:t>
            </a:r>
            <a:r>
              <a:rPr lang="en-US" altLang="zh-CN" sz="2400" dirty="0">
                <a:solidFill>
                  <a:srgbClr val="008000"/>
                </a:solidFill>
                <a:latin typeface="Sitka Text" pitchFamily="2" charset="0"/>
              </a:rPr>
              <a:t>Remove the minimum item and place it in </a:t>
            </a:r>
            <a:r>
              <a:rPr lang="en-US" altLang="zh-CN" sz="2400" dirty="0" err="1">
                <a:solidFill>
                  <a:srgbClr val="008000"/>
                </a:solidFill>
                <a:latin typeface="Sitka Text" pitchFamily="2" charset="0"/>
              </a:rPr>
              <a:t>minItem</a:t>
            </a:r>
            <a:r>
              <a:rPr lang="en-US" altLang="zh-CN" sz="2400" dirty="0">
                <a:solidFill>
                  <a:srgbClr val="008000"/>
                </a:solidFill>
                <a:latin typeface="Sitka Text" pitchFamily="2" charset="0"/>
              </a:rPr>
              <a:t>.</a:t>
            </a:r>
          </a:p>
          <a:p>
            <a:r>
              <a:rPr lang="en-US" altLang="zh-CN" sz="2400" dirty="0" smtClean="0">
                <a:solidFill>
                  <a:srgbClr val="008000"/>
                </a:solidFill>
                <a:latin typeface="Sitka Text" pitchFamily="2" charset="0"/>
              </a:rPr>
              <a:t>* </a:t>
            </a:r>
            <a:r>
              <a:rPr lang="en-US" altLang="zh-CN" sz="2400" dirty="0">
                <a:solidFill>
                  <a:srgbClr val="008000"/>
                </a:solidFill>
                <a:latin typeface="Sitka Text" pitchFamily="2" charset="0"/>
              </a:rPr>
              <a:t>Throws </a:t>
            </a:r>
            <a:r>
              <a:rPr lang="en-US" altLang="zh-CN" sz="2400" dirty="0" err="1">
                <a:solidFill>
                  <a:srgbClr val="008000"/>
                </a:solidFill>
                <a:latin typeface="Sitka Text" pitchFamily="2" charset="0"/>
              </a:rPr>
              <a:t>UnderflowException</a:t>
            </a:r>
            <a:r>
              <a:rPr lang="en-US" altLang="zh-CN" sz="2400" dirty="0">
                <a:solidFill>
                  <a:srgbClr val="008000"/>
                </a:solidFill>
                <a:latin typeface="Sitka Text" pitchFamily="2" charset="0"/>
              </a:rPr>
              <a:t> if empty.</a:t>
            </a:r>
          </a:p>
          <a:p>
            <a:r>
              <a:rPr lang="en-US" altLang="zh-CN" sz="2400" dirty="0" smtClean="0">
                <a:solidFill>
                  <a:srgbClr val="008000"/>
                </a:solidFill>
                <a:latin typeface="Sitka Text" pitchFamily="2" charset="0"/>
              </a:rPr>
              <a:t>*/</a:t>
            </a:r>
            <a:endParaRPr lang="en-US" altLang="zh-CN" sz="2400" dirty="0">
              <a:solidFill>
                <a:srgbClr val="008000"/>
              </a:solidFill>
              <a:latin typeface="Sitka Text" pitchFamily="2" charset="0"/>
            </a:endParaRPr>
          </a:p>
          <a:p>
            <a:r>
              <a:rPr lang="en-US" altLang="zh-CN" sz="2400" dirty="0" smtClean="0">
                <a:latin typeface="Sitka Text" pitchFamily="2" charset="0"/>
              </a:rPr>
              <a:t>void </a:t>
            </a:r>
            <a:r>
              <a:rPr lang="en-US" altLang="zh-CN" sz="2400" dirty="0" err="1">
                <a:latin typeface="Sitka Text" pitchFamily="2" charset="0"/>
              </a:rPr>
              <a:t>deleteMin</a:t>
            </a:r>
            <a:r>
              <a:rPr lang="en-US" altLang="zh-CN" sz="2400" dirty="0">
                <a:latin typeface="Sitka Text" pitchFamily="2" charset="0"/>
              </a:rPr>
              <a:t>( Comparable &amp; </a:t>
            </a:r>
            <a:r>
              <a:rPr lang="en-US" altLang="zh-CN" sz="2400" dirty="0" err="1">
                <a:latin typeface="Sitka Text" pitchFamily="2" charset="0"/>
              </a:rPr>
              <a:t>minItem</a:t>
            </a:r>
            <a:r>
              <a:rPr lang="en-US" altLang="zh-CN" sz="2400" dirty="0">
                <a:latin typeface="Sitka Text" pitchFamily="2" charset="0"/>
              </a:rPr>
              <a:t> </a:t>
            </a:r>
            <a:r>
              <a:rPr lang="en-US" altLang="zh-CN" sz="2400" dirty="0" smtClean="0">
                <a:latin typeface="Sitka Text" pitchFamily="2" charset="0"/>
              </a:rPr>
              <a:t>) </a:t>
            </a:r>
            <a:r>
              <a:rPr lang="en-US" altLang="zh-CN" sz="2400" dirty="0">
                <a:latin typeface="Sitka Text" pitchFamily="2" charset="0"/>
              </a:rPr>
              <a:t>{</a:t>
            </a:r>
          </a:p>
          <a:p>
            <a:r>
              <a:rPr lang="en-US" altLang="zh-CN" sz="2400" dirty="0" smtClean="0">
                <a:latin typeface="Sitka Text" pitchFamily="2" charset="0"/>
              </a:rPr>
              <a:t>  if</a:t>
            </a:r>
            <a:r>
              <a:rPr lang="en-US" altLang="zh-CN" sz="2400" dirty="0">
                <a:latin typeface="Sitka Text" pitchFamily="2" charset="0"/>
              </a:rPr>
              <a:t>( </a:t>
            </a:r>
            <a:r>
              <a:rPr lang="en-US" altLang="zh-CN" sz="2400" dirty="0" err="1">
                <a:latin typeface="Sitka Text" pitchFamily="2" charset="0"/>
              </a:rPr>
              <a:t>isEmpty</a:t>
            </a:r>
            <a:r>
              <a:rPr lang="en-US" altLang="zh-CN" sz="2400" dirty="0">
                <a:latin typeface="Sitka Text" pitchFamily="2" charset="0"/>
              </a:rPr>
              <a:t>( ) </a:t>
            </a:r>
            <a:r>
              <a:rPr lang="en-US" altLang="zh-CN" sz="2400" dirty="0" smtClean="0">
                <a:latin typeface="Sitka Text" pitchFamily="2" charset="0"/>
              </a:rPr>
              <a:t>)</a:t>
            </a:r>
          </a:p>
          <a:p>
            <a:r>
              <a:rPr lang="en-US" altLang="zh-CN" sz="2400" dirty="0">
                <a:latin typeface="Sitka Text" pitchFamily="2" charset="0"/>
              </a:rPr>
              <a:t> </a:t>
            </a:r>
            <a:r>
              <a:rPr lang="en-US" altLang="zh-CN" sz="2400" dirty="0" smtClean="0">
                <a:latin typeface="Sitka Text" pitchFamily="2" charset="0"/>
              </a:rPr>
              <a:t>   throw </a:t>
            </a:r>
            <a:r>
              <a:rPr lang="en-US" altLang="zh-CN" sz="2400" dirty="0" err="1">
                <a:latin typeface="Sitka Text" pitchFamily="2" charset="0"/>
              </a:rPr>
              <a:t>UnderflowException</a:t>
            </a:r>
            <a:r>
              <a:rPr lang="en-US" altLang="zh-CN" sz="2400" dirty="0">
                <a:latin typeface="Sitka Text" pitchFamily="2" charset="0"/>
              </a:rPr>
              <a:t>{ };</a:t>
            </a:r>
          </a:p>
          <a:p>
            <a:r>
              <a:rPr lang="en-US" altLang="zh-CN" sz="2400" dirty="0" smtClean="0">
                <a:latin typeface="Sitka Text" pitchFamily="2" charset="0"/>
              </a:rPr>
              <a:t> </a:t>
            </a:r>
            <a:endParaRPr lang="en-US" altLang="zh-CN" sz="2400" dirty="0">
              <a:latin typeface="Sitka Text" pitchFamily="2" charset="0"/>
            </a:endParaRPr>
          </a:p>
          <a:p>
            <a:r>
              <a:rPr lang="en-US" altLang="zh-CN" sz="2400" dirty="0" smtClean="0">
                <a:latin typeface="Sitka Text" pitchFamily="2" charset="0"/>
              </a:rPr>
              <a:t>    </a:t>
            </a:r>
            <a:r>
              <a:rPr lang="en-US" altLang="zh-CN" sz="2400" dirty="0" err="1" smtClean="0">
                <a:latin typeface="Sitka Text" pitchFamily="2" charset="0"/>
              </a:rPr>
              <a:t>minItem</a:t>
            </a:r>
            <a:r>
              <a:rPr lang="en-US" altLang="zh-CN" sz="2400" dirty="0" smtClean="0">
                <a:latin typeface="Sitka Text" pitchFamily="2" charset="0"/>
              </a:rPr>
              <a:t> </a:t>
            </a:r>
            <a:r>
              <a:rPr lang="en-US" altLang="zh-CN" sz="2400" dirty="0">
                <a:latin typeface="Sitka Text" pitchFamily="2" charset="0"/>
              </a:rPr>
              <a:t>= </a:t>
            </a:r>
            <a:r>
              <a:rPr lang="en-US" altLang="zh-CN" sz="2400" dirty="0" err="1">
                <a:latin typeface="Sitka Text" pitchFamily="2" charset="0"/>
              </a:rPr>
              <a:t>std</a:t>
            </a:r>
            <a:r>
              <a:rPr lang="en-US" altLang="zh-CN" sz="2400" dirty="0">
                <a:latin typeface="Sitka Text" pitchFamily="2" charset="0"/>
              </a:rPr>
              <a:t>::move( array[ 1 ] );</a:t>
            </a:r>
          </a:p>
          <a:p>
            <a:r>
              <a:rPr lang="en-US" altLang="zh-CN" sz="2400" dirty="0" smtClean="0">
                <a:latin typeface="Sitka Text" pitchFamily="2" charset="0"/>
              </a:rPr>
              <a:t>    array</a:t>
            </a:r>
            <a:r>
              <a:rPr lang="en-US" altLang="zh-CN" sz="2400" dirty="0">
                <a:latin typeface="Sitka Text" pitchFamily="2" charset="0"/>
              </a:rPr>
              <a:t>[ 1 ] = </a:t>
            </a:r>
            <a:r>
              <a:rPr lang="en-US" altLang="zh-CN" sz="2400" dirty="0" err="1">
                <a:latin typeface="Sitka Text" pitchFamily="2" charset="0"/>
              </a:rPr>
              <a:t>std</a:t>
            </a:r>
            <a:r>
              <a:rPr lang="en-US" altLang="zh-CN" sz="2400" dirty="0">
                <a:latin typeface="Sitka Text" pitchFamily="2" charset="0"/>
              </a:rPr>
              <a:t>::move( array[ </a:t>
            </a:r>
            <a:r>
              <a:rPr lang="en-US" altLang="zh-CN" sz="2400" dirty="0" err="1">
                <a:latin typeface="Sitka Text" pitchFamily="2" charset="0"/>
              </a:rPr>
              <a:t>currentSize</a:t>
            </a:r>
            <a:r>
              <a:rPr lang="en-US" altLang="zh-CN" sz="2400" dirty="0">
                <a:latin typeface="Sitka Text" pitchFamily="2" charset="0"/>
              </a:rPr>
              <a:t>-- ] );</a:t>
            </a:r>
          </a:p>
          <a:p>
            <a:r>
              <a:rPr lang="en-US" altLang="zh-CN" sz="2400" dirty="0" smtClean="0">
                <a:latin typeface="Sitka Text" pitchFamily="2" charset="0"/>
              </a:rPr>
              <a:t>   </a:t>
            </a:r>
          </a:p>
          <a:p>
            <a:r>
              <a:rPr lang="en-US" altLang="zh-CN" sz="2400" dirty="0">
                <a:latin typeface="Sitka Text" pitchFamily="2" charset="0"/>
              </a:rPr>
              <a:t> </a:t>
            </a:r>
            <a:r>
              <a:rPr lang="en-US" altLang="zh-CN" sz="2400" dirty="0" smtClean="0">
                <a:latin typeface="Sitka Text" pitchFamily="2" charset="0"/>
              </a:rPr>
              <a:t>  </a:t>
            </a:r>
            <a:r>
              <a:rPr lang="en-US" altLang="zh-CN" sz="2400" dirty="0" err="1" smtClean="0">
                <a:latin typeface="Sitka Text" pitchFamily="2" charset="0"/>
              </a:rPr>
              <a:t>percolateDown</a:t>
            </a:r>
            <a:r>
              <a:rPr lang="en-US" altLang="zh-CN" sz="2400" dirty="0">
                <a:latin typeface="Sitka Text" pitchFamily="2" charset="0"/>
              </a:rPr>
              <a:t>( 1 );</a:t>
            </a:r>
          </a:p>
          <a:p>
            <a:r>
              <a:rPr lang="en-US" altLang="zh-CN" sz="2400" dirty="0" smtClean="0">
                <a:latin typeface="Sitka Text" pitchFamily="2" charset="0"/>
              </a:rPr>
              <a:t>}</a:t>
            </a:r>
          </a:p>
        </p:txBody>
      </p:sp>
      <p:grpSp>
        <p:nvGrpSpPr>
          <p:cNvPr id="122" name="Group 115"/>
          <p:cNvGrpSpPr/>
          <p:nvPr/>
        </p:nvGrpSpPr>
        <p:grpSpPr>
          <a:xfrm>
            <a:off x="7740650" y="5398770"/>
            <a:ext cx="963295" cy="805815"/>
            <a:chOff x="2951142" y="2589225"/>
            <a:chExt cx="468313" cy="392113"/>
          </a:xfrm>
          <a:solidFill>
            <a:srgbClr val="1E7AB6">
              <a:alpha val="39000"/>
            </a:srgbClr>
          </a:solidFill>
        </p:grpSpPr>
        <p:sp>
          <p:nvSpPr>
            <p:cNvPr id="123" name="Freeform 13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2951142" y="2646375"/>
              <a:ext cx="284163" cy="284163"/>
            </a:xfrm>
            <a:custGeom>
              <a:avLst/>
              <a:gdLst/>
              <a:ahLst/>
              <a:cxnLst>
                <a:cxn ang="0">
                  <a:pos x="208" y="331"/>
                </a:cxn>
                <a:cxn ang="0">
                  <a:pos x="239" y="322"/>
                </a:cxn>
                <a:cxn ang="0">
                  <a:pos x="286" y="326"/>
                </a:cxn>
                <a:cxn ang="0">
                  <a:pos x="307" y="267"/>
                </a:cxn>
                <a:cxn ang="0">
                  <a:pos x="328" y="223"/>
                </a:cxn>
                <a:cxn ang="0">
                  <a:pos x="359" y="150"/>
                </a:cxn>
                <a:cxn ang="0">
                  <a:pos x="328" y="136"/>
                </a:cxn>
                <a:cxn ang="0">
                  <a:pos x="307" y="91"/>
                </a:cxn>
                <a:cxn ang="0">
                  <a:pos x="267" y="51"/>
                </a:cxn>
                <a:cxn ang="0">
                  <a:pos x="239" y="37"/>
                </a:cxn>
                <a:cxn ang="0">
                  <a:pos x="208" y="0"/>
                </a:cxn>
                <a:cxn ang="0">
                  <a:pos x="179" y="65"/>
                </a:cxn>
                <a:cxn ang="0">
                  <a:pos x="213" y="70"/>
                </a:cxn>
                <a:cxn ang="0">
                  <a:pos x="244" y="85"/>
                </a:cxn>
                <a:cxn ang="0">
                  <a:pos x="267" y="106"/>
                </a:cxn>
                <a:cxn ang="0">
                  <a:pos x="284" y="134"/>
                </a:cxn>
                <a:cxn ang="0">
                  <a:pos x="293" y="168"/>
                </a:cxn>
                <a:cxn ang="0">
                  <a:pos x="293" y="191"/>
                </a:cxn>
                <a:cxn ang="0">
                  <a:pos x="284" y="223"/>
                </a:cxn>
                <a:cxn ang="0">
                  <a:pos x="267" y="252"/>
                </a:cxn>
                <a:cxn ang="0">
                  <a:pos x="244" y="274"/>
                </a:cxn>
                <a:cxn ang="0">
                  <a:pos x="213" y="289"/>
                </a:cxn>
                <a:cxn ang="0">
                  <a:pos x="179" y="294"/>
                </a:cxn>
                <a:cxn ang="0">
                  <a:pos x="32" y="286"/>
                </a:cxn>
                <a:cxn ang="0">
                  <a:pos x="92" y="307"/>
                </a:cxn>
                <a:cxn ang="0">
                  <a:pos x="135" y="327"/>
                </a:cxn>
                <a:cxn ang="0">
                  <a:pos x="179" y="358"/>
                </a:cxn>
                <a:cxn ang="0">
                  <a:pos x="179" y="294"/>
                </a:cxn>
                <a:cxn ang="0">
                  <a:pos x="145" y="289"/>
                </a:cxn>
                <a:cxn ang="0">
                  <a:pos x="115" y="274"/>
                </a:cxn>
                <a:cxn ang="0">
                  <a:pos x="92" y="252"/>
                </a:cxn>
                <a:cxn ang="0">
                  <a:pos x="74" y="223"/>
                </a:cxn>
                <a:cxn ang="0">
                  <a:pos x="66" y="191"/>
                </a:cxn>
                <a:cxn ang="0">
                  <a:pos x="66" y="168"/>
                </a:cxn>
                <a:cxn ang="0">
                  <a:pos x="74" y="134"/>
                </a:cxn>
                <a:cxn ang="0">
                  <a:pos x="92" y="106"/>
                </a:cxn>
                <a:cxn ang="0">
                  <a:pos x="115" y="85"/>
                </a:cxn>
                <a:cxn ang="0">
                  <a:pos x="145" y="70"/>
                </a:cxn>
                <a:cxn ang="0">
                  <a:pos x="179" y="65"/>
                </a:cxn>
                <a:cxn ang="0">
                  <a:pos x="179" y="0"/>
                </a:cxn>
                <a:cxn ang="0">
                  <a:pos x="151" y="27"/>
                </a:cxn>
                <a:cxn ang="0">
                  <a:pos x="105" y="43"/>
                </a:cxn>
                <a:cxn ang="0">
                  <a:pos x="32" y="72"/>
                </a:cxn>
                <a:cxn ang="0">
                  <a:pos x="43" y="105"/>
                </a:cxn>
                <a:cxn ang="0">
                  <a:pos x="27" y="150"/>
                </a:cxn>
                <a:cxn ang="0">
                  <a:pos x="27" y="207"/>
                </a:cxn>
                <a:cxn ang="0">
                  <a:pos x="36" y="238"/>
                </a:cxn>
                <a:cxn ang="0">
                  <a:pos x="52" y="267"/>
                </a:cxn>
              </a:cxnLst>
              <a:rect l="0" t="0" r="r" b="b"/>
              <a:pathLst>
                <a:path w="359" h="358">
                  <a:moveTo>
                    <a:pt x="179" y="358"/>
                  </a:moveTo>
                  <a:lnTo>
                    <a:pt x="208" y="358"/>
                  </a:lnTo>
                  <a:lnTo>
                    <a:pt x="208" y="331"/>
                  </a:lnTo>
                  <a:lnTo>
                    <a:pt x="208" y="331"/>
                  </a:lnTo>
                  <a:lnTo>
                    <a:pt x="224" y="327"/>
                  </a:lnTo>
                  <a:lnTo>
                    <a:pt x="239" y="322"/>
                  </a:lnTo>
                  <a:lnTo>
                    <a:pt x="254" y="315"/>
                  </a:lnTo>
                  <a:lnTo>
                    <a:pt x="267" y="307"/>
                  </a:lnTo>
                  <a:lnTo>
                    <a:pt x="286" y="326"/>
                  </a:lnTo>
                  <a:lnTo>
                    <a:pt x="326" y="286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315" y="253"/>
                  </a:lnTo>
                  <a:lnTo>
                    <a:pt x="323" y="238"/>
                  </a:lnTo>
                  <a:lnTo>
                    <a:pt x="328" y="223"/>
                  </a:lnTo>
                  <a:lnTo>
                    <a:pt x="331" y="207"/>
                  </a:lnTo>
                  <a:lnTo>
                    <a:pt x="359" y="207"/>
                  </a:lnTo>
                  <a:lnTo>
                    <a:pt x="359" y="150"/>
                  </a:lnTo>
                  <a:lnTo>
                    <a:pt x="331" y="150"/>
                  </a:lnTo>
                  <a:lnTo>
                    <a:pt x="331" y="150"/>
                  </a:lnTo>
                  <a:lnTo>
                    <a:pt x="328" y="136"/>
                  </a:lnTo>
                  <a:lnTo>
                    <a:pt x="323" y="119"/>
                  </a:lnTo>
                  <a:lnTo>
                    <a:pt x="315" y="105"/>
                  </a:lnTo>
                  <a:lnTo>
                    <a:pt x="307" y="91"/>
                  </a:lnTo>
                  <a:lnTo>
                    <a:pt x="326" y="72"/>
                  </a:lnTo>
                  <a:lnTo>
                    <a:pt x="286" y="33"/>
                  </a:lnTo>
                  <a:lnTo>
                    <a:pt x="267" y="51"/>
                  </a:lnTo>
                  <a:lnTo>
                    <a:pt x="267" y="51"/>
                  </a:lnTo>
                  <a:lnTo>
                    <a:pt x="254" y="43"/>
                  </a:lnTo>
                  <a:lnTo>
                    <a:pt x="239" y="37"/>
                  </a:lnTo>
                  <a:lnTo>
                    <a:pt x="224" y="30"/>
                  </a:lnTo>
                  <a:lnTo>
                    <a:pt x="208" y="27"/>
                  </a:lnTo>
                  <a:lnTo>
                    <a:pt x="208" y="0"/>
                  </a:lnTo>
                  <a:lnTo>
                    <a:pt x="179" y="0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90" y="65"/>
                  </a:lnTo>
                  <a:lnTo>
                    <a:pt x="203" y="68"/>
                  </a:lnTo>
                  <a:lnTo>
                    <a:pt x="213" y="70"/>
                  </a:lnTo>
                  <a:lnTo>
                    <a:pt x="224" y="74"/>
                  </a:lnTo>
                  <a:lnTo>
                    <a:pt x="234" y="79"/>
                  </a:lnTo>
                  <a:lnTo>
                    <a:pt x="244" y="85"/>
                  </a:lnTo>
                  <a:lnTo>
                    <a:pt x="252" y="91"/>
                  </a:lnTo>
                  <a:lnTo>
                    <a:pt x="260" y="98"/>
                  </a:lnTo>
                  <a:lnTo>
                    <a:pt x="267" y="106"/>
                  </a:lnTo>
                  <a:lnTo>
                    <a:pt x="275" y="116"/>
                  </a:lnTo>
                  <a:lnTo>
                    <a:pt x="279" y="124"/>
                  </a:lnTo>
                  <a:lnTo>
                    <a:pt x="284" y="134"/>
                  </a:lnTo>
                  <a:lnTo>
                    <a:pt x="288" y="145"/>
                  </a:lnTo>
                  <a:lnTo>
                    <a:pt x="292" y="157"/>
                  </a:lnTo>
                  <a:lnTo>
                    <a:pt x="293" y="168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91"/>
                  </a:lnTo>
                  <a:lnTo>
                    <a:pt x="292" y="202"/>
                  </a:lnTo>
                  <a:lnTo>
                    <a:pt x="288" y="213"/>
                  </a:lnTo>
                  <a:lnTo>
                    <a:pt x="284" y="223"/>
                  </a:lnTo>
                  <a:lnTo>
                    <a:pt x="279" y="233"/>
                  </a:lnTo>
                  <a:lnTo>
                    <a:pt x="275" y="243"/>
                  </a:lnTo>
                  <a:lnTo>
                    <a:pt x="267" y="252"/>
                  </a:lnTo>
                  <a:lnTo>
                    <a:pt x="260" y="260"/>
                  </a:lnTo>
                  <a:lnTo>
                    <a:pt x="252" y="268"/>
                  </a:lnTo>
                  <a:lnTo>
                    <a:pt x="244" y="274"/>
                  </a:lnTo>
                  <a:lnTo>
                    <a:pt x="234" y="280"/>
                  </a:lnTo>
                  <a:lnTo>
                    <a:pt x="224" y="285"/>
                  </a:lnTo>
                  <a:lnTo>
                    <a:pt x="213" y="289"/>
                  </a:lnTo>
                  <a:lnTo>
                    <a:pt x="203" y="291"/>
                  </a:lnTo>
                  <a:lnTo>
                    <a:pt x="190" y="293"/>
                  </a:lnTo>
                  <a:lnTo>
                    <a:pt x="179" y="294"/>
                  </a:lnTo>
                  <a:lnTo>
                    <a:pt x="179" y="358"/>
                  </a:lnTo>
                  <a:close/>
                  <a:moveTo>
                    <a:pt x="52" y="267"/>
                  </a:moveTo>
                  <a:lnTo>
                    <a:pt x="32" y="286"/>
                  </a:lnTo>
                  <a:lnTo>
                    <a:pt x="73" y="326"/>
                  </a:lnTo>
                  <a:lnTo>
                    <a:pt x="92" y="307"/>
                  </a:lnTo>
                  <a:lnTo>
                    <a:pt x="92" y="307"/>
                  </a:lnTo>
                  <a:lnTo>
                    <a:pt x="105" y="315"/>
                  </a:lnTo>
                  <a:lnTo>
                    <a:pt x="120" y="322"/>
                  </a:lnTo>
                  <a:lnTo>
                    <a:pt x="135" y="327"/>
                  </a:lnTo>
                  <a:lnTo>
                    <a:pt x="151" y="331"/>
                  </a:lnTo>
                  <a:lnTo>
                    <a:pt x="151" y="358"/>
                  </a:lnTo>
                  <a:lnTo>
                    <a:pt x="179" y="358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68" y="293"/>
                  </a:lnTo>
                  <a:lnTo>
                    <a:pt x="156" y="291"/>
                  </a:lnTo>
                  <a:lnTo>
                    <a:pt x="145" y="289"/>
                  </a:lnTo>
                  <a:lnTo>
                    <a:pt x="135" y="285"/>
                  </a:lnTo>
                  <a:lnTo>
                    <a:pt x="125" y="280"/>
                  </a:lnTo>
                  <a:lnTo>
                    <a:pt x="115" y="274"/>
                  </a:lnTo>
                  <a:lnTo>
                    <a:pt x="106" y="268"/>
                  </a:lnTo>
                  <a:lnTo>
                    <a:pt x="99" y="260"/>
                  </a:lnTo>
                  <a:lnTo>
                    <a:pt x="92" y="252"/>
                  </a:lnTo>
                  <a:lnTo>
                    <a:pt x="84" y="243"/>
                  </a:lnTo>
                  <a:lnTo>
                    <a:pt x="79" y="233"/>
                  </a:lnTo>
                  <a:lnTo>
                    <a:pt x="74" y="223"/>
                  </a:lnTo>
                  <a:lnTo>
                    <a:pt x="71" y="213"/>
                  </a:lnTo>
                  <a:lnTo>
                    <a:pt x="67" y="202"/>
                  </a:lnTo>
                  <a:lnTo>
                    <a:pt x="66" y="191"/>
                  </a:lnTo>
                  <a:lnTo>
                    <a:pt x="64" y="179"/>
                  </a:lnTo>
                  <a:lnTo>
                    <a:pt x="64" y="179"/>
                  </a:lnTo>
                  <a:lnTo>
                    <a:pt x="66" y="168"/>
                  </a:lnTo>
                  <a:lnTo>
                    <a:pt x="67" y="157"/>
                  </a:lnTo>
                  <a:lnTo>
                    <a:pt x="71" y="145"/>
                  </a:lnTo>
                  <a:lnTo>
                    <a:pt x="74" y="134"/>
                  </a:lnTo>
                  <a:lnTo>
                    <a:pt x="79" y="124"/>
                  </a:lnTo>
                  <a:lnTo>
                    <a:pt x="84" y="116"/>
                  </a:lnTo>
                  <a:lnTo>
                    <a:pt x="92" y="106"/>
                  </a:lnTo>
                  <a:lnTo>
                    <a:pt x="99" y="98"/>
                  </a:lnTo>
                  <a:lnTo>
                    <a:pt x="106" y="91"/>
                  </a:lnTo>
                  <a:lnTo>
                    <a:pt x="115" y="85"/>
                  </a:lnTo>
                  <a:lnTo>
                    <a:pt x="125" y="79"/>
                  </a:lnTo>
                  <a:lnTo>
                    <a:pt x="135" y="74"/>
                  </a:lnTo>
                  <a:lnTo>
                    <a:pt x="145" y="70"/>
                  </a:lnTo>
                  <a:lnTo>
                    <a:pt x="156" y="68"/>
                  </a:lnTo>
                  <a:lnTo>
                    <a:pt x="168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0"/>
                  </a:lnTo>
                  <a:lnTo>
                    <a:pt x="151" y="0"/>
                  </a:lnTo>
                  <a:lnTo>
                    <a:pt x="151" y="27"/>
                  </a:lnTo>
                  <a:lnTo>
                    <a:pt x="151" y="27"/>
                  </a:lnTo>
                  <a:lnTo>
                    <a:pt x="135" y="30"/>
                  </a:lnTo>
                  <a:lnTo>
                    <a:pt x="120" y="37"/>
                  </a:lnTo>
                  <a:lnTo>
                    <a:pt x="105" y="43"/>
                  </a:lnTo>
                  <a:lnTo>
                    <a:pt x="92" y="51"/>
                  </a:lnTo>
                  <a:lnTo>
                    <a:pt x="73" y="33"/>
                  </a:lnTo>
                  <a:lnTo>
                    <a:pt x="32" y="72"/>
                  </a:lnTo>
                  <a:lnTo>
                    <a:pt x="52" y="91"/>
                  </a:lnTo>
                  <a:lnTo>
                    <a:pt x="52" y="91"/>
                  </a:lnTo>
                  <a:lnTo>
                    <a:pt x="43" y="105"/>
                  </a:lnTo>
                  <a:lnTo>
                    <a:pt x="36" y="119"/>
                  </a:lnTo>
                  <a:lnTo>
                    <a:pt x="31" y="136"/>
                  </a:lnTo>
                  <a:lnTo>
                    <a:pt x="27" y="150"/>
                  </a:lnTo>
                  <a:lnTo>
                    <a:pt x="0" y="150"/>
                  </a:lnTo>
                  <a:lnTo>
                    <a:pt x="0" y="207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31" y="223"/>
                  </a:lnTo>
                  <a:lnTo>
                    <a:pt x="36" y="238"/>
                  </a:lnTo>
                  <a:lnTo>
                    <a:pt x="43" y="253"/>
                  </a:lnTo>
                  <a:lnTo>
                    <a:pt x="52" y="267"/>
                  </a:lnTo>
                  <a:lnTo>
                    <a:pt x="52" y="267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4" name="Freeform 14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233717" y="2798775"/>
              <a:ext cx="182563" cy="182563"/>
            </a:xfrm>
            <a:custGeom>
              <a:avLst/>
              <a:gdLst/>
              <a:ahLst/>
              <a:cxnLst>
                <a:cxn ang="0">
                  <a:pos x="131" y="20"/>
                </a:cxn>
                <a:cxn ang="0">
                  <a:pos x="152" y="6"/>
                </a:cxn>
                <a:cxn ang="0">
                  <a:pos x="183" y="21"/>
                </a:cxn>
                <a:cxn ang="0">
                  <a:pos x="179" y="42"/>
                </a:cxn>
                <a:cxn ang="0">
                  <a:pos x="198" y="64"/>
                </a:cxn>
                <a:cxn ang="0">
                  <a:pos x="219" y="64"/>
                </a:cxn>
                <a:cxn ang="0">
                  <a:pos x="230" y="97"/>
                </a:cxn>
                <a:cxn ang="0">
                  <a:pos x="213" y="109"/>
                </a:cxn>
                <a:cxn ang="0">
                  <a:pos x="210" y="137"/>
                </a:cxn>
                <a:cxn ang="0">
                  <a:pos x="225" y="152"/>
                </a:cxn>
                <a:cxn ang="0">
                  <a:pos x="210" y="183"/>
                </a:cxn>
                <a:cxn ang="0">
                  <a:pos x="189" y="179"/>
                </a:cxn>
                <a:cxn ang="0">
                  <a:pos x="167" y="198"/>
                </a:cxn>
                <a:cxn ang="0">
                  <a:pos x="167" y="220"/>
                </a:cxn>
                <a:cxn ang="0">
                  <a:pos x="135" y="230"/>
                </a:cxn>
                <a:cxn ang="0">
                  <a:pos x="123" y="213"/>
                </a:cxn>
                <a:cxn ang="0">
                  <a:pos x="115" y="163"/>
                </a:cxn>
                <a:cxn ang="0">
                  <a:pos x="136" y="158"/>
                </a:cxn>
                <a:cxn ang="0">
                  <a:pos x="153" y="144"/>
                </a:cxn>
                <a:cxn ang="0">
                  <a:pos x="161" y="131"/>
                </a:cxn>
                <a:cxn ang="0">
                  <a:pos x="161" y="103"/>
                </a:cxn>
                <a:cxn ang="0">
                  <a:pos x="147" y="80"/>
                </a:cxn>
                <a:cxn ang="0">
                  <a:pos x="130" y="71"/>
                </a:cxn>
                <a:cxn ang="0">
                  <a:pos x="115" y="19"/>
                </a:cxn>
                <a:cxn ang="0">
                  <a:pos x="11" y="167"/>
                </a:cxn>
                <a:cxn ang="0">
                  <a:pos x="1" y="135"/>
                </a:cxn>
                <a:cxn ang="0">
                  <a:pos x="19" y="123"/>
                </a:cxn>
                <a:cxn ang="0">
                  <a:pos x="20" y="94"/>
                </a:cxn>
                <a:cxn ang="0">
                  <a:pos x="5" y="79"/>
                </a:cxn>
                <a:cxn ang="0">
                  <a:pos x="21" y="48"/>
                </a:cxn>
                <a:cxn ang="0">
                  <a:pos x="42" y="52"/>
                </a:cxn>
                <a:cxn ang="0">
                  <a:pos x="63" y="34"/>
                </a:cxn>
                <a:cxn ang="0">
                  <a:pos x="63" y="12"/>
                </a:cxn>
                <a:cxn ang="0">
                  <a:pos x="97" y="1"/>
                </a:cxn>
                <a:cxn ang="0">
                  <a:pos x="109" y="19"/>
                </a:cxn>
                <a:cxn ang="0">
                  <a:pos x="115" y="68"/>
                </a:cxn>
                <a:cxn ang="0">
                  <a:pos x="94" y="73"/>
                </a:cxn>
                <a:cxn ang="0">
                  <a:pos x="78" y="88"/>
                </a:cxn>
                <a:cxn ang="0">
                  <a:pos x="71" y="100"/>
                </a:cxn>
                <a:cxn ang="0">
                  <a:pos x="71" y="129"/>
                </a:cxn>
                <a:cxn ang="0">
                  <a:pos x="84" y="151"/>
                </a:cxn>
                <a:cxn ang="0">
                  <a:pos x="100" y="161"/>
                </a:cxn>
                <a:cxn ang="0">
                  <a:pos x="115" y="213"/>
                </a:cxn>
                <a:cxn ang="0">
                  <a:pos x="84" y="208"/>
                </a:cxn>
                <a:cxn ang="0">
                  <a:pos x="68" y="221"/>
                </a:cxn>
                <a:cxn ang="0">
                  <a:pos x="40" y="203"/>
                </a:cxn>
                <a:cxn ang="0">
                  <a:pos x="45" y="183"/>
                </a:cxn>
                <a:cxn ang="0">
                  <a:pos x="29" y="160"/>
                </a:cxn>
              </a:cxnLst>
              <a:rect l="0" t="0" r="r" b="b"/>
              <a:pathLst>
                <a:path w="231" h="231">
                  <a:moveTo>
                    <a:pt x="115" y="19"/>
                  </a:moveTo>
                  <a:lnTo>
                    <a:pt x="115" y="19"/>
                  </a:lnTo>
                  <a:lnTo>
                    <a:pt x="131" y="20"/>
                  </a:lnTo>
                  <a:lnTo>
                    <a:pt x="146" y="24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63" y="10"/>
                  </a:lnTo>
                  <a:lnTo>
                    <a:pt x="173" y="15"/>
                  </a:lnTo>
                  <a:lnTo>
                    <a:pt x="183" y="21"/>
                  </a:lnTo>
                  <a:lnTo>
                    <a:pt x="192" y="29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87" y="48"/>
                  </a:lnTo>
                  <a:lnTo>
                    <a:pt x="193" y="56"/>
                  </a:lnTo>
                  <a:lnTo>
                    <a:pt x="198" y="64"/>
                  </a:lnTo>
                  <a:lnTo>
                    <a:pt x="203" y="72"/>
                  </a:lnTo>
                  <a:lnTo>
                    <a:pt x="219" y="64"/>
                  </a:lnTo>
                  <a:lnTo>
                    <a:pt x="219" y="64"/>
                  </a:lnTo>
                  <a:lnTo>
                    <a:pt x="224" y="74"/>
                  </a:lnTo>
                  <a:lnTo>
                    <a:pt x="228" y="85"/>
                  </a:lnTo>
                  <a:lnTo>
                    <a:pt x="230" y="97"/>
                  </a:lnTo>
                  <a:lnTo>
                    <a:pt x="231" y="108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3" y="119"/>
                  </a:lnTo>
                  <a:lnTo>
                    <a:pt x="213" y="127"/>
                  </a:lnTo>
                  <a:lnTo>
                    <a:pt x="210" y="137"/>
                  </a:lnTo>
                  <a:lnTo>
                    <a:pt x="208" y="147"/>
                  </a:lnTo>
                  <a:lnTo>
                    <a:pt x="225" y="152"/>
                  </a:lnTo>
                  <a:lnTo>
                    <a:pt x="225" y="152"/>
                  </a:lnTo>
                  <a:lnTo>
                    <a:pt x="221" y="163"/>
                  </a:lnTo>
                  <a:lnTo>
                    <a:pt x="217" y="173"/>
                  </a:lnTo>
                  <a:lnTo>
                    <a:pt x="210" y="183"/>
                  </a:lnTo>
                  <a:lnTo>
                    <a:pt x="203" y="192"/>
                  </a:lnTo>
                  <a:lnTo>
                    <a:pt x="189" y="179"/>
                  </a:lnTo>
                  <a:lnTo>
                    <a:pt x="189" y="179"/>
                  </a:lnTo>
                  <a:lnTo>
                    <a:pt x="183" y="187"/>
                  </a:lnTo>
                  <a:lnTo>
                    <a:pt x="176" y="193"/>
                  </a:lnTo>
                  <a:lnTo>
                    <a:pt x="167" y="198"/>
                  </a:lnTo>
                  <a:lnTo>
                    <a:pt x="160" y="203"/>
                  </a:lnTo>
                  <a:lnTo>
                    <a:pt x="167" y="220"/>
                  </a:lnTo>
                  <a:lnTo>
                    <a:pt x="167" y="220"/>
                  </a:lnTo>
                  <a:lnTo>
                    <a:pt x="157" y="224"/>
                  </a:lnTo>
                  <a:lnTo>
                    <a:pt x="146" y="228"/>
                  </a:lnTo>
                  <a:lnTo>
                    <a:pt x="135" y="230"/>
                  </a:lnTo>
                  <a:lnTo>
                    <a:pt x="124" y="231"/>
                  </a:lnTo>
                  <a:lnTo>
                    <a:pt x="123" y="213"/>
                  </a:lnTo>
                  <a:lnTo>
                    <a:pt x="123" y="213"/>
                  </a:lnTo>
                  <a:lnTo>
                    <a:pt x="115" y="213"/>
                  </a:lnTo>
                  <a:lnTo>
                    <a:pt x="115" y="163"/>
                  </a:lnTo>
                  <a:lnTo>
                    <a:pt x="115" y="163"/>
                  </a:lnTo>
                  <a:lnTo>
                    <a:pt x="123" y="162"/>
                  </a:lnTo>
                  <a:lnTo>
                    <a:pt x="130" y="161"/>
                  </a:lnTo>
                  <a:lnTo>
                    <a:pt x="136" y="158"/>
                  </a:lnTo>
                  <a:lnTo>
                    <a:pt x="144" y="155"/>
                  </a:lnTo>
                  <a:lnTo>
                    <a:pt x="149" y="150"/>
                  </a:lnTo>
                  <a:lnTo>
                    <a:pt x="153" y="144"/>
                  </a:lnTo>
                  <a:lnTo>
                    <a:pt x="157" y="137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62" y="121"/>
                  </a:lnTo>
                  <a:lnTo>
                    <a:pt x="162" y="113"/>
                  </a:lnTo>
                  <a:lnTo>
                    <a:pt x="161" y="103"/>
                  </a:lnTo>
                  <a:lnTo>
                    <a:pt x="158" y="94"/>
                  </a:lnTo>
                  <a:lnTo>
                    <a:pt x="153" y="87"/>
                  </a:lnTo>
                  <a:lnTo>
                    <a:pt x="147" y="80"/>
                  </a:lnTo>
                  <a:lnTo>
                    <a:pt x="140" y="74"/>
                  </a:lnTo>
                  <a:lnTo>
                    <a:pt x="130" y="71"/>
                  </a:lnTo>
                  <a:lnTo>
                    <a:pt x="130" y="71"/>
                  </a:lnTo>
                  <a:lnTo>
                    <a:pt x="123" y="69"/>
                  </a:lnTo>
                  <a:lnTo>
                    <a:pt x="115" y="68"/>
                  </a:lnTo>
                  <a:lnTo>
                    <a:pt x="115" y="19"/>
                  </a:lnTo>
                  <a:close/>
                  <a:moveTo>
                    <a:pt x="29" y="160"/>
                  </a:moveTo>
                  <a:lnTo>
                    <a:pt x="11" y="167"/>
                  </a:lnTo>
                  <a:lnTo>
                    <a:pt x="11" y="167"/>
                  </a:lnTo>
                  <a:lnTo>
                    <a:pt x="8" y="157"/>
                  </a:lnTo>
                  <a:lnTo>
                    <a:pt x="4" y="146"/>
                  </a:lnTo>
                  <a:lnTo>
                    <a:pt x="1" y="135"/>
                  </a:lnTo>
                  <a:lnTo>
                    <a:pt x="0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7" y="114"/>
                  </a:lnTo>
                  <a:lnTo>
                    <a:pt x="19" y="104"/>
                  </a:lnTo>
                  <a:lnTo>
                    <a:pt x="20" y="94"/>
                  </a:lnTo>
                  <a:lnTo>
                    <a:pt x="24" y="85"/>
                  </a:lnTo>
                  <a:lnTo>
                    <a:pt x="5" y="79"/>
                  </a:lnTo>
                  <a:lnTo>
                    <a:pt x="5" y="79"/>
                  </a:lnTo>
                  <a:lnTo>
                    <a:pt x="10" y="68"/>
                  </a:lnTo>
                  <a:lnTo>
                    <a:pt x="15" y="58"/>
                  </a:lnTo>
                  <a:lnTo>
                    <a:pt x="21" y="48"/>
                  </a:lnTo>
                  <a:lnTo>
                    <a:pt x="29" y="40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48" y="45"/>
                  </a:lnTo>
                  <a:lnTo>
                    <a:pt x="56" y="38"/>
                  </a:lnTo>
                  <a:lnTo>
                    <a:pt x="63" y="34"/>
                  </a:lnTo>
                  <a:lnTo>
                    <a:pt x="72" y="29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74" y="8"/>
                  </a:lnTo>
                  <a:lnTo>
                    <a:pt x="85" y="4"/>
                  </a:lnTo>
                  <a:lnTo>
                    <a:pt x="97" y="1"/>
                  </a:lnTo>
                  <a:lnTo>
                    <a:pt x="108" y="0"/>
                  </a:lnTo>
                  <a:lnTo>
                    <a:pt x="109" y="19"/>
                  </a:lnTo>
                  <a:lnTo>
                    <a:pt x="109" y="19"/>
                  </a:lnTo>
                  <a:lnTo>
                    <a:pt x="115" y="19"/>
                  </a:lnTo>
                  <a:lnTo>
                    <a:pt x="115" y="68"/>
                  </a:lnTo>
                  <a:lnTo>
                    <a:pt x="115" y="68"/>
                  </a:lnTo>
                  <a:lnTo>
                    <a:pt x="108" y="69"/>
                  </a:lnTo>
                  <a:lnTo>
                    <a:pt x="102" y="71"/>
                  </a:lnTo>
                  <a:lnTo>
                    <a:pt x="94" y="73"/>
                  </a:lnTo>
                  <a:lnTo>
                    <a:pt x="88" y="77"/>
                  </a:lnTo>
                  <a:lnTo>
                    <a:pt x="83" y="82"/>
                  </a:lnTo>
                  <a:lnTo>
                    <a:pt x="78" y="88"/>
                  </a:lnTo>
                  <a:lnTo>
                    <a:pt x="74" y="94"/>
                  </a:lnTo>
                  <a:lnTo>
                    <a:pt x="71" y="100"/>
                  </a:lnTo>
                  <a:lnTo>
                    <a:pt x="71" y="100"/>
                  </a:lnTo>
                  <a:lnTo>
                    <a:pt x="68" y="110"/>
                  </a:lnTo>
                  <a:lnTo>
                    <a:pt x="68" y="120"/>
                  </a:lnTo>
                  <a:lnTo>
                    <a:pt x="71" y="129"/>
                  </a:lnTo>
                  <a:lnTo>
                    <a:pt x="73" y="137"/>
                  </a:lnTo>
                  <a:lnTo>
                    <a:pt x="78" y="145"/>
                  </a:lnTo>
                  <a:lnTo>
                    <a:pt x="84" y="151"/>
                  </a:lnTo>
                  <a:lnTo>
                    <a:pt x="92" y="157"/>
                  </a:lnTo>
                  <a:lnTo>
                    <a:pt x="100" y="161"/>
                  </a:lnTo>
                  <a:lnTo>
                    <a:pt x="100" y="161"/>
                  </a:lnTo>
                  <a:lnTo>
                    <a:pt x="108" y="162"/>
                  </a:lnTo>
                  <a:lnTo>
                    <a:pt x="115" y="163"/>
                  </a:lnTo>
                  <a:lnTo>
                    <a:pt x="115" y="213"/>
                  </a:lnTo>
                  <a:lnTo>
                    <a:pt x="115" y="213"/>
                  </a:lnTo>
                  <a:lnTo>
                    <a:pt x="100" y="212"/>
                  </a:lnTo>
                  <a:lnTo>
                    <a:pt x="84" y="208"/>
                  </a:lnTo>
                  <a:lnTo>
                    <a:pt x="79" y="226"/>
                  </a:lnTo>
                  <a:lnTo>
                    <a:pt x="79" y="226"/>
                  </a:lnTo>
                  <a:lnTo>
                    <a:pt x="68" y="221"/>
                  </a:lnTo>
                  <a:lnTo>
                    <a:pt x="58" y="216"/>
                  </a:lnTo>
                  <a:lnTo>
                    <a:pt x="48" y="210"/>
                  </a:lnTo>
                  <a:lnTo>
                    <a:pt x="40" y="203"/>
                  </a:lnTo>
                  <a:lnTo>
                    <a:pt x="52" y="189"/>
                  </a:lnTo>
                  <a:lnTo>
                    <a:pt x="52" y="189"/>
                  </a:lnTo>
                  <a:lnTo>
                    <a:pt x="45" y="183"/>
                  </a:lnTo>
                  <a:lnTo>
                    <a:pt x="38" y="176"/>
                  </a:lnTo>
                  <a:lnTo>
                    <a:pt x="34" y="168"/>
                  </a:lnTo>
                  <a:lnTo>
                    <a:pt x="29" y="160"/>
                  </a:lnTo>
                  <a:lnTo>
                    <a:pt x="29" y="160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5" name="Freeform 15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228955" y="2589225"/>
              <a:ext cx="190500" cy="190500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70" y="10"/>
                </a:cxn>
                <a:cxn ang="0">
                  <a:pos x="163" y="47"/>
                </a:cxn>
                <a:cxn ang="0">
                  <a:pos x="186" y="65"/>
                </a:cxn>
                <a:cxn ang="0">
                  <a:pos x="222" y="53"/>
                </a:cxn>
                <a:cxn ang="0">
                  <a:pos x="234" y="76"/>
                </a:cxn>
                <a:cxn ang="0">
                  <a:pos x="204" y="107"/>
                </a:cxn>
                <a:cxn ang="0">
                  <a:pos x="205" y="127"/>
                </a:cxn>
                <a:cxn ang="0">
                  <a:pos x="236" y="157"/>
                </a:cxn>
                <a:cxn ang="0">
                  <a:pos x="225" y="180"/>
                </a:cxn>
                <a:cxn ang="0">
                  <a:pos x="182" y="178"/>
                </a:cxn>
                <a:cxn ang="0">
                  <a:pos x="168" y="190"/>
                </a:cxn>
                <a:cxn ang="0">
                  <a:pos x="151" y="199"/>
                </a:cxn>
                <a:cxn ang="0">
                  <a:pos x="154" y="236"/>
                </a:cxn>
                <a:cxn ang="0">
                  <a:pos x="121" y="240"/>
                </a:cxn>
                <a:cxn ang="0">
                  <a:pos x="134" y="189"/>
                </a:cxn>
                <a:cxn ang="0">
                  <a:pos x="158" y="179"/>
                </a:cxn>
                <a:cxn ang="0">
                  <a:pos x="184" y="148"/>
                </a:cxn>
                <a:cxn ang="0">
                  <a:pos x="191" y="109"/>
                </a:cxn>
                <a:cxn ang="0">
                  <a:pos x="182" y="85"/>
                </a:cxn>
                <a:cxn ang="0">
                  <a:pos x="160" y="62"/>
                </a:cxn>
                <a:cxn ang="0">
                  <a:pos x="131" y="50"/>
                </a:cxn>
                <a:cxn ang="0">
                  <a:pos x="121" y="34"/>
                </a:cxn>
                <a:cxn ang="0">
                  <a:pos x="121" y="240"/>
                </a:cxn>
                <a:cxn ang="0">
                  <a:pos x="114" y="204"/>
                </a:cxn>
                <a:cxn ang="0">
                  <a:pos x="95" y="200"/>
                </a:cxn>
                <a:cxn ang="0">
                  <a:pos x="60" y="224"/>
                </a:cxn>
                <a:cxn ang="0">
                  <a:pos x="39" y="208"/>
                </a:cxn>
                <a:cxn ang="0">
                  <a:pos x="51" y="167"/>
                </a:cxn>
                <a:cxn ang="0">
                  <a:pos x="42" y="149"/>
                </a:cxn>
                <a:cxn ang="0">
                  <a:pos x="37" y="131"/>
                </a:cxn>
                <a:cxn ang="0">
                  <a:pos x="0" y="122"/>
                </a:cxn>
                <a:cxn ang="0">
                  <a:pos x="6" y="83"/>
                </a:cxn>
                <a:cxn ang="0">
                  <a:pos x="43" y="85"/>
                </a:cxn>
                <a:cxn ang="0">
                  <a:pos x="60" y="62"/>
                </a:cxn>
                <a:cxn ang="0">
                  <a:pos x="42" y="27"/>
                </a:cxn>
                <a:cxn ang="0">
                  <a:pos x="78" y="7"/>
                </a:cxn>
                <a:cxn ang="0">
                  <a:pos x="105" y="37"/>
                </a:cxn>
                <a:cxn ang="0">
                  <a:pos x="121" y="49"/>
                </a:cxn>
                <a:cxn ang="0">
                  <a:pos x="95" y="54"/>
                </a:cxn>
                <a:cxn ang="0">
                  <a:pos x="63" y="79"/>
                </a:cxn>
                <a:cxn ang="0">
                  <a:pos x="51" y="117"/>
                </a:cxn>
                <a:cxn ang="0">
                  <a:pos x="55" y="144"/>
                </a:cxn>
                <a:cxn ang="0">
                  <a:pos x="73" y="172"/>
                </a:cxn>
                <a:cxn ang="0">
                  <a:pos x="100" y="186"/>
                </a:cxn>
                <a:cxn ang="0">
                  <a:pos x="121" y="240"/>
                </a:cxn>
              </a:cxnLst>
              <a:rect l="0" t="0" r="r" b="b"/>
              <a:pathLst>
                <a:path w="240" h="240">
                  <a:moveTo>
                    <a:pt x="128" y="36"/>
                  </a:moveTo>
                  <a:lnTo>
                    <a:pt x="131" y="0"/>
                  </a:lnTo>
                  <a:lnTo>
                    <a:pt x="131" y="0"/>
                  </a:lnTo>
                  <a:lnTo>
                    <a:pt x="145" y="1"/>
                  </a:lnTo>
                  <a:lnTo>
                    <a:pt x="157" y="5"/>
                  </a:lnTo>
                  <a:lnTo>
                    <a:pt x="170" y="10"/>
                  </a:lnTo>
                  <a:lnTo>
                    <a:pt x="182" y="16"/>
                  </a:lnTo>
                  <a:lnTo>
                    <a:pt x="163" y="47"/>
                  </a:lnTo>
                  <a:lnTo>
                    <a:pt x="163" y="47"/>
                  </a:lnTo>
                  <a:lnTo>
                    <a:pt x="172" y="52"/>
                  </a:lnTo>
                  <a:lnTo>
                    <a:pt x="178" y="58"/>
                  </a:lnTo>
                  <a:lnTo>
                    <a:pt x="186" y="65"/>
                  </a:lnTo>
                  <a:lnTo>
                    <a:pt x="191" y="73"/>
                  </a:lnTo>
                  <a:lnTo>
                    <a:pt x="222" y="53"/>
                  </a:lnTo>
                  <a:lnTo>
                    <a:pt x="222" y="53"/>
                  </a:lnTo>
                  <a:lnTo>
                    <a:pt x="228" y="64"/>
                  </a:lnTo>
                  <a:lnTo>
                    <a:pt x="234" y="76"/>
                  </a:lnTo>
                  <a:lnTo>
                    <a:pt x="234" y="76"/>
                  </a:lnTo>
                  <a:lnTo>
                    <a:pt x="238" y="90"/>
                  </a:lnTo>
                  <a:lnTo>
                    <a:pt x="240" y="102"/>
                  </a:lnTo>
                  <a:lnTo>
                    <a:pt x="204" y="107"/>
                  </a:lnTo>
                  <a:lnTo>
                    <a:pt x="204" y="107"/>
                  </a:lnTo>
                  <a:lnTo>
                    <a:pt x="205" y="117"/>
                  </a:lnTo>
                  <a:lnTo>
                    <a:pt x="205" y="127"/>
                  </a:lnTo>
                  <a:lnTo>
                    <a:pt x="204" y="136"/>
                  </a:lnTo>
                  <a:lnTo>
                    <a:pt x="202" y="146"/>
                  </a:lnTo>
                  <a:lnTo>
                    <a:pt x="236" y="157"/>
                  </a:lnTo>
                  <a:lnTo>
                    <a:pt x="236" y="157"/>
                  </a:lnTo>
                  <a:lnTo>
                    <a:pt x="231" y="169"/>
                  </a:lnTo>
                  <a:lnTo>
                    <a:pt x="225" y="180"/>
                  </a:lnTo>
                  <a:lnTo>
                    <a:pt x="218" y="193"/>
                  </a:lnTo>
                  <a:lnTo>
                    <a:pt x="208" y="203"/>
                  </a:lnTo>
                  <a:lnTo>
                    <a:pt x="182" y="178"/>
                  </a:lnTo>
                  <a:lnTo>
                    <a:pt x="182" y="178"/>
                  </a:lnTo>
                  <a:lnTo>
                    <a:pt x="176" y="184"/>
                  </a:lnTo>
                  <a:lnTo>
                    <a:pt x="168" y="190"/>
                  </a:lnTo>
                  <a:lnTo>
                    <a:pt x="160" y="195"/>
                  </a:lnTo>
                  <a:lnTo>
                    <a:pt x="151" y="199"/>
                  </a:lnTo>
                  <a:lnTo>
                    <a:pt x="151" y="199"/>
                  </a:lnTo>
                  <a:lnTo>
                    <a:pt x="163" y="232"/>
                  </a:lnTo>
                  <a:lnTo>
                    <a:pt x="163" y="232"/>
                  </a:lnTo>
                  <a:lnTo>
                    <a:pt x="154" y="236"/>
                  </a:lnTo>
                  <a:lnTo>
                    <a:pt x="142" y="238"/>
                  </a:lnTo>
                  <a:lnTo>
                    <a:pt x="131" y="240"/>
                  </a:lnTo>
                  <a:lnTo>
                    <a:pt x="121" y="240"/>
                  </a:lnTo>
                  <a:lnTo>
                    <a:pt x="121" y="190"/>
                  </a:lnTo>
                  <a:lnTo>
                    <a:pt x="121" y="190"/>
                  </a:lnTo>
                  <a:lnTo>
                    <a:pt x="134" y="18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8" y="179"/>
                  </a:lnTo>
                  <a:lnTo>
                    <a:pt x="170" y="170"/>
                  </a:lnTo>
                  <a:lnTo>
                    <a:pt x="178" y="161"/>
                  </a:lnTo>
                  <a:lnTo>
                    <a:pt x="184" y="148"/>
                  </a:lnTo>
                  <a:lnTo>
                    <a:pt x="189" y="136"/>
                  </a:lnTo>
                  <a:lnTo>
                    <a:pt x="191" y="122"/>
                  </a:lnTo>
                  <a:lnTo>
                    <a:pt x="191" y="109"/>
                  </a:lnTo>
                  <a:lnTo>
                    <a:pt x="187" y="95"/>
                  </a:lnTo>
                  <a:lnTo>
                    <a:pt x="187" y="95"/>
                  </a:lnTo>
                  <a:lnTo>
                    <a:pt x="182" y="85"/>
                  </a:lnTo>
                  <a:lnTo>
                    <a:pt x="176" y="75"/>
                  </a:lnTo>
                  <a:lnTo>
                    <a:pt x="168" y="68"/>
                  </a:lnTo>
                  <a:lnTo>
                    <a:pt x="160" y="62"/>
                  </a:lnTo>
                  <a:lnTo>
                    <a:pt x="151" y="57"/>
                  </a:lnTo>
                  <a:lnTo>
                    <a:pt x="141" y="53"/>
                  </a:lnTo>
                  <a:lnTo>
                    <a:pt x="131" y="50"/>
                  </a:lnTo>
                  <a:lnTo>
                    <a:pt x="121" y="49"/>
                  </a:lnTo>
                  <a:lnTo>
                    <a:pt x="121" y="34"/>
                  </a:lnTo>
                  <a:lnTo>
                    <a:pt x="121" y="34"/>
                  </a:lnTo>
                  <a:lnTo>
                    <a:pt x="128" y="36"/>
                  </a:lnTo>
                  <a:lnTo>
                    <a:pt x="128" y="36"/>
                  </a:lnTo>
                  <a:close/>
                  <a:moveTo>
                    <a:pt x="121" y="240"/>
                  </a:moveTo>
                  <a:lnTo>
                    <a:pt x="121" y="240"/>
                  </a:lnTo>
                  <a:lnTo>
                    <a:pt x="110" y="240"/>
                  </a:lnTo>
                  <a:lnTo>
                    <a:pt x="114" y="204"/>
                  </a:lnTo>
                  <a:lnTo>
                    <a:pt x="114" y="204"/>
                  </a:lnTo>
                  <a:lnTo>
                    <a:pt x="104" y="203"/>
                  </a:lnTo>
                  <a:lnTo>
                    <a:pt x="95" y="200"/>
                  </a:lnTo>
                  <a:lnTo>
                    <a:pt x="87" y="196"/>
                  </a:lnTo>
                  <a:lnTo>
                    <a:pt x="78" y="193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8" y="216"/>
                  </a:lnTo>
                  <a:lnTo>
                    <a:pt x="39" y="208"/>
                  </a:lnTo>
                  <a:lnTo>
                    <a:pt x="29" y="198"/>
                  </a:lnTo>
                  <a:lnTo>
                    <a:pt x="20" y="186"/>
                  </a:lnTo>
                  <a:lnTo>
                    <a:pt x="51" y="167"/>
                  </a:lnTo>
                  <a:lnTo>
                    <a:pt x="51" y="167"/>
                  </a:lnTo>
                  <a:lnTo>
                    <a:pt x="46" y="158"/>
                  </a:lnTo>
                  <a:lnTo>
                    <a:pt x="42" y="149"/>
                  </a:lnTo>
                  <a:lnTo>
                    <a:pt x="42" y="149"/>
                  </a:lnTo>
                  <a:lnTo>
                    <a:pt x="39" y="141"/>
                  </a:lnTo>
                  <a:lnTo>
                    <a:pt x="37" y="131"/>
                  </a:lnTo>
                  <a:lnTo>
                    <a:pt x="1" y="137"/>
                  </a:lnTo>
                  <a:lnTo>
                    <a:pt x="1" y="137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3" y="96"/>
                  </a:lnTo>
                  <a:lnTo>
                    <a:pt x="6" y="83"/>
                  </a:lnTo>
                  <a:lnTo>
                    <a:pt x="40" y="94"/>
                  </a:lnTo>
                  <a:lnTo>
                    <a:pt x="40" y="94"/>
                  </a:lnTo>
                  <a:lnTo>
                    <a:pt x="43" y="85"/>
                  </a:lnTo>
                  <a:lnTo>
                    <a:pt x="48" y="76"/>
                  </a:lnTo>
                  <a:lnTo>
                    <a:pt x="53" y="69"/>
                  </a:lnTo>
                  <a:lnTo>
                    <a:pt x="60" y="62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42" y="27"/>
                  </a:lnTo>
                  <a:lnTo>
                    <a:pt x="53" y="20"/>
                  </a:lnTo>
                  <a:lnTo>
                    <a:pt x="64" y="12"/>
                  </a:lnTo>
                  <a:lnTo>
                    <a:pt x="78" y="7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105" y="37"/>
                  </a:lnTo>
                  <a:lnTo>
                    <a:pt x="121" y="34"/>
                  </a:lnTo>
                  <a:lnTo>
                    <a:pt x="121" y="49"/>
                  </a:lnTo>
                  <a:lnTo>
                    <a:pt x="121" y="49"/>
                  </a:lnTo>
                  <a:lnTo>
                    <a:pt x="108" y="50"/>
                  </a:lnTo>
                  <a:lnTo>
                    <a:pt x="95" y="54"/>
                  </a:lnTo>
                  <a:lnTo>
                    <a:pt x="95" y="54"/>
                  </a:lnTo>
                  <a:lnTo>
                    <a:pt x="83" y="60"/>
                  </a:lnTo>
                  <a:lnTo>
                    <a:pt x="72" y="69"/>
                  </a:lnTo>
                  <a:lnTo>
                    <a:pt x="63" y="79"/>
                  </a:lnTo>
                  <a:lnTo>
                    <a:pt x="57" y="91"/>
                  </a:lnTo>
                  <a:lnTo>
                    <a:pt x="52" y="104"/>
                  </a:lnTo>
                  <a:lnTo>
                    <a:pt x="51" y="117"/>
                  </a:lnTo>
                  <a:lnTo>
                    <a:pt x="51" y="131"/>
                  </a:lnTo>
                  <a:lnTo>
                    <a:pt x="55" y="144"/>
                  </a:lnTo>
                  <a:lnTo>
                    <a:pt x="55" y="144"/>
                  </a:lnTo>
                  <a:lnTo>
                    <a:pt x="60" y="154"/>
                  </a:lnTo>
                  <a:lnTo>
                    <a:pt x="66" y="163"/>
                  </a:lnTo>
                  <a:lnTo>
                    <a:pt x="73" y="172"/>
                  </a:lnTo>
                  <a:lnTo>
                    <a:pt x="82" y="178"/>
                  </a:lnTo>
                  <a:lnTo>
                    <a:pt x="90" y="183"/>
                  </a:lnTo>
                  <a:lnTo>
                    <a:pt x="100" y="186"/>
                  </a:lnTo>
                  <a:lnTo>
                    <a:pt x="110" y="189"/>
                  </a:lnTo>
                  <a:lnTo>
                    <a:pt x="121" y="190"/>
                  </a:lnTo>
                  <a:lnTo>
                    <a:pt x="121" y="240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10501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83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DeleteMin: Percolate Down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253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5E99D3-3F35-423C-AFB2-B45DE281E34C}" type="datetime1">
              <a:rPr lang="zh-CN" altLang="en-US" sz="790" smtClean="0"/>
              <a:pPr>
                <a:spcBef>
                  <a:spcPct val="0"/>
                </a:spcBef>
                <a:buFontTx/>
                <a:buNone/>
              </a:pPr>
              <a:t>2024/10/14</a:t>
            </a:fld>
            <a:endParaRPr lang="en-US" altLang="zh-CN" sz="790"/>
          </a:p>
        </p:txBody>
      </p:sp>
      <p:sp>
        <p:nvSpPr>
          <p:cNvPr id="22531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790" smtClean="0"/>
              <a:t>Heaps&amp;Priority Queue - Lecture 6</a:t>
            </a:r>
            <a:endParaRPr lang="en-US" altLang="zh-CN" sz="790"/>
          </a:p>
        </p:txBody>
      </p:sp>
      <p:sp>
        <p:nvSpPr>
          <p:cNvPr id="2253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8E75FF-CC2B-4CE0-84F7-419CDB66F9B4}" type="slidenum">
              <a:rPr lang="en-US" altLang="zh-CN" sz="79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zh-CN" sz="790"/>
          </a:p>
        </p:txBody>
      </p:sp>
      <p:sp>
        <p:nvSpPr>
          <p:cNvPr id="22536" name="Text Box 97"/>
          <p:cNvSpPr txBox="1">
            <a:spLocks noChangeArrowheads="1"/>
          </p:cNvSpPr>
          <p:nvPr/>
        </p:nvSpPr>
        <p:spPr bwMode="auto">
          <a:xfrm>
            <a:off x="611505" y="4652645"/>
            <a:ext cx="7980680" cy="1322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zh-CN" sz="2000" dirty="0">
                <a:latin typeface="Sitka Text" pitchFamily="2" charset="0"/>
                <a:ea typeface="宋体" panose="02010600030101010101" pitchFamily="2" charset="-122"/>
              </a:rPr>
              <a:t> Keep comparing with children A[2i] and A[2i + 1]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latin typeface="Sitka Text" pitchFamily="2" charset="0"/>
                <a:ea typeface="宋体" panose="02010600030101010101" pitchFamily="2" charset="-122"/>
              </a:rPr>
              <a:t> Copy smaller child up and go down one level</a:t>
            </a:r>
          </a:p>
          <a:p>
            <a:pPr>
              <a:spcBef>
                <a:spcPct val="0"/>
              </a:spcBef>
            </a:pPr>
            <a:r>
              <a:rPr lang="en-US" altLang="zh-CN" sz="2000" dirty="0">
                <a:latin typeface="Sitka Text" pitchFamily="2" charset="0"/>
                <a:ea typeface="宋体" panose="02010600030101010101" pitchFamily="2" charset="-122"/>
              </a:rPr>
              <a:t> Done if both children are </a:t>
            </a:r>
            <a:r>
              <a:rPr lang="en-US" altLang="zh-CN" sz="2000" dirty="0">
                <a:latin typeface="Sitka Text" pitchFamily="2" charset="0"/>
                <a:ea typeface="宋体" panose="02010600030101010101" pitchFamily="2" charset="-122"/>
                <a:sym typeface="Symbol" panose="05050102010706020507" pitchFamily="18" charset="2"/>
              </a:rPr>
              <a:t> item or reached a leaf node</a:t>
            </a:r>
            <a:endParaRPr lang="en-US" altLang="zh-CN" sz="2000" dirty="0">
              <a:latin typeface="Sitka Text" pitchFamily="2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latin typeface="Sitka Text" pitchFamily="2" charset="0"/>
                <a:ea typeface="宋体" panose="02010600030101010101" pitchFamily="2" charset="-122"/>
              </a:rPr>
              <a:t> What is the run time?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70510" y="1608455"/>
            <a:ext cx="8535035" cy="2488565"/>
            <a:chOff x="3523" y="3416"/>
            <a:chExt cx="7526" cy="2194"/>
          </a:xfrm>
        </p:grpSpPr>
        <p:sp>
          <p:nvSpPr>
            <p:cNvPr id="22534" name="Line 95"/>
            <p:cNvSpPr>
              <a:spLocks noChangeShapeType="1"/>
            </p:cNvSpPr>
            <p:nvPr/>
          </p:nvSpPr>
          <p:spPr bwMode="auto">
            <a:xfrm>
              <a:off x="5970" y="4310"/>
              <a:ext cx="464" cy="1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15"/>
            </a:p>
          </p:txBody>
        </p:sp>
        <p:sp>
          <p:nvSpPr>
            <p:cNvPr id="22535" name="Line 96"/>
            <p:cNvSpPr>
              <a:spLocks noChangeShapeType="1"/>
            </p:cNvSpPr>
            <p:nvPr/>
          </p:nvSpPr>
          <p:spPr bwMode="auto">
            <a:xfrm>
              <a:off x="8535" y="4298"/>
              <a:ext cx="464" cy="1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15"/>
            </a:p>
          </p:txBody>
        </p:sp>
        <p:sp>
          <p:nvSpPr>
            <p:cNvPr id="22537" name="Oval 98"/>
            <p:cNvSpPr>
              <a:spLocks noChangeArrowheads="1"/>
            </p:cNvSpPr>
            <p:nvPr/>
          </p:nvSpPr>
          <p:spPr bwMode="auto">
            <a:xfrm>
              <a:off x="5245" y="4294"/>
              <a:ext cx="305" cy="30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2538" name="Oval 99"/>
            <p:cNvSpPr>
              <a:spLocks noChangeArrowheads="1"/>
            </p:cNvSpPr>
            <p:nvPr/>
          </p:nvSpPr>
          <p:spPr bwMode="auto">
            <a:xfrm>
              <a:off x="4095" y="4294"/>
              <a:ext cx="305" cy="30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2539" name="Oval 100"/>
            <p:cNvSpPr>
              <a:spLocks noChangeArrowheads="1"/>
            </p:cNvSpPr>
            <p:nvPr/>
          </p:nvSpPr>
          <p:spPr bwMode="auto">
            <a:xfrm>
              <a:off x="5548" y="4766"/>
              <a:ext cx="305" cy="30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22540" name="Oval 101"/>
            <p:cNvSpPr>
              <a:spLocks noChangeArrowheads="1"/>
            </p:cNvSpPr>
            <p:nvPr/>
          </p:nvSpPr>
          <p:spPr bwMode="auto">
            <a:xfrm>
              <a:off x="4940" y="4766"/>
              <a:ext cx="305" cy="30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22541" name="Oval 102"/>
            <p:cNvSpPr>
              <a:spLocks noChangeArrowheads="1"/>
            </p:cNvSpPr>
            <p:nvPr/>
          </p:nvSpPr>
          <p:spPr bwMode="auto">
            <a:xfrm>
              <a:off x="4433" y="4766"/>
              <a:ext cx="305" cy="30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2542" name="Oval 103"/>
            <p:cNvSpPr>
              <a:spLocks noChangeArrowheads="1"/>
            </p:cNvSpPr>
            <p:nvPr/>
          </p:nvSpPr>
          <p:spPr bwMode="auto">
            <a:xfrm>
              <a:off x="3725" y="4766"/>
              <a:ext cx="305" cy="30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2543" name="Oval 104"/>
            <p:cNvSpPr>
              <a:spLocks noChangeArrowheads="1"/>
            </p:cNvSpPr>
            <p:nvPr/>
          </p:nvSpPr>
          <p:spPr bwMode="auto">
            <a:xfrm>
              <a:off x="5818" y="3416"/>
              <a:ext cx="305" cy="305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prstDash val="dash"/>
                  <a:rou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22544" name="Oval 105"/>
            <p:cNvSpPr>
              <a:spLocks noChangeArrowheads="1"/>
            </p:cNvSpPr>
            <p:nvPr/>
          </p:nvSpPr>
          <p:spPr bwMode="auto">
            <a:xfrm>
              <a:off x="4265" y="5306"/>
              <a:ext cx="305" cy="30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2545" name="Oval 106"/>
            <p:cNvSpPr>
              <a:spLocks noChangeArrowheads="1"/>
            </p:cNvSpPr>
            <p:nvPr/>
          </p:nvSpPr>
          <p:spPr bwMode="auto">
            <a:xfrm>
              <a:off x="3893" y="5306"/>
              <a:ext cx="305" cy="30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22546" name="Oval 107"/>
            <p:cNvSpPr>
              <a:spLocks noChangeArrowheads="1"/>
            </p:cNvSpPr>
            <p:nvPr/>
          </p:nvSpPr>
          <p:spPr bwMode="auto">
            <a:xfrm>
              <a:off x="3523" y="5306"/>
              <a:ext cx="305" cy="30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cxnSp>
          <p:nvCxnSpPr>
            <p:cNvPr id="22547" name="AutoShape 108"/>
            <p:cNvCxnSpPr>
              <a:cxnSpLocks noChangeShapeType="1"/>
              <a:stCxn id="22542" idx="3"/>
              <a:endCxn id="22546" idx="0"/>
            </p:cNvCxnSpPr>
            <p:nvPr/>
          </p:nvCxnSpPr>
          <p:spPr bwMode="auto">
            <a:xfrm flipH="1">
              <a:off x="3676" y="5026"/>
              <a:ext cx="94" cy="2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8" name="AutoShape 109"/>
            <p:cNvCxnSpPr>
              <a:cxnSpLocks noChangeShapeType="1"/>
              <a:stCxn id="22542" idx="5"/>
              <a:endCxn id="22545" idx="0"/>
            </p:cNvCxnSpPr>
            <p:nvPr/>
          </p:nvCxnSpPr>
          <p:spPr bwMode="auto">
            <a:xfrm>
              <a:off x="3985" y="5026"/>
              <a:ext cx="60" cy="2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49" name="AutoShape 110"/>
            <p:cNvCxnSpPr>
              <a:cxnSpLocks noChangeShapeType="1"/>
              <a:stCxn id="22541" idx="3"/>
              <a:endCxn id="22544" idx="0"/>
            </p:cNvCxnSpPr>
            <p:nvPr/>
          </p:nvCxnSpPr>
          <p:spPr bwMode="auto">
            <a:xfrm flipH="1">
              <a:off x="4418" y="5026"/>
              <a:ext cx="59" cy="2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50" name="AutoShape 111"/>
            <p:cNvCxnSpPr>
              <a:cxnSpLocks noChangeShapeType="1"/>
              <a:stCxn id="22538" idx="3"/>
              <a:endCxn id="22542" idx="0"/>
            </p:cNvCxnSpPr>
            <p:nvPr/>
          </p:nvCxnSpPr>
          <p:spPr bwMode="auto">
            <a:xfrm flipH="1">
              <a:off x="3878" y="4554"/>
              <a:ext cx="262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51" name="AutoShape 112"/>
            <p:cNvCxnSpPr>
              <a:cxnSpLocks noChangeShapeType="1"/>
              <a:stCxn id="22538" idx="5"/>
              <a:endCxn id="22541" idx="0"/>
            </p:cNvCxnSpPr>
            <p:nvPr/>
          </p:nvCxnSpPr>
          <p:spPr bwMode="auto">
            <a:xfrm>
              <a:off x="4355" y="4554"/>
              <a:ext cx="231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52" name="AutoShape 113"/>
            <p:cNvCxnSpPr>
              <a:cxnSpLocks noChangeShapeType="1"/>
              <a:stCxn id="22537" idx="3"/>
              <a:endCxn id="22540" idx="0"/>
            </p:cNvCxnSpPr>
            <p:nvPr/>
          </p:nvCxnSpPr>
          <p:spPr bwMode="auto">
            <a:xfrm flipH="1">
              <a:off x="5093" y="4554"/>
              <a:ext cx="197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53" name="AutoShape 114"/>
            <p:cNvCxnSpPr>
              <a:cxnSpLocks noChangeShapeType="1"/>
              <a:stCxn id="22537" idx="5"/>
              <a:endCxn id="22539" idx="0"/>
            </p:cNvCxnSpPr>
            <p:nvPr/>
          </p:nvCxnSpPr>
          <p:spPr bwMode="auto">
            <a:xfrm>
              <a:off x="5506" y="4554"/>
              <a:ext cx="195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54" name="AutoShape 115"/>
            <p:cNvCxnSpPr>
              <a:cxnSpLocks noChangeShapeType="1"/>
              <a:stCxn id="22556" idx="3"/>
              <a:endCxn id="22538" idx="0"/>
            </p:cNvCxnSpPr>
            <p:nvPr/>
          </p:nvCxnSpPr>
          <p:spPr bwMode="auto">
            <a:xfrm flipH="1">
              <a:off x="4248" y="4014"/>
              <a:ext cx="467" cy="2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55" name="AutoShape 116"/>
            <p:cNvCxnSpPr>
              <a:cxnSpLocks noChangeShapeType="1"/>
              <a:stCxn id="22556" idx="5"/>
              <a:endCxn id="22537" idx="0"/>
            </p:cNvCxnSpPr>
            <p:nvPr/>
          </p:nvCxnSpPr>
          <p:spPr bwMode="auto">
            <a:xfrm>
              <a:off x="4930" y="4014"/>
              <a:ext cx="468" cy="2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56" name="Oval 117"/>
            <p:cNvSpPr>
              <a:spLocks noChangeArrowheads="1"/>
            </p:cNvSpPr>
            <p:nvPr/>
          </p:nvSpPr>
          <p:spPr bwMode="auto">
            <a:xfrm>
              <a:off x="4670" y="3754"/>
              <a:ext cx="305" cy="305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2557" name="AutoShape 120"/>
            <p:cNvCxnSpPr>
              <a:cxnSpLocks noChangeShapeType="1"/>
              <a:endCxn id="22556" idx="6"/>
            </p:cNvCxnSpPr>
            <p:nvPr/>
          </p:nvCxnSpPr>
          <p:spPr bwMode="auto">
            <a:xfrm flipH="1">
              <a:off x="4975" y="3686"/>
              <a:ext cx="707" cy="221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58" name="Oval 122"/>
            <p:cNvSpPr>
              <a:spLocks noChangeArrowheads="1"/>
            </p:cNvSpPr>
            <p:nvPr/>
          </p:nvSpPr>
          <p:spPr bwMode="auto">
            <a:xfrm>
              <a:off x="7843" y="4294"/>
              <a:ext cx="305" cy="305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59" name="Oval 123"/>
            <p:cNvSpPr>
              <a:spLocks noChangeArrowheads="1"/>
            </p:cNvSpPr>
            <p:nvPr/>
          </p:nvSpPr>
          <p:spPr bwMode="auto">
            <a:xfrm>
              <a:off x="6692" y="4294"/>
              <a:ext cx="305" cy="30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2560" name="Oval 124"/>
            <p:cNvSpPr>
              <a:spLocks noChangeArrowheads="1"/>
            </p:cNvSpPr>
            <p:nvPr/>
          </p:nvSpPr>
          <p:spPr bwMode="auto">
            <a:xfrm>
              <a:off x="8145" y="4766"/>
              <a:ext cx="305" cy="30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22561" name="Oval 125"/>
            <p:cNvSpPr>
              <a:spLocks noChangeArrowheads="1"/>
            </p:cNvSpPr>
            <p:nvPr/>
          </p:nvSpPr>
          <p:spPr bwMode="auto">
            <a:xfrm>
              <a:off x="7538" y="4766"/>
              <a:ext cx="305" cy="30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22562" name="Oval 126"/>
            <p:cNvSpPr>
              <a:spLocks noChangeArrowheads="1"/>
            </p:cNvSpPr>
            <p:nvPr/>
          </p:nvSpPr>
          <p:spPr bwMode="auto">
            <a:xfrm>
              <a:off x="7030" y="4766"/>
              <a:ext cx="305" cy="30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2563" name="Oval 127"/>
            <p:cNvSpPr>
              <a:spLocks noChangeArrowheads="1"/>
            </p:cNvSpPr>
            <p:nvPr/>
          </p:nvSpPr>
          <p:spPr bwMode="auto">
            <a:xfrm>
              <a:off x="6323" y="4766"/>
              <a:ext cx="305" cy="30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2564" name="Oval 128"/>
            <p:cNvSpPr>
              <a:spLocks noChangeArrowheads="1"/>
            </p:cNvSpPr>
            <p:nvPr/>
          </p:nvSpPr>
          <p:spPr bwMode="auto">
            <a:xfrm>
              <a:off x="8653" y="3619"/>
              <a:ext cx="305" cy="305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prstDash val="dash"/>
                  <a:rou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22565" name="Oval 129"/>
            <p:cNvSpPr>
              <a:spLocks noChangeArrowheads="1"/>
            </p:cNvSpPr>
            <p:nvPr/>
          </p:nvSpPr>
          <p:spPr bwMode="auto">
            <a:xfrm>
              <a:off x="6863" y="5306"/>
              <a:ext cx="305" cy="30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2566" name="Oval 130"/>
            <p:cNvSpPr>
              <a:spLocks noChangeArrowheads="1"/>
            </p:cNvSpPr>
            <p:nvPr/>
          </p:nvSpPr>
          <p:spPr bwMode="auto">
            <a:xfrm>
              <a:off x="6490" y="5306"/>
              <a:ext cx="305" cy="30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22567" name="Oval 131"/>
            <p:cNvSpPr>
              <a:spLocks noChangeArrowheads="1"/>
            </p:cNvSpPr>
            <p:nvPr/>
          </p:nvSpPr>
          <p:spPr bwMode="auto">
            <a:xfrm>
              <a:off x="6120" y="5306"/>
              <a:ext cx="305" cy="30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cxnSp>
          <p:nvCxnSpPr>
            <p:cNvPr id="22568" name="AutoShape 132"/>
            <p:cNvCxnSpPr>
              <a:cxnSpLocks noChangeShapeType="1"/>
              <a:stCxn id="22563" idx="3"/>
              <a:endCxn id="22567" idx="0"/>
            </p:cNvCxnSpPr>
            <p:nvPr/>
          </p:nvCxnSpPr>
          <p:spPr bwMode="auto">
            <a:xfrm flipH="1">
              <a:off x="6273" y="5026"/>
              <a:ext cx="94" cy="2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69" name="AutoShape 133"/>
            <p:cNvCxnSpPr>
              <a:cxnSpLocks noChangeShapeType="1"/>
              <a:stCxn id="22563" idx="5"/>
              <a:endCxn id="22566" idx="0"/>
            </p:cNvCxnSpPr>
            <p:nvPr/>
          </p:nvCxnSpPr>
          <p:spPr bwMode="auto">
            <a:xfrm>
              <a:off x="6583" y="5026"/>
              <a:ext cx="60" cy="2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70" name="AutoShape 134"/>
            <p:cNvCxnSpPr>
              <a:cxnSpLocks noChangeShapeType="1"/>
              <a:stCxn id="22562" idx="3"/>
              <a:endCxn id="22565" idx="0"/>
            </p:cNvCxnSpPr>
            <p:nvPr/>
          </p:nvCxnSpPr>
          <p:spPr bwMode="auto">
            <a:xfrm flipH="1">
              <a:off x="7016" y="5026"/>
              <a:ext cx="59" cy="2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71" name="AutoShape 135"/>
            <p:cNvCxnSpPr>
              <a:cxnSpLocks noChangeShapeType="1"/>
              <a:stCxn id="22559" idx="3"/>
              <a:endCxn id="22563" idx="0"/>
            </p:cNvCxnSpPr>
            <p:nvPr/>
          </p:nvCxnSpPr>
          <p:spPr bwMode="auto">
            <a:xfrm flipH="1">
              <a:off x="6476" y="4554"/>
              <a:ext cx="262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72" name="AutoShape 136"/>
            <p:cNvCxnSpPr>
              <a:cxnSpLocks noChangeShapeType="1"/>
              <a:stCxn id="22559" idx="5"/>
              <a:endCxn id="22562" idx="0"/>
            </p:cNvCxnSpPr>
            <p:nvPr/>
          </p:nvCxnSpPr>
          <p:spPr bwMode="auto">
            <a:xfrm>
              <a:off x="6953" y="4554"/>
              <a:ext cx="231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73" name="AutoShape 137"/>
            <p:cNvCxnSpPr>
              <a:cxnSpLocks noChangeShapeType="1"/>
              <a:stCxn id="22558" idx="3"/>
              <a:endCxn id="22561" idx="0"/>
            </p:cNvCxnSpPr>
            <p:nvPr/>
          </p:nvCxnSpPr>
          <p:spPr bwMode="auto">
            <a:xfrm flipH="1">
              <a:off x="7691" y="4554"/>
              <a:ext cx="197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74" name="AutoShape 138"/>
            <p:cNvCxnSpPr>
              <a:cxnSpLocks noChangeShapeType="1"/>
              <a:stCxn id="22558" idx="5"/>
              <a:endCxn id="22560" idx="0"/>
            </p:cNvCxnSpPr>
            <p:nvPr/>
          </p:nvCxnSpPr>
          <p:spPr bwMode="auto">
            <a:xfrm>
              <a:off x="8103" y="4554"/>
              <a:ext cx="195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75" name="AutoShape 139"/>
            <p:cNvCxnSpPr>
              <a:cxnSpLocks noChangeShapeType="1"/>
              <a:stCxn id="22577" idx="3"/>
              <a:endCxn id="22559" idx="0"/>
            </p:cNvCxnSpPr>
            <p:nvPr/>
          </p:nvCxnSpPr>
          <p:spPr bwMode="auto">
            <a:xfrm flipH="1">
              <a:off x="6846" y="4014"/>
              <a:ext cx="467" cy="2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76" name="AutoShape 140"/>
            <p:cNvCxnSpPr>
              <a:cxnSpLocks noChangeShapeType="1"/>
              <a:stCxn id="22577" idx="5"/>
              <a:endCxn id="22558" idx="0"/>
            </p:cNvCxnSpPr>
            <p:nvPr/>
          </p:nvCxnSpPr>
          <p:spPr bwMode="auto">
            <a:xfrm>
              <a:off x="7528" y="4014"/>
              <a:ext cx="468" cy="2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77" name="Oval 141"/>
            <p:cNvSpPr>
              <a:spLocks noChangeArrowheads="1"/>
            </p:cNvSpPr>
            <p:nvPr/>
          </p:nvSpPr>
          <p:spPr bwMode="auto">
            <a:xfrm>
              <a:off x="7268" y="3754"/>
              <a:ext cx="305" cy="30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cxnSp>
          <p:nvCxnSpPr>
            <p:cNvPr id="22578" name="AutoShape 142"/>
            <p:cNvCxnSpPr>
              <a:cxnSpLocks noChangeShapeType="1"/>
            </p:cNvCxnSpPr>
            <p:nvPr/>
          </p:nvCxnSpPr>
          <p:spPr bwMode="auto">
            <a:xfrm flipH="1">
              <a:off x="8113" y="3889"/>
              <a:ext cx="540" cy="405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79" name="Oval 144"/>
            <p:cNvSpPr>
              <a:spLocks noChangeArrowheads="1"/>
            </p:cNvSpPr>
            <p:nvPr/>
          </p:nvSpPr>
          <p:spPr bwMode="auto">
            <a:xfrm>
              <a:off x="10443" y="4292"/>
              <a:ext cx="305" cy="30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22580" name="Oval 145"/>
            <p:cNvSpPr>
              <a:spLocks noChangeArrowheads="1"/>
            </p:cNvSpPr>
            <p:nvPr/>
          </p:nvSpPr>
          <p:spPr bwMode="auto">
            <a:xfrm>
              <a:off x="9293" y="4292"/>
              <a:ext cx="305" cy="30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2581" name="Oval 146"/>
            <p:cNvSpPr>
              <a:spLocks noChangeArrowheads="1"/>
            </p:cNvSpPr>
            <p:nvPr/>
          </p:nvSpPr>
          <p:spPr bwMode="auto">
            <a:xfrm>
              <a:off x="10745" y="4765"/>
              <a:ext cx="305" cy="30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22582" name="Oval 147"/>
            <p:cNvSpPr>
              <a:spLocks noChangeArrowheads="1"/>
            </p:cNvSpPr>
            <p:nvPr/>
          </p:nvSpPr>
          <p:spPr bwMode="auto">
            <a:xfrm>
              <a:off x="10138" y="4765"/>
              <a:ext cx="305" cy="305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22583" name="Oval 148"/>
            <p:cNvSpPr>
              <a:spLocks noChangeArrowheads="1"/>
            </p:cNvSpPr>
            <p:nvPr/>
          </p:nvSpPr>
          <p:spPr bwMode="auto">
            <a:xfrm>
              <a:off x="9630" y="4765"/>
              <a:ext cx="305" cy="30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22584" name="Oval 149"/>
            <p:cNvSpPr>
              <a:spLocks noChangeArrowheads="1"/>
            </p:cNvSpPr>
            <p:nvPr/>
          </p:nvSpPr>
          <p:spPr bwMode="auto">
            <a:xfrm>
              <a:off x="8923" y="4765"/>
              <a:ext cx="305" cy="30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2585" name="Oval 151"/>
            <p:cNvSpPr>
              <a:spLocks noChangeArrowheads="1"/>
            </p:cNvSpPr>
            <p:nvPr/>
          </p:nvSpPr>
          <p:spPr bwMode="auto">
            <a:xfrm>
              <a:off x="9463" y="5305"/>
              <a:ext cx="305" cy="30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22586" name="Oval 152"/>
            <p:cNvSpPr>
              <a:spLocks noChangeArrowheads="1"/>
            </p:cNvSpPr>
            <p:nvPr/>
          </p:nvSpPr>
          <p:spPr bwMode="auto">
            <a:xfrm>
              <a:off x="9090" y="5305"/>
              <a:ext cx="305" cy="30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22587" name="Oval 153"/>
            <p:cNvSpPr>
              <a:spLocks noChangeArrowheads="1"/>
            </p:cNvSpPr>
            <p:nvPr/>
          </p:nvSpPr>
          <p:spPr bwMode="auto">
            <a:xfrm>
              <a:off x="8720" y="5305"/>
              <a:ext cx="305" cy="30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cxnSp>
          <p:nvCxnSpPr>
            <p:cNvPr id="22588" name="AutoShape 154"/>
            <p:cNvCxnSpPr>
              <a:cxnSpLocks noChangeShapeType="1"/>
              <a:stCxn id="22584" idx="3"/>
              <a:endCxn id="22587" idx="0"/>
            </p:cNvCxnSpPr>
            <p:nvPr/>
          </p:nvCxnSpPr>
          <p:spPr bwMode="auto">
            <a:xfrm flipH="1">
              <a:off x="8873" y="5025"/>
              <a:ext cx="94" cy="2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89" name="AutoShape 155"/>
            <p:cNvCxnSpPr>
              <a:cxnSpLocks noChangeShapeType="1"/>
              <a:stCxn id="22584" idx="5"/>
              <a:endCxn id="22586" idx="0"/>
            </p:cNvCxnSpPr>
            <p:nvPr/>
          </p:nvCxnSpPr>
          <p:spPr bwMode="auto">
            <a:xfrm>
              <a:off x="9183" y="5025"/>
              <a:ext cx="60" cy="2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90" name="AutoShape 156"/>
            <p:cNvCxnSpPr>
              <a:cxnSpLocks noChangeShapeType="1"/>
              <a:stCxn id="22583" idx="3"/>
              <a:endCxn id="22585" idx="0"/>
            </p:cNvCxnSpPr>
            <p:nvPr/>
          </p:nvCxnSpPr>
          <p:spPr bwMode="auto">
            <a:xfrm flipH="1">
              <a:off x="9616" y="5025"/>
              <a:ext cx="59" cy="2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91" name="AutoShape 157"/>
            <p:cNvCxnSpPr>
              <a:cxnSpLocks noChangeShapeType="1"/>
              <a:stCxn id="22580" idx="3"/>
              <a:endCxn id="22584" idx="0"/>
            </p:cNvCxnSpPr>
            <p:nvPr/>
          </p:nvCxnSpPr>
          <p:spPr bwMode="auto">
            <a:xfrm flipH="1">
              <a:off x="9076" y="4552"/>
              <a:ext cx="262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92" name="AutoShape 158"/>
            <p:cNvCxnSpPr>
              <a:cxnSpLocks noChangeShapeType="1"/>
              <a:stCxn id="22580" idx="5"/>
              <a:endCxn id="22583" idx="0"/>
            </p:cNvCxnSpPr>
            <p:nvPr/>
          </p:nvCxnSpPr>
          <p:spPr bwMode="auto">
            <a:xfrm>
              <a:off x="9553" y="4552"/>
              <a:ext cx="231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93" name="AutoShape 159"/>
            <p:cNvCxnSpPr>
              <a:cxnSpLocks noChangeShapeType="1"/>
              <a:stCxn id="22579" idx="3"/>
              <a:endCxn id="22582" idx="0"/>
            </p:cNvCxnSpPr>
            <p:nvPr/>
          </p:nvCxnSpPr>
          <p:spPr bwMode="auto">
            <a:xfrm flipH="1">
              <a:off x="10291" y="4552"/>
              <a:ext cx="197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94" name="AutoShape 160"/>
            <p:cNvCxnSpPr>
              <a:cxnSpLocks noChangeShapeType="1"/>
              <a:stCxn id="22579" idx="5"/>
              <a:endCxn id="22581" idx="0"/>
            </p:cNvCxnSpPr>
            <p:nvPr/>
          </p:nvCxnSpPr>
          <p:spPr bwMode="auto">
            <a:xfrm>
              <a:off x="10703" y="4552"/>
              <a:ext cx="195" cy="2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95" name="AutoShape 161"/>
            <p:cNvCxnSpPr>
              <a:cxnSpLocks noChangeShapeType="1"/>
              <a:stCxn id="22597" idx="3"/>
              <a:endCxn id="22580" idx="0"/>
            </p:cNvCxnSpPr>
            <p:nvPr/>
          </p:nvCxnSpPr>
          <p:spPr bwMode="auto">
            <a:xfrm flipH="1">
              <a:off x="9446" y="4012"/>
              <a:ext cx="467" cy="2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596" name="AutoShape 162"/>
            <p:cNvCxnSpPr>
              <a:cxnSpLocks noChangeShapeType="1"/>
              <a:stCxn id="22597" idx="5"/>
              <a:endCxn id="22579" idx="0"/>
            </p:cNvCxnSpPr>
            <p:nvPr/>
          </p:nvCxnSpPr>
          <p:spPr bwMode="auto">
            <a:xfrm>
              <a:off x="10128" y="4012"/>
              <a:ext cx="468" cy="2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97" name="Oval 163"/>
            <p:cNvSpPr>
              <a:spLocks noChangeArrowheads="1"/>
            </p:cNvSpPr>
            <p:nvPr/>
          </p:nvSpPr>
          <p:spPr bwMode="auto">
            <a:xfrm>
              <a:off x="9868" y="3752"/>
              <a:ext cx="305" cy="30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2598" name="Oval 165"/>
            <p:cNvSpPr>
              <a:spLocks noChangeArrowheads="1"/>
            </p:cNvSpPr>
            <p:nvPr/>
          </p:nvSpPr>
          <p:spPr bwMode="auto">
            <a:xfrm>
              <a:off x="5210" y="3484"/>
              <a:ext cx="305" cy="305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prstDash val="dash"/>
                  <a:rou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?</a:t>
              </a:r>
            </a:p>
          </p:txBody>
        </p:sp>
        <p:sp>
          <p:nvSpPr>
            <p:cNvPr id="22599" name="Oval 166"/>
            <p:cNvSpPr>
              <a:spLocks noChangeArrowheads="1"/>
            </p:cNvSpPr>
            <p:nvPr/>
          </p:nvSpPr>
          <p:spPr bwMode="auto">
            <a:xfrm>
              <a:off x="8113" y="3754"/>
              <a:ext cx="305" cy="305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prstDash val="dash"/>
                  <a:rou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?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32371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83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Percolate Down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3554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1A5756-154E-421E-91B6-04459E86576E}" type="datetime1">
              <a:rPr lang="zh-CN" altLang="en-US" sz="790" smtClean="0"/>
              <a:pPr>
                <a:spcBef>
                  <a:spcPct val="0"/>
                </a:spcBef>
                <a:buFontTx/>
                <a:buNone/>
              </a:pPr>
              <a:t>2024/10/14</a:t>
            </a:fld>
            <a:endParaRPr lang="en-US" altLang="zh-CN" sz="790"/>
          </a:p>
        </p:txBody>
      </p:sp>
      <p:sp>
        <p:nvSpPr>
          <p:cNvPr id="23555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790" smtClean="0"/>
              <a:t>Heaps&amp;Priority Queue - Lecture 6</a:t>
            </a:r>
            <a:endParaRPr lang="en-US" altLang="zh-CN" sz="790"/>
          </a:p>
        </p:txBody>
      </p:sp>
      <p:sp>
        <p:nvSpPr>
          <p:cNvPr id="2355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C824A9-D6D9-4915-B640-4AD293E383FD}" type="slidenum">
              <a:rPr lang="en-US" altLang="zh-CN" sz="79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zh-CN" sz="790"/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539750" y="2421890"/>
            <a:ext cx="7981315" cy="396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 err="1">
                <a:latin typeface="Sitka Text" pitchFamily="2" charset="0"/>
                <a:ea typeface="宋体" panose="02010600030101010101" pitchFamily="2" charset="-122"/>
              </a:rPr>
              <a:t>PercDown</a:t>
            </a:r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latin typeface="Sitka Text" pitchFamily="2" charset="0"/>
                <a:ea typeface="宋体" panose="02010600030101010101" pitchFamily="2" charset="-122"/>
              </a:rPr>
              <a:t>i:integer</a:t>
            </a:r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, x: integer):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8000"/>
                </a:solidFill>
                <a:latin typeface="Sitka Text" pitchFamily="2" charset="0"/>
                <a:ea typeface="宋体" panose="02010600030101010101" pitchFamily="2" charset="-122"/>
              </a:rPr>
              <a:t>// N is the number elements, </a:t>
            </a:r>
            <a:r>
              <a:rPr lang="en-US" altLang="zh-CN" sz="1800" dirty="0" err="1">
                <a:solidFill>
                  <a:srgbClr val="008000"/>
                </a:solidFill>
                <a:latin typeface="Sitka Text" pitchFamily="2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solidFill>
                  <a:srgbClr val="008000"/>
                </a:solidFill>
                <a:latin typeface="Sitka Text" pitchFamily="2" charset="0"/>
                <a:ea typeface="宋体" panose="02010600030101010101" pitchFamily="2" charset="-122"/>
              </a:rPr>
              <a:t> is the hole,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8000"/>
                </a:solidFill>
                <a:latin typeface="Sitka Text" pitchFamily="2" charset="0"/>
                <a:ea typeface="宋体" panose="02010600030101010101" pitchFamily="2" charset="-122"/>
              </a:rPr>
              <a:t>   x is the value to insert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Case{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  2i &gt; N : A[</a:t>
            </a:r>
            <a:r>
              <a:rPr lang="en-US" altLang="zh-CN" sz="1800" dirty="0" err="1">
                <a:latin typeface="Sitka Text" pitchFamily="2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] := x; </a:t>
            </a:r>
            <a:r>
              <a:rPr lang="en-US" altLang="zh-CN" sz="1800" dirty="0">
                <a:solidFill>
                  <a:srgbClr val="008000"/>
                </a:solidFill>
                <a:latin typeface="Sitka Text" pitchFamily="2" charset="0"/>
                <a:ea typeface="宋体" panose="02010600030101010101" pitchFamily="2" charset="-122"/>
              </a:rPr>
              <a:t>//at </a:t>
            </a:r>
            <a:r>
              <a:rPr lang="en-US" altLang="zh-CN" sz="1800" dirty="0">
                <a:solidFill>
                  <a:srgbClr val="008000"/>
                </a:solidFill>
                <a:latin typeface="Sitka Text" pitchFamily="2" charset="0"/>
              </a:rPr>
              <a:t>bottom, no </a:t>
            </a:r>
            <a:r>
              <a:rPr lang="en-US" altLang="zh-CN" sz="1800" dirty="0" smtClean="0">
                <a:solidFill>
                  <a:srgbClr val="008000"/>
                </a:solidFill>
                <a:latin typeface="Sitka Text" pitchFamily="2" charset="0"/>
              </a:rPr>
              <a:t>children</a:t>
            </a:r>
            <a:endParaRPr lang="en-US" altLang="zh-CN" sz="1800" dirty="0">
              <a:solidFill>
                <a:srgbClr val="008000"/>
              </a:solidFill>
              <a:latin typeface="Sitka Text" pitchFamily="2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  2i = N : if A[2i] &lt; x </a:t>
            </a:r>
            <a:r>
              <a:rPr lang="en-US" altLang="zh-CN" sz="1800" dirty="0" smtClean="0">
                <a:latin typeface="Sitka Text" pitchFamily="2" charset="0"/>
                <a:ea typeface="宋体" panose="02010600030101010101" pitchFamily="2" charset="-122"/>
              </a:rPr>
              <a:t>then </a:t>
            </a:r>
            <a:r>
              <a:rPr lang="en-US" altLang="zh-CN" sz="1800" dirty="0">
                <a:solidFill>
                  <a:srgbClr val="008000"/>
                </a:solidFill>
                <a:latin typeface="Sitka Text" pitchFamily="2" charset="0"/>
                <a:ea typeface="宋体" panose="02010600030101010101" pitchFamily="2" charset="-122"/>
              </a:rPr>
              <a:t>//one </a:t>
            </a:r>
            <a:r>
              <a:rPr lang="en-US" altLang="zh-CN" sz="1800" dirty="0" smtClean="0">
                <a:solidFill>
                  <a:srgbClr val="008000"/>
                </a:solidFill>
                <a:latin typeface="Sitka Text" pitchFamily="2" charset="0"/>
                <a:ea typeface="宋体" panose="02010600030101010101" pitchFamily="2" charset="-122"/>
              </a:rPr>
              <a:t>child at </a:t>
            </a:r>
            <a:r>
              <a:rPr lang="en-US" altLang="zh-CN" sz="1800" dirty="0">
                <a:solidFill>
                  <a:srgbClr val="008000"/>
                </a:solidFill>
                <a:latin typeface="Sitka Text" pitchFamily="2" charset="0"/>
                <a:ea typeface="宋体" panose="02010600030101010101" pitchFamily="2" charset="-122"/>
              </a:rPr>
              <a:t>the end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 smtClean="0">
                <a:latin typeface="Sitka Text" pitchFamily="2" charset="0"/>
                <a:ea typeface="宋体" panose="02010600030101010101" pitchFamily="2" charset="-122"/>
              </a:rPr>
              <a:t>              </a:t>
            </a:r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A[</a:t>
            </a:r>
            <a:r>
              <a:rPr lang="en-US" altLang="zh-CN" sz="1800" dirty="0" err="1">
                <a:latin typeface="Sitka Text" pitchFamily="2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] := A[2i]; A[2i] := x;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           else A[</a:t>
            </a:r>
            <a:r>
              <a:rPr lang="en-US" altLang="zh-CN" sz="1800" dirty="0" err="1">
                <a:latin typeface="Sitka Text" pitchFamily="2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] := x;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  2i &lt; N : if A[2i] &lt; A[2i+1] then j := 2i; </a:t>
            </a:r>
            <a:r>
              <a:rPr lang="en-US" altLang="zh-CN" sz="1800" dirty="0">
                <a:latin typeface="Sitka Text" pitchFamily="2" charset="0"/>
              </a:rPr>
              <a:t> </a:t>
            </a:r>
            <a:r>
              <a:rPr lang="en-US" altLang="zh-CN" sz="1800" dirty="0">
                <a:solidFill>
                  <a:srgbClr val="008000"/>
                </a:solidFill>
                <a:latin typeface="Sitka Text" pitchFamily="2" charset="0"/>
                <a:ea typeface="宋体" panose="02010600030101010101" pitchFamily="2" charset="-122"/>
              </a:rPr>
              <a:t>//2 children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           else j := 2i+1;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           if A[j] &lt; x then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              A[</a:t>
            </a:r>
            <a:r>
              <a:rPr lang="en-US" altLang="zh-CN" sz="1800" dirty="0" err="1">
                <a:latin typeface="Sitka Text" pitchFamily="2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] := A[j]; </a:t>
            </a:r>
            <a:r>
              <a:rPr lang="en-US" altLang="zh-CN" sz="1800" dirty="0" err="1">
                <a:latin typeface="Sitka Text" pitchFamily="2" charset="0"/>
                <a:ea typeface="宋体" panose="02010600030101010101" pitchFamily="2" charset="-122"/>
              </a:rPr>
              <a:t>PercDown</a:t>
            </a:r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(</a:t>
            </a:r>
            <a:r>
              <a:rPr lang="en-US" altLang="zh-CN" sz="1800" dirty="0" err="1">
                <a:latin typeface="Sitka Text" pitchFamily="2" charset="0"/>
                <a:ea typeface="宋体" panose="02010600030101010101" pitchFamily="2" charset="-122"/>
              </a:rPr>
              <a:t>j,x</a:t>
            </a:r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           else A[</a:t>
            </a:r>
            <a:r>
              <a:rPr lang="en-US" altLang="zh-CN" sz="1800" dirty="0" err="1">
                <a:latin typeface="Sitka Text" pitchFamily="2" charset="0"/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] := x;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}}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3026410" y="1858010"/>
            <a:ext cx="3119755" cy="460375"/>
          </a:xfrm>
          <a:prstGeom prst="rect">
            <a:avLst/>
          </a:prstGeom>
          <a:noFill/>
          <a:ln w="19050">
            <a:solidFill>
              <a:srgbClr val="263AF8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63AF8"/>
                </a:solidFill>
                <a:ea typeface="宋体" panose="02010600030101010101" pitchFamily="2" charset="-122"/>
              </a:rPr>
              <a:t>6 | 10 | 8 | 13 | 14 | 25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071495" y="1474470"/>
            <a:ext cx="293179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1     2     3     4      5      6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030220" y="1858010"/>
            <a:ext cx="368300" cy="461010"/>
            <a:chOff x="3636" y="2813"/>
            <a:chExt cx="360" cy="45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3636" y="2813"/>
              <a:ext cx="360" cy="4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 flipV="1">
              <a:off x="3636" y="2813"/>
              <a:ext cx="360" cy="4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32371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83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Percolate Down</a:t>
            </a:r>
          </a:p>
        </p:txBody>
      </p:sp>
      <p:pic>
        <p:nvPicPr>
          <p:cNvPr id="10" name="图片 9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1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609590" y="2001520"/>
            <a:ext cx="3119755" cy="460375"/>
          </a:xfrm>
          <a:prstGeom prst="rect">
            <a:avLst/>
          </a:prstGeom>
          <a:noFill/>
          <a:ln w="19050">
            <a:solidFill>
              <a:srgbClr val="263AF8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263AF8"/>
                </a:solidFill>
                <a:ea typeface="宋体" panose="02010600030101010101" pitchFamily="2" charset="-122"/>
              </a:rPr>
              <a:t>6 | 10 | 8 | 13 | 14 | 25</a:t>
            </a:r>
          </a:p>
        </p:txBody>
      </p:sp>
      <p:sp>
        <p:nvSpPr>
          <p:cNvPr id="12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654675" y="1617980"/>
            <a:ext cx="2931795" cy="398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anose="02010600030101010101" pitchFamily="2" charset="-122"/>
              </a:rPr>
              <a:t>1     2     3     4      5      6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5613400" y="2001520"/>
            <a:ext cx="368300" cy="461010"/>
            <a:chOff x="3636" y="2813"/>
            <a:chExt cx="360" cy="450"/>
          </a:xfrm>
        </p:grpSpPr>
        <p:sp>
          <p:nvSpPr>
            <p:cNvPr id="18" name="Line 16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3636" y="2813"/>
              <a:ext cx="360" cy="4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9" name="Line 18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 flipV="1">
              <a:off x="3636" y="2813"/>
              <a:ext cx="360" cy="4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  <p:sp>
        <p:nvSpPr>
          <p:cNvPr id="23554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1A5756-154E-421E-91B6-04459E86576E}" type="datetime1">
              <a:rPr lang="zh-CN" altLang="en-US" sz="790" smtClean="0"/>
              <a:pPr>
                <a:spcBef>
                  <a:spcPct val="0"/>
                </a:spcBef>
                <a:buFontTx/>
                <a:buNone/>
              </a:pPr>
              <a:t>2024/10/14</a:t>
            </a:fld>
            <a:endParaRPr lang="en-US" altLang="zh-CN" sz="790"/>
          </a:p>
        </p:txBody>
      </p:sp>
      <p:sp>
        <p:nvSpPr>
          <p:cNvPr id="23555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790" smtClean="0"/>
              <a:t>Heaps&amp;Priority Queue - Lecture 6</a:t>
            </a:r>
            <a:endParaRPr lang="en-US" altLang="zh-CN" sz="790"/>
          </a:p>
        </p:txBody>
      </p:sp>
      <p:sp>
        <p:nvSpPr>
          <p:cNvPr id="2355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C824A9-D6D9-4915-B640-4AD293E383FD}" type="slidenum">
              <a:rPr lang="en-US" altLang="zh-CN" sz="79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zh-CN" sz="790"/>
          </a:p>
        </p:txBody>
      </p:sp>
      <p:sp>
        <p:nvSpPr>
          <p:cNvPr id="2" name="矩形 1"/>
          <p:cNvSpPr/>
          <p:nvPr/>
        </p:nvSpPr>
        <p:spPr>
          <a:xfrm>
            <a:off x="467995" y="1597660"/>
            <a:ext cx="8150860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8000"/>
                </a:solidFill>
                <a:latin typeface="Sitka Text" pitchFamily="2" charset="0"/>
              </a:rPr>
              <a:t>/**</a:t>
            </a:r>
          </a:p>
          <a:p>
            <a:r>
              <a:rPr lang="en-US" altLang="zh-CN" sz="1600" dirty="0" smtClean="0">
                <a:solidFill>
                  <a:srgbClr val="008000"/>
                </a:solidFill>
                <a:latin typeface="Sitka Text" pitchFamily="2" charset="0"/>
              </a:rPr>
              <a:t>* </a:t>
            </a:r>
            <a:r>
              <a:rPr lang="en-US" altLang="zh-CN" sz="1600" dirty="0">
                <a:solidFill>
                  <a:srgbClr val="008000"/>
                </a:solidFill>
                <a:latin typeface="Sitka Text" pitchFamily="2" charset="0"/>
              </a:rPr>
              <a:t>Internal method to percolate down in the heap.</a:t>
            </a:r>
          </a:p>
          <a:p>
            <a:r>
              <a:rPr lang="en-US" altLang="zh-CN" sz="1600" dirty="0" smtClean="0">
                <a:solidFill>
                  <a:srgbClr val="008000"/>
                </a:solidFill>
                <a:latin typeface="Sitka Text" pitchFamily="2" charset="0"/>
              </a:rPr>
              <a:t>* </a:t>
            </a:r>
            <a:r>
              <a:rPr lang="en-US" altLang="zh-CN" sz="1600" dirty="0">
                <a:solidFill>
                  <a:srgbClr val="008000"/>
                </a:solidFill>
                <a:latin typeface="Sitka Text" pitchFamily="2" charset="0"/>
              </a:rPr>
              <a:t>hole is the index at which the percolate begins.</a:t>
            </a:r>
          </a:p>
          <a:p>
            <a:r>
              <a:rPr lang="en-US" altLang="zh-CN" sz="1600" dirty="0" smtClean="0">
                <a:solidFill>
                  <a:srgbClr val="008000"/>
                </a:solidFill>
                <a:latin typeface="Sitka Text" pitchFamily="2" charset="0"/>
              </a:rPr>
              <a:t>*/</a:t>
            </a:r>
            <a:endParaRPr lang="en-US" altLang="zh-CN" sz="1600" dirty="0">
              <a:solidFill>
                <a:srgbClr val="008000"/>
              </a:solidFill>
              <a:latin typeface="Sitka Text" pitchFamily="2" charset="0"/>
            </a:endParaRPr>
          </a:p>
          <a:p>
            <a:r>
              <a:rPr lang="en-US" altLang="zh-CN" sz="1600" dirty="0" smtClean="0">
                <a:latin typeface="Sitka Text" pitchFamily="2" charset="0"/>
              </a:rPr>
              <a:t>void </a:t>
            </a:r>
            <a:r>
              <a:rPr lang="en-US" altLang="zh-CN" sz="1600" dirty="0" err="1">
                <a:latin typeface="Sitka Text" pitchFamily="2" charset="0"/>
              </a:rPr>
              <a:t>percolateDown</a:t>
            </a:r>
            <a:r>
              <a:rPr lang="en-US" altLang="zh-CN" sz="1600" dirty="0">
                <a:latin typeface="Sitka Text" pitchFamily="2" charset="0"/>
              </a:rPr>
              <a:t>( </a:t>
            </a:r>
            <a:r>
              <a:rPr lang="en-US" altLang="zh-CN" sz="1600" dirty="0" err="1">
                <a:latin typeface="Sitka Text" pitchFamily="2" charset="0"/>
              </a:rPr>
              <a:t>int</a:t>
            </a:r>
            <a:r>
              <a:rPr lang="en-US" altLang="zh-CN" sz="1600" dirty="0">
                <a:latin typeface="Sitka Text" pitchFamily="2" charset="0"/>
              </a:rPr>
              <a:t> hole </a:t>
            </a:r>
            <a:r>
              <a:rPr lang="en-US" altLang="zh-CN" sz="1600" dirty="0" smtClean="0">
                <a:latin typeface="Sitka Text" pitchFamily="2" charset="0"/>
              </a:rPr>
              <a:t>) </a:t>
            </a:r>
            <a:r>
              <a:rPr lang="en-US" altLang="zh-CN" sz="1600" dirty="0">
                <a:latin typeface="Sitka Text" pitchFamily="2" charset="0"/>
              </a:rPr>
              <a:t>{</a:t>
            </a:r>
          </a:p>
          <a:p>
            <a:r>
              <a:rPr lang="en-US" altLang="zh-CN" sz="1600" dirty="0" smtClean="0">
                <a:latin typeface="Sitka Text" pitchFamily="2" charset="0"/>
              </a:rPr>
              <a:t>   </a:t>
            </a:r>
            <a:r>
              <a:rPr lang="en-US" altLang="zh-CN" sz="1600" dirty="0" err="1" smtClean="0">
                <a:latin typeface="Sitka Text" pitchFamily="2" charset="0"/>
              </a:rPr>
              <a:t>int</a:t>
            </a:r>
            <a:r>
              <a:rPr lang="en-US" altLang="zh-CN" sz="1600" dirty="0" smtClean="0">
                <a:latin typeface="Sitka Text" pitchFamily="2" charset="0"/>
              </a:rPr>
              <a:t> </a:t>
            </a:r>
            <a:r>
              <a:rPr lang="en-US" altLang="zh-CN" sz="1600" dirty="0">
                <a:latin typeface="Sitka Text" pitchFamily="2" charset="0"/>
              </a:rPr>
              <a:t>child;</a:t>
            </a:r>
          </a:p>
          <a:p>
            <a:r>
              <a:rPr lang="en-US" altLang="zh-CN" sz="1600" dirty="0" smtClean="0">
                <a:latin typeface="Sitka Text" pitchFamily="2" charset="0"/>
              </a:rPr>
              <a:t>   Comparable </a:t>
            </a:r>
            <a:r>
              <a:rPr lang="en-US" altLang="zh-CN" sz="1600" dirty="0" err="1">
                <a:latin typeface="Sitka Text" pitchFamily="2" charset="0"/>
              </a:rPr>
              <a:t>tmp</a:t>
            </a:r>
            <a:r>
              <a:rPr lang="en-US" altLang="zh-CN" sz="1600" dirty="0">
                <a:latin typeface="Sitka Text" pitchFamily="2" charset="0"/>
              </a:rPr>
              <a:t> = </a:t>
            </a:r>
            <a:r>
              <a:rPr lang="en-US" altLang="zh-CN" sz="1600" dirty="0" err="1">
                <a:latin typeface="Sitka Text" pitchFamily="2" charset="0"/>
              </a:rPr>
              <a:t>std</a:t>
            </a:r>
            <a:r>
              <a:rPr lang="en-US" altLang="zh-CN" sz="1600" dirty="0">
                <a:latin typeface="Sitka Text" pitchFamily="2" charset="0"/>
              </a:rPr>
              <a:t>::move( array[ hole ] );</a:t>
            </a:r>
          </a:p>
          <a:p>
            <a:r>
              <a:rPr lang="en-US" altLang="zh-CN" sz="1600" dirty="0" smtClean="0">
                <a:latin typeface="Sitka Text" pitchFamily="2" charset="0"/>
              </a:rPr>
              <a:t>   for</a:t>
            </a:r>
            <a:r>
              <a:rPr lang="en-US" altLang="zh-CN" sz="1600" dirty="0">
                <a:latin typeface="Sitka Text" pitchFamily="2" charset="0"/>
              </a:rPr>
              <a:t>( ; hole * 2 &lt;= </a:t>
            </a:r>
            <a:r>
              <a:rPr lang="en-US" altLang="zh-CN" sz="1600" dirty="0" err="1">
                <a:latin typeface="Sitka Text" pitchFamily="2" charset="0"/>
              </a:rPr>
              <a:t>currentSize</a:t>
            </a:r>
            <a:r>
              <a:rPr lang="en-US" altLang="zh-CN" sz="1600" dirty="0">
                <a:latin typeface="Sitka Text" pitchFamily="2" charset="0"/>
              </a:rPr>
              <a:t>; hole = child </a:t>
            </a:r>
            <a:r>
              <a:rPr lang="en-US" altLang="zh-CN" sz="1600" dirty="0" smtClean="0">
                <a:latin typeface="Sitka Text" pitchFamily="2" charset="0"/>
              </a:rPr>
              <a:t>) </a:t>
            </a:r>
            <a:r>
              <a:rPr lang="en-US" altLang="zh-CN" sz="1600" dirty="0">
                <a:latin typeface="Sitka Text" pitchFamily="2" charset="0"/>
              </a:rPr>
              <a:t>{</a:t>
            </a:r>
          </a:p>
          <a:p>
            <a:r>
              <a:rPr lang="en-US" altLang="zh-CN" sz="1600" dirty="0" smtClean="0">
                <a:latin typeface="Sitka Text" pitchFamily="2" charset="0"/>
              </a:rPr>
              <a:t>     child </a:t>
            </a:r>
            <a:r>
              <a:rPr lang="en-US" altLang="zh-CN" sz="1600" dirty="0">
                <a:latin typeface="Sitka Text" pitchFamily="2" charset="0"/>
              </a:rPr>
              <a:t>= hole * 2</a:t>
            </a:r>
            <a:r>
              <a:rPr lang="en-US" altLang="zh-CN" sz="1600" dirty="0" smtClean="0">
                <a:latin typeface="Sitka Text" pitchFamily="2" charset="0"/>
              </a:rPr>
              <a:t>; </a:t>
            </a:r>
            <a:r>
              <a:rPr lang="en-US" altLang="zh-CN" sz="1600" dirty="0" smtClean="0">
                <a:solidFill>
                  <a:srgbClr val="008000"/>
                </a:solidFill>
                <a:latin typeface="Sitka Text" pitchFamily="2" charset="0"/>
              </a:rPr>
              <a:t>//child = </a:t>
            </a:r>
            <a:r>
              <a:rPr lang="en-US" altLang="zh-CN" sz="1600" dirty="0" err="1" smtClean="0">
                <a:solidFill>
                  <a:srgbClr val="008000"/>
                </a:solidFill>
                <a:latin typeface="Sitka Text" pitchFamily="2" charset="0"/>
              </a:rPr>
              <a:t>leftchild</a:t>
            </a:r>
            <a:endParaRPr lang="en-US" altLang="zh-CN" sz="1600" dirty="0">
              <a:solidFill>
                <a:srgbClr val="008000"/>
              </a:solidFill>
              <a:latin typeface="Sitka Text" pitchFamily="2" charset="0"/>
            </a:endParaRPr>
          </a:p>
          <a:p>
            <a:r>
              <a:rPr lang="en-US" altLang="zh-CN" sz="1600" dirty="0" smtClean="0">
                <a:latin typeface="Sitka Text" pitchFamily="2" charset="0"/>
              </a:rPr>
              <a:t>     if</a:t>
            </a:r>
            <a:r>
              <a:rPr lang="en-US" altLang="zh-CN" sz="1600" dirty="0">
                <a:latin typeface="Sitka Text" pitchFamily="2" charset="0"/>
              </a:rPr>
              <a:t>( child </a:t>
            </a:r>
            <a:r>
              <a:rPr lang="en-US" altLang="zh-CN" sz="1600" dirty="0" smtClean="0">
                <a:latin typeface="Sitka Text" pitchFamily="2" charset="0"/>
              </a:rPr>
              <a:t>!=</a:t>
            </a:r>
            <a:r>
              <a:rPr lang="en-US" altLang="zh-CN" sz="1600" dirty="0" err="1" smtClean="0">
                <a:latin typeface="Sitka Text" pitchFamily="2" charset="0"/>
              </a:rPr>
              <a:t>currentSize</a:t>
            </a:r>
            <a:r>
              <a:rPr lang="en-US" altLang="zh-CN" sz="1600" dirty="0" smtClean="0">
                <a:latin typeface="Sitka Text" pitchFamily="2" charset="0"/>
              </a:rPr>
              <a:t> </a:t>
            </a:r>
            <a:r>
              <a:rPr lang="en-US" altLang="zh-CN" sz="1600" dirty="0">
                <a:latin typeface="Sitka Text" pitchFamily="2" charset="0"/>
              </a:rPr>
              <a:t>&amp;&amp; array[ child + 1 </a:t>
            </a:r>
            <a:r>
              <a:rPr lang="en-US" altLang="zh-CN" sz="1600" dirty="0" smtClean="0">
                <a:latin typeface="Sitka Text" pitchFamily="2" charset="0"/>
              </a:rPr>
              <a:t>]&lt;array</a:t>
            </a:r>
            <a:r>
              <a:rPr lang="en-US" altLang="zh-CN" sz="1600" dirty="0">
                <a:latin typeface="Sitka Text" pitchFamily="2" charset="0"/>
              </a:rPr>
              <a:t>[ child ] )</a:t>
            </a:r>
          </a:p>
          <a:p>
            <a:r>
              <a:rPr lang="en-US" altLang="zh-CN" sz="1600" dirty="0" smtClean="0">
                <a:latin typeface="Sitka Text" pitchFamily="2" charset="0"/>
              </a:rPr>
              <a:t>        ++</a:t>
            </a:r>
            <a:r>
              <a:rPr lang="en-US" altLang="zh-CN" sz="1600" dirty="0">
                <a:latin typeface="Sitka Text" pitchFamily="2" charset="0"/>
              </a:rPr>
              <a:t>child</a:t>
            </a:r>
            <a:r>
              <a:rPr lang="en-US" altLang="zh-CN" sz="1600" dirty="0" smtClean="0">
                <a:latin typeface="Sitka Text" pitchFamily="2" charset="0"/>
              </a:rPr>
              <a:t>; </a:t>
            </a:r>
            <a:r>
              <a:rPr lang="en-US" altLang="zh-CN" sz="1600" dirty="0" smtClean="0">
                <a:solidFill>
                  <a:srgbClr val="008000"/>
                </a:solidFill>
                <a:latin typeface="Sitka Text" pitchFamily="2" charset="0"/>
              </a:rPr>
              <a:t>//child = </a:t>
            </a:r>
            <a:r>
              <a:rPr lang="en-US" altLang="zh-CN" sz="1600" dirty="0" err="1" smtClean="0">
                <a:solidFill>
                  <a:srgbClr val="008000"/>
                </a:solidFill>
                <a:latin typeface="Sitka Text" pitchFamily="2" charset="0"/>
              </a:rPr>
              <a:t>rightchild</a:t>
            </a:r>
            <a:endParaRPr lang="en-US" altLang="zh-CN" sz="1600" dirty="0">
              <a:solidFill>
                <a:srgbClr val="008000"/>
              </a:solidFill>
              <a:latin typeface="Sitka Text" pitchFamily="2" charset="0"/>
            </a:endParaRPr>
          </a:p>
          <a:p>
            <a:r>
              <a:rPr lang="en-US" altLang="zh-CN" sz="1600" dirty="0" smtClean="0">
                <a:latin typeface="Sitka Text" pitchFamily="2" charset="0"/>
              </a:rPr>
              <a:t>     if</a:t>
            </a:r>
            <a:r>
              <a:rPr lang="en-US" altLang="zh-CN" sz="1600" dirty="0">
                <a:latin typeface="Sitka Text" pitchFamily="2" charset="0"/>
              </a:rPr>
              <a:t>( array[ child ] &lt; </a:t>
            </a:r>
            <a:r>
              <a:rPr lang="en-US" altLang="zh-CN" sz="1600" dirty="0" err="1">
                <a:latin typeface="Sitka Text" pitchFamily="2" charset="0"/>
              </a:rPr>
              <a:t>tmp</a:t>
            </a:r>
            <a:r>
              <a:rPr lang="en-US" altLang="zh-CN" sz="1600" dirty="0">
                <a:latin typeface="Sitka Text" pitchFamily="2" charset="0"/>
              </a:rPr>
              <a:t> )</a:t>
            </a:r>
          </a:p>
          <a:p>
            <a:r>
              <a:rPr lang="en-US" altLang="zh-CN" sz="1600" dirty="0" smtClean="0">
                <a:latin typeface="Sitka Text" pitchFamily="2" charset="0"/>
              </a:rPr>
              <a:t>        </a:t>
            </a:r>
            <a:r>
              <a:rPr lang="en-US" altLang="zh-CN" sz="1600" dirty="0">
                <a:latin typeface="Sitka Text" pitchFamily="2" charset="0"/>
              </a:rPr>
              <a:t>array[ hole ] = </a:t>
            </a:r>
            <a:r>
              <a:rPr lang="en-US" altLang="zh-CN" sz="1600" dirty="0" err="1">
                <a:latin typeface="Sitka Text" pitchFamily="2" charset="0"/>
              </a:rPr>
              <a:t>std</a:t>
            </a:r>
            <a:r>
              <a:rPr lang="en-US" altLang="zh-CN" sz="1600" dirty="0">
                <a:latin typeface="Sitka Text" pitchFamily="2" charset="0"/>
              </a:rPr>
              <a:t>::move( array[ child ] </a:t>
            </a:r>
            <a:r>
              <a:rPr lang="en-US" altLang="zh-CN" sz="1600" dirty="0" smtClean="0">
                <a:latin typeface="Sitka Text" pitchFamily="2" charset="0"/>
              </a:rPr>
              <a:t>); </a:t>
            </a:r>
            <a:r>
              <a:rPr lang="en-US" altLang="zh-CN" sz="1600" dirty="0">
                <a:solidFill>
                  <a:srgbClr val="008000"/>
                </a:solidFill>
                <a:latin typeface="Sitka Text" pitchFamily="2" charset="0"/>
              </a:rPr>
              <a:t>// go down </a:t>
            </a:r>
          </a:p>
          <a:p>
            <a:r>
              <a:rPr lang="en-US" altLang="zh-CN" sz="1600" dirty="0" smtClean="0">
                <a:latin typeface="Sitka Text" pitchFamily="2" charset="0"/>
              </a:rPr>
              <a:t>     else</a:t>
            </a:r>
            <a:endParaRPr lang="en-US" altLang="zh-CN" sz="1600" dirty="0">
              <a:latin typeface="Sitka Text" pitchFamily="2" charset="0"/>
            </a:endParaRPr>
          </a:p>
          <a:p>
            <a:r>
              <a:rPr lang="en-US" altLang="zh-CN" sz="1600" dirty="0" smtClean="0">
                <a:latin typeface="Sitka Text" pitchFamily="2" charset="0"/>
              </a:rPr>
              <a:t>        break</a:t>
            </a:r>
            <a:r>
              <a:rPr lang="en-US" altLang="zh-CN" sz="1600" dirty="0">
                <a:latin typeface="Sitka Text" pitchFamily="2" charset="0"/>
              </a:rPr>
              <a:t>;</a:t>
            </a:r>
          </a:p>
          <a:p>
            <a:r>
              <a:rPr lang="en-US" altLang="zh-CN" sz="1600" dirty="0" smtClean="0">
                <a:latin typeface="Sitka Text" pitchFamily="2" charset="0"/>
              </a:rPr>
              <a:t>   }</a:t>
            </a:r>
            <a:endParaRPr lang="en-US" altLang="zh-CN" sz="1600" dirty="0">
              <a:latin typeface="Sitka Text" pitchFamily="2" charset="0"/>
            </a:endParaRPr>
          </a:p>
          <a:p>
            <a:r>
              <a:rPr lang="en-US" altLang="zh-CN" sz="1600" dirty="0" smtClean="0">
                <a:latin typeface="Sitka Text" pitchFamily="2" charset="0"/>
              </a:rPr>
              <a:t>   array</a:t>
            </a:r>
            <a:r>
              <a:rPr lang="en-US" altLang="zh-CN" sz="1600" dirty="0">
                <a:latin typeface="Sitka Text" pitchFamily="2" charset="0"/>
              </a:rPr>
              <a:t>[ hole ] = </a:t>
            </a:r>
            <a:r>
              <a:rPr lang="en-US" altLang="zh-CN" sz="1600" dirty="0" err="1">
                <a:latin typeface="Sitka Text" pitchFamily="2" charset="0"/>
              </a:rPr>
              <a:t>std</a:t>
            </a:r>
            <a:r>
              <a:rPr lang="en-US" altLang="zh-CN" sz="1600" dirty="0">
                <a:latin typeface="Sitka Text" pitchFamily="2" charset="0"/>
              </a:rPr>
              <a:t>::move( </a:t>
            </a:r>
            <a:r>
              <a:rPr lang="en-US" altLang="zh-CN" sz="1600" dirty="0" err="1">
                <a:latin typeface="Sitka Text" pitchFamily="2" charset="0"/>
              </a:rPr>
              <a:t>tmp</a:t>
            </a:r>
            <a:r>
              <a:rPr lang="en-US" altLang="zh-CN" sz="1600" dirty="0">
                <a:latin typeface="Sitka Text" pitchFamily="2" charset="0"/>
              </a:rPr>
              <a:t> );</a:t>
            </a:r>
          </a:p>
          <a:p>
            <a:r>
              <a:rPr lang="en-US" altLang="zh-CN" sz="1600" dirty="0" smtClean="0">
                <a:latin typeface="Sitka Text" pitchFamily="2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46442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831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5209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DeleteMin: Run Time Analysis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457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F9E202-5371-4CB3-88C0-4875C742B9E9}" type="datetime1">
              <a:rPr lang="zh-CN" altLang="en-US" sz="790" smtClean="0"/>
              <a:pPr>
                <a:spcBef>
                  <a:spcPct val="0"/>
                </a:spcBef>
                <a:buFontTx/>
                <a:buNone/>
              </a:pPr>
              <a:t>2024/10/14</a:t>
            </a:fld>
            <a:endParaRPr lang="en-US" altLang="zh-CN" sz="790"/>
          </a:p>
        </p:txBody>
      </p:sp>
      <p:sp>
        <p:nvSpPr>
          <p:cNvPr id="24579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790" smtClean="0"/>
              <a:t>Heaps&amp;Priority Queue - Lecture 6</a:t>
            </a:r>
            <a:endParaRPr lang="en-US" altLang="zh-CN" sz="790"/>
          </a:p>
        </p:txBody>
      </p:sp>
      <p:sp>
        <p:nvSpPr>
          <p:cNvPr id="2458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EE3F20-4C5C-4104-8656-25D4F188EF4E}" type="slidenum">
              <a:rPr lang="en-US" altLang="zh-CN" sz="79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zh-CN" sz="790"/>
          </a:p>
        </p:txBody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730" y="1757045"/>
            <a:ext cx="7886700" cy="3706495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spcBef>
                <a:spcPts val="24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Run time is O(depth of heap)</a:t>
            </a:r>
          </a:p>
          <a:p>
            <a:pPr fontAlgn="auto">
              <a:lnSpc>
                <a:spcPct val="100000"/>
              </a:lnSpc>
              <a:spcBef>
                <a:spcPts val="24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A heap is a complete binary tree</a:t>
            </a:r>
          </a:p>
          <a:p>
            <a:pPr fontAlgn="auto">
              <a:lnSpc>
                <a:spcPct val="100000"/>
              </a:lnSpc>
              <a:spcBef>
                <a:spcPts val="24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Depth of a complete binary tree of N nodes?</a:t>
            </a:r>
          </a:p>
          <a:p>
            <a:pPr lvl="1" fontAlgn="auto">
              <a:lnSpc>
                <a:spcPct val="100000"/>
              </a:lnSpc>
              <a:spcBef>
                <a:spcPts val="2400"/>
              </a:spcBef>
            </a:pPr>
            <a:r>
              <a:rPr lang="en-US" altLang="zh-CN" sz="2800" dirty="0" smtClean="0">
                <a:ea typeface="宋体" panose="02010600030101010101" pitchFamily="2" charset="-122"/>
                <a:sym typeface="Symbol" panose="05050102010706020507" pitchFamily="18" charset="2"/>
              </a:rPr>
              <a:t>depth = </a:t>
            </a:r>
            <a:r>
              <a:rPr lang="en-US" altLang="zh-CN" sz="2800" dirty="0" smtClean="0">
                <a:ea typeface="宋体" panose="02010600030101010101" pitchFamily="2" charset="-122"/>
              </a:rPr>
              <a:t>log</a:t>
            </a:r>
            <a:r>
              <a:rPr lang="en-US" altLang="zh-CN" sz="2800" baseline="-25000" dirty="0" smtClean="0">
                <a:ea typeface="宋体" panose="02010600030101010101" pitchFamily="2" charset="-122"/>
              </a:rPr>
              <a:t>2</a:t>
            </a:r>
            <a:r>
              <a:rPr lang="en-US" altLang="zh-CN" sz="2800" dirty="0" smtClean="0">
                <a:ea typeface="宋体" panose="02010600030101010101" pitchFamily="2" charset="-122"/>
              </a:rPr>
              <a:t>(N)</a:t>
            </a:r>
            <a:r>
              <a:rPr lang="en-US" altLang="zh-CN" sz="2800" dirty="0" smtClean="0">
                <a:ea typeface="宋体" panose="02010600030101010101" pitchFamily="2" charset="-122"/>
                <a:sym typeface="Symbol" panose="05050102010706020507" pitchFamily="18" charset="2"/>
              </a:rPr>
              <a:t></a:t>
            </a:r>
            <a:endParaRPr lang="en-US" altLang="zh-CN" sz="2800" dirty="0" smtClean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ts val="240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Run time of </a:t>
            </a:r>
            <a:r>
              <a:rPr lang="en-US" altLang="zh-CN" dirty="0" err="1" smtClean="0">
                <a:ea typeface="宋体" panose="02010600030101010101" pitchFamily="2" charset="-122"/>
              </a:rPr>
              <a:t>DeleteMin</a:t>
            </a:r>
            <a:r>
              <a:rPr lang="en-US" altLang="zh-CN" dirty="0" smtClean="0">
                <a:ea typeface="宋体" panose="02010600030101010101" pitchFamily="2" charset="-122"/>
              </a:rPr>
              <a:t> is </a:t>
            </a:r>
            <a:r>
              <a:rPr lang="en-US" altLang="zh-CN" dirty="0" smtClean="0">
                <a:solidFill>
                  <a:srgbClr val="0000FF"/>
                </a:solidFill>
                <a:ea typeface="宋体" panose="02010600030101010101" pitchFamily="2" charset="-122"/>
              </a:rPr>
              <a:t>O(log N)</a:t>
            </a:r>
          </a:p>
        </p:txBody>
      </p:sp>
      <p:grpSp>
        <p:nvGrpSpPr>
          <p:cNvPr id="82" name="组合 81"/>
          <p:cNvGrpSpPr/>
          <p:nvPr/>
        </p:nvGrpSpPr>
        <p:grpSpPr>
          <a:xfrm rot="900000">
            <a:off x="7898765" y="4450715"/>
            <a:ext cx="764540" cy="765810"/>
            <a:chOff x="2726" y="5537"/>
            <a:chExt cx="1204" cy="1206"/>
          </a:xfrm>
          <a:solidFill>
            <a:schemeClr val="accent1">
              <a:lumMod val="75000"/>
              <a:alpha val="28000"/>
            </a:schemeClr>
          </a:solidFill>
        </p:grpSpPr>
        <p:sp>
          <p:nvSpPr>
            <p:cNvPr id="34" name="Freeform 36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2726" y="5537"/>
              <a:ext cx="1204" cy="1206"/>
            </a:xfrm>
            <a:custGeom>
              <a:avLst/>
              <a:gdLst>
                <a:gd name="T0" fmla="*/ 210 w 421"/>
                <a:gd name="T1" fmla="*/ 0 h 421"/>
                <a:gd name="T2" fmla="*/ 0 w 421"/>
                <a:gd name="T3" fmla="*/ 211 h 421"/>
                <a:gd name="T4" fmla="*/ 210 w 421"/>
                <a:gd name="T5" fmla="*/ 421 h 421"/>
                <a:gd name="T6" fmla="*/ 421 w 421"/>
                <a:gd name="T7" fmla="*/ 211 h 421"/>
                <a:gd name="T8" fmla="*/ 210 w 421"/>
                <a:gd name="T9" fmla="*/ 0 h 421"/>
                <a:gd name="T10" fmla="*/ 210 w 421"/>
                <a:gd name="T11" fmla="*/ 386 h 421"/>
                <a:gd name="T12" fmla="*/ 35 w 421"/>
                <a:gd name="T13" fmla="*/ 211 h 421"/>
                <a:gd name="T14" fmla="*/ 210 w 421"/>
                <a:gd name="T15" fmla="*/ 36 h 421"/>
                <a:gd name="T16" fmla="*/ 385 w 421"/>
                <a:gd name="T17" fmla="*/ 211 h 421"/>
                <a:gd name="T18" fmla="*/ 210 w 421"/>
                <a:gd name="T19" fmla="*/ 386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1" h="421">
                  <a:moveTo>
                    <a:pt x="210" y="0"/>
                  </a:moveTo>
                  <a:cubicBezTo>
                    <a:pt x="94" y="0"/>
                    <a:pt x="0" y="95"/>
                    <a:pt x="0" y="211"/>
                  </a:cubicBezTo>
                  <a:cubicBezTo>
                    <a:pt x="0" y="327"/>
                    <a:pt x="94" y="421"/>
                    <a:pt x="210" y="421"/>
                  </a:cubicBezTo>
                  <a:cubicBezTo>
                    <a:pt x="326" y="421"/>
                    <a:pt x="421" y="327"/>
                    <a:pt x="421" y="211"/>
                  </a:cubicBezTo>
                  <a:cubicBezTo>
                    <a:pt x="421" y="95"/>
                    <a:pt x="326" y="0"/>
                    <a:pt x="210" y="0"/>
                  </a:cubicBezTo>
                  <a:close/>
                  <a:moveTo>
                    <a:pt x="210" y="386"/>
                  </a:moveTo>
                  <a:cubicBezTo>
                    <a:pt x="113" y="386"/>
                    <a:pt x="35" y="308"/>
                    <a:pt x="35" y="211"/>
                  </a:cubicBezTo>
                  <a:cubicBezTo>
                    <a:pt x="35" y="114"/>
                    <a:pt x="113" y="36"/>
                    <a:pt x="210" y="36"/>
                  </a:cubicBezTo>
                  <a:cubicBezTo>
                    <a:pt x="307" y="36"/>
                    <a:pt x="385" y="114"/>
                    <a:pt x="385" y="211"/>
                  </a:cubicBezTo>
                  <a:cubicBezTo>
                    <a:pt x="385" y="308"/>
                    <a:pt x="307" y="386"/>
                    <a:pt x="210" y="386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5" name="Freeform 37"/>
            <p:cNvSpPr/>
            <p:nvPr>
              <p:custDataLst>
                <p:tags r:id="rId6"/>
              </p:custDataLst>
            </p:nvPr>
          </p:nvSpPr>
          <p:spPr bwMode="auto">
            <a:xfrm>
              <a:off x="3255" y="6073"/>
              <a:ext cx="152" cy="152"/>
            </a:xfrm>
            <a:custGeom>
              <a:avLst/>
              <a:gdLst>
                <a:gd name="T0" fmla="*/ 44 w 53"/>
                <a:gd name="T1" fmla="*/ 11 h 53"/>
                <a:gd name="T2" fmla="*/ 43 w 53"/>
                <a:gd name="T3" fmla="*/ 44 h 53"/>
                <a:gd name="T4" fmla="*/ 9 w 53"/>
                <a:gd name="T5" fmla="*/ 43 h 53"/>
                <a:gd name="T6" fmla="*/ 11 w 53"/>
                <a:gd name="T7" fmla="*/ 9 h 53"/>
                <a:gd name="T8" fmla="*/ 44 w 53"/>
                <a:gd name="T9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53">
                  <a:moveTo>
                    <a:pt x="44" y="11"/>
                  </a:moveTo>
                  <a:cubicBezTo>
                    <a:pt x="53" y="20"/>
                    <a:pt x="52" y="36"/>
                    <a:pt x="43" y="44"/>
                  </a:cubicBezTo>
                  <a:cubicBezTo>
                    <a:pt x="33" y="53"/>
                    <a:pt x="18" y="53"/>
                    <a:pt x="9" y="43"/>
                  </a:cubicBezTo>
                  <a:cubicBezTo>
                    <a:pt x="0" y="33"/>
                    <a:pt x="1" y="18"/>
                    <a:pt x="11" y="9"/>
                  </a:cubicBezTo>
                  <a:cubicBezTo>
                    <a:pt x="20" y="0"/>
                    <a:pt x="35" y="1"/>
                    <a:pt x="44" y="1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6" name="Freeform 38"/>
            <p:cNvSpPr/>
            <p:nvPr>
              <p:custDataLst>
                <p:tags r:id="rId7"/>
              </p:custDataLst>
            </p:nvPr>
          </p:nvSpPr>
          <p:spPr bwMode="auto">
            <a:xfrm>
              <a:off x="3392" y="5895"/>
              <a:ext cx="223" cy="212"/>
            </a:xfrm>
            <a:custGeom>
              <a:avLst/>
              <a:gdLst>
                <a:gd name="T0" fmla="*/ 15 w 78"/>
                <a:gd name="T1" fmla="*/ 72 h 74"/>
                <a:gd name="T2" fmla="*/ 4 w 78"/>
                <a:gd name="T3" fmla="*/ 70 h 74"/>
                <a:gd name="T4" fmla="*/ 4 w 78"/>
                <a:gd name="T5" fmla="*/ 70 h 74"/>
                <a:gd name="T6" fmla="*/ 3 w 78"/>
                <a:gd name="T7" fmla="*/ 59 h 74"/>
                <a:gd name="T8" fmla="*/ 64 w 78"/>
                <a:gd name="T9" fmla="*/ 3 h 74"/>
                <a:gd name="T10" fmla="*/ 74 w 78"/>
                <a:gd name="T11" fmla="*/ 5 h 74"/>
                <a:gd name="T12" fmla="*/ 74 w 78"/>
                <a:gd name="T13" fmla="*/ 5 h 74"/>
                <a:gd name="T14" fmla="*/ 76 w 78"/>
                <a:gd name="T15" fmla="*/ 16 h 74"/>
                <a:gd name="T16" fmla="*/ 15 w 78"/>
                <a:gd name="T17" fmla="*/ 7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74">
                  <a:moveTo>
                    <a:pt x="15" y="72"/>
                  </a:moveTo>
                  <a:cubicBezTo>
                    <a:pt x="12" y="74"/>
                    <a:pt x="8" y="73"/>
                    <a:pt x="4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1" y="66"/>
                    <a:pt x="0" y="61"/>
                    <a:pt x="3" y="59"/>
                  </a:cubicBezTo>
                  <a:cubicBezTo>
                    <a:pt x="64" y="3"/>
                    <a:pt x="64" y="3"/>
                    <a:pt x="64" y="3"/>
                  </a:cubicBezTo>
                  <a:cubicBezTo>
                    <a:pt x="66" y="0"/>
                    <a:pt x="71" y="1"/>
                    <a:pt x="74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8" y="9"/>
                    <a:pt x="78" y="14"/>
                    <a:pt x="76" y="16"/>
                  </a:cubicBezTo>
                  <a:lnTo>
                    <a:pt x="15" y="72"/>
                  </a:ln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37" name="Freeform 39"/>
            <p:cNvSpPr/>
            <p:nvPr>
              <p:custDataLst>
                <p:tags r:id="rId8"/>
              </p:custDataLst>
            </p:nvPr>
          </p:nvSpPr>
          <p:spPr bwMode="auto">
            <a:xfrm>
              <a:off x="3008" y="5813"/>
              <a:ext cx="268" cy="289"/>
            </a:xfrm>
            <a:custGeom>
              <a:avLst/>
              <a:gdLst>
                <a:gd name="T0" fmla="*/ 91 w 94"/>
                <a:gd name="T1" fmla="*/ 85 h 101"/>
                <a:gd name="T2" fmla="*/ 90 w 94"/>
                <a:gd name="T3" fmla="*/ 97 h 101"/>
                <a:gd name="T4" fmla="*/ 90 w 94"/>
                <a:gd name="T5" fmla="*/ 97 h 101"/>
                <a:gd name="T6" fmla="*/ 78 w 94"/>
                <a:gd name="T7" fmla="*/ 97 h 101"/>
                <a:gd name="T8" fmla="*/ 3 w 94"/>
                <a:gd name="T9" fmla="*/ 16 h 101"/>
                <a:gd name="T10" fmla="*/ 4 w 94"/>
                <a:gd name="T11" fmla="*/ 4 h 101"/>
                <a:gd name="T12" fmla="*/ 4 w 94"/>
                <a:gd name="T13" fmla="*/ 4 h 101"/>
                <a:gd name="T14" fmla="*/ 16 w 94"/>
                <a:gd name="T15" fmla="*/ 4 h 101"/>
                <a:gd name="T16" fmla="*/ 91 w 94"/>
                <a:gd name="T17" fmla="*/ 85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101">
                  <a:moveTo>
                    <a:pt x="91" y="85"/>
                  </a:moveTo>
                  <a:cubicBezTo>
                    <a:pt x="94" y="89"/>
                    <a:pt x="93" y="94"/>
                    <a:pt x="90" y="97"/>
                  </a:cubicBezTo>
                  <a:cubicBezTo>
                    <a:pt x="90" y="97"/>
                    <a:pt x="90" y="97"/>
                    <a:pt x="90" y="97"/>
                  </a:cubicBezTo>
                  <a:cubicBezTo>
                    <a:pt x="86" y="101"/>
                    <a:pt x="81" y="101"/>
                    <a:pt x="78" y="9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2"/>
                    <a:pt x="0" y="7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7" y="0"/>
                    <a:pt x="13" y="0"/>
                    <a:pt x="16" y="4"/>
                  </a:cubicBezTo>
                  <a:lnTo>
                    <a:pt x="91" y="85"/>
                  </a:lnTo>
                  <a:close/>
                </a:path>
              </a:pathLst>
            </a:custGeom>
            <a:grpFill/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192849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18027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Insert</a:t>
            </a:r>
          </a:p>
        </p:txBody>
      </p:sp>
      <p:pic>
        <p:nvPicPr>
          <p:cNvPr id="10" name="图片 9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560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723CC45-EBAD-4957-AF46-721BCDFA7245}" type="datetime1">
              <a:rPr lang="zh-CN" altLang="en-US" sz="790" smtClean="0"/>
              <a:pPr>
                <a:spcBef>
                  <a:spcPct val="0"/>
                </a:spcBef>
                <a:buFontTx/>
                <a:buNone/>
              </a:pPr>
              <a:t>2024/10/14</a:t>
            </a:fld>
            <a:endParaRPr lang="en-US" altLang="zh-CN" sz="790"/>
          </a:p>
        </p:txBody>
      </p:sp>
      <p:sp>
        <p:nvSpPr>
          <p:cNvPr id="2560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790" smtClean="0"/>
              <a:t>Heaps&amp;Priority Queue - Lecture 6</a:t>
            </a:r>
            <a:endParaRPr lang="en-US" altLang="zh-CN" sz="790"/>
          </a:p>
        </p:txBody>
      </p:sp>
      <p:sp>
        <p:nvSpPr>
          <p:cNvPr id="2560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01CE457-DDD5-48A8-AC35-D7F0FDE5EAAD}" type="slidenum">
              <a:rPr lang="en-US" altLang="zh-CN" sz="79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zh-CN" sz="790"/>
          </a:p>
        </p:txBody>
      </p:sp>
      <p:sp>
        <p:nvSpPr>
          <p:cNvPr id="25606" name="Rectangle 48"/>
          <p:cNvSpPr>
            <a:spLocks noGrp="1" noChangeArrowheads="1"/>
          </p:cNvSpPr>
          <p:nvPr>
            <p:ph type="body" idx="1"/>
          </p:nvPr>
        </p:nvSpPr>
        <p:spPr>
          <a:xfrm>
            <a:off x="467995" y="1520825"/>
            <a:ext cx="7972425" cy="2314575"/>
          </a:xfrm>
        </p:spPr>
        <p:txBody>
          <a:bodyPr/>
          <a:lstStyle/>
          <a:p>
            <a:pPr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Add a value to the tree</a:t>
            </a:r>
          </a:p>
          <a:p>
            <a:pPr algn="just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2800" dirty="0" smtClean="0">
                <a:ea typeface="宋体" panose="02010600030101010101" pitchFamily="2" charset="-122"/>
              </a:rPr>
              <a:t>Structure and heap order properties must still be correct when we are done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468245" y="3349625"/>
            <a:ext cx="4295140" cy="2934970"/>
            <a:chOff x="5271" y="5386"/>
            <a:chExt cx="3910" cy="2672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8298" y="6447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326" y="6447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8774" y="7004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7818" y="7004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6922" y="7004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5687" y="7004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6553" y="7651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6056" y="7651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5271" y="7651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cxnSp>
          <p:nvCxnSpPr>
            <p:cNvPr id="36" name="AutoShape 35"/>
            <p:cNvCxnSpPr>
              <a:cxnSpLocks noChangeShapeType="1"/>
              <a:stCxn id="32" idx="3"/>
              <a:endCxn id="35" idx="0"/>
            </p:cNvCxnSpPr>
            <p:nvPr/>
          </p:nvCxnSpPr>
          <p:spPr bwMode="auto">
            <a:xfrm flipH="1">
              <a:off x="5475" y="7351"/>
              <a:ext cx="272" cy="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36"/>
            <p:cNvCxnSpPr>
              <a:cxnSpLocks noChangeShapeType="1"/>
              <a:stCxn id="32" idx="5"/>
              <a:endCxn id="34" idx="0"/>
            </p:cNvCxnSpPr>
            <p:nvPr/>
          </p:nvCxnSpPr>
          <p:spPr bwMode="auto">
            <a:xfrm>
              <a:off x="6034" y="7351"/>
              <a:ext cx="226" cy="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AutoShape 37"/>
            <p:cNvCxnSpPr>
              <a:cxnSpLocks noChangeShapeType="1"/>
              <a:stCxn id="31" idx="3"/>
              <a:endCxn id="33" idx="0"/>
            </p:cNvCxnSpPr>
            <p:nvPr/>
          </p:nvCxnSpPr>
          <p:spPr bwMode="auto">
            <a:xfrm flipH="1">
              <a:off x="6757" y="7351"/>
              <a:ext cx="225" cy="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38"/>
            <p:cNvCxnSpPr>
              <a:cxnSpLocks noChangeShapeType="1"/>
              <a:stCxn id="28" idx="3"/>
              <a:endCxn id="32" idx="0"/>
            </p:cNvCxnSpPr>
            <p:nvPr/>
          </p:nvCxnSpPr>
          <p:spPr bwMode="auto">
            <a:xfrm flipH="1">
              <a:off x="5891" y="6794"/>
              <a:ext cx="495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39"/>
            <p:cNvCxnSpPr>
              <a:cxnSpLocks noChangeShapeType="1"/>
              <a:stCxn id="28" idx="5"/>
              <a:endCxn id="31" idx="0"/>
            </p:cNvCxnSpPr>
            <p:nvPr/>
          </p:nvCxnSpPr>
          <p:spPr bwMode="auto">
            <a:xfrm>
              <a:off x="6673" y="6794"/>
              <a:ext cx="453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40"/>
            <p:cNvCxnSpPr>
              <a:cxnSpLocks noChangeShapeType="1"/>
              <a:stCxn id="27" idx="3"/>
              <a:endCxn id="30" idx="0"/>
            </p:cNvCxnSpPr>
            <p:nvPr/>
          </p:nvCxnSpPr>
          <p:spPr bwMode="auto">
            <a:xfrm flipH="1">
              <a:off x="8022" y="6794"/>
              <a:ext cx="336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41"/>
            <p:cNvCxnSpPr>
              <a:cxnSpLocks noChangeShapeType="1"/>
              <a:stCxn id="27" idx="5"/>
              <a:endCxn id="29" idx="0"/>
            </p:cNvCxnSpPr>
            <p:nvPr/>
          </p:nvCxnSpPr>
          <p:spPr bwMode="auto">
            <a:xfrm>
              <a:off x="8645" y="6794"/>
              <a:ext cx="333" cy="2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42"/>
            <p:cNvCxnSpPr>
              <a:cxnSpLocks noChangeShapeType="1"/>
              <a:stCxn id="45" idx="3"/>
              <a:endCxn id="28" idx="0"/>
            </p:cNvCxnSpPr>
            <p:nvPr/>
          </p:nvCxnSpPr>
          <p:spPr bwMode="auto">
            <a:xfrm flipH="1">
              <a:off x="6530" y="6219"/>
              <a:ext cx="842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43"/>
            <p:cNvCxnSpPr>
              <a:cxnSpLocks noChangeShapeType="1"/>
              <a:stCxn id="45" idx="5"/>
              <a:endCxn id="27" idx="0"/>
            </p:cNvCxnSpPr>
            <p:nvPr/>
          </p:nvCxnSpPr>
          <p:spPr bwMode="auto">
            <a:xfrm>
              <a:off x="7659" y="6219"/>
              <a:ext cx="842" cy="2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7312" y="5872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6" name="AutoShape 46"/>
            <p:cNvSpPr>
              <a:spLocks noChangeArrowheads="1"/>
            </p:cNvSpPr>
            <p:nvPr/>
          </p:nvSpPr>
          <p:spPr bwMode="auto">
            <a:xfrm>
              <a:off x="5484" y="5386"/>
              <a:ext cx="1121" cy="602"/>
            </a:xfrm>
            <a:prstGeom prst="cloudCallout">
              <a:avLst>
                <a:gd name="adj1" fmla="val 82862"/>
                <a:gd name="adj2" fmla="val 95692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263AF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27710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327150"/>
            <a:ext cx="8676640" cy="17595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23850" y="621665"/>
            <a:ext cx="806958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Maintain the Structure Property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662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F2203D-BB57-41DC-A772-AD71D00D0F88}" type="datetime1">
              <a:rPr lang="zh-CN" altLang="en-US" sz="790" smtClean="0"/>
              <a:pPr>
                <a:spcBef>
                  <a:spcPct val="0"/>
                </a:spcBef>
                <a:buFontTx/>
                <a:buNone/>
              </a:pPr>
              <a:t>2024/10/14</a:t>
            </a:fld>
            <a:endParaRPr lang="en-US" altLang="zh-CN" sz="790"/>
          </a:p>
        </p:txBody>
      </p:sp>
      <p:sp>
        <p:nvSpPr>
          <p:cNvPr id="2662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790" smtClean="0"/>
              <a:t>Heaps&amp;Priority Queue - Lecture 6</a:t>
            </a:r>
            <a:endParaRPr lang="en-US" altLang="zh-CN" sz="790"/>
          </a:p>
        </p:txBody>
      </p:sp>
      <p:sp>
        <p:nvSpPr>
          <p:cNvPr id="2662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D4050F-FC77-4706-B300-D1E9DCF7F6A5}" type="slidenum">
              <a:rPr lang="en-US" altLang="zh-CN" sz="79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790"/>
          </a:p>
        </p:txBody>
      </p:sp>
      <p:sp>
        <p:nvSpPr>
          <p:cNvPr id="26630" name="Rectangle 70"/>
          <p:cNvSpPr>
            <a:spLocks noGrp="1" noChangeArrowheads="1"/>
          </p:cNvSpPr>
          <p:nvPr>
            <p:ph type="body" idx="1"/>
          </p:nvPr>
        </p:nvSpPr>
        <p:spPr>
          <a:xfrm>
            <a:off x="395605" y="1341120"/>
            <a:ext cx="8288020" cy="1741170"/>
          </a:xfrm>
        </p:spPr>
        <p:txBody>
          <a:bodyPr/>
          <a:lstStyle/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The only valid place for a new node in a complete tree is at the end of the array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We need to decide on the correct value for the new node, and adjust the heap accordingly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326213" y="3287464"/>
            <a:ext cx="4546913" cy="2920300"/>
            <a:chOff x="5389" y="6816"/>
            <a:chExt cx="3838" cy="2465"/>
          </a:xfrm>
        </p:grpSpPr>
        <p:sp>
          <p:nvSpPr>
            <p:cNvPr id="29" name="Oval 24"/>
            <p:cNvSpPr>
              <a:spLocks noChangeArrowheads="1"/>
            </p:cNvSpPr>
            <p:nvPr/>
          </p:nvSpPr>
          <p:spPr bwMode="auto">
            <a:xfrm>
              <a:off x="7285" y="8874"/>
              <a:ext cx="407" cy="40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30" name="AutoShape 48"/>
            <p:cNvCxnSpPr>
              <a:cxnSpLocks noChangeShapeType="1"/>
              <a:stCxn id="35" idx="5"/>
              <a:endCxn id="29" idx="0"/>
            </p:cNvCxnSpPr>
            <p:nvPr/>
          </p:nvCxnSpPr>
          <p:spPr bwMode="auto">
            <a:xfrm>
              <a:off x="7315" y="8560"/>
              <a:ext cx="174" cy="3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Oval 49"/>
            <p:cNvSpPr>
              <a:spLocks noChangeArrowheads="1"/>
            </p:cNvSpPr>
            <p:nvPr/>
          </p:nvSpPr>
          <p:spPr bwMode="auto">
            <a:xfrm>
              <a:off x="8356" y="7583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32" name="Oval 50"/>
            <p:cNvSpPr>
              <a:spLocks noChangeArrowheads="1"/>
            </p:cNvSpPr>
            <p:nvPr/>
          </p:nvSpPr>
          <p:spPr bwMode="auto">
            <a:xfrm>
              <a:off x="6396" y="7583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3" name="Oval 51"/>
            <p:cNvSpPr>
              <a:spLocks noChangeArrowheads="1"/>
            </p:cNvSpPr>
            <p:nvPr/>
          </p:nvSpPr>
          <p:spPr bwMode="auto">
            <a:xfrm>
              <a:off x="8820" y="8213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34" name="Oval 52"/>
            <p:cNvSpPr>
              <a:spLocks noChangeArrowheads="1"/>
            </p:cNvSpPr>
            <p:nvPr/>
          </p:nvSpPr>
          <p:spPr bwMode="auto">
            <a:xfrm>
              <a:off x="7888" y="8213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35" name="Oval 53"/>
            <p:cNvSpPr>
              <a:spLocks noChangeArrowheads="1"/>
            </p:cNvSpPr>
            <p:nvPr/>
          </p:nvSpPr>
          <p:spPr bwMode="auto">
            <a:xfrm>
              <a:off x="6968" y="8213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6" name="Oval 54"/>
            <p:cNvSpPr>
              <a:spLocks noChangeArrowheads="1"/>
            </p:cNvSpPr>
            <p:nvPr/>
          </p:nvSpPr>
          <p:spPr bwMode="auto">
            <a:xfrm>
              <a:off x="5781" y="8213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37" name="Oval 55"/>
            <p:cNvSpPr>
              <a:spLocks noChangeArrowheads="1"/>
            </p:cNvSpPr>
            <p:nvPr/>
          </p:nvSpPr>
          <p:spPr bwMode="auto">
            <a:xfrm>
              <a:off x="6623" y="8872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38" name="Oval 56"/>
            <p:cNvSpPr>
              <a:spLocks noChangeArrowheads="1"/>
            </p:cNvSpPr>
            <p:nvPr/>
          </p:nvSpPr>
          <p:spPr bwMode="auto">
            <a:xfrm>
              <a:off x="6126" y="8872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39" name="Oval 57"/>
            <p:cNvSpPr>
              <a:spLocks noChangeArrowheads="1"/>
            </p:cNvSpPr>
            <p:nvPr/>
          </p:nvSpPr>
          <p:spPr bwMode="auto">
            <a:xfrm>
              <a:off x="5389" y="8872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cxnSp>
          <p:nvCxnSpPr>
            <p:cNvPr id="40" name="AutoShape 58"/>
            <p:cNvCxnSpPr>
              <a:cxnSpLocks noChangeShapeType="1"/>
              <a:stCxn id="36" idx="3"/>
              <a:endCxn id="39" idx="0"/>
            </p:cNvCxnSpPr>
            <p:nvPr/>
          </p:nvCxnSpPr>
          <p:spPr bwMode="auto">
            <a:xfrm flipH="1">
              <a:off x="5592" y="8560"/>
              <a:ext cx="248" cy="3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59"/>
            <p:cNvCxnSpPr>
              <a:cxnSpLocks noChangeShapeType="1"/>
              <a:stCxn id="36" idx="5"/>
              <a:endCxn id="38" idx="0"/>
            </p:cNvCxnSpPr>
            <p:nvPr/>
          </p:nvCxnSpPr>
          <p:spPr bwMode="auto">
            <a:xfrm>
              <a:off x="6128" y="8560"/>
              <a:ext cx="201" cy="3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60"/>
            <p:cNvCxnSpPr>
              <a:cxnSpLocks noChangeShapeType="1"/>
              <a:stCxn id="35" idx="3"/>
              <a:endCxn id="37" idx="0"/>
            </p:cNvCxnSpPr>
            <p:nvPr/>
          </p:nvCxnSpPr>
          <p:spPr bwMode="auto">
            <a:xfrm flipH="1">
              <a:off x="6827" y="8560"/>
              <a:ext cx="200" cy="3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61"/>
            <p:cNvCxnSpPr>
              <a:cxnSpLocks noChangeShapeType="1"/>
              <a:stCxn id="32" idx="3"/>
              <a:endCxn id="36" idx="0"/>
            </p:cNvCxnSpPr>
            <p:nvPr/>
          </p:nvCxnSpPr>
          <p:spPr bwMode="auto">
            <a:xfrm flipH="1">
              <a:off x="5985" y="7930"/>
              <a:ext cx="471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62"/>
            <p:cNvCxnSpPr>
              <a:cxnSpLocks noChangeShapeType="1"/>
              <a:stCxn id="32" idx="5"/>
              <a:endCxn id="35" idx="0"/>
            </p:cNvCxnSpPr>
            <p:nvPr/>
          </p:nvCxnSpPr>
          <p:spPr bwMode="auto">
            <a:xfrm>
              <a:off x="6743" y="7930"/>
              <a:ext cx="428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63"/>
            <p:cNvCxnSpPr>
              <a:cxnSpLocks noChangeShapeType="1"/>
              <a:stCxn id="31" idx="3"/>
              <a:endCxn id="34" idx="0"/>
            </p:cNvCxnSpPr>
            <p:nvPr/>
          </p:nvCxnSpPr>
          <p:spPr bwMode="auto">
            <a:xfrm flipH="1">
              <a:off x="8092" y="7930"/>
              <a:ext cx="324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64"/>
            <p:cNvCxnSpPr>
              <a:cxnSpLocks noChangeShapeType="1"/>
              <a:stCxn id="31" idx="5"/>
              <a:endCxn id="33" idx="0"/>
            </p:cNvCxnSpPr>
            <p:nvPr/>
          </p:nvCxnSpPr>
          <p:spPr bwMode="auto">
            <a:xfrm>
              <a:off x="8704" y="7930"/>
              <a:ext cx="321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65"/>
            <p:cNvCxnSpPr>
              <a:cxnSpLocks noChangeShapeType="1"/>
              <a:stCxn id="49" idx="3"/>
              <a:endCxn id="32" idx="0"/>
            </p:cNvCxnSpPr>
            <p:nvPr/>
          </p:nvCxnSpPr>
          <p:spPr bwMode="auto">
            <a:xfrm flipH="1">
              <a:off x="6599" y="7271"/>
              <a:ext cx="806" cy="3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66"/>
            <p:cNvCxnSpPr>
              <a:cxnSpLocks noChangeShapeType="1"/>
              <a:stCxn id="49" idx="5"/>
              <a:endCxn id="31" idx="0"/>
            </p:cNvCxnSpPr>
            <p:nvPr/>
          </p:nvCxnSpPr>
          <p:spPr bwMode="auto">
            <a:xfrm>
              <a:off x="7693" y="7272"/>
              <a:ext cx="867" cy="3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Oval 67"/>
            <p:cNvSpPr>
              <a:spLocks noChangeArrowheads="1"/>
            </p:cNvSpPr>
            <p:nvPr/>
          </p:nvSpPr>
          <p:spPr bwMode="auto">
            <a:xfrm>
              <a:off x="7346" y="6924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0" name="AutoShape 68"/>
            <p:cNvSpPr>
              <a:spLocks noChangeArrowheads="1"/>
            </p:cNvSpPr>
            <p:nvPr/>
          </p:nvSpPr>
          <p:spPr bwMode="auto">
            <a:xfrm>
              <a:off x="5522" y="6816"/>
              <a:ext cx="876" cy="572"/>
            </a:xfrm>
            <a:prstGeom prst="cloudCallout">
              <a:avLst>
                <a:gd name="adj1" fmla="val 122267"/>
                <a:gd name="adj2" fmla="val 45283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263AF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14121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1662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Maintain the Heap Property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765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2D30B9-9CFB-4A02-9CAC-BDEF29F1A607}" type="datetime1">
              <a:rPr lang="zh-CN" altLang="en-US" sz="790" smtClean="0"/>
              <a:pPr>
                <a:spcBef>
                  <a:spcPct val="0"/>
                </a:spcBef>
                <a:buFontTx/>
                <a:buNone/>
              </a:pPr>
              <a:t>2024/10/14</a:t>
            </a:fld>
            <a:endParaRPr lang="en-US" altLang="zh-CN" sz="790"/>
          </a:p>
        </p:txBody>
      </p:sp>
      <p:sp>
        <p:nvSpPr>
          <p:cNvPr id="27651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790" smtClean="0"/>
              <a:t>Heaps&amp;Priority Queue - Lecture 6</a:t>
            </a:r>
            <a:endParaRPr lang="en-US" altLang="zh-CN" sz="790"/>
          </a:p>
        </p:txBody>
      </p:sp>
      <p:sp>
        <p:nvSpPr>
          <p:cNvPr id="2765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09CC88-948D-45E1-8BCF-0DF745B0BA53}" type="slidenum">
              <a:rPr lang="en-US" altLang="zh-CN" sz="79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790"/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2590" y="1546860"/>
            <a:ext cx="8235315" cy="1586230"/>
          </a:xfrm>
          <a:noFill/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The new value goes where?</a:t>
            </a:r>
          </a:p>
          <a:p>
            <a:pPr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We can do a simple </a:t>
            </a:r>
            <a:r>
              <a:rPr lang="en-US" altLang="zh-CN" sz="2400" dirty="0">
                <a:solidFill>
                  <a:srgbClr val="263AF8"/>
                </a:solidFill>
                <a:ea typeface="宋体" panose="02010600030101010101" pitchFamily="2" charset="-122"/>
              </a:rPr>
              <a:t>insertion sort </a:t>
            </a:r>
            <a:r>
              <a:rPr lang="en-US" altLang="zh-CN" sz="2400" dirty="0">
                <a:ea typeface="宋体" panose="02010600030101010101" pitchFamily="2" charset="-122"/>
              </a:rPr>
              <a:t>operation to find the correct place for it in the tree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2327702" y="3108325"/>
            <a:ext cx="4422933" cy="3421279"/>
            <a:chOff x="4756" y="5686"/>
            <a:chExt cx="3779" cy="2923"/>
          </a:xfrm>
        </p:grpSpPr>
        <p:sp>
          <p:nvSpPr>
            <p:cNvPr id="31" name="Oval 10"/>
            <p:cNvSpPr>
              <a:spLocks noChangeArrowheads="1"/>
            </p:cNvSpPr>
            <p:nvPr/>
          </p:nvSpPr>
          <p:spPr bwMode="auto">
            <a:xfrm>
              <a:off x="7794" y="8202"/>
              <a:ext cx="407" cy="40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prstDash val="dash"/>
                  <a:rou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263AF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2" name="Line 24"/>
            <p:cNvSpPr>
              <a:spLocks noChangeShapeType="1"/>
            </p:cNvSpPr>
            <p:nvPr/>
          </p:nvSpPr>
          <p:spPr bwMode="auto">
            <a:xfrm flipH="1" flipV="1">
              <a:off x="7434" y="8263"/>
              <a:ext cx="363" cy="156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3" name="Freeform 25"/>
            <p:cNvSpPr/>
            <p:nvPr/>
          </p:nvSpPr>
          <p:spPr bwMode="auto">
            <a:xfrm>
              <a:off x="5602" y="5686"/>
              <a:ext cx="1798" cy="2816"/>
            </a:xfrm>
            <a:custGeom>
              <a:avLst/>
              <a:gdLst>
                <a:gd name="T0" fmla="*/ 2109371575 w 878"/>
                <a:gd name="T1" fmla="*/ 244455950 h 1550"/>
                <a:gd name="T2" fmla="*/ 1655743450 w 878"/>
                <a:gd name="T3" fmla="*/ 50403125 h 1550"/>
                <a:gd name="T4" fmla="*/ 965220638 w 878"/>
                <a:gd name="T5" fmla="*/ 546874700 h 1550"/>
                <a:gd name="T6" fmla="*/ 337700938 w 878"/>
                <a:gd name="T7" fmla="*/ 980341575 h 1550"/>
                <a:gd name="T8" fmla="*/ 35282188 w 878"/>
                <a:gd name="T9" fmla="*/ 1325602188 h 1550"/>
                <a:gd name="T10" fmla="*/ 123488450 w 878"/>
                <a:gd name="T11" fmla="*/ 1736388450 h 1550"/>
                <a:gd name="T12" fmla="*/ 554434375 w 878"/>
                <a:gd name="T13" fmla="*/ 2101810313 h 1550"/>
                <a:gd name="T14" fmla="*/ 1136591263 w 878"/>
                <a:gd name="T15" fmla="*/ 2147483646 h 1550"/>
                <a:gd name="T16" fmla="*/ 1396166563 w 878"/>
                <a:gd name="T17" fmla="*/ 2147483646 h 1550"/>
                <a:gd name="T18" fmla="*/ 1892638138 w 878"/>
                <a:gd name="T19" fmla="*/ 2147483646 h 1550"/>
                <a:gd name="T20" fmla="*/ 2132052188 w 878"/>
                <a:gd name="T21" fmla="*/ 2147483646 h 1550"/>
                <a:gd name="T22" fmla="*/ 1698585313 w 878"/>
                <a:gd name="T23" fmla="*/ 2147483646 h 1550"/>
                <a:gd name="T24" fmla="*/ 1181954075 w 878"/>
                <a:gd name="T25" fmla="*/ 1670864388 h 1550"/>
                <a:gd name="T26" fmla="*/ 1224795938 w 878"/>
                <a:gd name="T27" fmla="*/ 1174392813 h 1550"/>
                <a:gd name="T28" fmla="*/ 2066528125 w 878"/>
                <a:gd name="T29" fmla="*/ 806450000 h 1550"/>
                <a:gd name="T30" fmla="*/ 2109371575 w 878"/>
                <a:gd name="T31" fmla="*/ 244455950 h 15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878" h="1550">
                  <a:moveTo>
                    <a:pt x="837" y="97"/>
                  </a:moveTo>
                  <a:cubicBezTo>
                    <a:pt x="810" y="47"/>
                    <a:pt x="733" y="0"/>
                    <a:pt x="657" y="20"/>
                  </a:cubicBezTo>
                  <a:cubicBezTo>
                    <a:pt x="581" y="40"/>
                    <a:pt x="470" y="156"/>
                    <a:pt x="383" y="217"/>
                  </a:cubicBezTo>
                  <a:cubicBezTo>
                    <a:pt x="296" y="278"/>
                    <a:pt x="196" y="338"/>
                    <a:pt x="134" y="389"/>
                  </a:cubicBezTo>
                  <a:cubicBezTo>
                    <a:pt x="72" y="440"/>
                    <a:pt x="28" y="476"/>
                    <a:pt x="14" y="526"/>
                  </a:cubicBezTo>
                  <a:cubicBezTo>
                    <a:pt x="0" y="576"/>
                    <a:pt x="15" y="638"/>
                    <a:pt x="49" y="689"/>
                  </a:cubicBezTo>
                  <a:cubicBezTo>
                    <a:pt x="83" y="740"/>
                    <a:pt x="153" y="758"/>
                    <a:pt x="220" y="834"/>
                  </a:cubicBezTo>
                  <a:cubicBezTo>
                    <a:pt x="287" y="910"/>
                    <a:pt x="395" y="1037"/>
                    <a:pt x="451" y="1143"/>
                  </a:cubicBezTo>
                  <a:cubicBezTo>
                    <a:pt x="507" y="1249"/>
                    <a:pt x="504" y="1405"/>
                    <a:pt x="554" y="1469"/>
                  </a:cubicBezTo>
                  <a:cubicBezTo>
                    <a:pt x="604" y="1533"/>
                    <a:pt x="702" y="1550"/>
                    <a:pt x="751" y="1529"/>
                  </a:cubicBezTo>
                  <a:cubicBezTo>
                    <a:pt x="800" y="1508"/>
                    <a:pt x="859" y="1449"/>
                    <a:pt x="846" y="1340"/>
                  </a:cubicBezTo>
                  <a:cubicBezTo>
                    <a:pt x="833" y="1231"/>
                    <a:pt x="737" y="990"/>
                    <a:pt x="674" y="877"/>
                  </a:cubicBezTo>
                  <a:cubicBezTo>
                    <a:pt x="611" y="764"/>
                    <a:pt x="500" y="731"/>
                    <a:pt x="469" y="663"/>
                  </a:cubicBezTo>
                  <a:cubicBezTo>
                    <a:pt x="438" y="595"/>
                    <a:pt x="428" y="523"/>
                    <a:pt x="486" y="466"/>
                  </a:cubicBezTo>
                  <a:cubicBezTo>
                    <a:pt x="544" y="409"/>
                    <a:pt x="762" y="381"/>
                    <a:pt x="820" y="320"/>
                  </a:cubicBezTo>
                  <a:cubicBezTo>
                    <a:pt x="878" y="259"/>
                    <a:pt x="864" y="147"/>
                    <a:pt x="837" y="97"/>
                  </a:cubicBezTo>
                  <a:close/>
                </a:path>
              </a:pathLst>
            </a:cu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34" name="Oval 26"/>
            <p:cNvSpPr>
              <a:spLocks noChangeArrowheads="1"/>
            </p:cNvSpPr>
            <p:nvPr/>
          </p:nvSpPr>
          <p:spPr bwMode="auto">
            <a:xfrm>
              <a:off x="6775" y="7827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35" name="AutoShape 27"/>
            <p:cNvCxnSpPr>
              <a:cxnSpLocks noChangeShapeType="1"/>
              <a:stCxn id="40" idx="5"/>
              <a:endCxn id="34" idx="0"/>
            </p:cNvCxnSpPr>
            <p:nvPr/>
          </p:nvCxnSpPr>
          <p:spPr bwMode="auto">
            <a:xfrm>
              <a:off x="6744" y="7513"/>
              <a:ext cx="234" cy="3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Oval 28"/>
            <p:cNvSpPr>
              <a:spLocks noChangeArrowheads="1"/>
            </p:cNvSpPr>
            <p:nvPr/>
          </p:nvSpPr>
          <p:spPr bwMode="auto">
            <a:xfrm>
              <a:off x="7664" y="6536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37" name="Oval 29"/>
            <p:cNvSpPr>
              <a:spLocks noChangeArrowheads="1"/>
            </p:cNvSpPr>
            <p:nvPr/>
          </p:nvSpPr>
          <p:spPr bwMode="auto">
            <a:xfrm>
              <a:off x="5825" y="6536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8" name="Oval 30"/>
            <p:cNvSpPr>
              <a:spLocks noChangeArrowheads="1"/>
            </p:cNvSpPr>
            <p:nvPr/>
          </p:nvSpPr>
          <p:spPr bwMode="auto">
            <a:xfrm>
              <a:off x="8128" y="7166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39" name="Oval 31"/>
            <p:cNvSpPr>
              <a:spLocks noChangeArrowheads="1"/>
            </p:cNvSpPr>
            <p:nvPr/>
          </p:nvSpPr>
          <p:spPr bwMode="auto">
            <a:xfrm>
              <a:off x="7196" y="7166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40" name="Oval 32"/>
            <p:cNvSpPr>
              <a:spLocks noChangeArrowheads="1"/>
            </p:cNvSpPr>
            <p:nvPr/>
          </p:nvSpPr>
          <p:spPr bwMode="auto">
            <a:xfrm>
              <a:off x="6397" y="7166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41" name="Oval 33"/>
            <p:cNvSpPr>
              <a:spLocks noChangeArrowheads="1"/>
            </p:cNvSpPr>
            <p:nvPr/>
          </p:nvSpPr>
          <p:spPr bwMode="auto">
            <a:xfrm>
              <a:off x="5148" y="7166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42" name="Oval 34"/>
            <p:cNvSpPr>
              <a:spLocks noChangeArrowheads="1"/>
            </p:cNvSpPr>
            <p:nvPr/>
          </p:nvSpPr>
          <p:spPr bwMode="auto">
            <a:xfrm>
              <a:off x="6051" y="7825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43" name="Oval 35"/>
            <p:cNvSpPr>
              <a:spLocks noChangeArrowheads="1"/>
            </p:cNvSpPr>
            <p:nvPr/>
          </p:nvSpPr>
          <p:spPr bwMode="auto">
            <a:xfrm>
              <a:off x="5494" y="7825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44" name="Oval 36"/>
            <p:cNvSpPr>
              <a:spLocks noChangeArrowheads="1"/>
            </p:cNvSpPr>
            <p:nvPr/>
          </p:nvSpPr>
          <p:spPr bwMode="auto">
            <a:xfrm>
              <a:off x="4756" y="7825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cxnSp>
          <p:nvCxnSpPr>
            <p:cNvPr id="45" name="AutoShape 37"/>
            <p:cNvCxnSpPr>
              <a:cxnSpLocks noChangeShapeType="1"/>
              <a:stCxn id="41" idx="3"/>
              <a:endCxn id="44" idx="0"/>
            </p:cNvCxnSpPr>
            <p:nvPr/>
          </p:nvCxnSpPr>
          <p:spPr bwMode="auto">
            <a:xfrm flipH="1">
              <a:off x="4960" y="7513"/>
              <a:ext cx="248" cy="3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38"/>
            <p:cNvCxnSpPr>
              <a:cxnSpLocks noChangeShapeType="1"/>
              <a:stCxn id="41" idx="5"/>
              <a:endCxn id="43" idx="0"/>
            </p:cNvCxnSpPr>
            <p:nvPr/>
          </p:nvCxnSpPr>
          <p:spPr bwMode="auto">
            <a:xfrm>
              <a:off x="5495" y="7513"/>
              <a:ext cx="202" cy="3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AutoShape 39"/>
            <p:cNvCxnSpPr>
              <a:cxnSpLocks noChangeShapeType="1"/>
              <a:stCxn id="40" idx="3"/>
              <a:endCxn id="42" idx="0"/>
            </p:cNvCxnSpPr>
            <p:nvPr/>
          </p:nvCxnSpPr>
          <p:spPr bwMode="auto">
            <a:xfrm flipH="1">
              <a:off x="6255" y="7513"/>
              <a:ext cx="202" cy="3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AutoShape 40"/>
            <p:cNvCxnSpPr>
              <a:cxnSpLocks noChangeShapeType="1"/>
              <a:stCxn id="37" idx="3"/>
              <a:endCxn id="41" idx="0"/>
            </p:cNvCxnSpPr>
            <p:nvPr/>
          </p:nvCxnSpPr>
          <p:spPr bwMode="auto">
            <a:xfrm flipH="1">
              <a:off x="5351" y="6884"/>
              <a:ext cx="533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AutoShape 41"/>
            <p:cNvCxnSpPr>
              <a:cxnSpLocks noChangeShapeType="1"/>
              <a:stCxn id="37" idx="5"/>
              <a:endCxn id="40" idx="0"/>
            </p:cNvCxnSpPr>
            <p:nvPr/>
          </p:nvCxnSpPr>
          <p:spPr bwMode="auto">
            <a:xfrm>
              <a:off x="6172" y="6884"/>
              <a:ext cx="428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42"/>
            <p:cNvCxnSpPr>
              <a:cxnSpLocks noChangeShapeType="1"/>
              <a:stCxn id="36" idx="3"/>
              <a:endCxn id="39" idx="0"/>
            </p:cNvCxnSpPr>
            <p:nvPr/>
          </p:nvCxnSpPr>
          <p:spPr bwMode="auto">
            <a:xfrm flipH="1">
              <a:off x="7400" y="6884"/>
              <a:ext cx="324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43"/>
            <p:cNvCxnSpPr>
              <a:cxnSpLocks noChangeShapeType="1"/>
              <a:stCxn id="36" idx="5"/>
              <a:endCxn id="38" idx="0"/>
            </p:cNvCxnSpPr>
            <p:nvPr/>
          </p:nvCxnSpPr>
          <p:spPr bwMode="auto">
            <a:xfrm>
              <a:off x="8012" y="6884"/>
              <a:ext cx="320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44"/>
            <p:cNvCxnSpPr>
              <a:cxnSpLocks noChangeShapeType="1"/>
              <a:stCxn id="54" idx="3"/>
              <a:endCxn id="37" idx="0"/>
            </p:cNvCxnSpPr>
            <p:nvPr/>
          </p:nvCxnSpPr>
          <p:spPr bwMode="auto">
            <a:xfrm flipH="1">
              <a:off x="6028" y="6224"/>
              <a:ext cx="806" cy="3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AutoShape 45"/>
            <p:cNvCxnSpPr>
              <a:cxnSpLocks noChangeShapeType="1"/>
              <a:stCxn id="54" idx="5"/>
              <a:endCxn id="36" idx="0"/>
            </p:cNvCxnSpPr>
            <p:nvPr/>
          </p:nvCxnSpPr>
          <p:spPr bwMode="auto">
            <a:xfrm>
              <a:off x="7122" y="6225"/>
              <a:ext cx="745" cy="3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Oval 46"/>
            <p:cNvSpPr>
              <a:spLocks noChangeArrowheads="1"/>
            </p:cNvSpPr>
            <p:nvPr/>
          </p:nvSpPr>
          <p:spPr bwMode="auto">
            <a:xfrm>
              <a:off x="6775" y="5877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34543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504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Insert: Percolate Up</a:t>
            </a:r>
          </a:p>
        </p:txBody>
      </p:sp>
      <p:pic>
        <p:nvPicPr>
          <p:cNvPr id="10" name="图片 9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867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D98266-C03A-49A7-86EA-49B42C9933D1}" type="datetime1">
              <a:rPr lang="zh-CN" altLang="en-US" sz="790" smtClean="0"/>
              <a:pPr>
                <a:spcBef>
                  <a:spcPct val="0"/>
                </a:spcBef>
                <a:buFontTx/>
                <a:buNone/>
              </a:pPr>
              <a:t>2024/10/14</a:t>
            </a:fld>
            <a:endParaRPr lang="en-US" altLang="zh-CN" sz="790"/>
          </a:p>
        </p:txBody>
      </p:sp>
      <p:sp>
        <p:nvSpPr>
          <p:cNvPr id="28675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790" smtClean="0"/>
              <a:t>Heaps&amp;Priority Queue - Lecture 6</a:t>
            </a:r>
            <a:endParaRPr lang="en-US" altLang="zh-CN" sz="790"/>
          </a:p>
        </p:txBody>
      </p:sp>
      <p:sp>
        <p:nvSpPr>
          <p:cNvPr id="2867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282AC5-D21F-4BDB-9DE5-811EDD8816A6}" type="slidenum">
              <a:rPr lang="en-US" altLang="zh-CN" sz="79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zh-CN" sz="790"/>
          </a:p>
        </p:txBody>
      </p:sp>
      <p:sp>
        <p:nvSpPr>
          <p:cNvPr id="28702" name="Text Box 96"/>
          <p:cNvSpPr txBox="1">
            <a:spLocks noChangeArrowheads="1"/>
          </p:cNvSpPr>
          <p:nvPr/>
        </p:nvSpPr>
        <p:spPr bwMode="auto">
          <a:xfrm>
            <a:off x="700405" y="4341495"/>
            <a:ext cx="7891780" cy="193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0"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 Start at last node and keep comparing with parent A[</a:t>
            </a:r>
            <a:r>
              <a:rPr lang="en-US" altLang="zh-CN" sz="2000" dirty="0" err="1">
                <a:ea typeface="宋体" panose="02010600030101010101" pitchFamily="2" charset="-122"/>
              </a:rPr>
              <a:t>i</a:t>
            </a:r>
            <a:r>
              <a:rPr lang="en-US" altLang="zh-CN" sz="2000" dirty="0">
                <a:ea typeface="宋体" panose="02010600030101010101" pitchFamily="2" charset="-122"/>
              </a:rPr>
              <a:t>/2]</a:t>
            </a:r>
          </a:p>
          <a:p>
            <a:pPr indent="0"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 If parent larger, copy parent down and go up one level</a:t>
            </a:r>
          </a:p>
          <a:p>
            <a:pPr indent="0"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 Done if 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parent  item or reached top node A[1]</a:t>
            </a:r>
          </a:p>
          <a:p>
            <a:pPr indent="0"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 Run time?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00100" y="1511935"/>
            <a:ext cx="7437755" cy="2826385"/>
            <a:chOff x="3568" y="3398"/>
            <a:chExt cx="7385" cy="2806"/>
          </a:xfrm>
        </p:grpSpPr>
        <p:sp>
          <p:nvSpPr>
            <p:cNvPr id="84" name="Oval 72"/>
            <p:cNvSpPr>
              <a:spLocks noChangeArrowheads="1"/>
            </p:cNvSpPr>
            <p:nvPr/>
          </p:nvSpPr>
          <p:spPr bwMode="auto">
            <a:xfrm>
              <a:off x="6045" y="5773"/>
              <a:ext cx="407" cy="40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prstDash val="dash"/>
                  <a:rou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263AF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85" name="Freeform 74"/>
            <p:cNvSpPr/>
            <p:nvPr/>
          </p:nvSpPr>
          <p:spPr bwMode="auto">
            <a:xfrm>
              <a:off x="4078" y="3398"/>
              <a:ext cx="1646" cy="2806"/>
            </a:xfrm>
            <a:custGeom>
              <a:avLst/>
              <a:gdLst>
                <a:gd name="T0" fmla="*/ 2109371575 w 878"/>
                <a:gd name="T1" fmla="*/ 244455950 h 1550"/>
                <a:gd name="T2" fmla="*/ 1655743450 w 878"/>
                <a:gd name="T3" fmla="*/ 50403125 h 1550"/>
                <a:gd name="T4" fmla="*/ 965220638 w 878"/>
                <a:gd name="T5" fmla="*/ 546874700 h 1550"/>
                <a:gd name="T6" fmla="*/ 337700938 w 878"/>
                <a:gd name="T7" fmla="*/ 980341575 h 1550"/>
                <a:gd name="T8" fmla="*/ 35282188 w 878"/>
                <a:gd name="T9" fmla="*/ 1325602188 h 1550"/>
                <a:gd name="T10" fmla="*/ 123488450 w 878"/>
                <a:gd name="T11" fmla="*/ 1736388450 h 1550"/>
                <a:gd name="T12" fmla="*/ 554434375 w 878"/>
                <a:gd name="T13" fmla="*/ 2101810313 h 1550"/>
                <a:gd name="T14" fmla="*/ 1136591263 w 878"/>
                <a:gd name="T15" fmla="*/ 2147483646 h 1550"/>
                <a:gd name="T16" fmla="*/ 1396166563 w 878"/>
                <a:gd name="T17" fmla="*/ 2147483646 h 1550"/>
                <a:gd name="T18" fmla="*/ 1892638138 w 878"/>
                <a:gd name="T19" fmla="*/ 2147483646 h 1550"/>
                <a:gd name="T20" fmla="*/ 2132052188 w 878"/>
                <a:gd name="T21" fmla="*/ 2147483646 h 1550"/>
                <a:gd name="T22" fmla="*/ 1698585313 w 878"/>
                <a:gd name="T23" fmla="*/ 2147483646 h 1550"/>
                <a:gd name="T24" fmla="*/ 1181954075 w 878"/>
                <a:gd name="T25" fmla="*/ 1670864388 h 1550"/>
                <a:gd name="T26" fmla="*/ 1224795938 w 878"/>
                <a:gd name="T27" fmla="*/ 1174392813 h 1550"/>
                <a:gd name="T28" fmla="*/ 2066528125 w 878"/>
                <a:gd name="T29" fmla="*/ 806450000 h 1550"/>
                <a:gd name="T30" fmla="*/ 2109371575 w 878"/>
                <a:gd name="T31" fmla="*/ 244455950 h 15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878" h="1550">
                  <a:moveTo>
                    <a:pt x="837" y="97"/>
                  </a:moveTo>
                  <a:cubicBezTo>
                    <a:pt x="810" y="47"/>
                    <a:pt x="733" y="0"/>
                    <a:pt x="657" y="20"/>
                  </a:cubicBezTo>
                  <a:cubicBezTo>
                    <a:pt x="581" y="40"/>
                    <a:pt x="470" y="156"/>
                    <a:pt x="383" y="217"/>
                  </a:cubicBezTo>
                  <a:cubicBezTo>
                    <a:pt x="296" y="278"/>
                    <a:pt x="196" y="338"/>
                    <a:pt x="134" y="389"/>
                  </a:cubicBezTo>
                  <a:cubicBezTo>
                    <a:pt x="72" y="440"/>
                    <a:pt x="28" y="476"/>
                    <a:pt x="14" y="526"/>
                  </a:cubicBezTo>
                  <a:cubicBezTo>
                    <a:pt x="0" y="576"/>
                    <a:pt x="15" y="638"/>
                    <a:pt x="49" y="689"/>
                  </a:cubicBezTo>
                  <a:cubicBezTo>
                    <a:pt x="83" y="740"/>
                    <a:pt x="153" y="758"/>
                    <a:pt x="220" y="834"/>
                  </a:cubicBezTo>
                  <a:cubicBezTo>
                    <a:pt x="287" y="910"/>
                    <a:pt x="395" y="1037"/>
                    <a:pt x="451" y="1143"/>
                  </a:cubicBezTo>
                  <a:cubicBezTo>
                    <a:pt x="507" y="1249"/>
                    <a:pt x="504" y="1405"/>
                    <a:pt x="554" y="1469"/>
                  </a:cubicBezTo>
                  <a:cubicBezTo>
                    <a:pt x="604" y="1533"/>
                    <a:pt x="702" y="1550"/>
                    <a:pt x="751" y="1529"/>
                  </a:cubicBezTo>
                  <a:cubicBezTo>
                    <a:pt x="800" y="1508"/>
                    <a:pt x="859" y="1449"/>
                    <a:pt x="846" y="1340"/>
                  </a:cubicBezTo>
                  <a:cubicBezTo>
                    <a:pt x="833" y="1231"/>
                    <a:pt x="737" y="990"/>
                    <a:pt x="674" y="877"/>
                  </a:cubicBezTo>
                  <a:cubicBezTo>
                    <a:pt x="611" y="764"/>
                    <a:pt x="500" y="731"/>
                    <a:pt x="469" y="663"/>
                  </a:cubicBezTo>
                  <a:cubicBezTo>
                    <a:pt x="438" y="595"/>
                    <a:pt x="428" y="523"/>
                    <a:pt x="486" y="466"/>
                  </a:cubicBezTo>
                  <a:cubicBezTo>
                    <a:pt x="544" y="409"/>
                    <a:pt x="762" y="381"/>
                    <a:pt x="820" y="320"/>
                  </a:cubicBezTo>
                  <a:cubicBezTo>
                    <a:pt x="878" y="259"/>
                    <a:pt x="864" y="147"/>
                    <a:pt x="837" y="9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86" name="Oval 75"/>
            <p:cNvSpPr>
              <a:spLocks noChangeArrowheads="1"/>
            </p:cNvSpPr>
            <p:nvPr/>
          </p:nvSpPr>
          <p:spPr bwMode="auto">
            <a:xfrm>
              <a:off x="5098" y="5527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87" name="AutoShape 76"/>
            <p:cNvCxnSpPr>
              <a:cxnSpLocks noChangeShapeType="1"/>
              <a:stCxn id="92" idx="5"/>
              <a:endCxn id="86" idx="0"/>
            </p:cNvCxnSpPr>
            <p:nvPr/>
          </p:nvCxnSpPr>
          <p:spPr bwMode="auto">
            <a:xfrm>
              <a:off x="5130" y="5221"/>
              <a:ext cx="172" cy="3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8" name="Oval 77"/>
            <p:cNvSpPr>
              <a:spLocks noChangeArrowheads="1"/>
            </p:cNvSpPr>
            <p:nvPr/>
          </p:nvSpPr>
          <p:spPr bwMode="auto">
            <a:xfrm>
              <a:off x="5865" y="4243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89" name="Oval 78"/>
            <p:cNvSpPr>
              <a:spLocks noChangeArrowheads="1"/>
            </p:cNvSpPr>
            <p:nvPr/>
          </p:nvSpPr>
          <p:spPr bwMode="auto">
            <a:xfrm>
              <a:off x="4332" y="4243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90" name="Oval 79"/>
            <p:cNvSpPr>
              <a:spLocks noChangeArrowheads="1"/>
            </p:cNvSpPr>
            <p:nvPr/>
          </p:nvSpPr>
          <p:spPr bwMode="auto">
            <a:xfrm>
              <a:off x="6268" y="4873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91" name="Oval 80"/>
            <p:cNvSpPr>
              <a:spLocks noChangeArrowheads="1"/>
            </p:cNvSpPr>
            <p:nvPr/>
          </p:nvSpPr>
          <p:spPr bwMode="auto">
            <a:xfrm>
              <a:off x="5458" y="4873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92" name="Oval 81"/>
            <p:cNvSpPr>
              <a:spLocks noChangeArrowheads="1"/>
            </p:cNvSpPr>
            <p:nvPr/>
          </p:nvSpPr>
          <p:spPr bwMode="auto">
            <a:xfrm>
              <a:off x="4782" y="4873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93" name="Oval 82"/>
            <p:cNvSpPr>
              <a:spLocks noChangeArrowheads="1"/>
            </p:cNvSpPr>
            <p:nvPr/>
          </p:nvSpPr>
          <p:spPr bwMode="auto">
            <a:xfrm>
              <a:off x="3838" y="4873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94" name="Oval 83"/>
            <p:cNvSpPr>
              <a:spLocks noChangeArrowheads="1"/>
            </p:cNvSpPr>
            <p:nvPr/>
          </p:nvSpPr>
          <p:spPr bwMode="auto">
            <a:xfrm>
              <a:off x="4558" y="5526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95" name="Oval 84"/>
            <p:cNvSpPr>
              <a:spLocks noChangeArrowheads="1"/>
            </p:cNvSpPr>
            <p:nvPr/>
          </p:nvSpPr>
          <p:spPr bwMode="auto">
            <a:xfrm>
              <a:off x="4062" y="5526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96" name="Oval 85"/>
            <p:cNvSpPr>
              <a:spLocks noChangeArrowheads="1"/>
            </p:cNvSpPr>
            <p:nvPr/>
          </p:nvSpPr>
          <p:spPr bwMode="auto">
            <a:xfrm>
              <a:off x="3568" y="5526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cxnSp>
          <p:nvCxnSpPr>
            <p:cNvPr id="97" name="AutoShape 86"/>
            <p:cNvCxnSpPr>
              <a:cxnSpLocks noChangeShapeType="1"/>
              <a:stCxn id="93" idx="3"/>
              <a:endCxn id="96" idx="0"/>
            </p:cNvCxnSpPr>
            <p:nvPr/>
          </p:nvCxnSpPr>
          <p:spPr bwMode="auto">
            <a:xfrm flipH="1">
              <a:off x="3772" y="5221"/>
              <a:ext cx="125" cy="30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AutoShape 87"/>
            <p:cNvCxnSpPr>
              <a:cxnSpLocks noChangeShapeType="1"/>
              <a:stCxn id="93" idx="5"/>
              <a:endCxn id="95" idx="0"/>
            </p:cNvCxnSpPr>
            <p:nvPr/>
          </p:nvCxnSpPr>
          <p:spPr bwMode="auto">
            <a:xfrm>
              <a:off x="4185" y="5221"/>
              <a:ext cx="80" cy="30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AutoShape 88"/>
            <p:cNvCxnSpPr>
              <a:cxnSpLocks noChangeShapeType="1"/>
              <a:stCxn id="92" idx="3"/>
              <a:endCxn id="94" idx="0"/>
            </p:cNvCxnSpPr>
            <p:nvPr/>
          </p:nvCxnSpPr>
          <p:spPr bwMode="auto">
            <a:xfrm flipH="1">
              <a:off x="4762" y="5221"/>
              <a:ext cx="80" cy="30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AutoShape 89"/>
            <p:cNvCxnSpPr>
              <a:cxnSpLocks noChangeShapeType="1"/>
              <a:stCxn id="89" idx="3"/>
              <a:endCxn id="93" idx="0"/>
            </p:cNvCxnSpPr>
            <p:nvPr/>
          </p:nvCxnSpPr>
          <p:spPr bwMode="auto">
            <a:xfrm flipH="1">
              <a:off x="4042" y="4590"/>
              <a:ext cx="350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AutoShape 90"/>
            <p:cNvCxnSpPr>
              <a:cxnSpLocks noChangeShapeType="1"/>
              <a:stCxn id="89" idx="5"/>
              <a:endCxn id="92" idx="0"/>
            </p:cNvCxnSpPr>
            <p:nvPr/>
          </p:nvCxnSpPr>
          <p:spPr bwMode="auto">
            <a:xfrm>
              <a:off x="4680" y="4590"/>
              <a:ext cx="306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AutoShape 91"/>
            <p:cNvCxnSpPr>
              <a:cxnSpLocks noChangeShapeType="1"/>
              <a:stCxn id="88" idx="3"/>
              <a:endCxn id="91" idx="0"/>
            </p:cNvCxnSpPr>
            <p:nvPr/>
          </p:nvCxnSpPr>
          <p:spPr bwMode="auto">
            <a:xfrm flipH="1">
              <a:off x="5662" y="4590"/>
              <a:ext cx="263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AutoShape 92"/>
            <p:cNvCxnSpPr>
              <a:cxnSpLocks noChangeShapeType="1"/>
              <a:stCxn id="88" idx="5"/>
              <a:endCxn id="90" idx="0"/>
            </p:cNvCxnSpPr>
            <p:nvPr/>
          </p:nvCxnSpPr>
          <p:spPr bwMode="auto">
            <a:xfrm>
              <a:off x="6212" y="4590"/>
              <a:ext cx="259" cy="28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AutoShape 93"/>
            <p:cNvCxnSpPr>
              <a:cxnSpLocks noChangeShapeType="1"/>
              <a:stCxn id="106" idx="3"/>
              <a:endCxn id="89" idx="0"/>
            </p:cNvCxnSpPr>
            <p:nvPr/>
          </p:nvCxnSpPr>
          <p:spPr bwMode="auto">
            <a:xfrm flipH="1">
              <a:off x="4536" y="3937"/>
              <a:ext cx="622" cy="3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AutoShape 94"/>
            <p:cNvCxnSpPr>
              <a:cxnSpLocks noChangeShapeType="1"/>
              <a:stCxn id="106" idx="5"/>
              <a:endCxn id="88" idx="0"/>
            </p:cNvCxnSpPr>
            <p:nvPr/>
          </p:nvCxnSpPr>
          <p:spPr bwMode="auto">
            <a:xfrm>
              <a:off x="5446" y="3937"/>
              <a:ext cx="623" cy="3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6" name="Oval 95"/>
            <p:cNvSpPr>
              <a:spLocks noChangeArrowheads="1"/>
            </p:cNvSpPr>
            <p:nvPr/>
          </p:nvSpPr>
          <p:spPr bwMode="auto">
            <a:xfrm>
              <a:off x="5098" y="3589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cxnSp>
          <p:nvCxnSpPr>
            <p:cNvPr id="107" name="AutoShape 97"/>
            <p:cNvCxnSpPr>
              <a:cxnSpLocks noChangeShapeType="1"/>
              <a:stCxn id="84" idx="1"/>
              <a:endCxn id="86" idx="6"/>
            </p:cNvCxnSpPr>
            <p:nvPr/>
          </p:nvCxnSpPr>
          <p:spPr bwMode="auto">
            <a:xfrm flipH="1" flipV="1">
              <a:off x="5505" y="5731"/>
              <a:ext cx="599" cy="101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8" name="Oval 98"/>
            <p:cNvSpPr>
              <a:spLocks noChangeArrowheads="1"/>
            </p:cNvSpPr>
            <p:nvPr/>
          </p:nvSpPr>
          <p:spPr bwMode="auto">
            <a:xfrm>
              <a:off x="5685" y="5299"/>
              <a:ext cx="407" cy="40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prstDash val="dash"/>
                  <a:rou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263AF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?</a:t>
              </a:r>
            </a:p>
          </p:txBody>
        </p:sp>
        <p:sp>
          <p:nvSpPr>
            <p:cNvPr id="109" name="Oval 99"/>
            <p:cNvSpPr>
              <a:spLocks noChangeArrowheads="1"/>
            </p:cNvSpPr>
            <p:nvPr/>
          </p:nvSpPr>
          <p:spPr bwMode="auto">
            <a:xfrm>
              <a:off x="9532" y="5795"/>
              <a:ext cx="407" cy="40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prstDash val="dash"/>
                  <a:rou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263AF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10" name="Freeform 100"/>
            <p:cNvSpPr/>
            <p:nvPr/>
          </p:nvSpPr>
          <p:spPr bwMode="auto">
            <a:xfrm>
              <a:off x="7769" y="3409"/>
              <a:ext cx="1646" cy="2740"/>
            </a:xfrm>
            <a:custGeom>
              <a:avLst/>
              <a:gdLst>
                <a:gd name="T0" fmla="*/ 2109371575 w 878"/>
                <a:gd name="T1" fmla="*/ 244455950 h 1550"/>
                <a:gd name="T2" fmla="*/ 1655743450 w 878"/>
                <a:gd name="T3" fmla="*/ 50403125 h 1550"/>
                <a:gd name="T4" fmla="*/ 965220638 w 878"/>
                <a:gd name="T5" fmla="*/ 546874700 h 1550"/>
                <a:gd name="T6" fmla="*/ 337700938 w 878"/>
                <a:gd name="T7" fmla="*/ 980341575 h 1550"/>
                <a:gd name="T8" fmla="*/ 35282188 w 878"/>
                <a:gd name="T9" fmla="*/ 1325602188 h 1550"/>
                <a:gd name="T10" fmla="*/ 123488450 w 878"/>
                <a:gd name="T11" fmla="*/ 1736388450 h 1550"/>
                <a:gd name="T12" fmla="*/ 554434375 w 878"/>
                <a:gd name="T13" fmla="*/ 2101810313 h 1550"/>
                <a:gd name="T14" fmla="*/ 1136591263 w 878"/>
                <a:gd name="T15" fmla="*/ 2147483646 h 1550"/>
                <a:gd name="T16" fmla="*/ 1396166563 w 878"/>
                <a:gd name="T17" fmla="*/ 2147483646 h 1550"/>
                <a:gd name="T18" fmla="*/ 1892638138 w 878"/>
                <a:gd name="T19" fmla="*/ 2147483646 h 1550"/>
                <a:gd name="T20" fmla="*/ 2132052188 w 878"/>
                <a:gd name="T21" fmla="*/ 2147483646 h 1550"/>
                <a:gd name="T22" fmla="*/ 1698585313 w 878"/>
                <a:gd name="T23" fmla="*/ 2147483646 h 1550"/>
                <a:gd name="T24" fmla="*/ 1181954075 w 878"/>
                <a:gd name="T25" fmla="*/ 1670864388 h 1550"/>
                <a:gd name="T26" fmla="*/ 1224795938 w 878"/>
                <a:gd name="T27" fmla="*/ 1174392813 h 1550"/>
                <a:gd name="T28" fmla="*/ 2066528125 w 878"/>
                <a:gd name="T29" fmla="*/ 806450000 h 1550"/>
                <a:gd name="T30" fmla="*/ 2109371575 w 878"/>
                <a:gd name="T31" fmla="*/ 244455950 h 15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878" h="1550">
                  <a:moveTo>
                    <a:pt x="837" y="97"/>
                  </a:moveTo>
                  <a:cubicBezTo>
                    <a:pt x="810" y="47"/>
                    <a:pt x="733" y="0"/>
                    <a:pt x="657" y="20"/>
                  </a:cubicBezTo>
                  <a:cubicBezTo>
                    <a:pt x="581" y="40"/>
                    <a:pt x="470" y="156"/>
                    <a:pt x="383" y="217"/>
                  </a:cubicBezTo>
                  <a:cubicBezTo>
                    <a:pt x="296" y="278"/>
                    <a:pt x="196" y="338"/>
                    <a:pt x="134" y="389"/>
                  </a:cubicBezTo>
                  <a:cubicBezTo>
                    <a:pt x="72" y="440"/>
                    <a:pt x="28" y="476"/>
                    <a:pt x="14" y="526"/>
                  </a:cubicBezTo>
                  <a:cubicBezTo>
                    <a:pt x="0" y="576"/>
                    <a:pt x="15" y="638"/>
                    <a:pt x="49" y="689"/>
                  </a:cubicBezTo>
                  <a:cubicBezTo>
                    <a:pt x="83" y="740"/>
                    <a:pt x="153" y="758"/>
                    <a:pt x="220" y="834"/>
                  </a:cubicBezTo>
                  <a:cubicBezTo>
                    <a:pt x="287" y="910"/>
                    <a:pt x="395" y="1037"/>
                    <a:pt x="451" y="1143"/>
                  </a:cubicBezTo>
                  <a:cubicBezTo>
                    <a:pt x="507" y="1249"/>
                    <a:pt x="504" y="1405"/>
                    <a:pt x="554" y="1469"/>
                  </a:cubicBezTo>
                  <a:cubicBezTo>
                    <a:pt x="604" y="1533"/>
                    <a:pt x="702" y="1550"/>
                    <a:pt x="751" y="1529"/>
                  </a:cubicBezTo>
                  <a:cubicBezTo>
                    <a:pt x="800" y="1508"/>
                    <a:pt x="859" y="1449"/>
                    <a:pt x="846" y="1340"/>
                  </a:cubicBezTo>
                  <a:cubicBezTo>
                    <a:pt x="833" y="1231"/>
                    <a:pt x="737" y="990"/>
                    <a:pt x="674" y="877"/>
                  </a:cubicBezTo>
                  <a:cubicBezTo>
                    <a:pt x="611" y="764"/>
                    <a:pt x="500" y="731"/>
                    <a:pt x="469" y="663"/>
                  </a:cubicBezTo>
                  <a:cubicBezTo>
                    <a:pt x="438" y="595"/>
                    <a:pt x="428" y="523"/>
                    <a:pt x="486" y="466"/>
                  </a:cubicBezTo>
                  <a:cubicBezTo>
                    <a:pt x="544" y="409"/>
                    <a:pt x="762" y="381"/>
                    <a:pt x="820" y="320"/>
                  </a:cubicBezTo>
                  <a:cubicBezTo>
                    <a:pt x="878" y="259"/>
                    <a:pt x="864" y="147"/>
                    <a:pt x="837" y="9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11" name="Oval 101"/>
            <p:cNvSpPr>
              <a:spLocks noChangeArrowheads="1"/>
            </p:cNvSpPr>
            <p:nvPr/>
          </p:nvSpPr>
          <p:spPr bwMode="auto">
            <a:xfrm>
              <a:off x="8788" y="5539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cxnSp>
          <p:nvCxnSpPr>
            <p:cNvPr id="112" name="AutoShape 102"/>
            <p:cNvCxnSpPr>
              <a:cxnSpLocks noChangeShapeType="1"/>
              <a:stCxn id="117" idx="5"/>
              <a:endCxn id="111" idx="0"/>
            </p:cNvCxnSpPr>
            <p:nvPr/>
          </p:nvCxnSpPr>
          <p:spPr bwMode="auto">
            <a:xfrm>
              <a:off x="8820" y="5231"/>
              <a:ext cx="172" cy="3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3" name="Oval 103"/>
            <p:cNvSpPr>
              <a:spLocks noChangeArrowheads="1"/>
            </p:cNvSpPr>
            <p:nvPr/>
          </p:nvSpPr>
          <p:spPr bwMode="auto">
            <a:xfrm>
              <a:off x="9555" y="4254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114" name="Oval 104"/>
            <p:cNvSpPr>
              <a:spLocks noChangeArrowheads="1"/>
            </p:cNvSpPr>
            <p:nvPr/>
          </p:nvSpPr>
          <p:spPr bwMode="auto">
            <a:xfrm>
              <a:off x="8022" y="4254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15" name="Oval 105"/>
            <p:cNvSpPr>
              <a:spLocks noChangeArrowheads="1"/>
            </p:cNvSpPr>
            <p:nvPr/>
          </p:nvSpPr>
          <p:spPr bwMode="auto">
            <a:xfrm>
              <a:off x="9958" y="4884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116" name="Oval 106"/>
            <p:cNvSpPr>
              <a:spLocks noChangeArrowheads="1"/>
            </p:cNvSpPr>
            <p:nvPr/>
          </p:nvSpPr>
          <p:spPr bwMode="auto">
            <a:xfrm>
              <a:off x="9148" y="4884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117" name="Oval 107"/>
            <p:cNvSpPr>
              <a:spLocks noChangeArrowheads="1"/>
            </p:cNvSpPr>
            <p:nvPr/>
          </p:nvSpPr>
          <p:spPr bwMode="auto">
            <a:xfrm>
              <a:off x="8472" y="4884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8" name="Oval 108"/>
            <p:cNvSpPr>
              <a:spLocks noChangeArrowheads="1"/>
            </p:cNvSpPr>
            <p:nvPr/>
          </p:nvSpPr>
          <p:spPr bwMode="auto">
            <a:xfrm>
              <a:off x="7528" y="4884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119" name="Oval 109"/>
            <p:cNvSpPr>
              <a:spLocks noChangeArrowheads="1"/>
            </p:cNvSpPr>
            <p:nvPr/>
          </p:nvSpPr>
          <p:spPr bwMode="auto">
            <a:xfrm>
              <a:off x="8248" y="5537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20" name="Oval 110"/>
            <p:cNvSpPr>
              <a:spLocks noChangeArrowheads="1"/>
            </p:cNvSpPr>
            <p:nvPr/>
          </p:nvSpPr>
          <p:spPr bwMode="auto">
            <a:xfrm>
              <a:off x="7752" y="5537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121" name="Oval 111"/>
            <p:cNvSpPr>
              <a:spLocks noChangeArrowheads="1"/>
            </p:cNvSpPr>
            <p:nvPr/>
          </p:nvSpPr>
          <p:spPr bwMode="auto">
            <a:xfrm>
              <a:off x="7258" y="5537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cxnSp>
          <p:nvCxnSpPr>
            <p:cNvPr id="122" name="AutoShape 112"/>
            <p:cNvCxnSpPr>
              <a:cxnSpLocks noChangeShapeType="1"/>
              <a:stCxn id="118" idx="3"/>
              <a:endCxn id="121" idx="0"/>
            </p:cNvCxnSpPr>
            <p:nvPr/>
          </p:nvCxnSpPr>
          <p:spPr bwMode="auto">
            <a:xfrm flipH="1">
              <a:off x="7462" y="5231"/>
              <a:ext cx="126" cy="3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" name="AutoShape 113"/>
            <p:cNvCxnSpPr>
              <a:cxnSpLocks noChangeShapeType="1"/>
              <a:stCxn id="118" idx="5"/>
              <a:endCxn id="120" idx="0"/>
            </p:cNvCxnSpPr>
            <p:nvPr/>
          </p:nvCxnSpPr>
          <p:spPr bwMode="auto">
            <a:xfrm>
              <a:off x="7876" y="5231"/>
              <a:ext cx="80" cy="3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" name="AutoShape 114"/>
            <p:cNvCxnSpPr>
              <a:cxnSpLocks noChangeShapeType="1"/>
              <a:stCxn id="117" idx="3"/>
              <a:endCxn id="119" idx="0"/>
            </p:cNvCxnSpPr>
            <p:nvPr/>
          </p:nvCxnSpPr>
          <p:spPr bwMode="auto">
            <a:xfrm flipH="1">
              <a:off x="8452" y="5231"/>
              <a:ext cx="80" cy="3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5" name="AutoShape 115"/>
            <p:cNvCxnSpPr>
              <a:cxnSpLocks noChangeShapeType="1"/>
              <a:stCxn id="114" idx="3"/>
              <a:endCxn id="118" idx="0"/>
            </p:cNvCxnSpPr>
            <p:nvPr/>
          </p:nvCxnSpPr>
          <p:spPr bwMode="auto">
            <a:xfrm flipH="1">
              <a:off x="7732" y="4601"/>
              <a:ext cx="349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6" name="AutoShape 116"/>
            <p:cNvCxnSpPr>
              <a:cxnSpLocks noChangeShapeType="1"/>
              <a:stCxn id="114" idx="5"/>
              <a:endCxn id="117" idx="0"/>
            </p:cNvCxnSpPr>
            <p:nvPr/>
          </p:nvCxnSpPr>
          <p:spPr bwMode="auto">
            <a:xfrm>
              <a:off x="8369" y="4601"/>
              <a:ext cx="306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7" name="AutoShape 117"/>
            <p:cNvCxnSpPr>
              <a:cxnSpLocks noChangeShapeType="1"/>
              <a:stCxn id="113" idx="3"/>
              <a:endCxn id="116" idx="0"/>
            </p:cNvCxnSpPr>
            <p:nvPr/>
          </p:nvCxnSpPr>
          <p:spPr bwMode="auto">
            <a:xfrm flipH="1">
              <a:off x="9352" y="4601"/>
              <a:ext cx="263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8" name="AutoShape 118"/>
            <p:cNvCxnSpPr>
              <a:cxnSpLocks noChangeShapeType="1"/>
              <a:stCxn id="113" idx="5"/>
              <a:endCxn id="115" idx="0"/>
            </p:cNvCxnSpPr>
            <p:nvPr/>
          </p:nvCxnSpPr>
          <p:spPr bwMode="auto">
            <a:xfrm>
              <a:off x="9902" y="4601"/>
              <a:ext cx="259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" name="AutoShape 119"/>
            <p:cNvCxnSpPr>
              <a:cxnSpLocks noChangeShapeType="1"/>
              <a:stCxn id="131" idx="3"/>
              <a:endCxn id="114" idx="0"/>
            </p:cNvCxnSpPr>
            <p:nvPr/>
          </p:nvCxnSpPr>
          <p:spPr bwMode="auto">
            <a:xfrm flipH="1">
              <a:off x="8226" y="3948"/>
              <a:ext cx="622" cy="3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0" name="AutoShape 120"/>
            <p:cNvCxnSpPr>
              <a:cxnSpLocks noChangeShapeType="1"/>
              <a:stCxn id="131" idx="5"/>
              <a:endCxn id="113" idx="0"/>
            </p:cNvCxnSpPr>
            <p:nvPr/>
          </p:nvCxnSpPr>
          <p:spPr bwMode="auto">
            <a:xfrm>
              <a:off x="9136" y="3948"/>
              <a:ext cx="623" cy="3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1" name="Oval 121"/>
            <p:cNvSpPr>
              <a:spLocks noChangeArrowheads="1"/>
            </p:cNvSpPr>
            <p:nvPr/>
          </p:nvSpPr>
          <p:spPr bwMode="auto">
            <a:xfrm>
              <a:off x="8788" y="3600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cxnSp>
          <p:nvCxnSpPr>
            <p:cNvPr id="132" name="AutoShape 122"/>
            <p:cNvCxnSpPr>
              <a:cxnSpLocks noChangeShapeType="1"/>
              <a:stCxn id="117" idx="5"/>
            </p:cNvCxnSpPr>
            <p:nvPr/>
          </p:nvCxnSpPr>
          <p:spPr bwMode="auto">
            <a:xfrm>
              <a:off x="8820" y="5231"/>
              <a:ext cx="716" cy="71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3" name="Oval 123"/>
            <p:cNvSpPr>
              <a:spLocks noChangeArrowheads="1"/>
            </p:cNvSpPr>
            <p:nvPr/>
          </p:nvSpPr>
          <p:spPr bwMode="auto">
            <a:xfrm>
              <a:off x="9285" y="5389"/>
              <a:ext cx="407" cy="40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prstDash val="dash"/>
                  <a:rou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263AF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?</a:t>
              </a:r>
            </a:p>
          </p:txBody>
        </p:sp>
        <p:sp>
          <p:nvSpPr>
            <p:cNvPr id="134" name="Line 124"/>
            <p:cNvSpPr>
              <a:spLocks noChangeShapeType="1"/>
            </p:cNvSpPr>
            <p:nvPr/>
          </p:nvSpPr>
          <p:spPr bwMode="auto">
            <a:xfrm>
              <a:off x="6765" y="4489"/>
              <a:ext cx="619" cy="2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35" name="Line 124"/>
            <p:cNvSpPr>
              <a:spLocks noChangeShapeType="1"/>
            </p:cNvSpPr>
            <p:nvPr/>
          </p:nvSpPr>
          <p:spPr bwMode="auto">
            <a:xfrm>
              <a:off x="10335" y="4524"/>
              <a:ext cx="619" cy="2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660650" y="3052445"/>
            <a:ext cx="4321810" cy="1080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5400" dirty="0" smtClean="0"/>
              <a:t>Binary Heaps</a:t>
            </a:r>
          </a:p>
        </p:txBody>
      </p:sp>
      <p:sp>
        <p:nvSpPr>
          <p:cNvPr id="253" name="Freeform 66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 rot="218059">
            <a:off x="2164027" y="2507285"/>
            <a:ext cx="481676" cy="486694"/>
          </a:xfrm>
          <a:custGeom>
            <a:avLst/>
            <a:gdLst/>
            <a:ahLst/>
            <a:cxnLst>
              <a:cxn ang="0">
                <a:pos x="166" y="76"/>
              </a:cxn>
              <a:cxn ang="0">
                <a:pos x="287" y="94"/>
              </a:cxn>
              <a:cxn ang="0">
                <a:pos x="168" y="226"/>
              </a:cxn>
              <a:cxn ang="0">
                <a:pos x="69" y="274"/>
              </a:cxn>
              <a:cxn ang="0">
                <a:pos x="0" y="122"/>
              </a:cxn>
              <a:cxn ang="0">
                <a:pos x="107" y="99"/>
              </a:cxn>
              <a:cxn ang="0">
                <a:pos x="102" y="177"/>
              </a:cxn>
              <a:cxn ang="0">
                <a:pos x="99" y="173"/>
              </a:cxn>
              <a:cxn ang="0">
                <a:pos x="132" y="154"/>
              </a:cxn>
              <a:cxn ang="0">
                <a:pos x="217" y="111"/>
              </a:cxn>
              <a:cxn ang="0">
                <a:pos x="234" y="109"/>
              </a:cxn>
              <a:cxn ang="0">
                <a:pos x="197" y="101"/>
              </a:cxn>
              <a:cxn ang="0">
                <a:pos x="172" y="132"/>
              </a:cxn>
              <a:cxn ang="0">
                <a:pos x="184" y="137"/>
              </a:cxn>
              <a:cxn ang="0">
                <a:pos x="215" y="122"/>
              </a:cxn>
              <a:cxn ang="0">
                <a:pos x="131" y="212"/>
              </a:cxn>
              <a:cxn ang="0">
                <a:pos x="83" y="267"/>
              </a:cxn>
              <a:cxn ang="0">
                <a:pos x="83" y="254"/>
              </a:cxn>
              <a:cxn ang="0">
                <a:pos x="79" y="257"/>
              </a:cxn>
              <a:cxn ang="0">
                <a:pos x="159" y="105"/>
              </a:cxn>
              <a:cxn ang="0">
                <a:pos x="147" y="90"/>
              </a:cxn>
              <a:cxn ang="0">
                <a:pos x="149" y="97"/>
              </a:cxn>
              <a:cxn ang="0">
                <a:pos x="85" y="156"/>
              </a:cxn>
              <a:cxn ang="0">
                <a:pos x="166" y="208"/>
              </a:cxn>
              <a:cxn ang="0">
                <a:pos x="184" y="195"/>
              </a:cxn>
              <a:cxn ang="0">
                <a:pos x="189" y="170"/>
              </a:cxn>
              <a:cxn ang="0">
                <a:pos x="203" y="202"/>
              </a:cxn>
              <a:cxn ang="0">
                <a:pos x="204" y="215"/>
              </a:cxn>
              <a:cxn ang="0">
                <a:pos x="211" y="240"/>
              </a:cxn>
              <a:cxn ang="0">
                <a:pos x="203" y="187"/>
              </a:cxn>
              <a:cxn ang="0">
                <a:pos x="253" y="106"/>
              </a:cxn>
              <a:cxn ang="0">
                <a:pos x="183" y="101"/>
              </a:cxn>
              <a:cxn ang="0">
                <a:pos x="183" y="101"/>
              </a:cxn>
              <a:cxn ang="0">
                <a:pos x="132" y="47"/>
              </a:cxn>
              <a:cxn ang="0">
                <a:pos x="137" y="53"/>
              </a:cxn>
              <a:cxn ang="0">
                <a:pos x="201" y="173"/>
              </a:cxn>
              <a:cxn ang="0">
                <a:pos x="183" y="191"/>
              </a:cxn>
              <a:cxn ang="0">
                <a:pos x="71" y="144"/>
              </a:cxn>
              <a:cxn ang="0">
                <a:pos x="180" y="223"/>
              </a:cxn>
              <a:cxn ang="0">
                <a:pos x="184" y="212"/>
              </a:cxn>
              <a:cxn ang="0">
                <a:pos x="123" y="88"/>
              </a:cxn>
              <a:cxn ang="0">
                <a:pos x="135" y="76"/>
              </a:cxn>
              <a:cxn ang="0">
                <a:pos x="59" y="133"/>
              </a:cxn>
              <a:cxn ang="0">
                <a:pos x="58" y="126"/>
              </a:cxn>
              <a:cxn ang="0">
                <a:pos x="75" y="112"/>
              </a:cxn>
              <a:cxn ang="0">
                <a:pos x="82" y="109"/>
              </a:cxn>
              <a:cxn ang="0">
                <a:pos x="97" y="109"/>
              </a:cxn>
              <a:cxn ang="0">
                <a:pos x="194" y="234"/>
              </a:cxn>
              <a:cxn ang="0">
                <a:pos x="197" y="226"/>
              </a:cxn>
              <a:cxn ang="0">
                <a:pos x="71" y="128"/>
              </a:cxn>
              <a:cxn ang="0">
                <a:pos x="131" y="216"/>
              </a:cxn>
              <a:cxn ang="0">
                <a:pos x="149" y="94"/>
              </a:cxn>
              <a:cxn ang="0">
                <a:pos x="106" y="118"/>
              </a:cxn>
              <a:cxn ang="0">
                <a:pos x="109" y="114"/>
              </a:cxn>
              <a:cxn ang="0">
                <a:pos x="40" y="130"/>
              </a:cxn>
              <a:cxn ang="0">
                <a:pos x="110" y="227"/>
              </a:cxn>
              <a:cxn ang="0">
                <a:pos x="127" y="102"/>
              </a:cxn>
              <a:cxn ang="0">
                <a:pos x="155" y="71"/>
              </a:cxn>
              <a:cxn ang="0">
                <a:pos x="154" y="73"/>
              </a:cxn>
            </a:cxnLst>
            <a:rect l="0" t="0" r="r" b="b"/>
            <a:pathLst>
              <a:path w="287" h="289">
                <a:moveTo>
                  <a:pt x="130" y="0"/>
                </a:moveTo>
                <a:lnTo>
                  <a:pt x="130" y="0"/>
                </a:lnTo>
                <a:lnTo>
                  <a:pt x="138" y="7"/>
                </a:lnTo>
                <a:lnTo>
                  <a:pt x="144" y="15"/>
                </a:lnTo>
                <a:lnTo>
                  <a:pt x="149" y="24"/>
                </a:lnTo>
                <a:lnTo>
                  <a:pt x="154" y="33"/>
                </a:lnTo>
                <a:lnTo>
                  <a:pt x="161" y="53"/>
                </a:lnTo>
                <a:lnTo>
                  <a:pt x="166" y="76"/>
                </a:lnTo>
                <a:lnTo>
                  <a:pt x="166" y="76"/>
                </a:lnTo>
                <a:lnTo>
                  <a:pt x="168" y="84"/>
                </a:lnTo>
                <a:lnTo>
                  <a:pt x="170" y="91"/>
                </a:lnTo>
                <a:lnTo>
                  <a:pt x="170" y="91"/>
                </a:lnTo>
                <a:lnTo>
                  <a:pt x="183" y="90"/>
                </a:lnTo>
                <a:lnTo>
                  <a:pt x="197" y="87"/>
                </a:lnTo>
                <a:lnTo>
                  <a:pt x="213" y="87"/>
                </a:lnTo>
                <a:lnTo>
                  <a:pt x="228" y="87"/>
                </a:lnTo>
                <a:lnTo>
                  <a:pt x="258" y="90"/>
                </a:lnTo>
                <a:lnTo>
                  <a:pt x="287" y="94"/>
                </a:lnTo>
                <a:lnTo>
                  <a:pt x="287" y="94"/>
                </a:lnTo>
                <a:lnTo>
                  <a:pt x="249" y="125"/>
                </a:lnTo>
                <a:lnTo>
                  <a:pt x="229" y="140"/>
                </a:lnTo>
                <a:lnTo>
                  <a:pt x="211" y="154"/>
                </a:lnTo>
                <a:lnTo>
                  <a:pt x="229" y="267"/>
                </a:lnTo>
                <a:lnTo>
                  <a:pt x="229" y="267"/>
                </a:lnTo>
                <a:lnTo>
                  <a:pt x="208" y="255"/>
                </a:lnTo>
                <a:lnTo>
                  <a:pt x="187" y="241"/>
                </a:lnTo>
                <a:lnTo>
                  <a:pt x="168" y="226"/>
                </a:lnTo>
                <a:lnTo>
                  <a:pt x="148" y="209"/>
                </a:lnTo>
                <a:lnTo>
                  <a:pt x="148" y="209"/>
                </a:lnTo>
                <a:lnTo>
                  <a:pt x="130" y="232"/>
                </a:lnTo>
                <a:lnTo>
                  <a:pt x="111" y="253"/>
                </a:lnTo>
                <a:lnTo>
                  <a:pt x="90" y="272"/>
                </a:lnTo>
                <a:lnTo>
                  <a:pt x="80" y="281"/>
                </a:lnTo>
                <a:lnTo>
                  <a:pt x="68" y="289"/>
                </a:lnTo>
                <a:lnTo>
                  <a:pt x="68" y="289"/>
                </a:lnTo>
                <a:lnTo>
                  <a:pt x="69" y="274"/>
                </a:lnTo>
                <a:lnTo>
                  <a:pt x="72" y="258"/>
                </a:lnTo>
                <a:lnTo>
                  <a:pt x="78" y="229"/>
                </a:lnTo>
                <a:lnTo>
                  <a:pt x="85" y="201"/>
                </a:lnTo>
                <a:lnTo>
                  <a:pt x="89" y="173"/>
                </a:lnTo>
                <a:lnTo>
                  <a:pt x="89" y="173"/>
                </a:lnTo>
                <a:lnTo>
                  <a:pt x="68" y="158"/>
                </a:lnTo>
                <a:lnTo>
                  <a:pt x="45" y="146"/>
                </a:lnTo>
                <a:lnTo>
                  <a:pt x="0" y="122"/>
                </a:lnTo>
                <a:lnTo>
                  <a:pt x="0" y="122"/>
                </a:lnTo>
                <a:lnTo>
                  <a:pt x="0" y="122"/>
                </a:lnTo>
                <a:lnTo>
                  <a:pt x="0" y="121"/>
                </a:lnTo>
                <a:lnTo>
                  <a:pt x="3" y="118"/>
                </a:lnTo>
                <a:lnTo>
                  <a:pt x="12" y="114"/>
                </a:lnTo>
                <a:lnTo>
                  <a:pt x="12" y="114"/>
                </a:lnTo>
                <a:lnTo>
                  <a:pt x="34" y="109"/>
                </a:lnTo>
                <a:lnTo>
                  <a:pt x="57" y="105"/>
                </a:lnTo>
                <a:lnTo>
                  <a:pt x="82" y="101"/>
                </a:lnTo>
                <a:lnTo>
                  <a:pt x="107" y="99"/>
                </a:lnTo>
                <a:lnTo>
                  <a:pt x="130" y="0"/>
                </a:lnTo>
                <a:close/>
                <a:moveTo>
                  <a:pt x="103" y="187"/>
                </a:moveTo>
                <a:lnTo>
                  <a:pt x="103" y="187"/>
                </a:lnTo>
                <a:lnTo>
                  <a:pt x="102" y="187"/>
                </a:lnTo>
                <a:lnTo>
                  <a:pt x="102" y="187"/>
                </a:lnTo>
                <a:lnTo>
                  <a:pt x="100" y="184"/>
                </a:lnTo>
                <a:lnTo>
                  <a:pt x="102" y="180"/>
                </a:lnTo>
                <a:lnTo>
                  <a:pt x="102" y="177"/>
                </a:lnTo>
                <a:lnTo>
                  <a:pt x="102" y="177"/>
                </a:lnTo>
                <a:lnTo>
                  <a:pt x="113" y="163"/>
                </a:lnTo>
                <a:lnTo>
                  <a:pt x="124" y="149"/>
                </a:lnTo>
                <a:lnTo>
                  <a:pt x="147" y="123"/>
                </a:lnTo>
                <a:lnTo>
                  <a:pt x="147" y="123"/>
                </a:lnTo>
                <a:lnTo>
                  <a:pt x="134" y="132"/>
                </a:lnTo>
                <a:lnTo>
                  <a:pt x="123" y="140"/>
                </a:lnTo>
                <a:lnTo>
                  <a:pt x="100" y="160"/>
                </a:lnTo>
                <a:lnTo>
                  <a:pt x="100" y="160"/>
                </a:lnTo>
                <a:lnTo>
                  <a:pt x="99" y="173"/>
                </a:lnTo>
                <a:lnTo>
                  <a:pt x="96" y="187"/>
                </a:lnTo>
                <a:lnTo>
                  <a:pt x="92" y="213"/>
                </a:lnTo>
                <a:lnTo>
                  <a:pt x="165" y="128"/>
                </a:lnTo>
                <a:lnTo>
                  <a:pt x="165" y="128"/>
                </a:lnTo>
                <a:lnTo>
                  <a:pt x="158" y="133"/>
                </a:lnTo>
                <a:lnTo>
                  <a:pt x="148" y="143"/>
                </a:lnTo>
                <a:lnTo>
                  <a:pt x="140" y="151"/>
                </a:lnTo>
                <a:lnTo>
                  <a:pt x="132" y="158"/>
                </a:lnTo>
                <a:lnTo>
                  <a:pt x="132" y="154"/>
                </a:lnTo>
                <a:lnTo>
                  <a:pt x="132" y="154"/>
                </a:lnTo>
                <a:lnTo>
                  <a:pt x="127" y="164"/>
                </a:lnTo>
                <a:lnTo>
                  <a:pt x="120" y="173"/>
                </a:lnTo>
                <a:lnTo>
                  <a:pt x="113" y="180"/>
                </a:lnTo>
                <a:lnTo>
                  <a:pt x="103" y="187"/>
                </a:lnTo>
                <a:lnTo>
                  <a:pt x="103" y="187"/>
                </a:lnTo>
                <a:close/>
                <a:moveTo>
                  <a:pt x="214" y="112"/>
                </a:moveTo>
                <a:lnTo>
                  <a:pt x="214" y="112"/>
                </a:lnTo>
                <a:lnTo>
                  <a:pt x="217" y="111"/>
                </a:lnTo>
                <a:lnTo>
                  <a:pt x="218" y="109"/>
                </a:lnTo>
                <a:lnTo>
                  <a:pt x="218" y="106"/>
                </a:lnTo>
                <a:lnTo>
                  <a:pt x="221" y="105"/>
                </a:lnTo>
                <a:lnTo>
                  <a:pt x="224" y="106"/>
                </a:lnTo>
                <a:lnTo>
                  <a:pt x="231" y="101"/>
                </a:lnTo>
                <a:lnTo>
                  <a:pt x="231" y="101"/>
                </a:lnTo>
                <a:lnTo>
                  <a:pt x="232" y="104"/>
                </a:lnTo>
                <a:lnTo>
                  <a:pt x="234" y="108"/>
                </a:lnTo>
                <a:lnTo>
                  <a:pt x="234" y="109"/>
                </a:lnTo>
                <a:lnTo>
                  <a:pt x="235" y="111"/>
                </a:lnTo>
                <a:lnTo>
                  <a:pt x="235" y="111"/>
                </a:lnTo>
                <a:lnTo>
                  <a:pt x="241" y="108"/>
                </a:lnTo>
                <a:lnTo>
                  <a:pt x="245" y="105"/>
                </a:lnTo>
                <a:lnTo>
                  <a:pt x="255" y="99"/>
                </a:lnTo>
                <a:lnTo>
                  <a:pt x="255" y="99"/>
                </a:lnTo>
                <a:lnTo>
                  <a:pt x="239" y="98"/>
                </a:lnTo>
                <a:lnTo>
                  <a:pt x="225" y="98"/>
                </a:lnTo>
                <a:lnTo>
                  <a:pt x="197" y="101"/>
                </a:lnTo>
                <a:lnTo>
                  <a:pt x="197" y="101"/>
                </a:lnTo>
                <a:lnTo>
                  <a:pt x="194" y="101"/>
                </a:lnTo>
                <a:lnTo>
                  <a:pt x="192" y="104"/>
                </a:lnTo>
                <a:lnTo>
                  <a:pt x="186" y="111"/>
                </a:lnTo>
                <a:lnTo>
                  <a:pt x="180" y="119"/>
                </a:lnTo>
                <a:lnTo>
                  <a:pt x="175" y="125"/>
                </a:lnTo>
                <a:lnTo>
                  <a:pt x="175" y="125"/>
                </a:lnTo>
                <a:lnTo>
                  <a:pt x="172" y="129"/>
                </a:lnTo>
                <a:lnTo>
                  <a:pt x="172" y="132"/>
                </a:lnTo>
                <a:lnTo>
                  <a:pt x="176" y="139"/>
                </a:lnTo>
                <a:lnTo>
                  <a:pt x="176" y="139"/>
                </a:lnTo>
                <a:lnTo>
                  <a:pt x="182" y="132"/>
                </a:lnTo>
                <a:lnTo>
                  <a:pt x="187" y="122"/>
                </a:lnTo>
                <a:lnTo>
                  <a:pt x="194" y="114"/>
                </a:lnTo>
                <a:lnTo>
                  <a:pt x="199" y="111"/>
                </a:lnTo>
                <a:lnTo>
                  <a:pt x="204" y="108"/>
                </a:lnTo>
                <a:lnTo>
                  <a:pt x="184" y="137"/>
                </a:lnTo>
                <a:lnTo>
                  <a:pt x="184" y="137"/>
                </a:lnTo>
                <a:lnTo>
                  <a:pt x="192" y="132"/>
                </a:lnTo>
                <a:lnTo>
                  <a:pt x="199" y="125"/>
                </a:lnTo>
                <a:lnTo>
                  <a:pt x="207" y="118"/>
                </a:lnTo>
                <a:lnTo>
                  <a:pt x="214" y="112"/>
                </a:lnTo>
                <a:lnTo>
                  <a:pt x="214" y="112"/>
                </a:lnTo>
                <a:close/>
                <a:moveTo>
                  <a:pt x="211" y="123"/>
                </a:moveTo>
                <a:lnTo>
                  <a:pt x="211" y="123"/>
                </a:lnTo>
                <a:lnTo>
                  <a:pt x="214" y="123"/>
                </a:lnTo>
                <a:lnTo>
                  <a:pt x="215" y="122"/>
                </a:lnTo>
                <a:lnTo>
                  <a:pt x="217" y="115"/>
                </a:lnTo>
                <a:lnTo>
                  <a:pt x="217" y="115"/>
                </a:lnTo>
                <a:lnTo>
                  <a:pt x="193" y="136"/>
                </a:lnTo>
                <a:lnTo>
                  <a:pt x="170" y="158"/>
                </a:lnTo>
                <a:lnTo>
                  <a:pt x="151" y="182"/>
                </a:lnTo>
                <a:lnTo>
                  <a:pt x="132" y="209"/>
                </a:lnTo>
                <a:lnTo>
                  <a:pt x="132" y="209"/>
                </a:lnTo>
                <a:lnTo>
                  <a:pt x="131" y="212"/>
                </a:lnTo>
                <a:lnTo>
                  <a:pt x="131" y="212"/>
                </a:lnTo>
                <a:lnTo>
                  <a:pt x="131" y="212"/>
                </a:lnTo>
                <a:lnTo>
                  <a:pt x="154" y="192"/>
                </a:lnTo>
                <a:lnTo>
                  <a:pt x="175" y="171"/>
                </a:lnTo>
                <a:lnTo>
                  <a:pt x="193" y="149"/>
                </a:lnTo>
                <a:lnTo>
                  <a:pt x="211" y="123"/>
                </a:lnTo>
                <a:lnTo>
                  <a:pt x="211" y="123"/>
                </a:lnTo>
                <a:close/>
                <a:moveTo>
                  <a:pt x="78" y="271"/>
                </a:moveTo>
                <a:lnTo>
                  <a:pt x="78" y="271"/>
                </a:lnTo>
                <a:lnTo>
                  <a:pt x="83" y="267"/>
                </a:lnTo>
                <a:lnTo>
                  <a:pt x="89" y="262"/>
                </a:lnTo>
                <a:lnTo>
                  <a:pt x="93" y="257"/>
                </a:lnTo>
                <a:lnTo>
                  <a:pt x="96" y="250"/>
                </a:lnTo>
                <a:lnTo>
                  <a:pt x="96" y="250"/>
                </a:lnTo>
                <a:lnTo>
                  <a:pt x="90" y="255"/>
                </a:lnTo>
                <a:lnTo>
                  <a:pt x="86" y="257"/>
                </a:lnTo>
                <a:lnTo>
                  <a:pt x="85" y="255"/>
                </a:lnTo>
                <a:lnTo>
                  <a:pt x="83" y="254"/>
                </a:lnTo>
                <a:lnTo>
                  <a:pt x="83" y="254"/>
                </a:lnTo>
                <a:lnTo>
                  <a:pt x="106" y="220"/>
                </a:lnTo>
                <a:lnTo>
                  <a:pt x="128" y="188"/>
                </a:lnTo>
                <a:lnTo>
                  <a:pt x="128" y="188"/>
                </a:lnTo>
                <a:lnTo>
                  <a:pt x="111" y="203"/>
                </a:lnTo>
                <a:lnTo>
                  <a:pt x="103" y="212"/>
                </a:lnTo>
                <a:lnTo>
                  <a:pt x="96" y="222"/>
                </a:lnTo>
                <a:lnTo>
                  <a:pt x="89" y="233"/>
                </a:lnTo>
                <a:lnTo>
                  <a:pt x="83" y="244"/>
                </a:lnTo>
                <a:lnTo>
                  <a:pt x="79" y="257"/>
                </a:lnTo>
                <a:lnTo>
                  <a:pt x="78" y="271"/>
                </a:lnTo>
                <a:lnTo>
                  <a:pt x="78" y="271"/>
                </a:lnTo>
                <a:close/>
                <a:moveTo>
                  <a:pt x="149" y="98"/>
                </a:moveTo>
                <a:lnTo>
                  <a:pt x="123" y="132"/>
                </a:lnTo>
                <a:lnTo>
                  <a:pt x="123" y="132"/>
                </a:lnTo>
                <a:lnTo>
                  <a:pt x="141" y="118"/>
                </a:lnTo>
                <a:lnTo>
                  <a:pt x="151" y="111"/>
                </a:lnTo>
                <a:lnTo>
                  <a:pt x="159" y="105"/>
                </a:lnTo>
                <a:lnTo>
                  <a:pt x="159" y="105"/>
                </a:lnTo>
                <a:lnTo>
                  <a:pt x="162" y="102"/>
                </a:lnTo>
                <a:lnTo>
                  <a:pt x="163" y="99"/>
                </a:lnTo>
                <a:lnTo>
                  <a:pt x="163" y="97"/>
                </a:lnTo>
                <a:lnTo>
                  <a:pt x="162" y="92"/>
                </a:lnTo>
                <a:lnTo>
                  <a:pt x="159" y="84"/>
                </a:lnTo>
                <a:lnTo>
                  <a:pt x="156" y="77"/>
                </a:lnTo>
                <a:lnTo>
                  <a:pt x="156" y="77"/>
                </a:lnTo>
                <a:lnTo>
                  <a:pt x="152" y="84"/>
                </a:lnTo>
                <a:lnTo>
                  <a:pt x="147" y="90"/>
                </a:lnTo>
                <a:lnTo>
                  <a:pt x="140" y="94"/>
                </a:lnTo>
                <a:lnTo>
                  <a:pt x="134" y="99"/>
                </a:lnTo>
                <a:lnTo>
                  <a:pt x="134" y="99"/>
                </a:lnTo>
                <a:lnTo>
                  <a:pt x="138" y="98"/>
                </a:lnTo>
                <a:lnTo>
                  <a:pt x="142" y="97"/>
                </a:lnTo>
                <a:lnTo>
                  <a:pt x="145" y="97"/>
                </a:lnTo>
                <a:lnTo>
                  <a:pt x="149" y="94"/>
                </a:lnTo>
                <a:lnTo>
                  <a:pt x="149" y="94"/>
                </a:lnTo>
                <a:lnTo>
                  <a:pt x="149" y="97"/>
                </a:lnTo>
                <a:lnTo>
                  <a:pt x="149" y="98"/>
                </a:lnTo>
                <a:lnTo>
                  <a:pt x="149" y="98"/>
                </a:lnTo>
                <a:close/>
                <a:moveTo>
                  <a:pt x="117" y="119"/>
                </a:moveTo>
                <a:lnTo>
                  <a:pt x="117" y="119"/>
                </a:lnTo>
                <a:lnTo>
                  <a:pt x="99" y="135"/>
                </a:lnTo>
                <a:lnTo>
                  <a:pt x="80" y="150"/>
                </a:lnTo>
                <a:lnTo>
                  <a:pt x="80" y="150"/>
                </a:lnTo>
                <a:lnTo>
                  <a:pt x="82" y="153"/>
                </a:lnTo>
                <a:lnTo>
                  <a:pt x="85" y="156"/>
                </a:lnTo>
                <a:lnTo>
                  <a:pt x="88" y="157"/>
                </a:lnTo>
                <a:lnTo>
                  <a:pt x="89" y="158"/>
                </a:lnTo>
                <a:lnTo>
                  <a:pt x="127" y="115"/>
                </a:lnTo>
                <a:lnTo>
                  <a:pt x="127" y="115"/>
                </a:lnTo>
                <a:lnTo>
                  <a:pt x="117" y="119"/>
                </a:lnTo>
                <a:lnTo>
                  <a:pt x="117" y="119"/>
                </a:lnTo>
                <a:close/>
                <a:moveTo>
                  <a:pt x="161" y="199"/>
                </a:moveTo>
                <a:lnTo>
                  <a:pt x="161" y="199"/>
                </a:lnTo>
                <a:lnTo>
                  <a:pt x="166" y="208"/>
                </a:lnTo>
                <a:lnTo>
                  <a:pt x="169" y="212"/>
                </a:lnTo>
                <a:lnTo>
                  <a:pt x="173" y="216"/>
                </a:lnTo>
                <a:lnTo>
                  <a:pt x="173" y="216"/>
                </a:lnTo>
                <a:lnTo>
                  <a:pt x="179" y="208"/>
                </a:lnTo>
                <a:lnTo>
                  <a:pt x="184" y="201"/>
                </a:lnTo>
                <a:lnTo>
                  <a:pt x="192" y="194"/>
                </a:lnTo>
                <a:lnTo>
                  <a:pt x="196" y="185"/>
                </a:lnTo>
                <a:lnTo>
                  <a:pt x="196" y="185"/>
                </a:lnTo>
                <a:lnTo>
                  <a:pt x="184" y="195"/>
                </a:lnTo>
                <a:lnTo>
                  <a:pt x="177" y="201"/>
                </a:lnTo>
                <a:lnTo>
                  <a:pt x="170" y="205"/>
                </a:lnTo>
                <a:lnTo>
                  <a:pt x="170" y="205"/>
                </a:lnTo>
                <a:lnTo>
                  <a:pt x="170" y="199"/>
                </a:lnTo>
                <a:lnTo>
                  <a:pt x="170" y="195"/>
                </a:lnTo>
                <a:lnTo>
                  <a:pt x="176" y="185"/>
                </a:lnTo>
                <a:lnTo>
                  <a:pt x="182" y="177"/>
                </a:lnTo>
                <a:lnTo>
                  <a:pt x="189" y="170"/>
                </a:lnTo>
                <a:lnTo>
                  <a:pt x="189" y="170"/>
                </a:lnTo>
                <a:lnTo>
                  <a:pt x="190" y="168"/>
                </a:lnTo>
                <a:lnTo>
                  <a:pt x="189" y="164"/>
                </a:lnTo>
                <a:lnTo>
                  <a:pt x="161" y="199"/>
                </a:lnTo>
                <a:close/>
                <a:moveTo>
                  <a:pt x="199" y="191"/>
                </a:moveTo>
                <a:lnTo>
                  <a:pt x="199" y="191"/>
                </a:lnTo>
                <a:lnTo>
                  <a:pt x="201" y="192"/>
                </a:lnTo>
                <a:lnTo>
                  <a:pt x="203" y="194"/>
                </a:lnTo>
                <a:lnTo>
                  <a:pt x="203" y="196"/>
                </a:lnTo>
                <a:lnTo>
                  <a:pt x="203" y="202"/>
                </a:lnTo>
                <a:lnTo>
                  <a:pt x="200" y="208"/>
                </a:lnTo>
                <a:lnTo>
                  <a:pt x="196" y="218"/>
                </a:lnTo>
                <a:lnTo>
                  <a:pt x="194" y="222"/>
                </a:lnTo>
                <a:lnTo>
                  <a:pt x="194" y="223"/>
                </a:lnTo>
                <a:lnTo>
                  <a:pt x="194" y="223"/>
                </a:lnTo>
                <a:lnTo>
                  <a:pt x="197" y="220"/>
                </a:lnTo>
                <a:lnTo>
                  <a:pt x="200" y="218"/>
                </a:lnTo>
                <a:lnTo>
                  <a:pt x="203" y="215"/>
                </a:lnTo>
                <a:lnTo>
                  <a:pt x="204" y="215"/>
                </a:lnTo>
                <a:lnTo>
                  <a:pt x="207" y="215"/>
                </a:lnTo>
                <a:lnTo>
                  <a:pt x="207" y="215"/>
                </a:lnTo>
                <a:lnTo>
                  <a:pt x="208" y="220"/>
                </a:lnTo>
                <a:lnTo>
                  <a:pt x="207" y="226"/>
                </a:lnTo>
                <a:lnTo>
                  <a:pt x="206" y="237"/>
                </a:lnTo>
                <a:lnTo>
                  <a:pt x="206" y="237"/>
                </a:lnTo>
                <a:lnTo>
                  <a:pt x="206" y="240"/>
                </a:lnTo>
                <a:lnTo>
                  <a:pt x="208" y="240"/>
                </a:lnTo>
                <a:lnTo>
                  <a:pt x="211" y="240"/>
                </a:lnTo>
                <a:lnTo>
                  <a:pt x="213" y="239"/>
                </a:lnTo>
                <a:lnTo>
                  <a:pt x="213" y="239"/>
                </a:lnTo>
                <a:lnTo>
                  <a:pt x="211" y="213"/>
                </a:lnTo>
                <a:lnTo>
                  <a:pt x="207" y="188"/>
                </a:lnTo>
                <a:lnTo>
                  <a:pt x="207" y="188"/>
                </a:lnTo>
                <a:lnTo>
                  <a:pt x="206" y="184"/>
                </a:lnTo>
                <a:lnTo>
                  <a:pt x="204" y="184"/>
                </a:lnTo>
                <a:lnTo>
                  <a:pt x="203" y="187"/>
                </a:lnTo>
                <a:lnTo>
                  <a:pt x="203" y="187"/>
                </a:lnTo>
                <a:lnTo>
                  <a:pt x="200" y="189"/>
                </a:lnTo>
                <a:lnTo>
                  <a:pt x="199" y="191"/>
                </a:lnTo>
                <a:lnTo>
                  <a:pt x="199" y="191"/>
                </a:lnTo>
                <a:close/>
                <a:moveTo>
                  <a:pt x="206" y="143"/>
                </a:moveTo>
                <a:lnTo>
                  <a:pt x="206" y="143"/>
                </a:lnTo>
                <a:lnTo>
                  <a:pt x="218" y="136"/>
                </a:lnTo>
                <a:lnTo>
                  <a:pt x="232" y="128"/>
                </a:lnTo>
                <a:lnTo>
                  <a:pt x="244" y="116"/>
                </a:lnTo>
                <a:lnTo>
                  <a:pt x="253" y="106"/>
                </a:lnTo>
                <a:lnTo>
                  <a:pt x="253" y="106"/>
                </a:lnTo>
                <a:lnTo>
                  <a:pt x="238" y="112"/>
                </a:lnTo>
                <a:lnTo>
                  <a:pt x="224" y="121"/>
                </a:lnTo>
                <a:lnTo>
                  <a:pt x="218" y="126"/>
                </a:lnTo>
                <a:lnTo>
                  <a:pt x="213" y="132"/>
                </a:lnTo>
                <a:lnTo>
                  <a:pt x="208" y="137"/>
                </a:lnTo>
                <a:lnTo>
                  <a:pt x="206" y="143"/>
                </a:lnTo>
                <a:lnTo>
                  <a:pt x="206" y="143"/>
                </a:lnTo>
                <a:close/>
                <a:moveTo>
                  <a:pt x="183" y="101"/>
                </a:moveTo>
                <a:lnTo>
                  <a:pt x="175" y="105"/>
                </a:lnTo>
                <a:lnTo>
                  <a:pt x="175" y="105"/>
                </a:lnTo>
                <a:lnTo>
                  <a:pt x="165" y="111"/>
                </a:lnTo>
                <a:lnTo>
                  <a:pt x="158" y="119"/>
                </a:lnTo>
                <a:lnTo>
                  <a:pt x="145" y="137"/>
                </a:lnTo>
                <a:lnTo>
                  <a:pt x="145" y="137"/>
                </a:lnTo>
                <a:lnTo>
                  <a:pt x="163" y="119"/>
                </a:lnTo>
                <a:lnTo>
                  <a:pt x="183" y="101"/>
                </a:lnTo>
                <a:lnTo>
                  <a:pt x="183" y="101"/>
                </a:lnTo>
                <a:close/>
                <a:moveTo>
                  <a:pt x="138" y="50"/>
                </a:moveTo>
                <a:lnTo>
                  <a:pt x="138" y="50"/>
                </a:lnTo>
                <a:lnTo>
                  <a:pt x="145" y="45"/>
                </a:lnTo>
                <a:lnTo>
                  <a:pt x="147" y="40"/>
                </a:lnTo>
                <a:lnTo>
                  <a:pt x="145" y="38"/>
                </a:lnTo>
                <a:lnTo>
                  <a:pt x="144" y="36"/>
                </a:lnTo>
                <a:lnTo>
                  <a:pt x="144" y="36"/>
                </a:lnTo>
                <a:lnTo>
                  <a:pt x="138" y="40"/>
                </a:lnTo>
                <a:lnTo>
                  <a:pt x="132" y="47"/>
                </a:lnTo>
                <a:lnTo>
                  <a:pt x="130" y="55"/>
                </a:lnTo>
                <a:lnTo>
                  <a:pt x="128" y="62"/>
                </a:lnTo>
                <a:lnTo>
                  <a:pt x="137" y="56"/>
                </a:lnTo>
                <a:lnTo>
                  <a:pt x="137" y="56"/>
                </a:lnTo>
                <a:lnTo>
                  <a:pt x="135" y="56"/>
                </a:lnTo>
                <a:lnTo>
                  <a:pt x="135" y="55"/>
                </a:lnTo>
                <a:lnTo>
                  <a:pt x="135" y="53"/>
                </a:lnTo>
                <a:lnTo>
                  <a:pt x="137" y="53"/>
                </a:lnTo>
                <a:lnTo>
                  <a:pt x="137" y="53"/>
                </a:lnTo>
                <a:lnTo>
                  <a:pt x="138" y="52"/>
                </a:lnTo>
                <a:lnTo>
                  <a:pt x="138" y="50"/>
                </a:lnTo>
                <a:lnTo>
                  <a:pt x="138" y="50"/>
                </a:lnTo>
                <a:close/>
                <a:moveTo>
                  <a:pt x="183" y="191"/>
                </a:moveTo>
                <a:lnTo>
                  <a:pt x="183" y="191"/>
                </a:lnTo>
                <a:lnTo>
                  <a:pt x="192" y="181"/>
                </a:lnTo>
                <a:lnTo>
                  <a:pt x="196" y="177"/>
                </a:lnTo>
                <a:lnTo>
                  <a:pt x="201" y="173"/>
                </a:lnTo>
                <a:lnTo>
                  <a:pt x="201" y="173"/>
                </a:lnTo>
                <a:lnTo>
                  <a:pt x="204" y="170"/>
                </a:lnTo>
                <a:lnTo>
                  <a:pt x="204" y="166"/>
                </a:lnTo>
                <a:lnTo>
                  <a:pt x="204" y="161"/>
                </a:lnTo>
                <a:lnTo>
                  <a:pt x="203" y="161"/>
                </a:lnTo>
                <a:lnTo>
                  <a:pt x="203" y="161"/>
                </a:lnTo>
                <a:lnTo>
                  <a:pt x="203" y="161"/>
                </a:lnTo>
                <a:lnTo>
                  <a:pt x="190" y="177"/>
                </a:lnTo>
                <a:lnTo>
                  <a:pt x="186" y="184"/>
                </a:lnTo>
                <a:lnTo>
                  <a:pt x="183" y="191"/>
                </a:lnTo>
                <a:lnTo>
                  <a:pt x="183" y="191"/>
                </a:lnTo>
                <a:close/>
                <a:moveTo>
                  <a:pt x="69" y="137"/>
                </a:moveTo>
                <a:lnTo>
                  <a:pt x="69" y="137"/>
                </a:lnTo>
                <a:lnTo>
                  <a:pt x="68" y="140"/>
                </a:lnTo>
                <a:lnTo>
                  <a:pt x="66" y="144"/>
                </a:lnTo>
                <a:lnTo>
                  <a:pt x="66" y="146"/>
                </a:lnTo>
                <a:lnTo>
                  <a:pt x="68" y="146"/>
                </a:lnTo>
                <a:lnTo>
                  <a:pt x="71" y="144"/>
                </a:lnTo>
                <a:lnTo>
                  <a:pt x="71" y="144"/>
                </a:lnTo>
                <a:lnTo>
                  <a:pt x="75" y="140"/>
                </a:lnTo>
                <a:lnTo>
                  <a:pt x="80" y="135"/>
                </a:lnTo>
                <a:lnTo>
                  <a:pt x="85" y="130"/>
                </a:lnTo>
                <a:lnTo>
                  <a:pt x="86" y="126"/>
                </a:lnTo>
                <a:lnTo>
                  <a:pt x="86" y="126"/>
                </a:lnTo>
                <a:lnTo>
                  <a:pt x="78" y="132"/>
                </a:lnTo>
                <a:lnTo>
                  <a:pt x="69" y="137"/>
                </a:lnTo>
                <a:lnTo>
                  <a:pt x="69" y="137"/>
                </a:lnTo>
                <a:close/>
                <a:moveTo>
                  <a:pt x="180" y="223"/>
                </a:moveTo>
                <a:lnTo>
                  <a:pt x="180" y="223"/>
                </a:lnTo>
                <a:lnTo>
                  <a:pt x="184" y="222"/>
                </a:lnTo>
                <a:lnTo>
                  <a:pt x="190" y="218"/>
                </a:lnTo>
                <a:lnTo>
                  <a:pt x="193" y="212"/>
                </a:lnTo>
                <a:lnTo>
                  <a:pt x="194" y="209"/>
                </a:lnTo>
                <a:lnTo>
                  <a:pt x="193" y="206"/>
                </a:lnTo>
                <a:lnTo>
                  <a:pt x="193" y="206"/>
                </a:lnTo>
                <a:lnTo>
                  <a:pt x="189" y="209"/>
                </a:lnTo>
                <a:lnTo>
                  <a:pt x="184" y="212"/>
                </a:lnTo>
                <a:lnTo>
                  <a:pt x="182" y="218"/>
                </a:lnTo>
                <a:lnTo>
                  <a:pt x="180" y="223"/>
                </a:lnTo>
                <a:lnTo>
                  <a:pt x="180" y="223"/>
                </a:lnTo>
                <a:close/>
                <a:moveTo>
                  <a:pt x="131" y="77"/>
                </a:moveTo>
                <a:lnTo>
                  <a:pt x="131" y="77"/>
                </a:lnTo>
                <a:lnTo>
                  <a:pt x="128" y="78"/>
                </a:lnTo>
                <a:lnTo>
                  <a:pt x="125" y="80"/>
                </a:lnTo>
                <a:lnTo>
                  <a:pt x="124" y="84"/>
                </a:lnTo>
                <a:lnTo>
                  <a:pt x="123" y="88"/>
                </a:lnTo>
                <a:lnTo>
                  <a:pt x="121" y="94"/>
                </a:lnTo>
                <a:lnTo>
                  <a:pt x="121" y="94"/>
                </a:lnTo>
                <a:lnTo>
                  <a:pt x="124" y="92"/>
                </a:lnTo>
                <a:lnTo>
                  <a:pt x="128" y="90"/>
                </a:lnTo>
                <a:lnTo>
                  <a:pt x="134" y="81"/>
                </a:lnTo>
                <a:lnTo>
                  <a:pt x="138" y="74"/>
                </a:lnTo>
                <a:lnTo>
                  <a:pt x="140" y="70"/>
                </a:lnTo>
                <a:lnTo>
                  <a:pt x="140" y="70"/>
                </a:lnTo>
                <a:lnTo>
                  <a:pt x="135" y="76"/>
                </a:lnTo>
                <a:lnTo>
                  <a:pt x="131" y="77"/>
                </a:lnTo>
                <a:lnTo>
                  <a:pt x="131" y="77"/>
                </a:lnTo>
                <a:close/>
                <a:moveTo>
                  <a:pt x="47" y="136"/>
                </a:moveTo>
                <a:lnTo>
                  <a:pt x="47" y="136"/>
                </a:lnTo>
                <a:lnTo>
                  <a:pt x="50" y="139"/>
                </a:lnTo>
                <a:lnTo>
                  <a:pt x="51" y="139"/>
                </a:lnTo>
                <a:lnTo>
                  <a:pt x="55" y="137"/>
                </a:lnTo>
                <a:lnTo>
                  <a:pt x="58" y="135"/>
                </a:lnTo>
                <a:lnTo>
                  <a:pt x="59" y="133"/>
                </a:lnTo>
                <a:lnTo>
                  <a:pt x="62" y="133"/>
                </a:lnTo>
                <a:lnTo>
                  <a:pt x="62" y="133"/>
                </a:lnTo>
                <a:lnTo>
                  <a:pt x="62" y="130"/>
                </a:lnTo>
                <a:lnTo>
                  <a:pt x="64" y="128"/>
                </a:lnTo>
                <a:lnTo>
                  <a:pt x="65" y="125"/>
                </a:lnTo>
                <a:lnTo>
                  <a:pt x="64" y="125"/>
                </a:lnTo>
                <a:lnTo>
                  <a:pt x="61" y="125"/>
                </a:lnTo>
                <a:lnTo>
                  <a:pt x="61" y="125"/>
                </a:lnTo>
                <a:lnTo>
                  <a:pt x="58" y="126"/>
                </a:lnTo>
                <a:lnTo>
                  <a:pt x="54" y="130"/>
                </a:lnTo>
                <a:lnTo>
                  <a:pt x="47" y="136"/>
                </a:lnTo>
                <a:lnTo>
                  <a:pt x="47" y="136"/>
                </a:lnTo>
                <a:close/>
                <a:moveTo>
                  <a:pt x="36" y="119"/>
                </a:moveTo>
                <a:lnTo>
                  <a:pt x="36" y="119"/>
                </a:lnTo>
                <a:lnTo>
                  <a:pt x="57" y="116"/>
                </a:lnTo>
                <a:lnTo>
                  <a:pt x="66" y="115"/>
                </a:lnTo>
                <a:lnTo>
                  <a:pt x="75" y="112"/>
                </a:lnTo>
                <a:lnTo>
                  <a:pt x="75" y="112"/>
                </a:lnTo>
                <a:lnTo>
                  <a:pt x="68" y="112"/>
                </a:lnTo>
                <a:lnTo>
                  <a:pt x="61" y="112"/>
                </a:lnTo>
                <a:lnTo>
                  <a:pt x="61" y="112"/>
                </a:lnTo>
                <a:lnTo>
                  <a:pt x="48" y="115"/>
                </a:lnTo>
                <a:lnTo>
                  <a:pt x="36" y="119"/>
                </a:lnTo>
                <a:lnTo>
                  <a:pt x="36" y="119"/>
                </a:lnTo>
                <a:close/>
                <a:moveTo>
                  <a:pt x="89" y="111"/>
                </a:moveTo>
                <a:lnTo>
                  <a:pt x="89" y="111"/>
                </a:lnTo>
                <a:lnTo>
                  <a:pt x="82" y="109"/>
                </a:lnTo>
                <a:lnTo>
                  <a:pt x="80" y="111"/>
                </a:lnTo>
                <a:lnTo>
                  <a:pt x="79" y="111"/>
                </a:lnTo>
                <a:lnTo>
                  <a:pt x="79" y="112"/>
                </a:lnTo>
                <a:lnTo>
                  <a:pt x="82" y="115"/>
                </a:lnTo>
                <a:lnTo>
                  <a:pt x="82" y="115"/>
                </a:lnTo>
                <a:lnTo>
                  <a:pt x="83" y="116"/>
                </a:lnTo>
                <a:lnTo>
                  <a:pt x="86" y="116"/>
                </a:lnTo>
                <a:lnTo>
                  <a:pt x="92" y="114"/>
                </a:lnTo>
                <a:lnTo>
                  <a:pt x="97" y="109"/>
                </a:lnTo>
                <a:lnTo>
                  <a:pt x="99" y="108"/>
                </a:lnTo>
                <a:lnTo>
                  <a:pt x="99" y="108"/>
                </a:lnTo>
                <a:lnTo>
                  <a:pt x="89" y="111"/>
                </a:lnTo>
                <a:lnTo>
                  <a:pt x="89" y="111"/>
                </a:lnTo>
                <a:close/>
                <a:moveTo>
                  <a:pt x="197" y="226"/>
                </a:moveTo>
                <a:lnTo>
                  <a:pt x="197" y="226"/>
                </a:lnTo>
                <a:lnTo>
                  <a:pt x="194" y="227"/>
                </a:lnTo>
                <a:lnTo>
                  <a:pt x="193" y="232"/>
                </a:lnTo>
                <a:lnTo>
                  <a:pt x="194" y="234"/>
                </a:lnTo>
                <a:lnTo>
                  <a:pt x="199" y="236"/>
                </a:lnTo>
                <a:lnTo>
                  <a:pt x="199" y="236"/>
                </a:lnTo>
                <a:lnTo>
                  <a:pt x="200" y="234"/>
                </a:lnTo>
                <a:lnTo>
                  <a:pt x="201" y="230"/>
                </a:lnTo>
                <a:lnTo>
                  <a:pt x="201" y="222"/>
                </a:lnTo>
                <a:lnTo>
                  <a:pt x="201" y="222"/>
                </a:lnTo>
                <a:lnTo>
                  <a:pt x="200" y="225"/>
                </a:lnTo>
                <a:lnTo>
                  <a:pt x="197" y="226"/>
                </a:lnTo>
                <a:lnTo>
                  <a:pt x="197" y="226"/>
                </a:lnTo>
                <a:close/>
                <a:moveTo>
                  <a:pt x="64" y="137"/>
                </a:moveTo>
                <a:lnTo>
                  <a:pt x="64" y="137"/>
                </a:lnTo>
                <a:lnTo>
                  <a:pt x="69" y="135"/>
                </a:lnTo>
                <a:lnTo>
                  <a:pt x="72" y="130"/>
                </a:lnTo>
                <a:lnTo>
                  <a:pt x="75" y="126"/>
                </a:lnTo>
                <a:lnTo>
                  <a:pt x="75" y="126"/>
                </a:lnTo>
                <a:lnTo>
                  <a:pt x="73" y="126"/>
                </a:lnTo>
                <a:lnTo>
                  <a:pt x="73" y="126"/>
                </a:lnTo>
                <a:lnTo>
                  <a:pt x="71" y="128"/>
                </a:lnTo>
                <a:lnTo>
                  <a:pt x="68" y="130"/>
                </a:lnTo>
                <a:lnTo>
                  <a:pt x="64" y="137"/>
                </a:lnTo>
                <a:lnTo>
                  <a:pt x="64" y="137"/>
                </a:lnTo>
                <a:close/>
                <a:moveTo>
                  <a:pt x="123" y="225"/>
                </a:moveTo>
                <a:lnTo>
                  <a:pt x="123" y="225"/>
                </a:lnTo>
                <a:lnTo>
                  <a:pt x="123" y="226"/>
                </a:lnTo>
                <a:lnTo>
                  <a:pt x="125" y="223"/>
                </a:lnTo>
                <a:lnTo>
                  <a:pt x="131" y="216"/>
                </a:lnTo>
                <a:lnTo>
                  <a:pt x="131" y="216"/>
                </a:lnTo>
                <a:lnTo>
                  <a:pt x="131" y="215"/>
                </a:lnTo>
                <a:lnTo>
                  <a:pt x="131" y="212"/>
                </a:lnTo>
                <a:lnTo>
                  <a:pt x="131" y="212"/>
                </a:lnTo>
                <a:lnTo>
                  <a:pt x="125" y="219"/>
                </a:lnTo>
                <a:lnTo>
                  <a:pt x="123" y="225"/>
                </a:lnTo>
                <a:lnTo>
                  <a:pt x="123" y="225"/>
                </a:lnTo>
                <a:close/>
                <a:moveTo>
                  <a:pt x="156" y="88"/>
                </a:moveTo>
                <a:lnTo>
                  <a:pt x="149" y="94"/>
                </a:lnTo>
                <a:lnTo>
                  <a:pt x="149" y="94"/>
                </a:lnTo>
                <a:lnTo>
                  <a:pt x="152" y="95"/>
                </a:lnTo>
                <a:lnTo>
                  <a:pt x="155" y="94"/>
                </a:lnTo>
                <a:lnTo>
                  <a:pt x="158" y="92"/>
                </a:lnTo>
                <a:lnTo>
                  <a:pt x="158" y="91"/>
                </a:lnTo>
                <a:lnTo>
                  <a:pt x="156" y="88"/>
                </a:lnTo>
                <a:lnTo>
                  <a:pt x="156" y="88"/>
                </a:lnTo>
                <a:close/>
                <a:moveTo>
                  <a:pt x="106" y="116"/>
                </a:moveTo>
                <a:lnTo>
                  <a:pt x="106" y="116"/>
                </a:lnTo>
                <a:lnTo>
                  <a:pt x="106" y="118"/>
                </a:lnTo>
                <a:lnTo>
                  <a:pt x="109" y="118"/>
                </a:lnTo>
                <a:lnTo>
                  <a:pt x="113" y="115"/>
                </a:lnTo>
                <a:lnTo>
                  <a:pt x="113" y="115"/>
                </a:lnTo>
                <a:lnTo>
                  <a:pt x="114" y="112"/>
                </a:lnTo>
                <a:lnTo>
                  <a:pt x="114" y="111"/>
                </a:lnTo>
                <a:lnTo>
                  <a:pt x="113" y="111"/>
                </a:lnTo>
                <a:lnTo>
                  <a:pt x="110" y="112"/>
                </a:lnTo>
                <a:lnTo>
                  <a:pt x="110" y="112"/>
                </a:lnTo>
                <a:lnTo>
                  <a:pt x="109" y="114"/>
                </a:lnTo>
                <a:lnTo>
                  <a:pt x="106" y="116"/>
                </a:lnTo>
                <a:lnTo>
                  <a:pt x="106" y="116"/>
                </a:lnTo>
                <a:close/>
                <a:moveTo>
                  <a:pt x="43" y="128"/>
                </a:moveTo>
                <a:lnTo>
                  <a:pt x="43" y="128"/>
                </a:lnTo>
                <a:lnTo>
                  <a:pt x="31" y="128"/>
                </a:lnTo>
                <a:lnTo>
                  <a:pt x="31" y="128"/>
                </a:lnTo>
                <a:lnTo>
                  <a:pt x="33" y="129"/>
                </a:lnTo>
                <a:lnTo>
                  <a:pt x="36" y="130"/>
                </a:lnTo>
                <a:lnTo>
                  <a:pt x="40" y="130"/>
                </a:lnTo>
                <a:lnTo>
                  <a:pt x="43" y="128"/>
                </a:lnTo>
                <a:lnTo>
                  <a:pt x="43" y="128"/>
                </a:lnTo>
                <a:close/>
                <a:moveTo>
                  <a:pt x="106" y="234"/>
                </a:moveTo>
                <a:lnTo>
                  <a:pt x="106" y="234"/>
                </a:lnTo>
                <a:lnTo>
                  <a:pt x="111" y="229"/>
                </a:lnTo>
                <a:lnTo>
                  <a:pt x="114" y="225"/>
                </a:lnTo>
                <a:lnTo>
                  <a:pt x="116" y="220"/>
                </a:lnTo>
                <a:lnTo>
                  <a:pt x="116" y="220"/>
                </a:lnTo>
                <a:lnTo>
                  <a:pt x="110" y="227"/>
                </a:lnTo>
                <a:lnTo>
                  <a:pt x="106" y="234"/>
                </a:lnTo>
                <a:lnTo>
                  <a:pt x="106" y="234"/>
                </a:lnTo>
                <a:close/>
                <a:moveTo>
                  <a:pt x="117" y="105"/>
                </a:moveTo>
                <a:lnTo>
                  <a:pt x="117" y="105"/>
                </a:lnTo>
                <a:lnTo>
                  <a:pt x="118" y="108"/>
                </a:lnTo>
                <a:lnTo>
                  <a:pt x="118" y="109"/>
                </a:lnTo>
                <a:lnTo>
                  <a:pt x="123" y="108"/>
                </a:lnTo>
                <a:lnTo>
                  <a:pt x="125" y="105"/>
                </a:lnTo>
                <a:lnTo>
                  <a:pt x="127" y="102"/>
                </a:lnTo>
                <a:lnTo>
                  <a:pt x="127" y="102"/>
                </a:lnTo>
                <a:lnTo>
                  <a:pt x="121" y="101"/>
                </a:lnTo>
                <a:lnTo>
                  <a:pt x="118" y="102"/>
                </a:lnTo>
                <a:lnTo>
                  <a:pt x="117" y="104"/>
                </a:lnTo>
                <a:lnTo>
                  <a:pt x="117" y="105"/>
                </a:lnTo>
                <a:lnTo>
                  <a:pt x="117" y="105"/>
                </a:lnTo>
                <a:close/>
                <a:moveTo>
                  <a:pt x="154" y="73"/>
                </a:moveTo>
                <a:lnTo>
                  <a:pt x="154" y="73"/>
                </a:lnTo>
                <a:lnTo>
                  <a:pt x="155" y="71"/>
                </a:lnTo>
                <a:lnTo>
                  <a:pt x="155" y="70"/>
                </a:lnTo>
                <a:lnTo>
                  <a:pt x="154" y="69"/>
                </a:lnTo>
                <a:lnTo>
                  <a:pt x="151" y="69"/>
                </a:lnTo>
                <a:lnTo>
                  <a:pt x="151" y="69"/>
                </a:lnTo>
                <a:lnTo>
                  <a:pt x="148" y="70"/>
                </a:lnTo>
                <a:lnTo>
                  <a:pt x="149" y="73"/>
                </a:lnTo>
                <a:lnTo>
                  <a:pt x="151" y="73"/>
                </a:lnTo>
                <a:lnTo>
                  <a:pt x="154" y="73"/>
                </a:lnTo>
                <a:lnTo>
                  <a:pt x="154" y="73"/>
                </a:lnTo>
                <a:close/>
              </a:path>
            </a:pathLst>
          </a:custGeom>
          <a:solidFill>
            <a:srgbClr val="FFC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4" name="Freeform 21"/>
          <p:cNvSpPr/>
          <p:nvPr>
            <p:custDataLst>
              <p:tags r:id="rId3"/>
            </p:custDataLst>
          </p:nvPr>
        </p:nvSpPr>
        <p:spPr bwMode="auto">
          <a:xfrm>
            <a:off x="1820137" y="4509373"/>
            <a:ext cx="5716934" cy="236783"/>
          </a:xfrm>
          <a:custGeom>
            <a:avLst/>
            <a:gdLst>
              <a:gd name="T0" fmla="*/ 3 w 764"/>
              <a:gd name="T1" fmla="*/ 1 h 70"/>
              <a:gd name="T2" fmla="*/ 0 w 764"/>
              <a:gd name="T3" fmla="*/ 4 h 70"/>
              <a:gd name="T4" fmla="*/ 3 w 764"/>
              <a:gd name="T5" fmla="*/ 8 h 70"/>
              <a:gd name="T6" fmla="*/ 183 w 764"/>
              <a:gd name="T7" fmla="*/ 7 h 70"/>
              <a:gd name="T8" fmla="*/ 625 w 764"/>
              <a:gd name="T9" fmla="*/ 9 h 70"/>
              <a:gd name="T10" fmla="*/ 638 w 764"/>
              <a:gd name="T11" fmla="*/ 9 h 70"/>
              <a:gd name="T12" fmla="*/ 517 w 764"/>
              <a:gd name="T13" fmla="*/ 13 h 70"/>
              <a:gd name="T14" fmla="*/ 241 w 764"/>
              <a:gd name="T15" fmla="*/ 22 h 70"/>
              <a:gd name="T16" fmla="*/ 47 w 764"/>
              <a:gd name="T17" fmla="*/ 33 h 70"/>
              <a:gd name="T18" fmla="*/ 47 w 764"/>
              <a:gd name="T19" fmla="*/ 39 h 70"/>
              <a:gd name="T20" fmla="*/ 215 w 764"/>
              <a:gd name="T21" fmla="*/ 33 h 70"/>
              <a:gd name="T22" fmla="*/ 539 w 764"/>
              <a:gd name="T23" fmla="*/ 40 h 70"/>
              <a:gd name="T24" fmla="*/ 530 w 764"/>
              <a:gd name="T25" fmla="*/ 40 h 70"/>
              <a:gd name="T26" fmla="*/ 236 w 764"/>
              <a:gd name="T27" fmla="*/ 60 h 70"/>
              <a:gd name="T28" fmla="*/ 217 w 764"/>
              <a:gd name="T29" fmla="*/ 63 h 70"/>
              <a:gd name="T30" fmla="*/ 215 w 764"/>
              <a:gd name="T31" fmla="*/ 67 h 70"/>
              <a:gd name="T32" fmla="*/ 218 w 764"/>
              <a:gd name="T33" fmla="*/ 70 h 70"/>
              <a:gd name="T34" fmla="*/ 237 w 764"/>
              <a:gd name="T35" fmla="*/ 67 h 70"/>
              <a:gd name="T36" fmla="*/ 530 w 764"/>
              <a:gd name="T37" fmla="*/ 47 h 70"/>
              <a:gd name="T38" fmla="*/ 575 w 764"/>
              <a:gd name="T39" fmla="*/ 47 h 70"/>
              <a:gd name="T40" fmla="*/ 575 w 764"/>
              <a:gd name="T41" fmla="*/ 41 h 70"/>
              <a:gd name="T42" fmla="*/ 573 w 764"/>
              <a:gd name="T43" fmla="*/ 40 h 70"/>
              <a:gd name="T44" fmla="*/ 560 w 764"/>
              <a:gd name="T45" fmla="*/ 37 h 70"/>
              <a:gd name="T46" fmla="*/ 321 w 764"/>
              <a:gd name="T47" fmla="*/ 22 h 70"/>
              <a:gd name="T48" fmla="*/ 517 w 764"/>
              <a:gd name="T49" fmla="*/ 19 h 70"/>
              <a:gd name="T50" fmla="*/ 668 w 764"/>
              <a:gd name="T51" fmla="*/ 14 h 70"/>
              <a:gd name="T52" fmla="*/ 761 w 764"/>
              <a:gd name="T53" fmla="*/ 8 h 70"/>
              <a:gd name="T54" fmla="*/ 763 w 764"/>
              <a:gd name="T55" fmla="*/ 7 h 70"/>
              <a:gd name="T56" fmla="*/ 763 w 764"/>
              <a:gd name="T57" fmla="*/ 2 h 70"/>
              <a:gd name="T58" fmla="*/ 763 w 764"/>
              <a:gd name="T59" fmla="*/ 2 h 70"/>
              <a:gd name="T60" fmla="*/ 759 w 764"/>
              <a:gd name="T61" fmla="*/ 2 h 70"/>
              <a:gd name="T62" fmla="*/ 759 w 764"/>
              <a:gd name="T63" fmla="*/ 2 h 70"/>
              <a:gd name="T64" fmla="*/ 759 w 764"/>
              <a:gd name="T65" fmla="*/ 2 h 70"/>
              <a:gd name="T66" fmla="*/ 682 w 764"/>
              <a:gd name="T67" fmla="*/ 2 h 70"/>
              <a:gd name="T68" fmla="*/ 625 w 764"/>
              <a:gd name="T69" fmla="*/ 2 h 70"/>
              <a:gd name="T70" fmla="*/ 183 w 764"/>
              <a:gd name="T71" fmla="*/ 1 h 70"/>
              <a:gd name="T72" fmla="*/ 3 w 764"/>
              <a:gd name="T73" fmla="*/ 1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4" h="70">
                <a:moveTo>
                  <a:pt x="3" y="1"/>
                </a:moveTo>
                <a:cubicBezTo>
                  <a:pt x="1" y="1"/>
                  <a:pt x="0" y="3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59" y="8"/>
                  <a:pt x="121" y="8"/>
                  <a:pt x="183" y="7"/>
                </a:cubicBezTo>
                <a:cubicBezTo>
                  <a:pt x="330" y="7"/>
                  <a:pt x="473" y="7"/>
                  <a:pt x="625" y="9"/>
                </a:cubicBezTo>
                <a:cubicBezTo>
                  <a:pt x="627" y="9"/>
                  <a:pt x="632" y="9"/>
                  <a:pt x="638" y="9"/>
                </a:cubicBezTo>
                <a:cubicBezTo>
                  <a:pt x="581" y="11"/>
                  <a:pt x="523" y="13"/>
                  <a:pt x="517" y="13"/>
                </a:cubicBezTo>
                <a:cubicBezTo>
                  <a:pt x="414" y="7"/>
                  <a:pt x="327" y="15"/>
                  <a:pt x="241" y="22"/>
                </a:cubicBezTo>
                <a:cubicBezTo>
                  <a:pt x="178" y="28"/>
                  <a:pt x="115" y="33"/>
                  <a:pt x="47" y="33"/>
                </a:cubicBezTo>
                <a:cubicBezTo>
                  <a:pt x="47" y="39"/>
                  <a:pt x="47" y="39"/>
                  <a:pt x="47" y="39"/>
                </a:cubicBezTo>
                <a:cubicBezTo>
                  <a:pt x="108" y="39"/>
                  <a:pt x="162" y="36"/>
                  <a:pt x="215" y="33"/>
                </a:cubicBezTo>
                <a:cubicBezTo>
                  <a:pt x="316" y="28"/>
                  <a:pt x="411" y="22"/>
                  <a:pt x="539" y="40"/>
                </a:cubicBezTo>
                <a:cubicBezTo>
                  <a:pt x="530" y="40"/>
                  <a:pt x="530" y="40"/>
                  <a:pt x="530" y="40"/>
                </a:cubicBezTo>
                <a:cubicBezTo>
                  <a:pt x="427" y="40"/>
                  <a:pt x="355" y="40"/>
                  <a:pt x="236" y="60"/>
                </a:cubicBezTo>
                <a:cubicBezTo>
                  <a:pt x="217" y="63"/>
                  <a:pt x="217" y="63"/>
                  <a:pt x="217" y="63"/>
                </a:cubicBezTo>
                <a:cubicBezTo>
                  <a:pt x="216" y="64"/>
                  <a:pt x="214" y="65"/>
                  <a:pt x="215" y="67"/>
                </a:cubicBezTo>
                <a:cubicBezTo>
                  <a:pt x="215" y="69"/>
                  <a:pt x="217" y="70"/>
                  <a:pt x="218" y="70"/>
                </a:cubicBezTo>
                <a:cubicBezTo>
                  <a:pt x="237" y="67"/>
                  <a:pt x="237" y="67"/>
                  <a:pt x="237" y="67"/>
                </a:cubicBezTo>
                <a:cubicBezTo>
                  <a:pt x="356" y="46"/>
                  <a:pt x="427" y="47"/>
                  <a:pt x="530" y="47"/>
                </a:cubicBezTo>
                <a:cubicBezTo>
                  <a:pt x="546" y="47"/>
                  <a:pt x="563" y="47"/>
                  <a:pt x="575" y="47"/>
                </a:cubicBezTo>
                <a:cubicBezTo>
                  <a:pt x="575" y="41"/>
                  <a:pt x="575" y="41"/>
                  <a:pt x="575" y="41"/>
                </a:cubicBezTo>
                <a:cubicBezTo>
                  <a:pt x="574" y="41"/>
                  <a:pt x="574" y="40"/>
                  <a:pt x="573" y="40"/>
                </a:cubicBezTo>
                <a:cubicBezTo>
                  <a:pt x="569" y="39"/>
                  <a:pt x="561" y="37"/>
                  <a:pt x="560" y="37"/>
                </a:cubicBezTo>
                <a:cubicBezTo>
                  <a:pt x="467" y="23"/>
                  <a:pt x="392" y="20"/>
                  <a:pt x="321" y="22"/>
                </a:cubicBezTo>
                <a:cubicBezTo>
                  <a:pt x="382" y="18"/>
                  <a:pt x="446" y="15"/>
                  <a:pt x="517" y="19"/>
                </a:cubicBezTo>
                <a:cubicBezTo>
                  <a:pt x="524" y="20"/>
                  <a:pt x="602" y="17"/>
                  <a:pt x="668" y="14"/>
                </a:cubicBezTo>
                <a:cubicBezTo>
                  <a:pt x="713" y="12"/>
                  <a:pt x="753" y="10"/>
                  <a:pt x="761" y="8"/>
                </a:cubicBezTo>
                <a:cubicBezTo>
                  <a:pt x="762" y="8"/>
                  <a:pt x="763" y="8"/>
                  <a:pt x="763" y="7"/>
                </a:cubicBezTo>
                <a:cubicBezTo>
                  <a:pt x="764" y="6"/>
                  <a:pt x="764" y="4"/>
                  <a:pt x="763" y="2"/>
                </a:cubicBezTo>
                <a:cubicBezTo>
                  <a:pt x="763" y="2"/>
                  <a:pt x="763" y="2"/>
                  <a:pt x="763" y="2"/>
                </a:cubicBezTo>
                <a:cubicBezTo>
                  <a:pt x="763" y="2"/>
                  <a:pt x="761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59" y="2"/>
                  <a:pt x="759" y="2"/>
                  <a:pt x="759" y="2"/>
                </a:cubicBezTo>
                <a:cubicBezTo>
                  <a:pt x="748" y="2"/>
                  <a:pt x="713" y="2"/>
                  <a:pt x="682" y="2"/>
                </a:cubicBezTo>
                <a:cubicBezTo>
                  <a:pt x="655" y="2"/>
                  <a:pt x="631" y="2"/>
                  <a:pt x="625" y="2"/>
                </a:cubicBezTo>
                <a:cubicBezTo>
                  <a:pt x="474" y="0"/>
                  <a:pt x="330" y="1"/>
                  <a:pt x="183" y="1"/>
                </a:cubicBezTo>
                <a:cubicBezTo>
                  <a:pt x="126" y="1"/>
                  <a:pt x="68" y="1"/>
                  <a:pt x="3" y="1"/>
                </a:cubicBezTo>
                <a:close/>
              </a:path>
            </a:pathLst>
          </a:custGeom>
          <a:solidFill>
            <a:srgbClr val="1F4E79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6" name="Freeform 66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 rot="218059">
            <a:off x="7899230" y="4311954"/>
            <a:ext cx="481676" cy="486694"/>
          </a:xfrm>
          <a:custGeom>
            <a:avLst/>
            <a:gdLst/>
            <a:ahLst/>
            <a:cxnLst>
              <a:cxn ang="0">
                <a:pos x="166" y="76"/>
              </a:cxn>
              <a:cxn ang="0">
                <a:pos x="287" y="94"/>
              </a:cxn>
              <a:cxn ang="0">
                <a:pos x="168" y="226"/>
              </a:cxn>
              <a:cxn ang="0">
                <a:pos x="69" y="274"/>
              </a:cxn>
              <a:cxn ang="0">
                <a:pos x="0" y="122"/>
              </a:cxn>
              <a:cxn ang="0">
                <a:pos x="107" y="99"/>
              </a:cxn>
              <a:cxn ang="0">
                <a:pos x="102" y="177"/>
              </a:cxn>
              <a:cxn ang="0">
                <a:pos x="99" y="173"/>
              </a:cxn>
              <a:cxn ang="0">
                <a:pos x="132" y="154"/>
              </a:cxn>
              <a:cxn ang="0">
                <a:pos x="217" y="111"/>
              </a:cxn>
              <a:cxn ang="0">
                <a:pos x="234" y="109"/>
              </a:cxn>
              <a:cxn ang="0">
                <a:pos x="197" y="101"/>
              </a:cxn>
              <a:cxn ang="0">
                <a:pos x="172" y="132"/>
              </a:cxn>
              <a:cxn ang="0">
                <a:pos x="184" y="137"/>
              </a:cxn>
              <a:cxn ang="0">
                <a:pos x="215" y="122"/>
              </a:cxn>
              <a:cxn ang="0">
                <a:pos x="131" y="212"/>
              </a:cxn>
              <a:cxn ang="0">
                <a:pos x="83" y="267"/>
              </a:cxn>
              <a:cxn ang="0">
                <a:pos x="83" y="254"/>
              </a:cxn>
              <a:cxn ang="0">
                <a:pos x="79" y="257"/>
              </a:cxn>
              <a:cxn ang="0">
                <a:pos x="159" y="105"/>
              </a:cxn>
              <a:cxn ang="0">
                <a:pos x="147" y="90"/>
              </a:cxn>
              <a:cxn ang="0">
                <a:pos x="149" y="97"/>
              </a:cxn>
              <a:cxn ang="0">
                <a:pos x="85" y="156"/>
              </a:cxn>
              <a:cxn ang="0">
                <a:pos x="166" y="208"/>
              </a:cxn>
              <a:cxn ang="0">
                <a:pos x="184" y="195"/>
              </a:cxn>
              <a:cxn ang="0">
                <a:pos x="189" y="170"/>
              </a:cxn>
              <a:cxn ang="0">
                <a:pos x="203" y="202"/>
              </a:cxn>
              <a:cxn ang="0">
                <a:pos x="204" y="215"/>
              </a:cxn>
              <a:cxn ang="0">
                <a:pos x="211" y="240"/>
              </a:cxn>
              <a:cxn ang="0">
                <a:pos x="203" y="187"/>
              </a:cxn>
              <a:cxn ang="0">
                <a:pos x="253" y="106"/>
              </a:cxn>
              <a:cxn ang="0">
                <a:pos x="183" y="101"/>
              </a:cxn>
              <a:cxn ang="0">
                <a:pos x="183" y="101"/>
              </a:cxn>
              <a:cxn ang="0">
                <a:pos x="132" y="47"/>
              </a:cxn>
              <a:cxn ang="0">
                <a:pos x="137" y="53"/>
              </a:cxn>
              <a:cxn ang="0">
                <a:pos x="201" y="173"/>
              </a:cxn>
              <a:cxn ang="0">
                <a:pos x="183" y="191"/>
              </a:cxn>
              <a:cxn ang="0">
                <a:pos x="71" y="144"/>
              </a:cxn>
              <a:cxn ang="0">
                <a:pos x="180" y="223"/>
              </a:cxn>
              <a:cxn ang="0">
                <a:pos x="184" y="212"/>
              </a:cxn>
              <a:cxn ang="0">
                <a:pos x="123" y="88"/>
              </a:cxn>
              <a:cxn ang="0">
                <a:pos x="135" y="76"/>
              </a:cxn>
              <a:cxn ang="0">
                <a:pos x="59" y="133"/>
              </a:cxn>
              <a:cxn ang="0">
                <a:pos x="58" y="126"/>
              </a:cxn>
              <a:cxn ang="0">
                <a:pos x="75" y="112"/>
              </a:cxn>
              <a:cxn ang="0">
                <a:pos x="82" y="109"/>
              </a:cxn>
              <a:cxn ang="0">
                <a:pos x="97" y="109"/>
              </a:cxn>
              <a:cxn ang="0">
                <a:pos x="194" y="234"/>
              </a:cxn>
              <a:cxn ang="0">
                <a:pos x="197" y="226"/>
              </a:cxn>
              <a:cxn ang="0">
                <a:pos x="71" y="128"/>
              </a:cxn>
              <a:cxn ang="0">
                <a:pos x="131" y="216"/>
              </a:cxn>
              <a:cxn ang="0">
                <a:pos x="149" y="94"/>
              </a:cxn>
              <a:cxn ang="0">
                <a:pos x="106" y="118"/>
              </a:cxn>
              <a:cxn ang="0">
                <a:pos x="109" y="114"/>
              </a:cxn>
              <a:cxn ang="0">
                <a:pos x="40" y="130"/>
              </a:cxn>
              <a:cxn ang="0">
                <a:pos x="110" y="227"/>
              </a:cxn>
              <a:cxn ang="0">
                <a:pos x="127" y="102"/>
              </a:cxn>
              <a:cxn ang="0">
                <a:pos x="155" y="71"/>
              </a:cxn>
              <a:cxn ang="0">
                <a:pos x="154" y="73"/>
              </a:cxn>
            </a:cxnLst>
            <a:rect l="0" t="0" r="r" b="b"/>
            <a:pathLst>
              <a:path w="287" h="289">
                <a:moveTo>
                  <a:pt x="130" y="0"/>
                </a:moveTo>
                <a:lnTo>
                  <a:pt x="130" y="0"/>
                </a:lnTo>
                <a:lnTo>
                  <a:pt x="138" y="7"/>
                </a:lnTo>
                <a:lnTo>
                  <a:pt x="144" y="15"/>
                </a:lnTo>
                <a:lnTo>
                  <a:pt x="149" y="24"/>
                </a:lnTo>
                <a:lnTo>
                  <a:pt x="154" y="33"/>
                </a:lnTo>
                <a:lnTo>
                  <a:pt x="161" y="53"/>
                </a:lnTo>
                <a:lnTo>
                  <a:pt x="166" y="76"/>
                </a:lnTo>
                <a:lnTo>
                  <a:pt x="166" y="76"/>
                </a:lnTo>
                <a:lnTo>
                  <a:pt x="168" y="84"/>
                </a:lnTo>
                <a:lnTo>
                  <a:pt x="170" y="91"/>
                </a:lnTo>
                <a:lnTo>
                  <a:pt x="170" y="91"/>
                </a:lnTo>
                <a:lnTo>
                  <a:pt x="183" y="90"/>
                </a:lnTo>
                <a:lnTo>
                  <a:pt x="197" y="87"/>
                </a:lnTo>
                <a:lnTo>
                  <a:pt x="213" y="87"/>
                </a:lnTo>
                <a:lnTo>
                  <a:pt x="228" y="87"/>
                </a:lnTo>
                <a:lnTo>
                  <a:pt x="258" y="90"/>
                </a:lnTo>
                <a:lnTo>
                  <a:pt x="287" y="94"/>
                </a:lnTo>
                <a:lnTo>
                  <a:pt x="287" y="94"/>
                </a:lnTo>
                <a:lnTo>
                  <a:pt x="249" y="125"/>
                </a:lnTo>
                <a:lnTo>
                  <a:pt x="229" y="140"/>
                </a:lnTo>
                <a:lnTo>
                  <a:pt x="211" y="154"/>
                </a:lnTo>
                <a:lnTo>
                  <a:pt x="229" y="267"/>
                </a:lnTo>
                <a:lnTo>
                  <a:pt x="229" y="267"/>
                </a:lnTo>
                <a:lnTo>
                  <a:pt x="208" y="255"/>
                </a:lnTo>
                <a:lnTo>
                  <a:pt x="187" y="241"/>
                </a:lnTo>
                <a:lnTo>
                  <a:pt x="168" y="226"/>
                </a:lnTo>
                <a:lnTo>
                  <a:pt x="148" y="209"/>
                </a:lnTo>
                <a:lnTo>
                  <a:pt x="148" y="209"/>
                </a:lnTo>
                <a:lnTo>
                  <a:pt x="130" y="232"/>
                </a:lnTo>
                <a:lnTo>
                  <a:pt x="111" y="253"/>
                </a:lnTo>
                <a:lnTo>
                  <a:pt x="90" y="272"/>
                </a:lnTo>
                <a:lnTo>
                  <a:pt x="80" y="281"/>
                </a:lnTo>
                <a:lnTo>
                  <a:pt x="68" y="289"/>
                </a:lnTo>
                <a:lnTo>
                  <a:pt x="68" y="289"/>
                </a:lnTo>
                <a:lnTo>
                  <a:pt x="69" y="274"/>
                </a:lnTo>
                <a:lnTo>
                  <a:pt x="72" y="258"/>
                </a:lnTo>
                <a:lnTo>
                  <a:pt x="78" y="229"/>
                </a:lnTo>
                <a:lnTo>
                  <a:pt x="85" y="201"/>
                </a:lnTo>
                <a:lnTo>
                  <a:pt x="89" y="173"/>
                </a:lnTo>
                <a:lnTo>
                  <a:pt x="89" y="173"/>
                </a:lnTo>
                <a:lnTo>
                  <a:pt x="68" y="158"/>
                </a:lnTo>
                <a:lnTo>
                  <a:pt x="45" y="146"/>
                </a:lnTo>
                <a:lnTo>
                  <a:pt x="0" y="122"/>
                </a:lnTo>
                <a:lnTo>
                  <a:pt x="0" y="122"/>
                </a:lnTo>
                <a:lnTo>
                  <a:pt x="0" y="122"/>
                </a:lnTo>
                <a:lnTo>
                  <a:pt x="0" y="121"/>
                </a:lnTo>
                <a:lnTo>
                  <a:pt x="3" y="118"/>
                </a:lnTo>
                <a:lnTo>
                  <a:pt x="12" y="114"/>
                </a:lnTo>
                <a:lnTo>
                  <a:pt x="12" y="114"/>
                </a:lnTo>
                <a:lnTo>
                  <a:pt x="34" y="109"/>
                </a:lnTo>
                <a:lnTo>
                  <a:pt x="57" y="105"/>
                </a:lnTo>
                <a:lnTo>
                  <a:pt x="82" y="101"/>
                </a:lnTo>
                <a:lnTo>
                  <a:pt x="107" y="99"/>
                </a:lnTo>
                <a:lnTo>
                  <a:pt x="130" y="0"/>
                </a:lnTo>
                <a:close/>
                <a:moveTo>
                  <a:pt x="103" y="187"/>
                </a:moveTo>
                <a:lnTo>
                  <a:pt x="103" y="187"/>
                </a:lnTo>
                <a:lnTo>
                  <a:pt x="102" y="187"/>
                </a:lnTo>
                <a:lnTo>
                  <a:pt x="102" y="187"/>
                </a:lnTo>
                <a:lnTo>
                  <a:pt x="100" y="184"/>
                </a:lnTo>
                <a:lnTo>
                  <a:pt x="102" y="180"/>
                </a:lnTo>
                <a:lnTo>
                  <a:pt x="102" y="177"/>
                </a:lnTo>
                <a:lnTo>
                  <a:pt x="102" y="177"/>
                </a:lnTo>
                <a:lnTo>
                  <a:pt x="113" y="163"/>
                </a:lnTo>
                <a:lnTo>
                  <a:pt x="124" y="149"/>
                </a:lnTo>
                <a:lnTo>
                  <a:pt x="147" y="123"/>
                </a:lnTo>
                <a:lnTo>
                  <a:pt x="147" y="123"/>
                </a:lnTo>
                <a:lnTo>
                  <a:pt x="134" y="132"/>
                </a:lnTo>
                <a:lnTo>
                  <a:pt x="123" y="140"/>
                </a:lnTo>
                <a:lnTo>
                  <a:pt x="100" y="160"/>
                </a:lnTo>
                <a:lnTo>
                  <a:pt x="100" y="160"/>
                </a:lnTo>
                <a:lnTo>
                  <a:pt x="99" y="173"/>
                </a:lnTo>
                <a:lnTo>
                  <a:pt x="96" y="187"/>
                </a:lnTo>
                <a:lnTo>
                  <a:pt x="92" y="213"/>
                </a:lnTo>
                <a:lnTo>
                  <a:pt x="165" y="128"/>
                </a:lnTo>
                <a:lnTo>
                  <a:pt x="165" y="128"/>
                </a:lnTo>
                <a:lnTo>
                  <a:pt x="158" y="133"/>
                </a:lnTo>
                <a:lnTo>
                  <a:pt x="148" y="143"/>
                </a:lnTo>
                <a:lnTo>
                  <a:pt x="140" y="151"/>
                </a:lnTo>
                <a:lnTo>
                  <a:pt x="132" y="158"/>
                </a:lnTo>
                <a:lnTo>
                  <a:pt x="132" y="154"/>
                </a:lnTo>
                <a:lnTo>
                  <a:pt x="132" y="154"/>
                </a:lnTo>
                <a:lnTo>
                  <a:pt x="127" y="164"/>
                </a:lnTo>
                <a:lnTo>
                  <a:pt x="120" y="173"/>
                </a:lnTo>
                <a:lnTo>
                  <a:pt x="113" y="180"/>
                </a:lnTo>
                <a:lnTo>
                  <a:pt x="103" y="187"/>
                </a:lnTo>
                <a:lnTo>
                  <a:pt x="103" y="187"/>
                </a:lnTo>
                <a:close/>
                <a:moveTo>
                  <a:pt x="214" y="112"/>
                </a:moveTo>
                <a:lnTo>
                  <a:pt x="214" y="112"/>
                </a:lnTo>
                <a:lnTo>
                  <a:pt x="217" y="111"/>
                </a:lnTo>
                <a:lnTo>
                  <a:pt x="218" y="109"/>
                </a:lnTo>
                <a:lnTo>
                  <a:pt x="218" y="106"/>
                </a:lnTo>
                <a:lnTo>
                  <a:pt x="221" y="105"/>
                </a:lnTo>
                <a:lnTo>
                  <a:pt x="224" y="106"/>
                </a:lnTo>
                <a:lnTo>
                  <a:pt x="231" y="101"/>
                </a:lnTo>
                <a:lnTo>
                  <a:pt x="231" y="101"/>
                </a:lnTo>
                <a:lnTo>
                  <a:pt x="232" y="104"/>
                </a:lnTo>
                <a:lnTo>
                  <a:pt x="234" y="108"/>
                </a:lnTo>
                <a:lnTo>
                  <a:pt x="234" y="109"/>
                </a:lnTo>
                <a:lnTo>
                  <a:pt x="235" y="111"/>
                </a:lnTo>
                <a:lnTo>
                  <a:pt x="235" y="111"/>
                </a:lnTo>
                <a:lnTo>
                  <a:pt x="241" y="108"/>
                </a:lnTo>
                <a:lnTo>
                  <a:pt x="245" y="105"/>
                </a:lnTo>
                <a:lnTo>
                  <a:pt x="255" y="99"/>
                </a:lnTo>
                <a:lnTo>
                  <a:pt x="255" y="99"/>
                </a:lnTo>
                <a:lnTo>
                  <a:pt x="239" y="98"/>
                </a:lnTo>
                <a:lnTo>
                  <a:pt x="225" y="98"/>
                </a:lnTo>
                <a:lnTo>
                  <a:pt x="197" y="101"/>
                </a:lnTo>
                <a:lnTo>
                  <a:pt x="197" y="101"/>
                </a:lnTo>
                <a:lnTo>
                  <a:pt x="194" y="101"/>
                </a:lnTo>
                <a:lnTo>
                  <a:pt x="192" y="104"/>
                </a:lnTo>
                <a:lnTo>
                  <a:pt x="186" y="111"/>
                </a:lnTo>
                <a:lnTo>
                  <a:pt x="180" y="119"/>
                </a:lnTo>
                <a:lnTo>
                  <a:pt x="175" y="125"/>
                </a:lnTo>
                <a:lnTo>
                  <a:pt x="175" y="125"/>
                </a:lnTo>
                <a:lnTo>
                  <a:pt x="172" y="129"/>
                </a:lnTo>
                <a:lnTo>
                  <a:pt x="172" y="132"/>
                </a:lnTo>
                <a:lnTo>
                  <a:pt x="176" y="139"/>
                </a:lnTo>
                <a:lnTo>
                  <a:pt x="176" y="139"/>
                </a:lnTo>
                <a:lnTo>
                  <a:pt x="182" y="132"/>
                </a:lnTo>
                <a:lnTo>
                  <a:pt x="187" y="122"/>
                </a:lnTo>
                <a:lnTo>
                  <a:pt x="194" y="114"/>
                </a:lnTo>
                <a:lnTo>
                  <a:pt x="199" y="111"/>
                </a:lnTo>
                <a:lnTo>
                  <a:pt x="204" y="108"/>
                </a:lnTo>
                <a:lnTo>
                  <a:pt x="184" y="137"/>
                </a:lnTo>
                <a:lnTo>
                  <a:pt x="184" y="137"/>
                </a:lnTo>
                <a:lnTo>
                  <a:pt x="192" y="132"/>
                </a:lnTo>
                <a:lnTo>
                  <a:pt x="199" y="125"/>
                </a:lnTo>
                <a:lnTo>
                  <a:pt x="207" y="118"/>
                </a:lnTo>
                <a:lnTo>
                  <a:pt x="214" y="112"/>
                </a:lnTo>
                <a:lnTo>
                  <a:pt x="214" y="112"/>
                </a:lnTo>
                <a:close/>
                <a:moveTo>
                  <a:pt x="211" y="123"/>
                </a:moveTo>
                <a:lnTo>
                  <a:pt x="211" y="123"/>
                </a:lnTo>
                <a:lnTo>
                  <a:pt x="214" y="123"/>
                </a:lnTo>
                <a:lnTo>
                  <a:pt x="215" y="122"/>
                </a:lnTo>
                <a:lnTo>
                  <a:pt x="217" y="115"/>
                </a:lnTo>
                <a:lnTo>
                  <a:pt x="217" y="115"/>
                </a:lnTo>
                <a:lnTo>
                  <a:pt x="193" y="136"/>
                </a:lnTo>
                <a:lnTo>
                  <a:pt x="170" y="158"/>
                </a:lnTo>
                <a:lnTo>
                  <a:pt x="151" y="182"/>
                </a:lnTo>
                <a:lnTo>
                  <a:pt x="132" y="209"/>
                </a:lnTo>
                <a:lnTo>
                  <a:pt x="132" y="209"/>
                </a:lnTo>
                <a:lnTo>
                  <a:pt x="131" y="212"/>
                </a:lnTo>
                <a:lnTo>
                  <a:pt x="131" y="212"/>
                </a:lnTo>
                <a:lnTo>
                  <a:pt x="131" y="212"/>
                </a:lnTo>
                <a:lnTo>
                  <a:pt x="154" y="192"/>
                </a:lnTo>
                <a:lnTo>
                  <a:pt x="175" y="171"/>
                </a:lnTo>
                <a:lnTo>
                  <a:pt x="193" y="149"/>
                </a:lnTo>
                <a:lnTo>
                  <a:pt x="211" y="123"/>
                </a:lnTo>
                <a:lnTo>
                  <a:pt x="211" y="123"/>
                </a:lnTo>
                <a:close/>
                <a:moveTo>
                  <a:pt x="78" y="271"/>
                </a:moveTo>
                <a:lnTo>
                  <a:pt x="78" y="271"/>
                </a:lnTo>
                <a:lnTo>
                  <a:pt x="83" y="267"/>
                </a:lnTo>
                <a:lnTo>
                  <a:pt x="89" y="262"/>
                </a:lnTo>
                <a:lnTo>
                  <a:pt x="93" y="257"/>
                </a:lnTo>
                <a:lnTo>
                  <a:pt x="96" y="250"/>
                </a:lnTo>
                <a:lnTo>
                  <a:pt x="96" y="250"/>
                </a:lnTo>
                <a:lnTo>
                  <a:pt x="90" y="255"/>
                </a:lnTo>
                <a:lnTo>
                  <a:pt x="86" y="257"/>
                </a:lnTo>
                <a:lnTo>
                  <a:pt x="85" y="255"/>
                </a:lnTo>
                <a:lnTo>
                  <a:pt x="83" y="254"/>
                </a:lnTo>
                <a:lnTo>
                  <a:pt x="83" y="254"/>
                </a:lnTo>
                <a:lnTo>
                  <a:pt x="106" y="220"/>
                </a:lnTo>
                <a:lnTo>
                  <a:pt x="128" y="188"/>
                </a:lnTo>
                <a:lnTo>
                  <a:pt x="128" y="188"/>
                </a:lnTo>
                <a:lnTo>
                  <a:pt x="111" y="203"/>
                </a:lnTo>
                <a:lnTo>
                  <a:pt x="103" y="212"/>
                </a:lnTo>
                <a:lnTo>
                  <a:pt x="96" y="222"/>
                </a:lnTo>
                <a:lnTo>
                  <a:pt x="89" y="233"/>
                </a:lnTo>
                <a:lnTo>
                  <a:pt x="83" y="244"/>
                </a:lnTo>
                <a:lnTo>
                  <a:pt x="79" y="257"/>
                </a:lnTo>
                <a:lnTo>
                  <a:pt x="78" y="271"/>
                </a:lnTo>
                <a:lnTo>
                  <a:pt x="78" y="271"/>
                </a:lnTo>
                <a:close/>
                <a:moveTo>
                  <a:pt x="149" y="98"/>
                </a:moveTo>
                <a:lnTo>
                  <a:pt x="123" y="132"/>
                </a:lnTo>
                <a:lnTo>
                  <a:pt x="123" y="132"/>
                </a:lnTo>
                <a:lnTo>
                  <a:pt x="141" y="118"/>
                </a:lnTo>
                <a:lnTo>
                  <a:pt x="151" y="111"/>
                </a:lnTo>
                <a:lnTo>
                  <a:pt x="159" y="105"/>
                </a:lnTo>
                <a:lnTo>
                  <a:pt x="159" y="105"/>
                </a:lnTo>
                <a:lnTo>
                  <a:pt x="162" y="102"/>
                </a:lnTo>
                <a:lnTo>
                  <a:pt x="163" y="99"/>
                </a:lnTo>
                <a:lnTo>
                  <a:pt x="163" y="97"/>
                </a:lnTo>
                <a:lnTo>
                  <a:pt x="162" y="92"/>
                </a:lnTo>
                <a:lnTo>
                  <a:pt x="159" y="84"/>
                </a:lnTo>
                <a:lnTo>
                  <a:pt x="156" y="77"/>
                </a:lnTo>
                <a:lnTo>
                  <a:pt x="156" y="77"/>
                </a:lnTo>
                <a:lnTo>
                  <a:pt x="152" y="84"/>
                </a:lnTo>
                <a:lnTo>
                  <a:pt x="147" y="90"/>
                </a:lnTo>
                <a:lnTo>
                  <a:pt x="140" y="94"/>
                </a:lnTo>
                <a:lnTo>
                  <a:pt x="134" y="99"/>
                </a:lnTo>
                <a:lnTo>
                  <a:pt x="134" y="99"/>
                </a:lnTo>
                <a:lnTo>
                  <a:pt x="138" y="98"/>
                </a:lnTo>
                <a:lnTo>
                  <a:pt x="142" y="97"/>
                </a:lnTo>
                <a:lnTo>
                  <a:pt x="145" y="97"/>
                </a:lnTo>
                <a:lnTo>
                  <a:pt x="149" y="94"/>
                </a:lnTo>
                <a:lnTo>
                  <a:pt x="149" y="94"/>
                </a:lnTo>
                <a:lnTo>
                  <a:pt x="149" y="97"/>
                </a:lnTo>
                <a:lnTo>
                  <a:pt x="149" y="98"/>
                </a:lnTo>
                <a:lnTo>
                  <a:pt x="149" y="98"/>
                </a:lnTo>
                <a:close/>
                <a:moveTo>
                  <a:pt x="117" y="119"/>
                </a:moveTo>
                <a:lnTo>
                  <a:pt x="117" y="119"/>
                </a:lnTo>
                <a:lnTo>
                  <a:pt x="99" y="135"/>
                </a:lnTo>
                <a:lnTo>
                  <a:pt x="80" y="150"/>
                </a:lnTo>
                <a:lnTo>
                  <a:pt x="80" y="150"/>
                </a:lnTo>
                <a:lnTo>
                  <a:pt x="82" y="153"/>
                </a:lnTo>
                <a:lnTo>
                  <a:pt x="85" y="156"/>
                </a:lnTo>
                <a:lnTo>
                  <a:pt x="88" y="157"/>
                </a:lnTo>
                <a:lnTo>
                  <a:pt x="89" y="158"/>
                </a:lnTo>
                <a:lnTo>
                  <a:pt x="127" y="115"/>
                </a:lnTo>
                <a:lnTo>
                  <a:pt x="127" y="115"/>
                </a:lnTo>
                <a:lnTo>
                  <a:pt x="117" y="119"/>
                </a:lnTo>
                <a:lnTo>
                  <a:pt x="117" y="119"/>
                </a:lnTo>
                <a:close/>
                <a:moveTo>
                  <a:pt x="161" y="199"/>
                </a:moveTo>
                <a:lnTo>
                  <a:pt x="161" y="199"/>
                </a:lnTo>
                <a:lnTo>
                  <a:pt x="166" y="208"/>
                </a:lnTo>
                <a:lnTo>
                  <a:pt x="169" y="212"/>
                </a:lnTo>
                <a:lnTo>
                  <a:pt x="173" y="216"/>
                </a:lnTo>
                <a:lnTo>
                  <a:pt x="173" y="216"/>
                </a:lnTo>
                <a:lnTo>
                  <a:pt x="179" y="208"/>
                </a:lnTo>
                <a:lnTo>
                  <a:pt x="184" y="201"/>
                </a:lnTo>
                <a:lnTo>
                  <a:pt x="192" y="194"/>
                </a:lnTo>
                <a:lnTo>
                  <a:pt x="196" y="185"/>
                </a:lnTo>
                <a:lnTo>
                  <a:pt x="196" y="185"/>
                </a:lnTo>
                <a:lnTo>
                  <a:pt x="184" y="195"/>
                </a:lnTo>
                <a:lnTo>
                  <a:pt x="177" y="201"/>
                </a:lnTo>
                <a:lnTo>
                  <a:pt x="170" y="205"/>
                </a:lnTo>
                <a:lnTo>
                  <a:pt x="170" y="205"/>
                </a:lnTo>
                <a:lnTo>
                  <a:pt x="170" y="199"/>
                </a:lnTo>
                <a:lnTo>
                  <a:pt x="170" y="195"/>
                </a:lnTo>
                <a:lnTo>
                  <a:pt x="176" y="185"/>
                </a:lnTo>
                <a:lnTo>
                  <a:pt x="182" y="177"/>
                </a:lnTo>
                <a:lnTo>
                  <a:pt x="189" y="170"/>
                </a:lnTo>
                <a:lnTo>
                  <a:pt x="189" y="170"/>
                </a:lnTo>
                <a:lnTo>
                  <a:pt x="190" y="168"/>
                </a:lnTo>
                <a:lnTo>
                  <a:pt x="189" y="164"/>
                </a:lnTo>
                <a:lnTo>
                  <a:pt x="161" y="199"/>
                </a:lnTo>
                <a:close/>
                <a:moveTo>
                  <a:pt x="199" y="191"/>
                </a:moveTo>
                <a:lnTo>
                  <a:pt x="199" y="191"/>
                </a:lnTo>
                <a:lnTo>
                  <a:pt x="201" y="192"/>
                </a:lnTo>
                <a:lnTo>
                  <a:pt x="203" y="194"/>
                </a:lnTo>
                <a:lnTo>
                  <a:pt x="203" y="196"/>
                </a:lnTo>
                <a:lnTo>
                  <a:pt x="203" y="202"/>
                </a:lnTo>
                <a:lnTo>
                  <a:pt x="200" y="208"/>
                </a:lnTo>
                <a:lnTo>
                  <a:pt x="196" y="218"/>
                </a:lnTo>
                <a:lnTo>
                  <a:pt x="194" y="222"/>
                </a:lnTo>
                <a:lnTo>
                  <a:pt x="194" y="223"/>
                </a:lnTo>
                <a:lnTo>
                  <a:pt x="194" y="223"/>
                </a:lnTo>
                <a:lnTo>
                  <a:pt x="197" y="220"/>
                </a:lnTo>
                <a:lnTo>
                  <a:pt x="200" y="218"/>
                </a:lnTo>
                <a:lnTo>
                  <a:pt x="203" y="215"/>
                </a:lnTo>
                <a:lnTo>
                  <a:pt x="204" y="215"/>
                </a:lnTo>
                <a:lnTo>
                  <a:pt x="207" y="215"/>
                </a:lnTo>
                <a:lnTo>
                  <a:pt x="207" y="215"/>
                </a:lnTo>
                <a:lnTo>
                  <a:pt x="208" y="220"/>
                </a:lnTo>
                <a:lnTo>
                  <a:pt x="207" y="226"/>
                </a:lnTo>
                <a:lnTo>
                  <a:pt x="206" y="237"/>
                </a:lnTo>
                <a:lnTo>
                  <a:pt x="206" y="237"/>
                </a:lnTo>
                <a:lnTo>
                  <a:pt x="206" y="240"/>
                </a:lnTo>
                <a:lnTo>
                  <a:pt x="208" y="240"/>
                </a:lnTo>
                <a:lnTo>
                  <a:pt x="211" y="240"/>
                </a:lnTo>
                <a:lnTo>
                  <a:pt x="213" y="239"/>
                </a:lnTo>
                <a:lnTo>
                  <a:pt x="213" y="239"/>
                </a:lnTo>
                <a:lnTo>
                  <a:pt x="211" y="213"/>
                </a:lnTo>
                <a:lnTo>
                  <a:pt x="207" y="188"/>
                </a:lnTo>
                <a:lnTo>
                  <a:pt x="207" y="188"/>
                </a:lnTo>
                <a:lnTo>
                  <a:pt x="206" y="184"/>
                </a:lnTo>
                <a:lnTo>
                  <a:pt x="204" y="184"/>
                </a:lnTo>
                <a:lnTo>
                  <a:pt x="203" y="187"/>
                </a:lnTo>
                <a:lnTo>
                  <a:pt x="203" y="187"/>
                </a:lnTo>
                <a:lnTo>
                  <a:pt x="200" y="189"/>
                </a:lnTo>
                <a:lnTo>
                  <a:pt x="199" y="191"/>
                </a:lnTo>
                <a:lnTo>
                  <a:pt x="199" y="191"/>
                </a:lnTo>
                <a:close/>
                <a:moveTo>
                  <a:pt x="206" y="143"/>
                </a:moveTo>
                <a:lnTo>
                  <a:pt x="206" y="143"/>
                </a:lnTo>
                <a:lnTo>
                  <a:pt x="218" y="136"/>
                </a:lnTo>
                <a:lnTo>
                  <a:pt x="232" y="128"/>
                </a:lnTo>
                <a:lnTo>
                  <a:pt x="244" y="116"/>
                </a:lnTo>
                <a:lnTo>
                  <a:pt x="253" y="106"/>
                </a:lnTo>
                <a:lnTo>
                  <a:pt x="253" y="106"/>
                </a:lnTo>
                <a:lnTo>
                  <a:pt x="238" y="112"/>
                </a:lnTo>
                <a:lnTo>
                  <a:pt x="224" y="121"/>
                </a:lnTo>
                <a:lnTo>
                  <a:pt x="218" y="126"/>
                </a:lnTo>
                <a:lnTo>
                  <a:pt x="213" y="132"/>
                </a:lnTo>
                <a:lnTo>
                  <a:pt x="208" y="137"/>
                </a:lnTo>
                <a:lnTo>
                  <a:pt x="206" y="143"/>
                </a:lnTo>
                <a:lnTo>
                  <a:pt x="206" y="143"/>
                </a:lnTo>
                <a:close/>
                <a:moveTo>
                  <a:pt x="183" y="101"/>
                </a:moveTo>
                <a:lnTo>
                  <a:pt x="175" y="105"/>
                </a:lnTo>
                <a:lnTo>
                  <a:pt x="175" y="105"/>
                </a:lnTo>
                <a:lnTo>
                  <a:pt x="165" y="111"/>
                </a:lnTo>
                <a:lnTo>
                  <a:pt x="158" y="119"/>
                </a:lnTo>
                <a:lnTo>
                  <a:pt x="145" y="137"/>
                </a:lnTo>
                <a:lnTo>
                  <a:pt x="145" y="137"/>
                </a:lnTo>
                <a:lnTo>
                  <a:pt x="163" y="119"/>
                </a:lnTo>
                <a:lnTo>
                  <a:pt x="183" y="101"/>
                </a:lnTo>
                <a:lnTo>
                  <a:pt x="183" y="101"/>
                </a:lnTo>
                <a:close/>
                <a:moveTo>
                  <a:pt x="138" y="50"/>
                </a:moveTo>
                <a:lnTo>
                  <a:pt x="138" y="50"/>
                </a:lnTo>
                <a:lnTo>
                  <a:pt x="145" y="45"/>
                </a:lnTo>
                <a:lnTo>
                  <a:pt x="147" y="40"/>
                </a:lnTo>
                <a:lnTo>
                  <a:pt x="145" y="38"/>
                </a:lnTo>
                <a:lnTo>
                  <a:pt x="144" y="36"/>
                </a:lnTo>
                <a:lnTo>
                  <a:pt x="144" y="36"/>
                </a:lnTo>
                <a:lnTo>
                  <a:pt x="138" y="40"/>
                </a:lnTo>
                <a:lnTo>
                  <a:pt x="132" y="47"/>
                </a:lnTo>
                <a:lnTo>
                  <a:pt x="130" y="55"/>
                </a:lnTo>
                <a:lnTo>
                  <a:pt x="128" y="62"/>
                </a:lnTo>
                <a:lnTo>
                  <a:pt x="137" y="56"/>
                </a:lnTo>
                <a:lnTo>
                  <a:pt x="137" y="56"/>
                </a:lnTo>
                <a:lnTo>
                  <a:pt x="135" y="56"/>
                </a:lnTo>
                <a:lnTo>
                  <a:pt x="135" y="55"/>
                </a:lnTo>
                <a:lnTo>
                  <a:pt x="135" y="53"/>
                </a:lnTo>
                <a:lnTo>
                  <a:pt x="137" y="53"/>
                </a:lnTo>
                <a:lnTo>
                  <a:pt x="137" y="53"/>
                </a:lnTo>
                <a:lnTo>
                  <a:pt x="138" y="52"/>
                </a:lnTo>
                <a:lnTo>
                  <a:pt x="138" y="50"/>
                </a:lnTo>
                <a:lnTo>
                  <a:pt x="138" y="50"/>
                </a:lnTo>
                <a:close/>
                <a:moveTo>
                  <a:pt x="183" y="191"/>
                </a:moveTo>
                <a:lnTo>
                  <a:pt x="183" y="191"/>
                </a:lnTo>
                <a:lnTo>
                  <a:pt x="192" y="181"/>
                </a:lnTo>
                <a:lnTo>
                  <a:pt x="196" y="177"/>
                </a:lnTo>
                <a:lnTo>
                  <a:pt x="201" y="173"/>
                </a:lnTo>
                <a:lnTo>
                  <a:pt x="201" y="173"/>
                </a:lnTo>
                <a:lnTo>
                  <a:pt x="204" y="170"/>
                </a:lnTo>
                <a:lnTo>
                  <a:pt x="204" y="166"/>
                </a:lnTo>
                <a:lnTo>
                  <a:pt x="204" y="161"/>
                </a:lnTo>
                <a:lnTo>
                  <a:pt x="203" y="161"/>
                </a:lnTo>
                <a:lnTo>
                  <a:pt x="203" y="161"/>
                </a:lnTo>
                <a:lnTo>
                  <a:pt x="203" y="161"/>
                </a:lnTo>
                <a:lnTo>
                  <a:pt x="190" y="177"/>
                </a:lnTo>
                <a:lnTo>
                  <a:pt x="186" y="184"/>
                </a:lnTo>
                <a:lnTo>
                  <a:pt x="183" y="191"/>
                </a:lnTo>
                <a:lnTo>
                  <a:pt x="183" y="191"/>
                </a:lnTo>
                <a:close/>
                <a:moveTo>
                  <a:pt x="69" y="137"/>
                </a:moveTo>
                <a:lnTo>
                  <a:pt x="69" y="137"/>
                </a:lnTo>
                <a:lnTo>
                  <a:pt x="68" y="140"/>
                </a:lnTo>
                <a:lnTo>
                  <a:pt x="66" y="144"/>
                </a:lnTo>
                <a:lnTo>
                  <a:pt x="66" y="146"/>
                </a:lnTo>
                <a:lnTo>
                  <a:pt x="68" y="146"/>
                </a:lnTo>
                <a:lnTo>
                  <a:pt x="71" y="144"/>
                </a:lnTo>
                <a:lnTo>
                  <a:pt x="71" y="144"/>
                </a:lnTo>
                <a:lnTo>
                  <a:pt x="75" y="140"/>
                </a:lnTo>
                <a:lnTo>
                  <a:pt x="80" y="135"/>
                </a:lnTo>
                <a:lnTo>
                  <a:pt x="85" y="130"/>
                </a:lnTo>
                <a:lnTo>
                  <a:pt x="86" y="126"/>
                </a:lnTo>
                <a:lnTo>
                  <a:pt x="86" y="126"/>
                </a:lnTo>
                <a:lnTo>
                  <a:pt x="78" y="132"/>
                </a:lnTo>
                <a:lnTo>
                  <a:pt x="69" y="137"/>
                </a:lnTo>
                <a:lnTo>
                  <a:pt x="69" y="137"/>
                </a:lnTo>
                <a:close/>
                <a:moveTo>
                  <a:pt x="180" y="223"/>
                </a:moveTo>
                <a:lnTo>
                  <a:pt x="180" y="223"/>
                </a:lnTo>
                <a:lnTo>
                  <a:pt x="184" y="222"/>
                </a:lnTo>
                <a:lnTo>
                  <a:pt x="190" y="218"/>
                </a:lnTo>
                <a:lnTo>
                  <a:pt x="193" y="212"/>
                </a:lnTo>
                <a:lnTo>
                  <a:pt x="194" y="209"/>
                </a:lnTo>
                <a:lnTo>
                  <a:pt x="193" y="206"/>
                </a:lnTo>
                <a:lnTo>
                  <a:pt x="193" y="206"/>
                </a:lnTo>
                <a:lnTo>
                  <a:pt x="189" y="209"/>
                </a:lnTo>
                <a:lnTo>
                  <a:pt x="184" y="212"/>
                </a:lnTo>
                <a:lnTo>
                  <a:pt x="182" y="218"/>
                </a:lnTo>
                <a:lnTo>
                  <a:pt x="180" y="223"/>
                </a:lnTo>
                <a:lnTo>
                  <a:pt x="180" y="223"/>
                </a:lnTo>
                <a:close/>
                <a:moveTo>
                  <a:pt x="131" y="77"/>
                </a:moveTo>
                <a:lnTo>
                  <a:pt x="131" y="77"/>
                </a:lnTo>
                <a:lnTo>
                  <a:pt x="128" y="78"/>
                </a:lnTo>
                <a:lnTo>
                  <a:pt x="125" y="80"/>
                </a:lnTo>
                <a:lnTo>
                  <a:pt x="124" y="84"/>
                </a:lnTo>
                <a:lnTo>
                  <a:pt x="123" y="88"/>
                </a:lnTo>
                <a:lnTo>
                  <a:pt x="121" y="94"/>
                </a:lnTo>
                <a:lnTo>
                  <a:pt x="121" y="94"/>
                </a:lnTo>
                <a:lnTo>
                  <a:pt x="124" y="92"/>
                </a:lnTo>
                <a:lnTo>
                  <a:pt x="128" y="90"/>
                </a:lnTo>
                <a:lnTo>
                  <a:pt x="134" y="81"/>
                </a:lnTo>
                <a:lnTo>
                  <a:pt x="138" y="74"/>
                </a:lnTo>
                <a:lnTo>
                  <a:pt x="140" y="70"/>
                </a:lnTo>
                <a:lnTo>
                  <a:pt x="140" y="70"/>
                </a:lnTo>
                <a:lnTo>
                  <a:pt x="135" y="76"/>
                </a:lnTo>
                <a:lnTo>
                  <a:pt x="131" y="77"/>
                </a:lnTo>
                <a:lnTo>
                  <a:pt x="131" y="77"/>
                </a:lnTo>
                <a:close/>
                <a:moveTo>
                  <a:pt x="47" y="136"/>
                </a:moveTo>
                <a:lnTo>
                  <a:pt x="47" y="136"/>
                </a:lnTo>
                <a:lnTo>
                  <a:pt x="50" y="139"/>
                </a:lnTo>
                <a:lnTo>
                  <a:pt x="51" y="139"/>
                </a:lnTo>
                <a:lnTo>
                  <a:pt x="55" y="137"/>
                </a:lnTo>
                <a:lnTo>
                  <a:pt x="58" y="135"/>
                </a:lnTo>
                <a:lnTo>
                  <a:pt x="59" y="133"/>
                </a:lnTo>
                <a:lnTo>
                  <a:pt x="62" y="133"/>
                </a:lnTo>
                <a:lnTo>
                  <a:pt x="62" y="133"/>
                </a:lnTo>
                <a:lnTo>
                  <a:pt x="62" y="130"/>
                </a:lnTo>
                <a:lnTo>
                  <a:pt x="64" y="128"/>
                </a:lnTo>
                <a:lnTo>
                  <a:pt x="65" y="125"/>
                </a:lnTo>
                <a:lnTo>
                  <a:pt x="64" y="125"/>
                </a:lnTo>
                <a:lnTo>
                  <a:pt x="61" y="125"/>
                </a:lnTo>
                <a:lnTo>
                  <a:pt x="61" y="125"/>
                </a:lnTo>
                <a:lnTo>
                  <a:pt x="58" y="126"/>
                </a:lnTo>
                <a:lnTo>
                  <a:pt x="54" y="130"/>
                </a:lnTo>
                <a:lnTo>
                  <a:pt x="47" y="136"/>
                </a:lnTo>
                <a:lnTo>
                  <a:pt x="47" y="136"/>
                </a:lnTo>
                <a:close/>
                <a:moveTo>
                  <a:pt x="36" y="119"/>
                </a:moveTo>
                <a:lnTo>
                  <a:pt x="36" y="119"/>
                </a:lnTo>
                <a:lnTo>
                  <a:pt x="57" y="116"/>
                </a:lnTo>
                <a:lnTo>
                  <a:pt x="66" y="115"/>
                </a:lnTo>
                <a:lnTo>
                  <a:pt x="75" y="112"/>
                </a:lnTo>
                <a:lnTo>
                  <a:pt x="75" y="112"/>
                </a:lnTo>
                <a:lnTo>
                  <a:pt x="68" y="112"/>
                </a:lnTo>
                <a:lnTo>
                  <a:pt x="61" y="112"/>
                </a:lnTo>
                <a:lnTo>
                  <a:pt x="61" y="112"/>
                </a:lnTo>
                <a:lnTo>
                  <a:pt x="48" y="115"/>
                </a:lnTo>
                <a:lnTo>
                  <a:pt x="36" y="119"/>
                </a:lnTo>
                <a:lnTo>
                  <a:pt x="36" y="119"/>
                </a:lnTo>
                <a:close/>
                <a:moveTo>
                  <a:pt x="89" y="111"/>
                </a:moveTo>
                <a:lnTo>
                  <a:pt x="89" y="111"/>
                </a:lnTo>
                <a:lnTo>
                  <a:pt x="82" y="109"/>
                </a:lnTo>
                <a:lnTo>
                  <a:pt x="80" y="111"/>
                </a:lnTo>
                <a:lnTo>
                  <a:pt x="79" y="111"/>
                </a:lnTo>
                <a:lnTo>
                  <a:pt x="79" y="112"/>
                </a:lnTo>
                <a:lnTo>
                  <a:pt x="82" y="115"/>
                </a:lnTo>
                <a:lnTo>
                  <a:pt x="82" y="115"/>
                </a:lnTo>
                <a:lnTo>
                  <a:pt x="83" y="116"/>
                </a:lnTo>
                <a:lnTo>
                  <a:pt x="86" y="116"/>
                </a:lnTo>
                <a:lnTo>
                  <a:pt x="92" y="114"/>
                </a:lnTo>
                <a:lnTo>
                  <a:pt x="97" y="109"/>
                </a:lnTo>
                <a:lnTo>
                  <a:pt x="99" y="108"/>
                </a:lnTo>
                <a:lnTo>
                  <a:pt x="99" y="108"/>
                </a:lnTo>
                <a:lnTo>
                  <a:pt x="89" y="111"/>
                </a:lnTo>
                <a:lnTo>
                  <a:pt x="89" y="111"/>
                </a:lnTo>
                <a:close/>
                <a:moveTo>
                  <a:pt x="197" y="226"/>
                </a:moveTo>
                <a:lnTo>
                  <a:pt x="197" y="226"/>
                </a:lnTo>
                <a:lnTo>
                  <a:pt x="194" y="227"/>
                </a:lnTo>
                <a:lnTo>
                  <a:pt x="193" y="232"/>
                </a:lnTo>
                <a:lnTo>
                  <a:pt x="194" y="234"/>
                </a:lnTo>
                <a:lnTo>
                  <a:pt x="199" y="236"/>
                </a:lnTo>
                <a:lnTo>
                  <a:pt x="199" y="236"/>
                </a:lnTo>
                <a:lnTo>
                  <a:pt x="200" y="234"/>
                </a:lnTo>
                <a:lnTo>
                  <a:pt x="201" y="230"/>
                </a:lnTo>
                <a:lnTo>
                  <a:pt x="201" y="222"/>
                </a:lnTo>
                <a:lnTo>
                  <a:pt x="201" y="222"/>
                </a:lnTo>
                <a:lnTo>
                  <a:pt x="200" y="225"/>
                </a:lnTo>
                <a:lnTo>
                  <a:pt x="197" y="226"/>
                </a:lnTo>
                <a:lnTo>
                  <a:pt x="197" y="226"/>
                </a:lnTo>
                <a:close/>
                <a:moveTo>
                  <a:pt x="64" y="137"/>
                </a:moveTo>
                <a:lnTo>
                  <a:pt x="64" y="137"/>
                </a:lnTo>
                <a:lnTo>
                  <a:pt x="69" y="135"/>
                </a:lnTo>
                <a:lnTo>
                  <a:pt x="72" y="130"/>
                </a:lnTo>
                <a:lnTo>
                  <a:pt x="75" y="126"/>
                </a:lnTo>
                <a:lnTo>
                  <a:pt x="75" y="126"/>
                </a:lnTo>
                <a:lnTo>
                  <a:pt x="73" y="126"/>
                </a:lnTo>
                <a:lnTo>
                  <a:pt x="73" y="126"/>
                </a:lnTo>
                <a:lnTo>
                  <a:pt x="71" y="128"/>
                </a:lnTo>
                <a:lnTo>
                  <a:pt x="68" y="130"/>
                </a:lnTo>
                <a:lnTo>
                  <a:pt x="64" y="137"/>
                </a:lnTo>
                <a:lnTo>
                  <a:pt x="64" y="137"/>
                </a:lnTo>
                <a:close/>
                <a:moveTo>
                  <a:pt x="123" y="225"/>
                </a:moveTo>
                <a:lnTo>
                  <a:pt x="123" y="225"/>
                </a:lnTo>
                <a:lnTo>
                  <a:pt x="123" y="226"/>
                </a:lnTo>
                <a:lnTo>
                  <a:pt x="125" y="223"/>
                </a:lnTo>
                <a:lnTo>
                  <a:pt x="131" y="216"/>
                </a:lnTo>
                <a:lnTo>
                  <a:pt x="131" y="216"/>
                </a:lnTo>
                <a:lnTo>
                  <a:pt x="131" y="215"/>
                </a:lnTo>
                <a:lnTo>
                  <a:pt x="131" y="212"/>
                </a:lnTo>
                <a:lnTo>
                  <a:pt x="131" y="212"/>
                </a:lnTo>
                <a:lnTo>
                  <a:pt x="125" y="219"/>
                </a:lnTo>
                <a:lnTo>
                  <a:pt x="123" y="225"/>
                </a:lnTo>
                <a:lnTo>
                  <a:pt x="123" y="225"/>
                </a:lnTo>
                <a:close/>
                <a:moveTo>
                  <a:pt x="156" y="88"/>
                </a:moveTo>
                <a:lnTo>
                  <a:pt x="149" y="94"/>
                </a:lnTo>
                <a:lnTo>
                  <a:pt x="149" y="94"/>
                </a:lnTo>
                <a:lnTo>
                  <a:pt x="152" y="95"/>
                </a:lnTo>
                <a:lnTo>
                  <a:pt x="155" y="94"/>
                </a:lnTo>
                <a:lnTo>
                  <a:pt x="158" y="92"/>
                </a:lnTo>
                <a:lnTo>
                  <a:pt x="158" y="91"/>
                </a:lnTo>
                <a:lnTo>
                  <a:pt x="156" y="88"/>
                </a:lnTo>
                <a:lnTo>
                  <a:pt x="156" y="88"/>
                </a:lnTo>
                <a:close/>
                <a:moveTo>
                  <a:pt x="106" y="116"/>
                </a:moveTo>
                <a:lnTo>
                  <a:pt x="106" y="116"/>
                </a:lnTo>
                <a:lnTo>
                  <a:pt x="106" y="118"/>
                </a:lnTo>
                <a:lnTo>
                  <a:pt x="109" y="118"/>
                </a:lnTo>
                <a:lnTo>
                  <a:pt x="113" y="115"/>
                </a:lnTo>
                <a:lnTo>
                  <a:pt x="113" y="115"/>
                </a:lnTo>
                <a:lnTo>
                  <a:pt x="114" y="112"/>
                </a:lnTo>
                <a:lnTo>
                  <a:pt x="114" y="111"/>
                </a:lnTo>
                <a:lnTo>
                  <a:pt x="113" y="111"/>
                </a:lnTo>
                <a:lnTo>
                  <a:pt x="110" y="112"/>
                </a:lnTo>
                <a:lnTo>
                  <a:pt x="110" y="112"/>
                </a:lnTo>
                <a:lnTo>
                  <a:pt x="109" y="114"/>
                </a:lnTo>
                <a:lnTo>
                  <a:pt x="106" y="116"/>
                </a:lnTo>
                <a:lnTo>
                  <a:pt x="106" y="116"/>
                </a:lnTo>
                <a:close/>
                <a:moveTo>
                  <a:pt x="43" y="128"/>
                </a:moveTo>
                <a:lnTo>
                  <a:pt x="43" y="128"/>
                </a:lnTo>
                <a:lnTo>
                  <a:pt x="31" y="128"/>
                </a:lnTo>
                <a:lnTo>
                  <a:pt x="31" y="128"/>
                </a:lnTo>
                <a:lnTo>
                  <a:pt x="33" y="129"/>
                </a:lnTo>
                <a:lnTo>
                  <a:pt x="36" y="130"/>
                </a:lnTo>
                <a:lnTo>
                  <a:pt x="40" y="130"/>
                </a:lnTo>
                <a:lnTo>
                  <a:pt x="43" y="128"/>
                </a:lnTo>
                <a:lnTo>
                  <a:pt x="43" y="128"/>
                </a:lnTo>
                <a:close/>
                <a:moveTo>
                  <a:pt x="106" y="234"/>
                </a:moveTo>
                <a:lnTo>
                  <a:pt x="106" y="234"/>
                </a:lnTo>
                <a:lnTo>
                  <a:pt x="111" y="229"/>
                </a:lnTo>
                <a:lnTo>
                  <a:pt x="114" y="225"/>
                </a:lnTo>
                <a:lnTo>
                  <a:pt x="116" y="220"/>
                </a:lnTo>
                <a:lnTo>
                  <a:pt x="116" y="220"/>
                </a:lnTo>
                <a:lnTo>
                  <a:pt x="110" y="227"/>
                </a:lnTo>
                <a:lnTo>
                  <a:pt x="106" y="234"/>
                </a:lnTo>
                <a:lnTo>
                  <a:pt x="106" y="234"/>
                </a:lnTo>
                <a:close/>
                <a:moveTo>
                  <a:pt x="117" y="105"/>
                </a:moveTo>
                <a:lnTo>
                  <a:pt x="117" y="105"/>
                </a:lnTo>
                <a:lnTo>
                  <a:pt x="118" y="108"/>
                </a:lnTo>
                <a:lnTo>
                  <a:pt x="118" y="109"/>
                </a:lnTo>
                <a:lnTo>
                  <a:pt x="123" y="108"/>
                </a:lnTo>
                <a:lnTo>
                  <a:pt x="125" y="105"/>
                </a:lnTo>
                <a:lnTo>
                  <a:pt x="127" y="102"/>
                </a:lnTo>
                <a:lnTo>
                  <a:pt x="127" y="102"/>
                </a:lnTo>
                <a:lnTo>
                  <a:pt x="121" y="101"/>
                </a:lnTo>
                <a:lnTo>
                  <a:pt x="118" y="102"/>
                </a:lnTo>
                <a:lnTo>
                  <a:pt x="117" y="104"/>
                </a:lnTo>
                <a:lnTo>
                  <a:pt x="117" y="105"/>
                </a:lnTo>
                <a:lnTo>
                  <a:pt x="117" y="105"/>
                </a:lnTo>
                <a:close/>
                <a:moveTo>
                  <a:pt x="154" y="73"/>
                </a:moveTo>
                <a:lnTo>
                  <a:pt x="154" y="73"/>
                </a:lnTo>
                <a:lnTo>
                  <a:pt x="155" y="71"/>
                </a:lnTo>
                <a:lnTo>
                  <a:pt x="155" y="70"/>
                </a:lnTo>
                <a:lnTo>
                  <a:pt x="154" y="69"/>
                </a:lnTo>
                <a:lnTo>
                  <a:pt x="151" y="69"/>
                </a:lnTo>
                <a:lnTo>
                  <a:pt x="151" y="69"/>
                </a:lnTo>
                <a:lnTo>
                  <a:pt x="148" y="70"/>
                </a:lnTo>
                <a:lnTo>
                  <a:pt x="149" y="73"/>
                </a:lnTo>
                <a:lnTo>
                  <a:pt x="151" y="73"/>
                </a:lnTo>
                <a:lnTo>
                  <a:pt x="154" y="73"/>
                </a:lnTo>
                <a:lnTo>
                  <a:pt x="154" y="73"/>
                </a:lnTo>
                <a:close/>
              </a:path>
            </a:pathLst>
          </a:custGeom>
          <a:solidFill>
            <a:srgbClr val="FFC0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57" name="组合 256"/>
          <p:cNvGrpSpPr/>
          <p:nvPr/>
        </p:nvGrpSpPr>
        <p:grpSpPr>
          <a:xfrm>
            <a:off x="6378216" y="1357125"/>
            <a:ext cx="1341837" cy="428035"/>
            <a:chOff x="1499734" y="1836011"/>
            <a:chExt cx="1723530" cy="785645"/>
          </a:xfrm>
        </p:grpSpPr>
        <p:sp>
          <p:nvSpPr>
            <p:cNvPr id="258" name="任意多边形 257"/>
            <p:cNvSpPr/>
            <p:nvPr>
              <p:custDataLst>
                <p:tags r:id="rId15"/>
              </p:custDataLst>
            </p:nvPr>
          </p:nvSpPr>
          <p:spPr>
            <a:xfrm>
              <a:off x="1862723" y="1836011"/>
              <a:ext cx="1360541" cy="764760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9" name="任意多边形 258"/>
            <p:cNvSpPr/>
            <p:nvPr>
              <p:custDataLst>
                <p:tags r:id="rId16"/>
              </p:custDataLst>
            </p:nvPr>
          </p:nvSpPr>
          <p:spPr>
            <a:xfrm>
              <a:off x="1499734" y="2157271"/>
              <a:ext cx="770022" cy="464385"/>
            </a:xfrm>
            <a:custGeom>
              <a:avLst/>
              <a:gdLst>
                <a:gd name="connsiteX0" fmla="*/ 3108161 w 5108590"/>
                <a:gd name="connsiteY0" fmla="*/ 0 h 2871537"/>
                <a:gd name="connsiteX1" fmla="*/ 3989444 w 5108590"/>
                <a:gd name="connsiteY1" fmla="*/ 400035 h 2871537"/>
                <a:gd name="connsiteX2" fmla="*/ 4086693 w 5108590"/>
                <a:gd name="connsiteY2" fmla="*/ 563266 h 2871537"/>
                <a:gd name="connsiteX3" fmla="*/ 4131348 w 5108590"/>
                <a:gd name="connsiteY3" fmla="*/ 534900 h 2871537"/>
                <a:gd name="connsiteX4" fmla="*/ 4405156 w 5108590"/>
                <a:gd name="connsiteY4" fmla="*/ 465220 h 2871537"/>
                <a:gd name="connsiteX5" fmla="*/ 5108590 w 5108590"/>
                <a:gd name="connsiteY5" fmla="*/ 1102292 h 2871537"/>
                <a:gd name="connsiteX6" fmla="*/ 4798453 w 5108590"/>
                <a:gd name="connsiteY6" fmla="*/ 1640226 h 2871537"/>
                <a:gd name="connsiteX7" fmla="*/ 4794480 w 5108590"/>
                <a:gd name="connsiteY7" fmla="*/ 1642029 h 2871537"/>
                <a:gd name="connsiteX8" fmla="*/ 4815013 w 5108590"/>
                <a:gd name="connsiteY8" fmla="*/ 1704408 h 2871537"/>
                <a:gd name="connsiteX9" fmla="*/ 4832286 w 5108590"/>
                <a:gd name="connsiteY9" fmla="*/ 1872313 h 2871537"/>
                <a:gd name="connsiteX10" fmla="*/ 3982054 w 5108590"/>
                <a:gd name="connsiteY10" fmla="*/ 2642334 h 2871537"/>
                <a:gd name="connsiteX11" fmla="*/ 3380849 w 5108590"/>
                <a:gd name="connsiteY11" fmla="*/ 2353576 h 2871537"/>
                <a:gd name="connsiteX12" fmla="*/ 3379137 w 5108590"/>
                <a:gd name="connsiteY12" fmla="*/ 2351518 h 2871537"/>
                <a:gd name="connsiteX13" fmla="*/ 3307654 w 5108590"/>
                <a:gd name="connsiteY13" fmla="*/ 2471502 h 2871537"/>
                <a:gd name="connsiteX14" fmla="*/ 2426371 w 5108590"/>
                <a:gd name="connsiteY14" fmla="*/ 2871537 h 2871537"/>
                <a:gd name="connsiteX15" fmla="*/ 1447099 w 5108590"/>
                <a:gd name="connsiteY15" fmla="*/ 2194760 h 2871537"/>
                <a:gd name="connsiteX16" fmla="*/ 1418508 w 5108590"/>
                <a:gd name="connsiteY16" fmla="*/ 2124456 h 2871537"/>
                <a:gd name="connsiteX17" fmla="*/ 1325605 w 5108590"/>
                <a:gd name="connsiteY17" fmla="*/ 2190236 h 2871537"/>
                <a:gd name="connsiteX18" fmla="*/ 850232 w 5108590"/>
                <a:gd name="connsiteY18" fmla="*/ 2310063 h 2871537"/>
                <a:gd name="connsiteX19" fmla="*/ 0 w 5108590"/>
                <a:gd name="connsiteY19" fmla="*/ 1540042 h 2871537"/>
                <a:gd name="connsiteX20" fmla="*/ 850232 w 5108590"/>
                <a:gd name="connsiteY20" fmla="*/ 770021 h 2871537"/>
                <a:gd name="connsiteX21" fmla="*/ 1021583 w 5108590"/>
                <a:gd name="connsiteY21" fmla="*/ 783848 h 2871537"/>
                <a:gd name="connsiteX22" fmla="*/ 1029246 w 5108590"/>
                <a:gd name="connsiteY22" fmla="*/ 785791 h 2871537"/>
                <a:gd name="connsiteX23" fmla="*/ 1026695 w 5108590"/>
                <a:gd name="connsiteY23" fmla="*/ 770021 h 2871537"/>
                <a:gd name="connsiteX24" fmla="*/ 1876927 w 5108590"/>
                <a:gd name="connsiteY24" fmla="*/ 0 h 2871537"/>
                <a:gd name="connsiteX25" fmla="*/ 2478132 w 5108590"/>
                <a:gd name="connsiteY25" fmla="*/ 208922 h 2871537"/>
                <a:gd name="connsiteX26" fmla="*/ 2500065 w 5108590"/>
                <a:gd name="connsiteY26" fmla="*/ 232394 h 2871537"/>
                <a:gd name="connsiteX27" fmla="*/ 2513944 w 5108590"/>
                <a:gd name="connsiteY27" fmla="*/ 219952 h 2871537"/>
                <a:gd name="connsiteX28" fmla="*/ 3108161 w 5108590"/>
                <a:gd name="connsiteY28" fmla="*/ 0 h 2871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08590" h="2871537">
                  <a:moveTo>
                    <a:pt x="3108161" y="0"/>
                  </a:moveTo>
                  <a:cubicBezTo>
                    <a:pt x="3475013" y="0"/>
                    <a:pt x="3798453" y="146705"/>
                    <a:pt x="3989444" y="400035"/>
                  </a:cubicBezTo>
                  <a:lnTo>
                    <a:pt x="4086693" y="563266"/>
                  </a:lnTo>
                  <a:lnTo>
                    <a:pt x="4131348" y="534900"/>
                  </a:lnTo>
                  <a:cubicBezTo>
                    <a:pt x="4215506" y="491765"/>
                    <a:pt x="4308032" y="465220"/>
                    <a:pt x="4405156" y="465220"/>
                  </a:cubicBezTo>
                  <a:cubicBezTo>
                    <a:pt x="4793652" y="465220"/>
                    <a:pt x="5108590" y="713796"/>
                    <a:pt x="5108590" y="1102292"/>
                  </a:cubicBezTo>
                  <a:cubicBezTo>
                    <a:pt x="5108590" y="1345102"/>
                    <a:pt x="4985568" y="1533256"/>
                    <a:pt x="4798453" y="1640226"/>
                  </a:cubicBezTo>
                  <a:lnTo>
                    <a:pt x="4794480" y="1642029"/>
                  </a:lnTo>
                  <a:lnTo>
                    <a:pt x="4815013" y="1704408"/>
                  </a:lnTo>
                  <a:cubicBezTo>
                    <a:pt x="4826338" y="1757563"/>
                    <a:pt x="4832286" y="1813617"/>
                    <a:pt x="4832286" y="1872313"/>
                  </a:cubicBezTo>
                  <a:cubicBezTo>
                    <a:pt x="4832286" y="2341883"/>
                    <a:pt x="4451624" y="2642334"/>
                    <a:pt x="3982054" y="2642334"/>
                  </a:cubicBezTo>
                  <a:cubicBezTo>
                    <a:pt x="3747269" y="2642334"/>
                    <a:pt x="3534711" y="2513997"/>
                    <a:pt x="3380849" y="2353576"/>
                  </a:cubicBezTo>
                  <a:lnTo>
                    <a:pt x="3379137" y="2351518"/>
                  </a:lnTo>
                  <a:lnTo>
                    <a:pt x="3307654" y="2471502"/>
                  </a:lnTo>
                  <a:cubicBezTo>
                    <a:pt x="3116662" y="2724832"/>
                    <a:pt x="2793223" y="2871537"/>
                    <a:pt x="2426371" y="2871537"/>
                  </a:cubicBezTo>
                  <a:cubicBezTo>
                    <a:pt x="1986149" y="2871537"/>
                    <a:pt x="1608440" y="2510590"/>
                    <a:pt x="1447099" y="2194760"/>
                  </a:cubicBezTo>
                  <a:lnTo>
                    <a:pt x="1418508" y="2124456"/>
                  </a:lnTo>
                  <a:lnTo>
                    <a:pt x="1325605" y="2190236"/>
                  </a:lnTo>
                  <a:cubicBezTo>
                    <a:pt x="1189907" y="2267812"/>
                    <a:pt x="1026321" y="2310063"/>
                    <a:pt x="850232" y="2310063"/>
                  </a:cubicBezTo>
                  <a:cubicBezTo>
                    <a:pt x="380662" y="2310063"/>
                    <a:pt x="0" y="1796716"/>
                    <a:pt x="0" y="1540042"/>
                  </a:cubicBezTo>
                  <a:cubicBezTo>
                    <a:pt x="0" y="1283368"/>
                    <a:pt x="380662" y="770021"/>
                    <a:pt x="850232" y="770021"/>
                  </a:cubicBezTo>
                  <a:cubicBezTo>
                    <a:pt x="908928" y="770021"/>
                    <a:pt x="966235" y="774716"/>
                    <a:pt x="1021583" y="783848"/>
                  </a:cubicBezTo>
                  <a:lnTo>
                    <a:pt x="1029246" y="785791"/>
                  </a:lnTo>
                  <a:lnTo>
                    <a:pt x="1026695" y="770021"/>
                  </a:lnTo>
                  <a:cubicBezTo>
                    <a:pt x="1026695" y="513347"/>
                    <a:pt x="1407357" y="0"/>
                    <a:pt x="1876927" y="0"/>
                  </a:cubicBezTo>
                  <a:cubicBezTo>
                    <a:pt x="2111712" y="0"/>
                    <a:pt x="2324270" y="75113"/>
                    <a:pt x="2478132" y="208922"/>
                  </a:cubicBezTo>
                  <a:lnTo>
                    <a:pt x="2500065" y="232394"/>
                  </a:lnTo>
                  <a:lnTo>
                    <a:pt x="2513944" y="219952"/>
                  </a:lnTo>
                  <a:cubicBezTo>
                    <a:pt x="2683567" y="90237"/>
                    <a:pt x="2888050" y="0"/>
                    <a:pt x="3108161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rgbClr val="1F4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60" name="Group 22"/>
          <p:cNvGrpSpPr/>
          <p:nvPr/>
        </p:nvGrpSpPr>
        <p:grpSpPr>
          <a:xfrm>
            <a:off x="395576" y="4067441"/>
            <a:ext cx="953802" cy="435606"/>
            <a:chOff x="0" y="-1"/>
            <a:chExt cx="1887191" cy="861891"/>
          </a:xfrm>
        </p:grpSpPr>
        <p:sp>
          <p:nvSpPr>
            <p:cNvPr id="261" name="Shape 20"/>
            <p:cNvSpPr/>
            <p:nvPr>
              <p:custDataLst>
                <p:tags r:id="rId13"/>
              </p:custDataLst>
            </p:nvPr>
          </p:nvSpPr>
          <p:spPr>
            <a:xfrm>
              <a:off x="279400" y="406400"/>
              <a:ext cx="1606206" cy="455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0451" extrusionOk="0">
                  <a:moveTo>
                    <a:pt x="0" y="19208"/>
                  </a:moveTo>
                  <a:cubicBezTo>
                    <a:pt x="4851" y="18183"/>
                    <a:pt x="8348" y="15830"/>
                    <a:pt x="11759" y="14762"/>
                  </a:cubicBezTo>
                  <a:cubicBezTo>
                    <a:pt x="14906" y="13777"/>
                    <a:pt x="17829" y="8081"/>
                    <a:pt x="19986" y="0"/>
                  </a:cubicBezTo>
                  <a:cubicBezTo>
                    <a:pt x="21056" y="3168"/>
                    <a:pt x="21600" y="19813"/>
                    <a:pt x="21573" y="19813"/>
                  </a:cubicBezTo>
                  <a:cubicBezTo>
                    <a:pt x="17828" y="19813"/>
                    <a:pt x="14082" y="19819"/>
                    <a:pt x="10337" y="19818"/>
                  </a:cubicBezTo>
                  <a:cubicBezTo>
                    <a:pt x="8484" y="19817"/>
                    <a:pt x="6631" y="19817"/>
                    <a:pt x="4779" y="19809"/>
                  </a:cubicBezTo>
                  <a:cubicBezTo>
                    <a:pt x="3446" y="19802"/>
                    <a:pt x="1189" y="21600"/>
                    <a:pt x="0" y="19208"/>
                  </a:cubicBezTo>
                  <a:close/>
                </a:path>
              </a:pathLst>
            </a:custGeom>
            <a:solidFill>
              <a:srgbClr val="E7E4EA"/>
            </a:solidFill>
            <a:ln w="12700" cap="flat">
              <a:noFill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262" name="Shape 21"/>
            <p:cNvSpPr/>
            <p:nvPr>
              <p:custDataLst>
                <p:tags r:id="rId14"/>
              </p:custDataLst>
            </p:nvPr>
          </p:nvSpPr>
          <p:spPr>
            <a:xfrm>
              <a:off x="0" y="-1"/>
              <a:ext cx="1887191" cy="848841"/>
            </a:xfrm>
            <a:custGeom>
              <a:avLst/>
              <a:gdLst>
                <a:gd name="connsiteX0" fmla="*/ 7770 w 21600"/>
                <a:gd name="connsiteY0" fmla="*/ 21519 h 23557"/>
                <a:gd name="connsiteX1" fmla="*/ 0 w 21600"/>
                <a:gd name="connsiteY1" fmla="*/ 21519 h 23557"/>
                <a:gd name="connsiteX2" fmla="*/ 745 w 21600"/>
                <a:gd name="connsiteY2" fmla="*/ 12132 h 23557"/>
                <a:gd name="connsiteX3" fmla="*/ 4557 w 21600"/>
                <a:gd name="connsiteY3" fmla="*/ 10885 h 23557"/>
                <a:gd name="connsiteX4" fmla="*/ 8782 w 21600"/>
                <a:gd name="connsiteY4" fmla="*/ 1 h 23557"/>
                <a:gd name="connsiteX5" fmla="*/ 13726 w 21600"/>
                <a:gd name="connsiteY5" fmla="*/ 11178 h 23557"/>
                <a:gd name="connsiteX6" fmla="*/ 19043 w 21600"/>
                <a:gd name="connsiteY6" fmla="*/ 7147 h 23557"/>
                <a:gd name="connsiteX7" fmla="*/ 21600 w 21600"/>
                <a:gd name="connsiteY7" fmla="*/ 21519 h 23557"/>
                <a:gd name="connsiteX8" fmla="*/ 8690 w 21600"/>
                <a:gd name="connsiteY8" fmla="*/ 23557 h 23557"/>
                <a:gd name="connsiteX0-1" fmla="*/ 7770 w 21600"/>
                <a:gd name="connsiteY0-2" fmla="*/ 21519 h 21519"/>
                <a:gd name="connsiteX1-3" fmla="*/ 0 w 21600"/>
                <a:gd name="connsiteY1-4" fmla="*/ 21519 h 21519"/>
                <a:gd name="connsiteX2-5" fmla="*/ 745 w 21600"/>
                <a:gd name="connsiteY2-6" fmla="*/ 12132 h 21519"/>
                <a:gd name="connsiteX3-7" fmla="*/ 4557 w 21600"/>
                <a:gd name="connsiteY3-8" fmla="*/ 10885 h 21519"/>
                <a:gd name="connsiteX4-9" fmla="*/ 8782 w 21600"/>
                <a:gd name="connsiteY4-10" fmla="*/ 1 h 21519"/>
                <a:gd name="connsiteX5-11" fmla="*/ 13726 w 21600"/>
                <a:gd name="connsiteY5-12" fmla="*/ 11178 h 21519"/>
                <a:gd name="connsiteX6-13" fmla="*/ 19043 w 21600"/>
                <a:gd name="connsiteY6-14" fmla="*/ 7147 h 21519"/>
                <a:gd name="connsiteX7-15" fmla="*/ 21600 w 21600"/>
                <a:gd name="connsiteY7-16" fmla="*/ 21519 h 21519"/>
                <a:gd name="connsiteX0-17" fmla="*/ 0 w 21600"/>
                <a:gd name="connsiteY0-18" fmla="*/ 21519 h 21519"/>
                <a:gd name="connsiteX1-19" fmla="*/ 745 w 21600"/>
                <a:gd name="connsiteY1-20" fmla="*/ 12132 h 21519"/>
                <a:gd name="connsiteX2-21" fmla="*/ 4557 w 21600"/>
                <a:gd name="connsiteY2-22" fmla="*/ 10885 h 21519"/>
                <a:gd name="connsiteX3-23" fmla="*/ 8782 w 21600"/>
                <a:gd name="connsiteY3-24" fmla="*/ 1 h 21519"/>
                <a:gd name="connsiteX4-25" fmla="*/ 13726 w 21600"/>
                <a:gd name="connsiteY4-26" fmla="*/ 11178 h 21519"/>
                <a:gd name="connsiteX5-27" fmla="*/ 19043 w 21600"/>
                <a:gd name="connsiteY5-28" fmla="*/ 7147 h 21519"/>
                <a:gd name="connsiteX6-29" fmla="*/ 21600 w 21600"/>
                <a:gd name="connsiteY6-30" fmla="*/ 21519 h 2151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21600" h="21519" extrusionOk="0">
                  <a:moveTo>
                    <a:pt x="0" y="21519"/>
                  </a:moveTo>
                  <a:cubicBezTo>
                    <a:pt x="53" y="17915"/>
                    <a:pt x="143" y="14345"/>
                    <a:pt x="745" y="12132"/>
                  </a:cubicBezTo>
                  <a:cubicBezTo>
                    <a:pt x="1347" y="9920"/>
                    <a:pt x="2460" y="9063"/>
                    <a:pt x="4557" y="10885"/>
                  </a:cubicBezTo>
                  <a:cubicBezTo>
                    <a:pt x="4266" y="3514"/>
                    <a:pt x="6464" y="-81"/>
                    <a:pt x="8782" y="1"/>
                  </a:cubicBezTo>
                  <a:cubicBezTo>
                    <a:pt x="11100" y="83"/>
                    <a:pt x="13537" y="3842"/>
                    <a:pt x="13726" y="11178"/>
                  </a:cubicBezTo>
                  <a:cubicBezTo>
                    <a:pt x="14814" y="7849"/>
                    <a:pt x="17234" y="5175"/>
                    <a:pt x="19043" y="7147"/>
                  </a:cubicBezTo>
                  <a:cubicBezTo>
                    <a:pt x="21193" y="9491"/>
                    <a:pt x="21277" y="16976"/>
                    <a:pt x="21600" y="21519"/>
                  </a:cubicBezTo>
                </a:path>
              </a:pathLst>
            </a:custGeom>
            <a:noFill/>
            <a:ln w="38100" cap="flat">
              <a:solidFill>
                <a:srgbClr val="1F4E79"/>
              </a:solidFill>
              <a:prstDash val="solid"/>
              <a:miter lim="400000"/>
            </a:ln>
            <a:effectLst/>
          </p:spPr>
          <p:txBody>
            <a:bodyPr wrap="square" lIns="38100" tIns="38100" rIns="38100" bIns="38100" numCol="1" anchor="ctr">
              <a:noAutofit/>
            </a:bodyPr>
            <a:lstStyle/>
            <a:p>
              <a:pPr defTabSz="457200"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grpSp>
        <p:nvGrpSpPr>
          <p:cNvPr id="264" name="Group 98"/>
          <p:cNvGrpSpPr/>
          <p:nvPr/>
        </p:nvGrpSpPr>
        <p:grpSpPr>
          <a:xfrm rot="1262012">
            <a:off x="1206698" y="1385532"/>
            <a:ext cx="673320" cy="842234"/>
            <a:chOff x="0" y="0"/>
            <a:chExt cx="1561716" cy="1953500"/>
          </a:xfrm>
        </p:grpSpPr>
        <p:grpSp>
          <p:nvGrpSpPr>
            <p:cNvPr id="265" name="Group 90"/>
            <p:cNvGrpSpPr/>
            <p:nvPr/>
          </p:nvGrpSpPr>
          <p:grpSpPr>
            <a:xfrm>
              <a:off x="622299" y="723900"/>
              <a:ext cx="539187" cy="576209"/>
              <a:chOff x="0" y="0"/>
              <a:chExt cx="539185" cy="576208"/>
            </a:xfrm>
          </p:grpSpPr>
          <p:sp>
            <p:nvSpPr>
              <p:cNvPr id="273" name="Shape 88"/>
              <p:cNvSpPr/>
              <p:nvPr>
                <p:custDataLst>
                  <p:tags r:id="rId11"/>
                </p:custDataLst>
              </p:nvPr>
            </p:nvSpPr>
            <p:spPr>
              <a:xfrm>
                <a:off x="-1" y="0"/>
                <a:ext cx="539187" cy="5762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4" h="17472" extrusionOk="0">
                    <a:moveTo>
                      <a:pt x="17716" y="14514"/>
                    </a:moveTo>
                    <a:cubicBezTo>
                      <a:pt x="20957" y="10991"/>
                      <a:pt x="21156" y="5148"/>
                      <a:pt x="16903" y="2098"/>
                    </a:cubicBezTo>
                    <a:cubicBezTo>
                      <a:pt x="10629" y="-2401"/>
                      <a:pt x="569" y="729"/>
                      <a:pt x="21" y="7726"/>
                    </a:cubicBezTo>
                    <a:cubicBezTo>
                      <a:pt x="-444" y="13669"/>
                      <a:pt x="6904" y="19199"/>
                      <a:pt x="13877" y="16965"/>
                    </a:cubicBezTo>
                    <a:cubicBezTo>
                      <a:pt x="15420" y="16471"/>
                      <a:pt x="16714" y="15603"/>
                      <a:pt x="17716" y="14514"/>
                    </a:cubicBezTo>
                    <a:close/>
                  </a:path>
                </a:pathLst>
              </a:custGeom>
              <a:solidFill>
                <a:srgbClr val="E7E4EA"/>
              </a:solidFill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74" name="Shape 89"/>
              <p:cNvSpPr/>
              <p:nvPr>
                <p:custDataLst>
                  <p:tags r:id="rId12"/>
                </p:custDataLst>
              </p:nvPr>
            </p:nvSpPr>
            <p:spPr>
              <a:xfrm>
                <a:off x="114300" y="114300"/>
                <a:ext cx="320568" cy="34257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125" h="17472" extrusionOk="0">
                    <a:moveTo>
                      <a:pt x="17716" y="14515"/>
                    </a:moveTo>
                    <a:cubicBezTo>
                      <a:pt x="20957" y="10992"/>
                      <a:pt x="21156" y="5149"/>
                      <a:pt x="16903" y="2099"/>
                    </a:cubicBezTo>
                    <a:cubicBezTo>
                      <a:pt x="10629" y="-2400"/>
                      <a:pt x="569" y="730"/>
                      <a:pt x="21" y="7727"/>
                    </a:cubicBezTo>
                    <a:cubicBezTo>
                      <a:pt x="-444" y="13670"/>
                      <a:pt x="6904" y="19200"/>
                      <a:pt x="13878" y="16966"/>
                    </a:cubicBezTo>
                    <a:cubicBezTo>
                      <a:pt x="15420" y="16471"/>
                      <a:pt x="16714" y="15604"/>
                      <a:pt x="17716" y="14515"/>
                    </a:cubicBezTo>
                    <a:close/>
                  </a:path>
                </a:pathLst>
              </a:custGeom>
              <a:solidFill>
                <a:srgbClr val="FDD67A"/>
              </a:solidFill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  <p:grpSp>
          <p:nvGrpSpPr>
            <p:cNvPr id="266" name="Group 97"/>
            <p:cNvGrpSpPr/>
            <p:nvPr/>
          </p:nvGrpSpPr>
          <p:grpSpPr>
            <a:xfrm>
              <a:off x="0" y="-1"/>
              <a:ext cx="1561717" cy="1953502"/>
              <a:chOff x="0" y="0"/>
              <a:chExt cx="1561716" cy="1953500"/>
            </a:xfrm>
          </p:grpSpPr>
          <p:sp>
            <p:nvSpPr>
              <p:cNvPr id="267" name="Shape 91"/>
              <p:cNvSpPr/>
              <p:nvPr>
                <p:custDataLst>
                  <p:tags r:id="rId5"/>
                </p:custDataLst>
              </p:nvPr>
            </p:nvSpPr>
            <p:spPr>
              <a:xfrm>
                <a:off x="-1" y="0"/>
                <a:ext cx="1561718" cy="1953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113" h="21575" extrusionOk="0">
                    <a:moveTo>
                      <a:pt x="4422" y="10273"/>
                    </a:moveTo>
                    <a:cubicBezTo>
                      <a:pt x="4988" y="10128"/>
                      <a:pt x="5596" y="10037"/>
                      <a:pt x="6024" y="10128"/>
                    </a:cubicBezTo>
                    <a:cubicBezTo>
                      <a:pt x="7105" y="8239"/>
                      <a:pt x="8932" y="6998"/>
                      <a:pt x="10714" y="5587"/>
                    </a:cubicBezTo>
                    <a:cubicBezTo>
                      <a:pt x="12697" y="4016"/>
                      <a:pt x="14777" y="2735"/>
                      <a:pt x="17151" y="1581"/>
                    </a:cubicBezTo>
                    <a:cubicBezTo>
                      <a:pt x="18423" y="962"/>
                      <a:pt x="19735" y="449"/>
                      <a:pt x="21109" y="0"/>
                    </a:cubicBezTo>
                    <a:cubicBezTo>
                      <a:pt x="21057" y="17"/>
                      <a:pt x="21261" y="2955"/>
                      <a:pt x="20839" y="4745"/>
                    </a:cubicBezTo>
                    <a:cubicBezTo>
                      <a:pt x="20497" y="6196"/>
                      <a:pt x="20104" y="7587"/>
                      <a:pt x="19402" y="8948"/>
                    </a:cubicBezTo>
                    <a:cubicBezTo>
                      <a:pt x="18832" y="10055"/>
                      <a:pt x="18455" y="11150"/>
                      <a:pt x="17794" y="12230"/>
                    </a:cubicBezTo>
                    <a:cubicBezTo>
                      <a:pt x="17708" y="12371"/>
                      <a:pt x="16484" y="14383"/>
                      <a:pt x="16436" y="14360"/>
                    </a:cubicBezTo>
                    <a:cubicBezTo>
                      <a:pt x="16949" y="14631"/>
                      <a:pt x="17118" y="15843"/>
                      <a:pt x="17101" y="16284"/>
                    </a:cubicBezTo>
                    <a:cubicBezTo>
                      <a:pt x="17074" y="17045"/>
                      <a:pt x="16801" y="18083"/>
                      <a:pt x="16459" y="18783"/>
                    </a:cubicBezTo>
                    <a:cubicBezTo>
                      <a:pt x="15792" y="20152"/>
                      <a:pt x="14589" y="21319"/>
                      <a:pt x="12593" y="21505"/>
                    </a:cubicBezTo>
                    <a:cubicBezTo>
                      <a:pt x="12169" y="21545"/>
                      <a:pt x="11727" y="21600"/>
                      <a:pt x="11302" y="21562"/>
                    </a:cubicBezTo>
                    <a:cubicBezTo>
                      <a:pt x="11902" y="21366"/>
                      <a:pt x="12300" y="20667"/>
                      <a:pt x="12472" y="20196"/>
                    </a:cubicBezTo>
                    <a:cubicBezTo>
                      <a:pt x="12593" y="19865"/>
                      <a:pt x="12628" y="19516"/>
                      <a:pt x="12567" y="19173"/>
                    </a:cubicBezTo>
                    <a:cubicBezTo>
                      <a:pt x="12547" y="19061"/>
                      <a:pt x="12120" y="18241"/>
                      <a:pt x="12133" y="18225"/>
                    </a:cubicBezTo>
                    <a:cubicBezTo>
                      <a:pt x="11577" y="18901"/>
                      <a:pt x="10529" y="19406"/>
                      <a:pt x="9649" y="19755"/>
                    </a:cubicBezTo>
                    <a:cubicBezTo>
                      <a:pt x="9055" y="19528"/>
                      <a:pt x="7992" y="18910"/>
                      <a:pt x="7621" y="18704"/>
                    </a:cubicBezTo>
                    <a:cubicBezTo>
                      <a:pt x="6788" y="18241"/>
                      <a:pt x="5993" y="17735"/>
                      <a:pt x="5229" y="17198"/>
                    </a:cubicBezTo>
                    <a:cubicBezTo>
                      <a:pt x="4963" y="17011"/>
                      <a:pt x="4136" y="16487"/>
                      <a:pt x="4026" y="16251"/>
                    </a:cubicBezTo>
                    <a:cubicBezTo>
                      <a:pt x="3931" y="16045"/>
                      <a:pt x="4554" y="14389"/>
                      <a:pt x="4437" y="14350"/>
                    </a:cubicBezTo>
                    <a:cubicBezTo>
                      <a:pt x="3946" y="14185"/>
                      <a:pt x="3105" y="14445"/>
                      <a:pt x="2643" y="14602"/>
                    </a:cubicBezTo>
                    <a:cubicBezTo>
                      <a:pt x="2110" y="14785"/>
                      <a:pt x="835" y="15557"/>
                      <a:pt x="800" y="16582"/>
                    </a:cubicBezTo>
                    <a:cubicBezTo>
                      <a:pt x="-339" y="15137"/>
                      <a:pt x="-266" y="13495"/>
                      <a:pt x="1050" y="12196"/>
                    </a:cubicBezTo>
                    <a:cubicBezTo>
                      <a:pt x="1672" y="11583"/>
                      <a:pt x="2430" y="11014"/>
                      <a:pt x="3301" y="10647"/>
                    </a:cubicBezTo>
                    <a:cubicBezTo>
                      <a:pt x="3585" y="10527"/>
                      <a:pt x="3992" y="10384"/>
                      <a:pt x="4422" y="10273"/>
                    </a:cubicBezTo>
                    <a:close/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68" name="Shape 92"/>
              <p:cNvSpPr/>
              <p:nvPr>
                <p:custDataLst>
                  <p:tags r:id="rId6"/>
                </p:custDataLst>
              </p:nvPr>
            </p:nvSpPr>
            <p:spPr>
              <a:xfrm>
                <a:off x="1066800" y="266700"/>
                <a:ext cx="431366" cy="2890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379" y="6426"/>
                      <a:pt x="7227" y="11376"/>
                      <a:pt x="11452" y="14964"/>
                    </a:cubicBezTo>
                    <a:cubicBezTo>
                      <a:pt x="13898" y="17041"/>
                      <a:pt x="19295" y="20423"/>
                      <a:pt x="21600" y="21600"/>
                    </a:cubicBezTo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69" name="Shape 93"/>
              <p:cNvSpPr/>
              <p:nvPr>
                <p:custDataLst>
                  <p:tags r:id="rId7"/>
                </p:custDataLst>
              </p:nvPr>
            </p:nvSpPr>
            <p:spPr>
              <a:xfrm>
                <a:off x="1003300" y="317500"/>
                <a:ext cx="479079" cy="3275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142" y="5671"/>
                      <a:pt x="7183" y="11692"/>
                      <a:pt x="10987" y="14858"/>
                    </a:cubicBezTo>
                    <a:cubicBezTo>
                      <a:pt x="13189" y="16691"/>
                      <a:pt x="19525" y="20561"/>
                      <a:pt x="21600" y="21600"/>
                    </a:cubicBezTo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70" name="Shape 94"/>
              <p:cNvSpPr/>
              <p:nvPr>
                <p:custDataLst>
                  <p:tags r:id="rId8"/>
                </p:custDataLst>
              </p:nvPr>
            </p:nvSpPr>
            <p:spPr>
              <a:xfrm>
                <a:off x="317500" y="1028700"/>
                <a:ext cx="84374" cy="2675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4016" y="15315"/>
                      <a:pt x="14405" y="5985"/>
                      <a:pt x="21600" y="0"/>
                    </a:cubicBezTo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71" name="Shape 95"/>
              <p:cNvSpPr/>
              <p:nvPr>
                <p:custDataLst>
                  <p:tags r:id="rId9"/>
                </p:custDataLst>
              </p:nvPr>
            </p:nvSpPr>
            <p:spPr>
              <a:xfrm>
                <a:off x="889000" y="1409700"/>
                <a:ext cx="194631" cy="2416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cubicBezTo>
                      <a:pt x="8151" y="14365"/>
                      <a:pt x="14301" y="8151"/>
                      <a:pt x="21600" y="0"/>
                    </a:cubicBezTo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  <p:sp>
            <p:nvSpPr>
              <p:cNvPr id="272" name="Shape 96"/>
              <p:cNvSpPr/>
              <p:nvPr>
                <p:custDataLst>
                  <p:tags r:id="rId10"/>
                </p:custDataLst>
              </p:nvPr>
            </p:nvSpPr>
            <p:spPr>
              <a:xfrm>
                <a:off x="304800" y="1358900"/>
                <a:ext cx="514350" cy="3492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2445" y="1850"/>
                      <a:pt x="4122" y="5622"/>
                      <a:pt x="6224" y="8181"/>
                    </a:cubicBezTo>
                    <a:cubicBezTo>
                      <a:pt x="8411" y="10843"/>
                      <a:pt x="10777" y="13242"/>
                      <a:pt x="13131" y="15565"/>
                    </a:cubicBezTo>
                    <a:cubicBezTo>
                      <a:pt x="15743" y="18141"/>
                      <a:pt x="18474" y="20652"/>
                      <a:pt x="21600" y="21600"/>
                    </a:cubicBezTo>
                  </a:path>
                </a:pathLst>
              </a:custGeom>
              <a:noFill/>
              <a:ln w="28575" cap="flat">
                <a:solidFill>
                  <a:srgbClr val="1F4E79"/>
                </a:solidFill>
                <a:prstDash val="solid"/>
                <a:miter lim="400000"/>
              </a:ln>
              <a:effectLst/>
            </p:spPr>
            <p:txBody>
              <a:bodyPr wrap="square" lIns="38100" tIns="38100" rIns="38100" bIns="38100" numCol="1" anchor="ctr">
                <a:noAutofit/>
              </a:bodyPr>
              <a:lstStyle/>
              <a:p>
                <a:pPr defTabSz="457200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</a:defRPr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34543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05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Insert: Percolate Up</a:t>
            </a:r>
          </a:p>
        </p:txBody>
      </p:sp>
      <p:pic>
        <p:nvPicPr>
          <p:cNvPr id="10" name="图片 9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867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1D98266-C03A-49A7-86EA-49B42C9933D1}" type="datetime1">
              <a:rPr lang="zh-CN" altLang="en-US" sz="790" smtClean="0"/>
              <a:pPr>
                <a:spcBef>
                  <a:spcPct val="0"/>
                </a:spcBef>
                <a:buFontTx/>
                <a:buNone/>
              </a:pPr>
              <a:t>2024/10/14</a:t>
            </a:fld>
            <a:endParaRPr lang="en-US" altLang="zh-CN" sz="790"/>
          </a:p>
        </p:txBody>
      </p:sp>
      <p:sp>
        <p:nvSpPr>
          <p:cNvPr id="28675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790" smtClean="0"/>
              <a:t>Heaps&amp;Priority Queue - Lecture 6</a:t>
            </a:r>
            <a:endParaRPr lang="en-US" altLang="zh-CN" sz="790"/>
          </a:p>
        </p:txBody>
      </p:sp>
      <p:sp>
        <p:nvSpPr>
          <p:cNvPr id="2867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282AC5-D21F-4BDB-9DE5-811EDD8816A6}" type="slidenum">
              <a:rPr lang="en-US" altLang="zh-CN" sz="79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zh-CN" sz="790"/>
          </a:p>
        </p:txBody>
      </p:sp>
      <p:sp>
        <p:nvSpPr>
          <p:cNvPr id="28702" name="Text Box 96"/>
          <p:cNvSpPr txBox="1">
            <a:spLocks noChangeArrowheads="1"/>
          </p:cNvSpPr>
          <p:nvPr/>
        </p:nvSpPr>
        <p:spPr bwMode="auto">
          <a:xfrm>
            <a:off x="970915" y="5012690"/>
            <a:ext cx="5944235" cy="1014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›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0"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 smtClean="0">
                <a:ea typeface="宋体" panose="02010600030101010101" pitchFamily="2" charset="-122"/>
              </a:rPr>
              <a:t> Done </a:t>
            </a:r>
            <a:r>
              <a:rPr lang="en-US" altLang="zh-CN" sz="2000" dirty="0">
                <a:ea typeface="宋体" panose="02010600030101010101" pitchFamily="2" charset="-122"/>
              </a:rPr>
              <a:t>if 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parent  item or reached top node A[1]</a:t>
            </a:r>
          </a:p>
          <a:p>
            <a:pPr indent="0" fontAlgn="auto">
              <a:lnSpc>
                <a:spcPct val="150000"/>
              </a:lnSpc>
              <a:spcBef>
                <a:spcPct val="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Run time?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73075" y="1676400"/>
            <a:ext cx="8147685" cy="3157220"/>
            <a:chOff x="3712" y="3455"/>
            <a:chExt cx="7191" cy="2786"/>
          </a:xfrm>
        </p:grpSpPr>
        <p:sp>
          <p:nvSpPr>
            <p:cNvPr id="84" name="Line 5"/>
            <p:cNvSpPr>
              <a:spLocks noChangeShapeType="1"/>
            </p:cNvSpPr>
            <p:nvPr/>
          </p:nvSpPr>
          <p:spPr bwMode="auto">
            <a:xfrm>
              <a:off x="3712" y="4540"/>
              <a:ext cx="619" cy="2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85" name="Oval 125"/>
            <p:cNvSpPr>
              <a:spLocks noChangeArrowheads="1"/>
            </p:cNvSpPr>
            <p:nvPr/>
          </p:nvSpPr>
          <p:spPr bwMode="auto">
            <a:xfrm>
              <a:off x="4320" y="3455"/>
              <a:ext cx="407" cy="40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prstDash val="dash"/>
                  <a:rou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263AF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86" name="Freeform 126"/>
            <p:cNvSpPr/>
            <p:nvPr/>
          </p:nvSpPr>
          <p:spPr bwMode="auto">
            <a:xfrm>
              <a:off x="4603" y="3455"/>
              <a:ext cx="1718" cy="2786"/>
            </a:xfrm>
            <a:custGeom>
              <a:avLst/>
              <a:gdLst>
                <a:gd name="T0" fmla="*/ 2109371575 w 878"/>
                <a:gd name="T1" fmla="*/ 244455950 h 1550"/>
                <a:gd name="T2" fmla="*/ 1655743450 w 878"/>
                <a:gd name="T3" fmla="*/ 50403125 h 1550"/>
                <a:gd name="T4" fmla="*/ 965220638 w 878"/>
                <a:gd name="T5" fmla="*/ 546874700 h 1550"/>
                <a:gd name="T6" fmla="*/ 337700938 w 878"/>
                <a:gd name="T7" fmla="*/ 980341575 h 1550"/>
                <a:gd name="T8" fmla="*/ 35282188 w 878"/>
                <a:gd name="T9" fmla="*/ 1325602188 h 1550"/>
                <a:gd name="T10" fmla="*/ 123488450 w 878"/>
                <a:gd name="T11" fmla="*/ 1736388450 h 1550"/>
                <a:gd name="T12" fmla="*/ 554434375 w 878"/>
                <a:gd name="T13" fmla="*/ 2101810313 h 1550"/>
                <a:gd name="T14" fmla="*/ 1136591263 w 878"/>
                <a:gd name="T15" fmla="*/ 2147483646 h 1550"/>
                <a:gd name="T16" fmla="*/ 1396166563 w 878"/>
                <a:gd name="T17" fmla="*/ 2147483646 h 1550"/>
                <a:gd name="T18" fmla="*/ 1892638138 w 878"/>
                <a:gd name="T19" fmla="*/ 2147483646 h 1550"/>
                <a:gd name="T20" fmla="*/ 2132052188 w 878"/>
                <a:gd name="T21" fmla="*/ 2147483646 h 1550"/>
                <a:gd name="T22" fmla="*/ 1698585313 w 878"/>
                <a:gd name="T23" fmla="*/ 2147483646 h 1550"/>
                <a:gd name="T24" fmla="*/ 1181954075 w 878"/>
                <a:gd name="T25" fmla="*/ 1670864388 h 1550"/>
                <a:gd name="T26" fmla="*/ 1224795938 w 878"/>
                <a:gd name="T27" fmla="*/ 1174392813 h 1550"/>
                <a:gd name="T28" fmla="*/ 2066528125 w 878"/>
                <a:gd name="T29" fmla="*/ 806450000 h 1550"/>
                <a:gd name="T30" fmla="*/ 2109371575 w 878"/>
                <a:gd name="T31" fmla="*/ 244455950 h 15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878" h="1550">
                  <a:moveTo>
                    <a:pt x="837" y="97"/>
                  </a:moveTo>
                  <a:cubicBezTo>
                    <a:pt x="810" y="47"/>
                    <a:pt x="733" y="0"/>
                    <a:pt x="657" y="20"/>
                  </a:cubicBezTo>
                  <a:cubicBezTo>
                    <a:pt x="581" y="40"/>
                    <a:pt x="470" y="156"/>
                    <a:pt x="383" y="217"/>
                  </a:cubicBezTo>
                  <a:cubicBezTo>
                    <a:pt x="296" y="278"/>
                    <a:pt x="196" y="338"/>
                    <a:pt x="134" y="389"/>
                  </a:cubicBezTo>
                  <a:cubicBezTo>
                    <a:pt x="72" y="440"/>
                    <a:pt x="28" y="476"/>
                    <a:pt x="14" y="526"/>
                  </a:cubicBezTo>
                  <a:cubicBezTo>
                    <a:pt x="0" y="576"/>
                    <a:pt x="15" y="638"/>
                    <a:pt x="49" y="689"/>
                  </a:cubicBezTo>
                  <a:cubicBezTo>
                    <a:pt x="83" y="740"/>
                    <a:pt x="153" y="758"/>
                    <a:pt x="220" y="834"/>
                  </a:cubicBezTo>
                  <a:cubicBezTo>
                    <a:pt x="287" y="910"/>
                    <a:pt x="395" y="1037"/>
                    <a:pt x="451" y="1143"/>
                  </a:cubicBezTo>
                  <a:cubicBezTo>
                    <a:pt x="507" y="1249"/>
                    <a:pt x="504" y="1405"/>
                    <a:pt x="554" y="1469"/>
                  </a:cubicBezTo>
                  <a:cubicBezTo>
                    <a:pt x="604" y="1533"/>
                    <a:pt x="702" y="1550"/>
                    <a:pt x="751" y="1529"/>
                  </a:cubicBezTo>
                  <a:cubicBezTo>
                    <a:pt x="800" y="1508"/>
                    <a:pt x="859" y="1449"/>
                    <a:pt x="846" y="1340"/>
                  </a:cubicBezTo>
                  <a:cubicBezTo>
                    <a:pt x="833" y="1231"/>
                    <a:pt x="737" y="990"/>
                    <a:pt x="674" y="877"/>
                  </a:cubicBezTo>
                  <a:cubicBezTo>
                    <a:pt x="611" y="764"/>
                    <a:pt x="500" y="731"/>
                    <a:pt x="469" y="663"/>
                  </a:cubicBezTo>
                  <a:cubicBezTo>
                    <a:pt x="438" y="595"/>
                    <a:pt x="428" y="523"/>
                    <a:pt x="486" y="466"/>
                  </a:cubicBezTo>
                  <a:cubicBezTo>
                    <a:pt x="544" y="409"/>
                    <a:pt x="762" y="381"/>
                    <a:pt x="820" y="320"/>
                  </a:cubicBezTo>
                  <a:cubicBezTo>
                    <a:pt x="878" y="259"/>
                    <a:pt x="864" y="147"/>
                    <a:pt x="837" y="9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87" name="Oval 127"/>
            <p:cNvSpPr>
              <a:spLocks noChangeArrowheads="1"/>
            </p:cNvSpPr>
            <p:nvPr/>
          </p:nvSpPr>
          <p:spPr bwMode="auto">
            <a:xfrm>
              <a:off x="5757" y="5584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cxnSp>
          <p:nvCxnSpPr>
            <p:cNvPr id="88" name="AutoShape 128"/>
            <p:cNvCxnSpPr>
              <a:cxnSpLocks noChangeShapeType="1"/>
              <a:stCxn id="93" idx="5"/>
              <a:endCxn id="87" idx="0"/>
            </p:cNvCxnSpPr>
            <p:nvPr/>
          </p:nvCxnSpPr>
          <p:spPr bwMode="auto">
            <a:xfrm>
              <a:off x="5720" y="5277"/>
              <a:ext cx="240" cy="3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9" name="Oval 129"/>
            <p:cNvSpPr>
              <a:spLocks noChangeArrowheads="1"/>
            </p:cNvSpPr>
            <p:nvPr/>
          </p:nvSpPr>
          <p:spPr bwMode="auto">
            <a:xfrm>
              <a:off x="6457" y="4299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0" name="Oval 130"/>
            <p:cNvSpPr>
              <a:spLocks noChangeArrowheads="1"/>
            </p:cNvSpPr>
            <p:nvPr/>
          </p:nvSpPr>
          <p:spPr bwMode="auto">
            <a:xfrm>
              <a:off x="4789" y="4299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zh-CN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" name="Oval 131"/>
            <p:cNvSpPr>
              <a:spLocks noChangeArrowheads="1"/>
            </p:cNvSpPr>
            <p:nvPr/>
          </p:nvSpPr>
          <p:spPr bwMode="auto">
            <a:xfrm>
              <a:off x="6860" y="4929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92" name="Oval 132"/>
            <p:cNvSpPr>
              <a:spLocks noChangeArrowheads="1"/>
            </p:cNvSpPr>
            <p:nvPr/>
          </p:nvSpPr>
          <p:spPr bwMode="auto">
            <a:xfrm>
              <a:off x="6050" y="4929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93" name="Oval 133"/>
            <p:cNvSpPr>
              <a:spLocks noChangeArrowheads="1"/>
            </p:cNvSpPr>
            <p:nvPr/>
          </p:nvSpPr>
          <p:spPr bwMode="auto">
            <a:xfrm>
              <a:off x="5373" y="4929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94" name="Oval 134"/>
            <p:cNvSpPr>
              <a:spLocks noChangeArrowheads="1"/>
            </p:cNvSpPr>
            <p:nvPr/>
          </p:nvSpPr>
          <p:spPr bwMode="auto">
            <a:xfrm>
              <a:off x="4229" y="4929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95" name="Oval 135"/>
            <p:cNvSpPr>
              <a:spLocks noChangeArrowheads="1"/>
            </p:cNvSpPr>
            <p:nvPr/>
          </p:nvSpPr>
          <p:spPr bwMode="auto">
            <a:xfrm>
              <a:off x="5016" y="5582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96" name="Oval 136"/>
            <p:cNvSpPr>
              <a:spLocks noChangeArrowheads="1"/>
            </p:cNvSpPr>
            <p:nvPr/>
          </p:nvSpPr>
          <p:spPr bwMode="auto">
            <a:xfrm>
              <a:off x="4519" y="5582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97" name="Oval 137"/>
            <p:cNvSpPr>
              <a:spLocks noChangeArrowheads="1"/>
            </p:cNvSpPr>
            <p:nvPr/>
          </p:nvSpPr>
          <p:spPr bwMode="auto">
            <a:xfrm>
              <a:off x="3892" y="5582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cxnSp>
          <p:nvCxnSpPr>
            <p:cNvPr id="98" name="AutoShape 138"/>
            <p:cNvCxnSpPr>
              <a:cxnSpLocks noChangeShapeType="1"/>
              <a:stCxn id="94" idx="3"/>
              <a:endCxn id="97" idx="0"/>
            </p:cNvCxnSpPr>
            <p:nvPr/>
          </p:nvCxnSpPr>
          <p:spPr bwMode="auto">
            <a:xfrm flipH="1">
              <a:off x="4095" y="5277"/>
              <a:ext cx="193" cy="3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AutoShape 139"/>
            <p:cNvCxnSpPr>
              <a:cxnSpLocks noChangeShapeType="1"/>
              <a:stCxn id="94" idx="5"/>
              <a:endCxn id="96" idx="0"/>
            </p:cNvCxnSpPr>
            <p:nvPr/>
          </p:nvCxnSpPr>
          <p:spPr bwMode="auto">
            <a:xfrm>
              <a:off x="4577" y="5277"/>
              <a:ext cx="146" cy="3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AutoShape 140"/>
            <p:cNvCxnSpPr>
              <a:cxnSpLocks noChangeShapeType="1"/>
              <a:stCxn id="93" idx="3"/>
              <a:endCxn id="95" idx="0"/>
            </p:cNvCxnSpPr>
            <p:nvPr/>
          </p:nvCxnSpPr>
          <p:spPr bwMode="auto">
            <a:xfrm flipH="1">
              <a:off x="5220" y="5276"/>
              <a:ext cx="212" cy="3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AutoShape 141"/>
            <p:cNvCxnSpPr>
              <a:cxnSpLocks noChangeShapeType="1"/>
              <a:stCxn id="90" idx="3"/>
              <a:endCxn id="94" idx="0"/>
            </p:cNvCxnSpPr>
            <p:nvPr/>
          </p:nvCxnSpPr>
          <p:spPr bwMode="auto">
            <a:xfrm flipH="1">
              <a:off x="4432" y="4647"/>
              <a:ext cx="416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AutoShape 142"/>
            <p:cNvCxnSpPr>
              <a:cxnSpLocks noChangeShapeType="1"/>
              <a:stCxn id="90" idx="5"/>
              <a:endCxn id="93" idx="0"/>
            </p:cNvCxnSpPr>
            <p:nvPr/>
          </p:nvCxnSpPr>
          <p:spPr bwMode="auto">
            <a:xfrm>
              <a:off x="5137" y="4647"/>
              <a:ext cx="440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AutoShape 143"/>
            <p:cNvCxnSpPr>
              <a:cxnSpLocks noChangeShapeType="1"/>
              <a:stCxn id="89" idx="3"/>
              <a:endCxn id="92" idx="0"/>
            </p:cNvCxnSpPr>
            <p:nvPr/>
          </p:nvCxnSpPr>
          <p:spPr bwMode="auto">
            <a:xfrm flipH="1">
              <a:off x="6253" y="4647"/>
              <a:ext cx="263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4" name="AutoShape 144"/>
            <p:cNvCxnSpPr>
              <a:cxnSpLocks noChangeShapeType="1"/>
              <a:stCxn id="89" idx="5"/>
              <a:endCxn id="91" idx="0"/>
            </p:cNvCxnSpPr>
            <p:nvPr/>
          </p:nvCxnSpPr>
          <p:spPr bwMode="auto">
            <a:xfrm>
              <a:off x="6805" y="4647"/>
              <a:ext cx="259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AutoShape 145"/>
            <p:cNvCxnSpPr>
              <a:cxnSpLocks noChangeShapeType="1"/>
              <a:stCxn id="107" idx="3"/>
              <a:endCxn id="90" idx="0"/>
            </p:cNvCxnSpPr>
            <p:nvPr/>
          </p:nvCxnSpPr>
          <p:spPr bwMode="auto">
            <a:xfrm flipH="1">
              <a:off x="4993" y="3994"/>
              <a:ext cx="690" cy="3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6" name="AutoShape 146"/>
            <p:cNvCxnSpPr>
              <a:cxnSpLocks noChangeShapeType="1"/>
              <a:stCxn id="107" idx="5"/>
              <a:endCxn id="89" idx="0"/>
            </p:cNvCxnSpPr>
            <p:nvPr/>
          </p:nvCxnSpPr>
          <p:spPr bwMode="auto">
            <a:xfrm>
              <a:off x="5971" y="3994"/>
              <a:ext cx="689" cy="3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7" name="Oval 147"/>
            <p:cNvSpPr>
              <a:spLocks noChangeArrowheads="1"/>
            </p:cNvSpPr>
            <p:nvPr/>
          </p:nvSpPr>
          <p:spPr bwMode="auto">
            <a:xfrm>
              <a:off x="5623" y="3646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cxnSp>
          <p:nvCxnSpPr>
            <p:cNvPr id="108" name="AutoShape 148"/>
            <p:cNvCxnSpPr>
              <a:cxnSpLocks noChangeShapeType="1"/>
            </p:cNvCxnSpPr>
            <p:nvPr/>
          </p:nvCxnSpPr>
          <p:spPr bwMode="auto">
            <a:xfrm>
              <a:off x="4590" y="3815"/>
              <a:ext cx="386" cy="534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9" name="Oval 149"/>
            <p:cNvSpPr>
              <a:spLocks noChangeArrowheads="1"/>
            </p:cNvSpPr>
            <p:nvPr/>
          </p:nvSpPr>
          <p:spPr bwMode="auto">
            <a:xfrm>
              <a:off x="4770" y="3635"/>
              <a:ext cx="407" cy="407"/>
            </a:xfrm>
            <a:prstGeom prst="ellips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prstDash val="dash"/>
                  <a:rou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263AF8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?</a:t>
              </a:r>
            </a:p>
          </p:txBody>
        </p:sp>
        <p:sp>
          <p:nvSpPr>
            <p:cNvPr id="110" name="Freeform 57"/>
            <p:cNvSpPr/>
            <p:nvPr/>
          </p:nvSpPr>
          <p:spPr bwMode="auto">
            <a:xfrm>
              <a:off x="8306" y="3455"/>
              <a:ext cx="1584" cy="2718"/>
            </a:xfrm>
            <a:custGeom>
              <a:avLst/>
              <a:gdLst>
                <a:gd name="T0" fmla="*/ 2109371575 w 878"/>
                <a:gd name="T1" fmla="*/ 244455950 h 1550"/>
                <a:gd name="T2" fmla="*/ 1655743450 w 878"/>
                <a:gd name="T3" fmla="*/ 50403125 h 1550"/>
                <a:gd name="T4" fmla="*/ 965220638 w 878"/>
                <a:gd name="T5" fmla="*/ 546874700 h 1550"/>
                <a:gd name="T6" fmla="*/ 337700938 w 878"/>
                <a:gd name="T7" fmla="*/ 980341575 h 1550"/>
                <a:gd name="T8" fmla="*/ 35282188 w 878"/>
                <a:gd name="T9" fmla="*/ 1325602188 h 1550"/>
                <a:gd name="T10" fmla="*/ 123488450 w 878"/>
                <a:gd name="T11" fmla="*/ 1736388450 h 1550"/>
                <a:gd name="T12" fmla="*/ 554434375 w 878"/>
                <a:gd name="T13" fmla="*/ 2101810313 h 1550"/>
                <a:gd name="T14" fmla="*/ 1136591263 w 878"/>
                <a:gd name="T15" fmla="*/ 2147483646 h 1550"/>
                <a:gd name="T16" fmla="*/ 1396166563 w 878"/>
                <a:gd name="T17" fmla="*/ 2147483646 h 1550"/>
                <a:gd name="T18" fmla="*/ 1892638138 w 878"/>
                <a:gd name="T19" fmla="*/ 2147483646 h 1550"/>
                <a:gd name="T20" fmla="*/ 2132052188 w 878"/>
                <a:gd name="T21" fmla="*/ 2147483646 h 1550"/>
                <a:gd name="T22" fmla="*/ 1698585313 w 878"/>
                <a:gd name="T23" fmla="*/ 2147483646 h 1550"/>
                <a:gd name="T24" fmla="*/ 1181954075 w 878"/>
                <a:gd name="T25" fmla="*/ 1670864388 h 1550"/>
                <a:gd name="T26" fmla="*/ 1224795938 w 878"/>
                <a:gd name="T27" fmla="*/ 1174392813 h 1550"/>
                <a:gd name="T28" fmla="*/ 2066528125 w 878"/>
                <a:gd name="T29" fmla="*/ 806450000 h 1550"/>
                <a:gd name="T30" fmla="*/ 2109371575 w 878"/>
                <a:gd name="T31" fmla="*/ 244455950 h 15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878" h="1550">
                  <a:moveTo>
                    <a:pt x="837" y="97"/>
                  </a:moveTo>
                  <a:cubicBezTo>
                    <a:pt x="810" y="47"/>
                    <a:pt x="733" y="0"/>
                    <a:pt x="657" y="20"/>
                  </a:cubicBezTo>
                  <a:cubicBezTo>
                    <a:pt x="581" y="40"/>
                    <a:pt x="470" y="156"/>
                    <a:pt x="383" y="217"/>
                  </a:cubicBezTo>
                  <a:cubicBezTo>
                    <a:pt x="296" y="278"/>
                    <a:pt x="196" y="338"/>
                    <a:pt x="134" y="389"/>
                  </a:cubicBezTo>
                  <a:cubicBezTo>
                    <a:pt x="72" y="440"/>
                    <a:pt x="28" y="476"/>
                    <a:pt x="14" y="526"/>
                  </a:cubicBezTo>
                  <a:cubicBezTo>
                    <a:pt x="0" y="576"/>
                    <a:pt x="15" y="638"/>
                    <a:pt x="49" y="689"/>
                  </a:cubicBezTo>
                  <a:cubicBezTo>
                    <a:pt x="83" y="740"/>
                    <a:pt x="153" y="758"/>
                    <a:pt x="220" y="834"/>
                  </a:cubicBezTo>
                  <a:cubicBezTo>
                    <a:pt x="287" y="910"/>
                    <a:pt x="395" y="1037"/>
                    <a:pt x="451" y="1143"/>
                  </a:cubicBezTo>
                  <a:cubicBezTo>
                    <a:pt x="507" y="1249"/>
                    <a:pt x="504" y="1405"/>
                    <a:pt x="554" y="1469"/>
                  </a:cubicBezTo>
                  <a:cubicBezTo>
                    <a:pt x="604" y="1533"/>
                    <a:pt x="702" y="1550"/>
                    <a:pt x="751" y="1529"/>
                  </a:cubicBezTo>
                  <a:cubicBezTo>
                    <a:pt x="800" y="1508"/>
                    <a:pt x="859" y="1449"/>
                    <a:pt x="846" y="1340"/>
                  </a:cubicBezTo>
                  <a:cubicBezTo>
                    <a:pt x="833" y="1231"/>
                    <a:pt x="737" y="990"/>
                    <a:pt x="674" y="877"/>
                  </a:cubicBezTo>
                  <a:cubicBezTo>
                    <a:pt x="611" y="764"/>
                    <a:pt x="500" y="731"/>
                    <a:pt x="469" y="663"/>
                  </a:cubicBezTo>
                  <a:cubicBezTo>
                    <a:pt x="438" y="595"/>
                    <a:pt x="428" y="523"/>
                    <a:pt x="486" y="466"/>
                  </a:cubicBezTo>
                  <a:cubicBezTo>
                    <a:pt x="544" y="409"/>
                    <a:pt x="762" y="381"/>
                    <a:pt x="820" y="320"/>
                  </a:cubicBezTo>
                  <a:cubicBezTo>
                    <a:pt x="878" y="259"/>
                    <a:pt x="864" y="147"/>
                    <a:pt x="837" y="97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/>
            </a:p>
          </p:txBody>
        </p:sp>
        <p:sp>
          <p:nvSpPr>
            <p:cNvPr id="111" name="Oval 58"/>
            <p:cNvSpPr>
              <a:spLocks noChangeArrowheads="1"/>
            </p:cNvSpPr>
            <p:nvPr/>
          </p:nvSpPr>
          <p:spPr bwMode="auto">
            <a:xfrm>
              <a:off x="9326" y="5584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cxnSp>
          <p:nvCxnSpPr>
            <p:cNvPr id="112" name="AutoShape 59"/>
            <p:cNvCxnSpPr>
              <a:cxnSpLocks noChangeShapeType="1"/>
              <a:stCxn id="117" idx="5"/>
              <a:endCxn id="111" idx="0"/>
            </p:cNvCxnSpPr>
            <p:nvPr/>
          </p:nvCxnSpPr>
          <p:spPr bwMode="auto">
            <a:xfrm>
              <a:off x="9357" y="5276"/>
              <a:ext cx="173" cy="3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3" name="Oval 60"/>
            <p:cNvSpPr>
              <a:spLocks noChangeArrowheads="1"/>
            </p:cNvSpPr>
            <p:nvPr/>
          </p:nvSpPr>
          <p:spPr bwMode="auto">
            <a:xfrm>
              <a:off x="10093" y="4299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114" name="Oval 61"/>
            <p:cNvSpPr>
              <a:spLocks noChangeArrowheads="1"/>
            </p:cNvSpPr>
            <p:nvPr/>
          </p:nvSpPr>
          <p:spPr bwMode="auto">
            <a:xfrm>
              <a:off x="8492" y="4299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15" name="Oval 62"/>
            <p:cNvSpPr>
              <a:spLocks noChangeArrowheads="1"/>
            </p:cNvSpPr>
            <p:nvPr/>
          </p:nvSpPr>
          <p:spPr bwMode="auto">
            <a:xfrm>
              <a:off x="10496" y="4929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116" name="Oval 63"/>
            <p:cNvSpPr>
              <a:spLocks noChangeArrowheads="1"/>
            </p:cNvSpPr>
            <p:nvPr/>
          </p:nvSpPr>
          <p:spPr bwMode="auto">
            <a:xfrm>
              <a:off x="9686" y="4929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14</a:t>
              </a:r>
            </a:p>
          </p:txBody>
        </p:sp>
        <p:sp>
          <p:nvSpPr>
            <p:cNvPr id="117" name="Oval 64"/>
            <p:cNvSpPr>
              <a:spLocks noChangeArrowheads="1"/>
            </p:cNvSpPr>
            <p:nvPr/>
          </p:nvSpPr>
          <p:spPr bwMode="auto">
            <a:xfrm>
              <a:off x="9009" y="4929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18" name="Oval 65"/>
            <p:cNvSpPr>
              <a:spLocks noChangeArrowheads="1"/>
            </p:cNvSpPr>
            <p:nvPr/>
          </p:nvSpPr>
          <p:spPr bwMode="auto">
            <a:xfrm>
              <a:off x="7932" y="4929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119" name="Oval 66"/>
            <p:cNvSpPr>
              <a:spLocks noChangeArrowheads="1"/>
            </p:cNvSpPr>
            <p:nvPr/>
          </p:nvSpPr>
          <p:spPr bwMode="auto">
            <a:xfrm>
              <a:off x="8719" y="5582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20" name="Oval 67"/>
            <p:cNvSpPr>
              <a:spLocks noChangeArrowheads="1"/>
            </p:cNvSpPr>
            <p:nvPr/>
          </p:nvSpPr>
          <p:spPr bwMode="auto">
            <a:xfrm>
              <a:off x="8222" y="5582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121" name="Oval 68"/>
            <p:cNvSpPr>
              <a:spLocks noChangeArrowheads="1"/>
            </p:cNvSpPr>
            <p:nvPr/>
          </p:nvSpPr>
          <p:spPr bwMode="auto">
            <a:xfrm>
              <a:off x="7595" y="5582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cxnSp>
          <p:nvCxnSpPr>
            <p:cNvPr id="122" name="AutoShape 69"/>
            <p:cNvCxnSpPr>
              <a:cxnSpLocks noChangeShapeType="1"/>
              <a:stCxn id="118" idx="3"/>
              <a:endCxn id="121" idx="0"/>
            </p:cNvCxnSpPr>
            <p:nvPr/>
          </p:nvCxnSpPr>
          <p:spPr bwMode="auto">
            <a:xfrm flipH="1">
              <a:off x="7798" y="5277"/>
              <a:ext cx="193" cy="3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3" name="AutoShape 70"/>
            <p:cNvCxnSpPr>
              <a:cxnSpLocks noChangeShapeType="1"/>
              <a:stCxn id="118" idx="5"/>
              <a:endCxn id="120" idx="0"/>
            </p:cNvCxnSpPr>
            <p:nvPr/>
          </p:nvCxnSpPr>
          <p:spPr bwMode="auto">
            <a:xfrm>
              <a:off x="8279" y="5277"/>
              <a:ext cx="146" cy="3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" name="AutoShape 71"/>
            <p:cNvCxnSpPr>
              <a:cxnSpLocks noChangeShapeType="1"/>
              <a:stCxn id="117" idx="3"/>
              <a:endCxn id="119" idx="0"/>
            </p:cNvCxnSpPr>
            <p:nvPr/>
          </p:nvCxnSpPr>
          <p:spPr bwMode="auto">
            <a:xfrm flipH="1">
              <a:off x="8922" y="5277"/>
              <a:ext cx="146" cy="3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5" name="AutoShape 72"/>
            <p:cNvCxnSpPr>
              <a:cxnSpLocks noChangeShapeType="1"/>
              <a:stCxn id="114" idx="3"/>
              <a:endCxn id="118" idx="0"/>
            </p:cNvCxnSpPr>
            <p:nvPr/>
          </p:nvCxnSpPr>
          <p:spPr bwMode="auto">
            <a:xfrm flipH="1">
              <a:off x="8135" y="4647"/>
              <a:ext cx="416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6" name="AutoShape 73"/>
            <p:cNvCxnSpPr>
              <a:cxnSpLocks noChangeShapeType="1"/>
              <a:stCxn id="114" idx="5"/>
              <a:endCxn id="117" idx="0"/>
            </p:cNvCxnSpPr>
            <p:nvPr/>
          </p:nvCxnSpPr>
          <p:spPr bwMode="auto">
            <a:xfrm>
              <a:off x="8840" y="4647"/>
              <a:ext cx="373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7" name="AutoShape 74"/>
            <p:cNvCxnSpPr>
              <a:cxnSpLocks noChangeShapeType="1"/>
              <a:stCxn id="113" idx="3"/>
              <a:endCxn id="116" idx="0"/>
            </p:cNvCxnSpPr>
            <p:nvPr/>
          </p:nvCxnSpPr>
          <p:spPr bwMode="auto">
            <a:xfrm flipH="1">
              <a:off x="9890" y="4647"/>
              <a:ext cx="263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8" name="AutoShape 75"/>
            <p:cNvCxnSpPr>
              <a:cxnSpLocks noChangeShapeType="1"/>
              <a:stCxn id="113" idx="5"/>
              <a:endCxn id="115" idx="0"/>
            </p:cNvCxnSpPr>
            <p:nvPr/>
          </p:nvCxnSpPr>
          <p:spPr bwMode="auto">
            <a:xfrm>
              <a:off x="10441" y="4647"/>
              <a:ext cx="259" cy="2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" name="AutoShape 76"/>
            <p:cNvCxnSpPr>
              <a:cxnSpLocks noChangeShapeType="1"/>
              <a:stCxn id="131" idx="3"/>
              <a:endCxn id="114" idx="0"/>
            </p:cNvCxnSpPr>
            <p:nvPr/>
          </p:nvCxnSpPr>
          <p:spPr bwMode="auto">
            <a:xfrm flipH="1">
              <a:off x="8696" y="3994"/>
              <a:ext cx="689" cy="3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0" name="AutoShape 77"/>
            <p:cNvCxnSpPr>
              <a:cxnSpLocks noChangeShapeType="1"/>
              <a:stCxn id="131" idx="5"/>
              <a:endCxn id="113" idx="0"/>
            </p:cNvCxnSpPr>
            <p:nvPr/>
          </p:nvCxnSpPr>
          <p:spPr bwMode="auto">
            <a:xfrm>
              <a:off x="9673" y="3994"/>
              <a:ext cx="624" cy="3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1" name="Oval 78"/>
            <p:cNvSpPr>
              <a:spLocks noChangeArrowheads="1"/>
            </p:cNvSpPr>
            <p:nvPr/>
          </p:nvSpPr>
          <p:spPr bwMode="auto">
            <a:xfrm>
              <a:off x="9326" y="3646"/>
              <a:ext cx="407" cy="407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32" name="Line 5"/>
            <p:cNvSpPr>
              <a:spLocks noChangeShapeType="1"/>
            </p:cNvSpPr>
            <p:nvPr/>
          </p:nvSpPr>
          <p:spPr bwMode="auto">
            <a:xfrm>
              <a:off x="7328" y="4569"/>
              <a:ext cx="619" cy="2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26822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05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PercUp</a:t>
            </a:r>
          </a:p>
        </p:txBody>
      </p:sp>
      <p:pic>
        <p:nvPicPr>
          <p:cNvPr id="10" name="图片 9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072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589217-F879-4509-85C1-0F573C18EDAB}" type="datetime1">
              <a:rPr lang="zh-CN" altLang="en-US" sz="790" smtClean="0"/>
              <a:pPr>
                <a:spcBef>
                  <a:spcPct val="0"/>
                </a:spcBef>
                <a:buFontTx/>
                <a:buNone/>
              </a:pPr>
              <a:t>2024/10/14</a:t>
            </a:fld>
            <a:endParaRPr lang="en-US" altLang="zh-CN" sz="790"/>
          </a:p>
        </p:txBody>
      </p:sp>
      <p:sp>
        <p:nvSpPr>
          <p:cNvPr id="3072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790" smtClean="0"/>
              <a:t>Heaps&amp;Priority Queue - Lecture 6</a:t>
            </a:r>
            <a:endParaRPr lang="en-US" altLang="zh-CN" sz="790"/>
          </a:p>
        </p:txBody>
      </p:sp>
      <p:sp>
        <p:nvSpPr>
          <p:cNvPr id="3072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8102F5-E6C0-4BE9-98EF-C36012CF83B6}" type="slidenum">
              <a:rPr lang="en-US" altLang="zh-CN" sz="79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790"/>
          </a:p>
        </p:txBody>
      </p:sp>
      <p:sp>
        <p:nvSpPr>
          <p:cNvPr id="3" name="矩形 2"/>
          <p:cNvSpPr/>
          <p:nvPr/>
        </p:nvSpPr>
        <p:spPr>
          <a:xfrm>
            <a:off x="628650" y="1485265"/>
            <a:ext cx="7679690" cy="46685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 fontAlgn="auto">
              <a:lnSpc>
                <a:spcPts val="2400"/>
              </a:lnSpc>
            </a:pPr>
            <a:r>
              <a:rPr lang="en-US" altLang="zh-CN" sz="2000" dirty="0">
                <a:solidFill>
                  <a:srgbClr val="008000"/>
                </a:solidFill>
                <a:latin typeface="Sitka Text" pitchFamily="2" charset="0"/>
              </a:rPr>
              <a:t>/**</a:t>
            </a:r>
          </a:p>
          <a:p>
            <a:pPr indent="0" fontAlgn="auto">
              <a:lnSpc>
                <a:spcPts val="2400"/>
              </a:lnSpc>
            </a:pPr>
            <a:r>
              <a:rPr lang="en-US" altLang="zh-CN" sz="2000" dirty="0" smtClean="0">
                <a:solidFill>
                  <a:srgbClr val="008000"/>
                </a:solidFill>
                <a:latin typeface="Sitka Text" pitchFamily="2" charset="0"/>
              </a:rPr>
              <a:t> * </a:t>
            </a:r>
            <a:r>
              <a:rPr lang="en-US" altLang="zh-CN" sz="2000" dirty="0">
                <a:solidFill>
                  <a:srgbClr val="008000"/>
                </a:solidFill>
                <a:latin typeface="Sitka Text" pitchFamily="2" charset="0"/>
              </a:rPr>
              <a:t>Insert item x, allowing duplicates.</a:t>
            </a:r>
          </a:p>
          <a:p>
            <a:pPr indent="0" fontAlgn="auto">
              <a:lnSpc>
                <a:spcPts val="2400"/>
              </a:lnSpc>
            </a:pPr>
            <a:r>
              <a:rPr lang="en-US" altLang="zh-CN" sz="2000" dirty="0" smtClean="0">
                <a:solidFill>
                  <a:srgbClr val="008000"/>
                </a:solidFill>
                <a:latin typeface="Sitka Text" pitchFamily="2" charset="0"/>
              </a:rPr>
              <a:t>*/</a:t>
            </a:r>
            <a:endParaRPr lang="en-US" altLang="zh-CN" sz="2000" dirty="0">
              <a:solidFill>
                <a:srgbClr val="008000"/>
              </a:solidFill>
              <a:latin typeface="Sitka Text" pitchFamily="2" charset="0"/>
            </a:endParaRPr>
          </a:p>
          <a:p>
            <a:pPr indent="0" fontAlgn="auto">
              <a:lnSpc>
                <a:spcPts val="2400"/>
              </a:lnSpc>
            </a:pPr>
            <a:r>
              <a:rPr lang="en-US" altLang="zh-CN" sz="2000" dirty="0" smtClean="0">
                <a:latin typeface="Sitka Text" pitchFamily="2" charset="0"/>
              </a:rPr>
              <a:t>void </a:t>
            </a:r>
            <a:r>
              <a:rPr lang="en-US" altLang="zh-CN" sz="2000" dirty="0">
                <a:latin typeface="Sitka Text" pitchFamily="2" charset="0"/>
              </a:rPr>
              <a:t>insert( </a:t>
            </a:r>
            <a:r>
              <a:rPr lang="en-US" altLang="zh-CN" sz="2000" dirty="0" err="1">
                <a:latin typeface="Sitka Text" pitchFamily="2" charset="0"/>
              </a:rPr>
              <a:t>const</a:t>
            </a:r>
            <a:r>
              <a:rPr lang="en-US" altLang="zh-CN" sz="2000" dirty="0">
                <a:latin typeface="Sitka Text" pitchFamily="2" charset="0"/>
              </a:rPr>
              <a:t> Comparable &amp; x </a:t>
            </a:r>
            <a:r>
              <a:rPr lang="en-US" altLang="zh-CN" sz="2000" dirty="0" smtClean="0">
                <a:latin typeface="Sitka Text" pitchFamily="2" charset="0"/>
              </a:rPr>
              <a:t>){</a:t>
            </a:r>
            <a:endParaRPr lang="en-US" altLang="zh-CN" sz="2000" dirty="0">
              <a:latin typeface="Sitka Text" pitchFamily="2" charset="0"/>
            </a:endParaRPr>
          </a:p>
          <a:p>
            <a:pPr indent="0" fontAlgn="auto">
              <a:lnSpc>
                <a:spcPts val="2400"/>
              </a:lnSpc>
            </a:pPr>
            <a:r>
              <a:rPr lang="en-US" altLang="zh-CN" sz="2000" dirty="0" smtClean="0">
                <a:latin typeface="Sitka Text" pitchFamily="2" charset="0"/>
              </a:rPr>
              <a:t>   if</a:t>
            </a:r>
            <a:r>
              <a:rPr lang="en-US" altLang="zh-CN" sz="2000" dirty="0">
                <a:latin typeface="Sitka Text" pitchFamily="2" charset="0"/>
              </a:rPr>
              <a:t>( </a:t>
            </a:r>
            <a:r>
              <a:rPr lang="en-US" altLang="zh-CN" sz="2000" dirty="0" err="1">
                <a:latin typeface="Sitka Text" pitchFamily="2" charset="0"/>
              </a:rPr>
              <a:t>currentSize</a:t>
            </a:r>
            <a:r>
              <a:rPr lang="en-US" altLang="zh-CN" sz="2000" dirty="0">
                <a:latin typeface="Sitka Text" pitchFamily="2" charset="0"/>
              </a:rPr>
              <a:t> == </a:t>
            </a:r>
            <a:r>
              <a:rPr lang="en-US" altLang="zh-CN" sz="2000" dirty="0" err="1">
                <a:latin typeface="Sitka Text" pitchFamily="2" charset="0"/>
              </a:rPr>
              <a:t>array.size</a:t>
            </a:r>
            <a:r>
              <a:rPr lang="en-US" altLang="zh-CN" sz="2000" dirty="0">
                <a:latin typeface="Sitka Text" pitchFamily="2" charset="0"/>
              </a:rPr>
              <a:t>( ) - 1 )</a:t>
            </a:r>
          </a:p>
          <a:p>
            <a:pPr indent="0" fontAlgn="auto">
              <a:lnSpc>
                <a:spcPts val="2400"/>
              </a:lnSpc>
            </a:pPr>
            <a:r>
              <a:rPr lang="en-US" altLang="zh-CN" sz="2000" dirty="0" smtClean="0">
                <a:latin typeface="Sitka Text" pitchFamily="2" charset="0"/>
              </a:rPr>
              <a:t>      </a:t>
            </a:r>
            <a:r>
              <a:rPr lang="en-US" altLang="zh-CN" sz="2000" dirty="0" err="1" smtClean="0">
                <a:latin typeface="Sitka Text" pitchFamily="2" charset="0"/>
              </a:rPr>
              <a:t>array.resize</a:t>
            </a:r>
            <a:r>
              <a:rPr lang="en-US" altLang="zh-CN" sz="2000" dirty="0">
                <a:latin typeface="Sitka Text" pitchFamily="2" charset="0"/>
              </a:rPr>
              <a:t>( </a:t>
            </a:r>
            <a:r>
              <a:rPr lang="en-US" altLang="zh-CN" sz="2000" dirty="0" err="1">
                <a:latin typeface="Sitka Text" pitchFamily="2" charset="0"/>
              </a:rPr>
              <a:t>array.size</a:t>
            </a:r>
            <a:r>
              <a:rPr lang="en-US" altLang="zh-CN" sz="2000" dirty="0">
                <a:latin typeface="Sitka Text" pitchFamily="2" charset="0"/>
              </a:rPr>
              <a:t>( ) * 2 );</a:t>
            </a:r>
          </a:p>
          <a:p>
            <a:pPr indent="0" fontAlgn="auto">
              <a:lnSpc>
                <a:spcPts val="2400"/>
              </a:lnSpc>
            </a:pPr>
            <a:r>
              <a:rPr lang="en-US" altLang="zh-CN" sz="2000" dirty="0" smtClean="0">
                <a:solidFill>
                  <a:srgbClr val="008000"/>
                </a:solidFill>
                <a:latin typeface="Sitka Text" pitchFamily="2" charset="0"/>
              </a:rPr>
              <a:t>   // </a:t>
            </a:r>
            <a:r>
              <a:rPr lang="en-US" altLang="zh-CN" sz="2000" dirty="0">
                <a:solidFill>
                  <a:srgbClr val="008000"/>
                </a:solidFill>
                <a:latin typeface="Sitka Text" pitchFamily="2" charset="0"/>
              </a:rPr>
              <a:t>Percolate up</a:t>
            </a:r>
          </a:p>
          <a:p>
            <a:pPr indent="0" fontAlgn="auto">
              <a:lnSpc>
                <a:spcPts val="2400"/>
              </a:lnSpc>
            </a:pPr>
            <a:r>
              <a:rPr lang="en-US" altLang="zh-CN" sz="2000" dirty="0" smtClean="0">
                <a:latin typeface="Sitka Text" pitchFamily="2" charset="0"/>
              </a:rPr>
              <a:t>   </a:t>
            </a:r>
            <a:r>
              <a:rPr lang="en-US" altLang="zh-CN" sz="2000" dirty="0" err="1" smtClean="0">
                <a:latin typeface="Sitka Text" pitchFamily="2" charset="0"/>
              </a:rPr>
              <a:t>int</a:t>
            </a:r>
            <a:r>
              <a:rPr lang="en-US" altLang="zh-CN" sz="2000" dirty="0" smtClean="0">
                <a:latin typeface="Sitka Text" pitchFamily="2" charset="0"/>
              </a:rPr>
              <a:t> </a:t>
            </a:r>
            <a:r>
              <a:rPr lang="en-US" altLang="zh-CN" sz="2000" dirty="0">
                <a:latin typeface="Sitka Text" pitchFamily="2" charset="0"/>
              </a:rPr>
              <a:t>hole = ++</a:t>
            </a:r>
            <a:r>
              <a:rPr lang="en-US" altLang="zh-CN" sz="2000" dirty="0" err="1">
                <a:latin typeface="Sitka Text" pitchFamily="2" charset="0"/>
              </a:rPr>
              <a:t>currentSize</a:t>
            </a:r>
            <a:r>
              <a:rPr lang="en-US" altLang="zh-CN" sz="2000" dirty="0">
                <a:latin typeface="Sitka Text" pitchFamily="2" charset="0"/>
              </a:rPr>
              <a:t>;</a:t>
            </a:r>
          </a:p>
          <a:p>
            <a:pPr indent="0" fontAlgn="auto">
              <a:lnSpc>
                <a:spcPts val="2400"/>
              </a:lnSpc>
            </a:pPr>
            <a:r>
              <a:rPr lang="en-US" altLang="zh-CN" sz="2000" dirty="0" smtClean="0">
                <a:latin typeface="Sitka Text" pitchFamily="2" charset="0"/>
              </a:rPr>
              <a:t>   Comparable </a:t>
            </a:r>
            <a:r>
              <a:rPr lang="en-US" altLang="zh-CN" sz="2000" dirty="0">
                <a:latin typeface="Sitka Text" pitchFamily="2" charset="0"/>
              </a:rPr>
              <a:t>copy = x;</a:t>
            </a:r>
          </a:p>
          <a:p>
            <a:pPr indent="0" fontAlgn="auto">
              <a:lnSpc>
                <a:spcPts val="2400"/>
              </a:lnSpc>
            </a:pPr>
            <a:endParaRPr lang="en-US" altLang="zh-CN" sz="2000" dirty="0">
              <a:latin typeface="Sitka Text" pitchFamily="2" charset="0"/>
            </a:endParaRPr>
          </a:p>
          <a:p>
            <a:pPr indent="0" fontAlgn="auto">
              <a:lnSpc>
                <a:spcPts val="2400"/>
              </a:lnSpc>
            </a:pPr>
            <a:r>
              <a:rPr lang="en-US" altLang="zh-CN" sz="2000" dirty="0" smtClean="0">
                <a:latin typeface="Sitka Text" pitchFamily="2" charset="0"/>
              </a:rPr>
              <a:t>   array</a:t>
            </a:r>
            <a:r>
              <a:rPr lang="en-US" altLang="zh-CN" sz="2000" dirty="0">
                <a:latin typeface="Sitka Text" pitchFamily="2" charset="0"/>
              </a:rPr>
              <a:t>[ 0 ] = </a:t>
            </a:r>
            <a:r>
              <a:rPr lang="en-US" altLang="zh-CN" sz="2000" dirty="0" err="1">
                <a:latin typeface="Sitka Text" pitchFamily="2" charset="0"/>
              </a:rPr>
              <a:t>std</a:t>
            </a:r>
            <a:r>
              <a:rPr lang="en-US" altLang="zh-CN" sz="2000" dirty="0">
                <a:latin typeface="Sitka Text" pitchFamily="2" charset="0"/>
              </a:rPr>
              <a:t>::move( copy );</a:t>
            </a:r>
          </a:p>
          <a:p>
            <a:pPr indent="0" fontAlgn="auto">
              <a:lnSpc>
                <a:spcPts val="2400"/>
              </a:lnSpc>
            </a:pPr>
            <a:r>
              <a:rPr lang="en-US" altLang="zh-CN" sz="2000" dirty="0" smtClean="0">
                <a:latin typeface="Sitka Text" pitchFamily="2" charset="0"/>
              </a:rPr>
              <a:t>   for</a:t>
            </a:r>
            <a:r>
              <a:rPr lang="en-US" altLang="zh-CN" sz="2000" dirty="0">
                <a:latin typeface="Sitka Text" pitchFamily="2" charset="0"/>
              </a:rPr>
              <a:t>( ; x &lt; array[ hole / 2 ]; hole /= 2 )</a:t>
            </a:r>
          </a:p>
          <a:p>
            <a:pPr indent="0" fontAlgn="auto">
              <a:lnSpc>
                <a:spcPts val="2400"/>
              </a:lnSpc>
            </a:pPr>
            <a:r>
              <a:rPr lang="en-US" altLang="zh-CN" sz="2000" dirty="0" smtClean="0">
                <a:latin typeface="Sitka Text" pitchFamily="2" charset="0"/>
              </a:rPr>
              <a:t>      </a:t>
            </a:r>
            <a:r>
              <a:rPr lang="en-US" altLang="zh-CN" sz="2000" dirty="0">
                <a:latin typeface="Sitka Text" pitchFamily="2" charset="0"/>
              </a:rPr>
              <a:t>array[ hole ] = </a:t>
            </a:r>
            <a:r>
              <a:rPr lang="en-US" altLang="zh-CN" sz="2000" dirty="0" err="1">
                <a:latin typeface="Sitka Text" pitchFamily="2" charset="0"/>
              </a:rPr>
              <a:t>std</a:t>
            </a:r>
            <a:r>
              <a:rPr lang="en-US" altLang="zh-CN" sz="2000" dirty="0">
                <a:latin typeface="Sitka Text" pitchFamily="2" charset="0"/>
              </a:rPr>
              <a:t>::move( array[ hole / 2 ] );</a:t>
            </a:r>
          </a:p>
          <a:p>
            <a:pPr indent="0" fontAlgn="auto">
              <a:lnSpc>
                <a:spcPts val="2400"/>
              </a:lnSpc>
            </a:pPr>
            <a:r>
              <a:rPr lang="en-US" altLang="zh-CN" sz="2000" dirty="0" smtClean="0">
                <a:latin typeface="Sitka Text" pitchFamily="2" charset="0"/>
              </a:rPr>
              <a:t>   array</a:t>
            </a:r>
            <a:r>
              <a:rPr lang="en-US" altLang="zh-CN" sz="2000" dirty="0">
                <a:latin typeface="Sitka Text" pitchFamily="2" charset="0"/>
              </a:rPr>
              <a:t>[ hole ] = </a:t>
            </a:r>
            <a:r>
              <a:rPr lang="en-US" altLang="zh-CN" sz="2000" dirty="0" err="1">
                <a:latin typeface="Sitka Text" pitchFamily="2" charset="0"/>
              </a:rPr>
              <a:t>std</a:t>
            </a:r>
            <a:r>
              <a:rPr lang="en-US" altLang="zh-CN" sz="2000" dirty="0">
                <a:latin typeface="Sitka Text" pitchFamily="2" charset="0"/>
              </a:rPr>
              <a:t>::move( array[ 0 ] );</a:t>
            </a:r>
          </a:p>
          <a:p>
            <a:pPr indent="0" fontAlgn="auto">
              <a:lnSpc>
                <a:spcPts val="2400"/>
              </a:lnSpc>
            </a:pPr>
            <a:r>
              <a:rPr lang="en-US" altLang="zh-CN" sz="2000" dirty="0" smtClean="0">
                <a:latin typeface="Sitka Text" pitchFamily="2" charset="0"/>
              </a:rPr>
              <a:t>}</a:t>
            </a:r>
          </a:p>
        </p:txBody>
      </p:sp>
      <p:grpSp>
        <p:nvGrpSpPr>
          <p:cNvPr id="122" name="Group 115"/>
          <p:cNvGrpSpPr/>
          <p:nvPr/>
        </p:nvGrpSpPr>
        <p:grpSpPr>
          <a:xfrm>
            <a:off x="7740650" y="5398770"/>
            <a:ext cx="963295" cy="805815"/>
            <a:chOff x="2951142" y="2589225"/>
            <a:chExt cx="468313" cy="392113"/>
          </a:xfrm>
          <a:solidFill>
            <a:srgbClr val="1E7AB6">
              <a:alpha val="39000"/>
            </a:srgbClr>
          </a:solidFill>
        </p:grpSpPr>
        <p:sp>
          <p:nvSpPr>
            <p:cNvPr id="123" name="Freeform 13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2951142" y="2646375"/>
              <a:ext cx="284163" cy="284163"/>
            </a:xfrm>
            <a:custGeom>
              <a:avLst/>
              <a:gdLst/>
              <a:ahLst/>
              <a:cxnLst>
                <a:cxn ang="0">
                  <a:pos x="208" y="331"/>
                </a:cxn>
                <a:cxn ang="0">
                  <a:pos x="239" y="322"/>
                </a:cxn>
                <a:cxn ang="0">
                  <a:pos x="286" y="326"/>
                </a:cxn>
                <a:cxn ang="0">
                  <a:pos x="307" y="267"/>
                </a:cxn>
                <a:cxn ang="0">
                  <a:pos x="328" y="223"/>
                </a:cxn>
                <a:cxn ang="0">
                  <a:pos x="359" y="150"/>
                </a:cxn>
                <a:cxn ang="0">
                  <a:pos x="328" y="136"/>
                </a:cxn>
                <a:cxn ang="0">
                  <a:pos x="307" y="91"/>
                </a:cxn>
                <a:cxn ang="0">
                  <a:pos x="267" y="51"/>
                </a:cxn>
                <a:cxn ang="0">
                  <a:pos x="239" y="37"/>
                </a:cxn>
                <a:cxn ang="0">
                  <a:pos x="208" y="0"/>
                </a:cxn>
                <a:cxn ang="0">
                  <a:pos x="179" y="65"/>
                </a:cxn>
                <a:cxn ang="0">
                  <a:pos x="213" y="70"/>
                </a:cxn>
                <a:cxn ang="0">
                  <a:pos x="244" y="85"/>
                </a:cxn>
                <a:cxn ang="0">
                  <a:pos x="267" y="106"/>
                </a:cxn>
                <a:cxn ang="0">
                  <a:pos x="284" y="134"/>
                </a:cxn>
                <a:cxn ang="0">
                  <a:pos x="293" y="168"/>
                </a:cxn>
                <a:cxn ang="0">
                  <a:pos x="293" y="191"/>
                </a:cxn>
                <a:cxn ang="0">
                  <a:pos x="284" y="223"/>
                </a:cxn>
                <a:cxn ang="0">
                  <a:pos x="267" y="252"/>
                </a:cxn>
                <a:cxn ang="0">
                  <a:pos x="244" y="274"/>
                </a:cxn>
                <a:cxn ang="0">
                  <a:pos x="213" y="289"/>
                </a:cxn>
                <a:cxn ang="0">
                  <a:pos x="179" y="294"/>
                </a:cxn>
                <a:cxn ang="0">
                  <a:pos x="32" y="286"/>
                </a:cxn>
                <a:cxn ang="0">
                  <a:pos x="92" y="307"/>
                </a:cxn>
                <a:cxn ang="0">
                  <a:pos x="135" y="327"/>
                </a:cxn>
                <a:cxn ang="0">
                  <a:pos x="179" y="358"/>
                </a:cxn>
                <a:cxn ang="0">
                  <a:pos x="179" y="294"/>
                </a:cxn>
                <a:cxn ang="0">
                  <a:pos x="145" y="289"/>
                </a:cxn>
                <a:cxn ang="0">
                  <a:pos x="115" y="274"/>
                </a:cxn>
                <a:cxn ang="0">
                  <a:pos x="92" y="252"/>
                </a:cxn>
                <a:cxn ang="0">
                  <a:pos x="74" y="223"/>
                </a:cxn>
                <a:cxn ang="0">
                  <a:pos x="66" y="191"/>
                </a:cxn>
                <a:cxn ang="0">
                  <a:pos x="66" y="168"/>
                </a:cxn>
                <a:cxn ang="0">
                  <a:pos x="74" y="134"/>
                </a:cxn>
                <a:cxn ang="0">
                  <a:pos x="92" y="106"/>
                </a:cxn>
                <a:cxn ang="0">
                  <a:pos x="115" y="85"/>
                </a:cxn>
                <a:cxn ang="0">
                  <a:pos x="145" y="70"/>
                </a:cxn>
                <a:cxn ang="0">
                  <a:pos x="179" y="65"/>
                </a:cxn>
                <a:cxn ang="0">
                  <a:pos x="179" y="0"/>
                </a:cxn>
                <a:cxn ang="0">
                  <a:pos x="151" y="27"/>
                </a:cxn>
                <a:cxn ang="0">
                  <a:pos x="105" y="43"/>
                </a:cxn>
                <a:cxn ang="0">
                  <a:pos x="32" y="72"/>
                </a:cxn>
                <a:cxn ang="0">
                  <a:pos x="43" y="105"/>
                </a:cxn>
                <a:cxn ang="0">
                  <a:pos x="27" y="150"/>
                </a:cxn>
                <a:cxn ang="0">
                  <a:pos x="27" y="207"/>
                </a:cxn>
                <a:cxn ang="0">
                  <a:pos x="36" y="238"/>
                </a:cxn>
                <a:cxn ang="0">
                  <a:pos x="52" y="267"/>
                </a:cxn>
              </a:cxnLst>
              <a:rect l="0" t="0" r="r" b="b"/>
              <a:pathLst>
                <a:path w="359" h="358">
                  <a:moveTo>
                    <a:pt x="179" y="358"/>
                  </a:moveTo>
                  <a:lnTo>
                    <a:pt x="208" y="358"/>
                  </a:lnTo>
                  <a:lnTo>
                    <a:pt x="208" y="331"/>
                  </a:lnTo>
                  <a:lnTo>
                    <a:pt x="208" y="331"/>
                  </a:lnTo>
                  <a:lnTo>
                    <a:pt x="224" y="327"/>
                  </a:lnTo>
                  <a:lnTo>
                    <a:pt x="239" y="322"/>
                  </a:lnTo>
                  <a:lnTo>
                    <a:pt x="254" y="315"/>
                  </a:lnTo>
                  <a:lnTo>
                    <a:pt x="267" y="307"/>
                  </a:lnTo>
                  <a:lnTo>
                    <a:pt x="286" y="326"/>
                  </a:lnTo>
                  <a:lnTo>
                    <a:pt x="326" y="286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315" y="253"/>
                  </a:lnTo>
                  <a:lnTo>
                    <a:pt x="323" y="238"/>
                  </a:lnTo>
                  <a:lnTo>
                    <a:pt x="328" y="223"/>
                  </a:lnTo>
                  <a:lnTo>
                    <a:pt x="331" y="207"/>
                  </a:lnTo>
                  <a:lnTo>
                    <a:pt x="359" y="207"/>
                  </a:lnTo>
                  <a:lnTo>
                    <a:pt x="359" y="150"/>
                  </a:lnTo>
                  <a:lnTo>
                    <a:pt x="331" y="150"/>
                  </a:lnTo>
                  <a:lnTo>
                    <a:pt x="331" y="150"/>
                  </a:lnTo>
                  <a:lnTo>
                    <a:pt x="328" y="136"/>
                  </a:lnTo>
                  <a:lnTo>
                    <a:pt x="323" y="119"/>
                  </a:lnTo>
                  <a:lnTo>
                    <a:pt x="315" y="105"/>
                  </a:lnTo>
                  <a:lnTo>
                    <a:pt x="307" y="91"/>
                  </a:lnTo>
                  <a:lnTo>
                    <a:pt x="326" y="72"/>
                  </a:lnTo>
                  <a:lnTo>
                    <a:pt x="286" y="33"/>
                  </a:lnTo>
                  <a:lnTo>
                    <a:pt x="267" y="51"/>
                  </a:lnTo>
                  <a:lnTo>
                    <a:pt x="267" y="51"/>
                  </a:lnTo>
                  <a:lnTo>
                    <a:pt x="254" y="43"/>
                  </a:lnTo>
                  <a:lnTo>
                    <a:pt x="239" y="37"/>
                  </a:lnTo>
                  <a:lnTo>
                    <a:pt x="224" y="30"/>
                  </a:lnTo>
                  <a:lnTo>
                    <a:pt x="208" y="27"/>
                  </a:lnTo>
                  <a:lnTo>
                    <a:pt x="208" y="0"/>
                  </a:lnTo>
                  <a:lnTo>
                    <a:pt x="179" y="0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90" y="65"/>
                  </a:lnTo>
                  <a:lnTo>
                    <a:pt x="203" y="68"/>
                  </a:lnTo>
                  <a:lnTo>
                    <a:pt x="213" y="70"/>
                  </a:lnTo>
                  <a:lnTo>
                    <a:pt x="224" y="74"/>
                  </a:lnTo>
                  <a:lnTo>
                    <a:pt x="234" y="79"/>
                  </a:lnTo>
                  <a:lnTo>
                    <a:pt x="244" y="85"/>
                  </a:lnTo>
                  <a:lnTo>
                    <a:pt x="252" y="91"/>
                  </a:lnTo>
                  <a:lnTo>
                    <a:pt x="260" y="98"/>
                  </a:lnTo>
                  <a:lnTo>
                    <a:pt x="267" y="106"/>
                  </a:lnTo>
                  <a:lnTo>
                    <a:pt x="275" y="116"/>
                  </a:lnTo>
                  <a:lnTo>
                    <a:pt x="279" y="124"/>
                  </a:lnTo>
                  <a:lnTo>
                    <a:pt x="284" y="134"/>
                  </a:lnTo>
                  <a:lnTo>
                    <a:pt x="288" y="145"/>
                  </a:lnTo>
                  <a:lnTo>
                    <a:pt x="292" y="157"/>
                  </a:lnTo>
                  <a:lnTo>
                    <a:pt x="293" y="168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91"/>
                  </a:lnTo>
                  <a:lnTo>
                    <a:pt x="292" y="202"/>
                  </a:lnTo>
                  <a:lnTo>
                    <a:pt x="288" y="213"/>
                  </a:lnTo>
                  <a:lnTo>
                    <a:pt x="284" y="223"/>
                  </a:lnTo>
                  <a:lnTo>
                    <a:pt x="279" y="233"/>
                  </a:lnTo>
                  <a:lnTo>
                    <a:pt x="275" y="243"/>
                  </a:lnTo>
                  <a:lnTo>
                    <a:pt x="267" y="252"/>
                  </a:lnTo>
                  <a:lnTo>
                    <a:pt x="260" y="260"/>
                  </a:lnTo>
                  <a:lnTo>
                    <a:pt x="252" y="268"/>
                  </a:lnTo>
                  <a:lnTo>
                    <a:pt x="244" y="274"/>
                  </a:lnTo>
                  <a:lnTo>
                    <a:pt x="234" y="280"/>
                  </a:lnTo>
                  <a:lnTo>
                    <a:pt x="224" y="285"/>
                  </a:lnTo>
                  <a:lnTo>
                    <a:pt x="213" y="289"/>
                  </a:lnTo>
                  <a:lnTo>
                    <a:pt x="203" y="291"/>
                  </a:lnTo>
                  <a:lnTo>
                    <a:pt x="190" y="293"/>
                  </a:lnTo>
                  <a:lnTo>
                    <a:pt x="179" y="294"/>
                  </a:lnTo>
                  <a:lnTo>
                    <a:pt x="179" y="358"/>
                  </a:lnTo>
                  <a:close/>
                  <a:moveTo>
                    <a:pt x="52" y="267"/>
                  </a:moveTo>
                  <a:lnTo>
                    <a:pt x="32" y="286"/>
                  </a:lnTo>
                  <a:lnTo>
                    <a:pt x="73" y="326"/>
                  </a:lnTo>
                  <a:lnTo>
                    <a:pt x="92" y="307"/>
                  </a:lnTo>
                  <a:lnTo>
                    <a:pt x="92" y="307"/>
                  </a:lnTo>
                  <a:lnTo>
                    <a:pt x="105" y="315"/>
                  </a:lnTo>
                  <a:lnTo>
                    <a:pt x="120" y="322"/>
                  </a:lnTo>
                  <a:lnTo>
                    <a:pt x="135" y="327"/>
                  </a:lnTo>
                  <a:lnTo>
                    <a:pt x="151" y="331"/>
                  </a:lnTo>
                  <a:lnTo>
                    <a:pt x="151" y="358"/>
                  </a:lnTo>
                  <a:lnTo>
                    <a:pt x="179" y="358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68" y="293"/>
                  </a:lnTo>
                  <a:lnTo>
                    <a:pt x="156" y="291"/>
                  </a:lnTo>
                  <a:lnTo>
                    <a:pt x="145" y="289"/>
                  </a:lnTo>
                  <a:lnTo>
                    <a:pt x="135" y="285"/>
                  </a:lnTo>
                  <a:lnTo>
                    <a:pt x="125" y="280"/>
                  </a:lnTo>
                  <a:lnTo>
                    <a:pt x="115" y="274"/>
                  </a:lnTo>
                  <a:lnTo>
                    <a:pt x="106" y="268"/>
                  </a:lnTo>
                  <a:lnTo>
                    <a:pt x="99" y="260"/>
                  </a:lnTo>
                  <a:lnTo>
                    <a:pt x="92" y="252"/>
                  </a:lnTo>
                  <a:lnTo>
                    <a:pt x="84" y="243"/>
                  </a:lnTo>
                  <a:lnTo>
                    <a:pt x="79" y="233"/>
                  </a:lnTo>
                  <a:lnTo>
                    <a:pt x="74" y="223"/>
                  </a:lnTo>
                  <a:lnTo>
                    <a:pt x="71" y="213"/>
                  </a:lnTo>
                  <a:lnTo>
                    <a:pt x="67" y="202"/>
                  </a:lnTo>
                  <a:lnTo>
                    <a:pt x="66" y="191"/>
                  </a:lnTo>
                  <a:lnTo>
                    <a:pt x="64" y="179"/>
                  </a:lnTo>
                  <a:lnTo>
                    <a:pt x="64" y="179"/>
                  </a:lnTo>
                  <a:lnTo>
                    <a:pt x="66" y="168"/>
                  </a:lnTo>
                  <a:lnTo>
                    <a:pt x="67" y="157"/>
                  </a:lnTo>
                  <a:lnTo>
                    <a:pt x="71" y="145"/>
                  </a:lnTo>
                  <a:lnTo>
                    <a:pt x="74" y="134"/>
                  </a:lnTo>
                  <a:lnTo>
                    <a:pt x="79" y="124"/>
                  </a:lnTo>
                  <a:lnTo>
                    <a:pt x="84" y="116"/>
                  </a:lnTo>
                  <a:lnTo>
                    <a:pt x="92" y="106"/>
                  </a:lnTo>
                  <a:lnTo>
                    <a:pt x="99" y="98"/>
                  </a:lnTo>
                  <a:lnTo>
                    <a:pt x="106" y="91"/>
                  </a:lnTo>
                  <a:lnTo>
                    <a:pt x="115" y="85"/>
                  </a:lnTo>
                  <a:lnTo>
                    <a:pt x="125" y="79"/>
                  </a:lnTo>
                  <a:lnTo>
                    <a:pt x="135" y="74"/>
                  </a:lnTo>
                  <a:lnTo>
                    <a:pt x="145" y="70"/>
                  </a:lnTo>
                  <a:lnTo>
                    <a:pt x="156" y="68"/>
                  </a:lnTo>
                  <a:lnTo>
                    <a:pt x="168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0"/>
                  </a:lnTo>
                  <a:lnTo>
                    <a:pt x="151" y="0"/>
                  </a:lnTo>
                  <a:lnTo>
                    <a:pt x="151" y="27"/>
                  </a:lnTo>
                  <a:lnTo>
                    <a:pt x="151" y="27"/>
                  </a:lnTo>
                  <a:lnTo>
                    <a:pt x="135" y="30"/>
                  </a:lnTo>
                  <a:lnTo>
                    <a:pt x="120" y="37"/>
                  </a:lnTo>
                  <a:lnTo>
                    <a:pt x="105" y="43"/>
                  </a:lnTo>
                  <a:lnTo>
                    <a:pt x="92" y="51"/>
                  </a:lnTo>
                  <a:lnTo>
                    <a:pt x="73" y="33"/>
                  </a:lnTo>
                  <a:lnTo>
                    <a:pt x="32" y="72"/>
                  </a:lnTo>
                  <a:lnTo>
                    <a:pt x="52" y="91"/>
                  </a:lnTo>
                  <a:lnTo>
                    <a:pt x="52" y="91"/>
                  </a:lnTo>
                  <a:lnTo>
                    <a:pt x="43" y="105"/>
                  </a:lnTo>
                  <a:lnTo>
                    <a:pt x="36" y="119"/>
                  </a:lnTo>
                  <a:lnTo>
                    <a:pt x="31" y="136"/>
                  </a:lnTo>
                  <a:lnTo>
                    <a:pt x="27" y="150"/>
                  </a:lnTo>
                  <a:lnTo>
                    <a:pt x="0" y="150"/>
                  </a:lnTo>
                  <a:lnTo>
                    <a:pt x="0" y="207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31" y="223"/>
                  </a:lnTo>
                  <a:lnTo>
                    <a:pt x="36" y="238"/>
                  </a:lnTo>
                  <a:lnTo>
                    <a:pt x="43" y="253"/>
                  </a:lnTo>
                  <a:lnTo>
                    <a:pt x="52" y="267"/>
                  </a:lnTo>
                  <a:lnTo>
                    <a:pt x="52" y="267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4" name="Freeform 14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233717" y="2798775"/>
              <a:ext cx="182563" cy="182563"/>
            </a:xfrm>
            <a:custGeom>
              <a:avLst/>
              <a:gdLst/>
              <a:ahLst/>
              <a:cxnLst>
                <a:cxn ang="0">
                  <a:pos x="131" y="20"/>
                </a:cxn>
                <a:cxn ang="0">
                  <a:pos x="152" y="6"/>
                </a:cxn>
                <a:cxn ang="0">
                  <a:pos x="183" y="21"/>
                </a:cxn>
                <a:cxn ang="0">
                  <a:pos x="179" y="42"/>
                </a:cxn>
                <a:cxn ang="0">
                  <a:pos x="198" y="64"/>
                </a:cxn>
                <a:cxn ang="0">
                  <a:pos x="219" y="64"/>
                </a:cxn>
                <a:cxn ang="0">
                  <a:pos x="230" y="97"/>
                </a:cxn>
                <a:cxn ang="0">
                  <a:pos x="213" y="109"/>
                </a:cxn>
                <a:cxn ang="0">
                  <a:pos x="210" y="137"/>
                </a:cxn>
                <a:cxn ang="0">
                  <a:pos x="225" y="152"/>
                </a:cxn>
                <a:cxn ang="0">
                  <a:pos x="210" y="183"/>
                </a:cxn>
                <a:cxn ang="0">
                  <a:pos x="189" y="179"/>
                </a:cxn>
                <a:cxn ang="0">
                  <a:pos x="167" y="198"/>
                </a:cxn>
                <a:cxn ang="0">
                  <a:pos x="167" y="220"/>
                </a:cxn>
                <a:cxn ang="0">
                  <a:pos x="135" y="230"/>
                </a:cxn>
                <a:cxn ang="0">
                  <a:pos x="123" y="213"/>
                </a:cxn>
                <a:cxn ang="0">
                  <a:pos x="115" y="163"/>
                </a:cxn>
                <a:cxn ang="0">
                  <a:pos x="136" y="158"/>
                </a:cxn>
                <a:cxn ang="0">
                  <a:pos x="153" y="144"/>
                </a:cxn>
                <a:cxn ang="0">
                  <a:pos x="161" y="131"/>
                </a:cxn>
                <a:cxn ang="0">
                  <a:pos x="161" y="103"/>
                </a:cxn>
                <a:cxn ang="0">
                  <a:pos x="147" y="80"/>
                </a:cxn>
                <a:cxn ang="0">
                  <a:pos x="130" y="71"/>
                </a:cxn>
                <a:cxn ang="0">
                  <a:pos x="115" y="19"/>
                </a:cxn>
                <a:cxn ang="0">
                  <a:pos x="11" y="167"/>
                </a:cxn>
                <a:cxn ang="0">
                  <a:pos x="1" y="135"/>
                </a:cxn>
                <a:cxn ang="0">
                  <a:pos x="19" y="123"/>
                </a:cxn>
                <a:cxn ang="0">
                  <a:pos x="20" y="94"/>
                </a:cxn>
                <a:cxn ang="0">
                  <a:pos x="5" y="79"/>
                </a:cxn>
                <a:cxn ang="0">
                  <a:pos x="21" y="48"/>
                </a:cxn>
                <a:cxn ang="0">
                  <a:pos x="42" y="52"/>
                </a:cxn>
                <a:cxn ang="0">
                  <a:pos x="63" y="34"/>
                </a:cxn>
                <a:cxn ang="0">
                  <a:pos x="63" y="12"/>
                </a:cxn>
                <a:cxn ang="0">
                  <a:pos x="97" y="1"/>
                </a:cxn>
                <a:cxn ang="0">
                  <a:pos x="109" y="19"/>
                </a:cxn>
                <a:cxn ang="0">
                  <a:pos x="115" y="68"/>
                </a:cxn>
                <a:cxn ang="0">
                  <a:pos x="94" y="73"/>
                </a:cxn>
                <a:cxn ang="0">
                  <a:pos x="78" y="88"/>
                </a:cxn>
                <a:cxn ang="0">
                  <a:pos x="71" y="100"/>
                </a:cxn>
                <a:cxn ang="0">
                  <a:pos x="71" y="129"/>
                </a:cxn>
                <a:cxn ang="0">
                  <a:pos x="84" y="151"/>
                </a:cxn>
                <a:cxn ang="0">
                  <a:pos x="100" y="161"/>
                </a:cxn>
                <a:cxn ang="0">
                  <a:pos x="115" y="213"/>
                </a:cxn>
                <a:cxn ang="0">
                  <a:pos x="84" y="208"/>
                </a:cxn>
                <a:cxn ang="0">
                  <a:pos x="68" y="221"/>
                </a:cxn>
                <a:cxn ang="0">
                  <a:pos x="40" y="203"/>
                </a:cxn>
                <a:cxn ang="0">
                  <a:pos x="45" y="183"/>
                </a:cxn>
                <a:cxn ang="0">
                  <a:pos x="29" y="160"/>
                </a:cxn>
              </a:cxnLst>
              <a:rect l="0" t="0" r="r" b="b"/>
              <a:pathLst>
                <a:path w="231" h="231">
                  <a:moveTo>
                    <a:pt x="115" y="19"/>
                  </a:moveTo>
                  <a:lnTo>
                    <a:pt x="115" y="19"/>
                  </a:lnTo>
                  <a:lnTo>
                    <a:pt x="131" y="20"/>
                  </a:lnTo>
                  <a:lnTo>
                    <a:pt x="146" y="24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63" y="10"/>
                  </a:lnTo>
                  <a:lnTo>
                    <a:pt x="173" y="15"/>
                  </a:lnTo>
                  <a:lnTo>
                    <a:pt x="183" y="21"/>
                  </a:lnTo>
                  <a:lnTo>
                    <a:pt x="192" y="29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87" y="48"/>
                  </a:lnTo>
                  <a:lnTo>
                    <a:pt x="193" y="56"/>
                  </a:lnTo>
                  <a:lnTo>
                    <a:pt x="198" y="64"/>
                  </a:lnTo>
                  <a:lnTo>
                    <a:pt x="203" y="72"/>
                  </a:lnTo>
                  <a:lnTo>
                    <a:pt x="219" y="64"/>
                  </a:lnTo>
                  <a:lnTo>
                    <a:pt x="219" y="64"/>
                  </a:lnTo>
                  <a:lnTo>
                    <a:pt x="224" y="74"/>
                  </a:lnTo>
                  <a:lnTo>
                    <a:pt x="228" y="85"/>
                  </a:lnTo>
                  <a:lnTo>
                    <a:pt x="230" y="97"/>
                  </a:lnTo>
                  <a:lnTo>
                    <a:pt x="231" y="108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3" y="119"/>
                  </a:lnTo>
                  <a:lnTo>
                    <a:pt x="213" y="127"/>
                  </a:lnTo>
                  <a:lnTo>
                    <a:pt x="210" y="137"/>
                  </a:lnTo>
                  <a:lnTo>
                    <a:pt x="208" y="147"/>
                  </a:lnTo>
                  <a:lnTo>
                    <a:pt x="225" y="152"/>
                  </a:lnTo>
                  <a:lnTo>
                    <a:pt x="225" y="152"/>
                  </a:lnTo>
                  <a:lnTo>
                    <a:pt x="221" y="163"/>
                  </a:lnTo>
                  <a:lnTo>
                    <a:pt x="217" y="173"/>
                  </a:lnTo>
                  <a:lnTo>
                    <a:pt x="210" y="183"/>
                  </a:lnTo>
                  <a:lnTo>
                    <a:pt x="203" y="192"/>
                  </a:lnTo>
                  <a:lnTo>
                    <a:pt x="189" y="179"/>
                  </a:lnTo>
                  <a:lnTo>
                    <a:pt x="189" y="179"/>
                  </a:lnTo>
                  <a:lnTo>
                    <a:pt x="183" y="187"/>
                  </a:lnTo>
                  <a:lnTo>
                    <a:pt x="176" y="193"/>
                  </a:lnTo>
                  <a:lnTo>
                    <a:pt x="167" y="198"/>
                  </a:lnTo>
                  <a:lnTo>
                    <a:pt x="160" y="203"/>
                  </a:lnTo>
                  <a:lnTo>
                    <a:pt x="167" y="220"/>
                  </a:lnTo>
                  <a:lnTo>
                    <a:pt x="167" y="220"/>
                  </a:lnTo>
                  <a:lnTo>
                    <a:pt x="157" y="224"/>
                  </a:lnTo>
                  <a:lnTo>
                    <a:pt x="146" y="228"/>
                  </a:lnTo>
                  <a:lnTo>
                    <a:pt x="135" y="230"/>
                  </a:lnTo>
                  <a:lnTo>
                    <a:pt x="124" y="231"/>
                  </a:lnTo>
                  <a:lnTo>
                    <a:pt x="123" y="213"/>
                  </a:lnTo>
                  <a:lnTo>
                    <a:pt x="123" y="213"/>
                  </a:lnTo>
                  <a:lnTo>
                    <a:pt x="115" y="213"/>
                  </a:lnTo>
                  <a:lnTo>
                    <a:pt x="115" y="163"/>
                  </a:lnTo>
                  <a:lnTo>
                    <a:pt x="115" y="163"/>
                  </a:lnTo>
                  <a:lnTo>
                    <a:pt x="123" y="162"/>
                  </a:lnTo>
                  <a:lnTo>
                    <a:pt x="130" y="161"/>
                  </a:lnTo>
                  <a:lnTo>
                    <a:pt x="136" y="158"/>
                  </a:lnTo>
                  <a:lnTo>
                    <a:pt x="144" y="155"/>
                  </a:lnTo>
                  <a:lnTo>
                    <a:pt x="149" y="150"/>
                  </a:lnTo>
                  <a:lnTo>
                    <a:pt x="153" y="144"/>
                  </a:lnTo>
                  <a:lnTo>
                    <a:pt x="157" y="137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62" y="121"/>
                  </a:lnTo>
                  <a:lnTo>
                    <a:pt x="162" y="113"/>
                  </a:lnTo>
                  <a:lnTo>
                    <a:pt x="161" y="103"/>
                  </a:lnTo>
                  <a:lnTo>
                    <a:pt x="158" y="94"/>
                  </a:lnTo>
                  <a:lnTo>
                    <a:pt x="153" y="87"/>
                  </a:lnTo>
                  <a:lnTo>
                    <a:pt x="147" y="80"/>
                  </a:lnTo>
                  <a:lnTo>
                    <a:pt x="140" y="74"/>
                  </a:lnTo>
                  <a:lnTo>
                    <a:pt x="130" y="71"/>
                  </a:lnTo>
                  <a:lnTo>
                    <a:pt x="130" y="71"/>
                  </a:lnTo>
                  <a:lnTo>
                    <a:pt x="123" y="69"/>
                  </a:lnTo>
                  <a:lnTo>
                    <a:pt x="115" y="68"/>
                  </a:lnTo>
                  <a:lnTo>
                    <a:pt x="115" y="19"/>
                  </a:lnTo>
                  <a:close/>
                  <a:moveTo>
                    <a:pt x="29" y="160"/>
                  </a:moveTo>
                  <a:lnTo>
                    <a:pt x="11" y="167"/>
                  </a:lnTo>
                  <a:lnTo>
                    <a:pt x="11" y="167"/>
                  </a:lnTo>
                  <a:lnTo>
                    <a:pt x="8" y="157"/>
                  </a:lnTo>
                  <a:lnTo>
                    <a:pt x="4" y="146"/>
                  </a:lnTo>
                  <a:lnTo>
                    <a:pt x="1" y="135"/>
                  </a:lnTo>
                  <a:lnTo>
                    <a:pt x="0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7" y="114"/>
                  </a:lnTo>
                  <a:lnTo>
                    <a:pt x="19" y="104"/>
                  </a:lnTo>
                  <a:lnTo>
                    <a:pt x="20" y="94"/>
                  </a:lnTo>
                  <a:lnTo>
                    <a:pt x="24" y="85"/>
                  </a:lnTo>
                  <a:lnTo>
                    <a:pt x="5" y="79"/>
                  </a:lnTo>
                  <a:lnTo>
                    <a:pt x="5" y="79"/>
                  </a:lnTo>
                  <a:lnTo>
                    <a:pt x="10" y="68"/>
                  </a:lnTo>
                  <a:lnTo>
                    <a:pt x="15" y="58"/>
                  </a:lnTo>
                  <a:lnTo>
                    <a:pt x="21" y="48"/>
                  </a:lnTo>
                  <a:lnTo>
                    <a:pt x="29" y="40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48" y="45"/>
                  </a:lnTo>
                  <a:lnTo>
                    <a:pt x="56" y="38"/>
                  </a:lnTo>
                  <a:lnTo>
                    <a:pt x="63" y="34"/>
                  </a:lnTo>
                  <a:lnTo>
                    <a:pt x="72" y="29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74" y="8"/>
                  </a:lnTo>
                  <a:lnTo>
                    <a:pt x="85" y="4"/>
                  </a:lnTo>
                  <a:lnTo>
                    <a:pt x="97" y="1"/>
                  </a:lnTo>
                  <a:lnTo>
                    <a:pt x="108" y="0"/>
                  </a:lnTo>
                  <a:lnTo>
                    <a:pt x="109" y="19"/>
                  </a:lnTo>
                  <a:lnTo>
                    <a:pt x="109" y="19"/>
                  </a:lnTo>
                  <a:lnTo>
                    <a:pt x="115" y="19"/>
                  </a:lnTo>
                  <a:lnTo>
                    <a:pt x="115" y="68"/>
                  </a:lnTo>
                  <a:lnTo>
                    <a:pt x="115" y="68"/>
                  </a:lnTo>
                  <a:lnTo>
                    <a:pt x="108" y="69"/>
                  </a:lnTo>
                  <a:lnTo>
                    <a:pt x="102" y="71"/>
                  </a:lnTo>
                  <a:lnTo>
                    <a:pt x="94" y="73"/>
                  </a:lnTo>
                  <a:lnTo>
                    <a:pt x="88" y="77"/>
                  </a:lnTo>
                  <a:lnTo>
                    <a:pt x="83" y="82"/>
                  </a:lnTo>
                  <a:lnTo>
                    <a:pt x="78" y="88"/>
                  </a:lnTo>
                  <a:lnTo>
                    <a:pt x="74" y="94"/>
                  </a:lnTo>
                  <a:lnTo>
                    <a:pt x="71" y="100"/>
                  </a:lnTo>
                  <a:lnTo>
                    <a:pt x="71" y="100"/>
                  </a:lnTo>
                  <a:lnTo>
                    <a:pt x="68" y="110"/>
                  </a:lnTo>
                  <a:lnTo>
                    <a:pt x="68" y="120"/>
                  </a:lnTo>
                  <a:lnTo>
                    <a:pt x="71" y="129"/>
                  </a:lnTo>
                  <a:lnTo>
                    <a:pt x="73" y="137"/>
                  </a:lnTo>
                  <a:lnTo>
                    <a:pt x="78" y="145"/>
                  </a:lnTo>
                  <a:lnTo>
                    <a:pt x="84" y="151"/>
                  </a:lnTo>
                  <a:lnTo>
                    <a:pt x="92" y="157"/>
                  </a:lnTo>
                  <a:lnTo>
                    <a:pt x="100" y="161"/>
                  </a:lnTo>
                  <a:lnTo>
                    <a:pt x="100" y="161"/>
                  </a:lnTo>
                  <a:lnTo>
                    <a:pt x="108" y="162"/>
                  </a:lnTo>
                  <a:lnTo>
                    <a:pt x="115" y="163"/>
                  </a:lnTo>
                  <a:lnTo>
                    <a:pt x="115" y="213"/>
                  </a:lnTo>
                  <a:lnTo>
                    <a:pt x="115" y="213"/>
                  </a:lnTo>
                  <a:lnTo>
                    <a:pt x="100" y="212"/>
                  </a:lnTo>
                  <a:lnTo>
                    <a:pt x="84" y="208"/>
                  </a:lnTo>
                  <a:lnTo>
                    <a:pt x="79" y="226"/>
                  </a:lnTo>
                  <a:lnTo>
                    <a:pt x="79" y="226"/>
                  </a:lnTo>
                  <a:lnTo>
                    <a:pt x="68" y="221"/>
                  </a:lnTo>
                  <a:lnTo>
                    <a:pt x="58" y="216"/>
                  </a:lnTo>
                  <a:lnTo>
                    <a:pt x="48" y="210"/>
                  </a:lnTo>
                  <a:lnTo>
                    <a:pt x="40" y="203"/>
                  </a:lnTo>
                  <a:lnTo>
                    <a:pt x="52" y="189"/>
                  </a:lnTo>
                  <a:lnTo>
                    <a:pt x="52" y="189"/>
                  </a:lnTo>
                  <a:lnTo>
                    <a:pt x="45" y="183"/>
                  </a:lnTo>
                  <a:lnTo>
                    <a:pt x="38" y="176"/>
                  </a:lnTo>
                  <a:lnTo>
                    <a:pt x="34" y="168"/>
                  </a:lnTo>
                  <a:lnTo>
                    <a:pt x="29" y="160"/>
                  </a:lnTo>
                  <a:lnTo>
                    <a:pt x="29" y="160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5" name="Freeform 15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228955" y="2589225"/>
              <a:ext cx="190500" cy="190500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70" y="10"/>
                </a:cxn>
                <a:cxn ang="0">
                  <a:pos x="163" y="47"/>
                </a:cxn>
                <a:cxn ang="0">
                  <a:pos x="186" y="65"/>
                </a:cxn>
                <a:cxn ang="0">
                  <a:pos x="222" y="53"/>
                </a:cxn>
                <a:cxn ang="0">
                  <a:pos x="234" y="76"/>
                </a:cxn>
                <a:cxn ang="0">
                  <a:pos x="204" y="107"/>
                </a:cxn>
                <a:cxn ang="0">
                  <a:pos x="205" y="127"/>
                </a:cxn>
                <a:cxn ang="0">
                  <a:pos x="236" y="157"/>
                </a:cxn>
                <a:cxn ang="0">
                  <a:pos x="225" y="180"/>
                </a:cxn>
                <a:cxn ang="0">
                  <a:pos x="182" y="178"/>
                </a:cxn>
                <a:cxn ang="0">
                  <a:pos x="168" y="190"/>
                </a:cxn>
                <a:cxn ang="0">
                  <a:pos x="151" y="199"/>
                </a:cxn>
                <a:cxn ang="0">
                  <a:pos x="154" y="236"/>
                </a:cxn>
                <a:cxn ang="0">
                  <a:pos x="121" y="240"/>
                </a:cxn>
                <a:cxn ang="0">
                  <a:pos x="134" y="189"/>
                </a:cxn>
                <a:cxn ang="0">
                  <a:pos x="158" y="179"/>
                </a:cxn>
                <a:cxn ang="0">
                  <a:pos x="184" y="148"/>
                </a:cxn>
                <a:cxn ang="0">
                  <a:pos x="191" y="109"/>
                </a:cxn>
                <a:cxn ang="0">
                  <a:pos x="182" y="85"/>
                </a:cxn>
                <a:cxn ang="0">
                  <a:pos x="160" y="62"/>
                </a:cxn>
                <a:cxn ang="0">
                  <a:pos x="131" y="50"/>
                </a:cxn>
                <a:cxn ang="0">
                  <a:pos x="121" y="34"/>
                </a:cxn>
                <a:cxn ang="0">
                  <a:pos x="121" y="240"/>
                </a:cxn>
                <a:cxn ang="0">
                  <a:pos x="114" y="204"/>
                </a:cxn>
                <a:cxn ang="0">
                  <a:pos x="95" y="200"/>
                </a:cxn>
                <a:cxn ang="0">
                  <a:pos x="60" y="224"/>
                </a:cxn>
                <a:cxn ang="0">
                  <a:pos x="39" y="208"/>
                </a:cxn>
                <a:cxn ang="0">
                  <a:pos x="51" y="167"/>
                </a:cxn>
                <a:cxn ang="0">
                  <a:pos x="42" y="149"/>
                </a:cxn>
                <a:cxn ang="0">
                  <a:pos x="37" y="131"/>
                </a:cxn>
                <a:cxn ang="0">
                  <a:pos x="0" y="122"/>
                </a:cxn>
                <a:cxn ang="0">
                  <a:pos x="6" y="83"/>
                </a:cxn>
                <a:cxn ang="0">
                  <a:pos x="43" y="85"/>
                </a:cxn>
                <a:cxn ang="0">
                  <a:pos x="60" y="62"/>
                </a:cxn>
                <a:cxn ang="0">
                  <a:pos x="42" y="27"/>
                </a:cxn>
                <a:cxn ang="0">
                  <a:pos x="78" y="7"/>
                </a:cxn>
                <a:cxn ang="0">
                  <a:pos x="105" y="37"/>
                </a:cxn>
                <a:cxn ang="0">
                  <a:pos x="121" y="49"/>
                </a:cxn>
                <a:cxn ang="0">
                  <a:pos x="95" y="54"/>
                </a:cxn>
                <a:cxn ang="0">
                  <a:pos x="63" y="79"/>
                </a:cxn>
                <a:cxn ang="0">
                  <a:pos x="51" y="117"/>
                </a:cxn>
                <a:cxn ang="0">
                  <a:pos x="55" y="144"/>
                </a:cxn>
                <a:cxn ang="0">
                  <a:pos x="73" y="172"/>
                </a:cxn>
                <a:cxn ang="0">
                  <a:pos x="100" y="186"/>
                </a:cxn>
                <a:cxn ang="0">
                  <a:pos x="121" y="240"/>
                </a:cxn>
              </a:cxnLst>
              <a:rect l="0" t="0" r="r" b="b"/>
              <a:pathLst>
                <a:path w="240" h="240">
                  <a:moveTo>
                    <a:pt x="128" y="36"/>
                  </a:moveTo>
                  <a:lnTo>
                    <a:pt x="131" y="0"/>
                  </a:lnTo>
                  <a:lnTo>
                    <a:pt x="131" y="0"/>
                  </a:lnTo>
                  <a:lnTo>
                    <a:pt x="145" y="1"/>
                  </a:lnTo>
                  <a:lnTo>
                    <a:pt x="157" y="5"/>
                  </a:lnTo>
                  <a:lnTo>
                    <a:pt x="170" y="10"/>
                  </a:lnTo>
                  <a:lnTo>
                    <a:pt x="182" y="16"/>
                  </a:lnTo>
                  <a:lnTo>
                    <a:pt x="163" y="47"/>
                  </a:lnTo>
                  <a:lnTo>
                    <a:pt x="163" y="47"/>
                  </a:lnTo>
                  <a:lnTo>
                    <a:pt x="172" y="52"/>
                  </a:lnTo>
                  <a:lnTo>
                    <a:pt x="178" y="58"/>
                  </a:lnTo>
                  <a:lnTo>
                    <a:pt x="186" y="65"/>
                  </a:lnTo>
                  <a:lnTo>
                    <a:pt x="191" y="73"/>
                  </a:lnTo>
                  <a:lnTo>
                    <a:pt x="222" y="53"/>
                  </a:lnTo>
                  <a:lnTo>
                    <a:pt x="222" y="53"/>
                  </a:lnTo>
                  <a:lnTo>
                    <a:pt x="228" y="64"/>
                  </a:lnTo>
                  <a:lnTo>
                    <a:pt x="234" y="76"/>
                  </a:lnTo>
                  <a:lnTo>
                    <a:pt x="234" y="76"/>
                  </a:lnTo>
                  <a:lnTo>
                    <a:pt x="238" y="90"/>
                  </a:lnTo>
                  <a:lnTo>
                    <a:pt x="240" y="102"/>
                  </a:lnTo>
                  <a:lnTo>
                    <a:pt x="204" y="107"/>
                  </a:lnTo>
                  <a:lnTo>
                    <a:pt x="204" y="107"/>
                  </a:lnTo>
                  <a:lnTo>
                    <a:pt x="205" y="117"/>
                  </a:lnTo>
                  <a:lnTo>
                    <a:pt x="205" y="127"/>
                  </a:lnTo>
                  <a:lnTo>
                    <a:pt x="204" y="136"/>
                  </a:lnTo>
                  <a:lnTo>
                    <a:pt x="202" y="146"/>
                  </a:lnTo>
                  <a:lnTo>
                    <a:pt x="236" y="157"/>
                  </a:lnTo>
                  <a:lnTo>
                    <a:pt x="236" y="157"/>
                  </a:lnTo>
                  <a:lnTo>
                    <a:pt x="231" y="169"/>
                  </a:lnTo>
                  <a:lnTo>
                    <a:pt x="225" y="180"/>
                  </a:lnTo>
                  <a:lnTo>
                    <a:pt x="218" y="193"/>
                  </a:lnTo>
                  <a:lnTo>
                    <a:pt x="208" y="203"/>
                  </a:lnTo>
                  <a:lnTo>
                    <a:pt x="182" y="178"/>
                  </a:lnTo>
                  <a:lnTo>
                    <a:pt x="182" y="178"/>
                  </a:lnTo>
                  <a:lnTo>
                    <a:pt x="176" y="184"/>
                  </a:lnTo>
                  <a:lnTo>
                    <a:pt x="168" y="190"/>
                  </a:lnTo>
                  <a:lnTo>
                    <a:pt x="160" y="195"/>
                  </a:lnTo>
                  <a:lnTo>
                    <a:pt x="151" y="199"/>
                  </a:lnTo>
                  <a:lnTo>
                    <a:pt x="151" y="199"/>
                  </a:lnTo>
                  <a:lnTo>
                    <a:pt x="163" y="232"/>
                  </a:lnTo>
                  <a:lnTo>
                    <a:pt x="163" y="232"/>
                  </a:lnTo>
                  <a:lnTo>
                    <a:pt x="154" y="236"/>
                  </a:lnTo>
                  <a:lnTo>
                    <a:pt x="142" y="238"/>
                  </a:lnTo>
                  <a:lnTo>
                    <a:pt x="131" y="240"/>
                  </a:lnTo>
                  <a:lnTo>
                    <a:pt x="121" y="240"/>
                  </a:lnTo>
                  <a:lnTo>
                    <a:pt x="121" y="190"/>
                  </a:lnTo>
                  <a:lnTo>
                    <a:pt x="121" y="190"/>
                  </a:lnTo>
                  <a:lnTo>
                    <a:pt x="134" y="18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8" y="179"/>
                  </a:lnTo>
                  <a:lnTo>
                    <a:pt x="170" y="170"/>
                  </a:lnTo>
                  <a:lnTo>
                    <a:pt x="178" y="161"/>
                  </a:lnTo>
                  <a:lnTo>
                    <a:pt x="184" y="148"/>
                  </a:lnTo>
                  <a:lnTo>
                    <a:pt x="189" y="136"/>
                  </a:lnTo>
                  <a:lnTo>
                    <a:pt x="191" y="122"/>
                  </a:lnTo>
                  <a:lnTo>
                    <a:pt x="191" y="109"/>
                  </a:lnTo>
                  <a:lnTo>
                    <a:pt x="187" y="95"/>
                  </a:lnTo>
                  <a:lnTo>
                    <a:pt x="187" y="95"/>
                  </a:lnTo>
                  <a:lnTo>
                    <a:pt x="182" y="85"/>
                  </a:lnTo>
                  <a:lnTo>
                    <a:pt x="176" y="75"/>
                  </a:lnTo>
                  <a:lnTo>
                    <a:pt x="168" y="68"/>
                  </a:lnTo>
                  <a:lnTo>
                    <a:pt x="160" y="62"/>
                  </a:lnTo>
                  <a:lnTo>
                    <a:pt x="151" y="57"/>
                  </a:lnTo>
                  <a:lnTo>
                    <a:pt x="141" y="53"/>
                  </a:lnTo>
                  <a:lnTo>
                    <a:pt x="131" y="50"/>
                  </a:lnTo>
                  <a:lnTo>
                    <a:pt x="121" y="49"/>
                  </a:lnTo>
                  <a:lnTo>
                    <a:pt x="121" y="34"/>
                  </a:lnTo>
                  <a:lnTo>
                    <a:pt x="121" y="34"/>
                  </a:lnTo>
                  <a:lnTo>
                    <a:pt x="128" y="36"/>
                  </a:lnTo>
                  <a:lnTo>
                    <a:pt x="128" y="36"/>
                  </a:lnTo>
                  <a:close/>
                  <a:moveTo>
                    <a:pt x="121" y="240"/>
                  </a:moveTo>
                  <a:lnTo>
                    <a:pt x="121" y="240"/>
                  </a:lnTo>
                  <a:lnTo>
                    <a:pt x="110" y="240"/>
                  </a:lnTo>
                  <a:lnTo>
                    <a:pt x="114" y="204"/>
                  </a:lnTo>
                  <a:lnTo>
                    <a:pt x="114" y="204"/>
                  </a:lnTo>
                  <a:lnTo>
                    <a:pt x="104" y="203"/>
                  </a:lnTo>
                  <a:lnTo>
                    <a:pt x="95" y="200"/>
                  </a:lnTo>
                  <a:lnTo>
                    <a:pt x="87" y="196"/>
                  </a:lnTo>
                  <a:lnTo>
                    <a:pt x="78" y="193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8" y="216"/>
                  </a:lnTo>
                  <a:lnTo>
                    <a:pt x="39" y="208"/>
                  </a:lnTo>
                  <a:lnTo>
                    <a:pt x="29" y="198"/>
                  </a:lnTo>
                  <a:lnTo>
                    <a:pt x="20" y="186"/>
                  </a:lnTo>
                  <a:lnTo>
                    <a:pt x="51" y="167"/>
                  </a:lnTo>
                  <a:lnTo>
                    <a:pt x="51" y="167"/>
                  </a:lnTo>
                  <a:lnTo>
                    <a:pt x="46" y="158"/>
                  </a:lnTo>
                  <a:lnTo>
                    <a:pt x="42" y="149"/>
                  </a:lnTo>
                  <a:lnTo>
                    <a:pt x="42" y="149"/>
                  </a:lnTo>
                  <a:lnTo>
                    <a:pt x="39" y="141"/>
                  </a:lnTo>
                  <a:lnTo>
                    <a:pt x="37" y="131"/>
                  </a:lnTo>
                  <a:lnTo>
                    <a:pt x="1" y="137"/>
                  </a:lnTo>
                  <a:lnTo>
                    <a:pt x="1" y="137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3" y="96"/>
                  </a:lnTo>
                  <a:lnTo>
                    <a:pt x="6" y="83"/>
                  </a:lnTo>
                  <a:lnTo>
                    <a:pt x="40" y="94"/>
                  </a:lnTo>
                  <a:lnTo>
                    <a:pt x="40" y="94"/>
                  </a:lnTo>
                  <a:lnTo>
                    <a:pt x="43" y="85"/>
                  </a:lnTo>
                  <a:lnTo>
                    <a:pt x="48" y="76"/>
                  </a:lnTo>
                  <a:lnTo>
                    <a:pt x="53" y="69"/>
                  </a:lnTo>
                  <a:lnTo>
                    <a:pt x="60" y="62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42" y="27"/>
                  </a:lnTo>
                  <a:lnTo>
                    <a:pt x="53" y="20"/>
                  </a:lnTo>
                  <a:lnTo>
                    <a:pt x="64" y="12"/>
                  </a:lnTo>
                  <a:lnTo>
                    <a:pt x="78" y="7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105" y="37"/>
                  </a:lnTo>
                  <a:lnTo>
                    <a:pt x="121" y="34"/>
                  </a:lnTo>
                  <a:lnTo>
                    <a:pt x="121" y="49"/>
                  </a:lnTo>
                  <a:lnTo>
                    <a:pt x="121" y="49"/>
                  </a:lnTo>
                  <a:lnTo>
                    <a:pt x="108" y="50"/>
                  </a:lnTo>
                  <a:lnTo>
                    <a:pt x="95" y="54"/>
                  </a:lnTo>
                  <a:lnTo>
                    <a:pt x="95" y="54"/>
                  </a:lnTo>
                  <a:lnTo>
                    <a:pt x="83" y="60"/>
                  </a:lnTo>
                  <a:lnTo>
                    <a:pt x="72" y="69"/>
                  </a:lnTo>
                  <a:lnTo>
                    <a:pt x="63" y="79"/>
                  </a:lnTo>
                  <a:lnTo>
                    <a:pt x="57" y="91"/>
                  </a:lnTo>
                  <a:lnTo>
                    <a:pt x="52" y="104"/>
                  </a:lnTo>
                  <a:lnTo>
                    <a:pt x="51" y="117"/>
                  </a:lnTo>
                  <a:lnTo>
                    <a:pt x="51" y="131"/>
                  </a:lnTo>
                  <a:lnTo>
                    <a:pt x="55" y="144"/>
                  </a:lnTo>
                  <a:lnTo>
                    <a:pt x="55" y="144"/>
                  </a:lnTo>
                  <a:lnTo>
                    <a:pt x="60" y="154"/>
                  </a:lnTo>
                  <a:lnTo>
                    <a:pt x="66" y="163"/>
                  </a:lnTo>
                  <a:lnTo>
                    <a:pt x="73" y="172"/>
                  </a:lnTo>
                  <a:lnTo>
                    <a:pt x="82" y="178"/>
                  </a:lnTo>
                  <a:lnTo>
                    <a:pt x="90" y="183"/>
                  </a:lnTo>
                  <a:lnTo>
                    <a:pt x="100" y="186"/>
                  </a:lnTo>
                  <a:lnTo>
                    <a:pt x="110" y="189"/>
                  </a:lnTo>
                  <a:lnTo>
                    <a:pt x="121" y="190"/>
                  </a:lnTo>
                  <a:lnTo>
                    <a:pt x="121" y="240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00037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05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BuildHeap</a:t>
            </a:r>
          </a:p>
        </p:txBody>
      </p:sp>
      <p:pic>
        <p:nvPicPr>
          <p:cNvPr id="10" name="图片 9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3794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CAF198-0EF9-4DA1-B63E-00518C04D0C5}" type="datetime1">
              <a:rPr lang="zh-CN" altLang="en-US" sz="790" smtClean="0"/>
              <a:pPr>
                <a:spcBef>
                  <a:spcPct val="0"/>
                </a:spcBef>
                <a:buFontTx/>
                <a:buNone/>
              </a:pPr>
              <a:t>2024/10/14</a:t>
            </a:fld>
            <a:endParaRPr lang="en-US" altLang="zh-CN" sz="790"/>
          </a:p>
        </p:txBody>
      </p:sp>
      <p:sp>
        <p:nvSpPr>
          <p:cNvPr id="33795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790" smtClean="0"/>
              <a:t>Heaps&amp;Priority Queue - Lecture 6</a:t>
            </a:r>
            <a:endParaRPr lang="en-US" altLang="zh-CN" sz="790"/>
          </a:p>
        </p:txBody>
      </p:sp>
      <p:sp>
        <p:nvSpPr>
          <p:cNvPr id="3379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548919-31EA-48F5-856C-7B65B10A3CC2}" type="slidenum">
              <a:rPr lang="en-US" altLang="zh-CN" sz="79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790"/>
          </a:p>
        </p:txBody>
      </p:sp>
      <p:sp>
        <p:nvSpPr>
          <p:cNvPr id="62" name="Rectangle 3"/>
          <p:cNvSpPr txBox="1">
            <a:spLocks noChangeArrowheads="1"/>
          </p:cNvSpPr>
          <p:nvPr/>
        </p:nvSpPr>
        <p:spPr>
          <a:xfrm>
            <a:off x="576580" y="1915795"/>
            <a:ext cx="7680960" cy="4116070"/>
          </a:xfrm>
          <a:prstGeom prst="rect">
            <a:avLst/>
          </a:prstGeom>
          <a:noFill/>
        </p:spPr>
        <p:txBody>
          <a:bodyPr/>
          <a:lstStyle>
            <a:lvl1pPr marL="128270" indent="-128270" algn="l" defTabSz="514350" rtl="0" eaLnBrk="1" latinLnBrk="0" hangingPunct="1">
              <a:lnSpc>
                <a:spcPct val="90000"/>
              </a:lnSpc>
              <a:spcBef>
                <a:spcPts val="565"/>
              </a:spcBef>
              <a:buFont typeface="Wingdings 2" pitchFamily="18" charset="2"/>
              <a:buChar char=""/>
              <a:defRPr sz="2400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1pPr>
            <a:lvl2pPr marL="385445" indent="-128270" algn="l" defTabSz="514350" rtl="0" eaLnBrk="1" latinLnBrk="0" hangingPunct="1">
              <a:lnSpc>
                <a:spcPct val="90000"/>
              </a:lnSpc>
              <a:spcBef>
                <a:spcPts val="280"/>
              </a:spcBef>
              <a:buFont typeface="Wingdings 2" pitchFamily="18" charset="2"/>
              <a:buChar char=""/>
              <a:defRPr sz="2000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2pPr>
            <a:lvl3pPr marL="642620" indent="-128270" algn="l" defTabSz="514350" rtl="0" eaLnBrk="1" latinLnBrk="0" hangingPunct="1">
              <a:lnSpc>
                <a:spcPct val="90000"/>
              </a:lnSpc>
              <a:spcBef>
                <a:spcPts val="280"/>
              </a:spcBef>
              <a:buFont typeface="Wingdings 2" pitchFamily="18" charset="2"/>
              <a:buChar char=""/>
              <a:defRPr sz="1800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3pPr>
            <a:lvl4pPr marL="899795" indent="-128270" algn="l" defTabSz="514350" rtl="0" eaLnBrk="1" latinLnBrk="0" hangingPunct="1">
              <a:lnSpc>
                <a:spcPct val="90000"/>
              </a:lnSpc>
              <a:spcBef>
                <a:spcPts val="280"/>
              </a:spcBef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4pPr>
            <a:lvl5pPr marL="1156970" indent="-128270" algn="l" defTabSz="514350" rtl="0" eaLnBrk="1" latinLnBrk="0" hangingPunct="1">
              <a:lnSpc>
                <a:spcPct val="90000"/>
              </a:lnSpc>
              <a:spcBef>
                <a:spcPts val="280"/>
              </a:spcBef>
              <a:buFont typeface="Wingdings 2" pitchFamily="18" charset="2"/>
              <a:buChar char=""/>
              <a:defRPr sz="1400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5pPr>
            <a:lvl6pPr marL="1414145" indent="-128270" algn="l" defTabSz="51435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320" indent="-128270" algn="l" defTabSz="51435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495" indent="-128270" algn="l" defTabSz="51435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670" indent="-128270" algn="l" defTabSz="51435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sz="10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lnSpc>
                <a:spcPct val="150000"/>
              </a:lnSpc>
              <a:spcBef>
                <a:spcPts val="1800"/>
              </a:spcBef>
            </a:pPr>
            <a:r>
              <a:rPr lang="en-US" altLang="zh-CN" sz="2800" dirty="0"/>
              <a:t>The binary heap is sometimes constructed from an initial collection of </a:t>
            </a:r>
            <a:r>
              <a:rPr lang="en-US" altLang="zh-CN" sz="2800" dirty="0" smtClean="0"/>
              <a:t>items</a:t>
            </a:r>
          </a:p>
          <a:p>
            <a:pPr lvl="1" algn="just" fontAlgn="auto">
              <a:lnSpc>
                <a:spcPct val="150000"/>
              </a:lnSpc>
              <a:spcBef>
                <a:spcPts val="1800"/>
              </a:spcBef>
            </a:pPr>
            <a:r>
              <a:rPr lang="en-US" altLang="zh-CN" sz="2400" dirty="0"/>
              <a:t>can </a:t>
            </a:r>
            <a:r>
              <a:rPr lang="en-US" altLang="zh-CN" sz="2400" dirty="0" smtClean="0"/>
              <a:t>be done </a:t>
            </a:r>
            <a:r>
              <a:rPr lang="en-US" altLang="zh-CN" sz="2400" dirty="0"/>
              <a:t>with </a:t>
            </a:r>
            <a:r>
              <a:rPr lang="en-US" altLang="zh-CN" sz="2400" i="1" dirty="0"/>
              <a:t>N </a:t>
            </a:r>
            <a:r>
              <a:rPr lang="en-US" altLang="zh-CN" sz="2400" dirty="0"/>
              <a:t>successive inserts.(</a:t>
            </a:r>
            <a:r>
              <a:rPr lang="en-US" altLang="zh-CN" sz="2400" dirty="0">
                <a:solidFill>
                  <a:srgbClr val="263AF8"/>
                </a:solidFill>
              </a:rPr>
              <a:t>O(N) average </a:t>
            </a:r>
            <a:r>
              <a:rPr lang="en-US" altLang="zh-CN" sz="2400" dirty="0" smtClean="0">
                <a:solidFill>
                  <a:srgbClr val="263AF8"/>
                </a:solidFill>
              </a:rPr>
              <a:t>but O(N </a:t>
            </a:r>
            <a:r>
              <a:rPr lang="en-US" altLang="zh-CN" sz="2400" dirty="0" err="1">
                <a:solidFill>
                  <a:srgbClr val="263AF8"/>
                </a:solidFill>
              </a:rPr>
              <a:t>logN</a:t>
            </a:r>
            <a:r>
              <a:rPr lang="en-US" altLang="zh-CN" sz="2400" dirty="0">
                <a:solidFill>
                  <a:srgbClr val="263AF8"/>
                </a:solidFill>
              </a:rPr>
              <a:t>) </a:t>
            </a:r>
            <a:r>
              <a:rPr lang="en-US" altLang="zh-CN" sz="2400" dirty="0" smtClean="0">
                <a:solidFill>
                  <a:srgbClr val="263AF8"/>
                </a:solidFill>
              </a:rPr>
              <a:t>worst-case</a:t>
            </a:r>
            <a:r>
              <a:rPr lang="en-US" altLang="zh-CN" sz="2400" dirty="0" smtClean="0"/>
              <a:t>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 fontAlgn="auto">
              <a:lnSpc>
                <a:spcPct val="150000"/>
              </a:lnSpc>
              <a:spcBef>
                <a:spcPts val="1800"/>
              </a:spcBef>
            </a:pPr>
            <a:r>
              <a:rPr lang="en-US" altLang="zh-CN" sz="2400" dirty="0" err="1">
                <a:solidFill>
                  <a:srgbClr val="FF0000"/>
                </a:solidFill>
              </a:rPr>
              <a:t>buildHeap</a:t>
            </a:r>
            <a:r>
              <a:rPr lang="en-US" altLang="zh-CN" sz="2400" dirty="0"/>
              <a:t> routine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805" name="Freeform 74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 rot="10800000" flipV="1">
            <a:off x="7452360" y="5516880"/>
            <a:ext cx="1282065" cy="596900"/>
          </a:xfrm>
          <a:custGeom>
            <a:avLst/>
            <a:gdLst>
              <a:gd name="T0" fmla="*/ 694 w 802"/>
              <a:gd name="T1" fmla="*/ 243 h 374"/>
              <a:gd name="T2" fmla="*/ 560 w 802"/>
              <a:gd name="T3" fmla="*/ 125 h 374"/>
              <a:gd name="T4" fmla="*/ 519 w 802"/>
              <a:gd name="T5" fmla="*/ 13 h 374"/>
              <a:gd name="T6" fmla="*/ 305 w 802"/>
              <a:gd name="T7" fmla="*/ 95 h 374"/>
              <a:gd name="T8" fmla="*/ 213 w 802"/>
              <a:gd name="T9" fmla="*/ 131 h 374"/>
              <a:gd name="T10" fmla="*/ 199 w 802"/>
              <a:gd name="T11" fmla="*/ 142 h 374"/>
              <a:gd name="T12" fmla="*/ 95 w 802"/>
              <a:gd name="T13" fmla="*/ 247 h 374"/>
              <a:gd name="T14" fmla="*/ 15 w 802"/>
              <a:gd name="T15" fmla="*/ 357 h 374"/>
              <a:gd name="T16" fmla="*/ 371 w 802"/>
              <a:gd name="T17" fmla="*/ 361 h 374"/>
              <a:gd name="T18" fmla="*/ 795 w 802"/>
              <a:gd name="T19" fmla="*/ 349 h 374"/>
              <a:gd name="T20" fmla="*/ 208 w 802"/>
              <a:gd name="T21" fmla="*/ 247 h 374"/>
              <a:gd name="T22" fmla="*/ 400 w 802"/>
              <a:gd name="T23" fmla="*/ 230 h 374"/>
              <a:gd name="T24" fmla="*/ 331 w 802"/>
              <a:gd name="T25" fmla="*/ 159 h 374"/>
              <a:gd name="T26" fmla="*/ 286 w 802"/>
              <a:gd name="T27" fmla="*/ 225 h 374"/>
              <a:gd name="T28" fmla="*/ 261 w 802"/>
              <a:gd name="T29" fmla="*/ 166 h 374"/>
              <a:gd name="T30" fmla="*/ 230 w 802"/>
              <a:gd name="T31" fmla="*/ 224 h 374"/>
              <a:gd name="T32" fmla="*/ 212 w 802"/>
              <a:gd name="T33" fmla="*/ 161 h 374"/>
              <a:gd name="T34" fmla="*/ 202 w 802"/>
              <a:gd name="T35" fmla="*/ 161 h 374"/>
              <a:gd name="T36" fmla="*/ 750 w 802"/>
              <a:gd name="T37" fmla="*/ 326 h 374"/>
              <a:gd name="T38" fmla="*/ 693 w 802"/>
              <a:gd name="T39" fmla="*/ 272 h 374"/>
              <a:gd name="T40" fmla="*/ 660 w 802"/>
              <a:gd name="T41" fmla="*/ 343 h 374"/>
              <a:gd name="T42" fmla="*/ 617 w 802"/>
              <a:gd name="T43" fmla="*/ 342 h 374"/>
              <a:gd name="T44" fmla="*/ 583 w 802"/>
              <a:gd name="T45" fmla="*/ 300 h 374"/>
              <a:gd name="T46" fmla="*/ 615 w 802"/>
              <a:gd name="T47" fmla="*/ 256 h 374"/>
              <a:gd name="T48" fmla="*/ 363 w 802"/>
              <a:gd name="T49" fmla="*/ 142 h 374"/>
              <a:gd name="T50" fmla="*/ 485 w 802"/>
              <a:gd name="T51" fmla="*/ 249 h 374"/>
              <a:gd name="T52" fmla="*/ 586 w 802"/>
              <a:gd name="T53" fmla="*/ 251 h 374"/>
              <a:gd name="T54" fmla="*/ 477 w 802"/>
              <a:gd name="T55" fmla="*/ 254 h 374"/>
              <a:gd name="T56" fmla="*/ 647 w 802"/>
              <a:gd name="T57" fmla="*/ 173 h 374"/>
              <a:gd name="T58" fmla="*/ 657 w 802"/>
              <a:gd name="T59" fmla="*/ 197 h 374"/>
              <a:gd name="T60" fmla="*/ 664 w 802"/>
              <a:gd name="T61" fmla="*/ 209 h 374"/>
              <a:gd name="T62" fmla="*/ 672 w 802"/>
              <a:gd name="T63" fmla="*/ 220 h 374"/>
              <a:gd name="T64" fmla="*/ 637 w 802"/>
              <a:gd name="T65" fmla="*/ 161 h 374"/>
              <a:gd name="T66" fmla="*/ 624 w 802"/>
              <a:gd name="T67" fmla="*/ 229 h 374"/>
              <a:gd name="T68" fmla="*/ 565 w 802"/>
              <a:gd name="T69" fmla="*/ 163 h 374"/>
              <a:gd name="T70" fmla="*/ 502 w 802"/>
              <a:gd name="T71" fmla="*/ 227 h 374"/>
              <a:gd name="T72" fmla="*/ 472 w 802"/>
              <a:gd name="T73" fmla="*/ 210 h 374"/>
              <a:gd name="T74" fmla="*/ 557 w 802"/>
              <a:gd name="T75" fmla="*/ 142 h 374"/>
              <a:gd name="T76" fmla="*/ 483 w 802"/>
              <a:gd name="T77" fmla="*/ 131 h 374"/>
              <a:gd name="T78" fmla="*/ 449 w 802"/>
              <a:gd name="T79" fmla="*/ 128 h 374"/>
              <a:gd name="T80" fmla="*/ 387 w 802"/>
              <a:gd name="T81" fmla="*/ 246 h 374"/>
              <a:gd name="T82" fmla="*/ 478 w 802"/>
              <a:gd name="T83" fmla="*/ 249 h 374"/>
              <a:gd name="T84" fmla="*/ 511 w 802"/>
              <a:gd name="T85" fmla="*/ 324 h 374"/>
              <a:gd name="T86" fmla="*/ 725 w 802"/>
              <a:gd name="T87" fmla="*/ 257 h 374"/>
              <a:gd name="T88" fmla="*/ 499 w 802"/>
              <a:gd name="T89" fmla="*/ 38 h 374"/>
              <a:gd name="T90" fmla="*/ 490 w 802"/>
              <a:gd name="T91" fmla="*/ 76 h 374"/>
              <a:gd name="T92" fmla="*/ 435 w 802"/>
              <a:gd name="T93" fmla="*/ 29 h 374"/>
              <a:gd name="T94" fmla="*/ 391 w 802"/>
              <a:gd name="T95" fmla="*/ 31 h 374"/>
              <a:gd name="T96" fmla="*/ 319 w 802"/>
              <a:gd name="T97" fmla="*/ 106 h 374"/>
              <a:gd name="T98" fmla="*/ 451 w 802"/>
              <a:gd name="T99" fmla="*/ 275 h 374"/>
              <a:gd name="T100" fmla="*/ 396 w 802"/>
              <a:gd name="T101" fmla="*/ 343 h 374"/>
              <a:gd name="T102" fmla="*/ 366 w 802"/>
              <a:gd name="T103" fmla="*/ 277 h 374"/>
              <a:gd name="T104" fmla="*/ 295 w 802"/>
              <a:gd name="T105" fmla="*/ 344 h 374"/>
              <a:gd name="T106" fmla="*/ 352 w 802"/>
              <a:gd name="T107" fmla="*/ 20 h 374"/>
              <a:gd name="T108" fmla="*/ 204 w 802"/>
              <a:gd name="T109" fmla="*/ 344 h 374"/>
              <a:gd name="T110" fmla="*/ 137 w 802"/>
              <a:gd name="T111" fmla="*/ 277 h 374"/>
              <a:gd name="T112" fmla="*/ 106 w 802"/>
              <a:gd name="T113" fmla="*/ 316 h 374"/>
              <a:gd name="T114" fmla="*/ 52 w 802"/>
              <a:gd name="T115" fmla="*/ 342 h 374"/>
              <a:gd name="T116" fmla="*/ 139 w 802"/>
              <a:gd name="T117" fmla="*/ 257 h 374"/>
              <a:gd name="T118" fmla="*/ 218 w 802"/>
              <a:gd name="T119" fmla="*/ 247 h 374"/>
              <a:gd name="T120" fmla="*/ 325 w 802"/>
              <a:gd name="T121" fmla="*/ 250 h 374"/>
              <a:gd name="T122" fmla="*/ 270 w 802"/>
              <a:gd name="T123" fmla="*/ 353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02" h="374">
                <a:moveTo>
                  <a:pt x="795" y="349"/>
                </a:moveTo>
                <a:cubicBezTo>
                  <a:pt x="794" y="348"/>
                  <a:pt x="793" y="347"/>
                  <a:pt x="792" y="346"/>
                </a:cubicBezTo>
                <a:cubicBezTo>
                  <a:pt x="792" y="334"/>
                  <a:pt x="777" y="314"/>
                  <a:pt x="765" y="298"/>
                </a:cubicBezTo>
                <a:cubicBezTo>
                  <a:pt x="759" y="282"/>
                  <a:pt x="757" y="264"/>
                  <a:pt x="749" y="249"/>
                </a:cubicBezTo>
                <a:cubicBezTo>
                  <a:pt x="747" y="247"/>
                  <a:pt x="744" y="247"/>
                  <a:pt x="742" y="249"/>
                </a:cubicBezTo>
                <a:cubicBezTo>
                  <a:pt x="737" y="246"/>
                  <a:pt x="729" y="245"/>
                  <a:pt x="726" y="244"/>
                </a:cubicBezTo>
                <a:cubicBezTo>
                  <a:pt x="717" y="243"/>
                  <a:pt x="708" y="243"/>
                  <a:pt x="698" y="243"/>
                </a:cubicBezTo>
                <a:cubicBezTo>
                  <a:pt x="697" y="243"/>
                  <a:pt x="696" y="243"/>
                  <a:pt x="694" y="243"/>
                </a:cubicBezTo>
                <a:cubicBezTo>
                  <a:pt x="695" y="240"/>
                  <a:pt x="695" y="237"/>
                  <a:pt x="693" y="234"/>
                </a:cubicBezTo>
                <a:cubicBezTo>
                  <a:pt x="693" y="223"/>
                  <a:pt x="687" y="210"/>
                  <a:pt x="681" y="200"/>
                </a:cubicBezTo>
                <a:cubicBezTo>
                  <a:pt x="676" y="190"/>
                  <a:pt x="668" y="174"/>
                  <a:pt x="658" y="164"/>
                </a:cubicBezTo>
                <a:cubicBezTo>
                  <a:pt x="655" y="155"/>
                  <a:pt x="650" y="146"/>
                  <a:pt x="643" y="138"/>
                </a:cubicBezTo>
                <a:cubicBezTo>
                  <a:pt x="642" y="136"/>
                  <a:pt x="641" y="135"/>
                  <a:pt x="639" y="134"/>
                </a:cubicBezTo>
                <a:cubicBezTo>
                  <a:pt x="639" y="133"/>
                  <a:pt x="638" y="132"/>
                  <a:pt x="637" y="132"/>
                </a:cubicBezTo>
                <a:cubicBezTo>
                  <a:pt x="622" y="121"/>
                  <a:pt x="598" y="124"/>
                  <a:pt x="581" y="125"/>
                </a:cubicBezTo>
                <a:cubicBezTo>
                  <a:pt x="574" y="125"/>
                  <a:pt x="567" y="125"/>
                  <a:pt x="560" y="125"/>
                </a:cubicBezTo>
                <a:cubicBezTo>
                  <a:pt x="562" y="124"/>
                  <a:pt x="564" y="122"/>
                  <a:pt x="565" y="121"/>
                </a:cubicBezTo>
                <a:cubicBezTo>
                  <a:pt x="565" y="120"/>
                  <a:pt x="566" y="120"/>
                  <a:pt x="566" y="120"/>
                </a:cubicBezTo>
                <a:cubicBezTo>
                  <a:pt x="566" y="120"/>
                  <a:pt x="566" y="120"/>
                  <a:pt x="565" y="120"/>
                </a:cubicBezTo>
                <a:cubicBezTo>
                  <a:pt x="566" y="118"/>
                  <a:pt x="566" y="115"/>
                  <a:pt x="565" y="113"/>
                </a:cubicBezTo>
                <a:cubicBezTo>
                  <a:pt x="564" y="112"/>
                  <a:pt x="564" y="111"/>
                  <a:pt x="563" y="110"/>
                </a:cubicBezTo>
                <a:cubicBezTo>
                  <a:pt x="562" y="104"/>
                  <a:pt x="560" y="99"/>
                  <a:pt x="559" y="94"/>
                </a:cubicBezTo>
                <a:cubicBezTo>
                  <a:pt x="553" y="79"/>
                  <a:pt x="545" y="64"/>
                  <a:pt x="538" y="50"/>
                </a:cubicBezTo>
                <a:cubicBezTo>
                  <a:pt x="532" y="37"/>
                  <a:pt x="528" y="23"/>
                  <a:pt x="519" y="13"/>
                </a:cubicBezTo>
                <a:cubicBezTo>
                  <a:pt x="518" y="11"/>
                  <a:pt x="516" y="10"/>
                  <a:pt x="515" y="9"/>
                </a:cubicBezTo>
                <a:cubicBezTo>
                  <a:pt x="515" y="9"/>
                  <a:pt x="515" y="9"/>
                  <a:pt x="515" y="9"/>
                </a:cubicBezTo>
                <a:cubicBezTo>
                  <a:pt x="515" y="9"/>
                  <a:pt x="515" y="9"/>
                  <a:pt x="515" y="9"/>
                </a:cubicBezTo>
                <a:cubicBezTo>
                  <a:pt x="502" y="0"/>
                  <a:pt x="478" y="5"/>
                  <a:pt x="465" y="5"/>
                </a:cubicBezTo>
                <a:cubicBezTo>
                  <a:pt x="437" y="6"/>
                  <a:pt x="408" y="2"/>
                  <a:pt x="380" y="3"/>
                </a:cubicBezTo>
                <a:cubicBezTo>
                  <a:pt x="364" y="3"/>
                  <a:pt x="352" y="1"/>
                  <a:pt x="341" y="14"/>
                </a:cubicBezTo>
                <a:cubicBezTo>
                  <a:pt x="329" y="29"/>
                  <a:pt x="324" y="51"/>
                  <a:pt x="315" y="68"/>
                </a:cubicBezTo>
                <a:cubicBezTo>
                  <a:pt x="310" y="77"/>
                  <a:pt x="306" y="86"/>
                  <a:pt x="305" y="95"/>
                </a:cubicBezTo>
                <a:cubicBezTo>
                  <a:pt x="302" y="99"/>
                  <a:pt x="300" y="104"/>
                  <a:pt x="300" y="108"/>
                </a:cubicBezTo>
                <a:cubicBezTo>
                  <a:pt x="300" y="118"/>
                  <a:pt x="308" y="122"/>
                  <a:pt x="317" y="124"/>
                </a:cubicBezTo>
                <a:cubicBezTo>
                  <a:pt x="319" y="124"/>
                  <a:pt x="321" y="125"/>
                  <a:pt x="323" y="125"/>
                </a:cubicBezTo>
                <a:cubicBezTo>
                  <a:pt x="314" y="126"/>
                  <a:pt x="304" y="127"/>
                  <a:pt x="294" y="128"/>
                </a:cubicBezTo>
                <a:cubicBezTo>
                  <a:pt x="292" y="128"/>
                  <a:pt x="290" y="128"/>
                  <a:pt x="288" y="128"/>
                </a:cubicBezTo>
                <a:cubicBezTo>
                  <a:pt x="280" y="128"/>
                  <a:pt x="272" y="128"/>
                  <a:pt x="264" y="128"/>
                </a:cubicBezTo>
                <a:cubicBezTo>
                  <a:pt x="251" y="128"/>
                  <a:pt x="239" y="128"/>
                  <a:pt x="227" y="129"/>
                </a:cubicBezTo>
                <a:cubicBezTo>
                  <a:pt x="222" y="130"/>
                  <a:pt x="218" y="130"/>
                  <a:pt x="213" y="131"/>
                </a:cubicBezTo>
                <a:cubicBezTo>
                  <a:pt x="212" y="131"/>
                  <a:pt x="211" y="131"/>
                  <a:pt x="210" y="132"/>
                </a:cubicBezTo>
                <a:cubicBezTo>
                  <a:pt x="210" y="132"/>
                  <a:pt x="210" y="132"/>
                  <a:pt x="210" y="132"/>
                </a:cubicBezTo>
                <a:cubicBezTo>
                  <a:pt x="209" y="133"/>
                  <a:pt x="208" y="133"/>
                  <a:pt x="207" y="133"/>
                </a:cubicBezTo>
                <a:cubicBezTo>
                  <a:pt x="207" y="133"/>
                  <a:pt x="207" y="134"/>
                  <a:pt x="207" y="134"/>
                </a:cubicBezTo>
                <a:cubicBezTo>
                  <a:pt x="207" y="134"/>
                  <a:pt x="207" y="134"/>
                  <a:pt x="207" y="134"/>
                </a:cubicBezTo>
                <a:cubicBezTo>
                  <a:pt x="207" y="134"/>
                  <a:pt x="207" y="135"/>
                  <a:pt x="207" y="136"/>
                </a:cubicBezTo>
                <a:cubicBezTo>
                  <a:pt x="206" y="136"/>
                  <a:pt x="205" y="137"/>
                  <a:pt x="205" y="138"/>
                </a:cubicBezTo>
                <a:cubicBezTo>
                  <a:pt x="203" y="139"/>
                  <a:pt x="201" y="140"/>
                  <a:pt x="199" y="142"/>
                </a:cubicBezTo>
                <a:cubicBezTo>
                  <a:pt x="188" y="152"/>
                  <a:pt x="181" y="169"/>
                  <a:pt x="173" y="182"/>
                </a:cubicBezTo>
                <a:cubicBezTo>
                  <a:pt x="165" y="198"/>
                  <a:pt x="158" y="214"/>
                  <a:pt x="153" y="231"/>
                </a:cubicBezTo>
                <a:cubicBezTo>
                  <a:pt x="152" y="232"/>
                  <a:pt x="151" y="233"/>
                  <a:pt x="150" y="235"/>
                </a:cubicBezTo>
                <a:cubicBezTo>
                  <a:pt x="148" y="237"/>
                  <a:pt x="148" y="242"/>
                  <a:pt x="151" y="243"/>
                </a:cubicBezTo>
                <a:cubicBezTo>
                  <a:pt x="153" y="244"/>
                  <a:pt x="154" y="245"/>
                  <a:pt x="156" y="245"/>
                </a:cubicBezTo>
                <a:cubicBezTo>
                  <a:pt x="156" y="245"/>
                  <a:pt x="156" y="246"/>
                  <a:pt x="156" y="246"/>
                </a:cubicBezTo>
                <a:cubicBezTo>
                  <a:pt x="150" y="246"/>
                  <a:pt x="145" y="246"/>
                  <a:pt x="139" y="246"/>
                </a:cubicBezTo>
                <a:cubicBezTo>
                  <a:pt x="124" y="246"/>
                  <a:pt x="109" y="246"/>
                  <a:pt x="95" y="247"/>
                </a:cubicBezTo>
                <a:cubicBezTo>
                  <a:pt x="85" y="247"/>
                  <a:pt x="75" y="247"/>
                  <a:pt x="66" y="249"/>
                </a:cubicBezTo>
                <a:cubicBezTo>
                  <a:pt x="45" y="246"/>
                  <a:pt x="21" y="305"/>
                  <a:pt x="15" y="316"/>
                </a:cubicBezTo>
                <a:cubicBezTo>
                  <a:pt x="12" y="324"/>
                  <a:pt x="0" y="342"/>
                  <a:pt x="4" y="351"/>
                </a:cubicBezTo>
                <a:cubicBezTo>
                  <a:pt x="4" y="351"/>
                  <a:pt x="3" y="351"/>
                  <a:pt x="3" y="351"/>
                </a:cubicBezTo>
                <a:cubicBezTo>
                  <a:pt x="2" y="352"/>
                  <a:pt x="2" y="352"/>
                  <a:pt x="3" y="353"/>
                </a:cubicBezTo>
                <a:cubicBezTo>
                  <a:pt x="4" y="353"/>
                  <a:pt x="5" y="353"/>
                  <a:pt x="6" y="353"/>
                </a:cubicBezTo>
                <a:cubicBezTo>
                  <a:pt x="7" y="355"/>
                  <a:pt x="8" y="355"/>
                  <a:pt x="10" y="356"/>
                </a:cubicBezTo>
                <a:cubicBezTo>
                  <a:pt x="11" y="357"/>
                  <a:pt x="13" y="357"/>
                  <a:pt x="15" y="357"/>
                </a:cubicBezTo>
                <a:cubicBezTo>
                  <a:pt x="16" y="357"/>
                  <a:pt x="17" y="357"/>
                  <a:pt x="18" y="357"/>
                </a:cubicBezTo>
                <a:cubicBezTo>
                  <a:pt x="54" y="365"/>
                  <a:pt x="95" y="361"/>
                  <a:pt x="130" y="361"/>
                </a:cubicBezTo>
                <a:cubicBezTo>
                  <a:pt x="137" y="361"/>
                  <a:pt x="144" y="362"/>
                  <a:pt x="151" y="362"/>
                </a:cubicBezTo>
                <a:cubicBezTo>
                  <a:pt x="189" y="364"/>
                  <a:pt x="229" y="370"/>
                  <a:pt x="266" y="359"/>
                </a:cubicBezTo>
                <a:cubicBezTo>
                  <a:pt x="268" y="359"/>
                  <a:pt x="269" y="358"/>
                  <a:pt x="269" y="356"/>
                </a:cubicBezTo>
                <a:cubicBezTo>
                  <a:pt x="270" y="357"/>
                  <a:pt x="270" y="358"/>
                  <a:pt x="271" y="358"/>
                </a:cubicBezTo>
                <a:cubicBezTo>
                  <a:pt x="286" y="364"/>
                  <a:pt x="303" y="363"/>
                  <a:pt x="319" y="362"/>
                </a:cubicBezTo>
                <a:cubicBezTo>
                  <a:pt x="336" y="363"/>
                  <a:pt x="354" y="362"/>
                  <a:pt x="371" y="361"/>
                </a:cubicBezTo>
                <a:cubicBezTo>
                  <a:pt x="388" y="361"/>
                  <a:pt x="405" y="362"/>
                  <a:pt x="422" y="363"/>
                </a:cubicBezTo>
                <a:cubicBezTo>
                  <a:pt x="448" y="365"/>
                  <a:pt x="474" y="365"/>
                  <a:pt x="500" y="367"/>
                </a:cubicBezTo>
                <a:cubicBezTo>
                  <a:pt x="514" y="368"/>
                  <a:pt x="536" y="374"/>
                  <a:pt x="548" y="364"/>
                </a:cubicBezTo>
                <a:cubicBezTo>
                  <a:pt x="566" y="366"/>
                  <a:pt x="584" y="363"/>
                  <a:pt x="602" y="363"/>
                </a:cubicBezTo>
                <a:cubicBezTo>
                  <a:pt x="629" y="362"/>
                  <a:pt x="655" y="365"/>
                  <a:pt x="681" y="367"/>
                </a:cubicBezTo>
                <a:cubicBezTo>
                  <a:pt x="704" y="369"/>
                  <a:pt x="727" y="369"/>
                  <a:pt x="750" y="369"/>
                </a:cubicBezTo>
                <a:cubicBezTo>
                  <a:pt x="765" y="370"/>
                  <a:pt x="783" y="369"/>
                  <a:pt x="797" y="361"/>
                </a:cubicBezTo>
                <a:cubicBezTo>
                  <a:pt x="802" y="358"/>
                  <a:pt x="800" y="351"/>
                  <a:pt x="795" y="349"/>
                </a:cubicBezTo>
                <a:close/>
                <a:moveTo>
                  <a:pt x="213" y="260"/>
                </a:moveTo>
                <a:cubicBezTo>
                  <a:pt x="213" y="259"/>
                  <a:pt x="213" y="259"/>
                  <a:pt x="213" y="258"/>
                </a:cubicBezTo>
                <a:cubicBezTo>
                  <a:pt x="213" y="258"/>
                  <a:pt x="213" y="259"/>
                  <a:pt x="213" y="259"/>
                </a:cubicBezTo>
                <a:cubicBezTo>
                  <a:pt x="213" y="259"/>
                  <a:pt x="213" y="260"/>
                  <a:pt x="213" y="260"/>
                </a:cubicBezTo>
                <a:close/>
                <a:moveTo>
                  <a:pt x="208" y="247"/>
                </a:moveTo>
                <a:cubicBezTo>
                  <a:pt x="207" y="247"/>
                  <a:pt x="206" y="247"/>
                  <a:pt x="205" y="247"/>
                </a:cubicBezTo>
                <a:cubicBezTo>
                  <a:pt x="204" y="247"/>
                  <a:pt x="203" y="247"/>
                  <a:pt x="201" y="247"/>
                </a:cubicBezTo>
                <a:cubicBezTo>
                  <a:pt x="203" y="247"/>
                  <a:pt x="206" y="247"/>
                  <a:pt x="208" y="247"/>
                </a:cubicBezTo>
                <a:cubicBezTo>
                  <a:pt x="208" y="247"/>
                  <a:pt x="208" y="247"/>
                  <a:pt x="208" y="247"/>
                </a:cubicBezTo>
                <a:close/>
                <a:moveTo>
                  <a:pt x="202" y="161"/>
                </a:moveTo>
                <a:cubicBezTo>
                  <a:pt x="208" y="149"/>
                  <a:pt x="214" y="143"/>
                  <a:pt x="228" y="142"/>
                </a:cubicBezTo>
                <a:cubicBezTo>
                  <a:pt x="229" y="142"/>
                  <a:pt x="229" y="142"/>
                  <a:pt x="230" y="142"/>
                </a:cubicBezTo>
                <a:cubicBezTo>
                  <a:pt x="256" y="146"/>
                  <a:pt x="282" y="142"/>
                  <a:pt x="308" y="140"/>
                </a:cubicBezTo>
                <a:cubicBezTo>
                  <a:pt x="323" y="140"/>
                  <a:pt x="338" y="140"/>
                  <a:pt x="352" y="138"/>
                </a:cubicBezTo>
                <a:cubicBezTo>
                  <a:pt x="355" y="165"/>
                  <a:pt x="372" y="190"/>
                  <a:pt x="390" y="212"/>
                </a:cubicBezTo>
                <a:cubicBezTo>
                  <a:pt x="393" y="218"/>
                  <a:pt x="396" y="224"/>
                  <a:pt x="400" y="230"/>
                </a:cubicBezTo>
                <a:cubicBezTo>
                  <a:pt x="392" y="229"/>
                  <a:pt x="385" y="228"/>
                  <a:pt x="377" y="227"/>
                </a:cubicBezTo>
                <a:cubicBezTo>
                  <a:pt x="371" y="205"/>
                  <a:pt x="363" y="180"/>
                  <a:pt x="348" y="163"/>
                </a:cubicBezTo>
                <a:cubicBezTo>
                  <a:pt x="347" y="163"/>
                  <a:pt x="347" y="163"/>
                  <a:pt x="347" y="163"/>
                </a:cubicBezTo>
                <a:cubicBezTo>
                  <a:pt x="360" y="182"/>
                  <a:pt x="362" y="206"/>
                  <a:pt x="371" y="227"/>
                </a:cubicBezTo>
                <a:cubicBezTo>
                  <a:pt x="364" y="226"/>
                  <a:pt x="357" y="226"/>
                  <a:pt x="350" y="226"/>
                </a:cubicBezTo>
                <a:cubicBezTo>
                  <a:pt x="349" y="218"/>
                  <a:pt x="348" y="211"/>
                  <a:pt x="346" y="204"/>
                </a:cubicBezTo>
                <a:cubicBezTo>
                  <a:pt x="342" y="189"/>
                  <a:pt x="338" y="173"/>
                  <a:pt x="332" y="158"/>
                </a:cubicBezTo>
                <a:cubicBezTo>
                  <a:pt x="332" y="158"/>
                  <a:pt x="331" y="158"/>
                  <a:pt x="331" y="159"/>
                </a:cubicBezTo>
                <a:cubicBezTo>
                  <a:pt x="331" y="171"/>
                  <a:pt x="335" y="184"/>
                  <a:pt x="338" y="196"/>
                </a:cubicBezTo>
                <a:cubicBezTo>
                  <a:pt x="340" y="205"/>
                  <a:pt x="341" y="215"/>
                  <a:pt x="343" y="225"/>
                </a:cubicBezTo>
                <a:cubicBezTo>
                  <a:pt x="334" y="225"/>
                  <a:pt x="324" y="225"/>
                  <a:pt x="315" y="225"/>
                </a:cubicBezTo>
                <a:cubicBezTo>
                  <a:pt x="314" y="214"/>
                  <a:pt x="312" y="203"/>
                  <a:pt x="311" y="192"/>
                </a:cubicBezTo>
                <a:cubicBezTo>
                  <a:pt x="310" y="180"/>
                  <a:pt x="310" y="169"/>
                  <a:pt x="307" y="157"/>
                </a:cubicBezTo>
                <a:cubicBezTo>
                  <a:pt x="307" y="155"/>
                  <a:pt x="304" y="156"/>
                  <a:pt x="305" y="158"/>
                </a:cubicBezTo>
                <a:cubicBezTo>
                  <a:pt x="306" y="178"/>
                  <a:pt x="300" y="204"/>
                  <a:pt x="307" y="225"/>
                </a:cubicBezTo>
                <a:cubicBezTo>
                  <a:pt x="300" y="225"/>
                  <a:pt x="293" y="225"/>
                  <a:pt x="286" y="225"/>
                </a:cubicBezTo>
                <a:cubicBezTo>
                  <a:pt x="287" y="218"/>
                  <a:pt x="286" y="212"/>
                  <a:pt x="285" y="204"/>
                </a:cubicBezTo>
                <a:cubicBezTo>
                  <a:pt x="284" y="191"/>
                  <a:pt x="283" y="177"/>
                  <a:pt x="281" y="163"/>
                </a:cubicBezTo>
                <a:cubicBezTo>
                  <a:pt x="281" y="162"/>
                  <a:pt x="280" y="162"/>
                  <a:pt x="280" y="163"/>
                </a:cubicBezTo>
                <a:cubicBezTo>
                  <a:pt x="279" y="175"/>
                  <a:pt x="279" y="187"/>
                  <a:pt x="279" y="199"/>
                </a:cubicBezTo>
                <a:cubicBezTo>
                  <a:pt x="280" y="208"/>
                  <a:pt x="278" y="217"/>
                  <a:pt x="280" y="225"/>
                </a:cubicBezTo>
                <a:cubicBezTo>
                  <a:pt x="274" y="225"/>
                  <a:pt x="267" y="225"/>
                  <a:pt x="260" y="225"/>
                </a:cubicBezTo>
                <a:cubicBezTo>
                  <a:pt x="260" y="224"/>
                  <a:pt x="261" y="224"/>
                  <a:pt x="261" y="224"/>
                </a:cubicBezTo>
                <a:cubicBezTo>
                  <a:pt x="262" y="204"/>
                  <a:pt x="261" y="185"/>
                  <a:pt x="261" y="166"/>
                </a:cubicBezTo>
                <a:cubicBezTo>
                  <a:pt x="260" y="165"/>
                  <a:pt x="260" y="165"/>
                  <a:pt x="260" y="165"/>
                </a:cubicBezTo>
                <a:cubicBezTo>
                  <a:pt x="256" y="184"/>
                  <a:pt x="254" y="204"/>
                  <a:pt x="255" y="224"/>
                </a:cubicBezTo>
                <a:cubicBezTo>
                  <a:pt x="255" y="224"/>
                  <a:pt x="255" y="224"/>
                  <a:pt x="255" y="225"/>
                </a:cubicBezTo>
                <a:cubicBezTo>
                  <a:pt x="249" y="224"/>
                  <a:pt x="242" y="224"/>
                  <a:pt x="235" y="224"/>
                </a:cubicBezTo>
                <a:cubicBezTo>
                  <a:pt x="236" y="217"/>
                  <a:pt x="236" y="209"/>
                  <a:pt x="236" y="202"/>
                </a:cubicBezTo>
                <a:cubicBezTo>
                  <a:pt x="237" y="190"/>
                  <a:pt x="239" y="178"/>
                  <a:pt x="242" y="166"/>
                </a:cubicBezTo>
                <a:cubicBezTo>
                  <a:pt x="242" y="165"/>
                  <a:pt x="241" y="165"/>
                  <a:pt x="241" y="165"/>
                </a:cubicBezTo>
                <a:cubicBezTo>
                  <a:pt x="236" y="181"/>
                  <a:pt x="226" y="206"/>
                  <a:pt x="230" y="224"/>
                </a:cubicBezTo>
                <a:cubicBezTo>
                  <a:pt x="224" y="224"/>
                  <a:pt x="218" y="224"/>
                  <a:pt x="213" y="224"/>
                </a:cubicBezTo>
                <a:cubicBezTo>
                  <a:pt x="215" y="203"/>
                  <a:pt x="226" y="185"/>
                  <a:pt x="226" y="163"/>
                </a:cubicBezTo>
                <a:cubicBezTo>
                  <a:pt x="226" y="163"/>
                  <a:pt x="225" y="163"/>
                  <a:pt x="225" y="163"/>
                </a:cubicBezTo>
                <a:cubicBezTo>
                  <a:pt x="223" y="185"/>
                  <a:pt x="209" y="203"/>
                  <a:pt x="207" y="224"/>
                </a:cubicBezTo>
                <a:cubicBezTo>
                  <a:pt x="206" y="224"/>
                  <a:pt x="206" y="224"/>
                  <a:pt x="206" y="224"/>
                </a:cubicBezTo>
                <a:cubicBezTo>
                  <a:pt x="202" y="224"/>
                  <a:pt x="198" y="224"/>
                  <a:pt x="194" y="225"/>
                </a:cubicBezTo>
                <a:cubicBezTo>
                  <a:pt x="199" y="217"/>
                  <a:pt x="202" y="205"/>
                  <a:pt x="205" y="196"/>
                </a:cubicBezTo>
                <a:cubicBezTo>
                  <a:pt x="209" y="184"/>
                  <a:pt x="212" y="173"/>
                  <a:pt x="212" y="161"/>
                </a:cubicBezTo>
                <a:cubicBezTo>
                  <a:pt x="212" y="161"/>
                  <a:pt x="211" y="161"/>
                  <a:pt x="211" y="161"/>
                </a:cubicBezTo>
                <a:cubicBezTo>
                  <a:pt x="209" y="173"/>
                  <a:pt x="203" y="186"/>
                  <a:pt x="199" y="197"/>
                </a:cubicBezTo>
                <a:cubicBezTo>
                  <a:pt x="195" y="206"/>
                  <a:pt x="189" y="215"/>
                  <a:pt x="189" y="225"/>
                </a:cubicBezTo>
                <a:cubicBezTo>
                  <a:pt x="189" y="225"/>
                  <a:pt x="189" y="225"/>
                  <a:pt x="189" y="225"/>
                </a:cubicBezTo>
                <a:cubicBezTo>
                  <a:pt x="186" y="225"/>
                  <a:pt x="182" y="226"/>
                  <a:pt x="179" y="226"/>
                </a:cubicBezTo>
                <a:cubicBezTo>
                  <a:pt x="176" y="226"/>
                  <a:pt x="173" y="226"/>
                  <a:pt x="170" y="226"/>
                </a:cubicBezTo>
                <a:cubicBezTo>
                  <a:pt x="170" y="224"/>
                  <a:pt x="171" y="223"/>
                  <a:pt x="171" y="221"/>
                </a:cubicBezTo>
                <a:cubicBezTo>
                  <a:pt x="179" y="200"/>
                  <a:pt x="191" y="181"/>
                  <a:pt x="202" y="161"/>
                </a:cubicBezTo>
                <a:close/>
                <a:moveTo>
                  <a:pt x="512" y="21"/>
                </a:moveTo>
                <a:cubicBezTo>
                  <a:pt x="512" y="21"/>
                  <a:pt x="512" y="21"/>
                  <a:pt x="512" y="22"/>
                </a:cubicBezTo>
                <a:cubicBezTo>
                  <a:pt x="512" y="21"/>
                  <a:pt x="512" y="21"/>
                  <a:pt x="512" y="21"/>
                </a:cubicBezTo>
                <a:cubicBezTo>
                  <a:pt x="512" y="21"/>
                  <a:pt x="512" y="21"/>
                  <a:pt x="512" y="21"/>
                </a:cubicBezTo>
                <a:close/>
                <a:moveTo>
                  <a:pt x="760" y="346"/>
                </a:moveTo>
                <a:cubicBezTo>
                  <a:pt x="758" y="328"/>
                  <a:pt x="747" y="310"/>
                  <a:pt x="739" y="295"/>
                </a:cubicBezTo>
                <a:cubicBezTo>
                  <a:pt x="739" y="294"/>
                  <a:pt x="737" y="295"/>
                  <a:pt x="738" y="296"/>
                </a:cubicBezTo>
                <a:cubicBezTo>
                  <a:pt x="742" y="305"/>
                  <a:pt x="746" y="316"/>
                  <a:pt x="750" y="326"/>
                </a:cubicBezTo>
                <a:cubicBezTo>
                  <a:pt x="752" y="332"/>
                  <a:pt x="753" y="339"/>
                  <a:pt x="755" y="345"/>
                </a:cubicBezTo>
                <a:cubicBezTo>
                  <a:pt x="749" y="345"/>
                  <a:pt x="743" y="344"/>
                  <a:pt x="737" y="344"/>
                </a:cubicBezTo>
                <a:cubicBezTo>
                  <a:pt x="732" y="322"/>
                  <a:pt x="724" y="299"/>
                  <a:pt x="714" y="279"/>
                </a:cubicBezTo>
                <a:cubicBezTo>
                  <a:pt x="713" y="278"/>
                  <a:pt x="712" y="279"/>
                  <a:pt x="713" y="279"/>
                </a:cubicBezTo>
                <a:cubicBezTo>
                  <a:pt x="720" y="300"/>
                  <a:pt x="723" y="323"/>
                  <a:pt x="731" y="344"/>
                </a:cubicBezTo>
                <a:cubicBezTo>
                  <a:pt x="724" y="343"/>
                  <a:pt x="717" y="343"/>
                  <a:pt x="710" y="343"/>
                </a:cubicBezTo>
                <a:cubicBezTo>
                  <a:pt x="711" y="343"/>
                  <a:pt x="711" y="342"/>
                  <a:pt x="711" y="342"/>
                </a:cubicBezTo>
                <a:cubicBezTo>
                  <a:pt x="713" y="317"/>
                  <a:pt x="699" y="295"/>
                  <a:pt x="693" y="272"/>
                </a:cubicBezTo>
                <a:cubicBezTo>
                  <a:pt x="692" y="272"/>
                  <a:pt x="692" y="272"/>
                  <a:pt x="692" y="272"/>
                </a:cubicBezTo>
                <a:cubicBezTo>
                  <a:pt x="695" y="296"/>
                  <a:pt x="707" y="317"/>
                  <a:pt x="706" y="342"/>
                </a:cubicBezTo>
                <a:cubicBezTo>
                  <a:pt x="706" y="342"/>
                  <a:pt x="706" y="343"/>
                  <a:pt x="706" y="343"/>
                </a:cubicBezTo>
                <a:cubicBezTo>
                  <a:pt x="697" y="343"/>
                  <a:pt x="687" y="343"/>
                  <a:pt x="677" y="343"/>
                </a:cubicBezTo>
                <a:cubicBezTo>
                  <a:pt x="673" y="322"/>
                  <a:pt x="672" y="300"/>
                  <a:pt x="665" y="279"/>
                </a:cubicBezTo>
                <a:cubicBezTo>
                  <a:pt x="665" y="278"/>
                  <a:pt x="664" y="279"/>
                  <a:pt x="664" y="279"/>
                </a:cubicBezTo>
                <a:cubicBezTo>
                  <a:pt x="670" y="300"/>
                  <a:pt x="669" y="322"/>
                  <a:pt x="673" y="343"/>
                </a:cubicBezTo>
                <a:cubicBezTo>
                  <a:pt x="669" y="343"/>
                  <a:pt x="664" y="343"/>
                  <a:pt x="660" y="343"/>
                </a:cubicBezTo>
                <a:cubicBezTo>
                  <a:pt x="659" y="343"/>
                  <a:pt x="658" y="343"/>
                  <a:pt x="657" y="343"/>
                </a:cubicBezTo>
                <a:cubicBezTo>
                  <a:pt x="657" y="322"/>
                  <a:pt x="655" y="302"/>
                  <a:pt x="654" y="281"/>
                </a:cubicBezTo>
                <a:cubicBezTo>
                  <a:pt x="654" y="281"/>
                  <a:pt x="653" y="281"/>
                  <a:pt x="653" y="281"/>
                </a:cubicBezTo>
                <a:cubicBezTo>
                  <a:pt x="652" y="302"/>
                  <a:pt x="653" y="322"/>
                  <a:pt x="654" y="343"/>
                </a:cubicBezTo>
                <a:cubicBezTo>
                  <a:pt x="643" y="343"/>
                  <a:pt x="632" y="343"/>
                  <a:pt x="621" y="342"/>
                </a:cubicBezTo>
                <a:cubicBezTo>
                  <a:pt x="630" y="324"/>
                  <a:pt x="632" y="301"/>
                  <a:pt x="633" y="281"/>
                </a:cubicBezTo>
                <a:cubicBezTo>
                  <a:pt x="633" y="281"/>
                  <a:pt x="632" y="280"/>
                  <a:pt x="632" y="281"/>
                </a:cubicBezTo>
                <a:cubicBezTo>
                  <a:pt x="629" y="302"/>
                  <a:pt x="620" y="322"/>
                  <a:pt x="617" y="342"/>
                </a:cubicBezTo>
                <a:cubicBezTo>
                  <a:pt x="607" y="342"/>
                  <a:pt x="597" y="342"/>
                  <a:pt x="586" y="342"/>
                </a:cubicBezTo>
                <a:cubicBezTo>
                  <a:pt x="592" y="322"/>
                  <a:pt x="601" y="302"/>
                  <a:pt x="607" y="282"/>
                </a:cubicBezTo>
                <a:cubicBezTo>
                  <a:pt x="607" y="280"/>
                  <a:pt x="604" y="279"/>
                  <a:pt x="603" y="281"/>
                </a:cubicBezTo>
                <a:cubicBezTo>
                  <a:pt x="597" y="301"/>
                  <a:pt x="589" y="321"/>
                  <a:pt x="582" y="341"/>
                </a:cubicBezTo>
                <a:cubicBezTo>
                  <a:pt x="582" y="342"/>
                  <a:pt x="582" y="342"/>
                  <a:pt x="582" y="342"/>
                </a:cubicBezTo>
                <a:cubicBezTo>
                  <a:pt x="577" y="343"/>
                  <a:pt x="571" y="343"/>
                  <a:pt x="566" y="344"/>
                </a:cubicBezTo>
                <a:cubicBezTo>
                  <a:pt x="568" y="340"/>
                  <a:pt x="570" y="335"/>
                  <a:pt x="571" y="331"/>
                </a:cubicBezTo>
                <a:cubicBezTo>
                  <a:pt x="575" y="321"/>
                  <a:pt x="578" y="310"/>
                  <a:pt x="583" y="300"/>
                </a:cubicBezTo>
                <a:cubicBezTo>
                  <a:pt x="583" y="300"/>
                  <a:pt x="582" y="299"/>
                  <a:pt x="581" y="300"/>
                </a:cubicBezTo>
                <a:cubicBezTo>
                  <a:pt x="576" y="307"/>
                  <a:pt x="573" y="315"/>
                  <a:pt x="569" y="323"/>
                </a:cubicBezTo>
                <a:cubicBezTo>
                  <a:pt x="566" y="330"/>
                  <a:pt x="561" y="337"/>
                  <a:pt x="558" y="344"/>
                </a:cubicBezTo>
                <a:cubicBezTo>
                  <a:pt x="555" y="344"/>
                  <a:pt x="552" y="344"/>
                  <a:pt x="548" y="344"/>
                </a:cubicBezTo>
                <a:cubicBezTo>
                  <a:pt x="550" y="338"/>
                  <a:pt x="552" y="332"/>
                  <a:pt x="554" y="326"/>
                </a:cubicBezTo>
                <a:cubicBezTo>
                  <a:pt x="558" y="318"/>
                  <a:pt x="563" y="311"/>
                  <a:pt x="569" y="303"/>
                </a:cubicBezTo>
                <a:cubicBezTo>
                  <a:pt x="576" y="293"/>
                  <a:pt x="581" y="281"/>
                  <a:pt x="587" y="270"/>
                </a:cubicBezTo>
                <a:cubicBezTo>
                  <a:pt x="594" y="256"/>
                  <a:pt x="603" y="259"/>
                  <a:pt x="615" y="256"/>
                </a:cubicBezTo>
                <a:cubicBezTo>
                  <a:pt x="615" y="256"/>
                  <a:pt x="616" y="256"/>
                  <a:pt x="617" y="256"/>
                </a:cubicBezTo>
                <a:cubicBezTo>
                  <a:pt x="633" y="257"/>
                  <a:pt x="650" y="257"/>
                  <a:pt x="667" y="257"/>
                </a:cubicBezTo>
                <a:cubicBezTo>
                  <a:pt x="686" y="257"/>
                  <a:pt x="705" y="259"/>
                  <a:pt x="724" y="257"/>
                </a:cubicBezTo>
                <a:cubicBezTo>
                  <a:pt x="727" y="258"/>
                  <a:pt x="729" y="260"/>
                  <a:pt x="732" y="262"/>
                </a:cubicBezTo>
                <a:cubicBezTo>
                  <a:pt x="736" y="286"/>
                  <a:pt x="752" y="309"/>
                  <a:pt x="768" y="330"/>
                </a:cubicBezTo>
                <a:cubicBezTo>
                  <a:pt x="771" y="336"/>
                  <a:pt x="775" y="342"/>
                  <a:pt x="779" y="348"/>
                </a:cubicBezTo>
                <a:cubicBezTo>
                  <a:pt x="772" y="347"/>
                  <a:pt x="766" y="346"/>
                  <a:pt x="760" y="346"/>
                </a:cubicBezTo>
                <a:close/>
                <a:moveTo>
                  <a:pt x="363" y="142"/>
                </a:moveTo>
                <a:cubicBezTo>
                  <a:pt x="362" y="140"/>
                  <a:pt x="362" y="139"/>
                  <a:pt x="362" y="137"/>
                </a:cubicBezTo>
                <a:cubicBezTo>
                  <a:pt x="362" y="137"/>
                  <a:pt x="362" y="137"/>
                  <a:pt x="362" y="137"/>
                </a:cubicBezTo>
                <a:cubicBezTo>
                  <a:pt x="362" y="139"/>
                  <a:pt x="362" y="140"/>
                  <a:pt x="363" y="142"/>
                </a:cubicBezTo>
                <a:close/>
                <a:moveTo>
                  <a:pt x="549" y="310"/>
                </a:moveTo>
                <a:cubicBezTo>
                  <a:pt x="541" y="321"/>
                  <a:pt x="539" y="334"/>
                  <a:pt x="534" y="345"/>
                </a:cubicBezTo>
                <a:cubicBezTo>
                  <a:pt x="526" y="332"/>
                  <a:pt x="518" y="319"/>
                  <a:pt x="509" y="307"/>
                </a:cubicBezTo>
                <a:cubicBezTo>
                  <a:pt x="507" y="304"/>
                  <a:pt x="504" y="301"/>
                  <a:pt x="501" y="298"/>
                </a:cubicBezTo>
                <a:cubicBezTo>
                  <a:pt x="495" y="282"/>
                  <a:pt x="493" y="264"/>
                  <a:pt x="485" y="249"/>
                </a:cubicBezTo>
                <a:cubicBezTo>
                  <a:pt x="485" y="249"/>
                  <a:pt x="485" y="249"/>
                  <a:pt x="485" y="249"/>
                </a:cubicBezTo>
                <a:cubicBezTo>
                  <a:pt x="503" y="250"/>
                  <a:pt x="521" y="250"/>
                  <a:pt x="540" y="249"/>
                </a:cubicBezTo>
                <a:cubicBezTo>
                  <a:pt x="554" y="248"/>
                  <a:pt x="569" y="248"/>
                  <a:pt x="583" y="247"/>
                </a:cubicBezTo>
                <a:cubicBezTo>
                  <a:pt x="586" y="248"/>
                  <a:pt x="589" y="248"/>
                  <a:pt x="592" y="248"/>
                </a:cubicBezTo>
                <a:cubicBezTo>
                  <a:pt x="592" y="248"/>
                  <a:pt x="591" y="249"/>
                  <a:pt x="591" y="249"/>
                </a:cubicBezTo>
                <a:cubicBezTo>
                  <a:pt x="590" y="249"/>
                  <a:pt x="590" y="249"/>
                  <a:pt x="589" y="250"/>
                </a:cubicBezTo>
                <a:cubicBezTo>
                  <a:pt x="589" y="250"/>
                  <a:pt x="589" y="250"/>
                  <a:pt x="588" y="250"/>
                </a:cubicBezTo>
                <a:cubicBezTo>
                  <a:pt x="587" y="251"/>
                  <a:pt x="587" y="251"/>
                  <a:pt x="586" y="251"/>
                </a:cubicBezTo>
                <a:cubicBezTo>
                  <a:pt x="585" y="251"/>
                  <a:pt x="585" y="252"/>
                  <a:pt x="586" y="252"/>
                </a:cubicBezTo>
                <a:cubicBezTo>
                  <a:pt x="586" y="252"/>
                  <a:pt x="586" y="252"/>
                  <a:pt x="587" y="252"/>
                </a:cubicBezTo>
                <a:cubicBezTo>
                  <a:pt x="586" y="252"/>
                  <a:pt x="586" y="252"/>
                  <a:pt x="586" y="252"/>
                </a:cubicBezTo>
                <a:cubicBezTo>
                  <a:pt x="582" y="256"/>
                  <a:pt x="579" y="260"/>
                  <a:pt x="576" y="265"/>
                </a:cubicBezTo>
                <a:cubicBezTo>
                  <a:pt x="566" y="277"/>
                  <a:pt x="558" y="292"/>
                  <a:pt x="551" y="307"/>
                </a:cubicBezTo>
                <a:cubicBezTo>
                  <a:pt x="551" y="308"/>
                  <a:pt x="550" y="309"/>
                  <a:pt x="549" y="310"/>
                </a:cubicBezTo>
                <a:close/>
                <a:moveTo>
                  <a:pt x="477" y="255"/>
                </a:moveTo>
                <a:cubicBezTo>
                  <a:pt x="477" y="254"/>
                  <a:pt x="477" y="254"/>
                  <a:pt x="477" y="254"/>
                </a:cubicBezTo>
                <a:cubicBezTo>
                  <a:pt x="477" y="256"/>
                  <a:pt x="477" y="258"/>
                  <a:pt x="477" y="260"/>
                </a:cubicBezTo>
                <a:cubicBezTo>
                  <a:pt x="477" y="258"/>
                  <a:pt x="477" y="256"/>
                  <a:pt x="477" y="255"/>
                </a:cubicBezTo>
                <a:close/>
                <a:moveTo>
                  <a:pt x="641" y="162"/>
                </a:moveTo>
                <a:cubicBezTo>
                  <a:pt x="641" y="163"/>
                  <a:pt x="642" y="163"/>
                  <a:pt x="642" y="164"/>
                </a:cubicBezTo>
                <a:cubicBezTo>
                  <a:pt x="643" y="165"/>
                  <a:pt x="643" y="166"/>
                  <a:pt x="644" y="167"/>
                </a:cubicBezTo>
                <a:cubicBezTo>
                  <a:pt x="644" y="167"/>
                  <a:pt x="644" y="168"/>
                  <a:pt x="644" y="168"/>
                </a:cubicBezTo>
                <a:cubicBezTo>
                  <a:pt x="645" y="169"/>
                  <a:pt x="646" y="171"/>
                  <a:pt x="646" y="172"/>
                </a:cubicBezTo>
                <a:cubicBezTo>
                  <a:pt x="647" y="173"/>
                  <a:pt x="647" y="173"/>
                  <a:pt x="647" y="173"/>
                </a:cubicBezTo>
                <a:cubicBezTo>
                  <a:pt x="647" y="175"/>
                  <a:pt x="648" y="176"/>
                  <a:pt x="649" y="177"/>
                </a:cubicBezTo>
                <a:cubicBezTo>
                  <a:pt x="649" y="177"/>
                  <a:pt x="649" y="178"/>
                  <a:pt x="649" y="178"/>
                </a:cubicBezTo>
                <a:cubicBezTo>
                  <a:pt x="649" y="179"/>
                  <a:pt x="650" y="181"/>
                  <a:pt x="651" y="183"/>
                </a:cubicBezTo>
                <a:cubicBezTo>
                  <a:pt x="651" y="184"/>
                  <a:pt x="652" y="185"/>
                  <a:pt x="652" y="186"/>
                </a:cubicBezTo>
                <a:cubicBezTo>
                  <a:pt x="652" y="187"/>
                  <a:pt x="653" y="187"/>
                  <a:pt x="653" y="188"/>
                </a:cubicBezTo>
                <a:cubicBezTo>
                  <a:pt x="654" y="190"/>
                  <a:pt x="654" y="191"/>
                  <a:pt x="655" y="193"/>
                </a:cubicBezTo>
                <a:cubicBezTo>
                  <a:pt x="655" y="193"/>
                  <a:pt x="655" y="193"/>
                  <a:pt x="655" y="193"/>
                </a:cubicBezTo>
                <a:cubicBezTo>
                  <a:pt x="656" y="194"/>
                  <a:pt x="656" y="196"/>
                  <a:pt x="657" y="197"/>
                </a:cubicBezTo>
                <a:cubicBezTo>
                  <a:pt x="657" y="197"/>
                  <a:pt x="657" y="198"/>
                  <a:pt x="657" y="198"/>
                </a:cubicBezTo>
                <a:cubicBezTo>
                  <a:pt x="658" y="199"/>
                  <a:pt x="659" y="201"/>
                  <a:pt x="659" y="202"/>
                </a:cubicBezTo>
                <a:cubicBezTo>
                  <a:pt x="659" y="202"/>
                  <a:pt x="660" y="202"/>
                  <a:pt x="660" y="203"/>
                </a:cubicBezTo>
                <a:cubicBezTo>
                  <a:pt x="660" y="204"/>
                  <a:pt x="661" y="205"/>
                  <a:pt x="662" y="207"/>
                </a:cubicBezTo>
                <a:cubicBezTo>
                  <a:pt x="662" y="207"/>
                  <a:pt x="663" y="207"/>
                  <a:pt x="663" y="208"/>
                </a:cubicBezTo>
                <a:cubicBezTo>
                  <a:pt x="663" y="208"/>
                  <a:pt x="663" y="208"/>
                  <a:pt x="663" y="209"/>
                </a:cubicBezTo>
                <a:cubicBezTo>
                  <a:pt x="663" y="209"/>
                  <a:pt x="663" y="209"/>
                  <a:pt x="663" y="209"/>
                </a:cubicBezTo>
                <a:cubicBezTo>
                  <a:pt x="663" y="209"/>
                  <a:pt x="664" y="209"/>
                  <a:pt x="664" y="209"/>
                </a:cubicBezTo>
                <a:cubicBezTo>
                  <a:pt x="664" y="210"/>
                  <a:pt x="665" y="210"/>
                  <a:pt x="665" y="211"/>
                </a:cubicBezTo>
                <a:cubicBezTo>
                  <a:pt x="665" y="211"/>
                  <a:pt x="666" y="212"/>
                  <a:pt x="666" y="212"/>
                </a:cubicBezTo>
                <a:cubicBezTo>
                  <a:pt x="666" y="212"/>
                  <a:pt x="666" y="212"/>
                  <a:pt x="666" y="212"/>
                </a:cubicBezTo>
                <a:cubicBezTo>
                  <a:pt x="667" y="214"/>
                  <a:pt x="668" y="215"/>
                  <a:pt x="669" y="216"/>
                </a:cubicBezTo>
                <a:cubicBezTo>
                  <a:pt x="670" y="216"/>
                  <a:pt x="670" y="217"/>
                  <a:pt x="671" y="218"/>
                </a:cubicBezTo>
                <a:cubicBezTo>
                  <a:pt x="671" y="218"/>
                  <a:pt x="671" y="218"/>
                  <a:pt x="671" y="218"/>
                </a:cubicBezTo>
                <a:cubicBezTo>
                  <a:pt x="671" y="219"/>
                  <a:pt x="672" y="219"/>
                  <a:pt x="672" y="220"/>
                </a:cubicBezTo>
                <a:cubicBezTo>
                  <a:pt x="672" y="220"/>
                  <a:pt x="672" y="220"/>
                  <a:pt x="672" y="220"/>
                </a:cubicBezTo>
                <a:cubicBezTo>
                  <a:pt x="672" y="221"/>
                  <a:pt x="673" y="222"/>
                  <a:pt x="673" y="222"/>
                </a:cubicBezTo>
                <a:cubicBezTo>
                  <a:pt x="673" y="223"/>
                  <a:pt x="673" y="223"/>
                  <a:pt x="673" y="223"/>
                </a:cubicBezTo>
                <a:cubicBezTo>
                  <a:pt x="673" y="224"/>
                  <a:pt x="673" y="224"/>
                  <a:pt x="673" y="224"/>
                </a:cubicBezTo>
                <a:cubicBezTo>
                  <a:pt x="673" y="225"/>
                  <a:pt x="673" y="226"/>
                  <a:pt x="673" y="227"/>
                </a:cubicBezTo>
                <a:cubicBezTo>
                  <a:pt x="672" y="227"/>
                  <a:pt x="672" y="227"/>
                  <a:pt x="671" y="227"/>
                </a:cubicBezTo>
                <a:cubicBezTo>
                  <a:pt x="671" y="226"/>
                  <a:pt x="670" y="226"/>
                  <a:pt x="669" y="226"/>
                </a:cubicBezTo>
                <a:cubicBezTo>
                  <a:pt x="666" y="227"/>
                  <a:pt x="662" y="228"/>
                  <a:pt x="659" y="229"/>
                </a:cubicBezTo>
                <a:cubicBezTo>
                  <a:pt x="656" y="205"/>
                  <a:pt x="645" y="183"/>
                  <a:pt x="637" y="161"/>
                </a:cubicBezTo>
                <a:cubicBezTo>
                  <a:pt x="636" y="160"/>
                  <a:pt x="635" y="160"/>
                  <a:pt x="635" y="161"/>
                </a:cubicBezTo>
                <a:cubicBezTo>
                  <a:pt x="642" y="185"/>
                  <a:pt x="650" y="207"/>
                  <a:pt x="654" y="230"/>
                </a:cubicBezTo>
                <a:cubicBezTo>
                  <a:pt x="652" y="230"/>
                  <a:pt x="650" y="230"/>
                  <a:pt x="648" y="231"/>
                </a:cubicBezTo>
                <a:cubicBezTo>
                  <a:pt x="648" y="230"/>
                  <a:pt x="648" y="230"/>
                  <a:pt x="648" y="230"/>
                </a:cubicBezTo>
                <a:cubicBezTo>
                  <a:pt x="642" y="230"/>
                  <a:pt x="636" y="229"/>
                  <a:pt x="630" y="229"/>
                </a:cubicBezTo>
                <a:cubicBezTo>
                  <a:pt x="626" y="206"/>
                  <a:pt x="616" y="183"/>
                  <a:pt x="608" y="162"/>
                </a:cubicBezTo>
                <a:cubicBezTo>
                  <a:pt x="608" y="161"/>
                  <a:pt x="607" y="162"/>
                  <a:pt x="607" y="162"/>
                </a:cubicBezTo>
                <a:cubicBezTo>
                  <a:pt x="613" y="184"/>
                  <a:pt x="617" y="207"/>
                  <a:pt x="624" y="229"/>
                </a:cubicBezTo>
                <a:cubicBezTo>
                  <a:pt x="618" y="228"/>
                  <a:pt x="612" y="228"/>
                  <a:pt x="605" y="228"/>
                </a:cubicBezTo>
                <a:cubicBezTo>
                  <a:pt x="604" y="220"/>
                  <a:pt x="601" y="211"/>
                  <a:pt x="599" y="203"/>
                </a:cubicBezTo>
                <a:cubicBezTo>
                  <a:pt x="595" y="188"/>
                  <a:pt x="594" y="174"/>
                  <a:pt x="592" y="159"/>
                </a:cubicBezTo>
                <a:cubicBezTo>
                  <a:pt x="592" y="158"/>
                  <a:pt x="591" y="158"/>
                  <a:pt x="591" y="158"/>
                </a:cubicBezTo>
                <a:cubicBezTo>
                  <a:pt x="589" y="170"/>
                  <a:pt x="590" y="182"/>
                  <a:pt x="592" y="194"/>
                </a:cubicBezTo>
                <a:cubicBezTo>
                  <a:pt x="593" y="205"/>
                  <a:pt x="595" y="217"/>
                  <a:pt x="599" y="228"/>
                </a:cubicBezTo>
                <a:cubicBezTo>
                  <a:pt x="589" y="228"/>
                  <a:pt x="579" y="228"/>
                  <a:pt x="568" y="228"/>
                </a:cubicBezTo>
                <a:cubicBezTo>
                  <a:pt x="569" y="206"/>
                  <a:pt x="565" y="184"/>
                  <a:pt x="565" y="163"/>
                </a:cubicBezTo>
                <a:cubicBezTo>
                  <a:pt x="565" y="162"/>
                  <a:pt x="562" y="162"/>
                  <a:pt x="562" y="163"/>
                </a:cubicBezTo>
                <a:cubicBezTo>
                  <a:pt x="562" y="184"/>
                  <a:pt x="561" y="206"/>
                  <a:pt x="563" y="228"/>
                </a:cubicBezTo>
                <a:cubicBezTo>
                  <a:pt x="559" y="228"/>
                  <a:pt x="554" y="228"/>
                  <a:pt x="550" y="228"/>
                </a:cubicBezTo>
                <a:cubicBezTo>
                  <a:pt x="546" y="228"/>
                  <a:pt x="542" y="228"/>
                  <a:pt x="539" y="228"/>
                </a:cubicBezTo>
                <a:cubicBezTo>
                  <a:pt x="540" y="207"/>
                  <a:pt x="540" y="186"/>
                  <a:pt x="539" y="166"/>
                </a:cubicBezTo>
                <a:cubicBezTo>
                  <a:pt x="539" y="165"/>
                  <a:pt x="538" y="165"/>
                  <a:pt x="538" y="166"/>
                </a:cubicBezTo>
                <a:cubicBezTo>
                  <a:pt x="536" y="186"/>
                  <a:pt x="535" y="207"/>
                  <a:pt x="534" y="228"/>
                </a:cubicBezTo>
                <a:cubicBezTo>
                  <a:pt x="524" y="227"/>
                  <a:pt x="513" y="227"/>
                  <a:pt x="502" y="227"/>
                </a:cubicBezTo>
                <a:cubicBezTo>
                  <a:pt x="504" y="207"/>
                  <a:pt x="510" y="187"/>
                  <a:pt x="516" y="168"/>
                </a:cubicBezTo>
                <a:cubicBezTo>
                  <a:pt x="516" y="167"/>
                  <a:pt x="515" y="167"/>
                  <a:pt x="515" y="168"/>
                </a:cubicBezTo>
                <a:cubicBezTo>
                  <a:pt x="506" y="186"/>
                  <a:pt x="499" y="206"/>
                  <a:pt x="497" y="227"/>
                </a:cubicBezTo>
                <a:cubicBezTo>
                  <a:pt x="488" y="226"/>
                  <a:pt x="478" y="227"/>
                  <a:pt x="468" y="227"/>
                </a:cubicBezTo>
                <a:cubicBezTo>
                  <a:pt x="472" y="217"/>
                  <a:pt x="480" y="207"/>
                  <a:pt x="484" y="198"/>
                </a:cubicBezTo>
                <a:cubicBezTo>
                  <a:pt x="489" y="187"/>
                  <a:pt x="493" y="176"/>
                  <a:pt x="496" y="164"/>
                </a:cubicBezTo>
                <a:cubicBezTo>
                  <a:pt x="496" y="162"/>
                  <a:pt x="494" y="162"/>
                  <a:pt x="494" y="163"/>
                </a:cubicBezTo>
                <a:cubicBezTo>
                  <a:pt x="487" y="179"/>
                  <a:pt x="480" y="195"/>
                  <a:pt x="472" y="210"/>
                </a:cubicBezTo>
                <a:cubicBezTo>
                  <a:pt x="470" y="214"/>
                  <a:pt x="465" y="221"/>
                  <a:pt x="462" y="228"/>
                </a:cubicBezTo>
                <a:cubicBezTo>
                  <a:pt x="458" y="228"/>
                  <a:pt x="454" y="228"/>
                  <a:pt x="451" y="229"/>
                </a:cubicBezTo>
                <a:cubicBezTo>
                  <a:pt x="447" y="229"/>
                  <a:pt x="443" y="229"/>
                  <a:pt x="439" y="229"/>
                </a:cubicBezTo>
                <a:cubicBezTo>
                  <a:pt x="440" y="223"/>
                  <a:pt x="442" y="218"/>
                  <a:pt x="443" y="213"/>
                </a:cubicBezTo>
                <a:cubicBezTo>
                  <a:pt x="450" y="204"/>
                  <a:pt x="456" y="194"/>
                  <a:pt x="462" y="184"/>
                </a:cubicBezTo>
                <a:cubicBezTo>
                  <a:pt x="470" y="170"/>
                  <a:pt x="476" y="154"/>
                  <a:pt x="483" y="139"/>
                </a:cubicBezTo>
                <a:cubicBezTo>
                  <a:pt x="491" y="141"/>
                  <a:pt x="499" y="141"/>
                  <a:pt x="507" y="141"/>
                </a:cubicBezTo>
                <a:cubicBezTo>
                  <a:pt x="524" y="142"/>
                  <a:pt x="541" y="142"/>
                  <a:pt x="557" y="142"/>
                </a:cubicBezTo>
                <a:cubicBezTo>
                  <a:pt x="575" y="142"/>
                  <a:pt x="593" y="143"/>
                  <a:pt x="610" y="142"/>
                </a:cubicBezTo>
                <a:cubicBezTo>
                  <a:pt x="610" y="142"/>
                  <a:pt x="611" y="142"/>
                  <a:pt x="611" y="142"/>
                </a:cubicBezTo>
                <a:cubicBezTo>
                  <a:pt x="611" y="142"/>
                  <a:pt x="611" y="142"/>
                  <a:pt x="612" y="142"/>
                </a:cubicBezTo>
                <a:cubicBezTo>
                  <a:pt x="615" y="144"/>
                  <a:pt x="618" y="145"/>
                  <a:pt x="622" y="145"/>
                </a:cubicBezTo>
                <a:cubicBezTo>
                  <a:pt x="622" y="145"/>
                  <a:pt x="622" y="145"/>
                  <a:pt x="622" y="145"/>
                </a:cubicBezTo>
                <a:cubicBezTo>
                  <a:pt x="631" y="149"/>
                  <a:pt x="637" y="155"/>
                  <a:pt x="641" y="162"/>
                </a:cubicBezTo>
                <a:close/>
                <a:moveTo>
                  <a:pt x="484" y="130"/>
                </a:moveTo>
                <a:cubicBezTo>
                  <a:pt x="483" y="130"/>
                  <a:pt x="483" y="131"/>
                  <a:pt x="483" y="131"/>
                </a:cubicBezTo>
                <a:cubicBezTo>
                  <a:pt x="467" y="140"/>
                  <a:pt x="460" y="156"/>
                  <a:pt x="451" y="171"/>
                </a:cubicBezTo>
                <a:cubicBezTo>
                  <a:pt x="440" y="189"/>
                  <a:pt x="426" y="206"/>
                  <a:pt x="415" y="225"/>
                </a:cubicBezTo>
                <a:cubicBezTo>
                  <a:pt x="414" y="223"/>
                  <a:pt x="413" y="220"/>
                  <a:pt x="412" y="219"/>
                </a:cubicBezTo>
                <a:cubicBezTo>
                  <a:pt x="405" y="202"/>
                  <a:pt x="398" y="186"/>
                  <a:pt x="391" y="170"/>
                </a:cubicBezTo>
                <a:cubicBezTo>
                  <a:pt x="389" y="164"/>
                  <a:pt x="386" y="157"/>
                  <a:pt x="383" y="151"/>
                </a:cubicBezTo>
                <a:cubicBezTo>
                  <a:pt x="383" y="149"/>
                  <a:pt x="382" y="148"/>
                  <a:pt x="382" y="146"/>
                </a:cubicBezTo>
                <a:cubicBezTo>
                  <a:pt x="380" y="141"/>
                  <a:pt x="378" y="135"/>
                  <a:pt x="376" y="130"/>
                </a:cubicBezTo>
                <a:cubicBezTo>
                  <a:pt x="400" y="130"/>
                  <a:pt x="425" y="129"/>
                  <a:pt x="449" y="128"/>
                </a:cubicBezTo>
                <a:cubicBezTo>
                  <a:pt x="462" y="128"/>
                  <a:pt x="475" y="128"/>
                  <a:pt x="487" y="128"/>
                </a:cubicBezTo>
                <a:cubicBezTo>
                  <a:pt x="486" y="129"/>
                  <a:pt x="485" y="129"/>
                  <a:pt x="484" y="130"/>
                </a:cubicBezTo>
                <a:close/>
                <a:moveTo>
                  <a:pt x="397" y="206"/>
                </a:moveTo>
                <a:cubicBezTo>
                  <a:pt x="396" y="205"/>
                  <a:pt x="396" y="205"/>
                  <a:pt x="396" y="205"/>
                </a:cubicBezTo>
                <a:cubicBezTo>
                  <a:pt x="396" y="205"/>
                  <a:pt x="396" y="204"/>
                  <a:pt x="396" y="204"/>
                </a:cubicBezTo>
                <a:cubicBezTo>
                  <a:pt x="396" y="205"/>
                  <a:pt x="396" y="205"/>
                  <a:pt x="397" y="206"/>
                </a:cubicBezTo>
                <a:close/>
                <a:moveTo>
                  <a:pt x="391" y="246"/>
                </a:moveTo>
                <a:cubicBezTo>
                  <a:pt x="390" y="246"/>
                  <a:pt x="388" y="246"/>
                  <a:pt x="387" y="246"/>
                </a:cubicBezTo>
                <a:cubicBezTo>
                  <a:pt x="388" y="246"/>
                  <a:pt x="388" y="246"/>
                  <a:pt x="389" y="246"/>
                </a:cubicBezTo>
                <a:cubicBezTo>
                  <a:pt x="390" y="246"/>
                  <a:pt x="390" y="246"/>
                  <a:pt x="391" y="246"/>
                </a:cubicBezTo>
                <a:close/>
                <a:moveTo>
                  <a:pt x="414" y="244"/>
                </a:moveTo>
                <a:cubicBezTo>
                  <a:pt x="414" y="245"/>
                  <a:pt x="415" y="245"/>
                  <a:pt x="416" y="246"/>
                </a:cubicBezTo>
                <a:cubicBezTo>
                  <a:pt x="414" y="246"/>
                  <a:pt x="412" y="246"/>
                  <a:pt x="409" y="246"/>
                </a:cubicBezTo>
                <a:cubicBezTo>
                  <a:pt x="411" y="246"/>
                  <a:pt x="412" y="245"/>
                  <a:pt x="414" y="244"/>
                </a:cubicBezTo>
                <a:close/>
                <a:moveTo>
                  <a:pt x="479" y="248"/>
                </a:moveTo>
                <a:cubicBezTo>
                  <a:pt x="478" y="249"/>
                  <a:pt x="478" y="249"/>
                  <a:pt x="478" y="249"/>
                </a:cubicBezTo>
                <a:cubicBezTo>
                  <a:pt x="478" y="249"/>
                  <a:pt x="477" y="249"/>
                  <a:pt x="477" y="249"/>
                </a:cubicBezTo>
                <a:cubicBezTo>
                  <a:pt x="477" y="249"/>
                  <a:pt x="476" y="249"/>
                  <a:pt x="475" y="249"/>
                </a:cubicBezTo>
                <a:cubicBezTo>
                  <a:pt x="475" y="248"/>
                  <a:pt x="475" y="248"/>
                  <a:pt x="474" y="248"/>
                </a:cubicBezTo>
                <a:cubicBezTo>
                  <a:pt x="476" y="248"/>
                  <a:pt x="477" y="248"/>
                  <a:pt x="479" y="248"/>
                </a:cubicBezTo>
                <a:close/>
                <a:moveTo>
                  <a:pt x="511" y="324"/>
                </a:moveTo>
                <a:cubicBezTo>
                  <a:pt x="511" y="324"/>
                  <a:pt x="511" y="323"/>
                  <a:pt x="511" y="323"/>
                </a:cubicBezTo>
                <a:cubicBezTo>
                  <a:pt x="511" y="323"/>
                  <a:pt x="511" y="323"/>
                  <a:pt x="511" y="322"/>
                </a:cubicBezTo>
                <a:cubicBezTo>
                  <a:pt x="511" y="323"/>
                  <a:pt x="511" y="323"/>
                  <a:pt x="511" y="324"/>
                </a:cubicBezTo>
                <a:close/>
                <a:moveTo>
                  <a:pt x="740" y="255"/>
                </a:moveTo>
                <a:cubicBezTo>
                  <a:pt x="741" y="254"/>
                  <a:pt x="741" y="254"/>
                  <a:pt x="741" y="254"/>
                </a:cubicBezTo>
                <a:cubicBezTo>
                  <a:pt x="741" y="256"/>
                  <a:pt x="741" y="258"/>
                  <a:pt x="741" y="260"/>
                </a:cubicBezTo>
                <a:cubicBezTo>
                  <a:pt x="741" y="258"/>
                  <a:pt x="741" y="256"/>
                  <a:pt x="740" y="255"/>
                </a:cubicBezTo>
                <a:close/>
                <a:moveTo>
                  <a:pt x="725" y="257"/>
                </a:moveTo>
                <a:cubicBezTo>
                  <a:pt x="727" y="257"/>
                  <a:pt x="729" y="257"/>
                  <a:pt x="731" y="256"/>
                </a:cubicBezTo>
                <a:cubicBezTo>
                  <a:pt x="731" y="257"/>
                  <a:pt x="731" y="259"/>
                  <a:pt x="731" y="260"/>
                </a:cubicBezTo>
                <a:cubicBezTo>
                  <a:pt x="729" y="259"/>
                  <a:pt x="727" y="258"/>
                  <a:pt x="725" y="257"/>
                </a:cubicBezTo>
                <a:close/>
                <a:moveTo>
                  <a:pt x="363" y="16"/>
                </a:moveTo>
                <a:cubicBezTo>
                  <a:pt x="371" y="18"/>
                  <a:pt x="379" y="17"/>
                  <a:pt x="388" y="18"/>
                </a:cubicBezTo>
                <a:cubicBezTo>
                  <a:pt x="404" y="19"/>
                  <a:pt x="421" y="19"/>
                  <a:pt x="438" y="19"/>
                </a:cubicBezTo>
                <a:cubicBezTo>
                  <a:pt x="459" y="19"/>
                  <a:pt x="481" y="21"/>
                  <a:pt x="502" y="18"/>
                </a:cubicBezTo>
                <a:cubicBezTo>
                  <a:pt x="505" y="45"/>
                  <a:pt x="522" y="69"/>
                  <a:pt x="539" y="92"/>
                </a:cubicBezTo>
                <a:cubicBezTo>
                  <a:pt x="542" y="98"/>
                  <a:pt x="546" y="104"/>
                  <a:pt x="549" y="109"/>
                </a:cubicBezTo>
                <a:cubicBezTo>
                  <a:pt x="543" y="108"/>
                  <a:pt x="537" y="108"/>
                  <a:pt x="531" y="107"/>
                </a:cubicBezTo>
                <a:cubicBezTo>
                  <a:pt x="526" y="83"/>
                  <a:pt x="505" y="61"/>
                  <a:pt x="499" y="38"/>
                </a:cubicBezTo>
                <a:cubicBezTo>
                  <a:pt x="499" y="38"/>
                  <a:pt x="499" y="38"/>
                  <a:pt x="499" y="38"/>
                </a:cubicBezTo>
                <a:cubicBezTo>
                  <a:pt x="501" y="51"/>
                  <a:pt x="505" y="64"/>
                  <a:pt x="511" y="76"/>
                </a:cubicBezTo>
                <a:cubicBezTo>
                  <a:pt x="516" y="86"/>
                  <a:pt x="521" y="96"/>
                  <a:pt x="525" y="107"/>
                </a:cubicBezTo>
                <a:cubicBezTo>
                  <a:pt x="518" y="106"/>
                  <a:pt x="512" y="106"/>
                  <a:pt x="505" y="105"/>
                </a:cubicBezTo>
                <a:cubicBezTo>
                  <a:pt x="502" y="95"/>
                  <a:pt x="497" y="85"/>
                  <a:pt x="494" y="74"/>
                </a:cubicBezTo>
                <a:cubicBezTo>
                  <a:pt x="489" y="59"/>
                  <a:pt x="486" y="43"/>
                  <a:pt x="479" y="29"/>
                </a:cubicBezTo>
                <a:cubicBezTo>
                  <a:pt x="479" y="28"/>
                  <a:pt x="478" y="29"/>
                  <a:pt x="478" y="29"/>
                </a:cubicBezTo>
                <a:cubicBezTo>
                  <a:pt x="485" y="44"/>
                  <a:pt x="486" y="60"/>
                  <a:pt x="490" y="76"/>
                </a:cubicBezTo>
                <a:cubicBezTo>
                  <a:pt x="492" y="86"/>
                  <a:pt x="496" y="95"/>
                  <a:pt x="500" y="105"/>
                </a:cubicBezTo>
                <a:cubicBezTo>
                  <a:pt x="491" y="105"/>
                  <a:pt x="483" y="105"/>
                  <a:pt x="474" y="105"/>
                </a:cubicBezTo>
                <a:cubicBezTo>
                  <a:pt x="469" y="81"/>
                  <a:pt x="464" y="58"/>
                  <a:pt x="463" y="34"/>
                </a:cubicBezTo>
                <a:cubicBezTo>
                  <a:pt x="463" y="33"/>
                  <a:pt x="462" y="33"/>
                  <a:pt x="462" y="34"/>
                </a:cubicBezTo>
                <a:cubicBezTo>
                  <a:pt x="460" y="58"/>
                  <a:pt x="464" y="81"/>
                  <a:pt x="469" y="105"/>
                </a:cubicBezTo>
                <a:cubicBezTo>
                  <a:pt x="461" y="105"/>
                  <a:pt x="452" y="105"/>
                  <a:pt x="444" y="105"/>
                </a:cubicBezTo>
                <a:cubicBezTo>
                  <a:pt x="444" y="79"/>
                  <a:pt x="440" y="54"/>
                  <a:pt x="435" y="29"/>
                </a:cubicBezTo>
                <a:cubicBezTo>
                  <a:pt x="435" y="29"/>
                  <a:pt x="435" y="29"/>
                  <a:pt x="435" y="29"/>
                </a:cubicBezTo>
                <a:cubicBezTo>
                  <a:pt x="436" y="54"/>
                  <a:pt x="440" y="79"/>
                  <a:pt x="440" y="105"/>
                </a:cubicBezTo>
                <a:cubicBezTo>
                  <a:pt x="437" y="105"/>
                  <a:pt x="434" y="105"/>
                  <a:pt x="430" y="105"/>
                </a:cubicBezTo>
                <a:cubicBezTo>
                  <a:pt x="425" y="105"/>
                  <a:pt x="418" y="105"/>
                  <a:pt x="412" y="104"/>
                </a:cubicBezTo>
                <a:cubicBezTo>
                  <a:pt x="412" y="80"/>
                  <a:pt x="413" y="55"/>
                  <a:pt x="419" y="31"/>
                </a:cubicBezTo>
                <a:cubicBezTo>
                  <a:pt x="419" y="31"/>
                  <a:pt x="419" y="31"/>
                  <a:pt x="418" y="31"/>
                </a:cubicBezTo>
                <a:cubicBezTo>
                  <a:pt x="408" y="54"/>
                  <a:pt x="407" y="79"/>
                  <a:pt x="407" y="104"/>
                </a:cubicBezTo>
                <a:cubicBezTo>
                  <a:pt x="397" y="104"/>
                  <a:pt x="387" y="104"/>
                  <a:pt x="377" y="103"/>
                </a:cubicBezTo>
                <a:cubicBezTo>
                  <a:pt x="384" y="80"/>
                  <a:pt x="385" y="55"/>
                  <a:pt x="391" y="31"/>
                </a:cubicBezTo>
                <a:cubicBezTo>
                  <a:pt x="391" y="31"/>
                  <a:pt x="390" y="30"/>
                  <a:pt x="389" y="31"/>
                </a:cubicBezTo>
                <a:cubicBezTo>
                  <a:pt x="383" y="55"/>
                  <a:pt x="377" y="79"/>
                  <a:pt x="372" y="103"/>
                </a:cubicBezTo>
                <a:cubicBezTo>
                  <a:pt x="362" y="103"/>
                  <a:pt x="352" y="104"/>
                  <a:pt x="342" y="104"/>
                </a:cubicBezTo>
                <a:cubicBezTo>
                  <a:pt x="349" y="81"/>
                  <a:pt x="355" y="57"/>
                  <a:pt x="364" y="34"/>
                </a:cubicBezTo>
                <a:cubicBezTo>
                  <a:pt x="364" y="33"/>
                  <a:pt x="363" y="33"/>
                  <a:pt x="363" y="33"/>
                </a:cubicBezTo>
                <a:cubicBezTo>
                  <a:pt x="352" y="55"/>
                  <a:pt x="339" y="80"/>
                  <a:pt x="336" y="105"/>
                </a:cubicBezTo>
                <a:cubicBezTo>
                  <a:pt x="335" y="105"/>
                  <a:pt x="333" y="105"/>
                  <a:pt x="331" y="106"/>
                </a:cubicBezTo>
                <a:cubicBezTo>
                  <a:pt x="327" y="106"/>
                  <a:pt x="323" y="106"/>
                  <a:pt x="319" y="106"/>
                </a:cubicBezTo>
                <a:cubicBezTo>
                  <a:pt x="328" y="73"/>
                  <a:pt x="341" y="41"/>
                  <a:pt x="363" y="16"/>
                </a:cubicBezTo>
                <a:close/>
                <a:moveTo>
                  <a:pt x="403" y="257"/>
                </a:moveTo>
                <a:cubicBezTo>
                  <a:pt x="424" y="257"/>
                  <a:pt x="446" y="259"/>
                  <a:pt x="467" y="256"/>
                </a:cubicBezTo>
                <a:cubicBezTo>
                  <a:pt x="470" y="283"/>
                  <a:pt x="487" y="308"/>
                  <a:pt x="505" y="330"/>
                </a:cubicBezTo>
                <a:cubicBezTo>
                  <a:pt x="508" y="336"/>
                  <a:pt x="511" y="342"/>
                  <a:pt x="515" y="348"/>
                </a:cubicBezTo>
                <a:cubicBezTo>
                  <a:pt x="502" y="346"/>
                  <a:pt x="488" y="345"/>
                  <a:pt x="475" y="344"/>
                </a:cubicBezTo>
                <a:cubicBezTo>
                  <a:pt x="472" y="321"/>
                  <a:pt x="471" y="286"/>
                  <a:pt x="451" y="274"/>
                </a:cubicBezTo>
                <a:cubicBezTo>
                  <a:pt x="451" y="274"/>
                  <a:pt x="451" y="274"/>
                  <a:pt x="451" y="275"/>
                </a:cubicBezTo>
                <a:cubicBezTo>
                  <a:pt x="466" y="290"/>
                  <a:pt x="466" y="321"/>
                  <a:pt x="469" y="344"/>
                </a:cubicBezTo>
                <a:cubicBezTo>
                  <a:pt x="457" y="343"/>
                  <a:pt x="445" y="343"/>
                  <a:pt x="432" y="343"/>
                </a:cubicBezTo>
                <a:cubicBezTo>
                  <a:pt x="433" y="343"/>
                  <a:pt x="433" y="342"/>
                  <a:pt x="433" y="342"/>
                </a:cubicBezTo>
                <a:cubicBezTo>
                  <a:pt x="433" y="319"/>
                  <a:pt x="431" y="296"/>
                  <a:pt x="428" y="274"/>
                </a:cubicBezTo>
                <a:cubicBezTo>
                  <a:pt x="428" y="274"/>
                  <a:pt x="427" y="274"/>
                  <a:pt x="427" y="274"/>
                </a:cubicBezTo>
                <a:cubicBezTo>
                  <a:pt x="425" y="296"/>
                  <a:pt x="427" y="320"/>
                  <a:pt x="428" y="342"/>
                </a:cubicBezTo>
                <a:cubicBezTo>
                  <a:pt x="428" y="342"/>
                  <a:pt x="428" y="343"/>
                  <a:pt x="428" y="343"/>
                </a:cubicBezTo>
                <a:cubicBezTo>
                  <a:pt x="417" y="343"/>
                  <a:pt x="407" y="343"/>
                  <a:pt x="396" y="343"/>
                </a:cubicBezTo>
                <a:cubicBezTo>
                  <a:pt x="394" y="343"/>
                  <a:pt x="392" y="343"/>
                  <a:pt x="390" y="343"/>
                </a:cubicBezTo>
                <a:cubicBezTo>
                  <a:pt x="393" y="337"/>
                  <a:pt x="394" y="329"/>
                  <a:pt x="395" y="323"/>
                </a:cubicBezTo>
                <a:cubicBezTo>
                  <a:pt x="397" y="307"/>
                  <a:pt x="398" y="291"/>
                  <a:pt x="399" y="274"/>
                </a:cubicBezTo>
                <a:cubicBezTo>
                  <a:pt x="400" y="273"/>
                  <a:pt x="397" y="272"/>
                  <a:pt x="397" y="274"/>
                </a:cubicBezTo>
                <a:cubicBezTo>
                  <a:pt x="394" y="287"/>
                  <a:pt x="393" y="300"/>
                  <a:pt x="392" y="313"/>
                </a:cubicBezTo>
                <a:cubicBezTo>
                  <a:pt x="390" y="323"/>
                  <a:pt x="387" y="333"/>
                  <a:pt x="384" y="343"/>
                </a:cubicBezTo>
                <a:cubicBezTo>
                  <a:pt x="374" y="343"/>
                  <a:pt x="364" y="342"/>
                  <a:pt x="354" y="342"/>
                </a:cubicBezTo>
                <a:cubicBezTo>
                  <a:pt x="360" y="321"/>
                  <a:pt x="368" y="300"/>
                  <a:pt x="366" y="277"/>
                </a:cubicBezTo>
                <a:cubicBezTo>
                  <a:pt x="366" y="277"/>
                  <a:pt x="366" y="277"/>
                  <a:pt x="366" y="277"/>
                </a:cubicBezTo>
                <a:cubicBezTo>
                  <a:pt x="364" y="299"/>
                  <a:pt x="356" y="321"/>
                  <a:pt x="349" y="342"/>
                </a:cubicBezTo>
                <a:cubicBezTo>
                  <a:pt x="339" y="342"/>
                  <a:pt x="330" y="342"/>
                  <a:pt x="320" y="342"/>
                </a:cubicBezTo>
                <a:cubicBezTo>
                  <a:pt x="331" y="321"/>
                  <a:pt x="340" y="297"/>
                  <a:pt x="346" y="275"/>
                </a:cubicBezTo>
                <a:cubicBezTo>
                  <a:pt x="346" y="274"/>
                  <a:pt x="345" y="274"/>
                  <a:pt x="345" y="274"/>
                </a:cubicBezTo>
                <a:cubicBezTo>
                  <a:pt x="333" y="296"/>
                  <a:pt x="324" y="320"/>
                  <a:pt x="314" y="343"/>
                </a:cubicBezTo>
                <a:cubicBezTo>
                  <a:pt x="308" y="343"/>
                  <a:pt x="302" y="343"/>
                  <a:pt x="297" y="344"/>
                </a:cubicBezTo>
                <a:cubicBezTo>
                  <a:pt x="296" y="344"/>
                  <a:pt x="296" y="344"/>
                  <a:pt x="295" y="344"/>
                </a:cubicBezTo>
                <a:cubicBezTo>
                  <a:pt x="307" y="327"/>
                  <a:pt x="304" y="301"/>
                  <a:pt x="320" y="285"/>
                </a:cubicBezTo>
                <a:cubicBezTo>
                  <a:pt x="320" y="285"/>
                  <a:pt x="320" y="284"/>
                  <a:pt x="320" y="285"/>
                </a:cubicBezTo>
                <a:cubicBezTo>
                  <a:pt x="303" y="300"/>
                  <a:pt x="300" y="324"/>
                  <a:pt x="291" y="344"/>
                </a:cubicBezTo>
                <a:cubicBezTo>
                  <a:pt x="289" y="344"/>
                  <a:pt x="287" y="344"/>
                  <a:pt x="285" y="344"/>
                </a:cubicBezTo>
                <a:cubicBezTo>
                  <a:pt x="293" y="312"/>
                  <a:pt x="306" y="279"/>
                  <a:pt x="328" y="254"/>
                </a:cubicBezTo>
                <a:cubicBezTo>
                  <a:pt x="336" y="256"/>
                  <a:pt x="345" y="256"/>
                  <a:pt x="353" y="256"/>
                </a:cubicBezTo>
                <a:cubicBezTo>
                  <a:pt x="370" y="257"/>
                  <a:pt x="386" y="257"/>
                  <a:pt x="403" y="257"/>
                </a:cubicBezTo>
                <a:close/>
                <a:moveTo>
                  <a:pt x="352" y="20"/>
                </a:moveTo>
                <a:cubicBezTo>
                  <a:pt x="351" y="21"/>
                  <a:pt x="350" y="23"/>
                  <a:pt x="349" y="24"/>
                </a:cubicBezTo>
                <a:cubicBezTo>
                  <a:pt x="350" y="22"/>
                  <a:pt x="351" y="21"/>
                  <a:pt x="352" y="20"/>
                </a:cubicBezTo>
                <a:close/>
                <a:moveTo>
                  <a:pt x="210" y="344"/>
                </a:moveTo>
                <a:cubicBezTo>
                  <a:pt x="209" y="334"/>
                  <a:pt x="204" y="325"/>
                  <a:pt x="201" y="315"/>
                </a:cubicBezTo>
                <a:cubicBezTo>
                  <a:pt x="198" y="302"/>
                  <a:pt x="197" y="288"/>
                  <a:pt x="192" y="274"/>
                </a:cubicBezTo>
                <a:cubicBezTo>
                  <a:pt x="191" y="273"/>
                  <a:pt x="190" y="274"/>
                  <a:pt x="190" y="275"/>
                </a:cubicBezTo>
                <a:cubicBezTo>
                  <a:pt x="193" y="287"/>
                  <a:pt x="193" y="299"/>
                  <a:pt x="195" y="312"/>
                </a:cubicBezTo>
                <a:cubicBezTo>
                  <a:pt x="197" y="323"/>
                  <a:pt x="203" y="333"/>
                  <a:pt x="204" y="344"/>
                </a:cubicBezTo>
                <a:cubicBezTo>
                  <a:pt x="198" y="344"/>
                  <a:pt x="192" y="343"/>
                  <a:pt x="185" y="343"/>
                </a:cubicBezTo>
                <a:cubicBezTo>
                  <a:pt x="183" y="320"/>
                  <a:pt x="179" y="295"/>
                  <a:pt x="168" y="274"/>
                </a:cubicBezTo>
                <a:cubicBezTo>
                  <a:pt x="168" y="274"/>
                  <a:pt x="167" y="274"/>
                  <a:pt x="168" y="275"/>
                </a:cubicBezTo>
                <a:cubicBezTo>
                  <a:pt x="176" y="296"/>
                  <a:pt x="179" y="320"/>
                  <a:pt x="181" y="343"/>
                </a:cubicBezTo>
                <a:cubicBezTo>
                  <a:pt x="173" y="343"/>
                  <a:pt x="164" y="343"/>
                  <a:pt x="155" y="343"/>
                </a:cubicBezTo>
                <a:cubicBezTo>
                  <a:pt x="154" y="338"/>
                  <a:pt x="153" y="332"/>
                  <a:pt x="152" y="327"/>
                </a:cubicBezTo>
                <a:cubicBezTo>
                  <a:pt x="148" y="310"/>
                  <a:pt x="140" y="295"/>
                  <a:pt x="139" y="277"/>
                </a:cubicBezTo>
                <a:cubicBezTo>
                  <a:pt x="139" y="276"/>
                  <a:pt x="137" y="276"/>
                  <a:pt x="137" y="277"/>
                </a:cubicBezTo>
                <a:cubicBezTo>
                  <a:pt x="136" y="296"/>
                  <a:pt x="144" y="313"/>
                  <a:pt x="148" y="331"/>
                </a:cubicBezTo>
                <a:cubicBezTo>
                  <a:pt x="149" y="334"/>
                  <a:pt x="149" y="338"/>
                  <a:pt x="149" y="343"/>
                </a:cubicBezTo>
                <a:cubicBezTo>
                  <a:pt x="143" y="343"/>
                  <a:pt x="138" y="343"/>
                  <a:pt x="132" y="343"/>
                </a:cubicBezTo>
                <a:cubicBezTo>
                  <a:pt x="126" y="343"/>
                  <a:pt x="121" y="343"/>
                  <a:pt x="115" y="343"/>
                </a:cubicBezTo>
                <a:cubicBezTo>
                  <a:pt x="115" y="333"/>
                  <a:pt x="112" y="321"/>
                  <a:pt x="112" y="311"/>
                </a:cubicBezTo>
                <a:cubicBezTo>
                  <a:pt x="111" y="299"/>
                  <a:pt x="109" y="287"/>
                  <a:pt x="109" y="274"/>
                </a:cubicBezTo>
                <a:cubicBezTo>
                  <a:pt x="109" y="273"/>
                  <a:pt x="108" y="273"/>
                  <a:pt x="107" y="274"/>
                </a:cubicBezTo>
                <a:cubicBezTo>
                  <a:pt x="106" y="288"/>
                  <a:pt x="105" y="302"/>
                  <a:pt x="106" y="316"/>
                </a:cubicBezTo>
                <a:cubicBezTo>
                  <a:pt x="107" y="324"/>
                  <a:pt x="107" y="334"/>
                  <a:pt x="110" y="343"/>
                </a:cubicBezTo>
                <a:cubicBezTo>
                  <a:pt x="102" y="342"/>
                  <a:pt x="94" y="342"/>
                  <a:pt x="86" y="342"/>
                </a:cubicBezTo>
                <a:cubicBezTo>
                  <a:pt x="89" y="334"/>
                  <a:pt x="88" y="325"/>
                  <a:pt x="88" y="317"/>
                </a:cubicBezTo>
                <a:cubicBezTo>
                  <a:pt x="88" y="302"/>
                  <a:pt x="87" y="289"/>
                  <a:pt x="86" y="274"/>
                </a:cubicBezTo>
                <a:cubicBezTo>
                  <a:pt x="86" y="274"/>
                  <a:pt x="85" y="274"/>
                  <a:pt x="85" y="274"/>
                </a:cubicBezTo>
                <a:cubicBezTo>
                  <a:pt x="84" y="286"/>
                  <a:pt x="84" y="297"/>
                  <a:pt x="83" y="308"/>
                </a:cubicBezTo>
                <a:cubicBezTo>
                  <a:pt x="83" y="319"/>
                  <a:pt x="80" y="331"/>
                  <a:pt x="81" y="342"/>
                </a:cubicBezTo>
                <a:cubicBezTo>
                  <a:pt x="71" y="342"/>
                  <a:pt x="62" y="342"/>
                  <a:pt x="52" y="342"/>
                </a:cubicBezTo>
                <a:cubicBezTo>
                  <a:pt x="56" y="319"/>
                  <a:pt x="64" y="296"/>
                  <a:pt x="70" y="272"/>
                </a:cubicBezTo>
                <a:cubicBezTo>
                  <a:pt x="70" y="271"/>
                  <a:pt x="69" y="271"/>
                  <a:pt x="68" y="272"/>
                </a:cubicBezTo>
                <a:cubicBezTo>
                  <a:pt x="61" y="295"/>
                  <a:pt x="51" y="318"/>
                  <a:pt x="47" y="343"/>
                </a:cubicBezTo>
                <a:cubicBezTo>
                  <a:pt x="42" y="343"/>
                  <a:pt x="37" y="344"/>
                  <a:pt x="33" y="344"/>
                </a:cubicBezTo>
                <a:cubicBezTo>
                  <a:pt x="29" y="344"/>
                  <a:pt x="25" y="344"/>
                  <a:pt x="21" y="344"/>
                </a:cubicBezTo>
                <a:cubicBezTo>
                  <a:pt x="29" y="312"/>
                  <a:pt x="42" y="279"/>
                  <a:pt x="64" y="254"/>
                </a:cubicBezTo>
                <a:cubicBezTo>
                  <a:pt x="72" y="256"/>
                  <a:pt x="81" y="256"/>
                  <a:pt x="89" y="256"/>
                </a:cubicBezTo>
                <a:cubicBezTo>
                  <a:pt x="106" y="257"/>
                  <a:pt x="122" y="257"/>
                  <a:pt x="139" y="257"/>
                </a:cubicBezTo>
                <a:cubicBezTo>
                  <a:pt x="160" y="257"/>
                  <a:pt x="182" y="259"/>
                  <a:pt x="203" y="256"/>
                </a:cubicBezTo>
                <a:cubicBezTo>
                  <a:pt x="206" y="283"/>
                  <a:pt x="223" y="308"/>
                  <a:pt x="241" y="330"/>
                </a:cubicBezTo>
                <a:cubicBezTo>
                  <a:pt x="244" y="336"/>
                  <a:pt x="247" y="342"/>
                  <a:pt x="251" y="348"/>
                </a:cubicBezTo>
                <a:cubicBezTo>
                  <a:pt x="237" y="346"/>
                  <a:pt x="223" y="345"/>
                  <a:pt x="210" y="344"/>
                </a:cubicBezTo>
                <a:close/>
                <a:moveTo>
                  <a:pt x="247" y="323"/>
                </a:moveTo>
                <a:cubicBezTo>
                  <a:pt x="244" y="315"/>
                  <a:pt x="241" y="307"/>
                  <a:pt x="238" y="300"/>
                </a:cubicBezTo>
                <a:cubicBezTo>
                  <a:pt x="232" y="283"/>
                  <a:pt x="230" y="264"/>
                  <a:pt x="221" y="249"/>
                </a:cubicBezTo>
                <a:cubicBezTo>
                  <a:pt x="221" y="248"/>
                  <a:pt x="219" y="247"/>
                  <a:pt x="218" y="247"/>
                </a:cubicBezTo>
                <a:cubicBezTo>
                  <a:pt x="218" y="247"/>
                  <a:pt x="218" y="247"/>
                  <a:pt x="218" y="246"/>
                </a:cubicBezTo>
                <a:cubicBezTo>
                  <a:pt x="224" y="246"/>
                  <a:pt x="231" y="245"/>
                  <a:pt x="238" y="244"/>
                </a:cubicBezTo>
                <a:cubicBezTo>
                  <a:pt x="252" y="243"/>
                  <a:pt x="266" y="243"/>
                  <a:pt x="280" y="243"/>
                </a:cubicBezTo>
                <a:cubicBezTo>
                  <a:pt x="286" y="243"/>
                  <a:pt x="293" y="244"/>
                  <a:pt x="300" y="244"/>
                </a:cubicBezTo>
                <a:cubicBezTo>
                  <a:pt x="318" y="245"/>
                  <a:pt x="337" y="247"/>
                  <a:pt x="355" y="247"/>
                </a:cubicBezTo>
                <a:cubicBezTo>
                  <a:pt x="346" y="247"/>
                  <a:pt x="337" y="247"/>
                  <a:pt x="328" y="249"/>
                </a:cubicBezTo>
                <a:cubicBezTo>
                  <a:pt x="327" y="249"/>
                  <a:pt x="326" y="249"/>
                  <a:pt x="325" y="250"/>
                </a:cubicBezTo>
                <a:cubicBezTo>
                  <a:pt x="325" y="250"/>
                  <a:pt x="325" y="250"/>
                  <a:pt x="325" y="250"/>
                </a:cubicBezTo>
                <a:cubicBezTo>
                  <a:pt x="324" y="251"/>
                  <a:pt x="323" y="251"/>
                  <a:pt x="322" y="251"/>
                </a:cubicBezTo>
                <a:cubicBezTo>
                  <a:pt x="322" y="251"/>
                  <a:pt x="322" y="252"/>
                  <a:pt x="322" y="252"/>
                </a:cubicBezTo>
                <a:cubicBezTo>
                  <a:pt x="322" y="252"/>
                  <a:pt x="322" y="252"/>
                  <a:pt x="323" y="252"/>
                </a:cubicBezTo>
                <a:cubicBezTo>
                  <a:pt x="298" y="279"/>
                  <a:pt x="282" y="315"/>
                  <a:pt x="273" y="350"/>
                </a:cubicBezTo>
                <a:cubicBezTo>
                  <a:pt x="271" y="350"/>
                  <a:pt x="270" y="350"/>
                  <a:pt x="268" y="351"/>
                </a:cubicBezTo>
                <a:cubicBezTo>
                  <a:pt x="262" y="342"/>
                  <a:pt x="254" y="333"/>
                  <a:pt x="247" y="323"/>
                </a:cubicBezTo>
                <a:close/>
                <a:moveTo>
                  <a:pt x="270" y="354"/>
                </a:moveTo>
                <a:cubicBezTo>
                  <a:pt x="270" y="354"/>
                  <a:pt x="270" y="354"/>
                  <a:pt x="270" y="353"/>
                </a:cubicBezTo>
                <a:cubicBezTo>
                  <a:pt x="270" y="354"/>
                  <a:pt x="270" y="354"/>
                  <a:pt x="270" y="354"/>
                </a:cubicBezTo>
                <a:cubicBezTo>
                  <a:pt x="270" y="354"/>
                  <a:pt x="270" y="354"/>
                  <a:pt x="270" y="354"/>
                </a:cubicBezTo>
                <a:close/>
              </a:path>
            </a:pathLst>
          </a:custGeom>
          <a:solidFill>
            <a:schemeClr val="accent1">
              <a:lumMod val="75000"/>
              <a:alpha val="39000"/>
            </a:schemeClr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00037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05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BuildHeap</a:t>
            </a:r>
          </a:p>
        </p:txBody>
      </p:sp>
      <p:pic>
        <p:nvPicPr>
          <p:cNvPr id="10" name="图片 9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805" name="Freeform 74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 rot="10800000" flipV="1">
            <a:off x="7452360" y="5516880"/>
            <a:ext cx="1282065" cy="596900"/>
          </a:xfrm>
          <a:custGeom>
            <a:avLst/>
            <a:gdLst>
              <a:gd name="T0" fmla="*/ 694 w 802"/>
              <a:gd name="T1" fmla="*/ 243 h 374"/>
              <a:gd name="T2" fmla="*/ 560 w 802"/>
              <a:gd name="T3" fmla="*/ 125 h 374"/>
              <a:gd name="T4" fmla="*/ 519 w 802"/>
              <a:gd name="T5" fmla="*/ 13 h 374"/>
              <a:gd name="T6" fmla="*/ 305 w 802"/>
              <a:gd name="T7" fmla="*/ 95 h 374"/>
              <a:gd name="T8" fmla="*/ 213 w 802"/>
              <a:gd name="T9" fmla="*/ 131 h 374"/>
              <a:gd name="T10" fmla="*/ 199 w 802"/>
              <a:gd name="T11" fmla="*/ 142 h 374"/>
              <a:gd name="T12" fmla="*/ 95 w 802"/>
              <a:gd name="T13" fmla="*/ 247 h 374"/>
              <a:gd name="T14" fmla="*/ 15 w 802"/>
              <a:gd name="T15" fmla="*/ 357 h 374"/>
              <a:gd name="T16" fmla="*/ 371 w 802"/>
              <a:gd name="T17" fmla="*/ 361 h 374"/>
              <a:gd name="T18" fmla="*/ 795 w 802"/>
              <a:gd name="T19" fmla="*/ 349 h 374"/>
              <a:gd name="T20" fmla="*/ 208 w 802"/>
              <a:gd name="T21" fmla="*/ 247 h 374"/>
              <a:gd name="T22" fmla="*/ 400 w 802"/>
              <a:gd name="T23" fmla="*/ 230 h 374"/>
              <a:gd name="T24" fmla="*/ 331 w 802"/>
              <a:gd name="T25" fmla="*/ 159 h 374"/>
              <a:gd name="T26" fmla="*/ 286 w 802"/>
              <a:gd name="T27" fmla="*/ 225 h 374"/>
              <a:gd name="T28" fmla="*/ 261 w 802"/>
              <a:gd name="T29" fmla="*/ 166 h 374"/>
              <a:gd name="T30" fmla="*/ 230 w 802"/>
              <a:gd name="T31" fmla="*/ 224 h 374"/>
              <a:gd name="T32" fmla="*/ 212 w 802"/>
              <a:gd name="T33" fmla="*/ 161 h 374"/>
              <a:gd name="T34" fmla="*/ 202 w 802"/>
              <a:gd name="T35" fmla="*/ 161 h 374"/>
              <a:gd name="T36" fmla="*/ 750 w 802"/>
              <a:gd name="T37" fmla="*/ 326 h 374"/>
              <a:gd name="T38" fmla="*/ 693 w 802"/>
              <a:gd name="T39" fmla="*/ 272 h 374"/>
              <a:gd name="T40" fmla="*/ 660 w 802"/>
              <a:gd name="T41" fmla="*/ 343 h 374"/>
              <a:gd name="T42" fmla="*/ 617 w 802"/>
              <a:gd name="T43" fmla="*/ 342 h 374"/>
              <a:gd name="T44" fmla="*/ 583 w 802"/>
              <a:gd name="T45" fmla="*/ 300 h 374"/>
              <a:gd name="T46" fmla="*/ 615 w 802"/>
              <a:gd name="T47" fmla="*/ 256 h 374"/>
              <a:gd name="T48" fmla="*/ 363 w 802"/>
              <a:gd name="T49" fmla="*/ 142 h 374"/>
              <a:gd name="T50" fmla="*/ 485 w 802"/>
              <a:gd name="T51" fmla="*/ 249 h 374"/>
              <a:gd name="T52" fmla="*/ 586 w 802"/>
              <a:gd name="T53" fmla="*/ 251 h 374"/>
              <a:gd name="T54" fmla="*/ 477 w 802"/>
              <a:gd name="T55" fmla="*/ 254 h 374"/>
              <a:gd name="T56" fmla="*/ 647 w 802"/>
              <a:gd name="T57" fmla="*/ 173 h 374"/>
              <a:gd name="T58" fmla="*/ 657 w 802"/>
              <a:gd name="T59" fmla="*/ 197 h 374"/>
              <a:gd name="T60" fmla="*/ 664 w 802"/>
              <a:gd name="T61" fmla="*/ 209 h 374"/>
              <a:gd name="T62" fmla="*/ 672 w 802"/>
              <a:gd name="T63" fmla="*/ 220 h 374"/>
              <a:gd name="T64" fmla="*/ 637 w 802"/>
              <a:gd name="T65" fmla="*/ 161 h 374"/>
              <a:gd name="T66" fmla="*/ 624 w 802"/>
              <a:gd name="T67" fmla="*/ 229 h 374"/>
              <a:gd name="T68" fmla="*/ 565 w 802"/>
              <a:gd name="T69" fmla="*/ 163 h 374"/>
              <a:gd name="T70" fmla="*/ 502 w 802"/>
              <a:gd name="T71" fmla="*/ 227 h 374"/>
              <a:gd name="T72" fmla="*/ 472 w 802"/>
              <a:gd name="T73" fmla="*/ 210 h 374"/>
              <a:gd name="T74" fmla="*/ 557 w 802"/>
              <a:gd name="T75" fmla="*/ 142 h 374"/>
              <a:gd name="T76" fmla="*/ 483 w 802"/>
              <a:gd name="T77" fmla="*/ 131 h 374"/>
              <a:gd name="T78" fmla="*/ 449 w 802"/>
              <a:gd name="T79" fmla="*/ 128 h 374"/>
              <a:gd name="T80" fmla="*/ 387 w 802"/>
              <a:gd name="T81" fmla="*/ 246 h 374"/>
              <a:gd name="T82" fmla="*/ 478 w 802"/>
              <a:gd name="T83" fmla="*/ 249 h 374"/>
              <a:gd name="T84" fmla="*/ 511 w 802"/>
              <a:gd name="T85" fmla="*/ 324 h 374"/>
              <a:gd name="T86" fmla="*/ 725 w 802"/>
              <a:gd name="T87" fmla="*/ 257 h 374"/>
              <a:gd name="T88" fmla="*/ 499 w 802"/>
              <a:gd name="T89" fmla="*/ 38 h 374"/>
              <a:gd name="T90" fmla="*/ 490 w 802"/>
              <a:gd name="T91" fmla="*/ 76 h 374"/>
              <a:gd name="T92" fmla="*/ 435 w 802"/>
              <a:gd name="T93" fmla="*/ 29 h 374"/>
              <a:gd name="T94" fmla="*/ 391 w 802"/>
              <a:gd name="T95" fmla="*/ 31 h 374"/>
              <a:gd name="T96" fmla="*/ 319 w 802"/>
              <a:gd name="T97" fmla="*/ 106 h 374"/>
              <a:gd name="T98" fmla="*/ 451 w 802"/>
              <a:gd name="T99" fmla="*/ 275 h 374"/>
              <a:gd name="T100" fmla="*/ 396 w 802"/>
              <a:gd name="T101" fmla="*/ 343 h 374"/>
              <a:gd name="T102" fmla="*/ 366 w 802"/>
              <a:gd name="T103" fmla="*/ 277 h 374"/>
              <a:gd name="T104" fmla="*/ 295 w 802"/>
              <a:gd name="T105" fmla="*/ 344 h 374"/>
              <a:gd name="T106" fmla="*/ 352 w 802"/>
              <a:gd name="T107" fmla="*/ 20 h 374"/>
              <a:gd name="T108" fmla="*/ 204 w 802"/>
              <a:gd name="T109" fmla="*/ 344 h 374"/>
              <a:gd name="T110" fmla="*/ 137 w 802"/>
              <a:gd name="T111" fmla="*/ 277 h 374"/>
              <a:gd name="T112" fmla="*/ 106 w 802"/>
              <a:gd name="T113" fmla="*/ 316 h 374"/>
              <a:gd name="T114" fmla="*/ 52 w 802"/>
              <a:gd name="T115" fmla="*/ 342 h 374"/>
              <a:gd name="T116" fmla="*/ 139 w 802"/>
              <a:gd name="T117" fmla="*/ 257 h 374"/>
              <a:gd name="T118" fmla="*/ 218 w 802"/>
              <a:gd name="T119" fmla="*/ 247 h 374"/>
              <a:gd name="T120" fmla="*/ 325 w 802"/>
              <a:gd name="T121" fmla="*/ 250 h 374"/>
              <a:gd name="T122" fmla="*/ 270 w 802"/>
              <a:gd name="T123" fmla="*/ 353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02" h="374">
                <a:moveTo>
                  <a:pt x="795" y="349"/>
                </a:moveTo>
                <a:cubicBezTo>
                  <a:pt x="794" y="348"/>
                  <a:pt x="793" y="347"/>
                  <a:pt x="792" y="346"/>
                </a:cubicBezTo>
                <a:cubicBezTo>
                  <a:pt x="792" y="334"/>
                  <a:pt x="777" y="314"/>
                  <a:pt x="765" y="298"/>
                </a:cubicBezTo>
                <a:cubicBezTo>
                  <a:pt x="759" y="282"/>
                  <a:pt x="757" y="264"/>
                  <a:pt x="749" y="249"/>
                </a:cubicBezTo>
                <a:cubicBezTo>
                  <a:pt x="747" y="247"/>
                  <a:pt x="744" y="247"/>
                  <a:pt x="742" y="249"/>
                </a:cubicBezTo>
                <a:cubicBezTo>
                  <a:pt x="737" y="246"/>
                  <a:pt x="729" y="245"/>
                  <a:pt x="726" y="244"/>
                </a:cubicBezTo>
                <a:cubicBezTo>
                  <a:pt x="717" y="243"/>
                  <a:pt x="708" y="243"/>
                  <a:pt x="698" y="243"/>
                </a:cubicBezTo>
                <a:cubicBezTo>
                  <a:pt x="697" y="243"/>
                  <a:pt x="696" y="243"/>
                  <a:pt x="694" y="243"/>
                </a:cubicBezTo>
                <a:cubicBezTo>
                  <a:pt x="695" y="240"/>
                  <a:pt x="695" y="237"/>
                  <a:pt x="693" y="234"/>
                </a:cubicBezTo>
                <a:cubicBezTo>
                  <a:pt x="693" y="223"/>
                  <a:pt x="687" y="210"/>
                  <a:pt x="681" y="200"/>
                </a:cubicBezTo>
                <a:cubicBezTo>
                  <a:pt x="676" y="190"/>
                  <a:pt x="668" y="174"/>
                  <a:pt x="658" y="164"/>
                </a:cubicBezTo>
                <a:cubicBezTo>
                  <a:pt x="655" y="155"/>
                  <a:pt x="650" y="146"/>
                  <a:pt x="643" y="138"/>
                </a:cubicBezTo>
                <a:cubicBezTo>
                  <a:pt x="642" y="136"/>
                  <a:pt x="641" y="135"/>
                  <a:pt x="639" y="134"/>
                </a:cubicBezTo>
                <a:cubicBezTo>
                  <a:pt x="639" y="133"/>
                  <a:pt x="638" y="132"/>
                  <a:pt x="637" y="132"/>
                </a:cubicBezTo>
                <a:cubicBezTo>
                  <a:pt x="622" y="121"/>
                  <a:pt x="598" y="124"/>
                  <a:pt x="581" y="125"/>
                </a:cubicBezTo>
                <a:cubicBezTo>
                  <a:pt x="574" y="125"/>
                  <a:pt x="567" y="125"/>
                  <a:pt x="560" y="125"/>
                </a:cubicBezTo>
                <a:cubicBezTo>
                  <a:pt x="562" y="124"/>
                  <a:pt x="564" y="122"/>
                  <a:pt x="565" y="121"/>
                </a:cubicBezTo>
                <a:cubicBezTo>
                  <a:pt x="565" y="120"/>
                  <a:pt x="566" y="120"/>
                  <a:pt x="566" y="120"/>
                </a:cubicBezTo>
                <a:cubicBezTo>
                  <a:pt x="566" y="120"/>
                  <a:pt x="566" y="120"/>
                  <a:pt x="565" y="120"/>
                </a:cubicBezTo>
                <a:cubicBezTo>
                  <a:pt x="566" y="118"/>
                  <a:pt x="566" y="115"/>
                  <a:pt x="565" y="113"/>
                </a:cubicBezTo>
                <a:cubicBezTo>
                  <a:pt x="564" y="112"/>
                  <a:pt x="564" y="111"/>
                  <a:pt x="563" y="110"/>
                </a:cubicBezTo>
                <a:cubicBezTo>
                  <a:pt x="562" y="104"/>
                  <a:pt x="560" y="99"/>
                  <a:pt x="559" y="94"/>
                </a:cubicBezTo>
                <a:cubicBezTo>
                  <a:pt x="553" y="79"/>
                  <a:pt x="545" y="64"/>
                  <a:pt x="538" y="50"/>
                </a:cubicBezTo>
                <a:cubicBezTo>
                  <a:pt x="532" y="37"/>
                  <a:pt x="528" y="23"/>
                  <a:pt x="519" y="13"/>
                </a:cubicBezTo>
                <a:cubicBezTo>
                  <a:pt x="518" y="11"/>
                  <a:pt x="516" y="10"/>
                  <a:pt x="515" y="9"/>
                </a:cubicBezTo>
                <a:cubicBezTo>
                  <a:pt x="515" y="9"/>
                  <a:pt x="515" y="9"/>
                  <a:pt x="515" y="9"/>
                </a:cubicBezTo>
                <a:cubicBezTo>
                  <a:pt x="515" y="9"/>
                  <a:pt x="515" y="9"/>
                  <a:pt x="515" y="9"/>
                </a:cubicBezTo>
                <a:cubicBezTo>
                  <a:pt x="502" y="0"/>
                  <a:pt x="478" y="5"/>
                  <a:pt x="465" y="5"/>
                </a:cubicBezTo>
                <a:cubicBezTo>
                  <a:pt x="437" y="6"/>
                  <a:pt x="408" y="2"/>
                  <a:pt x="380" y="3"/>
                </a:cubicBezTo>
                <a:cubicBezTo>
                  <a:pt x="364" y="3"/>
                  <a:pt x="352" y="1"/>
                  <a:pt x="341" y="14"/>
                </a:cubicBezTo>
                <a:cubicBezTo>
                  <a:pt x="329" y="29"/>
                  <a:pt x="324" y="51"/>
                  <a:pt x="315" y="68"/>
                </a:cubicBezTo>
                <a:cubicBezTo>
                  <a:pt x="310" y="77"/>
                  <a:pt x="306" y="86"/>
                  <a:pt x="305" y="95"/>
                </a:cubicBezTo>
                <a:cubicBezTo>
                  <a:pt x="302" y="99"/>
                  <a:pt x="300" y="104"/>
                  <a:pt x="300" y="108"/>
                </a:cubicBezTo>
                <a:cubicBezTo>
                  <a:pt x="300" y="118"/>
                  <a:pt x="308" y="122"/>
                  <a:pt x="317" y="124"/>
                </a:cubicBezTo>
                <a:cubicBezTo>
                  <a:pt x="319" y="124"/>
                  <a:pt x="321" y="125"/>
                  <a:pt x="323" y="125"/>
                </a:cubicBezTo>
                <a:cubicBezTo>
                  <a:pt x="314" y="126"/>
                  <a:pt x="304" y="127"/>
                  <a:pt x="294" y="128"/>
                </a:cubicBezTo>
                <a:cubicBezTo>
                  <a:pt x="292" y="128"/>
                  <a:pt x="290" y="128"/>
                  <a:pt x="288" y="128"/>
                </a:cubicBezTo>
                <a:cubicBezTo>
                  <a:pt x="280" y="128"/>
                  <a:pt x="272" y="128"/>
                  <a:pt x="264" y="128"/>
                </a:cubicBezTo>
                <a:cubicBezTo>
                  <a:pt x="251" y="128"/>
                  <a:pt x="239" y="128"/>
                  <a:pt x="227" y="129"/>
                </a:cubicBezTo>
                <a:cubicBezTo>
                  <a:pt x="222" y="130"/>
                  <a:pt x="218" y="130"/>
                  <a:pt x="213" y="131"/>
                </a:cubicBezTo>
                <a:cubicBezTo>
                  <a:pt x="212" y="131"/>
                  <a:pt x="211" y="131"/>
                  <a:pt x="210" y="132"/>
                </a:cubicBezTo>
                <a:cubicBezTo>
                  <a:pt x="210" y="132"/>
                  <a:pt x="210" y="132"/>
                  <a:pt x="210" y="132"/>
                </a:cubicBezTo>
                <a:cubicBezTo>
                  <a:pt x="209" y="133"/>
                  <a:pt x="208" y="133"/>
                  <a:pt x="207" y="133"/>
                </a:cubicBezTo>
                <a:cubicBezTo>
                  <a:pt x="207" y="133"/>
                  <a:pt x="207" y="134"/>
                  <a:pt x="207" y="134"/>
                </a:cubicBezTo>
                <a:cubicBezTo>
                  <a:pt x="207" y="134"/>
                  <a:pt x="207" y="134"/>
                  <a:pt x="207" y="134"/>
                </a:cubicBezTo>
                <a:cubicBezTo>
                  <a:pt x="207" y="134"/>
                  <a:pt x="207" y="135"/>
                  <a:pt x="207" y="136"/>
                </a:cubicBezTo>
                <a:cubicBezTo>
                  <a:pt x="206" y="136"/>
                  <a:pt x="205" y="137"/>
                  <a:pt x="205" y="138"/>
                </a:cubicBezTo>
                <a:cubicBezTo>
                  <a:pt x="203" y="139"/>
                  <a:pt x="201" y="140"/>
                  <a:pt x="199" y="142"/>
                </a:cubicBezTo>
                <a:cubicBezTo>
                  <a:pt x="188" y="152"/>
                  <a:pt x="181" y="169"/>
                  <a:pt x="173" y="182"/>
                </a:cubicBezTo>
                <a:cubicBezTo>
                  <a:pt x="165" y="198"/>
                  <a:pt x="158" y="214"/>
                  <a:pt x="153" y="231"/>
                </a:cubicBezTo>
                <a:cubicBezTo>
                  <a:pt x="152" y="232"/>
                  <a:pt x="151" y="233"/>
                  <a:pt x="150" y="235"/>
                </a:cubicBezTo>
                <a:cubicBezTo>
                  <a:pt x="148" y="237"/>
                  <a:pt x="148" y="242"/>
                  <a:pt x="151" y="243"/>
                </a:cubicBezTo>
                <a:cubicBezTo>
                  <a:pt x="153" y="244"/>
                  <a:pt x="154" y="245"/>
                  <a:pt x="156" y="245"/>
                </a:cubicBezTo>
                <a:cubicBezTo>
                  <a:pt x="156" y="245"/>
                  <a:pt x="156" y="246"/>
                  <a:pt x="156" y="246"/>
                </a:cubicBezTo>
                <a:cubicBezTo>
                  <a:pt x="150" y="246"/>
                  <a:pt x="145" y="246"/>
                  <a:pt x="139" y="246"/>
                </a:cubicBezTo>
                <a:cubicBezTo>
                  <a:pt x="124" y="246"/>
                  <a:pt x="109" y="246"/>
                  <a:pt x="95" y="247"/>
                </a:cubicBezTo>
                <a:cubicBezTo>
                  <a:pt x="85" y="247"/>
                  <a:pt x="75" y="247"/>
                  <a:pt x="66" y="249"/>
                </a:cubicBezTo>
                <a:cubicBezTo>
                  <a:pt x="45" y="246"/>
                  <a:pt x="21" y="305"/>
                  <a:pt x="15" y="316"/>
                </a:cubicBezTo>
                <a:cubicBezTo>
                  <a:pt x="12" y="324"/>
                  <a:pt x="0" y="342"/>
                  <a:pt x="4" y="351"/>
                </a:cubicBezTo>
                <a:cubicBezTo>
                  <a:pt x="4" y="351"/>
                  <a:pt x="3" y="351"/>
                  <a:pt x="3" y="351"/>
                </a:cubicBezTo>
                <a:cubicBezTo>
                  <a:pt x="2" y="352"/>
                  <a:pt x="2" y="352"/>
                  <a:pt x="3" y="353"/>
                </a:cubicBezTo>
                <a:cubicBezTo>
                  <a:pt x="4" y="353"/>
                  <a:pt x="5" y="353"/>
                  <a:pt x="6" y="353"/>
                </a:cubicBezTo>
                <a:cubicBezTo>
                  <a:pt x="7" y="355"/>
                  <a:pt x="8" y="355"/>
                  <a:pt x="10" y="356"/>
                </a:cubicBezTo>
                <a:cubicBezTo>
                  <a:pt x="11" y="357"/>
                  <a:pt x="13" y="357"/>
                  <a:pt x="15" y="357"/>
                </a:cubicBezTo>
                <a:cubicBezTo>
                  <a:pt x="16" y="357"/>
                  <a:pt x="17" y="357"/>
                  <a:pt x="18" y="357"/>
                </a:cubicBezTo>
                <a:cubicBezTo>
                  <a:pt x="54" y="365"/>
                  <a:pt x="95" y="361"/>
                  <a:pt x="130" y="361"/>
                </a:cubicBezTo>
                <a:cubicBezTo>
                  <a:pt x="137" y="361"/>
                  <a:pt x="144" y="362"/>
                  <a:pt x="151" y="362"/>
                </a:cubicBezTo>
                <a:cubicBezTo>
                  <a:pt x="189" y="364"/>
                  <a:pt x="229" y="370"/>
                  <a:pt x="266" y="359"/>
                </a:cubicBezTo>
                <a:cubicBezTo>
                  <a:pt x="268" y="359"/>
                  <a:pt x="269" y="358"/>
                  <a:pt x="269" y="356"/>
                </a:cubicBezTo>
                <a:cubicBezTo>
                  <a:pt x="270" y="357"/>
                  <a:pt x="270" y="358"/>
                  <a:pt x="271" y="358"/>
                </a:cubicBezTo>
                <a:cubicBezTo>
                  <a:pt x="286" y="364"/>
                  <a:pt x="303" y="363"/>
                  <a:pt x="319" y="362"/>
                </a:cubicBezTo>
                <a:cubicBezTo>
                  <a:pt x="336" y="363"/>
                  <a:pt x="354" y="362"/>
                  <a:pt x="371" y="361"/>
                </a:cubicBezTo>
                <a:cubicBezTo>
                  <a:pt x="388" y="361"/>
                  <a:pt x="405" y="362"/>
                  <a:pt x="422" y="363"/>
                </a:cubicBezTo>
                <a:cubicBezTo>
                  <a:pt x="448" y="365"/>
                  <a:pt x="474" y="365"/>
                  <a:pt x="500" y="367"/>
                </a:cubicBezTo>
                <a:cubicBezTo>
                  <a:pt x="514" y="368"/>
                  <a:pt x="536" y="374"/>
                  <a:pt x="548" y="364"/>
                </a:cubicBezTo>
                <a:cubicBezTo>
                  <a:pt x="566" y="366"/>
                  <a:pt x="584" y="363"/>
                  <a:pt x="602" y="363"/>
                </a:cubicBezTo>
                <a:cubicBezTo>
                  <a:pt x="629" y="362"/>
                  <a:pt x="655" y="365"/>
                  <a:pt x="681" y="367"/>
                </a:cubicBezTo>
                <a:cubicBezTo>
                  <a:pt x="704" y="369"/>
                  <a:pt x="727" y="369"/>
                  <a:pt x="750" y="369"/>
                </a:cubicBezTo>
                <a:cubicBezTo>
                  <a:pt x="765" y="370"/>
                  <a:pt x="783" y="369"/>
                  <a:pt x="797" y="361"/>
                </a:cubicBezTo>
                <a:cubicBezTo>
                  <a:pt x="802" y="358"/>
                  <a:pt x="800" y="351"/>
                  <a:pt x="795" y="349"/>
                </a:cubicBezTo>
                <a:close/>
                <a:moveTo>
                  <a:pt x="213" y="260"/>
                </a:moveTo>
                <a:cubicBezTo>
                  <a:pt x="213" y="259"/>
                  <a:pt x="213" y="259"/>
                  <a:pt x="213" y="258"/>
                </a:cubicBezTo>
                <a:cubicBezTo>
                  <a:pt x="213" y="258"/>
                  <a:pt x="213" y="259"/>
                  <a:pt x="213" y="259"/>
                </a:cubicBezTo>
                <a:cubicBezTo>
                  <a:pt x="213" y="259"/>
                  <a:pt x="213" y="260"/>
                  <a:pt x="213" y="260"/>
                </a:cubicBezTo>
                <a:close/>
                <a:moveTo>
                  <a:pt x="208" y="247"/>
                </a:moveTo>
                <a:cubicBezTo>
                  <a:pt x="207" y="247"/>
                  <a:pt x="206" y="247"/>
                  <a:pt x="205" y="247"/>
                </a:cubicBezTo>
                <a:cubicBezTo>
                  <a:pt x="204" y="247"/>
                  <a:pt x="203" y="247"/>
                  <a:pt x="201" y="247"/>
                </a:cubicBezTo>
                <a:cubicBezTo>
                  <a:pt x="203" y="247"/>
                  <a:pt x="206" y="247"/>
                  <a:pt x="208" y="247"/>
                </a:cubicBezTo>
                <a:cubicBezTo>
                  <a:pt x="208" y="247"/>
                  <a:pt x="208" y="247"/>
                  <a:pt x="208" y="247"/>
                </a:cubicBezTo>
                <a:close/>
                <a:moveTo>
                  <a:pt x="202" y="161"/>
                </a:moveTo>
                <a:cubicBezTo>
                  <a:pt x="208" y="149"/>
                  <a:pt x="214" y="143"/>
                  <a:pt x="228" y="142"/>
                </a:cubicBezTo>
                <a:cubicBezTo>
                  <a:pt x="229" y="142"/>
                  <a:pt x="229" y="142"/>
                  <a:pt x="230" y="142"/>
                </a:cubicBezTo>
                <a:cubicBezTo>
                  <a:pt x="256" y="146"/>
                  <a:pt x="282" y="142"/>
                  <a:pt x="308" y="140"/>
                </a:cubicBezTo>
                <a:cubicBezTo>
                  <a:pt x="323" y="140"/>
                  <a:pt x="338" y="140"/>
                  <a:pt x="352" y="138"/>
                </a:cubicBezTo>
                <a:cubicBezTo>
                  <a:pt x="355" y="165"/>
                  <a:pt x="372" y="190"/>
                  <a:pt x="390" y="212"/>
                </a:cubicBezTo>
                <a:cubicBezTo>
                  <a:pt x="393" y="218"/>
                  <a:pt x="396" y="224"/>
                  <a:pt x="400" y="230"/>
                </a:cubicBezTo>
                <a:cubicBezTo>
                  <a:pt x="392" y="229"/>
                  <a:pt x="385" y="228"/>
                  <a:pt x="377" y="227"/>
                </a:cubicBezTo>
                <a:cubicBezTo>
                  <a:pt x="371" y="205"/>
                  <a:pt x="363" y="180"/>
                  <a:pt x="348" y="163"/>
                </a:cubicBezTo>
                <a:cubicBezTo>
                  <a:pt x="347" y="163"/>
                  <a:pt x="347" y="163"/>
                  <a:pt x="347" y="163"/>
                </a:cubicBezTo>
                <a:cubicBezTo>
                  <a:pt x="360" y="182"/>
                  <a:pt x="362" y="206"/>
                  <a:pt x="371" y="227"/>
                </a:cubicBezTo>
                <a:cubicBezTo>
                  <a:pt x="364" y="226"/>
                  <a:pt x="357" y="226"/>
                  <a:pt x="350" y="226"/>
                </a:cubicBezTo>
                <a:cubicBezTo>
                  <a:pt x="349" y="218"/>
                  <a:pt x="348" y="211"/>
                  <a:pt x="346" y="204"/>
                </a:cubicBezTo>
                <a:cubicBezTo>
                  <a:pt x="342" y="189"/>
                  <a:pt x="338" y="173"/>
                  <a:pt x="332" y="158"/>
                </a:cubicBezTo>
                <a:cubicBezTo>
                  <a:pt x="332" y="158"/>
                  <a:pt x="331" y="158"/>
                  <a:pt x="331" y="159"/>
                </a:cubicBezTo>
                <a:cubicBezTo>
                  <a:pt x="331" y="171"/>
                  <a:pt x="335" y="184"/>
                  <a:pt x="338" y="196"/>
                </a:cubicBezTo>
                <a:cubicBezTo>
                  <a:pt x="340" y="205"/>
                  <a:pt x="341" y="215"/>
                  <a:pt x="343" y="225"/>
                </a:cubicBezTo>
                <a:cubicBezTo>
                  <a:pt x="334" y="225"/>
                  <a:pt x="324" y="225"/>
                  <a:pt x="315" y="225"/>
                </a:cubicBezTo>
                <a:cubicBezTo>
                  <a:pt x="314" y="214"/>
                  <a:pt x="312" y="203"/>
                  <a:pt x="311" y="192"/>
                </a:cubicBezTo>
                <a:cubicBezTo>
                  <a:pt x="310" y="180"/>
                  <a:pt x="310" y="169"/>
                  <a:pt x="307" y="157"/>
                </a:cubicBezTo>
                <a:cubicBezTo>
                  <a:pt x="307" y="155"/>
                  <a:pt x="304" y="156"/>
                  <a:pt x="305" y="158"/>
                </a:cubicBezTo>
                <a:cubicBezTo>
                  <a:pt x="306" y="178"/>
                  <a:pt x="300" y="204"/>
                  <a:pt x="307" y="225"/>
                </a:cubicBezTo>
                <a:cubicBezTo>
                  <a:pt x="300" y="225"/>
                  <a:pt x="293" y="225"/>
                  <a:pt x="286" y="225"/>
                </a:cubicBezTo>
                <a:cubicBezTo>
                  <a:pt x="287" y="218"/>
                  <a:pt x="286" y="212"/>
                  <a:pt x="285" y="204"/>
                </a:cubicBezTo>
                <a:cubicBezTo>
                  <a:pt x="284" y="191"/>
                  <a:pt x="283" y="177"/>
                  <a:pt x="281" y="163"/>
                </a:cubicBezTo>
                <a:cubicBezTo>
                  <a:pt x="281" y="162"/>
                  <a:pt x="280" y="162"/>
                  <a:pt x="280" y="163"/>
                </a:cubicBezTo>
                <a:cubicBezTo>
                  <a:pt x="279" y="175"/>
                  <a:pt x="279" y="187"/>
                  <a:pt x="279" y="199"/>
                </a:cubicBezTo>
                <a:cubicBezTo>
                  <a:pt x="280" y="208"/>
                  <a:pt x="278" y="217"/>
                  <a:pt x="280" y="225"/>
                </a:cubicBezTo>
                <a:cubicBezTo>
                  <a:pt x="274" y="225"/>
                  <a:pt x="267" y="225"/>
                  <a:pt x="260" y="225"/>
                </a:cubicBezTo>
                <a:cubicBezTo>
                  <a:pt x="260" y="224"/>
                  <a:pt x="261" y="224"/>
                  <a:pt x="261" y="224"/>
                </a:cubicBezTo>
                <a:cubicBezTo>
                  <a:pt x="262" y="204"/>
                  <a:pt x="261" y="185"/>
                  <a:pt x="261" y="166"/>
                </a:cubicBezTo>
                <a:cubicBezTo>
                  <a:pt x="260" y="165"/>
                  <a:pt x="260" y="165"/>
                  <a:pt x="260" y="165"/>
                </a:cubicBezTo>
                <a:cubicBezTo>
                  <a:pt x="256" y="184"/>
                  <a:pt x="254" y="204"/>
                  <a:pt x="255" y="224"/>
                </a:cubicBezTo>
                <a:cubicBezTo>
                  <a:pt x="255" y="224"/>
                  <a:pt x="255" y="224"/>
                  <a:pt x="255" y="225"/>
                </a:cubicBezTo>
                <a:cubicBezTo>
                  <a:pt x="249" y="224"/>
                  <a:pt x="242" y="224"/>
                  <a:pt x="235" y="224"/>
                </a:cubicBezTo>
                <a:cubicBezTo>
                  <a:pt x="236" y="217"/>
                  <a:pt x="236" y="209"/>
                  <a:pt x="236" y="202"/>
                </a:cubicBezTo>
                <a:cubicBezTo>
                  <a:pt x="237" y="190"/>
                  <a:pt x="239" y="178"/>
                  <a:pt x="242" y="166"/>
                </a:cubicBezTo>
                <a:cubicBezTo>
                  <a:pt x="242" y="165"/>
                  <a:pt x="241" y="165"/>
                  <a:pt x="241" y="165"/>
                </a:cubicBezTo>
                <a:cubicBezTo>
                  <a:pt x="236" y="181"/>
                  <a:pt x="226" y="206"/>
                  <a:pt x="230" y="224"/>
                </a:cubicBezTo>
                <a:cubicBezTo>
                  <a:pt x="224" y="224"/>
                  <a:pt x="218" y="224"/>
                  <a:pt x="213" y="224"/>
                </a:cubicBezTo>
                <a:cubicBezTo>
                  <a:pt x="215" y="203"/>
                  <a:pt x="226" y="185"/>
                  <a:pt x="226" y="163"/>
                </a:cubicBezTo>
                <a:cubicBezTo>
                  <a:pt x="226" y="163"/>
                  <a:pt x="225" y="163"/>
                  <a:pt x="225" y="163"/>
                </a:cubicBezTo>
                <a:cubicBezTo>
                  <a:pt x="223" y="185"/>
                  <a:pt x="209" y="203"/>
                  <a:pt x="207" y="224"/>
                </a:cubicBezTo>
                <a:cubicBezTo>
                  <a:pt x="206" y="224"/>
                  <a:pt x="206" y="224"/>
                  <a:pt x="206" y="224"/>
                </a:cubicBezTo>
                <a:cubicBezTo>
                  <a:pt x="202" y="224"/>
                  <a:pt x="198" y="224"/>
                  <a:pt x="194" y="225"/>
                </a:cubicBezTo>
                <a:cubicBezTo>
                  <a:pt x="199" y="217"/>
                  <a:pt x="202" y="205"/>
                  <a:pt x="205" y="196"/>
                </a:cubicBezTo>
                <a:cubicBezTo>
                  <a:pt x="209" y="184"/>
                  <a:pt x="212" y="173"/>
                  <a:pt x="212" y="161"/>
                </a:cubicBezTo>
                <a:cubicBezTo>
                  <a:pt x="212" y="161"/>
                  <a:pt x="211" y="161"/>
                  <a:pt x="211" y="161"/>
                </a:cubicBezTo>
                <a:cubicBezTo>
                  <a:pt x="209" y="173"/>
                  <a:pt x="203" y="186"/>
                  <a:pt x="199" y="197"/>
                </a:cubicBezTo>
                <a:cubicBezTo>
                  <a:pt x="195" y="206"/>
                  <a:pt x="189" y="215"/>
                  <a:pt x="189" y="225"/>
                </a:cubicBezTo>
                <a:cubicBezTo>
                  <a:pt x="189" y="225"/>
                  <a:pt x="189" y="225"/>
                  <a:pt x="189" y="225"/>
                </a:cubicBezTo>
                <a:cubicBezTo>
                  <a:pt x="186" y="225"/>
                  <a:pt x="182" y="226"/>
                  <a:pt x="179" y="226"/>
                </a:cubicBezTo>
                <a:cubicBezTo>
                  <a:pt x="176" y="226"/>
                  <a:pt x="173" y="226"/>
                  <a:pt x="170" y="226"/>
                </a:cubicBezTo>
                <a:cubicBezTo>
                  <a:pt x="170" y="224"/>
                  <a:pt x="171" y="223"/>
                  <a:pt x="171" y="221"/>
                </a:cubicBezTo>
                <a:cubicBezTo>
                  <a:pt x="179" y="200"/>
                  <a:pt x="191" y="181"/>
                  <a:pt x="202" y="161"/>
                </a:cubicBezTo>
                <a:close/>
                <a:moveTo>
                  <a:pt x="512" y="21"/>
                </a:moveTo>
                <a:cubicBezTo>
                  <a:pt x="512" y="21"/>
                  <a:pt x="512" y="21"/>
                  <a:pt x="512" y="22"/>
                </a:cubicBezTo>
                <a:cubicBezTo>
                  <a:pt x="512" y="21"/>
                  <a:pt x="512" y="21"/>
                  <a:pt x="512" y="21"/>
                </a:cubicBezTo>
                <a:cubicBezTo>
                  <a:pt x="512" y="21"/>
                  <a:pt x="512" y="21"/>
                  <a:pt x="512" y="21"/>
                </a:cubicBezTo>
                <a:close/>
                <a:moveTo>
                  <a:pt x="760" y="346"/>
                </a:moveTo>
                <a:cubicBezTo>
                  <a:pt x="758" y="328"/>
                  <a:pt x="747" y="310"/>
                  <a:pt x="739" y="295"/>
                </a:cubicBezTo>
                <a:cubicBezTo>
                  <a:pt x="739" y="294"/>
                  <a:pt x="737" y="295"/>
                  <a:pt x="738" y="296"/>
                </a:cubicBezTo>
                <a:cubicBezTo>
                  <a:pt x="742" y="305"/>
                  <a:pt x="746" y="316"/>
                  <a:pt x="750" y="326"/>
                </a:cubicBezTo>
                <a:cubicBezTo>
                  <a:pt x="752" y="332"/>
                  <a:pt x="753" y="339"/>
                  <a:pt x="755" y="345"/>
                </a:cubicBezTo>
                <a:cubicBezTo>
                  <a:pt x="749" y="345"/>
                  <a:pt x="743" y="344"/>
                  <a:pt x="737" y="344"/>
                </a:cubicBezTo>
                <a:cubicBezTo>
                  <a:pt x="732" y="322"/>
                  <a:pt x="724" y="299"/>
                  <a:pt x="714" y="279"/>
                </a:cubicBezTo>
                <a:cubicBezTo>
                  <a:pt x="713" y="278"/>
                  <a:pt x="712" y="279"/>
                  <a:pt x="713" y="279"/>
                </a:cubicBezTo>
                <a:cubicBezTo>
                  <a:pt x="720" y="300"/>
                  <a:pt x="723" y="323"/>
                  <a:pt x="731" y="344"/>
                </a:cubicBezTo>
                <a:cubicBezTo>
                  <a:pt x="724" y="343"/>
                  <a:pt x="717" y="343"/>
                  <a:pt x="710" y="343"/>
                </a:cubicBezTo>
                <a:cubicBezTo>
                  <a:pt x="711" y="343"/>
                  <a:pt x="711" y="342"/>
                  <a:pt x="711" y="342"/>
                </a:cubicBezTo>
                <a:cubicBezTo>
                  <a:pt x="713" y="317"/>
                  <a:pt x="699" y="295"/>
                  <a:pt x="693" y="272"/>
                </a:cubicBezTo>
                <a:cubicBezTo>
                  <a:pt x="692" y="272"/>
                  <a:pt x="692" y="272"/>
                  <a:pt x="692" y="272"/>
                </a:cubicBezTo>
                <a:cubicBezTo>
                  <a:pt x="695" y="296"/>
                  <a:pt x="707" y="317"/>
                  <a:pt x="706" y="342"/>
                </a:cubicBezTo>
                <a:cubicBezTo>
                  <a:pt x="706" y="342"/>
                  <a:pt x="706" y="343"/>
                  <a:pt x="706" y="343"/>
                </a:cubicBezTo>
                <a:cubicBezTo>
                  <a:pt x="697" y="343"/>
                  <a:pt x="687" y="343"/>
                  <a:pt x="677" y="343"/>
                </a:cubicBezTo>
                <a:cubicBezTo>
                  <a:pt x="673" y="322"/>
                  <a:pt x="672" y="300"/>
                  <a:pt x="665" y="279"/>
                </a:cubicBezTo>
                <a:cubicBezTo>
                  <a:pt x="665" y="278"/>
                  <a:pt x="664" y="279"/>
                  <a:pt x="664" y="279"/>
                </a:cubicBezTo>
                <a:cubicBezTo>
                  <a:pt x="670" y="300"/>
                  <a:pt x="669" y="322"/>
                  <a:pt x="673" y="343"/>
                </a:cubicBezTo>
                <a:cubicBezTo>
                  <a:pt x="669" y="343"/>
                  <a:pt x="664" y="343"/>
                  <a:pt x="660" y="343"/>
                </a:cubicBezTo>
                <a:cubicBezTo>
                  <a:pt x="659" y="343"/>
                  <a:pt x="658" y="343"/>
                  <a:pt x="657" y="343"/>
                </a:cubicBezTo>
                <a:cubicBezTo>
                  <a:pt x="657" y="322"/>
                  <a:pt x="655" y="302"/>
                  <a:pt x="654" y="281"/>
                </a:cubicBezTo>
                <a:cubicBezTo>
                  <a:pt x="654" y="281"/>
                  <a:pt x="653" y="281"/>
                  <a:pt x="653" y="281"/>
                </a:cubicBezTo>
                <a:cubicBezTo>
                  <a:pt x="652" y="302"/>
                  <a:pt x="653" y="322"/>
                  <a:pt x="654" y="343"/>
                </a:cubicBezTo>
                <a:cubicBezTo>
                  <a:pt x="643" y="343"/>
                  <a:pt x="632" y="343"/>
                  <a:pt x="621" y="342"/>
                </a:cubicBezTo>
                <a:cubicBezTo>
                  <a:pt x="630" y="324"/>
                  <a:pt x="632" y="301"/>
                  <a:pt x="633" y="281"/>
                </a:cubicBezTo>
                <a:cubicBezTo>
                  <a:pt x="633" y="281"/>
                  <a:pt x="632" y="280"/>
                  <a:pt x="632" y="281"/>
                </a:cubicBezTo>
                <a:cubicBezTo>
                  <a:pt x="629" y="302"/>
                  <a:pt x="620" y="322"/>
                  <a:pt x="617" y="342"/>
                </a:cubicBezTo>
                <a:cubicBezTo>
                  <a:pt x="607" y="342"/>
                  <a:pt x="597" y="342"/>
                  <a:pt x="586" y="342"/>
                </a:cubicBezTo>
                <a:cubicBezTo>
                  <a:pt x="592" y="322"/>
                  <a:pt x="601" y="302"/>
                  <a:pt x="607" y="282"/>
                </a:cubicBezTo>
                <a:cubicBezTo>
                  <a:pt x="607" y="280"/>
                  <a:pt x="604" y="279"/>
                  <a:pt x="603" y="281"/>
                </a:cubicBezTo>
                <a:cubicBezTo>
                  <a:pt x="597" y="301"/>
                  <a:pt x="589" y="321"/>
                  <a:pt x="582" y="341"/>
                </a:cubicBezTo>
                <a:cubicBezTo>
                  <a:pt x="582" y="342"/>
                  <a:pt x="582" y="342"/>
                  <a:pt x="582" y="342"/>
                </a:cubicBezTo>
                <a:cubicBezTo>
                  <a:pt x="577" y="343"/>
                  <a:pt x="571" y="343"/>
                  <a:pt x="566" y="344"/>
                </a:cubicBezTo>
                <a:cubicBezTo>
                  <a:pt x="568" y="340"/>
                  <a:pt x="570" y="335"/>
                  <a:pt x="571" y="331"/>
                </a:cubicBezTo>
                <a:cubicBezTo>
                  <a:pt x="575" y="321"/>
                  <a:pt x="578" y="310"/>
                  <a:pt x="583" y="300"/>
                </a:cubicBezTo>
                <a:cubicBezTo>
                  <a:pt x="583" y="300"/>
                  <a:pt x="582" y="299"/>
                  <a:pt x="581" y="300"/>
                </a:cubicBezTo>
                <a:cubicBezTo>
                  <a:pt x="576" y="307"/>
                  <a:pt x="573" y="315"/>
                  <a:pt x="569" y="323"/>
                </a:cubicBezTo>
                <a:cubicBezTo>
                  <a:pt x="566" y="330"/>
                  <a:pt x="561" y="337"/>
                  <a:pt x="558" y="344"/>
                </a:cubicBezTo>
                <a:cubicBezTo>
                  <a:pt x="555" y="344"/>
                  <a:pt x="552" y="344"/>
                  <a:pt x="548" y="344"/>
                </a:cubicBezTo>
                <a:cubicBezTo>
                  <a:pt x="550" y="338"/>
                  <a:pt x="552" y="332"/>
                  <a:pt x="554" y="326"/>
                </a:cubicBezTo>
                <a:cubicBezTo>
                  <a:pt x="558" y="318"/>
                  <a:pt x="563" y="311"/>
                  <a:pt x="569" y="303"/>
                </a:cubicBezTo>
                <a:cubicBezTo>
                  <a:pt x="576" y="293"/>
                  <a:pt x="581" y="281"/>
                  <a:pt x="587" y="270"/>
                </a:cubicBezTo>
                <a:cubicBezTo>
                  <a:pt x="594" y="256"/>
                  <a:pt x="603" y="259"/>
                  <a:pt x="615" y="256"/>
                </a:cubicBezTo>
                <a:cubicBezTo>
                  <a:pt x="615" y="256"/>
                  <a:pt x="616" y="256"/>
                  <a:pt x="617" y="256"/>
                </a:cubicBezTo>
                <a:cubicBezTo>
                  <a:pt x="633" y="257"/>
                  <a:pt x="650" y="257"/>
                  <a:pt x="667" y="257"/>
                </a:cubicBezTo>
                <a:cubicBezTo>
                  <a:pt x="686" y="257"/>
                  <a:pt x="705" y="259"/>
                  <a:pt x="724" y="257"/>
                </a:cubicBezTo>
                <a:cubicBezTo>
                  <a:pt x="727" y="258"/>
                  <a:pt x="729" y="260"/>
                  <a:pt x="732" y="262"/>
                </a:cubicBezTo>
                <a:cubicBezTo>
                  <a:pt x="736" y="286"/>
                  <a:pt x="752" y="309"/>
                  <a:pt x="768" y="330"/>
                </a:cubicBezTo>
                <a:cubicBezTo>
                  <a:pt x="771" y="336"/>
                  <a:pt x="775" y="342"/>
                  <a:pt x="779" y="348"/>
                </a:cubicBezTo>
                <a:cubicBezTo>
                  <a:pt x="772" y="347"/>
                  <a:pt x="766" y="346"/>
                  <a:pt x="760" y="346"/>
                </a:cubicBezTo>
                <a:close/>
                <a:moveTo>
                  <a:pt x="363" y="142"/>
                </a:moveTo>
                <a:cubicBezTo>
                  <a:pt x="362" y="140"/>
                  <a:pt x="362" y="139"/>
                  <a:pt x="362" y="137"/>
                </a:cubicBezTo>
                <a:cubicBezTo>
                  <a:pt x="362" y="137"/>
                  <a:pt x="362" y="137"/>
                  <a:pt x="362" y="137"/>
                </a:cubicBezTo>
                <a:cubicBezTo>
                  <a:pt x="362" y="139"/>
                  <a:pt x="362" y="140"/>
                  <a:pt x="363" y="142"/>
                </a:cubicBezTo>
                <a:close/>
                <a:moveTo>
                  <a:pt x="549" y="310"/>
                </a:moveTo>
                <a:cubicBezTo>
                  <a:pt x="541" y="321"/>
                  <a:pt x="539" y="334"/>
                  <a:pt x="534" y="345"/>
                </a:cubicBezTo>
                <a:cubicBezTo>
                  <a:pt x="526" y="332"/>
                  <a:pt x="518" y="319"/>
                  <a:pt x="509" y="307"/>
                </a:cubicBezTo>
                <a:cubicBezTo>
                  <a:pt x="507" y="304"/>
                  <a:pt x="504" y="301"/>
                  <a:pt x="501" y="298"/>
                </a:cubicBezTo>
                <a:cubicBezTo>
                  <a:pt x="495" y="282"/>
                  <a:pt x="493" y="264"/>
                  <a:pt x="485" y="249"/>
                </a:cubicBezTo>
                <a:cubicBezTo>
                  <a:pt x="485" y="249"/>
                  <a:pt x="485" y="249"/>
                  <a:pt x="485" y="249"/>
                </a:cubicBezTo>
                <a:cubicBezTo>
                  <a:pt x="503" y="250"/>
                  <a:pt x="521" y="250"/>
                  <a:pt x="540" y="249"/>
                </a:cubicBezTo>
                <a:cubicBezTo>
                  <a:pt x="554" y="248"/>
                  <a:pt x="569" y="248"/>
                  <a:pt x="583" y="247"/>
                </a:cubicBezTo>
                <a:cubicBezTo>
                  <a:pt x="586" y="248"/>
                  <a:pt x="589" y="248"/>
                  <a:pt x="592" y="248"/>
                </a:cubicBezTo>
                <a:cubicBezTo>
                  <a:pt x="592" y="248"/>
                  <a:pt x="591" y="249"/>
                  <a:pt x="591" y="249"/>
                </a:cubicBezTo>
                <a:cubicBezTo>
                  <a:pt x="590" y="249"/>
                  <a:pt x="590" y="249"/>
                  <a:pt x="589" y="250"/>
                </a:cubicBezTo>
                <a:cubicBezTo>
                  <a:pt x="589" y="250"/>
                  <a:pt x="589" y="250"/>
                  <a:pt x="588" y="250"/>
                </a:cubicBezTo>
                <a:cubicBezTo>
                  <a:pt x="587" y="251"/>
                  <a:pt x="587" y="251"/>
                  <a:pt x="586" y="251"/>
                </a:cubicBezTo>
                <a:cubicBezTo>
                  <a:pt x="585" y="251"/>
                  <a:pt x="585" y="252"/>
                  <a:pt x="586" y="252"/>
                </a:cubicBezTo>
                <a:cubicBezTo>
                  <a:pt x="586" y="252"/>
                  <a:pt x="586" y="252"/>
                  <a:pt x="587" y="252"/>
                </a:cubicBezTo>
                <a:cubicBezTo>
                  <a:pt x="586" y="252"/>
                  <a:pt x="586" y="252"/>
                  <a:pt x="586" y="252"/>
                </a:cubicBezTo>
                <a:cubicBezTo>
                  <a:pt x="582" y="256"/>
                  <a:pt x="579" y="260"/>
                  <a:pt x="576" y="265"/>
                </a:cubicBezTo>
                <a:cubicBezTo>
                  <a:pt x="566" y="277"/>
                  <a:pt x="558" y="292"/>
                  <a:pt x="551" y="307"/>
                </a:cubicBezTo>
                <a:cubicBezTo>
                  <a:pt x="551" y="308"/>
                  <a:pt x="550" y="309"/>
                  <a:pt x="549" y="310"/>
                </a:cubicBezTo>
                <a:close/>
                <a:moveTo>
                  <a:pt x="477" y="255"/>
                </a:moveTo>
                <a:cubicBezTo>
                  <a:pt x="477" y="254"/>
                  <a:pt x="477" y="254"/>
                  <a:pt x="477" y="254"/>
                </a:cubicBezTo>
                <a:cubicBezTo>
                  <a:pt x="477" y="256"/>
                  <a:pt x="477" y="258"/>
                  <a:pt x="477" y="260"/>
                </a:cubicBezTo>
                <a:cubicBezTo>
                  <a:pt x="477" y="258"/>
                  <a:pt x="477" y="256"/>
                  <a:pt x="477" y="255"/>
                </a:cubicBezTo>
                <a:close/>
                <a:moveTo>
                  <a:pt x="641" y="162"/>
                </a:moveTo>
                <a:cubicBezTo>
                  <a:pt x="641" y="163"/>
                  <a:pt x="642" y="163"/>
                  <a:pt x="642" y="164"/>
                </a:cubicBezTo>
                <a:cubicBezTo>
                  <a:pt x="643" y="165"/>
                  <a:pt x="643" y="166"/>
                  <a:pt x="644" y="167"/>
                </a:cubicBezTo>
                <a:cubicBezTo>
                  <a:pt x="644" y="167"/>
                  <a:pt x="644" y="168"/>
                  <a:pt x="644" y="168"/>
                </a:cubicBezTo>
                <a:cubicBezTo>
                  <a:pt x="645" y="169"/>
                  <a:pt x="646" y="171"/>
                  <a:pt x="646" y="172"/>
                </a:cubicBezTo>
                <a:cubicBezTo>
                  <a:pt x="647" y="173"/>
                  <a:pt x="647" y="173"/>
                  <a:pt x="647" y="173"/>
                </a:cubicBezTo>
                <a:cubicBezTo>
                  <a:pt x="647" y="175"/>
                  <a:pt x="648" y="176"/>
                  <a:pt x="649" y="177"/>
                </a:cubicBezTo>
                <a:cubicBezTo>
                  <a:pt x="649" y="177"/>
                  <a:pt x="649" y="178"/>
                  <a:pt x="649" y="178"/>
                </a:cubicBezTo>
                <a:cubicBezTo>
                  <a:pt x="649" y="179"/>
                  <a:pt x="650" y="181"/>
                  <a:pt x="651" y="183"/>
                </a:cubicBezTo>
                <a:cubicBezTo>
                  <a:pt x="651" y="184"/>
                  <a:pt x="652" y="185"/>
                  <a:pt x="652" y="186"/>
                </a:cubicBezTo>
                <a:cubicBezTo>
                  <a:pt x="652" y="187"/>
                  <a:pt x="653" y="187"/>
                  <a:pt x="653" y="188"/>
                </a:cubicBezTo>
                <a:cubicBezTo>
                  <a:pt x="654" y="190"/>
                  <a:pt x="654" y="191"/>
                  <a:pt x="655" y="193"/>
                </a:cubicBezTo>
                <a:cubicBezTo>
                  <a:pt x="655" y="193"/>
                  <a:pt x="655" y="193"/>
                  <a:pt x="655" y="193"/>
                </a:cubicBezTo>
                <a:cubicBezTo>
                  <a:pt x="656" y="194"/>
                  <a:pt x="656" y="196"/>
                  <a:pt x="657" y="197"/>
                </a:cubicBezTo>
                <a:cubicBezTo>
                  <a:pt x="657" y="197"/>
                  <a:pt x="657" y="198"/>
                  <a:pt x="657" y="198"/>
                </a:cubicBezTo>
                <a:cubicBezTo>
                  <a:pt x="658" y="199"/>
                  <a:pt x="659" y="201"/>
                  <a:pt x="659" y="202"/>
                </a:cubicBezTo>
                <a:cubicBezTo>
                  <a:pt x="659" y="202"/>
                  <a:pt x="660" y="202"/>
                  <a:pt x="660" y="203"/>
                </a:cubicBezTo>
                <a:cubicBezTo>
                  <a:pt x="660" y="204"/>
                  <a:pt x="661" y="205"/>
                  <a:pt x="662" y="207"/>
                </a:cubicBezTo>
                <a:cubicBezTo>
                  <a:pt x="662" y="207"/>
                  <a:pt x="663" y="207"/>
                  <a:pt x="663" y="208"/>
                </a:cubicBezTo>
                <a:cubicBezTo>
                  <a:pt x="663" y="208"/>
                  <a:pt x="663" y="208"/>
                  <a:pt x="663" y="209"/>
                </a:cubicBezTo>
                <a:cubicBezTo>
                  <a:pt x="663" y="209"/>
                  <a:pt x="663" y="209"/>
                  <a:pt x="663" y="209"/>
                </a:cubicBezTo>
                <a:cubicBezTo>
                  <a:pt x="663" y="209"/>
                  <a:pt x="664" y="209"/>
                  <a:pt x="664" y="209"/>
                </a:cubicBezTo>
                <a:cubicBezTo>
                  <a:pt x="664" y="210"/>
                  <a:pt x="665" y="210"/>
                  <a:pt x="665" y="211"/>
                </a:cubicBezTo>
                <a:cubicBezTo>
                  <a:pt x="665" y="211"/>
                  <a:pt x="666" y="212"/>
                  <a:pt x="666" y="212"/>
                </a:cubicBezTo>
                <a:cubicBezTo>
                  <a:pt x="666" y="212"/>
                  <a:pt x="666" y="212"/>
                  <a:pt x="666" y="212"/>
                </a:cubicBezTo>
                <a:cubicBezTo>
                  <a:pt x="667" y="214"/>
                  <a:pt x="668" y="215"/>
                  <a:pt x="669" y="216"/>
                </a:cubicBezTo>
                <a:cubicBezTo>
                  <a:pt x="670" y="216"/>
                  <a:pt x="670" y="217"/>
                  <a:pt x="671" y="218"/>
                </a:cubicBezTo>
                <a:cubicBezTo>
                  <a:pt x="671" y="218"/>
                  <a:pt x="671" y="218"/>
                  <a:pt x="671" y="218"/>
                </a:cubicBezTo>
                <a:cubicBezTo>
                  <a:pt x="671" y="219"/>
                  <a:pt x="672" y="219"/>
                  <a:pt x="672" y="220"/>
                </a:cubicBezTo>
                <a:cubicBezTo>
                  <a:pt x="672" y="220"/>
                  <a:pt x="672" y="220"/>
                  <a:pt x="672" y="220"/>
                </a:cubicBezTo>
                <a:cubicBezTo>
                  <a:pt x="672" y="221"/>
                  <a:pt x="673" y="222"/>
                  <a:pt x="673" y="222"/>
                </a:cubicBezTo>
                <a:cubicBezTo>
                  <a:pt x="673" y="223"/>
                  <a:pt x="673" y="223"/>
                  <a:pt x="673" y="223"/>
                </a:cubicBezTo>
                <a:cubicBezTo>
                  <a:pt x="673" y="224"/>
                  <a:pt x="673" y="224"/>
                  <a:pt x="673" y="224"/>
                </a:cubicBezTo>
                <a:cubicBezTo>
                  <a:pt x="673" y="225"/>
                  <a:pt x="673" y="226"/>
                  <a:pt x="673" y="227"/>
                </a:cubicBezTo>
                <a:cubicBezTo>
                  <a:pt x="672" y="227"/>
                  <a:pt x="672" y="227"/>
                  <a:pt x="671" y="227"/>
                </a:cubicBezTo>
                <a:cubicBezTo>
                  <a:pt x="671" y="226"/>
                  <a:pt x="670" y="226"/>
                  <a:pt x="669" y="226"/>
                </a:cubicBezTo>
                <a:cubicBezTo>
                  <a:pt x="666" y="227"/>
                  <a:pt x="662" y="228"/>
                  <a:pt x="659" y="229"/>
                </a:cubicBezTo>
                <a:cubicBezTo>
                  <a:pt x="656" y="205"/>
                  <a:pt x="645" y="183"/>
                  <a:pt x="637" y="161"/>
                </a:cubicBezTo>
                <a:cubicBezTo>
                  <a:pt x="636" y="160"/>
                  <a:pt x="635" y="160"/>
                  <a:pt x="635" y="161"/>
                </a:cubicBezTo>
                <a:cubicBezTo>
                  <a:pt x="642" y="185"/>
                  <a:pt x="650" y="207"/>
                  <a:pt x="654" y="230"/>
                </a:cubicBezTo>
                <a:cubicBezTo>
                  <a:pt x="652" y="230"/>
                  <a:pt x="650" y="230"/>
                  <a:pt x="648" y="231"/>
                </a:cubicBezTo>
                <a:cubicBezTo>
                  <a:pt x="648" y="230"/>
                  <a:pt x="648" y="230"/>
                  <a:pt x="648" y="230"/>
                </a:cubicBezTo>
                <a:cubicBezTo>
                  <a:pt x="642" y="230"/>
                  <a:pt x="636" y="229"/>
                  <a:pt x="630" y="229"/>
                </a:cubicBezTo>
                <a:cubicBezTo>
                  <a:pt x="626" y="206"/>
                  <a:pt x="616" y="183"/>
                  <a:pt x="608" y="162"/>
                </a:cubicBezTo>
                <a:cubicBezTo>
                  <a:pt x="608" y="161"/>
                  <a:pt x="607" y="162"/>
                  <a:pt x="607" y="162"/>
                </a:cubicBezTo>
                <a:cubicBezTo>
                  <a:pt x="613" y="184"/>
                  <a:pt x="617" y="207"/>
                  <a:pt x="624" y="229"/>
                </a:cubicBezTo>
                <a:cubicBezTo>
                  <a:pt x="618" y="228"/>
                  <a:pt x="612" y="228"/>
                  <a:pt x="605" y="228"/>
                </a:cubicBezTo>
                <a:cubicBezTo>
                  <a:pt x="604" y="220"/>
                  <a:pt x="601" y="211"/>
                  <a:pt x="599" y="203"/>
                </a:cubicBezTo>
                <a:cubicBezTo>
                  <a:pt x="595" y="188"/>
                  <a:pt x="594" y="174"/>
                  <a:pt x="592" y="159"/>
                </a:cubicBezTo>
                <a:cubicBezTo>
                  <a:pt x="592" y="158"/>
                  <a:pt x="591" y="158"/>
                  <a:pt x="591" y="158"/>
                </a:cubicBezTo>
                <a:cubicBezTo>
                  <a:pt x="589" y="170"/>
                  <a:pt x="590" y="182"/>
                  <a:pt x="592" y="194"/>
                </a:cubicBezTo>
                <a:cubicBezTo>
                  <a:pt x="593" y="205"/>
                  <a:pt x="595" y="217"/>
                  <a:pt x="599" y="228"/>
                </a:cubicBezTo>
                <a:cubicBezTo>
                  <a:pt x="589" y="228"/>
                  <a:pt x="579" y="228"/>
                  <a:pt x="568" y="228"/>
                </a:cubicBezTo>
                <a:cubicBezTo>
                  <a:pt x="569" y="206"/>
                  <a:pt x="565" y="184"/>
                  <a:pt x="565" y="163"/>
                </a:cubicBezTo>
                <a:cubicBezTo>
                  <a:pt x="565" y="162"/>
                  <a:pt x="562" y="162"/>
                  <a:pt x="562" y="163"/>
                </a:cubicBezTo>
                <a:cubicBezTo>
                  <a:pt x="562" y="184"/>
                  <a:pt x="561" y="206"/>
                  <a:pt x="563" y="228"/>
                </a:cubicBezTo>
                <a:cubicBezTo>
                  <a:pt x="559" y="228"/>
                  <a:pt x="554" y="228"/>
                  <a:pt x="550" y="228"/>
                </a:cubicBezTo>
                <a:cubicBezTo>
                  <a:pt x="546" y="228"/>
                  <a:pt x="542" y="228"/>
                  <a:pt x="539" y="228"/>
                </a:cubicBezTo>
                <a:cubicBezTo>
                  <a:pt x="540" y="207"/>
                  <a:pt x="540" y="186"/>
                  <a:pt x="539" y="166"/>
                </a:cubicBezTo>
                <a:cubicBezTo>
                  <a:pt x="539" y="165"/>
                  <a:pt x="538" y="165"/>
                  <a:pt x="538" y="166"/>
                </a:cubicBezTo>
                <a:cubicBezTo>
                  <a:pt x="536" y="186"/>
                  <a:pt x="535" y="207"/>
                  <a:pt x="534" y="228"/>
                </a:cubicBezTo>
                <a:cubicBezTo>
                  <a:pt x="524" y="227"/>
                  <a:pt x="513" y="227"/>
                  <a:pt x="502" y="227"/>
                </a:cubicBezTo>
                <a:cubicBezTo>
                  <a:pt x="504" y="207"/>
                  <a:pt x="510" y="187"/>
                  <a:pt x="516" y="168"/>
                </a:cubicBezTo>
                <a:cubicBezTo>
                  <a:pt x="516" y="167"/>
                  <a:pt x="515" y="167"/>
                  <a:pt x="515" y="168"/>
                </a:cubicBezTo>
                <a:cubicBezTo>
                  <a:pt x="506" y="186"/>
                  <a:pt x="499" y="206"/>
                  <a:pt x="497" y="227"/>
                </a:cubicBezTo>
                <a:cubicBezTo>
                  <a:pt x="488" y="226"/>
                  <a:pt x="478" y="227"/>
                  <a:pt x="468" y="227"/>
                </a:cubicBezTo>
                <a:cubicBezTo>
                  <a:pt x="472" y="217"/>
                  <a:pt x="480" y="207"/>
                  <a:pt x="484" y="198"/>
                </a:cubicBezTo>
                <a:cubicBezTo>
                  <a:pt x="489" y="187"/>
                  <a:pt x="493" y="176"/>
                  <a:pt x="496" y="164"/>
                </a:cubicBezTo>
                <a:cubicBezTo>
                  <a:pt x="496" y="162"/>
                  <a:pt x="494" y="162"/>
                  <a:pt x="494" y="163"/>
                </a:cubicBezTo>
                <a:cubicBezTo>
                  <a:pt x="487" y="179"/>
                  <a:pt x="480" y="195"/>
                  <a:pt x="472" y="210"/>
                </a:cubicBezTo>
                <a:cubicBezTo>
                  <a:pt x="470" y="214"/>
                  <a:pt x="465" y="221"/>
                  <a:pt x="462" y="228"/>
                </a:cubicBezTo>
                <a:cubicBezTo>
                  <a:pt x="458" y="228"/>
                  <a:pt x="454" y="228"/>
                  <a:pt x="451" y="229"/>
                </a:cubicBezTo>
                <a:cubicBezTo>
                  <a:pt x="447" y="229"/>
                  <a:pt x="443" y="229"/>
                  <a:pt x="439" y="229"/>
                </a:cubicBezTo>
                <a:cubicBezTo>
                  <a:pt x="440" y="223"/>
                  <a:pt x="442" y="218"/>
                  <a:pt x="443" y="213"/>
                </a:cubicBezTo>
                <a:cubicBezTo>
                  <a:pt x="450" y="204"/>
                  <a:pt x="456" y="194"/>
                  <a:pt x="462" y="184"/>
                </a:cubicBezTo>
                <a:cubicBezTo>
                  <a:pt x="470" y="170"/>
                  <a:pt x="476" y="154"/>
                  <a:pt x="483" y="139"/>
                </a:cubicBezTo>
                <a:cubicBezTo>
                  <a:pt x="491" y="141"/>
                  <a:pt x="499" y="141"/>
                  <a:pt x="507" y="141"/>
                </a:cubicBezTo>
                <a:cubicBezTo>
                  <a:pt x="524" y="142"/>
                  <a:pt x="541" y="142"/>
                  <a:pt x="557" y="142"/>
                </a:cubicBezTo>
                <a:cubicBezTo>
                  <a:pt x="575" y="142"/>
                  <a:pt x="593" y="143"/>
                  <a:pt x="610" y="142"/>
                </a:cubicBezTo>
                <a:cubicBezTo>
                  <a:pt x="610" y="142"/>
                  <a:pt x="611" y="142"/>
                  <a:pt x="611" y="142"/>
                </a:cubicBezTo>
                <a:cubicBezTo>
                  <a:pt x="611" y="142"/>
                  <a:pt x="611" y="142"/>
                  <a:pt x="612" y="142"/>
                </a:cubicBezTo>
                <a:cubicBezTo>
                  <a:pt x="615" y="144"/>
                  <a:pt x="618" y="145"/>
                  <a:pt x="622" y="145"/>
                </a:cubicBezTo>
                <a:cubicBezTo>
                  <a:pt x="622" y="145"/>
                  <a:pt x="622" y="145"/>
                  <a:pt x="622" y="145"/>
                </a:cubicBezTo>
                <a:cubicBezTo>
                  <a:pt x="631" y="149"/>
                  <a:pt x="637" y="155"/>
                  <a:pt x="641" y="162"/>
                </a:cubicBezTo>
                <a:close/>
                <a:moveTo>
                  <a:pt x="484" y="130"/>
                </a:moveTo>
                <a:cubicBezTo>
                  <a:pt x="483" y="130"/>
                  <a:pt x="483" y="131"/>
                  <a:pt x="483" y="131"/>
                </a:cubicBezTo>
                <a:cubicBezTo>
                  <a:pt x="467" y="140"/>
                  <a:pt x="460" y="156"/>
                  <a:pt x="451" y="171"/>
                </a:cubicBezTo>
                <a:cubicBezTo>
                  <a:pt x="440" y="189"/>
                  <a:pt x="426" y="206"/>
                  <a:pt x="415" y="225"/>
                </a:cubicBezTo>
                <a:cubicBezTo>
                  <a:pt x="414" y="223"/>
                  <a:pt x="413" y="220"/>
                  <a:pt x="412" y="219"/>
                </a:cubicBezTo>
                <a:cubicBezTo>
                  <a:pt x="405" y="202"/>
                  <a:pt x="398" y="186"/>
                  <a:pt x="391" y="170"/>
                </a:cubicBezTo>
                <a:cubicBezTo>
                  <a:pt x="389" y="164"/>
                  <a:pt x="386" y="157"/>
                  <a:pt x="383" y="151"/>
                </a:cubicBezTo>
                <a:cubicBezTo>
                  <a:pt x="383" y="149"/>
                  <a:pt x="382" y="148"/>
                  <a:pt x="382" y="146"/>
                </a:cubicBezTo>
                <a:cubicBezTo>
                  <a:pt x="380" y="141"/>
                  <a:pt x="378" y="135"/>
                  <a:pt x="376" y="130"/>
                </a:cubicBezTo>
                <a:cubicBezTo>
                  <a:pt x="400" y="130"/>
                  <a:pt x="425" y="129"/>
                  <a:pt x="449" y="128"/>
                </a:cubicBezTo>
                <a:cubicBezTo>
                  <a:pt x="462" y="128"/>
                  <a:pt x="475" y="128"/>
                  <a:pt x="487" y="128"/>
                </a:cubicBezTo>
                <a:cubicBezTo>
                  <a:pt x="486" y="129"/>
                  <a:pt x="485" y="129"/>
                  <a:pt x="484" y="130"/>
                </a:cubicBezTo>
                <a:close/>
                <a:moveTo>
                  <a:pt x="397" y="206"/>
                </a:moveTo>
                <a:cubicBezTo>
                  <a:pt x="396" y="205"/>
                  <a:pt x="396" y="205"/>
                  <a:pt x="396" y="205"/>
                </a:cubicBezTo>
                <a:cubicBezTo>
                  <a:pt x="396" y="205"/>
                  <a:pt x="396" y="204"/>
                  <a:pt x="396" y="204"/>
                </a:cubicBezTo>
                <a:cubicBezTo>
                  <a:pt x="396" y="205"/>
                  <a:pt x="396" y="205"/>
                  <a:pt x="397" y="206"/>
                </a:cubicBezTo>
                <a:close/>
                <a:moveTo>
                  <a:pt x="391" y="246"/>
                </a:moveTo>
                <a:cubicBezTo>
                  <a:pt x="390" y="246"/>
                  <a:pt x="388" y="246"/>
                  <a:pt x="387" y="246"/>
                </a:cubicBezTo>
                <a:cubicBezTo>
                  <a:pt x="388" y="246"/>
                  <a:pt x="388" y="246"/>
                  <a:pt x="389" y="246"/>
                </a:cubicBezTo>
                <a:cubicBezTo>
                  <a:pt x="390" y="246"/>
                  <a:pt x="390" y="246"/>
                  <a:pt x="391" y="246"/>
                </a:cubicBezTo>
                <a:close/>
                <a:moveTo>
                  <a:pt x="414" y="244"/>
                </a:moveTo>
                <a:cubicBezTo>
                  <a:pt x="414" y="245"/>
                  <a:pt x="415" y="245"/>
                  <a:pt x="416" y="246"/>
                </a:cubicBezTo>
                <a:cubicBezTo>
                  <a:pt x="414" y="246"/>
                  <a:pt x="412" y="246"/>
                  <a:pt x="409" y="246"/>
                </a:cubicBezTo>
                <a:cubicBezTo>
                  <a:pt x="411" y="246"/>
                  <a:pt x="412" y="245"/>
                  <a:pt x="414" y="244"/>
                </a:cubicBezTo>
                <a:close/>
                <a:moveTo>
                  <a:pt x="479" y="248"/>
                </a:moveTo>
                <a:cubicBezTo>
                  <a:pt x="478" y="249"/>
                  <a:pt x="478" y="249"/>
                  <a:pt x="478" y="249"/>
                </a:cubicBezTo>
                <a:cubicBezTo>
                  <a:pt x="478" y="249"/>
                  <a:pt x="477" y="249"/>
                  <a:pt x="477" y="249"/>
                </a:cubicBezTo>
                <a:cubicBezTo>
                  <a:pt x="477" y="249"/>
                  <a:pt x="476" y="249"/>
                  <a:pt x="475" y="249"/>
                </a:cubicBezTo>
                <a:cubicBezTo>
                  <a:pt x="475" y="248"/>
                  <a:pt x="475" y="248"/>
                  <a:pt x="474" y="248"/>
                </a:cubicBezTo>
                <a:cubicBezTo>
                  <a:pt x="476" y="248"/>
                  <a:pt x="477" y="248"/>
                  <a:pt x="479" y="248"/>
                </a:cubicBezTo>
                <a:close/>
                <a:moveTo>
                  <a:pt x="511" y="324"/>
                </a:moveTo>
                <a:cubicBezTo>
                  <a:pt x="511" y="324"/>
                  <a:pt x="511" y="323"/>
                  <a:pt x="511" y="323"/>
                </a:cubicBezTo>
                <a:cubicBezTo>
                  <a:pt x="511" y="323"/>
                  <a:pt x="511" y="323"/>
                  <a:pt x="511" y="322"/>
                </a:cubicBezTo>
                <a:cubicBezTo>
                  <a:pt x="511" y="323"/>
                  <a:pt x="511" y="323"/>
                  <a:pt x="511" y="324"/>
                </a:cubicBezTo>
                <a:close/>
                <a:moveTo>
                  <a:pt x="740" y="255"/>
                </a:moveTo>
                <a:cubicBezTo>
                  <a:pt x="741" y="254"/>
                  <a:pt x="741" y="254"/>
                  <a:pt x="741" y="254"/>
                </a:cubicBezTo>
                <a:cubicBezTo>
                  <a:pt x="741" y="256"/>
                  <a:pt x="741" y="258"/>
                  <a:pt x="741" y="260"/>
                </a:cubicBezTo>
                <a:cubicBezTo>
                  <a:pt x="741" y="258"/>
                  <a:pt x="741" y="256"/>
                  <a:pt x="740" y="255"/>
                </a:cubicBezTo>
                <a:close/>
                <a:moveTo>
                  <a:pt x="725" y="257"/>
                </a:moveTo>
                <a:cubicBezTo>
                  <a:pt x="727" y="257"/>
                  <a:pt x="729" y="257"/>
                  <a:pt x="731" y="256"/>
                </a:cubicBezTo>
                <a:cubicBezTo>
                  <a:pt x="731" y="257"/>
                  <a:pt x="731" y="259"/>
                  <a:pt x="731" y="260"/>
                </a:cubicBezTo>
                <a:cubicBezTo>
                  <a:pt x="729" y="259"/>
                  <a:pt x="727" y="258"/>
                  <a:pt x="725" y="257"/>
                </a:cubicBezTo>
                <a:close/>
                <a:moveTo>
                  <a:pt x="363" y="16"/>
                </a:moveTo>
                <a:cubicBezTo>
                  <a:pt x="371" y="18"/>
                  <a:pt x="379" y="17"/>
                  <a:pt x="388" y="18"/>
                </a:cubicBezTo>
                <a:cubicBezTo>
                  <a:pt x="404" y="19"/>
                  <a:pt x="421" y="19"/>
                  <a:pt x="438" y="19"/>
                </a:cubicBezTo>
                <a:cubicBezTo>
                  <a:pt x="459" y="19"/>
                  <a:pt x="481" y="21"/>
                  <a:pt x="502" y="18"/>
                </a:cubicBezTo>
                <a:cubicBezTo>
                  <a:pt x="505" y="45"/>
                  <a:pt x="522" y="69"/>
                  <a:pt x="539" y="92"/>
                </a:cubicBezTo>
                <a:cubicBezTo>
                  <a:pt x="542" y="98"/>
                  <a:pt x="546" y="104"/>
                  <a:pt x="549" y="109"/>
                </a:cubicBezTo>
                <a:cubicBezTo>
                  <a:pt x="543" y="108"/>
                  <a:pt x="537" y="108"/>
                  <a:pt x="531" y="107"/>
                </a:cubicBezTo>
                <a:cubicBezTo>
                  <a:pt x="526" y="83"/>
                  <a:pt x="505" y="61"/>
                  <a:pt x="499" y="38"/>
                </a:cubicBezTo>
                <a:cubicBezTo>
                  <a:pt x="499" y="38"/>
                  <a:pt x="499" y="38"/>
                  <a:pt x="499" y="38"/>
                </a:cubicBezTo>
                <a:cubicBezTo>
                  <a:pt x="501" y="51"/>
                  <a:pt x="505" y="64"/>
                  <a:pt x="511" y="76"/>
                </a:cubicBezTo>
                <a:cubicBezTo>
                  <a:pt x="516" y="86"/>
                  <a:pt x="521" y="96"/>
                  <a:pt x="525" y="107"/>
                </a:cubicBezTo>
                <a:cubicBezTo>
                  <a:pt x="518" y="106"/>
                  <a:pt x="512" y="106"/>
                  <a:pt x="505" y="105"/>
                </a:cubicBezTo>
                <a:cubicBezTo>
                  <a:pt x="502" y="95"/>
                  <a:pt x="497" y="85"/>
                  <a:pt x="494" y="74"/>
                </a:cubicBezTo>
                <a:cubicBezTo>
                  <a:pt x="489" y="59"/>
                  <a:pt x="486" y="43"/>
                  <a:pt x="479" y="29"/>
                </a:cubicBezTo>
                <a:cubicBezTo>
                  <a:pt x="479" y="28"/>
                  <a:pt x="478" y="29"/>
                  <a:pt x="478" y="29"/>
                </a:cubicBezTo>
                <a:cubicBezTo>
                  <a:pt x="485" y="44"/>
                  <a:pt x="486" y="60"/>
                  <a:pt x="490" y="76"/>
                </a:cubicBezTo>
                <a:cubicBezTo>
                  <a:pt x="492" y="86"/>
                  <a:pt x="496" y="95"/>
                  <a:pt x="500" y="105"/>
                </a:cubicBezTo>
                <a:cubicBezTo>
                  <a:pt x="491" y="105"/>
                  <a:pt x="483" y="105"/>
                  <a:pt x="474" y="105"/>
                </a:cubicBezTo>
                <a:cubicBezTo>
                  <a:pt x="469" y="81"/>
                  <a:pt x="464" y="58"/>
                  <a:pt x="463" y="34"/>
                </a:cubicBezTo>
                <a:cubicBezTo>
                  <a:pt x="463" y="33"/>
                  <a:pt x="462" y="33"/>
                  <a:pt x="462" y="34"/>
                </a:cubicBezTo>
                <a:cubicBezTo>
                  <a:pt x="460" y="58"/>
                  <a:pt x="464" y="81"/>
                  <a:pt x="469" y="105"/>
                </a:cubicBezTo>
                <a:cubicBezTo>
                  <a:pt x="461" y="105"/>
                  <a:pt x="452" y="105"/>
                  <a:pt x="444" y="105"/>
                </a:cubicBezTo>
                <a:cubicBezTo>
                  <a:pt x="444" y="79"/>
                  <a:pt x="440" y="54"/>
                  <a:pt x="435" y="29"/>
                </a:cubicBezTo>
                <a:cubicBezTo>
                  <a:pt x="435" y="29"/>
                  <a:pt x="435" y="29"/>
                  <a:pt x="435" y="29"/>
                </a:cubicBezTo>
                <a:cubicBezTo>
                  <a:pt x="436" y="54"/>
                  <a:pt x="440" y="79"/>
                  <a:pt x="440" y="105"/>
                </a:cubicBezTo>
                <a:cubicBezTo>
                  <a:pt x="437" y="105"/>
                  <a:pt x="434" y="105"/>
                  <a:pt x="430" y="105"/>
                </a:cubicBezTo>
                <a:cubicBezTo>
                  <a:pt x="425" y="105"/>
                  <a:pt x="418" y="105"/>
                  <a:pt x="412" y="104"/>
                </a:cubicBezTo>
                <a:cubicBezTo>
                  <a:pt x="412" y="80"/>
                  <a:pt x="413" y="55"/>
                  <a:pt x="419" y="31"/>
                </a:cubicBezTo>
                <a:cubicBezTo>
                  <a:pt x="419" y="31"/>
                  <a:pt x="419" y="31"/>
                  <a:pt x="418" y="31"/>
                </a:cubicBezTo>
                <a:cubicBezTo>
                  <a:pt x="408" y="54"/>
                  <a:pt x="407" y="79"/>
                  <a:pt x="407" y="104"/>
                </a:cubicBezTo>
                <a:cubicBezTo>
                  <a:pt x="397" y="104"/>
                  <a:pt x="387" y="104"/>
                  <a:pt x="377" y="103"/>
                </a:cubicBezTo>
                <a:cubicBezTo>
                  <a:pt x="384" y="80"/>
                  <a:pt x="385" y="55"/>
                  <a:pt x="391" y="31"/>
                </a:cubicBezTo>
                <a:cubicBezTo>
                  <a:pt x="391" y="31"/>
                  <a:pt x="390" y="30"/>
                  <a:pt x="389" y="31"/>
                </a:cubicBezTo>
                <a:cubicBezTo>
                  <a:pt x="383" y="55"/>
                  <a:pt x="377" y="79"/>
                  <a:pt x="372" y="103"/>
                </a:cubicBezTo>
                <a:cubicBezTo>
                  <a:pt x="362" y="103"/>
                  <a:pt x="352" y="104"/>
                  <a:pt x="342" y="104"/>
                </a:cubicBezTo>
                <a:cubicBezTo>
                  <a:pt x="349" y="81"/>
                  <a:pt x="355" y="57"/>
                  <a:pt x="364" y="34"/>
                </a:cubicBezTo>
                <a:cubicBezTo>
                  <a:pt x="364" y="33"/>
                  <a:pt x="363" y="33"/>
                  <a:pt x="363" y="33"/>
                </a:cubicBezTo>
                <a:cubicBezTo>
                  <a:pt x="352" y="55"/>
                  <a:pt x="339" y="80"/>
                  <a:pt x="336" y="105"/>
                </a:cubicBezTo>
                <a:cubicBezTo>
                  <a:pt x="335" y="105"/>
                  <a:pt x="333" y="105"/>
                  <a:pt x="331" y="106"/>
                </a:cubicBezTo>
                <a:cubicBezTo>
                  <a:pt x="327" y="106"/>
                  <a:pt x="323" y="106"/>
                  <a:pt x="319" y="106"/>
                </a:cubicBezTo>
                <a:cubicBezTo>
                  <a:pt x="328" y="73"/>
                  <a:pt x="341" y="41"/>
                  <a:pt x="363" y="16"/>
                </a:cubicBezTo>
                <a:close/>
                <a:moveTo>
                  <a:pt x="403" y="257"/>
                </a:moveTo>
                <a:cubicBezTo>
                  <a:pt x="424" y="257"/>
                  <a:pt x="446" y="259"/>
                  <a:pt x="467" y="256"/>
                </a:cubicBezTo>
                <a:cubicBezTo>
                  <a:pt x="470" y="283"/>
                  <a:pt x="487" y="308"/>
                  <a:pt x="505" y="330"/>
                </a:cubicBezTo>
                <a:cubicBezTo>
                  <a:pt x="508" y="336"/>
                  <a:pt x="511" y="342"/>
                  <a:pt x="515" y="348"/>
                </a:cubicBezTo>
                <a:cubicBezTo>
                  <a:pt x="502" y="346"/>
                  <a:pt x="488" y="345"/>
                  <a:pt x="475" y="344"/>
                </a:cubicBezTo>
                <a:cubicBezTo>
                  <a:pt x="472" y="321"/>
                  <a:pt x="471" y="286"/>
                  <a:pt x="451" y="274"/>
                </a:cubicBezTo>
                <a:cubicBezTo>
                  <a:pt x="451" y="274"/>
                  <a:pt x="451" y="274"/>
                  <a:pt x="451" y="275"/>
                </a:cubicBezTo>
                <a:cubicBezTo>
                  <a:pt x="466" y="290"/>
                  <a:pt x="466" y="321"/>
                  <a:pt x="469" y="344"/>
                </a:cubicBezTo>
                <a:cubicBezTo>
                  <a:pt x="457" y="343"/>
                  <a:pt x="445" y="343"/>
                  <a:pt x="432" y="343"/>
                </a:cubicBezTo>
                <a:cubicBezTo>
                  <a:pt x="433" y="343"/>
                  <a:pt x="433" y="342"/>
                  <a:pt x="433" y="342"/>
                </a:cubicBezTo>
                <a:cubicBezTo>
                  <a:pt x="433" y="319"/>
                  <a:pt x="431" y="296"/>
                  <a:pt x="428" y="274"/>
                </a:cubicBezTo>
                <a:cubicBezTo>
                  <a:pt x="428" y="274"/>
                  <a:pt x="427" y="274"/>
                  <a:pt x="427" y="274"/>
                </a:cubicBezTo>
                <a:cubicBezTo>
                  <a:pt x="425" y="296"/>
                  <a:pt x="427" y="320"/>
                  <a:pt x="428" y="342"/>
                </a:cubicBezTo>
                <a:cubicBezTo>
                  <a:pt x="428" y="342"/>
                  <a:pt x="428" y="343"/>
                  <a:pt x="428" y="343"/>
                </a:cubicBezTo>
                <a:cubicBezTo>
                  <a:pt x="417" y="343"/>
                  <a:pt x="407" y="343"/>
                  <a:pt x="396" y="343"/>
                </a:cubicBezTo>
                <a:cubicBezTo>
                  <a:pt x="394" y="343"/>
                  <a:pt x="392" y="343"/>
                  <a:pt x="390" y="343"/>
                </a:cubicBezTo>
                <a:cubicBezTo>
                  <a:pt x="393" y="337"/>
                  <a:pt x="394" y="329"/>
                  <a:pt x="395" y="323"/>
                </a:cubicBezTo>
                <a:cubicBezTo>
                  <a:pt x="397" y="307"/>
                  <a:pt x="398" y="291"/>
                  <a:pt x="399" y="274"/>
                </a:cubicBezTo>
                <a:cubicBezTo>
                  <a:pt x="400" y="273"/>
                  <a:pt x="397" y="272"/>
                  <a:pt x="397" y="274"/>
                </a:cubicBezTo>
                <a:cubicBezTo>
                  <a:pt x="394" y="287"/>
                  <a:pt x="393" y="300"/>
                  <a:pt x="392" y="313"/>
                </a:cubicBezTo>
                <a:cubicBezTo>
                  <a:pt x="390" y="323"/>
                  <a:pt x="387" y="333"/>
                  <a:pt x="384" y="343"/>
                </a:cubicBezTo>
                <a:cubicBezTo>
                  <a:pt x="374" y="343"/>
                  <a:pt x="364" y="342"/>
                  <a:pt x="354" y="342"/>
                </a:cubicBezTo>
                <a:cubicBezTo>
                  <a:pt x="360" y="321"/>
                  <a:pt x="368" y="300"/>
                  <a:pt x="366" y="277"/>
                </a:cubicBezTo>
                <a:cubicBezTo>
                  <a:pt x="366" y="277"/>
                  <a:pt x="366" y="277"/>
                  <a:pt x="366" y="277"/>
                </a:cubicBezTo>
                <a:cubicBezTo>
                  <a:pt x="364" y="299"/>
                  <a:pt x="356" y="321"/>
                  <a:pt x="349" y="342"/>
                </a:cubicBezTo>
                <a:cubicBezTo>
                  <a:pt x="339" y="342"/>
                  <a:pt x="330" y="342"/>
                  <a:pt x="320" y="342"/>
                </a:cubicBezTo>
                <a:cubicBezTo>
                  <a:pt x="331" y="321"/>
                  <a:pt x="340" y="297"/>
                  <a:pt x="346" y="275"/>
                </a:cubicBezTo>
                <a:cubicBezTo>
                  <a:pt x="346" y="274"/>
                  <a:pt x="345" y="274"/>
                  <a:pt x="345" y="274"/>
                </a:cubicBezTo>
                <a:cubicBezTo>
                  <a:pt x="333" y="296"/>
                  <a:pt x="324" y="320"/>
                  <a:pt x="314" y="343"/>
                </a:cubicBezTo>
                <a:cubicBezTo>
                  <a:pt x="308" y="343"/>
                  <a:pt x="302" y="343"/>
                  <a:pt x="297" y="344"/>
                </a:cubicBezTo>
                <a:cubicBezTo>
                  <a:pt x="296" y="344"/>
                  <a:pt x="296" y="344"/>
                  <a:pt x="295" y="344"/>
                </a:cubicBezTo>
                <a:cubicBezTo>
                  <a:pt x="307" y="327"/>
                  <a:pt x="304" y="301"/>
                  <a:pt x="320" y="285"/>
                </a:cubicBezTo>
                <a:cubicBezTo>
                  <a:pt x="320" y="285"/>
                  <a:pt x="320" y="284"/>
                  <a:pt x="320" y="285"/>
                </a:cubicBezTo>
                <a:cubicBezTo>
                  <a:pt x="303" y="300"/>
                  <a:pt x="300" y="324"/>
                  <a:pt x="291" y="344"/>
                </a:cubicBezTo>
                <a:cubicBezTo>
                  <a:pt x="289" y="344"/>
                  <a:pt x="287" y="344"/>
                  <a:pt x="285" y="344"/>
                </a:cubicBezTo>
                <a:cubicBezTo>
                  <a:pt x="293" y="312"/>
                  <a:pt x="306" y="279"/>
                  <a:pt x="328" y="254"/>
                </a:cubicBezTo>
                <a:cubicBezTo>
                  <a:pt x="336" y="256"/>
                  <a:pt x="345" y="256"/>
                  <a:pt x="353" y="256"/>
                </a:cubicBezTo>
                <a:cubicBezTo>
                  <a:pt x="370" y="257"/>
                  <a:pt x="386" y="257"/>
                  <a:pt x="403" y="257"/>
                </a:cubicBezTo>
                <a:close/>
                <a:moveTo>
                  <a:pt x="352" y="20"/>
                </a:moveTo>
                <a:cubicBezTo>
                  <a:pt x="351" y="21"/>
                  <a:pt x="350" y="23"/>
                  <a:pt x="349" y="24"/>
                </a:cubicBezTo>
                <a:cubicBezTo>
                  <a:pt x="350" y="22"/>
                  <a:pt x="351" y="21"/>
                  <a:pt x="352" y="20"/>
                </a:cubicBezTo>
                <a:close/>
                <a:moveTo>
                  <a:pt x="210" y="344"/>
                </a:moveTo>
                <a:cubicBezTo>
                  <a:pt x="209" y="334"/>
                  <a:pt x="204" y="325"/>
                  <a:pt x="201" y="315"/>
                </a:cubicBezTo>
                <a:cubicBezTo>
                  <a:pt x="198" y="302"/>
                  <a:pt x="197" y="288"/>
                  <a:pt x="192" y="274"/>
                </a:cubicBezTo>
                <a:cubicBezTo>
                  <a:pt x="191" y="273"/>
                  <a:pt x="190" y="274"/>
                  <a:pt x="190" y="275"/>
                </a:cubicBezTo>
                <a:cubicBezTo>
                  <a:pt x="193" y="287"/>
                  <a:pt x="193" y="299"/>
                  <a:pt x="195" y="312"/>
                </a:cubicBezTo>
                <a:cubicBezTo>
                  <a:pt x="197" y="323"/>
                  <a:pt x="203" y="333"/>
                  <a:pt x="204" y="344"/>
                </a:cubicBezTo>
                <a:cubicBezTo>
                  <a:pt x="198" y="344"/>
                  <a:pt x="192" y="343"/>
                  <a:pt x="185" y="343"/>
                </a:cubicBezTo>
                <a:cubicBezTo>
                  <a:pt x="183" y="320"/>
                  <a:pt x="179" y="295"/>
                  <a:pt x="168" y="274"/>
                </a:cubicBezTo>
                <a:cubicBezTo>
                  <a:pt x="168" y="274"/>
                  <a:pt x="167" y="274"/>
                  <a:pt x="168" y="275"/>
                </a:cubicBezTo>
                <a:cubicBezTo>
                  <a:pt x="176" y="296"/>
                  <a:pt x="179" y="320"/>
                  <a:pt x="181" y="343"/>
                </a:cubicBezTo>
                <a:cubicBezTo>
                  <a:pt x="173" y="343"/>
                  <a:pt x="164" y="343"/>
                  <a:pt x="155" y="343"/>
                </a:cubicBezTo>
                <a:cubicBezTo>
                  <a:pt x="154" y="338"/>
                  <a:pt x="153" y="332"/>
                  <a:pt x="152" y="327"/>
                </a:cubicBezTo>
                <a:cubicBezTo>
                  <a:pt x="148" y="310"/>
                  <a:pt x="140" y="295"/>
                  <a:pt x="139" y="277"/>
                </a:cubicBezTo>
                <a:cubicBezTo>
                  <a:pt x="139" y="276"/>
                  <a:pt x="137" y="276"/>
                  <a:pt x="137" y="277"/>
                </a:cubicBezTo>
                <a:cubicBezTo>
                  <a:pt x="136" y="296"/>
                  <a:pt x="144" y="313"/>
                  <a:pt x="148" y="331"/>
                </a:cubicBezTo>
                <a:cubicBezTo>
                  <a:pt x="149" y="334"/>
                  <a:pt x="149" y="338"/>
                  <a:pt x="149" y="343"/>
                </a:cubicBezTo>
                <a:cubicBezTo>
                  <a:pt x="143" y="343"/>
                  <a:pt x="138" y="343"/>
                  <a:pt x="132" y="343"/>
                </a:cubicBezTo>
                <a:cubicBezTo>
                  <a:pt x="126" y="343"/>
                  <a:pt x="121" y="343"/>
                  <a:pt x="115" y="343"/>
                </a:cubicBezTo>
                <a:cubicBezTo>
                  <a:pt x="115" y="333"/>
                  <a:pt x="112" y="321"/>
                  <a:pt x="112" y="311"/>
                </a:cubicBezTo>
                <a:cubicBezTo>
                  <a:pt x="111" y="299"/>
                  <a:pt x="109" y="287"/>
                  <a:pt x="109" y="274"/>
                </a:cubicBezTo>
                <a:cubicBezTo>
                  <a:pt x="109" y="273"/>
                  <a:pt x="108" y="273"/>
                  <a:pt x="107" y="274"/>
                </a:cubicBezTo>
                <a:cubicBezTo>
                  <a:pt x="106" y="288"/>
                  <a:pt x="105" y="302"/>
                  <a:pt x="106" y="316"/>
                </a:cubicBezTo>
                <a:cubicBezTo>
                  <a:pt x="107" y="324"/>
                  <a:pt x="107" y="334"/>
                  <a:pt x="110" y="343"/>
                </a:cubicBezTo>
                <a:cubicBezTo>
                  <a:pt x="102" y="342"/>
                  <a:pt x="94" y="342"/>
                  <a:pt x="86" y="342"/>
                </a:cubicBezTo>
                <a:cubicBezTo>
                  <a:pt x="89" y="334"/>
                  <a:pt x="88" y="325"/>
                  <a:pt x="88" y="317"/>
                </a:cubicBezTo>
                <a:cubicBezTo>
                  <a:pt x="88" y="302"/>
                  <a:pt x="87" y="289"/>
                  <a:pt x="86" y="274"/>
                </a:cubicBezTo>
                <a:cubicBezTo>
                  <a:pt x="86" y="274"/>
                  <a:pt x="85" y="274"/>
                  <a:pt x="85" y="274"/>
                </a:cubicBezTo>
                <a:cubicBezTo>
                  <a:pt x="84" y="286"/>
                  <a:pt x="84" y="297"/>
                  <a:pt x="83" y="308"/>
                </a:cubicBezTo>
                <a:cubicBezTo>
                  <a:pt x="83" y="319"/>
                  <a:pt x="80" y="331"/>
                  <a:pt x="81" y="342"/>
                </a:cubicBezTo>
                <a:cubicBezTo>
                  <a:pt x="71" y="342"/>
                  <a:pt x="62" y="342"/>
                  <a:pt x="52" y="342"/>
                </a:cubicBezTo>
                <a:cubicBezTo>
                  <a:pt x="56" y="319"/>
                  <a:pt x="64" y="296"/>
                  <a:pt x="70" y="272"/>
                </a:cubicBezTo>
                <a:cubicBezTo>
                  <a:pt x="70" y="271"/>
                  <a:pt x="69" y="271"/>
                  <a:pt x="68" y="272"/>
                </a:cubicBezTo>
                <a:cubicBezTo>
                  <a:pt x="61" y="295"/>
                  <a:pt x="51" y="318"/>
                  <a:pt x="47" y="343"/>
                </a:cubicBezTo>
                <a:cubicBezTo>
                  <a:pt x="42" y="343"/>
                  <a:pt x="37" y="344"/>
                  <a:pt x="33" y="344"/>
                </a:cubicBezTo>
                <a:cubicBezTo>
                  <a:pt x="29" y="344"/>
                  <a:pt x="25" y="344"/>
                  <a:pt x="21" y="344"/>
                </a:cubicBezTo>
                <a:cubicBezTo>
                  <a:pt x="29" y="312"/>
                  <a:pt x="42" y="279"/>
                  <a:pt x="64" y="254"/>
                </a:cubicBezTo>
                <a:cubicBezTo>
                  <a:pt x="72" y="256"/>
                  <a:pt x="81" y="256"/>
                  <a:pt x="89" y="256"/>
                </a:cubicBezTo>
                <a:cubicBezTo>
                  <a:pt x="106" y="257"/>
                  <a:pt x="122" y="257"/>
                  <a:pt x="139" y="257"/>
                </a:cubicBezTo>
                <a:cubicBezTo>
                  <a:pt x="160" y="257"/>
                  <a:pt x="182" y="259"/>
                  <a:pt x="203" y="256"/>
                </a:cubicBezTo>
                <a:cubicBezTo>
                  <a:pt x="206" y="283"/>
                  <a:pt x="223" y="308"/>
                  <a:pt x="241" y="330"/>
                </a:cubicBezTo>
                <a:cubicBezTo>
                  <a:pt x="244" y="336"/>
                  <a:pt x="247" y="342"/>
                  <a:pt x="251" y="348"/>
                </a:cubicBezTo>
                <a:cubicBezTo>
                  <a:pt x="237" y="346"/>
                  <a:pt x="223" y="345"/>
                  <a:pt x="210" y="344"/>
                </a:cubicBezTo>
                <a:close/>
                <a:moveTo>
                  <a:pt x="247" y="323"/>
                </a:moveTo>
                <a:cubicBezTo>
                  <a:pt x="244" y="315"/>
                  <a:pt x="241" y="307"/>
                  <a:pt x="238" y="300"/>
                </a:cubicBezTo>
                <a:cubicBezTo>
                  <a:pt x="232" y="283"/>
                  <a:pt x="230" y="264"/>
                  <a:pt x="221" y="249"/>
                </a:cubicBezTo>
                <a:cubicBezTo>
                  <a:pt x="221" y="248"/>
                  <a:pt x="219" y="247"/>
                  <a:pt x="218" y="247"/>
                </a:cubicBezTo>
                <a:cubicBezTo>
                  <a:pt x="218" y="247"/>
                  <a:pt x="218" y="247"/>
                  <a:pt x="218" y="246"/>
                </a:cubicBezTo>
                <a:cubicBezTo>
                  <a:pt x="224" y="246"/>
                  <a:pt x="231" y="245"/>
                  <a:pt x="238" y="244"/>
                </a:cubicBezTo>
                <a:cubicBezTo>
                  <a:pt x="252" y="243"/>
                  <a:pt x="266" y="243"/>
                  <a:pt x="280" y="243"/>
                </a:cubicBezTo>
                <a:cubicBezTo>
                  <a:pt x="286" y="243"/>
                  <a:pt x="293" y="244"/>
                  <a:pt x="300" y="244"/>
                </a:cubicBezTo>
                <a:cubicBezTo>
                  <a:pt x="318" y="245"/>
                  <a:pt x="337" y="247"/>
                  <a:pt x="355" y="247"/>
                </a:cubicBezTo>
                <a:cubicBezTo>
                  <a:pt x="346" y="247"/>
                  <a:pt x="337" y="247"/>
                  <a:pt x="328" y="249"/>
                </a:cubicBezTo>
                <a:cubicBezTo>
                  <a:pt x="327" y="249"/>
                  <a:pt x="326" y="249"/>
                  <a:pt x="325" y="250"/>
                </a:cubicBezTo>
                <a:cubicBezTo>
                  <a:pt x="325" y="250"/>
                  <a:pt x="325" y="250"/>
                  <a:pt x="325" y="250"/>
                </a:cubicBezTo>
                <a:cubicBezTo>
                  <a:pt x="324" y="251"/>
                  <a:pt x="323" y="251"/>
                  <a:pt x="322" y="251"/>
                </a:cubicBezTo>
                <a:cubicBezTo>
                  <a:pt x="322" y="251"/>
                  <a:pt x="322" y="252"/>
                  <a:pt x="322" y="252"/>
                </a:cubicBezTo>
                <a:cubicBezTo>
                  <a:pt x="322" y="252"/>
                  <a:pt x="322" y="252"/>
                  <a:pt x="323" y="252"/>
                </a:cubicBezTo>
                <a:cubicBezTo>
                  <a:pt x="298" y="279"/>
                  <a:pt x="282" y="315"/>
                  <a:pt x="273" y="350"/>
                </a:cubicBezTo>
                <a:cubicBezTo>
                  <a:pt x="271" y="350"/>
                  <a:pt x="270" y="350"/>
                  <a:pt x="268" y="351"/>
                </a:cubicBezTo>
                <a:cubicBezTo>
                  <a:pt x="262" y="342"/>
                  <a:pt x="254" y="333"/>
                  <a:pt x="247" y="323"/>
                </a:cubicBezTo>
                <a:close/>
                <a:moveTo>
                  <a:pt x="270" y="354"/>
                </a:moveTo>
                <a:cubicBezTo>
                  <a:pt x="270" y="354"/>
                  <a:pt x="270" y="354"/>
                  <a:pt x="270" y="353"/>
                </a:cubicBezTo>
                <a:cubicBezTo>
                  <a:pt x="270" y="354"/>
                  <a:pt x="270" y="354"/>
                  <a:pt x="270" y="354"/>
                </a:cubicBezTo>
                <a:cubicBezTo>
                  <a:pt x="270" y="354"/>
                  <a:pt x="270" y="354"/>
                  <a:pt x="270" y="354"/>
                </a:cubicBezTo>
                <a:close/>
              </a:path>
            </a:pathLst>
          </a:custGeom>
          <a:solidFill>
            <a:schemeClr val="accent1">
              <a:lumMod val="75000"/>
              <a:alpha val="39000"/>
            </a:schemeClr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</a14:hiddenLine>
            </a:ext>
          </a:ex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  <p:sp>
        <p:nvSpPr>
          <p:cNvPr id="33794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CAF198-0EF9-4DA1-B63E-00518C04D0C5}" type="datetime1">
              <a:rPr lang="zh-CN" altLang="en-US" sz="790" smtClean="0"/>
              <a:pPr>
                <a:spcBef>
                  <a:spcPct val="0"/>
                </a:spcBef>
                <a:buFontTx/>
                <a:buNone/>
              </a:pPr>
              <a:t>2024/10/14</a:t>
            </a:fld>
            <a:endParaRPr lang="en-US" altLang="zh-CN" sz="790"/>
          </a:p>
        </p:txBody>
      </p:sp>
      <p:sp>
        <p:nvSpPr>
          <p:cNvPr id="33795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790" smtClean="0"/>
              <a:t>Heaps&amp;Priority Queue - Lecture 6</a:t>
            </a:r>
            <a:endParaRPr lang="en-US" altLang="zh-CN" sz="790"/>
          </a:p>
        </p:txBody>
      </p:sp>
      <p:sp>
        <p:nvSpPr>
          <p:cNvPr id="3379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548919-31EA-48F5-856C-7B65B10A3CC2}" type="slidenum">
              <a:rPr lang="en-US" altLang="zh-CN" sz="79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zh-CN" sz="790"/>
          </a:p>
        </p:txBody>
      </p:sp>
      <p:sp>
        <p:nvSpPr>
          <p:cNvPr id="2" name="矩形 1"/>
          <p:cNvSpPr/>
          <p:nvPr/>
        </p:nvSpPr>
        <p:spPr>
          <a:xfrm>
            <a:off x="539750" y="1844040"/>
            <a:ext cx="8034655" cy="426275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 fontAlgn="auto">
              <a:lnSpc>
                <a:spcPct val="100000"/>
              </a:lnSpc>
            </a:pPr>
            <a:r>
              <a:rPr lang="en-US" altLang="zh-CN" sz="2400" dirty="0">
                <a:solidFill>
                  <a:srgbClr val="008000"/>
                </a:solidFill>
                <a:latin typeface="Sitka Text" pitchFamily="2" charset="0"/>
              </a:rPr>
              <a:t>/**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2400" dirty="0" smtClean="0">
                <a:solidFill>
                  <a:srgbClr val="008000"/>
                </a:solidFill>
                <a:latin typeface="Sitka Text" pitchFamily="2" charset="0"/>
              </a:rPr>
              <a:t>* </a:t>
            </a:r>
            <a:r>
              <a:rPr lang="en-US" altLang="zh-CN" sz="2400" dirty="0">
                <a:solidFill>
                  <a:srgbClr val="008000"/>
                </a:solidFill>
                <a:latin typeface="Sitka Text" pitchFamily="2" charset="0"/>
              </a:rPr>
              <a:t>Establish heap order property from </a:t>
            </a:r>
            <a:r>
              <a:rPr lang="en-US" altLang="zh-CN" sz="2400" dirty="0" smtClean="0">
                <a:solidFill>
                  <a:srgbClr val="008000"/>
                </a:solidFill>
                <a:latin typeface="Sitka Text" pitchFamily="2" charset="0"/>
              </a:rPr>
              <a:t>* an arbitrary arrangement </a:t>
            </a:r>
            <a:r>
              <a:rPr lang="en-US" altLang="zh-CN" sz="2400" dirty="0">
                <a:solidFill>
                  <a:srgbClr val="008000"/>
                </a:solidFill>
                <a:latin typeface="Sitka Text" pitchFamily="2" charset="0"/>
              </a:rPr>
              <a:t>of items. </a:t>
            </a:r>
          </a:p>
          <a:p>
            <a:pPr indent="0" fontAlgn="auto">
              <a:lnSpc>
                <a:spcPct val="100000"/>
              </a:lnSpc>
            </a:pPr>
            <a:r>
              <a:rPr lang="en-US" altLang="zh-CN" sz="2400" dirty="0" smtClean="0">
                <a:solidFill>
                  <a:srgbClr val="008000"/>
                </a:solidFill>
                <a:latin typeface="Sitka Text" pitchFamily="2" charset="0"/>
              </a:rPr>
              <a:t>* Runs </a:t>
            </a:r>
            <a:r>
              <a:rPr lang="en-US" altLang="zh-CN" sz="2400" dirty="0">
                <a:solidFill>
                  <a:srgbClr val="008000"/>
                </a:solidFill>
                <a:latin typeface="Sitka Text" pitchFamily="2" charset="0"/>
              </a:rPr>
              <a:t>in linear time.</a:t>
            </a:r>
          </a:p>
          <a:p>
            <a:pPr indent="0" fontAlgn="auto">
              <a:lnSpc>
                <a:spcPct val="100000"/>
              </a:lnSpc>
            </a:pPr>
            <a:r>
              <a:rPr lang="zh-CN" altLang="en-US" sz="2400" dirty="0" smtClean="0">
                <a:solidFill>
                  <a:srgbClr val="008000"/>
                </a:solidFill>
                <a:latin typeface="Sitka Text" pitchFamily="2" charset="0"/>
              </a:rPr>
              <a:t>*</a:t>
            </a:r>
            <a:r>
              <a:rPr lang="en-US" altLang="zh-CN" sz="2400" dirty="0" smtClean="0">
                <a:solidFill>
                  <a:srgbClr val="008000"/>
                </a:solidFill>
                <a:latin typeface="Sitka Text" pitchFamily="2" charset="0"/>
              </a:rPr>
              <a:t>/</a:t>
            </a:r>
            <a:endParaRPr lang="en-US" altLang="zh-CN" sz="2400" dirty="0">
              <a:solidFill>
                <a:srgbClr val="008000"/>
              </a:solidFill>
              <a:latin typeface="Sitka Text" pitchFamily="2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 dirty="0" smtClean="0">
                <a:latin typeface="Sitka Text" pitchFamily="2" charset="0"/>
              </a:rPr>
              <a:t>void </a:t>
            </a:r>
            <a:r>
              <a:rPr lang="en-US" altLang="zh-CN" sz="2400" dirty="0" err="1">
                <a:latin typeface="Sitka Text" pitchFamily="2" charset="0"/>
              </a:rPr>
              <a:t>buildHeap</a:t>
            </a:r>
            <a:r>
              <a:rPr lang="en-US" altLang="zh-CN" sz="2400" dirty="0">
                <a:latin typeface="Sitka Text" pitchFamily="2" charset="0"/>
              </a:rPr>
              <a:t>( </a:t>
            </a:r>
            <a:r>
              <a:rPr lang="en-US" altLang="zh-CN" sz="2400" dirty="0" smtClean="0">
                <a:latin typeface="Sitka Text" pitchFamily="2" charset="0"/>
              </a:rPr>
              <a:t>) </a:t>
            </a:r>
            <a:r>
              <a:rPr lang="en-US" altLang="zh-CN" sz="2400" dirty="0">
                <a:latin typeface="Sitka Text" pitchFamily="2" charset="0"/>
              </a:rPr>
              <a:t>{</a:t>
            </a:r>
          </a:p>
          <a:p>
            <a:pPr indent="0" fontAlgn="auto">
              <a:lnSpc>
                <a:spcPct val="150000"/>
              </a:lnSpc>
            </a:pPr>
            <a:r>
              <a:rPr lang="en-US" altLang="zh-CN" sz="2400" dirty="0" smtClean="0">
                <a:latin typeface="Sitka Text" pitchFamily="2" charset="0"/>
              </a:rPr>
              <a:t>for</a:t>
            </a:r>
            <a:r>
              <a:rPr lang="en-US" altLang="zh-CN" sz="2400" dirty="0">
                <a:latin typeface="Sitka Text" pitchFamily="2" charset="0"/>
              </a:rPr>
              <a:t>( </a:t>
            </a:r>
            <a:r>
              <a:rPr lang="en-US" altLang="zh-CN" sz="2400" dirty="0" err="1">
                <a:latin typeface="Sitka Text" pitchFamily="2" charset="0"/>
              </a:rPr>
              <a:t>int</a:t>
            </a:r>
            <a:r>
              <a:rPr lang="en-US" altLang="zh-CN" sz="2400" dirty="0">
                <a:latin typeface="Sitka Text" pitchFamily="2" charset="0"/>
              </a:rPr>
              <a:t> </a:t>
            </a:r>
            <a:r>
              <a:rPr lang="en-US" altLang="zh-CN" sz="2400" dirty="0" err="1">
                <a:latin typeface="Sitka Text" pitchFamily="2" charset="0"/>
              </a:rPr>
              <a:t>i</a:t>
            </a:r>
            <a:r>
              <a:rPr lang="en-US" altLang="zh-CN" sz="2400" dirty="0">
                <a:latin typeface="Sitka Text" pitchFamily="2" charset="0"/>
              </a:rPr>
              <a:t> = </a:t>
            </a:r>
            <a:r>
              <a:rPr lang="en-US" altLang="zh-CN" sz="2400" dirty="0" err="1">
                <a:latin typeface="Sitka Text" pitchFamily="2" charset="0"/>
              </a:rPr>
              <a:t>currentSize</a:t>
            </a:r>
            <a:r>
              <a:rPr lang="en-US" altLang="zh-CN" sz="2400" dirty="0">
                <a:latin typeface="Sitka Text" pitchFamily="2" charset="0"/>
              </a:rPr>
              <a:t> / 2; </a:t>
            </a:r>
            <a:r>
              <a:rPr lang="en-US" altLang="zh-CN" sz="2400" dirty="0" err="1">
                <a:latin typeface="Sitka Text" pitchFamily="2" charset="0"/>
              </a:rPr>
              <a:t>i</a:t>
            </a:r>
            <a:r>
              <a:rPr lang="en-US" altLang="zh-CN" sz="2400" dirty="0">
                <a:latin typeface="Sitka Text" pitchFamily="2" charset="0"/>
              </a:rPr>
              <a:t> &gt; 0; --</a:t>
            </a:r>
            <a:r>
              <a:rPr lang="en-US" altLang="zh-CN" sz="2400" dirty="0" err="1">
                <a:latin typeface="Sitka Text" pitchFamily="2" charset="0"/>
              </a:rPr>
              <a:t>i</a:t>
            </a:r>
            <a:r>
              <a:rPr lang="en-US" altLang="zh-CN" sz="2400" dirty="0">
                <a:latin typeface="Sitka Text" pitchFamily="2" charset="0"/>
              </a:rPr>
              <a:t> )</a:t>
            </a:r>
          </a:p>
          <a:p>
            <a:pPr indent="0" fontAlgn="auto">
              <a:lnSpc>
                <a:spcPct val="150000"/>
              </a:lnSpc>
            </a:pPr>
            <a:r>
              <a:rPr lang="en-US" altLang="zh-CN" sz="2400" dirty="0" smtClean="0">
                <a:latin typeface="Sitka Text" pitchFamily="2" charset="0"/>
              </a:rPr>
              <a:t>    </a:t>
            </a:r>
            <a:r>
              <a:rPr lang="en-US" altLang="zh-CN" sz="2400" dirty="0" err="1" smtClean="0">
                <a:latin typeface="Sitka Text" pitchFamily="2" charset="0"/>
              </a:rPr>
              <a:t>percolateDown</a:t>
            </a:r>
            <a:r>
              <a:rPr lang="en-US" altLang="zh-CN" sz="2400" dirty="0">
                <a:latin typeface="Sitka Text" pitchFamily="2" charset="0"/>
              </a:rPr>
              <a:t>( </a:t>
            </a:r>
            <a:r>
              <a:rPr lang="en-US" altLang="zh-CN" sz="2400" dirty="0" err="1">
                <a:latin typeface="Sitka Text" pitchFamily="2" charset="0"/>
              </a:rPr>
              <a:t>i</a:t>
            </a:r>
            <a:r>
              <a:rPr lang="en-US" altLang="zh-CN" sz="2400" dirty="0">
                <a:latin typeface="Sitka Text" pitchFamily="2" charset="0"/>
              </a:rPr>
              <a:t> );</a:t>
            </a:r>
          </a:p>
          <a:p>
            <a:pPr indent="0" fontAlgn="auto">
              <a:lnSpc>
                <a:spcPct val="150000"/>
              </a:lnSpc>
            </a:pPr>
            <a:r>
              <a:rPr lang="en-US" altLang="zh-CN" sz="2400" dirty="0" smtClean="0">
                <a:latin typeface="Sitka Text" pitchFamily="2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00037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05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/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BuildHeap</a:t>
            </a:r>
          </a:p>
        </p:txBody>
      </p:sp>
      <p:pic>
        <p:nvPicPr>
          <p:cNvPr id="10" name="图片 9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3794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CAF198-0EF9-4DA1-B63E-00518C04D0C5}" type="datetime1">
              <a:rPr lang="zh-CN" altLang="en-US" sz="790" smtClean="0"/>
              <a:pPr>
                <a:spcBef>
                  <a:spcPct val="0"/>
                </a:spcBef>
                <a:buFontTx/>
                <a:buNone/>
              </a:pPr>
              <a:t>2024/10/14</a:t>
            </a:fld>
            <a:endParaRPr lang="en-US" altLang="zh-CN" sz="790"/>
          </a:p>
        </p:txBody>
      </p:sp>
      <p:sp>
        <p:nvSpPr>
          <p:cNvPr id="33795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790" smtClean="0"/>
              <a:t>Heaps&amp;Priority Queue - Lecture 6</a:t>
            </a:r>
            <a:endParaRPr lang="en-US" altLang="zh-CN" sz="790"/>
          </a:p>
        </p:txBody>
      </p:sp>
      <p:sp>
        <p:nvSpPr>
          <p:cNvPr id="3379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548919-31EA-48F5-856C-7B65B10A3CC2}" type="slidenum">
              <a:rPr lang="en-US" altLang="zh-CN" sz="79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zh-CN" sz="790"/>
          </a:p>
        </p:txBody>
      </p:sp>
      <p:grpSp>
        <p:nvGrpSpPr>
          <p:cNvPr id="6" name="组合 5"/>
          <p:cNvGrpSpPr/>
          <p:nvPr/>
        </p:nvGrpSpPr>
        <p:grpSpPr>
          <a:xfrm>
            <a:off x="422910" y="1757680"/>
            <a:ext cx="8127365" cy="3742055"/>
            <a:chOff x="666" y="2768"/>
            <a:chExt cx="12799" cy="5893"/>
          </a:xfrm>
        </p:grpSpPr>
        <p:sp>
          <p:nvSpPr>
            <p:cNvPr id="62" name="Oval 4"/>
            <p:cNvSpPr>
              <a:spLocks noChangeArrowheads="1"/>
            </p:cNvSpPr>
            <p:nvPr/>
          </p:nvSpPr>
          <p:spPr bwMode="auto">
            <a:xfrm>
              <a:off x="3894" y="7377"/>
              <a:ext cx="711" cy="71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cxnSp>
          <p:nvCxnSpPr>
            <p:cNvPr id="63" name="AutoShape 5"/>
            <p:cNvCxnSpPr>
              <a:cxnSpLocks noChangeShapeType="1"/>
              <a:stCxn id="68" idx="5"/>
              <a:endCxn id="62" idx="0"/>
            </p:cNvCxnSpPr>
            <p:nvPr/>
          </p:nvCxnSpPr>
          <p:spPr bwMode="auto">
            <a:xfrm>
              <a:off x="3948" y="6840"/>
              <a:ext cx="302" cy="5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4" name="Oval 6"/>
            <p:cNvSpPr>
              <a:spLocks noChangeArrowheads="1"/>
            </p:cNvSpPr>
            <p:nvPr/>
          </p:nvSpPr>
          <p:spPr bwMode="auto">
            <a:xfrm>
              <a:off x="5235" y="5131"/>
              <a:ext cx="711" cy="71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65" name="Oval 7"/>
            <p:cNvSpPr>
              <a:spLocks noChangeArrowheads="1"/>
            </p:cNvSpPr>
            <p:nvPr/>
          </p:nvSpPr>
          <p:spPr bwMode="auto">
            <a:xfrm>
              <a:off x="2441" y="5131"/>
              <a:ext cx="711" cy="71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66" name="Oval 8"/>
            <p:cNvSpPr>
              <a:spLocks noChangeArrowheads="1"/>
            </p:cNvSpPr>
            <p:nvPr/>
          </p:nvSpPr>
          <p:spPr bwMode="auto">
            <a:xfrm>
              <a:off x="5939" y="6232"/>
              <a:ext cx="711" cy="71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67" name="Oval 9"/>
            <p:cNvSpPr>
              <a:spLocks noChangeArrowheads="1"/>
            </p:cNvSpPr>
            <p:nvPr/>
          </p:nvSpPr>
          <p:spPr bwMode="auto">
            <a:xfrm>
              <a:off x="4523" y="6232"/>
              <a:ext cx="711" cy="71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68" name="Oval 10"/>
            <p:cNvSpPr>
              <a:spLocks noChangeArrowheads="1"/>
            </p:cNvSpPr>
            <p:nvPr/>
          </p:nvSpPr>
          <p:spPr bwMode="auto">
            <a:xfrm>
              <a:off x="3340" y="6232"/>
              <a:ext cx="711" cy="711"/>
            </a:xfrm>
            <a:prstGeom prst="ellipse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69" name="Oval 11"/>
            <p:cNvSpPr>
              <a:spLocks noChangeArrowheads="1"/>
            </p:cNvSpPr>
            <p:nvPr/>
          </p:nvSpPr>
          <p:spPr bwMode="auto">
            <a:xfrm>
              <a:off x="1466" y="6232"/>
              <a:ext cx="711" cy="71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70" name="Oval 12"/>
            <p:cNvSpPr>
              <a:spLocks noChangeArrowheads="1"/>
            </p:cNvSpPr>
            <p:nvPr/>
          </p:nvSpPr>
          <p:spPr bwMode="auto">
            <a:xfrm>
              <a:off x="2837" y="7373"/>
              <a:ext cx="711" cy="71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71" name="Oval 13"/>
            <p:cNvSpPr>
              <a:spLocks noChangeArrowheads="1"/>
            </p:cNvSpPr>
            <p:nvPr/>
          </p:nvSpPr>
          <p:spPr bwMode="auto">
            <a:xfrm>
              <a:off x="1969" y="7373"/>
              <a:ext cx="711" cy="71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72" name="Oval 14"/>
            <p:cNvSpPr>
              <a:spLocks noChangeArrowheads="1"/>
            </p:cNvSpPr>
            <p:nvPr/>
          </p:nvSpPr>
          <p:spPr bwMode="auto">
            <a:xfrm>
              <a:off x="881" y="7373"/>
              <a:ext cx="711" cy="71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cxnSp>
          <p:nvCxnSpPr>
            <p:cNvPr id="73" name="AutoShape 15"/>
            <p:cNvCxnSpPr>
              <a:cxnSpLocks noChangeShapeType="1"/>
              <a:stCxn id="69" idx="3"/>
              <a:endCxn id="72" idx="0"/>
            </p:cNvCxnSpPr>
            <p:nvPr/>
          </p:nvCxnSpPr>
          <p:spPr bwMode="auto">
            <a:xfrm flipH="1">
              <a:off x="1237" y="6839"/>
              <a:ext cx="333" cy="5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16"/>
            <p:cNvCxnSpPr>
              <a:cxnSpLocks noChangeShapeType="1"/>
              <a:stCxn id="69" idx="5"/>
              <a:endCxn id="71" idx="0"/>
            </p:cNvCxnSpPr>
            <p:nvPr/>
          </p:nvCxnSpPr>
          <p:spPr bwMode="auto">
            <a:xfrm>
              <a:off x="2073" y="6839"/>
              <a:ext cx="252" cy="5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17"/>
            <p:cNvCxnSpPr>
              <a:cxnSpLocks noChangeShapeType="1"/>
              <a:stCxn id="68" idx="3"/>
              <a:endCxn id="70" idx="0"/>
            </p:cNvCxnSpPr>
            <p:nvPr/>
          </p:nvCxnSpPr>
          <p:spPr bwMode="auto">
            <a:xfrm flipH="1">
              <a:off x="3193" y="6839"/>
              <a:ext cx="251" cy="5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18"/>
            <p:cNvCxnSpPr>
              <a:cxnSpLocks noChangeShapeType="1"/>
              <a:stCxn id="65" idx="3"/>
              <a:endCxn id="69" idx="0"/>
            </p:cNvCxnSpPr>
            <p:nvPr/>
          </p:nvCxnSpPr>
          <p:spPr bwMode="auto">
            <a:xfrm flipH="1">
              <a:off x="1822" y="5738"/>
              <a:ext cx="723" cy="4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AutoShape 19"/>
            <p:cNvCxnSpPr>
              <a:cxnSpLocks noChangeShapeType="1"/>
              <a:stCxn id="65" idx="5"/>
              <a:endCxn id="68" idx="0"/>
            </p:cNvCxnSpPr>
            <p:nvPr/>
          </p:nvCxnSpPr>
          <p:spPr bwMode="auto">
            <a:xfrm>
              <a:off x="3048" y="5738"/>
              <a:ext cx="648" cy="49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AutoShape 20"/>
            <p:cNvCxnSpPr>
              <a:cxnSpLocks noChangeShapeType="1"/>
              <a:stCxn id="64" idx="3"/>
              <a:endCxn id="67" idx="0"/>
            </p:cNvCxnSpPr>
            <p:nvPr/>
          </p:nvCxnSpPr>
          <p:spPr bwMode="auto">
            <a:xfrm flipH="1">
              <a:off x="4880" y="5739"/>
              <a:ext cx="460" cy="4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AutoShape 21"/>
            <p:cNvCxnSpPr>
              <a:cxnSpLocks noChangeShapeType="1"/>
              <a:stCxn id="64" idx="5"/>
              <a:endCxn id="66" idx="0"/>
            </p:cNvCxnSpPr>
            <p:nvPr/>
          </p:nvCxnSpPr>
          <p:spPr bwMode="auto">
            <a:xfrm>
              <a:off x="5843" y="5739"/>
              <a:ext cx="453" cy="4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AutoShape 22"/>
            <p:cNvCxnSpPr>
              <a:cxnSpLocks noChangeShapeType="1"/>
              <a:stCxn id="82" idx="3"/>
              <a:endCxn id="65" idx="0"/>
            </p:cNvCxnSpPr>
            <p:nvPr/>
          </p:nvCxnSpPr>
          <p:spPr bwMode="auto">
            <a:xfrm flipH="1">
              <a:off x="2797" y="4715"/>
              <a:ext cx="1201" cy="4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AutoShape 23"/>
            <p:cNvCxnSpPr>
              <a:cxnSpLocks noChangeShapeType="1"/>
              <a:stCxn id="82" idx="5"/>
              <a:endCxn id="64" idx="0"/>
            </p:cNvCxnSpPr>
            <p:nvPr/>
          </p:nvCxnSpPr>
          <p:spPr bwMode="auto">
            <a:xfrm>
              <a:off x="4502" y="4715"/>
              <a:ext cx="1089" cy="4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" name="Oval 24"/>
            <p:cNvSpPr>
              <a:spLocks noChangeArrowheads="1"/>
            </p:cNvSpPr>
            <p:nvPr/>
          </p:nvSpPr>
          <p:spPr bwMode="auto">
            <a:xfrm>
              <a:off x="3894" y="4108"/>
              <a:ext cx="711" cy="71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83" name="Text Box 46"/>
            <p:cNvSpPr txBox="1">
              <a:spLocks noChangeArrowheads="1"/>
            </p:cNvSpPr>
            <p:nvPr/>
          </p:nvSpPr>
          <p:spPr bwMode="auto">
            <a:xfrm>
              <a:off x="1841" y="2768"/>
              <a:ext cx="1982" cy="7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 dirty="0">
                  <a:solidFill>
                    <a:srgbClr val="263AF8"/>
                  </a:solidFill>
                  <a:latin typeface="Sitka Small" pitchFamily="2" charset="0"/>
                  <a:ea typeface="宋体" panose="02010600030101010101" pitchFamily="2" charset="-122"/>
                </a:rPr>
                <a:t>N=11</a:t>
              </a:r>
            </a:p>
          </p:txBody>
        </p:sp>
        <p:sp>
          <p:nvSpPr>
            <p:cNvPr id="84" name="Oval 47"/>
            <p:cNvSpPr>
              <a:spLocks noChangeArrowheads="1"/>
            </p:cNvSpPr>
            <p:nvPr/>
          </p:nvSpPr>
          <p:spPr bwMode="auto">
            <a:xfrm>
              <a:off x="10709" y="7534"/>
              <a:ext cx="711" cy="71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cxnSp>
          <p:nvCxnSpPr>
            <p:cNvPr id="85" name="AutoShape 48"/>
            <p:cNvCxnSpPr>
              <a:cxnSpLocks noChangeShapeType="1"/>
              <a:stCxn id="90" idx="5"/>
              <a:endCxn id="84" idx="0"/>
            </p:cNvCxnSpPr>
            <p:nvPr/>
          </p:nvCxnSpPr>
          <p:spPr bwMode="auto">
            <a:xfrm>
              <a:off x="10763" y="6998"/>
              <a:ext cx="302" cy="5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6" name="Oval 49"/>
            <p:cNvSpPr>
              <a:spLocks noChangeArrowheads="1"/>
            </p:cNvSpPr>
            <p:nvPr/>
          </p:nvSpPr>
          <p:spPr bwMode="auto">
            <a:xfrm>
              <a:off x="12049" y="5288"/>
              <a:ext cx="711" cy="71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87" name="Oval 50"/>
            <p:cNvSpPr>
              <a:spLocks noChangeArrowheads="1"/>
            </p:cNvSpPr>
            <p:nvPr/>
          </p:nvSpPr>
          <p:spPr bwMode="auto">
            <a:xfrm>
              <a:off x="9368" y="5288"/>
              <a:ext cx="711" cy="71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88" name="Oval 51"/>
            <p:cNvSpPr>
              <a:spLocks noChangeArrowheads="1"/>
            </p:cNvSpPr>
            <p:nvPr/>
          </p:nvSpPr>
          <p:spPr bwMode="auto">
            <a:xfrm>
              <a:off x="12754" y="6389"/>
              <a:ext cx="711" cy="71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89" name="Oval 52"/>
            <p:cNvSpPr>
              <a:spLocks noChangeArrowheads="1"/>
            </p:cNvSpPr>
            <p:nvPr/>
          </p:nvSpPr>
          <p:spPr bwMode="auto">
            <a:xfrm>
              <a:off x="11338" y="6389"/>
              <a:ext cx="711" cy="71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90" name="Oval 53"/>
            <p:cNvSpPr>
              <a:spLocks noChangeArrowheads="1"/>
            </p:cNvSpPr>
            <p:nvPr/>
          </p:nvSpPr>
          <p:spPr bwMode="auto">
            <a:xfrm>
              <a:off x="10155" y="6389"/>
              <a:ext cx="711" cy="71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91" name="Oval 54"/>
            <p:cNvSpPr>
              <a:spLocks noChangeArrowheads="1"/>
            </p:cNvSpPr>
            <p:nvPr/>
          </p:nvSpPr>
          <p:spPr bwMode="auto">
            <a:xfrm>
              <a:off x="8507" y="6389"/>
              <a:ext cx="711" cy="711"/>
            </a:xfrm>
            <a:prstGeom prst="ellipse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92" name="Oval 55"/>
            <p:cNvSpPr>
              <a:spLocks noChangeArrowheads="1"/>
            </p:cNvSpPr>
            <p:nvPr/>
          </p:nvSpPr>
          <p:spPr bwMode="auto">
            <a:xfrm>
              <a:off x="9765" y="7531"/>
              <a:ext cx="711" cy="71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93" name="Oval 56"/>
            <p:cNvSpPr>
              <a:spLocks noChangeArrowheads="1"/>
            </p:cNvSpPr>
            <p:nvPr/>
          </p:nvSpPr>
          <p:spPr bwMode="auto">
            <a:xfrm>
              <a:off x="8896" y="7531"/>
              <a:ext cx="711" cy="71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94" name="Oval 57"/>
            <p:cNvSpPr>
              <a:spLocks noChangeArrowheads="1"/>
            </p:cNvSpPr>
            <p:nvPr/>
          </p:nvSpPr>
          <p:spPr bwMode="auto">
            <a:xfrm>
              <a:off x="8035" y="7531"/>
              <a:ext cx="711" cy="71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cxnSp>
          <p:nvCxnSpPr>
            <p:cNvPr id="95" name="AutoShape 58"/>
            <p:cNvCxnSpPr>
              <a:cxnSpLocks noChangeShapeType="1"/>
              <a:stCxn id="91" idx="3"/>
              <a:endCxn id="94" idx="0"/>
            </p:cNvCxnSpPr>
            <p:nvPr/>
          </p:nvCxnSpPr>
          <p:spPr bwMode="auto">
            <a:xfrm flipH="1">
              <a:off x="8391" y="6998"/>
              <a:ext cx="220" cy="5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6" name="AutoShape 59"/>
            <p:cNvCxnSpPr>
              <a:cxnSpLocks noChangeShapeType="1"/>
              <a:stCxn id="91" idx="5"/>
              <a:endCxn id="93" idx="0"/>
            </p:cNvCxnSpPr>
            <p:nvPr/>
          </p:nvCxnSpPr>
          <p:spPr bwMode="auto">
            <a:xfrm>
              <a:off x="9115" y="6998"/>
              <a:ext cx="138" cy="5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7" name="AutoShape 60"/>
            <p:cNvCxnSpPr>
              <a:cxnSpLocks noChangeShapeType="1"/>
              <a:stCxn id="90" idx="3"/>
              <a:endCxn id="92" idx="0"/>
            </p:cNvCxnSpPr>
            <p:nvPr/>
          </p:nvCxnSpPr>
          <p:spPr bwMode="auto">
            <a:xfrm flipH="1">
              <a:off x="10122" y="6998"/>
              <a:ext cx="138" cy="5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8" name="AutoShape 61"/>
            <p:cNvCxnSpPr>
              <a:cxnSpLocks noChangeShapeType="1"/>
              <a:stCxn id="87" idx="3"/>
              <a:endCxn id="91" idx="0"/>
            </p:cNvCxnSpPr>
            <p:nvPr/>
          </p:nvCxnSpPr>
          <p:spPr bwMode="auto">
            <a:xfrm flipH="1">
              <a:off x="8863" y="5897"/>
              <a:ext cx="610" cy="4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9" name="AutoShape 62"/>
            <p:cNvCxnSpPr>
              <a:cxnSpLocks noChangeShapeType="1"/>
              <a:stCxn id="87" idx="5"/>
              <a:endCxn id="90" idx="0"/>
            </p:cNvCxnSpPr>
            <p:nvPr/>
          </p:nvCxnSpPr>
          <p:spPr bwMode="auto">
            <a:xfrm>
              <a:off x="9975" y="5897"/>
              <a:ext cx="535" cy="4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AutoShape 63"/>
            <p:cNvCxnSpPr>
              <a:cxnSpLocks noChangeShapeType="1"/>
              <a:stCxn id="86" idx="3"/>
              <a:endCxn id="89" idx="0"/>
            </p:cNvCxnSpPr>
            <p:nvPr/>
          </p:nvCxnSpPr>
          <p:spPr bwMode="auto">
            <a:xfrm flipH="1">
              <a:off x="11695" y="5897"/>
              <a:ext cx="460" cy="4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AutoShape 64"/>
            <p:cNvCxnSpPr>
              <a:cxnSpLocks noChangeShapeType="1"/>
              <a:stCxn id="86" idx="5"/>
              <a:endCxn id="88" idx="0"/>
            </p:cNvCxnSpPr>
            <p:nvPr/>
          </p:nvCxnSpPr>
          <p:spPr bwMode="auto">
            <a:xfrm>
              <a:off x="12658" y="5897"/>
              <a:ext cx="453" cy="4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AutoShape 65"/>
            <p:cNvCxnSpPr>
              <a:cxnSpLocks noChangeShapeType="1"/>
              <a:stCxn id="104" idx="3"/>
              <a:endCxn id="87" idx="0"/>
            </p:cNvCxnSpPr>
            <p:nvPr/>
          </p:nvCxnSpPr>
          <p:spPr bwMode="auto">
            <a:xfrm flipH="1">
              <a:off x="9725" y="4872"/>
              <a:ext cx="1089" cy="4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3" name="AutoShape 66"/>
            <p:cNvCxnSpPr>
              <a:cxnSpLocks noChangeShapeType="1"/>
              <a:stCxn id="104" idx="5"/>
              <a:endCxn id="86" idx="0"/>
            </p:cNvCxnSpPr>
            <p:nvPr/>
          </p:nvCxnSpPr>
          <p:spPr bwMode="auto">
            <a:xfrm>
              <a:off x="11315" y="4872"/>
              <a:ext cx="1089" cy="4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4" name="Oval 67"/>
            <p:cNvSpPr>
              <a:spLocks noChangeArrowheads="1"/>
            </p:cNvSpPr>
            <p:nvPr/>
          </p:nvSpPr>
          <p:spPr bwMode="auto">
            <a:xfrm>
              <a:off x="10709" y="4265"/>
              <a:ext cx="711" cy="711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105" name="Line 68"/>
            <p:cNvSpPr>
              <a:spLocks noChangeShapeType="1"/>
            </p:cNvSpPr>
            <p:nvPr/>
          </p:nvSpPr>
          <p:spPr bwMode="auto">
            <a:xfrm>
              <a:off x="7173" y="5681"/>
              <a:ext cx="11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106" name="Text Box 69"/>
            <p:cNvSpPr txBox="1">
              <a:spLocks noChangeArrowheads="1"/>
            </p:cNvSpPr>
            <p:nvPr/>
          </p:nvSpPr>
          <p:spPr bwMode="auto">
            <a:xfrm>
              <a:off x="4408" y="3554"/>
              <a:ext cx="766" cy="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07" name="Text Box 70"/>
            <p:cNvSpPr txBox="1">
              <a:spLocks noChangeArrowheads="1"/>
            </p:cNvSpPr>
            <p:nvPr/>
          </p:nvSpPr>
          <p:spPr bwMode="auto">
            <a:xfrm>
              <a:off x="1182" y="5839"/>
              <a:ext cx="766" cy="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08" name="Text Box 71"/>
            <p:cNvSpPr txBox="1">
              <a:spLocks noChangeArrowheads="1"/>
            </p:cNvSpPr>
            <p:nvPr/>
          </p:nvSpPr>
          <p:spPr bwMode="auto">
            <a:xfrm>
              <a:off x="5857" y="4895"/>
              <a:ext cx="766" cy="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09" name="Text Box 72"/>
            <p:cNvSpPr txBox="1">
              <a:spLocks noChangeArrowheads="1"/>
            </p:cNvSpPr>
            <p:nvPr/>
          </p:nvSpPr>
          <p:spPr bwMode="auto">
            <a:xfrm>
              <a:off x="2082" y="4738"/>
              <a:ext cx="766" cy="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10" name="Text Box 73"/>
            <p:cNvSpPr txBox="1">
              <a:spLocks noChangeArrowheads="1"/>
            </p:cNvSpPr>
            <p:nvPr/>
          </p:nvSpPr>
          <p:spPr bwMode="auto">
            <a:xfrm>
              <a:off x="3655" y="5839"/>
              <a:ext cx="766" cy="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11" name="Text Box 74"/>
            <p:cNvSpPr txBox="1">
              <a:spLocks noChangeArrowheads="1"/>
            </p:cNvSpPr>
            <p:nvPr/>
          </p:nvSpPr>
          <p:spPr bwMode="auto">
            <a:xfrm>
              <a:off x="4441" y="5839"/>
              <a:ext cx="766" cy="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112" name="Text Box 75"/>
            <p:cNvSpPr txBox="1">
              <a:spLocks noChangeArrowheads="1"/>
            </p:cNvSpPr>
            <p:nvPr/>
          </p:nvSpPr>
          <p:spPr bwMode="auto">
            <a:xfrm>
              <a:off x="6172" y="5839"/>
              <a:ext cx="766" cy="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113" name="Text Box 76"/>
            <p:cNvSpPr txBox="1">
              <a:spLocks noChangeArrowheads="1"/>
            </p:cNvSpPr>
            <p:nvPr/>
          </p:nvSpPr>
          <p:spPr bwMode="auto">
            <a:xfrm>
              <a:off x="4599" y="8041"/>
              <a:ext cx="991" cy="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114" name="Text Box 77"/>
            <p:cNvSpPr txBox="1">
              <a:spLocks noChangeArrowheads="1"/>
            </p:cNvSpPr>
            <p:nvPr/>
          </p:nvSpPr>
          <p:spPr bwMode="auto">
            <a:xfrm>
              <a:off x="3183" y="8130"/>
              <a:ext cx="1028" cy="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115" name="Text Box 78"/>
            <p:cNvSpPr txBox="1">
              <a:spLocks noChangeArrowheads="1"/>
            </p:cNvSpPr>
            <p:nvPr/>
          </p:nvSpPr>
          <p:spPr bwMode="auto">
            <a:xfrm>
              <a:off x="1767" y="8130"/>
              <a:ext cx="766" cy="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116" name="Text Box 79"/>
            <p:cNvSpPr txBox="1">
              <a:spLocks noChangeArrowheads="1"/>
            </p:cNvSpPr>
            <p:nvPr/>
          </p:nvSpPr>
          <p:spPr bwMode="auto">
            <a:xfrm>
              <a:off x="666" y="8041"/>
              <a:ext cx="766" cy="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8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00037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05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BuildHeap</a:t>
            </a:r>
          </a:p>
        </p:txBody>
      </p:sp>
      <p:pic>
        <p:nvPicPr>
          <p:cNvPr id="10" name="图片 9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4818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13F91C-81C0-4F6C-A894-0D203B291257}" type="datetime1">
              <a:rPr lang="zh-CN" altLang="en-US" sz="790" smtClean="0"/>
              <a:pPr>
                <a:spcBef>
                  <a:spcPct val="0"/>
                </a:spcBef>
                <a:buFontTx/>
                <a:buNone/>
              </a:pPr>
              <a:t>2024/10/14</a:t>
            </a:fld>
            <a:endParaRPr lang="en-US" altLang="zh-CN" sz="790"/>
          </a:p>
        </p:txBody>
      </p:sp>
      <p:sp>
        <p:nvSpPr>
          <p:cNvPr id="34819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790" smtClean="0"/>
              <a:t>Heaps&amp;Priority Queue - Lecture 6</a:t>
            </a:r>
            <a:endParaRPr lang="en-US" altLang="zh-CN" sz="790"/>
          </a:p>
        </p:txBody>
      </p:sp>
      <p:sp>
        <p:nvSpPr>
          <p:cNvPr id="3482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F2A3AA-9836-496B-B4E5-2B9B81DAE825}" type="slidenum">
              <a:rPr lang="en-US" altLang="zh-CN" sz="79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zh-CN" sz="790"/>
          </a:p>
        </p:txBody>
      </p:sp>
      <p:grpSp>
        <p:nvGrpSpPr>
          <p:cNvPr id="6" name="组合 5"/>
          <p:cNvGrpSpPr/>
          <p:nvPr/>
        </p:nvGrpSpPr>
        <p:grpSpPr>
          <a:xfrm>
            <a:off x="469265" y="2124075"/>
            <a:ext cx="8174990" cy="3181985"/>
            <a:chOff x="1075" y="2893"/>
            <a:chExt cx="12425" cy="4836"/>
          </a:xfrm>
        </p:grpSpPr>
        <p:sp>
          <p:nvSpPr>
            <p:cNvPr id="49" name="Oval 3"/>
            <p:cNvSpPr>
              <a:spLocks noChangeArrowheads="1"/>
            </p:cNvSpPr>
            <p:nvPr/>
          </p:nvSpPr>
          <p:spPr bwMode="auto">
            <a:xfrm>
              <a:off x="3955" y="6793"/>
              <a:ext cx="766" cy="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cxnSp>
          <p:nvCxnSpPr>
            <p:cNvPr id="50" name="AutoShape 4"/>
            <p:cNvCxnSpPr>
              <a:cxnSpLocks noChangeShapeType="1"/>
              <a:stCxn id="55" idx="5"/>
              <a:endCxn id="49" idx="0"/>
            </p:cNvCxnSpPr>
            <p:nvPr/>
          </p:nvCxnSpPr>
          <p:spPr bwMode="auto">
            <a:xfrm>
              <a:off x="4012" y="6087"/>
              <a:ext cx="328" cy="7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Oval 5"/>
            <p:cNvSpPr>
              <a:spLocks noChangeArrowheads="1"/>
            </p:cNvSpPr>
            <p:nvPr/>
          </p:nvSpPr>
          <p:spPr bwMode="auto">
            <a:xfrm>
              <a:off x="5399" y="4248"/>
              <a:ext cx="766" cy="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52" name="Oval 6"/>
            <p:cNvSpPr>
              <a:spLocks noChangeArrowheads="1"/>
            </p:cNvSpPr>
            <p:nvPr/>
          </p:nvSpPr>
          <p:spPr bwMode="auto">
            <a:xfrm>
              <a:off x="2512" y="4248"/>
              <a:ext cx="766" cy="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53" name="Oval 7"/>
            <p:cNvSpPr>
              <a:spLocks noChangeArrowheads="1"/>
            </p:cNvSpPr>
            <p:nvPr/>
          </p:nvSpPr>
          <p:spPr bwMode="auto">
            <a:xfrm>
              <a:off x="6158" y="5434"/>
              <a:ext cx="766" cy="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54" name="Oval 8"/>
            <p:cNvSpPr>
              <a:spLocks noChangeArrowheads="1"/>
            </p:cNvSpPr>
            <p:nvPr/>
          </p:nvSpPr>
          <p:spPr bwMode="auto">
            <a:xfrm>
              <a:off x="4633" y="5434"/>
              <a:ext cx="766" cy="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55" name="Oval 9"/>
            <p:cNvSpPr>
              <a:spLocks noChangeArrowheads="1"/>
            </p:cNvSpPr>
            <p:nvPr/>
          </p:nvSpPr>
          <p:spPr bwMode="auto">
            <a:xfrm>
              <a:off x="3359" y="5434"/>
              <a:ext cx="766" cy="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56" name="Oval 10"/>
            <p:cNvSpPr>
              <a:spLocks noChangeArrowheads="1"/>
            </p:cNvSpPr>
            <p:nvPr/>
          </p:nvSpPr>
          <p:spPr bwMode="auto">
            <a:xfrm>
              <a:off x="1583" y="5434"/>
              <a:ext cx="766" cy="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7" name="Oval 11"/>
            <p:cNvSpPr>
              <a:spLocks noChangeArrowheads="1"/>
            </p:cNvSpPr>
            <p:nvPr/>
          </p:nvSpPr>
          <p:spPr bwMode="auto">
            <a:xfrm>
              <a:off x="2939" y="6790"/>
              <a:ext cx="766" cy="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8" name="Oval 12"/>
            <p:cNvSpPr>
              <a:spLocks noChangeArrowheads="1"/>
            </p:cNvSpPr>
            <p:nvPr/>
          </p:nvSpPr>
          <p:spPr bwMode="auto">
            <a:xfrm>
              <a:off x="2003" y="6790"/>
              <a:ext cx="766" cy="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59" name="Oval 13"/>
            <p:cNvSpPr>
              <a:spLocks noChangeArrowheads="1"/>
            </p:cNvSpPr>
            <p:nvPr/>
          </p:nvSpPr>
          <p:spPr bwMode="auto">
            <a:xfrm>
              <a:off x="1075" y="6790"/>
              <a:ext cx="766" cy="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cxnSp>
          <p:nvCxnSpPr>
            <p:cNvPr id="60" name="AutoShape 14"/>
            <p:cNvCxnSpPr>
              <a:cxnSpLocks noChangeShapeType="1"/>
              <a:stCxn id="56" idx="3"/>
              <a:endCxn id="59" idx="0"/>
            </p:cNvCxnSpPr>
            <p:nvPr/>
          </p:nvCxnSpPr>
          <p:spPr bwMode="auto">
            <a:xfrm flipH="1">
              <a:off x="1460" y="6087"/>
              <a:ext cx="237" cy="7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AutoShape 15"/>
            <p:cNvCxnSpPr>
              <a:cxnSpLocks noChangeShapeType="1"/>
              <a:stCxn id="56" idx="5"/>
              <a:endCxn id="58" idx="0"/>
            </p:cNvCxnSpPr>
            <p:nvPr/>
          </p:nvCxnSpPr>
          <p:spPr bwMode="auto">
            <a:xfrm>
              <a:off x="2236" y="6087"/>
              <a:ext cx="152" cy="7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AutoShape 16"/>
            <p:cNvCxnSpPr>
              <a:cxnSpLocks noChangeShapeType="1"/>
              <a:stCxn id="55" idx="3"/>
              <a:endCxn id="57" idx="0"/>
            </p:cNvCxnSpPr>
            <p:nvPr/>
          </p:nvCxnSpPr>
          <p:spPr bwMode="auto">
            <a:xfrm flipH="1">
              <a:off x="3323" y="6087"/>
              <a:ext cx="148" cy="7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AutoShape 17"/>
            <p:cNvCxnSpPr>
              <a:cxnSpLocks noChangeShapeType="1"/>
              <a:stCxn id="52" idx="3"/>
              <a:endCxn id="56" idx="0"/>
            </p:cNvCxnSpPr>
            <p:nvPr/>
          </p:nvCxnSpPr>
          <p:spPr bwMode="auto">
            <a:xfrm flipH="1">
              <a:off x="1968" y="4901"/>
              <a:ext cx="657" cy="5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AutoShape 18"/>
            <p:cNvCxnSpPr>
              <a:cxnSpLocks noChangeShapeType="1"/>
              <a:stCxn id="52" idx="5"/>
              <a:endCxn id="55" idx="0"/>
            </p:cNvCxnSpPr>
            <p:nvPr/>
          </p:nvCxnSpPr>
          <p:spPr bwMode="auto">
            <a:xfrm>
              <a:off x="3165" y="4901"/>
              <a:ext cx="579" cy="5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AutoShape 19"/>
            <p:cNvCxnSpPr>
              <a:cxnSpLocks noChangeShapeType="1"/>
              <a:stCxn id="51" idx="3"/>
              <a:endCxn id="54" idx="0"/>
            </p:cNvCxnSpPr>
            <p:nvPr/>
          </p:nvCxnSpPr>
          <p:spPr bwMode="auto">
            <a:xfrm flipH="1">
              <a:off x="5018" y="4901"/>
              <a:ext cx="494" cy="5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AutoShape 20"/>
            <p:cNvCxnSpPr>
              <a:cxnSpLocks noChangeShapeType="1"/>
              <a:stCxn id="51" idx="5"/>
              <a:endCxn id="53" idx="0"/>
            </p:cNvCxnSpPr>
            <p:nvPr/>
          </p:nvCxnSpPr>
          <p:spPr bwMode="auto">
            <a:xfrm>
              <a:off x="6052" y="4901"/>
              <a:ext cx="491" cy="5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AutoShape 21"/>
            <p:cNvCxnSpPr>
              <a:cxnSpLocks noChangeShapeType="1"/>
              <a:stCxn id="69" idx="3"/>
              <a:endCxn id="52" idx="0"/>
            </p:cNvCxnSpPr>
            <p:nvPr/>
          </p:nvCxnSpPr>
          <p:spPr bwMode="auto">
            <a:xfrm flipH="1">
              <a:off x="2896" y="3546"/>
              <a:ext cx="1172" cy="7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AutoShape 22"/>
            <p:cNvCxnSpPr>
              <a:cxnSpLocks noChangeShapeType="1"/>
              <a:stCxn id="69" idx="5"/>
              <a:endCxn id="51" idx="0"/>
            </p:cNvCxnSpPr>
            <p:nvPr/>
          </p:nvCxnSpPr>
          <p:spPr bwMode="auto">
            <a:xfrm>
              <a:off x="4608" y="3546"/>
              <a:ext cx="1175" cy="7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9" name="Oval 23"/>
            <p:cNvSpPr>
              <a:spLocks noChangeArrowheads="1"/>
            </p:cNvSpPr>
            <p:nvPr/>
          </p:nvSpPr>
          <p:spPr bwMode="auto">
            <a:xfrm>
              <a:off x="3955" y="2893"/>
              <a:ext cx="766" cy="766"/>
            </a:xfrm>
            <a:prstGeom prst="ellipse">
              <a:avLst/>
            </a:prstGeom>
            <a:solidFill>
              <a:srgbClr val="FF99FF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sp>
          <p:nvSpPr>
            <p:cNvPr id="70" name="Oval 24"/>
            <p:cNvSpPr>
              <a:spLocks noChangeArrowheads="1"/>
            </p:cNvSpPr>
            <p:nvPr/>
          </p:nvSpPr>
          <p:spPr bwMode="auto">
            <a:xfrm>
              <a:off x="10531" y="6963"/>
              <a:ext cx="766" cy="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11</a:t>
              </a:r>
            </a:p>
          </p:txBody>
        </p:sp>
        <p:cxnSp>
          <p:nvCxnSpPr>
            <p:cNvPr id="71" name="AutoShape 25"/>
            <p:cNvCxnSpPr>
              <a:cxnSpLocks noChangeShapeType="1"/>
              <a:stCxn id="76" idx="5"/>
              <a:endCxn id="70" idx="0"/>
            </p:cNvCxnSpPr>
            <p:nvPr/>
          </p:nvCxnSpPr>
          <p:spPr bwMode="auto">
            <a:xfrm>
              <a:off x="10588" y="6257"/>
              <a:ext cx="328" cy="70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" name="Oval 26"/>
            <p:cNvSpPr>
              <a:spLocks noChangeArrowheads="1"/>
            </p:cNvSpPr>
            <p:nvPr/>
          </p:nvSpPr>
          <p:spPr bwMode="auto">
            <a:xfrm>
              <a:off x="12056" y="4418"/>
              <a:ext cx="766" cy="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73" name="Oval 27"/>
            <p:cNvSpPr>
              <a:spLocks noChangeArrowheads="1"/>
            </p:cNvSpPr>
            <p:nvPr/>
          </p:nvSpPr>
          <p:spPr bwMode="auto">
            <a:xfrm>
              <a:off x="9087" y="4418"/>
              <a:ext cx="766" cy="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74" name="Oval 28"/>
            <p:cNvSpPr>
              <a:spLocks noChangeArrowheads="1"/>
            </p:cNvSpPr>
            <p:nvPr/>
          </p:nvSpPr>
          <p:spPr bwMode="auto">
            <a:xfrm>
              <a:off x="12734" y="5604"/>
              <a:ext cx="766" cy="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12</a:t>
              </a:r>
            </a:p>
          </p:txBody>
        </p:sp>
        <p:sp>
          <p:nvSpPr>
            <p:cNvPr id="75" name="Oval 29"/>
            <p:cNvSpPr>
              <a:spLocks noChangeArrowheads="1"/>
            </p:cNvSpPr>
            <p:nvPr/>
          </p:nvSpPr>
          <p:spPr bwMode="auto">
            <a:xfrm>
              <a:off x="11209" y="5604"/>
              <a:ext cx="766" cy="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10</a:t>
              </a:r>
            </a:p>
          </p:txBody>
        </p:sp>
        <p:sp>
          <p:nvSpPr>
            <p:cNvPr id="76" name="Oval 30"/>
            <p:cNvSpPr>
              <a:spLocks noChangeArrowheads="1"/>
            </p:cNvSpPr>
            <p:nvPr/>
          </p:nvSpPr>
          <p:spPr bwMode="auto">
            <a:xfrm>
              <a:off x="9935" y="5604"/>
              <a:ext cx="766" cy="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77" name="Oval 31"/>
            <p:cNvSpPr>
              <a:spLocks noChangeArrowheads="1"/>
            </p:cNvSpPr>
            <p:nvPr/>
          </p:nvSpPr>
          <p:spPr bwMode="auto">
            <a:xfrm>
              <a:off x="8159" y="5604"/>
              <a:ext cx="766" cy="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78" name="Oval 32"/>
            <p:cNvSpPr>
              <a:spLocks noChangeArrowheads="1"/>
            </p:cNvSpPr>
            <p:nvPr/>
          </p:nvSpPr>
          <p:spPr bwMode="auto">
            <a:xfrm>
              <a:off x="9515" y="6959"/>
              <a:ext cx="766" cy="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79" name="Oval 33"/>
            <p:cNvSpPr>
              <a:spLocks noChangeArrowheads="1"/>
            </p:cNvSpPr>
            <p:nvPr/>
          </p:nvSpPr>
          <p:spPr bwMode="auto">
            <a:xfrm>
              <a:off x="8579" y="6959"/>
              <a:ext cx="766" cy="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80" name="Oval 34"/>
            <p:cNvSpPr>
              <a:spLocks noChangeArrowheads="1"/>
            </p:cNvSpPr>
            <p:nvPr/>
          </p:nvSpPr>
          <p:spPr bwMode="auto">
            <a:xfrm>
              <a:off x="7651" y="6959"/>
              <a:ext cx="766" cy="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cxnSp>
          <p:nvCxnSpPr>
            <p:cNvPr id="81" name="AutoShape 35"/>
            <p:cNvCxnSpPr>
              <a:cxnSpLocks noChangeShapeType="1"/>
              <a:stCxn id="77" idx="3"/>
              <a:endCxn id="80" idx="0"/>
            </p:cNvCxnSpPr>
            <p:nvPr/>
          </p:nvCxnSpPr>
          <p:spPr bwMode="auto">
            <a:xfrm flipH="1">
              <a:off x="8035" y="6257"/>
              <a:ext cx="237" cy="7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AutoShape 36"/>
            <p:cNvCxnSpPr>
              <a:cxnSpLocks noChangeShapeType="1"/>
              <a:stCxn id="77" idx="5"/>
              <a:endCxn id="79" idx="0"/>
            </p:cNvCxnSpPr>
            <p:nvPr/>
          </p:nvCxnSpPr>
          <p:spPr bwMode="auto">
            <a:xfrm>
              <a:off x="8812" y="6257"/>
              <a:ext cx="152" cy="7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AutoShape 37"/>
            <p:cNvCxnSpPr>
              <a:cxnSpLocks noChangeShapeType="1"/>
              <a:stCxn id="76" idx="3"/>
              <a:endCxn id="78" idx="0"/>
            </p:cNvCxnSpPr>
            <p:nvPr/>
          </p:nvCxnSpPr>
          <p:spPr bwMode="auto">
            <a:xfrm flipH="1">
              <a:off x="9899" y="6257"/>
              <a:ext cx="148" cy="7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AutoShape 38"/>
            <p:cNvCxnSpPr>
              <a:cxnSpLocks noChangeShapeType="1"/>
              <a:stCxn id="73" idx="3"/>
              <a:endCxn id="77" idx="0"/>
            </p:cNvCxnSpPr>
            <p:nvPr/>
          </p:nvCxnSpPr>
          <p:spPr bwMode="auto">
            <a:xfrm flipH="1">
              <a:off x="8544" y="5071"/>
              <a:ext cx="657" cy="5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AutoShape 39"/>
            <p:cNvCxnSpPr>
              <a:cxnSpLocks noChangeShapeType="1"/>
              <a:stCxn id="73" idx="5"/>
              <a:endCxn id="76" idx="0"/>
            </p:cNvCxnSpPr>
            <p:nvPr/>
          </p:nvCxnSpPr>
          <p:spPr bwMode="auto">
            <a:xfrm>
              <a:off x="9740" y="5071"/>
              <a:ext cx="579" cy="5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AutoShape 40"/>
            <p:cNvCxnSpPr>
              <a:cxnSpLocks noChangeShapeType="1"/>
              <a:stCxn id="72" idx="3"/>
              <a:endCxn id="75" idx="0"/>
            </p:cNvCxnSpPr>
            <p:nvPr/>
          </p:nvCxnSpPr>
          <p:spPr bwMode="auto">
            <a:xfrm flipH="1">
              <a:off x="11594" y="5071"/>
              <a:ext cx="575" cy="5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AutoShape 41"/>
            <p:cNvCxnSpPr>
              <a:cxnSpLocks noChangeShapeType="1"/>
              <a:stCxn id="72" idx="5"/>
              <a:endCxn id="74" idx="0"/>
            </p:cNvCxnSpPr>
            <p:nvPr/>
          </p:nvCxnSpPr>
          <p:spPr bwMode="auto">
            <a:xfrm>
              <a:off x="12709" y="5071"/>
              <a:ext cx="409" cy="53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AutoShape 42"/>
            <p:cNvCxnSpPr>
              <a:cxnSpLocks noChangeShapeType="1"/>
              <a:stCxn id="90" idx="3"/>
              <a:endCxn id="73" idx="0"/>
            </p:cNvCxnSpPr>
            <p:nvPr/>
          </p:nvCxnSpPr>
          <p:spPr bwMode="auto">
            <a:xfrm flipH="1">
              <a:off x="9472" y="3715"/>
              <a:ext cx="1172" cy="7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AutoShape 43"/>
            <p:cNvCxnSpPr>
              <a:cxnSpLocks noChangeShapeType="1"/>
              <a:stCxn id="90" idx="5"/>
              <a:endCxn id="72" idx="0"/>
            </p:cNvCxnSpPr>
            <p:nvPr/>
          </p:nvCxnSpPr>
          <p:spPr bwMode="auto">
            <a:xfrm>
              <a:off x="11184" y="3715"/>
              <a:ext cx="1257" cy="7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0" name="Oval 44"/>
            <p:cNvSpPr>
              <a:spLocks noChangeArrowheads="1"/>
            </p:cNvSpPr>
            <p:nvPr/>
          </p:nvSpPr>
          <p:spPr bwMode="auto">
            <a:xfrm>
              <a:off x="10531" y="3062"/>
              <a:ext cx="766" cy="766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›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91" name="Line 45"/>
            <p:cNvSpPr>
              <a:spLocks noChangeShapeType="1"/>
            </p:cNvSpPr>
            <p:nvPr/>
          </p:nvSpPr>
          <p:spPr bwMode="auto">
            <a:xfrm>
              <a:off x="7061" y="4587"/>
              <a:ext cx="11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207010" y="708025"/>
            <a:ext cx="584454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207010" y="1406525"/>
            <a:ext cx="8676640" cy="4905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Analysis of Build Heap</a:t>
            </a:r>
          </a:p>
        </p:txBody>
      </p:sp>
      <p:pic>
        <p:nvPicPr>
          <p:cNvPr id="10" name="图片 9" descr="华工标志（透明版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53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686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743963-7A1D-42CE-9D72-BA251238EC19}" type="datetime1">
              <a:rPr lang="zh-CN" altLang="en-US" sz="790" smtClean="0"/>
              <a:pPr>
                <a:spcBef>
                  <a:spcPct val="0"/>
                </a:spcBef>
                <a:buFontTx/>
                <a:buNone/>
              </a:pPr>
              <a:t>2024/10/14</a:t>
            </a:fld>
            <a:endParaRPr lang="en-US" altLang="zh-CN" sz="790"/>
          </a:p>
        </p:txBody>
      </p:sp>
      <p:sp>
        <p:nvSpPr>
          <p:cNvPr id="3686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790" smtClean="0"/>
              <a:t>Heaps&amp;Priority Queue - Lecture 6</a:t>
            </a:r>
            <a:endParaRPr lang="en-US" altLang="zh-CN" sz="790"/>
          </a:p>
        </p:txBody>
      </p:sp>
      <p:sp>
        <p:nvSpPr>
          <p:cNvPr id="3686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789681-0BEF-478A-A255-8E27B609315A}" type="slidenum">
              <a:rPr lang="en-US" altLang="zh-CN" sz="79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zh-CN" sz="790"/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6075" y="1700530"/>
            <a:ext cx="5816600" cy="309181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ea typeface="宋体" panose="02010600030101010101" pitchFamily="2" charset="-122"/>
              </a:rPr>
              <a:t>Assume </a:t>
            </a:r>
            <a:r>
              <a:rPr lang="en-US" altLang="zh-CN" sz="2800" dirty="0">
                <a:solidFill>
                  <a:srgbClr val="263AF8"/>
                </a:solidFill>
                <a:ea typeface="宋体" panose="02010600030101010101" pitchFamily="2" charset="-122"/>
              </a:rPr>
              <a:t>N = 2</a:t>
            </a:r>
            <a:r>
              <a:rPr lang="en-US" altLang="zh-CN" sz="2800" baseline="30000" dirty="0">
                <a:solidFill>
                  <a:srgbClr val="263AF8"/>
                </a:solidFill>
                <a:ea typeface="宋体" panose="02010600030101010101" pitchFamily="2" charset="-122"/>
              </a:rPr>
              <a:t>K</a:t>
            </a:r>
            <a:r>
              <a:rPr lang="en-US" altLang="zh-CN" sz="2800" dirty="0">
                <a:solidFill>
                  <a:srgbClr val="263AF8"/>
                </a:solidFill>
                <a:ea typeface="宋体" panose="02010600030101010101" pitchFamily="2" charset="-122"/>
              </a:rPr>
              <a:t> –1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Level 1: k -1  steps for 1 item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Level 2: k - 2 steps for 2 items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Level 3: k - 3 steps for 4 items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Level 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: k - </a:t>
            </a:r>
            <a:r>
              <a:rPr lang="en-US" altLang="zh-CN" sz="2400" dirty="0" err="1">
                <a:ea typeface="宋体" panose="02010600030101010101" pitchFamily="2" charset="-122"/>
              </a:rPr>
              <a:t>i</a:t>
            </a:r>
            <a:r>
              <a:rPr lang="en-US" altLang="zh-CN" sz="2400" dirty="0">
                <a:ea typeface="宋体" panose="02010600030101010101" pitchFamily="2" charset="-122"/>
              </a:rPr>
              <a:t> steps for 2</a:t>
            </a:r>
            <a:r>
              <a:rPr lang="en-US" altLang="zh-CN" sz="2400" baseline="30000" dirty="0">
                <a:ea typeface="宋体" panose="02010600030101010101" pitchFamily="2" charset="-122"/>
              </a:rPr>
              <a:t>i-1</a:t>
            </a:r>
            <a:r>
              <a:rPr lang="en-US" altLang="zh-CN" sz="2400" dirty="0">
                <a:ea typeface="宋体" panose="02010600030101010101" pitchFamily="2" charset="-122"/>
              </a:rPr>
              <a:t> items</a:t>
            </a:r>
          </a:p>
        </p:txBody>
      </p:sp>
      <p:graphicFrame>
        <p:nvGraphicFramePr>
          <p:cNvPr id="36871" name="Object 4"/>
          <p:cNvGraphicFramePr>
            <a:graphicFrameLocks noChangeAspect="1"/>
          </p:cNvGraphicFramePr>
          <p:nvPr/>
        </p:nvGraphicFramePr>
        <p:xfrm>
          <a:off x="1976120" y="4868545"/>
          <a:ext cx="4603750" cy="1260475"/>
        </p:xfrm>
        <a:graphic>
          <a:graphicData uri="http://schemas.openxmlformats.org/presentationml/2006/ole">
            <p:oleObj spid="_x0000_s1025" name="Equation" r:id="rId454" imgW="57912000" imgH="15849600" progId="Equation.3">
              <p:embed/>
            </p:oleObj>
          </a:graphicData>
        </a:graphic>
      </p:graphicFrame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960000">
            <a:off x="7799070" y="5154930"/>
            <a:ext cx="780415" cy="911860"/>
            <a:chOff x="3082" y="1214"/>
            <a:chExt cx="1623" cy="1896"/>
          </a:xfrm>
          <a:solidFill>
            <a:srgbClr val="345F86">
              <a:alpha val="57000"/>
            </a:srgbClr>
          </a:solidFill>
        </p:grpSpPr>
        <p:grpSp>
          <p:nvGrpSpPr>
            <p:cNvPr id="6" name="Group 205"/>
            <p:cNvGrpSpPr/>
            <p:nvPr/>
          </p:nvGrpSpPr>
          <p:grpSpPr bwMode="auto">
            <a:xfrm>
              <a:off x="3082" y="1214"/>
              <a:ext cx="1623" cy="1603"/>
              <a:chOff x="3082" y="1214"/>
              <a:chExt cx="1623" cy="1603"/>
            </a:xfrm>
            <a:grpFill/>
          </p:grpSpPr>
          <p:sp>
            <p:nvSpPr>
              <p:cNvPr id="7" name="Freeform 5"/>
              <p:cNvSpPr/>
              <p:nvPr>
                <p:custDataLst>
                  <p:tags r:id="rId252"/>
                </p:custDataLst>
              </p:nvPr>
            </p:nvSpPr>
            <p:spPr bwMode="auto">
              <a:xfrm>
                <a:off x="3608" y="2103"/>
                <a:ext cx="13" cy="0"/>
              </a:xfrm>
              <a:custGeom>
                <a:avLst/>
                <a:gdLst>
                  <a:gd name="T0" fmla="*/ 0 w 6"/>
                  <a:gd name="T1" fmla="*/ 6 w 6"/>
                  <a:gd name="T2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" name="Freeform 6"/>
              <p:cNvSpPr/>
              <p:nvPr>
                <p:custDataLst>
                  <p:tags r:id="rId253"/>
                </p:custDataLst>
              </p:nvPr>
            </p:nvSpPr>
            <p:spPr bwMode="auto">
              <a:xfrm>
                <a:off x="3576" y="1893"/>
                <a:ext cx="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" name="Freeform 7"/>
              <p:cNvSpPr/>
              <p:nvPr>
                <p:custDataLst>
                  <p:tags r:id="rId254"/>
                </p:custDataLst>
              </p:nvPr>
            </p:nvSpPr>
            <p:spPr bwMode="auto">
              <a:xfrm>
                <a:off x="3615" y="1903"/>
                <a:ext cx="0" cy="5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" name="Freeform 8"/>
              <p:cNvSpPr/>
              <p:nvPr>
                <p:custDataLst>
                  <p:tags r:id="rId255"/>
                </p:custDataLst>
              </p:nvPr>
            </p:nvSpPr>
            <p:spPr bwMode="auto">
              <a:xfrm>
                <a:off x="3566" y="1893"/>
                <a:ext cx="6" cy="0"/>
              </a:xfrm>
              <a:custGeom>
                <a:avLst/>
                <a:gdLst>
                  <a:gd name="T0" fmla="*/ 3 w 3"/>
                  <a:gd name="T1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8" name="Freeform 9"/>
              <p:cNvSpPr/>
              <p:nvPr>
                <p:custDataLst>
                  <p:tags r:id="rId256"/>
                </p:custDataLst>
              </p:nvPr>
            </p:nvSpPr>
            <p:spPr bwMode="auto">
              <a:xfrm>
                <a:off x="3820" y="23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" name="Freeform 10"/>
              <p:cNvSpPr/>
              <p:nvPr>
                <p:custDataLst>
                  <p:tags r:id="rId257"/>
                </p:custDataLst>
              </p:nvPr>
            </p:nvSpPr>
            <p:spPr bwMode="auto">
              <a:xfrm>
                <a:off x="3642" y="2209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" name="Freeform 11"/>
              <p:cNvSpPr/>
              <p:nvPr>
                <p:custDataLst>
                  <p:tags r:id="rId258"/>
                </p:custDataLst>
              </p:nvPr>
            </p:nvSpPr>
            <p:spPr bwMode="auto">
              <a:xfrm>
                <a:off x="3549" y="2154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" name="Freeform 12"/>
              <p:cNvSpPr/>
              <p:nvPr>
                <p:custDataLst>
                  <p:tags r:id="rId259"/>
                </p:custDataLst>
              </p:nvPr>
            </p:nvSpPr>
            <p:spPr bwMode="auto">
              <a:xfrm>
                <a:off x="3610" y="1895"/>
                <a:ext cx="9" cy="8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2 h 4"/>
                  <a:gd name="T4" fmla="*/ 0 w 4"/>
                  <a:gd name="T5" fmla="*/ 2 h 4"/>
                  <a:gd name="T6" fmla="*/ 2 w 4"/>
                  <a:gd name="T7" fmla="*/ 4 h 4"/>
                  <a:gd name="T8" fmla="*/ 2 w 4"/>
                  <a:gd name="T9" fmla="*/ 2 h 4"/>
                  <a:gd name="T10" fmla="*/ 3 w 4"/>
                  <a:gd name="T11" fmla="*/ 1 h 4"/>
                  <a:gd name="T12" fmla="*/ 4 w 4"/>
                  <a:gd name="T13" fmla="*/ 0 h 4"/>
                  <a:gd name="T14" fmla="*/ 4 w 4"/>
                  <a:gd name="T15" fmla="*/ 0 h 4"/>
                  <a:gd name="T16" fmla="*/ 4 w 4"/>
                  <a:gd name="T17" fmla="*/ 0 h 4"/>
                  <a:gd name="T18" fmla="*/ 2 w 4"/>
                  <a:gd name="T19" fmla="*/ 0 h 4"/>
                  <a:gd name="T20" fmla="*/ 2 w 4"/>
                  <a:gd name="T21" fmla="*/ 0 h 4"/>
                  <a:gd name="T22" fmla="*/ 1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" name="Freeform 13"/>
              <p:cNvSpPr/>
              <p:nvPr>
                <p:custDataLst>
                  <p:tags r:id="rId260"/>
                </p:custDataLst>
              </p:nvPr>
            </p:nvSpPr>
            <p:spPr bwMode="auto">
              <a:xfrm>
                <a:off x="3926" y="191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" name="Freeform 14"/>
              <p:cNvSpPr/>
              <p:nvPr>
                <p:custDataLst>
                  <p:tags r:id="rId261"/>
                </p:custDataLst>
              </p:nvPr>
            </p:nvSpPr>
            <p:spPr bwMode="auto">
              <a:xfrm>
                <a:off x="3810" y="177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4" name="Freeform 15"/>
              <p:cNvSpPr/>
              <p:nvPr>
                <p:custDataLst>
                  <p:tags r:id="rId262"/>
                </p:custDataLst>
              </p:nvPr>
            </p:nvSpPr>
            <p:spPr bwMode="auto">
              <a:xfrm>
                <a:off x="3846" y="2474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" name="Freeform 16"/>
              <p:cNvSpPr/>
              <p:nvPr>
                <p:custDataLst>
                  <p:tags r:id="rId263"/>
                </p:custDataLst>
              </p:nvPr>
            </p:nvSpPr>
            <p:spPr bwMode="auto">
              <a:xfrm>
                <a:off x="3943" y="2546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" name="Freeform 17"/>
              <p:cNvSpPr/>
              <p:nvPr>
                <p:custDataLst>
                  <p:tags r:id="rId264"/>
                </p:custDataLst>
              </p:nvPr>
            </p:nvSpPr>
            <p:spPr bwMode="auto">
              <a:xfrm>
                <a:off x="3846" y="2474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" name="Freeform 18"/>
              <p:cNvSpPr/>
              <p:nvPr>
                <p:custDataLst>
                  <p:tags r:id="rId265"/>
                </p:custDataLst>
              </p:nvPr>
            </p:nvSpPr>
            <p:spPr bwMode="auto">
              <a:xfrm>
                <a:off x="4156" y="22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" name="Freeform 19"/>
              <p:cNvSpPr/>
              <p:nvPr>
                <p:custDataLst>
                  <p:tags r:id="rId266"/>
                </p:custDataLst>
              </p:nvPr>
            </p:nvSpPr>
            <p:spPr bwMode="auto">
              <a:xfrm>
                <a:off x="4056" y="221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" name="Freeform 20"/>
              <p:cNvSpPr/>
              <p:nvPr>
                <p:custDataLst>
                  <p:tags r:id="rId267"/>
                </p:custDataLst>
              </p:nvPr>
            </p:nvSpPr>
            <p:spPr bwMode="auto">
              <a:xfrm>
                <a:off x="3837" y="2470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" name="Freeform 21"/>
              <p:cNvSpPr/>
              <p:nvPr>
                <p:custDataLst>
                  <p:tags r:id="rId268"/>
                </p:custDataLst>
              </p:nvPr>
            </p:nvSpPr>
            <p:spPr bwMode="auto">
              <a:xfrm>
                <a:off x="3954" y="2311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" name="Freeform 22"/>
              <p:cNvSpPr/>
              <p:nvPr>
                <p:custDataLst>
                  <p:tags r:id="rId269"/>
                </p:custDataLst>
              </p:nvPr>
            </p:nvSpPr>
            <p:spPr bwMode="auto">
              <a:xfrm>
                <a:off x="3576" y="18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" name="Freeform 23"/>
              <p:cNvSpPr/>
              <p:nvPr>
                <p:custDataLst>
                  <p:tags r:id="rId270"/>
                </p:custDataLst>
              </p:nvPr>
            </p:nvSpPr>
            <p:spPr bwMode="auto">
              <a:xfrm>
                <a:off x="3281" y="25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" name="Freeform 24"/>
              <p:cNvSpPr/>
              <p:nvPr>
                <p:custDataLst>
                  <p:tags r:id="rId271"/>
                </p:custDataLst>
              </p:nvPr>
            </p:nvSpPr>
            <p:spPr bwMode="auto">
              <a:xfrm>
                <a:off x="3364" y="2470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" name="Freeform 25"/>
              <p:cNvSpPr/>
              <p:nvPr>
                <p:custDataLst>
                  <p:tags r:id="rId272"/>
                </p:custDataLst>
              </p:nvPr>
            </p:nvSpPr>
            <p:spPr bwMode="auto">
              <a:xfrm>
                <a:off x="3360" y="2470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" name="Freeform 26"/>
              <p:cNvSpPr/>
              <p:nvPr>
                <p:custDataLst>
                  <p:tags r:id="rId273"/>
                </p:custDataLst>
              </p:nvPr>
            </p:nvSpPr>
            <p:spPr bwMode="auto">
              <a:xfrm>
                <a:off x="3353" y="2470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" name="Freeform 27"/>
              <p:cNvSpPr/>
              <p:nvPr>
                <p:custDataLst>
                  <p:tags r:id="rId274"/>
                </p:custDataLst>
              </p:nvPr>
            </p:nvSpPr>
            <p:spPr bwMode="auto">
              <a:xfrm>
                <a:off x="3392" y="2482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" name="Freeform 28"/>
              <p:cNvSpPr/>
              <p:nvPr>
                <p:custDataLst>
                  <p:tags r:id="rId275"/>
                </p:custDataLst>
              </p:nvPr>
            </p:nvSpPr>
            <p:spPr bwMode="auto">
              <a:xfrm>
                <a:off x="3390" y="2480"/>
                <a:ext cx="2" cy="7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" name="Freeform 29"/>
              <p:cNvSpPr/>
              <p:nvPr>
                <p:custDataLst>
                  <p:tags r:id="rId276"/>
                </p:custDataLst>
              </p:nvPr>
            </p:nvSpPr>
            <p:spPr bwMode="auto">
              <a:xfrm>
                <a:off x="3341" y="247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" name="Freeform 30"/>
              <p:cNvSpPr/>
              <p:nvPr>
                <p:custDataLst>
                  <p:tags r:id="rId277"/>
                </p:custDataLst>
              </p:nvPr>
            </p:nvSpPr>
            <p:spPr bwMode="auto">
              <a:xfrm>
                <a:off x="3822" y="2279"/>
                <a:ext cx="5" cy="4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" name="Freeform 31"/>
              <p:cNvSpPr/>
              <p:nvPr>
                <p:custDataLst>
                  <p:tags r:id="rId278"/>
                </p:custDataLst>
              </p:nvPr>
            </p:nvSpPr>
            <p:spPr bwMode="auto">
              <a:xfrm>
                <a:off x="3292" y="252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" name="Freeform 32"/>
              <p:cNvSpPr/>
              <p:nvPr>
                <p:custDataLst>
                  <p:tags r:id="rId279"/>
                </p:custDataLst>
              </p:nvPr>
            </p:nvSpPr>
            <p:spPr bwMode="auto">
              <a:xfrm>
                <a:off x="3699" y="2796"/>
                <a:ext cx="7" cy="5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0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" name="Freeform 33"/>
              <p:cNvSpPr/>
              <p:nvPr>
                <p:custDataLst>
                  <p:tags r:id="rId280"/>
                </p:custDataLst>
              </p:nvPr>
            </p:nvSpPr>
            <p:spPr bwMode="auto">
              <a:xfrm>
                <a:off x="4616" y="18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" name="Freeform 34"/>
              <p:cNvSpPr/>
              <p:nvPr>
                <p:custDataLst>
                  <p:tags r:id="rId281"/>
                </p:custDataLst>
              </p:nvPr>
            </p:nvSpPr>
            <p:spPr bwMode="auto">
              <a:xfrm>
                <a:off x="3262" y="2567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4 w 4"/>
                  <a:gd name="T3" fmla="*/ 4 h 4"/>
                  <a:gd name="T4" fmla="*/ 0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" name="Freeform 35"/>
              <p:cNvSpPr/>
              <p:nvPr>
                <p:custDataLst>
                  <p:tags r:id="rId282"/>
                </p:custDataLst>
              </p:nvPr>
            </p:nvSpPr>
            <p:spPr bwMode="auto">
              <a:xfrm>
                <a:off x="3570" y="1893"/>
                <a:ext cx="6" cy="6"/>
              </a:xfrm>
              <a:custGeom>
                <a:avLst/>
                <a:gdLst>
                  <a:gd name="T0" fmla="*/ 1 w 3"/>
                  <a:gd name="T1" fmla="*/ 0 h 3"/>
                  <a:gd name="T2" fmla="*/ 1 w 3"/>
                  <a:gd name="T3" fmla="*/ 0 h 3"/>
                  <a:gd name="T4" fmla="*/ 1 w 3"/>
                  <a:gd name="T5" fmla="*/ 0 h 3"/>
                  <a:gd name="T6" fmla="*/ 1 w 3"/>
                  <a:gd name="T7" fmla="*/ 0 h 3"/>
                  <a:gd name="T8" fmla="*/ 1 w 3"/>
                  <a:gd name="T9" fmla="*/ 0 h 3"/>
                  <a:gd name="T10" fmla="*/ 2 w 3"/>
                  <a:gd name="T11" fmla="*/ 1 h 3"/>
                  <a:gd name="T12" fmla="*/ 0 w 3"/>
                  <a:gd name="T13" fmla="*/ 2 h 3"/>
                  <a:gd name="T14" fmla="*/ 2 w 3"/>
                  <a:gd name="T15" fmla="*/ 2 h 3"/>
                  <a:gd name="T16" fmla="*/ 3 w 3"/>
                  <a:gd name="T17" fmla="*/ 0 h 3"/>
                  <a:gd name="T18" fmla="*/ 1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" name="Freeform 36"/>
              <p:cNvSpPr/>
              <p:nvPr>
                <p:custDataLst>
                  <p:tags r:id="rId283"/>
                </p:custDataLst>
              </p:nvPr>
            </p:nvSpPr>
            <p:spPr bwMode="auto">
              <a:xfrm>
                <a:off x="3207" y="2465"/>
                <a:ext cx="183" cy="174"/>
              </a:xfrm>
              <a:custGeom>
                <a:avLst/>
                <a:gdLst>
                  <a:gd name="T0" fmla="*/ 83 w 86"/>
                  <a:gd name="T1" fmla="*/ 5 h 82"/>
                  <a:gd name="T2" fmla="*/ 80 w 86"/>
                  <a:gd name="T3" fmla="*/ 4 h 82"/>
                  <a:gd name="T4" fmla="*/ 77 w 86"/>
                  <a:gd name="T5" fmla="*/ 8 h 82"/>
                  <a:gd name="T6" fmla="*/ 76 w 86"/>
                  <a:gd name="T7" fmla="*/ 6 h 82"/>
                  <a:gd name="T8" fmla="*/ 72 w 86"/>
                  <a:gd name="T9" fmla="*/ 7 h 82"/>
                  <a:gd name="T10" fmla="*/ 70 w 86"/>
                  <a:gd name="T11" fmla="*/ 4 h 82"/>
                  <a:gd name="T12" fmla="*/ 67 w 86"/>
                  <a:gd name="T13" fmla="*/ 1 h 82"/>
                  <a:gd name="T14" fmla="*/ 68 w 86"/>
                  <a:gd name="T15" fmla="*/ 6 h 82"/>
                  <a:gd name="T16" fmla="*/ 70 w 86"/>
                  <a:gd name="T17" fmla="*/ 10 h 82"/>
                  <a:gd name="T18" fmla="*/ 65 w 86"/>
                  <a:gd name="T19" fmla="*/ 6 h 82"/>
                  <a:gd name="T20" fmla="*/ 65 w 86"/>
                  <a:gd name="T21" fmla="*/ 8 h 82"/>
                  <a:gd name="T22" fmla="*/ 62 w 86"/>
                  <a:gd name="T23" fmla="*/ 6 h 82"/>
                  <a:gd name="T24" fmla="*/ 61 w 86"/>
                  <a:gd name="T25" fmla="*/ 8 h 82"/>
                  <a:gd name="T26" fmla="*/ 59 w 86"/>
                  <a:gd name="T27" fmla="*/ 9 h 82"/>
                  <a:gd name="T28" fmla="*/ 62 w 86"/>
                  <a:gd name="T29" fmla="*/ 15 h 82"/>
                  <a:gd name="T30" fmla="*/ 58 w 86"/>
                  <a:gd name="T31" fmla="*/ 10 h 82"/>
                  <a:gd name="T32" fmla="*/ 57 w 86"/>
                  <a:gd name="T33" fmla="*/ 12 h 82"/>
                  <a:gd name="T34" fmla="*/ 53 w 86"/>
                  <a:gd name="T35" fmla="*/ 17 h 82"/>
                  <a:gd name="T36" fmla="*/ 51 w 86"/>
                  <a:gd name="T37" fmla="*/ 19 h 82"/>
                  <a:gd name="T38" fmla="*/ 48 w 86"/>
                  <a:gd name="T39" fmla="*/ 22 h 82"/>
                  <a:gd name="T40" fmla="*/ 48 w 86"/>
                  <a:gd name="T41" fmla="*/ 24 h 82"/>
                  <a:gd name="T42" fmla="*/ 46 w 86"/>
                  <a:gd name="T43" fmla="*/ 24 h 82"/>
                  <a:gd name="T44" fmla="*/ 45 w 86"/>
                  <a:gd name="T45" fmla="*/ 25 h 82"/>
                  <a:gd name="T46" fmla="*/ 46 w 86"/>
                  <a:gd name="T47" fmla="*/ 27 h 82"/>
                  <a:gd name="T48" fmla="*/ 43 w 86"/>
                  <a:gd name="T49" fmla="*/ 28 h 82"/>
                  <a:gd name="T50" fmla="*/ 40 w 86"/>
                  <a:gd name="T51" fmla="*/ 30 h 82"/>
                  <a:gd name="T52" fmla="*/ 38 w 86"/>
                  <a:gd name="T53" fmla="*/ 32 h 82"/>
                  <a:gd name="T54" fmla="*/ 36 w 86"/>
                  <a:gd name="T55" fmla="*/ 34 h 82"/>
                  <a:gd name="T56" fmla="*/ 36 w 86"/>
                  <a:gd name="T57" fmla="*/ 37 h 82"/>
                  <a:gd name="T58" fmla="*/ 34 w 86"/>
                  <a:gd name="T59" fmla="*/ 36 h 82"/>
                  <a:gd name="T60" fmla="*/ 34 w 86"/>
                  <a:gd name="T61" fmla="*/ 37 h 82"/>
                  <a:gd name="T62" fmla="*/ 31 w 86"/>
                  <a:gd name="T63" fmla="*/ 41 h 82"/>
                  <a:gd name="T64" fmla="*/ 32 w 86"/>
                  <a:gd name="T65" fmla="*/ 45 h 82"/>
                  <a:gd name="T66" fmla="*/ 31 w 86"/>
                  <a:gd name="T67" fmla="*/ 48 h 82"/>
                  <a:gd name="T68" fmla="*/ 28 w 86"/>
                  <a:gd name="T69" fmla="*/ 47 h 82"/>
                  <a:gd name="T70" fmla="*/ 25 w 86"/>
                  <a:gd name="T71" fmla="*/ 53 h 82"/>
                  <a:gd name="T72" fmla="*/ 24 w 86"/>
                  <a:gd name="T73" fmla="*/ 55 h 82"/>
                  <a:gd name="T74" fmla="*/ 18 w 86"/>
                  <a:gd name="T75" fmla="*/ 59 h 82"/>
                  <a:gd name="T76" fmla="*/ 15 w 86"/>
                  <a:gd name="T77" fmla="*/ 59 h 82"/>
                  <a:gd name="T78" fmla="*/ 14 w 86"/>
                  <a:gd name="T79" fmla="*/ 60 h 82"/>
                  <a:gd name="T80" fmla="*/ 11 w 86"/>
                  <a:gd name="T81" fmla="*/ 69 h 82"/>
                  <a:gd name="T82" fmla="*/ 2 w 86"/>
                  <a:gd name="T83" fmla="*/ 75 h 82"/>
                  <a:gd name="T84" fmla="*/ 23 w 86"/>
                  <a:gd name="T85" fmla="*/ 72 h 82"/>
                  <a:gd name="T86" fmla="*/ 28 w 86"/>
                  <a:gd name="T87" fmla="*/ 68 h 82"/>
                  <a:gd name="T88" fmla="*/ 42 w 86"/>
                  <a:gd name="T89" fmla="*/ 48 h 82"/>
                  <a:gd name="T90" fmla="*/ 49 w 86"/>
                  <a:gd name="T91" fmla="*/ 45 h 82"/>
                  <a:gd name="T92" fmla="*/ 55 w 86"/>
                  <a:gd name="T93" fmla="*/ 43 h 82"/>
                  <a:gd name="T94" fmla="*/ 63 w 86"/>
                  <a:gd name="T95" fmla="*/ 35 h 82"/>
                  <a:gd name="T96" fmla="*/ 68 w 86"/>
                  <a:gd name="T97" fmla="*/ 31 h 82"/>
                  <a:gd name="T98" fmla="*/ 74 w 86"/>
                  <a:gd name="T99" fmla="*/ 23 h 82"/>
                  <a:gd name="T100" fmla="*/ 75 w 86"/>
                  <a:gd name="T101" fmla="*/ 16 h 82"/>
                  <a:gd name="T102" fmla="*/ 82 w 86"/>
                  <a:gd name="T103" fmla="*/ 14 h 82"/>
                  <a:gd name="T104" fmla="*/ 84 w 86"/>
                  <a:gd name="T105" fmla="*/ 13 h 82"/>
                  <a:gd name="T106" fmla="*/ 84 w 86"/>
                  <a:gd name="T107" fmla="*/ 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" h="82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" name="Freeform 37"/>
              <p:cNvSpPr/>
              <p:nvPr>
                <p:custDataLst>
                  <p:tags r:id="rId284"/>
                </p:custDataLst>
              </p:nvPr>
            </p:nvSpPr>
            <p:spPr bwMode="auto">
              <a:xfrm>
                <a:off x="3725" y="226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" name="Freeform 38"/>
              <p:cNvSpPr/>
              <p:nvPr>
                <p:custDataLst>
                  <p:tags r:id="rId285"/>
                </p:custDataLst>
              </p:nvPr>
            </p:nvSpPr>
            <p:spPr bwMode="auto">
              <a:xfrm>
                <a:off x="3474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" name="Freeform 39"/>
              <p:cNvSpPr/>
              <p:nvPr>
                <p:custDataLst>
                  <p:tags r:id="rId286"/>
                </p:custDataLst>
              </p:nvPr>
            </p:nvSpPr>
            <p:spPr bwMode="auto">
              <a:xfrm>
                <a:off x="3799" y="26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" name="Freeform 40"/>
              <p:cNvSpPr/>
              <p:nvPr>
                <p:custDataLst>
                  <p:tags r:id="rId287"/>
                </p:custDataLst>
              </p:nvPr>
            </p:nvSpPr>
            <p:spPr bwMode="auto">
              <a:xfrm>
                <a:off x="3470" y="207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" name="Freeform 41"/>
              <p:cNvSpPr/>
              <p:nvPr>
                <p:custDataLst>
                  <p:tags r:id="rId288"/>
                </p:custDataLst>
              </p:nvPr>
            </p:nvSpPr>
            <p:spPr bwMode="auto">
              <a:xfrm>
                <a:off x="3825" y="27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" name="Freeform 42"/>
              <p:cNvSpPr/>
              <p:nvPr>
                <p:custDataLst>
                  <p:tags r:id="rId289"/>
                </p:custDataLst>
              </p:nvPr>
            </p:nvSpPr>
            <p:spPr bwMode="auto">
              <a:xfrm>
                <a:off x="3466" y="215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" name="Freeform 43"/>
              <p:cNvSpPr/>
              <p:nvPr>
                <p:custDataLst>
                  <p:tags r:id="rId290"/>
                </p:custDataLst>
              </p:nvPr>
            </p:nvSpPr>
            <p:spPr bwMode="auto">
              <a:xfrm>
                <a:off x="3916" y="2582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3" name="Freeform 44"/>
              <p:cNvSpPr/>
              <p:nvPr>
                <p:custDataLst>
                  <p:tags r:id="rId291"/>
                </p:custDataLst>
              </p:nvPr>
            </p:nvSpPr>
            <p:spPr bwMode="auto">
              <a:xfrm>
                <a:off x="3899" y="27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4" name="Freeform 45"/>
              <p:cNvSpPr/>
              <p:nvPr>
                <p:custDataLst>
                  <p:tags r:id="rId292"/>
                </p:custDataLst>
              </p:nvPr>
            </p:nvSpPr>
            <p:spPr bwMode="auto">
              <a:xfrm>
                <a:off x="3926" y="2582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5" name="Freeform 46"/>
              <p:cNvSpPr/>
              <p:nvPr>
                <p:custDataLst>
                  <p:tags r:id="rId293"/>
                </p:custDataLst>
              </p:nvPr>
            </p:nvSpPr>
            <p:spPr bwMode="auto">
              <a:xfrm>
                <a:off x="3850" y="2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0" name="Freeform 47"/>
              <p:cNvSpPr/>
              <p:nvPr>
                <p:custDataLst>
                  <p:tags r:id="rId294"/>
                </p:custDataLst>
              </p:nvPr>
            </p:nvSpPr>
            <p:spPr bwMode="auto">
              <a:xfrm>
                <a:off x="3926" y="25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1" name="Freeform 48"/>
              <p:cNvSpPr/>
              <p:nvPr>
                <p:custDataLst>
                  <p:tags r:id="rId295"/>
                </p:custDataLst>
              </p:nvPr>
            </p:nvSpPr>
            <p:spPr bwMode="auto">
              <a:xfrm>
                <a:off x="3810" y="27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2" name="Freeform 49"/>
              <p:cNvSpPr/>
              <p:nvPr>
                <p:custDataLst>
                  <p:tags r:id="rId296"/>
                </p:custDataLst>
              </p:nvPr>
            </p:nvSpPr>
            <p:spPr bwMode="auto">
              <a:xfrm>
                <a:off x="3827" y="22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3" name="Freeform 50"/>
              <p:cNvSpPr/>
              <p:nvPr>
                <p:custDataLst>
                  <p:tags r:id="rId297"/>
                </p:custDataLst>
              </p:nvPr>
            </p:nvSpPr>
            <p:spPr bwMode="auto">
              <a:xfrm>
                <a:off x="3470" y="208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4" name="Freeform 51"/>
              <p:cNvSpPr/>
              <p:nvPr>
                <p:custDataLst>
                  <p:tags r:id="rId298"/>
                </p:custDataLst>
              </p:nvPr>
            </p:nvSpPr>
            <p:spPr bwMode="auto">
              <a:xfrm>
                <a:off x="4497" y="233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5" name="Freeform 52"/>
              <p:cNvSpPr/>
              <p:nvPr>
                <p:custDataLst>
                  <p:tags r:id="rId299"/>
                </p:custDataLst>
              </p:nvPr>
            </p:nvSpPr>
            <p:spPr bwMode="auto">
              <a:xfrm>
                <a:off x="4468" y="231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6" name="Freeform 53"/>
              <p:cNvSpPr/>
              <p:nvPr>
                <p:custDataLst>
                  <p:tags r:id="rId300"/>
                </p:custDataLst>
              </p:nvPr>
            </p:nvSpPr>
            <p:spPr bwMode="auto">
              <a:xfrm>
                <a:off x="4451" y="22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7" name="Freeform 54"/>
              <p:cNvSpPr/>
              <p:nvPr>
                <p:custDataLst>
                  <p:tags r:id="rId301"/>
                </p:custDataLst>
              </p:nvPr>
            </p:nvSpPr>
            <p:spPr bwMode="auto">
              <a:xfrm>
                <a:off x="4385" y="2289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8" name="Freeform 55"/>
              <p:cNvSpPr/>
              <p:nvPr>
                <p:custDataLst>
                  <p:tags r:id="rId302"/>
                </p:custDataLst>
              </p:nvPr>
            </p:nvSpPr>
            <p:spPr bwMode="auto">
              <a:xfrm>
                <a:off x="4381" y="2277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1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9" name="Freeform 56"/>
              <p:cNvSpPr/>
              <p:nvPr>
                <p:custDataLst>
                  <p:tags r:id="rId303"/>
                </p:custDataLst>
              </p:nvPr>
            </p:nvSpPr>
            <p:spPr bwMode="auto">
              <a:xfrm>
                <a:off x="4383" y="2281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0" name="Freeform 57"/>
              <p:cNvSpPr/>
              <p:nvPr>
                <p:custDataLst>
                  <p:tags r:id="rId304"/>
                </p:custDataLst>
              </p:nvPr>
            </p:nvSpPr>
            <p:spPr bwMode="auto">
              <a:xfrm>
                <a:off x="4504" y="23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1" name="Freeform 58"/>
              <p:cNvSpPr/>
              <p:nvPr>
                <p:custDataLst>
                  <p:tags r:id="rId305"/>
                </p:custDataLst>
              </p:nvPr>
            </p:nvSpPr>
            <p:spPr bwMode="auto">
              <a:xfrm>
                <a:off x="3602" y="1893"/>
                <a:ext cx="27" cy="2"/>
              </a:xfrm>
              <a:custGeom>
                <a:avLst/>
                <a:gdLst>
                  <a:gd name="T0" fmla="*/ 4 w 13"/>
                  <a:gd name="T1" fmla="*/ 1 h 1"/>
                  <a:gd name="T2" fmla="*/ 6 w 13"/>
                  <a:gd name="T3" fmla="*/ 1 h 1"/>
                  <a:gd name="T4" fmla="*/ 6 w 13"/>
                  <a:gd name="T5" fmla="*/ 1 h 1"/>
                  <a:gd name="T6" fmla="*/ 6 w 13"/>
                  <a:gd name="T7" fmla="*/ 1 h 1"/>
                  <a:gd name="T8" fmla="*/ 6 w 13"/>
                  <a:gd name="T9" fmla="*/ 1 h 1"/>
                  <a:gd name="T10" fmla="*/ 6 w 13"/>
                  <a:gd name="T11" fmla="*/ 1 h 1"/>
                  <a:gd name="T12" fmla="*/ 6 w 13"/>
                  <a:gd name="T13" fmla="*/ 1 h 1"/>
                  <a:gd name="T14" fmla="*/ 6 w 13"/>
                  <a:gd name="T15" fmla="*/ 1 h 1"/>
                  <a:gd name="T16" fmla="*/ 4 w 13"/>
                  <a:gd name="T17" fmla="*/ 1 h 1"/>
                  <a:gd name="T18" fmla="*/ 4 w 13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2" name="Freeform 59"/>
              <p:cNvSpPr/>
              <p:nvPr>
                <p:custDataLst>
                  <p:tags r:id="rId306"/>
                </p:custDataLst>
              </p:nvPr>
            </p:nvSpPr>
            <p:spPr bwMode="auto">
              <a:xfrm>
                <a:off x="4495" y="233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30" name="Freeform 60"/>
              <p:cNvSpPr/>
              <p:nvPr>
                <p:custDataLst>
                  <p:tags r:id="rId307"/>
                </p:custDataLst>
              </p:nvPr>
            </p:nvSpPr>
            <p:spPr bwMode="auto">
              <a:xfrm>
                <a:off x="4381" y="2277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2 w 2"/>
                  <a:gd name="T3" fmla="*/ 0 h 4"/>
                  <a:gd name="T4" fmla="*/ 1 w 2"/>
                  <a:gd name="T5" fmla="*/ 2 h 4"/>
                  <a:gd name="T6" fmla="*/ 1 w 2"/>
                  <a:gd name="T7" fmla="*/ 2 h 4"/>
                  <a:gd name="T8" fmla="*/ 0 w 2"/>
                  <a:gd name="T9" fmla="*/ 4 h 4"/>
                  <a:gd name="T10" fmla="*/ 2 w 2"/>
                  <a:gd name="T1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31" name="Freeform 61"/>
              <p:cNvSpPr/>
              <p:nvPr>
                <p:custDataLst>
                  <p:tags r:id="rId308"/>
                </p:custDataLst>
              </p:nvPr>
            </p:nvSpPr>
            <p:spPr bwMode="auto">
              <a:xfrm>
                <a:off x="4519" y="2328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32" name="Freeform 62"/>
              <p:cNvSpPr/>
              <p:nvPr>
                <p:custDataLst>
                  <p:tags r:id="rId309"/>
                </p:custDataLst>
              </p:nvPr>
            </p:nvSpPr>
            <p:spPr bwMode="auto">
              <a:xfrm>
                <a:off x="4504" y="2325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33" name="Freeform 63"/>
              <p:cNvSpPr/>
              <p:nvPr>
                <p:custDataLst>
                  <p:tags r:id="rId310"/>
                </p:custDataLst>
              </p:nvPr>
            </p:nvSpPr>
            <p:spPr bwMode="auto">
              <a:xfrm>
                <a:off x="4391" y="2294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34" name="Freeform 64"/>
              <p:cNvSpPr/>
              <p:nvPr>
                <p:custDataLst>
                  <p:tags r:id="rId311"/>
                </p:custDataLst>
              </p:nvPr>
            </p:nvSpPr>
            <p:spPr bwMode="auto">
              <a:xfrm>
                <a:off x="4381" y="2281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35" name="Freeform 65"/>
              <p:cNvSpPr/>
              <p:nvPr>
                <p:custDataLst>
                  <p:tags r:id="rId312"/>
                </p:custDataLst>
              </p:nvPr>
            </p:nvSpPr>
            <p:spPr bwMode="auto">
              <a:xfrm>
                <a:off x="3332" y="1903"/>
                <a:ext cx="2" cy="7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3 h 3"/>
                  <a:gd name="T4" fmla="*/ 1 w 1"/>
                  <a:gd name="T5" fmla="*/ 0 h 3"/>
                  <a:gd name="T6" fmla="*/ 0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83" name="Freeform 66"/>
              <p:cNvSpPr/>
              <p:nvPr>
                <p:custDataLst>
                  <p:tags r:id="rId313"/>
                </p:custDataLst>
              </p:nvPr>
            </p:nvSpPr>
            <p:spPr bwMode="auto">
              <a:xfrm>
                <a:off x="3566" y="2372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84" name="Freeform 67"/>
              <p:cNvSpPr/>
              <p:nvPr>
                <p:custDataLst>
                  <p:tags r:id="rId314"/>
                </p:custDataLst>
              </p:nvPr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85" name="Freeform 68"/>
              <p:cNvSpPr/>
              <p:nvPr>
                <p:custDataLst>
                  <p:tags r:id="rId315"/>
                </p:custDataLst>
              </p:nvPr>
            </p:nvSpPr>
            <p:spPr bwMode="auto">
              <a:xfrm>
                <a:off x="4060" y="1568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86" name="Freeform 69"/>
              <p:cNvSpPr/>
              <p:nvPr>
                <p:custDataLst>
                  <p:tags r:id="rId316"/>
                </p:custDataLst>
              </p:nvPr>
            </p:nvSpPr>
            <p:spPr bwMode="auto">
              <a:xfrm>
                <a:off x="3472" y="207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87" name="Freeform 70"/>
              <p:cNvSpPr/>
              <p:nvPr>
                <p:custDataLst>
                  <p:tags r:id="rId317"/>
                </p:custDataLst>
              </p:nvPr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88" name="Freeform 71"/>
              <p:cNvSpPr/>
              <p:nvPr>
                <p:custDataLst>
                  <p:tags r:id="rId318"/>
                </p:custDataLst>
              </p:nvPr>
            </p:nvSpPr>
            <p:spPr bwMode="auto">
              <a:xfrm>
                <a:off x="3702" y="1530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89" name="Freeform 72"/>
              <p:cNvSpPr/>
              <p:nvPr>
                <p:custDataLst>
                  <p:tags r:id="rId319"/>
                </p:custDataLst>
              </p:nvPr>
            </p:nvSpPr>
            <p:spPr bwMode="auto">
              <a:xfrm>
                <a:off x="3421" y="2084"/>
                <a:ext cx="17" cy="15"/>
              </a:xfrm>
              <a:custGeom>
                <a:avLst/>
                <a:gdLst>
                  <a:gd name="T0" fmla="*/ 2 w 8"/>
                  <a:gd name="T1" fmla="*/ 5 h 7"/>
                  <a:gd name="T2" fmla="*/ 4 w 8"/>
                  <a:gd name="T3" fmla="*/ 2 h 7"/>
                  <a:gd name="T4" fmla="*/ 2 w 8"/>
                  <a:gd name="T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46" name="Freeform 73"/>
              <p:cNvSpPr/>
              <p:nvPr>
                <p:custDataLst>
                  <p:tags r:id="rId320"/>
                </p:custDataLst>
              </p:nvPr>
            </p:nvSpPr>
            <p:spPr bwMode="auto">
              <a:xfrm>
                <a:off x="4381" y="2247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47" name="Freeform 74"/>
              <p:cNvSpPr/>
              <p:nvPr>
                <p:custDataLst>
                  <p:tags r:id="rId321"/>
                </p:custDataLst>
              </p:nvPr>
            </p:nvSpPr>
            <p:spPr bwMode="auto">
              <a:xfrm>
                <a:off x="4381" y="2247"/>
                <a:ext cx="2" cy="6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3 h 3"/>
                  <a:gd name="T4" fmla="*/ 1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48" name="Freeform 75"/>
              <p:cNvSpPr/>
              <p:nvPr>
                <p:custDataLst>
                  <p:tags r:id="rId322"/>
                </p:custDataLst>
              </p:nvPr>
            </p:nvSpPr>
            <p:spPr bwMode="auto">
              <a:xfrm>
                <a:off x="3914" y="15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49" name="Freeform 76"/>
              <p:cNvSpPr/>
              <p:nvPr>
                <p:custDataLst>
                  <p:tags r:id="rId323"/>
                </p:custDataLst>
              </p:nvPr>
            </p:nvSpPr>
            <p:spPr bwMode="auto">
              <a:xfrm>
                <a:off x="3317" y="1492"/>
                <a:ext cx="1064" cy="1219"/>
              </a:xfrm>
              <a:custGeom>
                <a:avLst/>
                <a:gdLst>
                  <a:gd name="T0" fmla="*/ 307 w 501"/>
                  <a:gd name="T1" fmla="*/ 7 h 575"/>
                  <a:gd name="T2" fmla="*/ 204 w 501"/>
                  <a:gd name="T3" fmla="*/ 13 h 575"/>
                  <a:gd name="T4" fmla="*/ 130 w 501"/>
                  <a:gd name="T5" fmla="*/ 42 h 575"/>
                  <a:gd name="T6" fmla="*/ 23 w 501"/>
                  <a:gd name="T7" fmla="*/ 152 h 575"/>
                  <a:gd name="T8" fmla="*/ 0 w 501"/>
                  <a:gd name="T9" fmla="*/ 247 h 575"/>
                  <a:gd name="T10" fmla="*/ 50 w 501"/>
                  <a:gd name="T11" fmla="*/ 385 h 575"/>
                  <a:gd name="T12" fmla="*/ 111 w 501"/>
                  <a:gd name="T13" fmla="*/ 430 h 575"/>
                  <a:gd name="T14" fmla="*/ 184 w 501"/>
                  <a:gd name="T15" fmla="*/ 490 h 575"/>
                  <a:gd name="T16" fmla="*/ 202 w 501"/>
                  <a:gd name="T17" fmla="*/ 528 h 575"/>
                  <a:gd name="T18" fmla="*/ 213 w 501"/>
                  <a:gd name="T19" fmla="*/ 562 h 575"/>
                  <a:gd name="T20" fmla="*/ 214 w 501"/>
                  <a:gd name="T21" fmla="*/ 567 h 575"/>
                  <a:gd name="T22" fmla="*/ 211 w 501"/>
                  <a:gd name="T23" fmla="*/ 536 h 575"/>
                  <a:gd name="T24" fmla="*/ 199 w 501"/>
                  <a:gd name="T25" fmla="*/ 494 h 575"/>
                  <a:gd name="T26" fmla="*/ 165 w 501"/>
                  <a:gd name="T27" fmla="*/ 454 h 575"/>
                  <a:gd name="T28" fmla="*/ 164 w 501"/>
                  <a:gd name="T29" fmla="*/ 451 h 575"/>
                  <a:gd name="T30" fmla="*/ 135 w 501"/>
                  <a:gd name="T31" fmla="*/ 430 h 575"/>
                  <a:gd name="T32" fmla="*/ 134 w 501"/>
                  <a:gd name="T33" fmla="*/ 428 h 575"/>
                  <a:gd name="T34" fmla="*/ 125 w 501"/>
                  <a:gd name="T35" fmla="*/ 419 h 575"/>
                  <a:gd name="T36" fmla="*/ 97 w 501"/>
                  <a:gd name="T37" fmla="*/ 407 h 575"/>
                  <a:gd name="T38" fmla="*/ 85 w 501"/>
                  <a:gd name="T39" fmla="*/ 394 h 575"/>
                  <a:gd name="T40" fmla="*/ 77 w 501"/>
                  <a:gd name="T41" fmla="*/ 384 h 575"/>
                  <a:gd name="T42" fmla="*/ 63 w 501"/>
                  <a:gd name="T43" fmla="*/ 368 h 575"/>
                  <a:gd name="T44" fmla="*/ 49 w 501"/>
                  <a:gd name="T45" fmla="*/ 353 h 575"/>
                  <a:gd name="T46" fmla="*/ 40 w 501"/>
                  <a:gd name="T47" fmla="*/ 338 h 575"/>
                  <a:gd name="T48" fmla="*/ 25 w 501"/>
                  <a:gd name="T49" fmla="*/ 323 h 575"/>
                  <a:gd name="T50" fmla="*/ 29 w 501"/>
                  <a:gd name="T51" fmla="*/ 315 h 575"/>
                  <a:gd name="T52" fmla="*/ 21 w 501"/>
                  <a:gd name="T53" fmla="*/ 247 h 575"/>
                  <a:gd name="T54" fmla="*/ 23 w 501"/>
                  <a:gd name="T55" fmla="*/ 221 h 575"/>
                  <a:gd name="T56" fmla="*/ 26 w 501"/>
                  <a:gd name="T57" fmla="*/ 191 h 575"/>
                  <a:gd name="T58" fmla="*/ 56 w 501"/>
                  <a:gd name="T59" fmla="*/ 133 h 575"/>
                  <a:gd name="T60" fmla="*/ 74 w 501"/>
                  <a:gd name="T61" fmla="*/ 107 h 575"/>
                  <a:gd name="T62" fmla="*/ 84 w 501"/>
                  <a:gd name="T63" fmla="*/ 99 h 575"/>
                  <a:gd name="T64" fmla="*/ 90 w 501"/>
                  <a:gd name="T65" fmla="*/ 91 h 575"/>
                  <a:gd name="T66" fmla="*/ 110 w 501"/>
                  <a:gd name="T67" fmla="*/ 80 h 575"/>
                  <a:gd name="T68" fmla="*/ 129 w 501"/>
                  <a:gd name="T69" fmla="*/ 65 h 575"/>
                  <a:gd name="T70" fmla="*/ 182 w 501"/>
                  <a:gd name="T71" fmla="*/ 36 h 575"/>
                  <a:gd name="T72" fmla="*/ 211 w 501"/>
                  <a:gd name="T73" fmla="*/ 29 h 575"/>
                  <a:gd name="T74" fmla="*/ 253 w 501"/>
                  <a:gd name="T75" fmla="*/ 19 h 575"/>
                  <a:gd name="T76" fmla="*/ 281 w 501"/>
                  <a:gd name="T77" fmla="*/ 19 h 575"/>
                  <a:gd name="T78" fmla="*/ 284 w 501"/>
                  <a:gd name="T79" fmla="*/ 19 h 575"/>
                  <a:gd name="T80" fmla="*/ 320 w 501"/>
                  <a:gd name="T81" fmla="*/ 24 h 575"/>
                  <a:gd name="T82" fmla="*/ 369 w 501"/>
                  <a:gd name="T83" fmla="*/ 42 h 575"/>
                  <a:gd name="T84" fmla="*/ 388 w 501"/>
                  <a:gd name="T85" fmla="*/ 53 h 575"/>
                  <a:gd name="T86" fmla="*/ 407 w 501"/>
                  <a:gd name="T87" fmla="*/ 71 h 575"/>
                  <a:gd name="T88" fmla="*/ 435 w 501"/>
                  <a:gd name="T89" fmla="*/ 107 h 575"/>
                  <a:gd name="T90" fmla="*/ 462 w 501"/>
                  <a:gd name="T91" fmla="*/ 154 h 575"/>
                  <a:gd name="T92" fmla="*/ 471 w 501"/>
                  <a:gd name="T93" fmla="*/ 184 h 575"/>
                  <a:gd name="T94" fmla="*/ 464 w 501"/>
                  <a:gd name="T95" fmla="*/ 279 h 575"/>
                  <a:gd name="T96" fmla="*/ 451 w 501"/>
                  <a:gd name="T97" fmla="*/ 307 h 575"/>
                  <a:gd name="T98" fmla="*/ 395 w 501"/>
                  <a:gd name="T99" fmla="*/ 377 h 575"/>
                  <a:gd name="T100" fmla="*/ 368 w 501"/>
                  <a:gd name="T101" fmla="*/ 412 h 575"/>
                  <a:gd name="T102" fmla="*/ 363 w 501"/>
                  <a:gd name="T103" fmla="*/ 573 h 575"/>
                  <a:gd name="T104" fmla="*/ 446 w 501"/>
                  <a:gd name="T105" fmla="*/ 342 h 575"/>
                  <a:gd name="T106" fmla="*/ 463 w 501"/>
                  <a:gd name="T107" fmla="*/ 118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1" h="575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0" name="Rectangle 77"/>
              <p:cNvSpPr>
                <a:spLocks noChangeArrowheads="1"/>
              </p:cNvSpPr>
              <p:nvPr>
                <p:custDataLst>
                  <p:tags r:id="rId324"/>
                </p:custDataLst>
              </p:nvPr>
            </p:nvSpPr>
            <p:spPr bwMode="auto">
              <a:xfrm>
                <a:off x="4586" y="1893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30" name="Freeform 78"/>
              <p:cNvSpPr/>
              <p:nvPr>
                <p:custDataLst>
                  <p:tags r:id="rId325"/>
                </p:custDataLst>
              </p:nvPr>
            </p:nvSpPr>
            <p:spPr bwMode="auto">
              <a:xfrm>
                <a:off x="3937" y="2817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31" name="Freeform 79"/>
              <p:cNvSpPr/>
              <p:nvPr>
                <p:custDataLst>
                  <p:tags r:id="rId326"/>
                </p:custDataLst>
              </p:nvPr>
            </p:nvSpPr>
            <p:spPr bwMode="auto">
              <a:xfrm>
                <a:off x="4629" y="185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32" name="Freeform 80"/>
              <p:cNvSpPr/>
              <p:nvPr>
                <p:custDataLst>
                  <p:tags r:id="rId327"/>
                </p:custDataLst>
              </p:nvPr>
            </p:nvSpPr>
            <p:spPr bwMode="auto">
              <a:xfrm>
                <a:off x="3967" y="281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33" name="Freeform 81"/>
              <p:cNvSpPr/>
              <p:nvPr>
                <p:custDataLst>
                  <p:tags r:id="rId328"/>
                </p:custDataLst>
              </p:nvPr>
            </p:nvSpPr>
            <p:spPr bwMode="auto">
              <a:xfrm>
                <a:off x="4618" y="1878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34" name="Freeform 82"/>
              <p:cNvSpPr/>
              <p:nvPr>
                <p:custDataLst>
                  <p:tags r:id="rId329"/>
                </p:custDataLst>
              </p:nvPr>
            </p:nvSpPr>
            <p:spPr bwMode="auto">
              <a:xfrm>
                <a:off x="3814" y="226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35" name="Freeform 83"/>
              <p:cNvSpPr/>
              <p:nvPr>
                <p:custDataLst>
                  <p:tags r:id="rId330"/>
                </p:custDataLst>
              </p:nvPr>
            </p:nvSpPr>
            <p:spPr bwMode="auto">
              <a:xfrm>
                <a:off x="3876" y="24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36" name="Freeform 84"/>
              <p:cNvSpPr/>
              <p:nvPr>
                <p:custDataLst>
                  <p:tags r:id="rId331"/>
                </p:custDataLst>
              </p:nvPr>
            </p:nvSpPr>
            <p:spPr bwMode="auto">
              <a:xfrm>
                <a:off x="461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37" name="Freeform 85"/>
              <p:cNvSpPr/>
              <p:nvPr>
                <p:custDataLst>
                  <p:tags r:id="rId332"/>
                </p:custDataLst>
              </p:nvPr>
            </p:nvSpPr>
            <p:spPr bwMode="auto">
              <a:xfrm>
                <a:off x="3801" y="227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38" name="Freeform 86"/>
              <p:cNvSpPr/>
              <p:nvPr>
                <p:custDataLst>
                  <p:tags r:id="rId333"/>
                </p:custDataLst>
              </p:nvPr>
            </p:nvSpPr>
            <p:spPr bwMode="auto">
              <a:xfrm>
                <a:off x="3808" y="2266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39" name="Freeform 87"/>
              <p:cNvSpPr/>
              <p:nvPr>
                <p:custDataLst>
                  <p:tags r:id="rId334"/>
                </p:custDataLst>
              </p:nvPr>
            </p:nvSpPr>
            <p:spPr bwMode="auto">
              <a:xfrm>
                <a:off x="3878" y="239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40" name="Freeform 88"/>
              <p:cNvSpPr/>
              <p:nvPr>
                <p:custDataLst>
                  <p:tags r:id="rId335"/>
                </p:custDataLst>
              </p:nvPr>
            </p:nvSpPr>
            <p:spPr bwMode="auto">
              <a:xfrm>
                <a:off x="3810" y="2266"/>
                <a:ext cx="6" cy="0"/>
              </a:xfrm>
              <a:custGeom>
                <a:avLst/>
                <a:gdLst>
                  <a:gd name="T0" fmla="*/ 1 w 3"/>
                  <a:gd name="T1" fmla="*/ 0 w 3"/>
                  <a:gd name="T2" fmla="*/ 1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41" name="Freeform 89"/>
              <p:cNvSpPr/>
              <p:nvPr>
                <p:custDataLst>
                  <p:tags r:id="rId336"/>
                </p:custDataLst>
              </p:nvPr>
            </p:nvSpPr>
            <p:spPr bwMode="auto">
              <a:xfrm>
                <a:off x="3935" y="224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42" name="Freeform 90"/>
              <p:cNvSpPr/>
              <p:nvPr>
                <p:custDataLst>
                  <p:tags r:id="rId337"/>
                </p:custDataLst>
              </p:nvPr>
            </p:nvSpPr>
            <p:spPr bwMode="auto">
              <a:xfrm>
                <a:off x="3876" y="2213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43" name="Oval 91"/>
              <p:cNvSpPr>
                <a:spLocks noChangeArrowheads="1"/>
              </p:cNvSpPr>
              <p:nvPr>
                <p:custDataLst>
                  <p:tags r:id="rId338"/>
                </p:custDataLst>
              </p:nvPr>
            </p:nvSpPr>
            <p:spPr bwMode="auto">
              <a:xfrm>
                <a:off x="3814" y="2266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44" name="Freeform 92"/>
              <p:cNvSpPr/>
              <p:nvPr>
                <p:custDataLst>
                  <p:tags r:id="rId339"/>
                </p:custDataLst>
              </p:nvPr>
            </p:nvSpPr>
            <p:spPr bwMode="auto">
              <a:xfrm>
                <a:off x="3801" y="2007"/>
                <a:ext cx="5" cy="7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45" name="Freeform 93"/>
              <p:cNvSpPr/>
              <p:nvPr>
                <p:custDataLst>
                  <p:tags r:id="rId340"/>
                </p:custDataLst>
              </p:nvPr>
            </p:nvSpPr>
            <p:spPr bwMode="auto">
              <a:xfrm>
                <a:off x="3837" y="24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46" name="Freeform 94"/>
              <p:cNvSpPr/>
              <p:nvPr>
                <p:custDataLst>
                  <p:tags r:id="rId341"/>
                </p:custDataLst>
              </p:nvPr>
            </p:nvSpPr>
            <p:spPr bwMode="auto">
              <a:xfrm>
                <a:off x="4398" y="229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47" name="Freeform 95"/>
              <p:cNvSpPr/>
              <p:nvPr>
                <p:custDataLst>
                  <p:tags r:id="rId342"/>
                </p:custDataLst>
              </p:nvPr>
            </p:nvSpPr>
            <p:spPr bwMode="auto">
              <a:xfrm>
                <a:off x="4376" y="2249"/>
                <a:ext cx="227" cy="119"/>
              </a:xfrm>
              <a:custGeom>
                <a:avLst/>
                <a:gdLst>
                  <a:gd name="T0" fmla="*/ 90 w 107"/>
                  <a:gd name="T1" fmla="*/ 34 h 56"/>
                  <a:gd name="T2" fmla="*/ 75 w 107"/>
                  <a:gd name="T3" fmla="*/ 23 h 56"/>
                  <a:gd name="T4" fmla="*/ 59 w 107"/>
                  <a:gd name="T5" fmla="*/ 22 h 56"/>
                  <a:gd name="T6" fmla="*/ 54 w 107"/>
                  <a:gd name="T7" fmla="*/ 18 h 56"/>
                  <a:gd name="T8" fmla="*/ 44 w 107"/>
                  <a:gd name="T9" fmla="*/ 13 h 56"/>
                  <a:gd name="T10" fmla="*/ 37 w 107"/>
                  <a:gd name="T11" fmla="*/ 9 h 56"/>
                  <a:gd name="T12" fmla="*/ 30 w 107"/>
                  <a:gd name="T13" fmla="*/ 11 h 56"/>
                  <a:gd name="T14" fmla="*/ 20 w 107"/>
                  <a:gd name="T15" fmla="*/ 8 h 56"/>
                  <a:gd name="T16" fmla="*/ 15 w 107"/>
                  <a:gd name="T17" fmla="*/ 6 h 56"/>
                  <a:gd name="T18" fmla="*/ 9 w 107"/>
                  <a:gd name="T19" fmla="*/ 1 h 56"/>
                  <a:gd name="T20" fmla="*/ 6 w 107"/>
                  <a:gd name="T21" fmla="*/ 1 h 56"/>
                  <a:gd name="T22" fmla="*/ 3 w 107"/>
                  <a:gd name="T23" fmla="*/ 3 h 56"/>
                  <a:gd name="T24" fmla="*/ 0 w 107"/>
                  <a:gd name="T25" fmla="*/ 5 h 56"/>
                  <a:gd name="T26" fmla="*/ 1 w 107"/>
                  <a:gd name="T27" fmla="*/ 8 h 56"/>
                  <a:gd name="T28" fmla="*/ 6 w 107"/>
                  <a:gd name="T29" fmla="*/ 9 h 56"/>
                  <a:gd name="T30" fmla="*/ 8 w 107"/>
                  <a:gd name="T31" fmla="*/ 14 h 56"/>
                  <a:gd name="T32" fmla="*/ 3 w 107"/>
                  <a:gd name="T33" fmla="*/ 19 h 56"/>
                  <a:gd name="T34" fmla="*/ 5 w 107"/>
                  <a:gd name="T35" fmla="*/ 20 h 56"/>
                  <a:gd name="T36" fmla="*/ 8 w 107"/>
                  <a:gd name="T37" fmla="*/ 18 h 56"/>
                  <a:gd name="T38" fmla="*/ 8 w 107"/>
                  <a:gd name="T39" fmla="*/ 20 h 56"/>
                  <a:gd name="T40" fmla="*/ 12 w 107"/>
                  <a:gd name="T41" fmla="*/ 17 h 56"/>
                  <a:gd name="T42" fmla="*/ 11 w 107"/>
                  <a:gd name="T43" fmla="*/ 22 h 56"/>
                  <a:gd name="T44" fmla="*/ 11 w 107"/>
                  <a:gd name="T45" fmla="*/ 25 h 56"/>
                  <a:gd name="T46" fmla="*/ 13 w 107"/>
                  <a:gd name="T47" fmla="*/ 23 h 56"/>
                  <a:gd name="T48" fmla="*/ 14 w 107"/>
                  <a:gd name="T49" fmla="*/ 25 h 56"/>
                  <a:gd name="T50" fmla="*/ 17 w 107"/>
                  <a:gd name="T51" fmla="*/ 22 h 56"/>
                  <a:gd name="T52" fmla="*/ 21 w 107"/>
                  <a:gd name="T53" fmla="*/ 18 h 56"/>
                  <a:gd name="T54" fmla="*/ 20 w 107"/>
                  <a:gd name="T55" fmla="*/ 23 h 56"/>
                  <a:gd name="T56" fmla="*/ 24 w 107"/>
                  <a:gd name="T57" fmla="*/ 26 h 56"/>
                  <a:gd name="T58" fmla="*/ 26 w 107"/>
                  <a:gd name="T59" fmla="*/ 27 h 56"/>
                  <a:gd name="T60" fmla="*/ 28 w 107"/>
                  <a:gd name="T61" fmla="*/ 27 h 56"/>
                  <a:gd name="T62" fmla="*/ 33 w 107"/>
                  <a:gd name="T63" fmla="*/ 29 h 56"/>
                  <a:gd name="T64" fmla="*/ 35 w 107"/>
                  <a:gd name="T65" fmla="*/ 30 h 56"/>
                  <a:gd name="T66" fmla="*/ 36 w 107"/>
                  <a:gd name="T67" fmla="*/ 30 h 56"/>
                  <a:gd name="T68" fmla="*/ 38 w 107"/>
                  <a:gd name="T69" fmla="*/ 28 h 56"/>
                  <a:gd name="T70" fmla="*/ 39 w 107"/>
                  <a:gd name="T71" fmla="*/ 31 h 56"/>
                  <a:gd name="T72" fmla="*/ 41 w 107"/>
                  <a:gd name="T73" fmla="*/ 30 h 56"/>
                  <a:gd name="T74" fmla="*/ 44 w 107"/>
                  <a:gd name="T75" fmla="*/ 33 h 56"/>
                  <a:gd name="T76" fmla="*/ 48 w 107"/>
                  <a:gd name="T77" fmla="*/ 34 h 56"/>
                  <a:gd name="T78" fmla="*/ 50 w 107"/>
                  <a:gd name="T79" fmla="*/ 37 h 56"/>
                  <a:gd name="T80" fmla="*/ 52 w 107"/>
                  <a:gd name="T81" fmla="*/ 36 h 56"/>
                  <a:gd name="T82" fmla="*/ 52 w 107"/>
                  <a:gd name="T83" fmla="*/ 37 h 56"/>
                  <a:gd name="T84" fmla="*/ 55 w 107"/>
                  <a:gd name="T85" fmla="*/ 37 h 56"/>
                  <a:gd name="T86" fmla="*/ 58 w 107"/>
                  <a:gd name="T87" fmla="*/ 38 h 56"/>
                  <a:gd name="T88" fmla="*/ 61 w 107"/>
                  <a:gd name="T89" fmla="*/ 38 h 56"/>
                  <a:gd name="T90" fmla="*/ 67 w 107"/>
                  <a:gd name="T91" fmla="*/ 33 h 56"/>
                  <a:gd name="T92" fmla="*/ 67 w 107"/>
                  <a:gd name="T93" fmla="*/ 38 h 56"/>
                  <a:gd name="T94" fmla="*/ 71 w 107"/>
                  <a:gd name="T95" fmla="*/ 39 h 56"/>
                  <a:gd name="T96" fmla="*/ 73 w 107"/>
                  <a:gd name="T97" fmla="*/ 40 h 56"/>
                  <a:gd name="T98" fmla="*/ 79 w 107"/>
                  <a:gd name="T99" fmla="*/ 44 h 56"/>
                  <a:gd name="T100" fmla="*/ 81 w 107"/>
                  <a:gd name="T101" fmla="*/ 46 h 56"/>
                  <a:gd name="T102" fmla="*/ 90 w 107"/>
                  <a:gd name="T103" fmla="*/ 46 h 56"/>
                  <a:gd name="T104" fmla="*/ 93 w 107"/>
                  <a:gd name="T105" fmla="*/ 4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" h="56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48" name="Freeform 96"/>
              <p:cNvSpPr/>
              <p:nvPr>
                <p:custDataLst>
                  <p:tags r:id="rId343"/>
                </p:custDataLst>
              </p:nvPr>
            </p:nvSpPr>
            <p:spPr bwMode="auto">
              <a:xfrm>
                <a:off x="4117" y="22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49" name="Freeform 97"/>
              <p:cNvSpPr/>
              <p:nvPr>
                <p:custDataLst>
                  <p:tags r:id="rId344"/>
                </p:custDataLst>
              </p:nvPr>
            </p:nvSpPr>
            <p:spPr bwMode="auto">
              <a:xfrm>
                <a:off x="4487" y="23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50" name="Freeform 98"/>
              <p:cNvSpPr/>
              <p:nvPr>
                <p:custDataLst>
                  <p:tags r:id="rId345"/>
                </p:custDataLst>
              </p:nvPr>
            </p:nvSpPr>
            <p:spPr bwMode="auto">
              <a:xfrm>
                <a:off x="4387" y="228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51" name="Freeform 99"/>
              <p:cNvSpPr/>
              <p:nvPr>
                <p:custDataLst>
                  <p:tags r:id="rId346"/>
                </p:custDataLst>
              </p:nvPr>
            </p:nvSpPr>
            <p:spPr bwMode="auto">
              <a:xfrm>
                <a:off x="4508" y="193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52" name="Freeform 100"/>
              <p:cNvSpPr/>
              <p:nvPr>
                <p:custDataLst>
                  <p:tags r:id="rId347"/>
                </p:custDataLst>
              </p:nvPr>
            </p:nvSpPr>
            <p:spPr bwMode="auto">
              <a:xfrm>
                <a:off x="4487" y="2285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53" name="Freeform 101"/>
              <p:cNvSpPr/>
              <p:nvPr>
                <p:custDataLst>
                  <p:tags r:id="rId348"/>
                </p:custDataLst>
              </p:nvPr>
            </p:nvSpPr>
            <p:spPr bwMode="auto">
              <a:xfrm>
                <a:off x="4514" y="1929"/>
                <a:ext cx="0" cy="4"/>
              </a:xfrm>
              <a:custGeom>
                <a:avLst/>
                <a:gdLst>
                  <a:gd name="T0" fmla="*/ 1 h 2"/>
                  <a:gd name="T1" fmla="*/ 1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54" name="Freeform 102"/>
              <p:cNvSpPr/>
              <p:nvPr>
                <p:custDataLst>
                  <p:tags r:id="rId349"/>
                </p:custDataLst>
              </p:nvPr>
            </p:nvSpPr>
            <p:spPr bwMode="auto">
              <a:xfrm>
                <a:off x="4506" y="1927"/>
                <a:ext cx="0" cy="4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55" name="Freeform 103"/>
              <p:cNvSpPr/>
              <p:nvPr>
                <p:custDataLst>
                  <p:tags r:id="rId350"/>
                </p:custDataLst>
              </p:nvPr>
            </p:nvSpPr>
            <p:spPr bwMode="auto">
              <a:xfrm>
                <a:off x="4516" y="192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56" name="Freeform 104"/>
              <p:cNvSpPr/>
              <p:nvPr>
                <p:custDataLst>
                  <p:tags r:id="rId351"/>
                </p:custDataLst>
              </p:nvPr>
            </p:nvSpPr>
            <p:spPr bwMode="auto">
              <a:xfrm>
                <a:off x="4495" y="1925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57" name="Freeform 105"/>
              <p:cNvSpPr/>
              <p:nvPr>
                <p:custDataLst>
                  <p:tags r:id="rId352"/>
                </p:custDataLst>
              </p:nvPr>
            </p:nvSpPr>
            <p:spPr bwMode="auto">
              <a:xfrm>
                <a:off x="3201" y="216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58" name="Freeform 106"/>
              <p:cNvSpPr/>
              <p:nvPr>
                <p:custDataLst>
                  <p:tags r:id="rId353"/>
                </p:custDataLst>
              </p:nvPr>
            </p:nvSpPr>
            <p:spPr bwMode="auto">
              <a:xfrm>
                <a:off x="3544" y="1543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59" name="Freeform 107"/>
              <p:cNvSpPr/>
              <p:nvPr>
                <p:custDataLst>
                  <p:tags r:id="rId354"/>
                </p:custDataLst>
              </p:nvPr>
            </p:nvSpPr>
            <p:spPr bwMode="auto">
              <a:xfrm>
                <a:off x="3914" y="1418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60" name="Freeform 108"/>
              <p:cNvSpPr/>
              <p:nvPr>
                <p:custDataLst>
                  <p:tags r:id="rId355"/>
                </p:custDataLst>
              </p:nvPr>
            </p:nvSpPr>
            <p:spPr bwMode="auto">
              <a:xfrm>
                <a:off x="3916" y="1409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61" name="Freeform 109"/>
              <p:cNvSpPr/>
              <p:nvPr>
                <p:custDataLst>
                  <p:tags r:id="rId356"/>
                </p:custDataLst>
              </p:nvPr>
            </p:nvSpPr>
            <p:spPr bwMode="auto">
              <a:xfrm>
                <a:off x="3893" y="1441"/>
                <a:ext cx="4" cy="4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62" name="Freeform 110"/>
              <p:cNvSpPr/>
              <p:nvPr>
                <p:custDataLst>
                  <p:tags r:id="rId357"/>
                </p:custDataLst>
              </p:nvPr>
            </p:nvSpPr>
            <p:spPr bwMode="auto">
              <a:xfrm>
                <a:off x="3893" y="1437"/>
                <a:ext cx="6" cy="6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63" name="Freeform 111"/>
              <p:cNvSpPr/>
              <p:nvPr>
                <p:custDataLst>
                  <p:tags r:id="rId358"/>
                </p:custDataLst>
              </p:nvPr>
            </p:nvSpPr>
            <p:spPr bwMode="auto">
              <a:xfrm>
                <a:off x="3909" y="1418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64" name="Freeform 112"/>
              <p:cNvSpPr/>
              <p:nvPr>
                <p:custDataLst>
                  <p:tags r:id="rId359"/>
                </p:custDataLst>
              </p:nvPr>
            </p:nvSpPr>
            <p:spPr bwMode="auto">
              <a:xfrm>
                <a:off x="3912" y="1416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65" name="Freeform 113"/>
              <p:cNvSpPr/>
              <p:nvPr>
                <p:custDataLst>
                  <p:tags r:id="rId360"/>
                </p:custDataLst>
              </p:nvPr>
            </p:nvSpPr>
            <p:spPr bwMode="auto">
              <a:xfrm>
                <a:off x="4472" y="1804"/>
                <a:ext cx="233" cy="133"/>
              </a:xfrm>
              <a:custGeom>
                <a:avLst/>
                <a:gdLst>
                  <a:gd name="T0" fmla="*/ 86 w 110"/>
                  <a:gd name="T1" fmla="*/ 5 h 63"/>
                  <a:gd name="T2" fmla="*/ 79 w 110"/>
                  <a:gd name="T3" fmla="*/ 7 h 63"/>
                  <a:gd name="T4" fmla="*/ 58 w 110"/>
                  <a:gd name="T5" fmla="*/ 24 h 63"/>
                  <a:gd name="T6" fmla="*/ 50 w 110"/>
                  <a:gd name="T7" fmla="*/ 26 h 63"/>
                  <a:gd name="T8" fmla="*/ 44 w 110"/>
                  <a:gd name="T9" fmla="*/ 26 h 63"/>
                  <a:gd name="T10" fmla="*/ 34 w 110"/>
                  <a:gd name="T11" fmla="*/ 31 h 63"/>
                  <a:gd name="T12" fmla="*/ 28 w 110"/>
                  <a:gd name="T13" fmla="*/ 33 h 63"/>
                  <a:gd name="T14" fmla="*/ 17 w 110"/>
                  <a:gd name="T15" fmla="*/ 38 h 63"/>
                  <a:gd name="T16" fmla="*/ 13 w 110"/>
                  <a:gd name="T17" fmla="*/ 45 h 63"/>
                  <a:gd name="T18" fmla="*/ 5 w 110"/>
                  <a:gd name="T19" fmla="*/ 47 h 63"/>
                  <a:gd name="T20" fmla="*/ 1 w 110"/>
                  <a:gd name="T21" fmla="*/ 50 h 63"/>
                  <a:gd name="T22" fmla="*/ 3 w 110"/>
                  <a:gd name="T23" fmla="*/ 55 h 63"/>
                  <a:gd name="T24" fmla="*/ 3 w 110"/>
                  <a:gd name="T25" fmla="*/ 56 h 63"/>
                  <a:gd name="T26" fmla="*/ 5 w 110"/>
                  <a:gd name="T27" fmla="*/ 55 h 63"/>
                  <a:gd name="T28" fmla="*/ 9 w 110"/>
                  <a:gd name="T29" fmla="*/ 56 h 63"/>
                  <a:gd name="T30" fmla="*/ 12 w 110"/>
                  <a:gd name="T31" fmla="*/ 58 h 63"/>
                  <a:gd name="T32" fmla="*/ 12 w 110"/>
                  <a:gd name="T33" fmla="*/ 51 h 63"/>
                  <a:gd name="T34" fmla="*/ 15 w 110"/>
                  <a:gd name="T35" fmla="*/ 57 h 63"/>
                  <a:gd name="T36" fmla="*/ 18 w 110"/>
                  <a:gd name="T37" fmla="*/ 61 h 63"/>
                  <a:gd name="T38" fmla="*/ 16 w 110"/>
                  <a:gd name="T39" fmla="*/ 54 h 63"/>
                  <a:gd name="T40" fmla="*/ 19 w 110"/>
                  <a:gd name="T41" fmla="*/ 59 h 63"/>
                  <a:gd name="T42" fmla="*/ 21 w 110"/>
                  <a:gd name="T43" fmla="*/ 60 h 63"/>
                  <a:gd name="T44" fmla="*/ 22 w 110"/>
                  <a:gd name="T45" fmla="*/ 60 h 63"/>
                  <a:gd name="T46" fmla="*/ 23 w 110"/>
                  <a:gd name="T47" fmla="*/ 60 h 63"/>
                  <a:gd name="T48" fmla="*/ 23 w 110"/>
                  <a:gd name="T49" fmla="*/ 55 h 63"/>
                  <a:gd name="T50" fmla="*/ 26 w 110"/>
                  <a:gd name="T51" fmla="*/ 58 h 63"/>
                  <a:gd name="T52" fmla="*/ 26 w 110"/>
                  <a:gd name="T53" fmla="*/ 54 h 63"/>
                  <a:gd name="T54" fmla="*/ 27 w 110"/>
                  <a:gd name="T55" fmla="*/ 54 h 63"/>
                  <a:gd name="T56" fmla="*/ 29 w 110"/>
                  <a:gd name="T57" fmla="*/ 54 h 63"/>
                  <a:gd name="T58" fmla="*/ 34 w 110"/>
                  <a:gd name="T59" fmla="*/ 51 h 63"/>
                  <a:gd name="T60" fmla="*/ 36 w 110"/>
                  <a:gd name="T61" fmla="*/ 51 h 63"/>
                  <a:gd name="T62" fmla="*/ 40 w 110"/>
                  <a:gd name="T63" fmla="*/ 49 h 63"/>
                  <a:gd name="T64" fmla="*/ 44 w 110"/>
                  <a:gd name="T65" fmla="*/ 47 h 63"/>
                  <a:gd name="T66" fmla="*/ 45 w 110"/>
                  <a:gd name="T67" fmla="*/ 45 h 63"/>
                  <a:gd name="T68" fmla="*/ 46 w 110"/>
                  <a:gd name="T69" fmla="*/ 45 h 63"/>
                  <a:gd name="T70" fmla="*/ 46 w 110"/>
                  <a:gd name="T71" fmla="*/ 42 h 63"/>
                  <a:gd name="T72" fmla="*/ 49 w 110"/>
                  <a:gd name="T73" fmla="*/ 42 h 63"/>
                  <a:gd name="T74" fmla="*/ 53 w 110"/>
                  <a:gd name="T75" fmla="*/ 42 h 63"/>
                  <a:gd name="T76" fmla="*/ 55 w 110"/>
                  <a:gd name="T77" fmla="*/ 39 h 63"/>
                  <a:gd name="T78" fmla="*/ 60 w 110"/>
                  <a:gd name="T79" fmla="*/ 39 h 63"/>
                  <a:gd name="T80" fmla="*/ 61 w 110"/>
                  <a:gd name="T81" fmla="*/ 38 h 63"/>
                  <a:gd name="T82" fmla="*/ 62 w 110"/>
                  <a:gd name="T83" fmla="*/ 38 h 63"/>
                  <a:gd name="T84" fmla="*/ 64 w 110"/>
                  <a:gd name="T85" fmla="*/ 40 h 63"/>
                  <a:gd name="T86" fmla="*/ 66 w 110"/>
                  <a:gd name="T87" fmla="*/ 35 h 63"/>
                  <a:gd name="T88" fmla="*/ 68 w 110"/>
                  <a:gd name="T89" fmla="*/ 30 h 63"/>
                  <a:gd name="T90" fmla="*/ 71 w 110"/>
                  <a:gd name="T91" fmla="*/ 31 h 63"/>
                  <a:gd name="T92" fmla="*/ 72 w 110"/>
                  <a:gd name="T93" fmla="*/ 26 h 63"/>
                  <a:gd name="T94" fmla="*/ 76 w 110"/>
                  <a:gd name="T95" fmla="*/ 26 h 63"/>
                  <a:gd name="T96" fmla="*/ 79 w 110"/>
                  <a:gd name="T97" fmla="*/ 24 h 63"/>
                  <a:gd name="T98" fmla="*/ 82 w 110"/>
                  <a:gd name="T99" fmla="*/ 23 h 63"/>
                  <a:gd name="T100" fmla="*/ 88 w 110"/>
                  <a:gd name="T101" fmla="*/ 20 h 63"/>
                  <a:gd name="T102" fmla="*/ 91 w 110"/>
                  <a:gd name="T103" fmla="*/ 16 h 63"/>
                  <a:gd name="T104" fmla="*/ 97 w 110"/>
                  <a:gd name="T105" fmla="*/ 13 h 63"/>
                  <a:gd name="T106" fmla="*/ 105 w 110"/>
                  <a:gd name="T10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63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66" name="Freeform 114"/>
              <p:cNvSpPr/>
              <p:nvPr>
                <p:custDataLst>
                  <p:tags r:id="rId361"/>
                </p:custDataLst>
              </p:nvPr>
            </p:nvSpPr>
            <p:spPr bwMode="auto">
              <a:xfrm>
                <a:off x="3897" y="1269"/>
                <a:ext cx="6" cy="2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0 h 2"/>
                  <a:gd name="T4" fmla="*/ 0 w 6"/>
                  <a:gd name="T5" fmla="*/ 2 h 2"/>
                  <a:gd name="T6" fmla="*/ 6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67" name="Freeform 115"/>
              <p:cNvSpPr/>
              <p:nvPr>
                <p:custDataLst>
                  <p:tags r:id="rId362"/>
                </p:custDataLst>
              </p:nvPr>
            </p:nvSpPr>
            <p:spPr bwMode="auto">
              <a:xfrm>
                <a:off x="3935" y="1214"/>
                <a:ext cx="78" cy="253"/>
              </a:xfrm>
              <a:custGeom>
                <a:avLst/>
                <a:gdLst>
                  <a:gd name="T0" fmla="*/ 15 w 37"/>
                  <a:gd name="T1" fmla="*/ 54 h 119"/>
                  <a:gd name="T2" fmla="*/ 12 w 37"/>
                  <a:gd name="T3" fmla="*/ 62 h 119"/>
                  <a:gd name="T4" fmla="*/ 8 w 37"/>
                  <a:gd name="T5" fmla="*/ 67 h 119"/>
                  <a:gd name="T6" fmla="*/ 6 w 37"/>
                  <a:gd name="T7" fmla="*/ 78 h 119"/>
                  <a:gd name="T8" fmla="*/ 4 w 37"/>
                  <a:gd name="T9" fmla="*/ 84 h 119"/>
                  <a:gd name="T10" fmla="*/ 2 w 37"/>
                  <a:gd name="T11" fmla="*/ 96 h 119"/>
                  <a:gd name="T12" fmla="*/ 5 w 37"/>
                  <a:gd name="T13" fmla="*/ 103 h 119"/>
                  <a:gd name="T14" fmla="*/ 2 w 37"/>
                  <a:gd name="T15" fmla="*/ 111 h 119"/>
                  <a:gd name="T16" fmla="*/ 2 w 37"/>
                  <a:gd name="T17" fmla="*/ 115 h 119"/>
                  <a:gd name="T18" fmla="*/ 7 w 37"/>
                  <a:gd name="T19" fmla="*/ 117 h 119"/>
                  <a:gd name="T20" fmla="*/ 8 w 37"/>
                  <a:gd name="T21" fmla="*/ 117 h 119"/>
                  <a:gd name="T22" fmla="*/ 9 w 37"/>
                  <a:gd name="T23" fmla="*/ 115 h 119"/>
                  <a:gd name="T24" fmla="*/ 12 w 37"/>
                  <a:gd name="T25" fmla="*/ 113 h 119"/>
                  <a:gd name="T26" fmla="*/ 15 w 37"/>
                  <a:gd name="T27" fmla="*/ 110 h 119"/>
                  <a:gd name="T28" fmla="*/ 17 w 37"/>
                  <a:gd name="T29" fmla="*/ 110 h 119"/>
                  <a:gd name="T30" fmla="*/ 17 w 37"/>
                  <a:gd name="T31" fmla="*/ 108 h 119"/>
                  <a:gd name="T32" fmla="*/ 18 w 37"/>
                  <a:gd name="T33" fmla="*/ 108 h 119"/>
                  <a:gd name="T34" fmla="*/ 21 w 37"/>
                  <a:gd name="T35" fmla="*/ 108 h 119"/>
                  <a:gd name="T36" fmla="*/ 15 w 37"/>
                  <a:gd name="T37" fmla="*/ 104 h 119"/>
                  <a:gd name="T38" fmla="*/ 18 w 37"/>
                  <a:gd name="T39" fmla="*/ 104 h 119"/>
                  <a:gd name="T40" fmla="*/ 20 w 37"/>
                  <a:gd name="T41" fmla="*/ 104 h 119"/>
                  <a:gd name="T42" fmla="*/ 22 w 37"/>
                  <a:gd name="T43" fmla="*/ 102 h 119"/>
                  <a:gd name="T44" fmla="*/ 20 w 37"/>
                  <a:gd name="T45" fmla="*/ 100 h 119"/>
                  <a:gd name="T46" fmla="*/ 22 w 37"/>
                  <a:gd name="T47" fmla="*/ 99 h 119"/>
                  <a:gd name="T48" fmla="*/ 15 w 37"/>
                  <a:gd name="T49" fmla="*/ 95 h 119"/>
                  <a:gd name="T50" fmla="*/ 21 w 37"/>
                  <a:gd name="T51" fmla="*/ 97 h 119"/>
                  <a:gd name="T52" fmla="*/ 24 w 37"/>
                  <a:gd name="T53" fmla="*/ 92 h 119"/>
                  <a:gd name="T54" fmla="*/ 24 w 37"/>
                  <a:gd name="T55" fmla="*/ 89 h 119"/>
                  <a:gd name="T56" fmla="*/ 21 w 37"/>
                  <a:gd name="T57" fmla="*/ 85 h 119"/>
                  <a:gd name="T58" fmla="*/ 26 w 37"/>
                  <a:gd name="T59" fmla="*/ 81 h 119"/>
                  <a:gd name="T60" fmla="*/ 24 w 37"/>
                  <a:gd name="T61" fmla="*/ 78 h 119"/>
                  <a:gd name="T62" fmla="*/ 25 w 37"/>
                  <a:gd name="T63" fmla="*/ 77 h 119"/>
                  <a:gd name="T64" fmla="*/ 23 w 37"/>
                  <a:gd name="T65" fmla="*/ 75 h 119"/>
                  <a:gd name="T66" fmla="*/ 27 w 37"/>
                  <a:gd name="T67" fmla="*/ 75 h 119"/>
                  <a:gd name="T68" fmla="*/ 26 w 37"/>
                  <a:gd name="T69" fmla="*/ 72 h 119"/>
                  <a:gd name="T70" fmla="*/ 25 w 37"/>
                  <a:gd name="T71" fmla="*/ 67 h 119"/>
                  <a:gd name="T72" fmla="*/ 29 w 37"/>
                  <a:gd name="T73" fmla="*/ 65 h 119"/>
                  <a:gd name="T74" fmla="*/ 28 w 37"/>
                  <a:gd name="T75" fmla="*/ 61 h 119"/>
                  <a:gd name="T76" fmla="*/ 29 w 37"/>
                  <a:gd name="T77" fmla="*/ 59 h 119"/>
                  <a:gd name="T78" fmla="*/ 29 w 37"/>
                  <a:gd name="T79" fmla="*/ 59 h 119"/>
                  <a:gd name="T80" fmla="*/ 29 w 37"/>
                  <a:gd name="T81" fmla="*/ 56 h 119"/>
                  <a:gd name="T82" fmla="*/ 27 w 37"/>
                  <a:gd name="T83" fmla="*/ 51 h 119"/>
                  <a:gd name="T84" fmla="*/ 25 w 37"/>
                  <a:gd name="T85" fmla="*/ 49 h 119"/>
                  <a:gd name="T86" fmla="*/ 27 w 37"/>
                  <a:gd name="T87" fmla="*/ 47 h 119"/>
                  <a:gd name="T88" fmla="*/ 29 w 37"/>
                  <a:gd name="T89" fmla="*/ 44 h 119"/>
                  <a:gd name="T90" fmla="*/ 27 w 37"/>
                  <a:gd name="T91" fmla="*/ 39 h 119"/>
                  <a:gd name="T92" fmla="*/ 28 w 37"/>
                  <a:gd name="T93" fmla="*/ 37 h 119"/>
                  <a:gd name="T94" fmla="*/ 31 w 37"/>
                  <a:gd name="T95" fmla="*/ 30 h 119"/>
                  <a:gd name="T96" fmla="*/ 32 w 37"/>
                  <a:gd name="T97" fmla="*/ 27 h 119"/>
                  <a:gd name="T98" fmla="*/ 29 w 37"/>
                  <a:gd name="T99" fmla="*/ 19 h 119"/>
                  <a:gd name="T100" fmla="*/ 30 w 37"/>
                  <a:gd name="T101" fmla="*/ 16 h 119"/>
                  <a:gd name="T102" fmla="*/ 26 w 37"/>
                  <a:gd name="T103" fmla="*/ 0 h 119"/>
                  <a:gd name="T104" fmla="*/ 18 w 37"/>
                  <a:gd name="T105" fmla="*/ 21 h 119"/>
                  <a:gd name="T106" fmla="*/ 11 w 37"/>
                  <a:gd name="T107" fmla="*/ 3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119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68" name="Freeform 116"/>
              <p:cNvSpPr/>
              <p:nvPr>
                <p:custDataLst>
                  <p:tags r:id="rId363"/>
                </p:custDataLst>
              </p:nvPr>
            </p:nvSpPr>
            <p:spPr bwMode="auto">
              <a:xfrm>
                <a:off x="3914" y="130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69" name="Freeform 117"/>
              <p:cNvSpPr/>
              <p:nvPr>
                <p:custDataLst>
                  <p:tags r:id="rId364"/>
                </p:custDataLst>
              </p:nvPr>
            </p:nvSpPr>
            <p:spPr bwMode="auto">
              <a:xfrm>
                <a:off x="3364" y="247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70" name="Freeform 118"/>
              <p:cNvSpPr/>
              <p:nvPr>
                <p:custDataLst>
                  <p:tags r:id="rId365"/>
                </p:custDataLst>
              </p:nvPr>
            </p:nvSpPr>
            <p:spPr bwMode="auto">
              <a:xfrm>
                <a:off x="3920" y="1403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71" name="Freeform 119"/>
              <p:cNvSpPr/>
              <p:nvPr>
                <p:custDataLst>
                  <p:tags r:id="rId366"/>
                </p:custDataLst>
              </p:nvPr>
            </p:nvSpPr>
            <p:spPr bwMode="auto">
              <a:xfrm>
                <a:off x="3918" y="1401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72" name="Freeform 120"/>
              <p:cNvSpPr/>
              <p:nvPr>
                <p:custDataLst>
                  <p:tags r:id="rId367"/>
                </p:custDataLst>
              </p:nvPr>
            </p:nvSpPr>
            <p:spPr bwMode="auto">
              <a:xfrm>
                <a:off x="3920" y="1411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73" name="Freeform 121"/>
              <p:cNvSpPr/>
              <p:nvPr>
                <p:custDataLst>
                  <p:tags r:id="rId368"/>
                </p:custDataLst>
              </p:nvPr>
            </p:nvSpPr>
            <p:spPr bwMode="auto">
              <a:xfrm>
                <a:off x="3477" y="1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74" name="Freeform 122"/>
              <p:cNvSpPr/>
              <p:nvPr>
                <p:custDataLst>
                  <p:tags r:id="rId369"/>
                </p:custDataLst>
              </p:nvPr>
            </p:nvSpPr>
            <p:spPr bwMode="auto">
              <a:xfrm>
                <a:off x="3453" y="1458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75" name="Freeform 123"/>
              <p:cNvSpPr/>
              <p:nvPr>
                <p:custDataLst>
                  <p:tags r:id="rId370"/>
                </p:custDataLst>
              </p:nvPr>
            </p:nvSpPr>
            <p:spPr bwMode="auto">
              <a:xfrm>
                <a:off x="3477" y="142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76" name="Freeform 124"/>
              <p:cNvSpPr/>
              <p:nvPr>
                <p:custDataLst>
                  <p:tags r:id="rId371"/>
                </p:custDataLst>
              </p:nvPr>
            </p:nvSpPr>
            <p:spPr bwMode="auto">
              <a:xfrm>
                <a:off x="4603" y="18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77" name="Freeform 125"/>
              <p:cNvSpPr/>
              <p:nvPr>
                <p:custDataLst>
                  <p:tags r:id="rId372"/>
                </p:custDataLst>
              </p:nvPr>
            </p:nvSpPr>
            <p:spPr bwMode="auto">
              <a:xfrm>
                <a:off x="3540" y="153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78" name="Rectangle 126"/>
              <p:cNvSpPr>
                <a:spLocks noChangeArrowheads="1"/>
              </p:cNvSpPr>
              <p:nvPr>
                <p:custDataLst>
                  <p:tags r:id="rId373"/>
                </p:custDataLst>
              </p:nvPr>
            </p:nvSpPr>
            <p:spPr bwMode="auto">
              <a:xfrm>
                <a:off x="3489" y="1441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79" name="Freeform 127"/>
              <p:cNvSpPr/>
              <p:nvPr>
                <p:custDataLst>
                  <p:tags r:id="rId374"/>
                </p:custDataLst>
              </p:nvPr>
            </p:nvSpPr>
            <p:spPr bwMode="auto">
              <a:xfrm>
                <a:off x="3375" y="1310"/>
                <a:ext cx="174" cy="269"/>
              </a:xfrm>
              <a:custGeom>
                <a:avLst/>
                <a:gdLst>
                  <a:gd name="T0" fmla="*/ 11 w 82"/>
                  <a:gd name="T1" fmla="*/ 27 h 127"/>
                  <a:gd name="T2" fmla="*/ 20 w 82"/>
                  <a:gd name="T3" fmla="*/ 47 h 127"/>
                  <a:gd name="T4" fmla="*/ 34 w 82"/>
                  <a:gd name="T5" fmla="*/ 60 h 127"/>
                  <a:gd name="T6" fmla="*/ 37 w 82"/>
                  <a:gd name="T7" fmla="*/ 68 h 127"/>
                  <a:gd name="T8" fmla="*/ 43 w 82"/>
                  <a:gd name="T9" fmla="*/ 80 h 127"/>
                  <a:gd name="T10" fmla="*/ 47 w 82"/>
                  <a:gd name="T11" fmla="*/ 89 h 127"/>
                  <a:gd name="T12" fmla="*/ 53 w 82"/>
                  <a:gd name="T13" fmla="*/ 94 h 127"/>
                  <a:gd name="T14" fmla="*/ 60 w 82"/>
                  <a:gd name="T15" fmla="*/ 105 h 127"/>
                  <a:gd name="T16" fmla="*/ 63 w 82"/>
                  <a:gd name="T17" fmla="*/ 111 h 127"/>
                  <a:gd name="T18" fmla="*/ 63 w 82"/>
                  <a:gd name="T19" fmla="*/ 121 h 127"/>
                  <a:gd name="T20" fmla="*/ 65 w 82"/>
                  <a:gd name="T21" fmla="*/ 124 h 127"/>
                  <a:gd name="T22" fmla="*/ 69 w 82"/>
                  <a:gd name="T23" fmla="*/ 126 h 127"/>
                  <a:gd name="T24" fmla="*/ 72 w 82"/>
                  <a:gd name="T25" fmla="*/ 126 h 127"/>
                  <a:gd name="T26" fmla="*/ 73 w 82"/>
                  <a:gd name="T27" fmla="*/ 123 h 127"/>
                  <a:gd name="T28" fmla="*/ 71 w 82"/>
                  <a:gd name="T29" fmla="*/ 118 h 127"/>
                  <a:gd name="T30" fmla="*/ 73 w 82"/>
                  <a:gd name="T31" fmla="*/ 112 h 127"/>
                  <a:gd name="T32" fmla="*/ 80 w 82"/>
                  <a:gd name="T33" fmla="*/ 112 h 127"/>
                  <a:gd name="T34" fmla="*/ 80 w 82"/>
                  <a:gd name="T35" fmla="*/ 109 h 127"/>
                  <a:gd name="T36" fmla="*/ 76 w 82"/>
                  <a:gd name="T37" fmla="*/ 108 h 127"/>
                  <a:gd name="T38" fmla="*/ 78 w 82"/>
                  <a:gd name="T39" fmla="*/ 107 h 127"/>
                  <a:gd name="T40" fmla="*/ 73 w 82"/>
                  <a:gd name="T41" fmla="*/ 105 h 127"/>
                  <a:gd name="T42" fmla="*/ 77 w 82"/>
                  <a:gd name="T43" fmla="*/ 102 h 127"/>
                  <a:gd name="T44" fmla="*/ 78 w 82"/>
                  <a:gd name="T45" fmla="*/ 100 h 127"/>
                  <a:gd name="T46" fmla="*/ 76 w 82"/>
                  <a:gd name="T47" fmla="*/ 100 h 127"/>
                  <a:gd name="T48" fmla="*/ 76 w 82"/>
                  <a:gd name="T49" fmla="*/ 96 h 127"/>
                  <a:gd name="T50" fmla="*/ 71 w 82"/>
                  <a:gd name="T51" fmla="*/ 96 h 127"/>
                  <a:gd name="T52" fmla="*/ 65 w 82"/>
                  <a:gd name="T53" fmla="*/ 95 h 127"/>
                  <a:gd name="T54" fmla="*/ 70 w 82"/>
                  <a:gd name="T55" fmla="*/ 92 h 127"/>
                  <a:gd name="T56" fmla="*/ 68 w 82"/>
                  <a:gd name="T57" fmla="*/ 86 h 127"/>
                  <a:gd name="T58" fmla="*/ 67 w 82"/>
                  <a:gd name="T59" fmla="*/ 84 h 127"/>
                  <a:gd name="T60" fmla="*/ 65 w 82"/>
                  <a:gd name="T61" fmla="*/ 81 h 127"/>
                  <a:gd name="T62" fmla="*/ 62 w 82"/>
                  <a:gd name="T63" fmla="*/ 75 h 127"/>
                  <a:gd name="T64" fmla="*/ 60 w 82"/>
                  <a:gd name="T65" fmla="*/ 73 h 127"/>
                  <a:gd name="T66" fmla="*/ 59 w 82"/>
                  <a:gd name="T67" fmla="*/ 72 h 127"/>
                  <a:gd name="T68" fmla="*/ 57 w 82"/>
                  <a:gd name="T69" fmla="*/ 71 h 127"/>
                  <a:gd name="T70" fmla="*/ 58 w 82"/>
                  <a:gd name="T71" fmla="*/ 68 h 127"/>
                  <a:gd name="T72" fmla="*/ 55 w 82"/>
                  <a:gd name="T73" fmla="*/ 67 h 127"/>
                  <a:gd name="T74" fmla="*/ 54 w 82"/>
                  <a:gd name="T75" fmla="*/ 62 h 127"/>
                  <a:gd name="T76" fmla="*/ 51 w 82"/>
                  <a:gd name="T77" fmla="*/ 58 h 127"/>
                  <a:gd name="T78" fmla="*/ 51 w 82"/>
                  <a:gd name="T79" fmla="*/ 54 h 127"/>
                  <a:gd name="T80" fmla="*/ 48 w 82"/>
                  <a:gd name="T81" fmla="*/ 53 h 127"/>
                  <a:gd name="T82" fmla="*/ 49 w 82"/>
                  <a:gd name="T83" fmla="*/ 53 h 127"/>
                  <a:gd name="T84" fmla="*/ 45 w 82"/>
                  <a:gd name="T85" fmla="*/ 50 h 127"/>
                  <a:gd name="T86" fmla="*/ 43 w 82"/>
                  <a:gd name="T87" fmla="*/ 46 h 127"/>
                  <a:gd name="T88" fmla="*/ 41 w 82"/>
                  <a:gd name="T89" fmla="*/ 44 h 127"/>
                  <a:gd name="T90" fmla="*/ 32 w 82"/>
                  <a:gd name="T91" fmla="*/ 44 h 127"/>
                  <a:gd name="T92" fmla="*/ 35 w 82"/>
                  <a:gd name="T93" fmla="*/ 39 h 127"/>
                  <a:gd name="T94" fmla="*/ 31 w 82"/>
                  <a:gd name="T95" fmla="*/ 36 h 127"/>
                  <a:gd name="T96" fmla="*/ 30 w 82"/>
                  <a:gd name="T97" fmla="*/ 32 h 127"/>
                  <a:gd name="T98" fmla="*/ 26 w 82"/>
                  <a:gd name="T99" fmla="*/ 24 h 127"/>
                  <a:gd name="T100" fmla="*/ 25 w 82"/>
                  <a:gd name="T101" fmla="*/ 21 h 127"/>
                  <a:gd name="T102" fmla="*/ 15 w 82"/>
                  <a:gd name="T103" fmla="*/ 15 h 127"/>
                  <a:gd name="T104" fmla="*/ 13 w 82"/>
                  <a:gd name="T105" fmla="*/ 1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2" h="127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80" name="Freeform 128"/>
              <p:cNvSpPr/>
              <p:nvPr>
                <p:custDataLst>
                  <p:tags r:id="rId375"/>
                </p:custDataLst>
              </p:nvPr>
            </p:nvSpPr>
            <p:spPr bwMode="auto">
              <a:xfrm>
                <a:off x="3538" y="152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81" name="Freeform 129"/>
              <p:cNvSpPr/>
              <p:nvPr>
                <p:custDataLst>
                  <p:tags r:id="rId376"/>
                </p:custDataLst>
              </p:nvPr>
            </p:nvSpPr>
            <p:spPr bwMode="auto">
              <a:xfrm>
                <a:off x="3460" y="1407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82" name="Freeform 130"/>
              <p:cNvSpPr/>
              <p:nvPr>
                <p:custDataLst>
                  <p:tags r:id="rId377"/>
                </p:custDataLst>
              </p:nvPr>
            </p:nvSpPr>
            <p:spPr bwMode="auto">
              <a:xfrm>
                <a:off x="3445" y="1392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83" name="Freeform 131"/>
              <p:cNvSpPr/>
              <p:nvPr>
                <p:custDataLst>
                  <p:tags r:id="rId378"/>
                </p:custDataLst>
              </p:nvPr>
            </p:nvSpPr>
            <p:spPr bwMode="auto">
              <a:xfrm>
                <a:off x="3468" y="1405"/>
                <a:ext cx="4" cy="0"/>
              </a:xfrm>
              <a:custGeom>
                <a:avLst/>
                <a:gdLst>
                  <a:gd name="T0" fmla="*/ 2 w 2"/>
                  <a:gd name="T1" fmla="*/ 1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84" name="Freeform 132"/>
              <p:cNvSpPr/>
              <p:nvPr>
                <p:custDataLst>
                  <p:tags r:id="rId379"/>
                </p:custDataLst>
              </p:nvPr>
            </p:nvSpPr>
            <p:spPr bwMode="auto">
              <a:xfrm>
                <a:off x="3515" y="15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85" name="Freeform 133"/>
              <p:cNvSpPr/>
              <p:nvPr>
                <p:custDataLst>
                  <p:tags r:id="rId380"/>
                </p:custDataLst>
              </p:nvPr>
            </p:nvSpPr>
            <p:spPr bwMode="auto">
              <a:xfrm>
                <a:off x="3470" y="140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86" name="Freeform 134"/>
              <p:cNvSpPr/>
              <p:nvPr>
                <p:custDataLst>
                  <p:tags r:id="rId381"/>
                </p:custDataLst>
              </p:nvPr>
            </p:nvSpPr>
            <p:spPr bwMode="auto">
              <a:xfrm>
                <a:off x="3462" y="140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87" name="Freeform 135"/>
              <p:cNvSpPr/>
              <p:nvPr>
                <p:custDataLst>
                  <p:tags r:id="rId382"/>
                </p:custDataLst>
              </p:nvPr>
            </p:nvSpPr>
            <p:spPr bwMode="auto">
              <a:xfrm>
                <a:off x="3909" y="1416"/>
                <a:ext cx="11" cy="2"/>
              </a:xfrm>
              <a:custGeom>
                <a:avLst/>
                <a:gdLst>
                  <a:gd name="T0" fmla="*/ 1 w 5"/>
                  <a:gd name="T1" fmla="*/ 1 h 1"/>
                  <a:gd name="T2" fmla="*/ 0 w 5"/>
                  <a:gd name="T3" fmla="*/ 1 h 1"/>
                  <a:gd name="T4" fmla="*/ 2 w 5"/>
                  <a:gd name="T5" fmla="*/ 1 h 1"/>
                  <a:gd name="T6" fmla="*/ 3 w 5"/>
                  <a:gd name="T7" fmla="*/ 1 h 1"/>
                  <a:gd name="T8" fmla="*/ 5 w 5"/>
                  <a:gd name="T9" fmla="*/ 0 h 1"/>
                  <a:gd name="T10" fmla="*/ 1 w 5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88" name="Freeform 136"/>
              <p:cNvSpPr/>
              <p:nvPr>
                <p:custDataLst>
                  <p:tags r:id="rId383"/>
                </p:custDataLst>
              </p:nvPr>
            </p:nvSpPr>
            <p:spPr bwMode="auto">
              <a:xfrm>
                <a:off x="4491" y="138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89" name="Freeform 137"/>
              <p:cNvSpPr/>
              <p:nvPr>
                <p:custDataLst>
                  <p:tags r:id="rId384"/>
                </p:custDataLst>
              </p:nvPr>
            </p:nvSpPr>
            <p:spPr bwMode="auto">
              <a:xfrm>
                <a:off x="4368" y="1484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90" name="Freeform 138"/>
              <p:cNvSpPr/>
              <p:nvPr>
                <p:custDataLst>
                  <p:tags r:id="rId385"/>
                </p:custDataLst>
              </p:nvPr>
            </p:nvSpPr>
            <p:spPr bwMode="auto">
              <a:xfrm>
                <a:off x="4504" y="137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91" name="Freeform 139"/>
              <p:cNvSpPr/>
              <p:nvPr>
                <p:custDataLst>
                  <p:tags r:id="rId386"/>
                </p:custDataLst>
              </p:nvPr>
            </p:nvSpPr>
            <p:spPr bwMode="auto">
              <a:xfrm>
                <a:off x="4506" y="138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92" name="Freeform 140"/>
              <p:cNvSpPr/>
              <p:nvPr>
                <p:custDataLst>
                  <p:tags r:id="rId387"/>
                </p:custDataLst>
              </p:nvPr>
            </p:nvSpPr>
            <p:spPr bwMode="auto">
              <a:xfrm>
                <a:off x="4368" y="14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93" name="Freeform 141"/>
              <p:cNvSpPr/>
              <p:nvPr>
                <p:custDataLst>
                  <p:tags r:id="rId388"/>
                </p:custDataLst>
              </p:nvPr>
            </p:nvSpPr>
            <p:spPr bwMode="auto">
              <a:xfrm>
                <a:off x="4364" y="148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94" name="Freeform 142"/>
              <p:cNvSpPr/>
              <p:nvPr>
                <p:custDataLst>
                  <p:tags r:id="rId389"/>
                </p:custDataLst>
              </p:nvPr>
            </p:nvSpPr>
            <p:spPr bwMode="auto">
              <a:xfrm>
                <a:off x="4368" y="1492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95" name="Freeform 143"/>
              <p:cNvSpPr/>
              <p:nvPr>
                <p:custDataLst>
                  <p:tags r:id="rId390"/>
                </p:custDataLst>
              </p:nvPr>
            </p:nvSpPr>
            <p:spPr bwMode="auto">
              <a:xfrm>
                <a:off x="4487" y="1388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96" name="Freeform 144"/>
              <p:cNvSpPr/>
              <p:nvPr>
                <p:custDataLst>
                  <p:tags r:id="rId391"/>
                </p:custDataLst>
              </p:nvPr>
            </p:nvSpPr>
            <p:spPr bwMode="auto">
              <a:xfrm>
                <a:off x="4514" y="138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97" name="Freeform 145"/>
              <p:cNvSpPr/>
              <p:nvPr>
                <p:custDataLst>
                  <p:tags r:id="rId392"/>
                </p:custDataLst>
              </p:nvPr>
            </p:nvSpPr>
            <p:spPr bwMode="auto">
              <a:xfrm>
                <a:off x="4548" y="1397"/>
                <a:ext cx="2" cy="6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98" name="Freeform 146"/>
              <p:cNvSpPr/>
              <p:nvPr>
                <p:custDataLst>
                  <p:tags r:id="rId393"/>
                </p:custDataLst>
              </p:nvPr>
            </p:nvSpPr>
            <p:spPr bwMode="auto">
              <a:xfrm>
                <a:off x="4550" y="1399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99" name="Freeform 147"/>
              <p:cNvSpPr/>
              <p:nvPr>
                <p:custDataLst>
                  <p:tags r:id="rId394"/>
                </p:custDataLst>
              </p:nvPr>
            </p:nvSpPr>
            <p:spPr bwMode="auto">
              <a:xfrm>
                <a:off x="4521" y="138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00" name="Freeform 148"/>
              <p:cNvSpPr/>
              <p:nvPr>
                <p:custDataLst>
                  <p:tags r:id="rId395"/>
                </p:custDataLst>
              </p:nvPr>
            </p:nvSpPr>
            <p:spPr bwMode="auto">
              <a:xfrm>
                <a:off x="4516" y="1378"/>
                <a:ext cx="5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2 h 4"/>
                  <a:gd name="T4" fmla="*/ 0 w 2"/>
                  <a:gd name="T5" fmla="*/ 2 h 4"/>
                  <a:gd name="T6" fmla="*/ 0 w 2"/>
                  <a:gd name="T7" fmla="*/ 0 h 4"/>
                  <a:gd name="T8" fmla="*/ 2 w 2"/>
                  <a:gd name="T9" fmla="*/ 4 h 4"/>
                  <a:gd name="T10" fmla="*/ 2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01" name="Freeform 149"/>
              <p:cNvSpPr/>
              <p:nvPr>
                <p:custDataLst>
                  <p:tags r:id="rId396"/>
                </p:custDataLst>
              </p:nvPr>
            </p:nvSpPr>
            <p:spPr bwMode="auto">
              <a:xfrm>
                <a:off x="4519" y="138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02" name="Freeform 150"/>
              <p:cNvSpPr/>
              <p:nvPr>
                <p:custDataLst>
                  <p:tags r:id="rId397"/>
                </p:custDataLst>
              </p:nvPr>
            </p:nvSpPr>
            <p:spPr bwMode="auto">
              <a:xfrm>
                <a:off x="3876" y="13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03" name="Freeform 151"/>
              <p:cNvSpPr/>
              <p:nvPr>
                <p:custDataLst>
                  <p:tags r:id="rId398"/>
                </p:custDataLst>
              </p:nvPr>
            </p:nvSpPr>
            <p:spPr bwMode="auto">
              <a:xfrm>
                <a:off x="4465" y="1920"/>
                <a:ext cx="5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04" name="Freeform 152"/>
              <p:cNvSpPr/>
              <p:nvPr>
                <p:custDataLst>
                  <p:tags r:id="rId399"/>
                </p:custDataLst>
              </p:nvPr>
            </p:nvSpPr>
            <p:spPr bwMode="auto">
              <a:xfrm>
                <a:off x="4468" y="1918"/>
                <a:ext cx="6" cy="5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0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05" name="Freeform 153"/>
              <p:cNvSpPr/>
              <p:nvPr>
                <p:custDataLst>
                  <p:tags r:id="rId400"/>
                </p:custDataLst>
              </p:nvPr>
            </p:nvSpPr>
            <p:spPr bwMode="auto">
              <a:xfrm>
                <a:off x="3912" y="1286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06" name="Freeform 154"/>
              <p:cNvSpPr/>
              <p:nvPr>
                <p:custDataLst>
                  <p:tags r:id="rId401"/>
                </p:custDataLst>
              </p:nvPr>
            </p:nvSpPr>
            <p:spPr bwMode="auto">
              <a:xfrm>
                <a:off x="3876" y="13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07" name="Rectangle 155"/>
              <p:cNvSpPr>
                <a:spLocks noChangeArrowheads="1"/>
              </p:cNvSpPr>
              <p:nvPr>
                <p:custDataLst>
                  <p:tags r:id="rId402"/>
                </p:custDataLst>
              </p:nvPr>
            </p:nvSpPr>
            <p:spPr bwMode="auto">
              <a:xfrm>
                <a:off x="4402" y="1454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08" name="Freeform 156"/>
              <p:cNvSpPr/>
              <p:nvPr>
                <p:custDataLst>
                  <p:tags r:id="rId403"/>
                </p:custDataLst>
              </p:nvPr>
            </p:nvSpPr>
            <p:spPr bwMode="auto">
              <a:xfrm>
                <a:off x="4546" y="1401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09" name="Freeform 157"/>
              <p:cNvSpPr/>
              <p:nvPr>
                <p:custDataLst>
                  <p:tags r:id="rId404"/>
                </p:custDataLst>
              </p:nvPr>
            </p:nvSpPr>
            <p:spPr bwMode="auto">
              <a:xfrm>
                <a:off x="3914" y="129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10" name="Freeform 158"/>
              <p:cNvSpPr/>
              <p:nvPr>
                <p:custDataLst>
                  <p:tags r:id="rId405"/>
                </p:custDataLst>
              </p:nvPr>
            </p:nvSpPr>
            <p:spPr bwMode="auto">
              <a:xfrm>
                <a:off x="4423" y="14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11" name="Freeform 159"/>
              <p:cNvSpPr/>
              <p:nvPr>
                <p:custDataLst>
                  <p:tags r:id="rId406"/>
                </p:custDataLst>
              </p:nvPr>
            </p:nvSpPr>
            <p:spPr bwMode="auto">
              <a:xfrm>
                <a:off x="4465" y="1456"/>
                <a:ext cx="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12" name="Freeform 160"/>
              <p:cNvSpPr/>
              <p:nvPr>
                <p:custDataLst>
                  <p:tags r:id="rId407"/>
                </p:custDataLst>
              </p:nvPr>
            </p:nvSpPr>
            <p:spPr bwMode="auto">
              <a:xfrm>
                <a:off x="4355" y="1509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13" name="Freeform 161"/>
              <p:cNvSpPr/>
              <p:nvPr>
                <p:custDataLst>
                  <p:tags r:id="rId408"/>
                </p:custDataLst>
              </p:nvPr>
            </p:nvSpPr>
            <p:spPr bwMode="auto">
              <a:xfrm>
                <a:off x="4383" y="14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14" name="Freeform 162"/>
              <p:cNvSpPr/>
              <p:nvPr>
                <p:custDataLst>
                  <p:tags r:id="rId409"/>
                </p:custDataLst>
              </p:nvPr>
            </p:nvSpPr>
            <p:spPr bwMode="auto">
              <a:xfrm>
                <a:off x="4287" y="1378"/>
                <a:ext cx="261" cy="237"/>
              </a:xfrm>
              <a:custGeom>
                <a:avLst/>
                <a:gdLst>
                  <a:gd name="T0" fmla="*/ 27 w 123"/>
                  <a:gd name="T1" fmla="*/ 92 h 112"/>
                  <a:gd name="T2" fmla="*/ 33 w 123"/>
                  <a:gd name="T3" fmla="*/ 85 h 112"/>
                  <a:gd name="T4" fmla="*/ 52 w 123"/>
                  <a:gd name="T5" fmla="*/ 57 h 112"/>
                  <a:gd name="T6" fmla="*/ 61 w 123"/>
                  <a:gd name="T7" fmla="*/ 52 h 112"/>
                  <a:gd name="T8" fmla="*/ 69 w 123"/>
                  <a:gd name="T9" fmla="*/ 49 h 112"/>
                  <a:gd name="T10" fmla="*/ 81 w 123"/>
                  <a:gd name="T11" fmla="*/ 39 h 112"/>
                  <a:gd name="T12" fmla="*/ 89 w 123"/>
                  <a:gd name="T13" fmla="*/ 34 h 112"/>
                  <a:gd name="T14" fmla="*/ 100 w 123"/>
                  <a:gd name="T15" fmla="*/ 25 h 112"/>
                  <a:gd name="T16" fmla="*/ 105 w 123"/>
                  <a:gd name="T17" fmla="*/ 17 h 112"/>
                  <a:gd name="T18" fmla="*/ 115 w 123"/>
                  <a:gd name="T19" fmla="*/ 15 h 112"/>
                  <a:gd name="T20" fmla="*/ 119 w 123"/>
                  <a:gd name="T21" fmla="*/ 14 h 112"/>
                  <a:gd name="T22" fmla="*/ 121 w 123"/>
                  <a:gd name="T23" fmla="*/ 8 h 112"/>
                  <a:gd name="T24" fmla="*/ 122 w 123"/>
                  <a:gd name="T25" fmla="*/ 7 h 112"/>
                  <a:gd name="T26" fmla="*/ 118 w 123"/>
                  <a:gd name="T27" fmla="*/ 7 h 112"/>
                  <a:gd name="T28" fmla="*/ 113 w 123"/>
                  <a:gd name="T29" fmla="*/ 5 h 112"/>
                  <a:gd name="T30" fmla="*/ 107 w 123"/>
                  <a:gd name="T31" fmla="*/ 4 h 112"/>
                  <a:gd name="T32" fmla="*/ 106 w 123"/>
                  <a:gd name="T33" fmla="*/ 3 h 112"/>
                  <a:gd name="T34" fmla="*/ 102 w 123"/>
                  <a:gd name="T35" fmla="*/ 4 h 112"/>
                  <a:gd name="T36" fmla="*/ 101 w 123"/>
                  <a:gd name="T37" fmla="*/ 4 h 112"/>
                  <a:gd name="T38" fmla="*/ 99 w 123"/>
                  <a:gd name="T39" fmla="*/ 2 h 112"/>
                  <a:gd name="T40" fmla="*/ 98 w 123"/>
                  <a:gd name="T41" fmla="*/ 9 h 112"/>
                  <a:gd name="T42" fmla="*/ 96 w 123"/>
                  <a:gd name="T43" fmla="*/ 8 h 112"/>
                  <a:gd name="T44" fmla="*/ 93 w 123"/>
                  <a:gd name="T45" fmla="*/ 7 h 112"/>
                  <a:gd name="T46" fmla="*/ 91 w 123"/>
                  <a:gd name="T47" fmla="*/ 7 h 112"/>
                  <a:gd name="T48" fmla="*/ 89 w 123"/>
                  <a:gd name="T49" fmla="*/ 10 h 112"/>
                  <a:gd name="T50" fmla="*/ 87 w 123"/>
                  <a:gd name="T51" fmla="*/ 10 h 112"/>
                  <a:gd name="T52" fmla="*/ 89 w 123"/>
                  <a:gd name="T53" fmla="*/ 18 h 112"/>
                  <a:gd name="T54" fmla="*/ 85 w 123"/>
                  <a:gd name="T55" fmla="*/ 12 h 112"/>
                  <a:gd name="T56" fmla="*/ 78 w 123"/>
                  <a:gd name="T57" fmla="*/ 16 h 112"/>
                  <a:gd name="T58" fmla="*/ 75 w 123"/>
                  <a:gd name="T59" fmla="*/ 18 h 112"/>
                  <a:gd name="T60" fmla="*/ 75 w 123"/>
                  <a:gd name="T61" fmla="*/ 24 h 112"/>
                  <a:gd name="T62" fmla="*/ 67 w 123"/>
                  <a:gd name="T63" fmla="*/ 25 h 112"/>
                  <a:gd name="T64" fmla="*/ 65 w 123"/>
                  <a:gd name="T65" fmla="*/ 29 h 112"/>
                  <a:gd name="T66" fmla="*/ 64 w 123"/>
                  <a:gd name="T67" fmla="*/ 29 h 112"/>
                  <a:gd name="T68" fmla="*/ 64 w 123"/>
                  <a:gd name="T69" fmla="*/ 32 h 112"/>
                  <a:gd name="T70" fmla="*/ 60 w 123"/>
                  <a:gd name="T71" fmla="*/ 30 h 112"/>
                  <a:gd name="T72" fmla="*/ 59 w 123"/>
                  <a:gd name="T73" fmla="*/ 34 h 112"/>
                  <a:gd name="T74" fmla="*/ 55 w 123"/>
                  <a:gd name="T75" fmla="*/ 39 h 112"/>
                  <a:gd name="T76" fmla="*/ 50 w 123"/>
                  <a:gd name="T77" fmla="*/ 39 h 112"/>
                  <a:gd name="T78" fmla="*/ 47 w 123"/>
                  <a:gd name="T79" fmla="*/ 43 h 112"/>
                  <a:gd name="T80" fmla="*/ 45 w 123"/>
                  <a:gd name="T81" fmla="*/ 45 h 112"/>
                  <a:gd name="T82" fmla="*/ 44 w 123"/>
                  <a:gd name="T83" fmla="*/ 45 h 112"/>
                  <a:gd name="T84" fmla="*/ 42 w 123"/>
                  <a:gd name="T85" fmla="*/ 48 h 112"/>
                  <a:gd name="T86" fmla="*/ 39 w 123"/>
                  <a:gd name="T87" fmla="*/ 54 h 112"/>
                  <a:gd name="T88" fmla="*/ 38 w 123"/>
                  <a:gd name="T89" fmla="*/ 56 h 112"/>
                  <a:gd name="T90" fmla="*/ 38 w 123"/>
                  <a:gd name="T91" fmla="*/ 63 h 112"/>
                  <a:gd name="T92" fmla="*/ 34 w 123"/>
                  <a:gd name="T93" fmla="*/ 65 h 112"/>
                  <a:gd name="T94" fmla="*/ 30 w 123"/>
                  <a:gd name="T95" fmla="*/ 69 h 112"/>
                  <a:gd name="T96" fmla="*/ 27 w 123"/>
                  <a:gd name="T97" fmla="*/ 71 h 112"/>
                  <a:gd name="T98" fmla="*/ 19 w 123"/>
                  <a:gd name="T99" fmla="*/ 78 h 112"/>
                  <a:gd name="T100" fmla="*/ 17 w 123"/>
                  <a:gd name="T101" fmla="*/ 80 h 112"/>
                  <a:gd name="T102" fmla="*/ 13 w 123"/>
                  <a:gd name="T103" fmla="*/ 88 h 112"/>
                  <a:gd name="T104" fmla="*/ 12 w 123"/>
                  <a:gd name="T105" fmla="*/ 9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3" h="112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15" name="Freeform 163"/>
              <p:cNvSpPr/>
              <p:nvPr>
                <p:custDataLst>
                  <p:tags r:id="rId410"/>
                </p:custDataLst>
              </p:nvPr>
            </p:nvSpPr>
            <p:spPr bwMode="auto">
              <a:xfrm>
                <a:off x="4499" y="1925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16" name="Freeform 164"/>
              <p:cNvSpPr/>
              <p:nvPr>
                <p:custDataLst>
                  <p:tags r:id="rId411"/>
                </p:custDataLst>
              </p:nvPr>
            </p:nvSpPr>
            <p:spPr bwMode="auto">
              <a:xfrm>
                <a:off x="3914" y="1322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17" name="Freeform 165"/>
              <p:cNvSpPr/>
              <p:nvPr>
                <p:custDataLst>
                  <p:tags r:id="rId412"/>
                </p:custDataLst>
              </p:nvPr>
            </p:nvSpPr>
            <p:spPr bwMode="auto">
              <a:xfrm>
                <a:off x="3122" y="2198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0 w 2"/>
                  <a:gd name="T3" fmla="*/ 0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18" name="Freeform 166"/>
              <p:cNvSpPr/>
              <p:nvPr>
                <p:custDataLst>
                  <p:tags r:id="rId413"/>
                </p:custDataLst>
              </p:nvPr>
            </p:nvSpPr>
            <p:spPr bwMode="auto">
              <a:xfrm>
                <a:off x="3126" y="2183"/>
                <a:ext cx="3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19" name="Freeform 167"/>
              <p:cNvSpPr/>
              <p:nvPr>
                <p:custDataLst>
                  <p:tags r:id="rId414"/>
                </p:custDataLst>
              </p:nvPr>
            </p:nvSpPr>
            <p:spPr bwMode="auto">
              <a:xfrm>
                <a:off x="3540" y="154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20" name="Freeform 168"/>
              <p:cNvSpPr/>
              <p:nvPr>
                <p:custDataLst>
                  <p:tags r:id="rId415"/>
                </p:custDataLst>
              </p:nvPr>
            </p:nvSpPr>
            <p:spPr bwMode="auto">
              <a:xfrm>
                <a:off x="3156" y="22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21" name="Freeform 169"/>
              <p:cNvSpPr/>
              <p:nvPr>
                <p:custDataLst>
                  <p:tags r:id="rId416"/>
                </p:custDataLst>
              </p:nvPr>
            </p:nvSpPr>
            <p:spPr bwMode="auto">
              <a:xfrm>
                <a:off x="3129" y="2183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22" name="Freeform 170"/>
              <p:cNvSpPr/>
              <p:nvPr>
                <p:custDataLst>
                  <p:tags r:id="rId417"/>
                </p:custDataLst>
              </p:nvPr>
            </p:nvSpPr>
            <p:spPr bwMode="auto">
              <a:xfrm>
                <a:off x="3129" y="21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23" name="Freeform 171"/>
              <p:cNvSpPr/>
              <p:nvPr>
                <p:custDataLst>
                  <p:tags r:id="rId418"/>
                </p:custDataLst>
              </p:nvPr>
            </p:nvSpPr>
            <p:spPr bwMode="auto">
              <a:xfrm>
                <a:off x="3129" y="219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24" name="Freeform 172"/>
              <p:cNvSpPr/>
              <p:nvPr>
                <p:custDataLst>
                  <p:tags r:id="rId419"/>
                </p:custDataLst>
              </p:nvPr>
            </p:nvSpPr>
            <p:spPr bwMode="auto">
              <a:xfrm>
                <a:off x="3205" y="2162"/>
                <a:ext cx="2" cy="9"/>
              </a:xfrm>
              <a:custGeom>
                <a:avLst/>
                <a:gdLst>
                  <a:gd name="T0" fmla="*/ 1 w 1"/>
                  <a:gd name="T1" fmla="*/ 2 h 4"/>
                  <a:gd name="T2" fmla="*/ 1 w 1"/>
                  <a:gd name="T3" fmla="*/ 0 h 4"/>
                  <a:gd name="T4" fmla="*/ 1 w 1"/>
                  <a:gd name="T5" fmla="*/ 4 h 4"/>
                  <a:gd name="T6" fmla="*/ 1 w 1"/>
                  <a:gd name="T7" fmla="*/ 4 h 4"/>
                  <a:gd name="T8" fmla="*/ 1 w 1"/>
                  <a:gd name="T9" fmla="*/ 3 h 4"/>
                  <a:gd name="T10" fmla="*/ 1 w 1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25" name="Freeform 173"/>
              <p:cNvSpPr/>
              <p:nvPr>
                <p:custDataLst>
                  <p:tags r:id="rId420"/>
                </p:custDataLst>
              </p:nvPr>
            </p:nvSpPr>
            <p:spPr bwMode="auto">
              <a:xfrm>
                <a:off x="3207" y="2166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26" name="Freeform 174"/>
              <p:cNvSpPr/>
              <p:nvPr>
                <p:custDataLst>
                  <p:tags r:id="rId421"/>
                </p:custDataLst>
              </p:nvPr>
            </p:nvSpPr>
            <p:spPr bwMode="auto">
              <a:xfrm>
                <a:off x="3207" y="216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27" name="Freeform 175"/>
              <p:cNvSpPr/>
              <p:nvPr>
                <p:custDataLst>
                  <p:tags r:id="rId422"/>
                </p:custDataLst>
              </p:nvPr>
            </p:nvSpPr>
            <p:spPr bwMode="auto">
              <a:xfrm>
                <a:off x="3194" y="2156"/>
                <a:ext cx="0" cy="6"/>
              </a:xfrm>
              <a:custGeom>
                <a:avLst/>
                <a:gdLst>
                  <a:gd name="T0" fmla="*/ 2 h 3"/>
                  <a:gd name="T1" fmla="*/ 2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28" name="Freeform 176"/>
              <p:cNvSpPr/>
              <p:nvPr>
                <p:custDataLst>
                  <p:tags r:id="rId423"/>
                </p:custDataLst>
              </p:nvPr>
            </p:nvSpPr>
            <p:spPr bwMode="auto">
              <a:xfrm>
                <a:off x="3209" y="219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29" name="Freeform 177"/>
              <p:cNvSpPr/>
              <p:nvPr>
                <p:custDataLst>
                  <p:tags r:id="rId424"/>
                </p:custDataLst>
              </p:nvPr>
            </p:nvSpPr>
            <p:spPr bwMode="auto">
              <a:xfrm>
                <a:off x="3472" y="20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30" name="Freeform 178"/>
              <p:cNvSpPr/>
              <p:nvPr>
                <p:custDataLst>
                  <p:tags r:id="rId425"/>
                </p:custDataLst>
              </p:nvPr>
            </p:nvSpPr>
            <p:spPr bwMode="auto">
              <a:xfrm>
                <a:off x="3201" y="215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31" name="Freeform 179"/>
              <p:cNvSpPr/>
              <p:nvPr>
                <p:custDataLst>
                  <p:tags r:id="rId426"/>
                </p:custDataLst>
              </p:nvPr>
            </p:nvSpPr>
            <p:spPr bwMode="auto">
              <a:xfrm>
                <a:off x="3211" y="219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32" name="Freeform 180"/>
              <p:cNvSpPr/>
              <p:nvPr>
                <p:custDataLst>
                  <p:tags r:id="rId427"/>
                </p:custDataLst>
              </p:nvPr>
            </p:nvSpPr>
            <p:spPr bwMode="auto">
              <a:xfrm>
                <a:off x="3317" y="2561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33" name="Freeform 181"/>
              <p:cNvSpPr/>
              <p:nvPr>
                <p:custDataLst>
                  <p:tags r:id="rId428"/>
                </p:custDataLst>
              </p:nvPr>
            </p:nvSpPr>
            <p:spPr bwMode="auto">
              <a:xfrm>
                <a:off x="3345" y="253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34" name="Freeform 182"/>
              <p:cNvSpPr/>
              <p:nvPr>
                <p:custDataLst>
                  <p:tags r:id="rId429"/>
                </p:custDataLst>
              </p:nvPr>
            </p:nvSpPr>
            <p:spPr bwMode="auto">
              <a:xfrm>
                <a:off x="3211" y="2192"/>
                <a:ext cx="2" cy="6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0 h 3"/>
                  <a:gd name="T4" fmla="*/ 0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35" name="Freeform 183"/>
              <p:cNvSpPr/>
              <p:nvPr>
                <p:custDataLst>
                  <p:tags r:id="rId430"/>
                </p:custDataLst>
              </p:nvPr>
            </p:nvSpPr>
            <p:spPr bwMode="auto">
              <a:xfrm>
                <a:off x="3266" y="2548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36" name="Freeform 184"/>
              <p:cNvSpPr/>
              <p:nvPr>
                <p:custDataLst>
                  <p:tags r:id="rId431"/>
                </p:custDataLst>
              </p:nvPr>
            </p:nvSpPr>
            <p:spPr bwMode="auto">
              <a:xfrm>
                <a:off x="3271" y="25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37" name="Freeform 185"/>
              <p:cNvSpPr/>
              <p:nvPr>
                <p:custDataLst>
                  <p:tags r:id="rId432"/>
                </p:custDataLst>
              </p:nvPr>
            </p:nvSpPr>
            <p:spPr bwMode="auto">
              <a:xfrm>
                <a:off x="3273" y="255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38" name="Freeform 186"/>
              <p:cNvSpPr/>
              <p:nvPr>
                <p:custDataLst>
                  <p:tags r:id="rId433"/>
                </p:custDataLst>
              </p:nvPr>
            </p:nvSpPr>
            <p:spPr bwMode="auto">
              <a:xfrm>
                <a:off x="3271" y="2557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39" name="Freeform 187"/>
              <p:cNvSpPr/>
              <p:nvPr>
                <p:custDataLst>
                  <p:tags r:id="rId434"/>
                </p:custDataLst>
              </p:nvPr>
            </p:nvSpPr>
            <p:spPr bwMode="auto">
              <a:xfrm>
                <a:off x="4616" y="188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40" name="Freeform 188"/>
              <p:cNvSpPr/>
              <p:nvPr>
                <p:custDataLst>
                  <p:tags r:id="rId435"/>
                </p:custDataLst>
              </p:nvPr>
            </p:nvSpPr>
            <p:spPr bwMode="auto">
              <a:xfrm>
                <a:off x="3175" y="2211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41" name="Freeform 189"/>
              <p:cNvSpPr/>
              <p:nvPr>
                <p:custDataLst>
                  <p:tags r:id="rId436"/>
                </p:custDataLst>
              </p:nvPr>
            </p:nvSpPr>
            <p:spPr bwMode="auto">
              <a:xfrm>
                <a:off x="3137" y="21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42" name="Freeform 190"/>
              <p:cNvSpPr/>
              <p:nvPr>
                <p:custDataLst>
                  <p:tags r:id="rId437"/>
                </p:custDataLst>
              </p:nvPr>
            </p:nvSpPr>
            <p:spPr bwMode="auto">
              <a:xfrm>
                <a:off x="3203" y="2166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43" name="Freeform 191"/>
              <p:cNvSpPr/>
              <p:nvPr>
                <p:custDataLst>
                  <p:tags r:id="rId438"/>
                </p:custDataLst>
              </p:nvPr>
            </p:nvSpPr>
            <p:spPr bwMode="auto">
              <a:xfrm>
                <a:off x="4497" y="192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44" name="Freeform 192"/>
              <p:cNvSpPr/>
              <p:nvPr>
                <p:custDataLst>
                  <p:tags r:id="rId439"/>
                </p:custDataLst>
              </p:nvPr>
            </p:nvSpPr>
            <p:spPr bwMode="auto">
              <a:xfrm>
                <a:off x="3082" y="2156"/>
                <a:ext cx="131" cy="91"/>
              </a:xfrm>
              <a:custGeom>
                <a:avLst/>
                <a:gdLst>
                  <a:gd name="T0" fmla="*/ 46 w 62"/>
                  <a:gd name="T1" fmla="*/ 23 h 43"/>
                  <a:gd name="T2" fmla="*/ 51 w 62"/>
                  <a:gd name="T3" fmla="*/ 20 h 43"/>
                  <a:gd name="T4" fmla="*/ 54 w 62"/>
                  <a:gd name="T5" fmla="*/ 19 h 43"/>
                  <a:gd name="T6" fmla="*/ 58 w 62"/>
                  <a:gd name="T7" fmla="*/ 21 h 43"/>
                  <a:gd name="T8" fmla="*/ 60 w 62"/>
                  <a:gd name="T9" fmla="*/ 20 h 43"/>
                  <a:gd name="T10" fmla="*/ 61 w 62"/>
                  <a:gd name="T11" fmla="*/ 16 h 43"/>
                  <a:gd name="T12" fmla="*/ 62 w 62"/>
                  <a:gd name="T13" fmla="*/ 13 h 43"/>
                  <a:gd name="T14" fmla="*/ 62 w 62"/>
                  <a:gd name="T15" fmla="*/ 11 h 43"/>
                  <a:gd name="T16" fmla="*/ 58 w 62"/>
                  <a:gd name="T17" fmla="*/ 12 h 43"/>
                  <a:gd name="T18" fmla="*/ 56 w 62"/>
                  <a:gd name="T19" fmla="*/ 9 h 43"/>
                  <a:gd name="T20" fmla="*/ 57 w 62"/>
                  <a:gd name="T21" fmla="*/ 2 h 43"/>
                  <a:gd name="T22" fmla="*/ 56 w 62"/>
                  <a:gd name="T23" fmla="*/ 2 h 43"/>
                  <a:gd name="T24" fmla="*/ 55 w 62"/>
                  <a:gd name="T25" fmla="*/ 5 h 43"/>
                  <a:gd name="T26" fmla="*/ 54 w 62"/>
                  <a:gd name="T27" fmla="*/ 3 h 43"/>
                  <a:gd name="T28" fmla="*/ 53 w 62"/>
                  <a:gd name="T29" fmla="*/ 8 h 43"/>
                  <a:gd name="T30" fmla="*/ 51 w 62"/>
                  <a:gd name="T31" fmla="*/ 3 h 43"/>
                  <a:gd name="T32" fmla="*/ 51 w 62"/>
                  <a:gd name="T33" fmla="*/ 1 h 43"/>
                  <a:gd name="T34" fmla="*/ 50 w 62"/>
                  <a:gd name="T35" fmla="*/ 4 h 43"/>
                  <a:gd name="T36" fmla="*/ 49 w 62"/>
                  <a:gd name="T37" fmla="*/ 2 h 43"/>
                  <a:gd name="T38" fmla="*/ 48 w 62"/>
                  <a:gd name="T39" fmla="*/ 7 h 43"/>
                  <a:gd name="T40" fmla="*/ 47 w 62"/>
                  <a:gd name="T41" fmla="*/ 12 h 43"/>
                  <a:gd name="T42" fmla="*/ 46 w 62"/>
                  <a:gd name="T43" fmla="*/ 7 h 43"/>
                  <a:gd name="T44" fmla="*/ 43 w 62"/>
                  <a:gd name="T45" fmla="*/ 7 h 43"/>
                  <a:gd name="T46" fmla="*/ 42 w 62"/>
                  <a:gd name="T47" fmla="*/ 7 h 43"/>
                  <a:gd name="T48" fmla="*/ 40 w 62"/>
                  <a:gd name="T49" fmla="*/ 8 h 43"/>
                  <a:gd name="T50" fmla="*/ 37 w 62"/>
                  <a:gd name="T51" fmla="*/ 9 h 43"/>
                  <a:gd name="T52" fmla="*/ 36 w 62"/>
                  <a:gd name="T53" fmla="*/ 10 h 43"/>
                  <a:gd name="T54" fmla="*/ 36 w 62"/>
                  <a:gd name="T55" fmla="*/ 10 h 43"/>
                  <a:gd name="T56" fmla="*/ 35 w 62"/>
                  <a:gd name="T57" fmla="*/ 12 h 43"/>
                  <a:gd name="T58" fmla="*/ 34 w 62"/>
                  <a:gd name="T59" fmla="*/ 10 h 43"/>
                  <a:gd name="T60" fmla="*/ 33 w 62"/>
                  <a:gd name="T61" fmla="*/ 12 h 43"/>
                  <a:gd name="T62" fmla="*/ 30 w 62"/>
                  <a:gd name="T63" fmla="*/ 11 h 43"/>
                  <a:gd name="T64" fmla="*/ 28 w 62"/>
                  <a:gd name="T65" fmla="*/ 12 h 43"/>
                  <a:gd name="T66" fmla="*/ 26 w 62"/>
                  <a:gd name="T67" fmla="*/ 12 h 43"/>
                  <a:gd name="T68" fmla="*/ 26 w 62"/>
                  <a:gd name="T69" fmla="*/ 14 h 43"/>
                  <a:gd name="T70" fmla="*/ 25 w 62"/>
                  <a:gd name="T71" fmla="*/ 13 h 43"/>
                  <a:gd name="T72" fmla="*/ 24 w 62"/>
                  <a:gd name="T73" fmla="*/ 15 h 43"/>
                  <a:gd name="T74" fmla="*/ 22 w 62"/>
                  <a:gd name="T75" fmla="*/ 16 h 43"/>
                  <a:gd name="T76" fmla="*/ 21 w 62"/>
                  <a:gd name="T77" fmla="*/ 17 h 43"/>
                  <a:gd name="T78" fmla="*/ 22 w 62"/>
                  <a:gd name="T79" fmla="*/ 25 h 43"/>
                  <a:gd name="T80" fmla="*/ 19 w 62"/>
                  <a:gd name="T81" fmla="*/ 21 h 43"/>
                  <a:gd name="T82" fmla="*/ 17 w 62"/>
                  <a:gd name="T83" fmla="*/ 23 h 43"/>
                  <a:gd name="T84" fmla="*/ 16 w 62"/>
                  <a:gd name="T85" fmla="*/ 23 h 43"/>
                  <a:gd name="T86" fmla="*/ 11 w 62"/>
                  <a:gd name="T87" fmla="*/ 24 h 43"/>
                  <a:gd name="T88" fmla="*/ 10 w 62"/>
                  <a:gd name="T89" fmla="*/ 24 h 43"/>
                  <a:gd name="T90" fmla="*/ 8 w 62"/>
                  <a:gd name="T91" fmla="*/ 31 h 43"/>
                  <a:gd name="T92" fmla="*/ 7 w 62"/>
                  <a:gd name="T93" fmla="*/ 32 h 43"/>
                  <a:gd name="T94" fmla="*/ 12 w 62"/>
                  <a:gd name="T95" fmla="*/ 41 h 43"/>
                  <a:gd name="T96" fmla="*/ 18 w 62"/>
                  <a:gd name="T97" fmla="*/ 38 h 43"/>
                  <a:gd name="T98" fmla="*/ 28 w 62"/>
                  <a:gd name="T99" fmla="*/ 27 h 43"/>
                  <a:gd name="T100" fmla="*/ 31 w 62"/>
                  <a:gd name="T101" fmla="*/ 31 h 43"/>
                  <a:gd name="T102" fmla="*/ 36 w 62"/>
                  <a:gd name="T103" fmla="*/ 29 h 43"/>
                  <a:gd name="T104" fmla="*/ 41 w 62"/>
                  <a:gd name="T105" fmla="*/ 2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" h="43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45" name="Freeform 193"/>
              <p:cNvSpPr/>
              <p:nvPr>
                <p:custDataLst>
                  <p:tags r:id="rId440"/>
                </p:custDataLst>
              </p:nvPr>
            </p:nvSpPr>
            <p:spPr bwMode="auto">
              <a:xfrm>
                <a:off x="3192" y="2160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46" name="Freeform 194"/>
              <p:cNvSpPr/>
              <p:nvPr>
                <p:custDataLst>
                  <p:tags r:id="rId441"/>
                </p:custDataLst>
              </p:nvPr>
            </p:nvSpPr>
            <p:spPr bwMode="auto">
              <a:xfrm>
                <a:off x="3146" y="21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47" name="Freeform 195"/>
              <p:cNvSpPr/>
              <p:nvPr>
                <p:custDataLst>
                  <p:tags r:id="rId442"/>
                </p:custDataLst>
              </p:nvPr>
            </p:nvSpPr>
            <p:spPr bwMode="auto">
              <a:xfrm>
                <a:off x="3264" y="185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48" name="Freeform 196"/>
              <p:cNvSpPr/>
              <p:nvPr>
                <p:custDataLst>
                  <p:tags r:id="rId443"/>
                </p:custDataLst>
              </p:nvPr>
            </p:nvSpPr>
            <p:spPr bwMode="auto">
              <a:xfrm>
                <a:off x="3209" y="18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49" name="Freeform 197"/>
              <p:cNvSpPr/>
              <p:nvPr>
                <p:custDataLst>
                  <p:tags r:id="rId444"/>
                </p:custDataLst>
              </p:nvPr>
            </p:nvSpPr>
            <p:spPr bwMode="auto">
              <a:xfrm>
                <a:off x="3343" y="24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50" name="Freeform 198"/>
              <p:cNvSpPr/>
              <p:nvPr>
                <p:custDataLst>
                  <p:tags r:id="rId445"/>
                </p:custDataLst>
              </p:nvPr>
            </p:nvSpPr>
            <p:spPr bwMode="auto">
              <a:xfrm>
                <a:off x="3186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51" name="Freeform 199"/>
              <p:cNvSpPr/>
              <p:nvPr>
                <p:custDataLst>
                  <p:tags r:id="rId446"/>
                </p:custDataLst>
              </p:nvPr>
            </p:nvSpPr>
            <p:spPr bwMode="auto">
              <a:xfrm>
                <a:off x="3188" y="182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52" name="Freeform 200"/>
              <p:cNvSpPr/>
              <p:nvPr>
                <p:custDataLst>
                  <p:tags r:id="rId447"/>
                </p:custDataLst>
              </p:nvPr>
            </p:nvSpPr>
            <p:spPr bwMode="auto">
              <a:xfrm>
                <a:off x="3184" y="1833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53" name="Freeform 201"/>
              <p:cNvSpPr/>
              <p:nvPr>
                <p:custDataLst>
                  <p:tags r:id="rId448"/>
                </p:custDataLst>
              </p:nvPr>
            </p:nvSpPr>
            <p:spPr bwMode="auto">
              <a:xfrm>
                <a:off x="3351" y="2465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54" name="Freeform 202"/>
              <p:cNvSpPr/>
              <p:nvPr>
                <p:custDataLst>
                  <p:tags r:id="rId449"/>
                </p:custDataLst>
              </p:nvPr>
            </p:nvSpPr>
            <p:spPr bwMode="auto">
              <a:xfrm>
                <a:off x="3173" y="1831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0 h 5"/>
                  <a:gd name="T4" fmla="*/ 0 w 2"/>
                  <a:gd name="T5" fmla="*/ 5 h 5"/>
                  <a:gd name="T6" fmla="*/ 2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55" name="Freeform 203"/>
              <p:cNvSpPr/>
              <p:nvPr>
                <p:custDataLst>
                  <p:tags r:id="rId450"/>
                </p:custDataLst>
              </p:nvPr>
            </p:nvSpPr>
            <p:spPr bwMode="auto">
              <a:xfrm>
                <a:off x="3536" y="1554"/>
                <a:ext cx="8" cy="2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1 w 4"/>
                  <a:gd name="T5" fmla="*/ 1 h 1"/>
                  <a:gd name="T6" fmla="*/ 2 w 4"/>
                  <a:gd name="T7" fmla="*/ 0 h 1"/>
                  <a:gd name="T8" fmla="*/ 4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56" name="Freeform 204"/>
              <p:cNvSpPr/>
              <p:nvPr>
                <p:custDataLst>
                  <p:tags r:id="rId451"/>
                </p:custDataLst>
              </p:nvPr>
            </p:nvSpPr>
            <p:spPr bwMode="auto">
              <a:xfrm>
                <a:off x="3538" y="155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</p:grpSp>
        <p:grpSp>
          <p:nvGrpSpPr>
            <p:cNvPr id="657" name="Group 406"/>
            <p:cNvGrpSpPr/>
            <p:nvPr/>
          </p:nvGrpSpPr>
          <p:grpSpPr bwMode="auto">
            <a:xfrm>
              <a:off x="3112" y="1551"/>
              <a:ext cx="1462" cy="1559"/>
              <a:chOff x="3112" y="1551"/>
              <a:chExt cx="1462" cy="1559"/>
            </a:xfrm>
            <a:grpFill/>
          </p:grpSpPr>
          <p:sp>
            <p:nvSpPr>
              <p:cNvPr id="658" name="Freeform 206"/>
              <p:cNvSpPr/>
              <p:nvPr>
                <p:custDataLst>
                  <p:tags r:id="rId52"/>
                </p:custDataLst>
              </p:nvPr>
            </p:nvSpPr>
            <p:spPr bwMode="auto">
              <a:xfrm>
                <a:off x="3534" y="1558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59" name="Freeform 207"/>
              <p:cNvSpPr/>
              <p:nvPr>
                <p:custDataLst>
                  <p:tags r:id="rId53"/>
                </p:custDataLst>
              </p:nvPr>
            </p:nvSpPr>
            <p:spPr bwMode="auto">
              <a:xfrm>
                <a:off x="3513" y="1581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60" name="Freeform 208"/>
              <p:cNvSpPr/>
              <p:nvPr>
                <p:custDataLst>
                  <p:tags r:id="rId54"/>
                </p:custDataLst>
              </p:nvPr>
            </p:nvSpPr>
            <p:spPr bwMode="auto">
              <a:xfrm>
                <a:off x="3513" y="1579"/>
                <a:ext cx="6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1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61" name="Freeform 209"/>
              <p:cNvSpPr/>
              <p:nvPr>
                <p:custDataLst>
                  <p:tags r:id="rId55"/>
                </p:custDataLst>
              </p:nvPr>
            </p:nvSpPr>
            <p:spPr bwMode="auto">
              <a:xfrm>
                <a:off x="3536" y="1551"/>
                <a:ext cx="4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62" name="Freeform 210"/>
              <p:cNvSpPr/>
              <p:nvPr>
                <p:custDataLst>
                  <p:tags r:id="rId56"/>
                </p:custDataLst>
              </p:nvPr>
            </p:nvSpPr>
            <p:spPr bwMode="auto">
              <a:xfrm>
                <a:off x="3112" y="1810"/>
                <a:ext cx="161" cy="87"/>
              </a:xfrm>
              <a:custGeom>
                <a:avLst/>
                <a:gdLst>
                  <a:gd name="T0" fmla="*/ 12 w 76"/>
                  <a:gd name="T1" fmla="*/ 18 h 41"/>
                  <a:gd name="T2" fmla="*/ 22 w 76"/>
                  <a:gd name="T3" fmla="*/ 26 h 41"/>
                  <a:gd name="T4" fmla="*/ 33 w 76"/>
                  <a:gd name="T5" fmla="*/ 25 h 41"/>
                  <a:gd name="T6" fmla="*/ 37 w 76"/>
                  <a:gd name="T7" fmla="*/ 28 h 41"/>
                  <a:gd name="T8" fmla="*/ 43 w 76"/>
                  <a:gd name="T9" fmla="*/ 32 h 41"/>
                  <a:gd name="T10" fmla="*/ 48 w 76"/>
                  <a:gd name="T11" fmla="*/ 35 h 41"/>
                  <a:gd name="T12" fmla="*/ 53 w 76"/>
                  <a:gd name="T13" fmla="*/ 33 h 41"/>
                  <a:gd name="T14" fmla="*/ 60 w 76"/>
                  <a:gd name="T15" fmla="*/ 35 h 41"/>
                  <a:gd name="T16" fmla="*/ 63 w 76"/>
                  <a:gd name="T17" fmla="*/ 36 h 41"/>
                  <a:gd name="T18" fmla="*/ 67 w 76"/>
                  <a:gd name="T19" fmla="*/ 40 h 41"/>
                  <a:gd name="T20" fmla="*/ 69 w 76"/>
                  <a:gd name="T21" fmla="*/ 40 h 41"/>
                  <a:gd name="T22" fmla="*/ 72 w 76"/>
                  <a:gd name="T23" fmla="*/ 38 h 41"/>
                  <a:gd name="T24" fmla="*/ 74 w 76"/>
                  <a:gd name="T25" fmla="*/ 36 h 41"/>
                  <a:gd name="T26" fmla="*/ 75 w 76"/>
                  <a:gd name="T27" fmla="*/ 34 h 41"/>
                  <a:gd name="T28" fmla="*/ 71 w 76"/>
                  <a:gd name="T29" fmla="*/ 33 h 41"/>
                  <a:gd name="T30" fmla="*/ 72 w 76"/>
                  <a:gd name="T31" fmla="*/ 31 h 41"/>
                  <a:gd name="T32" fmla="*/ 71 w 76"/>
                  <a:gd name="T33" fmla="*/ 29 h 41"/>
                  <a:gd name="T34" fmla="*/ 73 w 76"/>
                  <a:gd name="T35" fmla="*/ 25 h 41"/>
                  <a:gd name="T36" fmla="*/ 75 w 76"/>
                  <a:gd name="T37" fmla="*/ 22 h 41"/>
                  <a:gd name="T38" fmla="*/ 71 w 76"/>
                  <a:gd name="T39" fmla="*/ 25 h 41"/>
                  <a:gd name="T40" fmla="*/ 67 w 76"/>
                  <a:gd name="T41" fmla="*/ 28 h 41"/>
                  <a:gd name="T42" fmla="*/ 70 w 76"/>
                  <a:gd name="T43" fmla="*/ 22 h 41"/>
                  <a:gd name="T44" fmla="*/ 69 w 76"/>
                  <a:gd name="T45" fmla="*/ 23 h 41"/>
                  <a:gd name="T46" fmla="*/ 70 w 76"/>
                  <a:gd name="T47" fmla="*/ 20 h 41"/>
                  <a:gd name="T48" fmla="*/ 68 w 76"/>
                  <a:gd name="T49" fmla="*/ 20 h 41"/>
                  <a:gd name="T50" fmla="*/ 67 w 76"/>
                  <a:gd name="T51" fmla="*/ 19 h 41"/>
                  <a:gd name="T52" fmla="*/ 62 w 76"/>
                  <a:gd name="T53" fmla="*/ 24 h 41"/>
                  <a:gd name="T54" fmla="*/ 66 w 76"/>
                  <a:gd name="T55" fmla="*/ 18 h 41"/>
                  <a:gd name="T56" fmla="*/ 65 w 76"/>
                  <a:gd name="T57" fmla="*/ 18 h 41"/>
                  <a:gd name="T58" fmla="*/ 60 w 76"/>
                  <a:gd name="T59" fmla="*/ 17 h 41"/>
                  <a:gd name="T60" fmla="*/ 58 w 76"/>
                  <a:gd name="T61" fmla="*/ 17 h 41"/>
                  <a:gd name="T62" fmla="*/ 55 w 76"/>
                  <a:gd name="T63" fmla="*/ 15 h 41"/>
                  <a:gd name="T64" fmla="*/ 53 w 76"/>
                  <a:gd name="T65" fmla="*/ 16 h 41"/>
                  <a:gd name="T66" fmla="*/ 53 w 76"/>
                  <a:gd name="T67" fmla="*/ 15 h 41"/>
                  <a:gd name="T68" fmla="*/ 52 w 76"/>
                  <a:gd name="T69" fmla="*/ 14 h 41"/>
                  <a:gd name="T70" fmla="*/ 50 w 76"/>
                  <a:gd name="T71" fmla="*/ 16 h 41"/>
                  <a:gd name="T72" fmla="*/ 49 w 76"/>
                  <a:gd name="T73" fmla="*/ 13 h 41"/>
                  <a:gd name="T74" fmla="*/ 47 w 76"/>
                  <a:gd name="T75" fmla="*/ 12 h 41"/>
                  <a:gd name="T76" fmla="*/ 45 w 76"/>
                  <a:gd name="T77" fmla="*/ 12 h 41"/>
                  <a:gd name="T78" fmla="*/ 43 w 76"/>
                  <a:gd name="T79" fmla="*/ 11 h 41"/>
                  <a:gd name="T80" fmla="*/ 40 w 76"/>
                  <a:gd name="T81" fmla="*/ 13 h 41"/>
                  <a:gd name="T82" fmla="*/ 40 w 76"/>
                  <a:gd name="T83" fmla="*/ 11 h 41"/>
                  <a:gd name="T84" fmla="*/ 40 w 76"/>
                  <a:gd name="T85" fmla="*/ 11 h 41"/>
                  <a:gd name="T86" fmla="*/ 37 w 76"/>
                  <a:gd name="T87" fmla="*/ 10 h 41"/>
                  <a:gd name="T88" fmla="*/ 34 w 76"/>
                  <a:gd name="T89" fmla="*/ 13 h 41"/>
                  <a:gd name="T90" fmla="*/ 31 w 76"/>
                  <a:gd name="T91" fmla="*/ 14 h 41"/>
                  <a:gd name="T92" fmla="*/ 31 w 76"/>
                  <a:gd name="T93" fmla="*/ 10 h 41"/>
                  <a:gd name="T94" fmla="*/ 26 w 76"/>
                  <a:gd name="T95" fmla="*/ 12 h 41"/>
                  <a:gd name="T96" fmla="*/ 24 w 76"/>
                  <a:gd name="T97" fmla="*/ 12 h 41"/>
                  <a:gd name="T98" fmla="*/ 20 w 76"/>
                  <a:gd name="T99" fmla="*/ 9 h 41"/>
                  <a:gd name="T100" fmla="*/ 20 w 76"/>
                  <a:gd name="T101" fmla="*/ 7 h 41"/>
                  <a:gd name="T102" fmla="*/ 18 w 76"/>
                  <a:gd name="T103" fmla="*/ 6 h 41"/>
                  <a:gd name="T104" fmla="*/ 11 w 76"/>
                  <a:gd name="T105" fmla="*/ 8 h 41"/>
                  <a:gd name="T106" fmla="*/ 4 w 76"/>
                  <a:gd name="T107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6" h="41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63" name="Freeform 211"/>
              <p:cNvSpPr/>
              <p:nvPr>
                <p:custDataLst>
                  <p:tags r:id="rId57"/>
                </p:custDataLst>
              </p:nvPr>
            </p:nvSpPr>
            <p:spPr bwMode="auto">
              <a:xfrm>
                <a:off x="3266" y="1867"/>
                <a:ext cx="5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64" name="Freeform 212"/>
              <p:cNvSpPr/>
              <p:nvPr>
                <p:custDataLst>
                  <p:tags r:id="rId58"/>
                </p:custDataLst>
              </p:nvPr>
            </p:nvSpPr>
            <p:spPr bwMode="auto">
              <a:xfrm>
                <a:off x="3266" y="1861"/>
                <a:ext cx="3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65" name="Freeform 213"/>
              <p:cNvSpPr/>
              <p:nvPr>
                <p:custDataLst>
                  <p:tags r:id="rId59"/>
                </p:custDataLst>
              </p:nvPr>
            </p:nvSpPr>
            <p:spPr bwMode="auto">
              <a:xfrm>
                <a:off x="3260" y="185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66" name="Freeform 214"/>
              <p:cNvSpPr/>
              <p:nvPr>
                <p:custDataLst>
                  <p:tags r:id="rId60"/>
                </p:custDataLst>
              </p:nvPr>
            </p:nvSpPr>
            <p:spPr bwMode="auto">
              <a:xfrm>
                <a:off x="3260" y="1893"/>
                <a:ext cx="4" cy="6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67" name="Freeform 215"/>
              <p:cNvSpPr/>
              <p:nvPr>
                <p:custDataLst>
                  <p:tags r:id="rId61"/>
                </p:custDataLst>
              </p:nvPr>
            </p:nvSpPr>
            <p:spPr bwMode="auto">
              <a:xfrm>
                <a:off x="3269" y="18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68" name="Freeform 216"/>
              <p:cNvSpPr/>
              <p:nvPr>
                <p:custDataLst>
                  <p:tags r:id="rId62"/>
                </p:custDataLst>
              </p:nvPr>
            </p:nvSpPr>
            <p:spPr bwMode="auto">
              <a:xfrm>
                <a:off x="3260" y="1895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69" name="Freeform 217"/>
              <p:cNvSpPr/>
              <p:nvPr>
                <p:custDataLst>
                  <p:tags r:id="rId63"/>
                </p:custDataLst>
              </p:nvPr>
            </p:nvSpPr>
            <p:spPr bwMode="auto">
              <a:xfrm>
                <a:off x="453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70" name="Freeform 218"/>
              <p:cNvSpPr/>
              <p:nvPr>
                <p:custDataLst>
                  <p:tags r:id="rId64"/>
                </p:custDataLst>
              </p:nvPr>
            </p:nvSpPr>
            <p:spPr bwMode="auto">
              <a:xfrm>
                <a:off x="3213" y="188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71" name="Freeform 219"/>
              <p:cNvSpPr/>
              <p:nvPr>
                <p:custDataLst>
                  <p:tags r:id="rId65"/>
                </p:custDataLst>
              </p:nvPr>
            </p:nvSpPr>
            <p:spPr bwMode="auto">
              <a:xfrm>
                <a:off x="3190" y="182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72" name="Freeform 220"/>
              <p:cNvSpPr/>
              <p:nvPr>
                <p:custDataLst>
                  <p:tags r:id="rId66"/>
                </p:custDataLst>
              </p:nvPr>
            </p:nvSpPr>
            <p:spPr bwMode="auto">
              <a:xfrm>
                <a:off x="3271" y="18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73" name="Freeform 221"/>
              <p:cNvSpPr/>
              <p:nvPr>
                <p:custDataLst>
                  <p:tags r:id="rId67"/>
                </p:custDataLst>
              </p:nvPr>
            </p:nvSpPr>
            <p:spPr bwMode="auto">
              <a:xfrm>
                <a:off x="3190" y="187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74" name="Freeform 222"/>
              <p:cNvSpPr/>
              <p:nvPr>
                <p:custDataLst>
                  <p:tags r:id="rId68"/>
                </p:custDataLst>
              </p:nvPr>
            </p:nvSpPr>
            <p:spPr bwMode="auto">
              <a:xfrm>
                <a:off x="4574" y="1855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75" name="Freeform 223"/>
              <p:cNvSpPr/>
              <p:nvPr>
                <p:custDataLst>
                  <p:tags r:id="rId69"/>
                </p:custDataLst>
              </p:nvPr>
            </p:nvSpPr>
            <p:spPr bwMode="auto">
              <a:xfrm>
                <a:off x="3199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76" name="Freeform 224"/>
              <p:cNvSpPr/>
              <p:nvPr>
                <p:custDataLst>
                  <p:tags r:id="rId70"/>
                </p:custDataLst>
              </p:nvPr>
            </p:nvSpPr>
            <p:spPr bwMode="auto">
              <a:xfrm>
                <a:off x="3271" y="1859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77" name="Freeform 225"/>
              <p:cNvSpPr/>
              <p:nvPr>
                <p:custDataLst>
                  <p:tags r:id="rId71"/>
                </p:custDataLst>
              </p:nvPr>
            </p:nvSpPr>
            <p:spPr bwMode="auto">
              <a:xfrm>
                <a:off x="3742" y="3006"/>
                <a:ext cx="6" cy="9"/>
              </a:xfrm>
              <a:custGeom>
                <a:avLst/>
                <a:gdLst>
                  <a:gd name="T0" fmla="*/ 3 w 3"/>
                  <a:gd name="T1" fmla="*/ 0 h 4"/>
                  <a:gd name="T2" fmla="*/ 1 w 3"/>
                  <a:gd name="T3" fmla="*/ 1 h 4"/>
                  <a:gd name="T4" fmla="*/ 1 w 3"/>
                  <a:gd name="T5" fmla="*/ 3 h 4"/>
                  <a:gd name="T6" fmla="*/ 0 w 3"/>
                  <a:gd name="T7" fmla="*/ 4 h 4"/>
                  <a:gd name="T8" fmla="*/ 2 w 3"/>
                  <a:gd name="T9" fmla="*/ 1 h 4"/>
                  <a:gd name="T10" fmla="*/ 3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78" name="Freeform 226"/>
              <p:cNvSpPr/>
              <p:nvPr>
                <p:custDataLst>
                  <p:tags r:id="rId72"/>
                </p:custDataLst>
              </p:nvPr>
            </p:nvSpPr>
            <p:spPr bwMode="auto">
              <a:xfrm>
                <a:off x="3988" y="301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79" name="Freeform 227"/>
              <p:cNvSpPr/>
              <p:nvPr>
                <p:custDataLst>
                  <p:tags r:id="rId73"/>
                </p:custDataLst>
              </p:nvPr>
            </p:nvSpPr>
            <p:spPr bwMode="auto">
              <a:xfrm>
                <a:off x="3742" y="30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80" name="Rectangle 228"/>
              <p:cNvSpPr>
                <a:spLocks noChangeArrowheads="1"/>
              </p:cNvSpPr>
              <p:nvPr>
                <p:custDataLst>
                  <p:tags r:id="rId74"/>
                </p:custDataLst>
              </p:nvPr>
            </p:nvSpPr>
            <p:spPr bwMode="auto">
              <a:xfrm>
                <a:off x="3748" y="3015"/>
                <a:ext cx="4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81" name="Freeform 229"/>
              <p:cNvSpPr/>
              <p:nvPr>
                <p:custDataLst>
                  <p:tags r:id="rId75"/>
                </p:custDataLst>
              </p:nvPr>
            </p:nvSpPr>
            <p:spPr bwMode="auto">
              <a:xfrm>
                <a:off x="3744" y="2894"/>
                <a:ext cx="2" cy="10"/>
              </a:xfrm>
              <a:custGeom>
                <a:avLst/>
                <a:gdLst>
                  <a:gd name="T0" fmla="*/ 0 w 1"/>
                  <a:gd name="T1" fmla="*/ 2 h 5"/>
                  <a:gd name="T2" fmla="*/ 1 w 1"/>
                  <a:gd name="T3" fmla="*/ 3 h 5"/>
                  <a:gd name="T4" fmla="*/ 0 w 1"/>
                  <a:gd name="T5" fmla="*/ 5 h 5"/>
                  <a:gd name="T6" fmla="*/ 1 w 1"/>
                  <a:gd name="T7" fmla="*/ 1 h 5"/>
                  <a:gd name="T8" fmla="*/ 1 w 1"/>
                  <a:gd name="T9" fmla="*/ 0 h 5"/>
                  <a:gd name="T10" fmla="*/ 0 w 1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5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82" name="Freeform 230"/>
              <p:cNvSpPr/>
              <p:nvPr>
                <p:custDataLst>
                  <p:tags r:id="rId76"/>
                </p:custDataLst>
              </p:nvPr>
            </p:nvSpPr>
            <p:spPr bwMode="auto">
              <a:xfrm>
                <a:off x="3744" y="30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83" name="Freeform 231"/>
              <p:cNvSpPr/>
              <p:nvPr>
                <p:custDataLst>
                  <p:tags r:id="rId77"/>
                </p:custDataLst>
              </p:nvPr>
            </p:nvSpPr>
            <p:spPr bwMode="auto">
              <a:xfrm>
                <a:off x="3742" y="289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84" name="Freeform 232"/>
              <p:cNvSpPr/>
              <p:nvPr>
                <p:custDataLst>
                  <p:tags r:id="rId78"/>
                </p:custDataLst>
              </p:nvPr>
            </p:nvSpPr>
            <p:spPr bwMode="auto">
              <a:xfrm>
                <a:off x="3772" y="3038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85" name="Freeform 233"/>
              <p:cNvSpPr/>
              <p:nvPr>
                <p:custDataLst>
                  <p:tags r:id="rId79"/>
                </p:custDataLst>
              </p:nvPr>
            </p:nvSpPr>
            <p:spPr bwMode="auto">
              <a:xfrm>
                <a:off x="3895" y="30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86" name="Freeform 234"/>
              <p:cNvSpPr/>
              <p:nvPr>
                <p:custDataLst>
                  <p:tags r:id="rId80"/>
                </p:custDataLst>
              </p:nvPr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87" name="Freeform 235"/>
              <p:cNvSpPr/>
              <p:nvPr>
                <p:custDataLst>
                  <p:tags r:id="rId81"/>
                </p:custDataLst>
              </p:nvPr>
            </p:nvSpPr>
            <p:spPr bwMode="auto">
              <a:xfrm>
                <a:off x="3742" y="289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88" name="Freeform 236"/>
              <p:cNvSpPr/>
              <p:nvPr>
                <p:custDataLst>
                  <p:tags r:id="rId82"/>
                </p:custDataLst>
              </p:nvPr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89" name="Freeform 237"/>
              <p:cNvSpPr/>
              <p:nvPr>
                <p:custDataLst>
                  <p:tags r:id="rId83"/>
                </p:custDataLst>
              </p:nvPr>
            </p:nvSpPr>
            <p:spPr bwMode="auto">
              <a:xfrm>
                <a:off x="3755" y="3027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90" name="Oval 238"/>
              <p:cNvSpPr>
                <a:spLocks noChangeArrowheads="1"/>
              </p:cNvSpPr>
              <p:nvPr>
                <p:custDataLst>
                  <p:tags r:id="rId84"/>
                </p:custDataLst>
              </p:nvPr>
            </p:nvSpPr>
            <p:spPr bwMode="auto">
              <a:xfrm>
                <a:off x="3602" y="1823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91" name="Freeform 239"/>
              <p:cNvSpPr/>
              <p:nvPr>
                <p:custDataLst>
                  <p:tags r:id="rId85"/>
                </p:custDataLst>
              </p:nvPr>
            </p:nvSpPr>
            <p:spPr bwMode="auto">
              <a:xfrm>
                <a:off x="3922" y="2890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92" name="Freeform 240"/>
              <p:cNvSpPr/>
              <p:nvPr>
                <p:custDataLst>
                  <p:tags r:id="rId86"/>
                </p:custDataLst>
              </p:nvPr>
            </p:nvSpPr>
            <p:spPr bwMode="auto">
              <a:xfrm>
                <a:off x="3975" y="28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93" name="Freeform 241"/>
              <p:cNvSpPr/>
              <p:nvPr>
                <p:custDataLst>
                  <p:tags r:id="rId87"/>
                </p:custDataLst>
              </p:nvPr>
            </p:nvSpPr>
            <p:spPr bwMode="auto">
              <a:xfrm>
                <a:off x="3954" y="288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94" name="Freeform 242"/>
              <p:cNvSpPr/>
              <p:nvPr>
                <p:custDataLst>
                  <p:tags r:id="rId88"/>
                </p:custDataLst>
              </p:nvPr>
            </p:nvSpPr>
            <p:spPr bwMode="auto">
              <a:xfrm>
                <a:off x="3725" y="2760"/>
                <a:ext cx="399" cy="159"/>
              </a:xfrm>
              <a:custGeom>
                <a:avLst/>
                <a:gdLst>
                  <a:gd name="T0" fmla="*/ 11 w 188"/>
                  <a:gd name="T1" fmla="*/ 59 h 75"/>
                  <a:gd name="T2" fmla="*/ 17 w 188"/>
                  <a:gd name="T3" fmla="*/ 64 h 75"/>
                  <a:gd name="T4" fmla="*/ 14 w 188"/>
                  <a:gd name="T5" fmla="*/ 70 h 75"/>
                  <a:gd name="T6" fmla="*/ 17 w 188"/>
                  <a:gd name="T7" fmla="*/ 71 h 75"/>
                  <a:gd name="T8" fmla="*/ 21 w 188"/>
                  <a:gd name="T9" fmla="*/ 69 h 75"/>
                  <a:gd name="T10" fmla="*/ 22 w 188"/>
                  <a:gd name="T11" fmla="*/ 71 h 75"/>
                  <a:gd name="T12" fmla="*/ 27 w 188"/>
                  <a:gd name="T13" fmla="*/ 67 h 75"/>
                  <a:gd name="T14" fmla="*/ 30 w 188"/>
                  <a:gd name="T15" fmla="*/ 72 h 75"/>
                  <a:gd name="T16" fmla="*/ 31 w 188"/>
                  <a:gd name="T17" fmla="*/ 74 h 75"/>
                  <a:gd name="T18" fmla="*/ 33 w 188"/>
                  <a:gd name="T19" fmla="*/ 72 h 75"/>
                  <a:gd name="T20" fmla="*/ 37 w 188"/>
                  <a:gd name="T21" fmla="*/ 74 h 75"/>
                  <a:gd name="T22" fmla="*/ 40 w 188"/>
                  <a:gd name="T23" fmla="*/ 69 h 75"/>
                  <a:gd name="T24" fmla="*/ 43 w 188"/>
                  <a:gd name="T25" fmla="*/ 64 h 75"/>
                  <a:gd name="T26" fmla="*/ 45 w 188"/>
                  <a:gd name="T27" fmla="*/ 69 h 75"/>
                  <a:gd name="T28" fmla="*/ 54 w 188"/>
                  <a:gd name="T29" fmla="*/ 69 h 75"/>
                  <a:gd name="T30" fmla="*/ 58 w 188"/>
                  <a:gd name="T31" fmla="*/ 69 h 75"/>
                  <a:gd name="T32" fmla="*/ 62 w 188"/>
                  <a:gd name="T33" fmla="*/ 68 h 75"/>
                  <a:gd name="T34" fmla="*/ 73 w 188"/>
                  <a:gd name="T35" fmla="*/ 66 h 75"/>
                  <a:gd name="T36" fmla="*/ 76 w 188"/>
                  <a:gd name="T37" fmla="*/ 65 h 75"/>
                  <a:gd name="T38" fmla="*/ 77 w 188"/>
                  <a:gd name="T39" fmla="*/ 64 h 75"/>
                  <a:gd name="T40" fmla="*/ 80 w 188"/>
                  <a:gd name="T41" fmla="*/ 62 h 75"/>
                  <a:gd name="T42" fmla="*/ 83 w 188"/>
                  <a:gd name="T43" fmla="*/ 63 h 75"/>
                  <a:gd name="T44" fmla="*/ 86 w 188"/>
                  <a:gd name="T45" fmla="*/ 61 h 75"/>
                  <a:gd name="T46" fmla="*/ 94 w 188"/>
                  <a:gd name="T47" fmla="*/ 61 h 75"/>
                  <a:gd name="T48" fmla="*/ 100 w 188"/>
                  <a:gd name="T49" fmla="*/ 59 h 75"/>
                  <a:gd name="T50" fmla="*/ 105 w 188"/>
                  <a:gd name="T51" fmla="*/ 59 h 75"/>
                  <a:gd name="T52" fmla="*/ 108 w 188"/>
                  <a:gd name="T53" fmla="*/ 57 h 75"/>
                  <a:gd name="T54" fmla="*/ 109 w 188"/>
                  <a:gd name="T55" fmla="*/ 57 h 75"/>
                  <a:gd name="T56" fmla="*/ 114 w 188"/>
                  <a:gd name="T57" fmla="*/ 54 h 75"/>
                  <a:gd name="T58" fmla="*/ 120 w 188"/>
                  <a:gd name="T59" fmla="*/ 53 h 75"/>
                  <a:gd name="T60" fmla="*/ 124 w 188"/>
                  <a:gd name="T61" fmla="*/ 50 h 75"/>
                  <a:gd name="T62" fmla="*/ 127 w 188"/>
                  <a:gd name="T63" fmla="*/ 41 h 75"/>
                  <a:gd name="T64" fmla="*/ 133 w 188"/>
                  <a:gd name="T65" fmla="*/ 44 h 75"/>
                  <a:gd name="T66" fmla="*/ 139 w 188"/>
                  <a:gd name="T67" fmla="*/ 41 h 75"/>
                  <a:gd name="T68" fmla="*/ 144 w 188"/>
                  <a:gd name="T69" fmla="*/ 39 h 75"/>
                  <a:gd name="T70" fmla="*/ 156 w 188"/>
                  <a:gd name="T71" fmla="*/ 34 h 75"/>
                  <a:gd name="T72" fmla="*/ 160 w 188"/>
                  <a:gd name="T73" fmla="*/ 33 h 75"/>
                  <a:gd name="T74" fmla="*/ 170 w 188"/>
                  <a:gd name="T75" fmla="*/ 21 h 75"/>
                  <a:gd name="T76" fmla="*/ 173 w 188"/>
                  <a:gd name="T77" fmla="*/ 18 h 75"/>
                  <a:gd name="T78" fmla="*/ 169 w 188"/>
                  <a:gd name="T79" fmla="*/ 9 h 75"/>
                  <a:gd name="T80" fmla="*/ 149 w 188"/>
                  <a:gd name="T81" fmla="*/ 20 h 75"/>
                  <a:gd name="T82" fmla="*/ 110 w 188"/>
                  <a:gd name="T83" fmla="*/ 42 h 75"/>
                  <a:gd name="T84" fmla="*/ 103 w 188"/>
                  <a:gd name="T85" fmla="*/ 39 h 75"/>
                  <a:gd name="T86" fmla="*/ 88 w 188"/>
                  <a:gd name="T87" fmla="*/ 44 h 75"/>
                  <a:gd name="T88" fmla="*/ 69 w 188"/>
                  <a:gd name="T89" fmla="*/ 48 h 75"/>
                  <a:gd name="T90" fmla="*/ 59 w 188"/>
                  <a:gd name="T91" fmla="*/ 49 h 75"/>
                  <a:gd name="T92" fmla="*/ 44 w 188"/>
                  <a:gd name="T93" fmla="*/ 52 h 75"/>
                  <a:gd name="T94" fmla="*/ 29 w 188"/>
                  <a:gd name="T95" fmla="*/ 53 h 75"/>
                  <a:gd name="T96" fmla="*/ 19 w 188"/>
                  <a:gd name="T97" fmla="*/ 53 h 75"/>
                  <a:gd name="T98" fmla="*/ 10 w 188"/>
                  <a:gd name="T99" fmla="*/ 49 h 75"/>
                  <a:gd name="T100" fmla="*/ 7 w 188"/>
                  <a:gd name="T101" fmla="*/ 47 h 75"/>
                  <a:gd name="T102" fmla="*/ 5 w 188"/>
                  <a:gd name="T103" fmla="*/ 47 h 75"/>
                  <a:gd name="T104" fmla="*/ 3 w 188"/>
                  <a:gd name="T105" fmla="*/ 5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8" h="75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95" name="Freeform 243"/>
              <p:cNvSpPr/>
              <p:nvPr>
                <p:custDataLst>
                  <p:tags r:id="rId89"/>
                </p:custDataLst>
              </p:nvPr>
            </p:nvSpPr>
            <p:spPr bwMode="auto">
              <a:xfrm>
                <a:off x="4005" y="2851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5 h 5"/>
                  <a:gd name="T4" fmla="*/ 0 w 2"/>
                  <a:gd name="T5" fmla="*/ 0 h 5"/>
                  <a:gd name="T6" fmla="*/ 2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96" name="Freeform 244"/>
              <p:cNvSpPr/>
              <p:nvPr>
                <p:custDataLst>
                  <p:tags r:id="rId90"/>
                </p:custDataLst>
              </p:nvPr>
            </p:nvSpPr>
            <p:spPr bwMode="auto">
              <a:xfrm>
                <a:off x="3980" y="2866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97" name="Freeform 245"/>
              <p:cNvSpPr/>
              <p:nvPr>
                <p:custDataLst>
                  <p:tags r:id="rId91"/>
                </p:custDataLst>
              </p:nvPr>
            </p:nvSpPr>
            <p:spPr bwMode="auto">
              <a:xfrm>
                <a:off x="3982" y="28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98" name="Freeform 246"/>
              <p:cNvSpPr/>
              <p:nvPr>
                <p:custDataLst>
                  <p:tags r:id="rId92"/>
                </p:custDataLst>
              </p:nvPr>
            </p:nvSpPr>
            <p:spPr bwMode="auto">
              <a:xfrm>
                <a:off x="3748" y="2898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99" name="Freeform 247"/>
              <p:cNvSpPr/>
              <p:nvPr>
                <p:custDataLst>
                  <p:tags r:id="rId93"/>
                </p:custDataLst>
              </p:nvPr>
            </p:nvSpPr>
            <p:spPr bwMode="auto">
              <a:xfrm>
                <a:off x="3980" y="2875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00" name="Freeform 248"/>
              <p:cNvSpPr/>
              <p:nvPr>
                <p:custDataLst>
                  <p:tags r:id="rId94"/>
                </p:custDataLst>
              </p:nvPr>
            </p:nvSpPr>
            <p:spPr bwMode="auto">
              <a:xfrm>
                <a:off x="3757" y="2909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01" name="Freeform 249"/>
              <p:cNvSpPr/>
              <p:nvPr>
                <p:custDataLst>
                  <p:tags r:id="rId95"/>
                </p:custDataLst>
              </p:nvPr>
            </p:nvSpPr>
            <p:spPr bwMode="auto">
              <a:xfrm>
                <a:off x="3776" y="291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02" name="Freeform 250"/>
              <p:cNvSpPr/>
              <p:nvPr>
                <p:custDataLst>
                  <p:tags r:id="rId96"/>
                </p:custDataLst>
              </p:nvPr>
            </p:nvSpPr>
            <p:spPr bwMode="auto">
              <a:xfrm>
                <a:off x="3759" y="2904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03" name="Freeform 251"/>
              <p:cNvSpPr/>
              <p:nvPr>
                <p:custDataLst>
                  <p:tags r:id="rId97"/>
                </p:custDataLst>
              </p:nvPr>
            </p:nvSpPr>
            <p:spPr bwMode="auto">
              <a:xfrm>
                <a:off x="3893" y="3080"/>
                <a:ext cx="4" cy="9"/>
              </a:xfrm>
              <a:custGeom>
                <a:avLst/>
                <a:gdLst>
                  <a:gd name="T0" fmla="*/ 2 w 2"/>
                  <a:gd name="T1" fmla="*/ 0 h 4"/>
                  <a:gd name="T2" fmla="*/ 1 w 2"/>
                  <a:gd name="T3" fmla="*/ 1 h 4"/>
                  <a:gd name="T4" fmla="*/ 1 w 2"/>
                  <a:gd name="T5" fmla="*/ 2 h 4"/>
                  <a:gd name="T6" fmla="*/ 0 w 2"/>
                  <a:gd name="T7" fmla="*/ 4 h 4"/>
                  <a:gd name="T8" fmla="*/ 2 w 2"/>
                  <a:gd name="T9" fmla="*/ 1 h 4"/>
                  <a:gd name="T10" fmla="*/ 2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04" name="Freeform 252"/>
              <p:cNvSpPr/>
              <p:nvPr>
                <p:custDataLst>
                  <p:tags r:id="rId98"/>
                </p:custDataLst>
              </p:nvPr>
            </p:nvSpPr>
            <p:spPr bwMode="auto">
              <a:xfrm>
                <a:off x="3786" y="291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05" name="Freeform 253"/>
              <p:cNvSpPr/>
              <p:nvPr>
                <p:custDataLst>
                  <p:tags r:id="rId99"/>
                </p:custDataLst>
              </p:nvPr>
            </p:nvSpPr>
            <p:spPr bwMode="auto">
              <a:xfrm>
                <a:off x="3952" y="30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06" name="Freeform 254"/>
              <p:cNvSpPr>
                <a:spLocks noEditPoints="1"/>
              </p:cNvSpPr>
              <p:nvPr>
                <p:custDataLst>
                  <p:tags r:id="rId100"/>
                </p:custDataLst>
              </p:nvPr>
            </p:nvSpPr>
            <p:spPr bwMode="auto">
              <a:xfrm>
                <a:off x="3895" y="3015"/>
                <a:ext cx="152" cy="95"/>
              </a:xfrm>
              <a:custGeom>
                <a:avLst/>
                <a:gdLst>
                  <a:gd name="T0" fmla="*/ 54 w 72"/>
                  <a:gd name="T1" fmla="*/ 4 h 45"/>
                  <a:gd name="T2" fmla="*/ 55 w 72"/>
                  <a:gd name="T3" fmla="*/ 8 h 45"/>
                  <a:gd name="T4" fmla="*/ 44 w 72"/>
                  <a:gd name="T5" fmla="*/ 20 h 45"/>
                  <a:gd name="T6" fmla="*/ 38 w 72"/>
                  <a:gd name="T7" fmla="*/ 21 h 45"/>
                  <a:gd name="T8" fmla="*/ 35 w 72"/>
                  <a:gd name="T9" fmla="*/ 21 h 45"/>
                  <a:gd name="T10" fmla="*/ 30 w 72"/>
                  <a:gd name="T11" fmla="*/ 22 h 45"/>
                  <a:gd name="T12" fmla="*/ 27 w 72"/>
                  <a:gd name="T13" fmla="*/ 22 h 45"/>
                  <a:gd name="T14" fmla="*/ 21 w 72"/>
                  <a:gd name="T15" fmla="*/ 23 h 45"/>
                  <a:gd name="T16" fmla="*/ 16 w 72"/>
                  <a:gd name="T17" fmla="*/ 23 h 45"/>
                  <a:gd name="T18" fmla="*/ 11 w 72"/>
                  <a:gd name="T19" fmla="*/ 23 h 45"/>
                  <a:gd name="T20" fmla="*/ 9 w 72"/>
                  <a:gd name="T21" fmla="*/ 21 h 45"/>
                  <a:gd name="T22" fmla="*/ 8 w 72"/>
                  <a:gd name="T23" fmla="*/ 20 h 45"/>
                  <a:gd name="T24" fmla="*/ 7 w 72"/>
                  <a:gd name="T25" fmla="*/ 20 h 45"/>
                  <a:gd name="T26" fmla="*/ 4 w 72"/>
                  <a:gd name="T27" fmla="*/ 22 h 45"/>
                  <a:gd name="T28" fmla="*/ 2 w 72"/>
                  <a:gd name="T29" fmla="*/ 25 h 45"/>
                  <a:gd name="T30" fmla="*/ 2 w 72"/>
                  <a:gd name="T31" fmla="*/ 31 h 45"/>
                  <a:gd name="T32" fmla="*/ 8 w 72"/>
                  <a:gd name="T33" fmla="*/ 29 h 45"/>
                  <a:gd name="T34" fmla="*/ 4 w 72"/>
                  <a:gd name="T35" fmla="*/ 34 h 45"/>
                  <a:gd name="T36" fmla="*/ 3 w 72"/>
                  <a:gd name="T37" fmla="*/ 39 h 45"/>
                  <a:gd name="T38" fmla="*/ 8 w 72"/>
                  <a:gd name="T39" fmla="*/ 33 h 45"/>
                  <a:gd name="T40" fmla="*/ 6 w 72"/>
                  <a:gd name="T41" fmla="*/ 39 h 45"/>
                  <a:gd name="T42" fmla="*/ 7 w 72"/>
                  <a:gd name="T43" fmla="*/ 41 h 45"/>
                  <a:gd name="T44" fmla="*/ 8 w 72"/>
                  <a:gd name="T45" fmla="*/ 42 h 45"/>
                  <a:gd name="T46" fmla="*/ 9 w 72"/>
                  <a:gd name="T47" fmla="*/ 43 h 45"/>
                  <a:gd name="T48" fmla="*/ 12 w 72"/>
                  <a:gd name="T49" fmla="*/ 40 h 45"/>
                  <a:gd name="T50" fmla="*/ 13 w 72"/>
                  <a:gd name="T51" fmla="*/ 44 h 45"/>
                  <a:gd name="T52" fmla="*/ 15 w 72"/>
                  <a:gd name="T53" fmla="*/ 40 h 45"/>
                  <a:gd name="T54" fmla="*/ 16 w 72"/>
                  <a:gd name="T55" fmla="*/ 40 h 45"/>
                  <a:gd name="T56" fmla="*/ 17 w 72"/>
                  <a:gd name="T57" fmla="*/ 42 h 45"/>
                  <a:gd name="T58" fmla="*/ 23 w 72"/>
                  <a:gd name="T59" fmla="*/ 41 h 45"/>
                  <a:gd name="T60" fmla="*/ 24 w 72"/>
                  <a:gd name="T61" fmla="*/ 41 h 45"/>
                  <a:gd name="T62" fmla="*/ 28 w 72"/>
                  <a:gd name="T63" fmla="*/ 41 h 45"/>
                  <a:gd name="T64" fmla="*/ 31 w 72"/>
                  <a:gd name="T65" fmla="*/ 40 h 45"/>
                  <a:gd name="T66" fmla="*/ 33 w 72"/>
                  <a:gd name="T67" fmla="*/ 39 h 45"/>
                  <a:gd name="T68" fmla="*/ 34 w 72"/>
                  <a:gd name="T69" fmla="*/ 40 h 45"/>
                  <a:gd name="T70" fmla="*/ 34 w 72"/>
                  <a:gd name="T71" fmla="*/ 37 h 45"/>
                  <a:gd name="T72" fmla="*/ 37 w 72"/>
                  <a:gd name="T73" fmla="*/ 38 h 45"/>
                  <a:gd name="T74" fmla="*/ 41 w 72"/>
                  <a:gd name="T75" fmla="*/ 39 h 45"/>
                  <a:gd name="T76" fmla="*/ 43 w 72"/>
                  <a:gd name="T77" fmla="*/ 35 h 45"/>
                  <a:gd name="T78" fmla="*/ 46 w 72"/>
                  <a:gd name="T79" fmla="*/ 35 h 45"/>
                  <a:gd name="T80" fmla="*/ 47 w 72"/>
                  <a:gd name="T81" fmla="*/ 34 h 45"/>
                  <a:gd name="T82" fmla="*/ 49 w 72"/>
                  <a:gd name="T83" fmla="*/ 34 h 45"/>
                  <a:gd name="T84" fmla="*/ 50 w 72"/>
                  <a:gd name="T85" fmla="*/ 36 h 45"/>
                  <a:gd name="T86" fmla="*/ 51 w 72"/>
                  <a:gd name="T87" fmla="*/ 32 h 45"/>
                  <a:gd name="T88" fmla="*/ 52 w 72"/>
                  <a:gd name="T89" fmla="*/ 27 h 45"/>
                  <a:gd name="T90" fmla="*/ 54 w 72"/>
                  <a:gd name="T91" fmla="*/ 28 h 45"/>
                  <a:gd name="T92" fmla="*/ 54 w 72"/>
                  <a:gd name="T93" fmla="*/ 23 h 45"/>
                  <a:gd name="T94" fmla="*/ 58 w 72"/>
                  <a:gd name="T95" fmla="*/ 23 h 45"/>
                  <a:gd name="T96" fmla="*/ 59 w 72"/>
                  <a:gd name="T97" fmla="*/ 21 h 45"/>
                  <a:gd name="T98" fmla="*/ 61 w 72"/>
                  <a:gd name="T99" fmla="*/ 20 h 45"/>
                  <a:gd name="T100" fmla="*/ 65 w 72"/>
                  <a:gd name="T101" fmla="*/ 17 h 45"/>
                  <a:gd name="T102" fmla="*/ 65 w 72"/>
                  <a:gd name="T103" fmla="*/ 13 h 45"/>
                  <a:gd name="T104" fmla="*/ 67 w 72"/>
                  <a:gd name="T105" fmla="*/ 8 h 45"/>
                  <a:gd name="T106" fmla="*/ 61 w 72"/>
                  <a:gd name="T107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2" h="45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07" name="Freeform 255"/>
              <p:cNvSpPr/>
              <p:nvPr>
                <p:custDataLst>
                  <p:tags r:id="rId101"/>
                </p:custDataLst>
              </p:nvPr>
            </p:nvSpPr>
            <p:spPr bwMode="auto">
              <a:xfrm>
                <a:off x="4011" y="3063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2 w 5"/>
                  <a:gd name="T5" fmla="*/ 5 h 5"/>
                  <a:gd name="T6" fmla="*/ 5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08" name="Freeform 256"/>
              <p:cNvSpPr/>
              <p:nvPr>
                <p:custDataLst>
                  <p:tags r:id="rId102"/>
                </p:custDataLst>
              </p:nvPr>
            </p:nvSpPr>
            <p:spPr bwMode="auto">
              <a:xfrm>
                <a:off x="3912" y="31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09" name="Freeform 257"/>
              <p:cNvSpPr/>
              <p:nvPr>
                <p:custDataLst>
                  <p:tags r:id="rId103"/>
                </p:custDataLst>
              </p:nvPr>
            </p:nvSpPr>
            <p:spPr bwMode="auto">
              <a:xfrm>
                <a:off x="3996" y="3089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10" name="Oval 258"/>
              <p:cNvSpPr>
                <a:spLocks noChangeArrowheads="1"/>
              </p:cNvSpPr>
              <p:nvPr>
                <p:custDataLst>
                  <p:tags r:id="rId104"/>
                </p:custDataLst>
              </p:nvPr>
            </p:nvSpPr>
            <p:spPr bwMode="auto">
              <a:xfrm>
                <a:off x="3595" y="182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11" name="Freeform 259"/>
              <p:cNvSpPr/>
              <p:nvPr>
                <p:custDataLst>
                  <p:tags r:id="rId105"/>
                </p:custDataLst>
              </p:nvPr>
            </p:nvSpPr>
            <p:spPr bwMode="auto">
              <a:xfrm>
                <a:off x="3598" y="182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12" name="Freeform 260"/>
              <p:cNvSpPr/>
              <p:nvPr>
                <p:custDataLst>
                  <p:tags r:id="rId106"/>
                </p:custDataLst>
              </p:nvPr>
            </p:nvSpPr>
            <p:spPr bwMode="auto">
              <a:xfrm>
                <a:off x="3918" y="28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13" name="Freeform 261"/>
              <p:cNvSpPr/>
              <p:nvPr>
                <p:custDataLst>
                  <p:tags r:id="rId107"/>
                </p:custDataLst>
              </p:nvPr>
            </p:nvSpPr>
            <p:spPr bwMode="auto">
              <a:xfrm>
                <a:off x="3924" y="303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0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14" name="Freeform 262"/>
              <p:cNvSpPr/>
              <p:nvPr>
                <p:custDataLst>
                  <p:tags r:id="rId108"/>
                </p:custDataLst>
              </p:nvPr>
            </p:nvSpPr>
            <p:spPr bwMode="auto">
              <a:xfrm>
                <a:off x="3986" y="3027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15" name="Freeform 263"/>
              <p:cNvSpPr/>
              <p:nvPr>
                <p:custDataLst>
                  <p:tags r:id="rId109"/>
                </p:custDataLst>
              </p:nvPr>
            </p:nvSpPr>
            <p:spPr bwMode="auto">
              <a:xfrm>
                <a:off x="3899" y="3091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16" name="Rectangle 264"/>
              <p:cNvSpPr>
                <a:spLocks noChangeArrowheads="1"/>
              </p:cNvSpPr>
              <p:nvPr>
                <p:custDataLst>
                  <p:tags r:id="rId110"/>
                </p:custDataLst>
              </p:nvPr>
            </p:nvSpPr>
            <p:spPr bwMode="auto">
              <a:xfrm>
                <a:off x="4013" y="3004"/>
                <a:ext cx="1" cy="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17" name="Freeform 265"/>
              <p:cNvSpPr/>
              <p:nvPr>
                <p:custDataLst>
                  <p:tags r:id="rId111"/>
                </p:custDataLst>
              </p:nvPr>
            </p:nvSpPr>
            <p:spPr bwMode="auto">
              <a:xfrm>
                <a:off x="3903" y="3055"/>
                <a:ext cx="6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18" name="Freeform 266"/>
              <p:cNvSpPr/>
              <p:nvPr>
                <p:custDataLst>
                  <p:tags r:id="rId112"/>
                </p:custDataLst>
              </p:nvPr>
            </p:nvSpPr>
            <p:spPr bwMode="auto">
              <a:xfrm>
                <a:off x="3905" y="3055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19" name="Freeform 267"/>
              <p:cNvSpPr/>
              <p:nvPr>
                <p:custDataLst>
                  <p:tags r:id="rId113"/>
                </p:custDataLst>
              </p:nvPr>
            </p:nvSpPr>
            <p:spPr bwMode="auto">
              <a:xfrm>
                <a:off x="3897" y="3085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20" name="Freeform 268"/>
              <p:cNvSpPr/>
              <p:nvPr>
                <p:custDataLst>
                  <p:tags r:id="rId114"/>
                </p:custDataLst>
              </p:nvPr>
            </p:nvSpPr>
            <p:spPr bwMode="auto">
              <a:xfrm>
                <a:off x="3897" y="309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21" name="Freeform 269"/>
              <p:cNvSpPr/>
              <p:nvPr>
                <p:custDataLst>
                  <p:tags r:id="rId115"/>
                </p:custDataLst>
              </p:nvPr>
            </p:nvSpPr>
            <p:spPr bwMode="auto">
              <a:xfrm>
                <a:off x="3984" y="3095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22" name="Freeform 270"/>
              <p:cNvSpPr/>
              <p:nvPr>
                <p:custDataLst>
                  <p:tags r:id="rId116"/>
                </p:custDataLst>
              </p:nvPr>
            </p:nvSpPr>
            <p:spPr bwMode="auto">
              <a:xfrm>
                <a:off x="3600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23" name="Freeform 271"/>
              <p:cNvSpPr/>
              <p:nvPr>
                <p:custDataLst>
                  <p:tags r:id="rId117"/>
                </p:custDataLst>
              </p:nvPr>
            </p:nvSpPr>
            <p:spPr bwMode="auto">
              <a:xfrm>
                <a:off x="3905" y="310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24" name="Freeform 272"/>
              <p:cNvSpPr/>
              <p:nvPr>
                <p:custDataLst>
                  <p:tags r:id="rId118"/>
                </p:custDataLst>
              </p:nvPr>
            </p:nvSpPr>
            <p:spPr bwMode="auto">
              <a:xfrm>
                <a:off x="4230" y="248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25" name="Freeform 273"/>
              <p:cNvSpPr/>
              <p:nvPr>
                <p:custDataLst>
                  <p:tags r:id="rId119"/>
                </p:custDataLst>
              </p:nvPr>
            </p:nvSpPr>
            <p:spPr bwMode="auto">
              <a:xfrm>
                <a:off x="3895" y="3080"/>
                <a:ext cx="4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1 w 2"/>
                  <a:gd name="T5" fmla="*/ 0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26" name="Freeform 274"/>
              <p:cNvSpPr/>
              <p:nvPr>
                <p:custDataLst>
                  <p:tags r:id="rId120"/>
                </p:custDataLst>
              </p:nvPr>
            </p:nvSpPr>
            <p:spPr bwMode="auto">
              <a:xfrm>
                <a:off x="4007" y="3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27" name="Freeform 275"/>
              <p:cNvSpPr/>
              <p:nvPr>
                <p:custDataLst>
                  <p:tags r:id="rId121"/>
                </p:custDataLst>
              </p:nvPr>
            </p:nvSpPr>
            <p:spPr bwMode="auto">
              <a:xfrm>
                <a:off x="3598" y="18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28" name="Freeform 276"/>
              <p:cNvSpPr/>
              <p:nvPr>
                <p:custDataLst>
                  <p:tags r:id="rId122"/>
                </p:custDataLst>
              </p:nvPr>
            </p:nvSpPr>
            <p:spPr bwMode="auto">
              <a:xfrm>
                <a:off x="4005" y="307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29" name="Freeform 277"/>
              <p:cNvSpPr/>
              <p:nvPr>
                <p:custDataLst>
                  <p:tags r:id="rId123"/>
                </p:custDataLst>
              </p:nvPr>
            </p:nvSpPr>
            <p:spPr bwMode="auto">
              <a:xfrm>
                <a:off x="4007" y="30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30" name="Freeform 278"/>
              <p:cNvSpPr/>
              <p:nvPr>
                <p:custDataLst>
                  <p:tags r:id="rId124"/>
                </p:custDataLst>
              </p:nvPr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31" name="Freeform 279"/>
              <p:cNvSpPr/>
              <p:nvPr>
                <p:custDataLst>
                  <p:tags r:id="rId125"/>
                </p:custDataLst>
              </p:nvPr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0 w 1"/>
                  <a:gd name="T5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32" name="Freeform 280"/>
              <p:cNvSpPr/>
              <p:nvPr>
                <p:custDataLst>
                  <p:tags r:id="rId126"/>
                </p:custDataLst>
              </p:nvPr>
            </p:nvSpPr>
            <p:spPr bwMode="auto">
              <a:xfrm>
                <a:off x="4009" y="308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33" name="Freeform 281"/>
              <p:cNvSpPr/>
              <p:nvPr>
                <p:custDataLst>
                  <p:tags r:id="rId127"/>
                </p:custDataLst>
              </p:nvPr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34" name="Freeform 282"/>
              <p:cNvSpPr/>
              <p:nvPr>
                <p:custDataLst>
                  <p:tags r:id="rId128"/>
                </p:custDataLst>
              </p:nvPr>
            </p:nvSpPr>
            <p:spPr bwMode="auto">
              <a:xfrm>
                <a:off x="3929" y="1870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4 h 4"/>
                  <a:gd name="T4" fmla="*/ 2 w 2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35" name="Freeform 283"/>
              <p:cNvSpPr/>
              <p:nvPr>
                <p:custDataLst>
                  <p:tags r:id="rId129"/>
                </p:custDataLst>
              </p:nvPr>
            </p:nvSpPr>
            <p:spPr bwMode="auto">
              <a:xfrm>
                <a:off x="3687" y="1579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0 h 4"/>
                  <a:gd name="T4" fmla="*/ 0 w 4"/>
                  <a:gd name="T5" fmla="*/ 2 h 4"/>
                  <a:gd name="T6" fmla="*/ 0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36" name="Freeform 284"/>
              <p:cNvSpPr/>
              <p:nvPr>
                <p:custDataLst>
                  <p:tags r:id="rId130"/>
                </p:custDataLst>
              </p:nvPr>
            </p:nvSpPr>
            <p:spPr bwMode="auto">
              <a:xfrm>
                <a:off x="4086" y="1583"/>
                <a:ext cx="8" cy="4"/>
              </a:xfrm>
              <a:custGeom>
                <a:avLst/>
                <a:gdLst>
                  <a:gd name="T0" fmla="*/ 2 w 4"/>
                  <a:gd name="T1" fmla="*/ 2 h 2"/>
                  <a:gd name="T2" fmla="*/ 1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37" name="Freeform 285"/>
              <p:cNvSpPr/>
              <p:nvPr>
                <p:custDataLst>
                  <p:tags r:id="rId131"/>
                </p:custDataLst>
              </p:nvPr>
            </p:nvSpPr>
            <p:spPr bwMode="auto">
              <a:xfrm>
                <a:off x="3574" y="1912"/>
                <a:ext cx="2" cy="21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10 h 10"/>
                  <a:gd name="T4" fmla="*/ 0 w 1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38" name="Freeform 286"/>
              <p:cNvSpPr>
                <a:spLocks noEditPoints="1"/>
              </p:cNvSpPr>
              <p:nvPr>
                <p:custDataLst>
                  <p:tags r:id="rId132"/>
                </p:custDataLst>
              </p:nvPr>
            </p:nvSpPr>
            <p:spPr bwMode="auto">
              <a:xfrm>
                <a:off x="3559" y="1774"/>
                <a:ext cx="77" cy="91"/>
              </a:xfrm>
              <a:custGeom>
                <a:avLst/>
                <a:gdLst>
                  <a:gd name="T0" fmla="*/ 32 w 36"/>
                  <a:gd name="T1" fmla="*/ 19 h 43"/>
                  <a:gd name="T2" fmla="*/ 27 w 36"/>
                  <a:gd name="T3" fmla="*/ 2 h 43"/>
                  <a:gd name="T4" fmla="*/ 8 w 36"/>
                  <a:gd name="T5" fmla="*/ 14 h 43"/>
                  <a:gd name="T6" fmla="*/ 16 w 36"/>
                  <a:gd name="T7" fmla="*/ 25 h 43"/>
                  <a:gd name="T8" fmla="*/ 16 w 36"/>
                  <a:gd name="T9" fmla="*/ 24 h 43"/>
                  <a:gd name="T10" fmla="*/ 17 w 36"/>
                  <a:gd name="T11" fmla="*/ 24 h 43"/>
                  <a:gd name="T12" fmla="*/ 17 w 36"/>
                  <a:gd name="T13" fmla="*/ 23 h 43"/>
                  <a:gd name="T14" fmla="*/ 17 w 36"/>
                  <a:gd name="T15" fmla="*/ 24 h 43"/>
                  <a:gd name="T16" fmla="*/ 19 w 36"/>
                  <a:gd name="T17" fmla="*/ 23 h 43"/>
                  <a:gd name="T18" fmla="*/ 18 w 36"/>
                  <a:gd name="T19" fmla="*/ 24 h 43"/>
                  <a:gd name="T20" fmla="*/ 17 w 36"/>
                  <a:gd name="T21" fmla="*/ 24 h 43"/>
                  <a:gd name="T22" fmla="*/ 19 w 36"/>
                  <a:gd name="T23" fmla="*/ 23 h 43"/>
                  <a:gd name="T24" fmla="*/ 20 w 36"/>
                  <a:gd name="T25" fmla="*/ 23 h 43"/>
                  <a:gd name="T26" fmla="*/ 21 w 36"/>
                  <a:gd name="T27" fmla="*/ 24 h 43"/>
                  <a:gd name="T28" fmla="*/ 21 w 36"/>
                  <a:gd name="T29" fmla="*/ 23 h 43"/>
                  <a:gd name="T30" fmla="*/ 21 w 36"/>
                  <a:gd name="T31" fmla="*/ 23 h 43"/>
                  <a:gd name="T32" fmla="*/ 21 w 36"/>
                  <a:gd name="T33" fmla="*/ 23 h 43"/>
                  <a:gd name="T34" fmla="*/ 21 w 36"/>
                  <a:gd name="T35" fmla="*/ 24 h 43"/>
                  <a:gd name="T36" fmla="*/ 22 w 36"/>
                  <a:gd name="T37" fmla="*/ 24 h 43"/>
                  <a:gd name="T38" fmla="*/ 22 w 36"/>
                  <a:gd name="T39" fmla="*/ 24 h 43"/>
                  <a:gd name="T40" fmla="*/ 22 w 36"/>
                  <a:gd name="T41" fmla="*/ 19 h 43"/>
                  <a:gd name="T42" fmla="*/ 22 w 36"/>
                  <a:gd name="T43" fmla="*/ 19 h 43"/>
                  <a:gd name="T44" fmla="*/ 23 w 36"/>
                  <a:gd name="T45" fmla="*/ 23 h 43"/>
                  <a:gd name="T46" fmla="*/ 27 w 36"/>
                  <a:gd name="T47" fmla="*/ 24 h 43"/>
                  <a:gd name="T48" fmla="*/ 25 w 36"/>
                  <a:gd name="T49" fmla="*/ 24 h 43"/>
                  <a:gd name="T50" fmla="*/ 25 w 36"/>
                  <a:gd name="T51" fmla="*/ 24 h 43"/>
                  <a:gd name="T52" fmla="*/ 26 w 36"/>
                  <a:gd name="T53" fmla="*/ 23 h 43"/>
                  <a:gd name="T54" fmla="*/ 25 w 36"/>
                  <a:gd name="T55" fmla="*/ 24 h 43"/>
                  <a:gd name="T56" fmla="*/ 24 w 36"/>
                  <a:gd name="T57" fmla="*/ 24 h 43"/>
                  <a:gd name="T58" fmla="*/ 24 w 36"/>
                  <a:gd name="T59" fmla="*/ 22 h 43"/>
                  <a:gd name="T60" fmla="*/ 24 w 36"/>
                  <a:gd name="T61" fmla="*/ 24 h 43"/>
                  <a:gd name="T62" fmla="*/ 23 w 36"/>
                  <a:gd name="T63" fmla="*/ 24 h 43"/>
                  <a:gd name="T64" fmla="*/ 23 w 36"/>
                  <a:gd name="T65" fmla="*/ 24 h 43"/>
                  <a:gd name="T66" fmla="*/ 24 w 36"/>
                  <a:gd name="T67" fmla="*/ 24 h 43"/>
                  <a:gd name="T68" fmla="*/ 24 w 36"/>
                  <a:gd name="T69" fmla="*/ 24 h 43"/>
                  <a:gd name="T70" fmla="*/ 25 w 36"/>
                  <a:gd name="T71" fmla="*/ 24 h 43"/>
                  <a:gd name="T72" fmla="*/ 29 w 36"/>
                  <a:gd name="T73" fmla="*/ 24 h 43"/>
                  <a:gd name="T74" fmla="*/ 26 w 36"/>
                  <a:gd name="T75" fmla="*/ 24 h 43"/>
                  <a:gd name="T76" fmla="*/ 24 w 36"/>
                  <a:gd name="T77" fmla="*/ 22 h 43"/>
                  <a:gd name="T78" fmla="*/ 23 w 36"/>
                  <a:gd name="T79" fmla="*/ 21 h 43"/>
                  <a:gd name="T80" fmla="*/ 24 w 36"/>
                  <a:gd name="T81" fmla="*/ 21 h 43"/>
                  <a:gd name="T82" fmla="*/ 24 w 36"/>
                  <a:gd name="T83" fmla="*/ 21 h 43"/>
                  <a:gd name="T84" fmla="*/ 23 w 36"/>
                  <a:gd name="T85" fmla="*/ 20 h 43"/>
                  <a:gd name="T86" fmla="*/ 22 w 36"/>
                  <a:gd name="T87" fmla="*/ 19 h 43"/>
                  <a:gd name="T88" fmla="*/ 22 w 36"/>
                  <a:gd name="T89" fmla="*/ 20 h 43"/>
                  <a:gd name="T90" fmla="*/ 21 w 36"/>
                  <a:gd name="T91" fmla="*/ 19 h 43"/>
                  <a:gd name="T92" fmla="*/ 22 w 36"/>
                  <a:gd name="T93" fmla="*/ 21 h 43"/>
                  <a:gd name="T94" fmla="*/ 20 w 36"/>
                  <a:gd name="T95" fmla="*/ 21 h 43"/>
                  <a:gd name="T96" fmla="*/ 17 w 36"/>
                  <a:gd name="T97" fmla="*/ 20 h 43"/>
                  <a:gd name="T98" fmla="*/ 20 w 36"/>
                  <a:gd name="T99" fmla="*/ 19 h 43"/>
                  <a:gd name="T100" fmla="*/ 18 w 36"/>
                  <a:gd name="T101" fmla="*/ 18 h 43"/>
                  <a:gd name="T102" fmla="*/ 19 w 36"/>
                  <a:gd name="T103" fmla="*/ 18 h 43"/>
                  <a:gd name="T104" fmla="*/ 20 w 36"/>
                  <a:gd name="T105" fmla="*/ 18 h 43"/>
                  <a:gd name="T106" fmla="*/ 21 w 36"/>
                  <a:gd name="T107" fmla="*/ 19 h 43"/>
                  <a:gd name="T108" fmla="*/ 20 w 36"/>
                  <a:gd name="T109" fmla="*/ 18 h 43"/>
                  <a:gd name="T110" fmla="*/ 18 w 36"/>
                  <a:gd name="T111" fmla="*/ 18 h 43"/>
                  <a:gd name="T112" fmla="*/ 18 w 36"/>
                  <a:gd name="T113" fmla="*/ 18 h 43"/>
                  <a:gd name="T114" fmla="*/ 15 w 36"/>
                  <a:gd name="T115" fmla="*/ 18 h 43"/>
                  <a:gd name="T116" fmla="*/ 18 w 36"/>
                  <a:gd name="T117" fmla="*/ 18 h 43"/>
                  <a:gd name="T118" fmla="*/ 18 w 36"/>
                  <a:gd name="T119" fmla="*/ 18 h 43"/>
                  <a:gd name="T120" fmla="*/ 17 w 36"/>
                  <a:gd name="T121" fmla="*/ 19 h 43"/>
                  <a:gd name="T122" fmla="*/ 16 w 36"/>
                  <a:gd name="T123" fmla="*/ 25 h 43"/>
                  <a:gd name="T124" fmla="*/ 14 w 36"/>
                  <a:gd name="T12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" h="43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39" name="Freeform 287"/>
              <p:cNvSpPr/>
              <p:nvPr>
                <p:custDataLst>
                  <p:tags r:id="rId133"/>
                </p:custDataLst>
              </p:nvPr>
            </p:nvSpPr>
            <p:spPr bwMode="auto">
              <a:xfrm>
                <a:off x="3608" y="1908"/>
                <a:ext cx="4" cy="6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40" name="Freeform 288"/>
              <p:cNvSpPr/>
              <p:nvPr>
                <p:custDataLst>
                  <p:tags r:id="rId134"/>
                </p:custDataLst>
              </p:nvPr>
            </p:nvSpPr>
            <p:spPr bwMode="auto">
              <a:xfrm>
                <a:off x="4113" y="1587"/>
                <a:ext cx="4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41" name="Freeform 289"/>
              <p:cNvSpPr/>
              <p:nvPr>
                <p:custDataLst>
                  <p:tags r:id="rId135"/>
                </p:custDataLst>
              </p:nvPr>
            </p:nvSpPr>
            <p:spPr bwMode="auto">
              <a:xfrm>
                <a:off x="3593" y="18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42" name="Freeform 290"/>
              <p:cNvSpPr/>
              <p:nvPr>
                <p:custDataLst>
                  <p:tags r:id="rId136"/>
                </p:custDataLst>
              </p:nvPr>
            </p:nvSpPr>
            <p:spPr bwMode="auto">
              <a:xfrm>
                <a:off x="4251" y="1730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4 h 4"/>
                  <a:gd name="T4" fmla="*/ 4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43" name="Freeform 291"/>
              <p:cNvSpPr/>
              <p:nvPr>
                <p:custDataLst>
                  <p:tags r:id="rId137"/>
                </p:custDataLst>
              </p:nvPr>
            </p:nvSpPr>
            <p:spPr bwMode="auto">
              <a:xfrm>
                <a:off x="3980" y="24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44" name="Freeform 292"/>
              <p:cNvSpPr/>
              <p:nvPr>
                <p:custDataLst>
                  <p:tags r:id="rId138"/>
                </p:custDataLst>
              </p:nvPr>
            </p:nvSpPr>
            <p:spPr bwMode="auto">
              <a:xfrm>
                <a:off x="3980" y="2446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45" name="Freeform 293"/>
              <p:cNvSpPr/>
              <p:nvPr>
                <p:custDataLst>
                  <p:tags r:id="rId139"/>
                </p:custDataLst>
              </p:nvPr>
            </p:nvSpPr>
            <p:spPr bwMode="auto">
              <a:xfrm>
                <a:off x="4062" y="2253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46" name="Freeform 294"/>
              <p:cNvSpPr/>
              <p:nvPr>
                <p:custDataLst>
                  <p:tags r:id="rId140"/>
                </p:custDataLst>
              </p:nvPr>
            </p:nvSpPr>
            <p:spPr bwMode="auto">
              <a:xfrm>
                <a:off x="4162" y="220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47" name="Freeform 295"/>
              <p:cNvSpPr/>
              <p:nvPr>
                <p:custDataLst>
                  <p:tags r:id="rId141"/>
                </p:custDataLst>
              </p:nvPr>
            </p:nvSpPr>
            <p:spPr bwMode="auto">
              <a:xfrm>
                <a:off x="4164" y="2139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48" name="Freeform 296"/>
              <p:cNvSpPr/>
              <p:nvPr>
                <p:custDataLst>
                  <p:tags r:id="rId142"/>
                </p:custDataLst>
              </p:nvPr>
            </p:nvSpPr>
            <p:spPr bwMode="auto">
              <a:xfrm>
                <a:off x="3606" y="1819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49" name="Oval 297"/>
              <p:cNvSpPr>
                <a:spLocks noChangeArrowheads="1"/>
              </p:cNvSpPr>
              <p:nvPr>
                <p:custDataLst>
                  <p:tags r:id="rId143"/>
                </p:custDataLst>
              </p:nvPr>
            </p:nvSpPr>
            <p:spPr bwMode="auto">
              <a:xfrm>
                <a:off x="3598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50" name="Oval 298"/>
              <p:cNvSpPr>
                <a:spLocks noChangeArrowheads="1"/>
              </p:cNvSpPr>
              <p:nvPr>
                <p:custDataLst>
                  <p:tags r:id="rId144"/>
                </p:custDataLst>
              </p:nvPr>
            </p:nvSpPr>
            <p:spPr bwMode="auto">
              <a:xfrm>
                <a:off x="3600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51" name="Freeform 299"/>
              <p:cNvSpPr/>
              <p:nvPr>
                <p:custDataLst>
                  <p:tags r:id="rId145"/>
                </p:custDataLst>
              </p:nvPr>
            </p:nvSpPr>
            <p:spPr bwMode="auto">
              <a:xfrm>
                <a:off x="3598" y="181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1 w 1"/>
                  <a:gd name="T6" fmla="*/ 1 w 1"/>
                  <a:gd name="T7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52" name="Oval 300"/>
              <p:cNvSpPr>
                <a:spLocks noChangeArrowheads="1"/>
              </p:cNvSpPr>
              <p:nvPr>
                <p:custDataLst>
                  <p:tags r:id="rId146"/>
                </p:custDataLst>
              </p:nvPr>
            </p:nvSpPr>
            <p:spPr bwMode="auto">
              <a:xfrm>
                <a:off x="3602" y="1819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53" name="Freeform 301"/>
              <p:cNvSpPr/>
              <p:nvPr>
                <p:custDataLst>
                  <p:tags r:id="rId147"/>
                </p:custDataLst>
              </p:nvPr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54" name="Freeform 302"/>
              <p:cNvSpPr/>
              <p:nvPr>
                <p:custDataLst>
                  <p:tags r:id="rId148"/>
                </p:custDataLst>
              </p:nvPr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55" name="Oval 303"/>
              <p:cNvSpPr>
                <a:spLocks noChangeArrowheads="1"/>
              </p:cNvSpPr>
              <p:nvPr>
                <p:custDataLst>
                  <p:tags r:id="rId149"/>
                </p:custDataLst>
              </p:nvPr>
            </p:nvSpPr>
            <p:spPr bwMode="auto">
              <a:xfrm>
                <a:off x="3593" y="1814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56" name="Freeform 304"/>
              <p:cNvSpPr/>
              <p:nvPr>
                <p:custDataLst>
                  <p:tags r:id="rId150"/>
                </p:custDataLst>
              </p:nvPr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57" name="Freeform 305"/>
              <p:cNvSpPr/>
              <p:nvPr>
                <p:custDataLst>
                  <p:tags r:id="rId151"/>
                </p:custDataLst>
              </p:nvPr>
            </p:nvSpPr>
            <p:spPr bwMode="auto">
              <a:xfrm>
                <a:off x="3598" y="18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58" name="Oval 306"/>
              <p:cNvSpPr>
                <a:spLocks noChangeArrowheads="1"/>
              </p:cNvSpPr>
              <p:nvPr>
                <p:custDataLst>
                  <p:tags r:id="rId152"/>
                </p:custDataLst>
              </p:nvPr>
            </p:nvSpPr>
            <p:spPr bwMode="auto">
              <a:xfrm>
                <a:off x="3612" y="1821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59" name="Freeform 307"/>
              <p:cNvSpPr/>
              <p:nvPr>
                <p:custDataLst>
                  <p:tags r:id="rId153"/>
                </p:custDataLst>
              </p:nvPr>
            </p:nvSpPr>
            <p:spPr bwMode="auto">
              <a:xfrm>
                <a:off x="3977" y="2478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60" name="Freeform 308"/>
              <p:cNvSpPr/>
              <p:nvPr>
                <p:custDataLst>
                  <p:tags r:id="rId154"/>
                </p:custDataLst>
              </p:nvPr>
            </p:nvSpPr>
            <p:spPr bwMode="auto">
              <a:xfrm>
                <a:off x="3595" y="1812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61" name="Freeform 309"/>
              <p:cNvSpPr/>
              <p:nvPr>
                <p:custDataLst>
                  <p:tags r:id="rId155"/>
                </p:custDataLst>
              </p:nvPr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62" name="Freeform 310"/>
              <p:cNvSpPr/>
              <p:nvPr>
                <p:custDataLst>
                  <p:tags r:id="rId156"/>
                </p:custDataLst>
              </p:nvPr>
            </p:nvSpPr>
            <p:spPr bwMode="auto">
              <a:xfrm>
                <a:off x="3967" y="2491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63" name="Freeform 311"/>
              <p:cNvSpPr/>
              <p:nvPr>
                <p:custDataLst>
                  <p:tags r:id="rId157"/>
                </p:custDataLst>
              </p:nvPr>
            </p:nvSpPr>
            <p:spPr bwMode="auto">
              <a:xfrm>
                <a:off x="3825" y="2268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64" name="Freeform 312"/>
              <p:cNvSpPr/>
              <p:nvPr>
                <p:custDataLst>
                  <p:tags r:id="rId158"/>
                </p:custDataLst>
              </p:nvPr>
            </p:nvSpPr>
            <p:spPr bwMode="auto">
              <a:xfrm>
                <a:off x="3810" y="2268"/>
                <a:ext cx="8" cy="2"/>
              </a:xfrm>
              <a:custGeom>
                <a:avLst/>
                <a:gdLst>
                  <a:gd name="T0" fmla="*/ 4 w 4"/>
                  <a:gd name="T1" fmla="*/ 0 h 1"/>
                  <a:gd name="T2" fmla="*/ 0 w 4"/>
                  <a:gd name="T3" fmla="*/ 0 h 1"/>
                  <a:gd name="T4" fmla="*/ 4 w 4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65" name="Freeform 313"/>
              <p:cNvSpPr/>
              <p:nvPr>
                <p:custDataLst>
                  <p:tags r:id="rId159"/>
                </p:custDataLst>
              </p:nvPr>
            </p:nvSpPr>
            <p:spPr bwMode="auto">
              <a:xfrm>
                <a:off x="3835" y="2275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66" name="Freeform 314"/>
              <p:cNvSpPr/>
              <p:nvPr>
                <p:custDataLst>
                  <p:tags r:id="rId160"/>
                </p:custDataLst>
              </p:nvPr>
            </p:nvSpPr>
            <p:spPr bwMode="auto">
              <a:xfrm>
                <a:off x="3833" y="2268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67" name="Freeform 315"/>
              <p:cNvSpPr/>
              <p:nvPr>
                <p:custDataLst>
                  <p:tags r:id="rId161"/>
                </p:custDataLst>
              </p:nvPr>
            </p:nvSpPr>
            <p:spPr bwMode="auto">
              <a:xfrm>
                <a:off x="3833" y="2328"/>
                <a:ext cx="9" cy="2"/>
              </a:xfrm>
              <a:custGeom>
                <a:avLst/>
                <a:gdLst>
                  <a:gd name="T0" fmla="*/ 0 w 4"/>
                  <a:gd name="T1" fmla="*/ 1 h 1"/>
                  <a:gd name="T2" fmla="*/ 4 w 4"/>
                  <a:gd name="T3" fmla="*/ 0 h 1"/>
                  <a:gd name="T4" fmla="*/ 4 w 4"/>
                  <a:gd name="T5" fmla="*/ 0 h 1"/>
                  <a:gd name="T6" fmla="*/ 3 w 4"/>
                  <a:gd name="T7" fmla="*/ 0 h 1"/>
                  <a:gd name="T8" fmla="*/ 2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68" name="Freeform 316"/>
              <p:cNvSpPr/>
              <p:nvPr>
                <p:custDataLst>
                  <p:tags r:id="rId162"/>
                </p:custDataLst>
              </p:nvPr>
            </p:nvSpPr>
            <p:spPr bwMode="auto">
              <a:xfrm>
                <a:off x="3837" y="2330"/>
                <a:ext cx="5" cy="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69" name="Freeform 317"/>
              <p:cNvSpPr/>
              <p:nvPr>
                <p:custDataLst>
                  <p:tags r:id="rId163"/>
                </p:custDataLst>
              </p:nvPr>
            </p:nvSpPr>
            <p:spPr bwMode="auto">
              <a:xfrm>
                <a:off x="3839" y="2328"/>
                <a:ext cx="5" cy="0"/>
              </a:xfrm>
              <a:custGeom>
                <a:avLst/>
                <a:gdLst>
                  <a:gd name="T0" fmla="*/ 1 w 2"/>
                  <a:gd name="T1" fmla="*/ 0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70" name="Freeform 318"/>
              <p:cNvSpPr/>
              <p:nvPr>
                <p:custDataLst>
                  <p:tags r:id="rId164"/>
                </p:custDataLst>
              </p:nvPr>
            </p:nvSpPr>
            <p:spPr bwMode="auto">
              <a:xfrm>
                <a:off x="3827" y="2268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71" name="Freeform 319"/>
              <p:cNvSpPr/>
              <p:nvPr>
                <p:custDataLst>
                  <p:tags r:id="rId165"/>
                </p:custDataLst>
              </p:nvPr>
            </p:nvSpPr>
            <p:spPr bwMode="auto">
              <a:xfrm>
                <a:off x="3729" y="2856"/>
                <a:ext cx="6" cy="4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72" name="Freeform 320"/>
              <p:cNvSpPr/>
              <p:nvPr>
                <p:custDataLst>
                  <p:tags r:id="rId166"/>
                </p:custDataLst>
              </p:nvPr>
            </p:nvSpPr>
            <p:spPr bwMode="auto">
              <a:xfrm>
                <a:off x="3731" y="285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73" name="Freeform 321"/>
              <p:cNvSpPr/>
              <p:nvPr>
                <p:custDataLst>
                  <p:tags r:id="rId167"/>
                </p:custDataLst>
              </p:nvPr>
            </p:nvSpPr>
            <p:spPr bwMode="auto">
              <a:xfrm>
                <a:off x="3897" y="2822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74" name="Freeform 322"/>
              <p:cNvSpPr/>
              <p:nvPr>
                <p:custDataLst>
                  <p:tags r:id="rId168"/>
                </p:custDataLst>
              </p:nvPr>
            </p:nvSpPr>
            <p:spPr bwMode="auto">
              <a:xfrm>
                <a:off x="4007" y="2790"/>
                <a:ext cx="2" cy="4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4 h 4"/>
                  <a:gd name="T4" fmla="*/ 0 w 2"/>
                  <a:gd name="T5" fmla="*/ 0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75" name="Freeform 323"/>
              <p:cNvSpPr/>
              <p:nvPr>
                <p:custDataLst>
                  <p:tags r:id="rId169"/>
                </p:custDataLst>
              </p:nvPr>
            </p:nvSpPr>
            <p:spPr bwMode="auto">
              <a:xfrm>
                <a:off x="3971" y="2813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1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76" name="Freeform 324"/>
              <p:cNvSpPr/>
              <p:nvPr>
                <p:custDataLst>
                  <p:tags r:id="rId170"/>
                </p:custDataLst>
              </p:nvPr>
            </p:nvSpPr>
            <p:spPr bwMode="auto">
              <a:xfrm>
                <a:off x="3969" y="2501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77" name="Freeform 325"/>
              <p:cNvSpPr/>
              <p:nvPr>
                <p:custDataLst>
                  <p:tags r:id="rId171"/>
                </p:custDataLst>
              </p:nvPr>
            </p:nvSpPr>
            <p:spPr bwMode="auto">
              <a:xfrm>
                <a:off x="3850" y="28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78" name="Freeform 326"/>
              <p:cNvSpPr/>
              <p:nvPr>
                <p:custDataLst>
                  <p:tags r:id="rId172"/>
                </p:custDataLst>
              </p:nvPr>
            </p:nvSpPr>
            <p:spPr bwMode="auto">
              <a:xfrm>
                <a:off x="3668" y="2060"/>
                <a:ext cx="8" cy="17"/>
              </a:xfrm>
              <a:custGeom>
                <a:avLst/>
                <a:gdLst>
                  <a:gd name="T0" fmla="*/ 4 w 4"/>
                  <a:gd name="T1" fmla="*/ 0 h 8"/>
                  <a:gd name="T2" fmla="*/ 0 w 4"/>
                  <a:gd name="T3" fmla="*/ 6 h 8"/>
                  <a:gd name="T4" fmla="*/ 4 w 4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79" name="Freeform 327"/>
              <p:cNvSpPr/>
              <p:nvPr>
                <p:custDataLst>
                  <p:tags r:id="rId173"/>
                </p:custDataLst>
              </p:nvPr>
            </p:nvSpPr>
            <p:spPr bwMode="auto">
              <a:xfrm>
                <a:off x="3837" y="232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80" name="Freeform 328"/>
              <p:cNvSpPr/>
              <p:nvPr>
                <p:custDataLst>
                  <p:tags r:id="rId174"/>
                </p:custDataLst>
              </p:nvPr>
            </p:nvSpPr>
            <p:spPr bwMode="auto">
              <a:xfrm>
                <a:off x="3965" y="2504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81" name="Freeform 329"/>
              <p:cNvSpPr/>
              <p:nvPr>
                <p:custDataLst>
                  <p:tags r:id="rId175"/>
                </p:custDataLst>
              </p:nvPr>
            </p:nvSpPr>
            <p:spPr bwMode="auto">
              <a:xfrm>
                <a:off x="3973" y="247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82" name="Freeform 330"/>
              <p:cNvSpPr/>
              <p:nvPr>
                <p:custDataLst>
                  <p:tags r:id="rId176"/>
                </p:custDataLst>
              </p:nvPr>
            </p:nvSpPr>
            <p:spPr bwMode="auto">
              <a:xfrm>
                <a:off x="3965" y="2497"/>
                <a:ext cx="10" cy="4"/>
              </a:xfrm>
              <a:custGeom>
                <a:avLst/>
                <a:gdLst>
                  <a:gd name="T0" fmla="*/ 5 w 5"/>
                  <a:gd name="T1" fmla="*/ 1 h 2"/>
                  <a:gd name="T2" fmla="*/ 1 w 5"/>
                  <a:gd name="T3" fmla="*/ 2 h 2"/>
                  <a:gd name="T4" fmla="*/ 0 w 5"/>
                  <a:gd name="T5" fmla="*/ 2 h 2"/>
                  <a:gd name="T6" fmla="*/ 2 w 5"/>
                  <a:gd name="T7" fmla="*/ 2 h 2"/>
                  <a:gd name="T8" fmla="*/ 3 w 5"/>
                  <a:gd name="T9" fmla="*/ 1 h 2"/>
                  <a:gd name="T10" fmla="*/ 5 w 5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83" name="Freeform 331"/>
              <p:cNvSpPr/>
              <p:nvPr>
                <p:custDataLst>
                  <p:tags r:id="rId177"/>
                </p:custDataLst>
              </p:nvPr>
            </p:nvSpPr>
            <p:spPr bwMode="auto">
              <a:xfrm>
                <a:off x="3835" y="2474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84" name="Freeform 332"/>
              <p:cNvSpPr/>
              <p:nvPr>
                <p:custDataLst>
                  <p:tags r:id="rId178"/>
                </p:custDataLst>
              </p:nvPr>
            </p:nvSpPr>
            <p:spPr bwMode="auto">
              <a:xfrm>
                <a:off x="3829" y="2345"/>
                <a:ext cx="4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85" name="Freeform 333"/>
              <p:cNvSpPr/>
              <p:nvPr>
                <p:custDataLst>
                  <p:tags r:id="rId179"/>
                </p:custDataLst>
              </p:nvPr>
            </p:nvSpPr>
            <p:spPr bwMode="auto">
              <a:xfrm>
                <a:off x="3831" y="23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86" name="Freeform 334"/>
              <p:cNvSpPr/>
              <p:nvPr>
                <p:custDataLst>
                  <p:tags r:id="rId180"/>
                </p:custDataLst>
              </p:nvPr>
            </p:nvSpPr>
            <p:spPr bwMode="auto">
              <a:xfrm>
                <a:off x="3850" y="2491"/>
                <a:ext cx="4" cy="2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4 w 4"/>
                  <a:gd name="T5" fmla="*/ 0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87" name="Freeform 335"/>
              <p:cNvSpPr/>
              <p:nvPr>
                <p:custDataLst>
                  <p:tags r:id="rId181"/>
                </p:custDataLst>
              </p:nvPr>
            </p:nvSpPr>
            <p:spPr bwMode="auto">
              <a:xfrm>
                <a:off x="3835" y="233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88" name="Rectangle 336"/>
              <p:cNvSpPr>
                <a:spLocks noChangeArrowheads="1"/>
              </p:cNvSpPr>
              <p:nvPr>
                <p:custDataLst>
                  <p:tags r:id="rId182"/>
                </p:custDataLst>
              </p:nvPr>
            </p:nvSpPr>
            <p:spPr bwMode="auto">
              <a:xfrm>
                <a:off x="3835" y="2434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89" name="Freeform 337"/>
              <p:cNvSpPr/>
              <p:nvPr>
                <p:custDataLst>
                  <p:tags r:id="rId183"/>
                </p:custDataLst>
              </p:nvPr>
            </p:nvSpPr>
            <p:spPr bwMode="auto">
              <a:xfrm>
                <a:off x="3831" y="2349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90" name="Freeform 338"/>
              <p:cNvSpPr/>
              <p:nvPr>
                <p:custDataLst>
                  <p:tags r:id="rId184"/>
                </p:custDataLst>
              </p:nvPr>
            </p:nvSpPr>
            <p:spPr bwMode="auto">
              <a:xfrm>
                <a:off x="3602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91" name="Freeform 339"/>
              <p:cNvSpPr/>
              <p:nvPr>
                <p:custDataLst>
                  <p:tags r:id="rId185"/>
                </p:custDataLst>
              </p:nvPr>
            </p:nvSpPr>
            <p:spPr bwMode="auto">
              <a:xfrm>
                <a:off x="3905" y="22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92" name="Freeform 340"/>
              <p:cNvSpPr/>
              <p:nvPr>
                <p:custDataLst>
                  <p:tags r:id="rId186"/>
                </p:custDataLst>
              </p:nvPr>
            </p:nvSpPr>
            <p:spPr bwMode="auto">
              <a:xfrm>
                <a:off x="3778" y="297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93" name="Freeform 341"/>
              <p:cNvSpPr/>
              <p:nvPr>
                <p:custDataLst>
                  <p:tags r:id="rId187"/>
                </p:custDataLst>
              </p:nvPr>
            </p:nvSpPr>
            <p:spPr bwMode="auto">
              <a:xfrm>
                <a:off x="3746" y="2826"/>
                <a:ext cx="399" cy="167"/>
              </a:xfrm>
              <a:custGeom>
                <a:avLst/>
                <a:gdLst>
                  <a:gd name="T0" fmla="*/ 154 w 188"/>
                  <a:gd name="T1" fmla="*/ 20 h 79"/>
                  <a:gd name="T2" fmla="*/ 145 w 188"/>
                  <a:gd name="T3" fmla="*/ 25 h 79"/>
                  <a:gd name="T4" fmla="*/ 108 w 188"/>
                  <a:gd name="T5" fmla="*/ 47 h 79"/>
                  <a:gd name="T6" fmla="*/ 94 w 188"/>
                  <a:gd name="T7" fmla="*/ 49 h 79"/>
                  <a:gd name="T8" fmla="*/ 84 w 188"/>
                  <a:gd name="T9" fmla="*/ 48 h 79"/>
                  <a:gd name="T10" fmla="*/ 64 w 188"/>
                  <a:gd name="T11" fmla="*/ 52 h 79"/>
                  <a:gd name="T12" fmla="*/ 52 w 188"/>
                  <a:gd name="T13" fmla="*/ 54 h 79"/>
                  <a:gd name="T14" fmla="*/ 33 w 188"/>
                  <a:gd name="T15" fmla="*/ 56 h 79"/>
                  <a:gd name="T16" fmla="*/ 23 w 188"/>
                  <a:gd name="T17" fmla="*/ 60 h 79"/>
                  <a:gd name="T18" fmla="*/ 12 w 188"/>
                  <a:gd name="T19" fmla="*/ 55 h 79"/>
                  <a:gd name="T20" fmla="*/ 5 w 188"/>
                  <a:gd name="T21" fmla="*/ 55 h 79"/>
                  <a:gd name="T22" fmla="*/ 5 w 188"/>
                  <a:gd name="T23" fmla="*/ 53 h 79"/>
                  <a:gd name="T24" fmla="*/ 4 w 188"/>
                  <a:gd name="T25" fmla="*/ 51 h 79"/>
                  <a:gd name="T26" fmla="*/ 3 w 188"/>
                  <a:gd name="T27" fmla="*/ 53 h 79"/>
                  <a:gd name="T28" fmla="*/ 3 w 188"/>
                  <a:gd name="T29" fmla="*/ 56 h 79"/>
                  <a:gd name="T30" fmla="*/ 0 w 188"/>
                  <a:gd name="T31" fmla="*/ 58 h 79"/>
                  <a:gd name="T32" fmla="*/ 2 w 188"/>
                  <a:gd name="T33" fmla="*/ 61 h 79"/>
                  <a:gd name="T34" fmla="*/ 13 w 188"/>
                  <a:gd name="T35" fmla="*/ 66 h 79"/>
                  <a:gd name="T36" fmla="*/ 15 w 188"/>
                  <a:gd name="T37" fmla="*/ 70 h 79"/>
                  <a:gd name="T38" fmla="*/ 16 w 188"/>
                  <a:gd name="T39" fmla="*/ 72 h 79"/>
                  <a:gd name="T40" fmla="*/ 18 w 188"/>
                  <a:gd name="T41" fmla="*/ 76 h 79"/>
                  <a:gd name="T42" fmla="*/ 21 w 188"/>
                  <a:gd name="T43" fmla="*/ 71 h 79"/>
                  <a:gd name="T44" fmla="*/ 26 w 188"/>
                  <a:gd name="T45" fmla="*/ 67 h 79"/>
                  <a:gd name="T46" fmla="*/ 27 w 188"/>
                  <a:gd name="T47" fmla="*/ 76 h 79"/>
                  <a:gd name="T48" fmla="*/ 30 w 188"/>
                  <a:gd name="T49" fmla="*/ 74 h 79"/>
                  <a:gd name="T50" fmla="*/ 31 w 188"/>
                  <a:gd name="T51" fmla="*/ 78 h 79"/>
                  <a:gd name="T52" fmla="*/ 35 w 188"/>
                  <a:gd name="T53" fmla="*/ 74 h 79"/>
                  <a:gd name="T54" fmla="*/ 38 w 188"/>
                  <a:gd name="T55" fmla="*/ 73 h 79"/>
                  <a:gd name="T56" fmla="*/ 42 w 188"/>
                  <a:gd name="T57" fmla="*/ 64 h 79"/>
                  <a:gd name="T58" fmla="*/ 43 w 188"/>
                  <a:gd name="T59" fmla="*/ 76 h 79"/>
                  <a:gd name="T60" fmla="*/ 51 w 188"/>
                  <a:gd name="T61" fmla="*/ 72 h 79"/>
                  <a:gd name="T62" fmla="*/ 57 w 188"/>
                  <a:gd name="T63" fmla="*/ 72 h 79"/>
                  <a:gd name="T64" fmla="*/ 61 w 188"/>
                  <a:gd name="T65" fmla="*/ 70 h 79"/>
                  <a:gd name="T66" fmla="*/ 70 w 188"/>
                  <a:gd name="T67" fmla="*/ 68 h 79"/>
                  <a:gd name="T68" fmla="*/ 75 w 188"/>
                  <a:gd name="T69" fmla="*/ 71 h 79"/>
                  <a:gd name="T70" fmla="*/ 77 w 188"/>
                  <a:gd name="T71" fmla="*/ 68 h 79"/>
                  <a:gd name="T72" fmla="*/ 80 w 188"/>
                  <a:gd name="T73" fmla="*/ 68 h 79"/>
                  <a:gd name="T74" fmla="*/ 81 w 188"/>
                  <a:gd name="T75" fmla="*/ 66 h 79"/>
                  <a:gd name="T76" fmla="*/ 86 w 188"/>
                  <a:gd name="T77" fmla="*/ 67 h 79"/>
                  <a:gd name="T78" fmla="*/ 92 w 188"/>
                  <a:gd name="T79" fmla="*/ 65 h 79"/>
                  <a:gd name="T80" fmla="*/ 98 w 188"/>
                  <a:gd name="T81" fmla="*/ 64 h 79"/>
                  <a:gd name="T82" fmla="*/ 104 w 188"/>
                  <a:gd name="T83" fmla="*/ 60 h 79"/>
                  <a:gd name="T84" fmla="*/ 107 w 188"/>
                  <a:gd name="T85" fmla="*/ 62 h 79"/>
                  <a:gd name="T86" fmla="*/ 108 w 188"/>
                  <a:gd name="T87" fmla="*/ 62 h 79"/>
                  <a:gd name="T88" fmla="*/ 114 w 188"/>
                  <a:gd name="T89" fmla="*/ 59 h 79"/>
                  <a:gd name="T90" fmla="*/ 119 w 188"/>
                  <a:gd name="T91" fmla="*/ 59 h 79"/>
                  <a:gd name="T92" fmla="*/ 122 w 188"/>
                  <a:gd name="T93" fmla="*/ 52 h 79"/>
                  <a:gd name="T94" fmla="*/ 126 w 188"/>
                  <a:gd name="T95" fmla="*/ 52 h 79"/>
                  <a:gd name="T96" fmla="*/ 132 w 188"/>
                  <a:gd name="T97" fmla="*/ 50 h 79"/>
                  <a:gd name="T98" fmla="*/ 139 w 188"/>
                  <a:gd name="T99" fmla="*/ 45 h 79"/>
                  <a:gd name="T100" fmla="*/ 143 w 188"/>
                  <a:gd name="T101" fmla="*/ 43 h 79"/>
                  <a:gd name="T102" fmla="*/ 156 w 188"/>
                  <a:gd name="T103" fmla="*/ 39 h 79"/>
                  <a:gd name="T104" fmla="*/ 160 w 188"/>
                  <a:gd name="T105" fmla="*/ 37 h 79"/>
                  <a:gd name="T106" fmla="*/ 167 w 188"/>
                  <a:gd name="T107" fmla="*/ 26 h 79"/>
                  <a:gd name="T108" fmla="*/ 172 w 188"/>
                  <a:gd name="T109" fmla="*/ 21 h 79"/>
                  <a:gd name="T110" fmla="*/ 180 w 188"/>
                  <a:gd name="T1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8" h="79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94" name="Freeform 342"/>
              <p:cNvSpPr/>
              <p:nvPr>
                <p:custDataLst>
                  <p:tags r:id="rId188"/>
                </p:custDataLst>
              </p:nvPr>
            </p:nvSpPr>
            <p:spPr bwMode="auto">
              <a:xfrm>
                <a:off x="3757" y="2934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95" name="Freeform 343"/>
              <p:cNvSpPr/>
              <p:nvPr>
                <p:custDataLst>
                  <p:tags r:id="rId189"/>
                </p:custDataLst>
              </p:nvPr>
            </p:nvSpPr>
            <p:spPr bwMode="auto">
              <a:xfrm>
                <a:off x="4226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96" name="Freeform 344"/>
              <p:cNvSpPr/>
              <p:nvPr>
                <p:custDataLst>
                  <p:tags r:id="rId190"/>
                </p:custDataLst>
              </p:nvPr>
            </p:nvSpPr>
            <p:spPr bwMode="auto">
              <a:xfrm>
                <a:off x="3752" y="2940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97" name="Freeform 345"/>
              <p:cNvSpPr/>
              <p:nvPr>
                <p:custDataLst>
                  <p:tags r:id="rId191"/>
                </p:custDataLst>
              </p:nvPr>
            </p:nvSpPr>
            <p:spPr bwMode="auto">
              <a:xfrm>
                <a:off x="3975" y="29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98" name="Freeform 346"/>
              <p:cNvSpPr/>
              <p:nvPr>
                <p:custDataLst>
                  <p:tags r:id="rId192"/>
                </p:custDataLst>
              </p:nvPr>
            </p:nvSpPr>
            <p:spPr bwMode="auto">
              <a:xfrm>
                <a:off x="3905" y="22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99" name="Freeform 347"/>
              <p:cNvSpPr/>
              <p:nvPr>
                <p:custDataLst>
                  <p:tags r:id="rId193"/>
                </p:custDataLst>
              </p:nvPr>
            </p:nvSpPr>
            <p:spPr bwMode="auto">
              <a:xfrm>
                <a:off x="4289" y="255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00" name="Freeform 348"/>
              <p:cNvSpPr/>
              <p:nvPr>
                <p:custDataLst>
                  <p:tags r:id="rId194"/>
                </p:custDataLst>
              </p:nvPr>
            </p:nvSpPr>
            <p:spPr bwMode="auto">
              <a:xfrm>
                <a:off x="3899" y="2262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01" name="Freeform 349"/>
              <p:cNvSpPr/>
              <p:nvPr>
                <p:custDataLst>
                  <p:tags r:id="rId195"/>
                </p:custDataLst>
              </p:nvPr>
            </p:nvSpPr>
            <p:spPr bwMode="auto">
              <a:xfrm>
                <a:off x="3939" y="2926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02" name="Freeform 350"/>
              <p:cNvSpPr/>
              <p:nvPr>
                <p:custDataLst>
                  <p:tags r:id="rId196"/>
                </p:custDataLst>
              </p:nvPr>
            </p:nvSpPr>
            <p:spPr bwMode="auto">
              <a:xfrm>
                <a:off x="3888" y="2281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0 w 2"/>
                  <a:gd name="T5" fmla="*/ 4 h 4"/>
                  <a:gd name="T6" fmla="*/ 2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03" name="Freeform 351"/>
              <p:cNvSpPr/>
              <p:nvPr>
                <p:custDataLst>
                  <p:tags r:id="rId197"/>
                </p:custDataLst>
              </p:nvPr>
            </p:nvSpPr>
            <p:spPr bwMode="auto">
              <a:xfrm>
                <a:off x="3842" y="227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04" name="Freeform 352"/>
              <p:cNvSpPr/>
              <p:nvPr>
                <p:custDataLst>
                  <p:tags r:id="rId198"/>
                </p:custDataLst>
              </p:nvPr>
            </p:nvSpPr>
            <p:spPr bwMode="auto">
              <a:xfrm>
                <a:off x="3844" y="226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05" name="Freeform 353"/>
              <p:cNvSpPr/>
              <p:nvPr>
                <p:custDataLst>
                  <p:tags r:id="rId199"/>
                </p:custDataLst>
              </p:nvPr>
            </p:nvSpPr>
            <p:spPr bwMode="auto">
              <a:xfrm>
                <a:off x="3899" y="2272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06" name="Freeform 354"/>
              <p:cNvSpPr/>
              <p:nvPr>
                <p:custDataLst>
                  <p:tags r:id="rId200"/>
                </p:custDataLst>
              </p:nvPr>
            </p:nvSpPr>
            <p:spPr bwMode="auto">
              <a:xfrm>
                <a:off x="3776" y="29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07" name="Freeform 355"/>
              <p:cNvSpPr/>
              <p:nvPr>
                <p:custDataLst>
                  <p:tags r:id="rId201"/>
                </p:custDataLst>
              </p:nvPr>
            </p:nvSpPr>
            <p:spPr bwMode="auto">
              <a:xfrm>
                <a:off x="3795" y="2985"/>
                <a:ext cx="2" cy="6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08" name="Freeform 356"/>
              <p:cNvSpPr/>
              <p:nvPr>
                <p:custDataLst>
                  <p:tags r:id="rId202"/>
                </p:custDataLst>
              </p:nvPr>
            </p:nvSpPr>
            <p:spPr bwMode="auto">
              <a:xfrm>
                <a:off x="3765" y="2972"/>
                <a:ext cx="7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0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09" name="Freeform 357"/>
              <p:cNvSpPr/>
              <p:nvPr>
                <p:custDataLst>
                  <p:tags r:id="rId203"/>
                </p:custDataLst>
              </p:nvPr>
            </p:nvSpPr>
            <p:spPr bwMode="auto">
              <a:xfrm>
                <a:off x="3803" y="2985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10" name="Freeform 358"/>
              <p:cNvSpPr/>
              <p:nvPr>
                <p:custDataLst>
                  <p:tags r:id="rId204"/>
                </p:custDataLst>
              </p:nvPr>
            </p:nvSpPr>
            <p:spPr bwMode="auto">
              <a:xfrm>
                <a:off x="3479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11" name="Freeform 359"/>
              <p:cNvSpPr/>
              <p:nvPr>
                <p:custDataLst>
                  <p:tags r:id="rId205"/>
                </p:custDataLst>
              </p:nvPr>
            </p:nvSpPr>
            <p:spPr bwMode="auto">
              <a:xfrm>
                <a:off x="3761" y="2966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12" name="Freeform 360"/>
              <p:cNvSpPr/>
              <p:nvPr>
                <p:custDataLst>
                  <p:tags r:id="rId206"/>
                </p:custDataLst>
              </p:nvPr>
            </p:nvSpPr>
            <p:spPr bwMode="auto">
              <a:xfrm>
                <a:off x="3943" y="2966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13" name="Freeform 361"/>
              <p:cNvSpPr/>
              <p:nvPr>
                <p:custDataLst>
                  <p:tags r:id="rId207"/>
                </p:custDataLst>
              </p:nvPr>
            </p:nvSpPr>
            <p:spPr bwMode="auto">
              <a:xfrm>
                <a:off x="4003" y="2940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14" name="Freeform 362"/>
              <p:cNvSpPr/>
              <p:nvPr>
                <p:custDataLst>
                  <p:tags r:id="rId208"/>
                </p:custDataLst>
              </p:nvPr>
            </p:nvSpPr>
            <p:spPr bwMode="auto">
              <a:xfrm>
                <a:off x="4003" y="294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15" name="Freeform 363"/>
              <p:cNvSpPr/>
              <p:nvPr>
                <p:custDataLst>
                  <p:tags r:id="rId209"/>
                </p:custDataLst>
              </p:nvPr>
            </p:nvSpPr>
            <p:spPr bwMode="auto">
              <a:xfrm>
                <a:off x="3996" y="2951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16" name="Freeform 364"/>
              <p:cNvSpPr/>
              <p:nvPr>
                <p:custDataLst>
                  <p:tags r:id="rId210"/>
                </p:custDataLst>
              </p:nvPr>
            </p:nvSpPr>
            <p:spPr bwMode="auto">
              <a:xfrm>
                <a:off x="3757" y="3023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17" name="Freeform 365"/>
              <p:cNvSpPr/>
              <p:nvPr>
                <p:custDataLst>
                  <p:tags r:id="rId211"/>
                </p:custDataLst>
              </p:nvPr>
            </p:nvSpPr>
            <p:spPr bwMode="auto">
              <a:xfrm>
                <a:off x="4003" y="294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18" name="Freeform 366"/>
              <p:cNvSpPr/>
              <p:nvPr>
                <p:custDataLst>
                  <p:tags r:id="rId212"/>
                </p:custDataLst>
              </p:nvPr>
            </p:nvSpPr>
            <p:spPr bwMode="auto">
              <a:xfrm>
                <a:off x="3869" y="29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19" name="Freeform 367"/>
              <p:cNvSpPr/>
              <p:nvPr>
                <p:custDataLst>
                  <p:tags r:id="rId213"/>
                </p:custDataLst>
              </p:nvPr>
            </p:nvSpPr>
            <p:spPr bwMode="auto">
              <a:xfrm>
                <a:off x="4026" y="2926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4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20" name="Rectangle 368"/>
              <p:cNvSpPr>
                <a:spLocks noChangeArrowheads="1"/>
              </p:cNvSpPr>
              <p:nvPr>
                <p:custDataLst>
                  <p:tags r:id="rId214"/>
                </p:custDataLst>
              </p:nvPr>
            </p:nvSpPr>
            <p:spPr bwMode="auto">
              <a:xfrm>
                <a:off x="4275" y="2542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21" name="Oval 369"/>
              <p:cNvSpPr>
                <a:spLocks noChangeArrowheads="1"/>
              </p:cNvSpPr>
              <p:nvPr>
                <p:custDataLst>
                  <p:tags r:id="rId215"/>
                </p:custDataLst>
              </p:nvPr>
            </p:nvSpPr>
            <p:spPr bwMode="auto">
              <a:xfrm>
                <a:off x="3472" y="20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22" name="Freeform 370"/>
              <p:cNvSpPr/>
              <p:nvPr>
                <p:custDataLst>
                  <p:tags r:id="rId216"/>
                </p:custDataLst>
              </p:nvPr>
            </p:nvSpPr>
            <p:spPr bwMode="auto">
              <a:xfrm>
                <a:off x="4219" y="2518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23" name="Freeform 371"/>
              <p:cNvSpPr/>
              <p:nvPr>
                <p:custDataLst>
                  <p:tags r:id="rId217"/>
                </p:custDataLst>
              </p:nvPr>
            </p:nvSpPr>
            <p:spPr bwMode="auto">
              <a:xfrm>
                <a:off x="4230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24" name="Freeform 372"/>
              <p:cNvSpPr/>
              <p:nvPr>
                <p:custDataLst>
                  <p:tags r:id="rId218"/>
                </p:custDataLst>
              </p:nvPr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25" name="Freeform 373"/>
              <p:cNvSpPr/>
              <p:nvPr>
                <p:custDataLst>
                  <p:tags r:id="rId219"/>
                </p:custDataLst>
              </p:nvPr>
            </p:nvSpPr>
            <p:spPr bwMode="auto">
              <a:xfrm>
                <a:off x="4217" y="2482"/>
                <a:ext cx="145" cy="117"/>
              </a:xfrm>
              <a:custGeom>
                <a:avLst/>
                <a:gdLst>
                  <a:gd name="T0" fmla="*/ 63 w 68"/>
                  <a:gd name="T1" fmla="*/ 35 h 55"/>
                  <a:gd name="T2" fmla="*/ 47 w 68"/>
                  <a:gd name="T3" fmla="*/ 21 h 55"/>
                  <a:gd name="T4" fmla="*/ 43 w 68"/>
                  <a:gd name="T5" fmla="*/ 21 h 55"/>
                  <a:gd name="T6" fmla="*/ 40 w 68"/>
                  <a:gd name="T7" fmla="*/ 15 h 55"/>
                  <a:gd name="T8" fmla="*/ 35 w 68"/>
                  <a:gd name="T9" fmla="*/ 11 h 55"/>
                  <a:gd name="T10" fmla="*/ 29 w 68"/>
                  <a:gd name="T11" fmla="*/ 6 h 55"/>
                  <a:gd name="T12" fmla="*/ 24 w 68"/>
                  <a:gd name="T13" fmla="*/ 7 h 55"/>
                  <a:gd name="T14" fmla="*/ 16 w 68"/>
                  <a:gd name="T15" fmla="*/ 6 h 55"/>
                  <a:gd name="T16" fmla="*/ 13 w 68"/>
                  <a:gd name="T17" fmla="*/ 5 h 55"/>
                  <a:gd name="T18" fmla="*/ 10 w 68"/>
                  <a:gd name="T19" fmla="*/ 1 h 55"/>
                  <a:gd name="T20" fmla="*/ 9 w 68"/>
                  <a:gd name="T21" fmla="*/ 1 h 55"/>
                  <a:gd name="T22" fmla="*/ 5 w 68"/>
                  <a:gd name="T23" fmla="*/ 2 h 55"/>
                  <a:gd name="T24" fmla="*/ 2 w 68"/>
                  <a:gd name="T25" fmla="*/ 3 h 55"/>
                  <a:gd name="T26" fmla="*/ 2 w 68"/>
                  <a:gd name="T27" fmla="*/ 6 h 55"/>
                  <a:gd name="T28" fmla="*/ 5 w 68"/>
                  <a:gd name="T29" fmla="*/ 8 h 55"/>
                  <a:gd name="T30" fmla="*/ 4 w 68"/>
                  <a:gd name="T31" fmla="*/ 10 h 55"/>
                  <a:gd name="T32" fmla="*/ 6 w 68"/>
                  <a:gd name="T33" fmla="*/ 13 h 55"/>
                  <a:gd name="T34" fmla="*/ 4 w 68"/>
                  <a:gd name="T35" fmla="*/ 16 h 55"/>
                  <a:gd name="T36" fmla="*/ 2 w 68"/>
                  <a:gd name="T37" fmla="*/ 19 h 55"/>
                  <a:gd name="T38" fmla="*/ 6 w 68"/>
                  <a:gd name="T39" fmla="*/ 16 h 55"/>
                  <a:gd name="T40" fmla="*/ 9 w 68"/>
                  <a:gd name="T41" fmla="*/ 13 h 55"/>
                  <a:gd name="T42" fmla="*/ 7 w 68"/>
                  <a:gd name="T43" fmla="*/ 19 h 55"/>
                  <a:gd name="T44" fmla="*/ 8 w 68"/>
                  <a:gd name="T45" fmla="*/ 18 h 55"/>
                  <a:gd name="T46" fmla="*/ 8 w 68"/>
                  <a:gd name="T47" fmla="*/ 21 h 55"/>
                  <a:gd name="T48" fmla="*/ 9 w 68"/>
                  <a:gd name="T49" fmla="*/ 21 h 55"/>
                  <a:gd name="T50" fmla="*/ 10 w 68"/>
                  <a:gd name="T51" fmla="*/ 22 h 55"/>
                  <a:gd name="T52" fmla="*/ 15 w 68"/>
                  <a:gd name="T53" fmla="*/ 17 h 55"/>
                  <a:gd name="T54" fmla="*/ 11 w 68"/>
                  <a:gd name="T55" fmla="*/ 23 h 55"/>
                  <a:gd name="T56" fmla="*/ 13 w 68"/>
                  <a:gd name="T57" fmla="*/ 23 h 55"/>
                  <a:gd name="T58" fmla="*/ 16 w 68"/>
                  <a:gd name="T59" fmla="*/ 23 h 55"/>
                  <a:gd name="T60" fmla="*/ 18 w 68"/>
                  <a:gd name="T61" fmla="*/ 24 h 55"/>
                  <a:gd name="T62" fmla="*/ 18 w 68"/>
                  <a:gd name="T63" fmla="*/ 24 h 55"/>
                  <a:gd name="T64" fmla="*/ 21 w 68"/>
                  <a:gd name="T65" fmla="*/ 24 h 55"/>
                  <a:gd name="T66" fmla="*/ 23 w 68"/>
                  <a:gd name="T67" fmla="*/ 23 h 55"/>
                  <a:gd name="T68" fmla="*/ 22 w 68"/>
                  <a:gd name="T69" fmla="*/ 26 h 55"/>
                  <a:gd name="T70" fmla="*/ 25 w 68"/>
                  <a:gd name="T71" fmla="*/ 24 h 55"/>
                  <a:gd name="T72" fmla="*/ 24 w 68"/>
                  <a:gd name="T73" fmla="*/ 27 h 55"/>
                  <a:gd name="T74" fmla="*/ 26 w 68"/>
                  <a:gd name="T75" fmla="*/ 29 h 55"/>
                  <a:gd name="T76" fmla="*/ 28 w 68"/>
                  <a:gd name="T77" fmla="*/ 30 h 55"/>
                  <a:gd name="T78" fmla="*/ 29 w 68"/>
                  <a:gd name="T79" fmla="*/ 32 h 55"/>
                  <a:gd name="T80" fmla="*/ 31 w 68"/>
                  <a:gd name="T81" fmla="*/ 31 h 55"/>
                  <a:gd name="T82" fmla="*/ 32 w 68"/>
                  <a:gd name="T83" fmla="*/ 32 h 55"/>
                  <a:gd name="T84" fmla="*/ 31 w 68"/>
                  <a:gd name="T85" fmla="*/ 33 h 55"/>
                  <a:gd name="T86" fmla="*/ 34 w 68"/>
                  <a:gd name="T87" fmla="*/ 34 h 55"/>
                  <a:gd name="T88" fmla="*/ 37 w 68"/>
                  <a:gd name="T89" fmla="*/ 34 h 55"/>
                  <a:gd name="T90" fmla="*/ 39 w 68"/>
                  <a:gd name="T91" fmla="*/ 34 h 55"/>
                  <a:gd name="T92" fmla="*/ 44 w 68"/>
                  <a:gd name="T93" fmla="*/ 32 h 55"/>
                  <a:gd name="T94" fmla="*/ 43 w 68"/>
                  <a:gd name="T95" fmla="*/ 36 h 55"/>
                  <a:gd name="T96" fmla="*/ 46 w 68"/>
                  <a:gd name="T97" fmla="*/ 36 h 55"/>
                  <a:gd name="T98" fmla="*/ 47 w 68"/>
                  <a:gd name="T99" fmla="*/ 38 h 55"/>
                  <a:gd name="T100" fmla="*/ 48 w 68"/>
                  <a:gd name="T101" fmla="*/ 43 h 55"/>
                  <a:gd name="T102" fmla="*/ 50 w 68"/>
                  <a:gd name="T103" fmla="*/ 44 h 55"/>
                  <a:gd name="T104" fmla="*/ 58 w 68"/>
                  <a:gd name="T105" fmla="*/ 45 h 55"/>
                  <a:gd name="T106" fmla="*/ 58 w 68"/>
                  <a:gd name="T107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55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26" name="Freeform 374"/>
              <p:cNvSpPr/>
              <p:nvPr>
                <p:custDataLst>
                  <p:tags r:id="rId220"/>
                </p:custDataLst>
              </p:nvPr>
            </p:nvSpPr>
            <p:spPr bwMode="auto">
              <a:xfrm>
                <a:off x="3472" y="207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27" name="Freeform 375"/>
              <p:cNvSpPr/>
              <p:nvPr>
                <p:custDataLst>
                  <p:tags r:id="rId221"/>
                </p:custDataLst>
              </p:nvPr>
            </p:nvSpPr>
            <p:spPr bwMode="auto">
              <a:xfrm>
                <a:off x="4219" y="2506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28" name="Freeform 376"/>
              <p:cNvSpPr/>
              <p:nvPr>
                <p:custDataLst>
                  <p:tags r:id="rId222"/>
                </p:custDataLst>
              </p:nvPr>
            </p:nvSpPr>
            <p:spPr bwMode="auto">
              <a:xfrm>
                <a:off x="4228" y="2482"/>
                <a:ext cx="6" cy="3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29" name="Freeform 377"/>
              <p:cNvSpPr/>
              <p:nvPr>
                <p:custDataLst>
                  <p:tags r:id="rId223"/>
                </p:custDataLst>
              </p:nvPr>
            </p:nvSpPr>
            <p:spPr bwMode="auto">
              <a:xfrm>
                <a:off x="3472" y="2073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30" name="Freeform 378"/>
              <p:cNvSpPr/>
              <p:nvPr>
                <p:custDataLst>
                  <p:tags r:id="rId224"/>
                </p:custDataLst>
              </p:nvPr>
            </p:nvSpPr>
            <p:spPr bwMode="auto">
              <a:xfrm>
                <a:off x="3472" y="20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31" name="Freeform 379"/>
              <p:cNvSpPr/>
              <p:nvPr>
                <p:custDataLst>
                  <p:tags r:id="rId225"/>
                </p:custDataLst>
              </p:nvPr>
            </p:nvSpPr>
            <p:spPr bwMode="auto">
              <a:xfrm>
                <a:off x="4219" y="2510"/>
                <a:ext cx="5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32" name="Freeform 380"/>
              <p:cNvSpPr/>
              <p:nvPr>
                <p:custDataLst>
                  <p:tags r:id="rId226"/>
                </p:custDataLst>
              </p:nvPr>
            </p:nvSpPr>
            <p:spPr bwMode="auto">
              <a:xfrm>
                <a:off x="4221" y="2514"/>
                <a:ext cx="3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33" name="Oval 381"/>
              <p:cNvSpPr>
                <a:spLocks noChangeArrowheads="1"/>
              </p:cNvSpPr>
              <p:nvPr>
                <p:custDataLst>
                  <p:tags r:id="rId227"/>
                </p:custDataLst>
              </p:nvPr>
            </p:nvSpPr>
            <p:spPr bwMode="auto">
              <a:xfrm>
                <a:off x="3905" y="22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34" name="Freeform 382"/>
              <p:cNvSpPr/>
              <p:nvPr>
                <p:custDataLst>
                  <p:tags r:id="rId228"/>
                </p:custDataLst>
              </p:nvPr>
            </p:nvSpPr>
            <p:spPr bwMode="auto">
              <a:xfrm>
                <a:off x="4217" y="2510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35" name="Freeform 383"/>
              <p:cNvSpPr/>
              <p:nvPr>
                <p:custDataLst>
                  <p:tags r:id="rId229"/>
                </p:custDataLst>
              </p:nvPr>
            </p:nvSpPr>
            <p:spPr bwMode="auto">
              <a:xfrm>
                <a:off x="4296" y="2552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36" name="Freeform 384"/>
              <p:cNvSpPr/>
              <p:nvPr>
                <p:custDataLst>
                  <p:tags r:id="rId230"/>
                </p:custDataLst>
              </p:nvPr>
            </p:nvSpPr>
            <p:spPr bwMode="auto">
              <a:xfrm>
                <a:off x="4289" y="25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37" name="Freeform 385"/>
              <p:cNvSpPr/>
              <p:nvPr>
                <p:custDataLst>
                  <p:tags r:id="rId231"/>
                </p:custDataLst>
              </p:nvPr>
            </p:nvSpPr>
            <p:spPr bwMode="auto">
              <a:xfrm>
                <a:off x="4296" y="2552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38" name="Freeform 386"/>
              <p:cNvSpPr/>
              <p:nvPr>
                <p:custDataLst>
                  <p:tags r:id="rId232"/>
                </p:custDataLst>
              </p:nvPr>
            </p:nvSpPr>
            <p:spPr bwMode="auto">
              <a:xfrm>
                <a:off x="4306" y="2555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4 h 4"/>
                  <a:gd name="T4" fmla="*/ 2 w 2"/>
                  <a:gd name="T5" fmla="*/ 0 h 4"/>
                  <a:gd name="T6" fmla="*/ 0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39" name="Freeform 387"/>
              <p:cNvSpPr/>
              <p:nvPr>
                <p:custDataLst>
                  <p:tags r:id="rId233"/>
                </p:custDataLst>
              </p:nvPr>
            </p:nvSpPr>
            <p:spPr bwMode="auto">
              <a:xfrm>
                <a:off x="3903" y="227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40" name="Freeform 388"/>
              <p:cNvSpPr/>
              <p:nvPr>
                <p:custDataLst>
                  <p:tags r:id="rId234"/>
                </p:custDataLst>
              </p:nvPr>
            </p:nvSpPr>
            <p:spPr bwMode="auto">
              <a:xfrm>
                <a:off x="3901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41" name="Freeform 389"/>
              <p:cNvSpPr/>
              <p:nvPr>
                <p:custDataLst>
                  <p:tags r:id="rId235"/>
                </p:custDataLst>
              </p:nvPr>
            </p:nvSpPr>
            <p:spPr bwMode="auto">
              <a:xfrm>
                <a:off x="4285" y="25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42" name="Freeform 390"/>
              <p:cNvSpPr/>
              <p:nvPr>
                <p:custDataLst>
                  <p:tags r:id="rId236"/>
                </p:custDataLst>
              </p:nvPr>
            </p:nvSpPr>
            <p:spPr bwMode="auto">
              <a:xfrm>
                <a:off x="3472" y="20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43" name="Rectangle 391"/>
              <p:cNvSpPr>
                <a:spLocks noChangeArrowheads="1"/>
              </p:cNvSpPr>
              <p:nvPr>
                <p:custDataLst>
                  <p:tags r:id="rId237"/>
                </p:custDataLst>
              </p:nvPr>
            </p:nvSpPr>
            <p:spPr bwMode="auto">
              <a:xfrm>
                <a:off x="3472" y="2079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44" name="Freeform 392"/>
              <p:cNvSpPr/>
              <p:nvPr>
                <p:custDataLst>
                  <p:tags r:id="rId238"/>
                </p:custDataLst>
              </p:nvPr>
            </p:nvSpPr>
            <p:spPr bwMode="auto">
              <a:xfrm>
                <a:off x="4277" y="249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45" name="Freeform 393"/>
              <p:cNvSpPr/>
              <p:nvPr>
                <p:custDataLst>
                  <p:tags r:id="rId239"/>
                </p:custDataLst>
              </p:nvPr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46" name="Freeform 394"/>
              <p:cNvSpPr/>
              <p:nvPr>
                <p:custDataLst>
                  <p:tags r:id="rId240"/>
                </p:custDataLst>
              </p:nvPr>
            </p:nvSpPr>
            <p:spPr bwMode="auto">
              <a:xfrm>
                <a:off x="4255" y="25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47" name="Freeform 395"/>
              <p:cNvSpPr/>
              <p:nvPr>
                <p:custDataLst>
                  <p:tags r:id="rId241"/>
                </p:custDataLst>
              </p:nvPr>
            </p:nvSpPr>
            <p:spPr bwMode="auto">
              <a:xfrm>
                <a:off x="3678" y="2461"/>
                <a:ext cx="19" cy="13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6 h 6"/>
                  <a:gd name="T4" fmla="*/ 0 w 9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48" name="Freeform 396"/>
              <p:cNvSpPr/>
              <p:nvPr>
                <p:custDataLst>
                  <p:tags r:id="rId242"/>
                </p:custDataLst>
              </p:nvPr>
            </p:nvSpPr>
            <p:spPr bwMode="auto">
              <a:xfrm>
                <a:off x="3496" y="2319"/>
                <a:ext cx="4" cy="6"/>
              </a:xfrm>
              <a:custGeom>
                <a:avLst/>
                <a:gdLst>
                  <a:gd name="T0" fmla="*/ 1 w 2"/>
                  <a:gd name="T1" fmla="*/ 1 h 3"/>
                  <a:gd name="T2" fmla="*/ 2 w 2"/>
                  <a:gd name="T3" fmla="*/ 3 h 3"/>
                  <a:gd name="T4" fmla="*/ 2 w 2"/>
                  <a:gd name="T5" fmla="*/ 1 h 3"/>
                  <a:gd name="T6" fmla="*/ 1 w 2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49" name="Freeform 397"/>
              <p:cNvSpPr/>
              <p:nvPr>
                <p:custDataLst>
                  <p:tags r:id="rId243"/>
                </p:custDataLst>
              </p:nvPr>
            </p:nvSpPr>
            <p:spPr bwMode="auto">
              <a:xfrm>
                <a:off x="3483" y="2156"/>
                <a:ext cx="6" cy="4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50" name="Freeform 398"/>
              <p:cNvSpPr/>
              <p:nvPr>
                <p:custDataLst>
                  <p:tags r:id="rId244"/>
                </p:custDataLst>
              </p:nvPr>
            </p:nvSpPr>
            <p:spPr bwMode="auto">
              <a:xfrm>
                <a:off x="3534" y="2347"/>
                <a:ext cx="13" cy="6"/>
              </a:xfrm>
              <a:custGeom>
                <a:avLst/>
                <a:gdLst>
                  <a:gd name="T0" fmla="*/ 0 w 6"/>
                  <a:gd name="T1" fmla="*/ 0 h 3"/>
                  <a:gd name="T2" fmla="*/ 4 w 6"/>
                  <a:gd name="T3" fmla="*/ 3 h 3"/>
                  <a:gd name="T4" fmla="*/ 0 w 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51" name="Freeform 399"/>
              <p:cNvSpPr/>
              <p:nvPr>
                <p:custDataLst>
                  <p:tags r:id="rId245"/>
                </p:custDataLst>
              </p:nvPr>
            </p:nvSpPr>
            <p:spPr bwMode="auto">
              <a:xfrm>
                <a:off x="3466" y="2090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52" name="Freeform 400"/>
              <p:cNvSpPr/>
              <p:nvPr>
                <p:custDataLst>
                  <p:tags r:id="rId246"/>
                </p:custDataLst>
              </p:nvPr>
            </p:nvSpPr>
            <p:spPr bwMode="auto">
              <a:xfrm>
                <a:off x="3466" y="2103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53" name="Freeform 401"/>
              <p:cNvSpPr/>
              <p:nvPr>
                <p:custDataLst>
                  <p:tags r:id="rId247"/>
                </p:custDataLst>
              </p:nvPr>
            </p:nvSpPr>
            <p:spPr bwMode="auto">
              <a:xfrm>
                <a:off x="3477" y="2152"/>
                <a:ext cx="4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54" name="Freeform 402"/>
              <p:cNvSpPr/>
              <p:nvPr>
                <p:custDataLst>
                  <p:tags r:id="rId248"/>
                </p:custDataLst>
              </p:nvPr>
            </p:nvSpPr>
            <p:spPr bwMode="auto">
              <a:xfrm>
                <a:off x="3466" y="2096"/>
                <a:ext cx="8" cy="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2 h 2"/>
                  <a:gd name="T6" fmla="*/ 2 w 4"/>
                  <a:gd name="T7" fmla="*/ 1 h 2"/>
                  <a:gd name="T8" fmla="*/ 4 w 4"/>
                  <a:gd name="T9" fmla="*/ 0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55" name="Freeform 403"/>
              <p:cNvSpPr/>
              <p:nvPr>
                <p:custDataLst>
                  <p:tags r:id="rId249"/>
                </p:custDataLst>
              </p:nvPr>
            </p:nvSpPr>
            <p:spPr bwMode="auto">
              <a:xfrm>
                <a:off x="3470" y="2101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56" name="Freeform 404"/>
              <p:cNvSpPr/>
              <p:nvPr>
                <p:custDataLst>
                  <p:tags r:id="rId250"/>
                </p:custDataLst>
              </p:nvPr>
            </p:nvSpPr>
            <p:spPr bwMode="auto">
              <a:xfrm>
                <a:off x="3718" y="2501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57" name="Freeform 405"/>
              <p:cNvSpPr/>
              <p:nvPr>
                <p:custDataLst>
                  <p:tags r:id="rId251"/>
                </p:custDataLst>
              </p:nvPr>
            </p:nvSpPr>
            <p:spPr bwMode="auto">
              <a:xfrm>
                <a:off x="3629" y="2417"/>
                <a:ext cx="7" cy="6"/>
              </a:xfrm>
              <a:custGeom>
                <a:avLst/>
                <a:gdLst>
                  <a:gd name="T0" fmla="*/ 2 w 3"/>
                  <a:gd name="T1" fmla="*/ 3 h 3"/>
                  <a:gd name="T2" fmla="*/ 0 w 3"/>
                  <a:gd name="T3" fmla="*/ 0 h 3"/>
                  <a:gd name="T4" fmla="*/ 2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</p:grpSp>
        <p:sp>
          <p:nvSpPr>
            <p:cNvPr id="858" name="Freeform 407"/>
            <p:cNvSpPr/>
            <p:nvPr>
              <p:custDataLst>
                <p:tags r:id="rId6"/>
              </p:custDataLst>
            </p:nvPr>
          </p:nvSpPr>
          <p:spPr bwMode="auto">
            <a:xfrm>
              <a:off x="3716" y="2495"/>
              <a:ext cx="5" cy="4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59" name="Freeform 408"/>
            <p:cNvSpPr/>
            <p:nvPr>
              <p:custDataLst>
                <p:tags r:id="rId7"/>
              </p:custDataLst>
            </p:nvPr>
          </p:nvSpPr>
          <p:spPr bwMode="auto">
            <a:xfrm>
              <a:off x="3706" y="2480"/>
              <a:ext cx="10" cy="15"/>
            </a:xfrm>
            <a:custGeom>
              <a:avLst/>
              <a:gdLst>
                <a:gd name="T0" fmla="*/ 5 w 5"/>
                <a:gd name="T1" fmla="*/ 7 h 7"/>
                <a:gd name="T2" fmla="*/ 2 w 5"/>
                <a:gd name="T3" fmla="*/ 3 h 7"/>
                <a:gd name="T4" fmla="*/ 2 w 5"/>
                <a:gd name="T5" fmla="*/ 1 h 7"/>
                <a:gd name="T6" fmla="*/ 3 w 5"/>
                <a:gd name="T7" fmla="*/ 7 h 7"/>
                <a:gd name="T8" fmla="*/ 3 w 5"/>
                <a:gd name="T9" fmla="*/ 7 h 7"/>
                <a:gd name="T10" fmla="*/ 5 w 5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60" name="Freeform 409"/>
            <p:cNvSpPr/>
            <p:nvPr>
              <p:custDataLst>
                <p:tags r:id="rId8"/>
              </p:custDataLst>
            </p:nvPr>
          </p:nvSpPr>
          <p:spPr bwMode="auto">
            <a:xfrm>
              <a:off x="3782" y="3038"/>
              <a:ext cx="2" cy="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61" name="Freeform 410"/>
            <p:cNvSpPr/>
            <p:nvPr>
              <p:custDataLst>
                <p:tags r:id="rId9"/>
              </p:custDataLst>
            </p:nvPr>
          </p:nvSpPr>
          <p:spPr bwMode="auto">
            <a:xfrm>
              <a:off x="3631" y="2249"/>
              <a:ext cx="3" cy="2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62" name="Freeform 411"/>
            <p:cNvSpPr/>
            <p:nvPr>
              <p:custDataLst>
                <p:tags r:id="rId10"/>
              </p:custDataLst>
            </p:nvPr>
          </p:nvSpPr>
          <p:spPr bwMode="auto">
            <a:xfrm>
              <a:off x="3988" y="3019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63" name="Freeform 412"/>
            <p:cNvSpPr/>
            <p:nvPr>
              <p:custDataLst>
                <p:tags r:id="rId11"/>
              </p:custDataLst>
            </p:nvPr>
          </p:nvSpPr>
          <p:spPr bwMode="auto">
            <a:xfrm>
              <a:off x="3856" y="3002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64" name="Freeform 413"/>
            <p:cNvSpPr/>
            <p:nvPr>
              <p:custDataLst>
                <p:tags r:id="rId12"/>
              </p:custDataLst>
            </p:nvPr>
          </p:nvSpPr>
          <p:spPr bwMode="auto">
            <a:xfrm>
              <a:off x="3924" y="2998"/>
              <a:ext cx="2" cy="2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65" name="Freeform 414"/>
            <p:cNvSpPr/>
            <p:nvPr>
              <p:custDataLst>
                <p:tags r:id="rId13"/>
              </p:custDataLst>
            </p:nvPr>
          </p:nvSpPr>
          <p:spPr bwMode="auto">
            <a:xfrm>
              <a:off x="3561" y="1990"/>
              <a:ext cx="3" cy="9"/>
            </a:xfrm>
            <a:custGeom>
              <a:avLst/>
              <a:gdLst>
                <a:gd name="T0" fmla="*/ 1 w 1"/>
                <a:gd name="T1" fmla="*/ 1 h 4"/>
                <a:gd name="T2" fmla="*/ 0 w 1"/>
                <a:gd name="T3" fmla="*/ 0 h 4"/>
                <a:gd name="T4" fmla="*/ 1 w 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66" name="Freeform 415"/>
            <p:cNvSpPr/>
            <p:nvPr>
              <p:custDataLst>
                <p:tags r:id="rId14"/>
              </p:custDataLst>
            </p:nvPr>
          </p:nvSpPr>
          <p:spPr bwMode="auto">
            <a:xfrm>
              <a:off x="3795" y="3040"/>
              <a:ext cx="2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67" name="Freeform 416"/>
            <p:cNvSpPr/>
            <p:nvPr>
              <p:custDataLst>
                <p:tags r:id="rId15"/>
              </p:custDataLst>
            </p:nvPr>
          </p:nvSpPr>
          <p:spPr bwMode="auto">
            <a:xfrm>
              <a:off x="3958" y="303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68" name="Freeform 417"/>
            <p:cNvSpPr/>
            <p:nvPr>
              <p:custDataLst>
                <p:tags r:id="rId16"/>
              </p:custDataLst>
            </p:nvPr>
          </p:nvSpPr>
          <p:spPr bwMode="auto">
            <a:xfrm>
              <a:off x="3982" y="3027"/>
              <a:ext cx="0" cy="3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69" name="Freeform 418"/>
            <p:cNvSpPr/>
            <p:nvPr>
              <p:custDataLst>
                <p:tags r:id="rId17"/>
              </p:custDataLst>
            </p:nvPr>
          </p:nvSpPr>
          <p:spPr bwMode="auto">
            <a:xfrm>
              <a:off x="3595" y="1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70" name="Freeform 419"/>
            <p:cNvSpPr/>
            <p:nvPr>
              <p:custDataLst>
                <p:tags r:id="rId18"/>
              </p:custDataLst>
            </p:nvPr>
          </p:nvSpPr>
          <p:spPr bwMode="auto">
            <a:xfrm>
              <a:off x="3757" y="2981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71" name="Freeform 420"/>
            <p:cNvSpPr/>
            <p:nvPr>
              <p:custDataLst>
                <p:tags r:id="rId19"/>
              </p:custDataLst>
            </p:nvPr>
          </p:nvSpPr>
          <p:spPr bwMode="auto">
            <a:xfrm>
              <a:off x="3627" y="1789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72" name="Freeform 421"/>
            <p:cNvSpPr/>
            <p:nvPr>
              <p:custDataLst>
                <p:tags r:id="rId20"/>
              </p:custDataLst>
            </p:nvPr>
          </p:nvSpPr>
          <p:spPr bwMode="auto">
            <a:xfrm>
              <a:off x="3578" y="179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73" name="Rectangle 422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3593" y="1825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74" name="Freeform 423"/>
            <p:cNvSpPr/>
            <p:nvPr>
              <p:custDataLst>
                <p:tags r:id="rId22"/>
              </p:custDataLst>
            </p:nvPr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75" name="Freeform 424"/>
            <p:cNvSpPr/>
            <p:nvPr>
              <p:custDataLst>
                <p:tags r:id="rId23"/>
              </p:custDataLst>
            </p:nvPr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76" name="Freeform 425"/>
            <p:cNvSpPr/>
            <p:nvPr>
              <p:custDataLst>
                <p:tags r:id="rId24"/>
              </p:custDataLst>
            </p:nvPr>
          </p:nvSpPr>
          <p:spPr bwMode="auto">
            <a:xfrm>
              <a:off x="3638" y="2417"/>
              <a:ext cx="6" cy="6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77" name="Freeform 426"/>
            <p:cNvSpPr/>
            <p:nvPr>
              <p:custDataLst>
                <p:tags r:id="rId25"/>
              </p:custDataLst>
            </p:nvPr>
          </p:nvSpPr>
          <p:spPr bwMode="auto">
            <a:xfrm>
              <a:off x="3708" y="2743"/>
              <a:ext cx="2" cy="7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78" name="Freeform 427"/>
            <p:cNvSpPr/>
            <p:nvPr>
              <p:custDataLst>
                <p:tags r:id="rId26"/>
              </p:custDataLst>
            </p:nvPr>
          </p:nvSpPr>
          <p:spPr bwMode="auto">
            <a:xfrm>
              <a:off x="3714" y="2737"/>
              <a:ext cx="4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1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79" name="Freeform 428"/>
            <p:cNvSpPr/>
            <p:nvPr>
              <p:custDataLst>
                <p:tags r:id="rId27"/>
              </p:custDataLst>
            </p:nvPr>
          </p:nvSpPr>
          <p:spPr bwMode="auto">
            <a:xfrm>
              <a:off x="3706" y="2737"/>
              <a:ext cx="10" cy="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1 h 2"/>
                <a:gd name="T4" fmla="*/ 5 w 5"/>
                <a:gd name="T5" fmla="*/ 2 h 2"/>
                <a:gd name="T6" fmla="*/ 3 w 5"/>
                <a:gd name="T7" fmla="*/ 1 h 2"/>
                <a:gd name="T8" fmla="*/ 2 w 5"/>
                <a:gd name="T9" fmla="*/ 1 h 2"/>
                <a:gd name="T10" fmla="*/ 0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80" name="Freeform 429"/>
            <p:cNvSpPr/>
            <p:nvPr>
              <p:custDataLst>
                <p:tags r:id="rId28"/>
              </p:custDataLst>
            </p:nvPr>
          </p:nvSpPr>
          <p:spPr bwMode="auto">
            <a:xfrm>
              <a:off x="3755" y="2718"/>
              <a:ext cx="4" cy="6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81" name="Freeform 430"/>
            <p:cNvSpPr/>
            <p:nvPr>
              <p:custDataLst>
                <p:tags r:id="rId29"/>
              </p:custDataLst>
            </p:nvPr>
          </p:nvSpPr>
          <p:spPr bwMode="auto">
            <a:xfrm>
              <a:off x="3761" y="2733"/>
              <a:ext cx="4" cy="17"/>
            </a:xfrm>
            <a:custGeom>
              <a:avLst/>
              <a:gdLst>
                <a:gd name="T0" fmla="*/ 1 w 2"/>
                <a:gd name="T1" fmla="*/ 7 h 8"/>
                <a:gd name="T2" fmla="*/ 0 w 2"/>
                <a:gd name="T3" fmla="*/ 3 h 8"/>
                <a:gd name="T4" fmla="*/ 1 w 2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8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82" name="Freeform 431"/>
            <p:cNvSpPr/>
            <p:nvPr>
              <p:custDataLst>
                <p:tags r:id="rId30"/>
              </p:custDataLst>
            </p:nvPr>
          </p:nvSpPr>
          <p:spPr bwMode="auto">
            <a:xfrm>
              <a:off x="3759" y="2720"/>
              <a:ext cx="2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83" name="Freeform 432"/>
            <p:cNvSpPr/>
            <p:nvPr>
              <p:custDataLst>
                <p:tags r:id="rId31"/>
              </p:custDataLst>
            </p:nvPr>
          </p:nvSpPr>
          <p:spPr bwMode="auto">
            <a:xfrm>
              <a:off x="3761" y="2714"/>
              <a:ext cx="6" cy="12"/>
            </a:xfrm>
            <a:custGeom>
              <a:avLst/>
              <a:gdLst>
                <a:gd name="T0" fmla="*/ 0 w 3"/>
                <a:gd name="T1" fmla="*/ 5 h 6"/>
                <a:gd name="T2" fmla="*/ 3 w 3"/>
                <a:gd name="T3" fmla="*/ 3 h 6"/>
                <a:gd name="T4" fmla="*/ 0 w 3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84" name="Freeform 433"/>
            <p:cNvSpPr/>
            <p:nvPr>
              <p:custDataLst>
                <p:tags r:id="rId32"/>
              </p:custDataLst>
            </p:nvPr>
          </p:nvSpPr>
          <p:spPr bwMode="auto">
            <a:xfrm>
              <a:off x="3712" y="2737"/>
              <a:ext cx="0" cy="2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85" name="Freeform 434"/>
            <p:cNvSpPr>
              <a:spLocks noEditPoints="1"/>
            </p:cNvSpPr>
            <p:nvPr>
              <p:custDataLst>
                <p:tags r:id="rId33"/>
              </p:custDataLst>
            </p:nvPr>
          </p:nvSpPr>
          <p:spPr bwMode="auto">
            <a:xfrm>
              <a:off x="3742" y="2907"/>
              <a:ext cx="384" cy="146"/>
            </a:xfrm>
            <a:custGeom>
              <a:avLst/>
              <a:gdLst>
                <a:gd name="T0" fmla="*/ 150 w 181"/>
                <a:gd name="T1" fmla="*/ 21 h 69"/>
                <a:gd name="T2" fmla="*/ 144 w 181"/>
                <a:gd name="T3" fmla="*/ 25 h 69"/>
                <a:gd name="T4" fmla="*/ 103 w 181"/>
                <a:gd name="T5" fmla="*/ 42 h 69"/>
                <a:gd name="T6" fmla="*/ 91 w 181"/>
                <a:gd name="T7" fmla="*/ 45 h 69"/>
                <a:gd name="T8" fmla="*/ 79 w 181"/>
                <a:gd name="T9" fmla="*/ 44 h 69"/>
                <a:gd name="T10" fmla="*/ 60 w 181"/>
                <a:gd name="T11" fmla="*/ 44 h 69"/>
                <a:gd name="T12" fmla="*/ 50 w 181"/>
                <a:gd name="T13" fmla="*/ 47 h 69"/>
                <a:gd name="T14" fmla="*/ 32 w 181"/>
                <a:gd name="T15" fmla="*/ 47 h 69"/>
                <a:gd name="T16" fmla="*/ 22 w 181"/>
                <a:gd name="T17" fmla="*/ 44 h 69"/>
                <a:gd name="T18" fmla="*/ 10 w 181"/>
                <a:gd name="T19" fmla="*/ 39 h 69"/>
                <a:gd name="T20" fmla="*/ 10 w 181"/>
                <a:gd name="T21" fmla="*/ 37 h 69"/>
                <a:gd name="T22" fmla="*/ 10 w 181"/>
                <a:gd name="T23" fmla="*/ 35 h 69"/>
                <a:gd name="T24" fmla="*/ 10 w 181"/>
                <a:gd name="T25" fmla="*/ 34 h 69"/>
                <a:gd name="T26" fmla="*/ 10 w 181"/>
                <a:gd name="T27" fmla="*/ 30 h 69"/>
                <a:gd name="T28" fmla="*/ 2 w 181"/>
                <a:gd name="T29" fmla="*/ 32 h 69"/>
                <a:gd name="T30" fmla="*/ 6 w 181"/>
                <a:gd name="T31" fmla="*/ 44 h 69"/>
                <a:gd name="T32" fmla="*/ 10 w 181"/>
                <a:gd name="T33" fmla="*/ 51 h 69"/>
                <a:gd name="T34" fmla="*/ 4 w 181"/>
                <a:gd name="T35" fmla="*/ 55 h 69"/>
                <a:gd name="T36" fmla="*/ 8 w 181"/>
                <a:gd name="T37" fmla="*/ 58 h 69"/>
                <a:gd name="T38" fmla="*/ 13 w 181"/>
                <a:gd name="T39" fmla="*/ 57 h 69"/>
                <a:gd name="T40" fmla="*/ 13 w 181"/>
                <a:gd name="T41" fmla="*/ 60 h 69"/>
                <a:gd name="T42" fmla="*/ 19 w 181"/>
                <a:gd name="T43" fmla="*/ 57 h 69"/>
                <a:gd name="T44" fmla="*/ 20 w 181"/>
                <a:gd name="T45" fmla="*/ 63 h 69"/>
                <a:gd name="T46" fmla="*/ 22 w 181"/>
                <a:gd name="T47" fmla="*/ 66 h 69"/>
                <a:gd name="T48" fmla="*/ 24 w 181"/>
                <a:gd name="T49" fmla="*/ 64 h 69"/>
                <a:gd name="T50" fmla="*/ 28 w 181"/>
                <a:gd name="T51" fmla="*/ 64 h 69"/>
                <a:gd name="T52" fmla="*/ 31 w 181"/>
                <a:gd name="T53" fmla="*/ 66 h 69"/>
                <a:gd name="T54" fmla="*/ 36 w 181"/>
                <a:gd name="T55" fmla="*/ 58 h 69"/>
                <a:gd name="T56" fmla="*/ 36 w 181"/>
                <a:gd name="T57" fmla="*/ 65 h 69"/>
                <a:gd name="T58" fmla="*/ 46 w 181"/>
                <a:gd name="T59" fmla="*/ 67 h 69"/>
                <a:gd name="T60" fmla="*/ 50 w 181"/>
                <a:gd name="T61" fmla="*/ 66 h 69"/>
                <a:gd name="T62" fmla="*/ 55 w 181"/>
                <a:gd name="T63" fmla="*/ 62 h 69"/>
                <a:gd name="T64" fmla="*/ 65 w 181"/>
                <a:gd name="T65" fmla="*/ 66 h 69"/>
                <a:gd name="T66" fmla="*/ 69 w 181"/>
                <a:gd name="T67" fmla="*/ 63 h 69"/>
                <a:gd name="T68" fmla="*/ 71 w 181"/>
                <a:gd name="T69" fmla="*/ 63 h 69"/>
                <a:gd name="T70" fmla="*/ 72 w 181"/>
                <a:gd name="T71" fmla="*/ 61 h 69"/>
                <a:gd name="T72" fmla="*/ 76 w 181"/>
                <a:gd name="T73" fmla="*/ 65 h 69"/>
                <a:gd name="T74" fmla="*/ 79 w 181"/>
                <a:gd name="T75" fmla="*/ 63 h 69"/>
                <a:gd name="T76" fmla="*/ 88 w 181"/>
                <a:gd name="T77" fmla="*/ 60 h 69"/>
                <a:gd name="T78" fmla="*/ 92 w 181"/>
                <a:gd name="T79" fmla="*/ 62 h 69"/>
                <a:gd name="T80" fmla="*/ 98 w 181"/>
                <a:gd name="T81" fmla="*/ 60 h 69"/>
                <a:gd name="T82" fmla="*/ 102 w 181"/>
                <a:gd name="T83" fmla="*/ 59 h 69"/>
                <a:gd name="T84" fmla="*/ 103 w 181"/>
                <a:gd name="T85" fmla="*/ 59 h 69"/>
                <a:gd name="T86" fmla="*/ 108 w 181"/>
                <a:gd name="T87" fmla="*/ 58 h 69"/>
                <a:gd name="T88" fmla="*/ 115 w 181"/>
                <a:gd name="T89" fmla="*/ 53 h 69"/>
                <a:gd name="T90" fmla="*/ 117 w 181"/>
                <a:gd name="T91" fmla="*/ 52 h 69"/>
                <a:gd name="T92" fmla="*/ 122 w 181"/>
                <a:gd name="T93" fmla="*/ 45 h 69"/>
                <a:gd name="T94" fmla="*/ 127 w 181"/>
                <a:gd name="T95" fmla="*/ 45 h 69"/>
                <a:gd name="T96" fmla="*/ 134 w 181"/>
                <a:gd name="T97" fmla="*/ 43 h 69"/>
                <a:gd name="T98" fmla="*/ 139 w 181"/>
                <a:gd name="T99" fmla="*/ 41 h 69"/>
                <a:gd name="T100" fmla="*/ 152 w 181"/>
                <a:gd name="T101" fmla="*/ 37 h 69"/>
                <a:gd name="T102" fmla="*/ 156 w 181"/>
                <a:gd name="T103" fmla="*/ 35 h 69"/>
                <a:gd name="T104" fmla="*/ 163 w 181"/>
                <a:gd name="T105" fmla="*/ 27 h 69"/>
                <a:gd name="T106" fmla="*/ 167 w 181"/>
                <a:gd name="T107" fmla="*/ 19 h 69"/>
                <a:gd name="T108" fmla="*/ 10 w 181"/>
                <a:gd name="T109" fmla="*/ 31 h 69"/>
                <a:gd name="T110" fmla="*/ 10 w 181"/>
                <a:gd name="T111" fmla="*/ 35 h 69"/>
                <a:gd name="T112" fmla="*/ 9 w 181"/>
                <a:gd name="T113" fmla="*/ 34 h 69"/>
                <a:gd name="T114" fmla="*/ 7 w 181"/>
                <a:gd name="T115" fmla="*/ 35 h 69"/>
                <a:gd name="T116" fmla="*/ 8 w 181"/>
                <a:gd name="T117" fmla="*/ 36 h 69"/>
                <a:gd name="T118" fmla="*/ 10 w 181"/>
                <a:gd name="T11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" h="69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86" name="Freeform 435"/>
            <p:cNvSpPr/>
            <p:nvPr>
              <p:custDataLst>
                <p:tags r:id="rId34"/>
              </p:custDataLst>
            </p:nvPr>
          </p:nvSpPr>
          <p:spPr bwMode="auto">
            <a:xfrm>
              <a:off x="3712" y="2809"/>
              <a:ext cx="4" cy="2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87" name="Freeform 436"/>
            <p:cNvSpPr>
              <a:spLocks noEditPoints="1"/>
            </p:cNvSpPr>
            <p:nvPr>
              <p:custDataLst>
                <p:tags r:id="rId35"/>
              </p:custDataLst>
            </p:nvPr>
          </p:nvSpPr>
          <p:spPr bwMode="auto">
            <a:xfrm>
              <a:off x="3434" y="1624"/>
              <a:ext cx="862" cy="1213"/>
            </a:xfrm>
            <a:custGeom>
              <a:avLst/>
              <a:gdLst>
                <a:gd name="T0" fmla="*/ 172 w 406"/>
                <a:gd name="T1" fmla="*/ 570 h 572"/>
                <a:gd name="T2" fmla="*/ 205 w 406"/>
                <a:gd name="T3" fmla="*/ 568 h 572"/>
                <a:gd name="T4" fmla="*/ 239 w 406"/>
                <a:gd name="T5" fmla="*/ 564 h 572"/>
                <a:gd name="T6" fmla="*/ 281 w 406"/>
                <a:gd name="T7" fmla="*/ 547 h 572"/>
                <a:gd name="T8" fmla="*/ 300 w 406"/>
                <a:gd name="T9" fmla="*/ 522 h 572"/>
                <a:gd name="T10" fmla="*/ 204 w 406"/>
                <a:gd name="T11" fmla="*/ 395 h 572"/>
                <a:gd name="T12" fmla="*/ 207 w 406"/>
                <a:gd name="T13" fmla="*/ 339 h 572"/>
                <a:gd name="T14" fmla="*/ 214 w 406"/>
                <a:gd name="T15" fmla="*/ 279 h 572"/>
                <a:gd name="T16" fmla="*/ 177 w 406"/>
                <a:gd name="T17" fmla="*/ 304 h 572"/>
                <a:gd name="T18" fmla="*/ 184 w 406"/>
                <a:gd name="T19" fmla="*/ 298 h 572"/>
                <a:gd name="T20" fmla="*/ 197 w 406"/>
                <a:gd name="T21" fmla="*/ 321 h 572"/>
                <a:gd name="T22" fmla="*/ 186 w 406"/>
                <a:gd name="T23" fmla="*/ 337 h 572"/>
                <a:gd name="T24" fmla="*/ 190 w 406"/>
                <a:gd name="T25" fmla="*/ 347 h 572"/>
                <a:gd name="T26" fmla="*/ 189 w 406"/>
                <a:gd name="T27" fmla="*/ 365 h 572"/>
                <a:gd name="T28" fmla="*/ 189 w 406"/>
                <a:gd name="T29" fmla="*/ 382 h 572"/>
                <a:gd name="T30" fmla="*/ 194 w 406"/>
                <a:gd name="T31" fmla="*/ 401 h 572"/>
                <a:gd name="T32" fmla="*/ 198 w 406"/>
                <a:gd name="T33" fmla="*/ 426 h 572"/>
                <a:gd name="T34" fmla="*/ 92 w 406"/>
                <a:gd name="T35" fmla="*/ 277 h 572"/>
                <a:gd name="T36" fmla="*/ 68 w 406"/>
                <a:gd name="T37" fmla="*/ 218 h 572"/>
                <a:gd name="T38" fmla="*/ 189 w 406"/>
                <a:gd name="T39" fmla="*/ 198 h 572"/>
                <a:gd name="T40" fmla="*/ 299 w 406"/>
                <a:gd name="T41" fmla="*/ 279 h 572"/>
                <a:gd name="T42" fmla="*/ 240 w 406"/>
                <a:gd name="T43" fmla="*/ 425 h 572"/>
                <a:gd name="T44" fmla="*/ 250 w 406"/>
                <a:gd name="T45" fmla="*/ 401 h 572"/>
                <a:gd name="T46" fmla="*/ 257 w 406"/>
                <a:gd name="T47" fmla="*/ 380 h 572"/>
                <a:gd name="T48" fmla="*/ 262 w 406"/>
                <a:gd name="T49" fmla="*/ 342 h 572"/>
                <a:gd name="T50" fmla="*/ 279 w 406"/>
                <a:gd name="T51" fmla="*/ 305 h 572"/>
                <a:gd name="T52" fmla="*/ 323 w 406"/>
                <a:gd name="T53" fmla="*/ 287 h 572"/>
                <a:gd name="T54" fmla="*/ 345 w 406"/>
                <a:gd name="T55" fmla="*/ 231 h 572"/>
                <a:gd name="T56" fmla="*/ 313 w 406"/>
                <a:gd name="T57" fmla="*/ 163 h 572"/>
                <a:gd name="T58" fmla="*/ 199 w 406"/>
                <a:gd name="T59" fmla="*/ 120 h 572"/>
                <a:gd name="T60" fmla="*/ 99 w 406"/>
                <a:gd name="T61" fmla="*/ 189 h 572"/>
                <a:gd name="T62" fmla="*/ 67 w 406"/>
                <a:gd name="T63" fmla="*/ 156 h 572"/>
                <a:gd name="T64" fmla="*/ 18 w 406"/>
                <a:gd name="T65" fmla="*/ 247 h 572"/>
                <a:gd name="T66" fmla="*/ 17 w 406"/>
                <a:gd name="T67" fmla="*/ 216 h 572"/>
                <a:gd name="T68" fmla="*/ 18 w 406"/>
                <a:gd name="T69" fmla="*/ 212 h 572"/>
                <a:gd name="T70" fmla="*/ 18 w 406"/>
                <a:gd name="T71" fmla="*/ 213 h 572"/>
                <a:gd name="T72" fmla="*/ 20 w 406"/>
                <a:gd name="T73" fmla="*/ 216 h 572"/>
                <a:gd name="T74" fmla="*/ 36 w 406"/>
                <a:gd name="T75" fmla="*/ 256 h 572"/>
                <a:gd name="T76" fmla="*/ 80 w 406"/>
                <a:gd name="T77" fmla="*/ 293 h 572"/>
                <a:gd name="T78" fmla="*/ 143 w 406"/>
                <a:gd name="T79" fmla="*/ 304 h 572"/>
                <a:gd name="T80" fmla="*/ 162 w 406"/>
                <a:gd name="T81" fmla="*/ 375 h 572"/>
                <a:gd name="T82" fmla="*/ 177 w 406"/>
                <a:gd name="T83" fmla="*/ 504 h 572"/>
                <a:gd name="T84" fmla="*/ 192 w 406"/>
                <a:gd name="T85" fmla="*/ 530 h 572"/>
                <a:gd name="T86" fmla="*/ 191 w 406"/>
                <a:gd name="T87" fmla="*/ 504 h 572"/>
                <a:gd name="T88" fmla="*/ 192 w 406"/>
                <a:gd name="T89" fmla="*/ 486 h 572"/>
                <a:gd name="T90" fmla="*/ 194 w 406"/>
                <a:gd name="T91" fmla="*/ 451 h 572"/>
                <a:gd name="T92" fmla="*/ 220 w 406"/>
                <a:gd name="T93" fmla="*/ 447 h 572"/>
                <a:gd name="T94" fmla="*/ 240 w 406"/>
                <a:gd name="T95" fmla="*/ 469 h 572"/>
                <a:gd name="T96" fmla="*/ 247 w 406"/>
                <a:gd name="T97" fmla="*/ 543 h 572"/>
                <a:gd name="T98" fmla="*/ 146 w 406"/>
                <a:gd name="T99" fmla="*/ 545 h 572"/>
                <a:gd name="T100" fmla="*/ 137 w 406"/>
                <a:gd name="T101" fmla="*/ 524 h 572"/>
                <a:gd name="T102" fmla="*/ 130 w 406"/>
                <a:gd name="T103" fmla="*/ 553 h 572"/>
                <a:gd name="T104" fmla="*/ 193 w 406"/>
                <a:gd name="T105" fmla="*/ 309 h 572"/>
                <a:gd name="T106" fmla="*/ 196 w 406"/>
                <a:gd name="T107" fmla="*/ 303 h 572"/>
                <a:gd name="T108" fmla="*/ 209 w 406"/>
                <a:gd name="T109" fmla="*/ 295 h 572"/>
                <a:gd name="T110" fmla="*/ 218 w 406"/>
                <a:gd name="T111" fmla="*/ 301 h 572"/>
                <a:gd name="T112" fmla="*/ 221 w 406"/>
                <a:gd name="T113" fmla="*/ 307 h 572"/>
                <a:gd name="T114" fmla="*/ 211 w 406"/>
                <a:gd name="T115" fmla="*/ 310 h 572"/>
                <a:gd name="T116" fmla="*/ 222 w 406"/>
                <a:gd name="T117" fmla="*/ 307 h 572"/>
                <a:gd name="T118" fmla="*/ 191 w 406"/>
                <a:gd name="T119" fmla="*/ 185 h 572"/>
                <a:gd name="T120" fmla="*/ 63 w 406"/>
                <a:gd name="T121" fmla="*/ 186 h 572"/>
                <a:gd name="T122" fmla="*/ 22 w 406"/>
                <a:gd name="T123" fmla="*/ 214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6" h="572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88" name="Freeform 437"/>
            <p:cNvSpPr/>
            <p:nvPr>
              <p:custDataLst>
                <p:tags r:id="rId36"/>
              </p:custDataLst>
            </p:nvPr>
          </p:nvSpPr>
          <p:spPr bwMode="auto">
            <a:xfrm>
              <a:off x="3695" y="2760"/>
              <a:ext cx="4" cy="2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89" name="Freeform 438"/>
            <p:cNvSpPr/>
            <p:nvPr>
              <p:custDataLst>
                <p:tags r:id="rId37"/>
              </p:custDataLst>
            </p:nvPr>
          </p:nvSpPr>
          <p:spPr bwMode="auto">
            <a:xfrm>
              <a:off x="3699" y="2760"/>
              <a:ext cx="5" cy="4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90" name="Freeform 439"/>
            <p:cNvSpPr/>
            <p:nvPr>
              <p:custDataLst>
                <p:tags r:id="rId38"/>
              </p:custDataLst>
            </p:nvPr>
          </p:nvSpPr>
          <p:spPr bwMode="auto">
            <a:xfrm>
              <a:off x="3916" y="2586"/>
              <a:ext cx="4" cy="2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91" name="Freeform 440"/>
            <p:cNvSpPr/>
            <p:nvPr>
              <p:custDataLst>
                <p:tags r:id="rId39"/>
              </p:custDataLst>
            </p:nvPr>
          </p:nvSpPr>
          <p:spPr bwMode="auto">
            <a:xfrm>
              <a:off x="3941" y="2610"/>
              <a:ext cx="5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92" name="Freeform 441"/>
            <p:cNvSpPr/>
            <p:nvPr>
              <p:custDataLst>
                <p:tags r:id="rId40"/>
              </p:custDataLst>
            </p:nvPr>
          </p:nvSpPr>
          <p:spPr bwMode="auto">
            <a:xfrm>
              <a:off x="3729" y="2272"/>
              <a:ext cx="2" cy="5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93" name="Freeform 442"/>
            <p:cNvSpPr/>
            <p:nvPr>
              <p:custDataLst>
                <p:tags r:id="rId41"/>
              </p:custDataLst>
            </p:nvPr>
          </p:nvSpPr>
          <p:spPr bwMode="auto">
            <a:xfrm>
              <a:off x="3852" y="2714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94" name="Freeform 443"/>
            <p:cNvSpPr/>
            <p:nvPr>
              <p:custDataLst>
                <p:tags r:id="rId42"/>
              </p:custDataLst>
            </p:nvPr>
          </p:nvSpPr>
          <p:spPr bwMode="auto">
            <a:xfrm>
              <a:off x="3850" y="2692"/>
              <a:ext cx="4" cy="2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95" name="Freeform 444"/>
            <p:cNvSpPr/>
            <p:nvPr>
              <p:custDataLst>
                <p:tags r:id="rId43"/>
              </p:custDataLst>
            </p:nvPr>
          </p:nvSpPr>
          <p:spPr bwMode="auto">
            <a:xfrm>
              <a:off x="3848" y="2686"/>
              <a:ext cx="2" cy="2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96" name="Freeform 445"/>
            <p:cNvSpPr/>
            <p:nvPr>
              <p:custDataLst>
                <p:tags r:id="rId44"/>
              </p:custDataLst>
            </p:nvPr>
          </p:nvSpPr>
          <p:spPr bwMode="auto">
            <a:xfrm>
              <a:off x="3846" y="2711"/>
              <a:ext cx="4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97" name="Freeform 446"/>
            <p:cNvSpPr/>
            <p:nvPr>
              <p:custDataLst>
                <p:tags r:id="rId45"/>
              </p:custDataLst>
            </p:nvPr>
          </p:nvSpPr>
          <p:spPr bwMode="auto">
            <a:xfrm>
              <a:off x="3822" y="2773"/>
              <a:ext cx="5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98" name="Freeform 447"/>
            <p:cNvSpPr/>
            <p:nvPr>
              <p:custDataLst>
                <p:tags r:id="rId46"/>
              </p:custDataLst>
            </p:nvPr>
          </p:nvSpPr>
          <p:spPr bwMode="auto">
            <a:xfrm>
              <a:off x="3765" y="2315"/>
              <a:ext cx="4" cy="0"/>
            </a:xfrm>
            <a:custGeom>
              <a:avLst/>
              <a:gdLst>
                <a:gd name="T0" fmla="*/ 0 w 4"/>
                <a:gd name="T1" fmla="*/ 0 w 4"/>
                <a:gd name="T2" fmla="*/ 4 w 4"/>
                <a:gd name="T3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99" name="Freeform 448"/>
            <p:cNvSpPr/>
            <p:nvPr>
              <p:custDataLst>
                <p:tags r:id="rId47"/>
              </p:custDataLst>
            </p:nvPr>
          </p:nvSpPr>
          <p:spPr bwMode="auto">
            <a:xfrm>
              <a:off x="3842" y="2733"/>
              <a:ext cx="4" cy="0"/>
            </a:xfrm>
            <a:custGeom>
              <a:avLst/>
              <a:gdLst>
                <a:gd name="T0" fmla="*/ 1 w 2"/>
                <a:gd name="T1" fmla="*/ 2 w 2"/>
                <a:gd name="T2" fmla="*/ 1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00" name="Freeform 449"/>
            <p:cNvSpPr/>
            <p:nvPr>
              <p:custDataLst>
                <p:tags r:id="rId48"/>
              </p:custDataLst>
            </p:nvPr>
          </p:nvSpPr>
          <p:spPr bwMode="auto">
            <a:xfrm>
              <a:off x="3822" y="2769"/>
              <a:ext cx="7" cy="2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01" name="Freeform 450"/>
            <p:cNvSpPr/>
            <p:nvPr>
              <p:custDataLst>
                <p:tags r:id="rId49"/>
              </p:custDataLst>
            </p:nvPr>
          </p:nvSpPr>
          <p:spPr bwMode="auto">
            <a:xfrm>
              <a:off x="3846" y="2731"/>
              <a:ext cx="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02" name="Freeform 451"/>
            <p:cNvSpPr/>
            <p:nvPr>
              <p:custDataLst>
                <p:tags r:id="rId50"/>
              </p:custDataLst>
            </p:nvPr>
          </p:nvSpPr>
          <p:spPr bwMode="auto">
            <a:xfrm>
              <a:off x="3844" y="2724"/>
              <a:ext cx="4" cy="2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03" name="Freeform 452"/>
            <p:cNvSpPr/>
            <p:nvPr>
              <p:custDataLst>
                <p:tags r:id="rId51"/>
              </p:custDataLst>
            </p:nvPr>
          </p:nvSpPr>
          <p:spPr bwMode="auto">
            <a:xfrm>
              <a:off x="3844" y="2728"/>
              <a:ext cx="8" cy="3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2 w 4"/>
                <a:gd name="T5" fmla="*/ 0 h 1"/>
                <a:gd name="T6" fmla="*/ 4 w 4"/>
                <a:gd name="T7" fmla="*/ 0 h 1"/>
                <a:gd name="T8" fmla="*/ 0 w 4"/>
                <a:gd name="T9" fmla="*/ 1 h 1"/>
                <a:gd name="T10" fmla="*/ 0 w 4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63943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9053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Binary Heap Analysis</a:t>
            </a:r>
          </a:p>
        </p:txBody>
      </p:sp>
      <p:pic>
        <p:nvPicPr>
          <p:cNvPr id="10" name="图片 9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52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277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36A9DC-844E-46D7-ACFD-DF17F2E6C41C}" type="datetime1">
              <a:rPr lang="zh-CN" altLang="en-US" sz="790" smtClean="0"/>
              <a:pPr>
                <a:spcBef>
                  <a:spcPct val="0"/>
                </a:spcBef>
                <a:buFontTx/>
                <a:buNone/>
              </a:pPr>
              <a:t>2024/10/14</a:t>
            </a:fld>
            <a:endParaRPr lang="en-US" altLang="zh-CN" sz="790"/>
          </a:p>
        </p:txBody>
      </p:sp>
      <p:sp>
        <p:nvSpPr>
          <p:cNvPr id="32771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790" smtClean="0"/>
              <a:t>Heaps&amp;Priority Queue - Lecture 6</a:t>
            </a:r>
            <a:endParaRPr lang="en-US" altLang="zh-CN" sz="790"/>
          </a:p>
        </p:txBody>
      </p:sp>
      <p:sp>
        <p:nvSpPr>
          <p:cNvPr id="3277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44231E7-C16E-4911-986E-A7EA0BE0FDB4}" type="slidenum">
              <a:rPr lang="en-US" altLang="zh-CN" sz="79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zh-CN" sz="790"/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995" y="1664335"/>
            <a:ext cx="8082280" cy="4359910"/>
          </a:xfrm>
        </p:spPr>
        <p:txBody>
          <a:bodyPr>
            <a:normAutofit fontScale="90000"/>
          </a:bodyPr>
          <a:lstStyle/>
          <a:p>
            <a:pPr fontAlgn="auto">
              <a:lnSpc>
                <a:spcPct val="100000"/>
              </a:lnSpc>
              <a:spcBef>
                <a:spcPts val="2400"/>
              </a:spcBef>
            </a:pPr>
            <a:r>
              <a:rPr lang="en-US" altLang="zh-CN" dirty="0">
                <a:solidFill>
                  <a:srgbClr val="5D26F8"/>
                </a:solidFill>
                <a:ea typeface="宋体" panose="02010600030101010101" pitchFamily="2" charset="-122"/>
              </a:rPr>
              <a:t>Space needed for heap of N nodes: </a:t>
            </a:r>
            <a:r>
              <a:rPr lang="en-US" altLang="zh-CN" dirty="0">
                <a:ea typeface="宋体" panose="02010600030101010101" pitchFamily="2" charset="-122"/>
              </a:rPr>
              <a:t>O(</a:t>
            </a:r>
            <a:r>
              <a:rPr lang="en-US" altLang="zh-CN" dirty="0" err="1">
                <a:ea typeface="宋体" panose="02010600030101010101" pitchFamily="2" charset="-122"/>
              </a:rPr>
              <a:t>MaxN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</a:p>
          <a:p>
            <a:pPr lvl="1" fontAlgn="auto">
              <a:lnSpc>
                <a:spcPct val="100000"/>
              </a:lnSpc>
              <a:spcBef>
                <a:spcPts val="2400"/>
              </a:spcBef>
            </a:pPr>
            <a:r>
              <a:rPr lang="en-US" altLang="zh-CN" dirty="0">
                <a:ea typeface="宋体" panose="02010600030101010101" pitchFamily="2" charset="-122"/>
              </a:rPr>
              <a:t>An array of size </a:t>
            </a:r>
            <a:r>
              <a:rPr lang="en-US" altLang="zh-CN" dirty="0" err="1">
                <a:ea typeface="宋体" panose="02010600030101010101" pitchFamily="2" charset="-122"/>
              </a:rPr>
              <a:t>MaxN</a:t>
            </a:r>
            <a:r>
              <a:rPr lang="en-US" altLang="zh-CN" dirty="0">
                <a:ea typeface="宋体" panose="02010600030101010101" pitchFamily="2" charset="-122"/>
              </a:rPr>
              <a:t>, plus a variable to store the size </a:t>
            </a:r>
            <a:r>
              <a:rPr lang="en-US" altLang="zh-CN" dirty="0" smtClean="0">
                <a:ea typeface="宋体" panose="02010600030101010101" pitchFamily="2" charset="-122"/>
              </a:rPr>
              <a:t>N</a:t>
            </a:r>
          </a:p>
          <a:p>
            <a:pPr fontAlgn="auto">
              <a:lnSpc>
                <a:spcPct val="100000"/>
              </a:lnSpc>
              <a:spcBef>
                <a:spcPts val="2400"/>
              </a:spcBef>
            </a:pPr>
            <a:r>
              <a:rPr lang="en-US" altLang="zh-CN" dirty="0">
                <a:solidFill>
                  <a:srgbClr val="5D26F8"/>
                </a:solidFill>
                <a:ea typeface="宋体" panose="02010600030101010101" pitchFamily="2" charset="-122"/>
              </a:rPr>
              <a:t>Time</a:t>
            </a:r>
          </a:p>
          <a:p>
            <a:pPr lvl="1" fontAlgn="auto">
              <a:lnSpc>
                <a:spcPct val="100000"/>
              </a:lnSpc>
              <a:spcBef>
                <a:spcPts val="2400"/>
              </a:spcBef>
            </a:pPr>
            <a:r>
              <a:rPr lang="en-US" altLang="zh-CN" dirty="0" err="1">
                <a:ea typeface="宋体" panose="02010600030101010101" pitchFamily="2" charset="-122"/>
              </a:rPr>
              <a:t>FindMin</a:t>
            </a:r>
            <a:r>
              <a:rPr lang="en-US" altLang="zh-CN" dirty="0">
                <a:ea typeface="宋体" panose="02010600030101010101" pitchFamily="2" charset="-122"/>
              </a:rPr>
              <a:t>: O(1)</a:t>
            </a:r>
          </a:p>
          <a:p>
            <a:pPr lvl="1" fontAlgn="auto">
              <a:lnSpc>
                <a:spcPct val="100000"/>
              </a:lnSpc>
              <a:spcBef>
                <a:spcPts val="2400"/>
              </a:spcBef>
            </a:pPr>
            <a:r>
              <a:rPr lang="en-US" altLang="zh-CN" dirty="0" err="1">
                <a:ea typeface="宋体" panose="02010600030101010101" pitchFamily="2" charset="-122"/>
              </a:rPr>
              <a:t>DeleteMin</a:t>
            </a:r>
            <a:r>
              <a:rPr lang="en-US" altLang="zh-CN" dirty="0">
                <a:ea typeface="宋体" panose="02010600030101010101" pitchFamily="2" charset="-122"/>
              </a:rPr>
              <a:t> and Insert: O(log N)</a:t>
            </a:r>
          </a:p>
          <a:p>
            <a:pPr lvl="1" fontAlgn="auto">
              <a:lnSpc>
                <a:spcPct val="100000"/>
              </a:lnSpc>
              <a:spcBef>
                <a:spcPts val="2400"/>
              </a:spcBef>
            </a:pPr>
            <a:r>
              <a:rPr lang="en-US" altLang="zh-CN" dirty="0" err="1">
                <a:ea typeface="宋体" panose="02010600030101010101" pitchFamily="2" charset="-122"/>
              </a:rPr>
              <a:t>BuildHeap</a:t>
            </a:r>
            <a:r>
              <a:rPr lang="en-US" altLang="zh-CN" dirty="0">
                <a:ea typeface="宋体" panose="02010600030101010101" pitchFamily="2" charset="-122"/>
              </a:rPr>
              <a:t> from N inputs : O(N)</a:t>
            </a:r>
          </a:p>
        </p:txBody>
      </p:sp>
      <p:grpSp>
        <p:nvGrpSpPr>
          <p:cNvPr id="3" name="Group 4"/>
          <p:cNvGrpSpPr>
            <a:grpSpLocks noChangeAspect="1"/>
          </p:cNvGrpSpPr>
          <p:nvPr/>
        </p:nvGrpSpPr>
        <p:grpSpPr bwMode="auto">
          <a:xfrm rot="960000">
            <a:off x="7799070" y="5154930"/>
            <a:ext cx="780415" cy="911860"/>
            <a:chOff x="3082" y="1214"/>
            <a:chExt cx="1623" cy="1896"/>
          </a:xfrm>
          <a:solidFill>
            <a:srgbClr val="345F86">
              <a:alpha val="57000"/>
            </a:srgbClr>
          </a:solidFill>
        </p:grpSpPr>
        <p:grpSp>
          <p:nvGrpSpPr>
            <p:cNvPr id="6" name="Group 205"/>
            <p:cNvGrpSpPr/>
            <p:nvPr/>
          </p:nvGrpSpPr>
          <p:grpSpPr bwMode="auto">
            <a:xfrm>
              <a:off x="3082" y="1214"/>
              <a:ext cx="1623" cy="1603"/>
              <a:chOff x="3082" y="1214"/>
              <a:chExt cx="1623" cy="1603"/>
            </a:xfrm>
            <a:grpFill/>
          </p:grpSpPr>
          <p:sp>
            <p:nvSpPr>
              <p:cNvPr id="7" name="Freeform 5"/>
              <p:cNvSpPr/>
              <p:nvPr>
                <p:custDataLst>
                  <p:tags r:id="rId251"/>
                </p:custDataLst>
              </p:nvPr>
            </p:nvSpPr>
            <p:spPr bwMode="auto">
              <a:xfrm>
                <a:off x="3608" y="2103"/>
                <a:ext cx="13" cy="0"/>
              </a:xfrm>
              <a:custGeom>
                <a:avLst/>
                <a:gdLst>
                  <a:gd name="T0" fmla="*/ 0 w 6"/>
                  <a:gd name="T1" fmla="*/ 6 w 6"/>
                  <a:gd name="T2" fmla="*/ 0 w 6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5" name="Freeform 6"/>
              <p:cNvSpPr/>
              <p:nvPr>
                <p:custDataLst>
                  <p:tags r:id="rId252"/>
                </p:custDataLst>
              </p:nvPr>
            </p:nvSpPr>
            <p:spPr bwMode="auto">
              <a:xfrm>
                <a:off x="3576" y="1893"/>
                <a:ext cx="5" cy="0"/>
              </a:xfrm>
              <a:custGeom>
                <a:avLst/>
                <a:gdLst>
                  <a:gd name="T0" fmla="*/ 0 w 2"/>
                  <a:gd name="T1" fmla="*/ 0 w 2"/>
                  <a:gd name="T2" fmla="*/ 0 w 2"/>
                  <a:gd name="T3" fmla="*/ 0 w 2"/>
                  <a:gd name="T4" fmla="*/ 2 w 2"/>
                  <a:gd name="T5" fmla="*/ 2 w 2"/>
                  <a:gd name="T6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6" name="Freeform 7"/>
              <p:cNvSpPr/>
              <p:nvPr>
                <p:custDataLst>
                  <p:tags r:id="rId253"/>
                </p:custDataLst>
              </p:nvPr>
            </p:nvSpPr>
            <p:spPr bwMode="auto">
              <a:xfrm>
                <a:off x="3615" y="1903"/>
                <a:ext cx="0" cy="5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7" name="Freeform 8"/>
              <p:cNvSpPr/>
              <p:nvPr>
                <p:custDataLst>
                  <p:tags r:id="rId254"/>
                </p:custDataLst>
              </p:nvPr>
            </p:nvSpPr>
            <p:spPr bwMode="auto">
              <a:xfrm>
                <a:off x="3566" y="1893"/>
                <a:ext cx="6" cy="0"/>
              </a:xfrm>
              <a:custGeom>
                <a:avLst/>
                <a:gdLst>
                  <a:gd name="T0" fmla="*/ 3 w 3"/>
                  <a:gd name="T1" fmla="*/ 3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</a:cxnLst>
                <a:rect l="0" t="0" r="r" b="b"/>
                <a:pathLst>
                  <a:path w="3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8" name="Freeform 9"/>
              <p:cNvSpPr/>
              <p:nvPr>
                <p:custDataLst>
                  <p:tags r:id="rId255"/>
                </p:custDataLst>
              </p:nvPr>
            </p:nvSpPr>
            <p:spPr bwMode="auto">
              <a:xfrm>
                <a:off x="3820" y="23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9" name="Freeform 10"/>
              <p:cNvSpPr/>
              <p:nvPr>
                <p:custDataLst>
                  <p:tags r:id="rId256"/>
                </p:custDataLst>
              </p:nvPr>
            </p:nvSpPr>
            <p:spPr bwMode="auto">
              <a:xfrm>
                <a:off x="3642" y="2209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0" name="Freeform 11"/>
              <p:cNvSpPr/>
              <p:nvPr>
                <p:custDataLst>
                  <p:tags r:id="rId257"/>
                </p:custDataLst>
              </p:nvPr>
            </p:nvSpPr>
            <p:spPr bwMode="auto">
              <a:xfrm>
                <a:off x="3549" y="2154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1" name="Freeform 12"/>
              <p:cNvSpPr/>
              <p:nvPr>
                <p:custDataLst>
                  <p:tags r:id="rId258"/>
                </p:custDataLst>
              </p:nvPr>
            </p:nvSpPr>
            <p:spPr bwMode="auto">
              <a:xfrm>
                <a:off x="3610" y="1895"/>
                <a:ext cx="9" cy="8"/>
              </a:xfrm>
              <a:custGeom>
                <a:avLst/>
                <a:gdLst>
                  <a:gd name="T0" fmla="*/ 1 w 4"/>
                  <a:gd name="T1" fmla="*/ 1 h 4"/>
                  <a:gd name="T2" fmla="*/ 1 w 4"/>
                  <a:gd name="T3" fmla="*/ 2 h 4"/>
                  <a:gd name="T4" fmla="*/ 0 w 4"/>
                  <a:gd name="T5" fmla="*/ 2 h 4"/>
                  <a:gd name="T6" fmla="*/ 2 w 4"/>
                  <a:gd name="T7" fmla="*/ 4 h 4"/>
                  <a:gd name="T8" fmla="*/ 2 w 4"/>
                  <a:gd name="T9" fmla="*/ 2 h 4"/>
                  <a:gd name="T10" fmla="*/ 3 w 4"/>
                  <a:gd name="T11" fmla="*/ 1 h 4"/>
                  <a:gd name="T12" fmla="*/ 4 w 4"/>
                  <a:gd name="T13" fmla="*/ 0 h 4"/>
                  <a:gd name="T14" fmla="*/ 4 w 4"/>
                  <a:gd name="T15" fmla="*/ 0 h 4"/>
                  <a:gd name="T16" fmla="*/ 4 w 4"/>
                  <a:gd name="T17" fmla="*/ 0 h 4"/>
                  <a:gd name="T18" fmla="*/ 2 w 4"/>
                  <a:gd name="T19" fmla="*/ 0 h 4"/>
                  <a:gd name="T20" fmla="*/ 2 w 4"/>
                  <a:gd name="T21" fmla="*/ 0 h 4"/>
                  <a:gd name="T22" fmla="*/ 1 w 4"/>
                  <a:gd name="T23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4" h="4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2" name="Freeform 13"/>
              <p:cNvSpPr/>
              <p:nvPr>
                <p:custDataLst>
                  <p:tags r:id="rId259"/>
                </p:custDataLst>
              </p:nvPr>
            </p:nvSpPr>
            <p:spPr bwMode="auto">
              <a:xfrm>
                <a:off x="3926" y="1914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3" name="Freeform 14"/>
              <p:cNvSpPr/>
              <p:nvPr>
                <p:custDataLst>
                  <p:tags r:id="rId260"/>
                </p:custDataLst>
              </p:nvPr>
            </p:nvSpPr>
            <p:spPr bwMode="auto">
              <a:xfrm>
                <a:off x="3810" y="177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0 w 1"/>
                  <a:gd name="T3" fmla="*/ 0 h 2"/>
                  <a:gd name="T4" fmla="*/ 1 w 1"/>
                  <a:gd name="T5" fmla="*/ 2 h 2"/>
                  <a:gd name="T6" fmla="*/ 0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4" name="Freeform 15"/>
              <p:cNvSpPr/>
              <p:nvPr>
                <p:custDataLst>
                  <p:tags r:id="rId261"/>
                </p:custDataLst>
              </p:nvPr>
            </p:nvSpPr>
            <p:spPr bwMode="auto">
              <a:xfrm>
                <a:off x="3846" y="2474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" name="Freeform 16"/>
              <p:cNvSpPr/>
              <p:nvPr>
                <p:custDataLst>
                  <p:tags r:id="rId262"/>
                </p:custDataLst>
              </p:nvPr>
            </p:nvSpPr>
            <p:spPr bwMode="auto">
              <a:xfrm>
                <a:off x="3943" y="2546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6" name="Freeform 17"/>
              <p:cNvSpPr/>
              <p:nvPr>
                <p:custDataLst>
                  <p:tags r:id="rId263"/>
                </p:custDataLst>
              </p:nvPr>
            </p:nvSpPr>
            <p:spPr bwMode="auto">
              <a:xfrm>
                <a:off x="3846" y="2474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7" name="Freeform 18"/>
              <p:cNvSpPr/>
              <p:nvPr>
                <p:custDataLst>
                  <p:tags r:id="rId264"/>
                </p:custDataLst>
              </p:nvPr>
            </p:nvSpPr>
            <p:spPr bwMode="auto">
              <a:xfrm>
                <a:off x="4156" y="220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8" name="Freeform 19"/>
              <p:cNvSpPr/>
              <p:nvPr>
                <p:custDataLst>
                  <p:tags r:id="rId265"/>
                </p:custDataLst>
              </p:nvPr>
            </p:nvSpPr>
            <p:spPr bwMode="auto">
              <a:xfrm>
                <a:off x="4056" y="221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9" name="Freeform 20"/>
              <p:cNvSpPr/>
              <p:nvPr>
                <p:custDataLst>
                  <p:tags r:id="rId266"/>
                </p:custDataLst>
              </p:nvPr>
            </p:nvSpPr>
            <p:spPr bwMode="auto">
              <a:xfrm>
                <a:off x="3837" y="2470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0" name="Freeform 21"/>
              <p:cNvSpPr/>
              <p:nvPr>
                <p:custDataLst>
                  <p:tags r:id="rId267"/>
                </p:custDataLst>
              </p:nvPr>
            </p:nvSpPr>
            <p:spPr bwMode="auto">
              <a:xfrm>
                <a:off x="3954" y="2311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1" name="Freeform 22"/>
              <p:cNvSpPr/>
              <p:nvPr>
                <p:custDataLst>
                  <p:tags r:id="rId268"/>
                </p:custDataLst>
              </p:nvPr>
            </p:nvSpPr>
            <p:spPr bwMode="auto">
              <a:xfrm>
                <a:off x="3576" y="189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2" name="Freeform 23"/>
              <p:cNvSpPr/>
              <p:nvPr>
                <p:custDataLst>
                  <p:tags r:id="rId269"/>
                </p:custDataLst>
              </p:nvPr>
            </p:nvSpPr>
            <p:spPr bwMode="auto">
              <a:xfrm>
                <a:off x="3281" y="254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3" name="Freeform 24"/>
              <p:cNvSpPr/>
              <p:nvPr>
                <p:custDataLst>
                  <p:tags r:id="rId270"/>
                </p:custDataLst>
              </p:nvPr>
            </p:nvSpPr>
            <p:spPr bwMode="auto">
              <a:xfrm>
                <a:off x="3364" y="2470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1 h 2"/>
                  <a:gd name="T6" fmla="*/ 1 w 1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4" name="Freeform 25"/>
              <p:cNvSpPr/>
              <p:nvPr>
                <p:custDataLst>
                  <p:tags r:id="rId271"/>
                </p:custDataLst>
              </p:nvPr>
            </p:nvSpPr>
            <p:spPr bwMode="auto">
              <a:xfrm>
                <a:off x="3360" y="2470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5" name="Freeform 26"/>
              <p:cNvSpPr/>
              <p:nvPr>
                <p:custDataLst>
                  <p:tags r:id="rId272"/>
                </p:custDataLst>
              </p:nvPr>
            </p:nvSpPr>
            <p:spPr bwMode="auto">
              <a:xfrm>
                <a:off x="3353" y="2470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6" name="Freeform 27"/>
              <p:cNvSpPr/>
              <p:nvPr>
                <p:custDataLst>
                  <p:tags r:id="rId273"/>
                </p:custDataLst>
              </p:nvPr>
            </p:nvSpPr>
            <p:spPr bwMode="auto">
              <a:xfrm>
                <a:off x="3392" y="2482"/>
                <a:ext cx="2" cy="5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7" name="Freeform 28"/>
              <p:cNvSpPr/>
              <p:nvPr>
                <p:custDataLst>
                  <p:tags r:id="rId274"/>
                </p:custDataLst>
              </p:nvPr>
            </p:nvSpPr>
            <p:spPr bwMode="auto">
              <a:xfrm>
                <a:off x="3390" y="2480"/>
                <a:ext cx="2" cy="7"/>
              </a:xfrm>
              <a:custGeom>
                <a:avLst/>
                <a:gdLst>
                  <a:gd name="T0" fmla="*/ 1 w 1"/>
                  <a:gd name="T1" fmla="*/ 3 h 3"/>
                  <a:gd name="T2" fmla="*/ 0 w 1"/>
                  <a:gd name="T3" fmla="*/ 0 h 3"/>
                  <a:gd name="T4" fmla="*/ 1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8" name="Freeform 29"/>
              <p:cNvSpPr/>
              <p:nvPr>
                <p:custDataLst>
                  <p:tags r:id="rId275"/>
                </p:custDataLst>
              </p:nvPr>
            </p:nvSpPr>
            <p:spPr bwMode="auto">
              <a:xfrm>
                <a:off x="3341" y="247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39" name="Freeform 30"/>
              <p:cNvSpPr/>
              <p:nvPr>
                <p:custDataLst>
                  <p:tags r:id="rId276"/>
                </p:custDataLst>
              </p:nvPr>
            </p:nvSpPr>
            <p:spPr bwMode="auto">
              <a:xfrm>
                <a:off x="3822" y="2279"/>
                <a:ext cx="5" cy="4"/>
              </a:xfrm>
              <a:custGeom>
                <a:avLst/>
                <a:gdLst>
                  <a:gd name="T0" fmla="*/ 1 w 2"/>
                  <a:gd name="T1" fmla="*/ 0 h 2"/>
                  <a:gd name="T2" fmla="*/ 0 w 2"/>
                  <a:gd name="T3" fmla="*/ 1 h 2"/>
                  <a:gd name="T4" fmla="*/ 0 w 2"/>
                  <a:gd name="T5" fmla="*/ 2 h 2"/>
                  <a:gd name="T6" fmla="*/ 1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0" name="Freeform 31"/>
              <p:cNvSpPr/>
              <p:nvPr>
                <p:custDataLst>
                  <p:tags r:id="rId277"/>
                </p:custDataLst>
              </p:nvPr>
            </p:nvSpPr>
            <p:spPr bwMode="auto">
              <a:xfrm>
                <a:off x="3292" y="252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0 w 2"/>
                  <a:gd name="T3" fmla="*/ 0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1" name="Freeform 32"/>
              <p:cNvSpPr/>
              <p:nvPr>
                <p:custDataLst>
                  <p:tags r:id="rId278"/>
                </p:custDataLst>
              </p:nvPr>
            </p:nvSpPr>
            <p:spPr bwMode="auto">
              <a:xfrm>
                <a:off x="3699" y="2796"/>
                <a:ext cx="7" cy="5"/>
              </a:xfrm>
              <a:custGeom>
                <a:avLst/>
                <a:gdLst>
                  <a:gd name="T0" fmla="*/ 2 w 3"/>
                  <a:gd name="T1" fmla="*/ 2 h 2"/>
                  <a:gd name="T2" fmla="*/ 2 w 3"/>
                  <a:gd name="T3" fmla="*/ 0 h 2"/>
                  <a:gd name="T4" fmla="*/ 2 w 3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2" name="Freeform 33"/>
              <p:cNvSpPr/>
              <p:nvPr>
                <p:custDataLst>
                  <p:tags r:id="rId279"/>
                </p:custDataLst>
              </p:nvPr>
            </p:nvSpPr>
            <p:spPr bwMode="auto">
              <a:xfrm>
                <a:off x="4616" y="18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3" name="Freeform 34"/>
              <p:cNvSpPr/>
              <p:nvPr>
                <p:custDataLst>
                  <p:tags r:id="rId280"/>
                </p:custDataLst>
              </p:nvPr>
            </p:nvSpPr>
            <p:spPr bwMode="auto">
              <a:xfrm>
                <a:off x="3262" y="2567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4 w 4"/>
                  <a:gd name="T3" fmla="*/ 4 h 4"/>
                  <a:gd name="T4" fmla="*/ 0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4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4" name="Freeform 35"/>
              <p:cNvSpPr/>
              <p:nvPr>
                <p:custDataLst>
                  <p:tags r:id="rId281"/>
                </p:custDataLst>
              </p:nvPr>
            </p:nvSpPr>
            <p:spPr bwMode="auto">
              <a:xfrm>
                <a:off x="3570" y="1893"/>
                <a:ext cx="6" cy="6"/>
              </a:xfrm>
              <a:custGeom>
                <a:avLst/>
                <a:gdLst>
                  <a:gd name="T0" fmla="*/ 1 w 3"/>
                  <a:gd name="T1" fmla="*/ 0 h 3"/>
                  <a:gd name="T2" fmla="*/ 1 w 3"/>
                  <a:gd name="T3" fmla="*/ 0 h 3"/>
                  <a:gd name="T4" fmla="*/ 1 w 3"/>
                  <a:gd name="T5" fmla="*/ 0 h 3"/>
                  <a:gd name="T6" fmla="*/ 1 w 3"/>
                  <a:gd name="T7" fmla="*/ 0 h 3"/>
                  <a:gd name="T8" fmla="*/ 1 w 3"/>
                  <a:gd name="T9" fmla="*/ 0 h 3"/>
                  <a:gd name="T10" fmla="*/ 2 w 3"/>
                  <a:gd name="T11" fmla="*/ 1 h 3"/>
                  <a:gd name="T12" fmla="*/ 0 w 3"/>
                  <a:gd name="T13" fmla="*/ 2 h 3"/>
                  <a:gd name="T14" fmla="*/ 2 w 3"/>
                  <a:gd name="T15" fmla="*/ 2 h 3"/>
                  <a:gd name="T16" fmla="*/ 3 w 3"/>
                  <a:gd name="T17" fmla="*/ 0 h 3"/>
                  <a:gd name="T18" fmla="*/ 1 w 3"/>
                  <a:gd name="T1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5" name="Freeform 36"/>
              <p:cNvSpPr/>
              <p:nvPr>
                <p:custDataLst>
                  <p:tags r:id="rId282"/>
                </p:custDataLst>
              </p:nvPr>
            </p:nvSpPr>
            <p:spPr bwMode="auto">
              <a:xfrm>
                <a:off x="3207" y="2465"/>
                <a:ext cx="183" cy="174"/>
              </a:xfrm>
              <a:custGeom>
                <a:avLst/>
                <a:gdLst>
                  <a:gd name="T0" fmla="*/ 83 w 86"/>
                  <a:gd name="T1" fmla="*/ 5 h 82"/>
                  <a:gd name="T2" fmla="*/ 80 w 86"/>
                  <a:gd name="T3" fmla="*/ 4 h 82"/>
                  <a:gd name="T4" fmla="*/ 77 w 86"/>
                  <a:gd name="T5" fmla="*/ 8 h 82"/>
                  <a:gd name="T6" fmla="*/ 76 w 86"/>
                  <a:gd name="T7" fmla="*/ 6 h 82"/>
                  <a:gd name="T8" fmla="*/ 72 w 86"/>
                  <a:gd name="T9" fmla="*/ 7 h 82"/>
                  <a:gd name="T10" fmla="*/ 70 w 86"/>
                  <a:gd name="T11" fmla="*/ 4 h 82"/>
                  <a:gd name="T12" fmla="*/ 67 w 86"/>
                  <a:gd name="T13" fmla="*/ 1 h 82"/>
                  <a:gd name="T14" fmla="*/ 68 w 86"/>
                  <a:gd name="T15" fmla="*/ 6 h 82"/>
                  <a:gd name="T16" fmla="*/ 70 w 86"/>
                  <a:gd name="T17" fmla="*/ 10 h 82"/>
                  <a:gd name="T18" fmla="*/ 65 w 86"/>
                  <a:gd name="T19" fmla="*/ 6 h 82"/>
                  <a:gd name="T20" fmla="*/ 65 w 86"/>
                  <a:gd name="T21" fmla="*/ 8 h 82"/>
                  <a:gd name="T22" fmla="*/ 62 w 86"/>
                  <a:gd name="T23" fmla="*/ 6 h 82"/>
                  <a:gd name="T24" fmla="*/ 61 w 86"/>
                  <a:gd name="T25" fmla="*/ 8 h 82"/>
                  <a:gd name="T26" fmla="*/ 59 w 86"/>
                  <a:gd name="T27" fmla="*/ 9 h 82"/>
                  <a:gd name="T28" fmla="*/ 62 w 86"/>
                  <a:gd name="T29" fmla="*/ 15 h 82"/>
                  <a:gd name="T30" fmla="*/ 58 w 86"/>
                  <a:gd name="T31" fmla="*/ 10 h 82"/>
                  <a:gd name="T32" fmla="*/ 57 w 86"/>
                  <a:gd name="T33" fmla="*/ 12 h 82"/>
                  <a:gd name="T34" fmla="*/ 53 w 86"/>
                  <a:gd name="T35" fmla="*/ 17 h 82"/>
                  <a:gd name="T36" fmla="*/ 51 w 86"/>
                  <a:gd name="T37" fmla="*/ 19 h 82"/>
                  <a:gd name="T38" fmla="*/ 48 w 86"/>
                  <a:gd name="T39" fmla="*/ 22 h 82"/>
                  <a:gd name="T40" fmla="*/ 48 w 86"/>
                  <a:gd name="T41" fmla="*/ 24 h 82"/>
                  <a:gd name="T42" fmla="*/ 46 w 86"/>
                  <a:gd name="T43" fmla="*/ 24 h 82"/>
                  <a:gd name="T44" fmla="*/ 45 w 86"/>
                  <a:gd name="T45" fmla="*/ 25 h 82"/>
                  <a:gd name="T46" fmla="*/ 46 w 86"/>
                  <a:gd name="T47" fmla="*/ 27 h 82"/>
                  <a:gd name="T48" fmla="*/ 43 w 86"/>
                  <a:gd name="T49" fmla="*/ 28 h 82"/>
                  <a:gd name="T50" fmla="*/ 40 w 86"/>
                  <a:gd name="T51" fmla="*/ 30 h 82"/>
                  <a:gd name="T52" fmla="*/ 38 w 86"/>
                  <a:gd name="T53" fmla="*/ 32 h 82"/>
                  <a:gd name="T54" fmla="*/ 36 w 86"/>
                  <a:gd name="T55" fmla="*/ 34 h 82"/>
                  <a:gd name="T56" fmla="*/ 36 w 86"/>
                  <a:gd name="T57" fmla="*/ 37 h 82"/>
                  <a:gd name="T58" fmla="*/ 34 w 86"/>
                  <a:gd name="T59" fmla="*/ 36 h 82"/>
                  <a:gd name="T60" fmla="*/ 34 w 86"/>
                  <a:gd name="T61" fmla="*/ 37 h 82"/>
                  <a:gd name="T62" fmla="*/ 31 w 86"/>
                  <a:gd name="T63" fmla="*/ 41 h 82"/>
                  <a:gd name="T64" fmla="*/ 32 w 86"/>
                  <a:gd name="T65" fmla="*/ 45 h 82"/>
                  <a:gd name="T66" fmla="*/ 31 w 86"/>
                  <a:gd name="T67" fmla="*/ 48 h 82"/>
                  <a:gd name="T68" fmla="*/ 28 w 86"/>
                  <a:gd name="T69" fmla="*/ 47 h 82"/>
                  <a:gd name="T70" fmla="*/ 25 w 86"/>
                  <a:gd name="T71" fmla="*/ 53 h 82"/>
                  <a:gd name="T72" fmla="*/ 24 w 86"/>
                  <a:gd name="T73" fmla="*/ 55 h 82"/>
                  <a:gd name="T74" fmla="*/ 18 w 86"/>
                  <a:gd name="T75" fmla="*/ 59 h 82"/>
                  <a:gd name="T76" fmla="*/ 15 w 86"/>
                  <a:gd name="T77" fmla="*/ 59 h 82"/>
                  <a:gd name="T78" fmla="*/ 14 w 86"/>
                  <a:gd name="T79" fmla="*/ 60 h 82"/>
                  <a:gd name="T80" fmla="*/ 11 w 86"/>
                  <a:gd name="T81" fmla="*/ 69 h 82"/>
                  <a:gd name="T82" fmla="*/ 2 w 86"/>
                  <a:gd name="T83" fmla="*/ 75 h 82"/>
                  <a:gd name="T84" fmla="*/ 23 w 86"/>
                  <a:gd name="T85" fmla="*/ 72 h 82"/>
                  <a:gd name="T86" fmla="*/ 28 w 86"/>
                  <a:gd name="T87" fmla="*/ 68 h 82"/>
                  <a:gd name="T88" fmla="*/ 42 w 86"/>
                  <a:gd name="T89" fmla="*/ 48 h 82"/>
                  <a:gd name="T90" fmla="*/ 49 w 86"/>
                  <a:gd name="T91" fmla="*/ 45 h 82"/>
                  <a:gd name="T92" fmla="*/ 55 w 86"/>
                  <a:gd name="T93" fmla="*/ 43 h 82"/>
                  <a:gd name="T94" fmla="*/ 63 w 86"/>
                  <a:gd name="T95" fmla="*/ 35 h 82"/>
                  <a:gd name="T96" fmla="*/ 68 w 86"/>
                  <a:gd name="T97" fmla="*/ 31 h 82"/>
                  <a:gd name="T98" fmla="*/ 74 w 86"/>
                  <a:gd name="T99" fmla="*/ 23 h 82"/>
                  <a:gd name="T100" fmla="*/ 75 w 86"/>
                  <a:gd name="T101" fmla="*/ 16 h 82"/>
                  <a:gd name="T102" fmla="*/ 82 w 86"/>
                  <a:gd name="T103" fmla="*/ 14 h 82"/>
                  <a:gd name="T104" fmla="*/ 84 w 86"/>
                  <a:gd name="T105" fmla="*/ 13 h 82"/>
                  <a:gd name="T106" fmla="*/ 84 w 86"/>
                  <a:gd name="T107" fmla="*/ 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86" h="82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6" name="Freeform 37"/>
              <p:cNvSpPr/>
              <p:nvPr>
                <p:custDataLst>
                  <p:tags r:id="rId283"/>
                </p:custDataLst>
              </p:nvPr>
            </p:nvSpPr>
            <p:spPr bwMode="auto">
              <a:xfrm>
                <a:off x="3725" y="226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7" name="Freeform 38"/>
              <p:cNvSpPr/>
              <p:nvPr>
                <p:custDataLst>
                  <p:tags r:id="rId284"/>
                </p:custDataLst>
              </p:nvPr>
            </p:nvSpPr>
            <p:spPr bwMode="auto">
              <a:xfrm>
                <a:off x="3474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8" name="Freeform 39"/>
              <p:cNvSpPr/>
              <p:nvPr>
                <p:custDataLst>
                  <p:tags r:id="rId285"/>
                </p:custDataLst>
              </p:nvPr>
            </p:nvSpPr>
            <p:spPr bwMode="auto">
              <a:xfrm>
                <a:off x="3799" y="26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49" name="Freeform 40"/>
              <p:cNvSpPr/>
              <p:nvPr>
                <p:custDataLst>
                  <p:tags r:id="rId286"/>
                </p:custDataLst>
              </p:nvPr>
            </p:nvSpPr>
            <p:spPr bwMode="auto">
              <a:xfrm>
                <a:off x="3470" y="2079"/>
                <a:ext cx="2" cy="3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1 w 1"/>
                  <a:gd name="T5" fmla="*/ 0 h 1"/>
                  <a:gd name="T6" fmla="*/ 0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0" name="Freeform 41"/>
              <p:cNvSpPr/>
              <p:nvPr>
                <p:custDataLst>
                  <p:tags r:id="rId287"/>
                </p:custDataLst>
              </p:nvPr>
            </p:nvSpPr>
            <p:spPr bwMode="auto">
              <a:xfrm>
                <a:off x="3825" y="27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1" name="Freeform 42"/>
              <p:cNvSpPr/>
              <p:nvPr>
                <p:custDataLst>
                  <p:tags r:id="rId288"/>
                </p:custDataLst>
              </p:nvPr>
            </p:nvSpPr>
            <p:spPr bwMode="auto">
              <a:xfrm>
                <a:off x="3466" y="215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2" name="Freeform 43"/>
              <p:cNvSpPr/>
              <p:nvPr>
                <p:custDataLst>
                  <p:tags r:id="rId289"/>
                </p:custDataLst>
              </p:nvPr>
            </p:nvSpPr>
            <p:spPr bwMode="auto">
              <a:xfrm>
                <a:off x="3916" y="2582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3" name="Freeform 44"/>
              <p:cNvSpPr/>
              <p:nvPr>
                <p:custDataLst>
                  <p:tags r:id="rId290"/>
                </p:custDataLst>
              </p:nvPr>
            </p:nvSpPr>
            <p:spPr bwMode="auto">
              <a:xfrm>
                <a:off x="3899" y="27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4" name="Freeform 45"/>
              <p:cNvSpPr/>
              <p:nvPr>
                <p:custDataLst>
                  <p:tags r:id="rId291"/>
                </p:custDataLst>
              </p:nvPr>
            </p:nvSpPr>
            <p:spPr bwMode="auto">
              <a:xfrm>
                <a:off x="3926" y="2582"/>
                <a:ext cx="3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5" name="Freeform 46"/>
              <p:cNvSpPr/>
              <p:nvPr>
                <p:custDataLst>
                  <p:tags r:id="rId292"/>
                </p:custDataLst>
              </p:nvPr>
            </p:nvSpPr>
            <p:spPr bwMode="auto">
              <a:xfrm>
                <a:off x="3850" y="26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0" name="Freeform 47"/>
              <p:cNvSpPr/>
              <p:nvPr>
                <p:custDataLst>
                  <p:tags r:id="rId293"/>
                </p:custDataLst>
              </p:nvPr>
            </p:nvSpPr>
            <p:spPr bwMode="auto">
              <a:xfrm>
                <a:off x="3926" y="25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1" name="Freeform 48"/>
              <p:cNvSpPr/>
              <p:nvPr>
                <p:custDataLst>
                  <p:tags r:id="rId294"/>
                </p:custDataLst>
              </p:nvPr>
            </p:nvSpPr>
            <p:spPr bwMode="auto">
              <a:xfrm>
                <a:off x="3810" y="27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2" name="Freeform 49"/>
              <p:cNvSpPr/>
              <p:nvPr>
                <p:custDataLst>
                  <p:tags r:id="rId295"/>
                </p:custDataLst>
              </p:nvPr>
            </p:nvSpPr>
            <p:spPr bwMode="auto">
              <a:xfrm>
                <a:off x="3827" y="2270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3" name="Freeform 50"/>
              <p:cNvSpPr/>
              <p:nvPr>
                <p:custDataLst>
                  <p:tags r:id="rId296"/>
                </p:custDataLst>
              </p:nvPr>
            </p:nvSpPr>
            <p:spPr bwMode="auto">
              <a:xfrm>
                <a:off x="3470" y="208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4" name="Freeform 51"/>
              <p:cNvSpPr/>
              <p:nvPr>
                <p:custDataLst>
                  <p:tags r:id="rId297"/>
                </p:custDataLst>
              </p:nvPr>
            </p:nvSpPr>
            <p:spPr bwMode="auto">
              <a:xfrm>
                <a:off x="4497" y="233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0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5" name="Freeform 52"/>
              <p:cNvSpPr/>
              <p:nvPr>
                <p:custDataLst>
                  <p:tags r:id="rId298"/>
                </p:custDataLst>
              </p:nvPr>
            </p:nvSpPr>
            <p:spPr bwMode="auto">
              <a:xfrm>
                <a:off x="4468" y="231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0 h 2"/>
                  <a:gd name="T4" fmla="*/ 0 w 2"/>
                  <a:gd name="T5" fmla="*/ 2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0"/>
                    </a:lnTo>
                    <a:lnTo>
                      <a:pt x="0" y="2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6" name="Freeform 53"/>
              <p:cNvSpPr/>
              <p:nvPr>
                <p:custDataLst>
                  <p:tags r:id="rId299"/>
                </p:custDataLst>
              </p:nvPr>
            </p:nvSpPr>
            <p:spPr bwMode="auto">
              <a:xfrm>
                <a:off x="4451" y="22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7" name="Freeform 54"/>
              <p:cNvSpPr/>
              <p:nvPr>
                <p:custDataLst>
                  <p:tags r:id="rId300"/>
                </p:custDataLst>
              </p:nvPr>
            </p:nvSpPr>
            <p:spPr bwMode="auto">
              <a:xfrm>
                <a:off x="4385" y="2289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8" name="Freeform 55"/>
              <p:cNvSpPr/>
              <p:nvPr>
                <p:custDataLst>
                  <p:tags r:id="rId301"/>
                </p:custDataLst>
              </p:nvPr>
            </p:nvSpPr>
            <p:spPr bwMode="auto">
              <a:xfrm>
                <a:off x="4381" y="2277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1 h 1"/>
                  <a:gd name="T4" fmla="*/ 1 w 2"/>
                  <a:gd name="T5" fmla="*/ 0 h 1"/>
                  <a:gd name="T6" fmla="*/ 1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9" name="Freeform 56"/>
              <p:cNvSpPr/>
              <p:nvPr>
                <p:custDataLst>
                  <p:tags r:id="rId302"/>
                </p:custDataLst>
              </p:nvPr>
            </p:nvSpPr>
            <p:spPr bwMode="auto">
              <a:xfrm>
                <a:off x="4383" y="2281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0" name="Freeform 57"/>
              <p:cNvSpPr/>
              <p:nvPr>
                <p:custDataLst>
                  <p:tags r:id="rId303"/>
                </p:custDataLst>
              </p:nvPr>
            </p:nvSpPr>
            <p:spPr bwMode="auto">
              <a:xfrm>
                <a:off x="4504" y="232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1" name="Freeform 58"/>
              <p:cNvSpPr/>
              <p:nvPr>
                <p:custDataLst>
                  <p:tags r:id="rId304"/>
                </p:custDataLst>
              </p:nvPr>
            </p:nvSpPr>
            <p:spPr bwMode="auto">
              <a:xfrm>
                <a:off x="3602" y="1893"/>
                <a:ext cx="27" cy="2"/>
              </a:xfrm>
              <a:custGeom>
                <a:avLst/>
                <a:gdLst>
                  <a:gd name="T0" fmla="*/ 4 w 13"/>
                  <a:gd name="T1" fmla="*/ 1 h 1"/>
                  <a:gd name="T2" fmla="*/ 6 w 13"/>
                  <a:gd name="T3" fmla="*/ 1 h 1"/>
                  <a:gd name="T4" fmla="*/ 6 w 13"/>
                  <a:gd name="T5" fmla="*/ 1 h 1"/>
                  <a:gd name="T6" fmla="*/ 6 w 13"/>
                  <a:gd name="T7" fmla="*/ 1 h 1"/>
                  <a:gd name="T8" fmla="*/ 6 w 13"/>
                  <a:gd name="T9" fmla="*/ 1 h 1"/>
                  <a:gd name="T10" fmla="*/ 6 w 13"/>
                  <a:gd name="T11" fmla="*/ 1 h 1"/>
                  <a:gd name="T12" fmla="*/ 6 w 13"/>
                  <a:gd name="T13" fmla="*/ 1 h 1"/>
                  <a:gd name="T14" fmla="*/ 6 w 13"/>
                  <a:gd name="T15" fmla="*/ 1 h 1"/>
                  <a:gd name="T16" fmla="*/ 4 w 13"/>
                  <a:gd name="T17" fmla="*/ 1 h 1"/>
                  <a:gd name="T18" fmla="*/ 4 w 13"/>
                  <a:gd name="T19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" h="1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2" name="Freeform 59"/>
              <p:cNvSpPr/>
              <p:nvPr>
                <p:custDataLst>
                  <p:tags r:id="rId305"/>
                </p:custDataLst>
              </p:nvPr>
            </p:nvSpPr>
            <p:spPr bwMode="auto">
              <a:xfrm>
                <a:off x="4495" y="233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30" name="Freeform 60"/>
              <p:cNvSpPr/>
              <p:nvPr>
                <p:custDataLst>
                  <p:tags r:id="rId306"/>
                </p:custDataLst>
              </p:nvPr>
            </p:nvSpPr>
            <p:spPr bwMode="auto">
              <a:xfrm>
                <a:off x="4381" y="2277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2 w 2"/>
                  <a:gd name="T3" fmla="*/ 0 h 4"/>
                  <a:gd name="T4" fmla="*/ 1 w 2"/>
                  <a:gd name="T5" fmla="*/ 2 h 4"/>
                  <a:gd name="T6" fmla="*/ 1 w 2"/>
                  <a:gd name="T7" fmla="*/ 2 h 4"/>
                  <a:gd name="T8" fmla="*/ 0 w 2"/>
                  <a:gd name="T9" fmla="*/ 4 h 4"/>
                  <a:gd name="T10" fmla="*/ 2 w 2"/>
                  <a:gd name="T11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31" name="Freeform 61"/>
              <p:cNvSpPr/>
              <p:nvPr>
                <p:custDataLst>
                  <p:tags r:id="rId307"/>
                </p:custDataLst>
              </p:nvPr>
            </p:nvSpPr>
            <p:spPr bwMode="auto">
              <a:xfrm>
                <a:off x="4519" y="2328"/>
                <a:ext cx="2" cy="2"/>
              </a:xfrm>
              <a:custGeom>
                <a:avLst/>
                <a:gdLst>
                  <a:gd name="T0" fmla="*/ 0 w 2"/>
                  <a:gd name="T1" fmla="*/ 2 h 2"/>
                  <a:gd name="T2" fmla="*/ 0 w 2"/>
                  <a:gd name="T3" fmla="*/ 2 h 2"/>
                  <a:gd name="T4" fmla="*/ 2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32" name="Freeform 62"/>
              <p:cNvSpPr/>
              <p:nvPr>
                <p:custDataLst>
                  <p:tags r:id="rId308"/>
                </p:custDataLst>
              </p:nvPr>
            </p:nvSpPr>
            <p:spPr bwMode="auto">
              <a:xfrm>
                <a:off x="4504" y="2325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33" name="Freeform 63"/>
              <p:cNvSpPr/>
              <p:nvPr>
                <p:custDataLst>
                  <p:tags r:id="rId309"/>
                </p:custDataLst>
              </p:nvPr>
            </p:nvSpPr>
            <p:spPr bwMode="auto">
              <a:xfrm>
                <a:off x="4391" y="2294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1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34" name="Freeform 64"/>
              <p:cNvSpPr/>
              <p:nvPr>
                <p:custDataLst>
                  <p:tags r:id="rId310"/>
                </p:custDataLst>
              </p:nvPr>
            </p:nvSpPr>
            <p:spPr bwMode="auto">
              <a:xfrm>
                <a:off x="4381" y="2281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35" name="Freeform 65"/>
              <p:cNvSpPr/>
              <p:nvPr>
                <p:custDataLst>
                  <p:tags r:id="rId311"/>
                </p:custDataLst>
              </p:nvPr>
            </p:nvSpPr>
            <p:spPr bwMode="auto">
              <a:xfrm>
                <a:off x="3332" y="1903"/>
                <a:ext cx="2" cy="7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3 h 3"/>
                  <a:gd name="T4" fmla="*/ 1 w 1"/>
                  <a:gd name="T5" fmla="*/ 0 h 3"/>
                  <a:gd name="T6" fmla="*/ 0 w 1"/>
                  <a:gd name="T7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83" name="Freeform 66"/>
              <p:cNvSpPr/>
              <p:nvPr>
                <p:custDataLst>
                  <p:tags r:id="rId312"/>
                </p:custDataLst>
              </p:nvPr>
            </p:nvSpPr>
            <p:spPr bwMode="auto">
              <a:xfrm>
                <a:off x="3566" y="2372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84" name="Freeform 67"/>
              <p:cNvSpPr/>
              <p:nvPr>
                <p:custDataLst>
                  <p:tags r:id="rId313"/>
                </p:custDataLst>
              </p:nvPr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85" name="Freeform 68"/>
              <p:cNvSpPr/>
              <p:nvPr>
                <p:custDataLst>
                  <p:tags r:id="rId314"/>
                </p:custDataLst>
              </p:nvPr>
            </p:nvSpPr>
            <p:spPr bwMode="auto">
              <a:xfrm>
                <a:off x="4060" y="1568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86" name="Freeform 69"/>
              <p:cNvSpPr/>
              <p:nvPr>
                <p:custDataLst>
                  <p:tags r:id="rId315"/>
                </p:custDataLst>
              </p:nvPr>
            </p:nvSpPr>
            <p:spPr bwMode="auto">
              <a:xfrm>
                <a:off x="3472" y="207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87" name="Freeform 70"/>
              <p:cNvSpPr/>
              <p:nvPr>
                <p:custDataLst>
                  <p:tags r:id="rId316"/>
                </p:custDataLst>
              </p:nvPr>
            </p:nvSpPr>
            <p:spPr bwMode="auto">
              <a:xfrm>
                <a:off x="3474" y="207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1 h 1"/>
                  <a:gd name="T4" fmla="*/ 1 h 1"/>
                  <a:gd name="T5" fmla="*/ 1 h 1"/>
                  <a:gd name="T6" fmla="*/ 0 h 1"/>
                  <a:gd name="T7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  <a:cxn ang="0">
                    <a:pos x="0" y="T6"/>
                  </a:cxn>
                  <a:cxn ang="0">
                    <a:pos x="0" y="T7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88" name="Freeform 71"/>
              <p:cNvSpPr/>
              <p:nvPr>
                <p:custDataLst>
                  <p:tags r:id="rId317"/>
                </p:custDataLst>
              </p:nvPr>
            </p:nvSpPr>
            <p:spPr bwMode="auto">
              <a:xfrm>
                <a:off x="3702" y="1530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0 w 2"/>
                  <a:gd name="T3" fmla="*/ 1 h 1"/>
                  <a:gd name="T4" fmla="*/ 2 w 2"/>
                  <a:gd name="T5" fmla="*/ 0 h 1"/>
                  <a:gd name="T6" fmla="*/ 0 w 2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189" name="Freeform 72"/>
              <p:cNvSpPr/>
              <p:nvPr>
                <p:custDataLst>
                  <p:tags r:id="rId318"/>
                </p:custDataLst>
              </p:nvPr>
            </p:nvSpPr>
            <p:spPr bwMode="auto">
              <a:xfrm>
                <a:off x="3421" y="2084"/>
                <a:ext cx="17" cy="15"/>
              </a:xfrm>
              <a:custGeom>
                <a:avLst/>
                <a:gdLst>
                  <a:gd name="T0" fmla="*/ 2 w 8"/>
                  <a:gd name="T1" fmla="*/ 5 h 7"/>
                  <a:gd name="T2" fmla="*/ 4 w 8"/>
                  <a:gd name="T3" fmla="*/ 2 h 7"/>
                  <a:gd name="T4" fmla="*/ 2 w 8"/>
                  <a:gd name="T5" fmla="*/ 5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7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46" name="Freeform 73"/>
              <p:cNvSpPr/>
              <p:nvPr>
                <p:custDataLst>
                  <p:tags r:id="rId319"/>
                </p:custDataLst>
              </p:nvPr>
            </p:nvSpPr>
            <p:spPr bwMode="auto">
              <a:xfrm>
                <a:off x="4381" y="2247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0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47" name="Freeform 74"/>
              <p:cNvSpPr/>
              <p:nvPr>
                <p:custDataLst>
                  <p:tags r:id="rId320"/>
                </p:custDataLst>
              </p:nvPr>
            </p:nvSpPr>
            <p:spPr bwMode="auto">
              <a:xfrm>
                <a:off x="4381" y="2247"/>
                <a:ext cx="2" cy="6"/>
              </a:xfrm>
              <a:custGeom>
                <a:avLst/>
                <a:gdLst>
                  <a:gd name="T0" fmla="*/ 1 w 1"/>
                  <a:gd name="T1" fmla="*/ 0 h 3"/>
                  <a:gd name="T2" fmla="*/ 0 w 1"/>
                  <a:gd name="T3" fmla="*/ 3 h 3"/>
                  <a:gd name="T4" fmla="*/ 1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48" name="Freeform 75"/>
              <p:cNvSpPr/>
              <p:nvPr>
                <p:custDataLst>
                  <p:tags r:id="rId321"/>
                </p:custDataLst>
              </p:nvPr>
            </p:nvSpPr>
            <p:spPr bwMode="auto">
              <a:xfrm>
                <a:off x="3914" y="15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49" name="Freeform 76"/>
              <p:cNvSpPr/>
              <p:nvPr>
                <p:custDataLst>
                  <p:tags r:id="rId322"/>
                </p:custDataLst>
              </p:nvPr>
            </p:nvSpPr>
            <p:spPr bwMode="auto">
              <a:xfrm>
                <a:off x="3317" y="1492"/>
                <a:ext cx="1064" cy="1219"/>
              </a:xfrm>
              <a:custGeom>
                <a:avLst/>
                <a:gdLst>
                  <a:gd name="T0" fmla="*/ 307 w 501"/>
                  <a:gd name="T1" fmla="*/ 7 h 575"/>
                  <a:gd name="T2" fmla="*/ 204 w 501"/>
                  <a:gd name="T3" fmla="*/ 13 h 575"/>
                  <a:gd name="T4" fmla="*/ 130 w 501"/>
                  <a:gd name="T5" fmla="*/ 42 h 575"/>
                  <a:gd name="T6" fmla="*/ 23 w 501"/>
                  <a:gd name="T7" fmla="*/ 152 h 575"/>
                  <a:gd name="T8" fmla="*/ 0 w 501"/>
                  <a:gd name="T9" fmla="*/ 247 h 575"/>
                  <a:gd name="T10" fmla="*/ 50 w 501"/>
                  <a:gd name="T11" fmla="*/ 385 h 575"/>
                  <a:gd name="T12" fmla="*/ 111 w 501"/>
                  <a:gd name="T13" fmla="*/ 430 h 575"/>
                  <a:gd name="T14" fmla="*/ 184 w 501"/>
                  <a:gd name="T15" fmla="*/ 490 h 575"/>
                  <a:gd name="T16" fmla="*/ 202 w 501"/>
                  <a:gd name="T17" fmla="*/ 528 h 575"/>
                  <a:gd name="T18" fmla="*/ 213 w 501"/>
                  <a:gd name="T19" fmla="*/ 562 h 575"/>
                  <a:gd name="T20" fmla="*/ 214 w 501"/>
                  <a:gd name="T21" fmla="*/ 567 h 575"/>
                  <a:gd name="T22" fmla="*/ 211 w 501"/>
                  <a:gd name="T23" fmla="*/ 536 h 575"/>
                  <a:gd name="T24" fmla="*/ 199 w 501"/>
                  <a:gd name="T25" fmla="*/ 494 h 575"/>
                  <a:gd name="T26" fmla="*/ 165 w 501"/>
                  <a:gd name="T27" fmla="*/ 454 h 575"/>
                  <a:gd name="T28" fmla="*/ 164 w 501"/>
                  <a:gd name="T29" fmla="*/ 451 h 575"/>
                  <a:gd name="T30" fmla="*/ 135 w 501"/>
                  <a:gd name="T31" fmla="*/ 430 h 575"/>
                  <a:gd name="T32" fmla="*/ 134 w 501"/>
                  <a:gd name="T33" fmla="*/ 428 h 575"/>
                  <a:gd name="T34" fmla="*/ 125 w 501"/>
                  <a:gd name="T35" fmla="*/ 419 h 575"/>
                  <a:gd name="T36" fmla="*/ 97 w 501"/>
                  <a:gd name="T37" fmla="*/ 407 h 575"/>
                  <a:gd name="T38" fmla="*/ 85 w 501"/>
                  <a:gd name="T39" fmla="*/ 394 h 575"/>
                  <a:gd name="T40" fmla="*/ 77 w 501"/>
                  <a:gd name="T41" fmla="*/ 384 h 575"/>
                  <a:gd name="T42" fmla="*/ 63 w 501"/>
                  <a:gd name="T43" fmla="*/ 368 h 575"/>
                  <a:gd name="T44" fmla="*/ 49 w 501"/>
                  <a:gd name="T45" fmla="*/ 353 h 575"/>
                  <a:gd name="T46" fmla="*/ 40 w 501"/>
                  <a:gd name="T47" fmla="*/ 338 h 575"/>
                  <a:gd name="T48" fmla="*/ 25 w 501"/>
                  <a:gd name="T49" fmla="*/ 323 h 575"/>
                  <a:gd name="T50" fmla="*/ 29 w 501"/>
                  <a:gd name="T51" fmla="*/ 315 h 575"/>
                  <a:gd name="T52" fmla="*/ 21 w 501"/>
                  <a:gd name="T53" fmla="*/ 247 h 575"/>
                  <a:gd name="T54" fmla="*/ 23 w 501"/>
                  <a:gd name="T55" fmla="*/ 221 h 575"/>
                  <a:gd name="T56" fmla="*/ 26 w 501"/>
                  <a:gd name="T57" fmla="*/ 191 h 575"/>
                  <a:gd name="T58" fmla="*/ 56 w 501"/>
                  <a:gd name="T59" fmla="*/ 133 h 575"/>
                  <a:gd name="T60" fmla="*/ 74 w 501"/>
                  <a:gd name="T61" fmla="*/ 107 h 575"/>
                  <a:gd name="T62" fmla="*/ 84 w 501"/>
                  <a:gd name="T63" fmla="*/ 99 h 575"/>
                  <a:gd name="T64" fmla="*/ 90 w 501"/>
                  <a:gd name="T65" fmla="*/ 91 h 575"/>
                  <a:gd name="T66" fmla="*/ 110 w 501"/>
                  <a:gd name="T67" fmla="*/ 80 h 575"/>
                  <a:gd name="T68" fmla="*/ 129 w 501"/>
                  <a:gd name="T69" fmla="*/ 65 h 575"/>
                  <a:gd name="T70" fmla="*/ 182 w 501"/>
                  <a:gd name="T71" fmla="*/ 36 h 575"/>
                  <a:gd name="T72" fmla="*/ 211 w 501"/>
                  <a:gd name="T73" fmla="*/ 29 h 575"/>
                  <a:gd name="T74" fmla="*/ 253 w 501"/>
                  <a:gd name="T75" fmla="*/ 19 h 575"/>
                  <a:gd name="T76" fmla="*/ 281 w 501"/>
                  <a:gd name="T77" fmla="*/ 19 h 575"/>
                  <a:gd name="T78" fmla="*/ 284 w 501"/>
                  <a:gd name="T79" fmla="*/ 19 h 575"/>
                  <a:gd name="T80" fmla="*/ 320 w 501"/>
                  <a:gd name="T81" fmla="*/ 24 h 575"/>
                  <a:gd name="T82" fmla="*/ 369 w 501"/>
                  <a:gd name="T83" fmla="*/ 42 h 575"/>
                  <a:gd name="T84" fmla="*/ 388 w 501"/>
                  <a:gd name="T85" fmla="*/ 53 h 575"/>
                  <a:gd name="T86" fmla="*/ 407 w 501"/>
                  <a:gd name="T87" fmla="*/ 71 h 575"/>
                  <a:gd name="T88" fmla="*/ 435 w 501"/>
                  <a:gd name="T89" fmla="*/ 107 h 575"/>
                  <a:gd name="T90" fmla="*/ 462 w 501"/>
                  <a:gd name="T91" fmla="*/ 154 h 575"/>
                  <a:gd name="T92" fmla="*/ 471 w 501"/>
                  <a:gd name="T93" fmla="*/ 184 h 575"/>
                  <a:gd name="T94" fmla="*/ 464 w 501"/>
                  <a:gd name="T95" fmla="*/ 279 h 575"/>
                  <a:gd name="T96" fmla="*/ 451 w 501"/>
                  <a:gd name="T97" fmla="*/ 307 h 575"/>
                  <a:gd name="T98" fmla="*/ 395 w 501"/>
                  <a:gd name="T99" fmla="*/ 377 h 575"/>
                  <a:gd name="T100" fmla="*/ 368 w 501"/>
                  <a:gd name="T101" fmla="*/ 412 h 575"/>
                  <a:gd name="T102" fmla="*/ 363 w 501"/>
                  <a:gd name="T103" fmla="*/ 573 h 575"/>
                  <a:gd name="T104" fmla="*/ 446 w 501"/>
                  <a:gd name="T105" fmla="*/ 342 h 575"/>
                  <a:gd name="T106" fmla="*/ 463 w 501"/>
                  <a:gd name="T107" fmla="*/ 118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01" h="575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250" name="Rectangle 77"/>
              <p:cNvSpPr>
                <a:spLocks noChangeArrowheads="1"/>
              </p:cNvSpPr>
              <p:nvPr>
                <p:custDataLst>
                  <p:tags r:id="rId323"/>
                </p:custDataLst>
              </p:nvPr>
            </p:nvSpPr>
            <p:spPr bwMode="auto">
              <a:xfrm>
                <a:off x="4586" y="1893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30" name="Freeform 78"/>
              <p:cNvSpPr/>
              <p:nvPr>
                <p:custDataLst>
                  <p:tags r:id="rId324"/>
                </p:custDataLst>
              </p:nvPr>
            </p:nvSpPr>
            <p:spPr bwMode="auto">
              <a:xfrm>
                <a:off x="3937" y="2817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31" name="Freeform 79"/>
              <p:cNvSpPr/>
              <p:nvPr>
                <p:custDataLst>
                  <p:tags r:id="rId325"/>
                </p:custDataLst>
              </p:nvPr>
            </p:nvSpPr>
            <p:spPr bwMode="auto">
              <a:xfrm>
                <a:off x="4629" y="1859"/>
                <a:ext cx="2" cy="2"/>
              </a:xfrm>
              <a:custGeom>
                <a:avLst/>
                <a:gdLst>
                  <a:gd name="T0" fmla="*/ 2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2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2"/>
                    </a:moveTo>
                    <a:lnTo>
                      <a:pt x="2" y="2"/>
                    </a:lnTo>
                    <a:lnTo>
                      <a:pt x="0" y="0"/>
                    </a:ln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32" name="Freeform 80"/>
              <p:cNvSpPr/>
              <p:nvPr>
                <p:custDataLst>
                  <p:tags r:id="rId326"/>
                </p:custDataLst>
              </p:nvPr>
            </p:nvSpPr>
            <p:spPr bwMode="auto">
              <a:xfrm>
                <a:off x="3967" y="281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33" name="Freeform 81"/>
              <p:cNvSpPr/>
              <p:nvPr>
                <p:custDataLst>
                  <p:tags r:id="rId327"/>
                </p:custDataLst>
              </p:nvPr>
            </p:nvSpPr>
            <p:spPr bwMode="auto">
              <a:xfrm>
                <a:off x="4618" y="1878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34" name="Freeform 82"/>
              <p:cNvSpPr/>
              <p:nvPr>
                <p:custDataLst>
                  <p:tags r:id="rId328"/>
                </p:custDataLst>
              </p:nvPr>
            </p:nvSpPr>
            <p:spPr bwMode="auto">
              <a:xfrm>
                <a:off x="3814" y="226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35" name="Freeform 83"/>
              <p:cNvSpPr/>
              <p:nvPr>
                <p:custDataLst>
                  <p:tags r:id="rId329"/>
                </p:custDataLst>
              </p:nvPr>
            </p:nvSpPr>
            <p:spPr bwMode="auto">
              <a:xfrm>
                <a:off x="3876" y="24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36" name="Freeform 84"/>
              <p:cNvSpPr/>
              <p:nvPr>
                <p:custDataLst>
                  <p:tags r:id="rId330"/>
                </p:custDataLst>
              </p:nvPr>
            </p:nvSpPr>
            <p:spPr bwMode="auto">
              <a:xfrm>
                <a:off x="461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37" name="Freeform 85"/>
              <p:cNvSpPr/>
              <p:nvPr>
                <p:custDataLst>
                  <p:tags r:id="rId331"/>
                </p:custDataLst>
              </p:nvPr>
            </p:nvSpPr>
            <p:spPr bwMode="auto">
              <a:xfrm>
                <a:off x="3801" y="2272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38" name="Freeform 86"/>
              <p:cNvSpPr/>
              <p:nvPr>
                <p:custDataLst>
                  <p:tags r:id="rId332"/>
                </p:custDataLst>
              </p:nvPr>
            </p:nvSpPr>
            <p:spPr bwMode="auto">
              <a:xfrm>
                <a:off x="3808" y="2266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39" name="Freeform 87"/>
              <p:cNvSpPr/>
              <p:nvPr>
                <p:custDataLst>
                  <p:tags r:id="rId333"/>
                </p:custDataLst>
              </p:nvPr>
            </p:nvSpPr>
            <p:spPr bwMode="auto">
              <a:xfrm>
                <a:off x="3878" y="2393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40" name="Freeform 88"/>
              <p:cNvSpPr/>
              <p:nvPr>
                <p:custDataLst>
                  <p:tags r:id="rId334"/>
                </p:custDataLst>
              </p:nvPr>
            </p:nvSpPr>
            <p:spPr bwMode="auto">
              <a:xfrm>
                <a:off x="3810" y="2266"/>
                <a:ext cx="6" cy="0"/>
              </a:xfrm>
              <a:custGeom>
                <a:avLst/>
                <a:gdLst>
                  <a:gd name="T0" fmla="*/ 1 w 3"/>
                  <a:gd name="T1" fmla="*/ 0 w 3"/>
                  <a:gd name="T2" fmla="*/ 1 w 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41" name="Freeform 89"/>
              <p:cNvSpPr/>
              <p:nvPr>
                <p:custDataLst>
                  <p:tags r:id="rId335"/>
                </p:custDataLst>
              </p:nvPr>
            </p:nvSpPr>
            <p:spPr bwMode="auto">
              <a:xfrm>
                <a:off x="3935" y="224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42" name="Freeform 90"/>
              <p:cNvSpPr/>
              <p:nvPr>
                <p:custDataLst>
                  <p:tags r:id="rId336"/>
                </p:custDataLst>
              </p:nvPr>
            </p:nvSpPr>
            <p:spPr bwMode="auto">
              <a:xfrm>
                <a:off x="3876" y="2213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43" name="Oval 91"/>
              <p:cNvSpPr>
                <a:spLocks noChangeArrowheads="1"/>
              </p:cNvSpPr>
              <p:nvPr>
                <p:custDataLst>
                  <p:tags r:id="rId337"/>
                </p:custDataLst>
              </p:nvPr>
            </p:nvSpPr>
            <p:spPr bwMode="auto">
              <a:xfrm>
                <a:off x="3814" y="2266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44" name="Freeform 92"/>
              <p:cNvSpPr/>
              <p:nvPr>
                <p:custDataLst>
                  <p:tags r:id="rId338"/>
                </p:custDataLst>
              </p:nvPr>
            </p:nvSpPr>
            <p:spPr bwMode="auto">
              <a:xfrm>
                <a:off x="3801" y="2007"/>
                <a:ext cx="5" cy="7"/>
              </a:xfrm>
              <a:custGeom>
                <a:avLst/>
                <a:gdLst>
                  <a:gd name="T0" fmla="*/ 1 w 2"/>
                  <a:gd name="T1" fmla="*/ 0 h 3"/>
                  <a:gd name="T2" fmla="*/ 2 w 2"/>
                  <a:gd name="T3" fmla="*/ 3 h 3"/>
                  <a:gd name="T4" fmla="*/ 1 w 2"/>
                  <a:gd name="T5" fmla="*/ 2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45" name="Freeform 93"/>
              <p:cNvSpPr/>
              <p:nvPr>
                <p:custDataLst>
                  <p:tags r:id="rId339"/>
                </p:custDataLst>
              </p:nvPr>
            </p:nvSpPr>
            <p:spPr bwMode="auto">
              <a:xfrm>
                <a:off x="3837" y="24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46" name="Freeform 94"/>
              <p:cNvSpPr/>
              <p:nvPr>
                <p:custDataLst>
                  <p:tags r:id="rId340"/>
                </p:custDataLst>
              </p:nvPr>
            </p:nvSpPr>
            <p:spPr bwMode="auto">
              <a:xfrm>
                <a:off x="4398" y="229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47" name="Freeform 95"/>
              <p:cNvSpPr/>
              <p:nvPr>
                <p:custDataLst>
                  <p:tags r:id="rId341"/>
                </p:custDataLst>
              </p:nvPr>
            </p:nvSpPr>
            <p:spPr bwMode="auto">
              <a:xfrm>
                <a:off x="4376" y="2249"/>
                <a:ext cx="227" cy="119"/>
              </a:xfrm>
              <a:custGeom>
                <a:avLst/>
                <a:gdLst>
                  <a:gd name="T0" fmla="*/ 90 w 107"/>
                  <a:gd name="T1" fmla="*/ 34 h 56"/>
                  <a:gd name="T2" fmla="*/ 75 w 107"/>
                  <a:gd name="T3" fmla="*/ 23 h 56"/>
                  <a:gd name="T4" fmla="*/ 59 w 107"/>
                  <a:gd name="T5" fmla="*/ 22 h 56"/>
                  <a:gd name="T6" fmla="*/ 54 w 107"/>
                  <a:gd name="T7" fmla="*/ 18 h 56"/>
                  <a:gd name="T8" fmla="*/ 44 w 107"/>
                  <a:gd name="T9" fmla="*/ 13 h 56"/>
                  <a:gd name="T10" fmla="*/ 37 w 107"/>
                  <a:gd name="T11" fmla="*/ 9 h 56"/>
                  <a:gd name="T12" fmla="*/ 30 w 107"/>
                  <a:gd name="T13" fmla="*/ 11 h 56"/>
                  <a:gd name="T14" fmla="*/ 20 w 107"/>
                  <a:gd name="T15" fmla="*/ 8 h 56"/>
                  <a:gd name="T16" fmla="*/ 15 w 107"/>
                  <a:gd name="T17" fmla="*/ 6 h 56"/>
                  <a:gd name="T18" fmla="*/ 9 w 107"/>
                  <a:gd name="T19" fmla="*/ 1 h 56"/>
                  <a:gd name="T20" fmla="*/ 6 w 107"/>
                  <a:gd name="T21" fmla="*/ 1 h 56"/>
                  <a:gd name="T22" fmla="*/ 3 w 107"/>
                  <a:gd name="T23" fmla="*/ 3 h 56"/>
                  <a:gd name="T24" fmla="*/ 0 w 107"/>
                  <a:gd name="T25" fmla="*/ 5 h 56"/>
                  <a:gd name="T26" fmla="*/ 1 w 107"/>
                  <a:gd name="T27" fmla="*/ 8 h 56"/>
                  <a:gd name="T28" fmla="*/ 6 w 107"/>
                  <a:gd name="T29" fmla="*/ 9 h 56"/>
                  <a:gd name="T30" fmla="*/ 8 w 107"/>
                  <a:gd name="T31" fmla="*/ 14 h 56"/>
                  <a:gd name="T32" fmla="*/ 3 w 107"/>
                  <a:gd name="T33" fmla="*/ 19 h 56"/>
                  <a:gd name="T34" fmla="*/ 5 w 107"/>
                  <a:gd name="T35" fmla="*/ 20 h 56"/>
                  <a:gd name="T36" fmla="*/ 8 w 107"/>
                  <a:gd name="T37" fmla="*/ 18 h 56"/>
                  <a:gd name="T38" fmla="*/ 8 w 107"/>
                  <a:gd name="T39" fmla="*/ 20 h 56"/>
                  <a:gd name="T40" fmla="*/ 12 w 107"/>
                  <a:gd name="T41" fmla="*/ 17 h 56"/>
                  <a:gd name="T42" fmla="*/ 11 w 107"/>
                  <a:gd name="T43" fmla="*/ 22 h 56"/>
                  <a:gd name="T44" fmla="*/ 11 w 107"/>
                  <a:gd name="T45" fmla="*/ 25 h 56"/>
                  <a:gd name="T46" fmla="*/ 13 w 107"/>
                  <a:gd name="T47" fmla="*/ 23 h 56"/>
                  <a:gd name="T48" fmla="*/ 14 w 107"/>
                  <a:gd name="T49" fmla="*/ 25 h 56"/>
                  <a:gd name="T50" fmla="*/ 17 w 107"/>
                  <a:gd name="T51" fmla="*/ 22 h 56"/>
                  <a:gd name="T52" fmla="*/ 21 w 107"/>
                  <a:gd name="T53" fmla="*/ 18 h 56"/>
                  <a:gd name="T54" fmla="*/ 20 w 107"/>
                  <a:gd name="T55" fmla="*/ 23 h 56"/>
                  <a:gd name="T56" fmla="*/ 24 w 107"/>
                  <a:gd name="T57" fmla="*/ 26 h 56"/>
                  <a:gd name="T58" fmla="*/ 26 w 107"/>
                  <a:gd name="T59" fmla="*/ 27 h 56"/>
                  <a:gd name="T60" fmla="*/ 28 w 107"/>
                  <a:gd name="T61" fmla="*/ 27 h 56"/>
                  <a:gd name="T62" fmla="*/ 33 w 107"/>
                  <a:gd name="T63" fmla="*/ 29 h 56"/>
                  <a:gd name="T64" fmla="*/ 35 w 107"/>
                  <a:gd name="T65" fmla="*/ 30 h 56"/>
                  <a:gd name="T66" fmla="*/ 36 w 107"/>
                  <a:gd name="T67" fmla="*/ 30 h 56"/>
                  <a:gd name="T68" fmla="*/ 38 w 107"/>
                  <a:gd name="T69" fmla="*/ 28 h 56"/>
                  <a:gd name="T70" fmla="*/ 39 w 107"/>
                  <a:gd name="T71" fmla="*/ 31 h 56"/>
                  <a:gd name="T72" fmla="*/ 41 w 107"/>
                  <a:gd name="T73" fmla="*/ 30 h 56"/>
                  <a:gd name="T74" fmla="*/ 44 w 107"/>
                  <a:gd name="T75" fmla="*/ 33 h 56"/>
                  <a:gd name="T76" fmla="*/ 48 w 107"/>
                  <a:gd name="T77" fmla="*/ 34 h 56"/>
                  <a:gd name="T78" fmla="*/ 50 w 107"/>
                  <a:gd name="T79" fmla="*/ 37 h 56"/>
                  <a:gd name="T80" fmla="*/ 52 w 107"/>
                  <a:gd name="T81" fmla="*/ 36 h 56"/>
                  <a:gd name="T82" fmla="*/ 52 w 107"/>
                  <a:gd name="T83" fmla="*/ 37 h 56"/>
                  <a:gd name="T84" fmla="*/ 55 w 107"/>
                  <a:gd name="T85" fmla="*/ 37 h 56"/>
                  <a:gd name="T86" fmla="*/ 58 w 107"/>
                  <a:gd name="T87" fmla="*/ 38 h 56"/>
                  <a:gd name="T88" fmla="*/ 61 w 107"/>
                  <a:gd name="T89" fmla="*/ 38 h 56"/>
                  <a:gd name="T90" fmla="*/ 67 w 107"/>
                  <a:gd name="T91" fmla="*/ 33 h 56"/>
                  <a:gd name="T92" fmla="*/ 67 w 107"/>
                  <a:gd name="T93" fmla="*/ 38 h 56"/>
                  <a:gd name="T94" fmla="*/ 71 w 107"/>
                  <a:gd name="T95" fmla="*/ 39 h 56"/>
                  <a:gd name="T96" fmla="*/ 73 w 107"/>
                  <a:gd name="T97" fmla="*/ 40 h 56"/>
                  <a:gd name="T98" fmla="*/ 79 w 107"/>
                  <a:gd name="T99" fmla="*/ 44 h 56"/>
                  <a:gd name="T100" fmla="*/ 81 w 107"/>
                  <a:gd name="T101" fmla="*/ 46 h 56"/>
                  <a:gd name="T102" fmla="*/ 90 w 107"/>
                  <a:gd name="T103" fmla="*/ 46 h 56"/>
                  <a:gd name="T104" fmla="*/ 93 w 107"/>
                  <a:gd name="T105" fmla="*/ 47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07" h="56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48" name="Freeform 96"/>
              <p:cNvSpPr/>
              <p:nvPr>
                <p:custDataLst>
                  <p:tags r:id="rId342"/>
                </p:custDataLst>
              </p:nvPr>
            </p:nvSpPr>
            <p:spPr bwMode="auto">
              <a:xfrm>
                <a:off x="4117" y="223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49" name="Freeform 97"/>
              <p:cNvSpPr/>
              <p:nvPr>
                <p:custDataLst>
                  <p:tags r:id="rId343"/>
                </p:custDataLst>
              </p:nvPr>
            </p:nvSpPr>
            <p:spPr bwMode="auto">
              <a:xfrm>
                <a:off x="4487" y="23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50" name="Freeform 98"/>
              <p:cNvSpPr/>
              <p:nvPr>
                <p:custDataLst>
                  <p:tags r:id="rId344"/>
                </p:custDataLst>
              </p:nvPr>
            </p:nvSpPr>
            <p:spPr bwMode="auto">
              <a:xfrm>
                <a:off x="4387" y="228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51" name="Freeform 99"/>
              <p:cNvSpPr/>
              <p:nvPr>
                <p:custDataLst>
                  <p:tags r:id="rId345"/>
                </p:custDataLst>
              </p:nvPr>
            </p:nvSpPr>
            <p:spPr bwMode="auto">
              <a:xfrm>
                <a:off x="4508" y="193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52" name="Freeform 100"/>
              <p:cNvSpPr/>
              <p:nvPr>
                <p:custDataLst>
                  <p:tags r:id="rId346"/>
                </p:custDataLst>
              </p:nvPr>
            </p:nvSpPr>
            <p:spPr bwMode="auto">
              <a:xfrm>
                <a:off x="4487" y="2285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53" name="Freeform 101"/>
              <p:cNvSpPr/>
              <p:nvPr>
                <p:custDataLst>
                  <p:tags r:id="rId347"/>
                </p:custDataLst>
              </p:nvPr>
            </p:nvSpPr>
            <p:spPr bwMode="auto">
              <a:xfrm>
                <a:off x="4514" y="1929"/>
                <a:ext cx="0" cy="4"/>
              </a:xfrm>
              <a:custGeom>
                <a:avLst/>
                <a:gdLst>
                  <a:gd name="T0" fmla="*/ 1 h 2"/>
                  <a:gd name="T1" fmla="*/ 1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54" name="Freeform 102"/>
              <p:cNvSpPr/>
              <p:nvPr>
                <p:custDataLst>
                  <p:tags r:id="rId348"/>
                </p:custDataLst>
              </p:nvPr>
            </p:nvSpPr>
            <p:spPr bwMode="auto">
              <a:xfrm>
                <a:off x="4506" y="1927"/>
                <a:ext cx="0" cy="4"/>
              </a:xfrm>
              <a:custGeom>
                <a:avLst/>
                <a:gdLst>
                  <a:gd name="T0" fmla="*/ 1 h 2"/>
                  <a:gd name="T1" fmla="*/ 0 h 2"/>
                  <a:gd name="T2" fmla="*/ 1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55" name="Freeform 103"/>
              <p:cNvSpPr/>
              <p:nvPr>
                <p:custDataLst>
                  <p:tags r:id="rId349"/>
                </p:custDataLst>
              </p:nvPr>
            </p:nvSpPr>
            <p:spPr bwMode="auto">
              <a:xfrm>
                <a:off x="4516" y="192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56" name="Freeform 104"/>
              <p:cNvSpPr/>
              <p:nvPr>
                <p:custDataLst>
                  <p:tags r:id="rId350"/>
                </p:custDataLst>
              </p:nvPr>
            </p:nvSpPr>
            <p:spPr bwMode="auto">
              <a:xfrm>
                <a:off x="4495" y="1925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57" name="Freeform 105"/>
              <p:cNvSpPr/>
              <p:nvPr>
                <p:custDataLst>
                  <p:tags r:id="rId351"/>
                </p:custDataLst>
              </p:nvPr>
            </p:nvSpPr>
            <p:spPr bwMode="auto">
              <a:xfrm>
                <a:off x="3201" y="216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58" name="Freeform 106"/>
              <p:cNvSpPr/>
              <p:nvPr>
                <p:custDataLst>
                  <p:tags r:id="rId352"/>
                </p:custDataLst>
              </p:nvPr>
            </p:nvSpPr>
            <p:spPr bwMode="auto">
              <a:xfrm>
                <a:off x="3544" y="1543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59" name="Freeform 107"/>
              <p:cNvSpPr/>
              <p:nvPr>
                <p:custDataLst>
                  <p:tags r:id="rId353"/>
                </p:custDataLst>
              </p:nvPr>
            </p:nvSpPr>
            <p:spPr bwMode="auto">
              <a:xfrm>
                <a:off x="3914" y="1418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60" name="Freeform 108"/>
              <p:cNvSpPr/>
              <p:nvPr>
                <p:custDataLst>
                  <p:tags r:id="rId354"/>
                </p:custDataLst>
              </p:nvPr>
            </p:nvSpPr>
            <p:spPr bwMode="auto">
              <a:xfrm>
                <a:off x="3916" y="1409"/>
                <a:ext cx="4" cy="2"/>
              </a:xfrm>
              <a:custGeom>
                <a:avLst/>
                <a:gdLst>
                  <a:gd name="T0" fmla="*/ 0 w 2"/>
                  <a:gd name="T1" fmla="*/ 1 h 1"/>
                  <a:gd name="T2" fmla="*/ 1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61" name="Freeform 109"/>
              <p:cNvSpPr/>
              <p:nvPr>
                <p:custDataLst>
                  <p:tags r:id="rId355"/>
                </p:custDataLst>
              </p:nvPr>
            </p:nvSpPr>
            <p:spPr bwMode="auto">
              <a:xfrm>
                <a:off x="3893" y="1441"/>
                <a:ext cx="4" cy="4"/>
              </a:xfrm>
              <a:custGeom>
                <a:avLst/>
                <a:gdLst>
                  <a:gd name="T0" fmla="*/ 2 w 2"/>
                  <a:gd name="T1" fmla="*/ 1 h 2"/>
                  <a:gd name="T2" fmla="*/ 1 w 2"/>
                  <a:gd name="T3" fmla="*/ 1 h 2"/>
                  <a:gd name="T4" fmla="*/ 2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62" name="Freeform 110"/>
              <p:cNvSpPr/>
              <p:nvPr>
                <p:custDataLst>
                  <p:tags r:id="rId356"/>
                </p:custDataLst>
              </p:nvPr>
            </p:nvSpPr>
            <p:spPr bwMode="auto">
              <a:xfrm>
                <a:off x="3893" y="1437"/>
                <a:ext cx="6" cy="6"/>
              </a:xfrm>
              <a:custGeom>
                <a:avLst/>
                <a:gdLst>
                  <a:gd name="T0" fmla="*/ 0 w 3"/>
                  <a:gd name="T1" fmla="*/ 3 h 3"/>
                  <a:gd name="T2" fmla="*/ 3 w 3"/>
                  <a:gd name="T3" fmla="*/ 0 h 3"/>
                  <a:gd name="T4" fmla="*/ 0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63" name="Freeform 111"/>
              <p:cNvSpPr/>
              <p:nvPr>
                <p:custDataLst>
                  <p:tags r:id="rId357"/>
                </p:custDataLst>
              </p:nvPr>
            </p:nvSpPr>
            <p:spPr bwMode="auto">
              <a:xfrm>
                <a:off x="3909" y="1418"/>
                <a:ext cx="5" cy="0"/>
              </a:xfrm>
              <a:custGeom>
                <a:avLst/>
                <a:gdLst>
                  <a:gd name="T0" fmla="*/ 0 w 2"/>
                  <a:gd name="T1" fmla="*/ 2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64" name="Freeform 112"/>
              <p:cNvSpPr/>
              <p:nvPr>
                <p:custDataLst>
                  <p:tags r:id="rId358"/>
                </p:custDataLst>
              </p:nvPr>
            </p:nvSpPr>
            <p:spPr bwMode="auto">
              <a:xfrm>
                <a:off x="3912" y="1416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65" name="Freeform 113"/>
              <p:cNvSpPr/>
              <p:nvPr>
                <p:custDataLst>
                  <p:tags r:id="rId359"/>
                </p:custDataLst>
              </p:nvPr>
            </p:nvSpPr>
            <p:spPr bwMode="auto">
              <a:xfrm>
                <a:off x="4472" y="1804"/>
                <a:ext cx="233" cy="133"/>
              </a:xfrm>
              <a:custGeom>
                <a:avLst/>
                <a:gdLst>
                  <a:gd name="T0" fmla="*/ 86 w 110"/>
                  <a:gd name="T1" fmla="*/ 5 h 63"/>
                  <a:gd name="T2" fmla="*/ 79 w 110"/>
                  <a:gd name="T3" fmla="*/ 7 h 63"/>
                  <a:gd name="T4" fmla="*/ 58 w 110"/>
                  <a:gd name="T5" fmla="*/ 24 h 63"/>
                  <a:gd name="T6" fmla="*/ 50 w 110"/>
                  <a:gd name="T7" fmla="*/ 26 h 63"/>
                  <a:gd name="T8" fmla="*/ 44 w 110"/>
                  <a:gd name="T9" fmla="*/ 26 h 63"/>
                  <a:gd name="T10" fmla="*/ 34 w 110"/>
                  <a:gd name="T11" fmla="*/ 31 h 63"/>
                  <a:gd name="T12" fmla="*/ 28 w 110"/>
                  <a:gd name="T13" fmla="*/ 33 h 63"/>
                  <a:gd name="T14" fmla="*/ 17 w 110"/>
                  <a:gd name="T15" fmla="*/ 38 h 63"/>
                  <a:gd name="T16" fmla="*/ 13 w 110"/>
                  <a:gd name="T17" fmla="*/ 45 h 63"/>
                  <a:gd name="T18" fmla="*/ 5 w 110"/>
                  <a:gd name="T19" fmla="*/ 47 h 63"/>
                  <a:gd name="T20" fmla="*/ 1 w 110"/>
                  <a:gd name="T21" fmla="*/ 50 h 63"/>
                  <a:gd name="T22" fmla="*/ 3 w 110"/>
                  <a:gd name="T23" fmla="*/ 55 h 63"/>
                  <a:gd name="T24" fmla="*/ 3 w 110"/>
                  <a:gd name="T25" fmla="*/ 56 h 63"/>
                  <a:gd name="T26" fmla="*/ 5 w 110"/>
                  <a:gd name="T27" fmla="*/ 55 h 63"/>
                  <a:gd name="T28" fmla="*/ 9 w 110"/>
                  <a:gd name="T29" fmla="*/ 56 h 63"/>
                  <a:gd name="T30" fmla="*/ 12 w 110"/>
                  <a:gd name="T31" fmla="*/ 58 h 63"/>
                  <a:gd name="T32" fmla="*/ 12 w 110"/>
                  <a:gd name="T33" fmla="*/ 51 h 63"/>
                  <a:gd name="T34" fmla="*/ 15 w 110"/>
                  <a:gd name="T35" fmla="*/ 57 h 63"/>
                  <a:gd name="T36" fmla="*/ 18 w 110"/>
                  <a:gd name="T37" fmla="*/ 61 h 63"/>
                  <a:gd name="T38" fmla="*/ 16 w 110"/>
                  <a:gd name="T39" fmla="*/ 54 h 63"/>
                  <a:gd name="T40" fmla="*/ 19 w 110"/>
                  <a:gd name="T41" fmla="*/ 59 h 63"/>
                  <a:gd name="T42" fmla="*/ 21 w 110"/>
                  <a:gd name="T43" fmla="*/ 60 h 63"/>
                  <a:gd name="T44" fmla="*/ 22 w 110"/>
                  <a:gd name="T45" fmla="*/ 60 h 63"/>
                  <a:gd name="T46" fmla="*/ 23 w 110"/>
                  <a:gd name="T47" fmla="*/ 60 h 63"/>
                  <a:gd name="T48" fmla="*/ 23 w 110"/>
                  <a:gd name="T49" fmla="*/ 55 h 63"/>
                  <a:gd name="T50" fmla="*/ 26 w 110"/>
                  <a:gd name="T51" fmla="*/ 58 h 63"/>
                  <a:gd name="T52" fmla="*/ 26 w 110"/>
                  <a:gd name="T53" fmla="*/ 54 h 63"/>
                  <a:gd name="T54" fmla="*/ 27 w 110"/>
                  <a:gd name="T55" fmla="*/ 54 h 63"/>
                  <a:gd name="T56" fmla="*/ 29 w 110"/>
                  <a:gd name="T57" fmla="*/ 54 h 63"/>
                  <a:gd name="T58" fmla="*/ 34 w 110"/>
                  <a:gd name="T59" fmla="*/ 51 h 63"/>
                  <a:gd name="T60" fmla="*/ 36 w 110"/>
                  <a:gd name="T61" fmla="*/ 51 h 63"/>
                  <a:gd name="T62" fmla="*/ 40 w 110"/>
                  <a:gd name="T63" fmla="*/ 49 h 63"/>
                  <a:gd name="T64" fmla="*/ 44 w 110"/>
                  <a:gd name="T65" fmla="*/ 47 h 63"/>
                  <a:gd name="T66" fmla="*/ 45 w 110"/>
                  <a:gd name="T67" fmla="*/ 45 h 63"/>
                  <a:gd name="T68" fmla="*/ 46 w 110"/>
                  <a:gd name="T69" fmla="*/ 45 h 63"/>
                  <a:gd name="T70" fmla="*/ 46 w 110"/>
                  <a:gd name="T71" fmla="*/ 42 h 63"/>
                  <a:gd name="T72" fmla="*/ 49 w 110"/>
                  <a:gd name="T73" fmla="*/ 42 h 63"/>
                  <a:gd name="T74" fmla="*/ 53 w 110"/>
                  <a:gd name="T75" fmla="*/ 42 h 63"/>
                  <a:gd name="T76" fmla="*/ 55 w 110"/>
                  <a:gd name="T77" fmla="*/ 39 h 63"/>
                  <a:gd name="T78" fmla="*/ 60 w 110"/>
                  <a:gd name="T79" fmla="*/ 39 h 63"/>
                  <a:gd name="T80" fmla="*/ 61 w 110"/>
                  <a:gd name="T81" fmla="*/ 38 h 63"/>
                  <a:gd name="T82" fmla="*/ 62 w 110"/>
                  <a:gd name="T83" fmla="*/ 38 h 63"/>
                  <a:gd name="T84" fmla="*/ 64 w 110"/>
                  <a:gd name="T85" fmla="*/ 40 h 63"/>
                  <a:gd name="T86" fmla="*/ 66 w 110"/>
                  <a:gd name="T87" fmla="*/ 35 h 63"/>
                  <a:gd name="T88" fmla="*/ 68 w 110"/>
                  <a:gd name="T89" fmla="*/ 30 h 63"/>
                  <a:gd name="T90" fmla="*/ 71 w 110"/>
                  <a:gd name="T91" fmla="*/ 31 h 63"/>
                  <a:gd name="T92" fmla="*/ 72 w 110"/>
                  <a:gd name="T93" fmla="*/ 26 h 63"/>
                  <a:gd name="T94" fmla="*/ 76 w 110"/>
                  <a:gd name="T95" fmla="*/ 26 h 63"/>
                  <a:gd name="T96" fmla="*/ 79 w 110"/>
                  <a:gd name="T97" fmla="*/ 24 h 63"/>
                  <a:gd name="T98" fmla="*/ 82 w 110"/>
                  <a:gd name="T99" fmla="*/ 23 h 63"/>
                  <a:gd name="T100" fmla="*/ 88 w 110"/>
                  <a:gd name="T101" fmla="*/ 20 h 63"/>
                  <a:gd name="T102" fmla="*/ 91 w 110"/>
                  <a:gd name="T103" fmla="*/ 16 h 63"/>
                  <a:gd name="T104" fmla="*/ 97 w 110"/>
                  <a:gd name="T105" fmla="*/ 13 h 63"/>
                  <a:gd name="T106" fmla="*/ 105 w 110"/>
                  <a:gd name="T10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0" h="63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66" name="Freeform 114"/>
              <p:cNvSpPr/>
              <p:nvPr>
                <p:custDataLst>
                  <p:tags r:id="rId360"/>
                </p:custDataLst>
              </p:nvPr>
            </p:nvSpPr>
            <p:spPr bwMode="auto">
              <a:xfrm>
                <a:off x="3897" y="1269"/>
                <a:ext cx="6" cy="2"/>
              </a:xfrm>
              <a:custGeom>
                <a:avLst/>
                <a:gdLst>
                  <a:gd name="T0" fmla="*/ 6 w 6"/>
                  <a:gd name="T1" fmla="*/ 0 h 2"/>
                  <a:gd name="T2" fmla="*/ 6 w 6"/>
                  <a:gd name="T3" fmla="*/ 0 h 2"/>
                  <a:gd name="T4" fmla="*/ 0 w 6"/>
                  <a:gd name="T5" fmla="*/ 2 h 2"/>
                  <a:gd name="T6" fmla="*/ 6 w 6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" h="2">
                    <a:moveTo>
                      <a:pt x="6" y="0"/>
                    </a:moveTo>
                    <a:lnTo>
                      <a:pt x="6" y="0"/>
                    </a:lnTo>
                    <a:lnTo>
                      <a:pt x="0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67" name="Freeform 115"/>
              <p:cNvSpPr/>
              <p:nvPr>
                <p:custDataLst>
                  <p:tags r:id="rId361"/>
                </p:custDataLst>
              </p:nvPr>
            </p:nvSpPr>
            <p:spPr bwMode="auto">
              <a:xfrm>
                <a:off x="3935" y="1214"/>
                <a:ext cx="78" cy="253"/>
              </a:xfrm>
              <a:custGeom>
                <a:avLst/>
                <a:gdLst>
                  <a:gd name="T0" fmla="*/ 15 w 37"/>
                  <a:gd name="T1" fmla="*/ 54 h 119"/>
                  <a:gd name="T2" fmla="*/ 12 w 37"/>
                  <a:gd name="T3" fmla="*/ 62 h 119"/>
                  <a:gd name="T4" fmla="*/ 8 w 37"/>
                  <a:gd name="T5" fmla="*/ 67 h 119"/>
                  <a:gd name="T6" fmla="*/ 6 w 37"/>
                  <a:gd name="T7" fmla="*/ 78 h 119"/>
                  <a:gd name="T8" fmla="*/ 4 w 37"/>
                  <a:gd name="T9" fmla="*/ 84 h 119"/>
                  <a:gd name="T10" fmla="*/ 2 w 37"/>
                  <a:gd name="T11" fmla="*/ 96 h 119"/>
                  <a:gd name="T12" fmla="*/ 5 w 37"/>
                  <a:gd name="T13" fmla="*/ 103 h 119"/>
                  <a:gd name="T14" fmla="*/ 2 w 37"/>
                  <a:gd name="T15" fmla="*/ 111 h 119"/>
                  <a:gd name="T16" fmla="*/ 2 w 37"/>
                  <a:gd name="T17" fmla="*/ 115 h 119"/>
                  <a:gd name="T18" fmla="*/ 7 w 37"/>
                  <a:gd name="T19" fmla="*/ 117 h 119"/>
                  <a:gd name="T20" fmla="*/ 8 w 37"/>
                  <a:gd name="T21" fmla="*/ 117 h 119"/>
                  <a:gd name="T22" fmla="*/ 9 w 37"/>
                  <a:gd name="T23" fmla="*/ 115 h 119"/>
                  <a:gd name="T24" fmla="*/ 12 w 37"/>
                  <a:gd name="T25" fmla="*/ 113 h 119"/>
                  <a:gd name="T26" fmla="*/ 15 w 37"/>
                  <a:gd name="T27" fmla="*/ 110 h 119"/>
                  <a:gd name="T28" fmla="*/ 17 w 37"/>
                  <a:gd name="T29" fmla="*/ 110 h 119"/>
                  <a:gd name="T30" fmla="*/ 17 w 37"/>
                  <a:gd name="T31" fmla="*/ 108 h 119"/>
                  <a:gd name="T32" fmla="*/ 18 w 37"/>
                  <a:gd name="T33" fmla="*/ 108 h 119"/>
                  <a:gd name="T34" fmla="*/ 21 w 37"/>
                  <a:gd name="T35" fmla="*/ 108 h 119"/>
                  <a:gd name="T36" fmla="*/ 15 w 37"/>
                  <a:gd name="T37" fmla="*/ 104 h 119"/>
                  <a:gd name="T38" fmla="*/ 18 w 37"/>
                  <a:gd name="T39" fmla="*/ 104 h 119"/>
                  <a:gd name="T40" fmla="*/ 20 w 37"/>
                  <a:gd name="T41" fmla="*/ 104 h 119"/>
                  <a:gd name="T42" fmla="*/ 22 w 37"/>
                  <a:gd name="T43" fmla="*/ 102 h 119"/>
                  <a:gd name="T44" fmla="*/ 20 w 37"/>
                  <a:gd name="T45" fmla="*/ 100 h 119"/>
                  <a:gd name="T46" fmla="*/ 22 w 37"/>
                  <a:gd name="T47" fmla="*/ 99 h 119"/>
                  <a:gd name="T48" fmla="*/ 15 w 37"/>
                  <a:gd name="T49" fmla="*/ 95 h 119"/>
                  <a:gd name="T50" fmla="*/ 21 w 37"/>
                  <a:gd name="T51" fmla="*/ 97 h 119"/>
                  <a:gd name="T52" fmla="*/ 24 w 37"/>
                  <a:gd name="T53" fmla="*/ 92 h 119"/>
                  <a:gd name="T54" fmla="*/ 24 w 37"/>
                  <a:gd name="T55" fmla="*/ 89 h 119"/>
                  <a:gd name="T56" fmla="*/ 21 w 37"/>
                  <a:gd name="T57" fmla="*/ 85 h 119"/>
                  <a:gd name="T58" fmla="*/ 26 w 37"/>
                  <a:gd name="T59" fmla="*/ 81 h 119"/>
                  <a:gd name="T60" fmla="*/ 24 w 37"/>
                  <a:gd name="T61" fmla="*/ 78 h 119"/>
                  <a:gd name="T62" fmla="*/ 25 w 37"/>
                  <a:gd name="T63" fmla="*/ 77 h 119"/>
                  <a:gd name="T64" fmla="*/ 23 w 37"/>
                  <a:gd name="T65" fmla="*/ 75 h 119"/>
                  <a:gd name="T66" fmla="*/ 27 w 37"/>
                  <a:gd name="T67" fmla="*/ 75 h 119"/>
                  <a:gd name="T68" fmla="*/ 26 w 37"/>
                  <a:gd name="T69" fmla="*/ 72 h 119"/>
                  <a:gd name="T70" fmla="*/ 25 w 37"/>
                  <a:gd name="T71" fmla="*/ 67 h 119"/>
                  <a:gd name="T72" fmla="*/ 29 w 37"/>
                  <a:gd name="T73" fmla="*/ 65 h 119"/>
                  <a:gd name="T74" fmla="*/ 28 w 37"/>
                  <a:gd name="T75" fmla="*/ 61 h 119"/>
                  <a:gd name="T76" fmla="*/ 29 w 37"/>
                  <a:gd name="T77" fmla="*/ 59 h 119"/>
                  <a:gd name="T78" fmla="*/ 29 w 37"/>
                  <a:gd name="T79" fmla="*/ 59 h 119"/>
                  <a:gd name="T80" fmla="*/ 29 w 37"/>
                  <a:gd name="T81" fmla="*/ 56 h 119"/>
                  <a:gd name="T82" fmla="*/ 27 w 37"/>
                  <a:gd name="T83" fmla="*/ 51 h 119"/>
                  <a:gd name="T84" fmla="*/ 25 w 37"/>
                  <a:gd name="T85" fmla="*/ 49 h 119"/>
                  <a:gd name="T86" fmla="*/ 27 w 37"/>
                  <a:gd name="T87" fmla="*/ 47 h 119"/>
                  <a:gd name="T88" fmla="*/ 29 w 37"/>
                  <a:gd name="T89" fmla="*/ 44 h 119"/>
                  <a:gd name="T90" fmla="*/ 27 w 37"/>
                  <a:gd name="T91" fmla="*/ 39 h 119"/>
                  <a:gd name="T92" fmla="*/ 28 w 37"/>
                  <a:gd name="T93" fmla="*/ 37 h 119"/>
                  <a:gd name="T94" fmla="*/ 31 w 37"/>
                  <a:gd name="T95" fmla="*/ 30 h 119"/>
                  <a:gd name="T96" fmla="*/ 32 w 37"/>
                  <a:gd name="T97" fmla="*/ 27 h 119"/>
                  <a:gd name="T98" fmla="*/ 29 w 37"/>
                  <a:gd name="T99" fmla="*/ 19 h 119"/>
                  <a:gd name="T100" fmla="*/ 30 w 37"/>
                  <a:gd name="T101" fmla="*/ 16 h 119"/>
                  <a:gd name="T102" fmla="*/ 26 w 37"/>
                  <a:gd name="T103" fmla="*/ 0 h 119"/>
                  <a:gd name="T104" fmla="*/ 18 w 37"/>
                  <a:gd name="T105" fmla="*/ 21 h 119"/>
                  <a:gd name="T106" fmla="*/ 11 w 37"/>
                  <a:gd name="T107" fmla="*/ 38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119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68" name="Freeform 116"/>
              <p:cNvSpPr/>
              <p:nvPr>
                <p:custDataLst>
                  <p:tags r:id="rId362"/>
                </p:custDataLst>
              </p:nvPr>
            </p:nvSpPr>
            <p:spPr bwMode="auto">
              <a:xfrm>
                <a:off x="3914" y="130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69" name="Freeform 117"/>
              <p:cNvSpPr/>
              <p:nvPr>
                <p:custDataLst>
                  <p:tags r:id="rId363"/>
                </p:custDataLst>
              </p:nvPr>
            </p:nvSpPr>
            <p:spPr bwMode="auto">
              <a:xfrm>
                <a:off x="3364" y="247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70" name="Freeform 118"/>
              <p:cNvSpPr/>
              <p:nvPr>
                <p:custDataLst>
                  <p:tags r:id="rId364"/>
                </p:custDataLst>
              </p:nvPr>
            </p:nvSpPr>
            <p:spPr bwMode="auto">
              <a:xfrm>
                <a:off x="3920" y="1403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71" name="Freeform 119"/>
              <p:cNvSpPr/>
              <p:nvPr>
                <p:custDataLst>
                  <p:tags r:id="rId365"/>
                </p:custDataLst>
              </p:nvPr>
            </p:nvSpPr>
            <p:spPr bwMode="auto">
              <a:xfrm>
                <a:off x="3918" y="1401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72" name="Freeform 120"/>
              <p:cNvSpPr/>
              <p:nvPr>
                <p:custDataLst>
                  <p:tags r:id="rId366"/>
                </p:custDataLst>
              </p:nvPr>
            </p:nvSpPr>
            <p:spPr bwMode="auto">
              <a:xfrm>
                <a:off x="3920" y="1411"/>
                <a:ext cx="4" cy="0"/>
              </a:xfrm>
              <a:custGeom>
                <a:avLst/>
                <a:gdLst>
                  <a:gd name="T0" fmla="*/ 2 w 2"/>
                  <a:gd name="T1" fmla="*/ 0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73" name="Freeform 121"/>
              <p:cNvSpPr/>
              <p:nvPr>
                <p:custDataLst>
                  <p:tags r:id="rId367"/>
                </p:custDataLst>
              </p:nvPr>
            </p:nvSpPr>
            <p:spPr bwMode="auto">
              <a:xfrm>
                <a:off x="3477" y="150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74" name="Freeform 122"/>
              <p:cNvSpPr/>
              <p:nvPr>
                <p:custDataLst>
                  <p:tags r:id="rId368"/>
                </p:custDataLst>
              </p:nvPr>
            </p:nvSpPr>
            <p:spPr bwMode="auto">
              <a:xfrm>
                <a:off x="3453" y="1458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75" name="Freeform 123"/>
              <p:cNvSpPr/>
              <p:nvPr>
                <p:custDataLst>
                  <p:tags r:id="rId369"/>
                </p:custDataLst>
              </p:nvPr>
            </p:nvSpPr>
            <p:spPr bwMode="auto">
              <a:xfrm>
                <a:off x="3477" y="142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76" name="Freeform 124"/>
              <p:cNvSpPr/>
              <p:nvPr>
                <p:custDataLst>
                  <p:tags r:id="rId370"/>
                </p:custDataLst>
              </p:nvPr>
            </p:nvSpPr>
            <p:spPr bwMode="auto">
              <a:xfrm>
                <a:off x="4603" y="188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77" name="Freeform 125"/>
              <p:cNvSpPr/>
              <p:nvPr>
                <p:custDataLst>
                  <p:tags r:id="rId371"/>
                </p:custDataLst>
              </p:nvPr>
            </p:nvSpPr>
            <p:spPr bwMode="auto">
              <a:xfrm>
                <a:off x="3540" y="153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1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78" name="Rectangle 126"/>
              <p:cNvSpPr>
                <a:spLocks noChangeArrowheads="1"/>
              </p:cNvSpPr>
              <p:nvPr>
                <p:custDataLst>
                  <p:tags r:id="rId372"/>
                </p:custDataLst>
              </p:nvPr>
            </p:nvSpPr>
            <p:spPr bwMode="auto">
              <a:xfrm>
                <a:off x="3489" y="1441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79" name="Freeform 127"/>
              <p:cNvSpPr/>
              <p:nvPr>
                <p:custDataLst>
                  <p:tags r:id="rId373"/>
                </p:custDataLst>
              </p:nvPr>
            </p:nvSpPr>
            <p:spPr bwMode="auto">
              <a:xfrm>
                <a:off x="3375" y="1310"/>
                <a:ext cx="174" cy="269"/>
              </a:xfrm>
              <a:custGeom>
                <a:avLst/>
                <a:gdLst>
                  <a:gd name="T0" fmla="*/ 11 w 82"/>
                  <a:gd name="T1" fmla="*/ 27 h 127"/>
                  <a:gd name="T2" fmla="*/ 20 w 82"/>
                  <a:gd name="T3" fmla="*/ 47 h 127"/>
                  <a:gd name="T4" fmla="*/ 34 w 82"/>
                  <a:gd name="T5" fmla="*/ 60 h 127"/>
                  <a:gd name="T6" fmla="*/ 37 w 82"/>
                  <a:gd name="T7" fmla="*/ 68 h 127"/>
                  <a:gd name="T8" fmla="*/ 43 w 82"/>
                  <a:gd name="T9" fmla="*/ 80 h 127"/>
                  <a:gd name="T10" fmla="*/ 47 w 82"/>
                  <a:gd name="T11" fmla="*/ 89 h 127"/>
                  <a:gd name="T12" fmla="*/ 53 w 82"/>
                  <a:gd name="T13" fmla="*/ 94 h 127"/>
                  <a:gd name="T14" fmla="*/ 60 w 82"/>
                  <a:gd name="T15" fmla="*/ 105 h 127"/>
                  <a:gd name="T16" fmla="*/ 63 w 82"/>
                  <a:gd name="T17" fmla="*/ 111 h 127"/>
                  <a:gd name="T18" fmla="*/ 63 w 82"/>
                  <a:gd name="T19" fmla="*/ 121 h 127"/>
                  <a:gd name="T20" fmla="*/ 65 w 82"/>
                  <a:gd name="T21" fmla="*/ 124 h 127"/>
                  <a:gd name="T22" fmla="*/ 69 w 82"/>
                  <a:gd name="T23" fmla="*/ 126 h 127"/>
                  <a:gd name="T24" fmla="*/ 72 w 82"/>
                  <a:gd name="T25" fmla="*/ 126 h 127"/>
                  <a:gd name="T26" fmla="*/ 73 w 82"/>
                  <a:gd name="T27" fmla="*/ 123 h 127"/>
                  <a:gd name="T28" fmla="*/ 71 w 82"/>
                  <a:gd name="T29" fmla="*/ 118 h 127"/>
                  <a:gd name="T30" fmla="*/ 73 w 82"/>
                  <a:gd name="T31" fmla="*/ 112 h 127"/>
                  <a:gd name="T32" fmla="*/ 80 w 82"/>
                  <a:gd name="T33" fmla="*/ 112 h 127"/>
                  <a:gd name="T34" fmla="*/ 80 w 82"/>
                  <a:gd name="T35" fmla="*/ 109 h 127"/>
                  <a:gd name="T36" fmla="*/ 76 w 82"/>
                  <a:gd name="T37" fmla="*/ 108 h 127"/>
                  <a:gd name="T38" fmla="*/ 78 w 82"/>
                  <a:gd name="T39" fmla="*/ 107 h 127"/>
                  <a:gd name="T40" fmla="*/ 73 w 82"/>
                  <a:gd name="T41" fmla="*/ 105 h 127"/>
                  <a:gd name="T42" fmla="*/ 77 w 82"/>
                  <a:gd name="T43" fmla="*/ 102 h 127"/>
                  <a:gd name="T44" fmla="*/ 78 w 82"/>
                  <a:gd name="T45" fmla="*/ 100 h 127"/>
                  <a:gd name="T46" fmla="*/ 76 w 82"/>
                  <a:gd name="T47" fmla="*/ 100 h 127"/>
                  <a:gd name="T48" fmla="*/ 76 w 82"/>
                  <a:gd name="T49" fmla="*/ 96 h 127"/>
                  <a:gd name="T50" fmla="*/ 71 w 82"/>
                  <a:gd name="T51" fmla="*/ 96 h 127"/>
                  <a:gd name="T52" fmla="*/ 65 w 82"/>
                  <a:gd name="T53" fmla="*/ 95 h 127"/>
                  <a:gd name="T54" fmla="*/ 70 w 82"/>
                  <a:gd name="T55" fmla="*/ 92 h 127"/>
                  <a:gd name="T56" fmla="*/ 68 w 82"/>
                  <a:gd name="T57" fmla="*/ 86 h 127"/>
                  <a:gd name="T58" fmla="*/ 67 w 82"/>
                  <a:gd name="T59" fmla="*/ 84 h 127"/>
                  <a:gd name="T60" fmla="*/ 65 w 82"/>
                  <a:gd name="T61" fmla="*/ 81 h 127"/>
                  <a:gd name="T62" fmla="*/ 62 w 82"/>
                  <a:gd name="T63" fmla="*/ 75 h 127"/>
                  <a:gd name="T64" fmla="*/ 60 w 82"/>
                  <a:gd name="T65" fmla="*/ 73 h 127"/>
                  <a:gd name="T66" fmla="*/ 59 w 82"/>
                  <a:gd name="T67" fmla="*/ 72 h 127"/>
                  <a:gd name="T68" fmla="*/ 57 w 82"/>
                  <a:gd name="T69" fmla="*/ 71 h 127"/>
                  <a:gd name="T70" fmla="*/ 58 w 82"/>
                  <a:gd name="T71" fmla="*/ 68 h 127"/>
                  <a:gd name="T72" fmla="*/ 55 w 82"/>
                  <a:gd name="T73" fmla="*/ 67 h 127"/>
                  <a:gd name="T74" fmla="*/ 54 w 82"/>
                  <a:gd name="T75" fmla="*/ 62 h 127"/>
                  <a:gd name="T76" fmla="*/ 51 w 82"/>
                  <a:gd name="T77" fmla="*/ 58 h 127"/>
                  <a:gd name="T78" fmla="*/ 51 w 82"/>
                  <a:gd name="T79" fmla="*/ 54 h 127"/>
                  <a:gd name="T80" fmla="*/ 48 w 82"/>
                  <a:gd name="T81" fmla="*/ 53 h 127"/>
                  <a:gd name="T82" fmla="*/ 49 w 82"/>
                  <a:gd name="T83" fmla="*/ 53 h 127"/>
                  <a:gd name="T84" fmla="*/ 45 w 82"/>
                  <a:gd name="T85" fmla="*/ 50 h 127"/>
                  <a:gd name="T86" fmla="*/ 43 w 82"/>
                  <a:gd name="T87" fmla="*/ 46 h 127"/>
                  <a:gd name="T88" fmla="*/ 41 w 82"/>
                  <a:gd name="T89" fmla="*/ 44 h 127"/>
                  <a:gd name="T90" fmla="*/ 32 w 82"/>
                  <a:gd name="T91" fmla="*/ 44 h 127"/>
                  <a:gd name="T92" fmla="*/ 35 w 82"/>
                  <a:gd name="T93" fmla="*/ 39 h 127"/>
                  <a:gd name="T94" fmla="*/ 31 w 82"/>
                  <a:gd name="T95" fmla="*/ 36 h 127"/>
                  <a:gd name="T96" fmla="*/ 30 w 82"/>
                  <a:gd name="T97" fmla="*/ 32 h 127"/>
                  <a:gd name="T98" fmla="*/ 26 w 82"/>
                  <a:gd name="T99" fmla="*/ 24 h 127"/>
                  <a:gd name="T100" fmla="*/ 25 w 82"/>
                  <a:gd name="T101" fmla="*/ 21 h 127"/>
                  <a:gd name="T102" fmla="*/ 15 w 82"/>
                  <a:gd name="T103" fmla="*/ 15 h 127"/>
                  <a:gd name="T104" fmla="*/ 13 w 82"/>
                  <a:gd name="T105" fmla="*/ 13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2" h="127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80" name="Freeform 128"/>
              <p:cNvSpPr/>
              <p:nvPr>
                <p:custDataLst>
                  <p:tags r:id="rId374"/>
                </p:custDataLst>
              </p:nvPr>
            </p:nvSpPr>
            <p:spPr bwMode="auto">
              <a:xfrm>
                <a:off x="3538" y="152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81" name="Freeform 129"/>
              <p:cNvSpPr/>
              <p:nvPr>
                <p:custDataLst>
                  <p:tags r:id="rId375"/>
                </p:custDataLst>
              </p:nvPr>
            </p:nvSpPr>
            <p:spPr bwMode="auto">
              <a:xfrm>
                <a:off x="3460" y="1407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82" name="Freeform 130"/>
              <p:cNvSpPr/>
              <p:nvPr>
                <p:custDataLst>
                  <p:tags r:id="rId376"/>
                </p:custDataLst>
              </p:nvPr>
            </p:nvSpPr>
            <p:spPr bwMode="auto">
              <a:xfrm>
                <a:off x="3445" y="1392"/>
                <a:ext cx="4" cy="2"/>
              </a:xfrm>
              <a:custGeom>
                <a:avLst/>
                <a:gdLst>
                  <a:gd name="T0" fmla="*/ 4 w 4"/>
                  <a:gd name="T1" fmla="*/ 0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0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83" name="Freeform 131"/>
              <p:cNvSpPr/>
              <p:nvPr>
                <p:custDataLst>
                  <p:tags r:id="rId377"/>
                </p:custDataLst>
              </p:nvPr>
            </p:nvSpPr>
            <p:spPr bwMode="auto">
              <a:xfrm>
                <a:off x="3468" y="1405"/>
                <a:ext cx="4" cy="0"/>
              </a:xfrm>
              <a:custGeom>
                <a:avLst/>
                <a:gdLst>
                  <a:gd name="T0" fmla="*/ 2 w 2"/>
                  <a:gd name="T1" fmla="*/ 1 w 2"/>
                  <a:gd name="T2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84" name="Freeform 132"/>
              <p:cNvSpPr/>
              <p:nvPr>
                <p:custDataLst>
                  <p:tags r:id="rId378"/>
                </p:custDataLst>
              </p:nvPr>
            </p:nvSpPr>
            <p:spPr bwMode="auto">
              <a:xfrm>
                <a:off x="3515" y="15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85" name="Freeform 133"/>
              <p:cNvSpPr/>
              <p:nvPr>
                <p:custDataLst>
                  <p:tags r:id="rId379"/>
                </p:custDataLst>
              </p:nvPr>
            </p:nvSpPr>
            <p:spPr bwMode="auto">
              <a:xfrm>
                <a:off x="3470" y="140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86" name="Freeform 134"/>
              <p:cNvSpPr/>
              <p:nvPr>
                <p:custDataLst>
                  <p:tags r:id="rId380"/>
                </p:custDataLst>
              </p:nvPr>
            </p:nvSpPr>
            <p:spPr bwMode="auto">
              <a:xfrm>
                <a:off x="3462" y="140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87" name="Freeform 135"/>
              <p:cNvSpPr/>
              <p:nvPr>
                <p:custDataLst>
                  <p:tags r:id="rId381"/>
                </p:custDataLst>
              </p:nvPr>
            </p:nvSpPr>
            <p:spPr bwMode="auto">
              <a:xfrm>
                <a:off x="3909" y="1416"/>
                <a:ext cx="11" cy="2"/>
              </a:xfrm>
              <a:custGeom>
                <a:avLst/>
                <a:gdLst>
                  <a:gd name="T0" fmla="*/ 1 w 5"/>
                  <a:gd name="T1" fmla="*/ 1 h 1"/>
                  <a:gd name="T2" fmla="*/ 0 w 5"/>
                  <a:gd name="T3" fmla="*/ 1 h 1"/>
                  <a:gd name="T4" fmla="*/ 2 w 5"/>
                  <a:gd name="T5" fmla="*/ 1 h 1"/>
                  <a:gd name="T6" fmla="*/ 3 w 5"/>
                  <a:gd name="T7" fmla="*/ 1 h 1"/>
                  <a:gd name="T8" fmla="*/ 5 w 5"/>
                  <a:gd name="T9" fmla="*/ 0 h 1"/>
                  <a:gd name="T10" fmla="*/ 1 w 5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88" name="Freeform 136"/>
              <p:cNvSpPr/>
              <p:nvPr>
                <p:custDataLst>
                  <p:tags r:id="rId382"/>
                </p:custDataLst>
              </p:nvPr>
            </p:nvSpPr>
            <p:spPr bwMode="auto">
              <a:xfrm>
                <a:off x="4491" y="138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89" name="Freeform 137"/>
              <p:cNvSpPr/>
              <p:nvPr>
                <p:custDataLst>
                  <p:tags r:id="rId383"/>
                </p:custDataLst>
              </p:nvPr>
            </p:nvSpPr>
            <p:spPr bwMode="auto">
              <a:xfrm>
                <a:off x="4368" y="1484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90" name="Freeform 138"/>
              <p:cNvSpPr/>
              <p:nvPr>
                <p:custDataLst>
                  <p:tags r:id="rId384"/>
                </p:custDataLst>
              </p:nvPr>
            </p:nvSpPr>
            <p:spPr bwMode="auto">
              <a:xfrm>
                <a:off x="4504" y="137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91" name="Freeform 139"/>
              <p:cNvSpPr/>
              <p:nvPr>
                <p:custDataLst>
                  <p:tags r:id="rId385"/>
                </p:custDataLst>
              </p:nvPr>
            </p:nvSpPr>
            <p:spPr bwMode="auto">
              <a:xfrm>
                <a:off x="4506" y="138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92" name="Freeform 140"/>
              <p:cNvSpPr/>
              <p:nvPr>
                <p:custDataLst>
                  <p:tags r:id="rId386"/>
                </p:custDataLst>
              </p:nvPr>
            </p:nvSpPr>
            <p:spPr bwMode="auto">
              <a:xfrm>
                <a:off x="4368" y="14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93" name="Freeform 141"/>
              <p:cNvSpPr/>
              <p:nvPr>
                <p:custDataLst>
                  <p:tags r:id="rId387"/>
                </p:custDataLst>
              </p:nvPr>
            </p:nvSpPr>
            <p:spPr bwMode="auto">
              <a:xfrm>
                <a:off x="4364" y="148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0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94" name="Freeform 142"/>
              <p:cNvSpPr/>
              <p:nvPr>
                <p:custDataLst>
                  <p:tags r:id="rId388"/>
                </p:custDataLst>
              </p:nvPr>
            </p:nvSpPr>
            <p:spPr bwMode="auto">
              <a:xfrm>
                <a:off x="4368" y="1492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95" name="Freeform 143"/>
              <p:cNvSpPr/>
              <p:nvPr>
                <p:custDataLst>
                  <p:tags r:id="rId389"/>
                </p:custDataLst>
              </p:nvPr>
            </p:nvSpPr>
            <p:spPr bwMode="auto">
              <a:xfrm>
                <a:off x="4487" y="1388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96" name="Freeform 144"/>
              <p:cNvSpPr/>
              <p:nvPr>
                <p:custDataLst>
                  <p:tags r:id="rId390"/>
                </p:custDataLst>
              </p:nvPr>
            </p:nvSpPr>
            <p:spPr bwMode="auto">
              <a:xfrm>
                <a:off x="4514" y="1382"/>
                <a:ext cx="2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0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97" name="Freeform 145"/>
              <p:cNvSpPr/>
              <p:nvPr>
                <p:custDataLst>
                  <p:tags r:id="rId391"/>
                </p:custDataLst>
              </p:nvPr>
            </p:nvSpPr>
            <p:spPr bwMode="auto">
              <a:xfrm>
                <a:off x="4548" y="1397"/>
                <a:ext cx="2" cy="6"/>
              </a:xfrm>
              <a:custGeom>
                <a:avLst/>
                <a:gdLst>
                  <a:gd name="T0" fmla="*/ 0 w 1"/>
                  <a:gd name="T1" fmla="*/ 0 h 3"/>
                  <a:gd name="T2" fmla="*/ 1 w 1"/>
                  <a:gd name="T3" fmla="*/ 3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98" name="Freeform 146"/>
              <p:cNvSpPr/>
              <p:nvPr>
                <p:custDataLst>
                  <p:tags r:id="rId392"/>
                </p:custDataLst>
              </p:nvPr>
            </p:nvSpPr>
            <p:spPr bwMode="auto">
              <a:xfrm>
                <a:off x="4550" y="1399"/>
                <a:ext cx="3" cy="4"/>
              </a:xfrm>
              <a:custGeom>
                <a:avLst/>
                <a:gdLst>
                  <a:gd name="T0" fmla="*/ 1 w 1"/>
                  <a:gd name="T1" fmla="*/ 2 h 2"/>
                  <a:gd name="T2" fmla="*/ 1 w 1"/>
                  <a:gd name="T3" fmla="*/ 1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599" name="Freeform 147"/>
              <p:cNvSpPr/>
              <p:nvPr>
                <p:custDataLst>
                  <p:tags r:id="rId393"/>
                </p:custDataLst>
              </p:nvPr>
            </p:nvSpPr>
            <p:spPr bwMode="auto">
              <a:xfrm>
                <a:off x="4521" y="1382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00" name="Freeform 148"/>
              <p:cNvSpPr/>
              <p:nvPr>
                <p:custDataLst>
                  <p:tags r:id="rId394"/>
                </p:custDataLst>
              </p:nvPr>
            </p:nvSpPr>
            <p:spPr bwMode="auto">
              <a:xfrm>
                <a:off x="4516" y="1378"/>
                <a:ext cx="5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2 h 4"/>
                  <a:gd name="T4" fmla="*/ 0 w 2"/>
                  <a:gd name="T5" fmla="*/ 2 h 4"/>
                  <a:gd name="T6" fmla="*/ 0 w 2"/>
                  <a:gd name="T7" fmla="*/ 0 h 4"/>
                  <a:gd name="T8" fmla="*/ 2 w 2"/>
                  <a:gd name="T9" fmla="*/ 4 h 4"/>
                  <a:gd name="T10" fmla="*/ 2 w 2"/>
                  <a:gd name="T11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01" name="Freeform 149"/>
              <p:cNvSpPr/>
              <p:nvPr>
                <p:custDataLst>
                  <p:tags r:id="rId395"/>
                </p:custDataLst>
              </p:nvPr>
            </p:nvSpPr>
            <p:spPr bwMode="auto">
              <a:xfrm>
                <a:off x="4519" y="138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02" name="Freeform 150"/>
              <p:cNvSpPr/>
              <p:nvPr>
                <p:custDataLst>
                  <p:tags r:id="rId396"/>
                </p:custDataLst>
              </p:nvPr>
            </p:nvSpPr>
            <p:spPr bwMode="auto">
              <a:xfrm>
                <a:off x="3876" y="135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03" name="Freeform 151"/>
              <p:cNvSpPr/>
              <p:nvPr>
                <p:custDataLst>
                  <p:tags r:id="rId397"/>
                </p:custDataLst>
              </p:nvPr>
            </p:nvSpPr>
            <p:spPr bwMode="auto">
              <a:xfrm>
                <a:off x="4465" y="1920"/>
                <a:ext cx="5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04" name="Freeform 152"/>
              <p:cNvSpPr/>
              <p:nvPr>
                <p:custDataLst>
                  <p:tags r:id="rId398"/>
                </p:custDataLst>
              </p:nvPr>
            </p:nvSpPr>
            <p:spPr bwMode="auto">
              <a:xfrm>
                <a:off x="4468" y="1918"/>
                <a:ext cx="6" cy="5"/>
              </a:xfrm>
              <a:custGeom>
                <a:avLst/>
                <a:gdLst>
                  <a:gd name="T0" fmla="*/ 0 w 3"/>
                  <a:gd name="T1" fmla="*/ 0 h 2"/>
                  <a:gd name="T2" fmla="*/ 3 w 3"/>
                  <a:gd name="T3" fmla="*/ 2 h 2"/>
                  <a:gd name="T4" fmla="*/ 0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05" name="Freeform 153"/>
              <p:cNvSpPr/>
              <p:nvPr>
                <p:custDataLst>
                  <p:tags r:id="rId399"/>
                </p:custDataLst>
              </p:nvPr>
            </p:nvSpPr>
            <p:spPr bwMode="auto">
              <a:xfrm>
                <a:off x="3912" y="1286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1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06" name="Freeform 154"/>
              <p:cNvSpPr/>
              <p:nvPr>
                <p:custDataLst>
                  <p:tags r:id="rId400"/>
                </p:custDataLst>
              </p:nvPr>
            </p:nvSpPr>
            <p:spPr bwMode="auto">
              <a:xfrm>
                <a:off x="3876" y="132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07" name="Rectangle 155"/>
              <p:cNvSpPr>
                <a:spLocks noChangeArrowheads="1"/>
              </p:cNvSpPr>
              <p:nvPr>
                <p:custDataLst>
                  <p:tags r:id="rId401"/>
                </p:custDataLst>
              </p:nvPr>
            </p:nvSpPr>
            <p:spPr bwMode="auto">
              <a:xfrm>
                <a:off x="4402" y="1454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08" name="Freeform 156"/>
              <p:cNvSpPr/>
              <p:nvPr>
                <p:custDataLst>
                  <p:tags r:id="rId402"/>
                </p:custDataLst>
              </p:nvPr>
            </p:nvSpPr>
            <p:spPr bwMode="auto">
              <a:xfrm>
                <a:off x="4546" y="1401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09" name="Freeform 157"/>
              <p:cNvSpPr/>
              <p:nvPr>
                <p:custDataLst>
                  <p:tags r:id="rId403"/>
                </p:custDataLst>
              </p:nvPr>
            </p:nvSpPr>
            <p:spPr bwMode="auto">
              <a:xfrm>
                <a:off x="3914" y="129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10" name="Freeform 158"/>
              <p:cNvSpPr/>
              <p:nvPr>
                <p:custDataLst>
                  <p:tags r:id="rId404"/>
                </p:custDataLst>
              </p:nvPr>
            </p:nvSpPr>
            <p:spPr bwMode="auto">
              <a:xfrm>
                <a:off x="4423" y="148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11" name="Freeform 159"/>
              <p:cNvSpPr/>
              <p:nvPr>
                <p:custDataLst>
                  <p:tags r:id="rId405"/>
                </p:custDataLst>
              </p:nvPr>
            </p:nvSpPr>
            <p:spPr bwMode="auto">
              <a:xfrm>
                <a:off x="4465" y="1456"/>
                <a:ext cx="3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12" name="Freeform 160"/>
              <p:cNvSpPr/>
              <p:nvPr>
                <p:custDataLst>
                  <p:tags r:id="rId406"/>
                </p:custDataLst>
              </p:nvPr>
            </p:nvSpPr>
            <p:spPr bwMode="auto">
              <a:xfrm>
                <a:off x="4355" y="1509"/>
                <a:ext cx="4" cy="4"/>
              </a:xfrm>
              <a:custGeom>
                <a:avLst/>
                <a:gdLst>
                  <a:gd name="T0" fmla="*/ 0 w 4"/>
                  <a:gd name="T1" fmla="*/ 0 h 4"/>
                  <a:gd name="T2" fmla="*/ 0 w 4"/>
                  <a:gd name="T3" fmla="*/ 2 h 4"/>
                  <a:gd name="T4" fmla="*/ 4 w 4"/>
                  <a:gd name="T5" fmla="*/ 4 h 4"/>
                  <a:gd name="T6" fmla="*/ 0 w 4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0"/>
                    </a:moveTo>
                    <a:lnTo>
                      <a:pt x="0" y="2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13" name="Freeform 161"/>
              <p:cNvSpPr/>
              <p:nvPr>
                <p:custDataLst>
                  <p:tags r:id="rId407"/>
                </p:custDataLst>
              </p:nvPr>
            </p:nvSpPr>
            <p:spPr bwMode="auto">
              <a:xfrm>
                <a:off x="4383" y="14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14" name="Freeform 162"/>
              <p:cNvSpPr/>
              <p:nvPr>
                <p:custDataLst>
                  <p:tags r:id="rId408"/>
                </p:custDataLst>
              </p:nvPr>
            </p:nvSpPr>
            <p:spPr bwMode="auto">
              <a:xfrm>
                <a:off x="4287" y="1378"/>
                <a:ext cx="261" cy="237"/>
              </a:xfrm>
              <a:custGeom>
                <a:avLst/>
                <a:gdLst>
                  <a:gd name="T0" fmla="*/ 27 w 123"/>
                  <a:gd name="T1" fmla="*/ 92 h 112"/>
                  <a:gd name="T2" fmla="*/ 33 w 123"/>
                  <a:gd name="T3" fmla="*/ 85 h 112"/>
                  <a:gd name="T4" fmla="*/ 52 w 123"/>
                  <a:gd name="T5" fmla="*/ 57 h 112"/>
                  <a:gd name="T6" fmla="*/ 61 w 123"/>
                  <a:gd name="T7" fmla="*/ 52 h 112"/>
                  <a:gd name="T8" fmla="*/ 69 w 123"/>
                  <a:gd name="T9" fmla="*/ 49 h 112"/>
                  <a:gd name="T10" fmla="*/ 81 w 123"/>
                  <a:gd name="T11" fmla="*/ 39 h 112"/>
                  <a:gd name="T12" fmla="*/ 89 w 123"/>
                  <a:gd name="T13" fmla="*/ 34 h 112"/>
                  <a:gd name="T14" fmla="*/ 100 w 123"/>
                  <a:gd name="T15" fmla="*/ 25 h 112"/>
                  <a:gd name="T16" fmla="*/ 105 w 123"/>
                  <a:gd name="T17" fmla="*/ 17 h 112"/>
                  <a:gd name="T18" fmla="*/ 115 w 123"/>
                  <a:gd name="T19" fmla="*/ 15 h 112"/>
                  <a:gd name="T20" fmla="*/ 119 w 123"/>
                  <a:gd name="T21" fmla="*/ 14 h 112"/>
                  <a:gd name="T22" fmla="*/ 121 w 123"/>
                  <a:gd name="T23" fmla="*/ 8 h 112"/>
                  <a:gd name="T24" fmla="*/ 122 w 123"/>
                  <a:gd name="T25" fmla="*/ 7 h 112"/>
                  <a:gd name="T26" fmla="*/ 118 w 123"/>
                  <a:gd name="T27" fmla="*/ 7 h 112"/>
                  <a:gd name="T28" fmla="*/ 113 w 123"/>
                  <a:gd name="T29" fmla="*/ 5 h 112"/>
                  <a:gd name="T30" fmla="*/ 107 w 123"/>
                  <a:gd name="T31" fmla="*/ 4 h 112"/>
                  <a:gd name="T32" fmla="*/ 106 w 123"/>
                  <a:gd name="T33" fmla="*/ 3 h 112"/>
                  <a:gd name="T34" fmla="*/ 102 w 123"/>
                  <a:gd name="T35" fmla="*/ 4 h 112"/>
                  <a:gd name="T36" fmla="*/ 101 w 123"/>
                  <a:gd name="T37" fmla="*/ 4 h 112"/>
                  <a:gd name="T38" fmla="*/ 99 w 123"/>
                  <a:gd name="T39" fmla="*/ 2 h 112"/>
                  <a:gd name="T40" fmla="*/ 98 w 123"/>
                  <a:gd name="T41" fmla="*/ 9 h 112"/>
                  <a:gd name="T42" fmla="*/ 96 w 123"/>
                  <a:gd name="T43" fmla="*/ 8 h 112"/>
                  <a:gd name="T44" fmla="*/ 93 w 123"/>
                  <a:gd name="T45" fmla="*/ 7 h 112"/>
                  <a:gd name="T46" fmla="*/ 91 w 123"/>
                  <a:gd name="T47" fmla="*/ 7 h 112"/>
                  <a:gd name="T48" fmla="*/ 89 w 123"/>
                  <a:gd name="T49" fmla="*/ 10 h 112"/>
                  <a:gd name="T50" fmla="*/ 87 w 123"/>
                  <a:gd name="T51" fmla="*/ 10 h 112"/>
                  <a:gd name="T52" fmla="*/ 89 w 123"/>
                  <a:gd name="T53" fmla="*/ 18 h 112"/>
                  <a:gd name="T54" fmla="*/ 85 w 123"/>
                  <a:gd name="T55" fmla="*/ 12 h 112"/>
                  <a:gd name="T56" fmla="*/ 78 w 123"/>
                  <a:gd name="T57" fmla="*/ 16 h 112"/>
                  <a:gd name="T58" fmla="*/ 75 w 123"/>
                  <a:gd name="T59" fmla="*/ 18 h 112"/>
                  <a:gd name="T60" fmla="*/ 75 w 123"/>
                  <a:gd name="T61" fmla="*/ 24 h 112"/>
                  <a:gd name="T62" fmla="*/ 67 w 123"/>
                  <a:gd name="T63" fmla="*/ 25 h 112"/>
                  <a:gd name="T64" fmla="*/ 65 w 123"/>
                  <a:gd name="T65" fmla="*/ 29 h 112"/>
                  <a:gd name="T66" fmla="*/ 64 w 123"/>
                  <a:gd name="T67" fmla="*/ 29 h 112"/>
                  <a:gd name="T68" fmla="*/ 64 w 123"/>
                  <a:gd name="T69" fmla="*/ 32 h 112"/>
                  <a:gd name="T70" fmla="*/ 60 w 123"/>
                  <a:gd name="T71" fmla="*/ 30 h 112"/>
                  <a:gd name="T72" fmla="*/ 59 w 123"/>
                  <a:gd name="T73" fmla="*/ 34 h 112"/>
                  <a:gd name="T74" fmla="*/ 55 w 123"/>
                  <a:gd name="T75" fmla="*/ 39 h 112"/>
                  <a:gd name="T76" fmla="*/ 50 w 123"/>
                  <a:gd name="T77" fmla="*/ 39 h 112"/>
                  <a:gd name="T78" fmla="*/ 47 w 123"/>
                  <a:gd name="T79" fmla="*/ 43 h 112"/>
                  <a:gd name="T80" fmla="*/ 45 w 123"/>
                  <a:gd name="T81" fmla="*/ 45 h 112"/>
                  <a:gd name="T82" fmla="*/ 44 w 123"/>
                  <a:gd name="T83" fmla="*/ 45 h 112"/>
                  <a:gd name="T84" fmla="*/ 42 w 123"/>
                  <a:gd name="T85" fmla="*/ 48 h 112"/>
                  <a:gd name="T86" fmla="*/ 39 w 123"/>
                  <a:gd name="T87" fmla="*/ 54 h 112"/>
                  <a:gd name="T88" fmla="*/ 38 w 123"/>
                  <a:gd name="T89" fmla="*/ 56 h 112"/>
                  <a:gd name="T90" fmla="*/ 38 w 123"/>
                  <a:gd name="T91" fmla="*/ 63 h 112"/>
                  <a:gd name="T92" fmla="*/ 34 w 123"/>
                  <a:gd name="T93" fmla="*/ 65 h 112"/>
                  <a:gd name="T94" fmla="*/ 30 w 123"/>
                  <a:gd name="T95" fmla="*/ 69 h 112"/>
                  <a:gd name="T96" fmla="*/ 27 w 123"/>
                  <a:gd name="T97" fmla="*/ 71 h 112"/>
                  <a:gd name="T98" fmla="*/ 19 w 123"/>
                  <a:gd name="T99" fmla="*/ 78 h 112"/>
                  <a:gd name="T100" fmla="*/ 17 w 123"/>
                  <a:gd name="T101" fmla="*/ 80 h 112"/>
                  <a:gd name="T102" fmla="*/ 13 w 123"/>
                  <a:gd name="T103" fmla="*/ 88 h 112"/>
                  <a:gd name="T104" fmla="*/ 12 w 123"/>
                  <a:gd name="T105" fmla="*/ 9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3" h="112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15" name="Freeform 163"/>
              <p:cNvSpPr/>
              <p:nvPr>
                <p:custDataLst>
                  <p:tags r:id="rId409"/>
                </p:custDataLst>
              </p:nvPr>
            </p:nvSpPr>
            <p:spPr bwMode="auto">
              <a:xfrm>
                <a:off x="4499" y="1925"/>
                <a:ext cx="3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16" name="Freeform 164"/>
              <p:cNvSpPr/>
              <p:nvPr>
                <p:custDataLst>
                  <p:tags r:id="rId410"/>
                </p:custDataLst>
              </p:nvPr>
            </p:nvSpPr>
            <p:spPr bwMode="auto">
              <a:xfrm>
                <a:off x="3914" y="1322"/>
                <a:ext cx="2" cy="0"/>
              </a:xfrm>
              <a:custGeom>
                <a:avLst/>
                <a:gdLst>
                  <a:gd name="T0" fmla="*/ 2 w 2"/>
                  <a:gd name="T1" fmla="*/ 2 w 2"/>
                  <a:gd name="T2" fmla="*/ 0 w 2"/>
                  <a:gd name="T3" fmla="*/ 2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2" y="0"/>
                    </a:moveTo>
                    <a:lnTo>
                      <a:pt x="2" y="0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17" name="Freeform 165"/>
              <p:cNvSpPr/>
              <p:nvPr>
                <p:custDataLst>
                  <p:tags r:id="rId411"/>
                </p:custDataLst>
              </p:nvPr>
            </p:nvSpPr>
            <p:spPr bwMode="auto">
              <a:xfrm>
                <a:off x="3122" y="2198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0 w 2"/>
                  <a:gd name="T3" fmla="*/ 0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0" y="0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18" name="Freeform 166"/>
              <p:cNvSpPr/>
              <p:nvPr>
                <p:custDataLst>
                  <p:tags r:id="rId412"/>
                </p:custDataLst>
              </p:nvPr>
            </p:nvSpPr>
            <p:spPr bwMode="auto">
              <a:xfrm>
                <a:off x="3126" y="2183"/>
                <a:ext cx="3" cy="3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19" name="Freeform 167"/>
              <p:cNvSpPr/>
              <p:nvPr>
                <p:custDataLst>
                  <p:tags r:id="rId413"/>
                </p:custDataLst>
              </p:nvPr>
            </p:nvSpPr>
            <p:spPr bwMode="auto">
              <a:xfrm>
                <a:off x="3540" y="1543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20" name="Freeform 168"/>
              <p:cNvSpPr/>
              <p:nvPr>
                <p:custDataLst>
                  <p:tags r:id="rId414"/>
                </p:custDataLst>
              </p:nvPr>
            </p:nvSpPr>
            <p:spPr bwMode="auto">
              <a:xfrm>
                <a:off x="3156" y="221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21" name="Freeform 169"/>
              <p:cNvSpPr/>
              <p:nvPr>
                <p:custDataLst>
                  <p:tags r:id="rId415"/>
                </p:custDataLst>
              </p:nvPr>
            </p:nvSpPr>
            <p:spPr bwMode="auto">
              <a:xfrm>
                <a:off x="3129" y="2183"/>
                <a:ext cx="0" cy="3"/>
              </a:xfrm>
              <a:custGeom>
                <a:avLst/>
                <a:gdLst>
                  <a:gd name="T0" fmla="*/ 1 h 1"/>
                  <a:gd name="T1" fmla="*/ 1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22" name="Freeform 170"/>
              <p:cNvSpPr/>
              <p:nvPr>
                <p:custDataLst>
                  <p:tags r:id="rId416"/>
                </p:custDataLst>
              </p:nvPr>
            </p:nvSpPr>
            <p:spPr bwMode="auto">
              <a:xfrm>
                <a:off x="3129" y="219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23" name="Freeform 171"/>
              <p:cNvSpPr/>
              <p:nvPr>
                <p:custDataLst>
                  <p:tags r:id="rId417"/>
                </p:custDataLst>
              </p:nvPr>
            </p:nvSpPr>
            <p:spPr bwMode="auto">
              <a:xfrm>
                <a:off x="3129" y="2192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24" name="Freeform 172"/>
              <p:cNvSpPr/>
              <p:nvPr>
                <p:custDataLst>
                  <p:tags r:id="rId418"/>
                </p:custDataLst>
              </p:nvPr>
            </p:nvSpPr>
            <p:spPr bwMode="auto">
              <a:xfrm>
                <a:off x="3205" y="2162"/>
                <a:ext cx="2" cy="9"/>
              </a:xfrm>
              <a:custGeom>
                <a:avLst/>
                <a:gdLst>
                  <a:gd name="T0" fmla="*/ 1 w 1"/>
                  <a:gd name="T1" fmla="*/ 2 h 4"/>
                  <a:gd name="T2" fmla="*/ 1 w 1"/>
                  <a:gd name="T3" fmla="*/ 0 h 4"/>
                  <a:gd name="T4" fmla="*/ 1 w 1"/>
                  <a:gd name="T5" fmla="*/ 4 h 4"/>
                  <a:gd name="T6" fmla="*/ 1 w 1"/>
                  <a:gd name="T7" fmla="*/ 4 h 4"/>
                  <a:gd name="T8" fmla="*/ 1 w 1"/>
                  <a:gd name="T9" fmla="*/ 3 h 4"/>
                  <a:gd name="T10" fmla="*/ 1 w 1"/>
                  <a:gd name="T1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4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25" name="Freeform 173"/>
              <p:cNvSpPr/>
              <p:nvPr>
                <p:custDataLst>
                  <p:tags r:id="rId419"/>
                </p:custDataLst>
              </p:nvPr>
            </p:nvSpPr>
            <p:spPr bwMode="auto">
              <a:xfrm>
                <a:off x="3207" y="2166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26" name="Freeform 174"/>
              <p:cNvSpPr/>
              <p:nvPr>
                <p:custDataLst>
                  <p:tags r:id="rId420"/>
                </p:custDataLst>
              </p:nvPr>
            </p:nvSpPr>
            <p:spPr bwMode="auto">
              <a:xfrm>
                <a:off x="3207" y="216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1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27" name="Freeform 175"/>
              <p:cNvSpPr/>
              <p:nvPr>
                <p:custDataLst>
                  <p:tags r:id="rId421"/>
                </p:custDataLst>
              </p:nvPr>
            </p:nvSpPr>
            <p:spPr bwMode="auto">
              <a:xfrm>
                <a:off x="3194" y="2156"/>
                <a:ext cx="0" cy="6"/>
              </a:xfrm>
              <a:custGeom>
                <a:avLst/>
                <a:gdLst>
                  <a:gd name="T0" fmla="*/ 2 h 3"/>
                  <a:gd name="T1" fmla="*/ 2 h 3"/>
                  <a:gd name="T2" fmla="*/ 2 h 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28" name="Freeform 176"/>
              <p:cNvSpPr/>
              <p:nvPr>
                <p:custDataLst>
                  <p:tags r:id="rId422"/>
                </p:custDataLst>
              </p:nvPr>
            </p:nvSpPr>
            <p:spPr bwMode="auto">
              <a:xfrm>
                <a:off x="3209" y="219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29" name="Freeform 177"/>
              <p:cNvSpPr/>
              <p:nvPr>
                <p:custDataLst>
                  <p:tags r:id="rId423"/>
                </p:custDataLst>
              </p:nvPr>
            </p:nvSpPr>
            <p:spPr bwMode="auto">
              <a:xfrm>
                <a:off x="3472" y="207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30" name="Freeform 178"/>
              <p:cNvSpPr/>
              <p:nvPr>
                <p:custDataLst>
                  <p:tags r:id="rId424"/>
                </p:custDataLst>
              </p:nvPr>
            </p:nvSpPr>
            <p:spPr bwMode="auto">
              <a:xfrm>
                <a:off x="3201" y="2158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31" name="Freeform 179"/>
              <p:cNvSpPr/>
              <p:nvPr>
                <p:custDataLst>
                  <p:tags r:id="rId425"/>
                </p:custDataLst>
              </p:nvPr>
            </p:nvSpPr>
            <p:spPr bwMode="auto">
              <a:xfrm>
                <a:off x="3211" y="2194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32" name="Freeform 180"/>
              <p:cNvSpPr/>
              <p:nvPr>
                <p:custDataLst>
                  <p:tags r:id="rId426"/>
                </p:custDataLst>
              </p:nvPr>
            </p:nvSpPr>
            <p:spPr bwMode="auto">
              <a:xfrm>
                <a:off x="3317" y="2561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33" name="Freeform 181"/>
              <p:cNvSpPr/>
              <p:nvPr>
                <p:custDataLst>
                  <p:tags r:id="rId427"/>
                </p:custDataLst>
              </p:nvPr>
            </p:nvSpPr>
            <p:spPr bwMode="auto">
              <a:xfrm>
                <a:off x="3345" y="253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34" name="Freeform 182"/>
              <p:cNvSpPr/>
              <p:nvPr>
                <p:custDataLst>
                  <p:tags r:id="rId428"/>
                </p:custDataLst>
              </p:nvPr>
            </p:nvSpPr>
            <p:spPr bwMode="auto">
              <a:xfrm>
                <a:off x="3211" y="2192"/>
                <a:ext cx="2" cy="6"/>
              </a:xfrm>
              <a:custGeom>
                <a:avLst/>
                <a:gdLst>
                  <a:gd name="T0" fmla="*/ 0 w 1"/>
                  <a:gd name="T1" fmla="*/ 3 h 3"/>
                  <a:gd name="T2" fmla="*/ 1 w 1"/>
                  <a:gd name="T3" fmla="*/ 0 h 3"/>
                  <a:gd name="T4" fmla="*/ 0 w 1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35" name="Freeform 183"/>
              <p:cNvSpPr/>
              <p:nvPr>
                <p:custDataLst>
                  <p:tags r:id="rId429"/>
                </p:custDataLst>
              </p:nvPr>
            </p:nvSpPr>
            <p:spPr bwMode="auto">
              <a:xfrm>
                <a:off x="3266" y="2548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36" name="Freeform 184"/>
              <p:cNvSpPr/>
              <p:nvPr>
                <p:custDataLst>
                  <p:tags r:id="rId430"/>
                </p:custDataLst>
              </p:nvPr>
            </p:nvSpPr>
            <p:spPr bwMode="auto">
              <a:xfrm>
                <a:off x="3271" y="254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37" name="Freeform 185"/>
              <p:cNvSpPr/>
              <p:nvPr>
                <p:custDataLst>
                  <p:tags r:id="rId431"/>
                </p:custDataLst>
              </p:nvPr>
            </p:nvSpPr>
            <p:spPr bwMode="auto">
              <a:xfrm>
                <a:off x="3273" y="255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38" name="Freeform 186"/>
              <p:cNvSpPr/>
              <p:nvPr>
                <p:custDataLst>
                  <p:tags r:id="rId432"/>
                </p:custDataLst>
              </p:nvPr>
            </p:nvSpPr>
            <p:spPr bwMode="auto">
              <a:xfrm>
                <a:off x="3271" y="2557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39" name="Freeform 187"/>
              <p:cNvSpPr/>
              <p:nvPr>
                <p:custDataLst>
                  <p:tags r:id="rId433"/>
                </p:custDataLst>
              </p:nvPr>
            </p:nvSpPr>
            <p:spPr bwMode="auto">
              <a:xfrm>
                <a:off x="4616" y="188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40" name="Freeform 188"/>
              <p:cNvSpPr/>
              <p:nvPr>
                <p:custDataLst>
                  <p:tags r:id="rId434"/>
                </p:custDataLst>
              </p:nvPr>
            </p:nvSpPr>
            <p:spPr bwMode="auto">
              <a:xfrm>
                <a:off x="3175" y="2211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41" name="Freeform 189"/>
              <p:cNvSpPr/>
              <p:nvPr>
                <p:custDataLst>
                  <p:tags r:id="rId435"/>
                </p:custDataLst>
              </p:nvPr>
            </p:nvSpPr>
            <p:spPr bwMode="auto">
              <a:xfrm>
                <a:off x="3137" y="218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42" name="Freeform 190"/>
              <p:cNvSpPr/>
              <p:nvPr>
                <p:custDataLst>
                  <p:tags r:id="rId436"/>
                </p:custDataLst>
              </p:nvPr>
            </p:nvSpPr>
            <p:spPr bwMode="auto">
              <a:xfrm>
                <a:off x="3203" y="2166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43" name="Freeform 191"/>
              <p:cNvSpPr/>
              <p:nvPr>
                <p:custDataLst>
                  <p:tags r:id="rId437"/>
                </p:custDataLst>
              </p:nvPr>
            </p:nvSpPr>
            <p:spPr bwMode="auto">
              <a:xfrm>
                <a:off x="4497" y="192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44" name="Freeform 192"/>
              <p:cNvSpPr/>
              <p:nvPr>
                <p:custDataLst>
                  <p:tags r:id="rId438"/>
                </p:custDataLst>
              </p:nvPr>
            </p:nvSpPr>
            <p:spPr bwMode="auto">
              <a:xfrm>
                <a:off x="3082" y="2156"/>
                <a:ext cx="131" cy="91"/>
              </a:xfrm>
              <a:custGeom>
                <a:avLst/>
                <a:gdLst>
                  <a:gd name="T0" fmla="*/ 46 w 62"/>
                  <a:gd name="T1" fmla="*/ 23 h 43"/>
                  <a:gd name="T2" fmla="*/ 51 w 62"/>
                  <a:gd name="T3" fmla="*/ 20 h 43"/>
                  <a:gd name="T4" fmla="*/ 54 w 62"/>
                  <a:gd name="T5" fmla="*/ 19 h 43"/>
                  <a:gd name="T6" fmla="*/ 58 w 62"/>
                  <a:gd name="T7" fmla="*/ 21 h 43"/>
                  <a:gd name="T8" fmla="*/ 60 w 62"/>
                  <a:gd name="T9" fmla="*/ 20 h 43"/>
                  <a:gd name="T10" fmla="*/ 61 w 62"/>
                  <a:gd name="T11" fmla="*/ 16 h 43"/>
                  <a:gd name="T12" fmla="*/ 62 w 62"/>
                  <a:gd name="T13" fmla="*/ 13 h 43"/>
                  <a:gd name="T14" fmla="*/ 62 w 62"/>
                  <a:gd name="T15" fmla="*/ 11 h 43"/>
                  <a:gd name="T16" fmla="*/ 58 w 62"/>
                  <a:gd name="T17" fmla="*/ 12 h 43"/>
                  <a:gd name="T18" fmla="*/ 56 w 62"/>
                  <a:gd name="T19" fmla="*/ 9 h 43"/>
                  <a:gd name="T20" fmla="*/ 57 w 62"/>
                  <a:gd name="T21" fmla="*/ 2 h 43"/>
                  <a:gd name="T22" fmla="*/ 56 w 62"/>
                  <a:gd name="T23" fmla="*/ 2 h 43"/>
                  <a:gd name="T24" fmla="*/ 55 w 62"/>
                  <a:gd name="T25" fmla="*/ 5 h 43"/>
                  <a:gd name="T26" fmla="*/ 54 w 62"/>
                  <a:gd name="T27" fmla="*/ 3 h 43"/>
                  <a:gd name="T28" fmla="*/ 53 w 62"/>
                  <a:gd name="T29" fmla="*/ 8 h 43"/>
                  <a:gd name="T30" fmla="*/ 51 w 62"/>
                  <a:gd name="T31" fmla="*/ 3 h 43"/>
                  <a:gd name="T32" fmla="*/ 51 w 62"/>
                  <a:gd name="T33" fmla="*/ 1 h 43"/>
                  <a:gd name="T34" fmla="*/ 50 w 62"/>
                  <a:gd name="T35" fmla="*/ 4 h 43"/>
                  <a:gd name="T36" fmla="*/ 49 w 62"/>
                  <a:gd name="T37" fmla="*/ 2 h 43"/>
                  <a:gd name="T38" fmla="*/ 48 w 62"/>
                  <a:gd name="T39" fmla="*/ 7 h 43"/>
                  <a:gd name="T40" fmla="*/ 47 w 62"/>
                  <a:gd name="T41" fmla="*/ 12 h 43"/>
                  <a:gd name="T42" fmla="*/ 46 w 62"/>
                  <a:gd name="T43" fmla="*/ 7 h 43"/>
                  <a:gd name="T44" fmla="*/ 43 w 62"/>
                  <a:gd name="T45" fmla="*/ 7 h 43"/>
                  <a:gd name="T46" fmla="*/ 42 w 62"/>
                  <a:gd name="T47" fmla="*/ 7 h 43"/>
                  <a:gd name="T48" fmla="*/ 40 w 62"/>
                  <a:gd name="T49" fmla="*/ 8 h 43"/>
                  <a:gd name="T50" fmla="*/ 37 w 62"/>
                  <a:gd name="T51" fmla="*/ 9 h 43"/>
                  <a:gd name="T52" fmla="*/ 36 w 62"/>
                  <a:gd name="T53" fmla="*/ 10 h 43"/>
                  <a:gd name="T54" fmla="*/ 36 w 62"/>
                  <a:gd name="T55" fmla="*/ 10 h 43"/>
                  <a:gd name="T56" fmla="*/ 35 w 62"/>
                  <a:gd name="T57" fmla="*/ 12 h 43"/>
                  <a:gd name="T58" fmla="*/ 34 w 62"/>
                  <a:gd name="T59" fmla="*/ 10 h 43"/>
                  <a:gd name="T60" fmla="*/ 33 w 62"/>
                  <a:gd name="T61" fmla="*/ 12 h 43"/>
                  <a:gd name="T62" fmla="*/ 30 w 62"/>
                  <a:gd name="T63" fmla="*/ 11 h 43"/>
                  <a:gd name="T64" fmla="*/ 28 w 62"/>
                  <a:gd name="T65" fmla="*/ 12 h 43"/>
                  <a:gd name="T66" fmla="*/ 26 w 62"/>
                  <a:gd name="T67" fmla="*/ 12 h 43"/>
                  <a:gd name="T68" fmla="*/ 26 w 62"/>
                  <a:gd name="T69" fmla="*/ 14 h 43"/>
                  <a:gd name="T70" fmla="*/ 25 w 62"/>
                  <a:gd name="T71" fmla="*/ 13 h 43"/>
                  <a:gd name="T72" fmla="*/ 24 w 62"/>
                  <a:gd name="T73" fmla="*/ 15 h 43"/>
                  <a:gd name="T74" fmla="*/ 22 w 62"/>
                  <a:gd name="T75" fmla="*/ 16 h 43"/>
                  <a:gd name="T76" fmla="*/ 21 w 62"/>
                  <a:gd name="T77" fmla="*/ 17 h 43"/>
                  <a:gd name="T78" fmla="*/ 22 w 62"/>
                  <a:gd name="T79" fmla="*/ 25 h 43"/>
                  <a:gd name="T80" fmla="*/ 19 w 62"/>
                  <a:gd name="T81" fmla="*/ 21 h 43"/>
                  <a:gd name="T82" fmla="*/ 17 w 62"/>
                  <a:gd name="T83" fmla="*/ 23 h 43"/>
                  <a:gd name="T84" fmla="*/ 16 w 62"/>
                  <a:gd name="T85" fmla="*/ 23 h 43"/>
                  <a:gd name="T86" fmla="*/ 11 w 62"/>
                  <a:gd name="T87" fmla="*/ 24 h 43"/>
                  <a:gd name="T88" fmla="*/ 10 w 62"/>
                  <a:gd name="T89" fmla="*/ 24 h 43"/>
                  <a:gd name="T90" fmla="*/ 8 w 62"/>
                  <a:gd name="T91" fmla="*/ 31 h 43"/>
                  <a:gd name="T92" fmla="*/ 7 w 62"/>
                  <a:gd name="T93" fmla="*/ 32 h 43"/>
                  <a:gd name="T94" fmla="*/ 12 w 62"/>
                  <a:gd name="T95" fmla="*/ 41 h 43"/>
                  <a:gd name="T96" fmla="*/ 18 w 62"/>
                  <a:gd name="T97" fmla="*/ 38 h 43"/>
                  <a:gd name="T98" fmla="*/ 28 w 62"/>
                  <a:gd name="T99" fmla="*/ 27 h 43"/>
                  <a:gd name="T100" fmla="*/ 31 w 62"/>
                  <a:gd name="T101" fmla="*/ 31 h 43"/>
                  <a:gd name="T102" fmla="*/ 36 w 62"/>
                  <a:gd name="T103" fmla="*/ 29 h 43"/>
                  <a:gd name="T104" fmla="*/ 41 w 62"/>
                  <a:gd name="T105" fmla="*/ 2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62" h="43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45" name="Freeform 193"/>
              <p:cNvSpPr/>
              <p:nvPr>
                <p:custDataLst>
                  <p:tags r:id="rId439"/>
                </p:custDataLst>
              </p:nvPr>
            </p:nvSpPr>
            <p:spPr bwMode="auto">
              <a:xfrm>
                <a:off x="3192" y="2160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46" name="Freeform 194"/>
              <p:cNvSpPr/>
              <p:nvPr>
                <p:custDataLst>
                  <p:tags r:id="rId440"/>
                </p:custDataLst>
              </p:nvPr>
            </p:nvSpPr>
            <p:spPr bwMode="auto">
              <a:xfrm>
                <a:off x="3146" y="2177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0 w 2"/>
                  <a:gd name="T3" fmla="*/ 2 h 2"/>
                  <a:gd name="T4" fmla="*/ 2 w 2"/>
                  <a:gd name="T5" fmla="*/ 2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47" name="Freeform 195"/>
              <p:cNvSpPr/>
              <p:nvPr>
                <p:custDataLst>
                  <p:tags r:id="rId441"/>
                </p:custDataLst>
              </p:nvPr>
            </p:nvSpPr>
            <p:spPr bwMode="auto">
              <a:xfrm>
                <a:off x="3264" y="185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0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48" name="Freeform 196"/>
              <p:cNvSpPr/>
              <p:nvPr>
                <p:custDataLst>
                  <p:tags r:id="rId442"/>
                </p:custDataLst>
              </p:nvPr>
            </p:nvSpPr>
            <p:spPr bwMode="auto">
              <a:xfrm>
                <a:off x="3209" y="1836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0 h 2"/>
                  <a:gd name="T4" fmla="*/ 0 w 2"/>
                  <a:gd name="T5" fmla="*/ 2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49" name="Freeform 197"/>
              <p:cNvSpPr/>
              <p:nvPr>
                <p:custDataLst>
                  <p:tags r:id="rId443"/>
                </p:custDataLst>
              </p:nvPr>
            </p:nvSpPr>
            <p:spPr bwMode="auto">
              <a:xfrm>
                <a:off x="3343" y="24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50" name="Freeform 198"/>
              <p:cNvSpPr/>
              <p:nvPr>
                <p:custDataLst>
                  <p:tags r:id="rId444"/>
                </p:custDataLst>
              </p:nvPr>
            </p:nvSpPr>
            <p:spPr bwMode="auto">
              <a:xfrm>
                <a:off x="3186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51" name="Freeform 199"/>
              <p:cNvSpPr/>
              <p:nvPr>
                <p:custDataLst>
                  <p:tags r:id="rId445"/>
                </p:custDataLst>
              </p:nvPr>
            </p:nvSpPr>
            <p:spPr bwMode="auto">
              <a:xfrm>
                <a:off x="3188" y="1825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52" name="Freeform 200"/>
              <p:cNvSpPr/>
              <p:nvPr>
                <p:custDataLst>
                  <p:tags r:id="rId446"/>
                </p:custDataLst>
              </p:nvPr>
            </p:nvSpPr>
            <p:spPr bwMode="auto">
              <a:xfrm>
                <a:off x="3184" y="1833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53" name="Freeform 201"/>
              <p:cNvSpPr/>
              <p:nvPr>
                <p:custDataLst>
                  <p:tags r:id="rId447"/>
                </p:custDataLst>
              </p:nvPr>
            </p:nvSpPr>
            <p:spPr bwMode="auto">
              <a:xfrm>
                <a:off x="3351" y="2465"/>
                <a:ext cx="2" cy="5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2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54" name="Freeform 202"/>
              <p:cNvSpPr/>
              <p:nvPr>
                <p:custDataLst>
                  <p:tags r:id="rId448"/>
                </p:custDataLst>
              </p:nvPr>
            </p:nvSpPr>
            <p:spPr bwMode="auto">
              <a:xfrm>
                <a:off x="3173" y="1831"/>
                <a:ext cx="2" cy="5"/>
              </a:xfrm>
              <a:custGeom>
                <a:avLst/>
                <a:gdLst>
                  <a:gd name="T0" fmla="*/ 2 w 2"/>
                  <a:gd name="T1" fmla="*/ 0 h 5"/>
                  <a:gd name="T2" fmla="*/ 2 w 2"/>
                  <a:gd name="T3" fmla="*/ 0 h 5"/>
                  <a:gd name="T4" fmla="*/ 0 w 2"/>
                  <a:gd name="T5" fmla="*/ 5 h 5"/>
                  <a:gd name="T6" fmla="*/ 2 w 2"/>
                  <a:gd name="T7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0"/>
                    </a:moveTo>
                    <a:lnTo>
                      <a:pt x="2" y="0"/>
                    </a:lnTo>
                    <a:lnTo>
                      <a:pt x="0" y="5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55" name="Freeform 203"/>
              <p:cNvSpPr/>
              <p:nvPr>
                <p:custDataLst>
                  <p:tags r:id="rId449"/>
                </p:custDataLst>
              </p:nvPr>
            </p:nvSpPr>
            <p:spPr bwMode="auto">
              <a:xfrm>
                <a:off x="3536" y="1554"/>
                <a:ext cx="8" cy="2"/>
              </a:xfrm>
              <a:custGeom>
                <a:avLst/>
                <a:gdLst>
                  <a:gd name="T0" fmla="*/ 0 w 4"/>
                  <a:gd name="T1" fmla="*/ 1 h 1"/>
                  <a:gd name="T2" fmla="*/ 0 w 4"/>
                  <a:gd name="T3" fmla="*/ 1 h 1"/>
                  <a:gd name="T4" fmla="*/ 1 w 4"/>
                  <a:gd name="T5" fmla="*/ 1 h 1"/>
                  <a:gd name="T6" fmla="*/ 2 w 4"/>
                  <a:gd name="T7" fmla="*/ 0 h 1"/>
                  <a:gd name="T8" fmla="*/ 4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56" name="Freeform 204"/>
              <p:cNvSpPr/>
              <p:nvPr>
                <p:custDataLst>
                  <p:tags r:id="rId450"/>
                </p:custDataLst>
              </p:nvPr>
            </p:nvSpPr>
            <p:spPr bwMode="auto">
              <a:xfrm>
                <a:off x="3538" y="155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</p:grpSp>
        <p:grpSp>
          <p:nvGrpSpPr>
            <p:cNvPr id="657" name="Group 406"/>
            <p:cNvGrpSpPr/>
            <p:nvPr/>
          </p:nvGrpSpPr>
          <p:grpSpPr bwMode="auto">
            <a:xfrm>
              <a:off x="3112" y="1551"/>
              <a:ext cx="1462" cy="1559"/>
              <a:chOff x="3112" y="1551"/>
              <a:chExt cx="1462" cy="1559"/>
            </a:xfrm>
            <a:grpFill/>
          </p:grpSpPr>
          <p:sp>
            <p:nvSpPr>
              <p:cNvPr id="658" name="Freeform 206"/>
              <p:cNvSpPr/>
              <p:nvPr>
                <p:custDataLst>
                  <p:tags r:id="rId51"/>
                </p:custDataLst>
              </p:nvPr>
            </p:nvSpPr>
            <p:spPr bwMode="auto">
              <a:xfrm>
                <a:off x="3534" y="1558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59" name="Freeform 207"/>
              <p:cNvSpPr/>
              <p:nvPr>
                <p:custDataLst>
                  <p:tags r:id="rId52"/>
                </p:custDataLst>
              </p:nvPr>
            </p:nvSpPr>
            <p:spPr bwMode="auto">
              <a:xfrm>
                <a:off x="3513" y="1581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0 w 2"/>
                  <a:gd name="T3" fmla="*/ 0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60" name="Freeform 208"/>
              <p:cNvSpPr/>
              <p:nvPr>
                <p:custDataLst>
                  <p:tags r:id="rId53"/>
                </p:custDataLst>
              </p:nvPr>
            </p:nvSpPr>
            <p:spPr bwMode="auto">
              <a:xfrm>
                <a:off x="3513" y="1579"/>
                <a:ext cx="6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1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61" name="Freeform 209"/>
              <p:cNvSpPr/>
              <p:nvPr>
                <p:custDataLst>
                  <p:tags r:id="rId54"/>
                </p:custDataLst>
              </p:nvPr>
            </p:nvSpPr>
            <p:spPr bwMode="auto">
              <a:xfrm>
                <a:off x="3536" y="1551"/>
                <a:ext cx="4" cy="3"/>
              </a:xfrm>
              <a:custGeom>
                <a:avLst/>
                <a:gdLst>
                  <a:gd name="T0" fmla="*/ 2 w 2"/>
                  <a:gd name="T1" fmla="*/ 1 h 1"/>
                  <a:gd name="T2" fmla="*/ 0 w 2"/>
                  <a:gd name="T3" fmla="*/ 0 h 1"/>
                  <a:gd name="T4" fmla="*/ 2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62" name="Freeform 210"/>
              <p:cNvSpPr/>
              <p:nvPr>
                <p:custDataLst>
                  <p:tags r:id="rId55"/>
                </p:custDataLst>
              </p:nvPr>
            </p:nvSpPr>
            <p:spPr bwMode="auto">
              <a:xfrm>
                <a:off x="3112" y="1810"/>
                <a:ext cx="161" cy="87"/>
              </a:xfrm>
              <a:custGeom>
                <a:avLst/>
                <a:gdLst>
                  <a:gd name="T0" fmla="*/ 12 w 76"/>
                  <a:gd name="T1" fmla="*/ 18 h 41"/>
                  <a:gd name="T2" fmla="*/ 22 w 76"/>
                  <a:gd name="T3" fmla="*/ 26 h 41"/>
                  <a:gd name="T4" fmla="*/ 33 w 76"/>
                  <a:gd name="T5" fmla="*/ 25 h 41"/>
                  <a:gd name="T6" fmla="*/ 37 w 76"/>
                  <a:gd name="T7" fmla="*/ 28 h 41"/>
                  <a:gd name="T8" fmla="*/ 43 w 76"/>
                  <a:gd name="T9" fmla="*/ 32 h 41"/>
                  <a:gd name="T10" fmla="*/ 48 w 76"/>
                  <a:gd name="T11" fmla="*/ 35 h 41"/>
                  <a:gd name="T12" fmla="*/ 53 w 76"/>
                  <a:gd name="T13" fmla="*/ 33 h 41"/>
                  <a:gd name="T14" fmla="*/ 60 w 76"/>
                  <a:gd name="T15" fmla="*/ 35 h 41"/>
                  <a:gd name="T16" fmla="*/ 63 w 76"/>
                  <a:gd name="T17" fmla="*/ 36 h 41"/>
                  <a:gd name="T18" fmla="*/ 67 w 76"/>
                  <a:gd name="T19" fmla="*/ 40 h 41"/>
                  <a:gd name="T20" fmla="*/ 69 w 76"/>
                  <a:gd name="T21" fmla="*/ 40 h 41"/>
                  <a:gd name="T22" fmla="*/ 72 w 76"/>
                  <a:gd name="T23" fmla="*/ 38 h 41"/>
                  <a:gd name="T24" fmla="*/ 74 w 76"/>
                  <a:gd name="T25" fmla="*/ 36 h 41"/>
                  <a:gd name="T26" fmla="*/ 75 w 76"/>
                  <a:gd name="T27" fmla="*/ 34 h 41"/>
                  <a:gd name="T28" fmla="*/ 71 w 76"/>
                  <a:gd name="T29" fmla="*/ 33 h 41"/>
                  <a:gd name="T30" fmla="*/ 72 w 76"/>
                  <a:gd name="T31" fmla="*/ 31 h 41"/>
                  <a:gd name="T32" fmla="*/ 71 w 76"/>
                  <a:gd name="T33" fmla="*/ 29 h 41"/>
                  <a:gd name="T34" fmla="*/ 73 w 76"/>
                  <a:gd name="T35" fmla="*/ 25 h 41"/>
                  <a:gd name="T36" fmla="*/ 75 w 76"/>
                  <a:gd name="T37" fmla="*/ 22 h 41"/>
                  <a:gd name="T38" fmla="*/ 71 w 76"/>
                  <a:gd name="T39" fmla="*/ 25 h 41"/>
                  <a:gd name="T40" fmla="*/ 67 w 76"/>
                  <a:gd name="T41" fmla="*/ 28 h 41"/>
                  <a:gd name="T42" fmla="*/ 70 w 76"/>
                  <a:gd name="T43" fmla="*/ 22 h 41"/>
                  <a:gd name="T44" fmla="*/ 69 w 76"/>
                  <a:gd name="T45" fmla="*/ 23 h 41"/>
                  <a:gd name="T46" fmla="*/ 70 w 76"/>
                  <a:gd name="T47" fmla="*/ 20 h 41"/>
                  <a:gd name="T48" fmla="*/ 68 w 76"/>
                  <a:gd name="T49" fmla="*/ 20 h 41"/>
                  <a:gd name="T50" fmla="*/ 67 w 76"/>
                  <a:gd name="T51" fmla="*/ 19 h 41"/>
                  <a:gd name="T52" fmla="*/ 62 w 76"/>
                  <a:gd name="T53" fmla="*/ 24 h 41"/>
                  <a:gd name="T54" fmla="*/ 66 w 76"/>
                  <a:gd name="T55" fmla="*/ 18 h 41"/>
                  <a:gd name="T56" fmla="*/ 65 w 76"/>
                  <a:gd name="T57" fmla="*/ 18 h 41"/>
                  <a:gd name="T58" fmla="*/ 60 w 76"/>
                  <a:gd name="T59" fmla="*/ 17 h 41"/>
                  <a:gd name="T60" fmla="*/ 58 w 76"/>
                  <a:gd name="T61" fmla="*/ 17 h 41"/>
                  <a:gd name="T62" fmla="*/ 55 w 76"/>
                  <a:gd name="T63" fmla="*/ 15 h 41"/>
                  <a:gd name="T64" fmla="*/ 53 w 76"/>
                  <a:gd name="T65" fmla="*/ 16 h 41"/>
                  <a:gd name="T66" fmla="*/ 53 w 76"/>
                  <a:gd name="T67" fmla="*/ 15 h 41"/>
                  <a:gd name="T68" fmla="*/ 52 w 76"/>
                  <a:gd name="T69" fmla="*/ 14 h 41"/>
                  <a:gd name="T70" fmla="*/ 50 w 76"/>
                  <a:gd name="T71" fmla="*/ 16 h 41"/>
                  <a:gd name="T72" fmla="*/ 49 w 76"/>
                  <a:gd name="T73" fmla="*/ 13 h 41"/>
                  <a:gd name="T74" fmla="*/ 47 w 76"/>
                  <a:gd name="T75" fmla="*/ 12 h 41"/>
                  <a:gd name="T76" fmla="*/ 45 w 76"/>
                  <a:gd name="T77" fmla="*/ 12 h 41"/>
                  <a:gd name="T78" fmla="*/ 43 w 76"/>
                  <a:gd name="T79" fmla="*/ 11 h 41"/>
                  <a:gd name="T80" fmla="*/ 40 w 76"/>
                  <a:gd name="T81" fmla="*/ 13 h 41"/>
                  <a:gd name="T82" fmla="*/ 40 w 76"/>
                  <a:gd name="T83" fmla="*/ 11 h 41"/>
                  <a:gd name="T84" fmla="*/ 40 w 76"/>
                  <a:gd name="T85" fmla="*/ 11 h 41"/>
                  <a:gd name="T86" fmla="*/ 37 w 76"/>
                  <a:gd name="T87" fmla="*/ 10 h 41"/>
                  <a:gd name="T88" fmla="*/ 34 w 76"/>
                  <a:gd name="T89" fmla="*/ 13 h 41"/>
                  <a:gd name="T90" fmla="*/ 31 w 76"/>
                  <a:gd name="T91" fmla="*/ 14 h 41"/>
                  <a:gd name="T92" fmla="*/ 31 w 76"/>
                  <a:gd name="T93" fmla="*/ 10 h 41"/>
                  <a:gd name="T94" fmla="*/ 26 w 76"/>
                  <a:gd name="T95" fmla="*/ 12 h 41"/>
                  <a:gd name="T96" fmla="*/ 24 w 76"/>
                  <a:gd name="T97" fmla="*/ 12 h 41"/>
                  <a:gd name="T98" fmla="*/ 20 w 76"/>
                  <a:gd name="T99" fmla="*/ 9 h 41"/>
                  <a:gd name="T100" fmla="*/ 20 w 76"/>
                  <a:gd name="T101" fmla="*/ 7 h 41"/>
                  <a:gd name="T102" fmla="*/ 18 w 76"/>
                  <a:gd name="T103" fmla="*/ 6 h 41"/>
                  <a:gd name="T104" fmla="*/ 11 w 76"/>
                  <a:gd name="T105" fmla="*/ 8 h 41"/>
                  <a:gd name="T106" fmla="*/ 4 w 76"/>
                  <a:gd name="T107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6" h="41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63" name="Freeform 211"/>
              <p:cNvSpPr/>
              <p:nvPr>
                <p:custDataLst>
                  <p:tags r:id="rId56"/>
                </p:custDataLst>
              </p:nvPr>
            </p:nvSpPr>
            <p:spPr bwMode="auto">
              <a:xfrm>
                <a:off x="3266" y="1867"/>
                <a:ext cx="5" cy="3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64" name="Freeform 212"/>
              <p:cNvSpPr/>
              <p:nvPr>
                <p:custDataLst>
                  <p:tags r:id="rId57"/>
                </p:custDataLst>
              </p:nvPr>
            </p:nvSpPr>
            <p:spPr bwMode="auto">
              <a:xfrm>
                <a:off x="3266" y="1861"/>
                <a:ext cx="3" cy="4"/>
              </a:xfrm>
              <a:custGeom>
                <a:avLst/>
                <a:gdLst>
                  <a:gd name="T0" fmla="*/ 0 w 1"/>
                  <a:gd name="T1" fmla="*/ 2 h 2"/>
                  <a:gd name="T2" fmla="*/ 1 w 1"/>
                  <a:gd name="T3" fmla="*/ 1 h 2"/>
                  <a:gd name="T4" fmla="*/ 0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65" name="Freeform 213"/>
              <p:cNvSpPr/>
              <p:nvPr>
                <p:custDataLst>
                  <p:tags r:id="rId58"/>
                </p:custDataLst>
              </p:nvPr>
            </p:nvSpPr>
            <p:spPr bwMode="auto">
              <a:xfrm>
                <a:off x="3260" y="185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66" name="Freeform 214"/>
              <p:cNvSpPr/>
              <p:nvPr>
                <p:custDataLst>
                  <p:tags r:id="rId59"/>
                </p:custDataLst>
              </p:nvPr>
            </p:nvSpPr>
            <p:spPr bwMode="auto">
              <a:xfrm>
                <a:off x="3260" y="1893"/>
                <a:ext cx="4" cy="6"/>
              </a:xfrm>
              <a:custGeom>
                <a:avLst/>
                <a:gdLst>
                  <a:gd name="T0" fmla="*/ 0 w 2"/>
                  <a:gd name="T1" fmla="*/ 3 h 3"/>
                  <a:gd name="T2" fmla="*/ 2 w 2"/>
                  <a:gd name="T3" fmla="*/ 0 h 3"/>
                  <a:gd name="T4" fmla="*/ 0 w 2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3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67" name="Freeform 215"/>
              <p:cNvSpPr/>
              <p:nvPr>
                <p:custDataLst>
                  <p:tags r:id="rId60"/>
                </p:custDataLst>
              </p:nvPr>
            </p:nvSpPr>
            <p:spPr bwMode="auto">
              <a:xfrm>
                <a:off x="3269" y="1870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0 w 1"/>
                  <a:gd name="T5" fmla="*/ 2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68" name="Freeform 216"/>
              <p:cNvSpPr/>
              <p:nvPr>
                <p:custDataLst>
                  <p:tags r:id="rId61"/>
                </p:custDataLst>
              </p:nvPr>
            </p:nvSpPr>
            <p:spPr bwMode="auto">
              <a:xfrm>
                <a:off x="3260" y="1895"/>
                <a:ext cx="4" cy="4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2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69" name="Freeform 217"/>
              <p:cNvSpPr/>
              <p:nvPr>
                <p:custDataLst>
                  <p:tags r:id="rId62"/>
                </p:custDataLst>
              </p:nvPr>
            </p:nvSpPr>
            <p:spPr bwMode="auto">
              <a:xfrm>
                <a:off x="4538" y="18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70" name="Freeform 218"/>
              <p:cNvSpPr/>
              <p:nvPr>
                <p:custDataLst>
                  <p:tags r:id="rId63"/>
                </p:custDataLst>
              </p:nvPr>
            </p:nvSpPr>
            <p:spPr bwMode="auto">
              <a:xfrm>
                <a:off x="3213" y="1882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71" name="Freeform 219"/>
              <p:cNvSpPr/>
              <p:nvPr>
                <p:custDataLst>
                  <p:tags r:id="rId64"/>
                </p:custDataLst>
              </p:nvPr>
            </p:nvSpPr>
            <p:spPr bwMode="auto">
              <a:xfrm>
                <a:off x="3190" y="182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72" name="Freeform 220"/>
              <p:cNvSpPr/>
              <p:nvPr>
                <p:custDataLst>
                  <p:tags r:id="rId65"/>
                </p:custDataLst>
              </p:nvPr>
            </p:nvSpPr>
            <p:spPr bwMode="auto">
              <a:xfrm>
                <a:off x="3271" y="1870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73" name="Freeform 221"/>
              <p:cNvSpPr/>
              <p:nvPr>
                <p:custDataLst>
                  <p:tags r:id="rId66"/>
                </p:custDataLst>
              </p:nvPr>
            </p:nvSpPr>
            <p:spPr bwMode="auto">
              <a:xfrm>
                <a:off x="3190" y="1872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74" name="Freeform 222"/>
              <p:cNvSpPr/>
              <p:nvPr>
                <p:custDataLst>
                  <p:tags r:id="rId67"/>
                </p:custDataLst>
              </p:nvPr>
            </p:nvSpPr>
            <p:spPr bwMode="auto">
              <a:xfrm>
                <a:off x="4574" y="1855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75" name="Freeform 223"/>
              <p:cNvSpPr/>
              <p:nvPr>
                <p:custDataLst>
                  <p:tags r:id="rId68"/>
                </p:custDataLst>
              </p:nvPr>
            </p:nvSpPr>
            <p:spPr bwMode="auto">
              <a:xfrm>
                <a:off x="3199" y="18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76" name="Freeform 224"/>
              <p:cNvSpPr/>
              <p:nvPr>
                <p:custDataLst>
                  <p:tags r:id="rId69"/>
                </p:custDataLst>
              </p:nvPr>
            </p:nvSpPr>
            <p:spPr bwMode="auto">
              <a:xfrm>
                <a:off x="3271" y="1859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77" name="Freeform 225"/>
              <p:cNvSpPr/>
              <p:nvPr>
                <p:custDataLst>
                  <p:tags r:id="rId70"/>
                </p:custDataLst>
              </p:nvPr>
            </p:nvSpPr>
            <p:spPr bwMode="auto">
              <a:xfrm>
                <a:off x="3742" y="3006"/>
                <a:ext cx="6" cy="9"/>
              </a:xfrm>
              <a:custGeom>
                <a:avLst/>
                <a:gdLst>
                  <a:gd name="T0" fmla="*/ 3 w 3"/>
                  <a:gd name="T1" fmla="*/ 0 h 4"/>
                  <a:gd name="T2" fmla="*/ 1 w 3"/>
                  <a:gd name="T3" fmla="*/ 1 h 4"/>
                  <a:gd name="T4" fmla="*/ 1 w 3"/>
                  <a:gd name="T5" fmla="*/ 3 h 4"/>
                  <a:gd name="T6" fmla="*/ 0 w 3"/>
                  <a:gd name="T7" fmla="*/ 4 h 4"/>
                  <a:gd name="T8" fmla="*/ 2 w 3"/>
                  <a:gd name="T9" fmla="*/ 1 h 4"/>
                  <a:gd name="T10" fmla="*/ 3 w 3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" h="4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78" name="Freeform 226"/>
              <p:cNvSpPr/>
              <p:nvPr>
                <p:custDataLst>
                  <p:tags r:id="rId71"/>
                </p:custDataLst>
              </p:nvPr>
            </p:nvSpPr>
            <p:spPr bwMode="auto">
              <a:xfrm>
                <a:off x="3988" y="301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79" name="Freeform 227"/>
              <p:cNvSpPr/>
              <p:nvPr>
                <p:custDataLst>
                  <p:tags r:id="rId72"/>
                </p:custDataLst>
              </p:nvPr>
            </p:nvSpPr>
            <p:spPr bwMode="auto">
              <a:xfrm>
                <a:off x="3742" y="300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80" name="Rectangle 228"/>
              <p:cNvSpPr>
                <a:spLocks noChangeArrowheads="1"/>
              </p:cNvSpPr>
              <p:nvPr>
                <p:custDataLst>
                  <p:tags r:id="rId73"/>
                </p:custDataLst>
              </p:nvPr>
            </p:nvSpPr>
            <p:spPr bwMode="auto">
              <a:xfrm>
                <a:off x="3748" y="3015"/>
                <a:ext cx="4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81" name="Freeform 229"/>
              <p:cNvSpPr/>
              <p:nvPr>
                <p:custDataLst>
                  <p:tags r:id="rId74"/>
                </p:custDataLst>
              </p:nvPr>
            </p:nvSpPr>
            <p:spPr bwMode="auto">
              <a:xfrm>
                <a:off x="3744" y="2894"/>
                <a:ext cx="2" cy="10"/>
              </a:xfrm>
              <a:custGeom>
                <a:avLst/>
                <a:gdLst>
                  <a:gd name="T0" fmla="*/ 0 w 1"/>
                  <a:gd name="T1" fmla="*/ 2 h 5"/>
                  <a:gd name="T2" fmla="*/ 1 w 1"/>
                  <a:gd name="T3" fmla="*/ 3 h 5"/>
                  <a:gd name="T4" fmla="*/ 0 w 1"/>
                  <a:gd name="T5" fmla="*/ 5 h 5"/>
                  <a:gd name="T6" fmla="*/ 1 w 1"/>
                  <a:gd name="T7" fmla="*/ 1 h 5"/>
                  <a:gd name="T8" fmla="*/ 1 w 1"/>
                  <a:gd name="T9" fmla="*/ 0 h 5"/>
                  <a:gd name="T10" fmla="*/ 0 w 1"/>
                  <a:gd name="T11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" h="5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82" name="Freeform 230"/>
              <p:cNvSpPr/>
              <p:nvPr>
                <p:custDataLst>
                  <p:tags r:id="rId75"/>
                </p:custDataLst>
              </p:nvPr>
            </p:nvSpPr>
            <p:spPr bwMode="auto">
              <a:xfrm>
                <a:off x="3744" y="300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  <a:gd name="T6" fmla="*/ 1 w 1"/>
                  <a:gd name="T7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83" name="Freeform 231"/>
              <p:cNvSpPr/>
              <p:nvPr>
                <p:custDataLst>
                  <p:tags r:id="rId76"/>
                </p:custDataLst>
              </p:nvPr>
            </p:nvSpPr>
            <p:spPr bwMode="auto">
              <a:xfrm>
                <a:off x="3742" y="2892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2 h 2"/>
                  <a:gd name="T4" fmla="*/ 1 w 1"/>
                  <a:gd name="T5" fmla="*/ 1 h 2"/>
                  <a:gd name="T6" fmla="*/ 1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84" name="Freeform 232"/>
              <p:cNvSpPr/>
              <p:nvPr>
                <p:custDataLst>
                  <p:tags r:id="rId77"/>
                </p:custDataLst>
              </p:nvPr>
            </p:nvSpPr>
            <p:spPr bwMode="auto">
              <a:xfrm>
                <a:off x="3772" y="3038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2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85" name="Freeform 233"/>
              <p:cNvSpPr/>
              <p:nvPr>
                <p:custDataLst>
                  <p:tags r:id="rId78"/>
                </p:custDataLst>
              </p:nvPr>
            </p:nvSpPr>
            <p:spPr bwMode="auto">
              <a:xfrm>
                <a:off x="3895" y="30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86" name="Freeform 234"/>
              <p:cNvSpPr/>
              <p:nvPr>
                <p:custDataLst>
                  <p:tags r:id="rId79"/>
                </p:custDataLst>
              </p:nvPr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87" name="Freeform 235"/>
              <p:cNvSpPr/>
              <p:nvPr>
                <p:custDataLst>
                  <p:tags r:id="rId80"/>
                </p:custDataLst>
              </p:nvPr>
            </p:nvSpPr>
            <p:spPr bwMode="auto">
              <a:xfrm>
                <a:off x="3742" y="289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88" name="Freeform 236"/>
              <p:cNvSpPr/>
              <p:nvPr>
                <p:custDataLst>
                  <p:tags r:id="rId81"/>
                </p:custDataLst>
              </p:nvPr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89" name="Freeform 237"/>
              <p:cNvSpPr/>
              <p:nvPr>
                <p:custDataLst>
                  <p:tags r:id="rId82"/>
                </p:custDataLst>
              </p:nvPr>
            </p:nvSpPr>
            <p:spPr bwMode="auto">
              <a:xfrm>
                <a:off x="3755" y="3027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90" name="Oval 238"/>
              <p:cNvSpPr>
                <a:spLocks noChangeArrowheads="1"/>
              </p:cNvSpPr>
              <p:nvPr>
                <p:custDataLst>
                  <p:tags r:id="rId83"/>
                </p:custDataLst>
              </p:nvPr>
            </p:nvSpPr>
            <p:spPr bwMode="auto">
              <a:xfrm>
                <a:off x="3602" y="1823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91" name="Freeform 239"/>
              <p:cNvSpPr/>
              <p:nvPr>
                <p:custDataLst>
                  <p:tags r:id="rId84"/>
                </p:custDataLst>
              </p:nvPr>
            </p:nvSpPr>
            <p:spPr bwMode="auto">
              <a:xfrm>
                <a:off x="3922" y="2890"/>
                <a:ext cx="0" cy="2"/>
              </a:xfrm>
              <a:custGeom>
                <a:avLst/>
                <a:gdLst>
                  <a:gd name="T0" fmla="*/ 2 h 2"/>
                  <a:gd name="T1" fmla="*/ 0 h 2"/>
                  <a:gd name="T2" fmla="*/ 2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92" name="Freeform 240"/>
              <p:cNvSpPr/>
              <p:nvPr>
                <p:custDataLst>
                  <p:tags r:id="rId85"/>
                </p:custDataLst>
              </p:nvPr>
            </p:nvSpPr>
            <p:spPr bwMode="auto">
              <a:xfrm>
                <a:off x="3975" y="28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93" name="Freeform 241"/>
              <p:cNvSpPr/>
              <p:nvPr>
                <p:custDataLst>
                  <p:tags r:id="rId86"/>
                </p:custDataLst>
              </p:nvPr>
            </p:nvSpPr>
            <p:spPr bwMode="auto">
              <a:xfrm>
                <a:off x="3954" y="288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94" name="Freeform 242"/>
              <p:cNvSpPr/>
              <p:nvPr>
                <p:custDataLst>
                  <p:tags r:id="rId87"/>
                </p:custDataLst>
              </p:nvPr>
            </p:nvSpPr>
            <p:spPr bwMode="auto">
              <a:xfrm>
                <a:off x="3725" y="2760"/>
                <a:ext cx="399" cy="159"/>
              </a:xfrm>
              <a:custGeom>
                <a:avLst/>
                <a:gdLst>
                  <a:gd name="T0" fmla="*/ 11 w 188"/>
                  <a:gd name="T1" fmla="*/ 59 h 75"/>
                  <a:gd name="T2" fmla="*/ 17 w 188"/>
                  <a:gd name="T3" fmla="*/ 64 h 75"/>
                  <a:gd name="T4" fmla="*/ 14 w 188"/>
                  <a:gd name="T5" fmla="*/ 70 h 75"/>
                  <a:gd name="T6" fmla="*/ 17 w 188"/>
                  <a:gd name="T7" fmla="*/ 71 h 75"/>
                  <a:gd name="T8" fmla="*/ 21 w 188"/>
                  <a:gd name="T9" fmla="*/ 69 h 75"/>
                  <a:gd name="T10" fmla="*/ 22 w 188"/>
                  <a:gd name="T11" fmla="*/ 71 h 75"/>
                  <a:gd name="T12" fmla="*/ 27 w 188"/>
                  <a:gd name="T13" fmla="*/ 67 h 75"/>
                  <a:gd name="T14" fmla="*/ 30 w 188"/>
                  <a:gd name="T15" fmla="*/ 72 h 75"/>
                  <a:gd name="T16" fmla="*/ 31 w 188"/>
                  <a:gd name="T17" fmla="*/ 74 h 75"/>
                  <a:gd name="T18" fmla="*/ 33 w 188"/>
                  <a:gd name="T19" fmla="*/ 72 h 75"/>
                  <a:gd name="T20" fmla="*/ 37 w 188"/>
                  <a:gd name="T21" fmla="*/ 74 h 75"/>
                  <a:gd name="T22" fmla="*/ 40 w 188"/>
                  <a:gd name="T23" fmla="*/ 69 h 75"/>
                  <a:gd name="T24" fmla="*/ 43 w 188"/>
                  <a:gd name="T25" fmla="*/ 64 h 75"/>
                  <a:gd name="T26" fmla="*/ 45 w 188"/>
                  <a:gd name="T27" fmla="*/ 69 h 75"/>
                  <a:gd name="T28" fmla="*/ 54 w 188"/>
                  <a:gd name="T29" fmla="*/ 69 h 75"/>
                  <a:gd name="T30" fmla="*/ 58 w 188"/>
                  <a:gd name="T31" fmla="*/ 69 h 75"/>
                  <a:gd name="T32" fmla="*/ 62 w 188"/>
                  <a:gd name="T33" fmla="*/ 68 h 75"/>
                  <a:gd name="T34" fmla="*/ 73 w 188"/>
                  <a:gd name="T35" fmla="*/ 66 h 75"/>
                  <a:gd name="T36" fmla="*/ 76 w 188"/>
                  <a:gd name="T37" fmla="*/ 65 h 75"/>
                  <a:gd name="T38" fmla="*/ 77 w 188"/>
                  <a:gd name="T39" fmla="*/ 64 h 75"/>
                  <a:gd name="T40" fmla="*/ 80 w 188"/>
                  <a:gd name="T41" fmla="*/ 62 h 75"/>
                  <a:gd name="T42" fmla="*/ 83 w 188"/>
                  <a:gd name="T43" fmla="*/ 63 h 75"/>
                  <a:gd name="T44" fmla="*/ 86 w 188"/>
                  <a:gd name="T45" fmla="*/ 61 h 75"/>
                  <a:gd name="T46" fmla="*/ 94 w 188"/>
                  <a:gd name="T47" fmla="*/ 61 h 75"/>
                  <a:gd name="T48" fmla="*/ 100 w 188"/>
                  <a:gd name="T49" fmla="*/ 59 h 75"/>
                  <a:gd name="T50" fmla="*/ 105 w 188"/>
                  <a:gd name="T51" fmla="*/ 59 h 75"/>
                  <a:gd name="T52" fmla="*/ 108 w 188"/>
                  <a:gd name="T53" fmla="*/ 57 h 75"/>
                  <a:gd name="T54" fmla="*/ 109 w 188"/>
                  <a:gd name="T55" fmla="*/ 57 h 75"/>
                  <a:gd name="T56" fmla="*/ 114 w 188"/>
                  <a:gd name="T57" fmla="*/ 54 h 75"/>
                  <a:gd name="T58" fmla="*/ 120 w 188"/>
                  <a:gd name="T59" fmla="*/ 53 h 75"/>
                  <a:gd name="T60" fmla="*/ 124 w 188"/>
                  <a:gd name="T61" fmla="*/ 50 h 75"/>
                  <a:gd name="T62" fmla="*/ 127 w 188"/>
                  <a:gd name="T63" fmla="*/ 41 h 75"/>
                  <a:gd name="T64" fmla="*/ 133 w 188"/>
                  <a:gd name="T65" fmla="*/ 44 h 75"/>
                  <a:gd name="T66" fmla="*/ 139 w 188"/>
                  <a:gd name="T67" fmla="*/ 41 h 75"/>
                  <a:gd name="T68" fmla="*/ 144 w 188"/>
                  <a:gd name="T69" fmla="*/ 39 h 75"/>
                  <a:gd name="T70" fmla="*/ 156 w 188"/>
                  <a:gd name="T71" fmla="*/ 34 h 75"/>
                  <a:gd name="T72" fmla="*/ 160 w 188"/>
                  <a:gd name="T73" fmla="*/ 33 h 75"/>
                  <a:gd name="T74" fmla="*/ 170 w 188"/>
                  <a:gd name="T75" fmla="*/ 21 h 75"/>
                  <a:gd name="T76" fmla="*/ 173 w 188"/>
                  <a:gd name="T77" fmla="*/ 18 h 75"/>
                  <a:gd name="T78" fmla="*/ 169 w 188"/>
                  <a:gd name="T79" fmla="*/ 9 h 75"/>
                  <a:gd name="T80" fmla="*/ 149 w 188"/>
                  <a:gd name="T81" fmla="*/ 20 h 75"/>
                  <a:gd name="T82" fmla="*/ 110 w 188"/>
                  <a:gd name="T83" fmla="*/ 42 h 75"/>
                  <a:gd name="T84" fmla="*/ 103 w 188"/>
                  <a:gd name="T85" fmla="*/ 39 h 75"/>
                  <a:gd name="T86" fmla="*/ 88 w 188"/>
                  <a:gd name="T87" fmla="*/ 44 h 75"/>
                  <a:gd name="T88" fmla="*/ 69 w 188"/>
                  <a:gd name="T89" fmla="*/ 48 h 75"/>
                  <a:gd name="T90" fmla="*/ 59 w 188"/>
                  <a:gd name="T91" fmla="*/ 49 h 75"/>
                  <a:gd name="T92" fmla="*/ 44 w 188"/>
                  <a:gd name="T93" fmla="*/ 52 h 75"/>
                  <a:gd name="T94" fmla="*/ 29 w 188"/>
                  <a:gd name="T95" fmla="*/ 53 h 75"/>
                  <a:gd name="T96" fmla="*/ 19 w 188"/>
                  <a:gd name="T97" fmla="*/ 53 h 75"/>
                  <a:gd name="T98" fmla="*/ 10 w 188"/>
                  <a:gd name="T99" fmla="*/ 49 h 75"/>
                  <a:gd name="T100" fmla="*/ 7 w 188"/>
                  <a:gd name="T101" fmla="*/ 47 h 75"/>
                  <a:gd name="T102" fmla="*/ 5 w 188"/>
                  <a:gd name="T103" fmla="*/ 47 h 75"/>
                  <a:gd name="T104" fmla="*/ 3 w 188"/>
                  <a:gd name="T105" fmla="*/ 5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88" h="75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95" name="Freeform 243"/>
              <p:cNvSpPr/>
              <p:nvPr>
                <p:custDataLst>
                  <p:tags r:id="rId88"/>
                </p:custDataLst>
              </p:nvPr>
            </p:nvSpPr>
            <p:spPr bwMode="auto">
              <a:xfrm>
                <a:off x="4005" y="2851"/>
                <a:ext cx="2" cy="5"/>
              </a:xfrm>
              <a:custGeom>
                <a:avLst/>
                <a:gdLst>
                  <a:gd name="T0" fmla="*/ 2 w 2"/>
                  <a:gd name="T1" fmla="*/ 5 h 5"/>
                  <a:gd name="T2" fmla="*/ 2 w 2"/>
                  <a:gd name="T3" fmla="*/ 5 h 5"/>
                  <a:gd name="T4" fmla="*/ 0 w 2"/>
                  <a:gd name="T5" fmla="*/ 0 h 5"/>
                  <a:gd name="T6" fmla="*/ 2 w 2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5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96" name="Freeform 244"/>
              <p:cNvSpPr/>
              <p:nvPr>
                <p:custDataLst>
                  <p:tags r:id="rId89"/>
                </p:custDataLst>
              </p:nvPr>
            </p:nvSpPr>
            <p:spPr bwMode="auto">
              <a:xfrm>
                <a:off x="3980" y="2866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1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97" name="Freeform 245"/>
              <p:cNvSpPr/>
              <p:nvPr>
                <p:custDataLst>
                  <p:tags r:id="rId90"/>
                </p:custDataLst>
              </p:nvPr>
            </p:nvSpPr>
            <p:spPr bwMode="auto">
              <a:xfrm>
                <a:off x="3982" y="2868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98" name="Freeform 246"/>
              <p:cNvSpPr/>
              <p:nvPr>
                <p:custDataLst>
                  <p:tags r:id="rId91"/>
                </p:custDataLst>
              </p:nvPr>
            </p:nvSpPr>
            <p:spPr bwMode="auto">
              <a:xfrm>
                <a:off x="3748" y="2898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699" name="Freeform 247"/>
              <p:cNvSpPr/>
              <p:nvPr>
                <p:custDataLst>
                  <p:tags r:id="rId92"/>
                </p:custDataLst>
              </p:nvPr>
            </p:nvSpPr>
            <p:spPr bwMode="auto">
              <a:xfrm>
                <a:off x="3980" y="2875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2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00" name="Freeform 248"/>
              <p:cNvSpPr/>
              <p:nvPr>
                <p:custDataLst>
                  <p:tags r:id="rId93"/>
                </p:custDataLst>
              </p:nvPr>
            </p:nvSpPr>
            <p:spPr bwMode="auto">
              <a:xfrm>
                <a:off x="3757" y="2909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01" name="Freeform 249"/>
              <p:cNvSpPr/>
              <p:nvPr>
                <p:custDataLst>
                  <p:tags r:id="rId94"/>
                </p:custDataLst>
              </p:nvPr>
            </p:nvSpPr>
            <p:spPr bwMode="auto">
              <a:xfrm>
                <a:off x="3776" y="2913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02" name="Freeform 250"/>
              <p:cNvSpPr/>
              <p:nvPr>
                <p:custDataLst>
                  <p:tags r:id="rId95"/>
                </p:custDataLst>
              </p:nvPr>
            </p:nvSpPr>
            <p:spPr bwMode="auto">
              <a:xfrm>
                <a:off x="3759" y="2904"/>
                <a:ext cx="2" cy="5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1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03" name="Freeform 251"/>
              <p:cNvSpPr/>
              <p:nvPr>
                <p:custDataLst>
                  <p:tags r:id="rId96"/>
                </p:custDataLst>
              </p:nvPr>
            </p:nvSpPr>
            <p:spPr bwMode="auto">
              <a:xfrm>
                <a:off x="3893" y="3080"/>
                <a:ext cx="4" cy="9"/>
              </a:xfrm>
              <a:custGeom>
                <a:avLst/>
                <a:gdLst>
                  <a:gd name="T0" fmla="*/ 2 w 2"/>
                  <a:gd name="T1" fmla="*/ 0 h 4"/>
                  <a:gd name="T2" fmla="*/ 1 w 2"/>
                  <a:gd name="T3" fmla="*/ 1 h 4"/>
                  <a:gd name="T4" fmla="*/ 1 w 2"/>
                  <a:gd name="T5" fmla="*/ 2 h 4"/>
                  <a:gd name="T6" fmla="*/ 0 w 2"/>
                  <a:gd name="T7" fmla="*/ 4 h 4"/>
                  <a:gd name="T8" fmla="*/ 2 w 2"/>
                  <a:gd name="T9" fmla="*/ 1 h 4"/>
                  <a:gd name="T10" fmla="*/ 2 w 2"/>
                  <a:gd name="T11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04" name="Freeform 252"/>
              <p:cNvSpPr/>
              <p:nvPr>
                <p:custDataLst>
                  <p:tags r:id="rId97"/>
                </p:custDataLst>
              </p:nvPr>
            </p:nvSpPr>
            <p:spPr bwMode="auto">
              <a:xfrm>
                <a:off x="3786" y="291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05" name="Freeform 253"/>
              <p:cNvSpPr/>
              <p:nvPr>
                <p:custDataLst>
                  <p:tags r:id="rId98"/>
                </p:custDataLst>
              </p:nvPr>
            </p:nvSpPr>
            <p:spPr bwMode="auto">
              <a:xfrm>
                <a:off x="3952" y="306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06" name="Freeform 254"/>
              <p:cNvSpPr>
                <a:spLocks noEditPoints="1"/>
              </p:cNvSpPr>
              <p:nvPr>
                <p:custDataLst>
                  <p:tags r:id="rId99"/>
                </p:custDataLst>
              </p:nvPr>
            </p:nvSpPr>
            <p:spPr bwMode="auto">
              <a:xfrm>
                <a:off x="3895" y="3015"/>
                <a:ext cx="152" cy="95"/>
              </a:xfrm>
              <a:custGeom>
                <a:avLst/>
                <a:gdLst>
                  <a:gd name="T0" fmla="*/ 54 w 72"/>
                  <a:gd name="T1" fmla="*/ 4 h 45"/>
                  <a:gd name="T2" fmla="*/ 55 w 72"/>
                  <a:gd name="T3" fmla="*/ 8 h 45"/>
                  <a:gd name="T4" fmla="*/ 44 w 72"/>
                  <a:gd name="T5" fmla="*/ 20 h 45"/>
                  <a:gd name="T6" fmla="*/ 38 w 72"/>
                  <a:gd name="T7" fmla="*/ 21 h 45"/>
                  <a:gd name="T8" fmla="*/ 35 w 72"/>
                  <a:gd name="T9" fmla="*/ 21 h 45"/>
                  <a:gd name="T10" fmla="*/ 30 w 72"/>
                  <a:gd name="T11" fmla="*/ 22 h 45"/>
                  <a:gd name="T12" fmla="*/ 27 w 72"/>
                  <a:gd name="T13" fmla="*/ 22 h 45"/>
                  <a:gd name="T14" fmla="*/ 21 w 72"/>
                  <a:gd name="T15" fmla="*/ 23 h 45"/>
                  <a:gd name="T16" fmla="*/ 16 w 72"/>
                  <a:gd name="T17" fmla="*/ 23 h 45"/>
                  <a:gd name="T18" fmla="*/ 11 w 72"/>
                  <a:gd name="T19" fmla="*/ 23 h 45"/>
                  <a:gd name="T20" fmla="*/ 9 w 72"/>
                  <a:gd name="T21" fmla="*/ 21 h 45"/>
                  <a:gd name="T22" fmla="*/ 8 w 72"/>
                  <a:gd name="T23" fmla="*/ 20 h 45"/>
                  <a:gd name="T24" fmla="*/ 7 w 72"/>
                  <a:gd name="T25" fmla="*/ 20 h 45"/>
                  <a:gd name="T26" fmla="*/ 4 w 72"/>
                  <a:gd name="T27" fmla="*/ 22 h 45"/>
                  <a:gd name="T28" fmla="*/ 2 w 72"/>
                  <a:gd name="T29" fmla="*/ 25 h 45"/>
                  <a:gd name="T30" fmla="*/ 2 w 72"/>
                  <a:gd name="T31" fmla="*/ 31 h 45"/>
                  <a:gd name="T32" fmla="*/ 8 w 72"/>
                  <a:gd name="T33" fmla="*/ 29 h 45"/>
                  <a:gd name="T34" fmla="*/ 4 w 72"/>
                  <a:gd name="T35" fmla="*/ 34 h 45"/>
                  <a:gd name="T36" fmla="*/ 3 w 72"/>
                  <a:gd name="T37" fmla="*/ 39 h 45"/>
                  <a:gd name="T38" fmla="*/ 8 w 72"/>
                  <a:gd name="T39" fmla="*/ 33 h 45"/>
                  <a:gd name="T40" fmla="*/ 6 w 72"/>
                  <a:gd name="T41" fmla="*/ 39 h 45"/>
                  <a:gd name="T42" fmla="*/ 7 w 72"/>
                  <a:gd name="T43" fmla="*/ 41 h 45"/>
                  <a:gd name="T44" fmla="*/ 8 w 72"/>
                  <a:gd name="T45" fmla="*/ 42 h 45"/>
                  <a:gd name="T46" fmla="*/ 9 w 72"/>
                  <a:gd name="T47" fmla="*/ 43 h 45"/>
                  <a:gd name="T48" fmla="*/ 12 w 72"/>
                  <a:gd name="T49" fmla="*/ 40 h 45"/>
                  <a:gd name="T50" fmla="*/ 13 w 72"/>
                  <a:gd name="T51" fmla="*/ 44 h 45"/>
                  <a:gd name="T52" fmla="*/ 15 w 72"/>
                  <a:gd name="T53" fmla="*/ 40 h 45"/>
                  <a:gd name="T54" fmla="*/ 16 w 72"/>
                  <a:gd name="T55" fmla="*/ 40 h 45"/>
                  <a:gd name="T56" fmla="*/ 17 w 72"/>
                  <a:gd name="T57" fmla="*/ 42 h 45"/>
                  <a:gd name="T58" fmla="*/ 23 w 72"/>
                  <a:gd name="T59" fmla="*/ 41 h 45"/>
                  <a:gd name="T60" fmla="*/ 24 w 72"/>
                  <a:gd name="T61" fmla="*/ 41 h 45"/>
                  <a:gd name="T62" fmla="*/ 28 w 72"/>
                  <a:gd name="T63" fmla="*/ 41 h 45"/>
                  <a:gd name="T64" fmla="*/ 31 w 72"/>
                  <a:gd name="T65" fmla="*/ 40 h 45"/>
                  <a:gd name="T66" fmla="*/ 33 w 72"/>
                  <a:gd name="T67" fmla="*/ 39 h 45"/>
                  <a:gd name="T68" fmla="*/ 34 w 72"/>
                  <a:gd name="T69" fmla="*/ 40 h 45"/>
                  <a:gd name="T70" fmla="*/ 34 w 72"/>
                  <a:gd name="T71" fmla="*/ 37 h 45"/>
                  <a:gd name="T72" fmla="*/ 37 w 72"/>
                  <a:gd name="T73" fmla="*/ 38 h 45"/>
                  <a:gd name="T74" fmla="*/ 41 w 72"/>
                  <a:gd name="T75" fmla="*/ 39 h 45"/>
                  <a:gd name="T76" fmla="*/ 43 w 72"/>
                  <a:gd name="T77" fmla="*/ 35 h 45"/>
                  <a:gd name="T78" fmla="*/ 46 w 72"/>
                  <a:gd name="T79" fmla="*/ 35 h 45"/>
                  <a:gd name="T80" fmla="*/ 47 w 72"/>
                  <a:gd name="T81" fmla="*/ 34 h 45"/>
                  <a:gd name="T82" fmla="*/ 49 w 72"/>
                  <a:gd name="T83" fmla="*/ 34 h 45"/>
                  <a:gd name="T84" fmla="*/ 50 w 72"/>
                  <a:gd name="T85" fmla="*/ 36 h 45"/>
                  <a:gd name="T86" fmla="*/ 51 w 72"/>
                  <a:gd name="T87" fmla="*/ 32 h 45"/>
                  <a:gd name="T88" fmla="*/ 52 w 72"/>
                  <a:gd name="T89" fmla="*/ 27 h 45"/>
                  <a:gd name="T90" fmla="*/ 54 w 72"/>
                  <a:gd name="T91" fmla="*/ 28 h 45"/>
                  <a:gd name="T92" fmla="*/ 54 w 72"/>
                  <a:gd name="T93" fmla="*/ 23 h 45"/>
                  <a:gd name="T94" fmla="*/ 58 w 72"/>
                  <a:gd name="T95" fmla="*/ 23 h 45"/>
                  <a:gd name="T96" fmla="*/ 59 w 72"/>
                  <a:gd name="T97" fmla="*/ 21 h 45"/>
                  <a:gd name="T98" fmla="*/ 61 w 72"/>
                  <a:gd name="T99" fmla="*/ 20 h 45"/>
                  <a:gd name="T100" fmla="*/ 65 w 72"/>
                  <a:gd name="T101" fmla="*/ 17 h 45"/>
                  <a:gd name="T102" fmla="*/ 65 w 72"/>
                  <a:gd name="T103" fmla="*/ 13 h 45"/>
                  <a:gd name="T104" fmla="*/ 67 w 72"/>
                  <a:gd name="T105" fmla="*/ 8 h 45"/>
                  <a:gd name="T106" fmla="*/ 61 w 72"/>
                  <a:gd name="T107" fmla="*/ 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2" h="45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07" name="Freeform 255"/>
              <p:cNvSpPr/>
              <p:nvPr>
                <p:custDataLst>
                  <p:tags r:id="rId100"/>
                </p:custDataLst>
              </p:nvPr>
            </p:nvSpPr>
            <p:spPr bwMode="auto">
              <a:xfrm>
                <a:off x="4011" y="3063"/>
                <a:ext cx="5" cy="5"/>
              </a:xfrm>
              <a:custGeom>
                <a:avLst/>
                <a:gdLst>
                  <a:gd name="T0" fmla="*/ 5 w 5"/>
                  <a:gd name="T1" fmla="*/ 5 h 5"/>
                  <a:gd name="T2" fmla="*/ 0 w 5"/>
                  <a:gd name="T3" fmla="*/ 0 h 5"/>
                  <a:gd name="T4" fmla="*/ 2 w 5"/>
                  <a:gd name="T5" fmla="*/ 5 h 5"/>
                  <a:gd name="T6" fmla="*/ 5 w 5"/>
                  <a:gd name="T7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5">
                    <a:moveTo>
                      <a:pt x="5" y="5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5" y="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08" name="Freeform 256"/>
              <p:cNvSpPr/>
              <p:nvPr>
                <p:custDataLst>
                  <p:tags r:id="rId101"/>
                </p:custDataLst>
              </p:nvPr>
            </p:nvSpPr>
            <p:spPr bwMode="auto">
              <a:xfrm>
                <a:off x="3912" y="3100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09" name="Freeform 257"/>
              <p:cNvSpPr/>
              <p:nvPr>
                <p:custDataLst>
                  <p:tags r:id="rId102"/>
                </p:custDataLst>
              </p:nvPr>
            </p:nvSpPr>
            <p:spPr bwMode="auto">
              <a:xfrm>
                <a:off x="3996" y="3089"/>
                <a:ext cx="3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10" name="Oval 258"/>
              <p:cNvSpPr>
                <a:spLocks noChangeArrowheads="1"/>
              </p:cNvSpPr>
              <p:nvPr>
                <p:custDataLst>
                  <p:tags r:id="rId103"/>
                </p:custDataLst>
              </p:nvPr>
            </p:nvSpPr>
            <p:spPr bwMode="auto">
              <a:xfrm>
                <a:off x="3595" y="182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11" name="Freeform 259"/>
              <p:cNvSpPr/>
              <p:nvPr>
                <p:custDataLst>
                  <p:tags r:id="rId104"/>
                </p:custDataLst>
              </p:nvPr>
            </p:nvSpPr>
            <p:spPr bwMode="auto">
              <a:xfrm>
                <a:off x="3598" y="182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12" name="Freeform 260"/>
              <p:cNvSpPr/>
              <p:nvPr>
                <p:custDataLst>
                  <p:tags r:id="rId105"/>
                </p:custDataLst>
              </p:nvPr>
            </p:nvSpPr>
            <p:spPr bwMode="auto">
              <a:xfrm>
                <a:off x="3918" y="285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13" name="Freeform 261"/>
              <p:cNvSpPr/>
              <p:nvPr>
                <p:custDataLst>
                  <p:tags r:id="rId106"/>
                </p:custDataLst>
              </p:nvPr>
            </p:nvSpPr>
            <p:spPr bwMode="auto">
              <a:xfrm>
                <a:off x="3924" y="3038"/>
                <a:ext cx="2" cy="2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2 w 2"/>
                  <a:gd name="T5" fmla="*/ 0 h 2"/>
                  <a:gd name="T6" fmla="*/ 0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14" name="Freeform 262"/>
              <p:cNvSpPr/>
              <p:nvPr>
                <p:custDataLst>
                  <p:tags r:id="rId107"/>
                </p:custDataLst>
              </p:nvPr>
            </p:nvSpPr>
            <p:spPr bwMode="auto">
              <a:xfrm>
                <a:off x="3986" y="3027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15" name="Freeform 263"/>
              <p:cNvSpPr/>
              <p:nvPr>
                <p:custDataLst>
                  <p:tags r:id="rId108"/>
                </p:custDataLst>
              </p:nvPr>
            </p:nvSpPr>
            <p:spPr bwMode="auto">
              <a:xfrm>
                <a:off x="3899" y="3091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16" name="Rectangle 264"/>
              <p:cNvSpPr>
                <a:spLocks noChangeArrowheads="1"/>
              </p:cNvSpPr>
              <p:nvPr>
                <p:custDataLst>
                  <p:tags r:id="rId109"/>
                </p:custDataLst>
              </p:nvPr>
            </p:nvSpPr>
            <p:spPr bwMode="auto">
              <a:xfrm>
                <a:off x="4013" y="3004"/>
                <a:ext cx="1" cy="4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17" name="Freeform 265"/>
              <p:cNvSpPr/>
              <p:nvPr>
                <p:custDataLst>
                  <p:tags r:id="rId110"/>
                </p:custDataLst>
              </p:nvPr>
            </p:nvSpPr>
            <p:spPr bwMode="auto">
              <a:xfrm>
                <a:off x="3903" y="3055"/>
                <a:ext cx="6" cy="2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18" name="Freeform 266"/>
              <p:cNvSpPr/>
              <p:nvPr>
                <p:custDataLst>
                  <p:tags r:id="rId111"/>
                </p:custDataLst>
              </p:nvPr>
            </p:nvSpPr>
            <p:spPr bwMode="auto">
              <a:xfrm>
                <a:off x="3905" y="3055"/>
                <a:ext cx="4" cy="0"/>
              </a:xfrm>
              <a:custGeom>
                <a:avLst/>
                <a:gdLst>
                  <a:gd name="T0" fmla="*/ 1 w 2"/>
                  <a:gd name="T1" fmla="*/ 2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19" name="Freeform 267"/>
              <p:cNvSpPr/>
              <p:nvPr>
                <p:custDataLst>
                  <p:tags r:id="rId112"/>
                </p:custDataLst>
              </p:nvPr>
            </p:nvSpPr>
            <p:spPr bwMode="auto">
              <a:xfrm>
                <a:off x="3897" y="3085"/>
                <a:ext cx="4" cy="2"/>
              </a:xfrm>
              <a:custGeom>
                <a:avLst/>
                <a:gdLst>
                  <a:gd name="T0" fmla="*/ 2 w 2"/>
                  <a:gd name="T1" fmla="*/ 0 h 1"/>
                  <a:gd name="T2" fmla="*/ 0 w 2"/>
                  <a:gd name="T3" fmla="*/ 1 h 1"/>
                  <a:gd name="T4" fmla="*/ 2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20" name="Freeform 268"/>
              <p:cNvSpPr/>
              <p:nvPr>
                <p:custDataLst>
                  <p:tags r:id="rId113"/>
                </p:custDataLst>
              </p:nvPr>
            </p:nvSpPr>
            <p:spPr bwMode="auto">
              <a:xfrm>
                <a:off x="3897" y="3095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1 w 1"/>
                  <a:gd name="T3" fmla="*/ 0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21" name="Freeform 269"/>
              <p:cNvSpPr/>
              <p:nvPr>
                <p:custDataLst>
                  <p:tags r:id="rId114"/>
                </p:custDataLst>
              </p:nvPr>
            </p:nvSpPr>
            <p:spPr bwMode="auto">
              <a:xfrm>
                <a:off x="3984" y="3095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22" name="Freeform 270"/>
              <p:cNvSpPr/>
              <p:nvPr>
                <p:custDataLst>
                  <p:tags r:id="rId115"/>
                </p:custDataLst>
              </p:nvPr>
            </p:nvSpPr>
            <p:spPr bwMode="auto">
              <a:xfrm>
                <a:off x="3600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23" name="Freeform 271"/>
              <p:cNvSpPr/>
              <p:nvPr>
                <p:custDataLst>
                  <p:tags r:id="rId116"/>
                </p:custDataLst>
              </p:nvPr>
            </p:nvSpPr>
            <p:spPr bwMode="auto">
              <a:xfrm>
                <a:off x="3905" y="3100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1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24" name="Freeform 272"/>
              <p:cNvSpPr/>
              <p:nvPr>
                <p:custDataLst>
                  <p:tags r:id="rId117"/>
                </p:custDataLst>
              </p:nvPr>
            </p:nvSpPr>
            <p:spPr bwMode="auto">
              <a:xfrm>
                <a:off x="4230" y="2480"/>
                <a:ext cx="4" cy="2"/>
              </a:xfrm>
              <a:custGeom>
                <a:avLst/>
                <a:gdLst>
                  <a:gd name="T0" fmla="*/ 1 w 2"/>
                  <a:gd name="T1" fmla="*/ 1 h 1"/>
                  <a:gd name="T2" fmla="*/ 2 w 2"/>
                  <a:gd name="T3" fmla="*/ 1 h 1"/>
                  <a:gd name="T4" fmla="*/ 1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25" name="Freeform 273"/>
              <p:cNvSpPr/>
              <p:nvPr>
                <p:custDataLst>
                  <p:tags r:id="rId118"/>
                </p:custDataLst>
              </p:nvPr>
            </p:nvSpPr>
            <p:spPr bwMode="auto">
              <a:xfrm>
                <a:off x="3895" y="3080"/>
                <a:ext cx="4" cy="3"/>
              </a:xfrm>
              <a:custGeom>
                <a:avLst/>
                <a:gdLst>
                  <a:gd name="T0" fmla="*/ 0 w 2"/>
                  <a:gd name="T1" fmla="*/ 0 h 1"/>
                  <a:gd name="T2" fmla="*/ 1 w 2"/>
                  <a:gd name="T3" fmla="*/ 0 h 1"/>
                  <a:gd name="T4" fmla="*/ 1 w 2"/>
                  <a:gd name="T5" fmla="*/ 0 h 1"/>
                  <a:gd name="T6" fmla="*/ 0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26" name="Freeform 274"/>
              <p:cNvSpPr/>
              <p:nvPr>
                <p:custDataLst>
                  <p:tags r:id="rId119"/>
                </p:custDataLst>
              </p:nvPr>
            </p:nvSpPr>
            <p:spPr bwMode="auto">
              <a:xfrm>
                <a:off x="4007" y="307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27" name="Freeform 275"/>
              <p:cNvSpPr/>
              <p:nvPr>
                <p:custDataLst>
                  <p:tags r:id="rId120"/>
                </p:custDataLst>
              </p:nvPr>
            </p:nvSpPr>
            <p:spPr bwMode="auto">
              <a:xfrm>
                <a:off x="3598" y="18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28" name="Freeform 276"/>
              <p:cNvSpPr/>
              <p:nvPr>
                <p:custDataLst>
                  <p:tags r:id="rId121"/>
                </p:custDataLst>
              </p:nvPr>
            </p:nvSpPr>
            <p:spPr bwMode="auto">
              <a:xfrm>
                <a:off x="4005" y="3074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1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29" name="Freeform 277"/>
              <p:cNvSpPr/>
              <p:nvPr>
                <p:custDataLst>
                  <p:tags r:id="rId122"/>
                </p:custDataLst>
              </p:nvPr>
            </p:nvSpPr>
            <p:spPr bwMode="auto">
              <a:xfrm>
                <a:off x="4007" y="308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30" name="Freeform 278"/>
              <p:cNvSpPr/>
              <p:nvPr>
                <p:custDataLst>
                  <p:tags r:id="rId123"/>
                </p:custDataLst>
              </p:nvPr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31" name="Freeform 279"/>
              <p:cNvSpPr/>
              <p:nvPr>
                <p:custDataLst>
                  <p:tags r:id="rId124"/>
                </p:custDataLst>
              </p:nvPr>
            </p:nvSpPr>
            <p:spPr bwMode="auto">
              <a:xfrm>
                <a:off x="3598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0 w 1"/>
                  <a:gd name="T5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32" name="Freeform 280"/>
              <p:cNvSpPr/>
              <p:nvPr>
                <p:custDataLst>
                  <p:tags r:id="rId125"/>
                </p:custDataLst>
              </p:nvPr>
            </p:nvSpPr>
            <p:spPr bwMode="auto">
              <a:xfrm>
                <a:off x="4009" y="3083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33" name="Freeform 281"/>
              <p:cNvSpPr/>
              <p:nvPr>
                <p:custDataLst>
                  <p:tags r:id="rId126"/>
                </p:custDataLst>
              </p:nvPr>
            </p:nvSpPr>
            <p:spPr bwMode="auto">
              <a:xfrm>
                <a:off x="3602" y="182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34" name="Freeform 282"/>
              <p:cNvSpPr/>
              <p:nvPr>
                <p:custDataLst>
                  <p:tags r:id="rId127"/>
                </p:custDataLst>
              </p:nvPr>
            </p:nvSpPr>
            <p:spPr bwMode="auto">
              <a:xfrm>
                <a:off x="3929" y="1870"/>
                <a:ext cx="4" cy="8"/>
              </a:xfrm>
              <a:custGeom>
                <a:avLst/>
                <a:gdLst>
                  <a:gd name="T0" fmla="*/ 2 w 2"/>
                  <a:gd name="T1" fmla="*/ 1 h 4"/>
                  <a:gd name="T2" fmla="*/ 1 w 2"/>
                  <a:gd name="T3" fmla="*/ 4 h 4"/>
                  <a:gd name="T4" fmla="*/ 2 w 2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35" name="Freeform 283"/>
              <p:cNvSpPr/>
              <p:nvPr>
                <p:custDataLst>
                  <p:tags r:id="rId128"/>
                </p:custDataLst>
              </p:nvPr>
            </p:nvSpPr>
            <p:spPr bwMode="auto">
              <a:xfrm>
                <a:off x="3687" y="1579"/>
                <a:ext cx="4" cy="4"/>
              </a:xfrm>
              <a:custGeom>
                <a:avLst/>
                <a:gdLst>
                  <a:gd name="T0" fmla="*/ 0 w 4"/>
                  <a:gd name="T1" fmla="*/ 4 h 4"/>
                  <a:gd name="T2" fmla="*/ 4 w 4"/>
                  <a:gd name="T3" fmla="*/ 0 h 4"/>
                  <a:gd name="T4" fmla="*/ 0 w 4"/>
                  <a:gd name="T5" fmla="*/ 2 h 4"/>
                  <a:gd name="T6" fmla="*/ 0 w 4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4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36" name="Freeform 284"/>
              <p:cNvSpPr/>
              <p:nvPr>
                <p:custDataLst>
                  <p:tags r:id="rId129"/>
                </p:custDataLst>
              </p:nvPr>
            </p:nvSpPr>
            <p:spPr bwMode="auto">
              <a:xfrm>
                <a:off x="4086" y="1583"/>
                <a:ext cx="8" cy="4"/>
              </a:xfrm>
              <a:custGeom>
                <a:avLst/>
                <a:gdLst>
                  <a:gd name="T0" fmla="*/ 2 w 4"/>
                  <a:gd name="T1" fmla="*/ 2 h 2"/>
                  <a:gd name="T2" fmla="*/ 1 w 4"/>
                  <a:gd name="T3" fmla="*/ 0 h 2"/>
                  <a:gd name="T4" fmla="*/ 2 w 4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2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37" name="Freeform 285"/>
              <p:cNvSpPr/>
              <p:nvPr>
                <p:custDataLst>
                  <p:tags r:id="rId130"/>
                </p:custDataLst>
              </p:nvPr>
            </p:nvSpPr>
            <p:spPr bwMode="auto">
              <a:xfrm>
                <a:off x="3574" y="1912"/>
                <a:ext cx="2" cy="21"/>
              </a:xfrm>
              <a:custGeom>
                <a:avLst/>
                <a:gdLst>
                  <a:gd name="T0" fmla="*/ 0 w 1"/>
                  <a:gd name="T1" fmla="*/ 0 h 10"/>
                  <a:gd name="T2" fmla="*/ 1 w 1"/>
                  <a:gd name="T3" fmla="*/ 10 h 10"/>
                  <a:gd name="T4" fmla="*/ 0 w 1"/>
                  <a:gd name="T5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0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38" name="Freeform 286"/>
              <p:cNvSpPr>
                <a:spLocks noEditPoints="1"/>
              </p:cNvSpPr>
              <p:nvPr>
                <p:custDataLst>
                  <p:tags r:id="rId131"/>
                </p:custDataLst>
              </p:nvPr>
            </p:nvSpPr>
            <p:spPr bwMode="auto">
              <a:xfrm>
                <a:off x="3559" y="1774"/>
                <a:ext cx="77" cy="91"/>
              </a:xfrm>
              <a:custGeom>
                <a:avLst/>
                <a:gdLst>
                  <a:gd name="T0" fmla="*/ 32 w 36"/>
                  <a:gd name="T1" fmla="*/ 19 h 43"/>
                  <a:gd name="T2" fmla="*/ 27 w 36"/>
                  <a:gd name="T3" fmla="*/ 2 h 43"/>
                  <a:gd name="T4" fmla="*/ 8 w 36"/>
                  <a:gd name="T5" fmla="*/ 14 h 43"/>
                  <a:gd name="T6" fmla="*/ 16 w 36"/>
                  <a:gd name="T7" fmla="*/ 25 h 43"/>
                  <a:gd name="T8" fmla="*/ 16 w 36"/>
                  <a:gd name="T9" fmla="*/ 24 h 43"/>
                  <a:gd name="T10" fmla="*/ 17 w 36"/>
                  <a:gd name="T11" fmla="*/ 24 h 43"/>
                  <a:gd name="T12" fmla="*/ 17 w 36"/>
                  <a:gd name="T13" fmla="*/ 23 h 43"/>
                  <a:gd name="T14" fmla="*/ 17 w 36"/>
                  <a:gd name="T15" fmla="*/ 24 h 43"/>
                  <a:gd name="T16" fmla="*/ 19 w 36"/>
                  <a:gd name="T17" fmla="*/ 23 h 43"/>
                  <a:gd name="T18" fmla="*/ 18 w 36"/>
                  <a:gd name="T19" fmla="*/ 24 h 43"/>
                  <a:gd name="T20" fmla="*/ 17 w 36"/>
                  <a:gd name="T21" fmla="*/ 24 h 43"/>
                  <a:gd name="T22" fmla="*/ 19 w 36"/>
                  <a:gd name="T23" fmla="*/ 23 h 43"/>
                  <a:gd name="T24" fmla="*/ 20 w 36"/>
                  <a:gd name="T25" fmla="*/ 23 h 43"/>
                  <a:gd name="T26" fmla="*/ 21 w 36"/>
                  <a:gd name="T27" fmla="*/ 24 h 43"/>
                  <a:gd name="T28" fmla="*/ 21 w 36"/>
                  <a:gd name="T29" fmla="*/ 23 h 43"/>
                  <a:gd name="T30" fmla="*/ 21 w 36"/>
                  <a:gd name="T31" fmla="*/ 23 h 43"/>
                  <a:gd name="T32" fmla="*/ 21 w 36"/>
                  <a:gd name="T33" fmla="*/ 23 h 43"/>
                  <a:gd name="T34" fmla="*/ 21 w 36"/>
                  <a:gd name="T35" fmla="*/ 24 h 43"/>
                  <a:gd name="T36" fmla="*/ 22 w 36"/>
                  <a:gd name="T37" fmla="*/ 24 h 43"/>
                  <a:gd name="T38" fmla="*/ 22 w 36"/>
                  <a:gd name="T39" fmla="*/ 24 h 43"/>
                  <a:gd name="T40" fmla="*/ 22 w 36"/>
                  <a:gd name="T41" fmla="*/ 19 h 43"/>
                  <a:gd name="T42" fmla="*/ 22 w 36"/>
                  <a:gd name="T43" fmla="*/ 19 h 43"/>
                  <a:gd name="T44" fmla="*/ 23 w 36"/>
                  <a:gd name="T45" fmla="*/ 23 h 43"/>
                  <a:gd name="T46" fmla="*/ 27 w 36"/>
                  <a:gd name="T47" fmla="*/ 24 h 43"/>
                  <a:gd name="T48" fmla="*/ 25 w 36"/>
                  <a:gd name="T49" fmla="*/ 24 h 43"/>
                  <a:gd name="T50" fmla="*/ 25 w 36"/>
                  <a:gd name="T51" fmla="*/ 24 h 43"/>
                  <a:gd name="T52" fmla="*/ 26 w 36"/>
                  <a:gd name="T53" fmla="*/ 23 h 43"/>
                  <a:gd name="T54" fmla="*/ 25 w 36"/>
                  <a:gd name="T55" fmla="*/ 24 h 43"/>
                  <a:gd name="T56" fmla="*/ 24 w 36"/>
                  <a:gd name="T57" fmla="*/ 24 h 43"/>
                  <a:gd name="T58" fmla="*/ 24 w 36"/>
                  <a:gd name="T59" fmla="*/ 22 h 43"/>
                  <a:gd name="T60" fmla="*/ 24 w 36"/>
                  <a:gd name="T61" fmla="*/ 24 h 43"/>
                  <a:gd name="T62" fmla="*/ 23 w 36"/>
                  <a:gd name="T63" fmla="*/ 24 h 43"/>
                  <a:gd name="T64" fmla="*/ 23 w 36"/>
                  <a:gd name="T65" fmla="*/ 24 h 43"/>
                  <a:gd name="T66" fmla="*/ 24 w 36"/>
                  <a:gd name="T67" fmla="*/ 24 h 43"/>
                  <a:gd name="T68" fmla="*/ 24 w 36"/>
                  <a:gd name="T69" fmla="*/ 24 h 43"/>
                  <a:gd name="T70" fmla="*/ 25 w 36"/>
                  <a:gd name="T71" fmla="*/ 24 h 43"/>
                  <a:gd name="T72" fmla="*/ 29 w 36"/>
                  <a:gd name="T73" fmla="*/ 24 h 43"/>
                  <a:gd name="T74" fmla="*/ 26 w 36"/>
                  <a:gd name="T75" fmla="*/ 24 h 43"/>
                  <a:gd name="T76" fmla="*/ 24 w 36"/>
                  <a:gd name="T77" fmla="*/ 22 h 43"/>
                  <a:gd name="T78" fmla="*/ 23 w 36"/>
                  <a:gd name="T79" fmla="*/ 21 h 43"/>
                  <a:gd name="T80" fmla="*/ 24 w 36"/>
                  <a:gd name="T81" fmla="*/ 21 h 43"/>
                  <a:gd name="T82" fmla="*/ 24 w 36"/>
                  <a:gd name="T83" fmla="*/ 21 h 43"/>
                  <a:gd name="T84" fmla="*/ 23 w 36"/>
                  <a:gd name="T85" fmla="*/ 20 h 43"/>
                  <a:gd name="T86" fmla="*/ 22 w 36"/>
                  <a:gd name="T87" fmla="*/ 19 h 43"/>
                  <a:gd name="T88" fmla="*/ 22 w 36"/>
                  <a:gd name="T89" fmla="*/ 20 h 43"/>
                  <a:gd name="T90" fmla="*/ 21 w 36"/>
                  <a:gd name="T91" fmla="*/ 19 h 43"/>
                  <a:gd name="T92" fmla="*/ 22 w 36"/>
                  <a:gd name="T93" fmla="*/ 21 h 43"/>
                  <a:gd name="T94" fmla="*/ 20 w 36"/>
                  <a:gd name="T95" fmla="*/ 21 h 43"/>
                  <a:gd name="T96" fmla="*/ 17 w 36"/>
                  <a:gd name="T97" fmla="*/ 20 h 43"/>
                  <a:gd name="T98" fmla="*/ 20 w 36"/>
                  <a:gd name="T99" fmla="*/ 19 h 43"/>
                  <a:gd name="T100" fmla="*/ 18 w 36"/>
                  <a:gd name="T101" fmla="*/ 18 h 43"/>
                  <a:gd name="T102" fmla="*/ 19 w 36"/>
                  <a:gd name="T103" fmla="*/ 18 h 43"/>
                  <a:gd name="T104" fmla="*/ 20 w 36"/>
                  <a:gd name="T105" fmla="*/ 18 h 43"/>
                  <a:gd name="T106" fmla="*/ 21 w 36"/>
                  <a:gd name="T107" fmla="*/ 19 h 43"/>
                  <a:gd name="T108" fmla="*/ 20 w 36"/>
                  <a:gd name="T109" fmla="*/ 18 h 43"/>
                  <a:gd name="T110" fmla="*/ 18 w 36"/>
                  <a:gd name="T111" fmla="*/ 18 h 43"/>
                  <a:gd name="T112" fmla="*/ 18 w 36"/>
                  <a:gd name="T113" fmla="*/ 18 h 43"/>
                  <a:gd name="T114" fmla="*/ 15 w 36"/>
                  <a:gd name="T115" fmla="*/ 18 h 43"/>
                  <a:gd name="T116" fmla="*/ 18 w 36"/>
                  <a:gd name="T117" fmla="*/ 18 h 43"/>
                  <a:gd name="T118" fmla="*/ 18 w 36"/>
                  <a:gd name="T119" fmla="*/ 18 h 43"/>
                  <a:gd name="T120" fmla="*/ 17 w 36"/>
                  <a:gd name="T121" fmla="*/ 19 h 43"/>
                  <a:gd name="T122" fmla="*/ 16 w 36"/>
                  <a:gd name="T123" fmla="*/ 25 h 43"/>
                  <a:gd name="T124" fmla="*/ 14 w 36"/>
                  <a:gd name="T125" fmla="*/ 29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" h="43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39" name="Freeform 287"/>
              <p:cNvSpPr/>
              <p:nvPr>
                <p:custDataLst>
                  <p:tags r:id="rId132"/>
                </p:custDataLst>
              </p:nvPr>
            </p:nvSpPr>
            <p:spPr bwMode="auto">
              <a:xfrm>
                <a:off x="3608" y="1908"/>
                <a:ext cx="4" cy="6"/>
              </a:xfrm>
              <a:custGeom>
                <a:avLst/>
                <a:gdLst>
                  <a:gd name="T0" fmla="*/ 1 w 2"/>
                  <a:gd name="T1" fmla="*/ 0 h 3"/>
                  <a:gd name="T2" fmla="*/ 0 w 2"/>
                  <a:gd name="T3" fmla="*/ 2 h 3"/>
                  <a:gd name="T4" fmla="*/ 1 w 2"/>
                  <a:gd name="T5" fmla="*/ 3 h 3"/>
                  <a:gd name="T6" fmla="*/ 1 w 2"/>
                  <a:gd name="T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40" name="Freeform 288"/>
              <p:cNvSpPr/>
              <p:nvPr>
                <p:custDataLst>
                  <p:tags r:id="rId133"/>
                </p:custDataLst>
              </p:nvPr>
            </p:nvSpPr>
            <p:spPr bwMode="auto">
              <a:xfrm>
                <a:off x="4113" y="1587"/>
                <a:ext cx="4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41" name="Freeform 289"/>
              <p:cNvSpPr/>
              <p:nvPr>
                <p:custDataLst>
                  <p:tags r:id="rId134"/>
                </p:custDataLst>
              </p:nvPr>
            </p:nvSpPr>
            <p:spPr bwMode="auto">
              <a:xfrm>
                <a:off x="3593" y="182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42" name="Freeform 290"/>
              <p:cNvSpPr/>
              <p:nvPr>
                <p:custDataLst>
                  <p:tags r:id="rId135"/>
                </p:custDataLst>
              </p:nvPr>
            </p:nvSpPr>
            <p:spPr bwMode="auto">
              <a:xfrm>
                <a:off x="4251" y="1730"/>
                <a:ext cx="4" cy="4"/>
              </a:xfrm>
              <a:custGeom>
                <a:avLst/>
                <a:gdLst>
                  <a:gd name="T0" fmla="*/ 0 w 4"/>
                  <a:gd name="T1" fmla="*/ 2 h 4"/>
                  <a:gd name="T2" fmla="*/ 2 w 4"/>
                  <a:gd name="T3" fmla="*/ 4 h 4"/>
                  <a:gd name="T4" fmla="*/ 4 w 4"/>
                  <a:gd name="T5" fmla="*/ 0 h 4"/>
                  <a:gd name="T6" fmla="*/ 0 w 4"/>
                  <a:gd name="T7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4">
                    <a:moveTo>
                      <a:pt x="0" y="2"/>
                    </a:moveTo>
                    <a:lnTo>
                      <a:pt x="2" y="4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43" name="Freeform 291"/>
              <p:cNvSpPr/>
              <p:nvPr>
                <p:custDataLst>
                  <p:tags r:id="rId136"/>
                </p:custDataLst>
              </p:nvPr>
            </p:nvSpPr>
            <p:spPr bwMode="auto">
              <a:xfrm>
                <a:off x="3980" y="24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44" name="Freeform 292"/>
              <p:cNvSpPr/>
              <p:nvPr>
                <p:custDataLst>
                  <p:tags r:id="rId137"/>
                </p:custDataLst>
              </p:nvPr>
            </p:nvSpPr>
            <p:spPr bwMode="auto">
              <a:xfrm>
                <a:off x="3980" y="2446"/>
                <a:ext cx="4" cy="5"/>
              </a:xfrm>
              <a:custGeom>
                <a:avLst/>
                <a:gdLst>
                  <a:gd name="T0" fmla="*/ 1 w 2"/>
                  <a:gd name="T1" fmla="*/ 1 h 2"/>
                  <a:gd name="T2" fmla="*/ 1 w 2"/>
                  <a:gd name="T3" fmla="*/ 0 h 2"/>
                  <a:gd name="T4" fmla="*/ 1 w 2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45" name="Freeform 293"/>
              <p:cNvSpPr/>
              <p:nvPr>
                <p:custDataLst>
                  <p:tags r:id="rId138"/>
                </p:custDataLst>
              </p:nvPr>
            </p:nvSpPr>
            <p:spPr bwMode="auto">
              <a:xfrm>
                <a:off x="4062" y="2253"/>
                <a:ext cx="0" cy="2"/>
              </a:xfrm>
              <a:custGeom>
                <a:avLst/>
                <a:gdLst>
                  <a:gd name="T0" fmla="*/ 0 h 2"/>
                  <a:gd name="T1" fmla="*/ 0 h 2"/>
                  <a:gd name="T2" fmla="*/ 2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46" name="Freeform 294"/>
              <p:cNvSpPr/>
              <p:nvPr>
                <p:custDataLst>
                  <p:tags r:id="rId139"/>
                </p:custDataLst>
              </p:nvPr>
            </p:nvSpPr>
            <p:spPr bwMode="auto">
              <a:xfrm>
                <a:off x="4162" y="220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47" name="Freeform 295"/>
              <p:cNvSpPr/>
              <p:nvPr>
                <p:custDataLst>
                  <p:tags r:id="rId140"/>
                </p:custDataLst>
              </p:nvPr>
            </p:nvSpPr>
            <p:spPr bwMode="auto">
              <a:xfrm>
                <a:off x="4164" y="2139"/>
                <a:ext cx="4" cy="2"/>
              </a:xfrm>
              <a:custGeom>
                <a:avLst/>
                <a:gdLst>
                  <a:gd name="T0" fmla="*/ 4 w 4"/>
                  <a:gd name="T1" fmla="*/ 2 h 2"/>
                  <a:gd name="T2" fmla="*/ 4 w 4"/>
                  <a:gd name="T3" fmla="*/ 0 h 2"/>
                  <a:gd name="T4" fmla="*/ 0 w 4"/>
                  <a:gd name="T5" fmla="*/ 2 h 2"/>
                  <a:gd name="T6" fmla="*/ 4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4" y="2"/>
                    </a:moveTo>
                    <a:lnTo>
                      <a:pt x="4" y="0"/>
                    </a:lnTo>
                    <a:lnTo>
                      <a:pt x="0" y="2"/>
                    </a:lnTo>
                    <a:lnTo>
                      <a:pt x="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48" name="Freeform 296"/>
              <p:cNvSpPr/>
              <p:nvPr>
                <p:custDataLst>
                  <p:tags r:id="rId141"/>
                </p:custDataLst>
              </p:nvPr>
            </p:nvSpPr>
            <p:spPr bwMode="auto">
              <a:xfrm>
                <a:off x="3606" y="1819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49" name="Oval 297"/>
              <p:cNvSpPr>
                <a:spLocks noChangeArrowheads="1"/>
              </p:cNvSpPr>
              <p:nvPr>
                <p:custDataLst>
                  <p:tags r:id="rId142"/>
                </p:custDataLst>
              </p:nvPr>
            </p:nvSpPr>
            <p:spPr bwMode="auto">
              <a:xfrm>
                <a:off x="3598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50" name="Oval 298"/>
              <p:cNvSpPr>
                <a:spLocks noChangeArrowheads="1"/>
              </p:cNvSpPr>
              <p:nvPr>
                <p:custDataLst>
                  <p:tags r:id="rId143"/>
                </p:custDataLst>
              </p:nvPr>
            </p:nvSpPr>
            <p:spPr bwMode="auto">
              <a:xfrm>
                <a:off x="3600" y="1817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51" name="Freeform 299"/>
              <p:cNvSpPr/>
              <p:nvPr>
                <p:custDataLst>
                  <p:tags r:id="rId144"/>
                </p:custDataLst>
              </p:nvPr>
            </p:nvSpPr>
            <p:spPr bwMode="auto">
              <a:xfrm>
                <a:off x="3598" y="1817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0 w 1"/>
                  <a:gd name="T3" fmla="*/ 0 w 1"/>
                  <a:gd name="T4" fmla="*/ 0 w 1"/>
                  <a:gd name="T5" fmla="*/ 1 w 1"/>
                  <a:gd name="T6" fmla="*/ 1 w 1"/>
                  <a:gd name="T7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52" name="Oval 300"/>
              <p:cNvSpPr>
                <a:spLocks noChangeArrowheads="1"/>
              </p:cNvSpPr>
              <p:nvPr>
                <p:custDataLst>
                  <p:tags r:id="rId145"/>
                </p:custDataLst>
              </p:nvPr>
            </p:nvSpPr>
            <p:spPr bwMode="auto">
              <a:xfrm>
                <a:off x="3602" y="1819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53" name="Freeform 301"/>
              <p:cNvSpPr/>
              <p:nvPr>
                <p:custDataLst>
                  <p:tags r:id="rId146"/>
                </p:custDataLst>
              </p:nvPr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1 h 1"/>
                  <a:gd name="T4" fmla="*/ 0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54" name="Freeform 302"/>
              <p:cNvSpPr/>
              <p:nvPr>
                <p:custDataLst>
                  <p:tags r:id="rId147"/>
                </p:custDataLst>
              </p:nvPr>
            </p:nvSpPr>
            <p:spPr bwMode="auto">
              <a:xfrm>
                <a:off x="3602" y="181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55" name="Oval 303"/>
              <p:cNvSpPr>
                <a:spLocks noChangeArrowheads="1"/>
              </p:cNvSpPr>
              <p:nvPr>
                <p:custDataLst>
                  <p:tags r:id="rId148"/>
                </p:custDataLst>
              </p:nvPr>
            </p:nvSpPr>
            <p:spPr bwMode="auto">
              <a:xfrm>
                <a:off x="3593" y="1814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56" name="Freeform 304"/>
              <p:cNvSpPr/>
              <p:nvPr>
                <p:custDataLst>
                  <p:tags r:id="rId149"/>
                </p:custDataLst>
              </p:nvPr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0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57" name="Freeform 305"/>
              <p:cNvSpPr/>
              <p:nvPr>
                <p:custDataLst>
                  <p:tags r:id="rId150"/>
                </p:custDataLst>
              </p:nvPr>
            </p:nvSpPr>
            <p:spPr bwMode="auto">
              <a:xfrm>
                <a:off x="3598" y="181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58" name="Oval 306"/>
              <p:cNvSpPr>
                <a:spLocks noChangeArrowheads="1"/>
              </p:cNvSpPr>
              <p:nvPr>
                <p:custDataLst>
                  <p:tags r:id="rId151"/>
                </p:custDataLst>
              </p:nvPr>
            </p:nvSpPr>
            <p:spPr bwMode="auto">
              <a:xfrm>
                <a:off x="3612" y="1821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59" name="Freeform 307"/>
              <p:cNvSpPr/>
              <p:nvPr>
                <p:custDataLst>
                  <p:tags r:id="rId152"/>
                </p:custDataLst>
              </p:nvPr>
            </p:nvSpPr>
            <p:spPr bwMode="auto">
              <a:xfrm>
                <a:off x="3977" y="2478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60" name="Freeform 308"/>
              <p:cNvSpPr/>
              <p:nvPr>
                <p:custDataLst>
                  <p:tags r:id="rId153"/>
                </p:custDataLst>
              </p:nvPr>
            </p:nvSpPr>
            <p:spPr bwMode="auto">
              <a:xfrm>
                <a:off x="3595" y="1812"/>
                <a:ext cx="3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61" name="Freeform 309"/>
              <p:cNvSpPr/>
              <p:nvPr>
                <p:custDataLst>
                  <p:tags r:id="rId154"/>
                </p:custDataLst>
              </p:nvPr>
            </p:nvSpPr>
            <p:spPr bwMode="auto">
              <a:xfrm>
                <a:off x="3598" y="1814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62" name="Freeform 310"/>
              <p:cNvSpPr/>
              <p:nvPr>
                <p:custDataLst>
                  <p:tags r:id="rId155"/>
                </p:custDataLst>
              </p:nvPr>
            </p:nvSpPr>
            <p:spPr bwMode="auto">
              <a:xfrm>
                <a:off x="3967" y="2491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63" name="Freeform 311"/>
              <p:cNvSpPr/>
              <p:nvPr>
                <p:custDataLst>
                  <p:tags r:id="rId156"/>
                </p:custDataLst>
              </p:nvPr>
            </p:nvSpPr>
            <p:spPr bwMode="auto">
              <a:xfrm>
                <a:off x="3825" y="2268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1 h 1"/>
                  <a:gd name="T6" fmla="*/ 1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64" name="Freeform 312"/>
              <p:cNvSpPr/>
              <p:nvPr>
                <p:custDataLst>
                  <p:tags r:id="rId157"/>
                </p:custDataLst>
              </p:nvPr>
            </p:nvSpPr>
            <p:spPr bwMode="auto">
              <a:xfrm>
                <a:off x="3810" y="2268"/>
                <a:ext cx="8" cy="2"/>
              </a:xfrm>
              <a:custGeom>
                <a:avLst/>
                <a:gdLst>
                  <a:gd name="T0" fmla="*/ 4 w 4"/>
                  <a:gd name="T1" fmla="*/ 0 h 1"/>
                  <a:gd name="T2" fmla="*/ 0 w 4"/>
                  <a:gd name="T3" fmla="*/ 0 h 1"/>
                  <a:gd name="T4" fmla="*/ 4 w 4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1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65" name="Freeform 313"/>
              <p:cNvSpPr/>
              <p:nvPr>
                <p:custDataLst>
                  <p:tags r:id="rId158"/>
                </p:custDataLst>
              </p:nvPr>
            </p:nvSpPr>
            <p:spPr bwMode="auto">
              <a:xfrm>
                <a:off x="3835" y="2275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66" name="Freeform 314"/>
              <p:cNvSpPr/>
              <p:nvPr>
                <p:custDataLst>
                  <p:tags r:id="rId159"/>
                </p:custDataLst>
              </p:nvPr>
            </p:nvSpPr>
            <p:spPr bwMode="auto">
              <a:xfrm>
                <a:off x="3833" y="2268"/>
                <a:ext cx="2" cy="4"/>
              </a:xfrm>
              <a:custGeom>
                <a:avLst/>
                <a:gdLst>
                  <a:gd name="T0" fmla="*/ 1 w 1"/>
                  <a:gd name="T1" fmla="*/ 1 h 2"/>
                  <a:gd name="T2" fmla="*/ 0 w 1"/>
                  <a:gd name="T3" fmla="*/ 1 h 2"/>
                  <a:gd name="T4" fmla="*/ 1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67" name="Freeform 315"/>
              <p:cNvSpPr/>
              <p:nvPr>
                <p:custDataLst>
                  <p:tags r:id="rId160"/>
                </p:custDataLst>
              </p:nvPr>
            </p:nvSpPr>
            <p:spPr bwMode="auto">
              <a:xfrm>
                <a:off x="3833" y="2328"/>
                <a:ext cx="9" cy="2"/>
              </a:xfrm>
              <a:custGeom>
                <a:avLst/>
                <a:gdLst>
                  <a:gd name="T0" fmla="*/ 0 w 4"/>
                  <a:gd name="T1" fmla="*/ 1 h 1"/>
                  <a:gd name="T2" fmla="*/ 4 w 4"/>
                  <a:gd name="T3" fmla="*/ 0 h 1"/>
                  <a:gd name="T4" fmla="*/ 4 w 4"/>
                  <a:gd name="T5" fmla="*/ 0 h 1"/>
                  <a:gd name="T6" fmla="*/ 3 w 4"/>
                  <a:gd name="T7" fmla="*/ 0 h 1"/>
                  <a:gd name="T8" fmla="*/ 2 w 4"/>
                  <a:gd name="T9" fmla="*/ 0 h 1"/>
                  <a:gd name="T10" fmla="*/ 0 w 4"/>
                  <a:gd name="T11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68" name="Freeform 316"/>
              <p:cNvSpPr/>
              <p:nvPr>
                <p:custDataLst>
                  <p:tags r:id="rId161"/>
                </p:custDataLst>
              </p:nvPr>
            </p:nvSpPr>
            <p:spPr bwMode="auto">
              <a:xfrm>
                <a:off x="3837" y="2330"/>
                <a:ext cx="5" cy="2"/>
              </a:xfrm>
              <a:custGeom>
                <a:avLst/>
                <a:gdLst>
                  <a:gd name="T0" fmla="*/ 0 w 2"/>
                  <a:gd name="T1" fmla="*/ 0 h 1"/>
                  <a:gd name="T2" fmla="*/ 2 w 2"/>
                  <a:gd name="T3" fmla="*/ 1 h 1"/>
                  <a:gd name="T4" fmla="*/ 0 w 2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69" name="Freeform 317"/>
              <p:cNvSpPr/>
              <p:nvPr>
                <p:custDataLst>
                  <p:tags r:id="rId162"/>
                </p:custDataLst>
              </p:nvPr>
            </p:nvSpPr>
            <p:spPr bwMode="auto">
              <a:xfrm>
                <a:off x="3839" y="2328"/>
                <a:ext cx="5" cy="0"/>
              </a:xfrm>
              <a:custGeom>
                <a:avLst/>
                <a:gdLst>
                  <a:gd name="T0" fmla="*/ 1 w 2"/>
                  <a:gd name="T1" fmla="*/ 0 w 2"/>
                  <a:gd name="T2" fmla="*/ 1 w 2"/>
                  <a:gd name="T3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70" name="Freeform 318"/>
              <p:cNvSpPr/>
              <p:nvPr>
                <p:custDataLst>
                  <p:tags r:id="rId163"/>
                </p:custDataLst>
              </p:nvPr>
            </p:nvSpPr>
            <p:spPr bwMode="auto">
              <a:xfrm>
                <a:off x="3827" y="2268"/>
                <a:ext cx="2" cy="4"/>
              </a:xfrm>
              <a:custGeom>
                <a:avLst/>
                <a:gdLst>
                  <a:gd name="T0" fmla="*/ 1 w 1"/>
                  <a:gd name="T1" fmla="*/ 2 h 2"/>
                  <a:gd name="T2" fmla="*/ 0 w 1"/>
                  <a:gd name="T3" fmla="*/ 0 h 2"/>
                  <a:gd name="T4" fmla="*/ 1 w 1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71" name="Freeform 319"/>
              <p:cNvSpPr/>
              <p:nvPr>
                <p:custDataLst>
                  <p:tags r:id="rId164"/>
                </p:custDataLst>
              </p:nvPr>
            </p:nvSpPr>
            <p:spPr bwMode="auto">
              <a:xfrm>
                <a:off x="3729" y="2856"/>
                <a:ext cx="6" cy="4"/>
              </a:xfrm>
              <a:custGeom>
                <a:avLst/>
                <a:gdLst>
                  <a:gd name="T0" fmla="*/ 3 w 3"/>
                  <a:gd name="T1" fmla="*/ 0 h 2"/>
                  <a:gd name="T2" fmla="*/ 0 w 3"/>
                  <a:gd name="T3" fmla="*/ 2 h 2"/>
                  <a:gd name="T4" fmla="*/ 3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72" name="Freeform 320"/>
              <p:cNvSpPr/>
              <p:nvPr>
                <p:custDataLst>
                  <p:tags r:id="rId165"/>
                </p:custDataLst>
              </p:nvPr>
            </p:nvSpPr>
            <p:spPr bwMode="auto">
              <a:xfrm>
                <a:off x="3731" y="2854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0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73" name="Freeform 321"/>
              <p:cNvSpPr/>
              <p:nvPr>
                <p:custDataLst>
                  <p:tags r:id="rId166"/>
                </p:custDataLst>
              </p:nvPr>
            </p:nvSpPr>
            <p:spPr bwMode="auto">
              <a:xfrm>
                <a:off x="3897" y="2822"/>
                <a:ext cx="0" cy="2"/>
              </a:xfrm>
              <a:custGeom>
                <a:avLst/>
                <a:gdLst>
                  <a:gd name="T0" fmla="*/ 2 h 2"/>
                  <a:gd name="T1" fmla="*/ 2 h 2"/>
                  <a:gd name="T2" fmla="*/ 0 h 2"/>
                  <a:gd name="T3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74" name="Freeform 322"/>
              <p:cNvSpPr/>
              <p:nvPr>
                <p:custDataLst>
                  <p:tags r:id="rId167"/>
                </p:custDataLst>
              </p:nvPr>
            </p:nvSpPr>
            <p:spPr bwMode="auto">
              <a:xfrm>
                <a:off x="4007" y="2790"/>
                <a:ext cx="2" cy="4"/>
              </a:xfrm>
              <a:custGeom>
                <a:avLst/>
                <a:gdLst>
                  <a:gd name="T0" fmla="*/ 2 w 2"/>
                  <a:gd name="T1" fmla="*/ 4 h 4"/>
                  <a:gd name="T2" fmla="*/ 2 w 2"/>
                  <a:gd name="T3" fmla="*/ 4 h 4"/>
                  <a:gd name="T4" fmla="*/ 0 w 2"/>
                  <a:gd name="T5" fmla="*/ 0 h 4"/>
                  <a:gd name="T6" fmla="*/ 2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lnTo>
                      <a:pt x="2" y="4"/>
                    </a:lnTo>
                    <a:lnTo>
                      <a:pt x="0" y="0"/>
                    </a:lnTo>
                    <a:lnTo>
                      <a:pt x="2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75" name="Freeform 323"/>
              <p:cNvSpPr/>
              <p:nvPr>
                <p:custDataLst>
                  <p:tags r:id="rId168"/>
                </p:custDataLst>
              </p:nvPr>
            </p:nvSpPr>
            <p:spPr bwMode="auto">
              <a:xfrm>
                <a:off x="3971" y="2813"/>
                <a:ext cx="2" cy="4"/>
              </a:xfrm>
              <a:custGeom>
                <a:avLst/>
                <a:gdLst>
                  <a:gd name="T0" fmla="*/ 0 w 1"/>
                  <a:gd name="T1" fmla="*/ 0 h 2"/>
                  <a:gd name="T2" fmla="*/ 1 w 1"/>
                  <a:gd name="T3" fmla="*/ 1 h 2"/>
                  <a:gd name="T4" fmla="*/ 0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76" name="Freeform 324"/>
              <p:cNvSpPr/>
              <p:nvPr>
                <p:custDataLst>
                  <p:tags r:id="rId169"/>
                </p:custDataLst>
              </p:nvPr>
            </p:nvSpPr>
            <p:spPr bwMode="auto">
              <a:xfrm>
                <a:off x="3969" y="2501"/>
                <a:ext cx="2" cy="3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77" name="Freeform 325"/>
              <p:cNvSpPr/>
              <p:nvPr>
                <p:custDataLst>
                  <p:tags r:id="rId170"/>
                </p:custDataLst>
              </p:nvPr>
            </p:nvSpPr>
            <p:spPr bwMode="auto">
              <a:xfrm>
                <a:off x="3850" y="2864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78" name="Freeform 326"/>
              <p:cNvSpPr/>
              <p:nvPr>
                <p:custDataLst>
                  <p:tags r:id="rId171"/>
                </p:custDataLst>
              </p:nvPr>
            </p:nvSpPr>
            <p:spPr bwMode="auto">
              <a:xfrm>
                <a:off x="3668" y="2060"/>
                <a:ext cx="8" cy="17"/>
              </a:xfrm>
              <a:custGeom>
                <a:avLst/>
                <a:gdLst>
                  <a:gd name="T0" fmla="*/ 4 w 4"/>
                  <a:gd name="T1" fmla="*/ 0 h 8"/>
                  <a:gd name="T2" fmla="*/ 0 w 4"/>
                  <a:gd name="T3" fmla="*/ 6 h 8"/>
                  <a:gd name="T4" fmla="*/ 4 w 4"/>
                  <a:gd name="T5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8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79" name="Freeform 327"/>
              <p:cNvSpPr/>
              <p:nvPr>
                <p:custDataLst>
                  <p:tags r:id="rId172"/>
                </p:custDataLst>
              </p:nvPr>
            </p:nvSpPr>
            <p:spPr bwMode="auto">
              <a:xfrm>
                <a:off x="3837" y="2328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80" name="Freeform 328"/>
              <p:cNvSpPr/>
              <p:nvPr>
                <p:custDataLst>
                  <p:tags r:id="rId173"/>
                </p:custDataLst>
              </p:nvPr>
            </p:nvSpPr>
            <p:spPr bwMode="auto">
              <a:xfrm>
                <a:off x="3965" y="2504"/>
                <a:ext cx="4" cy="2"/>
              </a:xfrm>
              <a:custGeom>
                <a:avLst/>
                <a:gdLst>
                  <a:gd name="T0" fmla="*/ 1 w 2"/>
                  <a:gd name="T1" fmla="*/ 0 h 1"/>
                  <a:gd name="T2" fmla="*/ 0 w 2"/>
                  <a:gd name="T3" fmla="*/ 0 h 1"/>
                  <a:gd name="T4" fmla="*/ 1 w 2"/>
                  <a:gd name="T5" fmla="*/ 1 h 1"/>
                  <a:gd name="T6" fmla="*/ 1 w 2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1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81" name="Freeform 329"/>
              <p:cNvSpPr/>
              <p:nvPr>
                <p:custDataLst>
                  <p:tags r:id="rId174"/>
                </p:custDataLst>
              </p:nvPr>
            </p:nvSpPr>
            <p:spPr bwMode="auto">
              <a:xfrm>
                <a:off x="3973" y="2476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82" name="Freeform 330"/>
              <p:cNvSpPr/>
              <p:nvPr>
                <p:custDataLst>
                  <p:tags r:id="rId175"/>
                </p:custDataLst>
              </p:nvPr>
            </p:nvSpPr>
            <p:spPr bwMode="auto">
              <a:xfrm>
                <a:off x="3965" y="2497"/>
                <a:ext cx="10" cy="4"/>
              </a:xfrm>
              <a:custGeom>
                <a:avLst/>
                <a:gdLst>
                  <a:gd name="T0" fmla="*/ 5 w 5"/>
                  <a:gd name="T1" fmla="*/ 1 h 2"/>
                  <a:gd name="T2" fmla="*/ 1 w 5"/>
                  <a:gd name="T3" fmla="*/ 2 h 2"/>
                  <a:gd name="T4" fmla="*/ 0 w 5"/>
                  <a:gd name="T5" fmla="*/ 2 h 2"/>
                  <a:gd name="T6" fmla="*/ 2 w 5"/>
                  <a:gd name="T7" fmla="*/ 2 h 2"/>
                  <a:gd name="T8" fmla="*/ 3 w 5"/>
                  <a:gd name="T9" fmla="*/ 1 h 2"/>
                  <a:gd name="T10" fmla="*/ 5 w 5"/>
                  <a:gd name="T11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2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83" name="Freeform 331"/>
              <p:cNvSpPr/>
              <p:nvPr>
                <p:custDataLst>
                  <p:tags r:id="rId176"/>
                </p:custDataLst>
              </p:nvPr>
            </p:nvSpPr>
            <p:spPr bwMode="auto">
              <a:xfrm>
                <a:off x="3835" y="2474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84" name="Freeform 332"/>
              <p:cNvSpPr/>
              <p:nvPr>
                <p:custDataLst>
                  <p:tags r:id="rId177"/>
                </p:custDataLst>
              </p:nvPr>
            </p:nvSpPr>
            <p:spPr bwMode="auto">
              <a:xfrm>
                <a:off x="3829" y="2345"/>
                <a:ext cx="4" cy="0"/>
              </a:xfrm>
              <a:custGeom>
                <a:avLst/>
                <a:gdLst>
                  <a:gd name="T0" fmla="*/ 1 w 2"/>
                  <a:gd name="T1" fmla="*/ 1 w 2"/>
                  <a:gd name="T2" fmla="*/ 1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85" name="Freeform 333"/>
              <p:cNvSpPr/>
              <p:nvPr>
                <p:custDataLst>
                  <p:tags r:id="rId178"/>
                </p:custDataLst>
              </p:nvPr>
            </p:nvSpPr>
            <p:spPr bwMode="auto">
              <a:xfrm>
                <a:off x="3831" y="2336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86" name="Freeform 334"/>
              <p:cNvSpPr/>
              <p:nvPr>
                <p:custDataLst>
                  <p:tags r:id="rId179"/>
                </p:custDataLst>
              </p:nvPr>
            </p:nvSpPr>
            <p:spPr bwMode="auto">
              <a:xfrm>
                <a:off x="3850" y="2491"/>
                <a:ext cx="4" cy="2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4 w 4"/>
                  <a:gd name="T5" fmla="*/ 0 h 2"/>
                  <a:gd name="T6" fmla="*/ 0 w 4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lnTo>
                      <a:pt x="0" y="2"/>
                    </a:lnTo>
                    <a:lnTo>
                      <a:pt x="4" y="0"/>
                    </a:lnTo>
                    <a:lnTo>
                      <a:pt x="0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87" name="Freeform 335"/>
              <p:cNvSpPr/>
              <p:nvPr>
                <p:custDataLst>
                  <p:tags r:id="rId180"/>
                </p:custDataLst>
              </p:nvPr>
            </p:nvSpPr>
            <p:spPr bwMode="auto">
              <a:xfrm>
                <a:off x="3835" y="2336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88" name="Rectangle 336"/>
              <p:cNvSpPr>
                <a:spLocks noChangeArrowheads="1"/>
              </p:cNvSpPr>
              <p:nvPr>
                <p:custDataLst>
                  <p:tags r:id="rId181"/>
                </p:custDataLst>
              </p:nvPr>
            </p:nvSpPr>
            <p:spPr bwMode="auto">
              <a:xfrm>
                <a:off x="3835" y="2434"/>
                <a:ext cx="2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89" name="Freeform 337"/>
              <p:cNvSpPr/>
              <p:nvPr>
                <p:custDataLst>
                  <p:tags r:id="rId182"/>
                </p:custDataLst>
              </p:nvPr>
            </p:nvSpPr>
            <p:spPr bwMode="auto">
              <a:xfrm>
                <a:off x="3831" y="2349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90" name="Freeform 338"/>
              <p:cNvSpPr/>
              <p:nvPr>
                <p:custDataLst>
                  <p:tags r:id="rId183"/>
                </p:custDataLst>
              </p:nvPr>
            </p:nvSpPr>
            <p:spPr bwMode="auto">
              <a:xfrm>
                <a:off x="3602" y="1823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0 w 1"/>
                  <a:gd name="T3" fmla="*/ 0 w 1"/>
                  <a:gd name="T4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91" name="Freeform 339"/>
              <p:cNvSpPr/>
              <p:nvPr>
                <p:custDataLst>
                  <p:tags r:id="rId184"/>
                </p:custDataLst>
              </p:nvPr>
            </p:nvSpPr>
            <p:spPr bwMode="auto">
              <a:xfrm>
                <a:off x="3905" y="2272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92" name="Freeform 340"/>
              <p:cNvSpPr/>
              <p:nvPr>
                <p:custDataLst>
                  <p:tags r:id="rId185"/>
                </p:custDataLst>
              </p:nvPr>
            </p:nvSpPr>
            <p:spPr bwMode="auto">
              <a:xfrm>
                <a:off x="3778" y="2979"/>
                <a:ext cx="2" cy="2"/>
              </a:xfrm>
              <a:custGeom>
                <a:avLst/>
                <a:gdLst>
                  <a:gd name="T0" fmla="*/ 1 w 1"/>
                  <a:gd name="T1" fmla="*/ 1 h 1"/>
                  <a:gd name="T2" fmla="*/ 0 w 1"/>
                  <a:gd name="T3" fmla="*/ 0 h 1"/>
                  <a:gd name="T4" fmla="*/ 1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93" name="Freeform 341"/>
              <p:cNvSpPr/>
              <p:nvPr>
                <p:custDataLst>
                  <p:tags r:id="rId186"/>
                </p:custDataLst>
              </p:nvPr>
            </p:nvSpPr>
            <p:spPr bwMode="auto">
              <a:xfrm>
                <a:off x="3746" y="2826"/>
                <a:ext cx="399" cy="167"/>
              </a:xfrm>
              <a:custGeom>
                <a:avLst/>
                <a:gdLst>
                  <a:gd name="T0" fmla="*/ 154 w 188"/>
                  <a:gd name="T1" fmla="*/ 20 h 79"/>
                  <a:gd name="T2" fmla="*/ 145 w 188"/>
                  <a:gd name="T3" fmla="*/ 25 h 79"/>
                  <a:gd name="T4" fmla="*/ 108 w 188"/>
                  <a:gd name="T5" fmla="*/ 47 h 79"/>
                  <a:gd name="T6" fmla="*/ 94 w 188"/>
                  <a:gd name="T7" fmla="*/ 49 h 79"/>
                  <a:gd name="T8" fmla="*/ 84 w 188"/>
                  <a:gd name="T9" fmla="*/ 48 h 79"/>
                  <a:gd name="T10" fmla="*/ 64 w 188"/>
                  <a:gd name="T11" fmla="*/ 52 h 79"/>
                  <a:gd name="T12" fmla="*/ 52 w 188"/>
                  <a:gd name="T13" fmla="*/ 54 h 79"/>
                  <a:gd name="T14" fmla="*/ 33 w 188"/>
                  <a:gd name="T15" fmla="*/ 56 h 79"/>
                  <a:gd name="T16" fmla="*/ 23 w 188"/>
                  <a:gd name="T17" fmla="*/ 60 h 79"/>
                  <a:gd name="T18" fmla="*/ 12 w 188"/>
                  <a:gd name="T19" fmla="*/ 55 h 79"/>
                  <a:gd name="T20" fmla="*/ 5 w 188"/>
                  <a:gd name="T21" fmla="*/ 55 h 79"/>
                  <a:gd name="T22" fmla="*/ 5 w 188"/>
                  <a:gd name="T23" fmla="*/ 53 h 79"/>
                  <a:gd name="T24" fmla="*/ 4 w 188"/>
                  <a:gd name="T25" fmla="*/ 51 h 79"/>
                  <a:gd name="T26" fmla="*/ 3 w 188"/>
                  <a:gd name="T27" fmla="*/ 53 h 79"/>
                  <a:gd name="T28" fmla="*/ 3 w 188"/>
                  <a:gd name="T29" fmla="*/ 56 h 79"/>
                  <a:gd name="T30" fmla="*/ 0 w 188"/>
                  <a:gd name="T31" fmla="*/ 58 h 79"/>
                  <a:gd name="T32" fmla="*/ 2 w 188"/>
                  <a:gd name="T33" fmla="*/ 61 h 79"/>
                  <a:gd name="T34" fmla="*/ 13 w 188"/>
                  <a:gd name="T35" fmla="*/ 66 h 79"/>
                  <a:gd name="T36" fmla="*/ 15 w 188"/>
                  <a:gd name="T37" fmla="*/ 70 h 79"/>
                  <a:gd name="T38" fmla="*/ 16 w 188"/>
                  <a:gd name="T39" fmla="*/ 72 h 79"/>
                  <a:gd name="T40" fmla="*/ 18 w 188"/>
                  <a:gd name="T41" fmla="*/ 76 h 79"/>
                  <a:gd name="T42" fmla="*/ 21 w 188"/>
                  <a:gd name="T43" fmla="*/ 71 h 79"/>
                  <a:gd name="T44" fmla="*/ 26 w 188"/>
                  <a:gd name="T45" fmla="*/ 67 h 79"/>
                  <a:gd name="T46" fmla="*/ 27 w 188"/>
                  <a:gd name="T47" fmla="*/ 76 h 79"/>
                  <a:gd name="T48" fmla="*/ 30 w 188"/>
                  <a:gd name="T49" fmla="*/ 74 h 79"/>
                  <a:gd name="T50" fmla="*/ 31 w 188"/>
                  <a:gd name="T51" fmla="*/ 78 h 79"/>
                  <a:gd name="T52" fmla="*/ 35 w 188"/>
                  <a:gd name="T53" fmla="*/ 74 h 79"/>
                  <a:gd name="T54" fmla="*/ 38 w 188"/>
                  <a:gd name="T55" fmla="*/ 73 h 79"/>
                  <a:gd name="T56" fmla="*/ 42 w 188"/>
                  <a:gd name="T57" fmla="*/ 64 h 79"/>
                  <a:gd name="T58" fmla="*/ 43 w 188"/>
                  <a:gd name="T59" fmla="*/ 76 h 79"/>
                  <a:gd name="T60" fmla="*/ 51 w 188"/>
                  <a:gd name="T61" fmla="*/ 72 h 79"/>
                  <a:gd name="T62" fmla="*/ 57 w 188"/>
                  <a:gd name="T63" fmla="*/ 72 h 79"/>
                  <a:gd name="T64" fmla="*/ 61 w 188"/>
                  <a:gd name="T65" fmla="*/ 70 h 79"/>
                  <a:gd name="T66" fmla="*/ 70 w 188"/>
                  <a:gd name="T67" fmla="*/ 68 h 79"/>
                  <a:gd name="T68" fmla="*/ 75 w 188"/>
                  <a:gd name="T69" fmla="*/ 71 h 79"/>
                  <a:gd name="T70" fmla="*/ 77 w 188"/>
                  <a:gd name="T71" fmla="*/ 68 h 79"/>
                  <a:gd name="T72" fmla="*/ 80 w 188"/>
                  <a:gd name="T73" fmla="*/ 68 h 79"/>
                  <a:gd name="T74" fmla="*/ 81 w 188"/>
                  <a:gd name="T75" fmla="*/ 66 h 79"/>
                  <a:gd name="T76" fmla="*/ 86 w 188"/>
                  <a:gd name="T77" fmla="*/ 67 h 79"/>
                  <a:gd name="T78" fmla="*/ 92 w 188"/>
                  <a:gd name="T79" fmla="*/ 65 h 79"/>
                  <a:gd name="T80" fmla="*/ 98 w 188"/>
                  <a:gd name="T81" fmla="*/ 64 h 79"/>
                  <a:gd name="T82" fmla="*/ 104 w 188"/>
                  <a:gd name="T83" fmla="*/ 60 h 79"/>
                  <a:gd name="T84" fmla="*/ 107 w 188"/>
                  <a:gd name="T85" fmla="*/ 62 h 79"/>
                  <a:gd name="T86" fmla="*/ 108 w 188"/>
                  <a:gd name="T87" fmla="*/ 62 h 79"/>
                  <a:gd name="T88" fmla="*/ 114 w 188"/>
                  <a:gd name="T89" fmla="*/ 59 h 79"/>
                  <a:gd name="T90" fmla="*/ 119 w 188"/>
                  <a:gd name="T91" fmla="*/ 59 h 79"/>
                  <a:gd name="T92" fmla="*/ 122 w 188"/>
                  <a:gd name="T93" fmla="*/ 52 h 79"/>
                  <a:gd name="T94" fmla="*/ 126 w 188"/>
                  <a:gd name="T95" fmla="*/ 52 h 79"/>
                  <a:gd name="T96" fmla="*/ 132 w 188"/>
                  <a:gd name="T97" fmla="*/ 50 h 79"/>
                  <a:gd name="T98" fmla="*/ 139 w 188"/>
                  <a:gd name="T99" fmla="*/ 45 h 79"/>
                  <a:gd name="T100" fmla="*/ 143 w 188"/>
                  <a:gd name="T101" fmla="*/ 43 h 79"/>
                  <a:gd name="T102" fmla="*/ 156 w 188"/>
                  <a:gd name="T103" fmla="*/ 39 h 79"/>
                  <a:gd name="T104" fmla="*/ 160 w 188"/>
                  <a:gd name="T105" fmla="*/ 37 h 79"/>
                  <a:gd name="T106" fmla="*/ 167 w 188"/>
                  <a:gd name="T107" fmla="*/ 26 h 79"/>
                  <a:gd name="T108" fmla="*/ 172 w 188"/>
                  <a:gd name="T109" fmla="*/ 21 h 79"/>
                  <a:gd name="T110" fmla="*/ 180 w 188"/>
                  <a:gd name="T1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88" h="79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94" name="Freeform 342"/>
              <p:cNvSpPr/>
              <p:nvPr>
                <p:custDataLst>
                  <p:tags r:id="rId187"/>
                </p:custDataLst>
              </p:nvPr>
            </p:nvSpPr>
            <p:spPr bwMode="auto">
              <a:xfrm>
                <a:off x="3757" y="2934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95" name="Freeform 343"/>
              <p:cNvSpPr/>
              <p:nvPr>
                <p:custDataLst>
                  <p:tags r:id="rId188"/>
                </p:custDataLst>
              </p:nvPr>
            </p:nvSpPr>
            <p:spPr bwMode="auto">
              <a:xfrm>
                <a:off x="4226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1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96" name="Freeform 344"/>
              <p:cNvSpPr/>
              <p:nvPr>
                <p:custDataLst>
                  <p:tags r:id="rId189"/>
                </p:custDataLst>
              </p:nvPr>
            </p:nvSpPr>
            <p:spPr bwMode="auto">
              <a:xfrm>
                <a:off x="3752" y="2940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0 w 1"/>
                  <a:gd name="T5" fmla="*/ 1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97" name="Freeform 345"/>
              <p:cNvSpPr/>
              <p:nvPr>
                <p:custDataLst>
                  <p:tags r:id="rId190"/>
                </p:custDataLst>
              </p:nvPr>
            </p:nvSpPr>
            <p:spPr bwMode="auto">
              <a:xfrm>
                <a:off x="3975" y="29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98" name="Freeform 346"/>
              <p:cNvSpPr/>
              <p:nvPr>
                <p:custDataLst>
                  <p:tags r:id="rId191"/>
                </p:custDataLst>
              </p:nvPr>
            </p:nvSpPr>
            <p:spPr bwMode="auto">
              <a:xfrm>
                <a:off x="3905" y="22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799" name="Freeform 347"/>
              <p:cNvSpPr/>
              <p:nvPr>
                <p:custDataLst>
                  <p:tags r:id="rId192"/>
                </p:custDataLst>
              </p:nvPr>
            </p:nvSpPr>
            <p:spPr bwMode="auto">
              <a:xfrm>
                <a:off x="4289" y="2557"/>
                <a:ext cx="2" cy="2"/>
              </a:xfrm>
              <a:custGeom>
                <a:avLst/>
                <a:gdLst>
                  <a:gd name="T0" fmla="*/ 0 w 1"/>
                  <a:gd name="T1" fmla="*/ 1 h 1"/>
                  <a:gd name="T2" fmla="*/ 0 w 1"/>
                  <a:gd name="T3" fmla="*/ 1 h 1"/>
                  <a:gd name="T4" fmla="*/ 0 w 1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00" name="Freeform 348"/>
              <p:cNvSpPr/>
              <p:nvPr>
                <p:custDataLst>
                  <p:tags r:id="rId193"/>
                </p:custDataLst>
              </p:nvPr>
            </p:nvSpPr>
            <p:spPr bwMode="auto">
              <a:xfrm>
                <a:off x="3899" y="2262"/>
                <a:ext cx="2" cy="2"/>
              </a:xfrm>
              <a:custGeom>
                <a:avLst/>
                <a:gdLst>
                  <a:gd name="T0" fmla="*/ 2 w 2"/>
                  <a:gd name="T1" fmla="*/ 0 h 2"/>
                  <a:gd name="T2" fmla="*/ 0 w 2"/>
                  <a:gd name="T3" fmla="*/ 2 h 2"/>
                  <a:gd name="T4" fmla="*/ 0 w 2"/>
                  <a:gd name="T5" fmla="*/ 0 h 2"/>
                  <a:gd name="T6" fmla="*/ 2 w 2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2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01" name="Freeform 349"/>
              <p:cNvSpPr/>
              <p:nvPr>
                <p:custDataLst>
                  <p:tags r:id="rId194"/>
                </p:custDataLst>
              </p:nvPr>
            </p:nvSpPr>
            <p:spPr bwMode="auto">
              <a:xfrm>
                <a:off x="3939" y="2926"/>
                <a:ext cx="0" cy="2"/>
              </a:xfrm>
              <a:custGeom>
                <a:avLst/>
                <a:gdLst>
                  <a:gd name="T0" fmla="*/ 1 h 1"/>
                  <a:gd name="T1" fmla="*/ 1 h 1"/>
                  <a:gd name="T2" fmla="*/ 0 h 1"/>
                  <a:gd name="T3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02" name="Freeform 350"/>
              <p:cNvSpPr/>
              <p:nvPr>
                <p:custDataLst>
                  <p:tags r:id="rId195"/>
                </p:custDataLst>
              </p:nvPr>
            </p:nvSpPr>
            <p:spPr bwMode="auto">
              <a:xfrm>
                <a:off x="3888" y="2281"/>
                <a:ext cx="2" cy="4"/>
              </a:xfrm>
              <a:custGeom>
                <a:avLst/>
                <a:gdLst>
                  <a:gd name="T0" fmla="*/ 2 w 2"/>
                  <a:gd name="T1" fmla="*/ 0 h 4"/>
                  <a:gd name="T2" fmla="*/ 2 w 2"/>
                  <a:gd name="T3" fmla="*/ 0 h 4"/>
                  <a:gd name="T4" fmla="*/ 0 w 2"/>
                  <a:gd name="T5" fmla="*/ 4 h 4"/>
                  <a:gd name="T6" fmla="*/ 2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03" name="Freeform 351"/>
              <p:cNvSpPr/>
              <p:nvPr>
                <p:custDataLst>
                  <p:tags r:id="rId196"/>
                </p:custDataLst>
              </p:nvPr>
            </p:nvSpPr>
            <p:spPr bwMode="auto">
              <a:xfrm>
                <a:off x="3842" y="2270"/>
                <a:ext cx="2" cy="5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0 w 1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04" name="Freeform 352"/>
              <p:cNvSpPr/>
              <p:nvPr>
                <p:custDataLst>
                  <p:tags r:id="rId197"/>
                </p:custDataLst>
              </p:nvPr>
            </p:nvSpPr>
            <p:spPr bwMode="auto">
              <a:xfrm>
                <a:off x="3844" y="2268"/>
                <a:ext cx="2" cy="2"/>
              </a:xfrm>
              <a:custGeom>
                <a:avLst/>
                <a:gdLst>
                  <a:gd name="T0" fmla="*/ 0 w 1"/>
                  <a:gd name="T1" fmla="*/ 0 h 1"/>
                  <a:gd name="T2" fmla="*/ 1 w 1"/>
                  <a:gd name="T3" fmla="*/ 1 h 1"/>
                  <a:gd name="T4" fmla="*/ 0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05" name="Freeform 353"/>
              <p:cNvSpPr/>
              <p:nvPr>
                <p:custDataLst>
                  <p:tags r:id="rId198"/>
                </p:custDataLst>
              </p:nvPr>
            </p:nvSpPr>
            <p:spPr bwMode="auto">
              <a:xfrm>
                <a:off x="3899" y="2272"/>
                <a:ext cx="4" cy="0"/>
              </a:xfrm>
              <a:custGeom>
                <a:avLst/>
                <a:gdLst>
                  <a:gd name="T0" fmla="*/ 0 w 2"/>
                  <a:gd name="T1" fmla="*/ 2 w 2"/>
                  <a:gd name="T2" fmla="*/ 2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06" name="Freeform 354"/>
              <p:cNvSpPr/>
              <p:nvPr>
                <p:custDataLst>
                  <p:tags r:id="rId199"/>
                </p:custDataLst>
              </p:nvPr>
            </p:nvSpPr>
            <p:spPr bwMode="auto">
              <a:xfrm>
                <a:off x="3776" y="2983"/>
                <a:ext cx="0" cy="2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07" name="Freeform 355"/>
              <p:cNvSpPr/>
              <p:nvPr>
                <p:custDataLst>
                  <p:tags r:id="rId200"/>
                </p:custDataLst>
              </p:nvPr>
            </p:nvSpPr>
            <p:spPr bwMode="auto">
              <a:xfrm>
                <a:off x="3795" y="2985"/>
                <a:ext cx="2" cy="6"/>
              </a:xfrm>
              <a:custGeom>
                <a:avLst/>
                <a:gdLst>
                  <a:gd name="T0" fmla="*/ 1 w 1"/>
                  <a:gd name="T1" fmla="*/ 2 h 3"/>
                  <a:gd name="T2" fmla="*/ 0 w 1"/>
                  <a:gd name="T3" fmla="*/ 1 h 3"/>
                  <a:gd name="T4" fmla="*/ 1 w 1"/>
                  <a:gd name="T5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08" name="Freeform 356"/>
              <p:cNvSpPr/>
              <p:nvPr>
                <p:custDataLst>
                  <p:tags r:id="rId201"/>
                </p:custDataLst>
              </p:nvPr>
            </p:nvSpPr>
            <p:spPr bwMode="auto">
              <a:xfrm>
                <a:off x="3765" y="2972"/>
                <a:ext cx="7" cy="2"/>
              </a:xfrm>
              <a:custGeom>
                <a:avLst/>
                <a:gdLst>
                  <a:gd name="T0" fmla="*/ 0 w 3"/>
                  <a:gd name="T1" fmla="*/ 1 h 1"/>
                  <a:gd name="T2" fmla="*/ 3 w 3"/>
                  <a:gd name="T3" fmla="*/ 0 h 1"/>
                  <a:gd name="T4" fmla="*/ 0 w 3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09" name="Freeform 357"/>
              <p:cNvSpPr/>
              <p:nvPr>
                <p:custDataLst>
                  <p:tags r:id="rId202"/>
                </p:custDataLst>
              </p:nvPr>
            </p:nvSpPr>
            <p:spPr bwMode="auto">
              <a:xfrm>
                <a:off x="3803" y="2985"/>
                <a:ext cx="3" cy="2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  <a:gd name="T6" fmla="*/ 0 w 1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10" name="Freeform 358"/>
              <p:cNvSpPr/>
              <p:nvPr>
                <p:custDataLst>
                  <p:tags r:id="rId203"/>
                </p:custDataLst>
              </p:nvPr>
            </p:nvSpPr>
            <p:spPr bwMode="auto">
              <a:xfrm>
                <a:off x="3479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11" name="Freeform 359"/>
              <p:cNvSpPr/>
              <p:nvPr>
                <p:custDataLst>
                  <p:tags r:id="rId204"/>
                </p:custDataLst>
              </p:nvPr>
            </p:nvSpPr>
            <p:spPr bwMode="auto">
              <a:xfrm>
                <a:off x="3761" y="2966"/>
                <a:ext cx="2" cy="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1 h 2"/>
                  <a:gd name="T4" fmla="*/ 1 w 1"/>
                  <a:gd name="T5" fmla="*/ 1 h 2"/>
                  <a:gd name="T6" fmla="*/ 1 w 1"/>
                  <a:gd name="T7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12" name="Freeform 360"/>
              <p:cNvSpPr/>
              <p:nvPr>
                <p:custDataLst>
                  <p:tags r:id="rId205"/>
                </p:custDataLst>
              </p:nvPr>
            </p:nvSpPr>
            <p:spPr bwMode="auto">
              <a:xfrm>
                <a:off x="3943" y="2966"/>
                <a:ext cx="0" cy="2"/>
              </a:xfrm>
              <a:custGeom>
                <a:avLst/>
                <a:gdLst>
                  <a:gd name="T0" fmla="*/ 0 h 2"/>
                  <a:gd name="T1" fmla="*/ 2 h 2"/>
                  <a:gd name="T2" fmla="*/ 0 h 2"/>
                  <a:gd name="T3" fmla="*/ 0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13" name="Freeform 361"/>
              <p:cNvSpPr/>
              <p:nvPr>
                <p:custDataLst>
                  <p:tags r:id="rId206"/>
                </p:custDataLst>
              </p:nvPr>
            </p:nvSpPr>
            <p:spPr bwMode="auto">
              <a:xfrm>
                <a:off x="4003" y="2940"/>
                <a:ext cx="0" cy="3"/>
              </a:xfrm>
              <a:custGeom>
                <a:avLst/>
                <a:gdLst>
                  <a:gd name="T0" fmla="*/ 1 h 1"/>
                  <a:gd name="T1" fmla="*/ 0 h 1"/>
                  <a:gd name="T2" fmla="*/ 1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14" name="Freeform 362"/>
              <p:cNvSpPr/>
              <p:nvPr>
                <p:custDataLst>
                  <p:tags r:id="rId207"/>
                </p:custDataLst>
              </p:nvPr>
            </p:nvSpPr>
            <p:spPr bwMode="auto">
              <a:xfrm>
                <a:off x="4003" y="294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15" name="Freeform 363"/>
              <p:cNvSpPr/>
              <p:nvPr>
                <p:custDataLst>
                  <p:tags r:id="rId208"/>
                </p:custDataLst>
              </p:nvPr>
            </p:nvSpPr>
            <p:spPr bwMode="auto">
              <a:xfrm>
                <a:off x="3996" y="2951"/>
                <a:ext cx="3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0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16" name="Freeform 364"/>
              <p:cNvSpPr/>
              <p:nvPr>
                <p:custDataLst>
                  <p:tags r:id="rId209"/>
                </p:custDataLst>
              </p:nvPr>
            </p:nvSpPr>
            <p:spPr bwMode="auto">
              <a:xfrm>
                <a:off x="3757" y="3023"/>
                <a:ext cx="4" cy="4"/>
              </a:xfrm>
              <a:custGeom>
                <a:avLst/>
                <a:gdLst>
                  <a:gd name="T0" fmla="*/ 1 w 2"/>
                  <a:gd name="T1" fmla="*/ 0 h 2"/>
                  <a:gd name="T2" fmla="*/ 1 w 2"/>
                  <a:gd name="T3" fmla="*/ 2 h 2"/>
                  <a:gd name="T4" fmla="*/ 1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17" name="Freeform 365"/>
              <p:cNvSpPr/>
              <p:nvPr>
                <p:custDataLst>
                  <p:tags r:id="rId210"/>
                </p:custDataLst>
              </p:nvPr>
            </p:nvSpPr>
            <p:spPr bwMode="auto">
              <a:xfrm>
                <a:off x="4003" y="2949"/>
                <a:ext cx="0" cy="4"/>
              </a:xfrm>
              <a:custGeom>
                <a:avLst/>
                <a:gdLst>
                  <a:gd name="T0" fmla="*/ 2 h 2"/>
                  <a:gd name="T1" fmla="*/ 1 h 2"/>
                  <a:gd name="T2" fmla="*/ 2 h 2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18" name="Freeform 366"/>
              <p:cNvSpPr/>
              <p:nvPr>
                <p:custDataLst>
                  <p:tags r:id="rId211"/>
                </p:custDataLst>
              </p:nvPr>
            </p:nvSpPr>
            <p:spPr bwMode="auto">
              <a:xfrm>
                <a:off x="3869" y="2938"/>
                <a:ext cx="2" cy="0"/>
              </a:xfrm>
              <a:custGeom>
                <a:avLst/>
                <a:gdLst>
                  <a:gd name="T0" fmla="*/ 0 w 1"/>
                  <a:gd name="T1" fmla="*/ 0 w 1"/>
                  <a:gd name="T2" fmla="*/ 1 w 1"/>
                  <a:gd name="T3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19" name="Freeform 367"/>
              <p:cNvSpPr/>
              <p:nvPr>
                <p:custDataLst>
                  <p:tags r:id="rId212"/>
                </p:custDataLst>
              </p:nvPr>
            </p:nvSpPr>
            <p:spPr bwMode="auto">
              <a:xfrm>
                <a:off x="4026" y="2926"/>
                <a:ext cx="2" cy="4"/>
              </a:xfrm>
              <a:custGeom>
                <a:avLst/>
                <a:gdLst>
                  <a:gd name="T0" fmla="*/ 0 w 2"/>
                  <a:gd name="T1" fmla="*/ 0 h 4"/>
                  <a:gd name="T2" fmla="*/ 2 w 2"/>
                  <a:gd name="T3" fmla="*/ 4 h 4"/>
                  <a:gd name="T4" fmla="*/ 2 w 2"/>
                  <a:gd name="T5" fmla="*/ 4 h 4"/>
                  <a:gd name="T6" fmla="*/ 0 w 2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0"/>
                    </a:moveTo>
                    <a:lnTo>
                      <a:pt x="2" y="4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20" name="Rectangle 368"/>
              <p:cNvSpPr>
                <a:spLocks noChangeArrowheads="1"/>
              </p:cNvSpPr>
              <p:nvPr>
                <p:custDataLst>
                  <p:tags r:id="rId213"/>
                </p:custDataLst>
              </p:nvPr>
            </p:nvSpPr>
            <p:spPr bwMode="auto">
              <a:xfrm>
                <a:off x="4275" y="2542"/>
                <a:ext cx="1" cy="2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21" name="Oval 369"/>
              <p:cNvSpPr>
                <a:spLocks noChangeArrowheads="1"/>
              </p:cNvSpPr>
              <p:nvPr>
                <p:custDataLst>
                  <p:tags r:id="rId214"/>
                </p:custDataLst>
              </p:nvPr>
            </p:nvSpPr>
            <p:spPr bwMode="auto">
              <a:xfrm>
                <a:off x="3472" y="20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22" name="Freeform 370"/>
              <p:cNvSpPr/>
              <p:nvPr>
                <p:custDataLst>
                  <p:tags r:id="rId215"/>
                </p:custDataLst>
              </p:nvPr>
            </p:nvSpPr>
            <p:spPr bwMode="auto">
              <a:xfrm>
                <a:off x="4219" y="2518"/>
                <a:ext cx="2" cy="3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23" name="Freeform 371"/>
              <p:cNvSpPr/>
              <p:nvPr>
                <p:custDataLst>
                  <p:tags r:id="rId216"/>
                </p:custDataLst>
              </p:nvPr>
            </p:nvSpPr>
            <p:spPr bwMode="auto">
              <a:xfrm>
                <a:off x="4230" y="2525"/>
                <a:ext cx="2" cy="2"/>
              </a:xfrm>
              <a:custGeom>
                <a:avLst/>
                <a:gdLst>
                  <a:gd name="T0" fmla="*/ 1 w 1"/>
                  <a:gd name="T1" fmla="*/ 0 h 1"/>
                  <a:gd name="T2" fmla="*/ 0 w 1"/>
                  <a:gd name="T3" fmla="*/ 1 h 1"/>
                  <a:gd name="T4" fmla="*/ 1 w 1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24" name="Freeform 372"/>
              <p:cNvSpPr/>
              <p:nvPr>
                <p:custDataLst>
                  <p:tags r:id="rId217"/>
                </p:custDataLst>
              </p:nvPr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25" name="Freeform 373"/>
              <p:cNvSpPr/>
              <p:nvPr>
                <p:custDataLst>
                  <p:tags r:id="rId218"/>
                </p:custDataLst>
              </p:nvPr>
            </p:nvSpPr>
            <p:spPr bwMode="auto">
              <a:xfrm>
                <a:off x="4217" y="2482"/>
                <a:ext cx="145" cy="117"/>
              </a:xfrm>
              <a:custGeom>
                <a:avLst/>
                <a:gdLst>
                  <a:gd name="T0" fmla="*/ 63 w 68"/>
                  <a:gd name="T1" fmla="*/ 35 h 55"/>
                  <a:gd name="T2" fmla="*/ 47 w 68"/>
                  <a:gd name="T3" fmla="*/ 21 h 55"/>
                  <a:gd name="T4" fmla="*/ 43 w 68"/>
                  <a:gd name="T5" fmla="*/ 21 h 55"/>
                  <a:gd name="T6" fmla="*/ 40 w 68"/>
                  <a:gd name="T7" fmla="*/ 15 h 55"/>
                  <a:gd name="T8" fmla="*/ 35 w 68"/>
                  <a:gd name="T9" fmla="*/ 11 h 55"/>
                  <a:gd name="T10" fmla="*/ 29 w 68"/>
                  <a:gd name="T11" fmla="*/ 6 h 55"/>
                  <a:gd name="T12" fmla="*/ 24 w 68"/>
                  <a:gd name="T13" fmla="*/ 7 h 55"/>
                  <a:gd name="T14" fmla="*/ 16 w 68"/>
                  <a:gd name="T15" fmla="*/ 6 h 55"/>
                  <a:gd name="T16" fmla="*/ 13 w 68"/>
                  <a:gd name="T17" fmla="*/ 5 h 55"/>
                  <a:gd name="T18" fmla="*/ 10 w 68"/>
                  <a:gd name="T19" fmla="*/ 1 h 55"/>
                  <a:gd name="T20" fmla="*/ 9 w 68"/>
                  <a:gd name="T21" fmla="*/ 1 h 55"/>
                  <a:gd name="T22" fmla="*/ 5 w 68"/>
                  <a:gd name="T23" fmla="*/ 2 h 55"/>
                  <a:gd name="T24" fmla="*/ 2 w 68"/>
                  <a:gd name="T25" fmla="*/ 3 h 55"/>
                  <a:gd name="T26" fmla="*/ 2 w 68"/>
                  <a:gd name="T27" fmla="*/ 6 h 55"/>
                  <a:gd name="T28" fmla="*/ 5 w 68"/>
                  <a:gd name="T29" fmla="*/ 8 h 55"/>
                  <a:gd name="T30" fmla="*/ 4 w 68"/>
                  <a:gd name="T31" fmla="*/ 10 h 55"/>
                  <a:gd name="T32" fmla="*/ 6 w 68"/>
                  <a:gd name="T33" fmla="*/ 13 h 55"/>
                  <a:gd name="T34" fmla="*/ 4 w 68"/>
                  <a:gd name="T35" fmla="*/ 16 h 55"/>
                  <a:gd name="T36" fmla="*/ 2 w 68"/>
                  <a:gd name="T37" fmla="*/ 19 h 55"/>
                  <a:gd name="T38" fmla="*/ 6 w 68"/>
                  <a:gd name="T39" fmla="*/ 16 h 55"/>
                  <a:gd name="T40" fmla="*/ 9 w 68"/>
                  <a:gd name="T41" fmla="*/ 13 h 55"/>
                  <a:gd name="T42" fmla="*/ 7 w 68"/>
                  <a:gd name="T43" fmla="*/ 19 h 55"/>
                  <a:gd name="T44" fmla="*/ 8 w 68"/>
                  <a:gd name="T45" fmla="*/ 18 h 55"/>
                  <a:gd name="T46" fmla="*/ 8 w 68"/>
                  <a:gd name="T47" fmla="*/ 21 h 55"/>
                  <a:gd name="T48" fmla="*/ 9 w 68"/>
                  <a:gd name="T49" fmla="*/ 21 h 55"/>
                  <a:gd name="T50" fmla="*/ 10 w 68"/>
                  <a:gd name="T51" fmla="*/ 22 h 55"/>
                  <a:gd name="T52" fmla="*/ 15 w 68"/>
                  <a:gd name="T53" fmla="*/ 17 h 55"/>
                  <a:gd name="T54" fmla="*/ 11 w 68"/>
                  <a:gd name="T55" fmla="*/ 23 h 55"/>
                  <a:gd name="T56" fmla="*/ 13 w 68"/>
                  <a:gd name="T57" fmla="*/ 23 h 55"/>
                  <a:gd name="T58" fmla="*/ 16 w 68"/>
                  <a:gd name="T59" fmla="*/ 23 h 55"/>
                  <a:gd name="T60" fmla="*/ 18 w 68"/>
                  <a:gd name="T61" fmla="*/ 24 h 55"/>
                  <a:gd name="T62" fmla="*/ 18 w 68"/>
                  <a:gd name="T63" fmla="*/ 24 h 55"/>
                  <a:gd name="T64" fmla="*/ 21 w 68"/>
                  <a:gd name="T65" fmla="*/ 24 h 55"/>
                  <a:gd name="T66" fmla="*/ 23 w 68"/>
                  <a:gd name="T67" fmla="*/ 23 h 55"/>
                  <a:gd name="T68" fmla="*/ 22 w 68"/>
                  <a:gd name="T69" fmla="*/ 26 h 55"/>
                  <a:gd name="T70" fmla="*/ 25 w 68"/>
                  <a:gd name="T71" fmla="*/ 24 h 55"/>
                  <a:gd name="T72" fmla="*/ 24 w 68"/>
                  <a:gd name="T73" fmla="*/ 27 h 55"/>
                  <a:gd name="T74" fmla="*/ 26 w 68"/>
                  <a:gd name="T75" fmla="*/ 29 h 55"/>
                  <a:gd name="T76" fmla="*/ 28 w 68"/>
                  <a:gd name="T77" fmla="*/ 30 h 55"/>
                  <a:gd name="T78" fmla="*/ 29 w 68"/>
                  <a:gd name="T79" fmla="*/ 32 h 55"/>
                  <a:gd name="T80" fmla="*/ 31 w 68"/>
                  <a:gd name="T81" fmla="*/ 31 h 55"/>
                  <a:gd name="T82" fmla="*/ 32 w 68"/>
                  <a:gd name="T83" fmla="*/ 32 h 55"/>
                  <a:gd name="T84" fmla="*/ 31 w 68"/>
                  <a:gd name="T85" fmla="*/ 33 h 55"/>
                  <a:gd name="T86" fmla="*/ 34 w 68"/>
                  <a:gd name="T87" fmla="*/ 34 h 55"/>
                  <a:gd name="T88" fmla="*/ 37 w 68"/>
                  <a:gd name="T89" fmla="*/ 34 h 55"/>
                  <a:gd name="T90" fmla="*/ 39 w 68"/>
                  <a:gd name="T91" fmla="*/ 34 h 55"/>
                  <a:gd name="T92" fmla="*/ 44 w 68"/>
                  <a:gd name="T93" fmla="*/ 32 h 55"/>
                  <a:gd name="T94" fmla="*/ 43 w 68"/>
                  <a:gd name="T95" fmla="*/ 36 h 55"/>
                  <a:gd name="T96" fmla="*/ 46 w 68"/>
                  <a:gd name="T97" fmla="*/ 36 h 55"/>
                  <a:gd name="T98" fmla="*/ 47 w 68"/>
                  <a:gd name="T99" fmla="*/ 38 h 55"/>
                  <a:gd name="T100" fmla="*/ 48 w 68"/>
                  <a:gd name="T101" fmla="*/ 43 h 55"/>
                  <a:gd name="T102" fmla="*/ 50 w 68"/>
                  <a:gd name="T103" fmla="*/ 44 h 55"/>
                  <a:gd name="T104" fmla="*/ 58 w 68"/>
                  <a:gd name="T105" fmla="*/ 45 h 55"/>
                  <a:gd name="T106" fmla="*/ 58 w 68"/>
                  <a:gd name="T107" fmla="*/ 5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68" h="55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26" name="Freeform 374"/>
              <p:cNvSpPr/>
              <p:nvPr>
                <p:custDataLst>
                  <p:tags r:id="rId219"/>
                </p:custDataLst>
              </p:nvPr>
            </p:nvSpPr>
            <p:spPr bwMode="auto">
              <a:xfrm>
                <a:off x="3472" y="2077"/>
                <a:ext cx="0" cy="2"/>
              </a:xfrm>
              <a:custGeom>
                <a:avLst/>
                <a:gdLst>
                  <a:gd name="T0" fmla="*/ 0 h 1"/>
                  <a:gd name="T1" fmla="*/ 1 h 1"/>
                  <a:gd name="T2" fmla="*/ 0 h 1"/>
                  <a:gd name="T3" fmla="*/ 0 h 1"/>
                  <a:gd name="T4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27" name="Freeform 375"/>
              <p:cNvSpPr/>
              <p:nvPr>
                <p:custDataLst>
                  <p:tags r:id="rId220"/>
                </p:custDataLst>
              </p:nvPr>
            </p:nvSpPr>
            <p:spPr bwMode="auto">
              <a:xfrm>
                <a:off x="4219" y="2506"/>
                <a:ext cx="2" cy="4"/>
              </a:xfrm>
              <a:custGeom>
                <a:avLst/>
                <a:gdLst>
                  <a:gd name="T0" fmla="*/ 0 w 1"/>
                  <a:gd name="T1" fmla="*/ 1 h 2"/>
                  <a:gd name="T2" fmla="*/ 1 w 1"/>
                  <a:gd name="T3" fmla="*/ 1 h 2"/>
                  <a:gd name="T4" fmla="*/ 1 w 1"/>
                  <a:gd name="T5" fmla="*/ 0 h 2"/>
                  <a:gd name="T6" fmla="*/ 0 w 1"/>
                  <a:gd name="T7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" h="2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28" name="Freeform 376"/>
              <p:cNvSpPr/>
              <p:nvPr>
                <p:custDataLst>
                  <p:tags r:id="rId221"/>
                </p:custDataLst>
              </p:nvPr>
            </p:nvSpPr>
            <p:spPr bwMode="auto">
              <a:xfrm>
                <a:off x="4228" y="2482"/>
                <a:ext cx="6" cy="3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29" name="Freeform 377"/>
              <p:cNvSpPr/>
              <p:nvPr>
                <p:custDataLst>
                  <p:tags r:id="rId222"/>
                </p:custDataLst>
              </p:nvPr>
            </p:nvSpPr>
            <p:spPr bwMode="auto">
              <a:xfrm>
                <a:off x="3472" y="2073"/>
                <a:ext cx="0" cy="2"/>
              </a:xfrm>
              <a:custGeom>
                <a:avLst/>
                <a:gdLst>
                  <a:gd name="T0" fmla="*/ 0 h 1"/>
                  <a:gd name="T1" fmla="*/ 0 h 1"/>
                  <a:gd name="T2" fmla="*/ 0 h 1"/>
                  <a:gd name="T3" fmla="*/ 1 h 1"/>
                  <a:gd name="T4" fmla="*/ 1 h 1"/>
                  <a:gd name="T5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  <a:cxn ang="0">
                    <a:pos x="0" y="T4"/>
                  </a:cxn>
                  <a:cxn ang="0">
                    <a:pos x="0" y="T5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30" name="Freeform 378"/>
              <p:cNvSpPr/>
              <p:nvPr>
                <p:custDataLst>
                  <p:tags r:id="rId223"/>
                </p:custDataLst>
              </p:nvPr>
            </p:nvSpPr>
            <p:spPr bwMode="auto">
              <a:xfrm>
                <a:off x="3472" y="207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31" name="Freeform 379"/>
              <p:cNvSpPr/>
              <p:nvPr>
                <p:custDataLst>
                  <p:tags r:id="rId224"/>
                </p:custDataLst>
              </p:nvPr>
            </p:nvSpPr>
            <p:spPr bwMode="auto">
              <a:xfrm>
                <a:off x="4219" y="2510"/>
                <a:ext cx="5" cy="2"/>
              </a:xfrm>
              <a:custGeom>
                <a:avLst/>
                <a:gdLst>
                  <a:gd name="T0" fmla="*/ 0 w 2"/>
                  <a:gd name="T1" fmla="*/ 1 h 1"/>
                  <a:gd name="T2" fmla="*/ 2 w 2"/>
                  <a:gd name="T3" fmla="*/ 0 h 1"/>
                  <a:gd name="T4" fmla="*/ 0 w 2"/>
                  <a:gd name="T5" fmla="*/ 1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1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32" name="Freeform 380"/>
              <p:cNvSpPr/>
              <p:nvPr>
                <p:custDataLst>
                  <p:tags r:id="rId225"/>
                </p:custDataLst>
              </p:nvPr>
            </p:nvSpPr>
            <p:spPr bwMode="auto">
              <a:xfrm>
                <a:off x="4221" y="2514"/>
                <a:ext cx="3" cy="4"/>
              </a:xfrm>
              <a:custGeom>
                <a:avLst/>
                <a:gdLst>
                  <a:gd name="T0" fmla="*/ 1 w 1"/>
                  <a:gd name="T1" fmla="*/ 0 h 2"/>
                  <a:gd name="T2" fmla="*/ 1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33" name="Oval 381"/>
              <p:cNvSpPr>
                <a:spLocks noChangeArrowheads="1"/>
              </p:cNvSpPr>
              <p:nvPr>
                <p:custDataLst>
                  <p:tags r:id="rId226"/>
                </p:custDataLst>
              </p:nvPr>
            </p:nvSpPr>
            <p:spPr bwMode="auto">
              <a:xfrm>
                <a:off x="3905" y="2275"/>
                <a:ext cx="1" cy="1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34" name="Freeform 382"/>
              <p:cNvSpPr/>
              <p:nvPr>
                <p:custDataLst>
                  <p:tags r:id="rId227"/>
                </p:custDataLst>
              </p:nvPr>
            </p:nvSpPr>
            <p:spPr bwMode="auto">
              <a:xfrm>
                <a:off x="4217" y="2510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35" name="Freeform 383"/>
              <p:cNvSpPr/>
              <p:nvPr>
                <p:custDataLst>
                  <p:tags r:id="rId228"/>
                </p:custDataLst>
              </p:nvPr>
            </p:nvSpPr>
            <p:spPr bwMode="auto">
              <a:xfrm>
                <a:off x="4296" y="2552"/>
                <a:ext cx="0" cy="3"/>
              </a:xfrm>
              <a:custGeom>
                <a:avLst/>
                <a:gdLst>
                  <a:gd name="T0" fmla="*/ 0 h 1"/>
                  <a:gd name="T1" fmla="*/ 1 h 1"/>
                  <a:gd name="T2" fmla="*/ 1 h 1"/>
                  <a:gd name="T3" fmla="*/ 0 h 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  <a:cxn ang="0">
                    <a:pos x="0" y="T3"/>
                  </a:cxn>
                </a:cxnLst>
                <a:rect l="0" t="0" r="r" b="b"/>
                <a:pathLst>
                  <a:path h="1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36" name="Freeform 384"/>
              <p:cNvSpPr/>
              <p:nvPr>
                <p:custDataLst>
                  <p:tags r:id="rId229"/>
                </p:custDataLst>
              </p:nvPr>
            </p:nvSpPr>
            <p:spPr bwMode="auto">
              <a:xfrm>
                <a:off x="4289" y="255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37" name="Freeform 385"/>
              <p:cNvSpPr/>
              <p:nvPr>
                <p:custDataLst>
                  <p:tags r:id="rId230"/>
                </p:custDataLst>
              </p:nvPr>
            </p:nvSpPr>
            <p:spPr bwMode="auto">
              <a:xfrm>
                <a:off x="4296" y="2552"/>
                <a:ext cx="2" cy="0"/>
              </a:xfrm>
              <a:custGeom>
                <a:avLst/>
                <a:gdLst>
                  <a:gd name="T0" fmla="*/ 0 w 1"/>
                  <a:gd name="T1" fmla="*/ 1 w 1"/>
                  <a:gd name="T2" fmla="*/ 0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38" name="Freeform 386"/>
              <p:cNvSpPr/>
              <p:nvPr>
                <p:custDataLst>
                  <p:tags r:id="rId231"/>
                </p:custDataLst>
              </p:nvPr>
            </p:nvSpPr>
            <p:spPr bwMode="auto">
              <a:xfrm>
                <a:off x="4306" y="2555"/>
                <a:ext cx="2" cy="4"/>
              </a:xfrm>
              <a:custGeom>
                <a:avLst/>
                <a:gdLst>
                  <a:gd name="T0" fmla="*/ 0 w 2"/>
                  <a:gd name="T1" fmla="*/ 4 h 4"/>
                  <a:gd name="T2" fmla="*/ 0 w 2"/>
                  <a:gd name="T3" fmla="*/ 4 h 4"/>
                  <a:gd name="T4" fmla="*/ 2 w 2"/>
                  <a:gd name="T5" fmla="*/ 0 h 4"/>
                  <a:gd name="T6" fmla="*/ 0 w 2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4">
                    <a:moveTo>
                      <a:pt x="0" y="4"/>
                    </a:moveTo>
                    <a:lnTo>
                      <a:pt x="0" y="4"/>
                    </a:lnTo>
                    <a:lnTo>
                      <a:pt x="2" y="0"/>
                    </a:lnTo>
                    <a:lnTo>
                      <a:pt x="0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39" name="Freeform 387"/>
              <p:cNvSpPr/>
              <p:nvPr>
                <p:custDataLst>
                  <p:tags r:id="rId232"/>
                </p:custDataLst>
              </p:nvPr>
            </p:nvSpPr>
            <p:spPr bwMode="auto">
              <a:xfrm>
                <a:off x="3903" y="2275"/>
                <a:ext cx="2" cy="0"/>
              </a:xfrm>
              <a:custGeom>
                <a:avLst/>
                <a:gdLst>
                  <a:gd name="T0" fmla="*/ 1 w 1"/>
                  <a:gd name="T1" fmla="*/ 1 w 1"/>
                  <a:gd name="T2" fmla="*/ 1 w 1"/>
                  <a:gd name="T3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40" name="Freeform 388"/>
              <p:cNvSpPr/>
              <p:nvPr>
                <p:custDataLst>
                  <p:tags r:id="rId233"/>
                </p:custDataLst>
              </p:nvPr>
            </p:nvSpPr>
            <p:spPr bwMode="auto">
              <a:xfrm>
                <a:off x="3901" y="2571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41" name="Freeform 389"/>
              <p:cNvSpPr/>
              <p:nvPr>
                <p:custDataLst>
                  <p:tags r:id="rId234"/>
                </p:custDataLst>
              </p:nvPr>
            </p:nvSpPr>
            <p:spPr bwMode="auto">
              <a:xfrm>
                <a:off x="4285" y="2550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42" name="Freeform 390"/>
              <p:cNvSpPr/>
              <p:nvPr>
                <p:custDataLst>
                  <p:tags r:id="rId235"/>
                </p:custDataLst>
              </p:nvPr>
            </p:nvSpPr>
            <p:spPr bwMode="auto">
              <a:xfrm>
                <a:off x="3472" y="2079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43" name="Rectangle 391"/>
              <p:cNvSpPr>
                <a:spLocks noChangeArrowheads="1"/>
              </p:cNvSpPr>
              <p:nvPr>
                <p:custDataLst>
                  <p:tags r:id="rId236"/>
                </p:custDataLst>
              </p:nvPr>
            </p:nvSpPr>
            <p:spPr bwMode="auto">
              <a:xfrm>
                <a:off x="3472" y="2079"/>
                <a:ext cx="1" cy="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44" name="Freeform 392"/>
              <p:cNvSpPr/>
              <p:nvPr>
                <p:custDataLst>
                  <p:tags r:id="rId237"/>
                </p:custDataLst>
              </p:nvPr>
            </p:nvSpPr>
            <p:spPr bwMode="auto">
              <a:xfrm>
                <a:off x="4277" y="2495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45" name="Freeform 393"/>
              <p:cNvSpPr/>
              <p:nvPr>
                <p:custDataLst>
                  <p:tags r:id="rId238"/>
                </p:custDataLst>
              </p:nvPr>
            </p:nvSpPr>
            <p:spPr bwMode="auto">
              <a:xfrm>
                <a:off x="3472" y="207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46" name="Freeform 394"/>
              <p:cNvSpPr/>
              <p:nvPr>
                <p:custDataLst>
                  <p:tags r:id="rId239"/>
                </p:custDataLst>
              </p:nvPr>
            </p:nvSpPr>
            <p:spPr bwMode="auto">
              <a:xfrm>
                <a:off x="4255" y="2533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47" name="Freeform 395"/>
              <p:cNvSpPr/>
              <p:nvPr>
                <p:custDataLst>
                  <p:tags r:id="rId240"/>
                </p:custDataLst>
              </p:nvPr>
            </p:nvSpPr>
            <p:spPr bwMode="auto">
              <a:xfrm>
                <a:off x="3678" y="2461"/>
                <a:ext cx="19" cy="13"/>
              </a:xfrm>
              <a:custGeom>
                <a:avLst/>
                <a:gdLst>
                  <a:gd name="T0" fmla="*/ 0 w 9"/>
                  <a:gd name="T1" fmla="*/ 0 h 6"/>
                  <a:gd name="T2" fmla="*/ 9 w 9"/>
                  <a:gd name="T3" fmla="*/ 6 h 6"/>
                  <a:gd name="T4" fmla="*/ 0 w 9"/>
                  <a:gd name="T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6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48" name="Freeform 396"/>
              <p:cNvSpPr/>
              <p:nvPr>
                <p:custDataLst>
                  <p:tags r:id="rId241"/>
                </p:custDataLst>
              </p:nvPr>
            </p:nvSpPr>
            <p:spPr bwMode="auto">
              <a:xfrm>
                <a:off x="3496" y="2319"/>
                <a:ext cx="4" cy="6"/>
              </a:xfrm>
              <a:custGeom>
                <a:avLst/>
                <a:gdLst>
                  <a:gd name="T0" fmla="*/ 1 w 2"/>
                  <a:gd name="T1" fmla="*/ 1 h 3"/>
                  <a:gd name="T2" fmla="*/ 2 w 2"/>
                  <a:gd name="T3" fmla="*/ 3 h 3"/>
                  <a:gd name="T4" fmla="*/ 2 w 2"/>
                  <a:gd name="T5" fmla="*/ 1 h 3"/>
                  <a:gd name="T6" fmla="*/ 1 w 2"/>
                  <a:gd name="T7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3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49" name="Freeform 397"/>
              <p:cNvSpPr/>
              <p:nvPr>
                <p:custDataLst>
                  <p:tags r:id="rId242"/>
                </p:custDataLst>
              </p:nvPr>
            </p:nvSpPr>
            <p:spPr bwMode="auto">
              <a:xfrm>
                <a:off x="3483" y="2156"/>
                <a:ext cx="6" cy="4"/>
              </a:xfrm>
              <a:custGeom>
                <a:avLst/>
                <a:gdLst>
                  <a:gd name="T0" fmla="*/ 2 w 3"/>
                  <a:gd name="T1" fmla="*/ 1 h 2"/>
                  <a:gd name="T2" fmla="*/ 1 w 3"/>
                  <a:gd name="T3" fmla="*/ 2 h 2"/>
                  <a:gd name="T4" fmla="*/ 2 w 3"/>
                  <a:gd name="T5" fmla="*/ 1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50" name="Freeform 398"/>
              <p:cNvSpPr/>
              <p:nvPr>
                <p:custDataLst>
                  <p:tags r:id="rId243"/>
                </p:custDataLst>
              </p:nvPr>
            </p:nvSpPr>
            <p:spPr bwMode="auto">
              <a:xfrm>
                <a:off x="3534" y="2347"/>
                <a:ext cx="13" cy="6"/>
              </a:xfrm>
              <a:custGeom>
                <a:avLst/>
                <a:gdLst>
                  <a:gd name="T0" fmla="*/ 0 w 6"/>
                  <a:gd name="T1" fmla="*/ 0 h 3"/>
                  <a:gd name="T2" fmla="*/ 4 w 6"/>
                  <a:gd name="T3" fmla="*/ 3 h 3"/>
                  <a:gd name="T4" fmla="*/ 0 w 6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3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51" name="Freeform 399"/>
              <p:cNvSpPr/>
              <p:nvPr>
                <p:custDataLst>
                  <p:tags r:id="rId244"/>
                </p:custDataLst>
              </p:nvPr>
            </p:nvSpPr>
            <p:spPr bwMode="auto">
              <a:xfrm>
                <a:off x="3466" y="2090"/>
                <a:ext cx="4" cy="4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52" name="Freeform 400"/>
              <p:cNvSpPr/>
              <p:nvPr>
                <p:custDataLst>
                  <p:tags r:id="rId245"/>
                </p:custDataLst>
              </p:nvPr>
            </p:nvSpPr>
            <p:spPr bwMode="auto">
              <a:xfrm>
                <a:off x="3466" y="2103"/>
                <a:ext cx="4" cy="0"/>
              </a:xfrm>
              <a:custGeom>
                <a:avLst/>
                <a:gdLst>
                  <a:gd name="T0" fmla="*/ 0 w 2"/>
                  <a:gd name="T1" fmla="*/ 1 w 2"/>
                  <a:gd name="T2" fmla="*/ 1 w 2"/>
                  <a:gd name="T3" fmla="*/ 0 w 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2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53" name="Freeform 401"/>
              <p:cNvSpPr/>
              <p:nvPr>
                <p:custDataLst>
                  <p:tags r:id="rId246"/>
                </p:custDataLst>
              </p:nvPr>
            </p:nvSpPr>
            <p:spPr bwMode="auto">
              <a:xfrm>
                <a:off x="3477" y="2152"/>
                <a:ext cx="4" cy="8"/>
              </a:xfrm>
              <a:custGeom>
                <a:avLst/>
                <a:gdLst>
                  <a:gd name="T0" fmla="*/ 2 w 2"/>
                  <a:gd name="T1" fmla="*/ 4 h 4"/>
                  <a:gd name="T2" fmla="*/ 1 w 2"/>
                  <a:gd name="T3" fmla="*/ 0 h 4"/>
                  <a:gd name="T4" fmla="*/ 2 w 2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4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54" name="Freeform 402"/>
              <p:cNvSpPr/>
              <p:nvPr>
                <p:custDataLst>
                  <p:tags r:id="rId247"/>
                </p:custDataLst>
              </p:nvPr>
            </p:nvSpPr>
            <p:spPr bwMode="auto">
              <a:xfrm>
                <a:off x="3466" y="2096"/>
                <a:ext cx="8" cy="5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2 h 2"/>
                  <a:gd name="T6" fmla="*/ 2 w 4"/>
                  <a:gd name="T7" fmla="*/ 1 h 2"/>
                  <a:gd name="T8" fmla="*/ 4 w 4"/>
                  <a:gd name="T9" fmla="*/ 0 h 2"/>
                  <a:gd name="T10" fmla="*/ 0 w 4"/>
                  <a:gd name="T11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55" name="Freeform 403"/>
              <p:cNvSpPr/>
              <p:nvPr>
                <p:custDataLst>
                  <p:tags r:id="rId248"/>
                </p:custDataLst>
              </p:nvPr>
            </p:nvSpPr>
            <p:spPr bwMode="auto">
              <a:xfrm>
                <a:off x="3470" y="2101"/>
                <a:ext cx="2" cy="0"/>
              </a:xfrm>
              <a:custGeom>
                <a:avLst/>
                <a:gdLst>
                  <a:gd name="T0" fmla="*/ 1 w 1"/>
                  <a:gd name="T1" fmla="*/ 0 w 1"/>
                  <a:gd name="T2" fmla="*/ 1 w 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56" name="Freeform 404"/>
              <p:cNvSpPr/>
              <p:nvPr>
                <p:custDataLst>
                  <p:tags r:id="rId249"/>
                </p:custDataLst>
              </p:nvPr>
            </p:nvSpPr>
            <p:spPr bwMode="auto">
              <a:xfrm>
                <a:off x="3718" y="2501"/>
                <a:ext cx="5" cy="5"/>
              </a:xfrm>
              <a:custGeom>
                <a:avLst/>
                <a:gdLst>
                  <a:gd name="T0" fmla="*/ 0 w 2"/>
                  <a:gd name="T1" fmla="*/ 2 h 2"/>
                  <a:gd name="T2" fmla="*/ 2 w 2"/>
                  <a:gd name="T3" fmla="*/ 2 h 2"/>
                  <a:gd name="T4" fmla="*/ 0 w 2"/>
                  <a:gd name="T5" fmla="*/ 0 h 2"/>
                  <a:gd name="T6" fmla="*/ 0 w 2"/>
                  <a:gd name="T7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" h="2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  <p:sp>
            <p:nvSpPr>
              <p:cNvPr id="857" name="Freeform 405"/>
              <p:cNvSpPr/>
              <p:nvPr>
                <p:custDataLst>
                  <p:tags r:id="rId250"/>
                </p:custDataLst>
              </p:nvPr>
            </p:nvSpPr>
            <p:spPr bwMode="auto">
              <a:xfrm>
                <a:off x="3629" y="2417"/>
                <a:ext cx="7" cy="6"/>
              </a:xfrm>
              <a:custGeom>
                <a:avLst/>
                <a:gdLst>
                  <a:gd name="T0" fmla="*/ 2 w 3"/>
                  <a:gd name="T1" fmla="*/ 3 h 3"/>
                  <a:gd name="T2" fmla="*/ 0 w 3"/>
                  <a:gd name="T3" fmla="*/ 0 h 3"/>
                  <a:gd name="T4" fmla="*/ 2 w 3"/>
                  <a:gd name="T5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34322F"/>
                  </a:solidFill>
                </a:endParaRPr>
              </a:p>
            </p:txBody>
          </p:sp>
        </p:grpSp>
        <p:sp>
          <p:nvSpPr>
            <p:cNvPr id="858" name="Freeform 407"/>
            <p:cNvSpPr/>
            <p:nvPr>
              <p:custDataLst>
                <p:tags r:id="rId5"/>
              </p:custDataLst>
            </p:nvPr>
          </p:nvSpPr>
          <p:spPr bwMode="auto">
            <a:xfrm>
              <a:off x="3716" y="2495"/>
              <a:ext cx="5" cy="4"/>
            </a:xfrm>
            <a:custGeom>
              <a:avLst/>
              <a:gdLst>
                <a:gd name="T0" fmla="*/ 2 w 2"/>
                <a:gd name="T1" fmla="*/ 2 h 2"/>
                <a:gd name="T2" fmla="*/ 0 w 2"/>
                <a:gd name="T3" fmla="*/ 0 h 2"/>
                <a:gd name="T4" fmla="*/ 2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59" name="Freeform 408"/>
            <p:cNvSpPr/>
            <p:nvPr>
              <p:custDataLst>
                <p:tags r:id="rId6"/>
              </p:custDataLst>
            </p:nvPr>
          </p:nvSpPr>
          <p:spPr bwMode="auto">
            <a:xfrm>
              <a:off x="3706" y="2480"/>
              <a:ext cx="10" cy="15"/>
            </a:xfrm>
            <a:custGeom>
              <a:avLst/>
              <a:gdLst>
                <a:gd name="T0" fmla="*/ 5 w 5"/>
                <a:gd name="T1" fmla="*/ 7 h 7"/>
                <a:gd name="T2" fmla="*/ 2 w 5"/>
                <a:gd name="T3" fmla="*/ 3 h 7"/>
                <a:gd name="T4" fmla="*/ 2 w 5"/>
                <a:gd name="T5" fmla="*/ 1 h 7"/>
                <a:gd name="T6" fmla="*/ 3 w 5"/>
                <a:gd name="T7" fmla="*/ 7 h 7"/>
                <a:gd name="T8" fmla="*/ 3 w 5"/>
                <a:gd name="T9" fmla="*/ 7 h 7"/>
                <a:gd name="T10" fmla="*/ 5 w 5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7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60" name="Freeform 409"/>
            <p:cNvSpPr/>
            <p:nvPr>
              <p:custDataLst>
                <p:tags r:id="rId7"/>
              </p:custDataLst>
            </p:nvPr>
          </p:nvSpPr>
          <p:spPr bwMode="auto">
            <a:xfrm>
              <a:off x="3782" y="3038"/>
              <a:ext cx="2" cy="4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1 w 1"/>
                <a:gd name="T5" fmla="*/ 1 h 2"/>
                <a:gd name="T6" fmla="*/ 0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61" name="Freeform 410"/>
            <p:cNvSpPr/>
            <p:nvPr>
              <p:custDataLst>
                <p:tags r:id="rId8"/>
              </p:custDataLst>
            </p:nvPr>
          </p:nvSpPr>
          <p:spPr bwMode="auto">
            <a:xfrm>
              <a:off x="3631" y="2249"/>
              <a:ext cx="3" cy="2"/>
            </a:xfrm>
            <a:custGeom>
              <a:avLst/>
              <a:gdLst>
                <a:gd name="T0" fmla="*/ 3 w 3"/>
                <a:gd name="T1" fmla="*/ 0 h 2"/>
                <a:gd name="T2" fmla="*/ 0 w 3"/>
                <a:gd name="T3" fmla="*/ 0 h 2"/>
                <a:gd name="T4" fmla="*/ 0 w 3"/>
                <a:gd name="T5" fmla="*/ 2 h 2"/>
                <a:gd name="T6" fmla="*/ 3 w 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62" name="Freeform 411"/>
            <p:cNvSpPr/>
            <p:nvPr>
              <p:custDataLst>
                <p:tags r:id="rId9"/>
              </p:custDataLst>
            </p:nvPr>
          </p:nvSpPr>
          <p:spPr bwMode="auto">
            <a:xfrm>
              <a:off x="3988" y="3019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63" name="Freeform 412"/>
            <p:cNvSpPr/>
            <p:nvPr>
              <p:custDataLst>
                <p:tags r:id="rId10"/>
              </p:custDataLst>
            </p:nvPr>
          </p:nvSpPr>
          <p:spPr bwMode="auto">
            <a:xfrm>
              <a:off x="3856" y="3002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64" name="Freeform 413"/>
            <p:cNvSpPr/>
            <p:nvPr>
              <p:custDataLst>
                <p:tags r:id="rId11"/>
              </p:custDataLst>
            </p:nvPr>
          </p:nvSpPr>
          <p:spPr bwMode="auto">
            <a:xfrm>
              <a:off x="3924" y="2998"/>
              <a:ext cx="2" cy="2"/>
            </a:xfrm>
            <a:custGeom>
              <a:avLst/>
              <a:gdLst>
                <a:gd name="T0" fmla="*/ 0 w 1"/>
                <a:gd name="T1" fmla="*/ 1 h 1"/>
                <a:gd name="T2" fmla="*/ 0 w 1"/>
                <a:gd name="T3" fmla="*/ 1 h 1"/>
                <a:gd name="T4" fmla="*/ 1 w 1"/>
                <a:gd name="T5" fmla="*/ 0 h 1"/>
                <a:gd name="T6" fmla="*/ 0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65" name="Freeform 414"/>
            <p:cNvSpPr/>
            <p:nvPr>
              <p:custDataLst>
                <p:tags r:id="rId12"/>
              </p:custDataLst>
            </p:nvPr>
          </p:nvSpPr>
          <p:spPr bwMode="auto">
            <a:xfrm>
              <a:off x="3561" y="1990"/>
              <a:ext cx="3" cy="9"/>
            </a:xfrm>
            <a:custGeom>
              <a:avLst/>
              <a:gdLst>
                <a:gd name="T0" fmla="*/ 1 w 1"/>
                <a:gd name="T1" fmla="*/ 1 h 4"/>
                <a:gd name="T2" fmla="*/ 0 w 1"/>
                <a:gd name="T3" fmla="*/ 0 h 4"/>
                <a:gd name="T4" fmla="*/ 1 w 1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66" name="Freeform 415"/>
            <p:cNvSpPr/>
            <p:nvPr>
              <p:custDataLst>
                <p:tags r:id="rId13"/>
              </p:custDataLst>
            </p:nvPr>
          </p:nvSpPr>
          <p:spPr bwMode="auto">
            <a:xfrm>
              <a:off x="3795" y="3040"/>
              <a:ext cx="2" cy="2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67" name="Freeform 416"/>
            <p:cNvSpPr/>
            <p:nvPr>
              <p:custDataLst>
                <p:tags r:id="rId14"/>
              </p:custDataLst>
            </p:nvPr>
          </p:nvSpPr>
          <p:spPr bwMode="auto">
            <a:xfrm>
              <a:off x="3958" y="3032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68" name="Freeform 417"/>
            <p:cNvSpPr/>
            <p:nvPr>
              <p:custDataLst>
                <p:tags r:id="rId15"/>
              </p:custDataLst>
            </p:nvPr>
          </p:nvSpPr>
          <p:spPr bwMode="auto">
            <a:xfrm>
              <a:off x="3982" y="3027"/>
              <a:ext cx="0" cy="3"/>
            </a:xfrm>
            <a:custGeom>
              <a:avLst/>
              <a:gdLst>
                <a:gd name="T0" fmla="*/ 0 h 1"/>
                <a:gd name="T1" fmla="*/ 0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69" name="Freeform 418"/>
            <p:cNvSpPr/>
            <p:nvPr>
              <p:custDataLst>
                <p:tags r:id="rId16"/>
              </p:custDataLst>
            </p:nvPr>
          </p:nvSpPr>
          <p:spPr bwMode="auto">
            <a:xfrm>
              <a:off x="3595" y="1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70" name="Freeform 419"/>
            <p:cNvSpPr/>
            <p:nvPr>
              <p:custDataLst>
                <p:tags r:id="rId17"/>
              </p:custDataLst>
            </p:nvPr>
          </p:nvSpPr>
          <p:spPr bwMode="auto">
            <a:xfrm>
              <a:off x="3757" y="2981"/>
              <a:ext cx="2" cy="2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0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71" name="Freeform 420"/>
            <p:cNvSpPr/>
            <p:nvPr>
              <p:custDataLst>
                <p:tags r:id="rId18"/>
              </p:custDataLst>
            </p:nvPr>
          </p:nvSpPr>
          <p:spPr bwMode="auto">
            <a:xfrm>
              <a:off x="3627" y="1789"/>
              <a:ext cx="2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72" name="Freeform 421"/>
            <p:cNvSpPr/>
            <p:nvPr>
              <p:custDataLst>
                <p:tags r:id="rId19"/>
              </p:custDataLst>
            </p:nvPr>
          </p:nvSpPr>
          <p:spPr bwMode="auto">
            <a:xfrm>
              <a:off x="3578" y="179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73" name="Rectangle 422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593" y="1825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74" name="Freeform 423"/>
            <p:cNvSpPr/>
            <p:nvPr>
              <p:custDataLst>
                <p:tags r:id="rId21"/>
              </p:custDataLst>
            </p:nvPr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2"/>
                <a:gd name="T1" fmla="*/ 0 h 2"/>
                <a:gd name="T2" fmla="*/ 2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75" name="Freeform 424"/>
            <p:cNvSpPr/>
            <p:nvPr>
              <p:custDataLst>
                <p:tags r:id="rId22"/>
              </p:custDataLst>
            </p:nvPr>
          </p:nvSpPr>
          <p:spPr bwMode="auto">
            <a:xfrm>
              <a:off x="3593" y="1825"/>
              <a:ext cx="0" cy="2"/>
            </a:xfrm>
            <a:custGeom>
              <a:avLst/>
              <a:gdLst>
                <a:gd name="T0" fmla="*/ 0 h 1"/>
                <a:gd name="T1" fmla="*/ 1 h 1"/>
                <a:gd name="T2" fmla="*/ 1 h 1"/>
                <a:gd name="T3" fmla="*/ 1 h 1"/>
                <a:gd name="T4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76" name="Freeform 425"/>
            <p:cNvSpPr/>
            <p:nvPr>
              <p:custDataLst>
                <p:tags r:id="rId23"/>
              </p:custDataLst>
            </p:nvPr>
          </p:nvSpPr>
          <p:spPr bwMode="auto">
            <a:xfrm>
              <a:off x="3638" y="2417"/>
              <a:ext cx="6" cy="6"/>
            </a:xfrm>
            <a:custGeom>
              <a:avLst/>
              <a:gdLst>
                <a:gd name="T0" fmla="*/ 1 w 3"/>
                <a:gd name="T1" fmla="*/ 2 h 3"/>
                <a:gd name="T2" fmla="*/ 3 w 3"/>
                <a:gd name="T3" fmla="*/ 2 h 3"/>
                <a:gd name="T4" fmla="*/ 1 w 3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77" name="Freeform 426"/>
            <p:cNvSpPr/>
            <p:nvPr>
              <p:custDataLst>
                <p:tags r:id="rId24"/>
              </p:custDataLst>
            </p:nvPr>
          </p:nvSpPr>
          <p:spPr bwMode="auto">
            <a:xfrm>
              <a:off x="3708" y="2743"/>
              <a:ext cx="2" cy="7"/>
            </a:xfrm>
            <a:custGeom>
              <a:avLst/>
              <a:gdLst>
                <a:gd name="T0" fmla="*/ 1 w 1"/>
                <a:gd name="T1" fmla="*/ 3 h 3"/>
                <a:gd name="T2" fmla="*/ 0 w 1"/>
                <a:gd name="T3" fmla="*/ 0 h 3"/>
                <a:gd name="T4" fmla="*/ 1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78" name="Freeform 427"/>
            <p:cNvSpPr/>
            <p:nvPr>
              <p:custDataLst>
                <p:tags r:id="rId25"/>
              </p:custDataLst>
            </p:nvPr>
          </p:nvSpPr>
          <p:spPr bwMode="auto">
            <a:xfrm>
              <a:off x="3714" y="2737"/>
              <a:ext cx="4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1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79" name="Freeform 428"/>
            <p:cNvSpPr/>
            <p:nvPr>
              <p:custDataLst>
                <p:tags r:id="rId26"/>
              </p:custDataLst>
            </p:nvPr>
          </p:nvSpPr>
          <p:spPr bwMode="auto">
            <a:xfrm>
              <a:off x="3706" y="2737"/>
              <a:ext cx="10" cy="4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1 h 2"/>
                <a:gd name="T4" fmla="*/ 5 w 5"/>
                <a:gd name="T5" fmla="*/ 2 h 2"/>
                <a:gd name="T6" fmla="*/ 3 w 5"/>
                <a:gd name="T7" fmla="*/ 1 h 2"/>
                <a:gd name="T8" fmla="*/ 2 w 5"/>
                <a:gd name="T9" fmla="*/ 1 h 2"/>
                <a:gd name="T10" fmla="*/ 0 w 5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80" name="Freeform 429"/>
            <p:cNvSpPr/>
            <p:nvPr>
              <p:custDataLst>
                <p:tags r:id="rId27"/>
              </p:custDataLst>
            </p:nvPr>
          </p:nvSpPr>
          <p:spPr bwMode="auto">
            <a:xfrm>
              <a:off x="3755" y="2718"/>
              <a:ext cx="4" cy="6"/>
            </a:xfrm>
            <a:custGeom>
              <a:avLst/>
              <a:gdLst>
                <a:gd name="T0" fmla="*/ 2 w 2"/>
                <a:gd name="T1" fmla="*/ 3 h 3"/>
                <a:gd name="T2" fmla="*/ 0 w 2"/>
                <a:gd name="T3" fmla="*/ 0 h 3"/>
                <a:gd name="T4" fmla="*/ 2 w 2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81" name="Freeform 430"/>
            <p:cNvSpPr/>
            <p:nvPr>
              <p:custDataLst>
                <p:tags r:id="rId28"/>
              </p:custDataLst>
            </p:nvPr>
          </p:nvSpPr>
          <p:spPr bwMode="auto">
            <a:xfrm>
              <a:off x="3761" y="2733"/>
              <a:ext cx="4" cy="17"/>
            </a:xfrm>
            <a:custGeom>
              <a:avLst/>
              <a:gdLst>
                <a:gd name="T0" fmla="*/ 1 w 2"/>
                <a:gd name="T1" fmla="*/ 7 h 8"/>
                <a:gd name="T2" fmla="*/ 0 w 2"/>
                <a:gd name="T3" fmla="*/ 3 h 8"/>
                <a:gd name="T4" fmla="*/ 1 w 2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8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82" name="Freeform 431"/>
            <p:cNvSpPr/>
            <p:nvPr>
              <p:custDataLst>
                <p:tags r:id="rId29"/>
              </p:custDataLst>
            </p:nvPr>
          </p:nvSpPr>
          <p:spPr bwMode="auto">
            <a:xfrm>
              <a:off x="3759" y="2720"/>
              <a:ext cx="2" cy="2"/>
            </a:xfrm>
            <a:custGeom>
              <a:avLst/>
              <a:gdLst>
                <a:gd name="T0" fmla="*/ 1 w 1"/>
                <a:gd name="T1" fmla="*/ 1 h 1"/>
                <a:gd name="T2" fmla="*/ 1 w 1"/>
                <a:gd name="T3" fmla="*/ 0 h 1"/>
                <a:gd name="T4" fmla="*/ 1 w 1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83" name="Freeform 432"/>
            <p:cNvSpPr/>
            <p:nvPr>
              <p:custDataLst>
                <p:tags r:id="rId30"/>
              </p:custDataLst>
            </p:nvPr>
          </p:nvSpPr>
          <p:spPr bwMode="auto">
            <a:xfrm>
              <a:off x="3761" y="2714"/>
              <a:ext cx="6" cy="12"/>
            </a:xfrm>
            <a:custGeom>
              <a:avLst/>
              <a:gdLst>
                <a:gd name="T0" fmla="*/ 0 w 3"/>
                <a:gd name="T1" fmla="*/ 5 h 6"/>
                <a:gd name="T2" fmla="*/ 3 w 3"/>
                <a:gd name="T3" fmla="*/ 3 h 6"/>
                <a:gd name="T4" fmla="*/ 0 w 3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6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84" name="Freeform 433"/>
            <p:cNvSpPr/>
            <p:nvPr>
              <p:custDataLst>
                <p:tags r:id="rId31"/>
              </p:custDataLst>
            </p:nvPr>
          </p:nvSpPr>
          <p:spPr bwMode="auto">
            <a:xfrm>
              <a:off x="3712" y="2737"/>
              <a:ext cx="0" cy="2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85" name="Freeform 434"/>
            <p:cNvSpPr>
              <a:spLocks noEditPoints="1"/>
            </p:cNvSpPr>
            <p:nvPr>
              <p:custDataLst>
                <p:tags r:id="rId32"/>
              </p:custDataLst>
            </p:nvPr>
          </p:nvSpPr>
          <p:spPr bwMode="auto">
            <a:xfrm>
              <a:off x="3742" y="2907"/>
              <a:ext cx="384" cy="146"/>
            </a:xfrm>
            <a:custGeom>
              <a:avLst/>
              <a:gdLst>
                <a:gd name="T0" fmla="*/ 150 w 181"/>
                <a:gd name="T1" fmla="*/ 21 h 69"/>
                <a:gd name="T2" fmla="*/ 144 w 181"/>
                <a:gd name="T3" fmla="*/ 25 h 69"/>
                <a:gd name="T4" fmla="*/ 103 w 181"/>
                <a:gd name="T5" fmla="*/ 42 h 69"/>
                <a:gd name="T6" fmla="*/ 91 w 181"/>
                <a:gd name="T7" fmla="*/ 45 h 69"/>
                <a:gd name="T8" fmla="*/ 79 w 181"/>
                <a:gd name="T9" fmla="*/ 44 h 69"/>
                <a:gd name="T10" fmla="*/ 60 w 181"/>
                <a:gd name="T11" fmla="*/ 44 h 69"/>
                <a:gd name="T12" fmla="*/ 50 w 181"/>
                <a:gd name="T13" fmla="*/ 47 h 69"/>
                <a:gd name="T14" fmla="*/ 32 w 181"/>
                <a:gd name="T15" fmla="*/ 47 h 69"/>
                <a:gd name="T16" fmla="*/ 22 w 181"/>
                <a:gd name="T17" fmla="*/ 44 h 69"/>
                <a:gd name="T18" fmla="*/ 10 w 181"/>
                <a:gd name="T19" fmla="*/ 39 h 69"/>
                <a:gd name="T20" fmla="*/ 10 w 181"/>
                <a:gd name="T21" fmla="*/ 37 h 69"/>
                <a:gd name="T22" fmla="*/ 10 w 181"/>
                <a:gd name="T23" fmla="*/ 35 h 69"/>
                <a:gd name="T24" fmla="*/ 10 w 181"/>
                <a:gd name="T25" fmla="*/ 34 h 69"/>
                <a:gd name="T26" fmla="*/ 10 w 181"/>
                <a:gd name="T27" fmla="*/ 30 h 69"/>
                <a:gd name="T28" fmla="*/ 2 w 181"/>
                <a:gd name="T29" fmla="*/ 32 h 69"/>
                <a:gd name="T30" fmla="*/ 6 w 181"/>
                <a:gd name="T31" fmla="*/ 44 h 69"/>
                <a:gd name="T32" fmla="*/ 10 w 181"/>
                <a:gd name="T33" fmla="*/ 51 h 69"/>
                <a:gd name="T34" fmla="*/ 4 w 181"/>
                <a:gd name="T35" fmla="*/ 55 h 69"/>
                <a:gd name="T36" fmla="*/ 8 w 181"/>
                <a:gd name="T37" fmla="*/ 58 h 69"/>
                <a:gd name="T38" fmla="*/ 13 w 181"/>
                <a:gd name="T39" fmla="*/ 57 h 69"/>
                <a:gd name="T40" fmla="*/ 13 w 181"/>
                <a:gd name="T41" fmla="*/ 60 h 69"/>
                <a:gd name="T42" fmla="*/ 19 w 181"/>
                <a:gd name="T43" fmla="*/ 57 h 69"/>
                <a:gd name="T44" fmla="*/ 20 w 181"/>
                <a:gd name="T45" fmla="*/ 63 h 69"/>
                <a:gd name="T46" fmla="*/ 22 w 181"/>
                <a:gd name="T47" fmla="*/ 66 h 69"/>
                <a:gd name="T48" fmla="*/ 24 w 181"/>
                <a:gd name="T49" fmla="*/ 64 h 69"/>
                <a:gd name="T50" fmla="*/ 28 w 181"/>
                <a:gd name="T51" fmla="*/ 64 h 69"/>
                <a:gd name="T52" fmla="*/ 31 w 181"/>
                <a:gd name="T53" fmla="*/ 66 h 69"/>
                <a:gd name="T54" fmla="*/ 36 w 181"/>
                <a:gd name="T55" fmla="*/ 58 h 69"/>
                <a:gd name="T56" fmla="*/ 36 w 181"/>
                <a:gd name="T57" fmla="*/ 65 h 69"/>
                <a:gd name="T58" fmla="*/ 46 w 181"/>
                <a:gd name="T59" fmla="*/ 67 h 69"/>
                <a:gd name="T60" fmla="*/ 50 w 181"/>
                <a:gd name="T61" fmla="*/ 66 h 69"/>
                <a:gd name="T62" fmla="*/ 55 w 181"/>
                <a:gd name="T63" fmla="*/ 62 h 69"/>
                <a:gd name="T64" fmla="*/ 65 w 181"/>
                <a:gd name="T65" fmla="*/ 66 h 69"/>
                <a:gd name="T66" fmla="*/ 69 w 181"/>
                <a:gd name="T67" fmla="*/ 63 h 69"/>
                <a:gd name="T68" fmla="*/ 71 w 181"/>
                <a:gd name="T69" fmla="*/ 63 h 69"/>
                <a:gd name="T70" fmla="*/ 72 w 181"/>
                <a:gd name="T71" fmla="*/ 61 h 69"/>
                <a:gd name="T72" fmla="*/ 76 w 181"/>
                <a:gd name="T73" fmla="*/ 65 h 69"/>
                <a:gd name="T74" fmla="*/ 79 w 181"/>
                <a:gd name="T75" fmla="*/ 63 h 69"/>
                <a:gd name="T76" fmla="*/ 88 w 181"/>
                <a:gd name="T77" fmla="*/ 60 h 69"/>
                <a:gd name="T78" fmla="*/ 92 w 181"/>
                <a:gd name="T79" fmla="*/ 62 h 69"/>
                <a:gd name="T80" fmla="*/ 98 w 181"/>
                <a:gd name="T81" fmla="*/ 60 h 69"/>
                <a:gd name="T82" fmla="*/ 102 w 181"/>
                <a:gd name="T83" fmla="*/ 59 h 69"/>
                <a:gd name="T84" fmla="*/ 103 w 181"/>
                <a:gd name="T85" fmla="*/ 59 h 69"/>
                <a:gd name="T86" fmla="*/ 108 w 181"/>
                <a:gd name="T87" fmla="*/ 58 h 69"/>
                <a:gd name="T88" fmla="*/ 115 w 181"/>
                <a:gd name="T89" fmla="*/ 53 h 69"/>
                <a:gd name="T90" fmla="*/ 117 w 181"/>
                <a:gd name="T91" fmla="*/ 52 h 69"/>
                <a:gd name="T92" fmla="*/ 122 w 181"/>
                <a:gd name="T93" fmla="*/ 45 h 69"/>
                <a:gd name="T94" fmla="*/ 127 w 181"/>
                <a:gd name="T95" fmla="*/ 45 h 69"/>
                <a:gd name="T96" fmla="*/ 134 w 181"/>
                <a:gd name="T97" fmla="*/ 43 h 69"/>
                <a:gd name="T98" fmla="*/ 139 w 181"/>
                <a:gd name="T99" fmla="*/ 41 h 69"/>
                <a:gd name="T100" fmla="*/ 152 w 181"/>
                <a:gd name="T101" fmla="*/ 37 h 69"/>
                <a:gd name="T102" fmla="*/ 156 w 181"/>
                <a:gd name="T103" fmla="*/ 35 h 69"/>
                <a:gd name="T104" fmla="*/ 163 w 181"/>
                <a:gd name="T105" fmla="*/ 27 h 69"/>
                <a:gd name="T106" fmla="*/ 167 w 181"/>
                <a:gd name="T107" fmla="*/ 19 h 69"/>
                <a:gd name="T108" fmla="*/ 10 w 181"/>
                <a:gd name="T109" fmla="*/ 31 h 69"/>
                <a:gd name="T110" fmla="*/ 10 w 181"/>
                <a:gd name="T111" fmla="*/ 35 h 69"/>
                <a:gd name="T112" fmla="*/ 9 w 181"/>
                <a:gd name="T113" fmla="*/ 34 h 69"/>
                <a:gd name="T114" fmla="*/ 7 w 181"/>
                <a:gd name="T115" fmla="*/ 35 h 69"/>
                <a:gd name="T116" fmla="*/ 8 w 181"/>
                <a:gd name="T117" fmla="*/ 36 h 69"/>
                <a:gd name="T118" fmla="*/ 10 w 181"/>
                <a:gd name="T119" fmla="*/ 3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1" h="69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86" name="Freeform 435"/>
            <p:cNvSpPr/>
            <p:nvPr>
              <p:custDataLst>
                <p:tags r:id="rId33"/>
              </p:custDataLst>
            </p:nvPr>
          </p:nvSpPr>
          <p:spPr bwMode="auto">
            <a:xfrm>
              <a:off x="3712" y="2809"/>
              <a:ext cx="4" cy="2"/>
            </a:xfrm>
            <a:custGeom>
              <a:avLst/>
              <a:gdLst>
                <a:gd name="T0" fmla="*/ 1 w 2"/>
                <a:gd name="T1" fmla="*/ 0 h 1"/>
                <a:gd name="T2" fmla="*/ 0 w 2"/>
                <a:gd name="T3" fmla="*/ 1 h 1"/>
                <a:gd name="T4" fmla="*/ 2 w 2"/>
                <a:gd name="T5" fmla="*/ 0 h 1"/>
                <a:gd name="T6" fmla="*/ 1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87" name="Freeform 436"/>
            <p:cNvSpPr>
              <a:spLocks noEditPoints="1"/>
            </p:cNvSpPr>
            <p:nvPr>
              <p:custDataLst>
                <p:tags r:id="rId34"/>
              </p:custDataLst>
            </p:nvPr>
          </p:nvSpPr>
          <p:spPr bwMode="auto">
            <a:xfrm>
              <a:off x="3434" y="1624"/>
              <a:ext cx="862" cy="1213"/>
            </a:xfrm>
            <a:custGeom>
              <a:avLst/>
              <a:gdLst>
                <a:gd name="T0" fmla="*/ 172 w 406"/>
                <a:gd name="T1" fmla="*/ 570 h 572"/>
                <a:gd name="T2" fmla="*/ 205 w 406"/>
                <a:gd name="T3" fmla="*/ 568 h 572"/>
                <a:gd name="T4" fmla="*/ 239 w 406"/>
                <a:gd name="T5" fmla="*/ 564 h 572"/>
                <a:gd name="T6" fmla="*/ 281 w 406"/>
                <a:gd name="T7" fmla="*/ 547 h 572"/>
                <a:gd name="T8" fmla="*/ 300 w 406"/>
                <a:gd name="T9" fmla="*/ 522 h 572"/>
                <a:gd name="T10" fmla="*/ 204 w 406"/>
                <a:gd name="T11" fmla="*/ 395 h 572"/>
                <a:gd name="T12" fmla="*/ 207 w 406"/>
                <a:gd name="T13" fmla="*/ 339 h 572"/>
                <a:gd name="T14" fmla="*/ 214 w 406"/>
                <a:gd name="T15" fmla="*/ 279 h 572"/>
                <a:gd name="T16" fmla="*/ 177 w 406"/>
                <a:gd name="T17" fmla="*/ 304 h 572"/>
                <a:gd name="T18" fmla="*/ 184 w 406"/>
                <a:gd name="T19" fmla="*/ 298 h 572"/>
                <a:gd name="T20" fmla="*/ 197 w 406"/>
                <a:gd name="T21" fmla="*/ 321 h 572"/>
                <a:gd name="T22" fmla="*/ 186 w 406"/>
                <a:gd name="T23" fmla="*/ 337 h 572"/>
                <a:gd name="T24" fmla="*/ 190 w 406"/>
                <a:gd name="T25" fmla="*/ 347 h 572"/>
                <a:gd name="T26" fmla="*/ 189 w 406"/>
                <a:gd name="T27" fmla="*/ 365 h 572"/>
                <a:gd name="T28" fmla="*/ 189 w 406"/>
                <a:gd name="T29" fmla="*/ 382 h 572"/>
                <a:gd name="T30" fmla="*/ 194 w 406"/>
                <a:gd name="T31" fmla="*/ 401 h 572"/>
                <a:gd name="T32" fmla="*/ 198 w 406"/>
                <a:gd name="T33" fmla="*/ 426 h 572"/>
                <a:gd name="T34" fmla="*/ 92 w 406"/>
                <a:gd name="T35" fmla="*/ 277 h 572"/>
                <a:gd name="T36" fmla="*/ 68 w 406"/>
                <a:gd name="T37" fmla="*/ 218 h 572"/>
                <a:gd name="T38" fmla="*/ 189 w 406"/>
                <a:gd name="T39" fmla="*/ 198 h 572"/>
                <a:gd name="T40" fmla="*/ 299 w 406"/>
                <a:gd name="T41" fmla="*/ 279 h 572"/>
                <a:gd name="T42" fmla="*/ 240 w 406"/>
                <a:gd name="T43" fmla="*/ 425 h 572"/>
                <a:gd name="T44" fmla="*/ 250 w 406"/>
                <a:gd name="T45" fmla="*/ 401 h 572"/>
                <a:gd name="T46" fmla="*/ 257 w 406"/>
                <a:gd name="T47" fmla="*/ 380 h 572"/>
                <a:gd name="T48" fmla="*/ 262 w 406"/>
                <a:gd name="T49" fmla="*/ 342 h 572"/>
                <a:gd name="T50" fmla="*/ 279 w 406"/>
                <a:gd name="T51" fmla="*/ 305 h 572"/>
                <a:gd name="T52" fmla="*/ 323 w 406"/>
                <a:gd name="T53" fmla="*/ 287 h 572"/>
                <a:gd name="T54" fmla="*/ 345 w 406"/>
                <a:gd name="T55" fmla="*/ 231 h 572"/>
                <a:gd name="T56" fmla="*/ 313 w 406"/>
                <a:gd name="T57" fmla="*/ 163 h 572"/>
                <a:gd name="T58" fmla="*/ 199 w 406"/>
                <a:gd name="T59" fmla="*/ 120 h 572"/>
                <a:gd name="T60" fmla="*/ 99 w 406"/>
                <a:gd name="T61" fmla="*/ 189 h 572"/>
                <a:gd name="T62" fmla="*/ 67 w 406"/>
                <a:gd name="T63" fmla="*/ 156 h 572"/>
                <a:gd name="T64" fmla="*/ 18 w 406"/>
                <a:gd name="T65" fmla="*/ 247 h 572"/>
                <a:gd name="T66" fmla="*/ 17 w 406"/>
                <a:gd name="T67" fmla="*/ 216 h 572"/>
                <a:gd name="T68" fmla="*/ 18 w 406"/>
                <a:gd name="T69" fmla="*/ 212 h 572"/>
                <a:gd name="T70" fmla="*/ 18 w 406"/>
                <a:gd name="T71" fmla="*/ 213 h 572"/>
                <a:gd name="T72" fmla="*/ 20 w 406"/>
                <a:gd name="T73" fmla="*/ 216 h 572"/>
                <a:gd name="T74" fmla="*/ 36 w 406"/>
                <a:gd name="T75" fmla="*/ 256 h 572"/>
                <a:gd name="T76" fmla="*/ 80 w 406"/>
                <a:gd name="T77" fmla="*/ 293 h 572"/>
                <a:gd name="T78" fmla="*/ 143 w 406"/>
                <a:gd name="T79" fmla="*/ 304 h 572"/>
                <a:gd name="T80" fmla="*/ 162 w 406"/>
                <a:gd name="T81" fmla="*/ 375 h 572"/>
                <a:gd name="T82" fmla="*/ 177 w 406"/>
                <a:gd name="T83" fmla="*/ 504 h 572"/>
                <a:gd name="T84" fmla="*/ 192 w 406"/>
                <a:gd name="T85" fmla="*/ 530 h 572"/>
                <a:gd name="T86" fmla="*/ 191 w 406"/>
                <a:gd name="T87" fmla="*/ 504 h 572"/>
                <a:gd name="T88" fmla="*/ 192 w 406"/>
                <a:gd name="T89" fmla="*/ 486 h 572"/>
                <a:gd name="T90" fmla="*/ 194 w 406"/>
                <a:gd name="T91" fmla="*/ 451 h 572"/>
                <a:gd name="T92" fmla="*/ 220 w 406"/>
                <a:gd name="T93" fmla="*/ 447 h 572"/>
                <a:gd name="T94" fmla="*/ 240 w 406"/>
                <a:gd name="T95" fmla="*/ 469 h 572"/>
                <a:gd name="T96" fmla="*/ 247 w 406"/>
                <a:gd name="T97" fmla="*/ 543 h 572"/>
                <a:gd name="T98" fmla="*/ 146 w 406"/>
                <a:gd name="T99" fmla="*/ 545 h 572"/>
                <a:gd name="T100" fmla="*/ 137 w 406"/>
                <a:gd name="T101" fmla="*/ 524 h 572"/>
                <a:gd name="T102" fmla="*/ 130 w 406"/>
                <a:gd name="T103" fmla="*/ 553 h 572"/>
                <a:gd name="T104" fmla="*/ 193 w 406"/>
                <a:gd name="T105" fmla="*/ 309 h 572"/>
                <a:gd name="T106" fmla="*/ 196 w 406"/>
                <a:gd name="T107" fmla="*/ 303 h 572"/>
                <a:gd name="T108" fmla="*/ 209 w 406"/>
                <a:gd name="T109" fmla="*/ 295 h 572"/>
                <a:gd name="T110" fmla="*/ 218 w 406"/>
                <a:gd name="T111" fmla="*/ 301 h 572"/>
                <a:gd name="T112" fmla="*/ 221 w 406"/>
                <a:gd name="T113" fmla="*/ 307 h 572"/>
                <a:gd name="T114" fmla="*/ 211 w 406"/>
                <a:gd name="T115" fmla="*/ 310 h 572"/>
                <a:gd name="T116" fmla="*/ 222 w 406"/>
                <a:gd name="T117" fmla="*/ 307 h 572"/>
                <a:gd name="T118" fmla="*/ 191 w 406"/>
                <a:gd name="T119" fmla="*/ 185 h 572"/>
                <a:gd name="T120" fmla="*/ 63 w 406"/>
                <a:gd name="T121" fmla="*/ 186 h 572"/>
                <a:gd name="T122" fmla="*/ 22 w 406"/>
                <a:gd name="T123" fmla="*/ 214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06" h="572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88" name="Freeform 437"/>
            <p:cNvSpPr/>
            <p:nvPr>
              <p:custDataLst>
                <p:tags r:id="rId35"/>
              </p:custDataLst>
            </p:nvPr>
          </p:nvSpPr>
          <p:spPr bwMode="auto">
            <a:xfrm>
              <a:off x="3695" y="2760"/>
              <a:ext cx="4" cy="2"/>
            </a:xfrm>
            <a:custGeom>
              <a:avLst/>
              <a:gdLst>
                <a:gd name="T0" fmla="*/ 1 w 2"/>
                <a:gd name="T1" fmla="*/ 0 h 1"/>
                <a:gd name="T2" fmla="*/ 2 w 2"/>
                <a:gd name="T3" fmla="*/ 0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89" name="Freeform 438"/>
            <p:cNvSpPr/>
            <p:nvPr>
              <p:custDataLst>
                <p:tags r:id="rId36"/>
              </p:custDataLst>
            </p:nvPr>
          </p:nvSpPr>
          <p:spPr bwMode="auto">
            <a:xfrm>
              <a:off x="3699" y="2760"/>
              <a:ext cx="5" cy="4"/>
            </a:xfrm>
            <a:custGeom>
              <a:avLst/>
              <a:gdLst>
                <a:gd name="T0" fmla="*/ 1 w 2"/>
                <a:gd name="T1" fmla="*/ 2 h 2"/>
                <a:gd name="T2" fmla="*/ 2 w 2"/>
                <a:gd name="T3" fmla="*/ 1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90" name="Freeform 439"/>
            <p:cNvSpPr/>
            <p:nvPr>
              <p:custDataLst>
                <p:tags r:id="rId37"/>
              </p:custDataLst>
            </p:nvPr>
          </p:nvSpPr>
          <p:spPr bwMode="auto">
            <a:xfrm>
              <a:off x="3916" y="2586"/>
              <a:ext cx="4" cy="2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91" name="Freeform 440"/>
            <p:cNvSpPr/>
            <p:nvPr>
              <p:custDataLst>
                <p:tags r:id="rId38"/>
              </p:custDataLst>
            </p:nvPr>
          </p:nvSpPr>
          <p:spPr bwMode="auto">
            <a:xfrm>
              <a:off x="3941" y="2610"/>
              <a:ext cx="5" cy="0"/>
            </a:xfrm>
            <a:custGeom>
              <a:avLst/>
              <a:gdLst>
                <a:gd name="T0" fmla="*/ 0 w 5"/>
                <a:gd name="T1" fmla="*/ 0 w 5"/>
                <a:gd name="T2" fmla="*/ 5 w 5"/>
                <a:gd name="T3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92" name="Freeform 441"/>
            <p:cNvSpPr/>
            <p:nvPr>
              <p:custDataLst>
                <p:tags r:id="rId39"/>
              </p:custDataLst>
            </p:nvPr>
          </p:nvSpPr>
          <p:spPr bwMode="auto">
            <a:xfrm>
              <a:off x="3729" y="2272"/>
              <a:ext cx="2" cy="5"/>
            </a:xfrm>
            <a:custGeom>
              <a:avLst/>
              <a:gdLst>
                <a:gd name="T0" fmla="*/ 0 w 1"/>
                <a:gd name="T1" fmla="*/ 2 h 2"/>
                <a:gd name="T2" fmla="*/ 1 w 1"/>
                <a:gd name="T3" fmla="*/ 1 h 2"/>
                <a:gd name="T4" fmla="*/ 0 w 1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93" name="Freeform 442"/>
            <p:cNvSpPr/>
            <p:nvPr>
              <p:custDataLst>
                <p:tags r:id="rId40"/>
              </p:custDataLst>
            </p:nvPr>
          </p:nvSpPr>
          <p:spPr bwMode="auto">
            <a:xfrm>
              <a:off x="3852" y="2714"/>
              <a:ext cx="2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94" name="Freeform 443"/>
            <p:cNvSpPr/>
            <p:nvPr>
              <p:custDataLst>
                <p:tags r:id="rId41"/>
              </p:custDataLst>
            </p:nvPr>
          </p:nvSpPr>
          <p:spPr bwMode="auto">
            <a:xfrm>
              <a:off x="3850" y="2692"/>
              <a:ext cx="4" cy="2"/>
            </a:xfrm>
            <a:custGeom>
              <a:avLst/>
              <a:gdLst>
                <a:gd name="T0" fmla="*/ 1 w 2"/>
                <a:gd name="T1" fmla="*/ 1 h 1"/>
                <a:gd name="T2" fmla="*/ 1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95" name="Freeform 444"/>
            <p:cNvSpPr/>
            <p:nvPr>
              <p:custDataLst>
                <p:tags r:id="rId42"/>
              </p:custDataLst>
            </p:nvPr>
          </p:nvSpPr>
          <p:spPr bwMode="auto">
            <a:xfrm>
              <a:off x="3848" y="2686"/>
              <a:ext cx="2" cy="2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1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96" name="Freeform 445"/>
            <p:cNvSpPr/>
            <p:nvPr>
              <p:custDataLst>
                <p:tags r:id="rId43"/>
              </p:custDataLst>
            </p:nvPr>
          </p:nvSpPr>
          <p:spPr bwMode="auto">
            <a:xfrm>
              <a:off x="3846" y="2711"/>
              <a:ext cx="4" cy="3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97" name="Freeform 446"/>
            <p:cNvSpPr/>
            <p:nvPr>
              <p:custDataLst>
                <p:tags r:id="rId44"/>
              </p:custDataLst>
            </p:nvPr>
          </p:nvSpPr>
          <p:spPr bwMode="auto">
            <a:xfrm>
              <a:off x="3822" y="2773"/>
              <a:ext cx="5" cy="2"/>
            </a:xfrm>
            <a:custGeom>
              <a:avLst/>
              <a:gdLst>
                <a:gd name="T0" fmla="*/ 1 w 2"/>
                <a:gd name="T1" fmla="*/ 1 h 1"/>
                <a:gd name="T2" fmla="*/ 0 w 2"/>
                <a:gd name="T3" fmla="*/ 0 h 1"/>
                <a:gd name="T4" fmla="*/ 1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98" name="Freeform 447"/>
            <p:cNvSpPr/>
            <p:nvPr>
              <p:custDataLst>
                <p:tags r:id="rId45"/>
              </p:custDataLst>
            </p:nvPr>
          </p:nvSpPr>
          <p:spPr bwMode="auto">
            <a:xfrm>
              <a:off x="3765" y="2315"/>
              <a:ext cx="4" cy="0"/>
            </a:xfrm>
            <a:custGeom>
              <a:avLst/>
              <a:gdLst>
                <a:gd name="T0" fmla="*/ 0 w 4"/>
                <a:gd name="T1" fmla="*/ 0 w 4"/>
                <a:gd name="T2" fmla="*/ 4 w 4"/>
                <a:gd name="T3" fmla="*/ 0 w 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899" name="Freeform 448"/>
            <p:cNvSpPr/>
            <p:nvPr>
              <p:custDataLst>
                <p:tags r:id="rId46"/>
              </p:custDataLst>
            </p:nvPr>
          </p:nvSpPr>
          <p:spPr bwMode="auto">
            <a:xfrm>
              <a:off x="3842" y="2733"/>
              <a:ext cx="4" cy="0"/>
            </a:xfrm>
            <a:custGeom>
              <a:avLst/>
              <a:gdLst>
                <a:gd name="T0" fmla="*/ 1 w 2"/>
                <a:gd name="T1" fmla="*/ 2 w 2"/>
                <a:gd name="T2" fmla="*/ 1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00" name="Freeform 449"/>
            <p:cNvSpPr/>
            <p:nvPr>
              <p:custDataLst>
                <p:tags r:id="rId47"/>
              </p:custDataLst>
            </p:nvPr>
          </p:nvSpPr>
          <p:spPr bwMode="auto">
            <a:xfrm>
              <a:off x="3822" y="2769"/>
              <a:ext cx="7" cy="2"/>
            </a:xfrm>
            <a:custGeom>
              <a:avLst/>
              <a:gdLst>
                <a:gd name="T0" fmla="*/ 0 w 3"/>
                <a:gd name="T1" fmla="*/ 1 h 1"/>
                <a:gd name="T2" fmla="*/ 3 w 3"/>
                <a:gd name="T3" fmla="*/ 1 h 1"/>
                <a:gd name="T4" fmla="*/ 0 w 3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01" name="Freeform 450"/>
            <p:cNvSpPr/>
            <p:nvPr>
              <p:custDataLst>
                <p:tags r:id="rId48"/>
              </p:custDataLst>
            </p:nvPr>
          </p:nvSpPr>
          <p:spPr bwMode="auto">
            <a:xfrm>
              <a:off x="3846" y="2731"/>
              <a:ext cx="2" cy="0"/>
            </a:xfrm>
            <a:custGeom>
              <a:avLst/>
              <a:gdLst>
                <a:gd name="T0" fmla="*/ 1 w 1"/>
                <a:gd name="T1" fmla="*/ 0 w 1"/>
                <a:gd name="T2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02" name="Freeform 451"/>
            <p:cNvSpPr/>
            <p:nvPr>
              <p:custDataLst>
                <p:tags r:id="rId49"/>
              </p:custDataLst>
            </p:nvPr>
          </p:nvSpPr>
          <p:spPr bwMode="auto">
            <a:xfrm>
              <a:off x="3844" y="2724"/>
              <a:ext cx="4" cy="2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1 h 1"/>
                <a:gd name="T4" fmla="*/ 0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  <p:sp>
          <p:nvSpPr>
            <p:cNvPr id="903" name="Freeform 452"/>
            <p:cNvSpPr/>
            <p:nvPr>
              <p:custDataLst>
                <p:tags r:id="rId50"/>
              </p:custDataLst>
            </p:nvPr>
          </p:nvSpPr>
          <p:spPr bwMode="auto">
            <a:xfrm>
              <a:off x="3844" y="2728"/>
              <a:ext cx="8" cy="3"/>
            </a:xfrm>
            <a:custGeom>
              <a:avLst/>
              <a:gdLst>
                <a:gd name="T0" fmla="*/ 0 w 4"/>
                <a:gd name="T1" fmla="*/ 1 h 1"/>
                <a:gd name="T2" fmla="*/ 1 w 4"/>
                <a:gd name="T3" fmla="*/ 1 h 1"/>
                <a:gd name="T4" fmla="*/ 2 w 4"/>
                <a:gd name="T5" fmla="*/ 0 h 1"/>
                <a:gd name="T6" fmla="*/ 4 w 4"/>
                <a:gd name="T7" fmla="*/ 0 h 1"/>
                <a:gd name="T8" fmla="*/ 0 w 4"/>
                <a:gd name="T9" fmla="*/ 1 h 1"/>
                <a:gd name="T10" fmla="*/ 0 w 4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1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rgbClr val="34322F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07010" y="1066800"/>
            <a:ext cx="310261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07010" y="1765300"/>
            <a:ext cx="8678545" cy="3984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1110615"/>
            <a:ext cx="5746115" cy="721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</a:rPr>
              <a:t>Homework</a:t>
            </a:r>
          </a:p>
        </p:txBody>
      </p:sp>
      <p:pic>
        <p:nvPicPr>
          <p:cNvPr id="13" name="图片 1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27" name="组合 26"/>
          <p:cNvGrpSpPr/>
          <p:nvPr/>
        </p:nvGrpSpPr>
        <p:grpSpPr>
          <a:xfrm>
            <a:off x="7616666" y="4661218"/>
            <a:ext cx="898208" cy="852488"/>
            <a:chOff x="4219575" y="3103563"/>
            <a:chExt cx="746125" cy="708025"/>
          </a:xfrm>
          <a:solidFill>
            <a:schemeClr val="accent5">
              <a:lumMod val="75000"/>
              <a:alpha val="42000"/>
            </a:schemeClr>
          </a:solidFill>
        </p:grpSpPr>
        <p:sp>
          <p:nvSpPr>
            <p:cNvPr id="16740" name="Freeform 356"/>
            <p:cNvSpPr/>
            <p:nvPr>
              <p:custDataLst>
                <p:tags r:id="rId5"/>
              </p:custDataLst>
            </p:nvPr>
          </p:nvSpPr>
          <p:spPr bwMode="auto">
            <a:xfrm>
              <a:off x="4276725" y="3703638"/>
              <a:ext cx="17463" cy="60325"/>
            </a:xfrm>
            <a:custGeom>
              <a:avLst/>
              <a:gdLst/>
              <a:ahLst/>
              <a:cxnLst>
                <a:cxn ang="0">
                  <a:pos x="24" y="4"/>
                </a:cxn>
                <a:cxn ang="0">
                  <a:pos x="24" y="4"/>
                </a:cxn>
                <a:cxn ang="0">
                  <a:pos x="22" y="18"/>
                </a:cxn>
                <a:cxn ang="0">
                  <a:pos x="20" y="31"/>
                </a:cxn>
                <a:cxn ang="0">
                  <a:pos x="12" y="57"/>
                </a:cxn>
                <a:cxn ang="0">
                  <a:pos x="7" y="69"/>
                </a:cxn>
                <a:cxn ang="0">
                  <a:pos x="4" y="83"/>
                </a:cxn>
                <a:cxn ang="0">
                  <a:pos x="1" y="95"/>
                </a:cxn>
                <a:cxn ang="0">
                  <a:pos x="0" y="109"/>
                </a:cxn>
                <a:cxn ang="0">
                  <a:pos x="0" y="109"/>
                </a:cxn>
                <a:cxn ang="0">
                  <a:pos x="0" y="111"/>
                </a:cxn>
                <a:cxn ang="0">
                  <a:pos x="1" y="113"/>
                </a:cxn>
                <a:cxn ang="0">
                  <a:pos x="3" y="114"/>
                </a:cxn>
                <a:cxn ang="0">
                  <a:pos x="4" y="114"/>
                </a:cxn>
                <a:cxn ang="0">
                  <a:pos x="6" y="114"/>
                </a:cxn>
                <a:cxn ang="0">
                  <a:pos x="7" y="113"/>
                </a:cxn>
                <a:cxn ang="0">
                  <a:pos x="9" y="111"/>
                </a:cxn>
                <a:cxn ang="0">
                  <a:pos x="10" y="109"/>
                </a:cxn>
                <a:cxn ang="0">
                  <a:pos x="10" y="109"/>
                </a:cxn>
                <a:cxn ang="0">
                  <a:pos x="11" y="95"/>
                </a:cxn>
                <a:cxn ang="0">
                  <a:pos x="14" y="83"/>
                </a:cxn>
                <a:cxn ang="0">
                  <a:pos x="17" y="69"/>
                </a:cxn>
                <a:cxn ang="0">
                  <a:pos x="21" y="57"/>
                </a:cxn>
                <a:cxn ang="0">
                  <a:pos x="29" y="31"/>
                </a:cxn>
                <a:cxn ang="0">
                  <a:pos x="32" y="18"/>
                </a:cxn>
                <a:cxn ang="0">
                  <a:pos x="33" y="4"/>
                </a:cxn>
                <a:cxn ang="0">
                  <a:pos x="33" y="4"/>
                </a:cxn>
                <a:cxn ang="0">
                  <a:pos x="33" y="2"/>
                </a:cxn>
                <a:cxn ang="0">
                  <a:pos x="32" y="1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0"/>
                </a:cxn>
                <a:cxn ang="0">
                  <a:pos x="25" y="1"/>
                </a:cxn>
                <a:cxn ang="0">
                  <a:pos x="24" y="2"/>
                </a:cxn>
                <a:cxn ang="0">
                  <a:pos x="24" y="4"/>
                </a:cxn>
                <a:cxn ang="0">
                  <a:pos x="24" y="4"/>
                </a:cxn>
              </a:cxnLst>
              <a:rect l="0" t="0" r="r" b="b"/>
              <a:pathLst>
                <a:path w="33" h="114">
                  <a:moveTo>
                    <a:pt x="24" y="4"/>
                  </a:moveTo>
                  <a:lnTo>
                    <a:pt x="24" y="4"/>
                  </a:lnTo>
                  <a:lnTo>
                    <a:pt x="22" y="18"/>
                  </a:lnTo>
                  <a:lnTo>
                    <a:pt x="20" y="31"/>
                  </a:lnTo>
                  <a:lnTo>
                    <a:pt x="12" y="57"/>
                  </a:lnTo>
                  <a:lnTo>
                    <a:pt x="7" y="69"/>
                  </a:lnTo>
                  <a:lnTo>
                    <a:pt x="4" y="83"/>
                  </a:lnTo>
                  <a:lnTo>
                    <a:pt x="1" y="95"/>
                  </a:lnTo>
                  <a:lnTo>
                    <a:pt x="0" y="109"/>
                  </a:lnTo>
                  <a:lnTo>
                    <a:pt x="0" y="109"/>
                  </a:lnTo>
                  <a:lnTo>
                    <a:pt x="0" y="111"/>
                  </a:lnTo>
                  <a:lnTo>
                    <a:pt x="1" y="113"/>
                  </a:lnTo>
                  <a:lnTo>
                    <a:pt x="3" y="114"/>
                  </a:lnTo>
                  <a:lnTo>
                    <a:pt x="4" y="114"/>
                  </a:lnTo>
                  <a:lnTo>
                    <a:pt x="6" y="114"/>
                  </a:lnTo>
                  <a:lnTo>
                    <a:pt x="7" y="113"/>
                  </a:lnTo>
                  <a:lnTo>
                    <a:pt x="9" y="111"/>
                  </a:lnTo>
                  <a:lnTo>
                    <a:pt x="10" y="109"/>
                  </a:lnTo>
                  <a:lnTo>
                    <a:pt x="10" y="109"/>
                  </a:lnTo>
                  <a:lnTo>
                    <a:pt x="11" y="95"/>
                  </a:lnTo>
                  <a:lnTo>
                    <a:pt x="14" y="83"/>
                  </a:lnTo>
                  <a:lnTo>
                    <a:pt x="17" y="69"/>
                  </a:lnTo>
                  <a:lnTo>
                    <a:pt x="21" y="57"/>
                  </a:lnTo>
                  <a:lnTo>
                    <a:pt x="29" y="31"/>
                  </a:lnTo>
                  <a:lnTo>
                    <a:pt x="32" y="18"/>
                  </a:lnTo>
                  <a:lnTo>
                    <a:pt x="33" y="4"/>
                  </a:lnTo>
                  <a:lnTo>
                    <a:pt x="33" y="4"/>
                  </a:lnTo>
                  <a:lnTo>
                    <a:pt x="33" y="2"/>
                  </a:lnTo>
                  <a:lnTo>
                    <a:pt x="32" y="1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4" y="2"/>
                  </a:lnTo>
                  <a:lnTo>
                    <a:pt x="24" y="4"/>
                  </a:lnTo>
                  <a:lnTo>
                    <a:pt x="24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1" name="Freeform 357"/>
            <p:cNvSpPr/>
            <p:nvPr>
              <p:custDataLst>
                <p:tags r:id="rId6"/>
              </p:custDataLst>
            </p:nvPr>
          </p:nvSpPr>
          <p:spPr bwMode="auto">
            <a:xfrm>
              <a:off x="4314825" y="3724275"/>
              <a:ext cx="17463" cy="57150"/>
            </a:xfrm>
            <a:custGeom>
              <a:avLst/>
              <a:gdLst/>
              <a:ahLst/>
              <a:cxnLst>
                <a:cxn ang="0">
                  <a:pos x="23" y="4"/>
                </a:cxn>
                <a:cxn ang="0">
                  <a:pos x="23" y="4"/>
                </a:cxn>
                <a:cxn ang="0">
                  <a:pos x="18" y="17"/>
                </a:cxn>
                <a:cxn ang="0">
                  <a:pos x="14" y="29"/>
                </a:cxn>
                <a:cxn ang="0">
                  <a:pos x="9" y="43"/>
                </a:cxn>
                <a:cxn ang="0">
                  <a:pos x="4" y="55"/>
                </a:cxn>
                <a:cxn ang="0">
                  <a:pos x="4" y="55"/>
                </a:cxn>
                <a:cxn ang="0">
                  <a:pos x="2" y="68"/>
                </a:cxn>
                <a:cxn ang="0">
                  <a:pos x="1" y="80"/>
                </a:cxn>
                <a:cxn ang="0">
                  <a:pos x="0" y="105"/>
                </a:cxn>
                <a:cxn ang="0">
                  <a:pos x="0" y="105"/>
                </a:cxn>
                <a:cxn ang="0">
                  <a:pos x="0" y="106"/>
                </a:cxn>
                <a:cxn ang="0">
                  <a:pos x="1" y="108"/>
                </a:cxn>
                <a:cxn ang="0">
                  <a:pos x="2" y="109"/>
                </a:cxn>
                <a:cxn ang="0">
                  <a:pos x="4" y="109"/>
                </a:cxn>
                <a:cxn ang="0">
                  <a:pos x="6" y="109"/>
                </a:cxn>
                <a:cxn ang="0">
                  <a:pos x="7" y="108"/>
                </a:cxn>
                <a:cxn ang="0">
                  <a:pos x="8" y="106"/>
                </a:cxn>
                <a:cxn ang="0">
                  <a:pos x="9" y="105"/>
                </a:cxn>
                <a:cxn ang="0">
                  <a:pos x="9" y="105"/>
                </a:cxn>
                <a:cxn ang="0">
                  <a:pos x="9" y="93"/>
                </a:cxn>
                <a:cxn ang="0">
                  <a:pos x="11" y="83"/>
                </a:cxn>
                <a:cxn ang="0">
                  <a:pos x="13" y="62"/>
                </a:cxn>
                <a:cxn ang="0">
                  <a:pos x="13" y="62"/>
                </a:cxn>
                <a:cxn ang="0">
                  <a:pos x="14" y="55"/>
                </a:cxn>
                <a:cxn ang="0">
                  <a:pos x="16" y="48"/>
                </a:cxn>
                <a:cxn ang="0">
                  <a:pos x="21" y="33"/>
                </a:cxn>
                <a:cxn ang="0">
                  <a:pos x="27" y="20"/>
                </a:cxn>
                <a:cxn ang="0">
                  <a:pos x="33" y="6"/>
                </a:cxn>
                <a:cxn ang="0">
                  <a:pos x="33" y="6"/>
                </a:cxn>
                <a:cxn ang="0">
                  <a:pos x="33" y="4"/>
                </a:cxn>
                <a:cxn ang="0">
                  <a:pos x="32" y="3"/>
                </a:cxn>
                <a:cxn ang="0">
                  <a:pos x="31" y="1"/>
                </a:cxn>
                <a:cxn ang="0">
                  <a:pos x="28" y="0"/>
                </a:cxn>
                <a:cxn ang="0">
                  <a:pos x="27" y="0"/>
                </a:cxn>
                <a:cxn ang="0">
                  <a:pos x="25" y="0"/>
                </a:cxn>
                <a:cxn ang="0">
                  <a:pos x="24" y="1"/>
                </a:cxn>
                <a:cxn ang="0">
                  <a:pos x="23" y="4"/>
                </a:cxn>
                <a:cxn ang="0">
                  <a:pos x="23" y="4"/>
                </a:cxn>
              </a:cxnLst>
              <a:rect l="0" t="0" r="r" b="b"/>
              <a:pathLst>
                <a:path w="33" h="109">
                  <a:moveTo>
                    <a:pt x="23" y="4"/>
                  </a:moveTo>
                  <a:lnTo>
                    <a:pt x="23" y="4"/>
                  </a:lnTo>
                  <a:lnTo>
                    <a:pt x="18" y="17"/>
                  </a:lnTo>
                  <a:lnTo>
                    <a:pt x="14" y="29"/>
                  </a:lnTo>
                  <a:lnTo>
                    <a:pt x="9" y="43"/>
                  </a:lnTo>
                  <a:lnTo>
                    <a:pt x="4" y="55"/>
                  </a:lnTo>
                  <a:lnTo>
                    <a:pt x="4" y="55"/>
                  </a:lnTo>
                  <a:lnTo>
                    <a:pt x="2" y="68"/>
                  </a:lnTo>
                  <a:lnTo>
                    <a:pt x="1" y="80"/>
                  </a:lnTo>
                  <a:lnTo>
                    <a:pt x="0" y="105"/>
                  </a:lnTo>
                  <a:lnTo>
                    <a:pt x="0" y="105"/>
                  </a:lnTo>
                  <a:lnTo>
                    <a:pt x="0" y="106"/>
                  </a:lnTo>
                  <a:lnTo>
                    <a:pt x="1" y="108"/>
                  </a:lnTo>
                  <a:lnTo>
                    <a:pt x="2" y="109"/>
                  </a:lnTo>
                  <a:lnTo>
                    <a:pt x="4" y="109"/>
                  </a:lnTo>
                  <a:lnTo>
                    <a:pt x="6" y="109"/>
                  </a:lnTo>
                  <a:lnTo>
                    <a:pt x="7" y="108"/>
                  </a:lnTo>
                  <a:lnTo>
                    <a:pt x="8" y="106"/>
                  </a:lnTo>
                  <a:lnTo>
                    <a:pt x="9" y="105"/>
                  </a:lnTo>
                  <a:lnTo>
                    <a:pt x="9" y="105"/>
                  </a:lnTo>
                  <a:lnTo>
                    <a:pt x="9" y="93"/>
                  </a:lnTo>
                  <a:lnTo>
                    <a:pt x="11" y="83"/>
                  </a:lnTo>
                  <a:lnTo>
                    <a:pt x="13" y="62"/>
                  </a:lnTo>
                  <a:lnTo>
                    <a:pt x="13" y="62"/>
                  </a:lnTo>
                  <a:lnTo>
                    <a:pt x="14" y="55"/>
                  </a:lnTo>
                  <a:lnTo>
                    <a:pt x="16" y="48"/>
                  </a:lnTo>
                  <a:lnTo>
                    <a:pt x="21" y="33"/>
                  </a:lnTo>
                  <a:lnTo>
                    <a:pt x="27" y="20"/>
                  </a:lnTo>
                  <a:lnTo>
                    <a:pt x="33" y="6"/>
                  </a:lnTo>
                  <a:lnTo>
                    <a:pt x="33" y="6"/>
                  </a:lnTo>
                  <a:lnTo>
                    <a:pt x="33" y="4"/>
                  </a:lnTo>
                  <a:lnTo>
                    <a:pt x="32" y="3"/>
                  </a:lnTo>
                  <a:lnTo>
                    <a:pt x="31" y="1"/>
                  </a:lnTo>
                  <a:lnTo>
                    <a:pt x="28" y="0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4" y="1"/>
                  </a:lnTo>
                  <a:lnTo>
                    <a:pt x="23" y="4"/>
                  </a:lnTo>
                  <a:lnTo>
                    <a:pt x="23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2" name="Freeform 358"/>
            <p:cNvSpPr/>
            <p:nvPr>
              <p:custDataLst>
                <p:tags r:id="rId7"/>
              </p:custDataLst>
            </p:nvPr>
          </p:nvSpPr>
          <p:spPr bwMode="auto">
            <a:xfrm>
              <a:off x="4352925" y="3725863"/>
              <a:ext cx="22225" cy="55563"/>
            </a:xfrm>
            <a:custGeom>
              <a:avLst/>
              <a:gdLst/>
              <a:ahLst/>
              <a:cxnLst>
                <a:cxn ang="0">
                  <a:pos x="33" y="5"/>
                </a:cxn>
                <a:cxn ang="0">
                  <a:pos x="33" y="5"/>
                </a:cxn>
                <a:cxn ang="0">
                  <a:pos x="32" y="11"/>
                </a:cxn>
                <a:cxn ang="0">
                  <a:pos x="30" y="17"/>
                </a:cxn>
                <a:cxn ang="0">
                  <a:pos x="25" y="30"/>
                </a:cxn>
                <a:cxn ang="0">
                  <a:pos x="18" y="41"/>
                </a:cxn>
                <a:cxn ang="0">
                  <a:pos x="13" y="52"/>
                </a:cxn>
                <a:cxn ang="0">
                  <a:pos x="13" y="52"/>
                </a:cxn>
                <a:cxn ang="0">
                  <a:pos x="9" y="64"/>
                </a:cxn>
                <a:cxn ang="0">
                  <a:pos x="5" y="75"/>
                </a:cxn>
                <a:cxn ang="0">
                  <a:pos x="0" y="98"/>
                </a:cxn>
                <a:cxn ang="0">
                  <a:pos x="0" y="98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3" y="104"/>
                </a:cxn>
                <a:cxn ang="0">
                  <a:pos x="5" y="104"/>
                </a:cxn>
                <a:cxn ang="0">
                  <a:pos x="6" y="104"/>
                </a:cxn>
                <a:cxn ang="0">
                  <a:pos x="8" y="103"/>
                </a:cxn>
                <a:cxn ang="0">
                  <a:pos x="8" y="101"/>
                </a:cxn>
                <a:cxn ang="0">
                  <a:pos x="8" y="101"/>
                </a:cxn>
                <a:cxn ang="0">
                  <a:pos x="16" y="72"/>
                </a:cxn>
                <a:cxn ang="0">
                  <a:pos x="21" y="58"/>
                </a:cxn>
                <a:cxn ang="0">
                  <a:pos x="27" y="45"/>
                </a:cxn>
                <a:cxn ang="0">
                  <a:pos x="27" y="45"/>
                </a:cxn>
                <a:cxn ang="0">
                  <a:pos x="36" y="25"/>
                </a:cxn>
                <a:cxn ang="0">
                  <a:pos x="40" y="15"/>
                </a:cxn>
                <a:cxn ang="0">
                  <a:pos x="42" y="5"/>
                </a:cxn>
                <a:cxn ang="0">
                  <a:pos x="42" y="5"/>
                </a:cxn>
                <a:cxn ang="0">
                  <a:pos x="42" y="3"/>
                </a:cxn>
                <a:cxn ang="0">
                  <a:pos x="41" y="1"/>
                </a:cxn>
                <a:cxn ang="0">
                  <a:pos x="39" y="1"/>
                </a:cxn>
                <a:cxn ang="0">
                  <a:pos x="38" y="0"/>
                </a:cxn>
                <a:cxn ang="0">
                  <a:pos x="34" y="1"/>
                </a:cxn>
                <a:cxn ang="0">
                  <a:pos x="33" y="3"/>
                </a:cxn>
                <a:cxn ang="0">
                  <a:pos x="33" y="5"/>
                </a:cxn>
                <a:cxn ang="0">
                  <a:pos x="33" y="5"/>
                </a:cxn>
              </a:cxnLst>
              <a:rect l="0" t="0" r="r" b="b"/>
              <a:pathLst>
                <a:path w="42" h="104">
                  <a:moveTo>
                    <a:pt x="33" y="5"/>
                  </a:moveTo>
                  <a:lnTo>
                    <a:pt x="33" y="5"/>
                  </a:lnTo>
                  <a:lnTo>
                    <a:pt x="32" y="11"/>
                  </a:lnTo>
                  <a:lnTo>
                    <a:pt x="30" y="17"/>
                  </a:lnTo>
                  <a:lnTo>
                    <a:pt x="25" y="30"/>
                  </a:lnTo>
                  <a:lnTo>
                    <a:pt x="18" y="41"/>
                  </a:lnTo>
                  <a:lnTo>
                    <a:pt x="13" y="52"/>
                  </a:lnTo>
                  <a:lnTo>
                    <a:pt x="13" y="52"/>
                  </a:lnTo>
                  <a:lnTo>
                    <a:pt x="9" y="64"/>
                  </a:lnTo>
                  <a:lnTo>
                    <a:pt x="5" y="75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3" y="104"/>
                  </a:lnTo>
                  <a:lnTo>
                    <a:pt x="5" y="104"/>
                  </a:lnTo>
                  <a:lnTo>
                    <a:pt x="6" y="104"/>
                  </a:lnTo>
                  <a:lnTo>
                    <a:pt x="8" y="103"/>
                  </a:lnTo>
                  <a:lnTo>
                    <a:pt x="8" y="101"/>
                  </a:lnTo>
                  <a:lnTo>
                    <a:pt x="8" y="101"/>
                  </a:lnTo>
                  <a:lnTo>
                    <a:pt x="16" y="72"/>
                  </a:lnTo>
                  <a:lnTo>
                    <a:pt x="21" y="58"/>
                  </a:lnTo>
                  <a:lnTo>
                    <a:pt x="27" y="45"/>
                  </a:lnTo>
                  <a:lnTo>
                    <a:pt x="27" y="45"/>
                  </a:lnTo>
                  <a:lnTo>
                    <a:pt x="36" y="25"/>
                  </a:lnTo>
                  <a:lnTo>
                    <a:pt x="40" y="15"/>
                  </a:lnTo>
                  <a:lnTo>
                    <a:pt x="42" y="5"/>
                  </a:lnTo>
                  <a:lnTo>
                    <a:pt x="42" y="5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39" y="1"/>
                  </a:lnTo>
                  <a:lnTo>
                    <a:pt x="38" y="0"/>
                  </a:lnTo>
                  <a:lnTo>
                    <a:pt x="34" y="1"/>
                  </a:lnTo>
                  <a:lnTo>
                    <a:pt x="33" y="3"/>
                  </a:lnTo>
                  <a:lnTo>
                    <a:pt x="33" y="5"/>
                  </a:lnTo>
                  <a:lnTo>
                    <a:pt x="33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3" name="Freeform 359"/>
            <p:cNvSpPr/>
            <p:nvPr>
              <p:custDataLst>
                <p:tags r:id="rId8"/>
              </p:custDataLst>
            </p:nvPr>
          </p:nvSpPr>
          <p:spPr bwMode="auto">
            <a:xfrm>
              <a:off x="4387850" y="3729038"/>
              <a:ext cx="26988" cy="57150"/>
            </a:xfrm>
            <a:custGeom>
              <a:avLst/>
              <a:gdLst/>
              <a:ahLst/>
              <a:cxnLst>
                <a:cxn ang="0">
                  <a:pos x="42" y="4"/>
                </a:cxn>
                <a:cxn ang="0">
                  <a:pos x="42" y="4"/>
                </a:cxn>
                <a:cxn ang="0">
                  <a:pos x="41" y="10"/>
                </a:cxn>
                <a:cxn ang="0">
                  <a:pos x="40" y="15"/>
                </a:cxn>
                <a:cxn ang="0">
                  <a:pos x="35" y="26"/>
                </a:cxn>
                <a:cxn ang="0">
                  <a:pos x="24" y="44"/>
                </a:cxn>
                <a:cxn ang="0">
                  <a:pos x="24" y="44"/>
                </a:cxn>
                <a:cxn ang="0">
                  <a:pos x="22" y="49"/>
                </a:cxn>
                <a:cxn ang="0">
                  <a:pos x="20" y="56"/>
                </a:cxn>
                <a:cxn ang="0">
                  <a:pos x="16" y="67"/>
                </a:cxn>
                <a:cxn ang="0">
                  <a:pos x="16" y="67"/>
                </a:cxn>
                <a:cxn ang="0">
                  <a:pos x="9" y="84"/>
                </a:cxn>
                <a:cxn ang="0">
                  <a:pos x="0" y="101"/>
                </a:cxn>
                <a:cxn ang="0">
                  <a:pos x="0" y="101"/>
                </a:cxn>
                <a:cxn ang="0">
                  <a:pos x="0" y="103"/>
                </a:cxn>
                <a:cxn ang="0">
                  <a:pos x="0" y="105"/>
                </a:cxn>
                <a:cxn ang="0">
                  <a:pos x="1" y="107"/>
                </a:cxn>
                <a:cxn ang="0">
                  <a:pos x="2" y="108"/>
                </a:cxn>
                <a:cxn ang="0">
                  <a:pos x="4" y="108"/>
                </a:cxn>
                <a:cxn ang="0">
                  <a:pos x="6" y="108"/>
                </a:cxn>
                <a:cxn ang="0">
                  <a:pos x="7" y="108"/>
                </a:cxn>
                <a:cxn ang="0">
                  <a:pos x="8" y="106"/>
                </a:cxn>
                <a:cxn ang="0">
                  <a:pos x="8" y="106"/>
                </a:cxn>
                <a:cxn ang="0">
                  <a:pos x="22" y="77"/>
                </a:cxn>
                <a:cxn ang="0">
                  <a:pos x="22" y="77"/>
                </a:cxn>
                <a:cxn ang="0">
                  <a:pos x="25" y="70"/>
                </a:cxn>
                <a:cxn ang="0">
                  <a:pos x="28" y="62"/>
                </a:cxn>
                <a:cxn ang="0">
                  <a:pos x="31" y="53"/>
                </a:cxn>
                <a:cxn ang="0">
                  <a:pos x="34" y="46"/>
                </a:cxn>
                <a:cxn ang="0">
                  <a:pos x="34" y="46"/>
                </a:cxn>
                <a:cxn ang="0">
                  <a:pos x="45" y="26"/>
                </a:cxn>
                <a:cxn ang="0">
                  <a:pos x="49" y="15"/>
                </a:cxn>
                <a:cxn ang="0">
                  <a:pos x="51" y="10"/>
                </a:cxn>
                <a:cxn ang="0">
                  <a:pos x="52" y="4"/>
                </a:cxn>
                <a:cxn ang="0">
                  <a:pos x="52" y="4"/>
                </a:cxn>
                <a:cxn ang="0">
                  <a:pos x="52" y="2"/>
                </a:cxn>
                <a:cxn ang="0">
                  <a:pos x="51" y="1"/>
                </a:cxn>
                <a:cxn ang="0">
                  <a:pos x="49" y="0"/>
                </a:cxn>
                <a:cxn ang="0">
                  <a:pos x="47" y="0"/>
                </a:cxn>
                <a:cxn ang="0">
                  <a:pos x="44" y="1"/>
                </a:cxn>
                <a:cxn ang="0">
                  <a:pos x="43" y="2"/>
                </a:cxn>
                <a:cxn ang="0">
                  <a:pos x="42" y="4"/>
                </a:cxn>
                <a:cxn ang="0">
                  <a:pos x="42" y="4"/>
                </a:cxn>
              </a:cxnLst>
              <a:rect l="0" t="0" r="r" b="b"/>
              <a:pathLst>
                <a:path w="52" h="108">
                  <a:moveTo>
                    <a:pt x="42" y="4"/>
                  </a:moveTo>
                  <a:lnTo>
                    <a:pt x="42" y="4"/>
                  </a:lnTo>
                  <a:lnTo>
                    <a:pt x="41" y="10"/>
                  </a:lnTo>
                  <a:lnTo>
                    <a:pt x="40" y="15"/>
                  </a:lnTo>
                  <a:lnTo>
                    <a:pt x="35" y="26"/>
                  </a:lnTo>
                  <a:lnTo>
                    <a:pt x="24" y="44"/>
                  </a:lnTo>
                  <a:lnTo>
                    <a:pt x="24" y="44"/>
                  </a:lnTo>
                  <a:lnTo>
                    <a:pt x="22" y="49"/>
                  </a:lnTo>
                  <a:lnTo>
                    <a:pt x="20" y="56"/>
                  </a:lnTo>
                  <a:lnTo>
                    <a:pt x="16" y="67"/>
                  </a:lnTo>
                  <a:lnTo>
                    <a:pt x="16" y="67"/>
                  </a:lnTo>
                  <a:lnTo>
                    <a:pt x="9" y="84"/>
                  </a:lnTo>
                  <a:lnTo>
                    <a:pt x="0" y="101"/>
                  </a:lnTo>
                  <a:lnTo>
                    <a:pt x="0" y="101"/>
                  </a:lnTo>
                  <a:lnTo>
                    <a:pt x="0" y="103"/>
                  </a:lnTo>
                  <a:lnTo>
                    <a:pt x="0" y="105"/>
                  </a:lnTo>
                  <a:lnTo>
                    <a:pt x="1" y="107"/>
                  </a:lnTo>
                  <a:lnTo>
                    <a:pt x="2" y="108"/>
                  </a:lnTo>
                  <a:lnTo>
                    <a:pt x="4" y="108"/>
                  </a:lnTo>
                  <a:lnTo>
                    <a:pt x="6" y="108"/>
                  </a:lnTo>
                  <a:lnTo>
                    <a:pt x="7" y="108"/>
                  </a:lnTo>
                  <a:lnTo>
                    <a:pt x="8" y="106"/>
                  </a:lnTo>
                  <a:lnTo>
                    <a:pt x="8" y="106"/>
                  </a:lnTo>
                  <a:lnTo>
                    <a:pt x="22" y="77"/>
                  </a:lnTo>
                  <a:lnTo>
                    <a:pt x="22" y="77"/>
                  </a:lnTo>
                  <a:lnTo>
                    <a:pt x="25" y="70"/>
                  </a:lnTo>
                  <a:lnTo>
                    <a:pt x="28" y="62"/>
                  </a:lnTo>
                  <a:lnTo>
                    <a:pt x="31" y="53"/>
                  </a:lnTo>
                  <a:lnTo>
                    <a:pt x="34" y="46"/>
                  </a:lnTo>
                  <a:lnTo>
                    <a:pt x="34" y="46"/>
                  </a:lnTo>
                  <a:lnTo>
                    <a:pt x="45" y="26"/>
                  </a:lnTo>
                  <a:lnTo>
                    <a:pt x="49" y="15"/>
                  </a:lnTo>
                  <a:lnTo>
                    <a:pt x="51" y="10"/>
                  </a:lnTo>
                  <a:lnTo>
                    <a:pt x="52" y="4"/>
                  </a:lnTo>
                  <a:lnTo>
                    <a:pt x="52" y="4"/>
                  </a:lnTo>
                  <a:lnTo>
                    <a:pt x="52" y="2"/>
                  </a:lnTo>
                  <a:lnTo>
                    <a:pt x="51" y="1"/>
                  </a:lnTo>
                  <a:lnTo>
                    <a:pt x="49" y="0"/>
                  </a:lnTo>
                  <a:lnTo>
                    <a:pt x="47" y="0"/>
                  </a:lnTo>
                  <a:lnTo>
                    <a:pt x="44" y="1"/>
                  </a:lnTo>
                  <a:lnTo>
                    <a:pt x="43" y="2"/>
                  </a:lnTo>
                  <a:lnTo>
                    <a:pt x="42" y="4"/>
                  </a:lnTo>
                  <a:lnTo>
                    <a:pt x="42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4" name="Freeform 360"/>
            <p:cNvSpPr/>
            <p:nvPr>
              <p:custDataLst>
                <p:tags r:id="rId9"/>
              </p:custDataLst>
            </p:nvPr>
          </p:nvSpPr>
          <p:spPr bwMode="auto">
            <a:xfrm>
              <a:off x="4438650" y="3730625"/>
              <a:ext cx="23813" cy="55563"/>
            </a:xfrm>
            <a:custGeom>
              <a:avLst/>
              <a:gdLst/>
              <a:ahLst/>
              <a:cxnLst>
                <a:cxn ang="0">
                  <a:pos x="37" y="5"/>
                </a:cxn>
                <a:cxn ang="0">
                  <a:pos x="37" y="5"/>
                </a:cxn>
                <a:cxn ang="0">
                  <a:pos x="35" y="17"/>
                </a:cxn>
                <a:cxn ang="0">
                  <a:pos x="32" y="29"/>
                </a:cxn>
                <a:cxn ang="0">
                  <a:pos x="27" y="41"/>
                </a:cxn>
                <a:cxn ang="0">
                  <a:pos x="21" y="53"/>
                </a:cxn>
                <a:cxn ang="0">
                  <a:pos x="8" y="75"/>
                </a:cxn>
                <a:cxn ang="0">
                  <a:pos x="3" y="87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2" y="103"/>
                </a:cxn>
                <a:cxn ang="0">
                  <a:pos x="3" y="104"/>
                </a:cxn>
                <a:cxn ang="0">
                  <a:pos x="5" y="104"/>
                </a:cxn>
                <a:cxn ang="0">
                  <a:pos x="6" y="104"/>
                </a:cxn>
                <a:cxn ang="0">
                  <a:pos x="8" y="103"/>
                </a:cxn>
                <a:cxn ang="0">
                  <a:pos x="9" y="101"/>
                </a:cxn>
                <a:cxn ang="0">
                  <a:pos x="9" y="101"/>
                </a:cxn>
                <a:cxn ang="0">
                  <a:pos x="12" y="89"/>
                </a:cxn>
                <a:cxn ang="0">
                  <a:pos x="17" y="76"/>
                </a:cxn>
                <a:cxn ang="0">
                  <a:pos x="30" y="54"/>
                </a:cxn>
                <a:cxn ang="0">
                  <a:pos x="36" y="42"/>
                </a:cxn>
                <a:cxn ang="0">
                  <a:pos x="41" y="30"/>
                </a:cxn>
                <a:cxn ang="0">
                  <a:pos x="45" y="17"/>
                </a:cxn>
                <a:cxn ang="0">
                  <a:pos x="46" y="5"/>
                </a:cxn>
                <a:cxn ang="0">
                  <a:pos x="46" y="5"/>
                </a:cxn>
                <a:cxn ang="0">
                  <a:pos x="46" y="3"/>
                </a:cxn>
                <a:cxn ang="0">
                  <a:pos x="45" y="2"/>
                </a:cxn>
                <a:cxn ang="0">
                  <a:pos x="44" y="1"/>
                </a:cxn>
                <a:cxn ang="0">
                  <a:pos x="42" y="0"/>
                </a:cxn>
                <a:cxn ang="0">
                  <a:pos x="40" y="1"/>
                </a:cxn>
                <a:cxn ang="0">
                  <a:pos x="39" y="2"/>
                </a:cxn>
                <a:cxn ang="0">
                  <a:pos x="38" y="3"/>
                </a:cxn>
                <a:cxn ang="0">
                  <a:pos x="37" y="5"/>
                </a:cxn>
                <a:cxn ang="0">
                  <a:pos x="37" y="5"/>
                </a:cxn>
              </a:cxnLst>
              <a:rect l="0" t="0" r="r" b="b"/>
              <a:pathLst>
                <a:path w="46" h="104">
                  <a:moveTo>
                    <a:pt x="37" y="5"/>
                  </a:moveTo>
                  <a:lnTo>
                    <a:pt x="37" y="5"/>
                  </a:lnTo>
                  <a:lnTo>
                    <a:pt x="35" y="17"/>
                  </a:lnTo>
                  <a:lnTo>
                    <a:pt x="32" y="29"/>
                  </a:lnTo>
                  <a:lnTo>
                    <a:pt x="27" y="41"/>
                  </a:lnTo>
                  <a:lnTo>
                    <a:pt x="21" y="53"/>
                  </a:lnTo>
                  <a:lnTo>
                    <a:pt x="8" y="75"/>
                  </a:lnTo>
                  <a:lnTo>
                    <a:pt x="3" y="87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2" y="103"/>
                  </a:lnTo>
                  <a:lnTo>
                    <a:pt x="3" y="104"/>
                  </a:lnTo>
                  <a:lnTo>
                    <a:pt x="5" y="104"/>
                  </a:lnTo>
                  <a:lnTo>
                    <a:pt x="6" y="104"/>
                  </a:lnTo>
                  <a:lnTo>
                    <a:pt x="8" y="103"/>
                  </a:lnTo>
                  <a:lnTo>
                    <a:pt x="9" y="101"/>
                  </a:lnTo>
                  <a:lnTo>
                    <a:pt x="9" y="101"/>
                  </a:lnTo>
                  <a:lnTo>
                    <a:pt x="12" y="89"/>
                  </a:lnTo>
                  <a:lnTo>
                    <a:pt x="17" y="76"/>
                  </a:lnTo>
                  <a:lnTo>
                    <a:pt x="30" y="54"/>
                  </a:lnTo>
                  <a:lnTo>
                    <a:pt x="36" y="42"/>
                  </a:lnTo>
                  <a:lnTo>
                    <a:pt x="41" y="30"/>
                  </a:lnTo>
                  <a:lnTo>
                    <a:pt x="45" y="17"/>
                  </a:lnTo>
                  <a:lnTo>
                    <a:pt x="46" y="5"/>
                  </a:lnTo>
                  <a:lnTo>
                    <a:pt x="46" y="5"/>
                  </a:lnTo>
                  <a:lnTo>
                    <a:pt x="46" y="3"/>
                  </a:lnTo>
                  <a:lnTo>
                    <a:pt x="45" y="2"/>
                  </a:lnTo>
                  <a:lnTo>
                    <a:pt x="44" y="1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39" y="2"/>
                  </a:lnTo>
                  <a:lnTo>
                    <a:pt x="38" y="3"/>
                  </a:lnTo>
                  <a:lnTo>
                    <a:pt x="37" y="5"/>
                  </a:lnTo>
                  <a:lnTo>
                    <a:pt x="37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5" name="Freeform 361"/>
            <p:cNvSpPr/>
            <p:nvPr>
              <p:custDataLst>
                <p:tags r:id="rId10"/>
              </p:custDataLst>
            </p:nvPr>
          </p:nvSpPr>
          <p:spPr bwMode="auto">
            <a:xfrm>
              <a:off x="4478338" y="3732213"/>
              <a:ext cx="25400" cy="52388"/>
            </a:xfrm>
            <a:custGeom>
              <a:avLst/>
              <a:gdLst/>
              <a:ahLst/>
              <a:cxnLst>
                <a:cxn ang="0">
                  <a:pos x="39" y="3"/>
                </a:cxn>
                <a:cxn ang="0">
                  <a:pos x="39" y="3"/>
                </a:cxn>
                <a:cxn ang="0">
                  <a:pos x="34" y="14"/>
                </a:cxn>
                <a:cxn ang="0">
                  <a:pos x="29" y="26"/>
                </a:cxn>
                <a:cxn ang="0">
                  <a:pos x="18" y="47"/>
                </a:cxn>
                <a:cxn ang="0">
                  <a:pos x="13" y="58"/>
                </a:cxn>
                <a:cxn ang="0">
                  <a:pos x="8" y="69"/>
                </a:cxn>
                <a:cxn ang="0">
                  <a:pos x="3" y="80"/>
                </a:cxn>
                <a:cxn ang="0">
                  <a:pos x="0" y="93"/>
                </a:cxn>
                <a:cxn ang="0">
                  <a:pos x="0" y="93"/>
                </a:cxn>
                <a:cxn ang="0">
                  <a:pos x="0" y="95"/>
                </a:cxn>
                <a:cxn ang="0">
                  <a:pos x="1" y="97"/>
                </a:cxn>
                <a:cxn ang="0">
                  <a:pos x="4" y="98"/>
                </a:cxn>
                <a:cxn ang="0">
                  <a:pos x="6" y="99"/>
                </a:cxn>
                <a:cxn ang="0">
                  <a:pos x="8" y="98"/>
                </a:cxn>
                <a:cxn ang="0">
                  <a:pos x="9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3" y="84"/>
                </a:cxn>
                <a:cxn ang="0">
                  <a:pos x="17" y="72"/>
                </a:cxn>
                <a:cxn ang="0">
                  <a:pos x="22" y="61"/>
                </a:cxn>
                <a:cxn ang="0">
                  <a:pos x="27" y="49"/>
                </a:cxn>
                <a:cxn ang="0">
                  <a:pos x="39" y="28"/>
                </a:cxn>
                <a:cxn ang="0">
                  <a:pos x="44" y="16"/>
                </a:cxn>
                <a:cxn ang="0">
                  <a:pos x="48" y="5"/>
                </a:cxn>
                <a:cxn ang="0">
                  <a:pos x="48" y="5"/>
                </a:cxn>
                <a:cxn ang="0">
                  <a:pos x="48" y="3"/>
                </a:cxn>
                <a:cxn ang="0">
                  <a:pos x="47" y="2"/>
                </a:cxn>
                <a:cxn ang="0">
                  <a:pos x="46" y="0"/>
                </a:cxn>
                <a:cxn ang="0">
                  <a:pos x="45" y="0"/>
                </a:cxn>
                <a:cxn ang="0">
                  <a:pos x="43" y="0"/>
                </a:cxn>
                <a:cxn ang="0">
                  <a:pos x="41" y="0"/>
                </a:cxn>
                <a:cxn ang="0">
                  <a:pos x="40" y="1"/>
                </a:cxn>
                <a:cxn ang="0">
                  <a:pos x="39" y="3"/>
                </a:cxn>
                <a:cxn ang="0">
                  <a:pos x="39" y="3"/>
                </a:cxn>
              </a:cxnLst>
              <a:rect l="0" t="0" r="r" b="b"/>
              <a:pathLst>
                <a:path w="48" h="99">
                  <a:moveTo>
                    <a:pt x="39" y="3"/>
                  </a:moveTo>
                  <a:lnTo>
                    <a:pt x="39" y="3"/>
                  </a:lnTo>
                  <a:lnTo>
                    <a:pt x="34" y="14"/>
                  </a:lnTo>
                  <a:lnTo>
                    <a:pt x="29" y="26"/>
                  </a:lnTo>
                  <a:lnTo>
                    <a:pt x="18" y="47"/>
                  </a:lnTo>
                  <a:lnTo>
                    <a:pt x="13" y="58"/>
                  </a:lnTo>
                  <a:lnTo>
                    <a:pt x="8" y="69"/>
                  </a:lnTo>
                  <a:lnTo>
                    <a:pt x="3" y="80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0" y="95"/>
                  </a:lnTo>
                  <a:lnTo>
                    <a:pt x="1" y="97"/>
                  </a:lnTo>
                  <a:lnTo>
                    <a:pt x="4" y="98"/>
                  </a:lnTo>
                  <a:lnTo>
                    <a:pt x="6" y="99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3" y="84"/>
                  </a:lnTo>
                  <a:lnTo>
                    <a:pt x="17" y="72"/>
                  </a:lnTo>
                  <a:lnTo>
                    <a:pt x="22" y="61"/>
                  </a:lnTo>
                  <a:lnTo>
                    <a:pt x="27" y="49"/>
                  </a:lnTo>
                  <a:lnTo>
                    <a:pt x="39" y="28"/>
                  </a:lnTo>
                  <a:lnTo>
                    <a:pt x="44" y="16"/>
                  </a:lnTo>
                  <a:lnTo>
                    <a:pt x="48" y="5"/>
                  </a:lnTo>
                  <a:lnTo>
                    <a:pt x="48" y="5"/>
                  </a:lnTo>
                  <a:lnTo>
                    <a:pt x="48" y="3"/>
                  </a:lnTo>
                  <a:lnTo>
                    <a:pt x="47" y="2"/>
                  </a:lnTo>
                  <a:lnTo>
                    <a:pt x="46" y="0"/>
                  </a:lnTo>
                  <a:lnTo>
                    <a:pt x="45" y="0"/>
                  </a:lnTo>
                  <a:lnTo>
                    <a:pt x="43" y="0"/>
                  </a:lnTo>
                  <a:lnTo>
                    <a:pt x="41" y="0"/>
                  </a:lnTo>
                  <a:lnTo>
                    <a:pt x="40" y="1"/>
                  </a:lnTo>
                  <a:lnTo>
                    <a:pt x="39" y="3"/>
                  </a:lnTo>
                  <a:lnTo>
                    <a:pt x="39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6" name="Freeform 362"/>
            <p:cNvSpPr/>
            <p:nvPr>
              <p:custDataLst>
                <p:tags r:id="rId11"/>
              </p:custDataLst>
            </p:nvPr>
          </p:nvSpPr>
          <p:spPr bwMode="auto">
            <a:xfrm>
              <a:off x="4508500" y="3738563"/>
              <a:ext cx="19050" cy="55563"/>
            </a:xfrm>
            <a:custGeom>
              <a:avLst/>
              <a:gdLst/>
              <a:ahLst/>
              <a:cxnLst>
                <a:cxn ang="0">
                  <a:pos x="29" y="5"/>
                </a:cxn>
                <a:cxn ang="0">
                  <a:pos x="29" y="5"/>
                </a:cxn>
                <a:cxn ang="0">
                  <a:pos x="27" y="17"/>
                </a:cxn>
                <a:cxn ang="0">
                  <a:pos x="24" y="29"/>
                </a:cxn>
                <a:cxn ang="0">
                  <a:pos x="15" y="51"/>
                </a:cxn>
                <a:cxn ang="0">
                  <a:pos x="15" y="51"/>
                </a:cxn>
                <a:cxn ang="0">
                  <a:pos x="14" y="56"/>
                </a:cxn>
                <a:cxn ang="0">
                  <a:pos x="13" y="61"/>
                </a:cxn>
                <a:cxn ang="0">
                  <a:pos x="12" y="73"/>
                </a:cxn>
                <a:cxn ang="0">
                  <a:pos x="12" y="73"/>
                </a:cxn>
                <a:cxn ang="0">
                  <a:pos x="9" y="79"/>
                </a:cxn>
                <a:cxn ang="0">
                  <a:pos x="7" y="85"/>
                </a:cxn>
                <a:cxn ang="0">
                  <a:pos x="1" y="97"/>
                </a:cxn>
                <a:cxn ang="0">
                  <a:pos x="1" y="97"/>
                </a:cxn>
                <a:cxn ang="0">
                  <a:pos x="0" y="99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4"/>
                </a:cxn>
                <a:cxn ang="0">
                  <a:pos x="9" y="103"/>
                </a:cxn>
                <a:cxn ang="0">
                  <a:pos x="9" y="103"/>
                </a:cxn>
                <a:cxn ang="0">
                  <a:pos x="15" y="92"/>
                </a:cxn>
                <a:cxn ang="0">
                  <a:pos x="19" y="81"/>
                </a:cxn>
                <a:cxn ang="0">
                  <a:pos x="22" y="70"/>
                </a:cxn>
                <a:cxn ang="0">
                  <a:pos x="24" y="57"/>
                </a:cxn>
                <a:cxn ang="0">
                  <a:pos x="24" y="57"/>
                </a:cxn>
                <a:cxn ang="0">
                  <a:pos x="25" y="51"/>
                </a:cxn>
                <a:cxn ang="0">
                  <a:pos x="27" y="45"/>
                </a:cxn>
                <a:cxn ang="0">
                  <a:pos x="31" y="31"/>
                </a:cxn>
                <a:cxn ang="0">
                  <a:pos x="35" y="19"/>
                </a:cxn>
                <a:cxn ang="0">
                  <a:pos x="37" y="12"/>
                </a:cxn>
                <a:cxn ang="0">
                  <a:pos x="38" y="5"/>
                </a:cxn>
                <a:cxn ang="0">
                  <a:pos x="38" y="5"/>
                </a:cxn>
                <a:cxn ang="0">
                  <a:pos x="37" y="3"/>
                </a:cxn>
                <a:cxn ang="0">
                  <a:pos x="37" y="1"/>
                </a:cxn>
                <a:cxn ang="0">
                  <a:pos x="35" y="1"/>
                </a:cxn>
                <a:cxn ang="0">
                  <a:pos x="33" y="0"/>
                </a:cxn>
                <a:cxn ang="0">
                  <a:pos x="32" y="1"/>
                </a:cxn>
                <a:cxn ang="0">
                  <a:pos x="30" y="1"/>
                </a:cxn>
                <a:cxn ang="0">
                  <a:pos x="29" y="3"/>
                </a:cxn>
                <a:cxn ang="0">
                  <a:pos x="29" y="5"/>
                </a:cxn>
                <a:cxn ang="0">
                  <a:pos x="29" y="5"/>
                </a:cxn>
              </a:cxnLst>
              <a:rect l="0" t="0" r="r" b="b"/>
              <a:pathLst>
                <a:path w="38" h="105">
                  <a:moveTo>
                    <a:pt x="29" y="5"/>
                  </a:moveTo>
                  <a:lnTo>
                    <a:pt x="29" y="5"/>
                  </a:lnTo>
                  <a:lnTo>
                    <a:pt x="27" y="17"/>
                  </a:lnTo>
                  <a:lnTo>
                    <a:pt x="24" y="29"/>
                  </a:lnTo>
                  <a:lnTo>
                    <a:pt x="15" y="51"/>
                  </a:lnTo>
                  <a:lnTo>
                    <a:pt x="15" y="51"/>
                  </a:lnTo>
                  <a:lnTo>
                    <a:pt x="14" y="56"/>
                  </a:lnTo>
                  <a:lnTo>
                    <a:pt x="13" y="61"/>
                  </a:lnTo>
                  <a:lnTo>
                    <a:pt x="12" y="73"/>
                  </a:lnTo>
                  <a:lnTo>
                    <a:pt x="12" y="73"/>
                  </a:lnTo>
                  <a:lnTo>
                    <a:pt x="9" y="79"/>
                  </a:lnTo>
                  <a:lnTo>
                    <a:pt x="7" y="85"/>
                  </a:lnTo>
                  <a:lnTo>
                    <a:pt x="1" y="97"/>
                  </a:lnTo>
                  <a:lnTo>
                    <a:pt x="1" y="97"/>
                  </a:lnTo>
                  <a:lnTo>
                    <a:pt x="0" y="99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4"/>
                  </a:lnTo>
                  <a:lnTo>
                    <a:pt x="9" y="103"/>
                  </a:lnTo>
                  <a:lnTo>
                    <a:pt x="9" y="103"/>
                  </a:lnTo>
                  <a:lnTo>
                    <a:pt x="15" y="92"/>
                  </a:lnTo>
                  <a:lnTo>
                    <a:pt x="19" y="81"/>
                  </a:lnTo>
                  <a:lnTo>
                    <a:pt x="22" y="70"/>
                  </a:lnTo>
                  <a:lnTo>
                    <a:pt x="24" y="57"/>
                  </a:lnTo>
                  <a:lnTo>
                    <a:pt x="24" y="57"/>
                  </a:lnTo>
                  <a:lnTo>
                    <a:pt x="25" y="51"/>
                  </a:lnTo>
                  <a:lnTo>
                    <a:pt x="27" y="45"/>
                  </a:lnTo>
                  <a:lnTo>
                    <a:pt x="31" y="31"/>
                  </a:lnTo>
                  <a:lnTo>
                    <a:pt x="35" y="19"/>
                  </a:lnTo>
                  <a:lnTo>
                    <a:pt x="37" y="12"/>
                  </a:lnTo>
                  <a:lnTo>
                    <a:pt x="38" y="5"/>
                  </a:lnTo>
                  <a:lnTo>
                    <a:pt x="38" y="5"/>
                  </a:lnTo>
                  <a:lnTo>
                    <a:pt x="37" y="3"/>
                  </a:lnTo>
                  <a:lnTo>
                    <a:pt x="37" y="1"/>
                  </a:lnTo>
                  <a:lnTo>
                    <a:pt x="35" y="1"/>
                  </a:lnTo>
                  <a:lnTo>
                    <a:pt x="33" y="0"/>
                  </a:lnTo>
                  <a:lnTo>
                    <a:pt x="32" y="1"/>
                  </a:lnTo>
                  <a:lnTo>
                    <a:pt x="30" y="1"/>
                  </a:lnTo>
                  <a:lnTo>
                    <a:pt x="29" y="3"/>
                  </a:lnTo>
                  <a:lnTo>
                    <a:pt x="29" y="5"/>
                  </a:lnTo>
                  <a:lnTo>
                    <a:pt x="29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7" name="Freeform 363"/>
            <p:cNvSpPr/>
            <p:nvPr>
              <p:custDataLst>
                <p:tags r:id="rId12"/>
              </p:custDataLst>
            </p:nvPr>
          </p:nvSpPr>
          <p:spPr bwMode="auto">
            <a:xfrm>
              <a:off x="4545013" y="3736975"/>
              <a:ext cx="15875" cy="492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6"/>
                </a:cxn>
                <a:cxn ang="0">
                  <a:pos x="17" y="26"/>
                </a:cxn>
                <a:cxn ang="0">
                  <a:pos x="13" y="47"/>
                </a:cxn>
                <a:cxn ang="0">
                  <a:pos x="8" y="68"/>
                </a:cxn>
                <a:cxn ang="0">
                  <a:pos x="0" y="89"/>
                </a:cxn>
                <a:cxn ang="0">
                  <a:pos x="0" y="89"/>
                </a:cxn>
                <a:cxn ang="0">
                  <a:pos x="0" y="90"/>
                </a:cxn>
                <a:cxn ang="0">
                  <a:pos x="0" y="92"/>
                </a:cxn>
                <a:cxn ang="0">
                  <a:pos x="2" y="93"/>
                </a:cxn>
                <a:cxn ang="0">
                  <a:pos x="4" y="94"/>
                </a:cxn>
                <a:cxn ang="0">
                  <a:pos x="6" y="94"/>
                </a:cxn>
                <a:cxn ang="0">
                  <a:pos x="7" y="94"/>
                </a:cxn>
                <a:cxn ang="0">
                  <a:pos x="9" y="93"/>
                </a:cxn>
                <a:cxn ang="0">
                  <a:pos x="10" y="91"/>
                </a:cxn>
                <a:cxn ang="0">
                  <a:pos x="10" y="91"/>
                </a:cxn>
                <a:cxn ang="0">
                  <a:pos x="17" y="69"/>
                </a:cxn>
                <a:cxn ang="0">
                  <a:pos x="22" y="49"/>
                </a:cxn>
                <a:cxn ang="0">
                  <a:pos x="27" y="27"/>
                </a:cxn>
                <a:cxn ang="0">
                  <a:pos x="28" y="16"/>
                </a:cxn>
                <a:cxn ang="0">
                  <a:pos x="28" y="4"/>
                </a:cxn>
                <a:cxn ang="0">
                  <a:pos x="28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8" h="94">
                  <a:moveTo>
                    <a:pt x="19" y="4"/>
                  </a:moveTo>
                  <a:lnTo>
                    <a:pt x="19" y="4"/>
                  </a:lnTo>
                  <a:lnTo>
                    <a:pt x="19" y="16"/>
                  </a:lnTo>
                  <a:lnTo>
                    <a:pt x="17" y="26"/>
                  </a:lnTo>
                  <a:lnTo>
                    <a:pt x="13" y="47"/>
                  </a:lnTo>
                  <a:lnTo>
                    <a:pt x="8" y="68"/>
                  </a:lnTo>
                  <a:lnTo>
                    <a:pt x="0" y="89"/>
                  </a:lnTo>
                  <a:lnTo>
                    <a:pt x="0" y="89"/>
                  </a:lnTo>
                  <a:lnTo>
                    <a:pt x="0" y="90"/>
                  </a:lnTo>
                  <a:lnTo>
                    <a:pt x="0" y="92"/>
                  </a:lnTo>
                  <a:lnTo>
                    <a:pt x="2" y="93"/>
                  </a:lnTo>
                  <a:lnTo>
                    <a:pt x="4" y="94"/>
                  </a:lnTo>
                  <a:lnTo>
                    <a:pt x="6" y="94"/>
                  </a:lnTo>
                  <a:lnTo>
                    <a:pt x="7" y="94"/>
                  </a:lnTo>
                  <a:lnTo>
                    <a:pt x="9" y="93"/>
                  </a:lnTo>
                  <a:lnTo>
                    <a:pt x="10" y="91"/>
                  </a:lnTo>
                  <a:lnTo>
                    <a:pt x="10" y="91"/>
                  </a:lnTo>
                  <a:lnTo>
                    <a:pt x="17" y="69"/>
                  </a:lnTo>
                  <a:lnTo>
                    <a:pt x="22" y="49"/>
                  </a:lnTo>
                  <a:lnTo>
                    <a:pt x="27" y="27"/>
                  </a:lnTo>
                  <a:lnTo>
                    <a:pt x="28" y="16"/>
                  </a:lnTo>
                  <a:lnTo>
                    <a:pt x="28" y="4"/>
                  </a:lnTo>
                  <a:lnTo>
                    <a:pt x="28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8" name="Freeform 364"/>
            <p:cNvSpPr/>
            <p:nvPr>
              <p:custDataLst>
                <p:tags r:id="rId13"/>
              </p:custDataLst>
            </p:nvPr>
          </p:nvSpPr>
          <p:spPr bwMode="auto">
            <a:xfrm>
              <a:off x="4605338" y="3643313"/>
              <a:ext cx="47625" cy="82550"/>
            </a:xfrm>
            <a:custGeom>
              <a:avLst/>
              <a:gdLst/>
              <a:ahLst/>
              <a:cxnLst>
                <a:cxn ang="0">
                  <a:pos x="81" y="3"/>
                </a:cxn>
                <a:cxn ang="0">
                  <a:pos x="79" y="12"/>
                </a:cxn>
                <a:cxn ang="0">
                  <a:pos x="74" y="16"/>
                </a:cxn>
                <a:cxn ang="0">
                  <a:pos x="63" y="24"/>
                </a:cxn>
                <a:cxn ang="0">
                  <a:pos x="61" y="27"/>
                </a:cxn>
                <a:cxn ang="0">
                  <a:pos x="56" y="41"/>
                </a:cxn>
                <a:cxn ang="0">
                  <a:pos x="50" y="50"/>
                </a:cxn>
                <a:cxn ang="0">
                  <a:pos x="37" y="68"/>
                </a:cxn>
                <a:cxn ang="0">
                  <a:pos x="31" y="77"/>
                </a:cxn>
                <a:cxn ang="0">
                  <a:pos x="12" y="109"/>
                </a:cxn>
                <a:cxn ang="0">
                  <a:pos x="4" y="127"/>
                </a:cxn>
                <a:cxn ang="0">
                  <a:pos x="1" y="144"/>
                </a:cxn>
                <a:cxn ang="0">
                  <a:pos x="0" y="146"/>
                </a:cxn>
                <a:cxn ang="0">
                  <a:pos x="0" y="149"/>
                </a:cxn>
                <a:cxn ang="0">
                  <a:pos x="2" y="154"/>
                </a:cxn>
                <a:cxn ang="0">
                  <a:pos x="5" y="155"/>
                </a:cxn>
                <a:cxn ang="0">
                  <a:pos x="8" y="154"/>
                </a:cxn>
                <a:cxn ang="0">
                  <a:pos x="9" y="149"/>
                </a:cxn>
                <a:cxn ang="0">
                  <a:pos x="10" y="143"/>
                </a:cxn>
                <a:cxn ang="0">
                  <a:pos x="15" y="125"/>
                </a:cxn>
                <a:cxn ang="0">
                  <a:pos x="26" y="101"/>
                </a:cxn>
                <a:cxn ang="0">
                  <a:pos x="41" y="78"/>
                </a:cxn>
                <a:cxn ang="0">
                  <a:pos x="56" y="57"/>
                </a:cxn>
                <a:cxn ang="0">
                  <a:pos x="65" y="42"/>
                </a:cxn>
                <a:cxn ang="0">
                  <a:pos x="75" y="27"/>
                </a:cxn>
                <a:cxn ang="0">
                  <a:pos x="81" y="23"/>
                </a:cxn>
                <a:cxn ang="0">
                  <a:pos x="88" y="12"/>
                </a:cxn>
                <a:cxn ang="0">
                  <a:pos x="90" y="5"/>
                </a:cxn>
                <a:cxn ang="0">
                  <a:pos x="89" y="2"/>
                </a:cxn>
                <a:cxn ang="0">
                  <a:pos x="85" y="0"/>
                </a:cxn>
                <a:cxn ang="0">
                  <a:pos x="82" y="1"/>
                </a:cxn>
                <a:cxn ang="0">
                  <a:pos x="81" y="3"/>
                </a:cxn>
              </a:cxnLst>
              <a:rect l="0" t="0" r="r" b="b"/>
              <a:pathLst>
                <a:path w="90" h="155">
                  <a:moveTo>
                    <a:pt x="81" y="3"/>
                  </a:moveTo>
                  <a:lnTo>
                    <a:pt x="81" y="3"/>
                  </a:lnTo>
                  <a:lnTo>
                    <a:pt x="80" y="8"/>
                  </a:lnTo>
                  <a:lnTo>
                    <a:pt x="79" y="12"/>
                  </a:lnTo>
                  <a:lnTo>
                    <a:pt x="76" y="14"/>
                  </a:lnTo>
                  <a:lnTo>
                    <a:pt x="74" y="16"/>
                  </a:lnTo>
                  <a:lnTo>
                    <a:pt x="69" y="19"/>
                  </a:lnTo>
                  <a:lnTo>
                    <a:pt x="63" y="24"/>
                  </a:lnTo>
                  <a:lnTo>
                    <a:pt x="63" y="24"/>
                  </a:lnTo>
                  <a:lnTo>
                    <a:pt x="61" y="27"/>
                  </a:lnTo>
                  <a:lnTo>
                    <a:pt x="59" y="33"/>
                  </a:lnTo>
                  <a:lnTo>
                    <a:pt x="56" y="41"/>
                  </a:lnTo>
                  <a:lnTo>
                    <a:pt x="56" y="41"/>
                  </a:lnTo>
                  <a:lnTo>
                    <a:pt x="50" y="50"/>
                  </a:lnTo>
                  <a:lnTo>
                    <a:pt x="43" y="58"/>
                  </a:lnTo>
                  <a:lnTo>
                    <a:pt x="37" y="68"/>
                  </a:lnTo>
                  <a:lnTo>
                    <a:pt x="31" y="77"/>
                  </a:lnTo>
                  <a:lnTo>
                    <a:pt x="31" y="77"/>
                  </a:lnTo>
                  <a:lnTo>
                    <a:pt x="22" y="92"/>
                  </a:lnTo>
                  <a:lnTo>
                    <a:pt x="12" y="109"/>
                  </a:lnTo>
                  <a:lnTo>
                    <a:pt x="8" y="117"/>
                  </a:lnTo>
                  <a:lnTo>
                    <a:pt x="4" y="127"/>
                  </a:lnTo>
                  <a:lnTo>
                    <a:pt x="2" y="135"/>
                  </a:lnTo>
                  <a:lnTo>
                    <a:pt x="1" y="144"/>
                  </a:lnTo>
                  <a:lnTo>
                    <a:pt x="1" y="144"/>
                  </a:lnTo>
                  <a:lnTo>
                    <a:pt x="0" y="146"/>
                  </a:lnTo>
                  <a:lnTo>
                    <a:pt x="0" y="149"/>
                  </a:lnTo>
                  <a:lnTo>
                    <a:pt x="0" y="149"/>
                  </a:lnTo>
                  <a:lnTo>
                    <a:pt x="0" y="151"/>
                  </a:lnTo>
                  <a:lnTo>
                    <a:pt x="2" y="154"/>
                  </a:lnTo>
                  <a:lnTo>
                    <a:pt x="3" y="155"/>
                  </a:lnTo>
                  <a:lnTo>
                    <a:pt x="5" y="155"/>
                  </a:lnTo>
                  <a:lnTo>
                    <a:pt x="6" y="155"/>
                  </a:lnTo>
                  <a:lnTo>
                    <a:pt x="8" y="154"/>
                  </a:lnTo>
                  <a:lnTo>
                    <a:pt x="9" y="151"/>
                  </a:lnTo>
                  <a:lnTo>
                    <a:pt x="9" y="149"/>
                  </a:lnTo>
                  <a:lnTo>
                    <a:pt x="9" y="149"/>
                  </a:lnTo>
                  <a:lnTo>
                    <a:pt x="10" y="143"/>
                  </a:lnTo>
                  <a:lnTo>
                    <a:pt x="10" y="137"/>
                  </a:lnTo>
                  <a:lnTo>
                    <a:pt x="15" y="125"/>
                  </a:lnTo>
                  <a:lnTo>
                    <a:pt x="20" y="112"/>
                  </a:lnTo>
                  <a:lnTo>
                    <a:pt x="26" y="101"/>
                  </a:lnTo>
                  <a:lnTo>
                    <a:pt x="34" y="89"/>
                  </a:lnTo>
                  <a:lnTo>
                    <a:pt x="41" y="78"/>
                  </a:lnTo>
                  <a:lnTo>
                    <a:pt x="56" y="57"/>
                  </a:lnTo>
                  <a:lnTo>
                    <a:pt x="56" y="57"/>
                  </a:lnTo>
                  <a:lnTo>
                    <a:pt x="61" y="49"/>
                  </a:lnTo>
                  <a:lnTo>
                    <a:pt x="65" y="42"/>
                  </a:lnTo>
                  <a:lnTo>
                    <a:pt x="69" y="34"/>
                  </a:lnTo>
                  <a:lnTo>
                    <a:pt x="75" y="27"/>
                  </a:lnTo>
                  <a:lnTo>
                    <a:pt x="75" y="27"/>
                  </a:lnTo>
                  <a:lnTo>
                    <a:pt x="81" y="23"/>
                  </a:lnTo>
                  <a:lnTo>
                    <a:pt x="85" y="18"/>
                  </a:lnTo>
                  <a:lnTo>
                    <a:pt x="88" y="12"/>
                  </a:lnTo>
                  <a:lnTo>
                    <a:pt x="90" y="5"/>
                  </a:lnTo>
                  <a:lnTo>
                    <a:pt x="90" y="5"/>
                  </a:lnTo>
                  <a:lnTo>
                    <a:pt x="90" y="3"/>
                  </a:lnTo>
                  <a:lnTo>
                    <a:pt x="89" y="2"/>
                  </a:lnTo>
                  <a:lnTo>
                    <a:pt x="87" y="0"/>
                  </a:lnTo>
                  <a:lnTo>
                    <a:pt x="85" y="0"/>
                  </a:lnTo>
                  <a:lnTo>
                    <a:pt x="83" y="0"/>
                  </a:lnTo>
                  <a:lnTo>
                    <a:pt x="82" y="1"/>
                  </a:lnTo>
                  <a:lnTo>
                    <a:pt x="81" y="3"/>
                  </a:lnTo>
                  <a:lnTo>
                    <a:pt x="81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49" name="Freeform 365"/>
            <p:cNvSpPr/>
            <p:nvPr>
              <p:custDataLst>
                <p:tags r:id="rId14"/>
              </p:custDataLst>
            </p:nvPr>
          </p:nvSpPr>
          <p:spPr bwMode="auto">
            <a:xfrm>
              <a:off x="4610100" y="3646488"/>
              <a:ext cx="71438" cy="104775"/>
            </a:xfrm>
            <a:custGeom>
              <a:avLst/>
              <a:gdLst/>
              <a:ahLst/>
              <a:cxnLst>
                <a:cxn ang="0">
                  <a:pos x="126" y="1"/>
                </a:cxn>
                <a:cxn ang="0">
                  <a:pos x="126" y="1"/>
                </a:cxn>
                <a:cxn ang="0">
                  <a:pos x="115" y="9"/>
                </a:cxn>
                <a:cxn ang="0">
                  <a:pos x="105" y="17"/>
                </a:cxn>
                <a:cxn ang="0">
                  <a:pos x="96" y="27"/>
                </a:cxn>
                <a:cxn ang="0">
                  <a:pos x="87" y="37"/>
                </a:cxn>
                <a:cxn ang="0">
                  <a:pos x="80" y="47"/>
                </a:cxn>
                <a:cxn ang="0">
                  <a:pos x="73" y="59"/>
                </a:cxn>
                <a:cxn ang="0">
                  <a:pos x="59" y="82"/>
                </a:cxn>
                <a:cxn ang="0">
                  <a:pos x="59" y="82"/>
                </a:cxn>
                <a:cxn ang="0">
                  <a:pos x="44" y="109"/>
                </a:cxn>
                <a:cxn ang="0">
                  <a:pos x="28" y="136"/>
                </a:cxn>
                <a:cxn ang="0">
                  <a:pos x="13" y="164"/>
                </a:cxn>
                <a:cxn ang="0">
                  <a:pos x="7" y="178"/>
                </a:cxn>
                <a:cxn ang="0">
                  <a:pos x="0" y="193"/>
                </a:cxn>
                <a:cxn ang="0">
                  <a:pos x="0" y="193"/>
                </a:cxn>
                <a:cxn ang="0">
                  <a:pos x="0" y="195"/>
                </a:cxn>
                <a:cxn ang="0">
                  <a:pos x="1" y="197"/>
                </a:cxn>
                <a:cxn ang="0">
                  <a:pos x="2" y="198"/>
                </a:cxn>
                <a:cxn ang="0">
                  <a:pos x="3" y="199"/>
                </a:cxn>
                <a:cxn ang="0">
                  <a:pos x="6" y="199"/>
                </a:cxn>
                <a:cxn ang="0">
                  <a:pos x="8" y="198"/>
                </a:cxn>
                <a:cxn ang="0">
                  <a:pos x="9" y="197"/>
                </a:cxn>
                <a:cxn ang="0">
                  <a:pos x="10" y="196"/>
                </a:cxn>
                <a:cxn ang="0">
                  <a:pos x="10" y="196"/>
                </a:cxn>
                <a:cxn ang="0">
                  <a:pos x="15" y="183"/>
                </a:cxn>
                <a:cxn ang="0">
                  <a:pos x="21" y="170"/>
                </a:cxn>
                <a:cxn ang="0">
                  <a:pos x="33" y="147"/>
                </a:cxn>
                <a:cxn ang="0">
                  <a:pos x="47" y="124"/>
                </a:cxn>
                <a:cxn ang="0">
                  <a:pos x="60" y="100"/>
                </a:cxn>
                <a:cxn ang="0">
                  <a:pos x="60" y="100"/>
                </a:cxn>
                <a:cxn ang="0">
                  <a:pos x="74" y="74"/>
                </a:cxn>
                <a:cxn ang="0">
                  <a:pos x="82" y="62"/>
                </a:cxn>
                <a:cxn ang="0">
                  <a:pos x="89" y="49"/>
                </a:cxn>
                <a:cxn ang="0">
                  <a:pos x="98" y="38"/>
                </a:cxn>
                <a:cxn ang="0">
                  <a:pos x="108" y="28"/>
                </a:cxn>
                <a:cxn ang="0">
                  <a:pos x="119" y="17"/>
                </a:cxn>
                <a:cxn ang="0">
                  <a:pos x="130" y="9"/>
                </a:cxn>
                <a:cxn ang="0">
                  <a:pos x="130" y="9"/>
                </a:cxn>
                <a:cxn ang="0">
                  <a:pos x="133" y="7"/>
                </a:cxn>
                <a:cxn ang="0">
                  <a:pos x="134" y="6"/>
                </a:cxn>
                <a:cxn ang="0">
                  <a:pos x="133" y="4"/>
                </a:cxn>
                <a:cxn ang="0">
                  <a:pos x="133" y="2"/>
                </a:cxn>
                <a:cxn ang="0">
                  <a:pos x="132" y="1"/>
                </a:cxn>
                <a:cxn ang="0">
                  <a:pos x="129" y="0"/>
                </a:cxn>
                <a:cxn ang="0">
                  <a:pos x="128" y="0"/>
                </a:cxn>
                <a:cxn ang="0">
                  <a:pos x="126" y="1"/>
                </a:cxn>
                <a:cxn ang="0">
                  <a:pos x="126" y="1"/>
                </a:cxn>
              </a:cxnLst>
              <a:rect l="0" t="0" r="r" b="b"/>
              <a:pathLst>
                <a:path w="134" h="199">
                  <a:moveTo>
                    <a:pt x="126" y="1"/>
                  </a:moveTo>
                  <a:lnTo>
                    <a:pt x="126" y="1"/>
                  </a:lnTo>
                  <a:lnTo>
                    <a:pt x="115" y="9"/>
                  </a:lnTo>
                  <a:lnTo>
                    <a:pt x="105" y="17"/>
                  </a:lnTo>
                  <a:lnTo>
                    <a:pt x="96" y="27"/>
                  </a:lnTo>
                  <a:lnTo>
                    <a:pt x="87" y="37"/>
                  </a:lnTo>
                  <a:lnTo>
                    <a:pt x="80" y="47"/>
                  </a:lnTo>
                  <a:lnTo>
                    <a:pt x="73" y="59"/>
                  </a:lnTo>
                  <a:lnTo>
                    <a:pt x="59" y="82"/>
                  </a:lnTo>
                  <a:lnTo>
                    <a:pt x="59" y="82"/>
                  </a:lnTo>
                  <a:lnTo>
                    <a:pt x="44" y="109"/>
                  </a:lnTo>
                  <a:lnTo>
                    <a:pt x="28" y="136"/>
                  </a:lnTo>
                  <a:lnTo>
                    <a:pt x="13" y="164"/>
                  </a:lnTo>
                  <a:lnTo>
                    <a:pt x="7" y="178"/>
                  </a:lnTo>
                  <a:lnTo>
                    <a:pt x="0" y="193"/>
                  </a:lnTo>
                  <a:lnTo>
                    <a:pt x="0" y="193"/>
                  </a:lnTo>
                  <a:lnTo>
                    <a:pt x="0" y="195"/>
                  </a:lnTo>
                  <a:lnTo>
                    <a:pt x="1" y="197"/>
                  </a:lnTo>
                  <a:lnTo>
                    <a:pt x="2" y="198"/>
                  </a:lnTo>
                  <a:lnTo>
                    <a:pt x="3" y="199"/>
                  </a:lnTo>
                  <a:lnTo>
                    <a:pt x="6" y="199"/>
                  </a:lnTo>
                  <a:lnTo>
                    <a:pt x="8" y="198"/>
                  </a:lnTo>
                  <a:lnTo>
                    <a:pt x="9" y="197"/>
                  </a:lnTo>
                  <a:lnTo>
                    <a:pt x="10" y="196"/>
                  </a:lnTo>
                  <a:lnTo>
                    <a:pt x="10" y="196"/>
                  </a:lnTo>
                  <a:lnTo>
                    <a:pt x="15" y="183"/>
                  </a:lnTo>
                  <a:lnTo>
                    <a:pt x="21" y="170"/>
                  </a:lnTo>
                  <a:lnTo>
                    <a:pt x="33" y="147"/>
                  </a:lnTo>
                  <a:lnTo>
                    <a:pt x="47" y="124"/>
                  </a:lnTo>
                  <a:lnTo>
                    <a:pt x="60" y="100"/>
                  </a:lnTo>
                  <a:lnTo>
                    <a:pt x="60" y="100"/>
                  </a:lnTo>
                  <a:lnTo>
                    <a:pt x="74" y="74"/>
                  </a:lnTo>
                  <a:lnTo>
                    <a:pt x="82" y="62"/>
                  </a:lnTo>
                  <a:lnTo>
                    <a:pt x="89" y="49"/>
                  </a:lnTo>
                  <a:lnTo>
                    <a:pt x="98" y="38"/>
                  </a:lnTo>
                  <a:lnTo>
                    <a:pt x="108" y="28"/>
                  </a:lnTo>
                  <a:lnTo>
                    <a:pt x="119" y="17"/>
                  </a:lnTo>
                  <a:lnTo>
                    <a:pt x="130" y="9"/>
                  </a:lnTo>
                  <a:lnTo>
                    <a:pt x="130" y="9"/>
                  </a:lnTo>
                  <a:lnTo>
                    <a:pt x="133" y="7"/>
                  </a:lnTo>
                  <a:lnTo>
                    <a:pt x="134" y="6"/>
                  </a:lnTo>
                  <a:lnTo>
                    <a:pt x="133" y="4"/>
                  </a:lnTo>
                  <a:lnTo>
                    <a:pt x="133" y="2"/>
                  </a:lnTo>
                  <a:lnTo>
                    <a:pt x="132" y="1"/>
                  </a:lnTo>
                  <a:lnTo>
                    <a:pt x="129" y="0"/>
                  </a:lnTo>
                  <a:lnTo>
                    <a:pt x="128" y="0"/>
                  </a:lnTo>
                  <a:lnTo>
                    <a:pt x="126" y="1"/>
                  </a:lnTo>
                  <a:lnTo>
                    <a:pt x="126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0" name="Freeform 366"/>
            <p:cNvSpPr/>
            <p:nvPr>
              <p:custDataLst>
                <p:tags r:id="rId15"/>
              </p:custDataLst>
            </p:nvPr>
          </p:nvSpPr>
          <p:spPr bwMode="auto">
            <a:xfrm>
              <a:off x="4624388" y="3638550"/>
              <a:ext cx="84138" cy="130175"/>
            </a:xfrm>
            <a:custGeom>
              <a:avLst/>
              <a:gdLst/>
              <a:ahLst/>
              <a:cxnLst>
                <a:cxn ang="0">
                  <a:pos x="152" y="1"/>
                </a:cxn>
                <a:cxn ang="0">
                  <a:pos x="137" y="15"/>
                </a:cxn>
                <a:cxn ang="0">
                  <a:pos x="123" y="30"/>
                </a:cxn>
                <a:cxn ang="0">
                  <a:pos x="99" y="66"/>
                </a:cxn>
                <a:cxn ang="0">
                  <a:pos x="67" y="121"/>
                </a:cxn>
                <a:cxn ang="0">
                  <a:pos x="56" y="138"/>
                </a:cxn>
                <a:cxn ang="0">
                  <a:pos x="32" y="174"/>
                </a:cxn>
                <a:cxn ang="0">
                  <a:pos x="12" y="211"/>
                </a:cxn>
                <a:cxn ang="0">
                  <a:pos x="1" y="229"/>
                </a:cxn>
                <a:cxn ang="0">
                  <a:pos x="0" y="238"/>
                </a:cxn>
                <a:cxn ang="0">
                  <a:pos x="4" y="246"/>
                </a:cxn>
                <a:cxn ang="0">
                  <a:pos x="6" y="247"/>
                </a:cxn>
                <a:cxn ang="0">
                  <a:pos x="12" y="246"/>
                </a:cxn>
                <a:cxn ang="0">
                  <a:pos x="14" y="242"/>
                </a:cxn>
                <a:cxn ang="0">
                  <a:pos x="16" y="241"/>
                </a:cxn>
                <a:cxn ang="0">
                  <a:pos x="17" y="236"/>
                </a:cxn>
                <a:cxn ang="0">
                  <a:pos x="15" y="234"/>
                </a:cxn>
                <a:cxn ang="0">
                  <a:pos x="12" y="234"/>
                </a:cxn>
                <a:cxn ang="0">
                  <a:pos x="10" y="234"/>
                </a:cxn>
                <a:cxn ang="0">
                  <a:pos x="12" y="229"/>
                </a:cxn>
                <a:cxn ang="0">
                  <a:pos x="22" y="210"/>
                </a:cxn>
                <a:cxn ang="0">
                  <a:pos x="33" y="191"/>
                </a:cxn>
                <a:cxn ang="0">
                  <a:pos x="53" y="160"/>
                </a:cxn>
                <a:cxn ang="0">
                  <a:pos x="73" y="129"/>
                </a:cxn>
                <a:cxn ang="0">
                  <a:pos x="92" y="98"/>
                </a:cxn>
                <a:cxn ang="0">
                  <a:pos x="121" y="50"/>
                </a:cxn>
                <a:cxn ang="0">
                  <a:pos x="144" y="21"/>
                </a:cxn>
                <a:cxn ang="0">
                  <a:pos x="157" y="10"/>
                </a:cxn>
                <a:cxn ang="0">
                  <a:pos x="158" y="9"/>
                </a:cxn>
                <a:cxn ang="0">
                  <a:pos x="158" y="2"/>
                </a:cxn>
                <a:cxn ang="0">
                  <a:pos x="156" y="0"/>
                </a:cxn>
                <a:cxn ang="0">
                  <a:pos x="152" y="1"/>
                </a:cxn>
              </a:cxnLst>
              <a:rect l="0" t="0" r="r" b="b"/>
              <a:pathLst>
                <a:path w="159" h="247">
                  <a:moveTo>
                    <a:pt x="152" y="1"/>
                  </a:moveTo>
                  <a:lnTo>
                    <a:pt x="152" y="1"/>
                  </a:lnTo>
                  <a:lnTo>
                    <a:pt x="145" y="8"/>
                  </a:lnTo>
                  <a:lnTo>
                    <a:pt x="137" y="15"/>
                  </a:lnTo>
                  <a:lnTo>
                    <a:pt x="129" y="23"/>
                  </a:lnTo>
                  <a:lnTo>
                    <a:pt x="123" y="30"/>
                  </a:lnTo>
                  <a:lnTo>
                    <a:pt x="111" y="48"/>
                  </a:lnTo>
                  <a:lnTo>
                    <a:pt x="99" y="66"/>
                  </a:lnTo>
                  <a:lnTo>
                    <a:pt x="79" y="103"/>
                  </a:lnTo>
                  <a:lnTo>
                    <a:pt x="67" y="121"/>
                  </a:lnTo>
                  <a:lnTo>
                    <a:pt x="56" y="138"/>
                  </a:lnTo>
                  <a:lnTo>
                    <a:pt x="56" y="138"/>
                  </a:lnTo>
                  <a:lnTo>
                    <a:pt x="44" y="155"/>
                  </a:lnTo>
                  <a:lnTo>
                    <a:pt x="32" y="174"/>
                  </a:lnTo>
                  <a:lnTo>
                    <a:pt x="12" y="211"/>
                  </a:lnTo>
                  <a:lnTo>
                    <a:pt x="12" y="211"/>
                  </a:lnTo>
                  <a:lnTo>
                    <a:pt x="6" y="219"/>
                  </a:lnTo>
                  <a:lnTo>
                    <a:pt x="1" y="229"/>
                  </a:lnTo>
                  <a:lnTo>
                    <a:pt x="0" y="233"/>
                  </a:lnTo>
                  <a:lnTo>
                    <a:pt x="0" y="238"/>
                  </a:lnTo>
                  <a:lnTo>
                    <a:pt x="1" y="242"/>
                  </a:lnTo>
                  <a:lnTo>
                    <a:pt x="4" y="246"/>
                  </a:lnTo>
                  <a:lnTo>
                    <a:pt x="4" y="246"/>
                  </a:lnTo>
                  <a:lnTo>
                    <a:pt x="6" y="247"/>
                  </a:lnTo>
                  <a:lnTo>
                    <a:pt x="9" y="247"/>
                  </a:lnTo>
                  <a:lnTo>
                    <a:pt x="12" y="246"/>
                  </a:lnTo>
                  <a:lnTo>
                    <a:pt x="13" y="244"/>
                  </a:lnTo>
                  <a:lnTo>
                    <a:pt x="14" y="242"/>
                  </a:lnTo>
                  <a:lnTo>
                    <a:pt x="14" y="242"/>
                  </a:lnTo>
                  <a:lnTo>
                    <a:pt x="16" y="241"/>
                  </a:lnTo>
                  <a:lnTo>
                    <a:pt x="17" y="240"/>
                  </a:lnTo>
                  <a:lnTo>
                    <a:pt x="17" y="236"/>
                  </a:lnTo>
                  <a:lnTo>
                    <a:pt x="16" y="235"/>
                  </a:lnTo>
                  <a:lnTo>
                    <a:pt x="15" y="234"/>
                  </a:lnTo>
                  <a:lnTo>
                    <a:pt x="14" y="233"/>
                  </a:lnTo>
                  <a:lnTo>
                    <a:pt x="12" y="234"/>
                  </a:lnTo>
                  <a:lnTo>
                    <a:pt x="12" y="234"/>
                  </a:lnTo>
                  <a:lnTo>
                    <a:pt x="10" y="234"/>
                  </a:lnTo>
                  <a:lnTo>
                    <a:pt x="10" y="234"/>
                  </a:lnTo>
                  <a:lnTo>
                    <a:pt x="12" y="229"/>
                  </a:lnTo>
                  <a:lnTo>
                    <a:pt x="15" y="222"/>
                  </a:lnTo>
                  <a:lnTo>
                    <a:pt x="22" y="210"/>
                  </a:lnTo>
                  <a:lnTo>
                    <a:pt x="33" y="191"/>
                  </a:lnTo>
                  <a:lnTo>
                    <a:pt x="33" y="191"/>
                  </a:lnTo>
                  <a:lnTo>
                    <a:pt x="43" y="176"/>
                  </a:lnTo>
                  <a:lnTo>
                    <a:pt x="53" y="160"/>
                  </a:lnTo>
                  <a:lnTo>
                    <a:pt x="73" y="129"/>
                  </a:lnTo>
                  <a:lnTo>
                    <a:pt x="73" y="129"/>
                  </a:lnTo>
                  <a:lnTo>
                    <a:pt x="83" y="114"/>
                  </a:lnTo>
                  <a:lnTo>
                    <a:pt x="92" y="98"/>
                  </a:lnTo>
                  <a:lnTo>
                    <a:pt x="111" y="65"/>
                  </a:lnTo>
                  <a:lnTo>
                    <a:pt x="121" y="50"/>
                  </a:lnTo>
                  <a:lnTo>
                    <a:pt x="131" y="34"/>
                  </a:lnTo>
                  <a:lnTo>
                    <a:pt x="144" y="21"/>
                  </a:lnTo>
                  <a:lnTo>
                    <a:pt x="150" y="15"/>
                  </a:lnTo>
                  <a:lnTo>
                    <a:pt x="157" y="10"/>
                  </a:lnTo>
                  <a:lnTo>
                    <a:pt x="157" y="10"/>
                  </a:lnTo>
                  <a:lnTo>
                    <a:pt x="158" y="9"/>
                  </a:lnTo>
                  <a:lnTo>
                    <a:pt x="159" y="6"/>
                  </a:lnTo>
                  <a:lnTo>
                    <a:pt x="158" y="2"/>
                  </a:lnTo>
                  <a:lnTo>
                    <a:pt x="157" y="1"/>
                  </a:lnTo>
                  <a:lnTo>
                    <a:pt x="156" y="0"/>
                  </a:lnTo>
                  <a:lnTo>
                    <a:pt x="154" y="0"/>
                  </a:lnTo>
                  <a:lnTo>
                    <a:pt x="152" y="1"/>
                  </a:lnTo>
                  <a:lnTo>
                    <a:pt x="152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1" name="Freeform 367"/>
            <p:cNvSpPr/>
            <p:nvPr>
              <p:custDataLst>
                <p:tags r:id="rId16"/>
              </p:custDataLst>
            </p:nvPr>
          </p:nvSpPr>
          <p:spPr bwMode="auto">
            <a:xfrm>
              <a:off x="4648200" y="3646488"/>
              <a:ext cx="80963" cy="120650"/>
            </a:xfrm>
            <a:custGeom>
              <a:avLst/>
              <a:gdLst/>
              <a:ahLst/>
              <a:cxnLst>
                <a:cxn ang="0">
                  <a:pos x="143" y="2"/>
                </a:cxn>
                <a:cxn ang="0">
                  <a:pos x="143" y="2"/>
                </a:cxn>
                <a:cxn ang="0">
                  <a:pos x="132" y="14"/>
                </a:cxn>
                <a:cxn ang="0">
                  <a:pos x="120" y="28"/>
                </a:cxn>
                <a:cxn ang="0">
                  <a:pos x="110" y="41"/>
                </a:cxn>
                <a:cxn ang="0">
                  <a:pos x="100" y="54"/>
                </a:cxn>
                <a:cxn ang="0">
                  <a:pos x="81" y="83"/>
                </a:cxn>
                <a:cxn ang="0">
                  <a:pos x="63" y="113"/>
                </a:cxn>
                <a:cxn ang="0">
                  <a:pos x="63" y="113"/>
                </a:cxn>
                <a:cxn ang="0">
                  <a:pos x="47" y="141"/>
                </a:cxn>
                <a:cxn ang="0">
                  <a:pos x="32" y="169"/>
                </a:cxn>
                <a:cxn ang="0">
                  <a:pos x="32" y="169"/>
                </a:cxn>
                <a:cxn ang="0">
                  <a:pos x="24" y="182"/>
                </a:cxn>
                <a:cxn ang="0">
                  <a:pos x="15" y="195"/>
                </a:cxn>
                <a:cxn ang="0">
                  <a:pos x="7" y="207"/>
                </a:cxn>
                <a:cxn ang="0">
                  <a:pos x="1" y="221"/>
                </a:cxn>
                <a:cxn ang="0">
                  <a:pos x="1" y="221"/>
                </a:cxn>
                <a:cxn ang="0">
                  <a:pos x="0" y="223"/>
                </a:cxn>
                <a:cxn ang="0">
                  <a:pos x="1" y="225"/>
                </a:cxn>
                <a:cxn ang="0">
                  <a:pos x="2" y="227"/>
                </a:cxn>
                <a:cxn ang="0">
                  <a:pos x="5" y="228"/>
                </a:cxn>
                <a:cxn ang="0">
                  <a:pos x="9" y="228"/>
                </a:cxn>
                <a:cxn ang="0">
                  <a:pos x="9" y="228"/>
                </a:cxn>
                <a:cxn ang="0">
                  <a:pos x="12" y="227"/>
                </a:cxn>
                <a:cxn ang="0">
                  <a:pos x="14" y="224"/>
                </a:cxn>
                <a:cxn ang="0">
                  <a:pos x="13" y="221"/>
                </a:cxn>
                <a:cxn ang="0">
                  <a:pos x="12" y="219"/>
                </a:cxn>
                <a:cxn ang="0">
                  <a:pos x="12" y="219"/>
                </a:cxn>
                <a:cxn ang="0">
                  <a:pos x="17" y="209"/>
                </a:cxn>
                <a:cxn ang="0">
                  <a:pos x="23" y="200"/>
                </a:cxn>
                <a:cxn ang="0">
                  <a:pos x="36" y="180"/>
                </a:cxn>
                <a:cxn ang="0">
                  <a:pos x="36" y="180"/>
                </a:cxn>
                <a:cxn ang="0">
                  <a:pos x="52" y="153"/>
                </a:cxn>
                <a:cxn ang="0">
                  <a:pos x="67" y="125"/>
                </a:cxn>
                <a:cxn ang="0">
                  <a:pos x="67" y="125"/>
                </a:cxn>
                <a:cxn ang="0">
                  <a:pos x="85" y="94"/>
                </a:cxn>
                <a:cxn ang="0">
                  <a:pos x="105" y="64"/>
                </a:cxn>
                <a:cxn ang="0">
                  <a:pos x="115" y="49"/>
                </a:cxn>
                <a:cxn ang="0">
                  <a:pos x="127" y="35"/>
                </a:cxn>
                <a:cxn ang="0">
                  <a:pos x="138" y="21"/>
                </a:cxn>
                <a:cxn ang="0">
                  <a:pos x="150" y="8"/>
                </a:cxn>
                <a:cxn ang="0">
                  <a:pos x="150" y="8"/>
                </a:cxn>
                <a:cxn ang="0">
                  <a:pos x="151" y="6"/>
                </a:cxn>
                <a:cxn ang="0">
                  <a:pos x="151" y="5"/>
                </a:cxn>
                <a:cxn ang="0">
                  <a:pos x="150" y="3"/>
                </a:cxn>
                <a:cxn ang="0">
                  <a:pos x="149" y="2"/>
                </a:cxn>
                <a:cxn ang="0">
                  <a:pos x="148" y="1"/>
                </a:cxn>
                <a:cxn ang="0">
                  <a:pos x="146" y="0"/>
                </a:cxn>
                <a:cxn ang="0">
                  <a:pos x="145" y="0"/>
                </a:cxn>
                <a:cxn ang="0">
                  <a:pos x="143" y="2"/>
                </a:cxn>
                <a:cxn ang="0">
                  <a:pos x="143" y="2"/>
                </a:cxn>
              </a:cxnLst>
              <a:rect l="0" t="0" r="r" b="b"/>
              <a:pathLst>
                <a:path w="151" h="228">
                  <a:moveTo>
                    <a:pt x="143" y="2"/>
                  </a:moveTo>
                  <a:lnTo>
                    <a:pt x="143" y="2"/>
                  </a:lnTo>
                  <a:lnTo>
                    <a:pt x="132" y="14"/>
                  </a:lnTo>
                  <a:lnTo>
                    <a:pt x="120" y="28"/>
                  </a:lnTo>
                  <a:lnTo>
                    <a:pt x="110" y="41"/>
                  </a:lnTo>
                  <a:lnTo>
                    <a:pt x="100" y="54"/>
                  </a:lnTo>
                  <a:lnTo>
                    <a:pt x="81" y="83"/>
                  </a:lnTo>
                  <a:lnTo>
                    <a:pt x="63" y="113"/>
                  </a:lnTo>
                  <a:lnTo>
                    <a:pt x="63" y="113"/>
                  </a:lnTo>
                  <a:lnTo>
                    <a:pt x="47" y="141"/>
                  </a:lnTo>
                  <a:lnTo>
                    <a:pt x="32" y="169"/>
                  </a:lnTo>
                  <a:lnTo>
                    <a:pt x="32" y="169"/>
                  </a:lnTo>
                  <a:lnTo>
                    <a:pt x="24" y="182"/>
                  </a:lnTo>
                  <a:lnTo>
                    <a:pt x="15" y="195"/>
                  </a:lnTo>
                  <a:lnTo>
                    <a:pt x="7" y="207"/>
                  </a:lnTo>
                  <a:lnTo>
                    <a:pt x="1" y="221"/>
                  </a:lnTo>
                  <a:lnTo>
                    <a:pt x="1" y="221"/>
                  </a:lnTo>
                  <a:lnTo>
                    <a:pt x="0" y="223"/>
                  </a:lnTo>
                  <a:lnTo>
                    <a:pt x="1" y="225"/>
                  </a:lnTo>
                  <a:lnTo>
                    <a:pt x="2" y="227"/>
                  </a:lnTo>
                  <a:lnTo>
                    <a:pt x="5" y="228"/>
                  </a:lnTo>
                  <a:lnTo>
                    <a:pt x="9" y="228"/>
                  </a:lnTo>
                  <a:lnTo>
                    <a:pt x="9" y="228"/>
                  </a:lnTo>
                  <a:lnTo>
                    <a:pt x="12" y="227"/>
                  </a:lnTo>
                  <a:lnTo>
                    <a:pt x="14" y="224"/>
                  </a:lnTo>
                  <a:lnTo>
                    <a:pt x="13" y="221"/>
                  </a:lnTo>
                  <a:lnTo>
                    <a:pt x="12" y="219"/>
                  </a:lnTo>
                  <a:lnTo>
                    <a:pt x="12" y="219"/>
                  </a:lnTo>
                  <a:lnTo>
                    <a:pt x="17" y="209"/>
                  </a:lnTo>
                  <a:lnTo>
                    <a:pt x="23" y="200"/>
                  </a:lnTo>
                  <a:lnTo>
                    <a:pt x="36" y="180"/>
                  </a:lnTo>
                  <a:lnTo>
                    <a:pt x="36" y="180"/>
                  </a:lnTo>
                  <a:lnTo>
                    <a:pt x="52" y="153"/>
                  </a:lnTo>
                  <a:lnTo>
                    <a:pt x="67" y="125"/>
                  </a:lnTo>
                  <a:lnTo>
                    <a:pt x="67" y="125"/>
                  </a:lnTo>
                  <a:lnTo>
                    <a:pt x="85" y="94"/>
                  </a:lnTo>
                  <a:lnTo>
                    <a:pt x="105" y="64"/>
                  </a:lnTo>
                  <a:lnTo>
                    <a:pt x="115" y="49"/>
                  </a:lnTo>
                  <a:lnTo>
                    <a:pt x="127" y="35"/>
                  </a:lnTo>
                  <a:lnTo>
                    <a:pt x="138" y="21"/>
                  </a:lnTo>
                  <a:lnTo>
                    <a:pt x="150" y="8"/>
                  </a:lnTo>
                  <a:lnTo>
                    <a:pt x="150" y="8"/>
                  </a:lnTo>
                  <a:lnTo>
                    <a:pt x="151" y="6"/>
                  </a:lnTo>
                  <a:lnTo>
                    <a:pt x="151" y="5"/>
                  </a:lnTo>
                  <a:lnTo>
                    <a:pt x="150" y="3"/>
                  </a:lnTo>
                  <a:lnTo>
                    <a:pt x="149" y="2"/>
                  </a:lnTo>
                  <a:lnTo>
                    <a:pt x="148" y="1"/>
                  </a:lnTo>
                  <a:lnTo>
                    <a:pt x="146" y="0"/>
                  </a:lnTo>
                  <a:lnTo>
                    <a:pt x="145" y="0"/>
                  </a:lnTo>
                  <a:lnTo>
                    <a:pt x="143" y="2"/>
                  </a:lnTo>
                  <a:lnTo>
                    <a:pt x="143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2" name="Freeform 368"/>
            <p:cNvSpPr/>
            <p:nvPr>
              <p:custDataLst>
                <p:tags r:id="rId17"/>
              </p:custDataLst>
            </p:nvPr>
          </p:nvSpPr>
          <p:spPr bwMode="auto">
            <a:xfrm>
              <a:off x="4708525" y="3648075"/>
              <a:ext cx="52388" cy="69850"/>
            </a:xfrm>
            <a:custGeom>
              <a:avLst/>
              <a:gdLst/>
              <a:ahLst/>
              <a:cxnLst>
                <a:cxn ang="0">
                  <a:pos x="92" y="1"/>
                </a:cxn>
                <a:cxn ang="0">
                  <a:pos x="92" y="1"/>
                </a:cxn>
                <a:cxn ang="0">
                  <a:pos x="79" y="15"/>
                </a:cxn>
                <a:cxn ang="0">
                  <a:pos x="66" y="30"/>
                </a:cxn>
                <a:cxn ang="0">
                  <a:pos x="54" y="44"/>
                </a:cxn>
                <a:cxn ang="0">
                  <a:pos x="43" y="60"/>
                </a:cxn>
                <a:cxn ang="0">
                  <a:pos x="21" y="92"/>
                </a:cxn>
                <a:cxn ang="0">
                  <a:pos x="1" y="125"/>
                </a:cxn>
                <a:cxn ang="0">
                  <a:pos x="1" y="125"/>
                </a:cxn>
                <a:cxn ang="0">
                  <a:pos x="0" y="127"/>
                </a:cxn>
                <a:cxn ang="0">
                  <a:pos x="1" y="129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8" y="132"/>
                </a:cxn>
                <a:cxn ang="0">
                  <a:pos x="10" y="130"/>
                </a:cxn>
                <a:cxn ang="0">
                  <a:pos x="10" y="130"/>
                </a:cxn>
                <a:cxn ang="0">
                  <a:pos x="29" y="97"/>
                </a:cxn>
                <a:cxn ang="0">
                  <a:pos x="50" y="66"/>
                </a:cxn>
                <a:cxn ang="0">
                  <a:pos x="61" y="51"/>
                </a:cxn>
                <a:cxn ang="0">
                  <a:pos x="74" y="36"/>
                </a:cxn>
                <a:cxn ang="0">
                  <a:pos x="86" y="22"/>
                </a:cxn>
                <a:cxn ang="0">
                  <a:pos x="98" y="8"/>
                </a:cxn>
                <a:cxn ang="0">
                  <a:pos x="98" y="8"/>
                </a:cxn>
                <a:cxn ang="0">
                  <a:pos x="99" y="6"/>
                </a:cxn>
                <a:cxn ang="0">
                  <a:pos x="100" y="4"/>
                </a:cxn>
                <a:cxn ang="0">
                  <a:pos x="99" y="3"/>
                </a:cxn>
                <a:cxn ang="0">
                  <a:pos x="98" y="1"/>
                </a:cxn>
                <a:cxn ang="0">
                  <a:pos x="97" y="0"/>
                </a:cxn>
                <a:cxn ang="0">
                  <a:pos x="95" y="0"/>
                </a:cxn>
                <a:cxn ang="0">
                  <a:pos x="93" y="0"/>
                </a:cxn>
                <a:cxn ang="0">
                  <a:pos x="92" y="1"/>
                </a:cxn>
                <a:cxn ang="0">
                  <a:pos x="92" y="1"/>
                </a:cxn>
              </a:cxnLst>
              <a:rect l="0" t="0" r="r" b="b"/>
              <a:pathLst>
                <a:path w="100" h="132">
                  <a:moveTo>
                    <a:pt x="92" y="1"/>
                  </a:moveTo>
                  <a:lnTo>
                    <a:pt x="92" y="1"/>
                  </a:lnTo>
                  <a:lnTo>
                    <a:pt x="79" y="15"/>
                  </a:lnTo>
                  <a:lnTo>
                    <a:pt x="66" y="30"/>
                  </a:lnTo>
                  <a:lnTo>
                    <a:pt x="54" y="44"/>
                  </a:lnTo>
                  <a:lnTo>
                    <a:pt x="43" y="60"/>
                  </a:lnTo>
                  <a:lnTo>
                    <a:pt x="21" y="92"/>
                  </a:lnTo>
                  <a:lnTo>
                    <a:pt x="1" y="125"/>
                  </a:lnTo>
                  <a:lnTo>
                    <a:pt x="1" y="125"/>
                  </a:lnTo>
                  <a:lnTo>
                    <a:pt x="0" y="127"/>
                  </a:lnTo>
                  <a:lnTo>
                    <a:pt x="1" y="129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8" y="132"/>
                  </a:lnTo>
                  <a:lnTo>
                    <a:pt x="10" y="130"/>
                  </a:lnTo>
                  <a:lnTo>
                    <a:pt x="10" y="130"/>
                  </a:lnTo>
                  <a:lnTo>
                    <a:pt x="29" y="97"/>
                  </a:lnTo>
                  <a:lnTo>
                    <a:pt x="50" y="66"/>
                  </a:lnTo>
                  <a:lnTo>
                    <a:pt x="61" y="51"/>
                  </a:lnTo>
                  <a:lnTo>
                    <a:pt x="74" y="36"/>
                  </a:lnTo>
                  <a:lnTo>
                    <a:pt x="86" y="22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9" y="6"/>
                  </a:lnTo>
                  <a:lnTo>
                    <a:pt x="100" y="4"/>
                  </a:lnTo>
                  <a:lnTo>
                    <a:pt x="99" y="3"/>
                  </a:lnTo>
                  <a:lnTo>
                    <a:pt x="98" y="1"/>
                  </a:lnTo>
                  <a:lnTo>
                    <a:pt x="97" y="0"/>
                  </a:lnTo>
                  <a:lnTo>
                    <a:pt x="95" y="0"/>
                  </a:lnTo>
                  <a:lnTo>
                    <a:pt x="93" y="0"/>
                  </a:lnTo>
                  <a:lnTo>
                    <a:pt x="92" y="1"/>
                  </a:lnTo>
                  <a:lnTo>
                    <a:pt x="92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3" name="Freeform 369"/>
            <p:cNvSpPr/>
            <p:nvPr>
              <p:custDataLst>
                <p:tags r:id="rId18"/>
              </p:custDataLst>
            </p:nvPr>
          </p:nvSpPr>
          <p:spPr bwMode="auto">
            <a:xfrm>
              <a:off x="4749800" y="3648075"/>
              <a:ext cx="39688" cy="52388"/>
            </a:xfrm>
            <a:custGeom>
              <a:avLst/>
              <a:gdLst/>
              <a:ahLst/>
              <a:cxnLst>
                <a:cxn ang="0">
                  <a:pos x="66" y="4"/>
                </a:cxn>
                <a:cxn ang="0">
                  <a:pos x="66" y="4"/>
                </a:cxn>
                <a:cxn ang="0">
                  <a:pos x="65" y="10"/>
                </a:cxn>
                <a:cxn ang="0">
                  <a:pos x="62" y="14"/>
                </a:cxn>
                <a:cxn ang="0">
                  <a:pos x="59" y="20"/>
                </a:cxn>
                <a:cxn ang="0">
                  <a:pos x="54" y="24"/>
                </a:cxn>
                <a:cxn ang="0">
                  <a:pos x="45" y="32"/>
                </a:cxn>
                <a:cxn ang="0">
                  <a:pos x="41" y="36"/>
                </a:cxn>
                <a:cxn ang="0">
                  <a:pos x="38" y="40"/>
                </a:cxn>
                <a:cxn ang="0">
                  <a:pos x="38" y="40"/>
                </a:cxn>
                <a:cxn ang="0">
                  <a:pos x="29" y="54"/>
                </a:cxn>
                <a:cxn ang="0">
                  <a:pos x="18" y="66"/>
                </a:cxn>
                <a:cxn ang="0">
                  <a:pos x="9" y="78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1" y="97"/>
                </a:cxn>
                <a:cxn ang="0">
                  <a:pos x="2" y="99"/>
                </a:cxn>
                <a:cxn ang="0">
                  <a:pos x="4" y="99"/>
                </a:cxn>
                <a:cxn ang="0">
                  <a:pos x="5" y="99"/>
                </a:cxn>
                <a:cxn ang="0">
                  <a:pos x="7" y="98"/>
                </a:cxn>
                <a:cxn ang="0">
                  <a:pos x="8" y="97"/>
                </a:cxn>
                <a:cxn ang="0">
                  <a:pos x="8" y="97"/>
                </a:cxn>
                <a:cxn ang="0">
                  <a:pos x="17" y="82"/>
                </a:cxn>
                <a:cxn ang="0">
                  <a:pos x="28" y="66"/>
                </a:cxn>
                <a:cxn ang="0">
                  <a:pos x="40" y="52"/>
                </a:cxn>
                <a:cxn ang="0">
                  <a:pos x="52" y="38"/>
                </a:cxn>
                <a:cxn ang="0">
                  <a:pos x="52" y="38"/>
                </a:cxn>
                <a:cxn ang="0">
                  <a:pos x="60" y="31"/>
                </a:cxn>
                <a:cxn ang="0">
                  <a:pos x="67" y="23"/>
                </a:cxn>
                <a:cxn ang="0">
                  <a:pos x="70" y="18"/>
                </a:cxn>
                <a:cxn ang="0">
                  <a:pos x="72" y="14"/>
                </a:cxn>
                <a:cxn ang="0">
                  <a:pos x="74" y="10"/>
                </a:cxn>
                <a:cxn ang="0">
                  <a:pos x="75" y="4"/>
                </a:cxn>
                <a:cxn ang="0">
                  <a:pos x="75" y="4"/>
                </a:cxn>
                <a:cxn ang="0">
                  <a:pos x="75" y="3"/>
                </a:cxn>
                <a:cxn ang="0">
                  <a:pos x="74" y="1"/>
                </a:cxn>
                <a:cxn ang="0">
                  <a:pos x="73" y="0"/>
                </a:cxn>
                <a:cxn ang="0">
                  <a:pos x="71" y="0"/>
                </a:cxn>
                <a:cxn ang="0">
                  <a:pos x="68" y="1"/>
                </a:cxn>
                <a:cxn ang="0">
                  <a:pos x="67" y="3"/>
                </a:cxn>
                <a:cxn ang="0">
                  <a:pos x="66" y="4"/>
                </a:cxn>
                <a:cxn ang="0">
                  <a:pos x="66" y="4"/>
                </a:cxn>
              </a:cxnLst>
              <a:rect l="0" t="0" r="r" b="b"/>
              <a:pathLst>
                <a:path w="75" h="99">
                  <a:moveTo>
                    <a:pt x="66" y="4"/>
                  </a:moveTo>
                  <a:lnTo>
                    <a:pt x="66" y="4"/>
                  </a:lnTo>
                  <a:lnTo>
                    <a:pt x="65" y="10"/>
                  </a:lnTo>
                  <a:lnTo>
                    <a:pt x="62" y="14"/>
                  </a:lnTo>
                  <a:lnTo>
                    <a:pt x="59" y="20"/>
                  </a:lnTo>
                  <a:lnTo>
                    <a:pt x="54" y="24"/>
                  </a:lnTo>
                  <a:lnTo>
                    <a:pt x="45" y="32"/>
                  </a:lnTo>
                  <a:lnTo>
                    <a:pt x="41" y="36"/>
                  </a:lnTo>
                  <a:lnTo>
                    <a:pt x="38" y="40"/>
                  </a:lnTo>
                  <a:lnTo>
                    <a:pt x="38" y="40"/>
                  </a:lnTo>
                  <a:lnTo>
                    <a:pt x="29" y="54"/>
                  </a:lnTo>
                  <a:lnTo>
                    <a:pt x="18" y="66"/>
                  </a:lnTo>
                  <a:lnTo>
                    <a:pt x="9" y="78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1" y="97"/>
                  </a:lnTo>
                  <a:lnTo>
                    <a:pt x="2" y="99"/>
                  </a:lnTo>
                  <a:lnTo>
                    <a:pt x="4" y="99"/>
                  </a:lnTo>
                  <a:lnTo>
                    <a:pt x="5" y="99"/>
                  </a:lnTo>
                  <a:lnTo>
                    <a:pt x="7" y="98"/>
                  </a:lnTo>
                  <a:lnTo>
                    <a:pt x="8" y="97"/>
                  </a:lnTo>
                  <a:lnTo>
                    <a:pt x="8" y="97"/>
                  </a:lnTo>
                  <a:lnTo>
                    <a:pt x="17" y="82"/>
                  </a:lnTo>
                  <a:lnTo>
                    <a:pt x="28" y="66"/>
                  </a:lnTo>
                  <a:lnTo>
                    <a:pt x="40" y="52"/>
                  </a:lnTo>
                  <a:lnTo>
                    <a:pt x="52" y="38"/>
                  </a:lnTo>
                  <a:lnTo>
                    <a:pt x="52" y="38"/>
                  </a:lnTo>
                  <a:lnTo>
                    <a:pt x="60" y="31"/>
                  </a:lnTo>
                  <a:lnTo>
                    <a:pt x="67" y="23"/>
                  </a:lnTo>
                  <a:lnTo>
                    <a:pt x="70" y="18"/>
                  </a:lnTo>
                  <a:lnTo>
                    <a:pt x="72" y="14"/>
                  </a:lnTo>
                  <a:lnTo>
                    <a:pt x="74" y="10"/>
                  </a:lnTo>
                  <a:lnTo>
                    <a:pt x="75" y="4"/>
                  </a:lnTo>
                  <a:lnTo>
                    <a:pt x="75" y="4"/>
                  </a:lnTo>
                  <a:lnTo>
                    <a:pt x="75" y="3"/>
                  </a:lnTo>
                  <a:lnTo>
                    <a:pt x="74" y="1"/>
                  </a:lnTo>
                  <a:lnTo>
                    <a:pt x="73" y="0"/>
                  </a:lnTo>
                  <a:lnTo>
                    <a:pt x="71" y="0"/>
                  </a:lnTo>
                  <a:lnTo>
                    <a:pt x="68" y="1"/>
                  </a:lnTo>
                  <a:lnTo>
                    <a:pt x="67" y="3"/>
                  </a:lnTo>
                  <a:lnTo>
                    <a:pt x="66" y="4"/>
                  </a:lnTo>
                  <a:lnTo>
                    <a:pt x="66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4" name="Freeform 370"/>
            <p:cNvSpPr/>
            <p:nvPr>
              <p:custDataLst>
                <p:tags r:id="rId19"/>
              </p:custDataLst>
            </p:nvPr>
          </p:nvSpPr>
          <p:spPr bwMode="auto">
            <a:xfrm>
              <a:off x="4384675" y="3116263"/>
              <a:ext cx="22225" cy="38100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33" y="0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29" y="2"/>
                </a:cxn>
                <a:cxn ang="0">
                  <a:pos x="29" y="2"/>
                </a:cxn>
                <a:cxn ang="0">
                  <a:pos x="19" y="18"/>
                </a:cxn>
                <a:cxn ang="0">
                  <a:pos x="10" y="35"/>
                </a:cxn>
                <a:cxn ang="0">
                  <a:pos x="10" y="35"/>
                </a:cxn>
                <a:cxn ang="0">
                  <a:pos x="6" y="42"/>
                </a:cxn>
                <a:cxn ang="0">
                  <a:pos x="2" y="50"/>
                </a:cxn>
                <a:cxn ang="0">
                  <a:pos x="0" y="59"/>
                </a:cxn>
                <a:cxn ang="0">
                  <a:pos x="0" y="63"/>
                </a:cxn>
                <a:cxn ang="0">
                  <a:pos x="0" y="67"/>
                </a:cxn>
                <a:cxn ang="0">
                  <a:pos x="0" y="67"/>
                </a:cxn>
                <a:cxn ang="0">
                  <a:pos x="1" y="69"/>
                </a:cxn>
                <a:cxn ang="0">
                  <a:pos x="3" y="70"/>
                </a:cxn>
                <a:cxn ang="0">
                  <a:pos x="4" y="70"/>
                </a:cxn>
                <a:cxn ang="0">
                  <a:pos x="6" y="70"/>
                </a:cxn>
                <a:cxn ang="0">
                  <a:pos x="8" y="69"/>
                </a:cxn>
                <a:cxn ang="0">
                  <a:pos x="9" y="68"/>
                </a:cxn>
                <a:cxn ang="0">
                  <a:pos x="9" y="67"/>
                </a:cxn>
                <a:cxn ang="0">
                  <a:pos x="9" y="65"/>
                </a:cxn>
                <a:cxn ang="0">
                  <a:pos x="9" y="65"/>
                </a:cxn>
                <a:cxn ang="0">
                  <a:pos x="9" y="61"/>
                </a:cxn>
                <a:cxn ang="0">
                  <a:pos x="9" y="57"/>
                </a:cxn>
                <a:cxn ang="0">
                  <a:pos x="13" y="48"/>
                </a:cxn>
                <a:cxn ang="0">
                  <a:pos x="22" y="33"/>
                </a:cxn>
                <a:cxn ang="0">
                  <a:pos x="22" y="33"/>
                </a:cxn>
                <a:cxn ang="0">
                  <a:pos x="33" y="15"/>
                </a:cxn>
                <a:cxn ang="0">
                  <a:pos x="33" y="15"/>
                </a:cxn>
                <a:cxn ang="0">
                  <a:pos x="36" y="9"/>
                </a:cxn>
                <a:cxn ang="0">
                  <a:pos x="36" y="9"/>
                </a:cxn>
                <a:cxn ang="0">
                  <a:pos x="38" y="9"/>
                </a:cxn>
                <a:cxn ang="0">
                  <a:pos x="38" y="9"/>
                </a:cxn>
                <a:cxn ang="0">
                  <a:pos x="40" y="9"/>
                </a:cxn>
                <a:cxn ang="0">
                  <a:pos x="41" y="8"/>
                </a:cxn>
                <a:cxn ang="0">
                  <a:pos x="42" y="6"/>
                </a:cxn>
                <a:cxn ang="0">
                  <a:pos x="42" y="4"/>
                </a:cxn>
                <a:cxn ang="0">
                  <a:pos x="42" y="3"/>
                </a:cxn>
                <a:cxn ang="0">
                  <a:pos x="41" y="1"/>
                </a:cxn>
                <a:cxn ang="0">
                  <a:pos x="40" y="0"/>
                </a:cxn>
                <a:cxn ang="0">
                  <a:pos x="38" y="0"/>
                </a:cxn>
                <a:cxn ang="0">
                  <a:pos x="38" y="0"/>
                </a:cxn>
              </a:cxnLst>
              <a:rect l="0" t="0" r="r" b="b"/>
              <a:pathLst>
                <a:path w="42" h="70">
                  <a:moveTo>
                    <a:pt x="38" y="0"/>
                  </a:moveTo>
                  <a:lnTo>
                    <a:pt x="33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29" y="2"/>
                  </a:lnTo>
                  <a:lnTo>
                    <a:pt x="29" y="2"/>
                  </a:lnTo>
                  <a:lnTo>
                    <a:pt x="19" y="18"/>
                  </a:lnTo>
                  <a:lnTo>
                    <a:pt x="10" y="35"/>
                  </a:lnTo>
                  <a:lnTo>
                    <a:pt x="10" y="35"/>
                  </a:lnTo>
                  <a:lnTo>
                    <a:pt x="6" y="42"/>
                  </a:lnTo>
                  <a:lnTo>
                    <a:pt x="2" y="50"/>
                  </a:lnTo>
                  <a:lnTo>
                    <a:pt x="0" y="59"/>
                  </a:lnTo>
                  <a:lnTo>
                    <a:pt x="0" y="63"/>
                  </a:lnTo>
                  <a:lnTo>
                    <a:pt x="0" y="67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3" y="70"/>
                  </a:lnTo>
                  <a:lnTo>
                    <a:pt x="4" y="70"/>
                  </a:lnTo>
                  <a:lnTo>
                    <a:pt x="6" y="70"/>
                  </a:lnTo>
                  <a:lnTo>
                    <a:pt x="8" y="69"/>
                  </a:lnTo>
                  <a:lnTo>
                    <a:pt x="9" y="68"/>
                  </a:lnTo>
                  <a:lnTo>
                    <a:pt x="9" y="67"/>
                  </a:lnTo>
                  <a:lnTo>
                    <a:pt x="9" y="65"/>
                  </a:lnTo>
                  <a:lnTo>
                    <a:pt x="9" y="65"/>
                  </a:lnTo>
                  <a:lnTo>
                    <a:pt x="9" y="61"/>
                  </a:lnTo>
                  <a:lnTo>
                    <a:pt x="9" y="57"/>
                  </a:lnTo>
                  <a:lnTo>
                    <a:pt x="13" y="48"/>
                  </a:lnTo>
                  <a:lnTo>
                    <a:pt x="22" y="33"/>
                  </a:lnTo>
                  <a:lnTo>
                    <a:pt x="22" y="33"/>
                  </a:lnTo>
                  <a:lnTo>
                    <a:pt x="33" y="15"/>
                  </a:lnTo>
                  <a:lnTo>
                    <a:pt x="33" y="15"/>
                  </a:lnTo>
                  <a:lnTo>
                    <a:pt x="36" y="9"/>
                  </a:lnTo>
                  <a:lnTo>
                    <a:pt x="36" y="9"/>
                  </a:lnTo>
                  <a:lnTo>
                    <a:pt x="38" y="9"/>
                  </a:lnTo>
                  <a:lnTo>
                    <a:pt x="38" y="9"/>
                  </a:lnTo>
                  <a:lnTo>
                    <a:pt x="40" y="9"/>
                  </a:lnTo>
                  <a:lnTo>
                    <a:pt x="41" y="8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40" y="0"/>
                  </a:lnTo>
                  <a:lnTo>
                    <a:pt x="38" y="0"/>
                  </a:lnTo>
                  <a:lnTo>
                    <a:pt x="38" y="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5" name="Freeform 371"/>
            <p:cNvSpPr/>
            <p:nvPr>
              <p:custDataLst>
                <p:tags r:id="rId20"/>
              </p:custDataLst>
            </p:nvPr>
          </p:nvSpPr>
          <p:spPr bwMode="auto">
            <a:xfrm>
              <a:off x="4446588" y="3108325"/>
              <a:ext cx="34925" cy="47625"/>
            </a:xfrm>
            <a:custGeom>
              <a:avLst/>
              <a:gdLst/>
              <a:ahLst/>
              <a:cxnLst>
                <a:cxn ang="0">
                  <a:pos x="55" y="2"/>
                </a:cxn>
                <a:cxn ang="0">
                  <a:pos x="55" y="2"/>
                </a:cxn>
                <a:cxn ang="0">
                  <a:pos x="46" y="15"/>
                </a:cxn>
                <a:cxn ang="0">
                  <a:pos x="36" y="26"/>
                </a:cxn>
                <a:cxn ang="0">
                  <a:pos x="26" y="39"/>
                </a:cxn>
                <a:cxn ang="0">
                  <a:pos x="16" y="50"/>
                </a:cxn>
                <a:cxn ang="0">
                  <a:pos x="16" y="50"/>
                </a:cxn>
                <a:cxn ang="0">
                  <a:pos x="10" y="58"/>
                </a:cxn>
                <a:cxn ang="0">
                  <a:pos x="4" y="69"/>
                </a:cxn>
                <a:cxn ang="0">
                  <a:pos x="1" y="75"/>
                </a:cxn>
                <a:cxn ang="0">
                  <a:pos x="0" y="80"/>
                </a:cxn>
                <a:cxn ang="0">
                  <a:pos x="0" y="85"/>
                </a:cxn>
                <a:cxn ang="0">
                  <a:pos x="1" y="87"/>
                </a:cxn>
                <a:cxn ang="0">
                  <a:pos x="4" y="89"/>
                </a:cxn>
                <a:cxn ang="0">
                  <a:pos x="4" y="89"/>
                </a:cxn>
                <a:cxn ang="0">
                  <a:pos x="6" y="90"/>
                </a:cxn>
                <a:cxn ang="0">
                  <a:pos x="8" y="90"/>
                </a:cxn>
                <a:cxn ang="0">
                  <a:pos x="9" y="90"/>
                </a:cxn>
                <a:cxn ang="0">
                  <a:pos x="11" y="89"/>
                </a:cxn>
                <a:cxn ang="0">
                  <a:pos x="12" y="87"/>
                </a:cxn>
                <a:cxn ang="0">
                  <a:pos x="12" y="86"/>
                </a:cxn>
                <a:cxn ang="0">
                  <a:pos x="12" y="84"/>
                </a:cxn>
                <a:cxn ang="0">
                  <a:pos x="11" y="82"/>
                </a:cxn>
                <a:cxn ang="0">
                  <a:pos x="11" y="82"/>
                </a:cxn>
                <a:cxn ang="0">
                  <a:pos x="10" y="80"/>
                </a:cxn>
                <a:cxn ang="0">
                  <a:pos x="10" y="77"/>
                </a:cxn>
                <a:cxn ang="0">
                  <a:pos x="12" y="74"/>
                </a:cxn>
                <a:cxn ang="0">
                  <a:pos x="14" y="69"/>
                </a:cxn>
                <a:cxn ang="0">
                  <a:pos x="21" y="57"/>
                </a:cxn>
                <a:cxn ang="0">
                  <a:pos x="31" y="46"/>
                </a:cxn>
                <a:cxn ang="0">
                  <a:pos x="51" y="22"/>
                </a:cxn>
                <a:cxn ang="0">
                  <a:pos x="63" y="8"/>
                </a:cxn>
                <a:cxn ang="0">
                  <a:pos x="63" y="8"/>
                </a:cxn>
                <a:cxn ang="0">
                  <a:pos x="65" y="6"/>
                </a:cxn>
                <a:cxn ang="0">
                  <a:pos x="65" y="3"/>
                </a:cxn>
                <a:cxn ang="0">
                  <a:pos x="63" y="2"/>
                </a:cxn>
                <a:cxn ang="0">
                  <a:pos x="62" y="1"/>
                </a:cxn>
                <a:cxn ang="0">
                  <a:pos x="58" y="0"/>
                </a:cxn>
                <a:cxn ang="0">
                  <a:pos x="56" y="1"/>
                </a:cxn>
                <a:cxn ang="0">
                  <a:pos x="55" y="2"/>
                </a:cxn>
                <a:cxn ang="0">
                  <a:pos x="55" y="2"/>
                </a:cxn>
              </a:cxnLst>
              <a:rect l="0" t="0" r="r" b="b"/>
              <a:pathLst>
                <a:path w="65" h="90">
                  <a:moveTo>
                    <a:pt x="55" y="2"/>
                  </a:moveTo>
                  <a:lnTo>
                    <a:pt x="55" y="2"/>
                  </a:lnTo>
                  <a:lnTo>
                    <a:pt x="46" y="15"/>
                  </a:lnTo>
                  <a:lnTo>
                    <a:pt x="36" y="26"/>
                  </a:lnTo>
                  <a:lnTo>
                    <a:pt x="26" y="39"/>
                  </a:lnTo>
                  <a:lnTo>
                    <a:pt x="16" y="50"/>
                  </a:lnTo>
                  <a:lnTo>
                    <a:pt x="16" y="50"/>
                  </a:lnTo>
                  <a:lnTo>
                    <a:pt x="10" y="58"/>
                  </a:lnTo>
                  <a:lnTo>
                    <a:pt x="4" y="69"/>
                  </a:lnTo>
                  <a:lnTo>
                    <a:pt x="1" y="75"/>
                  </a:lnTo>
                  <a:lnTo>
                    <a:pt x="0" y="80"/>
                  </a:lnTo>
                  <a:lnTo>
                    <a:pt x="0" y="85"/>
                  </a:lnTo>
                  <a:lnTo>
                    <a:pt x="1" y="87"/>
                  </a:lnTo>
                  <a:lnTo>
                    <a:pt x="4" y="89"/>
                  </a:lnTo>
                  <a:lnTo>
                    <a:pt x="4" y="89"/>
                  </a:lnTo>
                  <a:lnTo>
                    <a:pt x="6" y="90"/>
                  </a:lnTo>
                  <a:lnTo>
                    <a:pt x="8" y="90"/>
                  </a:lnTo>
                  <a:lnTo>
                    <a:pt x="9" y="90"/>
                  </a:lnTo>
                  <a:lnTo>
                    <a:pt x="11" y="89"/>
                  </a:lnTo>
                  <a:lnTo>
                    <a:pt x="12" y="87"/>
                  </a:lnTo>
                  <a:lnTo>
                    <a:pt x="12" y="86"/>
                  </a:lnTo>
                  <a:lnTo>
                    <a:pt x="12" y="84"/>
                  </a:lnTo>
                  <a:lnTo>
                    <a:pt x="11" y="82"/>
                  </a:lnTo>
                  <a:lnTo>
                    <a:pt x="11" y="82"/>
                  </a:lnTo>
                  <a:lnTo>
                    <a:pt x="10" y="80"/>
                  </a:lnTo>
                  <a:lnTo>
                    <a:pt x="10" y="77"/>
                  </a:lnTo>
                  <a:lnTo>
                    <a:pt x="12" y="74"/>
                  </a:lnTo>
                  <a:lnTo>
                    <a:pt x="14" y="69"/>
                  </a:lnTo>
                  <a:lnTo>
                    <a:pt x="21" y="57"/>
                  </a:lnTo>
                  <a:lnTo>
                    <a:pt x="31" y="46"/>
                  </a:lnTo>
                  <a:lnTo>
                    <a:pt x="51" y="22"/>
                  </a:lnTo>
                  <a:lnTo>
                    <a:pt x="63" y="8"/>
                  </a:lnTo>
                  <a:lnTo>
                    <a:pt x="63" y="8"/>
                  </a:lnTo>
                  <a:lnTo>
                    <a:pt x="65" y="6"/>
                  </a:lnTo>
                  <a:lnTo>
                    <a:pt x="65" y="3"/>
                  </a:lnTo>
                  <a:lnTo>
                    <a:pt x="63" y="2"/>
                  </a:lnTo>
                  <a:lnTo>
                    <a:pt x="62" y="1"/>
                  </a:lnTo>
                  <a:lnTo>
                    <a:pt x="58" y="0"/>
                  </a:lnTo>
                  <a:lnTo>
                    <a:pt x="56" y="1"/>
                  </a:lnTo>
                  <a:lnTo>
                    <a:pt x="55" y="2"/>
                  </a:lnTo>
                  <a:lnTo>
                    <a:pt x="55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6" name="Freeform 372"/>
            <p:cNvSpPr/>
            <p:nvPr>
              <p:custDataLst>
                <p:tags r:id="rId21"/>
              </p:custDataLst>
            </p:nvPr>
          </p:nvSpPr>
          <p:spPr bwMode="auto">
            <a:xfrm>
              <a:off x="4516438" y="3119438"/>
              <a:ext cx="22225" cy="39688"/>
            </a:xfrm>
            <a:custGeom>
              <a:avLst/>
              <a:gdLst/>
              <a:ahLst/>
              <a:cxnLst>
                <a:cxn ang="0">
                  <a:pos x="34" y="1"/>
                </a:cxn>
                <a:cxn ang="0">
                  <a:pos x="34" y="1"/>
                </a:cxn>
                <a:cxn ang="0">
                  <a:pos x="29" y="5"/>
                </a:cxn>
                <a:cxn ang="0">
                  <a:pos x="24" y="10"/>
                </a:cxn>
                <a:cxn ang="0">
                  <a:pos x="16" y="21"/>
                </a:cxn>
                <a:cxn ang="0">
                  <a:pos x="10" y="33"/>
                </a:cxn>
                <a:cxn ang="0">
                  <a:pos x="5" y="45"/>
                </a:cxn>
                <a:cxn ang="0">
                  <a:pos x="5" y="45"/>
                </a:cxn>
                <a:cxn ang="0">
                  <a:pos x="3" y="54"/>
                </a:cxn>
                <a:cxn ang="0">
                  <a:pos x="0" y="63"/>
                </a:cxn>
                <a:cxn ang="0">
                  <a:pos x="0" y="67"/>
                </a:cxn>
                <a:cxn ang="0">
                  <a:pos x="2" y="71"/>
                </a:cxn>
                <a:cxn ang="0">
                  <a:pos x="4" y="73"/>
                </a:cxn>
                <a:cxn ang="0">
                  <a:pos x="9" y="75"/>
                </a:cxn>
                <a:cxn ang="0">
                  <a:pos x="9" y="75"/>
                </a:cxn>
                <a:cxn ang="0">
                  <a:pos x="11" y="75"/>
                </a:cxn>
                <a:cxn ang="0">
                  <a:pos x="12" y="74"/>
                </a:cxn>
                <a:cxn ang="0">
                  <a:pos x="13" y="72"/>
                </a:cxn>
                <a:cxn ang="0">
                  <a:pos x="13" y="71"/>
                </a:cxn>
                <a:cxn ang="0">
                  <a:pos x="12" y="67"/>
                </a:cxn>
                <a:cxn ang="0">
                  <a:pos x="11" y="66"/>
                </a:cxn>
                <a:cxn ang="0">
                  <a:pos x="9" y="66"/>
                </a:cxn>
                <a:cxn ang="0">
                  <a:pos x="9" y="66"/>
                </a:cxn>
                <a:cxn ang="0">
                  <a:pos x="19" y="35"/>
                </a:cxn>
                <a:cxn ang="0">
                  <a:pos x="19" y="35"/>
                </a:cxn>
                <a:cxn ang="0">
                  <a:pos x="23" y="28"/>
                </a:cxn>
                <a:cxn ang="0">
                  <a:pos x="29" y="21"/>
                </a:cxn>
                <a:cxn ang="0">
                  <a:pos x="34" y="13"/>
                </a:cxn>
                <a:cxn ang="0">
                  <a:pos x="41" y="7"/>
                </a:cxn>
                <a:cxn ang="0">
                  <a:pos x="41" y="7"/>
                </a:cxn>
                <a:cxn ang="0">
                  <a:pos x="42" y="6"/>
                </a:cxn>
                <a:cxn ang="0">
                  <a:pos x="42" y="4"/>
                </a:cxn>
                <a:cxn ang="0">
                  <a:pos x="42" y="3"/>
                </a:cxn>
                <a:cxn ang="0">
                  <a:pos x="41" y="1"/>
                </a:cxn>
                <a:cxn ang="0">
                  <a:pos x="38" y="0"/>
                </a:cxn>
                <a:cxn ang="0">
                  <a:pos x="36" y="0"/>
                </a:cxn>
                <a:cxn ang="0">
                  <a:pos x="34" y="1"/>
                </a:cxn>
                <a:cxn ang="0">
                  <a:pos x="34" y="1"/>
                </a:cxn>
              </a:cxnLst>
              <a:rect l="0" t="0" r="r" b="b"/>
              <a:pathLst>
                <a:path w="42" h="75">
                  <a:moveTo>
                    <a:pt x="34" y="1"/>
                  </a:moveTo>
                  <a:lnTo>
                    <a:pt x="34" y="1"/>
                  </a:lnTo>
                  <a:lnTo>
                    <a:pt x="29" y="5"/>
                  </a:lnTo>
                  <a:lnTo>
                    <a:pt x="24" y="10"/>
                  </a:lnTo>
                  <a:lnTo>
                    <a:pt x="16" y="21"/>
                  </a:lnTo>
                  <a:lnTo>
                    <a:pt x="10" y="33"/>
                  </a:lnTo>
                  <a:lnTo>
                    <a:pt x="5" y="45"/>
                  </a:lnTo>
                  <a:lnTo>
                    <a:pt x="5" y="45"/>
                  </a:lnTo>
                  <a:lnTo>
                    <a:pt x="3" y="54"/>
                  </a:lnTo>
                  <a:lnTo>
                    <a:pt x="0" y="63"/>
                  </a:lnTo>
                  <a:lnTo>
                    <a:pt x="0" y="67"/>
                  </a:lnTo>
                  <a:lnTo>
                    <a:pt x="2" y="71"/>
                  </a:lnTo>
                  <a:lnTo>
                    <a:pt x="4" y="73"/>
                  </a:lnTo>
                  <a:lnTo>
                    <a:pt x="9" y="75"/>
                  </a:lnTo>
                  <a:lnTo>
                    <a:pt x="9" y="75"/>
                  </a:lnTo>
                  <a:lnTo>
                    <a:pt x="11" y="75"/>
                  </a:lnTo>
                  <a:lnTo>
                    <a:pt x="12" y="74"/>
                  </a:lnTo>
                  <a:lnTo>
                    <a:pt x="13" y="72"/>
                  </a:lnTo>
                  <a:lnTo>
                    <a:pt x="13" y="71"/>
                  </a:lnTo>
                  <a:lnTo>
                    <a:pt x="12" y="67"/>
                  </a:lnTo>
                  <a:lnTo>
                    <a:pt x="11" y="66"/>
                  </a:lnTo>
                  <a:lnTo>
                    <a:pt x="9" y="66"/>
                  </a:lnTo>
                  <a:lnTo>
                    <a:pt x="9" y="66"/>
                  </a:lnTo>
                  <a:lnTo>
                    <a:pt x="19" y="35"/>
                  </a:lnTo>
                  <a:lnTo>
                    <a:pt x="19" y="35"/>
                  </a:lnTo>
                  <a:lnTo>
                    <a:pt x="23" y="28"/>
                  </a:lnTo>
                  <a:lnTo>
                    <a:pt x="29" y="21"/>
                  </a:lnTo>
                  <a:lnTo>
                    <a:pt x="34" y="13"/>
                  </a:lnTo>
                  <a:lnTo>
                    <a:pt x="41" y="7"/>
                  </a:lnTo>
                  <a:lnTo>
                    <a:pt x="41" y="7"/>
                  </a:lnTo>
                  <a:lnTo>
                    <a:pt x="42" y="6"/>
                  </a:lnTo>
                  <a:lnTo>
                    <a:pt x="42" y="4"/>
                  </a:lnTo>
                  <a:lnTo>
                    <a:pt x="42" y="3"/>
                  </a:lnTo>
                  <a:lnTo>
                    <a:pt x="41" y="1"/>
                  </a:lnTo>
                  <a:lnTo>
                    <a:pt x="38" y="0"/>
                  </a:lnTo>
                  <a:lnTo>
                    <a:pt x="36" y="0"/>
                  </a:lnTo>
                  <a:lnTo>
                    <a:pt x="34" y="1"/>
                  </a:lnTo>
                  <a:lnTo>
                    <a:pt x="34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7" name="Freeform 373"/>
            <p:cNvSpPr/>
            <p:nvPr>
              <p:custDataLst>
                <p:tags r:id="rId22"/>
              </p:custDataLst>
            </p:nvPr>
          </p:nvSpPr>
          <p:spPr bwMode="auto">
            <a:xfrm>
              <a:off x="4583113" y="3121025"/>
              <a:ext cx="26988" cy="34925"/>
            </a:xfrm>
            <a:custGeom>
              <a:avLst/>
              <a:gdLst/>
              <a:ahLst/>
              <a:cxnLst>
                <a:cxn ang="0">
                  <a:pos x="43" y="1"/>
                </a:cxn>
                <a:cxn ang="0">
                  <a:pos x="43" y="1"/>
                </a:cxn>
                <a:cxn ang="0">
                  <a:pos x="37" y="7"/>
                </a:cxn>
                <a:cxn ang="0">
                  <a:pos x="31" y="15"/>
                </a:cxn>
                <a:cxn ang="0">
                  <a:pos x="21" y="29"/>
                </a:cxn>
                <a:cxn ang="0">
                  <a:pos x="12" y="45"/>
                </a:cxn>
                <a:cxn ang="0">
                  <a:pos x="7" y="52"/>
                </a:cxn>
                <a:cxn ang="0">
                  <a:pos x="1" y="58"/>
                </a:cxn>
                <a:cxn ang="0">
                  <a:pos x="1" y="58"/>
                </a:cxn>
                <a:cxn ang="0">
                  <a:pos x="0" y="60"/>
                </a:cxn>
                <a:cxn ang="0">
                  <a:pos x="0" y="62"/>
                </a:cxn>
                <a:cxn ang="0">
                  <a:pos x="0" y="63"/>
                </a:cxn>
                <a:cxn ang="0">
                  <a:pos x="1" y="65"/>
                </a:cxn>
                <a:cxn ang="0">
                  <a:pos x="3" y="66"/>
                </a:cxn>
                <a:cxn ang="0">
                  <a:pos x="4" y="66"/>
                </a:cxn>
                <a:cxn ang="0">
                  <a:pos x="6" y="66"/>
                </a:cxn>
                <a:cxn ang="0">
                  <a:pos x="8" y="65"/>
                </a:cxn>
                <a:cxn ang="0">
                  <a:pos x="8" y="65"/>
                </a:cxn>
                <a:cxn ang="0">
                  <a:pos x="13" y="58"/>
                </a:cxn>
                <a:cxn ang="0">
                  <a:pos x="18" y="51"/>
                </a:cxn>
                <a:cxn ang="0">
                  <a:pos x="28" y="36"/>
                </a:cxn>
                <a:cxn ang="0">
                  <a:pos x="38" y="21"/>
                </a:cxn>
                <a:cxn ang="0">
                  <a:pos x="44" y="15"/>
                </a:cxn>
                <a:cxn ang="0">
                  <a:pos x="50" y="8"/>
                </a:cxn>
                <a:cxn ang="0">
                  <a:pos x="50" y="8"/>
                </a:cxn>
                <a:cxn ang="0">
                  <a:pos x="51" y="6"/>
                </a:cxn>
                <a:cxn ang="0">
                  <a:pos x="51" y="5"/>
                </a:cxn>
                <a:cxn ang="0">
                  <a:pos x="51" y="3"/>
                </a:cxn>
                <a:cxn ang="0">
                  <a:pos x="50" y="2"/>
                </a:cxn>
                <a:cxn ang="0">
                  <a:pos x="47" y="0"/>
                </a:cxn>
                <a:cxn ang="0">
                  <a:pos x="45" y="0"/>
                </a:cxn>
                <a:cxn ang="0">
                  <a:pos x="43" y="1"/>
                </a:cxn>
                <a:cxn ang="0">
                  <a:pos x="43" y="1"/>
                </a:cxn>
              </a:cxnLst>
              <a:rect l="0" t="0" r="r" b="b"/>
              <a:pathLst>
                <a:path w="51" h="66">
                  <a:moveTo>
                    <a:pt x="43" y="1"/>
                  </a:moveTo>
                  <a:lnTo>
                    <a:pt x="43" y="1"/>
                  </a:lnTo>
                  <a:lnTo>
                    <a:pt x="37" y="7"/>
                  </a:lnTo>
                  <a:lnTo>
                    <a:pt x="31" y="15"/>
                  </a:lnTo>
                  <a:lnTo>
                    <a:pt x="21" y="29"/>
                  </a:lnTo>
                  <a:lnTo>
                    <a:pt x="12" y="45"/>
                  </a:lnTo>
                  <a:lnTo>
                    <a:pt x="7" y="52"/>
                  </a:lnTo>
                  <a:lnTo>
                    <a:pt x="1" y="58"/>
                  </a:lnTo>
                  <a:lnTo>
                    <a:pt x="1" y="58"/>
                  </a:lnTo>
                  <a:lnTo>
                    <a:pt x="0" y="60"/>
                  </a:lnTo>
                  <a:lnTo>
                    <a:pt x="0" y="62"/>
                  </a:lnTo>
                  <a:lnTo>
                    <a:pt x="0" y="63"/>
                  </a:lnTo>
                  <a:lnTo>
                    <a:pt x="1" y="65"/>
                  </a:lnTo>
                  <a:lnTo>
                    <a:pt x="3" y="66"/>
                  </a:lnTo>
                  <a:lnTo>
                    <a:pt x="4" y="66"/>
                  </a:lnTo>
                  <a:lnTo>
                    <a:pt x="6" y="66"/>
                  </a:lnTo>
                  <a:lnTo>
                    <a:pt x="8" y="65"/>
                  </a:lnTo>
                  <a:lnTo>
                    <a:pt x="8" y="65"/>
                  </a:lnTo>
                  <a:lnTo>
                    <a:pt x="13" y="58"/>
                  </a:lnTo>
                  <a:lnTo>
                    <a:pt x="18" y="51"/>
                  </a:lnTo>
                  <a:lnTo>
                    <a:pt x="28" y="36"/>
                  </a:lnTo>
                  <a:lnTo>
                    <a:pt x="38" y="21"/>
                  </a:lnTo>
                  <a:lnTo>
                    <a:pt x="44" y="15"/>
                  </a:lnTo>
                  <a:lnTo>
                    <a:pt x="50" y="8"/>
                  </a:lnTo>
                  <a:lnTo>
                    <a:pt x="50" y="8"/>
                  </a:lnTo>
                  <a:lnTo>
                    <a:pt x="51" y="6"/>
                  </a:lnTo>
                  <a:lnTo>
                    <a:pt x="51" y="5"/>
                  </a:lnTo>
                  <a:lnTo>
                    <a:pt x="51" y="3"/>
                  </a:lnTo>
                  <a:lnTo>
                    <a:pt x="50" y="2"/>
                  </a:lnTo>
                  <a:lnTo>
                    <a:pt x="47" y="0"/>
                  </a:lnTo>
                  <a:lnTo>
                    <a:pt x="45" y="0"/>
                  </a:lnTo>
                  <a:lnTo>
                    <a:pt x="43" y="1"/>
                  </a:lnTo>
                  <a:lnTo>
                    <a:pt x="43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8" name="Freeform 374"/>
            <p:cNvSpPr/>
            <p:nvPr>
              <p:custDataLst>
                <p:tags r:id="rId23"/>
              </p:custDataLst>
            </p:nvPr>
          </p:nvSpPr>
          <p:spPr bwMode="auto">
            <a:xfrm>
              <a:off x="4638675" y="3114675"/>
              <a:ext cx="26988" cy="44450"/>
            </a:xfrm>
            <a:custGeom>
              <a:avLst/>
              <a:gdLst/>
              <a:ahLst/>
              <a:cxnLst>
                <a:cxn ang="0">
                  <a:pos x="42" y="3"/>
                </a:cxn>
                <a:cxn ang="0">
                  <a:pos x="42" y="3"/>
                </a:cxn>
                <a:cxn ang="0">
                  <a:pos x="40" y="8"/>
                </a:cxn>
                <a:cxn ang="0">
                  <a:pos x="37" y="12"/>
                </a:cxn>
                <a:cxn ang="0">
                  <a:pos x="30" y="22"/>
                </a:cxn>
                <a:cxn ang="0">
                  <a:pos x="14" y="40"/>
                </a:cxn>
                <a:cxn ang="0">
                  <a:pos x="14" y="40"/>
                </a:cxn>
                <a:cxn ang="0">
                  <a:pos x="8" y="49"/>
                </a:cxn>
                <a:cxn ang="0">
                  <a:pos x="4" y="59"/>
                </a:cxn>
                <a:cxn ang="0">
                  <a:pos x="1" y="69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3"/>
                </a:cxn>
                <a:cxn ang="0">
                  <a:pos x="4" y="84"/>
                </a:cxn>
                <a:cxn ang="0">
                  <a:pos x="6" y="83"/>
                </a:cxn>
                <a:cxn ang="0">
                  <a:pos x="7" y="83"/>
                </a:cxn>
                <a:cxn ang="0">
                  <a:pos x="8" y="81"/>
                </a:cxn>
                <a:cxn ang="0">
                  <a:pos x="9" y="79"/>
                </a:cxn>
                <a:cxn ang="0">
                  <a:pos x="9" y="79"/>
                </a:cxn>
                <a:cxn ang="0">
                  <a:pos x="10" y="74"/>
                </a:cxn>
                <a:cxn ang="0">
                  <a:pos x="11" y="68"/>
                </a:cxn>
                <a:cxn ang="0">
                  <a:pos x="14" y="58"/>
                </a:cxn>
                <a:cxn ang="0">
                  <a:pos x="21" y="49"/>
                </a:cxn>
                <a:cxn ang="0">
                  <a:pos x="27" y="40"/>
                </a:cxn>
                <a:cxn ang="0">
                  <a:pos x="40" y="23"/>
                </a:cxn>
                <a:cxn ang="0">
                  <a:pos x="46" y="14"/>
                </a:cxn>
                <a:cxn ang="0">
                  <a:pos x="52" y="5"/>
                </a:cxn>
                <a:cxn ang="0">
                  <a:pos x="52" y="5"/>
                </a:cxn>
                <a:cxn ang="0">
                  <a:pos x="52" y="3"/>
                </a:cxn>
                <a:cxn ang="0">
                  <a:pos x="52" y="2"/>
                </a:cxn>
                <a:cxn ang="0">
                  <a:pos x="51" y="0"/>
                </a:cxn>
                <a:cxn ang="0">
                  <a:pos x="49" y="0"/>
                </a:cxn>
                <a:cxn ang="0">
                  <a:pos x="45" y="0"/>
                </a:cxn>
                <a:cxn ang="0">
                  <a:pos x="43" y="1"/>
                </a:cxn>
                <a:cxn ang="0">
                  <a:pos x="42" y="3"/>
                </a:cxn>
                <a:cxn ang="0">
                  <a:pos x="42" y="3"/>
                </a:cxn>
              </a:cxnLst>
              <a:rect l="0" t="0" r="r" b="b"/>
              <a:pathLst>
                <a:path w="52" h="84">
                  <a:moveTo>
                    <a:pt x="42" y="3"/>
                  </a:moveTo>
                  <a:lnTo>
                    <a:pt x="42" y="3"/>
                  </a:lnTo>
                  <a:lnTo>
                    <a:pt x="40" y="8"/>
                  </a:lnTo>
                  <a:lnTo>
                    <a:pt x="37" y="12"/>
                  </a:lnTo>
                  <a:lnTo>
                    <a:pt x="30" y="22"/>
                  </a:lnTo>
                  <a:lnTo>
                    <a:pt x="14" y="40"/>
                  </a:lnTo>
                  <a:lnTo>
                    <a:pt x="14" y="40"/>
                  </a:lnTo>
                  <a:lnTo>
                    <a:pt x="8" y="49"/>
                  </a:lnTo>
                  <a:lnTo>
                    <a:pt x="4" y="59"/>
                  </a:lnTo>
                  <a:lnTo>
                    <a:pt x="1" y="69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3"/>
                  </a:lnTo>
                  <a:lnTo>
                    <a:pt x="4" y="84"/>
                  </a:lnTo>
                  <a:lnTo>
                    <a:pt x="6" y="83"/>
                  </a:lnTo>
                  <a:lnTo>
                    <a:pt x="7" y="83"/>
                  </a:lnTo>
                  <a:lnTo>
                    <a:pt x="8" y="81"/>
                  </a:lnTo>
                  <a:lnTo>
                    <a:pt x="9" y="79"/>
                  </a:lnTo>
                  <a:lnTo>
                    <a:pt x="9" y="79"/>
                  </a:lnTo>
                  <a:lnTo>
                    <a:pt x="10" y="74"/>
                  </a:lnTo>
                  <a:lnTo>
                    <a:pt x="11" y="68"/>
                  </a:lnTo>
                  <a:lnTo>
                    <a:pt x="14" y="58"/>
                  </a:lnTo>
                  <a:lnTo>
                    <a:pt x="21" y="49"/>
                  </a:lnTo>
                  <a:lnTo>
                    <a:pt x="27" y="40"/>
                  </a:lnTo>
                  <a:lnTo>
                    <a:pt x="40" y="23"/>
                  </a:lnTo>
                  <a:lnTo>
                    <a:pt x="46" y="14"/>
                  </a:lnTo>
                  <a:lnTo>
                    <a:pt x="52" y="5"/>
                  </a:lnTo>
                  <a:lnTo>
                    <a:pt x="52" y="5"/>
                  </a:lnTo>
                  <a:lnTo>
                    <a:pt x="52" y="3"/>
                  </a:lnTo>
                  <a:lnTo>
                    <a:pt x="52" y="2"/>
                  </a:lnTo>
                  <a:lnTo>
                    <a:pt x="51" y="0"/>
                  </a:lnTo>
                  <a:lnTo>
                    <a:pt x="49" y="0"/>
                  </a:lnTo>
                  <a:lnTo>
                    <a:pt x="45" y="0"/>
                  </a:lnTo>
                  <a:lnTo>
                    <a:pt x="43" y="1"/>
                  </a:lnTo>
                  <a:lnTo>
                    <a:pt x="42" y="3"/>
                  </a:lnTo>
                  <a:lnTo>
                    <a:pt x="42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59" name="Freeform 375"/>
            <p:cNvSpPr/>
            <p:nvPr>
              <p:custDataLst>
                <p:tags r:id="rId24"/>
              </p:custDataLst>
            </p:nvPr>
          </p:nvSpPr>
          <p:spPr bwMode="auto">
            <a:xfrm>
              <a:off x="4686300" y="3121025"/>
              <a:ext cx="25400" cy="38100"/>
            </a:xfrm>
            <a:custGeom>
              <a:avLst/>
              <a:gdLst/>
              <a:ahLst/>
              <a:cxnLst>
                <a:cxn ang="0">
                  <a:pos x="38" y="2"/>
                </a:cxn>
                <a:cxn ang="0">
                  <a:pos x="38" y="2"/>
                </a:cxn>
                <a:cxn ang="0">
                  <a:pos x="34" y="10"/>
                </a:cxn>
                <a:cxn ang="0">
                  <a:pos x="29" y="19"/>
                </a:cxn>
                <a:cxn ang="0">
                  <a:pos x="17" y="33"/>
                </a:cxn>
                <a:cxn ang="0">
                  <a:pos x="12" y="40"/>
                </a:cxn>
                <a:cxn ang="0">
                  <a:pos x="7" y="48"/>
                </a:cxn>
                <a:cxn ang="0">
                  <a:pos x="3" y="56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0" y="67"/>
                </a:cxn>
                <a:cxn ang="0">
                  <a:pos x="1" y="69"/>
                </a:cxn>
                <a:cxn ang="0">
                  <a:pos x="2" y="70"/>
                </a:cxn>
                <a:cxn ang="0">
                  <a:pos x="4" y="71"/>
                </a:cxn>
                <a:cxn ang="0">
                  <a:pos x="5" y="71"/>
                </a:cxn>
                <a:cxn ang="0">
                  <a:pos x="7" y="70"/>
                </a:cxn>
                <a:cxn ang="0">
                  <a:pos x="8" y="69"/>
                </a:cxn>
                <a:cxn ang="0">
                  <a:pos x="9" y="67"/>
                </a:cxn>
                <a:cxn ang="0">
                  <a:pos x="9" y="67"/>
                </a:cxn>
                <a:cxn ang="0">
                  <a:pos x="12" y="59"/>
                </a:cxn>
                <a:cxn ang="0">
                  <a:pos x="16" y="52"/>
                </a:cxn>
                <a:cxn ang="0">
                  <a:pos x="21" y="44"/>
                </a:cxn>
                <a:cxn ang="0">
                  <a:pos x="27" y="37"/>
                </a:cxn>
                <a:cxn ang="0">
                  <a:pos x="37" y="23"/>
                </a:cxn>
                <a:cxn ang="0">
                  <a:pos x="42" y="16"/>
                </a:cxn>
                <a:cxn ang="0">
                  <a:pos x="46" y="7"/>
                </a:cxn>
                <a:cxn ang="0">
                  <a:pos x="46" y="7"/>
                </a:cxn>
                <a:cxn ang="0">
                  <a:pos x="47" y="5"/>
                </a:cxn>
                <a:cxn ang="0">
                  <a:pos x="46" y="3"/>
                </a:cxn>
                <a:cxn ang="0">
                  <a:pos x="44" y="0"/>
                </a:cxn>
                <a:cxn ang="0">
                  <a:pos x="42" y="0"/>
                </a:cxn>
                <a:cxn ang="0">
                  <a:pos x="41" y="0"/>
                </a:cxn>
                <a:cxn ang="0">
                  <a:pos x="39" y="1"/>
                </a:cxn>
                <a:cxn ang="0">
                  <a:pos x="38" y="2"/>
                </a:cxn>
                <a:cxn ang="0">
                  <a:pos x="38" y="2"/>
                </a:cxn>
              </a:cxnLst>
              <a:rect l="0" t="0" r="r" b="b"/>
              <a:pathLst>
                <a:path w="47" h="71">
                  <a:moveTo>
                    <a:pt x="38" y="2"/>
                  </a:moveTo>
                  <a:lnTo>
                    <a:pt x="38" y="2"/>
                  </a:lnTo>
                  <a:lnTo>
                    <a:pt x="34" y="10"/>
                  </a:lnTo>
                  <a:lnTo>
                    <a:pt x="29" y="19"/>
                  </a:lnTo>
                  <a:lnTo>
                    <a:pt x="17" y="33"/>
                  </a:lnTo>
                  <a:lnTo>
                    <a:pt x="12" y="40"/>
                  </a:lnTo>
                  <a:lnTo>
                    <a:pt x="7" y="48"/>
                  </a:lnTo>
                  <a:lnTo>
                    <a:pt x="3" y="56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0" y="67"/>
                  </a:lnTo>
                  <a:lnTo>
                    <a:pt x="1" y="69"/>
                  </a:lnTo>
                  <a:lnTo>
                    <a:pt x="2" y="70"/>
                  </a:lnTo>
                  <a:lnTo>
                    <a:pt x="4" y="71"/>
                  </a:lnTo>
                  <a:lnTo>
                    <a:pt x="5" y="71"/>
                  </a:lnTo>
                  <a:lnTo>
                    <a:pt x="7" y="70"/>
                  </a:lnTo>
                  <a:lnTo>
                    <a:pt x="8" y="69"/>
                  </a:lnTo>
                  <a:lnTo>
                    <a:pt x="9" y="67"/>
                  </a:lnTo>
                  <a:lnTo>
                    <a:pt x="9" y="67"/>
                  </a:lnTo>
                  <a:lnTo>
                    <a:pt x="12" y="59"/>
                  </a:lnTo>
                  <a:lnTo>
                    <a:pt x="16" y="52"/>
                  </a:lnTo>
                  <a:lnTo>
                    <a:pt x="21" y="44"/>
                  </a:lnTo>
                  <a:lnTo>
                    <a:pt x="27" y="37"/>
                  </a:lnTo>
                  <a:lnTo>
                    <a:pt x="37" y="23"/>
                  </a:lnTo>
                  <a:lnTo>
                    <a:pt x="42" y="16"/>
                  </a:lnTo>
                  <a:lnTo>
                    <a:pt x="46" y="7"/>
                  </a:lnTo>
                  <a:lnTo>
                    <a:pt x="46" y="7"/>
                  </a:lnTo>
                  <a:lnTo>
                    <a:pt x="47" y="5"/>
                  </a:lnTo>
                  <a:lnTo>
                    <a:pt x="46" y="3"/>
                  </a:lnTo>
                  <a:lnTo>
                    <a:pt x="44" y="0"/>
                  </a:lnTo>
                  <a:lnTo>
                    <a:pt x="42" y="0"/>
                  </a:lnTo>
                  <a:lnTo>
                    <a:pt x="41" y="0"/>
                  </a:lnTo>
                  <a:lnTo>
                    <a:pt x="39" y="1"/>
                  </a:lnTo>
                  <a:lnTo>
                    <a:pt x="38" y="2"/>
                  </a:lnTo>
                  <a:lnTo>
                    <a:pt x="38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0" name="Freeform 376"/>
            <p:cNvSpPr/>
            <p:nvPr>
              <p:custDataLst>
                <p:tags r:id="rId25"/>
              </p:custDataLst>
            </p:nvPr>
          </p:nvSpPr>
          <p:spPr bwMode="auto">
            <a:xfrm>
              <a:off x="4721225" y="3125788"/>
              <a:ext cx="33338" cy="38100"/>
            </a:xfrm>
            <a:custGeom>
              <a:avLst/>
              <a:gdLst/>
              <a:ahLst/>
              <a:cxnLst>
                <a:cxn ang="0">
                  <a:pos x="54" y="1"/>
                </a:cxn>
                <a:cxn ang="0">
                  <a:pos x="54" y="1"/>
                </a:cxn>
                <a:cxn ang="0">
                  <a:pos x="40" y="17"/>
                </a:cxn>
                <a:cxn ang="0">
                  <a:pos x="28" y="32"/>
                </a:cxn>
                <a:cxn ang="0">
                  <a:pos x="15" y="49"/>
                </a:cxn>
                <a:cxn ang="0">
                  <a:pos x="2" y="63"/>
                </a:cxn>
                <a:cxn ang="0">
                  <a:pos x="2" y="63"/>
                </a:cxn>
                <a:cxn ang="0">
                  <a:pos x="0" y="66"/>
                </a:cxn>
                <a:cxn ang="0">
                  <a:pos x="0" y="68"/>
                </a:cxn>
                <a:cxn ang="0">
                  <a:pos x="1" y="69"/>
                </a:cxn>
                <a:cxn ang="0">
                  <a:pos x="2" y="71"/>
                </a:cxn>
                <a:cxn ang="0">
                  <a:pos x="3" y="72"/>
                </a:cxn>
                <a:cxn ang="0">
                  <a:pos x="5" y="72"/>
                </a:cxn>
                <a:cxn ang="0">
                  <a:pos x="6" y="72"/>
                </a:cxn>
                <a:cxn ang="0">
                  <a:pos x="8" y="71"/>
                </a:cxn>
                <a:cxn ang="0">
                  <a:pos x="8" y="71"/>
                </a:cxn>
                <a:cxn ang="0">
                  <a:pos x="22" y="55"/>
                </a:cxn>
                <a:cxn ang="0">
                  <a:pos x="34" y="40"/>
                </a:cxn>
                <a:cxn ang="0">
                  <a:pos x="47" y="24"/>
                </a:cxn>
                <a:cxn ang="0">
                  <a:pos x="61" y="9"/>
                </a:cxn>
                <a:cxn ang="0">
                  <a:pos x="61" y="9"/>
                </a:cxn>
                <a:cxn ang="0">
                  <a:pos x="62" y="7"/>
                </a:cxn>
                <a:cxn ang="0">
                  <a:pos x="62" y="6"/>
                </a:cxn>
                <a:cxn ang="0">
                  <a:pos x="61" y="4"/>
                </a:cxn>
                <a:cxn ang="0">
                  <a:pos x="60" y="3"/>
                </a:cxn>
                <a:cxn ang="0">
                  <a:pos x="59" y="1"/>
                </a:cxn>
                <a:cxn ang="0">
                  <a:pos x="57" y="0"/>
                </a:cxn>
                <a:cxn ang="0">
                  <a:pos x="56" y="0"/>
                </a:cxn>
                <a:cxn ang="0">
                  <a:pos x="54" y="1"/>
                </a:cxn>
                <a:cxn ang="0">
                  <a:pos x="54" y="1"/>
                </a:cxn>
              </a:cxnLst>
              <a:rect l="0" t="0" r="r" b="b"/>
              <a:pathLst>
                <a:path w="62" h="72">
                  <a:moveTo>
                    <a:pt x="54" y="1"/>
                  </a:moveTo>
                  <a:lnTo>
                    <a:pt x="54" y="1"/>
                  </a:lnTo>
                  <a:lnTo>
                    <a:pt x="40" y="17"/>
                  </a:lnTo>
                  <a:lnTo>
                    <a:pt x="28" y="32"/>
                  </a:lnTo>
                  <a:lnTo>
                    <a:pt x="15" y="49"/>
                  </a:lnTo>
                  <a:lnTo>
                    <a:pt x="2" y="63"/>
                  </a:lnTo>
                  <a:lnTo>
                    <a:pt x="2" y="63"/>
                  </a:lnTo>
                  <a:lnTo>
                    <a:pt x="0" y="66"/>
                  </a:lnTo>
                  <a:lnTo>
                    <a:pt x="0" y="68"/>
                  </a:lnTo>
                  <a:lnTo>
                    <a:pt x="1" y="69"/>
                  </a:lnTo>
                  <a:lnTo>
                    <a:pt x="2" y="71"/>
                  </a:lnTo>
                  <a:lnTo>
                    <a:pt x="3" y="72"/>
                  </a:lnTo>
                  <a:lnTo>
                    <a:pt x="5" y="72"/>
                  </a:lnTo>
                  <a:lnTo>
                    <a:pt x="6" y="72"/>
                  </a:lnTo>
                  <a:lnTo>
                    <a:pt x="8" y="71"/>
                  </a:lnTo>
                  <a:lnTo>
                    <a:pt x="8" y="71"/>
                  </a:lnTo>
                  <a:lnTo>
                    <a:pt x="22" y="55"/>
                  </a:lnTo>
                  <a:lnTo>
                    <a:pt x="34" y="40"/>
                  </a:lnTo>
                  <a:lnTo>
                    <a:pt x="47" y="24"/>
                  </a:lnTo>
                  <a:lnTo>
                    <a:pt x="61" y="9"/>
                  </a:lnTo>
                  <a:lnTo>
                    <a:pt x="61" y="9"/>
                  </a:lnTo>
                  <a:lnTo>
                    <a:pt x="62" y="7"/>
                  </a:lnTo>
                  <a:lnTo>
                    <a:pt x="62" y="6"/>
                  </a:lnTo>
                  <a:lnTo>
                    <a:pt x="61" y="4"/>
                  </a:lnTo>
                  <a:lnTo>
                    <a:pt x="60" y="3"/>
                  </a:lnTo>
                  <a:lnTo>
                    <a:pt x="59" y="1"/>
                  </a:lnTo>
                  <a:lnTo>
                    <a:pt x="57" y="0"/>
                  </a:lnTo>
                  <a:lnTo>
                    <a:pt x="56" y="0"/>
                  </a:lnTo>
                  <a:lnTo>
                    <a:pt x="54" y="1"/>
                  </a:lnTo>
                  <a:lnTo>
                    <a:pt x="54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1" name="Freeform 377"/>
            <p:cNvSpPr/>
            <p:nvPr>
              <p:custDataLst>
                <p:tags r:id="rId26"/>
              </p:custDataLst>
            </p:nvPr>
          </p:nvSpPr>
          <p:spPr bwMode="auto">
            <a:xfrm>
              <a:off x="4311650" y="3119438"/>
              <a:ext cx="20638" cy="39688"/>
            </a:xfrm>
            <a:custGeom>
              <a:avLst/>
              <a:gdLst/>
              <a:ahLst/>
              <a:cxnLst>
                <a:cxn ang="0">
                  <a:pos x="39" y="4"/>
                </a:cxn>
                <a:cxn ang="0">
                  <a:pos x="39" y="4"/>
                </a:cxn>
                <a:cxn ang="0">
                  <a:pos x="38" y="2"/>
                </a:cxn>
                <a:cxn ang="0">
                  <a:pos x="37" y="1"/>
                </a:cxn>
                <a:cxn ang="0">
                  <a:pos x="35" y="0"/>
                </a:cxn>
                <a:cxn ang="0">
                  <a:pos x="33" y="0"/>
                </a:cxn>
                <a:cxn ang="0">
                  <a:pos x="31" y="0"/>
                </a:cxn>
                <a:cxn ang="0">
                  <a:pos x="30" y="1"/>
                </a:cxn>
                <a:cxn ang="0">
                  <a:pos x="29" y="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9" y="14"/>
                </a:cxn>
                <a:cxn ang="0">
                  <a:pos x="28" y="24"/>
                </a:cxn>
                <a:cxn ang="0">
                  <a:pos x="26" y="33"/>
                </a:cxn>
                <a:cxn ang="0">
                  <a:pos x="24" y="38"/>
                </a:cxn>
                <a:cxn ang="0">
                  <a:pos x="21" y="42"/>
                </a:cxn>
                <a:cxn ang="0">
                  <a:pos x="21" y="42"/>
                </a:cxn>
                <a:cxn ang="0">
                  <a:pos x="17" y="50"/>
                </a:cxn>
                <a:cxn ang="0">
                  <a:pos x="12" y="56"/>
                </a:cxn>
                <a:cxn ang="0">
                  <a:pos x="1" y="68"/>
                </a:cxn>
                <a:cxn ang="0">
                  <a:pos x="1" y="68"/>
                </a:cxn>
                <a:cxn ang="0">
                  <a:pos x="0" y="70"/>
                </a:cxn>
                <a:cxn ang="0">
                  <a:pos x="0" y="71"/>
                </a:cxn>
                <a:cxn ang="0">
                  <a:pos x="1" y="73"/>
                </a:cxn>
                <a:cxn ang="0">
                  <a:pos x="2" y="74"/>
                </a:cxn>
                <a:cxn ang="0">
                  <a:pos x="6" y="75"/>
                </a:cxn>
                <a:cxn ang="0">
                  <a:pos x="8" y="74"/>
                </a:cxn>
                <a:cxn ang="0">
                  <a:pos x="10" y="73"/>
                </a:cxn>
                <a:cxn ang="0">
                  <a:pos x="10" y="73"/>
                </a:cxn>
                <a:cxn ang="0">
                  <a:pos x="15" y="65"/>
                </a:cxn>
                <a:cxn ang="0">
                  <a:pos x="22" y="57"/>
                </a:cxn>
                <a:cxn ang="0">
                  <a:pos x="28" y="50"/>
                </a:cxn>
                <a:cxn ang="0">
                  <a:pos x="33" y="41"/>
                </a:cxn>
                <a:cxn ang="0">
                  <a:pos x="33" y="41"/>
                </a:cxn>
                <a:cxn ang="0">
                  <a:pos x="35" y="37"/>
                </a:cxn>
                <a:cxn ang="0">
                  <a:pos x="37" y="32"/>
                </a:cxn>
                <a:cxn ang="0">
                  <a:pos x="39" y="23"/>
                </a:cxn>
                <a:cxn ang="0">
                  <a:pos x="39" y="4"/>
                </a:cxn>
                <a:cxn ang="0">
                  <a:pos x="39" y="4"/>
                </a:cxn>
              </a:cxnLst>
              <a:rect l="0" t="0" r="r" b="b"/>
              <a:pathLst>
                <a:path w="39" h="75">
                  <a:moveTo>
                    <a:pt x="39" y="4"/>
                  </a:moveTo>
                  <a:lnTo>
                    <a:pt x="39" y="4"/>
                  </a:lnTo>
                  <a:lnTo>
                    <a:pt x="38" y="2"/>
                  </a:lnTo>
                  <a:lnTo>
                    <a:pt x="37" y="1"/>
                  </a:lnTo>
                  <a:lnTo>
                    <a:pt x="35" y="0"/>
                  </a:lnTo>
                  <a:lnTo>
                    <a:pt x="33" y="0"/>
                  </a:lnTo>
                  <a:lnTo>
                    <a:pt x="31" y="0"/>
                  </a:lnTo>
                  <a:lnTo>
                    <a:pt x="30" y="1"/>
                  </a:lnTo>
                  <a:lnTo>
                    <a:pt x="29" y="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9" y="14"/>
                  </a:lnTo>
                  <a:lnTo>
                    <a:pt x="28" y="24"/>
                  </a:lnTo>
                  <a:lnTo>
                    <a:pt x="26" y="33"/>
                  </a:lnTo>
                  <a:lnTo>
                    <a:pt x="24" y="38"/>
                  </a:lnTo>
                  <a:lnTo>
                    <a:pt x="21" y="42"/>
                  </a:lnTo>
                  <a:lnTo>
                    <a:pt x="21" y="42"/>
                  </a:lnTo>
                  <a:lnTo>
                    <a:pt x="17" y="50"/>
                  </a:lnTo>
                  <a:lnTo>
                    <a:pt x="12" y="56"/>
                  </a:lnTo>
                  <a:lnTo>
                    <a:pt x="1" y="68"/>
                  </a:lnTo>
                  <a:lnTo>
                    <a:pt x="1" y="68"/>
                  </a:lnTo>
                  <a:lnTo>
                    <a:pt x="0" y="70"/>
                  </a:lnTo>
                  <a:lnTo>
                    <a:pt x="0" y="71"/>
                  </a:lnTo>
                  <a:lnTo>
                    <a:pt x="1" y="73"/>
                  </a:lnTo>
                  <a:lnTo>
                    <a:pt x="2" y="74"/>
                  </a:lnTo>
                  <a:lnTo>
                    <a:pt x="6" y="75"/>
                  </a:lnTo>
                  <a:lnTo>
                    <a:pt x="8" y="74"/>
                  </a:lnTo>
                  <a:lnTo>
                    <a:pt x="10" y="73"/>
                  </a:lnTo>
                  <a:lnTo>
                    <a:pt x="10" y="73"/>
                  </a:lnTo>
                  <a:lnTo>
                    <a:pt x="15" y="65"/>
                  </a:lnTo>
                  <a:lnTo>
                    <a:pt x="22" y="57"/>
                  </a:lnTo>
                  <a:lnTo>
                    <a:pt x="28" y="50"/>
                  </a:lnTo>
                  <a:lnTo>
                    <a:pt x="33" y="41"/>
                  </a:lnTo>
                  <a:lnTo>
                    <a:pt x="33" y="41"/>
                  </a:lnTo>
                  <a:lnTo>
                    <a:pt x="35" y="37"/>
                  </a:lnTo>
                  <a:lnTo>
                    <a:pt x="37" y="32"/>
                  </a:lnTo>
                  <a:lnTo>
                    <a:pt x="39" y="23"/>
                  </a:lnTo>
                  <a:lnTo>
                    <a:pt x="39" y="4"/>
                  </a:lnTo>
                  <a:lnTo>
                    <a:pt x="3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2" name="Freeform 378"/>
            <p:cNvSpPr/>
            <p:nvPr>
              <p:custDataLst>
                <p:tags r:id="rId27"/>
              </p:custDataLst>
            </p:nvPr>
          </p:nvSpPr>
          <p:spPr bwMode="auto">
            <a:xfrm>
              <a:off x="4568825" y="3319463"/>
              <a:ext cx="41275" cy="146050"/>
            </a:xfrm>
            <a:custGeom>
              <a:avLst/>
              <a:gdLst/>
              <a:ahLst/>
              <a:cxnLst>
                <a:cxn ang="0">
                  <a:pos x="72" y="2"/>
                </a:cxn>
                <a:cxn ang="0">
                  <a:pos x="72" y="2"/>
                </a:cxn>
                <a:cxn ang="0">
                  <a:pos x="64" y="16"/>
                </a:cxn>
                <a:cxn ang="0">
                  <a:pos x="58" y="30"/>
                </a:cxn>
                <a:cxn ang="0">
                  <a:pos x="51" y="45"/>
                </a:cxn>
                <a:cxn ang="0">
                  <a:pos x="47" y="60"/>
                </a:cxn>
                <a:cxn ang="0">
                  <a:pos x="40" y="91"/>
                </a:cxn>
                <a:cxn ang="0">
                  <a:pos x="34" y="122"/>
                </a:cxn>
                <a:cxn ang="0">
                  <a:pos x="34" y="122"/>
                </a:cxn>
                <a:cxn ang="0">
                  <a:pos x="26" y="158"/>
                </a:cxn>
                <a:cxn ang="0">
                  <a:pos x="17" y="195"/>
                </a:cxn>
                <a:cxn ang="0">
                  <a:pos x="17" y="195"/>
                </a:cxn>
                <a:cxn ang="0">
                  <a:pos x="12" y="214"/>
                </a:cxn>
                <a:cxn ang="0">
                  <a:pos x="7" y="233"/>
                </a:cxn>
                <a:cxn ang="0">
                  <a:pos x="3" y="251"/>
                </a:cxn>
                <a:cxn ang="0">
                  <a:pos x="1" y="260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4"/>
                </a:cxn>
                <a:cxn ang="0">
                  <a:pos x="3" y="274"/>
                </a:cxn>
                <a:cxn ang="0">
                  <a:pos x="5" y="275"/>
                </a:cxn>
                <a:cxn ang="0">
                  <a:pos x="6" y="274"/>
                </a:cxn>
                <a:cxn ang="0">
                  <a:pos x="8" y="274"/>
                </a:cxn>
                <a:cxn ang="0">
                  <a:pos x="9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0" y="260"/>
                </a:cxn>
                <a:cxn ang="0">
                  <a:pos x="12" y="251"/>
                </a:cxn>
                <a:cxn ang="0">
                  <a:pos x="16" y="234"/>
                </a:cxn>
                <a:cxn ang="0">
                  <a:pos x="21" y="216"/>
                </a:cxn>
                <a:cxn ang="0">
                  <a:pos x="27" y="197"/>
                </a:cxn>
                <a:cxn ang="0">
                  <a:pos x="27" y="197"/>
                </a:cxn>
                <a:cxn ang="0">
                  <a:pos x="40" y="133"/>
                </a:cxn>
                <a:cxn ang="0">
                  <a:pos x="40" y="133"/>
                </a:cxn>
                <a:cxn ang="0">
                  <a:pos x="47" y="100"/>
                </a:cxn>
                <a:cxn ang="0">
                  <a:pos x="55" y="68"/>
                </a:cxn>
                <a:cxn ang="0">
                  <a:pos x="60" y="52"/>
                </a:cxn>
                <a:cxn ang="0">
                  <a:pos x="65" y="36"/>
                </a:cxn>
                <a:cxn ang="0">
                  <a:pos x="72" y="21"/>
                </a:cxn>
                <a:cxn ang="0">
                  <a:pos x="80" y="6"/>
                </a:cxn>
                <a:cxn ang="0">
                  <a:pos x="80" y="6"/>
                </a:cxn>
                <a:cxn ang="0">
                  <a:pos x="80" y="5"/>
                </a:cxn>
                <a:cxn ang="0">
                  <a:pos x="80" y="3"/>
                </a:cxn>
                <a:cxn ang="0">
                  <a:pos x="79" y="2"/>
                </a:cxn>
                <a:cxn ang="0">
                  <a:pos x="78" y="0"/>
                </a:cxn>
                <a:cxn ang="0">
                  <a:pos x="77" y="0"/>
                </a:cxn>
                <a:cxn ang="0">
                  <a:pos x="75" y="0"/>
                </a:cxn>
                <a:cxn ang="0">
                  <a:pos x="73" y="0"/>
                </a:cxn>
                <a:cxn ang="0">
                  <a:pos x="72" y="2"/>
                </a:cxn>
                <a:cxn ang="0">
                  <a:pos x="72" y="2"/>
                </a:cxn>
              </a:cxnLst>
              <a:rect l="0" t="0" r="r" b="b"/>
              <a:pathLst>
                <a:path w="80" h="275">
                  <a:moveTo>
                    <a:pt x="72" y="2"/>
                  </a:moveTo>
                  <a:lnTo>
                    <a:pt x="72" y="2"/>
                  </a:lnTo>
                  <a:lnTo>
                    <a:pt x="64" y="16"/>
                  </a:lnTo>
                  <a:lnTo>
                    <a:pt x="58" y="30"/>
                  </a:lnTo>
                  <a:lnTo>
                    <a:pt x="51" y="45"/>
                  </a:lnTo>
                  <a:lnTo>
                    <a:pt x="47" y="60"/>
                  </a:lnTo>
                  <a:lnTo>
                    <a:pt x="40" y="91"/>
                  </a:lnTo>
                  <a:lnTo>
                    <a:pt x="34" y="122"/>
                  </a:lnTo>
                  <a:lnTo>
                    <a:pt x="34" y="122"/>
                  </a:lnTo>
                  <a:lnTo>
                    <a:pt x="26" y="158"/>
                  </a:lnTo>
                  <a:lnTo>
                    <a:pt x="17" y="195"/>
                  </a:lnTo>
                  <a:lnTo>
                    <a:pt x="17" y="195"/>
                  </a:lnTo>
                  <a:lnTo>
                    <a:pt x="12" y="214"/>
                  </a:lnTo>
                  <a:lnTo>
                    <a:pt x="7" y="233"/>
                  </a:lnTo>
                  <a:lnTo>
                    <a:pt x="3" y="251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4"/>
                  </a:lnTo>
                  <a:lnTo>
                    <a:pt x="3" y="274"/>
                  </a:lnTo>
                  <a:lnTo>
                    <a:pt x="5" y="275"/>
                  </a:lnTo>
                  <a:lnTo>
                    <a:pt x="6" y="274"/>
                  </a:lnTo>
                  <a:lnTo>
                    <a:pt x="8" y="274"/>
                  </a:lnTo>
                  <a:lnTo>
                    <a:pt x="9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0" y="260"/>
                  </a:lnTo>
                  <a:lnTo>
                    <a:pt x="12" y="251"/>
                  </a:lnTo>
                  <a:lnTo>
                    <a:pt x="16" y="234"/>
                  </a:lnTo>
                  <a:lnTo>
                    <a:pt x="21" y="216"/>
                  </a:lnTo>
                  <a:lnTo>
                    <a:pt x="27" y="197"/>
                  </a:lnTo>
                  <a:lnTo>
                    <a:pt x="27" y="197"/>
                  </a:lnTo>
                  <a:lnTo>
                    <a:pt x="40" y="133"/>
                  </a:lnTo>
                  <a:lnTo>
                    <a:pt x="40" y="133"/>
                  </a:lnTo>
                  <a:lnTo>
                    <a:pt x="47" y="100"/>
                  </a:lnTo>
                  <a:lnTo>
                    <a:pt x="55" y="68"/>
                  </a:lnTo>
                  <a:lnTo>
                    <a:pt x="60" y="52"/>
                  </a:lnTo>
                  <a:lnTo>
                    <a:pt x="65" y="36"/>
                  </a:lnTo>
                  <a:lnTo>
                    <a:pt x="72" y="21"/>
                  </a:lnTo>
                  <a:lnTo>
                    <a:pt x="80" y="6"/>
                  </a:lnTo>
                  <a:lnTo>
                    <a:pt x="80" y="6"/>
                  </a:lnTo>
                  <a:lnTo>
                    <a:pt x="80" y="5"/>
                  </a:lnTo>
                  <a:lnTo>
                    <a:pt x="80" y="3"/>
                  </a:lnTo>
                  <a:lnTo>
                    <a:pt x="79" y="2"/>
                  </a:lnTo>
                  <a:lnTo>
                    <a:pt x="78" y="0"/>
                  </a:lnTo>
                  <a:lnTo>
                    <a:pt x="77" y="0"/>
                  </a:lnTo>
                  <a:lnTo>
                    <a:pt x="75" y="0"/>
                  </a:lnTo>
                  <a:lnTo>
                    <a:pt x="73" y="0"/>
                  </a:lnTo>
                  <a:lnTo>
                    <a:pt x="72" y="2"/>
                  </a:lnTo>
                  <a:lnTo>
                    <a:pt x="72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3" name="Freeform 379"/>
            <p:cNvSpPr/>
            <p:nvPr>
              <p:custDataLst>
                <p:tags r:id="rId28"/>
              </p:custDataLst>
            </p:nvPr>
          </p:nvSpPr>
          <p:spPr bwMode="auto">
            <a:xfrm>
              <a:off x="4610100" y="3270250"/>
              <a:ext cx="46038" cy="166688"/>
            </a:xfrm>
            <a:custGeom>
              <a:avLst/>
              <a:gdLst/>
              <a:ahLst/>
              <a:cxnLst>
                <a:cxn ang="0">
                  <a:pos x="77" y="3"/>
                </a:cxn>
                <a:cxn ang="0">
                  <a:pos x="77" y="3"/>
                </a:cxn>
                <a:cxn ang="0">
                  <a:pos x="72" y="21"/>
                </a:cxn>
                <a:cxn ang="0">
                  <a:pos x="65" y="38"/>
                </a:cxn>
                <a:cxn ang="0">
                  <a:pos x="58" y="55"/>
                </a:cxn>
                <a:cxn ang="0">
                  <a:pos x="53" y="72"/>
                </a:cxn>
                <a:cxn ang="0">
                  <a:pos x="53" y="72"/>
                </a:cxn>
                <a:cxn ang="0">
                  <a:pos x="31" y="156"/>
                </a:cxn>
                <a:cxn ang="0">
                  <a:pos x="31" y="156"/>
                </a:cxn>
                <a:cxn ang="0">
                  <a:pos x="27" y="177"/>
                </a:cxn>
                <a:cxn ang="0">
                  <a:pos x="24" y="197"/>
                </a:cxn>
                <a:cxn ang="0">
                  <a:pos x="20" y="219"/>
                </a:cxn>
                <a:cxn ang="0">
                  <a:pos x="16" y="240"/>
                </a:cxn>
                <a:cxn ang="0">
                  <a:pos x="16" y="240"/>
                </a:cxn>
                <a:cxn ang="0">
                  <a:pos x="7" y="276"/>
                </a:cxn>
                <a:cxn ang="0">
                  <a:pos x="2" y="293"/>
                </a:cxn>
                <a:cxn ang="0">
                  <a:pos x="0" y="313"/>
                </a:cxn>
                <a:cxn ang="0">
                  <a:pos x="0" y="313"/>
                </a:cxn>
                <a:cxn ang="0">
                  <a:pos x="1" y="315"/>
                </a:cxn>
                <a:cxn ang="0">
                  <a:pos x="1" y="316"/>
                </a:cxn>
                <a:cxn ang="0">
                  <a:pos x="3" y="317"/>
                </a:cxn>
                <a:cxn ang="0">
                  <a:pos x="6" y="317"/>
                </a:cxn>
                <a:cxn ang="0">
                  <a:pos x="7" y="317"/>
                </a:cxn>
                <a:cxn ang="0">
                  <a:pos x="9" y="316"/>
                </a:cxn>
                <a:cxn ang="0">
                  <a:pos x="10" y="315"/>
                </a:cxn>
                <a:cxn ang="0">
                  <a:pos x="10" y="313"/>
                </a:cxn>
                <a:cxn ang="0">
                  <a:pos x="10" y="313"/>
                </a:cxn>
                <a:cxn ang="0">
                  <a:pos x="11" y="303"/>
                </a:cxn>
                <a:cxn ang="0">
                  <a:pos x="13" y="292"/>
                </a:cxn>
                <a:cxn ang="0">
                  <a:pos x="17" y="273"/>
                </a:cxn>
                <a:cxn ang="0">
                  <a:pos x="27" y="234"/>
                </a:cxn>
                <a:cxn ang="0">
                  <a:pos x="27" y="234"/>
                </a:cxn>
                <a:cxn ang="0">
                  <a:pos x="31" y="215"/>
                </a:cxn>
                <a:cxn ang="0">
                  <a:pos x="34" y="196"/>
                </a:cxn>
                <a:cxn ang="0">
                  <a:pos x="36" y="177"/>
                </a:cxn>
                <a:cxn ang="0">
                  <a:pos x="41" y="158"/>
                </a:cxn>
                <a:cxn ang="0">
                  <a:pos x="41" y="158"/>
                </a:cxn>
                <a:cxn ang="0">
                  <a:pos x="60" y="84"/>
                </a:cxn>
                <a:cxn ang="0">
                  <a:pos x="60" y="84"/>
                </a:cxn>
                <a:cxn ang="0">
                  <a:pos x="66" y="64"/>
                </a:cxn>
                <a:cxn ang="0">
                  <a:pos x="73" y="44"/>
                </a:cxn>
                <a:cxn ang="0">
                  <a:pos x="80" y="26"/>
                </a:cxn>
                <a:cxn ang="0">
                  <a:pos x="86" y="6"/>
                </a:cxn>
                <a:cxn ang="0">
                  <a:pos x="86" y="6"/>
                </a:cxn>
                <a:cxn ang="0">
                  <a:pos x="86" y="4"/>
                </a:cxn>
                <a:cxn ang="0">
                  <a:pos x="85" y="2"/>
                </a:cxn>
                <a:cxn ang="0">
                  <a:pos x="84" y="1"/>
                </a:cxn>
                <a:cxn ang="0">
                  <a:pos x="82" y="0"/>
                </a:cxn>
                <a:cxn ang="0">
                  <a:pos x="81" y="0"/>
                </a:cxn>
                <a:cxn ang="0">
                  <a:pos x="79" y="0"/>
                </a:cxn>
                <a:cxn ang="0">
                  <a:pos x="78" y="1"/>
                </a:cxn>
                <a:cxn ang="0">
                  <a:pos x="77" y="3"/>
                </a:cxn>
                <a:cxn ang="0">
                  <a:pos x="77" y="3"/>
                </a:cxn>
              </a:cxnLst>
              <a:rect l="0" t="0" r="r" b="b"/>
              <a:pathLst>
                <a:path w="86" h="317">
                  <a:moveTo>
                    <a:pt x="77" y="3"/>
                  </a:moveTo>
                  <a:lnTo>
                    <a:pt x="77" y="3"/>
                  </a:lnTo>
                  <a:lnTo>
                    <a:pt x="72" y="21"/>
                  </a:lnTo>
                  <a:lnTo>
                    <a:pt x="65" y="38"/>
                  </a:lnTo>
                  <a:lnTo>
                    <a:pt x="58" y="55"/>
                  </a:lnTo>
                  <a:lnTo>
                    <a:pt x="53" y="72"/>
                  </a:lnTo>
                  <a:lnTo>
                    <a:pt x="53" y="72"/>
                  </a:lnTo>
                  <a:lnTo>
                    <a:pt x="31" y="156"/>
                  </a:lnTo>
                  <a:lnTo>
                    <a:pt x="31" y="156"/>
                  </a:lnTo>
                  <a:lnTo>
                    <a:pt x="27" y="177"/>
                  </a:lnTo>
                  <a:lnTo>
                    <a:pt x="24" y="197"/>
                  </a:lnTo>
                  <a:lnTo>
                    <a:pt x="20" y="219"/>
                  </a:lnTo>
                  <a:lnTo>
                    <a:pt x="16" y="240"/>
                  </a:lnTo>
                  <a:lnTo>
                    <a:pt x="16" y="240"/>
                  </a:lnTo>
                  <a:lnTo>
                    <a:pt x="7" y="276"/>
                  </a:lnTo>
                  <a:lnTo>
                    <a:pt x="2" y="293"/>
                  </a:lnTo>
                  <a:lnTo>
                    <a:pt x="0" y="313"/>
                  </a:lnTo>
                  <a:lnTo>
                    <a:pt x="0" y="313"/>
                  </a:lnTo>
                  <a:lnTo>
                    <a:pt x="1" y="315"/>
                  </a:lnTo>
                  <a:lnTo>
                    <a:pt x="1" y="316"/>
                  </a:lnTo>
                  <a:lnTo>
                    <a:pt x="3" y="317"/>
                  </a:lnTo>
                  <a:lnTo>
                    <a:pt x="6" y="317"/>
                  </a:lnTo>
                  <a:lnTo>
                    <a:pt x="7" y="317"/>
                  </a:lnTo>
                  <a:lnTo>
                    <a:pt x="9" y="316"/>
                  </a:lnTo>
                  <a:lnTo>
                    <a:pt x="10" y="315"/>
                  </a:lnTo>
                  <a:lnTo>
                    <a:pt x="10" y="313"/>
                  </a:lnTo>
                  <a:lnTo>
                    <a:pt x="10" y="313"/>
                  </a:lnTo>
                  <a:lnTo>
                    <a:pt x="11" y="303"/>
                  </a:lnTo>
                  <a:lnTo>
                    <a:pt x="13" y="292"/>
                  </a:lnTo>
                  <a:lnTo>
                    <a:pt x="17" y="273"/>
                  </a:lnTo>
                  <a:lnTo>
                    <a:pt x="27" y="234"/>
                  </a:lnTo>
                  <a:lnTo>
                    <a:pt x="27" y="234"/>
                  </a:lnTo>
                  <a:lnTo>
                    <a:pt x="31" y="215"/>
                  </a:lnTo>
                  <a:lnTo>
                    <a:pt x="34" y="196"/>
                  </a:lnTo>
                  <a:lnTo>
                    <a:pt x="36" y="177"/>
                  </a:lnTo>
                  <a:lnTo>
                    <a:pt x="41" y="158"/>
                  </a:lnTo>
                  <a:lnTo>
                    <a:pt x="41" y="158"/>
                  </a:lnTo>
                  <a:lnTo>
                    <a:pt x="60" y="84"/>
                  </a:lnTo>
                  <a:lnTo>
                    <a:pt x="60" y="84"/>
                  </a:lnTo>
                  <a:lnTo>
                    <a:pt x="66" y="64"/>
                  </a:lnTo>
                  <a:lnTo>
                    <a:pt x="73" y="44"/>
                  </a:lnTo>
                  <a:lnTo>
                    <a:pt x="80" y="26"/>
                  </a:lnTo>
                  <a:lnTo>
                    <a:pt x="86" y="6"/>
                  </a:lnTo>
                  <a:lnTo>
                    <a:pt x="86" y="6"/>
                  </a:lnTo>
                  <a:lnTo>
                    <a:pt x="86" y="4"/>
                  </a:lnTo>
                  <a:lnTo>
                    <a:pt x="85" y="2"/>
                  </a:lnTo>
                  <a:lnTo>
                    <a:pt x="84" y="1"/>
                  </a:lnTo>
                  <a:lnTo>
                    <a:pt x="82" y="0"/>
                  </a:lnTo>
                  <a:lnTo>
                    <a:pt x="81" y="0"/>
                  </a:lnTo>
                  <a:lnTo>
                    <a:pt x="79" y="0"/>
                  </a:lnTo>
                  <a:lnTo>
                    <a:pt x="78" y="1"/>
                  </a:lnTo>
                  <a:lnTo>
                    <a:pt x="77" y="3"/>
                  </a:lnTo>
                  <a:lnTo>
                    <a:pt x="77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4" name="Freeform 380"/>
            <p:cNvSpPr/>
            <p:nvPr>
              <p:custDataLst>
                <p:tags r:id="rId29"/>
              </p:custDataLst>
            </p:nvPr>
          </p:nvSpPr>
          <p:spPr bwMode="auto">
            <a:xfrm>
              <a:off x="4660900" y="3228975"/>
              <a:ext cx="38100" cy="158750"/>
            </a:xfrm>
            <a:custGeom>
              <a:avLst/>
              <a:gdLst/>
              <a:ahLst/>
              <a:cxnLst>
                <a:cxn ang="0">
                  <a:pos x="62" y="5"/>
                </a:cxn>
                <a:cxn ang="0">
                  <a:pos x="62" y="5"/>
                </a:cxn>
                <a:cxn ang="0">
                  <a:pos x="59" y="23"/>
                </a:cxn>
                <a:cxn ang="0">
                  <a:pos x="56" y="43"/>
                </a:cxn>
                <a:cxn ang="0">
                  <a:pos x="46" y="80"/>
                </a:cxn>
                <a:cxn ang="0">
                  <a:pos x="46" y="80"/>
                </a:cxn>
                <a:cxn ang="0">
                  <a:pos x="35" y="117"/>
                </a:cxn>
                <a:cxn ang="0">
                  <a:pos x="31" y="136"/>
                </a:cxn>
                <a:cxn ang="0">
                  <a:pos x="27" y="155"/>
                </a:cxn>
                <a:cxn ang="0">
                  <a:pos x="27" y="155"/>
                </a:cxn>
                <a:cxn ang="0">
                  <a:pos x="20" y="189"/>
                </a:cxn>
                <a:cxn ang="0">
                  <a:pos x="13" y="224"/>
                </a:cxn>
                <a:cxn ang="0">
                  <a:pos x="6" y="259"/>
                </a:cxn>
                <a:cxn ang="0">
                  <a:pos x="2" y="276"/>
                </a:cxn>
                <a:cxn ang="0">
                  <a:pos x="0" y="294"/>
                </a:cxn>
                <a:cxn ang="0">
                  <a:pos x="0" y="294"/>
                </a:cxn>
                <a:cxn ang="0">
                  <a:pos x="0" y="296"/>
                </a:cxn>
                <a:cxn ang="0">
                  <a:pos x="1" y="297"/>
                </a:cxn>
                <a:cxn ang="0">
                  <a:pos x="3" y="298"/>
                </a:cxn>
                <a:cxn ang="0">
                  <a:pos x="4" y="298"/>
                </a:cxn>
                <a:cxn ang="0">
                  <a:pos x="8" y="297"/>
                </a:cxn>
                <a:cxn ang="0">
                  <a:pos x="10" y="296"/>
                </a:cxn>
                <a:cxn ang="0">
                  <a:pos x="10" y="294"/>
                </a:cxn>
                <a:cxn ang="0">
                  <a:pos x="10" y="294"/>
                </a:cxn>
                <a:cxn ang="0">
                  <a:pos x="13" y="274"/>
                </a:cxn>
                <a:cxn ang="0">
                  <a:pos x="16" y="255"/>
                </a:cxn>
                <a:cxn ang="0">
                  <a:pos x="24" y="216"/>
                </a:cxn>
                <a:cxn ang="0">
                  <a:pos x="24" y="216"/>
                </a:cxn>
                <a:cxn ang="0">
                  <a:pos x="31" y="177"/>
                </a:cxn>
                <a:cxn ang="0">
                  <a:pos x="35" y="159"/>
                </a:cxn>
                <a:cxn ang="0">
                  <a:pos x="41" y="140"/>
                </a:cxn>
                <a:cxn ang="0">
                  <a:pos x="41" y="140"/>
                </a:cxn>
                <a:cxn ang="0">
                  <a:pos x="46" y="122"/>
                </a:cxn>
                <a:cxn ang="0">
                  <a:pos x="50" y="103"/>
                </a:cxn>
                <a:cxn ang="0">
                  <a:pos x="55" y="84"/>
                </a:cxn>
                <a:cxn ang="0">
                  <a:pos x="59" y="66"/>
                </a:cxn>
                <a:cxn ang="0">
                  <a:pos x="59" y="66"/>
                </a:cxn>
                <a:cxn ang="0">
                  <a:pos x="63" y="51"/>
                </a:cxn>
                <a:cxn ang="0">
                  <a:pos x="68" y="36"/>
                </a:cxn>
                <a:cxn ang="0">
                  <a:pos x="70" y="20"/>
                </a:cxn>
                <a:cxn ang="0">
                  <a:pos x="72" y="5"/>
                </a:cxn>
                <a:cxn ang="0">
                  <a:pos x="72" y="5"/>
                </a:cxn>
                <a:cxn ang="0">
                  <a:pos x="72" y="3"/>
                </a:cxn>
                <a:cxn ang="0">
                  <a:pos x="71" y="2"/>
                </a:cxn>
                <a:cxn ang="0">
                  <a:pos x="69" y="1"/>
                </a:cxn>
                <a:cxn ang="0">
                  <a:pos x="68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2" y="3"/>
                </a:cxn>
                <a:cxn ang="0">
                  <a:pos x="62" y="5"/>
                </a:cxn>
                <a:cxn ang="0">
                  <a:pos x="62" y="5"/>
                </a:cxn>
              </a:cxnLst>
              <a:rect l="0" t="0" r="r" b="b"/>
              <a:pathLst>
                <a:path w="72" h="298">
                  <a:moveTo>
                    <a:pt x="62" y="5"/>
                  </a:moveTo>
                  <a:lnTo>
                    <a:pt x="62" y="5"/>
                  </a:lnTo>
                  <a:lnTo>
                    <a:pt x="59" y="23"/>
                  </a:lnTo>
                  <a:lnTo>
                    <a:pt x="56" y="43"/>
                  </a:lnTo>
                  <a:lnTo>
                    <a:pt x="46" y="80"/>
                  </a:lnTo>
                  <a:lnTo>
                    <a:pt x="46" y="80"/>
                  </a:lnTo>
                  <a:lnTo>
                    <a:pt x="35" y="117"/>
                  </a:lnTo>
                  <a:lnTo>
                    <a:pt x="31" y="136"/>
                  </a:lnTo>
                  <a:lnTo>
                    <a:pt x="27" y="155"/>
                  </a:lnTo>
                  <a:lnTo>
                    <a:pt x="27" y="155"/>
                  </a:lnTo>
                  <a:lnTo>
                    <a:pt x="20" y="189"/>
                  </a:lnTo>
                  <a:lnTo>
                    <a:pt x="13" y="224"/>
                  </a:lnTo>
                  <a:lnTo>
                    <a:pt x="6" y="259"/>
                  </a:lnTo>
                  <a:lnTo>
                    <a:pt x="2" y="276"/>
                  </a:lnTo>
                  <a:lnTo>
                    <a:pt x="0" y="294"/>
                  </a:lnTo>
                  <a:lnTo>
                    <a:pt x="0" y="294"/>
                  </a:lnTo>
                  <a:lnTo>
                    <a:pt x="0" y="296"/>
                  </a:lnTo>
                  <a:lnTo>
                    <a:pt x="1" y="297"/>
                  </a:lnTo>
                  <a:lnTo>
                    <a:pt x="3" y="298"/>
                  </a:lnTo>
                  <a:lnTo>
                    <a:pt x="4" y="298"/>
                  </a:lnTo>
                  <a:lnTo>
                    <a:pt x="8" y="297"/>
                  </a:lnTo>
                  <a:lnTo>
                    <a:pt x="10" y="296"/>
                  </a:lnTo>
                  <a:lnTo>
                    <a:pt x="10" y="294"/>
                  </a:lnTo>
                  <a:lnTo>
                    <a:pt x="10" y="294"/>
                  </a:lnTo>
                  <a:lnTo>
                    <a:pt x="13" y="274"/>
                  </a:lnTo>
                  <a:lnTo>
                    <a:pt x="16" y="255"/>
                  </a:lnTo>
                  <a:lnTo>
                    <a:pt x="24" y="216"/>
                  </a:lnTo>
                  <a:lnTo>
                    <a:pt x="24" y="216"/>
                  </a:lnTo>
                  <a:lnTo>
                    <a:pt x="31" y="177"/>
                  </a:lnTo>
                  <a:lnTo>
                    <a:pt x="35" y="159"/>
                  </a:lnTo>
                  <a:lnTo>
                    <a:pt x="41" y="140"/>
                  </a:lnTo>
                  <a:lnTo>
                    <a:pt x="41" y="140"/>
                  </a:lnTo>
                  <a:lnTo>
                    <a:pt x="46" y="122"/>
                  </a:lnTo>
                  <a:lnTo>
                    <a:pt x="50" y="103"/>
                  </a:lnTo>
                  <a:lnTo>
                    <a:pt x="55" y="84"/>
                  </a:lnTo>
                  <a:lnTo>
                    <a:pt x="59" y="66"/>
                  </a:lnTo>
                  <a:lnTo>
                    <a:pt x="59" y="66"/>
                  </a:lnTo>
                  <a:lnTo>
                    <a:pt x="63" y="51"/>
                  </a:lnTo>
                  <a:lnTo>
                    <a:pt x="68" y="36"/>
                  </a:lnTo>
                  <a:lnTo>
                    <a:pt x="70" y="20"/>
                  </a:lnTo>
                  <a:lnTo>
                    <a:pt x="72" y="5"/>
                  </a:lnTo>
                  <a:lnTo>
                    <a:pt x="72" y="5"/>
                  </a:lnTo>
                  <a:lnTo>
                    <a:pt x="72" y="3"/>
                  </a:lnTo>
                  <a:lnTo>
                    <a:pt x="71" y="2"/>
                  </a:lnTo>
                  <a:lnTo>
                    <a:pt x="69" y="1"/>
                  </a:lnTo>
                  <a:lnTo>
                    <a:pt x="68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2" y="3"/>
                  </a:lnTo>
                  <a:lnTo>
                    <a:pt x="62" y="5"/>
                  </a:lnTo>
                  <a:lnTo>
                    <a:pt x="62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5" name="Freeform 381"/>
            <p:cNvSpPr/>
            <p:nvPr>
              <p:custDataLst>
                <p:tags r:id="rId30"/>
              </p:custDataLst>
            </p:nvPr>
          </p:nvSpPr>
          <p:spPr bwMode="auto">
            <a:xfrm>
              <a:off x="4719638" y="3197225"/>
              <a:ext cx="39688" cy="1397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5" y="28"/>
                </a:cxn>
                <a:cxn ang="0">
                  <a:pos x="49" y="40"/>
                </a:cxn>
                <a:cxn ang="0">
                  <a:pos x="44" y="53"/>
                </a:cxn>
                <a:cxn ang="0">
                  <a:pos x="44" y="53"/>
                </a:cxn>
                <a:cxn ang="0">
                  <a:pos x="39" y="72"/>
                </a:cxn>
                <a:cxn ang="0">
                  <a:pos x="35" y="91"/>
                </a:cxn>
                <a:cxn ang="0">
                  <a:pos x="31" y="109"/>
                </a:cxn>
                <a:cxn ang="0">
                  <a:pos x="26" y="128"/>
                </a:cxn>
                <a:cxn ang="0">
                  <a:pos x="26" y="128"/>
                </a:cxn>
                <a:cxn ang="0">
                  <a:pos x="22" y="144"/>
                </a:cxn>
                <a:cxn ang="0">
                  <a:pos x="18" y="160"/>
                </a:cxn>
                <a:cxn ang="0">
                  <a:pos x="15" y="176"/>
                </a:cxn>
                <a:cxn ang="0">
                  <a:pos x="12" y="193"/>
                </a:cxn>
                <a:cxn ang="0">
                  <a:pos x="12" y="193"/>
                </a:cxn>
                <a:cxn ang="0">
                  <a:pos x="5" y="227"/>
                </a:cxn>
                <a:cxn ang="0">
                  <a:pos x="2" y="243"/>
                </a:cxn>
                <a:cxn ang="0">
                  <a:pos x="0" y="260"/>
                </a:cxn>
                <a:cxn ang="0">
                  <a:pos x="0" y="260"/>
                </a:cxn>
                <a:cxn ang="0">
                  <a:pos x="0" y="262"/>
                </a:cxn>
                <a:cxn ang="0">
                  <a:pos x="1" y="263"/>
                </a:cxn>
                <a:cxn ang="0">
                  <a:pos x="2" y="264"/>
                </a:cxn>
                <a:cxn ang="0">
                  <a:pos x="4" y="264"/>
                </a:cxn>
                <a:cxn ang="0">
                  <a:pos x="7" y="263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2" y="241"/>
                </a:cxn>
                <a:cxn ang="0">
                  <a:pos x="15" y="224"/>
                </a:cxn>
                <a:cxn ang="0">
                  <a:pos x="24" y="188"/>
                </a:cxn>
                <a:cxn ang="0">
                  <a:pos x="24" y="188"/>
                </a:cxn>
                <a:cxn ang="0">
                  <a:pos x="30" y="155"/>
                </a:cxn>
                <a:cxn ang="0">
                  <a:pos x="33" y="138"/>
                </a:cxn>
                <a:cxn ang="0">
                  <a:pos x="37" y="123"/>
                </a:cxn>
                <a:cxn ang="0">
                  <a:pos x="37" y="123"/>
                </a:cxn>
                <a:cxn ang="0">
                  <a:pos x="45" y="89"/>
                </a:cxn>
                <a:cxn ang="0">
                  <a:pos x="54" y="55"/>
                </a:cxn>
                <a:cxn ang="0">
                  <a:pos x="54" y="55"/>
                </a:cxn>
                <a:cxn ang="0">
                  <a:pos x="59" y="43"/>
                </a:cxn>
                <a:cxn ang="0">
                  <a:pos x="64" y="31"/>
                </a:cxn>
                <a:cxn ang="0">
                  <a:pos x="75" y="5"/>
                </a:cxn>
                <a:cxn ang="0">
                  <a:pos x="75" y="5"/>
                </a:cxn>
                <a:cxn ang="0">
                  <a:pos x="75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0"/>
                </a:cxn>
                <a:cxn ang="0">
                  <a:pos x="67" y="1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5" h="264">
                  <a:moveTo>
                    <a:pt x="66" y="3"/>
                  </a:moveTo>
                  <a:lnTo>
                    <a:pt x="66" y="3"/>
                  </a:lnTo>
                  <a:lnTo>
                    <a:pt x="55" y="28"/>
                  </a:lnTo>
                  <a:lnTo>
                    <a:pt x="49" y="40"/>
                  </a:lnTo>
                  <a:lnTo>
                    <a:pt x="44" y="53"/>
                  </a:lnTo>
                  <a:lnTo>
                    <a:pt x="44" y="53"/>
                  </a:lnTo>
                  <a:lnTo>
                    <a:pt x="39" y="72"/>
                  </a:lnTo>
                  <a:lnTo>
                    <a:pt x="35" y="91"/>
                  </a:lnTo>
                  <a:lnTo>
                    <a:pt x="31" y="109"/>
                  </a:lnTo>
                  <a:lnTo>
                    <a:pt x="26" y="128"/>
                  </a:lnTo>
                  <a:lnTo>
                    <a:pt x="26" y="128"/>
                  </a:lnTo>
                  <a:lnTo>
                    <a:pt x="22" y="144"/>
                  </a:lnTo>
                  <a:lnTo>
                    <a:pt x="18" y="160"/>
                  </a:lnTo>
                  <a:lnTo>
                    <a:pt x="15" y="176"/>
                  </a:lnTo>
                  <a:lnTo>
                    <a:pt x="12" y="193"/>
                  </a:lnTo>
                  <a:lnTo>
                    <a:pt x="12" y="193"/>
                  </a:lnTo>
                  <a:lnTo>
                    <a:pt x="5" y="227"/>
                  </a:lnTo>
                  <a:lnTo>
                    <a:pt x="2" y="24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62"/>
                  </a:lnTo>
                  <a:lnTo>
                    <a:pt x="1" y="263"/>
                  </a:lnTo>
                  <a:lnTo>
                    <a:pt x="2" y="264"/>
                  </a:lnTo>
                  <a:lnTo>
                    <a:pt x="4" y="264"/>
                  </a:lnTo>
                  <a:lnTo>
                    <a:pt x="7" y="263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2" y="241"/>
                  </a:lnTo>
                  <a:lnTo>
                    <a:pt x="15" y="224"/>
                  </a:lnTo>
                  <a:lnTo>
                    <a:pt x="24" y="188"/>
                  </a:lnTo>
                  <a:lnTo>
                    <a:pt x="24" y="188"/>
                  </a:lnTo>
                  <a:lnTo>
                    <a:pt x="30" y="155"/>
                  </a:lnTo>
                  <a:lnTo>
                    <a:pt x="33" y="138"/>
                  </a:lnTo>
                  <a:lnTo>
                    <a:pt x="37" y="123"/>
                  </a:lnTo>
                  <a:lnTo>
                    <a:pt x="37" y="123"/>
                  </a:lnTo>
                  <a:lnTo>
                    <a:pt x="45" y="89"/>
                  </a:lnTo>
                  <a:lnTo>
                    <a:pt x="54" y="55"/>
                  </a:lnTo>
                  <a:lnTo>
                    <a:pt x="54" y="55"/>
                  </a:lnTo>
                  <a:lnTo>
                    <a:pt x="59" y="43"/>
                  </a:lnTo>
                  <a:lnTo>
                    <a:pt x="64" y="31"/>
                  </a:lnTo>
                  <a:lnTo>
                    <a:pt x="75" y="5"/>
                  </a:lnTo>
                  <a:lnTo>
                    <a:pt x="75" y="5"/>
                  </a:lnTo>
                  <a:lnTo>
                    <a:pt x="75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0"/>
                  </a:lnTo>
                  <a:lnTo>
                    <a:pt x="67" y="1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6" name="Freeform 382"/>
            <p:cNvSpPr/>
            <p:nvPr>
              <p:custDataLst>
                <p:tags r:id="rId31"/>
              </p:custDataLst>
            </p:nvPr>
          </p:nvSpPr>
          <p:spPr bwMode="auto">
            <a:xfrm>
              <a:off x="4773613" y="3186113"/>
              <a:ext cx="34925" cy="101600"/>
            </a:xfrm>
            <a:custGeom>
              <a:avLst/>
              <a:gdLst/>
              <a:ahLst/>
              <a:cxnLst>
                <a:cxn ang="0">
                  <a:pos x="59" y="4"/>
                </a:cxn>
                <a:cxn ang="0">
                  <a:pos x="59" y="4"/>
                </a:cxn>
                <a:cxn ang="0">
                  <a:pos x="57" y="11"/>
                </a:cxn>
                <a:cxn ang="0">
                  <a:pos x="53" y="18"/>
                </a:cxn>
                <a:cxn ang="0">
                  <a:pos x="46" y="31"/>
                </a:cxn>
                <a:cxn ang="0">
                  <a:pos x="46" y="31"/>
                </a:cxn>
                <a:cxn ang="0">
                  <a:pos x="42" y="36"/>
                </a:cxn>
                <a:cxn ang="0">
                  <a:pos x="41" y="42"/>
                </a:cxn>
                <a:cxn ang="0">
                  <a:pos x="40" y="54"/>
                </a:cxn>
                <a:cxn ang="0">
                  <a:pos x="40" y="54"/>
                </a:cxn>
                <a:cxn ang="0">
                  <a:pos x="36" y="74"/>
                </a:cxn>
                <a:cxn ang="0">
                  <a:pos x="31" y="93"/>
                </a:cxn>
                <a:cxn ang="0">
                  <a:pos x="18" y="132"/>
                </a:cxn>
                <a:cxn ang="0">
                  <a:pos x="18" y="132"/>
                </a:cxn>
                <a:cxn ang="0">
                  <a:pos x="10" y="153"/>
                </a:cxn>
                <a:cxn ang="0">
                  <a:pos x="2" y="174"/>
                </a:cxn>
                <a:cxn ang="0">
                  <a:pos x="2" y="174"/>
                </a:cxn>
                <a:cxn ang="0">
                  <a:pos x="1" y="178"/>
                </a:cxn>
                <a:cxn ang="0">
                  <a:pos x="0" y="182"/>
                </a:cxn>
                <a:cxn ang="0">
                  <a:pos x="1" y="186"/>
                </a:cxn>
                <a:cxn ang="0">
                  <a:pos x="4" y="189"/>
                </a:cxn>
                <a:cxn ang="0">
                  <a:pos x="4" y="189"/>
                </a:cxn>
                <a:cxn ang="0">
                  <a:pos x="6" y="190"/>
                </a:cxn>
                <a:cxn ang="0">
                  <a:pos x="7" y="190"/>
                </a:cxn>
                <a:cxn ang="0">
                  <a:pos x="9" y="189"/>
                </a:cxn>
                <a:cxn ang="0">
                  <a:pos x="10" y="188"/>
                </a:cxn>
                <a:cxn ang="0">
                  <a:pos x="10" y="185"/>
                </a:cxn>
                <a:cxn ang="0">
                  <a:pos x="10" y="183"/>
                </a:cxn>
                <a:cxn ang="0">
                  <a:pos x="9" y="181"/>
                </a:cxn>
                <a:cxn ang="0">
                  <a:pos x="9" y="181"/>
                </a:cxn>
                <a:cxn ang="0">
                  <a:pos x="9" y="180"/>
                </a:cxn>
                <a:cxn ang="0">
                  <a:pos x="10" y="178"/>
                </a:cxn>
                <a:cxn ang="0">
                  <a:pos x="14" y="170"/>
                </a:cxn>
                <a:cxn ang="0">
                  <a:pos x="19" y="163"/>
                </a:cxn>
                <a:cxn ang="0">
                  <a:pos x="21" y="158"/>
                </a:cxn>
                <a:cxn ang="0">
                  <a:pos x="21" y="158"/>
                </a:cxn>
                <a:cxn ang="0">
                  <a:pos x="24" y="144"/>
                </a:cxn>
                <a:cxn ang="0">
                  <a:pos x="28" y="130"/>
                </a:cxn>
                <a:cxn ang="0">
                  <a:pos x="38" y="102"/>
                </a:cxn>
                <a:cxn ang="0">
                  <a:pos x="38" y="102"/>
                </a:cxn>
                <a:cxn ang="0">
                  <a:pos x="42" y="89"/>
                </a:cxn>
                <a:cxn ang="0">
                  <a:pos x="46" y="75"/>
                </a:cxn>
                <a:cxn ang="0">
                  <a:pos x="51" y="48"/>
                </a:cxn>
                <a:cxn ang="0">
                  <a:pos x="51" y="48"/>
                </a:cxn>
                <a:cxn ang="0">
                  <a:pos x="52" y="42"/>
                </a:cxn>
                <a:cxn ang="0">
                  <a:pos x="54" y="37"/>
                </a:cxn>
                <a:cxn ang="0">
                  <a:pos x="59" y="27"/>
                </a:cxn>
                <a:cxn ang="0">
                  <a:pos x="64" y="18"/>
                </a:cxn>
                <a:cxn ang="0">
                  <a:pos x="66" y="11"/>
                </a:cxn>
                <a:cxn ang="0">
                  <a:pos x="68" y="6"/>
                </a:cxn>
                <a:cxn ang="0">
                  <a:pos x="68" y="6"/>
                </a:cxn>
                <a:cxn ang="0">
                  <a:pos x="68" y="4"/>
                </a:cxn>
                <a:cxn ang="0">
                  <a:pos x="67" y="2"/>
                </a:cxn>
                <a:cxn ang="0">
                  <a:pos x="64" y="1"/>
                </a:cxn>
                <a:cxn ang="0">
                  <a:pos x="62" y="0"/>
                </a:cxn>
                <a:cxn ang="0">
                  <a:pos x="61" y="1"/>
                </a:cxn>
                <a:cxn ang="0">
                  <a:pos x="60" y="2"/>
                </a:cxn>
                <a:cxn ang="0">
                  <a:pos x="59" y="4"/>
                </a:cxn>
                <a:cxn ang="0">
                  <a:pos x="59" y="4"/>
                </a:cxn>
              </a:cxnLst>
              <a:rect l="0" t="0" r="r" b="b"/>
              <a:pathLst>
                <a:path w="68" h="190">
                  <a:moveTo>
                    <a:pt x="59" y="4"/>
                  </a:moveTo>
                  <a:lnTo>
                    <a:pt x="59" y="4"/>
                  </a:lnTo>
                  <a:lnTo>
                    <a:pt x="57" y="11"/>
                  </a:lnTo>
                  <a:lnTo>
                    <a:pt x="53" y="18"/>
                  </a:lnTo>
                  <a:lnTo>
                    <a:pt x="46" y="31"/>
                  </a:lnTo>
                  <a:lnTo>
                    <a:pt x="46" y="31"/>
                  </a:lnTo>
                  <a:lnTo>
                    <a:pt x="42" y="36"/>
                  </a:lnTo>
                  <a:lnTo>
                    <a:pt x="41" y="42"/>
                  </a:lnTo>
                  <a:lnTo>
                    <a:pt x="40" y="54"/>
                  </a:lnTo>
                  <a:lnTo>
                    <a:pt x="40" y="54"/>
                  </a:lnTo>
                  <a:lnTo>
                    <a:pt x="36" y="74"/>
                  </a:lnTo>
                  <a:lnTo>
                    <a:pt x="31" y="93"/>
                  </a:lnTo>
                  <a:lnTo>
                    <a:pt x="18" y="132"/>
                  </a:lnTo>
                  <a:lnTo>
                    <a:pt x="18" y="132"/>
                  </a:lnTo>
                  <a:lnTo>
                    <a:pt x="10" y="153"/>
                  </a:lnTo>
                  <a:lnTo>
                    <a:pt x="2" y="174"/>
                  </a:lnTo>
                  <a:lnTo>
                    <a:pt x="2" y="174"/>
                  </a:lnTo>
                  <a:lnTo>
                    <a:pt x="1" y="178"/>
                  </a:lnTo>
                  <a:lnTo>
                    <a:pt x="0" y="182"/>
                  </a:lnTo>
                  <a:lnTo>
                    <a:pt x="1" y="186"/>
                  </a:lnTo>
                  <a:lnTo>
                    <a:pt x="4" y="189"/>
                  </a:lnTo>
                  <a:lnTo>
                    <a:pt x="4" y="189"/>
                  </a:lnTo>
                  <a:lnTo>
                    <a:pt x="6" y="190"/>
                  </a:lnTo>
                  <a:lnTo>
                    <a:pt x="7" y="190"/>
                  </a:lnTo>
                  <a:lnTo>
                    <a:pt x="9" y="189"/>
                  </a:lnTo>
                  <a:lnTo>
                    <a:pt x="10" y="188"/>
                  </a:lnTo>
                  <a:lnTo>
                    <a:pt x="10" y="185"/>
                  </a:lnTo>
                  <a:lnTo>
                    <a:pt x="10" y="183"/>
                  </a:lnTo>
                  <a:lnTo>
                    <a:pt x="9" y="181"/>
                  </a:lnTo>
                  <a:lnTo>
                    <a:pt x="9" y="181"/>
                  </a:lnTo>
                  <a:lnTo>
                    <a:pt x="9" y="180"/>
                  </a:lnTo>
                  <a:lnTo>
                    <a:pt x="10" y="178"/>
                  </a:lnTo>
                  <a:lnTo>
                    <a:pt x="14" y="170"/>
                  </a:lnTo>
                  <a:lnTo>
                    <a:pt x="19" y="163"/>
                  </a:lnTo>
                  <a:lnTo>
                    <a:pt x="21" y="158"/>
                  </a:lnTo>
                  <a:lnTo>
                    <a:pt x="21" y="158"/>
                  </a:lnTo>
                  <a:lnTo>
                    <a:pt x="24" y="144"/>
                  </a:lnTo>
                  <a:lnTo>
                    <a:pt x="28" y="130"/>
                  </a:lnTo>
                  <a:lnTo>
                    <a:pt x="38" y="102"/>
                  </a:lnTo>
                  <a:lnTo>
                    <a:pt x="38" y="102"/>
                  </a:lnTo>
                  <a:lnTo>
                    <a:pt x="42" y="89"/>
                  </a:lnTo>
                  <a:lnTo>
                    <a:pt x="46" y="75"/>
                  </a:lnTo>
                  <a:lnTo>
                    <a:pt x="51" y="48"/>
                  </a:lnTo>
                  <a:lnTo>
                    <a:pt x="51" y="48"/>
                  </a:lnTo>
                  <a:lnTo>
                    <a:pt x="52" y="42"/>
                  </a:lnTo>
                  <a:lnTo>
                    <a:pt x="54" y="37"/>
                  </a:lnTo>
                  <a:lnTo>
                    <a:pt x="59" y="27"/>
                  </a:lnTo>
                  <a:lnTo>
                    <a:pt x="64" y="18"/>
                  </a:lnTo>
                  <a:lnTo>
                    <a:pt x="66" y="11"/>
                  </a:lnTo>
                  <a:lnTo>
                    <a:pt x="68" y="6"/>
                  </a:lnTo>
                  <a:lnTo>
                    <a:pt x="68" y="6"/>
                  </a:lnTo>
                  <a:lnTo>
                    <a:pt x="68" y="4"/>
                  </a:lnTo>
                  <a:lnTo>
                    <a:pt x="67" y="2"/>
                  </a:lnTo>
                  <a:lnTo>
                    <a:pt x="64" y="1"/>
                  </a:lnTo>
                  <a:lnTo>
                    <a:pt x="62" y="0"/>
                  </a:lnTo>
                  <a:lnTo>
                    <a:pt x="61" y="1"/>
                  </a:lnTo>
                  <a:lnTo>
                    <a:pt x="60" y="2"/>
                  </a:lnTo>
                  <a:lnTo>
                    <a:pt x="59" y="4"/>
                  </a:lnTo>
                  <a:lnTo>
                    <a:pt x="59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7" name="Freeform 383"/>
            <p:cNvSpPr/>
            <p:nvPr>
              <p:custDataLst>
                <p:tags r:id="rId32"/>
              </p:custDataLst>
            </p:nvPr>
          </p:nvSpPr>
          <p:spPr bwMode="auto">
            <a:xfrm>
              <a:off x="4829175" y="3186113"/>
              <a:ext cx="22225" cy="73025"/>
            </a:xfrm>
            <a:custGeom>
              <a:avLst/>
              <a:gdLst/>
              <a:ahLst/>
              <a:cxnLst>
                <a:cxn ang="0">
                  <a:pos x="35" y="5"/>
                </a:cxn>
                <a:cxn ang="0">
                  <a:pos x="35" y="5"/>
                </a:cxn>
                <a:cxn ang="0">
                  <a:pos x="32" y="21"/>
                </a:cxn>
                <a:cxn ang="0">
                  <a:pos x="29" y="37"/>
                </a:cxn>
                <a:cxn ang="0">
                  <a:pos x="21" y="68"/>
                </a:cxn>
                <a:cxn ang="0">
                  <a:pos x="21" y="68"/>
                </a:cxn>
                <a:cxn ang="0">
                  <a:pos x="18" y="85"/>
                </a:cxn>
                <a:cxn ang="0">
                  <a:pos x="13" y="100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4"/>
                </a:cxn>
                <a:cxn ang="0">
                  <a:pos x="2" y="135"/>
                </a:cxn>
                <a:cxn ang="0">
                  <a:pos x="3" y="136"/>
                </a:cxn>
                <a:cxn ang="0">
                  <a:pos x="5" y="137"/>
                </a:cxn>
                <a:cxn ang="0">
                  <a:pos x="8" y="137"/>
                </a:cxn>
                <a:cxn ang="0">
                  <a:pos x="10" y="136"/>
                </a:cxn>
                <a:cxn ang="0">
                  <a:pos x="11" y="134"/>
                </a:cxn>
                <a:cxn ang="0">
                  <a:pos x="11" y="134"/>
                </a:cxn>
                <a:cxn ang="0">
                  <a:pos x="17" y="117"/>
                </a:cxn>
                <a:cxn ang="0">
                  <a:pos x="23" y="99"/>
                </a:cxn>
                <a:cxn ang="0">
                  <a:pos x="28" y="81"/>
                </a:cxn>
                <a:cxn ang="0">
                  <a:pos x="32" y="62"/>
                </a:cxn>
                <a:cxn ang="0">
                  <a:pos x="32" y="62"/>
                </a:cxn>
                <a:cxn ang="0">
                  <a:pos x="40" y="34"/>
                </a:cxn>
                <a:cxn ang="0">
                  <a:pos x="42" y="20"/>
                </a:cxn>
                <a:cxn ang="0">
                  <a:pos x="44" y="5"/>
                </a:cxn>
                <a:cxn ang="0">
                  <a:pos x="44" y="5"/>
                </a:cxn>
                <a:cxn ang="0">
                  <a:pos x="44" y="3"/>
                </a:cxn>
                <a:cxn ang="0">
                  <a:pos x="43" y="2"/>
                </a:cxn>
                <a:cxn ang="0">
                  <a:pos x="41" y="1"/>
                </a:cxn>
                <a:cxn ang="0">
                  <a:pos x="40" y="0"/>
                </a:cxn>
                <a:cxn ang="0">
                  <a:pos x="38" y="1"/>
                </a:cxn>
                <a:cxn ang="0">
                  <a:pos x="36" y="2"/>
                </a:cxn>
                <a:cxn ang="0">
                  <a:pos x="35" y="3"/>
                </a:cxn>
                <a:cxn ang="0">
                  <a:pos x="35" y="5"/>
                </a:cxn>
                <a:cxn ang="0">
                  <a:pos x="35" y="5"/>
                </a:cxn>
              </a:cxnLst>
              <a:rect l="0" t="0" r="r" b="b"/>
              <a:pathLst>
                <a:path w="44" h="137">
                  <a:moveTo>
                    <a:pt x="35" y="5"/>
                  </a:moveTo>
                  <a:lnTo>
                    <a:pt x="35" y="5"/>
                  </a:lnTo>
                  <a:lnTo>
                    <a:pt x="32" y="21"/>
                  </a:lnTo>
                  <a:lnTo>
                    <a:pt x="29" y="37"/>
                  </a:lnTo>
                  <a:lnTo>
                    <a:pt x="21" y="68"/>
                  </a:lnTo>
                  <a:lnTo>
                    <a:pt x="21" y="68"/>
                  </a:lnTo>
                  <a:lnTo>
                    <a:pt x="18" y="85"/>
                  </a:lnTo>
                  <a:lnTo>
                    <a:pt x="13" y="100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4"/>
                  </a:lnTo>
                  <a:lnTo>
                    <a:pt x="2" y="135"/>
                  </a:lnTo>
                  <a:lnTo>
                    <a:pt x="3" y="136"/>
                  </a:lnTo>
                  <a:lnTo>
                    <a:pt x="5" y="137"/>
                  </a:lnTo>
                  <a:lnTo>
                    <a:pt x="8" y="137"/>
                  </a:lnTo>
                  <a:lnTo>
                    <a:pt x="10" y="136"/>
                  </a:lnTo>
                  <a:lnTo>
                    <a:pt x="11" y="134"/>
                  </a:lnTo>
                  <a:lnTo>
                    <a:pt x="11" y="134"/>
                  </a:lnTo>
                  <a:lnTo>
                    <a:pt x="17" y="117"/>
                  </a:lnTo>
                  <a:lnTo>
                    <a:pt x="23" y="99"/>
                  </a:lnTo>
                  <a:lnTo>
                    <a:pt x="28" y="81"/>
                  </a:lnTo>
                  <a:lnTo>
                    <a:pt x="32" y="62"/>
                  </a:lnTo>
                  <a:lnTo>
                    <a:pt x="32" y="62"/>
                  </a:lnTo>
                  <a:lnTo>
                    <a:pt x="40" y="34"/>
                  </a:lnTo>
                  <a:lnTo>
                    <a:pt x="42" y="20"/>
                  </a:lnTo>
                  <a:lnTo>
                    <a:pt x="44" y="5"/>
                  </a:lnTo>
                  <a:lnTo>
                    <a:pt x="44" y="5"/>
                  </a:lnTo>
                  <a:lnTo>
                    <a:pt x="44" y="3"/>
                  </a:lnTo>
                  <a:lnTo>
                    <a:pt x="43" y="2"/>
                  </a:lnTo>
                  <a:lnTo>
                    <a:pt x="41" y="1"/>
                  </a:lnTo>
                  <a:lnTo>
                    <a:pt x="40" y="0"/>
                  </a:lnTo>
                  <a:lnTo>
                    <a:pt x="38" y="1"/>
                  </a:lnTo>
                  <a:lnTo>
                    <a:pt x="36" y="2"/>
                  </a:lnTo>
                  <a:lnTo>
                    <a:pt x="35" y="3"/>
                  </a:lnTo>
                  <a:lnTo>
                    <a:pt x="35" y="5"/>
                  </a:lnTo>
                  <a:lnTo>
                    <a:pt x="35" y="5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8" name="Freeform 384"/>
            <p:cNvSpPr/>
            <p:nvPr>
              <p:custDataLst>
                <p:tags r:id="rId33"/>
              </p:custDataLst>
            </p:nvPr>
          </p:nvSpPr>
          <p:spPr bwMode="auto">
            <a:xfrm>
              <a:off x="4884738" y="3184525"/>
              <a:ext cx="9525" cy="12700"/>
            </a:xfrm>
            <a:custGeom>
              <a:avLst/>
              <a:gdLst/>
              <a:ahLst/>
              <a:cxnLst>
                <a:cxn ang="0">
                  <a:pos x="10" y="1"/>
                </a:cxn>
                <a:cxn ang="0">
                  <a:pos x="10" y="1"/>
                </a:cxn>
                <a:cxn ang="0">
                  <a:pos x="3" y="9"/>
                </a:cxn>
                <a:cxn ang="0">
                  <a:pos x="1" y="13"/>
                </a:cxn>
                <a:cxn ang="0">
                  <a:pos x="0" y="19"/>
                </a:cxn>
                <a:cxn ang="0">
                  <a:pos x="0" y="19"/>
                </a:cxn>
                <a:cxn ang="0">
                  <a:pos x="0" y="21"/>
                </a:cxn>
                <a:cxn ang="0">
                  <a:pos x="1" y="22"/>
                </a:cxn>
                <a:cxn ang="0">
                  <a:pos x="2" y="23"/>
                </a:cxn>
                <a:cxn ang="0">
                  <a:pos x="4" y="23"/>
                </a:cxn>
                <a:cxn ang="0">
                  <a:pos x="7" y="22"/>
                </a:cxn>
                <a:cxn ang="0">
                  <a:pos x="8" y="21"/>
                </a:cxn>
                <a:cxn ang="0">
                  <a:pos x="9" y="19"/>
                </a:cxn>
                <a:cxn ang="0">
                  <a:pos x="9" y="19"/>
                </a:cxn>
                <a:cxn ang="0">
                  <a:pos x="10" y="15"/>
                </a:cxn>
                <a:cxn ang="0">
                  <a:pos x="12" y="12"/>
                </a:cxn>
                <a:cxn ang="0">
                  <a:pos x="17" y="8"/>
                </a:cxn>
                <a:cxn ang="0">
                  <a:pos x="17" y="8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7" y="3"/>
                </a:cxn>
                <a:cxn ang="0">
                  <a:pos x="16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10" y="1"/>
                </a:cxn>
              </a:cxnLst>
              <a:rect l="0" t="0" r="r" b="b"/>
              <a:pathLst>
                <a:path w="18" h="23">
                  <a:moveTo>
                    <a:pt x="10" y="1"/>
                  </a:moveTo>
                  <a:lnTo>
                    <a:pt x="10" y="1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1" y="22"/>
                  </a:lnTo>
                  <a:lnTo>
                    <a:pt x="2" y="23"/>
                  </a:lnTo>
                  <a:lnTo>
                    <a:pt x="4" y="23"/>
                  </a:lnTo>
                  <a:lnTo>
                    <a:pt x="7" y="22"/>
                  </a:lnTo>
                  <a:lnTo>
                    <a:pt x="8" y="21"/>
                  </a:lnTo>
                  <a:lnTo>
                    <a:pt x="9" y="19"/>
                  </a:lnTo>
                  <a:lnTo>
                    <a:pt x="9" y="19"/>
                  </a:lnTo>
                  <a:lnTo>
                    <a:pt x="10" y="15"/>
                  </a:lnTo>
                  <a:lnTo>
                    <a:pt x="12" y="12"/>
                  </a:lnTo>
                  <a:lnTo>
                    <a:pt x="17" y="8"/>
                  </a:lnTo>
                  <a:lnTo>
                    <a:pt x="17" y="8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7" y="3"/>
                  </a:lnTo>
                  <a:lnTo>
                    <a:pt x="16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10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69" name="Freeform 385"/>
            <p:cNvSpPr/>
            <p:nvPr>
              <p:custDataLst>
                <p:tags r:id="rId34"/>
              </p:custDataLst>
            </p:nvPr>
          </p:nvSpPr>
          <p:spPr bwMode="auto">
            <a:xfrm>
              <a:off x="4586288" y="3460750"/>
              <a:ext cx="165100" cy="39688"/>
            </a:xfrm>
            <a:custGeom>
              <a:avLst/>
              <a:gdLst/>
              <a:ahLst/>
              <a:cxnLst>
                <a:cxn ang="0">
                  <a:pos x="306" y="66"/>
                </a:cxn>
                <a:cxn ang="0">
                  <a:pos x="306" y="66"/>
                </a:cxn>
                <a:cxn ang="0">
                  <a:pos x="297" y="67"/>
                </a:cxn>
                <a:cxn ang="0">
                  <a:pos x="288" y="66"/>
                </a:cxn>
                <a:cxn ang="0">
                  <a:pos x="279" y="63"/>
                </a:cxn>
                <a:cxn ang="0">
                  <a:pos x="268" y="59"/>
                </a:cxn>
                <a:cxn ang="0">
                  <a:pos x="249" y="51"/>
                </a:cxn>
                <a:cxn ang="0">
                  <a:pos x="232" y="45"/>
                </a:cxn>
                <a:cxn ang="0">
                  <a:pos x="232" y="45"/>
                </a:cxn>
                <a:cxn ang="0">
                  <a:pos x="194" y="35"/>
                </a:cxn>
                <a:cxn ang="0">
                  <a:pos x="157" y="24"/>
                </a:cxn>
                <a:cxn ang="0">
                  <a:pos x="157" y="24"/>
                </a:cxn>
                <a:cxn ang="0">
                  <a:pos x="139" y="20"/>
                </a:cxn>
                <a:cxn ang="0">
                  <a:pos x="121" y="17"/>
                </a:cxn>
                <a:cxn ang="0">
                  <a:pos x="102" y="14"/>
                </a:cxn>
                <a:cxn ang="0">
                  <a:pos x="85" y="11"/>
                </a:cxn>
                <a:cxn ang="0">
                  <a:pos x="85" y="11"/>
                </a:cxn>
                <a:cxn ang="0">
                  <a:pos x="64" y="7"/>
                </a:cxn>
                <a:cxn ang="0">
                  <a:pos x="44" y="3"/>
                </a:cxn>
                <a:cxn ang="0">
                  <a:pos x="25" y="1"/>
                </a:cxn>
                <a:cxn ang="0">
                  <a:pos x="4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2" y="8"/>
                </a:cxn>
                <a:cxn ang="0">
                  <a:pos x="4" y="9"/>
                </a:cxn>
                <a:cxn ang="0">
                  <a:pos x="4" y="9"/>
                </a:cxn>
                <a:cxn ang="0">
                  <a:pos x="26" y="10"/>
                </a:cxn>
                <a:cxn ang="0">
                  <a:pos x="47" y="13"/>
                </a:cxn>
                <a:cxn ang="0">
                  <a:pos x="68" y="17"/>
                </a:cxn>
                <a:cxn ang="0">
                  <a:pos x="90" y="21"/>
                </a:cxn>
                <a:cxn ang="0">
                  <a:pos x="90" y="21"/>
                </a:cxn>
                <a:cxn ang="0">
                  <a:pos x="109" y="25"/>
                </a:cxn>
                <a:cxn ang="0">
                  <a:pos x="130" y="30"/>
                </a:cxn>
                <a:cxn ang="0">
                  <a:pos x="151" y="34"/>
                </a:cxn>
                <a:cxn ang="0">
                  <a:pos x="170" y="39"/>
                </a:cxn>
                <a:cxn ang="0">
                  <a:pos x="170" y="39"/>
                </a:cxn>
                <a:cxn ang="0">
                  <a:pos x="191" y="45"/>
                </a:cxn>
                <a:cxn ang="0">
                  <a:pos x="213" y="50"/>
                </a:cxn>
                <a:cxn ang="0">
                  <a:pos x="234" y="56"/>
                </a:cxn>
                <a:cxn ang="0">
                  <a:pos x="255" y="63"/>
                </a:cxn>
                <a:cxn ang="0">
                  <a:pos x="255" y="63"/>
                </a:cxn>
                <a:cxn ang="0">
                  <a:pos x="281" y="73"/>
                </a:cxn>
                <a:cxn ang="0">
                  <a:pos x="288" y="74"/>
                </a:cxn>
                <a:cxn ang="0">
                  <a:pos x="294" y="75"/>
                </a:cxn>
                <a:cxn ang="0">
                  <a:pos x="301" y="76"/>
                </a:cxn>
                <a:cxn ang="0">
                  <a:pos x="309" y="75"/>
                </a:cxn>
                <a:cxn ang="0">
                  <a:pos x="309" y="75"/>
                </a:cxn>
                <a:cxn ang="0">
                  <a:pos x="311" y="74"/>
                </a:cxn>
                <a:cxn ang="0">
                  <a:pos x="312" y="73"/>
                </a:cxn>
                <a:cxn ang="0">
                  <a:pos x="312" y="71"/>
                </a:cxn>
                <a:cxn ang="0">
                  <a:pos x="312" y="70"/>
                </a:cxn>
                <a:cxn ang="0">
                  <a:pos x="310" y="67"/>
                </a:cxn>
                <a:cxn ang="0">
                  <a:pos x="308" y="66"/>
                </a:cxn>
                <a:cxn ang="0">
                  <a:pos x="306" y="66"/>
                </a:cxn>
                <a:cxn ang="0">
                  <a:pos x="306" y="66"/>
                </a:cxn>
              </a:cxnLst>
              <a:rect l="0" t="0" r="r" b="b"/>
              <a:pathLst>
                <a:path w="312" h="76">
                  <a:moveTo>
                    <a:pt x="306" y="66"/>
                  </a:moveTo>
                  <a:lnTo>
                    <a:pt x="306" y="66"/>
                  </a:lnTo>
                  <a:lnTo>
                    <a:pt x="297" y="67"/>
                  </a:lnTo>
                  <a:lnTo>
                    <a:pt x="288" y="66"/>
                  </a:lnTo>
                  <a:lnTo>
                    <a:pt x="279" y="63"/>
                  </a:lnTo>
                  <a:lnTo>
                    <a:pt x="268" y="59"/>
                  </a:lnTo>
                  <a:lnTo>
                    <a:pt x="249" y="51"/>
                  </a:lnTo>
                  <a:lnTo>
                    <a:pt x="232" y="45"/>
                  </a:lnTo>
                  <a:lnTo>
                    <a:pt x="232" y="45"/>
                  </a:lnTo>
                  <a:lnTo>
                    <a:pt x="194" y="35"/>
                  </a:lnTo>
                  <a:lnTo>
                    <a:pt x="157" y="24"/>
                  </a:lnTo>
                  <a:lnTo>
                    <a:pt x="157" y="24"/>
                  </a:lnTo>
                  <a:lnTo>
                    <a:pt x="139" y="20"/>
                  </a:lnTo>
                  <a:lnTo>
                    <a:pt x="121" y="17"/>
                  </a:lnTo>
                  <a:lnTo>
                    <a:pt x="102" y="14"/>
                  </a:lnTo>
                  <a:lnTo>
                    <a:pt x="85" y="11"/>
                  </a:lnTo>
                  <a:lnTo>
                    <a:pt x="85" y="11"/>
                  </a:lnTo>
                  <a:lnTo>
                    <a:pt x="64" y="7"/>
                  </a:lnTo>
                  <a:lnTo>
                    <a:pt x="44" y="3"/>
                  </a:lnTo>
                  <a:lnTo>
                    <a:pt x="25" y="1"/>
                  </a:lnTo>
                  <a:lnTo>
                    <a:pt x="4" y="0"/>
                  </a:lnTo>
                  <a:lnTo>
                    <a:pt x="4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8"/>
                  </a:lnTo>
                  <a:lnTo>
                    <a:pt x="4" y="9"/>
                  </a:lnTo>
                  <a:lnTo>
                    <a:pt x="4" y="9"/>
                  </a:lnTo>
                  <a:lnTo>
                    <a:pt x="26" y="10"/>
                  </a:lnTo>
                  <a:lnTo>
                    <a:pt x="47" y="13"/>
                  </a:lnTo>
                  <a:lnTo>
                    <a:pt x="68" y="17"/>
                  </a:lnTo>
                  <a:lnTo>
                    <a:pt x="90" y="21"/>
                  </a:lnTo>
                  <a:lnTo>
                    <a:pt x="90" y="21"/>
                  </a:lnTo>
                  <a:lnTo>
                    <a:pt x="109" y="25"/>
                  </a:lnTo>
                  <a:lnTo>
                    <a:pt x="130" y="30"/>
                  </a:lnTo>
                  <a:lnTo>
                    <a:pt x="151" y="34"/>
                  </a:lnTo>
                  <a:lnTo>
                    <a:pt x="170" y="39"/>
                  </a:lnTo>
                  <a:lnTo>
                    <a:pt x="170" y="39"/>
                  </a:lnTo>
                  <a:lnTo>
                    <a:pt x="191" y="45"/>
                  </a:lnTo>
                  <a:lnTo>
                    <a:pt x="213" y="50"/>
                  </a:lnTo>
                  <a:lnTo>
                    <a:pt x="234" y="56"/>
                  </a:lnTo>
                  <a:lnTo>
                    <a:pt x="255" y="63"/>
                  </a:lnTo>
                  <a:lnTo>
                    <a:pt x="255" y="63"/>
                  </a:lnTo>
                  <a:lnTo>
                    <a:pt x="281" y="73"/>
                  </a:lnTo>
                  <a:lnTo>
                    <a:pt x="288" y="74"/>
                  </a:lnTo>
                  <a:lnTo>
                    <a:pt x="294" y="75"/>
                  </a:lnTo>
                  <a:lnTo>
                    <a:pt x="301" y="76"/>
                  </a:lnTo>
                  <a:lnTo>
                    <a:pt x="309" y="75"/>
                  </a:lnTo>
                  <a:lnTo>
                    <a:pt x="309" y="75"/>
                  </a:lnTo>
                  <a:lnTo>
                    <a:pt x="311" y="74"/>
                  </a:lnTo>
                  <a:lnTo>
                    <a:pt x="312" y="73"/>
                  </a:lnTo>
                  <a:lnTo>
                    <a:pt x="312" y="71"/>
                  </a:lnTo>
                  <a:lnTo>
                    <a:pt x="312" y="70"/>
                  </a:lnTo>
                  <a:lnTo>
                    <a:pt x="310" y="67"/>
                  </a:lnTo>
                  <a:lnTo>
                    <a:pt x="308" y="66"/>
                  </a:lnTo>
                  <a:lnTo>
                    <a:pt x="306" y="66"/>
                  </a:lnTo>
                  <a:lnTo>
                    <a:pt x="306" y="6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0" name="Freeform 386"/>
            <p:cNvSpPr/>
            <p:nvPr>
              <p:custDataLst>
                <p:tags r:id="rId35"/>
              </p:custDataLst>
            </p:nvPr>
          </p:nvSpPr>
          <p:spPr bwMode="auto">
            <a:xfrm>
              <a:off x="4660900" y="3400425"/>
              <a:ext cx="171450" cy="47625"/>
            </a:xfrm>
            <a:custGeom>
              <a:avLst/>
              <a:gdLst/>
              <a:ahLst/>
              <a:cxnLst>
                <a:cxn ang="0">
                  <a:pos x="319" y="80"/>
                </a:cxn>
                <a:cxn ang="0">
                  <a:pos x="319" y="80"/>
                </a:cxn>
                <a:cxn ang="0">
                  <a:pos x="278" y="76"/>
                </a:cxn>
                <a:cxn ang="0">
                  <a:pos x="239" y="71"/>
                </a:cxn>
                <a:cxn ang="0">
                  <a:pos x="199" y="63"/>
                </a:cxn>
                <a:cxn ang="0">
                  <a:pos x="160" y="54"/>
                </a:cxn>
                <a:cxn ang="0">
                  <a:pos x="160" y="54"/>
                </a:cxn>
                <a:cxn ang="0">
                  <a:pos x="121" y="42"/>
                </a:cxn>
                <a:cxn ang="0">
                  <a:pos x="83" y="31"/>
                </a:cxn>
                <a:cxn ang="0">
                  <a:pos x="63" y="25"/>
                </a:cxn>
                <a:cxn ang="0">
                  <a:pos x="45" y="19"/>
                </a:cxn>
                <a:cxn ang="0">
                  <a:pos x="26" y="10"/>
                </a:cxn>
                <a:cxn ang="0">
                  <a:pos x="8" y="1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1" y="8"/>
                </a:cxn>
                <a:cxn ang="0">
                  <a:pos x="2" y="9"/>
                </a:cxn>
                <a:cxn ang="0">
                  <a:pos x="2" y="9"/>
                </a:cxn>
                <a:cxn ang="0">
                  <a:pos x="21" y="19"/>
                </a:cxn>
                <a:cxn ang="0">
                  <a:pos x="41" y="27"/>
                </a:cxn>
                <a:cxn ang="0">
                  <a:pos x="59" y="33"/>
                </a:cxn>
                <a:cxn ang="0">
                  <a:pos x="79" y="39"/>
                </a:cxn>
                <a:cxn ang="0">
                  <a:pos x="118" y="51"/>
                </a:cxn>
                <a:cxn ang="0">
                  <a:pos x="157" y="62"/>
                </a:cxn>
                <a:cxn ang="0">
                  <a:pos x="157" y="62"/>
                </a:cxn>
                <a:cxn ang="0">
                  <a:pos x="177" y="68"/>
                </a:cxn>
                <a:cxn ang="0">
                  <a:pos x="197" y="72"/>
                </a:cxn>
                <a:cxn ang="0">
                  <a:pos x="217" y="77"/>
                </a:cxn>
                <a:cxn ang="0">
                  <a:pos x="237" y="80"/>
                </a:cxn>
                <a:cxn ang="0">
                  <a:pos x="277" y="87"/>
                </a:cxn>
                <a:cxn ang="0">
                  <a:pos x="319" y="91"/>
                </a:cxn>
                <a:cxn ang="0">
                  <a:pos x="319" y="91"/>
                </a:cxn>
                <a:cxn ang="0">
                  <a:pos x="321" y="90"/>
                </a:cxn>
                <a:cxn ang="0">
                  <a:pos x="322" y="90"/>
                </a:cxn>
                <a:cxn ang="0">
                  <a:pos x="323" y="88"/>
                </a:cxn>
                <a:cxn ang="0">
                  <a:pos x="323" y="86"/>
                </a:cxn>
                <a:cxn ang="0">
                  <a:pos x="322" y="83"/>
                </a:cxn>
                <a:cxn ang="0">
                  <a:pos x="321" y="82"/>
                </a:cxn>
                <a:cxn ang="0">
                  <a:pos x="319" y="80"/>
                </a:cxn>
                <a:cxn ang="0">
                  <a:pos x="319" y="80"/>
                </a:cxn>
              </a:cxnLst>
              <a:rect l="0" t="0" r="r" b="b"/>
              <a:pathLst>
                <a:path w="323" h="91">
                  <a:moveTo>
                    <a:pt x="319" y="80"/>
                  </a:moveTo>
                  <a:lnTo>
                    <a:pt x="319" y="80"/>
                  </a:lnTo>
                  <a:lnTo>
                    <a:pt x="278" y="76"/>
                  </a:lnTo>
                  <a:lnTo>
                    <a:pt x="239" y="71"/>
                  </a:lnTo>
                  <a:lnTo>
                    <a:pt x="199" y="63"/>
                  </a:lnTo>
                  <a:lnTo>
                    <a:pt x="160" y="54"/>
                  </a:lnTo>
                  <a:lnTo>
                    <a:pt x="160" y="54"/>
                  </a:lnTo>
                  <a:lnTo>
                    <a:pt x="121" y="42"/>
                  </a:lnTo>
                  <a:lnTo>
                    <a:pt x="83" y="31"/>
                  </a:lnTo>
                  <a:lnTo>
                    <a:pt x="63" y="25"/>
                  </a:lnTo>
                  <a:lnTo>
                    <a:pt x="45" y="19"/>
                  </a:lnTo>
                  <a:lnTo>
                    <a:pt x="26" y="10"/>
                  </a:lnTo>
                  <a:lnTo>
                    <a:pt x="8" y="1"/>
                  </a:lnTo>
                  <a:lnTo>
                    <a:pt x="8" y="1"/>
                  </a:lnTo>
                  <a:lnTo>
                    <a:pt x="6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6"/>
                  </a:lnTo>
                  <a:lnTo>
                    <a:pt x="1" y="8"/>
                  </a:lnTo>
                  <a:lnTo>
                    <a:pt x="2" y="9"/>
                  </a:lnTo>
                  <a:lnTo>
                    <a:pt x="2" y="9"/>
                  </a:lnTo>
                  <a:lnTo>
                    <a:pt x="21" y="19"/>
                  </a:lnTo>
                  <a:lnTo>
                    <a:pt x="41" y="27"/>
                  </a:lnTo>
                  <a:lnTo>
                    <a:pt x="59" y="33"/>
                  </a:lnTo>
                  <a:lnTo>
                    <a:pt x="79" y="39"/>
                  </a:lnTo>
                  <a:lnTo>
                    <a:pt x="118" y="51"/>
                  </a:lnTo>
                  <a:lnTo>
                    <a:pt x="157" y="62"/>
                  </a:lnTo>
                  <a:lnTo>
                    <a:pt x="157" y="62"/>
                  </a:lnTo>
                  <a:lnTo>
                    <a:pt x="177" y="68"/>
                  </a:lnTo>
                  <a:lnTo>
                    <a:pt x="197" y="72"/>
                  </a:lnTo>
                  <a:lnTo>
                    <a:pt x="217" y="77"/>
                  </a:lnTo>
                  <a:lnTo>
                    <a:pt x="237" y="80"/>
                  </a:lnTo>
                  <a:lnTo>
                    <a:pt x="277" y="87"/>
                  </a:lnTo>
                  <a:lnTo>
                    <a:pt x="319" y="91"/>
                  </a:lnTo>
                  <a:lnTo>
                    <a:pt x="319" y="91"/>
                  </a:lnTo>
                  <a:lnTo>
                    <a:pt x="321" y="90"/>
                  </a:lnTo>
                  <a:lnTo>
                    <a:pt x="322" y="90"/>
                  </a:lnTo>
                  <a:lnTo>
                    <a:pt x="323" y="88"/>
                  </a:lnTo>
                  <a:lnTo>
                    <a:pt x="323" y="86"/>
                  </a:lnTo>
                  <a:lnTo>
                    <a:pt x="322" y="83"/>
                  </a:lnTo>
                  <a:lnTo>
                    <a:pt x="321" y="82"/>
                  </a:lnTo>
                  <a:lnTo>
                    <a:pt x="319" y="80"/>
                  </a:lnTo>
                  <a:lnTo>
                    <a:pt x="319" y="8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1" name="Freeform 387"/>
            <p:cNvSpPr/>
            <p:nvPr>
              <p:custDataLst>
                <p:tags r:id="rId36"/>
              </p:custDataLst>
            </p:nvPr>
          </p:nvSpPr>
          <p:spPr bwMode="auto">
            <a:xfrm>
              <a:off x="4708525" y="3362325"/>
              <a:ext cx="158750" cy="50800"/>
            </a:xfrm>
            <a:custGeom>
              <a:avLst/>
              <a:gdLst/>
              <a:ahLst/>
              <a:cxnLst>
                <a:cxn ang="0">
                  <a:pos x="294" y="84"/>
                </a:cxn>
                <a:cxn ang="0">
                  <a:pos x="294" y="84"/>
                </a:cxn>
                <a:cxn ang="0">
                  <a:pos x="290" y="85"/>
                </a:cxn>
                <a:cxn ang="0">
                  <a:pos x="287" y="85"/>
                </a:cxn>
                <a:cxn ang="0">
                  <a:pos x="282" y="83"/>
                </a:cxn>
                <a:cxn ang="0">
                  <a:pos x="278" y="79"/>
                </a:cxn>
                <a:cxn ang="0">
                  <a:pos x="273" y="76"/>
                </a:cxn>
                <a:cxn ang="0">
                  <a:pos x="273" y="76"/>
                </a:cxn>
                <a:cxn ang="0">
                  <a:pos x="266" y="72"/>
                </a:cxn>
                <a:cxn ang="0">
                  <a:pos x="257" y="69"/>
                </a:cxn>
                <a:cxn ang="0">
                  <a:pos x="240" y="63"/>
                </a:cxn>
                <a:cxn ang="0">
                  <a:pos x="240" y="63"/>
                </a:cxn>
                <a:cxn ang="0">
                  <a:pos x="222" y="58"/>
                </a:cxn>
                <a:cxn ang="0">
                  <a:pos x="205" y="52"/>
                </a:cxn>
                <a:cxn ang="0">
                  <a:pos x="169" y="45"/>
                </a:cxn>
                <a:cxn ang="0">
                  <a:pos x="169" y="45"/>
                </a:cxn>
                <a:cxn ang="0">
                  <a:pos x="128" y="36"/>
                </a:cxn>
                <a:cxn ang="0">
                  <a:pos x="87" y="25"/>
                </a:cxn>
                <a:cxn ang="0">
                  <a:pos x="67" y="20"/>
                </a:cxn>
                <a:cxn ang="0">
                  <a:pos x="47" y="14"/>
                </a:cxn>
                <a:cxn ang="0">
                  <a:pos x="27" y="8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3" y="8"/>
                </a:cxn>
                <a:cxn ang="0">
                  <a:pos x="3" y="8"/>
                </a:cxn>
                <a:cxn ang="0">
                  <a:pos x="23" y="16"/>
                </a:cxn>
                <a:cxn ang="0">
                  <a:pos x="43" y="23"/>
                </a:cxn>
                <a:cxn ang="0">
                  <a:pos x="63" y="30"/>
                </a:cxn>
                <a:cxn ang="0">
                  <a:pos x="84" y="35"/>
                </a:cxn>
                <a:cxn ang="0">
                  <a:pos x="125" y="44"/>
                </a:cxn>
                <a:cxn ang="0">
                  <a:pos x="167" y="54"/>
                </a:cxn>
                <a:cxn ang="0">
                  <a:pos x="167" y="54"/>
                </a:cxn>
                <a:cxn ang="0">
                  <a:pos x="210" y="65"/>
                </a:cxn>
                <a:cxn ang="0">
                  <a:pos x="232" y="70"/>
                </a:cxn>
                <a:cxn ang="0">
                  <a:pos x="253" y="78"/>
                </a:cxn>
                <a:cxn ang="0">
                  <a:pos x="253" y="78"/>
                </a:cxn>
                <a:cxn ang="0">
                  <a:pos x="263" y="83"/>
                </a:cxn>
                <a:cxn ang="0">
                  <a:pos x="274" y="90"/>
                </a:cxn>
                <a:cxn ang="0">
                  <a:pos x="279" y="93"/>
                </a:cxn>
                <a:cxn ang="0">
                  <a:pos x="285" y="95"/>
                </a:cxn>
                <a:cxn ang="0">
                  <a:pos x="290" y="95"/>
                </a:cxn>
                <a:cxn ang="0">
                  <a:pos x="296" y="94"/>
                </a:cxn>
                <a:cxn ang="0">
                  <a:pos x="296" y="94"/>
                </a:cxn>
                <a:cxn ang="0">
                  <a:pos x="298" y="93"/>
                </a:cxn>
                <a:cxn ang="0">
                  <a:pos x="299" y="92"/>
                </a:cxn>
                <a:cxn ang="0">
                  <a:pos x="299" y="87"/>
                </a:cxn>
                <a:cxn ang="0">
                  <a:pos x="298" y="86"/>
                </a:cxn>
                <a:cxn ang="0">
                  <a:pos x="297" y="84"/>
                </a:cxn>
                <a:cxn ang="0">
                  <a:pos x="296" y="84"/>
                </a:cxn>
                <a:cxn ang="0">
                  <a:pos x="294" y="84"/>
                </a:cxn>
                <a:cxn ang="0">
                  <a:pos x="294" y="84"/>
                </a:cxn>
              </a:cxnLst>
              <a:rect l="0" t="0" r="r" b="b"/>
              <a:pathLst>
                <a:path w="299" h="95">
                  <a:moveTo>
                    <a:pt x="294" y="84"/>
                  </a:moveTo>
                  <a:lnTo>
                    <a:pt x="294" y="84"/>
                  </a:lnTo>
                  <a:lnTo>
                    <a:pt x="290" y="85"/>
                  </a:lnTo>
                  <a:lnTo>
                    <a:pt x="287" y="85"/>
                  </a:lnTo>
                  <a:lnTo>
                    <a:pt x="282" y="83"/>
                  </a:lnTo>
                  <a:lnTo>
                    <a:pt x="278" y="79"/>
                  </a:lnTo>
                  <a:lnTo>
                    <a:pt x="273" y="76"/>
                  </a:lnTo>
                  <a:lnTo>
                    <a:pt x="273" y="76"/>
                  </a:lnTo>
                  <a:lnTo>
                    <a:pt x="266" y="72"/>
                  </a:lnTo>
                  <a:lnTo>
                    <a:pt x="257" y="69"/>
                  </a:lnTo>
                  <a:lnTo>
                    <a:pt x="240" y="63"/>
                  </a:lnTo>
                  <a:lnTo>
                    <a:pt x="240" y="63"/>
                  </a:lnTo>
                  <a:lnTo>
                    <a:pt x="222" y="58"/>
                  </a:lnTo>
                  <a:lnTo>
                    <a:pt x="205" y="52"/>
                  </a:lnTo>
                  <a:lnTo>
                    <a:pt x="169" y="45"/>
                  </a:lnTo>
                  <a:lnTo>
                    <a:pt x="169" y="45"/>
                  </a:lnTo>
                  <a:lnTo>
                    <a:pt x="128" y="36"/>
                  </a:lnTo>
                  <a:lnTo>
                    <a:pt x="87" y="25"/>
                  </a:lnTo>
                  <a:lnTo>
                    <a:pt x="67" y="20"/>
                  </a:lnTo>
                  <a:lnTo>
                    <a:pt x="47" y="14"/>
                  </a:lnTo>
                  <a:lnTo>
                    <a:pt x="27" y="8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8"/>
                  </a:lnTo>
                  <a:lnTo>
                    <a:pt x="3" y="8"/>
                  </a:lnTo>
                  <a:lnTo>
                    <a:pt x="23" y="16"/>
                  </a:lnTo>
                  <a:lnTo>
                    <a:pt x="43" y="23"/>
                  </a:lnTo>
                  <a:lnTo>
                    <a:pt x="63" y="30"/>
                  </a:lnTo>
                  <a:lnTo>
                    <a:pt x="84" y="35"/>
                  </a:lnTo>
                  <a:lnTo>
                    <a:pt x="125" y="44"/>
                  </a:lnTo>
                  <a:lnTo>
                    <a:pt x="167" y="54"/>
                  </a:lnTo>
                  <a:lnTo>
                    <a:pt x="167" y="54"/>
                  </a:lnTo>
                  <a:lnTo>
                    <a:pt x="210" y="65"/>
                  </a:lnTo>
                  <a:lnTo>
                    <a:pt x="232" y="70"/>
                  </a:lnTo>
                  <a:lnTo>
                    <a:pt x="253" y="78"/>
                  </a:lnTo>
                  <a:lnTo>
                    <a:pt x="253" y="78"/>
                  </a:lnTo>
                  <a:lnTo>
                    <a:pt x="263" y="83"/>
                  </a:lnTo>
                  <a:lnTo>
                    <a:pt x="274" y="90"/>
                  </a:lnTo>
                  <a:lnTo>
                    <a:pt x="279" y="93"/>
                  </a:lnTo>
                  <a:lnTo>
                    <a:pt x="285" y="95"/>
                  </a:lnTo>
                  <a:lnTo>
                    <a:pt x="290" y="95"/>
                  </a:lnTo>
                  <a:lnTo>
                    <a:pt x="296" y="94"/>
                  </a:lnTo>
                  <a:lnTo>
                    <a:pt x="296" y="94"/>
                  </a:lnTo>
                  <a:lnTo>
                    <a:pt x="298" y="93"/>
                  </a:lnTo>
                  <a:lnTo>
                    <a:pt x="299" y="92"/>
                  </a:lnTo>
                  <a:lnTo>
                    <a:pt x="299" y="87"/>
                  </a:lnTo>
                  <a:lnTo>
                    <a:pt x="298" y="86"/>
                  </a:lnTo>
                  <a:lnTo>
                    <a:pt x="297" y="84"/>
                  </a:lnTo>
                  <a:lnTo>
                    <a:pt x="296" y="84"/>
                  </a:lnTo>
                  <a:lnTo>
                    <a:pt x="294" y="84"/>
                  </a:lnTo>
                  <a:lnTo>
                    <a:pt x="294" y="8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2" name="Freeform 388"/>
            <p:cNvSpPr/>
            <p:nvPr>
              <p:custDataLst>
                <p:tags r:id="rId37"/>
              </p:custDataLst>
            </p:nvPr>
          </p:nvSpPr>
          <p:spPr bwMode="auto">
            <a:xfrm>
              <a:off x="4737100" y="3335338"/>
              <a:ext cx="131763" cy="30163"/>
            </a:xfrm>
            <a:custGeom>
              <a:avLst/>
              <a:gdLst/>
              <a:ahLst/>
              <a:cxnLst>
                <a:cxn ang="0">
                  <a:pos x="246" y="48"/>
                </a:cxn>
                <a:cxn ang="0">
                  <a:pos x="214" y="44"/>
                </a:cxn>
                <a:cxn ang="0">
                  <a:pos x="148" y="32"/>
                </a:cxn>
                <a:cxn ang="0">
                  <a:pos x="116" y="25"/>
                </a:cxn>
                <a:cxn ang="0">
                  <a:pos x="88" y="20"/>
                </a:cxn>
                <a:cxn ang="0">
                  <a:pos x="60" y="18"/>
                </a:cxn>
                <a:cxn ang="0">
                  <a:pos x="36" y="12"/>
                </a:cxn>
                <a:cxn ang="0">
                  <a:pos x="13" y="6"/>
                </a:cxn>
                <a:cxn ang="0">
                  <a:pos x="14" y="5"/>
                </a:cxn>
                <a:cxn ang="0">
                  <a:pos x="13" y="3"/>
                </a:cxn>
                <a:cxn ang="0">
                  <a:pos x="11" y="1"/>
                </a:cxn>
                <a:cxn ang="0">
                  <a:pos x="7" y="1"/>
                </a:cxn>
                <a:cxn ang="0">
                  <a:pos x="5" y="3"/>
                </a:cxn>
                <a:cxn ang="0">
                  <a:pos x="4" y="5"/>
                </a:cxn>
                <a:cxn ang="0">
                  <a:pos x="1" y="6"/>
                </a:cxn>
                <a:cxn ang="0">
                  <a:pos x="0" y="9"/>
                </a:cxn>
                <a:cxn ang="0">
                  <a:pos x="2" y="13"/>
                </a:cxn>
                <a:cxn ang="0">
                  <a:pos x="4" y="14"/>
                </a:cxn>
                <a:cxn ang="0">
                  <a:pos x="21" y="19"/>
                </a:cxn>
                <a:cxn ang="0">
                  <a:pos x="32" y="24"/>
                </a:cxn>
                <a:cxn ang="0">
                  <a:pos x="38" y="25"/>
                </a:cxn>
                <a:cxn ang="0">
                  <a:pos x="60" y="27"/>
                </a:cxn>
                <a:cxn ang="0">
                  <a:pos x="96" y="31"/>
                </a:cxn>
                <a:cxn ang="0">
                  <a:pos x="131" y="38"/>
                </a:cxn>
                <a:cxn ang="0">
                  <a:pos x="159" y="44"/>
                </a:cxn>
                <a:cxn ang="0">
                  <a:pos x="218" y="55"/>
                </a:cxn>
                <a:cxn ang="0">
                  <a:pos x="246" y="57"/>
                </a:cxn>
                <a:cxn ang="0">
                  <a:pos x="248" y="57"/>
                </a:cxn>
                <a:cxn ang="0">
                  <a:pos x="251" y="54"/>
                </a:cxn>
                <a:cxn ang="0">
                  <a:pos x="251" y="51"/>
                </a:cxn>
                <a:cxn ang="0">
                  <a:pos x="248" y="48"/>
                </a:cxn>
                <a:cxn ang="0">
                  <a:pos x="246" y="48"/>
                </a:cxn>
              </a:cxnLst>
              <a:rect l="0" t="0" r="r" b="b"/>
              <a:pathLst>
                <a:path w="251" h="57">
                  <a:moveTo>
                    <a:pt x="246" y="48"/>
                  </a:moveTo>
                  <a:lnTo>
                    <a:pt x="246" y="48"/>
                  </a:lnTo>
                  <a:lnTo>
                    <a:pt x="230" y="46"/>
                  </a:lnTo>
                  <a:lnTo>
                    <a:pt x="214" y="44"/>
                  </a:lnTo>
                  <a:lnTo>
                    <a:pt x="181" y="39"/>
                  </a:lnTo>
                  <a:lnTo>
                    <a:pt x="148" y="32"/>
                  </a:lnTo>
                  <a:lnTo>
                    <a:pt x="116" y="25"/>
                  </a:lnTo>
                  <a:lnTo>
                    <a:pt x="116" y="25"/>
                  </a:lnTo>
                  <a:lnTo>
                    <a:pt x="102" y="22"/>
                  </a:lnTo>
                  <a:lnTo>
                    <a:pt x="88" y="20"/>
                  </a:lnTo>
                  <a:lnTo>
                    <a:pt x="60" y="18"/>
                  </a:lnTo>
                  <a:lnTo>
                    <a:pt x="60" y="18"/>
                  </a:lnTo>
                  <a:lnTo>
                    <a:pt x="48" y="15"/>
                  </a:lnTo>
                  <a:lnTo>
                    <a:pt x="36" y="12"/>
                  </a:lnTo>
                  <a:lnTo>
                    <a:pt x="25" y="9"/>
                  </a:lnTo>
                  <a:lnTo>
                    <a:pt x="13" y="6"/>
                  </a:lnTo>
                  <a:lnTo>
                    <a:pt x="13" y="6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3" y="3"/>
                  </a:lnTo>
                  <a:lnTo>
                    <a:pt x="12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5" y="3"/>
                  </a:lnTo>
                  <a:lnTo>
                    <a:pt x="4" y="5"/>
                  </a:lnTo>
                  <a:lnTo>
                    <a:pt x="4" y="5"/>
                  </a:lnTo>
                  <a:lnTo>
                    <a:pt x="2" y="5"/>
                  </a:lnTo>
                  <a:lnTo>
                    <a:pt x="1" y="6"/>
                  </a:lnTo>
                  <a:lnTo>
                    <a:pt x="0" y="8"/>
                  </a:lnTo>
                  <a:lnTo>
                    <a:pt x="0" y="9"/>
                  </a:lnTo>
                  <a:lnTo>
                    <a:pt x="1" y="12"/>
                  </a:lnTo>
                  <a:lnTo>
                    <a:pt x="2" y="13"/>
                  </a:lnTo>
                  <a:lnTo>
                    <a:pt x="4" y="14"/>
                  </a:lnTo>
                  <a:lnTo>
                    <a:pt x="4" y="14"/>
                  </a:lnTo>
                  <a:lnTo>
                    <a:pt x="14" y="17"/>
                  </a:lnTo>
                  <a:lnTo>
                    <a:pt x="21" y="19"/>
                  </a:lnTo>
                  <a:lnTo>
                    <a:pt x="25" y="21"/>
                  </a:lnTo>
                  <a:lnTo>
                    <a:pt x="32" y="24"/>
                  </a:lnTo>
                  <a:lnTo>
                    <a:pt x="32" y="24"/>
                  </a:lnTo>
                  <a:lnTo>
                    <a:pt x="38" y="25"/>
                  </a:lnTo>
                  <a:lnTo>
                    <a:pt x="45" y="26"/>
                  </a:lnTo>
                  <a:lnTo>
                    <a:pt x="60" y="27"/>
                  </a:lnTo>
                  <a:lnTo>
                    <a:pt x="60" y="27"/>
                  </a:lnTo>
                  <a:lnTo>
                    <a:pt x="96" y="31"/>
                  </a:lnTo>
                  <a:lnTo>
                    <a:pt x="114" y="34"/>
                  </a:lnTo>
                  <a:lnTo>
                    <a:pt x="131" y="38"/>
                  </a:lnTo>
                  <a:lnTo>
                    <a:pt x="131" y="38"/>
                  </a:lnTo>
                  <a:lnTo>
                    <a:pt x="159" y="44"/>
                  </a:lnTo>
                  <a:lnTo>
                    <a:pt x="188" y="51"/>
                  </a:lnTo>
                  <a:lnTo>
                    <a:pt x="218" y="55"/>
                  </a:lnTo>
                  <a:lnTo>
                    <a:pt x="232" y="56"/>
                  </a:lnTo>
                  <a:lnTo>
                    <a:pt x="246" y="57"/>
                  </a:lnTo>
                  <a:lnTo>
                    <a:pt x="246" y="57"/>
                  </a:lnTo>
                  <a:lnTo>
                    <a:pt x="248" y="57"/>
                  </a:lnTo>
                  <a:lnTo>
                    <a:pt x="250" y="56"/>
                  </a:lnTo>
                  <a:lnTo>
                    <a:pt x="251" y="54"/>
                  </a:lnTo>
                  <a:lnTo>
                    <a:pt x="251" y="53"/>
                  </a:lnTo>
                  <a:lnTo>
                    <a:pt x="251" y="51"/>
                  </a:lnTo>
                  <a:lnTo>
                    <a:pt x="250" y="50"/>
                  </a:lnTo>
                  <a:lnTo>
                    <a:pt x="248" y="48"/>
                  </a:lnTo>
                  <a:lnTo>
                    <a:pt x="246" y="48"/>
                  </a:lnTo>
                  <a:lnTo>
                    <a:pt x="246" y="48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3" name="Freeform 389"/>
            <p:cNvSpPr/>
            <p:nvPr>
              <p:custDataLst>
                <p:tags r:id="rId38"/>
              </p:custDataLst>
            </p:nvPr>
          </p:nvSpPr>
          <p:spPr bwMode="auto">
            <a:xfrm>
              <a:off x="4838700" y="3271838"/>
              <a:ext cx="112713" cy="6350"/>
            </a:xfrm>
            <a:custGeom>
              <a:avLst/>
              <a:gdLst/>
              <a:ahLst/>
              <a:cxnLst>
                <a:cxn ang="0">
                  <a:pos x="209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7"/>
                </a:cxn>
                <a:cxn ang="0">
                  <a:pos x="1" y="8"/>
                </a:cxn>
                <a:cxn ang="0">
                  <a:pos x="3" y="9"/>
                </a:cxn>
                <a:cxn ang="0">
                  <a:pos x="5" y="11"/>
                </a:cxn>
                <a:cxn ang="0">
                  <a:pos x="209" y="11"/>
                </a:cxn>
                <a:cxn ang="0">
                  <a:pos x="209" y="11"/>
                </a:cxn>
                <a:cxn ang="0">
                  <a:pos x="211" y="9"/>
                </a:cxn>
                <a:cxn ang="0">
                  <a:pos x="212" y="8"/>
                </a:cxn>
                <a:cxn ang="0">
                  <a:pos x="213" y="7"/>
                </a:cxn>
                <a:cxn ang="0">
                  <a:pos x="213" y="5"/>
                </a:cxn>
                <a:cxn ang="0">
                  <a:pos x="213" y="3"/>
                </a:cxn>
                <a:cxn ang="0">
                  <a:pos x="212" y="2"/>
                </a:cxn>
                <a:cxn ang="0">
                  <a:pos x="211" y="1"/>
                </a:cxn>
                <a:cxn ang="0">
                  <a:pos x="209" y="0"/>
                </a:cxn>
                <a:cxn ang="0">
                  <a:pos x="209" y="0"/>
                </a:cxn>
              </a:cxnLst>
              <a:rect l="0" t="0" r="r" b="b"/>
              <a:pathLst>
                <a:path w="213" h="11">
                  <a:moveTo>
                    <a:pt x="209" y="0"/>
                  </a:moveTo>
                  <a:lnTo>
                    <a:pt x="5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7"/>
                  </a:lnTo>
                  <a:lnTo>
                    <a:pt x="1" y="8"/>
                  </a:lnTo>
                  <a:lnTo>
                    <a:pt x="3" y="9"/>
                  </a:lnTo>
                  <a:lnTo>
                    <a:pt x="5" y="11"/>
                  </a:lnTo>
                  <a:lnTo>
                    <a:pt x="209" y="11"/>
                  </a:lnTo>
                  <a:lnTo>
                    <a:pt x="209" y="11"/>
                  </a:lnTo>
                  <a:lnTo>
                    <a:pt x="211" y="9"/>
                  </a:lnTo>
                  <a:lnTo>
                    <a:pt x="212" y="8"/>
                  </a:lnTo>
                  <a:lnTo>
                    <a:pt x="213" y="7"/>
                  </a:lnTo>
                  <a:lnTo>
                    <a:pt x="213" y="5"/>
                  </a:lnTo>
                  <a:lnTo>
                    <a:pt x="213" y="3"/>
                  </a:lnTo>
                  <a:lnTo>
                    <a:pt x="212" y="2"/>
                  </a:lnTo>
                  <a:lnTo>
                    <a:pt x="211" y="1"/>
                  </a:lnTo>
                  <a:lnTo>
                    <a:pt x="209" y="0"/>
                  </a:lnTo>
                  <a:lnTo>
                    <a:pt x="209" y="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4" name="Freeform 390"/>
            <p:cNvSpPr/>
            <p:nvPr>
              <p:custDataLst>
                <p:tags r:id="rId39"/>
              </p:custDataLst>
            </p:nvPr>
          </p:nvSpPr>
          <p:spPr bwMode="auto">
            <a:xfrm>
              <a:off x="4260850" y="3252788"/>
              <a:ext cx="73025" cy="128588"/>
            </a:xfrm>
            <a:custGeom>
              <a:avLst/>
              <a:gdLst/>
              <a:ahLst/>
              <a:cxnLst>
                <a:cxn ang="0">
                  <a:pos x="127" y="2"/>
                </a:cxn>
                <a:cxn ang="0">
                  <a:pos x="127" y="2"/>
                </a:cxn>
                <a:cxn ang="0">
                  <a:pos x="93" y="60"/>
                </a:cxn>
                <a:cxn ang="0">
                  <a:pos x="61" y="118"/>
                </a:cxn>
                <a:cxn ang="0">
                  <a:pos x="30" y="177"/>
                </a:cxn>
                <a:cxn ang="0">
                  <a:pos x="15" y="207"/>
                </a:cxn>
                <a:cxn ang="0">
                  <a:pos x="0" y="237"/>
                </a:cxn>
                <a:cxn ang="0">
                  <a:pos x="0" y="237"/>
                </a:cxn>
                <a:cxn ang="0">
                  <a:pos x="0" y="239"/>
                </a:cxn>
                <a:cxn ang="0">
                  <a:pos x="0" y="241"/>
                </a:cxn>
                <a:cxn ang="0">
                  <a:pos x="2" y="243"/>
                </a:cxn>
                <a:cxn ang="0">
                  <a:pos x="4" y="244"/>
                </a:cxn>
                <a:cxn ang="0">
                  <a:pos x="7" y="244"/>
                </a:cxn>
                <a:cxn ang="0">
                  <a:pos x="8" y="243"/>
                </a:cxn>
                <a:cxn ang="0">
                  <a:pos x="9" y="242"/>
                </a:cxn>
                <a:cxn ang="0">
                  <a:pos x="9" y="242"/>
                </a:cxn>
                <a:cxn ang="0">
                  <a:pos x="23" y="211"/>
                </a:cxn>
                <a:cxn ang="0">
                  <a:pos x="39" y="182"/>
                </a:cxn>
                <a:cxn ang="0">
                  <a:pos x="70" y="123"/>
                </a:cxn>
                <a:cxn ang="0">
                  <a:pos x="102" y="65"/>
                </a:cxn>
                <a:cxn ang="0">
                  <a:pos x="136" y="7"/>
                </a:cxn>
                <a:cxn ang="0">
                  <a:pos x="136" y="7"/>
                </a:cxn>
                <a:cxn ang="0">
                  <a:pos x="136" y="5"/>
                </a:cxn>
                <a:cxn ang="0">
                  <a:pos x="136" y="3"/>
                </a:cxn>
                <a:cxn ang="0">
                  <a:pos x="135" y="2"/>
                </a:cxn>
                <a:cxn ang="0">
                  <a:pos x="134" y="1"/>
                </a:cxn>
                <a:cxn ang="0">
                  <a:pos x="131" y="0"/>
                </a:cxn>
                <a:cxn ang="0">
                  <a:pos x="130" y="0"/>
                </a:cxn>
                <a:cxn ang="0">
                  <a:pos x="128" y="1"/>
                </a:cxn>
                <a:cxn ang="0">
                  <a:pos x="127" y="2"/>
                </a:cxn>
                <a:cxn ang="0">
                  <a:pos x="127" y="2"/>
                </a:cxn>
              </a:cxnLst>
              <a:rect l="0" t="0" r="r" b="b"/>
              <a:pathLst>
                <a:path w="136" h="244">
                  <a:moveTo>
                    <a:pt x="127" y="2"/>
                  </a:moveTo>
                  <a:lnTo>
                    <a:pt x="127" y="2"/>
                  </a:lnTo>
                  <a:lnTo>
                    <a:pt x="93" y="60"/>
                  </a:lnTo>
                  <a:lnTo>
                    <a:pt x="61" y="118"/>
                  </a:lnTo>
                  <a:lnTo>
                    <a:pt x="30" y="177"/>
                  </a:lnTo>
                  <a:lnTo>
                    <a:pt x="15" y="207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39"/>
                  </a:lnTo>
                  <a:lnTo>
                    <a:pt x="0" y="241"/>
                  </a:lnTo>
                  <a:lnTo>
                    <a:pt x="2" y="243"/>
                  </a:lnTo>
                  <a:lnTo>
                    <a:pt x="4" y="244"/>
                  </a:lnTo>
                  <a:lnTo>
                    <a:pt x="7" y="244"/>
                  </a:lnTo>
                  <a:lnTo>
                    <a:pt x="8" y="243"/>
                  </a:lnTo>
                  <a:lnTo>
                    <a:pt x="9" y="242"/>
                  </a:lnTo>
                  <a:lnTo>
                    <a:pt x="9" y="242"/>
                  </a:lnTo>
                  <a:lnTo>
                    <a:pt x="23" y="211"/>
                  </a:lnTo>
                  <a:lnTo>
                    <a:pt x="39" y="182"/>
                  </a:lnTo>
                  <a:lnTo>
                    <a:pt x="70" y="123"/>
                  </a:lnTo>
                  <a:lnTo>
                    <a:pt x="102" y="65"/>
                  </a:lnTo>
                  <a:lnTo>
                    <a:pt x="136" y="7"/>
                  </a:lnTo>
                  <a:lnTo>
                    <a:pt x="136" y="7"/>
                  </a:lnTo>
                  <a:lnTo>
                    <a:pt x="136" y="5"/>
                  </a:lnTo>
                  <a:lnTo>
                    <a:pt x="136" y="3"/>
                  </a:lnTo>
                  <a:lnTo>
                    <a:pt x="135" y="2"/>
                  </a:lnTo>
                  <a:lnTo>
                    <a:pt x="134" y="1"/>
                  </a:lnTo>
                  <a:lnTo>
                    <a:pt x="131" y="0"/>
                  </a:lnTo>
                  <a:lnTo>
                    <a:pt x="130" y="0"/>
                  </a:lnTo>
                  <a:lnTo>
                    <a:pt x="128" y="1"/>
                  </a:lnTo>
                  <a:lnTo>
                    <a:pt x="127" y="2"/>
                  </a:lnTo>
                  <a:lnTo>
                    <a:pt x="127" y="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5" name="Freeform 391"/>
            <p:cNvSpPr/>
            <p:nvPr>
              <p:custDataLst>
                <p:tags r:id="rId40"/>
              </p:custDataLst>
            </p:nvPr>
          </p:nvSpPr>
          <p:spPr bwMode="auto">
            <a:xfrm>
              <a:off x="4311650" y="3292475"/>
              <a:ext cx="50800" cy="82550"/>
            </a:xfrm>
            <a:custGeom>
              <a:avLst/>
              <a:gdLst/>
              <a:ahLst/>
              <a:cxnLst>
                <a:cxn ang="0">
                  <a:pos x="90" y="3"/>
                </a:cxn>
                <a:cxn ang="0">
                  <a:pos x="90" y="3"/>
                </a:cxn>
                <a:cxn ang="0">
                  <a:pos x="45" y="75"/>
                </a:cxn>
                <a:cxn ang="0">
                  <a:pos x="23" y="111"/>
                </a:cxn>
                <a:cxn ang="0">
                  <a:pos x="1" y="148"/>
                </a:cxn>
                <a:cxn ang="0">
                  <a:pos x="1" y="148"/>
                </a:cxn>
                <a:cxn ang="0">
                  <a:pos x="0" y="150"/>
                </a:cxn>
                <a:cxn ang="0">
                  <a:pos x="1" y="151"/>
                </a:cxn>
                <a:cxn ang="0">
                  <a:pos x="2" y="153"/>
                </a:cxn>
                <a:cxn ang="0">
                  <a:pos x="3" y="154"/>
                </a:cxn>
                <a:cxn ang="0">
                  <a:pos x="4" y="154"/>
                </a:cxn>
                <a:cxn ang="0">
                  <a:pos x="6" y="154"/>
                </a:cxn>
                <a:cxn ang="0">
                  <a:pos x="9" y="154"/>
                </a:cxn>
                <a:cxn ang="0">
                  <a:pos x="10" y="152"/>
                </a:cxn>
                <a:cxn ang="0">
                  <a:pos x="10" y="152"/>
                </a:cxn>
                <a:cxn ang="0">
                  <a:pos x="31" y="116"/>
                </a:cxn>
                <a:cxn ang="0">
                  <a:pos x="53" y="80"/>
                </a:cxn>
                <a:cxn ang="0">
                  <a:pos x="98" y="8"/>
                </a:cxn>
                <a:cxn ang="0">
                  <a:pos x="98" y="8"/>
                </a:cxn>
                <a:cxn ang="0">
                  <a:pos x="98" y="6"/>
                </a:cxn>
                <a:cxn ang="0">
                  <a:pos x="98" y="4"/>
                </a:cxn>
                <a:cxn ang="0">
                  <a:pos x="97" y="3"/>
                </a:cxn>
                <a:cxn ang="0">
                  <a:pos x="96" y="0"/>
                </a:cxn>
                <a:cxn ang="0">
                  <a:pos x="94" y="0"/>
                </a:cxn>
                <a:cxn ang="0">
                  <a:pos x="93" y="0"/>
                </a:cxn>
                <a:cxn ang="0">
                  <a:pos x="91" y="0"/>
                </a:cxn>
                <a:cxn ang="0">
                  <a:pos x="90" y="3"/>
                </a:cxn>
                <a:cxn ang="0">
                  <a:pos x="90" y="3"/>
                </a:cxn>
              </a:cxnLst>
              <a:rect l="0" t="0" r="r" b="b"/>
              <a:pathLst>
                <a:path w="98" h="154">
                  <a:moveTo>
                    <a:pt x="90" y="3"/>
                  </a:moveTo>
                  <a:lnTo>
                    <a:pt x="90" y="3"/>
                  </a:lnTo>
                  <a:lnTo>
                    <a:pt x="45" y="75"/>
                  </a:lnTo>
                  <a:lnTo>
                    <a:pt x="23" y="111"/>
                  </a:lnTo>
                  <a:lnTo>
                    <a:pt x="1" y="148"/>
                  </a:lnTo>
                  <a:lnTo>
                    <a:pt x="1" y="148"/>
                  </a:lnTo>
                  <a:lnTo>
                    <a:pt x="0" y="150"/>
                  </a:lnTo>
                  <a:lnTo>
                    <a:pt x="1" y="151"/>
                  </a:lnTo>
                  <a:lnTo>
                    <a:pt x="2" y="153"/>
                  </a:lnTo>
                  <a:lnTo>
                    <a:pt x="3" y="154"/>
                  </a:lnTo>
                  <a:lnTo>
                    <a:pt x="4" y="154"/>
                  </a:lnTo>
                  <a:lnTo>
                    <a:pt x="6" y="154"/>
                  </a:lnTo>
                  <a:lnTo>
                    <a:pt x="9" y="154"/>
                  </a:lnTo>
                  <a:lnTo>
                    <a:pt x="10" y="152"/>
                  </a:lnTo>
                  <a:lnTo>
                    <a:pt x="10" y="152"/>
                  </a:lnTo>
                  <a:lnTo>
                    <a:pt x="31" y="116"/>
                  </a:lnTo>
                  <a:lnTo>
                    <a:pt x="53" y="80"/>
                  </a:lnTo>
                  <a:lnTo>
                    <a:pt x="98" y="8"/>
                  </a:lnTo>
                  <a:lnTo>
                    <a:pt x="98" y="8"/>
                  </a:lnTo>
                  <a:lnTo>
                    <a:pt x="98" y="6"/>
                  </a:lnTo>
                  <a:lnTo>
                    <a:pt x="98" y="4"/>
                  </a:lnTo>
                  <a:lnTo>
                    <a:pt x="97" y="3"/>
                  </a:lnTo>
                  <a:lnTo>
                    <a:pt x="96" y="0"/>
                  </a:lnTo>
                  <a:lnTo>
                    <a:pt x="94" y="0"/>
                  </a:lnTo>
                  <a:lnTo>
                    <a:pt x="93" y="0"/>
                  </a:lnTo>
                  <a:lnTo>
                    <a:pt x="91" y="0"/>
                  </a:lnTo>
                  <a:lnTo>
                    <a:pt x="90" y="3"/>
                  </a:lnTo>
                  <a:lnTo>
                    <a:pt x="90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6" name="Freeform 392"/>
            <p:cNvSpPr/>
            <p:nvPr>
              <p:custDataLst>
                <p:tags r:id="rId41"/>
              </p:custDataLst>
            </p:nvPr>
          </p:nvSpPr>
          <p:spPr bwMode="auto">
            <a:xfrm>
              <a:off x="4529138" y="3536950"/>
              <a:ext cx="41275" cy="85725"/>
            </a:xfrm>
            <a:custGeom>
              <a:avLst/>
              <a:gdLst/>
              <a:ahLst/>
              <a:cxnLst>
                <a:cxn ang="0">
                  <a:pos x="71" y="3"/>
                </a:cxn>
                <a:cxn ang="0">
                  <a:pos x="71" y="3"/>
                </a:cxn>
                <a:cxn ang="0">
                  <a:pos x="52" y="40"/>
                </a:cxn>
                <a:cxn ang="0">
                  <a:pos x="33" y="79"/>
                </a:cxn>
                <a:cxn ang="0">
                  <a:pos x="17" y="117"/>
                </a:cxn>
                <a:cxn ang="0">
                  <a:pos x="0" y="156"/>
                </a:cxn>
                <a:cxn ang="0">
                  <a:pos x="0" y="156"/>
                </a:cxn>
                <a:cxn ang="0">
                  <a:pos x="0" y="158"/>
                </a:cxn>
                <a:cxn ang="0">
                  <a:pos x="1" y="159"/>
                </a:cxn>
                <a:cxn ang="0">
                  <a:pos x="2" y="160"/>
                </a:cxn>
                <a:cxn ang="0">
                  <a:pos x="3" y="161"/>
                </a:cxn>
                <a:cxn ang="0">
                  <a:pos x="8" y="161"/>
                </a:cxn>
                <a:cxn ang="0">
                  <a:pos x="9" y="160"/>
                </a:cxn>
                <a:cxn ang="0">
                  <a:pos x="10" y="158"/>
                </a:cxn>
                <a:cxn ang="0">
                  <a:pos x="10" y="158"/>
                </a:cxn>
                <a:cxn ang="0">
                  <a:pos x="25" y="120"/>
                </a:cxn>
                <a:cxn ang="0">
                  <a:pos x="43" y="82"/>
                </a:cxn>
                <a:cxn ang="0">
                  <a:pos x="60" y="45"/>
                </a:cxn>
                <a:cxn ang="0">
                  <a:pos x="79" y="7"/>
                </a:cxn>
                <a:cxn ang="0">
                  <a:pos x="79" y="7"/>
                </a:cxn>
                <a:cxn ang="0">
                  <a:pos x="80" y="5"/>
                </a:cxn>
                <a:cxn ang="0">
                  <a:pos x="79" y="4"/>
                </a:cxn>
                <a:cxn ang="0">
                  <a:pos x="78" y="2"/>
                </a:cxn>
                <a:cxn ang="0">
                  <a:pos x="77" y="1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2" y="1"/>
                </a:cxn>
                <a:cxn ang="0">
                  <a:pos x="71" y="3"/>
                </a:cxn>
                <a:cxn ang="0">
                  <a:pos x="71" y="3"/>
                </a:cxn>
              </a:cxnLst>
              <a:rect l="0" t="0" r="r" b="b"/>
              <a:pathLst>
                <a:path w="80" h="161">
                  <a:moveTo>
                    <a:pt x="71" y="3"/>
                  </a:moveTo>
                  <a:lnTo>
                    <a:pt x="71" y="3"/>
                  </a:lnTo>
                  <a:lnTo>
                    <a:pt x="52" y="40"/>
                  </a:lnTo>
                  <a:lnTo>
                    <a:pt x="33" y="79"/>
                  </a:lnTo>
                  <a:lnTo>
                    <a:pt x="17" y="117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0" y="158"/>
                  </a:lnTo>
                  <a:lnTo>
                    <a:pt x="1" y="159"/>
                  </a:lnTo>
                  <a:lnTo>
                    <a:pt x="2" y="160"/>
                  </a:lnTo>
                  <a:lnTo>
                    <a:pt x="3" y="161"/>
                  </a:lnTo>
                  <a:lnTo>
                    <a:pt x="8" y="161"/>
                  </a:lnTo>
                  <a:lnTo>
                    <a:pt x="9" y="160"/>
                  </a:lnTo>
                  <a:lnTo>
                    <a:pt x="10" y="158"/>
                  </a:lnTo>
                  <a:lnTo>
                    <a:pt x="10" y="158"/>
                  </a:lnTo>
                  <a:lnTo>
                    <a:pt x="25" y="120"/>
                  </a:lnTo>
                  <a:lnTo>
                    <a:pt x="43" y="82"/>
                  </a:lnTo>
                  <a:lnTo>
                    <a:pt x="60" y="45"/>
                  </a:lnTo>
                  <a:lnTo>
                    <a:pt x="79" y="7"/>
                  </a:lnTo>
                  <a:lnTo>
                    <a:pt x="79" y="7"/>
                  </a:lnTo>
                  <a:lnTo>
                    <a:pt x="80" y="5"/>
                  </a:lnTo>
                  <a:lnTo>
                    <a:pt x="79" y="4"/>
                  </a:lnTo>
                  <a:lnTo>
                    <a:pt x="78" y="2"/>
                  </a:lnTo>
                  <a:lnTo>
                    <a:pt x="77" y="1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2" y="1"/>
                  </a:lnTo>
                  <a:lnTo>
                    <a:pt x="71" y="3"/>
                  </a:lnTo>
                  <a:lnTo>
                    <a:pt x="71" y="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7" name="Freeform 393"/>
            <p:cNvSpPr/>
            <p:nvPr>
              <p:custDataLst>
                <p:tags r:id="rId42"/>
              </p:custDataLst>
            </p:nvPr>
          </p:nvSpPr>
          <p:spPr bwMode="auto">
            <a:xfrm>
              <a:off x="4592638" y="3511550"/>
              <a:ext cx="31750" cy="57150"/>
            </a:xfrm>
            <a:custGeom>
              <a:avLst/>
              <a:gdLst/>
              <a:ahLst/>
              <a:cxnLst>
                <a:cxn ang="0">
                  <a:pos x="51" y="4"/>
                </a:cxn>
                <a:cxn ang="0">
                  <a:pos x="51" y="4"/>
                </a:cxn>
                <a:cxn ang="0">
                  <a:pos x="50" y="10"/>
                </a:cxn>
                <a:cxn ang="0">
                  <a:pos x="49" y="17"/>
                </a:cxn>
                <a:cxn ang="0">
                  <a:pos x="43" y="30"/>
                </a:cxn>
                <a:cxn ang="0">
                  <a:pos x="29" y="53"/>
                </a:cxn>
                <a:cxn ang="0">
                  <a:pos x="29" y="53"/>
                </a:cxn>
                <a:cxn ang="0">
                  <a:pos x="16" y="78"/>
                </a:cxn>
                <a:cxn ang="0">
                  <a:pos x="1" y="103"/>
                </a:cxn>
                <a:cxn ang="0">
                  <a:pos x="1" y="103"/>
                </a:cxn>
                <a:cxn ang="0">
                  <a:pos x="0" y="104"/>
                </a:cxn>
                <a:cxn ang="0">
                  <a:pos x="1" y="106"/>
                </a:cxn>
                <a:cxn ang="0">
                  <a:pos x="1" y="108"/>
                </a:cxn>
                <a:cxn ang="0">
                  <a:pos x="3" y="109"/>
                </a:cxn>
                <a:cxn ang="0">
                  <a:pos x="4" y="109"/>
                </a:cxn>
                <a:cxn ang="0">
                  <a:pos x="6" y="109"/>
                </a:cxn>
                <a:cxn ang="0">
                  <a:pos x="8" y="109"/>
                </a:cxn>
                <a:cxn ang="0">
                  <a:pos x="10" y="107"/>
                </a:cxn>
                <a:cxn ang="0">
                  <a:pos x="10" y="107"/>
                </a:cxn>
                <a:cxn ang="0">
                  <a:pos x="18" y="94"/>
                </a:cxn>
                <a:cxn ang="0">
                  <a:pos x="26" y="80"/>
                </a:cxn>
                <a:cxn ang="0">
                  <a:pos x="41" y="51"/>
                </a:cxn>
                <a:cxn ang="0">
                  <a:pos x="41" y="51"/>
                </a:cxn>
                <a:cxn ang="0">
                  <a:pos x="53" y="29"/>
                </a:cxn>
                <a:cxn ang="0">
                  <a:pos x="58" y="17"/>
                </a:cxn>
                <a:cxn ang="0">
                  <a:pos x="60" y="11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0" y="2"/>
                </a:cxn>
                <a:cxn ang="0">
                  <a:pos x="60" y="1"/>
                </a:cxn>
                <a:cxn ang="0">
                  <a:pos x="58" y="0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2"/>
                </a:cxn>
                <a:cxn ang="0">
                  <a:pos x="51" y="4"/>
                </a:cxn>
                <a:cxn ang="0">
                  <a:pos x="51" y="4"/>
                </a:cxn>
              </a:cxnLst>
              <a:rect l="0" t="0" r="r" b="b"/>
              <a:pathLst>
                <a:path w="61" h="109">
                  <a:moveTo>
                    <a:pt x="51" y="4"/>
                  </a:moveTo>
                  <a:lnTo>
                    <a:pt x="51" y="4"/>
                  </a:lnTo>
                  <a:lnTo>
                    <a:pt x="50" y="10"/>
                  </a:lnTo>
                  <a:lnTo>
                    <a:pt x="49" y="17"/>
                  </a:lnTo>
                  <a:lnTo>
                    <a:pt x="43" y="30"/>
                  </a:lnTo>
                  <a:lnTo>
                    <a:pt x="29" y="53"/>
                  </a:lnTo>
                  <a:lnTo>
                    <a:pt x="29" y="53"/>
                  </a:lnTo>
                  <a:lnTo>
                    <a:pt x="16" y="78"/>
                  </a:lnTo>
                  <a:lnTo>
                    <a:pt x="1" y="103"/>
                  </a:lnTo>
                  <a:lnTo>
                    <a:pt x="1" y="103"/>
                  </a:lnTo>
                  <a:lnTo>
                    <a:pt x="0" y="104"/>
                  </a:lnTo>
                  <a:lnTo>
                    <a:pt x="1" y="106"/>
                  </a:lnTo>
                  <a:lnTo>
                    <a:pt x="1" y="108"/>
                  </a:lnTo>
                  <a:lnTo>
                    <a:pt x="3" y="109"/>
                  </a:lnTo>
                  <a:lnTo>
                    <a:pt x="4" y="109"/>
                  </a:lnTo>
                  <a:lnTo>
                    <a:pt x="6" y="109"/>
                  </a:lnTo>
                  <a:lnTo>
                    <a:pt x="8" y="109"/>
                  </a:lnTo>
                  <a:lnTo>
                    <a:pt x="10" y="107"/>
                  </a:lnTo>
                  <a:lnTo>
                    <a:pt x="10" y="107"/>
                  </a:lnTo>
                  <a:lnTo>
                    <a:pt x="18" y="94"/>
                  </a:lnTo>
                  <a:lnTo>
                    <a:pt x="26" y="80"/>
                  </a:lnTo>
                  <a:lnTo>
                    <a:pt x="41" y="51"/>
                  </a:lnTo>
                  <a:lnTo>
                    <a:pt x="41" y="51"/>
                  </a:lnTo>
                  <a:lnTo>
                    <a:pt x="53" y="29"/>
                  </a:lnTo>
                  <a:lnTo>
                    <a:pt x="58" y="17"/>
                  </a:lnTo>
                  <a:lnTo>
                    <a:pt x="60" y="11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0" y="2"/>
                  </a:lnTo>
                  <a:lnTo>
                    <a:pt x="60" y="1"/>
                  </a:lnTo>
                  <a:lnTo>
                    <a:pt x="58" y="0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2"/>
                  </a:lnTo>
                  <a:lnTo>
                    <a:pt x="51" y="4"/>
                  </a:lnTo>
                  <a:lnTo>
                    <a:pt x="51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8" name="Freeform 394"/>
            <p:cNvSpPr/>
            <p:nvPr>
              <p:custDataLst>
                <p:tags r:id="rId43"/>
              </p:custDataLst>
            </p:nvPr>
          </p:nvSpPr>
          <p:spPr bwMode="auto">
            <a:xfrm>
              <a:off x="4638675" y="3521075"/>
              <a:ext cx="22225" cy="50800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32" y="4"/>
                </a:cxn>
                <a:cxn ang="0">
                  <a:pos x="31" y="17"/>
                </a:cxn>
                <a:cxn ang="0">
                  <a:pos x="28" y="28"/>
                </a:cxn>
                <a:cxn ang="0">
                  <a:pos x="25" y="38"/>
                </a:cxn>
                <a:cxn ang="0">
                  <a:pos x="20" y="50"/>
                </a:cxn>
                <a:cxn ang="0">
                  <a:pos x="10" y="70"/>
                </a:cxn>
                <a:cxn ang="0">
                  <a:pos x="0" y="92"/>
                </a:cxn>
                <a:cxn ang="0">
                  <a:pos x="0" y="92"/>
                </a:cxn>
                <a:cxn ang="0">
                  <a:pos x="0" y="94"/>
                </a:cxn>
                <a:cxn ang="0">
                  <a:pos x="0" y="95"/>
                </a:cxn>
                <a:cxn ang="0">
                  <a:pos x="2" y="96"/>
                </a:cxn>
                <a:cxn ang="0">
                  <a:pos x="3" y="97"/>
                </a:cxn>
                <a:cxn ang="0">
                  <a:pos x="7" y="97"/>
                </a:cxn>
                <a:cxn ang="0">
                  <a:pos x="8" y="96"/>
                </a:cxn>
                <a:cxn ang="0">
                  <a:pos x="9" y="94"/>
                </a:cxn>
                <a:cxn ang="0">
                  <a:pos x="9" y="94"/>
                </a:cxn>
                <a:cxn ang="0">
                  <a:pos x="20" y="72"/>
                </a:cxn>
                <a:cxn ang="0">
                  <a:pos x="30" y="51"/>
                </a:cxn>
                <a:cxn ang="0">
                  <a:pos x="34" y="39"/>
                </a:cxn>
                <a:cxn ang="0">
                  <a:pos x="37" y="28"/>
                </a:cxn>
                <a:cxn ang="0">
                  <a:pos x="40" y="17"/>
                </a:cxn>
                <a:cxn ang="0">
                  <a:pos x="41" y="4"/>
                </a:cxn>
                <a:cxn ang="0">
                  <a:pos x="41" y="4"/>
                </a:cxn>
                <a:cxn ang="0">
                  <a:pos x="41" y="2"/>
                </a:cxn>
                <a:cxn ang="0">
                  <a:pos x="40" y="1"/>
                </a:cxn>
                <a:cxn ang="0">
                  <a:pos x="38" y="0"/>
                </a:cxn>
                <a:cxn ang="0">
                  <a:pos x="37" y="0"/>
                </a:cxn>
                <a:cxn ang="0">
                  <a:pos x="35" y="0"/>
                </a:cxn>
                <a:cxn ang="0">
                  <a:pos x="33" y="1"/>
                </a:cxn>
                <a:cxn ang="0">
                  <a:pos x="32" y="2"/>
                </a:cxn>
                <a:cxn ang="0">
                  <a:pos x="32" y="4"/>
                </a:cxn>
                <a:cxn ang="0">
                  <a:pos x="32" y="4"/>
                </a:cxn>
              </a:cxnLst>
              <a:rect l="0" t="0" r="r" b="b"/>
              <a:pathLst>
                <a:path w="41" h="97">
                  <a:moveTo>
                    <a:pt x="32" y="4"/>
                  </a:moveTo>
                  <a:lnTo>
                    <a:pt x="32" y="4"/>
                  </a:lnTo>
                  <a:lnTo>
                    <a:pt x="31" y="17"/>
                  </a:lnTo>
                  <a:lnTo>
                    <a:pt x="28" y="28"/>
                  </a:lnTo>
                  <a:lnTo>
                    <a:pt x="25" y="38"/>
                  </a:lnTo>
                  <a:lnTo>
                    <a:pt x="20" y="50"/>
                  </a:lnTo>
                  <a:lnTo>
                    <a:pt x="10" y="70"/>
                  </a:lnTo>
                  <a:lnTo>
                    <a:pt x="0" y="92"/>
                  </a:lnTo>
                  <a:lnTo>
                    <a:pt x="0" y="92"/>
                  </a:lnTo>
                  <a:lnTo>
                    <a:pt x="0" y="94"/>
                  </a:lnTo>
                  <a:lnTo>
                    <a:pt x="0" y="95"/>
                  </a:lnTo>
                  <a:lnTo>
                    <a:pt x="2" y="96"/>
                  </a:lnTo>
                  <a:lnTo>
                    <a:pt x="3" y="97"/>
                  </a:lnTo>
                  <a:lnTo>
                    <a:pt x="7" y="97"/>
                  </a:lnTo>
                  <a:lnTo>
                    <a:pt x="8" y="96"/>
                  </a:lnTo>
                  <a:lnTo>
                    <a:pt x="9" y="94"/>
                  </a:lnTo>
                  <a:lnTo>
                    <a:pt x="9" y="94"/>
                  </a:lnTo>
                  <a:lnTo>
                    <a:pt x="20" y="72"/>
                  </a:lnTo>
                  <a:lnTo>
                    <a:pt x="30" y="51"/>
                  </a:lnTo>
                  <a:lnTo>
                    <a:pt x="34" y="39"/>
                  </a:lnTo>
                  <a:lnTo>
                    <a:pt x="37" y="28"/>
                  </a:lnTo>
                  <a:lnTo>
                    <a:pt x="40" y="17"/>
                  </a:lnTo>
                  <a:lnTo>
                    <a:pt x="41" y="4"/>
                  </a:lnTo>
                  <a:lnTo>
                    <a:pt x="41" y="4"/>
                  </a:lnTo>
                  <a:lnTo>
                    <a:pt x="41" y="2"/>
                  </a:lnTo>
                  <a:lnTo>
                    <a:pt x="40" y="1"/>
                  </a:lnTo>
                  <a:lnTo>
                    <a:pt x="38" y="0"/>
                  </a:lnTo>
                  <a:lnTo>
                    <a:pt x="37" y="0"/>
                  </a:lnTo>
                  <a:lnTo>
                    <a:pt x="35" y="0"/>
                  </a:lnTo>
                  <a:lnTo>
                    <a:pt x="33" y="1"/>
                  </a:lnTo>
                  <a:lnTo>
                    <a:pt x="32" y="2"/>
                  </a:lnTo>
                  <a:lnTo>
                    <a:pt x="32" y="4"/>
                  </a:lnTo>
                  <a:lnTo>
                    <a:pt x="32" y="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79" name="Freeform 395"/>
            <p:cNvSpPr/>
            <p:nvPr>
              <p:custDataLst>
                <p:tags r:id="rId44"/>
              </p:custDataLst>
            </p:nvPr>
          </p:nvSpPr>
          <p:spPr bwMode="auto">
            <a:xfrm>
              <a:off x="4719638" y="3544888"/>
              <a:ext cx="55563" cy="80963"/>
            </a:xfrm>
            <a:custGeom>
              <a:avLst/>
              <a:gdLst/>
              <a:ahLst/>
              <a:cxnLst>
                <a:cxn ang="0">
                  <a:pos x="96" y="1"/>
                </a:cxn>
                <a:cxn ang="0">
                  <a:pos x="96" y="1"/>
                </a:cxn>
                <a:cxn ang="0">
                  <a:pos x="81" y="16"/>
                </a:cxn>
                <a:cxn ang="0">
                  <a:pos x="68" y="32"/>
                </a:cxn>
                <a:cxn ang="0">
                  <a:pos x="42" y="65"/>
                </a:cxn>
                <a:cxn ang="0">
                  <a:pos x="42" y="65"/>
                </a:cxn>
                <a:cxn ang="0">
                  <a:pos x="35" y="74"/>
                </a:cxn>
                <a:cxn ang="0">
                  <a:pos x="30" y="84"/>
                </a:cxn>
                <a:cxn ang="0">
                  <a:pos x="20" y="105"/>
                </a:cxn>
                <a:cxn ang="0">
                  <a:pos x="10" y="126"/>
                </a:cxn>
                <a:cxn ang="0">
                  <a:pos x="1" y="147"/>
                </a:cxn>
                <a:cxn ang="0">
                  <a:pos x="1" y="147"/>
                </a:cxn>
                <a:cxn ang="0">
                  <a:pos x="0" y="149"/>
                </a:cxn>
                <a:cxn ang="0">
                  <a:pos x="1" y="150"/>
                </a:cxn>
                <a:cxn ang="0">
                  <a:pos x="1" y="152"/>
                </a:cxn>
                <a:cxn ang="0">
                  <a:pos x="3" y="154"/>
                </a:cxn>
                <a:cxn ang="0">
                  <a:pos x="4" y="155"/>
                </a:cxn>
                <a:cxn ang="0">
                  <a:pos x="6" y="155"/>
                </a:cxn>
                <a:cxn ang="0">
                  <a:pos x="7" y="154"/>
                </a:cxn>
                <a:cxn ang="0">
                  <a:pos x="9" y="151"/>
                </a:cxn>
                <a:cxn ang="0">
                  <a:pos x="9" y="151"/>
                </a:cxn>
                <a:cxn ang="0">
                  <a:pos x="17" y="133"/>
                </a:cxn>
                <a:cxn ang="0">
                  <a:pos x="26" y="113"/>
                </a:cxn>
                <a:cxn ang="0">
                  <a:pos x="34" y="94"/>
                </a:cxn>
                <a:cxn ang="0">
                  <a:pos x="39" y="84"/>
                </a:cxn>
                <a:cxn ang="0">
                  <a:pos x="45" y="76"/>
                </a:cxn>
                <a:cxn ang="0">
                  <a:pos x="45" y="76"/>
                </a:cxn>
                <a:cxn ang="0">
                  <a:pos x="59" y="58"/>
                </a:cxn>
                <a:cxn ang="0">
                  <a:pos x="73" y="41"/>
                </a:cxn>
                <a:cxn ang="0">
                  <a:pos x="88" y="23"/>
                </a:cxn>
                <a:cxn ang="0">
                  <a:pos x="103" y="7"/>
                </a:cxn>
                <a:cxn ang="0">
                  <a:pos x="103" y="7"/>
                </a:cxn>
                <a:cxn ang="0">
                  <a:pos x="104" y="6"/>
                </a:cxn>
                <a:cxn ang="0">
                  <a:pos x="104" y="4"/>
                </a:cxn>
                <a:cxn ang="0">
                  <a:pos x="104" y="2"/>
                </a:cxn>
                <a:cxn ang="0">
                  <a:pos x="103" y="1"/>
                </a:cxn>
                <a:cxn ang="0">
                  <a:pos x="101" y="0"/>
                </a:cxn>
                <a:cxn ang="0">
                  <a:pos x="100" y="0"/>
                </a:cxn>
                <a:cxn ang="0">
                  <a:pos x="98" y="0"/>
                </a:cxn>
                <a:cxn ang="0">
                  <a:pos x="96" y="1"/>
                </a:cxn>
                <a:cxn ang="0">
                  <a:pos x="96" y="1"/>
                </a:cxn>
              </a:cxnLst>
              <a:rect l="0" t="0" r="r" b="b"/>
              <a:pathLst>
                <a:path w="104" h="155">
                  <a:moveTo>
                    <a:pt x="96" y="1"/>
                  </a:moveTo>
                  <a:lnTo>
                    <a:pt x="96" y="1"/>
                  </a:lnTo>
                  <a:lnTo>
                    <a:pt x="81" y="16"/>
                  </a:lnTo>
                  <a:lnTo>
                    <a:pt x="68" y="32"/>
                  </a:lnTo>
                  <a:lnTo>
                    <a:pt x="42" y="65"/>
                  </a:lnTo>
                  <a:lnTo>
                    <a:pt x="42" y="65"/>
                  </a:lnTo>
                  <a:lnTo>
                    <a:pt x="35" y="74"/>
                  </a:lnTo>
                  <a:lnTo>
                    <a:pt x="30" y="84"/>
                  </a:lnTo>
                  <a:lnTo>
                    <a:pt x="20" y="105"/>
                  </a:lnTo>
                  <a:lnTo>
                    <a:pt x="10" y="126"/>
                  </a:lnTo>
                  <a:lnTo>
                    <a:pt x="1" y="147"/>
                  </a:lnTo>
                  <a:lnTo>
                    <a:pt x="1" y="147"/>
                  </a:lnTo>
                  <a:lnTo>
                    <a:pt x="0" y="149"/>
                  </a:lnTo>
                  <a:lnTo>
                    <a:pt x="1" y="150"/>
                  </a:lnTo>
                  <a:lnTo>
                    <a:pt x="1" y="152"/>
                  </a:lnTo>
                  <a:lnTo>
                    <a:pt x="3" y="154"/>
                  </a:lnTo>
                  <a:lnTo>
                    <a:pt x="4" y="155"/>
                  </a:lnTo>
                  <a:lnTo>
                    <a:pt x="6" y="155"/>
                  </a:lnTo>
                  <a:lnTo>
                    <a:pt x="7" y="154"/>
                  </a:lnTo>
                  <a:lnTo>
                    <a:pt x="9" y="151"/>
                  </a:lnTo>
                  <a:lnTo>
                    <a:pt x="9" y="151"/>
                  </a:lnTo>
                  <a:lnTo>
                    <a:pt x="17" y="133"/>
                  </a:lnTo>
                  <a:lnTo>
                    <a:pt x="26" y="113"/>
                  </a:lnTo>
                  <a:lnTo>
                    <a:pt x="34" y="94"/>
                  </a:lnTo>
                  <a:lnTo>
                    <a:pt x="39" y="84"/>
                  </a:lnTo>
                  <a:lnTo>
                    <a:pt x="45" y="76"/>
                  </a:lnTo>
                  <a:lnTo>
                    <a:pt x="45" y="76"/>
                  </a:lnTo>
                  <a:lnTo>
                    <a:pt x="59" y="58"/>
                  </a:lnTo>
                  <a:lnTo>
                    <a:pt x="73" y="41"/>
                  </a:lnTo>
                  <a:lnTo>
                    <a:pt x="88" y="23"/>
                  </a:lnTo>
                  <a:lnTo>
                    <a:pt x="103" y="7"/>
                  </a:lnTo>
                  <a:lnTo>
                    <a:pt x="103" y="7"/>
                  </a:lnTo>
                  <a:lnTo>
                    <a:pt x="104" y="6"/>
                  </a:lnTo>
                  <a:lnTo>
                    <a:pt x="104" y="4"/>
                  </a:lnTo>
                  <a:lnTo>
                    <a:pt x="104" y="2"/>
                  </a:lnTo>
                  <a:lnTo>
                    <a:pt x="103" y="1"/>
                  </a:lnTo>
                  <a:lnTo>
                    <a:pt x="101" y="0"/>
                  </a:lnTo>
                  <a:lnTo>
                    <a:pt x="100" y="0"/>
                  </a:lnTo>
                  <a:lnTo>
                    <a:pt x="98" y="0"/>
                  </a:lnTo>
                  <a:lnTo>
                    <a:pt x="96" y="1"/>
                  </a:lnTo>
                  <a:lnTo>
                    <a:pt x="96" y="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0" name="Freeform 396"/>
            <p:cNvSpPr/>
            <p:nvPr>
              <p:custDataLst>
                <p:tags r:id="rId45"/>
              </p:custDataLst>
            </p:nvPr>
          </p:nvSpPr>
          <p:spPr bwMode="auto">
            <a:xfrm>
              <a:off x="4219575" y="3103563"/>
              <a:ext cx="604838" cy="708025"/>
            </a:xfrm>
            <a:custGeom>
              <a:avLst/>
              <a:gdLst/>
              <a:ahLst/>
              <a:cxnLst>
                <a:cxn ang="0">
                  <a:pos x="691" y="1338"/>
                </a:cxn>
                <a:cxn ang="0">
                  <a:pos x="661" y="1332"/>
                </a:cxn>
                <a:cxn ang="0">
                  <a:pos x="581" y="1332"/>
                </a:cxn>
                <a:cxn ang="0">
                  <a:pos x="509" y="1331"/>
                </a:cxn>
                <a:cxn ang="0">
                  <a:pos x="487" y="1329"/>
                </a:cxn>
                <a:cxn ang="0">
                  <a:pos x="346" y="1332"/>
                </a:cxn>
                <a:cxn ang="0">
                  <a:pos x="227" y="1324"/>
                </a:cxn>
                <a:cxn ang="0">
                  <a:pos x="107" y="1276"/>
                </a:cxn>
                <a:cxn ang="0">
                  <a:pos x="26" y="1174"/>
                </a:cxn>
                <a:cxn ang="0">
                  <a:pos x="14" y="1125"/>
                </a:cxn>
                <a:cxn ang="0">
                  <a:pos x="14" y="1040"/>
                </a:cxn>
                <a:cxn ang="0">
                  <a:pos x="11" y="848"/>
                </a:cxn>
                <a:cxn ang="0">
                  <a:pos x="5" y="639"/>
                </a:cxn>
                <a:cxn ang="0">
                  <a:pos x="0" y="262"/>
                </a:cxn>
                <a:cxn ang="0">
                  <a:pos x="4" y="169"/>
                </a:cxn>
                <a:cxn ang="0">
                  <a:pos x="43" y="68"/>
                </a:cxn>
                <a:cxn ang="0">
                  <a:pos x="174" y="11"/>
                </a:cxn>
                <a:cxn ang="0">
                  <a:pos x="398" y="2"/>
                </a:cxn>
                <a:cxn ang="0">
                  <a:pos x="580" y="8"/>
                </a:cxn>
                <a:cxn ang="0">
                  <a:pos x="893" y="18"/>
                </a:cxn>
                <a:cxn ang="0">
                  <a:pos x="1050" y="43"/>
                </a:cxn>
                <a:cxn ang="0">
                  <a:pos x="1101" y="104"/>
                </a:cxn>
                <a:cxn ang="0">
                  <a:pos x="1104" y="157"/>
                </a:cxn>
                <a:cxn ang="0">
                  <a:pos x="1081" y="159"/>
                </a:cxn>
                <a:cxn ang="0">
                  <a:pos x="1069" y="123"/>
                </a:cxn>
                <a:cxn ang="0">
                  <a:pos x="1017" y="66"/>
                </a:cxn>
                <a:cxn ang="0">
                  <a:pos x="935" y="54"/>
                </a:cxn>
                <a:cxn ang="0">
                  <a:pos x="613" y="49"/>
                </a:cxn>
                <a:cxn ang="0">
                  <a:pos x="445" y="38"/>
                </a:cxn>
                <a:cxn ang="0">
                  <a:pos x="247" y="35"/>
                </a:cxn>
                <a:cxn ang="0">
                  <a:pos x="128" y="61"/>
                </a:cxn>
                <a:cxn ang="0">
                  <a:pos x="59" y="111"/>
                </a:cxn>
                <a:cxn ang="0">
                  <a:pos x="41" y="193"/>
                </a:cxn>
                <a:cxn ang="0">
                  <a:pos x="35" y="262"/>
                </a:cxn>
                <a:cxn ang="0">
                  <a:pos x="39" y="299"/>
                </a:cxn>
                <a:cxn ang="0">
                  <a:pos x="45" y="732"/>
                </a:cxn>
                <a:cxn ang="0">
                  <a:pos x="50" y="996"/>
                </a:cxn>
                <a:cxn ang="0">
                  <a:pos x="49" y="1106"/>
                </a:cxn>
                <a:cxn ang="0">
                  <a:pos x="52" y="1136"/>
                </a:cxn>
                <a:cxn ang="0">
                  <a:pos x="85" y="1207"/>
                </a:cxn>
                <a:cxn ang="0">
                  <a:pos x="189" y="1281"/>
                </a:cxn>
                <a:cxn ang="0">
                  <a:pos x="259" y="1287"/>
                </a:cxn>
                <a:cxn ang="0">
                  <a:pos x="384" y="1298"/>
                </a:cxn>
                <a:cxn ang="0">
                  <a:pos x="466" y="1292"/>
                </a:cxn>
                <a:cxn ang="0">
                  <a:pos x="602" y="1297"/>
                </a:cxn>
                <a:cxn ang="0">
                  <a:pos x="682" y="1297"/>
                </a:cxn>
                <a:cxn ang="0">
                  <a:pos x="713" y="1294"/>
                </a:cxn>
                <a:cxn ang="0">
                  <a:pos x="781" y="1271"/>
                </a:cxn>
                <a:cxn ang="0">
                  <a:pos x="969" y="1143"/>
                </a:cxn>
                <a:cxn ang="0">
                  <a:pos x="1093" y="1056"/>
                </a:cxn>
                <a:cxn ang="0">
                  <a:pos x="1108" y="1031"/>
                </a:cxn>
                <a:cxn ang="0">
                  <a:pos x="1096" y="668"/>
                </a:cxn>
                <a:cxn ang="0">
                  <a:pos x="1112" y="658"/>
                </a:cxn>
                <a:cxn ang="0">
                  <a:pos x="1132" y="676"/>
                </a:cxn>
                <a:cxn ang="0">
                  <a:pos x="1135" y="1062"/>
                </a:cxn>
                <a:cxn ang="0">
                  <a:pos x="1074" y="1111"/>
                </a:cxn>
                <a:cxn ang="0">
                  <a:pos x="931" y="1212"/>
                </a:cxn>
                <a:cxn ang="0">
                  <a:pos x="765" y="1319"/>
                </a:cxn>
                <a:cxn ang="0">
                  <a:pos x="719" y="1332"/>
                </a:cxn>
              </a:cxnLst>
              <a:rect l="0" t="0" r="r" b="b"/>
              <a:pathLst>
                <a:path w="1145" h="1338">
                  <a:moveTo>
                    <a:pt x="707" y="1338"/>
                  </a:moveTo>
                  <a:lnTo>
                    <a:pt x="707" y="1338"/>
                  </a:lnTo>
                  <a:lnTo>
                    <a:pt x="703" y="1338"/>
                  </a:lnTo>
                  <a:lnTo>
                    <a:pt x="700" y="1337"/>
                  </a:lnTo>
                  <a:lnTo>
                    <a:pt x="698" y="1336"/>
                  </a:lnTo>
                  <a:lnTo>
                    <a:pt x="696" y="1337"/>
                  </a:lnTo>
                  <a:lnTo>
                    <a:pt x="696" y="1337"/>
                  </a:lnTo>
                  <a:lnTo>
                    <a:pt x="691" y="1338"/>
                  </a:lnTo>
                  <a:lnTo>
                    <a:pt x="691" y="1338"/>
                  </a:lnTo>
                  <a:lnTo>
                    <a:pt x="685" y="1337"/>
                  </a:lnTo>
                  <a:lnTo>
                    <a:pt x="678" y="1333"/>
                  </a:lnTo>
                  <a:lnTo>
                    <a:pt x="678" y="1333"/>
                  </a:lnTo>
                  <a:lnTo>
                    <a:pt x="675" y="1332"/>
                  </a:lnTo>
                  <a:lnTo>
                    <a:pt x="671" y="1332"/>
                  </a:lnTo>
                  <a:lnTo>
                    <a:pt x="671" y="1332"/>
                  </a:lnTo>
                  <a:lnTo>
                    <a:pt x="661" y="1332"/>
                  </a:lnTo>
                  <a:lnTo>
                    <a:pt x="648" y="1333"/>
                  </a:lnTo>
                  <a:lnTo>
                    <a:pt x="648" y="1333"/>
                  </a:lnTo>
                  <a:lnTo>
                    <a:pt x="638" y="1334"/>
                  </a:lnTo>
                  <a:lnTo>
                    <a:pt x="638" y="1334"/>
                  </a:lnTo>
                  <a:lnTo>
                    <a:pt x="615" y="1334"/>
                  </a:lnTo>
                  <a:lnTo>
                    <a:pt x="615" y="1334"/>
                  </a:lnTo>
                  <a:lnTo>
                    <a:pt x="600" y="1334"/>
                  </a:lnTo>
                  <a:lnTo>
                    <a:pt x="581" y="1332"/>
                  </a:lnTo>
                  <a:lnTo>
                    <a:pt x="581" y="1332"/>
                  </a:lnTo>
                  <a:lnTo>
                    <a:pt x="569" y="1331"/>
                  </a:lnTo>
                  <a:lnTo>
                    <a:pt x="554" y="1329"/>
                  </a:lnTo>
                  <a:lnTo>
                    <a:pt x="554" y="1329"/>
                  </a:lnTo>
                  <a:lnTo>
                    <a:pt x="534" y="1331"/>
                  </a:lnTo>
                  <a:lnTo>
                    <a:pt x="534" y="1331"/>
                  </a:lnTo>
                  <a:lnTo>
                    <a:pt x="513" y="1331"/>
                  </a:lnTo>
                  <a:lnTo>
                    <a:pt x="509" y="1331"/>
                  </a:lnTo>
                  <a:lnTo>
                    <a:pt x="509" y="1331"/>
                  </a:lnTo>
                  <a:lnTo>
                    <a:pt x="503" y="1329"/>
                  </a:lnTo>
                  <a:lnTo>
                    <a:pt x="496" y="1328"/>
                  </a:lnTo>
                  <a:lnTo>
                    <a:pt x="495" y="1327"/>
                  </a:lnTo>
                  <a:lnTo>
                    <a:pt x="492" y="1328"/>
                  </a:lnTo>
                  <a:lnTo>
                    <a:pt x="492" y="1328"/>
                  </a:lnTo>
                  <a:lnTo>
                    <a:pt x="487" y="1329"/>
                  </a:lnTo>
                  <a:lnTo>
                    <a:pt x="487" y="1329"/>
                  </a:lnTo>
                  <a:lnTo>
                    <a:pt x="461" y="1329"/>
                  </a:lnTo>
                  <a:lnTo>
                    <a:pt x="436" y="1332"/>
                  </a:lnTo>
                  <a:lnTo>
                    <a:pt x="436" y="1332"/>
                  </a:lnTo>
                  <a:lnTo>
                    <a:pt x="410" y="1333"/>
                  </a:lnTo>
                  <a:lnTo>
                    <a:pt x="384" y="1334"/>
                  </a:lnTo>
                  <a:lnTo>
                    <a:pt x="384" y="1334"/>
                  </a:lnTo>
                  <a:lnTo>
                    <a:pt x="364" y="1333"/>
                  </a:lnTo>
                  <a:lnTo>
                    <a:pt x="346" y="1332"/>
                  </a:lnTo>
                  <a:lnTo>
                    <a:pt x="346" y="1332"/>
                  </a:lnTo>
                  <a:lnTo>
                    <a:pt x="327" y="1329"/>
                  </a:lnTo>
                  <a:lnTo>
                    <a:pt x="308" y="1329"/>
                  </a:lnTo>
                  <a:lnTo>
                    <a:pt x="308" y="1329"/>
                  </a:lnTo>
                  <a:lnTo>
                    <a:pt x="274" y="1327"/>
                  </a:lnTo>
                  <a:lnTo>
                    <a:pt x="240" y="1325"/>
                  </a:lnTo>
                  <a:lnTo>
                    <a:pt x="227" y="1324"/>
                  </a:lnTo>
                  <a:lnTo>
                    <a:pt x="227" y="1324"/>
                  </a:lnTo>
                  <a:lnTo>
                    <a:pt x="208" y="1322"/>
                  </a:lnTo>
                  <a:lnTo>
                    <a:pt x="191" y="1318"/>
                  </a:lnTo>
                  <a:lnTo>
                    <a:pt x="174" y="1313"/>
                  </a:lnTo>
                  <a:lnTo>
                    <a:pt x="159" y="1307"/>
                  </a:lnTo>
                  <a:lnTo>
                    <a:pt x="159" y="1307"/>
                  </a:lnTo>
                  <a:lnTo>
                    <a:pt x="140" y="1297"/>
                  </a:lnTo>
                  <a:lnTo>
                    <a:pt x="124" y="1287"/>
                  </a:lnTo>
                  <a:lnTo>
                    <a:pt x="107" y="1276"/>
                  </a:lnTo>
                  <a:lnTo>
                    <a:pt x="93" y="1263"/>
                  </a:lnTo>
                  <a:lnTo>
                    <a:pt x="78" y="1249"/>
                  </a:lnTo>
                  <a:lnTo>
                    <a:pt x="65" y="1234"/>
                  </a:lnTo>
                  <a:lnTo>
                    <a:pt x="52" y="1219"/>
                  </a:lnTo>
                  <a:lnTo>
                    <a:pt x="40" y="1201"/>
                  </a:lnTo>
                  <a:lnTo>
                    <a:pt x="40" y="1201"/>
                  </a:lnTo>
                  <a:lnTo>
                    <a:pt x="30" y="1183"/>
                  </a:lnTo>
                  <a:lnTo>
                    <a:pt x="26" y="1174"/>
                  </a:lnTo>
                  <a:lnTo>
                    <a:pt x="22" y="1164"/>
                  </a:lnTo>
                  <a:lnTo>
                    <a:pt x="19" y="1155"/>
                  </a:lnTo>
                  <a:lnTo>
                    <a:pt x="17" y="1146"/>
                  </a:lnTo>
                  <a:lnTo>
                    <a:pt x="15" y="1136"/>
                  </a:lnTo>
                  <a:lnTo>
                    <a:pt x="14" y="1126"/>
                  </a:lnTo>
                  <a:lnTo>
                    <a:pt x="14" y="1125"/>
                  </a:lnTo>
                  <a:lnTo>
                    <a:pt x="14" y="1125"/>
                  </a:lnTo>
                  <a:lnTo>
                    <a:pt x="14" y="1125"/>
                  </a:lnTo>
                  <a:lnTo>
                    <a:pt x="13" y="1118"/>
                  </a:lnTo>
                  <a:lnTo>
                    <a:pt x="12" y="1111"/>
                  </a:lnTo>
                  <a:lnTo>
                    <a:pt x="11" y="1096"/>
                  </a:lnTo>
                  <a:lnTo>
                    <a:pt x="12" y="1081"/>
                  </a:lnTo>
                  <a:lnTo>
                    <a:pt x="13" y="1065"/>
                  </a:lnTo>
                  <a:lnTo>
                    <a:pt x="13" y="1065"/>
                  </a:lnTo>
                  <a:lnTo>
                    <a:pt x="14" y="1040"/>
                  </a:lnTo>
                  <a:lnTo>
                    <a:pt x="14" y="1040"/>
                  </a:lnTo>
                  <a:lnTo>
                    <a:pt x="14" y="997"/>
                  </a:lnTo>
                  <a:lnTo>
                    <a:pt x="14" y="997"/>
                  </a:lnTo>
                  <a:lnTo>
                    <a:pt x="14" y="945"/>
                  </a:lnTo>
                  <a:lnTo>
                    <a:pt x="14" y="895"/>
                  </a:lnTo>
                  <a:lnTo>
                    <a:pt x="14" y="895"/>
                  </a:lnTo>
                  <a:lnTo>
                    <a:pt x="13" y="871"/>
                  </a:lnTo>
                  <a:lnTo>
                    <a:pt x="11" y="848"/>
                  </a:lnTo>
                  <a:lnTo>
                    <a:pt x="11" y="848"/>
                  </a:lnTo>
                  <a:lnTo>
                    <a:pt x="8" y="815"/>
                  </a:lnTo>
                  <a:lnTo>
                    <a:pt x="7" y="799"/>
                  </a:lnTo>
                  <a:lnTo>
                    <a:pt x="8" y="782"/>
                  </a:lnTo>
                  <a:lnTo>
                    <a:pt x="8" y="782"/>
                  </a:lnTo>
                  <a:lnTo>
                    <a:pt x="9" y="747"/>
                  </a:lnTo>
                  <a:lnTo>
                    <a:pt x="9" y="711"/>
                  </a:lnTo>
                  <a:lnTo>
                    <a:pt x="7" y="675"/>
                  </a:lnTo>
                  <a:lnTo>
                    <a:pt x="5" y="639"/>
                  </a:lnTo>
                  <a:lnTo>
                    <a:pt x="5" y="639"/>
                  </a:lnTo>
                  <a:lnTo>
                    <a:pt x="2" y="589"/>
                  </a:lnTo>
                  <a:lnTo>
                    <a:pt x="1" y="564"/>
                  </a:lnTo>
                  <a:lnTo>
                    <a:pt x="0" y="539"/>
                  </a:lnTo>
                  <a:lnTo>
                    <a:pt x="0" y="280"/>
                  </a:lnTo>
                  <a:lnTo>
                    <a:pt x="0" y="280"/>
                  </a:lnTo>
                  <a:lnTo>
                    <a:pt x="0" y="272"/>
                  </a:lnTo>
                  <a:lnTo>
                    <a:pt x="0" y="262"/>
                  </a:lnTo>
                  <a:lnTo>
                    <a:pt x="3" y="243"/>
                  </a:lnTo>
                  <a:lnTo>
                    <a:pt x="3" y="243"/>
                  </a:lnTo>
                  <a:lnTo>
                    <a:pt x="4" y="230"/>
                  </a:lnTo>
                  <a:lnTo>
                    <a:pt x="5" y="219"/>
                  </a:lnTo>
                  <a:lnTo>
                    <a:pt x="4" y="196"/>
                  </a:lnTo>
                  <a:lnTo>
                    <a:pt x="4" y="196"/>
                  </a:lnTo>
                  <a:lnTo>
                    <a:pt x="4" y="183"/>
                  </a:lnTo>
                  <a:lnTo>
                    <a:pt x="4" y="169"/>
                  </a:lnTo>
                  <a:lnTo>
                    <a:pt x="5" y="157"/>
                  </a:lnTo>
                  <a:lnTo>
                    <a:pt x="7" y="145"/>
                  </a:lnTo>
                  <a:lnTo>
                    <a:pt x="7" y="145"/>
                  </a:lnTo>
                  <a:lnTo>
                    <a:pt x="12" y="126"/>
                  </a:lnTo>
                  <a:lnTo>
                    <a:pt x="18" y="109"/>
                  </a:lnTo>
                  <a:lnTo>
                    <a:pt x="26" y="93"/>
                  </a:lnTo>
                  <a:lnTo>
                    <a:pt x="34" y="80"/>
                  </a:lnTo>
                  <a:lnTo>
                    <a:pt x="43" y="68"/>
                  </a:lnTo>
                  <a:lnTo>
                    <a:pt x="54" y="58"/>
                  </a:lnTo>
                  <a:lnTo>
                    <a:pt x="68" y="48"/>
                  </a:lnTo>
                  <a:lnTo>
                    <a:pt x="84" y="39"/>
                  </a:lnTo>
                  <a:lnTo>
                    <a:pt x="84" y="39"/>
                  </a:lnTo>
                  <a:lnTo>
                    <a:pt x="100" y="33"/>
                  </a:lnTo>
                  <a:lnTo>
                    <a:pt x="114" y="28"/>
                  </a:lnTo>
                  <a:lnTo>
                    <a:pt x="144" y="19"/>
                  </a:lnTo>
                  <a:lnTo>
                    <a:pt x="174" y="11"/>
                  </a:lnTo>
                  <a:lnTo>
                    <a:pt x="204" y="6"/>
                  </a:lnTo>
                  <a:lnTo>
                    <a:pt x="233" y="3"/>
                  </a:lnTo>
                  <a:lnTo>
                    <a:pt x="262" y="1"/>
                  </a:lnTo>
                  <a:lnTo>
                    <a:pt x="290" y="0"/>
                  </a:lnTo>
                  <a:lnTo>
                    <a:pt x="317" y="0"/>
                  </a:lnTo>
                  <a:lnTo>
                    <a:pt x="317" y="0"/>
                  </a:lnTo>
                  <a:lnTo>
                    <a:pt x="358" y="0"/>
                  </a:lnTo>
                  <a:lnTo>
                    <a:pt x="398" y="2"/>
                  </a:lnTo>
                  <a:lnTo>
                    <a:pt x="398" y="2"/>
                  </a:lnTo>
                  <a:lnTo>
                    <a:pt x="441" y="3"/>
                  </a:lnTo>
                  <a:lnTo>
                    <a:pt x="483" y="3"/>
                  </a:lnTo>
                  <a:lnTo>
                    <a:pt x="483" y="3"/>
                  </a:lnTo>
                  <a:lnTo>
                    <a:pt x="507" y="4"/>
                  </a:lnTo>
                  <a:lnTo>
                    <a:pt x="532" y="5"/>
                  </a:lnTo>
                  <a:lnTo>
                    <a:pt x="580" y="8"/>
                  </a:lnTo>
                  <a:lnTo>
                    <a:pt x="580" y="8"/>
                  </a:lnTo>
                  <a:lnTo>
                    <a:pt x="629" y="11"/>
                  </a:lnTo>
                  <a:lnTo>
                    <a:pt x="654" y="12"/>
                  </a:lnTo>
                  <a:lnTo>
                    <a:pt x="678" y="12"/>
                  </a:lnTo>
                  <a:lnTo>
                    <a:pt x="678" y="12"/>
                  </a:lnTo>
                  <a:lnTo>
                    <a:pt x="730" y="14"/>
                  </a:lnTo>
                  <a:lnTo>
                    <a:pt x="783" y="15"/>
                  </a:lnTo>
                  <a:lnTo>
                    <a:pt x="881" y="17"/>
                  </a:lnTo>
                  <a:lnTo>
                    <a:pt x="893" y="18"/>
                  </a:lnTo>
                  <a:lnTo>
                    <a:pt x="893" y="18"/>
                  </a:lnTo>
                  <a:lnTo>
                    <a:pt x="930" y="19"/>
                  </a:lnTo>
                  <a:lnTo>
                    <a:pt x="968" y="22"/>
                  </a:lnTo>
                  <a:lnTo>
                    <a:pt x="985" y="24"/>
                  </a:lnTo>
                  <a:lnTo>
                    <a:pt x="1003" y="27"/>
                  </a:lnTo>
                  <a:lnTo>
                    <a:pt x="1019" y="31"/>
                  </a:lnTo>
                  <a:lnTo>
                    <a:pt x="1035" y="37"/>
                  </a:lnTo>
                  <a:lnTo>
                    <a:pt x="1050" y="43"/>
                  </a:lnTo>
                  <a:lnTo>
                    <a:pt x="1064" y="52"/>
                  </a:lnTo>
                  <a:lnTo>
                    <a:pt x="1075" y="62"/>
                  </a:lnTo>
                  <a:lnTo>
                    <a:pt x="1081" y="68"/>
                  </a:lnTo>
                  <a:lnTo>
                    <a:pt x="1085" y="74"/>
                  </a:lnTo>
                  <a:lnTo>
                    <a:pt x="1090" y="81"/>
                  </a:lnTo>
                  <a:lnTo>
                    <a:pt x="1095" y="89"/>
                  </a:lnTo>
                  <a:lnTo>
                    <a:pt x="1098" y="96"/>
                  </a:lnTo>
                  <a:lnTo>
                    <a:pt x="1101" y="104"/>
                  </a:lnTo>
                  <a:lnTo>
                    <a:pt x="1104" y="114"/>
                  </a:lnTo>
                  <a:lnTo>
                    <a:pt x="1106" y="124"/>
                  </a:lnTo>
                  <a:lnTo>
                    <a:pt x="1107" y="134"/>
                  </a:lnTo>
                  <a:lnTo>
                    <a:pt x="1108" y="145"/>
                  </a:lnTo>
                  <a:lnTo>
                    <a:pt x="1108" y="145"/>
                  </a:lnTo>
                  <a:lnTo>
                    <a:pt x="1107" y="152"/>
                  </a:lnTo>
                  <a:lnTo>
                    <a:pt x="1106" y="154"/>
                  </a:lnTo>
                  <a:lnTo>
                    <a:pt x="1104" y="157"/>
                  </a:lnTo>
                  <a:lnTo>
                    <a:pt x="1104" y="157"/>
                  </a:lnTo>
                  <a:lnTo>
                    <a:pt x="1101" y="159"/>
                  </a:lnTo>
                  <a:lnTo>
                    <a:pt x="1098" y="160"/>
                  </a:lnTo>
                  <a:lnTo>
                    <a:pt x="1095" y="161"/>
                  </a:lnTo>
                  <a:lnTo>
                    <a:pt x="1090" y="162"/>
                  </a:lnTo>
                  <a:lnTo>
                    <a:pt x="1090" y="162"/>
                  </a:lnTo>
                  <a:lnTo>
                    <a:pt x="1084" y="161"/>
                  </a:lnTo>
                  <a:lnTo>
                    <a:pt x="1081" y="159"/>
                  </a:lnTo>
                  <a:lnTo>
                    <a:pt x="1078" y="157"/>
                  </a:lnTo>
                  <a:lnTo>
                    <a:pt x="1076" y="155"/>
                  </a:lnTo>
                  <a:lnTo>
                    <a:pt x="1074" y="152"/>
                  </a:lnTo>
                  <a:lnTo>
                    <a:pt x="1072" y="149"/>
                  </a:lnTo>
                  <a:lnTo>
                    <a:pt x="1072" y="145"/>
                  </a:lnTo>
                  <a:lnTo>
                    <a:pt x="1072" y="145"/>
                  </a:lnTo>
                  <a:lnTo>
                    <a:pt x="1071" y="133"/>
                  </a:lnTo>
                  <a:lnTo>
                    <a:pt x="1069" y="123"/>
                  </a:lnTo>
                  <a:lnTo>
                    <a:pt x="1066" y="114"/>
                  </a:lnTo>
                  <a:lnTo>
                    <a:pt x="1062" y="104"/>
                  </a:lnTo>
                  <a:lnTo>
                    <a:pt x="1056" y="96"/>
                  </a:lnTo>
                  <a:lnTo>
                    <a:pt x="1050" y="89"/>
                  </a:lnTo>
                  <a:lnTo>
                    <a:pt x="1044" y="83"/>
                  </a:lnTo>
                  <a:lnTo>
                    <a:pt x="1036" y="77"/>
                  </a:lnTo>
                  <a:lnTo>
                    <a:pt x="1026" y="71"/>
                  </a:lnTo>
                  <a:lnTo>
                    <a:pt x="1017" y="66"/>
                  </a:lnTo>
                  <a:lnTo>
                    <a:pt x="1006" y="62"/>
                  </a:lnTo>
                  <a:lnTo>
                    <a:pt x="994" y="59"/>
                  </a:lnTo>
                  <a:lnTo>
                    <a:pt x="981" y="57"/>
                  </a:lnTo>
                  <a:lnTo>
                    <a:pt x="968" y="55"/>
                  </a:lnTo>
                  <a:lnTo>
                    <a:pt x="952" y="54"/>
                  </a:lnTo>
                  <a:lnTo>
                    <a:pt x="937" y="54"/>
                  </a:lnTo>
                  <a:lnTo>
                    <a:pt x="935" y="54"/>
                  </a:lnTo>
                  <a:lnTo>
                    <a:pt x="935" y="54"/>
                  </a:lnTo>
                  <a:lnTo>
                    <a:pt x="897" y="53"/>
                  </a:lnTo>
                  <a:lnTo>
                    <a:pt x="861" y="51"/>
                  </a:lnTo>
                  <a:lnTo>
                    <a:pt x="861" y="51"/>
                  </a:lnTo>
                  <a:lnTo>
                    <a:pt x="825" y="50"/>
                  </a:lnTo>
                  <a:lnTo>
                    <a:pt x="788" y="49"/>
                  </a:lnTo>
                  <a:lnTo>
                    <a:pt x="630" y="49"/>
                  </a:lnTo>
                  <a:lnTo>
                    <a:pt x="630" y="49"/>
                  </a:lnTo>
                  <a:lnTo>
                    <a:pt x="613" y="49"/>
                  </a:lnTo>
                  <a:lnTo>
                    <a:pt x="597" y="48"/>
                  </a:lnTo>
                  <a:lnTo>
                    <a:pt x="564" y="45"/>
                  </a:lnTo>
                  <a:lnTo>
                    <a:pt x="564" y="45"/>
                  </a:lnTo>
                  <a:lnTo>
                    <a:pt x="531" y="40"/>
                  </a:lnTo>
                  <a:lnTo>
                    <a:pt x="514" y="39"/>
                  </a:lnTo>
                  <a:lnTo>
                    <a:pt x="497" y="39"/>
                  </a:lnTo>
                  <a:lnTo>
                    <a:pt x="497" y="39"/>
                  </a:lnTo>
                  <a:lnTo>
                    <a:pt x="445" y="38"/>
                  </a:lnTo>
                  <a:lnTo>
                    <a:pt x="392" y="35"/>
                  </a:lnTo>
                  <a:lnTo>
                    <a:pt x="392" y="35"/>
                  </a:lnTo>
                  <a:lnTo>
                    <a:pt x="344" y="33"/>
                  </a:lnTo>
                  <a:lnTo>
                    <a:pt x="344" y="33"/>
                  </a:lnTo>
                  <a:lnTo>
                    <a:pt x="311" y="32"/>
                  </a:lnTo>
                  <a:lnTo>
                    <a:pt x="311" y="32"/>
                  </a:lnTo>
                  <a:lnTo>
                    <a:pt x="283" y="33"/>
                  </a:lnTo>
                  <a:lnTo>
                    <a:pt x="247" y="35"/>
                  </a:lnTo>
                  <a:lnTo>
                    <a:pt x="227" y="37"/>
                  </a:lnTo>
                  <a:lnTo>
                    <a:pt x="207" y="40"/>
                  </a:lnTo>
                  <a:lnTo>
                    <a:pt x="188" y="43"/>
                  </a:lnTo>
                  <a:lnTo>
                    <a:pt x="169" y="49"/>
                  </a:lnTo>
                  <a:lnTo>
                    <a:pt x="168" y="49"/>
                  </a:lnTo>
                  <a:lnTo>
                    <a:pt x="168" y="49"/>
                  </a:lnTo>
                  <a:lnTo>
                    <a:pt x="147" y="55"/>
                  </a:lnTo>
                  <a:lnTo>
                    <a:pt x="128" y="61"/>
                  </a:lnTo>
                  <a:lnTo>
                    <a:pt x="109" y="68"/>
                  </a:lnTo>
                  <a:lnTo>
                    <a:pt x="101" y="72"/>
                  </a:lnTo>
                  <a:lnTo>
                    <a:pt x="93" y="78"/>
                  </a:lnTo>
                  <a:lnTo>
                    <a:pt x="84" y="83"/>
                  </a:lnTo>
                  <a:lnTo>
                    <a:pt x="77" y="89"/>
                  </a:lnTo>
                  <a:lnTo>
                    <a:pt x="70" y="95"/>
                  </a:lnTo>
                  <a:lnTo>
                    <a:pt x="64" y="102"/>
                  </a:lnTo>
                  <a:lnTo>
                    <a:pt x="59" y="111"/>
                  </a:lnTo>
                  <a:lnTo>
                    <a:pt x="53" y="120"/>
                  </a:lnTo>
                  <a:lnTo>
                    <a:pt x="49" y="130"/>
                  </a:lnTo>
                  <a:lnTo>
                    <a:pt x="45" y="142"/>
                  </a:lnTo>
                  <a:lnTo>
                    <a:pt x="45" y="142"/>
                  </a:lnTo>
                  <a:lnTo>
                    <a:pt x="42" y="155"/>
                  </a:lnTo>
                  <a:lnTo>
                    <a:pt x="41" y="167"/>
                  </a:lnTo>
                  <a:lnTo>
                    <a:pt x="41" y="181"/>
                  </a:lnTo>
                  <a:lnTo>
                    <a:pt x="41" y="193"/>
                  </a:lnTo>
                  <a:lnTo>
                    <a:pt x="41" y="193"/>
                  </a:lnTo>
                  <a:lnTo>
                    <a:pt x="42" y="209"/>
                  </a:lnTo>
                  <a:lnTo>
                    <a:pt x="41" y="224"/>
                  </a:lnTo>
                  <a:lnTo>
                    <a:pt x="41" y="224"/>
                  </a:lnTo>
                  <a:lnTo>
                    <a:pt x="38" y="240"/>
                  </a:lnTo>
                  <a:lnTo>
                    <a:pt x="38" y="240"/>
                  </a:lnTo>
                  <a:lnTo>
                    <a:pt x="36" y="251"/>
                  </a:lnTo>
                  <a:lnTo>
                    <a:pt x="35" y="262"/>
                  </a:lnTo>
                  <a:lnTo>
                    <a:pt x="35" y="268"/>
                  </a:lnTo>
                  <a:lnTo>
                    <a:pt x="35" y="273"/>
                  </a:lnTo>
                  <a:lnTo>
                    <a:pt x="37" y="278"/>
                  </a:lnTo>
                  <a:lnTo>
                    <a:pt x="39" y="282"/>
                  </a:lnTo>
                  <a:lnTo>
                    <a:pt x="39" y="282"/>
                  </a:lnTo>
                  <a:lnTo>
                    <a:pt x="41" y="288"/>
                  </a:lnTo>
                  <a:lnTo>
                    <a:pt x="41" y="294"/>
                  </a:lnTo>
                  <a:lnTo>
                    <a:pt x="39" y="299"/>
                  </a:lnTo>
                  <a:lnTo>
                    <a:pt x="38" y="302"/>
                  </a:lnTo>
                  <a:lnTo>
                    <a:pt x="36" y="303"/>
                  </a:lnTo>
                  <a:lnTo>
                    <a:pt x="36" y="305"/>
                  </a:lnTo>
                  <a:lnTo>
                    <a:pt x="36" y="305"/>
                  </a:lnTo>
                  <a:lnTo>
                    <a:pt x="37" y="404"/>
                  </a:lnTo>
                  <a:lnTo>
                    <a:pt x="38" y="509"/>
                  </a:lnTo>
                  <a:lnTo>
                    <a:pt x="40" y="620"/>
                  </a:lnTo>
                  <a:lnTo>
                    <a:pt x="45" y="732"/>
                  </a:lnTo>
                  <a:lnTo>
                    <a:pt x="45" y="732"/>
                  </a:lnTo>
                  <a:lnTo>
                    <a:pt x="47" y="788"/>
                  </a:lnTo>
                  <a:lnTo>
                    <a:pt x="49" y="845"/>
                  </a:lnTo>
                  <a:lnTo>
                    <a:pt x="50" y="905"/>
                  </a:lnTo>
                  <a:lnTo>
                    <a:pt x="50" y="965"/>
                  </a:lnTo>
                  <a:lnTo>
                    <a:pt x="50" y="965"/>
                  </a:lnTo>
                  <a:lnTo>
                    <a:pt x="50" y="996"/>
                  </a:lnTo>
                  <a:lnTo>
                    <a:pt x="50" y="996"/>
                  </a:lnTo>
                  <a:lnTo>
                    <a:pt x="50" y="1033"/>
                  </a:lnTo>
                  <a:lnTo>
                    <a:pt x="50" y="1070"/>
                  </a:lnTo>
                  <a:lnTo>
                    <a:pt x="50" y="1075"/>
                  </a:lnTo>
                  <a:lnTo>
                    <a:pt x="50" y="1075"/>
                  </a:lnTo>
                  <a:lnTo>
                    <a:pt x="49" y="1099"/>
                  </a:lnTo>
                  <a:lnTo>
                    <a:pt x="49" y="1099"/>
                  </a:lnTo>
                  <a:lnTo>
                    <a:pt x="50" y="1106"/>
                  </a:lnTo>
                  <a:lnTo>
                    <a:pt x="49" y="1106"/>
                  </a:lnTo>
                  <a:lnTo>
                    <a:pt x="50" y="1116"/>
                  </a:lnTo>
                  <a:lnTo>
                    <a:pt x="50" y="1119"/>
                  </a:lnTo>
                  <a:lnTo>
                    <a:pt x="51" y="1121"/>
                  </a:lnTo>
                  <a:lnTo>
                    <a:pt x="51" y="1121"/>
                  </a:lnTo>
                  <a:lnTo>
                    <a:pt x="52" y="1124"/>
                  </a:lnTo>
                  <a:lnTo>
                    <a:pt x="53" y="1128"/>
                  </a:lnTo>
                  <a:lnTo>
                    <a:pt x="53" y="1132"/>
                  </a:lnTo>
                  <a:lnTo>
                    <a:pt x="52" y="1136"/>
                  </a:lnTo>
                  <a:lnTo>
                    <a:pt x="52" y="1137"/>
                  </a:lnTo>
                  <a:lnTo>
                    <a:pt x="52" y="1138"/>
                  </a:lnTo>
                  <a:lnTo>
                    <a:pt x="52" y="1138"/>
                  </a:lnTo>
                  <a:lnTo>
                    <a:pt x="57" y="1153"/>
                  </a:lnTo>
                  <a:lnTo>
                    <a:pt x="62" y="1167"/>
                  </a:lnTo>
                  <a:lnTo>
                    <a:pt x="69" y="1181"/>
                  </a:lnTo>
                  <a:lnTo>
                    <a:pt x="76" y="1194"/>
                  </a:lnTo>
                  <a:lnTo>
                    <a:pt x="85" y="1207"/>
                  </a:lnTo>
                  <a:lnTo>
                    <a:pt x="96" y="1219"/>
                  </a:lnTo>
                  <a:lnTo>
                    <a:pt x="107" y="1230"/>
                  </a:lnTo>
                  <a:lnTo>
                    <a:pt x="120" y="1242"/>
                  </a:lnTo>
                  <a:lnTo>
                    <a:pt x="133" y="1252"/>
                  </a:lnTo>
                  <a:lnTo>
                    <a:pt x="146" y="1260"/>
                  </a:lnTo>
                  <a:lnTo>
                    <a:pt x="160" y="1269"/>
                  </a:lnTo>
                  <a:lnTo>
                    <a:pt x="174" y="1275"/>
                  </a:lnTo>
                  <a:lnTo>
                    <a:pt x="189" y="1281"/>
                  </a:lnTo>
                  <a:lnTo>
                    <a:pt x="202" y="1285"/>
                  </a:lnTo>
                  <a:lnTo>
                    <a:pt x="217" y="1287"/>
                  </a:lnTo>
                  <a:lnTo>
                    <a:pt x="231" y="1288"/>
                  </a:lnTo>
                  <a:lnTo>
                    <a:pt x="231" y="1288"/>
                  </a:lnTo>
                  <a:lnTo>
                    <a:pt x="240" y="1287"/>
                  </a:lnTo>
                  <a:lnTo>
                    <a:pt x="240" y="1287"/>
                  </a:lnTo>
                  <a:lnTo>
                    <a:pt x="259" y="1287"/>
                  </a:lnTo>
                  <a:lnTo>
                    <a:pt x="259" y="1287"/>
                  </a:lnTo>
                  <a:lnTo>
                    <a:pt x="278" y="1287"/>
                  </a:lnTo>
                  <a:lnTo>
                    <a:pt x="296" y="1289"/>
                  </a:lnTo>
                  <a:lnTo>
                    <a:pt x="332" y="1293"/>
                  </a:lnTo>
                  <a:lnTo>
                    <a:pt x="332" y="1293"/>
                  </a:lnTo>
                  <a:lnTo>
                    <a:pt x="349" y="1296"/>
                  </a:lnTo>
                  <a:lnTo>
                    <a:pt x="349" y="1296"/>
                  </a:lnTo>
                  <a:lnTo>
                    <a:pt x="366" y="1297"/>
                  </a:lnTo>
                  <a:lnTo>
                    <a:pt x="384" y="1298"/>
                  </a:lnTo>
                  <a:lnTo>
                    <a:pt x="384" y="1298"/>
                  </a:lnTo>
                  <a:lnTo>
                    <a:pt x="411" y="1297"/>
                  </a:lnTo>
                  <a:lnTo>
                    <a:pt x="437" y="1295"/>
                  </a:lnTo>
                  <a:lnTo>
                    <a:pt x="437" y="1295"/>
                  </a:lnTo>
                  <a:lnTo>
                    <a:pt x="462" y="1293"/>
                  </a:lnTo>
                  <a:lnTo>
                    <a:pt x="465" y="1293"/>
                  </a:lnTo>
                  <a:lnTo>
                    <a:pt x="466" y="1292"/>
                  </a:lnTo>
                  <a:lnTo>
                    <a:pt x="466" y="1292"/>
                  </a:lnTo>
                  <a:lnTo>
                    <a:pt x="471" y="1289"/>
                  </a:lnTo>
                  <a:lnTo>
                    <a:pt x="476" y="1288"/>
                  </a:lnTo>
                  <a:lnTo>
                    <a:pt x="478" y="1288"/>
                  </a:lnTo>
                  <a:lnTo>
                    <a:pt x="478" y="1288"/>
                  </a:lnTo>
                  <a:lnTo>
                    <a:pt x="528" y="1292"/>
                  </a:lnTo>
                  <a:lnTo>
                    <a:pt x="528" y="1292"/>
                  </a:lnTo>
                  <a:lnTo>
                    <a:pt x="577" y="1295"/>
                  </a:lnTo>
                  <a:lnTo>
                    <a:pt x="602" y="1297"/>
                  </a:lnTo>
                  <a:lnTo>
                    <a:pt x="627" y="1297"/>
                  </a:lnTo>
                  <a:lnTo>
                    <a:pt x="627" y="1297"/>
                  </a:lnTo>
                  <a:lnTo>
                    <a:pt x="645" y="1296"/>
                  </a:lnTo>
                  <a:lnTo>
                    <a:pt x="645" y="1296"/>
                  </a:lnTo>
                  <a:lnTo>
                    <a:pt x="665" y="1296"/>
                  </a:lnTo>
                  <a:lnTo>
                    <a:pt x="665" y="1296"/>
                  </a:lnTo>
                  <a:lnTo>
                    <a:pt x="674" y="1296"/>
                  </a:lnTo>
                  <a:lnTo>
                    <a:pt x="682" y="1297"/>
                  </a:lnTo>
                  <a:lnTo>
                    <a:pt x="690" y="1300"/>
                  </a:lnTo>
                  <a:lnTo>
                    <a:pt x="697" y="1303"/>
                  </a:lnTo>
                  <a:lnTo>
                    <a:pt x="699" y="1304"/>
                  </a:lnTo>
                  <a:lnTo>
                    <a:pt x="703" y="1303"/>
                  </a:lnTo>
                  <a:lnTo>
                    <a:pt x="704" y="1302"/>
                  </a:lnTo>
                  <a:lnTo>
                    <a:pt x="704" y="1302"/>
                  </a:lnTo>
                  <a:lnTo>
                    <a:pt x="708" y="1297"/>
                  </a:lnTo>
                  <a:lnTo>
                    <a:pt x="713" y="1294"/>
                  </a:lnTo>
                  <a:lnTo>
                    <a:pt x="725" y="1289"/>
                  </a:lnTo>
                  <a:lnTo>
                    <a:pt x="736" y="1285"/>
                  </a:lnTo>
                  <a:lnTo>
                    <a:pt x="749" y="1281"/>
                  </a:lnTo>
                  <a:lnTo>
                    <a:pt x="749" y="1281"/>
                  </a:lnTo>
                  <a:lnTo>
                    <a:pt x="765" y="1277"/>
                  </a:lnTo>
                  <a:lnTo>
                    <a:pt x="772" y="1274"/>
                  </a:lnTo>
                  <a:lnTo>
                    <a:pt x="781" y="1271"/>
                  </a:lnTo>
                  <a:lnTo>
                    <a:pt x="781" y="1271"/>
                  </a:lnTo>
                  <a:lnTo>
                    <a:pt x="812" y="1254"/>
                  </a:lnTo>
                  <a:lnTo>
                    <a:pt x="843" y="1233"/>
                  </a:lnTo>
                  <a:lnTo>
                    <a:pt x="875" y="1211"/>
                  </a:lnTo>
                  <a:lnTo>
                    <a:pt x="908" y="1185"/>
                  </a:lnTo>
                  <a:lnTo>
                    <a:pt x="908" y="1185"/>
                  </a:lnTo>
                  <a:lnTo>
                    <a:pt x="922" y="1174"/>
                  </a:lnTo>
                  <a:lnTo>
                    <a:pt x="938" y="1162"/>
                  </a:lnTo>
                  <a:lnTo>
                    <a:pt x="969" y="1143"/>
                  </a:lnTo>
                  <a:lnTo>
                    <a:pt x="969" y="1143"/>
                  </a:lnTo>
                  <a:lnTo>
                    <a:pt x="992" y="1127"/>
                  </a:lnTo>
                  <a:lnTo>
                    <a:pt x="1016" y="1111"/>
                  </a:lnTo>
                  <a:lnTo>
                    <a:pt x="1016" y="1111"/>
                  </a:lnTo>
                  <a:lnTo>
                    <a:pt x="1029" y="1101"/>
                  </a:lnTo>
                  <a:lnTo>
                    <a:pt x="1029" y="1101"/>
                  </a:lnTo>
                  <a:lnTo>
                    <a:pt x="1070" y="1073"/>
                  </a:lnTo>
                  <a:lnTo>
                    <a:pt x="1093" y="1056"/>
                  </a:lnTo>
                  <a:lnTo>
                    <a:pt x="1099" y="1051"/>
                  </a:lnTo>
                  <a:lnTo>
                    <a:pt x="1103" y="1046"/>
                  </a:lnTo>
                  <a:lnTo>
                    <a:pt x="1104" y="1043"/>
                  </a:lnTo>
                  <a:lnTo>
                    <a:pt x="1105" y="1041"/>
                  </a:lnTo>
                  <a:lnTo>
                    <a:pt x="1105" y="1041"/>
                  </a:lnTo>
                  <a:lnTo>
                    <a:pt x="1106" y="1036"/>
                  </a:lnTo>
                  <a:lnTo>
                    <a:pt x="1107" y="1032"/>
                  </a:lnTo>
                  <a:lnTo>
                    <a:pt x="1108" y="1031"/>
                  </a:lnTo>
                  <a:lnTo>
                    <a:pt x="1108" y="1029"/>
                  </a:lnTo>
                  <a:lnTo>
                    <a:pt x="1108" y="1029"/>
                  </a:lnTo>
                  <a:lnTo>
                    <a:pt x="1106" y="946"/>
                  </a:lnTo>
                  <a:lnTo>
                    <a:pt x="1104" y="859"/>
                  </a:lnTo>
                  <a:lnTo>
                    <a:pt x="1100" y="770"/>
                  </a:lnTo>
                  <a:lnTo>
                    <a:pt x="1096" y="676"/>
                  </a:lnTo>
                  <a:lnTo>
                    <a:pt x="1096" y="676"/>
                  </a:lnTo>
                  <a:lnTo>
                    <a:pt x="1096" y="668"/>
                  </a:lnTo>
                  <a:lnTo>
                    <a:pt x="1098" y="666"/>
                  </a:lnTo>
                  <a:lnTo>
                    <a:pt x="1099" y="663"/>
                  </a:lnTo>
                  <a:lnTo>
                    <a:pt x="1099" y="663"/>
                  </a:lnTo>
                  <a:lnTo>
                    <a:pt x="1102" y="661"/>
                  </a:lnTo>
                  <a:lnTo>
                    <a:pt x="1105" y="660"/>
                  </a:lnTo>
                  <a:lnTo>
                    <a:pt x="1108" y="659"/>
                  </a:lnTo>
                  <a:lnTo>
                    <a:pt x="1112" y="658"/>
                  </a:lnTo>
                  <a:lnTo>
                    <a:pt x="1112" y="658"/>
                  </a:lnTo>
                  <a:lnTo>
                    <a:pt x="1118" y="659"/>
                  </a:lnTo>
                  <a:lnTo>
                    <a:pt x="1123" y="661"/>
                  </a:lnTo>
                  <a:lnTo>
                    <a:pt x="1125" y="662"/>
                  </a:lnTo>
                  <a:lnTo>
                    <a:pt x="1128" y="665"/>
                  </a:lnTo>
                  <a:lnTo>
                    <a:pt x="1130" y="668"/>
                  </a:lnTo>
                  <a:lnTo>
                    <a:pt x="1131" y="672"/>
                  </a:lnTo>
                  <a:lnTo>
                    <a:pt x="1132" y="676"/>
                  </a:lnTo>
                  <a:lnTo>
                    <a:pt x="1132" y="676"/>
                  </a:lnTo>
                  <a:lnTo>
                    <a:pt x="1137" y="780"/>
                  </a:lnTo>
                  <a:lnTo>
                    <a:pt x="1140" y="877"/>
                  </a:lnTo>
                  <a:lnTo>
                    <a:pt x="1143" y="967"/>
                  </a:lnTo>
                  <a:lnTo>
                    <a:pt x="1145" y="1053"/>
                  </a:lnTo>
                  <a:lnTo>
                    <a:pt x="1139" y="1053"/>
                  </a:lnTo>
                  <a:lnTo>
                    <a:pt x="1137" y="1057"/>
                  </a:lnTo>
                  <a:lnTo>
                    <a:pt x="1137" y="1057"/>
                  </a:lnTo>
                  <a:lnTo>
                    <a:pt x="1135" y="1062"/>
                  </a:lnTo>
                  <a:lnTo>
                    <a:pt x="1131" y="1067"/>
                  </a:lnTo>
                  <a:lnTo>
                    <a:pt x="1127" y="1072"/>
                  </a:lnTo>
                  <a:lnTo>
                    <a:pt x="1121" y="1076"/>
                  </a:lnTo>
                  <a:lnTo>
                    <a:pt x="1110" y="1085"/>
                  </a:lnTo>
                  <a:lnTo>
                    <a:pt x="1098" y="1093"/>
                  </a:lnTo>
                  <a:lnTo>
                    <a:pt x="1098" y="1093"/>
                  </a:lnTo>
                  <a:lnTo>
                    <a:pt x="1085" y="1101"/>
                  </a:lnTo>
                  <a:lnTo>
                    <a:pt x="1074" y="1111"/>
                  </a:lnTo>
                  <a:lnTo>
                    <a:pt x="1074" y="1111"/>
                  </a:lnTo>
                  <a:lnTo>
                    <a:pt x="1054" y="1125"/>
                  </a:lnTo>
                  <a:lnTo>
                    <a:pt x="1035" y="1139"/>
                  </a:lnTo>
                  <a:lnTo>
                    <a:pt x="995" y="1166"/>
                  </a:lnTo>
                  <a:lnTo>
                    <a:pt x="995" y="1166"/>
                  </a:lnTo>
                  <a:lnTo>
                    <a:pt x="954" y="1194"/>
                  </a:lnTo>
                  <a:lnTo>
                    <a:pt x="954" y="1194"/>
                  </a:lnTo>
                  <a:lnTo>
                    <a:pt x="931" y="1212"/>
                  </a:lnTo>
                  <a:lnTo>
                    <a:pt x="908" y="1229"/>
                  </a:lnTo>
                  <a:lnTo>
                    <a:pt x="908" y="1229"/>
                  </a:lnTo>
                  <a:lnTo>
                    <a:pt x="865" y="1262"/>
                  </a:lnTo>
                  <a:lnTo>
                    <a:pt x="844" y="1277"/>
                  </a:lnTo>
                  <a:lnTo>
                    <a:pt x="822" y="1291"/>
                  </a:lnTo>
                  <a:lnTo>
                    <a:pt x="799" y="1304"/>
                  </a:lnTo>
                  <a:lnTo>
                    <a:pt x="776" y="1315"/>
                  </a:lnTo>
                  <a:lnTo>
                    <a:pt x="765" y="1319"/>
                  </a:lnTo>
                  <a:lnTo>
                    <a:pt x="753" y="1322"/>
                  </a:lnTo>
                  <a:lnTo>
                    <a:pt x="740" y="1325"/>
                  </a:lnTo>
                  <a:lnTo>
                    <a:pt x="729" y="1328"/>
                  </a:lnTo>
                  <a:lnTo>
                    <a:pt x="727" y="1328"/>
                  </a:lnTo>
                  <a:lnTo>
                    <a:pt x="726" y="1329"/>
                  </a:lnTo>
                  <a:lnTo>
                    <a:pt x="726" y="1329"/>
                  </a:lnTo>
                  <a:lnTo>
                    <a:pt x="723" y="1331"/>
                  </a:lnTo>
                  <a:lnTo>
                    <a:pt x="719" y="1332"/>
                  </a:lnTo>
                  <a:lnTo>
                    <a:pt x="712" y="1334"/>
                  </a:lnTo>
                  <a:lnTo>
                    <a:pt x="713" y="1337"/>
                  </a:lnTo>
                  <a:lnTo>
                    <a:pt x="713" y="1337"/>
                  </a:lnTo>
                  <a:lnTo>
                    <a:pt x="710" y="1338"/>
                  </a:lnTo>
                  <a:lnTo>
                    <a:pt x="710" y="1338"/>
                  </a:lnTo>
                  <a:lnTo>
                    <a:pt x="707" y="1338"/>
                  </a:lnTo>
                  <a:lnTo>
                    <a:pt x="707" y="1338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1" name="Freeform 397"/>
            <p:cNvSpPr>
              <a:spLocks noEditPoints="1"/>
            </p:cNvSpPr>
            <p:nvPr>
              <p:custDataLst>
                <p:tags r:id="rId46"/>
              </p:custDataLst>
            </p:nvPr>
          </p:nvSpPr>
          <p:spPr bwMode="auto">
            <a:xfrm>
              <a:off x="4422775" y="3170238"/>
              <a:ext cx="542925" cy="473075"/>
            </a:xfrm>
            <a:custGeom>
              <a:avLst/>
              <a:gdLst/>
              <a:ahLst/>
              <a:cxnLst>
                <a:cxn ang="0">
                  <a:pos x="2" y="884"/>
                </a:cxn>
                <a:cxn ang="0">
                  <a:pos x="4" y="861"/>
                </a:cxn>
                <a:cxn ang="0">
                  <a:pos x="45" y="818"/>
                </a:cxn>
                <a:cxn ang="0">
                  <a:pos x="132" y="715"/>
                </a:cxn>
                <a:cxn ang="0">
                  <a:pos x="182" y="635"/>
                </a:cxn>
                <a:cxn ang="0">
                  <a:pos x="192" y="564"/>
                </a:cxn>
                <a:cxn ang="0">
                  <a:pos x="207" y="470"/>
                </a:cxn>
                <a:cxn ang="0">
                  <a:pos x="253" y="351"/>
                </a:cxn>
                <a:cxn ang="0">
                  <a:pos x="358" y="215"/>
                </a:cxn>
                <a:cxn ang="0">
                  <a:pos x="517" y="90"/>
                </a:cxn>
                <a:cxn ang="0">
                  <a:pos x="663" y="24"/>
                </a:cxn>
                <a:cxn ang="0">
                  <a:pos x="817" y="2"/>
                </a:cxn>
                <a:cxn ang="0">
                  <a:pos x="943" y="2"/>
                </a:cxn>
                <a:cxn ang="0">
                  <a:pos x="1002" y="16"/>
                </a:cxn>
                <a:cxn ang="0">
                  <a:pos x="1020" y="26"/>
                </a:cxn>
                <a:cxn ang="0">
                  <a:pos x="1022" y="133"/>
                </a:cxn>
                <a:cxn ang="0">
                  <a:pos x="979" y="246"/>
                </a:cxn>
                <a:cxn ang="0">
                  <a:pos x="962" y="260"/>
                </a:cxn>
                <a:cxn ang="0">
                  <a:pos x="893" y="274"/>
                </a:cxn>
                <a:cxn ang="0">
                  <a:pos x="808" y="306"/>
                </a:cxn>
                <a:cxn ang="0">
                  <a:pos x="918" y="339"/>
                </a:cxn>
                <a:cxn ang="0">
                  <a:pos x="927" y="359"/>
                </a:cxn>
                <a:cxn ang="0">
                  <a:pos x="913" y="390"/>
                </a:cxn>
                <a:cxn ang="0">
                  <a:pos x="814" y="507"/>
                </a:cxn>
                <a:cxn ang="0">
                  <a:pos x="649" y="614"/>
                </a:cxn>
                <a:cxn ang="0">
                  <a:pos x="475" y="674"/>
                </a:cxn>
                <a:cxn ang="0">
                  <a:pos x="252" y="686"/>
                </a:cxn>
                <a:cxn ang="0">
                  <a:pos x="211" y="689"/>
                </a:cxn>
                <a:cxn ang="0">
                  <a:pos x="126" y="777"/>
                </a:cxn>
                <a:cxn ang="0">
                  <a:pos x="53" y="863"/>
                </a:cxn>
                <a:cxn ang="0">
                  <a:pos x="17" y="894"/>
                </a:cxn>
                <a:cxn ang="0">
                  <a:pos x="745" y="48"/>
                </a:cxn>
                <a:cxn ang="0">
                  <a:pos x="624" y="74"/>
                </a:cxn>
                <a:cxn ang="0">
                  <a:pos x="505" y="137"/>
                </a:cxn>
                <a:cxn ang="0">
                  <a:pos x="419" y="211"/>
                </a:cxn>
                <a:cxn ang="0">
                  <a:pos x="291" y="355"/>
                </a:cxn>
                <a:cxn ang="0">
                  <a:pos x="241" y="484"/>
                </a:cxn>
                <a:cxn ang="0">
                  <a:pos x="228" y="573"/>
                </a:cxn>
                <a:cxn ang="0">
                  <a:pos x="224" y="646"/>
                </a:cxn>
                <a:cxn ang="0">
                  <a:pos x="307" y="651"/>
                </a:cxn>
                <a:cxn ang="0">
                  <a:pos x="441" y="639"/>
                </a:cxn>
                <a:cxn ang="0">
                  <a:pos x="535" y="627"/>
                </a:cxn>
                <a:cxn ang="0">
                  <a:pos x="630" y="583"/>
                </a:cxn>
                <a:cxn ang="0">
                  <a:pos x="705" y="540"/>
                </a:cxn>
                <a:cxn ang="0">
                  <a:pos x="803" y="471"/>
                </a:cxn>
                <a:cxn ang="0">
                  <a:pos x="872" y="385"/>
                </a:cxn>
                <a:cxn ang="0">
                  <a:pos x="826" y="349"/>
                </a:cxn>
                <a:cxn ang="0">
                  <a:pos x="717" y="321"/>
                </a:cxn>
                <a:cxn ang="0">
                  <a:pos x="657" y="300"/>
                </a:cxn>
                <a:cxn ang="0">
                  <a:pos x="647" y="280"/>
                </a:cxn>
                <a:cxn ang="0">
                  <a:pos x="659" y="257"/>
                </a:cxn>
                <a:cxn ang="0">
                  <a:pos x="843" y="243"/>
                </a:cxn>
                <a:cxn ang="0">
                  <a:pos x="959" y="205"/>
                </a:cxn>
                <a:cxn ang="0">
                  <a:pos x="990" y="94"/>
                </a:cxn>
                <a:cxn ang="0">
                  <a:pos x="979" y="41"/>
                </a:cxn>
                <a:cxn ang="0">
                  <a:pos x="974" y="45"/>
                </a:cxn>
                <a:cxn ang="0">
                  <a:pos x="957" y="41"/>
                </a:cxn>
              </a:cxnLst>
              <a:rect l="0" t="0" r="r" b="b"/>
              <a:pathLst>
                <a:path w="1026" h="894">
                  <a:moveTo>
                    <a:pt x="17" y="894"/>
                  </a:moveTo>
                  <a:lnTo>
                    <a:pt x="17" y="894"/>
                  </a:lnTo>
                  <a:lnTo>
                    <a:pt x="11" y="893"/>
                  </a:lnTo>
                  <a:lnTo>
                    <a:pt x="8" y="892"/>
                  </a:lnTo>
                  <a:lnTo>
                    <a:pt x="6" y="891"/>
                  </a:lnTo>
                  <a:lnTo>
                    <a:pt x="3" y="887"/>
                  </a:lnTo>
                  <a:lnTo>
                    <a:pt x="2" y="884"/>
                  </a:lnTo>
                  <a:lnTo>
                    <a:pt x="1" y="881"/>
                  </a:lnTo>
                  <a:lnTo>
                    <a:pt x="0" y="877"/>
                  </a:lnTo>
                  <a:lnTo>
                    <a:pt x="0" y="872"/>
                  </a:lnTo>
                  <a:lnTo>
                    <a:pt x="0" y="872"/>
                  </a:lnTo>
                  <a:lnTo>
                    <a:pt x="1" y="869"/>
                  </a:lnTo>
                  <a:lnTo>
                    <a:pt x="1" y="866"/>
                  </a:lnTo>
                  <a:lnTo>
                    <a:pt x="4" y="861"/>
                  </a:lnTo>
                  <a:lnTo>
                    <a:pt x="7" y="857"/>
                  </a:lnTo>
                  <a:lnTo>
                    <a:pt x="10" y="856"/>
                  </a:lnTo>
                  <a:lnTo>
                    <a:pt x="12" y="855"/>
                  </a:lnTo>
                  <a:lnTo>
                    <a:pt x="13" y="854"/>
                  </a:lnTo>
                  <a:lnTo>
                    <a:pt x="13" y="854"/>
                  </a:lnTo>
                  <a:lnTo>
                    <a:pt x="29" y="836"/>
                  </a:lnTo>
                  <a:lnTo>
                    <a:pt x="45" y="818"/>
                  </a:lnTo>
                  <a:lnTo>
                    <a:pt x="45" y="818"/>
                  </a:lnTo>
                  <a:lnTo>
                    <a:pt x="69" y="791"/>
                  </a:lnTo>
                  <a:lnTo>
                    <a:pt x="82" y="777"/>
                  </a:lnTo>
                  <a:lnTo>
                    <a:pt x="93" y="761"/>
                  </a:lnTo>
                  <a:lnTo>
                    <a:pt x="93" y="761"/>
                  </a:lnTo>
                  <a:lnTo>
                    <a:pt x="112" y="738"/>
                  </a:lnTo>
                  <a:lnTo>
                    <a:pt x="132" y="715"/>
                  </a:lnTo>
                  <a:lnTo>
                    <a:pt x="153" y="692"/>
                  </a:lnTo>
                  <a:lnTo>
                    <a:pt x="176" y="670"/>
                  </a:lnTo>
                  <a:lnTo>
                    <a:pt x="188" y="658"/>
                  </a:lnTo>
                  <a:lnTo>
                    <a:pt x="187" y="655"/>
                  </a:lnTo>
                  <a:lnTo>
                    <a:pt x="187" y="655"/>
                  </a:lnTo>
                  <a:lnTo>
                    <a:pt x="184" y="645"/>
                  </a:lnTo>
                  <a:lnTo>
                    <a:pt x="182" y="635"/>
                  </a:lnTo>
                  <a:lnTo>
                    <a:pt x="181" y="627"/>
                  </a:lnTo>
                  <a:lnTo>
                    <a:pt x="181" y="621"/>
                  </a:lnTo>
                  <a:lnTo>
                    <a:pt x="181" y="621"/>
                  </a:lnTo>
                  <a:lnTo>
                    <a:pt x="183" y="603"/>
                  </a:lnTo>
                  <a:lnTo>
                    <a:pt x="187" y="586"/>
                  </a:lnTo>
                  <a:lnTo>
                    <a:pt x="187" y="586"/>
                  </a:lnTo>
                  <a:lnTo>
                    <a:pt x="192" y="564"/>
                  </a:lnTo>
                  <a:lnTo>
                    <a:pt x="193" y="553"/>
                  </a:lnTo>
                  <a:lnTo>
                    <a:pt x="194" y="540"/>
                  </a:lnTo>
                  <a:lnTo>
                    <a:pt x="194" y="540"/>
                  </a:lnTo>
                  <a:lnTo>
                    <a:pt x="196" y="524"/>
                  </a:lnTo>
                  <a:lnTo>
                    <a:pt x="198" y="506"/>
                  </a:lnTo>
                  <a:lnTo>
                    <a:pt x="202" y="489"/>
                  </a:lnTo>
                  <a:lnTo>
                    <a:pt x="207" y="470"/>
                  </a:lnTo>
                  <a:lnTo>
                    <a:pt x="212" y="452"/>
                  </a:lnTo>
                  <a:lnTo>
                    <a:pt x="218" y="432"/>
                  </a:lnTo>
                  <a:lnTo>
                    <a:pt x="225" y="412"/>
                  </a:lnTo>
                  <a:lnTo>
                    <a:pt x="233" y="392"/>
                  </a:lnTo>
                  <a:lnTo>
                    <a:pt x="233" y="392"/>
                  </a:lnTo>
                  <a:lnTo>
                    <a:pt x="243" y="371"/>
                  </a:lnTo>
                  <a:lnTo>
                    <a:pt x="253" y="351"/>
                  </a:lnTo>
                  <a:lnTo>
                    <a:pt x="264" y="332"/>
                  </a:lnTo>
                  <a:lnTo>
                    <a:pt x="276" y="313"/>
                  </a:lnTo>
                  <a:lnTo>
                    <a:pt x="289" y="296"/>
                  </a:lnTo>
                  <a:lnTo>
                    <a:pt x="302" y="278"/>
                  </a:lnTo>
                  <a:lnTo>
                    <a:pt x="315" y="261"/>
                  </a:lnTo>
                  <a:lnTo>
                    <a:pt x="329" y="245"/>
                  </a:lnTo>
                  <a:lnTo>
                    <a:pt x="358" y="215"/>
                  </a:lnTo>
                  <a:lnTo>
                    <a:pt x="388" y="188"/>
                  </a:lnTo>
                  <a:lnTo>
                    <a:pt x="417" y="162"/>
                  </a:lnTo>
                  <a:lnTo>
                    <a:pt x="446" y="140"/>
                  </a:lnTo>
                  <a:lnTo>
                    <a:pt x="446" y="140"/>
                  </a:lnTo>
                  <a:lnTo>
                    <a:pt x="464" y="126"/>
                  </a:lnTo>
                  <a:lnTo>
                    <a:pt x="481" y="114"/>
                  </a:lnTo>
                  <a:lnTo>
                    <a:pt x="517" y="90"/>
                  </a:lnTo>
                  <a:lnTo>
                    <a:pt x="555" y="69"/>
                  </a:lnTo>
                  <a:lnTo>
                    <a:pt x="592" y="49"/>
                  </a:lnTo>
                  <a:lnTo>
                    <a:pt x="592" y="49"/>
                  </a:lnTo>
                  <a:lnTo>
                    <a:pt x="609" y="40"/>
                  </a:lnTo>
                  <a:lnTo>
                    <a:pt x="627" y="34"/>
                  </a:lnTo>
                  <a:lnTo>
                    <a:pt x="645" y="28"/>
                  </a:lnTo>
                  <a:lnTo>
                    <a:pt x="663" y="24"/>
                  </a:lnTo>
                  <a:lnTo>
                    <a:pt x="681" y="20"/>
                  </a:lnTo>
                  <a:lnTo>
                    <a:pt x="699" y="17"/>
                  </a:lnTo>
                  <a:lnTo>
                    <a:pt x="737" y="11"/>
                  </a:lnTo>
                  <a:lnTo>
                    <a:pt x="745" y="10"/>
                  </a:lnTo>
                  <a:lnTo>
                    <a:pt x="745" y="10"/>
                  </a:lnTo>
                  <a:lnTo>
                    <a:pt x="782" y="5"/>
                  </a:lnTo>
                  <a:lnTo>
                    <a:pt x="817" y="2"/>
                  </a:lnTo>
                  <a:lnTo>
                    <a:pt x="848" y="0"/>
                  </a:lnTo>
                  <a:lnTo>
                    <a:pt x="878" y="0"/>
                  </a:lnTo>
                  <a:lnTo>
                    <a:pt x="878" y="0"/>
                  </a:lnTo>
                  <a:lnTo>
                    <a:pt x="902" y="0"/>
                  </a:lnTo>
                  <a:lnTo>
                    <a:pt x="924" y="1"/>
                  </a:lnTo>
                  <a:lnTo>
                    <a:pt x="924" y="1"/>
                  </a:lnTo>
                  <a:lnTo>
                    <a:pt x="943" y="2"/>
                  </a:lnTo>
                  <a:lnTo>
                    <a:pt x="943" y="2"/>
                  </a:lnTo>
                  <a:lnTo>
                    <a:pt x="959" y="3"/>
                  </a:lnTo>
                  <a:lnTo>
                    <a:pt x="975" y="5"/>
                  </a:lnTo>
                  <a:lnTo>
                    <a:pt x="982" y="6"/>
                  </a:lnTo>
                  <a:lnTo>
                    <a:pt x="990" y="8"/>
                  </a:lnTo>
                  <a:lnTo>
                    <a:pt x="997" y="11"/>
                  </a:lnTo>
                  <a:lnTo>
                    <a:pt x="1002" y="16"/>
                  </a:lnTo>
                  <a:lnTo>
                    <a:pt x="1003" y="16"/>
                  </a:lnTo>
                  <a:lnTo>
                    <a:pt x="1005" y="17"/>
                  </a:lnTo>
                  <a:lnTo>
                    <a:pt x="1005" y="17"/>
                  </a:lnTo>
                  <a:lnTo>
                    <a:pt x="1010" y="18"/>
                  </a:lnTo>
                  <a:lnTo>
                    <a:pt x="1016" y="21"/>
                  </a:lnTo>
                  <a:lnTo>
                    <a:pt x="1018" y="24"/>
                  </a:lnTo>
                  <a:lnTo>
                    <a:pt x="1020" y="26"/>
                  </a:lnTo>
                  <a:lnTo>
                    <a:pt x="1022" y="30"/>
                  </a:lnTo>
                  <a:lnTo>
                    <a:pt x="1023" y="33"/>
                  </a:lnTo>
                  <a:lnTo>
                    <a:pt x="1023" y="33"/>
                  </a:lnTo>
                  <a:lnTo>
                    <a:pt x="1026" y="61"/>
                  </a:lnTo>
                  <a:lnTo>
                    <a:pt x="1026" y="86"/>
                  </a:lnTo>
                  <a:lnTo>
                    <a:pt x="1025" y="110"/>
                  </a:lnTo>
                  <a:lnTo>
                    <a:pt x="1022" y="133"/>
                  </a:lnTo>
                  <a:lnTo>
                    <a:pt x="1022" y="133"/>
                  </a:lnTo>
                  <a:lnTo>
                    <a:pt x="1016" y="154"/>
                  </a:lnTo>
                  <a:lnTo>
                    <a:pt x="1010" y="174"/>
                  </a:lnTo>
                  <a:lnTo>
                    <a:pt x="1002" y="193"/>
                  </a:lnTo>
                  <a:lnTo>
                    <a:pt x="994" y="213"/>
                  </a:lnTo>
                  <a:lnTo>
                    <a:pt x="994" y="213"/>
                  </a:lnTo>
                  <a:lnTo>
                    <a:pt x="979" y="246"/>
                  </a:lnTo>
                  <a:lnTo>
                    <a:pt x="979" y="246"/>
                  </a:lnTo>
                  <a:lnTo>
                    <a:pt x="976" y="251"/>
                  </a:lnTo>
                  <a:lnTo>
                    <a:pt x="973" y="254"/>
                  </a:lnTo>
                  <a:lnTo>
                    <a:pt x="969" y="256"/>
                  </a:lnTo>
                  <a:lnTo>
                    <a:pt x="966" y="257"/>
                  </a:lnTo>
                  <a:lnTo>
                    <a:pt x="963" y="258"/>
                  </a:lnTo>
                  <a:lnTo>
                    <a:pt x="962" y="260"/>
                  </a:lnTo>
                  <a:lnTo>
                    <a:pt x="962" y="260"/>
                  </a:lnTo>
                  <a:lnTo>
                    <a:pt x="960" y="262"/>
                  </a:lnTo>
                  <a:lnTo>
                    <a:pt x="956" y="266"/>
                  </a:lnTo>
                  <a:lnTo>
                    <a:pt x="952" y="268"/>
                  </a:lnTo>
                  <a:lnTo>
                    <a:pt x="947" y="269"/>
                  </a:lnTo>
                  <a:lnTo>
                    <a:pt x="947" y="269"/>
                  </a:lnTo>
                  <a:lnTo>
                    <a:pt x="893" y="274"/>
                  </a:lnTo>
                  <a:lnTo>
                    <a:pt x="841" y="279"/>
                  </a:lnTo>
                  <a:lnTo>
                    <a:pt x="841" y="279"/>
                  </a:lnTo>
                  <a:lnTo>
                    <a:pt x="780" y="286"/>
                  </a:lnTo>
                  <a:lnTo>
                    <a:pt x="779" y="298"/>
                  </a:lnTo>
                  <a:lnTo>
                    <a:pt x="779" y="298"/>
                  </a:lnTo>
                  <a:lnTo>
                    <a:pt x="795" y="302"/>
                  </a:lnTo>
                  <a:lnTo>
                    <a:pt x="808" y="306"/>
                  </a:lnTo>
                  <a:lnTo>
                    <a:pt x="808" y="306"/>
                  </a:lnTo>
                  <a:lnTo>
                    <a:pt x="833" y="316"/>
                  </a:lnTo>
                  <a:lnTo>
                    <a:pt x="858" y="324"/>
                  </a:lnTo>
                  <a:lnTo>
                    <a:pt x="887" y="333"/>
                  </a:lnTo>
                  <a:lnTo>
                    <a:pt x="915" y="338"/>
                  </a:lnTo>
                  <a:lnTo>
                    <a:pt x="915" y="338"/>
                  </a:lnTo>
                  <a:lnTo>
                    <a:pt x="918" y="339"/>
                  </a:lnTo>
                  <a:lnTo>
                    <a:pt x="921" y="341"/>
                  </a:lnTo>
                  <a:lnTo>
                    <a:pt x="924" y="343"/>
                  </a:lnTo>
                  <a:lnTo>
                    <a:pt x="925" y="345"/>
                  </a:lnTo>
                  <a:lnTo>
                    <a:pt x="925" y="345"/>
                  </a:lnTo>
                  <a:lnTo>
                    <a:pt x="928" y="349"/>
                  </a:lnTo>
                  <a:lnTo>
                    <a:pt x="928" y="353"/>
                  </a:lnTo>
                  <a:lnTo>
                    <a:pt x="927" y="359"/>
                  </a:lnTo>
                  <a:lnTo>
                    <a:pt x="924" y="363"/>
                  </a:lnTo>
                  <a:lnTo>
                    <a:pt x="923" y="364"/>
                  </a:lnTo>
                  <a:lnTo>
                    <a:pt x="923" y="365"/>
                  </a:lnTo>
                  <a:lnTo>
                    <a:pt x="923" y="365"/>
                  </a:lnTo>
                  <a:lnTo>
                    <a:pt x="922" y="369"/>
                  </a:lnTo>
                  <a:lnTo>
                    <a:pt x="922" y="369"/>
                  </a:lnTo>
                  <a:lnTo>
                    <a:pt x="913" y="390"/>
                  </a:lnTo>
                  <a:lnTo>
                    <a:pt x="902" y="409"/>
                  </a:lnTo>
                  <a:lnTo>
                    <a:pt x="889" y="428"/>
                  </a:lnTo>
                  <a:lnTo>
                    <a:pt x="877" y="445"/>
                  </a:lnTo>
                  <a:lnTo>
                    <a:pt x="862" y="462"/>
                  </a:lnTo>
                  <a:lnTo>
                    <a:pt x="847" y="478"/>
                  </a:lnTo>
                  <a:lnTo>
                    <a:pt x="831" y="493"/>
                  </a:lnTo>
                  <a:lnTo>
                    <a:pt x="814" y="507"/>
                  </a:lnTo>
                  <a:lnTo>
                    <a:pt x="796" y="521"/>
                  </a:lnTo>
                  <a:lnTo>
                    <a:pt x="779" y="534"/>
                  </a:lnTo>
                  <a:lnTo>
                    <a:pt x="742" y="559"/>
                  </a:lnTo>
                  <a:lnTo>
                    <a:pt x="703" y="583"/>
                  </a:lnTo>
                  <a:lnTo>
                    <a:pt x="664" y="605"/>
                  </a:lnTo>
                  <a:lnTo>
                    <a:pt x="649" y="614"/>
                  </a:lnTo>
                  <a:lnTo>
                    <a:pt x="649" y="614"/>
                  </a:lnTo>
                  <a:lnTo>
                    <a:pt x="625" y="627"/>
                  </a:lnTo>
                  <a:lnTo>
                    <a:pt x="601" y="637"/>
                  </a:lnTo>
                  <a:lnTo>
                    <a:pt x="576" y="648"/>
                  </a:lnTo>
                  <a:lnTo>
                    <a:pt x="552" y="656"/>
                  </a:lnTo>
                  <a:lnTo>
                    <a:pt x="526" y="662"/>
                  </a:lnTo>
                  <a:lnTo>
                    <a:pt x="501" y="668"/>
                  </a:lnTo>
                  <a:lnTo>
                    <a:pt x="475" y="674"/>
                  </a:lnTo>
                  <a:lnTo>
                    <a:pt x="449" y="677"/>
                  </a:lnTo>
                  <a:lnTo>
                    <a:pt x="423" y="680"/>
                  </a:lnTo>
                  <a:lnTo>
                    <a:pt x="398" y="682"/>
                  </a:lnTo>
                  <a:lnTo>
                    <a:pt x="348" y="685"/>
                  </a:lnTo>
                  <a:lnTo>
                    <a:pt x="298" y="686"/>
                  </a:lnTo>
                  <a:lnTo>
                    <a:pt x="252" y="686"/>
                  </a:lnTo>
                  <a:lnTo>
                    <a:pt x="252" y="686"/>
                  </a:lnTo>
                  <a:lnTo>
                    <a:pt x="225" y="686"/>
                  </a:lnTo>
                  <a:lnTo>
                    <a:pt x="224" y="687"/>
                  </a:lnTo>
                  <a:lnTo>
                    <a:pt x="224" y="687"/>
                  </a:lnTo>
                  <a:lnTo>
                    <a:pt x="220" y="689"/>
                  </a:lnTo>
                  <a:lnTo>
                    <a:pt x="215" y="690"/>
                  </a:lnTo>
                  <a:lnTo>
                    <a:pt x="215" y="690"/>
                  </a:lnTo>
                  <a:lnTo>
                    <a:pt x="211" y="689"/>
                  </a:lnTo>
                  <a:lnTo>
                    <a:pt x="208" y="689"/>
                  </a:lnTo>
                  <a:lnTo>
                    <a:pt x="199" y="697"/>
                  </a:lnTo>
                  <a:lnTo>
                    <a:pt x="199" y="697"/>
                  </a:lnTo>
                  <a:lnTo>
                    <a:pt x="178" y="719"/>
                  </a:lnTo>
                  <a:lnTo>
                    <a:pt x="156" y="742"/>
                  </a:lnTo>
                  <a:lnTo>
                    <a:pt x="135" y="766"/>
                  </a:lnTo>
                  <a:lnTo>
                    <a:pt x="126" y="777"/>
                  </a:lnTo>
                  <a:lnTo>
                    <a:pt x="117" y="789"/>
                  </a:lnTo>
                  <a:lnTo>
                    <a:pt x="117" y="789"/>
                  </a:lnTo>
                  <a:lnTo>
                    <a:pt x="106" y="804"/>
                  </a:lnTo>
                  <a:lnTo>
                    <a:pt x="96" y="817"/>
                  </a:lnTo>
                  <a:lnTo>
                    <a:pt x="72" y="842"/>
                  </a:lnTo>
                  <a:lnTo>
                    <a:pt x="72" y="842"/>
                  </a:lnTo>
                  <a:lnTo>
                    <a:pt x="53" y="863"/>
                  </a:lnTo>
                  <a:lnTo>
                    <a:pt x="43" y="874"/>
                  </a:lnTo>
                  <a:lnTo>
                    <a:pt x="34" y="885"/>
                  </a:lnTo>
                  <a:lnTo>
                    <a:pt x="34" y="885"/>
                  </a:lnTo>
                  <a:lnTo>
                    <a:pt x="31" y="888"/>
                  </a:lnTo>
                  <a:lnTo>
                    <a:pt x="27" y="892"/>
                  </a:lnTo>
                  <a:lnTo>
                    <a:pt x="22" y="894"/>
                  </a:lnTo>
                  <a:lnTo>
                    <a:pt x="17" y="894"/>
                  </a:lnTo>
                  <a:lnTo>
                    <a:pt x="17" y="894"/>
                  </a:lnTo>
                  <a:close/>
                  <a:moveTo>
                    <a:pt x="884" y="36"/>
                  </a:moveTo>
                  <a:lnTo>
                    <a:pt x="884" y="36"/>
                  </a:lnTo>
                  <a:lnTo>
                    <a:pt x="861" y="37"/>
                  </a:lnTo>
                  <a:lnTo>
                    <a:pt x="861" y="37"/>
                  </a:lnTo>
                  <a:lnTo>
                    <a:pt x="782" y="43"/>
                  </a:lnTo>
                  <a:lnTo>
                    <a:pt x="745" y="48"/>
                  </a:lnTo>
                  <a:lnTo>
                    <a:pt x="709" y="53"/>
                  </a:lnTo>
                  <a:lnTo>
                    <a:pt x="709" y="53"/>
                  </a:lnTo>
                  <a:lnTo>
                    <a:pt x="692" y="55"/>
                  </a:lnTo>
                  <a:lnTo>
                    <a:pt x="676" y="59"/>
                  </a:lnTo>
                  <a:lnTo>
                    <a:pt x="658" y="63"/>
                  </a:lnTo>
                  <a:lnTo>
                    <a:pt x="640" y="68"/>
                  </a:lnTo>
                  <a:lnTo>
                    <a:pt x="624" y="74"/>
                  </a:lnTo>
                  <a:lnTo>
                    <a:pt x="606" y="82"/>
                  </a:lnTo>
                  <a:lnTo>
                    <a:pt x="589" y="90"/>
                  </a:lnTo>
                  <a:lnTo>
                    <a:pt x="571" y="98"/>
                  </a:lnTo>
                  <a:lnTo>
                    <a:pt x="555" y="106"/>
                  </a:lnTo>
                  <a:lnTo>
                    <a:pt x="538" y="117"/>
                  </a:lnTo>
                  <a:lnTo>
                    <a:pt x="522" y="127"/>
                  </a:lnTo>
                  <a:lnTo>
                    <a:pt x="505" y="137"/>
                  </a:lnTo>
                  <a:lnTo>
                    <a:pt x="490" y="149"/>
                  </a:lnTo>
                  <a:lnTo>
                    <a:pt x="474" y="161"/>
                  </a:lnTo>
                  <a:lnTo>
                    <a:pt x="460" y="174"/>
                  </a:lnTo>
                  <a:lnTo>
                    <a:pt x="446" y="186"/>
                  </a:lnTo>
                  <a:lnTo>
                    <a:pt x="446" y="186"/>
                  </a:lnTo>
                  <a:lnTo>
                    <a:pt x="419" y="211"/>
                  </a:lnTo>
                  <a:lnTo>
                    <a:pt x="419" y="211"/>
                  </a:lnTo>
                  <a:lnTo>
                    <a:pt x="396" y="234"/>
                  </a:lnTo>
                  <a:lnTo>
                    <a:pt x="372" y="256"/>
                  </a:lnTo>
                  <a:lnTo>
                    <a:pt x="349" y="279"/>
                  </a:lnTo>
                  <a:lnTo>
                    <a:pt x="328" y="304"/>
                  </a:lnTo>
                  <a:lnTo>
                    <a:pt x="309" y="329"/>
                  </a:lnTo>
                  <a:lnTo>
                    <a:pt x="300" y="342"/>
                  </a:lnTo>
                  <a:lnTo>
                    <a:pt x="291" y="355"/>
                  </a:lnTo>
                  <a:lnTo>
                    <a:pt x="283" y="370"/>
                  </a:lnTo>
                  <a:lnTo>
                    <a:pt x="276" y="384"/>
                  </a:lnTo>
                  <a:lnTo>
                    <a:pt x="269" y="400"/>
                  </a:lnTo>
                  <a:lnTo>
                    <a:pt x="262" y="415"/>
                  </a:lnTo>
                  <a:lnTo>
                    <a:pt x="262" y="415"/>
                  </a:lnTo>
                  <a:lnTo>
                    <a:pt x="251" y="449"/>
                  </a:lnTo>
                  <a:lnTo>
                    <a:pt x="241" y="484"/>
                  </a:lnTo>
                  <a:lnTo>
                    <a:pt x="237" y="501"/>
                  </a:lnTo>
                  <a:lnTo>
                    <a:pt x="233" y="519"/>
                  </a:lnTo>
                  <a:lnTo>
                    <a:pt x="231" y="536"/>
                  </a:lnTo>
                  <a:lnTo>
                    <a:pt x="230" y="555"/>
                  </a:lnTo>
                  <a:lnTo>
                    <a:pt x="230" y="555"/>
                  </a:lnTo>
                  <a:lnTo>
                    <a:pt x="230" y="564"/>
                  </a:lnTo>
                  <a:lnTo>
                    <a:pt x="228" y="573"/>
                  </a:lnTo>
                  <a:lnTo>
                    <a:pt x="223" y="592"/>
                  </a:lnTo>
                  <a:lnTo>
                    <a:pt x="221" y="599"/>
                  </a:lnTo>
                  <a:lnTo>
                    <a:pt x="221" y="599"/>
                  </a:lnTo>
                  <a:lnTo>
                    <a:pt x="220" y="609"/>
                  </a:lnTo>
                  <a:lnTo>
                    <a:pt x="221" y="620"/>
                  </a:lnTo>
                  <a:lnTo>
                    <a:pt x="224" y="645"/>
                  </a:lnTo>
                  <a:lnTo>
                    <a:pt x="224" y="646"/>
                  </a:lnTo>
                  <a:lnTo>
                    <a:pt x="226" y="648"/>
                  </a:lnTo>
                  <a:lnTo>
                    <a:pt x="228" y="650"/>
                  </a:lnTo>
                  <a:lnTo>
                    <a:pt x="230" y="650"/>
                  </a:lnTo>
                  <a:lnTo>
                    <a:pt x="230" y="650"/>
                  </a:lnTo>
                  <a:lnTo>
                    <a:pt x="262" y="651"/>
                  </a:lnTo>
                  <a:lnTo>
                    <a:pt x="262" y="651"/>
                  </a:lnTo>
                  <a:lnTo>
                    <a:pt x="307" y="651"/>
                  </a:lnTo>
                  <a:lnTo>
                    <a:pt x="307" y="651"/>
                  </a:lnTo>
                  <a:lnTo>
                    <a:pt x="339" y="651"/>
                  </a:lnTo>
                  <a:lnTo>
                    <a:pt x="372" y="649"/>
                  </a:lnTo>
                  <a:lnTo>
                    <a:pt x="406" y="646"/>
                  </a:lnTo>
                  <a:lnTo>
                    <a:pt x="423" y="644"/>
                  </a:lnTo>
                  <a:lnTo>
                    <a:pt x="441" y="639"/>
                  </a:lnTo>
                  <a:lnTo>
                    <a:pt x="441" y="639"/>
                  </a:lnTo>
                  <a:lnTo>
                    <a:pt x="461" y="636"/>
                  </a:lnTo>
                  <a:lnTo>
                    <a:pt x="481" y="635"/>
                  </a:lnTo>
                  <a:lnTo>
                    <a:pt x="481" y="635"/>
                  </a:lnTo>
                  <a:lnTo>
                    <a:pt x="509" y="632"/>
                  </a:lnTo>
                  <a:lnTo>
                    <a:pt x="523" y="630"/>
                  </a:lnTo>
                  <a:lnTo>
                    <a:pt x="535" y="627"/>
                  </a:lnTo>
                  <a:lnTo>
                    <a:pt x="535" y="627"/>
                  </a:lnTo>
                  <a:lnTo>
                    <a:pt x="551" y="621"/>
                  </a:lnTo>
                  <a:lnTo>
                    <a:pt x="565" y="615"/>
                  </a:lnTo>
                  <a:lnTo>
                    <a:pt x="594" y="601"/>
                  </a:lnTo>
                  <a:lnTo>
                    <a:pt x="594" y="601"/>
                  </a:lnTo>
                  <a:lnTo>
                    <a:pt x="611" y="592"/>
                  </a:lnTo>
                  <a:lnTo>
                    <a:pt x="630" y="583"/>
                  </a:lnTo>
                  <a:lnTo>
                    <a:pt x="630" y="583"/>
                  </a:lnTo>
                  <a:lnTo>
                    <a:pt x="640" y="578"/>
                  </a:lnTo>
                  <a:lnTo>
                    <a:pt x="652" y="572"/>
                  </a:lnTo>
                  <a:lnTo>
                    <a:pt x="674" y="559"/>
                  </a:lnTo>
                  <a:lnTo>
                    <a:pt x="674" y="559"/>
                  </a:lnTo>
                  <a:lnTo>
                    <a:pt x="692" y="549"/>
                  </a:lnTo>
                  <a:lnTo>
                    <a:pt x="692" y="549"/>
                  </a:lnTo>
                  <a:lnTo>
                    <a:pt x="705" y="540"/>
                  </a:lnTo>
                  <a:lnTo>
                    <a:pt x="705" y="540"/>
                  </a:lnTo>
                  <a:lnTo>
                    <a:pt x="726" y="529"/>
                  </a:lnTo>
                  <a:lnTo>
                    <a:pt x="746" y="517"/>
                  </a:lnTo>
                  <a:lnTo>
                    <a:pt x="764" y="504"/>
                  </a:lnTo>
                  <a:lnTo>
                    <a:pt x="783" y="490"/>
                  </a:lnTo>
                  <a:lnTo>
                    <a:pt x="783" y="490"/>
                  </a:lnTo>
                  <a:lnTo>
                    <a:pt x="803" y="471"/>
                  </a:lnTo>
                  <a:lnTo>
                    <a:pt x="820" y="453"/>
                  </a:lnTo>
                  <a:lnTo>
                    <a:pt x="837" y="433"/>
                  </a:lnTo>
                  <a:lnTo>
                    <a:pt x="851" y="413"/>
                  </a:lnTo>
                  <a:lnTo>
                    <a:pt x="851" y="413"/>
                  </a:lnTo>
                  <a:lnTo>
                    <a:pt x="865" y="396"/>
                  </a:lnTo>
                  <a:lnTo>
                    <a:pt x="865" y="396"/>
                  </a:lnTo>
                  <a:lnTo>
                    <a:pt x="872" y="385"/>
                  </a:lnTo>
                  <a:lnTo>
                    <a:pt x="880" y="375"/>
                  </a:lnTo>
                  <a:lnTo>
                    <a:pt x="884" y="368"/>
                  </a:lnTo>
                  <a:lnTo>
                    <a:pt x="876" y="366"/>
                  </a:lnTo>
                  <a:lnTo>
                    <a:pt x="876" y="366"/>
                  </a:lnTo>
                  <a:lnTo>
                    <a:pt x="851" y="359"/>
                  </a:lnTo>
                  <a:lnTo>
                    <a:pt x="826" y="349"/>
                  </a:lnTo>
                  <a:lnTo>
                    <a:pt x="826" y="349"/>
                  </a:lnTo>
                  <a:lnTo>
                    <a:pt x="805" y="342"/>
                  </a:lnTo>
                  <a:lnTo>
                    <a:pt x="782" y="335"/>
                  </a:lnTo>
                  <a:lnTo>
                    <a:pt x="782" y="335"/>
                  </a:lnTo>
                  <a:lnTo>
                    <a:pt x="759" y="330"/>
                  </a:lnTo>
                  <a:lnTo>
                    <a:pt x="736" y="324"/>
                  </a:lnTo>
                  <a:lnTo>
                    <a:pt x="736" y="324"/>
                  </a:lnTo>
                  <a:lnTo>
                    <a:pt x="717" y="321"/>
                  </a:lnTo>
                  <a:lnTo>
                    <a:pt x="698" y="317"/>
                  </a:lnTo>
                  <a:lnTo>
                    <a:pt x="681" y="312"/>
                  </a:lnTo>
                  <a:lnTo>
                    <a:pt x="671" y="308"/>
                  </a:lnTo>
                  <a:lnTo>
                    <a:pt x="663" y="305"/>
                  </a:lnTo>
                  <a:lnTo>
                    <a:pt x="663" y="305"/>
                  </a:lnTo>
                  <a:lnTo>
                    <a:pt x="660" y="302"/>
                  </a:lnTo>
                  <a:lnTo>
                    <a:pt x="657" y="300"/>
                  </a:lnTo>
                  <a:lnTo>
                    <a:pt x="656" y="297"/>
                  </a:lnTo>
                  <a:lnTo>
                    <a:pt x="655" y="293"/>
                  </a:lnTo>
                  <a:lnTo>
                    <a:pt x="655" y="290"/>
                  </a:lnTo>
                  <a:lnTo>
                    <a:pt x="653" y="289"/>
                  </a:lnTo>
                  <a:lnTo>
                    <a:pt x="653" y="289"/>
                  </a:lnTo>
                  <a:lnTo>
                    <a:pt x="649" y="285"/>
                  </a:lnTo>
                  <a:lnTo>
                    <a:pt x="647" y="280"/>
                  </a:lnTo>
                  <a:lnTo>
                    <a:pt x="646" y="274"/>
                  </a:lnTo>
                  <a:lnTo>
                    <a:pt x="647" y="268"/>
                  </a:lnTo>
                  <a:lnTo>
                    <a:pt x="647" y="268"/>
                  </a:lnTo>
                  <a:lnTo>
                    <a:pt x="649" y="265"/>
                  </a:lnTo>
                  <a:lnTo>
                    <a:pt x="652" y="260"/>
                  </a:lnTo>
                  <a:lnTo>
                    <a:pt x="656" y="257"/>
                  </a:lnTo>
                  <a:lnTo>
                    <a:pt x="659" y="257"/>
                  </a:lnTo>
                  <a:lnTo>
                    <a:pt x="663" y="256"/>
                  </a:lnTo>
                  <a:lnTo>
                    <a:pt x="663" y="256"/>
                  </a:lnTo>
                  <a:lnTo>
                    <a:pt x="709" y="255"/>
                  </a:lnTo>
                  <a:lnTo>
                    <a:pt x="753" y="252"/>
                  </a:lnTo>
                  <a:lnTo>
                    <a:pt x="798" y="248"/>
                  </a:lnTo>
                  <a:lnTo>
                    <a:pt x="843" y="243"/>
                  </a:lnTo>
                  <a:lnTo>
                    <a:pt x="843" y="243"/>
                  </a:lnTo>
                  <a:lnTo>
                    <a:pt x="892" y="238"/>
                  </a:lnTo>
                  <a:lnTo>
                    <a:pt x="942" y="234"/>
                  </a:lnTo>
                  <a:lnTo>
                    <a:pt x="946" y="234"/>
                  </a:lnTo>
                  <a:lnTo>
                    <a:pt x="947" y="229"/>
                  </a:lnTo>
                  <a:lnTo>
                    <a:pt x="947" y="229"/>
                  </a:lnTo>
                  <a:lnTo>
                    <a:pt x="959" y="205"/>
                  </a:lnTo>
                  <a:lnTo>
                    <a:pt x="959" y="205"/>
                  </a:lnTo>
                  <a:lnTo>
                    <a:pt x="967" y="188"/>
                  </a:lnTo>
                  <a:lnTo>
                    <a:pt x="974" y="171"/>
                  </a:lnTo>
                  <a:lnTo>
                    <a:pt x="980" y="153"/>
                  </a:lnTo>
                  <a:lnTo>
                    <a:pt x="985" y="135"/>
                  </a:lnTo>
                  <a:lnTo>
                    <a:pt x="985" y="135"/>
                  </a:lnTo>
                  <a:lnTo>
                    <a:pt x="987" y="115"/>
                  </a:lnTo>
                  <a:lnTo>
                    <a:pt x="990" y="94"/>
                  </a:lnTo>
                  <a:lnTo>
                    <a:pt x="990" y="73"/>
                  </a:lnTo>
                  <a:lnTo>
                    <a:pt x="988" y="52"/>
                  </a:lnTo>
                  <a:lnTo>
                    <a:pt x="988" y="50"/>
                  </a:lnTo>
                  <a:lnTo>
                    <a:pt x="985" y="48"/>
                  </a:lnTo>
                  <a:lnTo>
                    <a:pt x="985" y="48"/>
                  </a:lnTo>
                  <a:lnTo>
                    <a:pt x="982" y="46"/>
                  </a:lnTo>
                  <a:lnTo>
                    <a:pt x="979" y="41"/>
                  </a:lnTo>
                  <a:lnTo>
                    <a:pt x="971" y="48"/>
                  </a:lnTo>
                  <a:lnTo>
                    <a:pt x="971" y="48"/>
                  </a:lnTo>
                  <a:lnTo>
                    <a:pt x="971" y="47"/>
                  </a:lnTo>
                  <a:lnTo>
                    <a:pt x="971" y="47"/>
                  </a:lnTo>
                  <a:lnTo>
                    <a:pt x="973" y="45"/>
                  </a:lnTo>
                  <a:lnTo>
                    <a:pt x="974" y="45"/>
                  </a:lnTo>
                  <a:lnTo>
                    <a:pt x="974" y="45"/>
                  </a:lnTo>
                  <a:lnTo>
                    <a:pt x="974" y="45"/>
                  </a:lnTo>
                  <a:lnTo>
                    <a:pt x="974" y="45"/>
                  </a:lnTo>
                  <a:lnTo>
                    <a:pt x="967" y="43"/>
                  </a:lnTo>
                  <a:lnTo>
                    <a:pt x="967" y="43"/>
                  </a:lnTo>
                  <a:lnTo>
                    <a:pt x="962" y="41"/>
                  </a:lnTo>
                  <a:lnTo>
                    <a:pt x="957" y="41"/>
                  </a:lnTo>
                  <a:lnTo>
                    <a:pt x="957" y="41"/>
                  </a:lnTo>
                  <a:lnTo>
                    <a:pt x="925" y="37"/>
                  </a:lnTo>
                  <a:lnTo>
                    <a:pt x="921" y="37"/>
                  </a:lnTo>
                  <a:lnTo>
                    <a:pt x="921" y="37"/>
                  </a:lnTo>
                  <a:lnTo>
                    <a:pt x="884" y="36"/>
                  </a:lnTo>
                  <a:lnTo>
                    <a:pt x="884" y="3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2" name="Freeform 398"/>
            <p:cNvSpPr/>
            <p:nvPr>
              <p:custDataLst>
                <p:tags r:id="rId47"/>
              </p:custDataLst>
            </p:nvPr>
          </p:nvSpPr>
          <p:spPr bwMode="auto">
            <a:xfrm>
              <a:off x="4587875" y="3630613"/>
              <a:ext cx="239713" cy="161925"/>
            </a:xfrm>
            <a:custGeom>
              <a:avLst/>
              <a:gdLst/>
              <a:ahLst/>
              <a:cxnLst>
                <a:cxn ang="0">
                  <a:pos x="19" y="306"/>
                </a:cxn>
                <a:cxn ang="0">
                  <a:pos x="9" y="303"/>
                </a:cxn>
                <a:cxn ang="0">
                  <a:pos x="4" y="299"/>
                </a:cxn>
                <a:cxn ang="0">
                  <a:pos x="1" y="292"/>
                </a:cxn>
                <a:cxn ang="0">
                  <a:pos x="0" y="288"/>
                </a:cxn>
                <a:cxn ang="0">
                  <a:pos x="1" y="227"/>
                </a:cxn>
                <a:cxn ang="0">
                  <a:pos x="4" y="165"/>
                </a:cxn>
                <a:cxn ang="0">
                  <a:pos x="8" y="89"/>
                </a:cxn>
                <a:cxn ang="0">
                  <a:pos x="8" y="63"/>
                </a:cxn>
                <a:cxn ang="0">
                  <a:pos x="11" y="34"/>
                </a:cxn>
                <a:cxn ang="0">
                  <a:pos x="19" y="18"/>
                </a:cxn>
                <a:cxn ang="0">
                  <a:pos x="25" y="11"/>
                </a:cxn>
                <a:cxn ang="0">
                  <a:pos x="34" y="6"/>
                </a:cxn>
                <a:cxn ang="0">
                  <a:pos x="51" y="1"/>
                </a:cxn>
                <a:cxn ang="0">
                  <a:pos x="64" y="0"/>
                </a:cxn>
                <a:cxn ang="0">
                  <a:pos x="70" y="0"/>
                </a:cxn>
                <a:cxn ang="0">
                  <a:pos x="153" y="7"/>
                </a:cxn>
                <a:cxn ang="0">
                  <a:pos x="234" y="18"/>
                </a:cxn>
                <a:cxn ang="0">
                  <a:pos x="284" y="26"/>
                </a:cxn>
                <a:cxn ang="0">
                  <a:pos x="385" y="37"/>
                </a:cxn>
                <a:cxn ang="0">
                  <a:pos x="436" y="38"/>
                </a:cxn>
                <a:cxn ang="0">
                  <a:pos x="440" y="39"/>
                </a:cxn>
                <a:cxn ang="0">
                  <a:pos x="446" y="41"/>
                </a:cxn>
                <a:cxn ang="0">
                  <a:pos x="450" y="46"/>
                </a:cxn>
                <a:cxn ang="0">
                  <a:pos x="452" y="57"/>
                </a:cxn>
                <a:cxn ang="0">
                  <a:pos x="451" y="63"/>
                </a:cxn>
                <a:cxn ang="0">
                  <a:pos x="448" y="69"/>
                </a:cxn>
                <a:cxn ang="0">
                  <a:pos x="443" y="73"/>
                </a:cxn>
                <a:cxn ang="0">
                  <a:pos x="436" y="74"/>
                </a:cxn>
                <a:cxn ang="0">
                  <a:pos x="410" y="73"/>
                </a:cxn>
                <a:cxn ang="0">
                  <a:pos x="335" y="67"/>
                </a:cxn>
                <a:cxn ang="0">
                  <a:pos x="293" y="64"/>
                </a:cxn>
                <a:cxn ang="0">
                  <a:pos x="249" y="59"/>
                </a:cxn>
                <a:cxn ang="0">
                  <a:pos x="167" y="49"/>
                </a:cxn>
                <a:cxn ang="0">
                  <a:pos x="131" y="43"/>
                </a:cxn>
                <a:cxn ang="0">
                  <a:pos x="77" y="37"/>
                </a:cxn>
                <a:cxn ang="0">
                  <a:pos x="59" y="36"/>
                </a:cxn>
                <a:cxn ang="0">
                  <a:pos x="54" y="37"/>
                </a:cxn>
                <a:cxn ang="0">
                  <a:pos x="49" y="40"/>
                </a:cxn>
                <a:cxn ang="0">
                  <a:pos x="45" y="47"/>
                </a:cxn>
                <a:cxn ang="0">
                  <a:pos x="43" y="66"/>
                </a:cxn>
                <a:cxn ang="0">
                  <a:pos x="44" y="76"/>
                </a:cxn>
                <a:cxn ang="0">
                  <a:pos x="45" y="90"/>
                </a:cxn>
                <a:cxn ang="0">
                  <a:pos x="42" y="113"/>
                </a:cxn>
                <a:cxn ang="0">
                  <a:pos x="40" y="161"/>
                </a:cxn>
                <a:cxn ang="0">
                  <a:pos x="41" y="184"/>
                </a:cxn>
                <a:cxn ang="0">
                  <a:pos x="41" y="207"/>
                </a:cxn>
                <a:cxn ang="0">
                  <a:pos x="38" y="245"/>
                </a:cxn>
                <a:cxn ang="0">
                  <a:pos x="37" y="266"/>
                </a:cxn>
                <a:cxn ang="0">
                  <a:pos x="36" y="289"/>
                </a:cxn>
                <a:cxn ang="0">
                  <a:pos x="35" y="295"/>
                </a:cxn>
                <a:cxn ang="0">
                  <a:pos x="32" y="300"/>
                </a:cxn>
                <a:cxn ang="0">
                  <a:pos x="29" y="302"/>
                </a:cxn>
                <a:cxn ang="0">
                  <a:pos x="23" y="306"/>
                </a:cxn>
                <a:cxn ang="0">
                  <a:pos x="19" y="306"/>
                </a:cxn>
              </a:cxnLst>
              <a:rect l="0" t="0" r="r" b="b"/>
              <a:pathLst>
                <a:path w="452" h="306">
                  <a:moveTo>
                    <a:pt x="19" y="306"/>
                  </a:moveTo>
                  <a:lnTo>
                    <a:pt x="19" y="306"/>
                  </a:lnTo>
                  <a:lnTo>
                    <a:pt x="12" y="304"/>
                  </a:lnTo>
                  <a:lnTo>
                    <a:pt x="9" y="303"/>
                  </a:lnTo>
                  <a:lnTo>
                    <a:pt x="6" y="301"/>
                  </a:lnTo>
                  <a:lnTo>
                    <a:pt x="4" y="299"/>
                  </a:lnTo>
                  <a:lnTo>
                    <a:pt x="2" y="296"/>
                  </a:lnTo>
                  <a:lnTo>
                    <a:pt x="1" y="292"/>
                  </a:lnTo>
                  <a:lnTo>
                    <a:pt x="0" y="288"/>
                  </a:lnTo>
                  <a:lnTo>
                    <a:pt x="0" y="288"/>
                  </a:lnTo>
                  <a:lnTo>
                    <a:pt x="0" y="257"/>
                  </a:lnTo>
                  <a:lnTo>
                    <a:pt x="1" y="227"/>
                  </a:lnTo>
                  <a:lnTo>
                    <a:pt x="4" y="165"/>
                  </a:lnTo>
                  <a:lnTo>
                    <a:pt x="4" y="165"/>
                  </a:lnTo>
                  <a:lnTo>
                    <a:pt x="7" y="114"/>
                  </a:lnTo>
                  <a:lnTo>
                    <a:pt x="8" y="89"/>
                  </a:lnTo>
                  <a:lnTo>
                    <a:pt x="8" y="63"/>
                  </a:lnTo>
                  <a:lnTo>
                    <a:pt x="8" y="63"/>
                  </a:lnTo>
                  <a:lnTo>
                    <a:pt x="9" y="47"/>
                  </a:lnTo>
                  <a:lnTo>
                    <a:pt x="11" y="34"/>
                  </a:lnTo>
                  <a:lnTo>
                    <a:pt x="15" y="24"/>
                  </a:lnTo>
                  <a:lnTo>
                    <a:pt x="19" y="18"/>
                  </a:lnTo>
                  <a:lnTo>
                    <a:pt x="22" y="14"/>
                  </a:lnTo>
                  <a:lnTo>
                    <a:pt x="25" y="11"/>
                  </a:lnTo>
                  <a:lnTo>
                    <a:pt x="29" y="8"/>
                  </a:lnTo>
                  <a:lnTo>
                    <a:pt x="34" y="6"/>
                  </a:lnTo>
                  <a:lnTo>
                    <a:pt x="39" y="4"/>
                  </a:lnTo>
                  <a:lnTo>
                    <a:pt x="51" y="1"/>
                  </a:lnTo>
                  <a:lnTo>
                    <a:pt x="64" y="0"/>
                  </a:lnTo>
                  <a:lnTo>
                    <a:pt x="64" y="0"/>
                  </a:lnTo>
                  <a:lnTo>
                    <a:pt x="70" y="0"/>
                  </a:lnTo>
                  <a:lnTo>
                    <a:pt x="70" y="0"/>
                  </a:lnTo>
                  <a:lnTo>
                    <a:pt x="112" y="3"/>
                  </a:lnTo>
                  <a:lnTo>
                    <a:pt x="153" y="7"/>
                  </a:lnTo>
                  <a:lnTo>
                    <a:pt x="193" y="13"/>
                  </a:lnTo>
                  <a:lnTo>
                    <a:pt x="234" y="18"/>
                  </a:lnTo>
                  <a:lnTo>
                    <a:pt x="234" y="18"/>
                  </a:lnTo>
                  <a:lnTo>
                    <a:pt x="284" y="26"/>
                  </a:lnTo>
                  <a:lnTo>
                    <a:pt x="335" y="32"/>
                  </a:lnTo>
                  <a:lnTo>
                    <a:pt x="385" y="37"/>
                  </a:lnTo>
                  <a:lnTo>
                    <a:pt x="410" y="38"/>
                  </a:lnTo>
                  <a:lnTo>
                    <a:pt x="436" y="38"/>
                  </a:lnTo>
                  <a:lnTo>
                    <a:pt x="436" y="38"/>
                  </a:lnTo>
                  <a:lnTo>
                    <a:pt x="440" y="39"/>
                  </a:lnTo>
                  <a:lnTo>
                    <a:pt x="443" y="40"/>
                  </a:lnTo>
                  <a:lnTo>
                    <a:pt x="446" y="41"/>
                  </a:lnTo>
                  <a:lnTo>
                    <a:pt x="448" y="44"/>
                  </a:lnTo>
                  <a:lnTo>
                    <a:pt x="450" y="46"/>
                  </a:lnTo>
                  <a:lnTo>
                    <a:pt x="451" y="49"/>
                  </a:lnTo>
                  <a:lnTo>
                    <a:pt x="452" y="57"/>
                  </a:lnTo>
                  <a:lnTo>
                    <a:pt x="452" y="57"/>
                  </a:lnTo>
                  <a:lnTo>
                    <a:pt x="451" y="63"/>
                  </a:lnTo>
                  <a:lnTo>
                    <a:pt x="450" y="66"/>
                  </a:lnTo>
                  <a:lnTo>
                    <a:pt x="448" y="69"/>
                  </a:lnTo>
                  <a:lnTo>
                    <a:pt x="446" y="71"/>
                  </a:lnTo>
                  <a:lnTo>
                    <a:pt x="443" y="73"/>
                  </a:lnTo>
                  <a:lnTo>
                    <a:pt x="440" y="74"/>
                  </a:lnTo>
                  <a:lnTo>
                    <a:pt x="436" y="74"/>
                  </a:lnTo>
                  <a:lnTo>
                    <a:pt x="436" y="74"/>
                  </a:lnTo>
                  <a:lnTo>
                    <a:pt x="410" y="73"/>
                  </a:lnTo>
                  <a:lnTo>
                    <a:pt x="384" y="72"/>
                  </a:lnTo>
                  <a:lnTo>
                    <a:pt x="335" y="67"/>
                  </a:lnTo>
                  <a:lnTo>
                    <a:pt x="335" y="67"/>
                  </a:lnTo>
                  <a:lnTo>
                    <a:pt x="293" y="64"/>
                  </a:lnTo>
                  <a:lnTo>
                    <a:pt x="293" y="64"/>
                  </a:lnTo>
                  <a:lnTo>
                    <a:pt x="249" y="59"/>
                  </a:lnTo>
                  <a:lnTo>
                    <a:pt x="207" y="55"/>
                  </a:lnTo>
                  <a:lnTo>
                    <a:pt x="167" y="49"/>
                  </a:lnTo>
                  <a:lnTo>
                    <a:pt x="131" y="43"/>
                  </a:lnTo>
                  <a:lnTo>
                    <a:pt x="131" y="43"/>
                  </a:lnTo>
                  <a:lnTo>
                    <a:pt x="97" y="38"/>
                  </a:lnTo>
                  <a:lnTo>
                    <a:pt x="77" y="37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59" y="36"/>
                  </a:lnTo>
                  <a:lnTo>
                    <a:pt x="54" y="37"/>
                  </a:lnTo>
                  <a:lnTo>
                    <a:pt x="49" y="40"/>
                  </a:lnTo>
                  <a:lnTo>
                    <a:pt x="49" y="40"/>
                  </a:lnTo>
                  <a:lnTo>
                    <a:pt x="46" y="43"/>
                  </a:lnTo>
                  <a:lnTo>
                    <a:pt x="45" y="47"/>
                  </a:lnTo>
                  <a:lnTo>
                    <a:pt x="43" y="56"/>
                  </a:lnTo>
                  <a:lnTo>
                    <a:pt x="43" y="66"/>
                  </a:lnTo>
                  <a:lnTo>
                    <a:pt x="44" y="76"/>
                  </a:lnTo>
                  <a:lnTo>
                    <a:pt x="44" y="76"/>
                  </a:lnTo>
                  <a:lnTo>
                    <a:pt x="45" y="84"/>
                  </a:lnTo>
                  <a:lnTo>
                    <a:pt x="45" y="90"/>
                  </a:lnTo>
                  <a:lnTo>
                    <a:pt x="45" y="90"/>
                  </a:lnTo>
                  <a:lnTo>
                    <a:pt x="42" y="113"/>
                  </a:lnTo>
                  <a:lnTo>
                    <a:pt x="41" y="137"/>
                  </a:lnTo>
                  <a:lnTo>
                    <a:pt x="40" y="161"/>
                  </a:lnTo>
                  <a:lnTo>
                    <a:pt x="41" y="184"/>
                  </a:lnTo>
                  <a:lnTo>
                    <a:pt x="41" y="184"/>
                  </a:lnTo>
                  <a:lnTo>
                    <a:pt x="41" y="207"/>
                  </a:lnTo>
                  <a:lnTo>
                    <a:pt x="41" y="207"/>
                  </a:lnTo>
                  <a:lnTo>
                    <a:pt x="40" y="226"/>
                  </a:lnTo>
                  <a:lnTo>
                    <a:pt x="38" y="245"/>
                  </a:lnTo>
                  <a:lnTo>
                    <a:pt x="38" y="245"/>
                  </a:lnTo>
                  <a:lnTo>
                    <a:pt x="37" y="266"/>
                  </a:lnTo>
                  <a:lnTo>
                    <a:pt x="36" y="289"/>
                  </a:lnTo>
                  <a:lnTo>
                    <a:pt x="36" y="289"/>
                  </a:lnTo>
                  <a:lnTo>
                    <a:pt x="36" y="292"/>
                  </a:lnTo>
                  <a:lnTo>
                    <a:pt x="35" y="295"/>
                  </a:lnTo>
                  <a:lnTo>
                    <a:pt x="34" y="298"/>
                  </a:lnTo>
                  <a:lnTo>
                    <a:pt x="32" y="300"/>
                  </a:lnTo>
                  <a:lnTo>
                    <a:pt x="32" y="300"/>
                  </a:lnTo>
                  <a:lnTo>
                    <a:pt x="29" y="302"/>
                  </a:lnTo>
                  <a:lnTo>
                    <a:pt x="26" y="304"/>
                  </a:lnTo>
                  <a:lnTo>
                    <a:pt x="23" y="306"/>
                  </a:lnTo>
                  <a:lnTo>
                    <a:pt x="19" y="306"/>
                  </a:lnTo>
                  <a:lnTo>
                    <a:pt x="19" y="30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3" name="Freeform 399"/>
            <p:cNvSpPr/>
            <p:nvPr>
              <p:custDataLst>
                <p:tags r:id="rId48"/>
              </p:custDataLst>
            </p:nvPr>
          </p:nvSpPr>
          <p:spPr bwMode="auto">
            <a:xfrm>
              <a:off x="4329113" y="3263900"/>
              <a:ext cx="242888" cy="22225"/>
            </a:xfrm>
            <a:custGeom>
              <a:avLst/>
              <a:gdLst/>
              <a:ahLst/>
              <a:cxnLst>
                <a:cxn ang="0">
                  <a:pos x="189" y="42"/>
                </a:cxn>
                <a:cxn ang="0">
                  <a:pos x="174" y="42"/>
                </a:cxn>
                <a:cxn ang="0">
                  <a:pos x="116" y="40"/>
                </a:cxn>
                <a:cxn ang="0">
                  <a:pos x="43" y="38"/>
                </a:cxn>
                <a:cxn ang="0">
                  <a:pos x="18" y="36"/>
                </a:cxn>
                <a:cxn ang="0">
                  <a:pos x="11" y="34"/>
                </a:cxn>
                <a:cxn ang="0">
                  <a:pos x="5" y="29"/>
                </a:cxn>
                <a:cxn ang="0">
                  <a:pos x="1" y="22"/>
                </a:cxn>
                <a:cxn ang="0">
                  <a:pos x="0" y="15"/>
                </a:cxn>
                <a:cxn ang="0">
                  <a:pos x="5" y="5"/>
                </a:cxn>
                <a:cxn ang="0">
                  <a:pos x="9" y="1"/>
                </a:cxn>
                <a:cxn ang="0">
                  <a:pos x="16" y="0"/>
                </a:cxn>
                <a:cxn ang="0">
                  <a:pos x="17" y="0"/>
                </a:cxn>
                <a:cxn ang="0">
                  <a:pos x="61" y="3"/>
                </a:cxn>
                <a:cxn ang="0">
                  <a:pos x="106" y="4"/>
                </a:cxn>
                <a:cxn ang="0">
                  <a:pos x="189" y="7"/>
                </a:cxn>
                <a:cxn ang="0">
                  <a:pos x="218" y="8"/>
                </a:cxn>
                <a:cxn ang="0">
                  <a:pos x="257" y="7"/>
                </a:cxn>
                <a:cxn ang="0">
                  <a:pos x="300" y="6"/>
                </a:cxn>
                <a:cxn ang="0">
                  <a:pos x="393" y="4"/>
                </a:cxn>
                <a:cxn ang="0">
                  <a:pos x="424" y="4"/>
                </a:cxn>
                <a:cxn ang="0">
                  <a:pos x="447" y="6"/>
                </a:cxn>
                <a:cxn ang="0">
                  <a:pos x="454" y="9"/>
                </a:cxn>
                <a:cxn ang="0">
                  <a:pos x="458" y="13"/>
                </a:cxn>
                <a:cxn ang="0">
                  <a:pos x="459" y="22"/>
                </a:cxn>
                <a:cxn ang="0">
                  <a:pos x="457" y="29"/>
                </a:cxn>
                <a:cxn ang="0">
                  <a:pos x="453" y="35"/>
                </a:cxn>
                <a:cxn ang="0">
                  <a:pos x="448" y="40"/>
                </a:cxn>
                <a:cxn ang="0">
                  <a:pos x="439" y="41"/>
                </a:cxn>
                <a:cxn ang="0">
                  <a:pos x="439" y="41"/>
                </a:cxn>
                <a:cxn ang="0">
                  <a:pos x="436" y="41"/>
                </a:cxn>
                <a:cxn ang="0">
                  <a:pos x="424" y="39"/>
                </a:cxn>
                <a:cxn ang="0">
                  <a:pos x="372" y="38"/>
                </a:cxn>
                <a:cxn ang="0">
                  <a:pos x="322" y="38"/>
                </a:cxn>
                <a:cxn ang="0">
                  <a:pos x="268" y="40"/>
                </a:cxn>
                <a:cxn ang="0">
                  <a:pos x="189" y="42"/>
                </a:cxn>
              </a:cxnLst>
              <a:rect l="0" t="0" r="r" b="b"/>
              <a:pathLst>
                <a:path w="459" h="42">
                  <a:moveTo>
                    <a:pt x="189" y="42"/>
                  </a:moveTo>
                  <a:lnTo>
                    <a:pt x="189" y="42"/>
                  </a:lnTo>
                  <a:lnTo>
                    <a:pt x="174" y="42"/>
                  </a:lnTo>
                  <a:lnTo>
                    <a:pt x="174" y="42"/>
                  </a:lnTo>
                  <a:lnTo>
                    <a:pt x="116" y="40"/>
                  </a:lnTo>
                  <a:lnTo>
                    <a:pt x="116" y="40"/>
                  </a:lnTo>
                  <a:lnTo>
                    <a:pt x="68" y="39"/>
                  </a:lnTo>
                  <a:lnTo>
                    <a:pt x="43" y="38"/>
                  </a:lnTo>
                  <a:lnTo>
                    <a:pt x="18" y="36"/>
                  </a:lnTo>
                  <a:lnTo>
                    <a:pt x="18" y="36"/>
                  </a:lnTo>
                  <a:lnTo>
                    <a:pt x="14" y="35"/>
                  </a:lnTo>
                  <a:lnTo>
                    <a:pt x="11" y="34"/>
                  </a:lnTo>
                  <a:lnTo>
                    <a:pt x="8" y="32"/>
                  </a:lnTo>
                  <a:lnTo>
                    <a:pt x="5" y="29"/>
                  </a:lnTo>
                  <a:lnTo>
                    <a:pt x="2" y="26"/>
                  </a:lnTo>
                  <a:lnTo>
                    <a:pt x="1" y="22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1" y="10"/>
                  </a:lnTo>
                  <a:lnTo>
                    <a:pt x="5" y="5"/>
                  </a:lnTo>
                  <a:lnTo>
                    <a:pt x="7" y="3"/>
                  </a:lnTo>
                  <a:lnTo>
                    <a:pt x="9" y="1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61" y="3"/>
                  </a:lnTo>
                  <a:lnTo>
                    <a:pt x="106" y="4"/>
                  </a:lnTo>
                  <a:lnTo>
                    <a:pt x="106" y="4"/>
                  </a:lnTo>
                  <a:lnTo>
                    <a:pt x="147" y="5"/>
                  </a:lnTo>
                  <a:lnTo>
                    <a:pt x="189" y="7"/>
                  </a:lnTo>
                  <a:lnTo>
                    <a:pt x="189" y="7"/>
                  </a:lnTo>
                  <a:lnTo>
                    <a:pt x="218" y="8"/>
                  </a:lnTo>
                  <a:lnTo>
                    <a:pt x="218" y="8"/>
                  </a:lnTo>
                  <a:lnTo>
                    <a:pt x="257" y="7"/>
                  </a:lnTo>
                  <a:lnTo>
                    <a:pt x="300" y="6"/>
                  </a:lnTo>
                  <a:lnTo>
                    <a:pt x="300" y="6"/>
                  </a:lnTo>
                  <a:lnTo>
                    <a:pt x="347" y="4"/>
                  </a:lnTo>
                  <a:lnTo>
                    <a:pt x="393" y="4"/>
                  </a:lnTo>
                  <a:lnTo>
                    <a:pt x="393" y="4"/>
                  </a:lnTo>
                  <a:lnTo>
                    <a:pt x="424" y="4"/>
                  </a:lnTo>
                  <a:lnTo>
                    <a:pt x="447" y="6"/>
                  </a:lnTo>
                  <a:lnTo>
                    <a:pt x="447" y="6"/>
                  </a:lnTo>
                  <a:lnTo>
                    <a:pt x="451" y="7"/>
                  </a:lnTo>
                  <a:lnTo>
                    <a:pt x="454" y="9"/>
                  </a:lnTo>
                  <a:lnTo>
                    <a:pt x="456" y="11"/>
                  </a:lnTo>
                  <a:lnTo>
                    <a:pt x="458" y="13"/>
                  </a:lnTo>
                  <a:lnTo>
                    <a:pt x="459" y="18"/>
                  </a:lnTo>
                  <a:lnTo>
                    <a:pt x="459" y="22"/>
                  </a:lnTo>
                  <a:lnTo>
                    <a:pt x="459" y="22"/>
                  </a:lnTo>
                  <a:lnTo>
                    <a:pt x="457" y="29"/>
                  </a:lnTo>
                  <a:lnTo>
                    <a:pt x="456" y="32"/>
                  </a:lnTo>
                  <a:lnTo>
                    <a:pt x="453" y="35"/>
                  </a:lnTo>
                  <a:lnTo>
                    <a:pt x="451" y="38"/>
                  </a:lnTo>
                  <a:lnTo>
                    <a:pt x="448" y="40"/>
                  </a:lnTo>
                  <a:lnTo>
                    <a:pt x="444" y="41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9" y="41"/>
                  </a:lnTo>
                  <a:lnTo>
                    <a:pt x="436" y="41"/>
                  </a:lnTo>
                  <a:lnTo>
                    <a:pt x="436" y="41"/>
                  </a:lnTo>
                  <a:lnTo>
                    <a:pt x="424" y="39"/>
                  </a:lnTo>
                  <a:lnTo>
                    <a:pt x="410" y="38"/>
                  </a:lnTo>
                  <a:lnTo>
                    <a:pt x="372" y="38"/>
                  </a:lnTo>
                  <a:lnTo>
                    <a:pt x="372" y="38"/>
                  </a:lnTo>
                  <a:lnTo>
                    <a:pt x="322" y="38"/>
                  </a:lnTo>
                  <a:lnTo>
                    <a:pt x="268" y="40"/>
                  </a:lnTo>
                  <a:lnTo>
                    <a:pt x="268" y="40"/>
                  </a:lnTo>
                  <a:lnTo>
                    <a:pt x="226" y="41"/>
                  </a:lnTo>
                  <a:lnTo>
                    <a:pt x="189" y="42"/>
                  </a:lnTo>
                  <a:lnTo>
                    <a:pt x="189" y="4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4" name="Freeform 400"/>
            <p:cNvSpPr/>
            <p:nvPr>
              <p:custDataLst>
                <p:tags r:id="rId49"/>
              </p:custDataLst>
            </p:nvPr>
          </p:nvSpPr>
          <p:spPr bwMode="auto">
            <a:xfrm>
              <a:off x="4335463" y="3346450"/>
              <a:ext cx="173038" cy="19050"/>
            </a:xfrm>
            <a:custGeom>
              <a:avLst/>
              <a:gdLst/>
              <a:ahLst/>
              <a:cxnLst>
                <a:cxn ang="0">
                  <a:pos x="17" y="36"/>
                </a:cxn>
                <a:cxn ang="0">
                  <a:pos x="17" y="36"/>
                </a:cxn>
                <a:cxn ang="0">
                  <a:pos x="13" y="35"/>
                </a:cxn>
                <a:cxn ang="0">
                  <a:pos x="10" y="34"/>
                </a:cxn>
                <a:cxn ang="0">
                  <a:pos x="7" y="32"/>
                </a:cxn>
                <a:cxn ang="0">
                  <a:pos x="4" y="30"/>
                </a:cxn>
                <a:cxn ang="0">
                  <a:pos x="3" y="28"/>
                </a:cxn>
                <a:cxn ang="0">
                  <a:pos x="1" y="25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3" y="8"/>
                </a:cxn>
                <a:cxn ang="0">
                  <a:pos x="4" y="5"/>
                </a:cxn>
                <a:cxn ang="0">
                  <a:pos x="7" y="3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312" y="0"/>
                </a:cxn>
                <a:cxn ang="0">
                  <a:pos x="312" y="0"/>
                </a:cxn>
                <a:cxn ang="0">
                  <a:pos x="316" y="0"/>
                </a:cxn>
                <a:cxn ang="0">
                  <a:pos x="319" y="1"/>
                </a:cxn>
                <a:cxn ang="0">
                  <a:pos x="322" y="3"/>
                </a:cxn>
                <a:cxn ang="0">
                  <a:pos x="324" y="5"/>
                </a:cxn>
                <a:cxn ang="0">
                  <a:pos x="326" y="8"/>
                </a:cxn>
                <a:cxn ang="0">
                  <a:pos x="327" y="11"/>
                </a:cxn>
                <a:cxn ang="0">
                  <a:pos x="328" y="17"/>
                </a:cxn>
                <a:cxn ang="0">
                  <a:pos x="328" y="17"/>
                </a:cxn>
                <a:cxn ang="0">
                  <a:pos x="327" y="25"/>
                </a:cxn>
                <a:cxn ang="0">
                  <a:pos x="326" y="28"/>
                </a:cxn>
                <a:cxn ang="0">
                  <a:pos x="324" y="30"/>
                </a:cxn>
                <a:cxn ang="0">
                  <a:pos x="322" y="32"/>
                </a:cxn>
                <a:cxn ang="0">
                  <a:pos x="319" y="34"/>
                </a:cxn>
                <a:cxn ang="0">
                  <a:pos x="316" y="35"/>
                </a:cxn>
                <a:cxn ang="0">
                  <a:pos x="312" y="36"/>
                </a:cxn>
                <a:cxn ang="0">
                  <a:pos x="17" y="36"/>
                </a:cxn>
              </a:cxnLst>
              <a:rect l="0" t="0" r="r" b="b"/>
              <a:pathLst>
                <a:path w="328" h="36">
                  <a:moveTo>
                    <a:pt x="17" y="36"/>
                  </a:moveTo>
                  <a:lnTo>
                    <a:pt x="17" y="36"/>
                  </a:lnTo>
                  <a:lnTo>
                    <a:pt x="13" y="35"/>
                  </a:lnTo>
                  <a:lnTo>
                    <a:pt x="10" y="34"/>
                  </a:lnTo>
                  <a:lnTo>
                    <a:pt x="7" y="32"/>
                  </a:lnTo>
                  <a:lnTo>
                    <a:pt x="4" y="30"/>
                  </a:lnTo>
                  <a:lnTo>
                    <a:pt x="3" y="28"/>
                  </a:lnTo>
                  <a:lnTo>
                    <a:pt x="1" y="25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3" y="8"/>
                  </a:lnTo>
                  <a:lnTo>
                    <a:pt x="4" y="5"/>
                  </a:lnTo>
                  <a:lnTo>
                    <a:pt x="7" y="3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312" y="0"/>
                  </a:lnTo>
                  <a:lnTo>
                    <a:pt x="312" y="0"/>
                  </a:lnTo>
                  <a:lnTo>
                    <a:pt x="316" y="0"/>
                  </a:lnTo>
                  <a:lnTo>
                    <a:pt x="319" y="1"/>
                  </a:lnTo>
                  <a:lnTo>
                    <a:pt x="322" y="3"/>
                  </a:lnTo>
                  <a:lnTo>
                    <a:pt x="324" y="5"/>
                  </a:lnTo>
                  <a:lnTo>
                    <a:pt x="326" y="8"/>
                  </a:lnTo>
                  <a:lnTo>
                    <a:pt x="327" y="11"/>
                  </a:lnTo>
                  <a:lnTo>
                    <a:pt x="328" y="17"/>
                  </a:lnTo>
                  <a:lnTo>
                    <a:pt x="328" y="17"/>
                  </a:lnTo>
                  <a:lnTo>
                    <a:pt x="327" y="25"/>
                  </a:lnTo>
                  <a:lnTo>
                    <a:pt x="326" y="28"/>
                  </a:lnTo>
                  <a:lnTo>
                    <a:pt x="324" y="30"/>
                  </a:lnTo>
                  <a:lnTo>
                    <a:pt x="322" y="32"/>
                  </a:lnTo>
                  <a:lnTo>
                    <a:pt x="319" y="34"/>
                  </a:lnTo>
                  <a:lnTo>
                    <a:pt x="316" y="35"/>
                  </a:lnTo>
                  <a:lnTo>
                    <a:pt x="312" y="36"/>
                  </a:lnTo>
                  <a:lnTo>
                    <a:pt x="17" y="3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5" name="Freeform 401"/>
            <p:cNvSpPr/>
            <p:nvPr>
              <p:custDataLst>
                <p:tags r:id="rId50"/>
              </p:custDataLst>
            </p:nvPr>
          </p:nvSpPr>
          <p:spPr bwMode="auto">
            <a:xfrm>
              <a:off x="4332288" y="3421063"/>
              <a:ext cx="63500" cy="23813"/>
            </a:xfrm>
            <a:custGeom>
              <a:avLst/>
              <a:gdLst/>
              <a:ahLst/>
              <a:cxnLst>
                <a:cxn ang="0">
                  <a:pos x="79" y="44"/>
                </a:cxn>
                <a:cxn ang="0">
                  <a:pos x="61" y="40"/>
                </a:cxn>
                <a:cxn ang="0">
                  <a:pos x="57" y="39"/>
                </a:cxn>
                <a:cxn ang="0">
                  <a:pos x="54" y="37"/>
                </a:cxn>
                <a:cxn ang="0">
                  <a:pos x="53" y="36"/>
                </a:cxn>
                <a:cxn ang="0">
                  <a:pos x="44" y="35"/>
                </a:cxn>
                <a:cxn ang="0">
                  <a:pos x="40" y="35"/>
                </a:cxn>
                <a:cxn ang="0">
                  <a:pos x="33" y="36"/>
                </a:cxn>
                <a:cxn ang="0">
                  <a:pos x="16" y="37"/>
                </a:cxn>
                <a:cxn ang="0">
                  <a:pos x="16" y="37"/>
                </a:cxn>
                <a:cxn ang="0">
                  <a:pos x="9" y="36"/>
                </a:cxn>
                <a:cxn ang="0">
                  <a:pos x="4" y="32"/>
                </a:cxn>
                <a:cxn ang="0">
                  <a:pos x="0" y="21"/>
                </a:cxn>
                <a:cxn ang="0">
                  <a:pos x="1" y="15"/>
                </a:cxn>
                <a:cxn ang="0">
                  <a:pos x="4" y="8"/>
                </a:cxn>
                <a:cxn ang="0">
                  <a:pos x="9" y="3"/>
                </a:cxn>
                <a:cxn ang="0">
                  <a:pos x="17" y="1"/>
                </a:cxn>
                <a:cxn ang="0">
                  <a:pos x="29" y="1"/>
                </a:cxn>
                <a:cxn ang="0">
                  <a:pos x="45" y="0"/>
                </a:cxn>
                <a:cxn ang="0">
                  <a:pos x="57" y="1"/>
                </a:cxn>
                <a:cxn ang="0">
                  <a:pos x="67" y="3"/>
                </a:cxn>
                <a:cxn ang="0">
                  <a:pos x="74" y="6"/>
                </a:cxn>
                <a:cxn ang="0">
                  <a:pos x="102" y="6"/>
                </a:cxn>
                <a:cxn ang="0">
                  <a:pos x="110" y="8"/>
                </a:cxn>
                <a:cxn ang="0">
                  <a:pos x="115" y="13"/>
                </a:cxn>
                <a:cxn ang="0">
                  <a:pos x="118" y="18"/>
                </a:cxn>
                <a:cxn ang="0">
                  <a:pos x="119" y="25"/>
                </a:cxn>
                <a:cxn ang="0">
                  <a:pos x="117" y="34"/>
                </a:cxn>
                <a:cxn ang="0">
                  <a:pos x="112" y="39"/>
                </a:cxn>
                <a:cxn ang="0">
                  <a:pos x="106" y="43"/>
                </a:cxn>
                <a:cxn ang="0">
                  <a:pos x="102" y="43"/>
                </a:cxn>
                <a:cxn ang="0">
                  <a:pos x="90" y="43"/>
                </a:cxn>
                <a:cxn ang="0">
                  <a:pos x="79" y="44"/>
                </a:cxn>
              </a:cxnLst>
              <a:rect l="0" t="0" r="r" b="b"/>
              <a:pathLst>
                <a:path w="119" h="44">
                  <a:moveTo>
                    <a:pt x="79" y="44"/>
                  </a:moveTo>
                  <a:lnTo>
                    <a:pt x="79" y="44"/>
                  </a:lnTo>
                  <a:lnTo>
                    <a:pt x="69" y="43"/>
                  </a:lnTo>
                  <a:lnTo>
                    <a:pt x="61" y="40"/>
                  </a:lnTo>
                  <a:lnTo>
                    <a:pt x="61" y="40"/>
                  </a:lnTo>
                  <a:lnTo>
                    <a:pt x="57" y="39"/>
                  </a:lnTo>
                  <a:lnTo>
                    <a:pt x="54" y="37"/>
                  </a:lnTo>
                  <a:lnTo>
                    <a:pt x="54" y="37"/>
                  </a:lnTo>
                  <a:lnTo>
                    <a:pt x="53" y="36"/>
                  </a:lnTo>
                  <a:lnTo>
                    <a:pt x="53" y="36"/>
                  </a:lnTo>
                  <a:lnTo>
                    <a:pt x="44" y="35"/>
                  </a:lnTo>
                  <a:lnTo>
                    <a:pt x="44" y="35"/>
                  </a:lnTo>
                  <a:lnTo>
                    <a:pt x="40" y="35"/>
                  </a:lnTo>
                  <a:lnTo>
                    <a:pt x="40" y="35"/>
                  </a:lnTo>
                  <a:lnTo>
                    <a:pt x="33" y="36"/>
                  </a:lnTo>
                  <a:lnTo>
                    <a:pt x="33" y="36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6" y="37"/>
                  </a:lnTo>
                  <a:lnTo>
                    <a:pt x="12" y="37"/>
                  </a:lnTo>
                  <a:lnTo>
                    <a:pt x="9" y="36"/>
                  </a:lnTo>
                  <a:lnTo>
                    <a:pt x="6" y="34"/>
                  </a:lnTo>
                  <a:lnTo>
                    <a:pt x="4" y="32"/>
                  </a:lnTo>
                  <a:lnTo>
                    <a:pt x="1" y="27"/>
                  </a:lnTo>
                  <a:lnTo>
                    <a:pt x="0" y="21"/>
                  </a:lnTo>
                  <a:lnTo>
                    <a:pt x="0" y="21"/>
                  </a:lnTo>
                  <a:lnTo>
                    <a:pt x="1" y="15"/>
                  </a:lnTo>
                  <a:lnTo>
                    <a:pt x="2" y="12"/>
                  </a:lnTo>
                  <a:lnTo>
                    <a:pt x="4" y="8"/>
                  </a:lnTo>
                  <a:lnTo>
                    <a:pt x="6" y="5"/>
                  </a:lnTo>
                  <a:lnTo>
                    <a:pt x="9" y="3"/>
                  </a:lnTo>
                  <a:lnTo>
                    <a:pt x="13" y="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29" y="1"/>
                  </a:lnTo>
                  <a:lnTo>
                    <a:pt x="29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57" y="1"/>
                  </a:lnTo>
                  <a:lnTo>
                    <a:pt x="67" y="3"/>
                  </a:lnTo>
                  <a:lnTo>
                    <a:pt x="67" y="3"/>
                  </a:lnTo>
                  <a:lnTo>
                    <a:pt x="72" y="5"/>
                  </a:lnTo>
                  <a:lnTo>
                    <a:pt x="74" y="6"/>
                  </a:lnTo>
                  <a:lnTo>
                    <a:pt x="102" y="6"/>
                  </a:lnTo>
                  <a:lnTo>
                    <a:pt x="102" y="6"/>
                  </a:lnTo>
                  <a:lnTo>
                    <a:pt x="106" y="6"/>
                  </a:lnTo>
                  <a:lnTo>
                    <a:pt x="110" y="8"/>
                  </a:lnTo>
                  <a:lnTo>
                    <a:pt x="112" y="9"/>
                  </a:lnTo>
                  <a:lnTo>
                    <a:pt x="115" y="13"/>
                  </a:lnTo>
                  <a:lnTo>
                    <a:pt x="117" y="15"/>
                  </a:lnTo>
                  <a:lnTo>
                    <a:pt x="118" y="18"/>
                  </a:lnTo>
                  <a:lnTo>
                    <a:pt x="119" y="25"/>
                  </a:lnTo>
                  <a:lnTo>
                    <a:pt x="119" y="25"/>
                  </a:lnTo>
                  <a:lnTo>
                    <a:pt x="118" y="31"/>
                  </a:lnTo>
                  <a:lnTo>
                    <a:pt x="117" y="34"/>
                  </a:lnTo>
                  <a:lnTo>
                    <a:pt x="115" y="36"/>
                  </a:lnTo>
                  <a:lnTo>
                    <a:pt x="112" y="39"/>
                  </a:lnTo>
                  <a:lnTo>
                    <a:pt x="110" y="40"/>
                  </a:lnTo>
                  <a:lnTo>
                    <a:pt x="106" y="43"/>
                  </a:lnTo>
                  <a:lnTo>
                    <a:pt x="102" y="43"/>
                  </a:lnTo>
                  <a:lnTo>
                    <a:pt x="102" y="43"/>
                  </a:lnTo>
                  <a:lnTo>
                    <a:pt x="90" y="43"/>
                  </a:lnTo>
                  <a:lnTo>
                    <a:pt x="90" y="43"/>
                  </a:lnTo>
                  <a:lnTo>
                    <a:pt x="79" y="44"/>
                  </a:lnTo>
                  <a:lnTo>
                    <a:pt x="79" y="44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6" name="Freeform 402"/>
            <p:cNvSpPr/>
            <p:nvPr>
              <p:custDataLst>
                <p:tags r:id="rId51"/>
              </p:custDataLst>
            </p:nvPr>
          </p:nvSpPr>
          <p:spPr bwMode="auto">
            <a:xfrm>
              <a:off x="4427538" y="3421063"/>
              <a:ext cx="68263" cy="22225"/>
            </a:xfrm>
            <a:custGeom>
              <a:avLst/>
              <a:gdLst/>
              <a:ahLst/>
              <a:cxnLst>
                <a:cxn ang="0">
                  <a:pos x="18" y="42"/>
                </a:cxn>
                <a:cxn ang="0">
                  <a:pos x="18" y="42"/>
                </a:cxn>
                <a:cxn ang="0">
                  <a:pos x="14" y="42"/>
                </a:cxn>
                <a:cxn ang="0">
                  <a:pos x="10" y="39"/>
                </a:cxn>
                <a:cxn ang="0">
                  <a:pos x="7" y="38"/>
                </a:cxn>
                <a:cxn ang="0">
                  <a:pos x="4" y="36"/>
                </a:cxn>
                <a:cxn ang="0">
                  <a:pos x="2" y="33"/>
                </a:cxn>
                <a:cxn ang="0">
                  <a:pos x="1" y="30"/>
                </a:cxn>
                <a:cxn ang="0">
                  <a:pos x="0" y="24"/>
                </a:cxn>
                <a:cxn ang="0">
                  <a:pos x="0" y="24"/>
                </a:cxn>
                <a:cxn ang="0">
                  <a:pos x="1" y="17"/>
                </a:cxn>
                <a:cxn ang="0">
                  <a:pos x="2" y="14"/>
                </a:cxn>
                <a:cxn ang="0">
                  <a:pos x="4" y="12"/>
                </a:cxn>
                <a:cxn ang="0">
                  <a:pos x="8" y="8"/>
                </a:cxn>
                <a:cxn ang="0">
                  <a:pos x="10" y="7"/>
                </a:cxn>
                <a:cxn ang="0">
                  <a:pos x="14" y="5"/>
                </a:cxn>
                <a:cxn ang="0">
                  <a:pos x="18" y="5"/>
                </a:cxn>
                <a:cxn ang="0">
                  <a:pos x="18" y="5"/>
                </a:cxn>
                <a:cxn ang="0">
                  <a:pos x="42" y="4"/>
                </a:cxn>
                <a:cxn ang="0">
                  <a:pos x="65" y="3"/>
                </a:cxn>
                <a:cxn ang="0">
                  <a:pos x="65" y="3"/>
                </a:cxn>
                <a:cxn ang="0">
                  <a:pos x="89" y="1"/>
                </a:cxn>
                <a:cxn ang="0">
                  <a:pos x="113" y="0"/>
                </a:cxn>
                <a:cxn ang="0">
                  <a:pos x="113" y="0"/>
                </a:cxn>
                <a:cxn ang="0">
                  <a:pos x="117" y="1"/>
                </a:cxn>
                <a:cxn ang="0">
                  <a:pos x="120" y="2"/>
                </a:cxn>
                <a:cxn ang="0">
                  <a:pos x="123" y="4"/>
                </a:cxn>
                <a:cxn ang="0">
                  <a:pos x="125" y="6"/>
                </a:cxn>
                <a:cxn ang="0">
                  <a:pos x="127" y="8"/>
                </a:cxn>
                <a:cxn ang="0">
                  <a:pos x="128" y="12"/>
                </a:cxn>
                <a:cxn ang="0">
                  <a:pos x="129" y="19"/>
                </a:cxn>
                <a:cxn ang="0">
                  <a:pos x="129" y="19"/>
                </a:cxn>
                <a:cxn ang="0">
                  <a:pos x="128" y="25"/>
                </a:cxn>
                <a:cxn ang="0">
                  <a:pos x="127" y="28"/>
                </a:cxn>
                <a:cxn ang="0">
                  <a:pos x="125" y="31"/>
                </a:cxn>
                <a:cxn ang="0">
                  <a:pos x="123" y="33"/>
                </a:cxn>
                <a:cxn ang="0">
                  <a:pos x="120" y="35"/>
                </a:cxn>
                <a:cxn ang="0">
                  <a:pos x="117" y="36"/>
                </a:cxn>
                <a:cxn ang="0">
                  <a:pos x="113" y="36"/>
                </a:cxn>
                <a:cxn ang="0">
                  <a:pos x="113" y="36"/>
                </a:cxn>
                <a:cxn ang="0">
                  <a:pos x="88" y="37"/>
                </a:cxn>
                <a:cxn ang="0">
                  <a:pos x="64" y="39"/>
                </a:cxn>
                <a:cxn ang="0">
                  <a:pos x="64" y="39"/>
                </a:cxn>
                <a:cxn ang="0">
                  <a:pos x="42" y="41"/>
                </a:cxn>
                <a:cxn ang="0">
                  <a:pos x="18" y="42"/>
                </a:cxn>
                <a:cxn ang="0">
                  <a:pos x="18" y="42"/>
                </a:cxn>
              </a:cxnLst>
              <a:rect l="0" t="0" r="r" b="b"/>
              <a:pathLst>
                <a:path w="129" h="42">
                  <a:moveTo>
                    <a:pt x="18" y="42"/>
                  </a:moveTo>
                  <a:lnTo>
                    <a:pt x="18" y="42"/>
                  </a:lnTo>
                  <a:lnTo>
                    <a:pt x="14" y="42"/>
                  </a:lnTo>
                  <a:lnTo>
                    <a:pt x="10" y="39"/>
                  </a:lnTo>
                  <a:lnTo>
                    <a:pt x="7" y="38"/>
                  </a:lnTo>
                  <a:lnTo>
                    <a:pt x="4" y="36"/>
                  </a:lnTo>
                  <a:lnTo>
                    <a:pt x="2" y="33"/>
                  </a:lnTo>
                  <a:lnTo>
                    <a:pt x="1" y="30"/>
                  </a:lnTo>
                  <a:lnTo>
                    <a:pt x="0" y="24"/>
                  </a:lnTo>
                  <a:lnTo>
                    <a:pt x="0" y="24"/>
                  </a:lnTo>
                  <a:lnTo>
                    <a:pt x="1" y="17"/>
                  </a:lnTo>
                  <a:lnTo>
                    <a:pt x="2" y="14"/>
                  </a:lnTo>
                  <a:lnTo>
                    <a:pt x="4" y="12"/>
                  </a:lnTo>
                  <a:lnTo>
                    <a:pt x="8" y="8"/>
                  </a:lnTo>
                  <a:lnTo>
                    <a:pt x="10" y="7"/>
                  </a:lnTo>
                  <a:lnTo>
                    <a:pt x="14" y="5"/>
                  </a:lnTo>
                  <a:lnTo>
                    <a:pt x="18" y="5"/>
                  </a:lnTo>
                  <a:lnTo>
                    <a:pt x="18" y="5"/>
                  </a:lnTo>
                  <a:lnTo>
                    <a:pt x="42" y="4"/>
                  </a:lnTo>
                  <a:lnTo>
                    <a:pt x="65" y="3"/>
                  </a:lnTo>
                  <a:lnTo>
                    <a:pt x="65" y="3"/>
                  </a:lnTo>
                  <a:lnTo>
                    <a:pt x="89" y="1"/>
                  </a:lnTo>
                  <a:lnTo>
                    <a:pt x="113" y="0"/>
                  </a:lnTo>
                  <a:lnTo>
                    <a:pt x="113" y="0"/>
                  </a:lnTo>
                  <a:lnTo>
                    <a:pt x="117" y="1"/>
                  </a:lnTo>
                  <a:lnTo>
                    <a:pt x="120" y="2"/>
                  </a:lnTo>
                  <a:lnTo>
                    <a:pt x="123" y="4"/>
                  </a:lnTo>
                  <a:lnTo>
                    <a:pt x="125" y="6"/>
                  </a:lnTo>
                  <a:lnTo>
                    <a:pt x="127" y="8"/>
                  </a:lnTo>
                  <a:lnTo>
                    <a:pt x="128" y="12"/>
                  </a:lnTo>
                  <a:lnTo>
                    <a:pt x="129" y="19"/>
                  </a:lnTo>
                  <a:lnTo>
                    <a:pt x="129" y="19"/>
                  </a:lnTo>
                  <a:lnTo>
                    <a:pt x="128" y="25"/>
                  </a:lnTo>
                  <a:lnTo>
                    <a:pt x="127" y="28"/>
                  </a:lnTo>
                  <a:lnTo>
                    <a:pt x="125" y="31"/>
                  </a:lnTo>
                  <a:lnTo>
                    <a:pt x="123" y="33"/>
                  </a:lnTo>
                  <a:lnTo>
                    <a:pt x="120" y="35"/>
                  </a:lnTo>
                  <a:lnTo>
                    <a:pt x="117" y="36"/>
                  </a:lnTo>
                  <a:lnTo>
                    <a:pt x="113" y="36"/>
                  </a:lnTo>
                  <a:lnTo>
                    <a:pt x="113" y="36"/>
                  </a:lnTo>
                  <a:lnTo>
                    <a:pt x="88" y="37"/>
                  </a:lnTo>
                  <a:lnTo>
                    <a:pt x="64" y="39"/>
                  </a:lnTo>
                  <a:lnTo>
                    <a:pt x="64" y="39"/>
                  </a:lnTo>
                  <a:lnTo>
                    <a:pt x="42" y="41"/>
                  </a:lnTo>
                  <a:lnTo>
                    <a:pt x="18" y="42"/>
                  </a:lnTo>
                  <a:lnTo>
                    <a:pt x="18" y="42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7" name="Freeform 403"/>
            <p:cNvSpPr/>
            <p:nvPr>
              <p:custDataLst>
                <p:tags r:id="rId52"/>
              </p:custDataLst>
            </p:nvPr>
          </p:nvSpPr>
          <p:spPr bwMode="auto">
            <a:xfrm>
              <a:off x="4335463" y="3495675"/>
              <a:ext cx="128588" cy="20638"/>
            </a:xfrm>
            <a:custGeom>
              <a:avLst/>
              <a:gdLst/>
              <a:ahLst/>
              <a:cxnLst>
                <a:cxn ang="0">
                  <a:pos x="226" y="40"/>
                </a:cxn>
                <a:cxn ang="0">
                  <a:pos x="226" y="40"/>
                </a:cxn>
                <a:cxn ang="0">
                  <a:pos x="173" y="39"/>
                </a:cxn>
                <a:cxn ang="0">
                  <a:pos x="122" y="38"/>
                </a:cxn>
                <a:cxn ang="0">
                  <a:pos x="122" y="38"/>
                </a:cxn>
                <a:cxn ang="0">
                  <a:pos x="70" y="36"/>
                </a:cxn>
                <a:cxn ang="0">
                  <a:pos x="17" y="35"/>
                </a:cxn>
                <a:cxn ang="0">
                  <a:pos x="17" y="35"/>
                </a:cxn>
                <a:cxn ang="0">
                  <a:pos x="13" y="35"/>
                </a:cxn>
                <a:cxn ang="0">
                  <a:pos x="10" y="34"/>
                </a:cxn>
                <a:cxn ang="0">
                  <a:pos x="7" y="32"/>
                </a:cxn>
                <a:cxn ang="0">
                  <a:pos x="4" y="30"/>
                </a:cxn>
                <a:cxn ang="0">
                  <a:pos x="3" y="26"/>
                </a:cxn>
                <a:cxn ang="0">
                  <a:pos x="1" y="23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3" y="8"/>
                </a:cxn>
                <a:cxn ang="0">
                  <a:pos x="4" y="5"/>
                </a:cxn>
                <a:cxn ang="0">
                  <a:pos x="7" y="3"/>
                </a:cxn>
                <a:cxn ang="0">
                  <a:pos x="10" y="1"/>
                </a:cxn>
                <a:cxn ang="0">
                  <a:pos x="13" y="0"/>
                </a:cxn>
                <a:cxn ang="0">
                  <a:pos x="17" y="0"/>
                </a:cxn>
                <a:cxn ang="0">
                  <a:pos x="17" y="0"/>
                </a:cxn>
                <a:cxn ang="0">
                  <a:pos x="70" y="0"/>
                </a:cxn>
                <a:cxn ang="0">
                  <a:pos x="122" y="2"/>
                </a:cxn>
                <a:cxn ang="0">
                  <a:pos x="122" y="2"/>
                </a:cxn>
                <a:cxn ang="0">
                  <a:pos x="173" y="3"/>
                </a:cxn>
                <a:cxn ang="0">
                  <a:pos x="226" y="4"/>
                </a:cxn>
                <a:cxn ang="0">
                  <a:pos x="226" y="4"/>
                </a:cxn>
                <a:cxn ang="0">
                  <a:pos x="230" y="5"/>
                </a:cxn>
                <a:cxn ang="0">
                  <a:pos x="233" y="6"/>
                </a:cxn>
                <a:cxn ang="0">
                  <a:pos x="236" y="7"/>
                </a:cxn>
                <a:cxn ang="0">
                  <a:pos x="239" y="10"/>
                </a:cxn>
                <a:cxn ang="0">
                  <a:pos x="240" y="12"/>
                </a:cxn>
                <a:cxn ang="0">
                  <a:pos x="242" y="15"/>
                </a:cxn>
                <a:cxn ang="0">
                  <a:pos x="243" y="22"/>
                </a:cxn>
                <a:cxn ang="0">
                  <a:pos x="243" y="22"/>
                </a:cxn>
                <a:cxn ang="0">
                  <a:pos x="242" y="29"/>
                </a:cxn>
                <a:cxn ang="0">
                  <a:pos x="240" y="32"/>
                </a:cxn>
                <a:cxn ang="0">
                  <a:pos x="239" y="35"/>
                </a:cxn>
                <a:cxn ang="0">
                  <a:pos x="236" y="37"/>
                </a:cxn>
                <a:cxn ang="0">
                  <a:pos x="233" y="39"/>
                </a:cxn>
                <a:cxn ang="0">
                  <a:pos x="230" y="40"/>
                </a:cxn>
                <a:cxn ang="0">
                  <a:pos x="226" y="40"/>
                </a:cxn>
                <a:cxn ang="0">
                  <a:pos x="226" y="40"/>
                </a:cxn>
              </a:cxnLst>
              <a:rect l="0" t="0" r="r" b="b"/>
              <a:pathLst>
                <a:path w="243" h="40">
                  <a:moveTo>
                    <a:pt x="226" y="40"/>
                  </a:moveTo>
                  <a:lnTo>
                    <a:pt x="226" y="40"/>
                  </a:lnTo>
                  <a:lnTo>
                    <a:pt x="173" y="39"/>
                  </a:lnTo>
                  <a:lnTo>
                    <a:pt x="122" y="38"/>
                  </a:lnTo>
                  <a:lnTo>
                    <a:pt x="122" y="38"/>
                  </a:lnTo>
                  <a:lnTo>
                    <a:pt x="70" y="36"/>
                  </a:lnTo>
                  <a:lnTo>
                    <a:pt x="17" y="35"/>
                  </a:lnTo>
                  <a:lnTo>
                    <a:pt x="17" y="35"/>
                  </a:lnTo>
                  <a:lnTo>
                    <a:pt x="13" y="35"/>
                  </a:lnTo>
                  <a:lnTo>
                    <a:pt x="10" y="34"/>
                  </a:lnTo>
                  <a:lnTo>
                    <a:pt x="7" y="32"/>
                  </a:lnTo>
                  <a:lnTo>
                    <a:pt x="4" y="30"/>
                  </a:lnTo>
                  <a:lnTo>
                    <a:pt x="3" y="26"/>
                  </a:lnTo>
                  <a:lnTo>
                    <a:pt x="1" y="23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3" y="8"/>
                  </a:lnTo>
                  <a:lnTo>
                    <a:pt x="4" y="5"/>
                  </a:lnTo>
                  <a:lnTo>
                    <a:pt x="7" y="3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17" y="0"/>
                  </a:lnTo>
                  <a:lnTo>
                    <a:pt x="70" y="0"/>
                  </a:lnTo>
                  <a:lnTo>
                    <a:pt x="122" y="2"/>
                  </a:lnTo>
                  <a:lnTo>
                    <a:pt x="122" y="2"/>
                  </a:lnTo>
                  <a:lnTo>
                    <a:pt x="173" y="3"/>
                  </a:lnTo>
                  <a:lnTo>
                    <a:pt x="226" y="4"/>
                  </a:lnTo>
                  <a:lnTo>
                    <a:pt x="226" y="4"/>
                  </a:lnTo>
                  <a:lnTo>
                    <a:pt x="230" y="5"/>
                  </a:lnTo>
                  <a:lnTo>
                    <a:pt x="233" y="6"/>
                  </a:lnTo>
                  <a:lnTo>
                    <a:pt x="236" y="7"/>
                  </a:lnTo>
                  <a:lnTo>
                    <a:pt x="239" y="10"/>
                  </a:lnTo>
                  <a:lnTo>
                    <a:pt x="240" y="12"/>
                  </a:lnTo>
                  <a:lnTo>
                    <a:pt x="242" y="15"/>
                  </a:lnTo>
                  <a:lnTo>
                    <a:pt x="243" y="22"/>
                  </a:lnTo>
                  <a:lnTo>
                    <a:pt x="243" y="22"/>
                  </a:lnTo>
                  <a:lnTo>
                    <a:pt x="242" y="29"/>
                  </a:lnTo>
                  <a:lnTo>
                    <a:pt x="240" y="32"/>
                  </a:lnTo>
                  <a:lnTo>
                    <a:pt x="239" y="35"/>
                  </a:lnTo>
                  <a:lnTo>
                    <a:pt x="236" y="37"/>
                  </a:lnTo>
                  <a:lnTo>
                    <a:pt x="233" y="39"/>
                  </a:lnTo>
                  <a:lnTo>
                    <a:pt x="230" y="40"/>
                  </a:lnTo>
                  <a:lnTo>
                    <a:pt x="226" y="40"/>
                  </a:lnTo>
                  <a:lnTo>
                    <a:pt x="226" y="40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8" name="Freeform 404"/>
            <p:cNvSpPr/>
            <p:nvPr>
              <p:custDataLst>
                <p:tags r:id="rId53"/>
              </p:custDataLst>
            </p:nvPr>
          </p:nvSpPr>
          <p:spPr bwMode="auto">
            <a:xfrm>
              <a:off x="4332288" y="3560763"/>
              <a:ext cx="77788" cy="19050"/>
            </a:xfrm>
            <a:custGeom>
              <a:avLst/>
              <a:gdLst/>
              <a:ahLst/>
              <a:cxnLst>
                <a:cxn ang="0">
                  <a:pos x="16" y="36"/>
                </a:cxn>
                <a:cxn ang="0">
                  <a:pos x="16" y="36"/>
                </a:cxn>
                <a:cxn ang="0">
                  <a:pos x="12" y="35"/>
                </a:cxn>
                <a:cxn ang="0">
                  <a:pos x="9" y="34"/>
                </a:cxn>
                <a:cxn ang="0">
                  <a:pos x="6" y="33"/>
                </a:cxn>
                <a:cxn ang="0">
                  <a:pos x="4" y="30"/>
                </a:cxn>
                <a:cxn ang="0">
                  <a:pos x="2" y="27"/>
                </a:cxn>
                <a:cxn ang="0">
                  <a:pos x="1" y="24"/>
                </a:cxn>
                <a:cxn ang="0">
                  <a:pos x="0" y="17"/>
                </a:cxn>
                <a:cxn ang="0">
                  <a:pos x="0" y="17"/>
                </a:cxn>
                <a:cxn ang="0">
                  <a:pos x="1" y="11"/>
                </a:cxn>
                <a:cxn ang="0">
                  <a:pos x="2" y="8"/>
                </a:cxn>
                <a:cxn ang="0">
                  <a:pos x="4" y="5"/>
                </a:cxn>
                <a:cxn ang="0">
                  <a:pos x="6" y="3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16" y="0"/>
                </a:cxn>
                <a:cxn ang="0">
                  <a:pos x="131" y="0"/>
                </a:cxn>
                <a:cxn ang="0">
                  <a:pos x="131" y="0"/>
                </a:cxn>
                <a:cxn ang="0">
                  <a:pos x="135" y="0"/>
                </a:cxn>
                <a:cxn ang="0">
                  <a:pos x="138" y="1"/>
                </a:cxn>
                <a:cxn ang="0">
                  <a:pos x="141" y="3"/>
                </a:cxn>
                <a:cxn ang="0">
                  <a:pos x="143" y="5"/>
                </a:cxn>
                <a:cxn ang="0">
                  <a:pos x="145" y="8"/>
                </a:cxn>
                <a:cxn ang="0">
                  <a:pos x="146" y="11"/>
                </a:cxn>
                <a:cxn ang="0">
                  <a:pos x="147" y="17"/>
                </a:cxn>
                <a:cxn ang="0">
                  <a:pos x="147" y="17"/>
                </a:cxn>
                <a:cxn ang="0">
                  <a:pos x="146" y="24"/>
                </a:cxn>
                <a:cxn ang="0">
                  <a:pos x="145" y="27"/>
                </a:cxn>
                <a:cxn ang="0">
                  <a:pos x="143" y="30"/>
                </a:cxn>
                <a:cxn ang="0">
                  <a:pos x="141" y="33"/>
                </a:cxn>
                <a:cxn ang="0">
                  <a:pos x="138" y="34"/>
                </a:cxn>
                <a:cxn ang="0">
                  <a:pos x="135" y="35"/>
                </a:cxn>
                <a:cxn ang="0">
                  <a:pos x="131" y="36"/>
                </a:cxn>
                <a:cxn ang="0">
                  <a:pos x="16" y="36"/>
                </a:cxn>
              </a:cxnLst>
              <a:rect l="0" t="0" r="r" b="b"/>
              <a:pathLst>
                <a:path w="147" h="36">
                  <a:moveTo>
                    <a:pt x="16" y="36"/>
                  </a:moveTo>
                  <a:lnTo>
                    <a:pt x="16" y="36"/>
                  </a:lnTo>
                  <a:lnTo>
                    <a:pt x="12" y="35"/>
                  </a:lnTo>
                  <a:lnTo>
                    <a:pt x="9" y="34"/>
                  </a:lnTo>
                  <a:lnTo>
                    <a:pt x="6" y="33"/>
                  </a:lnTo>
                  <a:lnTo>
                    <a:pt x="4" y="30"/>
                  </a:lnTo>
                  <a:lnTo>
                    <a:pt x="2" y="27"/>
                  </a:lnTo>
                  <a:lnTo>
                    <a:pt x="1" y="24"/>
                  </a:lnTo>
                  <a:lnTo>
                    <a:pt x="0" y="17"/>
                  </a:lnTo>
                  <a:lnTo>
                    <a:pt x="0" y="17"/>
                  </a:lnTo>
                  <a:lnTo>
                    <a:pt x="1" y="11"/>
                  </a:lnTo>
                  <a:lnTo>
                    <a:pt x="2" y="8"/>
                  </a:lnTo>
                  <a:lnTo>
                    <a:pt x="4" y="5"/>
                  </a:lnTo>
                  <a:lnTo>
                    <a:pt x="6" y="3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131" y="0"/>
                  </a:lnTo>
                  <a:lnTo>
                    <a:pt x="131" y="0"/>
                  </a:lnTo>
                  <a:lnTo>
                    <a:pt x="135" y="0"/>
                  </a:lnTo>
                  <a:lnTo>
                    <a:pt x="138" y="1"/>
                  </a:lnTo>
                  <a:lnTo>
                    <a:pt x="141" y="3"/>
                  </a:lnTo>
                  <a:lnTo>
                    <a:pt x="143" y="5"/>
                  </a:lnTo>
                  <a:lnTo>
                    <a:pt x="145" y="8"/>
                  </a:lnTo>
                  <a:lnTo>
                    <a:pt x="146" y="11"/>
                  </a:lnTo>
                  <a:lnTo>
                    <a:pt x="147" y="17"/>
                  </a:lnTo>
                  <a:lnTo>
                    <a:pt x="147" y="17"/>
                  </a:lnTo>
                  <a:lnTo>
                    <a:pt x="146" y="24"/>
                  </a:lnTo>
                  <a:lnTo>
                    <a:pt x="145" y="27"/>
                  </a:lnTo>
                  <a:lnTo>
                    <a:pt x="143" y="30"/>
                  </a:lnTo>
                  <a:lnTo>
                    <a:pt x="141" y="33"/>
                  </a:lnTo>
                  <a:lnTo>
                    <a:pt x="138" y="34"/>
                  </a:lnTo>
                  <a:lnTo>
                    <a:pt x="135" y="35"/>
                  </a:lnTo>
                  <a:lnTo>
                    <a:pt x="131" y="36"/>
                  </a:lnTo>
                  <a:lnTo>
                    <a:pt x="16" y="36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89" name="Freeform 405"/>
            <p:cNvSpPr/>
            <p:nvPr>
              <p:custDataLst>
                <p:tags r:id="rId54"/>
              </p:custDataLst>
            </p:nvPr>
          </p:nvSpPr>
          <p:spPr bwMode="auto">
            <a:xfrm>
              <a:off x="4329113" y="3621088"/>
              <a:ext cx="66675" cy="20638"/>
            </a:xfrm>
            <a:custGeom>
              <a:avLst/>
              <a:gdLst/>
              <a:ahLst/>
              <a:cxnLst>
                <a:cxn ang="0">
                  <a:pos x="19" y="41"/>
                </a:cxn>
                <a:cxn ang="0">
                  <a:pos x="19" y="41"/>
                </a:cxn>
                <a:cxn ang="0">
                  <a:pos x="15" y="39"/>
                </a:cxn>
                <a:cxn ang="0">
                  <a:pos x="12" y="38"/>
                </a:cxn>
                <a:cxn ang="0">
                  <a:pos x="9" y="37"/>
                </a:cxn>
                <a:cxn ang="0">
                  <a:pos x="7" y="34"/>
                </a:cxn>
                <a:cxn ang="0">
                  <a:pos x="3" y="32"/>
                </a:cxn>
                <a:cxn ang="0">
                  <a:pos x="2" y="29"/>
                </a:cxn>
                <a:cxn ang="0">
                  <a:pos x="1" y="26"/>
                </a:cxn>
                <a:cxn ang="0">
                  <a:pos x="0" y="22"/>
                </a:cxn>
                <a:cxn ang="0">
                  <a:pos x="0" y="18"/>
                </a:cxn>
                <a:cxn ang="0">
                  <a:pos x="0" y="18"/>
                </a:cxn>
                <a:cxn ang="0">
                  <a:pos x="1" y="14"/>
                </a:cxn>
                <a:cxn ang="0">
                  <a:pos x="2" y="10"/>
                </a:cxn>
                <a:cxn ang="0">
                  <a:pos x="5" y="6"/>
                </a:cxn>
                <a:cxn ang="0">
                  <a:pos x="7" y="4"/>
                </a:cxn>
                <a:cxn ang="0">
                  <a:pos x="9" y="2"/>
                </a:cxn>
                <a:cxn ang="0">
                  <a:pos x="12" y="1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24" y="1"/>
                </a:cxn>
                <a:cxn ang="0">
                  <a:pos x="29" y="3"/>
                </a:cxn>
                <a:cxn ang="0">
                  <a:pos x="31" y="4"/>
                </a:cxn>
                <a:cxn ang="0">
                  <a:pos x="109" y="4"/>
                </a:cxn>
                <a:cxn ang="0">
                  <a:pos x="109" y="4"/>
                </a:cxn>
                <a:cxn ang="0">
                  <a:pos x="113" y="4"/>
                </a:cxn>
                <a:cxn ang="0">
                  <a:pos x="117" y="5"/>
                </a:cxn>
                <a:cxn ang="0">
                  <a:pos x="119" y="7"/>
                </a:cxn>
                <a:cxn ang="0">
                  <a:pos x="122" y="10"/>
                </a:cxn>
                <a:cxn ang="0">
                  <a:pos x="124" y="13"/>
                </a:cxn>
                <a:cxn ang="0">
                  <a:pos x="125" y="16"/>
                </a:cxn>
                <a:cxn ang="0">
                  <a:pos x="126" y="22"/>
                </a:cxn>
                <a:cxn ang="0">
                  <a:pos x="126" y="22"/>
                </a:cxn>
                <a:cxn ang="0">
                  <a:pos x="125" y="29"/>
                </a:cxn>
                <a:cxn ang="0">
                  <a:pos x="124" y="31"/>
                </a:cxn>
                <a:cxn ang="0">
                  <a:pos x="122" y="34"/>
                </a:cxn>
                <a:cxn ang="0">
                  <a:pos x="119" y="36"/>
                </a:cxn>
                <a:cxn ang="0">
                  <a:pos x="117" y="38"/>
                </a:cxn>
                <a:cxn ang="0">
                  <a:pos x="113" y="39"/>
                </a:cxn>
                <a:cxn ang="0">
                  <a:pos x="109" y="41"/>
                </a:cxn>
                <a:cxn ang="0">
                  <a:pos x="19" y="41"/>
                </a:cxn>
              </a:cxnLst>
              <a:rect l="0" t="0" r="r" b="b"/>
              <a:pathLst>
                <a:path w="126" h="41">
                  <a:moveTo>
                    <a:pt x="19" y="41"/>
                  </a:moveTo>
                  <a:lnTo>
                    <a:pt x="19" y="41"/>
                  </a:lnTo>
                  <a:lnTo>
                    <a:pt x="15" y="39"/>
                  </a:lnTo>
                  <a:lnTo>
                    <a:pt x="12" y="38"/>
                  </a:lnTo>
                  <a:lnTo>
                    <a:pt x="9" y="37"/>
                  </a:lnTo>
                  <a:lnTo>
                    <a:pt x="7" y="34"/>
                  </a:lnTo>
                  <a:lnTo>
                    <a:pt x="3" y="32"/>
                  </a:lnTo>
                  <a:lnTo>
                    <a:pt x="2" y="29"/>
                  </a:lnTo>
                  <a:lnTo>
                    <a:pt x="1" y="26"/>
                  </a:lnTo>
                  <a:lnTo>
                    <a:pt x="0" y="22"/>
                  </a:lnTo>
                  <a:lnTo>
                    <a:pt x="0" y="18"/>
                  </a:lnTo>
                  <a:lnTo>
                    <a:pt x="0" y="18"/>
                  </a:lnTo>
                  <a:lnTo>
                    <a:pt x="1" y="14"/>
                  </a:lnTo>
                  <a:lnTo>
                    <a:pt x="2" y="10"/>
                  </a:lnTo>
                  <a:lnTo>
                    <a:pt x="5" y="6"/>
                  </a:lnTo>
                  <a:lnTo>
                    <a:pt x="7" y="4"/>
                  </a:lnTo>
                  <a:lnTo>
                    <a:pt x="9" y="2"/>
                  </a:lnTo>
                  <a:lnTo>
                    <a:pt x="12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4" y="1"/>
                  </a:lnTo>
                  <a:lnTo>
                    <a:pt x="29" y="3"/>
                  </a:lnTo>
                  <a:lnTo>
                    <a:pt x="31" y="4"/>
                  </a:lnTo>
                  <a:lnTo>
                    <a:pt x="109" y="4"/>
                  </a:lnTo>
                  <a:lnTo>
                    <a:pt x="109" y="4"/>
                  </a:lnTo>
                  <a:lnTo>
                    <a:pt x="113" y="4"/>
                  </a:lnTo>
                  <a:lnTo>
                    <a:pt x="117" y="5"/>
                  </a:lnTo>
                  <a:lnTo>
                    <a:pt x="119" y="7"/>
                  </a:lnTo>
                  <a:lnTo>
                    <a:pt x="122" y="10"/>
                  </a:lnTo>
                  <a:lnTo>
                    <a:pt x="124" y="13"/>
                  </a:lnTo>
                  <a:lnTo>
                    <a:pt x="125" y="16"/>
                  </a:lnTo>
                  <a:lnTo>
                    <a:pt x="126" y="22"/>
                  </a:lnTo>
                  <a:lnTo>
                    <a:pt x="126" y="22"/>
                  </a:lnTo>
                  <a:lnTo>
                    <a:pt x="125" y="29"/>
                  </a:lnTo>
                  <a:lnTo>
                    <a:pt x="124" y="31"/>
                  </a:lnTo>
                  <a:lnTo>
                    <a:pt x="122" y="34"/>
                  </a:lnTo>
                  <a:lnTo>
                    <a:pt x="119" y="36"/>
                  </a:lnTo>
                  <a:lnTo>
                    <a:pt x="117" y="38"/>
                  </a:lnTo>
                  <a:lnTo>
                    <a:pt x="113" y="39"/>
                  </a:lnTo>
                  <a:lnTo>
                    <a:pt x="109" y="41"/>
                  </a:lnTo>
                  <a:lnTo>
                    <a:pt x="19" y="41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791" name="Freeform 407"/>
            <p:cNvSpPr/>
            <p:nvPr>
              <p:custDataLst>
                <p:tags r:id="rId55"/>
              </p:custDataLst>
            </p:nvPr>
          </p:nvSpPr>
          <p:spPr bwMode="auto">
            <a:xfrm>
              <a:off x="4535488" y="3187700"/>
              <a:ext cx="396875" cy="330200"/>
            </a:xfrm>
            <a:custGeom>
              <a:avLst/>
              <a:gdLst/>
              <a:ahLst/>
              <a:cxnLst>
                <a:cxn ang="0">
                  <a:pos x="12" y="623"/>
                </a:cxn>
                <a:cxn ang="0">
                  <a:pos x="2" y="616"/>
                </a:cxn>
                <a:cxn ang="0">
                  <a:pos x="0" y="610"/>
                </a:cxn>
                <a:cxn ang="0">
                  <a:pos x="1" y="602"/>
                </a:cxn>
                <a:cxn ang="0">
                  <a:pos x="16" y="580"/>
                </a:cxn>
                <a:cxn ang="0">
                  <a:pos x="37" y="561"/>
                </a:cxn>
                <a:cxn ang="0">
                  <a:pos x="58" y="541"/>
                </a:cxn>
                <a:cxn ang="0">
                  <a:pos x="137" y="452"/>
                </a:cxn>
                <a:cxn ang="0">
                  <a:pos x="181" y="404"/>
                </a:cxn>
                <a:cxn ang="0">
                  <a:pos x="252" y="340"/>
                </a:cxn>
                <a:cxn ang="0">
                  <a:pos x="328" y="280"/>
                </a:cxn>
                <a:cxn ang="0">
                  <a:pos x="479" y="173"/>
                </a:cxn>
                <a:cxn ang="0">
                  <a:pos x="552" y="122"/>
                </a:cxn>
                <a:cxn ang="0">
                  <a:pos x="606" y="80"/>
                </a:cxn>
                <a:cxn ang="0">
                  <a:pos x="636" y="59"/>
                </a:cxn>
                <a:cxn ang="0">
                  <a:pos x="657" y="45"/>
                </a:cxn>
                <a:cxn ang="0">
                  <a:pos x="692" y="23"/>
                </a:cxn>
                <a:cxn ang="0">
                  <a:pos x="697" y="21"/>
                </a:cxn>
                <a:cxn ang="0">
                  <a:pos x="722" y="6"/>
                </a:cxn>
                <a:cxn ang="0">
                  <a:pos x="727" y="2"/>
                </a:cxn>
                <a:cxn ang="0">
                  <a:pos x="733" y="0"/>
                </a:cxn>
                <a:cxn ang="0">
                  <a:pos x="748" y="7"/>
                </a:cxn>
                <a:cxn ang="0">
                  <a:pos x="752" y="16"/>
                </a:cxn>
                <a:cxn ang="0">
                  <a:pos x="748" y="32"/>
                </a:cxn>
                <a:cxn ang="0">
                  <a:pos x="736" y="41"/>
                </a:cxn>
                <a:cxn ang="0">
                  <a:pos x="694" y="67"/>
                </a:cxn>
                <a:cxn ang="0">
                  <a:pos x="668" y="82"/>
                </a:cxn>
                <a:cxn ang="0">
                  <a:pos x="639" y="101"/>
                </a:cxn>
                <a:cxn ang="0">
                  <a:pos x="593" y="139"/>
                </a:cxn>
                <a:cxn ang="0">
                  <a:pos x="539" y="176"/>
                </a:cxn>
                <a:cxn ang="0">
                  <a:pos x="472" y="218"/>
                </a:cxn>
                <a:cxn ang="0">
                  <a:pos x="392" y="275"/>
                </a:cxn>
                <a:cxn ang="0">
                  <a:pos x="358" y="305"/>
                </a:cxn>
                <a:cxn ang="0">
                  <a:pos x="296" y="354"/>
                </a:cxn>
                <a:cxn ang="0">
                  <a:pos x="209" y="427"/>
                </a:cxn>
                <a:cxn ang="0">
                  <a:pos x="183" y="454"/>
                </a:cxn>
                <a:cxn ang="0">
                  <a:pos x="140" y="502"/>
                </a:cxn>
                <a:cxn ang="0">
                  <a:pos x="100" y="550"/>
                </a:cxn>
                <a:cxn ang="0">
                  <a:pos x="65" y="586"/>
                </a:cxn>
                <a:cxn ang="0">
                  <a:pos x="56" y="592"/>
                </a:cxn>
                <a:cxn ang="0">
                  <a:pos x="40" y="604"/>
                </a:cxn>
                <a:cxn ang="0">
                  <a:pos x="33" y="616"/>
                </a:cxn>
                <a:cxn ang="0">
                  <a:pos x="17" y="623"/>
                </a:cxn>
              </a:cxnLst>
              <a:rect l="0" t="0" r="r" b="b"/>
              <a:pathLst>
                <a:path w="752" h="623">
                  <a:moveTo>
                    <a:pt x="17" y="623"/>
                  </a:moveTo>
                  <a:lnTo>
                    <a:pt x="17" y="623"/>
                  </a:lnTo>
                  <a:lnTo>
                    <a:pt x="12" y="623"/>
                  </a:lnTo>
                  <a:lnTo>
                    <a:pt x="8" y="621"/>
                  </a:lnTo>
                  <a:lnTo>
                    <a:pt x="4" y="619"/>
                  </a:lnTo>
                  <a:lnTo>
                    <a:pt x="2" y="616"/>
                  </a:lnTo>
                  <a:lnTo>
                    <a:pt x="2" y="616"/>
                  </a:lnTo>
                  <a:lnTo>
                    <a:pt x="0" y="613"/>
                  </a:lnTo>
                  <a:lnTo>
                    <a:pt x="0" y="610"/>
                  </a:lnTo>
                  <a:lnTo>
                    <a:pt x="0" y="606"/>
                  </a:lnTo>
                  <a:lnTo>
                    <a:pt x="1" y="602"/>
                  </a:lnTo>
                  <a:lnTo>
                    <a:pt x="1" y="602"/>
                  </a:lnTo>
                  <a:lnTo>
                    <a:pt x="4" y="596"/>
                  </a:lnTo>
                  <a:lnTo>
                    <a:pt x="8" y="590"/>
                  </a:lnTo>
                  <a:lnTo>
                    <a:pt x="16" y="580"/>
                  </a:lnTo>
                  <a:lnTo>
                    <a:pt x="26" y="570"/>
                  </a:lnTo>
                  <a:lnTo>
                    <a:pt x="37" y="561"/>
                  </a:lnTo>
                  <a:lnTo>
                    <a:pt x="37" y="561"/>
                  </a:lnTo>
                  <a:lnTo>
                    <a:pt x="47" y="552"/>
                  </a:lnTo>
                  <a:lnTo>
                    <a:pt x="58" y="541"/>
                  </a:lnTo>
                  <a:lnTo>
                    <a:pt x="58" y="541"/>
                  </a:lnTo>
                  <a:lnTo>
                    <a:pt x="78" y="520"/>
                  </a:lnTo>
                  <a:lnTo>
                    <a:pt x="98" y="498"/>
                  </a:lnTo>
                  <a:lnTo>
                    <a:pt x="137" y="452"/>
                  </a:lnTo>
                  <a:lnTo>
                    <a:pt x="137" y="452"/>
                  </a:lnTo>
                  <a:lnTo>
                    <a:pt x="158" y="428"/>
                  </a:lnTo>
                  <a:lnTo>
                    <a:pt x="181" y="404"/>
                  </a:lnTo>
                  <a:lnTo>
                    <a:pt x="203" y="381"/>
                  </a:lnTo>
                  <a:lnTo>
                    <a:pt x="228" y="361"/>
                  </a:lnTo>
                  <a:lnTo>
                    <a:pt x="252" y="340"/>
                  </a:lnTo>
                  <a:lnTo>
                    <a:pt x="278" y="319"/>
                  </a:lnTo>
                  <a:lnTo>
                    <a:pt x="328" y="280"/>
                  </a:lnTo>
                  <a:lnTo>
                    <a:pt x="328" y="280"/>
                  </a:lnTo>
                  <a:lnTo>
                    <a:pt x="378" y="243"/>
                  </a:lnTo>
                  <a:lnTo>
                    <a:pt x="428" y="207"/>
                  </a:lnTo>
                  <a:lnTo>
                    <a:pt x="479" y="173"/>
                  </a:lnTo>
                  <a:lnTo>
                    <a:pt x="527" y="141"/>
                  </a:lnTo>
                  <a:lnTo>
                    <a:pt x="527" y="141"/>
                  </a:lnTo>
                  <a:lnTo>
                    <a:pt x="552" y="122"/>
                  </a:lnTo>
                  <a:lnTo>
                    <a:pt x="577" y="102"/>
                  </a:lnTo>
                  <a:lnTo>
                    <a:pt x="577" y="102"/>
                  </a:lnTo>
                  <a:lnTo>
                    <a:pt x="606" y="80"/>
                  </a:lnTo>
                  <a:lnTo>
                    <a:pt x="621" y="69"/>
                  </a:lnTo>
                  <a:lnTo>
                    <a:pt x="636" y="59"/>
                  </a:lnTo>
                  <a:lnTo>
                    <a:pt x="636" y="59"/>
                  </a:lnTo>
                  <a:lnTo>
                    <a:pt x="646" y="52"/>
                  </a:lnTo>
                  <a:lnTo>
                    <a:pt x="657" y="45"/>
                  </a:lnTo>
                  <a:lnTo>
                    <a:pt x="657" y="45"/>
                  </a:lnTo>
                  <a:lnTo>
                    <a:pt x="674" y="32"/>
                  </a:lnTo>
                  <a:lnTo>
                    <a:pt x="683" y="27"/>
                  </a:lnTo>
                  <a:lnTo>
                    <a:pt x="692" y="23"/>
                  </a:lnTo>
                  <a:lnTo>
                    <a:pt x="692" y="23"/>
                  </a:lnTo>
                  <a:lnTo>
                    <a:pt x="697" y="21"/>
                  </a:lnTo>
                  <a:lnTo>
                    <a:pt x="697" y="21"/>
                  </a:lnTo>
                  <a:lnTo>
                    <a:pt x="710" y="15"/>
                  </a:lnTo>
                  <a:lnTo>
                    <a:pt x="717" y="10"/>
                  </a:lnTo>
                  <a:lnTo>
                    <a:pt x="722" y="6"/>
                  </a:lnTo>
                  <a:lnTo>
                    <a:pt x="722" y="6"/>
                  </a:lnTo>
                  <a:lnTo>
                    <a:pt x="725" y="3"/>
                  </a:lnTo>
                  <a:lnTo>
                    <a:pt x="727" y="2"/>
                  </a:lnTo>
                  <a:lnTo>
                    <a:pt x="730" y="0"/>
                  </a:lnTo>
                  <a:lnTo>
                    <a:pt x="733" y="0"/>
                  </a:lnTo>
                  <a:lnTo>
                    <a:pt x="733" y="0"/>
                  </a:lnTo>
                  <a:lnTo>
                    <a:pt x="738" y="1"/>
                  </a:lnTo>
                  <a:lnTo>
                    <a:pt x="743" y="3"/>
                  </a:lnTo>
                  <a:lnTo>
                    <a:pt x="748" y="7"/>
                  </a:lnTo>
                  <a:lnTo>
                    <a:pt x="751" y="13"/>
                  </a:lnTo>
                  <a:lnTo>
                    <a:pt x="751" y="13"/>
                  </a:lnTo>
                  <a:lnTo>
                    <a:pt x="752" y="16"/>
                  </a:lnTo>
                  <a:lnTo>
                    <a:pt x="752" y="21"/>
                  </a:lnTo>
                  <a:lnTo>
                    <a:pt x="751" y="26"/>
                  </a:lnTo>
                  <a:lnTo>
                    <a:pt x="748" y="32"/>
                  </a:lnTo>
                  <a:lnTo>
                    <a:pt x="748" y="32"/>
                  </a:lnTo>
                  <a:lnTo>
                    <a:pt x="741" y="37"/>
                  </a:lnTo>
                  <a:lnTo>
                    <a:pt x="736" y="41"/>
                  </a:lnTo>
                  <a:lnTo>
                    <a:pt x="723" y="51"/>
                  </a:lnTo>
                  <a:lnTo>
                    <a:pt x="708" y="59"/>
                  </a:lnTo>
                  <a:lnTo>
                    <a:pt x="694" y="67"/>
                  </a:lnTo>
                  <a:lnTo>
                    <a:pt x="694" y="67"/>
                  </a:lnTo>
                  <a:lnTo>
                    <a:pt x="680" y="75"/>
                  </a:lnTo>
                  <a:lnTo>
                    <a:pt x="668" y="82"/>
                  </a:lnTo>
                  <a:lnTo>
                    <a:pt x="668" y="82"/>
                  </a:lnTo>
                  <a:lnTo>
                    <a:pt x="654" y="91"/>
                  </a:lnTo>
                  <a:lnTo>
                    <a:pt x="639" y="101"/>
                  </a:lnTo>
                  <a:lnTo>
                    <a:pt x="612" y="122"/>
                  </a:lnTo>
                  <a:lnTo>
                    <a:pt x="612" y="122"/>
                  </a:lnTo>
                  <a:lnTo>
                    <a:pt x="593" y="139"/>
                  </a:lnTo>
                  <a:lnTo>
                    <a:pt x="573" y="153"/>
                  </a:lnTo>
                  <a:lnTo>
                    <a:pt x="573" y="153"/>
                  </a:lnTo>
                  <a:lnTo>
                    <a:pt x="539" y="176"/>
                  </a:lnTo>
                  <a:lnTo>
                    <a:pt x="505" y="196"/>
                  </a:lnTo>
                  <a:lnTo>
                    <a:pt x="505" y="196"/>
                  </a:lnTo>
                  <a:lnTo>
                    <a:pt x="472" y="218"/>
                  </a:lnTo>
                  <a:lnTo>
                    <a:pt x="439" y="239"/>
                  </a:lnTo>
                  <a:lnTo>
                    <a:pt x="408" y="263"/>
                  </a:lnTo>
                  <a:lnTo>
                    <a:pt x="392" y="275"/>
                  </a:lnTo>
                  <a:lnTo>
                    <a:pt x="378" y="287"/>
                  </a:lnTo>
                  <a:lnTo>
                    <a:pt x="378" y="287"/>
                  </a:lnTo>
                  <a:lnTo>
                    <a:pt x="358" y="305"/>
                  </a:lnTo>
                  <a:lnTo>
                    <a:pt x="338" y="322"/>
                  </a:lnTo>
                  <a:lnTo>
                    <a:pt x="296" y="354"/>
                  </a:lnTo>
                  <a:lnTo>
                    <a:pt x="296" y="354"/>
                  </a:lnTo>
                  <a:lnTo>
                    <a:pt x="267" y="377"/>
                  </a:lnTo>
                  <a:lnTo>
                    <a:pt x="238" y="401"/>
                  </a:lnTo>
                  <a:lnTo>
                    <a:pt x="209" y="427"/>
                  </a:lnTo>
                  <a:lnTo>
                    <a:pt x="196" y="440"/>
                  </a:lnTo>
                  <a:lnTo>
                    <a:pt x="183" y="454"/>
                  </a:lnTo>
                  <a:lnTo>
                    <a:pt x="183" y="454"/>
                  </a:lnTo>
                  <a:lnTo>
                    <a:pt x="161" y="478"/>
                  </a:lnTo>
                  <a:lnTo>
                    <a:pt x="140" y="502"/>
                  </a:lnTo>
                  <a:lnTo>
                    <a:pt x="140" y="502"/>
                  </a:lnTo>
                  <a:lnTo>
                    <a:pt x="104" y="545"/>
                  </a:lnTo>
                  <a:lnTo>
                    <a:pt x="100" y="550"/>
                  </a:lnTo>
                  <a:lnTo>
                    <a:pt x="100" y="550"/>
                  </a:lnTo>
                  <a:lnTo>
                    <a:pt x="82" y="568"/>
                  </a:lnTo>
                  <a:lnTo>
                    <a:pt x="74" y="578"/>
                  </a:lnTo>
                  <a:lnTo>
                    <a:pt x="65" y="586"/>
                  </a:lnTo>
                  <a:lnTo>
                    <a:pt x="65" y="586"/>
                  </a:lnTo>
                  <a:lnTo>
                    <a:pt x="56" y="592"/>
                  </a:lnTo>
                  <a:lnTo>
                    <a:pt x="56" y="592"/>
                  </a:lnTo>
                  <a:lnTo>
                    <a:pt x="50" y="596"/>
                  </a:lnTo>
                  <a:lnTo>
                    <a:pt x="44" y="600"/>
                  </a:lnTo>
                  <a:lnTo>
                    <a:pt x="40" y="604"/>
                  </a:lnTo>
                  <a:lnTo>
                    <a:pt x="36" y="611"/>
                  </a:lnTo>
                  <a:lnTo>
                    <a:pt x="36" y="611"/>
                  </a:lnTo>
                  <a:lnTo>
                    <a:pt x="33" y="616"/>
                  </a:lnTo>
                  <a:lnTo>
                    <a:pt x="29" y="620"/>
                  </a:lnTo>
                  <a:lnTo>
                    <a:pt x="24" y="622"/>
                  </a:lnTo>
                  <a:lnTo>
                    <a:pt x="17" y="623"/>
                  </a:lnTo>
                  <a:lnTo>
                    <a:pt x="17" y="623"/>
                  </a:lnTo>
                  <a:close/>
                </a:path>
              </a:pathLst>
            </a:custGeom>
            <a:grpFill/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8995" y="2546350"/>
            <a:ext cx="7886700" cy="2178050"/>
          </a:xfrm>
        </p:spPr>
        <p:txBody>
          <a:bodyPr/>
          <a:lstStyle/>
          <a:p>
            <a:r>
              <a:rPr lang="en-US" altLang="zh-CN" dirty="0" smtClean="0"/>
              <a:t>Exercise 6.2, 6.3</a:t>
            </a:r>
            <a:r>
              <a:rPr lang="en-US" altLang="zh-CN" dirty="0"/>
              <a:t>, </a:t>
            </a:r>
            <a:r>
              <a:rPr lang="en-US" altLang="zh-CN" dirty="0" smtClean="0"/>
              <a:t>6.4</a:t>
            </a:r>
          </a:p>
          <a:p>
            <a:r>
              <a:rPr lang="en-US" altLang="zh-CN" dirty="0" smtClean="0"/>
              <a:t>Deadline</a:t>
            </a:r>
            <a:r>
              <a:rPr lang="en-US" altLang="zh-CN" dirty="0"/>
              <a:t>: to be confirmed.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z="465" smtClean="0"/>
              <a:pPr>
                <a:defRPr/>
              </a:pPr>
              <a:t>38</a:t>
            </a:fld>
            <a:endParaRPr lang="zh-CN" altLang="en-US" sz="465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321805-AB81-4945-A581-6226B3D10865}" type="datetime1">
              <a:rPr lang="zh-CN" altLang="en-US" sz="465" smtClean="0"/>
              <a:pPr>
                <a:defRPr/>
              </a:pPr>
              <a:t>2024/10/14</a:t>
            </a:fld>
            <a:endParaRPr lang="zh-CN" altLang="en-US" sz="465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Heaps&amp;Priority Queue - Lecture 6</a:t>
            </a:r>
            <a:endParaRPr lang="zh-CN" altLang="en-US" sz="46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7010" y="1066800"/>
            <a:ext cx="238823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765300"/>
            <a:ext cx="8678545" cy="39846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68935" y="1110615"/>
            <a:ext cx="5746115" cy="7213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 smtClean="0">
                <a:solidFill>
                  <a:schemeClr val="bg1"/>
                </a:solidFill>
                <a:latin typeface="Sitka Heading" pitchFamily="2" charset="0"/>
                <a:cs typeface="Sitka Heading" pitchFamily="2" charset="0"/>
              </a:rPr>
              <a:t>Readings</a:t>
            </a:r>
          </a:p>
        </p:txBody>
      </p:sp>
      <p:pic>
        <p:nvPicPr>
          <p:cNvPr id="13" name="图片 1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17" name="PA_chenying0907 16"/>
          <p:cNvGrpSpPr/>
          <p:nvPr>
            <p:custDataLst>
              <p:tags r:id="rId5"/>
            </p:custDataLst>
          </p:nvPr>
        </p:nvGrpSpPr>
        <p:grpSpPr>
          <a:xfrm>
            <a:off x="6704345" y="2930078"/>
            <a:ext cx="1292722" cy="1430612"/>
            <a:chOff x="5451475" y="2014538"/>
            <a:chExt cx="238125" cy="263525"/>
          </a:xfrm>
          <a:solidFill>
            <a:schemeClr val="accent3"/>
          </a:solidFill>
        </p:grpSpPr>
        <p:sp>
          <p:nvSpPr>
            <p:cNvPr id="18" name="Freeform 6"/>
            <p:cNvSpPr/>
            <p:nvPr>
              <p:custDataLst>
                <p:tags r:id="rId6"/>
              </p:custDataLst>
            </p:nvPr>
          </p:nvSpPr>
          <p:spPr bwMode="auto">
            <a:xfrm>
              <a:off x="5473700" y="2217738"/>
              <a:ext cx="7938" cy="6350"/>
            </a:xfrm>
            <a:custGeom>
              <a:avLst/>
              <a:gdLst>
                <a:gd name="T0" fmla="*/ 0 w 2"/>
                <a:gd name="T1" fmla="*/ 1 h 2"/>
                <a:gd name="T2" fmla="*/ 2 w 2"/>
                <a:gd name="T3" fmla="*/ 1 h 2"/>
                <a:gd name="T4" fmla="*/ 1 w 2"/>
                <a:gd name="T5" fmla="*/ 2 h 2"/>
                <a:gd name="T6" fmla="*/ 0 w 2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0" y="1"/>
                  </a:moveTo>
                  <a:cubicBezTo>
                    <a:pt x="0" y="0"/>
                    <a:pt x="1" y="1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1" y="2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19" name="Freeform 7"/>
            <p:cNvSpPr/>
            <p:nvPr>
              <p:custDataLst>
                <p:tags r:id="rId7"/>
              </p:custDataLst>
            </p:nvPr>
          </p:nvSpPr>
          <p:spPr bwMode="auto">
            <a:xfrm>
              <a:off x="5487988" y="2206626"/>
              <a:ext cx="4763" cy="11113"/>
            </a:xfrm>
            <a:custGeom>
              <a:avLst/>
              <a:gdLst>
                <a:gd name="T0" fmla="*/ 0 w 1"/>
                <a:gd name="T1" fmla="*/ 3 h 3"/>
                <a:gd name="T2" fmla="*/ 0 w 1"/>
                <a:gd name="T3" fmla="*/ 0 h 3"/>
                <a:gd name="T4" fmla="*/ 0 w 1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3"/>
                  </a:moveTo>
                  <a:cubicBezTo>
                    <a:pt x="0" y="2"/>
                    <a:pt x="0" y="1"/>
                    <a:pt x="0" y="0"/>
                  </a:cubicBezTo>
                  <a:cubicBezTo>
                    <a:pt x="1" y="1"/>
                    <a:pt x="1" y="3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20" name="Freeform 8"/>
            <p:cNvSpPr/>
            <p:nvPr>
              <p:custDataLst>
                <p:tags r:id="rId8"/>
              </p:custDataLst>
            </p:nvPr>
          </p:nvSpPr>
          <p:spPr bwMode="auto">
            <a:xfrm>
              <a:off x="5487988" y="2105026"/>
              <a:ext cx="7938" cy="3175"/>
            </a:xfrm>
            <a:custGeom>
              <a:avLst/>
              <a:gdLst>
                <a:gd name="T0" fmla="*/ 0 w 2"/>
                <a:gd name="T1" fmla="*/ 1 h 1"/>
                <a:gd name="T2" fmla="*/ 0 w 2"/>
                <a:gd name="T3" fmla="*/ 0 h 1"/>
                <a:gd name="T4" fmla="*/ 2 w 2"/>
                <a:gd name="T5" fmla="*/ 1 h 1"/>
                <a:gd name="T6" fmla="*/ 0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1" y="0"/>
                    <a:pt x="2" y="0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21" name="Freeform 9"/>
            <p:cNvSpPr/>
            <p:nvPr>
              <p:custDataLst>
                <p:tags r:id="rId9"/>
              </p:custDataLst>
            </p:nvPr>
          </p:nvSpPr>
          <p:spPr bwMode="auto">
            <a:xfrm>
              <a:off x="5522913" y="2146301"/>
              <a:ext cx="38100" cy="74613"/>
            </a:xfrm>
            <a:custGeom>
              <a:avLst/>
              <a:gdLst>
                <a:gd name="T0" fmla="*/ 3 w 10"/>
                <a:gd name="T1" fmla="*/ 0 h 20"/>
                <a:gd name="T2" fmla="*/ 3 w 10"/>
                <a:gd name="T3" fmla="*/ 1 h 20"/>
                <a:gd name="T4" fmla="*/ 9 w 10"/>
                <a:gd name="T5" fmla="*/ 0 h 20"/>
                <a:gd name="T6" fmla="*/ 10 w 10"/>
                <a:gd name="T7" fmla="*/ 1 h 20"/>
                <a:gd name="T8" fmla="*/ 8 w 10"/>
                <a:gd name="T9" fmla="*/ 2 h 20"/>
                <a:gd name="T10" fmla="*/ 7 w 10"/>
                <a:gd name="T11" fmla="*/ 9 h 20"/>
                <a:gd name="T12" fmla="*/ 9 w 10"/>
                <a:gd name="T13" fmla="*/ 10 h 20"/>
                <a:gd name="T14" fmla="*/ 6 w 10"/>
                <a:gd name="T15" fmla="*/ 20 h 20"/>
                <a:gd name="T16" fmla="*/ 6 w 10"/>
                <a:gd name="T17" fmla="*/ 17 h 20"/>
                <a:gd name="T18" fmla="*/ 3 w 10"/>
                <a:gd name="T19" fmla="*/ 18 h 20"/>
                <a:gd name="T20" fmla="*/ 6 w 10"/>
                <a:gd name="T21" fmla="*/ 16 h 20"/>
                <a:gd name="T22" fmla="*/ 6 w 10"/>
                <a:gd name="T23" fmla="*/ 11 h 20"/>
                <a:gd name="T24" fmla="*/ 4 w 10"/>
                <a:gd name="T25" fmla="*/ 12 h 20"/>
                <a:gd name="T26" fmla="*/ 6 w 10"/>
                <a:gd name="T27" fmla="*/ 10 h 20"/>
                <a:gd name="T28" fmla="*/ 7 w 10"/>
                <a:gd name="T29" fmla="*/ 3 h 20"/>
                <a:gd name="T30" fmla="*/ 3 w 10"/>
                <a:gd name="T31" fmla="*/ 3 h 20"/>
                <a:gd name="T32" fmla="*/ 2 w 10"/>
                <a:gd name="T33" fmla="*/ 20 h 20"/>
                <a:gd name="T34" fmla="*/ 1 w 10"/>
                <a:gd name="T35" fmla="*/ 9 h 20"/>
                <a:gd name="T36" fmla="*/ 3 w 10"/>
                <a:gd name="T3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0" h="20">
                  <a:moveTo>
                    <a:pt x="3" y="0"/>
                  </a:moveTo>
                  <a:cubicBezTo>
                    <a:pt x="3" y="0"/>
                    <a:pt x="3" y="1"/>
                    <a:pt x="3" y="1"/>
                  </a:cubicBezTo>
                  <a:cubicBezTo>
                    <a:pt x="6" y="2"/>
                    <a:pt x="7" y="1"/>
                    <a:pt x="9" y="0"/>
                  </a:cubicBezTo>
                  <a:cubicBezTo>
                    <a:pt x="9" y="1"/>
                    <a:pt x="10" y="1"/>
                    <a:pt x="10" y="1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8" y="4"/>
                    <a:pt x="8" y="7"/>
                    <a:pt x="7" y="9"/>
                  </a:cubicBezTo>
                  <a:cubicBezTo>
                    <a:pt x="8" y="10"/>
                    <a:pt x="8" y="9"/>
                    <a:pt x="9" y="10"/>
                  </a:cubicBezTo>
                  <a:cubicBezTo>
                    <a:pt x="6" y="13"/>
                    <a:pt x="8" y="17"/>
                    <a:pt x="6" y="20"/>
                  </a:cubicBezTo>
                  <a:cubicBezTo>
                    <a:pt x="5" y="19"/>
                    <a:pt x="7" y="18"/>
                    <a:pt x="6" y="17"/>
                  </a:cubicBezTo>
                  <a:cubicBezTo>
                    <a:pt x="5" y="17"/>
                    <a:pt x="4" y="18"/>
                    <a:pt x="3" y="18"/>
                  </a:cubicBezTo>
                  <a:cubicBezTo>
                    <a:pt x="3" y="16"/>
                    <a:pt x="5" y="16"/>
                    <a:pt x="6" y="16"/>
                  </a:cubicBezTo>
                  <a:cubicBezTo>
                    <a:pt x="6" y="15"/>
                    <a:pt x="6" y="13"/>
                    <a:pt x="6" y="11"/>
                  </a:cubicBezTo>
                  <a:cubicBezTo>
                    <a:pt x="5" y="12"/>
                    <a:pt x="4" y="12"/>
                    <a:pt x="4" y="12"/>
                  </a:cubicBezTo>
                  <a:cubicBezTo>
                    <a:pt x="4" y="11"/>
                    <a:pt x="5" y="10"/>
                    <a:pt x="6" y="10"/>
                  </a:cubicBezTo>
                  <a:cubicBezTo>
                    <a:pt x="7" y="7"/>
                    <a:pt x="7" y="6"/>
                    <a:pt x="7" y="3"/>
                  </a:cubicBezTo>
                  <a:cubicBezTo>
                    <a:pt x="6" y="2"/>
                    <a:pt x="4" y="4"/>
                    <a:pt x="3" y="3"/>
                  </a:cubicBezTo>
                  <a:cubicBezTo>
                    <a:pt x="1" y="8"/>
                    <a:pt x="3" y="15"/>
                    <a:pt x="2" y="20"/>
                  </a:cubicBezTo>
                  <a:cubicBezTo>
                    <a:pt x="1" y="17"/>
                    <a:pt x="1" y="13"/>
                    <a:pt x="1" y="9"/>
                  </a:cubicBezTo>
                  <a:cubicBezTo>
                    <a:pt x="1" y="6"/>
                    <a:pt x="0" y="2"/>
                    <a:pt x="3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22" name="Freeform 10"/>
            <p:cNvSpPr/>
            <p:nvPr>
              <p:custDataLst>
                <p:tags r:id="rId10"/>
              </p:custDataLst>
            </p:nvPr>
          </p:nvSpPr>
          <p:spPr bwMode="auto">
            <a:xfrm>
              <a:off x="5526088" y="2224088"/>
              <a:ext cx="4763" cy="7938"/>
            </a:xfrm>
            <a:custGeom>
              <a:avLst/>
              <a:gdLst>
                <a:gd name="T0" fmla="*/ 0 w 1"/>
                <a:gd name="T1" fmla="*/ 0 h 2"/>
                <a:gd name="T2" fmla="*/ 1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1" y="0"/>
                    <a:pt x="1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23" name="Freeform 11"/>
            <p:cNvSpPr/>
            <p:nvPr>
              <p:custDataLst>
                <p:tags r:id="rId11"/>
              </p:custDataLst>
            </p:nvPr>
          </p:nvSpPr>
          <p:spPr bwMode="auto">
            <a:xfrm>
              <a:off x="5534025" y="2224088"/>
              <a:ext cx="7938" cy="4763"/>
            </a:xfrm>
            <a:custGeom>
              <a:avLst/>
              <a:gdLst>
                <a:gd name="T0" fmla="*/ 0 w 2"/>
                <a:gd name="T1" fmla="*/ 0 h 1"/>
                <a:gd name="T2" fmla="*/ 2 w 2"/>
                <a:gd name="T3" fmla="*/ 0 h 1"/>
                <a:gd name="T4" fmla="*/ 0 w 2"/>
                <a:gd name="T5" fmla="*/ 1 h 1"/>
                <a:gd name="T6" fmla="*/ 0 w 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1" y="0"/>
                    <a:pt x="2" y="0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24" name="Freeform 12"/>
            <p:cNvSpPr/>
            <p:nvPr>
              <p:custDataLst>
                <p:tags r:id="rId12"/>
              </p:custDataLst>
            </p:nvPr>
          </p:nvSpPr>
          <p:spPr bwMode="auto">
            <a:xfrm>
              <a:off x="5541963" y="2039938"/>
              <a:ext cx="7938" cy="4763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25" name="Freeform 13"/>
            <p:cNvSpPr/>
            <p:nvPr>
              <p:custDataLst>
                <p:tags r:id="rId13"/>
              </p:custDataLst>
            </p:nvPr>
          </p:nvSpPr>
          <p:spPr bwMode="auto">
            <a:xfrm>
              <a:off x="5575300" y="2182813"/>
              <a:ext cx="26988" cy="57150"/>
            </a:xfrm>
            <a:custGeom>
              <a:avLst/>
              <a:gdLst>
                <a:gd name="T0" fmla="*/ 0 w 7"/>
                <a:gd name="T1" fmla="*/ 14 h 15"/>
                <a:gd name="T2" fmla="*/ 2 w 7"/>
                <a:gd name="T3" fmla="*/ 2 h 15"/>
                <a:gd name="T4" fmla="*/ 1 w 7"/>
                <a:gd name="T5" fmla="*/ 0 h 15"/>
                <a:gd name="T6" fmla="*/ 7 w 7"/>
                <a:gd name="T7" fmla="*/ 0 h 15"/>
                <a:gd name="T8" fmla="*/ 3 w 7"/>
                <a:gd name="T9" fmla="*/ 1 h 15"/>
                <a:gd name="T10" fmla="*/ 2 w 7"/>
                <a:gd name="T11" fmla="*/ 7 h 15"/>
                <a:gd name="T12" fmla="*/ 7 w 7"/>
                <a:gd name="T13" fmla="*/ 7 h 15"/>
                <a:gd name="T14" fmla="*/ 3 w 7"/>
                <a:gd name="T15" fmla="*/ 8 h 15"/>
                <a:gd name="T16" fmla="*/ 2 w 7"/>
                <a:gd name="T17" fmla="*/ 12 h 15"/>
                <a:gd name="T18" fmla="*/ 7 w 7"/>
                <a:gd name="T19" fmla="*/ 12 h 15"/>
                <a:gd name="T20" fmla="*/ 3 w 7"/>
                <a:gd name="T21" fmla="*/ 13 h 15"/>
                <a:gd name="T22" fmla="*/ 2 w 7"/>
                <a:gd name="T23" fmla="*/ 15 h 15"/>
                <a:gd name="T24" fmla="*/ 0 w 7"/>
                <a:gd name="T25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" h="15">
                  <a:moveTo>
                    <a:pt x="0" y="14"/>
                  </a:moveTo>
                  <a:cubicBezTo>
                    <a:pt x="3" y="11"/>
                    <a:pt x="0" y="5"/>
                    <a:pt x="2" y="2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3" y="0"/>
                    <a:pt x="5" y="0"/>
                    <a:pt x="7" y="0"/>
                  </a:cubicBezTo>
                  <a:cubicBezTo>
                    <a:pt x="7" y="2"/>
                    <a:pt x="5" y="0"/>
                    <a:pt x="3" y="1"/>
                  </a:cubicBezTo>
                  <a:cubicBezTo>
                    <a:pt x="2" y="3"/>
                    <a:pt x="3" y="5"/>
                    <a:pt x="2" y="7"/>
                  </a:cubicBezTo>
                  <a:cubicBezTo>
                    <a:pt x="4" y="8"/>
                    <a:pt x="5" y="6"/>
                    <a:pt x="7" y="7"/>
                  </a:cubicBezTo>
                  <a:cubicBezTo>
                    <a:pt x="7" y="9"/>
                    <a:pt x="4" y="8"/>
                    <a:pt x="3" y="8"/>
                  </a:cubicBezTo>
                  <a:cubicBezTo>
                    <a:pt x="2" y="10"/>
                    <a:pt x="2" y="11"/>
                    <a:pt x="2" y="12"/>
                  </a:cubicBezTo>
                  <a:cubicBezTo>
                    <a:pt x="4" y="12"/>
                    <a:pt x="5" y="11"/>
                    <a:pt x="7" y="12"/>
                  </a:cubicBezTo>
                  <a:cubicBezTo>
                    <a:pt x="6" y="12"/>
                    <a:pt x="4" y="13"/>
                    <a:pt x="3" y="13"/>
                  </a:cubicBezTo>
                  <a:cubicBezTo>
                    <a:pt x="2" y="14"/>
                    <a:pt x="2" y="14"/>
                    <a:pt x="2" y="15"/>
                  </a:cubicBezTo>
                  <a:cubicBezTo>
                    <a:pt x="1" y="14"/>
                    <a:pt x="1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26" name="Freeform 14"/>
            <p:cNvSpPr/>
            <p:nvPr>
              <p:custDataLst>
                <p:tags r:id="rId14"/>
              </p:custDataLst>
            </p:nvPr>
          </p:nvSpPr>
          <p:spPr bwMode="auto">
            <a:xfrm>
              <a:off x="5605463" y="2176463"/>
              <a:ext cx="7938" cy="41275"/>
            </a:xfrm>
            <a:custGeom>
              <a:avLst/>
              <a:gdLst>
                <a:gd name="T0" fmla="*/ 0 w 2"/>
                <a:gd name="T1" fmla="*/ 0 h 11"/>
                <a:gd name="T2" fmla="*/ 1 w 2"/>
                <a:gd name="T3" fmla="*/ 11 h 11"/>
                <a:gd name="T4" fmla="*/ 0 w 2"/>
                <a:gd name="T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1">
                  <a:moveTo>
                    <a:pt x="0" y="0"/>
                  </a:moveTo>
                  <a:cubicBezTo>
                    <a:pt x="2" y="2"/>
                    <a:pt x="1" y="7"/>
                    <a:pt x="1" y="11"/>
                  </a:cubicBezTo>
                  <a:cubicBezTo>
                    <a:pt x="0" y="8"/>
                    <a:pt x="0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27" name="Freeform 15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5451475" y="2014538"/>
              <a:ext cx="238125" cy="263525"/>
            </a:xfrm>
            <a:custGeom>
              <a:avLst/>
              <a:gdLst>
                <a:gd name="T0" fmla="*/ 26 w 63"/>
                <a:gd name="T1" fmla="*/ 0 h 70"/>
                <a:gd name="T2" fmla="*/ 35 w 63"/>
                <a:gd name="T3" fmla="*/ 11 h 70"/>
                <a:gd name="T4" fmla="*/ 53 w 63"/>
                <a:gd name="T5" fmla="*/ 24 h 70"/>
                <a:gd name="T6" fmla="*/ 63 w 63"/>
                <a:gd name="T7" fmla="*/ 23 h 70"/>
                <a:gd name="T8" fmla="*/ 60 w 63"/>
                <a:gd name="T9" fmla="*/ 53 h 70"/>
                <a:gd name="T10" fmla="*/ 60 w 63"/>
                <a:gd name="T11" fmla="*/ 56 h 70"/>
                <a:gd name="T12" fmla="*/ 46 w 63"/>
                <a:gd name="T13" fmla="*/ 68 h 70"/>
                <a:gd name="T14" fmla="*/ 41 w 63"/>
                <a:gd name="T15" fmla="*/ 68 h 70"/>
                <a:gd name="T16" fmla="*/ 4 w 63"/>
                <a:gd name="T17" fmla="*/ 69 h 70"/>
                <a:gd name="T18" fmla="*/ 2 w 63"/>
                <a:gd name="T19" fmla="*/ 21 h 70"/>
                <a:gd name="T20" fmla="*/ 11 w 63"/>
                <a:gd name="T21" fmla="*/ 47 h 70"/>
                <a:gd name="T22" fmla="*/ 6 w 63"/>
                <a:gd name="T23" fmla="*/ 52 h 70"/>
                <a:gd name="T24" fmla="*/ 5 w 63"/>
                <a:gd name="T25" fmla="*/ 40 h 70"/>
                <a:gd name="T26" fmla="*/ 7 w 63"/>
                <a:gd name="T27" fmla="*/ 32 h 70"/>
                <a:gd name="T28" fmla="*/ 4 w 63"/>
                <a:gd name="T29" fmla="*/ 66 h 70"/>
                <a:gd name="T30" fmla="*/ 15 w 63"/>
                <a:gd name="T31" fmla="*/ 23 h 70"/>
                <a:gd name="T32" fmla="*/ 5 w 63"/>
                <a:gd name="T33" fmla="*/ 31 h 70"/>
                <a:gd name="T34" fmla="*/ 15 w 63"/>
                <a:gd name="T35" fmla="*/ 29 h 70"/>
                <a:gd name="T36" fmla="*/ 12 w 63"/>
                <a:gd name="T37" fmla="*/ 41 h 70"/>
                <a:gd name="T38" fmla="*/ 11 w 63"/>
                <a:gd name="T39" fmla="*/ 39 h 70"/>
                <a:gd name="T40" fmla="*/ 7 w 63"/>
                <a:gd name="T41" fmla="*/ 47 h 70"/>
                <a:gd name="T42" fmla="*/ 12 w 63"/>
                <a:gd name="T43" fmla="*/ 42 h 70"/>
                <a:gd name="T44" fmla="*/ 11 w 63"/>
                <a:gd name="T45" fmla="*/ 47 h 70"/>
                <a:gd name="T46" fmla="*/ 12 w 63"/>
                <a:gd name="T47" fmla="*/ 31 h 70"/>
                <a:gd name="T48" fmla="*/ 7 w 63"/>
                <a:gd name="T49" fmla="*/ 39 h 70"/>
                <a:gd name="T50" fmla="*/ 17 w 63"/>
                <a:gd name="T51" fmla="*/ 19 h 70"/>
                <a:gd name="T52" fmla="*/ 29 w 63"/>
                <a:gd name="T53" fmla="*/ 6 h 70"/>
                <a:gd name="T54" fmla="*/ 25 w 63"/>
                <a:gd name="T55" fmla="*/ 4 h 70"/>
                <a:gd name="T56" fmla="*/ 23 w 63"/>
                <a:gd name="T57" fmla="*/ 4 h 70"/>
                <a:gd name="T58" fmla="*/ 17 w 63"/>
                <a:gd name="T59" fmla="*/ 19 h 70"/>
                <a:gd name="T60" fmla="*/ 18 w 63"/>
                <a:gd name="T61" fmla="*/ 66 h 70"/>
                <a:gd name="T62" fmla="*/ 32 w 63"/>
                <a:gd name="T63" fmla="*/ 30 h 70"/>
                <a:gd name="T64" fmla="*/ 21 w 63"/>
                <a:gd name="T65" fmla="*/ 19 h 70"/>
                <a:gd name="T66" fmla="*/ 33 w 63"/>
                <a:gd name="T67" fmla="*/ 7 h 70"/>
                <a:gd name="T68" fmla="*/ 31 w 63"/>
                <a:gd name="T69" fmla="*/ 24 h 70"/>
                <a:gd name="T70" fmla="*/ 39 w 63"/>
                <a:gd name="T71" fmla="*/ 19 h 70"/>
                <a:gd name="T72" fmla="*/ 35 w 63"/>
                <a:gd name="T73" fmla="*/ 14 h 70"/>
                <a:gd name="T74" fmla="*/ 34 w 63"/>
                <a:gd name="T75" fmla="*/ 17 h 70"/>
                <a:gd name="T76" fmla="*/ 28 w 63"/>
                <a:gd name="T77" fmla="*/ 26 h 70"/>
                <a:gd name="T78" fmla="*/ 39 w 63"/>
                <a:gd name="T79" fmla="*/ 16 h 70"/>
                <a:gd name="T80" fmla="*/ 30 w 63"/>
                <a:gd name="T81" fmla="*/ 28 h 70"/>
                <a:gd name="T82" fmla="*/ 30 w 63"/>
                <a:gd name="T83" fmla="*/ 28 h 70"/>
                <a:gd name="T84" fmla="*/ 29 w 63"/>
                <a:gd name="T85" fmla="*/ 26 h 70"/>
                <a:gd name="T86" fmla="*/ 31 w 63"/>
                <a:gd name="T87" fmla="*/ 66 h 70"/>
                <a:gd name="T88" fmla="*/ 43 w 63"/>
                <a:gd name="T89" fmla="*/ 37 h 70"/>
                <a:gd name="T90" fmla="*/ 31 w 63"/>
                <a:gd name="T91" fmla="*/ 66 h 70"/>
                <a:gd name="T92" fmla="*/ 33 w 63"/>
                <a:gd name="T93" fmla="*/ 25 h 70"/>
                <a:gd name="T94" fmla="*/ 36 w 63"/>
                <a:gd name="T95" fmla="*/ 26 h 70"/>
                <a:gd name="T96" fmla="*/ 46 w 63"/>
                <a:gd name="T97" fmla="*/ 22 h 70"/>
                <a:gd name="T98" fmla="*/ 44 w 63"/>
                <a:gd name="T99" fmla="*/ 16 h 70"/>
                <a:gd name="T100" fmla="*/ 42 w 63"/>
                <a:gd name="T101" fmla="*/ 33 h 70"/>
                <a:gd name="T102" fmla="*/ 50 w 63"/>
                <a:gd name="T103" fmla="*/ 26 h 70"/>
                <a:gd name="T104" fmla="*/ 51 w 63"/>
                <a:gd name="T105" fmla="*/ 27 h 70"/>
                <a:gd name="T106" fmla="*/ 46 w 63"/>
                <a:gd name="T107" fmla="*/ 32 h 70"/>
                <a:gd name="T108" fmla="*/ 55 w 63"/>
                <a:gd name="T109" fmla="*/ 26 h 70"/>
                <a:gd name="T110" fmla="*/ 38 w 63"/>
                <a:gd name="T111" fmla="*/ 33 h 70"/>
                <a:gd name="T112" fmla="*/ 45 w 63"/>
                <a:gd name="T113" fmla="*/ 65 h 70"/>
                <a:gd name="T114" fmla="*/ 56 w 63"/>
                <a:gd name="T115" fmla="*/ 42 h 70"/>
                <a:gd name="T116" fmla="*/ 45 w 63"/>
                <a:gd name="T117" fmla="*/ 65 h 70"/>
                <a:gd name="T118" fmla="*/ 47 w 63"/>
                <a:gd name="T119" fmla="*/ 46 h 70"/>
                <a:gd name="T120" fmla="*/ 56 w 63"/>
                <a:gd name="T121" fmla="*/ 38 h 70"/>
                <a:gd name="T122" fmla="*/ 57 w 63"/>
                <a:gd name="T123" fmla="*/ 37 h 70"/>
                <a:gd name="T124" fmla="*/ 47 w 63"/>
                <a:gd name="T125" fmla="*/ 3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" h="70">
                  <a:moveTo>
                    <a:pt x="24" y="0"/>
                  </a:moveTo>
                  <a:cubicBezTo>
                    <a:pt x="25" y="0"/>
                    <a:pt x="25" y="1"/>
                    <a:pt x="26" y="0"/>
                  </a:cubicBezTo>
                  <a:cubicBezTo>
                    <a:pt x="27" y="5"/>
                    <a:pt x="32" y="2"/>
                    <a:pt x="36" y="2"/>
                  </a:cubicBezTo>
                  <a:cubicBezTo>
                    <a:pt x="37" y="5"/>
                    <a:pt x="35" y="7"/>
                    <a:pt x="35" y="11"/>
                  </a:cubicBezTo>
                  <a:cubicBezTo>
                    <a:pt x="39" y="15"/>
                    <a:pt x="44" y="9"/>
                    <a:pt x="49" y="11"/>
                  </a:cubicBezTo>
                  <a:cubicBezTo>
                    <a:pt x="49" y="15"/>
                    <a:pt x="46" y="23"/>
                    <a:pt x="53" y="24"/>
                  </a:cubicBezTo>
                  <a:cubicBezTo>
                    <a:pt x="56" y="24"/>
                    <a:pt x="59" y="23"/>
                    <a:pt x="61" y="21"/>
                  </a:cubicBezTo>
                  <a:cubicBezTo>
                    <a:pt x="62" y="21"/>
                    <a:pt x="62" y="22"/>
                    <a:pt x="63" y="23"/>
                  </a:cubicBezTo>
                  <a:cubicBezTo>
                    <a:pt x="61" y="27"/>
                    <a:pt x="61" y="35"/>
                    <a:pt x="60" y="40"/>
                  </a:cubicBezTo>
                  <a:cubicBezTo>
                    <a:pt x="61" y="44"/>
                    <a:pt x="60" y="48"/>
                    <a:pt x="60" y="53"/>
                  </a:cubicBezTo>
                  <a:cubicBezTo>
                    <a:pt x="60" y="54"/>
                    <a:pt x="59" y="54"/>
                    <a:pt x="58" y="55"/>
                  </a:cubicBezTo>
                  <a:cubicBezTo>
                    <a:pt x="59" y="55"/>
                    <a:pt x="60" y="55"/>
                    <a:pt x="60" y="56"/>
                  </a:cubicBezTo>
                  <a:cubicBezTo>
                    <a:pt x="60" y="56"/>
                    <a:pt x="59" y="56"/>
                    <a:pt x="59" y="56"/>
                  </a:cubicBezTo>
                  <a:cubicBezTo>
                    <a:pt x="54" y="59"/>
                    <a:pt x="50" y="63"/>
                    <a:pt x="46" y="68"/>
                  </a:cubicBezTo>
                  <a:cubicBezTo>
                    <a:pt x="46" y="68"/>
                    <a:pt x="45" y="69"/>
                    <a:pt x="44" y="69"/>
                  </a:cubicBezTo>
                  <a:cubicBezTo>
                    <a:pt x="43" y="69"/>
                    <a:pt x="42" y="70"/>
                    <a:pt x="41" y="68"/>
                  </a:cubicBezTo>
                  <a:cubicBezTo>
                    <a:pt x="32" y="69"/>
                    <a:pt x="23" y="67"/>
                    <a:pt x="16" y="70"/>
                  </a:cubicBezTo>
                  <a:cubicBezTo>
                    <a:pt x="13" y="68"/>
                    <a:pt x="7" y="68"/>
                    <a:pt x="4" y="69"/>
                  </a:cubicBezTo>
                  <a:cubicBezTo>
                    <a:pt x="2" y="68"/>
                    <a:pt x="0" y="67"/>
                    <a:pt x="2" y="65"/>
                  </a:cubicBezTo>
                  <a:cubicBezTo>
                    <a:pt x="2" y="50"/>
                    <a:pt x="4" y="35"/>
                    <a:pt x="2" y="21"/>
                  </a:cubicBezTo>
                  <a:cubicBezTo>
                    <a:pt x="8" y="13"/>
                    <a:pt x="17" y="8"/>
                    <a:pt x="24" y="0"/>
                  </a:cubicBezTo>
                  <a:close/>
                  <a:moveTo>
                    <a:pt x="11" y="47"/>
                  </a:moveTo>
                  <a:cubicBezTo>
                    <a:pt x="10" y="48"/>
                    <a:pt x="8" y="48"/>
                    <a:pt x="6" y="49"/>
                  </a:cubicBezTo>
                  <a:cubicBezTo>
                    <a:pt x="6" y="50"/>
                    <a:pt x="7" y="51"/>
                    <a:pt x="6" y="52"/>
                  </a:cubicBezTo>
                  <a:cubicBezTo>
                    <a:pt x="5" y="48"/>
                    <a:pt x="7" y="44"/>
                    <a:pt x="7" y="41"/>
                  </a:cubicBezTo>
                  <a:cubicBezTo>
                    <a:pt x="6" y="41"/>
                    <a:pt x="5" y="41"/>
                    <a:pt x="5" y="40"/>
                  </a:cubicBezTo>
                  <a:cubicBezTo>
                    <a:pt x="5" y="39"/>
                    <a:pt x="6" y="39"/>
                    <a:pt x="7" y="39"/>
                  </a:cubicBezTo>
                  <a:cubicBezTo>
                    <a:pt x="6" y="37"/>
                    <a:pt x="7" y="34"/>
                    <a:pt x="7" y="32"/>
                  </a:cubicBezTo>
                  <a:cubicBezTo>
                    <a:pt x="6" y="32"/>
                    <a:pt x="5" y="32"/>
                    <a:pt x="5" y="32"/>
                  </a:cubicBezTo>
                  <a:cubicBezTo>
                    <a:pt x="5" y="42"/>
                    <a:pt x="3" y="56"/>
                    <a:pt x="4" y="66"/>
                  </a:cubicBezTo>
                  <a:cubicBezTo>
                    <a:pt x="7" y="66"/>
                    <a:pt x="11" y="66"/>
                    <a:pt x="14" y="66"/>
                  </a:cubicBezTo>
                  <a:cubicBezTo>
                    <a:pt x="15" y="52"/>
                    <a:pt x="15" y="38"/>
                    <a:pt x="15" y="23"/>
                  </a:cubicBezTo>
                  <a:cubicBezTo>
                    <a:pt x="11" y="22"/>
                    <a:pt x="8" y="25"/>
                    <a:pt x="4" y="23"/>
                  </a:cubicBezTo>
                  <a:cubicBezTo>
                    <a:pt x="3" y="26"/>
                    <a:pt x="4" y="29"/>
                    <a:pt x="5" y="31"/>
                  </a:cubicBezTo>
                  <a:cubicBezTo>
                    <a:pt x="5" y="29"/>
                    <a:pt x="8" y="26"/>
                    <a:pt x="8" y="30"/>
                  </a:cubicBezTo>
                  <a:cubicBezTo>
                    <a:pt x="11" y="30"/>
                    <a:pt x="13" y="28"/>
                    <a:pt x="15" y="29"/>
                  </a:cubicBezTo>
                  <a:cubicBezTo>
                    <a:pt x="13" y="31"/>
                    <a:pt x="12" y="35"/>
                    <a:pt x="13" y="38"/>
                  </a:cubicBezTo>
                  <a:cubicBezTo>
                    <a:pt x="12" y="38"/>
                    <a:pt x="12" y="40"/>
                    <a:pt x="12" y="41"/>
                  </a:cubicBezTo>
                  <a:cubicBezTo>
                    <a:pt x="12" y="41"/>
                    <a:pt x="12" y="41"/>
                    <a:pt x="11" y="41"/>
                  </a:cubicBezTo>
                  <a:cubicBezTo>
                    <a:pt x="11" y="40"/>
                    <a:pt x="11" y="40"/>
                    <a:pt x="11" y="39"/>
                  </a:cubicBezTo>
                  <a:cubicBezTo>
                    <a:pt x="10" y="39"/>
                    <a:pt x="9" y="40"/>
                    <a:pt x="7" y="40"/>
                  </a:cubicBezTo>
                  <a:cubicBezTo>
                    <a:pt x="7" y="42"/>
                    <a:pt x="7" y="44"/>
                    <a:pt x="7" y="47"/>
                  </a:cubicBezTo>
                  <a:cubicBezTo>
                    <a:pt x="8" y="47"/>
                    <a:pt x="9" y="46"/>
                    <a:pt x="11" y="46"/>
                  </a:cubicBezTo>
                  <a:cubicBezTo>
                    <a:pt x="11" y="44"/>
                    <a:pt x="11" y="43"/>
                    <a:pt x="12" y="42"/>
                  </a:cubicBezTo>
                  <a:cubicBezTo>
                    <a:pt x="11" y="45"/>
                    <a:pt x="12" y="48"/>
                    <a:pt x="10" y="50"/>
                  </a:cubicBezTo>
                  <a:cubicBezTo>
                    <a:pt x="11" y="49"/>
                    <a:pt x="10" y="48"/>
                    <a:pt x="11" y="47"/>
                  </a:cubicBezTo>
                  <a:close/>
                  <a:moveTo>
                    <a:pt x="11" y="38"/>
                  </a:moveTo>
                  <a:cubicBezTo>
                    <a:pt x="12" y="35"/>
                    <a:pt x="11" y="33"/>
                    <a:pt x="12" y="31"/>
                  </a:cubicBezTo>
                  <a:cubicBezTo>
                    <a:pt x="11" y="30"/>
                    <a:pt x="10" y="31"/>
                    <a:pt x="8" y="31"/>
                  </a:cubicBezTo>
                  <a:cubicBezTo>
                    <a:pt x="7" y="33"/>
                    <a:pt x="8" y="37"/>
                    <a:pt x="7" y="39"/>
                  </a:cubicBezTo>
                  <a:cubicBezTo>
                    <a:pt x="9" y="38"/>
                    <a:pt x="10" y="38"/>
                    <a:pt x="11" y="38"/>
                  </a:cubicBezTo>
                  <a:close/>
                  <a:moveTo>
                    <a:pt x="17" y="19"/>
                  </a:moveTo>
                  <a:cubicBezTo>
                    <a:pt x="20" y="16"/>
                    <a:pt x="25" y="9"/>
                    <a:pt x="29" y="7"/>
                  </a:cubicBezTo>
                  <a:cubicBezTo>
                    <a:pt x="29" y="7"/>
                    <a:pt x="29" y="6"/>
                    <a:pt x="29" y="6"/>
                  </a:cubicBezTo>
                  <a:cubicBezTo>
                    <a:pt x="30" y="6"/>
                    <a:pt x="32" y="6"/>
                    <a:pt x="32" y="5"/>
                  </a:cubicBezTo>
                  <a:cubicBezTo>
                    <a:pt x="30" y="6"/>
                    <a:pt x="27" y="5"/>
                    <a:pt x="25" y="4"/>
                  </a:cubicBezTo>
                  <a:cubicBezTo>
                    <a:pt x="26" y="5"/>
                    <a:pt x="24" y="6"/>
                    <a:pt x="23" y="6"/>
                  </a:cubicBezTo>
                  <a:cubicBezTo>
                    <a:pt x="23" y="5"/>
                    <a:pt x="24" y="4"/>
                    <a:pt x="23" y="4"/>
                  </a:cubicBezTo>
                  <a:cubicBezTo>
                    <a:pt x="18" y="9"/>
                    <a:pt x="12" y="13"/>
                    <a:pt x="8" y="18"/>
                  </a:cubicBezTo>
                  <a:cubicBezTo>
                    <a:pt x="11" y="19"/>
                    <a:pt x="15" y="21"/>
                    <a:pt x="17" y="19"/>
                  </a:cubicBezTo>
                  <a:close/>
                  <a:moveTo>
                    <a:pt x="18" y="31"/>
                  </a:moveTo>
                  <a:cubicBezTo>
                    <a:pt x="19" y="42"/>
                    <a:pt x="19" y="54"/>
                    <a:pt x="18" y="66"/>
                  </a:cubicBezTo>
                  <a:cubicBezTo>
                    <a:pt x="21" y="66"/>
                    <a:pt x="25" y="66"/>
                    <a:pt x="29" y="66"/>
                  </a:cubicBezTo>
                  <a:cubicBezTo>
                    <a:pt x="31" y="54"/>
                    <a:pt x="32" y="43"/>
                    <a:pt x="32" y="30"/>
                  </a:cubicBezTo>
                  <a:cubicBezTo>
                    <a:pt x="29" y="33"/>
                    <a:pt x="22" y="27"/>
                    <a:pt x="18" y="31"/>
                  </a:cubicBezTo>
                  <a:close/>
                  <a:moveTo>
                    <a:pt x="21" y="19"/>
                  </a:moveTo>
                  <a:cubicBezTo>
                    <a:pt x="20" y="21"/>
                    <a:pt x="17" y="23"/>
                    <a:pt x="19" y="26"/>
                  </a:cubicBezTo>
                  <a:cubicBezTo>
                    <a:pt x="24" y="20"/>
                    <a:pt x="33" y="18"/>
                    <a:pt x="33" y="7"/>
                  </a:cubicBezTo>
                  <a:cubicBezTo>
                    <a:pt x="30" y="10"/>
                    <a:pt x="24" y="14"/>
                    <a:pt x="21" y="19"/>
                  </a:cubicBezTo>
                  <a:close/>
                  <a:moveTo>
                    <a:pt x="31" y="24"/>
                  </a:moveTo>
                  <a:cubicBezTo>
                    <a:pt x="33" y="22"/>
                    <a:pt x="36" y="20"/>
                    <a:pt x="39" y="18"/>
                  </a:cubicBezTo>
                  <a:cubicBezTo>
                    <a:pt x="39" y="18"/>
                    <a:pt x="39" y="18"/>
                    <a:pt x="39" y="19"/>
                  </a:cubicBezTo>
                  <a:cubicBezTo>
                    <a:pt x="41" y="17"/>
                    <a:pt x="42" y="16"/>
                    <a:pt x="43" y="14"/>
                  </a:cubicBezTo>
                  <a:cubicBezTo>
                    <a:pt x="40" y="14"/>
                    <a:pt x="38" y="14"/>
                    <a:pt x="35" y="14"/>
                  </a:cubicBezTo>
                  <a:cubicBezTo>
                    <a:pt x="35" y="15"/>
                    <a:pt x="34" y="15"/>
                    <a:pt x="34" y="16"/>
                  </a:cubicBezTo>
                  <a:cubicBezTo>
                    <a:pt x="34" y="17"/>
                    <a:pt x="34" y="16"/>
                    <a:pt x="34" y="17"/>
                  </a:cubicBezTo>
                  <a:cubicBezTo>
                    <a:pt x="30" y="20"/>
                    <a:pt x="26" y="23"/>
                    <a:pt x="23" y="26"/>
                  </a:cubicBezTo>
                  <a:cubicBezTo>
                    <a:pt x="25" y="26"/>
                    <a:pt x="27" y="26"/>
                    <a:pt x="28" y="26"/>
                  </a:cubicBezTo>
                  <a:cubicBezTo>
                    <a:pt x="31" y="21"/>
                    <a:pt x="36" y="19"/>
                    <a:pt x="39" y="15"/>
                  </a:cubicBezTo>
                  <a:cubicBezTo>
                    <a:pt x="39" y="15"/>
                    <a:pt x="39" y="16"/>
                    <a:pt x="39" y="16"/>
                  </a:cubicBezTo>
                  <a:cubicBezTo>
                    <a:pt x="37" y="19"/>
                    <a:pt x="33" y="21"/>
                    <a:pt x="31" y="24"/>
                  </a:cubicBezTo>
                  <a:close/>
                  <a:moveTo>
                    <a:pt x="30" y="28"/>
                  </a:moveTo>
                  <a:cubicBezTo>
                    <a:pt x="29" y="28"/>
                    <a:pt x="27" y="27"/>
                    <a:pt x="27" y="28"/>
                  </a:cubicBezTo>
                  <a:cubicBezTo>
                    <a:pt x="28" y="28"/>
                    <a:pt x="30" y="29"/>
                    <a:pt x="30" y="28"/>
                  </a:cubicBezTo>
                  <a:close/>
                  <a:moveTo>
                    <a:pt x="30" y="24"/>
                  </a:moveTo>
                  <a:cubicBezTo>
                    <a:pt x="29" y="24"/>
                    <a:pt x="29" y="25"/>
                    <a:pt x="29" y="26"/>
                  </a:cubicBezTo>
                  <a:cubicBezTo>
                    <a:pt x="30" y="26"/>
                    <a:pt x="30" y="25"/>
                    <a:pt x="30" y="24"/>
                  </a:cubicBezTo>
                  <a:close/>
                  <a:moveTo>
                    <a:pt x="31" y="66"/>
                  </a:moveTo>
                  <a:cubicBezTo>
                    <a:pt x="35" y="66"/>
                    <a:pt x="38" y="65"/>
                    <a:pt x="42" y="66"/>
                  </a:cubicBezTo>
                  <a:cubicBezTo>
                    <a:pt x="44" y="57"/>
                    <a:pt x="43" y="47"/>
                    <a:pt x="43" y="37"/>
                  </a:cubicBezTo>
                  <a:cubicBezTo>
                    <a:pt x="41" y="38"/>
                    <a:pt x="37" y="38"/>
                    <a:pt x="34" y="37"/>
                  </a:cubicBezTo>
                  <a:cubicBezTo>
                    <a:pt x="34" y="47"/>
                    <a:pt x="32" y="58"/>
                    <a:pt x="31" y="66"/>
                  </a:cubicBezTo>
                  <a:close/>
                  <a:moveTo>
                    <a:pt x="38" y="19"/>
                  </a:moveTo>
                  <a:cubicBezTo>
                    <a:pt x="36" y="20"/>
                    <a:pt x="34" y="23"/>
                    <a:pt x="33" y="25"/>
                  </a:cubicBezTo>
                  <a:cubicBezTo>
                    <a:pt x="35" y="23"/>
                    <a:pt x="37" y="21"/>
                    <a:pt x="38" y="19"/>
                  </a:cubicBezTo>
                  <a:close/>
                  <a:moveTo>
                    <a:pt x="36" y="26"/>
                  </a:moveTo>
                  <a:cubicBezTo>
                    <a:pt x="35" y="28"/>
                    <a:pt x="35" y="31"/>
                    <a:pt x="35" y="33"/>
                  </a:cubicBezTo>
                  <a:cubicBezTo>
                    <a:pt x="39" y="30"/>
                    <a:pt x="42" y="25"/>
                    <a:pt x="46" y="22"/>
                  </a:cubicBezTo>
                  <a:cubicBezTo>
                    <a:pt x="46" y="20"/>
                    <a:pt x="47" y="17"/>
                    <a:pt x="46" y="15"/>
                  </a:cubicBezTo>
                  <a:cubicBezTo>
                    <a:pt x="45" y="15"/>
                    <a:pt x="45" y="16"/>
                    <a:pt x="44" y="16"/>
                  </a:cubicBezTo>
                  <a:cubicBezTo>
                    <a:pt x="43" y="21"/>
                    <a:pt x="38" y="22"/>
                    <a:pt x="36" y="26"/>
                  </a:cubicBezTo>
                  <a:close/>
                  <a:moveTo>
                    <a:pt x="42" y="33"/>
                  </a:moveTo>
                  <a:cubicBezTo>
                    <a:pt x="44" y="31"/>
                    <a:pt x="45" y="30"/>
                    <a:pt x="47" y="29"/>
                  </a:cubicBezTo>
                  <a:cubicBezTo>
                    <a:pt x="47" y="27"/>
                    <a:pt x="49" y="25"/>
                    <a:pt x="50" y="26"/>
                  </a:cubicBezTo>
                  <a:cubicBezTo>
                    <a:pt x="49" y="28"/>
                    <a:pt x="47" y="29"/>
                    <a:pt x="46" y="31"/>
                  </a:cubicBezTo>
                  <a:cubicBezTo>
                    <a:pt x="48" y="30"/>
                    <a:pt x="49" y="28"/>
                    <a:pt x="51" y="27"/>
                  </a:cubicBezTo>
                  <a:cubicBezTo>
                    <a:pt x="51" y="28"/>
                    <a:pt x="52" y="28"/>
                    <a:pt x="52" y="28"/>
                  </a:cubicBezTo>
                  <a:cubicBezTo>
                    <a:pt x="50" y="29"/>
                    <a:pt x="48" y="32"/>
                    <a:pt x="46" y="32"/>
                  </a:cubicBezTo>
                  <a:cubicBezTo>
                    <a:pt x="45" y="32"/>
                    <a:pt x="44" y="32"/>
                    <a:pt x="44" y="33"/>
                  </a:cubicBezTo>
                  <a:cubicBezTo>
                    <a:pt x="50" y="32"/>
                    <a:pt x="52" y="28"/>
                    <a:pt x="55" y="26"/>
                  </a:cubicBezTo>
                  <a:cubicBezTo>
                    <a:pt x="52" y="27"/>
                    <a:pt x="50" y="24"/>
                    <a:pt x="47" y="24"/>
                  </a:cubicBezTo>
                  <a:cubicBezTo>
                    <a:pt x="44" y="27"/>
                    <a:pt x="41" y="30"/>
                    <a:pt x="38" y="33"/>
                  </a:cubicBezTo>
                  <a:cubicBezTo>
                    <a:pt x="40" y="33"/>
                    <a:pt x="41" y="33"/>
                    <a:pt x="42" y="33"/>
                  </a:cubicBezTo>
                  <a:close/>
                  <a:moveTo>
                    <a:pt x="45" y="65"/>
                  </a:moveTo>
                  <a:cubicBezTo>
                    <a:pt x="48" y="62"/>
                    <a:pt x="54" y="57"/>
                    <a:pt x="56" y="54"/>
                  </a:cubicBezTo>
                  <a:cubicBezTo>
                    <a:pt x="57" y="51"/>
                    <a:pt x="56" y="45"/>
                    <a:pt x="56" y="42"/>
                  </a:cubicBezTo>
                  <a:cubicBezTo>
                    <a:pt x="54" y="44"/>
                    <a:pt x="50" y="49"/>
                    <a:pt x="46" y="47"/>
                  </a:cubicBezTo>
                  <a:cubicBezTo>
                    <a:pt x="46" y="53"/>
                    <a:pt x="45" y="59"/>
                    <a:pt x="45" y="65"/>
                  </a:cubicBezTo>
                  <a:close/>
                  <a:moveTo>
                    <a:pt x="47" y="36"/>
                  </a:moveTo>
                  <a:cubicBezTo>
                    <a:pt x="47" y="39"/>
                    <a:pt x="46" y="43"/>
                    <a:pt x="47" y="46"/>
                  </a:cubicBezTo>
                  <a:cubicBezTo>
                    <a:pt x="50" y="44"/>
                    <a:pt x="52" y="40"/>
                    <a:pt x="56" y="40"/>
                  </a:cubicBezTo>
                  <a:cubicBezTo>
                    <a:pt x="57" y="39"/>
                    <a:pt x="57" y="38"/>
                    <a:pt x="56" y="38"/>
                  </a:cubicBezTo>
                  <a:cubicBezTo>
                    <a:pt x="53" y="39"/>
                    <a:pt x="50" y="45"/>
                    <a:pt x="47" y="42"/>
                  </a:cubicBezTo>
                  <a:cubicBezTo>
                    <a:pt x="49" y="40"/>
                    <a:pt x="54" y="33"/>
                    <a:pt x="57" y="37"/>
                  </a:cubicBezTo>
                  <a:cubicBezTo>
                    <a:pt x="58" y="34"/>
                    <a:pt x="58" y="30"/>
                    <a:pt x="58" y="27"/>
                  </a:cubicBezTo>
                  <a:cubicBezTo>
                    <a:pt x="54" y="29"/>
                    <a:pt x="50" y="32"/>
                    <a:pt x="47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  <p:sp>
          <p:nvSpPr>
            <p:cNvPr id="28" name="Freeform 16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5492750" y="2036763"/>
              <a:ext cx="52388" cy="44450"/>
            </a:xfrm>
            <a:custGeom>
              <a:avLst/>
              <a:gdLst>
                <a:gd name="T0" fmla="*/ 3 w 14"/>
                <a:gd name="T1" fmla="*/ 11 h 12"/>
                <a:gd name="T2" fmla="*/ 4 w 14"/>
                <a:gd name="T3" fmla="*/ 10 h 12"/>
                <a:gd name="T4" fmla="*/ 1 w 14"/>
                <a:gd name="T5" fmla="*/ 12 h 12"/>
                <a:gd name="T6" fmla="*/ 0 w 14"/>
                <a:gd name="T7" fmla="*/ 10 h 12"/>
                <a:gd name="T8" fmla="*/ 5 w 14"/>
                <a:gd name="T9" fmla="*/ 7 h 12"/>
                <a:gd name="T10" fmla="*/ 11 w 14"/>
                <a:gd name="T11" fmla="*/ 0 h 12"/>
                <a:gd name="T12" fmla="*/ 5 w 14"/>
                <a:gd name="T13" fmla="*/ 9 h 12"/>
                <a:gd name="T14" fmla="*/ 11 w 14"/>
                <a:gd name="T15" fmla="*/ 3 h 12"/>
                <a:gd name="T16" fmla="*/ 11 w 14"/>
                <a:gd name="T17" fmla="*/ 4 h 12"/>
                <a:gd name="T18" fmla="*/ 12 w 14"/>
                <a:gd name="T19" fmla="*/ 2 h 12"/>
                <a:gd name="T20" fmla="*/ 14 w 14"/>
                <a:gd name="T21" fmla="*/ 2 h 12"/>
                <a:gd name="T22" fmla="*/ 4 w 14"/>
                <a:gd name="T23" fmla="*/ 12 h 12"/>
                <a:gd name="T24" fmla="*/ 3 w 14"/>
                <a:gd name="T25" fmla="*/ 11 h 12"/>
                <a:gd name="T26" fmla="*/ 4 w 14"/>
                <a:gd name="T27" fmla="*/ 9 h 12"/>
                <a:gd name="T28" fmla="*/ 4 w 14"/>
                <a:gd name="T29" fmla="*/ 10 h 12"/>
                <a:gd name="T30" fmla="*/ 4 w 14"/>
                <a:gd name="T31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" h="12">
                  <a:moveTo>
                    <a:pt x="3" y="11"/>
                  </a:moveTo>
                  <a:cubicBezTo>
                    <a:pt x="3" y="11"/>
                    <a:pt x="4" y="11"/>
                    <a:pt x="4" y="10"/>
                  </a:cubicBezTo>
                  <a:cubicBezTo>
                    <a:pt x="2" y="10"/>
                    <a:pt x="2" y="12"/>
                    <a:pt x="1" y="12"/>
                  </a:cubicBezTo>
                  <a:cubicBezTo>
                    <a:pt x="0" y="12"/>
                    <a:pt x="0" y="11"/>
                    <a:pt x="0" y="10"/>
                  </a:cubicBezTo>
                  <a:cubicBezTo>
                    <a:pt x="2" y="11"/>
                    <a:pt x="3" y="7"/>
                    <a:pt x="5" y="7"/>
                  </a:cubicBezTo>
                  <a:cubicBezTo>
                    <a:pt x="6" y="4"/>
                    <a:pt x="9" y="3"/>
                    <a:pt x="11" y="0"/>
                  </a:cubicBezTo>
                  <a:cubicBezTo>
                    <a:pt x="11" y="3"/>
                    <a:pt x="6" y="5"/>
                    <a:pt x="5" y="9"/>
                  </a:cubicBezTo>
                  <a:cubicBezTo>
                    <a:pt x="7" y="7"/>
                    <a:pt x="9" y="5"/>
                    <a:pt x="11" y="3"/>
                  </a:cubicBezTo>
                  <a:cubicBezTo>
                    <a:pt x="11" y="3"/>
                    <a:pt x="11" y="4"/>
                    <a:pt x="11" y="4"/>
                  </a:cubicBezTo>
                  <a:cubicBezTo>
                    <a:pt x="11" y="3"/>
                    <a:pt x="12" y="3"/>
                    <a:pt x="12" y="2"/>
                  </a:cubicBezTo>
                  <a:cubicBezTo>
                    <a:pt x="13" y="2"/>
                    <a:pt x="13" y="2"/>
                    <a:pt x="14" y="2"/>
                  </a:cubicBezTo>
                  <a:cubicBezTo>
                    <a:pt x="10" y="5"/>
                    <a:pt x="7" y="9"/>
                    <a:pt x="4" y="12"/>
                  </a:cubicBezTo>
                  <a:cubicBezTo>
                    <a:pt x="3" y="12"/>
                    <a:pt x="3" y="11"/>
                    <a:pt x="3" y="11"/>
                  </a:cubicBezTo>
                  <a:close/>
                  <a:moveTo>
                    <a:pt x="4" y="9"/>
                  </a:moveTo>
                  <a:cubicBezTo>
                    <a:pt x="4" y="9"/>
                    <a:pt x="3" y="9"/>
                    <a:pt x="4" y="10"/>
                  </a:cubicBezTo>
                  <a:cubicBezTo>
                    <a:pt x="4" y="10"/>
                    <a:pt x="5" y="9"/>
                    <a:pt x="4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algn="ctr"/>
              <a:endParaRPr lang="zh-CN" altLang="en-US"/>
            </a:p>
          </p:txBody>
        </p:sp>
      </p:grpSp>
      <p:sp>
        <p:nvSpPr>
          <p:cNvPr id="614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585979-157F-4E3C-9667-9A88C3A53C0B}" type="datetime1">
              <a:rPr lang="zh-CN" altLang="en-US" sz="790" smtClean="0"/>
              <a:pPr>
                <a:spcBef>
                  <a:spcPct val="0"/>
                </a:spcBef>
                <a:buFontTx/>
                <a:buNone/>
              </a:pPr>
              <a:t>2024/10/14</a:t>
            </a:fld>
            <a:endParaRPr lang="en-US" altLang="zh-CN" sz="790"/>
          </a:p>
        </p:txBody>
      </p:sp>
      <p:sp>
        <p:nvSpPr>
          <p:cNvPr id="614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790" smtClean="0"/>
              <a:t>Heaps&amp;Priority Queue - Lecture 6</a:t>
            </a:r>
            <a:endParaRPr lang="en-US" altLang="zh-CN" sz="790"/>
          </a:p>
        </p:txBody>
      </p:sp>
      <p:sp>
        <p:nvSpPr>
          <p:cNvPr id="614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7C5E99-FF6C-4780-942A-A4208192E1FE}" type="slidenum">
              <a:rPr lang="en-US" altLang="zh-CN" sz="79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79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8720" y="2781300"/>
            <a:ext cx="4453255" cy="1576070"/>
          </a:xfrm>
        </p:spPr>
        <p:txBody>
          <a:bodyPr>
            <a:normAutofit fontScale="90000" lnSpcReduction="20000"/>
          </a:bodyPr>
          <a:lstStyle/>
          <a:p>
            <a:pPr fontAlgn="auto">
              <a:lnSpc>
                <a:spcPct val="150000"/>
              </a:lnSpc>
              <a:spcBef>
                <a:spcPts val="900"/>
              </a:spcBef>
              <a:spcAft>
                <a:spcPts val="300"/>
              </a:spcAft>
            </a:pPr>
            <a:r>
              <a:rPr lang="en-US" altLang="zh-CN" sz="4000" dirty="0" smtClean="0">
                <a:ea typeface="宋体" panose="02010600030101010101" pitchFamily="2" charset="-122"/>
              </a:rPr>
              <a:t>Reading </a:t>
            </a:r>
          </a:p>
          <a:p>
            <a:pPr lvl="1" fontAlgn="auto">
              <a:lnSpc>
                <a:spcPct val="150000"/>
              </a:lnSpc>
              <a:spcBef>
                <a:spcPts val="900"/>
              </a:spcBef>
              <a:spcAft>
                <a:spcPts val="300"/>
              </a:spcAft>
            </a:pPr>
            <a:r>
              <a:rPr lang="en-US" altLang="zh-CN" sz="3200" dirty="0">
                <a:ea typeface="宋体" panose="02010600030101010101" pitchFamily="2" charset="-122"/>
              </a:rPr>
              <a:t>Sections 6.1-6.4</a:t>
            </a:r>
            <a:endParaRPr lang="en-US" altLang="zh-CN" sz="320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07746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Revisiting FindMin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819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5E7B0E-9785-45E8-961A-14869ADC66BB}" type="datetime1">
              <a:rPr lang="zh-CN" altLang="en-US" sz="790" smtClean="0"/>
              <a:pPr>
                <a:spcBef>
                  <a:spcPct val="0"/>
                </a:spcBef>
                <a:buFontTx/>
                <a:buNone/>
              </a:pPr>
              <a:t>2024/10/14</a:t>
            </a:fld>
            <a:endParaRPr lang="en-US" altLang="zh-CN" sz="790"/>
          </a:p>
        </p:txBody>
      </p:sp>
      <p:sp>
        <p:nvSpPr>
          <p:cNvPr id="8195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790" smtClean="0"/>
              <a:t>Heaps&amp;Priority Queue - Lecture 6</a:t>
            </a:r>
            <a:endParaRPr lang="en-US" altLang="zh-CN" sz="790"/>
          </a:p>
        </p:txBody>
      </p:sp>
      <p:sp>
        <p:nvSpPr>
          <p:cNvPr id="819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0091D1-8DFC-4FD7-9E7E-3A522FC9B17F}" type="slidenum">
              <a:rPr lang="en-US" altLang="zh-CN" sz="79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zh-CN" sz="790"/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8465" y="1757045"/>
            <a:ext cx="8274050" cy="435102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 sz="2800" dirty="0" smtClean="0">
                <a:ea typeface="宋体" panose="02010600030101010101" pitchFamily="2" charset="-122"/>
              </a:rPr>
              <a:t>Application: Find the smallest ( or highest priority) item quickly</a:t>
            </a:r>
          </a:p>
          <a:p>
            <a:pPr lvl="1" algn="just">
              <a:lnSpc>
                <a:spcPct val="90000"/>
              </a:lnSpc>
            </a:pPr>
            <a:r>
              <a:rPr lang="en-US" altLang="zh-CN" sz="2800" dirty="0" smtClean="0">
                <a:solidFill>
                  <a:srgbClr val="263AF8"/>
                </a:solidFill>
                <a:ea typeface="宋体" panose="02010600030101010101" pitchFamily="2" charset="-122"/>
              </a:rPr>
              <a:t>Operating system </a:t>
            </a:r>
            <a:r>
              <a:rPr lang="en-US" altLang="zh-CN" sz="2800" dirty="0" smtClean="0">
                <a:ea typeface="宋体" panose="02010600030101010101" pitchFamily="2" charset="-122"/>
              </a:rPr>
              <a:t>needs to schedule jobs according to priority instead of FIFO</a:t>
            </a:r>
          </a:p>
          <a:p>
            <a:pPr lvl="1" algn="just">
              <a:lnSpc>
                <a:spcPct val="90000"/>
              </a:lnSpc>
            </a:pPr>
            <a:r>
              <a:rPr lang="en-US" altLang="zh-CN" sz="2800" dirty="0" smtClean="0">
                <a:solidFill>
                  <a:srgbClr val="263AF8"/>
                </a:solidFill>
                <a:ea typeface="宋体" panose="02010600030101010101" pitchFamily="2" charset="-122"/>
              </a:rPr>
              <a:t>Event simulation </a:t>
            </a:r>
            <a:r>
              <a:rPr lang="en-US" altLang="zh-CN" sz="2800" dirty="0" smtClean="0">
                <a:ea typeface="宋体" panose="02010600030101010101" pitchFamily="2" charset="-122"/>
              </a:rPr>
              <a:t>(bank customers arriving and departing, ordered according to when the event happened)</a:t>
            </a:r>
          </a:p>
          <a:p>
            <a:pPr lvl="1" algn="just">
              <a:lnSpc>
                <a:spcPct val="90000"/>
              </a:lnSpc>
            </a:pPr>
            <a:r>
              <a:rPr lang="en-US" altLang="zh-CN" sz="2800" dirty="0" smtClean="0">
                <a:solidFill>
                  <a:srgbClr val="263AF8"/>
                </a:solidFill>
                <a:ea typeface="宋体" panose="02010600030101010101" pitchFamily="2" charset="-122"/>
              </a:rPr>
              <a:t>Find</a:t>
            </a:r>
            <a:r>
              <a:rPr lang="en-US" altLang="zh-CN" sz="2800" dirty="0" smtClean="0">
                <a:ea typeface="宋体" panose="02010600030101010101" pitchFamily="2" charset="-122"/>
              </a:rPr>
              <a:t> student with highest grade, employee with highest salary etc.</a:t>
            </a:r>
          </a:p>
        </p:txBody>
      </p:sp>
      <p:grpSp>
        <p:nvGrpSpPr>
          <p:cNvPr id="19" name="组合 18"/>
          <p:cNvGrpSpPr/>
          <p:nvPr/>
        </p:nvGrpSpPr>
        <p:grpSpPr>
          <a:xfrm rot="21060000">
            <a:off x="8123555" y="5344160"/>
            <a:ext cx="769620" cy="811530"/>
            <a:chOff x="7852" y="8022"/>
            <a:chExt cx="520" cy="548"/>
          </a:xfrm>
          <a:solidFill>
            <a:schemeClr val="accent1">
              <a:lumMod val="50000"/>
              <a:alpha val="11000"/>
            </a:schemeClr>
          </a:solidFill>
        </p:grpSpPr>
        <p:sp>
          <p:nvSpPr>
            <p:cNvPr id="16" name="Freeform 309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852" y="8022"/>
              <a:ext cx="520" cy="549"/>
            </a:xfrm>
            <a:custGeom>
              <a:avLst/>
              <a:gdLst>
                <a:gd name="T0" fmla="*/ 186 w 545"/>
                <a:gd name="T1" fmla="*/ 136 h 574"/>
                <a:gd name="T2" fmla="*/ 145 w 545"/>
                <a:gd name="T3" fmla="*/ 398 h 574"/>
                <a:gd name="T4" fmla="*/ 3 w 545"/>
                <a:gd name="T5" fmla="*/ 512 h 574"/>
                <a:gd name="T6" fmla="*/ 55 w 545"/>
                <a:gd name="T7" fmla="*/ 574 h 574"/>
                <a:gd name="T8" fmla="*/ 83 w 545"/>
                <a:gd name="T9" fmla="*/ 553 h 574"/>
                <a:gd name="T10" fmla="*/ 171 w 545"/>
                <a:gd name="T11" fmla="*/ 455 h 574"/>
                <a:gd name="T12" fmla="*/ 208 w 545"/>
                <a:gd name="T13" fmla="*/ 405 h 574"/>
                <a:gd name="T14" fmla="*/ 227 w 545"/>
                <a:gd name="T15" fmla="*/ 388 h 574"/>
                <a:gd name="T16" fmla="*/ 271 w 545"/>
                <a:gd name="T17" fmla="*/ 340 h 574"/>
                <a:gd name="T18" fmla="*/ 138 w 545"/>
                <a:gd name="T19" fmla="*/ 487 h 574"/>
                <a:gd name="T20" fmla="*/ 136 w 545"/>
                <a:gd name="T21" fmla="*/ 486 h 574"/>
                <a:gd name="T22" fmla="*/ 148 w 545"/>
                <a:gd name="T23" fmla="*/ 475 h 574"/>
                <a:gd name="T24" fmla="*/ 117 w 545"/>
                <a:gd name="T25" fmla="*/ 504 h 574"/>
                <a:gd name="T26" fmla="*/ 122 w 545"/>
                <a:gd name="T27" fmla="*/ 506 h 574"/>
                <a:gd name="T28" fmla="*/ 173 w 545"/>
                <a:gd name="T29" fmla="*/ 431 h 574"/>
                <a:gd name="T30" fmla="*/ 155 w 545"/>
                <a:gd name="T31" fmla="*/ 428 h 574"/>
                <a:gd name="T32" fmla="*/ 165 w 545"/>
                <a:gd name="T33" fmla="*/ 451 h 574"/>
                <a:gd name="T34" fmla="*/ 154 w 545"/>
                <a:gd name="T35" fmla="*/ 462 h 574"/>
                <a:gd name="T36" fmla="*/ 150 w 545"/>
                <a:gd name="T37" fmla="*/ 465 h 574"/>
                <a:gd name="T38" fmla="*/ 127 w 545"/>
                <a:gd name="T39" fmla="*/ 446 h 574"/>
                <a:gd name="T40" fmla="*/ 109 w 545"/>
                <a:gd name="T41" fmla="*/ 455 h 574"/>
                <a:gd name="T42" fmla="*/ 116 w 545"/>
                <a:gd name="T43" fmla="*/ 493 h 574"/>
                <a:gd name="T44" fmla="*/ 101 w 545"/>
                <a:gd name="T45" fmla="*/ 510 h 574"/>
                <a:gd name="T46" fmla="*/ 75 w 545"/>
                <a:gd name="T47" fmla="*/ 485 h 574"/>
                <a:gd name="T48" fmla="*/ 56 w 545"/>
                <a:gd name="T49" fmla="*/ 499 h 574"/>
                <a:gd name="T50" fmla="*/ 42 w 545"/>
                <a:gd name="T51" fmla="*/ 513 h 574"/>
                <a:gd name="T52" fmla="*/ 48 w 545"/>
                <a:gd name="T53" fmla="*/ 545 h 574"/>
                <a:gd name="T54" fmla="*/ 62 w 545"/>
                <a:gd name="T55" fmla="*/ 560 h 574"/>
                <a:gd name="T56" fmla="*/ 55 w 545"/>
                <a:gd name="T57" fmla="*/ 559 h 574"/>
                <a:gd name="T58" fmla="*/ 11 w 545"/>
                <a:gd name="T59" fmla="*/ 515 h 574"/>
                <a:gd name="T60" fmla="*/ 91 w 545"/>
                <a:gd name="T61" fmla="*/ 538 h 574"/>
                <a:gd name="T62" fmla="*/ 92 w 545"/>
                <a:gd name="T63" fmla="*/ 536 h 574"/>
                <a:gd name="T64" fmla="*/ 107 w 545"/>
                <a:gd name="T65" fmla="*/ 517 h 574"/>
                <a:gd name="T66" fmla="*/ 116 w 545"/>
                <a:gd name="T67" fmla="*/ 505 h 574"/>
                <a:gd name="T68" fmla="*/ 124 w 545"/>
                <a:gd name="T69" fmla="*/ 500 h 574"/>
                <a:gd name="T70" fmla="*/ 133 w 545"/>
                <a:gd name="T71" fmla="*/ 490 h 574"/>
                <a:gd name="T72" fmla="*/ 124 w 545"/>
                <a:gd name="T73" fmla="*/ 503 h 574"/>
                <a:gd name="T74" fmla="*/ 229 w 545"/>
                <a:gd name="T75" fmla="*/ 372 h 574"/>
                <a:gd name="T76" fmla="*/ 202 w 545"/>
                <a:gd name="T77" fmla="*/ 375 h 574"/>
                <a:gd name="T78" fmla="*/ 190 w 545"/>
                <a:gd name="T79" fmla="*/ 389 h 574"/>
                <a:gd name="T80" fmla="*/ 189 w 545"/>
                <a:gd name="T81" fmla="*/ 410 h 574"/>
                <a:gd name="T82" fmla="*/ 181 w 545"/>
                <a:gd name="T83" fmla="*/ 408 h 574"/>
                <a:gd name="T84" fmla="*/ 175 w 545"/>
                <a:gd name="T85" fmla="*/ 415 h 574"/>
                <a:gd name="T86" fmla="*/ 263 w 545"/>
                <a:gd name="T87" fmla="*/ 337 h 574"/>
                <a:gd name="T88" fmla="*/ 240 w 545"/>
                <a:gd name="T89" fmla="*/ 328 h 574"/>
                <a:gd name="T90" fmla="*/ 232 w 545"/>
                <a:gd name="T91" fmla="*/ 341 h 574"/>
                <a:gd name="T92" fmla="*/ 231 w 545"/>
                <a:gd name="T93" fmla="*/ 370 h 574"/>
                <a:gd name="T94" fmla="*/ 223 w 545"/>
                <a:gd name="T95" fmla="*/ 278 h 574"/>
                <a:gd name="T96" fmla="*/ 476 w 545"/>
                <a:gd name="T97" fmla="*/ 308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45" h="574">
                  <a:moveTo>
                    <a:pt x="525" y="138"/>
                  </a:moveTo>
                  <a:cubicBezTo>
                    <a:pt x="505" y="58"/>
                    <a:pt x="435" y="11"/>
                    <a:pt x="355" y="8"/>
                  </a:cubicBezTo>
                  <a:cubicBezTo>
                    <a:pt x="317" y="6"/>
                    <a:pt x="278" y="15"/>
                    <a:pt x="246" y="36"/>
                  </a:cubicBezTo>
                  <a:cubicBezTo>
                    <a:pt x="212" y="59"/>
                    <a:pt x="194" y="97"/>
                    <a:pt x="186" y="136"/>
                  </a:cubicBezTo>
                  <a:cubicBezTo>
                    <a:pt x="178" y="174"/>
                    <a:pt x="184" y="214"/>
                    <a:pt x="198" y="251"/>
                  </a:cubicBezTo>
                  <a:cubicBezTo>
                    <a:pt x="205" y="268"/>
                    <a:pt x="215" y="287"/>
                    <a:pt x="228" y="304"/>
                  </a:cubicBezTo>
                  <a:cubicBezTo>
                    <a:pt x="197" y="331"/>
                    <a:pt x="168" y="361"/>
                    <a:pt x="146" y="396"/>
                  </a:cubicBezTo>
                  <a:cubicBezTo>
                    <a:pt x="146" y="397"/>
                    <a:pt x="145" y="397"/>
                    <a:pt x="145" y="398"/>
                  </a:cubicBezTo>
                  <a:cubicBezTo>
                    <a:pt x="126" y="397"/>
                    <a:pt x="103" y="410"/>
                    <a:pt x="85" y="423"/>
                  </a:cubicBezTo>
                  <a:cubicBezTo>
                    <a:pt x="65" y="438"/>
                    <a:pt x="47" y="457"/>
                    <a:pt x="30" y="476"/>
                  </a:cubicBezTo>
                  <a:cubicBezTo>
                    <a:pt x="24" y="482"/>
                    <a:pt x="11" y="495"/>
                    <a:pt x="8" y="506"/>
                  </a:cubicBezTo>
                  <a:cubicBezTo>
                    <a:pt x="6" y="508"/>
                    <a:pt x="5" y="510"/>
                    <a:pt x="3" y="512"/>
                  </a:cubicBezTo>
                  <a:cubicBezTo>
                    <a:pt x="1" y="513"/>
                    <a:pt x="0" y="515"/>
                    <a:pt x="1" y="516"/>
                  </a:cubicBezTo>
                  <a:cubicBezTo>
                    <a:pt x="5" y="530"/>
                    <a:pt x="11" y="542"/>
                    <a:pt x="21" y="552"/>
                  </a:cubicBezTo>
                  <a:cubicBezTo>
                    <a:pt x="26" y="556"/>
                    <a:pt x="32" y="560"/>
                    <a:pt x="38" y="563"/>
                  </a:cubicBezTo>
                  <a:cubicBezTo>
                    <a:pt x="43" y="567"/>
                    <a:pt x="49" y="571"/>
                    <a:pt x="55" y="574"/>
                  </a:cubicBezTo>
                  <a:cubicBezTo>
                    <a:pt x="55" y="574"/>
                    <a:pt x="56" y="574"/>
                    <a:pt x="57" y="574"/>
                  </a:cubicBezTo>
                  <a:cubicBezTo>
                    <a:pt x="58" y="574"/>
                    <a:pt x="59" y="574"/>
                    <a:pt x="60" y="573"/>
                  </a:cubicBezTo>
                  <a:cubicBezTo>
                    <a:pt x="62" y="570"/>
                    <a:pt x="65" y="568"/>
                    <a:pt x="68" y="565"/>
                  </a:cubicBezTo>
                  <a:cubicBezTo>
                    <a:pt x="74" y="562"/>
                    <a:pt x="80" y="555"/>
                    <a:pt x="83" y="553"/>
                  </a:cubicBezTo>
                  <a:cubicBezTo>
                    <a:pt x="103" y="537"/>
                    <a:pt x="121" y="518"/>
                    <a:pt x="138" y="498"/>
                  </a:cubicBezTo>
                  <a:cubicBezTo>
                    <a:pt x="141" y="494"/>
                    <a:pt x="158" y="476"/>
                    <a:pt x="170" y="457"/>
                  </a:cubicBezTo>
                  <a:cubicBezTo>
                    <a:pt x="170" y="457"/>
                    <a:pt x="170" y="458"/>
                    <a:pt x="170" y="458"/>
                  </a:cubicBezTo>
                  <a:cubicBezTo>
                    <a:pt x="172" y="458"/>
                    <a:pt x="172" y="456"/>
                    <a:pt x="171" y="455"/>
                  </a:cubicBezTo>
                  <a:cubicBezTo>
                    <a:pt x="177" y="446"/>
                    <a:pt x="181" y="438"/>
                    <a:pt x="182" y="432"/>
                  </a:cubicBezTo>
                  <a:cubicBezTo>
                    <a:pt x="184" y="431"/>
                    <a:pt x="185" y="431"/>
                    <a:pt x="186" y="429"/>
                  </a:cubicBezTo>
                  <a:cubicBezTo>
                    <a:pt x="192" y="420"/>
                    <a:pt x="199" y="412"/>
                    <a:pt x="207" y="405"/>
                  </a:cubicBezTo>
                  <a:cubicBezTo>
                    <a:pt x="208" y="405"/>
                    <a:pt x="208" y="405"/>
                    <a:pt x="208" y="405"/>
                  </a:cubicBezTo>
                  <a:cubicBezTo>
                    <a:pt x="209" y="404"/>
                    <a:pt x="209" y="404"/>
                    <a:pt x="209" y="403"/>
                  </a:cubicBezTo>
                  <a:cubicBezTo>
                    <a:pt x="214" y="399"/>
                    <a:pt x="218" y="395"/>
                    <a:pt x="223" y="391"/>
                  </a:cubicBezTo>
                  <a:cubicBezTo>
                    <a:pt x="224" y="391"/>
                    <a:pt x="226" y="391"/>
                    <a:pt x="227" y="391"/>
                  </a:cubicBezTo>
                  <a:cubicBezTo>
                    <a:pt x="228" y="390"/>
                    <a:pt x="229" y="388"/>
                    <a:pt x="227" y="388"/>
                  </a:cubicBezTo>
                  <a:cubicBezTo>
                    <a:pt x="227" y="388"/>
                    <a:pt x="227" y="388"/>
                    <a:pt x="226" y="388"/>
                  </a:cubicBezTo>
                  <a:cubicBezTo>
                    <a:pt x="242" y="374"/>
                    <a:pt x="258" y="361"/>
                    <a:pt x="269" y="344"/>
                  </a:cubicBezTo>
                  <a:cubicBezTo>
                    <a:pt x="270" y="343"/>
                    <a:pt x="270" y="341"/>
                    <a:pt x="270" y="340"/>
                  </a:cubicBezTo>
                  <a:cubicBezTo>
                    <a:pt x="270" y="340"/>
                    <a:pt x="270" y="340"/>
                    <a:pt x="271" y="340"/>
                  </a:cubicBezTo>
                  <a:cubicBezTo>
                    <a:pt x="280" y="347"/>
                    <a:pt x="291" y="353"/>
                    <a:pt x="302" y="358"/>
                  </a:cubicBezTo>
                  <a:cubicBezTo>
                    <a:pt x="345" y="373"/>
                    <a:pt x="395" y="368"/>
                    <a:pt x="436" y="349"/>
                  </a:cubicBezTo>
                  <a:cubicBezTo>
                    <a:pt x="514" y="313"/>
                    <a:pt x="545" y="217"/>
                    <a:pt x="525" y="138"/>
                  </a:cubicBezTo>
                  <a:close/>
                  <a:moveTo>
                    <a:pt x="138" y="487"/>
                  </a:moveTo>
                  <a:cubicBezTo>
                    <a:pt x="138" y="487"/>
                    <a:pt x="138" y="487"/>
                    <a:pt x="138" y="487"/>
                  </a:cubicBezTo>
                  <a:cubicBezTo>
                    <a:pt x="138" y="487"/>
                    <a:pt x="138" y="487"/>
                    <a:pt x="138" y="487"/>
                  </a:cubicBezTo>
                  <a:cubicBezTo>
                    <a:pt x="139" y="486"/>
                    <a:pt x="137" y="485"/>
                    <a:pt x="137" y="486"/>
                  </a:cubicBezTo>
                  <a:cubicBezTo>
                    <a:pt x="136" y="486"/>
                    <a:pt x="136" y="486"/>
                    <a:pt x="136" y="486"/>
                  </a:cubicBezTo>
                  <a:cubicBezTo>
                    <a:pt x="136" y="486"/>
                    <a:pt x="136" y="486"/>
                    <a:pt x="136" y="485"/>
                  </a:cubicBezTo>
                  <a:cubicBezTo>
                    <a:pt x="139" y="482"/>
                    <a:pt x="143" y="479"/>
                    <a:pt x="147" y="476"/>
                  </a:cubicBezTo>
                  <a:cubicBezTo>
                    <a:pt x="147" y="476"/>
                    <a:pt x="147" y="476"/>
                    <a:pt x="148" y="475"/>
                  </a:cubicBezTo>
                  <a:cubicBezTo>
                    <a:pt x="148" y="475"/>
                    <a:pt x="148" y="475"/>
                    <a:pt x="148" y="475"/>
                  </a:cubicBezTo>
                  <a:cubicBezTo>
                    <a:pt x="148" y="475"/>
                    <a:pt x="149" y="474"/>
                    <a:pt x="149" y="474"/>
                  </a:cubicBezTo>
                  <a:cubicBezTo>
                    <a:pt x="145" y="479"/>
                    <a:pt x="142" y="483"/>
                    <a:pt x="138" y="487"/>
                  </a:cubicBezTo>
                  <a:close/>
                  <a:moveTo>
                    <a:pt x="122" y="506"/>
                  </a:moveTo>
                  <a:cubicBezTo>
                    <a:pt x="120" y="505"/>
                    <a:pt x="119" y="505"/>
                    <a:pt x="117" y="504"/>
                  </a:cubicBezTo>
                  <a:cubicBezTo>
                    <a:pt x="118" y="503"/>
                    <a:pt x="119" y="501"/>
                    <a:pt x="120" y="500"/>
                  </a:cubicBezTo>
                  <a:cubicBezTo>
                    <a:pt x="121" y="500"/>
                    <a:pt x="121" y="500"/>
                    <a:pt x="122" y="500"/>
                  </a:cubicBezTo>
                  <a:cubicBezTo>
                    <a:pt x="122" y="502"/>
                    <a:pt x="122" y="504"/>
                    <a:pt x="122" y="506"/>
                  </a:cubicBezTo>
                  <a:cubicBezTo>
                    <a:pt x="122" y="506"/>
                    <a:pt x="122" y="506"/>
                    <a:pt x="122" y="506"/>
                  </a:cubicBezTo>
                  <a:close/>
                  <a:moveTo>
                    <a:pt x="31" y="492"/>
                  </a:moveTo>
                  <a:cubicBezTo>
                    <a:pt x="44" y="476"/>
                    <a:pt x="58" y="461"/>
                    <a:pt x="73" y="447"/>
                  </a:cubicBezTo>
                  <a:cubicBezTo>
                    <a:pt x="97" y="425"/>
                    <a:pt x="150" y="383"/>
                    <a:pt x="171" y="429"/>
                  </a:cubicBezTo>
                  <a:cubicBezTo>
                    <a:pt x="172" y="430"/>
                    <a:pt x="172" y="431"/>
                    <a:pt x="173" y="431"/>
                  </a:cubicBezTo>
                  <a:cubicBezTo>
                    <a:pt x="173" y="433"/>
                    <a:pt x="173" y="436"/>
                    <a:pt x="172" y="438"/>
                  </a:cubicBezTo>
                  <a:cubicBezTo>
                    <a:pt x="172" y="439"/>
                    <a:pt x="172" y="439"/>
                    <a:pt x="171" y="440"/>
                  </a:cubicBezTo>
                  <a:cubicBezTo>
                    <a:pt x="168" y="434"/>
                    <a:pt x="162" y="429"/>
                    <a:pt x="157" y="426"/>
                  </a:cubicBezTo>
                  <a:cubicBezTo>
                    <a:pt x="155" y="425"/>
                    <a:pt x="154" y="428"/>
                    <a:pt x="155" y="428"/>
                  </a:cubicBezTo>
                  <a:cubicBezTo>
                    <a:pt x="161" y="431"/>
                    <a:pt x="166" y="437"/>
                    <a:pt x="168" y="442"/>
                  </a:cubicBezTo>
                  <a:cubicBezTo>
                    <a:pt x="169" y="442"/>
                    <a:pt x="169" y="443"/>
                    <a:pt x="170" y="443"/>
                  </a:cubicBezTo>
                  <a:cubicBezTo>
                    <a:pt x="168" y="445"/>
                    <a:pt x="167" y="448"/>
                    <a:pt x="165" y="451"/>
                  </a:cubicBezTo>
                  <a:cubicBezTo>
                    <a:pt x="165" y="451"/>
                    <a:pt x="165" y="451"/>
                    <a:pt x="165" y="451"/>
                  </a:cubicBezTo>
                  <a:cubicBezTo>
                    <a:pt x="158" y="448"/>
                    <a:pt x="152" y="443"/>
                    <a:pt x="147" y="437"/>
                  </a:cubicBezTo>
                  <a:cubicBezTo>
                    <a:pt x="147" y="436"/>
                    <a:pt x="146" y="437"/>
                    <a:pt x="146" y="437"/>
                  </a:cubicBezTo>
                  <a:cubicBezTo>
                    <a:pt x="151" y="443"/>
                    <a:pt x="155" y="450"/>
                    <a:pt x="162" y="454"/>
                  </a:cubicBezTo>
                  <a:cubicBezTo>
                    <a:pt x="160" y="457"/>
                    <a:pt x="157" y="460"/>
                    <a:pt x="154" y="462"/>
                  </a:cubicBezTo>
                  <a:cubicBezTo>
                    <a:pt x="151" y="460"/>
                    <a:pt x="147" y="458"/>
                    <a:pt x="145" y="454"/>
                  </a:cubicBezTo>
                  <a:cubicBezTo>
                    <a:pt x="140" y="450"/>
                    <a:pt x="138" y="443"/>
                    <a:pt x="138" y="437"/>
                  </a:cubicBezTo>
                  <a:cubicBezTo>
                    <a:pt x="138" y="436"/>
                    <a:pt x="136" y="436"/>
                    <a:pt x="136" y="437"/>
                  </a:cubicBezTo>
                  <a:cubicBezTo>
                    <a:pt x="136" y="447"/>
                    <a:pt x="141" y="460"/>
                    <a:pt x="150" y="465"/>
                  </a:cubicBezTo>
                  <a:cubicBezTo>
                    <a:pt x="148" y="467"/>
                    <a:pt x="146" y="469"/>
                    <a:pt x="144" y="470"/>
                  </a:cubicBezTo>
                  <a:cubicBezTo>
                    <a:pt x="142" y="468"/>
                    <a:pt x="139" y="466"/>
                    <a:pt x="137" y="464"/>
                  </a:cubicBezTo>
                  <a:cubicBezTo>
                    <a:pt x="132" y="459"/>
                    <a:pt x="130" y="452"/>
                    <a:pt x="128" y="446"/>
                  </a:cubicBezTo>
                  <a:cubicBezTo>
                    <a:pt x="128" y="446"/>
                    <a:pt x="127" y="446"/>
                    <a:pt x="127" y="446"/>
                  </a:cubicBezTo>
                  <a:cubicBezTo>
                    <a:pt x="128" y="453"/>
                    <a:pt x="131" y="458"/>
                    <a:pt x="134" y="464"/>
                  </a:cubicBezTo>
                  <a:cubicBezTo>
                    <a:pt x="136" y="466"/>
                    <a:pt x="138" y="470"/>
                    <a:pt x="141" y="473"/>
                  </a:cubicBezTo>
                  <a:cubicBezTo>
                    <a:pt x="137" y="476"/>
                    <a:pt x="133" y="478"/>
                    <a:pt x="130" y="481"/>
                  </a:cubicBezTo>
                  <a:cubicBezTo>
                    <a:pt x="122" y="473"/>
                    <a:pt x="116" y="464"/>
                    <a:pt x="109" y="455"/>
                  </a:cubicBezTo>
                  <a:cubicBezTo>
                    <a:pt x="109" y="455"/>
                    <a:pt x="108" y="456"/>
                    <a:pt x="108" y="456"/>
                  </a:cubicBezTo>
                  <a:cubicBezTo>
                    <a:pt x="113" y="466"/>
                    <a:pt x="119" y="476"/>
                    <a:pt x="127" y="483"/>
                  </a:cubicBezTo>
                  <a:cubicBezTo>
                    <a:pt x="126" y="484"/>
                    <a:pt x="125" y="485"/>
                    <a:pt x="125" y="485"/>
                  </a:cubicBezTo>
                  <a:cubicBezTo>
                    <a:pt x="122" y="488"/>
                    <a:pt x="119" y="491"/>
                    <a:pt x="116" y="493"/>
                  </a:cubicBezTo>
                  <a:cubicBezTo>
                    <a:pt x="107" y="488"/>
                    <a:pt x="100" y="479"/>
                    <a:pt x="95" y="470"/>
                  </a:cubicBezTo>
                  <a:cubicBezTo>
                    <a:pt x="95" y="469"/>
                    <a:pt x="93" y="470"/>
                    <a:pt x="94" y="470"/>
                  </a:cubicBezTo>
                  <a:cubicBezTo>
                    <a:pt x="98" y="480"/>
                    <a:pt x="104" y="491"/>
                    <a:pt x="113" y="497"/>
                  </a:cubicBezTo>
                  <a:cubicBezTo>
                    <a:pt x="108" y="501"/>
                    <a:pt x="105" y="506"/>
                    <a:pt x="101" y="510"/>
                  </a:cubicBezTo>
                  <a:cubicBezTo>
                    <a:pt x="101" y="510"/>
                    <a:pt x="100" y="510"/>
                    <a:pt x="100" y="509"/>
                  </a:cubicBezTo>
                  <a:cubicBezTo>
                    <a:pt x="99" y="509"/>
                    <a:pt x="99" y="509"/>
                    <a:pt x="98" y="510"/>
                  </a:cubicBezTo>
                  <a:cubicBezTo>
                    <a:pt x="90" y="502"/>
                    <a:pt x="83" y="492"/>
                    <a:pt x="76" y="484"/>
                  </a:cubicBezTo>
                  <a:cubicBezTo>
                    <a:pt x="76" y="483"/>
                    <a:pt x="75" y="484"/>
                    <a:pt x="75" y="485"/>
                  </a:cubicBezTo>
                  <a:cubicBezTo>
                    <a:pt x="81" y="496"/>
                    <a:pt x="87" y="507"/>
                    <a:pt x="97" y="516"/>
                  </a:cubicBezTo>
                  <a:cubicBezTo>
                    <a:pt x="93" y="521"/>
                    <a:pt x="89" y="526"/>
                    <a:pt x="85" y="531"/>
                  </a:cubicBezTo>
                  <a:cubicBezTo>
                    <a:pt x="73" y="523"/>
                    <a:pt x="62" y="513"/>
                    <a:pt x="57" y="499"/>
                  </a:cubicBezTo>
                  <a:cubicBezTo>
                    <a:pt x="57" y="498"/>
                    <a:pt x="56" y="498"/>
                    <a:pt x="56" y="499"/>
                  </a:cubicBezTo>
                  <a:cubicBezTo>
                    <a:pt x="60" y="513"/>
                    <a:pt x="70" y="527"/>
                    <a:pt x="83" y="535"/>
                  </a:cubicBezTo>
                  <a:cubicBezTo>
                    <a:pt x="79" y="539"/>
                    <a:pt x="76" y="543"/>
                    <a:pt x="73" y="547"/>
                  </a:cubicBezTo>
                  <a:cubicBezTo>
                    <a:pt x="58" y="541"/>
                    <a:pt x="48" y="528"/>
                    <a:pt x="43" y="513"/>
                  </a:cubicBezTo>
                  <a:cubicBezTo>
                    <a:pt x="43" y="512"/>
                    <a:pt x="42" y="512"/>
                    <a:pt x="42" y="513"/>
                  </a:cubicBezTo>
                  <a:cubicBezTo>
                    <a:pt x="46" y="529"/>
                    <a:pt x="55" y="544"/>
                    <a:pt x="69" y="551"/>
                  </a:cubicBezTo>
                  <a:cubicBezTo>
                    <a:pt x="68" y="553"/>
                    <a:pt x="67" y="554"/>
                    <a:pt x="66" y="556"/>
                  </a:cubicBezTo>
                  <a:cubicBezTo>
                    <a:pt x="65" y="555"/>
                    <a:pt x="64" y="555"/>
                    <a:pt x="63" y="554"/>
                  </a:cubicBezTo>
                  <a:cubicBezTo>
                    <a:pt x="57" y="552"/>
                    <a:pt x="53" y="548"/>
                    <a:pt x="48" y="545"/>
                  </a:cubicBezTo>
                  <a:cubicBezTo>
                    <a:pt x="41" y="538"/>
                    <a:pt x="34" y="530"/>
                    <a:pt x="29" y="522"/>
                  </a:cubicBezTo>
                  <a:cubicBezTo>
                    <a:pt x="28" y="521"/>
                    <a:pt x="27" y="522"/>
                    <a:pt x="28" y="523"/>
                  </a:cubicBezTo>
                  <a:cubicBezTo>
                    <a:pt x="33" y="532"/>
                    <a:pt x="39" y="540"/>
                    <a:pt x="46" y="547"/>
                  </a:cubicBezTo>
                  <a:cubicBezTo>
                    <a:pt x="50" y="551"/>
                    <a:pt x="56" y="557"/>
                    <a:pt x="62" y="560"/>
                  </a:cubicBezTo>
                  <a:cubicBezTo>
                    <a:pt x="60" y="562"/>
                    <a:pt x="58" y="563"/>
                    <a:pt x="56" y="565"/>
                  </a:cubicBezTo>
                  <a:cubicBezTo>
                    <a:pt x="55" y="565"/>
                    <a:pt x="54" y="564"/>
                    <a:pt x="53" y="563"/>
                  </a:cubicBezTo>
                  <a:cubicBezTo>
                    <a:pt x="54" y="563"/>
                    <a:pt x="55" y="563"/>
                    <a:pt x="55" y="562"/>
                  </a:cubicBezTo>
                  <a:cubicBezTo>
                    <a:pt x="57" y="561"/>
                    <a:pt x="57" y="560"/>
                    <a:pt x="55" y="559"/>
                  </a:cubicBezTo>
                  <a:cubicBezTo>
                    <a:pt x="50" y="555"/>
                    <a:pt x="43" y="555"/>
                    <a:pt x="38" y="552"/>
                  </a:cubicBezTo>
                  <a:cubicBezTo>
                    <a:pt x="37" y="552"/>
                    <a:pt x="36" y="551"/>
                    <a:pt x="36" y="551"/>
                  </a:cubicBezTo>
                  <a:cubicBezTo>
                    <a:pt x="29" y="545"/>
                    <a:pt x="22" y="538"/>
                    <a:pt x="16" y="531"/>
                  </a:cubicBezTo>
                  <a:cubicBezTo>
                    <a:pt x="13" y="526"/>
                    <a:pt x="9" y="518"/>
                    <a:pt x="11" y="515"/>
                  </a:cubicBezTo>
                  <a:cubicBezTo>
                    <a:pt x="11" y="515"/>
                    <a:pt x="11" y="515"/>
                    <a:pt x="11" y="514"/>
                  </a:cubicBezTo>
                  <a:cubicBezTo>
                    <a:pt x="20" y="512"/>
                    <a:pt x="25" y="498"/>
                    <a:pt x="31" y="492"/>
                  </a:cubicBezTo>
                  <a:close/>
                  <a:moveTo>
                    <a:pt x="90" y="539"/>
                  </a:moveTo>
                  <a:cubicBezTo>
                    <a:pt x="90" y="539"/>
                    <a:pt x="91" y="539"/>
                    <a:pt x="91" y="538"/>
                  </a:cubicBezTo>
                  <a:cubicBezTo>
                    <a:pt x="90" y="539"/>
                    <a:pt x="89" y="540"/>
                    <a:pt x="88" y="541"/>
                  </a:cubicBezTo>
                  <a:cubicBezTo>
                    <a:pt x="89" y="540"/>
                    <a:pt x="90" y="539"/>
                    <a:pt x="90" y="539"/>
                  </a:cubicBezTo>
                  <a:close/>
                  <a:moveTo>
                    <a:pt x="92" y="538"/>
                  </a:moveTo>
                  <a:cubicBezTo>
                    <a:pt x="92" y="537"/>
                    <a:pt x="92" y="537"/>
                    <a:pt x="92" y="536"/>
                  </a:cubicBezTo>
                  <a:cubicBezTo>
                    <a:pt x="96" y="531"/>
                    <a:pt x="100" y="526"/>
                    <a:pt x="104" y="520"/>
                  </a:cubicBezTo>
                  <a:cubicBezTo>
                    <a:pt x="105" y="521"/>
                    <a:pt x="105" y="520"/>
                    <a:pt x="106" y="519"/>
                  </a:cubicBezTo>
                  <a:cubicBezTo>
                    <a:pt x="106" y="520"/>
                    <a:pt x="107" y="519"/>
                    <a:pt x="107" y="518"/>
                  </a:cubicBezTo>
                  <a:cubicBezTo>
                    <a:pt x="107" y="518"/>
                    <a:pt x="107" y="518"/>
                    <a:pt x="107" y="517"/>
                  </a:cubicBezTo>
                  <a:cubicBezTo>
                    <a:pt x="110" y="517"/>
                    <a:pt x="111" y="515"/>
                    <a:pt x="114" y="514"/>
                  </a:cubicBezTo>
                  <a:cubicBezTo>
                    <a:pt x="115" y="514"/>
                    <a:pt x="114" y="512"/>
                    <a:pt x="113" y="512"/>
                  </a:cubicBezTo>
                  <a:cubicBezTo>
                    <a:pt x="112" y="512"/>
                    <a:pt x="111" y="512"/>
                    <a:pt x="110" y="512"/>
                  </a:cubicBezTo>
                  <a:cubicBezTo>
                    <a:pt x="112" y="510"/>
                    <a:pt x="114" y="507"/>
                    <a:pt x="116" y="505"/>
                  </a:cubicBezTo>
                  <a:cubicBezTo>
                    <a:pt x="117" y="506"/>
                    <a:pt x="119" y="507"/>
                    <a:pt x="120" y="508"/>
                  </a:cubicBezTo>
                  <a:cubicBezTo>
                    <a:pt x="111" y="518"/>
                    <a:pt x="101" y="528"/>
                    <a:pt x="92" y="538"/>
                  </a:cubicBezTo>
                  <a:close/>
                  <a:moveTo>
                    <a:pt x="124" y="503"/>
                  </a:moveTo>
                  <a:cubicBezTo>
                    <a:pt x="124" y="502"/>
                    <a:pt x="124" y="501"/>
                    <a:pt x="124" y="500"/>
                  </a:cubicBezTo>
                  <a:cubicBezTo>
                    <a:pt x="124" y="500"/>
                    <a:pt x="124" y="500"/>
                    <a:pt x="124" y="500"/>
                  </a:cubicBezTo>
                  <a:cubicBezTo>
                    <a:pt x="125" y="499"/>
                    <a:pt x="125" y="499"/>
                    <a:pt x="125" y="498"/>
                  </a:cubicBezTo>
                  <a:cubicBezTo>
                    <a:pt x="125" y="497"/>
                    <a:pt x="126" y="497"/>
                    <a:pt x="128" y="496"/>
                  </a:cubicBezTo>
                  <a:cubicBezTo>
                    <a:pt x="131" y="495"/>
                    <a:pt x="132" y="492"/>
                    <a:pt x="133" y="490"/>
                  </a:cubicBezTo>
                  <a:cubicBezTo>
                    <a:pt x="134" y="490"/>
                    <a:pt x="134" y="490"/>
                    <a:pt x="135" y="490"/>
                  </a:cubicBezTo>
                  <a:cubicBezTo>
                    <a:pt x="135" y="490"/>
                    <a:pt x="135" y="490"/>
                    <a:pt x="135" y="491"/>
                  </a:cubicBezTo>
                  <a:cubicBezTo>
                    <a:pt x="133" y="494"/>
                    <a:pt x="130" y="497"/>
                    <a:pt x="128" y="500"/>
                  </a:cubicBezTo>
                  <a:cubicBezTo>
                    <a:pt x="127" y="501"/>
                    <a:pt x="125" y="502"/>
                    <a:pt x="124" y="503"/>
                  </a:cubicBezTo>
                  <a:close/>
                  <a:moveTo>
                    <a:pt x="231" y="370"/>
                  </a:moveTo>
                  <a:cubicBezTo>
                    <a:pt x="226" y="366"/>
                    <a:pt x="220" y="362"/>
                    <a:pt x="218" y="356"/>
                  </a:cubicBezTo>
                  <a:cubicBezTo>
                    <a:pt x="218" y="356"/>
                    <a:pt x="217" y="356"/>
                    <a:pt x="217" y="356"/>
                  </a:cubicBezTo>
                  <a:cubicBezTo>
                    <a:pt x="219" y="362"/>
                    <a:pt x="224" y="368"/>
                    <a:pt x="229" y="372"/>
                  </a:cubicBezTo>
                  <a:cubicBezTo>
                    <a:pt x="224" y="377"/>
                    <a:pt x="219" y="381"/>
                    <a:pt x="214" y="385"/>
                  </a:cubicBezTo>
                  <a:cubicBezTo>
                    <a:pt x="214" y="385"/>
                    <a:pt x="214" y="385"/>
                    <a:pt x="214" y="385"/>
                  </a:cubicBezTo>
                  <a:cubicBezTo>
                    <a:pt x="209" y="383"/>
                    <a:pt x="206" y="379"/>
                    <a:pt x="204" y="374"/>
                  </a:cubicBezTo>
                  <a:cubicBezTo>
                    <a:pt x="204" y="373"/>
                    <a:pt x="202" y="374"/>
                    <a:pt x="202" y="375"/>
                  </a:cubicBezTo>
                  <a:cubicBezTo>
                    <a:pt x="205" y="380"/>
                    <a:pt x="208" y="384"/>
                    <a:pt x="212" y="387"/>
                  </a:cubicBezTo>
                  <a:cubicBezTo>
                    <a:pt x="208" y="391"/>
                    <a:pt x="203" y="395"/>
                    <a:pt x="198" y="400"/>
                  </a:cubicBezTo>
                  <a:cubicBezTo>
                    <a:pt x="198" y="400"/>
                    <a:pt x="198" y="400"/>
                    <a:pt x="198" y="399"/>
                  </a:cubicBezTo>
                  <a:cubicBezTo>
                    <a:pt x="194" y="397"/>
                    <a:pt x="191" y="393"/>
                    <a:pt x="190" y="389"/>
                  </a:cubicBezTo>
                  <a:cubicBezTo>
                    <a:pt x="190" y="388"/>
                    <a:pt x="188" y="388"/>
                    <a:pt x="188" y="389"/>
                  </a:cubicBezTo>
                  <a:cubicBezTo>
                    <a:pt x="189" y="394"/>
                    <a:pt x="191" y="398"/>
                    <a:pt x="195" y="401"/>
                  </a:cubicBezTo>
                  <a:cubicBezTo>
                    <a:pt x="195" y="401"/>
                    <a:pt x="196" y="401"/>
                    <a:pt x="197" y="402"/>
                  </a:cubicBezTo>
                  <a:cubicBezTo>
                    <a:pt x="194" y="404"/>
                    <a:pt x="192" y="407"/>
                    <a:pt x="189" y="410"/>
                  </a:cubicBezTo>
                  <a:cubicBezTo>
                    <a:pt x="187" y="409"/>
                    <a:pt x="184" y="408"/>
                    <a:pt x="182" y="406"/>
                  </a:cubicBezTo>
                  <a:cubicBezTo>
                    <a:pt x="177" y="403"/>
                    <a:pt x="173" y="399"/>
                    <a:pt x="171" y="394"/>
                  </a:cubicBezTo>
                  <a:cubicBezTo>
                    <a:pt x="170" y="393"/>
                    <a:pt x="170" y="394"/>
                    <a:pt x="170" y="394"/>
                  </a:cubicBezTo>
                  <a:cubicBezTo>
                    <a:pt x="172" y="400"/>
                    <a:pt x="176" y="404"/>
                    <a:pt x="181" y="408"/>
                  </a:cubicBezTo>
                  <a:cubicBezTo>
                    <a:pt x="183" y="409"/>
                    <a:pt x="185" y="411"/>
                    <a:pt x="187" y="412"/>
                  </a:cubicBezTo>
                  <a:cubicBezTo>
                    <a:pt x="185" y="415"/>
                    <a:pt x="183" y="417"/>
                    <a:pt x="182" y="420"/>
                  </a:cubicBezTo>
                  <a:cubicBezTo>
                    <a:pt x="180" y="418"/>
                    <a:pt x="179" y="416"/>
                    <a:pt x="176" y="415"/>
                  </a:cubicBezTo>
                  <a:cubicBezTo>
                    <a:pt x="175" y="415"/>
                    <a:pt x="175" y="415"/>
                    <a:pt x="175" y="415"/>
                  </a:cubicBezTo>
                  <a:cubicBezTo>
                    <a:pt x="174" y="415"/>
                    <a:pt x="173" y="414"/>
                    <a:pt x="172" y="413"/>
                  </a:cubicBezTo>
                  <a:cubicBezTo>
                    <a:pt x="168" y="407"/>
                    <a:pt x="163" y="403"/>
                    <a:pt x="157" y="401"/>
                  </a:cubicBezTo>
                  <a:cubicBezTo>
                    <a:pt x="179" y="368"/>
                    <a:pt x="205" y="338"/>
                    <a:pt x="231" y="308"/>
                  </a:cubicBezTo>
                  <a:cubicBezTo>
                    <a:pt x="240" y="320"/>
                    <a:pt x="251" y="330"/>
                    <a:pt x="263" y="337"/>
                  </a:cubicBezTo>
                  <a:cubicBezTo>
                    <a:pt x="262" y="337"/>
                    <a:pt x="261" y="338"/>
                    <a:pt x="260" y="339"/>
                  </a:cubicBezTo>
                  <a:cubicBezTo>
                    <a:pt x="260" y="339"/>
                    <a:pt x="260" y="339"/>
                    <a:pt x="260" y="339"/>
                  </a:cubicBezTo>
                  <a:cubicBezTo>
                    <a:pt x="253" y="337"/>
                    <a:pt x="246" y="333"/>
                    <a:pt x="242" y="327"/>
                  </a:cubicBezTo>
                  <a:cubicBezTo>
                    <a:pt x="241" y="326"/>
                    <a:pt x="240" y="327"/>
                    <a:pt x="240" y="328"/>
                  </a:cubicBezTo>
                  <a:cubicBezTo>
                    <a:pt x="245" y="334"/>
                    <a:pt x="251" y="338"/>
                    <a:pt x="259" y="341"/>
                  </a:cubicBezTo>
                  <a:cubicBezTo>
                    <a:pt x="255" y="346"/>
                    <a:pt x="251" y="350"/>
                    <a:pt x="248" y="355"/>
                  </a:cubicBezTo>
                  <a:cubicBezTo>
                    <a:pt x="245" y="355"/>
                    <a:pt x="243" y="354"/>
                    <a:pt x="241" y="353"/>
                  </a:cubicBezTo>
                  <a:cubicBezTo>
                    <a:pt x="236" y="351"/>
                    <a:pt x="233" y="346"/>
                    <a:pt x="232" y="341"/>
                  </a:cubicBezTo>
                  <a:cubicBezTo>
                    <a:pt x="232" y="341"/>
                    <a:pt x="231" y="341"/>
                    <a:pt x="231" y="342"/>
                  </a:cubicBezTo>
                  <a:cubicBezTo>
                    <a:pt x="232" y="347"/>
                    <a:pt x="235" y="352"/>
                    <a:pt x="240" y="355"/>
                  </a:cubicBezTo>
                  <a:cubicBezTo>
                    <a:pt x="241" y="356"/>
                    <a:pt x="243" y="357"/>
                    <a:pt x="245" y="357"/>
                  </a:cubicBezTo>
                  <a:cubicBezTo>
                    <a:pt x="241" y="362"/>
                    <a:pt x="236" y="366"/>
                    <a:pt x="231" y="370"/>
                  </a:cubicBezTo>
                  <a:close/>
                  <a:moveTo>
                    <a:pt x="476" y="308"/>
                  </a:moveTo>
                  <a:cubicBezTo>
                    <a:pt x="439" y="349"/>
                    <a:pt x="382" y="364"/>
                    <a:pt x="328" y="356"/>
                  </a:cubicBezTo>
                  <a:cubicBezTo>
                    <a:pt x="287" y="349"/>
                    <a:pt x="260" y="321"/>
                    <a:pt x="233" y="292"/>
                  </a:cubicBezTo>
                  <a:cubicBezTo>
                    <a:pt x="230" y="288"/>
                    <a:pt x="226" y="283"/>
                    <a:pt x="223" y="278"/>
                  </a:cubicBezTo>
                  <a:cubicBezTo>
                    <a:pt x="210" y="257"/>
                    <a:pt x="201" y="233"/>
                    <a:pt x="196" y="209"/>
                  </a:cubicBezTo>
                  <a:cubicBezTo>
                    <a:pt x="186" y="161"/>
                    <a:pt x="196" y="104"/>
                    <a:pt x="228" y="66"/>
                  </a:cubicBezTo>
                  <a:cubicBezTo>
                    <a:pt x="282" y="0"/>
                    <a:pt x="400" y="4"/>
                    <a:pt x="462" y="54"/>
                  </a:cubicBezTo>
                  <a:cubicBezTo>
                    <a:pt x="539" y="116"/>
                    <a:pt x="540" y="238"/>
                    <a:pt x="476" y="308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3900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7" name="Freeform 310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8058" y="8067"/>
              <a:ext cx="274" cy="268"/>
            </a:xfrm>
            <a:custGeom>
              <a:avLst/>
              <a:gdLst>
                <a:gd name="T0" fmla="*/ 62 w 287"/>
                <a:gd name="T1" fmla="*/ 35 h 282"/>
                <a:gd name="T2" fmla="*/ 24 w 287"/>
                <a:gd name="T3" fmla="*/ 88 h 282"/>
                <a:gd name="T4" fmla="*/ 21 w 287"/>
                <a:gd name="T5" fmla="*/ 111 h 282"/>
                <a:gd name="T6" fmla="*/ 103 w 287"/>
                <a:gd name="T7" fmla="*/ 267 h 282"/>
                <a:gd name="T8" fmla="*/ 266 w 287"/>
                <a:gd name="T9" fmla="*/ 174 h 282"/>
                <a:gd name="T10" fmla="*/ 183 w 287"/>
                <a:gd name="T11" fmla="*/ 12 h 282"/>
                <a:gd name="T12" fmla="*/ 62 w 287"/>
                <a:gd name="T13" fmla="*/ 35 h 282"/>
                <a:gd name="T14" fmla="*/ 169 w 287"/>
                <a:gd name="T15" fmla="*/ 19 h 282"/>
                <a:gd name="T16" fmla="*/ 258 w 287"/>
                <a:gd name="T17" fmla="*/ 163 h 282"/>
                <a:gd name="T18" fmla="*/ 125 w 287"/>
                <a:gd name="T19" fmla="*/ 258 h 282"/>
                <a:gd name="T20" fmla="*/ 41 w 287"/>
                <a:gd name="T21" fmla="*/ 80 h 282"/>
                <a:gd name="T22" fmla="*/ 38 w 287"/>
                <a:gd name="T23" fmla="*/ 79 h 282"/>
                <a:gd name="T24" fmla="*/ 37 w 287"/>
                <a:gd name="T25" fmla="*/ 80 h 282"/>
                <a:gd name="T26" fmla="*/ 50 w 287"/>
                <a:gd name="T27" fmla="*/ 59 h 282"/>
                <a:gd name="T28" fmla="*/ 169 w 287"/>
                <a:gd name="T29" fmla="*/ 19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7" h="282">
                  <a:moveTo>
                    <a:pt x="62" y="35"/>
                  </a:moveTo>
                  <a:cubicBezTo>
                    <a:pt x="44" y="49"/>
                    <a:pt x="32" y="67"/>
                    <a:pt x="24" y="88"/>
                  </a:cubicBezTo>
                  <a:cubicBezTo>
                    <a:pt x="21" y="96"/>
                    <a:pt x="21" y="103"/>
                    <a:pt x="21" y="111"/>
                  </a:cubicBezTo>
                  <a:cubicBezTo>
                    <a:pt x="0" y="174"/>
                    <a:pt x="36" y="253"/>
                    <a:pt x="103" y="267"/>
                  </a:cubicBezTo>
                  <a:cubicBezTo>
                    <a:pt x="174" y="282"/>
                    <a:pt x="244" y="244"/>
                    <a:pt x="266" y="174"/>
                  </a:cubicBezTo>
                  <a:cubicBezTo>
                    <a:pt x="287" y="107"/>
                    <a:pt x="250" y="33"/>
                    <a:pt x="183" y="12"/>
                  </a:cubicBezTo>
                  <a:cubicBezTo>
                    <a:pt x="145" y="0"/>
                    <a:pt x="94" y="9"/>
                    <a:pt x="62" y="35"/>
                  </a:cubicBezTo>
                  <a:close/>
                  <a:moveTo>
                    <a:pt x="169" y="19"/>
                  </a:moveTo>
                  <a:cubicBezTo>
                    <a:pt x="236" y="30"/>
                    <a:pt x="272" y="100"/>
                    <a:pt x="258" y="163"/>
                  </a:cubicBezTo>
                  <a:cubicBezTo>
                    <a:pt x="244" y="226"/>
                    <a:pt x="187" y="261"/>
                    <a:pt x="125" y="258"/>
                  </a:cubicBezTo>
                  <a:cubicBezTo>
                    <a:pt x="38" y="255"/>
                    <a:pt x="12" y="150"/>
                    <a:pt x="41" y="80"/>
                  </a:cubicBezTo>
                  <a:cubicBezTo>
                    <a:pt x="41" y="79"/>
                    <a:pt x="39" y="78"/>
                    <a:pt x="38" y="79"/>
                  </a:cubicBezTo>
                  <a:cubicBezTo>
                    <a:pt x="38" y="79"/>
                    <a:pt x="38" y="79"/>
                    <a:pt x="37" y="80"/>
                  </a:cubicBezTo>
                  <a:cubicBezTo>
                    <a:pt x="41" y="73"/>
                    <a:pt x="45" y="66"/>
                    <a:pt x="50" y="59"/>
                  </a:cubicBezTo>
                  <a:cubicBezTo>
                    <a:pt x="78" y="24"/>
                    <a:pt x="127" y="12"/>
                    <a:pt x="169" y="19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3900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8" name="Freeform 311"/>
            <p:cNvSpPr/>
            <p:nvPr>
              <p:custDataLst>
                <p:tags r:id="rId7"/>
              </p:custDataLst>
            </p:nvPr>
          </p:nvSpPr>
          <p:spPr bwMode="auto">
            <a:xfrm>
              <a:off x="8045" y="8060"/>
              <a:ext cx="186" cy="167"/>
            </a:xfrm>
            <a:custGeom>
              <a:avLst/>
              <a:gdLst>
                <a:gd name="T0" fmla="*/ 51 w 194"/>
                <a:gd name="T1" fmla="*/ 47 h 176"/>
                <a:gd name="T2" fmla="*/ 116 w 194"/>
                <a:gd name="T3" fmla="*/ 14 h 176"/>
                <a:gd name="T4" fmla="*/ 191 w 194"/>
                <a:gd name="T5" fmla="*/ 10 h 176"/>
                <a:gd name="T6" fmla="*/ 191 w 194"/>
                <a:gd name="T7" fmla="*/ 6 h 176"/>
                <a:gd name="T8" fmla="*/ 43 w 194"/>
                <a:gd name="T9" fmla="*/ 48 h 176"/>
                <a:gd name="T10" fmla="*/ 16 w 194"/>
                <a:gd name="T11" fmla="*/ 175 h 176"/>
                <a:gd name="T12" fmla="*/ 17 w 194"/>
                <a:gd name="T13" fmla="*/ 175 h 176"/>
                <a:gd name="T14" fmla="*/ 51 w 194"/>
                <a:gd name="T15" fmla="*/ 4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4" h="176">
                  <a:moveTo>
                    <a:pt x="51" y="47"/>
                  </a:moveTo>
                  <a:cubicBezTo>
                    <a:pt x="70" y="29"/>
                    <a:pt x="91" y="18"/>
                    <a:pt x="116" y="14"/>
                  </a:cubicBezTo>
                  <a:cubicBezTo>
                    <a:pt x="141" y="9"/>
                    <a:pt x="167" y="13"/>
                    <a:pt x="191" y="10"/>
                  </a:cubicBezTo>
                  <a:cubicBezTo>
                    <a:pt x="194" y="10"/>
                    <a:pt x="194" y="7"/>
                    <a:pt x="191" y="6"/>
                  </a:cubicBezTo>
                  <a:cubicBezTo>
                    <a:pt x="137" y="0"/>
                    <a:pt x="83" y="8"/>
                    <a:pt x="43" y="48"/>
                  </a:cubicBezTo>
                  <a:cubicBezTo>
                    <a:pt x="7" y="83"/>
                    <a:pt x="0" y="128"/>
                    <a:pt x="16" y="175"/>
                  </a:cubicBezTo>
                  <a:cubicBezTo>
                    <a:pt x="16" y="176"/>
                    <a:pt x="17" y="175"/>
                    <a:pt x="17" y="175"/>
                  </a:cubicBezTo>
                  <a:cubicBezTo>
                    <a:pt x="3" y="126"/>
                    <a:pt x="15" y="83"/>
                    <a:pt x="51" y="47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3900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20" name="Freeform 312"/>
            <p:cNvSpPr/>
            <p:nvPr>
              <p:custDataLst>
                <p:tags r:id="rId8"/>
              </p:custDataLst>
            </p:nvPr>
          </p:nvSpPr>
          <p:spPr bwMode="auto">
            <a:xfrm>
              <a:off x="8065" y="8075"/>
              <a:ext cx="279" cy="302"/>
            </a:xfrm>
            <a:custGeom>
              <a:avLst/>
              <a:gdLst>
                <a:gd name="T0" fmla="*/ 203 w 294"/>
                <a:gd name="T1" fmla="*/ 4 h 317"/>
                <a:gd name="T2" fmla="*/ 258 w 294"/>
                <a:gd name="T3" fmla="*/ 37 h 317"/>
                <a:gd name="T4" fmla="*/ 282 w 294"/>
                <a:gd name="T5" fmla="*/ 97 h 317"/>
                <a:gd name="T6" fmla="*/ 254 w 294"/>
                <a:gd name="T7" fmla="*/ 218 h 317"/>
                <a:gd name="T8" fmla="*/ 1 w 294"/>
                <a:gd name="T9" fmla="*/ 192 h 317"/>
                <a:gd name="T10" fmla="*/ 0 w 294"/>
                <a:gd name="T11" fmla="*/ 192 h 317"/>
                <a:gd name="T12" fmla="*/ 258 w 294"/>
                <a:gd name="T13" fmla="*/ 224 h 317"/>
                <a:gd name="T14" fmla="*/ 287 w 294"/>
                <a:gd name="T15" fmla="*/ 88 h 317"/>
                <a:gd name="T16" fmla="*/ 203 w 294"/>
                <a:gd name="T17" fmla="*/ 0 h 317"/>
                <a:gd name="T18" fmla="*/ 203 w 294"/>
                <a:gd name="T19" fmla="*/ 4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4" h="317">
                  <a:moveTo>
                    <a:pt x="203" y="4"/>
                  </a:moveTo>
                  <a:cubicBezTo>
                    <a:pt x="225" y="12"/>
                    <a:pt x="243" y="18"/>
                    <a:pt x="258" y="37"/>
                  </a:cubicBezTo>
                  <a:cubicBezTo>
                    <a:pt x="273" y="53"/>
                    <a:pt x="279" y="76"/>
                    <a:pt x="282" y="97"/>
                  </a:cubicBezTo>
                  <a:cubicBezTo>
                    <a:pt x="287" y="138"/>
                    <a:pt x="276" y="183"/>
                    <a:pt x="254" y="218"/>
                  </a:cubicBezTo>
                  <a:cubicBezTo>
                    <a:pt x="194" y="316"/>
                    <a:pt x="51" y="281"/>
                    <a:pt x="1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41" y="296"/>
                    <a:pt x="194" y="317"/>
                    <a:pt x="258" y="224"/>
                  </a:cubicBezTo>
                  <a:cubicBezTo>
                    <a:pt x="285" y="186"/>
                    <a:pt x="294" y="134"/>
                    <a:pt x="287" y="88"/>
                  </a:cubicBezTo>
                  <a:cubicBezTo>
                    <a:pt x="281" y="47"/>
                    <a:pt x="249" y="1"/>
                    <a:pt x="203" y="0"/>
                  </a:cubicBezTo>
                  <a:cubicBezTo>
                    <a:pt x="201" y="0"/>
                    <a:pt x="201" y="3"/>
                    <a:pt x="203" y="4"/>
                  </a:cubicBezTo>
                  <a:close/>
                </a:path>
              </a:pathLst>
            </a:custGeom>
            <a:grpFill/>
            <a:ln>
              <a:solidFill>
                <a:schemeClr val="accent1">
                  <a:lumMod val="75000"/>
                  <a:alpha val="39000"/>
                </a:schemeClr>
              </a:solidFill>
            </a:ln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11873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Priority Queue ADT 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921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9BF3A0-A740-41D9-BD8D-7CD87184575E}" type="datetime1">
              <a:rPr lang="zh-CN" altLang="en-US" sz="790" smtClean="0"/>
              <a:pPr>
                <a:spcBef>
                  <a:spcPct val="0"/>
                </a:spcBef>
                <a:buFontTx/>
                <a:buNone/>
              </a:pPr>
              <a:t>2024/10/14</a:t>
            </a:fld>
            <a:endParaRPr lang="en-US" altLang="zh-CN" sz="790"/>
          </a:p>
        </p:txBody>
      </p:sp>
      <p:sp>
        <p:nvSpPr>
          <p:cNvPr id="9219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790" smtClean="0"/>
              <a:t>Heaps&amp;Priority Queue - Lecture 6</a:t>
            </a:r>
            <a:endParaRPr lang="en-US" altLang="zh-CN" sz="790"/>
          </a:p>
        </p:txBody>
      </p:sp>
      <p:sp>
        <p:nvSpPr>
          <p:cNvPr id="922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360EC3-4AFE-40FE-B882-E7951EA21CD0}" type="slidenum">
              <a:rPr lang="en-US" altLang="zh-CN" sz="79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zh-CN" sz="790"/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337" y="1685292"/>
            <a:ext cx="7886700" cy="435133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Priority Queue can efficiently do: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err="1">
                <a:ea typeface="宋体" panose="02010600030101010101" pitchFamily="2" charset="-122"/>
              </a:rPr>
              <a:t>FindMin</a:t>
            </a:r>
            <a:r>
              <a:rPr lang="en-US" altLang="zh-CN" sz="2000" dirty="0">
                <a:ea typeface="宋体" panose="02010600030101010101" pitchFamily="2" charset="-122"/>
              </a:rPr>
              <a:t> (and </a:t>
            </a:r>
            <a:r>
              <a:rPr lang="en-US" altLang="zh-CN" sz="2000" dirty="0" err="1">
                <a:ea typeface="宋体" panose="02010600030101010101" pitchFamily="2" charset="-122"/>
              </a:rPr>
              <a:t>DeleteMin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 smtClean="0">
                <a:ea typeface="宋体" panose="02010600030101010101" pitchFamily="2" charset="-122"/>
              </a:rPr>
              <a:t>Insert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What if we use…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rgbClr val="263AF8"/>
                </a:solidFill>
                <a:ea typeface="宋体" panose="02010600030101010101" pitchFamily="2" charset="-122"/>
              </a:rPr>
              <a:t>Lists:</a:t>
            </a:r>
            <a:r>
              <a:rPr lang="en-US" altLang="zh-CN" sz="2000" dirty="0">
                <a:ea typeface="宋体" panose="02010600030101010101" pitchFamily="2" charset="-122"/>
              </a:rPr>
              <a:t> If sorted, what is the run time for Insert and </a:t>
            </a:r>
            <a:r>
              <a:rPr lang="en-US" altLang="zh-CN" sz="2000" dirty="0" err="1">
                <a:ea typeface="宋体" panose="02010600030101010101" pitchFamily="2" charset="-122"/>
              </a:rPr>
              <a:t>FindMin</a:t>
            </a:r>
            <a:r>
              <a:rPr lang="en-US" altLang="zh-CN" sz="2000" dirty="0">
                <a:ea typeface="宋体" panose="02010600030101010101" pitchFamily="2" charset="-122"/>
              </a:rPr>
              <a:t>? Unsorted?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rgbClr val="263AF8"/>
                </a:solidFill>
                <a:ea typeface="宋体" panose="02010600030101010101" pitchFamily="2" charset="-122"/>
              </a:rPr>
              <a:t>Binary Search Trees: </a:t>
            </a:r>
            <a:r>
              <a:rPr lang="en-US" altLang="zh-CN" sz="2000" dirty="0">
                <a:ea typeface="宋体" panose="02010600030101010101" pitchFamily="2" charset="-122"/>
              </a:rPr>
              <a:t>What is the run time for Insert and </a:t>
            </a:r>
            <a:r>
              <a:rPr lang="en-US" altLang="zh-CN" sz="2000" dirty="0" err="1">
                <a:ea typeface="宋体" panose="02010600030101010101" pitchFamily="2" charset="-122"/>
              </a:rPr>
              <a:t>FindMin</a:t>
            </a:r>
            <a:r>
              <a:rPr lang="en-US" altLang="zh-CN" sz="2000" dirty="0">
                <a:ea typeface="宋体" panose="02010600030101010101" pitchFamily="2" charset="-122"/>
              </a:rPr>
              <a:t>? 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rgbClr val="263AF8"/>
                </a:solidFill>
                <a:ea typeface="宋体" panose="02010600030101010101" pitchFamily="2" charset="-122"/>
              </a:rPr>
              <a:t>Hash Tables: </a:t>
            </a:r>
            <a:r>
              <a:rPr lang="en-US" altLang="zh-CN" sz="2000" dirty="0">
                <a:ea typeface="宋体" panose="02010600030101010101" pitchFamily="2" charset="-122"/>
              </a:rPr>
              <a:t>What is the run time for Insert and </a:t>
            </a:r>
            <a:r>
              <a:rPr lang="en-US" altLang="zh-CN" sz="2000" dirty="0" err="1">
                <a:ea typeface="宋体" panose="02010600030101010101" pitchFamily="2" charset="-122"/>
              </a:rPr>
              <a:t>FindMin</a:t>
            </a:r>
            <a:r>
              <a:rPr lang="en-US" altLang="zh-CN" sz="2000" dirty="0">
                <a:ea typeface="宋体" panose="02010600030101010101" pitchFamily="2" charset="-122"/>
              </a:rPr>
              <a:t>? </a:t>
            </a:r>
          </a:p>
        </p:txBody>
      </p:sp>
      <p:grpSp>
        <p:nvGrpSpPr>
          <p:cNvPr id="217" name="组合 216"/>
          <p:cNvGrpSpPr/>
          <p:nvPr/>
        </p:nvGrpSpPr>
        <p:grpSpPr>
          <a:xfrm rot="19980000">
            <a:off x="1270" y="334010"/>
            <a:ext cx="547370" cy="573405"/>
            <a:chOff x="11177" y="6972"/>
            <a:chExt cx="422" cy="442"/>
          </a:xfrm>
          <a:solidFill>
            <a:schemeClr val="accent1">
              <a:lumMod val="50000"/>
              <a:alpha val="25000"/>
            </a:schemeClr>
          </a:solidFill>
        </p:grpSpPr>
        <p:sp>
          <p:nvSpPr>
            <p:cNvPr id="79" name="Freeform 872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11177" y="6972"/>
              <a:ext cx="423" cy="443"/>
            </a:xfrm>
            <a:custGeom>
              <a:avLst/>
              <a:gdLst>
                <a:gd name="T0" fmla="*/ 414 w 443"/>
                <a:gd name="T1" fmla="*/ 116 h 464"/>
                <a:gd name="T2" fmla="*/ 350 w 443"/>
                <a:gd name="T3" fmla="*/ 180 h 464"/>
                <a:gd name="T4" fmla="*/ 287 w 443"/>
                <a:gd name="T5" fmla="*/ 187 h 464"/>
                <a:gd name="T6" fmla="*/ 255 w 443"/>
                <a:gd name="T7" fmla="*/ 29 h 464"/>
                <a:gd name="T8" fmla="*/ 224 w 443"/>
                <a:gd name="T9" fmla="*/ 8 h 464"/>
                <a:gd name="T10" fmla="*/ 170 w 443"/>
                <a:gd name="T11" fmla="*/ 24 h 464"/>
                <a:gd name="T12" fmla="*/ 168 w 443"/>
                <a:gd name="T13" fmla="*/ 84 h 464"/>
                <a:gd name="T14" fmla="*/ 150 w 443"/>
                <a:gd name="T15" fmla="*/ 193 h 464"/>
                <a:gd name="T16" fmla="*/ 79 w 443"/>
                <a:gd name="T17" fmla="*/ 229 h 464"/>
                <a:gd name="T18" fmla="*/ 18 w 443"/>
                <a:gd name="T19" fmla="*/ 176 h 464"/>
                <a:gd name="T20" fmla="*/ 43 w 443"/>
                <a:gd name="T21" fmla="*/ 244 h 464"/>
                <a:gd name="T22" fmla="*/ 57 w 443"/>
                <a:gd name="T23" fmla="*/ 316 h 464"/>
                <a:gd name="T24" fmla="*/ 57 w 443"/>
                <a:gd name="T25" fmla="*/ 321 h 464"/>
                <a:gd name="T26" fmla="*/ 48 w 443"/>
                <a:gd name="T27" fmla="*/ 427 h 464"/>
                <a:gd name="T28" fmla="*/ 42 w 443"/>
                <a:gd name="T29" fmla="*/ 443 h 464"/>
                <a:gd name="T30" fmla="*/ 52 w 443"/>
                <a:gd name="T31" fmla="*/ 451 h 464"/>
                <a:gd name="T32" fmla="*/ 60 w 443"/>
                <a:gd name="T33" fmla="*/ 459 h 464"/>
                <a:gd name="T34" fmla="*/ 67 w 443"/>
                <a:gd name="T35" fmla="*/ 446 h 464"/>
                <a:gd name="T36" fmla="*/ 69 w 443"/>
                <a:gd name="T37" fmla="*/ 446 h 464"/>
                <a:gd name="T38" fmla="*/ 136 w 443"/>
                <a:gd name="T39" fmla="*/ 463 h 464"/>
                <a:gd name="T40" fmla="*/ 313 w 443"/>
                <a:gd name="T41" fmla="*/ 460 h 464"/>
                <a:gd name="T42" fmla="*/ 388 w 443"/>
                <a:gd name="T43" fmla="*/ 442 h 464"/>
                <a:gd name="T44" fmla="*/ 380 w 443"/>
                <a:gd name="T45" fmla="*/ 421 h 464"/>
                <a:gd name="T46" fmla="*/ 380 w 443"/>
                <a:gd name="T47" fmla="*/ 313 h 464"/>
                <a:gd name="T48" fmla="*/ 440 w 443"/>
                <a:gd name="T49" fmla="*/ 180 h 464"/>
                <a:gd name="T50" fmla="*/ 329 w 443"/>
                <a:gd name="T51" fmla="*/ 316 h 464"/>
                <a:gd name="T52" fmla="*/ 361 w 443"/>
                <a:gd name="T53" fmla="*/ 316 h 464"/>
                <a:gd name="T54" fmla="*/ 92 w 443"/>
                <a:gd name="T55" fmla="*/ 434 h 464"/>
                <a:gd name="T56" fmla="*/ 122 w 443"/>
                <a:gd name="T57" fmla="*/ 420 h 464"/>
                <a:gd name="T58" fmla="*/ 78 w 443"/>
                <a:gd name="T59" fmla="*/ 429 h 464"/>
                <a:gd name="T60" fmla="*/ 65 w 443"/>
                <a:gd name="T61" fmla="*/ 428 h 464"/>
                <a:gd name="T62" fmla="*/ 125 w 443"/>
                <a:gd name="T63" fmla="*/ 391 h 464"/>
                <a:gd name="T64" fmla="*/ 107 w 443"/>
                <a:gd name="T65" fmla="*/ 377 h 464"/>
                <a:gd name="T66" fmla="*/ 103 w 443"/>
                <a:gd name="T67" fmla="*/ 373 h 464"/>
                <a:gd name="T68" fmla="*/ 117 w 443"/>
                <a:gd name="T69" fmla="*/ 337 h 464"/>
                <a:gd name="T70" fmla="*/ 71 w 443"/>
                <a:gd name="T71" fmla="*/ 334 h 464"/>
                <a:gd name="T72" fmla="*/ 98 w 443"/>
                <a:gd name="T73" fmla="*/ 307 h 464"/>
                <a:gd name="T74" fmla="*/ 73 w 443"/>
                <a:gd name="T75" fmla="*/ 238 h 464"/>
                <a:gd name="T76" fmla="*/ 160 w 443"/>
                <a:gd name="T77" fmla="*/ 282 h 464"/>
                <a:gd name="T78" fmla="*/ 160 w 443"/>
                <a:gd name="T79" fmla="*/ 279 h 464"/>
                <a:gd name="T80" fmla="*/ 207 w 443"/>
                <a:gd name="T81" fmla="*/ 216 h 464"/>
                <a:gd name="T82" fmla="*/ 174 w 443"/>
                <a:gd name="T83" fmla="*/ 203 h 464"/>
                <a:gd name="T84" fmla="*/ 199 w 443"/>
                <a:gd name="T85" fmla="*/ 188 h 464"/>
                <a:gd name="T86" fmla="*/ 209 w 443"/>
                <a:gd name="T87" fmla="*/ 102 h 464"/>
                <a:gd name="T88" fmla="*/ 296 w 443"/>
                <a:gd name="T89" fmla="*/ 280 h 464"/>
                <a:gd name="T90" fmla="*/ 297 w 443"/>
                <a:gd name="T91" fmla="*/ 283 h 464"/>
                <a:gd name="T92" fmla="*/ 328 w 443"/>
                <a:gd name="T93" fmla="*/ 320 h 464"/>
                <a:gd name="T94" fmla="*/ 290 w 443"/>
                <a:gd name="T95" fmla="*/ 373 h 464"/>
                <a:gd name="T96" fmla="*/ 357 w 443"/>
                <a:gd name="T97" fmla="*/ 386 h 464"/>
                <a:gd name="T98" fmla="*/ 364 w 443"/>
                <a:gd name="T99" fmla="*/ 429 h 464"/>
                <a:gd name="T100" fmla="*/ 299 w 443"/>
                <a:gd name="T101" fmla="*/ 427 h 464"/>
                <a:gd name="T102" fmla="*/ 238 w 443"/>
                <a:gd name="T103" fmla="*/ 433 h 464"/>
                <a:gd name="T104" fmla="*/ 337 w 443"/>
                <a:gd name="T105" fmla="*/ 288 h 464"/>
                <a:gd name="T106" fmla="*/ 365 w 443"/>
                <a:gd name="T107" fmla="*/ 283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3" h="464">
                  <a:moveTo>
                    <a:pt x="436" y="154"/>
                  </a:moveTo>
                  <a:cubicBezTo>
                    <a:pt x="436" y="149"/>
                    <a:pt x="436" y="143"/>
                    <a:pt x="436" y="137"/>
                  </a:cubicBezTo>
                  <a:cubicBezTo>
                    <a:pt x="436" y="125"/>
                    <a:pt x="424" y="120"/>
                    <a:pt x="414" y="116"/>
                  </a:cubicBezTo>
                  <a:cubicBezTo>
                    <a:pt x="399" y="110"/>
                    <a:pt x="382" y="112"/>
                    <a:pt x="370" y="122"/>
                  </a:cubicBezTo>
                  <a:cubicBezTo>
                    <a:pt x="364" y="127"/>
                    <a:pt x="360" y="132"/>
                    <a:pt x="357" y="139"/>
                  </a:cubicBezTo>
                  <a:cubicBezTo>
                    <a:pt x="351" y="151"/>
                    <a:pt x="348" y="167"/>
                    <a:pt x="350" y="180"/>
                  </a:cubicBezTo>
                  <a:cubicBezTo>
                    <a:pt x="351" y="187"/>
                    <a:pt x="354" y="193"/>
                    <a:pt x="357" y="197"/>
                  </a:cubicBezTo>
                  <a:cubicBezTo>
                    <a:pt x="343" y="222"/>
                    <a:pt x="329" y="248"/>
                    <a:pt x="318" y="275"/>
                  </a:cubicBezTo>
                  <a:cubicBezTo>
                    <a:pt x="310" y="245"/>
                    <a:pt x="299" y="216"/>
                    <a:pt x="287" y="187"/>
                  </a:cubicBezTo>
                  <a:cubicBezTo>
                    <a:pt x="272" y="152"/>
                    <a:pt x="255" y="116"/>
                    <a:pt x="230" y="87"/>
                  </a:cubicBezTo>
                  <a:cubicBezTo>
                    <a:pt x="230" y="86"/>
                    <a:pt x="230" y="86"/>
                    <a:pt x="230" y="86"/>
                  </a:cubicBezTo>
                  <a:cubicBezTo>
                    <a:pt x="248" y="75"/>
                    <a:pt x="257" y="50"/>
                    <a:pt x="255" y="29"/>
                  </a:cubicBezTo>
                  <a:cubicBezTo>
                    <a:pt x="254" y="25"/>
                    <a:pt x="252" y="19"/>
                    <a:pt x="247" y="19"/>
                  </a:cubicBezTo>
                  <a:cubicBezTo>
                    <a:pt x="243" y="18"/>
                    <a:pt x="240" y="18"/>
                    <a:pt x="236" y="17"/>
                  </a:cubicBezTo>
                  <a:cubicBezTo>
                    <a:pt x="233" y="14"/>
                    <a:pt x="229" y="11"/>
                    <a:pt x="224" y="8"/>
                  </a:cubicBezTo>
                  <a:cubicBezTo>
                    <a:pt x="214" y="4"/>
                    <a:pt x="204" y="2"/>
                    <a:pt x="194" y="1"/>
                  </a:cubicBezTo>
                  <a:cubicBezTo>
                    <a:pt x="184" y="0"/>
                    <a:pt x="178" y="11"/>
                    <a:pt x="174" y="21"/>
                  </a:cubicBezTo>
                  <a:cubicBezTo>
                    <a:pt x="173" y="22"/>
                    <a:pt x="171" y="23"/>
                    <a:pt x="170" y="24"/>
                  </a:cubicBezTo>
                  <a:cubicBezTo>
                    <a:pt x="166" y="28"/>
                    <a:pt x="165" y="36"/>
                    <a:pt x="164" y="42"/>
                  </a:cubicBezTo>
                  <a:cubicBezTo>
                    <a:pt x="162" y="55"/>
                    <a:pt x="162" y="68"/>
                    <a:pt x="168" y="79"/>
                  </a:cubicBezTo>
                  <a:cubicBezTo>
                    <a:pt x="168" y="81"/>
                    <a:pt x="168" y="82"/>
                    <a:pt x="168" y="84"/>
                  </a:cubicBezTo>
                  <a:cubicBezTo>
                    <a:pt x="168" y="90"/>
                    <a:pt x="171" y="94"/>
                    <a:pt x="177" y="96"/>
                  </a:cubicBezTo>
                  <a:cubicBezTo>
                    <a:pt x="179" y="97"/>
                    <a:pt x="181" y="98"/>
                    <a:pt x="184" y="98"/>
                  </a:cubicBezTo>
                  <a:cubicBezTo>
                    <a:pt x="169" y="128"/>
                    <a:pt x="159" y="161"/>
                    <a:pt x="150" y="193"/>
                  </a:cubicBezTo>
                  <a:cubicBezTo>
                    <a:pt x="142" y="223"/>
                    <a:pt x="136" y="255"/>
                    <a:pt x="133" y="287"/>
                  </a:cubicBezTo>
                  <a:cubicBezTo>
                    <a:pt x="126" y="278"/>
                    <a:pt x="118" y="270"/>
                    <a:pt x="110" y="261"/>
                  </a:cubicBezTo>
                  <a:cubicBezTo>
                    <a:pt x="100" y="250"/>
                    <a:pt x="89" y="240"/>
                    <a:pt x="79" y="229"/>
                  </a:cubicBezTo>
                  <a:cubicBezTo>
                    <a:pt x="95" y="208"/>
                    <a:pt x="99" y="172"/>
                    <a:pt x="71" y="167"/>
                  </a:cubicBezTo>
                  <a:cubicBezTo>
                    <a:pt x="70" y="166"/>
                    <a:pt x="69" y="166"/>
                    <a:pt x="68" y="166"/>
                  </a:cubicBezTo>
                  <a:cubicBezTo>
                    <a:pt x="51" y="159"/>
                    <a:pt x="29" y="164"/>
                    <a:pt x="18" y="176"/>
                  </a:cubicBezTo>
                  <a:cubicBezTo>
                    <a:pt x="0" y="196"/>
                    <a:pt x="17" y="228"/>
                    <a:pt x="36" y="240"/>
                  </a:cubicBezTo>
                  <a:cubicBezTo>
                    <a:pt x="37" y="240"/>
                    <a:pt x="38" y="241"/>
                    <a:pt x="39" y="241"/>
                  </a:cubicBezTo>
                  <a:cubicBezTo>
                    <a:pt x="40" y="242"/>
                    <a:pt x="42" y="243"/>
                    <a:pt x="43" y="244"/>
                  </a:cubicBezTo>
                  <a:cubicBezTo>
                    <a:pt x="46" y="246"/>
                    <a:pt x="50" y="246"/>
                    <a:pt x="52" y="244"/>
                  </a:cubicBezTo>
                  <a:cubicBezTo>
                    <a:pt x="55" y="244"/>
                    <a:pt x="58" y="244"/>
                    <a:pt x="60" y="243"/>
                  </a:cubicBezTo>
                  <a:cubicBezTo>
                    <a:pt x="61" y="267"/>
                    <a:pt x="59" y="292"/>
                    <a:pt x="57" y="316"/>
                  </a:cubicBezTo>
                  <a:cubicBezTo>
                    <a:pt x="56" y="316"/>
                    <a:pt x="55" y="316"/>
                    <a:pt x="53" y="316"/>
                  </a:cubicBezTo>
                  <a:cubicBezTo>
                    <a:pt x="51" y="315"/>
                    <a:pt x="50" y="319"/>
                    <a:pt x="52" y="320"/>
                  </a:cubicBezTo>
                  <a:cubicBezTo>
                    <a:pt x="54" y="320"/>
                    <a:pt x="55" y="321"/>
                    <a:pt x="57" y="321"/>
                  </a:cubicBezTo>
                  <a:cubicBezTo>
                    <a:pt x="56" y="326"/>
                    <a:pt x="56" y="331"/>
                    <a:pt x="55" y="337"/>
                  </a:cubicBezTo>
                  <a:cubicBezTo>
                    <a:pt x="53" y="358"/>
                    <a:pt x="51" y="380"/>
                    <a:pt x="49" y="402"/>
                  </a:cubicBezTo>
                  <a:cubicBezTo>
                    <a:pt x="49" y="410"/>
                    <a:pt x="48" y="419"/>
                    <a:pt x="48" y="427"/>
                  </a:cubicBezTo>
                  <a:cubicBezTo>
                    <a:pt x="47" y="428"/>
                    <a:pt x="47" y="429"/>
                    <a:pt x="48" y="430"/>
                  </a:cubicBezTo>
                  <a:cubicBezTo>
                    <a:pt x="48" y="433"/>
                    <a:pt x="49" y="437"/>
                    <a:pt x="49" y="440"/>
                  </a:cubicBezTo>
                  <a:cubicBezTo>
                    <a:pt x="47" y="441"/>
                    <a:pt x="44" y="442"/>
                    <a:pt x="42" y="443"/>
                  </a:cubicBezTo>
                  <a:cubicBezTo>
                    <a:pt x="40" y="445"/>
                    <a:pt x="40" y="450"/>
                    <a:pt x="44" y="449"/>
                  </a:cubicBezTo>
                  <a:cubicBezTo>
                    <a:pt x="46" y="449"/>
                    <a:pt x="49" y="449"/>
                    <a:pt x="51" y="449"/>
                  </a:cubicBezTo>
                  <a:cubicBezTo>
                    <a:pt x="51" y="450"/>
                    <a:pt x="51" y="450"/>
                    <a:pt x="52" y="451"/>
                  </a:cubicBezTo>
                  <a:cubicBezTo>
                    <a:pt x="52" y="453"/>
                    <a:pt x="54" y="455"/>
                    <a:pt x="57" y="456"/>
                  </a:cubicBezTo>
                  <a:cubicBezTo>
                    <a:pt x="57" y="456"/>
                    <a:pt x="57" y="457"/>
                    <a:pt x="57" y="457"/>
                  </a:cubicBezTo>
                  <a:cubicBezTo>
                    <a:pt x="58" y="458"/>
                    <a:pt x="59" y="458"/>
                    <a:pt x="60" y="459"/>
                  </a:cubicBezTo>
                  <a:cubicBezTo>
                    <a:pt x="63" y="460"/>
                    <a:pt x="65" y="458"/>
                    <a:pt x="66" y="455"/>
                  </a:cubicBezTo>
                  <a:cubicBezTo>
                    <a:pt x="66" y="454"/>
                    <a:pt x="66" y="453"/>
                    <a:pt x="66" y="453"/>
                  </a:cubicBezTo>
                  <a:cubicBezTo>
                    <a:pt x="67" y="451"/>
                    <a:pt x="67" y="449"/>
                    <a:pt x="67" y="446"/>
                  </a:cubicBezTo>
                  <a:cubicBezTo>
                    <a:pt x="67" y="446"/>
                    <a:pt x="67" y="446"/>
                    <a:pt x="67" y="446"/>
                  </a:cubicBezTo>
                  <a:cubicBezTo>
                    <a:pt x="67" y="446"/>
                    <a:pt x="67" y="446"/>
                    <a:pt x="67" y="446"/>
                  </a:cubicBezTo>
                  <a:cubicBezTo>
                    <a:pt x="68" y="446"/>
                    <a:pt x="69" y="446"/>
                    <a:pt x="69" y="446"/>
                  </a:cubicBezTo>
                  <a:cubicBezTo>
                    <a:pt x="69" y="446"/>
                    <a:pt x="69" y="447"/>
                    <a:pt x="70" y="448"/>
                  </a:cubicBezTo>
                  <a:cubicBezTo>
                    <a:pt x="76" y="452"/>
                    <a:pt x="82" y="455"/>
                    <a:pt x="89" y="457"/>
                  </a:cubicBezTo>
                  <a:cubicBezTo>
                    <a:pt x="104" y="462"/>
                    <a:pt x="121" y="464"/>
                    <a:pt x="136" y="463"/>
                  </a:cubicBezTo>
                  <a:cubicBezTo>
                    <a:pt x="154" y="461"/>
                    <a:pt x="172" y="462"/>
                    <a:pt x="189" y="461"/>
                  </a:cubicBezTo>
                  <a:cubicBezTo>
                    <a:pt x="205" y="460"/>
                    <a:pt x="222" y="458"/>
                    <a:pt x="238" y="459"/>
                  </a:cubicBezTo>
                  <a:cubicBezTo>
                    <a:pt x="263" y="459"/>
                    <a:pt x="288" y="458"/>
                    <a:pt x="313" y="460"/>
                  </a:cubicBezTo>
                  <a:cubicBezTo>
                    <a:pt x="325" y="461"/>
                    <a:pt x="339" y="459"/>
                    <a:pt x="351" y="458"/>
                  </a:cubicBezTo>
                  <a:cubicBezTo>
                    <a:pt x="360" y="457"/>
                    <a:pt x="370" y="457"/>
                    <a:pt x="379" y="454"/>
                  </a:cubicBezTo>
                  <a:cubicBezTo>
                    <a:pt x="384" y="452"/>
                    <a:pt x="388" y="448"/>
                    <a:pt x="388" y="442"/>
                  </a:cubicBezTo>
                  <a:cubicBezTo>
                    <a:pt x="388" y="438"/>
                    <a:pt x="387" y="436"/>
                    <a:pt x="385" y="433"/>
                  </a:cubicBezTo>
                  <a:cubicBezTo>
                    <a:pt x="382" y="431"/>
                    <a:pt x="379" y="429"/>
                    <a:pt x="375" y="430"/>
                  </a:cubicBezTo>
                  <a:cubicBezTo>
                    <a:pt x="377" y="426"/>
                    <a:pt x="380" y="425"/>
                    <a:pt x="380" y="421"/>
                  </a:cubicBezTo>
                  <a:cubicBezTo>
                    <a:pt x="380" y="417"/>
                    <a:pt x="379" y="414"/>
                    <a:pt x="379" y="410"/>
                  </a:cubicBezTo>
                  <a:cubicBezTo>
                    <a:pt x="378" y="401"/>
                    <a:pt x="378" y="393"/>
                    <a:pt x="378" y="384"/>
                  </a:cubicBezTo>
                  <a:cubicBezTo>
                    <a:pt x="378" y="360"/>
                    <a:pt x="379" y="337"/>
                    <a:pt x="380" y="313"/>
                  </a:cubicBezTo>
                  <a:cubicBezTo>
                    <a:pt x="383" y="279"/>
                    <a:pt x="384" y="245"/>
                    <a:pt x="383" y="212"/>
                  </a:cubicBezTo>
                  <a:cubicBezTo>
                    <a:pt x="394" y="213"/>
                    <a:pt x="407" y="211"/>
                    <a:pt x="417" y="205"/>
                  </a:cubicBezTo>
                  <a:cubicBezTo>
                    <a:pt x="427" y="200"/>
                    <a:pt x="435" y="191"/>
                    <a:pt x="440" y="180"/>
                  </a:cubicBezTo>
                  <a:cubicBezTo>
                    <a:pt x="443" y="171"/>
                    <a:pt x="441" y="162"/>
                    <a:pt x="436" y="154"/>
                  </a:cubicBezTo>
                  <a:close/>
                  <a:moveTo>
                    <a:pt x="361" y="316"/>
                  </a:moveTo>
                  <a:cubicBezTo>
                    <a:pt x="350" y="316"/>
                    <a:pt x="339" y="316"/>
                    <a:pt x="329" y="316"/>
                  </a:cubicBezTo>
                  <a:cubicBezTo>
                    <a:pt x="331" y="308"/>
                    <a:pt x="333" y="300"/>
                    <a:pt x="336" y="292"/>
                  </a:cubicBezTo>
                  <a:cubicBezTo>
                    <a:pt x="344" y="292"/>
                    <a:pt x="355" y="293"/>
                    <a:pt x="364" y="289"/>
                  </a:cubicBezTo>
                  <a:cubicBezTo>
                    <a:pt x="363" y="298"/>
                    <a:pt x="362" y="307"/>
                    <a:pt x="361" y="316"/>
                  </a:cubicBezTo>
                  <a:close/>
                  <a:moveTo>
                    <a:pt x="238" y="433"/>
                  </a:moveTo>
                  <a:cubicBezTo>
                    <a:pt x="205" y="434"/>
                    <a:pt x="172" y="436"/>
                    <a:pt x="140" y="438"/>
                  </a:cubicBezTo>
                  <a:cubicBezTo>
                    <a:pt x="124" y="438"/>
                    <a:pt x="107" y="437"/>
                    <a:pt x="92" y="434"/>
                  </a:cubicBezTo>
                  <a:cubicBezTo>
                    <a:pt x="91" y="433"/>
                    <a:pt x="89" y="433"/>
                    <a:pt x="87" y="433"/>
                  </a:cubicBezTo>
                  <a:cubicBezTo>
                    <a:pt x="88" y="432"/>
                    <a:pt x="89" y="432"/>
                    <a:pt x="90" y="432"/>
                  </a:cubicBezTo>
                  <a:cubicBezTo>
                    <a:pt x="102" y="431"/>
                    <a:pt x="113" y="427"/>
                    <a:pt x="122" y="420"/>
                  </a:cubicBezTo>
                  <a:cubicBezTo>
                    <a:pt x="122" y="419"/>
                    <a:pt x="122" y="418"/>
                    <a:pt x="121" y="419"/>
                  </a:cubicBezTo>
                  <a:cubicBezTo>
                    <a:pt x="111" y="425"/>
                    <a:pt x="99" y="428"/>
                    <a:pt x="87" y="429"/>
                  </a:cubicBezTo>
                  <a:cubicBezTo>
                    <a:pt x="84" y="429"/>
                    <a:pt x="81" y="429"/>
                    <a:pt x="78" y="429"/>
                  </a:cubicBezTo>
                  <a:cubicBezTo>
                    <a:pt x="76" y="429"/>
                    <a:pt x="75" y="428"/>
                    <a:pt x="74" y="428"/>
                  </a:cubicBezTo>
                  <a:cubicBezTo>
                    <a:pt x="71" y="427"/>
                    <a:pt x="68" y="428"/>
                    <a:pt x="65" y="428"/>
                  </a:cubicBezTo>
                  <a:cubicBezTo>
                    <a:pt x="65" y="428"/>
                    <a:pt x="65" y="428"/>
                    <a:pt x="65" y="428"/>
                  </a:cubicBezTo>
                  <a:cubicBezTo>
                    <a:pt x="65" y="423"/>
                    <a:pt x="65" y="417"/>
                    <a:pt x="65" y="412"/>
                  </a:cubicBezTo>
                  <a:cubicBezTo>
                    <a:pt x="86" y="411"/>
                    <a:pt x="111" y="407"/>
                    <a:pt x="126" y="392"/>
                  </a:cubicBezTo>
                  <a:cubicBezTo>
                    <a:pt x="127" y="391"/>
                    <a:pt x="126" y="390"/>
                    <a:pt x="125" y="391"/>
                  </a:cubicBezTo>
                  <a:cubicBezTo>
                    <a:pt x="110" y="404"/>
                    <a:pt x="86" y="406"/>
                    <a:pt x="65" y="407"/>
                  </a:cubicBezTo>
                  <a:cubicBezTo>
                    <a:pt x="65" y="397"/>
                    <a:pt x="66" y="387"/>
                    <a:pt x="66" y="377"/>
                  </a:cubicBezTo>
                  <a:cubicBezTo>
                    <a:pt x="79" y="380"/>
                    <a:pt x="94" y="378"/>
                    <a:pt x="107" y="377"/>
                  </a:cubicBezTo>
                  <a:cubicBezTo>
                    <a:pt x="119" y="377"/>
                    <a:pt x="132" y="374"/>
                    <a:pt x="143" y="366"/>
                  </a:cubicBezTo>
                  <a:cubicBezTo>
                    <a:pt x="143" y="365"/>
                    <a:pt x="143" y="364"/>
                    <a:pt x="142" y="365"/>
                  </a:cubicBezTo>
                  <a:cubicBezTo>
                    <a:pt x="130" y="372"/>
                    <a:pt x="116" y="373"/>
                    <a:pt x="103" y="373"/>
                  </a:cubicBezTo>
                  <a:cubicBezTo>
                    <a:pt x="92" y="373"/>
                    <a:pt x="79" y="370"/>
                    <a:pt x="67" y="372"/>
                  </a:cubicBezTo>
                  <a:cubicBezTo>
                    <a:pt x="68" y="364"/>
                    <a:pt x="69" y="356"/>
                    <a:pt x="69" y="349"/>
                  </a:cubicBezTo>
                  <a:cubicBezTo>
                    <a:pt x="86" y="350"/>
                    <a:pt x="102" y="347"/>
                    <a:pt x="117" y="337"/>
                  </a:cubicBezTo>
                  <a:cubicBezTo>
                    <a:pt x="117" y="336"/>
                    <a:pt x="117" y="336"/>
                    <a:pt x="116" y="336"/>
                  </a:cubicBezTo>
                  <a:cubicBezTo>
                    <a:pt x="102" y="344"/>
                    <a:pt x="86" y="346"/>
                    <a:pt x="70" y="344"/>
                  </a:cubicBezTo>
                  <a:cubicBezTo>
                    <a:pt x="70" y="341"/>
                    <a:pt x="70" y="337"/>
                    <a:pt x="71" y="334"/>
                  </a:cubicBezTo>
                  <a:cubicBezTo>
                    <a:pt x="71" y="330"/>
                    <a:pt x="71" y="325"/>
                    <a:pt x="72" y="321"/>
                  </a:cubicBezTo>
                  <a:cubicBezTo>
                    <a:pt x="81" y="320"/>
                    <a:pt x="91" y="316"/>
                    <a:pt x="99" y="310"/>
                  </a:cubicBezTo>
                  <a:cubicBezTo>
                    <a:pt x="100" y="309"/>
                    <a:pt x="99" y="307"/>
                    <a:pt x="98" y="307"/>
                  </a:cubicBezTo>
                  <a:cubicBezTo>
                    <a:pt x="89" y="313"/>
                    <a:pt x="81" y="316"/>
                    <a:pt x="72" y="317"/>
                  </a:cubicBezTo>
                  <a:cubicBezTo>
                    <a:pt x="73" y="299"/>
                    <a:pt x="74" y="282"/>
                    <a:pt x="74" y="264"/>
                  </a:cubicBezTo>
                  <a:cubicBezTo>
                    <a:pt x="74" y="255"/>
                    <a:pt x="74" y="247"/>
                    <a:pt x="73" y="238"/>
                  </a:cubicBezTo>
                  <a:cubicBezTo>
                    <a:pt x="90" y="271"/>
                    <a:pt x="118" y="299"/>
                    <a:pt x="133" y="333"/>
                  </a:cubicBezTo>
                  <a:cubicBezTo>
                    <a:pt x="138" y="345"/>
                    <a:pt x="156" y="339"/>
                    <a:pt x="156" y="327"/>
                  </a:cubicBezTo>
                  <a:cubicBezTo>
                    <a:pt x="157" y="312"/>
                    <a:pt x="158" y="297"/>
                    <a:pt x="160" y="282"/>
                  </a:cubicBezTo>
                  <a:cubicBezTo>
                    <a:pt x="170" y="282"/>
                    <a:pt x="180" y="279"/>
                    <a:pt x="190" y="273"/>
                  </a:cubicBezTo>
                  <a:cubicBezTo>
                    <a:pt x="191" y="272"/>
                    <a:pt x="190" y="270"/>
                    <a:pt x="189" y="271"/>
                  </a:cubicBezTo>
                  <a:cubicBezTo>
                    <a:pt x="180" y="277"/>
                    <a:pt x="170" y="278"/>
                    <a:pt x="160" y="279"/>
                  </a:cubicBezTo>
                  <a:cubicBezTo>
                    <a:pt x="162" y="260"/>
                    <a:pt x="166" y="241"/>
                    <a:pt x="170" y="223"/>
                  </a:cubicBezTo>
                  <a:cubicBezTo>
                    <a:pt x="182" y="228"/>
                    <a:pt x="197" y="223"/>
                    <a:pt x="208" y="218"/>
                  </a:cubicBezTo>
                  <a:cubicBezTo>
                    <a:pt x="209" y="217"/>
                    <a:pt x="208" y="216"/>
                    <a:pt x="207" y="216"/>
                  </a:cubicBezTo>
                  <a:cubicBezTo>
                    <a:pt x="199" y="220"/>
                    <a:pt x="191" y="223"/>
                    <a:pt x="182" y="223"/>
                  </a:cubicBezTo>
                  <a:cubicBezTo>
                    <a:pt x="178" y="223"/>
                    <a:pt x="174" y="221"/>
                    <a:pt x="170" y="220"/>
                  </a:cubicBezTo>
                  <a:cubicBezTo>
                    <a:pt x="171" y="214"/>
                    <a:pt x="173" y="209"/>
                    <a:pt x="174" y="203"/>
                  </a:cubicBezTo>
                  <a:cubicBezTo>
                    <a:pt x="175" y="199"/>
                    <a:pt x="176" y="194"/>
                    <a:pt x="177" y="190"/>
                  </a:cubicBezTo>
                  <a:cubicBezTo>
                    <a:pt x="185" y="191"/>
                    <a:pt x="192" y="191"/>
                    <a:pt x="199" y="191"/>
                  </a:cubicBezTo>
                  <a:cubicBezTo>
                    <a:pt x="200" y="191"/>
                    <a:pt x="200" y="188"/>
                    <a:pt x="199" y="188"/>
                  </a:cubicBezTo>
                  <a:cubicBezTo>
                    <a:pt x="192" y="188"/>
                    <a:pt x="186" y="188"/>
                    <a:pt x="180" y="187"/>
                  </a:cubicBezTo>
                  <a:cubicBezTo>
                    <a:pt x="179" y="187"/>
                    <a:pt x="179" y="187"/>
                    <a:pt x="178" y="187"/>
                  </a:cubicBezTo>
                  <a:cubicBezTo>
                    <a:pt x="186" y="158"/>
                    <a:pt x="196" y="129"/>
                    <a:pt x="209" y="102"/>
                  </a:cubicBezTo>
                  <a:cubicBezTo>
                    <a:pt x="210" y="102"/>
                    <a:pt x="212" y="102"/>
                    <a:pt x="213" y="102"/>
                  </a:cubicBezTo>
                  <a:cubicBezTo>
                    <a:pt x="237" y="129"/>
                    <a:pt x="254" y="163"/>
                    <a:pt x="268" y="196"/>
                  </a:cubicBezTo>
                  <a:cubicBezTo>
                    <a:pt x="280" y="223"/>
                    <a:pt x="289" y="251"/>
                    <a:pt x="296" y="280"/>
                  </a:cubicBezTo>
                  <a:cubicBezTo>
                    <a:pt x="279" y="279"/>
                    <a:pt x="261" y="280"/>
                    <a:pt x="244" y="280"/>
                  </a:cubicBezTo>
                  <a:cubicBezTo>
                    <a:pt x="243" y="280"/>
                    <a:pt x="243" y="282"/>
                    <a:pt x="244" y="282"/>
                  </a:cubicBezTo>
                  <a:cubicBezTo>
                    <a:pt x="261" y="282"/>
                    <a:pt x="280" y="284"/>
                    <a:pt x="297" y="283"/>
                  </a:cubicBezTo>
                  <a:cubicBezTo>
                    <a:pt x="300" y="295"/>
                    <a:pt x="303" y="308"/>
                    <a:pt x="306" y="321"/>
                  </a:cubicBezTo>
                  <a:cubicBezTo>
                    <a:pt x="308" y="332"/>
                    <a:pt x="325" y="332"/>
                    <a:pt x="328" y="321"/>
                  </a:cubicBezTo>
                  <a:cubicBezTo>
                    <a:pt x="328" y="320"/>
                    <a:pt x="328" y="320"/>
                    <a:pt x="328" y="320"/>
                  </a:cubicBezTo>
                  <a:cubicBezTo>
                    <a:pt x="339" y="320"/>
                    <a:pt x="350" y="320"/>
                    <a:pt x="360" y="320"/>
                  </a:cubicBezTo>
                  <a:cubicBezTo>
                    <a:pt x="359" y="340"/>
                    <a:pt x="357" y="360"/>
                    <a:pt x="357" y="380"/>
                  </a:cubicBezTo>
                  <a:cubicBezTo>
                    <a:pt x="334" y="379"/>
                    <a:pt x="312" y="376"/>
                    <a:pt x="290" y="373"/>
                  </a:cubicBezTo>
                  <a:cubicBezTo>
                    <a:pt x="289" y="373"/>
                    <a:pt x="289" y="373"/>
                    <a:pt x="290" y="373"/>
                  </a:cubicBezTo>
                  <a:cubicBezTo>
                    <a:pt x="312" y="378"/>
                    <a:pt x="334" y="384"/>
                    <a:pt x="357" y="384"/>
                  </a:cubicBezTo>
                  <a:cubicBezTo>
                    <a:pt x="357" y="385"/>
                    <a:pt x="357" y="385"/>
                    <a:pt x="357" y="386"/>
                  </a:cubicBezTo>
                  <a:cubicBezTo>
                    <a:pt x="357" y="395"/>
                    <a:pt x="357" y="403"/>
                    <a:pt x="358" y="412"/>
                  </a:cubicBezTo>
                  <a:cubicBezTo>
                    <a:pt x="358" y="416"/>
                    <a:pt x="358" y="420"/>
                    <a:pt x="360" y="423"/>
                  </a:cubicBezTo>
                  <a:cubicBezTo>
                    <a:pt x="361" y="426"/>
                    <a:pt x="363" y="428"/>
                    <a:pt x="364" y="429"/>
                  </a:cubicBezTo>
                  <a:cubicBezTo>
                    <a:pt x="360" y="431"/>
                    <a:pt x="356" y="432"/>
                    <a:pt x="352" y="433"/>
                  </a:cubicBezTo>
                  <a:cubicBezTo>
                    <a:pt x="339" y="434"/>
                    <a:pt x="326" y="433"/>
                    <a:pt x="313" y="434"/>
                  </a:cubicBezTo>
                  <a:cubicBezTo>
                    <a:pt x="308" y="433"/>
                    <a:pt x="303" y="431"/>
                    <a:pt x="299" y="427"/>
                  </a:cubicBezTo>
                  <a:cubicBezTo>
                    <a:pt x="298" y="427"/>
                    <a:pt x="298" y="428"/>
                    <a:pt x="298" y="428"/>
                  </a:cubicBezTo>
                  <a:cubicBezTo>
                    <a:pt x="301" y="431"/>
                    <a:pt x="304" y="433"/>
                    <a:pt x="307" y="435"/>
                  </a:cubicBezTo>
                  <a:cubicBezTo>
                    <a:pt x="284" y="436"/>
                    <a:pt x="261" y="433"/>
                    <a:pt x="238" y="433"/>
                  </a:cubicBezTo>
                  <a:close/>
                  <a:moveTo>
                    <a:pt x="365" y="283"/>
                  </a:moveTo>
                  <a:cubicBezTo>
                    <a:pt x="362" y="285"/>
                    <a:pt x="359" y="286"/>
                    <a:pt x="356" y="287"/>
                  </a:cubicBezTo>
                  <a:cubicBezTo>
                    <a:pt x="350" y="288"/>
                    <a:pt x="343" y="288"/>
                    <a:pt x="337" y="288"/>
                  </a:cubicBezTo>
                  <a:cubicBezTo>
                    <a:pt x="347" y="261"/>
                    <a:pt x="361" y="235"/>
                    <a:pt x="375" y="210"/>
                  </a:cubicBezTo>
                  <a:cubicBezTo>
                    <a:pt x="375" y="210"/>
                    <a:pt x="376" y="210"/>
                    <a:pt x="376" y="210"/>
                  </a:cubicBezTo>
                  <a:cubicBezTo>
                    <a:pt x="372" y="234"/>
                    <a:pt x="368" y="259"/>
                    <a:pt x="365" y="283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0"/>
                </a:schemeClr>
              </a:solidFill>
              <a:rou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0" name="Freeform 873"/>
            <p:cNvSpPr/>
            <p:nvPr>
              <p:custDataLst>
                <p:tags r:id="rId6"/>
              </p:custDataLst>
            </p:nvPr>
          </p:nvSpPr>
          <p:spPr bwMode="auto">
            <a:xfrm>
              <a:off x="11452" y="7363"/>
              <a:ext cx="65" cy="20"/>
            </a:xfrm>
            <a:custGeom>
              <a:avLst/>
              <a:gdLst>
                <a:gd name="T0" fmla="*/ 66 w 69"/>
                <a:gd name="T1" fmla="*/ 22 h 22"/>
                <a:gd name="T2" fmla="*/ 68 w 69"/>
                <a:gd name="T3" fmla="*/ 18 h 22"/>
                <a:gd name="T4" fmla="*/ 41 w 69"/>
                <a:gd name="T5" fmla="*/ 10 h 22"/>
                <a:gd name="T6" fmla="*/ 3 w 69"/>
                <a:gd name="T7" fmla="*/ 0 h 22"/>
                <a:gd name="T8" fmla="*/ 2 w 69"/>
                <a:gd name="T9" fmla="*/ 3 h 22"/>
                <a:gd name="T10" fmla="*/ 37 w 69"/>
                <a:gd name="T11" fmla="*/ 13 h 22"/>
                <a:gd name="T12" fmla="*/ 66 w 69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22">
                  <a:moveTo>
                    <a:pt x="66" y="22"/>
                  </a:moveTo>
                  <a:cubicBezTo>
                    <a:pt x="68" y="22"/>
                    <a:pt x="69" y="20"/>
                    <a:pt x="68" y="18"/>
                  </a:cubicBezTo>
                  <a:cubicBezTo>
                    <a:pt x="61" y="13"/>
                    <a:pt x="49" y="12"/>
                    <a:pt x="41" y="10"/>
                  </a:cubicBezTo>
                  <a:cubicBezTo>
                    <a:pt x="29" y="6"/>
                    <a:pt x="16" y="3"/>
                    <a:pt x="3" y="0"/>
                  </a:cubicBezTo>
                  <a:cubicBezTo>
                    <a:pt x="1" y="0"/>
                    <a:pt x="0" y="2"/>
                    <a:pt x="2" y="3"/>
                  </a:cubicBezTo>
                  <a:cubicBezTo>
                    <a:pt x="14" y="6"/>
                    <a:pt x="25" y="10"/>
                    <a:pt x="37" y="13"/>
                  </a:cubicBezTo>
                  <a:cubicBezTo>
                    <a:pt x="46" y="16"/>
                    <a:pt x="57" y="22"/>
                    <a:pt x="66" y="22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0"/>
                </a:schemeClr>
              </a:solidFill>
              <a:rou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1" name="Freeform 874"/>
            <p:cNvSpPr/>
            <p:nvPr>
              <p:custDataLst>
                <p:tags r:id="rId7"/>
              </p:custDataLst>
            </p:nvPr>
          </p:nvSpPr>
          <p:spPr bwMode="auto">
            <a:xfrm>
              <a:off x="11462" y="7310"/>
              <a:ext cx="55" cy="2"/>
            </a:xfrm>
            <a:custGeom>
              <a:avLst/>
              <a:gdLst>
                <a:gd name="T0" fmla="*/ 1 w 58"/>
                <a:gd name="T1" fmla="*/ 2 h 3"/>
                <a:gd name="T2" fmla="*/ 55 w 58"/>
                <a:gd name="T3" fmla="*/ 3 h 3"/>
                <a:gd name="T4" fmla="*/ 55 w 58"/>
                <a:gd name="T5" fmla="*/ 0 h 3"/>
                <a:gd name="T6" fmla="*/ 1 w 58"/>
                <a:gd name="T7" fmla="*/ 1 h 3"/>
                <a:gd name="T8" fmla="*/ 1 w 58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">
                  <a:moveTo>
                    <a:pt x="1" y="2"/>
                  </a:moveTo>
                  <a:cubicBezTo>
                    <a:pt x="19" y="3"/>
                    <a:pt x="37" y="3"/>
                    <a:pt x="55" y="3"/>
                  </a:cubicBezTo>
                  <a:cubicBezTo>
                    <a:pt x="58" y="3"/>
                    <a:pt x="58" y="0"/>
                    <a:pt x="55" y="0"/>
                  </a:cubicBezTo>
                  <a:cubicBezTo>
                    <a:pt x="37" y="0"/>
                    <a:pt x="19" y="0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0"/>
                </a:schemeClr>
              </a:solidFill>
              <a:rou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875"/>
            <p:cNvSpPr/>
            <p:nvPr>
              <p:custDataLst>
                <p:tags r:id="rId8"/>
              </p:custDataLst>
            </p:nvPr>
          </p:nvSpPr>
          <p:spPr bwMode="auto">
            <a:xfrm>
              <a:off x="11409" y="7145"/>
              <a:ext cx="20" cy="14"/>
            </a:xfrm>
            <a:custGeom>
              <a:avLst/>
              <a:gdLst>
                <a:gd name="T0" fmla="*/ 4 w 21"/>
                <a:gd name="T1" fmla="*/ 12 h 15"/>
                <a:gd name="T2" fmla="*/ 20 w 21"/>
                <a:gd name="T3" fmla="*/ 11 h 15"/>
                <a:gd name="T4" fmla="*/ 19 w 21"/>
                <a:gd name="T5" fmla="*/ 8 h 15"/>
                <a:gd name="T6" fmla="*/ 6 w 21"/>
                <a:gd name="T7" fmla="*/ 11 h 15"/>
                <a:gd name="T8" fmla="*/ 1 w 21"/>
                <a:gd name="T9" fmla="*/ 0 h 15"/>
                <a:gd name="T10" fmla="*/ 1 w 21"/>
                <a:gd name="T11" fmla="*/ 0 h 15"/>
                <a:gd name="T12" fmla="*/ 4 w 21"/>
                <a:gd name="T13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5">
                  <a:moveTo>
                    <a:pt x="4" y="12"/>
                  </a:moveTo>
                  <a:cubicBezTo>
                    <a:pt x="8" y="15"/>
                    <a:pt x="15" y="12"/>
                    <a:pt x="20" y="11"/>
                  </a:cubicBezTo>
                  <a:cubicBezTo>
                    <a:pt x="21" y="10"/>
                    <a:pt x="20" y="8"/>
                    <a:pt x="19" y="8"/>
                  </a:cubicBezTo>
                  <a:cubicBezTo>
                    <a:pt x="15" y="10"/>
                    <a:pt x="10" y="12"/>
                    <a:pt x="6" y="11"/>
                  </a:cubicBezTo>
                  <a:cubicBezTo>
                    <a:pt x="2" y="10"/>
                    <a:pt x="1" y="4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4"/>
                    <a:pt x="0" y="10"/>
                    <a:pt x="4" y="12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0"/>
                </a:schemeClr>
              </a:solidFill>
              <a:rou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876"/>
            <p:cNvSpPr/>
            <p:nvPr>
              <p:custDataLst>
                <p:tags r:id="rId9"/>
              </p:custDataLst>
            </p:nvPr>
          </p:nvSpPr>
          <p:spPr bwMode="auto">
            <a:xfrm>
              <a:off x="11392" y="7192"/>
              <a:ext cx="55" cy="15"/>
            </a:xfrm>
            <a:custGeom>
              <a:avLst/>
              <a:gdLst>
                <a:gd name="T0" fmla="*/ 56 w 57"/>
                <a:gd name="T1" fmla="*/ 14 h 16"/>
                <a:gd name="T2" fmla="*/ 1 w 57"/>
                <a:gd name="T3" fmla="*/ 0 h 16"/>
                <a:gd name="T4" fmla="*/ 1 w 57"/>
                <a:gd name="T5" fmla="*/ 1 h 16"/>
                <a:gd name="T6" fmla="*/ 55 w 57"/>
                <a:gd name="T7" fmla="*/ 15 h 16"/>
                <a:gd name="T8" fmla="*/ 56 w 57"/>
                <a:gd name="T9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6">
                  <a:moveTo>
                    <a:pt x="56" y="14"/>
                  </a:moveTo>
                  <a:cubicBezTo>
                    <a:pt x="40" y="5"/>
                    <a:pt x="19" y="0"/>
                    <a:pt x="1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9" y="2"/>
                    <a:pt x="38" y="9"/>
                    <a:pt x="55" y="15"/>
                  </a:cubicBezTo>
                  <a:cubicBezTo>
                    <a:pt x="56" y="16"/>
                    <a:pt x="57" y="14"/>
                    <a:pt x="56" y="14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0"/>
                </a:schemeClr>
              </a:solidFill>
              <a:rou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877"/>
            <p:cNvSpPr/>
            <p:nvPr>
              <p:custDataLst>
                <p:tags r:id="rId10"/>
              </p:custDataLst>
            </p:nvPr>
          </p:nvSpPr>
          <p:spPr bwMode="auto">
            <a:xfrm>
              <a:off x="11411" y="7293"/>
              <a:ext cx="36" cy="2"/>
            </a:xfrm>
            <a:custGeom>
              <a:avLst/>
              <a:gdLst>
                <a:gd name="T0" fmla="*/ 0 w 37"/>
                <a:gd name="T1" fmla="*/ 0 h 1"/>
                <a:gd name="T2" fmla="*/ 36 w 37"/>
                <a:gd name="T3" fmla="*/ 1 h 1"/>
                <a:gd name="T4" fmla="*/ 36 w 37"/>
                <a:gd name="T5" fmla="*/ 0 h 1"/>
                <a:gd name="T6" fmla="*/ 0 w 37"/>
                <a:gd name="T7" fmla="*/ 0 h 1"/>
                <a:gd name="T8" fmla="*/ 0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0" y="0"/>
                  </a:moveTo>
                  <a:cubicBezTo>
                    <a:pt x="36" y="1"/>
                    <a:pt x="36" y="1"/>
                    <a:pt x="36" y="1"/>
                  </a:cubicBezTo>
                  <a:cubicBezTo>
                    <a:pt x="37" y="1"/>
                    <a:pt x="37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0"/>
                </a:schemeClr>
              </a:solidFill>
              <a:rou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878"/>
            <p:cNvSpPr/>
            <p:nvPr>
              <p:custDataLst>
                <p:tags r:id="rId11"/>
              </p:custDataLst>
            </p:nvPr>
          </p:nvSpPr>
          <p:spPr bwMode="auto">
            <a:xfrm>
              <a:off x="11402" y="7354"/>
              <a:ext cx="44" cy="12"/>
            </a:xfrm>
            <a:custGeom>
              <a:avLst/>
              <a:gdLst>
                <a:gd name="T0" fmla="*/ 46 w 47"/>
                <a:gd name="T1" fmla="*/ 8 h 12"/>
                <a:gd name="T2" fmla="*/ 21 w 47"/>
                <a:gd name="T3" fmla="*/ 6 h 12"/>
                <a:gd name="T4" fmla="*/ 0 w 47"/>
                <a:gd name="T5" fmla="*/ 0 h 12"/>
                <a:gd name="T6" fmla="*/ 0 w 47"/>
                <a:gd name="T7" fmla="*/ 1 h 12"/>
                <a:gd name="T8" fmla="*/ 45 w 47"/>
                <a:gd name="T9" fmla="*/ 11 h 12"/>
                <a:gd name="T10" fmla="*/ 46 w 47"/>
                <a:gd name="T1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2">
                  <a:moveTo>
                    <a:pt x="46" y="8"/>
                  </a:moveTo>
                  <a:cubicBezTo>
                    <a:pt x="38" y="7"/>
                    <a:pt x="29" y="7"/>
                    <a:pt x="21" y="6"/>
                  </a:cubicBezTo>
                  <a:cubicBezTo>
                    <a:pt x="14" y="4"/>
                    <a:pt x="7" y="2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14" y="6"/>
                    <a:pt x="30" y="12"/>
                    <a:pt x="45" y="11"/>
                  </a:cubicBezTo>
                  <a:cubicBezTo>
                    <a:pt x="46" y="10"/>
                    <a:pt x="47" y="9"/>
                    <a:pt x="46" y="8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0"/>
                </a:schemeClr>
              </a:solidFill>
              <a:rou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879"/>
            <p:cNvSpPr/>
            <p:nvPr>
              <p:custDataLst>
                <p:tags r:id="rId12"/>
              </p:custDataLst>
            </p:nvPr>
          </p:nvSpPr>
          <p:spPr bwMode="auto">
            <a:xfrm>
              <a:off x="11336" y="7301"/>
              <a:ext cx="41" cy="15"/>
            </a:xfrm>
            <a:custGeom>
              <a:avLst/>
              <a:gdLst>
                <a:gd name="T0" fmla="*/ 42 w 43"/>
                <a:gd name="T1" fmla="*/ 2 h 16"/>
                <a:gd name="T2" fmla="*/ 41 w 43"/>
                <a:gd name="T3" fmla="*/ 1 h 16"/>
                <a:gd name="T4" fmla="*/ 1 w 43"/>
                <a:gd name="T5" fmla="*/ 10 h 16"/>
                <a:gd name="T6" fmla="*/ 0 w 43"/>
                <a:gd name="T7" fmla="*/ 11 h 16"/>
                <a:gd name="T8" fmla="*/ 42 w 43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6">
                  <a:moveTo>
                    <a:pt x="42" y="2"/>
                  </a:moveTo>
                  <a:cubicBezTo>
                    <a:pt x="43" y="1"/>
                    <a:pt x="42" y="0"/>
                    <a:pt x="41" y="1"/>
                  </a:cubicBezTo>
                  <a:cubicBezTo>
                    <a:pt x="30" y="11"/>
                    <a:pt x="15" y="14"/>
                    <a:pt x="1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15" y="16"/>
                    <a:pt x="31" y="12"/>
                    <a:pt x="42" y="2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0"/>
                </a:schemeClr>
              </a:solidFill>
              <a:rou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880"/>
            <p:cNvSpPr/>
            <p:nvPr>
              <p:custDataLst>
                <p:tags r:id="rId13"/>
              </p:custDataLst>
            </p:nvPr>
          </p:nvSpPr>
          <p:spPr bwMode="auto">
            <a:xfrm>
              <a:off x="11339" y="7353"/>
              <a:ext cx="37" cy="5"/>
            </a:xfrm>
            <a:custGeom>
              <a:avLst/>
              <a:gdLst>
                <a:gd name="T0" fmla="*/ 38 w 39"/>
                <a:gd name="T1" fmla="*/ 1 h 5"/>
                <a:gd name="T2" fmla="*/ 1 w 39"/>
                <a:gd name="T3" fmla="*/ 1 h 5"/>
                <a:gd name="T4" fmla="*/ 1 w 39"/>
                <a:gd name="T5" fmla="*/ 3 h 5"/>
                <a:gd name="T6" fmla="*/ 38 w 39"/>
                <a:gd name="T7" fmla="*/ 3 h 5"/>
                <a:gd name="T8" fmla="*/ 38 w 3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">
                  <a:moveTo>
                    <a:pt x="38" y="1"/>
                  </a:moveTo>
                  <a:cubicBezTo>
                    <a:pt x="26" y="1"/>
                    <a:pt x="13" y="0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13" y="5"/>
                    <a:pt x="26" y="4"/>
                    <a:pt x="38" y="3"/>
                  </a:cubicBezTo>
                  <a:cubicBezTo>
                    <a:pt x="39" y="3"/>
                    <a:pt x="39" y="1"/>
                    <a:pt x="38" y="1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0"/>
                </a:schemeClr>
              </a:solidFill>
              <a:rou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51776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Less flexibility → More speed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024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E8F9A2-8BA6-4033-B48D-32F0DAA4CC5D}" type="datetime1">
              <a:rPr lang="zh-CN" altLang="en-US" sz="790" smtClean="0"/>
              <a:pPr>
                <a:spcBef>
                  <a:spcPct val="0"/>
                </a:spcBef>
                <a:buFontTx/>
                <a:buNone/>
              </a:pPr>
              <a:t>2024/10/14</a:t>
            </a:fld>
            <a:endParaRPr lang="en-US" altLang="zh-CN" sz="790"/>
          </a:p>
        </p:txBody>
      </p:sp>
      <p:sp>
        <p:nvSpPr>
          <p:cNvPr id="1024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790" smtClean="0"/>
              <a:t>Heaps&amp;Priority Queue - Lecture 6</a:t>
            </a:r>
            <a:endParaRPr lang="en-US" altLang="zh-CN" sz="790"/>
          </a:p>
        </p:txBody>
      </p:sp>
      <p:sp>
        <p:nvSpPr>
          <p:cNvPr id="1024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5430E5-091D-4591-988C-3457A73FC108}" type="slidenum">
              <a:rPr lang="en-US" altLang="zh-CN" sz="79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790"/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4020" y="1628775"/>
            <a:ext cx="8355965" cy="4470400"/>
          </a:xfrm>
        </p:spPr>
        <p:txBody>
          <a:bodyPr>
            <a:noAutofit/>
          </a:bodyPr>
          <a:lstStyle/>
          <a:p>
            <a:pPr fontAlgn="auto"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dirty="0">
                <a:solidFill>
                  <a:srgbClr val="263AF8"/>
                </a:solidFill>
                <a:ea typeface="宋体" panose="02010600030101010101" pitchFamily="2" charset="-122"/>
              </a:rPr>
              <a:t>Lists</a:t>
            </a:r>
          </a:p>
          <a:p>
            <a:pPr lvl="1" fontAlgn="auto"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If sorted: </a:t>
            </a:r>
            <a:r>
              <a:rPr lang="en-US" altLang="zh-CN" sz="2400" dirty="0" err="1">
                <a:ea typeface="宋体" panose="02010600030101010101" pitchFamily="2" charset="-122"/>
              </a:rPr>
              <a:t>FindMin</a:t>
            </a:r>
            <a:r>
              <a:rPr lang="en-US" altLang="zh-CN" sz="2400" dirty="0">
                <a:ea typeface="宋体" panose="02010600030101010101" pitchFamily="2" charset="-122"/>
              </a:rPr>
              <a:t> is O(1) but Insert is O(N)</a:t>
            </a:r>
          </a:p>
          <a:p>
            <a:pPr lvl="1" fontAlgn="auto"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If not sorted: Insert is O(1) but </a:t>
            </a:r>
            <a:r>
              <a:rPr lang="en-US" altLang="zh-CN" sz="2400" dirty="0" err="1">
                <a:ea typeface="宋体" panose="02010600030101010101" pitchFamily="2" charset="-122"/>
              </a:rPr>
              <a:t>FindMin</a:t>
            </a:r>
            <a:r>
              <a:rPr lang="en-US" altLang="zh-CN" sz="2400" dirty="0">
                <a:ea typeface="宋体" panose="02010600030101010101" pitchFamily="2" charset="-122"/>
              </a:rPr>
              <a:t> is O(N</a:t>
            </a:r>
            <a:r>
              <a:rPr lang="en-US" altLang="zh-CN" sz="2400" dirty="0" smtClean="0">
                <a:ea typeface="宋体" panose="02010600030101010101" pitchFamily="2" charset="-122"/>
              </a:rPr>
              <a:t>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fontAlgn="auto"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dirty="0">
                <a:solidFill>
                  <a:srgbClr val="263AF8"/>
                </a:solidFill>
                <a:ea typeface="宋体" panose="02010600030101010101" pitchFamily="2" charset="-122"/>
              </a:rPr>
              <a:t>Balanced Binary Search Trees </a:t>
            </a:r>
            <a:r>
              <a:rPr lang="en-US" altLang="zh-CN" sz="2400" dirty="0">
                <a:ea typeface="宋体" panose="02010600030101010101" pitchFamily="2" charset="-122"/>
              </a:rPr>
              <a:t>(BSTs)</a:t>
            </a:r>
          </a:p>
          <a:p>
            <a:pPr lvl="1" fontAlgn="auto"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Insert is O(log N) and </a:t>
            </a:r>
            <a:r>
              <a:rPr lang="en-US" altLang="zh-CN" sz="2400" dirty="0" err="1">
                <a:ea typeface="宋体" panose="02010600030101010101" pitchFamily="2" charset="-122"/>
              </a:rPr>
              <a:t>FindMin</a:t>
            </a:r>
            <a:r>
              <a:rPr lang="en-US" altLang="zh-CN" sz="2400" dirty="0">
                <a:ea typeface="宋体" panose="02010600030101010101" pitchFamily="2" charset="-122"/>
              </a:rPr>
              <a:t> is O(log N</a:t>
            </a:r>
            <a:r>
              <a:rPr lang="en-US" altLang="zh-CN" sz="2400" dirty="0" smtClean="0">
                <a:ea typeface="宋体" panose="02010600030101010101" pitchFamily="2" charset="-122"/>
              </a:rPr>
              <a:t>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fontAlgn="auto"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dirty="0">
                <a:solidFill>
                  <a:srgbClr val="263AF8"/>
                </a:solidFill>
                <a:ea typeface="宋体" panose="02010600030101010101" pitchFamily="2" charset="-122"/>
              </a:rPr>
              <a:t>Hash Tables</a:t>
            </a:r>
          </a:p>
          <a:p>
            <a:pPr lvl="1" fontAlgn="auto"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Insert O(1) but no hope for </a:t>
            </a:r>
            <a:r>
              <a:rPr lang="en-US" altLang="zh-CN" sz="2400" dirty="0" err="1" smtClean="0">
                <a:ea typeface="宋体" panose="02010600030101010101" pitchFamily="2" charset="-122"/>
              </a:rPr>
              <a:t>FindMin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fontAlgn="auto"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BSTs look good but…</a:t>
            </a:r>
          </a:p>
          <a:p>
            <a:pPr lvl="1" fontAlgn="auto"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BSTs are efficient for all Finds, not just 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FindMin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 fontAlgn="auto"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dirty="0">
                <a:solidFill>
                  <a:srgbClr val="FF0000"/>
                </a:solidFill>
                <a:ea typeface="宋体" panose="02010600030101010101" pitchFamily="2" charset="-122"/>
              </a:rPr>
              <a:t>We only need </a:t>
            </a:r>
            <a:r>
              <a:rPr lang="en-US" altLang="zh-CN" sz="2400" dirty="0" err="1">
                <a:solidFill>
                  <a:srgbClr val="FF0000"/>
                </a:solidFill>
                <a:ea typeface="宋体" panose="02010600030101010101" pitchFamily="2" charset="-122"/>
              </a:rPr>
              <a:t>FindMin</a:t>
            </a:r>
          </a:p>
        </p:txBody>
      </p:sp>
      <p:grpSp>
        <p:nvGrpSpPr>
          <p:cNvPr id="2" name="组合 1"/>
          <p:cNvGrpSpPr/>
          <p:nvPr/>
        </p:nvGrpSpPr>
        <p:grpSpPr>
          <a:xfrm rot="10800000">
            <a:off x="8133715" y="5525770"/>
            <a:ext cx="595630" cy="638810"/>
            <a:chOff x="10213" y="4484"/>
            <a:chExt cx="444" cy="476"/>
          </a:xfrm>
          <a:solidFill>
            <a:schemeClr val="accent1">
              <a:lumMod val="50000"/>
              <a:alpha val="25000"/>
            </a:schemeClr>
          </a:solidFill>
        </p:grpSpPr>
        <p:sp>
          <p:nvSpPr>
            <p:cNvPr id="4" name="Freeform 904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10213" y="4484"/>
              <a:ext cx="445" cy="477"/>
            </a:xfrm>
            <a:custGeom>
              <a:avLst/>
              <a:gdLst>
                <a:gd name="T0" fmla="*/ 284 w 466"/>
                <a:gd name="T1" fmla="*/ 21 h 500"/>
                <a:gd name="T2" fmla="*/ 12 w 466"/>
                <a:gd name="T3" fmla="*/ 223 h 500"/>
                <a:gd name="T4" fmla="*/ 8 w 466"/>
                <a:gd name="T5" fmla="*/ 236 h 500"/>
                <a:gd name="T6" fmla="*/ 3 w 466"/>
                <a:gd name="T7" fmla="*/ 254 h 500"/>
                <a:gd name="T8" fmla="*/ 6 w 466"/>
                <a:gd name="T9" fmla="*/ 307 h 500"/>
                <a:gd name="T10" fmla="*/ 21 w 466"/>
                <a:gd name="T11" fmla="*/ 366 h 500"/>
                <a:gd name="T12" fmla="*/ 80 w 466"/>
                <a:gd name="T13" fmla="*/ 432 h 500"/>
                <a:gd name="T14" fmla="*/ 298 w 466"/>
                <a:gd name="T15" fmla="*/ 478 h 500"/>
                <a:gd name="T16" fmla="*/ 399 w 466"/>
                <a:gd name="T17" fmla="*/ 93 h 500"/>
                <a:gd name="T18" fmla="*/ 42 w 466"/>
                <a:gd name="T19" fmla="*/ 367 h 500"/>
                <a:gd name="T20" fmla="*/ 46 w 466"/>
                <a:gd name="T21" fmla="*/ 374 h 500"/>
                <a:gd name="T22" fmla="*/ 331 w 466"/>
                <a:gd name="T23" fmla="*/ 391 h 500"/>
                <a:gd name="T24" fmla="*/ 364 w 466"/>
                <a:gd name="T25" fmla="*/ 406 h 500"/>
                <a:gd name="T26" fmla="*/ 311 w 466"/>
                <a:gd name="T27" fmla="*/ 440 h 500"/>
                <a:gd name="T28" fmla="*/ 278 w 466"/>
                <a:gd name="T29" fmla="*/ 424 h 500"/>
                <a:gd name="T30" fmla="*/ 290 w 466"/>
                <a:gd name="T31" fmla="*/ 457 h 500"/>
                <a:gd name="T32" fmla="*/ 289 w 466"/>
                <a:gd name="T33" fmla="*/ 452 h 500"/>
                <a:gd name="T34" fmla="*/ 219 w 466"/>
                <a:gd name="T35" fmla="*/ 413 h 500"/>
                <a:gd name="T36" fmla="*/ 235 w 466"/>
                <a:gd name="T37" fmla="*/ 460 h 500"/>
                <a:gd name="T38" fmla="*/ 148 w 466"/>
                <a:gd name="T39" fmla="*/ 452 h 500"/>
                <a:gd name="T40" fmla="*/ 121 w 466"/>
                <a:gd name="T41" fmla="*/ 424 h 500"/>
                <a:gd name="T42" fmla="*/ 116 w 466"/>
                <a:gd name="T43" fmla="*/ 372 h 500"/>
                <a:gd name="T44" fmla="*/ 120 w 466"/>
                <a:gd name="T45" fmla="*/ 434 h 500"/>
                <a:gd name="T46" fmla="*/ 108 w 466"/>
                <a:gd name="T47" fmla="*/ 422 h 500"/>
                <a:gd name="T48" fmla="*/ 86 w 466"/>
                <a:gd name="T49" fmla="*/ 321 h 500"/>
                <a:gd name="T50" fmla="*/ 88 w 466"/>
                <a:gd name="T51" fmla="*/ 409 h 500"/>
                <a:gd name="T52" fmla="*/ 38 w 466"/>
                <a:gd name="T53" fmla="*/ 358 h 500"/>
                <a:gd name="T54" fmla="*/ 27 w 466"/>
                <a:gd name="T55" fmla="*/ 311 h 500"/>
                <a:gd name="T56" fmla="*/ 56 w 466"/>
                <a:gd name="T57" fmla="*/ 229 h 500"/>
                <a:gd name="T58" fmla="*/ 33 w 466"/>
                <a:gd name="T59" fmla="*/ 261 h 500"/>
                <a:gd name="T60" fmla="*/ 51 w 466"/>
                <a:gd name="T61" fmla="*/ 136 h 500"/>
                <a:gd name="T62" fmla="*/ 361 w 466"/>
                <a:gd name="T63" fmla="*/ 80 h 500"/>
                <a:gd name="T64" fmla="*/ 416 w 466"/>
                <a:gd name="T65" fmla="*/ 337 h 500"/>
                <a:gd name="T66" fmla="*/ 391 w 466"/>
                <a:gd name="T67" fmla="*/ 340 h 500"/>
                <a:gd name="T68" fmla="*/ 413 w 466"/>
                <a:gd name="T69" fmla="*/ 342 h 500"/>
                <a:gd name="T70" fmla="*/ 369 w 466"/>
                <a:gd name="T71" fmla="*/ 401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66" h="500">
                  <a:moveTo>
                    <a:pt x="399" y="93"/>
                  </a:moveTo>
                  <a:cubicBezTo>
                    <a:pt x="367" y="60"/>
                    <a:pt x="328" y="34"/>
                    <a:pt x="284" y="21"/>
                  </a:cubicBezTo>
                  <a:cubicBezTo>
                    <a:pt x="210" y="0"/>
                    <a:pt x="130" y="27"/>
                    <a:pt x="77" y="82"/>
                  </a:cubicBezTo>
                  <a:cubicBezTo>
                    <a:pt x="41" y="120"/>
                    <a:pt x="18" y="171"/>
                    <a:pt x="12" y="223"/>
                  </a:cubicBezTo>
                  <a:cubicBezTo>
                    <a:pt x="12" y="225"/>
                    <a:pt x="12" y="227"/>
                    <a:pt x="11" y="228"/>
                  </a:cubicBezTo>
                  <a:cubicBezTo>
                    <a:pt x="10" y="231"/>
                    <a:pt x="9" y="233"/>
                    <a:pt x="8" y="236"/>
                  </a:cubicBezTo>
                  <a:cubicBezTo>
                    <a:pt x="6" y="234"/>
                    <a:pt x="1" y="235"/>
                    <a:pt x="1" y="238"/>
                  </a:cubicBezTo>
                  <a:cubicBezTo>
                    <a:pt x="0" y="244"/>
                    <a:pt x="1" y="248"/>
                    <a:pt x="3" y="254"/>
                  </a:cubicBezTo>
                  <a:cubicBezTo>
                    <a:pt x="3" y="254"/>
                    <a:pt x="3" y="255"/>
                    <a:pt x="3" y="255"/>
                  </a:cubicBezTo>
                  <a:cubicBezTo>
                    <a:pt x="0" y="273"/>
                    <a:pt x="2" y="290"/>
                    <a:pt x="6" y="307"/>
                  </a:cubicBezTo>
                  <a:cubicBezTo>
                    <a:pt x="7" y="310"/>
                    <a:pt x="7" y="313"/>
                    <a:pt x="7" y="315"/>
                  </a:cubicBezTo>
                  <a:cubicBezTo>
                    <a:pt x="8" y="334"/>
                    <a:pt x="12" y="351"/>
                    <a:pt x="21" y="366"/>
                  </a:cubicBezTo>
                  <a:cubicBezTo>
                    <a:pt x="20" y="367"/>
                    <a:pt x="21" y="368"/>
                    <a:pt x="21" y="370"/>
                  </a:cubicBezTo>
                  <a:cubicBezTo>
                    <a:pt x="34" y="396"/>
                    <a:pt x="57" y="414"/>
                    <a:pt x="80" y="432"/>
                  </a:cubicBezTo>
                  <a:cubicBezTo>
                    <a:pt x="101" y="450"/>
                    <a:pt x="123" y="465"/>
                    <a:pt x="147" y="477"/>
                  </a:cubicBezTo>
                  <a:cubicBezTo>
                    <a:pt x="196" y="500"/>
                    <a:pt x="249" y="499"/>
                    <a:pt x="298" y="478"/>
                  </a:cubicBezTo>
                  <a:cubicBezTo>
                    <a:pt x="391" y="438"/>
                    <a:pt x="466" y="333"/>
                    <a:pt x="464" y="229"/>
                  </a:cubicBezTo>
                  <a:cubicBezTo>
                    <a:pt x="463" y="175"/>
                    <a:pt x="435" y="131"/>
                    <a:pt x="399" y="93"/>
                  </a:cubicBezTo>
                  <a:close/>
                  <a:moveTo>
                    <a:pt x="46" y="374"/>
                  </a:moveTo>
                  <a:cubicBezTo>
                    <a:pt x="45" y="372"/>
                    <a:pt x="43" y="369"/>
                    <a:pt x="42" y="367"/>
                  </a:cubicBezTo>
                  <a:cubicBezTo>
                    <a:pt x="45" y="371"/>
                    <a:pt x="48" y="375"/>
                    <a:pt x="51" y="378"/>
                  </a:cubicBezTo>
                  <a:cubicBezTo>
                    <a:pt x="50" y="377"/>
                    <a:pt x="48" y="375"/>
                    <a:pt x="46" y="374"/>
                  </a:cubicBezTo>
                  <a:close/>
                  <a:moveTo>
                    <a:pt x="369" y="401"/>
                  </a:moveTo>
                  <a:cubicBezTo>
                    <a:pt x="356" y="402"/>
                    <a:pt x="344" y="400"/>
                    <a:pt x="331" y="391"/>
                  </a:cubicBezTo>
                  <a:cubicBezTo>
                    <a:pt x="330" y="390"/>
                    <a:pt x="328" y="393"/>
                    <a:pt x="330" y="394"/>
                  </a:cubicBezTo>
                  <a:cubicBezTo>
                    <a:pt x="340" y="402"/>
                    <a:pt x="352" y="406"/>
                    <a:pt x="364" y="406"/>
                  </a:cubicBezTo>
                  <a:cubicBezTo>
                    <a:pt x="351" y="418"/>
                    <a:pt x="338" y="429"/>
                    <a:pt x="323" y="439"/>
                  </a:cubicBezTo>
                  <a:cubicBezTo>
                    <a:pt x="319" y="440"/>
                    <a:pt x="316" y="440"/>
                    <a:pt x="311" y="440"/>
                  </a:cubicBezTo>
                  <a:cubicBezTo>
                    <a:pt x="299" y="440"/>
                    <a:pt x="288" y="432"/>
                    <a:pt x="281" y="422"/>
                  </a:cubicBezTo>
                  <a:cubicBezTo>
                    <a:pt x="279" y="421"/>
                    <a:pt x="277" y="423"/>
                    <a:pt x="278" y="424"/>
                  </a:cubicBezTo>
                  <a:cubicBezTo>
                    <a:pt x="286" y="434"/>
                    <a:pt x="299" y="443"/>
                    <a:pt x="313" y="445"/>
                  </a:cubicBezTo>
                  <a:cubicBezTo>
                    <a:pt x="305" y="449"/>
                    <a:pt x="298" y="453"/>
                    <a:pt x="290" y="457"/>
                  </a:cubicBezTo>
                  <a:cubicBezTo>
                    <a:pt x="290" y="456"/>
                    <a:pt x="291" y="456"/>
                    <a:pt x="291" y="456"/>
                  </a:cubicBezTo>
                  <a:cubicBezTo>
                    <a:pt x="293" y="454"/>
                    <a:pt x="291" y="452"/>
                    <a:pt x="289" y="452"/>
                  </a:cubicBezTo>
                  <a:cubicBezTo>
                    <a:pt x="272" y="456"/>
                    <a:pt x="257" y="465"/>
                    <a:pt x="239" y="457"/>
                  </a:cubicBezTo>
                  <a:cubicBezTo>
                    <a:pt x="223" y="450"/>
                    <a:pt x="219" y="429"/>
                    <a:pt x="219" y="413"/>
                  </a:cubicBezTo>
                  <a:cubicBezTo>
                    <a:pt x="219" y="413"/>
                    <a:pt x="218" y="412"/>
                    <a:pt x="218" y="413"/>
                  </a:cubicBezTo>
                  <a:cubicBezTo>
                    <a:pt x="214" y="431"/>
                    <a:pt x="218" y="450"/>
                    <a:pt x="235" y="460"/>
                  </a:cubicBezTo>
                  <a:cubicBezTo>
                    <a:pt x="243" y="465"/>
                    <a:pt x="253" y="467"/>
                    <a:pt x="264" y="466"/>
                  </a:cubicBezTo>
                  <a:cubicBezTo>
                    <a:pt x="224" y="477"/>
                    <a:pt x="185" y="471"/>
                    <a:pt x="148" y="452"/>
                  </a:cubicBezTo>
                  <a:cubicBezTo>
                    <a:pt x="141" y="448"/>
                    <a:pt x="134" y="444"/>
                    <a:pt x="127" y="439"/>
                  </a:cubicBezTo>
                  <a:cubicBezTo>
                    <a:pt x="125" y="434"/>
                    <a:pt x="122" y="429"/>
                    <a:pt x="121" y="424"/>
                  </a:cubicBezTo>
                  <a:cubicBezTo>
                    <a:pt x="115" y="407"/>
                    <a:pt x="116" y="389"/>
                    <a:pt x="118" y="372"/>
                  </a:cubicBezTo>
                  <a:cubicBezTo>
                    <a:pt x="118" y="371"/>
                    <a:pt x="116" y="371"/>
                    <a:pt x="116" y="372"/>
                  </a:cubicBezTo>
                  <a:cubicBezTo>
                    <a:pt x="113" y="391"/>
                    <a:pt x="113" y="409"/>
                    <a:pt x="118" y="428"/>
                  </a:cubicBezTo>
                  <a:cubicBezTo>
                    <a:pt x="118" y="430"/>
                    <a:pt x="119" y="432"/>
                    <a:pt x="120" y="434"/>
                  </a:cubicBezTo>
                  <a:cubicBezTo>
                    <a:pt x="116" y="431"/>
                    <a:pt x="112" y="428"/>
                    <a:pt x="108" y="425"/>
                  </a:cubicBezTo>
                  <a:cubicBezTo>
                    <a:pt x="109" y="425"/>
                    <a:pt x="110" y="423"/>
                    <a:pt x="108" y="422"/>
                  </a:cubicBezTo>
                  <a:cubicBezTo>
                    <a:pt x="80" y="395"/>
                    <a:pt x="68" y="358"/>
                    <a:pt x="87" y="321"/>
                  </a:cubicBezTo>
                  <a:cubicBezTo>
                    <a:pt x="88" y="321"/>
                    <a:pt x="86" y="320"/>
                    <a:pt x="86" y="321"/>
                  </a:cubicBezTo>
                  <a:cubicBezTo>
                    <a:pt x="68" y="351"/>
                    <a:pt x="72" y="388"/>
                    <a:pt x="94" y="414"/>
                  </a:cubicBezTo>
                  <a:cubicBezTo>
                    <a:pt x="92" y="413"/>
                    <a:pt x="90" y="411"/>
                    <a:pt x="88" y="409"/>
                  </a:cubicBezTo>
                  <a:cubicBezTo>
                    <a:pt x="76" y="400"/>
                    <a:pt x="66" y="390"/>
                    <a:pt x="54" y="381"/>
                  </a:cubicBezTo>
                  <a:cubicBezTo>
                    <a:pt x="48" y="374"/>
                    <a:pt x="43" y="366"/>
                    <a:pt x="38" y="358"/>
                  </a:cubicBezTo>
                  <a:cubicBezTo>
                    <a:pt x="33" y="343"/>
                    <a:pt x="28" y="328"/>
                    <a:pt x="25" y="312"/>
                  </a:cubicBezTo>
                  <a:cubicBezTo>
                    <a:pt x="26" y="312"/>
                    <a:pt x="27" y="312"/>
                    <a:pt x="27" y="311"/>
                  </a:cubicBezTo>
                  <a:cubicBezTo>
                    <a:pt x="30" y="297"/>
                    <a:pt x="29" y="282"/>
                    <a:pt x="33" y="268"/>
                  </a:cubicBezTo>
                  <a:cubicBezTo>
                    <a:pt x="37" y="253"/>
                    <a:pt x="44" y="239"/>
                    <a:pt x="56" y="229"/>
                  </a:cubicBezTo>
                  <a:cubicBezTo>
                    <a:pt x="56" y="229"/>
                    <a:pt x="56" y="229"/>
                    <a:pt x="56" y="229"/>
                  </a:cubicBezTo>
                  <a:cubicBezTo>
                    <a:pt x="45" y="237"/>
                    <a:pt x="38" y="248"/>
                    <a:pt x="33" y="261"/>
                  </a:cubicBezTo>
                  <a:cubicBezTo>
                    <a:pt x="28" y="273"/>
                    <a:pt x="23" y="288"/>
                    <a:pt x="23" y="302"/>
                  </a:cubicBezTo>
                  <a:cubicBezTo>
                    <a:pt x="14" y="246"/>
                    <a:pt x="22" y="188"/>
                    <a:pt x="51" y="136"/>
                  </a:cubicBezTo>
                  <a:cubicBezTo>
                    <a:pt x="90" y="68"/>
                    <a:pt x="164" y="22"/>
                    <a:pt x="243" y="28"/>
                  </a:cubicBezTo>
                  <a:cubicBezTo>
                    <a:pt x="287" y="31"/>
                    <a:pt x="327" y="51"/>
                    <a:pt x="361" y="80"/>
                  </a:cubicBezTo>
                  <a:cubicBezTo>
                    <a:pt x="400" y="113"/>
                    <a:pt x="437" y="159"/>
                    <a:pt x="444" y="211"/>
                  </a:cubicBezTo>
                  <a:cubicBezTo>
                    <a:pt x="450" y="255"/>
                    <a:pt x="437" y="299"/>
                    <a:pt x="416" y="337"/>
                  </a:cubicBezTo>
                  <a:cubicBezTo>
                    <a:pt x="415" y="338"/>
                    <a:pt x="414" y="338"/>
                    <a:pt x="412" y="338"/>
                  </a:cubicBezTo>
                  <a:cubicBezTo>
                    <a:pt x="406" y="340"/>
                    <a:pt x="398" y="340"/>
                    <a:pt x="391" y="340"/>
                  </a:cubicBezTo>
                  <a:cubicBezTo>
                    <a:pt x="389" y="340"/>
                    <a:pt x="389" y="343"/>
                    <a:pt x="391" y="343"/>
                  </a:cubicBezTo>
                  <a:cubicBezTo>
                    <a:pt x="398" y="343"/>
                    <a:pt x="406" y="343"/>
                    <a:pt x="413" y="342"/>
                  </a:cubicBezTo>
                  <a:cubicBezTo>
                    <a:pt x="410" y="347"/>
                    <a:pt x="407" y="352"/>
                    <a:pt x="404" y="357"/>
                  </a:cubicBezTo>
                  <a:cubicBezTo>
                    <a:pt x="394" y="373"/>
                    <a:pt x="382" y="387"/>
                    <a:pt x="369" y="401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7000"/>
                </a:schemeClr>
              </a:solidFill>
              <a:rou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" name="Freeform 905"/>
            <p:cNvSpPr/>
            <p:nvPr>
              <p:custDataLst>
                <p:tags r:id="rId6"/>
              </p:custDataLst>
            </p:nvPr>
          </p:nvSpPr>
          <p:spPr bwMode="auto">
            <a:xfrm>
              <a:off x="10247" y="4741"/>
              <a:ext cx="29" cy="90"/>
            </a:xfrm>
            <a:custGeom>
              <a:avLst/>
              <a:gdLst>
                <a:gd name="T0" fmla="*/ 31 w 31"/>
                <a:gd name="T1" fmla="*/ 0 h 94"/>
                <a:gd name="T2" fmla="*/ 20 w 31"/>
                <a:gd name="T3" fmla="*/ 93 h 94"/>
                <a:gd name="T4" fmla="*/ 22 w 31"/>
                <a:gd name="T5" fmla="*/ 92 h 94"/>
                <a:gd name="T6" fmla="*/ 17 w 31"/>
                <a:gd name="T7" fmla="*/ 73 h 94"/>
                <a:gd name="T8" fmla="*/ 16 w 31"/>
                <a:gd name="T9" fmla="*/ 48 h 94"/>
                <a:gd name="T10" fmla="*/ 31 w 31"/>
                <a:gd name="T11" fmla="*/ 0 h 94"/>
                <a:gd name="T12" fmla="*/ 31 w 31"/>
                <a:gd name="T1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94">
                  <a:moveTo>
                    <a:pt x="31" y="0"/>
                  </a:moveTo>
                  <a:cubicBezTo>
                    <a:pt x="15" y="24"/>
                    <a:pt x="0" y="66"/>
                    <a:pt x="20" y="93"/>
                  </a:cubicBezTo>
                  <a:cubicBezTo>
                    <a:pt x="21" y="94"/>
                    <a:pt x="23" y="93"/>
                    <a:pt x="22" y="92"/>
                  </a:cubicBezTo>
                  <a:cubicBezTo>
                    <a:pt x="21" y="85"/>
                    <a:pt x="18" y="80"/>
                    <a:pt x="17" y="73"/>
                  </a:cubicBezTo>
                  <a:cubicBezTo>
                    <a:pt x="15" y="65"/>
                    <a:pt x="15" y="56"/>
                    <a:pt x="16" y="48"/>
                  </a:cubicBezTo>
                  <a:cubicBezTo>
                    <a:pt x="17" y="31"/>
                    <a:pt x="23" y="15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7000"/>
                </a:schemeClr>
              </a:solidFill>
              <a:rou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1" name="Freeform 906"/>
            <p:cNvSpPr/>
            <p:nvPr>
              <p:custDataLst>
                <p:tags r:id="rId7"/>
              </p:custDataLst>
            </p:nvPr>
          </p:nvSpPr>
          <p:spPr bwMode="auto">
            <a:xfrm>
              <a:off x="10339" y="4849"/>
              <a:ext cx="65" cy="75"/>
            </a:xfrm>
            <a:custGeom>
              <a:avLst/>
              <a:gdLst>
                <a:gd name="T0" fmla="*/ 67 w 69"/>
                <a:gd name="T1" fmla="*/ 71 h 79"/>
                <a:gd name="T2" fmla="*/ 19 w 69"/>
                <a:gd name="T3" fmla="*/ 53 h 79"/>
                <a:gd name="T4" fmla="*/ 7 w 69"/>
                <a:gd name="T5" fmla="*/ 1 h 79"/>
                <a:gd name="T6" fmla="*/ 6 w 69"/>
                <a:gd name="T7" fmla="*/ 0 h 79"/>
                <a:gd name="T8" fmla="*/ 14 w 69"/>
                <a:gd name="T9" fmla="*/ 56 h 79"/>
                <a:gd name="T10" fmla="*/ 68 w 69"/>
                <a:gd name="T11" fmla="*/ 74 h 79"/>
                <a:gd name="T12" fmla="*/ 67 w 69"/>
                <a:gd name="T13" fmla="*/ 7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79">
                  <a:moveTo>
                    <a:pt x="67" y="71"/>
                  </a:moveTo>
                  <a:cubicBezTo>
                    <a:pt x="48" y="69"/>
                    <a:pt x="32" y="67"/>
                    <a:pt x="19" y="53"/>
                  </a:cubicBezTo>
                  <a:cubicBezTo>
                    <a:pt x="5" y="39"/>
                    <a:pt x="3" y="18"/>
                    <a:pt x="7" y="1"/>
                  </a:cubicBezTo>
                  <a:cubicBezTo>
                    <a:pt x="7" y="0"/>
                    <a:pt x="6" y="0"/>
                    <a:pt x="6" y="0"/>
                  </a:cubicBezTo>
                  <a:cubicBezTo>
                    <a:pt x="0" y="20"/>
                    <a:pt x="2" y="40"/>
                    <a:pt x="14" y="56"/>
                  </a:cubicBezTo>
                  <a:cubicBezTo>
                    <a:pt x="26" y="72"/>
                    <a:pt x="49" y="79"/>
                    <a:pt x="68" y="74"/>
                  </a:cubicBezTo>
                  <a:cubicBezTo>
                    <a:pt x="69" y="73"/>
                    <a:pt x="69" y="71"/>
                    <a:pt x="67" y="71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7000"/>
                </a:schemeClr>
              </a:solidFill>
              <a:rou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" name="Freeform 907"/>
            <p:cNvSpPr/>
            <p:nvPr>
              <p:custDataLst>
                <p:tags r:id="rId8"/>
              </p:custDataLst>
            </p:nvPr>
          </p:nvSpPr>
          <p:spPr bwMode="auto">
            <a:xfrm>
              <a:off x="10296" y="4571"/>
              <a:ext cx="278" cy="288"/>
            </a:xfrm>
            <a:custGeom>
              <a:avLst/>
              <a:gdLst>
                <a:gd name="T0" fmla="*/ 278 w 291"/>
                <a:gd name="T1" fmla="*/ 100 h 301"/>
                <a:gd name="T2" fmla="*/ 215 w 291"/>
                <a:gd name="T3" fmla="*/ 102 h 301"/>
                <a:gd name="T4" fmla="*/ 184 w 291"/>
                <a:gd name="T5" fmla="*/ 103 h 301"/>
                <a:gd name="T6" fmla="*/ 217 w 291"/>
                <a:gd name="T7" fmla="*/ 66 h 301"/>
                <a:gd name="T8" fmla="*/ 153 w 291"/>
                <a:gd name="T9" fmla="*/ 4 h 301"/>
                <a:gd name="T10" fmla="*/ 34 w 291"/>
                <a:gd name="T11" fmla="*/ 128 h 301"/>
                <a:gd name="T12" fmla="*/ 12 w 291"/>
                <a:gd name="T13" fmla="*/ 182 h 301"/>
                <a:gd name="T14" fmla="*/ 169 w 291"/>
                <a:gd name="T15" fmla="*/ 299 h 301"/>
                <a:gd name="T16" fmla="*/ 205 w 291"/>
                <a:gd name="T17" fmla="*/ 261 h 301"/>
                <a:gd name="T18" fmla="*/ 212 w 291"/>
                <a:gd name="T19" fmla="*/ 221 h 301"/>
                <a:gd name="T20" fmla="*/ 171 w 291"/>
                <a:gd name="T21" fmla="*/ 280 h 301"/>
                <a:gd name="T22" fmla="*/ 168 w 291"/>
                <a:gd name="T23" fmla="*/ 259 h 301"/>
                <a:gd name="T24" fmla="*/ 173 w 291"/>
                <a:gd name="T25" fmla="*/ 235 h 301"/>
                <a:gd name="T26" fmla="*/ 125 w 291"/>
                <a:gd name="T27" fmla="*/ 253 h 301"/>
                <a:gd name="T28" fmla="*/ 143 w 291"/>
                <a:gd name="T29" fmla="*/ 215 h 301"/>
                <a:gd name="T30" fmla="*/ 121 w 291"/>
                <a:gd name="T31" fmla="*/ 251 h 301"/>
                <a:gd name="T32" fmla="*/ 103 w 291"/>
                <a:gd name="T33" fmla="*/ 194 h 301"/>
                <a:gd name="T34" fmla="*/ 100 w 291"/>
                <a:gd name="T35" fmla="*/ 238 h 301"/>
                <a:gd name="T36" fmla="*/ 73 w 291"/>
                <a:gd name="T37" fmla="*/ 163 h 301"/>
                <a:gd name="T38" fmla="*/ 65 w 291"/>
                <a:gd name="T39" fmla="*/ 215 h 301"/>
                <a:gd name="T40" fmla="*/ 42 w 291"/>
                <a:gd name="T41" fmla="*/ 184 h 301"/>
                <a:gd name="T42" fmla="*/ 50 w 291"/>
                <a:gd name="T43" fmla="*/ 162 h 301"/>
                <a:gd name="T44" fmla="*/ 19 w 291"/>
                <a:gd name="T45" fmla="*/ 177 h 301"/>
                <a:gd name="T46" fmla="*/ 84 w 291"/>
                <a:gd name="T47" fmla="*/ 95 h 301"/>
                <a:gd name="T48" fmla="*/ 202 w 291"/>
                <a:gd name="T49" fmla="*/ 73 h 301"/>
                <a:gd name="T50" fmla="*/ 168 w 291"/>
                <a:gd name="T51" fmla="*/ 102 h 301"/>
                <a:gd name="T52" fmla="*/ 163 w 291"/>
                <a:gd name="T53" fmla="*/ 102 h 301"/>
                <a:gd name="T54" fmla="*/ 181 w 291"/>
                <a:gd name="T55" fmla="*/ 114 h 301"/>
                <a:gd name="T56" fmla="*/ 263 w 291"/>
                <a:gd name="T57" fmla="*/ 111 h 301"/>
                <a:gd name="T58" fmla="*/ 256 w 291"/>
                <a:gd name="T59" fmla="*/ 151 h 301"/>
                <a:gd name="T60" fmla="*/ 224 w 291"/>
                <a:gd name="T61" fmla="*/ 154 h 301"/>
                <a:gd name="T62" fmla="*/ 263 w 291"/>
                <a:gd name="T63" fmla="*/ 172 h 301"/>
                <a:gd name="T64" fmla="*/ 235 w 291"/>
                <a:gd name="T65" fmla="*/ 153 h 301"/>
                <a:gd name="T66" fmla="*/ 233 w 291"/>
                <a:gd name="T67" fmla="*/ 176 h 301"/>
                <a:gd name="T68" fmla="*/ 219 w 291"/>
                <a:gd name="T69" fmla="*/ 178 h 301"/>
                <a:gd name="T70" fmla="*/ 208 w 291"/>
                <a:gd name="T71" fmla="*/ 175 h 301"/>
                <a:gd name="T72" fmla="*/ 214 w 291"/>
                <a:gd name="T73" fmla="*/ 153 h 301"/>
                <a:gd name="T74" fmla="*/ 188 w 291"/>
                <a:gd name="T75" fmla="*/ 176 h 301"/>
                <a:gd name="T76" fmla="*/ 173 w 291"/>
                <a:gd name="T77" fmla="*/ 153 h 301"/>
                <a:gd name="T78" fmla="*/ 185 w 291"/>
                <a:gd name="T79" fmla="*/ 164 h 301"/>
                <a:gd name="T80" fmla="*/ 167 w 291"/>
                <a:gd name="T81" fmla="*/ 177 h 301"/>
                <a:gd name="T82" fmla="*/ 213 w 291"/>
                <a:gd name="T83" fmla="*/ 218 h 301"/>
                <a:gd name="T84" fmla="*/ 186 w 291"/>
                <a:gd name="T85" fmla="*/ 198 h 301"/>
                <a:gd name="T86" fmla="*/ 215 w 291"/>
                <a:gd name="T87" fmla="*/ 195 h 301"/>
                <a:gd name="T88" fmla="*/ 228 w 291"/>
                <a:gd name="T89" fmla="*/ 194 h 301"/>
                <a:gd name="T90" fmla="*/ 271 w 291"/>
                <a:gd name="T91" fmla="*/ 192 h 301"/>
                <a:gd name="T92" fmla="*/ 288 w 291"/>
                <a:gd name="T93" fmla="*/ 189 h 301"/>
                <a:gd name="T94" fmla="*/ 285 w 291"/>
                <a:gd name="T95" fmla="*/ 177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1" h="301">
                  <a:moveTo>
                    <a:pt x="285" y="177"/>
                  </a:moveTo>
                  <a:cubicBezTo>
                    <a:pt x="284" y="151"/>
                    <a:pt x="283" y="125"/>
                    <a:pt x="278" y="100"/>
                  </a:cubicBezTo>
                  <a:cubicBezTo>
                    <a:pt x="277" y="95"/>
                    <a:pt x="272" y="93"/>
                    <a:pt x="268" y="94"/>
                  </a:cubicBezTo>
                  <a:cubicBezTo>
                    <a:pt x="250" y="97"/>
                    <a:pt x="232" y="100"/>
                    <a:pt x="215" y="102"/>
                  </a:cubicBezTo>
                  <a:cubicBezTo>
                    <a:pt x="206" y="103"/>
                    <a:pt x="198" y="104"/>
                    <a:pt x="190" y="104"/>
                  </a:cubicBezTo>
                  <a:cubicBezTo>
                    <a:pt x="188" y="104"/>
                    <a:pt x="186" y="103"/>
                    <a:pt x="184" y="103"/>
                  </a:cubicBezTo>
                  <a:cubicBezTo>
                    <a:pt x="196" y="96"/>
                    <a:pt x="205" y="85"/>
                    <a:pt x="217" y="77"/>
                  </a:cubicBezTo>
                  <a:cubicBezTo>
                    <a:pt x="221" y="75"/>
                    <a:pt x="222" y="68"/>
                    <a:pt x="217" y="66"/>
                  </a:cubicBezTo>
                  <a:cubicBezTo>
                    <a:pt x="193" y="55"/>
                    <a:pt x="176" y="32"/>
                    <a:pt x="166" y="8"/>
                  </a:cubicBezTo>
                  <a:cubicBezTo>
                    <a:pt x="163" y="2"/>
                    <a:pt x="158" y="0"/>
                    <a:pt x="153" y="4"/>
                  </a:cubicBezTo>
                  <a:cubicBezTo>
                    <a:pt x="123" y="28"/>
                    <a:pt x="97" y="55"/>
                    <a:pt x="71" y="83"/>
                  </a:cubicBezTo>
                  <a:cubicBezTo>
                    <a:pt x="58" y="98"/>
                    <a:pt x="46" y="113"/>
                    <a:pt x="34" y="128"/>
                  </a:cubicBezTo>
                  <a:cubicBezTo>
                    <a:pt x="24" y="141"/>
                    <a:pt x="10" y="155"/>
                    <a:pt x="3" y="169"/>
                  </a:cubicBezTo>
                  <a:cubicBezTo>
                    <a:pt x="0" y="176"/>
                    <a:pt x="6" y="183"/>
                    <a:pt x="12" y="182"/>
                  </a:cubicBezTo>
                  <a:cubicBezTo>
                    <a:pt x="28" y="207"/>
                    <a:pt x="54" y="225"/>
                    <a:pt x="77" y="241"/>
                  </a:cubicBezTo>
                  <a:cubicBezTo>
                    <a:pt x="107" y="262"/>
                    <a:pt x="138" y="280"/>
                    <a:pt x="169" y="299"/>
                  </a:cubicBezTo>
                  <a:cubicBezTo>
                    <a:pt x="173" y="301"/>
                    <a:pt x="178" y="299"/>
                    <a:pt x="181" y="296"/>
                  </a:cubicBezTo>
                  <a:cubicBezTo>
                    <a:pt x="189" y="284"/>
                    <a:pt x="197" y="273"/>
                    <a:pt x="205" y="261"/>
                  </a:cubicBezTo>
                  <a:cubicBezTo>
                    <a:pt x="212" y="250"/>
                    <a:pt x="221" y="238"/>
                    <a:pt x="219" y="224"/>
                  </a:cubicBezTo>
                  <a:cubicBezTo>
                    <a:pt x="218" y="221"/>
                    <a:pt x="214" y="219"/>
                    <a:pt x="212" y="221"/>
                  </a:cubicBezTo>
                  <a:cubicBezTo>
                    <a:pt x="201" y="229"/>
                    <a:pt x="197" y="242"/>
                    <a:pt x="190" y="253"/>
                  </a:cubicBezTo>
                  <a:cubicBezTo>
                    <a:pt x="185" y="262"/>
                    <a:pt x="178" y="271"/>
                    <a:pt x="171" y="280"/>
                  </a:cubicBezTo>
                  <a:cubicBezTo>
                    <a:pt x="169" y="279"/>
                    <a:pt x="168" y="278"/>
                    <a:pt x="166" y="277"/>
                  </a:cubicBezTo>
                  <a:cubicBezTo>
                    <a:pt x="166" y="271"/>
                    <a:pt x="167" y="265"/>
                    <a:pt x="168" y="259"/>
                  </a:cubicBezTo>
                  <a:cubicBezTo>
                    <a:pt x="169" y="251"/>
                    <a:pt x="172" y="243"/>
                    <a:pt x="174" y="235"/>
                  </a:cubicBezTo>
                  <a:cubicBezTo>
                    <a:pt x="174" y="235"/>
                    <a:pt x="173" y="235"/>
                    <a:pt x="173" y="235"/>
                  </a:cubicBezTo>
                  <a:cubicBezTo>
                    <a:pt x="168" y="247"/>
                    <a:pt x="163" y="261"/>
                    <a:pt x="161" y="275"/>
                  </a:cubicBezTo>
                  <a:cubicBezTo>
                    <a:pt x="149" y="268"/>
                    <a:pt x="137" y="260"/>
                    <a:pt x="125" y="253"/>
                  </a:cubicBezTo>
                  <a:cubicBezTo>
                    <a:pt x="125" y="251"/>
                    <a:pt x="126" y="249"/>
                    <a:pt x="126" y="248"/>
                  </a:cubicBezTo>
                  <a:cubicBezTo>
                    <a:pt x="128" y="236"/>
                    <a:pt x="135" y="224"/>
                    <a:pt x="143" y="215"/>
                  </a:cubicBezTo>
                  <a:cubicBezTo>
                    <a:pt x="143" y="215"/>
                    <a:pt x="143" y="214"/>
                    <a:pt x="143" y="215"/>
                  </a:cubicBezTo>
                  <a:cubicBezTo>
                    <a:pt x="132" y="225"/>
                    <a:pt x="124" y="236"/>
                    <a:pt x="121" y="251"/>
                  </a:cubicBezTo>
                  <a:cubicBezTo>
                    <a:pt x="116" y="248"/>
                    <a:pt x="110" y="244"/>
                    <a:pt x="104" y="241"/>
                  </a:cubicBezTo>
                  <a:cubicBezTo>
                    <a:pt x="105" y="225"/>
                    <a:pt x="103" y="209"/>
                    <a:pt x="103" y="194"/>
                  </a:cubicBezTo>
                  <a:cubicBezTo>
                    <a:pt x="103" y="194"/>
                    <a:pt x="102" y="194"/>
                    <a:pt x="102" y="194"/>
                  </a:cubicBezTo>
                  <a:cubicBezTo>
                    <a:pt x="101" y="208"/>
                    <a:pt x="100" y="224"/>
                    <a:pt x="100" y="238"/>
                  </a:cubicBezTo>
                  <a:cubicBezTo>
                    <a:pt x="89" y="231"/>
                    <a:pt x="78" y="224"/>
                    <a:pt x="68" y="216"/>
                  </a:cubicBezTo>
                  <a:cubicBezTo>
                    <a:pt x="75" y="200"/>
                    <a:pt x="76" y="182"/>
                    <a:pt x="73" y="163"/>
                  </a:cubicBezTo>
                  <a:cubicBezTo>
                    <a:pt x="72" y="162"/>
                    <a:pt x="71" y="163"/>
                    <a:pt x="71" y="164"/>
                  </a:cubicBezTo>
                  <a:cubicBezTo>
                    <a:pt x="74" y="182"/>
                    <a:pt x="73" y="199"/>
                    <a:pt x="65" y="215"/>
                  </a:cubicBezTo>
                  <a:cubicBezTo>
                    <a:pt x="57" y="209"/>
                    <a:pt x="50" y="203"/>
                    <a:pt x="42" y="197"/>
                  </a:cubicBezTo>
                  <a:cubicBezTo>
                    <a:pt x="42" y="193"/>
                    <a:pt x="41" y="188"/>
                    <a:pt x="42" y="184"/>
                  </a:cubicBezTo>
                  <a:cubicBezTo>
                    <a:pt x="44" y="177"/>
                    <a:pt x="48" y="170"/>
                    <a:pt x="53" y="165"/>
                  </a:cubicBezTo>
                  <a:cubicBezTo>
                    <a:pt x="54" y="163"/>
                    <a:pt x="52" y="160"/>
                    <a:pt x="50" y="162"/>
                  </a:cubicBezTo>
                  <a:cubicBezTo>
                    <a:pt x="43" y="170"/>
                    <a:pt x="37" y="181"/>
                    <a:pt x="37" y="193"/>
                  </a:cubicBezTo>
                  <a:cubicBezTo>
                    <a:pt x="31" y="188"/>
                    <a:pt x="25" y="182"/>
                    <a:pt x="19" y="177"/>
                  </a:cubicBezTo>
                  <a:cubicBezTo>
                    <a:pt x="29" y="166"/>
                    <a:pt x="37" y="152"/>
                    <a:pt x="46" y="141"/>
                  </a:cubicBezTo>
                  <a:cubicBezTo>
                    <a:pt x="58" y="125"/>
                    <a:pt x="71" y="110"/>
                    <a:pt x="84" y="95"/>
                  </a:cubicBezTo>
                  <a:cubicBezTo>
                    <a:pt x="106" y="70"/>
                    <a:pt x="130" y="45"/>
                    <a:pt x="155" y="23"/>
                  </a:cubicBezTo>
                  <a:cubicBezTo>
                    <a:pt x="166" y="44"/>
                    <a:pt x="182" y="62"/>
                    <a:pt x="202" y="73"/>
                  </a:cubicBezTo>
                  <a:cubicBezTo>
                    <a:pt x="193" y="82"/>
                    <a:pt x="184" y="92"/>
                    <a:pt x="172" y="97"/>
                  </a:cubicBezTo>
                  <a:cubicBezTo>
                    <a:pt x="170" y="98"/>
                    <a:pt x="168" y="100"/>
                    <a:pt x="168" y="102"/>
                  </a:cubicBezTo>
                  <a:cubicBezTo>
                    <a:pt x="166" y="102"/>
                    <a:pt x="164" y="102"/>
                    <a:pt x="163" y="102"/>
                  </a:cubicBezTo>
                  <a:cubicBezTo>
                    <a:pt x="163" y="102"/>
                    <a:pt x="163" y="102"/>
                    <a:pt x="163" y="102"/>
                  </a:cubicBezTo>
                  <a:cubicBezTo>
                    <a:pt x="166" y="105"/>
                    <a:pt x="167" y="108"/>
                    <a:pt x="170" y="110"/>
                  </a:cubicBezTo>
                  <a:cubicBezTo>
                    <a:pt x="174" y="112"/>
                    <a:pt x="178" y="113"/>
                    <a:pt x="181" y="114"/>
                  </a:cubicBezTo>
                  <a:cubicBezTo>
                    <a:pt x="190" y="116"/>
                    <a:pt x="199" y="117"/>
                    <a:pt x="207" y="117"/>
                  </a:cubicBezTo>
                  <a:cubicBezTo>
                    <a:pt x="226" y="118"/>
                    <a:pt x="245" y="114"/>
                    <a:pt x="263" y="111"/>
                  </a:cubicBezTo>
                  <a:cubicBezTo>
                    <a:pt x="265" y="129"/>
                    <a:pt x="266" y="148"/>
                    <a:pt x="266" y="166"/>
                  </a:cubicBezTo>
                  <a:cubicBezTo>
                    <a:pt x="265" y="160"/>
                    <a:pt x="262" y="154"/>
                    <a:pt x="256" y="151"/>
                  </a:cubicBezTo>
                  <a:cubicBezTo>
                    <a:pt x="247" y="147"/>
                    <a:pt x="234" y="151"/>
                    <a:pt x="224" y="153"/>
                  </a:cubicBezTo>
                  <a:cubicBezTo>
                    <a:pt x="223" y="153"/>
                    <a:pt x="224" y="154"/>
                    <a:pt x="224" y="154"/>
                  </a:cubicBezTo>
                  <a:cubicBezTo>
                    <a:pt x="233" y="152"/>
                    <a:pt x="242" y="151"/>
                    <a:pt x="251" y="152"/>
                  </a:cubicBezTo>
                  <a:cubicBezTo>
                    <a:pt x="261" y="154"/>
                    <a:pt x="263" y="164"/>
                    <a:pt x="263" y="172"/>
                  </a:cubicBezTo>
                  <a:cubicBezTo>
                    <a:pt x="254" y="172"/>
                    <a:pt x="244" y="174"/>
                    <a:pt x="235" y="175"/>
                  </a:cubicBezTo>
                  <a:cubicBezTo>
                    <a:pt x="235" y="168"/>
                    <a:pt x="235" y="161"/>
                    <a:pt x="235" y="153"/>
                  </a:cubicBezTo>
                  <a:cubicBezTo>
                    <a:pt x="235" y="153"/>
                    <a:pt x="234" y="153"/>
                    <a:pt x="234" y="153"/>
                  </a:cubicBezTo>
                  <a:cubicBezTo>
                    <a:pt x="234" y="161"/>
                    <a:pt x="234" y="168"/>
                    <a:pt x="233" y="176"/>
                  </a:cubicBezTo>
                  <a:cubicBezTo>
                    <a:pt x="233" y="176"/>
                    <a:pt x="233" y="176"/>
                    <a:pt x="233" y="176"/>
                  </a:cubicBezTo>
                  <a:cubicBezTo>
                    <a:pt x="228" y="176"/>
                    <a:pt x="223" y="177"/>
                    <a:pt x="219" y="178"/>
                  </a:cubicBezTo>
                  <a:cubicBezTo>
                    <a:pt x="215" y="178"/>
                    <a:pt x="212" y="177"/>
                    <a:pt x="208" y="177"/>
                  </a:cubicBezTo>
                  <a:cubicBezTo>
                    <a:pt x="208" y="176"/>
                    <a:pt x="208" y="176"/>
                    <a:pt x="208" y="175"/>
                  </a:cubicBezTo>
                  <a:cubicBezTo>
                    <a:pt x="207" y="167"/>
                    <a:pt x="211" y="160"/>
                    <a:pt x="214" y="153"/>
                  </a:cubicBezTo>
                  <a:cubicBezTo>
                    <a:pt x="214" y="153"/>
                    <a:pt x="214" y="153"/>
                    <a:pt x="214" y="153"/>
                  </a:cubicBezTo>
                  <a:cubicBezTo>
                    <a:pt x="208" y="160"/>
                    <a:pt x="205" y="169"/>
                    <a:pt x="205" y="177"/>
                  </a:cubicBezTo>
                  <a:cubicBezTo>
                    <a:pt x="200" y="177"/>
                    <a:pt x="194" y="176"/>
                    <a:pt x="188" y="176"/>
                  </a:cubicBezTo>
                  <a:cubicBezTo>
                    <a:pt x="189" y="171"/>
                    <a:pt x="189" y="165"/>
                    <a:pt x="187" y="161"/>
                  </a:cubicBezTo>
                  <a:cubicBezTo>
                    <a:pt x="185" y="154"/>
                    <a:pt x="179" y="153"/>
                    <a:pt x="173" y="153"/>
                  </a:cubicBezTo>
                  <a:cubicBezTo>
                    <a:pt x="173" y="153"/>
                    <a:pt x="173" y="153"/>
                    <a:pt x="173" y="153"/>
                  </a:cubicBezTo>
                  <a:cubicBezTo>
                    <a:pt x="180" y="154"/>
                    <a:pt x="183" y="158"/>
                    <a:pt x="185" y="164"/>
                  </a:cubicBezTo>
                  <a:cubicBezTo>
                    <a:pt x="185" y="168"/>
                    <a:pt x="184" y="172"/>
                    <a:pt x="183" y="176"/>
                  </a:cubicBezTo>
                  <a:cubicBezTo>
                    <a:pt x="178" y="176"/>
                    <a:pt x="172" y="177"/>
                    <a:pt x="167" y="177"/>
                  </a:cubicBezTo>
                  <a:cubicBezTo>
                    <a:pt x="162" y="178"/>
                    <a:pt x="161" y="184"/>
                    <a:pt x="163" y="187"/>
                  </a:cubicBezTo>
                  <a:cubicBezTo>
                    <a:pt x="173" y="211"/>
                    <a:pt x="190" y="215"/>
                    <a:pt x="213" y="218"/>
                  </a:cubicBezTo>
                  <a:cubicBezTo>
                    <a:pt x="217" y="218"/>
                    <a:pt x="219" y="213"/>
                    <a:pt x="215" y="212"/>
                  </a:cubicBezTo>
                  <a:cubicBezTo>
                    <a:pt x="204" y="208"/>
                    <a:pt x="194" y="204"/>
                    <a:pt x="186" y="198"/>
                  </a:cubicBezTo>
                  <a:cubicBezTo>
                    <a:pt x="195" y="197"/>
                    <a:pt x="204" y="196"/>
                    <a:pt x="213" y="195"/>
                  </a:cubicBezTo>
                  <a:cubicBezTo>
                    <a:pt x="214" y="196"/>
                    <a:pt x="215" y="196"/>
                    <a:pt x="215" y="195"/>
                  </a:cubicBezTo>
                  <a:cubicBezTo>
                    <a:pt x="219" y="195"/>
                    <a:pt x="223" y="194"/>
                    <a:pt x="227" y="194"/>
                  </a:cubicBezTo>
                  <a:cubicBezTo>
                    <a:pt x="227" y="194"/>
                    <a:pt x="227" y="194"/>
                    <a:pt x="228" y="194"/>
                  </a:cubicBezTo>
                  <a:cubicBezTo>
                    <a:pt x="238" y="195"/>
                    <a:pt x="253" y="198"/>
                    <a:pt x="263" y="192"/>
                  </a:cubicBezTo>
                  <a:cubicBezTo>
                    <a:pt x="266" y="192"/>
                    <a:pt x="268" y="192"/>
                    <a:pt x="271" y="192"/>
                  </a:cubicBezTo>
                  <a:cubicBezTo>
                    <a:pt x="274" y="194"/>
                    <a:pt x="278" y="194"/>
                    <a:pt x="281" y="191"/>
                  </a:cubicBezTo>
                  <a:cubicBezTo>
                    <a:pt x="283" y="191"/>
                    <a:pt x="286" y="190"/>
                    <a:pt x="288" y="189"/>
                  </a:cubicBezTo>
                  <a:cubicBezTo>
                    <a:pt x="291" y="187"/>
                    <a:pt x="291" y="183"/>
                    <a:pt x="289" y="180"/>
                  </a:cubicBezTo>
                  <a:cubicBezTo>
                    <a:pt x="288" y="179"/>
                    <a:pt x="286" y="178"/>
                    <a:pt x="285" y="177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7000"/>
                </a:schemeClr>
              </a:solidFill>
              <a:rou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97611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Better than a speeding BST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126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8FBCBA-119D-4412-ADFE-A10971790E05}" type="datetime1">
              <a:rPr lang="zh-CN" altLang="en-US" sz="790" smtClean="0"/>
              <a:pPr>
                <a:spcBef>
                  <a:spcPct val="0"/>
                </a:spcBef>
                <a:buFontTx/>
                <a:buNone/>
              </a:pPr>
              <a:t>2024/10/14</a:t>
            </a:fld>
            <a:endParaRPr lang="en-US" altLang="zh-CN" sz="790"/>
          </a:p>
        </p:txBody>
      </p:sp>
      <p:sp>
        <p:nvSpPr>
          <p:cNvPr id="1126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790" smtClean="0"/>
              <a:t>Heaps&amp;Priority Queue - Lecture 6</a:t>
            </a:r>
            <a:endParaRPr lang="en-US" altLang="zh-CN" sz="790"/>
          </a:p>
        </p:txBody>
      </p:sp>
      <p:sp>
        <p:nvSpPr>
          <p:cNvPr id="1126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85457C-8004-4CED-ACF5-35A75422645A}" type="slidenum">
              <a:rPr lang="en-US" altLang="zh-CN" sz="79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zh-CN" sz="790"/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895" y="1700530"/>
            <a:ext cx="7456805" cy="4225925"/>
          </a:xfrm>
        </p:spPr>
        <p:txBody>
          <a:bodyPr>
            <a:normAutofit/>
          </a:bodyPr>
          <a:lstStyle/>
          <a:p>
            <a:pPr algn="just"/>
            <a:r>
              <a:rPr lang="en-US" altLang="zh-CN" dirty="0" smtClean="0">
                <a:ea typeface="宋体" panose="02010600030101010101" pitchFamily="2" charset="-122"/>
              </a:rPr>
              <a:t>Can </a:t>
            </a:r>
            <a:r>
              <a:rPr lang="en-US" altLang="zh-CN" dirty="0" smtClean="0">
                <a:ea typeface="宋体" panose="02010600030101010101" pitchFamily="2" charset="-122"/>
              </a:rPr>
              <a:t>w</a:t>
            </a:r>
            <a:r>
              <a:rPr lang="en-US" altLang="zh-CN" dirty="0" smtClean="0">
                <a:ea typeface="宋体" panose="02010600030101010101" pitchFamily="2" charset="-122"/>
              </a:rPr>
              <a:t>e </a:t>
            </a:r>
            <a:r>
              <a:rPr lang="en-US" altLang="zh-CN" dirty="0" smtClean="0">
                <a:ea typeface="宋体" panose="02010600030101010101" pitchFamily="2" charset="-122"/>
              </a:rPr>
              <a:t>do </a:t>
            </a:r>
            <a:r>
              <a:rPr lang="en-US" altLang="zh-CN" dirty="0" smtClean="0">
                <a:ea typeface="宋体" panose="02010600030101010101" pitchFamily="2" charset="-122"/>
              </a:rPr>
              <a:t>better than Balanced Binary Search Trees?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Very limited requirements: Insert, </a:t>
            </a:r>
            <a:r>
              <a:rPr lang="en-US" altLang="zh-CN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FindMin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, </a:t>
            </a:r>
            <a:r>
              <a:rPr lang="en-US" altLang="zh-CN" dirty="0" err="1" smtClean="0">
                <a:solidFill>
                  <a:srgbClr val="FF0000"/>
                </a:solidFill>
                <a:ea typeface="宋体" panose="02010600030101010101" pitchFamily="2" charset="-122"/>
              </a:rPr>
              <a:t>DeleteMin</a:t>
            </a:r>
            <a:r>
              <a:rPr lang="en-US" altLang="zh-CN" dirty="0" smtClean="0">
                <a:solidFill>
                  <a:srgbClr val="FFFF00"/>
                </a:solidFill>
                <a:ea typeface="宋体" panose="02010600030101010101" pitchFamily="2" charset="-122"/>
              </a:rPr>
              <a:t>.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The goals are: </a:t>
            </a:r>
            <a:r>
              <a:rPr lang="en-US" altLang="zh-CN" dirty="0" err="1" smtClean="0">
                <a:solidFill>
                  <a:srgbClr val="263AF8"/>
                </a:solidFill>
                <a:ea typeface="宋体" panose="02010600030101010101" pitchFamily="2" charset="-122"/>
              </a:rPr>
              <a:t>FindMin</a:t>
            </a:r>
            <a:r>
              <a:rPr lang="en-US" altLang="zh-CN" dirty="0" smtClean="0">
                <a:solidFill>
                  <a:srgbClr val="263AF8"/>
                </a:solidFill>
                <a:ea typeface="宋体" panose="02010600030101010101" pitchFamily="2" charset="-122"/>
              </a:rPr>
              <a:t> is O(1)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anose="02010600030101010101" pitchFamily="2" charset="-122"/>
              </a:rPr>
              <a:t>Insert is O(log N)</a:t>
            </a:r>
          </a:p>
          <a:p>
            <a:pPr lvl="1">
              <a:lnSpc>
                <a:spcPct val="90000"/>
              </a:lnSpc>
            </a:pPr>
            <a:r>
              <a:rPr lang="en-US" altLang="zh-CN" dirty="0" err="1" smtClean="0">
                <a:ea typeface="宋体" panose="02010600030101010101" pitchFamily="2" charset="-122"/>
              </a:rPr>
              <a:t>DeleteMin</a:t>
            </a:r>
            <a:r>
              <a:rPr lang="en-US" altLang="zh-CN" dirty="0" smtClean="0">
                <a:ea typeface="宋体" panose="02010600030101010101" pitchFamily="2" charset="-122"/>
              </a:rPr>
              <a:t> is O(log N)</a:t>
            </a:r>
          </a:p>
          <a:p>
            <a:pPr>
              <a:lnSpc>
                <a:spcPct val="90000"/>
              </a:lnSpc>
            </a:pPr>
            <a:endParaRPr lang="en-US" altLang="zh-CN" dirty="0" smtClean="0">
              <a:ea typeface="宋体" panose="02010600030101010101" pitchFamily="2" charset="-122"/>
            </a:endParaRPr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  <p:grpSp>
        <p:nvGrpSpPr>
          <p:cNvPr id="217" name="组合 216"/>
          <p:cNvGrpSpPr/>
          <p:nvPr/>
        </p:nvGrpSpPr>
        <p:grpSpPr>
          <a:xfrm rot="19980000">
            <a:off x="1270" y="334010"/>
            <a:ext cx="547370" cy="573405"/>
            <a:chOff x="11177" y="6972"/>
            <a:chExt cx="422" cy="442"/>
          </a:xfrm>
          <a:solidFill>
            <a:schemeClr val="accent1">
              <a:lumMod val="50000"/>
              <a:alpha val="25000"/>
            </a:schemeClr>
          </a:solidFill>
        </p:grpSpPr>
        <p:sp>
          <p:nvSpPr>
            <p:cNvPr id="79" name="Freeform 872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11177" y="6972"/>
              <a:ext cx="423" cy="443"/>
            </a:xfrm>
            <a:custGeom>
              <a:avLst/>
              <a:gdLst>
                <a:gd name="T0" fmla="*/ 414 w 443"/>
                <a:gd name="T1" fmla="*/ 116 h 464"/>
                <a:gd name="T2" fmla="*/ 350 w 443"/>
                <a:gd name="T3" fmla="*/ 180 h 464"/>
                <a:gd name="T4" fmla="*/ 287 w 443"/>
                <a:gd name="T5" fmla="*/ 187 h 464"/>
                <a:gd name="T6" fmla="*/ 255 w 443"/>
                <a:gd name="T7" fmla="*/ 29 h 464"/>
                <a:gd name="T8" fmla="*/ 224 w 443"/>
                <a:gd name="T9" fmla="*/ 8 h 464"/>
                <a:gd name="T10" fmla="*/ 170 w 443"/>
                <a:gd name="T11" fmla="*/ 24 h 464"/>
                <a:gd name="T12" fmla="*/ 168 w 443"/>
                <a:gd name="T13" fmla="*/ 84 h 464"/>
                <a:gd name="T14" fmla="*/ 150 w 443"/>
                <a:gd name="T15" fmla="*/ 193 h 464"/>
                <a:gd name="T16" fmla="*/ 79 w 443"/>
                <a:gd name="T17" fmla="*/ 229 h 464"/>
                <a:gd name="T18" fmla="*/ 18 w 443"/>
                <a:gd name="T19" fmla="*/ 176 h 464"/>
                <a:gd name="T20" fmla="*/ 43 w 443"/>
                <a:gd name="T21" fmla="*/ 244 h 464"/>
                <a:gd name="T22" fmla="*/ 57 w 443"/>
                <a:gd name="T23" fmla="*/ 316 h 464"/>
                <a:gd name="T24" fmla="*/ 57 w 443"/>
                <a:gd name="T25" fmla="*/ 321 h 464"/>
                <a:gd name="T26" fmla="*/ 48 w 443"/>
                <a:gd name="T27" fmla="*/ 427 h 464"/>
                <a:gd name="T28" fmla="*/ 42 w 443"/>
                <a:gd name="T29" fmla="*/ 443 h 464"/>
                <a:gd name="T30" fmla="*/ 52 w 443"/>
                <a:gd name="T31" fmla="*/ 451 h 464"/>
                <a:gd name="T32" fmla="*/ 60 w 443"/>
                <a:gd name="T33" fmla="*/ 459 h 464"/>
                <a:gd name="T34" fmla="*/ 67 w 443"/>
                <a:gd name="T35" fmla="*/ 446 h 464"/>
                <a:gd name="T36" fmla="*/ 69 w 443"/>
                <a:gd name="T37" fmla="*/ 446 h 464"/>
                <a:gd name="T38" fmla="*/ 136 w 443"/>
                <a:gd name="T39" fmla="*/ 463 h 464"/>
                <a:gd name="T40" fmla="*/ 313 w 443"/>
                <a:gd name="T41" fmla="*/ 460 h 464"/>
                <a:gd name="T42" fmla="*/ 388 w 443"/>
                <a:gd name="T43" fmla="*/ 442 h 464"/>
                <a:gd name="T44" fmla="*/ 380 w 443"/>
                <a:gd name="T45" fmla="*/ 421 h 464"/>
                <a:gd name="T46" fmla="*/ 380 w 443"/>
                <a:gd name="T47" fmla="*/ 313 h 464"/>
                <a:gd name="T48" fmla="*/ 440 w 443"/>
                <a:gd name="T49" fmla="*/ 180 h 464"/>
                <a:gd name="T50" fmla="*/ 329 w 443"/>
                <a:gd name="T51" fmla="*/ 316 h 464"/>
                <a:gd name="T52" fmla="*/ 361 w 443"/>
                <a:gd name="T53" fmla="*/ 316 h 464"/>
                <a:gd name="T54" fmla="*/ 92 w 443"/>
                <a:gd name="T55" fmla="*/ 434 h 464"/>
                <a:gd name="T56" fmla="*/ 122 w 443"/>
                <a:gd name="T57" fmla="*/ 420 h 464"/>
                <a:gd name="T58" fmla="*/ 78 w 443"/>
                <a:gd name="T59" fmla="*/ 429 h 464"/>
                <a:gd name="T60" fmla="*/ 65 w 443"/>
                <a:gd name="T61" fmla="*/ 428 h 464"/>
                <a:gd name="T62" fmla="*/ 125 w 443"/>
                <a:gd name="T63" fmla="*/ 391 h 464"/>
                <a:gd name="T64" fmla="*/ 107 w 443"/>
                <a:gd name="T65" fmla="*/ 377 h 464"/>
                <a:gd name="T66" fmla="*/ 103 w 443"/>
                <a:gd name="T67" fmla="*/ 373 h 464"/>
                <a:gd name="T68" fmla="*/ 117 w 443"/>
                <a:gd name="T69" fmla="*/ 337 h 464"/>
                <a:gd name="T70" fmla="*/ 71 w 443"/>
                <a:gd name="T71" fmla="*/ 334 h 464"/>
                <a:gd name="T72" fmla="*/ 98 w 443"/>
                <a:gd name="T73" fmla="*/ 307 h 464"/>
                <a:gd name="T74" fmla="*/ 73 w 443"/>
                <a:gd name="T75" fmla="*/ 238 h 464"/>
                <a:gd name="T76" fmla="*/ 160 w 443"/>
                <a:gd name="T77" fmla="*/ 282 h 464"/>
                <a:gd name="T78" fmla="*/ 160 w 443"/>
                <a:gd name="T79" fmla="*/ 279 h 464"/>
                <a:gd name="T80" fmla="*/ 207 w 443"/>
                <a:gd name="T81" fmla="*/ 216 h 464"/>
                <a:gd name="T82" fmla="*/ 174 w 443"/>
                <a:gd name="T83" fmla="*/ 203 h 464"/>
                <a:gd name="T84" fmla="*/ 199 w 443"/>
                <a:gd name="T85" fmla="*/ 188 h 464"/>
                <a:gd name="T86" fmla="*/ 209 w 443"/>
                <a:gd name="T87" fmla="*/ 102 h 464"/>
                <a:gd name="T88" fmla="*/ 296 w 443"/>
                <a:gd name="T89" fmla="*/ 280 h 464"/>
                <a:gd name="T90" fmla="*/ 297 w 443"/>
                <a:gd name="T91" fmla="*/ 283 h 464"/>
                <a:gd name="T92" fmla="*/ 328 w 443"/>
                <a:gd name="T93" fmla="*/ 320 h 464"/>
                <a:gd name="T94" fmla="*/ 290 w 443"/>
                <a:gd name="T95" fmla="*/ 373 h 464"/>
                <a:gd name="T96" fmla="*/ 357 w 443"/>
                <a:gd name="T97" fmla="*/ 386 h 464"/>
                <a:gd name="T98" fmla="*/ 364 w 443"/>
                <a:gd name="T99" fmla="*/ 429 h 464"/>
                <a:gd name="T100" fmla="*/ 299 w 443"/>
                <a:gd name="T101" fmla="*/ 427 h 464"/>
                <a:gd name="T102" fmla="*/ 238 w 443"/>
                <a:gd name="T103" fmla="*/ 433 h 464"/>
                <a:gd name="T104" fmla="*/ 337 w 443"/>
                <a:gd name="T105" fmla="*/ 288 h 464"/>
                <a:gd name="T106" fmla="*/ 365 w 443"/>
                <a:gd name="T107" fmla="*/ 283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43" h="464">
                  <a:moveTo>
                    <a:pt x="436" y="154"/>
                  </a:moveTo>
                  <a:cubicBezTo>
                    <a:pt x="436" y="149"/>
                    <a:pt x="436" y="143"/>
                    <a:pt x="436" y="137"/>
                  </a:cubicBezTo>
                  <a:cubicBezTo>
                    <a:pt x="436" y="125"/>
                    <a:pt x="424" y="120"/>
                    <a:pt x="414" y="116"/>
                  </a:cubicBezTo>
                  <a:cubicBezTo>
                    <a:pt x="399" y="110"/>
                    <a:pt x="382" y="112"/>
                    <a:pt x="370" y="122"/>
                  </a:cubicBezTo>
                  <a:cubicBezTo>
                    <a:pt x="364" y="127"/>
                    <a:pt x="360" y="132"/>
                    <a:pt x="357" y="139"/>
                  </a:cubicBezTo>
                  <a:cubicBezTo>
                    <a:pt x="351" y="151"/>
                    <a:pt x="348" y="167"/>
                    <a:pt x="350" y="180"/>
                  </a:cubicBezTo>
                  <a:cubicBezTo>
                    <a:pt x="351" y="187"/>
                    <a:pt x="354" y="193"/>
                    <a:pt x="357" y="197"/>
                  </a:cubicBezTo>
                  <a:cubicBezTo>
                    <a:pt x="343" y="222"/>
                    <a:pt x="329" y="248"/>
                    <a:pt x="318" y="275"/>
                  </a:cubicBezTo>
                  <a:cubicBezTo>
                    <a:pt x="310" y="245"/>
                    <a:pt x="299" y="216"/>
                    <a:pt x="287" y="187"/>
                  </a:cubicBezTo>
                  <a:cubicBezTo>
                    <a:pt x="272" y="152"/>
                    <a:pt x="255" y="116"/>
                    <a:pt x="230" y="87"/>
                  </a:cubicBezTo>
                  <a:cubicBezTo>
                    <a:pt x="230" y="86"/>
                    <a:pt x="230" y="86"/>
                    <a:pt x="230" y="86"/>
                  </a:cubicBezTo>
                  <a:cubicBezTo>
                    <a:pt x="248" y="75"/>
                    <a:pt x="257" y="50"/>
                    <a:pt x="255" y="29"/>
                  </a:cubicBezTo>
                  <a:cubicBezTo>
                    <a:pt x="254" y="25"/>
                    <a:pt x="252" y="19"/>
                    <a:pt x="247" y="19"/>
                  </a:cubicBezTo>
                  <a:cubicBezTo>
                    <a:pt x="243" y="18"/>
                    <a:pt x="240" y="18"/>
                    <a:pt x="236" y="17"/>
                  </a:cubicBezTo>
                  <a:cubicBezTo>
                    <a:pt x="233" y="14"/>
                    <a:pt x="229" y="11"/>
                    <a:pt x="224" y="8"/>
                  </a:cubicBezTo>
                  <a:cubicBezTo>
                    <a:pt x="214" y="4"/>
                    <a:pt x="204" y="2"/>
                    <a:pt x="194" y="1"/>
                  </a:cubicBezTo>
                  <a:cubicBezTo>
                    <a:pt x="184" y="0"/>
                    <a:pt x="178" y="11"/>
                    <a:pt x="174" y="21"/>
                  </a:cubicBezTo>
                  <a:cubicBezTo>
                    <a:pt x="173" y="22"/>
                    <a:pt x="171" y="23"/>
                    <a:pt x="170" y="24"/>
                  </a:cubicBezTo>
                  <a:cubicBezTo>
                    <a:pt x="166" y="28"/>
                    <a:pt x="165" y="36"/>
                    <a:pt x="164" y="42"/>
                  </a:cubicBezTo>
                  <a:cubicBezTo>
                    <a:pt x="162" y="55"/>
                    <a:pt x="162" y="68"/>
                    <a:pt x="168" y="79"/>
                  </a:cubicBezTo>
                  <a:cubicBezTo>
                    <a:pt x="168" y="81"/>
                    <a:pt x="168" y="82"/>
                    <a:pt x="168" y="84"/>
                  </a:cubicBezTo>
                  <a:cubicBezTo>
                    <a:pt x="168" y="90"/>
                    <a:pt x="171" y="94"/>
                    <a:pt x="177" y="96"/>
                  </a:cubicBezTo>
                  <a:cubicBezTo>
                    <a:pt x="179" y="97"/>
                    <a:pt x="181" y="98"/>
                    <a:pt x="184" y="98"/>
                  </a:cubicBezTo>
                  <a:cubicBezTo>
                    <a:pt x="169" y="128"/>
                    <a:pt x="159" y="161"/>
                    <a:pt x="150" y="193"/>
                  </a:cubicBezTo>
                  <a:cubicBezTo>
                    <a:pt x="142" y="223"/>
                    <a:pt x="136" y="255"/>
                    <a:pt x="133" y="287"/>
                  </a:cubicBezTo>
                  <a:cubicBezTo>
                    <a:pt x="126" y="278"/>
                    <a:pt x="118" y="270"/>
                    <a:pt x="110" y="261"/>
                  </a:cubicBezTo>
                  <a:cubicBezTo>
                    <a:pt x="100" y="250"/>
                    <a:pt x="89" y="240"/>
                    <a:pt x="79" y="229"/>
                  </a:cubicBezTo>
                  <a:cubicBezTo>
                    <a:pt x="95" y="208"/>
                    <a:pt x="99" y="172"/>
                    <a:pt x="71" y="167"/>
                  </a:cubicBezTo>
                  <a:cubicBezTo>
                    <a:pt x="70" y="166"/>
                    <a:pt x="69" y="166"/>
                    <a:pt x="68" y="166"/>
                  </a:cubicBezTo>
                  <a:cubicBezTo>
                    <a:pt x="51" y="159"/>
                    <a:pt x="29" y="164"/>
                    <a:pt x="18" y="176"/>
                  </a:cubicBezTo>
                  <a:cubicBezTo>
                    <a:pt x="0" y="196"/>
                    <a:pt x="17" y="228"/>
                    <a:pt x="36" y="240"/>
                  </a:cubicBezTo>
                  <a:cubicBezTo>
                    <a:pt x="37" y="240"/>
                    <a:pt x="38" y="241"/>
                    <a:pt x="39" y="241"/>
                  </a:cubicBezTo>
                  <a:cubicBezTo>
                    <a:pt x="40" y="242"/>
                    <a:pt x="42" y="243"/>
                    <a:pt x="43" y="244"/>
                  </a:cubicBezTo>
                  <a:cubicBezTo>
                    <a:pt x="46" y="246"/>
                    <a:pt x="50" y="246"/>
                    <a:pt x="52" y="244"/>
                  </a:cubicBezTo>
                  <a:cubicBezTo>
                    <a:pt x="55" y="244"/>
                    <a:pt x="58" y="244"/>
                    <a:pt x="60" y="243"/>
                  </a:cubicBezTo>
                  <a:cubicBezTo>
                    <a:pt x="61" y="267"/>
                    <a:pt x="59" y="292"/>
                    <a:pt x="57" y="316"/>
                  </a:cubicBezTo>
                  <a:cubicBezTo>
                    <a:pt x="56" y="316"/>
                    <a:pt x="55" y="316"/>
                    <a:pt x="53" y="316"/>
                  </a:cubicBezTo>
                  <a:cubicBezTo>
                    <a:pt x="51" y="315"/>
                    <a:pt x="50" y="319"/>
                    <a:pt x="52" y="320"/>
                  </a:cubicBezTo>
                  <a:cubicBezTo>
                    <a:pt x="54" y="320"/>
                    <a:pt x="55" y="321"/>
                    <a:pt x="57" y="321"/>
                  </a:cubicBezTo>
                  <a:cubicBezTo>
                    <a:pt x="56" y="326"/>
                    <a:pt x="56" y="331"/>
                    <a:pt x="55" y="337"/>
                  </a:cubicBezTo>
                  <a:cubicBezTo>
                    <a:pt x="53" y="358"/>
                    <a:pt x="51" y="380"/>
                    <a:pt x="49" y="402"/>
                  </a:cubicBezTo>
                  <a:cubicBezTo>
                    <a:pt x="49" y="410"/>
                    <a:pt x="48" y="419"/>
                    <a:pt x="48" y="427"/>
                  </a:cubicBezTo>
                  <a:cubicBezTo>
                    <a:pt x="47" y="428"/>
                    <a:pt x="47" y="429"/>
                    <a:pt x="48" y="430"/>
                  </a:cubicBezTo>
                  <a:cubicBezTo>
                    <a:pt x="48" y="433"/>
                    <a:pt x="49" y="437"/>
                    <a:pt x="49" y="440"/>
                  </a:cubicBezTo>
                  <a:cubicBezTo>
                    <a:pt x="47" y="441"/>
                    <a:pt x="44" y="442"/>
                    <a:pt x="42" y="443"/>
                  </a:cubicBezTo>
                  <a:cubicBezTo>
                    <a:pt x="40" y="445"/>
                    <a:pt x="40" y="450"/>
                    <a:pt x="44" y="449"/>
                  </a:cubicBezTo>
                  <a:cubicBezTo>
                    <a:pt x="46" y="449"/>
                    <a:pt x="49" y="449"/>
                    <a:pt x="51" y="449"/>
                  </a:cubicBezTo>
                  <a:cubicBezTo>
                    <a:pt x="51" y="450"/>
                    <a:pt x="51" y="450"/>
                    <a:pt x="52" y="451"/>
                  </a:cubicBezTo>
                  <a:cubicBezTo>
                    <a:pt x="52" y="453"/>
                    <a:pt x="54" y="455"/>
                    <a:pt x="57" y="456"/>
                  </a:cubicBezTo>
                  <a:cubicBezTo>
                    <a:pt x="57" y="456"/>
                    <a:pt x="57" y="457"/>
                    <a:pt x="57" y="457"/>
                  </a:cubicBezTo>
                  <a:cubicBezTo>
                    <a:pt x="58" y="458"/>
                    <a:pt x="59" y="458"/>
                    <a:pt x="60" y="459"/>
                  </a:cubicBezTo>
                  <a:cubicBezTo>
                    <a:pt x="63" y="460"/>
                    <a:pt x="65" y="458"/>
                    <a:pt x="66" y="455"/>
                  </a:cubicBezTo>
                  <a:cubicBezTo>
                    <a:pt x="66" y="454"/>
                    <a:pt x="66" y="453"/>
                    <a:pt x="66" y="453"/>
                  </a:cubicBezTo>
                  <a:cubicBezTo>
                    <a:pt x="67" y="451"/>
                    <a:pt x="67" y="449"/>
                    <a:pt x="67" y="446"/>
                  </a:cubicBezTo>
                  <a:cubicBezTo>
                    <a:pt x="67" y="446"/>
                    <a:pt x="67" y="446"/>
                    <a:pt x="67" y="446"/>
                  </a:cubicBezTo>
                  <a:cubicBezTo>
                    <a:pt x="67" y="446"/>
                    <a:pt x="67" y="446"/>
                    <a:pt x="67" y="446"/>
                  </a:cubicBezTo>
                  <a:cubicBezTo>
                    <a:pt x="68" y="446"/>
                    <a:pt x="69" y="446"/>
                    <a:pt x="69" y="446"/>
                  </a:cubicBezTo>
                  <a:cubicBezTo>
                    <a:pt x="69" y="446"/>
                    <a:pt x="69" y="447"/>
                    <a:pt x="70" y="448"/>
                  </a:cubicBezTo>
                  <a:cubicBezTo>
                    <a:pt x="76" y="452"/>
                    <a:pt x="82" y="455"/>
                    <a:pt x="89" y="457"/>
                  </a:cubicBezTo>
                  <a:cubicBezTo>
                    <a:pt x="104" y="462"/>
                    <a:pt x="121" y="464"/>
                    <a:pt x="136" y="463"/>
                  </a:cubicBezTo>
                  <a:cubicBezTo>
                    <a:pt x="154" y="461"/>
                    <a:pt x="172" y="462"/>
                    <a:pt x="189" y="461"/>
                  </a:cubicBezTo>
                  <a:cubicBezTo>
                    <a:pt x="205" y="460"/>
                    <a:pt x="222" y="458"/>
                    <a:pt x="238" y="459"/>
                  </a:cubicBezTo>
                  <a:cubicBezTo>
                    <a:pt x="263" y="459"/>
                    <a:pt x="288" y="458"/>
                    <a:pt x="313" y="460"/>
                  </a:cubicBezTo>
                  <a:cubicBezTo>
                    <a:pt x="325" y="461"/>
                    <a:pt x="339" y="459"/>
                    <a:pt x="351" y="458"/>
                  </a:cubicBezTo>
                  <a:cubicBezTo>
                    <a:pt x="360" y="457"/>
                    <a:pt x="370" y="457"/>
                    <a:pt x="379" y="454"/>
                  </a:cubicBezTo>
                  <a:cubicBezTo>
                    <a:pt x="384" y="452"/>
                    <a:pt x="388" y="448"/>
                    <a:pt x="388" y="442"/>
                  </a:cubicBezTo>
                  <a:cubicBezTo>
                    <a:pt x="388" y="438"/>
                    <a:pt x="387" y="436"/>
                    <a:pt x="385" y="433"/>
                  </a:cubicBezTo>
                  <a:cubicBezTo>
                    <a:pt x="382" y="431"/>
                    <a:pt x="379" y="429"/>
                    <a:pt x="375" y="430"/>
                  </a:cubicBezTo>
                  <a:cubicBezTo>
                    <a:pt x="377" y="426"/>
                    <a:pt x="380" y="425"/>
                    <a:pt x="380" y="421"/>
                  </a:cubicBezTo>
                  <a:cubicBezTo>
                    <a:pt x="380" y="417"/>
                    <a:pt x="379" y="414"/>
                    <a:pt x="379" y="410"/>
                  </a:cubicBezTo>
                  <a:cubicBezTo>
                    <a:pt x="378" y="401"/>
                    <a:pt x="378" y="393"/>
                    <a:pt x="378" y="384"/>
                  </a:cubicBezTo>
                  <a:cubicBezTo>
                    <a:pt x="378" y="360"/>
                    <a:pt x="379" y="337"/>
                    <a:pt x="380" y="313"/>
                  </a:cubicBezTo>
                  <a:cubicBezTo>
                    <a:pt x="383" y="279"/>
                    <a:pt x="384" y="245"/>
                    <a:pt x="383" y="212"/>
                  </a:cubicBezTo>
                  <a:cubicBezTo>
                    <a:pt x="394" y="213"/>
                    <a:pt x="407" y="211"/>
                    <a:pt x="417" y="205"/>
                  </a:cubicBezTo>
                  <a:cubicBezTo>
                    <a:pt x="427" y="200"/>
                    <a:pt x="435" y="191"/>
                    <a:pt x="440" y="180"/>
                  </a:cubicBezTo>
                  <a:cubicBezTo>
                    <a:pt x="443" y="171"/>
                    <a:pt x="441" y="162"/>
                    <a:pt x="436" y="154"/>
                  </a:cubicBezTo>
                  <a:close/>
                  <a:moveTo>
                    <a:pt x="361" y="316"/>
                  </a:moveTo>
                  <a:cubicBezTo>
                    <a:pt x="350" y="316"/>
                    <a:pt x="339" y="316"/>
                    <a:pt x="329" y="316"/>
                  </a:cubicBezTo>
                  <a:cubicBezTo>
                    <a:pt x="331" y="308"/>
                    <a:pt x="333" y="300"/>
                    <a:pt x="336" y="292"/>
                  </a:cubicBezTo>
                  <a:cubicBezTo>
                    <a:pt x="344" y="292"/>
                    <a:pt x="355" y="293"/>
                    <a:pt x="364" y="289"/>
                  </a:cubicBezTo>
                  <a:cubicBezTo>
                    <a:pt x="363" y="298"/>
                    <a:pt x="362" y="307"/>
                    <a:pt x="361" y="316"/>
                  </a:cubicBezTo>
                  <a:close/>
                  <a:moveTo>
                    <a:pt x="238" y="433"/>
                  </a:moveTo>
                  <a:cubicBezTo>
                    <a:pt x="205" y="434"/>
                    <a:pt x="172" y="436"/>
                    <a:pt x="140" y="438"/>
                  </a:cubicBezTo>
                  <a:cubicBezTo>
                    <a:pt x="124" y="438"/>
                    <a:pt x="107" y="437"/>
                    <a:pt x="92" y="434"/>
                  </a:cubicBezTo>
                  <a:cubicBezTo>
                    <a:pt x="91" y="433"/>
                    <a:pt x="89" y="433"/>
                    <a:pt x="87" y="433"/>
                  </a:cubicBezTo>
                  <a:cubicBezTo>
                    <a:pt x="88" y="432"/>
                    <a:pt x="89" y="432"/>
                    <a:pt x="90" y="432"/>
                  </a:cubicBezTo>
                  <a:cubicBezTo>
                    <a:pt x="102" y="431"/>
                    <a:pt x="113" y="427"/>
                    <a:pt x="122" y="420"/>
                  </a:cubicBezTo>
                  <a:cubicBezTo>
                    <a:pt x="122" y="419"/>
                    <a:pt x="122" y="418"/>
                    <a:pt x="121" y="419"/>
                  </a:cubicBezTo>
                  <a:cubicBezTo>
                    <a:pt x="111" y="425"/>
                    <a:pt x="99" y="428"/>
                    <a:pt x="87" y="429"/>
                  </a:cubicBezTo>
                  <a:cubicBezTo>
                    <a:pt x="84" y="429"/>
                    <a:pt x="81" y="429"/>
                    <a:pt x="78" y="429"/>
                  </a:cubicBezTo>
                  <a:cubicBezTo>
                    <a:pt x="76" y="429"/>
                    <a:pt x="75" y="428"/>
                    <a:pt x="74" y="428"/>
                  </a:cubicBezTo>
                  <a:cubicBezTo>
                    <a:pt x="71" y="427"/>
                    <a:pt x="68" y="428"/>
                    <a:pt x="65" y="428"/>
                  </a:cubicBezTo>
                  <a:cubicBezTo>
                    <a:pt x="65" y="428"/>
                    <a:pt x="65" y="428"/>
                    <a:pt x="65" y="428"/>
                  </a:cubicBezTo>
                  <a:cubicBezTo>
                    <a:pt x="65" y="423"/>
                    <a:pt x="65" y="417"/>
                    <a:pt x="65" y="412"/>
                  </a:cubicBezTo>
                  <a:cubicBezTo>
                    <a:pt x="86" y="411"/>
                    <a:pt x="111" y="407"/>
                    <a:pt x="126" y="392"/>
                  </a:cubicBezTo>
                  <a:cubicBezTo>
                    <a:pt x="127" y="391"/>
                    <a:pt x="126" y="390"/>
                    <a:pt x="125" y="391"/>
                  </a:cubicBezTo>
                  <a:cubicBezTo>
                    <a:pt x="110" y="404"/>
                    <a:pt x="86" y="406"/>
                    <a:pt x="65" y="407"/>
                  </a:cubicBezTo>
                  <a:cubicBezTo>
                    <a:pt x="65" y="397"/>
                    <a:pt x="66" y="387"/>
                    <a:pt x="66" y="377"/>
                  </a:cubicBezTo>
                  <a:cubicBezTo>
                    <a:pt x="79" y="380"/>
                    <a:pt x="94" y="378"/>
                    <a:pt x="107" y="377"/>
                  </a:cubicBezTo>
                  <a:cubicBezTo>
                    <a:pt x="119" y="377"/>
                    <a:pt x="132" y="374"/>
                    <a:pt x="143" y="366"/>
                  </a:cubicBezTo>
                  <a:cubicBezTo>
                    <a:pt x="143" y="365"/>
                    <a:pt x="143" y="364"/>
                    <a:pt x="142" y="365"/>
                  </a:cubicBezTo>
                  <a:cubicBezTo>
                    <a:pt x="130" y="372"/>
                    <a:pt x="116" y="373"/>
                    <a:pt x="103" y="373"/>
                  </a:cubicBezTo>
                  <a:cubicBezTo>
                    <a:pt x="92" y="373"/>
                    <a:pt x="79" y="370"/>
                    <a:pt x="67" y="372"/>
                  </a:cubicBezTo>
                  <a:cubicBezTo>
                    <a:pt x="68" y="364"/>
                    <a:pt x="69" y="356"/>
                    <a:pt x="69" y="349"/>
                  </a:cubicBezTo>
                  <a:cubicBezTo>
                    <a:pt x="86" y="350"/>
                    <a:pt x="102" y="347"/>
                    <a:pt x="117" y="337"/>
                  </a:cubicBezTo>
                  <a:cubicBezTo>
                    <a:pt x="117" y="336"/>
                    <a:pt x="117" y="336"/>
                    <a:pt x="116" y="336"/>
                  </a:cubicBezTo>
                  <a:cubicBezTo>
                    <a:pt x="102" y="344"/>
                    <a:pt x="86" y="346"/>
                    <a:pt x="70" y="344"/>
                  </a:cubicBezTo>
                  <a:cubicBezTo>
                    <a:pt x="70" y="341"/>
                    <a:pt x="70" y="337"/>
                    <a:pt x="71" y="334"/>
                  </a:cubicBezTo>
                  <a:cubicBezTo>
                    <a:pt x="71" y="330"/>
                    <a:pt x="71" y="325"/>
                    <a:pt x="72" y="321"/>
                  </a:cubicBezTo>
                  <a:cubicBezTo>
                    <a:pt x="81" y="320"/>
                    <a:pt x="91" y="316"/>
                    <a:pt x="99" y="310"/>
                  </a:cubicBezTo>
                  <a:cubicBezTo>
                    <a:pt x="100" y="309"/>
                    <a:pt x="99" y="307"/>
                    <a:pt x="98" y="307"/>
                  </a:cubicBezTo>
                  <a:cubicBezTo>
                    <a:pt x="89" y="313"/>
                    <a:pt x="81" y="316"/>
                    <a:pt x="72" y="317"/>
                  </a:cubicBezTo>
                  <a:cubicBezTo>
                    <a:pt x="73" y="299"/>
                    <a:pt x="74" y="282"/>
                    <a:pt x="74" y="264"/>
                  </a:cubicBezTo>
                  <a:cubicBezTo>
                    <a:pt x="74" y="255"/>
                    <a:pt x="74" y="247"/>
                    <a:pt x="73" y="238"/>
                  </a:cubicBezTo>
                  <a:cubicBezTo>
                    <a:pt x="90" y="271"/>
                    <a:pt x="118" y="299"/>
                    <a:pt x="133" y="333"/>
                  </a:cubicBezTo>
                  <a:cubicBezTo>
                    <a:pt x="138" y="345"/>
                    <a:pt x="156" y="339"/>
                    <a:pt x="156" y="327"/>
                  </a:cubicBezTo>
                  <a:cubicBezTo>
                    <a:pt x="157" y="312"/>
                    <a:pt x="158" y="297"/>
                    <a:pt x="160" y="282"/>
                  </a:cubicBezTo>
                  <a:cubicBezTo>
                    <a:pt x="170" y="282"/>
                    <a:pt x="180" y="279"/>
                    <a:pt x="190" y="273"/>
                  </a:cubicBezTo>
                  <a:cubicBezTo>
                    <a:pt x="191" y="272"/>
                    <a:pt x="190" y="270"/>
                    <a:pt x="189" y="271"/>
                  </a:cubicBezTo>
                  <a:cubicBezTo>
                    <a:pt x="180" y="277"/>
                    <a:pt x="170" y="278"/>
                    <a:pt x="160" y="279"/>
                  </a:cubicBezTo>
                  <a:cubicBezTo>
                    <a:pt x="162" y="260"/>
                    <a:pt x="166" y="241"/>
                    <a:pt x="170" y="223"/>
                  </a:cubicBezTo>
                  <a:cubicBezTo>
                    <a:pt x="182" y="228"/>
                    <a:pt x="197" y="223"/>
                    <a:pt x="208" y="218"/>
                  </a:cubicBezTo>
                  <a:cubicBezTo>
                    <a:pt x="209" y="217"/>
                    <a:pt x="208" y="216"/>
                    <a:pt x="207" y="216"/>
                  </a:cubicBezTo>
                  <a:cubicBezTo>
                    <a:pt x="199" y="220"/>
                    <a:pt x="191" y="223"/>
                    <a:pt x="182" y="223"/>
                  </a:cubicBezTo>
                  <a:cubicBezTo>
                    <a:pt x="178" y="223"/>
                    <a:pt x="174" y="221"/>
                    <a:pt x="170" y="220"/>
                  </a:cubicBezTo>
                  <a:cubicBezTo>
                    <a:pt x="171" y="214"/>
                    <a:pt x="173" y="209"/>
                    <a:pt x="174" y="203"/>
                  </a:cubicBezTo>
                  <a:cubicBezTo>
                    <a:pt x="175" y="199"/>
                    <a:pt x="176" y="194"/>
                    <a:pt x="177" y="190"/>
                  </a:cubicBezTo>
                  <a:cubicBezTo>
                    <a:pt x="185" y="191"/>
                    <a:pt x="192" y="191"/>
                    <a:pt x="199" y="191"/>
                  </a:cubicBezTo>
                  <a:cubicBezTo>
                    <a:pt x="200" y="191"/>
                    <a:pt x="200" y="188"/>
                    <a:pt x="199" y="188"/>
                  </a:cubicBezTo>
                  <a:cubicBezTo>
                    <a:pt x="192" y="188"/>
                    <a:pt x="186" y="188"/>
                    <a:pt x="180" y="187"/>
                  </a:cubicBezTo>
                  <a:cubicBezTo>
                    <a:pt x="179" y="187"/>
                    <a:pt x="179" y="187"/>
                    <a:pt x="178" y="187"/>
                  </a:cubicBezTo>
                  <a:cubicBezTo>
                    <a:pt x="186" y="158"/>
                    <a:pt x="196" y="129"/>
                    <a:pt x="209" y="102"/>
                  </a:cubicBezTo>
                  <a:cubicBezTo>
                    <a:pt x="210" y="102"/>
                    <a:pt x="212" y="102"/>
                    <a:pt x="213" y="102"/>
                  </a:cubicBezTo>
                  <a:cubicBezTo>
                    <a:pt x="237" y="129"/>
                    <a:pt x="254" y="163"/>
                    <a:pt x="268" y="196"/>
                  </a:cubicBezTo>
                  <a:cubicBezTo>
                    <a:pt x="280" y="223"/>
                    <a:pt x="289" y="251"/>
                    <a:pt x="296" y="280"/>
                  </a:cubicBezTo>
                  <a:cubicBezTo>
                    <a:pt x="279" y="279"/>
                    <a:pt x="261" y="280"/>
                    <a:pt x="244" y="280"/>
                  </a:cubicBezTo>
                  <a:cubicBezTo>
                    <a:pt x="243" y="280"/>
                    <a:pt x="243" y="282"/>
                    <a:pt x="244" y="282"/>
                  </a:cubicBezTo>
                  <a:cubicBezTo>
                    <a:pt x="261" y="282"/>
                    <a:pt x="280" y="284"/>
                    <a:pt x="297" y="283"/>
                  </a:cubicBezTo>
                  <a:cubicBezTo>
                    <a:pt x="300" y="295"/>
                    <a:pt x="303" y="308"/>
                    <a:pt x="306" y="321"/>
                  </a:cubicBezTo>
                  <a:cubicBezTo>
                    <a:pt x="308" y="332"/>
                    <a:pt x="325" y="332"/>
                    <a:pt x="328" y="321"/>
                  </a:cubicBezTo>
                  <a:cubicBezTo>
                    <a:pt x="328" y="320"/>
                    <a:pt x="328" y="320"/>
                    <a:pt x="328" y="320"/>
                  </a:cubicBezTo>
                  <a:cubicBezTo>
                    <a:pt x="339" y="320"/>
                    <a:pt x="350" y="320"/>
                    <a:pt x="360" y="320"/>
                  </a:cubicBezTo>
                  <a:cubicBezTo>
                    <a:pt x="359" y="340"/>
                    <a:pt x="357" y="360"/>
                    <a:pt x="357" y="380"/>
                  </a:cubicBezTo>
                  <a:cubicBezTo>
                    <a:pt x="334" y="379"/>
                    <a:pt x="312" y="376"/>
                    <a:pt x="290" y="373"/>
                  </a:cubicBezTo>
                  <a:cubicBezTo>
                    <a:pt x="289" y="373"/>
                    <a:pt x="289" y="373"/>
                    <a:pt x="290" y="373"/>
                  </a:cubicBezTo>
                  <a:cubicBezTo>
                    <a:pt x="312" y="378"/>
                    <a:pt x="334" y="384"/>
                    <a:pt x="357" y="384"/>
                  </a:cubicBezTo>
                  <a:cubicBezTo>
                    <a:pt x="357" y="385"/>
                    <a:pt x="357" y="385"/>
                    <a:pt x="357" y="386"/>
                  </a:cubicBezTo>
                  <a:cubicBezTo>
                    <a:pt x="357" y="395"/>
                    <a:pt x="357" y="403"/>
                    <a:pt x="358" y="412"/>
                  </a:cubicBezTo>
                  <a:cubicBezTo>
                    <a:pt x="358" y="416"/>
                    <a:pt x="358" y="420"/>
                    <a:pt x="360" y="423"/>
                  </a:cubicBezTo>
                  <a:cubicBezTo>
                    <a:pt x="361" y="426"/>
                    <a:pt x="363" y="428"/>
                    <a:pt x="364" y="429"/>
                  </a:cubicBezTo>
                  <a:cubicBezTo>
                    <a:pt x="360" y="431"/>
                    <a:pt x="356" y="432"/>
                    <a:pt x="352" y="433"/>
                  </a:cubicBezTo>
                  <a:cubicBezTo>
                    <a:pt x="339" y="434"/>
                    <a:pt x="326" y="433"/>
                    <a:pt x="313" y="434"/>
                  </a:cubicBezTo>
                  <a:cubicBezTo>
                    <a:pt x="308" y="433"/>
                    <a:pt x="303" y="431"/>
                    <a:pt x="299" y="427"/>
                  </a:cubicBezTo>
                  <a:cubicBezTo>
                    <a:pt x="298" y="427"/>
                    <a:pt x="298" y="428"/>
                    <a:pt x="298" y="428"/>
                  </a:cubicBezTo>
                  <a:cubicBezTo>
                    <a:pt x="301" y="431"/>
                    <a:pt x="304" y="433"/>
                    <a:pt x="307" y="435"/>
                  </a:cubicBezTo>
                  <a:cubicBezTo>
                    <a:pt x="284" y="436"/>
                    <a:pt x="261" y="433"/>
                    <a:pt x="238" y="433"/>
                  </a:cubicBezTo>
                  <a:close/>
                  <a:moveTo>
                    <a:pt x="365" y="283"/>
                  </a:moveTo>
                  <a:cubicBezTo>
                    <a:pt x="362" y="285"/>
                    <a:pt x="359" y="286"/>
                    <a:pt x="356" y="287"/>
                  </a:cubicBezTo>
                  <a:cubicBezTo>
                    <a:pt x="350" y="288"/>
                    <a:pt x="343" y="288"/>
                    <a:pt x="337" y="288"/>
                  </a:cubicBezTo>
                  <a:cubicBezTo>
                    <a:pt x="347" y="261"/>
                    <a:pt x="361" y="235"/>
                    <a:pt x="375" y="210"/>
                  </a:cubicBezTo>
                  <a:cubicBezTo>
                    <a:pt x="375" y="210"/>
                    <a:pt x="376" y="210"/>
                    <a:pt x="376" y="210"/>
                  </a:cubicBezTo>
                  <a:cubicBezTo>
                    <a:pt x="372" y="234"/>
                    <a:pt x="368" y="259"/>
                    <a:pt x="365" y="283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0"/>
                </a:schemeClr>
              </a:solidFill>
              <a:rou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0" name="Freeform 873"/>
            <p:cNvSpPr/>
            <p:nvPr>
              <p:custDataLst>
                <p:tags r:id="rId6"/>
              </p:custDataLst>
            </p:nvPr>
          </p:nvSpPr>
          <p:spPr bwMode="auto">
            <a:xfrm>
              <a:off x="11452" y="7363"/>
              <a:ext cx="65" cy="20"/>
            </a:xfrm>
            <a:custGeom>
              <a:avLst/>
              <a:gdLst>
                <a:gd name="T0" fmla="*/ 66 w 69"/>
                <a:gd name="T1" fmla="*/ 22 h 22"/>
                <a:gd name="T2" fmla="*/ 68 w 69"/>
                <a:gd name="T3" fmla="*/ 18 h 22"/>
                <a:gd name="T4" fmla="*/ 41 w 69"/>
                <a:gd name="T5" fmla="*/ 10 h 22"/>
                <a:gd name="T6" fmla="*/ 3 w 69"/>
                <a:gd name="T7" fmla="*/ 0 h 22"/>
                <a:gd name="T8" fmla="*/ 2 w 69"/>
                <a:gd name="T9" fmla="*/ 3 h 22"/>
                <a:gd name="T10" fmla="*/ 37 w 69"/>
                <a:gd name="T11" fmla="*/ 13 h 22"/>
                <a:gd name="T12" fmla="*/ 66 w 69"/>
                <a:gd name="T13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22">
                  <a:moveTo>
                    <a:pt x="66" y="22"/>
                  </a:moveTo>
                  <a:cubicBezTo>
                    <a:pt x="68" y="22"/>
                    <a:pt x="69" y="20"/>
                    <a:pt x="68" y="18"/>
                  </a:cubicBezTo>
                  <a:cubicBezTo>
                    <a:pt x="61" y="13"/>
                    <a:pt x="49" y="12"/>
                    <a:pt x="41" y="10"/>
                  </a:cubicBezTo>
                  <a:cubicBezTo>
                    <a:pt x="29" y="6"/>
                    <a:pt x="16" y="3"/>
                    <a:pt x="3" y="0"/>
                  </a:cubicBezTo>
                  <a:cubicBezTo>
                    <a:pt x="1" y="0"/>
                    <a:pt x="0" y="2"/>
                    <a:pt x="2" y="3"/>
                  </a:cubicBezTo>
                  <a:cubicBezTo>
                    <a:pt x="14" y="6"/>
                    <a:pt x="25" y="10"/>
                    <a:pt x="37" y="13"/>
                  </a:cubicBezTo>
                  <a:cubicBezTo>
                    <a:pt x="46" y="16"/>
                    <a:pt x="57" y="22"/>
                    <a:pt x="66" y="22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0"/>
                </a:schemeClr>
              </a:solidFill>
              <a:rou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1" name="Freeform 874"/>
            <p:cNvSpPr/>
            <p:nvPr>
              <p:custDataLst>
                <p:tags r:id="rId7"/>
              </p:custDataLst>
            </p:nvPr>
          </p:nvSpPr>
          <p:spPr bwMode="auto">
            <a:xfrm>
              <a:off x="11462" y="7310"/>
              <a:ext cx="55" cy="2"/>
            </a:xfrm>
            <a:custGeom>
              <a:avLst/>
              <a:gdLst>
                <a:gd name="T0" fmla="*/ 1 w 58"/>
                <a:gd name="T1" fmla="*/ 2 h 3"/>
                <a:gd name="T2" fmla="*/ 55 w 58"/>
                <a:gd name="T3" fmla="*/ 3 h 3"/>
                <a:gd name="T4" fmla="*/ 55 w 58"/>
                <a:gd name="T5" fmla="*/ 0 h 3"/>
                <a:gd name="T6" fmla="*/ 1 w 58"/>
                <a:gd name="T7" fmla="*/ 1 h 3"/>
                <a:gd name="T8" fmla="*/ 1 w 58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">
                  <a:moveTo>
                    <a:pt x="1" y="2"/>
                  </a:moveTo>
                  <a:cubicBezTo>
                    <a:pt x="19" y="3"/>
                    <a:pt x="37" y="3"/>
                    <a:pt x="55" y="3"/>
                  </a:cubicBezTo>
                  <a:cubicBezTo>
                    <a:pt x="58" y="3"/>
                    <a:pt x="58" y="0"/>
                    <a:pt x="55" y="0"/>
                  </a:cubicBezTo>
                  <a:cubicBezTo>
                    <a:pt x="37" y="0"/>
                    <a:pt x="19" y="0"/>
                    <a:pt x="1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0"/>
                </a:schemeClr>
              </a:solidFill>
              <a:rou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3" name="Freeform 875"/>
            <p:cNvSpPr/>
            <p:nvPr>
              <p:custDataLst>
                <p:tags r:id="rId8"/>
              </p:custDataLst>
            </p:nvPr>
          </p:nvSpPr>
          <p:spPr bwMode="auto">
            <a:xfrm>
              <a:off x="11409" y="7145"/>
              <a:ext cx="20" cy="14"/>
            </a:xfrm>
            <a:custGeom>
              <a:avLst/>
              <a:gdLst>
                <a:gd name="T0" fmla="*/ 4 w 21"/>
                <a:gd name="T1" fmla="*/ 12 h 15"/>
                <a:gd name="T2" fmla="*/ 20 w 21"/>
                <a:gd name="T3" fmla="*/ 11 h 15"/>
                <a:gd name="T4" fmla="*/ 19 w 21"/>
                <a:gd name="T5" fmla="*/ 8 h 15"/>
                <a:gd name="T6" fmla="*/ 6 w 21"/>
                <a:gd name="T7" fmla="*/ 11 h 15"/>
                <a:gd name="T8" fmla="*/ 1 w 21"/>
                <a:gd name="T9" fmla="*/ 0 h 15"/>
                <a:gd name="T10" fmla="*/ 1 w 21"/>
                <a:gd name="T11" fmla="*/ 0 h 15"/>
                <a:gd name="T12" fmla="*/ 4 w 21"/>
                <a:gd name="T13" fmla="*/ 1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15">
                  <a:moveTo>
                    <a:pt x="4" y="12"/>
                  </a:moveTo>
                  <a:cubicBezTo>
                    <a:pt x="8" y="15"/>
                    <a:pt x="15" y="12"/>
                    <a:pt x="20" y="11"/>
                  </a:cubicBezTo>
                  <a:cubicBezTo>
                    <a:pt x="21" y="10"/>
                    <a:pt x="20" y="8"/>
                    <a:pt x="19" y="8"/>
                  </a:cubicBezTo>
                  <a:cubicBezTo>
                    <a:pt x="15" y="10"/>
                    <a:pt x="10" y="12"/>
                    <a:pt x="6" y="11"/>
                  </a:cubicBezTo>
                  <a:cubicBezTo>
                    <a:pt x="2" y="10"/>
                    <a:pt x="1" y="4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4"/>
                    <a:pt x="0" y="10"/>
                    <a:pt x="4" y="12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0"/>
                </a:schemeClr>
              </a:solidFill>
              <a:rou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4" name="Freeform 876"/>
            <p:cNvSpPr/>
            <p:nvPr>
              <p:custDataLst>
                <p:tags r:id="rId9"/>
              </p:custDataLst>
            </p:nvPr>
          </p:nvSpPr>
          <p:spPr bwMode="auto">
            <a:xfrm>
              <a:off x="11392" y="7192"/>
              <a:ext cx="55" cy="15"/>
            </a:xfrm>
            <a:custGeom>
              <a:avLst/>
              <a:gdLst>
                <a:gd name="T0" fmla="*/ 56 w 57"/>
                <a:gd name="T1" fmla="*/ 14 h 16"/>
                <a:gd name="T2" fmla="*/ 1 w 57"/>
                <a:gd name="T3" fmla="*/ 0 h 16"/>
                <a:gd name="T4" fmla="*/ 1 w 57"/>
                <a:gd name="T5" fmla="*/ 1 h 16"/>
                <a:gd name="T6" fmla="*/ 55 w 57"/>
                <a:gd name="T7" fmla="*/ 15 h 16"/>
                <a:gd name="T8" fmla="*/ 56 w 57"/>
                <a:gd name="T9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" h="16">
                  <a:moveTo>
                    <a:pt x="56" y="14"/>
                  </a:moveTo>
                  <a:cubicBezTo>
                    <a:pt x="40" y="5"/>
                    <a:pt x="19" y="0"/>
                    <a:pt x="1" y="0"/>
                  </a:cubicBezTo>
                  <a:cubicBezTo>
                    <a:pt x="0" y="0"/>
                    <a:pt x="0" y="1"/>
                    <a:pt x="1" y="1"/>
                  </a:cubicBezTo>
                  <a:cubicBezTo>
                    <a:pt x="19" y="2"/>
                    <a:pt x="38" y="9"/>
                    <a:pt x="55" y="15"/>
                  </a:cubicBezTo>
                  <a:cubicBezTo>
                    <a:pt x="56" y="16"/>
                    <a:pt x="57" y="14"/>
                    <a:pt x="56" y="14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0"/>
                </a:schemeClr>
              </a:solidFill>
              <a:rou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5" name="Freeform 877"/>
            <p:cNvSpPr/>
            <p:nvPr>
              <p:custDataLst>
                <p:tags r:id="rId10"/>
              </p:custDataLst>
            </p:nvPr>
          </p:nvSpPr>
          <p:spPr bwMode="auto">
            <a:xfrm>
              <a:off x="11411" y="7293"/>
              <a:ext cx="36" cy="2"/>
            </a:xfrm>
            <a:custGeom>
              <a:avLst/>
              <a:gdLst>
                <a:gd name="T0" fmla="*/ 0 w 37"/>
                <a:gd name="T1" fmla="*/ 0 h 1"/>
                <a:gd name="T2" fmla="*/ 36 w 37"/>
                <a:gd name="T3" fmla="*/ 1 h 1"/>
                <a:gd name="T4" fmla="*/ 36 w 37"/>
                <a:gd name="T5" fmla="*/ 0 h 1"/>
                <a:gd name="T6" fmla="*/ 0 w 37"/>
                <a:gd name="T7" fmla="*/ 0 h 1"/>
                <a:gd name="T8" fmla="*/ 0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0" y="0"/>
                  </a:moveTo>
                  <a:cubicBezTo>
                    <a:pt x="36" y="1"/>
                    <a:pt x="36" y="1"/>
                    <a:pt x="36" y="1"/>
                  </a:cubicBezTo>
                  <a:cubicBezTo>
                    <a:pt x="37" y="1"/>
                    <a:pt x="37" y="0"/>
                    <a:pt x="3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0"/>
                </a:schemeClr>
              </a:solidFill>
              <a:rou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6" name="Freeform 878"/>
            <p:cNvSpPr/>
            <p:nvPr>
              <p:custDataLst>
                <p:tags r:id="rId11"/>
              </p:custDataLst>
            </p:nvPr>
          </p:nvSpPr>
          <p:spPr bwMode="auto">
            <a:xfrm>
              <a:off x="11402" y="7354"/>
              <a:ext cx="44" cy="12"/>
            </a:xfrm>
            <a:custGeom>
              <a:avLst/>
              <a:gdLst>
                <a:gd name="T0" fmla="*/ 46 w 47"/>
                <a:gd name="T1" fmla="*/ 8 h 12"/>
                <a:gd name="T2" fmla="*/ 21 w 47"/>
                <a:gd name="T3" fmla="*/ 6 h 12"/>
                <a:gd name="T4" fmla="*/ 0 w 47"/>
                <a:gd name="T5" fmla="*/ 0 h 12"/>
                <a:gd name="T6" fmla="*/ 0 w 47"/>
                <a:gd name="T7" fmla="*/ 1 h 12"/>
                <a:gd name="T8" fmla="*/ 45 w 47"/>
                <a:gd name="T9" fmla="*/ 11 h 12"/>
                <a:gd name="T10" fmla="*/ 46 w 47"/>
                <a:gd name="T1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" h="12">
                  <a:moveTo>
                    <a:pt x="46" y="8"/>
                  </a:moveTo>
                  <a:cubicBezTo>
                    <a:pt x="38" y="7"/>
                    <a:pt x="29" y="7"/>
                    <a:pt x="21" y="6"/>
                  </a:cubicBezTo>
                  <a:cubicBezTo>
                    <a:pt x="14" y="4"/>
                    <a:pt x="7" y="2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14" y="6"/>
                    <a:pt x="30" y="12"/>
                    <a:pt x="45" y="11"/>
                  </a:cubicBezTo>
                  <a:cubicBezTo>
                    <a:pt x="46" y="10"/>
                    <a:pt x="47" y="9"/>
                    <a:pt x="46" y="8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0"/>
                </a:schemeClr>
              </a:solidFill>
              <a:rou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7" name="Freeform 879"/>
            <p:cNvSpPr/>
            <p:nvPr>
              <p:custDataLst>
                <p:tags r:id="rId12"/>
              </p:custDataLst>
            </p:nvPr>
          </p:nvSpPr>
          <p:spPr bwMode="auto">
            <a:xfrm>
              <a:off x="11336" y="7301"/>
              <a:ext cx="41" cy="15"/>
            </a:xfrm>
            <a:custGeom>
              <a:avLst/>
              <a:gdLst>
                <a:gd name="T0" fmla="*/ 42 w 43"/>
                <a:gd name="T1" fmla="*/ 2 h 16"/>
                <a:gd name="T2" fmla="*/ 41 w 43"/>
                <a:gd name="T3" fmla="*/ 1 h 16"/>
                <a:gd name="T4" fmla="*/ 1 w 43"/>
                <a:gd name="T5" fmla="*/ 10 h 16"/>
                <a:gd name="T6" fmla="*/ 0 w 43"/>
                <a:gd name="T7" fmla="*/ 11 h 16"/>
                <a:gd name="T8" fmla="*/ 42 w 43"/>
                <a:gd name="T9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16">
                  <a:moveTo>
                    <a:pt x="42" y="2"/>
                  </a:moveTo>
                  <a:cubicBezTo>
                    <a:pt x="43" y="1"/>
                    <a:pt x="42" y="0"/>
                    <a:pt x="41" y="1"/>
                  </a:cubicBezTo>
                  <a:cubicBezTo>
                    <a:pt x="30" y="11"/>
                    <a:pt x="15" y="14"/>
                    <a:pt x="1" y="10"/>
                  </a:cubicBezTo>
                  <a:cubicBezTo>
                    <a:pt x="0" y="10"/>
                    <a:pt x="0" y="11"/>
                    <a:pt x="0" y="11"/>
                  </a:cubicBezTo>
                  <a:cubicBezTo>
                    <a:pt x="15" y="16"/>
                    <a:pt x="31" y="12"/>
                    <a:pt x="42" y="2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0"/>
                </a:schemeClr>
              </a:solidFill>
              <a:rou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88" name="Freeform 880"/>
            <p:cNvSpPr/>
            <p:nvPr>
              <p:custDataLst>
                <p:tags r:id="rId13"/>
              </p:custDataLst>
            </p:nvPr>
          </p:nvSpPr>
          <p:spPr bwMode="auto">
            <a:xfrm>
              <a:off x="11339" y="7353"/>
              <a:ext cx="37" cy="5"/>
            </a:xfrm>
            <a:custGeom>
              <a:avLst/>
              <a:gdLst>
                <a:gd name="T0" fmla="*/ 38 w 39"/>
                <a:gd name="T1" fmla="*/ 1 h 5"/>
                <a:gd name="T2" fmla="*/ 1 w 39"/>
                <a:gd name="T3" fmla="*/ 1 h 5"/>
                <a:gd name="T4" fmla="*/ 1 w 39"/>
                <a:gd name="T5" fmla="*/ 3 h 5"/>
                <a:gd name="T6" fmla="*/ 38 w 39"/>
                <a:gd name="T7" fmla="*/ 3 h 5"/>
                <a:gd name="T8" fmla="*/ 38 w 39"/>
                <a:gd name="T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5">
                  <a:moveTo>
                    <a:pt x="38" y="1"/>
                  </a:moveTo>
                  <a:cubicBezTo>
                    <a:pt x="26" y="1"/>
                    <a:pt x="13" y="0"/>
                    <a:pt x="1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13" y="5"/>
                    <a:pt x="26" y="4"/>
                    <a:pt x="38" y="3"/>
                  </a:cubicBezTo>
                  <a:cubicBezTo>
                    <a:pt x="39" y="3"/>
                    <a:pt x="39" y="1"/>
                    <a:pt x="38" y="1"/>
                  </a:cubicBezTo>
                  <a:close/>
                </a:path>
              </a:pathLst>
            </a:custGeom>
            <a:grpFill/>
            <a:ln w="9525">
              <a:solidFill>
                <a:schemeClr val="accent1">
                  <a:alpha val="0"/>
                </a:schemeClr>
              </a:solidFill>
              <a:round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78650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Binary Heaps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229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A07C84-5187-4E10-A7E4-AC7EE7F4DAFF}" type="datetime1">
              <a:rPr lang="zh-CN" altLang="en-US" sz="790" smtClean="0"/>
              <a:pPr>
                <a:spcBef>
                  <a:spcPct val="0"/>
                </a:spcBef>
                <a:buFontTx/>
                <a:buNone/>
              </a:pPr>
              <a:t>2024/10/14</a:t>
            </a:fld>
            <a:endParaRPr lang="en-US" altLang="zh-CN" sz="790"/>
          </a:p>
        </p:txBody>
      </p:sp>
      <p:sp>
        <p:nvSpPr>
          <p:cNvPr id="12291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790" smtClean="0"/>
              <a:t>Heaps&amp;Priority Queue - Lecture 6</a:t>
            </a:r>
            <a:endParaRPr lang="en-US" altLang="zh-CN" sz="790"/>
          </a:p>
        </p:txBody>
      </p:sp>
      <p:sp>
        <p:nvSpPr>
          <p:cNvPr id="1229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spcBef>
                <a:spcPct val="20000"/>
              </a:spcBef>
              <a:buChar char="›"/>
              <a:defRPr sz="2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49CD87-A909-44F0-B1BF-5470F45867E9}" type="slidenum">
              <a:rPr lang="en-US" altLang="zh-CN" sz="79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zh-CN" sz="790"/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995" y="1807845"/>
            <a:ext cx="8052435" cy="4333875"/>
          </a:xfrm>
        </p:spPr>
        <p:txBody>
          <a:bodyPr>
            <a:noAutofit/>
          </a:bodyPr>
          <a:lstStyle/>
          <a:p>
            <a:pPr marL="342900" indent="-342900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A binary heap is a binary tree (NOT a BST) that is:</a:t>
            </a:r>
          </a:p>
          <a:p>
            <a:pPr marL="714375" lvl="1" indent="-285750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2000" dirty="0">
                <a:solidFill>
                  <a:srgbClr val="263AF8"/>
                </a:solidFill>
                <a:ea typeface="宋体" panose="02010600030101010101" pitchFamily="2" charset="-122"/>
              </a:rPr>
              <a:t>Complete</a:t>
            </a:r>
            <a:r>
              <a:rPr lang="en-US" altLang="zh-CN" sz="2000" dirty="0">
                <a:ea typeface="宋体" panose="02010600030101010101" pitchFamily="2" charset="-122"/>
              </a:rPr>
              <a:t>: the tree is completely filled except possibly the bottom level, which is filled from left to right</a:t>
            </a:r>
          </a:p>
          <a:p>
            <a:pPr marL="714375" lvl="1" indent="-285750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2000" dirty="0">
                <a:solidFill>
                  <a:srgbClr val="263AF8"/>
                </a:solidFill>
                <a:ea typeface="宋体" panose="02010600030101010101" pitchFamily="2" charset="-122"/>
              </a:rPr>
              <a:t>Satisfies the heap order property</a:t>
            </a:r>
          </a:p>
          <a:p>
            <a:pPr marL="929005" lvl="2" indent="-285750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every node is less than or equal to its children</a:t>
            </a:r>
          </a:p>
          <a:p>
            <a:pPr marL="929005" lvl="2" indent="-285750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or every node is greater than or equal to its children</a:t>
            </a:r>
          </a:p>
          <a:p>
            <a:pPr marL="342900" indent="-342900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2400" dirty="0">
                <a:solidFill>
                  <a:srgbClr val="263AF8"/>
                </a:solidFill>
                <a:ea typeface="宋体" panose="02010600030101010101" pitchFamily="2" charset="-122"/>
              </a:rPr>
              <a:t>The root node is always the smallest node</a:t>
            </a:r>
          </a:p>
          <a:p>
            <a:pPr marL="714375" lvl="1" indent="-285750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2000" dirty="0">
                <a:ea typeface="宋体" panose="02010600030101010101" pitchFamily="2" charset="-122"/>
              </a:rPr>
              <a:t>or the largest, depending on the heap order</a:t>
            </a:r>
          </a:p>
        </p:txBody>
      </p:sp>
      <p:grpSp>
        <p:nvGrpSpPr>
          <p:cNvPr id="122" name="Group 115"/>
          <p:cNvGrpSpPr/>
          <p:nvPr/>
        </p:nvGrpSpPr>
        <p:grpSpPr>
          <a:xfrm>
            <a:off x="7740650" y="5255260"/>
            <a:ext cx="963295" cy="805815"/>
            <a:chOff x="2951142" y="2589225"/>
            <a:chExt cx="468313" cy="392113"/>
          </a:xfrm>
          <a:solidFill>
            <a:srgbClr val="1E7AB6">
              <a:alpha val="39000"/>
            </a:srgbClr>
          </a:solidFill>
        </p:grpSpPr>
        <p:sp>
          <p:nvSpPr>
            <p:cNvPr id="123" name="Freeform 13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2951142" y="2646375"/>
              <a:ext cx="284163" cy="284163"/>
            </a:xfrm>
            <a:custGeom>
              <a:avLst/>
              <a:gdLst/>
              <a:ahLst/>
              <a:cxnLst>
                <a:cxn ang="0">
                  <a:pos x="208" y="331"/>
                </a:cxn>
                <a:cxn ang="0">
                  <a:pos x="239" y="322"/>
                </a:cxn>
                <a:cxn ang="0">
                  <a:pos x="286" y="326"/>
                </a:cxn>
                <a:cxn ang="0">
                  <a:pos x="307" y="267"/>
                </a:cxn>
                <a:cxn ang="0">
                  <a:pos x="328" y="223"/>
                </a:cxn>
                <a:cxn ang="0">
                  <a:pos x="359" y="150"/>
                </a:cxn>
                <a:cxn ang="0">
                  <a:pos x="328" y="136"/>
                </a:cxn>
                <a:cxn ang="0">
                  <a:pos x="307" y="91"/>
                </a:cxn>
                <a:cxn ang="0">
                  <a:pos x="267" y="51"/>
                </a:cxn>
                <a:cxn ang="0">
                  <a:pos x="239" y="37"/>
                </a:cxn>
                <a:cxn ang="0">
                  <a:pos x="208" y="0"/>
                </a:cxn>
                <a:cxn ang="0">
                  <a:pos x="179" y="65"/>
                </a:cxn>
                <a:cxn ang="0">
                  <a:pos x="213" y="70"/>
                </a:cxn>
                <a:cxn ang="0">
                  <a:pos x="244" y="85"/>
                </a:cxn>
                <a:cxn ang="0">
                  <a:pos x="267" y="106"/>
                </a:cxn>
                <a:cxn ang="0">
                  <a:pos x="284" y="134"/>
                </a:cxn>
                <a:cxn ang="0">
                  <a:pos x="293" y="168"/>
                </a:cxn>
                <a:cxn ang="0">
                  <a:pos x="293" y="191"/>
                </a:cxn>
                <a:cxn ang="0">
                  <a:pos x="284" y="223"/>
                </a:cxn>
                <a:cxn ang="0">
                  <a:pos x="267" y="252"/>
                </a:cxn>
                <a:cxn ang="0">
                  <a:pos x="244" y="274"/>
                </a:cxn>
                <a:cxn ang="0">
                  <a:pos x="213" y="289"/>
                </a:cxn>
                <a:cxn ang="0">
                  <a:pos x="179" y="294"/>
                </a:cxn>
                <a:cxn ang="0">
                  <a:pos x="32" y="286"/>
                </a:cxn>
                <a:cxn ang="0">
                  <a:pos x="92" y="307"/>
                </a:cxn>
                <a:cxn ang="0">
                  <a:pos x="135" y="327"/>
                </a:cxn>
                <a:cxn ang="0">
                  <a:pos x="179" y="358"/>
                </a:cxn>
                <a:cxn ang="0">
                  <a:pos x="179" y="294"/>
                </a:cxn>
                <a:cxn ang="0">
                  <a:pos x="145" y="289"/>
                </a:cxn>
                <a:cxn ang="0">
                  <a:pos x="115" y="274"/>
                </a:cxn>
                <a:cxn ang="0">
                  <a:pos x="92" y="252"/>
                </a:cxn>
                <a:cxn ang="0">
                  <a:pos x="74" y="223"/>
                </a:cxn>
                <a:cxn ang="0">
                  <a:pos x="66" y="191"/>
                </a:cxn>
                <a:cxn ang="0">
                  <a:pos x="66" y="168"/>
                </a:cxn>
                <a:cxn ang="0">
                  <a:pos x="74" y="134"/>
                </a:cxn>
                <a:cxn ang="0">
                  <a:pos x="92" y="106"/>
                </a:cxn>
                <a:cxn ang="0">
                  <a:pos x="115" y="85"/>
                </a:cxn>
                <a:cxn ang="0">
                  <a:pos x="145" y="70"/>
                </a:cxn>
                <a:cxn ang="0">
                  <a:pos x="179" y="65"/>
                </a:cxn>
                <a:cxn ang="0">
                  <a:pos x="179" y="0"/>
                </a:cxn>
                <a:cxn ang="0">
                  <a:pos x="151" y="27"/>
                </a:cxn>
                <a:cxn ang="0">
                  <a:pos x="105" y="43"/>
                </a:cxn>
                <a:cxn ang="0">
                  <a:pos x="32" y="72"/>
                </a:cxn>
                <a:cxn ang="0">
                  <a:pos x="43" y="105"/>
                </a:cxn>
                <a:cxn ang="0">
                  <a:pos x="27" y="150"/>
                </a:cxn>
                <a:cxn ang="0">
                  <a:pos x="27" y="207"/>
                </a:cxn>
                <a:cxn ang="0">
                  <a:pos x="36" y="238"/>
                </a:cxn>
                <a:cxn ang="0">
                  <a:pos x="52" y="267"/>
                </a:cxn>
              </a:cxnLst>
              <a:rect l="0" t="0" r="r" b="b"/>
              <a:pathLst>
                <a:path w="359" h="358">
                  <a:moveTo>
                    <a:pt x="179" y="358"/>
                  </a:moveTo>
                  <a:lnTo>
                    <a:pt x="208" y="358"/>
                  </a:lnTo>
                  <a:lnTo>
                    <a:pt x="208" y="331"/>
                  </a:lnTo>
                  <a:lnTo>
                    <a:pt x="208" y="331"/>
                  </a:lnTo>
                  <a:lnTo>
                    <a:pt x="224" y="327"/>
                  </a:lnTo>
                  <a:lnTo>
                    <a:pt x="239" y="322"/>
                  </a:lnTo>
                  <a:lnTo>
                    <a:pt x="254" y="315"/>
                  </a:lnTo>
                  <a:lnTo>
                    <a:pt x="267" y="307"/>
                  </a:lnTo>
                  <a:lnTo>
                    <a:pt x="286" y="326"/>
                  </a:lnTo>
                  <a:lnTo>
                    <a:pt x="326" y="286"/>
                  </a:lnTo>
                  <a:lnTo>
                    <a:pt x="307" y="267"/>
                  </a:lnTo>
                  <a:lnTo>
                    <a:pt x="307" y="267"/>
                  </a:lnTo>
                  <a:lnTo>
                    <a:pt x="315" y="253"/>
                  </a:lnTo>
                  <a:lnTo>
                    <a:pt x="323" y="238"/>
                  </a:lnTo>
                  <a:lnTo>
                    <a:pt x="328" y="223"/>
                  </a:lnTo>
                  <a:lnTo>
                    <a:pt x="331" y="207"/>
                  </a:lnTo>
                  <a:lnTo>
                    <a:pt x="359" y="207"/>
                  </a:lnTo>
                  <a:lnTo>
                    <a:pt x="359" y="150"/>
                  </a:lnTo>
                  <a:lnTo>
                    <a:pt x="331" y="150"/>
                  </a:lnTo>
                  <a:lnTo>
                    <a:pt x="331" y="150"/>
                  </a:lnTo>
                  <a:lnTo>
                    <a:pt x="328" y="136"/>
                  </a:lnTo>
                  <a:lnTo>
                    <a:pt x="323" y="119"/>
                  </a:lnTo>
                  <a:lnTo>
                    <a:pt x="315" y="105"/>
                  </a:lnTo>
                  <a:lnTo>
                    <a:pt x="307" y="91"/>
                  </a:lnTo>
                  <a:lnTo>
                    <a:pt x="326" y="72"/>
                  </a:lnTo>
                  <a:lnTo>
                    <a:pt x="286" y="33"/>
                  </a:lnTo>
                  <a:lnTo>
                    <a:pt x="267" y="51"/>
                  </a:lnTo>
                  <a:lnTo>
                    <a:pt x="267" y="51"/>
                  </a:lnTo>
                  <a:lnTo>
                    <a:pt x="254" y="43"/>
                  </a:lnTo>
                  <a:lnTo>
                    <a:pt x="239" y="37"/>
                  </a:lnTo>
                  <a:lnTo>
                    <a:pt x="224" y="30"/>
                  </a:lnTo>
                  <a:lnTo>
                    <a:pt x="208" y="27"/>
                  </a:lnTo>
                  <a:lnTo>
                    <a:pt x="208" y="0"/>
                  </a:lnTo>
                  <a:lnTo>
                    <a:pt x="179" y="0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90" y="65"/>
                  </a:lnTo>
                  <a:lnTo>
                    <a:pt x="203" y="68"/>
                  </a:lnTo>
                  <a:lnTo>
                    <a:pt x="213" y="70"/>
                  </a:lnTo>
                  <a:lnTo>
                    <a:pt x="224" y="74"/>
                  </a:lnTo>
                  <a:lnTo>
                    <a:pt x="234" y="79"/>
                  </a:lnTo>
                  <a:lnTo>
                    <a:pt x="244" y="85"/>
                  </a:lnTo>
                  <a:lnTo>
                    <a:pt x="252" y="91"/>
                  </a:lnTo>
                  <a:lnTo>
                    <a:pt x="260" y="98"/>
                  </a:lnTo>
                  <a:lnTo>
                    <a:pt x="267" y="106"/>
                  </a:lnTo>
                  <a:lnTo>
                    <a:pt x="275" y="116"/>
                  </a:lnTo>
                  <a:lnTo>
                    <a:pt x="279" y="124"/>
                  </a:lnTo>
                  <a:lnTo>
                    <a:pt x="284" y="134"/>
                  </a:lnTo>
                  <a:lnTo>
                    <a:pt x="288" y="145"/>
                  </a:lnTo>
                  <a:lnTo>
                    <a:pt x="292" y="157"/>
                  </a:lnTo>
                  <a:lnTo>
                    <a:pt x="293" y="168"/>
                  </a:lnTo>
                  <a:lnTo>
                    <a:pt x="293" y="179"/>
                  </a:lnTo>
                  <a:lnTo>
                    <a:pt x="293" y="179"/>
                  </a:lnTo>
                  <a:lnTo>
                    <a:pt x="293" y="191"/>
                  </a:lnTo>
                  <a:lnTo>
                    <a:pt x="292" y="202"/>
                  </a:lnTo>
                  <a:lnTo>
                    <a:pt x="288" y="213"/>
                  </a:lnTo>
                  <a:lnTo>
                    <a:pt x="284" y="223"/>
                  </a:lnTo>
                  <a:lnTo>
                    <a:pt x="279" y="233"/>
                  </a:lnTo>
                  <a:lnTo>
                    <a:pt x="275" y="243"/>
                  </a:lnTo>
                  <a:lnTo>
                    <a:pt x="267" y="252"/>
                  </a:lnTo>
                  <a:lnTo>
                    <a:pt x="260" y="260"/>
                  </a:lnTo>
                  <a:lnTo>
                    <a:pt x="252" y="268"/>
                  </a:lnTo>
                  <a:lnTo>
                    <a:pt x="244" y="274"/>
                  </a:lnTo>
                  <a:lnTo>
                    <a:pt x="234" y="280"/>
                  </a:lnTo>
                  <a:lnTo>
                    <a:pt x="224" y="285"/>
                  </a:lnTo>
                  <a:lnTo>
                    <a:pt x="213" y="289"/>
                  </a:lnTo>
                  <a:lnTo>
                    <a:pt x="203" y="291"/>
                  </a:lnTo>
                  <a:lnTo>
                    <a:pt x="190" y="293"/>
                  </a:lnTo>
                  <a:lnTo>
                    <a:pt x="179" y="294"/>
                  </a:lnTo>
                  <a:lnTo>
                    <a:pt x="179" y="358"/>
                  </a:lnTo>
                  <a:close/>
                  <a:moveTo>
                    <a:pt x="52" y="267"/>
                  </a:moveTo>
                  <a:lnTo>
                    <a:pt x="32" y="286"/>
                  </a:lnTo>
                  <a:lnTo>
                    <a:pt x="73" y="326"/>
                  </a:lnTo>
                  <a:lnTo>
                    <a:pt x="92" y="307"/>
                  </a:lnTo>
                  <a:lnTo>
                    <a:pt x="92" y="307"/>
                  </a:lnTo>
                  <a:lnTo>
                    <a:pt x="105" y="315"/>
                  </a:lnTo>
                  <a:lnTo>
                    <a:pt x="120" y="322"/>
                  </a:lnTo>
                  <a:lnTo>
                    <a:pt x="135" y="327"/>
                  </a:lnTo>
                  <a:lnTo>
                    <a:pt x="151" y="331"/>
                  </a:lnTo>
                  <a:lnTo>
                    <a:pt x="151" y="358"/>
                  </a:lnTo>
                  <a:lnTo>
                    <a:pt x="179" y="358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79" y="294"/>
                  </a:lnTo>
                  <a:lnTo>
                    <a:pt x="168" y="293"/>
                  </a:lnTo>
                  <a:lnTo>
                    <a:pt x="156" y="291"/>
                  </a:lnTo>
                  <a:lnTo>
                    <a:pt x="145" y="289"/>
                  </a:lnTo>
                  <a:lnTo>
                    <a:pt x="135" y="285"/>
                  </a:lnTo>
                  <a:lnTo>
                    <a:pt x="125" y="280"/>
                  </a:lnTo>
                  <a:lnTo>
                    <a:pt x="115" y="274"/>
                  </a:lnTo>
                  <a:lnTo>
                    <a:pt x="106" y="268"/>
                  </a:lnTo>
                  <a:lnTo>
                    <a:pt x="99" y="260"/>
                  </a:lnTo>
                  <a:lnTo>
                    <a:pt x="92" y="252"/>
                  </a:lnTo>
                  <a:lnTo>
                    <a:pt x="84" y="243"/>
                  </a:lnTo>
                  <a:lnTo>
                    <a:pt x="79" y="233"/>
                  </a:lnTo>
                  <a:lnTo>
                    <a:pt x="74" y="223"/>
                  </a:lnTo>
                  <a:lnTo>
                    <a:pt x="71" y="213"/>
                  </a:lnTo>
                  <a:lnTo>
                    <a:pt x="67" y="202"/>
                  </a:lnTo>
                  <a:lnTo>
                    <a:pt x="66" y="191"/>
                  </a:lnTo>
                  <a:lnTo>
                    <a:pt x="64" y="179"/>
                  </a:lnTo>
                  <a:lnTo>
                    <a:pt x="64" y="179"/>
                  </a:lnTo>
                  <a:lnTo>
                    <a:pt x="66" y="168"/>
                  </a:lnTo>
                  <a:lnTo>
                    <a:pt x="67" y="157"/>
                  </a:lnTo>
                  <a:lnTo>
                    <a:pt x="71" y="145"/>
                  </a:lnTo>
                  <a:lnTo>
                    <a:pt x="74" y="134"/>
                  </a:lnTo>
                  <a:lnTo>
                    <a:pt x="79" y="124"/>
                  </a:lnTo>
                  <a:lnTo>
                    <a:pt x="84" y="116"/>
                  </a:lnTo>
                  <a:lnTo>
                    <a:pt x="92" y="106"/>
                  </a:lnTo>
                  <a:lnTo>
                    <a:pt x="99" y="98"/>
                  </a:lnTo>
                  <a:lnTo>
                    <a:pt x="106" y="91"/>
                  </a:lnTo>
                  <a:lnTo>
                    <a:pt x="115" y="85"/>
                  </a:lnTo>
                  <a:lnTo>
                    <a:pt x="125" y="79"/>
                  </a:lnTo>
                  <a:lnTo>
                    <a:pt x="135" y="74"/>
                  </a:lnTo>
                  <a:lnTo>
                    <a:pt x="145" y="70"/>
                  </a:lnTo>
                  <a:lnTo>
                    <a:pt x="156" y="68"/>
                  </a:lnTo>
                  <a:lnTo>
                    <a:pt x="168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65"/>
                  </a:lnTo>
                  <a:lnTo>
                    <a:pt x="179" y="0"/>
                  </a:lnTo>
                  <a:lnTo>
                    <a:pt x="151" y="0"/>
                  </a:lnTo>
                  <a:lnTo>
                    <a:pt x="151" y="27"/>
                  </a:lnTo>
                  <a:lnTo>
                    <a:pt x="151" y="27"/>
                  </a:lnTo>
                  <a:lnTo>
                    <a:pt x="135" y="30"/>
                  </a:lnTo>
                  <a:lnTo>
                    <a:pt x="120" y="37"/>
                  </a:lnTo>
                  <a:lnTo>
                    <a:pt x="105" y="43"/>
                  </a:lnTo>
                  <a:lnTo>
                    <a:pt x="92" y="51"/>
                  </a:lnTo>
                  <a:lnTo>
                    <a:pt x="73" y="33"/>
                  </a:lnTo>
                  <a:lnTo>
                    <a:pt x="32" y="72"/>
                  </a:lnTo>
                  <a:lnTo>
                    <a:pt x="52" y="91"/>
                  </a:lnTo>
                  <a:lnTo>
                    <a:pt x="52" y="91"/>
                  </a:lnTo>
                  <a:lnTo>
                    <a:pt x="43" y="105"/>
                  </a:lnTo>
                  <a:lnTo>
                    <a:pt x="36" y="119"/>
                  </a:lnTo>
                  <a:lnTo>
                    <a:pt x="31" y="136"/>
                  </a:lnTo>
                  <a:lnTo>
                    <a:pt x="27" y="150"/>
                  </a:lnTo>
                  <a:lnTo>
                    <a:pt x="0" y="150"/>
                  </a:lnTo>
                  <a:lnTo>
                    <a:pt x="0" y="207"/>
                  </a:lnTo>
                  <a:lnTo>
                    <a:pt x="27" y="207"/>
                  </a:lnTo>
                  <a:lnTo>
                    <a:pt x="27" y="207"/>
                  </a:lnTo>
                  <a:lnTo>
                    <a:pt x="31" y="223"/>
                  </a:lnTo>
                  <a:lnTo>
                    <a:pt x="36" y="238"/>
                  </a:lnTo>
                  <a:lnTo>
                    <a:pt x="43" y="253"/>
                  </a:lnTo>
                  <a:lnTo>
                    <a:pt x="52" y="267"/>
                  </a:lnTo>
                  <a:lnTo>
                    <a:pt x="52" y="267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4" name="Freeform 14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233717" y="2798775"/>
              <a:ext cx="182563" cy="182563"/>
            </a:xfrm>
            <a:custGeom>
              <a:avLst/>
              <a:gdLst/>
              <a:ahLst/>
              <a:cxnLst>
                <a:cxn ang="0">
                  <a:pos x="131" y="20"/>
                </a:cxn>
                <a:cxn ang="0">
                  <a:pos x="152" y="6"/>
                </a:cxn>
                <a:cxn ang="0">
                  <a:pos x="183" y="21"/>
                </a:cxn>
                <a:cxn ang="0">
                  <a:pos x="179" y="42"/>
                </a:cxn>
                <a:cxn ang="0">
                  <a:pos x="198" y="64"/>
                </a:cxn>
                <a:cxn ang="0">
                  <a:pos x="219" y="64"/>
                </a:cxn>
                <a:cxn ang="0">
                  <a:pos x="230" y="97"/>
                </a:cxn>
                <a:cxn ang="0">
                  <a:pos x="213" y="109"/>
                </a:cxn>
                <a:cxn ang="0">
                  <a:pos x="210" y="137"/>
                </a:cxn>
                <a:cxn ang="0">
                  <a:pos x="225" y="152"/>
                </a:cxn>
                <a:cxn ang="0">
                  <a:pos x="210" y="183"/>
                </a:cxn>
                <a:cxn ang="0">
                  <a:pos x="189" y="179"/>
                </a:cxn>
                <a:cxn ang="0">
                  <a:pos x="167" y="198"/>
                </a:cxn>
                <a:cxn ang="0">
                  <a:pos x="167" y="220"/>
                </a:cxn>
                <a:cxn ang="0">
                  <a:pos x="135" y="230"/>
                </a:cxn>
                <a:cxn ang="0">
                  <a:pos x="123" y="213"/>
                </a:cxn>
                <a:cxn ang="0">
                  <a:pos x="115" y="163"/>
                </a:cxn>
                <a:cxn ang="0">
                  <a:pos x="136" y="158"/>
                </a:cxn>
                <a:cxn ang="0">
                  <a:pos x="153" y="144"/>
                </a:cxn>
                <a:cxn ang="0">
                  <a:pos x="161" y="131"/>
                </a:cxn>
                <a:cxn ang="0">
                  <a:pos x="161" y="103"/>
                </a:cxn>
                <a:cxn ang="0">
                  <a:pos x="147" y="80"/>
                </a:cxn>
                <a:cxn ang="0">
                  <a:pos x="130" y="71"/>
                </a:cxn>
                <a:cxn ang="0">
                  <a:pos x="115" y="19"/>
                </a:cxn>
                <a:cxn ang="0">
                  <a:pos x="11" y="167"/>
                </a:cxn>
                <a:cxn ang="0">
                  <a:pos x="1" y="135"/>
                </a:cxn>
                <a:cxn ang="0">
                  <a:pos x="19" y="123"/>
                </a:cxn>
                <a:cxn ang="0">
                  <a:pos x="20" y="94"/>
                </a:cxn>
                <a:cxn ang="0">
                  <a:pos x="5" y="79"/>
                </a:cxn>
                <a:cxn ang="0">
                  <a:pos x="21" y="48"/>
                </a:cxn>
                <a:cxn ang="0">
                  <a:pos x="42" y="52"/>
                </a:cxn>
                <a:cxn ang="0">
                  <a:pos x="63" y="34"/>
                </a:cxn>
                <a:cxn ang="0">
                  <a:pos x="63" y="12"/>
                </a:cxn>
                <a:cxn ang="0">
                  <a:pos x="97" y="1"/>
                </a:cxn>
                <a:cxn ang="0">
                  <a:pos x="109" y="19"/>
                </a:cxn>
                <a:cxn ang="0">
                  <a:pos x="115" y="68"/>
                </a:cxn>
                <a:cxn ang="0">
                  <a:pos x="94" y="73"/>
                </a:cxn>
                <a:cxn ang="0">
                  <a:pos x="78" y="88"/>
                </a:cxn>
                <a:cxn ang="0">
                  <a:pos x="71" y="100"/>
                </a:cxn>
                <a:cxn ang="0">
                  <a:pos x="71" y="129"/>
                </a:cxn>
                <a:cxn ang="0">
                  <a:pos x="84" y="151"/>
                </a:cxn>
                <a:cxn ang="0">
                  <a:pos x="100" y="161"/>
                </a:cxn>
                <a:cxn ang="0">
                  <a:pos x="115" y="213"/>
                </a:cxn>
                <a:cxn ang="0">
                  <a:pos x="84" y="208"/>
                </a:cxn>
                <a:cxn ang="0">
                  <a:pos x="68" y="221"/>
                </a:cxn>
                <a:cxn ang="0">
                  <a:pos x="40" y="203"/>
                </a:cxn>
                <a:cxn ang="0">
                  <a:pos x="45" y="183"/>
                </a:cxn>
                <a:cxn ang="0">
                  <a:pos x="29" y="160"/>
                </a:cxn>
              </a:cxnLst>
              <a:rect l="0" t="0" r="r" b="b"/>
              <a:pathLst>
                <a:path w="231" h="231">
                  <a:moveTo>
                    <a:pt x="115" y="19"/>
                  </a:moveTo>
                  <a:lnTo>
                    <a:pt x="115" y="19"/>
                  </a:lnTo>
                  <a:lnTo>
                    <a:pt x="131" y="20"/>
                  </a:lnTo>
                  <a:lnTo>
                    <a:pt x="146" y="24"/>
                  </a:lnTo>
                  <a:lnTo>
                    <a:pt x="152" y="6"/>
                  </a:lnTo>
                  <a:lnTo>
                    <a:pt x="152" y="6"/>
                  </a:lnTo>
                  <a:lnTo>
                    <a:pt x="163" y="10"/>
                  </a:lnTo>
                  <a:lnTo>
                    <a:pt x="173" y="15"/>
                  </a:lnTo>
                  <a:lnTo>
                    <a:pt x="183" y="21"/>
                  </a:lnTo>
                  <a:lnTo>
                    <a:pt x="192" y="29"/>
                  </a:lnTo>
                  <a:lnTo>
                    <a:pt x="179" y="42"/>
                  </a:lnTo>
                  <a:lnTo>
                    <a:pt x="179" y="42"/>
                  </a:lnTo>
                  <a:lnTo>
                    <a:pt x="187" y="48"/>
                  </a:lnTo>
                  <a:lnTo>
                    <a:pt x="193" y="56"/>
                  </a:lnTo>
                  <a:lnTo>
                    <a:pt x="198" y="64"/>
                  </a:lnTo>
                  <a:lnTo>
                    <a:pt x="203" y="72"/>
                  </a:lnTo>
                  <a:lnTo>
                    <a:pt x="219" y="64"/>
                  </a:lnTo>
                  <a:lnTo>
                    <a:pt x="219" y="64"/>
                  </a:lnTo>
                  <a:lnTo>
                    <a:pt x="224" y="74"/>
                  </a:lnTo>
                  <a:lnTo>
                    <a:pt x="228" y="85"/>
                  </a:lnTo>
                  <a:lnTo>
                    <a:pt x="230" y="97"/>
                  </a:lnTo>
                  <a:lnTo>
                    <a:pt x="231" y="108"/>
                  </a:lnTo>
                  <a:lnTo>
                    <a:pt x="213" y="109"/>
                  </a:lnTo>
                  <a:lnTo>
                    <a:pt x="213" y="109"/>
                  </a:lnTo>
                  <a:lnTo>
                    <a:pt x="213" y="119"/>
                  </a:lnTo>
                  <a:lnTo>
                    <a:pt x="213" y="127"/>
                  </a:lnTo>
                  <a:lnTo>
                    <a:pt x="210" y="137"/>
                  </a:lnTo>
                  <a:lnTo>
                    <a:pt x="208" y="147"/>
                  </a:lnTo>
                  <a:lnTo>
                    <a:pt x="225" y="152"/>
                  </a:lnTo>
                  <a:lnTo>
                    <a:pt x="225" y="152"/>
                  </a:lnTo>
                  <a:lnTo>
                    <a:pt x="221" y="163"/>
                  </a:lnTo>
                  <a:lnTo>
                    <a:pt x="217" y="173"/>
                  </a:lnTo>
                  <a:lnTo>
                    <a:pt x="210" y="183"/>
                  </a:lnTo>
                  <a:lnTo>
                    <a:pt x="203" y="192"/>
                  </a:lnTo>
                  <a:lnTo>
                    <a:pt x="189" y="179"/>
                  </a:lnTo>
                  <a:lnTo>
                    <a:pt x="189" y="179"/>
                  </a:lnTo>
                  <a:lnTo>
                    <a:pt x="183" y="187"/>
                  </a:lnTo>
                  <a:lnTo>
                    <a:pt x="176" y="193"/>
                  </a:lnTo>
                  <a:lnTo>
                    <a:pt x="167" y="198"/>
                  </a:lnTo>
                  <a:lnTo>
                    <a:pt x="160" y="203"/>
                  </a:lnTo>
                  <a:lnTo>
                    <a:pt x="167" y="220"/>
                  </a:lnTo>
                  <a:lnTo>
                    <a:pt x="167" y="220"/>
                  </a:lnTo>
                  <a:lnTo>
                    <a:pt x="157" y="224"/>
                  </a:lnTo>
                  <a:lnTo>
                    <a:pt x="146" y="228"/>
                  </a:lnTo>
                  <a:lnTo>
                    <a:pt x="135" y="230"/>
                  </a:lnTo>
                  <a:lnTo>
                    <a:pt x="124" y="231"/>
                  </a:lnTo>
                  <a:lnTo>
                    <a:pt x="123" y="213"/>
                  </a:lnTo>
                  <a:lnTo>
                    <a:pt x="123" y="213"/>
                  </a:lnTo>
                  <a:lnTo>
                    <a:pt x="115" y="213"/>
                  </a:lnTo>
                  <a:lnTo>
                    <a:pt x="115" y="163"/>
                  </a:lnTo>
                  <a:lnTo>
                    <a:pt x="115" y="163"/>
                  </a:lnTo>
                  <a:lnTo>
                    <a:pt x="123" y="162"/>
                  </a:lnTo>
                  <a:lnTo>
                    <a:pt x="130" y="161"/>
                  </a:lnTo>
                  <a:lnTo>
                    <a:pt x="136" y="158"/>
                  </a:lnTo>
                  <a:lnTo>
                    <a:pt x="144" y="155"/>
                  </a:lnTo>
                  <a:lnTo>
                    <a:pt x="149" y="150"/>
                  </a:lnTo>
                  <a:lnTo>
                    <a:pt x="153" y="144"/>
                  </a:lnTo>
                  <a:lnTo>
                    <a:pt x="157" y="137"/>
                  </a:lnTo>
                  <a:lnTo>
                    <a:pt x="161" y="131"/>
                  </a:lnTo>
                  <a:lnTo>
                    <a:pt x="161" y="131"/>
                  </a:lnTo>
                  <a:lnTo>
                    <a:pt x="162" y="121"/>
                  </a:lnTo>
                  <a:lnTo>
                    <a:pt x="162" y="113"/>
                  </a:lnTo>
                  <a:lnTo>
                    <a:pt x="161" y="103"/>
                  </a:lnTo>
                  <a:lnTo>
                    <a:pt x="158" y="94"/>
                  </a:lnTo>
                  <a:lnTo>
                    <a:pt x="153" y="87"/>
                  </a:lnTo>
                  <a:lnTo>
                    <a:pt x="147" y="80"/>
                  </a:lnTo>
                  <a:lnTo>
                    <a:pt x="140" y="74"/>
                  </a:lnTo>
                  <a:lnTo>
                    <a:pt x="130" y="71"/>
                  </a:lnTo>
                  <a:lnTo>
                    <a:pt x="130" y="71"/>
                  </a:lnTo>
                  <a:lnTo>
                    <a:pt x="123" y="69"/>
                  </a:lnTo>
                  <a:lnTo>
                    <a:pt x="115" y="68"/>
                  </a:lnTo>
                  <a:lnTo>
                    <a:pt x="115" y="19"/>
                  </a:lnTo>
                  <a:close/>
                  <a:moveTo>
                    <a:pt x="29" y="160"/>
                  </a:moveTo>
                  <a:lnTo>
                    <a:pt x="11" y="167"/>
                  </a:lnTo>
                  <a:lnTo>
                    <a:pt x="11" y="167"/>
                  </a:lnTo>
                  <a:lnTo>
                    <a:pt x="8" y="157"/>
                  </a:lnTo>
                  <a:lnTo>
                    <a:pt x="4" y="146"/>
                  </a:lnTo>
                  <a:lnTo>
                    <a:pt x="1" y="135"/>
                  </a:lnTo>
                  <a:lnTo>
                    <a:pt x="0" y="124"/>
                  </a:lnTo>
                  <a:lnTo>
                    <a:pt x="19" y="123"/>
                  </a:lnTo>
                  <a:lnTo>
                    <a:pt x="19" y="123"/>
                  </a:lnTo>
                  <a:lnTo>
                    <a:pt x="17" y="114"/>
                  </a:lnTo>
                  <a:lnTo>
                    <a:pt x="19" y="104"/>
                  </a:lnTo>
                  <a:lnTo>
                    <a:pt x="20" y="94"/>
                  </a:lnTo>
                  <a:lnTo>
                    <a:pt x="24" y="85"/>
                  </a:lnTo>
                  <a:lnTo>
                    <a:pt x="5" y="79"/>
                  </a:lnTo>
                  <a:lnTo>
                    <a:pt x="5" y="79"/>
                  </a:lnTo>
                  <a:lnTo>
                    <a:pt x="10" y="68"/>
                  </a:lnTo>
                  <a:lnTo>
                    <a:pt x="15" y="58"/>
                  </a:lnTo>
                  <a:lnTo>
                    <a:pt x="21" y="48"/>
                  </a:lnTo>
                  <a:lnTo>
                    <a:pt x="29" y="40"/>
                  </a:lnTo>
                  <a:lnTo>
                    <a:pt x="42" y="52"/>
                  </a:lnTo>
                  <a:lnTo>
                    <a:pt x="42" y="52"/>
                  </a:lnTo>
                  <a:lnTo>
                    <a:pt x="48" y="45"/>
                  </a:lnTo>
                  <a:lnTo>
                    <a:pt x="56" y="38"/>
                  </a:lnTo>
                  <a:lnTo>
                    <a:pt x="63" y="34"/>
                  </a:lnTo>
                  <a:lnTo>
                    <a:pt x="72" y="29"/>
                  </a:lnTo>
                  <a:lnTo>
                    <a:pt x="63" y="12"/>
                  </a:lnTo>
                  <a:lnTo>
                    <a:pt x="63" y="12"/>
                  </a:lnTo>
                  <a:lnTo>
                    <a:pt x="74" y="8"/>
                  </a:lnTo>
                  <a:lnTo>
                    <a:pt x="85" y="4"/>
                  </a:lnTo>
                  <a:lnTo>
                    <a:pt x="97" y="1"/>
                  </a:lnTo>
                  <a:lnTo>
                    <a:pt x="108" y="0"/>
                  </a:lnTo>
                  <a:lnTo>
                    <a:pt x="109" y="19"/>
                  </a:lnTo>
                  <a:lnTo>
                    <a:pt x="109" y="19"/>
                  </a:lnTo>
                  <a:lnTo>
                    <a:pt x="115" y="19"/>
                  </a:lnTo>
                  <a:lnTo>
                    <a:pt x="115" y="68"/>
                  </a:lnTo>
                  <a:lnTo>
                    <a:pt x="115" y="68"/>
                  </a:lnTo>
                  <a:lnTo>
                    <a:pt x="108" y="69"/>
                  </a:lnTo>
                  <a:lnTo>
                    <a:pt x="102" y="71"/>
                  </a:lnTo>
                  <a:lnTo>
                    <a:pt x="94" y="73"/>
                  </a:lnTo>
                  <a:lnTo>
                    <a:pt x="88" y="77"/>
                  </a:lnTo>
                  <a:lnTo>
                    <a:pt x="83" y="82"/>
                  </a:lnTo>
                  <a:lnTo>
                    <a:pt x="78" y="88"/>
                  </a:lnTo>
                  <a:lnTo>
                    <a:pt x="74" y="94"/>
                  </a:lnTo>
                  <a:lnTo>
                    <a:pt x="71" y="100"/>
                  </a:lnTo>
                  <a:lnTo>
                    <a:pt x="71" y="100"/>
                  </a:lnTo>
                  <a:lnTo>
                    <a:pt x="68" y="110"/>
                  </a:lnTo>
                  <a:lnTo>
                    <a:pt x="68" y="120"/>
                  </a:lnTo>
                  <a:lnTo>
                    <a:pt x="71" y="129"/>
                  </a:lnTo>
                  <a:lnTo>
                    <a:pt x="73" y="137"/>
                  </a:lnTo>
                  <a:lnTo>
                    <a:pt x="78" y="145"/>
                  </a:lnTo>
                  <a:lnTo>
                    <a:pt x="84" y="151"/>
                  </a:lnTo>
                  <a:lnTo>
                    <a:pt x="92" y="157"/>
                  </a:lnTo>
                  <a:lnTo>
                    <a:pt x="100" y="161"/>
                  </a:lnTo>
                  <a:lnTo>
                    <a:pt x="100" y="161"/>
                  </a:lnTo>
                  <a:lnTo>
                    <a:pt x="108" y="162"/>
                  </a:lnTo>
                  <a:lnTo>
                    <a:pt x="115" y="163"/>
                  </a:lnTo>
                  <a:lnTo>
                    <a:pt x="115" y="213"/>
                  </a:lnTo>
                  <a:lnTo>
                    <a:pt x="115" y="213"/>
                  </a:lnTo>
                  <a:lnTo>
                    <a:pt x="100" y="212"/>
                  </a:lnTo>
                  <a:lnTo>
                    <a:pt x="84" y="208"/>
                  </a:lnTo>
                  <a:lnTo>
                    <a:pt x="79" y="226"/>
                  </a:lnTo>
                  <a:lnTo>
                    <a:pt x="79" y="226"/>
                  </a:lnTo>
                  <a:lnTo>
                    <a:pt x="68" y="221"/>
                  </a:lnTo>
                  <a:lnTo>
                    <a:pt x="58" y="216"/>
                  </a:lnTo>
                  <a:lnTo>
                    <a:pt x="48" y="210"/>
                  </a:lnTo>
                  <a:lnTo>
                    <a:pt x="40" y="203"/>
                  </a:lnTo>
                  <a:lnTo>
                    <a:pt x="52" y="189"/>
                  </a:lnTo>
                  <a:lnTo>
                    <a:pt x="52" y="189"/>
                  </a:lnTo>
                  <a:lnTo>
                    <a:pt x="45" y="183"/>
                  </a:lnTo>
                  <a:lnTo>
                    <a:pt x="38" y="176"/>
                  </a:lnTo>
                  <a:lnTo>
                    <a:pt x="34" y="168"/>
                  </a:lnTo>
                  <a:lnTo>
                    <a:pt x="29" y="160"/>
                  </a:lnTo>
                  <a:lnTo>
                    <a:pt x="29" y="160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  <p:sp>
          <p:nvSpPr>
            <p:cNvPr id="125" name="Freeform 15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3228955" y="2589225"/>
              <a:ext cx="190500" cy="190500"/>
            </a:xfrm>
            <a:custGeom>
              <a:avLst/>
              <a:gdLst/>
              <a:ahLst/>
              <a:cxnLst>
                <a:cxn ang="0">
                  <a:pos x="131" y="0"/>
                </a:cxn>
                <a:cxn ang="0">
                  <a:pos x="170" y="10"/>
                </a:cxn>
                <a:cxn ang="0">
                  <a:pos x="163" y="47"/>
                </a:cxn>
                <a:cxn ang="0">
                  <a:pos x="186" y="65"/>
                </a:cxn>
                <a:cxn ang="0">
                  <a:pos x="222" y="53"/>
                </a:cxn>
                <a:cxn ang="0">
                  <a:pos x="234" y="76"/>
                </a:cxn>
                <a:cxn ang="0">
                  <a:pos x="204" y="107"/>
                </a:cxn>
                <a:cxn ang="0">
                  <a:pos x="205" y="127"/>
                </a:cxn>
                <a:cxn ang="0">
                  <a:pos x="236" y="157"/>
                </a:cxn>
                <a:cxn ang="0">
                  <a:pos x="225" y="180"/>
                </a:cxn>
                <a:cxn ang="0">
                  <a:pos x="182" y="178"/>
                </a:cxn>
                <a:cxn ang="0">
                  <a:pos x="168" y="190"/>
                </a:cxn>
                <a:cxn ang="0">
                  <a:pos x="151" y="199"/>
                </a:cxn>
                <a:cxn ang="0">
                  <a:pos x="154" y="236"/>
                </a:cxn>
                <a:cxn ang="0">
                  <a:pos x="121" y="240"/>
                </a:cxn>
                <a:cxn ang="0">
                  <a:pos x="134" y="189"/>
                </a:cxn>
                <a:cxn ang="0">
                  <a:pos x="158" y="179"/>
                </a:cxn>
                <a:cxn ang="0">
                  <a:pos x="184" y="148"/>
                </a:cxn>
                <a:cxn ang="0">
                  <a:pos x="191" y="109"/>
                </a:cxn>
                <a:cxn ang="0">
                  <a:pos x="182" y="85"/>
                </a:cxn>
                <a:cxn ang="0">
                  <a:pos x="160" y="62"/>
                </a:cxn>
                <a:cxn ang="0">
                  <a:pos x="131" y="50"/>
                </a:cxn>
                <a:cxn ang="0">
                  <a:pos x="121" y="34"/>
                </a:cxn>
                <a:cxn ang="0">
                  <a:pos x="121" y="240"/>
                </a:cxn>
                <a:cxn ang="0">
                  <a:pos x="114" y="204"/>
                </a:cxn>
                <a:cxn ang="0">
                  <a:pos x="95" y="200"/>
                </a:cxn>
                <a:cxn ang="0">
                  <a:pos x="60" y="224"/>
                </a:cxn>
                <a:cxn ang="0">
                  <a:pos x="39" y="208"/>
                </a:cxn>
                <a:cxn ang="0">
                  <a:pos x="51" y="167"/>
                </a:cxn>
                <a:cxn ang="0">
                  <a:pos x="42" y="149"/>
                </a:cxn>
                <a:cxn ang="0">
                  <a:pos x="37" y="131"/>
                </a:cxn>
                <a:cxn ang="0">
                  <a:pos x="0" y="122"/>
                </a:cxn>
                <a:cxn ang="0">
                  <a:pos x="6" y="83"/>
                </a:cxn>
                <a:cxn ang="0">
                  <a:pos x="43" y="85"/>
                </a:cxn>
                <a:cxn ang="0">
                  <a:pos x="60" y="62"/>
                </a:cxn>
                <a:cxn ang="0">
                  <a:pos x="42" y="27"/>
                </a:cxn>
                <a:cxn ang="0">
                  <a:pos x="78" y="7"/>
                </a:cxn>
                <a:cxn ang="0">
                  <a:pos x="105" y="37"/>
                </a:cxn>
                <a:cxn ang="0">
                  <a:pos x="121" y="49"/>
                </a:cxn>
                <a:cxn ang="0">
                  <a:pos x="95" y="54"/>
                </a:cxn>
                <a:cxn ang="0">
                  <a:pos x="63" y="79"/>
                </a:cxn>
                <a:cxn ang="0">
                  <a:pos x="51" y="117"/>
                </a:cxn>
                <a:cxn ang="0">
                  <a:pos x="55" y="144"/>
                </a:cxn>
                <a:cxn ang="0">
                  <a:pos x="73" y="172"/>
                </a:cxn>
                <a:cxn ang="0">
                  <a:pos x="100" y="186"/>
                </a:cxn>
                <a:cxn ang="0">
                  <a:pos x="121" y="240"/>
                </a:cxn>
              </a:cxnLst>
              <a:rect l="0" t="0" r="r" b="b"/>
              <a:pathLst>
                <a:path w="240" h="240">
                  <a:moveTo>
                    <a:pt x="128" y="36"/>
                  </a:moveTo>
                  <a:lnTo>
                    <a:pt x="131" y="0"/>
                  </a:lnTo>
                  <a:lnTo>
                    <a:pt x="131" y="0"/>
                  </a:lnTo>
                  <a:lnTo>
                    <a:pt x="145" y="1"/>
                  </a:lnTo>
                  <a:lnTo>
                    <a:pt x="157" y="5"/>
                  </a:lnTo>
                  <a:lnTo>
                    <a:pt x="170" y="10"/>
                  </a:lnTo>
                  <a:lnTo>
                    <a:pt x="182" y="16"/>
                  </a:lnTo>
                  <a:lnTo>
                    <a:pt x="163" y="47"/>
                  </a:lnTo>
                  <a:lnTo>
                    <a:pt x="163" y="47"/>
                  </a:lnTo>
                  <a:lnTo>
                    <a:pt x="172" y="52"/>
                  </a:lnTo>
                  <a:lnTo>
                    <a:pt x="178" y="58"/>
                  </a:lnTo>
                  <a:lnTo>
                    <a:pt x="186" y="65"/>
                  </a:lnTo>
                  <a:lnTo>
                    <a:pt x="191" y="73"/>
                  </a:lnTo>
                  <a:lnTo>
                    <a:pt x="222" y="53"/>
                  </a:lnTo>
                  <a:lnTo>
                    <a:pt x="222" y="53"/>
                  </a:lnTo>
                  <a:lnTo>
                    <a:pt x="228" y="64"/>
                  </a:lnTo>
                  <a:lnTo>
                    <a:pt x="234" y="76"/>
                  </a:lnTo>
                  <a:lnTo>
                    <a:pt x="234" y="76"/>
                  </a:lnTo>
                  <a:lnTo>
                    <a:pt x="238" y="90"/>
                  </a:lnTo>
                  <a:lnTo>
                    <a:pt x="240" y="102"/>
                  </a:lnTo>
                  <a:lnTo>
                    <a:pt x="204" y="107"/>
                  </a:lnTo>
                  <a:lnTo>
                    <a:pt x="204" y="107"/>
                  </a:lnTo>
                  <a:lnTo>
                    <a:pt x="205" y="117"/>
                  </a:lnTo>
                  <a:lnTo>
                    <a:pt x="205" y="127"/>
                  </a:lnTo>
                  <a:lnTo>
                    <a:pt x="204" y="136"/>
                  </a:lnTo>
                  <a:lnTo>
                    <a:pt x="202" y="146"/>
                  </a:lnTo>
                  <a:lnTo>
                    <a:pt x="236" y="157"/>
                  </a:lnTo>
                  <a:lnTo>
                    <a:pt x="236" y="157"/>
                  </a:lnTo>
                  <a:lnTo>
                    <a:pt x="231" y="169"/>
                  </a:lnTo>
                  <a:lnTo>
                    <a:pt x="225" y="180"/>
                  </a:lnTo>
                  <a:lnTo>
                    <a:pt x="218" y="193"/>
                  </a:lnTo>
                  <a:lnTo>
                    <a:pt x="208" y="203"/>
                  </a:lnTo>
                  <a:lnTo>
                    <a:pt x="182" y="178"/>
                  </a:lnTo>
                  <a:lnTo>
                    <a:pt x="182" y="178"/>
                  </a:lnTo>
                  <a:lnTo>
                    <a:pt x="176" y="184"/>
                  </a:lnTo>
                  <a:lnTo>
                    <a:pt x="168" y="190"/>
                  </a:lnTo>
                  <a:lnTo>
                    <a:pt x="160" y="195"/>
                  </a:lnTo>
                  <a:lnTo>
                    <a:pt x="151" y="199"/>
                  </a:lnTo>
                  <a:lnTo>
                    <a:pt x="151" y="199"/>
                  </a:lnTo>
                  <a:lnTo>
                    <a:pt x="163" y="232"/>
                  </a:lnTo>
                  <a:lnTo>
                    <a:pt x="163" y="232"/>
                  </a:lnTo>
                  <a:lnTo>
                    <a:pt x="154" y="236"/>
                  </a:lnTo>
                  <a:lnTo>
                    <a:pt x="142" y="238"/>
                  </a:lnTo>
                  <a:lnTo>
                    <a:pt x="131" y="240"/>
                  </a:lnTo>
                  <a:lnTo>
                    <a:pt x="121" y="240"/>
                  </a:lnTo>
                  <a:lnTo>
                    <a:pt x="121" y="190"/>
                  </a:lnTo>
                  <a:lnTo>
                    <a:pt x="121" y="190"/>
                  </a:lnTo>
                  <a:lnTo>
                    <a:pt x="134" y="189"/>
                  </a:lnTo>
                  <a:lnTo>
                    <a:pt x="146" y="185"/>
                  </a:lnTo>
                  <a:lnTo>
                    <a:pt x="146" y="185"/>
                  </a:lnTo>
                  <a:lnTo>
                    <a:pt x="158" y="179"/>
                  </a:lnTo>
                  <a:lnTo>
                    <a:pt x="170" y="170"/>
                  </a:lnTo>
                  <a:lnTo>
                    <a:pt x="178" y="161"/>
                  </a:lnTo>
                  <a:lnTo>
                    <a:pt x="184" y="148"/>
                  </a:lnTo>
                  <a:lnTo>
                    <a:pt x="189" y="136"/>
                  </a:lnTo>
                  <a:lnTo>
                    <a:pt x="191" y="122"/>
                  </a:lnTo>
                  <a:lnTo>
                    <a:pt x="191" y="109"/>
                  </a:lnTo>
                  <a:lnTo>
                    <a:pt x="187" y="95"/>
                  </a:lnTo>
                  <a:lnTo>
                    <a:pt x="187" y="95"/>
                  </a:lnTo>
                  <a:lnTo>
                    <a:pt x="182" y="85"/>
                  </a:lnTo>
                  <a:lnTo>
                    <a:pt x="176" y="75"/>
                  </a:lnTo>
                  <a:lnTo>
                    <a:pt x="168" y="68"/>
                  </a:lnTo>
                  <a:lnTo>
                    <a:pt x="160" y="62"/>
                  </a:lnTo>
                  <a:lnTo>
                    <a:pt x="151" y="57"/>
                  </a:lnTo>
                  <a:lnTo>
                    <a:pt x="141" y="53"/>
                  </a:lnTo>
                  <a:lnTo>
                    <a:pt x="131" y="50"/>
                  </a:lnTo>
                  <a:lnTo>
                    <a:pt x="121" y="49"/>
                  </a:lnTo>
                  <a:lnTo>
                    <a:pt x="121" y="34"/>
                  </a:lnTo>
                  <a:lnTo>
                    <a:pt x="121" y="34"/>
                  </a:lnTo>
                  <a:lnTo>
                    <a:pt x="128" y="36"/>
                  </a:lnTo>
                  <a:lnTo>
                    <a:pt x="128" y="36"/>
                  </a:lnTo>
                  <a:close/>
                  <a:moveTo>
                    <a:pt x="121" y="240"/>
                  </a:moveTo>
                  <a:lnTo>
                    <a:pt x="121" y="240"/>
                  </a:lnTo>
                  <a:lnTo>
                    <a:pt x="110" y="240"/>
                  </a:lnTo>
                  <a:lnTo>
                    <a:pt x="114" y="204"/>
                  </a:lnTo>
                  <a:lnTo>
                    <a:pt x="114" y="204"/>
                  </a:lnTo>
                  <a:lnTo>
                    <a:pt x="104" y="203"/>
                  </a:lnTo>
                  <a:lnTo>
                    <a:pt x="95" y="200"/>
                  </a:lnTo>
                  <a:lnTo>
                    <a:pt x="87" y="196"/>
                  </a:lnTo>
                  <a:lnTo>
                    <a:pt x="78" y="193"/>
                  </a:lnTo>
                  <a:lnTo>
                    <a:pt x="60" y="224"/>
                  </a:lnTo>
                  <a:lnTo>
                    <a:pt x="60" y="224"/>
                  </a:lnTo>
                  <a:lnTo>
                    <a:pt x="48" y="216"/>
                  </a:lnTo>
                  <a:lnTo>
                    <a:pt x="39" y="208"/>
                  </a:lnTo>
                  <a:lnTo>
                    <a:pt x="29" y="198"/>
                  </a:lnTo>
                  <a:lnTo>
                    <a:pt x="20" y="186"/>
                  </a:lnTo>
                  <a:lnTo>
                    <a:pt x="51" y="167"/>
                  </a:lnTo>
                  <a:lnTo>
                    <a:pt x="51" y="167"/>
                  </a:lnTo>
                  <a:lnTo>
                    <a:pt x="46" y="158"/>
                  </a:lnTo>
                  <a:lnTo>
                    <a:pt x="42" y="149"/>
                  </a:lnTo>
                  <a:lnTo>
                    <a:pt x="42" y="149"/>
                  </a:lnTo>
                  <a:lnTo>
                    <a:pt x="39" y="141"/>
                  </a:lnTo>
                  <a:lnTo>
                    <a:pt x="37" y="131"/>
                  </a:lnTo>
                  <a:lnTo>
                    <a:pt x="1" y="137"/>
                  </a:lnTo>
                  <a:lnTo>
                    <a:pt x="1" y="137"/>
                  </a:lnTo>
                  <a:lnTo>
                    <a:pt x="0" y="122"/>
                  </a:lnTo>
                  <a:lnTo>
                    <a:pt x="0" y="109"/>
                  </a:lnTo>
                  <a:lnTo>
                    <a:pt x="3" y="96"/>
                  </a:lnTo>
                  <a:lnTo>
                    <a:pt x="6" y="83"/>
                  </a:lnTo>
                  <a:lnTo>
                    <a:pt x="40" y="94"/>
                  </a:lnTo>
                  <a:lnTo>
                    <a:pt x="40" y="94"/>
                  </a:lnTo>
                  <a:lnTo>
                    <a:pt x="43" y="85"/>
                  </a:lnTo>
                  <a:lnTo>
                    <a:pt x="48" y="76"/>
                  </a:lnTo>
                  <a:lnTo>
                    <a:pt x="53" y="69"/>
                  </a:lnTo>
                  <a:lnTo>
                    <a:pt x="60" y="62"/>
                  </a:lnTo>
                  <a:lnTo>
                    <a:pt x="34" y="37"/>
                  </a:lnTo>
                  <a:lnTo>
                    <a:pt x="34" y="37"/>
                  </a:lnTo>
                  <a:lnTo>
                    <a:pt x="42" y="27"/>
                  </a:lnTo>
                  <a:lnTo>
                    <a:pt x="53" y="20"/>
                  </a:lnTo>
                  <a:lnTo>
                    <a:pt x="64" y="12"/>
                  </a:lnTo>
                  <a:lnTo>
                    <a:pt x="78" y="7"/>
                  </a:lnTo>
                  <a:lnTo>
                    <a:pt x="90" y="41"/>
                  </a:lnTo>
                  <a:lnTo>
                    <a:pt x="90" y="41"/>
                  </a:lnTo>
                  <a:lnTo>
                    <a:pt x="105" y="37"/>
                  </a:lnTo>
                  <a:lnTo>
                    <a:pt x="121" y="34"/>
                  </a:lnTo>
                  <a:lnTo>
                    <a:pt x="121" y="49"/>
                  </a:lnTo>
                  <a:lnTo>
                    <a:pt x="121" y="49"/>
                  </a:lnTo>
                  <a:lnTo>
                    <a:pt x="108" y="50"/>
                  </a:lnTo>
                  <a:lnTo>
                    <a:pt x="95" y="54"/>
                  </a:lnTo>
                  <a:lnTo>
                    <a:pt x="95" y="54"/>
                  </a:lnTo>
                  <a:lnTo>
                    <a:pt x="83" y="60"/>
                  </a:lnTo>
                  <a:lnTo>
                    <a:pt x="72" y="69"/>
                  </a:lnTo>
                  <a:lnTo>
                    <a:pt x="63" y="79"/>
                  </a:lnTo>
                  <a:lnTo>
                    <a:pt x="57" y="91"/>
                  </a:lnTo>
                  <a:lnTo>
                    <a:pt x="52" y="104"/>
                  </a:lnTo>
                  <a:lnTo>
                    <a:pt x="51" y="117"/>
                  </a:lnTo>
                  <a:lnTo>
                    <a:pt x="51" y="131"/>
                  </a:lnTo>
                  <a:lnTo>
                    <a:pt x="55" y="144"/>
                  </a:lnTo>
                  <a:lnTo>
                    <a:pt x="55" y="144"/>
                  </a:lnTo>
                  <a:lnTo>
                    <a:pt x="60" y="154"/>
                  </a:lnTo>
                  <a:lnTo>
                    <a:pt x="66" y="163"/>
                  </a:lnTo>
                  <a:lnTo>
                    <a:pt x="73" y="172"/>
                  </a:lnTo>
                  <a:lnTo>
                    <a:pt x="82" y="178"/>
                  </a:lnTo>
                  <a:lnTo>
                    <a:pt x="90" y="183"/>
                  </a:lnTo>
                  <a:lnTo>
                    <a:pt x="100" y="186"/>
                  </a:lnTo>
                  <a:lnTo>
                    <a:pt x="110" y="189"/>
                  </a:lnTo>
                  <a:lnTo>
                    <a:pt x="121" y="190"/>
                  </a:lnTo>
                  <a:lnTo>
                    <a:pt x="121" y="240"/>
                  </a:lnTo>
                  <a:close/>
                </a:path>
              </a:pathLst>
            </a:custGeom>
            <a:grpFill/>
            <a:ln w="9525">
              <a:solidFill>
                <a:srgbClr val="1E7AB6">
                  <a:alpha val="9000"/>
                </a:srgbClr>
              </a:solidFill>
              <a:round/>
            </a:ln>
          </p:spPr>
          <p:txBody>
            <a:bodyPr lIns="91440" tIns="45720" rIns="91440" bIns="45720"/>
            <a:lstStyle/>
            <a:p>
              <a:pPr>
                <a:defRPr/>
              </a:pPr>
              <a:endParaRPr lang="en-US" sz="240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dlMjhmNTNlYTMyZDkyYmQ5YWI0OGM4ZjhmMTc0Mj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36</TotalTime>
  <Words>2383</Words>
  <Application>Microsoft Office PowerPoint</Application>
  <PresentationFormat>全屏显示(4:3)</PresentationFormat>
  <Paragraphs>676</Paragraphs>
  <Slides>38</Slides>
  <Notes>1</Notes>
  <HiddenSlides>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0" baseType="lpstr">
      <vt:lpstr>HDOfficeLightV0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</vt:vector>
  </TitlesOfParts>
  <Company>scut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qin</dc:creator>
  <cp:lastModifiedBy>yi xiang</cp:lastModifiedBy>
  <cp:revision>862</cp:revision>
  <dcterms:created xsi:type="dcterms:W3CDTF">2000-11-03T19:18:00Z</dcterms:created>
  <dcterms:modified xsi:type="dcterms:W3CDTF">2024-10-14T12:01:32Z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D6C7B858EDB44BCFAD967248FC951586_12</vt:lpwstr>
  </property>
  <property fmtid="{D5CDD505-2E9C-101B-9397-08002B2CF9AE}" pid="3" name="KSOProductBuildVer">
    <vt:lpwstr>2052-12.1.0.15712</vt:lpwstr>
  </property>
</Properties>
</file>