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tags/tag104.xml" ContentType="application/vnd.openxmlformats-officedocument.presentationml.tags+xml"/>
  <Override PartName="/ppt/tags/tag140.xml" ContentType="application/vnd.openxmlformats-officedocument.presentationml.tags+xml"/>
  <Override PartName="/ppt/tags/tag151.xml" ContentType="application/vnd.openxmlformats-officedocument.presentationml.tags+xml"/>
  <Override PartName="/ppt/tags/tag238.xml" ContentType="application/vnd.openxmlformats-officedocument.presentationml.tags+xml"/>
  <Override PartName="/ppt/tags/tag285.xml" ContentType="application/vnd.openxmlformats-officedocument.presentationml.tags+xml"/>
  <Override PartName="/ppt/slides/slide36.xml" ContentType="application/vnd.openxmlformats-officedocument.presentationml.slide+xml"/>
  <Override PartName="/ppt/tags/tag227.xml" ContentType="application/vnd.openxmlformats-officedocument.presentationml.tags+xml"/>
  <Override PartName="/ppt/tags/tag274.xml" ContentType="application/vnd.openxmlformats-officedocument.presentationml.tags+xml"/>
  <Override PartName="/ppt/slides/slide25.xml" ContentType="application/vnd.openxmlformats-officedocument.presentationml.slid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96.xml" ContentType="application/vnd.openxmlformats-officedocument.presentationml.tags+xml"/>
  <Override PartName="/ppt/tags/tag205.xml" ContentType="application/vnd.openxmlformats-officedocument.presentationml.tags+xml"/>
  <Override PartName="/ppt/tags/tag216.xml" ContentType="application/vnd.openxmlformats-officedocument.presentationml.tags+xml"/>
  <Override PartName="/ppt/tags/tag252.xml" ContentType="application/vnd.openxmlformats-officedocument.presentationml.tags+xml"/>
  <Override PartName="/ppt/tags/tag263.xml" ContentType="application/vnd.openxmlformats-officedocument.presentationml.tag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38.xml" ContentType="application/vnd.openxmlformats-officedocument.presentationml.tags+xml"/>
  <Override PartName="/ppt/tags/tag85.xml" ContentType="application/vnd.openxmlformats-officedocument.presentationml.tags+xml"/>
  <Override PartName="/ppt/tags/tag189.xml" ContentType="application/vnd.openxmlformats-officedocument.presentationml.tags+xml"/>
  <Override PartName="/ppt/tags/tag241.xml" ContentType="application/vnd.openxmlformats-officedocument.presentationml.tags+xml"/>
  <Override PartName="/ppt/tableStyles.xml" ContentType="application/vnd.openxmlformats-officedocument.presentationml.tableStyles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178.xml" ContentType="application/vnd.openxmlformats-officedocument.presentationml.tags+xml"/>
  <Override PartName="/ppt/tags/tag230.xml" ContentType="application/vnd.openxmlformats-officedocument.presentationml.tags+xml"/>
  <Override PartName="/ppt/tags/tag52.xml" ContentType="application/vnd.openxmlformats-officedocument.presentationml.tags+xml"/>
  <Override PartName="/ppt/tags/tag109.xml" ContentType="application/vnd.openxmlformats-officedocument.presentationml.tags+xml"/>
  <Override PartName="/ppt/tags/tag156.xml" ContentType="application/vnd.openxmlformats-officedocument.presentationml.tags+xml"/>
  <Override PartName="/ppt/tags/tag167.xml" ContentType="application/vnd.openxmlformats-officedocument.presentationml.tags+xml"/>
  <Override PartName="/ppt/tags/tag41.xml" ContentType="application/vnd.openxmlformats-officedocument.presentationml.tags+xml"/>
  <Override PartName="/ppt/tags/tag145.xml" ContentType="application/vnd.openxmlformats-officedocument.presentationml.tags+xml"/>
  <Override PartName="/ppt/tags/tag192.xml" ContentType="application/vnd.openxmlformats-officedocument.presentationml.tags+xml"/>
  <Override PartName="/ppt/tags/tag279.xml" ContentType="application/vnd.openxmlformats-officedocument.presentationml.tags+xml"/>
  <Override PartName="/ppt/tags/tag30.xml" ContentType="application/vnd.openxmlformats-officedocument.presentationml.tags+xml"/>
  <Override PartName="/ppt/tags/tag134.xml" ContentType="application/vnd.openxmlformats-officedocument.presentationml.tags+xml"/>
  <Override PartName="/ppt/tags/tag181.xml" ContentType="application/vnd.openxmlformats-officedocument.presentationml.tags+xml"/>
  <Override PartName="/ppt/tags/tag268.xml" ContentType="application/vnd.openxmlformats-officedocument.presentationml.tag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112.xml" ContentType="application/vnd.openxmlformats-officedocument.presentationml.tags+xml"/>
  <Override PartName="/ppt/tags/tag123.xml" ContentType="application/vnd.openxmlformats-officedocument.presentationml.tags+xml"/>
  <Override PartName="/ppt/tags/tag170.xml" ContentType="application/vnd.openxmlformats-officedocument.presentationml.tags+xml"/>
  <Override PartName="/ppt/tags/tag257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tags/tag246.xml" ContentType="application/vnd.openxmlformats-officedocument.presentationml.tags+xml"/>
  <Override PartName="/ppt/slides/slide33.xml" ContentType="application/vnd.openxmlformats-officedocument.presentationml.slide+xml"/>
  <Override PartName="/ppt/tags/tag68.xml" ContentType="application/vnd.openxmlformats-officedocument.presentationml.tags+xml"/>
  <Override PartName="/ppt/tags/tag224.xml" ContentType="application/vnd.openxmlformats-officedocument.presentationml.tags+xml"/>
  <Override PartName="/ppt/tags/tag235.xml" ContentType="application/vnd.openxmlformats-officedocument.presentationml.tags+xml"/>
  <Override PartName="/ppt/tags/tag271.xml" ContentType="application/vnd.openxmlformats-officedocument.presentationml.tags+xml"/>
  <Override PartName="/ppt/tags/tag282.xml" ContentType="application/vnd.openxmlformats-officedocument.presentationml.tags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tags/tag57.xml" ContentType="application/vnd.openxmlformats-officedocument.presentationml.tags+xml"/>
  <Override PartName="/ppt/tags/tag213.xml" ContentType="application/vnd.openxmlformats-officedocument.presentationml.tags+xml"/>
  <Override PartName="/ppt/tags/tag260.xml" ContentType="application/vnd.openxmlformats-officedocument.presentationml.tags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Override PartName="/ppt/tags/tag139.xml" ContentType="application/vnd.openxmlformats-officedocument.presentationml.tags+xml"/>
  <Override PartName="/ppt/tags/tag186.xml" ContentType="application/vnd.openxmlformats-officedocument.presentationml.tags+xml"/>
  <Override PartName="/ppt/tags/tag197.xml" ContentType="application/vnd.openxmlformats-officedocument.presentationml.tags+xml"/>
  <Override PartName="/ppt/tags/tag202.xml" ContentType="application/vnd.openxmlformats-officedocument.presentationml.tags+xml"/>
  <Override PartName="/ppt/slideLayouts/slideLayout10.xml" ContentType="application/vnd.openxmlformats-officedocument.presentationml.slideLayout+xml"/>
  <Override PartName="/ppt/tags/tag24.xml" ContentType="application/vnd.openxmlformats-officedocument.presentationml.tags+xml"/>
  <Override PartName="/ppt/tags/tag71.xml" ContentType="application/vnd.openxmlformats-officedocument.presentationml.tags+xml"/>
  <Override PartName="/ppt/tags/tag128.xml" ContentType="application/vnd.openxmlformats-officedocument.presentationml.tags+xml"/>
  <Override PartName="/ppt/tags/tag175.xml" ContentType="application/vnd.openxmlformats-officedocument.presentationml.tags+xml"/>
  <Override PartName="/ppt/tags/tag13.xml" ContentType="application/vnd.openxmlformats-officedocument.presentationml.tags+xml"/>
  <Override PartName="/ppt/tags/tag60.xml" ContentType="application/vnd.openxmlformats-officedocument.presentationml.tags+xml"/>
  <Override PartName="/ppt/tags/tag117.xml" ContentType="application/vnd.openxmlformats-officedocument.presentationml.tags+xml"/>
  <Override PartName="/ppt/tags/tag164.xml" ContentType="application/vnd.openxmlformats-officedocument.presentationml.tags+xml"/>
  <Override PartName="/ppt/tags/tag106.xml" ContentType="application/vnd.openxmlformats-officedocument.presentationml.tags+xml"/>
  <Override PartName="/ppt/tags/tag142.xml" ContentType="application/vnd.openxmlformats-officedocument.presentationml.tags+xml"/>
  <Override PartName="/ppt/tags/tag153.xml" ContentType="application/vnd.openxmlformats-officedocument.presentationml.tags+xml"/>
  <Override PartName="/ppt/slides/slide38.xml" ContentType="application/vnd.openxmlformats-officedocument.presentationml.slide+xml"/>
  <Override PartName="/ppt/tags/tag131.xml" ContentType="application/vnd.openxmlformats-officedocument.presentationml.tags+xml"/>
  <Override PartName="/ppt/tags/tag229.xml" ContentType="application/vnd.openxmlformats-officedocument.presentationml.tags+xml"/>
  <Override PartName="/ppt/tags/tag276.xml" ContentType="application/vnd.openxmlformats-officedocument.presentationml.tags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tags/tag98.xml" ContentType="application/vnd.openxmlformats-officedocument.presentationml.tags+xml"/>
  <Override PartName="/ppt/tags/tag120.xml" ContentType="application/vnd.openxmlformats-officedocument.presentationml.tags+xml"/>
  <Override PartName="/ppt/tags/tag207.xml" ContentType="application/vnd.openxmlformats-officedocument.presentationml.tags+xml"/>
  <Override PartName="/ppt/tags/tag218.xml" ContentType="application/vnd.openxmlformats-officedocument.presentationml.tags+xml"/>
  <Override PartName="/ppt/tags/tag254.xml" ContentType="application/vnd.openxmlformats-officedocument.presentationml.tags+xml"/>
  <Override PartName="/ppt/tags/tag265.xml" ContentType="application/vnd.openxmlformats-officedocument.presentationml.tags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ags/tag2.xml" ContentType="application/vnd.openxmlformats-officedocument.presentationml.tags+xml"/>
  <Override PartName="/ppt/tags/tag87.xml" ContentType="application/vnd.openxmlformats-officedocument.presentationml.tags+xml"/>
  <Override PartName="/ppt/tags/tag243.xml" ContentType="application/vnd.openxmlformats-officedocument.presentationml.tags+xml"/>
  <Override PartName="/ppt/tags/tag29.xml" ContentType="application/vnd.openxmlformats-officedocument.presentationml.tags+xml"/>
  <Override PartName="/ppt/tags/tag76.xml" ContentType="application/vnd.openxmlformats-officedocument.presentationml.tags+xml"/>
  <Override PartName="/ppt/tags/tag232.xml" ContentType="application/vnd.openxmlformats-officedocument.presentationml.tags+xml"/>
  <Override PartName="/ppt/slides/slide30.xml" ContentType="application/vnd.openxmlformats-officedocument.presentationml.slide+xml"/>
  <Override PartName="/ppt/tags/tag18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158.xml" ContentType="application/vnd.openxmlformats-officedocument.presentationml.tags+xml"/>
  <Override PartName="/ppt/tags/tag169.xml" ContentType="application/vnd.openxmlformats-officedocument.presentationml.tags+xml"/>
  <Override PartName="/ppt/tags/tag210.xml" ContentType="application/vnd.openxmlformats-officedocument.presentationml.tags+xml"/>
  <Override PartName="/ppt/tags/tag221.xml" ContentType="application/vnd.openxmlformats-officedocument.presentationml.tags+xml"/>
  <Override PartName="/ppt/tags/tag43.xml" ContentType="application/vnd.openxmlformats-officedocument.presentationml.tags+xml"/>
  <Override PartName="/ppt/tags/tag90.xml" ContentType="application/vnd.openxmlformats-officedocument.presentationml.tags+xml"/>
  <Override PartName="/ppt/tags/tag147.xml" ContentType="application/vnd.openxmlformats-officedocument.presentationml.tags+xml"/>
  <Override PartName="/ppt/tags/tag194.xml" ContentType="application/vnd.openxmlformats-officedocument.presentationml.tags+xml"/>
  <Override PartName="/ppt/tags/tag32.xml" ContentType="application/vnd.openxmlformats-officedocument.presentationml.tags+xml"/>
  <Override PartName="/ppt/tags/tag136.xml" ContentType="application/vnd.openxmlformats-officedocument.presentationml.tags+xml"/>
  <Override PartName="/ppt/tags/tag183.xml" ContentType="application/vnd.openxmlformats-officedocument.presentationml.tags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tags/tag114.xml" ContentType="application/vnd.openxmlformats-officedocument.presentationml.tags+xml"/>
  <Override PartName="/ppt/tags/tag125.xml" ContentType="application/vnd.openxmlformats-officedocument.presentationml.tags+xml"/>
  <Override PartName="/ppt/tags/tag161.xml" ContentType="application/vnd.openxmlformats-officedocument.presentationml.tags+xml"/>
  <Override PartName="/ppt/tags/tag172.xml" ContentType="application/vnd.openxmlformats-officedocument.presentationml.tags+xml"/>
  <Override PartName="/ppt/tags/tag259.xml" ContentType="application/vnd.openxmlformats-officedocument.presentationml.tags+xml"/>
  <Override PartName="/ppt/tags/tag7.xml" ContentType="application/vnd.openxmlformats-officedocument.presentationml.tags+xml"/>
  <Override PartName="/ppt/tags/tag103.xml" ContentType="application/vnd.openxmlformats-officedocument.presentationml.tags+xml"/>
  <Override PartName="/ppt/tags/tag150.xml" ContentType="application/vnd.openxmlformats-officedocument.presentationml.tags+xml"/>
  <Override PartName="/ppt/tags/tag248.xml" ContentType="application/vnd.openxmlformats-officedocument.presentationml.tags+xml"/>
  <Override PartName="/ppt/tags/tag226.xml" ContentType="application/vnd.openxmlformats-officedocument.presentationml.tags+xml"/>
  <Override PartName="/ppt/tags/tag237.xml" ContentType="application/vnd.openxmlformats-officedocument.presentationml.tags+xml"/>
  <Override PartName="/ppt/tags/tag273.xml" ContentType="application/vnd.openxmlformats-officedocument.presentationml.tags+xml"/>
  <Override PartName="/ppt/tags/tag284.xml" ContentType="application/vnd.openxmlformats-officedocument.presentationml.tags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tags/tag59.xml" ContentType="application/vnd.openxmlformats-officedocument.presentationml.tags+xml"/>
  <Override PartName="/ppt/tags/tag215.xml" ContentType="application/vnd.openxmlformats-officedocument.presentationml.tags+xml"/>
  <Override PartName="/ppt/tags/tag262.xml" ContentType="application/vnd.openxmlformats-officedocument.presentationml.tags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tags/tag19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66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ppt/tags/tag188.xml" ContentType="application/vnd.openxmlformats-officedocument.presentationml.tags+xml"/>
  <Override PartName="/ppt/tags/tag199.xml" ContentType="application/vnd.openxmlformats-officedocument.presentationml.tags+xml"/>
  <Override PartName="/ppt/tags/tag204.xml" ContentType="application/vnd.openxmlformats-officedocument.presentationml.tags+xml"/>
  <Override PartName="/ppt/tags/tag222.xml" ContentType="application/vnd.openxmlformats-officedocument.presentationml.tags+xml"/>
  <Override PartName="/ppt/tags/tag251.xml" ContentType="application/vnd.openxmlformats-officedocument.presentationml.tags+xml"/>
  <Override PartName="/ppt/slides/slide20.xml" ContentType="application/vnd.openxmlformats-officedocument.presentationml.slide+xml"/>
  <Override PartName="/ppt/tags/tag26.xml" ContentType="application/vnd.openxmlformats-officedocument.presentationml.tags+xml"/>
  <Override PartName="/ppt/tags/tag55.xml" ContentType="application/vnd.openxmlformats-officedocument.presentationml.tags+xml"/>
  <Override PartName="/ppt/tags/tag73.xml" ContentType="application/vnd.openxmlformats-officedocument.presentationml.tags+xml"/>
  <Override PartName="/ppt/tags/tag159.xml" ContentType="application/vnd.openxmlformats-officedocument.presentationml.tags+xml"/>
  <Override PartName="/ppt/tags/tag177.xml" ContentType="application/vnd.openxmlformats-officedocument.presentationml.tags+xml"/>
  <Override PartName="/ppt/tags/tag211.xml" ContentType="application/vnd.openxmlformats-officedocument.presentationml.tags+xml"/>
  <Override PartName="/ppt/tags/tag240.xml" ContentType="application/vnd.openxmlformats-officedocument.presentationml.tags+xml"/>
  <Override PartName="/ppt/tags/tag15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62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19.xml" ContentType="application/vnd.openxmlformats-officedocument.presentationml.tags+xml"/>
  <Override PartName="/ppt/tags/tag137.xml" ContentType="application/vnd.openxmlformats-officedocument.presentationml.tags+xml"/>
  <Override PartName="/ppt/tags/tag148.xml" ContentType="application/vnd.openxmlformats-officedocument.presentationml.tags+xml"/>
  <Override PartName="/ppt/tags/tag166.xml" ContentType="application/vnd.openxmlformats-officedocument.presentationml.tags+xml"/>
  <Override PartName="/ppt/tags/tag184.xml" ContentType="application/vnd.openxmlformats-officedocument.presentationml.tags+xml"/>
  <Override PartName="/ppt/tags/tag195.xml" ContentType="application/vnd.openxmlformats-officedocument.presentationml.tags+xml"/>
  <Override PartName="/ppt/tags/tag200.xml" ContentType="application/vnd.openxmlformats-officedocument.presentationml.tags+xml"/>
  <Override PartName="/ppt/tags/tag22.xml" ContentType="application/vnd.openxmlformats-officedocument.presentationml.tags+xml"/>
  <Override PartName="/ppt/tags/tag40.xml" ContentType="application/vnd.openxmlformats-officedocument.presentationml.tags+xml"/>
  <Override PartName="/ppt/tags/tag51.xml" ContentType="application/vnd.openxmlformats-officedocument.presentationml.tags+xml"/>
  <Override PartName="/ppt/tags/tag108.xml" ContentType="application/vnd.openxmlformats-officedocument.presentationml.tags+xml"/>
  <Override PartName="/ppt/tags/tag126.xml" ContentType="application/vnd.openxmlformats-officedocument.presentationml.tags+xml"/>
  <Override PartName="/ppt/tags/tag155.xml" ContentType="application/vnd.openxmlformats-officedocument.presentationml.tags+xml"/>
  <Override PartName="/ppt/tags/tag173.xml" ContentType="application/vnd.openxmlformats-officedocument.presentationml.tags+xml"/>
  <Override PartName="/ppt/slides/slide8.xml" ContentType="application/vnd.openxmlformats-officedocument.presentationml.slide+xml"/>
  <Override PartName="/ppt/tags/tag11.xml" ContentType="application/vnd.openxmlformats-officedocument.presentationml.tags+xml"/>
  <Override PartName="/ppt/tags/tag115.xml" ContentType="application/vnd.openxmlformats-officedocument.presentationml.tags+xml"/>
  <Override PartName="/ppt/tags/tag133.xml" ContentType="application/vnd.openxmlformats-officedocument.presentationml.tags+xml"/>
  <Override PartName="/ppt/tags/tag144.xml" ContentType="application/vnd.openxmlformats-officedocument.presentationml.tags+xml"/>
  <Override PartName="/ppt/tags/tag162.xml" ContentType="application/vnd.openxmlformats-officedocument.presentationml.tags+xml"/>
  <Override PartName="/ppt/tags/tag180.xml" ContentType="application/vnd.openxmlformats-officedocument.presentationml.tags+xml"/>
  <Override PartName="/ppt/tags/tag191.xml" ContentType="application/vnd.openxmlformats-officedocument.presentationml.tags+xml"/>
  <Override PartName="/ppt/tags/tag249.xml" ContentType="application/vnd.openxmlformats-officedocument.presentationml.tags+xml"/>
  <Override PartName="/ppt/tags/tag278.xml" ContentType="application/vnd.openxmlformats-officedocument.presentationml.tags+xml"/>
  <Override PartName="/ppt/slides/slide29.xml" ContentType="application/vnd.openxmlformats-officedocument.presentationml.slide+xml"/>
  <Override PartName="/ppt/tags/tag122.xml" ContentType="application/vnd.openxmlformats-officedocument.presentationml.tags+xml"/>
  <Override PartName="/ppt/tags/tag209.xml" ContentType="application/vnd.openxmlformats-officedocument.presentationml.tags+xml"/>
  <Override PartName="/ppt/tags/tag256.xml" ContentType="application/vnd.openxmlformats-officedocument.presentationml.tags+xml"/>
  <Override PartName="/ppt/tags/tag267.xml" ContentType="application/vnd.openxmlformats-officedocument.presentationml.tags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ags/tag111.xml" ContentType="application/vnd.openxmlformats-officedocument.presentationml.tags+xml"/>
  <Override PartName="/ppt/tags/tag245.xml" ContentType="application/vnd.openxmlformats-officedocument.presentationml.tags+xml"/>
  <Override PartName="/ppt/theme/theme1.xml" ContentType="application/vnd.openxmlformats-officedocument.theme+xml"/>
  <Override PartName="/ppt/tags/tag78.xml" ContentType="application/vnd.openxmlformats-officedocument.presentationml.tags+xml"/>
  <Override PartName="/ppt/tags/tag100.xml" ContentType="application/vnd.openxmlformats-officedocument.presentationml.tags+xml"/>
  <Override PartName="/ppt/tags/tag234.xml" ContentType="application/vnd.openxmlformats-officedocument.presentationml.tags+xml"/>
  <Override PartName="/ppt/tags/tag281.xml" ContentType="application/vnd.openxmlformats-officedocument.presentationml.tags+xml"/>
  <Override PartName="/ppt/slides/slide32.xml" ContentType="application/vnd.openxmlformats-officedocument.presentationml.slide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223.xml" ContentType="application/vnd.openxmlformats-officedocument.presentationml.tags+xml"/>
  <Override PartName="/ppt/tags/tag270.xml" ContentType="application/vnd.openxmlformats-officedocument.presentationml.tags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gs/tag45.xml" ContentType="application/vnd.openxmlformats-officedocument.presentationml.tags+xml"/>
  <Override PartName="/ppt/tags/tag92.xml" ContentType="application/vnd.openxmlformats-officedocument.presentationml.tags+xml"/>
  <Override PartName="/ppt/tags/tag149.xml" ContentType="application/vnd.openxmlformats-officedocument.presentationml.tags+xml"/>
  <Override PartName="/ppt/tags/tag196.xml" ContentType="application/vnd.openxmlformats-officedocument.presentationml.tags+xml"/>
  <Override PartName="/ppt/tags/tag201.xml" ContentType="application/vnd.openxmlformats-officedocument.presentationml.tags+xml"/>
  <Override PartName="/ppt/tags/tag21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81.xml" ContentType="application/vnd.openxmlformats-officedocument.presentationml.tags+xml"/>
  <Override PartName="/ppt/tags/tag138.xml" ContentType="application/vnd.openxmlformats-officedocument.presentationml.tags+xml"/>
  <Override PartName="/ppt/tags/tag185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70.xml" ContentType="application/vnd.openxmlformats-officedocument.presentationml.tags+xml"/>
  <Override PartName="/ppt/tags/tag116.xml" ContentType="application/vnd.openxmlformats-officedocument.presentationml.tags+xml"/>
  <Override PartName="/ppt/tags/tag127.xml" ContentType="application/vnd.openxmlformats-officedocument.presentationml.tags+xml"/>
  <Override PartName="/ppt/tags/tag163.xml" ContentType="application/vnd.openxmlformats-officedocument.presentationml.tags+xml"/>
  <Override PartName="/ppt/tags/tag174.xml" ContentType="application/vnd.openxmlformats-officedocument.presentationml.tags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105.xml" ContentType="application/vnd.openxmlformats-officedocument.presentationml.tags+xml"/>
  <Override PartName="/ppt/tags/tag152.xml" ContentType="application/vnd.openxmlformats-officedocument.presentationml.tags+xml"/>
  <Override PartName="/ppt/tags/tag141.xml" ContentType="application/vnd.openxmlformats-officedocument.presentationml.tags+xml"/>
  <Override PartName="/ppt/tags/tag228.xml" ContentType="application/vnd.openxmlformats-officedocument.presentationml.tags+xml"/>
  <Override PartName="/ppt/tags/tag239.xml" ContentType="application/vnd.openxmlformats-officedocument.presentationml.tags+xml"/>
  <Override PartName="/ppt/tags/tag275.xml" ContentType="application/vnd.openxmlformats-officedocument.presentationml.tags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tags/tag130.xml" ContentType="application/vnd.openxmlformats-officedocument.presentationml.tags+xml"/>
  <Override PartName="/ppt/tags/tag217.xml" ContentType="application/vnd.openxmlformats-officedocument.presentationml.tags+xml"/>
  <Override PartName="/ppt/tags/tag264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9.xml" ContentType="application/vnd.openxmlformats-officedocument.presentationml.tags+xml"/>
  <Override PartName="/ppt/tags/tag86.xml" ContentType="application/vnd.openxmlformats-officedocument.presentationml.tags+xml"/>
  <Override PartName="/ppt/tags/tag97.xml" ContentType="application/vnd.openxmlformats-officedocument.presentationml.tags+xml"/>
  <Override PartName="/ppt/tags/tag206.xml" ContentType="application/vnd.openxmlformats-officedocument.presentationml.tags+xml"/>
  <Override PartName="/ppt/tags/tag253.xml" ContentType="application/vnd.openxmlformats-officedocument.presentationml.tags+xml"/>
  <Override PartName="/ppt/tags/tag1.xml" ContentType="application/vnd.openxmlformats-officedocument.presentationml.tags+xml"/>
  <Override PartName="/ppt/tags/tag28.xml" ContentType="application/vnd.openxmlformats-officedocument.presentationml.tags+xml"/>
  <Override PartName="/ppt/tags/tag75.xml" ContentType="application/vnd.openxmlformats-officedocument.presentationml.tags+xml"/>
  <Override PartName="/ppt/tags/tag179.xml" ContentType="application/vnd.openxmlformats-officedocument.presentationml.tags+xml"/>
  <Override PartName="/ppt/tags/tag231.xml" ContentType="application/vnd.openxmlformats-officedocument.presentationml.tags+xml"/>
  <Override PartName="/ppt/tags/tag242.xml" ContentType="application/vnd.openxmlformats-officedocument.presentationml.tags+xml"/>
  <Override PartName="/ppt/tags/tag17.xml" ContentType="application/vnd.openxmlformats-officedocument.presentationml.tags+xml"/>
  <Override PartName="/ppt/tags/tag64.xml" ContentType="application/vnd.openxmlformats-officedocument.presentationml.tags+xml"/>
  <Override PartName="/ppt/tags/tag168.xml" ContentType="application/vnd.openxmlformats-officedocument.presentationml.tags+xml"/>
  <Override PartName="/ppt/tags/tag220.xml" ContentType="application/vnd.openxmlformats-officedocument.presentationml.tags+xml"/>
  <Override PartName="/ppt/tags/tag53.xml" ContentType="application/vnd.openxmlformats-officedocument.presentationml.tags+xml"/>
  <Override PartName="/ppt/tags/tag157.xml" ContentType="application/vnd.openxmlformats-officedocument.presentationml.tags+xml"/>
  <Override PartName="/ppt/tags/tag31.xml" ContentType="application/vnd.openxmlformats-officedocument.presentationml.tags+xml"/>
  <Override PartName="/ppt/tags/tag42.xml" ContentType="application/vnd.openxmlformats-officedocument.presentationml.tags+xml"/>
  <Override PartName="/ppt/tags/tag135.xml" ContentType="application/vnd.openxmlformats-officedocument.presentationml.tags+xml"/>
  <Override PartName="/ppt/tags/tag146.xml" ContentType="application/vnd.openxmlformats-officedocument.presentationml.tags+xml"/>
  <Override PartName="/ppt/tags/tag182.xml" ContentType="application/vnd.openxmlformats-officedocument.presentationml.tags+xml"/>
  <Override PartName="/ppt/tags/tag193.xml" ContentType="application/vnd.openxmlformats-officedocument.presentationml.tags+xml"/>
  <Override PartName="/ppt/handoutMasters/handoutMaster1.xml" ContentType="application/vnd.openxmlformats-officedocument.presentationml.handoutMaster+xml"/>
  <Override PartName="/ppt/tags/tag20.xml" ContentType="application/vnd.openxmlformats-officedocument.presentationml.tags+xml"/>
  <Override PartName="/ppt/tags/tag124.xml" ContentType="application/vnd.openxmlformats-officedocument.presentationml.tags+xml"/>
  <Override PartName="/ppt/tags/tag171.xml" ContentType="application/vnd.openxmlformats-officedocument.presentationml.tags+xml"/>
  <Override PartName="/ppt/tags/tag269.xml" ContentType="application/vnd.openxmlformats-officedocument.presentationml.tags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113.xml" ContentType="application/vnd.openxmlformats-officedocument.presentationml.tags+xml"/>
  <Override PartName="/ppt/tags/tag160.xml" ContentType="application/vnd.openxmlformats-officedocument.presentationml.tags+xml"/>
  <Override PartName="/ppt/tags/tag247.xml" ContentType="application/vnd.openxmlformats-officedocument.presentationml.tags+xml"/>
  <Override PartName="/ppt/tags/tag258.xml" ContentType="application/vnd.openxmlformats-officedocument.presentationml.tags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ags/tag102.xml" ContentType="application/vnd.openxmlformats-officedocument.presentationml.tags+xml"/>
  <Override PartName="/ppt/tags/tag236.xml" ContentType="application/vnd.openxmlformats-officedocument.presentationml.tags+xml"/>
  <Override PartName="/ppt/tags/tag283.xml" ContentType="application/vnd.openxmlformats-officedocument.presentationml.tags+xml"/>
  <Override PartName="/ppt/slides/slide34.xml" ContentType="application/vnd.openxmlformats-officedocument.presentationml.slide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225.xml" ContentType="application/vnd.openxmlformats-officedocument.presentationml.tags+xml"/>
  <Override PartName="/ppt/tags/tag272.xml" ContentType="application/vnd.openxmlformats-officedocument.presentationml.tags+xml"/>
  <Default Extension="rels" ContentType="application/vnd.openxmlformats-package.relationships+xml"/>
  <Override PartName="/ppt/slides/slide23.xml" ContentType="application/vnd.openxmlformats-officedocument.presentationml.slide+xml"/>
  <Override PartName="/ppt/tags/tag47.xml" ContentType="application/vnd.openxmlformats-officedocument.presentationml.tags+xml"/>
  <Override PartName="/ppt/tags/tag94.xml" ContentType="application/vnd.openxmlformats-officedocument.presentationml.tags+xml"/>
  <Override PartName="/ppt/tags/tag198.xml" ContentType="application/vnd.openxmlformats-officedocument.presentationml.tags+xml"/>
  <Override PartName="/ppt/tags/tag203.xml" ContentType="application/vnd.openxmlformats-officedocument.presentationml.tags+xml"/>
  <Override PartName="/ppt/tags/tag214.xml" ContentType="application/vnd.openxmlformats-officedocument.presentationml.tags+xml"/>
  <Override PartName="/ppt/tags/tag250.xml" ContentType="application/vnd.openxmlformats-officedocument.presentationml.tags+xml"/>
  <Override PartName="/ppt/tags/tag261.xml" ContentType="application/vnd.openxmlformats-officedocument.presentationml.tags+xml"/>
  <Override PartName="/ppt/slides/slide12.xml" ContentType="application/vnd.openxmlformats-officedocument.presentationml.slide+xml"/>
  <Override PartName="/ppt/slideLayouts/slideLayout11.xml" ContentType="application/vnd.openxmlformats-officedocument.presentationml.slideLayout+xml"/>
  <Override PartName="/ppt/tags/tag36.xml" ContentType="application/vnd.openxmlformats-officedocument.presentationml.tags+xml"/>
  <Override PartName="/ppt/tags/tag83.xml" ContentType="application/vnd.openxmlformats-officedocument.presentationml.tags+xml"/>
  <Override PartName="/ppt/tags/tag187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118.xml" ContentType="application/vnd.openxmlformats-officedocument.presentationml.tags+xml"/>
  <Override PartName="/ppt/tags/tag129.xml" ContentType="application/vnd.openxmlformats-officedocument.presentationml.tags+xml"/>
  <Override PartName="/ppt/tags/tag165.xml" ContentType="application/vnd.openxmlformats-officedocument.presentationml.tags+xml"/>
  <Override PartName="/ppt/tags/tag176.xml" ContentType="application/vnd.openxmlformats-officedocument.presentationml.tags+xml"/>
  <Override PartName="/ppt/tags/tag50.xml" ContentType="application/vnd.openxmlformats-officedocument.presentationml.tags+xml"/>
  <Override PartName="/ppt/tags/tag107.xml" ContentType="application/vnd.openxmlformats-officedocument.presentationml.tags+xml"/>
  <Override PartName="/ppt/tags/tag154.xml" ContentType="application/vnd.openxmlformats-officedocument.presentationml.tags+xml"/>
  <Override PartName="/ppt/tags/tag143.xml" ContentType="application/vnd.openxmlformats-officedocument.presentationml.tags+xml"/>
  <Override PartName="/ppt/tags/tag190.xml" ContentType="application/vnd.openxmlformats-officedocument.presentationml.tags+xml"/>
  <Override PartName="/ppt/tags/tag277.xml" ContentType="application/vnd.openxmlformats-officedocument.presentationml.tags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tags/tag132.xml" ContentType="application/vnd.openxmlformats-officedocument.presentationml.tags+xml"/>
  <Override PartName="/ppt/tags/tag219.xml" ContentType="application/vnd.openxmlformats-officedocument.presentationml.tags+xml"/>
  <Override PartName="/ppt/tags/tag266.xml" ContentType="application/vnd.openxmlformats-officedocument.presentationml.tag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Layouts/slideLayout5.xml" ContentType="application/vnd.openxmlformats-officedocument.presentationml.slideLayout+xml"/>
  <Override PartName="/ppt/tags/tag99.xml" ContentType="application/vnd.openxmlformats-officedocument.presentationml.tags+xml"/>
  <Override PartName="/ppt/tags/tag110.xml" ContentType="application/vnd.openxmlformats-officedocument.presentationml.tags+xml"/>
  <Override PartName="/ppt/tags/tag121.xml" ContentType="application/vnd.openxmlformats-officedocument.presentationml.tags+xml"/>
  <Override PartName="/ppt/tags/tag208.xml" ContentType="application/vnd.openxmlformats-officedocument.presentationml.tags+xml"/>
  <Override PartName="/ppt/tags/tag255.xml" ContentType="application/vnd.openxmlformats-officedocument.presentationml.tags+xml"/>
  <Override PartName="/ppt/tags/tag3.xml" ContentType="application/vnd.openxmlformats-officedocument.presentationml.tags+xml"/>
  <Default Extension="jpeg" ContentType="image/jpeg"/>
  <Override PartName="/ppt/tags/tag77.xml" ContentType="application/vnd.openxmlformats-officedocument.presentationml.tags+xml"/>
  <Override PartName="/ppt/tags/tag88.xml" ContentType="application/vnd.openxmlformats-officedocument.presentationml.tags+xml"/>
  <Override PartName="/ppt/tags/tag233.xml" ContentType="application/vnd.openxmlformats-officedocument.presentationml.tags+xml"/>
  <Override PartName="/ppt/tags/tag244.xml" ContentType="application/vnd.openxmlformats-officedocument.presentationml.tags+xml"/>
  <Override PartName="/ppt/tags/tag280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651" r:id="rId2"/>
    <p:sldId id="1281" r:id="rId3"/>
    <p:sldId id="1122" r:id="rId4"/>
    <p:sldId id="1124" r:id="rId5"/>
    <p:sldId id="1125" r:id="rId6"/>
    <p:sldId id="1127" r:id="rId7"/>
    <p:sldId id="1128" r:id="rId8"/>
    <p:sldId id="1129" r:id="rId9"/>
    <p:sldId id="1130" r:id="rId10"/>
    <p:sldId id="1131" r:id="rId11"/>
    <p:sldId id="1132" r:id="rId12"/>
    <p:sldId id="1133" r:id="rId13"/>
    <p:sldId id="1134" r:id="rId14"/>
    <p:sldId id="1135" r:id="rId15"/>
    <p:sldId id="1136" r:id="rId16"/>
    <p:sldId id="1137" r:id="rId17"/>
    <p:sldId id="1138" r:id="rId18"/>
    <p:sldId id="1139" r:id="rId19"/>
    <p:sldId id="1140" r:id="rId20"/>
    <p:sldId id="1275" r:id="rId21"/>
    <p:sldId id="1274" r:id="rId22"/>
    <p:sldId id="1141" r:id="rId23"/>
    <p:sldId id="1276" r:id="rId24"/>
    <p:sldId id="1143" r:id="rId25"/>
    <p:sldId id="1144" r:id="rId26"/>
    <p:sldId id="1277" r:id="rId27"/>
    <p:sldId id="1278" r:id="rId28"/>
    <p:sldId id="1279" r:id="rId29"/>
    <p:sldId id="1280" r:id="rId30"/>
    <p:sldId id="1282" r:id="rId31"/>
    <p:sldId id="1291" r:id="rId32"/>
    <p:sldId id="1284" r:id="rId33"/>
    <p:sldId id="1285" r:id="rId34"/>
    <p:sldId id="1286" r:id="rId35"/>
    <p:sldId id="1287" r:id="rId36"/>
    <p:sldId id="1288" r:id="rId37"/>
    <p:sldId id="1289" r:id="rId38"/>
    <p:sldId id="1290" r:id="rId39"/>
    <p:sldId id="1292" r:id="rId40"/>
  </p:sldIdLst>
  <p:sldSz cx="9144000" cy="6858000" type="screen4x3"/>
  <p:notesSz cx="9180513" cy="6858000"/>
  <p:custDataLst>
    <p:tags r:id="rId4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79" userDrawn="1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0"/>
      </p:ext>
    </p:extLst>
  </p:showPr>
  <p:clrMru>
    <a:srgbClr val="008000"/>
    <a:srgbClr val="263AF8"/>
    <a:srgbClr val="99CCFF"/>
    <a:srgbClr val="3A3AB9"/>
    <a:srgbClr val="5D26F8"/>
    <a:srgbClr val="CC0000"/>
    <a:srgbClr val="5252D4"/>
    <a:srgbClr val="B545B5"/>
    <a:srgbClr val="339966"/>
    <a:srgbClr val="6699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429" autoAdjust="0"/>
  </p:normalViewPr>
  <p:slideViewPr>
    <p:cSldViewPr showGuides="1">
      <p:cViewPr varScale="1">
        <p:scale>
          <a:sx n="127" d="100"/>
          <a:sy n="127" d="100"/>
        </p:scale>
        <p:origin x="-1164" y="-96"/>
      </p:cViewPr>
      <p:guideLst>
        <p:guide orient="horz" pos="2179"/>
        <p:guide pos="28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66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6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6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6025CC5D-31DA-4F4B-89AE-356C3429DFE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02111" y="0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77095" y="514694"/>
            <a:ext cx="3428130" cy="257109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24026" y="3257752"/>
            <a:ext cx="6732143" cy="308579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02111" y="6515503"/>
            <a:ext cx="3978085" cy="34273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2DA164DF-2D1A-4652-9C0E-EA404900A3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4530"/>
            <a:ext cx="6858000" cy="2387600"/>
          </a:xfrm>
        </p:spPr>
        <p:txBody>
          <a:bodyPr anchor="b">
            <a:normAutofit/>
          </a:bodyPr>
          <a:lstStyle>
            <a:lvl1pPr algn="ctr">
              <a:defRPr sz="6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 algn="ctr">
              <a:buNone/>
              <a:defRPr sz="21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 dirty="0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9A7A27-7BB5-443E-AB85-AF2863970781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29B4B7-6FC4-46C7-B312-FF4DD7F8F95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8" name="图片 7" descr="华工标志（透明版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6AE136-B9E8-4550-9307-1466EB4BFB55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60E623-7BE8-433A-A2F9-07576491169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360363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28652" y="360362"/>
            <a:ext cx="5800725" cy="5811837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BACDBB4-F205-43A0-A070-87FFD3E08914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335">
                <a:latin typeface="Sitka Small" pitchFamily="2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>
              <a:defRPr sz="3200">
                <a:latin typeface="Sitka Text" pitchFamily="2" charset="0"/>
              </a:defRPr>
            </a:lvl1pPr>
            <a:lvl2pPr>
              <a:defRPr sz="2665">
                <a:latin typeface="Sitka Text" pitchFamily="2" charset="0"/>
              </a:defRPr>
            </a:lvl2pPr>
            <a:lvl3pPr>
              <a:defRPr sz="2400">
                <a:latin typeface="Sitka Text" pitchFamily="2" charset="0"/>
              </a:defRPr>
            </a:lvl3pPr>
            <a:lvl4pPr>
              <a:defRPr sz="1865">
                <a:latin typeface="Sitka Text" pitchFamily="2" charset="0"/>
              </a:defRPr>
            </a:lvl4pPr>
            <a:lvl5pPr>
              <a:defRPr sz="1865">
                <a:latin typeface="Sitka Text" pitchFamily="2" charset="0"/>
              </a:defRPr>
            </a:lvl5pPr>
          </a:lstStyle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CEE31-1C27-4D04-9602-687964FDD920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1" y="1712425"/>
            <a:ext cx="7886700" cy="2851208"/>
          </a:xfrm>
        </p:spPr>
        <p:txBody>
          <a:bodyPr anchor="b">
            <a:normAutofit/>
          </a:bodyPr>
          <a:lstStyle>
            <a:lvl1pPr>
              <a:defRPr sz="45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91" y="4552636"/>
            <a:ext cx="78867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5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2402B8-055D-4BEC-94CF-554172AFCAEB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33845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29151" y="1828802"/>
            <a:ext cx="3886200" cy="4351337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9EE3A6-99B5-4A29-9F69-D38FE9A1906B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AB17B5-A930-4446-BA1F-272BF9AC3846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33848" y="1681850"/>
            <a:ext cx="3867151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33848" y="2507552"/>
            <a:ext cx="386715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29153" y="1681852"/>
            <a:ext cx="38862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5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29153" y="2507552"/>
            <a:ext cx="3886201" cy="3680525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8BFE86C-C8CD-4D03-A1F2-E5E27E1ACD32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624403-EF1A-4B6F-946B-A6E534429E50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CE8B85B-5858-469A-8DE3-3611C591E9A4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4C8C6E-2ECC-4C4B-9171-1828715EE89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B5689FD-881A-4F89-A165-1A3455C7A82B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A7ABA4-88C9-4138-B5CD-00AB99C8AB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2"/>
            <a:ext cx="2948940" cy="1600197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399"/>
            <a:ext cx="294894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1B98-F7C6-43B8-AB8B-25578EB1FDEB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7196B7-B9C7-42B1-8A5A-00AAACE51B94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9" y="457200"/>
            <a:ext cx="2948940" cy="1600200"/>
          </a:xfrm>
        </p:spPr>
        <p:txBody>
          <a:bodyPr anchor="b">
            <a:normAutofit/>
          </a:bodyPr>
          <a:lstStyle>
            <a:lvl1pPr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6203" y="990600"/>
            <a:ext cx="4629151" cy="4876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30939" y="2057400"/>
            <a:ext cx="294894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5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ABEF8E-846C-4893-AB5A-12CBC3657F92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CC1FAD-2A9A-4887-9496-291ED06DDAC3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9939" y="350658"/>
            <a:ext cx="78867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847" y="1828802"/>
            <a:ext cx="78867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fld id="{F8139FDF-DCBD-44FB-9F55-9507351AC551}" type="datetime1">
              <a:rPr lang="zh-CN" altLang="en-US" smtClean="0"/>
              <a:pPr>
                <a:defRPr/>
              </a:pPr>
              <a:t>2024/11/4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2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altLang="zh-CN" smtClean="0"/>
              <a:t>lec 9 Graph Algorithms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3145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EDFF39B-38BA-4A28-8FBF-A3AD744757DA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5335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Sitka Small" pitchFamily="2" charset="0"/>
          <a:ea typeface="+mj-ea"/>
          <a:cs typeface="Times New Roman" panose="02020603050405020304" pitchFamily="18" charset="0"/>
        </a:defRPr>
      </a:lvl1pPr>
    </p:titleStyle>
    <p:bodyStyle>
      <a:lvl1pPr marL="170815" indent="-170815" algn="l" defTabSz="685800" rtl="0" eaLnBrk="1" latinLnBrk="0" hangingPunct="1">
        <a:lnSpc>
          <a:spcPct val="90000"/>
        </a:lnSpc>
        <a:spcBef>
          <a:spcPct val="151000"/>
        </a:spcBef>
        <a:buFont typeface="Wingdings 2" pitchFamily="18" charset="2"/>
        <a:buChar char=""/>
        <a:defRPr sz="32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1pPr>
      <a:lvl2pPr marL="5137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6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2pPr>
      <a:lvl3pPr marL="8566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3pPr>
      <a:lvl4pPr marL="11995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4pPr>
      <a:lvl5pPr marL="1542415" indent="-170815" algn="l" defTabSz="685800" rtl="0" eaLnBrk="1" latinLnBrk="0" hangingPunct="1">
        <a:lnSpc>
          <a:spcPct val="90000"/>
        </a:lnSpc>
        <a:spcBef>
          <a:spcPct val="75000"/>
        </a:spcBef>
        <a:buFont typeface="Wingdings 2" pitchFamily="18" charset="2"/>
        <a:buChar char=""/>
        <a:defRPr sz="1865" kern="1200">
          <a:solidFill>
            <a:schemeClr val="tx1"/>
          </a:solidFill>
          <a:latin typeface="Sitka Text" pitchFamily="2" charset="0"/>
          <a:ea typeface="+mn-ea"/>
          <a:cs typeface="Times New Roman" panose="02020603050405020304" pitchFamily="18" charset="0"/>
        </a:defRPr>
      </a:lvl5pPr>
      <a:lvl6pPr marL="18853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2282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5711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914015" indent="-170815" algn="l" defTabSz="685800" rtl="0" eaLnBrk="1" latinLnBrk="0" hangingPunct="1">
        <a:spcBef>
          <a:spcPts val="130"/>
        </a:spcBef>
        <a:buFont typeface="Wingdings 2" pitchFamily="18" charset="2"/>
        <a:buChar char=""/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image" Target="../media/image3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49.xml"/><Relationship Id="rId7" Type="http://schemas.openxmlformats.org/officeDocument/2006/relationships/tags" Target="../tags/tag53.xml"/><Relationship Id="rId2" Type="http://schemas.openxmlformats.org/officeDocument/2006/relationships/tags" Target="../tags/tag48.xml"/><Relationship Id="rId1" Type="http://schemas.openxmlformats.org/officeDocument/2006/relationships/tags" Target="../tags/tag47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9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6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7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7" Type="http://schemas.openxmlformats.org/officeDocument/2006/relationships/image" Target="../media/image1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tags" Target="../tags/tag7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80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88.xml"/><Relationship Id="rId13" Type="http://schemas.openxmlformats.org/officeDocument/2006/relationships/tags" Target="../tags/tag93.xml"/><Relationship Id="rId18" Type="http://schemas.openxmlformats.org/officeDocument/2006/relationships/slideLayout" Target="../slideLayouts/slideLayout2.xml"/><Relationship Id="rId3" Type="http://schemas.openxmlformats.org/officeDocument/2006/relationships/tags" Target="../tags/tag83.xml"/><Relationship Id="rId7" Type="http://schemas.openxmlformats.org/officeDocument/2006/relationships/tags" Target="../tags/tag87.xml"/><Relationship Id="rId12" Type="http://schemas.openxmlformats.org/officeDocument/2006/relationships/tags" Target="../tags/tag92.xml"/><Relationship Id="rId17" Type="http://schemas.openxmlformats.org/officeDocument/2006/relationships/tags" Target="../tags/tag97.xml"/><Relationship Id="rId2" Type="http://schemas.openxmlformats.org/officeDocument/2006/relationships/tags" Target="../tags/tag82.xml"/><Relationship Id="rId16" Type="http://schemas.openxmlformats.org/officeDocument/2006/relationships/tags" Target="../tags/tag96.xml"/><Relationship Id="rId20" Type="http://schemas.openxmlformats.org/officeDocument/2006/relationships/image" Target="../media/image4.png"/><Relationship Id="rId1" Type="http://schemas.openxmlformats.org/officeDocument/2006/relationships/tags" Target="../tags/tag81.xml"/><Relationship Id="rId6" Type="http://schemas.openxmlformats.org/officeDocument/2006/relationships/tags" Target="../tags/tag86.xml"/><Relationship Id="rId11" Type="http://schemas.openxmlformats.org/officeDocument/2006/relationships/tags" Target="../tags/tag91.xml"/><Relationship Id="rId5" Type="http://schemas.openxmlformats.org/officeDocument/2006/relationships/tags" Target="../tags/tag85.xml"/><Relationship Id="rId15" Type="http://schemas.openxmlformats.org/officeDocument/2006/relationships/tags" Target="../tags/tag95.xml"/><Relationship Id="rId10" Type="http://schemas.openxmlformats.org/officeDocument/2006/relationships/tags" Target="../tags/tag90.xml"/><Relationship Id="rId19" Type="http://schemas.openxmlformats.org/officeDocument/2006/relationships/image" Target="../media/image1.png"/><Relationship Id="rId4" Type="http://schemas.openxmlformats.org/officeDocument/2006/relationships/tags" Target="../tags/tag84.xml"/><Relationship Id="rId9" Type="http://schemas.openxmlformats.org/officeDocument/2006/relationships/tags" Target="../tags/tag89.xml"/><Relationship Id="rId14" Type="http://schemas.openxmlformats.org/officeDocument/2006/relationships/tags" Target="../tags/tag9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pn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10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110.xml"/><Relationship Id="rId2" Type="http://schemas.openxmlformats.org/officeDocument/2006/relationships/tags" Target="../tags/tag109.xml"/><Relationship Id="rId1" Type="http://schemas.openxmlformats.org/officeDocument/2006/relationships/tags" Target="../tags/tag10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tags" Target="../tags/tag114.xml"/><Relationship Id="rId2" Type="http://schemas.openxmlformats.org/officeDocument/2006/relationships/tags" Target="../tags/tag113.xml"/><Relationship Id="rId1" Type="http://schemas.openxmlformats.org/officeDocument/2006/relationships/tags" Target="../tags/tag11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1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122.xml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tags" Target="../tags/tag126.xml"/><Relationship Id="rId2" Type="http://schemas.openxmlformats.org/officeDocument/2006/relationships/tags" Target="../tags/tag125.xml"/><Relationship Id="rId1" Type="http://schemas.openxmlformats.org/officeDocument/2006/relationships/tags" Target="../tags/tag12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6.xml"/><Relationship Id="rId4" Type="http://schemas.openxmlformats.org/officeDocument/2006/relationships/tags" Target="../tags/tag127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tags" Target="../tags/tag140.xml"/><Relationship Id="rId18" Type="http://schemas.openxmlformats.org/officeDocument/2006/relationships/tags" Target="../tags/tag145.xml"/><Relationship Id="rId26" Type="http://schemas.openxmlformats.org/officeDocument/2006/relationships/tags" Target="../tags/tag153.xml"/><Relationship Id="rId39" Type="http://schemas.openxmlformats.org/officeDocument/2006/relationships/tags" Target="../tags/tag166.xml"/><Relationship Id="rId3" Type="http://schemas.openxmlformats.org/officeDocument/2006/relationships/tags" Target="../tags/tag130.xml"/><Relationship Id="rId21" Type="http://schemas.openxmlformats.org/officeDocument/2006/relationships/tags" Target="../tags/tag148.xml"/><Relationship Id="rId34" Type="http://schemas.openxmlformats.org/officeDocument/2006/relationships/tags" Target="../tags/tag161.xml"/><Relationship Id="rId42" Type="http://schemas.openxmlformats.org/officeDocument/2006/relationships/tags" Target="../tags/tag169.xml"/><Relationship Id="rId47" Type="http://schemas.openxmlformats.org/officeDocument/2006/relationships/tags" Target="../tags/tag174.xml"/><Relationship Id="rId50" Type="http://schemas.openxmlformats.org/officeDocument/2006/relationships/tags" Target="../tags/tag177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17" Type="http://schemas.openxmlformats.org/officeDocument/2006/relationships/tags" Target="../tags/tag144.xml"/><Relationship Id="rId25" Type="http://schemas.openxmlformats.org/officeDocument/2006/relationships/tags" Target="../tags/tag152.xml"/><Relationship Id="rId33" Type="http://schemas.openxmlformats.org/officeDocument/2006/relationships/tags" Target="../tags/tag160.xml"/><Relationship Id="rId38" Type="http://schemas.openxmlformats.org/officeDocument/2006/relationships/tags" Target="../tags/tag165.xml"/><Relationship Id="rId46" Type="http://schemas.openxmlformats.org/officeDocument/2006/relationships/tags" Target="../tags/tag173.xml"/><Relationship Id="rId2" Type="http://schemas.openxmlformats.org/officeDocument/2006/relationships/tags" Target="../tags/tag129.xml"/><Relationship Id="rId16" Type="http://schemas.openxmlformats.org/officeDocument/2006/relationships/tags" Target="../tags/tag143.xml"/><Relationship Id="rId20" Type="http://schemas.openxmlformats.org/officeDocument/2006/relationships/tags" Target="../tags/tag147.xml"/><Relationship Id="rId29" Type="http://schemas.openxmlformats.org/officeDocument/2006/relationships/tags" Target="../tags/tag156.xml"/><Relationship Id="rId41" Type="http://schemas.openxmlformats.org/officeDocument/2006/relationships/tags" Target="../tags/tag168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24" Type="http://schemas.openxmlformats.org/officeDocument/2006/relationships/tags" Target="../tags/tag151.xml"/><Relationship Id="rId32" Type="http://schemas.openxmlformats.org/officeDocument/2006/relationships/tags" Target="../tags/tag159.xml"/><Relationship Id="rId37" Type="http://schemas.openxmlformats.org/officeDocument/2006/relationships/tags" Target="../tags/tag164.xml"/><Relationship Id="rId40" Type="http://schemas.openxmlformats.org/officeDocument/2006/relationships/tags" Target="../tags/tag167.xml"/><Relationship Id="rId45" Type="http://schemas.openxmlformats.org/officeDocument/2006/relationships/tags" Target="../tags/tag172.xml"/><Relationship Id="rId5" Type="http://schemas.openxmlformats.org/officeDocument/2006/relationships/tags" Target="../tags/tag132.xml"/><Relationship Id="rId15" Type="http://schemas.openxmlformats.org/officeDocument/2006/relationships/tags" Target="../tags/tag142.xml"/><Relationship Id="rId23" Type="http://schemas.openxmlformats.org/officeDocument/2006/relationships/tags" Target="../tags/tag150.xml"/><Relationship Id="rId28" Type="http://schemas.openxmlformats.org/officeDocument/2006/relationships/tags" Target="../tags/tag155.xml"/><Relationship Id="rId36" Type="http://schemas.openxmlformats.org/officeDocument/2006/relationships/tags" Target="../tags/tag163.xml"/><Relationship Id="rId49" Type="http://schemas.openxmlformats.org/officeDocument/2006/relationships/tags" Target="../tags/tag176.xml"/><Relationship Id="rId10" Type="http://schemas.openxmlformats.org/officeDocument/2006/relationships/tags" Target="../tags/tag137.xml"/><Relationship Id="rId19" Type="http://schemas.openxmlformats.org/officeDocument/2006/relationships/tags" Target="../tags/tag146.xml"/><Relationship Id="rId31" Type="http://schemas.openxmlformats.org/officeDocument/2006/relationships/tags" Target="../tags/tag158.xml"/><Relationship Id="rId44" Type="http://schemas.openxmlformats.org/officeDocument/2006/relationships/tags" Target="../tags/tag171.xml"/><Relationship Id="rId52" Type="http://schemas.openxmlformats.org/officeDocument/2006/relationships/image" Target="../media/image1.png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tags" Target="../tags/tag141.xml"/><Relationship Id="rId22" Type="http://schemas.openxmlformats.org/officeDocument/2006/relationships/tags" Target="../tags/tag149.xml"/><Relationship Id="rId27" Type="http://schemas.openxmlformats.org/officeDocument/2006/relationships/tags" Target="../tags/tag154.xml"/><Relationship Id="rId30" Type="http://schemas.openxmlformats.org/officeDocument/2006/relationships/tags" Target="../tags/tag157.xml"/><Relationship Id="rId35" Type="http://schemas.openxmlformats.org/officeDocument/2006/relationships/tags" Target="../tags/tag162.xml"/><Relationship Id="rId43" Type="http://schemas.openxmlformats.org/officeDocument/2006/relationships/tags" Target="../tags/tag170.xml"/><Relationship Id="rId48" Type="http://schemas.openxmlformats.org/officeDocument/2006/relationships/tags" Target="../tags/tag175.xml"/><Relationship Id="rId8" Type="http://schemas.openxmlformats.org/officeDocument/2006/relationships/tags" Target="../tags/tag135.xml"/><Relationship Id="rId5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tags" Target="../tags/tag190.xml"/><Relationship Id="rId18" Type="http://schemas.openxmlformats.org/officeDocument/2006/relationships/tags" Target="../tags/tag195.xml"/><Relationship Id="rId26" Type="http://schemas.openxmlformats.org/officeDocument/2006/relationships/tags" Target="../tags/tag203.xml"/><Relationship Id="rId39" Type="http://schemas.openxmlformats.org/officeDocument/2006/relationships/tags" Target="../tags/tag216.xml"/><Relationship Id="rId3" Type="http://schemas.openxmlformats.org/officeDocument/2006/relationships/tags" Target="../tags/tag180.xml"/><Relationship Id="rId21" Type="http://schemas.openxmlformats.org/officeDocument/2006/relationships/tags" Target="../tags/tag198.xml"/><Relationship Id="rId34" Type="http://schemas.openxmlformats.org/officeDocument/2006/relationships/tags" Target="../tags/tag211.xml"/><Relationship Id="rId42" Type="http://schemas.openxmlformats.org/officeDocument/2006/relationships/tags" Target="../tags/tag219.xml"/><Relationship Id="rId47" Type="http://schemas.openxmlformats.org/officeDocument/2006/relationships/tags" Target="../tags/tag224.xml"/><Relationship Id="rId50" Type="http://schemas.openxmlformats.org/officeDocument/2006/relationships/tags" Target="../tags/tag227.xml"/><Relationship Id="rId7" Type="http://schemas.openxmlformats.org/officeDocument/2006/relationships/tags" Target="../tags/tag184.xml"/><Relationship Id="rId12" Type="http://schemas.openxmlformats.org/officeDocument/2006/relationships/tags" Target="../tags/tag189.xml"/><Relationship Id="rId17" Type="http://schemas.openxmlformats.org/officeDocument/2006/relationships/tags" Target="../tags/tag194.xml"/><Relationship Id="rId25" Type="http://schemas.openxmlformats.org/officeDocument/2006/relationships/tags" Target="../tags/tag202.xml"/><Relationship Id="rId33" Type="http://schemas.openxmlformats.org/officeDocument/2006/relationships/tags" Target="../tags/tag210.xml"/><Relationship Id="rId38" Type="http://schemas.openxmlformats.org/officeDocument/2006/relationships/tags" Target="../tags/tag215.xml"/><Relationship Id="rId46" Type="http://schemas.openxmlformats.org/officeDocument/2006/relationships/tags" Target="../tags/tag223.xml"/><Relationship Id="rId2" Type="http://schemas.openxmlformats.org/officeDocument/2006/relationships/tags" Target="../tags/tag179.xml"/><Relationship Id="rId16" Type="http://schemas.openxmlformats.org/officeDocument/2006/relationships/tags" Target="../tags/tag193.xml"/><Relationship Id="rId20" Type="http://schemas.openxmlformats.org/officeDocument/2006/relationships/tags" Target="../tags/tag197.xml"/><Relationship Id="rId29" Type="http://schemas.openxmlformats.org/officeDocument/2006/relationships/tags" Target="../tags/tag206.xml"/><Relationship Id="rId41" Type="http://schemas.openxmlformats.org/officeDocument/2006/relationships/tags" Target="../tags/tag218.xml"/><Relationship Id="rId1" Type="http://schemas.openxmlformats.org/officeDocument/2006/relationships/tags" Target="../tags/tag178.xml"/><Relationship Id="rId6" Type="http://schemas.openxmlformats.org/officeDocument/2006/relationships/tags" Target="../tags/tag183.xml"/><Relationship Id="rId11" Type="http://schemas.openxmlformats.org/officeDocument/2006/relationships/tags" Target="../tags/tag188.xml"/><Relationship Id="rId24" Type="http://schemas.openxmlformats.org/officeDocument/2006/relationships/tags" Target="../tags/tag201.xml"/><Relationship Id="rId32" Type="http://schemas.openxmlformats.org/officeDocument/2006/relationships/tags" Target="../tags/tag209.xml"/><Relationship Id="rId37" Type="http://schemas.openxmlformats.org/officeDocument/2006/relationships/tags" Target="../tags/tag214.xml"/><Relationship Id="rId40" Type="http://schemas.openxmlformats.org/officeDocument/2006/relationships/tags" Target="../tags/tag217.xml"/><Relationship Id="rId45" Type="http://schemas.openxmlformats.org/officeDocument/2006/relationships/tags" Target="../tags/tag222.xml"/><Relationship Id="rId5" Type="http://schemas.openxmlformats.org/officeDocument/2006/relationships/tags" Target="../tags/tag182.xml"/><Relationship Id="rId15" Type="http://schemas.openxmlformats.org/officeDocument/2006/relationships/tags" Target="../tags/tag192.xml"/><Relationship Id="rId23" Type="http://schemas.openxmlformats.org/officeDocument/2006/relationships/tags" Target="../tags/tag200.xml"/><Relationship Id="rId28" Type="http://schemas.openxmlformats.org/officeDocument/2006/relationships/tags" Target="../tags/tag205.xml"/><Relationship Id="rId36" Type="http://schemas.openxmlformats.org/officeDocument/2006/relationships/tags" Target="../tags/tag213.xml"/><Relationship Id="rId49" Type="http://schemas.openxmlformats.org/officeDocument/2006/relationships/tags" Target="../tags/tag226.xml"/><Relationship Id="rId10" Type="http://schemas.openxmlformats.org/officeDocument/2006/relationships/tags" Target="../tags/tag187.xml"/><Relationship Id="rId19" Type="http://schemas.openxmlformats.org/officeDocument/2006/relationships/tags" Target="../tags/tag196.xml"/><Relationship Id="rId31" Type="http://schemas.openxmlformats.org/officeDocument/2006/relationships/tags" Target="../tags/tag208.xml"/><Relationship Id="rId44" Type="http://schemas.openxmlformats.org/officeDocument/2006/relationships/tags" Target="../tags/tag221.xml"/><Relationship Id="rId52" Type="http://schemas.openxmlformats.org/officeDocument/2006/relationships/image" Target="../media/image1.png"/><Relationship Id="rId4" Type="http://schemas.openxmlformats.org/officeDocument/2006/relationships/tags" Target="../tags/tag181.xml"/><Relationship Id="rId9" Type="http://schemas.openxmlformats.org/officeDocument/2006/relationships/tags" Target="../tags/tag186.xml"/><Relationship Id="rId14" Type="http://schemas.openxmlformats.org/officeDocument/2006/relationships/tags" Target="../tags/tag191.xml"/><Relationship Id="rId22" Type="http://schemas.openxmlformats.org/officeDocument/2006/relationships/tags" Target="../tags/tag199.xml"/><Relationship Id="rId27" Type="http://schemas.openxmlformats.org/officeDocument/2006/relationships/tags" Target="../tags/tag204.xml"/><Relationship Id="rId30" Type="http://schemas.openxmlformats.org/officeDocument/2006/relationships/tags" Target="../tags/tag207.xml"/><Relationship Id="rId35" Type="http://schemas.openxmlformats.org/officeDocument/2006/relationships/tags" Target="../tags/tag212.xml"/><Relationship Id="rId43" Type="http://schemas.openxmlformats.org/officeDocument/2006/relationships/tags" Target="../tags/tag220.xml"/><Relationship Id="rId48" Type="http://schemas.openxmlformats.org/officeDocument/2006/relationships/tags" Target="../tags/tag225.xml"/><Relationship Id="rId8" Type="http://schemas.openxmlformats.org/officeDocument/2006/relationships/tags" Target="../tags/tag185.xml"/><Relationship Id="rId5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230.xml"/><Relationship Id="rId2" Type="http://schemas.openxmlformats.org/officeDocument/2006/relationships/tags" Target="../tags/tag229.xml"/><Relationship Id="rId1" Type="http://schemas.openxmlformats.org/officeDocument/2006/relationships/tags" Target="../tags/tag22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3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33.xml"/><Relationship Id="rId1" Type="http://schemas.openxmlformats.org/officeDocument/2006/relationships/tags" Target="../tags/tag232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tags" Target="../tags/tag23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tags" Target="../tags/tag24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4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7.xml"/><Relationship Id="rId1" Type="http://schemas.openxmlformats.org/officeDocument/2006/relationships/tags" Target="../tags/tag246.xml"/><Relationship Id="rId6" Type="http://schemas.openxmlformats.org/officeDocument/2006/relationships/tags" Target="../tags/tag251.xml"/><Relationship Id="rId5" Type="http://schemas.openxmlformats.org/officeDocument/2006/relationships/tags" Target="../tags/tag250.xml"/><Relationship Id="rId4" Type="http://schemas.openxmlformats.org/officeDocument/2006/relationships/tags" Target="../tags/tag249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5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3.xml"/><Relationship Id="rId1" Type="http://schemas.openxmlformats.org/officeDocument/2006/relationships/tags" Target="../tags/tag252.xml"/><Relationship Id="rId6" Type="http://schemas.openxmlformats.org/officeDocument/2006/relationships/tags" Target="../tags/tag257.xml"/><Relationship Id="rId5" Type="http://schemas.openxmlformats.org/officeDocument/2006/relationships/tags" Target="../tags/tag256.xml"/><Relationship Id="rId4" Type="http://schemas.openxmlformats.org/officeDocument/2006/relationships/tags" Target="../tags/tag255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60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59.xml"/><Relationship Id="rId1" Type="http://schemas.openxmlformats.org/officeDocument/2006/relationships/tags" Target="../tags/tag258.xml"/><Relationship Id="rId6" Type="http://schemas.openxmlformats.org/officeDocument/2006/relationships/tags" Target="../tags/tag263.xml"/><Relationship Id="rId5" Type="http://schemas.openxmlformats.org/officeDocument/2006/relationships/tags" Target="../tags/tag262.xml"/><Relationship Id="rId4" Type="http://schemas.openxmlformats.org/officeDocument/2006/relationships/tags" Target="../tags/tag261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6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65.xml"/><Relationship Id="rId1" Type="http://schemas.openxmlformats.org/officeDocument/2006/relationships/tags" Target="../tags/tag264.xml"/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2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71.xml"/><Relationship Id="rId1" Type="http://schemas.openxmlformats.org/officeDocument/2006/relationships/tags" Target="../tags/tag270.xml"/><Relationship Id="rId6" Type="http://schemas.openxmlformats.org/officeDocument/2006/relationships/tags" Target="../tags/tag275.xml"/><Relationship Id="rId5" Type="http://schemas.openxmlformats.org/officeDocument/2006/relationships/tags" Target="../tags/tag274.xml"/><Relationship Id="rId4" Type="http://schemas.openxmlformats.org/officeDocument/2006/relationships/tags" Target="../tags/tag27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tags" Target="../tags/tag278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77.xml"/><Relationship Id="rId1" Type="http://schemas.openxmlformats.org/officeDocument/2006/relationships/tags" Target="../tags/tag276.xml"/><Relationship Id="rId6" Type="http://schemas.openxmlformats.org/officeDocument/2006/relationships/tags" Target="../tags/tag281.xml"/><Relationship Id="rId5" Type="http://schemas.openxmlformats.org/officeDocument/2006/relationships/tags" Target="../tags/tag280.xml"/><Relationship Id="rId4" Type="http://schemas.openxmlformats.org/officeDocument/2006/relationships/tags" Target="../tags/tag27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tags" Target="../tags/tag284.xml"/><Relationship Id="rId2" Type="http://schemas.openxmlformats.org/officeDocument/2006/relationships/tags" Target="../tags/tag283.xml"/><Relationship Id="rId1" Type="http://schemas.openxmlformats.org/officeDocument/2006/relationships/tags" Target="../tags/tag28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8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10" Type="http://schemas.openxmlformats.org/officeDocument/2006/relationships/image" Target="../media/image1.png"/><Relationship Id="rId4" Type="http://schemas.openxmlformats.org/officeDocument/2006/relationships/tags" Target="../tags/tag19.xml"/><Relationship Id="rId9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5"/>
          <p:cNvSpPr/>
          <p:nvPr>
            <p:custDataLst>
              <p:tags r:id="rId1"/>
            </p:custDataLst>
          </p:nvPr>
        </p:nvSpPr>
        <p:spPr>
          <a:xfrm>
            <a:off x="0" y="2146141"/>
            <a:ext cx="9144000" cy="1817846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2" name="Title 6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-36830" y="2060419"/>
            <a:ext cx="9144000" cy="15811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eaLnBrk="1" hangingPunct="1"/>
            <a:r>
              <a:rPr lang="en-US" altLang="zh-CN" sz="6600" dirty="0" smtClean="0">
                <a:solidFill>
                  <a:schemeClr val="bg1"/>
                </a:solidFill>
                <a:latin typeface="Sitka Text" pitchFamily="2" charset="0"/>
                <a:ea typeface="+mn-ea"/>
              </a:rPr>
              <a:t>Graph Algorithms</a:t>
            </a:r>
          </a:p>
        </p:txBody>
      </p:sp>
      <p:sp>
        <p:nvSpPr>
          <p:cNvPr id="6" name="Sub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-108585" y="4418330"/>
            <a:ext cx="9438640" cy="148399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ct val="151000"/>
              </a:spcBef>
              <a:buFont typeface="Wingdings 2" pitchFamily="18" charset="2"/>
              <a:buNone/>
              <a:defRPr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21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8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ct val="7500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Sitka Text" pitchFamily="2" charset="0"/>
                <a:ea typeface="+mn-ea"/>
                <a:cs typeface="Times New Roman" panose="02020603050405020304" pitchFamily="18" charset="0"/>
              </a:defRPr>
            </a:lvl5pPr>
            <a:lvl6pPr marL="17145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spcBef>
                <a:spcPts val="130"/>
              </a:spcBef>
              <a:buFont typeface="Wingdings 2" pitchFamily="18" charset="2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Fall </a:t>
            </a:r>
            <a:r>
              <a:rPr lang="en-US" altLang="zh-CN" sz="4000" dirty="0" smtClean="0">
                <a:solidFill>
                  <a:schemeClr val="tx1"/>
                </a:solidFill>
              </a:rPr>
              <a:t>2024</a:t>
            </a:r>
            <a:endParaRPr lang="en-US" altLang="zh-CN" sz="4000" dirty="0" smtClean="0">
              <a:solidFill>
                <a:schemeClr val="tx1"/>
              </a:solidFill>
            </a:endParaRP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School of Software Engineering</a:t>
            </a:r>
          </a:p>
          <a:p>
            <a:pPr algn="ctr" fontAlgn="auto">
              <a:spcBef>
                <a:spcPts val="600"/>
              </a:spcBef>
              <a:buClr>
                <a:srgbClr val="330066"/>
              </a:buClr>
            </a:pPr>
            <a:r>
              <a:rPr lang="en-US" altLang="zh-CN" sz="4000" dirty="0" smtClean="0">
                <a:solidFill>
                  <a:schemeClr val="tx1"/>
                </a:solidFill>
              </a:rPr>
              <a:t>South China University of Technology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7049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784350"/>
            <a:ext cx="8676640" cy="44545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83693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Information Transmission in </a:t>
            </a:r>
          </a:p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 Computer Network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843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69B78A-6FBD-4979-9C47-76DE788080F1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1843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1843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9AD39A-093B-4E24-821B-7B391BE978BE}" type="slidenum">
              <a:rPr lang="en-US" altLang="zh-CN" sz="790"/>
              <a:pPr/>
              <a:t>10</a:t>
            </a:fld>
            <a:endParaRPr lang="en-US" altLang="zh-CN" sz="790"/>
          </a:p>
        </p:txBody>
      </p:sp>
      <p:sp>
        <p:nvSpPr>
          <p:cNvPr id="18934" name="Text Box 899"/>
          <p:cNvSpPr txBox="1">
            <a:spLocks noChangeArrowheads="1"/>
          </p:cNvSpPr>
          <p:nvPr/>
        </p:nvSpPr>
        <p:spPr bwMode="auto">
          <a:xfrm>
            <a:off x="2971541" y="5435247"/>
            <a:ext cx="341884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Nodes = computers</a:t>
            </a:r>
          </a:p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Edges = transmission rates</a:t>
            </a:r>
          </a:p>
        </p:txBody>
      </p:sp>
      <p:sp>
        <p:nvSpPr>
          <p:cNvPr id="18438" name="Line 3"/>
          <p:cNvSpPr>
            <a:spLocks noChangeShapeType="1"/>
          </p:cNvSpPr>
          <p:nvPr/>
        </p:nvSpPr>
        <p:spPr bwMode="auto">
          <a:xfrm>
            <a:off x="5156835" y="3114675"/>
            <a:ext cx="2566035" cy="666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39" name="Line 4"/>
          <p:cNvSpPr>
            <a:spLocks noChangeShapeType="1"/>
          </p:cNvSpPr>
          <p:nvPr/>
        </p:nvSpPr>
        <p:spPr bwMode="auto">
          <a:xfrm flipH="1" flipV="1">
            <a:off x="5156835" y="3114675"/>
            <a:ext cx="135255" cy="121729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40" name="Line 5"/>
          <p:cNvSpPr>
            <a:spLocks noChangeShapeType="1"/>
          </p:cNvSpPr>
          <p:nvPr/>
        </p:nvSpPr>
        <p:spPr bwMode="auto">
          <a:xfrm flipV="1">
            <a:off x="2590165" y="3114675"/>
            <a:ext cx="2566035" cy="1487170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41" name="Line 6"/>
          <p:cNvSpPr>
            <a:spLocks noChangeShapeType="1"/>
          </p:cNvSpPr>
          <p:nvPr/>
        </p:nvSpPr>
        <p:spPr bwMode="auto">
          <a:xfrm flipH="1">
            <a:off x="2590165" y="2709545"/>
            <a:ext cx="135255" cy="189293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42" name="Line 7"/>
          <p:cNvSpPr>
            <a:spLocks noChangeShapeType="1"/>
          </p:cNvSpPr>
          <p:nvPr/>
        </p:nvSpPr>
        <p:spPr bwMode="auto">
          <a:xfrm>
            <a:off x="1779905" y="2439035"/>
            <a:ext cx="945515" cy="269875"/>
          </a:xfrm>
          <a:prstGeom prst="line">
            <a:avLst/>
          </a:prstGeom>
          <a:noFill/>
          <a:ln w="222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43" name="Freeform 8"/>
          <p:cNvSpPr/>
          <p:nvPr/>
        </p:nvSpPr>
        <p:spPr bwMode="auto">
          <a:xfrm>
            <a:off x="5410835" y="3131820"/>
            <a:ext cx="83820" cy="34290"/>
          </a:xfrm>
          <a:custGeom>
            <a:avLst/>
            <a:gdLst>
              <a:gd name="T0" fmla="*/ 55562 w 59"/>
              <a:gd name="T1" fmla="*/ 38100 h 24"/>
              <a:gd name="T2" fmla="*/ 93662 w 59"/>
              <a:gd name="T3" fmla="*/ 0 h 24"/>
              <a:gd name="T4" fmla="*/ 0 w 59"/>
              <a:gd name="T5" fmla="*/ 0 h 24"/>
              <a:gd name="T6" fmla="*/ 55562 w 59"/>
              <a:gd name="T7" fmla="*/ 38100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" h="24">
                <a:moveTo>
                  <a:pt x="35" y="24"/>
                </a:moveTo>
                <a:lnTo>
                  <a:pt x="59" y="0"/>
                </a:lnTo>
                <a:lnTo>
                  <a:pt x="0" y="0"/>
                </a:lnTo>
                <a:lnTo>
                  <a:pt x="35" y="2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44" name="Freeform 9"/>
          <p:cNvSpPr/>
          <p:nvPr/>
        </p:nvSpPr>
        <p:spPr bwMode="auto">
          <a:xfrm>
            <a:off x="4886325" y="3134360"/>
            <a:ext cx="135255" cy="65405"/>
          </a:xfrm>
          <a:custGeom>
            <a:avLst/>
            <a:gdLst>
              <a:gd name="T0" fmla="*/ 150813 w 95"/>
              <a:gd name="T1" fmla="*/ 73025 h 46"/>
              <a:gd name="T2" fmla="*/ 69850 w 95"/>
              <a:gd name="T3" fmla="*/ 0 h 46"/>
              <a:gd name="T4" fmla="*/ 0 w 95"/>
              <a:gd name="T5" fmla="*/ 73025 h 46"/>
              <a:gd name="T6" fmla="*/ 150813 w 95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" h="46">
                <a:moveTo>
                  <a:pt x="95" y="46"/>
                </a:moveTo>
                <a:lnTo>
                  <a:pt x="44" y="0"/>
                </a:lnTo>
                <a:lnTo>
                  <a:pt x="0" y="46"/>
                </a:lnTo>
                <a:lnTo>
                  <a:pt x="95" y="46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45" name="Freeform 10"/>
          <p:cNvSpPr/>
          <p:nvPr/>
        </p:nvSpPr>
        <p:spPr bwMode="auto">
          <a:xfrm>
            <a:off x="4954905" y="3131820"/>
            <a:ext cx="513080" cy="67945"/>
          </a:xfrm>
          <a:custGeom>
            <a:avLst/>
            <a:gdLst>
              <a:gd name="T0" fmla="*/ 573088 w 361"/>
              <a:gd name="T1" fmla="*/ 26988 h 48"/>
              <a:gd name="T2" fmla="*/ 517525 w 361"/>
              <a:gd name="T3" fmla="*/ 0 h 48"/>
              <a:gd name="T4" fmla="*/ 74613 w 361"/>
              <a:gd name="T5" fmla="*/ 0 h 48"/>
              <a:gd name="T6" fmla="*/ 0 w 361"/>
              <a:gd name="T7" fmla="*/ 38100 h 48"/>
              <a:gd name="T8" fmla="*/ 74613 w 361"/>
              <a:gd name="T9" fmla="*/ 76200 h 48"/>
              <a:gd name="T10" fmla="*/ 527050 w 361"/>
              <a:gd name="T11" fmla="*/ 76200 h 48"/>
              <a:gd name="T12" fmla="*/ 573088 w 361"/>
              <a:gd name="T13" fmla="*/ 26988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1" h="48">
                <a:moveTo>
                  <a:pt x="361" y="17"/>
                </a:moveTo>
                <a:lnTo>
                  <a:pt x="326" y="0"/>
                </a:lnTo>
                <a:lnTo>
                  <a:pt x="47" y="0"/>
                </a:lnTo>
                <a:lnTo>
                  <a:pt x="0" y="24"/>
                </a:lnTo>
                <a:lnTo>
                  <a:pt x="47" y="48"/>
                </a:lnTo>
                <a:lnTo>
                  <a:pt x="332" y="48"/>
                </a:lnTo>
                <a:lnTo>
                  <a:pt x="361" y="17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46" name="Freeform 11"/>
          <p:cNvSpPr/>
          <p:nvPr/>
        </p:nvSpPr>
        <p:spPr bwMode="auto">
          <a:xfrm>
            <a:off x="5037455" y="3174365"/>
            <a:ext cx="305435" cy="19685"/>
          </a:xfrm>
          <a:custGeom>
            <a:avLst/>
            <a:gdLst>
              <a:gd name="T0" fmla="*/ 341313 w 215"/>
              <a:gd name="T1" fmla="*/ 0 h 14"/>
              <a:gd name="T2" fmla="*/ 341313 w 215"/>
              <a:gd name="T3" fmla="*/ 22225 h 14"/>
              <a:gd name="T4" fmla="*/ 0 w 215"/>
              <a:gd name="T5" fmla="*/ 22225 h 14"/>
              <a:gd name="T6" fmla="*/ 0 w 215"/>
              <a:gd name="T7" fmla="*/ 22225 h 14"/>
              <a:gd name="T8" fmla="*/ 49213 w 215"/>
              <a:gd name="T9" fmla="*/ 22225 h 14"/>
              <a:gd name="T10" fmla="*/ 95250 w 215"/>
              <a:gd name="T11" fmla="*/ 20638 h 14"/>
              <a:gd name="T12" fmla="*/ 139700 w 215"/>
              <a:gd name="T13" fmla="*/ 20638 h 14"/>
              <a:gd name="T14" fmla="*/ 179388 w 215"/>
              <a:gd name="T15" fmla="*/ 17463 h 14"/>
              <a:gd name="T16" fmla="*/ 217488 w 215"/>
              <a:gd name="T17" fmla="*/ 15875 h 14"/>
              <a:gd name="T18" fmla="*/ 252413 w 215"/>
              <a:gd name="T19" fmla="*/ 14288 h 14"/>
              <a:gd name="T20" fmla="*/ 280988 w 215"/>
              <a:gd name="T21" fmla="*/ 12700 h 14"/>
              <a:gd name="T22" fmla="*/ 301625 w 215"/>
              <a:gd name="T23" fmla="*/ 7938 h 14"/>
              <a:gd name="T24" fmla="*/ 319088 w 215"/>
              <a:gd name="T25" fmla="*/ 6350 h 14"/>
              <a:gd name="T26" fmla="*/ 328613 w 215"/>
              <a:gd name="T27" fmla="*/ 1588 h 14"/>
              <a:gd name="T28" fmla="*/ 331788 w 215"/>
              <a:gd name="T29" fmla="*/ 0 h 14"/>
              <a:gd name="T30" fmla="*/ 341313 w 215"/>
              <a:gd name="T31" fmla="*/ 0 h 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5" h="14">
                <a:moveTo>
                  <a:pt x="215" y="0"/>
                </a:moveTo>
                <a:lnTo>
                  <a:pt x="215" y="14"/>
                </a:lnTo>
                <a:lnTo>
                  <a:pt x="0" y="14"/>
                </a:lnTo>
                <a:lnTo>
                  <a:pt x="31" y="14"/>
                </a:lnTo>
                <a:lnTo>
                  <a:pt x="60" y="13"/>
                </a:lnTo>
                <a:lnTo>
                  <a:pt x="88" y="13"/>
                </a:lnTo>
                <a:lnTo>
                  <a:pt x="113" y="11"/>
                </a:lnTo>
                <a:lnTo>
                  <a:pt x="137" y="10"/>
                </a:lnTo>
                <a:lnTo>
                  <a:pt x="159" y="9"/>
                </a:lnTo>
                <a:lnTo>
                  <a:pt x="177" y="8"/>
                </a:lnTo>
                <a:lnTo>
                  <a:pt x="190" y="5"/>
                </a:lnTo>
                <a:lnTo>
                  <a:pt x="201" y="4"/>
                </a:lnTo>
                <a:lnTo>
                  <a:pt x="207" y="1"/>
                </a:lnTo>
                <a:lnTo>
                  <a:pt x="209" y="0"/>
                </a:lnTo>
                <a:lnTo>
                  <a:pt x="215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47" name="Freeform 12"/>
          <p:cNvSpPr/>
          <p:nvPr/>
        </p:nvSpPr>
        <p:spPr bwMode="auto">
          <a:xfrm>
            <a:off x="5037455" y="3174365"/>
            <a:ext cx="297180" cy="19685"/>
          </a:xfrm>
          <a:custGeom>
            <a:avLst/>
            <a:gdLst>
              <a:gd name="T0" fmla="*/ 0 w 209"/>
              <a:gd name="T1" fmla="*/ 22225 h 14"/>
              <a:gd name="T2" fmla="*/ 49213 w 209"/>
              <a:gd name="T3" fmla="*/ 22225 h 14"/>
              <a:gd name="T4" fmla="*/ 95250 w 209"/>
              <a:gd name="T5" fmla="*/ 20638 h 14"/>
              <a:gd name="T6" fmla="*/ 139700 w 209"/>
              <a:gd name="T7" fmla="*/ 20638 h 14"/>
              <a:gd name="T8" fmla="*/ 179388 w 209"/>
              <a:gd name="T9" fmla="*/ 17463 h 14"/>
              <a:gd name="T10" fmla="*/ 217488 w 209"/>
              <a:gd name="T11" fmla="*/ 15875 h 14"/>
              <a:gd name="T12" fmla="*/ 252413 w 209"/>
              <a:gd name="T13" fmla="*/ 14288 h 14"/>
              <a:gd name="T14" fmla="*/ 280988 w 209"/>
              <a:gd name="T15" fmla="*/ 12700 h 14"/>
              <a:gd name="T16" fmla="*/ 301625 w 209"/>
              <a:gd name="T17" fmla="*/ 7938 h 14"/>
              <a:gd name="T18" fmla="*/ 319088 w 209"/>
              <a:gd name="T19" fmla="*/ 6350 h 14"/>
              <a:gd name="T20" fmla="*/ 328613 w 209"/>
              <a:gd name="T21" fmla="*/ 1588 h 14"/>
              <a:gd name="T22" fmla="*/ 331788 w 209"/>
              <a:gd name="T23" fmla="*/ 0 h 14"/>
              <a:gd name="T24" fmla="*/ 323850 w 209"/>
              <a:gd name="T25" fmla="*/ 0 h 14"/>
              <a:gd name="T26" fmla="*/ 320675 w 209"/>
              <a:gd name="T27" fmla="*/ 1588 h 14"/>
              <a:gd name="T28" fmla="*/ 307975 w 209"/>
              <a:gd name="T29" fmla="*/ 6350 h 14"/>
              <a:gd name="T30" fmla="*/ 290513 w 209"/>
              <a:gd name="T31" fmla="*/ 9525 h 14"/>
              <a:gd name="T32" fmla="*/ 261938 w 209"/>
              <a:gd name="T33" fmla="*/ 12700 h 14"/>
              <a:gd name="T34" fmla="*/ 230188 w 209"/>
              <a:gd name="T35" fmla="*/ 14288 h 14"/>
              <a:gd name="T36" fmla="*/ 192088 w 209"/>
              <a:gd name="T37" fmla="*/ 17463 h 14"/>
              <a:gd name="T38" fmla="*/ 147638 w 209"/>
              <a:gd name="T39" fmla="*/ 17463 h 14"/>
              <a:gd name="T40" fmla="*/ 101600 w 209"/>
              <a:gd name="T41" fmla="*/ 20638 h 14"/>
              <a:gd name="T42" fmla="*/ 52388 w 209"/>
              <a:gd name="T43" fmla="*/ 22225 h 14"/>
              <a:gd name="T44" fmla="*/ 0 w 209"/>
              <a:gd name="T45" fmla="*/ 22225 h 14"/>
              <a:gd name="T46" fmla="*/ 0 w 209"/>
              <a:gd name="T47" fmla="*/ 22225 h 1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09" h="14">
                <a:moveTo>
                  <a:pt x="0" y="14"/>
                </a:moveTo>
                <a:lnTo>
                  <a:pt x="31" y="14"/>
                </a:lnTo>
                <a:lnTo>
                  <a:pt x="60" y="13"/>
                </a:lnTo>
                <a:lnTo>
                  <a:pt x="88" y="13"/>
                </a:lnTo>
                <a:lnTo>
                  <a:pt x="113" y="11"/>
                </a:lnTo>
                <a:lnTo>
                  <a:pt x="137" y="10"/>
                </a:lnTo>
                <a:lnTo>
                  <a:pt x="159" y="9"/>
                </a:lnTo>
                <a:lnTo>
                  <a:pt x="177" y="8"/>
                </a:lnTo>
                <a:lnTo>
                  <a:pt x="190" y="5"/>
                </a:lnTo>
                <a:lnTo>
                  <a:pt x="201" y="4"/>
                </a:lnTo>
                <a:lnTo>
                  <a:pt x="207" y="1"/>
                </a:lnTo>
                <a:lnTo>
                  <a:pt x="209" y="0"/>
                </a:lnTo>
                <a:lnTo>
                  <a:pt x="204" y="0"/>
                </a:lnTo>
                <a:lnTo>
                  <a:pt x="202" y="1"/>
                </a:lnTo>
                <a:lnTo>
                  <a:pt x="194" y="4"/>
                </a:lnTo>
                <a:lnTo>
                  <a:pt x="183" y="6"/>
                </a:lnTo>
                <a:lnTo>
                  <a:pt x="165" y="8"/>
                </a:lnTo>
                <a:lnTo>
                  <a:pt x="145" y="9"/>
                </a:lnTo>
                <a:lnTo>
                  <a:pt x="121" y="11"/>
                </a:lnTo>
                <a:lnTo>
                  <a:pt x="93" y="11"/>
                </a:lnTo>
                <a:lnTo>
                  <a:pt x="64" y="13"/>
                </a:lnTo>
                <a:lnTo>
                  <a:pt x="33" y="14"/>
                </a:lnTo>
                <a:lnTo>
                  <a:pt x="0" y="14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48" name="Freeform 13"/>
          <p:cNvSpPr/>
          <p:nvPr/>
        </p:nvSpPr>
        <p:spPr bwMode="auto">
          <a:xfrm>
            <a:off x="5037455" y="3174365"/>
            <a:ext cx="290195" cy="19685"/>
          </a:xfrm>
          <a:custGeom>
            <a:avLst/>
            <a:gdLst>
              <a:gd name="T0" fmla="*/ 323850 w 204"/>
              <a:gd name="T1" fmla="*/ 0 h 14"/>
              <a:gd name="T2" fmla="*/ 320675 w 204"/>
              <a:gd name="T3" fmla="*/ 1588 h 14"/>
              <a:gd name="T4" fmla="*/ 307975 w 204"/>
              <a:gd name="T5" fmla="*/ 6350 h 14"/>
              <a:gd name="T6" fmla="*/ 290513 w 204"/>
              <a:gd name="T7" fmla="*/ 9525 h 14"/>
              <a:gd name="T8" fmla="*/ 261938 w 204"/>
              <a:gd name="T9" fmla="*/ 12700 h 14"/>
              <a:gd name="T10" fmla="*/ 230188 w 204"/>
              <a:gd name="T11" fmla="*/ 14288 h 14"/>
              <a:gd name="T12" fmla="*/ 192088 w 204"/>
              <a:gd name="T13" fmla="*/ 17463 h 14"/>
              <a:gd name="T14" fmla="*/ 147638 w 204"/>
              <a:gd name="T15" fmla="*/ 17463 h 14"/>
              <a:gd name="T16" fmla="*/ 101600 w 204"/>
              <a:gd name="T17" fmla="*/ 20638 h 14"/>
              <a:gd name="T18" fmla="*/ 52388 w 204"/>
              <a:gd name="T19" fmla="*/ 22225 h 14"/>
              <a:gd name="T20" fmla="*/ 0 w 204"/>
              <a:gd name="T21" fmla="*/ 22225 h 14"/>
              <a:gd name="T22" fmla="*/ 0 w 204"/>
              <a:gd name="T23" fmla="*/ 20638 h 14"/>
              <a:gd name="T24" fmla="*/ 50800 w 204"/>
              <a:gd name="T25" fmla="*/ 20638 h 14"/>
              <a:gd name="T26" fmla="*/ 100013 w 204"/>
              <a:gd name="T27" fmla="*/ 20638 h 14"/>
              <a:gd name="T28" fmla="*/ 142875 w 204"/>
              <a:gd name="T29" fmla="*/ 17463 h 14"/>
              <a:gd name="T30" fmla="*/ 185738 w 204"/>
              <a:gd name="T31" fmla="*/ 15875 h 14"/>
              <a:gd name="T32" fmla="*/ 223838 w 204"/>
              <a:gd name="T33" fmla="*/ 14288 h 14"/>
              <a:gd name="T34" fmla="*/ 255588 w 204"/>
              <a:gd name="T35" fmla="*/ 12700 h 14"/>
              <a:gd name="T36" fmla="*/ 282575 w 204"/>
              <a:gd name="T37" fmla="*/ 7938 h 14"/>
              <a:gd name="T38" fmla="*/ 300038 w 204"/>
              <a:gd name="T39" fmla="*/ 6350 h 14"/>
              <a:gd name="T40" fmla="*/ 312738 w 204"/>
              <a:gd name="T41" fmla="*/ 1588 h 14"/>
              <a:gd name="T42" fmla="*/ 315913 w 204"/>
              <a:gd name="T43" fmla="*/ 0 h 14"/>
              <a:gd name="T44" fmla="*/ 323850 w 204"/>
              <a:gd name="T45" fmla="*/ 0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4" h="14">
                <a:moveTo>
                  <a:pt x="204" y="0"/>
                </a:moveTo>
                <a:lnTo>
                  <a:pt x="202" y="1"/>
                </a:lnTo>
                <a:lnTo>
                  <a:pt x="194" y="4"/>
                </a:lnTo>
                <a:lnTo>
                  <a:pt x="183" y="6"/>
                </a:lnTo>
                <a:lnTo>
                  <a:pt x="165" y="8"/>
                </a:lnTo>
                <a:lnTo>
                  <a:pt x="145" y="9"/>
                </a:lnTo>
                <a:lnTo>
                  <a:pt x="121" y="11"/>
                </a:lnTo>
                <a:lnTo>
                  <a:pt x="93" y="11"/>
                </a:lnTo>
                <a:lnTo>
                  <a:pt x="64" y="13"/>
                </a:lnTo>
                <a:lnTo>
                  <a:pt x="33" y="14"/>
                </a:lnTo>
                <a:lnTo>
                  <a:pt x="0" y="14"/>
                </a:lnTo>
                <a:lnTo>
                  <a:pt x="0" y="13"/>
                </a:lnTo>
                <a:lnTo>
                  <a:pt x="32" y="13"/>
                </a:lnTo>
                <a:lnTo>
                  <a:pt x="63" y="13"/>
                </a:lnTo>
                <a:lnTo>
                  <a:pt x="90" y="11"/>
                </a:lnTo>
                <a:lnTo>
                  <a:pt x="117" y="10"/>
                </a:lnTo>
                <a:lnTo>
                  <a:pt x="141" y="9"/>
                </a:lnTo>
                <a:lnTo>
                  <a:pt x="161" y="8"/>
                </a:lnTo>
                <a:lnTo>
                  <a:pt x="178" y="5"/>
                </a:lnTo>
                <a:lnTo>
                  <a:pt x="189" y="4"/>
                </a:lnTo>
                <a:lnTo>
                  <a:pt x="197" y="1"/>
                </a:lnTo>
                <a:lnTo>
                  <a:pt x="199" y="0"/>
                </a:lnTo>
                <a:lnTo>
                  <a:pt x="204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49" name="Freeform 14"/>
          <p:cNvSpPr/>
          <p:nvPr/>
        </p:nvSpPr>
        <p:spPr bwMode="auto">
          <a:xfrm>
            <a:off x="5037455" y="3174365"/>
            <a:ext cx="283210" cy="18415"/>
          </a:xfrm>
          <a:custGeom>
            <a:avLst/>
            <a:gdLst>
              <a:gd name="T0" fmla="*/ 0 w 199"/>
              <a:gd name="T1" fmla="*/ 20638 h 13"/>
              <a:gd name="T2" fmla="*/ 50800 w 199"/>
              <a:gd name="T3" fmla="*/ 20638 h 13"/>
              <a:gd name="T4" fmla="*/ 100013 w 199"/>
              <a:gd name="T5" fmla="*/ 20638 h 13"/>
              <a:gd name="T6" fmla="*/ 142875 w 199"/>
              <a:gd name="T7" fmla="*/ 17463 h 13"/>
              <a:gd name="T8" fmla="*/ 185738 w 199"/>
              <a:gd name="T9" fmla="*/ 15875 h 13"/>
              <a:gd name="T10" fmla="*/ 223838 w 199"/>
              <a:gd name="T11" fmla="*/ 14288 h 13"/>
              <a:gd name="T12" fmla="*/ 255588 w 199"/>
              <a:gd name="T13" fmla="*/ 12700 h 13"/>
              <a:gd name="T14" fmla="*/ 282575 w 199"/>
              <a:gd name="T15" fmla="*/ 7938 h 13"/>
              <a:gd name="T16" fmla="*/ 300038 w 199"/>
              <a:gd name="T17" fmla="*/ 6350 h 13"/>
              <a:gd name="T18" fmla="*/ 312738 w 199"/>
              <a:gd name="T19" fmla="*/ 1588 h 13"/>
              <a:gd name="T20" fmla="*/ 315913 w 199"/>
              <a:gd name="T21" fmla="*/ 0 h 13"/>
              <a:gd name="T22" fmla="*/ 306388 w 199"/>
              <a:gd name="T23" fmla="*/ 0 h 13"/>
              <a:gd name="T24" fmla="*/ 301625 w 199"/>
              <a:gd name="T25" fmla="*/ 1588 h 13"/>
              <a:gd name="T26" fmla="*/ 292100 w 199"/>
              <a:gd name="T27" fmla="*/ 6350 h 13"/>
              <a:gd name="T28" fmla="*/ 274638 w 199"/>
              <a:gd name="T29" fmla="*/ 7938 h 13"/>
              <a:gd name="T30" fmla="*/ 247650 w 199"/>
              <a:gd name="T31" fmla="*/ 12700 h 13"/>
              <a:gd name="T32" fmla="*/ 217488 w 199"/>
              <a:gd name="T33" fmla="*/ 14288 h 13"/>
              <a:gd name="T34" fmla="*/ 180975 w 199"/>
              <a:gd name="T35" fmla="*/ 15875 h 13"/>
              <a:gd name="T36" fmla="*/ 139700 w 199"/>
              <a:gd name="T37" fmla="*/ 17463 h 13"/>
              <a:gd name="T38" fmla="*/ 95250 w 199"/>
              <a:gd name="T39" fmla="*/ 20638 h 13"/>
              <a:gd name="T40" fmla="*/ 49213 w 199"/>
              <a:gd name="T41" fmla="*/ 20638 h 13"/>
              <a:gd name="T42" fmla="*/ 0 w 199"/>
              <a:gd name="T43" fmla="*/ 20638 h 13"/>
              <a:gd name="T44" fmla="*/ 0 w 199"/>
              <a:gd name="T45" fmla="*/ 20638 h 1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9" h="13">
                <a:moveTo>
                  <a:pt x="0" y="13"/>
                </a:moveTo>
                <a:lnTo>
                  <a:pt x="32" y="13"/>
                </a:lnTo>
                <a:lnTo>
                  <a:pt x="63" y="13"/>
                </a:lnTo>
                <a:lnTo>
                  <a:pt x="90" y="11"/>
                </a:lnTo>
                <a:lnTo>
                  <a:pt x="117" y="10"/>
                </a:lnTo>
                <a:lnTo>
                  <a:pt x="141" y="9"/>
                </a:lnTo>
                <a:lnTo>
                  <a:pt x="161" y="8"/>
                </a:lnTo>
                <a:lnTo>
                  <a:pt x="178" y="5"/>
                </a:lnTo>
                <a:lnTo>
                  <a:pt x="189" y="4"/>
                </a:lnTo>
                <a:lnTo>
                  <a:pt x="197" y="1"/>
                </a:lnTo>
                <a:lnTo>
                  <a:pt x="199" y="0"/>
                </a:lnTo>
                <a:lnTo>
                  <a:pt x="193" y="0"/>
                </a:lnTo>
                <a:lnTo>
                  <a:pt x="190" y="1"/>
                </a:lnTo>
                <a:lnTo>
                  <a:pt x="184" y="4"/>
                </a:lnTo>
                <a:lnTo>
                  <a:pt x="173" y="5"/>
                </a:lnTo>
                <a:lnTo>
                  <a:pt x="156" y="8"/>
                </a:lnTo>
                <a:lnTo>
                  <a:pt x="137" y="9"/>
                </a:lnTo>
                <a:lnTo>
                  <a:pt x="114" y="10"/>
                </a:lnTo>
                <a:lnTo>
                  <a:pt x="88" y="11"/>
                </a:lnTo>
                <a:lnTo>
                  <a:pt x="60" y="13"/>
                </a:lnTo>
                <a:lnTo>
                  <a:pt x="31" y="13"/>
                </a:lnTo>
                <a:lnTo>
                  <a:pt x="0" y="13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50" name="Freeform 15"/>
          <p:cNvSpPr/>
          <p:nvPr/>
        </p:nvSpPr>
        <p:spPr bwMode="auto">
          <a:xfrm>
            <a:off x="5037455" y="3174365"/>
            <a:ext cx="274320" cy="18415"/>
          </a:xfrm>
          <a:custGeom>
            <a:avLst/>
            <a:gdLst>
              <a:gd name="T0" fmla="*/ 306388 w 193"/>
              <a:gd name="T1" fmla="*/ 0 h 13"/>
              <a:gd name="T2" fmla="*/ 301625 w 193"/>
              <a:gd name="T3" fmla="*/ 1588 h 13"/>
              <a:gd name="T4" fmla="*/ 292100 w 193"/>
              <a:gd name="T5" fmla="*/ 6350 h 13"/>
              <a:gd name="T6" fmla="*/ 274638 w 193"/>
              <a:gd name="T7" fmla="*/ 7938 h 13"/>
              <a:gd name="T8" fmla="*/ 247650 w 193"/>
              <a:gd name="T9" fmla="*/ 12700 h 13"/>
              <a:gd name="T10" fmla="*/ 217488 w 193"/>
              <a:gd name="T11" fmla="*/ 14288 h 13"/>
              <a:gd name="T12" fmla="*/ 180975 w 193"/>
              <a:gd name="T13" fmla="*/ 15875 h 13"/>
              <a:gd name="T14" fmla="*/ 139700 w 193"/>
              <a:gd name="T15" fmla="*/ 17463 h 13"/>
              <a:gd name="T16" fmla="*/ 95250 w 193"/>
              <a:gd name="T17" fmla="*/ 20638 h 13"/>
              <a:gd name="T18" fmla="*/ 49213 w 193"/>
              <a:gd name="T19" fmla="*/ 20638 h 13"/>
              <a:gd name="T20" fmla="*/ 0 w 193"/>
              <a:gd name="T21" fmla="*/ 20638 h 13"/>
              <a:gd name="T22" fmla="*/ 0 w 193"/>
              <a:gd name="T23" fmla="*/ 20638 h 13"/>
              <a:gd name="T24" fmla="*/ 47625 w 193"/>
              <a:gd name="T25" fmla="*/ 20638 h 13"/>
              <a:gd name="T26" fmla="*/ 93663 w 193"/>
              <a:gd name="T27" fmla="*/ 17463 h 13"/>
              <a:gd name="T28" fmla="*/ 134938 w 193"/>
              <a:gd name="T29" fmla="*/ 17463 h 13"/>
              <a:gd name="T30" fmla="*/ 176213 w 193"/>
              <a:gd name="T31" fmla="*/ 15875 h 13"/>
              <a:gd name="T32" fmla="*/ 209550 w 193"/>
              <a:gd name="T33" fmla="*/ 14288 h 13"/>
              <a:gd name="T34" fmla="*/ 239713 w 193"/>
              <a:gd name="T35" fmla="*/ 12700 h 13"/>
              <a:gd name="T36" fmla="*/ 263525 w 193"/>
              <a:gd name="T37" fmla="*/ 7938 h 13"/>
              <a:gd name="T38" fmla="*/ 282575 w 193"/>
              <a:gd name="T39" fmla="*/ 6350 h 13"/>
              <a:gd name="T40" fmla="*/ 293688 w 193"/>
              <a:gd name="T41" fmla="*/ 1588 h 13"/>
              <a:gd name="T42" fmla="*/ 296863 w 193"/>
              <a:gd name="T43" fmla="*/ 0 h 13"/>
              <a:gd name="T44" fmla="*/ 306388 w 193"/>
              <a:gd name="T45" fmla="*/ 0 h 1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3" h="13">
                <a:moveTo>
                  <a:pt x="193" y="0"/>
                </a:moveTo>
                <a:lnTo>
                  <a:pt x="190" y="1"/>
                </a:lnTo>
                <a:lnTo>
                  <a:pt x="184" y="4"/>
                </a:lnTo>
                <a:lnTo>
                  <a:pt x="173" y="5"/>
                </a:lnTo>
                <a:lnTo>
                  <a:pt x="156" y="8"/>
                </a:lnTo>
                <a:lnTo>
                  <a:pt x="137" y="9"/>
                </a:lnTo>
                <a:lnTo>
                  <a:pt x="114" y="10"/>
                </a:lnTo>
                <a:lnTo>
                  <a:pt x="88" y="11"/>
                </a:lnTo>
                <a:lnTo>
                  <a:pt x="60" y="13"/>
                </a:lnTo>
                <a:lnTo>
                  <a:pt x="31" y="13"/>
                </a:lnTo>
                <a:lnTo>
                  <a:pt x="0" y="13"/>
                </a:lnTo>
                <a:lnTo>
                  <a:pt x="30" y="13"/>
                </a:lnTo>
                <a:lnTo>
                  <a:pt x="59" y="11"/>
                </a:lnTo>
                <a:lnTo>
                  <a:pt x="85" y="11"/>
                </a:lnTo>
                <a:lnTo>
                  <a:pt x="111" y="10"/>
                </a:lnTo>
                <a:lnTo>
                  <a:pt x="132" y="9"/>
                </a:lnTo>
                <a:lnTo>
                  <a:pt x="151" y="8"/>
                </a:lnTo>
                <a:lnTo>
                  <a:pt x="166" y="5"/>
                </a:lnTo>
                <a:lnTo>
                  <a:pt x="178" y="4"/>
                </a:lnTo>
                <a:lnTo>
                  <a:pt x="185" y="1"/>
                </a:lnTo>
                <a:lnTo>
                  <a:pt x="187" y="0"/>
                </a:lnTo>
                <a:lnTo>
                  <a:pt x="193" y="0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51" name="Freeform 16"/>
          <p:cNvSpPr/>
          <p:nvPr/>
        </p:nvSpPr>
        <p:spPr bwMode="auto">
          <a:xfrm>
            <a:off x="5037455" y="3174365"/>
            <a:ext cx="266065" cy="18415"/>
          </a:xfrm>
          <a:custGeom>
            <a:avLst/>
            <a:gdLst>
              <a:gd name="T0" fmla="*/ 0 w 187"/>
              <a:gd name="T1" fmla="*/ 20638 h 13"/>
              <a:gd name="T2" fmla="*/ 47625 w 187"/>
              <a:gd name="T3" fmla="*/ 20638 h 13"/>
              <a:gd name="T4" fmla="*/ 93663 w 187"/>
              <a:gd name="T5" fmla="*/ 17463 h 13"/>
              <a:gd name="T6" fmla="*/ 134938 w 187"/>
              <a:gd name="T7" fmla="*/ 17463 h 13"/>
              <a:gd name="T8" fmla="*/ 176213 w 187"/>
              <a:gd name="T9" fmla="*/ 15875 h 13"/>
              <a:gd name="T10" fmla="*/ 209550 w 187"/>
              <a:gd name="T11" fmla="*/ 14288 h 13"/>
              <a:gd name="T12" fmla="*/ 239713 w 187"/>
              <a:gd name="T13" fmla="*/ 12700 h 13"/>
              <a:gd name="T14" fmla="*/ 263525 w 187"/>
              <a:gd name="T15" fmla="*/ 7938 h 13"/>
              <a:gd name="T16" fmla="*/ 282575 w 187"/>
              <a:gd name="T17" fmla="*/ 6350 h 13"/>
              <a:gd name="T18" fmla="*/ 293688 w 187"/>
              <a:gd name="T19" fmla="*/ 1588 h 13"/>
              <a:gd name="T20" fmla="*/ 296863 w 187"/>
              <a:gd name="T21" fmla="*/ 0 h 13"/>
              <a:gd name="T22" fmla="*/ 285750 w 187"/>
              <a:gd name="T23" fmla="*/ 0 h 13"/>
              <a:gd name="T24" fmla="*/ 284163 w 187"/>
              <a:gd name="T25" fmla="*/ 1588 h 13"/>
              <a:gd name="T26" fmla="*/ 271463 w 187"/>
              <a:gd name="T27" fmla="*/ 6350 h 13"/>
              <a:gd name="T28" fmla="*/ 255588 w 187"/>
              <a:gd name="T29" fmla="*/ 7938 h 13"/>
              <a:gd name="T30" fmla="*/ 231775 w 187"/>
              <a:gd name="T31" fmla="*/ 9525 h 13"/>
              <a:gd name="T32" fmla="*/ 203200 w 187"/>
              <a:gd name="T33" fmla="*/ 12700 h 13"/>
              <a:gd name="T34" fmla="*/ 169863 w 187"/>
              <a:gd name="T35" fmla="*/ 14288 h 13"/>
              <a:gd name="T36" fmla="*/ 131763 w 187"/>
              <a:gd name="T37" fmla="*/ 15875 h 13"/>
              <a:gd name="T38" fmla="*/ 88900 w 187"/>
              <a:gd name="T39" fmla="*/ 17463 h 13"/>
              <a:gd name="T40" fmla="*/ 47625 w 187"/>
              <a:gd name="T41" fmla="*/ 17463 h 13"/>
              <a:gd name="T42" fmla="*/ 0 w 187"/>
              <a:gd name="T43" fmla="*/ 17463 h 13"/>
              <a:gd name="T44" fmla="*/ 0 w 187"/>
              <a:gd name="T45" fmla="*/ 20638 h 1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7" h="13">
                <a:moveTo>
                  <a:pt x="0" y="13"/>
                </a:moveTo>
                <a:lnTo>
                  <a:pt x="30" y="13"/>
                </a:lnTo>
                <a:lnTo>
                  <a:pt x="59" y="11"/>
                </a:lnTo>
                <a:lnTo>
                  <a:pt x="85" y="11"/>
                </a:lnTo>
                <a:lnTo>
                  <a:pt x="111" y="10"/>
                </a:lnTo>
                <a:lnTo>
                  <a:pt x="132" y="9"/>
                </a:lnTo>
                <a:lnTo>
                  <a:pt x="151" y="8"/>
                </a:lnTo>
                <a:lnTo>
                  <a:pt x="166" y="5"/>
                </a:lnTo>
                <a:lnTo>
                  <a:pt x="178" y="4"/>
                </a:lnTo>
                <a:lnTo>
                  <a:pt x="185" y="1"/>
                </a:lnTo>
                <a:lnTo>
                  <a:pt x="187" y="0"/>
                </a:lnTo>
                <a:lnTo>
                  <a:pt x="180" y="0"/>
                </a:lnTo>
                <a:lnTo>
                  <a:pt x="179" y="1"/>
                </a:lnTo>
                <a:lnTo>
                  <a:pt x="171" y="4"/>
                </a:lnTo>
                <a:lnTo>
                  <a:pt x="161" y="5"/>
                </a:lnTo>
                <a:lnTo>
                  <a:pt x="146" y="6"/>
                </a:lnTo>
                <a:lnTo>
                  <a:pt x="128" y="8"/>
                </a:lnTo>
                <a:lnTo>
                  <a:pt x="107" y="9"/>
                </a:lnTo>
                <a:lnTo>
                  <a:pt x="83" y="10"/>
                </a:lnTo>
                <a:lnTo>
                  <a:pt x="56" y="11"/>
                </a:lnTo>
                <a:lnTo>
                  <a:pt x="30" y="11"/>
                </a:lnTo>
                <a:lnTo>
                  <a:pt x="0" y="11"/>
                </a:lnTo>
                <a:lnTo>
                  <a:pt x="0" y="13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52" name="Freeform 17"/>
          <p:cNvSpPr/>
          <p:nvPr/>
        </p:nvSpPr>
        <p:spPr bwMode="auto">
          <a:xfrm>
            <a:off x="5037455" y="3174365"/>
            <a:ext cx="255905" cy="15875"/>
          </a:xfrm>
          <a:custGeom>
            <a:avLst/>
            <a:gdLst>
              <a:gd name="T0" fmla="*/ 285750 w 180"/>
              <a:gd name="T1" fmla="*/ 0 h 11"/>
              <a:gd name="T2" fmla="*/ 284163 w 180"/>
              <a:gd name="T3" fmla="*/ 1588 h 11"/>
              <a:gd name="T4" fmla="*/ 271463 w 180"/>
              <a:gd name="T5" fmla="*/ 6350 h 11"/>
              <a:gd name="T6" fmla="*/ 255588 w 180"/>
              <a:gd name="T7" fmla="*/ 7938 h 11"/>
              <a:gd name="T8" fmla="*/ 231775 w 180"/>
              <a:gd name="T9" fmla="*/ 9525 h 11"/>
              <a:gd name="T10" fmla="*/ 203200 w 180"/>
              <a:gd name="T11" fmla="*/ 12700 h 11"/>
              <a:gd name="T12" fmla="*/ 169863 w 180"/>
              <a:gd name="T13" fmla="*/ 14288 h 11"/>
              <a:gd name="T14" fmla="*/ 131763 w 180"/>
              <a:gd name="T15" fmla="*/ 15875 h 11"/>
              <a:gd name="T16" fmla="*/ 88900 w 180"/>
              <a:gd name="T17" fmla="*/ 17463 h 11"/>
              <a:gd name="T18" fmla="*/ 47625 w 180"/>
              <a:gd name="T19" fmla="*/ 17463 h 11"/>
              <a:gd name="T20" fmla="*/ 0 w 180"/>
              <a:gd name="T21" fmla="*/ 17463 h 11"/>
              <a:gd name="T22" fmla="*/ 0 w 180"/>
              <a:gd name="T23" fmla="*/ 17463 h 11"/>
              <a:gd name="T24" fmla="*/ 44450 w 180"/>
              <a:gd name="T25" fmla="*/ 17463 h 11"/>
              <a:gd name="T26" fmla="*/ 87313 w 180"/>
              <a:gd name="T27" fmla="*/ 17463 h 11"/>
              <a:gd name="T28" fmla="*/ 125413 w 180"/>
              <a:gd name="T29" fmla="*/ 15875 h 11"/>
              <a:gd name="T30" fmla="*/ 163513 w 180"/>
              <a:gd name="T31" fmla="*/ 14288 h 11"/>
              <a:gd name="T32" fmla="*/ 195263 w 180"/>
              <a:gd name="T33" fmla="*/ 12700 h 11"/>
              <a:gd name="T34" fmla="*/ 223838 w 180"/>
              <a:gd name="T35" fmla="*/ 9525 h 11"/>
              <a:gd name="T36" fmla="*/ 246063 w 180"/>
              <a:gd name="T37" fmla="*/ 7938 h 11"/>
              <a:gd name="T38" fmla="*/ 261938 w 180"/>
              <a:gd name="T39" fmla="*/ 4763 h 11"/>
              <a:gd name="T40" fmla="*/ 271463 w 180"/>
              <a:gd name="T41" fmla="*/ 1588 h 11"/>
              <a:gd name="T42" fmla="*/ 276225 w 180"/>
              <a:gd name="T43" fmla="*/ 0 h 11"/>
              <a:gd name="T44" fmla="*/ 285750 w 180"/>
              <a:gd name="T45" fmla="*/ 0 h 1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0" h="11">
                <a:moveTo>
                  <a:pt x="180" y="0"/>
                </a:moveTo>
                <a:lnTo>
                  <a:pt x="179" y="1"/>
                </a:lnTo>
                <a:lnTo>
                  <a:pt x="171" y="4"/>
                </a:lnTo>
                <a:lnTo>
                  <a:pt x="161" y="5"/>
                </a:lnTo>
                <a:lnTo>
                  <a:pt x="146" y="6"/>
                </a:lnTo>
                <a:lnTo>
                  <a:pt x="128" y="8"/>
                </a:lnTo>
                <a:lnTo>
                  <a:pt x="107" y="9"/>
                </a:lnTo>
                <a:lnTo>
                  <a:pt x="83" y="10"/>
                </a:lnTo>
                <a:lnTo>
                  <a:pt x="56" y="11"/>
                </a:lnTo>
                <a:lnTo>
                  <a:pt x="30" y="11"/>
                </a:lnTo>
                <a:lnTo>
                  <a:pt x="0" y="11"/>
                </a:lnTo>
                <a:lnTo>
                  <a:pt x="28" y="11"/>
                </a:lnTo>
                <a:lnTo>
                  <a:pt x="55" y="11"/>
                </a:lnTo>
                <a:lnTo>
                  <a:pt x="79" y="10"/>
                </a:lnTo>
                <a:lnTo>
                  <a:pt x="103" y="9"/>
                </a:lnTo>
                <a:lnTo>
                  <a:pt x="123" y="8"/>
                </a:lnTo>
                <a:lnTo>
                  <a:pt x="141" y="6"/>
                </a:lnTo>
                <a:lnTo>
                  <a:pt x="155" y="5"/>
                </a:lnTo>
                <a:lnTo>
                  <a:pt x="165" y="3"/>
                </a:lnTo>
                <a:lnTo>
                  <a:pt x="171" y="1"/>
                </a:lnTo>
                <a:lnTo>
                  <a:pt x="174" y="0"/>
                </a:lnTo>
                <a:lnTo>
                  <a:pt x="18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53" name="Freeform 18"/>
          <p:cNvSpPr/>
          <p:nvPr/>
        </p:nvSpPr>
        <p:spPr bwMode="auto">
          <a:xfrm>
            <a:off x="5037455" y="3174365"/>
            <a:ext cx="247650" cy="15875"/>
          </a:xfrm>
          <a:custGeom>
            <a:avLst/>
            <a:gdLst>
              <a:gd name="T0" fmla="*/ 0 w 174"/>
              <a:gd name="T1" fmla="*/ 17463 h 11"/>
              <a:gd name="T2" fmla="*/ 44450 w 174"/>
              <a:gd name="T3" fmla="*/ 17463 h 11"/>
              <a:gd name="T4" fmla="*/ 87313 w 174"/>
              <a:gd name="T5" fmla="*/ 17463 h 11"/>
              <a:gd name="T6" fmla="*/ 125413 w 174"/>
              <a:gd name="T7" fmla="*/ 15875 h 11"/>
              <a:gd name="T8" fmla="*/ 163513 w 174"/>
              <a:gd name="T9" fmla="*/ 14288 h 11"/>
              <a:gd name="T10" fmla="*/ 195263 w 174"/>
              <a:gd name="T11" fmla="*/ 12700 h 11"/>
              <a:gd name="T12" fmla="*/ 223838 w 174"/>
              <a:gd name="T13" fmla="*/ 9525 h 11"/>
              <a:gd name="T14" fmla="*/ 246063 w 174"/>
              <a:gd name="T15" fmla="*/ 7938 h 11"/>
              <a:gd name="T16" fmla="*/ 261938 w 174"/>
              <a:gd name="T17" fmla="*/ 4763 h 11"/>
              <a:gd name="T18" fmla="*/ 271463 w 174"/>
              <a:gd name="T19" fmla="*/ 1588 h 11"/>
              <a:gd name="T20" fmla="*/ 276225 w 174"/>
              <a:gd name="T21" fmla="*/ 0 h 11"/>
              <a:gd name="T22" fmla="*/ 263525 w 174"/>
              <a:gd name="T23" fmla="*/ 0 h 11"/>
              <a:gd name="T24" fmla="*/ 260350 w 174"/>
              <a:gd name="T25" fmla="*/ 1588 h 11"/>
              <a:gd name="T26" fmla="*/ 247650 w 174"/>
              <a:gd name="T27" fmla="*/ 6350 h 11"/>
              <a:gd name="T28" fmla="*/ 230188 w 174"/>
              <a:gd name="T29" fmla="*/ 7938 h 11"/>
              <a:gd name="T30" fmla="*/ 203200 w 174"/>
              <a:gd name="T31" fmla="*/ 9525 h 11"/>
              <a:gd name="T32" fmla="*/ 171450 w 174"/>
              <a:gd name="T33" fmla="*/ 12700 h 11"/>
              <a:gd name="T34" fmla="*/ 133350 w 174"/>
              <a:gd name="T35" fmla="*/ 14288 h 11"/>
              <a:gd name="T36" fmla="*/ 90488 w 174"/>
              <a:gd name="T37" fmla="*/ 15875 h 11"/>
              <a:gd name="T38" fmla="*/ 47625 w 174"/>
              <a:gd name="T39" fmla="*/ 15875 h 11"/>
              <a:gd name="T40" fmla="*/ 0 w 174"/>
              <a:gd name="T41" fmla="*/ 17463 h 11"/>
              <a:gd name="T42" fmla="*/ 0 w 174"/>
              <a:gd name="T43" fmla="*/ 17463 h 1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74" h="11">
                <a:moveTo>
                  <a:pt x="0" y="11"/>
                </a:moveTo>
                <a:lnTo>
                  <a:pt x="28" y="11"/>
                </a:lnTo>
                <a:lnTo>
                  <a:pt x="55" y="11"/>
                </a:lnTo>
                <a:lnTo>
                  <a:pt x="79" y="10"/>
                </a:lnTo>
                <a:lnTo>
                  <a:pt x="103" y="9"/>
                </a:lnTo>
                <a:lnTo>
                  <a:pt x="123" y="8"/>
                </a:lnTo>
                <a:lnTo>
                  <a:pt x="141" y="6"/>
                </a:lnTo>
                <a:lnTo>
                  <a:pt x="155" y="5"/>
                </a:lnTo>
                <a:lnTo>
                  <a:pt x="165" y="3"/>
                </a:lnTo>
                <a:lnTo>
                  <a:pt x="171" y="1"/>
                </a:lnTo>
                <a:lnTo>
                  <a:pt x="174" y="0"/>
                </a:lnTo>
                <a:lnTo>
                  <a:pt x="166" y="0"/>
                </a:lnTo>
                <a:lnTo>
                  <a:pt x="164" y="1"/>
                </a:lnTo>
                <a:lnTo>
                  <a:pt x="156" y="4"/>
                </a:lnTo>
                <a:lnTo>
                  <a:pt x="145" y="5"/>
                </a:lnTo>
                <a:lnTo>
                  <a:pt x="128" y="6"/>
                </a:lnTo>
                <a:lnTo>
                  <a:pt x="108" y="8"/>
                </a:lnTo>
                <a:lnTo>
                  <a:pt x="84" y="9"/>
                </a:lnTo>
                <a:lnTo>
                  <a:pt x="57" y="10"/>
                </a:lnTo>
                <a:lnTo>
                  <a:pt x="30" y="10"/>
                </a:lnTo>
                <a:lnTo>
                  <a:pt x="0" y="11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54" name="Freeform 19"/>
          <p:cNvSpPr/>
          <p:nvPr/>
        </p:nvSpPr>
        <p:spPr bwMode="auto">
          <a:xfrm>
            <a:off x="5037455" y="3174365"/>
            <a:ext cx="236220" cy="15875"/>
          </a:xfrm>
          <a:custGeom>
            <a:avLst/>
            <a:gdLst>
              <a:gd name="T0" fmla="*/ 263525 w 166"/>
              <a:gd name="T1" fmla="*/ 0 h 11"/>
              <a:gd name="T2" fmla="*/ 260350 w 166"/>
              <a:gd name="T3" fmla="*/ 1588 h 11"/>
              <a:gd name="T4" fmla="*/ 247650 w 166"/>
              <a:gd name="T5" fmla="*/ 6350 h 11"/>
              <a:gd name="T6" fmla="*/ 230188 w 166"/>
              <a:gd name="T7" fmla="*/ 7938 h 11"/>
              <a:gd name="T8" fmla="*/ 203200 w 166"/>
              <a:gd name="T9" fmla="*/ 9525 h 11"/>
              <a:gd name="T10" fmla="*/ 171450 w 166"/>
              <a:gd name="T11" fmla="*/ 12700 h 11"/>
              <a:gd name="T12" fmla="*/ 133350 w 166"/>
              <a:gd name="T13" fmla="*/ 14288 h 11"/>
              <a:gd name="T14" fmla="*/ 90488 w 166"/>
              <a:gd name="T15" fmla="*/ 15875 h 11"/>
              <a:gd name="T16" fmla="*/ 47625 w 166"/>
              <a:gd name="T17" fmla="*/ 15875 h 11"/>
              <a:gd name="T18" fmla="*/ 0 w 166"/>
              <a:gd name="T19" fmla="*/ 17463 h 11"/>
              <a:gd name="T20" fmla="*/ 0 w 166"/>
              <a:gd name="T21" fmla="*/ 15875 h 11"/>
              <a:gd name="T22" fmla="*/ 44450 w 166"/>
              <a:gd name="T23" fmla="*/ 15875 h 11"/>
              <a:gd name="T24" fmla="*/ 87313 w 166"/>
              <a:gd name="T25" fmla="*/ 15875 h 11"/>
              <a:gd name="T26" fmla="*/ 127000 w 166"/>
              <a:gd name="T27" fmla="*/ 14288 h 11"/>
              <a:gd name="T28" fmla="*/ 163513 w 166"/>
              <a:gd name="T29" fmla="*/ 12700 h 11"/>
              <a:gd name="T30" fmla="*/ 193675 w 166"/>
              <a:gd name="T31" fmla="*/ 9525 h 11"/>
              <a:gd name="T32" fmla="*/ 220663 w 166"/>
              <a:gd name="T33" fmla="*/ 7938 h 11"/>
              <a:gd name="T34" fmla="*/ 238125 w 166"/>
              <a:gd name="T35" fmla="*/ 4763 h 11"/>
              <a:gd name="T36" fmla="*/ 250825 w 166"/>
              <a:gd name="T37" fmla="*/ 1588 h 11"/>
              <a:gd name="T38" fmla="*/ 252413 w 166"/>
              <a:gd name="T39" fmla="*/ 0 h 11"/>
              <a:gd name="T40" fmla="*/ 263525 w 166"/>
              <a:gd name="T41" fmla="*/ 0 h 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6" h="11">
                <a:moveTo>
                  <a:pt x="166" y="0"/>
                </a:moveTo>
                <a:lnTo>
                  <a:pt x="164" y="1"/>
                </a:lnTo>
                <a:lnTo>
                  <a:pt x="156" y="4"/>
                </a:lnTo>
                <a:lnTo>
                  <a:pt x="145" y="5"/>
                </a:lnTo>
                <a:lnTo>
                  <a:pt x="128" y="6"/>
                </a:lnTo>
                <a:lnTo>
                  <a:pt x="108" y="8"/>
                </a:lnTo>
                <a:lnTo>
                  <a:pt x="84" y="9"/>
                </a:lnTo>
                <a:lnTo>
                  <a:pt x="57" y="10"/>
                </a:lnTo>
                <a:lnTo>
                  <a:pt x="30" y="10"/>
                </a:lnTo>
                <a:lnTo>
                  <a:pt x="0" y="11"/>
                </a:lnTo>
                <a:lnTo>
                  <a:pt x="0" y="10"/>
                </a:lnTo>
                <a:lnTo>
                  <a:pt x="28" y="10"/>
                </a:lnTo>
                <a:lnTo>
                  <a:pt x="55" y="10"/>
                </a:lnTo>
                <a:lnTo>
                  <a:pt x="80" y="9"/>
                </a:lnTo>
                <a:lnTo>
                  <a:pt x="103" y="8"/>
                </a:lnTo>
                <a:lnTo>
                  <a:pt x="122" y="6"/>
                </a:lnTo>
                <a:lnTo>
                  <a:pt x="139" y="5"/>
                </a:lnTo>
                <a:lnTo>
                  <a:pt x="150" y="3"/>
                </a:lnTo>
                <a:lnTo>
                  <a:pt x="158" y="1"/>
                </a:lnTo>
                <a:lnTo>
                  <a:pt x="159" y="0"/>
                </a:lnTo>
                <a:lnTo>
                  <a:pt x="166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55" name="Freeform 20"/>
          <p:cNvSpPr/>
          <p:nvPr/>
        </p:nvSpPr>
        <p:spPr bwMode="auto">
          <a:xfrm>
            <a:off x="5037455" y="3174365"/>
            <a:ext cx="226060" cy="13970"/>
          </a:xfrm>
          <a:custGeom>
            <a:avLst/>
            <a:gdLst>
              <a:gd name="T0" fmla="*/ 0 w 159"/>
              <a:gd name="T1" fmla="*/ 15875 h 10"/>
              <a:gd name="T2" fmla="*/ 44450 w 159"/>
              <a:gd name="T3" fmla="*/ 15875 h 10"/>
              <a:gd name="T4" fmla="*/ 87313 w 159"/>
              <a:gd name="T5" fmla="*/ 15875 h 10"/>
              <a:gd name="T6" fmla="*/ 127000 w 159"/>
              <a:gd name="T7" fmla="*/ 14288 h 10"/>
              <a:gd name="T8" fmla="*/ 163513 w 159"/>
              <a:gd name="T9" fmla="*/ 12700 h 10"/>
              <a:gd name="T10" fmla="*/ 193675 w 159"/>
              <a:gd name="T11" fmla="*/ 9525 h 10"/>
              <a:gd name="T12" fmla="*/ 220663 w 159"/>
              <a:gd name="T13" fmla="*/ 7938 h 10"/>
              <a:gd name="T14" fmla="*/ 238125 w 159"/>
              <a:gd name="T15" fmla="*/ 4763 h 10"/>
              <a:gd name="T16" fmla="*/ 250825 w 159"/>
              <a:gd name="T17" fmla="*/ 1588 h 10"/>
              <a:gd name="T18" fmla="*/ 252413 w 159"/>
              <a:gd name="T19" fmla="*/ 0 h 10"/>
              <a:gd name="T20" fmla="*/ 239713 w 159"/>
              <a:gd name="T21" fmla="*/ 0 h 10"/>
              <a:gd name="T22" fmla="*/ 236538 w 159"/>
              <a:gd name="T23" fmla="*/ 1588 h 10"/>
              <a:gd name="T24" fmla="*/ 225425 w 159"/>
              <a:gd name="T25" fmla="*/ 4763 h 10"/>
              <a:gd name="T26" fmla="*/ 207963 w 159"/>
              <a:gd name="T27" fmla="*/ 7938 h 10"/>
              <a:gd name="T28" fmla="*/ 184150 w 159"/>
              <a:gd name="T29" fmla="*/ 9525 h 10"/>
              <a:gd name="T30" fmla="*/ 155575 w 159"/>
              <a:gd name="T31" fmla="*/ 12700 h 10"/>
              <a:gd name="T32" fmla="*/ 120650 w 159"/>
              <a:gd name="T33" fmla="*/ 14288 h 10"/>
              <a:gd name="T34" fmla="*/ 82550 w 159"/>
              <a:gd name="T35" fmla="*/ 14288 h 10"/>
              <a:gd name="T36" fmla="*/ 42863 w 159"/>
              <a:gd name="T37" fmla="*/ 15875 h 10"/>
              <a:gd name="T38" fmla="*/ 0 w 159"/>
              <a:gd name="T39" fmla="*/ 15875 h 10"/>
              <a:gd name="T40" fmla="*/ 0 w 159"/>
              <a:gd name="T41" fmla="*/ 15875 h 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59" h="10">
                <a:moveTo>
                  <a:pt x="0" y="10"/>
                </a:moveTo>
                <a:lnTo>
                  <a:pt x="28" y="10"/>
                </a:lnTo>
                <a:lnTo>
                  <a:pt x="55" y="10"/>
                </a:lnTo>
                <a:lnTo>
                  <a:pt x="80" y="9"/>
                </a:lnTo>
                <a:lnTo>
                  <a:pt x="103" y="8"/>
                </a:lnTo>
                <a:lnTo>
                  <a:pt x="122" y="6"/>
                </a:lnTo>
                <a:lnTo>
                  <a:pt x="139" y="5"/>
                </a:lnTo>
                <a:lnTo>
                  <a:pt x="150" y="3"/>
                </a:lnTo>
                <a:lnTo>
                  <a:pt x="158" y="1"/>
                </a:lnTo>
                <a:lnTo>
                  <a:pt x="159" y="0"/>
                </a:lnTo>
                <a:lnTo>
                  <a:pt x="151" y="0"/>
                </a:lnTo>
                <a:lnTo>
                  <a:pt x="149" y="1"/>
                </a:lnTo>
                <a:lnTo>
                  <a:pt x="142" y="3"/>
                </a:lnTo>
                <a:lnTo>
                  <a:pt x="131" y="5"/>
                </a:lnTo>
                <a:lnTo>
                  <a:pt x="116" y="6"/>
                </a:lnTo>
                <a:lnTo>
                  <a:pt x="98" y="8"/>
                </a:lnTo>
                <a:lnTo>
                  <a:pt x="76" y="9"/>
                </a:lnTo>
                <a:lnTo>
                  <a:pt x="52" y="9"/>
                </a:lnTo>
                <a:lnTo>
                  <a:pt x="27" y="10"/>
                </a:lnTo>
                <a:lnTo>
                  <a:pt x="0" y="1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56" name="Freeform 21"/>
          <p:cNvSpPr/>
          <p:nvPr/>
        </p:nvSpPr>
        <p:spPr bwMode="auto">
          <a:xfrm>
            <a:off x="5037455" y="3174365"/>
            <a:ext cx="214630" cy="13970"/>
          </a:xfrm>
          <a:custGeom>
            <a:avLst/>
            <a:gdLst>
              <a:gd name="T0" fmla="*/ 239713 w 151"/>
              <a:gd name="T1" fmla="*/ 0 h 10"/>
              <a:gd name="T2" fmla="*/ 236538 w 151"/>
              <a:gd name="T3" fmla="*/ 1588 h 10"/>
              <a:gd name="T4" fmla="*/ 225425 w 151"/>
              <a:gd name="T5" fmla="*/ 4763 h 10"/>
              <a:gd name="T6" fmla="*/ 207963 w 151"/>
              <a:gd name="T7" fmla="*/ 7938 h 10"/>
              <a:gd name="T8" fmla="*/ 184150 w 151"/>
              <a:gd name="T9" fmla="*/ 9525 h 10"/>
              <a:gd name="T10" fmla="*/ 155575 w 151"/>
              <a:gd name="T11" fmla="*/ 12700 h 10"/>
              <a:gd name="T12" fmla="*/ 120650 w 151"/>
              <a:gd name="T13" fmla="*/ 14288 h 10"/>
              <a:gd name="T14" fmla="*/ 82550 w 151"/>
              <a:gd name="T15" fmla="*/ 14288 h 10"/>
              <a:gd name="T16" fmla="*/ 42863 w 151"/>
              <a:gd name="T17" fmla="*/ 15875 h 10"/>
              <a:gd name="T18" fmla="*/ 0 w 151"/>
              <a:gd name="T19" fmla="*/ 15875 h 10"/>
              <a:gd name="T20" fmla="*/ 0 w 151"/>
              <a:gd name="T21" fmla="*/ 14288 h 10"/>
              <a:gd name="T22" fmla="*/ 41275 w 151"/>
              <a:gd name="T23" fmla="*/ 14288 h 10"/>
              <a:gd name="T24" fmla="*/ 79375 w 151"/>
              <a:gd name="T25" fmla="*/ 14288 h 10"/>
              <a:gd name="T26" fmla="*/ 112713 w 151"/>
              <a:gd name="T27" fmla="*/ 12700 h 10"/>
              <a:gd name="T28" fmla="*/ 146050 w 151"/>
              <a:gd name="T29" fmla="*/ 9525 h 10"/>
              <a:gd name="T30" fmla="*/ 173038 w 151"/>
              <a:gd name="T31" fmla="*/ 9525 h 10"/>
              <a:gd name="T32" fmla="*/ 198438 w 151"/>
              <a:gd name="T33" fmla="*/ 6350 h 10"/>
              <a:gd name="T34" fmla="*/ 214313 w 151"/>
              <a:gd name="T35" fmla="*/ 4763 h 10"/>
              <a:gd name="T36" fmla="*/ 223838 w 151"/>
              <a:gd name="T37" fmla="*/ 1588 h 10"/>
              <a:gd name="T38" fmla="*/ 228600 w 151"/>
              <a:gd name="T39" fmla="*/ 0 h 10"/>
              <a:gd name="T40" fmla="*/ 239713 w 151"/>
              <a:gd name="T41" fmla="*/ 0 h 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51" h="10">
                <a:moveTo>
                  <a:pt x="151" y="0"/>
                </a:moveTo>
                <a:lnTo>
                  <a:pt x="149" y="1"/>
                </a:lnTo>
                <a:lnTo>
                  <a:pt x="142" y="3"/>
                </a:lnTo>
                <a:lnTo>
                  <a:pt x="131" y="5"/>
                </a:lnTo>
                <a:lnTo>
                  <a:pt x="116" y="6"/>
                </a:lnTo>
                <a:lnTo>
                  <a:pt x="98" y="8"/>
                </a:lnTo>
                <a:lnTo>
                  <a:pt x="76" y="9"/>
                </a:lnTo>
                <a:lnTo>
                  <a:pt x="52" y="9"/>
                </a:lnTo>
                <a:lnTo>
                  <a:pt x="27" y="10"/>
                </a:lnTo>
                <a:lnTo>
                  <a:pt x="0" y="10"/>
                </a:lnTo>
                <a:lnTo>
                  <a:pt x="0" y="9"/>
                </a:lnTo>
                <a:lnTo>
                  <a:pt x="26" y="9"/>
                </a:lnTo>
                <a:lnTo>
                  <a:pt x="50" y="9"/>
                </a:lnTo>
                <a:lnTo>
                  <a:pt x="71" y="8"/>
                </a:lnTo>
                <a:lnTo>
                  <a:pt x="92" y="6"/>
                </a:lnTo>
                <a:lnTo>
                  <a:pt x="109" y="6"/>
                </a:lnTo>
                <a:lnTo>
                  <a:pt x="125" y="4"/>
                </a:lnTo>
                <a:lnTo>
                  <a:pt x="135" y="3"/>
                </a:lnTo>
                <a:lnTo>
                  <a:pt x="141" y="1"/>
                </a:lnTo>
                <a:lnTo>
                  <a:pt x="144" y="0"/>
                </a:lnTo>
                <a:lnTo>
                  <a:pt x="151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57" name="Freeform 22"/>
          <p:cNvSpPr/>
          <p:nvPr/>
        </p:nvSpPr>
        <p:spPr bwMode="auto">
          <a:xfrm>
            <a:off x="5037455" y="3174365"/>
            <a:ext cx="204470" cy="12700"/>
          </a:xfrm>
          <a:custGeom>
            <a:avLst/>
            <a:gdLst>
              <a:gd name="T0" fmla="*/ 0 w 144"/>
              <a:gd name="T1" fmla="*/ 14288 h 9"/>
              <a:gd name="T2" fmla="*/ 41275 w 144"/>
              <a:gd name="T3" fmla="*/ 14288 h 9"/>
              <a:gd name="T4" fmla="*/ 79375 w 144"/>
              <a:gd name="T5" fmla="*/ 14288 h 9"/>
              <a:gd name="T6" fmla="*/ 112713 w 144"/>
              <a:gd name="T7" fmla="*/ 12700 h 9"/>
              <a:gd name="T8" fmla="*/ 146050 w 144"/>
              <a:gd name="T9" fmla="*/ 9525 h 9"/>
              <a:gd name="T10" fmla="*/ 173038 w 144"/>
              <a:gd name="T11" fmla="*/ 9525 h 9"/>
              <a:gd name="T12" fmla="*/ 198438 w 144"/>
              <a:gd name="T13" fmla="*/ 6350 h 9"/>
              <a:gd name="T14" fmla="*/ 214313 w 144"/>
              <a:gd name="T15" fmla="*/ 4763 h 9"/>
              <a:gd name="T16" fmla="*/ 223838 w 144"/>
              <a:gd name="T17" fmla="*/ 1588 h 9"/>
              <a:gd name="T18" fmla="*/ 228600 w 144"/>
              <a:gd name="T19" fmla="*/ 0 h 9"/>
              <a:gd name="T20" fmla="*/ 211138 w 144"/>
              <a:gd name="T21" fmla="*/ 0 h 9"/>
              <a:gd name="T22" fmla="*/ 209550 w 144"/>
              <a:gd name="T23" fmla="*/ 1588 h 9"/>
              <a:gd name="T24" fmla="*/ 200025 w 144"/>
              <a:gd name="T25" fmla="*/ 4763 h 9"/>
              <a:gd name="T26" fmla="*/ 184150 w 144"/>
              <a:gd name="T27" fmla="*/ 6350 h 9"/>
              <a:gd name="T28" fmla="*/ 163513 w 144"/>
              <a:gd name="T29" fmla="*/ 7938 h 9"/>
              <a:gd name="T30" fmla="*/ 138113 w 144"/>
              <a:gd name="T31" fmla="*/ 9525 h 9"/>
              <a:gd name="T32" fmla="*/ 107950 w 144"/>
              <a:gd name="T33" fmla="*/ 12700 h 9"/>
              <a:gd name="T34" fmla="*/ 73025 w 144"/>
              <a:gd name="T35" fmla="*/ 12700 h 9"/>
              <a:gd name="T36" fmla="*/ 39688 w 144"/>
              <a:gd name="T37" fmla="*/ 14288 h 9"/>
              <a:gd name="T38" fmla="*/ 0 w 144"/>
              <a:gd name="T39" fmla="*/ 14288 h 9"/>
              <a:gd name="T40" fmla="*/ 0 w 144"/>
              <a:gd name="T41" fmla="*/ 14288 h 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9">
                <a:moveTo>
                  <a:pt x="0" y="9"/>
                </a:moveTo>
                <a:lnTo>
                  <a:pt x="26" y="9"/>
                </a:lnTo>
                <a:lnTo>
                  <a:pt x="50" y="9"/>
                </a:lnTo>
                <a:lnTo>
                  <a:pt x="71" y="8"/>
                </a:lnTo>
                <a:lnTo>
                  <a:pt x="92" y="6"/>
                </a:lnTo>
                <a:lnTo>
                  <a:pt x="109" y="6"/>
                </a:lnTo>
                <a:lnTo>
                  <a:pt x="125" y="4"/>
                </a:lnTo>
                <a:lnTo>
                  <a:pt x="135" y="3"/>
                </a:lnTo>
                <a:lnTo>
                  <a:pt x="141" y="1"/>
                </a:lnTo>
                <a:lnTo>
                  <a:pt x="144" y="0"/>
                </a:lnTo>
                <a:lnTo>
                  <a:pt x="133" y="0"/>
                </a:lnTo>
                <a:lnTo>
                  <a:pt x="132" y="1"/>
                </a:lnTo>
                <a:lnTo>
                  <a:pt x="126" y="3"/>
                </a:lnTo>
                <a:lnTo>
                  <a:pt x="116" y="4"/>
                </a:lnTo>
                <a:lnTo>
                  <a:pt x="103" y="5"/>
                </a:lnTo>
                <a:lnTo>
                  <a:pt x="87" y="6"/>
                </a:lnTo>
                <a:lnTo>
                  <a:pt x="68" y="8"/>
                </a:lnTo>
                <a:lnTo>
                  <a:pt x="46" y="8"/>
                </a:lnTo>
                <a:lnTo>
                  <a:pt x="25" y="9"/>
                </a:lnTo>
                <a:lnTo>
                  <a:pt x="0" y="9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58" name="Freeform 23"/>
          <p:cNvSpPr/>
          <p:nvPr/>
        </p:nvSpPr>
        <p:spPr bwMode="auto">
          <a:xfrm>
            <a:off x="5037455" y="3174365"/>
            <a:ext cx="189230" cy="12700"/>
          </a:xfrm>
          <a:custGeom>
            <a:avLst/>
            <a:gdLst>
              <a:gd name="T0" fmla="*/ 211138 w 133"/>
              <a:gd name="T1" fmla="*/ 0 h 9"/>
              <a:gd name="T2" fmla="*/ 209550 w 133"/>
              <a:gd name="T3" fmla="*/ 1588 h 9"/>
              <a:gd name="T4" fmla="*/ 200025 w 133"/>
              <a:gd name="T5" fmla="*/ 4763 h 9"/>
              <a:gd name="T6" fmla="*/ 184150 w 133"/>
              <a:gd name="T7" fmla="*/ 6350 h 9"/>
              <a:gd name="T8" fmla="*/ 163513 w 133"/>
              <a:gd name="T9" fmla="*/ 7938 h 9"/>
              <a:gd name="T10" fmla="*/ 138113 w 133"/>
              <a:gd name="T11" fmla="*/ 9525 h 9"/>
              <a:gd name="T12" fmla="*/ 107950 w 133"/>
              <a:gd name="T13" fmla="*/ 12700 h 9"/>
              <a:gd name="T14" fmla="*/ 73025 w 133"/>
              <a:gd name="T15" fmla="*/ 12700 h 9"/>
              <a:gd name="T16" fmla="*/ 39688 w 133"/>
              <a:gd name="T17" fmla="*/ 14288 h 9"/>
              <a:gd name="T18" fmla="*/ 0 w 133"/>
              <a:gd name="T19" fmla="*/ 14288 h 9"/>
              <a:gd name="T20" fmla="*/ 0 w 133"/>
              <a:gd name="T21" fmla="*/ 12700 h 9"/>
              <a:gd name="T22" fmla="*/ 39688 w 133"/>
              <a:gd name="T23" fmla="*/ 12700 h 9"/>
              <a:gd name="T24" fmla="*/ 77788 w 133"/>
              <a:gd name="T25" fmla="*/ 12700 h 9"/>
              <a:gd name="T26" fmla="*/ 111125 w 133"/>
              <a:gd name="T27" fmla="*/ 9525 h 9"/>
              <a:gd name="T28" fmla="*/ 139700 w 133"/>
              <a:gd name="T29" fmla="*/ 7938 h 9"/>
              <a:gd name="T30" fmla="*/ 165100 w 133"/>
              <a:gd name="T31" fmla="*/ 6350 h 9"/>
              <a:gd name="T32" fmla="*/ 184150 w 133"/>
              <a:gd name="T33" fmla="*/ 4763 h 9"/>
              <a:gd name="T34" fmla="*/ 193675 w 133"/>
              <a:gd name="T35" fmla="*/ 1588 h 9"/>
              <a:gd name="T36" fmla="*/ 198438 w 133"/>
              <a:gd name="T37" fmla="*/ 0 h 9"/>
              <a:gd name="T38" fmla="*/ 211138 w 133"/>
              <a:gd name="T39" fmla="*/ 0 h 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33" h="9">
                <a:moveTo>
                  <a:pt x="133" y="0"/>
                </a:moveTo>
                <a:lnTo>
                  <a:pt x="132" y="1"/>
                </a:lnTo>
                <a:lnTo>
                  <a:pt x="126" y="3"/>
                </a:lnTo>
                <a:lnTo>
                  <a:pt x="116" y="4"/>
                </a:lnTo>
                <a:lnTo>
                  <a:pt x="103" y="5"/>
                </a:lnTo>
                <a:lnTo>
                  <a:pt x="87" y="6"/>
                </a:lnTo>
                <a:lnTo>
                  <a:pt x="68" y="8"/>
                </a:lnTo>
                <a:lnTo>
                  <a:pt x="46" y="8"/>
                </a:lnTo>
                <a:lnTo>
                  <a:pt x="25" y="9"/>
                </a:lnTo>
                <a:lnTo>
                  <a:pt x="0" y="9"/>
                </a:lnTo>
                <a:lnTo>
                  <a:pt x="0" y="8"/>
                </a:lnTo>
                <a:lnTo>
                  <a:pt x="25" y="8"/>
                </a:lnTo>
                <a:lnTo>
                  <a:pt x="49" y="8"/>
                </a:lnTo>
                <a:lnTo>
                  <a:pt x="70" y="6"/>
                </a:lnTo>
                <a:lnTo>
                  <a:pt x="88" y="5"/>
                </a:lnTo>
                <a:lnTo>
                  <a:pt x="104" y="4"/>
                </a:lnTo>
                <a:lnTo>
                  <a:pt x="116" y="3"/>
                </a:lnTo>
                <a:lnTo>
                  <a:pt x="122" y="1"/>
                </a:lnTo>
                <a:lnTo>
                  <a:pt x="125" y="0"/>
                </a:lnTo>
                <a:lnTo>
                  <a:pt x="133" y="0"/>
                </a:lnTo>
                <a:close/>
              </a:path>
            </a:pathLst>
          </a:custGeom>
          <a:solidFill>
            <a:srgbClr val="8D8D8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59" name="Freeform 24"/>
          <p:cNvSpPr/>
          <p:nvPr/>
        </p:nvSpPr>
        <p:spPr bwMode="auto">
          <a:xfrm>
            <a:off x="5037455" y="3174365"/>
            <a:ext cx="177800" cy="11430"/>
          </a:xfrm>
          <a:custGeom>
            <a:avLst/>
            <a:gdLst>
              <a:gd name="T0" fmla="*/ 0 w 125"/>
              <a:gd name="T1" fmla="*/ 12700 h 8"/>
              <a:gd name="T2" fmla="*/ 39688 w 125"/>
              <a:gd name="T3" fmla="*/ 12700 h 8"/>
              <a:gd name="T4" fmla="*/ 77788 w 125"/>
              <a:gd name="T5" fmla="*/ 12700 h 8"/>
              <a:gd name="T6" fmla="*/ 111125 w 125"/>
              <a:gd name="T7" fmla="*/ 9525 h 8"/>
              <a:gd name="T8" fmla="*/ 139700 w 125"/>
              <a:gd name="T9" fmla="*/ 7938 h 8"/>
              <a:gd name="T10" fmla="*/ 165100 w 125"/>
              <a:gd name="T11" fmla="*/ 6350 h 8"/>
              <a:gd name="T12" fmla="*/ 184150 w 125"/>
              <a:gd name="T13" fmla="*/ 4763 h 8"/>
              <a:gd name="T14" fmla="*/ 193675 w 125"/>
              <a:gd name="T15" fmla="*/ 1588 h 8"/>
              <a:gd name="T16" fmla="*/ 198438 w 125"/>
              <a:gd name="T17" fmla="*/ 0 h 8"/>
              <a:gd name="T18" fmla="*/ 180975 w 125"/>
              <a:gd name="T19" fmla="*/ 0 h 8"/>
              <a:gd name="T20" fmla="*/ 177800 w 125"/>
              <a:gd name="T21" fmla="*/ 1588 h 8"/>
              <a:gd name="T22" fmla="*/ 168275 w 125"/>
              <a:gd name="T23" fmla="*/ 4763 h 8"/>
              <a:gd name="T24" fmla="*/ 150813 w 125"/>
              <a:gd name="T25" fmla="*/ 6350 h 8"/>
              <a:gd name="T26" fmla="*/ 130175 w 125"/>
              <a:gd name="T27" fmla="*/ 7938 h 8"/>
              <a:gd name="T28" fmla="*/ 101600 w 125"/>
              <a:gd name="T29" fmla="*/ 9525 h 8"/>
              <a:gd name="T30" fmla="*/ 71438 w 125"/>
              <a:gd name="T31" fmla="*/ 9525 h 8"/>
              <a:gd name="T32" fmla="*/ 36513 w 125"/>
              <a:gd name="T33" fmla="*/ 12700 h 8"/>
              <a:gd name="T34" fmla="*/ 0 w 125"/>
              <a:gd name="T35" fmla="*/ 12700 h 8"/>
              <a:gd name="T36" fmla="*/ 0 w 125"/>
              <a:gd name="T37" fmla="*/ 12700 h 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25" h="8">
                <a:moveTo>
                  <a:pt x="0" y="8"/>
                </a:moveTo>
                <a:lnTo>
                  <a:pt x="25" y="8"/>
                </a:lnTo>
                <a:lnTo>
                  <a:pt x="49" y="8"/>
                </a:lnTo>
                <a:lnTo>
                  <a:pt x="70" y="6"/>
                </a:lnTo>
                <a:lnTo>
                  <a:pt x="88" y="5"/>
                </a:lnTo>
                <a:lnTo>
                  <a:pt x="104" y="4"/>
                </a:lnTo>
                <a:lnTo>
                  <a:pt x="116" y="3"/>
                </a:lnTo>
                <a:lnTo>
                  <a:pt x="122" y="1"/>
                </a:lnTo>
                <a:lnTo>
                  <a:pt x="125" y="0"/>
                </a:lnTo>
                <a:lnTo>
                  <a:pt x="114" y="0"/>
                </a:lnTo>
                <a:lnTo>
                  <a:pt x="112" y="1"/>
                </a:lnTo>
                <a:lnTo>
                  <a:pt x="106" y="3"/>
                </a:lnTo>
                <a:lnTo>
                  <a:pt x="95" y="4"/>
                </a:lnTo>
                <a:lnTo>
                  <a:pt x="82" y="5"/>
                </a:lnTo>
                <a:lnTo>
                  <a:pt x="64" y="6"/>
                </a:lnTo>
                <a:lnTo>
                  <a:pt x="45" y="6"/>
                </a:lnTo>
                <a:lnTo>
                  <a:pt x="23" y="8"/>
                </a:lnTo>
                <a:lnTo>
                  <a:pt x="0" y="8"/>
                </a:lnTo>
                <a:close/>
              </a:path>
            </a:pathLst>
          </a:custGeom>
          <a:solidFill>
            <a:srgbClr val="88888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60" name="Freeform 25"/>
          <p:cNvSpPr/>
          <p:nvPr/>
        </p:nvSpPr>
        <p:spPr bwMode="auto">
          <a:xfrm>
            <a:off x="5037455" y="3174365"/>
            <a:ext cx="161925" cy="11430"/>
          </a:xfrm>
          <a:custGeom>
            <a:avLst/>
            <a:gdLst>
              <a:gd name="T0" fmla="*/ 180975 w 114"/>
              <a:gd name="T1" fmla="*/ 0 h 8"/>
              <a:gd name="T2" fmla="*/ 177800 w 114"/>
              <a:gd name="T3" fmla="*/ 1588 h 8"/>
              <a:gd name="T4" fmla="*/ 168275 w 114"/>
              <a:gd name="T5" fmla="*/ 4763 h 8"/>
              <a:gd name="T6" fmla="*/ 150813 w 114"/>
              <a:gd name="T7" fmla="*/ 6350 h 8"/>
              <a:gd name="T8" fmla="*/ 130175 w 114"/>
              <a:gd name="T9" fmla="*/ 7938 h 8"/>
              <a:gd name="T10" fmla="*/ 101600 w 114"/>
              <a:gd name="T11" fmla="*/ 9525 h 8"/>
              <a:gd name="T12" fmla="*/ 71438 w 114"/>
              <a:gd name="T13" fmla="*/ 9525 h 8"/>
              <a:gd name="T14" fmla="*/ 36513 w 114"/>
              <a:gd name="T15" fmla="*/ 12700 h 8"/>
              <a:gd name="T16" fmla="*/ 0 w 114"/>
              <a:gd name="T17" fmla="*/ 12700 h 8"/>
              <a:gd name="T18" fmla="*/ 0 w 114"/>
              <a:gd name="T19" fmla="*/ 9525 h 8"/>
              <a:gd name="T20" fmla="*/ 33338 w 114"/>
              <a:gd name="T21" fmla="*/ 9525 h 8"/>
              <a:gd name="T22" fmla="*/ 63500 w 114"/>
              <a:gd name="T23" fmla="*/ 9525 h 8"/>
              <a:gd name="T24" fmla="*/ 90488 w 114"/>
              <a:gd name="T25" fmla="*/ 7938 h 8"/>
              <a:gd name="T26" fmla="*/ 117475 w 114"/>
              <a:gd name="T27" fmla="*/ 6350 h 8"/>
              <a:gd name="T28" fmla="*/ 138113 w 114"/>
              <a:gd name="T29" fmla="*/ 6350 h 8"/>
              <a:gd name="T30" fmla="*/ 150813 w 114"/>
              <a:gd name="T31" fmla="*/ 4763 h 8"/>
              <a:gd name="T32" fmla="*/ 161925 w 114"/>
              <a:gd name="T33" fmla="*/ 1588 h 8"/>
              <a:gd name="T34" fmla="*/ 163513 w 114"/>
              <a:gd name="T35" fmla="*/ 0 h 8"/>
              <a:gd name="T36" fmla="*/ 180975 w 114"/>
              <a:gd name="T37" fmla="*/ 0 h 8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8">
                <a:moveTo>
                  <a:pt x="114" y="0"/>
                </a:moveTo>
                <a:lnTo>
                  <a:pt x="112" y="1"/>
                </a:lnTo>
                <a:lnTo>
                  <a:pt x="106" y="3"/>
                </a:lnTo>
                <a:lnTo>
                  <a:pt x="95" y="4"/>
                </a:lnTo>
                <a:lnTo>
                  <a:pt x="82" y="5"/>
                </a:lnTo>
                <a:lnTo>
                  <a:pt x="64" y="6"/>
                </a:lnTo>
                <a:lnTo>
                  <a:pt x="45" y="6"/>
                </a:lnTo>
                <a:lnTo>
                  <a:pt x="23" y="8"/>
                </a:lnTo>
                <a:lnTo>
                  <a:pt x="0" y="8"/>
                </a:lnTo>
                <a:lnTo>
                  <a:pt x="0" y="6"/>
                </a:lnTo>
                <a:lnTo>
                  <a:pt x="21" y="6"/>
                </a:lnTo>
                <a:lnTo>
                  <a:pt x="40" y="6"/>
                </a:lnTo>
                <a:lnTo>
                  <a:pt x="57" y="5"/>
                </a:lnTo>
                <a:lnTo>
                  <a:pt x="74" y="4"/>
                </a:lnTo>
                <a:lnTo>
                  <a:pt x="87" y="4"/>
                </a:lnTo>
                <a:lnTo>
                  <a:pt x="95" y="3"/>
                </a:lnTo>
                <a:lnTo>
                  <a:pt x="102" y="1"/>
                </a:lnTo>
                <a:lnTo>
                  <a:pt x="103" y="0"/>
                </a:lnTo>
                <a:lnTo>
                  <a:pt x="114" y="0"/>
                </a:lnTo>
                <a:close/>
              </a:path>
            </a:pathLst>
          </a:custGeom>
          <a:solidFill>
            <a:srgbClr val="84848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61" name="Freeform 26"/>
          <p:cNvSpPr/>
          <p:nvPr/>
        </p:nvSpPr>
        <p:spPr bwMode="auto">
          <a:xfrm>
            <a:off x="5037455" y="3174365"/>
            <a:ext cx="146685" cy="8255"/>
          </a:xfrm>
          <a:custGeom>
            <a:avLst/>
            <a:gdLst>
              <a:gd name="T0" fmla="*/ 0 w 103"/>
              <a:gd name="T1" fmla="*/ 9525 h 6"/>
              <a:gd name="T2" fmla="*/ 33338 w 103"/>
              <a:gd name="T3" fmla="*/ 9525 h 6"/>
              <a:gd name="T4" fmla="*/ 63500 w 103"/>
              <a:gd name="T5" fmla="*/ 9525 h 6"/>
              <a:gd name="T6" fmla="*/ 90488 w 103"/>
              <a:gd name="T7" fmla="*/ 7938 h 6"/>
              <a:gd name="T8" fmla="*/ 117475 w 103"/>
              <a:gd name="T9" fmla="*/ 6350 h 6"/>
              <a:gd name="T10" fmla="*/ 138113 w 103"/>
              <a:gd name="T11" fmla="*/ 6350 h 6"/>
              <a:gd name="T12" fmla="*/ 150813 w 103"/>
              <a:gd name="T13" fmla="*/ 4763 h 6"/>
              <a:gd name="T14" fmla="*/ 161925 w 103"/>
              <a:gd name="T15" fmla="*/ 1588 h 6"/>
              <a:gd name="T16" fmla="*/ 163513 w 103"/>
              <a:gd name="T17" fmla="*/ 0 h 6"/>
              <a:gd name="T18" fmla="*/ 146050 w 103"/>
              <a:gd name="T19" fmla="*/ 0 h 6"/>
              <a:gd name="T20" fmla="*/ 142875 w 103"/>
              <a:gd name="T21" fmla="*/ 1588 h 6"/>
              <a:gd name="T22" fmla="*/ 131763 w 103"/>
              <a:gd name="T23" fmla="*/ 4763 h 6"/>
              <a:gd name="T24" fmla="*/ 115888 w 103"/>
              <a:gd name="T25" fmla="*/ 6350 h 6"/>
              <a:gd name="T26" fmla="*/ 90488 w 103"/>
              <a:gd name="T27" fmla="*/ 6350 h 6"/>
              <a:gd name="T28" fmla="*/ 65088 w 103"/>
              <a:gd name="T29" fmla="*/ 7938 h 6"/>
              <a:gd name="T30" fmla="*/ 33338 w 103"/>
              <a:gd name="T31" fmla="*/ 7938 h 6"/>
              <a:gd name="T32" fmla="*/ 0 w 103"/>
              <a:gd name="T33" fmla="*/ 9525 h 6"/>
              <a:gd name="T34" fmla="*/ 0 w 103"/>
              <a:gd name="T35" fmla="*/ 9525 h 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" h="6">
                <a:moveTo>
                  <a:pt x="0" y="6"/>
                </a:moveTo>
                <a:lnTo>
                  <a:pt x="21" y="6"/>
                </a:lnTo>
                <a:lnTo>
                  <a:pt x="40" y="6"/>
                </a:lnTo>
                <a:lnTo>
                  <a:pt x="57" y="5"/>
                </a:lnTo>
                <a:lnTo>
                  <a:pt x="74" y="4"/>
                </a:lnTo>
                <a:lnTo>
                  <a:pt x="87" y="4"/>
                </a:lnTo>
                <a:lnTo>
                  <a:pt x="95" y="3"/>
                </a:lnTo>
                <a:lnTo>
                  <a:pt x="102" y="1"/>
                </a:lnTo>
                <a:lnTo>
                  <a:pt x="103" y="0"/>
                </a:lnTo>
                <a:lnTo>
                  <a:pt x="92" y="0"/>
                </a:lnTo>
                <a:lnTo>
                  <a:pt x="90" y="1"/>
                </a:lnTo>
                <a:lnTo>
                  <a:pt x="83" y="3"/>
                </a:lnTo>
                <a:lnTo>
                  <a:pt x="73" y="4"/>
                </a:lnTo>
                <a:lnTo>
                  <a:pt x="57" y="4"/>
                </a:lnTo>
                <a:lnTo>
                  <a:pt x="41" y="5"/>
                </a:lnTo>
                <a:lnTo>
                  <a:pt x="21" y="5"/>
                </a:lnTo>
                <a:lnTo>
                  <a:pt x="0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62" name="Freeform 27"/>
          <p:cNvSpPr/>
          <p:nvPr/>
        </p:nvSpPr>
        <p:spPr bwMode="auto">
          <a:xfrm>
            <a:off x="5037455" y="3174365"/>
            <a:ext cx="130810" cy="8255"/>
          </a:xfrm>
          <a:custGeom>
            <a:avLst/>
            <a:gdLst>
              <a:gd name="T0" fmla="*/ 146050 w 92"/>
              <a:gd name="T1" fmla="*/ 0 h 6"/>
              <a:gd name="T2" fmla="*/ 142875 w 92"/>
              <a:gd name="T3" fmla="*/ 1588 h 6"/>
              <a:gd name="T4" fmla="*/ 131763 w 92"/>
              <a:gd name="T5" fmla="*/ 4763 h 6"/>
              <a:gd name="T6" fmla="*/ 115888 w 92"/>
              <a:gd name="T7" fmla="*/ 6350 h 6"/>
              <a:gd name="T8" fmla="*/ 90488 w 92"/>
              <a:gd name="T9" fmla="*/ 6350 h 6"/>
              <a:gd name="T10" fmla="*/ 65088 w 92"/>
              <a:gd name="T11" fmla="*/ 7938 h 6"/>
              <a:gd name="T12" fmla="*/ 33338 w 92"/>
              <a:gd name="T13" fmla="*/ 7938 h 6"/>
              <a:gd name="T14" fmla="*/ 0 w 92"/>
              <a:gd name="T15" fmla="*/ 9525 h 6"/>
              <a:gd name="T16" fmla="*/ 0 w 92"/>
              <a:gd name="T17" fmla="*/ 7938 h 6"/>
              <a:gd name="T18" fmla="*/ 28575 w 92"/>
              <a:gd name="T19" fmla="*/ 7938 h 6"/>
              <a:gd name="T20" fmla="*/ 55563 w 92"/>
              <a:gd name="T21" fmla="*/ 6350 h 6"/>
              <a:gd name="T22" fmla="*/ 79375 w 92"/>
              <a:gd name="T23" fmla="*/ 6350 h 6"/>
              <a:gd name="T24" fmla="*/ 100013 w 92"/>
              <a:gd name="T25" fmla="*/ 4763 h 6"/>
              <a:gd name="T26" fmla="*/ 112713 w 92"/>
              <a:gd name="T27" fmla="*/ 1588 h 6"/>
              <a:gd name="T28" fmla="*/ 123825 w 92"/>
              <a:gd name="T29" fmla="*/ 0 h 6"/>
              <a:gd name="T30" fmla="*/ 127000 w 92"/>
              <a:gd name="T31" fmla="*/ 0 h 6"/>
              <a:gd name="T32" fmla="*/ 146050 w 92"/>
              <a:gd name="T33" fmla="*/ 0 h 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2" h="6">
                <a:moveTo>
                  <a:pt x="92" y="0"/>
                </a:moveTo>
                <a:lnTo>
                  <a:pt x="90" y="1"/>
                </a:lnTo>
                <a:lnTo>
                  <a:pt x="83" y="3"/>
                </a:lnTo>
                <a:lnTo>
                  <a:pt x="73" y="4"/>
                </a:lnTo>
                <a:lnTo>
                  <a:pt x="57" y="4"/>
                </a:lnTo>
                <a:lnTo>
                  <a:pt x="41" y="5"/>
                </a:lnTo>
                <a:lnTo>
                  <a:pt x="21" y="5"/>
                </a:lnTo>
                <a:lnTo>
                  <a:pt x="0" y="6"/>
                </a:lnTo>
                <a:lnTo>
                  <a:pt x="0" y="5"/>
                </a:lnTo>
                <a:lnTo>
                  <a:pt x="18" y="5"/>
                </a:lnTo>
                <a:lnTo>
                  <a:pt x="35" y="4"/>
                </a:lnTo>
                <a:lnTo>
                  <a:pt x="50" y="4"/>
                </a:lnTo>
                <a:lnTo>
                  <a:pt x="63" y="3"/>
                </a:lnTo>
                <a:lnTo>
                  <a:pt x="71" y="1"/>
                </a:lnTo>
                <a:lnTo>
                  <a:pt x="78" y="0"/>
                </a:lnTo>
                <a:lnTo>
                  <a:pt x="80" y="0"/>
                </a:lnTo>
                <a:lnTo>
                  <a:pt x="92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63" name="Freeform 28"/>
          <p:cNvSpPr/>
          <p:nvPr/>
        </p:nvSpPr>
        <p:spPr bwMode="auto">
          <a:xfrm>
            <a:off x="5037455" y="3174365"/>
            <a:ext cx="113665" cy="6985"/>
          </a:xfrm>
          <a:custGeom>
            <a:avLst/>
            <a:gdLst>
              <a:gd name="T0" fmla="*/ 0 w 80"/>
              <a:gd name="T1" fmla="*/ 7938 h 5"/>
              <a:gd name="T2" fmla="*/ 28575 w 80"/>
              <a:gd name="T3" fmla="*/ 7938 h 5"/>
              <a:gd name="T4" fmla="*/ 55563 w 80"/>
              <a:gd name="T5" fmla="*/ 6350 h 5"/>
              <a:gd name="T6" fmla="*/ 79375 w 80"/>
              <a:gd name="T7" fmla="*/ 6350 h 5"/>
              <a:gd name="T8" fmla="*/ 100013 w 80"/>
              <a:gd name="T9" fmla="*/ 4763 h 5"/>
              <a:gd name="T10" fmla="*/ 112713 w 80"/>
              <a:gd name="T11" fmla="*/ 1588 h 5"/>
              <a:gd name="T12" fmla="*/ 123825 w 80"/>
              <a:gd name="T13" fmla="*/ 0 h 5"/>
              <a:gd name="T14" fmla="*/ 127000 w 80"/>
              <a:gd name="T15" fmla="*/ 0 h 5"/>
              <a:gd name="T16" fmla="*/ 104775 w 80"/>
              <a:gd name="T17" fmla="*/ 0 h 5"/>
              <a:gd name="T18" fmla="*/ 101600 w 80"/>
              <a:gd name="T19" fmla="*/ 0 h 5"/>
              <a:gd name="T20" fmla="*/ 90488 w 80"/>
              <a:gd name="T21" fmla="*/ 1588 h 5"/>
              <a:gd name="T22" fmla="*/ 74613 w 80"/>
              <a:gd name="T23" fmla="*/ 4763 h 5"/>
              <a:gd name="T24" fmla="*/ 52388 w 80"/>
              <a:gd name="T25" fmla="*/ 6350 h 5"/>
              <a:gd name="T26" fmla="*/ 28575 w 80"/>
              <a:gd name="T27" fmla="*/ 6350 h 5"/>
              <a:gd name="T28" fmla="*/ 0 w 80"/>
              <a:gd name="T29" fmla="*/ 6350 h 5"/>
              <a:gd name="T30" fmla="*/ 0 w 80"/>
              <a:gd name="T31" fmla="*/ 7938 h 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0" h="5">
                <a:moveTo>
                  <a:pt x="0" y="5"/>
                </a:moveTo>
                <a:lnTo>
                  <a:pt x="18" y="5"/>
                </a:lnTo>
                <a:lnTo>
                  <a:pt x="35" y="4"/>
                </a:lnTo>
                <a:lnTo>
                  <a:pt x="50" y="4"/>
                </a:lnTo>
                <a:lnTo>
                  <a:pt x="63" y="3"/>
                </a:lnTo>
                <a:lnTo>
                  <a:pt x="71" y="1"/>
                </a:lnTo>
                <a:lnTo>
                  <a:pt x="78" y="0"/>
                </a:lnTo>
                <a:lnTo>
                  <a:pt x="80" y="0"/>
                </a:lnTo>
                <a:lnTo>
                  <a:pt x="66" y="0"/>
                </a:lnTo>
                <a:lnTo>
                  <a:pt x="64" y="0"/>
                </a:lnTo>
                <a:lnTo>
                  <a:pt x="57" y="1"/>
                </a:lnTo>
                <a:lnTo>
                  <a:pt x="47" y="3"/>
                </a:lnTo>
                <a:lnTo>
                  <a:pt x="33" y="4"/>
                </a:lnTo>
                <a:lnTo>
                  <a:pt x="18" y="4"/>
                </a:lnTo>
                <a:lnTo>
                  <a:pt x="0" y="4"/>
                </a:lnTo>
                <a:lnTo>
                  <a:pt x="0" y="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64" name="Freeform 29"/>
          <p:cNvSpPr/>
          <p:nvPr/>
        </p:nvSpPr>
        <p:spPr bwMode="auto">
          <a:xfrm>
            <a:off x="5037455" y="3174365"/>
            <a:ext cx="93980" cy="5715"/>
          </a:xfrm>
          <a:custGeom>
            <a:avLst/>
            <a:gdLst>
              <a:gd name="T0" fmla="*/ 104775 w 66"/>
              <a:gd name="T1" fmla="*/ 0 h 4"/>
              <a:gd name="T2" fmla="*/ 101600 w 66"/>
              <a:gd name="T3" fmla="*/ 0 h 4"/>
              <a:gd name="T4" fmla="*/ 90488 w 66"/>
              <a:gd name="T5" fmla="*/ 1588 h 4"/>
              <a:gd name="T6" fmla="*/ 74613 w 66"/>
              <a:gd name="T7" fmla="*/ 4763 h 4"/>
              <a:gd name="T8" fmla="*/ 52388 w 66"/>
              <a:gd name="T9" fmla="*/ 6350 h 4"/>
              <a:gd name="T10" fmla="*/ 28575 w 66"/>
              <a:gd name="T11" fmla="*/ 6350 h 4"/>
              <a:gd name="T12" fmla="*/ 0 w 66"/>
              <a:gd name="T13" fmla="*/ 6350 h 4"/>
              <a:gd name="T14" fmla="*/ 0 w 66"/>
              <a:gd name="T15" fmla="*/ 4763 h 4"/>
              <a:gd name="T16" fmla="*/ 26988 w 66"/>
              <a:gd name="T17" fmla="*/ 4763 h 4"/>
              <a:gd name="T18" fmla="*/ 49213 w 66"/>
              <a:gd name="T19" fmla="*/ 4763 h 4"/>
              <a:gd name="T20" fmla="*/ 66675 w 66"/>
              <a:gd name="T21" fmla="*/ 1588 h 4"/>
              <a:gd name="T22" fmla="*/ 79375 w 66"/>
              <a:gd name="T23" fmla="*/ 0 h 4"/>
              <a:gd name="T24" fmla="*/ 82550 w 66"/>
              <a:gd name="T25" fmla="*/ 0 h 4"/>
              <a:gd name="T26" fmla="*/ 104775 w 66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6" h="4">
                <a:moveTo>
                  <a:pt x="66" y="0"/>
                </a:moveTo>
                <a:lnTo>
                  <a:pt x="64" y="0"/>
                </a:lnTo>
                <a:lnTo>
                  <a:pt x="57" y="1"/>
                </a:lnTo>
                <a:lnTo>
                  <a:pt x="47" y="3"/>
                </a:lnTo>
                <a:lnTo>
                  <a:pt x="33" y="4"/>
                </a:lnTo>
                <a:lnTo>
                  <a:pt x="18" y="4"/>
                </a:lnTo>
                <a:lnTo>
                  <a:pt x="0" y="4"/>
                </a:lnTo>
                <a:lnTo>
                  <a:pt x="0" y="3"/>
                </a:lnTo>
                <a:lnTo>
                  <a:pt x="17" y="3"/>
                </a:lnTo>
                <a:lnTo>
                  <a:pt x="31" y="3"/>
                </a:lnTo>
                <a:lnTo>
                  <a:pt x="42" y="1"/>
                </a:lnTo>
                <a:lnTo>
                  <a:pt x="50" y="0"/>
                </a:lnTo>
                <a:lnTo>
                  <a:pt x="52" y="0"/>
                </a:lnTo>
                <a:lnTo>
                  <a:pt x="66" y="0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65" name="Freeform 30"/>
          <p:cNvSpPr/>
          <p:nvPr/>
        </p:nvSpPr>
        <p:spPr bwMode="auto">
          <a:xfrm>
            <a:off x="5037455" y="3174365"/>
            <a:ext cx="73660" cy="4445"/>
          </a:xfrm>
          <a:custGeom>
            <a:avLst/>
            <a:gdLst>
              <a:gd name="T0" fmla="*/ 0 w 52"/>
              <a:gd name="T1" fmla="*/ 4763 h 3"/>
              <a:gd name="T2" fmla="*/ 26988 w 52"/>
              <a:gd name="T3" fmla="*/ 4763 h 3"/>
              <a:gd name="T4" fmla="*/ 49213 w 52"/>
              <a:gd name="T5" fmla="*/ 4763 h 3"/>
              <a:gd name="T6" fmla="*/ 66675 w 52"/>
              <a:gd name="T7" fmla="*/ 1588 h 3"/>
              <a:gd name="T8" fmla="*/ 79375 w 52"/>
              <a:gd name="T9" fmla="*/ 0 h 3"/>
              <a:gd name="T10" fmla="*/ 82550 w 52"/>
              <a:gd name="T11" fmla="*/ 0 h 3"/>
              <a:gd name="T12" fmla="*/ 57150 w 52"/>
              <a:gd name="T13" fmla="*/ 0 h 3"/>
              <a:gd name="T14" fmla="*/ 55563 w 52"/>
              <a:gd name="T15" fmla="*/ 0 h 3"/>
              <a:gd name="T16" fmla="*/ 47625 w 52"/>
              <a:gd name="T17" fmla="*/ 1588 h 3"/>
              <a:gd name="T18" fmla="*/ 34925 w 52"/>
              <a:gd name="T19" fmla="*/ 1588 h 3"/>
              <a:gd name="T20" fmla="*/ 19050 w 52"/>
              <a:gd name="T21" fmla="*/ 1588 h 3"/>
              <a:gd name="T22" fmla="*/ 0 w 52"/>
              <a:gd name="T23" fmla="*/ 1588 h 3"/>
              <a:gd name="T24" fmla="*/ 0 w 52"/>
              <a:gd name="T25" fmla="*/ 4763 h 3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2" h="3">
                <a:moveTo>
                  <a:pt x="0" y="3"/>
                </a:moveTo>
                <a:lnTo>
                  <a:pt x="17" y="3"/>
                </a:lnTo>
                <a:lnTo>
                  <a:pt x="31" y="3"/>
                </a:lnTo>
                <a:lnTo>
                  <a:pt x="42" y="1"/>
                </a:lnTo>
                <a:lnTo>
                  <a:pt x="50" y="0"/>
                </a:lnTo>
                <a:lnTo>
                  <a:pt x="52" y="0"/>
                </a:lnTo>
                <a:lnTo>
                  <a:pt x="36" y="0"/>
                </a:lnTo>
                <a:lnTo>
                  <a:pt x="35" y="0"/>
                </a:lnTo>
                <a:lnTo>
                  <a:pt x="30" y="1"/>
                </a:lnTo>
                <a:lnTo>
                  <a:pt x="22" y="1"/>
                </a:lnTo>
                <a:lnTo>
                  <a:pt x="12" y="1"/>
                </a:lnTo>
                <a:lnTo>
                  <a:pt x="0" y="1"/>
                </a:lnTo>
                <a:lnTo>
                  <a:pt x="0" y="3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66" name="Freeform 31"/>
          <p:cNvSpPr/>
          <p:nvPr/>
        </p:nvSpPr>
        <p:spPr bwMode="auto">
          <a:xfrm>
            <a:off x="5037455" y="3174365"/>
            <a:ext cx="51435" cy="1270"/>
          </a:xfrm>
          <a:custGeom>
            <a:avLst/>
            <a:gdLst>
              <a:gd name="T0" fmla="*/ 57150 w 36"/>
              <a:gd name="T1" fmla="*/ 0 h 1"/>
              <a:gd name="T2" fmla="*/ 55563 w 36"/>
              <a:gd name="T3" fmla="*/ 0 h 1"/>
              <a:gd name="T4" fmla="*/ 47625 w 36"/>
              <a:gd name="T5" fmla="*/ 1588 h 1"/>
              <a:gd name="T6" fmla="*/ 34925 w 36"/>
              <a:gd name="T7" fmla="*/ 1588 h 1"/>
              <a:gd name="T8" fmla="*/ 19050 w 36"/>
              <a:gd name="T9" fmla="*/ 1588 h 1"/>
              <a:gd name="T10" fmla="*/ 0 w 36"/>
              <a:gd name="T11" fmla="*/ 1588 h 1"/>
              <a:gd name="T12" fmla="*/ 0 w 36"/>
              <a:gd name="T13" fmla="*/ 1588 h 1"/>
              <a:gd name="T14" fmla="*/ 12700 w 36"/>
              <a:gd name="T15" fmla="*/ 0 h 1"/>
              <a:gd name="T16" fmla="*/ 22225 w 36"/>
              <a:gd name="T17" fmla="*/ 0 h 1"/>
              <a:gd name="T18" fmla="*/ 28575 w 36"/>
              <a:gd name="T19" fmla="*/ 0 h 1"/>
              <a:gd name="T20" fmla="*/ 30163 w 36"/>
              <a:gd name="T21" fmla="*/ 0 h 1"/>
              <a:gd name="T22" fmla="*/ 57150 w 36"/>
              <a:gd name="T23" fmla="*/ 0 h 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" h="1">
                <a:moveTo>
                  <a:pt x="36" y="0"/>
                </a:moveTo>
                <a:lnTo>
                  <a:pt x="35" y="0"/>
                </a:lnTo>
                <a:lnTo>
                  <a:pt x="30" y="1"/>
                </a:lnTo>
                <a:lnTo>
                  <a:pt x="22" y="1"/>
                </a:lnTo>
                <a:lnTo>
                  <a:pt x="12" y="1"/>
                </a:lnTo>
                <a:lnTo>
                  <a:pt x="0" y="1"/>
                </a:lnTo>
                <a:lnTo>
                  <a:pt x="8" y="0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36" y="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67" name="Freeform 32"/>
          <p:cNvSpPr/>
          <p:nvPr/>
        </p:nvSpPr>
        <p:spPr bwMode="auto">
          <a:xfrm>
            <a:off x="5037455" y="3174365"/>
            <a:ext cx="27305" cy="1270"/>
          </a:xfrm>
          <a:custGeom>
            <a:avLst/>
            <a:gdLst>
              <a:gd name="T0" fmla="*/ 0 w 19"/>
              <a:gd name="T1" fmla="*/ 1588 h 1"/>
              <a:gd name="T2" fmla="*/ 12700 w 19"/>
              <a:gd name="T3" fmla="*/ 0 h 1"/>
              <a:gd name="T4" fmla="*/ 22225 w 19"/>
              <a:gd name="T5" fmla="*/ 0 h 1"/>
              <a:gd name="T6" fmla="*/ 28575 w 19"/>
              <a:gd name="T7" fmla="*/ 0 h 1"/>
              <a:gd name="T8" fmla="*/ 30163 w 19"/>
              <a:gd name="T9" fmla="*/ 0 h 1"/>
              <a:gd name="T10" fmla="*/ 3175 w 19"/>
              <a:gd name="T11" fmla="*/ 0 h 1"/>
              <a:gd name="T12" fmla="*/ 0 w 19"/>
              <a:gd name="T13" fmla="*/ 0 h 1"/>
              <a:gd name="T14" fmla="*/ 0 w 19"/>
              <a:gd name="T15" fmla="*/ 1588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1">
                <a:moveTo>
                  <a:pt x="0" y="1"/>
                </a:moveTo>
                <a:lnTo>
                  <a:pt x="8" y="0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" y="0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68" name="Freeform 33"/>
          <p:cNvSpPr/>
          <p:nvPr/>
        </p:nvSpPr>
        <p:spPr bwMode="auto">
          <a:xfrm>
            <a:off x="5037455" y="3174365"/>
            <a:ext cx="2540" cy="1270"/>
          </a:xfrm>
          <a:custGeom>
            <a:avLst/>
            <a:gdLst>
              <a:gd name="T0" fmla="*/ 3175 w 2"/>
              <a:gd name="T1" fmla="*/ 0 h 1588"/>
              <a:gd name="T2" fmla="*/ 0 w 2"/>
              <a:gd name="T3" fmla="*/ 0 h 1588"/>
              <a:gd name="T4" fmla="*/ 0 w 2"/>
              <a:gd name="T5" fmla="*/ 0 h 1588"/>
              <a:gd name="T6" fmla="*/ 0 w 2"/>
              <a:gd name="T7" fmla="*/ 0 h 1588"/>
              <a:gd name="T8" fmla="*/ 3175 w 2"/>
              <a:gd name="T9" fmla="*/ 0 h 15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1588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69" name="Freeform 34"/>
          <p:cNvSpPr/>
          <p:nvPr/>
        </p:nvSpPr>
        <p:spPr bwMode="auto">
          <a:xfrm>
            <a:off x="5426710" y="3131820"/>
            <a:ext cx="67945" cy="253365"/>
          </a:xfrm>
          <a:custGeom>
            <a:avLst/>
            <a:gdLst>
              <a:gd name="T0" fmla="*/ 0 w 48"/>
              <a:gd name="T1" fmla="*/ 76200 h 178"/>
              <a:gd name="T2" fmla="*/ 76200 w 48"/>
              <a:gd name="T3" fmla="*/ 0 h 178"/>
              <a:gd name="T4" fmla="*/ 76200 w 48"/>
              <a:gd name="T5" fmla="*/ 206375 h 178"/>
              <a:gd name="T6" fmla="*/ 0 w 48"/>
              <a:gd name="T7" fmla="*/ 282575 h 178"/>
              <a:gd name="T8" fmla="*/ 0 w 48"/>
              <a:gd name="T9" fmla="*/ 76200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178">
                <a:moveTo>
                  <a:pt x="0" y="48"/>
                </a:moveTo>
                <a:lnTo>
                  <a:pt x="48" y="0"/>
                </a:lnTo>
                <a:lnTo>
                  <a:pt x="48" y="130"/>
                </a:lnTo>
                <a:lnTo>
                  <a:pt x="0" y="178"/>
                </a:lnTo>
                <a:lnTo>
                  <a:pt x="0" y="48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70" name="Rectangle 35"/>
          <p:cNvSpPr>
            <a:spLocks noChangeArrowheads="1"/>
          </p:cNvSpPr>
          <p:nvPr/>
        </p:nvSpPr>
        <p:spPr bwMode="auto">
          <a:xfrm>
            <a:off x="4886325" y="3199765"/>
            <a:ext cx="540385" cy="147955"/>
          </a:xfrm>
          <a:prstGeom prst="rect">
            <a:avLst/>
          </a:prstGeom>
          <a:solidFill>
            <a:srgbClr val="C0C0C0"/>
          </a:solidFill>
          <a:ln w="4763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471" name="Freeform 36"/>
          <p:cNvSpPr/>
          <p:nvPr/>
        </p:nvSpPr>
        <p:spPr bwMode="auto">
          <a:xfrm>
            <a:off x="5055870" y="3199765"/>
            <a:ext cx="6985" cy="147955"/>
          </a:xfrm>
          <a:custGeom>
            <a:avLst/>
            <a:gdLst>
              <a:gd name="T0" fmla="*/ 7937 w 5"/>
              <a:gd name="T1" fmla="*/ 0 h 104"/>
              <a:gd name="T2" fmla="*/ 1587 w 5"/>
              <a:gd name="T3" fmla="*/ 39688 h 104"/>
              <a:gd name="T4" fmla="*/ 0 w 5"/>
              <a:gd name="T5" fmla="*/ 82550 h 104"/>
              <a:gd name="T6" fmla="*/ 1587 w 5"/>
              <a:gd name="T7" fmla="*/ 122238 h 104"/>
              <a:gd name="T8" fmla="*/ 7937 w 5"/>
              <a:gd name="T9" fmla="*/ 16510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" h="104">
                <a:moveTo>
                  <a:pt x="5" y="0"/>
                </a:moveTo>
                <a:lnTo>
                  <a:pt x="1" y="25"/>
                </a:lnTo>
                <a:lnTo>
                  <a:pt x="0" y="52"/>
                </a:lnTo>
                <a:lnTo>
                  <a:pt x="1" y="77"/>
                </a:lnTo>
                <a:lnTo>
                  <a:pt x="5" y="104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72" name="Rectangle 37"/>
          <p:cNvSpPr>
            <a:spLocks noChangeArrowheads="1"/>
          </p:cNvSpPr>
          <p:nvPr/>
        </p:nvSpPr>
        <p:spPr bwMode="auto">
          <a:xfrm>
            <a:off x="4886325" y="3347720"/>
            <a:ext cx="540385" cy="36830"/>
          </a:xfrm>
          <a:prstGeom prst="rect">
            <a:avLst/>
          </a:prstGeom>
          <a:solidFill>
            <a:srgbClr val="9A9A9A"/>
          </a:solidFill>
          <a:ln w="4763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473" name="Rectangle 38"/>
          <p:cNvSpPr>
            <a:spLocks noChangeArrowheads="1"/>
          </p:cNvSpPr>
          <p:nvPr/>
        </p:nvSpPr>
        <p:spPr bwMode="auto">
          <a:xfrm>
            <a:off x="5302885" y="3244215"/>
            <a:ext cx="21590" cy="698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474" name="Freeform 39"/>
          <p:cNvSpPr>
            <a:spLocks noEditPoints="1"/>
          </p:cNvSpPr>
          <p:nvPr/>
        </p:nvSpPr>
        <p:spPr bwMode="auto">
          <a:xfrm>
            <a:off x="5081270" y="3232785"/>
            <a:ext cx="88265" cy="8255"/>
          </a:xfrm>
          <a:custGeom>
            <a:avLst/>
            <a:gdLst>
              <a:gd name="T0" fmla="*/ 0 w 62"/>
              <a:gd name="T1" fmla="*/ 9525 h 6"/>
              <a:gd name="T2" fmla="*/ 28575 w 62"/>
              <a:gd name="T3" fmla="*/ 9525 h 6"/>
              <a:gd name="T4" fmla="*/ 28575 w 62"/>
              <a:gd name="T5" fmla="*/ 0 h 6"/>
              <a:gd name="T6" fmla="*/ 0 w 62"/>
              <a:gd name="T7" fmla="*/ 0 h 6"/>
              <a:gd name="T8" fmla="*/ 0 w 62"/>
              <a:gd name="T9" fmla="*/ 9525 h 6"/>
              <a:gd name="T10" fmla="*/ 41275 w 62"/>
              <a:gd name="T11" fmla="*/ 9525 h 6"/>
              <a:gd name="T12" fmla="*/ 55563 w 62"/>
              <a:gd name="T13" fmla="*/ 9525 h 6"/>
              <a:gd name="T14" fmla="*/ 55563 w 62"/>
              <a:gd name="T15" fmla="*/ 0 h 6"/>
              <a:gd name="T16" fmla="*/ 41275 w 62"/>
              <a:gd name="T17" fmla="*/ 0 h 6"/>
              <a:gd name="T18" fmla="*/ 41275 w 62"/>
              <a:gd name="T19" fmla="*/ 9525 h 6"/>
              <a:gd name="T20" fmla="*/ 69850 w 62"/>
              <a:gd name="T21" fmla="*/ 9525 h 6"/>
              <a:gd name="T22" fmla="*/ 98425 w 62"/>
              <a:gd name="T23" fmla="*/ 9525 h 6"/>
              <a:gd name="T24" fmla="*/ 98425 w 62"/>
              <a:gd name="T25" fmla="*/ 0 h 6"/>
              <a:gd name="T26" fmla="*/ 69850 w 62"/>
              <a:gd name="T27" fmla="*/ 0 h 6"/>
              <a:gd name="T28" fmla="*/ 69850 w 62"/>
              <a:gd name="T29" fmla="*/ 9525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2" h="6">
                <a:moveTo>
                  <a:pt x="0" y="6"/>
                </a:moveTo>
                <a:lnTo>
                  <a:pt x="18" y="6"/>
                </a:lnTo>
                <a:lnTo>
                  <a:pt x="18" y="0"/>
                </a:lnTo>
                <a:lnTo>
                  <a:pt x="0" y="0"/>
                </a:lnTo>
                <a:lnTo>
                  <a:pt x="0" y="6"/>
                </a:lnTo>
                <a:close/>
                <a:moveTo>
                  <a:pt x="26" y="6"/>
                </a:moveTo>
                <a:lnTo>
                  <a:pt x="35" y="6"/>
                </a:lnTo>
                <a:lnTo>
                  <a:pt x="35" y="0"/>
                </a:lnTo>
                <a:lnTo>
                  <a:pt x="26" y="0"/>
                </a:lnTo>
                <a:lnTo>
                  <a:pt x="26" y="6"/>
                </a:lnTo>
                <a:close/>
                <a:moveTo>
                  <a:pt x="44" y="6"/>
                </a:moveTo>
                <a:lnTo>
                  <a:pt x="62" y="6"/>
                </a:lnTo>
                <a:lnTo>
                  <a:pt x="62" y="0"/>
                </a:lnTo>
                <a:lnTo>
                  <a:pt x="44" y="0"/>
                </a:lnTo>
                <a:lnTo>
                  <a:pt x="44" y="6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75" name="Freeform 40"/>
          <p:cNvSpPr>
            <a:spLocks noEditPoints="1"/>
          </p:cNvSpPr>
          <p:nvPr/>
        </p:nvSpPr>
        <p:spPr bwMode="auto">
          <a:xfrm>
            <a:off x="4902200" y="3214370"/>
            <a:ext cx="391160" cy="57150"/>
          </a:xfrm>
          <a:custGeom>
            <a:avLst/>
            <a:gdLst>
              <a:gd name="T0" fmla="*/ 0 w 275"/>
              <a:gd name="T1" fmla="*/ 63500 h 40"/>
              <a:gd name="T2" fmla="*/ 58737 w 275"/>
              <a:gd name="T3" fmla="*/ 63500 h 40"/>
              <a:gd name="T4" fmla="*/ 58737 w 275"/>
              <a:gd name="T5" fmla="*/ 0 h 40"/>
              <a:gd name="T6" fmla="*/ 0 w 275"/>
              <a:gd name="T7" fmla="*/ 0 h 40"/>
              <a:gd name="T8" fmla="*/ 0 w 275"/>
              <a:gd name="T9" fmla="*/ 63500 h 40"/>
              <a:gd name="T10" fmla="*/ 387350 w 275"/>
              <a:gd name="T11" fmla="*/ 46038 h 40"/>
              <a:gd name="T12" fmla="*/ 436562 w 275"/>
              <a:gd name="T13" fmla="*/ 46038 h 40"/>
              <a:gd name="T14" fmla="*/ 436562 w 275"/>
              <a:gd name="T15" fmla="*/ 14288 h 40"/>
              <a:gd name="T16" fmla="*/ 387350 w 275"/>
              <a:gd name="T17" fmla="*/ 14288 h 40"/>
              <a:gd name="T18" fmla="*/ 387350 w 275"/>
              <a:gd name="T19" fmla="*/ 46038 h 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5" h="40">
                <a:moveTo>
                  <a:pt x="0" y="40"/>
                </a:moveTo>
                <a:lnTo>
                  <a:pt x="37" y="40"/>
                </a:lnTo>
                <a:lnTo>
                  <a:pt x="37" y="0"/>
                </a:lnTo>
                <a:lnTo>
                  <a:pt x="0" y="0"/>
                </a:lnTo>
                <a:lnTo>
                  <a:pt x="0" y="40"/>
                </a:lnTo>
                <a:close/>
                <a:moveTo>
                  <a:pt x="244" y="29"/>
                </a:moveTo>
                <a:lnTo>
                  <a:pt x="275" y="29"/>
                </a:lnTo>
                <a:lnTo>
                  <a:pt x="275" y="9"/>
                </a:lnTo>
                <a:lnTo>
                  <a:pt x="244" y="9"/>
                </a:lnTo>
                <a:lnTo>
                  <a:pt x="244" y="2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76" name="Freeform 41"/>
          <p:cNvSpPr>
            <a:spLocks noEditPoints="1"/>
          </p:cNvSpPr>
          <p:nvPr/>
        </p:nvSpPr>
        <p:spPr bwMode="auto">
          <a:xfrm>
            <a:off x="4890770" y="3206750"/>
            <a:ext cx="533400" cy="167640"/>
          </a:xfrm>
          <a:custGeom>
            <a:avLst/>
            <a:gdLst>
              <a:gd name="T0" fmla="*/ 204787 w 375"/>
              <a:gd name="T1" fmla="*/ 149225 h 118"/>
              <a:gd name="T2" fmla="*/ 590550 w 375"/>
              <a:gd name="T3" fmla="*/ 149225 h 118"/>
              <a:gd name="T4" fmla="*/ 590550 w 375"/>
              <a:gd name="T5" fmla="*/ 0 h 118"/>
              <a:gd name="T6" fmla="*/ 204787 w 375"/>
              <a:gd name="T7" fmla="*/ 0 h 118"/>
              <a:gd name="T8" fmla="*/ 198437 w 375"/>
              <a:gd name="T9" fmla="*/ 36513 h 118"/>
              <a:gd name="T10" fmla="*/ 196850 w 375"/>
              <a:gd name="T11" fmla="*/ 74613 h 118"/>
              <a:gd name="T12" fmla="*/ 198437 w 375"/>
              <a:gd name="T13" fmla="*/ 111125 h 118"/>
              <a:gd name="T14" fmla="*/ 204787 w 375"/>
              <a:gd name="T15" fmla="*/ 149225 h 118"/>
              <a:gd name="T16" fmla="*/ 349250 w 375"/>
              <a:gd name="T17" fmla="*/ 130175 h 118"/>
              <a:gd name="T18" fmla="*/ 569912 w 375"/>
              <a:gd name="T19" fmla="*/ 130175 h 118"/>
              <a:gd name="T20" fmla="*/ 569912 w 375"/>
              <a:gd name="T21" fmla="*/ 17463 h 118"/>
              <a:gd name="T22" fmla="*/ 349250 w 375"/>
              <a:gd name="T23" fmla="*/ 17463 h 118"/>
              <a:gd name="T24" fmla="*/ 349250 w 375"/>
              <a:gd name="T25" fmla="*/ 130175 h 118"/>
              <a:gd name="T26" fmla="*/ 538162 w 375"/>
              <a:gd name="T27" fmla="*/ 187325 h 118"/>
              <a:gd name="T28" fmla="*/ 584200 w 375"/>
              <a:gd name="T29" fmla="*/ 187325 h 118"/>
              <a:gd name="T30" fmla="*/ 590550 w 375"/>
              <a:gd name="T31" fmla="*/ 184150 h 118"/>
              <a:gd name="T32" fmla="*/ 595312 w 375"/>
              <a:gd name="T33" fmla="*/ 176213 h 118"/>
              <a:gd name="T34" fmla="*/ 590550 w 375"/>
              <a:gd name="T35" fmla="*/ 171450 h 118"/>
              <a:gd name="T36" fmla="*/ 584200 w 375"/>
              <a:gd name="T37" fmla="*/ 168275 h 118"/>
              <a:gd name="T38" fmla="*/ 538162 w 375"/>
              <a:gd name="T39" fmla="*/ 168275 h 118"/>
              <a:gd name="T40" fmla="*/ 538162 w 375"/>
              <a:gd name="T41" fmla="*/ 187325 h 118"/>
              <a:gd name="T42" fmla="*/ 55562 w 375"/>
              <a:gd name="T43" fmla="*/ 187325 h 118"/>
              <a:gd name="T44" fmla="*/ 9525 w 375"/>
              <a:gd name="T45" fmla="*/ 187325 h 118"/>
              <a:gd name="T46" fmla="*/ 3175 w 375"/>
              <a:gd name="T47" fmla="*/ 184150 h 118"/>
              <a:gd name="T48" fmla="*/ 0 w 375"/>
              <a:gd name="T49" fmla="*/ 176213 h 118"/>
              <a:gd name="T50" fmla="*/ 3175 w 375"/>
              <a:gd name="T51" fmla="*/ 171450 h 118"/>
              <a:gd name="T52" fmla="*/ 9525 w 375"/>
              <a:gd name="T53" fmla="*/ 168275 h 118"/>
              <a:gd name="T54" fmla="*/ 55562 w 375"/>
              <a:gd name="T55" fmla="*/ 168275 h 118"/>
              <a:gd name="T56" fmla="*/ 55562 w 375"/>
              <a:gd name="T57" fmla="*/ 187325 h 118"/>
              <a:gd name="T58" fmla="*/ 212725 w 375"/>
              <a:gd name="T59" fmla="*/ 38100 h 118"/>
              <a:gd name="T60" fmla="*/ 311150 w 375"/>
              <a:gd name="T61" fmla="*/ 38100 h 118"/>
              <a:gd name="T62" fmla="*/ 311150 w 375"/>
              <a:gd name="T63" fmla="*/ 28575 h 118"/>
              <a:gd name="T64" fmla="*/ 212725 w 375"/>
              <a:gd name="T65" fmla="*/ 28575 h 118"/>
              <a:gd name="T66" fmla="*/ 212725 w 375"/>
              <a:gd name="T67" fmla="*/ 38100 h 11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75" h="118">
                <a:moveTo>
                  <a:pt x="129" y="94"/>
                </a:moveTo>
                <a:lnTo>
                  <a:pt x="372" y="94"/>
                </a:lnTo>
                <a:lnTo>
                  <a:pt x="372" y="0"/>
                </a:lnTo>
                <a:lnTo>
                  <a:pt x="129" y="0"/>
                </a:lnTo>
                <a:lnTo>
                  <a:pt x="125" y="23"/>
                </a:lnTo>
                <a:lnTo>
                  <a:pt x="124" y="47"/>
                </a:lnTo>
                <a:lnTo>
                  <a:pt x="125" y="70"/>
                </a:lnTo>
                <a:lnTo>
                  <a:pt x="129" y="94"/>
                </a:lnTo>
                <a:close/>
                <a:moveTo>
                  <a:pt x="220" y="82"/>
                </a:moveTo>
                <a:lnTo>
                  <a:pt x="359" y="82"/>
                </a:lnTo>
                <a:lnTo>
                  <a:pt x="359" y="11"/>
                </a:lnTo>
                <a:lnTo>
                  <a:pt x="220" y="11"/>
                </a:lnTo>
                <a:lnTo>
                  <a:pt x="220" y="82"/>
                </a:lnTo>
                <a:close/>
                <a:moveTo>
                  <a:pt x="339" y="118"/>
                </a:moveTo>
                <a:lnTo>
                  <a:pt x="368" y="118"/>
                </a:lnTo>
                <a:lnTo>
                  <a:pt x="372" y="116"/>
                </a:lnTo>
                <a:lnTo>
                  <a:pt x="375" y="111"/>
                </a:lnTo>
                <a:lnTo>
                  <a:pt x="372" y="108"/>
                </a:lnTo>
                <a:lnTo>
                  <a:pt x="368" y="106"/>
                </a:lnTo>
                <a:lnTo>
                  <a:pt x="339" y="106"/>
                </a:lnTo>
                <a:lnTo>
                  <a:pt x="339" y="118"/>
                </a:lnTo>
                <a:close/>
                <a:moveTo>
                  <a:pt x="35" y="118"/>
                </a:moveTo>
                <a:lnTo>
                  <a:pt x="6" y="118"/>
                </a:lnTo>
                <a:lnTo>
                  <a:pt x="2" y="116"/>
                </a:lnTo>
                <a:lnTo>
                  <a:pt x="0" y="111"/>
                </a:lnTo>
                <a:lnTo>
                  <a:pt x="2" y="108"/>
                </a:lnTo>
                <a:lnTo>
                  <a:pt x="6" y="106"/>
                </a:lnTo>
                <a:lnTo>
                  <a:pt x="35" y="106"/>
                </a:lnTo>
                <a:lnTo>
                  <a:pt x="35" y="118"/>
                </a:lnTo>
                <a:close/>
                <a:moveTo>
                  <a:pt x="134" y="24"/>
                </a:moveTo>
                <a:lnTo>
                  <a:pt x="196" y="24"/>
                </a:lnTo>
                <a:lnTo>
                  <a:pt x="196" y="18"/>
                </a:lnTo>
                <a:lnTo>
                  <a:pt x="134" y="18"/>
                </a:lnTo>
                <a:lnTo>
                  <a:pt x="134" y="24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77" name="Line 42"/>
          <p:cNvSpPr>
            <a:spLocks noChangeShapeType="1"/>
          </p:cNvSpPr>
          <p:nvPr/>
        </p:nvSpPr>
        <p:spPr bwMode="auto">
          <a:xfrm>
            <a:off x="5172075" y="3206750"/>
            <a:ext cx="1270" cy="13335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78" name="Line 43"/>
          <p:cNvSpPr>
            <a:spLocks noChangeShapeType="1"/>
          </p:cNvSpPr>
          <p:nvPr/>
        </p:nvSpPr>
        <p:spPr bwMode="auto">
          <a:xfrm flipH="1">
            <a:off x="5067300" y="3251200"/>
            <a:ext cx="105410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79" name="Line 44"/>
          <p:cNvSpPr>
            <a:spLocks noChangeShapeType="1"/>
          </p:cNvSpPr>
          <p:nvPr/>
        </p:nvSpPr>
        <p:spPr bwMode="auto">
          <a:xfrm flipH="1">
            <a:off x="5067300" y="3295015"/>
            <a:ext cx="105410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80" name="Line 45"/>
          <p:cNvSpPr>
            <a:spLocks noChangeShapeType="1"/>
          </p:cNvSpPr>
          <p:nvPr/>
        </p:nvSpPr>
        <p:spPr bwMode="auto">
          <a:xfrm>
            <a:off x="5338445" y="3222625"/>
            <a:ext cx="1270" cy="3810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81" name="Line 46"/>
          <p:cNvSpPr>
            <a:spLocks noChangeShapeType="1"/>
          </p:cNvSpPr>
          <p:nvPr/>
        </p:nvSpPr>
        <p:spPr bwMode="auto">
          <a:xfrm>
            <a:off x="5203825" y="3261360"/>
            <a:ext cx="197485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82" name="Line 47"/>
          <p:cNvSpPr>
            <a:spLocks noChangeShapeType="1"/>
          </p:cNvSpPr>
          <p:nvPr/>
        </p:nvSpPr>
        <p:spPr bwMode="auto">
          <a:xfrm flipV="1">
            <a:off x="5081270" y="3199765"/>
            <a:ext cx="1270" cy="571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83" name="Line 48"/>
          <p:cNvSpPr>
            <a:spLocks noChangeShapeType="1"/>
          </p:cNvSpPr>
          <p:nvPr/>
        </p:nvSpPr>
        <p:spPr bwMode="auto">
          <a:xfrm flipV="1">
            <a:off x="5081270" y="3340735"/>
            <a:ext cx="1270" cy="698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84" name="Line 49"/>
          <p:cNvSpPr>
            <a:spLocks noChangeShapeType="1"/>
          </p:cNvSpPr>
          <p:nvPr/>
        </p:nvSpPr>
        <p:spPr bwMode="auto">
          <a:xfrm>
            <a:off x="5083810" y="3274060"/>
            <a:ext cx="698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85" name="Line 50"/>
          <p:cNvSpPr>
            <a:spLocks noChangeShapeType="1"/>
          </p:cNvSpPr>
          <p:nvPr/>
        </p:nvSpPr>
        <p:spPr bwMode="auto">
          <a:xfrm>
            <a:off x="5083810" y="3236595"/>
            <a:ext cx="698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86" name="Line 51"/>
          <p:cNvSpPr>
            <a:spLocks noChangeShapeType="1"/>
          </p:cNvSpPr>
          <p:nvPr/>
        </p:nvSpPr>
        <p:spPr bwMode="auto">
          <a:xfrm>
            <a:off x="5147945" y="3236595"/>
            <a:ext cx="698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87" name="Line 52"/>
          <p:cNvSpPr>
            <a:spLocks noChangeShapeType="1"/>
          </p:cNvSpPr>
          <p:nvPr/>
        </p:nvSpPr>
        <p:spPr bwMode="auto">
          <a:xfrm>
            <a:off x="5229225" y="3251200"/>
            <a:ext cx="825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488" name="Freeform 53"/>
          <p:cNvSpPr/>
          <p:nvPr/>
        </p:nvSpPr>
        <p:spPr bwMode="auto">
          <a:xfrm>
            <a:off x="5360035" y="2776220"/>
            <a:ext cx="66675" cy="398145"/>
          </a:xfrm>
          <a:custGeom>
            <a:avLst/>
            <a:gdLst>
              <a:gd name="T0" fmla="*/ 0 w 47"/>
              <a:gd name="T1" fmla="*/ 444500 h 280"/>
              <a:gd name="T2" fmla="*/ 57150 w 47"/>
              <a:gd name="T3" fmla="*/ 385763 h 280"/>
              <a:gd name="T4" fmla="*/ 57150 w 47"/>
              <a:gd name="T5" fmla="*/ 284163 h 280"/>
              <a:gd name="T6" fmla="*/ 74612 w 47"/>
              <a:gd name="T7" fmla="*/ 227013 h 280"/>
              <a:gd name="T8" fmla="*/ 74612 w 47"/>
              <a:gd name="T9" fmla="*/ 0 h 280"/>
              <a:gd name="T10" fmla="*/ 0 w 47"/>
              <a:gd name="T11" fmla="*/ 76200 h 280"/>
              <a:gd name="T12" fmla="*/ 0 w 47"/>
              <a:gd name="T13" fmla="*/ 444500 h 2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" h="280">
                <a:moveTo>
                  <a:pt x="0" y="280"/>
                </a:moveTo>
                <a:lnTo>
                  <a:pt x="36" y="243"/>
                </a:lnTo>
                <a:lnTo>
                  <a:pt x="36" y="179"/>
                </a:lnTo>
                <a:lnTo>
                  <a:pt x="47" y="143"/>
                </a:lnTo>
                <a:lnTo>
                  <a:pt x="47" y="0"/>
                </a:lnTo>
                <a:lnTo>
                  <a:pt x="0" y="48"/>
                </a:lnTo>
                <a:lnTo>
                  <a:pt x="0" y="28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89" name="Freeform 54"/>
          <p:cNvSpPr/>
          <p:nvPr/>
        </p:nvSpPr>
        <p:spPr bwMode="auto">
          <a:xfrm>
            <a:off x="4954905" y="2776220"/>
            <a:ext cx="471805" cy="67945"/>
          </a:xfrm>
          <a:custGeom>
            <a:avLst/>
            <a:gdLst>
              <a:gd name="T0" fmla="*/ 527050 w 332"/>
              <a:gd name="T1" fmla="*/ 0 h 48"/>
              <a:gd name="T2" fmla="*/ 74613 w 332"/>
              <a:gd name="T3" fmla="*/ 0 h 48"/>
              <a:gd name="T4" fmla="*/ 0 w 332"/>
              <a:gd name="T5" fmla="*/ 76200 h 48"/>
              <a:gd name="T6" fmla="*/ 452438 w 332"/>
              <a:gd name="T7" fmla="*/ 76200 h 48"/>
              <a:gd name="T8" fmla="*/ 527050 w 332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2" h="48">
                <a:moveTo>
                  <a:pt x="332" y="0"/>
                </a:moveTo>
                <a:lnTo>
                  <a:pt x="47" y="0"/>
                </a:lnTo>
                <a:lnTo>
                  <a:pt x="0" y="48"/>
                </a:lnTo>
                <a:lnTo>
                  <a:pt x="285" y="48"/>
                </a:lnTo>
                <a:lnTo>
                  <a:pt x="332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90" name="Rectangle 55"/>
          <p:cNvSpPr>
            <a:spLocks noChangeArrowheads="1"/>
          </p:cNvSpPr>
          <p:nvPr/>
        </p:nvSpPr>
        <p:spPr bwMode="auto">
          <a:xfrm>
            <a:off x="4954905" y="2844165"/>
            <a:ext cx="405130" cy="328295"/>
          </a:xfrm>
          <a:prstGeom prst="rect">
            <a:avLst/>
          </a:prstGeom>
          <a:solidFill>
            <a:srgbClr val="C0C0C0"/>
          </a:solidFill>
          <a:ln w="4763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491" name="Rectangle 56"/>
          <p:cNvSpPr>
            <a:spLocks noChangeArrowheads="1"/>
          </p:cNvSpPr>
          <p:nvPr/>
        </p:nvSpPr>
        <p:spPr bwMode="auto">
          <a:xfrm>
            <a:off x="5318760" y="3131820"/>
            <a:ext cx="19685" cy="1016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492" name="Freeform 57"/>
          <p:cNvSpPr/>
          <p:nvPr/>
        </p:nvSpPr>
        <p:spPr bwMode="auto">
          <a:xfrm>
            <a:off x="5013325" y="2894330"/>
            <a:ext cx="287020" cy="201930"/>
          </a:xfrm>
          <a:custGeom>
            <a:avLst/>
            <a:gdLst>
              <a:gd name="T0" fmla="*/ 0 w 202"/>
              <a:gd name="T1" fmla="*/ 225425 h 142"/>
              <a:gd name="T2" fmla="*/ 320675 w 202"/>
              <a:gd name="T3" fmla="*/ 225425 h 142"/>
              <a:gd name="T4" fmla="*/ 320675 w 202"/>
              <a:gd name="T5" fmla="*/ 0 h 142"/>
              <a:gd name="T6" fmla="*/ 312738 w 202"/>
              <a:gd name="T7" fmla="*/ 0 h 142"/>
              <a:gd name="T8" fmla="*/ 312738 w 202"/>
              <a:gd name="T9" fmla="*/ 220663 h 142"/>
              <a:gd name="T10" fmla="*/ 0 w 202"/>
              <a:gd name="T11" fmla="*/ 220663 h 142"/>
              <a:gd name="T12" fmla="*/ 0 w 202"/>
              <a:gd name="T13" fmla="*/ 225425 h 1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2" h="142">
                <a:moveTo>
                  <a:pt x="0" y="142"/>
                </a:moveTo>
                <a:lnTo>
                  <a:pt x="202" y="142"/>
                </a:lnTo>
                <a:lnTo>
                  <a:pt x="202" y="0"/>
                </a:lnTo>
                <a:lnTo>
                  <a:pt x="197" y="0"/>
                </a:lnTo>
                <a:lnTo>
                  <a:pt x="197" y="139"/>
                </a:lnTo>
                <a:lnTo>
                  <a:pt x="0" y="139"/>
                </a:lnTo>
                <a:lnTo>
                  <a:pt x="0" y="142"/>
                </a:lnTo>
                <a:close/>
              </a:path>
            </a:pathLst>
          </a:custGeom>
          <a:solidFill>
            <a:srgbClr val="8A8A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93" name="Freeform 58"/>
          <p:cNvSpPr/>
          <p:nvPr/>
        </p:nvSpPr>
        <p:spPr bwMode="auto">
          <a:xfrm>
            <a:off x="5013325" y="2894330"/>
            <a:ext cx="280035" cy="197485"/>
          </a:xfrm>
          <a:custGeom>
            <a:avLst/>
            <a:gdLst>
              <a:gd name="T0" fmla="*/ 0 w 197"/>
              <a:gd name="T1" fmla="*/ 220662 h 139"/>
              <a:gd name="T2" fmla="*/ 312737 w 197"/>
              <a:gd name="T3" fmla="*/ 220662 h 139"/>
              <a:gd name="T4" fmla="*/ 312737 w 197"/>
              <a:gd name="T5" fmla="*/ 0 h 139"/>
              <a:gd name="T6" fmla="*/ 307975 w 197"/>
              <a:gd name="T7" fmla="*/ 0 h 139"/>
              <a:gd name="T8" fmla="*/ 307975 w 197"/>
              <a:gd name="T9" fmla="*/ 215900 h 139"/>
              <a:gd name="T10" fmla="*/ 0 w 197"/>
              <a:gd name="T11" fmla="*/ 215900 h 139"/>
              <a:gd name="T12" fmla="*/ 0 w 197"/>
              <a:gd name="T13" fmla="*/ 220662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7" h="139">
                <a:moveTo>
                  <a:pt x="0" y="139"/>
                </a:moveTo>
                <a:lnTo>
                  <a:pt x="197" y="139"/>
                </a:lnTo>
                <a:lnTo>
                  <a:pt x="197" y="0"/>
                </a:lnTo>
                <a:lnTo>
                  <a:pt x="194" y="0"/>
                </a:lnTo>
                <a:lnTo>
                  <a:pt x="194" y="136"/>
                </a:lnTo>
                <a:lnTo>
                  <a:pt x="0" y="136"/>
                </a:lnTo>
                <a:lnTo>
                  <a:pt x="0" y="139"/>
                </a:lnTo>
                <a:close/>
              </a:path>
            </a:pathLst>
          </a:custGeom>
          <a:solidFill>
            <a:srgbClr val="8E8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94" name="Freeform 59"/>
          <p:cNvSpPr/>
          <p:nvPr/>
        </p:nvSpPr>
        <p:spPr bwMode="auto">
          <a:xfrm>
            <a:off x="5013325" y="2894330"/>
            <a:ext cx="275590" cy="193675"/>
          </a:xfrm>
          <a:custGeom>
            <a:avLst/>
            <a:gdLst>
              <a:gd name="T0" fmla="*/ 0 w 194"/>
              <a:gd name="T1" fmla="*/ 215900 h 136"/>
              <a:gd name="T2" fmla="*/ 307975 w 194"/>
              <a:gd name="T3" fmla="*/ 215900 h 136"/>
              <a:gd name="T4" fmla="*/ 307975 w 194"/>
              <a:gd name="T5" fmla="*/ 0 h 136"/>
              <a:gd name="T6" fmla="*/ 301625 w 194"/>
              <a:gd name="T7" fmla="*/ 0 h 136"/>
              <a:gd name="T8" fmla="*/ 301625 w 194"/>
              <a:gd name="T9" fmla="*/ 212725 h 136"/>
              <a:gd name="T10" fmla="*/ 0 w 194"/>
              <a:gd name="T11" fmla="*/ 212725 h 136"/>
              <a:gd name="T12" fmla="*/ 0 w 194"/>
              <a:gd name="T13" fmla="*/ 215900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4" h="136">
                <a:moveTo>
                  <a:pt x="0" y="136"/>
                </a:moveTo>
                <a:lnTo>
                  <a:pt x="194" y="136"/>
                </a:lnTo>
                <a:lnTo>
                  <a:pt x="194" y="0"/>
                </a:lnTo>
                <a:lnTo>
                  <a:pt x="190" y="0"/>
                </a:lnTo>
                <a:lnTo>
                  <a:pt x="190" y="134"/>
                </a:lnTo>
                <a:lnTo>
                  <a:pt x="0" y="134"/>
                </a:lnTo>
                <a:lnTo>
                  <a:pt x="0" y="136"/>
                </a:lnTo>
                <a:close/>
              </a:path>
            </a:pathLst>
          </a:custGeom>
          <a:solidFill>
            <a:srgbClr val="929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95" name="Freeform 60"/>
          <p:cNvSpPr/>
          <p:nvPr/>
        </p:nvSpPr>
        <p:spPr bwMode="auto">
          <a:xfrm>
            <a:off x="5013325" y="2894330"/>
            <a:ext cx="269875" cy="190500"/>
          </a:xfrm>
          <a:custGeom>
            <a:avLst/>
            <a:gdLst>
              <a:gd name="T0" fmla="*/ 0 w 190"/>
              <a:gd name="T1" fmla="*/ 212725 h 134"/>
              <a:gd name="T2" fmla="*/ 301625 w 190"/>
              <a:gd name="T3" fmla="*/ 212725 h 134"/>
              <a:gd name="T4" fmla="*/ 301625 w 190"/>
              <a:gd name="T5" fmla="*/ 0 h 134"/>
              <a:gd name="T6" fmla="*/ 295275 w 190"/>
              <a:gd name="T7" fmla="*/ 0 h 134"/>
              <a:gd name="T8" fmla="*/ 295275 w 190"/>
              <a:gd name="T9" fmla="*/ 207963 h 134"/>
              <a:gd name="T10" fmla="*/ 0 w 190"/>
              <a:gd name="T11" fmla="*/ 207963 h 134"/>
              <a:gd name="T12" fmla="*/ 0 w 190"/>
              <a:gd name="T13" fmla="*/ 212725 h 1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" h="134">
                <a:moveTo>
                  <a:pt x="0" y="134"/>
                </a:moveTo>
                <a:lnTo>
                  <a:pt x="190" y="134"/>
                </a:lnTo>
                <a:lnTo>
                  <a:pt x="190" y="0"/>
                </a:lnTo>
                <a:lnTo>
                  <a:pt x="186" y="0"/>
                </a:lnTo>
                <a:lnTo>
                  <a:pt x="186" y="131"/>
                </a:lnTo>
                <a:lnTo>
                  <a:pt x="0" y="131"/>
                </a:lnTo>
                <a:lnTo>
                  <a:pt x="0" y="134"/>
                </a:lnTo>
                <a:close/>
              </a:path>
            </a:pathLst>
          </a:custGeom>
          <a:solidFill>
            <a:srgbClr val="969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96" name="Freeform 61"/>
          <p:cNvSpPr/>
          <p:nvPr/>
        </p:nvSpPr>
        <p:spPr bwMode="auto">
          <a:xfrm>
            <a:off x="5013325" y="2894330"/>
            <a:ext cx="264160" cy="186055"/>
          </a:xfrm>
          <a:custGeom>
            <a:avLst/>
            <a:gdLst>
              <a:gd name="T0" fmla="*/ 0 w 186"/>
              <a:gd name="T1" fmla="*/ 207962 h 131"/>
              <a:gd name="T2" fmla="*/ 295275 w 186"/>
              <a:gd name="T3" fmla="*/ 207962 h 131"/>
              <a:gd name="T4" fmla="*/ 295275 w 186"/>
              <a:gd name="T5" fmla="*/ 0 h 131"/>
              <a:gd name="T6" fmla="*/ 288925 w 186"/>
              <a:gd name="T7" fmla="*/ 0 h 131"/>
              <a:gd name="T8" fmla="*/ 288925 w 186"/>
              <a:gd name="T9" fmla="*/ 204787 h 131"/>
              <a:gd name="T10" fmla="*/ 0 w 186"/>
              <a:gd name="T11" fmla="*/ 204787 h 131"/>
              <a:gd name="T12" fmla="*/ 0 w 186"/>
              <a:gd name="T13" fmla="*/ 207962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6" h="131">
                <a:moveTo>
                  <a:pt x="0" y="131"/>
                </a:moveTo>
                <a:lnTo>
                  <a:pt x="186" y="131"/>
                </a:lnTo>
                <a:lnTo>
                  <a:pt x="186" y="0"/>
                </a:lnTo>
                <a:lnTo>
                  <a:pt x="182" y="0"/>
                </a:lnTo>
                <a:lnTo>
                  <a:pt x="182" y="129"/>
                </a:lnTo>
                <a:lnTo>
                  <a:pt x="0" y="129"/>
                </a:lnTo>
                <a:lnTo>
                  <a:pt x="0" y="131"/>
                </a:lnTo>
                <a:close/>
              </a:path>
            </a:pathLst>
          </a:custGeom>
          <a:solidFill>
            <a:srgbClr val="9A9A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97" name="Freeform 62"/>
          <p:cNvSpPr/>
          <p:nvPr/>
        </p:nvSpPr>
        <p:spPr bwMode="auto">
          <a:xfrm>
            <a:off x="5013325" y="2894330"/>
            <a:ext cx="258445" cy="183515"/>
          </a:xfrm>
          <a:custGeom>
            <a:avLst/>
            <a:gdLst>
              <a:gd name="T0" fmla="*/ 0 w 182"/>
              <a:gd name="T1" fmla="*/ 204787 h 129"/>
              <a:gd name="T2" fmla="*/ 288925 w 182"/>
              <a:gd name="T3" fmla="*/ 204787 h 129"/>
              <a:gd name="T4" fmla="*/ 288925 w 182"/>
              <a:gd name="T5" fmla="*/ 0 h 129"/>
              <a:gd name="T6" fmla="*/ 282575 w 182"/>
              <a:gd name="T7" fmla="*/ 0 h 129"/>
              <a:gd name="T8" fmla="*/ 282575 w 182"/>
              <a:gd name="T9" fmla="*/ 200025 h 129"/>
              <a:gd name="T10" fmla="*/ 0 w 182"/>
              <a:gd name="T11" fmla="*/ 200025 h 129"/>
              <a:gd name="T12" fmla="*/ 0 w 182"/>
              <a:gd name="T13" fmla="*/ 204787 h 1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" h="129">
                <a:moveTo>
                  <a:pt x="0" y="129"/>
                </a:moveTo>
                <a:lnTo>
                  <a:pt x="182" y="129"/>
                </a:lnTo>
                <a:lnTo>
                  <a:pt x="182" y="0"/>
                </a:lnTo>
                <a:lnTo>
                  <a:pt x="178" y="0"/>
                </a:lnTo>
                <a:lnTo>
                  <a:pt x="178" y="126"/>
                </a:lnTo>
                <a:lnTo>
                  <a:pt x="0" y="126"/>
                </a:lnTo>
                <a:lnTo>
                  <a:pt x="0" y="129"/>
                </a:lnTo>
                <a:close/>
              </a:path>
            </a:pathLst>
          </a:custGeom>
          <a:solidFill>
            <a:srgbClr val="9E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98" name="Freeform 63"/>
          <p:cNvSpPr/>
          <p:nvPr/>
        </p:nvSpPr>
        <p:spPr bwMode="auto">
          <a:xfrm>
            <a:off x="5013325" y="2894330"/>
            <a:ext cx="253365" cy="179070"/>
          </a:xfrm>
          <a:custGeom>
            <a:avLst/>
            <a:gdLst>
              <a:gd name="T0" fmla="*/ 0 w 178"/>
              <a:gd name="T1" fmla="*/ 200025 h 126"/>
              <a:gd name="T2" fmla="*/ 282575 w 178"/>
              <a:gd name="T3" fmla="*/ 200025 h 126"/>
              <a:gd name="T4" fmla="*/ 282575 w 178"/>
              <a:gd name="T5" fmla="*/ 0 h 126"/>
              <a:gd name="T6" fmla="*/ 277813 w 178"/>
              <a:gd name="T7" fmla="*/ 0 h 126"/>
              <a:gd name="T8" fmla="*/ 277813 w 178"/>
              <a:gd name="T9" fmla="*/ 195263 h 126"/>
              <a:gd name="T10" fmla="*/ 0 w 178"/>
              <a:gd name="T11" fmla="*/ 195263 h 126"/>
              <a:gd name="T12" fmla="*/ 0 w 178"/>
              <a:gd name="T13" fmla="*/ 200025 h 1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8" h="126">
                <a:moveTo>
                  <a:pt x="0" y="126"/>
                </a:moveTo>
                <a:lnTo>
                  <a:pt x="178" y="126"/>
                </a:lnTo>
                <a:lnTo>
                  <a:pt x="178" y="0"/>
                </a:lnTo>
                <a:lnTo>
                  <a:pt x="175" y="0"/>
                </a:lnTo>
                <a:lnTo>
                  <a:pt x="175" y="123"/>
                </a:lnTo>
                <a:lnTo>
                  <a:pt x="0" y="123"/>
                </a:lnTo>
                <a:lnTo>
                  <a:pt x="0" y="126"/>
                </a:lnTo>
                <a:close/>
              </a:path>
            </a:pathLst>
          </a:custGeom>
          <a:solidFill>
            <a:srgbClr val="A2A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499" name="Freeform 64"/>
          <p:cNvSpPr/>
          <p:nvPr/>
        </p:nvSpPr>
        <p:spPr bwMode="auto">
          <a:xfrm>
            <a:off x="5013325" y="2894330"/>
            <a:ext cx="248920" cy="174625"/>
          </a:xfrm>
          <a:custGeom>
            <a:avLst/>
            <a:gdLst>
              <a:gd name="T0" fmla="*/ 0 w 175"/>
              <a:gd name="T1" fmla="*/ 195262 h 123"/>
              <a:gd name="T2" fmla="*/ 277812 w 175"/>
              <a:gd name="T3" fmla="*/ 195262 h 123"/>
              <a:gd name="T4" fmla="*/ 277812 w 175"/>
              <a:gd name="T5" fmla="*/ 0 h 123"/>
              <a:gd name="T6" fmla="*/ 271462 w 175"/>
              <a:gd name="T7" fmla="*/ 0 h 123"/>
              <a:gd name="T8" fmla="*/ 271462 w 175"/>
              <a:gd name="T9" fmla="*/ 190500 h 123"/>
              <a:gd name="T10" fmla="*/ 0 w 175"/>
              <a:gd name="T11" fmla="*/ 190500 h 123"/>
              <a:gd name="T12" fmla="*/ 0 w 175"/>
              <a:gd name="T13" fmla="*/ 195262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5" h="123">
                <a:moveTo>
                  <a:pt x="0" y="123"/>
                </a:moveTo>
                <a:lnTo>
                  <a:pt x="175" y="123"/>
                </a:lnTo>
                <a:lnTo>
                  <a:pt x="175" y="0"/>
                </a:lnTo>
                <a:lnTo>
                  <a:pt x="171" y="0"/>
                </a:lnTo>
                <a:lnTo>
                  <a:pt x="171" y="120"/>
                </a:lnTo>
                <a:lnTo>
                  <a:pt x="0" y="120"/>
                </a:lnTo>
                <a:lnTo>
                  <a:pt x="0" y="123"/>
                </a:lnTo>
                <a:close/>
              </a:path>
            </a:pathLst>
          </a:custGeom>
          <a:solidFill>
            <a:srgbClr val="A5A5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00" name="Freeform 65"/>
          <p:cNvSpPr/>
          <p:nvPr/>
        </p:nvSpPr>
        <p:spPr bwMode="auto">
          <a:xfrm>
            <a:off x="5013325" y="2894330"/>
            <a:ext cx="243205" cy="170815"/>
          </a:xfrm>
          <a:custGeom>
            <a:avLst/>
            <a:gdLst>
              <a:gd name="T0" fmla="*/ 0 w 171"/>
              <a:gd name="T1" fmla="*/ 190500 h 120"/>
              <a:gd name="T2" fmla="*/ 271462 w 171"/>
              <a:gd name="T3" fmla="*/ 190500 h 120"/>
              <a:gd name="T4" fmla="*/ 271462 w 171"/>
              <a:gd name="T5" fmla="*/ 0 h 120"/>
              <a:gd name="T6" fmla="*/ 265112 w 171"/>
              <a:gd name="T7" fmla="*/ 0 h 120"/>
              <a:gd name="T8" fmla="*/ 265112 w 171"/>
              <a:gd name="T9" fmla="*/ 185738 h 120"/>
              <a:gd name="T10" fmla="*/ 0 w 171"/>
              <a:gd name="T11" fmla="*/ 185738 h 120"/>
              <a:gd name="T12" fmla="*/ 0 w 171"/>
              <a:gd name="T13" fmla="*/ 190500 h 1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1" h="120">
                <a:moveTo>
                  <a:pt x="0" y="120"/>
                </a:moveTo>
                <a:lnTo>
                  <a:pt x="171" y="120"/>
                </a:lnTo>
                <a:lnTo>
                  <a:pt x="171" y="0"/>
                </a:lnTo>
                <a:lnTo>
                  <a:pt x="167" y="0"/>
                </a:lnTo>
                <a:lnTo>
                  <a:pt x="167" y="117"/>
                </a:lnTo>
                <a:lnTo>
                  <a:pt x="0" y="117"/>
                </a:lnTo>
                <a:lnTo>
                  <a:pt x="0" y="120"/>
                </a:lnTo>
                <a:close/>
              </a:path>
            </a:pathLst>
          </a:custGeom>
          <a:solidFill>
            <a:srgbClr val="A9A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01" name="Freeform 66"/>
          <p:cNvSpPr/>
          <p:nvPr/>
        </p:nvSpPr>
        <p:spPr bwMode="auto">
          <a:xfrm>
            <a:off x="5013325" y="2894330"/>
            <a:ext cx="237490" cy="166370"/>
          </a:xfrm>
          <a:custGeom>
            <a:avLst/>
            <a:gdLst>
              <a:gd name="T0" fmla="*/ 0 w 167"/>
              <a:gd name="T1" fmla="*/ 185737 h 117"/>
              <a:gd name="T2" fmla="*/ 265112 w 167"/>
              <a:gd name="T3" fmla="*/ 185737 h 117"/>
              <a:gd name="T4" fmla="*/ 265112 w 167"/>
              <a:gd name="T5" fmla="*/ 0 h 117"/>
              <a:gd name="T6" fmla="*/ 257175 w 167"/>
              <a:gd name="T7" fmla="*/ 0 h 117"/>
              <a:gd name="T8" fmla="*/ 257175 w 167"/>
              <a:gd name="T9" fmla="*/ 182562 h 117"/>
              <a:gd name="T10" fmla="*/ 0 w 167"/>
              <a:gd name="T11" fmla="*/ 182562 h 117"/>
              <a:gd name="T12" fmla="*/ 0 w 167"/>
              <a:gd name="T13" fmla="*/ 185737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" h="117">
                <a:moveTo>
                  <a:pt x="0" y="117"/>
                </a:moveTo>
                <a:lnTo>
                  <a:pt x="167" y="117"/>
                </a:lnTo>
                <a:lnTo>
                  <a:pt x="167" y="0"/>
                </a:lnTo>
                <a:lnTo>
                  <a:pt x="162" y="0"/>
                </a:lnTo>
                <a:lnTo>
                  <a:pt x="162" y="115"/>
                </a:lnTo>
                <a:lnTo>
                  <a:pt x="0" y="115"/>
                </a:lnTo>
                <a:lnTo>
                  <a:pt x="0" y="117"/>
                </a:lnTo>
                <a:close/>
              </a:path>
            </a:pathLst>
          </a:custGeom>
          <a:solidFill>
            <a:srgbClr val="ADA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02" name="Freeform 67"/>
          <p:cNvSpPr/>
          <p:nvPr/>
        </p:nvSpPr>
        <p:spPr bwMode="auto">
          <a:xfrm>
            <a:off x="5013325" y="2894330"/>
            <a:ext cx="230505" cy="163830"/>
          </a:xfrm>
          <a:custGeom>
            <a:avLst/>
            <a:gdLst>
              <a:gd name="T0" fmla="*/ 0 w 162"/>
              <a:gd name="T1" fmla="*/ 182562 h 115"/>
              <a:gd name="T2" fmla="*/ 257175 w 162"/>
              <a:gd name="T3" fmla="*/ 182562 h 115"/>
              <a:gd name="T4" fmla="*/ 257175 w 162"/>
              <a:gd name="T5" fmla="*/ 0 h 115"/>
              <a:gd name="T6" fmla="*/ 250825 w 162"/>
              <a:gd name="T7" fmla="*/ 0 h 115"/>
              <a:gd name="T8" fmla="*/ 250825 w 162"/>
              <a:gd name="T9" fmla="*/ 176212 h 115"/>
              <a:gd name="T10" fmla="*/ 0 w 162"/>
              <a:gd name="T11" fmla="*/ 176212 h 115"/>
              <a:gd name="T12" fmla="*/ 0 w 162"/>
              <a:gd name="T13" fmla="*/ 182562 h 11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2" h="115">
                <a:moveTo>
                  <a:pt x="0" y="115"/>
                </a:moveTo>
                <a:lnTo>
                  <a:pt x="162" y="115"/>
                </a:lnTo>
                <a:lnTo>
                  <a:pt x="162" y="0"/>
                </a:lnTo>
                <a:lnTo>
                  <a:pt x="158" y="0"/>
                </a:lnTo>
                <a:lnTo>
                  <a:pt x="158" y="111"/>
                </a:lnTo>
                <a:lnTo>
                  <a:pt x="0" y="111"/>
                </a:lnTo>
                <a:lnTo>
                  <a:pt x="0" y="115"/>
                </a:lnTo>
                <a:close/>
              </a:path>
            </a:pathLst>
          </a:custGeom>
          <a:solidFill>
            <a:srgbClr val="B0B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03" name="Freeform 68"/>
          <p:cNvSpPr/>
          <p:nvPr/>
        </p:nvSpPr>
        <p:spPr bwMode="auto">
          <a:xfrm>
            <a:off x="5013325" y="2894330"/>
            <a:ext cx="224790" cy="158115"/>
          </a:xfrm>
          <a:custGeom>
            <a:avLst/>
            <a:gdLst>
              <a:gd name="T0" fmla="*/ 0 w 158"/>
              <a:gd name="T1" fmla="*/ 176212 h 111"/>
              <a:gd name="T2" fmla="*/ 250825 w 158"/>
              <a:gd name="T3" fmla="*/ 176212 h 111"/>
              <a:gd name="T4" fmla="*/ 250825 w 158"/>
              <a:gd name="T5" fmla="*/ 0 h 111"/>
              <a:gd name="T6" fmla="*/ 242888 w 158"/>
              <a:gd name="T7" fmla="*/ 0 h 111"/>
              <a:gd name="T8" fmla="*/ 242888 w 158"/>
              <a:gd name="T9" fmla="*/ 171450 h 111"/>
              <a:gd name="T10" fmla="*/ 0 w 158"/>
              <a:gd name="T11" fmla="*/ 171450 h 111"/>
              <a:gd name="T12" fmla="*/ 0 w 158"/>
              <a:gd name="T13" fmla="*/ 176212 h 11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8" h="111">
                <a:moveTo>
                  <a:pt x="0" y="111"/>
                </a:moveTo>
                <a:lnTo>
                  <a:pt x="158" y="111"/>
                </a:lnTo>
                <a:lnTo>
                  <a:pt x="158" y="0"/>
                </a:lnTo>
                <a:lnTo>
                  <a:pt x="153" y="0"/>
                </a:lnTo>
                <a:lnTo>
                  <a:pt x="153" y="108"/>
                </a:lnTo>
                <a:lnTo>
                  <a:pt x="0" y="108"/>
                </a:lnTo>
                <a:lnTo>
                  <a:pt x="0" y="111"/>
                </a:lnTo>
                <a:close/>
              </a:path>
            </a:pathLst>
          </a:custGeom>
          <a:solidFill>
            <a:srgbClr val="B4B4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04" name="Freeform 69"/>
          <p:cNvSpPr/>
          <p:nvPr/>
        </p:nvSpPr>
        <p:spPr bwMode="auto">
          <a:xfrm>
            <a:off x="5013325" y="2894330"/>
            <a:ext cx="217805" cy="153670"/>
          </a:xfrm>
          <a:custGeom>
            <a:avLst/>
            <a:gdLst>
              <a:gd name="T0" fmla="*/ 0 w 153"/>
              <a:gd name="T1" fmla="*/ 171450 h 108"/>
              <a:gd name="T2" fmla="*/ 242887 w 153"/>
              <a:gd name="T3" fmla="*/ 171450 h 108"/>
              <a:gd name="T4" fmla="*/ 242887 w 153"/>
              <a:gd name="T5" fmla="*/ 0 h 108"/>
              <a:gd name="T6" fmla="*/ 234950 w 153"/>
              <a:gd name="T7" fmla="*/ 0 h 108"/>
              <a:gd name="T8" fmla="*/ 234950 w 153"/>
              <a:gd name="T9" fmla="*/ 165100 h 108"/>
              <a:gd name="T10" fmla="*/ 0 w 153"/>
              <a:gd name="T11" fmla="*/ 165100 h 108"/>
              <a:gd name="T12" fmla="*/ 0 w 153"/>
              <a:gd name="T13" fmla="*/ 171450 h 1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3" h="108">
                <a:moveTo>
                  <a:pt x="0" y="108"/>
                </a:moveTo>
                <a:lnTo>
                  <a:pt x="153" y="108"/>
                </a:lnTo>
                <a:lnTo>
                  <a:pt x="153" y="0"/>
                </a:lnTo>
                <a:lnTo>
                  <a:pt x="148" y="0"/>
                </a:lnTo>
                <a:lnTo>
                  <a:pt x="148" y="104"/>
                </a:lnTo>
                <a:lnTo>
                  <a:pt x="0" y="104"/>
                </a:lnTo>
                <a:lnTo>
                  <a:pt x="0" y="108"/>
                </a:lnTo>
                <a:close/>
              </a:path>
            </a:pathLst>
          </a:custGeom>
          <a:solidFill>
            <a:srgbClr val="B8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05" name="Freeform 70"/>
          <p:cNvSpPr/>
          <p:nvPr/>
        </p:nvSpPr>
        <p:spPr bwMode="auto">
          <a:xfrm>
            <a:off x="5013325" y="2894330"/>
            <a:ext cx="210185" cy="147955"/>
          </a:xfrm>
          <a:custGeom>
            <a:avLst/>
            <a:gdLst>
              <a:gd name="T0" fmla="*/ 0 w 148"/>
              <a:gd name="T1" fmla="*/ 165100 h 104"/>
              <a:gd name="T2" fmla="*/ 234950 w 148"/>
              <a:gd name="T3" fmla="*/ 165100 h 104"/>
              <a:gd name="T4" fmla="*/ 234950 w 148"/>
              <a:gd name="T5" fmla="*/ 0 h 104"/>
              <a:gd name="T6" fmla="*/ 227013 w 148"/>
              <a:gd name="T7" fmla="*/ 0 h 104"/>
              <a:gd name="T8" fmla="*/ 227013 w 148"/>
              <a:gd name="T9" fmla="*/ 160338 h 104"/>
              <a:gd name="T10" fmla="*/ 0 w 148"/>
              <a:gd name="T11" fmla="*/ 160338 h 104"/>
              <a:gd name="T12" fmla="*/ 0 w 148"/>
              <a:gd name="T13" fmla="*/ 165100 h 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8" h="104">
                <a:moveTo>
                  <a:pt x="0" y="104"/>
                </a:moveTo>
                <a:lnTo>
                  <a:pt x="148" y="104"/>
                </a:lnTo>
                <a:lnTo>
                  <a:pt x="148" y="0"/>
                </a:lnTo>
                <a:lnTo>
                  <a:pt x="143" y="0"/>
                </a:lnTo>
                <a:lnTo>
                  <a:pt x="143" y="101"/>
                </a:lnTo>
                <a:lnTo>
                  <a:pt x="0" y="101"/>
                </a:lnTo>
                <a:lnTo>
                  <a:pt x="0" y="104"/>
                </a:lnTo>
                <a:close/>
              </a:path>
            </a:pathLst>
          </a:custGeom>
          <a:solidFill>
            <a:srgbClr val="BBBB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06" name="Freeform 71"/>
          <p:cNvSpPr/>
          <p:nvPr/>
        </p:nvSpPr>
        <p:spPr bwMode="auto">
          <a:xfrm>
            <a:off x="5013325" y="2894330"/>
            <a:ext cx="203200" cy="143510"/>
          </a:xfrm>
          <a:custGeom>
            <a:avLst/>
            <a:gdLst>
              <a:gd name="T0" fmla="*/ 0 w 143"/>
              <a:gd name="T1" fmla="*/ 160337 h 101"/>
              <a:gd name="T2" fmla="*/ 227012 w 143"/>
              <a:gd name="T3" fmla="*/ 160337 h 101"/>
              <a:gd name="T4" fmla="*/ 227012 w 143"/>
              <a:gd name="T5" fmla="*/ 0 h 101"/>
              <a:gd name="T6" fmla="*/ 219075 w 143"/>
              <a:gd name="T7" fmla="*/ 0 h 101"/>
              <a:gd name="T8" fmla="*/ 219075 w 143"/>
              <a:gd name="T9" fmla="*/ 153987 h 101"/>
              <a:gd name="T10" fmla="*/ 0 w 143"/>
              <a:gd name="T11" fmla="*/ 153987 h 101"/>
              <a:gd name="T12" fmla="*/ 0 w 143"/>
              <a:gd name="T13" fmla="*/ 160337 h 10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3" h="101">
                <a:moveTo>
                  <a:pt x="0" y="101"/>
                </a:moveTo>
                <a:lnTo>
                  <a:pt x="143" y="101"/>
                </a:lnTo>
                <a:lnTo>
                  <a:pt x="143" y="0"/>
                </a:lnTo>
                <a:lnTo>
                  <a:pt x="138" y="0"/>
                </a:lnTo>
                <a:lnTo>
                  <a:pt x="138" y="97"/>
                </a:lnTo>
                <a:lnTo>
                  <a:pt x="0" y="97"/>
                </a:lnTo>
                <a:lnTo>
                  <a:pt x="0" y="101"/>
                </a:lnTo>
                <a:close/>
              </a:path>
            </a:pathLst>
          </a:custGeom>
          <a:solidFill>
            <a:srgbClr val="BFB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07" name="Freeform 72"/>
          <p:cNvSpPr/>
          <p:nvPr/>
        </p:nvSpPr>
        <p:spPr bwMode="auto">
          <a:xfrm>
            <a:off x="5013325" y="2894330"/>
            <a:ext cx="196215" cy="137795"/>
          </a:xfrm>
          <a:custGeom>
            <a:avLst/>
            <a:gdLst>
              <a:gd name="T0" fmla="*/ 0 w 138"/>
              <a:gd name="T1" fmla="*/ 153987 h 97"/>
              <a:gd name="T2" fmla="*/ 219075 w 138"/>
              <a:gd name="T3" fmla="*/ 153987 h 97"/>
              <a:gd name="T4" fmla="*/ 219075 w 138"/>
              <a:gd name="T5" fmla="*/ 0 h 97"/>
              <a:gd name="T6" fmla="*/ 211138 w 138"/>
              <a:gd name="T7" fmla="*/ 0 h 97"/>
              <a:gd name="T8" fmla="*/ 211138 w 138"/>
              <a:gd name="T9" fmla="*/ 147637 h 97"/>
              <a:gd name="T10" fmla="*/ 0 w 138"/>
              <a:gd name="T11" fmla="*/ 147637 h 97"/>
              <a:gd name="T12" fmla="*/ 0 w 138"/>
              <a:gd name="T13" fmla="*/ 153987 h 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" h="97">
                <a:moveTo>
                  <a:pt x="0" y="97"/>
                </a:moveTo>
                <a:lnTo>
                  <a:pt x="138" y="97"/>
                </a:lnTo>
                <a:lnTo>
                  <a:pt x="138" y="0"/>
                </a:lnTo>
                <a:lnTo>
                  <a:pt x="133" y="0"/>
                </a:lnTo>
                <a:lnTo>
                  <a:pt x="133" y="93"/>
                </a:lnTo>
                <a:lnTo>
                  <a:pt x="0" y="93"/>
                </a:lnTo>
                <a:lnTo>
                  <a:pt x="0" y="97"/>
                </a:lnTo>
                <a:close/>
              </a:path>
            </a:pathLst>
          </a:custGeom>
          <a:solidFill>
            <a:srgbClr val="C3C3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08" name="Freeform 73"/>
          <p:cNvSpPr/>
          <p:nvPr/>
        </p:nvSpPr>
        <p:spPr bwMode="auto">
          <a:xfrm>
            <a:off x="5013325" y="2894330"/>
            <a:ext cx="189230" cy="132080"/>
          </a:xfrm>
          <a:custGeom>
            <a:avLst/>
            <a:gdLst>
              <a:gd name="T0" fmla="*/ 0 w 133"/>
              <a:gd name="T1" fmla="*/ 147637 h 93"/>
              <a:gd name="T2" fmla="*/ 211137 w 133"/>
              <a:gd name="T3" fmla="*/ 147637 h 93"/>
              <a:gd name="T4" fmla="*/ 211137 w 133"/>
              <a:gd name="T5" fmla="*/ 0 h 93"/>
              <a:gd name="T6" fmla="*/ 200025 w 133"/>
              <a:gd name="T7" fmla="*/ 0 h 93"/>
              <a:gd name="T8" fmla="*/ 200025 w 133"/>
              <a:gd name="T9" fmla="*/ 141287 h 93"/>
              <a:gd name="T10" fmla="*/ 0 w 133"/>
              <a:gd name="T11" fmla="*/ 141287 h 93"/>
              <a:gd name="T12" fmla="*/ 0 w 133"/>
              <a:gd name="T13" fmla="*/ 147637 h 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3" h="93">
                <a:moveTo>
                  <a:pt x="0" y="93"/>
                </a:moveTo>
                <a:lnTo>
                  <a:pt x="133" y="93"/>
                </a:lnTo>
                <a:lnTo>
                  <a:pt x="133" y="0"/>
                </a:lnTo>
                <a:lnTo>
                  <a:pt x="126" y="0"/>
                </a:lnTo>
                <a:lnTo>
                  <a:pt x="126" y="89"/>
                </a:lnTo>
                <a:lnTo>
                  <a:pt x="0" y="89"/>
                </a:lnTo>
                <a:lnTo>
                  <a:pt x="0" y="93"/>
                </a:lnTo>
                <a:close/>
              </a:path>
            </a:pathLst>
          </a:custGeom>
          <a:solidFill>
            <a:srgbClr val="C6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09" name="Freeform 74"/>
          <p:cNvSpPr/>
          <p:nvPr/>
        </p:nvSpPr>
        <p:spPr bwMode="auto">
          <a:xfrm>
            <a:off x="5013325" y="2894330"/>
            <a:ext cx="179070" cy="126365"/>
          </a:xfrm>
          <a:custGeom>
            <a:avLst/>
            <a:gdLst>
              <a:gd name="T0" fmla="*/ 0 w 126"/>
              <a:gd name="T1" fmla="*/ 141287 h 89"/>
              <a:gd name="T2" fmla="*/ 200025 w 126"/>
              <a:gd name="T3" fmla="*/ 141287 h 89"/>
              <a:gd name="T4" fmla="*/ 200025 w 126"/>
              <a:gd name="T5" fmla="*/ 0 h 89"/>
              <a:gd name="T6" fmla="*/ 192088 w 126"/>
              <a:gd name="T7" fmla="*/ 0 h 89"/>
              <a:gd name="T8" fmla="*/ 192088 w 126"/>
              <a:gd name="T9" fmla="*/ 134937 h 89"/>
              <a:gd name="T10" fmla="*/ 0 w 126"/>
              <a:gd name="T11" fmla="*/ 134937 h 89"/>
              <a:gd name="T12" fmla="*/ 0 w 126"/>
              <a:gd name="T13" fmla="*/ 141287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" h="89">
                <a:moveTo>
                  <a:pt x="0" y="89"/>
                </a:moveTo>
                <a:lnTo>
                  <a:pt x="126" y="89"/>
                </a:lnTo>
                <a:lnTo>
                  <a:pt x="126" y="0"/>
                </a:lnTo>
                <a:lnTo>
                  <a:pt x="121" y="0"/>
                </a:lnTo>
                <a:lnTo>
                  <a:pt x="121" y="85"/>
                </a:lnTo>
                <a:lnTo>
                  <a:pt x="0" y="85"/>
                </a:lnTo>
                <a:lnTo>
                  <a:pt x="0" y="89"/>
                </a:lnTo>
                <a:close/>
              </a:path>
            </a:pathLst>
          </a:custGeom>
          <a:solidFill>
            <a:srgbClr val="CACA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10" name="Freeform 75"/>
          <p:cNvSpPr/>
          <p:nvPr/>
        </p:nvSpPr>
        <p:spPr bwMode="auto">
          <a:xfrm>
            <a:off x="5013325" y="2894330"/>
            <a:ext cx="172085" cy="120650"/>
          </a:xfrm>
          <a:custGeom>
            <a:avLst/>
            <a:gdLst>
              <a:gd name="T0" fmla="*/ 0 w 121"/>
              <a:gd name="T1" fmla="*/ 134937 h 85"/>
              <a:gd name="T2" fmla="*/ 192087 w 121"/>
              <a:gd name="T3" fmla="*/ 134937 h 85"/>
              <a:gd name="T4" fmla="*/ 192087 w 121"/>
              <a:gd name="T5" fmla="*/ 0 h 85"/>
              <a:gd name="T6" fmla="*/ 182562 w 121"/>
              <a:gd name="T7" fmla="*/ 0 h 85"/>
              <a:gd name="T8" fmla="*/ 182562 w 121"/>
              <a:gd name="T9" fmla="*/ 127000 h 85"/>
              <a:gd name="T10" fmla="*/ 0 w 121"/>
              <a:gd name="T11" fmla="*/ 127000 h 85"/>
              <a:gd name="T12" fmla="*/ 0 w 121"/>
              <a:gd name="T13" fmla="*/ 134937 h 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1" h="85">
                <a:moveTo>
                  <a:pt x="0" y="85"/>
                </a:moveTo>
                <a:lnTo>
                  <a:pt x="121" y="85"/>
                </a:lnTo>
                <a:lnTo>
                  <a:pt x="121" y="0"/>
                </a:lnTo>
                <a:lnTo>
                  <a:pt x="115" y="0"/>
                </a:lnTo>
                <a:lnTo>
                  <a:pt x="115" y="80"/>
                </a:lnTo>
                <a:lnTo>
                  <a:pt x="0" y="80"/>
                </a:lnTo>
                <a:lnTo>
                  <a:pt x="0" y="85"/>
                </a:lnTo>
                <a:close/>
              </a:path>
            </a:pathLst>
          </a:custGeom>
          <a:solidFill>
            <a:srgbClr val="CEC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11" name="Freeform 76"/>
          <p:cNvSpPr/>
          <p:nvPr/>
        </p:nvSpPr>
        <p:spPr bwMode="auto">
          <a:xfrm>
            <a:off x="5013325" y="2894330"/>
            <a:ext cx="163195" cy="113665"/>
          </a:xfrm>
          <a:custGeom>
            <a:avLst/>
            <a:gdLst>
              <a:gd name="T0" fmla="*/ 0 w 115"/>
              <a:gd name="T1" fmla="*/ 127000 h 80"/>
              <a:gd name="T2" fmla="*/ 182562 w 115"/>
              <a:gd name="T3" fmla="*/ 127000 h 80"/>
              <a:gd name="T4" fmla="*/ 182562 w 115"/>
              <a:gd name="T5" fmla="*/ 0 h 80"/>
              <a:gd name="T6" fmla="*/ 173037 w 115"/>
              <a:gd name="T7" fmla="*/ 0 h 80"/>
              <a:gd name="T8" fmla="*/ 173037 w 115"/>
              <a:gd name="T9" fmla="*/ 122238 h 80"/>
              <a:gd name="T10" fmla="*/ 0 w 115"/>
              <a:gd name="T11" fmla="*/ 122238 h 80"/>
              <a:gd name="T12" fmla="*/ 0 w 115"/>
              <a:gd name="T13" fmla="*/ 127000 h 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" h="80">
                <a:moveTo>
                  <a:pt x="0" y="80"/>
                </a:moveTo>
                <a:lnTo>
                  <a:pt x="115" y="80"/>
                </a:lnTo>
                <a:lnTo>
                  <a:pt x="115" y="0"/>
                </a:lnTo>
                <a:lnTo>
                  <a:pt x="109" y="0"/>
                </a:lnTo>
                <a:lnTo>
                  <a:pt x="109" y="77"/>
                </a:lnTo>
                <a:lnTo>
                  <a:pt x="0" y="77"/>
                </a:lnTo>
                <a:lnTo>
                  <a:pt x="0" y="80"/>
                </a:lnTo>
                <a:close/>
              </a:path>
            </a:pathLst>
          </a:custGeom>
          <a:solidFill>
            <a:srgbClr val="D1D1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12" name="Freeform 77"/>
          <p:cNvSpPr/>
          <p:nvPr/>
        </p:nvSpPr>
        <p:spPr bwMode="auto">
          <a:xfrm>
            <a:off x="5013325" y="2894330"/>
            <a:ext cx="154940" cy="109220"/>
          </a:xfrm>
          <a:custGeom>
            <a:avLst/>
            <a:gdLst>
              <a:gd name="T0" fmla="*/ 0 w 109"/>
              <a:gd name="T1" fmla="*/ 122237 h 77"/>
              <a:gd name="T2" fmla="*/ 173037 w 109"/>
              <a:gd name="T3" fmla="*/ 122237 h 77"/>
              <a:gd name="T4" fmla="*/ 173037 w 109"/>
              <a:gd name="T5" fmla="*/ 0 h 77"/>
              <a:gd name="T6" fmla="*/ 160337 w 109"/>
              <a:gd name="T7" fmla="*/ 0 h 77"/>
              <a:gd name="T8" fmla="*/ 160337 w 109"/>
              <a:gd name="T9" fmla="*/ 112712 h 77"/>
              <a:gd name="T10" fmla="*/ 0 w 109"/>
              <a:gd name="T11" fmla="*/ 112712 h 77"/>
              <a:gd name="T12" fmla="*/ 0 w 109"/>
              <a:gd name="T13" fmla="*/ 122237 h 7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9" h="77">
                <a:moveTo>
                  <a:pt x="0" y="77"/>
                </a:moveTo>
                <a:lnTo>
                  <a:pt x="109" y="77"/>
                </a:lnTo>
                <a:lnTo>
                  <a:pt x="109" y="0"/>
                </a:lnTo>
                <a:lnTo>
                  <a:pt x="101" y="0"/>
                </a:lnTo>
                <a:lnTo>
                  <a:pt x="101" y="71"/>
                </a:lnTo>
                <a:lnTo>
                  <a:pt x="0" y="71"/>
                </a:lnTo>
                <a:lnTo>
                  <a:pt x="0" y="77"/>
                </a:lnTo>
                <a:close/>
              </a:path>
            </a:pathLst>
          </a:custGeom>
          <a:solidFill>
            <a:srgbClr val="D5D5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13" name="Freeform 78"/>
          <p:cNvSpPr/>
          <p:nvPr/>
        </p:nvSpPr>
        <p:spPr bwMode="auto">
          <a:xfrm>
            <a:off x="5010150" y="2893060"/>
            <a:ext cx="146685" cy="102235"/>
          </a:xfrm>
          <a:custGeom>
            <a:avLst/>
            <a:gdLst>
              <a:gd name="T0" fmla="*/ 3175 w 103"/>
              <a:gd name="T1" fmla="*/ 114300 h 72"/>
              <a:gd name="T2" fmla="*/ 163512 w 103"/>
              <a:gd name="T3" fmla="*/ 114300 h 72"/>
              <a:gd name="T4" fmla="*/ 163512 w 103"/>
              <a:gd name="T5" fmla="*/ 1588 h 72"/>
              <a:gd name="T6" fmla="*/ 153987 w 103"/>
              <a:gd name="T7" fmla="*/ 0 h 72"/>
              <a:gd name="T8" fmla="*/ 153987 w 103"/>
              <a:gd name="T9" fmla="*/ 106363 h 72"/>
              <a:gd name="T10" fmla="*/ 0 w 103"/>
              <a:gd name="T11" fmla="*/ 106363 h 72"/>
              <a:gd name="T12" fmla="*/ 3175 w 103"/>
              <a:gd name="T13" fmla="*/ 11430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3" h="72">
                <a:moveTo>
                  <a:pt x="2" y="72"/>
                </a:moveTo>
                <a:lnTo>
                  <a:pt x="103" y="72"/>
                </a:lnTo>
                <a:lnTo>
                  <a:pt x="103" y="1"/>
                </a:lnTo>
                <a:lnTo>
                  <a:pt x="97" y="0"/>
                </a:lnTo>
                <a:lnTo>
                  <a:pt x="97" y="67"/>
                </a:lnTo>
                <a:lnTo>
                  <a:pt x="0" y="67"/>
                </a:lnTo>
                <a:lnTo>
                  <a:pt x="2" y="72"/>
                </a:lnTo>
                <a:close/>
              </a:path>
            </a:pathLst>
          </a:custGeom>
          <a:solidFill>
            <a:srgbClr val="D9D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14" name="Freeform 79"/>
          <p:cNvSpPr/>
          <p:nvPr/>
        </p:nvSpPr>
        <p:spPr bwMode="auto">
          <a:xfrm>
            <a:off x="5010150" y="2893060"/>
            <a:ext cx="137795" cy="95250"/>
          </a:xfrm>
          <a:custGeom>
            <a:avLst/>
            <a:gdLst>
              <a:gd name="T0" fmla="*/ 0 w 97"/>
              <a:gd name="T1" fmla="*/ 106363 h 67"/>
              <a:gd name="T2" fmla="*/ 153987 w 97"/>
              <a:gd name="T3" fmla="*/ 106363 h 67"/>
              <a:gd name="T4" fmla="*/ 153987 w 97"/>
              <a:gd name="T5" fmla="*/ 0 h 67"/>
              <a:gd name="T6" fmla="*/ 141287 w 97"/>
              <a:gd name="T7" fmla="*/ 1588 h 67"/>
              <a:gd name="T8" fmla="*/ 141287 w 97"/>
              <a:gd name="T9" fmla="*/ 98425 h 67"/>
              <a:gd name="T10" fmla="*/ 3175 w 97"/>
              <a:gd name="T11" fmla="*/ 98425 h 67"/>
              <a:gd name="T12" fmla="*/ 0 w 97"/>
              <a:gd name="T13" fmla="*/ 106363 h 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" h="67">
                <a:moveTo>
                  <a:pt x="0" y="67"/>
                </a:moveTo>
                <a:lnTo>
                  <a:pt x="97" y="67"/>
                </a:lnTo>
                <a:lnTo>
                  <a:pt x="97" y="0"/>
                </a:lnTo>
                <a:lnTo>
                  <a:pt x="89" y="1"/>
                </a:lnTo>
                <a:lnTo>
                  <a:pt x="89" y="62"/>
                </a:lnTo>
                <a:lnTo>
                  <a:pt x="2" y="62"/>
                </a:lnTo>
                <a:lnTo>
                  <a:pt x="0" y="67"/>
                </a:lnTo>
                <a:close/>
              </a:path>
            </a:pathLst>
          </a:custGeom>
          <a:solidFill>
            <a:srgbClr val="DDD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15" name="Freeform 80"/>
          <p:cNvSpPr/>
          <p:nvPr/>
        </p:nvSpPr>
        <p:spPr bwMode="auto">
          <a:xfrm>
            <a:off x="5013325" y="2894330"/>
            <a:ext cx="123825" cy="86995"/>
          </a:xfrm>
          <a:custGeom>
            <a:avLst/>
            <a:gdLst>
              <a:gd name="T0" fmla="*/ 0 w 87"/>
              <a:gd name="T1" fmla="*/ 96837 h 61"/>
              <a:gd name="T2" fmla="*/ 138112 w 87"/>
              <a:gd name="T3" fmla="*/ 96837 h 61"/>
              <a:gd name="T4" fmla="*/ 138112 w 87"/>
              <a:gd name="T5" fmla="*/ 0 h 61"/>
              <a:gd name="T6" fmla="*/ 127000 w 87"/>
              <a:gd name="T7" fmla="*/ 0 h 61"/>
              <a:gd name="T8" fmla="*/ 127000 w 87"/>
              <a:gd name="T9" fmla="*/ 88900 h 61"/>
              <a:gd name="T10" fmla="*/ 0 w 87"/>
              <a:gd name="T11" fmla="*/ 88900 h 61"/>
              <a:gd name="T12" fmla="*/ 0 w 87"/>
              <a:gd name="T13" fmla="*/ 96837 h 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" h="61">
                <a:moveTo>
                  <a:pt x="0" y="61"/>
                </a:moveTo>
                <a:lnTo>
                  <a:pt x="87" y="61"/>
                </a:lnTo>
                <a:lnTo>
                  <a:pt x="87" y="0"/>
                </a:lnTo>
                <a:lnTo>
                  <a:pt x="80" y="0"/>
                </a:lnTo>
                <a:lnTo>
                  <a:pt x="80" y="56"/>
                </a:lnTo>
                <a:lnTo>
                  <a:pt x="0" y="56"/>
                </a:lnTo>
                <a:lnTo>
                  <a:pt x="0" y="61"/>
                </a:lnTo>
                <a:close/>
              </a:path>
            </a:pathLst>
          </a:custGeom>
          <a:solidFill>
            <a:srgbClr val="E0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16" name="Freeform 81"/>
          <p:cNvSpPr/>
          <p:nvPr/>
        </p:nvSpPr>
        <p:spPr bwMode="auto">
          <a:xfrm>
            <a:off x="5013325" y="2894330"/>
            <a:ext cx="113665" cy="79375"/>
          </a:xfrm>
          <a:custGeom>
            <a:avLst/>
            <a:gdLst>
              <a:gd name="T0" fmla="*/ 0 w 80"/>
              <a:gd name="T1" fmla="*/ 88900 h 56"/>
              <a:gd name="T2" fmla="*/ 127000 w 80"/>
              <a:gd name="T3" fmla="*/ 88900 h 56"/>
              <a:gd name="T4" fmla="*/ 127000 w 80"/>
              <a:gd name="T5" fmla="*/ 0 h 56"/>
              <a:gd name="T6" fmla="*/ 112713 w 80"/>
              <a:gd name="T7" fmla="*/ 0 h 56"/>
              <a:gd name="T8" fmla="*/ 112713 w 80"/>
              <a:gd name="T9" fmla="*/ 79375 h 56"/>
              <a:gd name="T10" fmla="*/ 0 w 80"/>
              <a:gd name="T11" fmla="*/ 79375 h 56"/>
              <a:gd name="T12" fmla="*/ 0 w 80"/>
              <a:gd name="T13" fmla="*/ 88900 h 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0" h="56">
                <a:moveTo>
                  <a:pt x="0" y="56"/>
                </a:moveTo>
                <a:lnTo>
                  <a:pt x="80" y="56"/>
                </a:lnTo>
                <a:lnTo>
                  <a:pt x="80" y="0"/>
                </a:lnTo>
                <a:lnTo>
                  <a:pt x="71" y="0"/>
                </a:lnTo>
                <a:lnTo>
                  <a:pt x="71" y="50"/>
                </a:lnTo>
                <a:lnTo>
                  <a:pt x="0" y="50"/>
                </a:lnTo>
                <a:lnTo>
                  <a:pt x="0" y="56"/>
                </a:lnTo>
                <a:close/>
              </a:path>
            </a:pathLst>
          </a:custGeom>
          <a:solidFill>
            <a:srgbClr val="E4E4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17" name="Freeform 82"/>
          <p:cNvSpPr/>
          <p:nvPr/>
        </p:nvSpPr>
        <p:spPr bwMode="auto">
          <a:xfrm>
            <a:off x="5013325" y="2894330"/>
            <a:ext cx="100965" cy="71120"/>
          </a:xfrm>
          <a:custGeom>
            <a:avLst/>
            <a:gdLst>
              <a:gd name="T0" fmla="*/ 0 w 71"/>
              <a:gd name="T1" fmla="*/ 79375 h 50"/>
              <a:gd name="T2" fmla="*/ 112712 w 71"/>
              <a:gd name="T3" fmla="*/ 79375 h 50"/>
              <a:gd name="T4" fmla="*/ 112712 w 71"/>
              <a:gd name="T5" fmla="*/ 0 h 50"/>
              <a:gd name="T6" fmla="*/ 98425 w 71"/>
              <a:gd name="T7" fmla="*/ 0 h 50"/>
              <a:gd name="T8" fmla="*/ 98425 w 71"/>
              <a:gd name="T9" fmla="*/ 69850 h 50"/>
              <a:gd name="T10" fmla="*/ 0 w 71"/>
              <a:gd name="T11" fmla="*/ 69850 h 50"/>
              <a:gd name="T12" fmla="*/ 0 w 71"/>
              <a:gd name="T13" fmla="*/ 79375 h 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" h="50">
                <a:moveTo>
                  <a:pt x="0" y="50"/>
                </a:moveTo>
                <a:lnTo>
                  <a:pt x="71" y="50"/>
                </a:lnTo>
                <a:lnTo>
                  <a:pt x="71" y="0"/>
                </a:lnTo>
                <a:lnTo>
                  <a:pt x="62" y="0"/>
                </a:lnTo>
                <a:lnTo>
                  <a:pt x="62" y="44"/>
                </a:lnTo>
                <a:lnTo>
                  <a:pt x="0" y="44"/>
                </a:lnTo>
                <a:lnTo>
                  <a:pt x="0" y="50"/>
                </a:lnTo>
                <a:close/>
              </a:path>
            </a:pathLst>
          </a:custGeom>
          <a:solidFill>
            <a:srgbClr val="E8E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18" name="Freeform 83"/>
          <p:cNvSpPr/>
          <p:nvPr/>
        </p:nvSpPr>
        <p:spPr bwMode="auto">
          <a:xfrm>
            <a:off x="5013325" y="2894330"/>
            <a:ext cx="88265" cy="62865"/>
          </a:xfrm>
          <a:custGeom>
            <a:avLst/>
            <a:gdLst>
              <a:gd name="T0" fmla="*/ 0 w 62"/>
              <a:gd name="T1" fmla="*/ 69850 h 44"/>
              <a:gd name="T2" fmla="*/ 98425 w 62"/>
              <a:gd name="T3" fmla="*/ 69850 h 44"/>
              <a:gd name="T4" fmla="*/ 98425 w 62"/>
              <a:gd name="T5" fmla="*/ 0 h 44"/>
              <a:gd name="T6" fmla="*/ 84138 w 62"/>
              <a:gd name="T7" fmla="*/ 0 h 44"/>
              <a:gd name="T8" fmla="*/ 84138 w 62"/>
              <a:gd name="T9" fmla="*/ 58738 h 44"/>
              <a:gd name="T10" fmla="*/ 0 w 62"/>
              <a:gd name="T11" fmla="*/ 58738 h 44"/>
              <a:gd name="T12" fmla="*/ 0 w 62"/>
              <a:gd name="T13" fmla="*/ 69850 h 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" h="44">
                <a:moveTo>
                  <a:pt x="0" y="44"/>
                </a:moveTo>
                <a:lnTo>
                  <a:pt x="62" y="44"/>
                </a:lnTo>
                <a:lnTo>
                  <a:pt x="62" y="0"/>
                </a:lnTo>
                <a:lnTo>
                  <a:pt x="53" y="0"/>
                </a:lnTo>
                <a:lnTo>
                  <a:pt x="53" y="37"/>
                </a:lnTo>
                <a:lnTo>
                  <a:pt x="0" y="37"/>
                </a:lnTo>
                <a:lnTo>
                  <a:pt x="0" y="44"/>
                </a:lnTo>
                <a:close/>
              </a:path>
            </a:pathLst>
          </a:custGeom>
          <a:solidFill>
            <a:srgbClr val="EBEB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19" name="Freeform 84"/>
          <p:cNvSpPr/>
          <p:nvPr/>
        </p:nvSpPr>
        <p:spPr bwMode="auto">
          <a:xfrm>
            <a:off x="5013325" y="2894330"/>
            <a:ext cx="75565" cy="52705"/>
          </a:xfrm>
          <a:custGeom>
            <a:avLst/>
            <a:gdLst>
              <a:gd name="T0" fmla="*/ 0 w 53"/>
              <a:gd name="T1" fmla="*/ 58737 h 37"/>
              <a:gd name="T2" fmla="*/ 84137 w 53"/>
              <a:gd name="T3" fmla="*/ 58737 h 37"/>
              <a:gd name="T4" fmla="*/ 84137 w 53"/>
              <a:gd name="T5" fmla="*/ 0 h 37"/>
              <a:gd name="T6" fmla="*/ 69850 w 53"/>
              <a:gd name="T7" fmla="*/ 0 h 37"/>
              <a:gd name="T8" fmla="*/ 69850 w 53"/>
              <a:gd name="T9" fmla="*/ 49212 h 37"/>
              <a:gd name="T10" fmla="*/ 0 w 53"/>
              <a:gd name="T11" fmla="*/ 49212 h 37"/>
              <a:gd name="T12" fmla="*/ 0 w 53"/>
              <a:gd name="T13" fmla="*/ 58737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" h="37">
                <a:moveTo>
                  <a:pt x="0" y="37"/>
                </a:moveTo>
                <a:lnTo>
                  <a:pt x="53" y="37"/>
                </a:lnTo>
                <a:lnTo>
                  <a:pt x="53" y="0"/>
                </a:lnTo>
                <a:lnTo>
                  <a:pt x="44" y="0"/>
                </a:lnTo>
                <a:lnTo>
                  <a:pt x="44" y="31"/>
                </a:lnTo>
                <a:lnTo>
                  <a:pt x="0" y="31"/>
                </a:lnTo>
                <a:lnTo>
                  <a:pt x="0" y="37"/>
                </a:lnTo>
                <a:close/>
              </a:path>
            </a:pathLst>
          </a:custGeom>
          <a:solidFill>
            <a:srgbClr val="EFE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20" name="Freeform 85"/>
          <p:cNvSpPr/>
          <p:nvPr/>
        </p:nvSpPr>
        <p:spPr bwMode="auto">
          <a:xfrm>
            <a:off x="5013325" y="2894330"/>
            <a:ext cx="62865" cy="43815"/>
          </a:xfrm>
          <a:custGeom>
            <a:avLst/>
            <a:gdLst>
              <a:gd name="T0" fmla="*/ 0 w 44"/>
              <a:gd name="T1" fmla="*/ 49212 h 31"/>
              <a:gd name="T2" fmla="*/ 69850 w 44"/>
              <a:gd name="T3" fmla="*/ 49212 h 31"/>
              <a:gd name="T4" fmla="*/ 69850 w 44"/>
              <a:gd name="T5" fmla="*/ 0 h 31"/>
              <a:gd name="T6" fmla="*/ 53975 w 44"/>
              <a:gd name="T7" fmla="*/ 0 h 31"/>
              <a:gd name="T8" fmla="*/ 53975 w 44"/>
              <a:gd name="T9" fmla="*/ 39687 h 31"/>
              <a:gd name="T10" fmla="*/ 0 w 44"/>
              <a:gd name="T11" fmla="*/ 39687 h 31"/>
              <a:gd name="T12" fmla="*/ 0 w 44"/>
              <a:gd name="T13" fmla="*/ 49212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" h="31">
                <a:moveTo>
                  <a:pt x="0" y="31"/>
                </a:moveTo>
                <a:lnTo>
                  <a:pt x="44" y="31"/>
                </a:lnTo>
                <a:lnTo>
                  <a:pt x="44" y="0"/>
                </a:lnTo>
                <a:lnTo>
                  <a:pt x="34" y="0"/>
                </a:lnTo>
                <a:lnTo>
                  <a:pt x="34" y="25"/>
                </a:lnTo>
                <a:lnTo>
                  <a:pt x="0" y="25"/>
                </a:lnTo>
                <a:lnTo>
                  <a:pt x="0" y="31"/>
                </a:lnTo>
                <a:close/>
              </a:path>
            </a:pathLst>
          </a:custGeom>
          <a:solidFill>
            <a:srgbClr val="F3F3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21" name="Freeform 86"/>
          <p:cNvSpPr/>
          <p:nvPr/>
        </p:nvSpPr>
        <p:spPr bwMode="auto">
          <a:xfrm>
            <a:off x="5010150" y="2893060"/>
            <a:ext cx="51435" cy="36830"/>
          </a:xfrm>
          <a:custGeom>
            <a:avLst/>
            <a:gdLst>
              <a:gd name="T0" fmla="*/ 3175 w 36"/>
              <a:gd name="T1" fmla="*/ 41275 h 26"/>
              <a:gd name="T2" fmla="*/ 57150 w 36"/>
              <a:gd name="T3" fmla="*/ 41275 h 26"/>
              <a:gd name="T4" fmla="*/ 57150 w 36"/>
              <a:gd name="T5" fmla="*/ 1588 h 26"/>
              <a:gd name="T6" fmla="*/ 41275 w 36"/>
              <a:gd name="T7" fmla="*/ 0 h 26"/>
              <a:gd name="T8" fmla="*/ 41275 w 36"/>
              <a:gd name="T9" fmla="*/ 28575 h 26"/>
              <a:gd name="T10" fmla="*/ 0 w 36"/>
              <a:gd name="T11" fmla="*/ 28575 h 26"/>
              <a:gd name="T12" fmla="*/ 3175 w 36"/>
              <a:gd name="T13" fmla="*/ 41275 h 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26">
                <a:moveTo>
                  <a:pt x="2" y="26"/>
                </a:moveTo>
                <a:lnTo>
                  <a:pt x="36" y="26"/>
                </a:lnTo>
                <a:lnTo>
                  <a:pt x="36" y="1"/>
                </a:lnTo>
                <a:lnTo>
                  <a:pt x="26" y="0"/>
                </a:lnTo>
                <a:lnTo>
                  <a:pt x="26" y="18"/>
                </a:lnTo>
                <a:lnTo>
                  <a:pt x="0" y="18"/>
                </a:lnTo>
                <a:lnTo>
                  <a:pt x="2" y="26"/>
                </a:lnTo>
                <a:close/>
              </a:path>
            </a:pathLst>
          </a:custGeom>
          <a:solidFill>
            <a:srgbClr val="F7F7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22" name="Freeform 87"/>
          <p:cNvSpPr/>
          <p:nvPr/>
        </p:nvSpPr>
        <p:spPr bwMode="auto">
          <a:xfrm>
            <a:off x="5010150" y="2893060"/>
            <a:ext cx="36830" cy="25400"/>
          </a:xfrm>
          <a:custGeom>
            <a:avLst/>
            <a:gdLst>
              <a:gd name="T0" fmla="*/ 0 w 26"/>
              <a:gd name="T1" fmla="*/ 28575 h 18"/>
              <a:gd name="T2" fmla="*/ 41275 w 26"/>
              <a:gd name="T3" fmla="*/ 28575 h 18"/>
              <a:gd name="T4" fmla="*/ 41275 w 26"/>
              <a:gd name="T5" fmla="*/ 0 h 18"/>
              <a:gd name="T6" fmla="*/ 22225 w 26"/>
              <a:gd name="T7" fmla="*/ 1588 h 18"/>
              <a:gd name="T8" fmla="*/ 22225 w 26"/>
              <a:gd name="T9" fmla="*/ 15875 h 18"/>
              <a:gd name="T10" fmla="*/ 3175 w 26"/>
              <a:gd name="T11" fmla="*/ 15875 h 18"/>
              <a:gd name="T12" fmla="*/ 0 w 26"/>
              <a:gd name="T13" fmla="*/ 28575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" h="18">
                <a:moveTo>
                  <a:pt x="0" y="18"/>
                </a:moveTo>
                <a:lnTo>
                  <a:pt x="26" y="18"/>
                </a:lnTo>
                <a:lnTo>
                  <a:pt x="26" y="0"/>
                </a:lnTo>
                <a:lnTo>
                  <a:pt x="14" y="1"/>
                </a:lnTo>
                <a:lnTo>
                  <a:pt x="14" y="10"/>
                </a:lnTo>
                <a:lnTo>
                  <a:pt x="2" y="10"/>
                </a:lnTo>
                <a:lnTo>
                  <a:pt x="0" y="18"/>
                </a:lnTo>
                <a:close/>
              </a:path>
            </a:pathLst>
          </a:custGeom>
          <a:solidFill>
            <a:srgbClr val="FAFA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23" name="Freeform 88"/>
          <p:cNvSpPr/>
          <p:nvPr/>
        </p:nvSpPr>
        <p:spPr bwMode="auto">
          <a:xfrm>
            <a:off x="5010150" y="2893060"/>
            <a:ext cx="19685" cy="13970"/>
          </a:xfrm>
          <a:custGeom>
            <a:avLst/>
            <a:gdLst>
              <a:gd name="T0" fmla="*/ 3175 w 14"/>
              <a:gd name="T1" fmla="*/ 15875 h 10"/>
              <a:gd name="T2" fmla="*/ 22225 w 14"/>
              <a:gd name="T3" fmla="*/ 15875 h 10"/>
              <a:gd name="T4" fmla="*/ 22225 w 14"/>
              <a:gd name="T5" fmla="*/ 1588 h 10"/>
              <a:gd name="T6" fmla="*/ 3175 w 14"/>
              <a:gd name="T7" fmla="*/ 0 h 10"/>
              <a:gd name="T8" fmla="*/ 3175 w 14"/>
              <a:gd name="T9" fmla="*/ 1588 h 10"/>
              <a:gd name="T10" fmla="*/ 0 w 14"/>
              <a:gd name="T11" fmla="*/ 1588 h 10"/>
              <a:gd name="T12" fmla="*/ 3175 w 14"/>
              <a:gd name="T13" fmla="*/ 15875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" h="10">
                <a:moveTo>
                  <a:pt x="2" y="10"/>
                </a:moveTo>
                <a:lnTo>
                  <a:pt x="14" y="10"/>
                </a:lnTo>
                <a:lnTo>
                  <a:pt x="14" y="1"/>
                </a:lnTo>
                <a:lnTo>
                  <a:pt x="2" y="0"/>
                </a:lnTo>
                <a:lnTo>
                  <a:pt x="2" y="1"/>
                </a:lnTo>
                <a:lnTo>
                  <a:pt x="0" y="1"/>
                </a:lnTo>
                <a:lnTo>
                  <a:pt x="2" y="1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24" name="Freeform 89"/>
          <p:cNvSpPr/>
          <p:nvPr/>
        </p:nvSpPr>
        <p:spPr bwMode="auto">
          <a:xfrm>
            <a:off x="5010150" y="2893060"/>
            <a:ext cx="2540" cy="1270"/>
          </a:xfrm>
          <a:custGeom>
            <a:avLst/>
            <a:gdLst>
              <a:gd name="T0" fmla="*/ 0 w 2"/>
              <a:gd name="T1" fmla="*/ 1588 h 1"/>
              <a:gd name="T2" fmla="*/ 3175 w 2"/>
              <a:gd name="T3" fmla="*/ 1588 h 1"/>
              <a:gd name="T4" fmla="*/ 3175 w 2"/>
              <a:gd name="T5" fmla="*/ 0 h 1"/>
              <a:gd name="T6" fmla="*/ 3175 w 2"/>
              <a:gd name="T7" fmla="*/ 1588 h 1"/>
              <a:gd name="T8" fmla="*/ 3175 w 2"/>
              <a:gd name="T9" fmla="*/ 1588 h 1"/>
              <a:gd name="T10" fmla="*/ 3175 w 2"/>
              <a:gd name="T11" fmla="*/ 1588 h 1"/>
              <a:gd name="T12" fmla="*/ 0 w 2"/>
              <a:gd name="T13" fmla="*/ 1588 h 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" h="1">
                <a:moveTo>
                  <a:pt x="0" y="1"/>
                </a:move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25" name="Freeform 90"/>
          <p:cNvSpPr/>
          <p:nvPr/>
        </p:nvSpPr>
        <p:spPr bwMode="auto">
          <a:xfrm>
            <a:off x="4993005" y="2877185"/>
            <a:ext cx="327025" cy="243205"/>
          </a:xfrm>
          <a:custGeom>
            <a:avLst/>
            <a:gdLst>
              <a:gd name="T0" fmla="*/ 365125 w 230"/>
              <a:gd name="T1" fmla="*/ 0 h 171"/>
              <a:gd name="T2" fmla="*/ 0 w 230"/>
              <a:gd name="T3" fmla="*/ 0 h 171"/>
              <a:gd name="T4" fmla="*/ 0 w 230"/>
              <a:gd name="T5" fmla="*/ 271462 h 171"/>
              <a:gd name="T6" fmla="*/ 6350 w 230"/>
              <a:gd name="T7" fmla="*/ 271462 h 171"/>
              <a:gd name="T8" fmla="*/ 6350 w 230"/>
              <a:gd name="T9" fmla="*/ 3175 h 171"/>
              <a:gd name="T10" fmla="*/ 365125 w 230"/>
              <a:gd name="T11" fmla="*/ 3175 h 171"/>
              <a:gd name="T12" fmla="*/ 365125 w 230"/>
              <a:gd name="T13" fmla="*/ 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0" h="171">
                <a:moveTo>
                  <a:pt x="230" y="0"/>
                </a:moveTo>
                <a:lnTo>
                  <a:pt x="0" y="0"/>
                </a:lnTo>
                <a:lnTo>
                  <a:pt x="0" y="171"/>
                </a:lnTo>
                <a:lnTo>
                  <a:pt x="4" y="171"/>
                </a:lnTo>
                <a:lnTo>
                  <a:pt x="4" y="2"/>
                </a:lnTo>
                <a:lnTo>
                  <a:pt x="230" y="2"/>
                </a:lnTo>
                <a:lnTo>
                  <a:pt x="230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26" name="Freeform 91"/>
          <p:cNvSpPr/>
          <p:nvPr/>
        </p:nvSpPr>
        <p:spPr bwMode="auto">
          <a:xfrm>
            <a:off x="4998720" y="2879725"/>
            <a:ext cx="321310" cy="240030"/>
          </a:xfrm>
          <a:custGeom>
            <a:avLst/>
            <a:gdLst>
              <a:gd name="T0" fmla="*/ 358775 w 226"/>
              <a:gd name="T1" fmla="*/ 0 h 169"/>
              <a:gd name="T2" fmla="*/ 0 w 226"/>
              <a:gd name="T3" fmla="*/ 0 h 169"/>
              <a:gd name="T4" fmla="*/ 0 w 226"/>
              <a:gd name="T5" fmla="*/ 268287 h 169"/>
              <a:gd name="T6" fmla="*/ 7938 w 226"/>
              <a:gd name="T7" fmla="*/ 268287 h 169"/>
              <a:gd name="T8" fmla="*/ 7938 w 226"/>
              <a:gd name="T9" fmla="*/ 6350 h 169"/>
              <a:gd name="T10" fmla="*/ 358775 w 226"/>
              <a:gd name="T11" fmla="*/ 6350 h 169"/>
              <a:gd name="T12" fmla="*/ 358775 w 226"/>
              <a:gd name="T13" fmla="*/ 0 h 1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" h="169">
                <a:moveTo>
                  <a:pt x="226" y="0"/>
                </a:moveTo>
                <a:lnTo>
                  <a:pt x="0" y="0"/>
                </a:lnTo>
                <a:lnTo>
                  <a:pt x="0" y="169"/>
                </a:lnTo>
                <a:lnTo>
                  <a:pt x="5" y="169"/>
                </a:lnTo>
                <a:lnTo>
                  <a:pt x="5" y="4"/>
                </a:lnTo>
                <a:lnTo>
                  <a:pt x="226" y="4"/>
                </a:lnTo>
                <a:lnTo>
                  <a:pt x="226" y="0"/>
                </a:lnTo>
                <a:close/>
              </a:path>
            </a:pathLst>
          </a:custGeom>
          <a:solidFill>
            <a:srgbClr val="9D9D9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27" name="Freeform 92"/>
          <p:cNvSpPr/>
          <p:nvPr/>
        </p:nvSpPr>
        <p:spPr bwMode="auto">
          <a:xfrm>
            <a:off x="5005705" y="2885440"/>
            <a:ext cx="314325" cy="234315"/>
          </a:xfrm>
          <a:custGeom>
            <a:avLst/>
            <a:gdLst>
              <a:gd name="T0" fmla="*/ 350838 w 221"/>
              <a:gd name="T1" fmla="*/ 0 h 165"/>
              <a:gd name="T2" fmla="*/ 0 w 221"/>
              <a:gd name="T3" fmla="*/ 0 h 165"/>
              <a:gd name="T4" fmla="*/ 0 w 221"/>
              <a:gd name="T5" fmla="*/ 261937 h 165"/>
              <a:gd name="T6" fmla="*/ 7938 w 221"/>
              <a:gd name="T7" fmla="*/ 261937 h 165"/>
              <a:gd name="T8" fmla="*/ 7938 w 221"/>
              <a:gd name="T9" fmla="*/ 6350 h 165"/>
              <a:gd name="T10" fmla="*/ 350838 w 221"/>
              <a:gd name="T11" fmla="*/ 6350 h 165"/>
              <a:gd name="T12" fmla="*/ 350838 w 221"/>
              <a:gd name="T13" fmla="*/ 0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1" h="165">
                <a:moveTo>
                  <a:pt x="221" y="0"/>
                </a:moveTo>
                <a:lnTo>
                  <a:pt x="0" y="0"/>
                </a:lnTo>
                <a:lnTo>
                  <a:pt x="0" y="165"/>
                </a:lnTo>
                <a:lnTo>
                  <a:pt x="5" y="165"/>
                </a:lnTo>
                <a:lnTo>
                  <a:pt x="5" y="4"/>
                </a:lnTo>
                <a:lnTo>
                  <a:pt x="221" y="4"/>
                </a:lnTo>
                <a:lnTo>
                  <a:pt x="221" y="0"/>
                </a:lnTo>
                <a:close/>
              </a:path>
            </a:pathLst>
          </a:custGeom>
          <a:solidFill>
            <a:srgbClr val="A0A0A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28" name="Freeform 93"/>
          <p:cNvSpPr/>
          <p:nvPr/>
        </p:nvSpPr>
        <p:spPr bwMode="auto">
          <a:xfrm>
            <a:off x="5013325" y="2891155"/>
            <a:ext cx="307340" cy="229235"/>
          </a:xfrm>
          <a:custGeom>
            <a:avLst/>
            <a:gdLst>
              <a:gd name="T0" fmla="*/ 342900 w 216"/>
              <a:gd name="T1" fmla="*/ 0 h 161"/>
              <a:gd name="T2" fmla="*/ 0 w 216"/>
              <a:gd name="T3" fmla="*/ 0 h 161"/>
              <a:gd name="T4" fmla="*/ 0 w 216"/>
              <a:gd name="T5" fmla="*/ 255587 h 161"/>
              <a:gd name="T6" fmla="*/ 7938 w 216"/>
              <a:gd name="T7" fmla="*/ 255587 h 161"/>
              <a:gd name="T8" fmla="*/ 7938 w 216"/>
              <a:gd name="T9" fmla="*/ 6350 h 161"/>
              <a:gd name="T10" fmla="*/ 342900 w 216"/>
              <a:gd name="T11" fmla="*/ 6350 h 161"/>
              <a:gd name="T12" fmla="*/ 342900 w 216"/>
              <a:gd name="T13" fmla="*/ 0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" h="161">
                <a:moveTo>
                  <a:pt x="216" y="0"/>
                </a:moveTo>
                <a:lnTo>
                  <a:pt x="0" y="0"/>
                </a:lnTo>
                <a:lnTo>
                  <a:pt x="0" y="161"/>
                </a:lnTo>
                <a:lnTo>
                  <a:pt x="5" y="161"/>
                </a:lnTo>
                <a:lnTo>
                  <a:pt x="5" y="4"/>
                </a:lnTo>
                <a:lnTo>
                  <a:pt x="216" y="4"/>
                </a:lnTo>
                <a:lnTo>
                  <a:pt x="216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29" name="Freeform 94"/>
          <p:cNvSpPr/>
          <p:nvPr/>
        </p:nvSpPr>
        <p:spPr bwMode="auto">
          <a:xfrm>
            <a:off x="5020310" y="2896870"/>
            <a:ext cx="299720" cy="223520"/>
          </a:xfrm>
          <a:custGeom>
            <a:avLst/>
            <a:gdLst>
              <a:gd name="T0" fmla="*/ 334963 w 211"/>
              <a:gd name="T1" fmla="*/ 0 h 157"/>
              <a:gd name="T2" fmla="*/ 0 w 211"/>
              <a:gd name="T3" fmla="*/ 0 h 157"/>
              <a:gd name="T4" fmla="*/ 0 w 211"/>
              <a:gd name="T5" fmla="*/ 249237 h 157"/>
              <a:gd name="T6" fmla="*/ 7938 w 211"/>
              <a:gd name="T7" fmla="*/ 249237 h 157"/>
              <a:gd name="T8" fmla="*/ 7938 w 211"/>
              <a:gd name="T9" fmla="*/ 6350 h 157"/>
              <a:gd name="T10" fmla="*/ 334963 w 211"/>
              <a:gd name="T11" fmla="*/ 6350 h 157"/>
              <a:gd name="T12" fmla="*/ 334963 w 211"/>
              <a:gd name="T13" fmla="*/ 0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1" h="157">
                <a:moveTo>
                  <a:pt x="211" y="0"/>
                </a:moveTo>
                <a:lnTo>
                  <a:pt x="0" y="0"/>
                </a:lnTo>
                <a:lnTo>
                  <a:pt x="0" y="157"/>
                </a:lnTo>
                <a:lnTo>
                  <a:pt x="5" y="157"/>
                </a:lnTo>
                <a:lnTo>
                  <a:pt x="5" y="4"/>
                </a:lnTo>
                <a:lnTo>
                  <a:pt x="211" y="4"/>
                </a:lnTo>
                <a:lnTo>
                  <a:pt x="211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30" name="Freeform 95"/>
          <p:cNvSpPr/>
          <p:nvPr/>
        </p:nvSpPr>
        <p:spPr bwMode="auto">
          <a:xfrm>
            <a:off x="5027295" y="2902585"/>
            <a:ext cx="292735" cy="217805"/>
          </a:xfrm>
          <a:custGeom>
            <a:avLst/>
            <a:gdLst>
              <a:gd name="T0" fmla="*/ 327025 w 206"/>
              <a:gd name="T1" fmla="*/ 0 h 153"/>
              <a:gd name="T2" fmla="*/ 0 w 206"/>
              <a:gd name="T3" fmla="*/ 0 h 153"/>
              <a:gd name="T4" fmla="*/ 0 w 206"/>
              <a:gd name="T5" fmla="*/ 242887 h 153"/>
              <a:gd name="T6" fmla="*/ 7938 w 206"/>
              <a:gd name="T7" fmla="*/ 242887 h 153"/>
              <a:gd name="T8" fmla="*/ 7938 w 206"/>
              <a:gd name="T9" fmla="*/ 4762 h 153"/>
              <a:gd name="T10" fmla="*/ 327025 w 206"/>
              <a:gd name="T11" fmla="*/ 4762 h 153"/>
              <a:gd name="T12" fmla="*/ 327025 w 206"/>
              <a:gd name="T13" fmla="*/ 0 h 1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6" h="153">
                <a:moveTo>
                  <a:pt x="206" y="0"/>
                </a:moveTo>
                <a:lnTo>
                  <a:pt x="0" y="0"/>
                </a:lnTo>
                <a:lnTo>
                  <a:pt x="0" y="153"/>
                </a:lnTo>
                <a:lnTo>
                  <a:pt x="5" y="153"/>
                </a:lnTo>
                <a:lnTo>
                  <a:pt x="5" y="3"/>
                </a:lnTo>
                <a:lnTo>
                  <a:pt x="206" y="3"/>
                </a:lnTo>
                <a:lnTo>
                  <a:pt x="206" y="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31" name="Freeform 96"/>
          <p:cNvSpPr/>
          <p:nvPr/>
        </p:nvSpPr>
        <p:spPr bwMode="auto">
          <a:xfrm>
            <a:off x="5034280" y="2907030"/>
            <a:ext cx="285750" cy="213360"/>
          </a:xfrm>
          <a:custGeom>
            <a:avLst/>
            <a:gdLst>
              <a:gd name="T0" fmla="*/ 319088 w 201"/>
              <a:gd name="T1" fmla="*/ 0 h 150"/>
              <a:gd name="T2" fmla="*/ 0 w 201"/>
              <a:gd name="T3" fmla="*/ 0 h 150"/>
              <a:gd name="T4" fmla="*/ 0 w 201"/>
              <a:gd name="T5" fmla="*/ 238125 h 150"/>
              <a:gd name="T6" fmla="*/ 7938 w 201"/>
              <a:gd name="T7" fmla="*/ 238125 h 150"/>
              <a:gd name="T8" fmla="*/ 7938 w 201"/>
              <a:gd name="T9" fmla="*/ 6350 h 150"/>
              <a:gd name="T10" fmla="*/ 319088 w 201"/>
              <a:gd name="T11" fmla="*/ 6350 h 150"/>
              <a:gd name="T12" fmla="*/ 319088 w 201"/>
              <a:gd name="T13" fmla="*/ 0 h 1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" h="150">
                <a:moveTo>
                  <a:pt x="201" y="0"/>
                </a:moveTo>
                <a:lnTo>
                  <a:pt x="0" y="0"/>
                </a:lnTo>
                <a:lnTo>
                  <a:pt x="0" y="150"/>
                </a:lnTo>
                <a:lnTo>
                  <a:pt x="5" y="150"/>
                </a:lnTo>
                <a:lnTo>
                  <a:pt x="5" y="4"/>
                </a:lnTo>
                <a:lnTo>
                  <a:pt x="201" y="4"/>
                </a:lnTo>
                <a:lnTo>
                  <a:pt x="201" y="0"/>
                </a:lnTo>
                <a:close/>
              </a:path>
            </a:pathLst>
          </a:custGeom>
          <a:solidFill>
            <a:srgbClr val="ACACA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32" name="Freeform 97"/>
          <p:cNvSpPr/>
          <p:nvPr/>
        </p:nvSpPr>
        <p:spPr bwMode="auto">
          <a:xfrm>
            <a:off x="5041265" y="2912745"/>
            <a:ext cx="278765" cy="207645"/>
          </a:xfrm>
          <a:custGeom>
            <a:avLst/>
            <a:gdLst>
              <a:gd name="T0" fmla="*/ 311150 w 196"/>
              <a:gd name="T1" fmla="*/ 0 h 146"/>
              <a:gd name="T2" fmla="*/ 0 w 196"/>
              <a:gd name="T3" fmla="*/ 0 h 146"/>
              <a:gd name="T4" fmla="*/ 0 w 196"/>
              <a:gd name="T5" fmla="*/ 231775 h 146"/>
              <a:gd name="T6" fmla="*/ 7938 w 196"/>
              <a:gd name="T7" fmla="*/ 231775 h 146"/>
              <a:gd name="T8" fmla="*/ 7938 w 196"/>
              <a:gd name="T9" fmla="*/ 6350 h 146"/>
              <a:gd name="T10" fmla="*/ 311150 w 196"/>
              <a:gd name="T11" fmla="*/ 6350 h 146"/>
              <a:gd name="T12" fmla="*/ 311150 w 196"/>
              <a:gd name="T13" fmla="*/ 0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" h="146">
                <a:moveTo>
                  <a:pt x="196" y="0"/>
                </a:moveTo>
                <a:lnTo>
                  <a:pt x="0" y="0"/>
                </a:lnTo>
                <a:lnTo>
                  <a:pt x="0" y="146"/>
                </a:lnTo>
                <a:lnTo>
                  <a:pt x="5" y="146"/>
                </a:lnTo>
                <a:lnTo>
                  <a:pt x="5" y="4"/>
                </a:lnTo>
                <a:lnTo>
                  <a:pt x="196" y="4"/>
                </a:lnTo>
                <a:lnTo>
                  <a:pt x="196" y="0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33" name="Freeform 98"/>
          <p:cNvSpPr/>
          <p:nvPr/>
        </p:nvSpPr>
        <p:spPr bwMode="auto">
          <a:xfrm>
            <a:off x="5048250" y="2918460"/>
            <a:ext cx="271780" cy="201930"/>
          </a:xfrm>
          <a:custGeom>
            <a:avLst/>
            <a:gdLst>
              <a:gd name="T0" fmla="*/ 303213 w 191"/>
              <a:gd name="T1" fmla="*/ 0 h 142"/>
              <a:gd name="T2" fmla="*/ 0 w 191"/>
              <a:gd name="T3" fmla="*/ 0 h 142"/>
              <a:gd name="T4" fmla="*/ 0 w 191"/>
              <a:gd name="T5" fmla="*/ 225425 h 142"/>
              <a:gd name="T6" fmla="*/ 7938 w 191"/>
              <a:gd name="T7" fmla="*/ 225425 h 142"/>
              <a:gd name="T8" fmla="*/ 7938 w 191"/>
              <a:gd name="T9" fmla="*/ 6350 h 142"/>
              <a:gd name="T10" fmla="*/ 303213 w 191"/>
              <a:gd name="T11" fmla="*/ 6350 h 142"/>
              <a:gd name="T12" fmla="*/ 303213 w 191"/>
              <a:gd name="T13" fmla="*/ 0 h 1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1" h="142">
                <a:moveTo>
                  <a:pt x="191" y="0"/>
                </a:moveTo>
                <a:lnTo>
                  <a:pt x="0" y="0"/>
                </a:lnTo>
                <a:lnTo>
                  <a:pt x="0" y="142"/>
                </a:lnTo>
                <a:lnTo>
                  <a:pt x="5" y="142"/>
                </a:lnTo>
                <a:lnTo>
                  <a:pt x="5" y="4"/>
                </a:lnTo>
                <a:lnTo>
                  <a:pt x="191" y="4"/>
                </a:lnTo>
                <a:lnTo>
                  <a:pt x="191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34" name="Freeform 99"/>
          <p:cNvSpPr/>
          <p:nvPr/>
        </p:nvSpPr>
        <p:spPr bwMode="auto">
          <a:xfrm>
            <a:off x="5055870" y="2924175"/>
            <a:ext cx="264160" cy="196215"/>
          </a:xfrm>
          <a:custGeom>
            <a:avLst/>
            <a:gdLst>
              <a:gd name="T0" fmla="*/ 295275 w 186"/>
              <a:gd name="T1" fmla="*/ 0 h 138"/>
              <a:gd name="T2" fmla="*/ 0 w 186"/>
              <a:gd name="T3" fmla="*/ 0 h 138"/>
              <a:gd name="T4" fmla="*/ 0 w 186"/>
              <a:gd name="T5" fmla="*/ 219075 h 138"/>
              <a:gd name="T6" fmla="*/ 7938 w 186"/>
              <a:gd name="T7" fmla="*/ 219075 h 138"/>
              <a:gd name="T8" fmla="*/ 7938 w 186"/>
              <a:gd name="T9" fmla="*/ 6350 h 138"/>
              <a:gd name="T10" fmla="*/ 295275 w 186"/>
              <a:gd name="T11" fmla="*/ 6350 h 138"/>
              <a:gd name="T12" fmla="*/ 295275 w 186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6" h="138">
                <a:moveTo>
                  <a:pt x="186" y="0"/>
                </a:moveTo>
                <a:lnTo>
                  <a:pt x="0" y="0"/>
                </a:lnTo>
                <a:lnTo>
                  <a:pt x="0" y="138"/>
                </a:lnTo>
                <a:lnTo>
                  <a:pt x="5" y="138"/>
                </a:lnTo>
                <a:lnTo>
                  <a:pt x="5" y="4"/>
                </a:lnTo>
                <a:lnTo>
                  <a:pt x="186" y="4"/>
                </a:lnTo>
                <a:lnTo>
                  <a:pt x="186" y="0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35" name="Freeform 100"/>
          <p:cNvSpPr/>
          <p:nvPr/>
        </p:nvSpPr>
        <p:spPr bwMode="auto">
          <a:xfrm>
            <a:off x="5062855" y="2929890"/>
            <a:ext cx="257175" cy="190500"/>
          </a:xfrm>
          <a:custGeom>
            <a:avLst/>
            <a:gdLst>
              <a:gd name="T0" fmla="*/ 287338 w 181"/>
              <a:gd name="T1" fmla="*/ 0 h 134"/>
              <a:gd name="T2" fmla="*/ 0 w 181"/>
              <a:gd name="T3" fmla="*/ 0 h 134"/>
              <a:gd name="T4" fmla="*/ 0 w 181"/>
              <a:gd name="T5" fmla="*/ 212725 h 134"/>
              <a:gd name="T6" fmla="*/ 11113 w 181"/>
              <a:gd name="T7" fmla="*/ 212725 h 134"/>
              <a:gd name="T8" fmla="*/ 11113 w 181"/>
              <a:gd name="T9" fmla="*/ 4763 h 134"/>
              <a:gd name="T10" fmla="*/ 287338 w 181"/>
              <a:gd name="T11" fmla="*/ 4763 h 134"/>
              <a:gd name="T12" fmla="*/ 287338 w 181"/>
              <a:gd name="T13" fmla="*/ 0 h 1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1" h="134">
                <a:moveTo>
                  <a:pt x="181" y="0"/>
                </a:moveTo>
                <a:lnTo>
                  <a:pt x="0" y="0"/>
                </a:lnTo>
                <a:lnTo>
                  <a:pt x="0" y="134"/>
                </a:lnTo>
                <a:lnTo>
                  <a:pt x="7" y="134"/>
                </a:lnTo>
                <a:lnTo>
                  <a:pt x="7" y="3"/>
                </a:lnTo>
                <a:lnTo>
                  <a:pt x="181" y="3"/>
                </a:lnTo>
                <a:lnTo>
                  <a:pt x="181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36" name="Freeform 101"/>
          <p:cNvSpPr/>
          <p:nvPr/>
        </p:nvSpPr>
        <p:spPr bwMode="auto">
          <a:xfrm>
            <a:off x="5073015" y="2933700"/>
            <a:ext cx="247650" cy="186055"/>
          </a:xfrm>
          <a:custGeom>
            <a:avLst/>
            <a:gdLst>
              <a:gd name="T0" fmla="*/ 276225 w 174"/>
              <a:gd name="T1" fmla="*/ 0 h 131"/>
              <a:gd name="T2" fmla="*/ 0 w 174"/>
              <a:gd name="T3" fmla="*/ 0 h 131"/>
              <a:gd name="T4" fmla="*/ 0 w 174"/>
              <a:gd name="T5" fmla="*/ 207962 h 131"/>
              <a:gd name="T6" fmla="*/ 7938 w 174"/>
              <a:gd name="T7" fmla="*/ 207962 h 131"/>
              <a:gd name="T8" fmla="*/ 7938 w 174"/>
              <a:gd name="T9" fmla="*/ 6350 h 131"/>
              <a:gd name="T10" fmla="*/ 276225 w 174"/>
              <a:gd name="T11" fmla="*/ 6350 h 131"/>
              <a:gd name="T12" fmla="*/ 276225 w 174"/>
              <a:gd name="T13" fmla="*/ 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4" h="131">
                <a:moveTo>
                  <a:pt x="174" y="0"/>
                </a:moveTo>
                <a:lnTo>
                  <a:pt x="0" y="0"/>
                </a:lnTo>
                <a:lnTo>
                  <a:pt x="0" y="131"/>
                </a:lnTo>
                <a:lnTo>
                  <a:pt x="5" y="131"/>
                </a:lnTo>
                <a:lnTo>
                  <a:pt x="5" y="4"/>
                </a:lnTo>
                <a:lnTo>
                  <a:pt x="174" y="4"/>
                </a:lnTo>
                <a:lnTo>
                  <a:pt x="174" y="0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37" name="Freeform 102"/>
          <p:cNvSpPr/>
          <p:nvPr/>
        </p:nvSpPr>
        <p:spPr bwMode="auto">
          <a:xfrm>
            <a:off x="5080000" y="2939415"/>
            <a:ext cx="240030" cy="180340"/>
          </a:xfrm>
          <a:custGeom>
            <a:avLst/>
            <a:gdLst>
              <a:gd name="T0" fmla="*/ 268288 w 169"/>
              <a:gd name="T1" fmla="*/ 0 h 127"/>
              <a:gd name="T2" fmla="*/ 0 w 169"/>
              <a:gd name="T3" fmla="*/ 0 h 127"/>
              <a:gd name="T4" fmla="*/ 0 w 169"/>
              <a:gd name="T5" fmla="*/ 201612 h 127"/>
              <a:gd name="T6" fmla="*/ 9525 w 169"/>
              <a:gd name="T7" fmla="*/ 201612 h 127"/>
              <a:gd name="T8" fmla="*/ 9525 w 169"/>
              <a:gd name="T9" fmla="*/ 7937 h 127"/>
              <a:gd name="T10" fmla="*/ 268288 w 169"/>
              <a:gd name="T11" fmla="*/ 7937 h 127"/>
              <a:gd name="T12" fmla="*/ 268288 w 169"/>
              <a:gd name="T13" fmla="*/ 0 h 1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9" h="127">
                <a:moveTo>
                  <a:pt x="169" y="0"/>
                </a:moveTo>
                <a:lnTo>
                  <a:pt x="0" y="0"/>
                </a:lnTo>
                <a:lnTo>
                  <a:pt x="0" y="127"/>
                </a:lnTo>
                <a:lnTo>
                  <a:pt x="6" y="127"/>
                </a:lnTo>
                <a:lnTo>
                  <a:pt x="6" y="5"/>
                </a:lnTo>
                <a:lnTo>
                  <a:pt x="169" y="5"/>
                </a:lnTo>
                <a:lnTo>
                  <a:pt x="169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38" name="Freeform 103"/>
          <p:cNvSpPr/>
          <p:nvPr/>
        </p:nvSpPr>
        <p:spPr bwMode="auto">
          <a:xfrm>
            <a:off x="5088255" y="2947035"/>
            <a:ext cx="231775" cy="173355"/>
          </a:xfrm>
          <a:custGeom>
            <a:avLst/>
            <a:gdLst>
              <a:gd name="T0" fmla="*/ 258763 w 163"/>
              <a:gd name="T1" fmla="*/ 0 h 122"/>
              <a:gd name="T2" fmla="*/ 0 w 163"/>
              <a:gd name="T3" fmla="*/ 0 h 122"/>
              <a:gd name="T4" fmla="*/ 0 w 163"/>
              <a:gd name="T5" fmla="*/ 193675 h 122"/>
              <a:gd name="T6" fmla="*/ 7938 w 163"/>
              <a:gd name="T7" fmla="*/ 193675 h 122"/>
              <a:gd name="T8" fmla="*/ 7938 w 163"/>
              <a:gd name="T9" fmla="*/ 6350 h 122"/>
              <a:gd name="T10" fmla="*/ 258763 w 163"/>
              <a:gd name="T11" fmla="*/ 6350 h 122"/>
              <a:gd name="T12" fmla="*/ 258763 w 163"/>
              <a:gd name="T13" fmla="*/ 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3" h="122">
                <a:moveTo>
                  <a:pt x="163" y="0"/>
                </a:moveTo>
                <a:lnTo>
                  <a:pt x="0" y="0"/>
                </a:lnTo>
                <a:lnTo>
                  <a:pt x="0" y="122"/>
                </a:lnTo>
                <a:lnTo>
                  <a:pt x="5" y="122"/>
                </a:lnTo>
                <a:lnTo>
                  <a:pt x="5" y="4"/>
                </a:lnTo>
                <a:lnTo>
                  <a:pt x="163" y="4"/>
                </a:lnTo>
                <a:lnTo>
                  <a:pt x="163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39" name="Freeform 104"/>
          <p:cNvSpPr/>
          <p:nvPr/>
        </p:nvSpPr>
        <p:spPr bwMode="auto">
          <a:xfrm>
            <a:off x="5095240" y="2952750"/>
            <a:ext cx="224790" cy="167640"/>
          </a:xfrm>
          <a:custGeom>
            <a:avLst/>
            <a:gdLst>
              <a:gd name="T0" fmla="*/ 250825 w 158"/>
              <a:gd name="T1" fmla="*/ 0 h 118"/>
              <a:gd name="T2" fmla="*/ 0 w 158"/>
              <a:gd name="T3" fmla="*/ 0 h 118"/>
              <a:gd name="T4" fmla="*/ 0 w 158"/>
              <a:gd name="T5" fmla="*/ 187325 h 118"/>
              <a:gd name="T6" fmla="*/ 9525 w 158"/>
              <a:gd name="T7" fmla="*/ 187325 h 118"/>
              <a:gd name="T8" fmla="*/ 9525 w 158"/>
              <a:gd name="T9" fmla="*/ 7938 h 118"/>
              <a:gd name="T10" fmla="*/ 250825 w 158"/>
              <a:gd name="T11" fmla="*/ 7938 h 118"/>
              <a:gd name="T12" fmla="*/ 250825 w 158"/>
              <a:gd name="T13" fmla="*/ 0 h 1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8" h="118">
                <a:moveTo>
                  <a:pt x="158" y="0"/>
                </a:moveTo>
                <a:lnTo>
                  <a:pt x="0" y="0"/>
                </a:lnTo>
                <a:lnTo>
                  <a:pt x="0" y="118"/>
                </a:lnTo>
                <a:lnTo>
                  <a:pt x="6" y="118"/>
                </a:lnTo>
                <a:lnTo>
                  <a:pt x="6" y="5"/>
                </a:lnTo>
                <a:lnTo>
                  <a:pt x="158" y="5"/>
                </a:lnTo>
                <a:lnTo>
                  <a:pt x="158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40" name="Freeform 105"/>
          <p:cNvSpPr/>
          <p:nvPr/>
        </p:nvSpPr>
        <p:spPr bwMode="auto">
          <a:xfrm>
            <a:off x="5104130" y="2959735"/>
            <a:ext cx="215900" cy="160655"/>
          </a:xfrm>
          <a:custGeom>
            <a:avLst/>
            <a:gdLst>
              <a:gd name="T0" fmla="*/ 241300 w 152"/>
              <a:gd name="T1" fmla="*/ 0 h 113"/>
              <a:gd name="T2" fmla="*/ 0 w 152"/>
              <a:gd name="T3" fmla="*/ 0 h 113"/>
              <a:gd name="T4" fmla="*/ 0 w 152"/>
              <a:gd name="T5" fmla="*/ 179387 h 113"/>
              <a:gd name="T6" fmla="*/ 11113 w 152"/>
              <a:gd name="T7" fmla="*/ 179387 h 113"/>
              <a:gd name="T8" fmla="*/ 11113 w 152"/>
              <a:gd name="T9" fmla="*/ 7937 h 113"/>
              <a:gd name="T10" fmla="*/ 241300 w 152"/>
              <a:gd name="T11" fmla="*/ 7937 h 113"/>
              <a:gd name="T12" fmla="*/ 241300 w 152"/>
              <a:gd name="T13" fmla="*/ 0 h 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2" h="113">
                <a:moveTo>
                  <a:pt x="152" y="0"/>
                </a:moveTo>
                <a:lnTo>
                  <a:pt x="0" y="0"/>
                </a:lnTo>
                <a:lnTo>
                  <a:pt x="0" y="113"/>
                </a:lnTo>
                <a:lnTo>
                  <a:pt x="7" y="113"/>
                </a:lnTo>
                <a:lnTo>
                  <a:pt x="7" y="5"/>
                </a:lnTo>
                <a:lnTo>
                  <a:pt x="152" y="5"/>
                </a:lnTo>
                <a:lnTo>
                  <a:pt x="152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41" name="Freeform 106"/>
          <p:cNvSpPr/>
          <p:nvPr/>
        </p:nvSpPr>
        <p:spPr bwMode="auto">
          <a:xfrm>
            <a:off x="5113655" y="2966720"/>
            <a:ext cx="206375" cy="153670"/>
          </a:xfrm>
          <a:custGeom>
            <a:avLst/>
            <a:gdLst>
              <a:gd name="T0" fmla="*/ 230188 w 145"/>
              <a:gd name="T1" fmla="*/ 0 h 108"/>
              <a:gd name="T2" fmla="*/ 0 w 145"/>
              <a:gd name="T3" fmla="*/ 0 h 108"/>
              <a:gd name="T4" fmla="*/ 0 w 145"/>
              <a:gd name="T5" fmla="*/ 171450 h 108"/>
              <a:gd name="T6" fmla="*/ 11113 w 145"/>
              <a:gd name="T7" fmla="*/ 171450 h 108"/>
              <a:gd name="T8" fmla="*/ 11113 w 145"/>
              <a:gd name="T9" fmla="*/ 7938 h 108"/>
              <a:gd name="T10" fmla="*/ 230188 w 145"/>
              <a:gd name="T11" fmla="*/ 7938 h 108"/>
              <a:gd name="T12" fmla="*/ 230188 w 145"/>
              <a:gd name="T13" fmla="*/ 0 h 1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" h="108">
                <a:moveTo>
                  <a:pt x="145" y="0"/>
                </a:moveTo>
                <a:lnTo>
                  <a:pt x="0" y="0"/>
                </a:lnTo>
                <a:lnTo>
                  <a:pt x="0" y="108"/>
                </a:lnTo>
                <a:lnTo>
                  <a:pt x="7" y="108"/>
                </a:lnTo>
                <a:lnTo>
                  <a:pt x="7" y="5"/>
                </a:lnTo>
                <a:lnTo>
                  <a:pt x="145" y="5"/>
                </a:lnTo>
                <a:lnTo>
                  <a:pt x="145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42" name="Freeform 107"/>
          <p:cNvSpPr/>
          <p:nvPr/>
        </p:nvSpPr>
        <p:spPr bwMode="auto">
          <a:xfrm>
            <a:off x="5123815" y="2973705"/>
            <a:ext cx="196215" cy="146685"/>
          </a:xfrm>
          <a:custGeom>
            <a:avLst/>
            <a:gdLst>
              <a:gd name="T0" fmla="*/ 219075 w 138"/>
              <a:gd name="T1" fmla="*/ 0 h 103"/>
              <a:gd name="T2" fmla="*/ 0 w 138"/>
              <a:gd name="T3" fmla="*/ 0 h 103"/>
              <a:gd name="T4" fmla="*/ 0 w 138"/>
              <a:gd name="T5" fmla="*/ 163512 h 103"/>
              <a:gd name="T6" fmla="*/ 11113 w 138"/>
              <a:gd name="T7" fmla="*/ 163512 h 103"/>
              <a:gd name="T8" fmla="*/ 11113 w 138"/>
              <a:gd name="T9" fmla="*/ 7937 h 103"/>
              <a:gd name="T10" fmla="*/ 219075 w 138"/>
              <a:gd name="T11" fmla="*/ 7937 h 103"/>
              <a:gd name="T12" fmla="*/ 219075 w 138"/>
              <a:gd name="T13" fmla="*/ 0 h 1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" h="103">
                <a:moveTo>
                  <a:pt x="138" y="0"/>
                </a:moveTo>
                <a:lnTo>
                  <a:pt x="0" y="0"/>
                </a:lnTo>
                <a:lnTo>
                  <a:pt x="0" y="103"/>
                </a:lnTo>
                <a:lnTo>
                  <a:pt x="7" y="103"/>
                </a:lnTo>
                <a:lnTo>
                  <a:pt x="7" y="5"/>
                </a:lnTo>
                <a:lnTo>
                  <a:pt x="138" y="5"/>
                </a:lnTo>
                <a:lnTo>
                  <a:pt x="138" y="0"/>
                </a:ln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43" name="Freeform 108"/>
          <p:cNvSpPr/>
          <p:nvPr/>
        </p:nvSpPr>
        <p:spPr bwMode="auto">
          <a:xfrm>
            <a:off x="5133975" y="2980690"/>
            <a:ext cx="186055" cy="139065"/>
          </a:xfrm>
          <a:custGeom>
            <a:avLst/>
            <a:gdLst>
              <a:gd name="T0" fmla="*/ 207963 w 131"/>
              <a:gd name="T1" fmla="*/ 0 h 98"/>
              <a:gd name="T2" fmla="*/ 0 w 131"/>
              <a:gd name="T3" fmla="*/ 0 h 98"/>
              <a:gd name="T4" fmla="*/ 0 w 131"/>
              <a:gd name="T5" fmla="*/ 155575 h 98"/>
              <a:gd name="T6" fmla="*/ 11113 w 131"/>
              <a:gd name="T7" fmla="*/ 155575 h 98"/>
              <a:gd name="T8" fmla="*/ 11113 w 131"/>
              <a:gd name="T9" fmla="*/ 7938 h 98"/>
              <a:gd name="T10" fmla="*/ 207963 w 131"/>
              <a:gd name="T11" fmla="*/ 7938 h 98"/>
              <a:gd name="T12" fmla="*/ 207963 w 131"/>
              <a:gd name="T13" fmla="*/ 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1" h="98">
                <a:moveTo>
                  <a:pt x="131" y="0"/>
                </a:moveTo>
                <a:lnTo>
                  <a:pt x="0" y="0"/>
                </a:lnTo>
                <a:lnTo>
                  <a:pt x="0" y="98"/>
                </a:lnTo>
                <a:lnTo>
                  <a:pt x="7" y="98"/>
                </a:lnTo>
                <a:lnTo>
                  <a:pt x="7" y="5"/>
                </a:lnTo>
                <a:lnTo>
                  <a:pt x="131" y="5"/>
                </a:lnTo>
                <a:lnTo>
                  <a:pt x="131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44" name="Freeform 109"/>
          <p:cNvSpPr/>
          <p:nvPr/>
        </p:nvSpPr>
        <p:spPr bwMode="auto">
          <a:xfrm>
            <a:off x="5144135" y="2988310"/>
            <a:ext cx="176530" cy="132080"/>
          </a:xfrm>
          <a:custGeom>
            <a:avLst/>
            <a:gdLst>
              <a:gd name="T0" fmla="*/ 196850 w 124"/>
              <a:gd name="T1" fmla="*/ 0 h 93"/>
              <a:gd name="T2" fmla="*/ 0 w 124"/>
              <a:gd name="T3" fmla="*/ 0 h 93"/>
              <a:gd name="T4" fmla="*/ 0 w 124"/>
              <a:gd name="T5" fmla="*/ 147637 h 93"/>
              <a:gd name="T6" fmla="*/ 12700 w 124"/>
              <a:gd name="T7" fmla="*/ 147637 h 93"/>
              <a:gd name="T8" fmla="*/ 12700 w 124"/>
              <a:gd name="T9" fmla="*/ 11112 h 93"/>
              <a:gd name="T10" fmla="*/ 196850 w 124"/>
              <a:gd name="T11" fmla="*/ 11112 h 93"/>
              <a:gd name="T12" fmla="*/ 196850 w 124"/>
              <a:gd name="T13" fmla="*/ 0 h 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4" h="93">
                <a:moveTo>
                  <a:pt x="124" y="0"/>
                </a:moveTo>
                <a:lnTo>
                  <a:pt x="0" y="0"/>
                </a:lnTo>
                <a:lnTo>
                  <a:pt x="0" y="93"/>
                </a:lnTo>
                <a:lnTo>
                  <a:pt x="8" y="93"/>
                </a:lnTo>
                <a:lnTo>
                  <a:pt x="8" y="7"/>
                </a:lnTo>
                <a:lnTo>
                  <a:pt x="124" y="7"/>
                </a:lnTo>
                <a:lnTo>
                  <a:pt x="124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45" name="Freeform 110"/>
          <p:cNvSpPr/>
          <p:nvPr/>
        </p:nvSpPr>
        <p:spPr bwMode="auto">
          <a:xfrm>
            <a:off x="5154930" y="2997835"/>
            <a:ext cx="165100" cy="122555"/>
          </a:xfrm>
          <a:custGeom>
            <a:avLst/>
            <a:gdLst>
              <a:gd name="T0" fmla="*/ 184150 w 116"/>
              <a:gd name="T1" fmla="*/ 0 h 86"/>
              <a:gd name="T2" fmla="*/ 0 w 116"/>
              <a:gd name="T3" fmla="*/ 0 h 86"/>
              <a:gd name="T4" fmla="*/ 0 w 116"/>
              <a:gd name="T5" fmla="*/ 136525 h 86"/>
              <a:gd name="T6" fmla="*/ 14288 w 116"/>
              <a:gd name="T7" fmla="*/ 134938 h 86"/>
              <a:gd name="T8" fmla="*/ 14288 w 116"/>
              <a:gd name="T9" fmla="*/ 9525 h 86"/>
              <a:gd name="T10" fmla="*/ 182563 w 116"/>
              <a:gd name="T11" fmla="*/ 9525 h 86"/>
              <a:gd name="T12" fmla="*/ 184150 w 116"/>
              <a:gd name="T13" fmla="*/ 0 h 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6" h="86">
                <a:moveTo>
                  <a:pt x="116" y="0"/>
                </a:moveTo>
                <a:lnTo>
                  <a:pt x="0" y="0"/>
                </a:lnTo>
                <a:lnTo>
                  <a:pt x="0" y="86"/>
                </a:lnTo>
                <a:lnTo>
                  <a:pt x="9" y="85"/>
                </a:lnTo>
                <a:lnTo>
                  <a:pt x="9" y="6"/>
                </a:lnTo>
                <a:lnTo>
                  <a:pt x="115" y="6"/>
                </a:lnTo>
                <a:lnTo>
                  <a:pt x="116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46" name="Freeform 111"/>
          <p:cNvSpPr/>
          <p:nvPr/>
        </p:nvSpPr>
        <p:spPr bwMode="auto">
          <a:xfrm>
            <a:off x="5168265" y="3006725"/>
            <a:ext cx="150495" cy="112395"/>
          </a:xfrm>
          <a:custGeom>
            <a:avLst/>
            <a:gdLst>
              <a:gd name="T0" fmla="*/ 168275 w 106"/>
              <a:gd name="T1" fmla="*/ 0 h 79"/>
              <a:gd name="T2" fmla="*/ 0 w 106"/>
              <a:gd name="T3" fmla="*/ 0 h 79"/>
              <a:gd name="T4" fmla="*/ 0 w 106"/>
              <a:gd name="T5" fmla="*/ 125413 h 79"/>
              <a:gd name="T6" fmla="*/ 11113 w 106"/>
              <a:gd name="T7" fmla="*/ 125413 h 79"/>
              <a:gd name="T8" fmla="*/ 11113 w 106"/>
              <a:gd name="T9" fmla="*/ 9525 h 79"/>
              <a:gd name="T10" fmla="*/ 168275 w 106"/>
              <a:gd name="T11" fmla="*/ 9525 h 79"/>
              <a:gd name="T12" fmla="*/ 168275 w 106"/>
              <a:gd name="T13" fmla="*/ 0 h 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6" h="79">
                <a:moveTo>
                  <a:pt x="106" y="0"/>
                </a:moveTo>
                <a:lnTo>
                  <a:pt x="0" y="0"/>
                </a:lnTo>
                <a:lnTo>
                  <a:pt x="0" y="79"/>
                </a:lnTo>
                <a:lnTo>
                  <a:pt x="7" y="79"/>
                </a:lnTo>
                <a:lnTo>
                  <a:pt x="7" y="6"/>
                </a:lnTo>
                <a:lnTo>
                  <a:pt x="106" y="6"/>
                </a:lnTo>
                <a:lnTo>
                  <a:pt x="106" y="0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47" name="Freeform 112"/>
          <p:cNvSpPr/>
          <p:nvPr/>
        </p:nvSpPr>
        <p:spPr bwMode="auto">
          <a:xfrm>
            <a:off x="5177790" y="3014980"/>
            <a:ext cx="142240" cy="105410"/>
          </a:xfrm>
          <a:custGeom>
            <a:avLst/>
            <a:gdLst>
              <a:gd name="T0" fmla="*/ 157163 w 100"/>
              <a:gd name="T1" fmla="*/ 0 h 74"/>
              <a:gd name="T2" fmla="*/ 0 w 100"/>
              <a:gd name="T3" fmla="*/ 0 h 74"/>
              <a:gd name="T4" fmla="*/ 0 w 100"/>
              <a:gd name="T5" fmla="*/ 115888 h 74"/>
              <a:gd name="T6" fmla="*/ 14288 w 100"/>
              <a:gd name="T7" fmla="*/ 117475 h 74"/>
              <a:gd name="T8" fmla="*/ 14288 w 100"/>
              <a:gd name="T9" fmla="*/ 11113 h 74"/>
              <a:gd name="T10" fmla="*/ 158750 w 100"/>
              <a:gd name="T11" fmla="*/ 11113 h 74"/>
              <a:gd name="T12" fmla="*/ 157163 w 100"/>
              <a:gd name="T13" fmla="*/ 0 h 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" h="74">
                <a:moveTo>
                  <a:pt x="99" y="0"/>
                </a:moveTo>
                <a:lnTo>
                  <a:pt x="0" y="0"/>
                </a:lnTo>
                <a:lnTo>
                  <a:pt x="0" y="73"/>
                </a:lnTo>
                <a:lnTo>
                  <a:pt x="9" y="74"/>
                </a:lnTo>
                <a:lnTo>
                  <a:pt x="9" y="7"/>
                </a:lnTo>
                <a:lnTo>
                  <a:pt x="100" y="7"/>
                </a:lnTo>
                <a:lnTo>
                  <a:pt x="99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48" name="Freeform 113"/>
          <p:cNvSpPr/>
          <p:nvPr/>
        </p:nvSpPr>
        <p:spPr bwMode="auto">
          <a:xfrm>
            <a:off x="5190490" y="3025140"/>
            <a:ext cx="129540" cy="95250"/>
          </a:xfrm>
          <a:custGeom>
            <a:avLst/>
            <a:gdLst>
              <a:gd name="T0" fmla="*/ 144463 w 91"/>
              <a:gd name="T1" fmla="*/ 0 h 67"/>
              <a:gd name="T2" fmla="*/ 0 w 91"/>
              <a:gd name="T3" fmla="*/ 0 h 67"/>
              <a:gd name="T4" fmla="*/ 0 w 91"/>
              <a:gd name="T5" fmla="*/ 106362 h 67"/>
              <a:gd name="T6" fmla="*/ 15875 w 91"/>
              <a:gd name="T7" fmla="*/ 104775 h 67"/>
              <a:gd name="T8" fmla="*/ 15875 w 91"/>
              <a:gd name="T9" fmla="*/ 9525 h 67"/>
              <a:gd name="T10" fmla="*/ 142875 w 91"/>
              <a:gd name="T11" fmla="*/ 9525 h 67"/>
              <a:gd name="T12" fmla="*/ 144463 w 91"/>
              <a:gd name="T13" fmla="*/ 0 h 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" h="67">
                <a:moveTo>
                  <a:pt x="91" y="0"/>
                </a:moveTo>
                <a:lnTo>
                  <a:pt x="0" y="0"/>
                </a:lnTo>
                <a:lnTo>
                  <a:pt x="0" y="67"/>
                </a:lnTo>
                <a:lnTo>
                  <a:pt x="10" y="66"/>
                </a:lnTo>
                <a:lnTo>
                  <a:pt x="10" y="6"/>
                </a:lnTo>
                <a:lnTo>
                  <a:pt x="90" y="6"/>
                </a:lnTo>
                <a:lnTo>
                  <a:pt x="91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49" name="Freeform 114"/>
          <p:cNvSpPr/>
          <p:nvPr/>
        </p:nvSpPr>
        <p:spPr bwMode="auto">
          <a:xfrm>
            <a:off x="5205095" y="3033395"/>
            <a:ext cx="114935" cy="86995"/>
          </a:xfrm>
          <a:custGeom>
            <a:avLst/>
            <a:gdLst>
              <a:gd name="T0" fmla="*/ 127000 w 81"/>
              <a:gd name="T1" fmla="*/ 0 h 61"/>
              <a:gd name="T2" fmla="*/ 0 w 81"/>
              <a:gd name="T3" fmla="*/ 0 h 61"/>
              <a:gd name="T4" fmla="*/ 0 w 81"/>
              <a:gd name="T5" fmla="*/ 95250 h 61"/>
              <a:gd name="T6" fmla="*/ 15875 w 81"/>
              <a:gd name="T7" fmla="*/ 96837 h 61"/>
              <a:gd name="T8" fmla="*/ 15875 w 81"/>
              <a:gd name="T9" fmla="*/ 12700 h 61"/>
              <a:gd name="T10" fmla="*/ 128588 w 81"/>
              <a:gd name="T11" fmla="*/ 12700 h 61"/>
              <a:gd name="T12" fmla="*/ 127000 w 81"/>
              <a:gd name="T13" fmla="*/ 0 h 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1" h="61">
                <a:moveTo>
                  <a:pt x="80" y="0"/>
                </a:moveTo>
                <a:lnTo>
                  <a:pt x="0" y="0"/>
                </a:lnTo>
                <a:lnTo>
                  <a:pt x="0" y="60"/>
                </a:lnTo>
                <a:lnTo>
                  <a:pt x="10" y="61"/>
                </a:lnTo>
                <a:lnTo>
                  <a:pt x="10" y="8"/>
                </a:lnTo>
                <a:lnTo>
                  <a:pt x="81" y="8"/>
                </a:lnTo>
                <a:lnTo>
                  <a:pt x="80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50" name="Freeform 115"/>
          <p:cNvSpPr/>
          <p:nvPr/>
        </p:nvSpPr>
        <p:spPr bwMode="auto">
          <a:xfrm>
            <a:off x="5219065" y="3044825"/>
            <a:ext cx="100965" cy="75565"/>
          </a:xfrm>
          <a:custGeom>
            <a:avLst/>
            <a:gdLst>
              <a:gd name="T0" fmla="*/ 112713 w 71"/>
              <a:gd name="T1" fmla="*/ 0 h 53"/>
              <a:gd name="T2" fmla="*/ 0 w 71"/>
              <a:gd name="T3" fmla="*/ 0 h 53"/>
              <a:gd name="T4" fmla="*/ 0 w 71"/>
              <a:gd name="T5" fmla="*/ 84137 h 53"/>
              <a:gd name="T6" fmla="*/ 17463 w 71"/>
              <a:gd name="T7" fmla="*/ 82550 h 53"/>
              <a:gd name="T8" fmla="*/ 17463 w 71"/>
              <a:gd name="T9" fmla="*/ 11112 h 53"/>
              <a:gd name="T10" fmla="*/ 111125 w 71"/>
              <a:gd name="T11" fmla="*/ 11112 h 53"/>
              <a:gd name="T12" fmla="*/ 112713 w 71"/>
              <a:gd name="T13" fmla="*/ 0 h 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" h="53">
                <a:moveTo>
                  <a:pt x="71" y="0"/>
                </a:moveTo>
                <a:lnTo>
                  <a:pt x="0" y="0"/>
                </a:lnTo>
                <a:lnTo>
                  <a:pt x="0" y="53"/>
                </a:lnTo>
                <a:lnTo>
                  <a:pt x="11" y="52"/>
                </a:lnTo>
                <a:lnTo>
                  <a:pt x="11" y="7"/>
                </a:lnTo>
                <a:lnTo>
                  <a:pt x="70" y="7"/>
                </a:lnTo>
                <a:lnTo>
                  <a:pt x="7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51" name="Freeform 116"/>
          <p:cNvSpPr/>
          <p:nvPr/>
        </p:nvSpPr>
        <p:spPr bwMode="auto">
          <a:xfrm>
            <a:off x="5234940" y="3054985"/>
            <a:ext cx="83820" cy="64135"/>
          </a:xfrm>
          <a:custGeom>
            <a:avLst/>
            <a:gdLst>
              <a:gd name="T0" fmla="*/ 93662 w 59"/>
              <a:gd name="T1" fmla="*/ 0 h 45"/>
              <a:gd name="T2" fmla="*/ 0 w 59"/>
              <a:gd name="T3" fmla="*/ 0 h 45"/>
              <a:gd name="T4" fmla="*/ 0 w 59"/>
              <a:gd name="T5" fmla="*/ 71438 h 45"/>
              <a:gd name="T6" fmla="*/ 15875 w 59"/>
              <a:gd name="T7" fmla="*/ 71438 h 45"/>
              <a:gd name="T8" fmla="*/ 15875 w 59"/>
              <a:gd name="T9" fmla="*/ 12700 h 45"/>
              <a:gd name="T10" fmla="*/ 93662 w 59"/>
              <a:gd name="T11" fmla="*/ 12700 h 45"/>
              <a:gd name="T12" fmla="*/ 93662 w 59"/>
              <a:gd name="T13" fmla="*/ 0 h 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" h="45">
                <a:moveTo>
                  <a:pt x="59" y="0"/>
                </a:moveTo>
                <a:lnTo>
                  <a:pt x="0" y="0"/>
                </a:lnTo>
                <a:lnTo>
                  <a:pt x="0" y="45"/>
                </a:lnTo>
                <a:lnTo>
                  <a:pt x="10" y="45"/>
                </a:lnTo>
                <a:lnTo>
                  <a:pt x="10" y="8"/>
                </a:lnTo>
                <a:lnTo>
                  <a:pt x="59" y="8"/>
                </a:lnTo>
                <a:lnTo>
                  <a:pt x="59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52" name="Freeform 117"/>
          <p:cNvSpPr/>
          <p:nvPr/>
        </p:nvSpPr>
        <p:spPr bwMode="auto">
          <a:xfrm>
            <a:off x="5248910" y="3066415"/>
            <a:ext cx="69850" cy="52705"/>
          </a:xfrm>
          <a:custGeom>
            <a:avLst/>
            <a:gdLst>
              <a:gd name="T0" fmla="*/ 77787 w 49"/>
              <a:gd name="T1" fmla="*/ 0 h 37"/>
              <a:gd name="T2" fmla="*/ 0 w 49"/>
              <a:gd name="T3" fmla="*/ 0 h 37"/>
              <a:gd name="T4" fmla="*/ 0 w 49"/>
              <a:gd name="T5" fmla="*/ 58738 h 37"/>
              <a:gd name="T6" fmla="*/ 17462 w 49"/>
              <a:gd name="T7" fmla="*/ 58738 h 37"/>
              <a:gd name="T8" fmla="*/ 17462 w 49"/>
              <a:gd name="T9" fmla="*/ 14288 h 37"/>
              <a:gd name="T10" fmla="*/ 77787 w 49"/>
              <a:gd name="T11" fmla="*/ 14288 h 37"/>
              <a:gd name="T12" fmla="*/ 77787 w 49"/>
              <a:gd name="T13" fmla="*/ 0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9" h="37">
                <a:moveTo>
                  <a:pt x="49" y="0"/>
                </a:moveTo>
                <a:lnTo>
                  <a:pt x="0" y="0"/>
                </a:lnTo>
                <a:lnTo>
                  <a:pt x="0" y="37"/>
                </a:lnTo>
                <a:lnTo>
                  <a:pt x="11" y="37"/>
                </a:lnTo>
                <a:lnTo>
                  <a:pt x="11" y="9"/>
                </a:lnTo>
                <a:lnTo>
                  <a:pt x="49" y="9"/>
                </a:lnTo>
                <a:lnTo>
                  <a:pt x="4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53" name="Freeform 118"/>
          <p:cNvSpPr/>
          <p:nvPr/>
        </p:nvSpPr>
        <p:spPr bwMode="auto">
          <a:xfrm>
            <a:off x="5264785" y="3079115"/>
            <a:ext cx="55245" cy="41275"/>
          </a:xfrm>
          <a:custGeom>
            <a:avLst/>
            <a:gdLst>
              <a:gd name="T0" fmla="*/ 60325 w 39"/>
              <a:gd name="T1" fmla="*/ 0 h 29"/>
              <a:gd name="T2" fmla="*/ 0 w 39"/>
              <a:gd name="T3" fmla="*/ 0 h 29"/>
              <a:gd name="T4" fmla="*/ 0 w 39"/>
              <a:gd name="T5" fmla="*/ 44450 h 29"/>
              <a:gd name="T6" fmla="*/ 20638 w 39"/>
              <a:gd name="T7" fmla="*/ 46037 h 29"/>
              <a:gd name="T8" fmla="*/ 20638 w 39"/>
              <a:gd name="T9" fmla="*/ 14287 h 29"/>
              <a:gd name="T10" fmla="*/ 61913 w 39"/>
              <a:gd name="T11" fmla="*/ 14287 h 29"/>
              <a:gd name="T12" fmla="*/ 60325 w 39"/>
              <a:gd name="T13" fmla="*/ 0 h 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" h="29">
                <a:moveTo>
                  <a:pt x="38" y="0"/>
                </a:moveTo>
                <a:lnTo>
                  <a:pt x="0" y="0"/>
                </a:lnTo>
                <a:lnTo>
                  <a:pt x="0" y="28"/>
                </a:lnTo>
                <a:lnTo>
                  <a:pt x="13" y="29"/>
                </a:lnTo>
                <a:lnTo>
                  <a:pt x="13" y="9"/>
                </a:lnTo>
                <a:lnTo>
                  <a:pt x="39" y="9"/>
                </a:lnTo>
                <a:lnTo>
                  <a:pt x="38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54" name="Freeform 119"/>
          <p:cNvSpPr/>
          <p:nvPr/>
        </p:nvSpPr>
        <p:spPr bwMode="auto">
          <a:xfrm>
            <a:off x="5283200" y="3091815"/>
            <a:ext cx="36830" cy="28575"/>
          </a:xfrm>
          <a:custGeom>
            <a:avLst/>
            <a:gdLst>
              <a:gd name="T0" fmla="*/ 41275 w 26"/>
              <a:gd name="T1" fmla="*/ 0 h 20"/>
              <a:gd name="T2" fmla="*/ 0 w 26"/>
              <a:gd name="T3" fmla="*/ 0 h 20"/>
              <a:gd name="T4" fmla="*/ 0 w 26"/>
              <a:gd name="T5" fmla="*/ 31750 h 20"/>
              <a:gd name="T6" fmla="*/ 19050 w 26"/>
              <a:gd name="T7" fmla="*/ 30163 h 20"/>
              <a:gd name="T8" fmla="*/ 19050 w 26"/>
              <a:gd name="T9" fmla="*/ 15875 h 20"/>
              <a:gd name="T10" fmla="*/ 39688 w 26"/>
              <a:gd name="T11" fmla="*/ 15875 h 20"/>
              <a:gd name="T12" fmla="*/ 41275 w 26"/>
              <a:gd name="T13" fmla="*/ 0 h 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" h="20">
                <a:moveTo>
                  <a:pt x="26" y="0"/>
                </a:moveTo>
                <a:lnTo>
                  <a:pt x="0" y="0"/>
                </a:lnTo>
                <a:lnTo>
                  <a:pt x="0" y="20"/>
                </a:lnTo>
                <a:lnTo>
                  <a:pt x="12" y="19"/>
                </a:lnTo>
                <a:lnTo>
                  <a:pt x="12" y="10"/>
                </a:lnTo>
                <a:lnTo>
                  <a:pt x="25" y="10"/>
                </a:lnTo>
                <a:lnTo>
                  <a:pt x="26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55" name="Freeform 120"/>
          <p:cNvSpPr/>
          <p:nvPr/>
        </p:nvSpPr>
        <p:spPr bwMode="auto">
          <a:xfrm>
            <a:off x="5300345" y="3105785"/>
            <a:ext cx="19685" cy="13970"/>
          </a:xfrm>
          <a:custGeom>
            <a:avLst/>
            <a:gdLst>
              <a:gd name="T0" fmla="*/ 20638 w 14"/>
              <a:gd name="T1" fmla="*/ 0 h 10"/>
              <a:gd name="T2" fmla="*/ 0 w 14"/>
              <a:gd name="T3" fmla="*/ 0 h 10"/>
              <a:gd name="T4" fmla="*/ 0 w 14"/>
              <a:gd name="T5" fmla="*/ 14288 h 10"/>
              <a:gd name="T6" fmla="*/ 22225 w 14"/>
              <a:gd name="T7" fmla="*/ 15875 h 10"/>
              <a:gd name="T8" fmla="*/ 22225 w 14"/>
              <a:gd name="T9" fmla="*/ 15875 h 10"/>
              <a:gd name="T10" fmla="*/ 22225 w 14"/>
              <a:gd name="T11" fmla="*/ 15875 h 10"/>
              <a:gd name="T12" fmla="*/ 20638 w 14"/>
              <a:gd name="T13" fmla="*/ 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" h="10">
                <a:moveTo>
                  <a:pt x="13" y="0"/>
                </a:moveTo>
                <a:lnTo>
                  <a:pt x="0" y="0"/>
                </a:lnTo>
                <a:lnTo>
                  <a:pt x="0" y="9"/>
                </a:lnTo>
                <a:lnTo>
                  <a:pt x="14" y="10"/>
                </a:lnTo>
                <a:lnTo>
                  <a:pt x="13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56" name="Line 121"/>
          <p:cNvSpPr>
            <a:spLocks noChangeShapeType="1"/>
          </p:cNvSpPr>
          <p:nvPr/>
        </p:nvSpPr>
        <p:spPr bwMode="auto">
          <a:xfrm>
            <a:off x="5064125" y="3152775"/>
            <a:ext cx="1270" cy="1968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557" name="Line 122"/>
          <p:cNvSpPr>
            <a:spLocks noChangeShapeType="1"/>
          </p:cNvSpPr>
          <p:nvPr/>
        </p:nvSpPr>
        <p:spPr bwMode="auto">
          <a:xfrm>
            <a:off x="5014595" y="3152775"/>
            <a:ext cx="1270" cy="1968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558" name="Line 123"/>
          <p:cNvSpPr>
            <a:spLocks noChangeShapeType="1"/>
          </p:cNvSpPr>
          <p:nvPr/>
        </p:nvSpPr>
        <p:spPr bwMode="auto">
          <a:xfrm>
            <a:off x="4954905" y="3152775"/>
            <a:ext cx="405130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559" name="Rectangle 124"/>
          <p:cNvSpPr>
            <a:spLocks noChangeArrowheads="1"/>
          </p:cNvSpPr>
          <p:nvPr/>
        </p:nvSpPr>
        <p:spPr bwMode="auto">
          <a:xfrm>
            <a:off x="5263515" y="3244215"/>
            <a:ext cx="49530" cy="444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560" name="Rectangle 125"/>
          <p:cNvSpPr>
            <a:spLocks noChangeArrowheads="1"/>
          </p:cNvSpPr>
          <p:nvPr/>
        </p:nvSpPr>
        <p:spPr bwMode="auto">
          <a:xfrm>
            <a:off x="5263515" y="3242310"/>
            <a:ext cx="49530" cy="127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561" name="Rectangle 126"/>
          <p:cNvSpPr>
            <a:spLocks noChangeArrowheads="1"/>
          </p:cNvSpPr>
          <p:nvPr/>
        </p:nvSpPr>
        <p:spPr bwMode="auto">
          <a:xfrm>
            <a:off x="5263515" y="3241040"/>
            <a:ext cx="49530" cy="1270"/>
          </a:xfrm>
          <a:prstGeom prst="rect">
            <a:avLst/>
          </a:prstGeom>
          <a:solidFill>
            <a:srgbClr val="D5D5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562" name="Rectangle 127"/>
          <p:cNvSpPr>
            <a:spLocks noChangeArrowheads="1"/>
          </p:cNvSpPr>
          <p:nvPr/>
        </p:nvSpPr>
        <p:spPr bwMode="auto">
          <a:xfrm>
            <a:off x="5263515" y="3239770"/>
            <a:ext cx="49530" cy="1270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563" name="Rectangle 128"/>
          <p:cNvSpPr>
            <a:spLocks noChangeArrowheads="1"/>
          </p:cNvSpPr>
          <p:nvPr/>
        </p:nvSpPr>
        <p:spPr bwMode="auto">
          <a:xfrm>
            <a:off x="5263515" y="3236595"/>
            <a:ext cx="49530" cy="2540"/>
          </a:xfrm>
          <a:prstGeom prst="rect">
            <a:avLst/>
          </a:prstGeom>
          <a:solidFill>
            <a:srgbClr val="C6C6C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564" name="Rectangle 129"/>
          <p:cNvSpPr>
            <a:spLocks noChangeArrowheads="1"/>
          </p:cNvSpPr>
          <p:nvPr/>
        </p:nvSpPr>
        <p:spPr bwMode="auto">
          <a:xfrm>
            <a:off x="5263515" y="3235325"/>
            <a:ext cx="49530" cy="1270"/>
          </a:xfrm>
          <a:prstGeom prst="rect">
            <a:avLst/>
          </a:prstGeom>
          <a:solidFill>
            <a:srgbClr val="BEBEB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565" name="Rectangle 130"/>
          <p:cNvSpPr>
            <a:spLocks noChangeArrowheads="1"/>
          </p:cNvSpPr>
          <p:nvPr/>
        </p:nvSpPr>
        <p:spPr bwMode="auto">
          <a:xfrm>
            <a:off x="5263515" y="3234055"/>
            <a:ext cx="49530" cy="1270"/>
          </a:xfrm>
          <a:prstGeom prst="rect">
            <a:avLst/>
          </a:prstGeom>
          <a:solidFill>
            <a:srgbClr val="B6B6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566" name="Freeform 131"/>
          <p:cNvSpPr/>
          <p:nvPr/>
        </p:nvSpPr>
        <p:spPr bwMode="auto">
          <a:xfrm>
            <a:off x="5261610" y="3232785"/>
            <a:ext cx="51435" cy="1270"/>
          </a:xfrm>
          <a:custGeom>
            <a:avLst/>
            <a:gdLst>
              <a:gd name="T0" fmla="*/ 1588 w 36"/>
              <a:gd name="T1" fmla="*/ 1587 h 1"/>
              <a:gd name="T2" fmla="*/ 57150 w 36"/>
              <a:gd name="T3" fmla="*/ 1587 h 1"/>
              <a:gd name="T4" fmla="*/ 55563 w 36"/>
              <a:gd name="T5" fmla="*/ 0 h 1"/>
              <a:gd name="T6" fmla="*/ 0 w 36"/>
              <a:gd name="T7" fmla="*/ 0 h 1"/>
              <a:gd name="T8" fmla="*/ 1588 w 36"/>
              <a:gd name="T9" fmla="*/ 158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">
                <a:moveTo>
                  <a:pt x="1" y="1"/>
                </a:moveTo>
                <a:lnTo>
                  <a:pt x="36" y="1"/>
                </a:lnTo>
                <a:lnTo>
                  <a:pt x="35" y="0"/>
                </a:lnTo>
                <a:lnTo>
                  <a:pt x="0" y="0"/>
                </a:lnTo>
                <a:lnTo>
                  <a:pt x="1" y="1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67" name="Rectangle 132"/>
          <p:cNvSpPr>
            <a:spLocks noChangeArrowheads="1"/>
          </p:cNvSpPr>
          <p:nvPr/>
        </p:nvSpPr>
        <p:spPr bwMode="auto">
          <a:xfrm>
            <a:off x="5261610" y="3229610"/>
            <a:ext cx="49530" cy="254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568" name="Freeform 133"/>
          <p:cNvSpPr/>
          <p:nvPr/>
        </p:nvSpPr>
        <p:spPr bwMode="auto">
          <a:xfrm>
            <a:off x="5261610" y="3228340"/>
            <a:ext cx="51435" cy="1270"/>
          </a:xfrm>
          <a:custGeom>
            <a:avLst/>
            <a:gdLst>
              <a:gd name="T0" fmla="*/ 0 w 36"/>
              <a:gd name="T1" fmla="*/ 1588 h 1"/>
              <a:gd name="T2" fmla="*/ 55563 w 36"/>
              <a:gd name="T3" fmla="*/ 1588 h 1"/>
              <a:gd name="T4" fmla="*/ 57150 w 36"/>
              <a:gd name="T5" fmla="*/ 0 h 1"/>
              <a:gd name="T6" fmla="*/ 1588 w 36"/>
              <a:gd name="T7" fmla="*/ 0 h 1"/>
              <a:gd name="T8" fmla="*/ 0 w 36"/>
              <a:gd name="T9" fmla="*/ 1588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">
                <a:moveTo>
                  <a:pt x="0" y="1"/>
                </a:moveTo>
                <a:lnTo>
                  <a:pt x="35" y="1"/>
                </a:lnTo>
                <a:lnTo>
                  <a:pt x="36" y="0"/>
                </a:lnTo>
                <a:lnTo>
                  <a:pt x="1" y="0"/>
                </a:lnTo>
                <a:lnTo>
                  <a:pt x="0" y="1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69" name="Rectangle 134"/>
          <p:cNvSpPr>
            <a:spLocks noChangeArrowheads="1"/>
          </p:cNvSpPr>
          <p:nvPr/>
        </p:nvSpPr>
        <p:spPr bwMode="auto">
          <a:xfrm>
            <a:off x="5263515" y="3228340"/>
            <a:ext cx="49530" cy="1270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570" name="Rectangle 135"/>
          <p:cNvSpPr>
            <a:spLocks noChangeArrowheads="1"/>
          </p:cNvSpPr>
          <p:nvPr/>
        </p:nvSpPr>
        <p:spPr bwMode="auto">
          <a:xfrm>
            <a:off x="5216525" y="3234055"/>
            <a:ext cx="116840" cy="69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571" name="Freeform 136"/>
          <p:cNvSpPr>
            <a:spLocks noEditPoints="1"/>
          </p:cNvSpPr>
          <p:nvPr/>
        </p:nvSpPr>
        <p:spPr bwMode="auto">
          <a:xfrm>
            <a:off x="4902200" y="3215640"/>
            <a:ext cx="65405" cy="34290"/>
          </a:xfrm>
          <a:custGeom>
            <a:avLst/>
            <a:gdLst>
              <a:gd name="T0" fmla="*/ 0 w 46"/>
              <a:gd name="T1" fmla="*/ 38100 h 24"/>
              <a:gd name="T2" fmla="*/ 0 w 46"/>
              <a:gd name="T3" fmla="*/ 0 h 24"/>
              <a:gd name="T4" fmla="*/ 3175 w 46"/>
              <a:gd name="T5" fmla="*/ 0 h 24"/>
              <a:gd name="T6" fmla="*/ 3175 w 46"/>
              <a:gd name="T7" fmla="*/ 38100 h 24"/>
              <a:gd name="T8" fmla="*/ 0 w 46"/>
              <a:gd name="T9" fmla="*/ 38100 h 24"/>
              <a:gd name="T10" fmla="*/ 73025 w 46"/>
              <a:gd name="T11" fmla="*/ 0 h 24"/>
              <a:gd name="T12" fmla="*/ 73025 w 46"/>
              <a:gd name="T13" fmla="*/ 38100 h 24"/>
              <a:gd name="T14" fmla="*/ 69850 w 46"/>
              <a:gd name="T15" fmla="*/ 38100 h 24"/>
              <a:gd name="T16" fmla="*/ 69850 w 46"/>
              <a:gd name="T17" fmla="*/ 0 h 24"/>
              <a:gd name="T18" fmla="*/ 73025 w 46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46" y="0"/>
                </a:moveTo>
                <a:lnTo>
                  <a:pt x="46" y="24"/>
                </a:lnTo>
                <a:lnTo>
                  <a:pt x="44" y="24"/>
                </a:lnTo>
                <a:lnTo>
                  <a:pt x="44" y="0"/>
                </a:lnTo>
                <a:lnTo>
                  <a:pt x="46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72" name="Freeform 137"/>
          <p:cNvSpPr>
            <a:spLocks noEditPoints="1"/>
          </p:cNvSpPr>
          <p:nvPr/>
        </p:nvSpPr>
        <p:spPr bwMode="auto">
          <a:xfrm>
            <a:off x="4904740" y="3215640"/>
            <a:ext cx="59690" cy="34290"/>
          </a:xfrm>
          <a:custGeom>
            <a:avLst/>
            <a:gdLst>
              <a:gd name="T0" fmla="*/ 0 w 42"/>
              <a:gd name="T1" fmla="*/ 38100 h 24"/>
              <a:gd name="T2" fmla="*/ 0 w 42"/>
              <a:gd name="T3" fmla="*/ 0 h 24"/>
              <a:gd name="T4" fmla="*/ 1588 w 42"/>
              <a:gd name="T5" fmla="*/ 0 h 24"/>
              <a:gd name="T6" fmla="*/ 1588 w 42"/>
              <a:gd name="T7" fmla="*/ 38100 h 24"/>
              <a:gd name="T8" fmla="*/ 0 w 42"/>
              <a:gd name="T9" fmla="*/ 38100 h 24"/>
              <a:gd name="T10" fmla="*/ 66675 w 42"/>
              <a:gd name="T11" fmla="*/ 0 h 24"/>
              <a:gd name="T12" fmla="*/ 66675 w 42"/>
              <a:gd name="T13" fmla="*/ 38100 h 24"/>
              <a:gd name="T14" fmla="*/ 63500 w 42"/>
              <a:gd name="T15" fmla="*/ 38100 h 24"/>
              <a:gd name="T16" fmla="*/ 63500 w 42"/>
              <a:gd name="T17" fmla="*/ 0 h 24"/>
              <a:gd name="T18" fmla="*/ 66675 w 42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42" y="0"/>
                </a:moveTo>
                <a:lnTo>
                  <a:pt x="42" y="24"/>
                </a:lnTo>
                <a:lnTo>
                  <a:pt x="40" y="24"/>
                </a:lnTo>
                <a:lnTo>
                  <a:pt x="40" y="0"/>
                </a:lnTo>
                <a:lnTo>
                  <a:pt x="42" y="0"/>
                </a:lnTo>
                <a:close/>
              </a:path>
            </a:pathLst>
          </a:custGeom>
          <a:solidFill>
            <a:srgbClr val="C7A9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73" name="Freeform 138"/>
          <p:cNvSpPr>
            <a:spLocks noEditPoints="1"/>
          </p:cNvSpPr>
          <p:nvPr/>
        </p:nvSpPr>
        <p:spPr bwMode="auto">
          <a:xfrm>
            <a:off x="4906645" y="3215640"/>
            <a:ext cx="55245" cy="34290"/>
          </a:xfrm>
          <a:custGeom>
            <a:avLst/>
            <a:gdLst>
              <a:gd name="T0" fmla="*/ 0 w 39"/>
              <a:gd name="T1" fmla="*/ 38100 h 24"/>
              <a:gd name="T2" fmla="*/ 0 w 39"/>
              <a:gd name="T3" fmla="*/ 0 h 24"/>
              <a:gd name="T4" fmla="*/ 1588 w 39"/>
              <a:gd name="T5" fmla="*/ 0 h 24"/>
              <a:gd name="T6" fmla="*/ 1588 w 39"/>
              <a:gd name="T7" fmla="*/ 38100 h 24"/>
              <a:gd name="T8" fmla="*/ 0 w 39"/>
              <a:gd name="T9" fmla="*/ 38100 h 24"/>
              <a:gd name="T10" fmla="*/ 61913 w 39"/>
              <a:gd name="T11" fmla="*/ 0 h 24"/>
              <a:gd name="T12" fmla="*/ 61913 w 39"/>
              <a:gd name="T13" fmla="*/ 38100 h 24"/>
              <a:gd name="T14" fmla="*/ 60325 w 39"/>
              <a:gd name="T15" fmla="*/ 38100 h 24"/>
              <a:gd name="T16" fmla="*/ 60325 w 39"/>
              <a:gd name="T17" fmla="*/ 0 h 24"/>
              <a:gd name="T18" fmla="*/ 61913 w 3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9" y="0"/>
                </a:moveTo>
                <a:lnTo>
                  <a:pt x="39" y="24"/>
                </a:lnTo>
                <a:lnTo>
                  <a:pt x="38" y="24"/>
                </a:lnTo>
                <a:lnTo>
                  <a:pt x="38" y="0"/>
                </a:lnTo>
                <a:lnTo>
                  <a:pt x="39" y="0"/>
                </a:lnTo>
                <a:close/>
              </a:path>
            </a:pathLst>
          </a:custGeom>
          <a:solidFill>
            <a:srgbClr val="CD969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74" name="Freeform 139"/>
          <p:cNvSpPr>
            <a:spLocks noEditPoints="1"/>
          </p:cNvSpPr>
          <p:nvPr/>
        </p:nvSpPr>
        <p:spPr bwMode="auto">
          <a:xfrm>
            <a:off x="4907915" y="3215640"/>
            <a:ext cx="52705" cy="34290"/>
          </a:xfrm>
          <a:custGeom>
            <a:avLst/>
            <a:gdLst>
              <a:gd name="T0" fmla="*/ 0 w 37"/>
              <a:gd name="T1" fmla="*/ 38100 h 24"/>
              <a:gd name="T2" fmla="*/ 0 w 37"/>
              <a:gd name="T3" fmla="*/ 0 h 24"/>
              <a:gd name="T4" fmla="*/ 3175 w 37"/>
              <a:gd name="T5" fmla="*/ 0 h 24"/>
              <a:gd name="T6" fmla="*/ 3175 w 37"/>
              <a:gd name="T7" fmla="*/ 38100 h 24"/>
              <a:gd name="T8" fmla="*/ 0 w 37"/>
              <a:gd name="T9" fmla="*/ 38100 h 24"/>
              <a:gd name="T10" fmla="*/ 58737 w 37"/>
              <a:gd name="T11" fmla="*/ 0 h 24"/>
              <a:gd name="T12" fmla="*/ 58737 w 37"/>
              <a:gd name="T13" fmla="*/ 38100 h 24"/>
              <a:gd name="T14" fmla="*/ 57150 w 37"/>
              <a:gd name="T15" fmla="*/ 38100 h 24"/>
              <a:gd name="T16" fmla="*/ 57150 w 37"/>
              <a:gd name="T17" fmla="*/ 0 h 24"/>
              <a:gd name="T18" fmla="*/ 58737 w 3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37" y="0"/>
                </a:moveTo>
                <a:lnTo>
                  <a:pt x="37" y="24"/>
                </a:lnTo>
                <a:lnTo>
                  <a:pt x="36" y="24"/>
                </a:lnTo>
                <a:lnTo>
                  <a:pt x="36" y="0"/>
                </a:lnTo>
                <a:lnTo>
                  <a:pt x="37" y="0"/>
                </a:lnTo>
                <a:close/>
              </a:path>
            </a:pathLst>
          </a:custGeom>
          <a:solidFill>
            <a:srgbClr val="D3848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75" name="Freeform 140"/>
          <p:cNvSpPr>
            <a:spLocks noEditPoints="1"/>
          </p:cNvSpPr>
          <p:nvPr/>
        </p:nvSpPr>
        <p:spPr bwMode="auto">
          <a:xfrm>
            <a:off x="4910455" y="3215640"/>
            <a:ext cx="48260" cy="34290"/>
          </a:xfrm>
          <a:custGeom>
            <a:avLst/>
            <a:gdLst>
              <a:gd name="T0" fmla="*/ 0 w 34"/>
              <a:gd name="T1" fmla="*/ 38100 h 24"/>
              <a:gd name="T2" fmla="*/ 0 w 34"/>
              <a:gd name="T3" fmla="*/ 0 h 24"/>
              <a:gd name="T4" fmla="*/ 1588 w 34"/>
              <a:gd name="T5" fmla="*/ 0 h 24"/>
              <a:gd name="T6" fmla="*/ 1588 w 34"/>
              <a:gd name="T7" fmla="*/ 38100 h 24"/>
              <a:gd name="T8" fmla="*/ 0 w 34"/>
              <a:gd name="T9" fmla="*/ 38100 h 24"/>
              <a:gd name="T10" fmla="*/ 53975 w 34"/>
              <a:gd name="T11" fmla="*/ 0 h 24"/>
              <a:gd name="T12" fmla="*/ 53975 w 34"/>
              <a:gd name="T13" fmla="*/ 38100 h 24"/>
              <a:gd name="T14" fmla="*/ 50800 w 34"/>
              <a:gd name="T15" fmla="*/ 38100 h 24"/>
              <a:gd name="T16" fmla="*/ 50800 w 34"/>
              <a:gd name="T17" fmla="*/ 0 h 24"/>
              <a:gd name="T18" fmla="*/ 53975 w 34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4" y="0"/>
                </a:moveTo>
                <a:lnTo>
                  <a:pt x="34" y="24"/>
                </a:lnTo>
                <a:lnTo>
                  <a:pt x="32" y="24"/>
                </a:lnTo>
                <a:lnTo>
                  <a:pt x="32" y="0"/>
                </a:lnTo>
                <a:lnTo>
                  <a:pt x="34" y="0"/>
                </a:lnTo>
                <a:close/>
              </a:path>
            </a:pathLst>
          </a:custGeom>
          <a:solidFill>
            <a:srgbClr val="D875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76" name="Freeform 141"/>
          <p:cNvSpPr>
            <a:spLocks noEditPoints="1"/>
          </p:cNvSpPr>
          <p:nvPr/>
        </p:nvSpPr>
        <p:spPr bwMode="auto">
          <a:xfrm>
            <a:off x="4912360" y="3215640"/>
            <a:ext cx="43815" cy="34290"/>
          </a:xfrm>
          <a:custGeom>
            <a:avLst/>
            <a:gdLst>
              <a:gd name="T0" fmla="*/ 0 w 31"/>
              <a:gd name="T1" fmla="*/ 38100 h 24"/>
              <a:gd name="T2" fmla="*/ 0 w 31"/>
              <a:gd name="T3" fmla="*/ 0 h 24"/>
              <a:gd name="T4" fmla="*/ 1588 w 31"/>
              <a:gd name="T5" fmla="*/ 0 h 24"/>
              <a:gd name="T6" fmla="*/ 1588 w 31"/>
              <a:gd name="T7" fmla="*/ 38100 h 24"/>
              <a:gd name="T8" fmla="*/ 0 w 31"/>
              <a:gd name="T9" fmla="*/ 38100 h 24"/>
              <a:gd name="T10" fmla="*/ 49213 w 31"/>
              <a:gd name="T11" fmla="*/ 0 h 24"/>
              <a:gd name="T12" fmla="*/ 49213 w 31"/>
              <a:gd name="T13" fmla="*/ 38100 h 24"/>
              <a:gd name="T14" fmla="*/ 47625 w 31"/>
              <a:gd name="T15" fmla="*/ 38100 h 24"/>
              <a:gd name="T16" fmla="*/ 47625 w 31"/>
              <a:gd name="T17" fmla="*/ 0 h 24"/>
              <a:gd name="T18" fmla="*/ 49213 w 3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1" y="0"/>
                </a:moveTo>
                <a:lnTo>
                  <a:pt x="31" y="24"/>
                </a:lnTo>
                <a:lnTo>
                  <a:pt x="30" y="24"/>
                </a:lnTo>
                <a:lnTo>
                  <a:pt x="30" y="0"/>
                </a:lnTo>
                <a:lnTo>
                  <a:pt x="31" y="0"/>
                </a:lnTo>
                <a:close/>
              </a:path>
            </a:pathLst>
          </a:custGeom>
          <a:solidFill>
            <a:srgbClr val="DD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77" name="Freeform 142"/>
          <p:cNvSpPr>
            <a:spLocks noEditPoints="1"/>
          </p:cNvSpPr>
          <p:nvPr/>
        </p:nvSpPr>
        <p:spPr bwMode="auto">
          <a:xfrm>
            <a:off x="4913630" y="3215640"/>
            <a:ext cx="41275" cy="34290"/>
          </a:xfrm>
          <a:custGeom>
            <a:avLst/>
            <a:gdLst>
              <a:gd name="T0" fmla="*/ 0 w 29"/>
              <a:gd name="T1" fmla="*/ 38100 h 24"/>
              <a:gd name="T2" fmla="*/ 0 w 29"/>
              <a:gd name="T3" fmla="*/ 0 h 24"/>
              <a:gd name="T4" fmla="*/ 1587 w 29"/>
              <a:gd name="T5" fmla="*/ 0 h 24"/>
              <a:gd name="T6" fmla="*/ 1587 w 29"/>
              <a:gd name="T7" fmla="*/ 38100 h 24"/>
              <a:gd name="T8" fmla="*/ 0 w 29"/>
              <a:gd name="T9" fmla="*/ 38100 h 24"/>
              <a:gd name="T10" fmla="*/ 46037 w 29"/>
              <a:gd name="T11" fmla="*/ 0 h 24"/>
              <a:gd name="T12" fmla="*/ 46037 w 29"/>
              <a:gd name="T13" fmla="*/ 38100 h 24"/>
              <a:gd name="T14" fmla="*/ 44450 w 29"/>
              <a:gd name="T15" fmla="*/ 38100 h 24"/>
              <a:gd name="T16" fmla="*/ 44450 w 29"/>
              <a:gd name="T17" fmla="*/ 0 h 24"/>
              <a:gd name="T18" fmla="*/ 46037 w 2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9" y="0"/>
                </a:moveTo>
                <a:lnTo>
                  <a:pt x="29" y="24"/>
                </a:lnTo>
                <a:lnTo>
                  <a:pt x="28" y="24"/>
                </a:lnTo>
                <a:lnTo>
                  <a:pt x="28" y="0"/>
                </a:lnTo>
                <a:lnTo>
                  <a:pt x="29" y="0"/>
                </a:lnTo>
                <a:close/>
              </a:path>
            </a:pathLst>
          </a:custGeom>
          <a:solidFill>
            <a:srgbClr val="E1595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78" name="Freeform 143"/>
          <p:cNvSpPr>
            <a:spLocks noEditPoints="1"/>
          </p:cNvSpPr>
          <p:nvPr/>
        </p:nvSpPr>
        <p:spPr bwMode="auto">
          <a:xfrm>
            <a:off x="4914900" y="3215640"/>
            <a:ext cx="38100" cy="34290"/>
          </a:xfrm>
          <a:custGeom>
            <a:avLst/>
            <a:gdLst>
              <a:gd name="T0" fmla="*/ 0 w 27"/>
              <a:gd name="T1" fmla="*/ 38100 h 24"/>
              <a:gd name="T2" fmla="*/ 0 w 27"/>
              <a:gd name="T3" fmla="*/ 0 h 24"/>
              <a:gd name="T4" fmla="*/ 3175 w 27"/>
              <a:gd name="T5" fmla="*/ 0 h 24"/>
              <a:gd name="T6" fmla="*/ 3175 w 27"/>
              <a:gd name="T7" fmla="*/ 38100 h 24"/>
              <a:gd name="T8" fmla="*/ 0 w 27"/>
              <a:gd name="T9" fmla="*/ 38100 h 24"/>
              <a:gd name="T10" fmla="*/ 42863 w 27"/>
              <a:gd name="T11" fmla="*/ 0 h 24"/>
              <a:gd name="T12" fmla="*/ 42863 w 27"/>
              <a:gd name="T13" fmla="*/ 38100 h 24"/>
              <a:gd name="T14" fmla="*/ 41275 w 27"/>
              <a:gd name="T15" fmla="*/ 38100 h 24"/>
              <a:gd name="T16" fmla="*/ 41275 w 27"/>
              <a:gd name="T17" fmla="*/ 0 h 24"/>
              <a:gd name="T18" fmla="*/ 42863 w 2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27" y="0"/>
                </a:moveTo>
                <a:lnTo>
                  <a:pt x="27" y="24"/>
                </a:lnTo>
                <a:lnTo>
                  <a:pt x="26" y="24"/>
                </a:lnTo>
                <a:lnTo>
                  <a:pt x="26" y="0"/>
                </a:lnTo>
                <a:lnTo>
                  <a:pt x="27" y="0"/>
                </a:lnTo>
                <a:close/>
              </a:path>
            </a:pathLst>
          </a:custGeom>
          <a:solidFill>
            <a:srgbClr val="E5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79" name="Freeform 144"/>
          <p:cNvSpPr>
            <a:spLocks noEditPoints="1"/>
          </p:cNvSpPr>
          <p:nvPr/>
        </p:nvSpPr>
        <p:spPr bwMode="auto">
          <a:xfrm>
            <a:off x="4918075" y="3215640"/>
            <a:ext cx="34290" cy="34290"/>
          </a:xfrm>
          <a:custGeom>
            <a:avLst/>
            <a:gdLst>
              <a:gd name="T0" fmla="*/ 0 w 24"/>
              <a:gd name="T1" fmla="*/ 38100 h 24"/>
              <a:gd name="T2" fmla="*/ 0 w 24"/>
              <a:gd name="T3" fmla="*/ 0 h 24"/>
              <a:gd name="T4" fmla="*/ 1588 w 24"/>
              <a:gd name="T5" fmla="*/ 0 h 24"/>
              <a:gd name="T6" fmla="*/ 1588 w 24"/>
              <a:gd name="T7" fmla="*/ 38100 h 24"/>
              <a:gd name="T8" fmla="*/ 0 w 24"/>
              <a:gd name="T9" fmla="*/ 38100 h 24"/>
              <a:gd name="T10" fmla="*/ 38100 w 24"/>
              <a:gd name="T11" fmla="*/ 0 h 24"/>
              <a:gd name="T12" fmla="*/ 38100 w 24"/>
              <a:gd name="T13" fmla="*/ 38100 h 24"/>
              <a:gd name="T14" fmla="*/ 34925 w 24"/>
              <a:gd name="T15" fmla="*/ 38100 h 24"/>
              <a:gd name="T16" fmla="*/ 34925 w 24"/>
              <a:gd name="T17" fmla="*/ 0 h 24"/>
              <a:gd name="T18" fmla="*/ 38100 w 24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4" y="0"/>
                </a:moveTo>
                <a:lnTo>
                  <a:pt x="24" y="24"/>
                </a:lnTo>
                <a:lnTo>
                  <a:pt x="22" y="24"/>
                </a:lnTo>
                <a:lnTo>
                  <a:pt x="22" y="0"/>
                </a:lnTo>
                <a:lnTo>
                  <a:pt x="24" y="0"/>
                </a:lnTo>
                <a:close/>
              </a:path>
            </a:pathLst>
          </a:custGeom>
          <a:solidFill>
            <a:srgbClr val="E9434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80" name="Freeform 145"/>
          <p:cNvSpPr>
            <a:spLocks noEditPoints="1"/>
          </p:cNvSpPr>
          <p:nvPr/>
        </p:nvSpPr>
        <p:spPr bwMode="auto">
          <a:xfrm>
            <a:off x="4919345" y="3215640"/>
            <a:ext cx="29845" cy="34290"/>
          </a:xfrm>
          <a:custGeom>
            <a:avLst/>
            <a:gdLst>
              <a:gd name="T0" fmla="*/ 0 w 21"/>
              <a:gd name="T1" fmla="*/ 38100 h 24"/>
              <a:gd name="T2" fmla="*/ 0 w 21"/>
              <a:gd name="T3" fmla="*/ 0 h 24"/>
              <a:gd name="T4" fmla="*/ 1587 w 21"/>
              <a:gd name="T5" fmla="*/ 0 h 24"/>
              <a:gd name="T6" fmla="*/ 1587 w 21"/>
              <a:gd name="T7" fmla="*/ 38100 h 24"/>
              <a:gd name="T8" fmla="*/ 0 w 21"/>
              <a:gd name="T9" fmla="*/ 38100 h 24"/>
              <a:gd name="T10" fmla="*/ 33337 w 21"/>
              <a:gd name="T11" fmla="*/ 0 h 24"/>
              <a:gd name="T12" fmla="*/ 33337 w 21"/>
              <a:gd name="T13" fmla="*/ 38100 h 24"/>
              <a:gd name="T14" fmla="*/ 31750 w 21"/>
              <a:gd name="T15" fmla="*/ 38100 h 24"/>
              <a:gd name="T16" fmla="*/ 31750 w 21"/>
              <a:gd name="T17" fmla="*/ 0 h 24"/>
              <a:gd name="T18" fmla="*/ 33337 w 2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1" y="0"/>
                </a:moveTo>
                <a:lnTo>
                  <a:pt x="21" y="24"/>
                </a:lnTo>
                <a:lnTo>
                  <a:pt x="20" y="24"/>
                </a:lnTo>
                <a:lnTo>
                  <a:pt x="20" y="0"/>
                </a:lnTo>
                <a:lnTo>
                  <a:pt x="21" y="0"/>
                </a:lnTo>
                <a:close/>
              </a:path>
            </a:pathLst>
          </a:custGeom>
          <a:solidFill>
            <a:srgbClr val="EC383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81" name="Freeform 146"/>
          <p:cNvSpPr>
            <a:spLocks noEditPoints="1"/>
          </p:cNvSpPr>
          <p:nvPr/>
        </p:nvSpPr>
        <p:spPr bwMode="auto">
          <a:xfrm>
            <a:off x="4920615" y="3215640"/>
            <a:ext cx="27305" cy="34290"/>
          </a:xfrm>
          <a:custGeom>
            <a:avLst/>
            <a:gdLst>
              <a:gd name="T0" fmla="*/ 0 w 19"/>
              <a:gd name="T1" fmla="*/ 38100 h 24"/>
              <a:gd name="T2" fmla="*/ 0 w 19"/>
              <a:gd name="T3" fmla="*/ 0 h 24"/>
              <a:gd name="T4" fmla="*/ 1588 w 19"/>
              <a:gd name="T5" fmla="*/ 0 h 24"/>
              <a:gd name="T6" fmla="*/ 1588 w 19"/>
              <a:gd name="T7" fmla="*/ 38100 h 24"/>
              <a:gd name="T8" fmla="*/ 0 w 19"/>
              <a:gd name="T9" fmla="*/ 38100 h 24"/>
              <a:gd name="T10" fmla="*/ 30163 w 19"/>
              <a:gd name="T11" fmla="*/ 0 h 24"/>
              <a:gd name="T12" fmla="*/ 30163 w 19"/>
              <a:gd name="T13" fmla="*/ 38100 h 24"/>
              <a:gd name="T14" fmla="*/ 28575 w 19"/>
              <a:gd name="T15" fmla="*/ 38100 h 24"/>
              <a:gd name="T16" fmla="*/ 28575 w 19"/>
              <a:gd name="T17" fmla="*/ 0 h 24"/>
              <a:gd name="T18" fmla="*/ 30163 w 1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19" y="0"/>
                </a:moveTo>
                <a:lnTo>
                  <a:pt x="19" y="24"/>
                </a:lnTo>
                <a:lnTo>
                  <a:pt x="18" y="24"/>
                </a:lnTo>
                <a:lnTo>
                  <a:pt x="18" y="0"/>
                </a:lnTo>
                <a:lnTo>
                  <a:pt x="19" y="0"/>
                </a:lnTo>
                <a:close/>
              </a:path>
            </a:pathLst>
          </a:custGeom>
          <a:solidFill>
            <a:srgbClr val="EF2F2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82" name="Freeform 147"/>
          <p:cNvSpPr>
            <a:spLocks noEditPoints="1"/>
          </p:cNvSpPr>
          <p:nvPr/>
        </p:nvSpPr>
        <p:spPr bwMode="auto">
          <a:xfrm>
            <a:off x="4921885" y="3215640"/>
            <a:ext cx="24130" cy="34290"/>
          </a:xfrm>
          <a:custGeom>
            <a:avLst/>
            <a:gdLst>
              <a:gd name="T0" fmla="*/ 0 w 17"/>
              <a:gd name="T1" fmla="*/ 38100 h 24"/>
              <a:gd name="T2" fmla="*/ 0 w 17"/>
              <a:gd name="T3" fmla="*/ 0 h 24"/>
              <a:gd name="T4" fmla="*/ 3175 w 17"/>
              <a:gd name="T5" fmla="*/ 0 h 24"/>
              <a:gd name="T6" fmla="*/ 3175 w 17"/>
              <a:gd name="T7" fmla="*/ 38100 h 24"/>
              <a:gd name="T8" fmla="*/ 0 w 17"/>
              <a:gd name="T9" fmla="*/ 38100 h 24"/>
              <a:gd name="T10" fmla="*/ 26987 w 17"/>
              <a:gd name="T11" fmla="*/ 0 h 24"/>
              <a:gd name="T12" fmla="*/ 26987 w 17"/>
              <a:gd name="T13" fmla="*/ 38100 h 24"/>
              <a:gd name="T14" fmla="*/ 25400 w 17"/>
              <a:gd name="T15" fmla="*/ 38100 h 24"/>
              <a:gd name="T16" fmla="*/ 25400 w 17"/>
              <a:gd name="T17" fmla="*/ 0 h 24"/>
              <a:gd name="T18" fmla="*/ 26987 w 1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17" y="0"/>
                </a:moveTo>
                <a:lnTo>
                  <a:pt x="17" y="24"/>
                </a:lnTo>
                <a:lnTo>
                  <a:pt x="16" y="24"/>
                </a:lnTo>
                <a:lnTo>
                  <a:pt x="16" y="0"/>
                </a:lnTo>
                <a:lnTo>
                  <a:pt x="17" y="0"/>
                </a:lnTo>
                <a:close/>
              </a:path>
            </a:pathLst>
          </a:custGeom>
          <a:solidFill>
            <a:srgbClr val="F2262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83" name="Freeform 148"/>
          <p:cNvSpPr>
            <a:spLocks noEditPoints="1"/>
          </p:cNvSpPr>
          <p:nvPr/>
        </p:nvSpPr>
        <p:spPr bwMode="auto">
          <a:xfrm>
            <a:off x="4925060" y="3214370"/>
            <a:ext cx="19685" cy="35560"/>
          </a:xfrm>
          <a:custGeom>
            <a:avLst/>
            <a:gdLst>
              <a:gd name="T0" fmla="*/ 0 w 14"/>
              <a:gd name="T1" fmla="*/ 39688 h 25"/>
              <a:gd name="T2" fmla="*/ 0 w 14"/>
              <a:gd name="T3" fmla="*/ 1588 h 25"/>
              <a:gd name="T4" fmla="*/ 1588 w 14"/>
              <a:gd name="T5" fmla="*/ 0 h 25"/>
              <a:gd name="T6" fmla="*/ 1588 w 14"/>
              <a:gd name="T7" fmla="*/ 38100 h 25"/>
              <a:gd name="T8" fmla="*/ 0 w 14"/>
              <a:gd name="T9" fmla="*/ 39688 h 25"/>
              <a:gd name="T10" fmla="*/ 22225 w 14"/>
              <a:gd name="T11" fmla="*/ 1588 h 25"/>
              <a:gd name="T12" fmla="*/ 22225 w 14"/>
              <a:gd name="T13" fmla="*/ 39688 h 25"/>
              <a:gd name="T14" fmla="*/ 19050 w 14"/>
              <a:gd name="T15" fmla="*/ 38100 h 25"/>
              <a:gd name="T16" fmla="*/ 19050 w 14"/>
              <a:gd name="T17" fmla="*/ 0 h 25"/>
              <a:gd name="T18" fmla="*/ 22225 w 14"/>
              <a:gd name="T19" fmla="*/ 1588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" h="25">
                <a:moveTo>
                  <a:pt x="0" y="25"/>
                </a:moveTo>
                <a:lnTo>
                  <a:pt x="0" y="1"/>
                </a:lnTo>
                <a:lnTo>
                  <a:pt x="1" y="0"/>
                </a:lnTo>
                <a:lnTo>
                  <a:pt x="1" y="24"/>
                </a:lnTo>
                <a:lnTo>
                  <a:pt x="0" y="25"/>
                </a:lnTo>
                <a:close/>
                <a:moveTo>
                  <a:pt x="14" y="1"/>
                </a:moveTo>
                <a:lnTo>
                  <a:pt x="14" y="25"/>
                </a:lnTo>
                <a:lnTo>
                  <a:pt x="12" y="24"/>
                </a:lnTo>
                <a:lnTo>
                  <a:pt x="12" y="0"/>
                </a:lnTo>
                <a:lnTo>
                  <a:pt x="14" y="1"/>
                </a:lnTo>
                <a:close/>
              </a:path>
            </a:pathLst>
          </a:custGeom>
          <a:solidFill>
            <a:srgbClr val="F41E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84" name="Freeform 149"/>
          <p:cNvSpPr>
            <a:spLocks noEditPoints="1"/>
          </p:cNvSpPr>
          <p:nvPr/>
        </p:nvSpPr>
        <p:spPr bwMode="auto">
          <a:xfrm>
            <a:off x="4926330" y="3214370"/>
            <a:ext cx="15875" cy="35560"/>
          </a:xfrm>
          <a:custGeom>
            <a:avLst/>
            <a:gdLst>
              <a:gd name="T0" fmla="*/ 0 w 11"/>
              <a:gd name="T1" fmla="*/ 38100 h 25"/>
              <a:gd name="T2" fmla="*/ 0 w 11"/>
              <a:gd name="T3" fmla="*/ 0 h 25"/>
              <a:gd name="T4" fmla="*/ 1588 w 11"/>
              <a:gd name="T5" fmla="*/ 1588 h 25"/>
              <a:gd name="T6" fmla="*/ 1588 w 11"/>
              <a:gd name="T7" fmla="*/ 39688 h 25"/>
              <a:gd name="T8" fmla="*/ 0 w 11"/>
              <a:gd name="T9" fmla="*/ 38100 h 25"/>
              <a:gd name="T10" fmla="*/ 17463 w 11"/>
              <a:gd name="T11" fmla="*/ 0 h 25"/>
              <a:gd name="T12" fmla="*/ 17463 w 11"/>
              <a:gd name="T13" fmla="*/ 38100 h 25"/>
              <a:gd name="T14" fmla="*/ 15875 w 11"/>
              <a:gd name="T15" fmla="*/ 39688 h 25"/>
              <a:gd name="T16" fmla="*/ 15875 w 11"/>
              <a:gd name="T17" fmla="*/ 1588 h 25"/>
              <a:gd name="T18" fmla="*/ 17463 w 11"/>
              <a:gd name="T19" fmla="*/ 0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" h="25">
                <a:moveTo>
                  <a:pt x="0" y="24"/>
                </a:moveTo>
                <a:lnTo>
                  <a:pt x="0" y="0"/>
                </a:lnTo>
                <a:lnTo>
                  <a:pt x="1" y="1"/>
                </a:lnTo>
                <a:lnTo>
                  <a:pt x="1" y="25"/>
                </a:lnTo>
                <a:lnTo>
                  <a:pt x="0" y="24"/>
                </a:lnTo>
                <a:close/>
                <a:moveTo>
                  <a:pt x="11" y="0"/>
                </a:moveTo>
                <a:lnTo>
                  <a:pt x="11" y="24"/>
                </a:lnTo>
                <a:lnTo>
                  <a:pt x="10" y="25"/>
                </a:lnTo>
                <a:lnTo>
                  <a:pt x="10" y="1"/>
                </a:lnTo>
                <a:lnTo>
                  <a:pt x="11" y="0"/>
                </a:lnTo>
                <a:close/>
              </a:path>
            </a:pathLst>
          </a:custGeom>
          <a:solidFill>
            <a:srgbClr val="F7171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85" name="Freeform 150"/>
          <p:cNvSpPr>
            <a:spLocks noEditPoints="1"/>
          </p:cNvSpPr>
          <p:nvPr/>
        </p:nvSpPr>
        <p:spPr bwMode="auto">
          <a:xfrm>
            <a:off x="4927600" y="3214370"/>
            <a:ext cx="12700" cy="35560"/>
          </a:xfrm>
          <a:custGeom>
            <a:avLst/>
            <a:gdLst>
              <a:gd name="T0" fmla="*/ 0 w 9"/>
              <a:gd name="T1" fmla="*/ 39688 h 25"/>
              <a:gd name="T2" fmla="*/ 0 w 9"/>
              <a:gd name="T3" fmla="*/ 1588 h 25"/>
              <a:gd name="T4" fmla="*/ 1587 w 9"/>
              <a:gd name="T5" fmla="*/ 0 h 25"/>
              <a:gd name="T6" fmla="*/ 1587 w 9"/>
              <a:gd name="T7" fmla="*/ 38100 h 25"/>
              <a:gd name="T8" fmla="*/ 0 w 9"/>
              <a:gd name="T9" fmla="*/ 39688 h 25"/>
              <a:gd name="T10" fmla="*/ 14287 w 9"/>
              <a:gd name="T11" fmla="*/ 1588 h 25"/>
              <a:gd name="T12" fmla="*/ 14287 w 9"/>
              <a:gd name="T13" fmla="*/ 39688 h 25"/>
              <a:gd name="T14" fmla="*/ 12700 w 9"/>
              <a:gd name="T15" fmla="*/ 38100 h 25"/>
              <a:gd name="T16" fmla="*/ 12700 w 9"/>
              <a:gd name="T17" fmla="*/ 0 h 25"/>
              <a:gd name="T18" fmla="*/ 14287 w 9"/>
              <a:gd name="T19" fmla="*/ 1588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25">
                <a:moveTo>
                  <a:pt x="0" y="25"/>
                </a:moveTo>
                <a:lnTo>
                  <a:pt x="0" y="1"/>
                </a:lnTo>
                <a:lnTo>
                  <a:pt x="1" y="0"/>
                </a:lnTo>
                <a:lnTo>
                  <a:pt x="1" y="24"/>
                </a:lnTo>
                <a:lnTo>
                  <a:pt x="0" y="25"/>
                </a:lnTo>
                <a:close/>
                <a:moveTo>
                  <a:pt x="9" y="1"/>
                </a:moveTo>
                <a:lnTo>
                  <a:pt x="9" y="25"/>
                </a:lnTo>
                <a:lnTo>
                  <a:pt x="8" y="24"/>
                </a:lnTo>
                <a:lnTo>
                  <a:pt x="8" y="0"/>
                </a:lnTo>
                <a:lnTo>
                  <a:pt x="9" y="1"/>
                </a:lnTo>
                <a:close/>
              </a:path>
            </a:pathLst>
          </a:custGeom>
          <a:solidFill>
            <a:srgbClr val="F910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86" name="Freeform 151"/>
          <p:cNvSpPr>
            <a:spLocks noEditPoints="1"/>
          </p:cNvSpPr>
          <p:nvPr/>
        </p:nvSpPr>
        <p:spPr bwMode="auto">
          <a:xfrm>
            <a:off x="4928870" y="3214370"/>
            <a:ext cx="10160" cy="35560"/>
          </a:xfrm>
          <a:custGeom>
            <a:avLst/>
            <a:gdLst>
              <a:gd name="T0" fmla="*/ 0 w 7"/>
              <a:gd name="T1" fmla="*/ 38100 h 25"/>
              <a:gd name="T2" fmla="*/ 0 w 7"/>
              <a:gd name="T3" fmla="*/ 0 h 25"/>
              <a:gd name="T4" fmla="*/ 3175 w 7"/>
              <a:gd name="T5" fmla="*/ 1588 h 25"/>
              <a:gd name="T6" fmla="*/ 3175 w 7"/>
              <a:gd name="T7" fmla="*/ 39688 h 25"/>
              <a:gd name="T8" fmla="*/ 0 w 7"/>
              <a:gd name="T9" fmla="*/ 38100 h 25"/>
              <a:gd name="T10" fmla="*/ 11113 w 7"/>
              <a:gd name="T11" fmla="*/ 0 h 25"/>
              <a:gd name="T12" fmla="*/ 11113 w 7"/>
              <a:gd name="T13" fmla="*/ 38100 h 25"/>
              <a:gd name="T14" fmla="*/ 9525 w 7"/>
              <a:gd name="T15" fmla="*/ 39688 h 25"/>
              <a:gd name="T16" fmla="*/ 9525 w 7"/>
              <a:gd name="T17" fmla="*/ 1588 h 25"/>
              <a:gd name="T18" fmla="*/ 11113 w 7"/>
              <a:gd name="T19" fmla="*/ 0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" h="25">
                <a:moveTo>
                  <a:pt x="0" y="24"/>
                </a:moveTo>
                <a:lnTo>
                  <a:pt x="0" y="0"/>
                </a:lnTo>
                <a:lnTo>
                  <a:pt x="2" y="1"/>
                </a:lnTo>
                <a:lnTo>
                  <a:pt x="2" y="25"/>
                </a:lnTo>
                <a:lnTo>
                  <a:pt x="0" y="24"/>
                </a:lnTo>
                <a:close/>
                <a:moveTo>
                  <a:pt x="7" y="0"/>
                </a:moveTo>
                <a:lnTo>
                  <a:pt x="7" y="24"/>
                </a:lnTo>
                <a:lnTo>
                  <a:pt x="6" y="25"/>
                </a:lnTo>
                <a:lnTo>
                  <a:pt x="6" y="1"/>
                </a:lnTo>
                <a:lnTo>
                  <a:pt x="7" y="0"/>
                </a:lnTo>
                <a:close/>
              </a:path>
            </a:pathLst>
          </a:custGeom>
          <a:solidFill>
            <a:srgbClr val="FB090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87" name="Freeform 152"/>
          <p:cNvSpPr>
            <a:spLocks noEditPoints="1"/>
          </p:cNvSpPr>
          <p:nvPr/>
        </p:nvSpPr>
        <p:spPr bwMode="auto">
          <a:xfrm>
            <a:off x="4932045" y="3215640"/>
            <a:ext cx="5715" cy="34290"/>
          </a:xfrm>
          <a:custGeom>
            <a:avLst/>
            <a:gdLst>
              <a:gd name="T0" fmla="*/ 0 w 4"/>
              <a:gd name="T1" fmla="*/ 38100 h 24"/>
              <a:gd name="T2" fmla="*/ 0 w 4"/>
              <a:gd name="T3" fmla="*/ 0 h 24"/>
              <a:gd name="T4" fmla="*/ 1588 w 4"/>
              <a:gd name="T5" fmla="*/ 0 h 24"/>
              <a:gd name="T6" fmla="*/ 1588 w 4"/>
              <a:gd name="T7" fmla="*/ 38100 h 24"/>
              <a:gd name="T8" fmla="*/ 0 w 4"/>
              <a:gd name="T9" fmla="*/ 38100 h 24"/>
              <a:gd name="T10" fmla="*/ 6350 w 4"/>
              <a:gd name="T11" fmla="*/ 0 h 24"/>
              <a:gd name="T12" fmla="*/ 6350 w 4"/>
              <a:gd name="T13" fmla="*/ 38100 h 24"/>
              <a:gd name="T14" fmla="*/ 3175 w 4"/>
              <a:gd name="T15" fmla="*/ 38100 h 24"/>
              <a:gd name="T16" fmla="*/ 3175 w 4"/>
              <a:gd name="T17" fmla="*/ 0 h 24"/>
              <a:gd name="T18" fmla="*/ 6350 w 4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4" y="0"/>
                </a:moveTo>
                <a:lnTo>
                  <a:pt x="4" y="24"/>
                </a:lnTo>
                <a:lnTo>
                  <a:pt x="2" y="24"/>
                </a:lnTo>
                <a:lnTo>
                  <a:pt x="2" y="0"/>
                </a:lnTo>
                <a:lnTo>
                  <a:pt x="4" y="0"/>
                </a:lnTo>
                <a:close/>
              </a:path>
            </a:pathLst>
          </a:custGeom>
          <a:solidFill>
            <a:srgbClr val="FD030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88" name="Freeform 153"/>
          <p:cNvSpPr>
            <a:spLocks noEditPoints="1"/>
          </p:cNvSpPr>
          <p:nvPr/>
        </p:nvSpPr>
        <p:spPr bwMode="auto">
          <a:xfrm>
            <a:off x="4933315" y="3215640"/>
            <a:ext cx="1270" cy="34290"/>
          </a:xfrm>
          <a:custGeom>
            <a:avLst/>
            <a:gdLst>
              <a:gd name="T0" fmla="*/ 0 w 1"/>
              <a:gd name="T1" fmla="*/ 38100 h 24"/>
              <a:gd name="T2" fmla="*/ 0 w 1"/>
              <a:gd name="T3" fmla="*/ 0 h 24"/>
              <a:gd name="T4" fmla="*/ 1587 w 1"/>
              <a:gd name="T5" fmla="*/ 0 h 24"/>
              <a:gd name="T6" fmla="*/ 1587 w 1"/>
              <a:gd name="T7" fmla="*/ 38100 h 24"/>
              <a:gd name="T8" fmla="*/ 0 w 1"/>
              <a:gd name="T9" fmla="*/ 38100 h 24"/>
              <a:gd name="T10" fmla="*/ 1587 w 1"/>
              <a:gd name="T11" fmla="*/ 0 h 24"/>
              <a:gd name="T12" fmla="*/ 1587 w 1"/>
              <a:gd name="T13" fmla="*/ 38100 h 24"/>
              <a:gd name="T14" fmla="*/ 1587 w 1"/>
              <a:gd name="T15" fmla="*/ 38100 h 24"/>
              <a:gd name="T16" fmla="*/ 1587 w 1"/>
              <a:gd name="T17" fmla="*/ 0 h 24"/>
              <a:gd name="T18" fmla="*/ 1587 w 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1" y="0"/>
                </a:moveTo>
                <a:lnTo>
                  <a:pt x="1" y="24"/>
                </a:lnTo>
                <a:lnTo>
                  <a:pt x="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89" name="Freeform 154"/>
          <p:cNvSpPr/>
          <p:nvPr/>
        </p:nvSpPr>
        <p:spPr bwMode="auto">
          <a:xfrm>
            <a:off x="4886325" y="2776220"/>
            <a:ext cx="608330" cy="608330"/>
          </a:xfrm>
          <a:custGeom>
            <a:avLst/>
            <a:gdLst>
              <a:gd name="T0" fmla="*/ 0 w 428"/>
              <a:gd name="T1" fmla="*/ 679450 h 428"/>
              <a:gd name="T2" fmla="*/ 0 w 428"/>
              <a:gd name="T3" fmla="*/ 473075 h 428"/>
              <a:gd name="T4" fmla="*/ 69850 w 428"/>
              <a:gd name="T5" fmla="*/ 400050 h 428"/>
              <a:gd name="T6" fmla="*/ 76200 w 428"/>
              <a:gd name="T7" fmla="*/ 400050 h 428"/>
              <a:gd name="T8" fmla="*/ 76200 w 428"/>
              <a:gd name="T9" fmla="*/ 76200 h 428"/>
              <a:gd name="T10" fmla="*/ 150813 w 428"/>
              <a:gd name="T11" fmla="*/ 0 h 428"/>
              <a:gd name="T12" fmla="*/ 603250 w 428"/>
              <a:gd name="T13" fmla="*/ 0 h 428"/>
              <a:gd name="T14" fmla="*/ 603250 w 428"/>
              <a:gd name="T15" fmla="*/ 227013 h 428"/>
              <a:gd name="T16" fmla="*/ 585788 w 428"/>
              <a:gd name="T17" fmla="*/ 284163 h 428"/>
              <a:gd name="T18" fmla="*/ 585788 w 428"/>
              <a:gd name="T19" fmla="*/ 385763 h 428"/>
              <a:gd name="T20" fmla="*/ 574675 w 428"/>
              <a:gd name="T21" fmla="*/ 396875 h 428"/>
              <a:gd name="T22" fmla="*/ 679450 w 428"/>
              <a:gd name="T23" fmla="*/ 396875 h 428"/>
              <a:gd name="T24" fmla="*/ 679450 w 428"/>
              <a:gd name="T25" fmla="*/ 603250 h 428"/>
              <a:gd name="T26" fmla="*/ 603250 w 428"/>
              <a:gd name="T27" fmla="*/ 679450 h 428"/>
              <a:gd name="T28" fmla="*/ 0 w 428"/>
              <a:gd name="T29" fmla="*/ 679450 h 4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28" h="428">
                <a:moveTo>
                  <a:pt x="0" y="428"/>
                </a:moveTo>
                <a:lnTo>
                  <a:pt x="0" y="298"/>
                </a:lnTo>
                <a:lnTo>
                  <a:pt x="44" y="252"/>
                </a:lnTo>
                <a:lnTo>
                  <a:pt x="48" y="252"/>
                </a:lnTo>
                <a:lnTo>
                  <a:pt x="48" y="48"/>
                </a:lnTo>
                <a:lnTo>
                  <a:pt x="95" y="0"/>
                </a:lnTo>
                <a:lnTo>
                  <a:pt x="380" y="0"/>
                </a:lnTo>
                <a:lnTo>
                  <a:pt x="380" y="143"/>
                </a:lnTo>
                <a:lnTo>
                  <a:pt x="369" y="179"/>
                </a:lnTo>
                <a:lnTo>
                  <a:pt x="369" y="243"/>
                </a:lnTo>
                <a:lnTo>
                  <a:pt x="362" y="250"/>
                </a:lnTo>
                <a:lnTo>
                  <a:pt x="428" y="250"/>
                </a:lnTo>
                <a:lnTo>
                  <a:pt x="428" y="380"/>
                </a:lnTo>
                <a:lnTo>
                  <a:pt x="380" y="428"/>
                </a:lnTo>
                <a:lnTo>
                  <a:pt x="0" y="428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90" name="Rectangle 155"/>
          <p:cNvSpPr>
            <a:spLocks noChangeArrowheads="1"/>
          </p:cNvSpPr>
          <p:nvPr/>
        </p:nvSpPr>
        <p:spPr bwMode="auto">
          <a:xfrm>
            <a:off x="4792980" y="2411095"/>
            <a:ext cx="90487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Wuhan</a:t>
            </a:r>
          </a:p>
        </p:txBody>
      </p:sp>
      <p:sp>
        <p:nvSpPr>
          <p:cNvPr id="18591" name="Freeform 156"/>
          <p:cNvSpPr/>
          <p:nvPr/>
        </p:nvSpPr>
        <p:spPr bwMode="auto">
          <a:xfrm>
            <a:off x="7977505" y="3199765"/>
            <a:ext cx="83820" cy="33020"/>
          </a:xfrm>
          <a:custGeom>
            <a:avLst/>
            <a:gdLst>
              <a:gd name="T0" fmla="*/ 55563 w 59"/>
              <a:gd name="T1" fmla="*/ 36513 h 23"/>
              <a:gd name="T2" fmla="*/ 93663 w 59"/>
              <a:gd name="T3" fmla="*/ 0 h 23"/>
              <a:gd name="T4" fmla="*/ 0 w 59"/>
              <a:gd name="T5" fmla="*/ 0 h 23"/>
              <a:gd name="T6" fmla="*/ 55563 w 59"/>
              <a:gd name="T7" fmla="*/ 36513 h 23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" h="23">
                <a:moveTo>
                  <a:pt x="35" y="23"/>
                </a:moveTo>
                <a:lnTo>
                  <a:pt x="59" y="0"/>
                </a:lnTo>
                <a:lnTo>
                  <a:pt x="0" y="0"/>
                </a:lnTo>
                <a:lnTo>
                  <a:pt x="35" y="23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92" name="Freeform 157"/>
          <p:cNvSpPr/>
          <p:nvPr/>
        </p:nvSpPr>
        <p:spPr bwMode="auto">
          <a:xfrm>
            <a:off x="7452995" y="3202940"/>
            <a:ext cx="135255" cy="64135"/>
          </a:xfrm>
          <a:custGeom>
            <a:avLst/>
            <a:gdLst>
              <a:gd name="T0" fmla="*/ 150812 w 95"/>
              <a:gd name="T1" fmla="*/ 71438 h 45"/>
              <a:gd name="T2" fmla="*/ 69850 w 95"/>
              <a:gd name="T3" fmla="*/ 0 h 45"/>
              <a:gd name="T4" fmla="*/ 0 w 95"/>
              <a:gd name="T5" fmla="*/ 71438 h 45"/>
              <a:gd name="T6" fmla="*/ 150812 w 95"/>
              <a:gd name="T7" fmla="*/ 71438 h 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" h="45">
                <a:moveTo>
                  <a:pt x="95" y="45"/>
                </a:moveTo>
                <a:lnTo>
                  <a:pt x="44" y="0"/>
                </a:lnTo>
                <a:lnTo>
                  <a:pt x="0" y="45"/>
                </a:lnTo>
                <a:lnTo>
                  <a:pt x="95" y="45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93" name="Freeform 158"/>
          <p:cNvSpPr/>
          <p:nvPr/>
        </p:nvSpPr>
        <p:spPr bwMode="auto">
          <a:xfrm>
            <a:off x="7520940" y="3199765"/>
            <a:ext cx="513080" cy="66675"/>
          </a:xfrm>
          <a:custGeom>
            <a:avLst/>
            <a:gdLst>
              <a:gd name="T0" fmla="*/ 573087 w 361"/>
              <a:gd name="T1" fmla="*/ 26988 h 47"/>
              <a:gd name="T2" fmla="*/ 517525 w 361"/>
              <a:gd name="T3" fmla="*/ 0 h 47"/>
              <a:gd name="T4" fmla="*/ 74612 w 361"/>
              <a:gd name="T5" fmla="*/ 0 h 47"/>
              <a:gd name="T6" fmla="*/ 0 w 361"/>
              <a:gd name="T7" fmla="*/ 36513 h 47"/>
              <a:gd name="T8" fmla="*/ 74612 w 361"/>
              <a:gd name="T9" fmla="*/ 74613 h 47"/>
              <a:gd name="T10" fmla="*/ 527050 w 361"/>
              <a:gd name="T11" fmla="*/ 74613 h 47"/>
              <a:gd name="T12" fmla="*/ 573087 w 361"/>
              <a:gd name="T13" fmla="*/ 26988 h 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1" h="47">
                <a:moveTo>
                  <a:pt x="361" y="17"/>
                </a:moveTo>
                <a:lnTo>
                  <a:pt x="326" y="0"/>
                </a:lnTo>
                <a:lnTo>
                  <a:pt x="47" y="0"/>
                </a:lnTo>
                <a:lnTo>
                  <a:pt x="0" y="23"/>
                </a:lnTo>
                <a:lnTo>
                  <a:pt x="47" y="47"/>
                </a:lnTo>
                <a:lnTo>
                  <a:pt x="332" y="47"/>
                </a:lnTo>
                <a:lnTo>
                  <a:pt x="361" y="17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94" name="Freeform 159"/>
          <p:cNvSpPr/>
          <p:nvPr/>
        </p:nvSpPr>
        <p:spPr bwMode="auto">
          <a:xfrm>
            <a:off x="7604760" y="3241040"/>
            <a:ext cx="304165" cy="21590"/>
          </a:xfrm>
          <a:custGeom>
            <a:avLst/>
            <a:gdLst>
              <a:gd name="T0" fmla="*/ 339725 w 214"/>
              <a:gd name="T1" fmla="*/ 0 h 15"/>
              <a:gd name="T2" fmla="*/ 339725 w 214"/>
              <a:gd name="T3" fmla="*/ 23812 h 15"/>
              <a:gd name="T4" fmla="*/ 0 w 214"/>
              <a:gd name="T5" fmla="*/ 23812 h 15"/>
              <a:gd name="T6" fmla="*/ 0 w 214"/>
              <a:gd name="T7" fmla="*/ 22225 h 15"/>
              <a:gd name="T8" fmla="*/ 47625 w 214"/>
              <a:gd name="T9" fmla="*/ 22225 h 15"/>
              <a:gd name="T10" fmla="*/ 93663 w 214"/>
              <a:gd name="T11" fmla="*/ 22225 h 15"/>
              <a:gd name="T12" fmla="*/ 138113 w 214"/>
              <a:gd name="T13" fmla="*/ 20637 h 15"/>
              <a:gd name="T14" fmla="*/ 177800 w 214"/>
              <a:gd name="T15" fmla="*/ 20637 h 15"/>
              <a:gd name="T16" fmla="*/ 215900 w 214"/>
              <a:gd name="T17" fmla="*/ 17462 h 15"/>
              <a:gd name="T18" fmla="*/ 250825 w 214"/>
              <a:gd name="T19" fmla="*/ 14287 h 15"/>
              <a:gd name="T20" fmla="*/ 279400 w 214"/>
              <a:gd name="T21" fmla="*/ 11112 h 15"/>
              <a:gd name="T22" fmla="*/ 301625 w 214"/>
              <a:gd name="T23" fmla="*/ 9525 h 15"/>
              <a:gd name="T24" fmla="*/ 317500 w 214"/>
              <a:gd name="T25" fmla="*/ 6350 h 15"/>
              <a:gd name="T26" fmla="*/ 327025 w 214"/>
              <a:gd name="T27" fmla="*/ 3175 h 15"/>
              <a:gd name="T28" fmla="*/ 331788 w 214"/>
              <a:gd name="T29" fmla="*/ 0 h 15"/>
              <a:gd name="T30" fmla="*/ 339725 w 214"/>
              <a:gd name="T31" fmla="*/ 0 h 1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" h="15">
                <a:moveTo>
                  <a:pt x="214" y="0"/>
                </a:moveTo>
                <a:lnTo>
                  <a:pt x="214" y="15"/>
                </a:lnTo>
                <a:lnTo>
                  <a:pt x="0" y="15"/>
                </a:lnTo>
                <a:lnTo>
                  <a:pt x="0" y="14"/>
                </a:lnTo>
                <a:lnTo>
                  <a:pt x="30" y="14"/>
                </a:lnTo>
                <a:lnTo>
                  <a:pt x="59" y="14"/>
                </a:lnTo>
                <a:lnTo>
                  <a:pt x="87" y="13"/>
                </a:lnTo>
                <a:lnTo>
                  <a:pt x="112" y="13"/>
                </a:lnTo>
                <a:lnTo>
                  <a:pt x="136" y="11"/>
                </a:lnTo>
                <a:lnTo>
                  <a:pt x="158" y="9"/>
                </a:lnTo>
                <a:lnTo>
                  <a:pt x="176" y="7"/>
                </a:lnTo>
                <a:lnTo>
                  <a:pt x="190" y="6"/>
                </a:lnTo>
                <a:lnTo>
                  <a:pt x="200" y="4"/>
                </a:lnTo>
                <a:lnTo>
                  <a:pt x="206" y="2"/>
                </a:lnTo>
                <a:lnTo>
                  <a:pt x="209" y="0"/>
                </a:lnTo>
                <a:lnTo>
                  <a:pt x="214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95" name="Freeform 160"/>
          <p:cNvSpPr/>
          <p:nvPr/>
        </p:nvSpPr>
        <p:spPr bwMode="auto">
          <a:xfrm>
            <a:off x="7604760" y="3241040"/>
            <a:ext cx="297180" cy="19685"/>
          </a:xfrm>
          <a:custGeom>
            <a:avLst/>
            <a:gdLst>
              <a:gd name="T0" fmla="*/ 0 w 209"/>
              <a:gd name="T1" fmla="*/ 22225 h 14"/>
              <a:gd name="T2" fmla="*/ 47625 w 209"/>
              <a:gd name="T3" fmla="*/ 22225 h 14"/>
              <a:gd name="T4" fmla="*/ 93663 w 209"/>
              <a:gd name="T5" fmla="*/ 22225 h 14"/>
              <a:gd name="T6" fmla="*/ 138113 w 209"/>
              <a:gd name="T7" fmla="*/ 20638 h 14"/>
              <a:gd name="T8" fmla="*/ 177800 w 209"/>
              <a:gd name="T9" fmla="*/ 20638 h 14"/>
              <a:gd name="T10" fmla="*/ 215900 w 209"/>
              <a:gd name="T11" fmla="*/ 17463 h 14"/>
              <a:gd name="T12" fmla="*/ 250825 w 209"/>
              <a:gd name="T13" fmla="*/ 14288 h 14"/>
              <a:gd name="T14" fmla="*/ 279400 w 209"/>
              <a:gd name="T15" fmla="*/ 11113 h 14"/>
              <a:gd name="T16" fmla="*/ 301625 w 209"/>
              <a:gd name="T17" fmla="*/ 9525 h 14"/>
              <a:gd name="T18" fmla="*/ 317500 w 209"/>
              <a:gd name="T19" fmla="*/ 6350 h 14"/>
              <a:gd name="T20" fmla="*/ 327025 w 209"/>
              <a:gd name="T21" fmla="*/ 3175 h 14"/>
              <a:gd name="T22" fmla="*/ 331788 w 209"/>
              <a:gd name="T23" fmla="*/ 0 h 14"/>
              <a:gd name="T24" fmla="*/ 322263 w 209"/>
              <a:gd name="T25" fmla="*/ 0 h 14"/>
              <a:gd name="T26" fmla="*/ 319088 w 209"/>
              <a:gd name="T27" fmla="*/ 3175 h 14"/>
              <a:gd name="T28" fmla="*/ 306388 w 209"/>
              <a:gd name="T29" fmla="*/ 6350 h 14"/>
              <a:gd name="T30" fmla="*/ 288925 w 209"/>
              <a:gd name="T31" fmla="*/ 9525 h 14"/>
              <a:gd name="T32" fmla="*/ 260350 w 209"/>
              <a:gd name="T33" fmla="*/ 14288 h 14"/>
              <a:gd name="T34" fmla="*/ 228600 w 209"/>
              <a:gd name="T35" fmla="*/ 15875 h 14"/>
              <a:gd name="T36" fmla="*/ 190500 w 209"/>
              <a:gd name="T37" fmla="*/ 17463 h 14"/>
              <a:gd name="T38" fmla="*/ 146050 w 209"/>
              <a:gd name="T39" fmla="*/ 20638 h 14"/>
              <a:gd name="T40" fmla="*/ 100013 w 209"/>
              <a:gd name="T41" fmla="*/ 22225 h 14"/>
              <a:gd name="T42" fmla="*/ 50800 w 209"/>
              <a:gd name="T43" fmla="*/ 22225 h 14"/>
              <a:gd name="T44" fmla="*/ 0 w 209"/>
              <a:gd name="T45" fmla="*/ 22225 h 14"/>
              <a:gd name="T46" fmla="*/ 0 w 209"/>
              <a:gd name="T47" fmla="*/ 22225 h 1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09" h="14">
                <a:moveTo>
                  <a:pt x="0" y="14"/>
                </a:moveTo>
                <a:lnTo>
                  <a:pt x="30" y="14"/>
                </a:lnTo>
                <a:lnTo>
                  <a:pt x="59" y="14"/>
                </a:lnTo>
                <a:lnTo>
                  <a:pt x="87" y="13"/>
                </a:lnTo>
                <a:lnTo>
                  <a:pt x="112" y="13"/>
                </a:lnTo>
                <a:lnTo>
                  <a:pt x="136" y="11"/>
                </a:lnTo>
                <a:lnTo>
                  <a:pt x="158" y="9"/>
                </a:lnTo>
                <a:lnTo>
                  <a:pt x="176" y="7"/>
                </a:lnTo>
                <a:lnTo>
                  <a:pt x="190" y="6"/>
                </a:lnTo>
                <a:lnTo>
                  <a:pt x="200" y="4"/>
                </a:lnTo>
                <a:lnTo>
                  <a:pt x="206" y="2"/>
                </a:lnTo>
                <a:lnTo>
                  <a:pt x="209" y="0"/>
                </a:lnTo>
                <a:lnTo>
                  <a:pt x="203" y="0"/>
                </a:lnTo>
                <a:lnTo>
                  <a:pt x="201" y="2"/>
                </a:lnTo>
                <a:lnTo>
                  <a:pt x="193" y="4"/>
                </a:lnTo>
                <a:lnTo>
                  <a:pt x="182" y="6"/>
                </a:lnTo>
                <a:lnTo>
                  <a:pt x="164" y="9"/>
                </a:lnTo>
                <a:lnTo>
                  <a:pt x="144" y="10"/>
                </a:lnTo>
                <a:lnTo>
                  <a:pt x="120" y="11"/>
                </a:lnTo>
                <a:lnTo>
                  <a:pt x="92" y="13"/>
                </a:lnTo>
                <a:lnTo>
                  <a:pt x="63" y="14"/>
                </a:lnTo>
                <a:lnTo>
                  <a:pt x="32" y="14"/>
                </a:lnTo>
                <a:lnTo>
                  <a:pt x="0" y="14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96" name="Freeform 161"/>
          <p:cNvSpPr/>
          <p:nvPr/>
        </p:nvSpPr>
        <p:spPr bwMode="auto">
          <a:xfrm>
            <a:off x="7604760" y="3241040"/>
            <a:ext cx="288290" cy="19685"/>
          </a:xfrm>
          <a:custGeom>
            <a:avLst/>
            <a:gdLst>
              <a:gd name="T0" fmla="*/ 322263 w 203"/>
              <a:gd name="T1" fmla="*/ 0 h 14"/>
              <a:gd name="T2" fmla="*/ 319088 w 203"/>
              <a:gd name="T3" fmla="*/ 3175 h 14"/>
              <a:gd name="T4" fmla="*/ 306388 w 203"/>
              <a:gd name="T5" fmla="*/ 6350 h 14"/>
              <a:gd name="T6" fmla="*/ 288925 w 203"/>
              <a:gd name="T7" fmla="*/ 9525 h 14"/>
              <a:gd name="T8" fmla="*/ 260350 w 203"/>
              <a:gd name="T9" fmla="*/ 14288 h 14"/>
              <a:gd name="T10" fmla="*/ 228600 w 203"/>
              <a:gd name="T11" fmla="*/ 15875 h 14"/>
              <a:gd name="T12" fmla="*/ 190500 w 203"/>
              <a:gd name="T13" fmla="*/ 17463 h 14"/>
              <a:gd name="T14" fmla="*/ 146050 w 203"/>
              <a:gd name="T15" fmla="*/ 20638 h 14"/>
              <a:gd name="T16" fmla="*/ 100013 w 203"/>
              <a:gd name="T17" fmla="*/ 22225 h 14"/>
              <a:gd name="T18" fmla="*/ 50800 w 203"/>
              <a:gd name="T19" fmla="*/ 22225 h 14"/>
              <a:gd name="T20" fmla="*/ 0 w 203"/>
              <a:gd name="T21" fmla="*/ 22225 h 14"/>
              <a:gd name="T22" fmla="*/ 0 w 203"/>
              <a:gd name="T23" fmla="*/ 22225 h 14"/>
              <a:gd name="T24" fmla="*/ 49213 w 203"/>
              <a:gd name="T25" fmla="*/ 22225 h 14"/>
              <a:gd name="T26" fmla="*/ 98425 w 203"/>
              <a:gd name="T27" fmla="*/ 20638 h 14"/>
              <a:gd name="T28" fmla="*/ 141288 w 203"/>
              <a:gd name="T29" fmla="*/ 20638 h 14"/>
              <a:gd name="T30" fmla="*/ 184150 w 203"/>
              <a:gd name="T31" fmla="*/ 17463 h 14"/>
              <a:gd name="T32" fmla="*/ 222250 w 203"/>
              <a:gd name="T33" fmla="*/ 15875 h 14"/>
              <a:gd name="T34" fmla="*/ 254000 w 203"/>
              <a:gd name="T35" fmla="*/ 11113 h 14"/>
              <a:gd name="T36" fmla="*/ 280988 w 203"/>
              <a:gd name="T37" fmla="*/ 9525 h 14"/>
              <a:gd name="T38" fmla="*/ 298450 w 203"/>
              <a:gd name="T39" fmla="*/ 6350 h 14"/>
              <a:gd name="T40" fmla="*/ 311150 w 203"/>
              <a:gd name="T41" fmla="*/ 3175 h 14"/>
              <a:gd name="T42" fmla="*/ 314325 w 203"/>
              <a:gd name="T43" fmla="*/ 0 h 14"/>
              <a:gd name="T44" fmla="*/ 322263 w 203"/>
              <a:gd name="T45" fmla="*/ 0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3" h="14">
                <a:moveTo>
                  <a:pt x="203" y="0"/>
                </a:moveTo>
                <a:lnTo>
                  <a:pt x="201" y="2"/>
                </a:lnTo>
                <a:lnTo>
                  <a:pt x="193" y="4"/>
                </a:lnTo>
                <a:lnTo>
                  <a:pt x="182" y="6"/>
                </a:lnTo>
                <a:lnTo>
                  <a:pt x="164" y="9"/>
                </a:lnTo>
                <a:lnTo>
                  <a:pt x="144" y="10"/>
                </a:lnTo>
                <a:lnTo>
                  <a:pt x="120" y="11"/>
                </a:lnTo>
                <a:lnTo>
                  <a:pt x="92" y="13"/>
                </a:lnTo>
                <a:lnTo>
                  <a:pt x="63" y="14"/>
                </a:lnTo>
                <a:lnTo>
                  <a:pt x="32" y="14"/>
                </a:lnTo>
                <a:lnTo>
                  <a:pt x="0" y="14"/>
                </a:lnTo>
                <a:lnTo>
                  <a:pt x="31" y="14"/>
                </a:lnTo>
                <a:lnTo>
                  <a:pt x="62" y="13"/>
                </a:lnTo>
                <a:lnTo>
                  <a:pt x="89" y="13"/>
                </a:lnTo>
                <a:lnTo>
                  <a:pt x="116" y="11"/>
                </a:lnTo>
                <a:lnTo>
                  <a:pt x="140" y="10"/>
                </a:lnTo>
                <a:lnTo>
                  <a:pt x="160" y="7"/>
                </a:lnTo>
                <a:lnTo>
                  <a:pt x="177" y="6"/>
                </a:lnTo>
                <a:lnTo>
                  <a:pt x="188" y="4"/>
                </a:lnTo>
                <a:lnTo>
                  <a:pt x="196" y="2"/>
                </a:lnTo>
                <a:lnTo>
                  <a:pt x="198" y="0"/>
                </a:lnTo>
                <a:lnTo>
                  <a:pt x="203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97" name="Freeform 162"/>
          <p:cNvSpPr/>
          <p:nvPr/>
        </p:nvSpPr>
        <p:spPr bwMode="auto">
          <a:xfrm>
            <a:off x="7604760" y="3241040"/>
            <a:ext cx="281305" cy="19685"/>
          </a:xfrm>
          <a:custGeom>
            <a:avLst/>
            <a:gdLst>
              <a:gd name="T0" fmla="*/ 0 w 198"/>
              <a:gd name="T1" fmla="*/ 22225 h 14"/>
              <a:gd name="T2" fmla="*/ 49213 w 198"/>
              <a:gd name="T3" fmla="*/ 22225 h 14"/>
              <a:gd name="T4" fmla="*/ 98425 w 198"/>
              <a:gd name="T5" fmla="*/ 20638 h 14"/>
              <a:gd name="T6" fmla="*/ 141288 w 198"/>
              <a:gd name="T7" fmla="*/ 20638 h 14"/>
              <a:gd name="T8" fmla="*/ 184150 w 198"/>
              <a:gd name="T9" fmla="*/ 17463 h 14"/>
              <a:gd name="T10" fmla="*/ 222250 w 198"/>
              <a:gd name="T11" fmla="*/ 15875 h 14"/>
              <a:gd name="T12" fmla="*/ 254000 w 198"/>
              <a:gd name="T13" fmla="*/ 11113 h 14"/>
              <a:gd name="T14" fmla="*/ 280988 w 198"/>
              <a:gd name="T15" fmla="*/ 9525 h 14"/>
              <a:gd name="T16" fmla="*/ 298450 w 198"/>
              <a:gd name="T17" fmla="*/ 6350 h 14"/>
              <a:gd name="T18" fmla="*/ 311150 w 198"/>
              <a:gd name="T19" fmla="*/ 3175 h 14"/>
              <a:gd name="T20" fmla="*/ 314325 w 198"/>
              <a:gd name="T21" fmla="*/ 0 h 14"/>
              <a:gd name="T22" fmla="*/ 304800 w 198"/>
              <a:gd name="T23" fmla="*/ 0 h 14"/>
              <a:gd name="T24" fmla="*/ 301625 w 198"/>
              <a:gd name="T25" fmla="*/ 3175 h 14"/>
              <a:gd name="T26" fmla="*/ 290513 w 198"/>
              <a:gd name="T27" fmla="*/ 6350 h 14"/>
              <a:gd name="T28" fmla="*/ 273050 w 198"/>
              <a:gd name="T29" fmla="*/ 9525 h 14"/>
              <a:gd name="T30" fmla="*/ 246063 w 198"/>
              <a:gd name="T31" fmla="*/ 11113 h 14"/>
              <a:gd name="T32" fmla="*/ 215900 w 198"/>
              <a:gd name="T33" fmla="*/ 14288 h 14"/>
              <a:gd name="T34" fmla="*/ 180975 w 198"/>
              <a:gd name="T35" fmla="*/ 17463 h 14"/>
              <a:gd name="T36" fmla="*/ 138113 w 198"/>
              <a:gd name="T37" fmla="*/ 17463 h 14"/>
              <a:gd name="T38" fmla="*/ 93663 w 198"/>
              <a:gd name="T39" fmla="*/ 20638 h 14"/>
              <a:gd name="T40" fmla="*/ 47625 w 198"/>
              <a:gd name="T41" fmla="*/ 20638 h 14"/>
              <a:gd name="T42" fmla="*/ 0 w 198"/>
              <a:gd name="T43" fmla="*/ 22225 h 14"/>
              <a:gd name="T44" fmla="*/ 0 w 198"/>
              <a:gd name="T45" fmla="*/ 22225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8" h="14">
                <a:moveTo>
                  <a:pt x="0" y="14"/>
                </a:moveTo>
                <a:lnTo>
                  <a:pt x="31" y="14"/>
                </a:lnTo>
                <a:lnTo>
                  <a:pt x="62" y="13"/>
                </a:lnTo>
                <a:lnTo>
                  <a:pt x="89" y="13"/>
                </a:lnTo>
                <a:lnTo>
                  <a:pt x="116" y="11"/>
                </a:lnTo>
                <a:lnTo>
                  <a:pt x="140" y="10"/>
                </a:lnTo>
                <a:lnTo>
                  <a:pt x="160" y="7"/>
                </a:lnTo>
                <a:lnTo>
                  <a:pt x="177" y="6"/>
                </a:lnTo>
                <a:lnTo>
                  <a:pt x="188" y="4"/>
                </a:lnTo>
                <a:lnTo>
                  <a:pt x="196" y="2"/>
                </a:lnTo>
                <a:lnTo>
                  <a:pt x="198" y="0"/>
                </a:lnTo>
                <a:lnTo>
                  <a:pt x="192" y="0"/>
                </a:lnTo>
                <a:lnTo>
                  <a:pt x="190" y="2"/>
                </a:lnTo>
                <a:lnTo>
                  <a:pt x="183" y="4"/>
                </a:lnTo>
                <a:lnTo>
                  <a:pt x="172" y="6"/>
                </a:lnTo>
                <a:lnTo>
                  <a:pt x="155" y="7"/>
                </a:lnTo>
                <a:lnTo>
                  <a:pt x="136" y="9"/>
                </a:lnTo>
                <a:lnTo>
                  <a:pt x="114" y="11"/>
                </a:lnTo>
                <a:lnTo>
                  <a:pt x="87" y="11"/>
                </a:lnTo>
                <a:lnTo>
                  <a:pt x="59" y="13"/>
                </a:lnTo>
                <a:lnTo>
                  <a:pt x="30" y="13"/>
                </a:lnTo>
                <a:lnTo>
                  <a:pt x="0" y="14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98" name="Freeform 163"/>
          <p:cNvSpPr/>
          <p:nvPr/>
        </p:nvSpPr>
        <p:spPr bwMode="auto">
          <a:xfrm>
            <a:off x="7604760" y="3241040"/>
            <a:ext cx="273050" cy="19685"/>
          </a:xfrm>
          <a:custGeom>
            <a:avLst/>
            <a:gdLst>
              <a:gd name="T0" fmla="*/ 304800 w 192"/>
              <a:gd name="T1" fmla="*/ 0 h 14"/>
              <a:gd name="T2" fmla="*/ 301625 w 192"/>
              <a:gd name="T3" fmla="*/ 3175 h 14"/>
              <a:gd name="T4" fmla="*/ 290513 w 192"/>
              <a:gd name="T5" fmla="*/ 6350 h 14"/>
              <a:gd name="T6" fmla="*/ 273050 w 192"/>
              <a:gd name="T7" fmla="*/ 9525 h 14"/>
              <a:gd name="T8" fmla="*/ 246063 w 192"/>
              <a:gd name="T9" fmla="*/ 11113 h 14"/>
              <a:gd name="T10" fmla="*/ 215900 w 192"/>
              <a:gd name="T11" fmla="*/ 14288 h 14"/>
              <a:gd name="T12" fmla="*/ 180975 w 192"/>
              <a:gd name="T13" fmla="*/ 17463 h 14"/>
              <a:gd name="T14" fmla="*/ 138113 w 192"/>
              <a:gd name="T15" fmla="*/ 17463 h 14"/>
              <a:gd name="T16" fmla="*/ 93663 w 192"/>
              <a:gd name="T17" fmla="*/ 20638 h 14"/>
              <a:gd name="T18" fmla="*/ 47625 w 192"/>
              <a:gd name="T19" fmla="*/ 20638 h 14"/>
              <a:gd name="T20" fmla="*/ 0 w 192"/>
              <a:gd name="T21" fmla="*/ 22225 h 14"/>
              <a:gd name="T22" fmla="*/ 0 w 192"/>
              <a:gd name="T23" fmla="*/ 20638 h 14"/>
              <a:gd name="T24" fmla="*/ 46038 w 192"/>
              <a:gd name="T25" fmla="*/ 20638 h 14"/>
              <a:gd name="T26" fmla="*/ 92075 w 192"/>
              <a:gd name="T27" fmla="*/ 20638 h 14"/>
              <a:gd name="T28" fmla="*/ 133350 w 192"/>
              <a:gd name="T29" fmla="*/ 17463 h 14"/>
              <a:gd name="T30" fmla="*/ 174625 w 192"/>
              <a:gd name="T31" fmla="*/ 15875 h 14"/>
              <a:gd name="T32" fmla="*/ 207963 w 192"/>
              <a:gd name="T33" fmla="*/ 14288 h 14"/>
              <a:gd name="T34" fmla="*/ 238125 w 192"/>
              <a:gd name="T35" fmla="*/ 11113 h 14"/>
              <a:gd name="T36" fmla="*/ 261938 w 192"/>
              <a:gd name="T37" fmla="*/ 9525 h 14"/>
              <a:gd name="T38" fmla="*/ 280988 w 192"/>
              <a:gd name="T39" fmla="*/ 6350 h 14"/>
              <a:gd name="T40" fmla="*/ 292100 w 192"/>
              <a:gd name="T41" fmla="*/ 3175 h 14"/>
              <a:gd name="T42" fmla="*/ 295275 w 192"/>
              <a:gd name="T43" fmla="*/ 0 h 14"/>
              <a:gd name="T44" fmla="*/ 304800 w 192"/>
              <a:gd name="T45" fmla="*/ 0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2" h="14">
                <a:moveTo>
                  <a:pt x="192" y="0"/>
                </a:moveTo>
                <a:lnTo>
                  <a:pt x="190" y="2"/>
                </a:lnTo>
                <a:lnTo>
                  <a:pt x="183" y="4"/>
                </a:lnTo>
                <a:lnTo>
                  <a:pt x="172" y="6"/>
                </a:lnTo>
                <a:lnTo>
                  <a:pt x="155" y="7"/>
                </a:lnTo>
                <a:lnTo>
                  <a:pt x="136" y="9"/>
                </a:lnTo>
                <a:lnTo>
                  <a:pt x="114" y="11"/>
                </a:lnTo>
                <a:lnTo>
                  <a:pt x="87" y="11"/>
                </a:lnTo>
                <a:lnTo>
                  <a:pt x="59" y="13"/>
                </a:lnTo>
                <a:lnTo>
                  <a:pt x="30" y="13"/>
                </a:lnTo>
                <a:lnTo>
                  <a:pt x="0" y="14"/>
                </a:lnTo>
                <a:lnTo>
                  <a:pt x="0" y="13"/>
                </a:lnTo>
                <a:lnTo>
                  <a:pt x="29" y="13"/>
                </a:lnTo>
                <a:lnTo>
                  <a:pt x="58" y="13"/>
                </a:lnTo>
                <a:lnTo>
                  <a:pt x="84" y="11"/>
                </a:lnTo>
                <a:lnTo>
                  <a:pt x="110" y="10"/>
                </a:lnTo>
                <a:lnTo>
                  <a:pt x="131" y="9"/>
                </a:lnTo>
                <a:lnTo>
                  <a:pt x="150" y="7"/>
                </a:lnTo>
                <a:lnTo>
                  <a:pt x="165" y="6"/>
                </a:lnTo>
                <a:lnTo>
                  <a:pt x="177" y="4"/>
                </a:lnTo>
                <a:lnTo>
                  <a:pt x="184" y="2"/>
                </a:lnTo>
                <a:lnTo>
                  <a:pt x="186" y="0"/>
                </a:lnTo>
                <a:lnTo>
                  <a:pt x="192" y="0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599" name="Freeform 164"/>
          <p:cNvSpPr/>
          <p:nvPr/>
        </p:nvSpPr>
        <p:spPr bwMode="auto">
          <a:xfrm>
            <a:off x="7604760" y="3241040"/>
            <a:ext cx="264160" cy="18415"/>
          </a:xfrm>
          <a:custGeom>
            <a:avLst/>
            <a:gdLst>
              <a:gd name="T0" fmla="*/ 0 w 186"/>
              <a:gd name="T1" fmla="*/ 20637 h 13"/>
              <a:gd name="T2" fmla="*/ 46038 w 186"/>
              <a:gd name="T3" fmla="*/ 20637 h 13"/>
              <a:gd name="T4" fmla="*/ 92075 w 186"/>
              <a:gd name="T5" fmla="*/ 20637 h 13"/>
              <a:gd name="T6" fmla="*/ 133350 w 186"/>
              <a:gd name="T7" fmla="*/ 17462 h 13"/>
              <a:gd name="T8" fmla="*/ 174625 w 186"/>
              <a:gd name="T9" fmla="*/ 15875 h 13"/>
              <a:gd name="T10" fmla="*/ 207963 w 186"/>
              <a:gd name="T11" fmla="*/ 14287 h 13"/>
              <a:gd name="T12" fmla="*/ 238125 w 186"/>
              <a:gd name="T13" fmla="*/ 11112 h 13"/>
              <a:gd name="T14" fmla="*/ 261938 w 186"/>
              <a:gd name="T15" fmla="*/ 9525 h 13"/>
              <a:gd name="T16" fmla="*/ 280988 w 186"/>
              <a:gd name="T17" fmla="*/ 6350 h 13"/>
              <a:gd name="T18" fmla="*/ 292100 w 186"/>
              <a:gd name="T19" fmla="*/ 3175 h 13"/>
              <a:gd name="T20" fmla="*/ 295275 w 186"/>
              <a:gd name="T21" fmla="*/ 0 h 13"/>
              <a:gd name="T22" fmla="*/ 284163 w 186"/>
              <a:gd name="T23" fmla="*/ 0 h 13"/>
              <a:gd name="T24" fmla="*/ 282575 w 186"/>
              <a:gd name="T25" fmla="*/ 3175 h 13"/>
              <a:gd name="T26" fmla="*/ 271463 w 186"/>
              <a:gd name="T27" fmla="*/ 6350 h 13"/>
              <a:gd name="T28" fmla="*/ 254000 w 186"/>
              <a:gd name="T29" fmla="*/ 7937 h 13"/>
              <a:gd name="T30" fmla="*/ 230188 w 186"/>
              <a:gd name="T31" fmla="*/ 11112 h 13"/>
              <a:gd name="T32" fmla="*/ 201613 w 186"/>
              <a:gd name="T33" fmla="*/ 14287 h 13"/>
              <a:gd name="T34" fmla="*/ 168275 w 186"/>
              <a:gd name="T35" fmla="*/ 15875 h 13"/>
              <a:gd name="T36" fmla="*/ 130175 w 186"/>
              <a:gd name="T37" fmla="*/ 17462 h 13"/>
              <a:gd name="T38" fmla="*/ 87313 w 186"/>
              <a:gd name="T39" fmla="*/ 17462 h 13"/>
              <a:gd name="T40" fmla="*/ 46038 w 186"/>
              <a:gd name="T41" fmla="*/ 20637 h 13"/>
              <a:gd name="T42" fmla="*/ 0 w 186"/>
              <a:gd name="T43" fmla="*/ 20637 h 13"/>
              <a:gd name="T44" fmla="*/ 0 w 186"/>
              <a:gd name="T45" fmla="*/ 20637 h 1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6" h="13">
                <a:moveTo>
                  <a:pt x="0" y="13"/>
                </a:moveTo>
                <a:lnTo>
                  <a:pt x="29" y="13"/>
                </a:lnTo>
                <a:lnTo>
                  <a:pt x="58" y="13"/>
                </a:lnTo>
                <a:lnTo>
                  <a:pt x="84" y="11"/>
                </a:lnTo>
                <a:lnTo>
                  <a:pt x="110" y="10"/>
                </a:lnTo>
                <a:lnTo>
                  <a:pt x="131" y="9"/>
                </a:lnTo>
                <a:lnTo>
                  <a:pt x="150" y="7"/>
                </a:lnTo>
                <a:lnTo>
                  <a:pt x="165" y="6"/>
                </a:lnTo>
                <a:lnTo>
                  <a:pt x="177" y="4"/>
                </a:lnTo>
                <a:lnTo>
                  <a:pt x="184" y="2"/>
                </a:lnTo>
                <a:lnTo>
                  <a:pt x="186" y="0"/>
                </a:lnTo>
                <a:lnTo>
                  <a:pt x="179" y="0"/>
                </a:lnTo>
                <a:lnTo>
                  <a:pt x="178" y="2"/>
                </a:lnTo>
                <a:lnTo>
                  <a:pt x="171" y="4"/>
                </a:lnTo>
                <a:lnTo>
                  <a:pt x="160" y="5"/>
                </a:lnTo>
                <a:lnTo>
                  <a:pt x="145" y="7"/>
                </a:lnTo>
                <a:lnTo>
                  <a:pt x="127" y="9"/>
                </a:lnTo>
                <a:lnTo>
                  <a:pt x="106" y="10"/>
                </a:lnTo>
                <a:lnTo>
                  <a:pt x="82" y="11"/>
                </a:lnTo>
                <a:lnTo>
                  <a:pt x="55" y="11"/>
                </a:lnTo>
                <a:lnTo>
                  <a:pt x="29" y="13"/>
                </a:lnTo>
                <a:lnTo>
                  <a:pt x="0" y="13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00" name="Freeform 165"/>
          <p:cNvSpPr/>
          <p:nvPr/>
        </p:nvSpPr>
        <p:spPr bwMode="auto">
          <a:xfrm>
            <a:off x="7604760" y="3241040"/>
            <a:ext cx="254635" cy="18415"/>
          </a:xfrm>
          <a:custGeom>
            <a:avLst/>
            <a:gdLst>
              <a:gd name="T0" fmla="*/ 284163 w 179"/>
              <a:gd name="T1" fmla="*/ 0 h 13"/>
              <a:gd name="T2" fmla="*/ 282575 w 179"/>
              <a:gd name="T3" fmla="*/ 3175 h 13"/>
              <a:gd name="T4" fmla="*/ 271463 w 179"/>
              <a:gd name="T5" fmla="*/ 6350 h 13"/>
              <a:gd name="T6" fmla="*/ 254000 w 179"/>
              <a:gd name="T7" fmla="*/ 7937 h 13"/>
              <a:gd name="T8" fmla="*/ 230188 w 179"/>
              <a:gd name="T9" fmla="*/ 11112 h 13"/>
              <a:gd name="T10" fmla="*/ 201613 w 179"/>
              <a:gd name="T11" fmla="*/ 14287 h 13"/>
              <a:gd name="T12" fmla="*/ 168275 w 179"/>
              <a:gd name="T13" fmla="*/ 15875 h 13"/>
              <a:gd name="T14" fmla="*/ 130175 w 179"/>
              <a:gd name="T15" fmla="*/ 17462 h 13"/>
              <a:gd name="T16" fmla="*/ 87313 w 179"/>
              <a:gd name="T17" fmla="*/ 17462 h 13"/>
              <a:gd name="T18" fmla="*/ 46038 w 179"/>
              <a:gd name="T19" fmla="*/ 20637 h 13"/>
              <a:gd name="T20" fmla="*/ 0 w 179"/>
              <a:gd name="T21" fmla="*/ 20637 h 13"/>
              <a:gd name="T22" fmla="*/ 0 w 179"/>
              <a:gd name="T23" fmla="*/ 17462 h 13"/>
              <a:gd name="T24" fmla="*/ 42863 w 179"/>
              <a:gd name="T25" fmla="*/ 17462 h 13"/>
              <a:gd name="T26" fmla="*/ 85725 w 179"/>
              <a:gd name="T27" fmla="*/ 17462 h 13"/>
              <a:gd name="T28" fmla="*/ 123825 w 179"/>
              <a:gd name="T29" fmla="*/ 15875 h 13"/>
              <a:gd name="T30" fmla="*/ 161925 w 179"/>
              <a:gd name="T31" fmla="*/ 15875 h 13"/>
              <a:gd name="T32" fmla="*/ 193675 w 179"/>
              <a:gd name="T33" fmla="*/ 14287 h 13"/>
              <a:gd name="T34" fmla="*/ 222250 w 179"/>
              <a:gd name="T35" fmla="*/ 11112 h 13"/>
              <a:gd name="T36" fmla="*/ 244475 w 179"/>
              <a:gd name="T37" fmla="*/ 7937 h 13"/>
              <a:gd name="T38" fmla="*/ 260350 w 179"/>
              <a:gd name="T39" fmla="*/ 6350 h 13"/>
              <a:gd name="T40" fmla="*/ 271463 w 179"/>
              <a:gd name="T41" fmla="*/ 1587 h 13"/>
              <a:gd name="T42" fmla="*/ 274638 w 179"/>
              <a:gd name="T43" fmla="*/ 0 h 13"/>
              <a:gd name="T44" fmla="*/ 284163 w 179"/>
              <a:gd name="T45" fmla="*/ 0 h 13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79" h="13">
                <a:moveTo>
                  <a:pt x="179" y="0"/>
                </a:moveTo>
                <a:lnTo>
                  <a:pt x="178" y="2"/>
                </a:lnTo>
                <a:lnTo>
                  <a:pt x="171" y="4"/>
                </a:lnTo>
                <a:lnTo>
                  <a:pt x="160" y="5"/>
                </a:lnTo>
                <a:lnTo>
                  <a:pt x="145" y="7"/>
                </a:lnTo>
                <a:lnTo>
                  <a:pt x="127" y="9"/>
                </a:lnTo>
                <a:lnTo>
                  <a:pt x="106" y="10"/>
                </a:lnTo>
                <a:lnTo>
                  <a:pt x="82" y="11"/>
                </a:lnTo>
                <a:lnTo>
                  <a:pt x="55" y="11"/>
                </a:lnTo>
                <a:lnTo>
                  <a:pt x="29" y="13"/>
                </a:lnTo>
                <a:lnTo>
                  <a:pt x="0" y="13"/>
                </a:lnTo>
                <a:lnTo>
                  <a:pt x="0" y="11"/>
                </a:lnTo>
                <a:lnTo>
                  <a:pt x="27" y="11"/>
                </a:lnTo>
                <a:lnTo>
                  <a:pt x="54" y="11"/>
                </a:lnTo>
                <a:lnTo>
                  <a:pt x="78" y="10"/>
                </a:lnTo>
                <a:lnTo>
                  <a:pt x="102" y="10"/>
                </a:lnTo>
                <a:lnTo>
                  <a:pt x="122" y="9"/>
                </a:lnTo>
                <a:lnTo>
                  <a:pt x="140" y="7"/>
                </a:lnTo>
                <a:lnTo>
                  <a:pt x="154" y="5"/>
                </a:lnTo>
                <a:lnTo>
                  <a:pt x="164" y="4"/>
                </a:lnTo>
                <a:lnTo>
                  <a:pt x="171" y="1"/>
                </a:lnTo>
                <a:lnTo>
                  <a:pt x="173" y="0"/>
                </a:lnTo>
                <a:lnTo>
                  <a:pt x="179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01" name="Freeform 166"/>
          <p:cNvSpPr/>
          <p:nvPr/>
        </p:nvSpPr>
        <p:spPr bwMode="auto">
          <a:xfrm>
            <a:off x="7604760" y="3241040"/>
            <a:ext cx="245745" cy="15875"/>
          </a:xfrm>
          <a:custGeom>
            <a:avLst/>
            <a:gdLst>
              <a:gd name="T0" fmla="*/ 0 w 173"/>
              <a:gd name="T1" fmla="*/ 17462 h 11"/>
              <a:gd name="T2" fmla="*/ 42863 w 173"/>
              <a:gd name="T3" fmla="*/ 17462 h 11"/>
              <a:gd name="T4" fmla="*/ 85725 w 173"/>
              <a:gd name="T5" fmla="*/ 17462 h 11"/>
              <a:gd name="T6" fmla="*/ 123825 w 173"/>
              <a:gd name="T7" fmla="*/ 15875 h 11"/>
              <a:gd name="T8" fmla="*/ 161925 w 173"/>
              <a:gd name="T9" fmla="*/ 15875 h 11"/>
              <a:gd name="T10" fmla="*/ 193675 w 173"/>
              <a:gd name="T11" fmla="*/ 14287 h 11"/>
              <a:gd name="T12" fmla="*/ 222250 w 173"/>
              <a:gd name="T13" fmla="*/ 11112 h 11"/>
              <a:gd name="T14" fmla="*/ 244475 w 173"/>
              <a:gd name="T15" fmla="*/ 7937 h 11"/>
              <a:gd name="T16" fmla="*/ 260350 w 173"/>
              <a:gd name="T17" fmla="*/ 6350 h 11"/>
              <a:gd name="T18" fmla="*/ 271463 w 173"/>
              <a:gd name="T19" fmla="*/ 1587 h 11"/>
              <a:gd name="T20" fmla="*/ 274638 w 173"/>
              <a:gd name="T21" fmla="*/ 0 h 11"/>
              <a:gd name="T22" fmla="*/ 261938 w 173"/>
              <a:gd name="T23" fmla="*/ 0 h 11"/>
              <a:gd name="T24" fmla="*/ 258763 w 173"/>
              <a:gd name="T25" fmla="*/ 3175 h 11"/>
              <a:gd name="T26" fmla="*/ 246063 w 173"/>
              <a:gd name="T27" fmla="*/ 6350 h 11"/>
              <a:gd name="T28" fmla="*/ 228600 w 173"/>
              <a:gd name="T29" fmla="*/ 9525 h 11"/>
              <a:gd name="T30" fmla="*/ 201613 w 173"/>
              <a:gd name="T31" fmla="*/ 11112 h 11"/>
              <a:gd name="T32" fmla="*/ 169863 w 173"/>
              <a:gd name="T33" fmla="*/ 14287 h 11"/>
              <a:gd name="T34" fmla="*/ 131763 w 173"/>
              <a:gd name="T35" fmla="*/ 15875 h 11"/>
              <a:gd name="T36" fmla="*/ 90488 w 173"/>
              <a:gd name="T37" fmla="*/ 17462 h 11"/>
              <a:gd name="T38" fmla="*/ 46038 w 173"/>
              <a:gd name="T39" fmla="*/ 17462 h 11"/>
              <a:gd name="T40" fmla="*/ 0 w 173"/>
              <a:gd name="T41" fmla="*/ 17462 h 11"/>
              <a:gd name="T42" fmla="*/ 0 w 173"/>
              <a:gd name="T43" fmla="*/ 17462 h 1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73" h="11">
                <a:moveTo>
                  <a:pt x="0" y="11"/>
                </a:moveTo>
                <a:lnTo>
                  <a:pt x="27" y="11"/>
                </a:lnTo>
                <a:lnTo>
                  <a:pt x="54" y="11"/>
                </a:lnTo>
                <a:lnTo>
                  <a:pt x="78" y="10"/>
                </a:lnTo>
                <a:lnTo>
                  <a:pt x="102" y="10"/>
                </a:lnTo>
                <a:lnTo>
                  <a:pt x="122" y="9"/>
                </a:lnTo>
                <a:lnTo>
                  <a:pt x="140" y="7"/>
                </a:lnTo>
                <a:lnTo>
                  <a:pt x="154" y="5"/>
                </a:lnTo>
                <a:lnTo>
                  <a:pt x="164" y="4"/>
                </a:lnTo>
                <a:lnTo>
                  <a:pt x="171" y="1"/>
                </a:lnTo>
                <a:lnTo>
                  <a:pt x="173" y="0"/>
                </a:lnTo>
                <a:lnTo>
                  <a:pt x="165" y="0"/>
                </a:lnTo>
                <a:lnTo>
                  <a:pt x="163" y="2"/>
                </a:lnTo>
                <a:lnTo>
                  <a:pt x="155" y="4"/>
                </a:lnTo>
                <a:lnTo>
                  <a:pt x="144" y="6"/>
                </a:lnTo>
                <a:lnTo>
                  <a:pt x="127" y="7"/>
                </a:lnTo>
                <a:lnTo>
                  <a:pt x="107" y="9"/>
                </a:lnTo>
                <a:lnTo>
                  <a:pt x="83" y="10"/>
                </a:lnTo>
                <a:lnTo>
                  <a:pt x="57" y="11"/>
                </a:lnTo>
                <a:lnTo>
                  <a:pt x="29" y="11"/>
                </a:lnTo>
                <a:lnTo>
                  <a:pt x="0" y="11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02" name="Freeform 167"/>
          <p:cNvSpPr/>
          <p:nvPr/>
        </p:nvSpPr>
        <p:spPr bwMode="auto">
          <a:xfrm>
            <a:off x="7604760" y="3241040"/>
            <a:ext cx="234315" cy="15875"/>
          </a:xfrm>
          <a:custGeom>
            <a:avLst/>
            <a:gdLst>
              <a:gd name="T0" fmla="*/ 261938 w 165"/>
              <a:gd name="T1" fmla="*/ 0 h 11"/>
              <a:gd name="T2" fmla="*/ 258763 w 165"/>
              <a:gd name="T3" fmla="*/ 3175 h 11"/>
              <a:gd name="T4" fmla="*/ 246063 w 165"/>
              <a:gd name="T5" fmla="*/ 6350 h 11"/>
              <a:gd name="T6" fmla="*/ 228600 w 165"/>
              <a:gd name="T7" fmla="*/ 9525 h 11"/>
              <a:gd name="T8" fmla="*/ 201613 w 165"/>
              <a:gd name="T9" fmla="*/ 11112 h 11"/>
              <a:gd name="T10" fmla="*/ 169863 w 165"/>
              <a:gd name="T11" fmla="*/ 14287 h 11"/>
              <a:gd name="T12" fmla="*/ 131763 w 165"/>
              <a:gd name="T13" fmla="*/ 15875 h 11"/>
              <a:gd name="T14" fmla="*/ 90488 w 165"/>
              <a:gd name="T15" fmla="*/ 17462 h 11"/>
              <a:gd name="T16" fmla="*/ 46038 w 165"/>
              <a:gd name="T17" fmla="*/ 17462 h 11"/>
              <a:gd name="T18" fmla="*/ 0 w 165"/>
              <a:gd name="T19" fmla="*/ 17462 h 11"/>
              <a:gd name="T20" fmla="*/ 0 w 165"/>
              <a:gd name="T21" fmla="*/ 17462 h 11"/>
              <a:gd name="T22" fmla="*/ 42863 w 165"/>
              <a:gd name="T23" fmla="*/ 17462 h 11"/>
              <a:gd name="T24" fmla="*/ 85725 w 165"/>
              <a:gd name="T25" fmla="*/ 15875 h 11"/>
              <a:gd name="T26" fmla="*/ 125413 w 165"/>
              <a:gd name="T27" fmla="*/ 15875 h 11"/>
              <a:gd name="T28" fmla="*/ 161925 w 165"/>
              <a:gd name="T29" fmla="*/ 14287 h 11"/>
              <a:gd name="T30" fmla="*/ 192088 w 165"/>
              <a:gd name="T31" fmla="*/ 11112 h 11"/>
              <a:gd name="T32" fmla="*/ 219075 w 165"/>
              <a:gd name="T33" fmla="*/ 7937 h 11"/>
              <a:gd name="T34" fmla="*/ 236538 w 165"/>
              <a:gd name="T35" fmla="*/ 6350 h 11"/>
              <a:gd name="T36" fmla="*/ 249238 w 165"/>
              <a:gd name="T37" fmla="*/ 3175 h 11"/>
              <a:gd name="T38" fmla="*/ 250825 w 165"/>
              <a:gd name="T39" fmla="*/ 0 h 11"/>
              <a:gd name="T40" fmla="*/ 261938 w 165"/>
              <a:gd name="T41" fmla="*/ 0 h 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5" h="11">
                <a:moveTo>
                  <a:pt x="165" y="0"/>
                </a:moveTo>
                <a:lnTo>
                  <a:pt x="163" y="2"/>
                </a:lnTo>
                <a:lnTo>
                  <a:pt x="155" y="4"/>
                </a:lnTo>
                <a:lnTo>
                  <a:pt x="144" y="6"/>
                </a:lnTo>
                <a:lnTo>
                  <a:pt x="127" y="7"/>
                </a:lnTo>
                <a:lnTo>
                  <a:pt x="107" y="9"/>
                </a:lnTo>
                <a:lnTo>
                  <a:pt x="83" y="10"/>
                </a:lnTo>
                <a:lnTo>
                  <a:pt x="57" y="11"/>
                </a:lnTo>
                <a:lnTo>
                  <a:pt x="29" y="11"/>
                </a:lnTo>
                <a:lnTo>
                  <a:pt x="0" y="11"/>
                </a:lnTo>
                <a:lnTo>
                  <a:pt x="27" y="11"/>
                </a:lnTo>
                <a:lnTo>
                  <a:pt x="54" y="10"/>
                </a:lnTo>
                <a:lnTo>
                  <a:pt x="79" y="10"/>
                </a:lnTo>
                <a:lnTo>
                  <a:pt x="102" y="9"/>
                </a:lnTo>
                <a:lnTo>
                  <a:pt x="121" y="7"/>
                </a:lnTo>
                <a:lnTo>
                  <a:pt x="138" y="5"/>
                </a:lnTo>
                <a:lnTo>
                  <a:pt x="149" y="4"/>
                </a:lnTo>
                <a:lnTo>
                  <a:pt x="157" y="2"/>
                </a:lnTo>
                <a:lnTo>
                  <a:pt x="158" y="0"/>
                </a:lnTo>
                <a:lnTo>
                  <a:pt x="165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03" name="Freeform 168"/>
          <p:cNvSpPr/>
          <p:nvPr/>
        </p:nvSpPr>
        <p:spPr bwMode="auto">
          <a:xfrm>
            <a:off x="7604760" y="3241040"/>
            <a:ext cx="224790" cy="15875"/>
          </a:xfrm>
          <a:custGeom>
            <a:avLst/>
            <a:gdLst>
              <a:gd name="T0" fmla="*/ 0 w 158"/>
              <a:gd name="T1" fmla="*/ 17462 h 11"/>
              <a:gd name="T2" fmla="*/ 42863 w 158"/>
              <a:gd name="T3" fmla="*/ 17462 h 11"/>
              <a:gd name="T4" fmla="*/ 85725 w 158"/>
              <a:gd name="T5" fmla="*/ 15875 h 11"/>
              <a:gd name="T6" fmla="*/ 125413 w 158"/>
              <a:gd name="T7" fmla="*/ 15875 h 11"/>
              <a:gd name="T8" fmla="*/ 161925 w 158"/>
              <a:gd name="T9" fmla="*/ 14287 h 11"/>
              <a:gd name="T10" fmla="*/ 192088 w 158"/>
              <a:gd name="T11" fmla="*/ 11112 h 11"/>
              <a:gd name="T12" fmla="*/ 219075 w 158"/>
              <a:gd name="T13" fmla="*/ 7937 h 11"/>
              <a:gd name="T14" fmla="*/ 236538 w 158"/>
              <a:gd name="T15" fmla="*/ 6350 h 11"/>
              <a:gd name="T16" fmla="*/ 249238 w 158"/>
              <a:gd name="T17" fmla="*/ 3175 h 11"/>
              <a:gd name="T18" fmla="*/ 250825 w 158"/>
              <a:gd name="T19" fmla="*/ 0 h 11"/>
              <a:gd name="T20" fmla="*/ 238125 w 158"/>
              <a:gd name="T21" fmla="*/ 0 h 11"/>
              <a:gd name="T22" fmla="*/ 234950 w 158"/>
              <a:gd name="T23" fmla="*/ 1587 h 11"/>
              <a:gd name="T24" fmla="*/ 223838 w 158"/>
              <a:gd name="T25" fmla="*/ 6350 h 11"/>
              <a:gd name="T26" fmla="*/ 206375 w 158"/>
              <a:gd name="T27" fmla="*/ 7937 h 11"/>
              <a:gd name="T28" fmla="*/ 182563 w 158"/>
              <a:gd name="T29" fmla="*/ 9525 h 11"/>
              <a:gd name="T30" fmla="*/ 153988 w 158"/>
              <a:gd name="T31" fmla="*/ 11112 h 11"/>
              <a:gd name="T32" fmla="*/ 120650 w 158"/>
              <a:gd name="T33" fmla="*/ 14287 h 11"/>
              <a:gd name="T34" fmla="*/ 80963 w 158"/>
              <a:gd name="T35" fmla="*/ 15875 h 11"/>
              <a:gd name="T36" fmla="*/ 41275 w 158"/>
              <a:gd name="T37" fmla="*/ 15875 h 11"/>
              <a:gd name="T38" fmla="*/ 0 w 158"/>
              <a:gd name="T39" fmla="*/ 15875 h 11"/>
              <a:gd name="T40" fmla="*/ 0 w 158"/>
              <a:gd name="T41" fmla="*/ 17462 h 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58" h="11">
                <a:moveTo>
                  <a:pt x="0" y="11"/>
                </a:moveTo>
                <a:lnTo>
                  <a:pt x="27" y="11"/>
                </a:lnTo>
                <a:lnTo>
                  <a:pt x="54" y="10"/>
                </a:lnTo>
                <a:lnTo>
                  <a:pt x="79" y="10"/>
                </a:lnTo>
                <a:lnTo>
                  <a:pt x="102" y="9"/>
                </a:lnTo>
                <a:lnTo>
                  <a:pt x="121" y="7"/>
                </a:lnTo>
                <a:lnTo>
                  <a:pt x="138" y="5"/>
                </a:lnTo>
                <a:lnTo>
                  <a:pt x="149" y="4"/>
                </a:lnTo>
                <a:lnTo>
                  <a:pt x="157" y="2"/>
                </a:lnTo>
                <a:lnTo>
                  <a:pt x="158" y="0"/>
                </a:lnTo>
                <a:lnTo>
                  <a:pt x="150" y="0"/>
                </a:lnTo>
                <a:lnTo>
                  <a:pt x="148" y="1"/>
                </a:lnTo>
                <a:lnTo>
                  <a:pt x="141" y="4"/>
                </a:lnTo>
                <a:lnTo>
                  <a:pt x="130" y="5"/>
                </a:lnTo>
                <a:lnTo>
                  <a:pt x="115" y="6"/>
                </a:lnTo>
                <a:lnTo>
                  <a:pt x="97" y="7"/>
                </a:lnTo>
                <a:lnTo>
                  <a:pt x="76" y="9"/>
                </a:lnTo>
                <a:lnTo>
                  <a:pt x="51" y="10"/>
                </a:lnTo>
                <a:lnTo>
                  <a:pt x="26" y="10"/>
                </a:lnTo>
                <a:lnTo>
                  <a:pt x="0" y="10"/>
                </a:lnTo>
                <a:lnTo>
                  <a:pt x="0" y="11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04" name="Freeform 169"/>
          <p:cNvSpPr/>
          <p:nvPr/>
        </p:nvSpPr>
        <p:spPr bwMode="auto">
          <a:xfrm>
            <a:off x="7604760" y="3241040"/>
            <a:ext cx="213360" cy="13970"/>
          </a:xfrm>
          <a:custGeom>
            <a:avLst/>
            <a:gdLst>
              <a:gd name="T0" fmla="*/ 238125 w 150"/>
              <a:gd name="T1" fmla="*/ 0 h 10"/>
              <a:gd name="T2" fmla="*/ 234950 w 150"/>
              <a:gd name="T3" fmla="*/ 1588 h 10"/>
              <a:gd name="T4" fmla="*/ 223838 w 150"/>
              <a:gd name="T5" fmla="*/ 6350 h 10"/>
              <a:gd name="T6" fmla="*/ 206375 w 150"/>
              <a:gd name="T7" fmla="*/ 7938 h 10"/>
              <a:gd name="T8" fmla="*/ 182563 w 150"/>
              <a:gd name="T9" fmla="*/ 9525 h 10"/>
              <a:gd name="T10" fmla="*/ 153988 w 150"/>
              <a:gd name="T11" fmla="*/ 11113 h 10"/>
              <a:gd name="T12" fmla="*/ 120650 w 150"/>
              <a:gd name="T13" fmla="*/ 14288 h 10"/>
              <a:gd name="T14" fmla="*/ 80963 w 150"/>
              <a:gd name="T15" fmla="*/ 15875 h 10"/>
              <a:gd name="T16" fmla="*/ 41275 w 150"/>
              <a:gd name="T17" fmla="*/ 15875 h 10"/>
              <a:gd name="T18" fmla="*/ 0 w 150"/>
              <a:gd name="T19" fmla="*/ 15875 h 10"/>
              <a:gd name="T20" fmla="*/ 0 w 150"/>
              <a:gd name="T21" fmla="*/ 15875 h 10"/>
              <a:gd name="T22" fmla="*/ 39688 w 150"/>
              <a:gd name="T23" fmla="*/ 15875 h 10"/>
              <a:gd name="T24" fmla="*/ 77788 w 150"/>
              <a:gd name="T25" fmla="*/ 14288 h 10"/>
              <a:gd name="T26" fmla="*/ 111125 w 150"/>
              <a:gd name="T27" fmla="*/ 14288 h 10"/>
              <a:gd name="T28" fmla="*/ 144463 w 150"/>
              <a:gd name="T29" fmla="*/ 11113 h 10"/>
              <a:gd name="T30" fmla="*/ 171450 w 150"/>
              <a:gd name="T31" fmla="*/ 9525 h 10"/>
              <a:gd name="T32" fmla="*/ 196850 w 150"/>
              <a:gd name="T33" fmla="*/ 7938 h 10"/>
              <a:gd name="T34" fmla="*/ 212725 w 150"/>
              <a:gd name="T35" fmla="*/ 6350 h 10"/>
              <a:gd name="T36" fmla="*/ 222250 w 150"/>
              <a:gd name="T37" fmla="*/ 1588 h 10"/>
              <a:gd name="T38" fmla="*/ 227013 w 150"/>
              <a:gd name="T39" fmla="*/ 0 h 10"/>
              <a:gd name="T40" fmla="*/ 238125 w 150"/>
              <a:gd name="T41" fmla="*/ 0 h 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50" h="10">
                <a:moveTo>
                  <a:pt x="150" y="0"/>
                </a:moveTo>
                <a:lnTo>
                  <a:pt x="148" y="1"/>
                </a:lnTo>
                <a:lnTo>
                  <a:pt x="141" y="4"/>
                </a:lnTo>
                <a:lnTo>
                  <a:pt x="130" y="5"/>
                </a:lnTo>
                <a:lnTo>
                  <a:pt x="115" y="6"/>
                </a:lnTo>
                <a:lnTo>
                  <a:pt x="97" y="7"/>
                </a:lnTo>
                <a:lnTo>
                  <a:pt x="76" y="9"/>
                </a:lnTo>
                <a:lnTo>
                  <a:pt x="51" y="10"/>
                </a:lnTo>
                <a:lnTo>
                  <a:pt x="26" y="10"/>
                </a:lnTo>
                <a:lnTo>
                  <a:pt x="0" y="10"/>
                </a:lnTo>
                <a:lnTo>
                  <a:pt x="25" y="10"/>
                </a:lnTo>
                <a:lnTo>
                  <a:pt x="49" y="9"/>
                </a:lnTo>
                <a:lnTo>
                  <a:pt x="70" y="9"/>
                </a:lnTo>
                <a:lnTo>
                  <a:pt x="91" y="7"/>
                </a:lnTo>
                <a:lnTo>
                  <a:pt x="108" y="6"/>
                </a:lnTo>
                <a:lnTo>
                  <a:pt x="124" y="5"/>
                </a:lnTo>
                <a:lnTo>
                  <a:pt x="134" y="4"/>
                </a:lnTo>
                <a:lnTo>
                  <a:pt x="140" y="1"/>
                </a:lnTo>
                <a:lnTo>
                  <a:pt x="143" y="0"/>
                </a:lnTo>
                <a:lnTo>
                  <a:pt x="150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05" name="Freeform 170"/>
          <p:cNvSpPr/>
          <p:nvPr/>
        </p:nvSpPr>
        <p:spPr bwMode="auto">
          <a:xfrm>
            <a:off x="7604760" y="3241040"/>
            <a:ext cx="203200" cy="13970"/>
          </a:xfrm>
          <a:custGeom>
            <a:avLst/>
            <a:gdLst>
              <a:gd name="T0" fmla="*/ 0 w 143"/>
              <a:gd name="T1" fmla="*/ 15875 h 10"/>
              <a:gd name="T2" fmla="*/ 39688 w 143"/>
              <a:gd name="T3" fmla="*/ 15875 h 10"/>
              <a:gd name="T4" fmla="*/ 77788 w 143"/>
              <a:gd name="T5" fmla="*/ 14288 h 10"/>
              <a:gd name="T6" fmla="*/ 111125 w 143"/>
              <a:gd name="T7" fmla="*/ 14288 h 10"/>
              <a:gd name="T8" fmla="*/ 144463 w 143"/>
              <a:gd name="T9" fmla="*/ 11113 h 10"/>
              <a:gd name="T10" fmla="*/ 171450 w 143"/>
              <a:gd name="T11" fmla="*/ 9525 h 10"/>
              <a:gd name="T12" fmla="*/ 196850 w 143"/>
              <a:gd name="T13" fmla="*/ 7938 h 10"/>
              <a:gd name="T14" fmla="*/ 212725 w 143"/>
              <a:gd name="T15" fmla="*/ 6350 h 10"/>
              <a:gd name="T16" fmla="*/ 222250 w 143"/>
              <a:gd name="T17" fmla="*/ 1588 h 10"/>
              <a:gd name="T18" fmla="*/ 227013 w 143"/>
              <a:gd name="T19" fmla="*/ 0 h 10"/>
              <a:gd name="T20" fmla="*/ 211138 w 143"/>
              <a:gd name="T21" fmla="*/ 0 h 10"/>
              <a:gd name="T22" fmla="*/ 207963 w 143"/>
              <a:gd name="T23" fmla="*/ 1588 h 10"/>
              <a:gd name="T24" fmla="*/ 198438 w 143"/>
              <a:gd name="T25" fmla="*/ 6350 h 10"/>
              <a:gd name="T26" fmla="*/ 182563 w 143"/>
              <a:gd name="T27" fmla="*/ 7938 h 10"/>
              <a:gd name="T28" fmla="*/ 161925 w 143"/>
              <a:gd name="T29" fmla="*/ 9525 h 10"/>
              <a:gd name="T30" fmla="*/ 136525 w 143"/>
              <a:gd name="T31" fmla="*/ 11113 h 10"/>
              <a:gd name="T32" fmla="*/ 106363 w 143"/>
              <a:gd name="T33" fmla="*/ 11113 h 10"/>
              <a:gd name="T34" fmla="*/ 71438 w 143"/>
              <a:gd name="T35" fmla="*/ 14288 h 10"/>
              <a:gd name="T36" fmla="*/ 38100 w 143"/>
              <a:gd name="T37" fmla="*/ 14288 h 10"/>
              <a:gd name="T38" fmla="*/ 0 w 143"/>
              <a:gd name="T39" fmla="*/ 14288 h 10"/>
              <a:gd name="T40" fmla="*/ 0 w 143"/>
              <a:gd name="T41" fmla="*/ 15875 h 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3" h="10">
                <a:moveTo>
                  <a:pt x="0" y="10"/>
                </a:moveTo>
                <a:lnTo>
                  <a:pt x="25" y="10"/>
                </a:lnTo>
                <a:lnTo>
                  <a:pt x="49" y="9"/>
                </a:lnTo>
                <a:lnTo>
                  <a:pt x="70" y="9"/>
                </a:lnTo>
                <a:lnTo>
                  <a:pt x="91" y="7"/>
                </a:lnTo>
                <a:lnTo>
                  <a:pt x="108" y="6"/>
                </a:lnTo>
                <a:lnTo>
                  <a:pt x="124" y="5"/>
                </a:lnTo>
                <a:lnTo>
                  <a:pt x="134" y="4"/>
                </a:lnTo>
                <a:lnTo>
                  <a:pt x="140" y="1"/>
                </a:lnTo>
                <a:lnTo>
                  <a:pt x="143" y="0"/>
                </a:lnTo>
                <a:lnTo>
                  <a:pt x="133" y="0"/>
                </a:lnTo>
                <a:lnTo>
                  <a:pt x="131" y="1"/>
                </a:lnTo>
                <a:lnTo>
                  <a:pt x="125" y="4"/>
                </a:lnTo>
                <a:lnTo>
                  <a:pt x="115" y="5"/>
                </a:lnTo>
                <a:lnTo>
                  <a:pt x="102" y="6"/>
                </a:lnTo>
                <a:lnTo>
                  <a:pt x="86" y="7"/>
                </a:lnTo>
                <a:lnTo>
                  <a:pt x="67" y="7"/>
                </a:lnTo>
                <a:lnTo>
                  <a:pt x="45" y="9"/>
                </a:lnTo>
                <a:lnTo>
                  <a:pt x="24" y="9"/>
                </a:lnTo>
                <a:lnTo>
                  <a:pt x="0" y="9"/>
                </a:lnTo>
                <a:lnTo>
                  <a:pt x="0" y="10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06" name="Freeform 171"/>
          <p:cNvSpPr/>
          <p:nvPr/>
        </p:nvSpPr>
        <p:spPr bwMode="auto">
          <a:xfrm>
            <a:off x="7604760" y="3241040"/>
            <a:ext cx="189230" cy="12700"/>
          </a:xfrm>
          <a:custGeom>
            <a:avLst/>
            <a:gdLst>
              <a:gd name="T0" fmla="*/ 211138 w 133"/>
              <a:gd name="T1" fmla="*/ 0 h 9"/>
              <a:gd name="T2" fmla="*/ 207963 w 133"/>
              <a:gd name="T3" fmla="*/ 1587 h 9"/>
              <a:gd name="T4" fmla="*/ 198438 w 133"/>
              <a:gd name="T5" fmla="*/ 6350 h 9"/>
              <a:gd name="T6" fmla="*/ 182563 w 133"/>
              <a:gd name="T7" fmla="*/ 7937 h 9"/>
              <a:gd name="T8" fmla="*/ 161925 w 133"/>
              <a:gd name="T9" fmla="*/ 9525 h 9"/>
              <a:gd name="T10" fmla="*/ 136525 w 133"/>
              <a:gd name="T11" fmla="*/ 11112 h 9"/>
              <a:gd name="T12" fmla="*/ 106363 w 133"/>
              <a:gd name="T13" fmla="*/ 11112 h 9"/>
              <a:gd name="T14" fmla="*/ 71438 w 133"/>
              <a:gd name="T15" fmla="*/ 14287 h 9"/>
              <a:gd name="T16" fmla="*/ 38100 w 133"/>
              <a:gd name="T17" fmla="*/ 14287 h 9"/>
              <a:gd name="T18" fmla="*/ 0 w 133"/>
              <a:gd name="T19" fmla="*/ 14287 h 9"/>
              <a:gd name="T20" fmla="*/ 0 w 133"/>
              <a:gd name="T21" fmla="*/ 14287 h 9"/>
              <a:gd name="T22" fmla="*/ 38100 w 133"/>
              <a:gd name="T23" fmla="*/ 14287 h 9"/>
              <a:gd name="T24" fmla="*/ 76200 w 133"/>
              <a:gd name="T25" fmla="*/ 11112 h 9"/>
              <a:gd name="T26" fmla="*/ 109538 w 133"/>
              <a:gd name="T27" fmla="*/ 11112 h 9"/>
              <a:gd name="T28" fmla="*/ 138113 w 133"/>
              <a:gd name="T29" fmla="*/ 9525 h 9"/>
              <a:gd name="T30" fmla="*/ 163513 w 133"/>
              <a:gd name="T31" fmla="*/ 7937 h 9"/>
              <a:gd name="T32" fmla="*/ 182563 w 133"/>
              <a:gd name="T33" fmla="*/ 6350 h 9"/>
              <a:gd name="T34" fmla="*/ 192088 w 133"/>
              <a:gd name="T35" fmla="*/ 1587 h 9"/>
              <a:gd name="T36" fmla="*/ 196850 w 133"/>
              <a:gd name="T37" fmla="*/ 0 h 9"/>
              <a:gd name="T38" fmla="*/ 211138 w 133"/>
              <a:gd name="T39" fmla="*/ 0 h 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33" h="9">
                <a:moveTo>
                  <a:pt x="133" y="0"/>
                </a:moveTo>
                <a:lnTo>
                  <a:pt x="131" y="1"/>
                </a:lnTo>
                <a:lnTo>
                  <a:pt x="125" y="4"/>
                </a:lnTo>
                <a:lnTo>
                  <a:pt x="115" y="5"/>
                </a:lnTo>
                <a:lnTo>
                  <a:pt x="102" y="6"/>
                </a:lnTo>
                <a:lnTo>
                  <a:pt x="86" y="7"/>
                </a:lnTo>
                <a:lnTo>
                  <a:pt x="67" y="7"/>
                </a:lnTo>
                <a:lnTo>
                  <a:pt x="45" y="9"/>
                </a:lnTo>
                <a:lnTo>
                  <a:pt x="24" y="9"/>
                </a:lnTo>
                <a:lnTo>
                  <a:pt x="0" y="9"/>
                </a:lnTo>
                <a:lnTo>
                  <a:pt x="24" y="9"/>
                </a:lnTo>
                <a:lnTo>
                  <a:pt x="48" y="7"/>
                </a:lnTo>
                <a:lnTo>
                  <a:pt x="69" y="7"/>
                </a:lnTo>
                <a:lnTo>
                  <a:pt x="87" y="6"/>
                </a:lnTo>
                <a:lnTo>
                  <a:pt x="103" y="5"/>
                </a:lnTo>
                <a:lnTo>
                  <a:pt x="115" y="4"/>
                </a:lnTo>
                <a:lnTo>
                  <a:pt x="121" y="1"/>
                </a:lnTo>
                <a:lnTo>
                  <a:pt x="124" y="0"/>
                </a:lnTo>
                <a:lnTo>
                  <a:pt x="133" y="0"/>
                </a:lnTo>
                <a:close/>
              </a:path>
            </a:pathLst>
          </a:custGeom>
          <a:solidFill>
            <a:srgbClr val="8D8D8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07" name="Freeform 172"/>
          <p:cNvSpPr/>
          <p:nvPr/>
        </p:nvSpPr>
        <p:spPr bwMode="auto">
          <a:xfrm>
            <a:off x="7604760" y="3241040"/>
            <a:ext cx="176530" cy="12700"/>
          </a:xfrm>
          <a:custGeom>
            <a:avLst/>
            <a:gdLst>
              <a:gd name="T0" fmla="*/ 0 w 124"/>
              <a:gd name="T1" fmla="*/ 14287 h 9"/>
              <a:gd name="T2" fmla="*/ 38100 w 124"/>
              <a:gd name="T3" fmla="*/ 14287 h 9"/>
              <a:gd name="T4" fmla="*/ 76200 w 124"/>
              <a:gd name="T5" fmla="*/ 11112 h 9"/>
              <a:gd name="T6" fmla="*/ 109538 w 124"/>
              <a:gd name="T7" fmla="*/ 11112 h 9"/>
              <a:gd name="T8" fmla="*/ 138113 w 124"/>
              <a:gd name="T9" fmla="*/ 9525 h 9"/>
              <a:gd name="T10" fmla="*/ 163513 w 124"/>
              <a:gd name="T11" fmla="*/ 7937 h 9"/>
              <a:gd name="T12" fmla="*/ 182563 w 124"/>
              <a:gd name="T13" fmla="*/ 6350 h 9"/>
              <a:gd name="T14" fmla="*/ 192088 w 124"/>
              <a:gd name="T15" fmla="*/ 1587 h 9"/>
              <a:gd name="T16" fmla="*/ 196850 w 124"/>
              <a:gd name="T17" fmla="*/ 0 h 9"/>
              <a:gd name="T18" fmla="*/ 180975 w 124"/>
              <a:gd name="T19" fmla="*/ 0 h 9"/>
              <a:gd name="T20" fmla="*/ 176213 w 124"/>
              <a:gd name="T21" fmla="*/ 1587 h 9"/>
              <a:gd name="T22" fmla="*/ 166688 w 124"/>
              <a:gd name="T23" fmla="*/ 3175 h 9"/>
              <a:gd name="T24" fmla="*/ 150813 w 124"/>
              <a:gd name="T25" fmla="*/ 6350 h 9"/>
              <a:gd name="T26" fmla="*/ 128588 w 124"/>
              <a:gd name="T27" fmla="*/ 7937 h 9"/>
              <a:gd name="T28" fmla="*/ 100013 w 124"/>
              <a:gd name="T29" fmla="*/ 9525 h 9"/>
              <a:gd name="T30" fmla="*/ 69850 w 124"/>
              <a:gd name="T31" fmla="*/ 11112 h 9"/>
              <a:gd name="T32" fmla="*/ 34925 w 124"/>
              <a:gd name="T33" fmla="*/ 11112 h 9"/>
              <a:gd name="T34" fmla="*/ 0 w 124"/>
              <a:gd name="T35" fmla="*/ 11112 h 9"/>
              <a:gd name="T36" fmla="*/ 0 w 124"/>
              <a:gd name="T37" fmla="*/ 14287 h 9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24" h="9">
                <a:moveTo>
                  <a:pt x="0" y="9"/>
                </a:moveTo>
                <a:lnTo>
                  <a:pt x="24" y="9"/>
                </a:lnTo>
                <a:lnTo>
                  <a:pt x="48" y="7"/>
                </a:lnTo>
                <a:lnTo>
                  <a:pt x="69" y="7"/>
                </a:lnTo>
                <a:lnTo>
                  <a:pt x="87" y="6"/>
                </a:lnTo>
                <a:lnTo>
                  <a:pt x="103" y="5"/>
                </a:lnTo>
                <a:lnTo>
                  <a:pt x="115" y="4"/>
                </a:lnTo>
                <a:lnTo>
                  <a:pt x="121" y="1"/>
                </a:lnTo>
                <a:lnTo>
                  <a:pt x="124" y="0"/>
                </a:lnTo>
                <a:lnTo>
                  <a:pt x="114" y="0"/>
                </a:lnTo>
                <a:lnTo>
                  <a:pt x="111" y="1"/>
                </a:lnTo>
                <a:lnTo>
                  <a:pt x="105" y="2"/>
                </a:lnTo>
                <a:lnTo>
                  <a:pt x="95" y="4"/>
                </a:lnTo>
                <a:lnTo>
                  <a:pt x="81" y="5"/>
                </a:lnTo>
                <a:lnTo>
                  <a:pt x="63" y="6"/>
                </a:lnTo>
                <a:lnTo>
                  <a:pt x="44" y="7"/>
                </a:lnTo>
                <a:lnTo>
                  <a:pt x="22" y="7"/>
                </a:lnTo>
                <a:lnTo>
                  <a:pt x="0" y="7"/>
                </a:lnTo>
                <a:lnTo>
                  <a:pt x="0" y="9"/>
                </a:lnTo>
                <a:close/>
              </a:path>
            </a:pathLst>
          </a:custGeom>
          <a:solidFill>
            <a:srgbClr val="88888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08" name="Freeform 173"/>
          <p:cNvSpPr/>
          <p:nvPr/>
        </p:nvSpPr>
        <p:spPr bwMode="auto">
          <a:xfrm>
            <a:off x="7604760" y="3241040"/>
            <a:ext cx="161925" cy="10160"/>
          </a:xfrm>
          <a:custGeom>
            <a:avLst/>
            <a:gdLst>
              <a:gd name="T0" fmla="*/ 180975 w 114"/>
              <a:gd name="T1" fmla="*/ 0 h 7"/>
              <a:gd name="T2" fmla="*/ 176213 w 114"/>
              <a:gd name="T3" fmla="*/ 1587 h 7"/>
              <a:gd name="T4" fmla="*/ 166688 w 114"/>
              <a:gd name="T5" fmla="*/ 3175 h 7"/>
              <a:gd name="T6" fmla="*/ 150813 w 114"/>
              <a:gd name="T7" fmla="*/ 6350 h 7"/>
              <a:gd name="T8" fmla="*/ 128588 w 114"/>
              <a:gd name="T9" fmla="*/ 7937 h 7"/>
              <a:gd name="T10" fmla="*/ 100013 w 114"/>
              <a:gd name="T11" fmla="*/ 9525 h 7"/>
              <a:gd name="T12" fmla="*/ 69850 w 114"/>
              <a:gd name="T13" fmla="*/ 11112 h 7"/>
              <a:gd name="T14" fmla="*/ 34925 w 114"/>
              <a:gd name="T15" fmla="*/ 11112 h 7"/>
              <a:gd name="T16" fmla="*/ 0 w 114"/>
              <a:gd name="T17" fmla="*/ 11112 h 7"/>
              <a:gd name="T18" fmla="*/ 0 w 114"/>
              <a:gd name="T19" fmla="*/ 11112 h 7"/>
              <a:gd name="T20" fmla="*/ 31750 w 114"/>
              <a:gd name="T21" fmla="*/ 11112 h 7"/>
              <a:gd name="T22" fmla="*/ 61913 w 114"/>
              <a:gd name="T23" fmla="*/ 9525 h 7"/>
              <a:gd name="T24" fmla="*/ 90488 w 114"/>
              <a:gd name="T25" fmla="*/ 9525 h 7"/>
              <a:gd name="T26" fmla="*/ 115888 w 114"/>
              <a:gd name="T27" fmla="*/ 7937 h 7"/>
              <a:gd name="T28" fmla="*/ 136525 w 114"/>
              <a:gd name="T29" fmla="*/ 6350 h 7"/>
              <a:gd name="T30" fmla="*/ 150813 w 114"/>
              <a:gd name="T31" fmla="*/ 3175 h 7"/>
              <a:gd name="T32" fmla="*/ 160338 w 114"/>
              <a:gd name="T33" fmla="*/ 1587 h 7"/>
              <a:gd name="T34" fmla="*/ 161925 w 114"/>
              <a:gd name="T35" fmla="*/ 0 h 7"/>
              <a:gd name="T36" fmla="*/ 180975 w 114"/>
              <a:gd name="T37" fmla="*/ 0 h 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7">
                <a:moveTo>
                  <a:pt x="114" y="0"/>
                </a:moveTo>
                <a:lnTo>
                  <a:pt x="111" y="1"/>
                </a:lnTo>
                <a:lnTo>
                  <a:pt x="105" y="2"/>
                </a:lnTo>
                <a:lnTo>
                  <a:pt x="95" y="4"/>
                </a:lnTo>
                <a:lnTo>
                  <a:pt x="81" y="5"/>
                </a:lnTo>
                <a:lnTo>
                  <a:pt x="63" y="6"/>
                </a:lnTo>
                <a:lnTo>
                  <a:pt x="44" y="7"/>
                </a:lnTo>
                <a:lnTo>
                  <a:pt x="22" y="7"/>
                </a:lnTo>
                <a:lnTo>
                  <a:pt x="0" y="7"/>
                </a:lnTo>
                <a:lnTo>
                  <a:pt x="20" y="7"/>
                </a:lnTo>
                <a:lnTo>
                  <a:pt x="39" y="6"/>
                </a:lnTo>
                <a:lnTo>
                  <a:pt x="57" y="6"/>
                </a:lnTo>
                <a:lnTo>
                  <a:pt x="73" y="5"/>
                </a:lnTo>
                <a:lnTo>
                  <a:pt x="86" y="4"/>
                </a:lnTo>
                <a:lnTo>
                  <a:pt x="95" y="2"/>
                </a:lnTo>
                <a:lnTo>
                  <a:pt x="101" y="1"/>
                </a:lnTo>
                <a:lnTo>
                  <a:pt x="102" y="0"/>
                </a:lnTo>
                <a:lnTo>
                  <a:pt x="114" y="0"/>
                </a:lnTo>
                <a:close/>
              </a:path>
            </a:pathLst>
          </a:custGeom>
          <a:solidFill>
            <a:srgbClr val="84848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09" name="Freeform 174"/>
          <p:cNvSpPr/>
          <p:nvPr/>
        </p:nvSpPr>
        <p:spPr bwMode="auto">
          <a:xfrm>
            <a:off x="7604760" y="3241040"/>
            <a:ext cx="144780" cy="10160"/>
          </a:xfrm>
          <a:custGeom>
            <a:avLst/>
            <a:gdLst>
              <a:gd name="T0" fmla="*/ 0 w 102"/>
              <a:gd name="T1" fmla="*/ 11112 h 7"/>
              <a:gd name="T2" fmla="*/ 31750 w 102"/>
              <a:gd name="T3" fmla="*/ 11112 h 7"/>
              <a:gd name="T4" fmla="*/ 61913 w 102"/>
              <a:gd name="T5" fmla="*/ 9525 h 7"/>
              <a:gd name="T6" fmla="*/ 90488 w 102"/>
              <a:gd name="T7" fmla="*/ 9525 h 7"/>
              <a:gd name="T8" fmla="*/ 115888 w 102"/>
              <a:gd name="T9" fmla="*/ 7937 h 7"/>
              <a:gd name="T10" fmla="*/ 136525 w 102"/>
              <a:gd name="T11" fmla="*/ 6350 h 7"/>
              <a:gd name="T12" fmla="*/ 150813 w 102"/>
              <a:gd name="T13" fmla="*/ 3175 h 7"/>
              <a:gd name="T14" fmla="*/ 160338 w 102"/>
              <a:gd name="T15" fmla="*/ 1587 h 7"/>
              <a:gd name="T16" fmla="*/ 161925 w 102"/>
              <a:gd name="T17" fmla="*/ 0 h 7"/>
              <a:gd name="T18" fmla="*/ 144463 w 102"/>
              <a:gd name="T19" fmla="*/ 0 h 7"/>
              <a:gd name="T20" fmla="*/ 141288 w 102"/>
              <a:gd name="T21" fmla="*/ 1587 h 7"/>
              <a:gd name="T22" fmla="*/ 130175 w 102"/>
              <a:gd name="T23" fmla="*/ 3175 h 7"/>
              <a:gd name="T24" fmla="*/ 114300 w 102"/>
              <a:gd name="T25" fmla="*/ 6350 h 7"/>
              <a:gd name="T26" fmla="*/ 90488 w 102"/>
              <a:gd name="T27" fmla="*/ 7937 h 7"/>
              <a:gd name="T28" fmla="*/ 63500 w 102"/>
              <a:gd name="T29" fmla="*/ 9525 h 7"/>
              <a:gd name="T30" fmla="*/ 31750 w 102"/>
              <a:gd name="T31" fmla="*/ 9525 h 7"/>
              <a:gd name="T32" fmla="*/ 0 w 102"/>
              <a:gd name="T33" fmla="*/ 9525 h 7"/>
              <a:gd name="T34" fmla="*/ 0 w 102"/>
              <a:gd name="T35" fmla="*/ 11112 h 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2" h="7">
                <a:moveTo>
                  <a:pt x="0" y="7"/>
                </a:moveTo>
                <a:lnTo>
                  <a:pt x="20" y="7"/>
                </a:lnTo>
                <a:lnTo>
                  <a:pt x="39" y="6"/>
                </a:lnTo>
                <a:lnTo>
                  <a:pt x="57" y="6"/>
                </a:lnTo>
                <a:lnTo>
                  <a:pt x="73" y="5"/>
                </a:lnTo>
                <a:lnTo>
                  <a:pt x="86" y="4"/>
                </a:lnTo>
                <a:lnTo>
                  <a:pt x="95" y="2"/>
                </a:lnTo>
                <a:lnTo>
                  <a:pt x="101" y="1"/>
                </a:lnTo>
                <a:lnTo>
                  <a:pt x="102" y="0"/>
                </a:lnTo>
                <a:lnTo>
                  <a:pt x="91" y="0"/>
                </a:lnTo>
                <a:lnTo>
                  <a:pt x="89" y="1"/>
                </a:lnTo>
                <a:lnTo>
                  <a:pt x="82" y="2"/>
                </a:lnTo>
                <a:lnTo>
                  <a:pt x="72" y="4"/>
                </a:lnTo>
                <a:lnTo>
                  <a:pt x="57" y="5"/>
                </a:lnTo>
                <a:lnTo>
                  <a:pt x="40" y="6"/>
                </a:lnTo>
                <a:lnTo>
                  <a:pt x="20" y="6"/>
                </a:lnTo>
                <a:lnTo>
                  <a:pt x="0" y="6"/>
                </a:lnTo>
                <a:lnTo>
                  <a:pt x="0" y="7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10" name="Freeform 175"/>
          <p:cNvSpPr/>
          <p:nvPr/>
        </p:nvSpPr>
        <p:spPr bwMode="auto">
          <a:xfrm>
            <a:off x="7604760" y="3241040"/>
            <a:ext cx="129540" cy="8255"/>
          </a:xfrm>
          <a:custGeom>
            <a:avLst/>
            <a:gdLst>
              <a:gd name="T0" fmla="*/ 144463 w 91"/>
              <a:gd name="T1" fmla="*/ 0 h 6"/>
              <a:gd name="T2" fmla="*/ 141288 w 91"/>
              <a:gd name="T3" fmla="*/ 1588 h 6"/>
              <a:gd name="T4" fmla="*/ 130175 w 91"/>
              <a:gd name="T5" fmla="*/ 3175 h 6"/>
              <a:gd name="T6" fmla="*/ 114300 w 91"/>
              <a:gd name="T7" fmla="*/ 6350 h 6"/>
              <a:gd name="T8" fmla="*/ 90488 w 91"/>
              <a:gd name="T9" fmla="*/ 7938 h 6"/>
              <a:gd name="T10" fmla="*/ 63500 w 91"/>
              <a:gd name="T11" fmla="*/ 9525 h 6"/>
              <a:gd name="T12" fmla="*/ 31750 w 91"/>
              <a:gd name="T13" fmla="*/ 9525 h 6"/>
              <a:gd name="T14" fmla="*/ 0 w 91"/>
              <a:gd name="T15" fmla="*/ 9525 h 6"/>
              <a:gd name="T16" fmla="*/ 0 w 91"/>
              <a:gd name="T17" fmla="*/ 7938 h 6"/>
              <a:gd name="T18" fmla="*/ 26988 w 91"/>
              <a:gd name="T19" fmla="*/ 7938 h 6"/>
              <a:gd name="T20" fmla="*/ 53975 w 91"/>
              <a:gd name="T21" fmla="*/ 7938 h 6"/>
              <a:gd name="T22" fmla="*/ 77788 w 91"/>
              <a:gd name="T23" fmla="*/ 6350 h 6"/>
              <a:gd name="T24" fmla="*/ 98425 w 91"/>
              <a:gd name="T25" fmla="*/ 6350 h 6"/>
              <a:gd name="T26" fmla="*/ 111125 w 91"/>
              <a:gd name="T27" fmla="*/ 3175 h 6"/>
              <a:gd name="T28" fmla="*/ 122238 w 91"/>
              <a:gd name="T29" fmla="*/ 1588 h 6"/>
              <a:gd name="T30" fmla="*/ 125413 w 91"/>
              <a:gd name="T31" fmla="*/ 0 h 6"/>
              <a:gd name="T32" fmla="*/ 144463 w 91"/>
              <a:gd name="T33" fmla="*/ 0 h 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1" h="6">
                <a:moveTo>
                  <a:pt x="91" y="0"/>
                </a:moveTo>
                <a:lnTo>
                  <a:pt x="89" y="1"/>
                </a:lnTo>
                <a:lnTo>
                  <a:pt x="82" y="2"/>
                </a:lnTo>
                <a:lnTo>
                  <a:pt x="72" y="4"/>
                </a:lnTo>
                <a:lnTo>
                  <a:pt x="57" y="5"/>
                </a:lnTo>
                <a:lnTo>
                  <a:pt x="40" y="6"/>
                </a:lnTo>
                <a:lnTo>
                  <a:pt x="20" y="6"/>
                </a:lnTo>
                <a:lnTo>
                  <a:pt x="0" y="6"/>
                </a:lnTo>
                <a:lnTo>
                  <a:pt x="0" y="5"/>
                </a:lnTo>
                <a:lnTo>
                  <a:pt x="17" y="5"/>
                </a:lnTo>
                <a:lnTo>
                  <a:pt x="34" y="5"/>
                </a:lnTo>
                <a:lnTo>
                  <a:pt x="49" y="4"/>
                </a:lnTo>
                <a:lnTo>
                  <a:pt x="62" y="4"/>
                </a:lnTo>
                <a:lnTo>
                  <a:pt x="70" y="2"/>
                </a:lnTo>
                <a:lnTo>
                  <a:pt x="77" y="1"/>
                </a:lnTo>
                <a:lnTo>
                  <a:pt x="79" y="0"/>
                </a:lnTo>
                <a:lnTo>
                  <a:pt x="91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11" name="Freeform 176"/>
          <p:cNvSpPr/>
          <p:nvPr/>
        </p:nvSpPr>
        <p:spPr bwMode="auto">
          <a:xfrm>
            <a:off x="7604760" y="3241040"/>
            <a:ext cx="112395" cy="6985"/>
          </a:xfrm>
          <a:custGeom>
            <a:avLst/>
            <a:gdLst>
              <a:gd name="T0" fmla="*/ 0 w 79"/>
              <a:gd name="T1" fmla="*/ 7937 h 5"/>
              <a:gd name="T2" fmla="*/ 26988 w 79"/>
              <a:gd name="T3" fmla="*/ 7937 h 5"/>
              <a:gd name="T4" fmla="*/ 53975 w 79"/>
              <a:gd name="T5" fmla="*/ 7937 h 5"/>
              <a:gd name="T6" fmla="*/ 77788 w 79"/>
              <a:gd name="T7" fmla="*/ 6350 h 5"/>
              <a:gd name="T8" fmla="*/ 98425 w 79"/>
              <a:gd name="T9" fmla="*/ 6350 h 5"/>
              <a:gd name="T10" fmla="*/ 111125 w 79"/>
              <a:gd name="T11" fmla="*/ 3175 h 5"/>
              <a:gd name="T12" fmla="*/ 122238 w 79"/>
              <a:gd name="T13" fmla="*/ 1587 h 5"/>
              <a:gd name="T14" fmla="*/ 125413 w 79"/>
              <a:gd name="T15" fmla="*/ 0 h 5"/>
              <a:gd name="T16" fmla="*/ 103188 w 79"/>
              <a:gd name="T17" fmla="*/ 0 h 5"/>
              <a:gd name="T18" fmla="*/ 100013 w 79"/>
              <a:gd name="T19" fmla="*/ 1587 h 5"/>
              <a:gd name="T20" fmla="*/ 90488 w 79"/>
              <a:gd name="T21" fmla="*/ 3175 h 5"/>
              <a:gd name="T22" fmla="*/ 73025 w 79"/>
              <a:gd name="T23" fmla="*/ 6350 h 5"/>
              <a:gd name="T24" fmla="*/ 50800 w 79"/>
              <a:gd name="T25" fmla="*/ 6350 h 5"/>
              <a:gd name="T26" fmla="*/ 26988 w 79"/>
              <a:gd name="T27" fmla="*/ 6350 h 5"/>
              <a:gd name="T28" fmla="*/ 0 w 79"/>
              <a:gd name="T29" fmla="*/ 7937 h 5"/>
              <a:gd name="T30" fmla="*/ 0 w 79"/>
              <a:gd name="T31" fmla="*/ 7937 h 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79" h="5">
                <a:moveTo>
                  <a:pt x="0" y="5"/>
                </a:moveTo>
                <a:lnTo>
                  <a:pt x="17" y="5"/>
                </a:lnTo>
                <a:lnTo>
                  <a:pt x="34" y="5"/>
                </a:lnTo>
                <a:lnTo>
                  <a:pt x="49" y="4"/>
                </a:lnTo>
                <a:lnTo>
                  <a:pt x="62" y="4"/>
                </a:lnTo>
                <a:lnTo>
                  <a:pt x="70" y="2"/>
                </a:lnTo>
                <a:lnTo>
                  <a:pt x="77" y="1"/>
                </a:lnTo>
                <a:lnTo>
                  <a:pt x="79" y="0"/>
                </a:lnTo>
                <a:lnTo>
                  <a:pt x="65" y="0"/>
                </a:lnTo>
                <a:lnTo>
                  <a:pt x="63" y="1"/>
                </a:lnTo>
                <a:lnTo>
                  <a:pt x="57" y="2"/>
                </a:lnTo>
                <a:lnTo>
                  <a:pt x="46" y="4"/>
                </a:lnTo>
                <a:lnTo>
                  <a:pt x="32" y="4"/>
                </a:lnTo>
                <a:lnTo>
                  <a:pt x="17" y="4"/>
                </a:lnTo>
                <a:lnTo>
                  <a:pt x="0" y="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12" name="Freeform 177"/>
          <p:cNvSpPr/>
          <p:nvPr/>
        </p:nvSpPr>
        <p:spPr bwMode="auto">
          <a:xfrm>
            <a:off x="7604760" y="3241040"/>
            <a:ext cx="92710" cy="6985"/>
          </a:xfrm>
          <a:custGeom>
            <a:avLst/>
            <a:gdLst>
              <a:gd name="T0" fmla="*/ 103188 w 65"/>
              <a:gd name="T1" fmla="*/ 0 h 5"/>
              <a:gd name="T2" fmla="*/ 100013 w 65"/>
              <a:gd name="T3" fmla="*/ 1587 h 5"/>
              <a:gd name="T4" fmla="*/ 90488 w 65"/>
              <a:gd name="T5" fmla="*/ 3175 h 5"/>
              <a:gd name="T6" fmla="*/ 73025 w 65"/>
              <a:gd name="T7" fmla="*/ 6350 h 5"/>
              <a:gd name="T8" fmla="*/ 50800 w 65"/>
              <a:gd name="T9" fmla="*/ 6350 h 5"/>
              <a:gd name="T10" fmla="*/ 26988 w 65"/>
              <a:gd name="T11" fmla="*/ 6350 h 5"/>
              <a:gd name="T12" fmla="*/ 0 w 65"/>
              <a:gd name="T13" fmla="*/ 7937 h 5"/>
              <a:gd name="T14" fmla="*/ 0 w 65"/>
              <a:gd name="T15" fmla="*/ 6350 h 5"/>
              <a:gd name="T16" fmla="*/ 25400 w 65"/>
              <a:gd name="T17" fmla="*/ 6350 h 5"/>
              <a:gd name="T18" fmla="*/ 47625 w 65"/>
              <a:gd name="T19" fmla="*/ 3175 h 5"/>
              <a:gd name="T20" fmla="*/ 65088 w 65"/>
              <a:gd name="T21" fmla="*/ 3175 h 5"/>
              <a:gd name="T22" fmla="*/ 77788 w 65"/>
              <a:gd name="T23" fmla="*/ 1587 h 5"/>
              <a:gd name="T24" fmla="*/ 80963 w 65"/>
              <a:gd name="T25" fmla="*/ 0 h 5"/>
              <a:gd name="T26" fmla="*/ 103188 w 65"/>
              <a:gd name="T27" fmla="*/ 0 h 5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5" h="5">
                <a:moveTo>
                  <a:pt x="65" y="0"/>
                </a:moveTo>
                <a:lnTo>
                  <a:pt x="63" y="1"/>
                </a:lnTo>
                <a:lnTo>
                  <a:pt x="57" y="2"/>
                </a:lnTo>
                <a:lnTo>
                  <a:pt x="46" y="4"/>
                </a:lnTo>
                <a:lnTo>
                  <a:pt x="32" y="4"/>
                </a:lnTo>
                <a:lnTo>
                  <a:pt x="17" y="4"/>
                </a:lnTo>
                <a:lnTo>
                  <a:pt x="0" y="5"/>
                </a:lnTo>
                <a:lnTo>
                  <a:pt x="0" y="4"/>
                </a:lnTo>
                <a:lnTo>
                  <a:pt x="16" y="4"/>
                </a:lnTo>
                <a:lnTo>
                  <a:pt x="30" y="2"/>
                </a:lnTo>
                <a:lnTo>
                  <a:pt x="41" y="2"/>
                </a:lnTo>
                <a:lnTo>
                  <a:pt x="49" y="1"/>
                </a:lnTo>
                <a:lnTo>
                  <a:pt x="51" y="0"/>
                </a:lnTo>
                <a:lnTo>
                  <a:pt x="65" y="0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13" name="Freeform 178"/>
          <p:cNvSpPr/>
          <p:nvPr/>
        </p:nvSpPr>
        <p:spPr bwMode="auto">
          <a:xfrm>
            <a:off x="7604760" y="3241040"/>
            <a:ext cx="72390" cy="5715"/>
          </a:xfrm>
          <a:custGeom>
            <a:avLst/>
            <a:gdLst>
              <a:gd name="T0" fmla="*/ 0 w 51"/>
              <a:gd name="T1" fmla="*/ 6350 h 4"/>
              <a:gd name="T2" fmla="*/ 25400 w 51"/>
              <a:gd name="T3" fmla="*/ 6350 h 4"/>
              <a:gd name="T4" fmla="*/ 47625 w 51"/>
              <a:gd name="T5" fmla="*/ 3175 h 4"/>
              <a:gd name="T6" fmla="*/ 65088 w 51"/>
              <a:gd name="T7" fmla="*/ 3175 h 4"/>
              <a:gd name="T8" fmla="*/ 77788 w 51"/>
              <a:gd name="T9" fmla="*/ 1588 h 4"/>
              <a:gd name="T10" fmla="*/ 80963 w 51"/>
              <a:gd name="T11" fmla="*/ 0 h 4"/>
              <a:gd name="T12" fmla="*/ 55563 w 51"/>
              <a:gd name="T13" fmla="*/ 0 h 4"/>
              <a:gd name="T14" fmla="*/ 53975 w 51"/>
              <a:gd name="T15" fmla="*/ 1588 h 4"/>
              <a:gd name="T16" fmla="*/ 46038 w 51"/>
              <a:gd name="T17" fmla="*/ 1588 h 4"/>
              <a:gd name="T18" fmla="*/ 33338 w 51"/>
              <a:gd name="T19" fmla="*/ 3175 h 4"/>
              <a:gd name="T20" fmla="*/ 17463 w 51"/>
              <a:gd name="T21" fmla="*/ 3175 h 4"/>
              <a:gd name="T22" fmla="*/ 0 w 51"/>
              <a:gd name="T23" fmla="*/ 3175 h 4"/>
              <a:gd name="T24" fmla="*/ 0 w 51"/>
              <a:gd name="T25" fmla="*/ 6350 h 4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1" h="4">
                <a:moveTo>
                  <a:pt x="0" y="4"/>
                </a:moveTo>
                <a:lnTo>
                  <a:pt x="16" y="4"/>
                </a:lnTo>
                <a:lnTo>
                  <a:pt x="30" y="2"/>
                </a:lnTo>
                <a:lnTo>
                  <a:pt x="41" y="2"/>
                </a:lnTo>
                <a:lnTo>
                  <a:pt x="49" y="1"/>
                </a:lnTo>
                <a:lnTo>
                  <a:pt x="51" y="0"/>
                </a:lnTo>
                <a:lnTo>
                  <a:pt x="35" y="0"/>
                </a:lnTo>
                <a:lnTo>
                  <a:pt x="34" y="1"/>
                </a:lnTo>
                <a:lnTo>
                  <a:pt x="29" y="1"/>
                </a:lnTo>
                <a:lnTo>
                  <a:pt x="21" y="2"/>
                </a:lnTo>
                <a:lnTo>
                  <a:pt x="11" y="2"/>
                </a:lnTo>
                <a:lnTo>
                  <a:pt x="0" y="2"/>
                </a:lnTo>
                <a:lnTo>
                  <a:pt x="0" y="4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14" name="Freeform 179"/>
          <p:cNvSpPr/>
          <p:nvPr/>
        </p:nvSpPr>
        <p:spPr bwMode="auto">
          <a:xfrm>
            <a:off x="7604760" y="3241040"/>
            <a:ext cx="49530" cy="2540"/>
          </a:xfrm>
          <a:custGeom>
            <a:avLst/>
            <a:gdLst>
              <a:gd name="T0" fmla="*/ 55563 w 35"/>
              <a:gd name="T1" fmla="*/ 0 h 2"/>
              <a:gd name="T2" fmla="*/ 53975 w 35"/>
              <a:gd name="T3" fmla="*/ 1588 h 2"/>
              <a:gd name="T4" fmla="*/ 46038 w 35"/>
              <a:gd name="T5" fmla="*/ 1588 h 2"/>
              <a:gd name="T6" fmla="*/ 33338 w 35"/>
              <a:gd name="T7" fmla="*/ 3175 h 2"/>
              <a:gd name="T8" fmla="*/ 17463 w 35"/>
              <a:gd name="T9" fmla="*/ 3175 h 2"/>
              <a:gd name="T10" fmla="*/ 0 w 35"/>
              <a:gd name="T11" fmla="*/ 3175 h 2"/>
              <a:gd name="T12" fmla="*/ 0 w 35"/>
              <a:gd name="T13" fmla="*/ 1588 h 2"/>
              <a:gd name="T14" fmla="*/ 11113 w 35"/>
              <a:gd name="T15" fmla="*/ 1588 h 2"/>
              <a:gd name="T16" fmla="*/ 20638 w 35"/>
              <a:gd name="T17" fmla="*/ 1588 h 2"/>
              <a:gd name="T18" fmla="*/ 26988 w 35"/>
              <a:gd name="T19" fmla="*/ 0 h 2"/>
              <a:gd name="T20" fmla="*/ 30163 w 35"/>
              <a:gd name="T21" fmla="*/ 0 h 2"/>
              <a:gd name="T22" fmla="*/ 55563 w 35"/>
              <a:gd name="T23" fmla="*/ 0 h 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5" h="2">
                <a:moveTo>
                  <a:pt x="35" y="0"/>
                </a:moveTo>
                <a:lnTo>
                  <a:pt x="34" y="1"/>
                </a:lnTo>
                <a:lnTo>
                  <a:pt x="29" y="1"/>
                </a:lnTo>
                <a:lnTo>
                  <a:pt x="21" y="2"/>
                </a:lnTo>
                <a:lnTo>
                  <a:pt x="11" y="2"/>
                </a:lnTo>
                <a:lnTo>
                  <a:pt x="0" y="2"/>
                </a:lnTo>
                <a:lnTo>
                  <a:pt x="0" y="1"/>
                </a:lnTo>
                <a:lnTo>
                  <a:pt x="7" y="1"/>
                </a:lnTo>
                <a:lnTo>
                  <a:pt x="13" y="1"/>
                </a:lnTo>
                <a:lnTo>
                  <a:pt x="17" y="0"/>
                </a:lnTo>
                <a:lnTo>
                  <a:pt x="19" y="0"/>
                </a:lnTo>
                <a:lnTo>
                  <a:pt x="35" y="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15" name="Freeform 180"/>
          <p:cNvSpPr/>
          <p:nvPr/>
        </p:nvSpPr>
        <p:spPr bwMode="auto">
          <a:xfrm>
            <a:off x="7604760" y="3241040"/>
            <a:ext cx="27305" cy="1270"/>
          </a:xfrm>
          <a:custGeom>
            <a:avLst/>
            <a:gdLst>
              <a:gd name="T0" fmla="*/ 0 w 19"/>
              <a:gd name="T1" fmla="*/ 1587 h 1"/>
              <a:gd name="T2" fmla="*/ 11113 w 19"/>
              <a:gd name="T3" fmla="*/ 1587 h 1"/>
              <a:gd name="T4" fmla="*/ 20638 w 19"/>
              <a:gd name="T5" fmla="*/ 1587 h 1"/>
              <a:gd name="T6" fmla="*/ 26988 w 19"/>
              <a:gd name="T7" fmla="*/ 0 h 1"/>
              <a:gd name="T8" fmla="*/ 30163 w 19"/>
              <a:gd name="T9" fmla="*/ 0 h 1"/>
              <a:gd name="T10" fmla="*/ 1588 w 19"/>
              <a:gd name="T11" fmla="*/ 0 h 1"/>
              <a:gd name="T12" fmla="*/ 0 w 19"/>
              <a:gd name="T13" fmla="*/ 0 h 1"/>
              <a:gd name="T14" fmla="*/ 0 w 19"/>
              <a:gd name="T15" fmla="*/ 1587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1">
                <a:moveTo>
                  <a:pt x="0" y="1"/>
                </a:moveTo>
                <a:lnTo>
                  <a:pt x="7" y="1"/>
                </a:lnTo>
                <a:lnTo>
                  <a:pt x="13" y="1"/>
                </a:lnTo>
                <a:lnTo>
                  <a:pt x="17" y="0"/>
                </a:lnTo>
                <a:lnTo>
                  <a:pt x="19" y="0"/>
                </a:lnTo>
                <a:lnTo>
                  <a:pt x="1" y="0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16" name="Freeform 181"/>
          <p:cNvSpPr/>
          <p:nvPr/>
        </p:nvSpPr>
        <p:spPr bwMode="auto">
          <a:xfrm>
            <a:off x="7604760" y="3241040"/>
            <a:ext cx="1270" cy="1270"/>
          </a:xfrm>
          <a:custGeom>
            <a:avLst/>
            <a:gdLst>
              <a:gd name="T0" fmla="*/ 1588 w 1"/>
              <a:gd name="T1" fmla="*/ 0 h 1587"/>
              <a:gd name="T2" fmla="*/ 0 w 1"/>
              <a:gd name="T3" fmla="*/ 0 h 1587"/>
              <a:gd name="T4" fmla="*/ 0 w 1"/>
              <a:gd name="T5" fmla="*/ 0 h 1587"/>
              <a:gd name="T6" fmla="*/ 0 w 1"/>
              <a:gd name="T7" fmla="*/ 0 h 1587"/>
              <a:gd name="T8" fmla="*/ 1588 w 1"/>
              <a:gd name="T9" fmla="*/ 0 h 15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" h="1587">
                <a:moveTo>
                  <a:pt x="1" y="0"/>
                </a:moveTo>
                <a:lnTo>
                  <a:pt x="0" y="0"/>
                </a:lnTo>
                <a:lnTo>
                  <a:pt x="1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17" name="Freeform 182"/>
          <p:cNvSpPr/>
          <p:nvPr/>
        </p:nvSpPr>
        <p:spPr bwMode="auto">
          <a:xfrm>
            <a:off x="7992745" y="3199765"/>
            <a:ext cx="67945" cy="251460"/>
          </a:xfrm>
          <a:custGeom>
            <a:avLst/>
            <a:gdLst>
              <a:gd name="T0" fmla="*/ 0 w 48"/>
              <a:gd name="T1" fmla="*/ 74613 h 177"/>
              <a:gd name="T2" fmla="*/ 76200 w 48"/>
              <a:gd name="T3" fmla="*/ 0 h 177"/>
              <a:gd name="T4" fmla="*/ 76200 w 48"/>
              <a:gd name="T5" fmla="*/ 206375 h 177"/>
              <a:gd name="T6" fmla="*/ 0 w 48"/>
              <a:gd name="T7" fmla="*/ 280988 h 177"/>
              <a:gd name="T8" fmla="*/ 0 w 48"/>
              <a:gd name="T9" fmla="*/ 74613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177">
                <a:moveTo>
                  <a:pt x="0" y="47"/>
                </a:moveTo>
                <a:lnTo>
                  <a:pt x="48" y="0"/>
                </a:lnTo>
                <a:lnTo>
                  <a:pt x="48" y="130"/>
                </a:lnTo>
                <a:lnTo>
                  <a:pt x="0" y="177"/>
                </a:lnTo>
                <a:lnTo>
                  <a:pt x="0" y="47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18" name="Rectangle 183"/>
          <p:cNvSpPr>
            <a:spLocks noChangeArrowheads="1"/>
          </p:cNvSpPr>
          <p:nvPr/>
        </p:nvSpPr>
        <p:spPr bwMode="auto">
          <a:xfrm>
            <a:off x="7452995" y="3266440"/>
            <a:ext cx="540385" cy="147955"/>
          </a:xfrm>
          <a:prstGeom prst="rect">
            <a:avLst/>
          </a:prstGeom>
          <a:solidFill>
            <a:srgbClr val="C0C0C0"/>
          </a:solidFill>
          <a:ln w="4763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19" name="Freeform 184"/>
          <p:cNvSpPr/>
          <p:nvPr/>
        </p:nvSpPr>
        <p:spPr bwMode="auto">
          <a:xfrm>
            <a:off x="7621905" y="3266440"/>
            <a:ext cx="6985" cy="147955"/>
          </a:xfrm>
          <a:custGeom>
            <a:avLst/>
            <a:gdLst>
              <a:gd name="T0" fmla="*/ 7938 w 5"/>
              <a:gd name="T1" fmla="*/ 0 h 104"/>
              <a:gd name="T2" fmla="*/ 1588 w 5"/>
              <a:gd name="T3" fmla="*/ 41275 h 104"/>
              <a:gd name="T4" fmla="*/ 0 w 5"/>
              <a:gd name="T5" fmla="*/ 82550 h 104"/>
              <a:gd name="T6" fmla="*/ 1588 w 5"/>
              <a:gd name="T7" fmla="*/ 123825 h 104"/>
              <a:gd name="T8" fmla="*/ 7938 w 5"/>
              <a:gd name="T9" fmla="*/ 16510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" h="104">
                <a:moveTo>
                  <a:pt x="5" y="0"/>
                </a:moveTo>
                <a:lnTo>
                  <a:pt x="1" y="26"/>
                </a:lnTo>
                <a:lnTo>
                  <a:pt x="0" y="52"/>
                </a:lnTo>
                <a:lnTo>
                  <a:pt x="1" y="78"/>
                </a:lnTo>
                <a:lnTo>
                  <a:pt x="5" y="104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20" name="Rectangle 185"/>
          <p:cNvSpPr>
            <a:spLocks noChangeArrowheads="1"/>
          </p:cNvSpPr>
          <p:nvPr/>
        </p:nvSpPr>
        <p:spPr bwMode="auto">
          <a:xfrm>
            <a:off x="7452995" y="3414395"/>
            <a:ext cx="540385" cy="36830"/>
          </a:xfrm>
          <a:prstGeom prst="rect">
            <a:avLst/>
          </a:prstGeom>
          <a:solidFill>
            <a:srgbClr val="9A9A9A"/>
          </a:solidFill>
          <a:ln w="4763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21" name="Rectangle 186"/>
          <p:cNvSpPr>
            <a:spLocks noChangeArrowheads="1"/>
          </p:cNvSpPr>
          <p:nvPr/>
        </p:nvSpPr>
        <p:spPr bwMode="auto">
          <a:xfrm>
            <a:off x="7869555" y="3313430"/>
            <a:ext cx="21590" cy="698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22" name="Freeform 187"/>
          <p:cNvSpPr>
            <a:spLocks noEditPoints="1"/>
          </p:cNvSpPr>
          <p:nvPr/>
        </p:nvSpPr>
        <p:spPr bwMode="auto">
          <a:xfrm>
            <a:off x="7647305" y="3300730"/>
            <a:ext cx="88265" cy="8255"/>
          </a:xfrm>
          <a:custGeom>
            <a:avLst/>
            <a:gdLst>
              <a:gd name="T0" fmla="*/ 0 w 62"/>
              <a:gd name="T1" fmla="*/ 9525 h 6"/>
              <a:gd name="T2" fmla="*/ 28575 w 62"/>
              <a:gd name="T3" fmla="*/ 9525 h 6"/>
              <a:gd name="T4" fmla="*/ 28575 w 62"/>
              <a:gd name="T5" fmla="*/ 0 h 6"/>
              <a:gd name="T6" fmla="*/ 0 w 62"/>
              <a:gd name="T7" fmla="*/ 0 h 6"/>
              <a:gd name="T8" fmla="*/ 0 w 62"/>
              <a:gd name="T9" fmla="*/ 9525 h 6"/>
              <a:gd name="T10" fmla="*/ 42863 w 62"/>
              <a:gd name="T11" fmla="*/ 9525 h 6"/>
              <a:gd name="T12" fmla="*/ 55563 w 62"/>
              <a:gd name="T13" fmla="*/ 9525 h 6"/>
              <a:gd name="T14" fmla="*/ 55563 w 62"/>
              <a:gd name="T15" fmla="*/ 0 h 6"/>
              <a:gd name="T16" fmla="*/ 42863 w 62"/>
              <a:gd name="T17" fmla="*/ 0 h 6"/>
              <a:gd name="T18" fmla="*/ 42863 w 62"/>
              <a:gd name="T19" fmla="*/ 9525 h 6"/>
              <a:gd name="T20" fmla="*/ 69850 w 62"/>
              <a:gd name="T21" fmla="*/ 9525 h 6"/>
              <a:gd name="T22" fmla="*/ 98425 w 62"/>
              <a:gd name="T23" fmla="*/ 9525 h 6"/>
              <a:gd name="T24" fmla="*/ 98425 w 62"/>
              <a:gd name="T25" fmla="*/ 0 h 6"/>
              <a:gd name="T26" fmla="*/ 69850 w 62"/>
              <a:gd name="T27" fmla="*/ 0 h 6"/>
              <a:gd name="T28" fmla="*/ 69850 w 62"/>
              <a:gd name="T29" fmla="*/ 9525 h 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2" h="6">
                <a:moveTo>
                  <a:pt x="0" y="6"/>
                </a:moveTo>
                <a:lnTo>
                  <a:pt x="18" y="6"/>
                </a:lnTo>
                <a:lnTo>
                  <a:pt x="18" y="0"/>
                </a:lnTo>
                <a:lnTo>
                  <a:pt x="0" y="0"/>
                </a:lnTo>
                <a:lnTo>
                  <a:pt x="0" y="6"/>
                </a:lnTo>
                <a:close/>
                <a:moveTo>
                  <a:pt x="27" y="6"/>
                </a:moveTo>
                <a:lnTo>
                  <a:pt x="35" y="6"/>
                </a:lnTo>
                <a:lnTo>
                  <a:pt x="35" y="0"/>
                </a:lnTo>
                <a:lnTo>
                  <a:pt x="27" y="0"/>
                </a:lnTo>
                <a:lnTo>
                  <a:pt x="27" y="6"/>
                </a:lnTo>
                <a:close/>
                <a:moveTo>
                  <a:pt x="44" y="6"/>
                </a:moveTo>
                <a:lnTo>
                  <a:pt x="62" y="6"/>
                </a:lnTo>
                <a:lnTo>
                  <a:pt x="62" y="0"/>
                </a:lnTo>
                <a:lnTo>
                  <a:pt x="44" y="0"/>
                </a:lnTo>
                <a:lnTo>
                  <a:pt x="44" y="6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23" name="Freeform 188"/>
          <p:cNvSpPr>
            <a:spLocks noEditPoints="1"/>
          </p:cNvSpPr>
          <p:nvPr/>
        </p:nvSpPr>
        <p:spPr bwMode="auto">
          <a:xfrm>
            <a:off x="7469505" y="3282315"/>
            <a:ext cx="389255" cy="55245"/>
          </a:xfrm>
          <a:custGeom>
            <a:avLst/>
            <a:gdLst>
              <a:gd name="T0" fmla="*/ 0 w 274"/>
              <a:gd name="T1" fmla="*/ 61913 h 39"/>
              <a:gd name="T2" fmla="*/ 57150 w 274"/>
              <a:gd name="T3" fmla="*/ 61913 h 39"/>
              <a:gd name="T4" fmla="*/ 57150 w 274"/>
              <a:gd name="T5" fmla="*/ 0 h 39"/>
              <a:gd name="T6" fmla="*/ 0 w 274"/>
              <a:gd name="T7" fmla="*/ 0 h 39"/>
              <a:gd name="T8" fmla="*/ 0 w 274"/>
              <a:gd name="T9" fmla="*/ 61913 h 39"/>
              <a:gd name="T10" fmla="*/ 385763 w 274"/>
              <a:gd name="T11" fmla="*/ 46038 h 39"/>
              <a:gd name="T12" fmla="*/ 434975 w 274"/>
              <a:gd name="T13" fmla="*/ 46038 h 39"/>
              <a:gd name="T14" fmla="*/ 434975 w 274"/>
              <a:gd name="T15" fmla="*/ 14288 h 39"/>
              <a:gd name="T16" fmla="*/ 385763 w 274"/>
              <a:gd name="T17" fmla="*/ 14288 h 39"/>
              <a:gd name="T18" fmla="*/ 385763 w 274"/>
              <a:gd name="T19" fmla="*/ 46038 h 3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4" h="39">
                <a:moveTo>
                  <a:pt x="0" y="39"/>
                </a:moveTo>
                <a:lnTo>
                  <a:pt x="36" y="39"/>
                </a:lnTo>
                <a:lnTo>
                  <a:pt x="36" y="0"/>
                </a:lnTo>
                <a:lnTo>
                  <a:pt x="0" y="0"/>
                </a:lnTo>
                <a:lnTo>
                  <a:pt x="0" y="39"/>
                </a:lnTo>
                <a:close/>
                <a:moveTo>
                  <a:pt x="243" y="29"/>
                </a:moveTo>
                <a:lnTo>
                  <a:pt x="274" y="29"/>
                </a:lnTo>
                <a:lnTo>
                  <a:pt x="274" y="9"/>
                </a:lnTo>
                <a:lnTo>
                  <a:pt x="243" y="9"/>
                </a:lnTo>
                <a:lnTo>
                  <a:pt x="243" y="2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24" name="Freeform 189"/>
          <p:cNvSpPr>
            <a:spLocks noEditPoints="1"/>
          </p:cNvSpPr>
          <p:nvPr/>
        </p:nvSpPr>
        <p:spPr bwMode="auto">
          <a:xfrm>
            <a:off x="7456805" y="3274060"/>
            <a:ext cx="533400" cy="167640"/>
          </a:xfrm>
          <a:custGeom>
            <a:avLst/>
            <a:gdLst>
              <a:gd name="T0" fmla="*/ 204788 w 375"/>
              <a:gd name="T1" fmla="*/ 149225 h 118"/>
              <a:gd name="T2" fmla="*/ 590550 w 375"/>
              <a:gd name="T3" fmla="*/ 149225 h 118"/>
              <a:gd name="T4" fmla="*/ 590550 w 375"/>
              <a:gd name="T5" fmla="*/ 0 h 118"/>
              <a:gd name="T6" fmla="*/ 204788 w 375"/>
              <a:gd name="T7" fmla="*/ 0 h 118"/>
              <a:gd name="T8" fmla="*/ 198438 w 375"/>
              <a:gd name="T9" fmla="*/ 36513 h 118"/>
              <a:gd name="T10" fmla="*/ 196850 w 375"/>
              <a:gd name="T11" fmla="*/ 74613 h 118"/>
              <a:gd name="T12" fmla="*/ 198438 w 375"/>
              <a:gd name="T13" fmla="*/ 112713 h 118"/>
              <a:gd name="T14" fmla="*/ 204788 w 375"/>
              <a:gd name="T15" fmla="*/ 149225 h 118"/>
              <a:gd name="T16" fmla="*/ 349250 w 375"/>
              <a:gd name="T17" fmla="*/ 130175 h 118"/>
              <a:gd name="T18" fmla="*/ 569913 w 375"/>
              <a:gd name="T19" fmla="*/ 130175 h 118"/>
              <a:gd name="T20" fmla="*/ 569913 w 375"/>
              <a:gd name="T21" fmla="*/ 19050 h 118"/>
              <a:gd name="T22" fmla="*/ 349250 w 375"/>
              <a:gd name="T23" fmla="*/ 19050 h 118"/>
              <a:gd name="T24" fmla="*/ 349250 w 375"/>
              <a:gd name="T25" fmla="*/ 130175 h 118"/>
              <a:gd name="T26" fmla="*/ 538163 w 375"/>
              <a:gd name="T27" fmla="*/ 187325 h 118"/>
              <a:gd name="T28" fmla="*/ 584200 w 375"/>
              <a:gd name="T29" fmla="*/ 187325 h 118"/>
              <a:gd name="T30" fmla="*/ 590550 w 375"/>
              <a:gd name="T31" fmla="*/ 184150 h 118"/>
              <a:gd name="T32" fmla="*/ 595313 w 375"/>
              <a:gd name="T33" fmla="*/ 179388 h 118"/>
              <a:gd name="T34" fmla="*/ 590550 w 375"/>
              <a:gd name="T35" fmla="*/ 169863 h 118"/>
              <a:gd name="T36" fmla="*/ 584200 w 375"/>
              <a:gd name="T37" fmla="*/ 168275 h 118"/>
              <a:gd name="T38" fmla="*/ 538163 w 375"/>
              <a:gd name="T39" fmla="*/ 168275 h 118"/>
              <a:gd name="T40" fmla="*/ 538163 w 375"/>
              <a:gd name="T41" fmla="*/ 187325 h 118"/>
              <a:gd name="T42" fmla="*/ 55563 w 375"/>
              <a:gd name="T43" fmla="*/ 187325 h 118"/>
              <a:gd name="T44" fmla="*/ 9525 w 375"/>
              <a:gd name="T45" fmla="*/ 187325 h 118"/>
              <a:gd name="T46" fmla="*/ 3175 w 375"/>
              <a:gd name="T47" fmla="*/ 184150 h 118"/>
              <a:gd name="T48" fmla="*/ 0 w 375"/>
              <a:gd name="T49" fmla="*/ 179388 h 118"/>
              <a:gd name="T50" fmla="*/ 3175 w 375"/>
              <a:gd name="T51" fmla="*/ 169863 h 118"/>
              <a:gd name="T52" fmla="*/ 9525 w 375"/>
              <a:gd name="T53" fmla="*/ 168275 h 118"/>
              <a:gd name="T54" fmla="*/ 55563 w 375"/>
              <a:gd name="T55" fmla="*/ 168275 h 118"/>
              <a:gd name="T56" fmla="*/ 55563 w 375"/>
              <a:gd name="T57" fmla="*/ 187325 h 118"/>
              <a:gd name="T58" fmla="*/ 212725 w 375"/>
              <a:gd name="T59" fmla="*/ 39688 h 118"/>
              <a:gd name="T60" fmla="*/ 311150 w 375"/>
              <a:gd name="T61" fmla="*/ 39688 h 118"/>
              <a:gd name="T62" fmla="*/ 311150 w 375"/>
              <a:gd name="T63" fmla="*/ 30163 h 118"/>
              <a:gd name="T64" fmla="*/ 212725 w 375"/>
              <a:gd name="T65" fmla="*/ 30163 h 118"/>
              <a:gd name="T66" fmla="*/ 212725 w 375"/>
              <a:gd name="T67" fmla="*/ 39688 h 118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75" h="118">
                <a:moveTo>
                  <a:pt x="129" y="94"/>
                </a:moveTo>
                <a:lnTo>
                  <a:pt x="372" y="94"/>
                </a:lnTo>
                <a:lnTo>
                  <a:pt x="372" y="0"/>
                </a:lnTo>
                <a:lnTo>
                  <a:pt x="129" y="0"/>
                </a:lnTo>
                <a:lnTo>
                  <a:pt x="125" y="23"/>
                </a:lnTo>
                <a:lnTo>
                  <a:pt x="124" y="47"/>
                </a:lnTo>
                <a:lnTo>
                  <a:pt x="125" y="71"/>
                </a:lnTo>
                <a:lnTo>
                  <a:pt x="129" y="94"/>
                </a:lnTo>
                <a:close/>
                <a:moveTo>
                  <a:pt x="220" y="82"/>
                </a:moveTo>
                <a:lnTo>
                  <a:pt x="359" y="82"/>
                </a:lnTo>
                <a:lnTo>
                  <a:pt x="359" y="12"/>
                </a:lnTo>
                <a:lnTo>
                  <a:pt x="220" y="12"/>
                </a:lnTo>
                <a:lnTo>
                  <a:pt x="220" y="82"/>
                </a:lnTo>
                <a:close/>
                <a:moveTo>
                  <a:pt x="339" y="118"/>
                </a:moveTo>
                <a:lnTo>
                  <a:pt x="368" y="118"/>
                </a:lnTo>
                <a:lnTo>
                  <a:pt x="372" y="116"/>
                </a:lnTo>
                <a:lnTo>
                  <a:pt x="375" y="113"/>
                </a:lnTo>
                <a:lnTo>
                  <a:pt x="372" y="107"/>
                </a:lnTo>
                <a:lnTo>
                  <a:pt x="368" y="106"/>
                </a:lnTo>
                <a:lnTo>
                  <a:pt x="339" y="106"/>
                </a:lnTo>
                <a:lnTo>
                  <a:pt x="339" y="118"/>
                </a:lnTo>
                <a:close/>
                <a:moveTo>
                  <a:pt x="35" y="118"/>
                </a:moveTo>
                <a:lnTo>
                  <a:pt x="6" y="118"/>
                </a:lnTo>
                <a:lnTo>
                  <a:pt x="2" y="116"/>
                </a:lnTo>
                <a:lnTo>
                  <a:pt x="0" y="113"/>
                </a:lnTo>
                <a:lnTo>
                  <a:pt x="2" y="107"/>
                </a:lnTo>
                <a:lnTo>
                  <a:pt x="6" y="106"/>
                </a:lnTo>
                <a:lnTo>
                  <a:pt x="35" y="106"/>
                </a:lnTo>
                <a:lnTo>
                  <a:pt x="35" y="118"/>
                </a:lnTo>
                <a:close/>
                <a:moveTo>
                  <a:pt x="134" y="25"/>
                </a:moveTo>
                <a:lnTo>
                  <a:pt x="196" y="25"/>
                </a:lnTo>
                <a:lnTo>
                  <a:pt x="196" y="19"/>
                </a:lnTo>
                <a:lnTo>
                  <a:pt x="134" y="19"/>
                </a:lnTo>
                <a:lnTo>
                  <a:pt x="134" y="25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25" name="Line 190"/>
          <p:cNvSpPr>
            <a:spLocks noChangeShapeType="1"/>
          </p:cNvSpPr>
          <p:nvPr/>
        </p:nvSpPr>
        <p:spPr bwMode="auto">
          <a:xfrm>
            <a:off x="7740015" y="3274060"/>
            <a:ext cx="1270" cy="13335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26" name="Line 191"/>
          <p:cNvSpPr>
            <a:spLocks noChangeShapeType="1"/>
          </p:cNvSpPr>
          <p:nvPr/>
        </p:nvSpPr>
        <p:spPr bwMode="auto">
          <a:xfrm flipH="1">
            <a:off x="7633335" y="3317875"/>
            <a:ext cx="106680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27" name="Line 192"/>
          <p:cNvSpPr>
            <a:spLocks noChangeShapeType="1"/>
          </p:cNvSpPr>
          <p:nvPr/>
        </p:nvSpPr>
        <p:spPr bwMode="auto">
          <a:xfrm flipH="1">
            <a:off x="7633335" y="3363595"/>
            <a:ext cx="106680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28" name="Line 193"/>
          <p:cNvSpPr>
            <a:spLocks noChangeShapeType="1"/>
          </p:cNvSpPr>
          <p:nvPr/>
        </p:nvSpPr>
        <p:spPr bwMode="auto">
          <a:xfrm>
            <a:off x="7904480" y="3291205"/>
            <a:ext cx="1270" cy="3810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29" name="Line 194"/>
          <p:cNvSpPr>
            <a:spLocks noChangeShapeType="1"/>
          </p:cNvSpPr>
          <p:nvPr/>
        </p:nvSpPr>
        <p:spPr bwMode="auto">
          <a:xfrm>
            <a:off x="7769860" y="3329305"/>
            <a:ext cx="197485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30" name="Line 195"/>
          <p:cNvSpPr>
            <a:spLocks noChangeShapeType="1"/>
          </p:cNvSpPr>
          <p:nvPr/>
        </p:nvSpPr>
        <p:spPr bwMode="auto">
          <a:xfrm flipV="1">
            <a:off x="7647305" y="3266440"/>
            <a:ext cx="1270" cy="698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31" name="Line 196"/>
          <p:cNvSpPr>
            <a:spLocks noChangeShapeType="1"/>
          </p:cNvSpPr>
          <p:nvPr/>
        </p:nvSpPr>
        <p:spPr bwMode="auto">
          <a:xfrm flipV="1">
            <a:off x="7647305" y="3407410"/>
            <a:ext cx="1270" cy="698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32" name="Line 197"/>
          <p:cNvSpPr>
            <a:spLocks noChangeShapeType="1"/>
          </p:cNvSpPr>
          <p:nvPr/>
        </p:nvSpPr>
        <p:spPr bwMode="auto">
          <a:xfrm>
            <a:off x="7650480" y="3342005"/>
            <a:ext cx="825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33" name="Line 198"/>
          <p:cNvSpPr>
            <a:spLocks noChangeShapeType="1"/>
          </p:cNvSpPr>
          <p:nvPr/>
        </p:nvSpPr>
        <p:spPr bwMode="auto">
          <a:xfrm>
            <a:off x="7650480" y="3303905"/>
            <a:ext cx="825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34" name="Line 199"/>
          <p:cNvSpPr>
            <a:spLocks noChangeShapeType="1"/>
          </p:cNvSpPr>
          <p:nvPr/>
        </p:nvSpPr>
        <p:spPr bwMode="auto">
          <a:xfrm>
            <a:off x="7713980" y="3303905"/>
            <a:ext cx="698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35" name="Line 200"/>
          <p:cNvSpPr>
            <a:spLocks noChangeShapeType="1"/>
          </p:cNvSpPr>
          <p:nvPr/>
        </p:nvSpPr>
        <p:spPr bwMode="auto">
          <a:xfrm>
            <a:off x="7795260" y="3317875"/>
            <a:ext cx="825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36" name="Freeform 201"/>
          <p:cNvSpPr/>
          <p:nvPr/>
        </p:nvSpPr>
        <p:spPr bwMode="auto">
          <a:xfrm>
            <a:off x="7926070" y="2844165"/>
            <a:ext cx="66675" cy="396875"/>
          </a:xfrm>
          <a:custGeom>
            <a:avLst/>
            <a:gdLst>
              <a:gd name="T0" fmla="*/ 0 w 47"/>
              <a:gd name="T1" fmla="*/ 442913 h 279"/>
              <a:gd name="T2" fmla="*/ 57150 w 47"/>
              <a:gd name="T3" fmla="*/ 385763 h 279"/>
              <a:gd name="T4" fmla="*/ 57150 w 47"/>
              <a:gd name="T5" fmla="*/ 280988 h 279"/>
              <a:gd name="T6" fmla="*/ 74613 w 47"/>
              <a:gd name="T7" fmla="*/ 225425 h 279"/>
              <a:gd name="T8" fmla="*/ 74613 w 47"/>
              <a:gd name="T9" fmla="*/ 0 h 279"/>
              <a:gd name="T10" fmla="*/ 0 w 47"/>
              <a:gd name="T11" fmla="*/ 74613 h 279"/>
              <a:gd name="T12" fmla="*/ 0 w 47"/>
              <a:gd name="T13" fmla="*/ 442913 h 27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" h="279">
                <a:moveTo>
                  <a:pt x="0" y="279"/>
                </a:moveTo>
                <a:lnTo>
                  <a:pt x="36" y="243"/>
                </a:lnTo>
                <a:lnTo>
                  <a:pt x="36" y="177"/>
                </a:lnTo>
                <a:lnTo>
                  <a:pt x="47" y="142"/>
                </a:lnTo>
                <a:lnTo>
                  <a:pt x="47" y="0"/>
                </a:lnTo>
                <a:lnTo>
                  <a:pt x="0" y="47"/>
                </a:lnTo>
                <a:lnTo>
                  <a:pt x="0" y="279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37" name="Freeform 202"/>
          <p:cNvSpPr/>
          <p:nvPr/>
        </p:nvSpPr>
        <p:spPr bwMode="auto">
          <a:xfrm>
            <a:off x="7520940" y="2844165"/>
            <a:ext cx="471805" cy="66675"/>
          </a:xfrm>
          <a:custGeom>
            <a:avLst/>
            <a:gdLst>
              <a:gd name="T0" fmla="*/ 527050 w 332"/>
              <a:gd name="T1" fmla="*/ 0 h 47"/>
              <a:gd name="T2" fmla="*/ 74613 w 332"/>
              <a:gd name="T3" fmla="*/ 0 h 47"/>
              <a:gd name="T4" fmla="*/ 0 w 332"/>
              <a:gd name="T5" fmla="*/ 74613 h 47"/>
              <a:gd name="T6" fmla="*/ 452438 w 332"/>
              <a:gd name="T7" fmla="*/ 74613 h 47"/>
              <a:gd name="T8" fmla="*/ 527050 w 332"/>
              <a:gd name="T9" fmla="*/ 0 h 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2" h="47">
                <a:moveTo>
                  <a:pt x="332" y="0"/>
                </a:moveTo>
                <a:lnTo>
                  <a:pt x="47" y="0"/>
                </a:lnTo>
                <a:lnTo>
                  <a:pt x="0" y="47"/>
                </a:lnTo>
                <a:lnTo>
                  <a:pt x="285" y="47"/>
                </a:lnTo>
                <a:lnTo>
                  <a:pt x="332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grpSp>
        <p:nvGrpSpPr>
          <p:cNvPr id="18638" name="Group 203"/>
          <p:cNvGrpSpPr/>
          <p:nvPr/>
        </p:nvGrpSpPr>
        <p:grpSpPr bwMode="auto">
          <a:xfrm>
            <a:off x="5021580" y="2844165"/>
            <a:ext cx="3296920" cy="1757680"/>
            <a:chOff x="2797" y="1754"/>
            <a:chExt cx="2319" cy="1236"/>
          </a:xfrm>
        </p:grpSpPr>
        <p:sp>
          <p:nvSpPr>
            <p:cNvPr id="19141" name="Rectangle 204"/>
            <p:cNvSpPr>
              <a:spLocks noChangeArrowheads="1"/>
            </p:cNvSpPr>
            <p:nvPr/>
          </p:nvSpPr>
          <p:spPr bwMode="auto">
            <a:xfrm>
              <a:off x="4555" y="1801"/>
              <a:ext cx="285" cy="232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142" name="Rectangle 205"/>
            <p:cNvSpPr>
              <a:spLocks noChangeArrowheads="1"/>
            </p:cNvSpPr>
            <p:nvPr/>
          </p:nvSpPr>
          <p:spPr bwMode="auto">
            <a:xfrm>
              <a:off x="4811" y="2004"/>
              <a:ext cx="14" cy="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143" name="Freeform 206"/>
            <p:cNvSpPr/>
            <p:nvPr/>
          </p:nvSpPr>
          <p:spPr bwMode="auto">
            <a:xfrm>
              <a:off x="4596" y="1836"/>
              <a:ext cx="202" cy="144"/>
            </a:xfrm>
            <a:custGeom>
              <a:avLst/>
              <a:gdLst>
                <a:gd name="T0" fmla="*/ 0 w 202"/>
                <a:gd name="T1" fmla="*/ 144 h 144"/>
                <a:gd name="T2" fmla="*/ 202 w 202"/>
                <a:gd name="T3" fmla="*/ 144 h 144"/>
                <a:gd name="T4" fmla="*/ 202 w 202"/>
                <a:gd name="T5" fmla="*/ 0 h 144"/>
                <a:gd name="T6" fmla="*/ 197 w 202"/>
                <a:gd name="T7" fmla="*/ 0 h 144"/>
                <a:gd name="T8" fmla="*/ 197 w 202"/>
                <a:gd name="T9" fmla="*/ 140 h 144"/>
                <a:gd name="T10" fmla="*/ 0 w 202"/>
                <a:gd name="T11" fmla="*/ 140 h 144"/>
                <a:gd name="T12" fmla="*/ 0 w 202"/>
                <a:gd name="T13" fmla="*/ 144 h 1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2" h="144">
                  <a:moveTo>
                    <a:pt x="0" y="144"/>
                  </a:moveTo>
                  <a:lnTo>
                    <a:pt x="202" y="144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7" y="140"/>
                  </a:lnTo>
                  <a:lnTo>
                    <a:pt x="0" y="140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44" name="Freeform 207"/>
            <p:cNvSpPr/>
            <p:nvPr/>
          </p:nvSpPr>
          <p:spPr bwMode="auto">
            <a:xfrm>
              <a:off x="4596" y="1836"/>
              <a:ext cx="197" cy="140"/>
            </a:xfrm>
            <a:custGeom>
              <a:avLst/>
              <a:gdLst>
                <a:gd name="T0" fmla="*/ 0 w 197"/>
                <a:gd name="T1" fmla="*/ 140 h 140"/>
                <a:gd name="T2" fmla="*/ 197 w 197"/>
                <a:gd name="T3" fmla="*/ 140 h 140"/>
                <a:gd name="T4" fmla="*/ 197 w 197"/>
                <a:gd name="T5" fmla="*/ 0 h 140"/>
                <a:gd name="T6" fmla="*/ 194 w 197"/>
                <a:gd name="T7" fmla="*/ 0 h 140"/>
                <a:gd name="T8" fmla="*/ 194 w 197"/>
                <a:gd name="T9" fmla="*/ 137 h 140"/>
                <a:gd name="T10" fmla="*/ 0 w 197"/>
                <a:gd name="T11" fmla="*/ 137 h 140"/>
                <a:gd name="T12" fmla="*/ 0 w 197"/>
                <a:gd name="T13" fmla="*/ 140 h 1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7" h="140">
                  <a:moveTo>
                    <a:pt x="0" y="140"/>
                  </a:moveTo>
                  <a:lnTo>
                    <a:pt x="197" y="140"/>
                  </a:lnTo>
                  <a:lnTo>
                    <a:pt x="197" y="0"/>
                  </a:lnTo>
                  <a:lnTo>
                    <a:pt x="194" y="0"/>
                  </a:lnTo>
                  <a:lnTo>
                    <a:pt x="194" y="137"/>
                  </a:lnTo>
                  <a:lnTo>
                    <a:pt x="0" y="137"/>
                  </a:lnTo>
                  <a:lnTo>
                    <a:pt x="0" y="140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45" name="Freeform 208"/>
            <p:cNvSpPr/>
            <p:nvPr/>
          </p:nvSpPr>
          <p:spPr bwMode="auto">
            <a:xfrm>
              <a:off x="4596" y="1836"/>
              <a:ext cx="194" cy="137"/>
            </a:xfrm>
            <a:custGeom>
              <a:avLst/>
              <a:gdLst>
                <a:gd name="T0" fmla="*/ 0 w 194"/>
                <a:gd name="T1" fmla="*/ 137 h 137"/>
                <a:gd name="T2" fmla="*/ 194 w 194"/>
                <a:gd name="T3" fmla="*/ 137 h 137"/>
                <a:gd name="T4" fmla="*/ 194 w 194"/>
                <a:gd name="T5" fmla="*/ 0 h 137"/>
                <a:gd name="T6" fmla="*/ 190 w 194"/>
                <a:gd name="T7" fmla="*/ 0 h 137"/>
                <a:gd name="T8" fmla="*/ 190 w 194"/>
                <a:gd name="T9" fmla="*/ 135 h 137"/>
                <a:gd name="T10" fmla="*/ 0 w 194"/>
                <a:gd name="T11" fmla="*/ 135 h 137"/>
                <a:gd name="T12" fmla="*/ 0 w 194"/>
                <a:gd name="T13" fmla="*/ 137 h 1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4" h="137">
                  <a:moveTo>
                    <a:pt x="0" y="137"/>
                  </a:moveTo>
                  <a:lnTo>
                    <a:pt x="194" y="137"/>
                  </a:lnTo>
                  <a:lnTo>
                    <a:pt x="194" y="0"/>
                  </a:lnTo>
                  <a:lnTo>
                    <a:pt x="190" y="0"/>
                  </a:lnTo>
                  <a:lnTo>
                    <a:pt x="190" y="135"/>
                  </a:lnTo>
                  <a:lnTo>
                    <a:pt x="0" y="135"/>
                  </a:lnTo>
                  <a:lnTo>
                    <a:pt x="0" y="137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46" name="Freeform 209"/>
            <p:cNvSpPr/>
            <p:nvPr/>
          </p:nvSpPr>
          <p:spPr bwMode="auto">
            <a:xfrm>
              <a:off x="4596" y="1836"/>
              <a:ext cx="190" cy="135"/>
            </a:xfrm>
            <a:custGeom>
              <a:avLst/>
              <a:gdLst>
                <a:gd name="T0" fmla="*/ 0 w 190"/>
                <a:gd name="T1" fmla="*/ 135 h 135"/>
                <a:gd name="T2" fmla="*/ 190 w 190"/>
                <a:gd name="T3" fmla="*/ 135 h 135"/>
                <a:gd name="T4" fmla="*/ 190 w 190"/>
                <a:gd name="T5" fmla="*/ 0 h 135"/>
                <a:gd name="T6" fmla="*/ 186 w 190"/>
                <a:gd name="T7" fmla="*/ 0 h 135"/>
                <a:gd name="T8" fmla="*/ 186 w 190"/>
                <a:gd name="T9" fmla="*/ 132 h 135"/>
                <a:gd name="T10" fmla="*/ 0 w 190"/>
                <a:gd name="T11" fmla="*/ 132 h 135"/>
                <a:gd name="T12" fmla="*/ 0 w 190"/>
                <a:gd name="T13" fmla="*/ 135 h 1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35">
                  <a:moveTo>
                    <a:pt x="0" y="135"/>
                  </a:moveTo>
                  <a:lnTo>
                    <a:pt x="190" y="135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6" y="132"/>
                  </a:lnTo>
                  <a:lnTo>
                    <a:pt x="0" y="132"/>
                  </a:lnTo>
                  <a:lnTo>
                    <a:pt x="0" y="135"/>
                  </a:lnTo>
                  <a:close/>
                </a:path>
              </a:pathLst>
            </a:custGeom>
            <a:solidFill>
              <a:srgbClr val="969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47" name="Freeform 210"/>
            <p:cNvSpPr/>
            <p:nvPr/>
          </p:nvSpPr>
          <p:spPr bwMode="auto">
            <a:xfrm>
              <a:off x="4596" y="1836"/>
              <a:ext cx="186" cy="132"/>
            </a:xfrm>
            <a:custGeom>
              <a:avLst/>
              <a:gdLst>
                <a:gd name="T0" fmla="*/ 0 w 186"/>
                <a:gd name="T1" fmla="*/ 132 h 132"/>
                <a:gd name="T2" fmla="*/ 186 w 186"/>
                <a:gd name="T3" fmla="*/ 132 h 132"/>
                <a:gd name="T4" fmla="*/ 186 w 186"/>
                <a:gd name="T5" fmla="*/ 0 h 132"/>
                <a:gd name="T6" fmla="*/ 182 w 186"/>
                <a:gd name="T7" fmla="*/ 0 h 132"/>
                <a:gd name="T8" fmla="*/ 182 w 186"/>
                <a:gd name="T9" fmla="*/ 130 h 132"/>
                <a:gd name="T10" fmla="*/ 0 w 186"/>
                <a:gd name="T11" fmla="*/ 130 h 132"/>
                <a:gd name="T12" fmla="*/ 0 w 186"/>
                <a:gd name="T13" fmla="*/ 132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6" h="132">
                  <a:moveTo>
                    <a:pt x="0" y="132"/>
                  </a:moveTo>
                  <a:lnTo>
                    <a:pt x="186" y="132"/>
                  </a:lnTo>
                  <a:lnTo>
                    <a:pt x="186" y="0"/>
                  </a:lnTo>
                  <a:lnTo>
                    <a:pt x="182" y="0"/>
                  </a:lnTo>
                  <a:lnTo>
                    <a:pt x="182" y="130"/>
                  </a:lnTo>
                  <a:lnTo>
                    <a:pt x="0" y="130"/>
                  </a:lnTo>
                  <a:lnTo>
                    <a:pt x="0" y="132"/>
                  </a:lnTo>
                  <a:close/>
                </a:path>
              </a:pathLst>
            </a:custGeom>
            <a:solidFill>
              <a:srgbClr val="9A9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48" name="Freeform 211"/>
            <p:cNvSpPr/>
            <p:nvPr/>
          </p:nvSpPr>
          <p:spPr bwMode="auto">
            <a:xfrm>
              <a:off x="4596" y="1836"/>
              <a:ext cx="182" cy="130"/>
            </a:xfrm>
            <a:custGeom>
              <a:avLst/>
              <a:gdLst>
                <a:gd name="T0" fmla="*/ 0 w 182"/>
                <a:gd name="T1" fmla="*/ 130 h 130"/>
                <a:gd name="T2" fmla="*/ 182 w 182"/>
                <a:gd name="T3" fmla="*/ 130 h 130"/>
                <a:gd name="T4" fmla="*/ 182 w 182"/>
                <a:gd name="T5" fmla="*/ 0 h 130"/>
                <a:gd name="T6" fmla="*/ 178 w 182"/>
                <a:gd name="T7" fmla="*/ 0 h 130"/>
                <a:gd name="T8" fmla="*/ 178 w 182"/>
                <a:gd name="T9" fmla="*/ 127 h 130"/>
                <a:gd name="T10" fmla="*/ 0 w 182"/>
                <a:gd name="T11" fmla="*/ 127 h 130"/>
                <a:gd name="T12" fmla="*/ 0 w 182"/>
                <a:gd name="T13" fmla="*/ 130 h 1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130">
                  <a:moveTo>
                    <a:pt x="0" y="130"/>
                  </a:moveTo>
                  <a:lnTo>
                    <a:pt x="182" y="130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127"/>
                  </a:lnTo>
                  <a:lnTo>
                    <a:pt x="0" y="127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9E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49" name="Freeform 212"/>
            <p:cNvSpPr/>
            <p:nvPr/>
          </p:nvSpPr>
          <p:spPr bwMode="auto">
            <a:xfrm>
              <a:off x="4596" y="1836"/>
              <a:ext cx="178" cy="127"/>
            </a:xfrm>
            <a:custGeom>
              <a:avLst/>
              <a:gdLst>
                <a:gd name="T0" fmla="*/ 0 w 178"/>
                <a:gd name="T1" fmla="*/ 127 h 127"/>
                <a:gd name="T2" fmla="*/ 178 w 178"/>
                <a:gd name="T3" fmla="*/ 127 h 127"/>
                <a:gd name="T4" fmla="*/ 178 w 178"/>
                <a:gd name="T5" fmla="*/ 0 h 127"/>
                <a:gd name="T6" fmla="*/ 175 w 178"/>
                <a:gd name="T7" fmla="*/ 0 h 127"/>
                <a:gd name="T8" fmla="*/ 175 w 178"/>
                <a:gd name="T9" fmla="*/ 125 h 127"/>
                <a:gd name="T10" fmla="*/ 0 w 178"/>
                <a:gd name="T11" fmla="*/ 125 h 127"/>
                <a:gd name="T12" fmla="*/ 0 w 178"/>
                <a:gd name="T13" fmla="*/ 127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8" h="127">
                  <a:moveTo>
                    <a:pt x="0" y="127"/>
                  </a:moveTo>
                  <a:lnTo>
                    <a:pt x="178" y="127"/>
                  </a:lnTo>
                  <a:lnTo>
                    <a:pt x="178" y="0"/>
                  </a:lnTo>
                  <a:lnTo>
                    <a:pt x="175" y="0"/>
                  </a:lnTo>
                  <a:lnTo>
                    <a:pt x="175" y="125"/>
                  </a:lnTo>
                  <a:lnTo>
                    <a:pt x="0" y="125"/>
                  </a:lnTo>
                  <a:lnTo>
                    <a:pt x="0" y="127"/>
                  </a:lnTo>
                  <a:close/>
                </a:path>
              </a:pathLst>
            </a:custGeom>
            <a:solidFill>
              <a:srgbClr val="A2A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50" name="Freeform 213"/>
            <p:cNvSpPr/>
            <p:nvPr/>
          </p:nvSpPr>
          <p:spPr bwMode="auto">
            <a:xfrm>
              <a:off x="4596" y="1836"/>
              <a:ext cx="175" cy="125"/>
            </a:xfrm>
            <a:custGeom>
              <a:avLst/>
              <a:gdLst>
                <a:gd name="T0" fmla="*/ 0 w 175"/>
                <a:gd name="T1" fmla="*/ 125 h 125"/>
                <a:gd name="T2" fmla="*/ 175 w 175"/>
                <a:gd name="T3" fmla="*/ 125 h 125"/>
                <a:gd name="T4" fmla="*/ 175 w 175"/>
                <a:gd name="T5" fmla="*/ 0 h 125"/>
                <a:gd name="T6" fmla="*/ 171 w 175"/>
                <a:gd name="T7" fmla="*/ 0 h 125"/>
                <a:gd name="T8" fmla="*/ 171 w 175"/>
                <a:gd name="T9" fmla="*/ 121 h 125"/>
                <a:gd name="T10" fmla="*/ 0 w 175"/>
                <a:gd name="T11" fmla="*/ 121 h 125"/>
                <a:gd name="T12" fmla="*/ 0 w 175"/>
                <a:gd name="T13" fmla="*/ 125 h 1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5" h="125">
                  <a:moveTo>
                    <a:pt x="0" y="125"/>
                  </a:moveTo>
                  <a:lnTo>
                    <a:pt x="175" y="125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121"/>
                  </a:lnTo>
                  <a:lnTo>
                    <a:pt x="0" y="121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A5A5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51" name="Freeform 214"/>
            <p:cNvSpPr/>
            <p:nvPr/>
          </p:nvSpPr>
          <p:spPr bwMode="auto">
            <a:xfrm>
              <a:off x="4596" y="1836"/>
              <a:ext cx="171" cy="121"/>
            </a:xfrm>
            <a:custGeom>
              <a:avLst/>
              <a:gdLst>
                <a:gd name="T0" fmla="*/ 0 w 171"/>
                <a:gd name="T1" fmla="*/ 121 h 121"/>
                <a:gd name="T2" fmla="*/ 171 w 171"/>
                <a:gd name="T3" fmla="*/ 121 h 121"/>
                <a:gd name="T4" fmla="*/ 171 w 171"/>
                <a:gd name="T5" fmla="*/ 0 h 121"/>
                <a:gd name="T6" fmla="*/ 167 w 171"/>
                <a:gd name="T7" fmla="*/ 0 h 121"/>
                <a:gd name="T8" fmla="*/ 167 w 171"/>
                <a:gd name="T9" fmla="*/ 118 h 121"/>
                <a:gd name="T10" fmla="*/ 0 w 171"/>
                <a:gd name="T11" fmla="*/ 118 h 121"/>
                <a:gd name="T12" fmla="*/ 0 w 171"/>
                <a:gd name="T13" fmla="*/ 121 h 12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1" h="121">
                  <a:moveTo>
                    <a:pt x="0" y="121"/>
                  </a:moveTo>
                  <a:lnTo>
                    <a:pt x="171" y="121"/>
                  </a:lnTo>
                  <a:lnTo>
                    <a:pt x="171" y="0"/>
                  </a:lnTo>
                  <a:lnTo>
                    <a:pt x="167" y="0"/>
                  </a:lnTo>
                  <a:lnTo>
                    <a:pt x="167" y="118"/>
                  </a:lnTo>
                  <a:lnTo>
                    <a:pt x="0" y="118"/>
                  </a:lnTo>
                  <a:lnTo>
                    <a:pt x="0" y="121"/>
                  </a:lnTo>
                  <a:close/>
                </a:path>
              </a:pathLst>
            </a:custGeom>
            <a:solidFill>
              <a:srgbClr val="A9A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52" name="Freeform 215"/>
            <p:cNvSpPr/>
            <p:nvPr/>
          </p:nvSpPr>
          <p:spPr bwMode="auto">
            <a:xfrm>
              <a:off x="4596" y="1836"/>
              <a:ext cx="167" cy="118"/>
            </a:xfrm>
            <a:custGeom>
              <a:avLst/>
              <a:gdLst>
                <a:gd name="T0" fmla="*/ 0 w 167"/>
                <a:gd name="T1" fmla="*/ 118 h 118"/>
                <a:gd name="T2" fmla="*/ 167 w 167"/>
                <a:gd name="T3" fmla="*/ 118 h 118"/>
                <a:gd name="T4" fmla="*/ 167 w 167"/>
                <a:gd name="T5" fmla="*/ 0 h 118"/>
                <a:gd name="T6" fmla="*/ 162 w 167"/>
                <a:gd name="T7" fmla="*/ 0 h 118"/>
                <a:gd name="T8" fmla="*/ 162 w 167"/>
                <a:gd name="T9" fmla="*/ 116 h 118"/>
                <a:gd name="T10" fmla="*/ 0 w 167"/>
                <a:gd name="T11" fmla="*/ 116 h 118"/>
                <a:gd name="T12" fmla="*/ 0 w 167"/>
                <a:gd name="T13" fmla="*/ 118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7" h="118">
                  <a:moveTo>
                    <a:pt x="0" y="118"/>
                  </a:moveTo>
                  <a:lnTo>
                    <a:pt x="167" y="118"/>
                  </a:lnTo>
                  <a:lnTo>
                    <a:pt x="167" y="0"/>
                  </a:lnTo>
                  <a:lnTo>
                    <a:pt x="162" y="0"/>
                  </a:lnTo>
                  <a:lnTo>
                    <a:pt x="162" y="116"/>
                  </a:lnTo>
                  <a:lnTo>
                    <a:pt x="0" y="116"/>
                  </a:lnTo>
                  <a:lnTo>
                    <a:pt x="0" y="118"/>
                  </a:lnTo>
                  <a:close/>
                </a:path>
              </a:pathLst>
            </a:custGeom>
            <a:solidFill>
              <a:srgbClr val="ADA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53" name="Freeform 216"/>
            <p:cNvSpPr/>
            <p:nvPr/>
          </p:nvSpPr>
          <p:spPr bwMode="auto">
            <a:xfrm>
              <a:off x="4596" y="1836"/>
              <a:ext cx="162" cy="116"/>
            </a:xfrm>
            <a:custGeom>
              <a:avLst/>
              <a:gdLst>
                <a:gd name="T0" fmla="*/ 0 w 162"/>
                <a:gd name="T1" fmla="*/ 116 h 116"/>
                <a:gd name="T2" fmla="*/ 162 w 162"/>
                <a:gd name="T3" fmla="*/ 116 h 116"/>
                <a:gd name="T4" fmla="*/ 162 w 162"/>
                <a:gd name="T5" fmla="*/ 0 h 116"/>
                <a:gd name="T6" fmla="*/ 158 w 162"/>
                <a:gd name="T7" fmla="*/ 0 h 116"/>
                <a:gd name="T8" fmla="*/ 158 w 162"/>
                <a:gd name="T9" fmla="*/ 112 h 116"/>
                <a:gd name="T10" fmla="*/ 0 w 162"/>
                <a:gd name="T11" fmla="*/ 112 h 116"/>
                <a:gd name="T12" fmla="*/ 0 w 162"/>
                <a:gd name="T13" fmla="*/ 116 h 1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2" h="116">
                  <a:moveTo>
                    <a:pt x="0" y="116"/>
                  </a:moveTo>
                  <a:lnTo>
                    <a:pt x="162" y="116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8" y="112"/>
                  </a:lnTo>
                  <a:lnTo>
                    <a:pt x="0" y="112"/>
                  </a:lnTo>
                  <a:lnTo>
                    <a:pt x="0" y="116"/>
                  </a:lnTo>
                  <a:close/>
                </a:path>
              </a:pathLst>
            </a:custGeom>
            <a:solidFill>
              <a:srgbClr val="B0B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54" name="Freeform 217"/>
            <p:cNvSpPr/>
            <p:nvPr/>
          </p:nvSpPr>
          <p:spPr bwMode="auto">
            <a:xfrm>
              <a:off x="4596" y="1836"/>
              <a:ext cx="158" cy="112"/>
            </a:xfrm>
            <a:custGeom>
              <a:avLst/>
              <a:gdLst>
                <a:gd name="T0" fmla="*/ 0 w 158"/>
                <a:gd name="T1" fmla="*/ 112 h 112"/>
                <a:gd name="T2" fmla="*/ 158 w 158"/>
                <a:gd name="T3" fmla="*/ 112 h 112"/>
                <a:gd name="T4" fmla="*/ 158 w 158"/>
                <a:gd name="T5" fmla="*/ 0 h 112"/>
                <a:gd name="T6" fmla="*/ 153 w 158"/>
                <a:gd name="T7" fmla="*/ 0 h 112"/>
                <a:gd name="T8" fmla="*/ 153 w 158"/>
                <a:gd name="T9" fmla="*/ 108 h 112"/>
                <a:gd name="T10" fmla="*/ 0 w 158"/>
                <a:gd name="T11" fmla="*/ 108 h 112"/>
                <a:gd name="T12" fmla="*/ 0 w 158"/>
                <a:gd name="T13" fmla="*/ 112 h 11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112">
                  <a:moveTo>
                    <a:pt x="0" y="112"/>
                  </a:moveTo>
                  <a:lnTo>
                    <a:pt x="158" y="112"/>
                  </a:lnTo>
                  <a:lnTo>
                    <a:pt x="158" y="0"/>
                  </a:lnTo>
                  <a:lnTo>
                    <a:pt x="153" y="0"/>
                  </a:lnTo>
                  <a:lnTo>
                    <a:pt x="153" y="108"/>
                  </a:lnTo>
                  <a:lnTo>
                    <a:pt x="0" y="108"/>
                  </a:lnTo>
                  <a:lnTo>
                    <a:pt x="0" y="112"/>
                  </a:lnTo>
                  <a:close/>
                </a:path>
              </a:pathLst>
            </a:custGeom>
            <a:solidFill>
              <a:srgbClr val="B4B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55" name="Freeform 218"/>
            <p:cNvSpPr/>
            <p:nvPr/>
          </p:nvSpPr>
          <p:spPr bwMode="auto">
            <a:xfrm>
              <a:off x="4596" y="1836"/>
              <a:ext cx="153" cy="108"/>
            </a:xfrm>
            <a:custGeom>
              <a:avLst/>
              <a:gdLst>
                <a:gd name="T0" fmla="*/ 0 w 153"/>
                <a:gd name="T1" fmla="*/ 108 h 108"/>
                <a:gd name="T2" fmla="*/ 153 w 153"/>
                <a:gd name="T3" fmla="*/ 108 h 108"/>
                <a:gd name="T4" fmla="*/ 153 w 153"/>
                <a:gd name="T5" fmla="*/ 0 h 108"/>
                <a:gd name="T6" fmla="*/ 148 w 153"/>
                <a:gd name="T7" fmla="*/ 0 h 108"/>
                <a:gd name="T8" fmla="*/ 148 w 153"/>
                <a:gd name="T9" fmla="*/ 106 h 108"/>
                <a:gd name="T10" fmla="*/ 0 w 153"/>
                <a:gd name="T11" fmla="*/ 106 h 108"/>
                <a:gd name="T12" fmla="*/ 0 w 153"/>
                <a:gd name="T13" fmla="*/ 108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" h="108">
                  <a:moveTo>
                    <a:pt x="0" y="108"/>
                  </a:moveTo>
                  <a:lnTo>
                    <a:pt x="153" y="108"/>
                  </a:lnTo>
                  <a:lnTo>
                    <a:pt x="153" y="0"/>
                  </a:lnTo>
                  <a:lnTo>
                    <a:pt x="148" y="0"/>
                  </a:lnTo>
                  <a:lnTo>
                    <a:pt x="148" y="106"/>
                  </a:lnTo>
                  <a:lnTo>
                    <a:pt x="0" y="106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56" name="Freeform 219"/>
            <p:cNvSpPr/>
            <p:nvPr/>
          </p:nvSpPr>
          <p:spPr bwMode="auto">
            <a:xfrm>
              <a:off x="4596" y="1836"/>
              <a:ext cx="148" cy="106"/>
            </a:xfrm>
            <a:custGeom>
              <a:avLst/>
              <a:gdLst>
                <a:gd name="T0" fmla="*/ 0 w 148"/>
                <a:gd name="T1" fmla="*/ 106 h 106"/>
                <a:gd name="T2" fmla="*/ 148 w 148"/>
                <a:gd name="T3" fmla="*/ 106 h 106"/>
                <a:gd name="T4" fmla="*/ 148 w 148"/>
                <a:gd name="T5" fmla="*/ 0 h 106"/>
                <a:gd name="T6" fmla="*/ 143 w 148"/>
                <a:gd name="T7" fmla="*/ 0 h 106"/>
                <a:gd name="T8" fmla="*/ 143 w 148"/>
                <a:gd name="T9" fmla="*/ 102 h 106"/>
                <a:gd name="T10" fmla="*/ 0 w 148"/>
                <a:gd name="T11" fmla="*/ 102 h 106"/>
                <a:gd name="T12" fmla="*/ 0 w 148"/>
                <a:gd name="T13" fmla="*/ 106 h 10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8" h="106">
                  <a:moveTo>
                    <a:pt x="0" y="106"/>
                  </a:moveTo>
                  <a:lnTo>
                    <a:pt x="148" y="106"/>
                  </a:lnTo>
                  <a:lnTo>
                    <a:pt x="148" y="0"/>
                  </a:lnTo>
                  <a:lnTo>
                    <a:pt x="143" y="0"/>
                  </a:lnTo>
                  <a:lnTo>
                    <a:pt x="143" y="102"/>
                  </a:lnTo>
                  <a:lnTo>
                    <a:pt x="0" y="102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BBB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57" name="Freeform 220"/>
            <p:cNvSpPr/>
            <p:nvPr/>
          </p:nvSpPr>
          <p:spPr bwMode="auto">
            <a:xfrm>
              <a:off x="4596" y="1836"/>
              <a:ext cx="143" cy="102"/>
            </a:xfrm>
            <a:custGeom>
              <a:avLst/>
              <a:gdLst>
                <a:gd name="T0" fmla="*/ 0 w 143"/>
                <a:gd name="T1" fmla="*/ 102 h 102"/>
                <a:gd name="T2" fmla="*/ 143 w 143"/>
                <a:gd name="T3" fmla="*/ 102 h 102"/>
                <a:gd name="T4" fmla="*/ 143 w 143"/>
                <a:gd name="T5" fmla="*/ 0 h 102"/>
                <a:gd name="T6" fmla="*/ 138 w 143"/>
                <a:gd name="T7" fmla="*/ 0 h 102"/>
                <a:gd name="T8" fmla="*/ 138 w 143"/>
                <a:gd name="T9" fmla="*/ 98 h 102"/>
                <a:gd name="T10" fmla="*/ 0 w 143"/>
                <a:gd name="T11" fmla="*/ 98 h 102"/>
                <a:gd name="T12" fmla="*/ 0 w 143"/>
                <a:gd name="T13" fmla="*/ 102 h 10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3" h="102">
                  <a:moveTo>
                    <a:pt x="0" y="102"/>
                  </a:moveTo>
                  <a:lnTo>
                    <a:pt x="143" y="102"/>
                  </a:lnTo>
                  <a:lnTo>
                    <a:pt x="143" y="0"/>
                  </a:lnTo>
                  <a:lnTo>
                    <a:pt x="138" y="0"/>
                  </a:lnTo>
                  <a:lnTo>
                    <a:pt x="138" y="98"/>
                  </a:lnTo>
                  <a:lnTo>
                    <a:pt x="0" y="98"/>
                  </a:lnTo>
                  <a:lnTo>
                    <a:pt x="0" y="102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58" name="Freeform 221"/>
            <p:cNvSpPr/>
            <p:nvPr/>
          </p:nvSpPr>
          <p:spPr bwMode="auto">
            <a:xfrm>
              <a:off x="4596" y="1836"/>
              <a:ext cx="138" cy="98"/>
            </a:xfrm>
            <a:custGeom>
              <a:avLst/>
              <a:gdLst>
                <a:gd name="T0" fmla="*/ 0 w 138"/>
                <a:gd name="T1" fmla="*/ 98 h 98"/>
                <a:gd name="T2" fmla="*/ 138 w 138"/>
                <a:gd name="T3" fmla="*/ 98 h 98"/>
                <a:gd name="T4" fmla="*/ 138 w 138"/>
                <a:gd name="T5" fmla="*/ 0 h 98"/>
                <a:gd name="T6" fmla="*/ 133 w 138"/>
                <a:gd name="T7" fmla="*/ 0 h 98"/>
                <a:gd name="T8" fmla="*/ 133 w 138"/>
                <a:gd name="T9" fmla="*/ 94 h 98"/>
                <a:gd name="T10" fmla="*/ 0 w 138"/>
                <a:gd name="T11" fmla="*/ 94 h 98"/>
                <a:gd name="T12" fmla="*/ 0 w 138"/>
                <a:gd name="T13" fmla="*/ 98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98">
                  <a:moveTo>
                    <a:pt x="0" y="98"/>
                  </a:moveTo>
                  <a:lnTo>
                    <a:pt x="138" y="98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33" y="94"/>
                  </a:lnTo>
                  <a:lnTo>
                    <a:pt x="0" y="94"/>
                  </a:lnTo>
                  <a:lnTo>
                    <a:pt x="0" y="98"/>
                  </a:lnTo>
                  <a:close/>
                </a:path>
              </a:pathLst>
            </a:custGeom>
            <a:solidFill>
              <a:srgbClr val="C3C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59" name="Freeform 222"/>
            <p:cNvSpPr/>
            <p:nvPr/>
          </p:nvSpPr>
          <p:spPr bwMode="auto">
            <a:xfrm>
              <a:off x="4596" y="1836"/>
              <a:ext cx="133" cy="94"/>
            </a:xfrm>
            <a:custGeom>
              <a:avLst/>
              <a:gdLst>
                <a:gd name="T0" fmla="*/ 0 w 133"/>
                <a:gd name="T1" fmla="*/ 94 h 94"/>
                <a:gd name="T2" fmla="*/ 133 w 133"/>
                <a:gd name="T3" fmla="*/ 94 h 94"/>
                <a:gd name="T4" fmla="*/ 133 w 133"/>
                <a:gd name="T5" fmla="*/ 0 h 94"/>
                <a:gd name="T6" fmla="*/ 126 w 133"/>
                <a:gd name="T7" fmla="*/ 0 h 94"/>
                <a:gd name="T8" fmla="*/ 126 w 133"/>
                <a:gd name="T9" fmla="*/ 90 h 94"/>
                <a:gd name="T10" fmla="*/ 0 w 133"/>
                <a:gd name="T11" fmla="*/ 90 h 94"/>
                <a:gd name="T12" fmla="*/ 0 w 133"/>
                <a:gd name="T13" fmla="*/ 94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" h="94">
                  <a:moveTo>
                    <a:pt x="0" y="94"/>
                  </a:moveTo>
                  <a:lnTo>
                    <a:pt x="133" y="94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26" y="90"/>
                  </a:lnTo>
                  <a:lnTo>
                    <a:pt x="0" y="90"/>
                  </a:lnTo>
                  <a:lnTo>
                    <a:pt x="0" y="94"/>
                  </a:lnTo>
                  <a:close/>
                </a:path>
              </a:pathLst>
            </a:custGeom>
            <a:solidFill>
              <a:srgbClr val="C6C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60" name="Freeform 223"/>
            <p:cNvSpPr/>
            <p:nvPr/>
          </p:nvSpPr>
          <p:spPr bwMode="auto">
            <a:xfrm>
              <a:off x="4596" y="1836"/>
              <a:ext cx="126" cy="90"/>
            </a:xfrm>
            <a:custGeom>
              <a:avLst/>
              <a:gdLst>
                <a:gd name="T0" fmla="*/ 0 w 126"/>
                <a:gd name="T1" fmla="*/ 90 h 90"/>
                <a:gd name="T2" fmla="*/ 126 w 126"/>
                <a:gd name="T3" fmla="*/ 90 h 90"/>
                <a:gd name="T4" fmla="*/ 126 w 126"/>
                <a:gd name="T5" fmla="*/ 0 h 90"/>
                <a:gd name="T6" fmla="*/ 121 w 126"/>
                <a:gd name="T7" fmla="*/ 0 h 90"/>
                <a:gd name="T8" fmla="*/ 121 w 126"/>
                <a:gd name="T9" fmla="*/ 85 h 90"/>
                <a:gd name="T10" fmla="*/ 0 w 126"/>
                <a:gd name="T11" fmla="*/ 85 h 90"/>
                <a:gd name="T12" fmla="*/ 0 w 126"/>
                <a:gd name="T13" fmla="*/ 90 h 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90">
                  <a:moveTo>
                    <a:pt x="0" y="90"/>
                  </a:moveTo>
                  <a:lnTo>
                    <a:pt x="126" y="90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121" y="85"/>
                  </a:lnTo>
                  <a:lnTo>
                    <a:pt x="0" y="85"/>
                  </a:lnTo>
                  <a:lnTo>
                    <a:pt x="0" y="90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61" name="Freeform 224"/>
            <p:cNvSpPr/>
            <p:nvPr/>
          </p:nvSpPr>
          <p:spPr bwMode="auto">
            <a:xfrm>
              <a:off x="4596" y="1836"/>
              <a:ext cx="121" cy="85"/>
            </a:xfrm>
            <a:custGeom>
              <a:avLst/>
              <a:gdLst>
                <a:gd name="T0" fmla="*/ 0 w 121"/>
                <a:gd name="T1" fmla="*/ 85 h 85"/>
                <a:gd name="T2" fmla="*/ 121 w 121"/>
                <a:gd name="T3" fmla="*/ 85 h 85"/>
                <a:gd name="T4" fmla="*/ 121 w 121"/>
                <a:gd name="T5" fmla="*/ 0 h 85"/>
                <a:gd name="T6" fmla="*/ 115 w 121"/>
                <a:gd name="T7" fmla="*/ 0 h 85"/>
                <a:gd name="T8" fmla="*/ 115 w 121"/>
                <a:gd name="T9" fmla="*/ 82 h 85"/>
                <a:gd name="T10" fmla="*/ 0 w 121"/>
                <a:gd name="T11" fmla="*/ 82 h 85"/>
                <a:gd name="T12" fmla="*/ 0 w 121"/>
                <a:gd name="T13" fmla="*/ 85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85">
                  <a:moveTo>
                    <a:pt x="0" y="85"/>
                  </a:moveTo>
                  <a:lnTo>
                    <a:pt x="121" y="85"/>
                  </a:lnTo>
                  <a:lnTo>
                    <a:pt x="121" y="0"/>
                  </a:lnTo>
                  <a:lnTo>
                    <a:pt x="115" y="0"/>
                  </a:lnTo>
                  <a:lnTo>
                    <a:pt x="115" y="82"/>
                  </a:lnTo>
                  <a:lnTo>
                    <a:pt x="0" y="82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EC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62" name="Freeform 225"/>
            <p:cNvSpPr/>
            <p:nvPr/>
          </p:nvSpPr>
          <p:spPr bwMode="auto">
            <a:xfrm>
              <a:off x="4596" y="1836"/>
              <a:ext cx="115" cy="82"/>
            </a:xfrm>
            <a:custGeom>
              <a:avLst/>
              <a:gdLst>
                <a:gd name="T0" fmla="*/ 0 w 115"/>
                <a:gd name="T1" fmla="*/ 82 h 82"/>
                <a:gd name="T2" fmla="*/ 115 w 115"/>
                <a:gd name="T3" fmla="*/ 82 h 82"/>
                <a:gd name="T4" fmla="*/ 115 w 115"/>
                <a:gd name="T5" fmla="*/ 0 h 82"/>
                <a:gd name="T6" fmla="*/ 109 w 115"/>
                <a:gd name="T7" fmla="*/ 0 h 82"/>
                <a:gd name="T8" fmla="*/ 109 w 115"/>
                <a:gd name="T9" fmla="*/ 76 h 82"/>
                <a:gd name="T10" fmla="*/ 0 w 115"/>
                <a:gd name="T11" fmla="*/ 76 h 82"/>
                <a:gd name="T12" fmla="*/ 0 w 115"/>
                <a:gd name="T13" fmla="*/ 82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" h="82">
                  <a:moveTo>
                    <a:pt x="0" y="82"/>
                  </a:moveTo>
                  <a:lnTo>
                    <a:pt x="115" y="82"/>
                  </a:lnTo>
                  <a:lnTo>
                    <a:pt x="115" y="0"/>
                  </a:lnTo>
                  <a:lnTo>
                    <a:pt x="109" y="0"/>
                  </a:lnTo>
                  <a:lnTo>
                    <a:pt x="109" y="76"/>
                  </a:lnTo>
                  <a:lnTo>
                    <a:pt x="0" y="76"/>
                  </a:lnTo>
                  <a:lnTo>
                    <a:pt x="0" y="82"/>
                  </a:lnTo>
                  <a:close/>
                </a:path>
              </a:pathLst>
            </a:custGeom>
            <a:solidFill>
              <a:srgbClr val="D1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63" name="Freeform 226"/>
            <p:cNvSpPr/>
            <p:nvPr/>
          </p:nvSpPr>
          <p:spPr bwMode="auto">
            <a:xfrm>
              <a:off x="4596" y="1836"/>
              <a:ext cx="109" cy="76"/>
            </a:xfrm>
            <a:custGeom>
              <a:avLst/>
              <a:gdLst>
                <a:gd name="T0" fmla="*/ 0 w 109"/>
                <a:gd name="T1" fmla="*/ 76 h 76"/>
                <a:gd name="T2" fmla="*/ 109 w 109"/>
                <a:gd name="T3" fmla="*/ 76 h 76"/>
                <a:gd name="T4" fmla="*/ 109 w 109"/>
                <a:gd name="T5" fmla="*/ 0 h 76"/>
                <a:gd name="T6" fmla="*/ 101 w 109"/>
                <a:gd name="T7" fmla="*/ 0 h 76"/>
                <a:gd name="T8" fmla="*/ 101 w 109"/>
                <a:gd name="T9" fmla="*/ 73 h 76"/>
                <a:gd name="T10" fmla="*/ 0 w 109"/>
                <a:gd name="T11" fmla="*/ 73 h 76"/>
                <a:gd name="T12" fmla="*/ 0 w 109"/>
                <a:gd name="T13" fmla="*/ 76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76">
                  <a:moveTo>
                    <a:pt x="0" y="76"/>
                  </a:moveTo>
                  <a:lnTo>
                    <a:pt x="109" y="76"/>
                  </a:lnTo>
                  <a:lnTo>
                    <a:pt x="109" y="0"/>
                  </a:lnTo>
                  <a:lnTo>
                    <a:pt x="101" y="0"/>
                  </a:lnTo>
                  <a:lnTo>
                    <a:pt x="101" y="73"/>
                  </a:lnTo>
                  <a:lnTo>
                    <a:pt x="0" y="73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64" name="Freeform 227"/>
            <p:cNvSpPr/>
            <p:nvPr/>
          </p:nvSpPr>
          <p:spPr bwMode="auto">
            <a:xfrm>
              <a:off x="4595" y="1835"/>
              <a:ext cx="102" cy="74"/>
            </a:xfrm>
            <a:custGeom>
              <a:avLst/>
              <a:gdLst>
                <a:gd name="T0" fmla="*/ 1 w 102"/>
                <a:gd name="T1" fmla="*/ 74 h 74"/>
                <a:gd name="T2" fmla="*/ 102 w 102"/>
                <a:gd name="T3" fmla="*/ 74 h 74"/>
                <a:gd name="T4" fmla="*/ 102 w 102"/>
                <a:gd name="T5" fmla="*/ 1 h 74"/>
                <a:gd name="T6" fmla="*/ 96 w 102"/>
                <a:gd name="T7" fmla="*/ 0 h 74"/>
                <a:gd name="T8" fmla="*/ 96 w 102"/>
                <a:gd name="T9" fmla="*/ 69 h 74"/>
                <a:gd name="T10" fmla="*/ 0 w 102"/>
                <a:gd name="T11" fmla="*/ 69 h 74"/>
                <a:gd name="T12" fmla="*/ 1 w 102"/>
                <a:gd name="T13" fmla="*/ 74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2" h="74">
                  <a:moveTo>
                    <a:pt x="1" y="74"/>
                  </a:moveTo>
                  <a:lnTo>
                    <a:pt x="102" y="74"/>
                  </a:lnTo>
                  <a:lnTo>
                    <a:pt x="102" y="1"/>
                  </a:lnTo>
                  <a:lnTo>
                    <a:pt x="96" y="0"/>
                  </a:lnTo>
                  <a:lnTo>
                    <a:pt x="96" y="69"/>
                  </a:lnTo>
                  <a:lnTo>
                    <a:pt x="0" y="69"/>
                  </a:lnTo>
                  <a:lnTo>
                    <a:pt x="1" y="74"/>
                  </a:lnTo>
                  <a:close/>
                </a:path>
              </a:pathLst>
            </a:custGeom>
            <a:solidFill>
              <a:srgbClr val="D9D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65" name="Freeform 228"/>
            <p:cNvSpPr/>
            <p:nvPr/>
          </p:nvSpPr>
          <p:spPr bwMode="auto">
            <a:xfrm>
              <a:off x="4595" y="1835"/>
              <a:ext cx="96" cy="69"/>
            </a:xfrm>
            <a:custGeom>
              <a:avLst/>
              <a:gdLst>
                <a:gd name="T0" fmla="*/ 0 w 96"/>
                <a:gd name="T1" fmla="*/ 69 h 69"/>
                <a:gd name="T2" fmla="*/ 96 w 96"/>
                <a:gd name="T3" fmla="*/ 69 h 69"/>
                <a:gd name="T4" fmla="*/ 96 w 96"/>
                <a:gd name="T5" fmla="*/ 0 h 69"/>
                <a:gd name="T6" fmla="*/ 88 w 96"/>
                <a:gd name="T7" fmla="*/ 1 h 69"/>
                <a:gd name="T8" fmla="*/ 88 w 96"/>
                <a:gd name="T9" fmla="*/ 62 h 69"/>
                <a:gd name="T10" fmla="*/ 1 w 96"/>
                <a:gd name="T11" fmla="*/ 62 h 69"/>
                <a:gd name="T12" fmla="*/ 0 w 96"/>
                <a:gd name="T13" fmla="*/ 69 h 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6" h="69">
                  <a:moveTo>
                    <a:pt x="0" y="69"/>
                  </a:moveTo>
                  <a:lnTo>
                    <a:pt x="96" y="69"/>
                  </a:lnTo>
                  <a:lnTo>
                    <a:pt x="96" y="0"/>
                  </a:lnTo>
                  <a:lnTo>
                    <a:pt x="88" y="1"/>
                  </a:lnTo>
                  <a:lnTo>
                    <a:pt x="88" y="62"/>
                  </a:lnTo>
                  <a:lnTo>
                    <a:pt x="1" y="62"/>
                  </a:lnTo>
                  <a:lnTo>
                    <a:pt x="0" y="69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66" name="Freeform 229"/>
            <p:cNvSpPr/>
            <p:nvPr/>
          </p:nvSpPr>
          <p:spPr bwMode="auto">
            <a:xfrm>
              <a:off x="4596" y="1836"/>
              <a:ext cx="87" cy="61"/>
            </a:xfrm>
            <a:custGeom>
              <a:avLst/>
              <a:gdLst>
                <a:gd name="T0" fmla="*/ 0 w 87"/>
                <a:gd name="T1" fmla="*/ 61 h 61"/>
                <a:gd name="T2" fmla="*/ 87 w 87"/>
                <a:gd name="T3" fmla="*/ 61 h 61"/>
                <a:gd name="T4" fmla="*/ 87 w 87"/>
                <a:gd name="T5" fmla="*/ 0 h 61"/>
                <a:gd name="T6" fmla="*/ 80 w 87"/>
                <a:gd name="T7" fmla="*/ 0 h 61"/>
                <a:gd name="T8" fmla="*/ 80 w 87"/>
                <a:gd name="T9" fmla="*/ 56 h 61"/>
                <a:gd name="T10" fmla="*/ 0 w 87"/>
                <a:gd name="T11" fmla="*/ 56 h 61"/>
                <a:gd name="T12" fmla="*/ 0 w 87"/>
                <a:gd name="T13" fmla="*/ 61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61">
                  <a:moveTo>
                    <a:pt x="0" y="61"/>
                  </a:moveTo>
                  <a:lnTo>
                    <a:pt x="87" y="6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80" y="56"/>
                  </a:lnTo>
                  <a:lnTo>
                    <a:pt x="0" y="56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67" name="Freeform 230"/>
            <p:cNvSpPr/>
            <p:nvPr/>
          </p:nvSpPr>
          <p:spPr bwMode="auto">
            <a:xfrm>
              <a:off x="4596" y="1836"/>
              <a:ext cx="80" cy="56"/>
            </a:xfrm>
            <a:custGeom>
              <a:avLst/>
              <a:gdLst>
                <a:gd name="T0" fmla="*/ 0 w 80"/>
                <a:gd name="T1" fmla="*/ 56 h 56"/>
                <a:gd name="T2" fmla="*/ 80 w 80"/>
                <a:gd name="T3" fmla="*/ 56 h 56"/>
                <a:gd name="T4" fmla="*/ 80 w 80"/>
                <a:gd name="T5" fmla="*/ 0 h 56"/>
                <a:gd name="T6" fmla="*/ 71 w 80"/>
                <a:gd name="T7" fmla="*/ 0 h 56"/>
                <a:gd name="T8" fmla="*/ 71 w 80"/>
                <a:gd name="T9" fmla="*/ 51 h 56"/>
                <a:gd name="T10" fmla="*/ 0 w 80"/>
                <a:gd name="T11" fmla="*/ 51 h 56"/>
                <a:gd name="T12" fmla="*/ 0 w 80"/>
                <a:gd name="T13" fmla="*/ 56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56">
                  <a:moveTo>
                    <a:pt x="0" y="56"/>
                  </a:moveTo>
                  <a:lnTo>
                    <a:pt x="80" y="56"/>
                  </a:lnTo>
                  <a:lnTo>
                    <a:pt x="80" y="0"/>
                  </a:lnTo>
                  <a:lnTo>
                    <a:pt x="71" y="0"/>
                  </a:lnTo>
                  <a:lnTo>
                    <a:pt x="71" y="51"/>
                  </a:lnTo>
                  <a:lnTo>
                    <a:pt x="0" y="51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68" name="Freeform 231"/>
            <p:cNvSpPr/>
            <p:nvPr/>
          </p:nvSpPr>
          <p:spPr bwMode="auto">
            <a:xfrm>
              <a:off x="4596" y="1836"/>
              <a:ext cx="71" cy="51"/>
            </a:xfrm>
            <a:custGeom>
              <a:avLst/>
              <a:gdLst>
                <a:gd name="T0" fmla="*/ 0 w 71"/>
                <a:gd name="T1" fmla="*/ 51 h 51"/>
                <a:gd name="T2" fmla="*/ 71 w 71"/>
                <a:gd name="T3" fmla="*/ 51 h 51"/>
                <a:gd name="T4" fmla="*/ 71 w 71"/>
                <a:gd name="T5" fmla="*/ 0 h 51"/>
                <a:gd name="T6" fmla="*/ 62 w 71"/>
                <a:gd name="T7" fmla="*/ 0 h 51"/>
                <a:gd name="T8" fmla="*/ 62 w 71"/>
                <a:gd name="T9" fmla="*/ 45 h 51"/>
                <a:gd name="T10" fmla="*/ 0 w 71"/>
                <a:gd name="T11" fmla="*/ 45 h 51"/>
                <a:gd name="T12" fmla="*/ 0 w 71"/>
                <a:gd name="T13" fmla="*/ 51 h 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1" h="51">
                  <a:moveTo>
                    <a:pt x="0" y="51"/>
                  </a:moveTo>
                  <a:lnTo>
                    <a:pt x="71" y="51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62" y="45"/>
                  </a:lnTo>
                  <a:lnTo>
                    <a:pt x="0" y="45"/>
                  </a:lnTo>
                  <a:lnTo>
                    <a:pt x="0" y="51"/>
                  </a:ln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69" name="Freeform 232"/>
            <p:cNvSpPr/>
            <p:nvPr/>
          </p:nvSpPr>
          <p:spPr bwMode="auto">
            <a:xfrm>
              <a:off x="4596" y="1836"/>
              <a:ext cx="62" cy="45"/>
            </a:xfrm>
            <a:custGeom>
              <a:avLst/>
              <a:gdLst>
                <a:gd name="T0" fmla="*/ 0 w 62"/>
                <a:gd name="T1" fmla="*/ 45 h 45"/>
                <a:gd name="T2" fmla="*/ 62 w 62"/>
                <a:gd name="T3" fmla="*/ 45 h 45"/>
                <a:gd name="T4" fmla="*/ 62 w 62"/>
                <a:gd name="T5" fmla="*/ 0 h 45"/>
                <a:gd name="T6" fmla="*/ 53 w 62"/>
                <a:gd name="T7" fmla="*/ 0 h 45"/>
                <a:gd name="T8" fmla="*/ 53 w 62"/>
                <a:gd name="T9" fmla="*/ 38 h 45"/>
                <a:gd name="T10" fmla="*/ 0 w 62"/>
                <a:gd name="T11" fmla="*/ 38 h 45"/>
                <a:gd name="T12" fmla="*/ 0 w 62"/>
                <a:gd name="T13" fmla="*/ 45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45">
                  <a:moveTo>
                    <a:pt x="0" y="45"/>
                  </a:moveTo>
                  <a:lnTo>
                    <a:pt x="62" y="45"/>
                  </a:lnTo>
                  <a:lnTo>
                    <a:pt x="62" y="0"/>
                  </a:lnTo>
                  <a:lnTo>
                    <a:pt x="53" y="0"/>
                  </a:lnTo>
                  <a:lnTo>
                    <a:pt x="53" y="38"/>
                  </a:lnTo>
                  <a:lnTo>
                    <a:pt x="0" y="38"/>
                  </a:lnTo>
                  <a:lnTo>
                    <a:pt x="0" y="45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70" name="Freeform 233"/>
            <p:cNvSpPr/>
            <p:nvPr/>
          </p:nvSpPr>
          <p:spPr bwMode="auto">
            <a:xfrm>
              <a:off x="4596" y="1836"/>
              <a:ext cx="53" cy="38"/>
            </a:xfrm>
            <a:custGeom>
              <a:avLst/>
              <a:gdLst>
                <a:gd name="T0" fmla="*/ 0 w 53"/>
                <a:gd name="T1" fmla="*/ 38 h 38"/>
                <a:gd name="T2" fmla="*/ 53 w 53"/>
                <a:gd name="T3" fmla="*/ 38 h 38"/>
                <a:gd name="T4" fmla="*/ 53 w 53"/>
                <a:gd name="T5" fmla="*/ 0 h 38"/>
                <a:gd name="T6" fmla="*/ 44 w 53"/>
                <a:gd name="T7" fmla="*/ 0 h 38"/>
                <a:gd name="T8" fmla="*/ 44 w 53"/>
                <a:gd name="T9" fmla="*/ 31 h 38"/>
                <a:gd name="T10" fmla="*/ 0 w 53"/>
                <a:gd name="T11" fmla="*/ 31 h 38"/>
                <a:gd name="T12" fmla="*/ 0 w 53"/>
                <a:gd name="T13" fmla="*/ 38 h 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38">
                  <a:moveTo>
                    <a:pt x="0" y="38"/>
                  </a:moveTo>
                  <a:lnTo>
                    <a:pt x="53" y="38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44" y="31"/>
                  </a:lnTo>
                  <a:lnTo>
                    <a:pt x="0" y="31"/>
                  </a:lnTo>
                  <a:lnTo>
                    <a:pt x="0" y="38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71" name="Freeform 234"/>
            <p:cNvSpPr/>
            <p:nvPr/>
          </p:nvSpPr>
          <p:spPr bwMode="auto">
            <a:xfrm>
              <a:off x="4596" y="1836"/>
              <a:ext cx="44" cy="31"/>
            </a:xfrm>
            <a:custGeom>
              <a:avLst/>
              <a:gdLst>
                <a:gd name="T0" fmla="*/ 0 w 44"/>
                <a:gd name="T1" fmla="*/ 31 h 31"/>
                <a:gd name="T2" fmla="*/ 44 w 44"/>
                <a:gd name="T3" fmla="*/ 31 h 31"/>
                <a:gd name="T4" fmla="*/ 44 w 44"/>
                <a:gd name="T5" fmla="*/ 0 h 31"/>
                <a:gd name="T6" fmla="*/ 34 w 44"/>
                <a:gd name="T7" fmla="*/ 0 h 31"/>
                <a:gd name="T8" fmla="*/ 34 w 44"/>
                <a:gd name="T9" fmla="*/ 24 h 31"/>
                <a:gd name="T10" fmla="*/ 0 w 44"/>
                <a:gd name="T11" fmla="*/ 24 h 31"/>
                <a:gd name="T12" fmla="*/ 0 w 44"/>
                <a:gd name="T13" fmla="*/ 31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4" y="31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72" name="Freeform 235"/>
            <p:cNvSpPr/>
            <p:nvPr/>
          </p:nvSpPr>
          <p:spPr bwMode="auto">
            <a:xfrm>
              <a:off x="4595" y="1835"/>
              <a:ext cx="35" cy="25"/>
            </a:xfrm>
            <a:custGeom>
              <a:avLst/>
              <a:gdLst>
                <a:gd name="T0" fmla="*/ 1 w 35"/>
                <a:gd name="T1" fmla="*/ 25 h 25"/>
                <a:gd name="T2" fmla="*/ 35 w 35"/>
                <a:gd name="T3" fmla="*/ 25 h 25"/>
                <a:gd name="T4" fmla="*/ 35 w 35"/>
                <a:gd name="T5" fmla="*/ 1 h 25"/>
                <a:gd name="T6" fmla="*/ 25 w 35"/>
                <a:gd name="T7" fmla="*/ 0 h 25"/>
                <a:gd name="T8" fmla="*/ 25 w 35"/>
                <a:gd name="T9" fmla="*/ 18 h 25"/>
                <a:gd name="T10" fmla="*/ 0 w 35"/>
                <a:gd name="T11" fmla="*/ 18 h 25"/>
                <a:gd name="T12" fmla="*/ 1 w 35"/>
                <a:gd name="T13" fmla="*/ 25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5" h="25">
                  <a:moveTo>
                    <a:pt x="1" y="25"/>
                  </a:moveTo>
                  <a:lnTo>
                    <a:pt x="35" y="25"/>
                  </a:lnTo>
                  <a:lnTo>
                    <a:pt x="35" y="1"/>
                  </a:lnTo>
                  <a:lnTo>
                    <a:pt x="25" y="0"/>
                  </a:lnTo>
                  <a:lnTo>
                    <a:pt x="25" y="18"/>
                  </a:lnTo>
                  <a:lnTo>
                    <a:pt x="0" y="18"/>
                  </a:lnTo>
                  <a:lnTo>
                    <a:pt x="1" y="25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73" name="Freeform 236"/>
            <p:cNvSpPr/>
            <p:nvPr/>
          </p:nvSpPr>
          <p:spPr bwMode="auto">
            <a:xfrm>
              <a:off x="4595" y="1835"/>
              <a:ext cx="25" cy="18"/>
            </a:xfrm>
            <a:custGeom>
              <a:avLst/>
              <a:gdLst>
                <a:gd name="T0" fmla="*/ 0 w 25"/>
                <a:gd name="T1" fmla="*/ 18 h 18"/>
                <a:gd name="T2" fmla="*/ 25 w 25"/>
                <a:gd name="T3" fmla="*/ 18 h 18"/>
                <a:gd name="T4" fmla="*/ 25 w 25"/>
                <a:gd name="T5" fmla="*/ 0 h 18"/>
                <a:gd name="T6" fmla="*/ 13 w 25"/>
                <a:gd name="T7" fmla="*/ 1 h 18"/>
                <a:gd name="T8" fmla="*/ 13 w 25"/>
                <a:gd name="T9" fmla="*/ 10 h 18"/>
                <a:gd name="T10" fmla="*/ 1 w 25"/>
                <a:gd name="T11" fmla="*/ 10 h 18"/>
                <a:gd name="T12" fmla="*/ 0 w 25"/>
                <a:gd name="T13" fmla="*/ 1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" h="18">
                  <a:moveTo>
                    <a:pt x="0" y="18"/>
                  </a:moveTo>
                  <a:lnTo>
                    <a:pt x="25" y="18"/>
                  </a:lnTo>
                  <a:lnTo>
                    <a:pt x="25" y="0"/>
                  </a:lnTo>
                  <a:lnTo>
                    <a:pt x="13" y="1"/>
                  </a:lnTo>
                  <a:lnTo>
                    <a:pt x="13" y="10"/>
                  </a:lnTo>
                  <a:lnTo>
                    <a:pt x="1" y="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74" name="Freeform 237"/>
            <p:cNvSpPr/>
            <p:nvPr/>
          </p:nvSpPr>
          <p:spPr bwMode="auto">
            <a:xfrm>
              <a:off x="4595" y="1835"/>
              <a:ext cx="13" cy="10"/>
            </a:xfrm>
            <a:custGeom>
              <a:avLst/>
              <a:gdLst>
                <a:gd name="T0" fmla="*/ 1 w 13"/>
                <a:gd name="T1" fmla="*/ 10 h 10"/>
                <a:gd name="T2" fmla="*/ 13 w 13"/>
                <a:gd name="T3" fmla="*/ 10 h 10"/>
                <a:gd name="T4" fmla="*/ 13 w 13"/>
                <a:gd name="T5" fmla="*/ 1 h 10"/>
                <a:gd name="T6" fmla="*/ 1 w 13"/>
                <a:gd name="T7" fmla="*/ 0 h 10"/>
                <a:gd name="T8" fmla="*/ 1 w 13"/>
                <a:gd name="T9" fmla="*/ 1 h 10"/>
                <a:gd name="T10" fmla="*/ 0 w 13"/>
                <a:gd name="T11" fmla="*/ 1 h 10"/>
                <a:gd name="T12" fmla="*/ 1 w 13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" h="10">
                  <a:moveTo>
                    <a:pt x="1" y="10"/>
                  </a:moveTo>
                  <a:lnTo>
                    <a:pt x="13" y="10"/>
                  </a:lnTo>
                  <a:lnTo>
                    <a:pt x="13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lnTo>
                    <a:pt x="1" y="1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75" name="Freeform 238"/>
            <p:cNvSpPr/>
            <p:nvPr/>
          </p:nvSpPr>
          <p:spPr bwMode="auto">
            <a:xfrm>
              <a:off x="4595" y="1835"/>
              <a:ext cx="1" cy="1"/>
            </a:xfrm>
            <a:custGeom>
              <a:avLst/>
              <a:gdLst>
                <a:gd name="T0" fmla="*/ 0 w 1"/>
                <a:gd name="T1" fmla="*/ 1 h 1"/>
                <a:gd name="T2" fmla="*/ 1 w 1"/>
                <a:gd name="T3" fmla="*/ 1 h 1"/>
                <a:gd name="T4" fmla="*/ 1 w 1"/>
                <a:gd name="T5" fmla="*/ 0 h 1"/>
                <a:gd name="T6" fmla="*/ 1 w 1"/>
                <a:gd name="T7" fmla="*/ 1 h 1"/>
                <a:gd name="T8" fmla="*/ 1 w 1"/>
                <a:gd name="T9" fmla="*/ 1 h 1"/>
                <a:gd name="T10" fmla="*/ 1 w 1"/>
                <a:gd name="T11" fmla="*/ 1 h 1"/>
                <a:gd name="T12" fmla="*/ 0 w 1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" h="1">
                  <a:moveTo>
                    <a:pt x="0" y="1"/>
                  </a:moveTo>
                  <a:lnTo>
                    <a:pt x="1" y="1"/>
                  </a:lnTo>
                  <a:lnTo>
                    <a:pt x="1" y="0"/>
                  </a:lnTo>
                  <a:lnTo>
                    <a:pt x="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76" name="Freeform 239"/>
            <p:cNvSpPr/>
            <p:nvPr/>
          </p:nvSpPr>
          <p:spPr bwMode="auto">
            <a:xfrm>
              <a:off x="4582" y="1824"/>
              <a:ext cx="230" cy="172"/>
            </a:xfrm>
            <a:custGeom>
              <a:avLst/>
              <a:gdLst>
                <a:gd name="T0" fmla="*/ 230 w 230"/>
                <a:gd name="T1" fmla="*/ 0 h 172"/>
                <a:gd name="T2" fmla="*/ 0 w 230"/>
                <a:gd name="T3" fmla="*/ 0 h 172"/>
                <a:gd name="T4" fmla="*/ 0 w 230"/>
                <a:gd name="T5" fmla="*/ 172 h 172"/>
                <a:gd name="T6" fmla="*/ 4 w 230"/>
                <a:gd name="T7" fmla="*/ 172 h 172"/>
                <a:gd name="T8" fmla="*/ 4 w 230"/>
                <a:gd name="T9" fmla="*/ 2 h 172"/>
                <a:gd name="T10" fmla="*/ 230 w 230"/>
                <a:gd name="T11" fmla="*/ 2 h 172"/>
                <a:gd name="T12" fmla="*/ 230 w 230"/>
                <a:gd name="T13" fmla="*/ 0 h 1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0" h="172">
                  <a:moveTo>
                    <a:pt x="230" y="0"/>
                  </a:moveTo>
                  <a:lnTo>
                    <a:pt x="0" y="0"/>
                  </a:lnTo>
                  <a:lnTo>
                    <a:pt x="0" y="172"/>
                  </a:lnTo>
                  <a:lnTo>
                    <a:pt x="4" y="172"/>
                  </a:lnTo>
                  <a:lnTo>
                    <a:pt x="4" y="2"/>
                  </a:lnTo>
                  <a:lnTo>
                    <a:pt x="230" y="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77" name="Freeform 240"/>
            <p:cNvSpPr/>
            <p:nvPr/>
          </p:nvSpPr>
          <p:spPr bwMode="auto">
            <a:xfrm>
              <a:off x="4586" y="1826"/>
              <a:ext cx="226" cy="170"/>
            </a:xfrm>
            <a:custGeom>
              <a:avLst/>
              <a:gdLst>
                <a:gd name="T0" fmla="*/ 226 w 226"/>
                <a:gd name="T1" fmla="*/ 0 h 170"/>
                <a:gd name="T2" fmla="*/ 0 w 226"/>
                <a:gd name="T3" fmla="*/ 0 h 170"/>
                <a:gd name="T4" fmla="*/ 0 w 226"/>
                <a:gd name="T5" fmla="*/ 170 h 170"/>
                <a:gd name="T6" fmla="*/ 5 w 226"/>
                <a:gd name="T7" fmla="*/ 170 h 170"/>
                <a:gd name="T8" fmla="*/ 5 w 226"/>
                <a:gd name="T9" fmla="*/ 4 h 170"/>
                <a:gd name="T10" fmla="*/ 226 w 226"/>
                <a:gd name="T11" fmla="*/ 4 h 170"/>
                <a:gd name="T12" fmla="*/ 226 w 226"/>
                <a:gd name="T13" fmla="*/ 0 h 17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6" h="170">
                  <a:moveTo>
                    <a:pt x="226" y="0"/>
                  </a:moveTo>
                  <a:lnTo>
                    <a:pt x="0" y="0"/>
                  </a:lnTo>
                  <a:lnTo>
                    <a:pt x="0" y="170"/>
                  </a:lnTo>
                  <a:lnTo>
                    <a:pt x="5" y="170"/>
                  </a:lnTo>
                  <a:lnTo>
                    <a:pt x="5" y="4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78" name="Freeform 241"/>
            <p:cNvSpPr/>
            <p:nvPr/>
          </p:nvSpPr>
          <p:spPr bwMode="auto">
            <a:xfrm>
              <a:off x="4591" y="1830"/>
              <a:ext cx="221" cy="166"/>
            </a:xfrm>
            <a:custGeom>
              <a:avLst/>
              <a:gdLst>
                <a:gd name="T0" fmla="*/ 221 w 221"/>
                <a:gd name="T1" fmla="*/ 0 h 166"/>
                <a:gd name="T2" fmla="*/ 0 w 221"/>
                <a:gd name="T3" fmla="*/ 0 h 166"/>
                <a:gd name="T4" fmla="*/ 0 w 221"/>
                <a:gd name="T5" fmla="*/ 166 h 166"/>
                <a:gd name="T6" fmla="*/ 5 w 221"/>
                <a:gd name="T7" fmla="*/ 166 h 166"/>
                <a:gd name="T8" fmla="*/ 5 w 221"/>
                <a:gd name="T9" fmla="*/ 4 h 166"/>
                <a:gd name="T10" fmla="*/ 221 w 221"/>
                <a:gd name="T11" fmla="*/ 4 h 166"/>
                <a:gd name="T12" fmla="*/ 221 w 221"/>
                <a:gd name="T13" fmla="*/ 0 h 1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1" h="166">
                  <a:moveTo>
                    <a:pt x="221" y="0"/>
                  </a:moveTo>
                  <a:lnTo>
                    <a:pt x="0" y="0"/>
                  </a:lnTo>
                  <a:lnTo>
                    <a:pt x="0" y="166"/>
                  </a:lnTo>
                  <a:lnTo>
                    <a:pt x="5" y="166"/>
                  </a:lnTo>
                  <a:lnTo>
                    <a:pt x="5" y="4"/>
                  </a:lnTo>
                  <a:lnTo>
                    <a:pt x="221" y="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79" name="Freeform 242"/>
            <p:cNvSpPr/>
            <p:nvPr/>
          </p:nvSpPr>
          <p:spPr bwMode="auto">
            <a:xfrm>
              <a:off x="4596" y="1834"/>
              <a:ext cx="216" cy="162"/>
            </a:xfrm>
            <a:custGeom>
              <a:avLst/>
              <a:gdLst>
                <a:gd name="T0" fmla="*/ 216 w 216"/>
                <a:gd name="T1" fmla="*/ 0 h 162"/>
                <a:gd name="T2" fmla="*/ 0 w 216"/>
                <a:gd name="T3" fmla="*/ 0 h 162"/>
                <a:gd name="T4" fmla="*/ 0 w 216"/>
                <a:gd name="T5" fmla="*/ 162 h 162"/>
                <a:gd name="T6" fmla="*/ 5 w 216"/>
                <a:gd name="T7" fmla="*/ 162 h 162"/>
                <a:gd name="T8" fmla="*/ 5 w 216"/>
                <a:gd name="T9" fmla="*/ 4 h 162"/>
                <a:gd name="T10" fmla="*/ 216 w 216"/>
                <a:gd name="T11" fmla="*/ 4 h 162"/>
                <a:gd name="T12" fmla="*/ 216 w 216"/>
                <a:gd name="T13" fmla="*/ 0 h 1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" h="162">
                  <a:moveTo>
                    <a:pt x="216" y="0"/>
                  </a:moveTo>
                  <a:lnTo>
                    <a:pt x="0" y="0"/>
                  </a:lnTo>
                  <a:lnTo>
                    <a:pt x="0" y="162"/>
                  </a:lnTo>
                  <a:lnTo>
                    <a:pt x="5" y="162"/>
                  </a:lnTo>
                  <a:lnTo>
                    <a:pt x="5" y="4"/>
                  </a:lnTo>
                  <a:lnTo>
                    <a:pt x="216" y="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80" name="Freeform 243"/>
            <p:cNvSpPr/>
            <p:nvPr/>
          </p:nvSpPr>
          <p:spPr bwMode="auto">
            <a:xfrm>
              <a:off x="4601" y="1838"/>
              <a:ext cx="211" cy="158"/>
            </a:xfrm>
            <a:custGeom>
              <a:avLst/>
              <a:gdLst>
                <a:gd name="T0" fmla="*/ 211 w 211"/>
                <a:gd name="T1" fmla="*/ 0 h 158"/>
                <a:gd name="T2" fmla="*/ 0 w 211"/>
                <a:gd name="T3" fmla="*/ 0 h 158"/>
                <a:gd name="T4" fmla="*/ 0 w 211"/>
                <a:gd name="T5" fmla="*/ 158 h 158"/>
                <a:gd name="T6" fmla="*/ 5 w 211"/>
                <a:gd name="T7" fmla="*/ 158 h 158"/>
                <a:gd name="T8" fmla="*/ 5 w 211"/>
                <a:gd name="T9" fmla="*/ 3 h 158"/>
                <a:gd name="T10" fmla="*/ 211 w 211"/>
                <a:gd name="T11" fmla="*/ 3 h 158"/>
                <a:gd name="T12" fmla="*/ 211 w 211"/>
                <a:gd name="T13" fmla="*/ 0 h 1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58">
                  <a:moveTo>
                    <a:pt x="211" y="0"/>
                  </a:moveTo>
                  <a:lnTo>
                    <a:pt x="0" y="0"/>
                  </a:lnTo>
                  <a:lnTo>
                    <a:pt x="0" y="158"/>
                  </a:lnTo>
                  <a:lnTo>
                    <a:pt x="5" y="158"/>
                  </a:lnTo>
                  <a:lnTo>
                    <a:pt x="5" y="3"/>
                  </a:lnTo>
                  <a:lnTo>
                    <a:pt x="211" y="3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81" name="Freeform 244"/>
            <p:cNvSpPr/>
            <p:nvPr/>
          </p:nvSpPr>
          <p:spPr bwMode="auto">
            <a:xfrm>
              <a:off x="4606" y="1841"/>
              <a:ext cx="206" cy="155"/>
            </a:xfrm>
            <a:custGeom>
              <a:avLst/>
              <a:gdLst>
                <a:gd name="T0" fmla="*/ 206 w 206"/>
                <a:gd name="T1" fmla="*/ 0 h 155"/>
                <a:gd name="T2" fmla="*/ 0 w 206"/>
                <a:gd name="T3" fmla="*/ 0 h 155"/>
                <a:gd name="T4" fmla="*/ 0 w 206"/>
                <a:gd name="T5" fmla="*/ 155 h 155"/>
                <a:gd name="T6" fmla="*/ 5 w 206"/>
                <a:gd name="T7" fmla="*/ 155 h 155"/>
                <a:gd name="T8" fmla="*/ 5 w 206"/>
                <a:gd name="T9" fmla="*/ 4 h 155"/>
                <a:gd name="T10" fmla="*/ 206 w 206"/>
                <a:gd name="T11" fmla="*/ 4 h 155"/>
                <a:gd name="T12" fmla="*/ 206 w 206"/>
                <a:gd name="T13" fmla="*/ 0 h 1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6" h="155">
                  <a:moveTo>
                    <a:pt x="206" y="0"/>
                  </a:moveTo>
                  <a:lnTo>
                    <a:pt x="0" y="0"/>
                  </a:lnTo>
                  <a:lnTo>
                    <a:pt x="0" y="155"/>
                  </a:lnTo>
                  <a:lnTo>
                    <a:pt x="5" y="155"/>
                  </a:lnTo>
                  <a:lnTo>
                    <a:pt x="5" y="4"/>
                  </a:lnTo>
                  <a:lnTo>
                    <a:pt x="206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82" name="Freeform 245"/>
            <p:cNvSpPr/>
            <p:nvPr/>
          </p:nvSpPr>
          <p:spPr bwMode="auto">
            <a:xfrm>
              <a:off x="4611" y="1845"/>
              <a:ext cx="201" cy="151"/>
            </a:xfrm>
            <a:custGeom>
              <a:avLst/>
              <a:gdLst>
                <a:gd name="T0" fmla="*/ 201 w 201"/>
                <a:gd name="T1" fmla="*/ 0 h 151"/>
                <a:gd name="T2" fmla="*/ 0 w 201"/>
                <a:gd name="T3" fmla="*/ 0 h 151"/>
                <a:gd name="T4" fmla="*/ 0 w 201"/>
                <a:gd name="T5" fmla="*/ 151 h 151"/>
                <a:gd name="T6" fmla="*/ 5 w 201"/>
                <a:gd name="T7" fmla="*/ 151 h 151"/>
                <a:gd name="T8" fmla="*/ 5 w 201"/>
                <a:gd name="T9" fmla="*/ 4 h 151"/>
                <a:gd name="T10" fmla="*/ 201 w 201"/>
                <a:gd name="T11" fmla="*/ 4 h 151"/>
                <a:gd name="T12" fmla="*/ 201 w 201"/>
                <a:gd name="T13" fmla="*/ 0 h 15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1" h="151">
                  <a:moveTo>
                    <a:pt x="201" y="0"/>
                  </a:moveTo>
                  <a:lnTo>
                    <a:pt x="0" y="0"/>
                  </a:lnTo>
                  <a:lnTo>
                    <a:pt x="0" y="151"/>
                  </a:lnTo>
                  <a:lnTo>
                    <a:pt x="5" y="151"/>
                  </a:lnTo>
                  <a:lnTo>
                    <a:pt x="5" y="4"/>
                  </a:lnTo>
                  <a:lnTo>
                    <a:pt x="201" y="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83" name="Freeform 246"/>
            <p:cNvSpPr/>
            <p:nvPr/>
          </p:nvSpPr>
          <p:spPr bwMode="auto">
            <a:xfrm>
              <a:off x="4616" y="1849"/>
              <a:ext cx="196" cy="147"/>
            </a:xfrm>
            <a:custGeom>
              <a:avLst/>
              <a:gdLst>
                <a:gd name="T0" fmla="*/ 196 w 196"/>
                <a:gd name="T1" fmla="*/ 0 h 147"/>
                <a:gd name="T2" fmla="*/ 0 w 196"/>
                <a:gd name="T3" fmla="*/ 0 h 147"/>
                <a:gd name="T4" fmla="*/ 0 w 196"/>
                <a:gd name="T5" fmla="*/ 147 h 147"/>
                <a:gd name="T6" fmla="*/ 5 w 196"/>
                <a:gd name="T7" fmla="*/ 147 h 147"/>
                <a:gd name="T8" fmla="*/ 5 w 196"/>
                <a:gd name="T9" fmla="*/ 4 h 147"/>
                <a:gd name="T10" fmla="*/ 196 w 196"/>
                <a:gd name="T11" fmla="*/ 4 h 147"/>
                <a:gd name="T12" fmla="*/ 196 w 196"/>
                <a:gd name="T13" fmla="*/ 0 h 1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6" h="147">
                  <a:moveTo>
                    <a:pt x="196" y="0"/>
                  </a:moveTo>
                  <a:lnTo>
                    <a:pt x="0" y="0"/>
                  </a:lnTo>
                  <a:lnTo>
                    <a:pt x="0" y="147"/>
                  </a:lnTo>
                  <a:lnTo>
                    <a:pt x="5" y="147"/>
                  </a:lnTo>
                  <a:lnTo>
                    <a:pt x="5" y="4"/>
                  </a:lnTo>
                  <a:lnTo>
                    <a:pt x="196" y="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84" name="Freeform 247"/>
            <p:cNvSpPr/>
            <p:nvPr/>
          </p:nvSpPr>
          <p:spPr bwMode="auto">
            <a:xfrm>
              <a:off x="4621" y="1853"/>
              <a:ext cx="191" cy="143"/>
            </a:xfrm>
            <a:custGeom>
              <a:avLst/>
              <a:gdLst>
                <a:gd name="T0" fmla="*/ 191 w 191"/>
                <a:gd name="T1" fmla="*/ 0 h 143"/>
                <a:gd name="T2" fmla="*/ 0 w 191"/>
                <a:gd name="T3" fmla="*/ 0 h 143"/>
                <a:gd name="T4" fmla="*/ 0 w 191"/>
                <a:gd name="T5" fmla="*/ 143 h 143"/>
                <a:gd name="T6" fmla="*/ 5 w 191"/>
                <a:gd name="T7" fmla="*/ 143 h 143"/>
                <a:gd name="T8" fmla="*/ 5 w 191"/>
                <a:gd name="T9" fmla="*/ 4 h 143"/>
                <a:gd name="T10" fmla="*/ 191 w 191"/>
                <a:gd name="T11" fmla="*/ 4 h 143"/>
                <a:gd name="T12" fmla="*/ 191 w 191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1" h="143">
                  <a:moveTo>
                    <a:pt x="191" y="0"/>
                  </a:moveTo>
                  <a:lnTo>
                    <a:pt x="0" y="0"/>
                  </a:lnTo>
                  <a:lnTo>
                    <a:pt x="0" y="143"/>
                  </a:lnTo>
                  <a:lnTo>
                    <a:pt x="5" y="143"/>
                  </a:lnTo>
                  <a:lnTo>
                    <a:pt x="5" y="4"/>
                  </a:lnTo>
                  <a:lnTo>
                    <a:pt x="191" y="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85" name="Freeform 248"/>
            <p:cNvSpPr/>
            <p:nvPr/>
          </p:nvSpPr>
          <p:spPr bwMode="auto">
            <a:xfrm>
              <a:off x="4626" y="1857"/>
              <a:ext cx="186" cy="139"/>
            </a:xfrm>
            <a:custGeom>
              <a:avLst/>
              <a:gdLst>
                <a:gd name="T0" fmla="*/ 186 w 186"/>
                <a:gd name="T1" fmla="*/ 0 h 139"/>
                <a:gd name="T2" fmla="*/ 0 w 186"/>
                <a:gd name="T3" fmla="*/ 0 h 139"/>
                <a:gd name="T4" fmla="*/ 0 w 186"/>
                <a:gd name="T5" fmla="*/ 139 h 139"/>
                <a:gd name="T6" fmla="*/ 5 w 186"/>
                <a:gd name="T7" fmla="*/ 139 h 139"/>
                <a:gd name="T8" fmla="*/ 5 w 186"/>
                <a:gd name="T9" fmla="*/ 3 h 139"/>
                <a:gd name="T10" fmla="*/ 186 w 186"/>
                <a:gd name="T11" fmla="*/ 3 h 139"/>
                <a:gd name="T12" fmla="*/ 186 w 186"/>
                <a:gd name="T13" fmla="*/ 0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6" h="139">
                  <a:moveTo>
                    <a:pt x="186" y="0"/>
                  </a:moveTo>
                  <a:lnTo>
                    <a:pt x="0" y="0"/>
                  </a:lnTo>
                  <a:lnTo>
                    <a:pt x="0" y="139"/>
                  </a:lnTo>
                  <a:lnTo>
                    <a:pt x="5" y="139"/>
                  </a:lnTo>
                  <a:lnTo>
                    <a:pt x="5" y="3"/>
                  </a:lnTo>
                  <a:lnTo>
                    <a:pt x="186" y="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86" name="Freeform 249"/>
            <p:cNvSpPr/>
            <p:nvPr/>
          </p:nvSpPr>
          <p:spPr bwMode="auto">
            <a:xfrm>
              <a:off x="4631" y="1860"/>
              <a:ext cx="181" cy="136"/>
            </a:xfrm>
            <a:custGeom>
              <a:avLst/>
              <a:gdLst>
                <a:gd name="T0" fmla="*/ 181 w 181"/>
                <a:gd name="T1" fmla="*/ 0 h 136"/>
                <a:gd name="T2" fmla="*/ 0 w 181"/>
                <a:gd name="T3" fmla="*/ 0 h 136"/>
                <a:gd name="T4" fmla="*/ 0 w 181"/>
                <a:gd name="T5" fmla="*/ 136 h 136"/>
                <a:gd name="T6" fmla="*/ 7 w 181"/>
                <a:gd name="T7" fmla="*/ 136 h 136"/>
                <a:gd name="T8" fmla="*/ 7 w 181"/>
                <a:gd name="T9" fmla="*/ 4 h 136"/>
                <a:gd name="T10" fmla="*/ 181 w 181"/>
                <a:gd name="T11" fmla="*/ 4 h 136"/>
                <a:gd name="T12" fmla="*/ 181 w 181"/>
                <a:gd name="T13" fmla="*/ 0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1" h="136">
                  <a:moveTo>
                    <a:pt x="181" y="0"/>
                  </a:moveTo>
                  <a:lnTo>
                    <a:pt x="0" y="0"/>
                  </a:lnTo>
                  <a:lnTo>
                    <a:pt x="0" y="136"/>
                  </a:lnTo>
                  <a:lnTo>
                    <a:pt x="7" y="136"/>
                  </a:lnTo>
                  <a:lnTo>
                    <a:pt x="7" y="4"/>
                  </a:lnTo>
                  <a:lnTo>
                    <a:pt x="181" y="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87" name="Freeform 250"/>
            <p:cNvSpPr/>
            <p:nvPr/>
          </p:nvSpPr>
          <p:spPr bwMode="auto">
            <a:xfrm>
              <a:off x="4638" y="1864"/>
              <a:ext cx="174" cy="132"/>
            </a:xfrm>
            <a:custGeom>
              <a:avLst/>
              <a:gdLst>
                <a:gd name="T0" fmla="*/ 174 w 174"/>
                <a:gd name="T1" fmla="*/ 0 h 132"/>
                <a:gd name="T2" fmla="*/ 0 w 174"/>
                <a:gd name="T3" fmla="*/ 0 h 132"/>
                <a:gd name="T4" fmla="*/ 0 w 174"/>
                <a:gd name="T5" fmla="*/ 132 h 132"/>
                <a:gd name="T6" fmla="*/ 5 w 174"/>
                <a:gd name="T7" fmla="*/ 132 h 132"/>
                <a:gd name="T8" fmla="*/ 5 w 174"/>
                <a:gd name="T9" fmla="*/ 5 h 132"/>
                <a:gd name="T10" fmla="*/ 174 w 174"/>
                <a:gd name="T11" fmla="*/ 5 h 132"/>
                <a:gd name="T12" fmla="*/ 174 w 174"/>
                <a:gd name="T13" fmla="*/ 0 h 1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32">
                  <a:moveTo>
                    <a:pt x="174" y="0"/>
                  </a:moveTo>
                  <a:lnTo>
                    <a:pt x="0" y="0"/>
                  </a:lnTo>
                  <a:lnTo>
                    <a:pt x="0" y="132"/>
                  </a:lnTo>
                  <a:lnTo>
                    <a:pt x="5" y="132"/>
                  </a:lnTo>
                  <a:lnTo>
                    <a:pt x="5" y="5"/>
                  </a:lnTo>
                  <a:lnTo>
                    <a:pt x="174" y="5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88" name="Freeform 251"/>
            <p:cNvSpPr/>
            <p:nvPr/>
          </p:nvSpPr>
          <p:spPr bwMode="auto">
            <a:xfrm>
              <a:off x="4643" y="1869"/>
              <a:ext cx="169" cy="127"/>
            </a:xfrm>
            <a:custGeom>
              <a:avLst/>
              <a:gdLst>
                <a:gd name="T0" fmla="*/ 169 w 169"/>
                <a:gd name="T1" fmla="*/ 0 h 127"/>
                <a:gd name="T2" fmla="*/ 0 w 169"/>
                <a:gd name="T3" fmla="*/ 0 h 127"/>
                <a:gd name="T4" fmla="*/ 0 w 169"/>
                <a:gd name="T5" fmla="*/ 127 h 127"/>
                <a:gd name="T6" fmla="*/ 6 w 169"/>
                <a:gd name="T7" fmla="*/ 127 h 127"/>
                <a:gd name="T8" fmla="*/ 6 w 169"/>
                <a:gd name="T9" fmla="*/ 4 h 127"/>
                <a:gd name="T10" fmla="*/ 169 w 169"/>
                <a:gd name="T11" fmla="*/ 4 h 127"/>
                <a:gd name="T12" fmla="*/ 169 w 169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9" h="127">
                  <a:moveTo>
                    <a:pt x="169" y="0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6" y="127"/>
                  </a:lnTo>
                  <a:lnTo>
                    <a:pt x="6" y="4"/>
                  </a:lnTo>
                  <a:lnTo>
                    <a:pt x="169" y="4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89" name="Freeform 252"/>
            <p:cNvSpPr/>
            <p:nvPr/>
          </p:nvSpPr>
          <p:spPr bwMode="auto">
            <a:xfrm>
              <a:off x="4649" y="1873"/>
              <a:ext cx="163" cy="123"/>
            </a:xfrm>
            <a:custGeom>
              <a:avLst/>
              <a:gdLst>
                <a:gd name="T0" fmla="*/ 163 w 163"/>
                <a:gd name="T1" fmla="*/ 0 h 123"/>
                <a:gd name="T2" fmla="*/ 0 w 163"/>
                <a:gd name="T3" fmla="*/ 0 h 123"/>
                <a:gd name="T4" fmla="*/ 0 w 163"/>
                <a:gd name="T5" fmla="*/ 123 h 123"/>
                <a:gd name="T6" fmla="*/ 5 w 163"/>
                <a:gd name="T7" fmla="*/ 123 h 123"/>
                <a:gd name="T8" fmla="*/ 5 w 163"/>
                <a:gd name="T9" fmla="*/ 5 h 123"/>
                <a:gd name="T10" fmla="*/ 163 w 163"/>
                <a:gd name="T11" fmla="*/ 5 h 123"/>
                <a:gd name="T12" fmla="*/ 163 w 163"/>
                <a:gd name="T13" fmla="*/ 0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123">
                  <a:moveTo>
                    <a:pt x="163" y="0"/>
                  </a:moveTo>
                  <a:lnTo>
                    <a:pt x="0" y="0"/>
                  </a:lnTo>
                  <a:lnTo>
                    <a:pt x="0" y="123"/>
                  </a:lnTo>
                  <a:lnTo>
                    <a:pt x="5" y="123"/>
                  </a:lnTo>
                  <a:lnTo>
                    <a:pt x="5" y="5"/>
                  </a:lnTo>
                  <a:lnTo>
                    <a:pt x="163" y="5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90" name="Freeform 253"/>
            <p:cNvSpPr/>
            <p:nvPr/>
          </p:nvSpPr>
          <p:spPr bwMode="auto">
            <a:xfrm>
              <a:off x="4654" y="1878"/>
              <a:ext cx="158" cy="118"/>
            </a:xfrm>
            <a:custGeom>
              <a:avLst/>
              <a:gdLst>
                <a:gd name="T0" fmla="*/ 158 w 158"/>
                <a:gd name="T1" fmla="*/ 0 h 118"/>
                <a:gd name="T2" fmla="*/ 0 w 158"/>
                <a:gd name="T3" fmla="*/ 0 h 118"/>
                <a:gd name="T4" fmla="*/ 0 w 158"/>
                <a:gd name="T5" fmla="*/ 118 h 118"/>
                <a:gd name="T6" fmla="*/ 6 w 158"/>
                <a:gd name="T7" fmla="*/ 118 h 118"/>
                <a:gd name="T8" fmla="*/ 6 w 158"/>
                <a:gd name="T9" fmla="*/ 4 h 118"/>
                <a:gd name="T10" fmla="*/ 158 w 158"/>
                <a:gd name="T11" fmla="*/ 4 h 118"/>
                <a:gd name="T12" fmla="*/ 158 w 15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118">
                  <a:moveTo>
                    <a:pt x="158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6" y="118"/>
                  </a:lnTo>
                  <a:lnTo>
                    <a:pt x="6" y="4"/>
                  </a:lnTo>
                  <a:lnTo>
                    <a:pt x="158" y="4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91" name="Freeform 254"/>
            <p:cNvSpPr/>
            <p:nvPr/>
          </p:nvSpPr>
          <p:spPr bwMode="auto">
            <a:xfrm>
              <a:off x="4660" y="1882"/>
              <a:ext cx="152" cy="114"/>
            </a:xfrm>
            <a:custGeom>
              <a:avLst/>
              <a:gdLst>
                <a:gd name="T0" fmla="*/ 152 w 152"/>
                <a:gd name="T1" fmla="*/ 0 h 114"/>
                <a:gd name="T2" fmla="*/ 0 w 152"/>
                <a:gd name="T3" fmla="*/ 0 h 114"/>
                <a:gd name="T4" fmla="*/ 0 w 152"/>
                <a:gd name="T5" fmla="*/ 114 h 114"/>
                <a:gd name="T6" fmla="*/ 7 w 152"/>
                <a:gd name="T7" fmla="*/ 114 h 114"/>
                <a:gd name="T8" fmla="*/ 7 w 152"/>
                <a:gd name="T9" fmla="*/ 5 h 114"/>
                <a:gd name="T10" fmla="*/ 152 w 152"/>
                <a:gd name="T11" fmla="*/ 5 h 114"/>
                <a:gd name="T12" fmla="*/ 152 w 152"/>
                <a:gd name="T13" fmla="*/ 0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2" h="114">
                  <a:moveTo>
                    <a:pt x="152" y="0"/>
                  </a:moveTo>
                  <a:lnTo>
                    <a:pt x="0" y="0"/>
                  </a:lnTo>
                  <a:lnTo>
                    <a:pt x="0" y="114"/>
                  </a:lnTo>
                  <a:lnTo>
                    <a:pt x="7" y="114"/>
                  </a:lnTo>
                  <a:lnTo>
                    <a:pt x="7" y="5"/>
                  </a:lnTo>
                  <a:lnTo>
                    <a:pt x="152" y="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92" name="Freeform 255"/>
            <p:cNvSpPr/>
            <p:nvPr/>
          </p:nvSpPr>
          <p:spPr bwMode="auto">
            <a:xfrm>
              <a:off x="4667" y="1887"/>
              <a:ext cx="145" cy="109"/>
            </a:xfrm>
            <a:custGeom>
              <a:avLst/>
              <a:gdLst>
                <a:gd name="T0" fmla="*/ 145 w 145"/>
                <a:gd name="T1" fmla="*/ 0 h 109"/>
                <a:gd name="T2" fmla="*/ 0 w 145"/>
                <a:gd name="T3" fmla="*/ 0 h 109"/>
                <a:gd name="T4" fmla="*/ 0 w 145"/>
                <a:gd name="T5" fmla="*/ 109 h 109"/>
                <a:gd name="T6" fmla="*/ 7 w 145"/>
                <a:gd name="T7" fmla="*/ 109 h 109"/>
                <a:gd name="T8" fmla="*/ 7 w 145"/>
                <a:gd name="T9" fmla="*/ 5 h 109"/>
                <a:gd name="T10" fmla="*/ 145 w 145"/>
                <a:gd name="T11" fmla="*/ 5 h 109"/>
                <a:gd name="T12" fmla="*/ 145 w 145"/>
                <a:gd name="T13" fmla="*/ 0 h 10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5" h="109">
                  <a:moveTo>
                    <a:pt x="145" y="0"/>
                  </a:moveTo>
                  <a:lnTo>
                    <a:pt x="0" y="0"/>
                  </a:lnTo>
                  <a:lnTo>
                    <a:pt x="0" y="109"/>
                  </a:lnTo>
                  <a:lnTo>
                    <a:pt x="7" y="109"/>
                  </a:lnTo>
                  <a:lnTo>
                    <a:pt x="7" y="5"/>
                  </a:lnTo>
                  <a:lnTo>
                    <a:pt x="145" y="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93" name="Freeform 256"/>
            <p:cNvSpPr/>
            <p:nvPr/>
          </p:nvSpPr>
          <p:spPr bwMode="auto">
            <a:xfrm>
              <a:off x="4674" y="1892"/>
              <a:ext cx="138" cy="104"/>
            </a:xfrm>
            <a:custGeom>
              <a:avLst/>
              <a:gdLst>
                <a:gd name="T0" fmla="*/ 138 w 138"/>
                <a:gd name="T1" fmla="*/ 0 h 104"/>
                <a:gd name="T2" fmla="*/ 0 w 138"/>
                <a:gd name="T3" fmla="*/ 0 h 104"/>
                <a:gd name="T4" fmla="*/ 0 w 138"/>
                <a:gd name="T5" fmla="*/ 104 h 104"/>
                <a:gd name="T6" fmla="*/ 7 w 138"/>
                <a:gd name="T7" fmla="*/ 104 h 104"/>
                <a:gd name="T8" fmla="*/ 7 w 138"/>
                <a:gd name="T9" fmla="*/ 5 h 104"/>
                <a:gd name="T10" fmla="*/ 138 w 138"/>
                <a:gd name="T11" fmla="*/ 5 h 104"/>
                <a:gd name="T12" fmla="*/ 138 w 138"/>
                <a:gd name="T13" fmla="*/ 0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104">
                  <a:moveTo>
                    <a:pt x="138" y="0"/>
                  </a:moveTo>
                  <a:lnTo>
                    <a:pt x="0" y="0"/>
                  </a:lnTo>
                  <a:lnTo>
                    <a:pt x="0" y="104"/>
                  </a:lnTo>
                  <a:lnTo>
                    <a:pt x="7" y="104"/>
                  </a:lnTo>
                  <a:lnTo>
                    <a:pt x="7" y="5"/>
                  </a:lnTo>
                  <a:lnTo>
                    <a:pt x="138" y="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94" name="Freeform 257"/>
            <p:cNvSpPr/>
            <p:nvPr/>
          </p:nvSpPr>
          <p:spPr bwMode="auto">
            <a:xfrm>
              <a:off x="4681" y="1897"/>
              <a:ext cx="131" cy="99"/>
            </a:xfrm>
            <a:custGeom>
              <a:avLst/>
              <a:gdLst>
                <a:gd name="T0" fmla="*/ 131 w 131"/>
                <a:gd name="T1" fmla="*/ 0 h 99"/>
                <a:gd name="T2" fmla="*/ 0 w 131"/>
                <a:gd name="T3" fmla="*/ 0 h 99"/>
                <a:gd name="T4" fmla="*/ 0 w 131"/>
                <a:gd name="T5" fmla="*/ 99 h 99"/>
                <a:gd name="T6" fmla="*/ 7 w 131"/>
                <a:gd name="T7" fmla="*/ 99 h 99"/>
                <a:gd name="T8" fmla="*/ 7 w 131"/>
                <a:gd name="T9" fmla="*/ 7 h 99"/>
                <a:gd name="T10" fmla="*/ 131 w 131"/>
                <a:gd name="T11" fmla="*/ 7 h 99"/>
                <a:gd name="T12" fmla="*/ 131 w 131"/>
                <a:gd name="T13" fmla="*/ 0 h 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99">
                  <a:moveTo>
                    <a:pt x="131" y="0"/>
                  </a:moveTo>
                  <a:lnTo>
                    <a:pt x="0" y="0"/>
                  </a:lnTo>
                  <a:lnTo>
                    <a:pt x="0" y="99"/>
                  </a:lnTo>
                  <a:lnTo>
                    <a:pt x="7" y="99"/>
                  </a:lnTo>
                  <a:lnTo>
                    <a:pt x="7" y="7"/>
                  </a:lnTo>
                  <a:lnTo>
                    <a:pt x="131" y="7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95" name="Freeform 258"/>
            <p:cNvSpPr/>
            <p:nvPr/>
          </p:nvSpPr>
          <p:spPr bwMode="auto">
            <a:xfrm>
              <a:off x="4688" y="1904"/>
              <a:ext cx="124" cy="92"/>
            </a:xfrm>
            <a:custGeom>
              <a:avLst/>
              <a:gdLst>
                <a:gd name="T0" fmla="*/ 124 w 124"/>
                <a:gd name="T1" fmla="*/ 0 h 92"/>
                <a:gd name="T2" fmla="*/ 0 w 124"/>
                <a:gd name="T3" fmla="*/ 0 h 92"/>
                <a:gd name="T4" fmla="*/ 0 w 124"/>
                <a:gd name="T5" fmla="*/ 92 h 92"/>
                <a:gd name="T6" fmla="*/ 8 w 124"/>
                <a:gd name="T7" fmla="*/ 92 h 92"/>
                <a:gd name="T8" fmla="*/ 8 w 124"/>
                <a:gd name="T9" fmla="*/ 5 h 92"/>
                <a:gd name="T10" fmla="*/ 124 w 124"/>
                <a:gd name="T11" fmla="*/ 5 h 92"/>
                <a:gd name="T12" fmla="*/ 124 w 124"/>
                <a:gd name="T13" fmla="*/ 0 h 9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" h="92">
                  <a:moveTo>
                    <a:pt x="124" y="0"/>
                  </a:moveTo>
                  <a:lnTo>
                    <a:pt x="0" y="0"/>
                  </a:lnTo>
                  <a:lnTo>
                    <a:pt x="0" y="92"/>
                  </a:lnTo>
                  <a:lnTo>
                    <a:pt x="8" y="92"/>
                  </a:lnTo>
                  <a:lnTo>
                    <a:pt x="8" y="5"/>
                  </a:lnTo>
                  <a:lnTo>
                    <a:pt x="124" y="5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96" name="Freeform 259"/>
            <p:cNvSpPr/>
            <p:nvPr/>
          </p:nvSpPr>
          <p:spPr bwMode="auto">
            <a:xfrm>
              <a:off x="4696" y="1909"/>
              <a:ext cx="116" cy="87"/>
            </a:xfrm>
            <a:custGeom>
              <a:avLst/>
              <a:gdLst>
                <a:gd name="T0" fmla="*/ 116 w 116"/>
                <a:gd name="T1" fmla="*/ 0 h 87"/>
                <a:gd name="T2" fmla="*/ 0 w 116"/>
                <a:gd name="T3" fmla="*/ 0 h 87"/>
                <a:gd name="T4" fmla="*/ 0 w 116"/>
                <a:gd name="T5" fmla="*/ 87 h 87"/>
                <a:gd name="T6" fmla="*/ 9 w 116"/>
                <a:gd name="T7" fmla="*/ 86 h 87"/>
                <a:gd name="T8" fmla="*/ 9 w 116"/>
                <a:gd name="T9" fmla="*/ 6 h 87"/>
                <a:gd name="T10" fmla="*/ 115 w 116"/>
                <a:gd name="T11" fmla="*/ 6 h 87"/>
                <a:gd name="T12" fmla="*/ 116 w 116"/>
                <a:gd name="T13" fmla="*/ 0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" h="87">
                  <a:moveTo>
                    <a:pt x="116" y="0"/>
                  </a:moveTo>
                  <a:lnTo>
                    <a:pt x="0" y="0"/>
                  </a:lnTo>
                  <a:lnTo>
                    <a:pt x="0" y="87"/>
                  </a:lnTo>
                  <a:lnTo>
                    <a:pt x="9" y="86"/>
                  </a:lnTo>
                  <a:lnTo>
                    <a:pt x="9" y="6"/>
                  </a:lnTo>
                  <a:lnTo>
                    <a:pt x="115" y="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97" name="Freeform 260"/>
            <p:cNvSpPr/>
            <p:nvPr/>
          </p:nvSpPr>
          <p:spPr bwMode="auto">
            <a:xfrm>
              <a:off x="4705" y="1915"/>
              <a:ext cx="106" cy="80"/>
            </a:xfrm>
            <a:custGeom>
              <a:avLst/>
              <a:gdLst>
                <a:gd name="T0" fmla="*/ 106 w 106"/>
                <a:gd name="T1" fmla="*/ 0 h 80"/>
                <a:gd name="T2" fmla="*/ 0 w 106"/>
                <a:gd name="T3" fmla="*/ 0 h 80"/>
                <a:gd name="T4" fmla="*/ 0 w 106"/>
                <a:gd name="T5" fmla="*/ 80 h 80"/>
                <a:gd name="T6" fmla="*/ 7 w 106"/>
                <a:gd name="T7" fmla="*/ 80 h 80"/>
                <a:gd name="T8" fmla="*/ 7 w 106"/>
                <a:gd name="T9" fmla="*/ 6 h 80"/>
                <a:gd name="T10" fmla="*/ 106 w 106"/>
                <a:gd name="T11" fmla="*/ 6 h 80"/>
                <a:gd name="T12" fmla="*/ 106 w 106"/>
                <a:gd name="T13" fmla="*/ 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6" h="80">
                  <a:moveTo>
                    <a:pt x="106" y="0"/>
                  </a:moveTo>
                  <a:lnTo>
                    <a:pt x="0" y="0"/>
                  </a:lnTo>
                  <a:lnTo>
                    <a:pt x="0" y="80"/>
                  </a:lnTo>
                  <a:lnTo>
                    <a:pt x="7" y="80"/>
                  </a:lnTo>
                  <a:lnTo>
                    <a:pt x="7" y="6"/>
                  </a:lnTo>
                  <a:lnTo>
                    <a:pt x="106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98" name="Freeform 261"/>
            <p:cNvSpPr/>
            <p:nvPr/>
          </p:nvSpPr>
          <p:spPr bwMode="auto">
            <a:xfrm>
              <a:off x="4712" y="1921"/>
              <a:ext cx="100" cy="75"/>
            </a:xfrm>
            <a:custGeom>
              <a:avLst/>
              <a:gdLst>
                <a:gd name="T0" fmla="*/ 99 w 100"/>
                <a:gd name="T1" fmla="*/ 0 h 75"/>
                <a:gd name="T2" fmla="*/ 0 w 100"/>
                <a:gd name="T3" fmla="*/ 0 h 75"/>
                <a:gd name="T4" fmla="*/ 0 w 100"/>
                <a:gd name="T5" fmla="*/ 74 h 75"/>
                <a:gd name="T6" fmla="*/ 9 w 100"/>
                <a:gd name="T7" fmla="*/ 75 h 75"/>
                <a:gd name="T8" fmla="*/ 9 w 100"/>
                <a:gd name="T9" fmla="*/ 7 h 75"/>
                <a:gd name="T10" fmla="*/ 100 w 100"/>
                <a:gd name="T11" fmla="*/ 7 h 75"/>
                <a:gd name="T12" fmla="*/ 99 w 100"/>
                <a:gd name="T13" fmla="*/ 0 h 7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75">
                  <a:moveTo>
                    <a:pt x="99" y="0"/>
                  </a:moveTo>
                  <a:lnTo>
                    <a:pt x="0" y="0"/>
                  </a:lnTo>
                  <a:lnTo>
                    <a:pt x="0" y="74"/>
                  </a:lnTo>
                  <a:lnTo>
                    <a:pt x="9" y="75"/>
                  </a:lnTo>
                  <a:lnTo>
                    <a:pt x="9" y="7"/>
                  </a:lnTo>
                  <a:lnTo>
                    <a:pt x="100" y="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99" name="Freeform 262"/>
            <p:cNvSpPr/>
            <p:nvPr/>
          </p:nvSpPr>
          <p:spPr bwMode="auto">
            <a:xfrm>
              <a:off x="4721" y="1928"/>
              <a:ext cx="91" cy="68"/>
            </a:xfrm>
            <a:custGeom>
              <a:avLst/>
              <a:gdLst>
                <a:gd name="T0" fmla="*/ 91 w 91"/>
                <a:gd name="T1" fmla="*/ 0 h 68"/>
                <a:gd name="T2" fmla="*/ 0 w 91"/>
                <a:gd name="T3" fmla="*/ 0 h 68"/>
                <a:gd name="T4" fmla="*/ 0 w 91"/>
                <a:gd name="T5" fmla="*/ 68 h 68"/>
                <a:gd name="T6" fmla="*/ 10 w 91"/>
                <a:gd name="T7" fmla="*/ 67 h 68"/>
                <a:gd name="T8" fmla="*/ 10 w 91"/>
                <a:gd name="T9" fmla="*/ 7 h 68"/>
                <a:gd name="T10" fmla="*/ 90 w 91"/>
                <a:gd name="T11" fmla="*/ 7 h 68"/>
                <a:gd name="T12" fmla="*/ 91 w 91"/>
                <a:gd name="T13" fmla="*/ 0 h 6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68">
                  <a:moveTo>
                    <a:pt x="91" y="0"/>
                  </a:moveTo>
                  <a:lnTo>
                    <a:pt x="0" y="0"/>
                  </a:lnTo>
                  <a:lnTo>
                    <a:pt x="0" y="68"/>
                  </a:lnTo>
                  <a:lnTo>
                    <a:pt x="10" y="67"/>
                  </a:lnTo>
                  <a:lnTo>
                    <a:pt x="10" y="7"/>
                  </a:lnTo>
                  <a:lnTo>
                    <a:pt x="90" y="7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00" name="Freeform 263"/>
            <p:cNvSpPr/>
            <p:nvPr/>
          </p:nvSpPr>
          <p:spPr bwMode="auto">
            <a:xfrm>
              <a:off x="4731" y="1935"/>
              <a:ext cx="81" cy="61"/>
            </a:xfrm>
            <a:custGeom>
              <a:avLst/>
              <a:gdLst>
                <a:gd name="T0" fmla="*/ 80 w 81"/>
                <a:gd name="T1" fmla="*/ 0 h 61"/>
                <a:gd name="T2" fmla="*/ 0 w 81"/>
                <a:gd name="T3" fmla="*/ 0 h 61"/>
                <a:gd name="T4" fmla="*/ 0 w 81"/>
                <a:gd name="T5" fmla="*/ 60 h 61"/>
                <a:gd name="T6" fmla="*/ 10 w 81"/>
                <a:gd name="T7" fmla="*/ 61 h 61"/>
                <a:gd name="T8" fmla="*/ 10 w 81"/>
                <a:gd name="T9" fmla="*/ 8 h 61"/>
                <a:gd name="T10" fmla="*/ 81 w 81"/>
                <a:gd name="T11" fmla="*/ 8 h 61"/>
                <a:gd name="T12" fmla="*/ 80 w 81"/>
                <a:gd name="T13" fmla="*/ 0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1" h="61">
                  <a:moveTo>
                    <a:pt x="8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0" y="61"/>
                  </a:lnTo>
                  <a:lnTo>
                    <a:pt x="10" y="8"/>
                  </a:lnTo>
                  <a:lnTo>
                    <a:pt x="81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01" name="Freeform 264"/>
            <p:cNvSpPr/>
            <p:nvPr/>
          </p:nvSpPr>
          <p:spPr bwMode="auto">
            <a:xfrm>
              <a:off x="4741" y="1943"/>
              <a:ext cx="71" cy="53"/>
            </a:xfrm>
            <a:custGeom>
              <a:avLst/>
              <a:gdLst>
                <a:gd name="T0" fmla="*/ 71 w 71"/>
                <a:gd name="T1" fmla="*/ 0 h 53"/>
                <a:gd name="T2" fmla="*/ 0 w 71"/>
                <a:gd name="T3" fmla="*/ 0 h 53"/>
                <a:gd name="T4" fmla="*/ 0 w 71"/>
                <a:gd name="T5" fmla="*/ 53 h 53"/>
                <a:gd name="T6" fmla="*/ 11 w 71"/>
                <a:gd name="T7" fmla="*/ 52 h 53"/>
                <a:gd name="T8" fmla="*/ 11 w 71"/>
                <a:gd name="T9" fmla="*/ 7 h 53"/>
                <a:gd name="T10" fmla="*/ 70 w 71"/>
                <a:gd name="T11" fmla="*/ 7 h 53"/>
                <a:gd name="T12" fmla="*/ 71 w 7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1" h="53">
                  <a:moveTo>
                    <a:pt x="71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11" y="52"/>
                  </a:lnTo>
                  <a:lnTo>
                    <a:pt x="11" y="7"/>
                  </a:lnTo>
                  <a:lnTo>
                    <a:pt x="70" y="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02" name="Freeform 265"/>
            <p:cNvSpPr/>
            <p:nvPr/>
          </p:nvSpPr>
          <p:spPr bwMode="auto">
            <a:xfrm>
              <a:off x="4752" y="1950"/>
              <a:ext cx="59" cy="45"/>
            </a:xfrm>
            <a:custGeom>
              <a:avLst/>
              <a:gdLst>
                <a:gd name="T0" fmla="*/ 59 w 59"/>
                <a:gd name="T1" fmla="*/ 0 h 45"/>
                <a:gd name="T2" fmla="*/ 0 w 59"/>
                <a:gd name="T3" fmla="*/ 0 h 45"/>
                <a:gd name="T4" fmla="*/ 0 w 59"/>
                <a:gd name="T5" fmla="*/ 45 h 45"/>
                <a:gd name="T6" fmla="*/ 10 w 59"/>
                <a:gd name="T7" fmla="*/ 45 h 45"/>
                <a:gd name="T8" fmla="*/ 10 w 59"/>
                <a:gd name="T9" fmla="*/ 8 h 45"/>
                <a:gd name="T10" fmla="*/ 59 w 59"/>
                <a:gd name="T11" fmla="*/ 8 h 45"/>
                <a:gd name="T12" fmla="*/ 59 w 59"/>
                <a:gd name="T13" fmla="*/ 0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9" h="45">
                  <a:moveTo>
                    <a:pt x="59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0" y="45"/>
                  </a:lnTo>
                  <a:lnTo>
                    <a:pt x="10" y="8"/>
                  </a:lnTo>
                  <a:lnTo>
                    <a:pt x="59" y="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03" name="Freeform 266"/>
            <p:cNvSpPr/>
            <p:nvPr/>
          </p:nvSpPr>
          <p:spPr bwMode="auto">
            <a:xfrm>
              <a:off x="4762" y="1958"/>
              <a:ext cx="49" cy="37"/>
            </a:xfrm>
            <a:custGeom>
              <a:avLst/>
              <a:gdLst>
                <a:gd name="T0" fmla="*/ 49 w 49"/>
                <a:gd name="T1" fmla="*/ 0 h 37"/>
                <a:gd name="T2" fmla="*/ 0 w 49"/>
                <a:gd name="T3" fmla="*/ 0 h 37"/>
                <a:gd name="T4" fmla="*/ 0 w 49"/>
                <a:gd name="T5" fmla="*/ 37 h 37"/>
                <a:gd name="T6" fmla="*/ 11 w 49"/>
                <a:gd name="T7" fmla="*/ 37 h 37"/>
                <a:gd name="T8" fmla="*/ 11 w 49"/>
                <a:gd name="T9" fmla="*/ 9 h 37"/>
                <a:gd name="T10" fmla="*/ 49 w 49"/>
                <a:gd name="T11" fmla="*/ 9 h 37"/>
                <a:gd name="T12" fmla="*/ 49 w 49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37">
                  <a:moveTo>
                    <a:pt x="49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11" y="37"/>
                  </a:lnTo>
                  <a:lnTo>
                    <a:pt x="11" y="9"/>
                  </a:lnTo>
                  <a:lnTo>
                    <a:pt x="49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04" name="Freeform 267"/>
            <p:cNvSpPr/>
            <p:nvPr/>
          </p:nvSpPr>
          <p:spPr bwMode="auto">
            <a:xfrm>
              <a:off x="4773" y="1967"/>
              <a:ext cx="39" cy="29"/>
            </a:xfrm>
            <a:custGeom>
              <a:avLst/>
              <a:gdLst>
                <a:gd name="T0" fmla="*/ 38 w 39"/>
                <a:gd name="T1" fmla="*/ 0 h 29"/>
                <a:gd name="T2" fmla="*/ 0 w 39"/>
                <a:gd name="T3" fmla="*/ 0 h 29"/>
                <a:gd name="T4" fmla="*/ 0 w 39"/>
                <a:gd name="T5" fmla="*/ 28 h 29"/>
                <a:gd name="T6" fmla="*/ 13 w 39"/>
                <a:gd name="T7" fmla="*/ 29 h 29"/>
                <a:gd name="T8" fmla="*/ 13 w 39"/>
                <a:gd name="T9" fmla="*/ 9 h 29"/>
                <a:gd name="T10" fmla="*/ 39 w 39"/>
                <a:gd name="T11" fmla="*/ 9 h 29"/>
                <a:gd name="T12" fmla="*/ 38 w 39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29">
                  <a:moveTo>
                    <a:pt x="3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3" y="29"/>
                  </a:lnTo>
                  <a:lnTo>
                    <a:pt x="13" y="9"/>
                  </a:lnTo>
                  <a:lnTo>
                    <a:pt x="39" y="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05" name="Freeform 268"/>
            <p:cNvSpPr/>
            <p:nvPr/>
          </p:nvSpPr>
          <p:spPr bwMode="auto">
            <a:xfrm>
              <a:off x="4786" y="1976"/>
              <a:ext cx="26" cy="20"/>
            </a:xfrm>
            <a:custGeom>
              <a:avLst/>
              <a:gdLst>
                <a:gd name="T0" fmla="*/ 26 w 26"/>
                <a:gd name="T1" fmla="*/ 0 h 20"/>
                <a:gd name="T2" fmla="*/ 0 w 26"/>
                <a:gd name="T3" fmla="*/ 0 h 20"/>
                <a:gd name="T4" fmla="*/ 0 w 26"/>
                <a:gd name="T5" fmla="*/ 20 h 20"/>
                <a:gd name="T6" fmla="*/ 12 w 26"/>
                <a:gd name="T7" fmla="*/ 19 h 20"/>
                <a:gd name="T8" fmla="*/ 12 w 26"/>
                <a:gd name="T9" fmla="*/ 10 h 20"/>
                <a:gd name="T10" fmla="*/ 25 w 26"/>
                <a:gd name="T11" fmla="*/ 10 h 20"/>
                <a:gd name="T12" fmla="*/ 26 w 26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20">
                  <a:moveTo>
                    <a:pt x="26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25" y="1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06" name="Freeform 269"/>
            <p:cNvSpPr/>
            <p:nvPr/>
          </p:nvSpPr>
          <p:spPr bwMode="auto">
            <a:xfrm>
              <a:off x="4798" y="1986"/>
              <a:ext cx="14" cy="10"/>
            </a:xfrm>
            <a:custGeom>
              <a:avLst/>
              <a:gdLst>
                <a:gd name="T0" fmla="*/ 13 w 14"/>
                <a:gd name="T1" fmla="*/ 0 h 10"/>
                <a:gd name="T2" fmla="*/ 0 w 14"/>
                <a:gd name="T3" fmla="*/ 0 h 10"/>
                <a:gd name="T4" fmla="*/ 0 w 14"/>
                <a:gd name="T5" fmla="*/ 9 h 10"/>
                <a:gd name="T6" fmla="*/ 14 w 14"/>
                <a:gd name="T7" fmla="*/ 10 h 10"/>
                <a:gd name="T8" fmla="*/ 14 w 14"/>
                <a:gd name="T9" fmla="*/ 10 h 10"/>
                <a:gd name="T10" fmla="*/ 14 w 14"/>
                <a:gd name="T11" fmla="*/ 10 h 10"/>
                <a:gd name="T12" fmla="*/ 13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10">
                  <a:moveTo>
                    <a:pt x="13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4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07" name="Line 270"/>
            <p:cNvSpPr>
              <a:spLocks noChangeShapeType="1"/>
            </p:cNvSpPr>
            <p:nvPr/>
          </p:nvSpPr>
          <p:spPr bwMode="auto">
            <a:xfrm>
              <a:off x="4633" y="2018"/>
              <a:ext cx="1" cy="1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08" name="Line 271"/>
            <p:cNvSpPr>
              <a:spLocks noChangeShapeType="1"/>
            </p:cNvSpPr>
            <p:nvPr/>
          </p:nvSpPr>
          <p:spPr bwMode="auto">
            <a:xfrm>
              <a:off x="4597" y="2018"/>
              <a:ext cx="1" cy="1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09" name="Line 272"/>
            <p:cNvSpPr>
              <a:spLocks noChangeShapeType="1"/>
            </p:cNvSpPr>
            <p:nvPr/>
          </p:nvSpPr>
          <p:spPr bwMode="auto">
            <a:xfrm>
              <a:off x="4555" y="2018"/>
              <a:ext cx="285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10" name="Rectangle 273"/>
            <p:cNvSpPr>
              <a:spLocks noChangeArrowheads="1"/>
            </p:cNvSpPr>
            <p:nvPr/>
          </p:nvSpPr>
          <p:spPr bwMode="auto">
            <a:xfrm>
              <a:off x="4772" y="2082"/>
              <a:ext cx="35" cy="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11" name="Rectangle 274"/>
            <p:cNvSpPr>
              <a:spLocks noChangeArrowheads="1"/>
            </p:cNvSpPr>
            <p:nvPr/>
          </p:nvSpPr>
          <p:spPr bwMode="auto">
            <a:xfrm>
              <a:off x="4772" y="2081"/>
              <a:ext cx="35" cy="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12" name="Rectangle 275"/>
            <p:cNvSpPr>
              <a:spLocks noChangeArrowheads="1"/>
            </p:cNvSpPr>
            <p:nvPr/>
          </p:nvSpPr>
          <p:spPr bwMode="auto">
            <a:xfrm>
              <a:off x="4772" y="2080"/>
              <a:ext cx="35" cy="1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13" name="Rectangle 276"/>
            <p:cNvSpPr>
              <a:spLocks noChangeArrowheads="1"/>
            </p:cNvSpPr>
            <p:nvPr/>
          </p:nvSpPr>
          <p:spPr bwMode="auto">
            <a:xfrm>
              <a:off x="4772" y="2079"/>
              <a:ext cx="35" cy="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14" name="Rectangle 277"/>
            <p:cNvSpPr>
              <a:spLocks noChangeArrowheads="1"/>
            </p:cNvSpPr>
            <p:nvPr/>
          </p:nvSpPr>
          <p:spPr bwMode="auto">
            <a:xfrm>
              <a:off x="4772" y="2077"/>
              <a:ext cx="35" cy="2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15" name="Rectangle 278"/>
            <p:cNvSpPr>
              <a:spLocks noChangeArrowheads="1"/>
            </p:cNvSpPr>
            <p:nvPr/>
          </p:nvSpPr>
          <p:spPr bwMode="auto">
            <a:xfrm>
              <a:off x="4772" y="2076"/>
              <a:ext cx="35" cy="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16" name="Rectangle 279"/>
            <p:cNvSpPr>
              <a:spLocks noChangeArrowheads="1"/>
            </p:cNvSpPr>
            <p:nvPr/>
          </p:nvSpPr>
          <p:spPr bwMode="auto">
            <a:xfrm>
              <a:off x="4772" y="2075"/>
              <a:ext cx="35" cy="1"/>
            </a:xfrm>
            <a:prstGeom prst="rect">
              <a:avLst/>
            </a:pr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17" name="Freeform 280"/>
            <p:cNvSpPr/>
            <p:nvPr/>
          </p:nvSpPr>
          <p:spPr bwMode="auto">
            <a:xfrm>
              <a:off x="4771" y="2073"/>
              <a:ext cx="36" cy="2"/>
            </a:xfrm>
            <a:custGeom>
              <a:avLst/>
              <a:gdLst>
                <a:gd name="T0" fmla="*/ 1 w 36"/>
                <a:gd name="T1" fmla="*/ 2 h 2"/>
                <a:gd name="T2" fmla="*/ 36 w 36"/>
                <a:gd name="T3" fmla="*/ 2 h 2"/>
                <a:gd name="T4" fmla="*/ 35 w 36"/>
                <a:gd name="T5" fmla="*/ 0 h 2"/>
                <a:gd name="T6" fmla="*/ 0 w 36"/>
                <a:gd name="T7" fmla="*/ 0 h 2"/>
                <a:gd name="T8" fmla="*/ 1 w 36"/>
                <a:gd name="T9" fmla="*/ 2 h 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2">
                  <a:moveTo>
                    <a:pt x="1" y="2"/>
                  </a:moveTo>
                  <a:lnTo>
                    <a:pt x="36" y="2"/>
                  </a:lnTo>
                  <a:lnTo>
                    <a:pt x="35" y="0"/>
                  </a:lnTo>
                  <a:lnTo>
                    <a:pt x="0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18" name="Rectangle 281"/>
            <p:cNvSpPr>
              <a:spLocks noChangeArrowheads="1"/>
            </p:cNvSpPr>
            <p:nvPr/>
          </p:nvSpPr>
          <p:spPr bwMode="auto">
            <a:xfrm>
              <a:off x="4771" y="2072"/>
              <a:ext cx="35" cy="1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19" name="Freeform 282"/>
            <p:cNvSpPr/>
            <p:nvPr/>
          </p:nvSpPr>
          <p:spPr bwMode="auto">
            <a:xfrm>
              <a:off x="4771" y="2071"/>
              <a:ext cx="36" cy="1"/>
            </a:xfrm>
            <a:custGeom>
              <a:avLst/>
              <a:gdLst>
                <a:gd name="T0" fmla="*/ 0 w 36"/>
                <a:gd name="T1" fmla="*/ 1 h 1"/>
                <a:gd name="T2" fmla="*/ 35 w 36"/>
                <a:gd name="T3" fmla="*/ 1 h 1"/>
                <a:gd name="T4" fmla="*/ 36 w 36"/>
                <a:gd name="T5" fmla="*/ 0 h 1"/>
                <a:gd name="T6" fmla="*/ 1 w 36"/>
                <a:gd name="T7" fmla="*/ 0 h 1"/>
                <a:gd name="T8" fmla="*/ 0 w 36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35" y="1"/>
                  </a:lnTo>
                  <a:lnTo>
                    <a:pt x="36" y="0"/>
                  </a:lnTo>
                  <a:lnTo>
                    <a:pt x="1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20" name="Rectangle 283"/>
            <p:cNvSpPr>
              <a:spLocks noChangeArrowheads="1"/>
            </p:cNvSpPr>
            <p:nvPr/>
          </p:nvSpPr>
          <p:spPr bwMode="auto">
            <a:xfrm>
              <a:off x="4772" y="2071"/>
              <a:ext cx="35" cy="1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21" name="Rectangle 284"/>
            <p:cNvSpPr>
              <a:spLocks noChangeArrowheads="1"/>
            </p:cNvSpPr>
            <p:nvPr/>
          </p:nvSpPr>
          <p:spPr bwMode="auto">
            <a:xfrm>
              <a:off x="4739" y="2076"/>
              <a:ext cx="8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22" name="Freeform 285"/>
            <p:cNvSpPr>
              <a:spLocks noEditPoints="1"/>
            </p:cNvSpPr>
            <p:nvPr/>
          </p:nvSpPr>
          <p:spPr bwMode="auto">
            <a:xfrm>
              <a:off x="4519" y="2062"/>
              <a:ext cx="45" cy="24"/>
            </a:xfrm>
            <a:custGeom>
              <a:avLst/>
              <a:gdLst>
                <a:gd name="T0" fmla="*/ 0 w 45"/>
                <a:gd name="T1" fmla="*/ 24 h 24"/>
                <a:gd name="T2" fmla="*/ 0 w 45"/>
                <a:gd name="T3" fmla="*/ 0 h 24"/>
                <a:gd name="T4" fmla="*/ 1 w 45"/>
                <a:gd name="T5" fmla="*/ 0 h 24"/>
                <a:gd name="T6" fmla="*/ 1 w 45"/>
                <a:gd name="T7" fmla="*/ 24 h 24"/>
                <a:gd name="T8" fmla="*/ 0 w 45"/>
                <a:gd name="T9" fmla="*/ 24 h 24"/>
                <a:gd name="T10" fmla="*/ 45 w 45"/>
                <a:gd name="T11" fmla="*/ 0 h 24"/>
                <a:gd name="T12" fmla="*/ 45 w 45"/>
                <a:gd name="T13" fmla="*/ 24 h 24"/>
                <a:gd name="T14" fmla="*/ 43 w 45"/>
                <a:gd name="T15" fmla="*/ 24 h 24"/>
                <a:gd name="T16" fmla="*/ 43 w 45"/>
                <a:gd name="T17" fmla="*/ 0 h 24"/>
                <a:gd name="T18" fmla="*/ 45 w 45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5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45" y="0"/>
                  </a:moveTo>
                  <a:lnTo>
                    <a:pt x="45" y="24"/>
                  </a:lnTo>
                  <a:lnTo>
                    <a:pt x="43" y="24"/>
                  </a:lnTo>
                  <a:lnTo>
                    <a:pt x="43" y="0"/>
                  </a:lnTo>
                  <a:lnTo>
                    <a:pt x="45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23" name="Freeform 286"/>
            <p:cNvSpPr>
              <a:spLocks noEditPoints="1"/>
            </p:cNvSpPr>
            <p:nvPr/>
          </p:nvSpPr>
          <p:spPr bwMode="auto">
            <a:xfrm>
              <a:off x="4520" y="2062"/>
              <a:ext cx="42" cy="24"/>
            </a:xfrm>
            <a:custGeom>
              <a:avLst/>
              <a:gdLst>
                <a:gd name="T0" fmla="*/ 0 w 42"/>
                <a:gd name="T1" fmla="*/ 24 h 24"/>
                <a:gd name="T2" fmla="*/ 0 w 42"/>
                <a:gd name="T3" fmla="*/ 0 h 24"/>
                <a:gd name="T4" fmla="*/ 1 w 42"/>
                <a:gd name="T5" fmla="*/ 0 h 24"/>
                <a:gd name="T6" fmla="*/ 1 w 42"/>
                <a:gd name="T7" fmla="*/ 24 h 24"/>
                <a:gd name="T8" fmla="*/ 0 w 42"/>
                <a:gd name="T9" fmla="*/ 24 h 24"/>
                <a:gd name="T10" fmla="*/ 42 w 42"/>
                <a:gd name="T11" fmla="*/ 0 h 24"/>
                <a:gd name="T12" fmla="*/ 42 w 42"/>
                <a:gd name="T13" fmla="*/ 24 h 24"/>
                <a:gd name="T14" fmla="*/ 40 w 42"/>
                <a:gd name="T15" fmla="*/ 24 h 24"/>
                <a:gd name="T16" fmla="*/ 40 w 42"/>
                <a:gd name="T17" fmla="*/ 0 h 24"/>
                <a:gd name="T18" fmla="*/ 42 w 42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2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42" y="0"/>
                  </a:moveTo>
                  <a:lnTo>
                    <a:pt x="42" y="24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42" y="0"/>
                  </a:lnTo>
                  <a:close/>
                </a:path>
              </a:pathLst>
            </a:custGeom>
            <a:solidFill>
              <a:srgbClr val="C7A9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24" name="Freeform 287"/>
            <p:cNvSpPr>
              <a:spLocks noEditPoints="1"/>
            </p:cNvSpPr>
            <p:nvPr/>
          </p:nvSpPr>
          <p:spPr bwMode="auto">
            <a:xfrm>
              <a:off x="4521" y="2062"/>
              <a:ext cx="39" cy="24"/>
            </a:xfrm>
            <a:custGeom>
              <a:avLst/>
              <a:gdLst>
                <a:gd name="T0" fmla="*/ 0 w 39"/>
                <a:gd name="T1" fmla="*/ 24 h 24"/>
                <a:gd name="T2" fmla="*/ 0 w 39"/>
                <a:gd name="T3" fmla="*/ 0 h 24"/>
                <a:gd name="T4" fmla="*/ 1 w 39"/>
                <a:gd name="T5" fmla="*/ 0 h 24"/>
                <a:gd name="T6" fmla="*/ 1 w 39"/>
                <a:gd name="T7" fmla="*/ 24 h 24"/>
                <a:gd name="T8" fmla="*/ 0 w 39"/>
                <a:gd name="T9" fmla="*/ 24 h 24"/>
                <a:gd name="T10" fmla="*/ 39 w 39"/>
                <a:gd name="T11" fmla="*/ 0 h 24"/>
                <a:gd name="T12" fmla="*/ 39 w 39"/>
                <a:gd name="T13" fmla="*/ 24 h 24"/>
                <a:gd name="T14" fmla="*/ 38 w 39"/>
                <a:gd name="T15" fmla="*/ 24 h 24"/>
                <a:gd name="T16" fmla="*/ 38 w 39"/>
                <a:gd name="T17" fmla="*/ 0 h 24"/>
                <a:gd name="T18" fmla="*/ 39 w 3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9" y="0"/>
                  </a:moveTo>
                  <a:lnTo>
                    <a:pt x="39" y="24"/>
                  </a:lnTo>
                  <a:lnTo>
                    <a:pt x="38" y="24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D9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25" name="Freeform 288"/>
            <p:cNvSpPr>
              <a:spLocks noEditPoints="1"/>
            </p:cNvSpPr>
            <p:nvPr/>
          </p:nvSpPr>
          <p:spPr bwMode="auto">
            <a:xfrm>
              <a:off x="4522" y="2062"/>
              <a:ext cx="37" cy="24"/>
            </a:xfrm>
            <a:custGeom>
              <a:avLst/>
              <a:gdLst>
                <a:gd name="T0" fmla="*/ 0 w 37"/>
                <a:gd name="T1" fmla="*/ 24 h 24"/>
                <a:gd name="T2" fmla="*/ 0 w 37"/>
                <a:gd name="T3" fmla="*/ 0 h 24"/>
                <a:gd name="T4" fmla="*/ 2 w 37"/>
                <a:gd name="T5" fmla="*/ 0 h 24"/>
                <a:gd name="T6" fmla="*/ 2 w 37"/>
                <a:gd name="T7" fmla="*/ 24 h 24"/>
                <a:gd name="T8" fmla="*/ 0 w 37"/>
                <a:gd name="T9" fmla="*/ 24 h 24"/>
                <a:gd name="T10" fmla="*/ 37 w 37"/>
                <a:gd name="T11" fmla="*/ 0 h 24"/>
                <a:gd name="T12" fmla="*/ 37 w 37"/>
                <a:gd name="T13" fmla="*/ 24 h 24"/>
                <a:gd name="T14" fmla="*/ 36 w 37"/>
                <a:gd name="T15" fmla="*/ 24 h 24"/>
                <a:gd name="T16" fmla="*/ 36 w 37"/>
                <a:gd name="T17" fmla="*/ 0 h 24"/>
                <a:gd name="T18" fmla="*/ 37 w 3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37" y="0"/>
                  </a:moveTo>
                  <a:lnTo>
                    <a:pt x="37" y="24"/>
                  </a:lnTo>
                  <a:lnTo>
                    <a:pt x="36" y="24"/>
                  </a:lnTo>
                  <a:lnTo>
                    <a:pt x="36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384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26" name="Freeform 289"/>
            <p:cNvSpPr>
              <a:spLocks noEditPoints="1"/>
            </p:cNvSpPr>
            <p:nvPr/>
          </p:nvSpPr>
          <p:spPr bwMode="auto">
            <a:xfrm>
              <a:off x="4524" y="2062"/>
              <a:ext cx="34" cy="24"/>
            </a:xfrm>
            <a:custGeom>
              <a:avLst/>
              <a:gdLst>
                <a:gd name="T0" fmla="*/ 0 w 34"/>
                <a:gd name="T1" fmla="*/ 24 h 24"/>
                <a:gd name="T2" fmla="*/ 0 w 34"/>
                <a:gd name="T3" fmla="*/ 0 h 24"/>
                <a:gd name="T4" fmla="*/ 1 w 34"/>
                <a:gd name="T5" fmla="*/ 0 h 24"/>
                <a:gd name="T6" fmla="*/ 1 w 34"/>
                <a:gd name="T7" fmla="*/ 24 h 24"/>
                <a:gd name="T8" fmla="*/ 0 w 34"/>
                <a:gd name="T9" fmla="*/ 24 h 24"/>
                <a:gd name="T10" fmla="*/ 34 w 34"/>
                <a:gd name="T11" fmla="*/ 0 h 24"/>
                <a:gd name="T12" fmla="*/ 34 w 34"/>
                <a:gd name="T13" fmla="*/ 24 h 24"/>
                <a:gd name="T14" fmla="*/ 33 w 34"/>
                <a:gd name="T15" fmla="*/ 24 h 24"/>
                <a:gd name="T16" fmla="*/ 33 w 34"/>
                <a:gd name="T17" fmla="*/ 0 h 24"/>
                <a:gd name="T18" fmla="*/ 34 w 3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4" y="0"/>
                  </a:moveTo>
                  <a:lnTo>
                    <a:pt x="34" y="24"/>
                  </a:lnTo>
                  <a:lnTo>
                    <a:pt x="33" y="24"/>
                  </a:lnTo>
                  <a:lnTo>
                    <a:pt x="33" y="0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D87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27" name="Freeform 290"/>
            <p:cNvSpPr>
              <a:spLocks noEditPoints="1"/>
            </p:cNvSpPr>
            <p:nvPr/>
          </p:nvSpPr>
          <p:spPr bwMode="auto">
            <a:xfrm>
              <a:off x="4525" y="2062"/>
              <a:ext cx="32" cy="24"/>
            </a:xfrm>
            <a:custGeom>
              <a:avLst/>
              <a:gdLst>
                <a:gd name="T0" fmla="*/ 0 w 32"/>
                <a:gd name="T1" fmla="*/ 24 h 24"/>
                <a:gd name="T2" fmla="*/ 0 w 32"/>
                <a:gd name="T3" fmla="*/ 0 h 24"/>
                <a:gd name="T4" fmla="*/ 1 w 32"/>
                <a:gd name="T5" fmla="*/ 0 h 24"/>
                <a:gd name="T6" fmla="*/ 1 w 32"/>
                <a:gd name="T7" fmla="*/ 24 h 24"/>
                <a:gd name="T8" fmla="*/ 0 w 32"/>
                <a:gd name="T9" fmla="*/ 24 h 24"/>
                <a:gd name="T10" fmla="*/ 32 w 32"/>
                <a:gd name="T11" fmla="*/ 0 h 24"/>
                <a:gd name="T12" fmla="*/ 32 w 32"/>
                <a:gd name="T13" fmla="*/ 24 h 24"/>
                <a:gd name="T14" fmla="*/ 30 w 32"/>
                <a:gd name="T15" fmla="*/ 24 h 24"/>
                <a:gd name="T16" fmla="*/ 30 w 32"/>
                <a:gd name="T17" fmla="*/ 0 h 24"/>
                <a:gd name="T18" fmla="*/ 32 w 32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2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2" y="0"/>
                  </a:moveTo>
                  <a:lnTo>
                    <a:pt x="32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32" y="0"/>
                  </a:lnTo>
                  <a:close/>
                </a:path>
              </a:pathLst>
            </a:custGeom>
            <a:solidFill>
              <a:srgbClr val="DD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28" name="Freeform 291"/>
            <p:cNvSpPr>
              <a:spLocks noEditPoints="1"/>
            </p:cNvSpPr>
            <p:nvPr/>
          </p:nvSpPr>
          <p:spPr bwMode="auto">
            <a:xfrm>
              <a:off x="4526" y="2062"/>
              <a:ext cx="29" cy="24"/>
            </a:xfrm>
            <a:custGeom>
              <a:avLst/>
              <a:gdLst>
                <a:gd name="T0" fmla="*/ 0 w 29"/>
                <a:gd name="T1" fmla="*/ 24 h 24"/>
                <a:gd name="T2" fmla="*/ 0 w 29"/>
                <a:gd name="T3" fmla="*/ 0 h 24"/>
                <a:gd name="T4" fmla="*/ 1 w 29"/>
                <a:gd name="T5" fmla="*/ 0 h 24"/>
                <a:gd name="T6" fmla="*/ 1 w 29"/>
                <a:gd name="T7" fmla="*/ 24 h 24"/>
                <a:gd name="T8" fmla="*/ 0 w 29"/>
                <a:gd name="T9" fmla="*/ 24 h 24"/>
                <a:gd name="T10" fmla="*/ 29 w 29"/>
                <a:gd name="T11" fmla="*/ 0 h 24"/>
                <a:gd name="T12" fmla="*/ 29 w 29"/>
                <a:gd name="T13" fmla="*/ 24 h 24"/>
                <a:gd name="T14" fmla="*/ 28 w 29"/>
                <a:gd name="T15" fmla="*/ 24 h 24"/>
                <a:gd name="T16" fmla="*/ 28 w 29"/>
                <a:gd name="T17" fmla="*/ 0 h 24"/>
                <a:gd name="T18" fmla="*/ 29 w 2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9" y="0"/>
                  </a:moveTo>
                  <a:lnTo>
                    <a:pt x="29" y="24"/>
                  </a:lnTo>
                  <a:lnTo>
                    <a:pt x="28" y="24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159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29" name="Freeform 292"/>
            <p:cNvSpPr>
              <a:spLocks noEditPoints="1"/>
            </p:cNvSpPr>
            <p:nvPr/>
          </p:nvSpPr>
          <p:spPr bwMode="auto">
            <a:xfrm>
              <a:off x="4527" y="2062"/>
              <a:ext cx="27" cy="24"/>
            </a:xfrm>
            <a:custGeom>
              <a:avLst/>
              <a:gdLst>
                <a:gd name="T0" fmla="*/ 0 w 27"/>
                <a:gd name="T1" fmla="*/ 24 h 24"/>
                <a:gd name="T2" fmla="*/ 0 w 27"/>
                <a:gd name="T3" fmla="*/ 0 h 24"/>
                <a:gd name="T4" fmla="*/ 2 w 27"/>
                <a:gd name="T5" fmla="*/ 0 h 24"/>
                <a:gd name="T6" fmla="*/ 2 w 27"/>
                <a:gd name="T7" fmla="*/ 24 h 24"/>
                <a:gd name="T8" fmla="*/ 0 w 27"/>
                <a:gd name="T9" fmla="*/ 24 h 24"/>
                <a:gd name="T10" fmla="*/ 27 w 27"/>
                <a:gd name="T11" fmla="*/ 0 h 24"/>
                <a:gd name="T12" fmla="*/ 27 w 27"/>
                <a:gd name="T13" fmla="*/ 24 h 24"/>
                <a:gd name="T14" fmla="*/ 26 w 27"/>
                <a:gd name="T15" fmla="*/ 24 h 24"/>
                <a:gd name="T16" fmla="*/ 26 w 27"/>
                <a:gd name="T17" fmla="*/ 0 h 24"/>
                <a:gd name="T18" fmla="*/ 27 w 2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27" y="0"/>
                  </a:moveTo>
                  <a:lnTo>
                    <a:pt x="27" y="24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5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30" name="Freeform 293"/>
            <p:cNvSpPr>
              <a:spLocks noEditPoints="1"/>
            </p:cNvSpPr>
            <p:nvPr/>
          </p:nvSpPr>
          <p:spPr bwMode="auto">
            <a:xfrm>
              <a:off x="4529" y="2062"/>
              <a:ext cx="24" cy="24"/>
            </a:xfrm>
            <a:custGeom>
              <a:avLst/>
              <a:gdLst>
                <a:gd name="T0" fmla="*/ 0 w 24"/>
                <a:gd name="T1" fmla="*/ 24 h 24"/>
                <a:gd name="T2" fmla="*/ 0 w 24"/>
                <a:gd name="T3" fmla="*/ 0 h 24"/>
                <a:gd name="T4" fmla="*/ 1 w 24"/>
                <a:gd name="T5" fmla="*/ 0 h 24"/>
                <a:gd name="T6" fmla="*/ 1 w 24"/>
                <a:gd name="T7" fmla="*/ 24 h 24"/>
                <a:gd name="T8" fmla="*/ 0 w 24"/>
                <a:gd name="T9" fmla="*/ 24 h 24"/>
                <a:gd name="T10" fmla="*/ 24 w 24"/>
                <a:gd name="T11" fmla="*/ 0 h 24"/>
                <a:gd name="T12" fmla="*/ 24 w 24"/>
                <a:gd name="T13" fmla="*/ 24 h 24"/>
                <a:gd name="T14" fmla="*/ 22 w 24"/>
                <a:gd name="T15" fmla="*/ 24 h 24"/>
                <a:gd name="T16" fmla="*/ 22 w 24"/>
                <a:gd name="T17" fmla="*/ 0 h 24"/>
                <a:gd name="T18" fmla="*/ 24 w 2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4" y="0"/>
                  </a:moveTo>
                  <a:lnTo>
                    <a:pt x="24" y="24"/>
                  </a:lnTo>
                  <a:lnTo>
                    <a:pt x="22" y="24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94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31" name="Freeform 294"/>
            <p:cNvSpPr>
              <a:spLocks noEditPoints="1"/>
            </p:cNvSpPr>
            <p:nvPr/>
          </p:nvSpPr>
          <p:spPr bwMode="auto">
            <a:xfrm>
              <a:off x="4530" y="2062"/>
              <a:ext cx="21" cy="24"/>
            </a:xfrm>
            <a:custGeom>
              <a:avLst/>
              <a:gdLst>
                <a:gd name="T0" fmla="*/ 0 w 21"/>
                <a:gd name="T1" fmla="*/ 24 h 24"/>
                <a:gd name="T2" fmla="*/ 0 w 21"/>
                <a:gd name="T3" fmla="*/ 0 h 24"/>
                <a:gd name="T4" fmla="*/ 1 w 21"/>
                <a:gd name="T5" fmla="*/ 0 h 24"/>
                <a:gd name="T6" fmla="*/ 1 w 21"/>
                <a:gd name="T7" fmla="*/ 24 h 24"/>
                <a:gd name="T8" fmla="*/ 0 w 21"/>
                <a:gd name="T9" fmla="*/ 24 h 24"/>
                <a:gd name="T10" fmla="*/ 21 w 21"/>
                <a:gd name="T11" fmla="*/ 0 h 24"/>
                <a:gd name="T12" fmla="*/ 21 w 21"/>
                <a:gd name="T13" fmla="*/ 24 h 24"/>
                <a:gd name="T14" fmla="*/ 20 w 21"/>
                <a:gd name="T15" fmla="*/ 24 h 24"/>
                <a:gd name="T16" fmla="*/ 20 w 21"/>
                <a:gd name="T17" fmla="*/ 0 h 24"/>
                <a:gd name="T18" fmla="*/ 21 w 2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1" y="0"/>
                  </a:moveTo>
                  <a:lnTo>
                    <a:pt x="21" y="24"/>
                  </a:lnTo>
                  <a:lnTo>
                    <a:pt x="20" y="24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32" name="Freeform 295"/>
            <p:cNvSpPr>
              <a:spLocks noEditPoints="1"/>
            </p:cNvSpPr>
            <p:nvPr/>
          </p:nvSpPr>
          <p:spPr bwMode="auto">
            <a:xfrm>
              <a:off x="4531" y="2062"/>
              <a:ext cx="19" cy="24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1 w 19"/>
                <a:gd name="T5" fmla="*/ 0 h 24"/>
                <a:gd name="T6" fmla="*/ 1 w 19"/>
                <a:gd name="T7" fmla="*/ 24 h 24"/>
                <a:gd name="T8" fmla="*/ 0 w 19"/>
                <a:gd name="T9" fmla="*/ 24 h 24"/>
                <a:gd name="T10" fmla="*/ 19 w 19"/>
                <a:gd name="T11" fmla="*/ 0 h 24"/>
                <a:gd name="T12" fmla="*/ 19 w 19"/>
                <a:gd name="T13" fmla="*/ 24 h 24"/>
                <a:gd name="T14" fmla="*/ 18 w 19"/>
                <a:gd name="T15" fmla="*/ 24 h 24"/>
                <a:gd name="T16" fmla="*/ 18 w 19"/>
                <a:gd name="T17" fmla="*/ 0 h 24"/>
                <a:gd name="T18" fmla="*/ 19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9" y="0"/>
                  </a:moveTo>
                  <a:lnTo>
                    <a:pt x="19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33" name="Freeform 296"/>
            <p:cNvSpPr>
              <a:spLocks noEditPoints="1"/>
            </p:cNvSpPr>
            <p:nvPr/>
          </p:nvSpPr>
          <p:spPr bwMode="auto">
            <a:xfrm>
              <a:off x="4532" y="2062"/>
              <a:ext cx="17" cy="24"/>
            </a:xfrm>
            <a:custGeom>
              <a:avLst/>
              <a:gdLst>
                <a:gd name="T0" fmla="*/ 0 w 17"/>
                <a:gd name="T1" fmla="*/ 24 h 24"/>
                <a:gd name="T2" fmla="*/ 0 w 17"/>
                <a:gd name="T3" fmla="*/ 0 h 24"/>
                <a:gd name="T4" fmla="*/ 2 w 17"/>
                <a:gd name="T5" fmla="*/ 0 h 24"/>
                <a:gd name="T6" fmla="*/ 2 w 17"/>
                <a:gd name="T7" fmla="*/ 24 h 24"/>
                <a:gd name="T8" fmla="*/ 0 w 17"/>
                <a:gd name="T9" fmla="*/ 24 h 24"/>
                <a:gd name="T10" fmla="*/ 17 w 17"/>
                <a:gd name="T11" fmla="*/ 0 h 24"/>
                <a:gd name="T12" fmla="*/ 17 w 17"/>
                <a:gd name="T13" fmla="*/ 24 h 24"/>
                <a:gd name="T14" fmla="*/ 16 w 17"/>
                <a:gd name="T15" fmla="*/ 24 h 24"/>
                <a:gd name="T16" fmla="*/ 16 w 17"/>
                <a:gd name="T17" fmla="*/ 0 h 24"/>
                <a:gd name="T18" fmla="*/ 17 w 1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17" y="0"/>
                  </a:moveTo>
                  <a:lnTo>
                    <a:pt x="17" y="24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26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34" name="Freeform 297"/>
            <p:cNvSpPr>
              <a:spLocks noEditPoints="1"/>
            </p:cNvSpPr>
            <p:nvPr/>
          </p:nvSpPr>
          <p:spPr bwMode="auto">
            <a:xfrm>
              <a:off x="4534" y="2061"/>
              <a:ext cx="14" cy="25"/>
            </a:xfrm>
            <a:custGeom>
              <a:avLst/>
              <a:gdLst>
                <a:gd name="T0" fmla="*/ 0 w 14"/>
                <a:gd name="T1" fmla="*/ 25 h 25"/>
                <a:gd name="T2" fmla="*/ 0 w 14"/>
                <a:gd name="T3" fmla="*/ 1 h 25"/>
                <a:gd name="T4" fmla="*/ 1 w 14"/>
                <a:gd name="T5" fmla="*/ 0 h 25"/>
                <a:gd name="T6" fmla="*/ 1 w 14"/>
                <a:gd name="T7" fmla="*/ 24 h 25"/>
                <a:gd name="T8" fmla="*/ 0 w 14"/>
                <a:gd name="T9" fmla="*/ 25 h 25"/>
                <a:gd name="T10" fmla="*/ 14 w 14"/>
                <a:gd name="T11" fmla="*/ 1 h 25"/>
                <a:gd name="T12" fmla="*/ 14 w 14"/>
                <a:gd name="T13" fmla="*/ 25 h 25"/>
                <a:gd name="T14" fmla="*/ 12 w 14"/>
                <a:gd name="T15" fmla="*/ 24 h 25"/>
                <a:gd name="T16" fmla="*/ 12 w 14"/>
                <a:gd name="T17" fmla="*/ 0 h 25"/>
                <a:gd name="T18" fmla="*/ 14 w 14"/>
                <a:gd name="T19" fmla="*/ 1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25">
                  <a:moveTo>
                    <a:pt x="0" y="2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5"/>
                  </a:lnTo>
                  <a:close/>
                  <a:moveTo>
                    <a:pt x="14" y="1"/>
                  </a:moveTo>
                  <a:lnTo>
                    <a:pt x="14" y="25"/>
                  </a:lnTo>
                  <a:lnTo>
                    <a:pt x="12" y="24"/>
                  </a:lnTo>
                  <a:lnTo>
                    <a:pt x="12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F41E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35" name="Freeform 298"/>
            <p:cNvSpPr>
              <a:spLocks noEditPoints="1"/>
            </p:cNvSpPr>
            <p:nvPr/>
          </p:nvSpPr>
          <p:spPr bwMode="auto">
            <a:xfrm>
              <a:off x="4535" y="2061"/>
              <a:ext cx="11" cy="25"/>
            </a:xfrm>
            <a:custGeom>
              <a:avLst/>
              <a:gdLst>
                <a:gd name="T0" fmla="*/ 0 w 11"/>
                <a:gd name="T1" fmla="*/ 24 h 25"/>
                <a:gd name="T2" fmla="*/ 0 w 11"/>
                <a:gd name="T3" fmla="*/ 0 h 25"/>
                <a:gd name="T4" fmla="*/ 1 w 11"/>
                <a:gd name="T5" fmla="*/ 1 h 25"/>
                <a:gd name="T6" fmla="*/ 1 w 11"/>
                <a:gd name="T7" fmla="*/ 25 h 25"/>
                <a:gd name="T8" fmla="*/ 0 w 11"/>
                <a:gd name="T9" fmla="*/ 24 h 25"/>
                <a:gd name="T10" fmla="*/ 11 w 11"/>
                <a:gd name="T11" fmla="*/ 0 h 25"/>
                <a:gd name="T12" fmla="*/ 11 w 11"/>
                <a:gd name="T13" fmla="*/ 24 h 25"/>
                <a:gd name="T14" fmla="*/ 10 w 11"/>
                <a:gd name="T15" fmla="*/ 25 h 25"/>
                <a:gd name="T16" fmla="*/ 10 w 11"/>
                <a:gd name="T17" fmla="*/ 1 h 25"/>
                <a:gd name="T18" fmla="*/ 11 w 11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25">
                  <a:moveTo>
                    <a:pt x="0" y="24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25"/>
                  </a:lnTo>
                  <a:lnTo>
                    <a:pt x="0" y="24"/>
                  </a:lnTo>
                  <a:close/>
                  <a:moveTo>
                    <a:pt x="11" y="0"/>
                  </a:moveTo>
                  <a:lnTo>
                    <a:pt x="11" y="24"/>
                  </a:lnTo>
                  <a:lnTo>
                    <a:pt x="10" y="25"/>
                  </a:lnTo>
                  <a:lnTo>
                    <a:pt x="1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17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36" name="Freeform 299"/>
            <p:cNvSpPr>
              <a:spLocks noEditPoints="1"/>
            </p:cNvSpPr>
            <p:nvPr/>
          </p:nvSpPr>
          <p:spPr bwMode="auto">
            <a:xfrm>
              <a:off x="4536" y="2061"/>
              <a:ext cx="9" cy="25"/>
            </a:xfrm>
            <a:custGeom>
              <a:avLst/>
              <a:gdLst>
                <a:gd name="T0" fmla="*/ 0 w 9"/>
                <a:gd name="T1" fmla="*/ 25 h 25"/>
                <a:gd name="T2" fmla="*/ 0 w 9"/>
                <a:gd name="T3" fmla="*/ 1 h 25"/>
                <a:gd name="T4" fmla="*/ 2 w 9"/>
                <a:gd name="T5" fmla="*/ 0 h 25"/>
                <a:gd name="T6" fmla="*/ 2 w 9"/>
                <a:gd name="T7" fmla="*/ 24 h 25"/>
                <a:gd name="T8" fmla="*/ 0 w 9"/>
                <a:gd name="T9" fmla="*/ 25 h 25"/>
                <a:gd name="T10" fmla="*/ 9 w 9"/>
                <a:gd name="T11" fmla="*/ 1 h 25"/>
                <a:gd name="T12" fmla="*/ 9 w 9"/>
                <a:gd name="T13" fmla="*/ 25 h 25"/>
                <a:gd name="T14" fmla="*/ 8 w 9"/>
                <a:gd name="T15" fmla="*/ 24 h 25"/>
                <a:gd name="T16" fmla="*/ 8 w 9"/>
                <a:gd name="T17" fmla="*/ 0 h 25"/>
                <a:gd name="T18" fmla="*/ 9 w 9"/>
                <a:gd name="T19" fmla="*/ 1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5"/>
                  </a:lnTo>
                  <a:close/>
                  <a:moveTo>
                    <a:pt x="9" y="1"/>
                  </a:moveTo>
                  <a:lnTo>
                    <a:pt x="9" y="25"/>
                  </a:lnTo>
                  <a:lnTo>
                    <a:pt x="8" y="24"/>
                  </a:lnTo>
                  <a:lnTo>
                    <a:pt x="8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910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37" name="Freeform 300"/>
            <p:cNvSpPr>
              <a:spLocks noEditPoints="1"/>
            </p:cNvSpPr>
            <p:nvPr/>
          </p:nvSpPr>
          <p:spPr bwMode="auto">
            <a:xfrm>
              <a:off x="4538" y="2061"/>
              <a:ext cx="6" cy="25"/>
            </a:xfrm>
            <a:custGeom>
              <a:avLst/>
              <a:gdLst>
                <a:gd name="T0" fmla="*/ 0 w 6"/>
                <a:gd name="T1" fmla="*/ 24 h 25"/>
                <a:gd name="T2" fmla="*/ 0 w 6"/>
                <a:gd name="T3" fmla="*/ 0 h 25"/>
                <a:gd name="T4" fmla="*/ 1 w 6"/>
                <a:gd name="T5" fmla="*/ 1 h 25"/>
                <a:gd name="T6" fmla="*/ 1 w 6"/>
                <a:gd name="T7" fmla="*/ 25 h 25"/>
                <a:gd name="T8" fmla="*/ 0 w 6"/>
                <a:gd name="T9" fmla="*/ 24 h 25"/>
                <a:gd name="T10" fmla="*/ 6 w 6"/>
                <a:gd name="T11" fmla="*/ 0 h 25"/>
                <a:gd name="T12" fmla="*/ 6 w 6"/>
                <a:gd name="T13" fmla="*/ 24 h 25"/>
                <a:gd name="T14" fmla="*/ 5 w 6"/>
                <a:gd name="T15" fmla="*/ 25 h 25"/>
                <a:gd name="T16" fmla="*/ 5 w 6"/>
                <a:gd name="T17" fmla="*/ 1 h 25"/>
                <a:gd name="T18" fmla="*/ 6 w 6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6" h="25">
                  <a:moveTo>
                    <a:pt x="0" y="24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25"/>
                  </a:lnTo>
                  <a:lnTo>
                    <a:pt x="0" y="24"/>
                  </a:lnTo>
                  <a:close/>
                  <a:moveTo>
                    <a:pt x="6" y="0"/>
                  </a:moveTo>
                  <a:lnTo>
                    <a:pt x="6" y="24"/>
                  </a:lnTo>
                  <a:lnTo>
                    <a:pt x="5" y="25"/>
                  </a:lnTo>
                  <a:lnTo>
                    <a:pt x="5" y="1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B090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38" name="Freeform 301"/>
            <p:cNvSpPr>
              <a:spLocks noEditPoints="1"/>
            </p:cNvSpPr>
            <p:nvPr/>
          </p:nvSpPr>
          <p:spPr bwMode="auto">
            <a:xfrm>
              <a:off x="4539" y="2062"/>
              <a:ext cx="4" cy="24"/>
            </a:xfrm>
            <a:custGeom>
              <a:avLst/>
              <a:gdLst>
                <a:gd name="T0" fmla="*/ 0 w 4"/>
                <a:gd name="T1" fmla="*/ 24 h 24"/>
                <a:gd name="T2" fmla="*/ 0 w 4"/>
                <a:gd name="T3" fmla="*/ 0 h 24"/>
                <a:gd name="T4" fmla="*/ 1 w 4"/>
                <a:gd name="T5" fmla="*/ 0 h 24"/>
                <a:gd name="T6" fmla="*/ 1 w 4"/>
                <a:gd name="T7" fmla="*/ 24 h 24"/>
                <a:gd name="T8" fmla="*/ 0 w 4"/>
                <a:gd name="T9" fmla="*/ 24 h 24"/>
                <a:gd name="T10" fmla="*/ 4 w 4"/>
                <a:gd name="T11" fmla="*/ 0 h 24"/>
                <a:gd name="T12" fmla="*/ 4 w 4"/>
                <a:gd name="T13" fmla="*/ 24 h 24"/>
                <a:gd name="T14" fmla="*/ 2 w 4"/>
                <a:gd name="T15" fmla="*/ 24 h 24"/>
                <a:gd name="T16" fmla="*/ 2 w 4"/>
                <a:gd name="T17" fmla="*/ 0 h 24"/>
                <a:gd name="T18" fmla="*/ 4 w 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4" y="0"/>
                  </a:moveTo>
                  <a:lnTo>
                    <a:pt x="4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D030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39" name="Freeform 302"/>
            <p:cNvSpPr>
              <a:spLocks noEditPoints="1"/>
            </p:cNvSpPr>
            <p:nvPr/>
          </p:nvSpPr>
          <p:spPr bwMode="auto">
            <a:xfrm>
              <a:off x="4540" y="2062"/>
              <a:ext cx="1" cy="24"/>
            </a:xfrm>
            <a:custGeom>
              <a:avLst/>
              <a:gdLst>
                <a:gd name="T0" fmla="*/ 0 w 1"/>
                <a:gd name="T1" fmla="*/ 24 h 24"/>
                <a:gd name="T2" fmla="*/ 0 w 1"/>
                <a:gd name="T3" fmla="*/ 0 h 24"/>
                <a:gd name="T4" fmla="*/ 1 w 1"/>
                <a:gd name="T5" fmla="*/ 0 h 24"/>
                <a:gd name="T6" fmla="*/ 1 w 1"/>
                <a:gd name="T7" fmla="*/ 24 h 24"/>
                <a:gd name="T8" fmla="*/ 0 w 1"/>
                <a:gd name="T9" fmla="*/ 24 h 24"/>
                <a:gd name="T10" fmla="*/ 1 w 1"/>
                <a:gd name="T11" fmla="*/ 0 h 24"/>
                <a:gd name="T12" fmla="*/ 1 w 1"/>
                <a:gd name="T13" fmla="*/ 24 h 24"/>
                <a:gd name="T14" fmla="*/ 1 w 1"/>
                <a:gd name="T15" fmla="*/ 24 h 24"/>
                <a:gd name="T16" fmla="*/ 1 w 1"/>
                <a:gd name="T17" fmla="*/ 0 h 24"/>
                <a:gd name="T18" fmla="*/ 1 w 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" y="0"/>
                  </a:moveTo>
                  <a:lnTo>
                    <a:pt x="1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40" name="Freeform 303"/>
            <p:cNvSpPr/>
            <p:nvPr/>
          </p:nvSpPr>
          <p:spPr bwMode="auto">
            <a:xfrm>
              <a:off x="4507" y="1754"/>
              <a:ext cx="428" cy="427"/>
            </a:xfrm>
            <a:custGeom>
              <a:avLst/>
              <a:gdLst>
                <a:gd name="T0" fmla="*/ 0 w 428"/>
                <a:gd name="T1" fmla="*/ 427 h 427"/>
                <a:gd name="T2" fmla="*/ 0 w 428"/>
                <a:gd name="T3" fmla="*/ 297 h 427"/>
                <a:gd name="T4" fmla="*/ 44 w 428"/>
                <a:gd name="T5" fmla="*/ 252 h 427"/>
                <a:gd name="T6" fmla="*/ 48 w 428"/>
                <a:gd name="T7" fmla="*/ 252 h 427"/>
                <a:gd name="T8" fmla="*/ 48 w 428"/>
                <a:gd name="T9" fmla="*/ 47 h 427"/>
                <a:gd name="T10" fmla="*/ 95 w 428"/>
                <a:gd name="T11" fmla="*/ 0 h 427"/>
                <a:gd name="T12" fmla="*/ 380 w 428"/>
                <a:gd name="T13" fmla="*/ 0 h 427"/>
                <a:gd name="T14" fmla="*/ 380 w 428"/>
                <a:gd name="T15" fmla="*/ 142 h 427"/>
                <a:gd name="T16" fmla="*/ 369 w 428"/>
                <a:gd name="T17" fmla="*/ 177 h 427"/>
                <a:gd name="T18" fmla="*/ 369 w 428"/>
                <a:gd name="T19" fmla="*/ 243 h 427"/>
                <a:gd name="T20" fmla="*/ 362 w 428"/>
                <a:gd name="T21" fmla="*/ 250 h 427"/>
                <a:gd name="T22" fmla="*/ 428 w 428"/>
                <a:gd name="T23" fmla="*/ 250 h 427"/>
                <a:gd name="T24" fmla="*/ 428 w 428"/>
                <a:gd name="T25" fmla="*/ 380 h 427"/>
                <a:gd name="T26" fmla="*/ 380 w 428"/>
                <a:gd name="T27" fmla="*/ 427 h 427"/>
                <a:gd name="T28" fmla="*/ 0 w 428"/>
                <a:gd name="T29" fmla="*/ 427 h 42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8" h="427">
                  <a:moveTo>
                    <a:pt x="0" y="427"/>
                  </a:moveTo>
                  <a:lnTo>
                    <a:pt x="0" y="297"/>
                  </a:lnTo>
                  <a:lnTo>
                    <a:pt x="44" y="252"/>
                  </a:lnTo>
                  <a:lnTo>
                    <a:pt x="48" y="252"/>
                  </a:lnTo>
                  <a:lnTo>
                    <a:pt x="48" y="47"/>
                  </a:lnTo>
                  <a:lnTo>
                    <a:pt x="95" y="0"/>
                  </a:lnTo>
                  <a:lnTo>
                    <a:pt x="380" y="0"/>
                  </a:lnTo>
                  <a:lnTo>
                    <a:pt x="380" y="142"/>
                  </a:lnTo>
                  <a:lnTo>
                    <a:pt x="369" y="177"/>
                  </a:lnTo>
                  <a:lnTo>
                    <a:pt x="369" y="243"/>
                  </a:lnTo>
                  <a:lnTo>
                    <a:pt x="362" y="250"/>
                  </a:lnTo>
                  <a:lnTo>
                    <a:pt x="428" y="250"/>
                  </a:lnTo>
                  <a:lnTo>
                    <a:pt x="428" y="380"/>
                  </a:lnTo>
                  <a:lnTo>
                    <a:pt x="380" y="427"/>
                  </a:lnTo>
                  <a:lnTo>
                    <a:pt x="0" y="4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41" name="Rectangle 304"/>
            <p:cNvSpPr>
              <a:spLocks noChangeArrowheads="1"/>
            </p:cNvSpPr>
            <p:nvPr/>
          </p:nvSpPr>
          <p:spPr bwMode="auto">
            <a:xfrm>
              <a:off x="4288" y="2203"/>
              <a:ext cx="828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 smtClean="0">
                  <a:solidFill>
                    <a:srgbClr val="000000"/>
                  </a:solidFill>
                  <a:latin typeface="Sitka Text" pitchFamily="2" charset="0"/>
                  <a:ea typeface="宋体" panose="02010600030101010101" pitchFamily="2" charset="-122"/>
                </a:rPr>
                <a:t>Shanghai</a:t>
              </a:r>
            </a:p>
          </p:txBody>
        </p:sp>
        <p:sp>
          <p:nvSpPr>
            <p:cNvPr id="19242" name="Freeform 305"/>
            <p:cNvSpPr/>
            <p:nvPr/>
          </p:nvSpPr>
          <p:spPr bwMode="auto">
            <a:xfrm>
              <a:off x="3166" y="2811"/>
              <a:ext cx="59" cy="24"/>
            </a:xfrm>
            <a:custGeom>
              <a:avLst/>
              <a:gdLst>
                <a:gd name="T0" fmla="*/ 35 w 59"/>
                <a:gd name="T1" fmla="*/ 24 h 24"/>
                <a:gd name="T2" fmla="*/ 59 w 59"/>
                <a:gd name="T3" fmla="*/ 0 h 24"/>
                <a:gd name="T4" fmla="*/ 0 w 59"/>
                <a:gd name="T5" fmla="*/ 0 h 24"/>
                <a:gd name="T6" fmla="*/ 35 w 59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24">
                  <a:moveTo>
                    <a:pt x="35" y="24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43" name="Freeform 306"/>
            <p:cNvSpPr/>
            <p:nvPr/>
          </p:nvSpPr>
          <p:spPr bwMode="auto">
            <a:xfrm>
              <a:off x="2797" y="2814"/>
              <a:ext cx="95" cy="46"/>
            </a:xfrm>
            <a:custGeom>
              <a:avLst/>
              <a:gdLst>
                <a:gd name="T0" fmla="*/ 95 w 95"/>
                <a:gd name="T1" fmla="*/ 46 h 46"/>
                <a:gd name="T2" fmla="*/ 44 w 95"/>
                <a:gd name="T3" fmla="*/ 0 h 46"/>
                <a:gd name="T4" fmla="*/ 0 w 95"/>
                <a:gd name="T5" fmla="*/ 46 h 46"/>
                <a:gd name="T6" fmla="*/ 95 w 95"/>
                <a:gd name="T7" fmla="*/ 46 h 4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" h="46">
                  <a:moveTo>
                    <a:pt x="95" y="46"/>
                  </a:moveTo>
                  <a:lnTo>
                    <a:pt x="44" y="0"/>
                  </a:lnTo>
                  <a:lnTo>
                    <a:pt x="0" y="46"/>
                  </a:lnTo>
                  <a:lnTo>
                    <a:pt x="95" y="46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44" name="Freeform 307"/>
            <p:cNvSpPr/>
            <p:nvPr/>
          </p:nvSpPr>
          <p:spPr bwMode="auto">
            <a:xfrm>
              <a:off x="2845" y="2811"/>
              <a:ext cx="361" cy="49"/>
            </a:xfrm>
            <a:custGeom>
              <a:avLst/>
              <a:gdLst>
                <a:gd name="T0" fmla="*/ 361 w 361"/>
                <a:gd name="T1" fmla="*/ 18 h 49"/>
                <a:gd name="T2" fmla="*/ 326 w 361"/>
                <a:gd name="T3" fmla="*/ 0 h 49"/>
                <a:gd name="T4" fmla="*/ 47 w 361"/>
                <a:gd name="T5" fmla="*/ 0 h 49"/>
                <a:gd name="T6" fmla="*/ 0 w 361"/>
                <a:gd name="T7" fmla="*/ 24 h 49"/>
                <a:gd name="T8" fmla="*/ 47 w 361"/>
                <a:gd name="T9" fmla="*/ 49 h 49"/>
                <a:gd name="T10" fmla="*/ 332 w 361"/>
                <a:gd name="T11" fmla="*/ 49 h 49"/>
                <a:gd name="T12" fmla="*/ 361 w 361"/>
                <a:gd name="T13" fmla="*/ 18 h 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1" h="49">
                  <a:moveTo>
                    <a:pt x="361" y="18"/>
                  </a:moveTo>
                  <a:lnTo>
                    <a:pt x="326" y="0"/>
                  </a:lnTo>
                  <a:lnTo>
                    <a:pt x="47" y="0"/>
                  </a:lnTo>
                  <a:lnTo>
                    <a:pt x="0" y="24"/>
                  </a:lnTo>
                  <a:lnTo>
                    <a:pt x="47" y="49"/>
                  </a:lnTo>
                  <a:lnTo>
                    <a:pt x="332" y="49"/>
                  </a:lnTo>
                  <a:lnTo>
                    <a:pt x="361" y="1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45" name="Freeform 308"/>
            <p:cNvSpPr/>
            <p:nvPr/>
          </p:nvSpPr>
          <p:spPr bwMode="auto">
            <a:xfrm>
              <a:off x="2903" y="2842"/>
              <a:ext cx="215" cy="14"/>
            </a:xfrm>
            <a:custGeom>
              <a:avLst/>
              <a:gdLst>
                <a:gd name="T0" fmla="*/ 215 w 215"/>
                <a:gd name="T1" fmla="*/ 0 h 14"/>
                <a:gd name="T2" fmla="*/ 215 w 215"/>
                <a:gd name="T3" fmla="*/ 14 h 14"/>
                <a:gd name="T4" fmla="*/ 0 w 215"/>
                <a:gd name="T5" fmla="*/ 14 h 14"/>
                <a:gd name="T6" fmla="*/ 0 w 215"/>
                <a:gd name="T7" fmla="*/ 14 h 14"/>
                <a:gd name="T8" fmla="*/ 31 w 215"/>
                <a:gd name="T9" fmla="*/ 14 h 14"/>
                <a:gd name="T10" fmla="*/ 60 w 215"/>
                <a:gd name="T11" fmla="*/ 12 h 14"/>
                <a:gd name="T12" fmla="*/ 88 w 215"/>
                <a:gd name="T13" fmla="*/ 12 h 14"/>
                <a:gd name="T14" fmla="*/ 113 w 215"/>
                <a:gd name="T15" fmla="*/ 11 h 14"/>
                <a:gd name="T16" fmla="*/ 137 w 215"/>
                <a:gd name="T17" fmla="*/ 10 h 14"/>
                <a:gd name="T18" fmla="*/ 159 w 215"/>
                <a:gd name="T19" fmla="*/ 9 h 14"/>
                <a:gd name="T20" fmla="*/ 177 w 215"/>
                <a:gd name="T21" fmla="*/ 7 h 14"/>
                <a:gd name="T22" fmla="*/ 190 w 215"/>
                <a:gd name="T23" fmla="*/ 5 h 14"/>
                <a:gd name="T24" fmla="*/ 201 w 215"/>
                <a:gd name="T25" fmla="*/ 4 h 14"/>
                <a:gd name="T26" fmla="*/ 207 w 215"/>
                <a:gd name="T27" fmla="*/ 1 h 14"/>
                <a:gd name="T28" fmla="*/ 209 w 215"/>
                <a:gd name="T29" fmla="*/ 0 h 14"/>
                <a:gd name="T30" fmla="*/ 215 w 215"/>
                <a:gd name="T31" fmla="*/ 0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5" h="14">
                  <a:moveTo>
                    <a:pt x="215" y="0"/>
                  </a:moveTo>
                  <a:lnTo>
                    <a:pt x="215" y="14"/>
                  </a:lnTo>
                  <a:lnTo>
                    <a:pt x="0" y="14"/>
                  </a:lnTo>
                  <a:lnTo>
                    <a:pt x="31" y="14"/>
                  </a:lnTo>
                  <a:lnTo>
                    <a:pt x="60" y="12"/>
                  </a:lnTo>
                  <a:lnTo>
                    <a:pt x="88" y="12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9"/>
                  </a:lnTo>
                  <a:lnTo>
                    <a:pt x="177" y="7"/>
                  </a:lnTo>
                  <a:lnTo>
                    <a:pt x="190" y="5"/>
                  </a:lnTo>
                  <a:lnTo>
                    <a:pt x="201" y="4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46" name="Freeform 309"/>
            <p:cNvSpPr/>
            <p:nvPr/>
          </p:nvSpPr>
          <p:spPr bwMode="auto">
            <a:xfrm>
              <a:off x="2903" y="2842"/>
              <a:ext cx="209" cy="14"/>
            </a:xfrm>
            <a:custGeom>
              <a:avLst/>
              <a:gdLst>
                <a:gd name="T0" fmla="*/ 0 w 209"/>
                <a:gd name="T1" fmla="*/ 14 h 14"/>
                <a:gd name="T2" fmla="*/ 31 w 209"/>
                <a:gd name="T3" fmla="*/ 14 h 14"/>
                <a:gd name="T4" fmla="*/ 60 w 209"/>
                <a:gd name="T5" fmla="*/ 12 h 14"/>
                <a:gd name="T6" fmla="*/ 88 w 209"/>
                <a:gd name="T7" fmla="*/ 12 h 14"/>
                <a:gd name="T8" fmla="*/ 113 w 209"/>
                <a:gd name="T9" fmla="*/ 11 h 14"/>
                <a:gd name="T10" fmla="*/ 137 w 209"/>
                <a:gd name="T11" fmla="*/ 10 h 14"/>
                <a:gd name="T12" fmla="*/ 159 w 209"/>
                <a:gd name="T13" fmla="*/ 9 h 14"/>
                <a:gd name="T14" fmla="*/ 177 w 209"/>
                <a:gd name="T15" fmla="*/ 7 h 14"/>
                <a:gd name="T16" fmla="*/ 190 w 209"/>
                <a:gd name="T17" fmla="*/ 5 h 14"/>
                <a:gd name="T18" fmla="*/ 201 w 209"/>
                <a:gd name="T19" fmla="*/ 4 h 14"/>
                <a:gd name="T20" fmla="*/ 207 w 209"/>
                <a:gd name="T21" fmla="*/ 1 h 14"/>
                <a:gd name="T22" fmla="*/ 209 w 209"/>
                <a:gd name="T23" fmla="*/ 0 h 14"/>
                <a:gd name="T24" fmla="*/ 204 w 209"/>
                <a:gd name="T25" fmla="*/ 0 h 14"/>
                <a:gd name="T26" fmla="*/ 202 w 209"/>
                <a:gd name="T27" fmla="*/ 1 h 14"/>
                <a:gd name="T28" fmla="*/ 194 w 209"/>
                <a:gd name="T29" fmla="*/ 4 h 14"/>
                <a:gd name="T30" fmla="*/ 183 w 209"/>
                <a:gd name="T31" fmla="*/ 6 h 14"/>
                <a:gd name="T32" fmla="*/ 165 w 209"/>
                <a:gd name="T33" fmla="*/ 7 h 14"/>
                <a:gd name="T34" fmla="*/ 145 w 209"/>
                <a:gd name="T35" fmla="*/ 9 h 14"/>
                <a:gd name="T36" fmla="*/ 121 w 209"/>
                <a:gd name="T37" fmla="*/ 11 h 14"/>
                <a:gd name="T38" fmla="*/ 93 w 209"/>
                <a:gd name="T39" fmla="*/ 11 h 14"/>
                <a:gd name="T40" fmla="*/ 64 w 209"/>
                <a:gd name="T41" fmla="*/ 12 h 14"/>
                <a:gd name="T42" fmla="*/ 33 w 209"/>
                <a:gd name="T43" fmla="*/ 14 h 14"/>
                <a:gd name="T44" fmla="*/ 0 w 209"/>
                <a:gd name="T45" fmla="*/ 14 h 14"/>
                <a:gd name="T46" fmla="*/ 0 w 209"/>
                <a:gd name="T47" fmla="*/ 14 h 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09" h="14">
                  <a:moveTo>
                    <a:pt x="0" y="14"/>
                  </a:moveTo>
                  <a:lnTo>
                    <a:pt x="31" y="14"/>
                  </a:lnTo>
                  <a:lnTo>
                    <a:pt x="60" y="12"/>
                  </a:lnTo>
                  <a:lnTo>
                    <a:pt x="88" y="12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9"/>
                  </a:lnTo>
                  <a:lnTo>
                    <a:pt x="177" y="7"/>
                  </a:lnTo>
                  <a:lnTo>
                    <a:pt x="190" y="5"/>
                  </a:lnTo>
                  <a:lnTo>
                    <a:pt x="201" y="4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194" y="4"/>
                  </a:lnTo>
                  <a:lnTo>
                    <a:pt x="183" y="6"/>
                  </a:lnTo>
                  <a:lnTo>
                    <a:pt x="165" y="7"/>
                  </a:lnTo>
                  <a:lnTo>
                    <a:pt x="145" y="9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2"/>
                  </a:lnTo>
                  <a:lnTo>
                    <a:pt x="33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47" name="Freeform 310"/>
            <p:cNvSpPr/>
            <p:nvPr/>
          </p:nvSpPr>
          <p:spPr bwMode="auto">
            <a:xfrm>
              <a:off x="2903" y="2842"/>
              <a:ext cx="204" cy="14"/>
            </a:xfrm>
            <a:custGeom>
              <a:avLst/>
              <a:gdLst>
                <a:gd name="T0" fmla="*/ 204 w 204"/>
                <a:gd name="T1" fmla="*/ 0 h 14"/>
                <a:gd name="T2" fmla="*/ 202 w 204"/>
                <a:gd name="T3" fmla="*/ 1 h 14"/>
                <a:gd name="T4" fmla="*/ 194 w 204"/>
                <a:gd name="T5" fmla="*/ 4 h 14"/>
                <a:gd name="T6" fmla="*/ 183 w 204"/>
                <a:gd name="T7" fmla="*/ 6 h 14"/>
                <a:gd name="T8" fmla="*/ 165 w 204"/>
                <a:gd name="T9" fmla="*/ 7 h 14"/>
                <a:gd name="T10" fmla="*/ 145 w 204"/>
                <a:gd name="T11" fmla="*/ 9 h 14"/>
                <a:gd name="T12" fmla="*/ 121 w 204"/>
                <a:gd name="T13" fmla="*/ 11 h 14"/>
                <a:gd name="T14" fmla="*/ 93 w 204"/>
                <a:gd name="T15" fmla="*/ 11 h 14"/>
                <a:gd name="T16" fmla="*/ 64 w 204"/>
                <a:gd name="T17" fmla="*/ 12 h 14"/>
                <a:gd name="T18" fmla="*/ 33 w 204"/>
                <a:gd name="T19" fmla="*/ 14 h 14"/>
                <a:gd name="T20" fmla="*/ 0 w 204"/>
                <a:gd name="T21" fmla="*/ 14 h 14"/>
                <a:gd name="T22" fmla="*/ 0 w 204"/>
                <a:gd name="T23" fmla="*/ 12 h 14"/>
                <a:gd name="T24" fmla="*/ 32 w 204"/>
                <a:gd name="T25" fmla="*/ 12 h 14"/>
                <a:gd name="T26" fmla="*/ 63 w 204"/>
                <a:gd name="T27" fmla="*/ 12 h 14"/>
                <a:gd name="T28" fmla="*/ 90 w 204"/>
                <a:gd name="T29" fmla="*/ 11 h 14"/>
                <a:gd name="T30" fmla="*/ 117 w 204"/>
                <a:gd name="T31" fmla="*/ 10 h 14"/>
                <a:gd name="T32" fmla="*/ 141 w 204"/>
                <a:gd name="T33" fmla="*/ 9 h 14"/>
                <a:gd name="T34" fmla="*/ 161 w 204"/>
                <a:gd name="T35" fmla="*/ 7 h 14"/>
                <a:gd name="T36" fmla="*/ 178 w 204"/>
                <a:gd name="T37" fmla="*/ 5 h 14"/>
                <a:gd name="T38" fmla="*/ 189 w 204"/>
                <a:gd name="T39" fmla="*/ 4 h 14"/>
                <a:gd name="T40" fmla="*/ 197 w 204"/>
                <a:gd name="T41" fmla="*/ 1 h 14"/>
                <a:gd name="T42" fmla="*/ 199 w 204"/>
                <a:gd name="T43" fmla="*/ 0 h 14"/>
                <a:gd name="T44" fmla="*/ 204 w 204"/>
                <a:gd name="T45" fmla="*/ 0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4" h="14">
                  <a:moveTo>
                    <a:pt x="204" y="0"/>
                  </a:moveTo>
                  <a:lnTo>
                    <a:pt x="202" y="1"/>
                  </a:lnTo>
                  <a:lnTo>
                    <a:pt x="194" y="4"/>
                  </a:lnTo>
                  <a:lnTo>
                    <a:pt x="183" y="6"/>
                  </a:lnTo>
                  <a:lnTo>
                    <a:pt x="165" y="7"/>
                  </a:lnTo>
                  <a:lnTo>
                    <a:pt x="145" y="9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2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12"/>
                  </a:lnTo>
                  <a:lnTo>
                    <a:pt x="32" y="12"/>
                  </a:lnTo>
                  <a:lnTo>
                    <a:pt x="63" y="12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9"/>
                  </a:lnTo>
                  <a:lnTo>
                    <a:pt x="161" y="7"/>
                  </a:lnTo>
                  <a:lnTo>
                    <a:pt x="178" y="5"/>
                  </a:lnTo>
                  <a:lnTo>
                    <a:pt x="189" y="4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48" name="Freeform 311"/>
            <p:cNvSpPr/>
            <p:nvPr/>
          </p:nvSpPr>
          <p:spPr bwMode="auto">
            <a:xfrm>
              <a:off x="2903" y="2842"/>
              <a:ext cx="199" cy="12"/>
            </a:xfrm>
            <a:custGeom>
              <a:avLst/>
              <a:gdLst>
                <a:gd name="T0" fmla="*/ 0 w 199"/>
                <a:gd name="T1" fmla="*/ 12 h 12"/>
                <a:gd name="T2" fmla="*/ 32 w 199"/>
                <a:gd name="T3" fmla="*/ 12 h 12"/>
                <a:gd name="T4" fmla="*/ 63 w 199"/>
                <a:gd name="T5" fmla="*/ 12 h 12"/>
                <a:gd name="T6" fmla="*/ 90 w 199"/>
                <a:gd name="T7" fmla="*/ 11 h 12"/>
                <a:gd name="T8" fmla="*/ 117 w 199"/>
                <a:gd name="T9" fmla="*/ 10 h 12"/>
                <a:gd name="T10" fmla="*/ 141 w 199"/>
                <a:gd name="T11" fmla="*/ 9 h 12"/>
                <a:gd name="T12" fmla="*/ 161 w 199"/>
                <a:gd name="T13" fmla="*/ 7 h 12"/>
                <a:gd name="T14" fmla="*/ 178 w 199"/>
                <a:gd name="T15" fmla="*/ 5 h 12"/>
                <a:gd name="T16" fmla="*/ 189 w 199"/>
                <a:gd name="T17" fmla="*/ 4 h 12"/>
                <a:gd name="T18" fmla="*/ 197 w 199"/>
                <a:gd name="T19" fmla="*/ 1 h 12"/>
                <a:gd name="T20" fmla="*/ 199 w 199"/>
                <a:gd name="T21" fmla="*/ 0 h 12"/>
                <a:gd name="T22" fmla="*/ 193 w 199"/>
                <a:gd name="T23" fmla="*/ 0 h 12"/>
                <a:gd name="T24" fmla="*/ 190 w 199"/>
                <a:gd name="T25" fmla="*/ 1 h 12"/>
                <a:gd name="T26" fmla="*/ 184 w 199"/>
                <a:gd name="T27" fmla="*/ 4 h 12"/>
                <a:gd name="T28" fmla="*/ 173 w 199"/>
                <a:gd name="T29" fmla="*/ 5 h 12"/>
                <a:gd name="T30" fmla="*/ 156 w 199"/>
                <a:gd name="T31" fmla="*/ 7 h 12"/>
                <a:gd name="T32" fmla="*/ 137 w 199"/>
                <a:gd name="T33" fmla="*/ 9 h 12"/>
                <a:gd name="T34" fmla="*/ 114 w 199"/>
                <a:gd name="T35" fmla="*/ 10 h 12"/>
                <a:gd name="T36" fmla="*/ 88 w 199"/>
                <a:gd name="T37" fmla="*/ 11 h 12"/>
                <a:gd name="T38" fmla="*/ 60 w 199"/>
                <a:gd name="T39" fmla="*/ 12 h 12"/>
                <a:gd name="T40" fmla="*/ 31 w 199"/>
                <a:gd name="T41" fmla="*/ 12 h 12"/>
                <a:gd name="T42" fmla="*/ 0 w 199"/>
                <a:gd name="T43" fmla="*/ 12 h 12"/>
                <a:gd name="T44" fmla="*/ 0 w 199"/>
                <a:gd name="T45" fmla="*/ 12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9" h="12">
                  <a:moveTo>
                    <a:pt x="0" y="12"/>
                  </a:moveTo>
                  <a:lnTo>
                    <a:pt x="32" y="12"/>
                  </a:lnTo>
                  <a:lnTo>
                    <a:pt x="63" y="12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9"/>
                  </a:lnTo>
                  <a:lnTo>
                    <a:pt x="161" y="7"/>
                  </a:lnTo>
                  <a:lnTo>
                    <a:pt x="178" y="5"/>
                  </a:lnTo>
                  <a:lnTo>
                    <a:pt x="189" y="4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193" y="0"/>
                  </a:lnTo>
                  <a:lnTo>
                    <a:pt x="190" y="1"/>
                  </a:lnTo>
                  <a:lnTo>
                    <a:pt x="184" y="4"/>
                  </a:lnTo>
                  <a:lnTo>
                    <a:pt x="173" y="5"/>
                  </a:lnTo>
                  <a:lnTo>
                    <a:pt x="156" y="7"/>
                  </a:lnTo>
                  <a:lnTo>
                    <a:pt x="137" y="9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2"/>
                  </a:lnTo>
                  <a:lnTo>
                    <a:pt x="3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49" name="Freeform 312"/>
            <p:cNvSpPr/>
            <p:nvPr/>
          </p:nvSpPr>
          <p:spPr bwMode="auto">
            <a:xfrm>
              <a:off x="2903" y="2842"/>
              <a:ext cx="193" cy="12"/>
            </a:xfrm>
            <a:custGeom>
              <a:avLst/>
              <a:gdLst>
                <a:gd name="T0" fmla="*/ 193 w 193"/>
                <a:gd name="T1" fmla="*/ 0 h 12"/>
                <a:gd name="T2" fmla="*/ 190 w 193"/>
                <a:gd name="T3" fmla="*/ 1 h 12"/>
                <a:gd name="T4" fmla="*/ 184 w 193"/>
                <a:gd name="T5" fmla="*/ 4 h 12"/>
                <a:gd name="T6" fmla="*/ 173 w 193"/>
                <a:gd name="T7" fmla="*/ 5 h 12"/>
                <a:gd name="T8" fmla="*/ 156 w 193"/>
                <a:gd name="T9" fmla="*/ 7 h 12"/>
                <a:gd name="T10" fmla="*/ 137 w 193"/>
                <a:gd name="T11" fmla="*/ 9 h 12"/>
                <a:gd name="T12" fmla="*/ 114 w 193"/>
                <a:gd name="T13" fmla="*/ 10 h 12"/>
                <a:gd name="T14" fmla="*/ 88 w 193"/>
                <a:gd name="T15" fmla="*/ 11 h 12"/>
                <a:gd name="T16" fmla="*/ 60 w 193"/>
                <a:gd name="T17" fmla="*/ 12 h 12"/>
                <a:gd name="T18" fmla="*/ 31 w 193"/>
                <a:gd name="T19" fmla="*/ 12 h 12"/>
                <a:gd name="T20" fmla="*/ 0 w 193"/>
                <a:gd name="T21" fmla="*/ 12 h 12"/>
                <a:gd name="T22" fmla="*/ 0 w 193"/>
                <a:gd name="T23" fmla="*/ 12 h 12"/>
                <a:gd name="T24" fmla="*/ 30 w 193"/>
                <a:gd name="T25" fmla="*/ 12 h 12"/>
                <a:gd name="T26" fmla="*/ 59 w 193"/>
                <a:gd name="T27" fmla="*/ 11 h 12"/>
                <a:gd name="T28" fmla="*/ 85 w 193"/>
                <a:gd name="T29" fmla="*/ 11 h 12"/>
                <a:gd name="T30" fmla="*/ 111 w 193"/>
                <a:gd name="T31" fmla="*/ 10 h 12"/>
                <a:gd name="T32" fmla="*/ 132 w 193"/>
                <a:gd name="T33" fmla="*/ 9 h 12"/>
                <a:gd name="T34" fmla="*/ 151 w 193"/>
                <a:gd name="T35" fmla="*/ 7 h 12"/>
                <a:gd name="T36" fmla="*/ 166 w 193"/>
                <a:gd name="T37" fmla="*/ 5 h 12"/>
                <a:gd name="T38" fmla="*/ 178 w 193"/>
                <a:gd name="T39" fmla="*/ 4 h 12"/>
                <a:gd name="T40" fmla="*/ 185 w 193"/>
                <a:gd name="T41" fmla="*/ 1 h 12"/>
                <a:gd name="T42" fmla="*/ 187 w 193"/>
                <a:gd name="T43" fmla="*/ 0 h 12"/>
                <a:gd name="T44" fmla="*/ 193 w 193"/>
                <a:gd name="T45" fmla="*/ 0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3" h="12">
                  <a:moveTo>
                    <a:pt x="193" y="0"/>
                  </a:moveTo>
                  <a:lnTo>
                    <a:pt x="190" y="1"/>
                  </a:lnTo>
                  <a:lnTo>
                    <a:pt x="184" y="4"/>
                  </a:lnTo>
                  <a:lnTo>
                    <a:pt x="173" y="5"/>
                  </a:lnTo>
                  <a:lnTo>
                    <a:pt x="156" y="7"/>
                  </a:lnTo>
                  <a:lnTo>
                    <a:pt x="137" y="9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2"/>
                  </a:lnTo>
                  <a:lnTo>
                    <a:pt x="31" y="12"/>
                  </a:lnTo>
                  <a:lnTo>
                    <a:pt x="0" y="12"/>
                  </a:lnTo>
                  <a:lnTo>
                    <a:pt x="30" y="12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9"/>
                  </a:lnTo>
                  <a:lnTo>
                    <a:pt x="151" y="7"/>
                  </a:lnTo>
                  <a:lnTo>
                    <a:pt x="166" y="5"/>
                  </a:lnTo>
                  <a:lnTo>
                    <a:pt x="178" y="4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50" name="Freeform 313"/>
            <p:cNvSpPr/>
            <p:nvPr/>
          </p:nvSpPr>
          <p:spPr bwMode="auto">
            <a:xfrm>
              <a:off x="2903" y="2842"/>
              <a:ext cx="187" cy="12"/>
            </a:xfrm>
            <a:custGeom>
              <a:avLst/>
              <a:gdLst>
                <a:gd name="T0" fmla="*/ 0 w 187"/>
                <a:gd name="T1" fmla="*/ 12 h 12"/>
                <a:gd name="T2" fmla="*/ 30 w 187"/>
                <a:gd name="T3" fmla="*/ 12 h 12"/>
                <a:gd name="T4" fmla="*/ 59 w 187"/>
                <a:gd name="T5" fmla="*/ 11 h 12"/>
                <a:gd name="T6" fmla="*/ 85 w 187"/>
                <a:gd name="T7" fmla="*/ 11 h 12"/>
                <a:gd name="T8" fmla="*/ 111 w 187"/>
                <a:gd name="T9" fmla="*/ 10 h 12"/>
                <a:gd name="T10" fmla="*/ 132 w 187"/>
                <a:gd name="T11" fmla="*/ 9 h 12"/>
                <a:gd name="T12" fmla="*/ 151 w 187"/>
                <a:gd name="T13" fmla="*/ 7 h 12"/>
                <a:gd name="T14" fmla="*/ 166 w 187"/>
                <a:gd name="T15" fmla="*/ 5 h 12"/>
                <a:gd name="T16" fmla="*/ 178 w 187"/>
                <a:gd name="T17" fmla="*/ 4 h 12"/>
                <a:gd name="T18" fmla="*/ 185 w 187"/>
                <a:gd name="T19" fmla="*/ 1 h 12"/>
                <a:gd name="T20" fmla="*/ 187 w 187"/>
                <a:gd name="T21" fmla="*/ 0 h 12"/>
                <a:gd name="T22" fmla="*/ 180 w 187"/>
                <a:gd name="T23" fmla="*/ 0 h 12"/>
                <a:gd name="T24" fmla="*/ 179 w 187"/>
                <a:gd name="T25" fmla="*/ 1 h 12"/>
                <a:gd name="T26" fmla="*/ 171 w 187"/>
                <a:gd name="T27" fmla="*/ 4 h 12"/>
                <a:gd name="T28" fmla="*/ 161 w 187"/>
                <a:gd name="T29" fmla="*/ 5 h 12"/>
                <a:gd name="T30" fmla="*/ 146 w 187"/>
                <a:gd name="T31" fmla="*/ 6 h 12"/>
                <a:gd name="T32" fmla="*/ 128 w 187"/>
                <a:gd name="T33" fmla="*/ 7 h 12"/>
                <a:gd name="T34" fmla="*/ 107 w 187"/>
                <a:gd name="T35" fmla="*/ 9 h 12"/>
                <a:gd name="T36" fmla="*/ 83 w 187"/>
                <a:gd name="T37" fmla="*/ 10 h 12"/>
                <a:gd name="T38" fmla="*/ 56 w 187"/>
                <a:gd name="T39" fmla="*/ 11 h 12"/>
                <a:gd name="T40" fmla="*/ 30 w 187"/>
                <a:gd name="T41" fmla="*/ 11 h 12"/>
                <a:gd name="T42" fmla="*/ 0 w 187"/>
                <a:gd name="T43" fmla="*/ 11 h 12"/>
                <a:gd name="T44" fmla="*/ 0 w 187"/>
                <a:gd name="T45" fmla="*/ 12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7" h="12">
                  <a:moveTo>
                    <a:pt x="0" y="12"/>
                  </a:moveTo>
                  <a:lnTo>
                    <a:pt x="30" y="12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9"/>
                  </a:lnTo>
                  <a:lnTo>
                    <a:pt x="151" y="7"/>
                  </a:lnTo>
                  <a:lnTo>
                    <a:pt x="166" y="5"/>
                  </a:lnTo>
                  <a:lnTo>
                    <a:pt x="178" y="4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80" y="0"/>
                  </a:lnTo>
                  <a:lnTo>
                    <a:pt x="179" y="1"/>
                  </a:lnTo>
                  <a:lnTo>
                    <a:pt x="171" y="4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7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51" name="Freeform 314"/>
            <p:cNvSpPr/>
            <p:nvPr/>
          </p:nvSpPr>
          <p:spPr bwMode="auto">
            <a:xfrm>
              <a:off x="2903" y="2842"/>
              <a:ext cx="180" cy="11"/>
            </a:xfrm>
            <a:custGeom>
              <a:avLst/>
              <a:gdLst>
                <a:gd name="T0" fmla="*/ 180 w 180"/>
                <a:gd name="T1" fmla="*/ 0 h 11"/>
                <a:gd name="T2" fmla="*/ 179 w 180"/>
                <a:gd name="T3" fmla="*/ 1 h 11"/>
                <a:gd name="T4" fmla="*/ 171 w 180"/>
                <a:gd name="T5" fmla="*/ 4 h 11"/>
                <a:gd name="T6" fmla="*/ 161 w 180"/>
                <a:gd name="T7" fmla="*/ 5 h 11"/>
                <a:gd name="T8" fmla="*/ 146 w 180"/>
                <a:gd name="T9" fmla="*/ 6 h 11"/>
                <a:gd name="T10" fmla="*/ 128 w 180"/>
                <a:gd name="T11" fmla="*/ 7 h 11"/>
                <a:gd name="T12" fmla="*/ 107 w 180"/>
                <a:gd name="T13" fmla="*/ 9 h 11"/>
                <a:gd name="T14" fmla="*/ 83 w 180"/>
                <a:gd name="T15" fmla="*/ 10 h 11"/>
                <a:gd name="T16" fmla="*/ 56 w 180"/>
                <a:gd name="T17" fmla="*/ 11 h 11"/>
                <a:gd name="T18" fmla="*/ 30 w 180"/>
                <a:gd name="T19" fmla="*/ 11 h 11"/>
                <a:gd name="T20" fmla="*/ 0 w 180"/>
                <a:gd name="T21" fmla="*/ 11 h 11"/>
                <a:gd name="T22" fmla="*/ 0 w 180"/>
                <a:gd name="T23" fmla="*/ 11 h 11"/>
                <a:gd name="T24" fmla="*/ 28 w 180"/>
                <a:gd name="T25" fmla="*/ 11 h 11"/>
                <a:gd name="T26" fmla="*/ 55 w 180"/>
                <a:gd name="T27" fmla="*/ 11 h 11"/>
                <a:gd name="T28" fmla="*/ 79 w 180"/>
                <a:gd name="T29" fmla="*/ 10 h 11"/>
                <a:gd name="T30" fmla="*/ 103 w 180"/>
                <a:gd name="T31" fmla="*/ 9 h 11"/>
                <a:gd name="T32" fmla="*/ 123 w 180"/>
                <a:gd name="T33" fmla="*/ 7 h 11"/>
                <a:gd name="T34" fmla="*/ 141 w 180"/>
                <a:gd name="T35" fmla="*/ 6 h 11"/>
                <a:gd name="T36" fmla="*/ 155 w 180"/>
                <a:gd name="T37" fmla="*/ 5 h 11"/>
                <a:gd name="T38" fmla="*/ 165 w 180"/>
                <a:gd name="T39" fmla="*/ 2 h 11"/>
                <a:gd name="T40" fmla="*/ 171 w 180"/>
                <a:gd name="T41" fmla="*/ 1 h 11"/>
                <a:gd name="T42" fmla="*/ 174 w 180"/>
                <a:gd name="T43" fmla="*/ 0 h 11"/>
                <a:gd name="T44" fmla="*/ 180 w 180"/>
                <a:gd name="T45" fmla="*/ 0 h 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0" h="11">
                  <a:moveTo>
                    <a:pt x="180" y="0"/>
                  </a:moveTo>
                  <a:lnTo>
                    <a:pt x="179" y="1"/>
                  </a:lnTo>
                  <a:lnTo>
                    <a:pt x="171" y="4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7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9"/>
                  </a:lnTo>
                  <a:lnTo>
                    <a:pt x="123" y="7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52" name="Freeform 315"/>
            <p:cNvSpPr/>
            <p:nvPr/>
          </p:nvSpPr>
          <p:spPr bwMode="auto">
            <a:xfrm>
              <a:off x="2903" y="2842"/>
              <a:ext cx="174" cy="11"/>
            </a:xfrm>
            <a:custGeom>
              <a:avLst/>
              <a:gdLst>
                <a:gd name="T0" fmla="*/ 0 w 174"/>
                <a:gd name="T1" fmla="*/ 11 h 11"/>
                <a:gd name="T2" fmla="*/ 28 w 174"/>
                <a:gd name="T3" fmla="*/ 11 h 11"/>
                <a:gd name="T4" fmla="*/ 55 w 174"/>
                <a:gd name="T5" fmla="*/ 11 h 11"/>
                <a:gd name="T6" fmla="*/ 79 w 174"/>
                <a:gd name="T7" fmla="*/ 10 h 11"/>
                <a:gd name="T8" fmla="*/ 103 w 174"/>
                <a:gd name="T9" fmla="*/ 9 h 11"/>
                <a:gd name="T10" fmla="*/ 123 w 174"/>
                <a:gd name="T11" fmla="*/ 7 h 11"/>
                <a:gd name="T12" fmla="*/ 141 w 174"/>
                <a:gd name="T13" fmla="*/ 6 h 11"/>
                <a:gd name="T14" fmla="*/ 155 w 174"/>
                <a:gd name="T15" fmla="*/ 5 h 11"/>
                <a:gd name="T16" fmla="*/ 165 w 174"/>
                <a:gd name="T17" fmla="*/ 2 h 11"/>
                <a:gd name="T18" fmla="*/ 171 w 174"/>
                <a:gd name="T19" fmla="*/ 1 h 11"/>
                <a:gd name="T20" fmla="*/ 174 w 174"/>
                <a:gd name="T21" fmla="*/ 0 h 11"/>
                <a:gd name="T22" fmla="*/ 166 w 174"/>
                <a:gd name="T23" fmla="*/ 0 h 11"/>
                <a:gd name="T24" fmla="*/ 164 w 174"/>
                <a:gd name="T25" fmla="*/ 1 h 11"/>
                <a:gd name="T26" fmla="*/ 156 w 174"/>
                <a:gd name="T27" fmla="*/ 4 h 11"/>
                <a:gd name="T28" fmla="*/ 145 w 174"/>
                <a:gd name="T29" fmla="*/ 5 h 11"/>
                <a:gd name="T30" fmla="*/ 128 w 174"/>
                <a:gd name="T31" fmla="*/ 6 h 11"/>
                <a:gd name="T32" fmla="*/ 108 w 174"/>
                <a:gd name="T33" fmla="*/ 7 h 11"/>
                <a:gd name="T34" fmla="*/ 84 w 174"/>
                <a:gd name="T35" fmla="*/ 9 h 11"/>
                <a:gd name="T36" fmla="*/ 57 w 174"/>
                <a:gd name="T37" fmla="*/ 10 h 11"/>
                <a:gd name="T38" fmla="*/ 30 w 174"/>
                <a:gd name="T39" fmla="*/ 10 h 11"/>
                <a:gd name="T40" fmla="*/ 0 w 174"/>
                <a:gd name="T41" fmla="*/ 11 h 11"/>
                <a:gd name="T42" fmla="*/ 0 w 174"/>
                <a:gd name="T43" fmla="*/ 11 h 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4" h="11">
                  <a:moveTo>
                    <a:pt x="0" y="11"/>
                  </a:move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9"/>
                  </a:lnTo>
                  <a:lnTo>
                    <a:pt x="123" y="7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66" y="0"/>
                  </a:lnTo>
                  <a:lnTo>
                    <a:pt x="164" y="1"/>
                  </a:lnTo>
                  <a:lnTo>
                    <a:pt x="156" y="4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7"/>
                  </a:lnTo>
                  <a:lnTo>
                    <a:pt x="84" y="9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53" name="Freeform 316"/>
            <p:cNvSpPr/>
            <p:nvPr/>
          </p:nvSpPr>
          <p:spPr bwMode="auto">
            <a:xfrm>
              <a:off x="2903" y="2842"/>
              <a:ext cx="166" cy="11"/>
            </a:xfrm>
            <a:custGeom>
              <a:avLst/>
              <a:gdLst>
                <a:gd name="T0" fmla="*/ 166 w 166"/>
                <a:gd name="T1" fmla="*/ 0 h 11"/>
                <a:gd name="T2" fmla="*/ 164 w 166"/>
                <a:gd name="T3" fmla="*/ 1 h 11"/>
                <a:gd name="T4" fmla="*/ 156 w 166"/>
                <a:gd name="T5" fmla="*/ 4 h 11"/>
                <a:gd name="T6" fmla="*/ 145 w 166"/>
                <a:gd name="T7" fmla="*/ 5 h 11"/>
                <a:gd name="T8" fmla="*/ 128 w 166"/>
                <a:gd name="T9" fmla="*/ 6 h 11"/>
                <a:gd name="T10" fmla="*/ 108 w 166"/>
                <a:gd name="T11" fmla="*/ 7 h 11"/>
                <a:gd name="T12" fmla="*/ 84 w 166"/>
                <a:gd name="T13" fmla="*/ 9 h 11"/>
                <a:gd name="T14" fmla="*/ 57 w 166"/>
                <a:gd name="T15" fmla="*/ 10 h 11"/>
                <a:gd name="T16" fmla="*/ 30 w 166"/>
                <a:gd name="T17" fmla="*/ 10 h 11"/>
                <a:gd name="T18" fmla="*/ 0 w 166"/>
                <a:gd name="T19" fmla="*/ 11 h 11"/>
                <a:gd name="T20" fmla="*/ 0 w 166"/>
                <a:gd name="T21" fmla="*/ 10 h 11"/>
                <a:gd name="T22" fmla="*/ 28 w 166"/>
                <a:gd name="T23" fmla="*/ 10 h 11"/>
                <a:gd name="T24" fmla="*/ 55 w 166"/>
                <a:gd name="T25" fmla="*/ 10 h 11"/>
                <a:gd name="T26" fmla="*/ 80 w 166"/>
                <a:gd name="T27" fmla="*/ 9 h 11"/>
                <a:gd name="T28" fmla="*/ 103 w 166"/>
                <a:gd name="T29" fmla="*/ 7 h 11"/>
                <a:gd name="T30" fmla="*/ 122 w 166"/>
                <a:gd name="T31" fmla="*/ 6 h 11"/>
                <a:gd name="T32" fmla="*/ 139 w 166"/>
                <a:gd name="T33" fmla="*/ 5 h 11"/>
                <a:gd name="T34" fmla="*/ 150 w 166"/>
                <a:gd name="T35" fmla="*/ 2 h 11"/>
                <a:gd name="T36" fmla="*/ 158 w 166"/>
                <a:gd name="T37" fmla="*/ 1 h 11"/>
                <a:gd name="T38" fmla="*/ 159 w 166"/>
                <a:gd name="T39" fmla="*/ 0 h 11"/>
                <a:gd name="T40" fmla="*/ 166 w 166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6" h="11">
                  <a:moveTo>
                    <a:pt x="166" y="0"/>
                  </a:moveTo>
                  <a:lnTo>
                    <a:pt x="164" y="1"/>
                  </a:lnTo>
                  <a:lnTo>
                    <a:pt x="156" y="4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7"/>
                  </a:lnTo>
                  <a:lnTo>
                    <a:pt x="84" y="9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28" y="10"/>
                  </a:lnTo>
                  <a:lnTo>
                    <a:pt x="55" y="10"/>
                  </a:lnTo>
                  <a:lnTo>
                    <a:pt x="80" y="9"/>
                  </a:lnTo>
                  <a:lnTo>
                    <a:pt x="103" y="7"/>
                  </a:lnTo>
                  <a:lnTo>
                    <a:pt x="122" y="6"/>
                  </a:lnTo>
                  <a:lnTo>
                    <a:pt x="139" y="5"/>
                  </a:lnTo>
                  <a:lnTo>
                    <a:pt x="150" y="2"/>
                  </a:lnTo>
                  <a:lnTo>
                    <a:pt x="158" y="1"/>
                  </a:lnTo>
                  <a:lnTo>
                    <a:pt x="159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54" name="Freeform 317"/>
            <p:cNvSpPr/>
            <p:nvPr/>
          </p:nvSpPr>
          <p:spPr bwMode="auto">
            <a:xfrm>
              <a:off x="2903" y="2842"/>
              <a:ext cx="159" cy="10"/>
            </a:xfrm>
            <a:custGeom>
              <a:avLst/>
              <a:gdLst>
                <a:gd name="T0" fmla="*/ 0 w 159"/>
                <a:gd name="T1" fmla="*/ 10 h 10"/>
                <a:gd name="T2" fmla="*/ 28 w 159"/>
                <a:gd name="T3" fmla="*/ 10 h 10"/>
                <a:gd name="T4" fmla="*/ 55 w 159"/>
                <a:gd name="T5" fmla="*/ 10 h 10"/>
                <a:gd name="T6" fmla="*/ 80 w 159"/>
                <a:gd name="T7" fmla="*/ 9 h 10"/>
                <a:gd name="T8" fmla="*/ 103 w 159"/>
                <a:gd name="T9" fmla="*/ 7 h 10"/>
                <a:gd name="T10" fmla="*/ 122 w 159"/>
                <a:gd name="T11" fmla="*/ 6 h 10"/>
                <a:gd name="T12" fmla="*/ 139 w 159"/>
                <a:gd name="T13" fmla="*/ 5 h 10"/>
                <a:gd name="T14" fmla="*/ 150 w 159"/>
                <a:gd name="T15" fmla="*/ 2 h 10"/>
                <a:gd name="T16" fmla="*/ 158 w 159"/>
                <a:gd name="T17" fmla="*/ 1 h 10"/>
                <a:gd name="T18" fmla="*/ 159 w 159"/>
                <a:gd name="T19" fmla="*/ 0 h 10"/>
                <a:gd name="T20" fmla="*/ 151 w 159"/>
                <a:gd name="T21" fmla="*/ 0 h 10"/>
                <a:gd name="T22" fmla="*/ 149 w 159"/>
                <a:gd name="T23" fmla="*/ 1 h 10"/>
                <a:gd name="T24" fmla="*/ 142 w 159"/>
                <a:gd name="T25" fmla="*/ 2 h 10"/>
                <a:gd name="T26" fmla="*/ 131 w 159"/>
                <a:gd name="T27" fmla="*/ 5 h 10"/>
                <a:gd name="T28" fmla="*/ 116 w 159"/>
                <a:gd name="T29" fmla="*/ 6 h 10"/>
                <a:gd name="T30" fmla="*/ 98 w 159"/>
                <a:gd name="T31" fmla="*/ 7 h 10"/>
                <a:gd name="T32" fmla="*/ 76 w 159"/>
                <a:gd name="T33" fmla="*/ 9 h 10"/>
                <a:gd name="T34" fmla="*/ 52 w 159"/>
                <a:gd name="T35" fmla="*/ 9 h 10"/>
                <a:gd name="T36" fmla="*/ 27 w 159"/>
                <a:gd name="T37" fmla="*/ 10 h 10"/>
                <a:gd name="T38" fmla="*/ 0 w 159"/>
                <a:gd name="T39" fmla="*/ 10 h 10"/>
                <a:gd name="T40" fmla="*/ 0 w 159"/>
                <a:gd name="T41" fmla="*/ 1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9" h="10">
                  <a:moveTo>
                    <a:pt x="0" y="10"/>
                  </a:moveTo>
                  <a:lnTo>
                    <a:pt x="28" y="10"/>
                  </a:lnTo>
                  <a:lnTo>
                    <a:pt x="55" y="10"/>
                  </a:lnTo>
                  <a:lnTo>
                    <a:pt x="80" y="9"/>
                  </a:lnTo>
                  <a:lnTo>
                    <a:pt x="103" y="7"/>
                  </a:lnTo>
                  <a:lnTo>
                    <a:pt x="122" y="6"/>
                  </a:lnTo>
                  <a:lnTo>
                    <a:pt x="139" y="5"/>
                  </a:lnTo>
                  <a:lnTo>
                    <a:pt x="150" y="2"/>
                  </a:lnTo>
                  <a:lnTo>
                    <a:pt x="158" y="1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7"/>
                  </a:lnTo>
                  <a:lnTo>
                    <a:pt x="76" y="9"/>
                  </a:lnTo>
                  <a:lnTo>
                    <a:pt x="52" y="9"/>
                  </a:lnTo>
                  <a:lnTo>
                    <a:pt x="2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55" name="Freeform 318"/>
            <p:cNvSpPr/>
            <p:nvPr/>
          </p:nvSpPr>
          <p:spPr bwMode="auto">
            <a:xfrm>
              <a:off x="2903" y="2842"/>
              <a:ext cx="151" cy="10"/>
            </a:xfrm>
            <a:custGeom>
              <a:avLst/>
              <a:gdLst>
                <a:gd name="T0" fmla="*/ 151 w 151"/>
                <a:gd name="T1" fmla="*/ 0 h 10"/>
                <a:gd name="T2" fmla="*/ 149 w 151"/>
                <a:gd name="T3" fmla="*/ 1 h 10"/>
                <a:gd name="T4" fmla="*/ 142 w 151"/>
                <a:gd name="T5" fmla="*/ 2 h 10"/>
                <a:gd name="T6" fmla="*/ 131 w 151"/>
                <a:gd name="T7" fmla="*/ 5 h 10"/>
                <a:gd name="T8" fmla="*/ 116 w 151"/>
                <a:gd name="T9" fmla="*/ 6 h 10"/>
                <a:gd name="T10" fmla="*/ 98 w 151"/>
                <a:gd name="T11" fmla="*/ 7 h 10"/>
                <a:gd name="T12" fmla="*/ 76 w 151"/>
                <a:gd name="T13" fmla="*/ 9 h 10"/>
                <a:gd name="T14" fmla="*/ 52 w 151"/>
                <a:gd name="T15" fmla="*/ 9 h 10"/>
                <a:gd name="T16" fmla="*/ 27 w 151"/>
                <a:gd name="T17" fmla="*/ 10 h 10"/>
                <a:gd name="T18" fmla="*/ 0 w 151"/>
                <a:gd name="T19" fmla="*/ 10 h 10"/>
                <a:gd name="T20" fmla="*/ 0 w 151"/>
                <a:gd name="T21" fmla="*/ 9 h 10"/>
                <a:gd name="T22" fmla="*/ 26 w 151"/>
                <a:gd name="T23" fmla="*/ 9 h 10"/>
                <a:gd name="T24" fmla="*/ 50 w 151"/>
                <a:gd name="T25" fmla="*/ 9 h 10"/>
                <a:gd name="T26" fmla="*/ 71 w 151"/>
                <a:gd name="T27" fmla="*/ 7 h 10"/>
                <a:gd name="T28" fmla="*/ 92 w 151"/>
                <a:gd name="T29" fmla="*/ 6 h 10"/>
                <a:gd name="T30" fmla="*/ 109 w 151"/>
                <a:gd name="T31" fmla="*/ 6 h 10"/>
                <a:gd name="T32" fmla="*/ 125 w 151"/>
                <a:gd name="T33" fmla="*/ 4 h 10"/>
                <a:gd name="T34" fmla="*/ 135 w 151"/>
                <a:gd name="T35" fmla="*/ 2 h 10"/>
                <a:gd name="T36" fmla="*/ 141 w 151"/>
                <a:gd name="T37" fmla="*/ 1 h 10"/>
                <a:gd name="T38" fmla="*/ 144 w 151"/>
                <a:gd name="T39" fmla="*/ 0 h 10"/>
                <a:gd name="T40" fmla="*/ 151 w 151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1" h="10">
                  <a:moveTo>
                    <a:pt x="151" y="0"/>
                  </a:move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7"/>
                  </a:lnTo>
                  <a:lnTo>
                    <a:pt x="76" y="9"/>
                  </a:lnTo>
                  <a:lnTo>
                    <a:pt x="52" y="9"/>
                  </a:lnTo>
                  <a:lnTo>
                    <a:pt x="27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6" y="9"/>
                  </a:lnTo>
                  <a:lnTo>
                    <a:pt x="50" y="9"/>
                  </a:lnTo>
                  <a:lnTo>
                    <a:pt x="71" y="7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4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56" name="Freeform 319"/>
            <p:cNvSpPr/>
            <p:nvPr/>
          </p:nvSpPr>
          <p:spPr bwMode="auto">
            <a:xfrm>
              <a:off x="2903" y="2842"/>
              <a:ext cx="144" cy="9"/>
            </a:xfrm>
            <a:custGeom>
              <a:avLst/>
              <a:gdLst>
                <a:gd name="T0" fmla="*/ 0 w 144"/>
                <a:gd name="T1" fmla="*/ 9 h 9"/>
                <a:gd name="T2" fmla="*/ 26 w 144"/>
                <a:gd name="T3" fmla="*/ 9 h 9"/>
                <a:gd name="T4" fmla="*/ 50 w 144"/>
                <a:gd name="T5" fmla="*/ 9 h 9"/>
                <a:gd name="T6" fmla="*/ 71 w 144"/>
                <a:gd name="T7" fmla="*/ 7 h 9"/>
                <a:gd name="T8" fmla="*/ 92 w 144"/>
                <a:gd name="T9" fmla="*/ 6 h 9"/>
                <a:gd name="T10" fmla="*/ 109 w 144"/>
                <a:gd name="T11" fmla="*/ 6 h 9"/>
                <a:gd name="T12" fmla="*/ 125 w 144"/>
                <a:gd name="T13" fmla="*/ 4 h 9"/>
                <a:gd name="T14" fmla="*/ 135 w 144"/>
                <a:gd name="T15" fmla="*/ 2 h 9"/>
                <a:gd name="T16" fmla="*/ 141 w 144"/>
                <a:gd name="T17" fmla="*/ 1 h 9"/>
                <a:gd name="T18" fmla="*/ 144 w 144"/>
                <a:gd name="T19" fmla="*/ 0 h 9"/>
                <a:gd name="T20" fmla="*/ 133 w 144"/>
                <a:gd name="T21" fmla="*/ 0 h 9"/>
                <a:gd name="T22" fmla="*/ 132 w 144"/>
                <a:gd name="T23" fmla="*/ 1 h 9"/>
                <a:gd name="T24" fmla="*/ 126 w 144"/>
                <a:gd name="T25" fmla="*/ 2 h 9"/>
                <a:gd name="T26" fmla="*/ 116 w 144"/>
                <a:gd name="T27" fmla="*/ 4 h 9"/>
                <a:gd name="T28" fmla="*/ 103 w 144"/>
                <a:gd name="T29" fmla="*/ 5 h 9"/>
                <a:gd name="T30" fmla="*/ 87 w 144"/>
                <a:gd name="T31" fmla="*/ 6 h 9"/>
                <a:gd name="T32" fmla="*/ 68 w 144"/>
                <a:gd name="T33" fmla="*/ 7 h 9"/>
                <a:gd name="T34" fmla="*/ 46 w 144"/>
                <a:gd name="T35" fmla="*/ 7 h 9"/>
                <a:gd name="T36" fmla="*/ 25 w 144"/>
                <a:gd name="T37" fmla="*/ 9 h 9"/>
                <a:gd name="T38" fmla="*/ 0 w 144"/>
                <a:gd name="T39" fmla="*/ 9 h 9"/>
                <a:gd name="T40" fmla="*/ 0 w 144"/>
                <a:gd name="T41" fmla="*/ 9 h 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9">
                  <a:moveTo>
                    <a:pt x="0" y="9"/>
                  </a:moveTo>
                  <a:lnTo>
                    <a:pt x="26" y="9"/>
                  </a:lnTo>
                  <a:lnTo>
                    <a:pt x="50" y="9"/>
                  </a:lnTo>
                  <a:lnTo>
                    <a:pt x="71" y="7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4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32" y="1"/>
                  </a:lnTo>
                  <a:lnTo>
                    <a:pt x="126" y="2"/>
                  </a:lnTo>
                  <a:lnTo>
                    <a:pt x="116" y="4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7"/>
                  </a:lnTo>
                  <a:lnTo>
                    <a:pt x="46" y="7"/>
                  </a:lnTo>
                  <a:lnTo>
                    <a:pt x="25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57" name="Freeform 320"/>
            <p:cNvSpPr/>
            <p:nvPr/>
          </p:nvSpPr>
          <p:spPr bwMode="auto">
            <a:xfrm>
              <a:off x="2903" y="2842"/>
              <a:ext cx="133" cy="9"/>
            </a:xfrm>
            <a:custGeom>
              <a:avLst/>
              <a:gdLst>
                <a:gd name="T0" fmla="*/ 133 w 133"/>
                <a:gd name="T1" fmla="*/ 0 h 9"/>
                <a:gd name="T2" fmla="*/ 132 w 133"/>
                <a:gd name="T3" fmla="*/ 1 h 9"/>
                <a:gd name="T4" fmla="*/ 126 w 133"/>
                <a:gd name="T5" fmla="*/ 2 h 9"/>
                <a:gd name="T6" fmla="*/ 116 w 133"/>
                <a:gd name="T7" fmla="*/ 4 h 9"/>
                <a:gd name="T8" fmla="*/ 103 w 133"/>
                <a:gd name="T9" fmla="*/ 5 h 9"/>
                <a:gd name="T10" fmla="*/ 87 w 133"/>
                <a:gd name="T11" fmla="*/ 6 h 9"/>
                <a:gd name="T12" fmla="*/ 68 w 133"/>
                <a:gd name="T13" fmla="*/ 7 h 9"/>
                <a:gd name="T14" fmla="*/ 46 w 133"/>
                <a:gd name="T15" fmla="*/ 7 h 9"/>
                <a:gd name="T16" fmla="*/ 25 w 133"/>
                <a:gd name="T17" fmla="*/ 9 h 9"/>
                <a:gd name="T18" fmla="*/ 0 w 133"/>
                <a:gd name="T19" fmla="*/ 9 h 9"/>
                <a:gd name="T20" fmla="*/ 0 w 133"/>
                <a:gd name="T21" fmla="*/ 7 h 9"/>
                <a:gd name="T22" fmla="*/ 25 w 133"/>
                <a:gd name="T23" fmla="*/ 7 h 9"/>
                <a:gd name="T24" fmla="*/ 49 w 133"/>
                <a:gd name="T25" fmla="*/ 7 h 9"/>
                <a:gd name="T26" fmla="*/ 70 w 133"/>
                <a:gd name="T27" fmla="*/ 6 h 9"/>
                <a:gd name="T28" fmla="*/ 88 w 133"/>
                <a:gd name="T29" fmla="*/ 5 h 9"/>
                <a:gd name="T30" fmla="*/ 104 w 133"/>
                <a:gd name="T31" fmla="*/ 4 h 9"/>
                <a:gd name="T32" fmla="*/ 116 w 133"/>
                <a:gd name="T33" fmla="*/ 2 h 9"/>
                <a:gd name="T34" fmla="*/ 122 w 133"/>
                <a:gd name="T35" fmla="*/ 1 h 9"/>
                <a:gd name="T36" fmla="*/ 125 w 133"/>
                <a:gd name="T37" fmla="*/ 0 h 9"/>
                <a:gd name="T38" fmla="*/ 133 w 133"/>
                <a:gd name="T39" fmla="*/ 0 h 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3" h="9">
                  <a:moveTo>
                    <a:pt x="133" y="0"/>
                  </a:moveTo>
                  <a:lnTo>
                    <a:pt x="132" y="1"/>
                  </a:lnTo>
                  <a:lnTo>
                    <a:pt x="126" y="2"/>
                  </a:lnTo>
                  <a:lnTo>
                    <a:pt x="116" y="4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7"/>
                  </a:lnTo>
                  <a:lnTo>
                    <a:pt x="46" y="7"/>
                  </a:lnTo>
                  <a:lnTo>
                    <a:pt x="25" y="9"/>
                  </a:lnTo>
                  <a:lnTo>
                    <a:pt x="0" y="9"/>
                  </a:lnTo>
                  <a:lnTo>
                    <a:pt x="0" y="7"/>
                  </a:lnTo>
                  <a:lnTo>
                    <a:pt x="25" y="7"/>
                  </a:lnTo>
                  <a:lnTo>
                    <a:pt x="49" y="7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4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58" name="Freeform 321"/>
            <p:cNvSpPr/>
            <p:nvPr/>
          </p:nvSpPr>
          <p:spPr bwMode="auto">
            <a:xfrm>
              <a:off x="2903" y="2842"/>
              <a:ext cx="125" cy="7"/>
            </a:xfrm>
            <a:custGeom>
              <a:avLst/>
              <a:gdLst>
                <a:gd name="T0" fmla="*/ 0 w 125"/>
                <a:gd name="T1" fmla="*/ 7 h 7"/>
                <a:gd name="T2" fmla="*/ 25 w 125"/>
                <a:gd name="T3" fmla="*/ 7 h 7"/>
                <a:gd name="T4" fmla="*/ 49 w 125"/>
                <a:gd name="T5" fmla="*/ 7 h 7"/>
                <a:gd name="T6" fmla="*/ 70 w 125"/>
                <a:gd name="T7" fmla="*/ 6 h 7"/>
                <a:gd name="T8" fmla="*/ 88 w 125"/>
                <a:gd name="T9" fmla="*/ 5 h 7"/>
                <a:gd name="T10" fmla="*/ 104 w 125"/>
                <a:gd name="T11" fmla="*/ 4 h 7"/>
                <a:gd name="T12" fmla="*/ 116 w 125"/>
                <a:gd name="T13" fmla="*/ 2 h 7"/>
                <a:gd name="T14" fmla="*/ 122 w 125"/>
                <a:gd name="T15" fmla="*/ 1 h 7"/>
                <a:gd name="T16" fmla="*/ 125 w 125"/>
                <a:gd name="T17" fmla="*/ 0 h 7"/>
                <a:gd name="T18" fmla="*/ 114 w 125"/>
                <a:gd name="T19" fmla="*/ 0 h 7"/>
                <a:gd name="T20" fmla="*/ 112 w 125"/>
                <a:gd name="T21" fmla="*/ 1 h 7"/>
                <a:gd name="T22" fmla="*/ 106 w 125"/>
                <a:gd name="T23" fmla="*/ 2 h 7"/>
                <a:gd name="T24" fmla="*/ 95 w 125"/>
                <a:gd name="T25" fmla="*/ 4 h 7"/>
                <a:gd name="T26" fmla="*/ 82 w 125"/>
                <a:gd name="T27" fmla="*/ 5 h 7"/>
                <a:gd name="T28" fmla="*/ 64 w 125"/>
                <a:gd name="T29" fmla="*/ 6 h 7"/>
                <a:gd name="T30" fmla="*/ 45 w 125"/>
                <a:gd name="T31" fmla="*/ 6 h 7"/>
                <a:gd name="T32" fmla="*/ 23 w 125"/>
                <a:gd name="T33" fmla="*/ 7 h 7"/>
                <a:gd name="T34" fmla="*/ 0 w 125"/>
                <a:gd name="T35" fmla="*/ 7 h 7"/>
                <a:gd name="T36" fmla="*/ 0 w 125"/>
                <a:gd name="T37" fmla="*/ 7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5" h="7">
                  <a:moveTo>
                    <a:pt x="0" y="7"/>
                  </a:moveTo>
                  <a:lnTo>
                    <a:pt x="25" y="7"/>
                  </a:lnTo>
                  <a:lnTo>
                    <a:pt x="49" y="7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4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14" y="0"/>
                  </a:lnTo>
                  <a:lnTo>
                    <a:pt x="112" y="1"/>
                  </a:lnTo>
                  <a:lnTo>
                    <a:pt x="106" y="2"/>
                  </a:lnTo>
                  <a:lnTo>
                    <a:pt x="95" y="4"/>
                  </a:lnTo>
                  <a:lnTo>
                    <a:pt x="82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59" name="Freeform 322"/>
            <p:cNvSpPr/>
            <p:nvPr/>
          </p:nvSpPr>
          <p:spPr bwMode="auto">
            <a:xfrm>
              <a:off x="2903" y="2842"/>
              <a:ext cx="114" cy="7"/>
            </a:xfrm>
            <a:custGeom>
              <a:avLst/>
              <a:gdLst>
                <a:gd name="T0" fmla="*/ 114 w 114"/>
                <a:gd name="T1" fmla="*/ 0 h 7"/>
                <a:gd name="T2" fmla="*/ 112 w 114"/>
                <a:gd name="T3" fmla="*/ 1 h 7"/>
                <a:gd name="T4" fmla="*/ 106 w 114"/>
                <a:gd name="T5" fmla="*/ 2 h 7"/>
                <a:gd name="T6" fmla="*/ 95 w 114"/>
                <a:gd name="T7" fmla="*/ 4 h 7"/>
                <a:gd name="T8" fmla="*/ 82 w 114"/>
                <a:gd name="T9" fmla="*/ 5 h 7"/>
                <a:gd name="T10" fmla="*/ 64 w 114"/>
                <a:gd name="T11" fmla="*/ 6 h 7"/>
                <a:gd name="T12" fmla="*/ 45 w 114"/>
                <a:gd name="T13" fmla="*/ 6 h 7"/>
                <a:gd name="T14" fmla="*/ 23 w 114"/>
                <a:gd name="T15" fmla="*/ 7 h 7"/>
                <a:gd name="T16" fmla="*/ 0 w 114"/>
                <a:gd name="T17" fmla="*/ 7 h 7"/>
                <a:gd name="T18" fmla="*/ 0 w 114"/>
                <a:gd name="T19" fmla="*/ 6 h 7"/>
                <a:gd name="T20" fmla="*/ 21 w 114"/>
                <a:gd name="T21" fmla="*/ 6 h 7"/>
                <a:gd name="T22" fmla="*/ 40 w 114"/>
                <a:gd name="T23" fmla="*/ 6 h 7"/>
                <a:gd name="T24" fmla="*/ 57 w 114"/>
                <a:gd name="T25" fmla="*/ 5 h 7"/>
                <a:gd name="T26" fmla="*/ 74 w 114"/>
                <a:gd name="T27" fmla="*/ 4 h 7"/>
                <a:gd name="T28" fmla="*/ 87 w 114"/>
                <a:gd name="T29" fmla="*/ 4 h 7"/>
                <a:gd name="T30" fmla="*/ 95 w 114"/>
                <a:gd name="T31" fmla="*/ 2 h 7"/>
                <a:gd name="T32" fmla="*/ 102 w 114"/>
                <a:gd name="T33" fmla="*/ 1 h 7"/>
                <a:gd name="T34" fmla="*/ 103 w 114"/>
                <a:gd name="T35" fmla="*/ 0 h 7"/>
                <a:gd name="T36" fmla="*/ 114 w 11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7">
                  <a:moveTo>
                    <a:pt x="114" y="0"/>
                  </a:moveTo>
                  <a:lnTo>
                    <a:pt x="112" y="1"/>
                  </a:lnTo>
                  <a:lnTo>
                    <a:pt x="106" y="2"/>
                  </a:lnTo>
                  <a:lnTo>
                    <a:pt x="95" y="4"/>
                  </a:lnTo>
                  <a:lnTo>
                    <a:pt x="82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4"/>
                  </a:lnTo>
                  <a:lnTo>
                    <a:pt x="87" y="4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60" name="Freeform 323"/>
            <p:cNvSpPr/>
            <p:nvPr/>
          </p:nvSpPr>
          <p:spPr bwMode="auto">
            <a:xfrm>
              <a:off x="2903" y="2842"/>
              <a:ext cx="103" cy="6"/>
            </a:xfrm>
            <a:custGeom>
              <a:avLst/>
              <a:gdLst>
                <a:gd name="T0" fmla="*/ 0 w 103"/>
                <a:gd name="T1" fmla="*/ 6 h 6"/>
                <a:gd name="T2" fmla="*/ 21 w 103"/>
                <a:gd name="T3" fmla="*/ 6 h 6"/>
                <a:gd name="T4" fmla="*/ 40 w 103"/>
                <a:gd name="T5" fmla="*/ 6 h 6"/>
                <a:gd name="T6" fmla="*/ 57 w 103"/>
                <a:gd name="T7" fmla="*/ 5 h 6"/>
                <a:gd name="T8" fmla="*/ 74 w 103"/>
                <a:gd name="T9" fmla="*/ 4 h 6"/>
                <a:gd name="T10" fmla="*/ 87 w 103"/>
                <a:gd name="T11" fmla="*/ 4 h 6"/>
                <a:gd name="T12" fmla="*/ 95 w 103"/>
                <a:gd name="T13" fmla="*/ 2 h 6"/>
                <a:gd name="T14" fmla="*/ 102 w 103"/>
                <a:gd name="T15" fmla="*/ 1 h 6"/>
                <a:gd name="T16" fmla="*/ 103 w 103"/>
                <a:gd name="T17" fmla="*/ 0 h 6"/>
                <a:gd name="T18" fmla="*/ 92 w 103"/>
                <a:gd name="T19" fmla="*/ 0 h 6"/>
                <a:gd name="T20" fmla="*/ 90 w 103"/>
                <a:gd name="T21" fmla="*/ 1 h 6"/>
                <a:gd name="T22" fmla="*/ 83 w 103"/>
                <a:gd name="T23" fmla="*/ 2 h 6"/>
                <a:gd name="T24" fmla="*/ 73 w 103"/>
                <a:gd name="T25" fmla="*/ 4 h 6"/>
                <a:gd name="T26" fmla="*/ 57 w 103"/>
                <a:gd name="T27" fmla="*/ 4 h 6"/>
                <a:gd name="T28" fmla="*/ 41 w 103"/>
                <a:gd name="T29" fmla="*/ 5 h 6"/>
                <a:gd name="T30" fmla="*/ 21 w 103"/>
                <a:gd name="T31" fmla="*/ 5 h 6"/>
                <a:gd name="T32" fmla="*/ 0 w 103"/>
                <a:gd name="T33" fmla="*/ 6 h 6"/>
                <a:gd name="T34" fmla="*/ 0 w 103"/>
                <a:gd name="T35" fmla="*/ 6 h 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" h="6">
                  <a:moveTo>
                    <a:pt x="0" y="6"/>
                  </a:move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4"/>
                  </a:lnTo>
                  <a:lnTo>
                    <a:pt x="87" y="4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57" y="4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61" name="Freeform 324"/>
            <p:cNvSpPr/>
            <p:nvPr/>
          </p:nvSpPr>
          <p:spPr bwMode="auto">
            <a:xfrm>
              <a:off x="2903" y="2842"/>
              <a:ext cx="92" cy="6"/>
            </a:xfrm>
            <a:custGeom>
              <a:avLst/>
              <a:gdLst>
                <a:gd name="T0" fmla="*/ 92 w 92"/>
                <a:gd name="T1" fmla="*/ 0 h 6"/>
                <a:gd name="T2" fmla="*/ 90 w 92"/>
                <a:gd name="T3" fmla="*/ 1 h 6"/>
                <a:gd name="T4" fmla="*/ 83 w 92"/>
                <a:gd name="T5" fmla="*/ 2 h 6"/>
                <a:gd name="T6" fmla="*/ 73 w 92"/>
                <a:gd name="T7" fmla="*/ 4 h 6"/>
                <a:gd name="T8" fmla="*/ 57 w 92"/>
                <a:gd name="T9" fmla="*/ 4 h 6"/>
                <a:gd name="T10" fmla="*/ 41 w 92"/>
                <a:gd name="T11" fmla="*/ 5 h 6"/>
                <a:gd name="T12" fmla="*/ 21 w 92"/>
                <a:gd name="T13" fmla="*/ 5 h 6"/>
                <a:gd name="T14" fmla="*/ 0 w 92"/>
                <a:gd name="T15" fmla="*/ 6 h 6"/>
                <a:gd name="T16" fmla="*/ 0 w 92"/>
                <a:gd name="T17" fmla="*/ 5 h 6"/>
                <a:gd name="T18" fmla="*/ 18 w 92"/>
                <a:gd name="T19" fmla="*/ 5 h 6"/>
                <a:gd name="T20" fmla="*/ 35 w 92"/>
                <a:gd name="T21" fmla="*/ 4 h 6"/>
                <a:gd name="T22" fmla="*/ 50 w 92"/>
                <a:gd name="T23" fmla="*/ 4 h 6"/>
                <a:gd name="T24" fmla="*/ 63 w 92"/>
                <a:gd name="T25" fmla="*/ 2 h 6"/>
                <a:gd name="T26" fmla="*/ 71 w 92"/>
                <a:gd name="T27" fmla="*/ 1 h 6"/>
                <a:gd name="T28" fmla="*/ 78 w 92"/>
                <a:gd name="T29" fmla="*/ 0 h 6"/>
                <a:gd name="T30" fmla="*/ 80 w 92"/>
                <a:gd name="T31" fmla="*/ 0 h 6"/>
                <a:gd name="T32" fmla="*/ 92 w 92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2" h="6">
                  <a:moveTo>
                    <a:pt x="92" y="0"/>
                  </a:moveTo>
                  <a:lnTo>
                    <a:pt x="90" y="1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57" y="4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8" y="5"/>
                  </a:lnTo>
                  <a:lnTo>
                    <a:pt x="35" y="4"/>
                  </a:lnTo>
                  <a:lnTo>
                    <a:pt x="50" y="4"/>
                  </a:lnTo>
                  <a:lnTo>
                    <a:pt x="63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62" name="Freeform 325"/>
            <p:cNvSpPr/>
            <p:nvPr/>
          </p:nvSpPr>
          <p:spPr bwMode="auto">
            <a:xfrm>
              <a:off x="2903" y="2842"/>
              <a:ext cx="80" cy="5"/>
            </a:xfrm>
            <a:custGeom>
              <a:avLst/>
              <a:gdLst>
                <a:gd name="T0" fmla="*/ 0 w 80"/>
                <a:gd name="T1" fmla="*/ 5 h 5"/>
                <a:gd name="T2" fmla="*/ 18 w 80"/>
                <a:gd name="T3" fmla="*/ 5 h 5"/>
                <a:gd name="T4" fmla="*/ 35 w 80"/>
                <a:gd name="T5" fmla="*/ 4 h 5"/>
                <a:gd name="T6" fmla="*/ 50 w 80"/>
                <a:gd name="T7" fmla="*/ 4 h 5"/>
                <a:gd name="T8" fmla="*/ 63 w 80"/>
                <a:gd name="T9" fmla="*/ 2 h 5"/>
                <a:gd name="T10" fmla="*/ 71 w 80"/>
                <a:gd name="T11" fmla="*/ 1 h 5"/>
                <a:gd name="T12" fmla="*/ 78 w 80"/>
                <a:gd name="T13" fmla="*/ 0 h 5"/>
                <a:gd name="T14" fmla="*/ 80 w 80"/>
                <a:gd name="T15" fmla="*/ 0 h 5"/>
                <a:gd name="T16" fmla="*/ 66 w 80"/>
                <a:gd name="T17" fmla="*/ 0 h 5"/>
                <a:gd name="T18" fmla="*/ 64 w 80"/>
                <a:gd name="T19" fmla="*/ 0 h 5"/>
                <a:gd name="T20" fmla="*/ 57 w 80"/>
                <a:gd name="T21" fmla="*/ 1 h 5"/>
                <a:gd name="T22" fmla="*/ 47 w 80"/>
                <a:gd name="T23" fmla="*/ 2 h 5"/>
                <a:gd name="T24" fmla="*/ 33 w 80"/>
                <a:gd name="T25" fmla="*/ 4 h 5"/>
                <a:gd name="T26" fmla="*/ 18 w 80"/>
                <a:gd name="T27" fmla="*/ 4 h 5"/>
                <a:gd name="T28" fmla="*/ 0 w 80"/>
                <a:gd name="T29" fmla="*/ 4 h 5"/>
                <a:gd name="T30" fmla="*/ 0 w 80"/>
                <a:gd name="T31" fmla="*/ 5 h 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0" h="5">
                  <a:moveTo>
                    <a:pt x="0" y="5"/>
                  </a:moveTo>
                  <a:lnTo>
                    <a:pt x="18" y="5"/>
                  </a:lnTo>
                  <a:lnTo>
                    <a:pt x="35" y="4"/>
                  </a:lnTo>
                  <a:lnTo>
                    <a:pt x="50" y="4"/>
                  </a:lnTo>
                  <a:lnTo>
                    <a:pt x="63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4"/>
                  </a:lnTo>
                  <a:lnTo>
                    <a:pt x="18" y="4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63" name="Freeform 326"/>
            <p:cNvSpPr/>
            <p:nvPr/>
          </p:nvSpPr>
          <p:spPr bwMode="auto">
            <a:xfrm>
              <a:off x="2903" y="2842"/>
              <a:ext cx="66" cy="4"/>
            </a:xfrm>
            <a:custGeom>
              <a:avLst/>
              <a:gdLst>
                <a:gd name="T0" fmla="*/ 66 w 66"/>
                <a:gd name="T1" fmla="*/ 0 h 4"/>
                <a:gd name="T2" fmla="*/ 64 w 66"/>
                <a:gd name="T3" fmla="*/ 0 h 4"/>
                <a:gd name="T4" fmla="*/ 57 w 66"/>
                <a:gd name="T5" fmla="*/ 1 h 4"/>
                <a:gd name="T6" fmla="*/ 47 w 66"/>
                <a:gd name="T7" fmla="*/ 2 h 4"/>
                <a:gd name="T8" fmla="*/ 33 w 66"/>
                <a:gd name="T9" fmla="*/ 4 h 4"/>
                <a:gd name="T10" fmla="*/ 18 w 66"/>
                <a:gd name="T11" fmla="*/ 4 h 4"/>
                <a:gd name="T12" fmla="*/ 0 w 66"/>
                <a:gd name="T13" fmla="*/ 4 h 4"/>
                <a:gd name="T14" fmla="*/ 0 w 66"/>
                <a:gd name="T15" fmla="*/ 2 h 4"/>
                <a:gd name="T16" fmla="*/ 17 w 66"/>
                <a:gd name="T17" fmla="*/ 2 h 4"/>
                <a:gd name="T18" fmla="*/ 31 w 66"/>
                <a:gd name="T19" fmla="*/ 2 h 4"/>
                <a:gd name="T20" fmla="*/ 42 w 66"/>
                <a:gd name="T21" fmla="*/ 1 h 4"/>
                <a:gd name="T22" fmla="*/ 50 w 66"/>
                <a:gd name="T23" fmla="*/ 0 h 4"/>
                <a:gd name="T24" fmla="*/ 52 w 66"/>
                <a:gd name="T25" fmla="*/ 0 h 4"/>
                <a:gd name="T26" fmla="*/ 66 w 66"/>
                <a:gd name="T27" fmla="*/ 0 h 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" h="4">
                  <a:moveTo>
                    <a:pt x="66" y="0"/>
                  </a:move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4"/>
                  </a:lnTo>
                  <a:lnTo>
                    <a:pt x="18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64" name="Freeform 327"/>
            <p:cNvSpPr/>
            <p:nvPr/>
          </p:nvSpPr>
          <p:spPr bwMode="auto">
            <a:xfrm>
              <a:off x="2903" y="2842"/>
              <a:ext cx="52" cy="2"/>
            </a:xfrm>
            <a:custGeom>
              <a:avLst/>
              <a:gdLst>
                <a:gd name="T0" fmla="*/ 0 w 52"/>
                <a:gd name="T1" fmla="*/ 2 h 2"/>
                <a:gd name="T2" fmla="*/ 17 w 52"/>
                <a:gd name="T3" fmla="*/ 2 h 2"/>
                <a:gd name="T4" fmla="*/ 31 w 52"/>
                <a:gd name="T5" fmla="*/ 2 h 2"/>
                <a:gd name="T6" fmla="*/ 42 w 52"/>
                <a:gd name="T7" fmla="*/ 1 h 2"/>
                <a:gd name="T8" fmla="*/ 50 w 52"/>
                <a:gd name="T9" fmla="*/ 0 h 2"/>
                <a:gd name="T10" fmla="*/ 52 w 52"/>
                <a:gd name="T11" fmla="*/ 0 h 2"/>
                <a:gd name="T12" fmla="*/ 36 w 52"/>
                <a:gd name="T13" fmla="*/ 0 h 2"/>
                <a:gd name="T14" fmla="*/ 35 w 52"/>
                <a:gd name="T15" fmla="*/ 0 h 2"/>
                <a:gd name="T16" fmla="*/ 30 w 52"/>
                <a:gd name="T17" fmla="*/ 1 h 2"/>
                <a:gd name="T18" fmla="*/ 22 w 52"/>
                <a:gd name="T19" fmla="*/ 1 h 2"/>
                <a:gd name="T20" fmla="*/ 12 w 52"/>
                <a:gd name="T21" fmla="*/ 1 h 2"/>
                <a:gd name="T22" fmla="*/ 0 w 52"/>
                <a:gd name="T23" fmla="*/ 1 h 2"/>
                <a:gd name="T24" fmla="*/ 0 w 52"/>
                <a:gd name="T25" fmla="*/ 2 h 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2" h="2">
                  <a:moveTo>
                    <a:pt x="0" y="2"/>
                  </a:move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65" name="Freeform 328"/>
            <p:cNvSpPr/>
            <p:nvPr/>
          </p:nvSpPr>
          <p:spPr bwMode="auto">
            <a:xfrm>
              <a:off x="2903" y="2842"/>
              <a:ext cx="36" cy="1"/>
            </a:xfrm>
            <a:custGeom>
              <a:avLst/>
              <a:gdLst>
                <a:gd name="T0" fmla="*/ 36 w 36"/>
                <a:gd name="T1" fmla="*/ 0 h 1"/>
                <a:gd name="T2" fmla="*/ 35 w 36"/>
                <a:gd name="T3" fmla="*/ 0 h 1"/>
                <a:gd name="T4" fmla="*/ 30 w 36"/>
                <a:gd name="T5" fmla="*/ 1 h 1"/>
                <a:gd name="T6" fmla="*/ 22 w 36"/>
                <a:gd name="T7" fmla="*/ 1 h 1"/>
                <a:gd name="T8" fmla="*/ 12 w 36"/>
                <a:gd name="T9" fmla="*/ 1 h 1"/>
                <a:gd name="T10" fmla="*/ 0 w 36"/>
                <a:gd name="T11" fmla="*/ 1 h 1"/>
                <a:gd name="T12" fmla="*/ 0 w 36"/>
                <a:gd name="T13" fmla="*/ 1 h 1"/>
                <a:gd name="T14" fmla="*/ 8 w 36"/>
                <a:gd name="T15" fmla="*/ 0 h 1"/>
                <a:gd name="T16" fmla="*/ 14 w 36"/>
                <a:gd name="T17" fmla="*/ 0 h 1"/>
                <a:gd name="T18" fmla="*/ 18 w 36"/>
                <a:gd name="T19" fmla="*/ 0 h 1"/>
                <a:gd name="T20" fmla="*/ 19 w 36"/>
                <a:gd name="T21" fmla="*/ 0 h 1"/>
                <a:gd name="T22" fmla="*/ 36 w 36"/>
                <a:gd name="T23" fmla="*/ 0 h 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6" h="1">
                  <a:moveTo>
                    <a:pt x="36" y="0"/>
                  </a:move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A6A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66" name="Freeform 329"/>
            <p:cNvSpPr/>
            <p:nvPr/>
          </p:nvSpPr>
          <p:spPr bwMode="auto">
            <a:xfrm>
              <a:off x="2903" y="2842"/>
              <a:ext cx="19" cy="1"/>
            </a:xfrm>
            <a:custGeom>
              <a:avLst/>
              <a:gdLst>
                <a:gd name="T0" fmla="*/ 0 w 19"/>
                <a:gd name="T1" fmla="*/ 1 h 1"/>
                <a:gd name="T2" fmla="*/ 8 w 19"/>
                <a:gd name="T3" fmla="*/ 0 h 1"/>
                <a:gd name="T4" fmla="*/ 14 w 19"/>
                <a:gd name="T5" fmla="*/ 0 h 1"/>
                <a:gd name="T6" fmla="*/ 18 w 19"/>
                <a:gd name="T7" fmla="*/ 0 h 1"/>
                <a:gd name="T8" fmla="*/ 19 w 19"/>
                <a:gd name="T9" fmla="*/ 0 h 1"/>
                <a:gd name="T10" fmla="*/ 2 w 19"/>
                <a:gd name="T11" fmla="*/ 0 h 1"/>
                <a:gd name="T12" fmla="*/ 0 w 19"/>
                <a:gd name="T13" fmla="*/ 0 h 1"/>
                <a:gd name="T14" fmla="*/ 0 w 19"/>
                <a:gd name="T15" fmla="*/ 1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1">
                  <a:moveTo>
                    <a:pt x="0" y="1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67" name="Freeform 330"/>
            <p:cNvSpPr/>
            <p:nvPr/>
          </p:nvSpPr>
          <p:spPr bwMode="auto">
            <a:xfrm>
              <a:off x="2903" y="2842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68" name="Freeform 331"/>
            <p:cNvSpPr/>
            <p:nvPr/>
          </p:nvSpPr>
          <p:spPr bwMode="auto">
            <a:xfrm>
              <a:off x="3177" y="2811"/>
              <a:ext cx="48" cy="179"/>
            </a:xfrm>
            <a:custGeom>
              <a:avLst/>
              <a:gdLst>
                <a:gd name="T0" fmla="*/ 0 w 48"/>
                <a:gd name="T1" fmla="*/ 49 h 179"/>
                <a:gd name="T2" fmla="*/ 48 w 48"/>
                <a:gd name="T3" fmla="*/ 0 h 179"/>
                <a:gd name="T4" fmla="*/ 48 w 48"/>
                <a:gd name="T5" fmla="*/ 131 h 179"/>
                <a:gd name="T6" fmla="*/ 0 w 48"/>
                <a:gd name="T7" fmla="*/ 179 h 179"/>
                <a:gd name="T8" fmla="*/ 0 w 48"/>
                <a:gd name="T9" fmla="*/ 49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179">
                  <a:moveTo>
                    <a:pt x="0" y="49"/>
                  </a:moveTo>
                  <a:lnTo>
                    <a:pt x="48" y="0"/>
                  </a:lnTo>
                  <a:lnTo>
                    <a:pt x="48" y="131"/>
                  </a:lnTo>
                  <a:lnTo>
                    <a:pt x="0" y="179"/>
                  </a:lnTo>
                  <a:lnTo>
                    <a:pt x="0" y="49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69" name="Rectangle 332"/>
            <p:cNvSpPr>
              <a:spLocks noChangeArrowheads="1"/>
            </p:cNvSpPr>
            <p:nvPr/>
          </p:nvSpPr>
          <p:spPr bwMode="auto">
            <a:xfrm>
              <a:off x="2797" y="2860"/>
              <a:ext cx="380" cy="103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70" name="Freeform 333"/>
            <p:cNvSpPr/>
            <p:nvPr/>
          </p:nvSpPr>
          <p:spPr bwMode="auto">
            <a:xfrm>
              <a:off x="2916" y="2860"/>
              <a:ext cx="5" cy="103"/>
            </a:xfrm>
            <a:custGeom>
              <a:avLst/>
              <a:gdLst>
                <a:gd name="T0" fmla="*/ 5 w 5"/>
                <a:gd name="T1" fmla="*/ 0 h 103"/>
                <a:gd name="T2" fmla="*/ 1 w 5"/>
                <a:gd name="T3" fmla="*/ 25 h 103"/>
                <a:gd name="T4" fmla="*/ 0 w 5"/>
                <a:gd name="T5" fmla="*/ 51 h 103"/>
                <a:gd name="T6" fmla="*/ 1 w 5"/>
                <a:gd name="T7" fmla="*/ 77 h 103"/>
                <a:gd name="T8" fmla="*/ 5 w 5"/>
                <a:gd name="T9" fmla="*/ 103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03">
                  <a:moveTo>
                    <a:pt x="5" y="0"/>
                  </a:moveTo>
                  <a:lnTo>
                    <a:pt x="1" y="25"/>
                  </a:lnTo>
                  <a:lnTo>
                    <a:pt x="0" y="51"/>
                  </a:lnTo>
                  <a:lnTo>
                    <a:pt x="1" y="77"/>
                  </a:lnTo>
                  <a:lnTo>
                    <a:pt x="5" y="103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71" name="Rectangle 334"/>
            <p:cNvSpPr>
              <a:spLocks noChangeArrowheads="1"/>
            </p:cNvSpPr>
            <p:nvPr/>
          </p:nvSpPr>
          <p:spPr bwMode="auto">
            <a:xfrm>
              <a:off x="2797" y="2963"/>
              <a:ext cx="380" cy="27"/>
            </a:xfrm>
            <a:prstGeom prst="rect">
              <a:avLst/>
            </a:prstGeom>
            <a:solidFill>
              <a:srgbClr val="9A9A9A"/>
            </a:solidFill>
            <a:ln w="476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72" name="Rectangle 335"/>
            <p:cNvSpPr>
              <a:spLocks noChangeArrowheads="1"/>
            </p:cNvSpPr>
            <p:nvPr/>
          </p:nvSpPr>
          <p:spPr bwMode="auto">
            <a:xfrm>
              <a:off x="3090" y="2891"/>
              <a:ext cx="15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73" name="Freeform 336"/>
            <p:cNvSpPr>
              <a:spLocks noEditPoints="1"/>
            </p:cNvSpPr>
            <p:nvPr/>
          </p:nvSpPr>
          <p:spPr bwMode="auto">
            <a:xfrm>
              <a:off x="2934" y="2882"/>
              <a:ext cx="62" cy="7"/>
            </a:xfrm>
            <a:custGeom>
              <a:avLst/>
              <a:gdLst>
                <a:gd name="T0" fmla="*/ 0 w 62"/>
                <a:gd name="T1" fmla="*/ 7 h 7"/>
                <a:gd name="T2" fmla="*/ 18 w 62"/>
                <a:gd name="T3" fmla="*/ 7 h 7"/>
                <a:gd name="T4" fmla="*/ 18 w 62"/>
                <a:gd name="T5" fmla="*/ 0 h 7"/>
                <a:gd name="T6" fmla="*/ 0 w 62"/>
                <a:gd name="T7" fmla="*/ 0 h 7"/>
                <a:gd name="T8" fmla="*/ 0 w 62"/>
                <a:gd name="T9" fmla="*/ 7 h 7"/>
                <a:gd name="T10" fmla="*/ 26 w 62"/>
                <a:gd name="T11" fmla="*/ 7 h 7"/>
                <a:gd name="T12" fmla="*/ 35 w 62"/>
                <a:gd name="T13" fmla="*/ 7 h 7"/>
                <a:gd name="T14" fmla="*/ 35 w 62"/>
                <a:gd name="T15" fmla="*/ 0 h 7"/>
                <a:gd name="T16" fmla="*/ 26 w 62"/>
                <a:gd name="T17" fmla="*/ 0 h 7"/>
                <a:gd name="T18" fmla="*/ 26 w 62"/>
                <a:gd name="T19" fmla="*/ 7 h 7"/>
                <a:gd name="T20" fmla="*/ 44 w 62"/>
                <a:gd name="T21" fmla="*/ 7 h 7"/>
                <a:gd name="T22" fmla="*/ 62 w 62"/>
                <a:gd name="T23" fmla="*/ 7 h 7"/>
                <a:gd name="T24" fmla="*/ 62 w 62"/>
                <a:gd name="T25" fmla="*/ 0 h 7"/>
                <a:gd name="T26" fmla="*/ 44 w 62"/>
                <a:gd name="T27" fmla="*/ 0 h 7"/>
                <a:gd name="T28" fmla="*/ 44 w 62"/>
                <a:gd name="T29" fmla="*/ 7 h 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2" h="7">
                  <a:moveTo>
                    <a:pt x="0" y="7"/>
                  </a:moveTo>
                  <a:lnTo>
                    <a:pt x="18" y="7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7"/>
                  </a:lnTo>
                  <a:close/>
                  <a:moveTo>
                    <a:pt x="26" y="7"/>
                  </a:moveTo>
                  <a:lnTo>
                    <a:pt x="35" y="7"/>
                  </a:lnTo>
                  <a:lnTo>
                    <a:pt x="35" y="0"/>
                  </a:lnTo>
                  <a:lnTo>
                    <a:pt x="26" y="0"/>
                  </a:lnTo>
                  <a:lnTo>
                    <a:pt x="26" y="7"/>
                  </a:lnTo>
                  <a:close/>
                  <a:moveTo>
                    <a:pt x="44" y="7"/>
                  </a:moveTo>
                  <a:lnTo>
                    <a:pt x="62" y="7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44" y="7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74" name="Freeform 337"/>
            <p:cNvSpPr>
              <a:spLocks noEditPoints="1"/>
            </p:cNvSpPr>
            <p:nvPr/>
          </p:nvSpPr>
          <p:spPr bwMode="auto">
            <a:xfrm>
              <a:off x="2808" y="2870"/>
              <a:ext cx="275" cy="40"/>
            </a:xfrm>
            <a:custGeom>
              <a:avLst/>
              <a:gdLst>
                <a:gd name="T0" fmla="*/ 0 w 275"/>
                <a:gd name="T1" fmla="*/ 40 h 40"/>
                <a:gd name="T2" fmla="*/ 37 w 275"/>
                <a:gd name="T3" fmla="*/ 40 h 40"/>
                <a:gd name="T4" fmla="*/ 37 w 275"/>
                <a:gd name="T5" fmla="*/ 0 h 40"/>
                <a:gd name="T6" fmla="*/ 0 w 275"/>
                <a:gd name="T7" fmla="*/ 0 h 40"/>
                <a:gd name="T8" fmla="*/ 0 w 275"/>
                <a:gd name="T9" fmla="*/ 40 h 40"/>
                <a:gd name="T10" fmla="*/ 244 w 275"/>
                <a:gd name="T11" fmla="*/ 29 h 40"/>
                <a:gd name="T12" fmla="*/ 275 w 275"/>
                <a:gd name="T13" fmla="*/ 29 h 40"/>
                <a:gd name="T14" fmla="*/ 275 w 275"/>
                <a:gd name="T15" fmla="*/ 9 h 40"/>
                <a:gd name="T16" fmla="*/ 244 w 275"/>
                <a:gd name="T17" fmla="*/ 9 h 40"/>
                <a:gd name="T18" fmla="*/ 244 w 275"/>
                <a:gd name="T19" fmla="*/ 29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5" h="40">
                  <a:moveTo>
                    <a:pt x="0" y="40"/>
                  </a:moveTo>
                  <a:lnTo>
                    <a:pt x="37" y="4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4" y="29"/>
                  </a:moveTo>
                  <a:lnTo>
                    <a:pt x="275" y="29"/>
                  </a:lnTo>
                  <a:lnTo>
                    <a:pt x="275" y="9"/>
                  </a:lnTo>
                  <a:lnTo>
                    <a:pt x="244" y="9"/>
                  </a:lnTo>
                  <a:lnTo>
                    <a:pt x="244" y="2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75" name="Freeform 338"/>
            <p:cNvSpPr>
              <a:spLocks noEditPoints="1"/>
            </p:cNvSpPr>
            <p:nvPr/>
          </p:nvSpPr>
          <p:spPr bwMode="auto">
            <a:xfrm>
              <a:off x="2800" y="2865"/>
              <a:ext cx="375" cy="117"/>
            </a:xfrm>
            <a:custGeom>
              <a:avLst/>
              <a:gdLst>
                <a:gd name="T0" fmla="*/ 129 w 375"/>
                <a:gd name="T1" fmla="*/ 93 h 117"/>
                <a:gd name="T2" fmla="*/ 372 w 375"/>
                <a:gd name="T3" fmla="*/ 93 h 117"/>
                <a:gd name="T4" fmla="*/ 372 w 375"/>
                <a:gd name="T5" fmla="*/ 0 h 117"/>
                <a:gd name="T6" fmla="*/ 129 w 375"/>
                <a:gd name="T7" fmla="*/ 0 h 117"/>
                <a:gd name="T8" fmla="*/ 125 w 375"/>
                <a:gd name="T9" fmla="*/ 22 h 117"/>
                <a:gd name="T10" fmla="*/ 124 w 375"/>
                <a:gd name="T11" fmla="*/ 46 h 117"/>
                <a:gd name="T12" fmla="*/ 125 w 375"/>
                <a:gd name="T13" fmla="*/ 69 h 117"/>
                <a:gd name="T14" fmla="*/ 129 w 375"/>
                <a:gd name="T15" fmla="*/ 93 h 117"/>
                <a:gd name="T16" fmla="*/ 220 w 375"/>
                <a:gd name="T17" fmla="*/ 82 h 117"/>
                <a:gd name="T18" fmla="*/ 359 w 375"/>
                <a:gd name="T19" fmla="*/ 82 h 117"/>
                <a:gd name="T20" fmla="*/ 359 w 375"/>
                <a:gd name="T21" fmla="*/ 11 h 117"/>
                <a:gd name="T22" fmla="*/ 220 w 375"/>
                <a:gd name="T23" fmla="*/ 11 h 117"/>
                <a:gd name="T24" fmla="*/ 220 w 375"/>
                <a:gd name="T25" fmla="*/ 82 h 117"/>
                <a:gd name="T26" fmla="*/ 339 w 375"/>
                <a:gd name="T27" fmla="*/ 117 h 117"/>
                <a:gd name="T28" fmla="*/ 368 w 375"/>
                <a:gd name="T29" fmla="*/ 117 h 117"/>
                <a:gd name="T30" fmla="*/ 372 w 375"/>
                <a:gd name="T31" fmla="*/ 116 h 117"/>
                <a:gd name="T32" fmla="*/ 375 w 375"/>
                <a:gd name="T33" fmla="*/ 111 h 117"/>
                <a:gd name="T34" fmla="*/ 372 w 375"/>
                <a:gd name="T35" fmla="*/ 107 h 117"/>
                <a:gd name="T36" fmla="*/ 368 w 375"/>
                <a:gd name="T37" fmla="*/ 106 h 117"/>
                <a:gd name="T38" fmla="*/ 339 w 375"/>
                <a:gd name="T39" fmla="*/ 106 h 117"/>
                <a:gd name="T40" fmla="*/ 339 w 375"/>
                <a:gd name="T41" fmla="*/ 117 h 117"/>
                <a:gd name="T42" fmla="*/ 35 w 375"/>
                <a:gd name="T43" fmla="*/ 117 h 117"/>
                <a:gd name="T44" fmla="*/ 6 w 375"/>
                <a:gd name="T45" fmla="*/ 117 h 117"/>
                <a:gd name="T46" fmla="*/ 2 w 375"/>
                <a:gd name="T47" fmla="*/ 116 h 117"/>
                <a:gd name="T48" fmla="*/ 0 w 375"/>
                <a:gd name="T49" fmla="*/ 111 h 117"/>
                <a:gd name="T50" fmla="*/ 2 w 375"/>
                <a:gd name="T51" fmla="*/ 107 h 117"/>
                <a:gd name="T52" fmla="*/ 6 w 375"/>
                <a:gd name="T53" fmla="*/ 106 h 117"/>
                <a:gd name="T54" fmla="*/ 35 w 375"/>
                <a:gd name="T55" fmla="*/ 106 h 117"/>
                <a:gd name="T56" fmla="*/ 35 w 375"/>
                <a:gd name="T57" fmla="*/ 117 h 117"/>
                <a:gd name="T58" fmla="*/ 134 w 375"/>
                <a:gd name="T59" fmla="*/ 24 h 117"/>
                <a:gd name="T60" fmla="*/ 196 w 375"/>
                <a:gd name="T61" fmla="*/ 24 h 117"/>
                <a:gd name="T62" fmla="*/ 196 w 375"/>
                <a:gd name="T63" fmla="*/ 17 h 117"/>
                <a:gd name="T64" fmla="*/ 134 w 375"/>
                <a:gd name="T65" fmla="*/ 17 h 117"/>
                <a:gd name="T66" fmla="*/ 134 w 375"/>
                <a:gd name="T67" fmla="*/ 24 h 117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75" h="117">
                  <a:moveTo>
                    <a:pt x="129" y="93"/>
                  </a:moveTo>
                  <a:lnTo>
                    <a:pt x="372" y="93"/>
                  </a:lnTo>
                  <a:lnTo>
                    <a:pt x="372" y="0"/>
                  </a:lnTo>
                  <a:lnTo>
                    <a:pt x="129" y="0"/>
                  </a:lnTo>
                  <a:lnTo>
                    <a:pt x="125" y="22"/>
                  </a:lnTo>
                  <a:lnTo>
                    <a:pt x="124" y="46"/>
                  </a:lnTo>
                  <a:lnTo>
                    <a:pt x="125" y="69"/>
                  </a:lnTo>
                  <a:lnTo>
                    <a:pt x="129" y="93"/>
                  </a:lnTo>
                  <a:close/>
                  <a:moveTo>
                    <a:pt x="220" y="82"/>
                  </a:moveTo>
                  <a:lnTo>
                    <a:pt x="359" y="82"/>
                  </a:lnTo>
                  <a:lnTo>
                    <a:pt x="359" y="11"/>
                  </a:lnTo>
                  <a:lnTo>
                    <a:pt x="220" y="11"/>
                  </a:lnTo>
                  <a:lnTo>
                    <a:pt x="220" y="82"/>
                  </a:lnTo>
                  <a:close/>
                  <a:moveTo>
                    <a:pt x="339" y="117"/>
                  </a:moveTo>
                  <a:lnTo>
                    <a:pt x="368" y="117"/>
                  </a:lnTo>
                  <a:lnTo>
                    <a:pt x="372" y="116"/>
                  </a:lnTo>
                  <a:lnTo>
                    <a:pt x="375" y="111"/>
                  </a:lnTo>
                  <a:lnTo>
                    <a:pt x="372" y="107"/>
                  </a:lnTo>
                  <a:lnTo>
                    <a:pt x="368" y="106"/>
                  </a:lnTo>
                  <a:lnTo>
                    <a:pt x="339" y="106"/>
                  </a:lnTo>
                  <a:lnTo>
                    <a:pt x="339" y="117"/>
                  </a:lnTo>
                  <a:close/>
                  <a:moveTo>
                    <a:pt x="35" y="117"/>
                  </a:moveTo>
                  <a:lnTo>
                    <a:pt x="6" y="117"/>
                  </a:lnTo>
                  <a:lnTo>
                    <a:pt x="2" y="116"/>
                  </a:lnTo>
                  <a:lnTo>
                    <a:pt x="0" y="111"/>
                  </a:lnTo>
                  <a:lnTo>
                    <a:pt x="2" y="107"/>
                  </a:lnTo>
                  <a:lnTo>
                    <a:pt x="6" y="106"/>
                  </a:lnTo>
                  <a:lnTo>
                    <a:pt x="35" y="106"/>
                  </a:lnTo>
                  <a:lnTo>
                    <a:pt x="35" y="117"/>
                  </a:lnTo>
                  <a:close/>
                  <a:moveTo>
                    <a:pt x="134" y="24"/>
                  </a:moveTo>
                  <a:lnTo>
                    <a:pt x="196" y="24"/>
                  </a:lnTo>
                  <a:lnTo>
                    <a:pt x="196" y="17"/>
                  </a:lnTo>
                  <a:lnTo>
                    <a:pt x="134" y="17"/>
                  </a:lnTo>
                  <a:lnTo>
                    <a:pt x="134" y="2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76" name="Line 339"/>
            <p:cNvSpPr>
              <a:spLocks noChangeShapeType="1"/>
            </p:cNvSpPr>
            <p:nvPr/>
          </p:nvSpPr>
          <p:spPr bwMode="auto">
            <a:xfrm>
              <a:off x="2998" y="2865"/>
              <a:ext cx="1" cy="9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77" name="Line 340"/>
            <p:cNvSpPr>
              <a:spLocks noChangeShapeType="1"/>
            </p:cNvSpPr>
            <p:nvPr/>
          </p:nvSpPr>
          <p:spPr bwMode="auto">
            <a:xfrm flipH="1">
              <a:off x="2924" y="2896"/>
              <a:ext cx="7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78" name="Line 341"/>
            <p:cNvSpPr>
              <a:spLocks noChangeShapeType="1"/>
            </p:cNvSpPr>
            <p:nvPr/>
          </p:nvSpPr>
          <p:spPr bwMode="auto">
            <a:xfrm flipH="1">
              <a:off x="2924" y="2927"/>
              <a:ext cx="7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79" name="Line 342"/>
            <p:cNvSpPr>
              <a:spLocks noChangeShapeType="1"/>
            </p:cNvSpPr>
            <p:nvPr/>
          </p:nvSpPr>
          <p:spPr bwMode="auto">
            <a:xfrm>
              <a:off x="3115" y="2876"/>
              <a:ext cx="1" cy="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80" name="Line 343"/>
            <p:cNvSpPr>
              <a:spLocks noChangeShapeType="1"/>
            </p:cNvSpPr>
            <p:nvPr/>
          </p:nvSpPr>
          <p:spPr bwMode="auto">
            <a:xfrm>
              <a:off x="3020" y="2903"/>
              <a:ext cx="139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81" name="Line 344"/>
            <p:cNvSpPr>
              <a:spLocks noChangeShapeType="1"/>
            </p:cNvSpPr>
            <p:nvPr/>
          </p:nvSpPr>
          <p:spPr bwMode="auto">
            <a:xfrm flipV="1">
              <a:off x="2934" y="2860"/>
              <a:ext cx="1" cy="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82" name="Line 345"/>
            <p:cNvSpPr>
              <a:spLocks noChangeShapeType="1"/>
            </p:cNvSpPr>
            <p:nvPr/>
          </p:nvSpPr>
          <p:spPr bwMode="auto">
            <a:xfrm flipV="1">
              <a:off x="2934" y="2958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83" name="Line 346"/>
            <p:cNvSpPr>
              <a:spLocks noChangeShapeType="1"/>
            </p:cNvSpPr>
            <p:nvPr/>
          </p:nvSpPr>
          <p:spPr bwMode="auto">
            <a:xfrm>
              <a:off x="2936" y="2911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84" name="Line 347"/>
            <p:cNvSpPr>
              <a:spLocks noChangeShapeType="1"/>
            </p:cNvSpPr>
            <p:nvPr/>
          </p:nvSpPr>
          <p:spPr bwMode="auto">
            <a:xfrm>
              <a:off x="2936" y="2886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85" name="Line 348"/>
            <p:cNvSpPr>
              <a:spLocks noChangeShapeType="1"/>
            </p:cNvSpPr>
            <p:nvPr/>
          </p:nvSpPr>
          <p:spPr bwMode="auto">
            <a:xfrm>
              <a:off x="2981" y="2886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86" name="Line 349"/>
            <p:cNvSpPr>
              <a:spLocks noChangeShapeType="1"/>
            </p:cNvSpPr>
            <p:nvPr/>
          </p:nvSpPr>
          <p:spPr bwMode="auto">
            <a:xfrm>
              <a:off x="3038" y="2896"/>
              <a:ext cx="6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287" name="Freeform 350"/>
            <p:cNvSpPr/>
            <p:nvPr/>
          </p:nvSpPr>
          <p:spPr bwMode="auto">
            <a:xfrm>
              <a:off x="3130" y="2562"/>
              <a:ext cx="47" cy="280"/>
            </a:xfrm>
            <a:custGeom>
              <a:avLst/>
              <a:gdLst>
                <a:gd name="T0" fmla="*/ 0 w 47"/>
                <a:gd name="T1" fmla="*/ 280 h 280"/>
                <a:gd name="T2" fmla="*/ 36 w 47"/>
                <a:gd name="T3" fmla="*/ 243 h 280"/>
                <a:gd name="T4" fmla="*/ 36 w 47"/>
                <a:gd name="T5" fmla="*/ 178 h 280"/>
                <a:gd name="T6" fmla="*/ 47 w 47"/>
                <a:gd name="T7" fmla="*/ 143 h 280"/>
                <a:gd name="T8" fmla="*/ 47 w 47"/>
                <a:gd name="T9" fmla="*/ 0 h 280"/>
                <a:gd name="T10" fmla="*/ 0 w 47"/>
                <a:gd name="T11" fmla="*/ 48 h 280"/>
                <a:gd name="T12" fmla="*/ 0 w 47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" h="280">
                  <a:moveTo>
                    <a:pt x="0" y="280"/>
                  </a:moveTo>
                  <a:lnTo>
                    <a:pt x="36" y="243"/>
                  </a:lnTo>
                  <a:lnTo>
                    <a:pt x="36" y="178"/>
                  </a:lnTo>
                  <a:lnTo>
                    <a:pt x="47" y="143"/>
                  </a:lnTo>
                  <a:lnTo>
                    <a:pt x="47" y="0"/>
                  </a:lnTo>
                  <a:lnTo>
                    <a:pt x="0" y="48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88" name="Freeform 351"/>
            <p:cNvSpPr/>
            <p:nvPr/>
          </p:nvSpPr>
          <p:spPr bwMode="auto">
            <a:xfrm>
              <a:off x="2845" y="2562"/>
              <a:ext cx="332" cy="48"/>
            </a:xfrm>
            <a:custGeom>
              <a:avLst/>
              <a:gdLst>
                <a:gd name="T0" fmla="*/ 332 w 332"/>
                <a:gd name="T1" fmla="*/ 0 h 48"/>
                <a:gd name="T2" fmla="*/ 47 w 332"/>
                <a:gd name="T3" fmla="*/ 0 h 48"/>
                <a:gd name="T4" fmla="*/ 0 w 332"/>
                <a:gd name="T5" fmla="*/ 48 h 48"/>
                <a:gd name="T6" fmla="*/ 285 w 332"/>
                <a:gd name="T7" fmla="*/ 48 h 48"/>
                <a:gd name="T8" fmla="*/ 332 w 33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2" h="48">
                  <a:moveTo>
                    <a:pt x="332" y="0"/>
                  </a:moveTo>
                  <a:lnTo>
                    <a:pt x="47" y="0"/>
                  </a:lnTo>
                  <a:lnTo>
                    <a:pt x="0" y="48"/>
                  </a:lnTo>
                  <a:lnTo>
                    <a:pt x="285" y="4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89" name="Rectangle 352"/>
            <p:cNvSpPr>
              <a:spLocks noChangeArrowheads="1"/>
            </p:cNvSpPr>
            <p:nvPr/>
          </p:nvSpPr>
          <p:spPr bwMode="auto">
            <a:xfrm>
              <a:off x="2845" y="2610"/>
              <a:ext cx="285" cy="230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90" name="Rectangle 353"/>
            <p:cNvSpPr>
              <a:spLocks noChangeArrowheads="1"/>
            </p:cNvSpPr>
            <p:nvPr/>
          </p:nvSpPr>
          <p:spPr bwMode="auto">
            <a:xfrm>
              <a:off x="3101" y="2811"/>
              <a:ext cx="14" cy="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291" name="Freeform 354"/>
            <p:cNvSpPr/>
            <p:nvPr/>
          </p:nvSpPr>
          <p:spPr bwMode="auto">
            <a:xfrm>
              <a:off x="2886" y="2645"/>
              <a:ext cx="202" cy="142"/>
            </a:xfrm>
            <a:custGeom>
              <a:avLst/>
              <a:gdLst>
                <a:gd name="T0" fmla="*/ 0 w 202"/>
                <a:gd name="T1" fmla="*/ 142 h 142"/>
                <a:gd name="T2" fmla="*/ 202 w 202"/>
                <a:gd name="T3" fmla="*/ 142 h 142"/>
                <a:gd name="T4" fmla="*/ 202 w 202"/>
                <a:gd name="T5" fmla="*/ 0 h 142"/>
                <a:gd name="T6" fmla="*/ 197 w 202"/>
                <a:gd name="T7" fmla="*/ 0 h 142"/>
                <a:gd name="T8" fmla="*/ 197 w 202"/>
                <a:gd name="T9" fmla="*/ 138 h 142"/>
                <a:gd name="T10" fmla="*/ 0 w 202"/>
                <a:gd name="T11" fmla="*/ 138 h 142"/>
                <a:gd name="T12" fmla="*/ 0 w 202"/>
                <a:gd name="T13" fmla="*/ 142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2" h="142">
                  <a:moveTo>
                    <a:pt x="0" y="142"/>
                  </a:moveTo>
                  <a:lnTo>
                    <a:pt x="202" y="14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7" y="138"/>
                  </a:lnTo>
                  <a:lnTo>
                    <a:pt x="0" y="138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92" name="Freeform 355"/>
            <p:cNvSpPr/>
            <p:nvPr/>
          </p:nvSpPr>
          <p:spPr bwMode="auto">
            <a:xfrm>
              <a:off x="2886" y="2645"/>
              <a:ext cx="197" cy="138"/>
            </a:xfrm>
            <a:custGeom>
              <a:avLst/>
              <a:gdLst>
                <a:gd name="T0" fmla="*/ 0 w 197"/>
                <a:gd name="T1" fmla="*/ 138 h 138"/>
                <a:gd name="T2" fmla="*/ 197 w 197"/>
                <a:gd name="T3" fmla="*/ 138 h 138"/>
                <a:gd name="T4" fmla="*/ 197 w 197"/>
                <a:gd name="T5" fmla="*/ 0 h 138"/>
                <a:gd name="T6" fmla="*/ 194 w 197"/>
                <a:gd name="T7" fmla="*/ 0 h 138"/>
                <a:gd name="T8" fmla="*/ 194 w 197"/>
                <a:gd name="T9" fmla="*/ 136 h 138"/>
                <a:gd name="T10" fmla="*/ 0 w 197"/>
                <a:gd name="T11" fmla="*/ 136 h 138"/>
                <a:gd name="T12" fmla="*/ 0 w 197"/>
                <a:gd name="T13" fmla="*/ 138 h 1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7" h="138">
                  <a:moveTo>
                    <a:pt x="0" y="138"/>
                  </a:moveTo>
                  <a:lnTo>
                    <a:pt x="197" y="138"/>
                  </a:lnTo>
                  <a:lnTo>
                    <a:pt x="197" y="0"/>
                  </a:lnTo>
                  <a:lnTo>
                    <a:pt x="194" y="0"/>
                  </a:lnTo>
                  <a:lnTo>
                    <a:pt x="194" y="136"/>
                  </a:lnTo>
                  <a:lnTo>
                    <a:pt x="0" y="136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93" name="Freeform 356"/>
            <p:cNvSpPr/>
            <p:nvPr/>
          </p:nvSpPr>
          <p:spPr bwMode="auto">
            <a:xfrm>
              <a:off x="2886" y="2645"/>
              <a:ext cx="194" cy="136"/>
            </a:xfrm>
            <a:custGeom>
              <a:avLst/>
              <a:gdLst>
                <a:gd name="T0" fmla="*/ 0 w 194"/>
                <a:gd name="T1" fmla="*/ 136 h 136"/>
                <a:gd name="T2" fmla="*/ 194 w 194"/>
                <a:gd name="T3" fmla="*/ 136 h 136"/>
                <a:gd name="T4" fmla="*/ 194 w 194"/>
                <a:gd name="T5" fmla="*/ 0 h 136"/>
                <a:gd name="T6" fmla="*/ 190 w 194"/>
                <a:gd name="T7" fmla="*/ 0 h 136"/>
                <a:gd name="T8" fmla="*/ 190 w 194"/>
                <a:gd name="T9" fmla="*/ 133 h 136"/>
                <a:gd name="T10" fmla="*/ 0 w 194"/>
                <a:gd name="T11" fmla="*/ 133 h 136"/>
                <a:gd name="T12" fmla="*/ 0 w 194"/>
                <a:gd name="T13" fmla="*/ 136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4" h="136">
                  <a:moveTo>
                    <a:pt x="0" y="136"/>
                  </a:moveTo>
                  <a:lnTo>
                    <a:pt x="194" y="136"/>
                  </a:lnTo>
                  <a:lnTo>
                    <a:pt x="194" y="0"/>
                  </a:lnTo>
                  <a:lnTo>
                    <a:pt x="190" y="0"/>
                  </a:lnTo>
                  <a:lnTo>
                    <a:pt x="190" y="133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94" name="Freeform 357"/>
            <p:cNvSpPr/>
            <p:nvPr/>
          </p:nvSpPr>
          <p:spPr bwMode="auto">
            <a:xfrm>
              <a:off x="2886" y="2645"/>
              <a:ext cx="190" cy="133"/>
            </a:xfrm>
            <a:custGeom>
              <a:avLst/>
              <a:gdLst>
                <a:gd name="T0" fmla="*/ 0 w 190"/>
                <a:gd name="T1" fmla="*/ 133 h 133"/>
                <a:gd name="T2" fmla="*/ 190 w 190"/>
                <a:gd name="T3" fmla="*/ 133 h 133"/>
                <a:gd name="T4" fmla="*/ 190 w 190"/>
                <a:gd name="T5" fmla="*/ 0 h 133"/>
                <a:gd name="T6" fmla="*/ 186 w 190"/>
                <a:gd name="T7" fmla="*/ 0 h 133"/>
                <a:gd name="T8" fmla="*/ 186 w 190"/>
                <a:gd name="T9" fmla="*/ 131 h 133"/>
                <a:gd name="T10" fmla="*/ 0 w 190"/>
                <a:gd name="T11" fmla="*/ 131 h 133"/>
                <a:gd name="T12" fmla="*/ 0 w 190"/>
                <a:gd name="T13" fmla="*/ 133 h 1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33">
                  <a:moveTo>
                    <a:pt x="0" y="133"/>
                  </a:moveTo>
                  <a:lnTo>
                    <a:pt x="190" y="133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6" y="131"/>
                  </a:lnTo>
                  <a:lnTo>
                    <a:pt x="0" y="131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969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95" name="Freeform 358"/>
            <p:cNvSpPr/>
            <p:nvPr/>
          </p:nvSpPr>
          <p:spPr bwMode="auto">
            <a:xfrm>
              <a:off x="2886" y="2645"/>
              <a:ext cx="186" cy="131"/>
            </a:xfrm>
            <a:custGeom>
              <a:avLst/>
              <a:gdLst>
                <a:gd name="T0" fmla="*/ 0 w 186"/>
                <a:gd name="T1" fmla="*/ 131 h 131"/>
                <a:gd name="T2" fmla="*/ 186 w 186"/>
                <a:gd name="T3" fmla="*/ 131 h 131"/>
                <a:gd name="T4" fmla="*/ 186 w 186"/>
                <a:gd name="T5" fmla="*/ 0 h 131"/>
                <a:gd name="T6" fmla="*/ 182 w 186"/>
                <a:gd name="T7" fmla="*/ 0 h 131"/>
                <a:gd name="T8" fmla="*/ 182 w 186"/>
                <a:gd name="T9" fmla="*/ 128 h 131"/>
                <a:gd name="T10" fmla="*/ 0 w 186"/>
                <a:gd name="T11" fmla="*/ 128 h 131"/>
                <a:gd name="T12" fmla="*/ 0 w 186"/>
                <a:gd name="T13" fmla="*/ 131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6" h="131">
                  <a:moveTo>
                    <a:pt x="0" y="131"/>
                  </a:moveTo>
                  <a:lnTo>
                    <a:pt x="186" y="131"/>
                  </a:lnTo>
                  <a:lnTo>
                    <a:pt x="186" y="0"/>
                  </a:lnTo>
                  <a:lnTo>
                    <a:pt x="182" y="0"/>
                  </a:lnTo>
                  <a:lnTo>
                    <a:pt x="182" y="128"/>
                  </a:lnTo>
                  <a:lnTo>
                    <a:pt x="0" y="128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9A9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96" name="Freeform 359"/>
            <p:cNvSpPr/>
            <p:nvPr/>
          </p:nvSpPr>
          <p:spPr bwMode="auto">
            <a:xfrm>
              <a:off x="2886" y="2645"/>
              <a:ext cx="182" cy="128"/>
            </a:xfrm>
            <a:custGeom>
              <a:avLst/>
              <a:gdLst>
                <a:gd name="T0" fmla="*/ 0 w 182"/>
                <a:gd name="T1" fmla="*/ 128 h 128"/>
                <a:gd name="T2" fmla="*/ 182 w 182"/>
                <a:gd name="T3" fmla="*/ 128 h 128"/>
                <a:gd name="T4" fmla="*/ 182 w 182"/>
                <a:gd name="T5" fmla="*/ 0 h 128"/>
                <a:gd name="T6" fmla="*/ 178 w 182"/>
                <a:gd name="T7" fmla="*/ 0 h 128"/>
                <a:gd name="T8" fmla="*/ 178 w 182"/>
                <a:gd name="T9" fmla="*/ 126 h 128"/>
                <a:gd name="T10" fmla="*/ 0 w 182"/>
                <a:gd name="T11" fmla="*/ 126 h 128"/>
                <a:gd name="T12" fmla="*/ 0 w 182"/>
                <a:gd name="T13" fmla="*/ 128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128">
                  <a:moveTo>
                    <a:pt x="0" y="128"/>
                  </a:moveTo>
                  <a:lnTo>
                    <a:pt x="182" y="128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126"/>
                  </a:lnTo>
                  <a:lnTo>
                    <a:pt x="0" y="126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E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97" name="Freeform 360"/>
            <p:cNvSpPr/>
            <p:nvPr/>
          </p:nvSpPr>
          <p:spPr bwMode="auto">
            <a:xfrm>
              <a:off x="2886" y="2645"/>
              <a:ext cx="178" cy="126"/>
            </a:xfrm>
            <a:custGeom>
              <a:avLst/>
              <a:gdLst>
                <a:gd name="T0" fmla="*/ 0 w 178"/>
                <a:gd name="T1" fmla="*/ 126 h 126"/>
                <a:gd name="T2" fmla="*/ 178 w 178"/>
                <a:gd name="T3" fmla="*/ 126 h 126"/>
                <a:gd name="T4" fmla="*/ 178 w 178"/>
                <a:gd name="T5" fmla="*/ 0 h 126"/>
                <a:gd name="T6" fmla="*/ 175 w 178"/>
                <a:gd name="T7" fmla="*/ 0 h 126"/>
                <a:gd name="T8" fmla="*/ 175 w 178"/>
                <a:gd name="T9" fmla="*/ 123 h 126"/>
                <a:gd name="T10" fmla="*/ 0 w 178"/>
                <a:gd name="T11" fmla="*/ 123 h 126"/>
                <a:gd name="T12" fmla="*/ 0 w 178"/>
                <a:gd name="T13" fmla="*/ 126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8" h="126">
                  <a:moveTo>
                    <a:pt x="0" y="126"/>
                  </a:moveTo>
                  <a:lnTo>
                    <a:pt x="178" y="126"/>
                  </a:lnTo>
                  <a:lnTo>
                    <a:pt x="178" y="0"/>
                  </a:lnTo>
                  <a:lnTo>
                    <a:pt x="175" y="0"/>
                  </a:lnTo>
                  <a:lnTo>
                    <a:pt x="175" y="123"/>
                  </a:lnTo>
                  <a:lnTo>
                    <a:pt x="0" y="12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A2A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98" name="Freeform 361"/>
            <p:cNvSpPr/>
            <p:nvPr/>
          </p:nvSpPr>
          <p:spPr bwMode="auto">
            <a:xfrm>
              <a:off x="2886" y="2645"/>
              <a:ext cx="175" cy="123"/>
            </a:xfrm>
            <a:custGeom>
              <a:avLst/>
              <a:gdLst>
                <a:gd name="T0" fmla="*/ 0 w 175"/>
                <a:gd name="T1" fmla="*/ 123 h 123"/>
                <a:gd name="T2" fmla="*/ 175 w 175"/>
                <a:gd name="T3" fmla="*/ 123 h 123"/>
                <a:gd name="T4" fmla="*/ 175 w 175"/>
                <a:gd name="T5" fmla="*/ 0 h 123"/>
                <a:gd name="T6" fmla="*/ 171 w 175"/>
                <a:gd name="T7" fmla="*/ 0 h 123"/>
                <a:gd name="T8" fmla="*/ 171 w 175"/>
                <a:gd name="T9" fmla="*/ 119 h 123"/>
                <a:gd name="T10" fmla="*/ 0 w 175"/>
                <a:gd name="T11" fmla="*/ 119 h 123"/>
                <a:gd name="T12" fmla="*/ 0 w 175"/>
                <a:gd name="T13" fmla="*/ 123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5" h="123">
                  <a:moveTo>
                    <a:pt x="0" y="123"/>
                  </a:moveTo>
                  <a:lnTo>
                    <a:pt x="175" y="123"/>
                  </a:lnTo>
                  <a:lnTo>
                    <a:pt x="175" y="0"/>
                  </a:lnTo>
                  <a:lnTo>
                    <a:pt x="171" y="0"/>
                  </a:lnTo>
                  <a:lnTo>
                    <a:pt x="171" y="119"/>
                  </a:lnTo>
                  <a:lnTo>
                    <a:pt x="0" y="119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A5A5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299" name="Freeform 362"/>
            <p:cNvSpPr/>
            <p:nvPr/>
          </p:nvSpPr>
          <p:spPr bwMode="auto">
            <a:xfrm>
              <a:off x="2886" y="2645"/>
              <a:ext cx="171" cy="119"/>
            </a:xfrm>
            <a:custGeom>
              <a:avLst/>
              <a:gdLst>
                <a:gd name="T0" fmla="*/ 0 w 171"/>
                <a:gd name="T1" fmla="*/ 119 h 119"/>
                <a:gd name="T2" fmla="*/ 171 w 171"/>
                <a:gd name="T3" fmla="*/ 119 h 119"/>
                <a:gd name="T4" fmla="*/ 171 w 171"/>
                <a:gd name="T5" fmla="*/ 0 h 119"/>
                <a:gd name="T6" fmla="*/ 167 w 171"/>
                <a:gd name="T7" fmla="*/ 0 h 119"/>
                <a:gd name="T8" fmla="*/ 167 w 171"/>
                <a:gd name="T9" fmla="*/ 117 h 119"/>
                <a:gd name="T10" fmla="*/ 0 w 171"/>
                <a:gd name="T11" fmla="*/ 117 h 119"/>
                <a:gd name="T12" fmla="*/ 0 w 171"/>
                <a:gd name="T13" fmla="*/ 119 h 11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1" h="119">
                  <a:moveTo>
                    <a:pt x="0" y="119"/>
                  </a:moveTo>
                  <a:lnTo>
                    <a:pt x="171" y="119"/>
                  </a:lnTo>
                  <a:lnTo>
                    <a:pt x="171" y="0"/>
                  </a:lnTo>
                  <a:lnTo>
                    <a:pt x="167" y="0"/>
                  </a:lnTo>
                  <a:lnTo>
                    <a:pt x="167" y="117"/>
                  </a:lnTo>
                  <a:lnTo>
                    <a:pt x="0" y="117"/>
                  </a:lnTo>
                  <a:lnTo>
                    <a:pt x="0" y="119"/>
                  </a:lnTo>
                  <a:close/>
                </a:path>
              </a:pathLst>
            </a:custGeom>
            <a:solidFill>
              <a:srgbClr val="A9A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00" name="Freeform 363"/>
            <p:cNvSpPr/>
            <p:nvPr/>
          </p:nvSpPr>
          <p:spPr bwMode="auto">
            <a:xfrm>
              <a:off x="2886" y="2645"/>
              <a:ext cx="167" cy="117"/>
            </a:xfrm>
            <a:custGeom>
              <a:avLst/>
              <a:gdLst>
                <a:gd name="T0" fmla="*/ 0 w 167"/>
                <a:gd name="T1" fmla="*/ 117 h 117"/>
                <a:gd name="T2" fmla="*/ 167 w 167"/>
                <a:gd name="T3" fmla="*/ 117 h 117"/>
                <a:gd name="T4" fmla="*/ 167 w 167"/>
                <a:gd name="T5" fmla="*/ 0 h 117"/>
                <a:gd name="T6" fmla="*/ 162 w 167"/>
                <a:gd name="T7" fmla="*/ 0 h 117"/>
                <a:gd name="T8" fmla="*/ 162 w 167"/>
                <a:gd name="T9" fmla="*/ 114 h 117"/>
                <a:gd name="T10" fmla="*/ 0 w 167"/>
                <a:gd name="T11" fmla="*/ 114 h 117"/>
                <a:gd name="T12" fmla="*/ 0 w 167"/>
                <a:gd name="T13" fmla="*/ 117 h 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7" h="117">
                  <a:moveTo>
                    <a:pt x="0" y="117"/>
                  </a:moveTo>
                  <a:lnTo>
                    <a:pt x="167" y="117"/>
                  </a:lnTo>
                  <a:lnTo>
                    <a:pt x="167" y="0"/>
                  </a:lnTo>
                  <a:lnTo>
                    <a:pt x="162" y="0"/>
                  </a:lnTo>
                  <a:lnTo>
                    <a:pt x="162" y="114"/>
                  </a:lnTo>
                  <a:lnTo>
                    <a:pt x="0" y="114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ADA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01" name="Freeform 364"/>
            <p:cNvSpPr/>
            <p:nvPr/>
          </p:nvSpPr>
          <p:spPr bwMode="auto">
            <a:xfrm>
              <a:off x="2886" y="2645"/>
              <a:ext cx="162" cy="114"/>
            </a:xfrm>
            <a:custGeom>
              <a:avLst/>
              <a:gdLst>
                <a:gd name="T0" fmla="*/ 0 w 162"/>
                <a:gd name="T1" fmla="*/ 114 h 114"/>
                <a:gd name="T2" fmla="*/ 162 w 162"/>
                <a:gd name="T3" fmla="*/ 114 h 114"/>
                <a:gd name="T4" fmla="*/ 162 w 162"/>
                <a:gd name="T5" fmla="*/ 0 h 114"/>
                <a:gd name="T6" fmla="*/ 158 w 162"/>
                <a:gd name="T7" fmla="*/ 0 h 114"/>
                <a:gd name="T8" fmla="*/ 158 w 162"/>
                <a:gd name="T9" fmla="*/ 111 h 114"/>
                <a:gd name="T10" fmla="*/ 0 w 162"/>
                <a:gd name="T11" fmla="*/ 111 h 114"/>
                <a:gd name="T12" fmla="*/ 0 w 162"/>
                <a:gd name="T13" fmla="*/ 114 h 11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2" h="114">
                  <a:moveTo>
                    <a:pt x="0" y="114"/>
                  </a:moveTo>
                  <a:lnTo>
                    <a:pt x="162" y="114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8" y="111"/>
                  </a:lnTo>
                  <a:lnTo>
                    <a:pt x="0" y="111"/>
                  </a:lnTo>
                  <a:lnTo>
                    <a:pt x="0" y="114"/>
                  </a:lnTo>
                  <a:close/>
                </a:path>
              </a:pathLst>
            </a:custGeom>
            <a:solidFill>
              <a:srgbClr val="B0B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02" name="Freeform 365"/>
            <p:cNvSpPr/>
            <p:nvPr/>
          </p:nvSpPr>
          <p:spPr bwMode="auto">
            <a:xfrm>
              <a:off x="2886" y="2645"/>
              <a:ext cx="158" cy="111"/>
            </a:xfrm>
            <a:custGeom>
              <a:avLst/>
              <a:gdLst>
                <a:gd name="T0" fmla="*/ 0 w 158"/>
                <a:gd name="T1" fmla="*/ 111 h 111"/>
                <a:gd name="T2" fmla="*/ 158 w 158"/>
                <a:gd name="T3" fmla="*/ 111 h 111"/>
                <a:gd name="T4" fmla="*/ 158 w 158"/>
                <a:gd name="T5" fmla="*/ 0 h 111"/>
                <a:gd name="T6" fmla="*/ 153 w 158"/>
                <a:gd name="T7" fmla="*/ 0 h 111"/>
                <a:gd name="T8" fmla="*/ 153 w 158"/>
                <a:gd name="T9" fmla="*/ 108 h 111"/>
                <a:gd name="T10" fmla="*/ 0 w 158"/>
                <a:gd name="T11" fmla="*/ 108 h 111"/>
                <a:gd name="T12" fmla="*/ 0 w 158"/>
                <a:gd name="T13" fmla="*/ 111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111">
                  <a:moveTo>
                    <a:pt x="0" y="111"/>
                  </a:moveTo>
                  <a:lnTo>
                    <a:pt x="158" y="111"/>
                  </a:lnTo>
                  <a:lnTo>
                    <a:pt x="158" y="0"/>
                  </a:lnTo>
                  <a:lnTo>
                    <a:pt x="153" y="0"/>
                  </a:lnTo>
                  <a:lnTo>
                    <a:pt x="153" y="108"/>
                  </a:lnTo>
                  <a:lnTo>
                    <a:pt x="0" y="10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B4B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03" name="Freeform 366"/>
            <p:cNvSpPr/>
            <p:nvPr/>
          </p:nvSpPr>
          <p:spPr bwMode="auto">
            <a:xfrm>
              <a:off x="2886" y="2645"/>
              <a:ext cx="153" cy="108"/>
            </a:xfrm>
            <a:custGeom>
              <a:avLst/>
              <a:gdLst>
                <a:gd name="T0" fmla="*/ 0 w 153"/>
                <a:gd name="T1" fmla="*/ 108 h 108"/>
                <a:gd name="T2" fmla="*/ 153 w 153"/>
                <a:gd name="T3" fmla="*/ 108 h 108"/>
                <a:gd name="T4" fmla="*/ 153 w 153"/>
                <a:gd name="T5" fmla="*/ 0 h 108"/>
                <a:gd name="T6" fmla="*/ 148 w 153"/>
                <a:gd name="T7" fmla="*/ 0 h 108"/>
                <a:gd name="T8" fmla="*/ 148 w 153"/>
                <a:gd name="T9" fmla="*/ 104 h 108"/>
                <a:gd name="T10" fmla="*/ 0 w 153"/>
                <a:gd name="T11" fmla="*/ 104 h 108"/>
                <a:gd name="T12" fmla="*/ 0 w 153"/>
                <a:gd name="T13" fmla="*/ 108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" h="108">
                  <a:moveTo>
                    <a:pt x="0" y="108"/>
                  </a:moveTo>
                  <a:lnTo>
                    <a:pt x="153" y="108"/>
                  </a:lnTo>
                  <a:lnTo>
                    <a:pt x="153" y="0"/>
                  </a:lnTo>
                  <a:lnTo>
                    <a:pt x="148" y="0"/>
                  </a:lnTo>
                  <a:lnTo>
                    <a:pt x="148" y="104"/>
                  </a:lnTo>
                  <a:lnTo>
                    <a:pt x="0" y="104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04" name="Freeform 367"/>
            <p:cNvSpPr/>
            <p:nvPr/>
          </p:nvSpPr>
          <p:spPr bwMode="auto">
            <a:xfrm>
              <a:off x="2886" y="2645"/>
              <a:ext cx="148" cy="104"/>
            </a:xfrm>
            <a:custGeom>
              <a:avLst/>
              <a:gdLst>
                <a:gd name="T0" fmla="*/ 0 w 148"/>
                <a:gd name="T1" fmla="*/ 104 h 104"/>
                <a:gd name="T2" fmla="*/ 148 w 148"/>
                <a:gd name="T3" fmla="*/ 104 h 104"/>
                <a:gd name="T4" fmla="*/ 148 w 148"/>
                <a:gd name="T5" fmla="*/ 0 h 104"/>
                <a:gd name="T6" fmla="*/ 143 w 148"/>
                <a:gd name="T7" fmla="*/ 0 h 104"/>
                <a:gd name="T8" fmla="*/ 143 w 148"/>
                <a:gd name="T9" fmla="*/ 100 h 104"/>
                <a:gd name="T10" fmla="*/ 0 w 148"/>
                <a:gd name="T11" fmla="*/ 100 h 104"/>
                <a:gd name="T12" fmla="*/ 0 w 148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8" h="104">
                  <a:moveTo>
                    <a:pt x="0" y="104"/>
                  </a:moveTo>
                  <a:lnTo>
                    <a:pt x="148" y="104"/>
                  </a:lnTo>
                  <a:lnTo>
                    <a:pt x="148" y="0"/>
                  </a:lnTo>
                  <a:lnTo>
                    <a:pt x="143" y="0"/>
                  </a:lnTo>
                  <a:lnTo>
                    <a:pt x="143" y="100"/>
                  </a:lnTo>
                  <a:lnTo>
                    <a:pt x="0" y="100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BB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05" name="Freeform 368"/>
            <p:cNvSpPr/>
            <p:nvPr/>
          </p:nvSpPr>
          <p:spPr bwMode="auto">
            <a:xfrm>
              <a:off x="2886" y="2645"/>
              <a:ext cx="143" cy="100"/>
            </a:xfrm>
            <a:custGeom>
              <a:avLst/>
              <a:gdLst>
                <a:gd name="T0" fmla="*/ 0 w 143"/>
                <a:gd name="T1" fmla="*/ 100 h 100"/>
                <a:gd name="T2" fmla="*/ 143 w 143"/>
                <a:gd name="T3" fmla="*/ 100 h 100"/>
                <a:gd name="T4" fmla="*/ 143 w 143"/>
                <a:gd name="T5" fmla="*/ 0 h 100"/>
                <a:gd name="T6" fmla="*/ 138 w 143"/>
                <a:gd name="T7" fmla="*/ 0 h 100"/>
                <a:gd name="T8" fmla="*/ 138 w 143"/>
                <a:gd name="T9" fmla="*/ 97 h 100"/>
                <a:gd name="T10" fmla="*/ 0 w 143"/>
                <a:gd name="T11" fmla="*/ 97 h 100"/>
                <a:gd name="T12" fmla="*/ 0 w 143"/>
                <a:gd name="T13" fmla="*/ 100 h 1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3" h="100">
                  <a:moveTo>
                    <a:pt x="0" y="100"/>
                  </a:moveTo>
                  <a:lnTo>
                    <a:pt x="143" y="100"/>
                  </a:lnTo>
                  <a:lnTo>
                    <a:pt x="143" y="0"/>
                  </a:lnTo>
                  <a:lnTo>
                    <a:pt x="138" y="0"/>
                  </a:lnTo>
                  <a:lnTo>
                    <a:pt x="138" y="97"/>
                  </a:lnTo>
                  <a:lnTo>
                    <a:pt x="0" y="97"/>
                  </a:lnTo>
                  <a:lnTo>
                    <a:pt x="0" y="100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06" name="Freeform 369"/>
            <p:cNvSpPr/>
            <p:nvPr/>
          </p:nvSpPr>
          <p:spPr bwMode="auto">
            <a:xfrm>
              <a:off x="2886" y="2645"/>
              <a:ext cx="138" cy="97"/>
            </a:xfrm>
            <a:custGeom>
              <a:avLst/>
              <a:gdLst>
                <a:gd name="T0" fmla="*/ 0 w 138"/>
                <a:gd name="T1" fmla="*/ 97 h 97"/>
                <a:gd name="T2" fmla="*/ 138 w 138"/>
                <a:gd name="T3" fmla="*/ 97 h 97"/>
                <a:gd name="T4" fmla="*/ 138 w 138"/>
                <a:gd name="T5" fmla="*/ 0 h 97"/>
                <a:gd name="T6" fmla="*/ 133 w 138"/>
                <a:gd name="T7" fmla="*/ 0 h 97"/>
                <a:gd name="T8" fmla="*/ 133 w 138"/>
                <a:gd name="T9" fmla="*/ 93 h 97"/>
                <a:gd name="T10" fmla="*/ 0 w 138"/>
                <a:gd name="T11" fmla="*/ 93 h 97"/>
                <a:gd name="T12" fmla="*/ 0 w 138"/>
                <a:gd name="T13" fmla="*/ 97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97">
                  <a:moveTo>
                    <a:pt x="0" y="97"/>
                  </a:moveTo>
                  <a:lnTo>
                    <a:pt x="138" y="97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33" y="93"/>
                  </a:lnTo>
                  <a:lnTo>
                    <a:pt x="0" y="93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C3C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07" name="Freeform 370"/>
            <p:cNvSpPr/>
            <p:nvPr/>
          </p:nvSpPr>
          <p:spPr bwMode="auto">
            <a:xfrm>
              <a:off x="2886" y="2645"/>
              <a:ext cx="133" cy="93"/>
            </a:xfrm>
            <a:custGeom>
              <a:avLst/>
              <a:gdLst>
                <a:gd name="T0" fmla="*/ 0 w 133"/>
                <a:gd name="T1" fmla="*/ 93 h 93"/>
                <a:gd name="T2" fmla="*/ 133 w 133"/>
                <a:gd name="T3" fmla="*/ 93 h 93"/>
                <a:gd name="T4" fmla="*/ 133 w 133"/>
                <a:gd name="T5" fmla="*/ 0 h 93"/>
                <a:gd name="T6" fmla="*/ 126 w 133"/>
                <a:gd name="T7" fmla="*/ 0 h 93"/>
                <a:gd name="T8" fmla="*/ 126 w 133"/>
                <a:gd name="T9" fmla="*/ 89 h 93"/>
                <a:gd name="T10" fmla="*/ 0 w 133"/>
                <a:gd name="T11" fmla="*/ 89 h 93"/>
                <a:gd name="T12" fmla="*/ 0 w 133"/>
                <a:gd name="T13" fmla="*/ 93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" h="93">
                  <a:moveTo>
                    <a:pt x="0" y="93"/>
                  </a:moveTo>
                  <a:lnTo>
                    <a:pt x="133" y="93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26" y="89"/>
                  </a:lnTo>
                  <a:lnTo>
                    <a:pt x="0" y="89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C6C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08" name="Freeform 371"/>
            <p:cNvSpPr/>
            <p:nvPr/>
          </p:nvSpPr>
          <p:spPr bwMode="auto">
            <a:xfrm>
              <a:off x="2886" y="2645"/>
              <a:ext cx="126" cy="89"/>
            </a:xfrm>
            <a:custGeom>
              <a:avLst/>
              <a:gdLst>
                <a:gd name="T0" fmla="*/ 0 w 126"/>
                <a:gd name="T1" fmla="*/ 89 h 89"/>
                <a:gd name="T2" fmla="*/ 126 w 126"/>
                <a:gd name="T3" fmla="*/ 89 h 89"/>
                <a:gd name="T4" fmla="*/ 126 w 126"/>
                <a:gd name="T5" fmla="*/ 0 h 89"/>
                <a:gd name="T6" fmla="*/ 121 w 126"/>
                <a:gd name="T7" fmla="*/ 0 h 89"/>
                <a:gd name="T8" fmla="*/ 121 w 126"/>
                <a:gd name="T9" fmla="*/ 85 h 89"/>
                <a:gd name="T10" fmla="*/ 0 w 126"/>
                <a:gd name="T11" fmla="*/ 85 h 89"/>
                <a:gd name="T12" fmla="*/ 0 w 126"/>
                <a:gd name="T13" fmla="*/ 89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89">
                  <a:moveTo>
                    <a:pt x="0" y="89"/>
                  </a:moveTo>
                  <a:lnTo>
                    <a:pt x="126" y="89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121" y="85"/>
                  </a:lnTo>
                  <a:lnTo>
                    <a:pt x="0" y="85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09" name="Freeform 372"/>
            <p:cNvSpPr/>
            <p:nvPr/>
          </p:nvSpPr>
          <p:spPr bwMode="auto">
            <a:xfrm>
              <a:off x="2886" y="2645"/>
              <a:ext cx="121" cy="85"/>
            </a:xfrm>
            <a:custGeom>
              <a:avLst/>
              <a:gdLst>
                <a:gd name="T0" fmla="*/ 0 w 121"/>
                <a:gd name="T1" fmla="*/ 85 h 85"/>
                <a:gd name="T2" fmla="*/ 121 w 121"/>
                <a:gd name="T3" fmla="*/ 85 h 85"/>
                <a:gd name="T4" fmla="*/ 121 w 121"/>
                <a:gd name="T5" fmla="*/ 0 h 85"/>
                <a:gd name="T6" fmla="*/ 115 w 121"/>
                <a:gd name="T7" fmla="*/ 0 h 85"/>
                <a:gd name="T8" fmla="*/ 115 w 121"/>
                <a:gd name="T9" fmla="*/ 80 h 85"/>
                <a:gd name="T10" fmla="*/ 0 w 121"/>
                <a:gd name="T11" fmla="*/ 80 h 85"/>
                <a:gd name="T12" fmla="*/ 0 w 121"/>
                <a:gd name="T13" fmla="*/ 85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85">
                  <a:moveTo>
                    <a:pt x="0" y="85"/>
                  </a:moveTo>
                  <a:lnTo>
                    <a:pt x="121" y="85"/>
                  </a:lnTo>
                  <a:lnTo>
                    <a:pt x="121" y="0"/>
                  </a:lnTo>
                  <a:lnTo>
                    <a:pt x="115" y="0"/>
                  </a:lnTo>
                  <a:lnTo>
                    <a:pt x="115" y="80"/>
                  </a:lnTo>
                  <a:lnTo>
                    <a:pt x="0" y="8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EC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10" name="Freeform 373"/>
            <p:cNvSpPr/>
            <p:nvPr/>
          </p:nvSpPr>
          <p:spPr bwMode="auto">
            <a:xfrm>
              <a:off x="2886" y="2645"/>
              <a:ext cx="115" cy="80"/>
            </a:xfrm>
            <a:custGeom>
              <a:avLst/>
              <a:gdLst>
                <a:gd name="T0" fmla="*/ 0 w 115"/>
                <a:gd name="T1" fmla="*/ 80 h 80"/>
                <a:gd name="T2" fmla="*/ 115 w 115"/>
                <a:gd name="T3" fmla="*/ 80 h 80"/>
                <a:gd name="T4" fmla="*/ 115 w 115"/>
                <a:gd name="T5" fmla="*/ 0 h 80"/>
                <a:gd name="T6" fmla="*/ 109 w 115"/>
                <a:gd name="T7" fmla="*/ 0 h 80"/>
                <a:gd name="T8" fmla="*/ 109 w 115"/>
                <a:gd name="T9" fmla="*/ 76 h 80"/>
                <a:gd name="T10" fmla="*/ 0 w 115"/>
                <a:gd name="T11" fmla="*/ 76 h 80"/>
                <a:gd name="T12" fmla="*/ 0 w 115"/>
                <a:gd name="T13" fmla="*/ 8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" h="80">
                  <a:moveTo>
                    <a:pt x="0" y="80"/>
                  </a:moveTo>
                  <a:lnTo>
                    <a:pt x="115" y="80"/>
                  </a:lnTo>
                  <a:lnTo>
                    <a:pt x="115" y="0"/>
                  </a:lnTo>
                  <a:lnTo>
                    <a:pt x="109" y="0"/>
                  </a:lnTo>
                  <a:lnTo>
                    <a:pt x="109" y="76"/>
                  </a:lnTo>
                  <a:lnTo>
                    <a:pt x="0" y="76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D1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11" name="Freeform 374"/>
            <p:cNvSpPr/>
            <p:nvPr/>
          </p:nvSpPr>
          <p:spPr bwMode="auto">
            <a:xfrm>
              <a:off x="2886" y="2645"/>
              <a:ext cx="109" cy="76"/>
            </a:xfrm>
            <a:custGeom>
              <a:avLst/>
              <a:gdLst>
                <a:gd name="T0" fmla="*/ 0 w 109"/>
                <a:gd name="T1" fmla="*/ 76 h 76"/>
                <a:gd name="T2" fmla="*/ 109 w 109"/>
                <a:gd name="T3" fmla="*/ 76 h 76"/>
                <a:gd name="T4" fmla="*/ 109 w 109"/>
                <a:gd name="T5" fmla="*/ 0 h 76"/>
                <a:gd name="T6" fmla="*/ 101 w 109"/>
                <a:gd name="T7" fmla="*/ 0 h 76"/>
                <a:gd name="T8" fmla="*/ 101 w 109"/>
                <a:gd name="T9" fmla="*/ 71 h 76"/>
                <a:gd name="T10" fmla="*/ 0 w 109"/>
                <a:gd name="T11" fmla="*/ 71 h 76"/>
                <a:gd name="T12" fmla="*/ 0 w 109"/>
                <a:gd name="T13" fmla="*/ 76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76">
                  <a:moveTo>
                    <a:pt x="0" y="76"/>
                  </a:moveTo>
                  <a:lnTo>
                    <a:pt x="109" y="76"/>
                  </a:lnTo>
                  <a:lnTo>
                    <a:pt x="109" y="0"/>
                  </a:lnTo>
                  <a:lnTo>
                    <a:pt x="101" y="0"/>
                  </a:lnTo>
                  <a:lnTo>
                    <a:pt x="101" y="71"/>
                  </a:lnTo>
                  <a:lnTo>
                    <a:pt x="0" y="71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12" name="Freeform 375"/>
            <p:cNvSpPr/>
            <p:nvPr/>
          </p:nvSpPr>
          <p:spPr bwMode="auto">
            <a:xfrm>
              <a:off x="2884" y="2644"/>
              <a:ext cx="103" cy="72"/>
            </a:xfrm>
            <a:custGeom>
              <a:avLst/>
              <a:gdLst>
                <a:gd name="T0" fmla="*/ 2 w 103"/>
                <a:gd name="T1" fmla="*/ 72 h 72"/>
                <a:gd name="T2" fmla="*/ 103 w 103"/>
                <a:gd name="T3" fmla="*/ 72 h 72"/>
                <a:gd name="T4" fmla="*/ 103 w 103"/>
                <a:gd name="T5" fmla="*/ 1 h 72"/>
                <a:gd name="T6" fmla="*/ 97 w 103"/>
                <a:gd name="T7" fmla="*/ 0 h 72"/>
                <a:gd name="T8" fmla="*/ 97 w 103"/>
                <a:gd name="T9" fmla="*/ 67 h 72"/>
                <a:gd name="T10" fmla="*/ 0 w 103"/>
                <a:gd name="T11" fmla="*/ 67 h 72"/>
                <a:gd name="T12" fmla="*/ 2 w 103"/>
                <a:gd name="T13" fmla="*/ 72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72">
                  <a:moveTo>
                    <a:pt x="2" y="72"/>
                  </a:moveTo>
                  <a:lnTo>
                    <a:pt x="103" y="72"/>
                  </a:lnTo>
                  <a:lnTo>
                    <a:pt x="103" y="1"/>
                  </a:lnTo>
                  <a:lnTo>
                    <a:pt x="97" y="0"/>
                  </a:lnTo>
                  <a:lnTo>
                    <a:pt x="97" y="67"/>
                  </a:lnTo>
                  <a:lnTo>
                    <a:pt x="0" y="67"/>
                  </a:lnTo>
                  <a:lnTo>
                    <a:pt x="2" y="72"/>
                  </a:lnTo>
                  <a:close/>
                </a:path>
              </a:pathLst>
            </a:custGeom>
            <a:solidFill>
              <a:srgbClr val="D9D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13" name="Freeform 376"/>
            <p:cNvSpPr/>
            <p:nvPr/>
          </p:nvSpPr>
          <p:spPr bwMode="auto">
            <a:xfrm>
              <a:off x="2884" y="2644"/>
              <a:ext cx="97" cy="67"/>
            </a:xfrm>
            <a:custGeom>
              <a:avLst/>
              <a:gdLst>
                <a:gd name="T0" fmla="*/ 0 w 97"/>
                <a:gd name="T1" fmla="*/ 67 h 67"/>
                <a:gd name="T2" fmla="*/ 97 w 97"/>
                <a:gd name="T3" fmla="*/ 67 h 67"/>
                <a:gd name="T4" fmla="*/ 97 w 97"/>
                <a:gd name="T5" fmla="*/ 0 h 67"/>
                <a:gd name="T6" fmla="*/ 89 w 97"/>
                <a:gd name="T7" fmla="*/ 1 h 67"/>
                <a:gd name="T8" fmla="*/ 89 w 97"/>
                <a:gd name="T9" fmla="*/ 62 h 67"/>
                <a:gd name="T10" fmla="*/ 2 w 97"/>
                <a:gd name="T11" fmla="*/ 62 h 67"/>
                <a:gd name="T12" fmla="*/ 0 w 97"/>
                <a:gd name="T13" fmla="*/ 67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67">
                  <a:moveTo>
                    <a:pt x="0" y="67"/>
                  </a:moveTo>
                  <a:lnTo>
                    <a:pt x="97" y="67"/>
                  </a:lnTo>
                  <a:lnTo>
                    <a:pt x="97" y="0"/>
                  </a:lnTo>
                  <a:lnTo>
                    <a:pt x="89" y="1"/>
                  </a:lnTo>
                  <a:lnTo>
                    <a:pt x="89" y="62"/>
                  </a:lnTo>
                  <a:lnTo>
                    <a:pt x="2" y="62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14" name="Freeform 377"/>
            <p:cNvSpPr/>
            <p:nvPr/>
          </p:nvSpPr>
          <p:spPr bwMode="auto">
            <a:xfrm>
              <a:off x="2886" y="2645"/>
              <a:ext cx="87" cy="61"/>
            </a:xfrm>
            <a:custGeom>
              <a:avLst/>
              <a:gdLst>
                <a:gd name="T0" fmla="*/ 0 w 87"/>
                <a:gd name="T1" fmla="*/ 61 h 61"/>
                <a:gd name="T2" fmla="*/ 87 w 87"/>
                <a:gd name="T3" fmla="*/ 61 h 61"/>
                <a:gd name="T4" fmla="*/ 87 w 87"/>
                <a:gd name="T5" fmla="*/ 0 h 61"/>
                <a:gd name="T6" fmla="*/ 80 w 87"/>
                <a:gd name="T7" fmla="*/ 0 h 61"/>
                <a:gd name="T8" fmla="*/ 80 w 87"/>
                <a:gd name="T9" fmla="*/ 56 h 61"/>
                <a:gd name="T10" fmla="*/ 0 w 87"/>
                <a:gd name="T11" fmla="*/ 56 h 61"/>
                <a:gd name="T12" fmla="*/ 0 w 87"/>
                <a:gd name="T13" fmla="*/ 61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61">
                  <a:moveTo>
                    <a:pt x="0" y="61"/>
                  </a:moveTo>
                  <a:lnTo>
                    <a:pt x="87" y="61"/>
                  </a:lnTo>
                  <a:lnTo>
                    <a:pt x="87" y="0"/>
                  </a:lnTo>
                  <a:lnTo>
                    <a:pt x="80" y="0"/>
                  </a:lnTo>
                  <a:lnTo>
                    <a:pt x="80" y="56"/>
                  </a:lnTo>
                  <a:lnTo>
                    <a:pt x="0" y="56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15" name="Freeform 378"/>
            <p:cNvSpPr/>
            <p:nvPr/>
          </p:nvSpPr>
          <p:spPr bwMode="auto">
            <a:xfrm>
              <a:off x="2886" y="2645"/>
              <a:ext cx="80" cy="56"/>
            </a:xfrm>
            <a:custGeom>
              <a:avLst/>
              <a:gdLst>
                <a:gd name="T0" fmla="*/ 0 w 80"/>
                <a:gd name="T1" fmla="*/ 56 h 56"/>
                <a:gd name="T2" fmla="*/ 80 w 80"/>
                <a:gd name="T3" fmla="*/ 56 h 56"/>
                <a:gd name="T4" fmla="*/ 80 w 80"/>
                <a:gd name="T5" fmla="*/ 0 h 56"/>
                <a:gd name="T6" fmla="*/ 71 w 80"/>
                <a:gd name="T7" fmla="*/ 0 h 56"/>
                <a:gd name="T8" fmla="*/ 71 w 80"/>
                <a:gd name="T9" fmla="*/ 50 h 56"/>
                <a:gd name="T10" fmla="*/ 0 w 80"/>
                <a:gd name="T11" fmla="*/ 50 h 56"/>
                <a:gd name="T12" fmla="*/ 0 w 80"/>
                <a:gd name="T13" fmla="*/ 56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0" h="56">
                  <a:moveTo>
                    <a:pt x="0" y="56"/>
                  </a:moveTo>
                  <a:lnTo>
                    <a:pt x="80" y="56"/>
                  </a:lnTo>
                  <a:lnTo>
                    <a:pt x="80" y="0"/>
                  </a:ln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16" name="Freeform 379"/>
            <p:cNvSpPr/>
            <p:nvPr/>
          </p:nvSpPr>
          <p:spPr bwMode="auto">
            <a:xfrm>
              <a:off x="2886" y="2645"/>
              <a:ext cx="71" cy="50"/>
            </a:xfrm>
            <a:custGeom>
              <a:avLst/>
              <a:gdLst>
                <a:gd name="T0" fmla="*/ 0 w 71"/>
                <a:gd name="T1" fmla="*/ 50 h 50"/>
                <a:gd name="T2" fmla="*/ 71 w 71"/>
                <a:gd name="T3" fmla="*/ 50 h 50"/>
                <a:gd name="T4" fmla="*/ 71 w 71"/>
                <a:gd name="T5" fmla="*/ 0 h 50"/>
                <a:gd name="T6" fmla="*/ 62 w 71"/>
                <a:gd name="T7" fmla="*/ 0 h 50"/>
                <a:gd name="T8" fmla="*/ 62 w 71"/>
                <a:gd name="T9" fmla="*/ 43 h 50"/>
                <a:gd name="T10" fmla="*/ 0 w 71"/>
                <a:gd name="T11" fmla="*/ 43 h 50"/>
                <a:gd name="T12" fmla="*/ 0 w 71"/>
                <a:gd name="T13" fmla="*/ 5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1" h="50">
                  <a:moveTo>
                    <a:pt x="0" y="50"/>
                  </a:moveTo>
                  <a:lnTo>
                    <a:pt x="71" y="50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62" y="43"/>
                  </a:lnTo>
                  <a:lnTo>
                    <a:pt x="0" y="43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17" name="Freeform 380"/>
            <p:cNvSpPr/>
            <p:nvPr/>
          </p:nvSpPr>
          <p:spPr bwMode="auto">
            <a:xfrm>
              <a:off x="2886" y="2645"/>
              <a:ext cx="62" cy="43"/>
            </a:xfrm>
            <a:custGeom>
              <a:avLst/>
              <a:gdLst>
                <a:gd name="T0" fmla="*/ 0 w 62"/>
                <a:gd name="T1" fmla="*/ 43 h 43"/>
                <a:gd name="T2" fmla="*/ 62 w 62"/>
                <a:gd name="T3" fmla="*/ 43 h 43"/>
                <a:gd name="T4" fmla="*/ 62 w 62"/>
                <a:gd name="T5" fmla="*/ 0 h 43"/>
                <a:gd name="T6" fmla="*/ 53 w 62"/>
                <a:gd name="T7" fmla="*/ 0 h 43"/>
                <a:gd name="T8" fmla="*/ 53 w 62"/>
                <a:gd name="T9" fmla="*/ 37 h 43"/>
                <a:gd name="T10" fmla="*/ 0 w 62"/>
                <a:gd name="T11" fmla="*/ 37 h 43"/>
                <a:gd name="T12" fmla="*/ 0 w 62"/>
                <a:gd name="T13" fmla="*/ 43 h 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43">
                  <a:moveTo>
                    <a:pt x="0" y="43"/>
                  </a:moveTo>
                  <a:lnTo>
                    <a:pt x="62" y="43"/>
                  </a:lnTo>
                  <a:lnTo>
                    <a:pt x="62" y="0"/>
                  </a:lnTo>
                  <a:lnTo>
                    <a:pt x="53" y="0"/>
                  </a:lnTo>
                  <a:lnTo>
                    <a:pt x="53" y="37"/>
                  </a:lnTo>
                  <a:lnTo>
                    <a:pt x="0" y="37"/>
                  </a:lnTo>
                  <a:lnTo>
                    <a:pt x="0" y="43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18" name="Freeform 381"/>
            <p:cNvSpPr/>
            <p:nvPr/>
          </p:nvSpPr>
          <p:spPr bwMode="auto">
            <a:xfrm>
              <a:off x="2886" y="2645"/>
              <a:ext cx="53" cy="37"/>
            </a:xfrm>
            <a:custGeom>
              <a:avLst/>
              <a:gdLst>
                <a:gd name="T0" fmla="*/ 0 w 53"/>
                <a:gd name="T1" fmla="*/ 37 h 37"/>
                <a:gd name="T2" fmla="*/ 53 w 53"/>
                <a:gd name="T3" fmla="*/ 37 h 37"/>
                <a:gd name="T4" fmla="*/ 53 w 53"/>
                <a:gd name="T5" fmla="*/ 0 h 37"/>
                <a:gd name="T6" fmla="*/ 44 w 53"/>
                <a:gd name="T7" fmla="*/ 0 h 37"/>
                <a:gd name="T8" fmla="*/ 44 w 53"/>
                <a:gd name="T9" fmla="*/ 31 h 37"/>
                <a:gd name="T10" fmla="*/ 0 w 53"/>
                <a:gd name="T11" fmla="*/ 31 h 37"/>
                <a:gd name="T12" fmla="*/ 0 w 53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37">
                  <a:moveTo>
                    <a:pt x="0" y="37"/>
                  </a:moveTo>
                  <a:lnTo>
                    <a:pt x="53" y="37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44" y="31"/>
                  </a:lnTo>
                  <a:lnTo>
                    <a:pt x="0" y="3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19" name="Freeform 382"/>
            <p:cNvSpPr/>
            <p:nvPr/>
          </p:nvSpPr>
          <p:spPr bwMode="auto">
            <a:xfrm>
              <a:off x="2886" y="2645"/>
              <a:ext cx="44" cy="31"/>
            </a:xfrm>
            <a:custGeom>
              <a:avLst/>
              <a:gdLst>
                <a:gd name="T0" fmla="*/ 0 w 44"/>
                <a:gd name="T1" fmla="*/ 31 h 31"/>
                <a:gd name="T2" fmla="*/ 44 w 44"/>
                <a:gd name="T3" fmla="*/ 31 h 31"/>
                <a:gd name="T4" fmla="*/ 44 w 44"/>
                <a:gd name="T5" fmla="*/ 0 h 31"/>
                <a:gd name="T6" fmla="*/ 34 w 44"/>
                <a:gd name="T7" fmla="*/ 0 h 31"/>
                <a:gd name="T8" fmla="*/ 34 w 44"/>
                <a:gd name="T9" fmla="*/ 24 h 31"/>
                <a:gd name="T10" fmla="*/ 0 w 44"/>
                <a:gd name="T11" fmla="*/ 24 h 31"/>
                <a:gd name="T12" fmla="*/ 0 w 44"/>
                <a:gd name="T13" fmla="*/ 31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4" y="31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34" y="24"/>
                  </a:lnTo>
                  <a:lnTo>
                    <a:pt x="0" y="24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20" name="Freeform 383"/>
            <p:cNvSpPr/>
            <p:nvPr/>
          </p:nvSpPr>
          <p:spPr bwMode="auto">
            <a:xfrm>
              <a:off x="2884" y="2644"/>
              <a:ext cx="36" cy="25"/>
            </a:xfrm>
            <a:custGeom>
              <a:avLst/>
              <a:gdLst>
                <a:gd name="T0" fmla="*/ 2 w 36"/>
                <a:gd name="T1" fmla="*/ 25 h 25"/>
                <a:gd name="T2" fmla="*/ 36 w 36"/>
                <a:gd name="T3" fmla="*/ 25 h 25"/>
                <a:gd name="T4" fmla="*/ 36 w 36"/>
                <a:gd name="T5" fmla="*/ 1 h 25"/>
                <a:gd name="T6" fmla="*/ 26 w 36"/>
                <a:gd name="T7" fmla="*/ 0 h 25"/>
                <a:gd name="T8" fmla="*/ 26 w 36"/>
                <a:gd name="T9" fmla="*/ 18 h 25"/>
                <a:gd name="T10" fmla="*/ 0 w 36"/>
                <a:gd name="T11" fmla="*/ 18 h 25"/>
                <a:gd name="T12" fmla="*/ 2 w 36"/>
                <a:gd name="T13" fmla="*/ 25 h 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25">
                  <a:moveTo>
                    <a:pt x="2" y="25"/>
                  </a:moveTo>
                  <a:lnTo>
                    <a:pt x="36" y="25"/>
                  </a:lnTo>
                  <a:lnTo>
                    <a:pt x="36" y="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2" y="25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21" name="Freeform 384"/>
            <p:cNvSpPr/>
            <p:nvPr/>
          </p:nvSpPr>
          <p:spPr bwMode="auto">
            <a:xfrm>
              <a:off x="2884" y="2644"/>
              <a:ext cx="26" cy="18"/>
            </a:xfrm>
            <a:custGeom>
              <a:avLst/>
              <a:gdLst>
                <a:gd name="T0" fmla="*/ 0 w 26"/>
                <a:gd name="T1" fmla="*/ 18 h 18"/>
                <a:gd name="T2" fmla="*/ 26 w 26"/>
                <a:gd name="T3" fmla="*/ 18 h 18"/>
                <a:gd name="T4" fmla="*/ 26 w 26"/>
                <a:gd name="T5" fmla="*/ 0 h 18"/>
                <a:gd name="T6" fmla="*/ 14 w 26"/>
                <a:gd name="T7" fmla="*/ 1 h 18"/>
                <a:gd name="T8" fmla="*/ 14 w 26"/>
                <a:gd name="T9" fmla="*/ 10 h 18"/>
                <a:gd name="T10" fmla="*/ 2 w 26"/>
                <a:gd name="T11" fmla="*/ 10 h 18"/>
                <a:gd name="T12" fmla="*/ 0 w 26"/>
                <a:gd name="T13" fmla="*/ 1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26" y="18"/>
                  </a:lnTo>
                  <a:lnTo>
                    <a:pt x="26" y="0"/>
                  </a:lnTo>
                  <a:lnTo>
                    <a:pt x="14" y="1"/>
                  </a:lnTo>
                  <a:lnTo>
                    <a:pt x="14" y="10"/>
                  </a:lnTo>
                  <a:lnTo>
                    <a:pt x="2" y="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22" name="Freeform 385"/>
            <p:cNvSpPr/>
            <p:nvPr/>
          </p:nvSpPr>
          <p:spPr bwMode="auto">
            <a:xfrm>
              <a:off x="2884" y="2644"/>
              <a:ext cx="14" cy="10"/>
            </a:xfrm>
            <a:custGeom>
              <a:avLst/>
              <a:gdLst>
                <a:gd name="T0" fmla="*/ 2 w 14"/>
                <a:gd name="T1" fmla="*/ 10 h 10"/>
                <a:gd name="T2" fmla="*/ 14 w 14"/>
                <a:gd name="T3" fmla="*/ 10 h 10"/>
                <a:gd name="T4" fmla="*/ 14 w 14"/>
                <a:gd name="T5" fmla="*/ 1 h 10"/>
                <a:gd name="T6" fmla="*/ 2 w 14"/>
                <a:gd name="T7" fmla="*/ 0 h 10"/>
                <a:gd name="T8" fmla="*/ 2 w 14"/>
                <a:gd name="T9" fmla="*/ 1 h 10"/>
                <a:gd name="T10" fmla="*/ 0 w 14"/>
                <a:gd name="T11" fmla="*/ 1 h 10"/>
                <a:gd name="T12" fmla="*/ 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10">
                  <a:moveTo>
                    <a:pt x="2" y="10"/>
                  </a:moveTo>
                  <a:lnTo>
                    <a:pt x="14" y="10"/>
                  </a:lnTo>
                  <a:lnTo>
                    <a:pt x="14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23" name="Freeform 386"/>
            <p:cNvSpPr/>
            <p:nvPr/>
          </p:nvSpPr>
          <p:spPr bwMode="auto">
            <a:xfrm>
              <a:off x="2884" y="2644"/>
              <a:ext cx="2" cy="1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0 w 2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24" name="Freeform 387"/>
            <p:cNvSpPr/>
            <p:nvPr/>
          </p:nvSpPr>
          <p:spPr bwMode="auto">
            <a:xfrm>
              <a:off x="2872" y="2633"/>
              <a:ext cx="230" cy="171"/>
            </a:xfrm>
            <a:custGeom>
              <a:avLst/>
              <a:gdLst>
                <a:gd name="T0" fmla="*/ 230 w 230"/>
                <a:gd name="T1" fmla="*/ 0 h 171"/>
                <a:gd name="T2" fmla="*/ 0 w 230"/>
                <a:gd name="T3" fmla="*/ 0 h 171"/>
                <a:gd name="T4" fmla="*/ 0 w 230"/>
                <a:gd name="T5" fmla="*/ 171 h 171"/>
                <a:gd name="T6" fmla="*/ 4 w 230"/>
                <a:gd name="T7" fmla="*/ 171 h 171"/>
                <a:gd name="T8" fmla="*/ 4 w 230"/>
                <a:gd name="T9" fmla="*/ 2 h 171"/>
                <a:gd name="T10" fmla="*/ 230 w 230"/>
                <a:gd name="T11" fmla="*/ 2 h 171"/>
                <a:gd name="T12" fmla="*/ 230 w 230"/>
                <a:gd name="T13" fmla="*/ 0 h 1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0" h="171">
                  <a:moveTo>
                    <a:pt x="230" y="0"/>
                  </a:moveTo>
                  <a:lnTo>
                    <a:pt x="0" y="0"/>
                  </a:lnTo>
                  <a:lnTo>
                    <a:pt x="0" y="171"/>
                  </a:lnTo>
                  <a:lnTo>
                    <a:pt x="4" y="171"/>
                  </a:lnTo>
                  <a:lnTo>
                    <a:pt x="4" y="2"/>
                  </a:lnTo>
                  <a:lnTo>
                    <a:pt x="230" y="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25" name="Freeform 388"/>
            <p:cNvSpPr/>
            <p:nvPr/>
          </p:nvSpPr>
          <p:spPr bwMode="auto">
            <a:xfrm>
              <a:off x="2876" y="2635"/>
              <a:ext cx="226" cy="169"/>
            </a:xfrm>
            <a:custGeom>
              <a:avLst/>
              <a:gdLst>
                <a:gd name="T0" fmla="*/ 226 w 226"/>
                <a:gd name="T1" fmla="*/ 0 h 169"/>
                <a:gd name="T2" fmla="*/ 0 w 226"/>
                <a:gd name="T3" fmla="*/ 0 h 169"/>
                <a:gd name="T4" fmla="*/ 0 w 226"/>
                <a:gd name="T5" fmla="*/ 169 h 169"/>
                <a:gd name="T6" fmla="*/ 5 w 226"/>
                <a:gd name="T7" fmla="*/ 169 h 169"/>
                <a:gd name="T8" fmla="*/ 5 w 226"/>
                <a:gd name="T9" fmla="*/ 4 h 169"/>
                <a:gd name="T10" fmla="*/ 226 w 226"/>
                <a:gd name="T11" fmla="*/ 4 h 169"/>
                <a:gd name="T12" fmla="*/ 226 w 226"/>
                <a:gd name="T13" fmla="*/ 0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6" h="169">
                  <a:moveTo>
                    <a:pt x="226" y="0"/>
                  </a:moveTo>
                  <a:lnTo>
                    <a:pt x="0" y="0"/>
                  </a:lnTo>
                  <a:lnTo>
                    <a:pt x="0" y="169"/>
                  </a:lnTo>
                  <a:lnTo>
                    <a:pt x="5" y="169"/>
                  </a:lnTo>
                  <a:lnTo>
                    <a:pt x="5" y="4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26" name="Freeform 389"/>
            <p:cNvSpPr/>
            <p:nvPr/>
          </p:nvSpPr>
          <p:spPr bwMode="auto">
            <a:xfrm>
              <a:off x="2881" y="2639"/>
              <a:ext cx="221" cy="165"/>
            </a:xfrm>
            <a:custGeom>
              <a:avLst/>
              <a:gdLst>
                <a:gd name="T0" fmla="*/ 221 w 221"/>
                <a:gd name="T1" fmla="*/ 0 h 165"/>
                <a:gd name="T2" fmla="*/ 0 w 221"/>
                <a:gd name="T3" fmla="*/ 0 h 165"/>
                <a:gd name="T4" fmla="*/ 0 w 221"/>
                <a:gd name="T5" fmla="*/ 165 h 165"/>
                <a:gd name="T6" fmla="*/ 5 w 221"/>
                <a:gd name="T7" fmla="*/ 165 h 165"/>
                <a:gd name="T8" fmla="*/ 5 w 221"/>
                <a:gd name="T9" fmla="*/ 4 h 165"/>
                <a:gd name="T10" fmla="*/ 221 w 221"/>
                <a:gd name="T11" fmla="*/ 4 h 165"/>
                <a:gd name="T12" fmla="*/ 221 w 221"/>
                <a:gd name="T13" fmla="*/ 0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1" h="165">
                  <a:moveTo>
                    <a:pt x="221" y="0"/>
                  </a:moveTo>
                  <a:lnTo>
                    <a:pt x="0" y="0"/>
                  </a:lnTo>
                  <a:lnTo>
                    <a:pt x="0" y="165"/>
                  </a:lnTo>
                  <a:lnTo>
                    <a:pt x="5" y="165"/>
                  </a:lnTo>
                  <a:lnTo>
                    <a:pt x="5" y="4"/>
                  </a:lnTo>
                  <a:lnTo>
                    <a:pt x="221" y="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27" name="Freeform 390"/>
            <p:cNvSpPr/>
            <p:nvPr/>
          </p:nvSpPr>
          <p:spPr bwMode="auto">
            <a:xfrm>
              <a:off x="2886" y="2643"/>
              <a:ext cx="216" cy="161"/>
            </a:xfrm>
            <a:custGeom>
              <a:avLst/>
              <a:gdLst>
                <a:gd name="T0" fmla="*/ 216 w 216"/>
                <a:gd name="T1" fmla="*/ 0 h 161"/>
                <a:gd name="T2" fmla="*/ 0 w 216"/>
                <a:gd name="T3" fmla="*/ 0 h 161"/>
                <a:gd name="T4" fmla="*/ 0 w 216"/>
                <a:gd name="T5" fmla="*/ 161 h 161"/>
                <a:gd name="T6" fmla="*/ 5 w 216"/>
                <a:gd name="T7" fmla="*/ 161 h 161"/>
                <a:gd name="T8" fmla="*/ 5 w 216"/>
                <a:gd name="T9" fmla="*/ 4 h 161"/>
                <a:gd name="T10" fmla="*/ 216 w 216"/>
                <a:gd name="T11" fmla="*/ 4 h 161"/>
                <a:gd name="T12" fmla="*/ 216 w 216"/>
                <a:gd name="T13" fmla="*/ 0 h 1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" h="161">
                  <a:moveTo>
                    <a:pt x="216" y="0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5" y="4"/>
                  </a:lnTo>
                  <a:lnTo>
                    <a:pt x="216" y="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28" name="Freeform 391"/>
            <p:cNvSpPr/>
            <p:nvPr/>
          </p:nvSpPr>
          <p:spPr bwMode="auto">
            <a:xfrm>
              <a:off x="2891" y="2647"/>
              <a:ext cx="211" cy="157"/>
            </a:xfrm>
            <a:custGeom>
              <a:avLst/>
              <a:gdLst>
                <a:gd name="T0" fmla="*/ 211 w 211"/>
                <a:gd name="T1" fmla="*/ 0 h 157"/>
                <a:gd name="T2" fmla="*/ 0 w 211"/>
                <a:gd name="T3" fmla="*/ 0 h 157"/>
                <a:gd name="T4" fmla="*/ 0 w 211"/>
                <a:gd name="T5" fmla="*/ 157 h 157"/>
                <a:gd name="T6" fmla="*/ 5 w 211"/>
                <a:gd name="T7" fmla="*/ 157 h 157"/>
                <a:gd name="T8" fmla="*/ 5 w 211"/>
                <a:gd name="T9" fmla="*/ 3 h 157"/>
                <a:gd name="T10" fmla="*/ 211 w 211"/>
                <a:gd name="T11" fmla="*/ 3 h 157"/>
                <a:gd name="T12" fmla="*/ 211 w 211"/>
                <a:gd name="T13" fmla="*/ 0 h 1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57">
                  <a:moveTo>
                    <a:pt x="2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5" y="157"/>
                  </a:lnTo>
                  <a:lnTo>
                    <a:pt x="5" y="3"/>
                  </a:lnTo>
                  <a:lnTo>
                    <a:pt x="211" y="3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29" name="Freeform 392"/>
            <p:cNvSpPr/>
            <p:nvPr/>
          </p:nvSpPr>
          <p:spPr bwMode="auto">
            <a:xfrm>
              <a:off x="2896" y="2650"/>
              <a:ext cx="206" cy="154"/>
            </a:xfrm>
            <a:custGeom>
              <a:avLst/>
              <a:gdLst>
                <a:gd name="T0" fmla="*/ 206 w 206"/>
                <a:gd name="T1" fmla="*/ 0 h 154"/>
                <a:gd name="T2" fmla="*/ 0 w 206"/>
                <a:gd name="T3" fmla="*/ 0 h 154"/>
                <a:gd name="T4" fmla="*/ 0 w 206"/>
                <a:gd name="T5" fmla="*/ 154 h 154"/>
                <a:gd name="T6" fmla="*/ 5 w 206"/>
                <a:gd name="T7" fmla="*/ 154 h 154"/>
                <a:gd name="T8" fmla="*/ 5 w 206"/>
                <a:gd name="T9" fmla="*/ 4 h 154"/>
                <a:gd name="T10" fmla="*/ 206 w 206"/>
                <a:gd name="T11" fmla="*/ 4 h 154"/>
                <a:gd name="T12" fmla="*/ 206 w 206"/>
                <a:gd name="T13" fmla="*/ 0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6" h="154">
                  <a:moveTo>
                    <a:pt x="206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5" y="154"/>
                  </a:lnTo>
                  <a:lnTo>
                    <a:pt x="5" y="4"/>
                  </a:lnTo>
                  <a:lnTo>
                    <a:pt x="206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30" name="Freeform 393"/>
            <p:cNvSpPr/>
            <p:nvPr/>
          </p:nvSpPr>
          <p:spPr bwMode="auto">
            <a:xfrm>
              <a:off x="2901" y="2654"/>
              <a:ext cx="201" cy="150"/>
            </a:xfrm>
            <a:custGeom>
              <a:avLst/>
              <a:gdLst>
                <a:gd name="T0" fmla="*/ 201 w 201"/>
                <a:gd name="T1" fmla="*/ 0 h 150"/>
                <a:gd name="T2" fmla="*/ 0 w 201"/>
                <a:gd name="T3" fmla="*/ 0 h 150"/>
                <a:gd name="T4" fmla="*/ 0 w 201"/>
                <a:gd name="T5" fmla="*/ 150 h 150"/>
                <a:gd name="T6" fmla="*/ 5 w 201"/>
                <a:gd name="T7" fmla="*/ 150 h 150"/>
                <a:gd name="T8" fmla="*/ 5 w 201"/>
                <a:gd name="T9" fmla="*/ 4 h 150"/>
                <a:gd name="T10" fmla="*/ 201 w 201"/>
                <a:gd name="T11" fmla="*/ 4 h 150"/>
                <a:gd name="T12" fmla="*/ 201 w 201"/>
                <a:gd name="T13" fmla="*/ 0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1" h="150">
                  <a:moveTo>
                    <a:pt x="201" y="0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5" y="150"/>
                  </a:lnTo>
                  <a:lnTo>
                    <a:pt x="5" y="4"/>
                  </a:lnTo>
                  <a:lnTo>
                    <a:pt x="201" y="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31" name="Freeform 394"/>
            <p:cNvSpPr/>
            <p:nvPr/>
          </p:nvSpPr>
          <p:spPr bwMode="auto">
            <a:xfrm>
              <a:off x="2906" y="2658"/>
              <a:ext cx="196" cy="146"/>
            </a:xfrm>
            <a:custGeom>
              <a:avLst/>
              <a:gdLst>
                <a:gd name="T0" fmla="*/ 196 w 196"/>
                <a:gd name="T1" fmla="*/ 0 h 146"/>
                <a:gd name="T2" fmla="*/ 0 w 196"/>
                <a:gd name="T3" fmla="*/ 0 h 146"/>
                <a:gd name="T4" fmla="*/ 0 w 196"/>
                <a:gd name="T5" fmla="*/ 146 h 146"/>
                <a:gd name="T6" fmla="*/ 5 w 196"/>
                <a:gd name="T7" fmla="*/ 146 h 146"/>
                <a:gd name="T8" fmla="*/ 5 w 196"/>
                <a:gd name="T9" fmla="*/ 4 h 146"/>
                <a:gd name="T10" fmla="*/ 196 w 196"/>
                <a:gd name="T11" fmla="*/ 4 h 146"/>
                <a:gd name="T12" fmla="*/ 196 w 196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6" h="146">
                  <a:moveTo>
                    <a:pt x="196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5" y="146"/>
                  </a:lnTo>
                  <a:lnTo>
                    <a:pt x="5" y="4"/>
                  </a:lnTo>
                  <a:lnTo>
                    <a:pt x="196" y="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32" name="Freeform 395"/>
            <p:cNvSpPr/>
            <p:nvPr/>
          </p:nvSpPr>
          <p:spPr bwMode="auto">
            <a:xfrm>
              <a:off x="2911" y="2662"/>
              <a:ext cx="191" cy="142"/>
            </a:xfrm>
            <a:custGeom>
              <a:avLst/>
              <a:gdLst>
                <a:gd name="T0" fmla="*/ 191 w 191"/>
                <a:gd name="T1" fmla="*/ 0 h 142"/>
                <a:gd name="T2" fmla="*/ 0 w 191"/>
                <a:gd name="T3" fmla="*/ 0 h 142"/>
                <a:gd name="T4" fmla="*/ 0 w 191"/>
                <a:gd name="T5" fmla="*/ 142 h 142"/>
                <a:gd name="T6" fmla="*/ 5 w 191"/>
                <a:gd name="T7" fmla="*/ 142 h 142"/>
                <a:gd name="T8" fmla="*/ 5 w 191"/>
                <a:gd name="T9" fmla="*/ 4 h 142"/>
                <a:gd name="T10" fmla="*/ 191 w 191"/>
                <a:gd name="T11" fmla="*/ 4 h 142"/>
                <a:gd name="T12" fmla="*/ 191 w 191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1" h="142">
                  <a:moveTo>
                    <a:pt x="191" y="0"/>
                  </a:moveTo>
                  <a:lnTo>
                    <a:pt x="0" y="0"/>
                  </a:lnTo>
                  <a:lnTo>
                    <a:pt x="0" y="142"/>
                  </a:lnTo>
                  <a:lnTo>
                    <a:pt x="5" y="142"/>
                  </a:lnTo>
                  <a:lnTo>
                    <a:pt x="5" y="4"/>
                  </a:lnTo>
                  <a:lnTo>
                    <a:pt x="191" y="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33" name="Freeform 396"/>
            <p:cNvSpPr/>
            <p:nvPr/>
          </p:nvSpPr>
          <p:spPr bwMode="auto">
            <a:xfrm>
              <a:off x="2916" y="2666"/>
              <a:ext cx="186" cy="138"/>
            </a:xfrm>
            <a:custGeom>
              <a:avLst/>
              <a:gdLst>
                <a:gd name="T0" fmla="*/ 186 w 186"/>
                <a:gd name="T1" fmla="*/ 0 h 138"/>
                <a:gd name="T2" fmla="*/ 0 w 186"/>
                <a:gd name="T3" fmla="*/ 0 h 138"/>
                <a:gd name="T4" fmla="*/ 0 w 186"/>
                <a:gd name="T5" fmla="*/ 138 h 138"/>
                <a:gd name="T6" fmla="*/ 5 w 186"/>
                <a:gd name="T7" fmla="*/ 138 h 138"/>
                <a:gd name="T8" fmla="*/ 5 w 186"/>
                <a:gd name="T9" fmla="*/ 3 h 138"/>
                <a:gd name="T10" fmla="*/ 186 w 186"/>
                <a:gd name="T11" fmla="*/ 3 h 138"/>
                <a:gd name="T12" fmla="*/ 186 w 186"/>
                <a:gd name="T13" fmla="*/ 0 h 1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6" h="138">
                  <a:moveTo>
                    <a:pt x="186" y="0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5" y="138"/>
                  </a:lnTo>
                  <a:lnTo>
                    <a:pt x="5" y="3"/>
                  </a:lnTo>
                  <a:lnTo>
                    <a:pt x="186" y="3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34" name="Freeform 397"/>
            <p:cNvSpPr/>
            <p:nvPr/>
          </p:nvSpPr>
          <p:spPr bwMode="auto">
            <a:xfrm>
              <a:off x="2921" y="2669"/>
              <a:ext cx="181" cy="135"/>
            </a:xfrm>
            <a:custGeom>
              <a:avLst/>
              <a:gdLst>
                <a:gd name="T0" fmla="*/ 181 w 181"/>
                <a:gd name="T1" fmla="*/ 0 h 135"/>
                <a:gd name="T2" fmla="*/ 0 w 181"/>
                <a:gd name="T3" fmla="*/ 0 h 135"/>
                <a:gd name="T4" fmla="*/ 0 w 181"/>
                <a:gd name="T5" fmla="*/ 135 h 135"/>
                <a:gd name="T6" fmla="*/ 7 w 181"/>
                <a:gd name="T7" fmla="*/ 135 h 135"/>
                <a:gd name="T8" fmla="*/ 7 w 181"/>
                <a:gd name="T9" fmla="*/ 4 h 135"/>
                <a:gd name="T10" fmla="*/ 181 w 181"/>
                <a:gd name="T11" fmla="*/ 4 h 135"/>
                <a:gd name="T12" fmla="*/ 181 w 181"/>
                <a:gd name="T13" fmla="*/ 0 h 13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1" h="135">
                  <a:moveTo>
                    <a:pt x="181" y="0"/>
                  </a:moveTo>
                  <a:lnTo>
                    <a:pt x="0" y="0"/>
                  </a:lnTo>
                  <a:lnTo>
                    <a:pt x="0" y="135"/>
                  </a:lnTo>
                  <a:lnTo>
                    <a:pt x="7" y="135"/>
                  </a:lnTo>
                  <a:lnTo>
                    <a:pt x="7" y="4"/>
                  </a:lnTo>
                  <a:lnTo>
                    <a:pt x="181" y="4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35" name="Freeform 398"/>
            <p:cNvSpPr/>
            <p:nvPr/>
          </p:nvSpPr>
          <p:spPr bwMode="auto">
            <a:xfrm>
              <a:off x="2928" y="2673"/>
              <a:ext cx="174" cy="131"/>
            </a:xfrm>
            <a:custGeom>
              <a:avLst/>
              <a:gdLst>
                <a:gd name="T0" fmla="*/ 174 w 174"/>
                <a:gd name="T1" fmla="*/ 0 h 131"/>
                <a:gd name="T2" fmla="*/ 0 w 174"/>
                <a:gd name="T3" fmla="*/ 0 h 131"/>
                <a:gd name="T4" fmla="*/ 0 w 174"/>
                <a:gd name="T5" fmla="*/ 131 h 131"/>
                <a:gd name="T6" fmla="*/ 5 w 174"/>
                <a:gd name="T7" fmla="*/ 131 h 131"/>
                <a:gd name="T8" fmla="*/ 5 w 174"/>
                <a:gd name="T9" fmla="*/ 4 h 131"/>
                <a:gd name="T10" fmla="*/ 174 w 174"/>
                <a:gd name="T11" fmla="*/ 4 h 131"/>
                <a:gd name="T12" fmla="*/ 174 w 174"/>
                <a:gd name="T13" fmla="*/ 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31">
                  <a:moveTo>
                    <a:pt x="174" y="0"/>
                  </a:moveTo>
                  <a:lnTo>
                    <a:pt x="0" y="0"/>
                  </a:lnTo>
                  <a:lnTo>
                    <a:pt x="0" y="131"/>
                  </a:lnTo>
                  <a:lnTo>
                    <a:pt x="5" y="131"/>
                  </a:lnTo>
                  <a:lnTo>
                    <a:pt x="5" y="4"/>
                  </a:lnTo>
                  <a:lnTo>
                    <a:pt x="174" y="4"/>
                  </a:lnTo>
                  <a:lnTo>
                    <a:pt x="174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36" name="Freeform 399"/>
            <p:cNvSpPr/>
            <p:nvPr/>
          </p:nvSpPr>
          <p:spPr bwMode="auto">
            <a:xfrm>
              <a:off x="2933" y="2677"/>
              <a:ext cx="169" cy="127"/>
            </a:xfrm>
            <a:custGeom>
              <a:avLst/>
              <a:gdLst>
                <a:gd name="T0" fmla="*/ 169 w 169"/>
                <a:gd name="T1" fmla="*/ 0 h 127"/>
                <a:gd name="T2" fmla="*/ 0 w 169"/>
                <a:gd name="T3" fmla="*/ 0 h 127"/>
                <a:gd name="T4" fmla="*/ 0 w 169"/>
                <a:gd name="T5" fmla="*/ 127 h 127"/>
                <a:gd name="T6" fmla="*/ 6 w 169"/>
                <a:gd name="T7" fmla="*/ 127 h 127"/>
                <a:gd name="T8" fmla="*/ 6 w 169"/>
                <a:gd name="T9" fmla="*/ 5 h 127"/>
                <a:gd name="T10" fmla="*/ 169 w 169"/>
                <a:gd name="T11" fmla="*/ 5 h 127"/>
                <a:gd name="T12" fmla="*/ 169 w 169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9" h="127">
                  <a:moveTo>
                    <a:pt x="169" y="0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6" y="127"/>
                  </a:lnTo>
                  <a:lnTo>
                    <a:pt x="6" y="5"/>
                  </a:lnTo>
                  <a:lnTo>
                    <a:pt x="169" y="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37" name="Freeform 400"/>
            <p:cNvSpPr/>
            <p:nvPr/>
          </p:nvSpPr>
          <p:spPr bwMode="auto">
            <a:xfrm>
              <a:off x="2939" y="2682"/>
              <a:ext cx="163" cy="122"/>
            </a:xfrm>
            <a:custGeom>
              <a:avLst/>
              <a:gdLst>
                <a:gd name="T0" fmla="*/ 163 w 163"/>
                <a:gd name="T1" fmla="*/ 0 h 122"/>
                <a:gd name="T2" fmla="*/ 0 w 163"/>
                <a:gd name="T3" fmla="*/ 0 h 122"/>
                <a:gd name="T4" fmla="*/ 0 w 163"/>
                <a:gd name="T5" fmla="*/ 122 h 122"/>
                <a:gd name="T6" fmla="*/ 5 w 163"/>
                <a:gd name="T7" fmla="*/ 122 h 122"/>
                <a:gd name="T8" fmla="*/ 5 w 163"/>
                <a:gd name="T9" fmla="*/ 4 h 122"/>
                <a:gd name="T10" fmla="*/ 163 w 163"/>
                <a:gd name="T11" fmla="*/ 4 h 122"/>
                <a:gd name="T12" fmla="*/ 163 w 163"/>
                <a:gd name="T13" fmla="*/ 0 h 1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122">
                  <a:moveTo>
                    <a:pt x="163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5" y="4"/>
                  </a:lnTo>
                  <a:lnTo>
                    <a:pt x="163" y="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38" name="Freeform 401"/>
            <p:cNvSpPr/>
            <p:nvPr/>
          </p:nvSpPr>
          <p:spPr bwMode="auto">
            <a:xfrm>
              <a:off x="2944" y="2686"/>
              <a:ext cx="158" cy="118"/>
            </a:xfrm>
            <a:custGeom>
              <a:avLst/>
              <a:gdLst>
                <a:gd name="T0" fmla="*/ 158 w 158"/>
                <a:gd name="T1" fmla="*/ 0 h 118"/>
                <a:gd name="T2" fmla="*/ 0 w 158"/>
                <a:gd name="T3" fmla="*/ 0 h 118"/>
                <a:gd name="T4" fmla="*/ 0 w 158"/>
                <a:gd name="T5" fmla="*/ 118 h 118"/>
                <a:gd name="T6" fmla="*/ 6 w 158"/>
                <a:gd name="T7" fmla="*/ 118 h 118"/>
                <a:gd name="T8" fmla="*/ 6 w 158"/>
                <a:gd name="T9" fmla="*/ 5 h 118"/>
                <a:gd name="T10" fmla="*/ 158 w 158"/>
                <a:gd name="T11" fmla="*/ 5 h 118"/>
                <a:gd name="T12" fmla="*/ 158 w 15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118">
                  <a:moveTo>
                    <a:pt x="158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6" y="118"/>
                  </a:lnTo>
                  <a:lnTo>
                    <a:pt x="6" y="5"/>
                  </a:lnTo>
                  <a:lnTo>
                    <a:pt x="158" y="5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39" name="Freeform 402"/>
            <p:cNvSpPr/>
            <p:nvPr/>
          </p:nvSpPr>
          <p:spPr bwMode="auto">
            <a:xfrm>
              <a:off x="2950" y="2691"/>
              <a:ext cx="152" cy="113"/>
            </a:xfrm>
            <a:custGeom>
              <a:avLst/>
              <a:gdLst>
                <a:gd name="T0" fmla="*/ 152 w 152"/>
                <a:gd name="T1" fmla="*/ 0 h 113"/>
                <a:gd name="T2" fmla="*/ 0 w 152"/>
                <a:gd name="T3" fmla="*/ 0 h 113"/>
                <a:gd name="T4" fmla="*/ 0 w 152"/>
                <a:gd name="T5" fmla="*/ 113 h 113"/>
                <a:gd name="T6" fmla="*/ 7 w 152"/>
                <a:gd name="T7" fmla="*/ 113 h 113"/>
                <a:gd name="T8" fmla="*/ 7 w 152"/>
                <a:gd name="T9" fmla="*/ 5 h 113"/>
                <a:gd name="T10" fmla="*/ 152 w 152"/>
                <a:gd name="T11" fmla="*/ 5 h 113"/>
                <a:gd name="T12" fmla="*/ 152 w 15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2" h="113">
                  <a:moveTo>
                    <a:pt x="152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7" y="113"/>
                  </a:lnTo>
                  <a:lnTo>
                    <a:pt x="7" y="5"/>
                  </a:lnTo>
                  <a:lnTo>
                    <a:pt x="152" y="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340" name="Freeform 403"/>
            <p:cNvSpPr/>
            <p:nvPr/>
          </p:nvSpPr>
          <p:spPr bwMode="auto">
            <a:xfrm>
              <a:off x="2957" y="2696"/>
              <a:ext cx="145" cy="108"/>
            </a:xfrm>
            <a:custGeom>
              <a:avLst/>
              <a:gdLst>
                <a:gd name="T0" fmla="*/ 145 w 145"/>
                <a:gd name="T1" fmla="*/ 0 h 108"/>
                <a:gd name="T2" fmla="*/ 0 w 145"/>
                <a:gd name="T3" fmla="*/ 0 h 108"/>
                <a:gd name="T4" fmla="*/ 0 w 145"/>
                <a:gd name="T5" fmla="*/ 108 h 108"/>
                <a:gd name="T6" fmla="*/ 7 w 145"/>
                <a:gd name="T7" fmla="*/ 108 h 108"/>
                <a:gd name="T8" fmla="*/ 7 w 145"/>
                <a:gd name="T9" fmla="*/ 5 h 108"/>
                <a:gd name="T10" fmla="*/ 145 w 145"/>
                <a:gd name="T11" fmla="*/ 5 h 108"/>
                <a:gd name="T12" fmla="*/ 145 w 145"/>
                <a:gd name="T13" fmla="*/ 0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5" h="108">
                  <a:moveTo>
                    <a:pt x="145" y="0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7" y="108"/>
                  </a:lnTo>
                  <a:lnTo>
                    <a:pt x="7" y="5"/>
                  </a:lnTo>
                  <a:lnTo>
                    <a:pt x="145" y="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</p:grpSp>
      <p:sp>
        <p:nvSpPr>
          <p:cNvPr id="18639" name="Freeform 404"/>
          <p:cNvSpPr/>
          <p:nvPr/>
        </p:nvSpPr>
        <p:spPr bwMode="auto">
          <a:xfrm>
            <a:off x="5259070" y="4191000"/>
            <a:ext cx="196215" cy="146685"/>
          </a:xfrm>
          <a:custGeom>
            <a:avLst/>
            <a:gdLst>
              <a:gd name="T0" fmla="*/ 219075 w 138"/>
              <a:gd name="T1" fmla="*/ 0 h 103"/>
              <a:gd name="T2" fmla="*/ 0 w 138"/>
              <a:gd name="T3" fmla="*/ 0 h 103"/>
              <a:gd name="T4" fmla="*/ 0 w 138"/>
              <a:gd name="T5" fmla="*/ 163512 h 103"/>
              <a:gd name="T6" fmla="*/ 11113 w 138"/>
              <a:gd name="T7" fmla="*/ 163512 h 103"/>
              <a:gd name="T8" fmla="*/ 11113 w 138"/>
              <a:gd name="T9" fmla="*/ 7937 h 103"/>
              <a:gd name="T10" fmla="*/ 219075 w 138"/>
              <a:gd name="T11" fmla="*/ 7937 h 103"/>
              <a:gd name="T12" fmla="*/ 219075 w 138"/>
              <a:gd name="T13" fmla="*/ 0 h 1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" h="103">
                <a:moveTo>
                  <a:pt x="138" y="0"/>
                </a:moveTo>
                <a:lnTo>
                  <a:pt x="0" y="0"/>
                </a:lnTo>
                <a:lnTo>
                  <a:pt x="0" y="103"/>
                </a:lnTo>
                <a:lnTo>
                  <a:pt x="7" y="103"/>
                </a:lnTo>
                <a:lnTo>
                  <a:pt x="7" y="5"/>
                </a:lnTo>
                <a:lnTo>
                  <a:pt x="138" y="5"/>
                </a:lnTo>
                <a:lnTo>
                  <a:pt x="138" y="0"/>
                </a:ln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40" name="Freeform 405"/>
          <p:cNvSpPr/>
          <p:nvPr/>
        </p:nvSpPr>
        <p:spPr bwMode="auto">
          <a:xfrm>
            <a:off x="5269230" y="4197985"/>
            <a:ext cx="186055" cy="139065"/>
          </a:xfrm>
          <a:custGeom>
            <a:avLst/>
            <a:gdLst>
              <a:gd name="T0" fmla="*/ 207962 w 131"/>
              <a:gd name="T1" fmla="*/ 0 h 98"/>
              <a:gd name="T2" fmla="*/ 0 w 131"/>
              <a:gd name="T3" fmla="*/ 0 h 98"/>
              <a:gd name="T4" fmla="*/ 0 w 131"/>
              <a:gd name="T5" fmla="*/ 155575 h 98"/>
              <a:gd name="T6" fmla="*/ 11112 w 131"/>
              <a:gd name="T7" fmla="*/ 155575 h 98"/>
              <a:gd name="T8" fmla="*/ 11112 w 131"/>
              <a:gd name="T9" fmla="*/ 7938 h 98"/>
              <a:gd name="T10" fmla="*/ 207962 w 131"/>
              <a:gd name="T11" fmla="*/ 7938 h 98"/>
              <a:gd name="T12" fmla="*/ 207962 w 131"/>
              <a:gd name="T13" fmla="*/ 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1" h="98">
                <a:moveTo>
                  <a:pt x="131" y="0"/>
                </a:moveTo>
                <a:lnTo>
                  <a:pt x="0" y="0"/>
                </a:lnTo>
                <a:lnTo>
                  <a:pt x="0" y="98"/>
                </a:lnTo>
                <a:lnTo>
                  <a:pt x="7" y="98"/>
                </a:lnTo>
                <a:lnTo>
                  <a:pt x="7" y="5"/>
                </a:lnTo>
                <a:lnTo>
                  <a:pt x="131" y="5"/>
                </a:lnTo>
                <a:lnTo>
                  <a:pt x="131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41" name="Freeform 406"/>
          <p:cNvSpPr/>
          <p:nvPr/>
        </p:nvSpPr>
        <p:spPr bwMode="auto">
          <a:xfrm>
            <a:off x="5278755" y="4204970"/>
            <a:ext cx="176530" cy="132080"/>
          </a:xfrm>
          <a:custGeom>
            <a:avLst/>
            <a:gdLst>
              <a:gd name="T0" fmla="*/ 196850 w 124"/>
              <a:gd name="T1" fmla="*/ 0 h 93"/>
              <a:gd name="T2" fmla="*/ 0 w 124"/>
              <a:gd name="T3" fmla="*/ 0 h 93"/>
              <a:gd name="T4" fmla="*/ 0 w 124"/>
              <a:gd name="T5" fmla="*/ 147637 h 93"/>
              <a:gd name="T6" fmla="*/ 12700 w 124"/>
              <a:gd name="T7" fmla="*/ 147637 h 93"/>
              <a:gd name="T8" fmla="*/ 12700 w 124"/>
              <a:gd name="T9" fmla="*/ 11112 h 93"/>
              <a:gd name="T10" fmla="*/ 196850 w 124"/>
              <a:gd name="T11" fmla="*/ 11112 h 93"/>
              <a:gd name="T12" fmla="*/ 196850 w 124"/>
              <a:gd name="T13" fmla="*/ 0 h 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4" h="93">
                <a:moveTo>
                  <a:pt x="124" y="0"/>
                </a:moveTo>
                <a:lnTo>
                  <a:pt x="0" y="0"/>
                </a:lnTo>
                <a:lnTo>
                  <a:pt x="0" y="93"/>
                </a:lnTo>
                <a:lnTo>
                  <a:pt x="8" y="93"/>
                </a:lnTo>
                <a:lnTo>
                  <a:pt x="8" y="7"/>
                </a:lnTo>
                <a:lnTo>
                  <a:pt x="124" y="7"/>
                </a:lnTo>
                <a:lnTo>
                  <a:pt x="124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42" name="Freeform 407"/>
          <p:cNvSpPr/>
          <p:nvPr/>
        </p:nvSpPr>
        <p:spPr bwMode="auto">
          <a:xfrm>
            <a:off x="5290185" y="4215130"/>
            <a:ext cx="165100" cy="122555"/>
          </a:xfrm>
          <a:custGeom>
            <a:avLst/>
            <a:gdLst>
              <a:gd name="T0" fmla="*/ 184150 w 116"/>
              <a:gd name="T1" fmla="*/ 0 h 86"/>
              <a:gd name="T2" fmla="*/ 0 w 116"/>
              <a:gd name="T3" fmla="*/ 0 h 86"/>
              <a:gd name="T4" fmla="*/ 0 w 116"/>
              <a:gd name="T5" fmla="*/ 136525 h 86"/>
              <a:gd name="T6" fmla="*/ 14288 w 116"/>
              <a:gd name="T7" fmla="*/ 133350 h 86"/>
              <a:gd name="T8" fmla="*/ 14288 w 116"/>
              <a:gd name="T9" fmla="*/ 9525 h 86"/>
              <a:gd name="T10" fmla="*/ 182563 w 116"/>
              <a:gd name="T11" fmla="*/ 9525 h 86"/>
              <a:gd name="T12" fmla="*/ 184150 w 116"/>
              <a:gd name="T13" fmla="*/ 0 h 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6" h="86">
                <a:moveTo>
                  <a:pt x="116" y="0"/>
                </a:moveTo>
                <a:lnTo>
                  <a:pt x="0" y="0"/>
                </a:lnTo>
                <a:lnTo>
                  <a:pt x="0" y="86"/>
                </a:lnTo>
                <a:lnTo>
                  <a:pt x="9" y="84"/>
                </a:lnTo>
                <a:lnTo>
                  <a:pt x="9" y="6"/>
                </a:lnTo>
                <a:lnTo>
                  <a:pt x="115" y="6"/>
                </a:lnTo>
                <a:lnTo>
                  <a:pt x="116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43" name="Freeform 408"/>
          <p:cNvSpPr/>
          <p:nvPr/>
        </p:nvSpPr>
        <p:spPr bwMode="auto">
          <a:xfrm>
            <a:off x="5302885" y="4224020"/>
            <a:ext cx="150495" cy="111125"/>
          </a:xfrm>
          <a:custGeom>
            <a:avLst/>
            <a:gdLst>
              <a:gd name="T0" fmla="*/ 168275 w 106"/>
              <a:gd name="T1" fmla="*/ 0 h 78"/>
              <a:gd name="T2" fmla="*/ 0 w 106"/>
              <a:gd name="T3" fmla="*/ 0 h 78"/>
              <a:gd name="T4" fmla="*/ 0 w 106"/>
              <a:gd name="T5" fmla="*/ 123825 h 78"/>
              <a:gd name="T6" fmla="*/ 11113 w 106"/>
              <a:gd name="T7" fmla="*/ 123825 h 78"/>
              <a:gd name="T8" fmla="*/ 11113 w 106"/>
              <a:gd name="T9" fmla="*/ 9525 h 78"/>
              <a:gd name="T10" fmla="*/ 168275 w 106"/>
              <a:gd name="T11" fmla="*/ 9525 h 78"/>
              <a:gd name="T12" fmla="*/ 168275 w 106"/>
              <a:gd name="T13" fmla="*/ 0 h 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0" y="0"/>
                </a:lnTo>
                <a:lnTo>
                  <a:pt x="0" y="78"/>
                </a:lnTo>
                <a:lnTo>
                  <a:pt x="7" y="78"/>
                </a:lnTo>
                <a:lnTo>
                  <a:pt x="7" y="6"/>
                </a:lnTo>
                <a:lnTo>
                  <a:pt x="106" y="6"/>
                </a:lnTo>
                <a:lnTo>
                  <a:pt x="106" y="0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44" name="Freeform 409"/>
          <p:cNvSpPr/>
          <p:nvPr/>
        </p:nvSpPr>
        <p:spPr bwMode="auto">
          <a:xfrm>
            <a:off x="5313045" y="4232275"/>
            <a:ext cx="142240" cy="105410"/>
          </a:xfrm>
          <a:custGeom>
            <a:avLst/>
            <a:gdLst>
              <a:gd name="T0" fmla="*/ 157163 w 100"/>
              <a:gd name="T1" fmla="*/ 0 h 74"/>
              <a:gd name="T2" fmla="*/ 0 w 100"/>
              <a:gd name="T3" fmla="*/ 0 h 74"/>
              <a:gd name="T4" fmla="*/ 0 w 100"/>
              <a:gd name="T5" fmla="*/ 114300 h 74"/>
              <a:gd name="T6" fmla="*/ 14288 w 100"/>
              <a:gd name="T7" fmla="*/ 117475 h 74"/>
              <a:gd name="T8" fmla="*/ 14288 w 100"/>
              <a:gd name="T9" fmla="*/ 11113 h 74"/>
              <a:gd name="T10" fmla="*/ 158750 w 100"/>
              <a:gd name="T11" fmla="*/ 11113 h 74"/>
              <a:gd name="T12" fmla="*/ 157163 w 100"/>
              <a:gd name="T13" fmla="*/ 0 h 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" h="74">
                <a:moveTo>
                  <a:pt x="99" y="0"/>
                </a:moveTo>
                <a:lnTo>
                  <a:pt x="0" y="0"/>
                </a:lnTo>
                <a:lnTo>
                  <a:pt x="0" y="72"/>
                </a:lnTo>
                <a:lnTo>
                  <a:pt x="9" y="74"/>
                </a:lnTo>
                <a:lnTo>
                  <a:pt x="9" y="7"/>
                </a:lnTo>
                <a:lnTo>
                  <a:pt x="100" y="7"/>
                </a:lnTo>
                <a:lnTo>
                  <a:pt x="99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45" name="Freeform 410"/>
          <p:cNvSpPr/>
          <p:nvPr/>
        </p:nvSpPr>
        <p:spPr bwMode="auto">
          <a:xfrm>
            <a:off x="5325745" y="4242435"/>
            <a:ext cx="129540" cy="95250"/>
          </a:xfrm>
          <a:custGeom>
            <a:avLst/>
            <a:gdLst>
              <a:gd name="T0" fmla="*/ 144462 w 91"/>
              <a:gd name="T1" fmla="*/ 0 h 67"/>
              <a:gd name="T2" fmla="*/ 0 w 91"/>
              <a:gd name="T3" fmla="*/ 0 h 67"/>
              <a:gd name="T4" fmla="*/ 0 w 91"/>
              <a:gd name="T5" fmla="*/ 106362 h 67"/>
              <a:gd name="T6" fmla="*/ 15875 w 91"/>
              <a:gd name="T7" fmla="*/ 103187 h 67"/>
              <a:gd name="T8" fmla="*/ 15875 w 91"/>
              <a:gd name="T9" fmla="*/ 9525 h 67"/>
              <a:gd name="T10" fmla="*/ 142875 w 91"/>
              <a:gd name="T11" fmla="*/ 9525 h 67"/>
              <a:gd name="T12" fmla="*/ 144462 w 91"/>
              <a:gd name="T13" fmla="*/ 0 h 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" h="67">
                <a:moveTo>
                  <a:pt x="91" y="0"/>
                </a:moveTo>
                <a:lnTo>
                  <a:pt x="0" y="0"/>
                </a:lnTo>
                <a:lnTo>
                  <a:pt x="0" y="67"/>
                </a:lnTo>
                <a:lnTo>
                  <a:pt x="10" y="65"/>
                </a:lnTo>
                <a:lnTo>
                  <a:pt x="10" y="6"/>
                </a:lnTo>
                <a:lnTo>
                  <a:pt x="90" y="6"/>
                </a:lnTo>
                <a:lnTo>
                  <a:pt x="91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46" name="Freeform 411"/>
          <p:cNvSpPr/>
          <p:nvPr/>
        </p:nvSpPr>
        <p:spPr bwMode="auto">
          <a:xfrm>
            <a:off x="5339715" y="4250690"/>
            <a:ext cx="114935" cy="86995"/>
          </a:xfrm>
          <a:custGeom>
            <a:avLst/>
            <a:gdLst>
              <a:gd name="T0" fmla="*/ 127000 w 81"/>
              <a:gd name="T1" fmla="*/ 0 h 61"/>
              <a:gd name="T2" fmla="*/ 0 w 81"/>
              <a:gd name="T3" fmla="*/ 0 h 61"/>
              <a:gd name="T4" fmla="*/ 0 w 81"/>
              <a:gd name="T5" fmla="*/ 93662 h 61"/>
              <a:gd name="T6" fmla="*/ 15875 w 81"/>
              <a:gd name="T7" fmla="*/ 96837 h 61"/>
              <a:gd name="T8" fmla="*/ 15875 w 81"/>
              <a:gd name="T9" fmla="*/ 11112 h 61"/>
              <a:gd name="T10" fmla="*/ 128587 w 81"/>
              <a:gd name="T11" fmla="*/ 11112 h 61"/>
              <a:gd name="T12" fmla="*/ 127000 w 81"/>
              <a:gd name="T13" fmla="*/ 0 h 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1" h="61">
                <a:moveTo>
                  <a:pt x="80" y="0"/>
                </a:moveTo>
                <a:lnTo>
                  <a:pt x="0" y="0"/>
                </a:lnTo>
                <a:lnTo>
                  <a:pt x="0" y="59"/>
                </a:lnTo>
                <a:lnTo>
                  <a:pt x="10" y="61"/>
                </a:lnTo>
                <a:lnTo>
                  <a:pt x="10" y="7"/>
                </a:lnTo>
                <a:lnTo>
                  <a:pt x="81" y="7"/>
                </a:lnTo>
                <a:lnTo>
                  <a:pt x="80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47" name="Freeform 412"/>
          <p:cNvSpPr/>
          <p:nvPr/>
        </p:nvSpPr>
        <p:spPr bwMode="auto">
          <a:xfrm>
            <a:off x="5354320" y="4260850"/>
            <a:ext cx="100965" cy="76835"/>
          </a:xfrm>
          <a:custGeom>
            <a:avLst/>
            <a:gdLst>
              <a:gd name="T0" fmla="*/ 112712 w 71"/>
              <a:gd name="T1" fmla="*/ 0 h 54"/>
              <a:gd name="T2" fmla="*/ 0 w 71"/>
              <a:gd name="T3" fmla="*/ 0 h 54"/>
              <a:gd name="T4" fmla="*/ 0 w 71"/>
              <a:gd name="T5" fmla="*/ 85725 h 54"/>
              <a:gd name="T6" fmla="*/ 17462 w 71"/>
              <a:gd name="T7" fmla="*/ 82550 h 54"/>
              <a:gd name="T8" fmla="*/ 17462 w 71"/>
              <a:gd name="T9" fmla="*/ 12700 h 54"/>
              <a:gd name="T10" fmla="*/ 111125 w 71"/>
              <a:gd name="T11" fmla="*/ 12700 h 54"/>
              <a:gd name="T12" fmla="*/ 112712 w 71"/>
              <a:gd name="T13" fmla="*/ 0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" h="54">
                <a:moveTo>
                  <a:pt x="71" y="0"/>
                </a:moveTo>
                <a:lnTo>
                  <a:pt x="0" y="0"/>
                </a:lnTo>
                <a:lnTo>
                  <a:pt x="0" y="54"/>
                </a:lnTo>
                <a:lnTo>
                  <a:pt x="11" y="52"/>
                </a:lnTo>
                <a:lnTo>
                  <a:pt x="11" y="8"/>
                </a:lnTo>
                <a:lnTo>
                  <a:pt x="70" y="8"/>
                </a:lnTo>
                <a:lnTo>
                  <a:pt x="7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48" name="Freeform 413"/>
          <p:cNvSpPr/>
          <p:nvPr/>
        </p:nvSpPr>
        <p:spPr bwMode="auto">
          <a:xfrm>
            <a:off x="5369560" y="4272280"/>
            <a:ext cx="83820" cy="62865"/>
          </a:xfrm>
          <a:custGeom>
            <a:avLst/>
            <a:gdLst>
              <a:gd name="T0" fmla="*/ 93663 w 59"/>
              <a:gd name="T1" fmla="*/ 0 h 44"/>
              <a:gd name="T2" fmla="*/ 0 w 59"/>
              <a:gd name="T3" fmla="*/ 0 h 44"/>
              <a:gd name="T4" fmla="*/ 0 w 59"/>
              <a:gd name="T5" fmla="*/ 69850 h 44"/>
              <a:gd name="T6" fmla="*/ 15875 w 59"/>
              <a:gd name="T7" fmla="*/ 69850 h 44"/>
              <a:gd name="T8" fmla="*/ 15875 w 59"/>
              <a:gd name="T9" fmla="*/ 12700 h 44"/>
              <a:gd name="T10" fmla="*/ 93663 w 59"/>
              <a:gd name="T11" fmla="*/ 12700 h 44"/>
              <a:gd name="T12" fmla="*/ 93663 w 59"/>
              <a:gd name="T13" fmla="*/ 0 h 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9" h="44">
                <a:moveTo>
                  <a:pt x="59" y="0"/>
                </a:moveTo>
                <a:lnTo>
                  <a:pt x="0" y="0"/>
                </a:lnTo>
                <a:lnTo>
                  <a:pt x="0" y="44"/>
                </a:lnTo>
                <a:lnTo>
                  <a:pt x="10" y="44"/>
                </a:lnTo>
                <a:lnTo>
                  <a:pt x="10" y="8"/>
                </a:lnTo>
                <a:lnTo>
                  <a:pt x="59" y="8"/>
                </a:lnTo>
                <a:lnTo>
                  <a:pt x="59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49" name="Freeform 414"/>
          <p:cNvSpPr/>
          <p:nvPr/>
        </p:nvSpPr>
        <p:spPr bwMode="auto">
          <a:xfrm>
            <a:off x="5384165" y="4283710"/>
            <a:ext cx="69850" cy="51435"/>
          </a:xfrm>
          <a:custGeom>
            <a:avLst/>
            <a:gdLst>
              <a:gd name="T0" fmla="*/ 77788 w 49"/>
              <a:gd name="T1" fmla="*/ 0 h 36"/>
              <a:gd name="T2" fmla="*/ 0 w 49"/>
              <a:gd name="T3" fmla="*/ 0 h 36"/>
              <a:gd name="T4" fmla="*/ 0 w 49"/>
              <a:gd name="T5" fmla="*/ 57150 h 36"/>
              <a:gd name="T6" fmla="*/ 17463 w 49"/>
              <a:gd name="T7" fmla="*/ 57150 h 36"/>
              <a:gd name="T8" fmla="*/ 17463 w 49"/>
              <a:gd name="T9" fmla="*/ 14288 h 36"/>
              <a:gd name="T10" fmla="*/ 77788 w 49"/>
              <a:gd name="T11" fmla="*/ 14288 h 36"/>
              <a:gd name="T12" fmla="*/ 77788 w 49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9" h="36">
                <a:moveTo>
                  <a:pt x="49" y="0"/>
                </a:moveTo>
                <a:lnTo>
                  <a:pt x="0" y="0"/>
                </a:lnTo>
                <a:lnTo>
                  <a:pt x="0" y="36"/>
                </a:lnTo>
                <a:lnTo>
                  <a:pt x="11" y="36"/>
                </a:lnTo>
                <a:lnTo>
                  <a:pt x="11" y="9"/>
                </a:lnTo>
                <a:lnTo>
                  <a:pt x="49" y="9"/>
                </a:lnTo>
                <a:lnTo>
                  <a:pt x="4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50" name="Freeform 415"/>
          <p:cNvSpPr/>
          <p:nvPr/>
        </p:nvSpPr>
        <p:spPr bwMode="auto">
          <a:xfrm>
            <a:off x="5400040" y="4296410"/>
            <a:ext cx="55245" cy="41275"/>
          </a:xfrm>
          <a:custGeom>
            <a:avLst/>
            <a:gdLst>
              <a:gd name="T0" fmla="*/ 60325 w 39"/>
              <a:gd name="T1" fmla="*/ 0 h 29"/>
              <a:gd name="T2" fmla="*/ 0 w 39"/>
              <a:gd name="T3" fmla="*/ 0 h 29"/>
              <a:gd name="T4" fmla="*/ 0 w 39"/>
              <a:gd name="T5" fmla="*/ 42862 h 29"/>
              <a:gd name="T6" fmla="*/ 20637 w 39"/>
              <a:gd name="T7" fmla="*/ 46037 h 29"/>
              <a:gd name="T8" fmla="*/ 20637 w 39"/>
              <a:gd name="T9" fmla="*/ 12700 h 29"/>
              <a:gd name="T10" fmla="*/ 61912 w 39"/>
              <a:gd name="T11" fmla="*/ 12700 h 29"/>
              <a:gd name="T12" fmla="*/ 60325 w 39"/>
              <a:gd name="T13" fmla="*/ 0 h 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" h="29">
                <a:moveTo>
                  <a:pt x="38" y="0"/>
                </a:moveTo>
                <a:lnTo>
                  <a:pt x="0" y="0"/>
                </a:lnTo>
                <a:lnTo>
                  <a:pt x="0" y="27"/>
                </a:lnTo>
                <a:lnTo>
                  <a:pt x="13" y="29"/>
                </a:lnTo>
                <a:lnTo>
                  <a:pt x="13" y="8"/>
                </a:lnTo>
                <a:lnTo>
                  <a:pt x="39" y="8"/>
                </a:lnTo>
                <a:lnTo>
                  <a:pt x="38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51" name="Freeform 416"/>
          <p:cNvSpPr/>
          <p:nvPr/>
        </p:nvSpPr>
        <p:spPr bwMode="auto">
          <a:xfrm>
            <a:off x="5418455" y="4307840"/>
            <a:ext cx="36830" cy="29845"/>
          </a:xfrm>
          <a:custGeom>
            <a:avLst/>
            <a:gdLst>
              <a:gd name="T0" fmla="*/ 41275 w 26"/>
              <a:gd name="T1" fmla="*/ 0 h 21"/>
              <a:gd name="T2" fmla="*/ 0 w 26"/>
              <a:gd name="T3" fmla="*/ 0 h 21"/>
              <a:gd name="T4" fmla="*/ 0 w 26"/>
              <a:gd name="T5" fmla="*/ 33337 h 21"/>
              <a:gd name="T6" fmla="*/ 19050 w 26"/>
              <a:gd name="T7" fmla="*/ 30162 h 21"/>
              <a:gd name="T8" fmla="*/ 19050 w 26"/>
              <a:gd name="T9" fmla="*/ 17462 h 21"/>
              <a:gd name="T10" fmla="*/ 39688 w 26"/>
              <a:gd name="T11" fmla="*/ 17462 h 21"/>
              <a:gd name="T12" fmla="*/ 41275 w 26"/>
              <a:gd name="T13" fmla="*/ 0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" h="21">
                <a:moveTo>
                  <a:pt x="26" y="0"/>
                </a:moveTo>
                <a:lnTo>
                  <a:pt x="0" y="0"/>
                </a:lnTo>
                <a:lnTo>
                  <a:pt x="0" y="21"/>
                </a:lnTo>
                <a:lnTo>
                  <a:pt x="12" y="19"/>
                </a:lnTo>
                <a:lnTo>
                  <a:pt x="12" y="11"/>
                </a:lnTo>
                <a:lnTo>
                  <a:pt x="25" y="11"/>
                </a:lnTo>
                <a:lnTo>
                  <a:pt x="26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52" name="Freeform 417"/>
          <p:cNvSpPr/>
          <p:nvPr/>
        </p:nvSpPr>
        <p:spPr bwMode="auto">
          <a:xfrm>
            <a:off x="5434965" y="4323080"/>
            <a:ext cx="19685" cy="13970"/>
          </a:xfrm>
          <a:custGeom>
            <a:avLst/>
            <a:gdLst>
              <a:gd name="T0" fmla="*/ 20638 w 14"/>
              <a:gd name="T1" fmla="*/ 0 h 10"/>
              <a:gd name="T2" fmla="*/ 0 w 14"/>
              <a:gd name="T3" fmla="*/ 0 h 10"/>
              <a:gd name="T4" fmla="*/ 0 w 14"/>
              <a:gd name="T5" fmla="*/ 12700 h 10"/>
              <a:gd name="T6" fmla="*/ 22225 w 14"/>
              <a:gd name="T7" fmla="*/ 15875 h 10"/>
              <a:gd name="T8" fmla="*/ 22225 w 14"/>
              <a:gd name="T9" fmla="*/ 15875 h 10"/>
              <a:gd name="T10" fmla="*/ 22225 w 14"/>
              <a:gd name="T11" fmla="*/ 15875 h 10"/>
              <a:gd name="T12" fmla="*/ 20638 w 14"/>
              <a:gd name="T13" fmla="*/ 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" h="10">
                <a:moveTo>
                  <a:pt x="13" y="0"/>
                </a:moveTo>
                <a:lnTo>
                  <a:pt x="0" y="0"/>
                </a:lnTo>
                <a:lnTo>
                  <a:pt x="0" y="8"/>
                </a:lnTo>
                <a:lnTo>
                  <a:pt x="14" y="10"/>
                </a:lnTo>
                <a:lnTo>
                  <a:pt x="13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53" name="Line 418"/>
          <p:cNvSpPr>
            <a:spLocks noChangeShapeType="1"/>
          </p:cNvSpPr>
          <p:nvPr/>
        </p:nvSpPr>
        <p:spPr bwMode="auto">
          <a:xfrm>
            <a:off x="5199380" y="4370070"/>
            <a:ext cx="1270" cy="1841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54" name="Line 419"/>
          <p:cNvSpPr>
            <a:spLocks noChangeShapeType="1"/>
          </p:cNvSpPr>
          <p:nvPr/>
        </p:nvSpPr>
        <p:spPr bwMode="auto">
          <a:xfrm>
            <a:off x="5149215" y="4370070"/>
            <a:ext cx="1270" cy="1841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55" name="Line 420"/>
          <p:cNvSpPr>
            <a:spLocks noChangeShapeType="1"/>
          </p:cNvSpPr>
          <p:nvPr/>
        </p:nvSpPr>
        <p:spPr bwMode="auto">
          <a:xfrm>
            <a:off x="5089525" y="4370070"/>
            <a:ext cx="405130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656" name="Rectangle 421"/>
          <p:cNvSpPr>
            <a:spLocks noChangeArrowheads="1"/>
          </p:cNvSpPr>
          <p:nvPr/>
        </p:nvSpPr>
        <p:spPr bwMode="auto">
          <a:xfrm>
            <a:off x="5398135" y="4460875"/>
            <a:ext cx="49530" cy="444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57" name="Rectangle 422"/>
          <p:cNvSpPr>
            <a:spLocks noChangeArrowheads="1"/>
          </p:cNvSpPr>
          <p:nvPr/>
        </p:nvSpPr>
        <p:spPr bwMode="auto">
          <a:xfrm>
            <a:off x="5398135" y="4459605"/>
            <a:ext cx="49530" cy="127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58" name="Rectangle 423"/>
          <p:cNvSpPr>
            <a:spLocks noChangeArrowheads="1"/>
          </p:cNvSpPr>
          <p:nvPr/>
        </p:nvSpPr>
        <p:spPr bwMode="auto">
          <a:xfrm>
            <a:off x="5398135" y="4458335"/>
            <a:ext cx="49530" cy="1270"/>
          </a:xfrm>
          <a:prstGeom prst="rect">
            <a:avLst/>
          </a:prstGeom>
          <a:solidFill>
            <a:srgbClr val="D5D5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59" name="Rectangle 424"/>
          <p:cNvSpPr>
            <a:spLocks noChangeArrowheads="1"/>
          </p:cNvSpPr>
          <p:nvPr/>
        </p:nvSpPr>
        <p:spPr bwMode="auto">
          <a:xfrm>
            <a:off x="5398135" y="4455795"/>
            <a:ext cx="49530" cy="2540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60" name="Rectangle 425"/>
          <p:cNvSpPr>
            <a:spLocks noChangeArrowheads="1"/>
          </p:cNvSpPr>
          <p:nvPr/>
        </p:nvSpPr>
        <p:spPr bwMode="auto">
          <a:xfrm>
            <a:off x="5398135" y="4453890"/>
            <a:ext cx="49530" cy="1270"/>
          </a:xfrm>
          <a:prstGeom prst="rect">
            <a:avLst/>
          </a:prstGeom>
          <a:solidFill>
            <a:srgbClr val="C6C6C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61" name="Rectangle 426"/>
          <p:cNvSpPr>
            <a:spLocks noChangeArrowheads="1"/>
          </p:cNvSpPr>
          <p:nvPr/>
        </p:nvSpPr>
        <p:spPr bwMode="auto">
          <a:xfrm>
            <a:off x="5398135" y="4452620"/>
            <a:ext cx="49530" cy="1270"/>
          </a:xfrm>
          <a:prstGeom prst="rect">
            <a:avLst/>
          </a:prstGeom>
          <a:solidFill>
            <a:srgbClr val="BEBEB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62" name="Rectangle 427"/>
          <p:cNvSpPr>
            <a:spLocks noChangeArrowheads="1"/>
          </p:cNvSpPr>
          <p:nvPr/>
        </p:nvSpPr>
        <p:spPr bwMode="auto">
          <a:xfrm>
            <a:off x="5398135" y="4451350"/>
            <a:ext cx="49530" cy="1270"/>
          </a:xfrm>
          <a:prstGeom prst="rect">
            <a:avLst/>
          </a:prstGeom>
          <a:solidFill>
            <a:srgbClr val="B6B6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63" name="Freeform 428"/>
          <p:cNvSpPr/>
          <p:nvPr/>
        </p:nvSpPr>
        <p:spPr bwMode="auto">
          <a:xfrm>
            <a:off x="5396865" y="4448175"/>
            <a:ext cx="51435" cy="2540"/>
          </a:xfrm>
          <a:custGeom>
            <a:avLst/>
            <a:gdLst>
              <a:gd name="T0" fmla="*/ 1588 w 36"/>
              <a:gd name="T1" fmla="*/ 3175 h 2"/>
              <a:gd name="T2" fmla="*/ 57150 w 36"/>
              <a:gd name="T3" fmla="*/ 3175 h 2"/>
              <a:gd name="T4" fmla="*/ 55563 w 36"/>
              <a:gd name="T5" fmla="*/ 0 h 2"/>
              <a:gd name="T6" fmla="*/ 0 w 36"/>
              <a:gd name="T7" fmla="*/ 0 h 2"/>
              <a:gd name="T8" fmla="*/ 1588 w 36"/>
              <a:gd name="T9" fmla="*/ 317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2">
                <a:moveTo>
                  <a:pt x="1" y="2"/>
                </a:moveTo>
                <a:lnTo>
                  <a:pt x="36" y="2"/>
                </a:lnTo>
                <a:lnTo>
                  <a:pt x="35" y="0"/>
                </a:lnTo>
                <a:lnTo>
                  <a:pt x="0" y="0"/>
                </a:lnTo>
                <a:lnTo>
                  <a:pt x="1" y="2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64" name="Rectangle 429"/>
          <p:cNvSpPr>
            <a:spLocks noChangeArrowheads="1"/>
          </p:cNvSpPr>
          <p:nvPr/>
        </p:nvSpPr>
        <p:spPr bwMode="auto">
          <a:xfrm>
            <a:off x="5396865" y="4446905"/>
            <a:ext cx="49530" cy="127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65" name="Freeform 430"/>
          <p:cNvSpPr/>
          <p:nvPr/>
        </p:nvSpPr>
        <p:spPr bwMode="auto">
          <a:xfrm>
            <a:off x="5396865" y="4445635"/>
            <a:ext cx="51435" cy="1270"/>
          </a:xfrm>
          <a:custGeom>
            <a:avLst/>
            <a:gdLst>
              <a:gd name="T0" fmla="*/ 0 w 36"/>
              <a:gd name="T1" fmla="*/ 1588 h 1"/>
              <a:gd name="T2" fmla="*/ 55563 w 36"/>
              <a:gd name="T3" fmla="*/ 1588 h 1"/>
              <a:gd name="T4" fmla="*/ 57150 w 36"/>
              <a:gd name="T5" fmla="*/ 0 h 1"/>
              <a:gd name="T6" fmla="*/ 1588 w 36"/>
              <a:gd name="T7" fmla="*/ 0 h 1"/>
              <a:gd name="T8" fmla="*/ 0 w 36"/>
              <a:gd name="T9" fmla="*/ 1588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6" h="1">
                <a:moveTo>
                  <a:pt x="0" y="1"/>
                </a:moveTo>
                <a:lnTo>
                  <a:pt x="35" y="1"/>
                </a:lnTo>
                <a:lnTo>
                  <a:pt x="36" y="0"/>
                </a:lnTo>
                <a:lnTo>
                  <a:pt x="1" y="0"/>
                </a:lnTo>
                <a:lnTo>
                  <a:pt x="0" y="1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66" name="Rectangle 431"/>
          <p:cNvSpPr>
            <a:spLocks noChangeArrowheads="1"/>
          </p:cNvSpPr>
          <p:nvPr/>
        </p:nvSpPr>
        <p:spPr bwMode="auto">
          <a:xfrm>
            <a:off x="5398135" y="4445635"/>
            <a:ext cx="49530" cy="1270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67" name="Rectangle 432"/>
          <p:cNvSpPr>
            <a:spLocks noChangeArrowheads="1"/>
          </p:cNvSpPr>
          <p:nvPr/>
        </p:nvSpPr>
        <p:spPr bwMode="auto">
          <a:xfrm>
            <a:off x="5351145" y="4451350"/>
            <a:ext cx="116840" cy="69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668" name="Freeform 433"/>
          <p:cNvSpPr>
            <a:spLocks noEditPoints="1"/>
          </p:cNvSpPr>
          <p:nvPr/>
        </p:nvSpPr>
        <p:spPr bwMode="auto">
          <a:xfrm>
            <a:off x="5037455" y="4432935"/>
            <a:ext cx="65405" cy="34290"/>
          </a:xfrm>
          <a:custGeom>
            <a:avLst/>
            <a:gdLst>
              <a:gd name="T0" fmla="*/ 0 w 46"/>
              <a:gd name="T1" fmla="*/ 38100 h 24"/>
              <a:gd name="T2" fmla="*/ 0 w 46"/>
              <a:gd name="T3" fmla="*/ 0 h 24"/>
              <a:gd name="T4" fmla="*/ 3175 w 46"/>
              <a:gd name="T5" fmla="*/ 0 h 24"/>
              <a:gd name="T6" fmla="*/ 3175 w 46"/>
              <a:gd name="T7" fmla="*/ 38100 h 24"/>
              <a:gd name="T8" fmla="*/ 0 w 46"/>
              <a:gd name="T9" fmla="*/ 38100 h 24"/>
              <a:gd name="T10" fmla="*/ 73025 w 46"/>
              <a:gd name="T11" fmla="*/ 0 h 24"/>
              <a:gd name="T12" fmla="*/ 73025 w 46"/>
              <a:gd name="T13" fmla="*/ 38100 h 24"/>
              <a:gd name="T14" fmla="*/ 69850 w 46"/>
              <a:gd name="T15" fmla="*/ 38100 h 24"/>
              <a:gd name="T16" fmla="*/ 69850 w 46"/>
              <a:gd name="T17" fmla="*/ 0 h 24"/>
              <a:gd name="T18" fmla="*/ 73025 w 46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46" y="0"/>
                </a:moveTo>
                <a:lnTo>
                  <a:pt x="46" y="24"/>
                </a:lnTo>
                <a:lnTo>
                  <a:pt x="44" y="24"/>
                </a:lnTo>
                <a:lnTo>
                  <a:pt x="44" y="0"/>
                </a:lnTo>
                <a:lnTo>
                  <a:pt x="46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69" name="Freeform 434"/>
          <p:cNvSpPr>
            <a:spLocks noEditPoints="1"/>
          </p:cNvSpPr>
          <p:nvPr/>
        </p:nvSpPr>
        <p:spPr bwMode="auto">
          <a:xfrm>
            <a:off x="5039995" y="4432935"/>
            <a:ext cx="59690" cy="34290"/>
          </a:xfrm>
          <a:custGeom>
            <a:avLst/>
            <a:gdLst>
              <a:gd name="T0" fmla="*/ 0 w 42"/>
              <a:gd name="T1" fmla="*/ 38100 h 24"/>
              <a:gd name="T2" fmla="*/ 0 w 42"/>
              <a:gd name="T3" fmla="*/ 0 h 24"/>
              <a:gd name="T4" fmla="*/ 1588 w 42"/>
              <a:gd name="T5" fmla="*/ 0 h 24"/>
              <a:gd name="T6" fmla="*/ 1588 w 42"/>
              <a:gd name="T7" fmla="*/ 38100 h 24"/>
              <a:gd name="T8" fmla="*/ 0 w 42"/>
              <a:gd name="T9" fmla="*/ 38100 h 24"/>
              <a:gd name="T10" fmla="*/ 66675 w 42"/>
              <a:gd name="T11" fmla="*/ 0 h 24"/>
              <a:gd name="T12" fmla="*/ 66675 w 42"/>
              <a:gd name="T13" fmla="*/ 38100 h 24"/>
              <a:gd name="T14" fmla="*/ 63500 w 42"/>
              <a:gd name="T15" fmla="*/ 38100 h 24"/>
              <a:gd name="T16" fmla="*/ 63500 w 42"/>
              <a:gd name="T17" fmla="*/ 0 h 24"/>
              <a:gd name="T18" fmla="*/ 66675 w 42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2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42" y="0"/>
                </a:moveTo>
                <a:lnTo>
                  <a:pt x="42" y="24"/>
                </a:lnTo>
                <a:lnTo>
                  <a:pt x="40" y="24"/>
                </a:lnTo>
                <a:lnTo>
                  <a:pt x="40" y="0"/>
                </a:lnTo>
                <a:lnTo>
                  <a:pt x="42" y="0"/>
                </a:lnTo>
                <a:close/>
              </a:path>
            </a:pathLst>
          </a:custGeom>
          <a:solidFill>
            <a:srgbClr val="C7A9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70" name="Freeform 435"/>
          <p:cNvSpPr>
            <a:spLocks noEditPoints="1"/>
          </p:cNvSpPr>
          <p:nvPr/>
        </p:nvSpPr>
        <p:spPr bwMode="auto">
          <a:xfrm>
            <a:off x="5041265" y="4432935"/>
            <a:ext cx="55245" cy="34290"/>
          </a:xfrm>
          <a:custGeom>
            <a:avLst/>
            <a:gdLst>
              <a:gd name="T0" fmla="*/ 0 w 39"/>
              <a:gd name="T1" fmla="*/ 38100 h 24"/>
              <a:gd name="T2" fmla="*/ 0 w 39"/>
              <a:gd name="T3" fmla="*/ 0 h 24"/>
              <a:gd name="T4" fmla="*/ 1587 w 39"/>
              <a:gd name="T5" fmla="*/ 0 h 24"/>
              <a:gd name="T6" fmla="*/ 1587 w 39"/>
              <a:gd name="T7" fmla="*/ 38100 h 24"/>
              <a:gd name="T8" fmla="*/ 0 w 39"/>
              <a:gd name="T9" fmla="*/ 38100 h 24"/>
              <a:gd name="T10" fmla="*/ 61912 w 39"/>
              <a:gd name="T11" fmla="*/ 0 h 24"/>
              <a:gd name="T12" fmla="*/ 61912 w 39"/>
              <a:gd name="T13" fmla="*/ 38100 h 24"/>
              <a:gd name="T14" fmla="*/ 60325 w 39"/>
              <a:gd name="T15" fmla="*/ 38100 h 24"/>
              <a:gd name="T16" fmla="*/ 60325 w 39"/>
              <a:gd name="T17" fmla="*/ 0 h 24"/>
              <a:gd name="T18" fmla="*/ 61912 w 3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9" y="0"/>
                </a:moveTo>
                <a:lnTo>
                  <a:pt x="39" y="24"/>
                </a:lnTo>
                <a:lnTo>
                  <a:pt x="38" y="24"/>
                </a:lnTo>
                <a:lnTo>
                  <a:pt x="38" y="0"/>
                </a:lnTo>
                <a:lnTo>
                  <a:pt x="39" y="0"/>
                </a:lnTo>
                <a:close/>
              </a:path>
            </a:pathLst>
          </a:custGeom>
          <a:solidFill>
            <a:srgbClr val="CD969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71" name="Freeform 436"/>
          <p:cNvSpPr>
            <a:spLocks noEditPoints="1"/>
          </p:cNvSpPr>
          <p:nvPr/>
        </p:nvSpPr>
        <p:spPr bwMode="auto">
          <a:xfrm>
            <a:off x="5043170" y="4432935"/>
            <a:ext cx="52705" cy="34290"/>
          </a:xfrm>
          <a:custGeom>
            <a:avLst/>
            <a:gdLst>
              <a:gd name="T0" fmla="*/ 0 w 37"/>
              <a:gd name="T1" fmla="*/ 38100 h 24"/>
              <a:gd name="T2" fmla="*/ 0 w 37"/>
              <a:gd name="T3" fmla="*/ 0 h 24"/>
              <a:gd name="T4" fmla="*/ 3175 w 37"/>
              <a:gd name="T5" fmla="*/ 0 h 24"/>
              <a:gd name="T6" fmla="*/ 3175 w 37"/>
              <a:gd name="T7" fmla="*/ 38100 h 24"/>
              <a:gd name="T8" fmla="*/ 0 w 37"/>
              <a:gd name="T9" fmla="*/ 38100 h 24"/>
              <a:gd name="T10" fmla="*/ 58738 w 37"/>
              <a:gd name="T11" fmla="*/ 0 h 24"/>
              <a:gd name="T12" fmla="*/ 58738 w 37"/>
              <a:gd name="T13" fmla="*/ 38100 h 24"/>
              <a:gd name="T14" fmla="*/ 57150 w 37"/>
              <a:gd name="T15" fmla="*/ 38100 h 24"/>
              <a:gd name="T16" fmla="*/ 57150 w 37"/>
              <a:gd name="T17" fmla="*/ 0 h 24"/>
              <a:gd name="T18" fmla="*/ 58738 w 3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37" y="0"/>
                </a:moveTo>
                <a:lnTo>
                  <a:pt x="37" y="24"/>
                </a:lnTo>
                <a:lnTo>
                  <a:pt x="36" y="24"/>
                </a:lnTo>
                <a:lnTo>
                  <a:pt x="36" y="0"/>
                </a:lnTo>
                <a:lnTo>
                  <a:pt x="37" y="0"/>
                </a:lnTo>
                <a:close/>
              </a:path>
            </a:pathLst>
          </a:custGeom>
          <a:solidFill>
            <a:srgbClr val="D3848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72" name="Freeform 437"/>
          <p:cNvSpPr>
            <a:spLocks noEditPoints="1"/>
          </p:cNvSpPr>
          <p:nvPr/>
        </p:nvSpPr>
        <p:spPr bwMode="auto">
          <a:xfrm>
            <a:off x="5045710" y="4432935"/>
            <a:ext cx="48260" cy="34290"/>
          </a:xfrm>
          <a:custGeom>
            <a:avLst/>
            <a:gdLst>
              <a:gd name="T0" fmla="*/ 0 w 34"/>
              <a:gd name="T1" fmla="*/ 38100 h 24"/>
              <a:gd name="T2" fmla="*/ 0 w 34"/>
              <a:gd name="T3" fmla="*/ 0 h 24"/>
              <a:gd name="T4" fmla="*/ 1588 w 34"/>
              <a:gd name="T5" fmla="*/ 0 h 24"/>
              <a:gd name="T6" fmla="*/ 1588 w 34"/>
              <a:gd name="T7" fmla="*/ 38100 h 24"/>
              <a:gd name="T8" fmla="*/ 0 w 34"/>
              <a:gd name="T9" fmla="*/ 38100 h 24"/>
              <a:gd name="T10" fmla="*/ 53975 w 34"/>
              <a:gd name="T11" fmla="*/ 0 h 24"/>
              <a:gd name="T12" fmla="*/ 53975 w 34"/>
              <a:gd name="T13" fmla="*/ 38100 h 24"/>
              <a:gd name="T14" fmla="*/ 50800 w 34"/>
              <a:gd name="T15" fmla="*/ 38100 h 24"/>
              <a:gd name="T16" fmla="*/ 50800 w 34"/>
              <a:gd name="T17" fmla="*/ 0 h 24"/>
              <a:gd name="T18" fmla="*/ 53975 w 34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4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4" y="0"/>
                </a:moveTo>
                <a:lnTo>
                  <a:pt x="34" y="24"/>
                </a:lnTo>
                <a:lnTo>
                  <a:pt x="32" y="24"/>
                </a:lnTo>
                <a:lnTo>
                  <a:pt x="32" y="0"/>
                </a:lnTo>
                <a:lnTo>
                  <a:pt x="34" y="0"/>
                </a:lnTo>
                <a:close/>
              </a:path>
            </a:pathLst>
          </a:custGeom>
          <a:solidFill>
            <a:srgbClr val="D875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73" name="Freeform 438"/>
          <p:cNvSpPr>
            <a:spLocks noEditPoints="1"/>
          </p:cNvSpPr>
          <p:nvPr/>
        </p:nvSpPr>
        <p:spPr bwMode="auto">
          <a:xfrm>
            <a:off x="5046980" y="4432935"/>
            <a:ext cx="43815" cy="34290"/>
          </a:xfrm>
          <a:custGeom>
            <a:avLst/>
            <a:gdLst>
              <a:gd name="T0" fmla="*/ 0 w 31"/>
              <a:gd name="T1" fmla="*/ 38100 h 24"/>
              <a:gd name="T2" fmla="*/ 0 w 31"/>
              <a:gd name="T3" fmla="*/ 0 h 24"/>
              <a:gd name="T4" fmla="*/ 1587 w 31"/>
              <a:gd name="T5" fmla="*/ 0 h 24"/>
              <a:gd name="T6" fmla="*/ 1587 w 31"/>
              <a:gd name="T7" fmla="*/ 38100 h 24"/>
              <a:gd name="T8" fmla="*/ 0 w 31"/>
              <a:gd name="T9" fmla="*/ 38100 h 24"/>
              <a:gd name="T10" fmla="*/ 49212 w 31"/>
              <a:gd name="T11" fmla="*/ 0 h 24"/>
              <a:gd name="T12" fmla="*/ 49212 w 31"/>
              <a:gd name="T13" fmla="*/ 38100 h 24"/>
              <a:gd name="T14" fmla="*/ 47625 w 31"/>
              <a:gd name="T15" fmla="*/ 38100 h 24"/>
              <a:gd name="T16" fmla="*/ 47625 w 31"/>
              <a:gd name="T17" fmla="*/ 0 h 24"/>
              <a:gd name="T18" fmla="*/ 49212 w 3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1" y="0"/>
                </a:moveTo>
                <a:lnTo>
                  <a:pt x="31" y="24"/>
                </a:lnTo>
                <a:lnTo>
                  <a:pt x="30" y="24"/>
                </a:lnTo>
                <a:lnTo>
                  <a:pt x="30" y="0"/>
                </a:lnTo>
                <a:lnTo>
                  <a:pt x="31" y="0"/>
                </a:lnTo>
                <a:close/>
              </a:path>
            </a:pathLst>
          </a:custGeom>
          <a:solidFill>
            <a:srgbClr val="DD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74" name="Freeform 439"/>
          <p:cNvSpPr>
            <a:spLocks noEditPoints="1"/>
          </p:cNvSpPr>
          <p:nvPr/>
        </p:nvSpPr>
        <p:spPr bwMode="auto">
          <a:xfrm>
            <a:off x="5048250" y="4432935"/>
            <a:ext cx="41275" cy="34290"/>
          </a:xfrm>
          <a:custGeom>
            <a:avLst/>
            <a:gdLst>
              <a:gd name="T0" fmla="*/ 0 w 29"/>
              <a:gd name="T1" fmla="*/ 38100 h 24"/>
              <a:gd name="T2" fmla="*/ 0 w 29"/>
              <a:gd name="T3" fmla="*/ 0 h 24"/>
              <a:gd name="T4" fmla="*/ 1588 w 29"/>
              <a:gd name="T5" fmla="*/ 0 h 24"/>
              <a:gd name="T6" fmla="*/ 1588 w 29"/>
              <a:gd name="T7" fmla="*/ 38100 h 24"/>
              <a:gd name="T8" fmla="*/ 0 w 29"/>
              <a:gd name="T9" fmla="*/ 38100 h 24"/>
              <a:gd name="T10" fmla="*/ 46038 w 29"/>
              <a:gd name="T11" fmla="*/ 0 h 24"/>
              <a:gd name="T12" fmla="*/ 46038 w 29"/>
              <a:gd name="T13" fmla="*/ 38100 h 24"/>
              <a:gd name="T14" fmla="*/ 44450 w 29"/>
              <a:gd name="T15" fmla="*/ 38100 h 24"/>
              <a:gd name="T16" fmla="*/ 44450 w 29"/>
              <a:gd name="T17" fmla="*/ 0 h 24"/>
              <a:gd name="T18" fmla="*/ 46038 w 2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9" y="0"/>
                </a:moveTo>
                <a:lnTo>
                  <a:pt x="29" y="24"/>
                </a:lnTo>
                <a:lnTo>
                  <a:pt x="28" y="24"/>
                </a:lnTo>
                <a:lnTo>
                  <a:pt x="28" y="0"/>
                </a:lnTo>
                <a:lnTo>
                  <a:pt x="29" y="0"/>
                </a:lnTo>
                <a:close/>
              </a:path>
            </a:pathLst>
          </a:custGeom>
          <a:solidFill>
            <a:srgbClr val="E1595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75" name="Freeform 440"/>
          <p:cNvSpPr>
            <a:spLocks noEditPoints="1"/>
          </p:cNvSpPr>
          <p:nvPr/>
        </p:nvSpPr>
        <p:spPr bwMode="auto">
          <a:xfrm>
            <a:off x="5050155" y="4432935"/>
            <a:ext cx="38100" cy="34290"/>
          </a:xfrm>
          <a:custGeom>
            <a:avLst/>
            <a:gdLst>
              <a:gd name="T0" fmla="*/ 0 w 27"/>
              <a:gd name="T1" fmla="*/ 38100 h 24"/>
              <a:gd name="T2" fmla="*/ 0 w 27"/>
              <a:gd name="T3" fmla="*/ 0 h 24"/>
              <a:gd name="T4" fmla="*/ 3175 w 27"/>
              <a:gd name="T5" fmla="*/ 0 h 24"/>
              <a:gd name="T6" fmla="*/ 3175 w 27"/>
              <a:gd name="T7" fmla="*/ 38100 h 24"/>
              <a:gd name="T8" fmla="*/ 0 w 27"/>
              <a:gd name="T9" fmla="*/ 38100 h 24"/>
              <a:gd name="T10" fmla="*/ 42862 w 27"/>
              <a:gd name="T11" fmla="*/ 0 h 24"/>
              <a:gd name="T12" fmla="*/ 42862 w 27"/>
              <a:gd name="T13" fmla="*/ 38100 h 24"/>
              <a:gd name="T14" fmla="*/ 41275 w 27"/>
              <a:gd name="T15" fmla="*/ 38100 h 24"/>
              <a:gd name="T16" fmla="*/ 41275 w 27"/>
              <a:gd name="T17" fmla="*/ 0 h 24"/>
              <a:gd name="T18" fmla="*/ 42862 w 2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27" y="0"/>
                </a:moveTo>
                <a:lnTo>
                  <a:pt x="27" y="24"/>
                </a:lnTo>
                <a:lnTo>
                  <a:pt x="26" y="24"/>
                </a:lnTo>
                <a:lnTo>
                  <a:pt x="26" y="0"/>
                </a:lnTo>
                <a:lnTo>
                  <a:pt x="27" y="0"/>
                </a:lnTo>
                <a:close/>
              </a:path>
            </a:pathLst>
          </a:custGeom>
          <a:solidFill>
            <a:srgbClr val="E5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76" name="Freeform 441"/>
          <p:cNvSpPr>
            <a:spLocks noEditPoints="1"/>
          </p:cNvSpPr>
          <p:nvPr/>
        </p:nvSpPr>
        <p:spPr bwMode="auto">
          <a:xfrm>
            <a:off x="5052695" y="4432935"/>
            <a:ext cx="34290" cy="34290"/>
          </a:xfrm>
          <a:custGeom>
            <a:avLst/>
            <a:gdLst>
              <a:gd name="T0" fmla="*/ 0 w 24"/>
              <a:gd name="T1" fmla="*/ 38100 h 24"/>
              <a:gd name="T2" fmla="*/ 0 w 24"/>
              <a:gd name="T3" fmla="*/ 0 h 24"/>
              <a:gd name="T4" fmla="*/ 1588 w 24"/>
              <a:gd name="T5" fmla="*/ 0 h 24"/>
              <a:gd name="T6" fmla="*/ 1588 w 24"/>
              <a:gd name="T7" fmla="*/ 38100 h 24"/>
              <a:gd name="T8" fmla="*/ 0 w 24"/>
              <a:gd name="T9" fmla="*/ 38100 h 24"/>
              <a:gd name="T10" fmla="*/ 38100 w 24"/>
              <a:gd name="T11" fmla="*/ 0 h 24"/>
              <a:gd name="T12" fmla="*/ 38100 w 24"/>
              <a:gd name="T13" fmla="*/ 38100 h 24"/>
              <a:gd name="T14" fmla="*/ 34925 w 24"/>
              <a:gd name="T15" fmla="*/ 38100 h 24"/>
              <a:gd name="T16" fmla="*/ 34925 w 24"/>
              <a:gd name="T17" fmla="*/ 0 h 24"/>
              <a:gd name="T18" fmla="*/ 38100 w 24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4" y="0"/>
                </a:moveTo>
                <a:lnTo>
                  <a:pt x="24" y="24"/>
                </a:lnTo>
                <a:lnTo>
                  <a:pt x="22" y="24"/>
                </a:lnTo>
                <a:lnTo>
                  <a:pt x="22" y="0"/>
                </a:lnTo>
                <a:lnTo>
                  <a:pt x="24" y="0"/>
                </a:lnTo>
                <a:close/>
              </a:path>
            </a:pathLst>
          </a:custGeom>
          <a:solidFill>
            <a:srgbClr val="E9434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77" name="Freeform 442"/>
          <p:cNvSpPr>
            <a:spLocks noEditPoints="1"/>
          </p:cNvSpPr>
          <p:nvPr/>
        </p:nvSpPr>
        <p:spPr bwMode="auto">
          <a:xfrm>
            <a:off x="5053965" y="4432935"/>
            <a:ext cx="29845" cy="34290"/>
          </a:xfrm>
          <a:custGeom>
            <a:avLst/>
            <a:gdLst>
              <a:gd name="T0" fmla="*/ 0 w 21"/>
              <a:gd name="T1" fmla="*/ 38100 h 24"/>
              <a:gd name="T2" fmla="*/ 0 w 21"/>
              <a:gd name="T3" fmla="*/ 0 h 24"/>
              <a:gd name="T4" fmla="*/ 1588 w 21"/>
              <a:gd name="T5" fmla="*/ 0 h 24"/>
              <a:gd name="T6" fmla="*/ 1588 w 21"/>
              <a:gd name="T7" fmla="*/ 38100 h 24"/>
              <a:gd name="T8" fmla="*/ 0 w 21"/>
              <a:gd name="T9" fmla="*/ 38100 h 24"/>
              <a:gd name="T10" fmla="*/ 33338 w 21"/>
              <a:gd name="T11" fmla="*/ 0 h 24"/>
              <a:gd name="T12" fmla="*/ 33338 w 21"/>
              <a:gd name="T13" fmla="*/ 38100 h 24"/>
              <a:gd name="T14" fmla="*/ 31750 w 21"/>
              <a:gd name="T15" fmla="*/ 38100 h 24"/>
              <a:gd name="T16" fmla="*/ 31750 w 21"/>
              <a:gd name="T17" fmla="*/ 0 h 24"/>
              <a:gd name="T18" fmla="*/ 33338 w 2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1" y="0"/>
                </a:moveTo>
                <a:lnTo>
                  <a:pt x="21" y="24"/>
                </a:lnTo>
                <a:lnTo>
                  <a:pt x="20" y="24"/>
                </a:lnTo>
                <a:lnTo>
                  <a:pt x="20" y="0"/>
                </a:lnTo>
                <a:lnTo>
                  <a:pt x="21" y="0"/>
                </a:lnTo>
                <a:close/>
              </a:path>
            </a:pathLst>
          </a:custGeom>
          <a:solidFill>
            <a:srgbClr val="EC383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78" name="Freeform 443"/>
          <p:cNvSpPr>
            <a:spLocks noEditPoints="1"/>
          </p:cNvSpPr>
          <p:nvPr/>
        </p:nvSpPr>
        <p:spPr bwMode="auto">
          <a:xfrm>
            <a:off x="5055870" y="4432935"/>
            <a:ext cx="27305" cy="34290"/>
          </a:xfrm>
          <a:custGeom>
            <a:avLst/>
            <a:gdLst>
              <a:gd name="T0" fmla="*/ 0 w 19"/>
              <a:gd name="T1" fmla="*/ 38100 h 24"/>
              <a:gd name="T2" fmla="*/ 0 w 19"/>
              <a:gd name="T3" fmla="*/ 0 h 24"/>
              <a:gd name="T4" fmla="*/ 1587 w 19"/>
              <a:gd name="T5" fmla="*/ 0 h 24"/>
              <a:gd name="T6" fmla="*/ 1587 w 19"/>
              <a:gd name="T7" fmla="*/ 38100 h 24"/>
              <a:gd name="T8" fmla="*/ 0 w 19"/>
              <a:gd name="T9" fmla="*/ 38100 h 24"/>
              <a:gd name="T10" fmla="*/ 30162 w 19"/>
              <a:gd name="T11" fmla="*/ 0 h 24"/>
              <a:gd name="T12" fmla="*/ 30162 w 19"/>
              <a:gd name="T13" fmla="*/ 38100 h 24"/>
              <a:gd name="T14" fmla="*/ 28575 w 19"/>
              <a:gd name="T15" fmla="*/ 38100 h 24"/>
              <a:gd name="T16" fmla="*/ 28575 w 19"/>
              <a:gd name="T17" fmla="*/ 0 h 24"/>
              <a:gd name="T18" fmla="*/ 30162 w 1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19" y="0"/>
                </a:moveTo>
                <a:lnTo>
                  <a:pt x="19" y="24"/>
                </a:lnTo>
                <a:lnTo>
                  <a:pt x="18" y="24"/>
                </a:lnTo>
                <a:lnTo>
                  <a:pt x="18" y="0"/>
                </a:lnTo>
                <a:lnTo>
                  <a:pt x="19" y="0"/>
                </a:lnTo>
                <a:close/>
              </a:path>
            </a:pathLst>
          </a:custGeom>
          <a:solidFill>
            <a:srgbClr val="EF2F2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79" name="Freeform 444"/>
          <p:cNvSpPr>
            <a:spLocks noEditPoints="1"/>
          </p:cNvSpPr>
          <p:nvPr/>
        </p:nvSpPr>
        <p:spPr bwMode="auto">
          <a:xfrm>
            <a:off x="5057140" y="4432935"/>
            <a:ext cx="24130" cy="34290"/>
          </a:xfrm>
          <a:custGeom>
            <a:avLst/>
            <a:gdLst>
              <a:gd name="T0" fmla="*/ 0 w 17"/>
              <a:gd name="T1" fmla="*/ 38100 h 24"/>
              <a:gd name="T2" fmla="*/ 0 w 17"/>
              <a:gd name="T3" fmla="*/ 0 h 24"/>
              <a:gd name="T4" fmla="*/ 3175 w 17"/>
              <a:gd name="T5" fmla="*/ 0 h 24"/>
              <a:gd name="T6" fmla="*/ 3175 w 17"/>
              <a:gd name="T7" fmla="*/ 38100 h 24"/>
              <a:gd name="T8" fmla="*/ 0 w 17"/>
              <a:gd name="T9" fmla="*/ 38100 h 24"/>
              <a:gd name="T10" fmla="*/ 26988 w 17"/>
              <a:gd name="T11" fmla="*/ 0 h 24"/>
              <a:gd name="T12" fmla="*/ 26988 w 17"/>
              <a:gd name="T13" fmla="*/ 38100 h 24"/>
              <a:gd name="T14" fmla="*/ 25400 w 17"/>
              <a:gd name="T15" fmla="*/ 38100 h 24"/>
              <a:gd name="T16" fmla="*/ 25400 w 17"/>
              <a:gd name="T17" fmla="*/ 0 h 24"/>
              <a:gd name="T18" fmla="*/ 26988 w 1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17" y="0"/>
                </a:moveTo>
                <a:lnTo>
                  <a:pt x="17" y="24"/>
                </a:lnTo>
                <a:lnTo>
                  <a:pt x="16" y="24"/>
                </a:lnTo>
                <a:lnTo>
                  <a:pt x="16" y="0"/>
                </a:lnTo>
                <a:lnTo>
                  <a:pt x="17" y="0"/>
                </a:lnTo>
                <a:close/>
              </a:path>
            </a:pathLst>
          </a:custGeom>
          <a:solidFill>
            <a:srgbClr val="F2262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80" name="Freeform 445"/>
          <p:cNvSpPr>
            <a:spLocks noEditPoints="1"/>
          </p:cNvSpPr>
          <p:nvPr/>
        </p:nvSpPr>
        <p:spPr bwMode="auto">
          <a:xfrm>
            <a:off x="5059680" y="4431030"/>
            <a:ext cx="19685" cy="35560"/>
          </a:xfrm>
          <a:custGeom>
            <a:avLst/>
            <a:gdLst>
              <a:gd name="T0" fmla="*/ 0 w 14"/>
              <a:gd name="T1" fmla="*/ 39688 h 25"/>
              <a:gd name="T2" fmla="*/ 0 w 14"/>
              <a:gd name="T3" fmla="*/ 1588 h 25"/>
              <a:gd name="T4" fmla="*/ 1588 w 14"/>
              <a:gd name="T5" fmla="*/ 0 h 25"/>
              <a:gd name="T6" fmla="*/ 1588 w 14"/>
              <a:gd name="T7" fmla="*/ 38100 h 25"/>
              <a:gd name="T8" fmla="*/ 0 w 14"/>
              <a:gd name="T9" fmla="*/ 39688 h 25"/>
              <a:gd name="T10" fmla="*/ 22225 w 14"/>
              <a:gd name="T11" fmla="*/ 1588 h 25"/>
              <a:gd name="T12" fmla="*/ 22225 w 14"/>
              <a:gd name="T13" fmla="*/ 39688 h 25"/>
              <a:gd name="T14" fmla="*/ 19050 w 14"/>
              <a:gd name="T15" fmla="*/ 38100 h 25"/>
              <a:gd name="T16" fmla="*/ 19050 w 14"/>
              <a:gd name="T17" fmla="*/ 0 h 25"/>
              <a:gd name="T18" fmla="*/ 22225 w 14"/>
              <a:gd name="T19" fmla="*/ 1588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" h="25">
                <a:moveTo>
                  <a:pt x="0" y="25"/>
                </a:moveTo>
                <a:lnTo>
                  <a:pt x="0" y="1"/>
                </a:lnTo>
                <a:lnTo>
                  <a:pt x="1" y="0"/>
                </a:lnTo>
                <a:lnTo>
                  <a:pt x="1" y="24"/>
                </a:lnTo>
                <a:lnTo>
                  <a:pt x="0" y="25"/>
                </a:lnTo>
                <a:close/>
                <a:moveTo>
                  <a:pt x="14" y="1"/>
                </a:moveTo>
                <a:lnTo>
                  <a:pt x="14" y="25"/>
                </a:lnTo>
                <a:lnTo>
                  <a:pt x="12" y="24"/>
                </a:lnTo>
                <a:lnTo>
                  <a:pt x="12" y="0"/>
                </a:lnTo>
                <a:lnTo>
                  <a:pt x="14" y="1"/>
                </a:lnTo>
                <a:close/>
              </a:path>
            </a:pathLst>
          </a:custGeom>
          <a:solidFill>
            <a:srgbClr val="F41E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81" name="Freeform 446"/>
          <p:cNvSpPr>
            <a:spLocks noEditPoints="1"/>
          </p:cNvSpPr>
          <p:nvPr/>
        </p:nvSpPr>
        <p:spPr bwMode="auto">
          <a:xfrm>
            <a:off x="5061585" y="4431030"/>
            <a:ext cx="15875" cy="35560"/>
          </a:xfrm>
          <a:custGeom>
            <a:avLst/>
            <a:gdLst>
              <a:gd name="T0" fmla="*/ 0 w 11"/>
              <a:gd name="T1" fmla="*/ 38100 h 25"/>
              <a:gd name="T2" fmla="*/ 0 w 11"/>
              <a:gd name="T3" fmla="*/ 0 h 25"/>
              <a:gd name="T4" fmla="*/ 1587 w 11"/>
              <a:gd name="T5" fmla="*/ 1588 h 25"/>
              <a:gd name="T6" fmla="*/ 1587 w 11"/>
              <a:gd name="T7" fmla="*/ 39688 h 25"/>
              <a:gd name="T8" fmla="*/ 0 w 11"/>
              <a:gd name="T9" fmla="*/ 38100 h 25"/>
              <a:gd name="T10" fmla="*/ 17462 w 11"/>
              <a:gd name="T11" fmla="*/ 0 h 25"/>
              <a:gd name="T12" fmla="*/ 17462 w 11"/>
              <a:gd name="T13" fmla="*/ 38100 h 25"/>
              <a:gd name="T14" fmla="*/ 15875 w 11"/>
              <a:gd name="T15" fmla="*/ 39688 h 25"/>
              <a:gd name="T16" fmla="*/ 15875 w 11"/>
              <a:gd name="T17" fmla="*/ 1588 h 25"/>
              <a:gd name="T18" fmla="*/ 17462 w 11"/>
              <a:gd name="T19" fmla="*/ 0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" h="25">
                <a:moveTo>
                  <a:pt x="0" y="24"/>
                </a:moveTo>
                <a:lnTo>
                  <a:pt x="0" y="0"/>
                </a:lnTo>
                <a:lnTo>
                  <a:pt x="1" y="1"/>
                </a:lnTo>
                <a:lnTo>
                  <a:pt x="1" y="25"/>
                </a:lnTo>
                <a:lnTo>
                  <a:pt x="0" y="24"/>
                </a:lnTo>
                <a:close/>
                <a:moveTo>
                  <a:pt x="11" y="0"/>
                </a:moveTo>
                <a:lnTo>
                  <a:pt x="11" y="24"/>
                </a:lnTo>
                <a:lnTo>
                  <a:pt x="10" y="25"/>
                </a:lnTo>
                <a:lnTo>
                  <a:pt x="10" y="1"/>
                </a:lnTo>
                <a:lnTo>
                  <a:pt x="11" y="0"/>
                </a:lnTo>
                <a:close/>
              </a:path>
            </a:pathLst>
          </a:custGeom>
          <a:solidFill>
            <a:srgbClr val="F7171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82" name="Freeform 447"/>
          <p:cNvSpPr>
            <a:spLocks noEditPoints="1"/>
          </p:cNvSpPr>
          <p:nvPr/>
        </p:nvSpPr>
        <p:spPr bwMode="auto">
          <a:xfrm>
            <a:off x="5062855" y="4431030"/>
            <a:ext cx="12700" cy="35560"/>
          </a:xfrm>
          <a:custGeom>
            <a:avLst/>
            <a:gdLst>
              <a:gd name="T0" fmla="*/ 0 w 9"/>
              <a:gd name="T1" fmla="*/ 39688 h 25"/>
              <a:gd name="T2" fmla="*/ 0 w 9"/>
              <a:gd name="T3" fmla="*/ 1588 h 25"/>
              <a:gd name="T4" fmla="*/ 1588 w 9"/>
              <a:gd name="T5" fmla="*/ 0 h 25"/>
              <a:gd name="T6" fmla="*/ 1588 w 9"/>
              <a:gd name="T7" fmla="*/ 38100 h 25"/>
              <a:gd name="T8" fmla="*/ 0 w 9"/>
              <a:gd name="T9" fmla="*/ 39688 h 25"/>
              <a:gd name="T10" fmla="*/ 14288 w 9"/>
              <a:gd name="T11" fmla="*/ 1588 h 25"/>
              <a:gd name="T12" fmla="*/ 14288 w 9"/>
              <a:gd name="T13" fmla="*/ 39688 h 25"/>
              <a:gd name="T14" fmla="*/ 12700 w 9"/>
              <a:gd name="T15" fmla="*/ 38100 h 25"/>
              <a:gd name="T16" fmla="*/ 12700 w 9"/>
              <a:gd name="T17" fmla="*/ 0 h 25"/>
              <a:gd name="T18" fmla="*/ 14288 w 9"/>
              <a:gd name="T19" fmla="*/ 1588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25">
                <a:moveTo>
                  <a:pt x="0" y="25"/>
                </a:moveTo>
                <a:lnTo>
                  <a:pt x="0" y="1"/>
                </a:lnTo>
                <a:lnTo>
                  <a:pt x="1" y="0"/>
                </a:lnTo>
                <a:lnTo>
                  <a:pt x="1" y="24"/>
                </a:lnTo>
                <a:lnTo>
                  <a:pt x="0" y="25"/>
                </a:lnTo>
                <a:close/>
                <a:moveTo>
                  <a:pt x="9" y="1"/>
                </a:moveTo>
                <a:lnTo>
                  <a:pt x="9" y="25"/>
                </a:lnTo>
                <a:lnTo>
                  <a:pt x="8" y="24"/>
                </a:lnTo>
                <a:lnTo>
                  <a:pt x="8" y="0"/>
                </a:lnTo>
                <a:lnTo>
                  <a:pt x="9" y="1"/>
                </a:lnTo>
                <a:close/>
              </a:path>
            </a:pathLst>
          </a:custGeom>
          <a:solidFill>
            <a:srgbClr val="F910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83" name="Freeform 448"/>
          <p:cNvSpPr>
            <a:spLocks noEditPoints="1"/>
          </p:cNvSpPr>
          <p:nvPr/>
        </p:nvSpPr>
        <p:spPr bwMode="auto">
          <a:xfrm>
            <a:off x="5064125" y="4431030"/>
            <a:ext cx="10160" cy="35560"/>
          </a:xfrm>
          <a:custGeom>
            <a:avLst/>
            <a:gdLst>
              <a:gd name="T0" fmla="*/ 0 w 7"/>
              <a:gd name="T1" fmla="*/ 38100 h 25"/>
              <a:gd name="T2" fmla="*/ 0 w 7"/>
              <a:gd name="T3" fmla="*/ 0 h 25"/>
              <a:gd name="T4" fmla="*/ 3175 w 7"/>
              <a:gd name="T5" fmla="*/ 1588 h 25"/>
              <a:gd name="T6" fmla="*/ 3175 w 7"/>
              <a:gd name="T7" fmla="*/ 39688 h 25"/>
              <a:gd name="T8" fmla="*/ 0 w 7"/>
              <a:gd name="T9" fmla="*/ 38100 h 25"/>
              <a:gd name="T10" fmla="*/ 11112 w 7"/>
              <a:gd name="T11" fmla="*/ 0 h 25"/>
              <a:gd name="T12" fmla="*/ 11112 w 7"/>
              <a:gd name="T13" fmla="*/ 38100 h 25"/>
              <a:gd name="T14" fmla="*/ 9525 w 7"/>
              <a:gd name="T15" fmla="*/ 39688 h 25"/>
              <a:gd name="T16" fmla="*/ 9525 w 7"/>
              <a:gd name="T17" fmla="*/ 1588 h 25"/>
              <a:gd name="T18" fmla="*/ 11112 w 7"/>
              <a:gd name="T19" fmla="*/ 0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" h="25">
                <a:moveTo>
                  <a:pt x="0" y="24"/>
                </a:moveTo>
                <a:lnTo>
                  <a:pt x="0" y="0"/>
                </a:lnTo>
                <a:lnTo>
                  <a:pt x="2" y="1"/>
                </a:lnTo>
                <a:lnTo>
                  <a:pt x="2" y="25"/>
                </a:lnTo>
                <a:lnTo>
                  <a:pt x="0" y="24"/>
                </a:lnTo>
                <a:close/>
                <a:moveTo>
                  <a:pt x="7" y="0"/>
                </a:moveTo>
                <a:lnTo>
                  <a:pt x="7" y="24"/>
                </a:lnTo>
                <a:lnTo>
                  <a:pt x="6" y="25"/>
                </a:lnTo>
                <a:lnTo>
                  <a:pt x="6" y="1"/>
                </a:lnTo>
                <a:lnTo>
                  <a:pt x="7" y="0"/>
                </a:lnTo>
                <a:close/>
              </a:path>
            </a:pathLst>
          </a:custGeom>
          <a:solidFill>
            <a:srgbClr val="FB090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84" name="Freeform 449"/>
          <p:cNvSpPr>
            <a:spLocks noEditPoints="1"/>
          </p:cNvSpPr>
          <p:nvPr/>
        </p:nvSpPr>
        <p:spPr bwMode="auto">
          <a:xfrm>
            <a:off x="5067300" y="4432935"/>
            <a:ext cx="5715" cy="34290"/>
          </a:xfrm>
          <a:custGeom>
            <a:avLst/>
            <a:gdLst>
              <a:gd name="T0" fmla="*/ 0 w 4"/>
              <a:gd name="T1" fmla="*/ 38100 h 24"/>
              <a:gd name="T2" fmla="*/ 0 w 4"/>
              <a:gd name="T3" fmla="*/ 0 h 24"/>
              <a:gd name="T4" fmla="*/ 1588 w 4"/>
              <a:gd name="T5" fmla="*/ 0 h 24"/>
              <a:gd name="T6" fmla="*/ 1588 w 4"/>
              <a:gd name="T7" fmla="*/ 38100 h 24"/>
              <a:gd name="T8" fmla="*/ 0 w 4"/>
              <a:gd name="T9" fmla="*/ 38100 h 24"/>
              <a:gd name="T10" fmla="*/ 6350 w 4"/>
              <a:gd name="T11" fmla="*/ 0 h 24"/>
              <a:gd name="T12" fmla="*/ 6350 w 4"/>
              <a:gd name="T13" fmla="*/ 38100 h 24"/>
              <a:gd name="T14" fmla="*/ 3175 w 4"/>
              <a:gd name="T15" fmla="*/ 38100 h 24"/>
              <a:gd name="T16" fmla="*/ 3175 w 4"/>
              <a:gd name="T17" fmla="*/ 0 h 24"/>
              <a:gd name="T18" fmla="*/ 6350 w 4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4" y="0"/>
                </a:moveTo>
                <a:lnTo>
                  <a:pt x="4" y="24"/>
                </a:lnTo>
                <a:lnTo>
                  <a:pt x="2" y="24"/>
                </a:lnTo>
                <a:lnTo>
                  <a:pt x="2" y="0"/>
                </a:lnTo>
                <a:lnTo>
                  <a:pt x="4" y="0"/>
                </a:lnTo>
                <a:close/>
              </a:path>
            </a:pathLst>
          </a:custGeom>
          <a:solidFill>
            <a:srgbClr val="FD030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85" name="Freeform 450"/>
          <p:cNvSpPr>
            <a:spLocks noEditPoints="1"/>
          </p:cNvSpPr>
          <p:nvPr/>
        </p:nvSpPr>
        <p:spPr bwMode="auto">
          <a:xfrm>
            <a:off x="5068570" y="4432935"/>
            <a:ext cx="1270" cy="34290"/>
          </a:xfrm>
          <a:custGeom>
            <a:avLst/>
            <a:gdLst>
              <a:gd name="T0" fmla="*/ 0 w 1"/>
              <a:gd name="T1" fmla="*/ 38100 h 24"/>
              <a:gd name="T2" fmla="*/ 0 w 1"/>
              <a:gd name="T3" fmla="*/ 0 h 24"/>
              <a:gd name="T4" fmla="*/ 1588 w 1"/>
              <a:gd name="T5" fmla="*/ 0 h 24"/>
              <a:gd name="T6" fmla="*/ 1588 w 1"/>
              <a:gd name="T7" fmla="*/ 38100 h 24"/>
              <a:gd name="T8" fmla="*/ 0 w 1"/>
              <a:gd name="T9" fmla="*/ 38100 h 24"/>
              <a:gd name="T10" fmla="*/ 1588 w 1"/>
              <a:gd name="T11" fmla="*/ 0 h 24"/>
              <a:gd name="T12" fmla="*/ 1588 w 1"/>
              <a:gd name="T13" fmla="*/ 38100 h 24"/>
              <a:gd name="T14" fmla="*/ 1588 w 1"/>
              <a:gd name="T15" fmla="*/ 38100 h 24"/>
              <a:gd name="T16" fmla="*/ 1588 w 1"/>
              <a:gd name="T17" fmla="*/ 0 h 24"/>
              <a:gd name="T18" fmla="*/ 1588 w 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1" y="0"/>
                </a:moveTo>
                <a:lnTo>
                  <a:pt x="1" y="24"/>
                </a:lnTo>
                <a:lnTo>
                  <a:pt x="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86" name="Freeform 451"/>
          <p:cNvSpPr/>
          <p:nvPr/>
        </p:nvSpPr>
        <p:spPr bwMode="auto">
          <a:xfrm>
            <a:off x="5021580" y="3993515"/>
            <a:ext cx="608330" cy="608330"/>
          </a:xfrm>
          <a:custGeom>
            <a:avLst/>
            <a:gdLst>
              <a:gd name="T0" fmla="*/ 0 w 428"/>
              <a:gd name="T1" fmla="*/ 679450 h 428"/>
              <a:gd name="T2" fmla="*/ 0 w 428"/>
              <a:gd name="T3" fmla="*/ 473075 h 428"/>
              <a:gd name="T4" fmla="*/ 69850 w 428"/>
              <a:gd name="T5" fmla="*/ 400050 h 428"/>
              <a:gd name="T6" fmla="*/ 76200 w 428"/>
              <a:gd name="T7" fmla="*/ 400050 h 428"/>
              <a:gd name="T8" fmla="*/ 76200 w 428"/>
              <a:gd name="T9" fmla="*/ 76200 h 428"/>
              <a:gd name="T10" fmla="*/ 150813 w 428"/>
              <a:gd name="T11" fmla="*/ 0 h 428"/>
              <a:gd name="T12" fmla="*/ 603250 w 428"/>
              <a:gd name="T13" fmla="*/ 0 h 428"/>
              <a:gd name="T14" fmla="*/ 603250 w 428"/>
              <a:gd name="T15" fmla="*/ 227013 h 428"/>
              <a:gd name="T16" fmla="*/ 585788 w 428"/>
              <a:gd name="T17" fmla="*/ 282575 h 428"/>
              <a:gd name="T18" fmla="*/ 585788 w 428"/>
              <a:gd name="T19" fmla="*/ 385763 h 428"/>
              <a:gd name="T20" fmla="*/ 574675 w 428"/>
              <a:gd name="T21" fmla="*/ 395288 h 428"/>
              <a:gd name="T22" fmla="*/ 679450 w 428"/>
              <a:gd name="T23" fmla="*/ 395288 h 428"/>
              <a:gd name="T24" fmla="*/ 679450 w 428"/>
              <a:gd name="T25" fmla="*/ 603250 h 428"/>
              <a:gd name="T26" fmla="*/ 603250 w 428"/>
              <a:gd name="T27" fmla="*/ 679450 h 428"/>
              <a:gd name="T28" fmla="*/ 0 w 428"/>
              <a:gd name="T29" fmla="*/ 679450 h 4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28" h="428">
                <a:moveTo>
                  <a:pt x="0" y="428"/>
                </a:moveTo>
                <a:lnTo>
                  <a:pt x="0" y="298"/>
                </a:lnTo>
                <a:lnTo>
                  <a:pt x="44" y="252"/>
                </a:lnTo>
                <a:lnTo>
                  <a:pt x="48" y="252"/>
                </a:lnTo>
                <a:lnTo>
                  <a:pt x="48" y="48"/>
                </a:lnTo>
                <a:lnTo>
                  <a:pt x="95" y="0"/>
                </a:lnTo>
                <a:lnTo>
                  <a:pt x="380" y="0"/>
                </a:lnTo>
                <a:lnTo>
                  <a:pt x="380" y="143"/>
                </a:lnTo>
                <a:lnTo>
                  <a:pt x="369" y="178"/>
                </a:lnTo>
                <a:lnTo>
                  <a:pt x="369" y="243"/>
                </a:lnTo>
                <a:lnTo>
                  <a:pt x="362" y="249"/>
                </a:lnTo>
                <a:lnTo>
                  <a:pt x="428" y="249"/>
                </a:lnTo>
                <a:lnTo>
                  <a:pt x="428" y="380"/>
                </a:lnTo>
                <a:lnTo>
                  <a:pt x="380" y="428"/>
                </a:lnTo>
                <a:lnTo>
                  <a:pt x="0" y="428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87" name="Rectangle 452"/>
          <p:cNvSpPr>
            <a:spLocks noChangeArrowheads="1"/>
          </p:cNvSpPr>
          <p:nvPr/>
        </p:nvSpPr>
        <p:spPr bwMode="auto">
          <a:xfrm>
            <a:off x="5052695" y="4631690"/>
            <a:ext cx="1425575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Sitka Text" pitchFamily="2" charset="0"/>
                <a:ea typeface="宋体" panose="02010600030101010101" pitchFamily="2" charset="-122"/>
              </a:rPr>
              <a:t>Guangzhou</a:t>
            </a:r>
          </a:p>
        </p:txBody>
      </p:sp>
      <p:sp>
        <p:nvSpPr>
          <p:cNvPr id="18688" name="Freeform 453"/>
          <p:cNvSpPr/>
          <p:nvPr/>
        </p:nvSpPr>
        <p:spPr bwMode="auto">
          <a:xfrm>
            <a:off x="2980055" y="2724785"/>
            <a:ext cx="83820" cy="34290"/>
          </a:xfrm>
          <a:custGeom>
            <a:avLst/>
            <a:gdLst>
              <a:gd name="T0" fmla="*/ 55562 w 59"/>
              <a:gd name="T1" fmla="*/ 38100 h 24"/>
              <a:gd name="T2" fmla="*/ 93662 w 59"/>
              <a:gd name="T3" fmla="*/ 0 h 24"/>
              <a:gd name="T4" fmla="*/ 0 w 59"/>
              <a:gd name="T5" fmla="*/ 0 h 24"/>
              <a:gd name="T6" fmla="*/ 55562 w 59"/>
              <a:gd name="T7" fmla="*/ 38100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" h="24">
                <a:moveTo>
                  <a:pt x="35" y="24"/>
                </a:moveTo>
                <a:lnTo>
                  <a:pt x="59" y="0"/>
                </a:lnTo>
                <a:lnTo>
                  <a:pt x="0" y="0"/>
                </a:lnTo>
                <a:lnTo>
                  <a:pt x="35" y="2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89" name="Freeform 454"/>
          <p:cNvSpPr/>
          <p:nvPr/>
        </p:nvSpPr>
        <p:spPr bwMode="auto">
          <a:xfrm>
            <a:off x="2455545" y="2729230"/>
            <a:ext cx="135255" cy="64135"/>
          </a:xfrm>
          <a:custGeom>
            <a:avLst/>
            <a:gdLst>
              <a:gd name="T0" fmla="*/ 150813 w 95"/>
              <a:gd name="T1" fmla="*/ 71437 h 45"/>
              <a:gd name="T2" fmla="*/ 69850 w 95"/>
              <a:gd name="T3" fmla="*/ 0 h 45"/>
              <a:gd name="T4" fmla="*/ 0 w 95"/>
              <a:gd name="T5" fmla="*/ 71437 h 45"/>
              <a:gd name="T6" fmla="*/ 150813 w 95"/>
              <a:gd name="T7" fmla="*/ 71437 h 4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" h="45">
                <a:moveTo>
                  <a:pt x="95" y="45"/>
                </a:moveTo>
                <a:lnTo>
                  <a:pt x="44" y="0"/>
                </a:lnTo>
                <a:lnTo>
                  <a:pt x="0" y="45"/>
                </a:lnTo>
                <a:lnTo>
                  <a:pt x="95" y="45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90" name="Freeform 455"/>
          <p:cNvSpPr/>
          <p:nvPr/>
        </p:nvSpPr>
        <p:spPr bwMode="auto">
          <a:xfrm>
            <a:off x="2523490" y="2724785"/>
            <a:ext cx="513080" cy="67945"/>
          </a:xfrm>
          <a:custGeom>
            <a:avLst/>
            <a:gdLst>
              <a:gd name="T0" fmla="*/ 573088 w 361"/>
              <a:gd name="T1" fmla="*/ 28575 h 48"/>
              <a:gd name="T2" fmla="*/ 517525 w 361"/>
              <a:gd name="T3" fmla="*/ 0 h 48"/>
              <a:gd name="T4" fmla="*/ 74613 w 361"/>
              <a:gd name="T5" fmla="*/ 0 h 48"/>
              <a:gd name="T6" fmla="*/ 0 w 361"/>
              <a:gd name="T7" fmla="*/ 38100 h 48"/>
              <a:gd name="T8" fmla="*/ 74613 w 361"/>
              <a:gd name="T9" fmla="*/ 76200 h 48"/>
              <a:gd name="T10" fmla="*/ 527050 w 361"/>
              <a:gd name="T11" fmla="*/ 76200 h 48"/>
              <a:gd name="T12" fmla="*/ 573088 w 361"/>
              <a:gd name="T13" fmla="*/ 28575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1" h="48">
                <a:moveTo>
                  <a:pt x="361" y="18"/>
                </a:moveTo>
                <a:lnTo>
                  <a:pt x="326" y="0"/>
                </a:lnTo>
                <a:lnTo>
                  <a:pt x="47" y="0"/>
                </a:lnTo>
                <a:lnTo>
                  <a:pt x="0" y="24"/>
                </a:lnTo>
                <a:lnTo>
                  <a:pt x="47" y="48"/>
                </a:lnTo>
                <a:lnTo>
                  <a:pt x="332" y="48"/>
                </a:lnTo>
                <a:lnTo>
                  <a:pt x="361" y="18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91" name="Freeform 456"/>
          <p:cNvSpPr/>
          <p:nvPr/>
        </p:nvSpPr>
        <p:spPr bwMode="auto">
          <a:xfrm>
            <a:off x="2606040" y="2769235"/>
            <a:ext cx="304165" cy="19685"/>
          </a:xfrm>
          <a:custGeom>
            <a:avLst/>
            <a:gdLst>
              <a:gd name="T0" fmla="*/ 339725 w 214"/>
              <a:gd name="T1" fmla="*/ 0 h 14"/>
              <a:gd name="T2" fmla="*/ 339725 w 214"/>
              <a:gd name="T3" fmla="*/ 22225 h 14"/>
              <a:gd name="T4" fmla="*/ 0 w 214"/>
              <a:gd name="T5" fmla="*/ 22225 h 14"/>
              <a:gd name="T6" fmla="*/ 0 w 214"/>
              <a:gd name="T7" fmla="*/ 22225 h 14"/>
              <a:gd name="T8" fmla="*/ 49213 w 214"/>
              <a:gd name="T9" fmla="*/ 22225 h 14"/>
              <a:gd name="T10" fmla="*/ 95250 w 214"/>
              <a:gd name="T11" fmla="*/ 19050 h 14"/>
              <a:gd name="T12" fmla="*/ 139700 w 214"/>
              <a:gd name="T13" fmla="*/ 19050 h 14"/>
              <a:gd name="T14" fmla="*/ 179388 w 214"/>
              <a:gd name="T15" fmla="*/ 17463 h 14"/>
              <a:gd name="T16" fmla="*/ 217488 w 214"/>
              <a:gd name="T17" fmla="*/ 15875 h 14"/>
              <a:gd name="T18" fmla="*/ 252413 w 214"/>
              <a:gd name="T19" fmla="*/ 14288 h 14"/>
              <a:gd name="T20" fmla="*/ 279400 w 214"/>
              <a:gd name="T21" fmla="*/ 11113 h 14"/>
              <a:gd name="T22" fmla="*/ 301625 w 214"/>
              <a:gd name="T23" fmla="*/ 7938 h 14"/>
              <a:gd name="T24" fmla="*/ 319088 w 214"/>
              <a:gd name="T25" fmla="*/ 6350 h 14"/>
              <a:gd name="T26" fmla="*/ 328613 w 214"/>
              <a:gd name="T27" fmla="*/ 1588 h 14"/>
              <a:gd name="T28" fmla="*/ 331788 w 214"/>
              <a:gd name="T29" fmla="*/ 0 h 14"/>
              <a:gd name="T30" fmla="*/ 339725 w 214"/>
              <a:gd name="T31" fmla="*/ 0 h 1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14" h="14">
                <a:moveTo>
                  <a:pt x="214" y="0"/>
                </a:moveTo>
                <a:lnTo>
                  <a:pt x="214" y="14"/>
                </a:lnTo>
                <a:lnTo>
                  <a:pt x="0" y="14"/>
                </a:lnTo>
                <a:lnTo>
                  <a:pt x="31" y="14"/>
                </a:lnTo>
                <a:lnTo>
                  <a:pt x="60" y="12"/>
                </a:lnTo>
                <a:lnTo>
                  <a:pt x="88" y="12"/>
                </a:lnTo>
                <a:lnTo>
                  <a:pt x="113" y="11"/>
                </a:lnTo>
                <a:lnTo>
                  <a:pt x="137" y="10"/>
                </a:lnTo>
                <a:lnTo>
                  <a:pt x="159" y="9"/>
                </a:lnTo>
                <a:lnTo>
                  <a:pt x="176" y="7"/>
                </a:lnTo>
                <a:lnTo>
                  <a:pt x="190" y="5"/>
                </a:lnTo>
                <a:lnTo>
                  <a:pt x="201" y="4"/>
                </a:lnTo>
                <a:lnTo>
                  <a:pt x="207" y="1"/>
                </a:lnTo>
                <a:lnTo>
                  <a:pt x="209" y="0"/>
                </a:lnTo>
                <a:lnTo>
                  <a:pt x="214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92" name="Freeform 457"/>
          <p:cNvSpPr/>
          <p:nvPr/>
        </p:nvSpPr>
        <p:spPr bwMode="auto">
          <a:xfrm>
            <a:off x="2606040" y="2769235"/>
            <a:ext cx="297180" cy="19685"/>
          </a:xfrm>
          <a:custGeom>
            <a:avLst/>
            <a:gdLst>
              <a:gd name="T0" fmla="*/ 0 w 209"/>
              <a:gd name="T1" fmla="*/ 22225 h 14"/>
              <a:gd name="T2" fmla="*/ 49213 w 209"/>
              <a:gd name="T3" fmla="*/ 22225 h 14"/>
              <a:gd name="T4" fmla="*/ 95250 w 209"/>
              <a:gd name="T5" fmla="*/ 19050 h 14"/>
              <a:gd name="T6" fmla="*/ 139700 w 209"/>
              <a:gd name="T7" fmla="*/ 19050 h 14"/>
              <a:gd name="T8" fmla="*/ 179388 w 209"/>
              <a:gd name="T9" fmla="*/ 17463 h 14"/>
              <a:gd name="T10" fmla="*/ 217488 w 209"/>
              <a:gd name="T11" fmla="*/ 15875 h 14"/>
              <a:gd name="T12" fmla="*/ 252413 w 209"/>
              <a:gd name="T13" fmla="*/ 14288 h 14"/>
              <a:gd name="T14" fmla="*/ 279400 w 209"/>
              <a:gd name="T15" fmla="*/ 11113 h 14"/>
              <a:gd name="T16" fmla="*/ 301625 w 209"/>
              <a:gd name="T17" fmla="*/ 7938 h 14"/>
              <a:gd name="T18" fmla="*/ 319088 w 209"/>
              <a:gd name="T19" fmla="*/ 6350 h 14"/>
              <a:gd name="T20" fmla="*/ 328613 w 209"/>
              <a:gd name="T21" fmla="*/ 1588 h 14"/>
              <a:gd name="T22" fmla="*/ 331788 w 209"/>
              <a:gd name="T23" fmla="*/ 0 h 14"/>
              <a:gd name="T24" fmla="*/ 323850 w 209"/>
              <a:gd name="T25" fmla="*/ 0 h 14"/>
              <a:gd name="T26" fmla="*/ 320675 w 209"/>
              <a:gd name="T27" fmla="*/ 1588 h 14"/>
              <a:gd name="T28" fmla="*/ 307975 w 209"/>
              <a:gd name="T29" fmla="*/ 6350 h 14"/>
              <a:gd name="T30" fmla="*/ 290513 w 209"/>
              <a:gd name="T31" fmla="*/ 9525 h 14"/>
              <a:gd name="T32" fmla="*/ 261938 w 209"/>
              <a:gd name="T33" fmla="*/ 11113 h 14"/>
              <a:gd name="T34" fmla="*/ 230188 w 209"/>
              <a:gd name="T35" fmla="*/ 14288 h 14"/>
              <a:gd name="T36" fmla="*/ 192088 w 209"/>
              <a:gd name="T37" fmla="*/ 17463 h 14"/>
              <a:gd name="T38" fmla="*/ 147638 w 209"/>
              <a:gd name="T39" fmla="*/ 17463 h 14"/>
              <a:gd name="T40" fmla="*/ 101600 w 209"/>
              <a:gd name="T41" fmla="*/ 19050 h 14"/>
              <a:gd name="T42" fmla="*/ 52388 w 209"/>
              <a:gd name="T43" fmla="*/ 22225 h 14"/>
              <a:gd name="T44" fmla="*/ 0 w 209"/>
              <a:gd name="T45" fmla="*/ 22225 h 14"/>
              <a:gd name="T46" fmla="*/ 0 w 209"/>
              <a:gd name="T47" fmla="*/ 22225 h 14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09" h="14">
                <a:moveTo>
                  <a:pt x="0" y="14"/>
                </a:moveTo>
                <a:lnTo>
                  <a:pt x="31" y="14"/>
                </a:lnTo>
                <a:lnTo>
                  <a:pt x="60" y="12"/>
                </a:lnTo>
                <a:lnTo>
                  <a:pt x="88" y="12"/>
                </a:lnTo>
                <a:lnTo>
                  <a:pt x="113" y="11"/>
                </a:lnTo>
                <a:lnTo>
                  <a:pt x="137" y="10"/>
                </a:lnTo>
                <a:lnTo>
                  <a:pt x="159" y="9"/>
                </a:lnTo>
                <a:lnTo>
                  <a:pt x="176" y="7"/>
                </a:lnTo>
                <a:lnTo>
                  <a:pt x="190" y="5"/>
                </a:lnTo>
                <a:lnTo>
                  <a:pt x="201" y="4"/>
                </a:lnTo>
                <a:lnTo>
                  <a:pt x="207" y="1"/>
                </a:lnTo>
                <a:lnTo>
                  <a:pt x="209" y="0"/>
                </a:lnTo>
                <a:lnTo>
                  <a:pt x="204" y="0"/>
                </a:lnTo>
                <a:lnTo>
                  <a:pt x="202" y="1"/>
                </a:lnTo>
                <a:lnTo>
                  <a:pt x="194" y="4"/>
                </a:lnTo>
                <a:lnTo>
                  <a:pt x="183" y="6"/>
                </a:lnTo>
                <a:lnTo>
                  <a:pt x="165" y="7"/>
                </a:lnTo>
                <a:lnTo>
                  <a:pt x="145" y="9"/>
                </a:lnTo>
                <a:lnTo>
                  <a:pt x="121" y="11"/>
                </a:lnTo>
                <a:lnTo>
                  <a:pt x="93" y="11"/>
                </a:lnTo>
                <a:lnTo>
                  <a:pt x="64" y="12"/>
                </a:lnTo>
                <a:lnTo>
                  <a:pt x="33" y="14"/>
                </a:lnTo>
                <a:lnTo>
                  <a:pt x="0" y="14"/>
                </a:lnTo>
                <a:close/>
              </a:path>
            </a:pathLst>
          </a:custGeom>
          <a:solidFill>
            <a:srgbClr val="BBBBB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93" name="Freeform 458"/>
          <p:cNvSpPr/>
          <p:nvPr/>
        </p:nvSpPr>
        <p:spPr bwMode="auto">
          <a:xfrm>
            <a:off x="2606040" y="2769235"/>
            <a:ext cx="290195" cy="19685"/>
          </a:xfrm>
          <a:custGeom>
            <a:avLst/>
            <a:gdLst>
              <a:gd name="T0" fmla="*/ 323850 w 204"/>
              <a:gd name="T1" fmla="*/ 0 h 14"/>
              <a:gd name="T2" fmla="*/ 320675 w 204"/>
              <a:gd name="T3" fmla="*/ 1588 h 14"/>
              <a:gd name="T4" fmla="*/ 307975 w 204"/>
              <a:gd name="T5" fmla="*/ 6350 h 14"/>
              <a:gd name="T6" fmla="*/ 290513 w 204"/>
              <a:gd name="T7" fmla="*/ 9525 h 14"/>
              <a:gd name="T8" fmla="*/ 261938 w 204"/>
              <a:gd name="T9" fmla="*/ 11113 h 14"/>
              <a:gd name="T10" fmla="*/ 230188 w 204"/>
              <a:gd name="T11" fmla="*/ 14288 h 14"/>
              <a:gd name="T12" fmla="*/ 192088 w 204"/>
              <a:gd name="T13" fmla="*/ 17463 h 14"/>
              <a:gd name="T14" fmla="*/ 147638 w 204"/>
              <a:gd name="T15" fmla="*/ 17463 h 14"/>
              <a:gd name="T16" fmla="*/ 101600 w 204"/>
              <a:gd name="T17" fmla="*/ 19050 h 14"/>
              <a:gd name="T18" fmla="*/ 52388 w 204"/>
              <a:gd name="T19" fmla="*/ 22225 h 14"/>
              <a:gd name="T20" fmla="*/ 0 w 204"/>
              <a:gd name="T21" fmla="*/ 22225 h 14"/>
              <a:gd name="T22" fmla="*/ 0 w 204"/>
              <a:gd name="T23" fmla="*/ 19050 h 14"/>
              <a:gd name="T24" fmla="*/ 50800 w 204"/>
              <a:gd name="T25" fmla="*/ 19050 h 14"/>
              <a:gd name="T26" fmla="*/ 98425 w 204"/>
              <a:gd name="T27" fmla="*/ 19050 h 14"/>
              <a:gd name="T28" fmla="*/ 142875 w 204"/>
              <a:gd name="T29" fmla="*/ 17463 h 14"/>
              <a:gd name="T30" fmla="*/ 185738 w 204"/>
              <a:gd name="T31" fmla="*/ 15875 h 14"/>
              <a:gd name="T32" fmla="*/ 223838 w 204"/>
              <a:gd name="T33" fmla="*/ 14288 h 14"/>
              <a:gd name="T34" fmla="*/ 255588 w 204"/>
              <a:gd name="T35" fmla="*/ 11113 h 14"/>
              <a:gd name="T36" fmla="*/ 282575 w 204"/>
              <a:gd name="T37" fmla="*/ 7938 h 14"/>
              <a:gd name="T38" fmla="*/ 300038 w 204"/>
              <a:gd name="T39" fmla="*/ 6350 h 14"/>
              <a:gd name="T40" fmla="*/ 312738 w 204"/>
              <a:gd name="T41" fmla="*/ 1588 h 14"/>
              <a:gd name="T42" fmla="*/ 315913 w 204"/>
              <a:gd name="T43" fmla="*/ 0 h 14"/>
              <a:gd name="T44" fmla="*/ 323850 w 204"/>
              <a:gd name="T45" fmla="*/ 0 h 1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04" h="14">
                <a:moveTo>
                  <a:pt x="204" y="0"/>
                </a:moveTo>
                <a:lnTo>
                  <a:pt x="202" y="1"/>
                </a:lnTo>
                <a:lnTo>
                  <a:pt x="194" y="4"/>
                </a:lnTo>
                <a:lnTo>
                  <a:pt x="183" y="6"/>
                </a:lnTo>
                <a:lnTo>
                  <a:pt x="165" y="7"/>
                </a:lnTo>
                <a:lnTo>
                  <a:pt x="145" y="9"/>
                </a:lnTo>
                <a:lnTo>
                  <a:pt x="121" y="11"/>
                </a:lnTo>
                <a:lnTo>
                  <a:pt x="93" y="11"/>
                </a:lnTo>
                <a:lnTo>
                  <a:pt x="64" y="12"/>
                </a:lnTo>
                <a:lnTo>
                  <a:pt x="33" y="14"/>
                </a:lnTo>
                <a:lnTo>
                  <a:pt x="0" y="14"/>
                </a:lnTo>
                <a:lnTo>
                  <a:pt x="0" y="12"/>
                </a:lnTo>
                <a:lnTo>
                  <a:pt x="32" y="12"/>
                </a:lnTo>
                <a:lnTo>
                  <a:pt x="62" y="12"/>
                </a:lnTo>
                <a:lnTo>
                  <a:pt x="90" y="11"/>
                </a:lnTo>
                <a:lnTo>
                  <a:pt x="117" y="10"/>
                </a:lnTo>
                <a:lnTo>
                  <a:pt x="141" y="9"/>
                </a:lnTo>
                <a:lnTo>
                  <a:pt x="161" y="7"/>
                </a:lnTo>
                <a:lnTo>
                  <a:pt x="178" y="5"/>
                </a:lnTo>
                <a:lnTo>
                  <a:pt x="189" y="4"/>
                </a:lnTo>
                <a:lnTo>
                  <a:pt x="197" y="1"/>
                </a:lnTo>
                <a:lnTo>
                  <a:pt x="199" y="0"/>
                </a:lnTo>
                <a:lnTo>
                  <a:pt x="204" y="0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94" name="Freeform 459"/>
          <p:cNvSpPr/>
          <p:nvPr/>
        </p:nvSpPr>
        <p:spPr bwMode="auto">
          <a:xfrm>
            <a:off x="2606040" y="2769235"/>
            <a:ext cx="283210" cy="17145"/>
          </a:xfrm>
          <a:custGeom>
            <a:avLst/>
            <a:gdLst>
              <a:gd name="T0" fmla="*/ 0 w 199"/>
              <a:gd name="T1" fmla="*/ 19050 h 12"/>
              <a:gd name="T2" fmla="*/ 50800 w 199"/>
              <a:gd name="T3" fmla="*/ 19050 h 12"/>
              <a:gd name="T4" fmla="*/ 98425 w 199"/>
              <a:gd name="T5" fmla="*/ 19050 h 12"/>
              <a:gd name="T6" fmla="*/ 142875 w 199"/>
              <a:gd name="T7" fmla="*/ 17463 h 12"/>
              <a:gd name="T8" fmla="*/ 185738 w 199"/>
              <a:gd name="T9" fmla="*/ 15875 h 12"/>
              <a:gd name="T10" fmla="*/ 223838 w 199"/>
              <a:gd name="T11" fmla="*/ 14288 h 12"/>
              <a:gd name="T12" fmla="*/ 255588 w 199"/>
              <a:gd name="T13" fmla="*/ 11113 h 12"/>
              <a:gd name="T14" fmla="*/ 282575 w 199"/>
              <a:gd name="T15" fmla="*/ 7938 h 12"/>
              <a:gd name="T16" fmla="*/ 300038 w 199"/>
              <a:gd name="T17" fmla="*/ 6350 h 12"/>
              <a:gd name="T18" fmla="*/ 312738 w 199"/>
              <a:gd name="T19" fmla="*/ 1588 h 12"/>
              <a:gd name="T20" fmla="*/ 315913 w 199"/>
              <a:gd name="T21" fmla="*/ 0 h 12"/>
              <a:gd name="T22" fmla="*/ 306388 w 199"/>
              <a:gd name="T23" fmla="*/ 0 h 12"/>
              <a:gd name="T24" fmla="*/ 301625 w 199"/>
              <a:gd name="T25" fmla="*/ 1588 h 12"/>
              <a:gd name="T26" fmla="*/ 292100 w 199"/>
              <a:gd name="T27" fmla="*/ 6350 h 12"/>
              <a:gd name="T28" fmla="*/ 274638 w 199"/>
              <a:gd name="T29" fmla="*/ 7938 h 12"/>
              <a:gd name="T30" fmla="*/ 247650 w 199"/>
              <a:gd name="T31" fmla="*/ 11113 h 12"/>
              <a:gd name="T32" fmla="*/ 217488 w 199"/>
              <a:gd name="T33" fmla="*/ 14288 h 12"/>
              <a:gd name="T34" fmla="*/ 180975 w 199"/>
              <a:gd name="T35" fmla="*/ 15875 h 12"/>
              <a:gd name="T36" fmla="*/ 139700 w 199"/>
              <a:gd name="T37" fmla="*/ 17463 h 12"/>
              <a:gd name="T38" fmla="*/ 95250 w 199"/>
              <a:gd name="T39" fmla="*/ 19050 h 12"/>
              <a:gd name="T40" fmla="*/ 49213 w 199"/>
              <a:gd name="T41" fmla="*/ 19050 h 12"/>
              <a:gd name="T42" fmla="*/ 0 w 199"/>
              <a:gd name="T43" fmla="*/ 19050 h 12"/>
              <a:gd name="T44" fmla="*/ 0 w 199"/>
              <a:gd name="T45" fmla="*/ 19050 h 1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9" h="12">
                <a:moveTo>
                  <a:pt x="0" y="12"/>
                </a:moveTo>
                <a:lnTo>
                  <a:pt x="32" y="12"/>
                </a:lnTo>
                <a:lnTo>
                  <a:pt x="62" y="12"/>
                </a:lnTo>
                <a:lnTo>
                  <a:pt x="90" y="11"/>
                </a:lnTo>
                <a:lnTo>
                  <a:pt x="117" y="10"/>
                </a:lnTo>
                <a:lnTo>
                  <a:pt x="141" y="9"/>
                </a:lnTo>
                <a:lnTo>
                  <a:pt x="161" y="7"/>
                </a:lnTo>
                <a:lnTo>
                  <a:pt x="178" y="5"/>
                </a:lnTo>
                <a:lnTo>
                  <a:pt x="189" y="4"/>
                </a:lnTo>
                <a:lnTo>
                  <a:pt x="197" y="1"/>
                </a:lnTo>
                <a:lnTo>
                  <a:pt x="199" y="0"/>
                </a:lnTo>
                <a:lnTo>
                  <a:pt x="193" y="0"/>
                </a:lnTo>
                <a:lnTo>
                  <a:pt x="190" y="1"/>
                </a:lnTo>
                <a:lnTo>
                  <a:pt x="184" y="4"/>
                </a:lnTo>
                <a:lnTo>
                  <a:pt x="173" y="5"/>
                </a:lnTo>
                <a:lnTo>
                  <a:pt x="156" y="7"/>
                </a:lnTo>
                <a:lnTo>
                  <a:pt x="137" y="9"/>
                </a:lnTo>
                <a:lnTo>
                  <a:pt x="114" y="10"/>
                </a:lnTo>
                <a:lnTo>
                  <a:pt x="88" y="11"/>
                </a:lnTo>
                <a:lnTo>
                  <a:pt x="60" y="12"/>
                </a:lnTo>
                <a:lnTo>
                  <a:pt x="31" y="12"/>
                </a:lnTo>
                <a:lnTo>
                  <a:pt x="0" y="12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95" name="Freeform 460"/>
          <p:cNvSpPr/>
          <p:nvPr/>
        </p:nvSpPr>
        <p:spPr bwMode="auto">
          <a:xfrm>
            <a:off x="2606040" y="2769235"/>
            <a:ext cx="274320" cy="17145"/>
          </a:xfrm>
          <a:custGeom>
            <a:avLst/>
            <a:gdLst>
              <a:gd name="T0" fmla="*/ 306388 w 193"/>
              <a:gd name="T1" fmla="*/ 0 h 12"/>
              <a:gd name="T2" fmla="*/ 301625 w 193"/>
              <a:gd name="T3" fmla="*/ 1588 h 12"/>
              <a:gd name="T4" fmla="*/ 292100 w 193"/>
              <a:gd name="T5" fmla="*/ 6350 h 12"/>
              <a:gd name="T6" fmla="*/ 274638 w 193"/>
              <a:gd name="T7" fmla="*/ 7938 h 12"/>
              <a:gd name="T8" fmla="*/ 247650 w 193"/>
              <a:gd name="T9" fmla="*/ 11113 h 12"/>
              <a:gd name="T10" fmla="*/ 217488 w 193"/>
              <a:gd name="T11" fmla="*/ 14288 h 12"/>
              <a:gd name="T12" fmla="*/ 180975 w 193"/>
              <a:gd name="T13" fmla="*/ 15875 h 12"/>
              <a:gd name="T14" fmla="*/ 139700 w 193"/>
              <a:gd name="T15" fmla="*/ 17463 h 12"/>
              <a:gd name="T16" fmla="*/ 95250 w 193"/>
              <a:gd name="T17" fmla="*/ 19050 h 12"/>
              <a:gd name="T18" fmla="*/ 49213 w 193"/>
              <a:gd name="T19" fmla="*/ 19050 h 12"/>
              <a:gd name="T20" fmla="*/ 0 w 193"/>
              <a:gd name="T21" fmla="*/ 19050 h 12"/>
              <a:gd name="T22" fmla="*/ 0 w 193"/>
              <a:gd name="T23" fmla="*/ 19050 h 12"/>
              <a:gd name="T24" fmla="*/ 47625 w 193"/>
              <a:gd name="T25" fmla="*/ 19050 h 12"/>
              <a:gd name="T26" fmla="*/ 93663 w 193"/>
              <a:gd name="T27" fmla="*/ 17463 h 12"/>
              <a:gd name="T28" fmla="*/ 134938 w 193"/>
              <a:gd name="T29" fmla="*/ 17463 h 12"/>
              <a:gd name="T30" fmla="*/ 176213 w 193"/>
              <a:gd name="T31" fmla="*/ 15875 h 12"/>
              <a:gd name="T32" fmla="*/ 209550 w 193"/>
              <a:gd name="T33" fmla="*/ 14288 h 12"/>
              <a:gd name="T34" fmla="*/ 239713 w 193"/>
              <a:gd name="T35" fmla="*/ 11113 h 12"/>
              <a:gd name="T36" fmla="*/ 263525 w 193"/>
              <a:gd name="T37" fmla="*/ 7938 h 12"/>
              <a:gd name="T38" fmla="*/ 282575 w 193"/>
              <a:gd name="T39" fmla="*/ 6350 h 12"/>
              <a:gd name="T40" fmla="*/ 293688 w 193"/>
              <a:gd name="T41" fmla="*/ 1588 h 12"/>
              <a:gd name="T42" fmla="*/ 296863 w 193"/>
              <a:gd name="T43" fmla="*/ 0 h 12"/>
              <a:gd name="T44" fmla="*/ 306388 w 193"/>
              <a:gd name="T45" fmla="*/ 0 h 1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93" h="12">
                <a:moveTo>
                  <a:pt x="193" y="0"/>
                </a:moveTo>
                <a:lnTo>
                  <a:pt x="190" y="1"/>
                </a:lnTo>
                <a:lnTo>
                  <a:pt x="184" y="4"/>
                </a:lnTo>
                <a:lnTo>
                  <a:pt x="173" y="5"/>
                </a:lnTo>
                <a:lnTo>
                  <a:pt x="156" y="7"/>
                </a:lnTo>
                <a:lnTo>
                  <a:pt x="137" y="9"/>
                </a:lnTo>
                <a:lnTo>
                  <a:pt x="114" y="10"/>
                </a:lnTo>
                <a:lnTo>
                  <a:pt x="88" y="11"/>
                </a:lnTo>
                <a:lnTo>
                  <a:pt x="60" y="12"/>
                </a:lnTo>
                <a:lnTo>
                  <a:pt x="31" y="12"/>
                </a:lnTo>
                <a:lnTo>
                  <a:pt x="0" y="12"/>
                </a:lnTo>
                <a:lnTo>
                  <a:pt x="30" y="12"/>
                </a:lnTo>
                <a:lnTo>
                  <a:pt x="59" y="11"/>
                </a:lnTo>
                <a:lnTo>
                  <a:pt x="85" y="11"/>
                </a:lnTo>
                <a:lnTo>
                  <a:pt x="111" y="10"/>
                </a:lnTo>
                <a:lnTo>
                  <a:pt x="132" y="9"/>
                </a:lnTo>
                <a:lnTo>
                  <a:pt x="151" y="7"/>
                </a:lnTo>
                <a:lnTo>
                  <a:pt x="166" y="5"/>
                </a:lnTo>
                <a:lnTo>
                  <a:pt x="178" y="4"/>
                </a:lnTo>
                <a:lnTo>
                  <a:pt x="185" y="1"/>
                </a:lnTo>
                <a:lnTo>
                  <a:pt x="187" y="0"/>
                </a:lnTo>
                <a:lnTo>
                  <a:pt x="193" y="0"/>
                </a:lnTo>
                <a:close/>
              </a:path>
            </a:pathLst>
          </a:custGeom>
          <a:solidFill>
            <a:srgbClr val="AFAFA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96" name="Freeform 461"/>
          <p:cNvSpPr/>
          <p:nvPr/>
        </p:nvSpPr>
        <p:spPr bwMode="auto">
          <a:xfrm>
            <a:off x="2606040" y="2769235"/>
            <a:ext cx="266065" cy="17145"/>
          </a:xfrm>
          <a:custGeom>
            <a:avLst/>
            <a:gdLst>
              <a:gd name="T0" fmla="*/ 0 w 187"/>
              <a:gd name="T1" fmla="*/ 19050 h 12"/>
              <a:gd name="T2" fmla="*/ 47625 w 187"/>
              <a:gd name="T3" fmla="*/ 19050 h 12"/>
              <a:gd name="T4" fmla="*/ 93663 w 187"/>
              <a:gd name="T5" fmla="*/ 17463 h 12"/>
              <a:gd name="T6" fmla="*/ 134938 w 187"/>
              <a:gd name="T7" fmla="*/ 17463 h 12"/>
              <a:gd name="T8" fmla="*/ 176213 w 187"/>
              <a:gd name="T9" fmla="*/ 15875 h 12"/>
              <a:gd name="T10" fmla="*/ 209550 w 187"/>
              <a:gd name="T11" fmla="*/ 14288 h 12"/>
              <a:gd name="T12" fmla="*/ 239713 w 187"/>
              <a:gd name="T13" fmla="*/ 11113 h 12"/>
              <a:gd name="T14" fmla="*/ 263525 w 187"/>
              <a:gd name="T15" fmla="*/ 7938 h 12"/>
              <a:gd name="T16" fmla="*/ 282575 w 187"/>
              <a:gd name="T17" fmla="*/ 6350 h 12"/>
              <a:gd name="T18" fmla="*/ 293688 w 187"/>
              <a:gd name="T19" fmla="*/ 1588 h 12"/>
              <a:gd name="T20" fmla="*/ 296863 w 187"/>
              <a:gd name="T21" fmla="*/ 0 h 12"/>
              <a:gd name="T22" fmla="*/ 285750 w 187"/>
              <a:gd name="T23" fmla="*/ 0 h 12"/>
              <a:gd name="T24" fmla="*/ 284163 w 187"/>
              <a:gd name="T25" fmla="*/ 1588 h 12"/>
              <a:gd name="T26" fmla="*/ 271463 w 187"/>
              <a:gd name="T27" fmla="*/ 6350 h 12"/>
              <a:gd name="T28" fmla="*/ 255588 w 187"/>
              <a:gd name="T29" fmla="*/ 7938 h 12"/>
              <a:gd name="T30" fmla="*/ 231775 w 187"/>
              <a:gd name="T31" fmla="*/ 9525 h 12"/>
              <a:gd name="T32" fmla="*/ 203200 w 187"/>
              <a:gd name="T33" fmla="*/ 11113 h 12"/>
              <a:gd name="T34" fmla="*/ 169863 w 187"/>
              <a:gd name="T35" fmla="*/ 14288 h 12"/>
              <a:gd name="T36" fmla="*/ 131763 w 187"/>
              <a:gd name="T37" fmla="*/ 15875 h 12"/>
              <a:gd name="T38" fmla="*/ 88900 w 187"/>
              <a:gd name="T39" fmla="*/ 17463 h 12"/>
              <a:gd name="T40" fmla="*/ 47625 w 187"/>
              <a:gd name="T41" fmla="*/ 17463 h 12"/>
              <a:gd name="T42" fmla="*/ 0 w 187"/>
              <a:gd name="T43" fmla="*/ 17463 h 12"/>
              <a:gd name="T44" fmla="*/ 0 w 187"/>
              <a:gd name="T45" fmla="*/ 19050 h 12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7" h="12">
                <a:moveTo>
                  <a:pt x="0" y="12"/>
                </a:moveTo>
                <a:lnTo>
                  <a:pt x="30" y="12"/>
                </a:lnTo>
                <a:lnTo>
                  <a:pt x="59" y="11"/>
                </a:lnTo>
                <a:lnTo>
                  <a:pt x="85" y="11"/>
                </a:lnTo>
                <a:lnTo>
                  <a:pt x="111" y="10"/>
                </a:lnTo>
                <a:lnTo>
                  <a:pt x="132" y="9"/>
                </a:lnTo>
                <a:lnTo>
                  <a:pt x="151" y="7"/>
                </a:lnTo>
                <a:lnTo>
                  <a:pt x="166" y="5"/>
                </a:lnTo>
                <a:lnTo>
                  <a:pt x="178" y="4"/>
                </a:lnTo>
                <a:lnTo>
                  <a:pt x="185" y="1"/>
                </a:lnTo>
                <a:lnTo>
                  <a:pt x="187" y="0"/>
                </a:lnTo>
                <a:lnTo>
                  <a:pt x="180" y="0"/>
                </a:lnTo>
                <a:lnTo>
                  <a:pt x="179" y="1"/>
                </a:lnTo>
                <a:lnTo>
                  <a:pt x="171" y="4"/>
                </a:lnTo>
                <a:lnTo>
                  <a:pt x="161" y="5"/>
                </a:lnTo>
                <a:lnTo>
                  <a:pt x="146" y="6"/>
                </a:lnTo>
                <a:lnTo>
                  <a:pt x="128" y="7"/>
                </a:lnTo>
                <a:lnTo>
                  <a:pt x="107" y="9"/>
                </a:lnTo>
                <a:lnTo>
                  <a:pt x="83" y="10"/>
                </a:lnTo>
                <a:lnTo>
                  <a:pt x="56" y="11"/>
                </a:lnTo>
                <a:lnTo>
                  <a:pt x="30" y="11"/>
                </a:lnTo>
                <a:lnTo>
                  <a:pt x="0" y="11"/>
                </a:lnTo>
                <a:lnTo>
                  <a:pt x="0" y="12"/>
                </a:lnTo>
                <a:close/>
              </a:path>
            </a:pathLst>
          </a:custGeom>
          <a:solidFill>
            <a:srgbClr val="AAAAA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97" name="Freeform 462"/>
          <p:cNvSpPr/>
          <p:nvPr/>
        </p:nvSpPr>
        <p:spPr bwMode="auto">
          <a:xfrm>
            <a:off x="2606040" y="2769235"/>
            <a:ext cx="255905" cy="15875"/>
          </a:xfrm>
          <a:custGeom>
            <a:avLst/>
            <a:gdLst>
              <a:gd name="T0" fmla="*/ 285750 w 180"/>
              <a:gd name="T1" fmla="*/ 0 h 11"/>
              <a:gd name="T2" fmla="*/ 284163 w 180"/>
              <a:gd name="T3" fmla="*/ 1587 h 11"/>
              <a:gd name="T4" fmla="*/ 271463 w 180"/>
              <a:gd name="T5" fmla="*/ 6350 h 11"/>
              <a:gd name="T6" fmla="*/ 255588 w 180"/>
              <a:gd name="T7" fmla="*/ 7937 h 11"/>
              <a:gd name="T8" fmla="*/ 231775 w 180"/>
              <a:gd name="T9" fmla="*/ 9525 h 11"/>
              <a:gd name="T10" fmla="*/ 203200 w 180"/>
              <a:gd name="T11" fmla="*/ 11112 h 11"/>
              <a:gd name="T12" fmla="*/ 169863 w 180"/>
              <a:gd name="T13" fmla="*/ 14287 h 11"/>
              <a:gd name="T14" fmla="*/ 131763 w 180"/>
              <a:gd name="T15" fmla="*/ 15875 h 11"/>
              <a:gd name="T16" fmla="*/ 88900 w 180"/>
              <a:gd name="T17" fmla="*/ 17462 h 11"/>
              <a:gd name="T18" fmla="*/ 47625 w 180"/>
              <a:gd name="T19" fmla="*/ 17462 h 11"/>
              <a:gd name="T20" fmla="*/ 0 w 180"/>
              <a:gd name="T21" fmla="*/ 17462 h 11"/>
              <a:gd name="T22" fmla="*/ 0 w 180"/>
              <a:gd name="T23" fmla="*/ 17462 h 11"/>
              <a:gd name="T24" fmla="*/ 44450 w 180"/>
              <a:gd name="T25" fmla="*/ 17462 h 11"/>
              <a:gd name="T26" fmla="*/ 87313 w 180"/>
              <a:gd name="T27" fmla="*/ 17462 h 11"/>
              <a:gd name="T28" fmla="*/ 125413 w 180"/>
              <a:gd name="T29" fmla="*/ 15875 h 11"/>
              <a:gd name="T30" fmla="*/ 163513 w 180"/>
              <a:gd name="T31" fmla="*/ 14287 h 11"/>
              <a:gd name="T32" fmla="*/ 195263 w 180"/>
              <a:gd name="T33" fmla="*/ 11112 h 11"/>
              <a:gd name="T34" fmla="*/ 223838 w 180"/>
              <a:gd name="T35" fmla="*/ 9525 h 11"/>
              <a:gd name="T36" fmla="*/ 246063 w 180"/>
              <a:gd name="T37" fmla="*/ 7937 h 11"/>
              <a:gd name="T38" fmla="*/ 261938 w 180"/>
              <a:gd name="T39" fmla="*/ 3175 h 11"/>
              <a:gd name="T40" fmla="*/ 271463 w 180"/>
              <a:gd name="T41" fmla="*/ 1587 h 11"/>
              <a:gd name="T42" fmla="*/ 276225 w 180"/>
              <a:gd name="T43" fmla="*/ 0 h 11"/>
              <a:gd name="T44" fmla="*/ 285750 w 180"/>
              <a:gd name="T45" fmla="*/ 0 h 11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180" h="11">
                <a:moveTo>
                  <a:pt x="180" y="0"/>
                </a:moveTo>
                <a:lnTo>
                  <a:pt x="179" y="1"/>
                </a:lnTo>
                <a:lnTo>
                  <a:pt x="171" y="4"/>
                </a:lnTo>
                <a:lnTo>
                  <a:pt x="161" y="5"/>
                </a:lnTo>
                <a:lnTo>
                  <a:pt x="146" y="6"/>
                </a:lnTo>
                <a:lnTo>
                  <a:pt x="128" y="7"/>
                </a:lnTo>
                <a:lnTo>
                  <a:pt x="107" y="9"/>
                </a:lnTo>
                <a:lnTo>
                  <a:pt x="83" y="10"/>
                </a:lnTo>
                <a:lnTo>
                  <a:pt x="56" y="11"/>
                </a:lnTo>
                <a:lnTo>
                  <a:pt x="30" y="11"/>
                </a:lnTo>
                <a:lnTo>
                  <a:pt x="0" y="11"/>
                </a:lnTo>
                <a:lnTo>
                  <a:pt x="28" y="11"/>
                </a:lnTo>
                <a:lnTo>
                  <a:pt x="55" y="11"/>
                </a:lnTo>
                <a:lnTo>
                  <a:pt x="79" y="10"/>
                </a:lnTo>
                <a:lnTo>
                  <a:pt x="103" y="9"/>
                </a:lnTo>
                <a:lnTo>
                  <a:pt x="123" y="7"/>
                </a:lnTo>
                <a:lnTo>
                  <a:pt x="141" y="6"/>
                </a:lnTo>
                <a:lnTo>
                  <a:pt x="155" y="5"/>
                </a:lnTo>
                <a:lnTo>
                  <a:pt x="165" y="2"/>
                </a:lnTo>
                <a:lnTo>
                  <a:pt x="171" y="1"/>
                </a:lnTo>
                <a:lnTo>
                  <a:pt x="174" y="0"/>
                </a:lnTo>
                <a:lnTo>
                  <a:pt x="180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98" name="Freeform 463"/>
          <p:cNvSpPr/>
          <p:nvPr/>
        </p:nvSpPr>
        <p:spPr bwMode="auto">
          <a:xfrm>
            <a:off x="2606040" y="2769235"/>
            <a:ext cx="247650" cy="15875"/>
          </a:xfrm>
          <a:custGeom>
            <a:avLst/>
            <a:gdLst>
              <a:gd name="T0" fmla="*/ 0 w 174"/>
              <a:gd name="T1" fmla="*/ 17462 h 11"/>
              <a:gd name="T2" fmla="*/ 44450 w 174"/>
              <a:gd name="T3" fmla="*/ 17462 h 11"/>
              <a:gd name="T4" fmla="*/ 87313 w 174"/>
              <a:gd name="T5" fmla="*/ 17462 h 11"/>
              <a:gd name="T6" fmla="*/ 125413 w 174"/>
              <a:gd name="T7" fmla="*/ 15875 h 11"/>
              <a:gd name="T8" fmla="*/ 163513 w 174"/>
              <a:gd name="T9" fmla="*/ 14287 h 11"/>
              <a:gd name="T10" fmla="*/ 195263 w 174"/>
              <a:gd name="T11" fmla="*/ 11112 h 11"/>
              <a:gd name="T12" fmla="*/ 223838 w 174"/>
              <a:gd name="T13" fmla="*/ 9525 h 11"/>
              <a:gd name="T14" fmla="*/ 246063 w 174"/>
              <a:gd name="T15" fmla="*/ 7937 h 11"/>
              <a:gd name="T16" fmla="*/ 261938 w 174"/>
              <a:gd name="T17" fmla="*/ 3175 h 11"/>
              <a:gd name="T18" fmla="*/ 271463 w 174"/>
              <a:gd name="T19" fmla="*/ 1587 h 11"/>
              <a:gd name="T20" fmla="*/ 276225 w 174"/>
              <a:gd name="T21" fmla="*/ 0 h 11"/>
              <a:gd name="T22" fmla="*/ 263525 w 174"/>
              <a:gd name="T23" fmla="*/ 0 h 11"/>
              <a:gd name="T24" fmla="*/ 260350 w 174"/>
              <a:gd name="T25" fmla="*/ 1587 h 11"/>
              <a:gd name="T26" fmla="*/ 247650 w 174"/>
              <a:gd name="T27" fmla="*/ 6350 h 11"/>
              <a:gd name="T28" fmla="*/ 230188 w 174"/>
              <a:gd name="T29" fmla="*/ 7937 h 11"/>
              <a:gd name="T30" fmla="*/ 203200 w 174"/>
              <a:gd name="T31" fmla="*/ 9525 h 11"/>
              <a:gd name="T32" fmla="*/ 171450 w 174"/>
              <a:gd name="T33" fmla="*/ 11112 h 11"/>
              <a:gd name="T34" fmla="*/ 133350 w 174"/>
              <a:gd name="T35" fmla="*/ 14287 h 11"/>
              <a:gd name="T36" fmla="*/ 90488 w 174"/>
              <a:gd name="T37" fmla="*/ 15875 h 11"/>
              <a:gd name="T38" fmla="*/ 47625 w 174"/>
              <a:gd name="T39" fmla="*/ 15875 h 11"/>
              <a:gd name="T40" fmla="*/ 0 w 174"/>
              <a:gd name="T41" fmla="*/ 17462 h 11"/>
              <a:gd name="T42" fmla="*/ 0 w 174"/>
              <a:gd name="T43" fmla="*/ 17462 h 11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174" h="11">
                <a:moveTo>
                  <a:pt x="0" y="11"/>
                </a:moveTo>
                <a:lnTo>
                  <a:pt x="28" y="11"/>
                </a:lnTo>
                <a:lnTo>
                  <a:pt x="55" y="11"/>
                </a:lnTo>
                <a:lnTo>
                  <a:pt x="79" y="10"/>
                </a:lnTo>
                <a:lnTo>
                  <a:pt x="103" y="9"/>
                </a:lnTo>
                <a:lnTo>
                  <a:pt x="123" y="7"/>
                </a:lnTo>
                <a:lnTo>
                  <a:pt x="141" y="6"/>
                </a:lnTo>
                <a:lnTo>
                  <a:pt x="155" y="5"/>
                </a:lnTo>
                <a:lnTo>
                  <a:pt x="165" y="2"/>
                </a:lnTo>
                <a:lnTo>
                  <a:pt x="171" y="1"/>
                </a:lnTo>
                <a:lnTo>
                  <a:pt x="174" y="0"/>
                </a:lnTo>
                <a:lnTo>
                  <a:pt x="166" y="0"/>
                </a:lnTo>
                <a:lnTo>
                  <a:pt x="164" y="1"/>
                </a:lnTo>
                <a:lnTo>
                  <a:pt x="156" y="4"/>
                </a:lnTo>
                <a:lnTo>
                  <a:pt x="145" y="5"/>
                </a:lnTo>
                <a:lnTo>
                  <a:pt x="128" y="6"/>
                </a:lnTo>
                <a:lnTo>
                  <a:pt x="108" y="7"/>
                </a:lnTo>
                <a:lnTo>
                  <a:pt x="84" y="9"/>
                </a:lnTo>
                <a:lnTo>
                  <a:pt x="57" y="10"/>
                </a:lnTo>
                <a:lnTo>
                  <a:pt x="30" y="10"/>
                </a:lnTo>
                <a:lnTo>
                  <a:pt x="0" y="11"/>
                </a:lnTo>
                <a:close/>
              </a:path>
            </a:pathLst>
          </a:custGeom>
          <a:solidFill>
            <a:srgbClr val="A2A2A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699" name="Freeform 464"/>
          <p:cNvSpPr/>
          <p:nvPr/>
        </p:nvSpPr>
        <p:spPr bwMode="auto">
          <a:xfrm>
            <a:off x="2606040" y="2769235"/>
            <a:ext cx="236220" cy="15875"/>
          </a:xfrm>
          <a:custGeom>
            <a:avLst/>
            <a:gdLst>
              <a:gd name="T0" fmla="*/ 263525 w 166"/>
              <a:gd name="T1" fmla="*/ 0 h 11"/>
              <a:gd name="T2" fmla="*/ 260350 w 166"/>
              <a:gd name="T3" fmla="*/ 1587 h 11"/>
              <a:gd name="T4" fmla="*/ 247650 w 166"/>
              <a:gd name="T5" fmla="*/ 6350 h 11"/>
              <a:gd name="T6" fmla="*/ 230188 w 166"/>
              <a:gd name="T7" fmla="*/ 7937 h 11"/>
              <a:gd name="T8" fmla="*/ 203200 w 166"/>
              <a:gd name="T9" fmla="*/ 9525 h 11"/>
              <a:gd name="T10" fmla="*/ 171450 w 166"/>
              <a:gd name="T11" fmla="*/ 11112 h 11"/>
              <a:gd name="T12" fmla="*/ 133350 w 166"/>
              <a:gd name="T13" fmla="*/ 14287 h 11"/>
              <a:gd name="T14" fmla="*/ 90488 w 166"/>
              <a:gd name="T15" fmla="*/ 15875 h 11"/>
              <a:gd name="T16" fmla="*/ 47625 w 166"/>
              <a:gd name="T17" fmla="*/ 15875 h 11"/>
              <a:gd name="T18" fmla="*/ 0 w 166"/>
              <a:gd name="T19" fmla="*/ 17462 h 11"/>
              <a:gd name="T20" fmla="*/ 0 w 166"/>
              <a:gd name="T21" fmla="*/ 15875 h 11"/>
              <a:gd name="T22" fmla="*/ 44450 w 166"/>
              <a:gd name="T23" fmla="*/ 15875 h 11"/>
              <a:gd name="T24" fmla="*/ 87313 w 166"/>
              <a:gd name="T25" fmla="*/ 15875 h 11"/>
              <a:gd name="T26" fmla="*/ 127000 w 166"/>
              <a:gd name="T27" fmla="*/ 14287 h 11"/>
              <a:gd name="T28" fmla="*/ 163513 w 166"/>
              <a:gd name="T29" fmla="*/ 11112 h 11"/>
              <a:gd name="T30" fmla="*/ 193675 w 166"/>
              <a:gd name="T31" fmla="*/ 9525 h 11"/>
              <a:gd name="T32" fmla="*/ 219075 w 166"/>
              <a:gd name="T33" fmla="*/ 7937 h 11"/>
              <a:gd name="T34" fmla="*/ 238125 w 166"/>
              <a:gd name="T35" fmla="*/ 3175 h 11"/>
              <a:gd name="T36" fmla="*/ 249238 w 166"/>
              <a:gd name="T37" fmla="*/ 1587 h 11"/>
              <a:gd name="T38" fmla="*/ 252413 w 166"/>
              <a:gd name="T39" fmla="*/ 0 h 11"/>
              <a:gd name="T40" fmla="*/ 263525 w 166"/>
              <a:gd name="T41" fmla="*/ 0 h 11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66" h="11">
                <a:moveTo>
                  <a:pt x="166" y="0"/>
                </a:moveTo>
                <a:lnTo>
                  <a:pt x="164" y="1"/>
                </a:lnTo>
                <a:lnTo>
                  <a:pt x="156" y="4"/>
                </a:lnTo>
                <a:lnTo>
                  <a:pt x="145" y="5"/>
                </a:lnTo>
                <a:lnTo>
                  <a:pt x="128" y="6"/>
                </a:lnTo>
                <a:lnTo>
                  <a:pt x="108" y="7"/>
                </a:lnTo>
                <a:lnTo>
                  <a:pt x="84" y="9"/>
                </a:lnTo>
                <a:lnTo>
                  <a:pt x="57" y="10"/>
                </a:lnTo>
                <a:lnTo>
                  <a:pt x="30" y="10"/>
                </a:lnTo>
                <a:lnTo>
                  <a:pt x="0" y="11"/>
                </a:lnTo>
                <a:lnTo>
                  <a:pt x="0" y="10"/>
                </a:lnTo>
                <a:lnTo>
                  <a:pt x="28" y="10"/>
                </a:lnTo>
                <a:lnTo>
                  <a:pt x="55" y="10"/>
                </a:lnTo>
                <a:lnTo>
                  <a:pt x="80" y="9"/>
                </a:lnTo>
                <a:lnTo>
                  <a:pt x="103" y="7"/>
                </a:lnTo>
                <a:lnTo>
                  <a:pt x="122" y="6"/>
                </a:lnTo>
                <a:lnTo>
                  <a:pt x="138" y="5"/>
                </a:lnTo>
                <a:lnTo>
                  <a:pt x="150" y="2"/>
                </a:lnTo>
                <a:lnTo>
                  <a:pt x="157" y="1"/>
                </a:lnTo>
                <a:lnTo>
                  <a:pt x="159" y="0"/>
                </a:lnTo>
                <a:lnTo>
                  <a:pt x="166" y="0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00" name="Freeform 465"/>
          <p:cNvSpPr/>
          <p:nvPr/>
        </p:nvSpPr>
        <p:spPr bwMode="auto">
          <a:xfrm>
            <a:off x="2606040" y="2769235"/>
            <a:ext cx="226060" cy="13970"/>
          </a:xfrm>
          <a:custGeom>
            <a:avLst/>
            <a:gdLst>
              <a:gd name="T0" fmla="*/ 0 w 159"/>
              <a:gd name="T1" fmla="*/ 15875 h 10"/>
              <a:gd name="T2" fmla="*/ 44450 w 159"/>
              <a:gd name="T3" fmla="*/ 15875 h 10"/>
              <a:gd name="T4" fmla="*/ 87313 w 159"/>
              <a:gd name="T5" fmla="*/ 15875 h 10"/>
              <a:gd name="T6" fmla="*/ 127000 w 159"/>
              <a:gd name="T7" fmla="*/ 14288 h 10"/>
              <a:gd name="T8" fmla="*/ 163513 w 159"/>
              <a:gd name="T9" fmla="*/ 11113 h 10"/>
              <a:gd name="T10" fmla="*/ 193675 w 159"/>
              <a:gd name="T11" fmla="*/ 9525 h 10"/>
              <a:gd name="T12" fmla="*/ 219075 w 159"/>
              <a:gd name="T13" fmla="*/ 7938 h 10"/>
              <a:gd name="T14" fmla="*/ 238125 w 159"/>
              <a:gd name="T15" fmla="*/ 3175 h 10"/>
              <a:gd name="T16" fmla="*/ 249238 w 159"/>
              <a:gd name="T17" fmla="*/ 1588 h 10"/>
              <a:gd name="T18" fmla="*/ 252413 w 159"/>
              <a:gd name="T19" fmla="*/ 0 h 10"/>
              <a:gd name="T20" fmla="*/ 239713 w 159"/>
              <a:gd name="T21" fmla="*/ 0 h 10"/>
              <a:gd name="T22" fmla="*/ 236538 w 159"/>
              <a:gd name="T23" fmla="*/ 1588 h 10"/>
              <a:gd name="T24" fmla="*/ 225425 w 159"/>
              <a:gd name="T25" fmla="*/ 3175 h 10"/>
              <a:gd name="T26" fmla="*/ 207963 w 159"/>
              <a:gd name="T27" fmla="*/ 7938 h 10"/>
              <a:gd name="T28" fmla="*/ 184150 w 159"/>
              <a:gd name="T29" fmla="*/ 9525 h 10"/>
              <a:gd name="T30" fmla="*/ 155575 w 159"/>
              <a:gd name="T31" fmla="*/ 11113 h 10"/>
              <a:gd name="T32" fmla="*/ 120650 w 159"/>
              <a:gd name="T33" fmla="*/ 14288 h 10"/>
              <a:gd name="T34" fmla="*/ 82550 w 159"/>
              <a:gd name="T35" fmla="*/ 14288 h 10"/>
              <a:gd name="T36" fmla="*/ 42863 w 159"/>
              <a:gd name="T37" fmla="*/ 15875 h 10"/>
              <a:gd name="T38" fmla="*/ 0 w 159"/>
              <a:gd name="T39" fmla="*/ 15875 h 10"/>
              <a:gd name="T40" fmla="*/ 0 w 159"/>
              <a:gd name="T41" fmla="*/ 15875 h 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59" h="10">
                <a:moveTo>
                  <a:pt x="0" y="10"/>
                </a:moveTo>
                <a:lnTo>
                  <a:pt x="28" y="10"/>
                </a:lnTo>
                <a:lnTo>
                  <a:pt x="55" y="10"/>
                </a:lnTo>
                <a:lnTo>
                  <a:pt x="80" y="9"/>
                </a:lnTo>
                <a:lnTo>
                  <a:pt x="103" y="7"/>
                </a:lnTo>
                <a:lnTo>
                  <a:pt x="122" y="6"/>
                </a:lnTo>
                <a:lnTo>
                  <a:pt x="138" y="5"/>
                </a:lnTo>
                <a:lnTo>
                  <a:pt x="150" y="2"/>
                </a:lnTo>
                <a:lnTo>
                  <a:pt x="157" y="1"/>
                </a:lnTo>
                <a:lnTo>
                  <a:pt x="159" y="0"/>
                </a:lnTo>
                <a:lnTo>
                  <a:pt x="151" y="0"/>
                </a:lnTo>
                <a:lnTo>
                  <a:pt x="149" y="1"/>
                </a:lnTo>
                <a:lnTo>
                  <a:pt x="142" y="2"/>
                </a:lnTo>
                <a:lnTo>
                  <a:pt x="131" y="5"/>
                </a:lnTo>
                <a:lnTo>
                  <a:pt x="116" y="6"/>
                </a:lnTo>
                <a:lnTo>
                  <a:pt x="98" y="7"/>
                </a:lnTo>
                <a:lnTo>
                  <a:pt x="76" y="9"/>
                </a:lnTo>
                <a:lnTo>
                  <a:pt x="52" y="9"/>
                </a:lnTo>
                <a:lnTo>
                  <a:pt x="27" y="10"/>
                </a:lnTo>
                <a:lnTo>
                  <a:pt x="0" y="1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01" name="Freeform 466"/>
          <p:cNvSpPr/>
          <p:nvPr/>
        </p:nvSpPr>
        <p:spPr bwMode="auto">
          <a:xfrm>
            <a:off x="2606040" y="2769235"/>
            <a:ext cx="214630" cy="13970"/>
          </a:xfrm>
          <a:custGeom>
            <a:avLst/>
            <a:gdLst>
              <a:gd name="T0" fmla="*/ 239713 w 151"/>
              <a:gd name="T1" fmla="*/ 0 h 10"/>
              <a:gd name="T2" fmla="*/ 236538 w 151"/>
              <a:gd name="T3" fmla="*/ 1588 h 10"/>
              <a:gd name="T4" fmla="*/ 225425 w 151"/>
              <a:gd name="T5" fmla="*/ 3175 h 10"/>
              <a:gd name="T6" fmla="*/ 207963 w 151"/>
              <a:gd name="T7" fmla="*/ 7938 h 10"/>
              <a:gd name="T8" fmla="*/ 184150 w 151"/>
              <a:gd name="T9" fmla="*/ 9525 h 10"/>
              <a:gd name="T10" fmla="*/ 155575 w 151"/>
              <a:gd name="T11" fmla="*/ 11113 h 10"/>
              <a:gd name="T12" fmla="*/ 120650 w 151"/>
              <a:gd name="T13" fmla="*/ 14288 h 10"/>
              <a:gd name="T14" fmla="*/ 82550 w 151"/>
              <a:gd name="T15" fmla="*/ 14288 h 10"/>
              <a:gd name="T16" fmla="*/ 42863 w 151"/>
              <a:gd name="T17" fmla="*/ 15875 h 10"/>
              <a:gd name="T18" fmla="*/ 0 w 151"/>
              <a:gd name="T19" fmla="*/ 15875 h 10"/>
              <a:gd name="T20" fmla="*/ 0 w 151"/>
              <a:gd name="T21" fmla="*/ 14288 h 10"/>
              <a:gd name="T22" fmla="*/ 41275 w 151"/>
              <a:gd name="T23" fmla="*/ 14288 h 10"/>
              <a:gd name="T24" fmla="*/ 79375 w 151"/>
              <a:gd name="T25" fmla="*/ 14288 h 10"/>
              <a:gd name="T26" fmla="*/ 112713 w 151"/>
              <a:gd name="T27" fmla="*/ 11113 h 10"/>
              <a:gd name="T28" fmla="*/ 146050 w 151"/>
              <a:gd name="T29" fmla="*/ 9525 h 10"/>
              <a:gd name="T30" fmla="*/ 173038 w 151"/>
              <a:gd name="T31" fmla="*/ 9525 h 10"/>
              <a:gd name="T32" fmla="*/ 198438 w 151"/>
              <a:gd name="T33" fmla="*/ 6350 h 10"/>
              <a:gd name="T34" fmla="*/ 214313 w 151"/>
              <a:gd name="T35" fmla="*/ 3175 h 10"/>
              <a:gd name="T36" fmla="*/ 223838 w 151"/>
              <a:gd name="T37" fmla="*/ 1588 h 10"/>
              <a:gd name="T38" fmla="*/ 228600 w 151"/>
              <a:gd name="T39" fmla="*/ 0 h 10"/>
              <a:gd name="T40" fmla="*/ 239713 w 151"/>
              <a:gd name="T41" fmla="*/ 0 h 10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51" h="10">
                <a:moveTo>
                  <a:pt x="151" y="0"/>
                </a:moveTo>
                <a:lnTo>
                  <a:pt x="149" y="1"/>
                </a:lnTo>
                <a:lnTo>
                  <a:pt x="142" y="2"/>
                </a:lnTo>
                <a:lnTo>
                  <a:pt x="131" y="5"/>
                </a:lnTo>
                <a:lnTo>
                  <a:pt x="116" y="6"/>
                </a:lnTo>
                <a:lnTo>
                  <a:pt x="98" y="7"/>
                </a:lnTo>
                <a:lnTo>
                  <a:pt x="76" y="9"/>
                </a:lnTo>
                <a:lnTo>
                  <a:pt x="52" y="9"/>
                </a:lnTo>
                <a:lnTo>
                  <a:pt x="27" y="10"/>
                </a:lnTo>
                <a:lnTo>
                  <a:pt x="0" y="10"/>
                </a:lnTo>
                <a:lnTo>
                  <a:pt x="0" y="9"/>
                </a:lnTo>
                <a:lnTo>
                  <a:pt x="26" y="9"/>
                </a:lnTo>
                <a:lnTo>
                  <a:pt x="50" y="9"/>
                </a:lnTo>
                <a:lnTo>
                  <a:pt x="71" y="7"/>
                </a:lnTo>
                <a:lnTo>
                  <a:pt x="92" y="6"/>
                </a:lnTo>
                <a:lnTo>
                  <a:pt x="109" y="6"/>
                </a:lnTo>
                <a:lnTo>
                  <a:pt x="125" y="4"/>
                </a:lnTo>
                <a:lnTo>
                  <a:pt x="135" y="2"/>
                </a:lnTo>
                <a:lnTo>
                  <a:pt x="141" y="1"/>
                </a:lnTo>
                <a:lnTo>
                  <a:pt x="144" y="0"/>
                </a:lnTo>
                <a:lnTo>
                  <a:pt x="151" y="0"/>
                </a:lnTo>
                <a:close/>
              </a:path>
            </a:pathLst>
          </a:custGeom>
          <a:solidFill>
            <a:srgbClr val="95959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02" name="Freeform 467"/>
          <p:cNvSpPr/>
          <p:nvPr/>
        </p:nvSpPr>
        <p:spPr bwMode="auto">
          <a:xfrm>
            <a:off x="2606040" y="2769235"/>
            <a:ext cx="204470" cy="12700"/>
          </a:xfrm>
          <a:custGeom>
            <a:avLst/>
            <a:gdLst>
              <a:gd name="T0" fmla="*/ 0 w 144"/>
              <a:gd name="T1" fmla="*/ 14287 h 9"/>
              <a:gd name="T2" fmla="*/ 41275 w 144"/>
              <a:gd name="T3" fmla="*/ 14287 h 9"/>
              <a:gd name="T4" fmla="*/ 79375 w 144"/>
              <a:gd name="T5" fmla="*/ 14287 h 9"/>
              <a:gd name="T6" fmla="*/ 112713 w 144"/>
              <a:gd name="T7" fmla="*/ 11112 h 9"/>
              <a:gd name="T8" fmla="*/ 146050 w 144"/>
              <a:gd name="T9" fmla="*/ 9525 h 9"/>
              <a:gd name="T10" fmla="*/ 173038 w 144"/>
              <a:gd name="T11" fmla="*/ 9525 h 9"/>
              <a:gd name="T12" fmla="*/ 198438 w 144"/>
              <a:gd name="T13" fmla="*/ 6350 h 9"/>
              <a:gd name="T14" fmla="*/ 214313 w 144"/>
              <a:gd name="T15" fmla="*/ 3175 h 9"/>
              <a:gd name="T16" fmla="*/ 223838 w 144"/>
              <a:gd name="T17" fmla="*/ 1587 h 9"/>
              <a:gd name="T18" fmla="*/ 228600 w 144"/>
              <a:gd name="T19" fmla="*/ 0 h 9"/>
              <a:gd name="T20" fmla="*/ 211138 w 144"/>
              <a:gd name="T21" fmla="*/ 0 h 9"/>
              <a:gd name="T22" fmla="*/ 209550 w 144"/>
              <a:gd name="T23" fmla="*/ 1587 h 9"/>
              <a:gd name="T24" fmla="*/ 200025 w 144"/>
              <a:gd name="T25" fmla="*/ 3175 h 9"/>
              <a:gd name="T26" fmla="*/ 184150 w 144"/>
              <a:gd name="T27" fmla="*/ 6350 h 9"/>
              <a:gd name="T28" fmla="*/ 163513 w 144"/>
              <a:gd name="T29" fmla="*/ 7937 h 9"/>
              <a:gd name="T30" fmla="*/ 138113 w 144"/>
              <a:gd name="T31" fmla="*/ 9525 h 9"/>
              <a:gd name="T32" fmla="*/ 107950 w 144"/>
              <a:gd name="T33" fmla="*/ 11112 h 9"/>
              <a:gd name="T34" fmla="*/ 73025 w 144"/>
              <a:gd name="T35" fmla="*/ 11112 h 9"/>
              <a:gd name="T36" fmla="*/ 38100 w 144"/>
              <a:gd name="T37" fmla="*/ 14287 h 9"/>
              <a:gd name="T38" fmla="*/ 0 w 144"/>
              <a:gd name="T39" fmla="*/ 14287 h 9"/>
              <a:gd name="T40" fmla="*/ 0 w 144"/>
              <a:gd name="T41" fmla="*/ 14287 h 9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144" h="9">
                <a:moveTo>
                  <a:pt x="0" y="9"/>
                </a:moveTo>
                <a:lnTo>
                  <a:pt x="26" y="9"/>
                </a:lnTo>
                <a:lnTo>
                  <a:pt x="50" y="9"/>
                </a:lnTo>
                <a:lnTo>
                  <a:pt x="71" y="7"/>
                </a:lnTo>
                <a:lnTo>
                  <a:pt x="92" y="6"/>
                </a:lnTo>
                <a:lnTo>
                  <a:pt x="109" y="6"/>
                </a:lnTo>
                <a:lnTo>
                  <a:pt x="125" y="4"/>
                </a:lnTo>
                <a:lnTo>
                  <a:pt x="135" y="2"/>
                </a:lnTo>
                <a:lnTo>
                  <a:pt x="141" y="1"/>
                </a:lnTo>
                <a:lnTo>
                  <a:pt x="144" y="0"/>
                </a:lnTo>
                <a:lnTo>
                  <a:pt x="133" y="0"/>
                </a:lnTo>
                <a:lnTo>
                  <a:pt x="132" y="1"/>
                </a:lnTo>
                <a:lnTo>
                  <a:pt x="126" y="2"/>
                </a:lnTo>
                <a:lnTo>
                  <a:pt x="116" y="4"/>
                </a:lnTo>
                <a:lnTo>
                  <a:pt x="103" y="5"/>
                </a:lnTo>
                <a:lnTo>
                  <a:pt x="87" y="6"/>
                </a:lnTo>
                <a:lnTo>
                  <a:pt x="68" y="7"/>
                </a:lnTo>
                <a:lnTo>
                  <a:pt x="46" y="7"/>
                </a:lnTo>
                <a:lnTo>
                  <a:pt x="24" y="9"/>
                </a:lnTo>
                <a:lnTo>
                  <a:pt x="0" y="9"/>
                </a:lnTo>
                <a:close/>
              </a:path>
            </a:pathLst>
          </a:custGeom>
          <a:solidFill>
            <a:srgbClr val="91919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03" name="Freeform 468"/>
          <p:cNvSpPr/>
          <p:nvPr/>
        </p:nvSpPr>
        <p:spPr bwMode="auto">
          <a:xfrm>
            <a:off x="2606040" y="2769235"/>
            <a:ext cx="189230" cy="12700"/>
          </a:xfrm>
          <a:custGeom>
            <a:avLst/>
            <a:gdLst>
              <a:gd name="T0" fmla="*/ 211138 w 133"/>
              <a:gd name="T1" fmla="*/ 0 h 9"/>
              <a:gd name="T2" fmla="*/ 209550 w 133"/>
              <a:gd name="T3" fmla="*/ 1587 h 9"/>
              <a:gd name="T4" fmla="*/ 200025 w 133"/>
              <a:gd name="T5" fmla="*/ 3175 h 9"/>
              <a:gd name="T6" fmla="*/ 184150 w 133"/>
              <a:gd name="T7" fmla="*/ 6350 h 9"/>
              <a:gd name="T8" fmla="*/ 163513 w 133"/>
              <a:gd name="T9" fmla="*/ 7937 h 9"/>
              <a:gd name="T10" fmla="*/ 138113 w 133"/>
              <a:gd name="T11" fmla="*/ 9525 h 9"/>
              <a:gd name="T12" fmla="*/ 107950 w 133"/>
              <a:gd name="T13" fmla="*/ 11112 h 9"/>
              <a:gd name="T14" fmla="*/ 73025 w 133"/>
              <a:gd name="T15" fmla="*/ 11112 h 9"/>
              <a:gd name="T16" fmla="*/ 38100 w 133"/>
              <a:gd name="T17" fmla="*/ 14287 h 9"/>
              <a:gd name="T18" fmla="*/ 0 w 133"/>
              <a:gd name="T19" fmla="*/ 14287 h 9"/>
              <a:gd name="T20" fmla="*/ 0 w 133"/>
              <a:gd name="T21" fmla="*/ 11112 h 9"/>
              <a:gd name="T22" fmla="*/ 38100 w 133"/>
              <a:gd name="T23" fmla="*/ 11112 h 9"/>
              <a:gd name="T24" fmla="*/ 77788 w 133"/>
              <a:gd name="T25" fmla="*/ 11112 h 9"/>
              <a:gd name="T26" fmla="*/ 111125 w 133"/>
              <a:gd name="T27" fmla="*/ 9525 h 9"/>
              <a:gd name="T28" fmla="*/ 139700 w 133"/>
              <a:gd name="T29" fmla="*/ 7937 h 9"/>
              <a:gd name="T30" fmla="*/ 165100 w 133"/>
              <a:gd name="T31" fmla="*/ 6350 h 9"/>
              <a:gd name="T32" fmla="*/ 184150 w 133"/>
              <a:gd name="T33" fmla="*/ 3175 h 9"/>
              <a:gd name="T34" fmla="*/ 193675 w 133"/>
              <a:gd name="T35" fmla="*/ 1587 h 9"/>
              <a:gd name="T36" fmla="*/ 198438 w 133"/>
              <a:gd name="T37" fmla="*/ 0 h 9"/>
              <a:gd name="T38" fmla="*/ 211138 w 133"/>
              <a:gd name="T39" fmla="*/ 0 h 9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0" t="0" r="r" b="b"/>
            <a:pathLst>
              <a:path w="133" h="9">
                <a:moveTo>
                  <a:pt x="133" y="0"/>
                </a:moveTo>
                <a:lnTo>
                  <a:pt x="132" y="1"/>
                </a:lnTo>
                <a:lnTo>
                  <a:pt x="126" y="2"/>
                </a:lnTo>
                <a:lnTo>
                  <a:pt x="116" y="4"/>
                </a:lnTo>
                <a:lnTo>
                  <a:pt x="103" y="5"/>
                </a:lnTo>
                <a:lnTo>
                  <a:pt x="87" y="6"/>
                </a:lnTo>
                <a:lnTo>
                  <a:pt x="68" y="7"/>
                </a:lnTo>
                <a:lnTo>
                  <a:pt x="46" y="7"/>
                </a:lnTo>
                <a:lnTo>
                  <a:pt x="24" y="9"/>
                </a:lnTo>
                <a:lnTo>
                  <a:pt x="0" y="9"/>
                </a:lnTo>
                <a:lnTo>
                  <a:pt x="0" y="7"/>
                </a:lnTo>
                <a:lnTo>
                  <a:pt x="24" y="7"/>
                </a:lnTo>
                <a:lnTo>
                  <a:pt x="49" y="7"/>
                </a:lnTo>
                <a:lnTo>
                  <a:pt x="70" y="6"/>
                </a:lnTo>
                <a:lnTo>
                  <a:pt x="88" y="5"/>
                </a:lnTo>
                <a:lnTo>
                  <a:pt x="104" y="4"/>
                </a:lnTo>
                <a:lnTo>
                  <a:pt x="116" y="2"/>
                </a:lnTo>
                <a:lnTo>
                  <a:pt x="122" y="1"/>
                </a:lnTo>
                <a:lnTo>
                  <a:pt x="125" y="0"/>
                </a:lnTo>
                <a:lnTo>
                  <a:pt x="133" y="0"/>
                </a:lnTo>
                <a:close/>
              </a:path>
            </a:pathLst>
          </a:custGeom>
          <a:solidFill>
            <a:srgbClr val="8D8D8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04" name="Freeform 469"/>
          <p:cNvSpPr/>
          <p:nvPr/>
        </p:nvSpPr>
        <p:spPr bwMode="auto">
          <a:xfrm>
            <a:off x="2606040" y="2769235"/>
            <a:ext cx="177800" cy="10160"/>
          </a:xfrm>
          <a:custGeom>
            <a:avLst/>
            <a:gdLst>
              <a:gd name="T0" fmla="*/ 0 w 125"/>
              <a:gd name="T1" fmla="*/ 11112 h 7"/>
              <a:gd name="T2" fmla="*/ 38100 w 125"/>
              <a:gd name="T3" fmla="*/ 11112 h 7"/>
              <a:gd name="T4" fmla="*/ 77788 w 125"/>
              <a:gd name="T5" fmla="*/ 11112 h 7"/>
              <a:gd name="T6" fmla="*/ 111125 w 125"/>
              <a:gd name="T7" fmla="*/ 9525 h 7"/>
              <a:gd name="T8" fmla="*/ 139700 w 125"/>
              <a:gd name="T9" fmla="*/ 7937 h 7"/>
              <a:gd name="T10" fmla="*/ 165100 w 125"/>
              <a:gd name="T11" fmla="*/ 6350 h 7"/>
              <a:gd name="T12" fmla="*/ 184150 w 125"/>
              <a:gd name="T13" fmla="*/ 3175 h 7"/>
              <a:gd name="T14" fmla="*/ 193675 w 125"/>
              <a:gd name="T15" fmla="*/ 1587 h 7"/>
              <a:gd name="T16" fmla="*/ 198438 w 125"/>
              <a:gd name="T17" fmla="*/ 0 h 7"/>
              <a:gd name="T18" fmla="*/ 180975 w 125"/>
              <a:gd name="T19" fmla="*/ 0 h 7"/>
              <a:gd name="T20" fmla="*/ 177800 w 125"/>
              <a:gd name="T21" fmla="*/ 1587 h 7"/>
              <a:gd name="T22" fmla="*/ 168275 w 125"/>
              <a:gd name="T23" fmla="*/ 3175 h 7"/>
              <a:gd name="T24" fmla="*/ 150813 w 125"/>
              <a:gd name="T25" fmla="*/ 6350 h 7"/>
              <a:gd name="T26" fmla="*/ 128588 w 125"/>
              <a:gd name="T27" fmla="*/ 7937 h 7"/>
              <a:gd name="T28" fmla="*/ 101600 w 125"/>
              <a:gd name="T29" fmla="*/ 9525 h 7"/>
              <a:gd name="T30" fmla="*/ 71438 w 125"/>
              <a:gd name="T31" fmla="*/ 9525 h 7"/>
              <a:gd name="T32" fmla="*/ 36513 w 125"/>
              <a:gd name="T33" fmla="*/ 11112 h 7"/>
              <a:gd name="T34" fmla="*/ 0 w 125"/>
              <a:gd name="T35" fmla="*/ 11112 h 7"/>
              <a:gd name="T36" fmla="*/ 0 w 125"/>
              <a:gd name="T37" fmla="*/ 11112 h 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25" h="7">
                <a:moveTo>
                  <a:pt x="0" y="7"/>
                </a:moveTo>
                <a:lnTo>
                  <a:pt x="24" y="7"/>
                </a:lnTo>
                <a:lnTo>
                  <a:pt x="49" y="7"/>
                </a:lnTo>
                <a:lnTo>
                  <a:pt x="70" y="6"/>
                </a:lnTo>
                <a:lnTo>
                  <a:pt x="88" y="5"/>
                </a:lnTo>
                <a:lnTo>
                  <a:pt x="104" y="4"/>
                </a:lnTo>
                <a:lnTo>
                  <a:pt x="116" y="2"/>
                </a:lnTo>
                <a:lnTo>
                  <a:pt x="122" y="1"/>
                </a:lnTo>
                <a:lnTo>
                  <a:pt x="125" y="0"/>
                </a:lnTo>
                <a:lnTo>
                  <a:pt x="114" y="0"/>
                </a:lnTo>
                <a:lnTo>
                  <a:pt x="112" y="1"/>
                </a:lnTo>
                <a:lnTo>
                  <a:pt x="106" y="2"/>
                </a:lnTo>
                <a:lnTo>
                  <a:pt x="95" y="4"/>
                </a:lnTo>
                <a:lnTo>
                  <a:pt x="81" y="5"/>
                </a:lnTo>
                <a:lnTo>
                  <a:pt x="64" y="6"/>
                </a:lnTo>
                <a:lnTo>
                  <a:pt x="45" y="6"/>
                </a:lnTo>
                <a:lnTo>
                  <a:pt x="23" y="7"/>
                </a:lnTo>
                <a:lnTo>
                  <a:pt x="0" y="7"/>
                </a:lnTo>
                <a:close/>
              </a:path>
            </a:pathLst>
          </a:custGeom>
          <a:solidFill>
            <a:srgbClr val="88888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05" name="Freeform 470"/>
          <p:cNvSpPr/>
          <p:nvPr/>
        </p:nvSpPr>
        <p:spPr bwMode="auto">
          <a:xfrm>
            <a:off x="2606040" y="2769235"/>
            <a:ext cx="161925" cy="10160"/>
          </a:xfrm>
          <a:custGeom>
            <a:avLst/>
            <a:gdLst>
              <a:gd name="T0" fmla="*/ 180975 w 114"/>
              <a:gd name="T1" fmla="*/ 0 h 7"/>
              <a:gd name="T2" fmla="*/ 177800 w 114"/>
              <a:gd name="T3" fmla="*/ 1587 h 7"/>
              <a:gd name="T4" fmla="*/ 168275 w 114"/>
              <a:gd name="T5" fmla="*/ 3175 h 7"/>
              <a:gd name="T6" fmla="*/ 150813 w 114"/>
              <a:gd name="T7" fmla="*/ 6350 h 7"/>
              <a:gd name="T8" fmla="*/ 128588 w 114"/>
              <a:gd name="T9" fmla="*/ 7937 h 7"/>
              <a:gd name="T10" fmla="*/ 101600 w 114"/>
              <a:gd name="T11" fmla="*/ 9525 h 7"/>
              <a:gd name="T12" fmla="*/ 71438 w 114"/>
              <a:gd name="T13" fmla="*/ 9525 h 7"/>
              <a:gd name="T14" fmla="*/ 36513 w 114"/>
              <a:gd name="T15" fmla="*/ 11112 h 7"/>
              <a:gd name="T16" fmla="*/ 0 w 114"/>
              <a:gd name="T17" fmla="*/ 11112 h 7"/>
              <a:gd name="T18" fmla="*/ 0 w 114"/>
              <a:gd name="T19" fmla="*/ 9525 h 7"/>
              <a:gd name="T20" fmla="*/ 33338 w 114"/>
              <a:gd name="T21" fmla="*/ 9525 h 7"/>
              <a:gd name="T22" fmla="*/ 63500 w 114"/>
              <a:gd name="T23" fmla="*/ 9525 h 7"/>
              <a:gd name="T24" fmla="*/ 90488 w 114"/>
              <a:gd name="T25" fmla="*/ 7937 h 7"/>
              <a:gd name="T26" fmla="*/ 117475 w 114"/>
              <a:gd name="T27" fmla="*/ 6350 h 7"/>
              <a:gd name="T28" fmla="*/ 138113 w 114"/>
              <a:gd name="T29" fmla="*/ 6350 h 7"/>
              <a:gd name="T30" fmla="*/ 150813 w 114"/>
              <a:gd name="T31" fmla="*/ 3175 h 7"/>
              <a:gd name="T32" fmla="*/ 161925 w 114"/>
              <a:gd name="T33" fmla="*/ 1587 h 7"/>
              <a:gd name="T34" fmla="*/ 163513 w 114"/>
              <a:gd name="T35" fmla="*/ 0 h 7"/>
              <a:gd name="T36" fmla="*/ 180975 w 114"/>
              <a:gd name="T37" fmla="*/ 0 h 7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0" t="0" r="r" b="b"/>
            <a:pathLst>
              <a:path w="114" h="7">
                <a:moveTo>
                  <a:pt x="114" y="0"/>
                </a:moveTo>
                <a:lnTo>
                  <a:pt x="112" y="1"/>
                </a:lnTo>
                <a:lnTo>
                  <a:pt x="106" y="2"/>
                </a:lnTo>
                <a:lnTo>
                  <a:pt x="95" y="4"/>
                </a:lnTo>
                <a:lnTo>
                  <a:pt x="81" y="5"/>
                </a:lnTo>
                <a:lnTo>
                  <a:pt x="64" y="6"/>
                </a:lnTo>
                <a:lnTo>
                  <a:pt x="45" y="6"/>
                </a:lnTo>
                <a:lnTo>
                  <a:pt x="23" y="7"/>
                </a:lnTo>
                <a:lnTo>
                  <a:pt x="0" y="7"/>
                </a:lnTo>
                <a:lnTo>
                  <a:pt x="0" y="6"/>
                </a:lnTo>
                <a:lnTo>
                  <a:pt x="21" y="6"/>
                </a:lnTo>
                <a:lnTo>
                  <a:pt x="40" y="6"/>
                </a:lnTo>
                <a:lnTo>
                  <a:pt x="57" y="5"/>
                </a:lnTo>
                <a:lnTo>
                  <a:pt x="74" y="4"/>
                </a:lnTo>
                <a:lnTo>
                  <a:pt x="87" y="4"/>
                </a:lnTo>
                <a:lnTo>
                  <a:pt x="95" y="2"/>
                </a:lnTo>
                <a:lnTo>
                  <a:pt x="102" y="1"/>
                </a:lnTo>
                <a:lnTo>
                  <a:pt x="103" y="0"/>
                </a:lnTo>
                <a:lnTo>
                  <a:pt x="114" y="0"/>
                </a:lnTo>
                <a:close/>
              </a:path>
            </a:pathLst>
          </a:custGeom>
          <a:solidFill>
            <a:srgbClr val="84848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06" name="Freeform 471"/>
          <p:cNvSpPr/>
          <p:nvPr/>
        </p:nvSpPr>
        <p:spPr bwMode="auto">
          <a:xfrm>
            <a:off x="2606040" y="2769235"/>
            <a:ext cx="146685" cy="8255"/>
          </a:xfrm>
          <a:custGeom>
            <a:avLst/>
            <a:gdLst>
              <a:gd name="T0" fmla="*/ 0 w 103"/>
              <a:gd name="T1" fmla="*/ 9525 h 6"/>
              <a:gd name="T2" fmla="*/ 33338 w 103"/>
              <a:gd name="T3" fmla="*/ 9525 h 6"/>
              <a:gd name="T4" fmla="*/ 63500 w 103"/>
              <a:gd name="T5" fmla="*/ 9525 h 6"/>
              <a:gd name="T6" fmla="*/ 90488 w 103"/>
              <a:gd name="T7" fmla="*/ 7938 h 6"/>
              <a:gd name="T8" fmla="*/ 117475 w 103"/>
              <a:gd name="T9" fmla="*/ 6350 h 6"/>
              <a:gd name="T10" fmla="*/ 138113 w 103"/>
              <a:gd name="T11" fmla="*/ 6350 h 6"/>
              <a:gd name="T12" fmla="*/ 150813 w 103"/>
              <a:gd name="T13" fmla="*/ 3175 h 6"/>
              <a:gd name="T14" fmla="*/ 161925 w 103"/>
              <a:gd name="T15" fmla="*/ 1588 h 6"/>
              <a:gd name="T16" fmla="*/ 163513 w 103"/>
              <a:gd name="T17" fmla="*/ 0 h 6"/>
              <a:gd name="T18" fmla="*/ 146050 w 103"/>
              <a:gd name="T19" fmla="*/ 0 h 6"/>
              <a:gd name="T20" fmla="*/ 142875 w 103"/>
              <a:gd name="T21" fmla="*/ 1588 h 6"/>
              <a:gd name="T22" fmla="*/ 131763 w 103"/>
              <a:gd name="T23" fmla="*/ 3175 h 6"/>
              <a:gd name="T24" fmla="*/ 115888 w 103"/>
              <a:gd name="T25" fmla="*/ 6350 h 6"/>
              <a:gd name="T26" fmla="*/ 90488 w 103"/>
              <a:gd name="T27" fmla="*/ 6350 h 6"/>
              <a:gd name="T28" fmla="*/ 65088 w 103"/>
              <a:gd name="T29" fmla="*/ 7938 h 6"/>
              <a:gd name="T30" fmla="*/ 33338 w 103"/>
              <a:gd name="T31" fmla="*/ 7938 h 6"/>
              <a:gd name="T32" fmla="*/ 0 w 103"/>
              <a:gd name="T33" fmla="*/ 9525 h 6"/>
              <a:gd name="T34" fmla="*/ 0 w 103"/>
              <a:gd name="T35" fmla="*/ 9525 h 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" h="6">
                <a:moveTo>
                  <a:pt x="0" y="6"/>
                </a:moveTo>
                <a:lnTo>
                  <a:pt x="21" y="6"/>
                </a:lnTo>
                <a:lnTo>
                  <a:pt x="40" y="6"/>
                </a:lnTo>
                <a:lnTo>
                  <a:pt x="57" y="5"/>
                </a:lnTo>
                <a:lnTo>
                  <a:pt x="74" y="4"/>
                </a:lnTo>
                <a:lnTo>
                  <a:pt x="87" y="4"/>
                </a:lnTo>
                <a:lnTo>
                  <a:pt x="95" y="2"/>
                </a:lnTo>
                <a:lnTo>
                  <a:pt x="102" y="1"/>
                </a:lnTo>
                <a:lnTo>
                  <a:pt x="103" y="0"/>
                </a:lnTo>
                <a:lnTo>
                  <a:pt x="92" y="0"/>
                </a:lnTo>
                <a:lnTo>
                  <a:pt x="90" y="1"/>
                </a:lnTo>
                <a:lnTo>
                  <a:pt x="83" y="2"/>
                </a:lnTo>
                <a:lnTo>
                  <a:pt x="73" y="4"/>
                </a:lnTo>
                <a:lnTo>
                  <a:pt x="57" y="4"/>
                </a:lnTo>
                <a:lnTo>
                  <a:pt x="41" y="5"/>
                </a:lnTo>
                <a:lnTo>
                  <a:pt x="21" y="5"/>
                </a:lnTo>
                <a:lnTo>
                  <a:pt x="0" y="6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07" name="Freeform 472"/>
          <p:cNvSpPr/>
          <p:nvPr/>
        </p:nvSpPr>
        <p:spPr bwMode="auto">
          <a:xfrm>
            <a:off x="2606040" y="2769235"/>
            <a:ext cx="130810" cy="8255"/>
          </a:xfrm>
          <a:custGeom>
            <a:avLst/>
            <a:gdLst>
              <a:gd name="T0" fmla="*/ 146050 w 92"/>
              <a:gd name="T1" fmla="*/ 0 h 6"/>
              <a:gd name="T2" fmla="*/ 142875 w 92"/>
              <a:gd name="T3" fmla="*/ 1588 h 6"/>
              <a:gd name="T4" fmla="*/ 131763 w 92"/>
              <a:gd name="T5" fmla="*/ 3175 h 6"/>
              <a:gd name="T6" fmla="*/ 115888 w 92"/>
              <a:gd name="T7" fmla="*/ 6350 h 6"/>
              <a:gd name="T8" fmla="*/ 90488 w 92"/>
              <a:gd name="T9" fmla="*/ 6350 h 6"/>
              <a:gd name="T10" fmla="*/ 65088 w 92"/>
              <a:gd name="T11" fmla="*/ 7938 h 6"/>
              <a:gd name="T12" fmla="*/ 33338 w 92"/>
              <a:gd name="T13" fmla="*/ 7938 h 6"/>
              <a:gd name="T14" fmla="*/ 0 w 92"/>
              <a:gd name="T15" fmla="*/ 9525 h 6"/>
              <a:gd name="T16" fmla="*/ 0 w 92"/>
              <a:gd name="T17" fmla="*/ 7938 h 6"/>
              <a:gd name="T18" fmla="*/ 28575 w 92"/>
              <a:gd name="T19" fmla="*/ 7938 h 6"/>
              <a:gd name="T20" fmla="*/ 55563 w 92"/>
              <a:gd name="T21" fmla="*/ 6350 h 6"/>
              <a:gd name="T22" fmla="*/ 79375 w 92"/>
              <a:gd name="T23" fmla="*/ 6350 h 6"/>
              <a:gd name="T24" fmla="*/ 98425 w 92"/>
              <a:gd name="T25" fmla="*/ 3175 h 6"/>
              <a:gd name="T26" fmla="*/ 112713 w 92"/>
              <a:gd name="T27" fmla="*/ 1588 h 6"/>
              <a:gd name="T28" fmla="*/ 123825 w 92"/>
              <a:gd name="T29" fmla="*/ 0 h 6"/>
              <a:gd name="T30" fmla="*/ 127000 w 92"/>
              <a:gd name="T31" fmla="*/ 0 h 6"/>
              <a:gd name="T32" fmla="*/ 146050 w 92"/>
              <a:gd name="T33" fmla="*/ 0 h 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0" t="0" r="r" b="b"/>
            <a:pathLst>
              <a:path w="92" h="6">
                <a:moveTo>
                  <a:pt x="92" y="0"/>
                </a:moveTo>
                <a:lnTo>
                  <a:pt x="90" y="1"/>
                </a:lnTo>
                <a:lnTo>
                  <a:pt x="83" y="2"/>
                </a:lnTo>
                <a:lnTo>
                  <a:pt x="73" y="4"/>
                </a:lnTo>
                <a:lnTo>
                  <a:pt x="57" y="4"/>
                </a:lnTo>
                <a:lnTo>
                  <a:pt x="41" y="5"/>
                </a:lnTo>
                <a:lnTo>
                  <a:pt x="21" y="5"/>
                </a:lnTo>
                <a:lnTo>
                  <a:pt x="0" y="6"/>
                </a:lnTo>
                <a:lnTo>
                  <a:pt x="0" y="5"/>
                </a:lnTo>
                <a:lnTo>
                  <a:pt x="18" y="5"/>
                </a:lnTo>
                <a:lnTo>
                  <a:pt x="35" y="4"/>
                </a:lnTo>
                <a:lnTo>
                  <a:pt x="50" y="4"/>
                </a:lnTo>
                <a:lnTo>
                  <a:pt x="62" y="2"/>
                </a:lnTo>
                <a:lnTo>
                  <a:pt x="71" y="1"/>
                </a:lnTo>
                <a:lnTo>
                  <a:pt x="78" y="0"/>
                </a:lnTo>
                <a:lnTo>
                  <a:pt x="80" y="0"/>
                </a:lnTo>
                <a:lnTo>
                  <a:pt x="92" y="0"/>
                </a:lnTo>
                <a:close/>
              </a:path>
            </a:pathLst>
          </a:custGeom>
          <a:solidFill>
            <a:srgbClr val="7B7B7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08" name="Freeform 473"/>
          <p:cNvSpPr/>
          <p:nvPr/>
        </p:nvSpPr>
        <p:spPr bwMode="auto">
          <a:xfrm>
            <a:off x="2606040" y="2769235"/>
            <a:ext cx="113665" cy="6985"/>
          </a:xfrm>
          <a:custGeom>
            <a:avLst/>
            <a:gdLst>
              <a:gd name="T0" fmla="*/ 0 w 80"/>
              <a:gd name="T1" fmla="*/ 7937 h 5"/>
              <a:gd name="T2" fmla="*/ 28575 w 80"/>
              <a:gd name="T3" fmla="*/ 7937 h 5"/>
              <a:gd name="T4" fmla="*/ 55563 w 80"/>
              <a:gd name="T5" fmla="*/ 6350 h 5"/>
              <a:gd name="T6" fmla="*/ 79375 w 80"/>
              <a:gd name="T7" fmla="*/ 6350 h 5"/>
              <a:gd name="T8" fmla="*/ 98425 w 80"/>
              <a:gd name="T9" fmla="*/ 3175 h 5"/>
              <a:gd name="T10" fmla="*/ 112713 w 80"/>
              <a:gd name="T11" fmla="*/ 1587 h 5"/>
              <a:gd name="T12" fmla="*/ 123825 w 80"/>
              <a:gd name="T13" fmla="*/ 0 h 5"/>
              <a:gd name="T14" fmla="*/ 127000 w 80"/>
              <a:gd name="T15" fmla="*/ 0 h 5"/>
              <a:gd name="T16" fmla="*/ 104775 w 80"/>
              <a:gd name="T17" fmla="*/ 0 h 5"/>
              <a:gd name="T18" fmla="*/ 101600 w 80"/>
              <a:gd name="T19" fmla="*/ 0 h 5"/>
              <a:gd name="T20" fmla="*/ 90488 w 80"/>
              <a:gd name="T21" fmla="*/ 1587 h 5"/>
              <a:gd name="T22" fmla="*/ 74613 w 80"/>
              <a:gd name="T23" fmla="*/ 3175 h 5"/>
              <a:gd name="T24" fmla="*/ 52388 w 80"/>
              <a:gd name="T25" fmla="*/ 6350 h 5"/>
              <a:gd name="T26" fmla="*/ 28575 w 80"/>
              <a:gd name="T27" fmla="*/ 6350 h 5"/>
              <a:gd name="T28" fmla="*/ 0 w 80"/>
              <a:gd name="T29" fmla="*/ 6350 h 5"/>
              <a:gd name="T30" fmla="*/ 0 w 80"/>
              <a:gd name="T31" fmla="*/ 7937 h 5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80" h="5">
                <a:moveTo>
                  <a:pt x="0" y="5"/>
                </a:moveTo>
                <a:lnTo>
                  <a:pt x="18" y="5"/>
                </a:lnTo>
                <a:lnTo>
                  <a:pt x="35" y="4"/>
                </a:lnTo>
                <a:lnTo>
                  <a:pt x="50" y="4"/>
                </a:lnTo>
                <a:lnTo>
                  <a:pt x="62" y="2"/>
                </a:lnTo>
                <a:lnTo>
                  <a:pt x="71" y="1"/>
                </a:lnTo>
                <a:lnTo>
                  <a:pt x="78" y="0"/>
                </a:lnTo>
                <a:lnTo>
                  <a:pt x="80" y="0"/>
                </a:lnTo>
                <a:lnTo>
                  <a:pt x="66" y="0"/>
                </a:lnTo>
                <a:lnTo>
                  <a:pt x="64" y="0"/>
                </a:lnTo>
                <a:lnTo>
                  <a:pt x="57" y="1"/>
                </a:lnTo>
                <a:lnTo>
                  <a:pt x="47" y="2"/>
                </a:lnTo>
                <a:lnTo>
                  <a:pt x="33" y="4"/>
                </a:lnTo>
                <a:lnTo>
                  <a:pt x="18" y="4"/>
                </a:lnTo>
                <a:lnTo>
                  <a:pt x="0" y="4"/>
                </a:lnTo>
                <a:lnTo>
                  <a:pt x="0" y="5"/>
                </a:lnTo>
                <a:close/>
              </a:path>
            </a:pathLst>
          </a:custGeom>
          <a:solidFill>
            <a:srgbClr val="7777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09" name="Freeform 474"/>
          <p:cNvSpPr/>
          <p:nvPr/>
        </p:nvSpPr>
        <p:spPr bwMode="auto">
          <a:xfrm>
            <a:off x="2606040" y="2769235"/>
            <a:ext cx="93980" cy="5715"/>
          </a:xfrm>
          <a:custGeom>
            <a:avLst/>
            <a:gdLst>
              <a:gd name="T0" fmla="*/ 104775 w 66"/>
              <a:gd name="T1" fmla="*/ 0 h 4"/>
              <a:gd name="T2" fmla="*/ 101600 w 66"/>
              <a:gd name="T3" fmla="*/ 0 h 4"/>
              <a:gd name="T4" fmla="*/ 90488 w 66"/>
              <a:gd name="T5" fmla="*/ 1588 h 4"/>
              <a:gd name="T6" fmla="*/ 74613 w 66"/>
              <a:gd name="T7" fmla="*/ 3175 h 4"/>
              <a:gd name="T8" fmla="*/ 52388 w 66"/>
              <a:gd name="T9" fmla="*/ 6350 h 4"/>
              <a:gd name="T10" fmla="*/ 28575 w 66"/>
              <a:gd name="T11" fmla="*/ 6350 h 4"/>
              <a:gd name="T12" fmla="*/ 0 w 66"/>
              <a:gd name="T13" fmla="*/ 6350 h 4"/>
              <a:gd name="T14" fmla="*/ 0 w 66"/>
              <a:gd name="T15" fmla="*/ 3175 h 4"/>
              <a:gd name="T16" fmla="*/ 26988 w 66"/>
              <a:gd name="T17" fmla="*/ 3175 h 4"/>
              <a:gd name="T18" fmla="*/ 49213 w 66"/>
              <a:gd name="T19" fmla="*/ 3175 h 4"/>
              <a:gd name="T20" fmla="*/ 66675 w 66"/>
              <a:gd name="T21" fmla="*/ 1588 h 4"/>
              <a:gd name="T22" fmla="*/ 79375 w 66"/>
              <a:gd name="T23" fmla="*/ 0 h 4"/>
              <a:gd name="T24" fmla="*/ 82550 w 66"/>
              <a:gd name="T25" fmla="*/ 0 h 4"/>
              <a:gd name="T26" fmla="*/ 104775 w 66"/>
              <a:gd name="T27" fmla="*/ 0 h 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66" h="4">
                <a:moveTo>
                  <a:pt x="66" y="0"/>
                </a:moveTo>
                <a:lnTo>
                  <a:pt x="64" y="0"/>
                </a:lnTo>
                <a:lnTo>
                  <a:pt x="57" y="1"/>
                </a:lnTo>
                <a:lnTo>
                  <a:pt x="47" y="2"/>
                </a:lnTo>
                <a:lnTo>
                  <a:pt x="33" y="4"/>
                </a:lnTo>
                <a:lnTo>
                  <a:pt x="18" y="4"/>
                </a:lnTo>
                <a:lnTo>
                  <a:pt x="0" y="4"/>
                </a:lnTo>
                <a:lnTo>
                  <a:pt x="0" y="2"/>
                </a:lnTo>
                <a:lnTo>
                  <a:pt x="17" y="2"/>
                </a:lnTo>
                <a:lnTo>
                  <a:pt x="31" y="2"/>
                </a:lnTo>
                <a:lnTo>
                  <a:pt x="42" y="1"/>
                </a:lnTo>
                <a:lnTo>
                  <a:pt x="50" y="0"/>
                </a:lnTo>
                <a:lnTo>
                  <a:pt x="52" y="0"/>
                </a:lnTo>
                <a:lnTo>
                  <a:pt x="66" y="0"/>
                </a:lnTo>
                <a:close/>
              </a:path>
            </a:pathLst>
          </a:custGeom>
          <a:solidFill>
            <a:srgbClr val="73737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10" name="Freeform 475"/>
          <p:cNvSpPr/>
          <p:nvPr/>
        </p:nvSpPr>
        <p:spPr bwMode="auto">
          <a:xfrm>
            <a:off x="2606040" y="2769235"/>
            <a:ext cx="73660" cy="2540"/>
          </a:xfrm>
          <a:custGeom>
            <a:avLst/>
            <a:gdLst>
              <a:gd name="T0" fmla="*/ 0 w 52"/>
              <a:gd name="T1" fmla="*/ 3175 h 2"/>
              <a:gd name="T2" fmla="*/ 26988 w 52"/>
              <a:gd name="T3" fmla="*/ 3175 h 2"/>
              <a:gd name="T4" fmla="*/ 49213 w 52"/>
              <a:gd name="T5" fmla="*/ 3175 h 2"/>
              <a:gd name="T6" fmla="*/ 66675 w 52"/>
              <a:gd name="T7" fmla="*/ 1588 h 2"/>
              <a:gd name="T8" fmla="*/ 79375 w 52"/>
              <a:gd name="T9" fmla="*/ 0 h 2"/>
              <a:gd name="T10" fmla="*/ 82550 w 52"/>
              <a:gd name="T11" fmla="*/ 0 h 2"/>
              <a:gd name="T12" fmla="*/ 57150 w 52"/>
              <a:gd name="T13" fmla="*/ 0 h 2"/>
              <a:gd name="T14" fmla="*/ 55563 w 52"/>
              <a:gd name="T15" fmla="*/ 0 h 2"/>
              <a:gd name="T16" fmla="*/ 47625 w 52"/>
              <a:gd name="T17" fmla="*/ 1588 h 2"/>
              <a:gd name="T18" fmla="*/ 34925 w 52"/>
              <a:gd name="T19" fmla="*/ 1588 h 2"/>
              <a:gd name="T20" fmla="*/ 19050 w 52"/>
              <a:gd name="T21" fmla="*/ 1588 h 2"/>
              <a:gd name="T22" fmla="*/ 0 w 52"/>
              <a:gd name="T23" fmla="*/ 1588 h 2"/>
              <a:gd name="T24" fmla="*/ 0 w 52"/>
              <a:gd name="T25" fmla="*/ 3175 h 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52" h="2">
                <a:moveTo>
                  <a:pt x="0" y="2"/>
                </a:moveTo>
                <a:lnTo>
                  <a:pt x="17" y="2"/>
                </a:lnTo>
                <a:lnTo>
                  <a:pt x="31" y="2"/>
                </a:lnTo>
                <a:lnTo>
                  <a:pt x="42" y="1"/>
                </a:lnTo>
                <a:lnTo>
                  <a:pt x="50" y="0"/>
                </a:lnTo>
                <a:lnTo>
                  <a:pt x="52" y="0"/>
                </a:lnTo>
                <a:lnTo>
                  <a:pt x="36" y="0"/>
                </a:lnTo>
                <a:lnTo>
                  <a:pt x="35" y="0"/>
                </a:lnTo>
                <a:lnTo>
                  <a:pt x="30" y="1"/>
                </a:lnTo>
                <a:lnTo>
                  <a:pt x="22" y="1"/>
                </a:lnTo>
                <a:lnTo>
                  <a:pt x="12" y="1"/>
                </a:lnTo>
                <a:lnTo>
                  <a:pt x="0" y="1"/>
                </a:lnTo>
                <a:lnTo>
                  <a:pt x="0" y="2"/>
                </a:lnTo>
                <a:close/>
              </a:path>
            </a:pathLst>
          </a:custGeom>
          <a:solidFill>
            <a:srgbClr val="6E6E6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11" name="Freeform 476"/>
          <p:cNvSpPr/>
          <p:nvPr/>
        </p:nvSpPr>
        <p:spPr bwMode="auto">
          <a:xfrm>
            <a:off x="2606040" y="2769235"/>
            <a:ext cx="51435" cy="1270"/>
          </a:xfrm>
          <a:custGeom>
            <a:avLst/>
            <a:gdLst>
              <a:gd name="T0" fmla="*/ 57150 w 36"/>
              <a:gd name="T1" fmla="*/ 0 h 1"/>
              <a:gd name="T2" fmla="*/ 55563 w 36"/>
              <a:gd name="T3" fmla="*/ 0 h 1"/>
              <a:gd name="T4" fmla="*/ 47625 w 36"/>
              <a:gd name="T5" fmla="*/ 1587 h 1"/>
              <a:gd name="T6" fmla="*/ 34925 w 36"/>
              <a:gd name="T7" fmla="*/ 1587 h 1"/>
              <a:gd name="T8" fmla="*/ 19050 w 36"/>
              <a:gd name="T9" fmla="*/ 1587 h 1"/>
              <a:gd name="T10" fmla="*/ 0 w 36"/>
              <a:gd name="T11" fmla="*/ 1587 h 1"/>
              <a:gd name="T12" fmla="*/ 0 w 36"/>
              <a:gd name="T13" fmla="*/ 1587 h 1"/>
              <a:gd name="T14" fmla="*/ 12700 w 36"/>
              <a:gd name="T15" fmla="*/ 0 h 1"/>
              <a:gd name="T16" fmla="*/ 22225 w 36"/>
              <a:gd name="T17" fmla="*/ 0 h 1"/>
              <a:gd name="T18" fmla="*/ 28575 w 36"/>
              <a:gd name="T19" fmla="*/ 0 h 1"/>
              <a:gd name="T20" fmla="*/ 30163 w 36"/>
              <a:gd name="T21" fmla="*/ 0 h 1"/>
              <a:gd name="T22" fmla="*/ 57150 w 36"/>
              <a:gd name="T23" fmla="*/ 0 h 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36" h="1">
                <a:moveTo>
                  <a:pt x="36" y="0"/>
                </a:moveTo>
                <a:lnTo>
                  <a:pt x="35" y="0"/>
                </a:lnTo>
                <a:lnTo>
                  <a:pt x="30" y="1"/>
                </a:lnTo>
                <a:lnTo>
                  <a:pt x="22" y="1"/>
                </a:lnTo>
                <a:lnTo>
                  <a:pt x="12" y="1"/>
                </a:lnTo>
                <a:lnTo>
                  <a:pt x="0" y="1"/>
                </a:lnTo>
                <a:lnTo>
                  <a:pt x="8" y="0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36" y="0"/>
                </a:lnTo>
                <a:close/>
              </a:path>
            </a:pathLst>
          </a:custGeom>
          <a:solidFill>
            <a:srgbClr val="6A6A6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12" name="Freeform 477"/>
          <p:cNvSpPr/>
          <p:nvPr/>
        </p:nvSpPr>
        <p:spPr bwMode="auto">
          <a:xfrm>
            <a:off x="2606040" y="2769235"/>
            <a:ext cx="27305" cy="1270"/>
          </a:xfrm>
          <a:custGeom>
            <a:avLst/>
            <a:gdLst>
              <a:gd name="T0" fmla="*/ 0 w 19"/>
              <a:gd name="T1" fmla="*/ 1587 h 1"/>
              <a:gd name="T2" fmla="*/ 12700 w 19"/>
              <a:gd name="T3" fmla="*/ 0 h 1"/>
              <a:gd name="T4" fmla="*/ 22225 w 19"/>
              <a:gd name="T5" fmla="*/ 0 h 1"/>
              <a:gd name="T6" fmla="*/ 28575 w 19"/>
              <a:gd name="T7" fmla="*/ 0 h 1"/>
              <a:gd name="T8" fmla="*/ 30163 w 19"/>
              <a:gd name="T9" fmla="*/ 0 h 1"/>
              <a:gd name="T10" fmla="*/ 3175 w 19"/>
              <a:gd name="T11" fmla="*/ 0 h 1"/>
              <a:gd name="T12" fmla="*/ 0 w 19"/>
              <a:gd name="T13" fmla="*/ 0 h 1"/>
              <a:gd name="T14" fmla="*/ 0 w 19"/>
              <a:gd name="T15" fmla="*/ 1587 h 1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19" h="1">
                <a:moveTo>
                  <a:pt x="0" y="1"/>
                </a:moveTo>
                <a:lnTo>
                  <a:pt x="8" y="0"/>
                </a:lnTo>
                <a:lnTo>
                  <a:pt x="14" y="0"/>
                </a:lnTo>
                <a:lnTo>
                  <a:pt x="18" y="0"/>
                </a:lnTo>
                <a:lnTo>
                  <a:pt x="19" y="0"/>
                </a:lnTo>
                <a:lnTo>
                  <a:pt x="2" y="0"/>
                </a:lnTo>
                <a:lnTo>
                  <a:pt x="0" y="0"/>
                </a:lnTo>
                <a:lnTo>
                  <a:pt x="0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13" name="Freeform 478"/>
          <p:cNvSpPr/>
          <p:nvPr/>
        </p:nvSpPr>
        <p:spPr bwMode="auto">
          <a:xfrm>
            <a:off x="2606040" y="2769235"/>
            <a:ext cx="2540" cy="1270"/>
          </a:xfrm>
          <a:custGeom>
            <a:avLst/>
            <a:gdLst>
              <a:gd name="T0" fmla="*/ 3175 w 2"/>
              <a:gd name="T1" fmla="*/ 0 h 1587"/>
              <a:gd name="T2" fmla="*/ 0 w 2"/>
              <a:gd name="T3" fmla="*/ 0 h 1587"/>
              <a:gd name="T4" fmla="*/ 0 w 2"/>
              <a:gd name="T5" fmla="*/ 0 h 1587"/>
              <a:gd name="T6" fmla="*/ 0 w 2"/>
              <a:gd name="T7" fmla="*/ 0 h 1587"/>
              <a:gd name="T8" fmla="*/ 3175 w 2"/>
              <a:gd name="T9" fmla="*/ 0 h 15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" h="1587">
                <a:moveTo>
                  <a:pt x="2" y="0"/>
                </a:moveTo>
                <a:lnTo>
                  <a:pt x="0" y="0"/>
                </a:lnTo>
                <a:lnTo>
                  <a:pt x="2" y="0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14" name="Freeform 479"/>
          <p:cNvSpPr/>
          <p:nvPr/>
        </p:nvSpPr>
        <p:spPr bwMode="auto">
          <a:xfrm>
            <a:off x="2995930" y="2724785"/>
            <a:ext cx="67945" cy="254635"/>
          </a:xfrm>
          <a:custGeom>
            <a:avLst/>
            <a:gdLst>
              <a:gd name="T0" fmla="*/ 0 w 48"/>
              <a:gd name="T1" fmla="*/ 76200 h 179"/>
              <a:gd name="T2" fmla="*/ 76200 w 48"/>
              <a:gd name="T3" fmla="*/ 0 h 179"/>
              <a:gd name="T4" fmla="*/ 76200 w 48"/>
              <a:gd name="T5" fmla="*/ 207963 h 179"/>
              <a:gd name="T6" fmla="*/ 0 w 48"/>
              <a:gd name="T7" fmla="*/ 284163 h 179"/>
              <a:gd name="T8" fmla="*/ 0 w 48"/>
              <a:gd name="T9" fmla="*/ 76200 h 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48" h="179">
                <a:moveTo>
                  <a:pt x="0" y="48"/>
                </a:moveTo>
                <a:lnTo>
                  <a:pt x="48" y="0"/>
                </a:lnTo>
                <a:lnTo>
                  <a:pt x="48" y="131"/>
                </a:lnTo>
                <a:lnTo>
                  <a:pt x="0" y="179"/>
                </a:lnTo>
                <a:lnTo>
                  <a:pt x="0" y="48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15" name="Rectangle 480"/>
          <p:cNvSpPr>
            <a:spLocks noChangeArrowheads="1"/>
          </p:cNvSpPr>
          <p:nvPr/>
        </p:nvSpPr>
        <p:spPr bwMode="auto">
          <a:xfrm>
            <a:off x="2455545" y="2793365"/>
            <a:ext cx="540385" cy="147955"/>
          </a:xfrm>
          <a:prstGeom prst="rect">
            <a:avLst/>
          </a:prstGeom>
          <a:solidFill>
            <a:srgbClr val="C0C0C0"/>
          </a:solidFill>
          <a:ln w="4763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716" name="Freeform 481"/>
          <p:cNvSpPr/>
          <p:nvPr/>
        </p:nvSpPr>
        <p:spPr bwMode="auto">
          <a:xfrm>
            <a:off x="2624455" y="2793365"/>
            <a:ext cx="6985" cy="147955"/>
          </a:xfrm>
          <a:custGeom>
            <a:avLst/>
            <a:gdLst>
              <a:gd name="T0" fmla="*/ 7937 w 5"/>
              <a:gd name="T1" fmla="*/ 0 h 104"/>
              <a:gd name="T2" fmla="*/ 1587 w 5"/>
              <a:gd name="T3" fmla="*/ 41275 h 104"/>
              <a:gd name="T4" fmla="*/ 0 w 5"/>
              <a:gd name="T5" fmla="*/ 82550 h 104"/>
              <a:gd name="T6" fmla="*/ 1587 w 5"/>
              <a:gd name="T7" fmla="*/ 123825 h 104"/>
              <a:gd name="T8" fmla="*/ 7937 w 5"/>
              <a:gd name="T9" fmla="*/ 165100 h 1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" h="104">
                <a:moveTo>
                  <a:pt x="5" y="0"/>
                </a:moveTo>
                <a:lnTo>
                  <a:pt x="1" y="26"/>
                </a:lnTo>
                <a:lnTo>
                  <a:pt x="0" y="52"/>
                </a:lnTo>
                <a:lnTo>
                  <a:pt x="1" y="78"/>
                </a:lnTo>
                <a:lnTo>
                  <a:pt x="5" y="104"/>
                </a:lnTo>
              </a:path>
            </a:pathLst>
          </a:custGeom>
          <a:noFill/>
          <a:ln w="4763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17" name="Rectangle 482"/>
          <p:cNvSpPr>
            <a:spLocks noChangeArrowheads="1"/>
          </p:cNvSpPr>
          <p:nvPr/>
        </p:nvSpPr>
        <p:spPr bwMode="auto">
          <a:xfrm>
            <a:off x="2455545" y="2941320"/>
            <a:ext cx="540385" cy="38100"/>
          </a:xfrm>
          <a:prstGeom prst="rect">
            <a:avLst/>
          </a:prstGeom>
          <a:solidFill>
            <a:srgbClr val="9A9A9A"/>
          </a:solidFill>
          <a:ln w="4763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718" name="Rectangle 483"/>
          <p:cNvSpPr>
            <a:spLocks noChangeArrowheads="1"/>
          </p:cNvSpPr>
          <p:nvPr/>
        </p:nvSpPr>
        <p:spPr bwMode="auto">
          <a:xfrm>
            <a:off x="2872105" y="2838450"/>
            <a:ext cx="21590" cy="6985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719" name="Freeform 484"/>
          <p:cNvSpPr>
            <a:spLocks noEditPoints="1"/>
          </p:cNvSpPr>
          <p:nvPr/>
        </p:nvSpPr>
        <p:spPr bwMode="auto">
          <a:xfrm>
            <a:off x="2649855" y="2825750"/>
            <a:ext cx="88265" cy="10160"/>
          </a:xfrm>
          <a:custGeom>
            <a:avLst/>
            <a:gdLst>
              <a:gd name="T0" fmla="*/ 0 w 62"/>
              <a:gd name="T1" fmla="*/ 11112 h 7"/>
              <a:gd name="T2" fmla="*/ 28575 w 62"/>
              <a:gd name="T3" fmla="*/ 11112 h 7"/>
              <a:gd name="T4" fmla="*/ 28575 w 62"/>
              <a:gd name="T5" fmla="*/ 0 h 7"/>
              <a:gd name="T6" fmla="*/ 0 w 62"/>
              <a:gd name="T7" fmla="*/ 0 h 7"/>
              <a:gd name="T8" fmla="*/ 0 w 62"/>
              <a:gd name="T9" fmla="*/ 11112 h 7"/>
              <a:gd name="T10" fmla="*/ 41275 w 62"/>
              <a:gd name="T11" fmla="*/ 11112 h 7"/>
              <a:gd name="T12" fmla="*/ 55563 w 62"/>
              <a:gd name="T13" fmla="*/ 11112 h 7"/>
              <a:gd name="T14" fmla="*/ 55563 w 62"/>
              <a:gd name="T15" fmla="*/ 0 h 7"/>
              <a:gd name="T16" fmla="*/ 41275 w 62"/>
              <a:gd name="T17" fmla="*/ 0 h 7"/>
              <a:gd name="T18" fmla="*/ 41275 w 62"/>
              <a:gd name="T19" fmla="*/ 11112 h 7"/>
              <a:gd name="T20" fmla="*/ 69850 w 62"/>
              <a:gd name="T21" fmla="*/ 11112 h 7"/>
              <a:gd name="T22" fmla="*/ 98425 w 62"/>
              <a:gd name="T23" fmla="*/ 11112 h 7"/>
              <a:gd name="T24" fmla="*/ 98425 w 62"/>
              <a:gd name="T25" fmla="*/ 0 h 7"/>
              <a:gd name="T26" fmla="*/ 69850 w 62"/>
              <a:gd name="T27" fmla="*/ 0 h 7"/>
              <a:gd name="T28" fmla="*/ 69850 w 62"/>
              <a:gd name="T29" fmla="*/ 11112 h 7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62" h="7">
                <a:moveTo>
                  <a:pt x="0" y="7"/>
                </a:moveTo>
                <a:lnTo>
                  <a:pt x="18" y="7"/>
                </a:lnTo>
                <a:lnTo>
                  <a:pt x="18" y="0"/>
                </a:lnTo>
                <a:lnTo>
                  <a:pt x="0" y="0"/>
                </a:lnTo>
                <a:lnTo>
                  <a:pt x="0" y="7"/>
                </a:lnTo>
                <a:close/>
                <a:moveTo>
                  <a:pt x="26" y="7"/>
                </a:moveTo>
                <a:lnTo>
                  <a:pt x="35" y="7"/>
                </a:lnTo>
                <a:lnTo>
                  <a:pt x="35" y="0"/>
                </a:lnTo>
                <a:lnTo>
                  <a:pt x="26" y="0"/>
                </a:lnTo>
                <a:lnTo>
                  <a:pt x="26" y="7"/>
                </a:lnTo>
                <a:close/>
                <a:moveTo>
                  <a:pt x="44" y="7"/>
                </a:moveTo>
                <a:lnTo>
                  <a:pt x="62" y="7"/>
                </a:lnTo>
                <a:lnTo>
                  <a:pt x="62" y="0"/>
                </a:lnTo>
                <a:lnTo>
                  <a:pt x="44" y="0"/>
                </a:lnTo>
                <a:lnTo>
                  <a:pt x="44" y="7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20" name="Freeform 485"/>
          <p:cNvSpPr>
            <a:spLocks noEditPoints="1"/>
          </p:cNvSpPr>
          <p:nvPr/>
        </p:nvSpPr>
        <p:spPr bwMode="auto">
          <a:xfrm>
            <a:off x="2470785" y="2808605"/>
            <a:ext cx="391160" cy="57150"/>
          </a:xfrm>
          <a:custGeom>
            <a:avLst/>
            <a:gdLst>
              <a:gd name="T0" fmla="*/ 0 w 275"/>
              <a:gd name="T1" fmla="*/ 63500 h 40"/>
              <a:gd name="T2" fmla="*/ 58737 w 275"/>
              <a:gd name="T3" fmla="*/ 63500 h 40"/>
              <a:gd name="T4" fmla="*/ 58737 w 275"/>
              <a:gd name="T5" fmla="*/ 0 h 40"/>
              <a:gd name="T6" fmla="*/ 0 w 275"/>
              <a:gd name="T7" fmla="*/ 0 h 40"/>
              <a:gd name="T8" fmla="*/ 0 w 275"/>
              <a:gd name="T9" fmla="*/ 63500 h 40"/>
              <a:gd name="T10" fmla="*/ 387350 w 275"/>
              <a:gd name="T11" fmla="*/ 46038 h 40"/>
              <a:gd name="T12" fmla="*/ 436562 w 275"/>
              <a:gd name="T13" fmla="*/ 46038 h 40"/>
              <a:gd name="T14" fmla="*/ 436562 w 275"/>
              <a:gd name="T15" fmla="*/ 12700 h 40"/>
              <a:gd name="T16" fmla="*/ 387350 w 275"/>
              <a:gd name="T17" fmla="*/ 12700 h 40"/>
              <a:gd name="T18" fmla="*/ 387350 w 275"/>
              <a:gd name="T19" fmla="*/ 46038 h 4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5" h="40">
                <a:moveTo>
                  <a:pt x="0" y="40"/>
                </a:moveTo>
                <a:lnTo>
                  <a:pt x="37" y="40"/>
                </a:lnTo>
                <a:lnTo>
                  <a:pt x="37" y="0"/>
                </a:lnTo>
                <a:lnTo>
                  <a:pt x="0" y="0"/>
                </a:lnTo>
                <a:lnTo>
                  <a:pt x="0" y="40"/>
                </a:lnTo>
                <a:close/>
                <a:moveTo>
                  <a:pt x="244" y="29"/>
                </a:moveTo>
                <a:lnTo>
                  <a:pt x="275" y="29"/>
                </a:lnTo>
                <a:lnTo>
                  <a:pt x="275" y="8"/>
                </a:lnTo>
                <a:lnTo>
                  <a:pt x="244" y="8"/>
                </a:lnTo>
                <a:lnTo>
                  <a:pt x="244" y="29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21" name="Freeform 486"/>
          <p:cNvSpPr>
            <a:spLocks noEditPoints="1"/>
          </p:cNvSpPr>
          <p:nvPr/>
        </p:nvSpPr>
        <p:spPr bwMode="auto">
          <a:xfrm>
            <a:off x="2459355" y="2801620"/>
            <a:ext cx="531495" cy="166370"/>
          </a:xfrm>
          <a:custGeom>
            <a:avLst/>
            <a:gdLst>
              <a:gd name="T0" fmla="*/ 204788 w 374"/>
              <a:gd name="T1" fmla="*/ 147638 h 117"/>
              <a:gd name="T2" fmla="*/ 590550 w 374"/>
              <a:gd name="T3" fmla="*/ 147638 h 117"/>
              <a:gd name="T4" fmla="*/ 590550 w 374"/>
              <a:gd name="T5" fmla="*/ 0 h 117"/>
              <a:gd name="T6" fmla="*/ 204788 w 374"/>
              <a:gd name="T7" fmla="*/ 0 h 117"/>
              <a:gd name="T8" fmla="*/ 198438 w 374"/>
              <a:gd name="T9" fmla="*/ 34925 h 117"/>
              <a:gd name="T10" fmla="*/ 196850 w 374"/>
              <a:gd name="T11" fmla="*/ 73025 h 117"/>
              <a:gd name="T12" fmla="*/ 198438 w 374"/>
              <a:gd name="T13" fmla="*/ 109538 h 117"/>
              <a:gd name="T14" fmla="*/ 204788 w 374"/>
              <a:gd name="T15" fmla="*/ 147638 h 117"/>
              <a:gd name="T16" fmla="*/ 349250 w 374"/>
              <a:gd name="T17" fmla="*/ 130175 h 117"/>
              <a:gd name="T18" fmla="*/ 569913 w 374"/>
              <a:gd name="T19" fmla="*/ 130175 h 117"/>
              <a:gd name="T20" fmla="*/ 569913 w 374"/>
              <a:gd name="T21" fmla="*/ 17463 h 117"/>
              <a:gd name="T22" fmla="*/ 349250 w 374"/>
              <a:gd name="T23" fmla="*/ 17463 h 117"/>
              <a:gd name="T24" fmla="*/ 349250 w 374"/>
              <a:gd name="T25" fmla="*/ 130175 h 117"/>
              <a:gd name="T26" fmla="*/ 538163 w 374"/>
              <a:gd name="T27" fmla="*/ 185738 h 117"/>
              <a:gd name="T28" fmla="*/ 584200 w 374"/>
              <a:gd name="T29" fmla="*/ 185738 h 117"/>
              <a:gd name="T30" fmla="*/ 590550 w 374"/>
              <a:gd name="T31" fmla="*/ 184150 h 117"/>
              <a:gd name="T32" fmla="*/ 593725 w 374"/>
              <a:gd name="T33" fmla="*/ 176213 h 117"/>
              <a:gd name="T34" fmla="*/ 590550 w 374"/>
              <a:gd name="T35" fmla="*/ 169863 h 117"/>
              <a:gd name="T36" fmla="*/ 584200 w 374"/>
              <a:gd name="T37" fmla="*/ 168275 h 117"/>
              <a:gd name="T38" fmla="*/ 538163 w 374"/>
              <a:gd name="T39" fmla="*/ 168275 h 117"/>
              <a:gd name="T40" fmla="*/ 538163 w 374"/>
              <a:gd name="T41" fmla="*/ 185738 h 117"/>
              <a:gd name="T42" fmla="*/ 55563 w 374"/>
              <a:gd name="T43" fmla="*/ 185738 h 117"/>
              <a:gd name="T44" fmla="*/ 9525 w 374"/>
              <a:gd name="T45" fmla="*/ 185738 h 117"/>
              <a:gd name="T46" fmla="*/ 3175 w 374"/>
              <a:gd name="T47" fmla="*/ 184150 h 117"/>
              <a:gd name="T48" fmla="*/ 0 w 374"/>
              <a:gd name="T49" fmla="*/ 176213 h 117"/>
              <a:gd name="T50" fmla="*/ 3175 w 374"/>
              <a:gd name="T51" fmla="*/ 169863 h 117"/>
              <a:gd name="T52" fmla="*/ 9525 w 374"/>
              <a:gd name="T53" fmla="*/ 168275 h 117"/>
              <a:gd name="T54" fmla="*/ 55563 w 374"/>
              <a:gd name="T55" fmla="*/ 168275 h 117"/>
              <a:gd name="T56" fmla="*/ 55563 w 374"/>
              <a:gd name="T57" fmla="*/ 185738 h 117"/>
              <a:gd name="T58" fmla="*/ 212725 w 374"/>
              <a:gd name="T59" fmla="*/ 38100 h 117"/>
              <a:gd name="T60" fmla="*/ 311150 w 374"/>
              <a:gd name="T61" fmla="*/ 38100 h 117"/>
              <a:gd name="T62" fmla="*/ 311150 w 374"/>
              <a:gd name="T63" fmla="*/ 26988 h 117"/>
              <a:gd name="T64" fmla="*/ 212725 w 374"/>
              <a:gd name="T65" fmla="*/ 26988 h 117"/>
              <a:gd name="T66" fmla="*/ 212725 w 374"/>
              <a:gd name="T67" fmla="*/ 38100 h 117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374" h="117">
                <a:moveTo>
                  <a:pt x="129" y="93"/>
                </a:moveTo>
                <a:lnTo>
                  <a:pt x="372" y="93"/>
                </a:lnTo>
                <a:lnTo>
                  <a:pt x="372" y="0"/>
                </a:lnTo>
                <a:lnTo>
                  <a:pt x="129" y="0"/>
                </a:lnTo>
                <a:lnTo>
                  <a:pt x="125" y="22"/>
                </a:lnTo>
                <a:lnTo>
                  <a:pt x="124" y="46"/>
                </a:lnTo>
                <a:lnTo>
                  <a:pt x="125" y="69"/>
                </a:lnTo>
                <a:lnTo>
                  <a:pt x="129" y="93"/>
                </a:lnTo>
                <a:close/>
                <a:moveTo>
                  <a:pt x="220" y="82"/>
                </a:moveTo>
                <a:lnTo>
                  <a:pt x="359" y="82"/>
                </a:lnTo>
                <a:lnTo>
                  <a:pt x="359" y="11"/>
                </a:lnTo>
                <a:lnTo>
                  <a:pt x="220" y="11"/>
                </a:lnTo>
                <a:lnTo>
                  <a:pt x="220" y="82"/>
                </a:lnTo>
                <a:close/>
                <a:moveTo>
                  <a:pt x="339" y="117"/>
                </a:moveTo>
                <a:lnTo>
                  <a:pt x="368" y="117"/>
                </a:lnTo>
                <a:lnTo>
                  <a:pt x="372" y="116"/>
                </a:lnTo>
                <a:lnTo>
                  <a:pt x="374" y="111"/>
                </a:lnTo>
                <a:lnTo>
                  <a:pt x="372" y="107"/>
                </a:lnTo>
                <a:lnTo>
                  <a:pt x="368" y="106"/>
                </a:lnTo>
                <a:lnTo>
                  <a:pt x="339" y="106"/>
                </a:lnTo>
                <a:lnTo>
                  <a:pt x="339" y="117"/>
                </a:lnTo>
                <a:close/>
                <a:moveTo>
                  <a:pt x="35" y="117"/>
                </a:moveTo>
                <a:lnTo>
                  <a:pt x="6" y="117"/>
                </a:lnTo>
                <a:lnTo>
                  <a:pt x="2" y="116"/>
                </a:lnTo>
                <a:lnTo>
                  <a:pt x="0" y="111"/>
                </a:lnTo>
                <a:lnTo>
                  <a:pt x="2" y="107"/>
                </a:lnTo>
                <a:lnTo>
                  <a:pt x="6" y="106"/>
                </a:lnTo>
                <a:lnTo>
                  <a:pt x="35" y="106"/>
                </a:lnTo>
                <a:lnTo>
                  <a:pt x="35" y="117"/>
                </a:lnTo>
                <a:close/>
                <a:moveTo>
                  <a:pt x="134" y="24"/>
                </a:moveTo>
                <a:lnTo>
                  <a:pt x="196" y="24"/>
                </a:lnTo>
                <a:lnTo>
                  <a:pt x="196" y="17"/>
                </a:lnTo>
                <a:lnTo>
                  <a:pt x="134" y="17"/>
                </a:lnTo>
                <a:lnTo>
                  <a:pt x="134" y="24"/>
                </a:lnTo>
                <a:close/>
              </a:path>
            </a:pathLst>
          </a:custGeom>
          <a:solidFill>
            <a:srgbClr val="C0C0C0"/>
          </a:solidFill>
          <a:ln w="1588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22" name="Line 487"/>
          <p:cNvSpPr>
            <a:spLocks noChangeShapeType="1"/>
          </p:cNvSpPr>
          <p:nvPr/>
        </p:nvSpPr>
        <p:spPr bwMode="auto">
          <a:xfrm>
            <a:off x="2741295" y="2801620"/>
            <a:ext cx="1270" cy="13208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723" name="Line 488"/>
          <p:cNvSpPr>
            <a:spLocks noChangeShapeType="1"/>
          </p:cNvSpPr>
          <p:nvPr/>
        </p:nvSpPr>
        <p:spPr bwMode="auto">
          <a:xfrm flipH="1">
            <a:off x="2635885" y="2846070"/>
            <a:ext cx="105410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724" name="Line 489"/>
          <p:cNvSpPr>
            <a:spLocks noChangeShapeType="1"/>
          </p:cNvSpPr>
          <p:nvPr/>
        </p:nvSpPr>
        <p:spPr bwMode="auto">
          <a:xfrm flipH="1">
            <a:off x="2635885" y="2889885"/>
            <a:ext cx="105410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725" name="Line 490"/>
          <p:cNvSpPr>
            <a:spLocks noChangeShapeType="1"/>
          </p:cNvSpPr>
          <p:nvPr/>
        </p:nvSpPr>
        <p:spPr bwMode="auto">
          <a:xfrm>
            <a:off x="2907665" y="2817495"/>
            <a:ext cx="1270" cy="3810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726" name="Line 491"/>
          <p:cNvSpPr>
            <a:spLocks noChangeShapeType="1"/>
          </p:cNvSpPr>
          <p:nvPr/>
        </p:nvSpPr>
        <p:spPr bwMode="auto">
          <a:xfrm>
            <a:off x="2772410" y="2855595"/>
            <a:ext cx="197485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727" name="Line 492"/>
          <p:cNvSpPr>
            <a:spLocks noChangeShapeType="1"/>
          </p:cNvSpPr>
          <p:nvPr/>
        </p:nvSpPr>
        <p:spPr bwMode="auto">
          <a:xfrm flipV="1">
            <a:off x="2649855" y="2793365"/>
            <a:ext cx="1270" cy="571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728" name="Line 493"/>
          <p:cNvSpPr>
            <a:spLocks noChangeShapeType="1"/>
          </p:cNvSpPr>
          <p:nvPr/>
        </p:nvSpPr>
        <p:spPr bwMode="auto">
          <a:xfrm flipV="1">
            <a:off x="2649855" y="2933700"/>
            <a:ext cx="1270" cy="698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729" name="Line 494"/>
          <p:cNvSpPr>
            <a:spLocks noChangeShapeType="1"/>
          </p:cNvSpPr>
          <p:nvPr/>
        </p:nvSpPr>
        <p:spPr bwMode="auto">
          <a:xfrm>
            <a:off x="2653030" y="2867025"/>
            <a:ext cx="698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730" name="Line 495"/>
          <p:cNvSpPr>
            <a:spLocks noChangeShapeType="1"/>
          </p:cNvSpPr>
          <p:nvPr/>
        </p:nvSpPr>
        <p:spPr bwMode="auto">
          <a:xfrm>
            <a:off x="2653030" y="2831465"/>
            <a:ext cx="698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731" name="Line 496"/>
          <p:cNvSpPr>
            <a:spLocks noChangeShapeType="1"/>
          </p:cNvSpPr>
          <p:nvPr/>
        </p:nvSpPr>
        <p:spPr bwMode="auto">
          <a:xfrm>
            <a:off x="2717165" y="2831465"/>
            <a:ext cx="698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732" name="Line 497"/>
          <p:cNvSpPr>
            <a:spLocks noChangeShapeType="1"/>
          </p:cNvSpPr>
          <p:nvPr/>
        </p:nvSpPr>
        <p:spPr bwMode="auto">
          <a:xfrm>
            <a:off x="2797810" y="2846070"/>
            <a:ext cx="8255" cy="1270"/>
          </a:xfrm>
          <a:prstGeom prst="line">
            <a:avLst/>
          </a:prstGeom>
          <a:noFill/>
          <a:ln w="4763">
            <a:solidFill>
              <a:srgbClr val="00FF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733" name="Freeform 498"/>
          <p:cNvSpPr/>
          <p:nvPr/>
        </p:nvSpPr>
        <p:spPr bwMode="auto">
          <a:xfrm>
            <a:off x="2928620" y="2371090"/>
            <a:ext cx="66675" cy="398145"/>
          </a:xfrm>
          <a:custGeom>
            <a:avLst/>
            <a:gdLst>
              <a:gd name="T0" fmla="*/ 0 w 47"/>
              <a:gd name="T1" fmla="*/ 444500 h 280"/>
              <a:gd name="T2" fmla="*/ 57150 w 47"/>
              <a:gd name="T3" fmla="*/ 385763 h 280"/>
              <a:gd name="T4" fmla="*/ 57150 w 47"/>
              <a:gd name="T5" fmla="*/ 282575 h 280"/>
              <a:gd name="T6" fmla="*/ 74612 w 47"/>
              <a:gd name="T7" fmla="*/ 227013 h 280"/>
              <a:gd name="T8" fmla="*/ 74612 w 47"/>
              <a:gd name="T9" fmla="*/ 0 h 280"/>
              <a:gd name="T10" fmla="*/ 0 w 47"/>
              <a:gd name="T11" fmla="*/ 76200 h 280"/>
              <a:gd name="T12" fmla="*/ 0 w 47"/>
              <a:gd name="T13" fmla="*/ 444500 h 2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7" h="280">
                <a:moveTo>
                  <a:pt x="0" y="280"/>
                </a:moveTo>
                <a:lnTo>
                  <a:pt x="36" y="243"/>
                </a:lnTo>
                <a:lnTo>
                  <a:pt x="36" y="178"/>
                </a:lnTo>
                <a:lnTo>
                  <a:pt x="47" y="143"/>
                </a:lnTo>
                <a:lnTo>
                  <a:pt x="47" y="0"/>
                </a:lnTo>
                <a:lnTo>
                  <a:pt x="0" y="48"/>
                </a:lnTo>
                <a:lnTo>
                  <a:pt x="0" y="28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34" name="Freeform 499"/>
          <p:cNvSpPr/>
          <p:nvPr/>
        </p:nvSpPr>
        <p:spPr bwMode="auto">
          <a:xfrm>
            <a:off x="2523490" y="2371090"/>
            <a:ext cx="471805" cy="67945"/>
          </a:xfrm>
          <a:custGeom>
            <a:avLst/>
            <a:gdLst>
              <a:gd name="T0" fmla="*/ 527050 w 332"/>
              <a:gd name="T1" fmla="*/ 0 h 48"/>
              <a:gd name="T2" fmla="*/ 74613 w 332"/>
              <a:gd name="T3" fmla="*/ 0 h 48"/>
              <a:gd name="T4" fmla="*/ 0 w 332"/>
              <a:gd name="T5" fmla="*/ 76200 h 48"/>
              <a:gd name="T6" fmla="*/ 452438 w 332"/>
              <a:gd name="T7" fmla="*/ 76200 h 48"/>
              <a:gd name="T8" fmla="*/ 527050 w 332"/>
              <a:gd name="T9" fmla="*/ 0 h 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32" h="48">
                <a:moveTo>
                  <a:pt x="332" y="0"/>
                </a:moveTo>
                <a:lnTo>
                  <a:pt x="47" y="0"/>
                </a:lnTo>
                <a:lnTo>
                  <a:pt x="0" y="48"/>
                </a:lnTo>
                <a:lnTo>
                  <a:pt x="285" y="48"/>
                </a:lnTo>
                <a:lnTo>
                  <a:pt x="332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35" name="Rectangle 500"/>
          <p:cNvSpPr>
            <a:spLocks noChangeArrowheads="1"/>
          </p:cNvSpPr>
          <p:nvPr/>
        </p:nvSpPr>
        <p:spPr bwMode="auto">
          <a:xfrm>
            <a:off x="2523490" y="2439035"/>
            <a:ext cx="405130" cy="327025"/>
          </a:xfrm>
          <a:prstGeom prst="rect">
            <a:avLst/>
          </a:prstGeom>
          <a:solidFill>
            <a:srgbClr val="C0C0C0"/>
          </a:solidFill>
          <a:ln w="4763">
            <a:solidFill>
              <a:srgbClr val="000000"/>
            </a:solidFill>
            <a:miter lim="800000"/>
          </a:ln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736" name="Rectangle 501"/>
          <p:cNvSpPr>
            <a:spLocks noChangeArrowheads="1"/>
          </p:cNvSpPr>
          <p:nvPr/>
        </p:nvSpPr>
        <p:spPr bwMode="auto">
          <a:xfrm>
            <a:off x="2887345" y="2724785"/>
            <a:ext cx="19685" cy="11430"/>
          </a:xfrm>
          <a:prstGeom prst="rect">
            <a:avLst/>
          </a:prstGeom>
          <a:solidFill>
            <a:srgbClr val="00FF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737" name="Freeform 502"/>
          <p:cNvSpPr/>
          <p:nvPr/>
        </p:nvSpPr>
        <p:spPr bwMode="auto">
          <a:xfrm>
            <a:off x="2581910" y="2489200"/>
            <a:ext cx="287020" cy="201930"/>
          </a:xfrm>
          <a:custGeom>
            <a:avLst/>
            <a:gdLst>
              <a:gd name="T0" fmla="*/ 0 w 202"/>
              <a:gd name="T1" fmla="*/ 225425 h 142"/>
              <a:gd name="T2" fmla="*/ 320675 w 202"/>
              <a:gd name="T3" fmla="*/ 225425 h 142"/>
              <a:gd name="T4" fmla="*/ 320675 w 202"/>
              <a:gd name="T5" fmla="*/ 0 h 142"/>
              <a:gd name="T6" fmla="*/ 312738 w 202"/>
              <a:gd name="T7" fmla="*/ 0 h 142"/>
              <a:gd name="T8" fmla="*/ 312738 w 202"/>
              <a:gd name="T9" fmla="*/ 219075 h 142"/>
              <a:gd name="T10" fmla="*/ 0 w 202"/>
              <a:gd name="T11" fmla="*/ 219075 h 142"/>
              <a:gd name="T12" fmla="*/ 0 w 202"/>
              <a:gd name="T13" fmla="*/ 225425 h 1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2" h="142">
                <a:moveTo>
                  <a:pt x="0" y="142"/>
                </a:moveTo>
                <a:lnTo>
                  <a:pt x="202" y="142"/>
                </a:lnTo>
                <a:lnTo>
                  <a:pt x="202" y="0"/>
                </a:lnTo>
                <a:lnTo>
                  <a:pt x="197" y="0"/>
                </a:lnTo>
                <a:lnTo>
                  <a:pt x="197" y="138"/>
                </a:lnTo>
                <a:lnTo>
                  <a:pt x="0" y="138"/>
                </a:lnTo>
                <a:lnTo>
                  <a:pt x="0" y="142"/>
                </a:lnTo>
                <a:close/>
              </a:path>
            </a:pathLst>
          </a:custGeom>
          <a:solidFill>
            <a:srgbClr val="8A8A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38" name="Freeform 503"/>
          <p:cNvSpPr/>
          <p:nvPr/>
        </p:nvSpPr>
        <p:spPr bwMode="auto">
          <a:xfrm>
            <a:off x="2581910" y="2489200"/>
            <a:ext cx="280035" cy="196215"/>
          </a:xfrm>
          <a:custGeom>
            <a:avLst/>
            <a:gdLst>
              <a:gd name="T0" fmla="*/ 0 w 197"/>
              <a:gd name="T1" fmla="*/ 219075 h 138"/>
              <a:gd name="T2" fmla="*/ 312737 w 197"/>
              <a:gd name="T3" fmla="*/ 219075 h 138"/>
              <a:gd name="T4" fmla="*/ 312737 w 197"/>
              <a:gd name="T5" fmla="*/ 0 h 138"/>
              <a:gd name="T6" fmla="*/ 306387 w 197"/>
              <a:gd name="T7" fmla="*/ 0 h 138"/>
              <a:gd name="T8" fmla="*/ 306387 w 197"/>
              <a:gd name="T9" fmla="*/ 215900 h 138"/>
              <a:gd name="T10" fmla="*/ 0 w 197"/>
              <a:gd name="T11" fmla="*/ 215900 h 138"/>
              <a:gd name="T12" fmla="*/ 0 w 197"/>
              <a:gd name="T13" fmla="*/ 219075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7" h="138">
                <a:moveTo>
                  <a:pt x="0" y="138"/>
                </a:moveTo>
                <a:lnTo>
                  <a:pt x="197" y="138"/>
                </a:lnTo>
                <a:lnTo>
                  <a:pt x="197" y="0"/>
                </a:lnTo>
                <a:lnTo>
                  <a:pt x="193" y="0"/>
                </a:lnTo>
                <a:lnTo>
                  <a:pt x="193" y="136"/>
                </a:lnTo>
                <a:lnTo>
                  <a:pt x="0" y="136"/>
                </a:lnTo>
                <a:lnTo>
                  <a:pt x="0" y="138"/>
                </a:lnTo>
                <a:close/>
              </a:path>
            </a:pathLst>
          </a:custGeom>
          <a:solidFill>
            <a:srgbClr val="8E8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39" name="Freeform 504"/>
          <p:cNvSpPr/>
          <p:nvPr/>
        </p:nvSpPr>
        <p:spPr bwMode="auto">
          <a:xfrm>
            <a:off x="2581910" y="2489200"/>
            <a:ext cx="274320" cy="193675"/>
          </a:xfrm>
          <a:custGeom>
            <a:avLst/>
            <a:gdLst>
              <a:gd name="T0" fmla="*/ 0 w 193"/>
              <a:gd name="T1" fmla="*/ 215900 h 136"/>
              <a:gd name="T2" fmla="*/ 306387 w 193"/>
              <a:gd name="T3" fmla="*/ 215900 h 136"/>
              <a:gd name="T4" fmla="*/ 306387 w 193"/>
              <a:gd name="T5" fmla="*/ 0 h 136"/>
              <a:gd name="T6" fmla="*/ 301625 w 193"/>
              <a:gd name="T7" fmla="*/ 0 h 136"/>
              <a:gd name="T8" fmla="*/ 301625 w 193"/>
              <a:gd name="T9" fmla="*/ 211138 h 136"/>
              <a:gd name="T10" fmla="*/ 0 w 193"/>
              <a:gd name="T11" fmla="*/ 211138 h 136"/>
              <a:gd name="T12" fmla="*/ 0 w 193"/>
              <a:gd name="T13" fmla="*/ 215900 h 1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3" h="136">
                <a:moveTo>
                  <a:pt x="0" y="136"/>
                </a:moveTo>
                <a:lnTo>
                  <a:pt x="193" y="136"/>
                </a:lnTo>
                <a:lnTo>
                  <a:pt x="193" y="0"/>
                </a:lnTo>
                <a:lnTo>
                  <a:pt x="190" y="0"/>
                </a:lnTo>
                <a:lnTo>
                  <a:pt x="190" y="133"/>
                </a:lnTo>
                <a:lnTo>
                  <a:pt x="0" y="133"/>
                </a:lnTo>
                <a:lnTo>
                  <a:pt x="0" y="136"/>
                </a:lnTo>
                <a:close/>
              </a:path>
            </a:pathLst>
          </a:custGeom>
          <a:solidFill>
            <a:srgbClr val="929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40" name="Freeform 505"/>
          <p:cNvSpPr/>
          <p:nvPr/>
        </p:nvSpPr>
        <p:spPr bwMode="auto">
          <a:xfrm>
            <a:off x="2581910" y="2489200"/>
            <a:ext cx="269875" cy="189230"/>
          </a:xfrm>
          <a:custGeom>
            <a:avLst/>
            <a:gdLst>
              <a:gd name="T0" fmla="*/ 0 w 190"/>
              <a:gd name="T1" fmla="*/ 211138 h 133"/>
              <a:gd name="T2" fmla="*/ 301625 w 190"/>
              <a:gd name="T3" fmla="*/ 211138 h 133"/>
              <a:gd name="T4" fmla="*/ 301625 w 190"/>
              <a:gd name="T5" fmla="*/ 0 h 133"/>
              <a:gd name="T6" fmla="*/ 295275 w 190"/>
              <a:gd name="T7" fmla="*/ 0 h 133"/>
              <a:gd name="T8" fmla="*/ 295275 w 190"/>
              <a:gd name="T9" fmla="*/ 207963 h 133"/>
              <a:gd name="T10" fmla="*/ 0 w 190"/>
              <a:gd name="T11" fmla="*/ 207963 h 133"/>
              <a:gd name="T12" fmla="*/ 0 w 190"/>
              <a:gd name="T13" fmla="*/ 211138 h 13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0" h="133">
                <a:moveTo>
                  <a:pt x="0" y="133"/>
                </a:moveTo>
                <a:lnTo>
                  <a:pt x="190" y="133"/>
                </a:lnTo>
                <a:lnTo>
                  <a:pt x="190" y="0"/>
                </a:lnTo>
                <a:lnTo>
                  <a:pt x="186" y="0"/>
                </a:lnTo>
                <a:lnTo>
                  <a:pt x="186" y="131"/>
                </a:lnTo>
                <a:lnTo>
                  <a:pt x="0" y="131"/>
                </a:lnTo>
                <a:lnTo>
                  <a:pt x="0" y="133"/>
                </a:lnTo>
                <a:close/>
              </a:path>
            </a:pathLst>
          </a:custGeom>
          <a:solidFill>
            <a:srgbClr val="969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41" name="Freeform 506"/>
          <p:cNvSpPr/>
          <p:nvPr/>
        </p:nvSpPr>
        <p:spPr bwMode="auto">
          <a:xfrm>
            <a:off x="2581910" y="2489200"/>
            <a:ext cx="264160" cy="186055"/>
          </a:xfrm>
          <a:custGeom>
            <a:avLst/>
            <a:gdLst>
              <a:gd name="T0" fmla="*/ 0 w 186"/>
              <a:gd name="T1" fmla="*/ 207963 h 131"/>
              <a:gd name="T2" fmla="*/ 295275 w 186"/>
              <a:gd name="T3" fmla="*/ 207963 h 131"/>
              <a:gd name="T4" fmla="*/ 295275 w 186"/>
              <a:gd name="T5" fmla="*/ 0 h 131"/>
              <a:gd name="T6" fmla="*/ 288925 w 186"/>
              <a:gd name="T7" fmla="*/ 0 h 131"/>
              <a:gd name="T8" fmla="*/ 288925 w 186"/>
              <a:gd name="T9" fmla="*/ 203200 h 131"/>
              <a:gd name="T10" fmla="*/ 0 w 186"/>
              <a:gd name="T11" fmla="*/ 203200 h 131"/>
              <a:gd name="T12" fmla="*/ 0 w 186"/>
              <a:gd name="T13" fmla="*/ 207963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6" h="131">
                <a:moveTo>
                  <a:pt x="0" y="131"/>
                </a:moveTo>
                <a:lnTo>
                  <a:pt x="186" y="131"/>
                </a:lnTo>
                <a:lnTo>
                  <a:pt x="186" y="0"/>
                </a:lnTo>
                <a:lnTo>
                  <a:pt x="182" y="0"/>
                </a:lnTo>
                <a:lnTo>
                  <a:pt x="182" y="128"/>
                </a:lnTo>
                <a:lnTo>
                  <a:pt x="0" y="128"/>
                </a:lnTo>
                <a:lnTo>
                  <a:pt x="0" y="131"/>
                </a:lnTo>
                <a:close/>
              </a:path>
            </a:pathLst>
          </a:custGeom>
          <a:solidFill>
            <a:srgbClr val="9A9A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42" name="Freeform 507"/>
          <p:cNvSpPr/>
          <p:nvPr/>
        </p:nvSpPr>
        <p:spPr bwMode="auto">
          <a:xfrm>
            <a:off x="2581910" y="2489200"/>
            <a:ext cx="258445" cy="182245"/>
          </a:xfrm>
          <a:custGeom>
            <a:avLst/>
            <a:gdLst>
              <a:gd name="T0" fmla="*/ 0 w 182"/>
              <a:gd name="T1" fmla="*/ 203200 h 128"/>
              <a:gd name="T2" fmla="*/ 288925 w 182"/>
              <a:gd name="T3" fmla="*/ 203200 h 128"/>
              <a:gd name="T4" fmla="*/ 288925 w 182"/>
              <a:gd name="T5" fmla="*/ 0 h 128"/>
              <a:gd name="T6" fmla="*/ 282575 w 182"/>
              <a:gd name="T7" fmla="*/ 0 h 128"/>
              <a:gd name="T8" fmla="*/ 282575 w 182"/>
              <a:gd name="T9" fmla="*/ 200025 h 128"/>
              <a:gd name="T10" fmla="*/ 0 w 182"/>
              <a:gd name="T11" fmla="*/ 200025 h 128"/>
              <a:gd name="T12" fmla="*/ 0 w 182"/>
              <a:gd name="T13" fmla="*/ 203200 h 12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2" h="128">
                <a:moveTo>
                  <a:pt x="0" y="128"/>
                </a:moveTo>
                <a:lnTo>
                  <a:pt x="182" y="128"/>
                </a:lnTo>
                <a:lnTo>
                  <a:pt x="182" y="0"/>
                </a:lnTo>
                <a:lnTo>
                  <a:pt x="178" y="0"/>
                </a:lnTo>
                <a:lnTo>
                  <a:pt x="178" y="126"/>
                </a:lnTo>
                <a:lnTo>
                  <a:pt x="0" y="126"/>
                </a:lnTo>
                <a:lnTo>
                  <a:pt x="0" y="128"/>
                </a:lnTo>
                <a:close/>
              </a:path>
            </a:pathLst>
          </a:custGeom>
          <a:solidFill>
            <a:srgbClr val="9E9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43" name="Freeform 508"/>
          <p:cNvSpPr/>
          <p:nvPr/>
        </p:nvSpPr>
        <p:spPr bwMode="auto">
          <a:xfrm>
            <a:off x="2581910" y="2489200"/>
            <a:ext cx="253365" cy="179070"/>
          </a:xfrm>
          <a:custGeom>
            <a:avLst/>
            <a:gdLst>
              <a:gd name="T0" fmla="*/ 0 w 178"/>
              <a:gd name="T1" fmla="*/ 200025 h 126"/>
              <a:gd name="T2" fmla="*/ 282575 w 178"/>
              <a:gd name="T3" fmla="*/ 200025 h 126"/>
              <a:gd name="T4" fmla="*/ 282575 w 178"/>
              <a:gd name="T5" fmla="*/ 0 h 126"/>
              <a:gd name="T6" fmla="*/ 276225 w 178"/>
              <a:gd name="T7" fmla="*/ 0 h 126"/>
              <a:gd name="T8" fmla="*/ 276225 w 178"/>
              <a:gd name="T9" fmla="*/ 195263 h 126"/>
              <a:gd name="T10" fmla="*/ 0 w 178"/>
              <a:gd name="T11" fmla="*/ 195263 h 126"/>
              <a:gd name="T12" fmla="*/ 0 w 178"/>
              <a:gd name="T13" fmla="*/ 200025 h 1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8" h="126">
                <a:moveTo>
                  <a:pt x="0" y="126"/>
                </a:moveTo>
                <a:lnTo>
                  <a:pt x="178" y="126"/>
                </a:lnTo>
                <a:lnTo>
                  <a:pt x="178" y="0"/>
                </a:lnTo>
                <a:lnTo>
                  <a:pt x="174" y="0"/>
                </a:lnTo>
                <a:lnTo>
                  <a:pt x="174" y="123"/>
                </a:lnTo>
                <a:lnTo>
                  <a:pt x="0" y="123"/>
                </a:lnTo>
                <a:lnTo>
                  <a:pt x="0" y="126"/>
                </a:lnTo>
                <a:close/>
              </a:path>
            </a:pathLst>
          </a:custGeom>
          <a:solidFill>
            <a:srgbClr val="A2A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44" name="Freeform 509"/>
          <p:cNvSpPr/>
          <p:nvPr/>
        </p:nvSpPr>
        <p:spPr bwMode="auto">
          <a:xfrm>
            <a:off x="2581910" y="2489200"/>
            <a:ext cx="247650" cy="174625"/>
          </a:xfrm>
          <a:custGeom>
            <a:avLst/>
            <a:gdLst>
              <a:gd name="T0" fmla="*/ 0 w 174"/>
              <a:gd name="T1" fmla="*/ 195263 h 123"/>
              <a:gd name="T2" fmla="*/ 276225 w 174"/>
              <a:gd name="T3" fmla="*/ 195263 h 123"/>
              <a:gd name="T4" fmla="*/ 276225 w 174"/>
              <a:gd name="T5" fmla="*/ 0 h 123"/>
              <a:gd name="T6" fmla="*/ 271463 w 174"/>
              <a:gd name="T7" fmla="*/ 0 h 123"/>
              <a:gd name="T8" fmla="*/ 271463 w 174"/>
              <a:gd name="T9" fmla="*/ 188913 h 123"/>
              <a:gd name="T10" fmla="*/ 0 w 174"/>
              <a:gd name="T11" fmla="*/ 188913 h 123"/>
              <a:gd name="T12" fmla="*/ 0 w 174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4" h="123">
                <a:moveTo>
                  <a:pt x="0" y="123"/>
                </a:moveTo>
                <a:lnTo>
                  <a:pt x="174" y="123"/>
                </a:lnTo>
                <a:lnTo>
                  <a:pt x="174" y="0"/>
                </a:lnTo>
                <a:lnTo>
                  <a:pt x="171" y="0"/>
                </a:lnTo>
                <a:lnTo>
                  <a:pt x="171" y="119"/>
                </a:lnTo>
                <a:lnTo>
                  <a:pt x="0" y="119"/>
                </a:lnTo>
                <a:lnTo>
                  <a:pt x="0" y="123"/>
                </a:lnTo>
                <a:close/>
              </a:path>
            </a:pathLst>
          </a:custGeom>
          <a:solidFill>
            <a:srgbClr val="A5A5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45" name="Freeform 510"/>
          <p:cNvSpPr/>
          <p:nvPr/>
        </p:nvSpPr>
        <p:spPr bwMode="auto">
          <a:xfrm>
            <a:off x="2581910" y="2489200"/>
            <a:ext cx="243205" cy="168910"/>
          </a:xfrm>
          <a:custGeom>
            <a:avLst/>
            <a:gdLst>
              <a:gd name="T0" fmla="*/ 0 w 171"/>
              <a:gd name="T1" fmla="*/ 188913 h 119"/>
              <a:gd name="T2" fmla="*/ 271462 w 171"/>
              <a:gd name="T3" fmla="*/ 188913 h 119"/>
              <a:gd name="T4" fmla="*/ 271462 w 171"/>
              <a:gd name="T5" fmla="*/ 0 h 119"/>
              <a:gd name="T6" fmla="*/ 265112 w 171"/>
              <a:gd name="T7" fmla="*/ 0 h 119"/>
              <a:gd name="T8" fmla="*/ 265112 w 171"/>
              <a:gd name="T9" fmla="*/ 185738 h 119"/>
              <a:gd name="T10" fmla="*/ 0 w 171"/>
              <a:gd name="T11" fmla="*/ 185738 h 119"/>
              <a:gd name="T12" fmla="*/ 0 w 171"/>
              <a:gd name="T13" fmla="*/ 188913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1" h="119">
                <a:moveTo>
                  <a:pt x="0" y="119"/>
                </a:moveTo>
                <a:lnTo>
                  <a:pt x="171" y="119"/>
                </a:lnTo>
                <a:lnTo>
                  <a:pt x="171" y="0"/>
                </a:lnTo>
                <a:lnTo>
                  <a:pt x="167" y="0"/>
                </a:lnTo>
                <a:lnTo>
                  <a:pt x="167" y="117"/>
                </a:lnTo>
                <a:lnTo>
                  <a:pt x="0" y="117"/>
                </a:lnTo>
                <a:lnTo>
                  <a:pt x="0" y="119"/>
                </a:lnTo>
                <a:close/>
              </a:path>
            </a:pathLst>
          </a:custGeom>
          <a:solidFill>
            <a:srgbClr val="A9A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46" name="Freeform 511"/>
          <p:cNvSpPr/>
          <p:nvPr/>
        </p:nvSpPr>
        <p:spPr bwMode="auto">
          <a:xfrm>
            <a:off x="2581910" y="2489200"/>
            <a:ext cx="237490" cy="166370"/>
          </a:xfrm>
          <a:custGeom>
            <a:avLst/>
            <a:gdLst>
              <a:gd name="T0" fmla="*/ 0 w 167"/>
              <a:gd name="T1" fmla="*/ 185738 h 117"/>
              <a:gd name="T2" fmla="*/ 265112 w 167"/>
              <a:gd name="T3" fmla="*/ 185738 h 117"/>
              <a:gd name="T4" fmla="*/ 265112 w 167"/>
              <a:gd name="T5" fmla="*/ 0 h 117"/>
              <a:gd name="T6" fmla="*/ 257175 w 167"/>
              <a:gd name="T7" fmla="*/ 0 h 117"/>
              <a:gd name="T8" fmla="*/ 257175 w 167"/>
              <a:gd name="T9" fmla="*/ 180975 h 117"/>
              <a:gd name="T10" fmla="*/ 0 w 167"/>
              <a:gd name="T11" fmla="*/ 180975 h 117"/>
              <a:gd name="T12" fmla="*/ 0 w 167"/>
              <a:gd name="T13" fmla="*/ 185738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" h="117">
                <a:moveTo>
                  <a:pt x="0" y="117"/>
                </a:moveTo>
                <a:lnTo>
                  <a:pt x="167" y="117"/>
                </a:lnTo>
                <a:lnTo>
                  <a:pt x="167" y="0"/>
                </a:lnTo>
                <a:lnTo>
                  <a:pt x="162" y="0"/>
                </a:lnTo>
                <a:lnTo>
                  <a:pt x="162" y="114"/>
                </a:lnTo>
                <a:lnTo>
                  <a:pt x="0" y="114"/>
                </a:lnTo>
                <a:lnTo>
                  <a:pt x="0" y="117"/>
                </a:lnTo>
                <a:close/>
              </a:path>
            </a:pathLst>
          </a:custGeom>
          <a:solidFill>
            <a:srgbClr val="ADA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47" name="Freeform 512"/>
          <p:cNvSpPr/>
          <p:nvPr/>
        </p:nvSpPr>
        <p:spPr bwMode="auto">
          <a:xfrm>
            <a:off x="2581910" y="2489200"/>
            <a:ext cx="230505" cy="161925"/>
          </a:xfrm>
          <a:custGeom>
            <a:avLst/>
            <a:gdLst>
              <a:gd name="T0" fmla="*/ 0 w 162"/>
              <a:gd name="T1" fmla="*/ 180975 h 114"/>
              <a:gd name="T2" fmla="*/ 257175 w 162"/>
              <a:gd name="T3" fmla="*/ 180975 h 114"/>
              <a:gd name="T4" fmla="*/ 257175 w 162"/>
              <a:gd name="T5" fmla="*/ 0 h 114"/>
              <a:gd name="T6" fmla="*/ 250825 w 162"/>
              <a:gd name="T7" fmla="*/ 0 h 114"/>
              <a:gd name="T8" fmla="*/ 250825 w 162"/>
              <a:gd name="T9" fmla="*/ 174625 h 114"/>
              <a:gd name="T10" fmla="*/ 0 w 162"/>
              <a:gd name="T11" fmla="*/ 174625 h 114"/>
              <a:gd name="T12" fmla="*/ 0 w 162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2" h="114">
                <a:moveTo>
                  <a:pt x="0" y="114"/>
                </a:moveTo>
                <a:lnTo>
                  <a:pt x="162" y="114"/>
                </a:lnTo>
                <a:lnTo>
                  <a:pt x="162" y="0"/>
                </a:lnTo>
                <a:lnTo>
                  <a:pt x="158" y="0"/>
                </a:lnTo>
                <a:lnTo>
                  <a:pt x="158" y="110"/>
                </a:lnTo>
                <a:lnTo>
                  <a:pt x="0" y="110"/>
                </a:lnTo>
                <a:lnTo>
                  <a:pt x="0" y="114"/>
                </a:lnTo>
                <a:close/>
              </a:path>
            </a:pathLst>
          </a:custGeom>
          <a:solidFill>
            <a:srgbClr val="B0B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48" name="Freeform 513"/>
          <p:cNvSpPr/>
          <p:nvPr/>
        </p:nvSpPr>
        <p:spPr bwMode="auto">
          <a:xfrm>
            <a:off x="2581910" y="2489200"/>
            <a:ext cx="224790" cy="156210"/>
          </a:xfrm>
          <a:custGeom>
            <a:avLst/>
            <a:gdLst>
              <a:gd name="T0" fmla="*/ 0 w 158"/>
              <a:gd name="T1" fmla="*/ 174625 h 110"/>
              <a:gd name="T2" fmla="*/ 250825 w 158"/>
              <a:gd name="T3" fmla="*/ 174625 h 110"/>
              <a:gd name="T4" fmla="*/ 250825 w 158"/>
              <a:gd name="T5" fmla="*/ 0 h 110"/>
              <a:gd name="T6" fmla="*/ 242888 w 158"/>
              <a:gd name="T7" fmla="*/ 0 h 110"/>
              <a:gd name="T8" fmla="*/ 242888 w 158"/>
              <a:gd name="T9" fmla="*/ 171450 h 110"/>
              <a:gd name="T10" fmla="*/ 0 w 158"/>
              <a:gd name="T11" fmla="*/ 171450 h 110"/>
              <a:gd name="T12" fmla="*/ 0 w 158"/>
              <a:gd name="T13" fmla="*/ 174625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8" h="110">
                <a:moveTo>
                  <a:pt x="0" y="110"/>
                </a:moveTo>
                <a:lnTo>
                  <a:pt x="158" y="110"/>
                </a:lnTo>
                <a:lnTo>
                  <a:pt x="158" y="0"/>
                </a:lnTo>
                <a:lnTo>
                  <a:pt x="153" y="0"/>
                </a:lnTo>
                <a:lnTo>
                  <a:pt x="153" y="108"/>
                </a:lnTo>
                <a:lnTo>
                  <a:pt x="0" y="108"/>
                </a:lnTo>
                <a:lnTo>
                  <a:pt x="0" y="110"/>
                </a:lnTo>
                <a:close/>
              </a:path>
            </a:pathLst>
          </a:custGeom>
          <a:solidFill>
            <a:srgbClr val="B4B4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49" name="Freeform 514"/>
          <p:cNvSpPr/>
          <p:nvPr/>
        </p:nvSpPr>
        <p:spPr bwMode="auto">
          <a:xfrm>
            <a:off x="2581910" y="2489200"/>
            <a:ext cx="217805" cy="153670"/>
          </a:xfrm>
          <a:custGeom>
            <a:avLst/>
            <a:gdLst>
              <a:gd name="T0" fmla="*/ 0 w 153"/>
              <a:gd name="T1" fmla="*/ 171450 h 108"/>
              <a:gd name="T2" fmla="*/ 242887 w 153"/>
              <a:gd name="T3" fmla="*/ 171450 h 108"/>
              <a:gd name="T4" fmla="*/ 242887 w 153"/>
              <a:gd name="T5" fmla="*/ 0 h 108"/>
              <a:gd name="T6" fmla="*/ 234950 w 153"/>
              <a:gd name="T7" fmla="*/ 0 h 108"/>
              <a:gd name="T8" fmla="*/ 234950 w 153"/>
              <a:gd name="T9" fmla="*/ 165100 h 108"/>
              <a:gd name="T10" fmla="*/ 0 w 153"/>
              <a:gd name="T11" fmla="*/ 165100 h 108"/>
              <a:gd name="T12" fmla="*/ 0 w 153"/>
              <a:gd name="T13" fmla="*/ 171450 h 1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3" h="108">
                <a:moveTo>
                  <a:pt x="0" y="108"/>
                </a:moveTo>
                <a:lnTo>
                  <a:pt x="153" y="108"/>
                </a:lnTo>
                <a:lnTo>
                  <a:pt x="153" y="0"/>
                </a:lnTo>
                <a:lnTo>
                  <a:pt x="148" y="0"/>
                </a:lnTo>
                <a:lnTo>
                  <a:pt x="148" y="104"/>
                </a:lnTo>
                <a:lnTo>
                  <a:pt x="0" y="104"/>
                </a:lnTo>
                <a:lnTo>
                  <a:pt x="0" y="108"/>
                </a:lnTo>
                <a:close/>
              </a:path>
            </a:pathLst>
          </a:custGeom>
          <a:solidFill>
            <a:srgbClr val="B8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50" name="Freeform 515"/>
          <p:cNvSpPr/>
          <p:nvPr/>
        </p:nvSpPr>
        <p:spPr bwMode="auto">
          <a:xfrm>
            <a:off x="2581910" y="2489200"/>
            <a:ext cx="210185" cy="147955"/>
          </a:xfrm>
          <a:custGeom>
            <a:avLst/>
            <a:gdLst>
              <a:gd name="T0" fmla="*/ 0 w 148"/>
              <a:gd name="T1" fmla="*/ 165100 h 104"/>
              <a:gd name="T2" fmla="*/ 234950 w 148"/>
              <a:gd name="T3" fmla="*/ 165100 h 104"/>
              <a:gd name="T4" fmla="*/ 234950 w 148"/>
              <a:gd name="T5" fmla="*/ 0 h 104"/>
              <a:gd name="T6" fmla="*/ 227013 w 148"/>
              <a:gd name="T7" fmla="*/ 0 h 104"/>
              <a:gd name="T8" fmla="*/ 227013 w 148"/>
              <a:gd name="T9" fmla="*/ 158750 h 104"/>
              <a:gd name="T10" fmla="*/ 0 w 148"/>
              <a:gd name="T11" fmla="*/ 158750 h 104"/>
              <a:gd name="T12" fmla="*/ 0 w 148"/>
              <a:gd name="T13" fmla="*/ 165100 h 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8" h="104">
                <a:moveTo>
                  <a:pt x="0" y="104"/>
                </a:moveTo>
                <a:lnTo>
                  <a:pt x="148" y="104"/>
                </a:lnTo>
                <a:lnTo>
                  <a:pt x="148" y="0"/>
                </a:lnTo>
                <a:lnTo>
                  <a:pt x="143" y="0"/>
                </a:lnTo>
                <a:lnTo>
                  <a:pt x="143" y="100"/>
                </a:lnTo>
                <a:lnTo>
                  <a:pt x="0" y="100"/>
                </a:lnTo>
                <a:lnTo>
                  <a:pt x="0" y="104"/>
                </a:lnTo>
                <a:close/>
              </a:path>
            </a:pathLst>
          </a:custGeom>
          <a:solidFill>
            <a:srgbClr val="BBBB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51" name="Freeform 516"/>
          <p:cNvSpPr/>
          <p:nvPr/>
        </p:nvSpPr>
        <p:spPr bwMode="auto">
          <a:xfrm>
            <a:off x="2581910" y="2489200"/>
            <a:ext cx="203200" cy="142240"/>
          </a:xfrm>
          <a:custGeom>
            <a:avLst/>
            <a:gdLst>
              <a:gd name="T0" fmla="*/ 0 w 143"/>
              <a:gd name="T1" fmla="*/ 158750 h 100"/>
              <a:gd name="T2" fmla="*/ 227012 w 143"/>
              <a:gd name="T3" fmla="*/ 158750 h 100"/>
              <a:gd name="T4" fmla="*/ 227012 w 143"/>
              <a:gd name="T5" fmla="*/ 0 h 100"/>
              <a:gd name="T6" fmla="*/ 219075 w 143"/>
              <a:gd name="T7" fmla="*/ 0 h 100"/>
              <a:gd name="T8" fmla="*/ 219075 w 143"/>
              <a:gd name="T9" fmla="*/ 153988 h 100"/>
              <a:gd name="T10" fmla="*/ 0 w 143"/>
              <a:gd name="T11" fmla="*/ 153988 h 100"/>
              <a:gd name="T12" fmla="*/ 0 w 143"/>
              <a:gd name="T13" fmla="*/ 158750 h 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3" h="100">
                <a:moveTo>
                  <a:pt x="0" y="100"/>
                </a:moveTo>
                <a:lnTo>
                  <a:pt x="143" y="100"/>
                </a:lnTo>
                <a:lnTo>
                  <a:pt x="143" y="0"/>
                </a:lnTo>
                <a:lnTo>
                  <a:pt x="138" y="0"/>
                </a:lnTo>
                <a:lnTo>
                  <a:pt x="138" y="97"/>
                </a:lnTo>
                <a:lnTo>
                  <a:pt x="0" y="97"/>
                </a:lnTo>
                <a:lnTo>
                  <a:pt x="0" y="100"/>
                </a:lnTo>
                <a:close/>
              </a:path>
            </a:pathLst>
          </a:custGeom>
          <a:solidFill>
            <a:srgbClr val="BFB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52" name="Freeform 517"/>
          <p:cNvSpPr/>
          <p:nvPr/>
        </p:nvSpPr>
        <p:spPr bwMode="auto">
          <a:xfrm>
            <a:off x="2581910" y="2489200"/>
            <a:ext cx="196215" cy="137795"/>
          </a:xfrm>
          <a:custGeom>
            <a:avLst/>
            <a:gdLst>
              <a:gd name="T0" fmla="*/ 0 w 138"/>
              <a:gd name="T1" fmla="*/ 153988 h 97"/>
              <a:gd name="T2" fmla="*/ 219075 w 138"/>
              <a:gd name="T3" fmla="*/ 153988 h 97"/>
              <a:gd name="T4" fmla="*/ 219075 w 138"/>
              <a:gd name="T5" fmla="*/ 0 h 97"/>
              <a:gd name="T6" fmla="*/ 211138 w 138"/>
              <a:gd name="T7" fmla="*/ 0 h 97"/>
              <a:gd name="T8" fmla="*/ 211138 w 138"/>
              <a:gd name="T9" fmla="*/ 147638 h 97"/>
              <a:gd name="T10" fmla="*/ 0 w 138"/>
              <a:gd name="T11" fmla="*/ 147638 h 97"/>
              <a:gd name="T12" fmla="*/ 0 w 138"/>
              <a:gd name="T13" fmla="*/ 153988 h 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" h="97">
                <a:moveTo>
                  <a:pt x="0" y="97"/>
                </a:moveTo>
                <a:lnTo>
                  <a:pt x="138" y="97"/>
                </a:lnTo>
                <a:lnTo>
                  <a:pt x="138" y="0"/>
                </a:lnTo>
                <a:lnTo>
                  <a:pt x="133" y="0"/>
                </a:lnTo>
                <a:lnTo>
                  <a:pt x="133" y="93"/>
                </a:lnTo>
                <a:lnTo>
                  <a:pt x="0" y="93"/>
                </a:lnTo>
                <a:lnTo>
                  <a:pt x="0" y="97"/>
                </a:lnTo>
                <a:close/>
              </a:path>
            </a:pathLst>
          </a:custGeom>
          <a:solidFill>
            <a:srgbClr val="C3C3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53" name="Freeform 518"/>
          <p:cNvSpPr/>
          <p:nvPr/>
        </p:nvSpPr>
        <p:spPr bwMode="auto">
          <a:xfrm>
            <a:off x="2581910" y="2489200"/>
            <a:ext cx="189230" cy="132080"/>
          </a:xfrm>
          <a:custGeom>
            <a:avLst/>
            <a:gdLst>
              <a:gd name="T0" fmla="*/ 0 w 133"/>
              <a:gd name="T1" fmla="*/ 147638 h 93"/>
              <a:gd name="T2" fmla="*/ 211137 w 133"/>
              <a:gd name="T3" fmla="*/ 147638 h 93"/>
              <a:gd name="T4" fmla="*/ 211137 w 133"/>
              <a:gd name="T5" fmla="*/ 0 h 93"/>
              <a:gd name="T6" fmla="*/ 200025 w 133"/>
              <a:gd name="T7" fmla="*/ 0 h 93"/>
              <a:gd name="T8" fmla="*/ 200025 w 133"/>
              <a:gd name="T9" fmla="*/ 141288 h 93"/>
              <a:gd name="T10" fmla="*/ 0 w 133"/>
              <a:gd name="T11" fmla="*/ 141288 h 93"/>
              <a:gd name="T12" fmla="*/ 0 w 133"/>
              <a:gd name="T13" fmla="*/ 147638 h 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3" h="93">
                <a:moveTo>
                  <a:pt x="0" y="93"/>
                </a:moveTo>
                <a:lnTo>
                  <a:pt x="133" y="93"/>
                </a:lnTo>
                <a:lnTo>
                  <a:pt x="133" y="0"/>
                </a:lnTo>
                <a:lnTo>
                  <a:pt x="126" y="0"/>
                </a:lnTo>
                <a:lnTo>
                  <a:pt x="126" y="89"/>
                </a:lnTo>
                <a:lnTo>
                  <a:pt x="0" y="89"/>
                </a:lnTo>
                <a:lnTo>
                  <a:pt x="0" y="93"/>
                </a:lnTo>
                <a:close/>
              </a:path>
            </a:pathLst>
          </a:custGeom>
          <a:solidFill>
            <a:srgbClr val="C6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54" name="Freeform 519"/>
          <p:cNvSpPr/>
          <p:nvPr/>
        </p:nvSpPr>
        <p:spPr bwMode="auto">
          <a:xfrm>
            <a:off x="2581910" y="2489200"/>
            <a:ext cx="179070" cy="126365"/>
          </a:xfrm>
          <a:custGeom>
            <a:avLst/>
            <a:gdLst>
              <a:gd name="T0" fmla="*/ 0 w 126"/>
              <a:gd name="T1" fmla="*/ 141288 h 89"/>
              <a:gd name="T2" fmla="*/ 200025 w 126"/>
              <a:gd name="T3" fmla="*/ 141288 h 89"/>
              <a:gd name="T4" fmla="*/ 200025 w 126"/>
              <a:gd name="T5" fmla="*/ 0 h 89"/>
              <a:gd name="T6" fmla="*/ 192088 w 126"/>
              <a:gd name="T7" fmla="*/ 0 h 89"/>
              <a:gd name="T8" fmla="*/ 192088 w 126"/>
              <a:gd name="T9" fmla="*/ 134938 h 89"/>
              <a:gd name="T10" fmla="*/ 0 w 126"/>
              <a:gd name="T11" fmla="*/ 134938 h 89"/>
              <a:gd name="T12" fmla="*/ 0 w 126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" h="89">
                <a:moveTo>
                  <a:pt x="0" y="89"/>
                </a:moveTo>
                <a:lnTo>
                  <a:pt x="126" y="89"/>
                </a:lnTo>
                <a:lnTo>
                  <a:pt x="126" y="0"/>
                </a:lnTo>
                <a:lnTo>
                  <a:pt x="121" y="0"/>
                </a:lnTo>
                <a:lnTo>
                  <a:pt x="121" y="85"/>
                </a:lnTo>
                <a:lnTo>
                  <a:pt x="0" y="85"/>
                </a:lnTo>
                <a:lnTo>
                  <a:pt x="0" y="89"/>
                </a:lnTo>
                <a:close/>
              </a:path>
            </a:pathLst>
          </a:custGeom>
          <a:solidFill>
            <a:srgbClr val="CACA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55" name="Freeform 520"/>
          <p:cNvSpPr/>
          <p:nvPr/>
        </p:nvSpPr>
        <p:spPr bwMode="auto">
          <a:xfrm>
            <a:off x="2581910" y="2489200"/>
            <a:ext cx="172085" cy="120650"/>
          </a:xfrm>
          <a:custGeom>
            <a:avLst/>
            <a:gdLst>
              <a:gd name="T0" fmla="*/ 0 w 121"/>
              <a:gd name="T1" fmla="*/ 134938 h 85"/>
              <a:gd name="T2" fmla="*/ 192087 w 121"/>
              <a:gd name="T3" fmla="*/ 134938 h 85"/>
              <a:gd name="T4" fmla="*/ 192087 w 121"/>
              <a:gd name="T5" fmla="*/ 0 h 85"/>
              <a:gd name="T6" fmla="*/ 182562 w 121"/>
              <a:gd name="T7" fmla="*/ 0 h 85"/>
              <a:gd name="T8" fmla="*/ 182562 w 121"/>
              <a:gd name="T9" fmla="*/ 127000 h 85"/>
              <a:gd name="T10" fmla="*/ 0 w 121"/>
              <a:gd name="T11" fmla="*/ 127000 h 85"/>
              <a:gd name="T12" fmla="*/ 0 w 121"/>
              <a:gd name="T13" fmla="*/ 134938 h 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1" h="85">
                <a:moveTo>
                  <a:pt x="0" y="85"/>
                </a:moveTo>
                <a:lnTo>
                  <a:pt x="121" y="85"/>
                </a:lnTo>
                <a:lnTo>
                  <a:pt x="121" y="0"/>
                </a:lnTo>
                <a:lnTo>
                  <a:pt x="115" y="0"/>
                </a:lnTo>
                <a:lnTo>
                  <a:pt x="115" y="80"/>
                </a:lnTo>
                <a:lnTo>
                  <a:pt x="0" y="80"/>
                </a:lnTo>
                <a:lnTo>
                  <a:pt x="0" y="85"/>
                </a:lnTo>
                <a:close/>
              </a:path>
            </a:pathLst>
          </a:custGeom>
          <a:solidFill>
            <a:srgbClr val="CEC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56" name="Freeform 521"/>
          <p:cNvSpPr/>
          <p:nvPr/>
        </p:nvSpPr>
        <p:spPr bwMode="auto">
          <a:xfrm>
            <a:off x="2581910" y="2489200"/>
            <a:ext cx="163195" cy="113665"/>
          </a:xfrm>
          <a:custGeom>
            <a:avLst/>
            <a:gdLst>
              <a:gd name="T0" fmla="*/ 0 w 115"/>
              <a:gd name="T1" fmla="*/ 127000 h 80"/>
              <a:gd name="T2" fmla="*/ 182562 w 115"/>
              <a:gd name="T3" fmla="*/ 127000 h 80"/>
              <a:gd name="T4" fmla="*/ 182562 w 115"/>
              <a:gd name="T5" fmla="*/ 0 h 80"/>
              <a:gd name="T6" fmla="*/ 173037 w 115"/>
              <a:gd name="T7" fmla="*/ 0 h 80"/>
              <a:gd name="T8" fmla="*/ 173037 w 115"/>
              <a:gd name="T9" fmla="*/ 120650 h 80"/>
              <a:gd name="T10" fmla="*/ 0 w 115"/>
              <a:gd name="T11" fmla="*/ 120650 h 80"/>
              <a:gd name="T12" fmla="*/ 0 w 115"/>
              <a:gd name="T13" fmla="*/ 127000 h 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" h="80">
                <a:moveTo>
                  <a:pt x="0" y="80"/>
                </a:moveTo>
                <a:lnTo>
                  <a:pt x="115" y="80"/>
                </a:lnTo>
                <a:lnTo>
                  <a:pt x="115" y="0"/>
                </a:lnTo>
                <a:lnTo>
                  <a:pt x="109" y="0"/>
                </a:lnTo>
                <a:lnTo>
                  <a:pt x="109" y="76"/>
                </a:lnTo>
                <a:lnTo>
                  <a:pt x="0" y="76"/>
                </a:lnTo>
                <a:lnTo>
                  <a:pt x="0" y="80"/>
                </a:lnTo>
                <a:close/>
              </a:path>
            </a:pathLst>
          </a:custGeom>
          <a:solidFill>
            <a:srgbClr val="D1D1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57" name="Freeform 522"/>
          <p:cNvSpPr/>
          <p:nvPr/>
        </p:nvSpPr>
        <p:spPr bwMode="auto">
          <a:xfrm>
            <a:off x="2581910" y="2489200"/>
            <a:ext cx="154940" cy="107950"/>
          </a:xfrm>
          <a:custGeom>
            <a:avLst/>
            <a:gdLst>
              <a:gd name="T0" fmla="*/ 0 w 109"/>
              <a:gd name="T1" fmla="*/ 120650 h 76"/>
              <a:gd name="T2" fmla="*/ 173037 w 109"/>
              <a:gd name="T3" fmla="*/ 120650 h 76"/>
              <a:gd name="T4" fmla="*/ 173037 w 109"/>
              <a:gd name="T5" fmla="*/ 0 h 76"/>
              <a:gd name="T6" fmla="*/ 160337 w 109"/>
              <a:gd name="T7" fmla="*/ 0 h 76"/>
              <a:gd name="T8" fmla="*/ 160337 w 109"/>
              <a:gd name="T9" fmla="*/ 112713 h 76"/>
              <a:gd name="T10" fmla="*/ 0 w 109"/>
              <a:gd name="T11" fmla="*/ 112713 h 76"/>
              <a:gd name="T12" fmla="*/ 0 w 109"/>
              <a:gd name="T13" fmla="*/ 120650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9" h="76">
                <a:moveTo>
                  <a:pt x="0" y="76"/>
                </a:moveTo>
                <a:lnTo>
                  <a:pt x="109" y="76"/>
                </a:lnTo>
                <a:lnTo>
                  <a:pt x="109" y="0"/>
                </a:lnTo>
                <a:lnTo>
                  <a:pt x="101" y="0"/>
                </a:lnTo>
                <a:lnTo>
                  <a:pt x="101" y="71"/>
                </a:lnTo>
                <a:lnTo>
                  <a:pt x="0" y="71"/>
                </a:lnTo>
                <a:lnTo>
                  <a:pt x="0" y="76"/>
                </a:lnTo>
                <a:close/>
              </a:path>
            </a:pathLst>
          </a:custGeom>
          <a:solidFill>
            <a:srgbClr val="D5D5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58" name="Freeform 523"/>
          <p:cNvSpPr/>
          <p:nvPr/>
        </p:nvSpPr>
        <p:spPr bwMode="auto">
          <a:xfrm>
            <a:off x="2579370" y="2487295"/>
            <a:ext cx="146685" cy="102235"/>
          </a:xfrm>
          <a:custGeom>
            <a:avLst/>
            <a:gdLst>
              <a:gd name="T0" fmla="*/ 3175 w 103"/>
              <a:gd name="T1" fmla="*/ 114300 h 72"/>
              <a:gd name="T2" fmla="*/ 163512 w 103"/>
              <a:gd name="T3" fmla="*/ 114300 h 72"/>
              <a:gd name="T4" fmla="*/ 163512 w 103"/>
              <a:gd name="T5" fmla="*/ 1588 h 72"/>
              <a:gd name="T6" fmla="*/ 153987 w 103"/>
              <a:gd name="T7" fmla="*/ 0 h 72"/>
              <a:gd name="T8" fmla="*/ 153987 w 103"/>
              <a:gd name="T9" fmla="*/ 106363 h 72"/>
              <a:gd name="T10" fmla="*/ 0 w 103"/>
              <a:gd name="T11" fmla="*/ 106363 h 72"/>
              <a:gd name="T12" fmla="*/ 3175 w 103"/>
              <a:gd name="T13" fmla="*/ 11430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3" h="72">
                <a:moveTo>
                  <a:pt x="2" y="72"/>
                </a:moveTo>
                <a:lnTo>
                  <a:pt x="103" y="72"/>
                </a:lnTo>
                <a:lnTo>
                  <a:pt x="103" y="1"/>
                </a:lnTo>
                <a:lnTo>
                  <a:pt x="97" y="0"/>
                </a:lnTo>
                <a:lnTo>
                  <a:pt x="97" y="67"/>
                </a:lnTo>
                <a:lnTo>
                  <a:pt x="0" y="67"/>
                </a:lnTo>
                <a:lnTo>
                  <a:pt x="2" y="72"/>
                </a:lnTo>
                <a:close/>
              </a:path>
            </a:pathLst>
          </a:custGeom>
          <a:solidFill>
            <a:srgbClr val="D9D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59" name="Freeform 524"/>
          <p:cNvSpPr/>
          <p:nvPr/>
        </p:nvSpPr>
        <p:spPr bwMode="auto">
          <a:xfrm>
            <a:off x="2579370" y="2487295"/>
            <a:ext cx="137795" cy="95250"/>
          </a:xfrm>
          <a:custGeom>
            <a:avLst/>
            <a:gdLst>
              <a:gd name="T0" fmla="*/ 0 w 97"/>
              <a:gd name="T1" fmla="*/ 106362 h 67"/>
              <a:gd name="T2" fmla="*/ 153987 w 97"/>
              <a:gd name="T3" fmla="*/ 106362 h 67"/>
              <a:gd name="T4" fmla="*/ 153987 w 97"/>
              <a:gd name="T5" fmla="*/ 0 h 67"/>
              <a:gd name="T6" fmla="*/ 141287 w 97"/>
              <a:gd name="T7" fmla="*/ 1587 h 67"/>
              <a:gd name="T8" fmla="*/ 141287 w 97"/>
              <a:gd name="T9" fmla="*/ 98425 h 67"/>
              <a:gd name="T10" fmla="*/ 3175 w 97"/>
              <a:gd name="T11" fmla="*/ 98425 h 67"/>
              <a:gd name="T12" fmla="*/ 0 w 97"/>
              <a:gd name="T13" fmla="*/ 106362 h 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" h="67">
                <a:moveTo>
                  <a:pt x="0" y="67"/>
                </a:moveTo>
                <a:lnTo>
                  <a:pt x="97" y="67"/>
                </a:lnTo>
                <a:lnTo>
                  <a:pt x="97" y="0"/>
                </a:lnTo>
                <a:lnTo>
                  <a:pt x="89" y="1"/>
                </a:lnTo>
                <a:lnTo>
                  <a:pt x="89" y="62"/>
                </a:lnTo>
                <a:lnTo>
                  <a:pt x="2" y="62"/>
                </a:lnTo>
                <a:lnTo>
                  <a:pt x="0" y="67"/>
                </a:lnTo>
                <a:close/>
              </a:path>
            </a:pathLst>
          </a:custGeom>
          <a:solidFill>
            <a:srgbClr val="DDD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60" name="Freeform 525"/>
          <p:cNvSpPr/>
          <p:nvPr/>
        </p:nvSpPr>
        <p:spPr bwMode="auto">
          <a:xfrm>
            <a:off x="2581910" y="2489200"/>
            <a:ext cx="123825" cy="86995"/>
          </a:xfrm>
          <a:custGeom>
            <a:avLst/>
            <a:gdLst>
              <a:gd name="T0" fmla="*/ 0 w 87"/>
              <a:gd name="T1" fmla="*/ 96838 h 61"/>
              <a:gd name="T2" fmla="*/ 138112 w 87"/>
              <a:gd name="T3" fmla="*/ 96838 h 61"/>
              <a:gd name="T4" fmla="*/ 138112 w 87"/>
              <a:gd name="T5" fmla="*/ 0 h 61"/>
              <a:gd name="T6" fmla="*/ 125412 w 87"/>
              <a:gd name="T7" fmla="*/ 0 h 61"/>
              <a:gd name="T8" fmla="*/ 125412 w 87"/>
              <a:gd name="T9" fmla="*/ 88900 h 61"/>
              <a:gd name="T10" fmla="*/ 0 w 87"/>
              <a:gd name="T11" fmla="*/ 88900 h 61"/>
              <a:gd name="T12" fmla="*/ 0 w 87"/>
              <a:gd name="T13" fmla="*/ 96838 h 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" h="61">
                <a:moveTo>
                  <a:pt x="0" y="61"/>
                </a:moveTo>
                <a:lnTo>
                  <a:pt x="87" y="61"/>
                </a:lnTo>
                <a:lnTo>
                  <a:pt x="87" y="0"/>
                </a:lnTo>
                <a:lnTo>
                  <a:pt x="79" y="0"/>
                </a:lnTo>
                <a:lnTo>
                  <a:pt x="79" y="56"/>
                </a:lnTo>
                <a:lnTo>
                  <a:pt x="0" y="56"/>
                </a:lnTo>
                <a:lnTo>
                  <a:pt x="0" y="61"/>
                </a:lnTo>
                <a:close/>
              </a:path>
            </a:pathLst>
          </a:custGeom>
          <a:solidFill>
            <a:srgbClr val="E0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61" name="Freeform 526"/>
          <p:cNvSpPr/>
          <p:nvPr/>
        </p:nvSpPr>
        <p:spPr bwMode="auto">
          <a:xfrm>
            <a:off x="2581910" y="2489200"/>
            <a:ext cx="112395" cy="79375"/>
          </a:xfrm>
          <a:custGeom>
            <a:avLst/>
            <a:gdLst>
              <a:gd name="T0" fmla="*/ 0 w 79"/>
              <a:gd name="T1" fmla="*/ 88900 h 56"/>
              <a:gd name="T2" fmla="*/ 125412 w 79"/>
              <a:gd name="T3" fmla="*/ 88900 h 56"/>
              <a:gd name="T4" fmla="*/ 125412 w 79"/>
              <a:gd name="T5" fmla="*/ 0 h 56"/>
              <a:gd name="T6" fmla="*/ 112712 w 79"/>
              <a:gd name="T7" fmla="*/ 0 h 56"/>
              <a:gd name="T8" fmla="*/ 112712 w 79"/>
              <a:gd name="T9" fmla="*/ 79375 h 56"/>
              <a:gd name="T10" fmla="*/ 0 w 79"/>
              <a:gd name="T11" fmla="*/ 79375 h 56"/>
              <a:gd name="T12" fmla="*/ 0 w 79"/>
              <a:gd name="T13" fmla="*/ 88900 h 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9" h="56">
                <a:moveTo>
                  <a:pt x="0" y="56"/>
                </a:moveTo>
                <a:lnTo>
                  <a:pt x="79" y="56"/>
                </a:lnTo>
                <a:lnTo>
                  <a:pt x="79" y="0"/>
                </a:lnTo>
                <a:lnTo>
                  <a:pt x="71" y="0"/>
                </a:lnTo>
                <a:lnTo>
                  <a:pt x="71" y="50"/>
                </a:lnTo>
                <a:lnTo>
                  <a:pt x="0" y="50"/>
                </a:lnTo>
                <a:lnTo>
                  <a:pt x="0" y="56"/>
                </a:lnTo>
                <a:close/>
              </a:path>
            </a:pathLst>
          </a:custGeom>
          <a:solidFill>
            <a:srgbClr val="E4E4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62" name="Freeform 527"/>
          <p:cNvSpPr/>
          <p:nvPr/>
        </p:nvSpPr>
        <p:spPr bwMode="auto">
          <a:xfrm>
            <a:off x="2581910" y="2489200"/>
            <a:ext cx="100965" cy="71120"/>
          </a:xfrm>
          <a:custGeom>
            <a:avLst/>
            <a:gdLst>
              <a:gd name="T0" fmla="*/ 0 w 71"/>
              <a:gd name="T1" fmla="*/ 79375 h 50"/>
              <a:gd name="T2" fmla="*/ 112712 w 71"/>
              <a:gd name="T3" fmla="*/ 79375 h 50"/>
              <a:gd name="T4" fmla="*/ 112712 w 71"/>
              <a:gd name="T5" fmla="*/ 0 h 50"/>
              <a:gd name="T6" fmla="*/ 98425 w 71"/>
              <a:gd name="T7" fmla="*/ 0 h 50"/>
              <a:gd name="T8" fmla="*/ 98425 w 71"/>
              <a:gd name="T9" fmla="*/ 68263 h 50"/>
              <a:gd name="T10" fmla="*/ 0 w 71"/>
              <a:gd name="T11" fmla="*/ 68263 h 50"/>
              <a:gd name="T12" fmla="*/ 0 w 71"/>
              <a:gd name="T13" fmla="*/ 79375 h 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" h="50">
                <a:moveTo>
                  <a:pt x="0" y="50"/>
                </a:moveTo>
                <a:lnTo>
                  <a:pt x="71" y="50"/>
                </a:lnTo>
                <a:lnTo>
                  <a:pt x="71" y="0"/>
                </a:lnTo>
                <a:lnTo>
                  <a:pt x="62" y="0"/>
                </a:lnTo>
                <a:lnTo>
                  <a:pt x="62" y="43"/>
                </a:lnTo>
                <a:lnTo>
                  <a:pt x="0" y="43"/>
                </a:lnTo>
                <a:lnTo>
                  <a:pt x="0" y="50"/>
                </a:lnTo>
                <a:close/>
              </a:path>
            </a:pathLst>
          </a:custGeom>
          <a:solidFill>
            <a:srgbClr val="E8E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63" name="Freeform 528"/>
          <p:cNvSpPr/>
          <p:nvPr/>
        </p:nvSpPr>
        <p:spPr bwMode="auto">
          <a:xfrm>
            <a:off x="2581910" y="2489200"/>
            <a:ext cx="88265" cy="60960"/>
          </a:xfrm>
          <a:custGeom>
            <a:avLst/>
            <a:gdLst>
              <a:gd name="T0" fmla="*/ 0 w 62"/>
              <a:gd name="T1" fmla="*/ 68263 h 43"/>
              <a:gd name="T2" fmla="*/ 98425 w 62"/>
              <a:gd name="T3" fmla="*/ 68263 h 43"/>
              <a:gd name="T4" fmla="*/ 98425 w 62"/>
              <a:gd name="T5" fmla="*/ 0 h 43"/>
              <a:gd name="T6" fmla="*/ 84138 w 62"/>
              <a:gd name="T7" fmla="*/ 0 h 43"/>
              <a:gd name="T8" fmla="*/ 84138 w 62"/>
              <a:gd name="T9" fmla="*/ 58738 h 43"/>
              <a:gd name="T10" fmla="*/ 0 w 62"/>
              <a:gd name="T11" fmla="*/ 58738 h 43"/>
              <a:gd name="T12" fmla="*/ 0 w 62"/>
              <a:gd name="T13" fmla="*/ 68263 h 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" h="43">
                <a:moveTo>
                  <a:pt x="0" y="43"/>
                </a:moveTo>
                <a:lnTo>
                  <a:pt x="62" y="43"/>
                </a:lnTo>
                <a:lnTo>
                  <a:pt x="62" y="0"/>
                </a:lnTo>
                <a:lnTo>
                  <a:pt x="53" y="0"/>
                </a:lnTo>
                <a:lnTo>
                  <a:pt x="53" y="37"/>
                </a:lnTo>
                <a:lnTo>
                  <a:pt x="0" y="37"/>
                </a:lnTo>
                <a:lnTo>
                  <a:pt x="0" y="43"/>
                </a:lnTo>
                <a:close/>
              </a:path>
            </a:pathLst>
          </a:custGeom>
          <a:solidFill>
            <a:srgbClr val="EBEB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64" name="Freeform 529"/>
          <p:cNvSpPr/>
          <p:nvPr/>
        </p:nvSpPr>
        <p:spPr bwMode="auto">
          <a:xfrm>
            <a:off x="2581910" y="2489200"/>
            <a:ext cx="75565" cy="52705"/>
          </a:xfrm>
          <a:custGeom>
            <a:avLst/>
            <a:gdLst>
              <a:gd name="T0" fmla="*/ 0 w 53"/>
              <a:gd name="T1" fmla="*/ 58738 h 37"/>
              <a:gd name="T2" fmla="*/ 84137 w 53"/>
              <a:gd name="T3" fmla="*/ 58738 h 37"/>
              <a:gd name="T4" fmla="*/ 84137 w 53"/>
              <a:gd name="T5" fmla="*/ 0 h 37"/>
              <a:gd name="T6" fmla="*/ 69850 w 53"/>
              <a:gd name="T7" fmla="*/ 0 h 37"/>
              <a:gd name="T8" fmla="*/ 69850 w 53"/>
              <a:gd name="T9" fmla="*/ 49213 h 37"/>
              <a:gd name="T10" fmla="*/ 0 w 53"/>
              <a:gd name="T11" fmla="*/ 49213 h 37"/>
              <a:gd name="T12" fmla="*/ 0 w 53"/>
              <a:gd name="T13" fmla="*/ 58738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" h="37">
                <a:moveTo>
                  <a:pt x="0" y="37"/>
                </a:moveTo>
                <a:lnTo>
                  <a:pt x="53" y="37"/>
                </a:lnTo>
                <a:lnTo>
                  <a:pt x="53" y="0"/>
                </a:lnTo>
                <a:lnTo>
                  <a:pt x="44" y="0"/>
                </a:lnTo>
                <a:lnTo>
                  <a:pt x="44" y="31"/>
                </a:lnTo>
                <a:lnTo>
                  <a:pt x="0" y="31"/>
                </a:lnTo>
                <a:lnTo>
                  <a:pt x="0" y="37"/>
                </a:lnTo>
                <a:close/>
              </a:path>
            </a:pathLst>
          </a:custGeom>
          <a:solidFill>
            <a:srgbClr val="EFE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65" name="Freeform 530"/>
          <p:cNvSpPr/>
          <p:nvPr/>
        </p:nvSpPr>
        <p:spPr bwMode="auto">
          <a:xfrm>
            <a:off x="2581910" y="2489200"/>
            <a:ext cx="62865" cy="43815"/>
          </a:xfrm>
          <a:custGeom>
            <a:avLst/>
            <a:gdLst>
              <a:gd name="T0" fmla="*/ 0 w 44"/>
              <a:gd name="T1" fmla="*/ 49213 h 31"/>
              <a:gd name="T2" fmla="*/ 69850 w 44"/>
              <a:gd name="T3" fmla="*/ 49213 h 31"/>
              <a:gd name="T4" fmla="*/ 69850 w 44"/>
              <a:gd name="T5" fmla="*/ 0 h 31"/>
              <a:gd name="T6" fmla="*/ 53975 w 44"/>
              <a:gd name="T7" fmla="*/ 0 h 31"/>
              <a:gd name="T8" fmla="*/ 53975 w 44"/>
              <a:gd name="T9" fmla="*/ 38100 h 31"/>
              <a:gd name="T10" fmla="*/ 0 w 44"/>
              <a:gd name="T11" fmla="*/ 38100 h 31"/>
              <a:gd name="T12" fmla="*/ 0 w 44"/>
              <a:gd name="T13" fmla="*/ 49213 h 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" h="31">
                <a:moveTo>
                  <a:pt x="0" y="31"/>
                </a:moveTo>
                <a:lnTo>
                  <a:pt x="44" y="31"/>
                </a:lnTo>
                <a:lnTo>
                  <a:pt x="44" y="0"/>
                </a:lnTo>
                <a:lnTo>
                  <a:pt x="34" y="0"/>
                </a:lnTo>
                <a:lnTo>
                  <a:pt x="34" y="24"/>
                </a:lnTo>
                <a:lnTo>
                  <a:pt x="0" y="24"/>
                </a:lnTo>
                <a:lnTo>
                  <a:pt x="0" y="31"/>
                </a:lnTo>
                <a:close/>
              </a:path>
            </a:pathLst>
          </a:custGeom>
          <a:solidFill>
            <a:srgbClr val="F3F3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66" name="Freeform 531"/>
          <p:cNvSpPr/>
          <p:nvPr/>
        </p:nvSpPr>
        <p:spPr bwMode="auto">
          <a:xfrm>
            <a:off x="2579370" y="2487295"/>
            <a:ext cx="51435" cy="35560"/>
          </a:xfrm>
          <a:custGeom>
            <a:avLst/>
            <a:gdLst>
              <a:gd name="T0" fmla="*/ 3175 w 36"/>
              <a:gd name="T1" fmla="*/ 39687 h 25"/>
              <a:gd name="T2" fmla="*/ 57150 w 36"/>
              <a:gd name="T3" fmla="*/ 39687 h 25"/>
              <a:gd name="T4" fmla="*/ 57150 w 36"/>
              <a:gd name="T5" fmla="*/ 1587 h 25"/>
              <a:gd name="T6" fmla="*/ 41275 w 36"/>
              <a:gd name="T7" fmla="*/ 0 h 25"/>
              <a:gd name="T8" fmla="*/ 41275 w 36"/>
              <a:gd name="T9" fmla="*/ 28575 h 25"/>
              <a:gd name="T10" fmla="*/ 0 w 36"/>
              <a:gd name="T11" fmla="*/ 28575 h 25"/>
              <a:gd name="T12" fmla="*/ 3175 w 36"/>
              <a:gd name="T13" fmla="*/ 39687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25">
                <a:moveTo>
                  <a:pt x="2" y="25"/>
                </a:moveTo>
                <a:lnTo>
                  <a:pt x="36" y="25"/>
                </a:lnTo>
                <a:lnTo>
                  <a:pt x="36" y="1"/>
                </a:lnTo>
                <a:lnTo>
                  <a:pt x="26" y="0"/>
                </a:lnTo>
                <a:lnTo>
                  <a:pt x="26" y="18"/>
                </a:lnTo>
                <a:lnTo>
                  <a:pt x="0" y="18"/>
                </a:lnTo>
                <a:lnTo>
                  <a:pt x="2" y="25"/>
                </a:lnTo>
                <a:close/>
              </a:path>
            </a:pathLst>
          </a:custGeom>
          <a:solidFill>
            <a:srgbClr val="F7F7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67" name="Freeform 532"/>
          <p:cNvSpPr/>
          <p:nvPr/>
        </p:nvSpPr>
        <p:spPr bwMode="auto">
          <a:xfrm>
            <a:off x="2579370" y="2487295"/>
            <a:ext cx="36830" cy="25400"/>
          </a:xfrm>
          <a:custGeom>
            <a:avLst/>
            <a:gdLst>
              <a:gd name="T0" fmla="*/ 0 w 26"/>
              <a:gd name="T1" fmla="*/ 28575 h 18"/>
              <a:gd name="T2" fmla="*/ 41275 w 26"/>
              <a:gd name="T3" fmla="*/ 28575 h 18"/>
              <a:gd name="T4" fmla="*/ 41275 w 26"/>
              <a:gd name="T5" fmla="*/ 0 h 18"/>
              <a:gd name="T6" fmla="*/ 22225 w 26"/>
              <a:gd name="T7" fmla="*/ 1588 h 18"/>
              <a:gd name="T8" fmla="*/ 22225 w 26"/>
              <a:gd name="T9" fmla="*/ 15875 h 18"/>
              <a:gd name="T10" fmla="*/ 3175 w 26"/>
              <a:gd name="T11" fmla="*/ 15875 h 18"/>
              <a:gd name="T12" fmla="*/ 0 w 26"/>
              <a:gd name="T13" fmla="*/ 28575 h 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" h="18">
                <a:moveTo>
                  <a:pt x="0" y="18"/>
                </a:moveTo>
                <a:lnTo>
                  <a:pt x="26" y="18"/>
                </a:lnTo>
                <a:lnTo>
                  <a:pt x="26" y="0"/>
                </a:lnTo>
                <a:lnTo>
                  <a:pt x="14" y="1"/>
                </a:lnTo>
                <a:lnTo>
                  <a:pt x="14" y="10"/>
                </a:lnTo>
                <a:lnTo>
                  <a:pt x="2" y="10"/>
                </a:lnTo>
                <a:lnTo>
                  <a:pt x="0" y="18"/>
                </a:lnTo>
                <a:close/>
              </a:path>
            </a:pathLst>
          </a:custGeom>
          <a:solidFill>
            <a:srgbClr val="FAFA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68" name="Freeform 533"/>
          <p:cNvSpPr/>
          <p:nvPr/>
        </p:nvSpPr>
        <p:spPr bwMode="auto">
          <a:xfrm>
            <a:off x="2579370" y="2487295"/>
            <a:ext cx="19685" cy="13970"/>
          </a:xfrm>
          <a:custGeom>
            <a:avLst/>
            <a:gdLst>
              <a:gd name="T0" fmla="*/ 3175 w 14"/>
              <a:gd name="T1" fmla="*/ 15875 h 10"/>
              <a:gd name="T2" fmla="*/ 22225 w 14"/>
              <a:gd name="T3" fmla="*/ 15875 h 10"/>
              <a:gd name="T4" fmla="*/ 22225 w 14"/>
              <a:gd name="T5" fmla="*/ 1588 h 10"/>
              <a:gd name="T6" fmla="*/ 3175 w 14"/>
              <a:gd name="T7" fmla="*/ 0 h 10"/>
              <a:gd name="T8" fmla="*/ 3175 w 14"/>
              <a:gd name="T9" fmla="*/ 1588 h 10"/>
              <a:gd name="T10" fmla="*/ 0 w 14"/>
              <a:gd name="T11" fmla="*/ 1588 h 10"/>
              <a:gd name="T12" fmla="*/ 3175 w 14"/>
              <a:gd name="T13" fmla="*/ 15875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" h="10">
                <a:moveTo>
                  <a:pt x="2" y="10"/>
                </a:moveTo>
                <a:lnTo>
                  <a:pt x="14" y="10"/>
                </a:lnTo>
                <a:lnTo>
                  <a:pt x="14" y="1"/>
                </a:lnTo>
                <a:lnTo>
                  <a:pt x="2" y="0"/>
                </a:lnTo>
                <a:lnTo>
                  <a:pt x="2" y="1"/>
                </a:lnTo>
                <a:lnTo>
                  <a:pt x="0" y="1"/>
                </a:lnTo>
                <a:lnTo>
                  <a:pt x="2" y="1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69" name="Freeform 534"/>
          <p:cNvSpPr/>
          <p:nvPr/>
        </p:nvSpPr>
        <p:spPr bwMode="auto">
          <a:xfrm>
            <a:off x="2579370" y="2487295"/>
            <a:ext cx="2540" cy="1270"/>
          </a:xfrm>
          <a:custGeom>
            <a:avLst/>
            <a:gdLst>
              <a:gd name="T0" fmla="*/ 0 w 2"/>
              <a:gd name="T1" fmla="*/ 1587 h 1"/>
              <a:gd name="T2" fmla="*/ 3175 w 2"/>
              <a:gd name="T3" fmla="*/ 1587 h 1"/>
              <a:gd name="T4" fmla="*/ 3175 w 2"/>
              <a:gd name="T5" fmla="*/ 0 h 1"/>
              <a:gd name="T6" fmla="*/ 3175 w 2"/>
              <a:gd name="T7" fmla="*/ 1587 h 1"/>
              <a:gd name="T8" fmla="*/ 3175 w 2"/>
              <a:gd name="T9" fmla="*/ 1587 h 1"/>
              <a:gd name="T10" fmla="*/ 3175 w 2"/>
              <a:gd name="T11" fmla="*/ 1587 h 1"/>
              <a:gd name="T12" fmla="*/ 0 w 2"/>
              <a:gd name="T13" fmla="*/ 1587 h 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" h="1">
                <a:moveTo>
                  <a:pt x="0" y="1"/>
                </a:move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70" name="Freeform 535"/>
          <p:cNvSpPr/>
          <p:nvPr/>
        </p:nvSpPr>
        <p:spPr bwMode="auto">
          <a:xfrm>
            <a:off x="2562225" y="2472055"/>
            <a:ext cx="327025" cy="243205"/>
          </a:xfrm>
          <a:custGeom>
            <a:avLst/>
            <a:gdLst>
              <a:gd name="T0" fmla="*/ 365125 w 230"/>
              <a:gd name="T1" fmla="*/ 0 h 171"/>
              <a:gd name="T2" fmla="*/ 0 w 230"/>
              <a:gd name="T3" fmla="*/ 0 h 171"/>
              <a:gd name="T4" fmla="*/ 0 w 230"/>
              <a:gd name="T5" fmla="*/ 271463 h 171"/>
              <a:gd name="T6" fmla="*/ 6350 w 230"/>
              <a:gd name="T7" fmla="*/ 271463 h 171"/>
              <a:gd name="T8" fmla="*/ 6350 w 230"/>
              <a:gd name="T9" fmla="*/ 3175 h 171"/>
              <a:gd name="T10" fmla="*/ 365125 w 230"/>
              <a:gd name="T11" fmla="*/ 3175 h 171"/>
              <a:gd name="T12" fmla="*/ 365125 w 230"/>
              <a:gd name="T13" fmla="*/ 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0" h="171">
                <a:moveTo>
                  <a:pt x="230" y="0"/>
                </a:moveTo>
                <a:lnTo>
                  <a:pt x="0" y="0"/>
                </a:lnTo>
                <a:lnTo>
                  <a:pt x="0" y="171"/>
                </a:lnTo>
                <a:lnTo>
                  <a:pt x="4" y="171"/>
                </a:lnTo>
                <a:lnTo>
                  <a:pt x="4" y="2"/>
                </a:lnTo>
                <a:lnTo>
                  <a:pt x="230" y="2"/>
                </a:lnTo>
                <a:lnTo>
                  <a:pt x="230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71" name="Freeform 536"/>
          <p:cNvSpPr/>
          <p:nvPr/>
        </p:nvSpPr>
        <p:spPr bwMode="auto">
          <a:xfrm>
            <a:off x="2567940" y="2474595"/>
            <a:ext cx="321310" cy="240030"/>
          </a:xfrm>
          <a:custGeom>
            <a:avLst/>
            <a:gdLst>
              <a:gd name="T0" fmla="*/ 358775 w 226"/>
              <a:gd name="T1" fmla="*/ 0 h 169"/>
              <a:gd name="T2" fmla="*/ 0 w 226"/>
              <a:gd name="T3" fmla="*/ 0 h 169"/>
              <a:gd name="T4" fmla="*/ 0 w 226"/>
              <a:gd name="T5" fmla="*/ 268288 h 169"/>
              <a:gd name="T6" fmla="*/ 7938 w 226"/>
              <a:gd name="T7" fmla="*/ 268288 h 169"/>
              <a:gd name="T8" fmla="*/ 7938 w 226"/>
              <a:gd name="T9" fmla="*/ 6350 h 169"/>
              <a:gd name="T10" fmla="*/ 358775 w 226"/>
              <a:gd name="T11" fmla="*/ 6350 h 169"/>
              <a:gd name="T12" fmla="*/ 358775 w 226"/>
              <a:gd name="T13" fmla="*/ 0 h 16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" h="169">
                <a:moveTo>
                  <a:pt x="226" y="0"/>
                </a:moveTo>
                <a:lnTo>
                  <a:pt x="0" y="0"/>
                </a:lnTo>
                <a:lnTo>
                  <a:pt x="0" y="169"/>
                </a:lnTo>
                <a:lnTo>
                  <a:pt x="5" y="169"/>
                </a:lnTo>
                <a:lnTo>
                  <a:pt x="5" y="4"/>
                </a:lnTo>
                <a:lnTo>
                  <a:pt x="226" y="4"/>
                </a:lnTo>
                <a:lnTo>
                  <a:pt x="226" y="0"/>
                </a:lnTo>
                <a:close/>
              </a:path>
            </a:pathLst>
          </a:custGeom>
          <a:solidFill>
            <a:srgbClr val="9D9D9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72" name="Freeform 537"/>
          <p:cNvSpPr/>
          <p:nvPr/>
        </p:nvSpPr>
        <p:spPr bwMode="auto">
          <a:xfrm>
            <a:off x="2574925" y="2480310"/>
            <a:ext cx="314325" cy="234315"/>
          </a:xfrm>
          <a:custGeom>
            <a:avLst/>
            <a:gdLst>
              <a:gd name="T0" fmla="*/ 350838 w 221"/>
              <a:gd name="T1" fmla="*/ 0 h 165"/>
              <a:gd name="T2" fmla="*/ 0 w 221"/>
              <a:gd name="T3" fmla="*/ 0 h 165"/>
              <a:gd name="T4" fmla="*/ 0 w 221"/>
              <a:gd name="T5" fmla="*/ 261938 h 165"/>
              <a:gd name="T6" fmla="*/ 7938 w 221"/>
              <a:gd name="T7" fmla="*/ 261938 h 165"/>
              <a:gd name="T8" fmla="*/ 7938 w 221"/>
              <a:gd name="T9" fmla="*/ 6350 h 165"/>
              <a:gd name="T10" fmla="*/ 350838 w 221"/>
              <a:gd name="T11" fmla="*/ 6350 h 165"/>
              <a:gd name="T12" fmla="*/ 350838 w 221"/>
              <a:gd name="T13" fmla="*/ 0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1" h="165">
                <a:moveTo>
                  <a:pt x="221" y="0"/>
                </a:moveTo>
                <a:lnTo>
                  <a:pt x="0" y="0"/>
                </a:lnTo>
                <a:lnTo>
                  <a:pt x="0" y="165"/>
                </a:lnTo>
                <a:lnTo>
                  <a:pt x="5" y="165"/>
                </a:lnTo>
                <a:lnTo>
                  <a:pt x="5" y="4"/>
                </a:lnTo>
                <a:lnTo>
                  <a:pt x="221" y="4"/>
                </a:lnTo>
                <a:lnTo>
                  <a:pt x="221" y="0"/>
                </a:lnTo>
                <a:close/>
              </a:path>
            </a:pathLst>
          </a:custGeom>
          <a:solidFill>
            <a:srgbClr val="A0A0A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73" name="Freeform 538"/>
          <p:cNvSpPr/>
          <p:nvPr/>
        </p:nvSpPr>
        <p:spPr bwMode="auto">
          <a:xfrm>
            <a:off x="2581910" y="2486025"/>
            <a:ext cx="307340" cy="229235"/>
          </a:xfrm>
          <a:custGeom>
            <a:avLst/>
            <a:gdLst>
              <a:gd name="T0" fmla="*/ 342900 w 216"/>
              <a:gd name="T1" fmla="*/ 0 h 161"/>
              <a:gd name="T2" fmla="*/ 0 w 216"/>
              <a:gd name="T3" fmla="*/ 0 h 161"/>
              <a:gd name="T4" fmla="*/ 0 w 216"/>
              <a:gd name="T5" fmla="*/ 255588 h 161"/>
              <a:gd name="T6" fmla="*/ 7938 w 216"/>
              <a:gd name="T7" fmla="*/ 255588 h 161"/>
              <a:gd name="T8" fmla="*/ 7938 w 216"/>
              <a:gd name="T9" fmla="*/ 4763 h 161"/>
              <a:gd name="T10" fmla="*/ 342900 w 216"/>
              <a:gd name="T11" fmla="*/ 4763 h 161"/>
              <a:gd name="T12" fmla="*/ 342900 w 216"/>
              <a:gd name="T13" fmla="*/ 0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" h="161">
                <a:moveTo>
                  <a:pt x="216" y="0"/>
                </a:moveTo>
                <a:lnTo>
                  <a:pt x="0" y="0"/>
                </a:lnTo>
                <a:lnTo>
                  <a:pt x="0" y="161"/>
                </a:lnTo>
                <a:lnTo>
                  <a:pt x="5" y="161"/>
                </a:lnTo>
                <a:lnTo>
                  <a:pt x="5" y="3"/>
                </a:lnTo>
                <a:lnTo>
                  <a:pt x="216" y="3"/>
                </a:lnTo>
                <a:lnTo>
                  <a:pt x="216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74" name="Freeform 539"/>
          <p:cNvSpPr/>
          <p:nvPr/>
        </p:nvSpPr>
        <p:spPr bwMode="auto">
          <a:xfrm>
            <a:off x="2588895" y="2490470"/>
            <a:ext cx="299720" cy="224790"/>
          </a:xfrm>
          <a:custGeom>
            <a:avLst/>
            <a:gdLst>
              <a:gd name="T0" fmla="*/ 334963 w 211"/>
              <a:gd name="T1" fmla="*/ 0 h 158"/>
              <a:gd name="T2" fmla="*/ 0 w 211"/>
              <a:gd name="T3" fmla="*/ 0 h 158"/>
              <a:gd name="T4" fmla="*/ 0 w 211"/>
              <a:gd name="T5" fmla="*/ 250825 h 158"/>
              <a:gd name="T6" fmla="*/ 7938 w 211"/>
              <a:gd name="T7" fmla="*/ 250825 h 158"/>
              <a:gd name="T8" fmla="*/ 7938 w 211"/>
              <a:gd name="T9" fmla="*/ 6350 h 158"/>
              <a:gd name="T10" fmla="*/ 334963 w 211"/>
              <a:gd name="T11" fmla="*/ 6350 h 158"/>
              <a:gd name="T12" fmla="*/ 334963 w 211"/>
              <a:gd name="T13" fmla="*/ 0 h 15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1" h="158">
                <a:moveTo>
                  <a:pt x="211" y="0"/>
                </a:moveTo>
                <a:lnTo>
                  <a:pt x="0" y="0"/>
                </a:lnTo>
                <a:lnTo>
                  <a:pt x="0" y="158"/>
                </a:lnTo>
                <a:lnTo>
                  <a:pt x="5" y="158"/>
                </a:lnTo>
                <a:lnTo>
                  <a:pt x="5" y="4"/>
                </a:lnTo>
                <a:lnTo>
                  <a:pt x="211" y="4"/>
                </a:lnTo>
                <a:lnTo>
                  <a:pt x="211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75" name="Freeform 540"/>
          <p:cNvSpPr/>
          <p:nvPr/>
        </p:nvSpPr>
        <p:spPr bwMode="auto">
          <a:xfrm>
            <a:off x="2595880" y="2496185"/>
            <a:ext cx="292735" cy="219075"/>
          </a:xfrm>
          <a:custGeom>
            <a:avLst/>
            <a:gdLst>
              <a:gd name="T0" fmla="*/ 327025 w 206"/>
              <a:gd name="T1" fmla="*/ 0 h 154"/>
              <a:gd name="T2" fmla="*/ 0 w 206"/>
              <a:gd name="T3" fmla="*/ 0 h 154"/>
              <a:gd name="T4" fmla="*/ 0 w 206"/>
              <a:gd name="T5" fmla="*/ 244475 h 154"/>
              <a:gd name="T6" fmla="*/ 7938 w 206"/>
              <a:gd name="T7" fmla="*/ 244475 h 154"/>
              <a:gd name="T8" fmla="*/ 7938 w 206"/>
              <a:gd name="T9" fmla="*/ 6350 h 154"/>
              <a:gd name="T10" fmla="*/ 327025 w 206"/>
              <a:gd name="T11" fmla="*/ 6350 h 154"/>
              <a:gd name="T12" fmla="*/ 327025 w 206"/>
              <a:gd name="T13" fmla="*/ 0 h 1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6" h="154">
                <a:moveTo>
                  <a:pt x="206" y="0"/>
                </a:moveTo>
                <a:lnTo>
                  <a:pt x="0" y="0"/>
                </a:lnTo>
                <a:lnTo>
                  <a:pt x="0" y="154"/>
                </a:lnTo>
                <a:lnTo>
                  <a:pt x="5" y="154"/>
                </a:lnTo>
                <a:lnTo>
                  <a:pt x="5" y="4"/>
                </a:lnTo>
                <a:lnTo>
                  <a:pt x="206" y="4"/>
                </a:lnTo>
                <a:lnTo>
                  <a:pt x="206" y="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76" name="Freeform 541"/>
          <p:cNvSpPr/>
          <p:nvPr/>
        </p:nvSpPr>
        <p:spPr bwMode="auto">
          <a:xfrm>
            <a:off x="2603500" y="2501900"/>
            <a:ext cx="285750" cy="213360"/>
          </a:xfrm>
          <a:custGeom>
            <a:avLst/>
            <a:gdLst>
              <a:gd name="T0" fmla="*/ 319088 w 201"/>
              <a:gd name="T1" fmla="*/ 0 h 150"/>
              <a:gd name="T2" fmla="*/ 0 w 201"/>
              <a:gd name="T3" fmla="*/ 0 h 150"/>
              <a:gd name="T4" fmla="*/ 0 w 201"/>
              <a:gd name="T5" fmla="*/ 238125 h 150"/>
              <a:gd name="T6" fmla="*/ 7938 w 201"/>
              <a:gd name="T7" fmla="*/ 238125 h 150"/>
              <a:gd name="T8" fmla="*/ 7938 w 201"/>
              <a:gd name="T9" fmla="*/ 6350 h 150"/>
              <a:gd name="T10" fmla="*/ 319088 w 201"/>
              <a:gd name="T11" fmla="*/ 6350 h 150"/>
              <a:gd name="T12" fmla="*/ 319088 w 201"/>
              <a:gd name="T13" fmla="*/ 0 h 15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" h="150">
                <a:moveTo>
                  <a:pt x="201" y="0"/>
                </a:moveTo>
                <a:lnTo>
                  <a:pt x="0" y="0"/>
                </a:lnTo>
                <a:lnTo>
                  <a:pt x="0" y="150"/>
                </a:lnTo>
                <a:lnTo>
                  <a:pt x="5" y="150"/>
                </a:lnTo>
                <a:lnTo>
                  <a:pt x="5" y="4"/>
                </a:lnTo>
                <a:lnTo>
                  <a:pt x="201" y="4"/>
                </a:lnTo>
                <a:lnTo>
                  <a:pt x="201" y="0"/>
                </a:lnTo>
                <a:close/>
              </a:path>
            </a:pathLst>
          </a:custGeom>
          <a:solidFill>
            <a:srgbClr val="ACACA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77" name="Freeform 542"/>
          <p:cNvSpPr/>
          <p:nvPr/>
        </p:nvSpPr>
        <p:spPr bwMode="auto">
          <a:xfrm>
            <a:off x="2610485" y="2507615"/>
            <a:ext cx="278765" cy="207645"/>
          </a:xfrm>
          <a:custGeom>
            <a:avLst/>
            <a:gdLst>
              <a:gd name="T0" fmla="*/ 311150 w 196"/>
              <a:gd name="T1" fmla="*/ 0 h 146"/>
              <a:gd name="T2" fmla="*/ 0 w 196"/>
              <a:gd name="T3" fmla="*/ 0 h 146"/>
              <a:gd name="T4" fmla="*/ 0 w 196"/>
              <a:gd name="T5" fmla="*/ 231775 h 146"/>
              <a:gd name="T6" fmla="*/ 7938 w 196"/>
              <a:gd name="T7" fmla="*/ 231775 h 146"/>
              <a:gd name="T8" fmla="*/ 7938 w 196"/>
              <a:gd name="T9" fmla="*/ 6350 h 146"/>
              <a:gd name="T10" fmla="*/ 311150 w 196"/>
              <a:gd name="T11" fmla="*/ 6350 h 146"/>
              <a:gd name="T12" fmla="*/ 311150 w 196"/>
              <a:gd name="T13" fmla="*/ 0 h 14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" h="146">
                <a:moveTo>
                  <a:pt x="196" y="0"/>
                </a:moveTo>
                <a:lnTo>
                  <a:pt x="0" y="0"/>
                </a:lnTo>
                <a:lnTo>
                  <a:pt x="0" y="146"/>
                </a:lnTo>
                <a:lnTo>
                  <a:pt x="5" y="146"/>
                </a:lnTo>
                <a:lnTo>
                  <a:pt x="5" y="4"/>
                </a:lnTo>
                <a:lnTo>
                  <a:pt x="196" y="4"/>
                </a:lnTo>
                <a:lnTo>
                  <a:pt x="196" y="0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78" name="Freeform 543"/>
          <p:cNvSpPr/>
          <p:nvPr/>
        </p:nvSpPr>
        <p:spPr bwMode="auto">
          <a:xfrm>
            <a:off x="2617470" y="2513330"/>
            <a:ext cx="271780" cy="201930"/>
          </a:xfrm>
          <a:custGeom>
            <a:avLst/>
            <a:gdLst>
              <a:gd name="T0" fmla="*/ 303213 w 191"/>
              <a:gd name="T1" fmla="*/ 0 h 142"/>
              <a:gd name="T2" fmla="*/ 0 w 191"/>
              <a:gd name="T3" fmla="*/ 0 h 142"/>
              <a:gd name="T4" fmla="*/ 0 w 191"/>
              <a:gd name="T5" fmla="*/ 225425 h 142"/>
              <a:gd name="T6" fmla="*/ 7938 w 191"/>
              <a:gd name="T7" fmla="*/ 225425 h 142"/>
              <a:gd name="T8" fmla="*/ 7938 w 191"/>
              <a:gd name="T9" fmla="*/ 4763 h 142"/>
              <a:gd name="T10" fmla="*/ 303213 w 191"/>
              <a:gd name="T11" fmla="*/ 4763 h 142"/>
              <a:gd name="T12" fmla="*/ 303213 w 191"/>
              <a:gd name="T13" fmla="*/ 0 h 1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1" h="142">
                <a:moveTo>
                  <a:pt x="191" y="0"/>
                </a:moveTo>
                <a:lnTo>
                  <a:pt x="0" y="0"/>
                </a:lnTo>
                <a:lnTo>
                  <a:pt x="0" y="142"/>
                </a:lnTo>
                <a:lnTo>
                  <a:pt x="5" y="142"/>
                </a:lnTo>
                <a:lnTo>
                  <a:pt x="5" y="3"/>
                </a:lnTo>
                <a:lnTo>
                  <a:pt x="191" y="3"/>
                </a:lnTo>
                <a:lnTo>
                  <a:pt x="191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79" name="Freeform 544"/>
          <p:cNvSpPr/>
          <p:nvPr/>
        </p:nvSpPr>
        <p:spPr bwMode="auto">
          <a:xfrm>
            <a:off x="2624455" y="2517140"/>
            <a:ext cx="264160" cy="197485"/>
          </a:xfrm>
          <a:custGeom>
            <a:avLst/>
            <a:gdLst>
              <a:gd name="T0" fmla="*/ 295275 w 186"/>
              <a:gd name="T1" fmla="*/ 0 h 139"/>
              <a:gd name="T2" fmla="*/ 0 w 186"/>
              <a:gd name="T3" fmla="*/ 0 h 139"/>
              <a:gd name="T4" fmla="*/ 0 w 186"/>
              <a:gd name="T5" fmla="*/ 220663 h 139"/>
              <a:gd name="T6" fmla="*/ 7938 w 186"/>
              <a:gd name="T7" fmla="*/ 220663 h 139"/>
              <a:gd name="T8" fmla="*/ 7938 w 186"/>
              <a:gd name="T9" fmla="*/ 6350 h 139"/>
              <a:gd name="T10" fmla="*/ 295275 w 186"/>
              <a:gd name="T11" fmla="*/ 6350 h 139"/>
              <a:gd name="T12" fmla="*/ 295275 w 186"/>
              <a:gd name="T13" fmla="*/ 0 h 13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6" h="139">
                <a:moveTo>
                  <a:pt x="186" y="0"/>
                </a:moveTo>
                <a:lnTo>
                  <a:pt x="0" y="0"/>
                </a:lnTo>
                <a:lnTo>
                  <a:pt x="0" y="139"/>
                </a:lnTo>
                <a:lnTo>
                  <a:pt x="5" y="139"/>
                </a:lnTo>
                <a:lnTo>
                  <a:pt x="5" y="4"/>
                </a:lnTo>
                <a:lnTo>
                  <a:pt x="186" y="4"/>
                </a:lnTo>
                <a:lnTo>
                  <a:pt x="186" y="0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80" name="Freeform 545"/>
          <p:cNvSpPr/>
          <p:nvPr/>
        </p:nvSpPr>
        <p:spPr bwMode="auto">
          <a:xfrm>
            <a:off x="2631440" y="2522855"/>
            <a:ext cx="257175" cy="191770"/>
          </a:xfrm>
          <a:custGeom>
            <a:avLst/>
            <a:gdLst>
              <a:gd name="T0" fmla="*/ 287338 w 181"/>
              <a:gd name="T1" fmla="*/ 0 h 135"/>
              <a:gd name="T2" fmla="*/ 0 w 181"/>
              <a:gd name="T3" fmla="*/ 0 h 135"/>
              <a:gd name="T4" fmla="*/ 0 w 181"/>
              <a:gd name="T5" fmla="*/ 214313 h 135"/>
              <a:gd name="T6" fmla="*/ 9525 w 181"/>
              <a:gd name="T7" fmla="*/ 214313 h 135"/>
              <a:gd name="T8" fmla="*/ 9525 w 181"/>
              <a:gd name="T9" fmla="*/ 6350 h 135"/>
              <a:gd name="T10" fmla="*/ 287338 w 181"/>
              <a:gd name="T11" fmla="*/ 6350 h 135"/>
              <a:gd name="T12" fmla="*/ 287338 w 181"/>
              <a:gd name="T13" fmla="*/ 0 h 13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1" h="135">
                <a:moveTo>
                  <a:pt x="181" y="0"/>
                </a:moveTo>
                <a:lnTo>
                  <a:pt x="0" y="0"/>
                </a:lnTo>
                <a:lnTo>
                  <a:pt x="0" y="135"/>
                </a:lnTo>
                <a:lnTo>
                  <a:pt x="6" y="135"/>
                </a:lnTo>
                <a:lnTo>
                  <a:pt x="6" y="4"/>
                </a:lnTo>
                <a:lnTo>
                  <a:pt x="181" y="4"/>
                </a:lnTo>
                <a:lnTo>
                  <a:pt x="181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81" name="Freeform 546"/>
          <p:cNvSpPr/>
          <p:nvPr/>
        </p:nvSpPr>
        <p:spPr bwMode="auto">
          <a:xfrm>
            <a:off x="2640330" y="2528570"/>
            <a:ext cx="248920" cy="186055"/>
          </a:xfrm>
          <a:custGeom>
            <a:avLst/>
            <a:gdLst>
              <a:gd name="T0" fmla="*/ 277813 w 175"/>
              <a:gd name="T1" fmla="*/ 0 h 131"/>
              <a:gd name="T2" fmla="*/ 0 w 175"/>
              <a:gd name="T3" fmla="*/ 0 h 131"/>
              <a:gd name="T4" fmla="*/ 0 w 175"/>
              <a:gd name="T5" fmla="*/ 207963 h 131"/>
              <a:gd name="T6" fmla="*/ 9525 w 175"/>
              <a:gd name="T7" fmla="*/ 207963 h 131"/>
              <a:gd name="T8" fmla="*/ 9525 w 175"/>
              <a:gd name="T9" fmla="*/ 6350 h 131"/>
              <a:gd name="T10" fmla="*/ 277813 w 175"/>
              <a:gd name="T11" fmla="*/ 6350 h 131"/>
              <a:gd name="T12" fmla="*/ 277813 w 175"/>
              <a:gd name="T13" fmla="*/ 0 h 13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5" h="131">
                <a:moveTo>
                  <a:pt x="175" y="0"/>
                </a:moveTo>
                <a:lnTo>
                  <a:pt x="0" y="0"/>
                </a:lnTo>
                <a:lnTo>
                  <a:pt x="0" y="131"/>
                </a:lnTo>
                <a:lnTo>
                  <a:pt x="6" y="131"/>
                </a:lnTo>
                <a:lnTo>
                  <a:pt x="6" y="4"/>
                </a:lnTo>
                <a:lnTo>
                  <a:pt x="175" y="4"/>
                </a:lnTo>
                <a:lnTo>
                  <a:pt x="175" y="0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82" name="Freeform 547"/>
          <p:cNvSpPr/>
          <p:nvPr/>
        </p:nvSpPr>
        <p:spPr bwMode="auto">
          <a:xfrm>
            <a:off x="2648585" y="2534285"/>
            <a:ext cx="240030" cy="180340"/>
          </a:xfrm>
          <a:custGeom>
            <a:avLst/>
            <a:gdLst>
              <a:gd name="T0" fmla="*/ 268288 w 169"/>
              <a:gd name="T1" fmla="*/ 0 h 127"/>
              <a:gd name="T2" fmla="*/ 0 w 169"/>
              <a:gd name="T3" fmla="*/ 0 h 127"/>
              <a:gd name="T4" fmla="*/ 0 w 169"/>
              <a:gd name="T5" fmla="*/ 201613 h 127"/>
              <a:gd name="T6" fmla="*/ 9525 w 169"/>
              <a:gd name="T7" fmla="*/ 201613 h 127"/>
              <a:gd name="T8" fmla="*/ 9525 w 169"/>
              <a:gd name="T9" fmla="*/ 7938 h 127"/>
              <a:gd name="T10" fmla="*/ 268288 w 169"/>
              <a:gd name="T11" fmla="*/ 7938 h 127"/>
              <a:gd name="T12" fmla="*/ 268288 w 169"/>
              <a:gd name="T13" fmla="*/ 0 h 12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9" h="127">
                <a:moveTo>
                  <a:pt x="169" y="0"/>
                </a:moveTo>
                <a:lnTo>
                  <a:pt x="0" y="0"/>
                </a:lnTo>
                <a:lnTo>
                  <a:pt x="0" y="127"/>
                </a:lnTo>
                <a:lnTo>
                  <a:pt x="6" y="127"/>
                </a:lnTo>
                <a:lnTo>
                  <a:pt x="6" y="5"/>
                </a:lnTo>
                <a:lnTo>
                  <a:pt x="169" y="5"/>
                </a:lnTo>
                <a:lnTo>
                  <a:pt x="169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83" name="Freeform 548"/>
          <p:cNvSpPr/>
          <p:nvPr/>
        </p:nvSpPr>
        <p:spPr bwMode="auto">
          <a:xfrm>
            <a:off x="2657475" y="2541270"/>
            <a:ext cx="231775" cy="173355"/>
          </a:xfrm>
          <a:custGeom>
            <a:avLst/>
            <a:gdLst>
              <a:gd name="T0" fmla="*/ 258763 w 163"/>
              <a:gd name="T1" fmla="*/ 0 h 122"/>
              <a:gd name="T2" fmla="*/ 0 w 163"/>
              <a:gd name="T3" fmla="*/ 0 h 122"/>
              <a:gd name="T4" fmla="*/ 0 w 163"/>
              <a:gd name="T5" fmla="*/ 193675 h 122"/>
              <a:gd name="T6" fmla="*/ 7938 w 163"/>
              <a:gd name="T7" fmla="*/ 193675 h 122"/>
              <a:gd name="T8" fmla="*/ 7938 w 163"/>
              <a:gd name="T9" fmla="*/ 6350 h 122"/>
              <a:gd name="T10" fmla="*/ 258763 w 163"/>
              <a:gd name="T11" fmla="*/ 6350 h 122"/>
              <a:gd name="T12" fmla="*/ 258763 w 163"/>
              <a:gd name="T13" fmla="*/ 0 h 1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3" h="122">
                <a:moveTo>
                  <a:pt x="163" y="0"/>
                </a:moveTo>
                <a:lnTo>
                  <a:pt x="0" y="0"/>
                </a:lnTo>
                <a:lnTo>
                  <a:pt x="0" y="122"/>
                </a:lnTo>
                <a:lnTo>
                  <a:pt x="5" y="122"/>
                </a:lnTo>
                <a:lnTo>
                  <a:pt x="5" y="4"/>
                </a:lnTo>
                <a:lnTo>
                  <a:pt x="163" y="4"/>
                </a:lnTo>
                <a:lnTo>
                  <a:pt x="163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84" name="Freeform 549"/>
          <p:cNvSpPr/>
          <p:nvPr/>
        </p:nvSpPr>
        <p:spPr bwMode="auto">
          <a:xfrm>
            <a:off x="2664460" y="2546985"/>
            <a:ext cx="224790" cy="167640"/>
          </a:xfrm>
          <a:custGeom>
            <a:avLst/>
            <a:gdLst>
              <a:gd name="T0" fmla="*/ 250825 w 158"/>
              <a:gd name="T1" fmla="*/ 0 h 118"/>
              <a:gd name="T2" fmla="*/ 0 w 158"/>
              <a:gd name="T3" fmla="*/ 0 h 118"/>
              <a:gd name="T4" fmla="*/ 0 w 158"/>
              <a:gd name="T5" fmla="*/ 187325 h 118"/>
              <a:gd name="T6" fmla="*/ 9525 w 158"/>
              <a:gd name="T7" fmla="*/ 187325 h 118"/>
              <a:gd name="T8" fmla="*/ 9525 w 158"/>
              <a:gd name="T9" fmla="*/ 7938 h 118"/>
              <a:gd name="T10" fmla="*/ 250825 w 158"/>
              <a:gd name="T11" fmla="*/ 7938 h 118"/>
              <a:gd name="T12" fmla="*/ 250825 w 158"/>
              <a:gd name="T13" fmla="*/ 0 h 11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8" h="118">
                <a:moveTo>
                  <a:pt x="158" y="0"/>
                </a:moveTo>
                <a:lnTo>
                  <a:pt x="0" y="0"/>
                </a:lnTo>
                <a:lnTo>
                  <a:pt x="0" y="118"/>
                </a:lnTo>
                <a:lnTo>
                  <a:pt x="6" y="118"/>
                </a:lnTo>
                <a:lnTo>
                  <a:pt x="6" y="5"/>
                </a:lnTo>
                <a:lnTo>
                  <a:pt x="158" y="5"/>
                </a:lnTo>
                <a:lnTo>
                  <a:pt x="158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85" name="Freeform 550"/>
          <p:cNvSpPr/>
          <p:nvPr/>
        </p:nvSpPr>
        <p:spPr bwMode="auto">
          <a:xfrm>
            <a:off x="2672715" y="2554605"/>
            <a:ext cx="215900" cy="160655"/>
          </a:xfrm>
          <a:custGeom>
            <a:avLst/>
            <a:gdLst>
              <a:gd name="T0" fmla="*/ 241300 w 152"/>
              <a:gd name="T1" fmla="*/ 0 h 113"/>
              <a:gd name="T2" fmla="*/ 0 w 152"/>
              <a:gd name="T3" fmla="*/ 0 h 113"/>
              <a:gd name="T4" fmla="*/ 0 w 152"/>
              <a:gd name="T5" fmla="*/ 179388 h 113"/>
              <a:gd name="T6" fmla="*/ 11113 w 152"/>
              <a:gd name="T7" fmla="*/ 179388 h 113"/>
              <a:gd name="T8" fmla="*/ 11113 w 152"/>
              <a:gd name="T9" fmla="*/ 7938 h 113"/>
              <a:gd name="T10" fmla="*/ 241300 w 152"/>
              <a:gd name="T11" fmla="*/ 7938 h 113"/>
              <a:gd name="T12" fmla="*/ 241300 w 152"/>
              <a:gd name="T13" fmla="*/ 0 h 11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2" h="113">
                <a:moveTo>
                  <a:pt x="152" y="0"/>
                </a:moveTo>
                <a:lnTo>
                  <a:pt x="0" y="0"/>
                </a:lnTo>
                <a:lnTo>
                  <a:pt x="0" y="113"/>
                </a:lnTo>
                <a:lnTo>
                  <a:pt x="7" y="113"/>
                </a:lnTo>
                <a:lnTo>
                  <a:pt x="7" y="5"/>
                </a:lnTo>
                <a:lnTo>
                  <a:pt x="152" y="5"/>
                </a:lnTo>
                <a:lnTo>
                  <a:pt x="152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86" name="Freeform 551"/>
          <p:cNvSpPr/>
          <p:nvPr/>
        </p:nvSpPr>
        <p:spPr bwMode="auto">
          <a:xfrm>
            <a:off x="2682875" y="2561590"/>
            <a:ext cx="206375" cy="153670"/>
          </a:xfrm>
          <a:custGeom>
            <a:avLst/>
            <a:gdLst>
              <a:gd name="T0" fmla="*/ 230188 w 145"/>
              <a:gd name="T1" fmla="*/ 0 h 108"/>
              <a:gd name="T2" fmla="*/ 0 w 145"/>
              <a:gd name="T3" fmla="*/ 0 h 108"/>
              <a:gd name="T4" fmla="*/ 0 w 145"/>
              <a:gd name="T5" fmla="*/ 171450 h 108"/>
              <a:gd name="T6" fmla="*/ 11113 w 145"/>
              <a:gd name="T7" fmla="*/ 171450 h 108"/>
              <a:gd name="T8" fmla="*/ 11113 w 145"/>
              <a:gd name="T9" fmla="*/ 7938 h 108"/>
              <a:gd name="T10" fmla="*/ 230188 w 145"/>
              <a:gd name="T11" fmla="*/ 7938 h 108"/>
              <a:gd name="T12" fmla="*/ 230188 w 145"/>
              <a:gd name="T13" fmla="*/ 0 h 1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" h="108">
                <a:moveTo>
                  <a:pt x="145" y="0"/>
                </a:moveTo>
                <a:lnTo>
                  <a:pt x="0" y="0"/>
                </a:lnTo>
                <a:lnTo>
                  <a:pt x="0" y="108"/>
                </a:lnTo>
                <a:lnTo>
                  <a:pt x="7" y="108"/>
                </a:lnTo>
                <a:lnTo>
                  <a:pt x="7" y="5"/>
                </a:lnTo>
                <a:lnTo>
                  <a:pt x="145" y="5"/>
                </a:lnTo>
                <a:lnTo>
                  <a:pt x="145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87" name="Freeform 552"/>
          <p:cNvSpPr/>
          <p:nvPr/>
        </p:nvSpPr>
        <p:spPr bwMode="auto">
          <a:xfrm>
            <a:off x="2693035" y="2568575"/>
            <a:ext cx="196215" cy="146685"/>
          </a:xfrm>
          <a:custGeom>
            <a:avLst/>
            <a:gdLst>
              <a:gd name="T0" fmla="*/ 219075 w 138"/>
              <a:gd name="T1" fmla="*/ 0 h 103"/>
              <a:gd name="T2" fmla="*/ 0 w 138"/>
              <a:gd name="T3" fmla="*/ 0 h 103"/>
              <a:gd name="T4" fmla="*/ 0 w 138"/>
              <a:gd name="T5" fmla="*/ 163513 h 103"/>
              <a:gd name="T6" fmla="*/ 11113 w 138"/>
              <a:gd name="T7" fmla="*/ 163513 h 103"/>
              <a:gd name="T8" fmla="*/ 11113 w 138"/>
              <a:gd name="T9" fmla="*/ 7938 h 103"/>
              <a:gd name="T10" fmla="*/ 219075 w 138"/>
              <a:gd name="T11" fmla="*/ 7938 h 103"/>
              <a:gd name="T12" fmla="*/ 219075 w 138"/>
              <a:gd name="T13" fmla="*/ 0 h 10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" h="103">
                <a:moveTo>
                  <a:pt x="138" y="0"/>
                </a:moveTo>
                <a:lnTo>
                  <a:pt x="0" y="0"/>
                </a:lnTo>
                <a:lnTo>
                  <a:pt x="0" y="103"/>
                </a:lnTo>
                <a:lnTo>
                  <a:pt x="7" y="103"/>
                </a:lnTo>
                <a:lnTo>
                  <a:pt x="7" y="5"/>
                </a:lnTo>
                <a:lnTo>
                  <a:pt x="138" y="5"/>
                </a:lnTo>
                <a:lnTo>
                  <a:pt x="138" y="0"/>
                </a:ln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88" name="Freeform 553"/>
          <p:cNvSpPr/>
          <p:nvPr/>
        </p:nvSpPr>
        <p:spPr bwMode="auto">
          <a:xfrm>
            <a:off x="2702560" y="2575560"/>
            <a:ext cx="186055" cy="139065"/>
          </a:xfrm>
          <a:custGeom>
            <a:avLst/>
            <a:gdLst>
              <a:gd name="T0" fmla="*/ 207963 w 131"/>
              <a:gd name="T1" fmla="*/ 0 h 98"/>
              <a:gd name="T2" fmla="*/ 0 w 131"/>
              <a:gd name="T3" fmla="*/ 0 h 98"/>
              <a:gd name="T4" fmla="*/ 0 w 131"/>
              <a:gd name="T5" fmla="*/ 155575 h 98"/>
              <a:gd name="T6" fmla="*/ 11113 w 131"/>
              <a:gd name="T7" fmla="*/ 155575 h 98"/>
              <a:gd name="T8" fmla="*/ 11113 w 131"/>
              <a:gd name="T9" fmla="*/ 7938 h 98"/>
              <a:gd name="T10" fmla="*/ 207963 w 131"/>
              <a:gd name="T11" fmla="*/ 7938 h 98"/>
              <a:gd name="T12" fmla="*/ 207963 w 131"/>
              <a:gd name="T13" fmla="*/ 0 h 9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1" h="98">
                <a:moveTo>
                  <a:pt x="131" y="0"/>
                </a:moveTo>
                <a:lnTo>
                  <a:pt x="0" y="0"/>
                </a:lnTo>
                <a:lnTo>
                  <a:pt x="0" y="98"/>
                </a:lnTo>
                <a:lnTo>
                  <a:pt x="7" y="98"/>
                </a:lnTo>
                <a:lnTo>
                  <a:pt x="7" y="5"/>
                </a:lnTo>
                <a:lnTo>
                  <a:pt x="131" y="5"/>
                </a:lnTo>
                <a:lnTo>
                  <a:pt x="131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89" name="Freeform 554"/>
          <p:cNvSpPr/>
          <p:nvPr/>
        </p:nvSpPr>
        <p:spPr bwMode="auto">
          <a:xfrm>
            <a:off x="2712720" y="2582545"/>
            <a:ext cx="176530" cy="132080"/>
          </a:xfrm>
          <a:custGeom>
            <a:avLst/>
            <a:gdLst>
              <a:gd name="T0" fmla="*/ 196850 w 124"/>
              <a:gd name="T1" fmla="*/ 0 h 93"/>
              <a:gd name="T2" fmla="*/ 0 w 124"/>
              <a:gd name="T3" fmla="*/ 0 h 93"/>
              <a:gd name="T4" fmla="*/ 0 w 124"/>
              <a:gd name="T5" fmla="*/ 147638 h 93"/>
              <a:gd name="T6" fmla="*/ 12700 w 124"/>
              <a:gd name="T7" fmla="*/ 147638 h 93"/>
              <a:gd name="T8" fmla="*/ 12700 w 124"/>
              <a:gd name="T9" fmla="*/ 9525 h 93"/>
              <a:gd name="T10" fmla="*/ 196850 w 124"/>
              <a:gd name="T11" fmla="*/ 9525 h 93"/>
              <a:gd name="T12" fmla="*/ 196850 w 124"/>
              <a:gd name="T13" fmla="*/ 0 h 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4" h="93">
                <a:moveTo>
                  <a:pt x="124" y="0"/>
                </a:moveTo>
                <a:lnTo>
                  <a:pt x="0" y="0"/>
                </a:lnTo>
                <a:lnTo>
                  <a:pt x="0" y="93"/>
                </a:lnTo>
                <a:lnTo>
                  <a:pt x="8" y="93"/>
                </a:lnTo>
                <a:lnTo>
                  <a:pt x="8" y="6"/>
                </a:lnTo>
                <a:lnTo>
                  <a:pt x="124" y="6"/>
                </a:lnTo>
                <a:lnTo>
                  <a:pt x="124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90" name="Freeform 555"/>
          <p:cNvSpPr/>
          <p:nvPr/>
        </p:nvSpPr>
        <p:spPr bwMode="auto">
          <a:xfrm>
            <a:off x="2724150" y="2591435"/>
            <a:ext cx="165100" cy="123825"/>
          </a:xfrm>
          <a:custGeom>
            <a:avLst/>
            <a:gdLst>
              <a:gd name="T0" fmla="*/ 184150 w 116"/>
              <a:gd name="T1" fmla="*/ 0 h 87"/>
              <a:gd name="T2" fmla="*/ 0 w 116"/>
              <a:gd name="T3" fmla="*/ 0 h 87"/>
              <a:gd name="T4" fmla="*/ 0 w 116"/>
              <a:gd name="T5" fmla="*/ 138113 h 87"/>
              <a:gd name="T6" fmla="*/ 14288 w 116"/>
              <a:gd name="T7" fmla="*/ 134938 h 87"/>
              <a:gd name="T8" fmla="*/ 14288 w 116"/>
              <a:gd name="T9" fmla="*/ 11113 h 87"/>
              <a:gd name="T10" fmla="*/ 182563 w 116"/>
              <a:gd name="T11" fmla="*/ 11113 h 87"/>
              <a:gd name="T12" fmla="*/ 184150 w 116"/>
              <a:gd name="T13" fmla="*/ 0 h 8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6" h="87">
                <a:moveTo>
                  <a:pt x="116" y="0"/>
                </a:moveTo>
                <a:lnTo>
                  <a:pt x="0" y="0"/>
                </a:lnTo>
                <a:lnTo>
                  <a:pt x="0" y="87"/>
                </a:lnTo>
                <a:lnTo>
                  <a:pt x="9" y="85"/>
                </a:lnTo>
                <a:lnTo>
                  <a:pt x="9" y="7"/>
                </a:lnTo>
                <a:lnTo>
                  <a:pt x="115" y="7"/>
                </a:lnTo>
                <a:lnTo>
                  <a:pt x="116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91" name="Freeform 556"/>
          <p:cNvSpPr/>
          <p:nvPr/>
        </p:nvSpPr>
        <p:spPr bwMode="auto">
          <a:xfrm>
            <a:off x="2736850" y="2600960"/>
            <a:ext cx="150495" cy="111125"/>
          </a:xfrm>
          <a:custGeom>
            <a:avLst/>
            <a:gdLst>
              <a:gd name="T0" fmla="*/ 168275 w 106"/>
              <a:gd name="T1" fmla="*/ 0 h 78"/>
              <a:gd name="T2" fmla="*/ 0 w 106"/>
              <a:gd name="T3" fmla="*/ 0 h 78"/>
              <a:gd name="T4" fmla="*/ 0 w 106"/>
              <a:gd name="T5" fmla="*/ 123825 h 78"/>
              <a:gd name="T6" fmla="*/ 11113 w 106"/>
              <a:gd name="T7" fmla="*/ 123825 h 78"/>
              <a:gd name="T8" fmla="*/ 11113 w 106"/>
              <a:gd name="T9" fmla="*/ 9525 h 78"/>
              <a:gd name="T10" fmla="*/ 168275 w 106"/>
              <a:gd name="T11" fmla="*/ 9525 h 78"/>
              <a:gd name="T12" fmla="*/ 168275 w 106"/>
              <a:gd name="T13" fmla="*/ 0 h 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0" y="0"/>
                </a:lnTo>
                <a:lnTo>
                  <a:pt x="0" y="78"/>
                </a:lnTo>
                <a:lnTo>
                  <a:pt x="7" y="78"/>
                </a:lnTo>
                <a:lnTo>
                  <a:pt x="7" y="6"/>
                </a:lnTo>
                <a:lnTo>
                  <a:pt x="106" y="6"/>
                </a:lnTo>
                <a:lnTo>
                  <a:pt x="106" y="0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92" name="Freeform 557"/>
          <p:cNvSpPr/>
          <p:nvPr/>
        </p:nvSpPr>
        <p:spPr bwMode="auto">
          <a:xfrm>
            <a:off x="2747010" y="2609850"/>
            <a:ext cx="142240" cy="105410"/>
          </a:xfrm>
          <a:custGeom>
            <a:avLst/>
            <a:gdLst>
              <a:gd name="T0" fmla="*/ 157163 w 100"/>
              <a:gd name="T1" fmla="*/ 0 h 74"/>
              <a:gd name="T2" fmla="*/ 0 w 100"/>
              <a:gd name="T3" fmla="*/ 0 h 74"/>
              <a:gd name="T4" fmla="*/ 0 w 100"/>
              <a:gd name="T5" fmla="*/ 114300 h 74"/>
              <a:gd name="T6" fmla="*/ 14288 w 100"/>
              <a:gd name="T7" fmla="*/ 117475 h 74"/>
              <a:gd name="T8" fmla="*/ 14288 w 100"/>
              <a:gd name="T9" fmla="*/ 9525 h 74"/>
              <a:gd name="T10" fmla="*/ 158750 w 100"/>
              <a:gd name="T11" fmla="*/ 9525 h 74"/>
              <a:gd name="T12" fmla="*/ 157163 w 100"/>
              <a:gd name="T13" fmla="*/ 0 h 7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" h="74">
                <a:moveTo>
                  <a:pt x="99" y="0"/>
                </a:moveTo>
                <a:lnTo>
                  <a:pt x="0" y="0"/>
                </a:lnTo>
                <a:lnTo>
                  <a:pt x="0" y="72"/>
                </a:lnTo>
                <a:lnTo>
                  <a:pt x="9" y="74"/>
                </a:lnTo>
                <a:lnTo>
                  <a:pt x="9" y="6"/>
                </a:lnTo>
                <a:lnTo>
                  <a:pt x="100" y="6"/>
                </a:lnTo>
                <a:lnTo>
                  <a:pt x="99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93" name="Freeform 558"/>
          <p:cNvSpPr/>
          <p:nvPr/>
        </p:nvSpPr>
        <p:spPr bwMode="auto">
          <a:xfrm>
            <a:off x="2759710" y="2618105"/>
            <a:ext cx="129540" cy="96520"/>
          </a:xfrm>
          <a:custGeom>
            <a:avLst/>
            <a:gdLst>
              <a:gd name="T0" fmla="*/ 144463 w 91"/>
              <a:gd name="T1" fmla="*/ 0 h 68"/>
              <a:gd name="T2" fmla="*/ 0 w 91"/>
              <a:gd name="T3" fmla="*/ 0 h 68"/>
              <a:gd name="T4" fmla="*/ 0 w 91"/>
              <a:gd name="T5" fmla="*/ 107950 h 68"/>
              <a:gd name="T6" fmla="*/ 15875 w 91"/>
              <a:gd name="T7" fmla="*/ 104775 h 68"/>
              <a:gd name="T8" fmla="*/ 15875 w 91"/>
              <a:gd name="T9" fmla="*/ 11113 h 68"/>
              <a:gd name="T10" fmla="*/ 142875 w 91"/>
              <a:gd name="T11" fmla="*/ 11113 h 68"/>
              <a:gd name="T12" fmla="*/ 144463 w 91"/>
              <a:gd name="T13" fmla="*/ 0 h 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" h="68">
                <a:moveTo>
                  <a:pt x="91" y="0"/>
                </a:moveTo>
                <a:lnTo>
                  <a:pt x="0" y="0"/>
                </a:lnTo>
                <a:lnTo>
                  <a:pt x="0" y="68"/>
                </a:lnTo>
                <a:lnTo>
                  <a:pt x="10" y="66"/>
                </a:lnTo>
                <a:lnTo>
                  <a:pt x="10" y="7"/>
                </a:lnTo>
                <a:lnTo>
                  <a:pt x="90" y="7"/>
                </a:lnTo>
                <a:lnTo>
                  <a:pt x="91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94" name="Freeform 559"/>
          <p:cNvSpPr/>
          <p:nvPr/>
        </p:nvSpPr>
        <p:spPr bwMode="auto">
          <a:xfrm>
            <a:off x="2773680" y="2628265"/>
            <a:ext cx="114935" cy="86995"/>
          </a:xfrm>
          <a:custGeom>
            <a:avLst/>
            <a:gdLst>
              <a:gd name="T0" fmla="*/ 127000 w 81"/>
              <a:gd name="T1" fmla="*/ 0 h 61"/>
              <a:gd name="T2" fmla="*/ 0 w 81"/>
              <a:gd name="T3" fmla="*/ 0 h 61"/>
              <a:gd name="T4" fmla="*/ 0 w 81"/>
              <a:gd name="T5" fmla="*/ 93663 h 61"/>
              <a:gd name="T6" fmla="*/ 15875 w 81"/>
              <a:gd name="T7" fmla="*/ 96838 h 61"/>
              <a:gd name="T8" fmla="*/ 15875 w 81"/>
              <a:gd name="T9" fmla="*/ 11113 h 61"/>
              <a:gd name="T10" fmla="*/ 128588 w 81"/>
              <a:gd name="T11" fmla="*/ 11113 h 61"/>
              <a:gd name="T12" fmla="*/ 127000 w 81"/>
              <a:gd name="T13" fmla="*/ 0 h 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1" h="61">
                <a:moveTo>
                  <a:pt x="80" y="0"/>
                </a:moveTo>
                <a:lnTo>
                  <a:pt x="0" y="0"/>
                </a:lnTo>
                <a:lnTo>
                  <a:pt x="0" y="59"/>
                </a:lnTo>
                <a:lnTo>
                  <a:pt x="10" y="61"/>
                </a:lnTo>
                <a:lnTo>
                  <a:pt x="10" y="7"/>
                </a:lnTo>
                <a:lnTo>
                  <a:pt x="81" y="7"/>
                </a:lnTo>
                <a:lnTo>
                  <a:pt x="80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95" name="Freeform 560"/>
          <p:cNvSpPr/>
          <p:nvPr/>
        </p:nvSpPr>
        <p:spPr bwMode="auto">
          <a:xfrm>
            <a:off x="2788285" y="2638425"/>
            <a:ext cx="100965" cy="76835"/>
          </a:xfrm>
          <a:custGeom>
            <a:avLst/>
            <a:gdLst>
              <a:gd name="T0" fmla="*/ 112713 w 71"/>
              <a:gd name="T1" fmla="*/ 0 h 54"/>
              <a:gd name="T2" fmla="*/ 0 w 71"/>
              <a:gd name="T3" fmla="*/ 0 h 54"/>
              <a:gd name="T4" fmla="*/ 0 w 71"/>
              <a:gd name="T5" fmla="*/ 85725 h 54"/>
              <a:gd name="T6" fmla="*/ 15875 w 71"/>
              <a:gd name="T7" fmla="*/ 82550 h 54"/>
              <a:gd name="T8" fmla="*/ 15875 w 71"/>
              <a:gd name="T9" fmla="*/ 12700 h 54"/>
              <a:gd name="T10" fmla="*/ 111125 w 71"/>
              <a:gd name="T11" fmla="*/ 12700 h 54"/>
              <a:gd name="T12" fmla="*/ 112713 w 71"/>
              <a:gd name="T13" fmla="*/ 0 h 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" h="54">
                <a:moveTo>
                  <a:pt x="71" y="0"/>
                </a:moveTo>
                <a:lnTo>
                  <a:pt x="0" y="0"/>
                </a:lnTo>
                <a:lnTo>
                  <a:pt x="0" y="54"/>
                </a:lnTo>
                <a:lnTo>
                  <a:pt x="10" y="52"/>
                </a:lnTo>
                <a:lnTo>
                  <a:pt x="10" y="8"/>
                </a:lnTo>
                <a:lnTo>
                  <a:pt x="70" y="8"/>
                </a:lnTo>
                <a:lnTo>
                  <a:pt x="7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96" name="Freeform 561"/>
          <p:cNvSpPr/>
          <p:nvPr/>
        </p:nvSpPr>
        <p:spPr bwMode="auto">
          <a:xfrm>
            <a:off x="2802255" y="2649855"/>
            <a:ext cx="85090" cy="62865"/>
          </a:xfrm>
          <a:custGeom>
            <a:avLst/>
            <a:gdLst>
              <a:gd name="T0" fmla="*/ 95250 w 60"/>
              <a:gd name="T1" fmla="*/ 0 h 44"/>
              <a:gd name="T2" fmla="*/ 0 w 60"/>
              <a:gd name="T3" fmla="*/ 0 h 44"/>
              <a:gd name="T4" fmla="*/ 0 w 60"/>
              <a:gd name="T5" fmla="*/ 69850 h 44"/>
              <a:gd name="T6" fmla="*/ 17463 w 60"/>
              <a:gd name="T7" fmla="*/ 69850 h 44"/>
              <a:gd name="T8" fmla="*/ 17463 w 60"/>
              <a:gd name="T9" fmla="*/ 12700 h 44"/>
              <a:gd name="T10" fmla="*/ 95250 w 60"/>
              <a:gd name="T11" fmla="*/ 12700 h 44"/>
              <a:gd name="T12" fmla="*/ 95250 w 60"/>
              <a:gd name="T13" fmla="*/ 0 h 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44">
                <a:moveTo>
                  <a:pt x="60" y="0"/>
                </a:moveTo>
                <a:lnTo>
                  <a:pt x="0" y="0"/>
                </a:lnTo>
                <a:lnTo>
                  <a:pt x="0" y="44"/>
                </a:lnTo>
                <a:lnTo>
                  <a:pt x="11" y="44"/>
                </a:lnTo>
                <a:lnTo>
                  <a:pt x="11" y="8"/>
                </a:lnTo>
                <a:lnTo>
                  <a:pt x="60" y="8"/>
                </a:lnTo>
                <a:lnTo>
                  <a:pt x="6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97" name="Freeform 562"/>
          <p:cNvSpPr/>
          <p:nvPr/>
        </p:nvSpPr>
        <p:spPr bwMode="auto">
          <a:xfrm>
            <a:off x="2818130" y="2661285"/>
            <a:ext cx="69850" cy="51435"/>
          </a:xfrm>
          <a:custGeom>
            <a:avLst/>
            <a:gdLst>
              <a:gd name="T0" fmla="*/ 77787 w 49"/>
              <a:gd name="T1" fmla="*/ 0 h 36"/>
              <a:gd name="T2" fmla="*/ 0 w 49"/>
              <a:gd name="T3" fmla="*/ 0 h 36"/>
              <a:gd name="T4" fmla="*/ 0 w 49"/>
              <a:gd name="T5" fmla="*/ 57150 h 36"/>
              <a:gd name="T6" fmla="*/ 17462 w 49"/>
              <a:gd name="T7" fmla="*/ 57150 h 36"/>
              <a:gd name="T8" fmla="*/ 17462 w 49"/>
              <a:gd name="T9" fmla="*/ 14288 h 36"/>
              <a:gd name="T10" fmla="*/ 77787 w 49"/>
              <a:gd name="T11" fmla="*/ 14288 h 36"/>
              <a:gd name="T12" fmla="*/ 77787 w 49"/>
              <a:gd name="T13" fmla="*/ 0 h 3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9" h="36">
                <a:moveTo>
                  <a:pt x="49" y="0"/>
                </a:moveTo>
                <a:lnTo>
                  <a:pt x="0" y="0"/>
                </a:lnTo>
                <a:lnTo>
                  <a:pt x="0" y="36"/>
                </a:lnTo>
                <a:lnTo>
                  <a:pt x="11" y="36"/>
                </a:lnTo>
                <a:lnTo>
                  <a:pt x="11" y="9"/>
                </a:lnTo>
                <a:lnTo>
                  <a:pt x="49" y="9"/>
                </a:lnTo>
                <a:lnTo>
                  <a:pt x="4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98" name="Freeform 563"/>
          <p:cNvSpPr/>
          <p:nvPr/>
        </p:nvSpPr>
        <p:spPr bwMode="auto">
          <a:xfrm>
            <a:off x="2833370" y="2673985"/>
            <a:ext cx="55245" cy="41275"/>
          </a:xfrm>
          <a:custGeom>
            <a:avLst/>
            <a:gdLst>
              <a:gd name="T0" fmla="*/ 60325 w 39"/>
              <a:gd name="T1" fmla="*/ 0 h 29"/>
              <a:gd name="T2" fmla="*/ 0 w 39"/>
              <a:gd name="T3" fmla="*/ 0 h 29"/>
              <a:gd name="T4" fmla="*/ 0 w 39"/>
              <a:gd name="T5" fmla="*/ 42863 h 29"/>
              <a:gd name="T6" fmla="*/ 20638 w 39"/>
              <a:gd name="T7" fmla="*/ 46038 h 29"/>
              <a:gd name="T8" fmla="*/ 20638 w 39"/>
              <a:gd name="T9" fmla="*/ 12700 h 29"/>
              <a:gd name="T10" fmla="*/ 61913 w 39"/>
              <a:gd name="T11" fmla="*/ 12700 h 29"/>
              <a:gd name="T12" fmla="*/ 60325 w 39"/>
              <a:gd name="T13" fmla="*/ 0 h 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" h="29">
                <a:moveTo>
                  <a:pt x="38" y="0"/>
                </a:moveTo>
                <a:lnTo>
                  <a:pt x="0" y="0"/>
                </a:lnTo>
                <a:lnTo>
                  <a:pt x="0" y="27"/>
                </a:lnTo>
                <a:lnTo>
                  <a:pt x="13" y="29"/>
                </a:lnTo>
                <a:lnTo>
                  <a:pt x="13" y="8"/>
                </a:lnTo>
                <a:lnTo>
                  <a:pt x="39" y="8"/>
                </a:lnTo>
                <a:lnTo>
                  <a:pt x="38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799" name="Freeform 564"/>
          <p:cNvSpPr/>
          <p:nvPr/>
        </p:nvSpPr>
        <p:spPr bwMode="auto">
          <a:xfrm>
            <a:off x="2851785" y="2685415"/>
            <a:ext cx="36830" cy="29845"/>
          </a:xfrm>
          <a:custGeom>
            <a:avLst/>
            <a:gdLst>
              <a:gd name="T0" fmla="*/ 41275 w 26"/>
              <a:gd name="T1" fmla="*/ 0 h 21"/>
              <a:gd name="T2" fmla="*/ 0 w 26"/>
              <a:gd name="T3" fmla="*/ 0 h 21"/>
              <a:gd name="T4" fmla="*/ 0 w 26"/>
              <a:gd name="T5" fmla="*/ 33338 h 21"/>
              <a:gd name="T6" fmla="*/ 19050 w 26"/>
              <a:gd name="T7" fmla="*/ 30163 h 21"/>
              <a:gd name="T8" fmla="*/ 19050 w 26"/>
              <a:gd name="T9" fmla="*/ 17463 h 21"/>
              <a:gd name="T10" fmla="*/ 39688 w 26"/>
              <a:gd name="T11" fmla="*/ 17463 h 21"/>
              <a:gd name="T12" fmla="*/ 41275 w 26"/>
              <a:gd name="T13" fmla="*/ 0 h 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" h="21">
                <a:moveTo>
                  <a:pt x="26" y="0"/>
                </a:moveTo>
                <a:lnTo>
                  <a:pt x="0" y="0"/>
                </a:lnTo>
                <a:lnTo>
                  <a:pt x="0" y="21"/>
                </a:lnTo>
                <a:lnTo>
                  <a:pt x="12" y="19"/>
                </a:lnTo>
                <a:lnTo>
                  <a:pt x="12" y="11"/>
                </a:lnTo>
                <a:lnTo>
                  <a:pt x="25" y="11"/>
                </a:lnTo>
                <a:lnTo>
                  <a:pt x="26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00" name="Freeform 565"/>
          <p:cNvSpPr/>
          <p:nvPr/>
        </p:nvSpPr>
        <p:spPr bwMode="auto">
          <a:xfrm>
            <a:off x="2868930" y="2700655"/>
            <a:ext cx="19685" cy="13970"/>
          </a:xfrm>
          <a:custGeom>
            <a:avLst/>
            <a:gdLst>
              <a:gd name="T0" fmla="*/ 20638 w 14"/>
              <a:gd name="T1" fmla="*/ 0 h 10"/>
              <a:gd name="T2" fmla="*/ 0 w 14"/>
              <a:gd name="T3" fmla="*/ 0 h 10"/>
              <a:gd name="T4" fmla="*/ 0 w 14"/>
              <a:gd name="T5" fmla="*/ 12700 h 10"/>
              <a:gd name="T6" fmla="*/ 22225 w 14"/>
              <a:gd name="T7" fmla="*/ 15875 h 10"/>
              <a:gd name="T8" fmla="*/ 22225 w 14"/>
              <a:gd name="T9" fmla="*/ 15875 h 10"/>
              <a:gd name="T10" fmla="*/ 22225 w 14"/>
              <a:gd name="T11" fmla="*/ 15875 h 10"/>
              <a:gd name="T12" fmla="*/ 20638 w 14"/>
              <a:gd name="T13" fmla="*/ 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" h="10">
                <a:moveTo>
                  <a:pt x="13" y="0"/>
                </a:moveTo>
                <a:lnTo>
                  <a:pt x="0" y="0"/>
                </a:lnTo>
                <a:lnTo>
                  <a:pt x="0" y="8"/>
                </a:lnTo>
                <a:lnTo>
                  <a:pt x="14" y="10"/>
                </a:lnTo>
                <a:lnTo>
                  <a:pt x="13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01" name="Line 566"/>
          <p:cNvSpPr>
            <a:spLocks noChangeShapeType="1"/>
          </p:cNvSpPr>
          <p:nvPr/>
        </p:nvSpPr>
        <p:spPr bwMode="auto">
          <a:xfrm>
            <a:off x="2633345" y="2746375"/>
            <a:ext cx="1270" cy="1968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802" name="Line 567"/>
          <p:cNvSpPr>
            <a:spLocks noChangeShapeType="1"/>
          </p:cNvSpPr>
          <p:nvPr/>
        </p:nvSpPr>
        <p:spPr bwMode="auto">
          <a:xfrm>
            <a:off x="2583180" y="2746375"/>
            <a:ext cx="1270" cy="1968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803" name="Line 568"/>
          <p:cNvSpPr>
            <a:spLocks noChangeShapeType="1"/>
          </p:cNvSpPr>
          <p:nvPr/>
        </p:nvSpPr>
        <p:spPr bwMode="auto">
          <a:xfrm>
            <a:off x="2523490" y="2746375"/>
            <a:ext cx="405130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804" name="Rectangle 569"/>
          <p:cNvSpPr>
            <a:spLocks noChangeArrowheads="1"/>
          </p:cNvSpPr>
          <p:nvPr/>
        </p:nvSpPr>
        <p:spPr bwMode="auto">
          <a:xfrm>
            <a:off x="2832100" y="2838450"/>
            <a:ext cx="49530" cy="444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805" name="Rectangle 570"/>
          <p:cNvSpPr>
            <a:spLocks noChangeArrowheads="1"/>
          </p:cNvSpPr>
          <p:nvPr/>
        </p:nvSpPr>
        <p:spPr bwMode="auto">
          <a:xfrm>
            <a:off x="2832100" y="2837180"/>
            <a:ext cx="49530" cy="127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806" name="Rectangle 571"/>
          <p:cNvSpPr>
            <a:spLocks noChangeArrowheads="1"/>
          </p:cNvSpPr>
          <p:nvPr/>
        </p:nvSpPr>
        <p:spPr bwMode="auto">
          <a:xfrm>
            <a:off x="2832100" y="2835910"/>
            <a:ext cx="49530" cy="1270"/>
          </a:xfrm>
          <a:prstGeom prst="rect">
            <a:avLst/>
          </a:prstGeom>
          <a:solidFill>
            <a:srgbClr val="D5D5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807" name="Rectangle 572"/>
          <p:cNvSpPr>
            <a:spLocks noChangeArrowheads="1"/>
          </p:cNvSpPr>
          <p:nvPr/>
        </p:nvSpPr>
        <p:spPr bwMode="auto">
          <a:xfrm>
            <a:off x="2832100" y="2832735"/>
            <a:ext cx="49530" cy="2540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808" name="Rectangle 573"/>
          <p:cNvSpPr>
            <a:spLocks noChangeArrowheads="1"/>
          </p:cNvSpPr>
          <p:nvPr/>
        </p:nvSpPr>
        <p:spPr bwMode="auto">
          <a:xfrm>
            <a:off x="2832100" y="2831465"/>
            <a:ext cx="49530" cy="1270"/>
          </a:xfrm>
          <a:prstGeom prst="rect">
            <a:avLst/>
          </a:prstGeom>
          <a:solidFill>
            <a:srgbClr val="C6C6C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809" name="Rectangle 574"/>
          <p:cNvSpPr>
            <a:spLocks noChangeArrowheads="1"/>
          </p:cNvSpPr>
          <p:nvPr/>
        </p:nvSpPr>
        <p:spPr bwMode="auto">
          <a:xfrm>
            <a:off x="2832100" y="2830195"/>
            <a:ext cx="49530" cy="1270"/>
          </a:xfrm>
          <a:prstGeom prst="rect">
            <a:avLst/>
          </a:prstGeom>
          <a:solidFill>
            <a:srgbClr val="BEBEB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810" name="Rectangle 575"/>
          <p:cNvSpPr>
            <a:spLocks noChangeArrowheads="1"/>
          </p:cNvSpPr>
          <p:nvPr/>
        </p:nvSpPr>
        <p:spPr bwMode="auto">
          <a:xfrm>
            <a:off x="2832100" y="2828925"/>
            <a:ext cx="49530" cy="1270"/>
          </a:xfrm>
          <a:prstGeom prst="rect">
            <a:avLst/>
          </a:prstGeom>
          <a:solidFill>
            <a:srgbClr val="B6B6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811" name="Freeform 576"/>
          <p:cNvSpPr/>
          <p:nvPr/>
        </p:nvSpPr>
        <p:spPr bwMode="auto">
          <a:xfrm>
            <a:off x="2829560" y="2825750"/>
            <a:ext cx="52705" cy="2540"/>
          </a:xfrm>
          <a:custGeom>
            <a:avLst/>
            <a:gdLst>
              <a:gd name="T0" fmla="*/ 3175 w 37"/>
              <a:gd name="T1" fmla="*/ 3175 h 2"/>
              <a:gd name="T2" fmla="*/ 58737 w 37"/>
              <a:gd name="T3" fmla="*/ 3175 h 2"/>
              <a:gd name="T4" fmla="*/ 57150 w 37"/>
              <a:gd name="T5" fmla="*/ 0 h 2"/>
              <a:gd name="T6" fmla="*/ 0 w 37"/>
              <a:gd name="T7" fmla="*/ 0 h 2"/>
              <a:gd name="T8" fmla="*/ 3175 w 37"/>
              <a:gd name="T9" fmla="*/ 3175 h 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2">
                <a:moveTo>
                  <a:pt x="2" y="2"/>
                </a:moveTo>
                <a:lnTo>
                  <a:pt x="37" y="2"/>
                </a:lnTo>
                <a:lnTo>
                  <a:pt x="36" y="0"/>
                </a:lnTo>
                <a:lnTo>
                  <a:pt x="0" y="0"/>
                </a:lnTo>
                <a:lnTo>
                  <a:pt x="2" y="2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12" name="Rectangle 577"/>
          <p:cNvSpPr>
            <a:spLocks noChangeArrowheads="1"/>
          </p:cNvSpPr>
          <p:nvPr/>
        </p:nvSpPr>
        <p:spPr bwMode="auto">
          <a:xfrm>
            <a:off x="2829560" y="2824480"/>
            <a:ext cx="51435" cy="127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813" name="Freeform 578"/>
          <p:cNvSpPr/>
          <p:nvPr/>
        </p:nvSpPr>
        <p:spPr bwMode="auto">
          <a:xfrm>
            <a:off x="2829560" y="2823210"/>
            <a:ext cx="52705" cy="1270"/>
          </a:xfrm>
          <a:custGeom>
            <a:avLst/>
            <a:gdLst>
              <a:gd name="T0" fmla="*/ 0 w 37"/>
              <a:gd name="T1" fmla="*/ 1587 h 1"/>
              <a:gd name="T2" fmla="*/ 57150 w 37"/>
              <a:gd name="T3" fmla="*/ 1587 h 1"/>
              <a:gd name="T4" fmla="*/ 58737 w 37"/>
              <a:gd name="T5" fmla="*/ 0 h 1"/>
              <a:gd name="T6" fmla="*/ 3175 w 37"/>
              <a:gd name="T7" fmla="*/ 0 h 1"/>
              <a:gd name="T8" fmla="*/ 0 w 37"/>
              <a:gd name="T9" fmla="*/ 158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">
                <a:moveTo>
                  <a:pt x="0" y="1"/>
                </a:moveTo>
                <a:lnTo>
                  <a:pt x="36" y="1"/>
                </a:lnTo>
                <a:lnTo>
                  <a:pt x="37" y="0"/>
                </a:lnTo>
                <a:lnTo>
                  <a:pt x="2" y="0"/>
                </a:lnTo>
                <a:lnTo>
                  <a:pt x="0" y="1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14" name="Rectangle 579"/>
          <p:cNvSpPr>
            <a:spLocks noChangeArrowheads="1"/>
          </p:cNvSpPr>
          <p:nvPr/>
        </p:nvSpPr>
        <p:spPr bwMode="auto">
          <a:xfrm>
            <a:off x="2832100" y="2823210"/>
            <a:ext cx="49530" cy="1270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815" name="Rectangle 580"/>
          <p:cNvSpPr>
            <a:spLocks noChangeArrowheads="1"/>
          </p:cNvSpPr>
          <p:nvPr/>
        </p:nvSpPr>
        <p:spPr bwMode="auto">
          <a:xfrm>
            <a:off x="2785110" y="2828925"/>
            <a:ext cx="116840" cy="69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816" name="Freeform 581"/>
          <p:cNvSpPr>
            <a:spLocks noEditPoints="1"/>
          </p:cNvSpPr>
          <p:nvPr/>
        </p:nvSpPr>
        <p:spPr bwMode="auto">
          <a:xfrm>
            <a:off x="2470785" y="2810510"/>
            <a:ext cx="65405" cy="34290"/>
          </a:xfrm>
          <a:custGeom>
            <a:avLst/>
            <a:gdLst>
              <a:gd name="T0" fmla="*/ 0 w 46"/>
              <a:gd name="T1" fmla="*/ 38100 h 24"/>
              <a:gd name="T2" fmla="*/ 0 w 46"/>
              <a:gd name="T3" fmla="*/ 0 h 24"/>
              <a:gd name="T4" fmla="*/ 3175 w 46"/>
              <a:gd name="T5" fmla="*/ 0 h 24"/>
              <a:gd name="T6" fmla="*/ 3175 w 46"/>
              <a:gd name="T7" fmla="*/ 38100 h 24"/>
              <a:gd name="T8" fmla="*/ 0 w 46"/>
              <a:gd name="T9" fmla="*/ 38100 h 24"/>
              <a:gd name="T10" fmla="*/ 73025 w 46"/>
              <a:gd name="T11" fmla="*/ 0 h 24"/>
              <a:gd name="T12" fmla="*/ 73025 w 46"/>
              <a:gd name="T13" fmla="*/ 38100 h 24"/>
              <a:gd name="T14" fmla="*/ 68263 w 46"/>
              <a:gd name="T15" fmla="*/ 38100 h 24"/>
              <a:gd name="T16" fmla="*/ 68263 w 46"/>
              <a:gd name="T17" fmla="*/ 0 h 24"/>
              <a:gd name="T18" fmla="*/ 73025 w 46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46" y="0"/>
                </a:moveTo>
                <a:lnTo>
                  <a:pt x="46" y="24"/>
                </a:lnTo>
                <a:lnTo>
                  <a:pt x="43" y="24"/>
                </a:lnTo>
                <a:lnTo>
                  <a:pt x="43" y="0"/>
                </a:lnTo>
                <a:lnTo>
                  <a:pt x="46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17" name="Freeform 582"/>
          <p:cNvSpPr>
            <a:spLocks noEditPoints="1"/>
          </p:cNvSpPr>
          <p:nvPr/>
        </p:nvSpPr>
        <p:spPr bwMode="auto">
          <a:xfrm>
            <a:off x="2473960" y="2810510"/>
            <a:ext cx="58420" cy="34290"/>
          </a:xfrm>
          <a:custGeom>
            <a:avLst/>
            <a:gdLst>
              <a:gd name="T0" fmla="*/ 0 w 41"/>
              <a:gd name="T1" fmla="*/ 38100 h 24"/>
              <a:gd name="T2" fmla="*/ 0 w 41"/>
              <a:gd name="T3" fmla="*/ 0 h 24"/>
              <a:gd name="T4" fmla="*/ 1587 w 41"/>
              <a:gd name="T5" fmla="*/ 0 h 24"/>
              <a:gd name="T6" fmla="*/ 1587 w 41"/>
              <a:gd name="T7" fmla="*/ 38100 h 24"/>
              <a:gd name="T8" fmla="*/ 0 w 41"/>
              <a:gd name="T9" fmla="*/ 38100 h 24"/>
              <a:gd name="T10" fmla="*/ 65087 w 41"/>
              <a:gd name="T11" fmla="*/ 0 h 24"/>
              <a:gd name="T12" fmla="*/ 65087 w 41"/>
              <a:gd name="T13" fmla="*/ 38100 h 24"/>
              <a:gd name="T14" fmla="*/ 63500 w 41"/>
              <a:gd name="T15" fmla="*/ 38100 h 24"/>
              <a:gd name="T16" fmla="*/ 63500 w 41"/>
              <a:gd name="T17" fmla="*/ 0 h 24"/>
              <a:gd name="T18" fmla="*/ 65087 w 4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41" y="0"/>
                </a:moveTo>
                <a:lnTo>
                  <a:pt x="41" y="24"/>
                </a:lnTo>
                <a:lnTo>
                  <a:pt x="40" y="24"/>
                </a:lnTo>
                <a:lnTo>
                  <a:pt x="40" y="0"/>
                </a:lnTo>
                <a:lnTo>
                  <a:pt x="41" y="0"/>
                </a:lnTo>
                <a:close/>
              </a:path>
            </a:pathLst>
          </a:custGeom>
          <a:solidFill>
            <a:srgbClr val="C7A9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18" name="Freeform 583"/>
          <p:cNvSpPr>
            <a:spLocks noEditPoints="1"/>
          </p:cNvSpPr>
          <p:nvPr/>
        </p:nvSpPr>
        <p:spPr bwMode="auto">
          <a:xfrm>
            <a:off x="2475230" y="2810510"/>
            <a:ext cx="55245" cy="34290"/>
          </a:xfrm>
          <a:custGeom>
            <a:avLst/>
            <a:gdLst>
              <a:gd name="T0" fmla="*/ 0 w 39"/>
              <a:gd name="T1" fmla="*/ 38100 h 24"/>
              <a:gd name="T2" fmla="*/ 0 w 39"/>
              <a:gd name="T3" fmla="*/ 0 h 24"/>
              <a:gd name="T4" fmla="*/ 1588 w 39"/>
              <a:gd name="T5" fmla="*/ 0 h 24"/>
              <a:gd name="T6" fmla="*/ 1588 w 39"/>
              <a:gd name="T7" fmla="*/ 38100 h 24"/>
              <a:gd name="T8" fmla="*/ 0 w 39"/>
              <a:gd name="T9" fmla="*/ 38100 h 24"/>
              <a:gd name="T10" fmla="*/ 61913 w 39"/>
              <a:gd name="T11" fmla="*/ 0 h 24"/>
              <a:gd name="T12" fmla="*/ 61913 w 39"/>
              <a:gd name="T13" fmla="*/ 38100 h 24"/>
              <a:gd name="T14" fmla="*/ 60325 w 39"/>
              <a:gd name="T15" fmla="*/ 38100 h 24"/>
              <a:gd name="T16" fmla="*/ 60325 w 39"/>
              <a:gd name="T17" fmla="*/ 0 h 24"/>
              <a:gd name="T18" fmla="*/ 61913 w 3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9" y="0"/>
                </a:moveTo>
                <a:lnTo>
                  <a:pt x="39" y="24"/>
                </a:lnTo>
                <a:lnTo>
                  <a:pt x="38" y="24"/>
                </a:lnTo>
                <a:lnTo>
                  <a:pt x="38" y="0"/>
                </a:lnTo>
                <a:lnTo>
                  <a:pt x="39" y="0"/>
                </a:lnTo>
                <a:close/>
              </a:path>
            </a:pathLst>
          </a:custGeom>
          <a:solidFill>
            <a:srgbClr val="CD969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19" name="Freeform 584"/>
          <p:cNvSpPr>
            <a:spLocks noEditPoints="1"/>
          </p:cNvSpPr>
          <p:nvPr/>
        </p:nvSpPr>
        <p:spPr bwMode="auto">
          <a:xfrm>
            <a:off x="2476500" y="2810510"/>
            <a:ext cx="52705" cy="34290"/>
          </a:xfrm>
          <a:custGeom>
            <a:avLst/>
            <a:gdLst>
              <a:gd name="T0" fmla="*/ 0 w 37"/>
              <a:gd name="T1" fmla="*/ 38100 h 24"/>
              <a:gd name="T2" fmla="*/ 0 w 37"/>
              <a:gd name="T3" fmla="*/ 0 h 24"/>
              <a:gd name="T4" fmla="*/ 1587 w 37"/>
              <a:gd name="T5" fmla="*/ 0 h 24"/>
              <a:gd name="T6" fmla="*/ 1587 w 37"/>
              <a:gd name="T7" fmla="*/ 38100 h 24"/>
              <a:gd name="T8" fmla="*/ 0 w 37"/>
              <a:gd name="T9" fmla="*/ 38100 h 24"/>
              <a:gd name="T10" fmla="*/ 58737 w 37"/>
              <a:gd name="T11" fmla="*/ 0 h 24"/>
              <a:gd name="T12" fmla="*/ 58737 w 37"/>
              <a:gd name="T13" fmla="*/ 38100 h 24"/>
              <a:gd name="T14" fmla="*/ 57150 w 37"/>
              <a:gd name="T15" fmla="*/ 38100 h 24"/>
              <a:gd name="T16" fmla="*/ 57150 w 37"/>
              <a:gd name="T17" fmla="*/ 0 h 24"/>
              <a:gd name="T18" fmla="*/ 58737 w 3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7" y="0"/>
                </a:moveTo>
                <a:lnTo>
                  <a:pt x="37" y="24"/>
                </a:lnTo>
                <a:lnTo>
                  <a:pt x="36" y="24"/>
                </a:lnTo>
                <a:lnTo>
                  <a:pt x="36" y="0"/>
                </a:lnTo>
                <a:lnTo>
                  <a:pt x="37" y="0"/>
                </a:lnTo>
                <a:close/>
              </a:path>
            </a:pathLst>
          </a:custGeom>
          <a:solidFill>
            <a:srgbClr val="D3848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20" name="Freeform 585"/>
          <p:cNvSpPr>
            <a:spLocks noEditPoints="1"/>
          </p:cNvSpPr>
          <p:nvPr/>
        </p:nvSpPr>
        <p:spPr bwMode="auto">
          <a:xfrm>
            <a:off x="2478405" y="2810510"/>
            <a:ext cx="49530" cy="34290"/>
          </a:xfrm>
          <a:custGeom>
            <a:avLst/>
            <a:gdLst>
              <a:gd name="T0" fmla="*/ 0 w 35"/>
              <a:gd name="T1" fmla="*/ 38100 h 24"/>
              <a:gd name="T2" fmla="*/ 0 w 35"/>
              <a:gd name="T3" fmla="*/ 0 h 24"/>
              <a:gd name="T4" fmla="*/ 3175 w 35"/>
              <a:gd name="T5" fmla="*/ 0 h 24"/>
              <a:gd name="T6" fmla="*/ 3175 w 35"/>
              <a:gd name="T7" fmla="*/ 38100 h 24"/>
              <a:gd name="T8" fmla="*/ 0 w 35"/>
              <a:gd name="T9" fmla="*/ 38100 h 24"/>
              <a:gd name="T10" fmla="*/ 55563 w 35"/>
              <a:gd name="T11" fmla="*/ 0 h 24"/>
              <a:gd name="T12" fmla="*/ 55563 w 35"/>
              <a:gd name="T13" fmla="*/ 38100 h 24"/>
              <a:gd name="T14" fmla="*/ 52388 w 35"/>
              <a:gd name="T15" fmla="*/ 38100 h 24"/>
              <a:gd name="T16" fmla="*/ 52388 w 35"/>
              <a:gd name="T17" fmla="*/ 0 h 24"/>
              <a:gd name="T18" fmla="*/ 55563 w 35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35" y="0"/>
                </a:moveTo>
                <a:lnTo>
                  <a:pt x="35" y="24"/>
                </a:lnTo>
                <a:lnTo>
                  <a:pt x="33" y="24"/>
                </a:lnTo>
                <a:lnTo>
                  <a:pt x="33" y="0"/>
                </a:lnTo>
                <a:lnTo>
                  <a:pt x="35" y="0"/>
                </a:lnTo>
                <a:close/>
              </a:path>
            </a:pathLst>
          </a:custGeom>
          <a:solidFill>
            <a:srgbClr val="D875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21" name="Freeform 586"/>
          <p:cNvSpPr>
            <a:spLocks noEditPoints="1"/>
          </p:cNvSpPr>
          <p:nvPr/>
        </p:nvSpPr>
        <p:spPr bwMode="auto">
          <a:xfrm>
            <a:off x="2480945" y="2810510"/>
            <a:ext cx="43815" cy="34290"/>
          </a:xfrm>
          <a:custGeom>
            <a:avLst/>
            <a:gdLst>
              <a:gd name="T0" fmla="*/ 0 w 31"/>
              <a:gd name="T1" fmla="*/ 38100 h 24"/>
              <a:gd name="T2" fmla="*/ 0 w 31"/>
              <a:gd name="T3" fmla="*/ 0 h 24"/>
              <a:gd name="T4" fmla="*/ 1588 w 31"/>
              <a:gd name="T5" fmla="*/ 0 h 24"/>
              <a:gd name="T6" fmla="*/ 1588 w 31"/>
              <a:gd name="T7" fmla="*/ 38100 h 24"/>
              <a:gd name="T8" fmla="*/ 0 w 31"/>
              <a:gd name="T9" fmla="*/ 38100 h 24"/>
              <a:gd name="T10" fmla="*/ 49213 w 31"/>
              <a:gd name="T11" fmla="*/ 0 h 24"/>
              <a:gd name="T12" fmla="*/ 49213 w 31"/>
              <a:gd name="T13" fmla="*/ 38100 h 24"/>
              <a:gd name="T14" fmla="*/ 47625 w 31"/>
              <a:gd name="T15" fmla="*/ 38100 h 24"/>
              <a:gd name="T16" fmla="*/ 47625 w 31"/>
              <a:gd name="T17" fmla="*/ 0 h 24"/>
              <a:gd name="T18" fmla="*/ 49213 w 3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1" y="0"/>
                </a:moveTo>
                <a:lnTo>
                  <a:pt x="31" y="24"/>
                </a:lnTo>
                <a:lnTo>
                  <a:pt x="30" y="24"/>
                </a:lnTo>
                <a:lnTo>
                  <a:pt x="30" y="0"/>
                </a:lnTo>
                <a:lnTo>
                  <a:pt x="31" y="0"/>
                </a:lnTo>
                <a:close/>
              </a:path>
            </a:pathLst>
          </a:custGeom>
          <a:solidFill>
            <a:srgbClr val="DD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22" name="Freeform 587"/>
          <p:cNvSpPr>
            <a:spLocks noEditPoints="1"/>
          </p:cNvSpPr>
          <p:nvPr/>
        </p:nvSpPr>
        <p:spPr bwMode="auto">
          <a:xfrm>
            <a:off x="2482215" y="2810510"/>
            <a:ext cx="41275" cy="34290"/>
          </a:xfrm>
          <a:custGeom>
            <a:avLst/>
            <a:gdLst>
              <a:gd name="T0" fmla="*/ 0 w 29"/>
              <a:gd name="T1" fmla="*/ 38100 h 24"/>
              <a:gd name="T2" fmla="*/ 0 w 29"/>
              <a:gd name="T3" fmla="*/ 0 h 24"/>
              <a:gd name="T4" fmla="*/ 1587 w 29"/>
              <a:gd name="T5" fmla="*/ 0 h 24"/>
              <a:gd name="T6" fmla="*/ 1587 w 29"/>
              <a:gd name="T7" fmla="*/ 38100 h 24"/>
              <a:gd name="T8" fmla="*/ 0 w 29"/>
              <a:gd name="T9" fmla="*/ 38100 h 24"/>
              <a:gd name="T10" fmla="*/ 46037 w 29"/>
              <a:gd name="T11" fmla="*/ 0 h 24"/>
              <a:gd name="T12" fmla="*/ 46037 w 29"/>
              <a:gd name="T13" fmla="*/ 38100 h 24"/>
              <a:gd name="T14" fmla="*/ 44450 w 29"/>
              <a:gd name="T15" fmla="*/ 38100 h 24"/>
              <a:gd name="T16" fmla="*/ 44450 w 29"/>
              <a:gd name="T17" fmla="*/ 0 h 24"/>
              <a:gd name="T18" fmla="*/ 46037 w 2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9" y="0"/>
                </a:moveTo>
                <a:lnTo>
                  <a:pt x="29" y="24"/>
                </a:lnTo>
                <a:lnTo>
                  <a:pt x="28" y="24"/>
                </a:lnTo>
                <a:lnTo>
                  <a:pt x="28" y="0"/>
                </a:lnTo>
                <a:lnTo>
                  <a:pt x="29" y="0"/>
                </a:lnTo>
                <a:close/>
              </a:path>
            </a:pathLst>
          </a:custGeom>
          <a:solidFill>
            <a:srgbClr val="E1595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23" name="Freeform 588"/>
          <p:cNvSpPr>
            <a:spLocks noEditPoints="1"/>
          </p:cNvSpPr>
          <p:nvPr/>
        </p:nvSpPr>
        <p:spPr bwMode="auto">
          <a:xfrm>
            <a:off x="2483485" y="2810510"/>
            <a:ext cx="38100" cy="34290"/>
          </a:xfrm>
          <a:custGeom>
            <a:avLst/>
            <a:gdLst>
              <a:gd name="T0" fmla="*/ 0 w 27"/>
              <a:gd name="T1" fmla="*/ 38100 h 24"/>
              <a:gd name="T2" fmla="*/ 0 w 27"/>
              <a:gd name="T3" fmla="*/ 0 h 24"/>
              <a:gd name="T4" fmla="*/ 3175 w 27"/>
              <a:gd name="T5" fmla="*/ 0 h 24"/>
              <a:gd name="T6" fmla="*/ 3175 w 27"/>
              <a:gd name="T7" fmla="*/ 38100 h 24"/>
              <a:gd name="T8" fmla="*/ 0 w 27"/>
              <a:gd name="T9" fmla="*/ 38100 h 24"/>
              <a:gd name="T10" fmla="*/ 42863 w 27"/>
              <a:gd name="T11" fmla="*/ 0 h 24"/>
              <a:gd name="T12" fmla="*/ 42863 w 27"/>
              <a:gd name="T13" fmla="*/ 38100 h 24"/>
              <a:gd name="T14" fmla="*/ 41275 w 27"/>
              <a:gd name="T15" fmla="*/ 38100 h 24"/>
              <a:gd name="T16" fmla="*/ 41275 w 27"/>
              <a:gd name="T17" fmla="*/ 0 h 24"/>
              <a:gd name="T18" fmla="*/ 42863 w 2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27" y="0"/>
                </a:moveTo>
                <a:lnTo>
                  <a:pt x="27" y="24"/>
                </a:lnTo>
                <a:lnTo>
                  <a:pt x="26" y="24"/>
                </a:lnTo>
                <a:lnTo>
                  <a:pt x="26" y="0"/>
                </a:lnTo>
                <a:lnTo>
                  <a:pt x="27" y="0"/>
                </a:lnTo>
                <a:close/>
              </a:path>
            </a:pathLst>
          </a:custGeom>
          <a:solidFill>
            <a:srgbClr val="E5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24" name="Freeform 589"/>
          <p:cNvSpPr>
            <a:spLocks noEditPoints="1"/>
          </p:cNvSpPr>
          <p:nvPr/>
        </p:nvSpPr>
        <p:spPr bwMode="auto">
          <a:xfrm>
            <a:off x="2486660" y="2810510"/>
            <a:ext cx="34290" cy="34290"/>
          </a:xfrm>
          <a:custGeom>
            <a:avLst/>
            <a:gdLst>
              <a:gd name="T0" fmla="*/ 0 w 24"/>
              <a:gd name="T1" fmla="*/ 38100 h 24"/>
              <a:gd name="T2" fmla="*/ 0 w 24"/>
              <a:gd name="T3" fmla="*/ 0 h 24"/>
              <a:gd name="T4" fmla="*/ 1588 w 24"/>
              <a:gd name="T5" fmla="*/ 0 h 24"/>
              <a:gd name="T6" fmla="*/ 1588 w 24"/>
              <a:gd name="T7" fmla="*/ 38100 h 24"/>
              <a:gd name="T8" fmla="*/ 0 w 24"/>
              <a:gd name="T9" fmla="*/ 38100 h 24"/>
              <a:gd name="T10" fmla="*/ 38100 w 24"/>
              <a:gd name="T11" fmla="*/ 0 h 24"/>
              <a:gd name="T12" fmla="*/ 38100 w 24"/>
              <a:gd name="T13" fmla="*/ 38100 h 24"/>
              <a:gd name="T14" fmla="*/ 34925 w 24"/>
              <a:gd name="T15" fmla="*/ 38100 h 24"/>
              <a:gd name="T16" fmla="*/ 34925 w 24"/>
              <a:gd name="T17" fmla="*/ 0 h 24"/>
              <a:gd name="T18" fmla="*/ 38100 w 24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4" y="0"/>
                </a:moveTo>
                <a:lnTo>
                  <a:pt x="24" y="24"/>
                </a:lnTo>
                <a:lnTo>
                  <a:pt x="22" y="24"/>
                </a:lnTo>
                <a:lnTo>
                  <a:pt x="22" y="0"/>
                </a:lnTo>
                <a:lnTo>
                  <a:pt x="24" y="0"/>
                </a:lnTo>
                <a:close/>
              </a:path>
            </a:pathLst>
          </a:custGeom>
          <a:solidFill>
            <a:srgbClr val="E9434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25" name="Freeform 590"/>
          <p:cNvSpPr>
            <a:spLocks noEditPoints="1"/>
          </p:cNvSpPr>
          <p:nvPr/>
        </p:nvSpPr>
        <p:spPr bwMode="auto">
          <a:xfrm>
            <a:off x="2487930" y="2810510"/>
            <a:ext cx="29845" cy="34290"/>
          </a:xfrm>
          <a:custGeom>
            <a:avLst/>
            <a:gdLst>
              <a:gd name="T0" fmla="*/ 0 w 21"/>
              <a:gd name="T1" fmla="*/ 38100 h 24"/>
              <a:gd name="T2" fmla="*/ 0 w 21"/>
              <a:gd name="T3" fmla="*/ 0 h 24"/>
              <a:gd name="T4" fmla="*/ 1587 w 21"/>
              <a:gd name="T5" fmla="*/ 0 h 24"/>
              <a:gd name="T6" fmla="*/ 1587 w 21"/>
              <a:gd name="T7" fmla="*/ 38100 h 24"/>
              <a:gd name="T8" fmla="*/ 0 w 21"/>
              <a:gd name="T9" fmla="*/ 38100 h 24"/>
              <a:gd name="T10" fmla="*/ 33337 w 21"/>
              <a:gd name="T11" fmla="*/ 0 h 24"/>
              <a:gd name="T12" fmla="*/ 33337 w 21"/>
              <a:gd name="T13" fmla="*/ 38100 h 24"/>
              <a:gd name="T14" fmla="*/ 31750 w 21"/>
              <a:gd name="T15" fmla="*/ 38100 h 24"/>
              <a:gd name="T16" fmla="*/ 31750 w 21"/>
              <a:gd name="T17" fmla="*/ 0 h 24"/>
              <a:gd name="T18" fmla="*/ 33337 w 2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1" y="0"/>
                </a:moveTo>
                <a:lnTo>
                  <a:pt x="21" y="24"/>
                </a:lnTo>
                <a:lnTo>
                  <a:pt x="20" y="24"/>
                </a:lnTo>
                <a:lnTo>
                  <a:pt x="20" y="0"/>
                </a:lnTo>
                <a:lnTo>
                  <a:pt x="21" y="0"/>
                </a:lnTo>
                <a:close/>
              </a:path>
            </a:pathLst>
          </a:custGeom>
          <a:solidFill>
            <a:srgbClr val="EC383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26" name="Freeform 591"/>
          <p:cNvSpPr>
            <a:spLocks noEditPoints="1"/>
          </p:cNvSpPr>
          <p:nvPr/>
        </p:nvSpPr>
        <p:spPr bwMode="auto">
          <a:xfrm>
            <a:off x="2489200" y="2810510"/>
            <a:ext cx="27305" cy="34290"/>
          </a:xfrm>
          <a:custGeom>
            <a:avLst/>
            <a:gdLst>
              <a:gd name="T0" fmla="*/ 0 w 19"/>
              <a:gd name="T1" fmla="*/ 38100 h 24"/>
              <a:gd name="T2" fmla="*/ 0 w 19"/>
              <a:gd name="T3" fmla="*/ 0 h 24"/>
              <a:gd name="T4" fmla="*/ 1588 w 19"/>
              <a:gd name="T5" fmla="*/ 0 h 24"/>
              <a:gd name="T6" fmla="*/ 1588 w 19"/>
              <a:gd name="T7" fmla="*/ 38100 h 24"/>
              <a:gd name="T8" fmla="*/ 0 w 19"/>
              <a:gd name="T9" fmla="*/ 38100 h 24"/>
              <a:gd name="T10" fmla="*/ 30163 w 19"/>
              <a:gd name="T11" fmla="*/ 0 h 24"/>
              <a:gd name="T12" fmla="*/ 30163 w 19"/>
              <a:gd name="T13" fmla="*/ 38100 h 24"/>
              <a:gd name="T14" fmla="*/ 28575 w 19"/>
              <a:gd name="T15" fmla="*/ 38100 h 24"/>
              <a:gd name="T16" fmla="*/ 28575 w 19"/>
              <a:gd name="T17" fmla="*/ 0 h 24"/>
              <a:gd name="T18" fmla="*/ 30163 w 1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19" y="0"/>
                </a:moveTo>
                <a:lnTo>
                  <a:pt x="19" y="24"/>
                </a:lnTo>
                <a:lnTo>
                  <a:pt x="18" y="24"/>
                </a:lnTo>
                <a:lnTo>
                  <a:pt x="18" y="0"/>
                </a:lnTo>
                <a:lnTo>
                  <a:pt x="19" y="0"/>
                </a:lnTo>
                <a:close/>
              </a:path>
            </a:pathLst>
          </a:custGeom>
          <a:solidFill>
            <a:srgbClr val="EF2F2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27" name="Freeform 592"/>
          <p:cNvSpPr>
            <a:spLocks noEditPoints="1"/>
          </p:cNvSpPr>
          <p:nvPr/>
        </p:nvSpPr>
        <p:spPr bwMode="auto">
          <a:xfrm>
            <a:off x="2491105" y="2810510"/>
            <a:ext cx="24130" cy="34290"/>
          </a:xfrm>
          <a:custGeom>
            <a:avLst/>
            <a:gdLst>
              <a:gd name="T0" fmla="*/ 0 w 17"/>
              <a:gd name="T1" fmla="*/ 38100 h 24"/>
              <a:gd name="T2" fmla="*/ 0 w 17"/>
              <a:gd name="T3" fmla="*/ 0 h 24"/>
              <a:gd name="T4" fmla="*/ 3175 w 17"/>
              <a:gd name="T5" fmla="*/ 0 h 24"/>
              <a:gd name="T6" fmla="*/ 3175 w 17"/>
              <a:gd name="T7" fmla="*/ 38100 h 24"/>
              <a:gd name="T8" fmla="*/ 0 w 17"/>
              <a:gd name="T9" fmla="*/ 38100 h 24"/>
              <a:gd name="T10" fmla="*/ 26987 w 17"/>
              <a:gd name="T11" fmla="*/ 0 h 24"/>
              <a:gd name="T12" fmla="*/ 26987 w 17"/>
              <a:gd name="T13" fmla="*/ 38100 h 24"/>
              <a:gd name="T14" fmla="*/ 25400 w 17"/>
              <a:gd name="T15" fmla="*/ 38100 h 24"/>
              <a:gd name="T16" fmla="*/ 25400 w 17"/>
              <a:gd name="T17" fmla="*/ 0 h 24"/>
              <a:gd name="T18" fmla="*/ 26987 w 1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17" y="0"/>
                </a:moveTo>
                <a:lnTo>
                  <a:pt x="17" y="24"/>
                </a:lnTo>
                <a:lnTo>
                  <a:pt x="16" y="24"/>
                </a:lnTo>
                <a:lnTo>
                  <a:pt x="16" y="0"/>
                </a:lnTo>
                <a:lnTo>
                  <a:pt x="17" y="0"/>
                </a:lnTo>
                <a:close/>
              </a:path>
            </a:pathLst>
          </a:custGeom>
          <a:solidFill>
            <a:srgbClr val="F2262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28" name="Freeform 593"/>
          <p:cNvSpPr>
            <a:spLocks noEditPoints="1"/>
          </p:cNvSpPr>
          <p:nvPr/>
        </p:nvSpPr>
        <p:spPr bwMode="auto">
          <a:xfrm>
            <a:off x="2493645" y="2808605"/>
            <a:ext cx="19685" cy="35560"/>
          </a:xfrm>
          <a:custGeom>
            <a:avLst/>
            <a:gdLst>
              <a:gd name="T0" fmla="*/ 0 w 14"/>
              <a:gd name="T1" fmla="*/ 39687 h 25"/>
              <a:gd name="T2" fmla="*/ 0 w 14"/>
              <a:gd name="T3" fmla="*/ 1587 h 25"/>
              <a:gd name="T4" fmla="*/ 1588 w 14"/>
              <a:gd name="T5" fmla="*/ 0 h 25"/>
              <a:gd name="T6" fmla="*/ 1588 w 14"/>
              <a:gd name="T7" fmla="*/ 38100 h 25"/>
              <a:gd name="T8" fmla="*/ 0 w 14"/>
              <a:gd name="T9" fmla="*/ 39687 h 25"/>
              <a:gd name="T10" fmla="*/ 22225 w 14"/>
              <a:gd name="T11" fmla="*/ 1587 h 25"/>
              <a:gd name="T12" fmla="*/ 22225 w 14"/>
              <a:gd name="T13" fmla="*/ 39687 h 25"/>
              <a:gd name="T14" fmla="*/ 19050 w 14"/>
              <a:gd name="T15" fmla="*/ 38100 h 25"/>
              <a:gd name="T16" fmla="*/ 19050 w 14"/>
              <a:gd name="T17" fmla="*/ 0 h 25"/>
              <a:gd name="T18" fmla="*/ 22225 w 14"/>
              <a:gd name="T19" fmla="*/ 1587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" h="25">
                <a:moveTo>
                  <a:pt x="0" y="25"/>
                </a:moveTo>
                <a:lnTo>
                  <a:pt x="0" y="1"/>
                </a:lnTo>
                <a:lnTo>
                  <a:pt x="1" y="0"/>
                </a:lnTo>
                <a:lnTo>
                  <a:pt x="1" y="24"/>
                </a:lnTo>
                <a:lnTo>
                  <a:pt x="0" y="25"/>
                </a:lnTo>
                <a:close/>
                <a:moveTo>
                  <a:pt x="14" y="1"/>
                </a:moveTo>
                <a:lnTo>
                  <a:pt x="14" y="25"/>
                </a:lnTo>
                <a:lnTo>
                  <a:pt x="12" y="24"/>
                </a:lnTo>
                <a:lnTo>
                  <a:pt x="12" y="0"/>
                </a:lnTo>
                <a:lnTo>
                  <a:pt x="14" y="1"/>
                </a:lnTo>
                <a:close/>
              </a:path>
            </a:pathLst>
          </a:custGeom>
          <a:solidFill>
            <a:srgbClr val="F41E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29" name="Freeform 594"/>
          <p:cNvSpPr>
            <a:spLocks noEditPoints="1"/>
          </p:cNvSpPr>
          <p:nvPr/>
        </p:nvSpPr>
        <p:spPr bwMode="auto">
          <a:xfrm>
            <a:off x="2494915" y="2808605"/>
            <a:ext cx="15875" cy="35560"/>
          </a:xfrm>
          <a:custGeom>
            <a:avLst/>
            <a:gdLst>
              <a:gd name="T0" fmla="*/ 0 w 11"/>
              <a:gd name="T1" fmla="*/ 38100 h 25"/>
              <a:gd name="T2" fmla="*/ 0 w 11"/>
              <a:gd name="T3" fmla="*/ 0 h 25"/>
              <a:gd name="T4" fmla="*/ 1588 w 11"/>
              <a:gd name="T5" fmla="*/ 1587 h 25"/>
              <a:gd name="T6" fmla="*/ 1588 w 11"/>
              <a:gd name="T7" fmla="*/ 39687 h 25"/>
              <a:gd name="T8" fmla="*/ 0 w 11"/>
              <a:gd name="T9" fmla="*/ 38100 h 25"/>
              <a:gd name="T10" fmla="*/ 17463 w 11"/>
              <a:gd name="T11" fmla="*/ 0 h 25"/>
              <a:gd name="T12" fmla="*/ 17463 w 11"/>
              <a:gd name="T13" fmla="*/ 38100 h 25"/>
              <a:gd name="T14" fmla="*/ 15875 w 11"/>
              <a:gd name="T15" fmla="*/ 39687 h 25"/>
              <a:gd name="T16" fmla="*/ 15875 w 11"/>
              <a:gd name="T17" fmla="*/ 1587 h 25"/>
              <a:gd name="T18" fmla="*/ 17463 w 11"/>
              <a:gd name="T19" fmla="*/ 0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" h="25">
                <a:moveTo>
                  <a:pt x="0" y="24"/>
                </a:moveTo>
                <a:lnTo>
                  <a:pt x="0" y="0"/>
                </a:lnTo>
                <a:lnTo>
                  <a:pt x="1" y="1"/>
                </a:lnTo>
                <a:lnTo>
                  <a:pt x="1" y="25"/>
                </a:lnTo>
                <a:lnTo>
                  <a:pt x="0" y="24"/>
                </a:lnTo>
                <a:close/>
                <a:moveTo>
                  <a:pt x="11" y="0"/>
                </a:moveTo>
                <a:lnTo>
                  <a:pt x="11" y="24"/>
                </a:lnTo>
                <a:lnTo>
                  <a:pt x="10" y="25"/>
                </a:lnTo>
                <a:lnTo>
                  <a:pt x="10" y="1"/>
                </a:lnTo>
                <a:lnTo>
                  <a:pt x="11" y="0"/>
                </a:lnTo>
                <a:close/>
              </a:path>
            </a:pathLst>
          </a:custGeom>
          <a:solidFill>
            <a:srgbClr val="F7171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30" name="Freeform 595"/>
          <p:cNvSpPr>
            <a:spLocks noEditPoints="1"/>
          </p:cNvSpPr>
          <p:nvPr/>
        </p:nvSpPr>
        <p:spPr bwMode="auto">
          <a:xfrm>
            <a:off x="2496820" y="2808605"/>
            <a:ext cx="12700" cy="35560"/>
          </a:xfrm>
          <a:custGeom>
            <a:avLst/>
            <a:gdLst>
              <a:gd name="T0" fmla="*/ 0 w 9"/>
              <a:gd name="T1" fmla="*/ 39687 h 25"/>
              <a:gd name="T2" fmla="*/ 0 w 9"/>
              <a:gd name="T3" fmla="*/ 1587 h 25"/>
              <a:gd name="T4" fmla="*/ 1587 w 9"/>
              <a:gd name="T5" fmla="*/ 0 h 25"/>
              <a:gd name="T6" fmla="*/ 1587 w 9"/>
              <a:gd name="T7" fmla="*/ 38100 h 25"/>
              <a:gd name="T8" fmla="*/ 0 w 9"/>
              <a:gd name="T9" fmla="*/ 39687 h 25"/>
              <a:gd name="T10" fmla="*/ 14287 w 9"/>
              <a:gd name="T11" fmla="*/ 1587 h 25"/>
              <a:gd name="T12" fmla="*/ 14287 w 9"/>
              <a:gd name="T13" fmla="*/ 39687 h 25"/>
              <a:gd name="T14" fmla="*/ 12700 w 9"/>
              <a:gd name="T15" fmla="*/ 38100 h 25"/>
              <a:gd name="T16" fmla="*/ 12700 w 9"/>
              <a:gd name="T17" fmla="*/ 0 h 25"/>
              <a:gd name="T18" fmla="*/ 14287 w 9"/>
              <a:gd name="T19" fmla="*/ 1587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25">
                <a:moveTo>
                  <a:pt x="0" y="25"/>
                </a:moveTo>
                <a:lnTo>
                  <a:pt x="0" y="1"/>
                </a:lnTo>
                <a:lnTo>
                  <a:pt x="1" y="0"/>
                </a:lnTo>
                <a:lnTo>
                  <a:pt x="1" y="24"/>
                </a:lnTo>
                <a:lnTo>
                  <a:pt x="0" y="25"/>
                </a:lnTo>
                <a:close/>
                <a:moveTo>
                  <a:pt x="9" y="1"/>
                </a:moveTo>
                <a:lnTo>
                  <a:pt x="9" y="25"/>
                </a:lnTo>
                <a:lnTo>
                  <a:pt x="8" y="24"/>
                </a:lnTo>
                <a:lnTo>
                  <a:pt x="8" y="0"/>
                </a:lnTo>
                <a:lnTo>
                  <a:pt x="9" y="1"/>
                </a:lnTo>
                <a:close/>
              </a:path>
            </a:pathLst>
          </a:custGeom>
          <a:solidFill>
            <a:srgbClr val="F910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31" name="Freeform 596"/>
          <p:cNvSpPr>
            <a:spLocks noEditPoints="1"/>
          </p:cNvSpPr>
          <p:nvPr/>
        </p:nvSpPr>
        <p:spPr bwMode="auto">
          <a:xfrm>
            <a:off x="2498090" y="2808605"/>
            <a:ext cx="10160" cy="35560"/>
          </a:xfrm>
          <a:custGeom>
            <a:avLst/>
            <a:gdLst>
              <a:gd name="T0" fmla="*/ 0 w 7"/>
              <a:gd name="T1" fmla="*/ 38100 h 25"/>
              <a:gd name="T2" fmla="*/ 0 w 7"/>
              <a:gd name="T3" fmla="*/ 0 h 25"/>
              <a:gd name="T4" fmla="*/ 3175 w 7"/>
              <a:gd name="T5" fmla="*/ 1587 h 25"/>
              <a:gd name="T6" fmla="*/ 3175 w 7"/>
              <a:gd name="T7" fmla="*/ 39687 h 25"/>
              <a:gd name="T8" fmla="*/ 0 w 7"/>
              <a:gd name="T9" fmla="*/ 38100 h 25"/>
              <a:gd name="T10" fmla="*/ 11113 w 7"/>
              <a:gd name="T11" fmla="*/ 0 h 25"/>
              <a:gd name="T12" fmla="*/ 11113 w 7"/>
              <a:gd name="T13" fmla="*/ 38100 h 25"/>
              <a:gd name="T14" fmla="*/ 7938 w 7"/>
              <a:gd name="T15" fmla="*/ 39687 h 25"/>
              <a:gd name="T16" fmla="*/ 7938 w 7"/>
              <a:gd name="T17" fmla="*/ 1587 h 25"/>
              <a:gd name="T18" fmla="*/ 11113 w 7"/>
              <a:gd name="T19" fmla="*/ 0 h 25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" h="25">
                <a:moveTo>
                  <a:pt x="0" y="24"/>
                </a:moveTo>
                <a:lnTo>
                  <a:pt x="0" y="0"/>
                </a:lnTo>
                <a:lnTo>
                  <a:pt x="2" y="1"/>
                </a:lnTo>
                <a:lnTo>
                  <a:pt x="2" y="25"/>
                </a:lnTo>
                <a:lnTo>
                  <a:pt x="0" y="24"/>
                </a:lnTo>
                <a:close/>
                <a:moveTo>
                  <a:pt x="7" y="0"/>
                </a:moveTo>
                <a:lnTo>
                  <a:pt x="7" y="24"/>
                </a:lnTo>
                <a:lnTo>
                  <a:pt x="5" y="25"/>
                </a:lnTo>
                <a:lnTo>
                  <a:pt x="5" y="1"/>
                </a:lnTo>
                <a:lnTo>
                  <a:pt x="7" y="0"/>
                </a:lnTo>
                <a:close/>
              </a:path>
            </a:pathLst>
          </a:custGeom>
          <a:solidFill>
            <a:srgbClr val="FB090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32" name="Freeform 597"/>
          <p:cNvSpPr>
            <a:spLocks noEditPoints="1"/>
          </p:cNvSpPr>
          <p:nvPr/>
        </p:nvSpPr>
        <p:spPr bwMode="auto">
          <a:xfrm>
            <a:off x="2500630" y="2810510"/>
            <a:ext cx="4445" cy="34290"/>
          </a:xfrm>
          <a:custGeom>
            <a:avLst/>
            <a:gdLst>
              <a:gd name="T0" fmla="*/ 0 w 3"/>
              <a:gd name="T1" fmla="*/ 38100 h 24"/>
              <a:gd name="T2" fmla="*/ 0 w 3"/>
              <a:gd name="T3" fmla="*/ 0 h 24"/>
              <a:gd name="T4" fmla="*/ 1588 w 3"/>
              <a:gd name="T5" fmla="*/ 0 h 24"/>
              <a:gd name="T6" fmla="*/ 1588 w 3"/>
              <a:gd name="T7" fmla="*/ 38100 h 24"/>
              <a:gd name="T8" fmla="*/ 0 w 3"/>
              <a:gd name="T9" fmla="*/ 38100 h 24"/>
              <a:gd name="T10" fmla="*/ 4763 w 3"/>
              <a:gd name="T11" fmla="*/ 0 h 24"/>
              <a:gd name="T12" fmla="*/ 4763 w 3"/>
              <a:gd name="T13" fmla="*/ 38100 h 24"/>
              <a:gd name="T14" fmla="*/ 3175 w 3"/>
              <a:gd name="T15" fmla="*/ 38100 h 24"/>
              <a:gd name="T16" fmla="*/ 3175 w 3"/>
              <a:gd name="T17" fmla="*/ 0 h 24"/>
              <a:gd name="T18" fmla="*/ 4763 w 3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" y="0"/>
                </a:moveTo>
                <a:lnTo>
                  <a:pt x="3" y="24"/>
                </a:lnTo>
                <a:lnTo>
                  <a:pt x="2" y="24"/>
                </a:lnTo>
                <a:lnTo>
                  <a:pt x="2" y="0"/>
                </a:lnTo>
                <a:lnTo>
                  <a:pt x="3" y="0"/>
                </a:lnTo>
                <a:close/>
              </a:path>
            </a:pathLst>
          </a:custGeom>
          <a:solidFill>
            <a:srgbClr val="FD030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33" name="Freeform 598"/>
          <p:cNvSpPr>
            <a:spLocks noEditPoints="1"/>
          </p:cNvSpPr>
          <p:nvPr/>
        </p:nvSpPr>
        <p:spPr bwMode="auto">
          <a:xfrm>
            <a:off x="2502535" y="2810510"/>
            <a:ext cx="1270" cy="34290"/>
          </a:xfrm>
          <a:custGeom>
            <a:avLst/>
            <a:gdLst>
              <a:gd name="T0" fmla="*/ 0 w 1"/>
              <a:gd name="T1" fmla="*/ 38100 h 24"/>
              <a:gd name="T2" fmla="*/ 0 w 1"/>
              <a:gd name="T3" fmla="*/ 0 h 24"/>
              <a:gd name="T4" fmla="*/ 1587 w 1"/>
              <a:gd name="T5" fmla="*/ 0 h 24"/>
              <a:gd name="T6" fmla="*/ 1587 w 1"/>
              <a:gd name="T7" fmla="*/ 38100 h 24"/>
              <a:gd name="T8" fmla="*/ 0 w 1"/>
              <a:gd name="T9" fmla="*/ 38100 h 24"/>
              <a:gd name="T10" fmla="*/ 1587 w 1"/>
              <a:gd name="T11" fmla="*/ 0 h 24"/>
              <a:gd name="T12" fmla="*/ 1587 w 1"/>
              <a:gd name="T13" fmla="*/ 38100 h 24"/>
              <a:gd name="T14" fmla="*/ 1587 w 1"/>
              <a:gd name="T15" fmla="*/ 38100 h 24"/>
              <a:gd name="T16" fmla="*/ 1587 w 1"/>
              <a:gd name="T17" fmla="*/ 0 h 24"/>
              <a:gd name="T18" fmla="*/ 1587 w 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1" y="0"/>
                </a:moveTo>
                <a:lnTo>
                  <a:pt x="1" y="24"/>
                </a:lnTo>
                <a:lnTo>
                  <a:pt x="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34" name="Freeform 599"/>
          <p:cNvSpPr/>
          <p:nvPr/>
        </p:nvSpPr>
        <p:spPr bwMode="auto">
          <a:xfrm>
            <a:off x="2455545" y="2371090"/>
            <a:ext cx="608330" cy="608330"/>
          </a:xfrm>
          <a:custGeom>
            <a:avLst/>
            <a:gdLst>
              <a:gd name="T0" fmla="*/ 0 w 428"/>
              <a:gd name="T1" fmla="*/ 679450 h 428"/>
              <a:gd name="T2" fmla="*/ 0 w 428"/>
              <a:gd name="T3" fmla="*/ 471488 h 428"/>
              <a:gd name="T4" fmla="*/ 69850 w 428"/>
              <a:gd name="T5" fmla="*/ 400050 h 428"/>
              <a:gd name="T6" fmla="*/ 76200 w 428"/>
              <a:gd name="T7" fmla="*/ 400050 h 428"/>
              <a:gd name="T8" fmla="*/ 76200 w 428"/>
              <a:gd name="T9" fmla="*/ 76200 h 428"/>
              <a:gd name="T10" fmla="*/ 150813 w 428"/>
              <a:gd name="T11" fmla="*/ 0 h 428"/>
              <a:gd name="T12" fmla="*/ 603250 w 428"/>
              <a:gd name="T13" fmla="*/ 0 h 428"/>
              <a:gd name="T14" fmla="*/ 603250 w 428"/>
              <a:gd name="T15" fmla="*/ 227013 h 428"/>
              <a:gd name="T16" fmla="*/ 585788 w 428"/>
              <a:gd name="T17" fmla="*/ 282575 h 428"/>
              <a:gd name="T18" fmla="*/ 585788 w 428"/>
              <a:gd name="T19" fmla="*/ 385763 h 428"/>
              <a:gd name="T20" fmla="*/ 574675 w 428"/>
              <a:gd name="T21" fmla="*/ 395288 h 428"/>
              <a:gd name="T22" fmla="*/ 679450 w 428"/>
              <a:gd name="T23" fmla="*/ 395288 h 428"/>
              <a:gd name="T24" fmla="*/ 679450 w 428"/>
              <a:gd name="T25" fmla="*/ 603250 h 428"/>
              <a:gd name="T26" fmla="*/ 603250 w 428"/>
              <a:gd name="T27" fmla="*/ 679450 h 428"/>
              <a:gd name="T28" fmla="*/ 0 w 428"/>
              <a:gd name="T29" fmla="*/ 679450 h 428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28" h="428">
                <a:moveTo>
                  <a:pt x="0" y="428"/>
                </a:moveTo>
                <a:lnTo>
                  <a:pt x="0" y="297"/>
                </a:lnTo>
                <a:lnTo>
                  <a:pt x="44" y="252"/>
                </a:lnTo>
                <a:lnTo>
                  <a:pt x="48" y="252"/>
                </a:lnTo>
                <a:lnTo>
                  <a:pt x="48" y="48"/>
                </a:lnTo>
                <a:lnTo>
                  <a:pt x="95" y="0"/>
                </a:lnTo>
                <a:lnTo>
                  <a:pt x="380" y="0"/>
                </a:lnTo>
                <a:lnTo>
                  <a:pt x="380" y="143"/>
                </a:lnTo>
                <a:lnTo>
                  <a:pt x="369" y="178"/>
                </a:lnTo>
                <a:lnTo>
                  <a:pt x="369" y="243"/>
                </a:lnTo>
                <a:lnTo>
                  <a:pt x="362" y="249"/>
                </a:lnTo>
                <a:lnTo>
                  <a:pt x="428" y="249"/>
                </a:lnTo>
                <a:lnTo>
                  <a:pt x="428" y="380"/>
                </a:lnTo>
                <a:lnTo>
                  <a:pt x="380" y="428"/>
                </a:lnTo>
                <a:lnTo>
                  <a:pt x="0" y="428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35" name="Rectangle 600"/>
          <p:cNvSpPr>
            <a:spLocks noChangeArrowheads="1"/>
          </p:cNvSpPr>
          <p:nvPr/>
        </p:nvSpPr>
        <p:spPr bwMode="auto">
          <a:xfrm>
            <a:off x="3039745" y="2373630"/>
            <a:ext cx="85725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Sitka Text" pitchFamily="2" charset="0"/>
                <a:ea typeface="宋体" panose="02010600030101010101" pitchFamily="2" charset="-122"/>
              </a:rPr>
              <a:t>Peking</a:t>
            </a:r>
          </a:p>
        </p:txBody>
      </p:sp>
      <p:sp>
        <p:nvSpPr>
          <p:cNvPr id="18836" name="Freeform 601"/>
          <p:cNvSpPr/>
          <p:nvPr/>
        </p:nvSpPr>
        <p:spPr bwMode="auto">
          <a:xfrm>
            <a:off x="2844800" y="4618990"/>
            <a:ext cx="83820" cy="34290"/>
          </a:xfrm>
          <a:custGeom>
            <a:avLst/>
            <a:gdLst>
              <a:gd name="T0" fmla="*/ 55563 w 59"/>
              <a:gd name="T1" fmla="*/ 38100 h 24"/>
              <a:gd name="T2" fmla="*/ 93663 w 59"/>
              <a:gd name="T3" fmla="*/ 0 h 24"/>
              <a:gd name="T4" fmla="*/ 0 w 59"/>
              <a:gd name="T5" fmla="*/ 0 h 24"/>
              <a:gd name="T6" fmla="*/ 55563 w 59"/>
              <a:gd name="T7" fmla="*/ 38100 h 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9" h="24">
                <a:moveTo>
                  <a:pt x="35" y="24"/>
                </a:moveTo>
                <a:lnTo>
                  <a:pt x="59" y="0"/>
                </a:lnTo>
                <a:lnTo>
                  <a:pt x="0" y="0"/>
                </a:lnTo>
                <a:lnTo>
                  <a:pt x="35" y="24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37" name="Freeform 602"/>
          <p:cNvSpPr/>
          <p:nvPr/>
        </p:nvSpPr>
        <p:spPr bwMode="auto">
          <a:xfrm>
            <a:off x="2320290" y="4622165"/>
            <a:ext cx="135255" cy="65405"/>
          </a:xfrm>
          <a:custGeom>
            <a:avLst/>
            <a:gdLst>
              <a:gd name="T0" fmla="*/ 150812 w 95"/>
              <a:gd name="T1" fmla="*/ 73025 h 46"/>
              <a:gd name="T2" fmla="*/ 69850 w 95"/>
              <a:gd name="T3" fmla="*/ 0 h 46"/>
              <a:gd name="T4" fmla="*/ 0 w 95"/>
              <a:gd name="T5" fmla="*/ 73025 h 46"/>
              <a:gd name="T6" fmla="*/ 150812 w 95"/>
              <a:gd name="T7" fmla="*/ 73025 h 46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5" h="46">
                <a:moveTo>
                  <a:pt x="95" y="46"/>
                </a:moveTo>
                <a:lnTo>
                  <a:pt x="44" y="0"/>
                </a:lnTo>
                <a:lnTo>
                  <a:pt x="0" y="46"/>
                </a:lnTo>
                <a:lnTo>
                  <a:pt x="95" y="46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38" name="Freeform 603"/>
          <p:cNvSpPr/>
          <p:nvPr/>
        </p:nvSpPr>
        <p:spPr bwMode="auto">
          <a:xfrm>
            <a:off x="2388235" y="4618990"/>
            <a:ext cx="513080" cy="67945"/>
          </a:xfrm>
          <a:custGeom>
            <a:avLst/>
            <a:gdLst>
              <a:gd name="T0" fmla="*/ 573087 w 361"/>
              <a:gd name="T1" fmla="*/ 26988 h 48"/>
              <a:gd name="T2" fmla="*/ 517525 w 361"/>
              <a:gd name="T3" fmla="*/ 0 h 48"/>
              <a:gd name="T4" fmla="*/ 74612 w 361"/>
              <a:gd name="T5" fmla="*/ 0 h 48"/>
              <a:gd name="T6" fmla="*/ 0 w 361"/>
              <a:gd name="T7" fmla="*/ 38100 h 48"/>
              <a:gd name="T8" fmla="*/ 74612 w 361"/>
              <a:gd name="T9" fmla="*/ 76200 h 48"/>
              <a:gd name="T10" fmla="*/ 527050 w 361"/>
              <a:gd name="T11" fmla="*/ 76200 h 48"/>
              <a:gd name="T12" fmla="*/ 573087 w 361"/>
              <a:gd name="T13" fmla="*/ 26988 h 4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1" h="48">
                <a:moveTo>
                  <a:pt x="361" y="17"/>
                </a:moveTo>
                <a:lnTo>
                  <a:pt x="326" y="0"/>
                </a:lnTo>
                <a:lnTo>
                  <a:pt x="47" y="0"/>
                </a:lnTo>
                <a:lnTo>
                  <a:pt x="0" y="24"/>
                </a:lnTo>
                <a:lnTo>
                  <a:pt x="47" y="48"/>
                </a:lnTo>
                <a:lnTo>
                  <a:pt x="332" y="48"/>
                </a:lnTo>
                <a:lnTo>
                  <a:pt x="361" y="17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grpSp>
        <p:nvGrpSpPr>
          <p:cNvPr id="18839" name="Group 604"/>
          <p:cNvGrpSpPr/>
          <p:nvPr/>
        </p:nvGrpSpPr>
        <p:grpSpPr bwMode="auto">
          <a:xfrm>
            <a:off x="1510030" y="2099310"/>
            <a:ext cx="2024380" cy="3048635"/>
            <a:chOff x="327" y="1230"/>
            <a:chExt cx="1424" cy="2144"/>
          </a:xfrm>
        </p:grpSpPr>
        <p:sp>
          <p:nvSpPr>
            <p:cNvPr id="18941" name="Freeform 605"/>
            <p:cNvSpPr/>
            <p:nvPr/>
          </p:nvSpPr>
          <p:spPr bwMode="auto">
            <a:xfrm>
              <a:off x="1003" y="3032"/>
              <a:ext cx="214" cy="14"/>
            </a:xfrm>
            <a:custGeom>
              <a:avLst/>
              <a:gdLst>
                <a:gd name="T0" fmla="*/ 214 w 214"/>
                <a:gd name="T1" fmla="*/ 0 h 14"/>
                <a:gd name="T2" fmla="*/ 214 w 214"/>
                <a:gd name="T3" fmla="*/ 14 h 14"/>
                <a:gd name="T4" fmla="*/ 0 w 214"/>
                <a:gd name="T5" fmla="*/ 14 h 14"/>
                <a:gd name="T6" fmla="*/ 0 w 214"/>
                <a:gd name="T7" fmla="*/ 14 h 14"/>
                <a:gd name="T8" fmla="*/ 31 w 214"/>
                <a:gd name="T9" fmla="*/ 14 h 14"/>
                <a:gd name="T10" fmla="*/ 60 w 214"/>
                <a:gd name="T11" fmla="*/ 13 h 14"/>
                <a:gd name="T12" fmla="*/ 88 w 214"/>
                <a:gd name="T13" fmla="*/ 13 h 14"/>
                <a:gd name="T14" fmla="*/ 113 w 214"/>
                <a:gd name="T15" fmla="*/ 11 h 14"/>
                <a:gd name="T16" fmla="*/ 137 w 214"/>
                <a:gd name="T17" fmla="*/ 10 h 14"/>
                <a:gd name="T18" fmla="*/ 159 w 214"/>
                <a:gd name="T19" fmla="*/ 9 h 14"/>
                <a:gd name="T20" fmla="*/ 176 w 214"/>
                <a:gd name="T21" fmla="*/ 8 h 14"/>
                <a:gd name="T22" fmla="*/ 190 w 214"/>
                <a:gd name="T23" fmla="*/ 5 h 14"/>
                <a:gd name="T24" fmla="*/ 201 w 214"/>
                <a:gd name="T25" fmla="*/ 4 h 14"/>
                <a:gd name="T26" fmla="*/ 207 w 214"/>
                <a:gd name="T27" fmla="*/ 1 h 14"/>
                <a:gd name="T28" fmla="*/ 209 w 214"/>
                <a:gd name="T29" fmla="*/ 0 h 14"/>
                <a:gd name="T30" fmla="*/ 214 w 214"/>
                <a:gd name="T31" fmla="*/ 0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4" h="14">
                  <a:moveTo>
                    <a:pt x="214" y="0"/>
                  </a:moveTo>
                  <a:lnTo>
                    <a:pt x="214" y="14"/>
                  </a:lnTo>
                  <a:lnTo>
                    <a:pt x="0" y="14"/>
                  </a:lnTo>
                  <a:lnTo>
                    <a:pt x="31" y="14"/>
                  </a:lnTo>
                  <a:lnTo>
                    <a:pt x="60" y="13"/>
                  </a:lnTo>
                  <a:lnTo>
                    <a:pt x="88" y="13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9"/>
                  </a:lnTo>
                  <a:lnTo>
                    <a:pt x="176" y="8"/>
                  </a:lnTo>
                  <a:lnTo>
                    <a:pt x="190" y="5"/>
                  </a:lnTo>
                  <a:lnTo>
                    <a:pt x="201" y="4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42" name="Freeform 606"/>
            <p:cNvSpPr/>
            <p:nvPr/>
          </p:nvSpPr>
          <p:spPr bwMode="auto">
            <a:xfrm>
              <a:off x="1003" y="3032"/>
              <a:ext cx="209" cy="14"/>
            </a:xfrm>
            <a:custGeom>
              <a:avLst/>
              <a:gdLst>
                <a:gd name="T0" fmla="*/ 0 w 209"/>
                <a:gd name="T1" fmla="*/ 14 h 14"/>
                <a:gd name="T2" fmla="*/ 31 w 209"/>
                <a:gd name="T3" fmla="*/ 14 h 14"/>
                <a:gd name="T4" fmla="*/ 60 w 209"/>
                <a:gd name="T5" fmla="*/ 13 h 14"/>
                <a:gd name="T6" fmla="*/ 88 w 209"/>
                <a:gd name="T7" fmla="*/ 13 h 14"/>
                <a:gd name="T8" fmla="*/ 113 w 209"/>
                <a:gd name="T9" fmla="*/ 11 h 14"/>
                <a:gd name="T10" fmla="*/ 137 w 209"/>
                <a:gd name="T11" fmla="*/ 10 h 14"/>
                <a:gd name="T12" fmla="*/ 159 w 209"/>
                <a:gd name="T13" fmla="*/ 9 h 14"/>
                <a:gd name="T14" fmla="*/ 176 w 209"/>
                <a:gd name="T15" fmla="*/ 8 h 14"/>
                <a:gd name="T16" fmla="*/ 190 w 209"/>
                <a:gd name="T17" fmla="*/ 5 h 14"/>
                <a:gd name="T18" fmla="*/ 201 w 209"/>
                <a:gd name="T19" fmla="*/ 4 h 14"/>
                <a:gd name="T20" fmla="*/ 207 w 209"/>
                <a:gd name="T21" fmla="*/ 1 h 14"/>
                <a:gd name="T22" fmla="*/ 209 w 209"/>
                <a:gd name="T23" fmla="*/ 0 h 14"/>
                <a:gd name="T24" fmla="*/ 204 w 209"/>
                <a:gd name="T25" fmla="*/ 0 h 14"/>
                <a:gd name="T26" fmla="*/ 202 w 209"/>
                <a:gd name="T27" fmla="*/ 1 h 14"/>
                <a:gd name="T28" fmla="*/ 194 w 209"/>
                <a:gd name="T29" fmla="*/ 4 h 14"/>
                <a:gd name="T30" fmla="*/ 183 w 209"/>
                <a:gd name="T31" fmla="*/ 6 h 14"/>
                <a:gd name="T32" fmla="*/ 165 w 209"/>
                <a:gd name="T33" fmla="*/ 8 h 14"/>
                <a:gd name="T34" fmla="*/ 145 w 209"/>
                <a:gd name="T35" fmla="*/ 9 h 14"/>
                <a:gd name="T36" fmla="*/ 121 w 209"/>
                <a:gd name="T37" fmla="*/ 11 h 14"/>
                <a:gd name="T38" fmla="*/ 93 w 209"/>
                <a:gd name="T39" fmla="*/ 11 h 14"/>
                <a:gd name="T40" fmla="*/ 64 w 209"/>
                <a:gd name="T41" fmla="*/ 13 h 14"/>
                <a:gd name="T42" fmla="*/ 33 w 209"/>
                <a:gd name="T43" fmla="*/ 14 h 14"/>
                <a:gd name="T44" fmla="*/ 0 w 209"/>
                <a:gd name="T45" fmla="*/ 14 h 14"/>
                <a:gd name="T46" fmla="*/ 0 w 209"/>
                <a:gd name="T47" fmla="*/ 14 h 14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09" h="14">
                  <a:moveTo>
                    <a:pt x="0" y="14"/>
                  </a:moveTo>
                  <a:lnTo>
                    <a:pt x="31" y="14"/>
                  </a:lnTo>
                  <a:lnTo>
                    <a:pt x="60" y="13"/>
                  </a:lnTo>
                  <a:lnTo>
                    <a:pt x="88" y="13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9"/>
                  </a:lnTo>
                  <a:lnTo>
                    <a:pt x="176" y="8"/>
                  </a:lnTo>
                  <a:lnTo>
                    <a:pt x="190" y="5"/>
                  </a:lnTo>
                  <a:lnTo>
                    <a:pt x="201" y="4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194" y="4"/>
                  </a:lnTo>
                  <a:lnTo>
                    <a:pt x="183" y="6"/>
                  </a:lnTo>
                  <a:lnTo>
                    <a:pt x="165" y="8"/>
                  </a:lnTo>
                  <a:lnTo>
                    <a:pt x="145" y="9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3"/>
                  </a:lnTo>
                  <a:lnTo>
                    <a:pt x="33" y="14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43" name="Freeform 607"/>
            <p:cNvSpPr/>
            <p:nvPr/>
          </p:nvSpPr>
          <p:spPr bwMode="auto">
            <a:xfrm>
              <a:off x="1003" y="3032"/>
              <a:ext cx="204" cy="14"/>
            </a:xfrm>
            <a:custGeom>
              <a:avLst/>
              <a:gdLst>
                <a:gd name="T0" fmla="*/ 204 w 204"/>
                <a:gd name="T1" fmla="*/ 0 h 14"/>
                <a:gd name="T2" fmla="*/ 202 w 204"/>
                <a:gd name="T3" fmla="*/ 1 h 14"/>
                <a:gd name="T4" fmla="*/ 194 w 204"/>
                <a:gd name="T5" fmla="*/ 4 h 14"/>
                <a:gd name="T6" fmla="*/ 183 w 204"/>
                <a:gd name="T7" fmla="*/ 6 h 14"/>
                <a:gd name="T8" fmla="*/ 165 w 204"/>
                <a:gd name="T9" fmla="*/ 8 h 14"/>
                <a:gd name="T10" fmla="*/ 145 w 204"/>
                <a:gd name="T11" fmla="*/ 9 h 14"/>
                <a:gd name="T12" fmla="*/ 121 w 204"/>
                <a:gd name="T13" fmla="*/ 11 h 14"/>
                <a:gd name="T14" fmla="*/ 93 w 204"/>
                <a:gd name="T15" fmla="*/ 11 h 14"/>
                <a:gd name="T16" fmla="*/ 64 w 204"/>
                <a:gd name="T17" fmla="*/ 13 h 14"/>
                <a:gd name="T18" fmla="*/ 33 w 204"/>
                <a:gd name="T19" fmla="*/ 14 h 14"/>
                <a:gd name="T20" fmla="*/ 0 w 204"/>
                <a:gd name="T21" fmla="*/ 14 h 14"/>
                <a:gd name="T22" fmla="*/ 0 w 204"/>
                <a:gd name="T23" fmla="*/ 13 h 14"/>
                <a:gd name="T24" fmla="*/ 32 w 204"/>
                <a:gd name="T25" fmla="*/ 13 h 14"/>
                <a:gd name="T26" fmla="*/ 62 w 204"/>
                <a:gd name="T27" fmla="*/ 13 h 14"/>
                <a:gd name="T28" fmla="*/ 90 w 204"/>
                <a:gd name="T29" fmla="*/ 11 h 14"/>
                <a:gd name="T30" fmla="*/ 117 w 204"/>
                <a:gd name="T31" fmla="*/ 10 h 14"/>
                <a:gd name="T32" fmla="*/ 141 w 204"/>
                <a:gd name="T33" fmla="*/ 9 h 14"/>
                <a:gd name="T34" fmla="*/ 161 w 204"/>
                <a:gd name="T35" fmla="*/ 8 h 14"/>
                <a:gd name="T36" fmla="*/ 178 w 204"/>
                <a:gd name="T37" fmla="*/ 5 h 14"/>
                <a:gd name="T38" fmla="*/ 189 w 204"/>
                <a:gd name="T39" fmla="*/ 4 h 14"/>
                <a:gd name="T40" fmla="*/ 197 w 204"/>
                <a:gd name="T41" fmla="*/ 1 h 14"/>
                <a:gd name="T42" fmla="*/ 199 w 204"/>
                <a:gd name="T43" fmla="*/ 0 h 14"/>
                <a:gd name="T44" fmla="*/ 204 w 204"/>
                <a:gd name="T45" fmla="*/ 0 h 14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4" h="14">
                  <a:moveTo>
                    <a:pt x="204" y="0"/>
                  </a:moveTo>
                  <a:lnTo>
                    <a:pt x="202" y="1"/>
                  </a:lnTo>
                  <a:lnTo>
                    <a:pt x="194" y="4"/>
                  </a:lnTo>
                  <a:lnTo>
                    <a:pt x="183" y="6"/>
                  </a:lnTo>
                  <a:lnTo>
                    <a:pt x="165" y="8"/>
                  </a:lnTo>
                  <a:lnTo>
                    <a:pt x="145" y="9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3"/>
                  </a:lnTo>
                  <a:lnTo>
                    <a:pt x="33" y="14"/>
                  </a:lnTo>
                  <a:lnTo>
                    <a:pt x="0" y="14"/>
                  </a:lnTo>
                  <a:lnTo>
                    <a:pt x="0" y="13"/>
                  </a:lnTo>
                  <a:lnTo>
                    <a:pt x="32" y="13"/>
                  </a:lnTo>
                  <a:lnTo>
                    <a:pt x="62" y="13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9"/>
                  </a:lnTo>
                  <a:lnTo>
                    <a:pt x="161" y="8"/>
                  </a:lnTo>
                  <a:lnTo>
                    <a:pt x="178" y="5"/>
                  </a:lnTo>
                  <a:lnTo>
                    <a:pt x="189" y="4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44" name="Freeform 608"/>
            <p:cNvSpPr/>
            <p:nvPr/>
          </p:nvSpPr>
          <p:spPr bwMode="auto">
            <a:xfrm>
              <a:off x="1003" y="3032"/>
              <a:ext cx="199" cy="13"/>
            </a:xfrm>
            <a:custGeom>
              <a:avLst/>
              <a:gdLst>
                <a:gd name="T0" fmla="*/ 0 w 199"/>
                <a:gd name="T1" fmla="*/ 13 h 13"/>
                <a:gd name="T2" fmla="*/ 32 w 199"/>
                <a:gd name="T3" fmla="*/ 13 h 13"/>
                <a:gd name="T4" fmla="*/ 62 w 199"/>
                <a:gd name="T5" fmla="*/ 13 h 13"/>
                <a:gd name="T6" fmla="*/ 90 w 199"/>
                <a:gd name="T7" fmla="*/ 11 h 13"/>
                <a:gd name="T8" fmla="*/ 117 w 199"/>
                <a:gd name="T9" fmla="*/ 10 h 13"/>
                <a:gd name="T10" fmla="*/ 141 w 199"/>
                <a:gd name="T11" fmla="*/ 9 h 13"/>
                <a:gd name="T12" fmla="*/ 161 w 199"/>
                <a:gd name="T13" fmla="*/ 8 h 13"/>
                <a:gd name="T14" fmla="*/ 178 w 199"/>
                <a:gd name="T15" fmla="*/ 5 h 13"/>
                <a:gd name="T16" fmla="*/ 189 w 199"/>
                <a:gd name="T17" fmla="*/ 4 h 13"/>
                <a:gd name="T18" fmla="*/ 197 w 199"/>
                <a:gd name="T19" fmla="*/ 1 h 13"/>
                <a:gd name="T20" fmla="*/ 199 w 199"/>
                <a:gd name="T21" fmla="*/ 0 h 13"/>
                <a:gd name="T22" fmla="*/ 193 w 199"/>
                <a:gd name="T23" fmla="*/ 0 h 13"/>
                <a:gd name="T24" fmla="*/ 190 w 199"/>
                <a:gd name="T25" fmla="*/ 1 h 13"/>
                <a:gd name="T26" fmla="*/ 184 w 199"/>
                <a:gd name="T27" fmla="*/ 4 h 13"/>
                <a:gd name="T28" fmla="*/ 173 w 199"/>
                <a:gd name="T29" fmla="*/ 5 h 13"/>
                <a:gd name="T30" fmla="*/ 156 w 199"/>
                <a:gd name="T31" fmla="*/ 8 h 13"/>
                <a:gd name="T32" fmla="*/ 137 w 199"/>
                <a:gd name="T33" fmla="*/ 9 h 13"/>
                <a:gd name="T34" fmla="*/ 114 w 199"/>
                <a:gd name="T35" fmla="*/ 10 h 13"/>
                <a:gd name="T36" fmla="*/ 88 w 199"/>
                <a:gd name="T37" fmla="*/ 11 h 13"/>
                <a:gd name="T38" fmla="*/ 60 w 199"/>
                <a:gd name="T39" fmla="*/ 13 h 13"/>
                <a:gd name="T40" fmla="*/ 31 w 199"/>
                <a:gd name="T41" fmla="*/ 13 h 13"/>
                <a:gd name="T42" fmla="*/ 0 w 199"/>
                <a:gd name="T43" fmla="*/ 13 h 13"/>
                <a:gd name="T44" fmla="*/ 0 w 199"/>
                <a:gd name="T45" fmla="*/ 13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9" h="13">
                  <a:moveTo>
                    <a:pt x="0" y="13"/>
                  </a:moveTo>
                  <a:lnTo>
                    <a:pt x="32" y="13"/>
                  </a:lnTo>
                  <a:lnTo>
                    <a:pt x="62" y="13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9"/>
                  </a:lnTo>
                  <a:lnTo>
                    <a:pt x="161" y="8"/>
                  </a:lnTo>
                  <a:lnTo>
                    <a:pt x="178" y="5"/>
                  </a:lnTo>
                  <a:lnTo>
                    <a:pt x="189" y="4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193" y="0"/>
                  </a:lnTo>
                  <a:lnTo>
                    <a:pt x="190" y="1"/>
                  </a:lnTo>
                  <a:lnTo>
                    <a:pt x="184" y="4"/>
                  </a:lnTo>
                  <a:lnTo>
                    <a:pt x="173" y="5"/>
                  </a:lnTo>
                  <a:lnTo>
                    <a:pt x="156" y="8"/>
                  </a:lnTo>
                  <a:lnTo>
                    <a:pt x="137" y="9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3"/>
                  </a:lnTo>
                  <a:lnTo>
                    <a:pt x="31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45" name="Freeform 609"/>
            <p:cNvSpPr/>
            <p:nvPr/>
          </p:nvSpPr>
          <p:spPr bwMode="auto">
            <a:xfrm>
              <a:off x="1003" y="3032"/>
              <a:ext cx="193" cy="13"/>
            </a:xfrm>
            <a:custGeom>
              <a:avLst/>
              <a:gdLst>
                <a:gd name="T0" fmla="*/ 193 w 193"/>
                <a:gd name="T1" fmla="*/ 0 h 13"/>
                <a:gd name="T2" fmla="*/ 190 w 193"/>
                <a:gd name="T3" fmla="*/ 1 h 13"/>
                <a:gd name="T4" fmla="*/ 184 w 193"/>
                <a:gd name="T5" fmla="*/ 4 h 13"/>
                <a:gd name="T6" fmla="*/ 173 w 193"/>
                <a:gd name="T7" fmla="*/ 5 h 13"/>
                <a:gd name="T8" fmla="*/ 156 w 193"/>
                <a:gd name="T9" fmla="*/ 8 h 13"/>
                <a:gd name="T10" fmla="*/ 137 w 193"/>
                <a:gd name="T11" fmla="*/ 9 h 13"/>
                <a:gd name="T12" fmla="*/ 114 w 193"/>
                <a:gd name="T13" fmla="*/ 10 h 13"/>
                <a:gd name="T14" fmla="*/ 88 w 193"/>
                <a:gd name="T15" fmla="*/ 11 h 13"/>
                <a:gd name="T16" fmla="*/ 60 w 193"/>
                <a:gd name="T17" fmla="*/ 13 h 13"/>
                <a:gd name="T18" fmla="*/ 31 w 193"/>
                <a:gd name="T19" fmla="*/ 13 h 13"/>
                <a:gd name="T20" fmla="*/ 0 w 193"/>
                <a:gd name="T21" fmla="*/ 13 h 13"/>
                <a:gd name="T22" fmla="*/ 0 w 193"/>
                <a:gd name="T23" fmla="*/ 13 h 13"/>
                <a:gd name="T24" fmla="*/ 30 w 193"/>
                <a:gd name="T25" fmla="*/ 13 h 13"/>
                <a:gd name="T26" fmla="*/ 59 w 193"/>
                <a:gd name="T27" fmla="*/ 11 h 13"/>
                <a:gd name="T28" fmla="*/ 85 w 193"/>
                <a:gd name="T29" fmla="*/ 11 h 13"/>
                <a:gd name="T30" fmla="*/ 111 w 193"/>
                <a:gd name="T31" fmla="*/ 10 h 13"/>
                <a:gd name="T32" fmla="*/ 132 w 193"/>
                <a:gd name="T33" fmla="*/ 9 h 13"/>
                <a:gd name="T34" fmla="*/ 151 w 193"/>
                <a:gd name="T35" fmla="*/ 8 h 13"/>
                <a:gd name="T36" fmla="*/ 166 w 193"/>
                <a:gd name="T37" fmla="*/ 5 h 13"/>
                <a:gd name="T38" fmla="*/ 178 w 193"/>
                <a:gd name="T39" fmla="*/ 4 h 13"/>
                <a:gd name="T40" fmla="*/ 185 w 193"/>
                <a:gd name="T41" fmla="*/ 1 h 13"/>
                <a:gd name="T42" fmla="*/ 187 w 193"/>
                <a:gd name="T43" fmla="*/ 0 h 13"/>
                <a:gd name="T44" fmla="*/ 193 w 193"/>
                <a:gd name="T45" fmla="*/ 0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3" h="13">
                  <a:moveTo>
                    <a:pt x="193" y="0"/>
                  </a:moveTo>
                  <a:lnTo>
                    <a:pt x="190" y="1"/>
                  </a:lnTo>
                  <a:lnTo>
                    <a:pt x="184" y="4"/>
                  </a:lnTo>
                  <a:lnTo>
                    <a:pt x="173" y="5"/>
                  </a:lnTo>
                  <a:lnTo>
                    <a:pt x="156" y="8"/>
                  </a:lnTo>
                  <a:lnTo>
                    <a:pt x="137" y="9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3"/>
                  </a:lnTo>
                  <a:lnTo>
                    <a:pt x="31" y="13"/>
                  </a:lnTo>
                  <a:lnTo>
                    <a:pt x="0" y="13"/>
                  </a:lnTo>
                  <a:lnTo>
                    <a:pt x="30" y="13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9"/>
                  </a:lnTo>
                  <a:lnTo>
                    <a:pt x="151" y="8"/>
                  </a:lnTo>
                  <a:lnTo>
                    <a:pt x="166" y="5"/>
                  </a:lnTo>
                  <a:lnTo>
                    <a:pt x="178" y="4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46" name="Freeform 610"/>
            <p:cNvSpPr/>
            <p:nvPr/>
          </p:nvSpPr>
          <p:spPr bwMode="auto">
            <a:xfrm>
              <a:off x="1003" y="3032"/>
              <a:ext cx="187" cy="13"/>
            </a:xfrm>
            <a:custGeom>
              <a:avLst/>
              <a:gdLst>
                <a:gd name="T0" fmla="*/ 0 w 187"/>
                <a:gd name="T1" fmla="*/ 13 h 13"/>
                <a:gd name="T2" fmla="*/ 30 w 187"/>
                <a:gd name="T3" fmla="*/ 13 h 13"/>
                <a:gd name="T4" fmla="*/ 59 w 187"/>
                <a:gd name="T5" fmla="*/ 11 h 13"/>
                <a:gd name="T6" fmla="*/ 85 w 187"/>
                <a:gd name="T7" fmla="*/ 11 h 13"/>
                <a:gd name="T8" fmla="*/ 111 w 187"/>
                <a:gd name="T9" fmla="*/ 10 h 13"/>
                <a:gd name="T10" fmla="*/ 132 w 187"/>
                <a:gd name="T11" fmla="*/ 9 h 13"/>
                <a:gd name="T12" fmla="*/ 151 w 187"/>
                <a:gd name="T13" fmla="*/ 8 h 13"/>
                <a:gd name="T14" fmla="*/ 166 w 187"/>
                <a:gd name="T15" fmla="*/ 5 h 13"/>
                <a:gd name="T16" fmla="*/ 178 w 187"/>
                <a:gd name="T17" fmla="*/ 4 h 13"/>
                <a:gd name="T18" fmla="*/ 185 w 187"/>
                <a:gd name="T19" fmla="*/ 1 h 13"/>
                <a:gd name="T20" fmla="*/ 187 w 187"/>
                <a:gd name="T21" fmla="*/ 0 h 13"/>
                <a:gd name="T22" fmla="*/ 180 w 187"/>
                <a:gd name="T23" fmla="*/ 0 h 13"/>
                <a:gd name="T24" fmla="*/ 179 w 187"/>
                <a:gd name="T25" fmla="*/ 1 h 13"/>
                <a:gd name="T26" fmla="*/ 171 w 187"/>
                <a:gd name="T27" fmla="*/ 4 h 13"/>
                <a:gd name="T28" fmla="*/ 161 w 187"/>
                <a:gd name="T29" fmla="*/ 5 h 13"/>
                <a:gd name="T30" fmla="*/ 146 w 187"/>
                <a:gd name="T31" fmla="*/ 6 h 13"/>
                <a:gd name="T32" fmla="*/ 128 w 187"/>
                <a:gd name="T33" fmla="*/ 8 h 13"/>
                <a:gd name="T34" fmla="*/ 107 w 187"/>
                <a:gd name="T35" fmla="*/ 9 h 13"/>
                <a:gd name="T36" fmla="*/ 83 w 187"/>
                <a:gd name="T37" fmla="*/ 10 h 13"/>
                <a:gd name="T38" fmla="*/ 56 w 187"/>
                <a:gd name="T39" fmla="*/ 11 h 13"/>
                <a:gd name="T40" fmla="*/ 30 w 187"/>
                <a:gd name="T41" fmla="*/ 11 h 13"/>
                <a:gd name="T42" fmla="*/ 0 w 187"/>
                <a:gd name="T43" fmla="*/ 11 h 13"/>
                <a:gd name="T44" fmla="*/ 0 w 187"/>
                <a:gd name="T45" fmla="*/ 13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7" h="13">
                  <a:moveTo>
                    <a:pt x="0" y="13"/>
                  </a:moveTo>
                  <a:lnTo>
                    <a:pt x="30" y="13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9"/>
                  </a:lnTo>
                  <a:lnTo>
                    <a:pt x="151" y="8"/>
                  </a:lnTo>
                  <a:lnTo>
                    <a:pt x="166" y="5"/>
                  </a:lnTo>
                  <a:lnTo>
                    <a:pt x="178" y="4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80" y="0"/>
                  </a:lnTo>
                  <a:lnTo>
                    <a:pt x="179" y="1"/>
                  </a:lnTo>
                  <a:lnTo>
                    <a:pt x="171" y="4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8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47" name="Freeform 611"/>
            <p:cNvSpPr/>
            <p:nvPr/>
          </p:nvSpPr>
          <p:spPr bwMode="auto">
            <a:xfrm>
              <a:off x="1003" y="3032"/>
              <a:ext cx="180" cy="11"/>
            </a:xfrm>
            <a:custGeom>
              <a:avLst/>
              <a:gdLst>
                <a:gd name="T0" fmla="*/ 180 w 180"/>
                <a:gd name="T1" fmla="*/ 0 h 11"/>
                <a:gd name="T2" fmla="*/ 179 w 180"/>
                <a:gd name="T3" fmla="*/ 1 h 11"/>
                <a:gd name="T4" fmla="*/ 171 w 180"/>
                <a:gd name="T5" fmla="*/ 4 h 11"/>
                <a:gd name="T6" fmla="*/ 161 w 180"/>
                <a:gd name="T7" fmla="*/ 5 h 11"/>
                <a:gd name="T8" fmla="*/ 146 w 180"/>
                <a:gd name="T9" fmla="*/ 6 h 11"/>
                <a:gd name="T10" fmla="*/ 128 w 180"/>
                <a:gd name="T11" fmla="*/ 8 h 11"/>
                <a:gd name="T12" fmla="*/ 107 w 180"/>
                <a:gd name="T13" fmla="*/ 9 h 11"/>
                <a:gd name="T14" fmla="*/ 83 w 180"/>
                <a:gd name="T15" fmla="*/ 10 h 11"/>
                <a:gd name="T16" fmla="*/ 56 w 180"/>
                <a:gd name="T17" fmla="*/ 11 h 11"/>
                <a:gd name="T18" fmla="*/ 30 w 180"/>
                <a:gd name="T19" fmla="*/ 11 h 11"/>
                <a:gd name="T20" fmla="*/ 0 w 180"/>
                <a:gd name="T21" fmla="*/ 11 h 11"/>
                <a:gd name="T22" fmla="*/ 0 w 180"/>
                <a:gd name="T23" fmla="*/ 11 h 11"/>
                <a:gd name="T24" fmla="*/ 28 w 180"/>
                <a:gd name="T25" fmla="*/ 11 h 11"/>
                <a:gd name="T26" fmla="*/ 55 w 180"/>
                <a:gd name="T27" fmla="*/ 11 h 11"/>
                <a:gd name="T28" fmla="*/ 79 w 180"/>
                <a:gd name="T29" fmla="*/ 10 h 11"/>
                <a:gd name="T30" fmla="*/ 103 w 180"/>
                <a:gd name="T31" fmla="*/ 9 h 11"/>
                <a:gd name="T32" fmla="*/ 123 w 180"/>
                <a:gd name="T33" fmla="*/ 8 h 11"/>
                <a:gd name="T34" fmla="*/ 141 w 180"/>
                <a:gd name="T35" fmla="*/ 6 h 11"/>
                <a:gd name="T36" fmla="*/ 155 w 180"/>
                <a:gd name="T37" fmla="*/ 5 h 11"/>
                <a:gd name="T38" fmla="*/ 165 w 180"/>
                <a:gd name="T39" fmla="*/ 2 h 11"/>
                <a:gd name="T40" fmla="*/ 171 w 180"/>
                <a:gd name="T41" fmla="*/ 1 h 11"/>
                <a:gd name="T42" fmla="*/ 174 w 180"/>
                <a:gd name="T43" fmla="*/ 0 h 11"/>
                <a:gd name="T44" fmla="*/ 180 w 180"/>
                <a:gd name="T45" fmla="*/ 0 h 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0" h="11">
                  <a:moveTo>
                    <a:pt x="180" y="0"/>
                  </a:moveTo>
                  <a:lnTo>
                    <a:pt x="179" y="1"/>
                  </a:lnTo>
                  <a:lnTo>
                    <a:pt x="171" y="4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8"/>
                  </a:lnTo>
                  <a:lnTo>
                    <a:pt x="107" y="9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9"/>
                  </a:lnTo>
                  <a:lnTo>
                    <a:pt x="123" y="8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48" name="Freeform 612"/>
            <p:cNvSpPr/>
            <p:nvPr/>
          </p:nvSpPr>
          <p:spPr bwMode="auto">
            <a:xfrm>
              <a:off x="1003" y="3032"/>
              <a:ext cx="174" cy="11"/>
            </a:xfrm>
            <a:custGeom>
              <a:avLst/>
              <a:gdLst>
                <a:gd name="T0" fmla="*/ 0 w 174"/>
                <a:gd name="T1" fmla="*/ 11 h 11"/>
                <a:gd name="T2" fmla="*/ 28 w 174"/>
                <a:gd name="T3" fmla="*/ 11 h 11"/>
                <a:gd name="T4" fmla="*/ 55 w 174"/>
                <a:gd name="T5" fmla="*/ 11 h 11"/>
                <a:gd name="T6" fmla="*/ 79 w 174"/>
                <a:gd name="T7" fmla="*/ 10 h 11"/>
                <a:gd name="T8" fmla="*/ 103 w 174"/>
                <a:gd name="T9" fmla="*/ 9 h 11"/>
                <a:gd name="T10" fmla="*/ 123 w 174"/>
                <a:gd name="T11" fmla="*/ 8 h 11"/>
                <a:gd name="T12" fmla="*/ 141 w 174"/>
                <a:gd name="T13" fmla="*/ 6 h 11"/>
                <a:gd name="T14" fmla="*/ 155 w 174"/>
                <a:gd name="T15" fmla="*/ 5 h 11"/>
                <a:gd name="T16" fmla="*/ 165 w 174"/>
                <a:gd name="T17" fmla="*/ 2 h 11"/>
                <a:gd name="T18" fmla="*/ 171 w 174"/>
                <a:gd name="T19" fmla="*/ 1 h 11"/>
                <a:gd name="T20" fmla="*/ 174 w 174"/>
                <a:gd name="T21" fmla="*/ 0 h 11"/>
                <a:gd name="T22" fmla="*/ 166 w 174"/>
                <a:gd name="T23" fmla="*/ 0 h 11"/>
                <a:gd name="T24" fmla="*/ 164 w 174"/>
                <a:gd name="T25" fmla="*/ 1 h 11"/>
                <a:gd name="T26" fmla="*/ 156 w 174"/>
                <a:gd name="T27" fmla="*/ 4 h 11"/>
                <a:gd name="T28" fmla="*/ 145 w 174"/>
                <a:gd name="T29" fmla="*/ 5 h 11"/>
                <a:gd name="T30" fmla="*/ 128 w 174"/>
                <a:gd name="T31" fmla="*/ 6 h 11"/>
                <a:gd name="T32" fmla="*/ 108 w 174"/>
                <a:gd name="T33" fmla="*/ 8 h 11"/>
                <a:gd name="T34" fmla="*/ 84 w 174"/>
                <a:gd name="T35" fmla="*/ 9 h 11"/>
                <a:gd name="T36" fmla="*/ 57 w 174"/>
                <a:gd name="T37" fmla="*/ 10 h 11"/>
                <a:gd name="T38" fmla="*/ 30 w 174"/>
                <a:gd name="T39" fmla="*/ 10 h 11"/>
                <a:gd name="T40" fmla="*/ 0 w 174"/>
                <a:gd name="T41" fmla="*/ 11 h 11"/>
                <a:gd name="T42" fmla="*/ 0 w 174"/>
                <a:gd name="T43" fmla="*/ 11 h 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4" h="11">
                  <a:moveTo>
                    <a:pt x="0" y="11"/>
                  </a:move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9"/>
                  </a:lnTo>
                  <a:lnTo>
                    <a:pt x="123" y="8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66" y="0"/>
                  </a:lnTo>
                  <a:lnTo>
                    <a:pt x="164" y="1"/>
                  </a:lnTo>
                  <a:lnTo>
                    <a:pt x="156" y="4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8"/>
                  </a:lnTo>
                  <a:lnTo>
                    <a:pt x="84" y="9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49" name="Freeform 613"/>
            <p:cNvSpPr/>
            <p:nvPr/>
          </p:nvSpPr>
          <p:spPr bwMode="auto">
            <a:xfrm>
              <a:off x="1003" y="3032"/>
              <a:ext cx="166" cy="11"/>
            </a:xfrm>
            <a:custGeom>
              <a:avLst/>
              <a:gdLst>
                <a:gd name="T0" fmla="*/ 166 w 166"/>
                <a:gd name="T1" fmla="*/ 0 h 11"/>
                <a:gd name="T2" fmla="*/ 164 w 166"/>
                <a:gd name="T3" fmla="*/ 1 h 11"/>
                <a:gd name="T4" fmla="*/ 156 w 166"/>
                <a:gd name="T5" fmla="*/ 4 h 11"/>
                <a:gd name="T6" fmla="*/ 145 w 166"/>
                <a:gd name="T7" fmla="*/ 5 h 11"/>
                <a:gd name="T8" fmla="*/ 128 w 166"/>
                <a:gd name="T9" fmla="*/ 6 h 11"/>
                <a:gd name="T10" fmla="*/ 108 w 166"/>
                <a:gd name="T11" fmla="*/ 8 h 11"/>
                <a:gd name="T12" fmla="*/ 84 w 166"/>
                <a:gd name="T13" fmla="*/ 9 h 11"/>
                <a:gd name="T14" fmla="*/ 57 w 166"/>
                <a:gd name="T15" fmla="*/ 10 h 11"/>
                <a:gd name="T16" fmla="*/ 30 w 166"/>
                <a:gd name="T17" fmla="*/ 10 h 11"/>
                <a:gd name="T18" fmla="*/ 0 w 166"/>
                <a:gd name="T19" fmla="*/ 11 h 11"/>
                <a:gd name="T20" fmla="*/ 0 w 166"/>
                <a:gd name="T21" fmla="*/ 10 h 11"/>
                <a:gd name="T22" fmla="*/ 28 w 166"/>
                <a:gd name="T23" fmla="*/ 10 h 11"/>
                <a:gd name="T24" fmla="*/ 55 w 166"/>
                <a:gd name="T25" fmla="*/ 10 h 11"/>
                <a:gd name="T26" fmla="*/ 80 w 166"/>
                <a:gd name="T27" fmla="*/ 9 h 11"/>
                <a:gd name="T28" fmla="*/ 103 w 166"/>
                <a:gd name="T29" fmla="*/ 8 h 11"/>
                <a:gd name="T30" fmla="*/ 122 w 166"/>
                <a:gd name="T31" fmla="*/ 6 h 11"/>
                <a:gd name="T32" fmla="*/ 138 w 166"/>
                <a:gd name="T33" fmla="*/ 5 h 11"/>
                <a:gd name="T34" fmla="*/ 150 w 166"/>
                <a:gd name="T35" fmla="*/ 2 h 11"/>
                <a:gd name="T36" fmla="*/ 157 w 166"/>
                <a:gd name="T37" fmla="*/ 1 h 11"/>
                <a:gd name="T38" fmla="*/ 159 w 166"/>
                <a:gd name="T39" fmla="*/ 0 h 11"/>
                <a:gd name="T40" fmla="*/ 166 w 166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6" h="11">
                  <a:moveTo>
                    <a:pt x="166" y="0"/>
                  </a:moveTo>
                  <a:lnTo>
                    <a:pt x="164" y="1"/>
                  </a:lnTo>
                  <a:lnTo>
                    <a:pt x="156" y="4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8"/>
                  </a:lnTo>
                  <a:lnTo>
                    <a:pt x="84" y="9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28" y="10"/>
                  </a:lnTo>
                  <a:lnTo>
                    <a:pt x="55" y="10"/>
                  </a:lnTo>
                  <a:lnTo>
                    <a:pt x="80" y="9"/>
                  </a:lnTo>
                  <a:lnTo>
                    <a:pt x="103" y="8"/>
                  </a:lnTo>
                  <a:lnTo>
                    <a:pt x="122" y="6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57" y="1"/>
                  </a:lnTo>
                  <a:lnTo>
                    <a:pt x="159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50" name="Freeform 614"/>
            <p:cNvSpPr/>
            <p:nvPr/>
          </p:nvSpPr>
          <p:spPr bwMode="auto">
            <a:xfrm>
              <a:off x="1003" y="3032"/>
              <a:ext cx="159" cy="10"/>
            </a:xfrm>
            <a:custGeom>
              <a:avLst/>
              <a:gdLst>
                <a:gd name="T0" fmla="*/ 0 w 159"/>
                <a:gd name="T1" fmla="*/ 10 h 10"/>
                <a:gd name="T2" fmla="*/ 28 w 159"/>
                <a:gd name="T3" fmla="*/ 10 h 10"/>
                <a:gd name="T4" fmla="*/ 55 w 159"/>
                <a:gd name="T5" fmla="*/ 10 h 10"/>
                <a:gd name="T6" fmla="*/ 80 w 159"/>
                <a:gd name="T7" fmla="*/ 9 h 10"/>
                <a:gd name="T8" fmla="*/ 103 w 159"/>
                <a:gd name="T9" fmla="*/ 8 h 10"/>
                <a:gd name="T10" fmla="*/ 122 w 159"/>
                <a:gd name="T11" fmla="*/ 6 h 10"/>
                <a:gd name="T12" fmla="*/ 138 w 159"/>
                <a:gd name="T13" fmla="*/ 5 h 10"/>
                <a:gd name="T14" fmla="*/ 150 w 159"/>
                <a:gd name="T15" fmla="*/ 2 h 10"/>
                <a:gd name="T16" fmla="*/ 157 w 159"/>
                <a:gd name="T17" fmla="*/ 1 h 10"/>
                <a:gd name="T18" fmla="*/ 159 w 159"/>
                <a:gd name="T19" fmla="*/ 0 h 10"/>
                <a:gd name="T20" fmla="*/ 151 w 159"/>
                <a:gd name="T21" fmla="*/ 0 h 10"/>
                <a:gd name="T22" fmla="*/ 149 w 159"/>
                <a:gd name="T23" fmla="*/ 1 h 10"/>
                <a:gd name="T24" fmla="*/ 142 w 159"/>
                <a:gd name="T25" fmla="*/ 2 h 10"/>
                <a:gd name="T26" fmla="*/ 131 w 159"/>
                <a:gd name="T27" fmla="*/ 5 h 10"/>
                <a:gd name="T28" fmla="*/ 116 w 159"/>
                <a:gd name="T29" fmla="*/ 6 h 10"/>
                <a:gd name="T30" fmla="*/ 98 w 159"/>
                <a:gd name="T31" fmla="*/ 8 h 10"/>
                <a:gd name="T32" fmla="*/ 76 w 159"/>
                <a:gd name="T33" fmla="*/ 9 h 10"/>
                <a:gd name="T34" fmla="*/ 52 w 159"/>
                <a:gd name="T35" fmla="*/ 9 h 10"/>
                <a:gd name="T36" fmla="*/ 27 w 159"/>
                <a:gd name="T37" fmla="*/ 10 h 10"/>
                <a:gd name="T38" fmla="*/ 0 w 159"/>
                <a:gd name="T39" fmla="*/ 10 h 10"/>
                <a:gd name="T40" fmla="*/ 0 w 159"/>
                <a:gd name="T41" fmla="*/ 1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9" h="10">
                  <a:moveTo>
                    <a:pt x="0" y="10"/>
                  </a:moveTo>
                  <a:lnTo>
                    <a:pt x="28" y="10"/>
                  </a:lnTo>
                  <a:lnTo>
                    <a:pt x="55" y="10"/>
                  </a:lnTo>
                  <a:lnTo>
                    <a:pt x="80" y="9"/>
                  </a:lnTo>
                  <a:lnTo>
                    <a:pt x="103" y="8"/>
                  </a:lnTo>
                  <a:lnTo>
                    <a:pt x="122" y="6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57" y="1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8"/>
                  </a:lnTo>
                  <a:lnTo>
                    <a:pt x="76" y="9"/>
                  </a:lnTo>
                  <a:lnTo>
                    <a:pt x="52" y="9"/>
                  </a:lnTo>
                  <a:lnTo>
                    <a:pt x="2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51" name="Freeform 615"/>
            <p:cNvSpPr/>
            <p:nvPr/>
          </p:nvSpPr>
          <p:spPr bwMode="auto">
            <a:xfrm>
              <a:off x="1003" y="3032"/>
              <a:ext cx="151" cy="10"/>
            </a:xfrm>
            <a:custGeom>
              <a:avLst/>
              <a:gdLst>
                <a:gd name="T0" fmla="*/ 151 w 151"/>
                <a:gd name="T1" fmla="*/ 0 h 10"/>
                <a:gd name="T2" fmla="*/ 149 w 151"/>
                <a:gd name="T3" fmla="*/ 1 h 10"/>
                <a:gd name="T4" fmla="*/ 142 w 151"/>
                <a:gd name="T5" fmla="*/ 2 h 10"/>
                <a:gd name="T6" fmla="*/ 131 w 151"/>
                <a:gd name="T7" fmla="*/ 5 h 10"/>
                <a:gd name="T8" fmla="*/ 116 w 151"/>
                <a:gd name="T9" fmla="*/ 6 h 10"/>
                <a:gd name="T10" fmla="*/ 98 w 151"/>
                <a:gd name="T11" fmla="*/ 8 h 10"/>
                <a:gd name="T12" fmla="*/ 76 w 151"/>
                <a:gd name="T13" fmla="*/ 9 h 10"/>
                <a:gd name="T14" fmla="*/ 52 w 151"/>
                <a:gd name="T15" fmla="*/ 9 h 10"/>
                <a:gd name="T16" fmla="*/ 27 w 151"/>
                <a:gd name="T17" fmla="*/ 10 h 10"/>
                <a:gd name="T18" fmla="*/ 0 w 151"/>
                <a:gd name="T19" fmla="*/ 10 h 10"/>
                <a:gd name="T20" fmla="*/ 0 w 151"/>
                <a:gd name="T21" fmla="*/ 9 h 10"/>
                <a:gd name="T22" fmla="*/ 26 w 151"/>
                <a:gd name="T23" fmla="*/ 9 h 10"/>
                <a:gd name="T24" fmla="*/ 50 w 151"/>
                <a:gd name="T25" fmla="*/ 9 h 10"/>
                <a:gd name="T26" fmla="*/ 71 w 151"/>
                <a:gd name="T27" fmla="*/ 8 h 10"/>
                <a:gd name="T28" fmla="*/ 92 w 151"/>
                <a:gd name="T29" fmla="*/ 6 h 10"/>
                <a:gd name="T30" fmla="*/ 109 w 151"/>
                <a:gd name="T31" fmla="*/ 6 h 10"/>
                <a:gd name="T32" fmla="*/ 125 w 151"/>
                <a:gd name="T33" fmla="*/ 4 h 10"/>
                <a:gd name="T34" fmla="*/ 135 w 151"/>
                <a:gd name="T35" fmla="*/ 2 h 10"/>
                <a:gd name="T36" fmla="*/ 141 w 151"/>
                <a:gd name="T37" fmla="*/ 1 h 10"/>
                <a:gd name="T38" fmla="*/ 144 w 151"/>
                <a:gd name="T39" fmla="*/ 0 h 10"/>
                <a:gd name="T40" fmla="*/ 151 w 151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1" h="10">
                  <a:moveTo>
                    <a:pt x="151" y="0"/>
                  </a:move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8"/>
                  </a:lnTo>
                  <a:lnTo>
                    <a:pt x="76" y="9"/>
                  </a:lnTo>
                  <a:lnTo>
                    <a:pt x="52" y="9"/>
                  </a:lnTo>
                  <a:lnTo>
                    <a:pt x="27" y="10"/>
                  </a:lnTo>
                  <a:lnTo>
                    <a:pt x="0" y="10"/>
                  </a:lnTo>
                  <a:lnTo>
                    <a:pt x="0" y="9"/>
                  </a:lnTo>
                  <a:lnTo>
                    <a:pt x="26" y="9"/>
                  </a:lnTo>
                  <a:lnTo>
                    <a:pt x="50" y="9"/>
                  </a:lnTo>
                  <a:lnTo>
                    <a:pt x="71" y="8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4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52" name="Freeform 616"/>
            <p:cNvSpPr/>
            <p:nvPr/>
          </p:nvSpPr>
          <p:spPr bwMode="auto">
            <a:xfrm>
              <a:off x="1003" y="3032"/>
              <a:ext cx="144" cy="9"/>
            </a:xfrm>
            <a:custGeom>
              <a:avLst/>
              <a:gdLst>
                <a:gd name="T0" fmla="*/ 0 w 144"/>
                <a:gd name="T1" fmla="*/ 9 h 9"/>
                <a:gd name="T2" fmla="*/ 26 w 144"/>
                <a:gd name="T3" fmla="*/ 9 h 9"/>
                <a:gd name="T4" fmla="*/ 50 w 144"/>
                <a:gd name="T5" fmla="*/ 9 h 9"/>
                <a:gd name="T6" fmla="*/ 71 w 144"/>
                <a:gd name="T7" fmla="*/ 8 h 9"/>
                <a:gd name="T8" fmla="*/ 92 w 144"/>
                <a:gd name="T9" fmla="*/ 6 h 9"/>
                <a:gd name="T10" fmla="*/ 109 w 144"/>
                <a:gd name="T11" fmla="*/ 6 h 9"/>
                <a:gd name="T12" fmla="*/ 125 w 144"/>
                <a:gd name="T13" fmla="*/ 4 h 9"/>
                <a:gd name="T14" fmla="*/ 135 w 144"/>
                <a:gd name="T15" fmla="*/ 2 h 9"/>
                <a:gd name="T16" fmla="*/ 141 w 144"/>
                <a:gd name="T17" fmla="*/ 1 h 9"/>
                <a:gd name="T18" fmla="*/ 144 w 144"/>
                <a:gd name="T19" fmla="*/ 0 h 9"/>
                <a:gd name="T20" fmla="*/ 133 w 144"/>
                <a:gd name="T21" fmla="*/ 0 h 9"/>
                <a:gd name="T22" fmla="*/ 132 w 144"/>
                <a:gd name="T23" fmla="*/ 1 h 9"/>
                <a:gd name="T24" fmla="*/ 126 w 144"/>
                <a:gd name="T25" fmla="*/ 2 h 9"/>
                <a:gd name="T26" fmla="*/ 116 w 144"/>
                <a:gd name="T27" fmla="*/ 4 h 9"/>
                <a:gd name="T28" fmla="*/ 103 w 144"/>
                <a:gd name="T29" fmla="*/ 5 h 9"/>
                <a:gd name="T30" fmla="*/ 87 w 144"/>
                <a:gd name="T31" fmla="*/ 6 h 9"/>
                <a:gd name="T32" fmla="*/ 68 w 144"/>
                <a:gd name="T33" fmla="*/ 8 h 9"/>
                <a:gd name="T34" fmla="*/ 46 w 144"/>
                <a:gd name="T35" fmla="*/ 8 h 9"/>
                <a:gd name="T36" fmla="*/ 24 w 144"/>
                <a:gd name="T37" fmla="*/ 9 h 9"/>
                <a:gd name="T38" fmla="*/ 0 w 144"/>
                <a:gd name="T39" fmla="*/ 9 h 9"/>
                <a:gd name="T40" fmla="*/ 0 w 144"/>
                <a:gd name="T41" fmla="*/ 9 h 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9">
                  <a:moveTo>
                    <a:pt x="0" y="9"/>
                  </a:moveTo>
                  <a:lnTo>
                    <a:pt x="26" y="9"/>
                  </a:lnTo>
                  <a:lnTo>
                    <a:pt x="50" y="9"/>
                  </a:lnTo>
                  <a:lnTo>
                    <a:pt x="71" y="8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4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32" y="1"/>
                  </a:lnTo>
                  <a:lnTo>
                    <a:pt x="126" y="2"/>
                  </a:lnTo>
                  <a:lnTo>
                    <a:pt x="116" y="4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8"/>
                  </a:lnTo>
                  <a:lnTo>
                    <a:pt x="46" y="8"/>
                  </a:lnTo>
                  <a:lnTo>
                    <a:pt x="24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53" name="Freeform 617"/>
            <p:cNvSpPr/>
            <p:nvPr/>
          </p:nvSpPr>
          <p:spPr bwMode="auto">
            <a:xfrm>
              <a:off x="1003" y="3032"/>
              <a:ext cx="133" cy="9"/>
            </a:xfrm>
            <a:custGeom>
              <a:avLst/>
              <a:gdLst>
                <a:gd name="T0" fmla="*/ 133 w 133"/>
                <a:gd name="T1" fmla="*/ 0 h 9"/>
                <a:gd name="T2" fmla="*/ 132 w 133"/>
                <a:gd name="T3" fmla="*/ 1 h 9"/>
                <a:gd name="T4" fmla="*/ 126 w 133"/>
                <a:gd name="T5" fmla="*/ 2 h 9"/>
                <a:gd name="T6" fmla="*/ 116 w 133"/>
                <a:gd name="T7" fmla="*/ 4 h 9"/>
                <a:gd name="T8" fmla="*/ 103 w 133"/>
                <a:gd name="T9" fmla="*/ 5 h 9"/>
                <a:gd name="T10" fmla="*/ 87 w 133"/>
                <a:gd name="T11" fmla="*/ 6 h 9"/>
                <a:gd name="T12" fmla="*/ 68 w 133"/>
                <a:gd name="T13" fmla="*/ 8 h 9"/>
                <a:gd name="T14" fmla="*/ 46 w 133"/>
                <a:gd name="T15" fmla="*/ 8 h 9"/>
                <a:gd name="T16" fmla="*/ 24 w 133"/>
                <a:gd name="T17" fmla="*/ 9 h 9"/>
                <a:gd name="T18" fmla="*/ 0 w 133"/>
                <a:gd name="T19" fmla="*/ 9 h 9"/>
                <a:gd name="T20" fmla="*/ 0 w 133"/>
                <a:gd name="T21" fmla="*/ 8 h 9"/>
                <a:gd name="T22" fmla="*/ 24 w 133"/>
                <a:gd name="T23" fmla="*/ 8 h 9"/>
                <a:gd name="T24" fmla="*/ 49 w 133"/>
                <a:gd name="T25" fmla="*/ 8 h 9"/>
                <a:gd name="T26" fmla="*/ 70 w 133"/>
                <a:gd name="T27" fmla="*/ 6 h 9"/>
                <a:gd name="T28" fmla="*/ 88 w 133"/>
                <a:gd name="T29" fmla="*/ 5 h 9"/>
                <a:gd name="T30" fmla="*/ 104 w 133"/>
                <a:gd name="T31" fmla="*/ 4 h 9"/>
                <a:gd name="T32" fmla="*/ 116 w 133"/>
                <a:gd name="T33" fmla="*/ 2 h 9"/>
                <a:gd name="T34" fmla="*/ 122 w 133"/>
                <a:gd name="T35" fmla="*/ 1 h 9"/>
                <a:gd name="T36" fmla="*/ 125 w 133"/>
                <a:gd name="T37" fmla="*/ 0 h 9"/>
                <a:gd name="T38" fmla="*/ 133 w 133"/>
                <a:gd name="T39" fmla="*/ 0 h 9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3" h="9">
                  <a:moveTo>
                    <a:pt x="133" y="0"/>
                  </a:moveTo>
                  <a:lnTo>
                    <a:pt x="132" y="1"/>
                  </a:lnTo>
                  <a:lnTo>
                    <a:pt x="126" y="2"/>
                  </a:lnTo>
                  <a:lnTo>
                    <a:pt x="116" y="4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8"/>
                  </a:lnTo>
                  <a:lnTo>
                    <a:pt x="46" y="8"/>
                  </a:lnTo>
                  <a:lnTo>
                    <a:pt x="24" y="9"/>
                  </a:lnTo>
                  <a:lnTo>
                    <a:pt x="0" y="9"/>
                  </a:lnTo>
                  <a:lnTo>
                    <a:pt x="0" y="8"/>
                  </a:lnTo>
                  <a:lnTo>
                    <a:pt x="24" y="8"/>
                  </a:lnTo>
                  <a:lnTo>
                    <a:pt x="49" y="8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4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54" name="Freeform 618"/>
            <p:cNvSpPr/>
            <p:nvPr/>
          </p:nvSpPr>
          <p:spPr bwMode="auto">
            <a:xfrm>
              <a:off x="1003" y="3032"/>
              <a:ext cx="125" cy="8"/>
            </a:xfrm>
            <a:custGeom>
              <a:avLst/>
              <a:gdLst>
                <a:gd name="T0" fmla="*/ 0 w 125"/>
                <a:gd name="T1" fmla="*/ 8 h 8"/>
                <a:gd name="T2" fmla="*/ 24 w 125"/>
                <a:gd name="T3" fmla="*/ 8 h 8"/>
                <a:gd name="T4" fmla="*/ 49 w 125"/>
                <a:gd name="T5" fmla="*/ 8 h 8"/>
                <a:gd name="T6" fmla="*/ 70 w 125"/>
                <a:gd name="T7" fmla="*/ 6 h 8"/>
                <a:gd name="T8" fmla="*/ 88 w 125"/>
                <a:gd name="T9" fmla="*/ 5 h 8"/>
                <a:gd name="T10" fmla="*/ 104 w 125"/>
                <a:gd name="T11" fmla="*/ 4 h 8"/>
                <a:gd name="T12" fmla="*/ 116 w 125"/>
                <a:gd name="T13" fmla="*/ 2 h 8"/>
                <a:gd name="T14" fmla="*/ 122 w 125"/>
                <a:gd name="T15" fmla="*/ 1 h 8"/>
                <a:gd name="T16" fmla="*/ 125 w 125"/>
                <a:gd name="T17" fmla="*/ 0 h 8"/>
                <a:gd name="T18" fmla="*/ 114 w 125"/>
                <a:gd name="T19" fmla="*/ 0 h 8"/>
                <a:gd name="T20" fmla="*/ 112 w 125"/>
                <a:gd name="T21" fmla="*/ 1 h 8"/>
                <a:gd name="T22" fmla="*/ 106 w 125"/>
                <a:gd name="T23" fmla="*/ 2 h 8"/>
                <a:gd name="T24" fmla="*/ 95 w 125"/>
                <a:gd name="T25" fmla="*/ 4 h 8"/>
                <a:gd name="T26" fmla="*/ 81 w 125"/>
                <a:gd name="T27" fmla="*/ 5 h 8"/>
                <a:gd name="T28" fmla="*/ 64 w 125"/>
                <a:gd name="T29" fmla="*/ 6 h 8"/>
                <a:gd name="T30" fmla="*/ 45 w 125"/>
                <a:gd name="T31" fmla="*/ 6 h 8"/>
                <a:gd name="T32" fmla="*/ 23 w 125"/>
                <a:gd name="T33" fmla="*/ 8 h 8"/>
                <a:gd name="T34" fmla="*/ 0 w 125"/>
                <a:gd name="T35" fmla="*/ 8 h 8"/>
                <a:gd name="T36" fmla="*/ 0 w 125"/>
                <a:gd name="T37" fmla="*/ 8 h 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5" h="8">
                  <a:moveTo>
                    <a:pt x="0" y="8"/>
                  </a:moveTo>
                  <a:lnTo>
                    <a:pt x="24" y="8"/>
                  </a:lnTo>
                  <a:lnTo>
                    <a:pt x="49" y="8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4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14" y="0"/>
                  </a:lnTo>
                  <a:lnTo>
                    <a:pt x="112" y="1"/>
                  </a:lnTo>
                  <a:lnTo>
                    <a:pt x="106" y="2"/>
                  </a:lnTo>
                  <a:lnTo>
                    <a:pt x="95" y="4"/>
                  </a:lnTo>
                  <a:lnTo>
                    <a:pt x="81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55" name="Freeform 619"/>
            <p:cNvSpPr/>
            <p:nvPr/>
          </p:nvSpPr>
          <p:spPr bwMode="auto">
            <a:xfrm>
              <a:off x="1003" y="3032"/>
              <a:ext cx="114" cy="8"/>
            </a:xfrm>
            <a:custGeom>
              <a:avLst/>
              <a:gdLst>
                <a:gd name="T0" fmla="*/ 114 w 114"/>
                <a:gd name="T1" fmla="*/ 0 h 8"/>
                <a:gd name="T2" fmla="*/ 112 w 114"/>
                <a:gd name="T3" fmla="*/ 1 h 8"/>
                <a:gd name="T4" fmla="*/ 106 w 114"/>
                <a:gd name="T5" fmla="*/ 2 h 8"/>
                <a:gd name="T6" fmla="*/ 95 w 114"/>
                <a:gd name="T7" fmla="*/ 4 h 8"/>
                <a:gd name="T8" fmla="*/ 81 w 114"/>
                <a:gd name="T9" fmla="*/ 5 h 8"/>
                <a:gd name="T10" fmla="*/ 64 w 114"/>
                <a:gd name="T11" fmla="*/ 6 h 8"/>
                <a:gd name="T12" fmla="*/ 45 w 114"/>
                <a:gd name="T13" fmla="*/ 6 h 8"/>
                <a:gd name="T14" fmla="*/ 23 w 114"/>
                <a:gd name="T15" fmla="*/ 8 h 8"/>
                <a:gd name="T16" fmla="*/ 0 w 114"/>
                <a:gd name="T17" fmla="*/ 8 h 8"/>
                <a:gd name="T18" fmla="*/ 0 w 114"/>
                <a:gd name="T19" fmla="*/ 6 h 8"/>
                <a:gd name="T20" fmla="*/ 21 w 114"/>
                <a:gd name="T21" fmla="*/ 6 h 8"/>
                <a:gd name="T22" fmla="*/ 40 w 114"/>
                <a:gd name="T23" fmla="*/ 6 h 8"/>
                <a:gd name="T24" fmla="*/ 57 w 114"/>
                <a:gd name="T25" fmla="*/ 5 h 8"/>
                <a:gd name="T26" fmla="*/ 74 w 114"/>
                <a:gd name="T27" fmla="*/ 4 h 8"/>
                <a:gd name="T28" fmla="*/ 87 w 114"/>
                <a:gd name="T29" fmla="*/ 4 h 8"/>
                <a:gd name="T30" fmla="*/ 95 w 114"/>
                <a:gd name="T31" fmla="*/ 2 h 8"/>
                <a:gd name="T32" fmla="*/ 102 w 114"/>
                <a:gd name="T33" fmla="*/ 1 h 8"/>
                <a:gd name="T34" fmla="*/ 103 w 114"/>
                <a:gd name="T35" fmla="*/ 0 h 8"/>
                <a:gd name="T36" fmla="*/ 114 w 114"/>
                <a:gd name="T37" fmla="*/ 0 h 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8">
                  <a:moveTo>
                    <a:pt x="114" y="0"/>
                  </a:moveTo>
                  <a:lnTo>
                    <a:pt x="112" y="1"/>
                  </a:lnTo>
                  <a:lnTo>
                    <a:pt x="106" y="2"/>
                  </a:lnTo>
                  <a:lnTo>
                    <a:pt x="95" y="4"/>
                  </a:lnTo>
                  <a:lnTo>
                    <a:pt x="81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8"/>
                  </a:lnTo>
                  <a:lnTo>
                    <a:pt x="0" y="8"/>
                  </a:lnTo>
                  <a:lnTo>
                    <a:pt x="0" y="6"/>
                  </a:ln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4"/>
                  </a:lnTo>
                  <a:lnTo>
                    <a:pt x="87" y="4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56" name="Freeform 620"/>
            <p:cNvSpPr/>
            <p:nvPr/>
          </p:nvSpPr>
          <p:spPr bwMode="auto">
            <a:xfrm>
              <a:off x="1003" y="3032"/>
              <a:ext cx="103" cy="6"/>
            </a:xfrm>
            <a:custGeom>
              <a:avLst/>
              <a:gdLst>
                <a:gd name="T0" fmla="*/ 0 w 103"/>
                <a:gd name="T1" fmla="*/ 6 h 6"/>
                <a:gd name="T2" fmla="*/ 21 w 103"/>
                <a:gd name="T3" fmla="*/ 6 h 6"/>
                <a:gd name="T4" fmla="*/ 40 w 103"/>
                <a:gd name="T5" fmla="*/ 6 h 6"/>
                <a:gd name="T6" fmla="*/ 57 w 103"/>
                <a:gd name="T7" fmla="*/ 5 h 6"/>
                <a:gd name="T8" fmla="*/ 74 w 103"/>
                <a:gd name="T9" fmla="*/ 4 h 6"/>
                <a:gd name="T10" fmla="*/ 87 w 103"/>
                <a:gd name="T11" fmla="*/ 4 h 6"/>
                <a:gd name="T12" fmla="*/ 95 w 103"/>
                <a:gd name="T13" fmla="*/ 2 h 6"/>
                <a:gd name="T14" fmla="*/ 102 w 103"/>
                <a:gd name="T15" fmla="*/ 1 h 6"/>
                <a:gd name="T16" fmla="*/ 103 w 103"/>
                <a:gd name="T17" fmla="*/ 0 h 6"/>
                <a:gd name="T18" fmla="*/ 92 w 103"/>
                <a:gd name="T19" fmla="*/ 0 h 6"/>
                <a:gd name="T20" fmla="*/ 90 w 103"/>
                <a:gd name="T21" fmla="*/ 1 h 6"/>
                <a:gd name="T22" fmla="*/ 83 w 103"/>
                <a:gd name="T23" fmla="*/ 2 h 6"/>
                <a:gd name="T24" fmla="*/ 73 w 103"/>
                <a:gd name="T25" fmla="*/ 4 h 6"/>
                <a:gd name="T26" fmla="*/ 57 w 103"/>
                <a:gd name="T27" fmla="*/ 4 h 6"/>
                <a:gd name="T28" fmla="*/ 41 w 103"/>
                <a:gd name="T29" fmla="*/ 5 h 6"/>
                <a:gd name="T30" fmla="*/ 21 w 103"/>
                <a:gd name="T31" fmla="*/ 5 h 6"/>
                <a:gd name="T32" fmla="*/ 0 w 103"/>
                <a:gd name="T33" fmla="*/ 6 h 6"/>
                <a:gd name="T34" fmla="*/ 0 w 103"/>
                <a:gd name="T35" fmla="*/ 6 h 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" h="6">
                  <a:moveTo>
                    <a:pt x="0" y="6"/>
                  </a:move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4"/>
                  </a:lnTo>
                  <a:lnTo>
                    <a:pt x="87" y="4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57" y="4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57" name="Freeform 621"/>
            <p:cNvSpPr/>
            <p:nvPr/>
          </p:nvSpPr>
          <p:spPr bwMode="auto">
            <a:xfrm>
              <a:off x="1003" y="3032"/>
              <a:ext cx="92" cy="6"/>
            </a:xfrm>
            <a:custGeom>
              <a:avLst/>
              <a:gdLst>
                <a:gd name="T0" fmla="*/ 92 w 92"/>
                <a:gd name="T1" fmla="*/ 0 h 6"/>
                <a:gd name="T2" fmla="*/ 90 w 92"/>
                <a:gd name="T3" fmla="*/ 1 h 6"/>
                <a:gd name="T4" fmla="*/ 83 w 92"/>
                <a:gd name="T5" fmla="*/ 2 h 6"/>
                <a:gd name="T6" fmla="*/ 73 w 92"/>
                <a:gd name="T7" fmla="*/ 4 h 6"/>
                <a:gd name="T8" fmla="*/ 57 w 92"/>
                <a:gd name="T9" fmla="*/ 4 h 6"/>
                <a:gd name="T10" fmla="*/ 41 w 92"/>
                <a:gd name="T11" fmla="*/ 5 h 6"/>
                <a:gd name="T12" fmla="*/ 21 w 92"/>
                <a:gd name="T13" fmla="*/ 5 h 6"/>
                <a:gd name="T14" fmla="*/ 0 w 92"/>
                <a:gd name="T15" fmla="*/ 6 h 6"/>
                <a:gd name="T16" fmla="*/ 0 w 92"/>
                <a:gd name="T17" fmla="*/ 5 h 6"/>
                <a:gd name="T18" fmla="*/ 18 w 92"/>
                <a:gd name="T19" fmla="*/ 5 h 6"/>
                <a:gd name="T20" fmla="*/ 35 w 92"/>
                <a:gd name="T21" fmla="*/ 4 h 6"/>
                <a:gd name="T22" fmla="*/ 50 w 92"/>
                <a:gd name="T23" fmla="*/ 4 h 6"/>
                <a:gd name="T24" fmla="*/ 62 w 92"/>
                <a:gd name="T25" fmla="*/ 2 h 6"/>
                <a:gd name="T26" fmla="*/ 71 w 92"/>
                <a:gd name="T27" fmla="*/ 1 h 6"/>
                <a:gd name="T28" fmla="*/ 78 w 92"/>
                <a:gd name="T29" fmla="*/ 0 h 6"/>
                <a:gd name="T30" fmla="*/ 80 w 92"/>
                <a:gd name="T31" fmla="*/ 0 h 6"/>
                <a:gd name="T32" fmla="*/ 92 w 92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2" h="6">
                  <a:moveTo>
                    <a:pt x="92" y="0"/>
                  </a:moveTo>
                  <a:lnTo>
                    <a:pt x="90" y="1"/>
                  </a:lnTo>
                  <a:lnTo>
                    <a:pt x="83" y="2"/>
                  </a:lnTo>
                  <a:lnTo>
                    <a:pt x="73" y="4"/>
                  </a:lnTo>
                  <a:lnTo>
                    <a:pt x="57" y="4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8" y="5"/>
                  </a:lnTo>
                  <a:lnTo>
                    <a:pt x="35" y="4"/>
                  </a:lnTo>
                  <a:lnTo>
                    <a:pt x="50" y="4"/>
                  </a:lnTo>
                  <a:lnTo>
                    <a:pt x="62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58" name="Freeform 622"/>
            <p:cNvSpPr/>
            <p:nvPr/>
          </p:nvSpPr>
          <p:spPr bwMode="auto">
            <a:xfrm>
              <a:off x="1003" y="3032"/>
              <a:ext cx="80" cy="5"/>
            </a:xfrm>
            <a:custGeom>
              <a:avLst/>
              <a:gdLst>
                <a:gd name="T0" fmla="*/ 0 w 80"/>
                <a:gd name="T1" fmla="*/ 5 h 5"/>
                <a:gd name="T2" fmla="*/ 18 w 80"/>
                <a:gd name="T3" fmla="*/ 5 h 5"/>
                <a:gd name="T4" fmla="*/ 35 w 80"/>
                <a:gd name="T5" fmla="*/ 4 h 5"/>
                <a:gd name="T6" fmla="*/ 50 w 80"/>
                <a:gd name="T7" fmla="*/ 4 h 5"/>
                <a:gd name="T8" fmla="*/ 62 w 80"/>
                <a:gd name="T9" fmla="*/ 2 h 5"/>
                <a:gd name="T10" fmla="*/ 71 w 80"/>
                <a:gd name="T11" fmla="*/ 1 h 5"/>
                <a:gd name="T12" fmla="*/ 78 w 80"/>
                <a:gd name="T13" fmla="*/ 0 h 5"/>
                <a:gd name="T14" fmla="*/ 80 w 80"/>
                <a:gd name="T15" fmla="*/ 0 h 5"/>
                <a:gd name="T16" fmla="*/ 66 w 80"/>
                <a:gd name="T17" fmla="*/ 0 h 5"/>
                <a:gd name="T18" fmla="*/ 64 w 80"/>
                <a:gd name="T19" fmla="*/ 0 h 5"/>
                <a:gd name="T20" fmla="*/ 57 w 80"/>
                <a:gd name="T21" fmla="*/ 1 h 5"/>
                <a:gd name="T22" fmla="*/ 47 w 80"/>
                <a:gd name="T23" fmla="*/ 2 h 5"/>
                <a:gd name="T24" fmla="*/ 33 w 80"/>
                <a:gd name="T25" fmla="*/ 4 h 5"/>
                <a:gd name="T26" fmla="*/ 18 w 80"/>
                <a:gd name="T27" fmla="*/ 4 h 5"/>
                <a:gd name="T28" fmla="*/ 0 w 80"/>
                <a:gd name="T29" fmla="*/ 4 h 5"/>
                <a:gd name="T30" fmla="*/ 0 w 80"/>
                <a:gd name="T31" fmla="*/ 5 h 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0" h="5">
                  <a:moveTo>
                    <a:pt x="0" y="5"/>
                  </a:moveTo>
                  <a:lnTo>
                    <a:pt x="18" y="5"/>
                  </a:lnTo>
                  <a:lnTo>
                    <a:pt x="35" y="4"/>
                  </a:lnTo>
                  <a:lnTo>
                    <a:pt x="50" y="4"/>
                  </a:lnTo>
                  <a:lnTo>
                    <a:pt x="62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4"/>
                  </a:lnTo>
                  <a:lnTo>
                    <a:pt x="18" y="4"/>
                  </a:lnTo>
                  <a:lnTo>
                    <a:pt x="0" y="4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59" name="Freeform 623"/>
            <p:cNvSpPr/>
            <p:nvPr/>
          </p:nvSpPr>
          <p:spPr bwMode="auto">
            <a:xfrm>
              <a:off x="1003" y="3032"/>
              <a:ext cx="66" cy="4"/>
            </a:xfrm>
            <a:custGeom>
              <a:avLst/>
              <a:gdLst>
                <a:gd name="T0" fmla="*/ 66 w 66"/>
                <a:gd name="T1" fmla="*/ 0 h 4"/>
                <a:gd name="T2" fmla="*/ 64 w 66"/>
                <a:gd name="T3" fmla="*/ 0 h 4"/>
                <a:gd name="T4" fmla="*/ 57 w 66"/>
                <a:gd name="T5" fmla="*/ 1 h 4"/>
                <a:gd name="T6" fmla="*/ 47 w 66"/>
                <a:gd name="T7" fmla="*/ 2 h 4"/>
                <a:gd name="T8" fmla="*/ 33 w 66"/>
                <a:gd name="T9" fmla="*/ 4 h 4"/>
                <a:gd name="T10" fmla="*/ 18 w 66"/>
                <a:gd name="T11" fmla="*/ 4 h 4"/>
                <a:gd name="T12" fmla="*/ 0 w 66"/>
                <a:gd name="T13" fmla="*/ 4 h 4"/>
                <a:gd name="T14" fmla="*/ 0 w 66"/>
                <a:gd name="T15" fmla="*/ 2 h 4"/>
                <a:gd name="T16" fmla="*/ 17 w 66"/>
                <a:gd name="T17" fmla="*/ 2 h 4"/>
                <a:gd name="T18" fmla="*/ 31 w 66"/>
                <a:gd name="T19" fmla="*/ 2 h 4"/>
                <a:gd name="T20" fmla="*/ 42 w 66"/>
                <a:gd name="T21" fmla="*/ 1 h 4"/>
                <a:gd name="T22" fmla="*/ 50 w 66"/>
                <a:gd name="T23" fmla="*/ 0 h 4"/>
                <a:gd name="T24" fmla="*/ 52 w 66"/>
                <a:gd name="T25" fmla="*/ 0 h 4"/>
                <a:gd name="T26" fmla="*/ 66 w 66"/>
                <a:gd name="T27" fmla="*/ 0 h 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" h="4">
                  <a:moveTo>
                    <a:pt x="66" y="0"/>
                  </a:move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4"/>
                  </a:lnTo>
                  <a:lnTo>
                    <a:pt x="18" y="4"/>
                  </a:lnTo>
                  <a:lnTo>
                    <a:pt x="0" y="4"/>
                  </a:lnTo>
                  <a:lnTo>
                    <a:pt x="0" y="2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60" name="Freeform 624"/>
            <p:cNvSpPr/>
            <p:nvPr/>
          </p:nvSpPr>
          <p:spPr bwMode="auto">
            <a:xfrm>
              <a:off x="1003" y="3032"/>
              <a:ext cx="52" cy="2"/>
            </a:xfrm>
            <a:custGeom>
              <a:avLst/>
              <a:gdLst>
                <a:gd name="T0" fmla="*/ 0 w 52"/>
                <a:gd name="T1" fmla="*/ 2 h 2"/>
                <a:gd name="T2" fmla="*/ 17 w 52"/>
                <a:gd name="T3" fmla="*/ 2 h 2"/>
                <a:gd name="T4" fmla="*/ 31 w 52"/>
                <a:gd name="T5" fmla="*/ 2 h 2"/>
                <a:gd name="T6" fmla="*/ 42 w 52"/>
                <a:gd name="T7" fmla="*/ 1 h 2"/>
                <a:gd name="T8" fmla="*/ 50 w 52"/>
                <a:gd name="T9" fmla="*/ 0 h 2"/>
                <a:gd name="T10" fmla="*/ 52 w 52"/>
                <a:gd name="T11" fmla="*/ 0 h 2"/>
                <a:gd name="T12" fmla="*/ 36 w 52"/>
                <a:gd name="T13" fmla="*/ 0 h 2"/>
                <a:gd name="T14" fmla="*/ 35 w 52"/>
                <a:gd name="T15" fmla="*/ 0 h 2"/>
                <a:gd name="T16" fmla="*/ 30 w 52"/>
                <a:gd name="T17" fmla="*/ 1 h 2"/>
                <a:gd name="T18" fmla="*/ 22 w 52"/>
                <a:gd name="T19" fmla="*/ 1 h 2"/>
                <a:gd name="T20" fmla="*/ 12 w 52"/>
                <a:gd name="T21" fmla="*/ 1 h 2"/>
                <a:gd name="T22" fmla="*/ 0 w 52"/>
                <a:gd name="T23" fmla="*/ 1 h 2"/>
                <a:gd name="T24" fmla="*/ 0 w 52"/>
                <a:gd name="T25" fmla="*/ 2 h 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2" h="2">
                  <a:moveTo>
                    <a:pt x="0" y="2"/>
                  </a:move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61" name="Freeform 625"/>
            <p:cNvSpPr/>
            <p:nvPr/>
          </p:nvSpPr>
          <p:spPr bwMode="auto">
            <a:xfrm>
              <a:off x="1003" y="3032"/>
              <a:ext cx="36" cy="1"/>
            </a:xfrm>
            <a:custGeom>
              <a:avLst/>
              <a:gdLst>
                <a:gd name="T0" fmla="*/ 36 w 36"/>
                <a:gd name="T1" fmla="*/ 0 h 1"/>
                <a:gd name="T2" fmla="*/ 35 w 36"/>
                <a:gd name="T3" fmla="*/ 0 h 1"/>
                <a:gd name="T4" fmla="*/ 30 w 36"/>
                <a:gd name="T5" fmla="*/ 1 h 1"/>
                <a:gd name="T6" fmla="*/ 22 w 36"/>
                <a:gd name="T7" fmla="*/ 1 h 1"/>
                <a:gd name="T8" fmla="*/ 12 w 36"/>
                <a:gd name="T9" fmla="*/ 1 h 1"/>
                <a:gd name="T10" fmla="*/ 0 w 36"/>
                <a:gd name="T11" fmla="*/ 1 h 1"/>
                <a:gd name="T12" fmla="*/ 0 w 36"/>
                <a:gd name="T13" fmla="*/ 1 h 1"/>
                <a:gd name="T14" fmla="*/ 8 w 36"/>
                <a:gd name="T15" fmla="*/ 0 h 1"/>
                <a:gd name="T16" fmla="*/ 14 w 36"/>
                <a:gd name="T17" fmla="*/ 0 h 1"/>
                <a:gd name="T18" fmla="*/ 18 w 36"/>
                <a:gd name="T19" fmla="*/ 0 h 1"/>
                <a:gd name="T20" fmla="*/ 19 w 36"/>
                <a:gd name="T21" fmla="*/ 0 h 1"/>
                <a:gd name="T22" fmla="*/ 36 w 36"/>
                <a:gd name="T23" fmla="*/ 0 h 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6" h="1">
                  <a:moveTo>
                    <a:pt x="36" y="0"/>
                  </a:move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A6A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62" name="Freeform 626"/>
            <p:cNvSpPr/>
            <p:nvPr/>
          </p:nvSpPr>
          <p:spPr bwMode="auto">
            <a:xfrm>
              <a:off x="1003" y="3032"/>
              <a:ext cx="19" cy="1"/>
            </a:xfrm>
            <a:custGeom>
              <a:avLst/>
              <a:gdLst>
                <a:gd name="T0" fmla="*/ 0 w 19"/>
                <a:gd name="T1" fmla="*/ 1 h 1"/>
                <a:gd name="T2" fmla="*/ 8 w 19"/>
                <a:gd name="T3" fmla="*/ 0 h 1"/>
                <a:gd name="T4" fmla="*/ 14 w 19"/>
                <a:gd name="T5" fmla="*/ 0 h 1"/>
                <a:gd name="T6" fmla="*/ 18 w 19"/>
                <a:gd name="T7" fmla="*/ 0 h 1"/>
                <a:gd name="T8" fmla="*/ 19 w 19"/>
                <a:gd name="T9" fmla="*/ 0 h 1"/>
                <a:gd name="T10" fmla="*/ 2 w 19"/>
                <a:gd name="T11" fmla="*/ 0 h 1"/>
                <a:gd name="T12" fmla="*/ 0 w 19"/>
                <a:gd name="T13" fmla="*/ 0 h 1"/>
                <a:gd name="T14" fmla="*/ 0 w 19"/>
                <a:gd name="T15" fmla="*/ 1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1">
                  <a:moveTo>
                    <a:pt x="0" y="1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63" name="Freeform 627"/>
            <p:cNvSpPr/>
            <p:nvPr/>
          </p:nvSpPr>
          <p:spPr bwMode="auto">
            <a:xfrm>
              <a:off x="1003" y="3032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64" name="Freeform 628"/>
            <p:cNvSpPr/>
            <p:nvPr/>
          </p:nvSpPr>
          <p:spPr bwMode="auto">
            <a:xfrm>
              <a:off x="1277" y="3002"/>
              <a:ext cx="48" cy="178"/>
            </a:xfrm>
            <a:custGeom>
              <a:avLst/>
              <a:gdLst>
                <a:gd name="T0" fmla="*/ 0 w 48"/>
                <a:gd name="T1" fmla="*/ 48 h 178"/>
                <a:gd name="T2" fmla="*/ 48 w 48"/>
                <a:gd name="T3" fmla="*/ 0 h 178"/>
                <a:gd name="T4" fmla="*/ 48 w 48"/>
                <a:gd name="T5" fmla="*/ 130 h 178"/>
                <a:gd name="T6" fmla="*/ 0 w 48"/>
                <a:gd name="T7" fmla="*/ 178 h 178"/>
                <a:gd name="T8" fmla="*/ 0 w 48"/>
                <a:gd name="T9" fmla="*/ 48 h 17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178">
                  <a:moveTo>
                    <a:pt x="0" y="48"/>
                  </a:moveTo>
                  <a:lnTo>
                    <a:pt x="48" y="0"/>
                  </a:lnTo>
                  <a:lnTo>
                    <a:pt x="48" y="130"/>
                  </a:lnTo>
                  <a:lnTo>
                    <a:pt x="0" y="178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65" name="Rectangle 629"/>
            <p:cNvSpPr>
              <a:spLocks noChangeArrowheads="1"/>
            </p:cNvSpPr>
            <p:nvPr/>
          </p:nvSpPr>
          <p:spPr bwMode="auto">
            <a:xfrm>
              <a:off x="897" y="3050"/>
              <a:ext cx="380" cy="104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966" name="Freeform 630"/>
            <p:cNvSpPr/>
            <p:nvPr/>
          </p:nvSpPr>
          <p:spPr bwMode="auto">
            <a:xfrm>
              <a:off x="1016" y="3050"/>
              <a:ext cx="5" cy="104"/>
            </a:xfrm>
            <a:custGeom>
              <a:avLst/>
              <a:gdLst>
                <a:gd name="T0" fmla="*/ 5 w 5"/>
                <a:gd name="T1" fmla="*/ 0 h 104"/>
                <a:gd name="T2" fmla="*/ 1 w 5"/>
                <a:gd name="T3" fmla="*/ 25 h 104"/>
                <a:gd name="T4" fmla="*/ 0 w 5"/>
                <a:gd name="T5" fmla="*/ 52 h 104"/>
                <a:gd name="T6" fmla="*/ 1 w 5"/>
                <a:gd name="T7" fmla="*/ 77 h 104"/>
                <a:gd name="T8" fmla="*/ 5 w 5"/>
                <a:gd name="T9" fmla="*/ 104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04">
                  <a:moveTo>
                    <a:pt x="5" y="0"/>
                  </a:moveTo>
                  <a:lnTo>
                    <a:pt x="1" y="25"/>
                  </a:lnTo>
                  <a:lnTo>
                    <a:pt x="0" y="52"/>
                  </a:lnTo>
                  <a:lnTo>
                    <a:pt x="1" y="77"/>
                  </a:lnTo>
                  <a:lnTo>
                    <a:pt x="5" y="10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67" name="Rectangle 631"/>
            <p:cNvSpPr>
              <a:spLocks noChangeArrowheads="1"/>
            </p:cNvSpPr>
            <p:nvPr/>
          </p:nvSpPr>
          <p:spPr bwMode="auto">
            <a:xfrm>
              <a:off x="897" y="3154"/>
              <a:ext cx="380" cy="26"/>
            </a:xfrm>
            <a:prstGeom prst="rect">
              <a:avLst/>
            </a:prstGeom>
            <a:solidFill>
              <a:srgbClr val="9A9A9A"/>
            </a:solidFill>
            <a:ln w="476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968" name="Rectangle 632"/>
            <p:cNvSpPr>
              <a:spLocks noChangeArrowheads="1"/>
            </p:cNvSpPr>
            <p:nvPr/>
          </p:nvSpPr>
          <p:spPr bwMode="auto">
            <a:xfrm>
              <a:off x="1190" y="3081"/>
              <a:ext cx="15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969" name="Freeform 633"/>
            <p:cNvSpPr>
              <a:spLocks noEditPoints="1"/>
            </p:cNvSpPr>
            <p:nvPr/>
          </p:nvSpPr>
          <p:spPr bwMode="auto">
            <a:xfrm>
              <a:off x="1034" y="3073"/>
              <a:ext cx="62" cy="6"/>
            </a:xfrm>
            <a:custGeom>
              <a:avLst/>
              <a:gdLst>
                <a:gd name="T0" fmla="*/ 0 w 62"/>
                <a:gd name="T1" fmla="*/ 6 h 6"/>
                <a:gd name="T2" fmla="*/ 18 w 62"/>
                <a:gd name="T3" fmla="*/ 6 h 6"/>
                <a:gd name="T4" fmla="*/ 18 w 62"/>
                <a:gd name="T5" fmla="*/ 0 h 6"/>
                <a:gd name="T6" fmla="*/ 0 w 62"/>
                <a:gd name="T7" fmla="*/ 0 h 6"/>
                <a:gd name="T8" fmla="*/ 0 w 62"/>
                <a:gd name="T9" fmla="*/ 6 h 6"/>
                <a:gd name="T10" fmla="*/ 26 w 62"/>
                <a:gd name="T11" fmla="*/ 6 h 6"/>
                <a:gd name="T12" fmla="*/ 35 w 62"/>
                <a:gd name="T13" fmla="*/ 6 h 6"/>
                <a:gd name="T14" fmla="*/ 35 w 62"/>
                <a:gd name="T15" fmla="*/ 0 h 6"/>
                <a:gd name="T16" fmla="*/ 26 w 62"/>
                <a:gd name="T17" fmla="*/ 0 h 6"/>
                <a:gd name="T18" fmla="*/ 26 w 62"/>
                <a:gd name="T19" fmla="*/ 6 h 6"/>
                <a:gd name="T20" fmla="*/ 44 w 62"/>
                <a:gd name="T21" fmla="*/ 6 h 6"/>
                <a:gd name="T22" fmla="*/ 62 w 62"/>
                <a:gd name="T23" fmla="*/ 6 h 6"/>
                <a:gd name="T24" fmla="*/ 62 w 62"/>
                <a:gd name="T25" fmla="*/ 0 h 6"/>
                <a:gd name="T26" fmla="*/ 44 w 62"/>
                <a:gd name="T27" fmla="*/ 0 h 6"/>
                <a:gd name="T28" fmla="*/ 44 w 62"/>
                <a:gd name="T29" fmla="*/ 6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2" h="6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26" y="6"/>
                  </a:moveTo>
                  <a:lnTo>
                    <a:pt x="35" y="6"/>
                  </a:lnTo>
                  <a:lnTo>
                    <a:pt x="35" y="0"/>
                  </a:lnTo>
                  <a:lnTo>
                    <a:pt x="26" y="0"/>
                  </a:lnTo>
                  <a:lnTo>
                    <a:pt x="26" y="6"/>
                  </a:lnTo>
                  <a:close/>
                  <a:moveTo>
                    <a:pt x="44" y="6"/>
                  </a:moveTo>
                  <a:lnTo>
                    <a:pt x="62" y="6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70" name="Freeform 634"/>
            <p:cNvSpPr>
              <a:spLocks noEditPoints="1"/>
            </p:cNvSpPr>
            <p:nvPr/>
          </p:nvSpPr>
          <p:spPr bwMode="auto">
            <a:xfrm>
              <a:off x="908" y="3060"/>
              <a:ext cx="275" cy="40"/>
            </a:xfrm>
            <a:custGeom>
              <a:avLst/>
              <a:gdLst>
                <a:gd name="T0" fmla="*/ 0 w 275"/>
                <a:gd name="T1" fmla="*/ 40 h 40"/>
                <a:gd name="T2" fmla="*/ 37 w 275"/>
                <a:gd name="T3" fmla="*/ 40 h 40"/>
                <a:gd name="T4" fmla="*/ 37 w 275"/>
                <a:gd name="T5" fmla="*/ 0 h 40"/>
                <a:gd name="T6" fmla="*/ 0 w 275"/>
                <a:gd name="T7" fmla="*/ 0 h 40"/>
                <a:gd name="T8" fmla="*/ 0 w 275"/>
                <a:gd name="T9" fmla="*/ 40 h 40"/>
                <a:gd name="T10" fmla="*/ 244 w 275"/>
                <a:gd name="T11" fmla="*/ 29 h 40"/>
                <a:gd name="T12" fmla="*/ 275 w 275"/>
                <a:gd name="T13" fmla="*/ 29 h 40"/>
                <a:gd name="T14" fmla="*/ 275 w 275"/>
                <a:gd name="T15" fmla="*/ 9 h 40"/>
                <a:gd name="T16" fmla="*/ 244 w 275"/>
                <a:gd name="T17" fmla="*/ 9 h 40"/>
                <a:gd name="T18" fmla="*/ 244 w 275"/>
                <a:gd name="T19" fmla="*/ 29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5" h="40">
                  <a:moveTo>
                    <a:pt x="0" y="40"/>
                  </a:moveTo>
                  <a:lnTo>
                    <a:pt x="37" y="40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0"/>
                  </a:lnTo>
                  <a:close/>
                  <a:moveTo>
                    <a:pt x="244" y="29"/>
                  </a:moveTo>
                  <a:lnTo>
                    <a:pt x="275" y="29"/>
                  </a:lnTo>
                  <a:lnTo>
                    <a:pt x="275" y="9"/>
                  </a:lnTo>
                  <a:lnTo>
                    <a:pt x="244" y="9"/>
                  </a:lnTo>
                  <a:lnTo>
                    <a:pt x="244" y="29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71" name="Freeform 635"/>
            <p:cNvSpPr>
              <a:spLocks noEditPoints="1"/>
            </p:cNvSpPr>
            <p:nvPr/>
          </p:nvSpPr>
          <p:spPr bwMode="auto">
            <a:xfrm>
              <a:off x="900" y="3055"/>
              <a:ext cx="374" cy="118"/>
            </a:xfrm>
            <a:custGeom>
              <a:avLst/>
              <a:gdLst>
                <a:gd name="T0" fmla="*/ 129 w 374"/>
                <a:gd name="T1" fmla="*/ 94 h 118"/>
                <a:gd name="T2" fmla="*/ 372 w 374"/>
                <a:gd name="T3" fmla="*/ 94 h 118"/>
                <a:gd name="T4" fmla="*/ 372 w 374"/>
                <a:gd name="T5" fmla="*/ 0 h 118"/>
                <a:gd name="T6" fmla="*/ 129 w 374"/>
                <a:gd name="T7" fmla="*/ 0 h 118"/>
                <a:gd name="T8" fmla="*/ 125 w 374"/>
                <a:gd name="T9" fmla="*/ 23 h 118"/>
                <a:gd name="T10" fmla="*/ 124 w 374"/>
                <a:gd name="T11" fmla="*/ 47 h 118"/>
                <a:gd name="T12" fmla="*/ 125 w 374"/>
                <a:gd name="T13" fmla="*/ 69 h 118"/>
                <a:gd name="T14" fmla="*/ 129 w 374"/>
                <a:gd name="T15" fmla="*/ 94 h 118"/>
                <a:gd name="T16" fmla="*/ 220 w 374"/>
                <a:gd name="T17" fmla="*/ 82 h 118"/>
                <a:gd name="T18" fmla="*/ 359 w 374"/>
                <a:gd name="T19" fmla="*/ 82 h 118"/>
                <a:gd name="T20" fmla="*/ 359 w 374"/>
                <a:gd name="T21" fmla="*/ 11 h 118"/>
                <a:gd name="T22" fmla="*/ 220 w 374"/>
                <a:gd name="T23" fmla="*/ 11 h 118"/>
                <a:gd name="T24" fmla="*/ 220 w 374"/>
                <a:gd name="T25" fmla="*/ 82 h 118"/>
                <a:gd name="T26" fmla="*/ 339 w 374"/>
                <a:gd name="T27" fmla="*/ 118 h 118"/>
                <a:gd name="T28" fmla="*/ 368 w 374"/>
                <a:gd name="T29" fmla="*/ 118 h 118"/>
                <a:gd name="T30" fmla="*/ 372 w 374"/>
                <a:gd name="T31" fmla="*/ 116 h 118"/>
                <a:gd name="T32" fmla="*/ 374 w 374"/>
                <a:gd name="T33" fmla="*/ 111 h 118"/>
                <a:gd name="T34" fmla="*/ 372 w 374"/>
                <a:gd name="T35" fmla="*/ 108 h 118"/>
                <a:gd name="T36" fmla="*/ 368 w 374"/>
                <a:gd name="T37" fmla="*/ 106 h 118"/>
                <a:gd name="T38" fmla="*/ 339 w 374"/>
                <a:gd name="T39" fmla="*/ 106 h 118"/>
                <a:gd name="T40" fmla="*/ 339 w 374"/>
                <a:gd name="T41" fmla="*/ 118 h 118"/>
                <a:gd name="T42" fmla="*/ 35 w 374"/>
                <a:gd name="T43" fmla="*/ 118 h 118"/>
                <a:gd name="T44" fmla="*/ 6 w 374"/>
                <a:gd name="T45" fmla="*/ 118 h 118"/>
                <a:gd name="T46" fmla="*/ 2 w 374"/>
                <a:gd name="T47" fmla="*/ 116 h 118"/>
                <a:gd name="T48" fmla="*/ 0 w 374"/>
                <a:gd name="T49" fmla="*/ 111 h 118"/>
                <a:gd name="T50" fmla="*/ 2 w 374"/>
                <a:gd name="T51" fmla="*/ 108 h 118"/>
                <a:gd name="T52" fmla="*/ 6 w 374"/>
                <a:gd name="T53" fmla="*/ 106 h 118"/>
                <a:gd name="T54" fmla="*/ 35 w 374"/>
                <a:gd name="T55" fmla="*/ 106 h 118"/>
                <a:gd name="T56" fmla="*/ 35 w 374"/>
                <a:gd name="T57" fmla="*/ 118 h 118"/>
                <a:gd name="T58" fmla="*/ 134 w 374"/>
                <a:gd name="T59" fmla="*/ 24 h 118"/>
                <a:gd name="T60" fmla="*/ 196 w 374"/>
                <a:gd name="T61" fmla="*/ 24 h 118"/>
                <a:gd name="T62" fmla="*/ 196 w 374"/>
                <a:gd name="T63" fmla="*/ 18 h 118"/>
                <a:gd name="T64" fmla="*/ 134 w 374"/>
                <a:gd name="T65" fmla="*/ 18 h 118"/>
                <a:gd name="T66" fmla="*/ 134 w 374"/>
                <a:gd name="T67" fmla="*/ 24 h 1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74" h="118">
                  <a:moveTo>
                    <a:pt x="129" y="94"/>
                  </a:moveTo>
                  <a:lnTo>
                    <a:pt x="372" y="94"/>
                  </a:lnTo>
                  <a:lnTo>
                    <a:pt x="372" y="0"/>
                  </a:lnTo>
                  <a:lnTo>
                    <a:pt x="129" y="0"/>
                  </a:lnTo>
                  <a:lnTo>
                    <a:pt x="125" y="23"/>
                  </a:lnTo>
                  <a:lnTo>
                    <a:pt x="124" y="47"/>
                  </a:lnTo>
                  <a:lnTo>
                    <a:pt x="125" y="69"/>
                  </a:lnTo>
                  <a:lnTo>
                    <a:pt x="129" y="94"/>
                  </a:lnTo>
                  <a:close/>
                  <a:moveTo>
                    <a:pt x="220" y="82"/>
                  </a:moveTo>
                  <a:lnTo>
                    <a:pt x="359" y="82"/>
                  </a:lnTo>
                  <a:lnTo>
                    <a:pt x="359" y="11"/>
                  </a:lnTo>
                  <a:lnTo>
                    <a:pt x="220" y="11"/>
                  </a:lnTo>
                  <a:lnTo>
                    <a:pt x="220" y="82"/>
                  </a:lnTo>
                  <a:close/>
                  <a:moveTo>
                    <a:pt x="339" y="118"/>
                  </a:moveTo>
                  <a:lnTo>
                    <a:pt x="368" y="118"/>
                  </a:lnTo>
                  <a:lnTo>
                    <a:pt x="372" y="116"/>
                  </a:lnTo>
                  <a:lnTo>
                    <a:pt x="374" y="111"/>
                  </a:lnTo>
                  <a:lnTo>
                    <a:pt x="372" y="108"/>
                  </a:lnTo>
                  <a:lnTo>
                    <a:pt x="368" y="106"/>
                  </a:lnTo>
                  <a:lnTo>
                    <a:pt x="339" y="106"/>
                  </a:lnTo>
                  <a:lnTo>
                    <a:pt x="339" y="118"/>
                  </a:lnTo>
                  <a:close/>
                  <a:moveTo>
                    <a:pt x="35" y="118"/>
                  </a:moveTo>
                  <a:lnTo>
                    <a:pt x="6" y="118"/>
                  </a:lnTo>
                  <a:lnTo>
                    <a:pt x="2" y="116"/>
                  </a:lnTo>
                  <a:lnTo>
                    <a:pt x="0" y="111"/>
                  </a:lnTo>
                  <a:lnTo>
                    <a:pt x="2" y="108"/>
                  </a:lnTo>
                  <a:lnTo>
                    <a:pt x="6" y="106"/>
                  </a:lnTo>
                  <a:lnTo>
                    <a:pt x="35" y="106"/>
                  </a:lnTo>
                  <a:lnTo>
                    <a:pt x="35" y="118"/>
                  </a:lnTo>
                  <a:close/>
                  <a:moveTo>
                    <a:pt x="134" y="24"/>
                  </a:moveTo>
                  <a:lnTo>
                    <a:pt x="196" y="24"/>
                  </a:lnTo>
                  <a:lnTo>
                    <a:pt x="196" y="18"/>
                  </a:lnTo>
                  <a:lnTo>
                    <a:pt x="134" y="18"/>
                  </a:lnTo>
                  <a:lnTo>
                    <a:pt x="134" y="2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72" name="Line 636"/>
            <p:cNvSpPr>
              <a:spLocks noChangeShapeType="1"/>
            </p:cNvSpPr>
            <p:nvPr/>
          </p:nvSpPr>
          <p:spPr bwMode="auto">
            <a:xfrm>
              <a:off x="1098" y="3055"/>
              <a:ext cx="1" cy="9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8973" name="Line 637"/>
            <p:cNvSpPr>
              <a:spLocks noChangeShapeType="1"/>
            </p:cNvSpPr>
            <p:nvPr/>
          </p:nvSpPr>
          <p:spPr bwMode="auto">
            <a:xfrm flipH="1">
              <a:off x="1024" y="3086"/>
              <a:ext cx="7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8974" name="Line 638"/>
            <p:cNvSpPr>
              <a:spLocks noChangeShapeType="1"/>
            </p:cNvSpPr>
            <p:nvPr/>
          </p:nvSpPr>
          <p:spPr bwMode="auto">
            <a:xfrm flipH="1">
              <a:off x="1024" y="3117"/>
              <a:ext cx="7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8975" name="Line 639"/>
            <p:cNvSpPr>
              <a:spLocks noChangeShapeType="1"/>
            </p:cNvSpPr>
            <p:nvPr/>
          </p:nvSpPr>
          <p:spPr bwMode="auto">
            <a:xfrm>
              <a:off x="1215" y="3066"/>
              <a:ext cx="1" cy="27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8976" name="Line 640"/>
            <p:cNvSpPr>
              <a:spLocks noChangeShapeType="1"/>
            </p:cNvSpPr>
            <p:nvPr/>
          </p:nvSpPr>
          <p:spPr bwMode="auto">
            <a:xfrm>
              <a:off x="1120" y="3093"/>
              <a:ext cx="139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8977" name="Line 641"/>
            <p:cNvSpPr>
              <a:spLocks noChangeShapeType="1"/>
            </p:cNvSpPr>
            <p:nvPr/>
          </p:nvSpPr>
          <p:spPr bwMode="auto">
            <a:xfrm flipV="1">
              <a:off x="1034" y="3050"/>
              <a:ext cx="1" cy="3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8978" name="Line 642"/>
            <p:cNvSpPr>
              <a:spLocks noChangeShapeType="1"/>
            </p:cNvSpPr>
            <p:nvPr/>
          </p:nvSpPr>
          <p:spPr bwMode="auto">
            <a:xfrm flipV="1">
              <a:off x="1034" y="3149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8979" name="Line 643"/>
            <p:cNvSpPr>
              <a:spLocks noChangeShapeType="1"/>
            </p:cNvSpPr>
            <p:nvPr/>
          </p:nvSpPr>
          <p:spPr bwMode="auto">
            <a:xfrm>
              <a:off x="1036" y="3102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8980" name="Line 644"/>
            <p:cNvSpPr>
              <a:spLocks noChangeShapeType="1"/>
            </p:cNvSpPr>
            <p:nvPr/>
          </p:nvSpPr>
          <p:spPr bwMode="auto">
            <a:xfrm>
              <a:off x="1036" y="3076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8981" name="Line 645"/>
            <p:cNvSpPr>
              <a:spLocks noChangeShapeType="1"/>
            </p:cNvSpPr>
            <p:nvPr/>
          </p:nvSpPr>
          <p:spPr bwMode="auto">
            <a:xfrm>
              <a:off x="1081" y="3076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8982" name="Line 646"/>
            <p:cNvSpPr>
              <a:spLocks noChangeShapeType="1"/>
            </p:cNvSpPr>
            <p:nvPr/>
          </p:nvSpPr>
          <p:spPr bwMode="auto">
            <a:xfrm>
              <a:off x="1138" y="3086"/>
              <a:ext cx="6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8983" name="Freeform 647"/>
            <p:cNvSpPr/>
            <p:nvPr/>
          </p:nvSpPr>
          <p:spPr bwMode="auto">
            <a:xfrm>
              <a:off x="1230" y="2752"/>
              <a:ext cx="47" cy="280"/>
            </a:xfrm>
            <a:custGeom>
              <a:avLst/>
              <a:gdLst>
                <a:gd name="T0" fmla="*/ 0 w 47"/>
                <a:gd name="T1" fmla="*/ 280 h 280"/>
                <a:gd name="T2" fmla="*/ 36 w 47"/>
                <a:gd name="T3" fmla="*/ 243 h 280"/>
                <a:gd name="T4" fmla="*/ 36 w 47"/>
                <a:gd name="T5" fmla="*/ 179 h 280"/>
                <a:gd name="T6" fmla="*/ 47 w 47"/>
                <a:gd name="T7" fmla="*/ 143 h 280"/>
                <a:gd name="T8" fmla="*/ 47 w 47"/>
                <a:gd name="T9" fmla="*/ 0 h 280"/>
                <a:gd name="T10" fmla="*/ 0 w 47"/>
                <a:gd name="T11" fmla="*/ 48 h 280"/>
                <a:gd name="T12" fmla="*/ 0 w 47"/>
                <a:gd name="T13" fmla="*/ 280 h 2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" h="280">
                  <a:moveTo>
                    <a:pt x="0" y="280"/>
                  </a:moveTo>
                  <a:lnTo>
                    <a:pt x="36" y="243"/>
                  </a:lnTo>
                  <a:lnTo>
                    <a:pt x="36" y="179"/>
                  </a:lnTo>
                  <a:lnTo>
                    <a:pt x="47" y="143"/>
                  </a:lnTo>
                  <a:lnTo>
                    <a:pt x="47" y="0"/>
                  </a:lnTo>
                  <a:lnTo>
                    <a:pt x="0" y="48"/>
                  </a:lnTo>
                  <a:lnTo>
                    <a:pt x="0" y="28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84" name="Freeform 648"/>
            <p:cNvSpPr/>
            <p:nvPr/>
          </p:nvSpPr>
          <p:spPr bwMode="auto">
            <a:xfrm>
              <a:off x="945" y="2752"/>
              <a:ext cx="332" cy="48"/>
            </a:xfrm>
            <a:custGeom>
              <a:avLst/>
              <a:gdLst>
                <a:gd name="T0" fmla="*/ 332 w 332"/>
                <a:gd name="T1" fmla="*/ 0 h 48"/>
                <a:gd name="T2" fmla="*/ 47 w 332"/>
                <a:gd name="T3" fmla="*/ 0 h 48"/>
                <a:gd name="T4" fmla="*/ 0 w 332"/>
                <a:gd name="T5" fmla="*/ 48 h 48"/>
                <a:gd name="T6" fmla="*/ 285 w 332"/>
                <a:gd name="T7" fmla="*/ 48 h 48"/>
                <a:gd name="T8" fmla="*/ 332 w 332"/>
                <a:gd name="T9" fmla="*/ 0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2" h="48">
                  <a:moveTo>
                    <a:pt x="332" y="0"/>
                  </a:moveTo>
                  <a:lnTo>
                    <a:pt x="47" y="0"/>
                  </a:lnTo>
                  <a:lnTo>
                    <a:pt x="0" y="48"/>
                  </a:lnTo>
                  <a:lnTo>
                    <a:pt x="285" y="48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85" name="Rectangle 649"/>
            <p:cNvSpPr>
              <a:spLocks noChangeArrowheads="1"/>
            </p:cNvSpPr>
            <p:nvPr/>
          </p:nvSpPr>
          <p:spPr bwMode="auto">
            <a:xfrm>
              <a:off x="945" y="2800"/>
              <a:ext cx="285" cy="231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986" name="Rectangle 650"/>
            <p:cNvSpPr>
              <a:spLocks noChangeArrowheads="1"/>
            </p:cNvSpPr>
            <p:nvPr/>
          </p:nvSpPr>
          <p:spPr bwMode="auto">
            <a:xfrm>
              <a:off x="1201" y="3002"/>
              <a:ext cx="14" cy="7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8987" name="Freeform 651"/>
            <p:cNvSpPr/>
            <p:nvPr/>
          </p:nvSpPr>
          <p:spPr bwMode="auto">
            <a:xfrm>
              <a:off x="986" y="2835"/>
              <a:ext cx="202" cy="142"/>
            </a:xfrm>
            <a:custGeom>
              <a:avLst/>
              <a:gdLst>
                <a:gd name="T0" fmla="*/ 0 w 202"/>
                <a:gd name="T1" fmla="*/ 142 h 142"/>
                <a:gd name="T2" fmla="*/ 202 w 202"/>
                <a:gd name="T3" fmla="*/ 142 h 142"/>
                <a:gd name="T4" fmla="*/ 202 w 202"/>
                <a:gd name="T5" fmla="*/ 0 h 142"/>
                <a:gd name="T6" fmla="*/ 197 w 202"/>
                <a:gd name="T7" fmla="*/ 0 h 142"/>
                <a:gd name="T8" fmla="*/ 197 w 202"/>
                <a:gd name="T9" fmla="*/ 139 h 142"/>
                <a:gd name="T10" fmla="*/ 0 w 202"/>
                <a:gd name="T11" fmla="*/ 139 h 142"/>
                <a:gd name="T12" fmla="*/ 0 w 202"/>
                <a:gd name="T13" fmla="*/ 142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2" h="142">
                  <a:moveTo>
                    <a:pt x="0" y="142"/>
                  </a:moveTo>
                  <a:lnTo>
                    <a:pt x="202" y="14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7" y="139"/>
                  </a:lnTo>
                  <a:lnTo>
                    <a:pt x="0" y="139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88" name="Freeform 652"/>
            <p:cNvSpPr/>
            <p:nvPr/>
          </p:nvSpPr>
          <p:spPr bwMode="auto">
            <a:xfrm>
              <a:off x="986" y="2835"/>
              <a:ext cx="197" cy="139"/>
            </a:xfrm>
            <a:custGeom>
              <a:avLst/>
              <a:gdLst>
                <a:gd name="T0" fmla="*/ 0 w 197"/>
                <a:gd name="T1" fmla="*/ 139 h 139"/>
                <a:gd name="T2" fmla="*/ 197 w 197"/>
                <a:gd name="T3" fmla="*/ 139 h 139"/>
                <a:gd name="T4" fmla="*/ 197 w 197"/>
                <a:gd name="T5" fmla="*/ 0 h 139"/>
                <a:gd name="T6" fmla="*/ 193 w 197"/>
                <a:gd name="T7" fmla="*/ 0 h 139"/>
                <a:gd name="T8" fmla="*/ 193 w 197"/>
                <a:gd name="T9" fmla="*/ 136 h 139"/>
                <a:gd name="T10" fmla="*/ 0 w 197"/>
                <a:gd name="T11" fmla="*/ 136 h 139"/>
                <a:gd name="T12" fmla="*/ 0 w 197"/>
                <a:gd name="T13" fmla="*/ 139 h 1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7" h="139">
                  <a:moveTo>
                    <a:pt x="0" y="139"/>
                  </a:moveTo>
                  <a:lnTo>
                    <a:pt x="197" y="139"/>
                  </a:lnTo>
                  <a:lnTo>
                    <a:pt x="197" y="0"/>
                  </a:lnTo>
                  <a:lnTo>
                    <a:pt x="193" y="0"/>
                  </a:lnTo>
                  <a:lnTo>
                    <a:pt x="193" y="136"/>
                  </a:lnTo>
                  <a:lnTo>
                    <a:pt x="0" y="136"/>
                  </a:lnTo>
                  <a:lnTo>
                    <a:pt x="0" y="139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89" name="Freeform 653"/>
            <p:cNvSpPr/>
            <p:nvPr/>
          </p:nvSpPr>
          <p:spPr bwMode="auto">
            <a:xfrm>
              <a:off x="986" y="2835"/>
              <a:ext cx="193" cy="136"/>
            </a:xfrm>
            <a:custGeom>
              <a:avLst/>
              <a:gdLst>
                <a:gd name="T0" fmla="*/ 0 w 193"/>
                <a:gd name="T1" fmla="*/ 136 h 136"/>
                <a:gd name="T2" fmla="*/ 193 w 193"/>
                <a:gd name="T3" fmla="*/ 136 h 136"/>
                <a:gd name="T4" fmla="*/ 193 w 193"/>
                <a:gd name="T5" fmla="*/ 0 h 136"/>
                <a:gd name="T6" fmla="*/ 190 w 193"/>
                <a:gd name="T7" fmla="*/ 0 h 136"/>
                <a:gd name="T8" fmla="*/ 190 w 193"/>
                <a:gd name="T9" fmla="*/ 134 h 136"/>
                <a:gd name="T10" fmla="*/ 0 w 193"/>
                <a:gd name="T11" fmla="*/ 134 h 136"/>
                <a:gd name="T12" fmla="*/ 0 w 193"/>
                <a:gd name="T13" fmla="*/ 136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3" h="136">
                  <a:moveTo>
                    <a:pt x="0" y="136"/>
                  </a:moveTo>
                  <a:lnTo>
                    <a:pt x="193" y="136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190" y="134"/>
                  </a:lnTo>
                  <a:lnTo>
                    <a:pt x="0" y="134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90" name="Freeform 654"/>
            <p:cNvSpPr/>
            <p:nvPr/>
          </p:nvSpPr>
          <p:spPr bwMode="auto">
            <a:xfrm>
              <a:off x="986" y="2835"/>
              <a:ext cx="190" cy="134"/>
            </a:xfrm>
            <a:custGeom>
              <a:avLst/>
              <a:gdLst>
                <a:gd name="T0" fmla="*/ 0 w 190"/>
                <a:gd name="T1" fmla="*/ 134 h 134"/>
                <a:gd name="T2" fmla="*/ 190 w 190"/>
                <a:gd name="T3" fmla="*/ 134 h 134"/>
                <a:gd name="T4" fmla="*/ 190 w 190"/>
                <a:gd name="T5" fmla="*/ 0 h 134"/>
                <a:gd name="T6" fmla="*/ 186 w 190"/>
                <a:gd name="T7" fmla="*/ 0 h 134"/>
                <a:gd name="T8" fmla="*/ 186 w 190"/>
                <a:gd name="T9" fmla="*/ 131 h 134"/>
                <a:gd name="T10" fmla="*/ 0 w 190"/>
                <a:gd name="T11" fmla="*/ 131 h 134"/>
                <a:gd name="T12" fmla="*/ 0 w 190"/>
                <a:gd name="T13" fmla="*/ 134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34">
                  <a:moveTo>
                    <a:pt x="0" y="134"/>
                  </a:moveTo>
                  <a:lnTo>
                    <a:pt x="190" y="134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6" y="131"/>
                  </a:lnTo>
                  <a:lnTo>
                    <a:pt x="0" y="131"/>
                  </a:lnTo>
                  <a:lnTo>
                    <a:pt x="0" y="134"/>
                  </a:lnTo>
                  <a:close/>
                </a:path>
              </a:pathLst>
            </a:custGeom>
            <a:solidFill>
              <a:srgbClr val="969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91" name="Freeform 655"/>
            <p:cNvSpPr/>
            <p:nvPr/>
          </p:nvSpPr>
          <p:spPr bwMode="auto">
            <a:xfrm>
              <a:off x="986" y="2835"/>
              <a:ext cx="186" cy="131"/>
            </a:xfrm>
            <a:custGeom>
              <a:avLst/>
              <a:gdLst>
                <a:gd name="T0" fmla="*/ 0 w 186"/>
                <a:gd name="T1" fmla="*/ 131 h 131"/>
                <a:gd name="T2" fmla="*/ 186 w 186"/>
                <a:gd name="T3" fmla="*/ 131 h 131"/>
                <a:gd name="T4" fmla="*/ 186 w 186"/>
                <a:gd name="T5" fmla="*/ 0 h 131"/>
                <a:gd name="T6" fmla="*/ 182 w 186"/>
                <a:gd name="T7" fmla="*/ 0 h 131"/>
                <a:gd name="T8" fmla="*/ 182 w 186"/>
                <a:gd name="T9" fmla="*/ 128 h 131"/>
                <a:gd name="T10" fmla="*/ 0 w 186"/>
                <a:gd name="T11" fmla="*/ 128 h 131"/>
                <a:gd name="T12" fmla="*/ 0 w 186"/>
                <a:gd name="T13" fmla="*/ 131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6" h="131">
                  <a:moveTo>
                    <a:pt x="0" y="131"/>
                  </a:moveTo>
                  <a:lnTo>
                    <a:pt x="186" y="131"/>
                  </a:lnTo>
                  <a:lnTo>
                    <a:pt x="186" y="0"/>
                  </a:lnTo>
                  <a:lnTo>
                    <a:pt x="182" y="0"/>
                  </a:lnTo>
                  <a:lnTo>
                    <a:pt x="182" y="128"/>
                  </a:lnTo>
                  <a:lnTo>
                    <a:pt x="0" y="128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9A9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92" name="Freeform 656"/>
            <p:cNvSpPr/>
            <p:nvPr/>
          </p:nvSpPr>
          <p:spPr bwMode="auto">
            <a:xfrm>
              <a:off x="986" y="2835"/>
              <a:ext cx="182" cy="128"/>
            </a:xfrm>
            <a:custGeom>
              <a:avLst/>
              <a:gdLst>
                <a:gd name="T0" fmla="*/ 0 w 182"/>
                <a:gd name="T1" fmla="*/ 128 h 128"/>
                <a:gd name="T2" fmla="*/ 182 w 182"/>
                <a:gd name="T3" fmla="*/ 128 h 128"/>
                <a:gd name="T4" fmla="*/ 182 w 182"/>
                <a:gd name="T5" fmla="*/ 0 h 128"/>
                <a:gd name="T6" fmla="*/ 178 w 182"/>
                <a:gd name="T7" fmla="*/ 0 h 128"/>
                <a:gd name="T8" fmla="*/ 178 w 182"/>
                <a:gd name="T9" fmla="*/ 126 h 128"/>
                <a:gd name="T10" fmla="*/ 0 w 182"/>
                <a:gd name="T11" fmla="*/ 126 h 128"/>
                <a:gd name="T12" fmla="*/ 0 w 182"/>
                <a:gd name="T13" fmla="*/ 128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128">
                  <a:moveTo>
                    <a:pt x="0" y="128"/>
                  </a:moveTo>
                  <a:lnTo>
                    <a:pt x="182" y="128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126"/>
                  </a:lnTo>
                  <a:lnTo>
                    <a:pt x="0" y="126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E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93" name="Freeform 657"/>
            <p:cNvSpPr/>
            <p:nvPr/>
          </p:nvSpPr>
          <p:spPr bwMode="auto">
            <a:xfrm>
              <a:off x="986" y="2835"/>
              <a:ext cx="178" cy="126"/>
            </a:xfrm>
            <a:custGeom>
              <a:avLst/>
              <a:gdLst>
                <a:gd name="T0" fmla="*/ 0 w 178"/>
                <a:gd name="T1" fmla="*/ 126 h 126"/>
                <a:gd name="T2" fmla="*/ 178 w 178"/>
                <a:gd name="T3" fmla="*/ 126 h 126"/>
                <a:gd name="T4" fmla="*/ 178 w 178"/>
                <a:gd name="T5" fmla="*/ 0 h 126"/>
                <a:gd name="T6" fmla="*/ 174 w 178"/>
                <a:gd name="T7" fmla="*/ 0 h 126"/>
                <a:gd name="T8" fmla="*/ 174 w 178"/>
                <a:gd name="T9" fmla="*/ 123 h 126"/>
                <a:gd name="T10" fmla="*/ 0 w 178"/>
                <a:gd name="T11" fmla="*/ 123 h 126"/>
                <a:gd name="T12" fmla="*/ 0 w 178"/>
                <a:gd name="T13" fmla="*/ 126 h 1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8" h="126">
                  <a:moveTo>
                    <a:pt x="0" y="126"/>
                  </a:moveTo>
                  <a:lnTo>
                    <a:pt x="178" y="126"/>
                  </a:lnTo>
                  <a:lnTo>
                    <a:pt x="178" y="0"/>
                  </a:lnTo>
                  <a:lnTo>
                    <a:pt x="174" y="0"/>
                  </a:lnTo>
                  <a:lnTo>
                    <a:pt x="174" y="123"/>
                  </a:lnTo>
                  <a:lnTo>
                    <a:pt x="0" y="123"/>
                  </a:lnTo>
                  <a:lnTo>
                    <a:pt x="0" y="126"/>
                  </a:lnTo>
                  <a:close/>
                </a:path>
              </a:pathLst>
            </a:custGeom>
            <a:solidFill>
              <a:srgbClr val="A2A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94" name="Freeform 658"/>
            <p:cNvSpPr/>
            <p:nvPr/>
          </p:nvSpPr>
          <p:spPr bwMode="auto">
            <a:xfrm>
              <a:off x="986" y="2835"/>
              <a:ext cx="174" cy="123"/>
            </a:xfrm>
            <a:custGeom>
              <a:avLst/>
              <a:gdLst>
                <a:gd name="T0" fmla="*/ 0 w 174"/>
                <a:gd name="T1" fmla="*/ 123 h 123"/>
                <a:gd name="T2" fmla="*/ 174 w 174"/>
                <a:gd name="T3" fmla="*/ 123 h 123"/>
                <a:gd name="T4" fmla="*/ 174 w 174"/>
                <a:gd name="T5" fmla="*/ 0 h 123"/>
                <a:gd name="T6" fmla="*/ 171 w 174"/>
                <a:gd name="T7" fmla="*/ 0 h 123"/>
                <a:gd name="T8" fmla="*/ 171 w 174"/>
                <a:gd name="T9" fmla="*/ 120 h 123"/>
                <a:gd name="T10" fmla="*/ 0 w 174"/>
                <a:gd name="T11" fmla="*/ 120 h 123"/>
                <a:gd name="T12" fmla="*/ 0 w 174"/>
                <a:gd name="T13" fmla="*/ 123 h 12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4" h="123">
                  <a:moveTo>
                    <a:pt x="0" y="123"/>
                  </a:moveTo>
                  <a:lnTo>
                    <a:pt x="174" y="123"/>
                  </a:lnTo>
                  <a:lnTo>
                    <a:pt x="174" y="0"/>
                  </a:lnTo>
                  <a:lnTo>
                    <a:pt x="171" y="0"/>
                  </a:lnTo>
                  <a:lnTo>
                    <a:pt x="171" y="120"/>
                  </a:lnTo>
                  <a:lnTo>
                    <a:pt x="0" y="120"/>
                  </a:lnTo>
                  <a:lnTo>
                    <a:pt x="0" y="123"/>
                  </a:lnTo>
                  <a:close/>
                </a:path>
              </a:pathLst>
            </a:custGeom>
            <a:solidFill>
              <a:srgbClr val="A5A5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95" name="Freeform 659"/>
            <p:cNvSpPr/>
            <p:nvPr/>
          </p:nvSpPr>
          <p:spPr bwMode="auto">
            <a:xfrm>
              <a:off x="986" y="2835"/>
              <a:ext cx="171" cy="120"/>
            </a:xfrm>
            <a:custGeom>
              <a:avLst/>
              <a:gdLst>
                <a:gd name="T0" fmla="*/ 0 w 171"/>
                <a:gd name="T1" fmla="*/ 120 h 120"/>
                <a:gd name="T2" fmla="*/ 171 w 171"/>
                <a:gd name="T3" fmla="*/ 120 h 120"/>
                <a:gd name="T4" fmla="*/ 171 w 171"/>
                <a:gd name="T5" fmla="*/ 0 h 120"/>
                <a:gd name="T6" fmla="*/ 167 w 171"/>
                <a:gd name="T7" fmla="*/ 0 h 120"/>
                <a:gd name="T8" fmla="*/ 167 w 171"/>
                <a:gd name="T9" fmla="*/ 117 h 120"/>
                <a:gd name="T10" fmla="*/ 0 w 171"/>
                <a:gd name="T11" fmla="*/ 117 h 120"/>
                <a:gd name="T12" fmla="*/ 0 w 171"/>
                <a:gd name="T13" fmla="*/ 120 h 1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1" h="120">
                  <a:moveTo>
                    <a:pt x="0" y="120"/>
                  </a:moveTo>
                  <a:lnTo>
                    <a:pt x="171" y="120"/>
                  </a:lnTo>
                  <a:lnTo>
                    <a:pt x="171" y="0"/>
                  </a:lnTo>
                  <a:lnTo>
                    <a:pt x="167" y="0"/>
                  </a:lnTo>
                  <a:lnTo>
                    <a:pt x="167" y="117"/>
                  </a:lnTo>
                  <a:lnTo>
                    <a:pt x="0" y="117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rgbClr val="A9A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96" name="Freeform 660"/>
            <p:cNvSpPr/>
            <p:nvPr/>
          </p:nvSpPr>
          <p:spPr bwMode="auto">
            <a:xfrm>
              <a:off x="986" y="2835"/>
              <a:ext cx="167" cy="117"/>
            </a:xfrm>
            <a:custGeom>
              <a:avLst/>
              <a:gdLst>
                <a:gd name="T0" fmla="*/ 0 w 167"/>
                <a:gd name="T1" fmla="*/ 117 h 117"/>
                <a:gd name="T2" fmla="*/ 167 w 167"/>
                <a:gd name="T3" fmla="*/ 117 h 117"/>
                <a:gd name="T4" fmla="*/ 167 w 167"/>
                <a:gd name="T5" fmla="*/ 0 h 117"/>
                <a:gd name="T6" fmla="*/ 162 w 167"/>
                <a:gd name="T7" fmla="*/ 0 h 117"/>
                <a:gd name="T8" fmla="*/ 162 w 167"/>
                <a:gd name="T9" fmla="*/ 115 h 117"/>
                <a:gd name="T10" fmla="*/ 0 w 167"/>
                <a:gd name="T11" fmla="*/ 115 h 117"/>
                <a:gd name="T12" fmla="*/ 0 w 167"/>
                <a:gd name="T13" fmla="*/ 117 h 1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7" h="117">
                  <a:moveTo>
                    <a:pt x="0" y="117"/>
                  </a:moveTo>
                  <a:lnTo>
                    <a:pt x="167" y="117"/>
                  </a:lnTo>
                  <a:lnTo>
                    <a:pt x="167" y="0"/>
                  </a:lnTo>
                  <a:lnTo>
                    <a:pt x="162" y="0"/>
                  </a:lnTo>
                  <a:lnTo>
                    <a:pt x="162" y="115"/>
                  </a:lnTo>
                  <a:lnTo>
                    <a:pt x="0" y="115"/>
                  </a:lnTo>
                  <a:lnTo>
                    <a:pt x="0" y="117"/>
                  </a:lnTo>
                  <a:close/>
                </a:path>
              </a:pathLst>
            </a:custGeom>
            <a:solidFill>
              <a:srgbClr val="ADA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97" name="Freeform 661"/>
            <p:cNvSpPr/>
            <p:nvPr/>
          </p:nvSpPr>
          <p:spPr bwMode="auto">
            <a:xfrm>
              <a:off x="986" y="2835"/>
              <a:ext cx="162" cy="115"/>
            </a:xfrm>
            <a:custGeom>
              <a:avLst/>
              <a:gdLst>
                <a:gd name="T0" fmla="*/ 0 w 162"/>
                <a:gd name="T1" fmla="*/ 115 h 115"/>
                <a:gd name="T2" fmla="*/ 162 w 162"/>
                <a:gd name="T3" fmla="*/ 115 h 115"/>
                <a:gd name="T4" fmla="*/ 162 w 162"/>
                <a:gd name="T5" fmla="*/ 0 h 115"/>
                <a:gd name="T6" fmla="*/ 158 w 162"/>
                <a:gd name="T7" fmla="*/ 0 h 115"/>
                <a:gd name="T8" fmla="*/ 158 w 162"/>
                <a:gd name="T9" fmla="*/ 111 h 115"/>
                <a:gd name="T10" fmla="*/ 0 w 162"/>
                <a:gd name="T11" fmla="*/ 111 h 115"/>
                <a:gd name="T12" fmla="*/ 0 w 162"/>
                <a:gd name="T13" fmla="*/ 115 h 1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2" h="115">
                  <a:moveTo>
                    <a:pt x="0" y="115"/>
                  </a:moveTo>
                  <a:lnTo>
                    <a:pt x="162" y="115"/>
                  </a:lnTo>
                  <a:lnTo>
                    <a:pt x="162" y="0"/>
                  </a:lnTo>
                  <a:lnTo>
                    <a:pt x="158" y="0"/>
                  </a:lnTo>
                  <a:lnTo>
                    <a:pt x="158" y="111"/>
                  </a:lnTo>
                  <a:lnTo>
                    <a:pt x="0" y="111"/>
                  </a:lnTo>
                  <a:lnTo>
                    <a:pt x="0" y="115"/>
                  </a:lnTo>
                  <a:close/>
                </a:path>
              </a:pathLst>
            </a:custGeom>
            <a:solidFill>
              <a:srgbClr val="B0B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98" name="Freeform 662"/>
            <p:cNvSpPr/>
            <p:nvPr/>
          </p:nvSpPr>
          <p:spPr bwMode="auto">
            <a:xfrm>
              <a:off x="986" y="2835"/>
              <a:ext cx="158" cy="111"/>
            </a:xfrm>
            <a:custGeom>
              <a:avLst/>
              <a:gdLst>
                <a:gd name="T0" fmla="*/ 0 w 158"/>
                <a:gd name="T1" fmla="*/ 111 h 111"/>
                <a:gd name="T2" fmla="*/ 158 w 158"/>
                <a:gd name="T3" fmla="*/ 111 h 111"/>
                <a:gd name="T4" fmla="*/ 158 w 158"/>
                <a:gd name="T5" fmla="*/ 0 h 111"/>
                <a:gd name="T6" fmla="*/ 153 w 158"/>
                <a:gd name="T7" fmla="*/ 0 h 111"/>
                <a:gd name="T8" fmla="*/ 153 w 158"/>
                <a:gd name="T9" fmla="*/ 108 h 111"/>
                <a:gd name="T10" fmla="*/ 0 w 158"/>
                <a:gd name="T11" fmla="*/ 108 h 111"/>
                <a:gd name="T12" fmla="*/ 0 w 158"/>
                <a:gd name="T13" fmla="*/ 111 h 1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111">
                  <a:moveTo>
                    <a:pt x="0" y="111"/>
                  </a:moveTo>
                  <a:lnTo>
                    <a:pt x="158" y="111"/>
                  </a:lnTo>
                  <a:lnTo>
                    <a:pt x="158" y="0"/>
                  </a:lnTo>
                  <a:lnTo>
                    <a:pt x="153" y="0"/>
                  </a:lnTo>
                  <a:lnTo>
                    <a:pt x="153" y="108"/>
                  </a:lnTo>
                  <a:lnTo>
                    <a:pt x="0" y="108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B4B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8999" name="Freeform 663"/>
            <p:cNvSpPr/>
            <p:nvPr/>
          </p:nvSpPr>
          <p:spPr bwMode="auto">
            <a:xfrm>
              <a:off x="986" y="2835"/>
              <a:ext cx="153" cy="108"/>
            </a:xfrm>
            <a:custGeom>
              <a:avLst/>
              <a:gdLst>
                <a:gd name="T0" fmla="*/ 0 w 153"/>
                <a:gd name="T1" fmla="*/ 108 h 108"/>
                <a:gd name="T2" fmla="*/ 153 w 153"/>
                <a:gd name="T3" fmla="*/ 108 h 108"/>
                <a:gd name="T4" fmla="*/ 153 w 153"/>
                <a:gd name="T5" fmla="*/ 0 h 108"/>
                <a:gd name="T6" fmla="*/ 148 w 153"/>
                <a:gd name="T7" fmla="*/ 0 h 108"/>
                <a:gd name="T8" fmla="*/ 148 w 153"/>
                <a:gd name="T9" fmla="*/ 104 h 108"/>
                <a:gd name="T10" fmla="*/ 0 w 153"/>
                <a:gd name="T11" fmla="*/ 104 h 108"/>
                <a:gd name="T12" fmla="*/ 0 w 153"/>
                <a:gd name="T13" fmla="*/ 108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3" h="108">
                  <a:moveTo>
                    <a:pt x="0" y="108"/>
                  </a:moveTo>
                  <a:lnTo>
                    <a:pt x="153" y="108"/>
                  </a:lnTo>
                  <a:lnTo>
                    <a:pt x="153" y="0"/>
                  </a:lnTo>
                  <a:lnTo>
                    <a:pt x="148" y="0"/>
                  </a:lnTo>
                  <a:lnTo>
                    <a:pt x="148" y="104"/>
                  </a:lnTo>
                  <a:lnTo>
                    <a:pt x="0" y="104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B8B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00" name="Freeform 664"/>
            <p:cNvSpPr/>
            <p:nvPr/>
          </p:nvSpPr>
          <p:spPr bwMode="auto">
            <a:xfrm>
              <a:off x="986" y="2835"/>
              <a:ext cx="148" cy="104"/>
            </a:xfrm>
            <a:custGeom>
              <a:avLst/>
              <a:gdLst>
                <a:gd name="T0" fmla="*/ 0 w 148"/>
                <a:gd name="T1" fmla="*/ 104 h 104"/>
                <a:gd name="T2" fmla="*/ 148 w 148"/>
                <a:gd name="T3" fmla="*/ 104 h 104"/>
                <a:gd name="T4" fmla="*/ 148 w 148"/>
                <a:gd name="T5" fmla="*/ 0 h 104"/>
                <a:gd name="T6" fmla="*/ 143 w 148"/>
                <a:gd name="T7" fmla="*/ 0 h 104"/>
                <a:gd name="T8" fmla="*/ 143 w 148"/>
                <a:gd name="T9" fmla="*/ 101 h 104"/>
                <a:gd name="T10" fmla="*/ 0 w 148"/>
                <a:gd name="T11" fmla="*/ 101 h 104"/>
                <a:gd name="T12" fmla="*/ 0 w 148"/>
                <a:gd name="T13" fmla="*/ 104 h 1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8" h="104">
                  <a:moveTo>
                    <a:pt x="0" y="104"/>
                  </a:moveTo>
                  <a:lnTo>
                    <a:pt x="148" y="104"/>
                  </a:lnTo>
                  <a:lnTo>
                    <a:pt x="148" y="0"/>
                  </a:lnTo>
                  <a:lnTo>
                    <a:pt x="143" y="0"/>
                  </a:lnTo>
                  <a:lnTo>
                    <a:pt x="143" y="101"/>
                  </a:lnTo>
                  <a:lnTo>
                    <a:pt x="0" y="101"/>
                  </a:lnTo>
                  <a:lnTo>
                    <a:pt x="0" y="104"/>
                  </a:lnTo>
                  <a:close/>
                </a:path>
              </a:pathLst>
            </a:custGeom>
            <a:solidFill>
              <a:srgbClr val="BBB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01" name="Freeform 665"/>
            <p:cNvSpPr/>
            <p:nvPr/>
          </p:nvSpPr>
          <p:spPr bwMode="auto">
            <a:xfrm>
              <a:off x="986" y="2835"/>
              <a:ext cx="143" cy="101"/>
            </a:xfrm>
            <a:custGeom>
              <a:avLst/>
              <a:gdLst>
                <a:gd name="T0" fmla="*/ 0 w 143"/>
                <a:gd name="T1" fmla="*/ 101 h 101"/>
                <a:gd name="T2" fmla="*/ 143 w 143"/>
                <a:gd name="T3" fmla="*/ 101 h 101"/>
                <a:gd name="T4" fmla="*/ 143 w 143"/>
                <a:gd name="T5" fmla="*/ 0 h 101"/>
                <a:gd name="T6" fmla="*/ 138 w 143"/>
                <a:gd name="T7" fmla="*/ 0 h 101"/>
                <a:gd name="T8" fmla="*/ 138 w 143"/>
                <a:gd name="T9" fmla="*/ 97 h 101"/>
                <a:gd name="T10" fmla="*/ 0 w 143"/>
                <a:gd name="T11" fmla="*/ 97 h 101"/>
                <a:gd name="T12" fmla="*/ 0 w 143"/>
                <a:gd name="T13" fmla="*/ 101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3" h="101">
                  <a:moveTo>
                    <a:pt x="0" y="101"/>
                  </a:moveTo>
                  <a:lnTo>
                    <a:pt x="143" y="101"/>
                  </a:lnTo>
                  <a:lnTo>
                    <a:pt x="143" y="0"/>
                  </a:lnTo>
                  <a:lnTo>
                    <a:pt x="138" y="0"/>
                  </a:lnTo>
                  <a:lnTo>
                    <a:pt x="138" y="97"/>
                  </a:lnTo>
                  <a:lnTo>
                    <a:pt x="0" y="97"/>
                  </a:lnTo>
                  <a:lnTo>
                    <a:pt x="0" y="101"/>
                  </a:lnTo>
                  <a:close/>
                </a:path>
              </a:pathLst>
            </a:custGeom>
            <a:solidFill>
              <a:srgbClr val="BFB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02" name="Freeform 666"/>
            <p:cNvSpPr/>
            <p:nvPr/>
          </p:nvSpPr>
          <p:spPr bwMode="auto">
            <a:xfrm>
              <a:off x="986" y="2835"/>
              <a:ext cx="138" cy="97"/>
            </a:xfrm>
            <a:custGeom>
              <a:avLst/>
              <a:gdLst>
                <a:gd name="T0" fmla="*/ 0 w 138"/>
                <a:gd name="T1" fmla="*/ 97 h 97"/>
                <a:gd name="T2" fmla="*/ 138 w 138"/>
                <a:gd name="T3" fmla="*/ 97 h 97"/>
                <a:gd name="T4" fmla="*/ 138 w 138"/>
                <a:gd name="T5" fmla="*/ 0 h 97"/>
                <a:gd name="T6" fmla="*/ 133 w 138"/>
                <a:gd name="T7" fmla="*/ 0 h 97"/>
                <a:gd name="T8" fmla="*/ 133 w 138"/>
                <a:gd name="T9" fmla="*/ 93 h 97"/>
                <a:gd name="T10" fmla="*/ 0 w 138"/>
                <a:gd name="T11" fmla="*/ 93 h 97"/>
                <a:gd name="T12" fmla="*/ 0 w 138"/>
                <a:gd name="T13" fmla="*/ 97 h 9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97">
                  <a:moveTo>
                    <a:pt x="0" y="97"/>
                  </a:moveTo>
                  <a:lnTo>
                    <a:pt x="138" y="97"/>
                  </a:lnTo>
                  <a:lnTo>
                    <a:pt x="138" y="0"/>
                  </a:lnTo>
                  <a:lnTo>
                    <a:pt x="133" y="0"/>
                  </a:lnTo>
                  <a:lnTo>
                    <a:pt x="133" y="93"/>
                  </a:lnTo>
                  <a:lnTo>
                    <a:pt x="0" y="93"/>
                  </a:lnTo>
                  <a:lnTo>
                    <a:pt x="0" y="97"/>
                  </a:lnTo>
                  <a:close/>
                </a:path>
              </a:pathLst>
            </a:custGeom>
            <a:solidFill>
              <a:srgbClr val="C3C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03" name="Freeform 667"/>
            <p:cNvSpPr/>
            <p:nvPr/>
          </p:nvSpPr>
          <p:spPr bwMode="auto">
            <a:xfrm>
              <a:off x="986" y="2835"/>
              <a:ext cx="133" cy="93"/>
            </a:xfrm>
            <a:custGeom>
              <a:avLst/>
              <a:gdLst>
                <a:gd name="T0" fmla="*/ 0 w 133"/>
                <a:gd name="T1" fmla="*/ 93 h 93"/>
                <a:gd name="T2" fmla="*/ 133 w 133"/>
                <a:gd name="T3" fmla="*/ 93 h 93"/>
                <a:gd name="T4" fmla="*/ 133 w 133"/>
                <a:gd name="T5" fmla="*/ 0 h 93"/>
                <a:gd name="T6" fmla="*/ 126 w 133"/>
                <a:gd name="T7" fmla="*/ 0 h 93"/>
                <a:gd name="T8" fmla="*/ 126 w 133"/>
                <a:gd name="T9" fmla="*/ 89 h 93"/>
                <a:gd name="T10" fmla="*/ 0 w 133"/>
                <a:gd name="T11" fmla="*/ 89 h 93"/>
                <a:gd name="T12" fmla="*/ 0 w 133"/>
                <a:gd name="T13" fmla="*/ 93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3" h="93">
                  <a:moveTo>
                    <a:pt x="0" y="93"/>
                  </a:moveTo>
                  <a:lnTo>
                    <a:pt x="133" y="93"/>
                  </a:lnTo>
                  <a:lnTo>
                    <a:pt x="133" y="0"/>
                  </a:lnTo>
                  <a:lnTo>
                    <a:pt x="126" y="0"/>
                  </a:lnTo>
                  <a:lnTo>
                    <a:pt x="126" y="89"/>
                  </a:lnTo>
                  <a:lnTo>
                    <a:pt x="0" y="89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C6C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04" name="Freeform 668"/>
            <p:cNvSpPr/>
            <p:nvPr/>
          </p:nvSpPr>
          <p:spPr bwMode="auto">
            <a:xfrm>
              <a:off x="986" y="2835"/>
              <a:ext cx="126" cy="89"/>
            </a:xfrm>
            <a:custGeom>
              <a:avLst/>
              <a:gdLst>
                <a:gd name="T0" fmla="*/ 0 w 126"/>
                <a:gd name="T1" fmla="*/ 89 h 89"/>
                <a:gd name="T2" fmla="*/ 126 w 126"/>
                <a:gd name="T3" fmla="*/ 89 h 89"/>
                <a:gd name="T4" fmla="*/ 126 w 126"/>
                <a:gd name="T5" fmla="*/ 0 h 89"/>
                <a:gd name="T6" fmla="*/ 121 w 126"/>
                <a:gd name="T7" fmla="*/ 0 h 89"/>
                <a:gd name="T8" fmla="*/ 121 w 126"/>
                <a:gd name="T9" fmla="*/ 85 h 89"/>
                <a:gd name="T10" fmla="*/ 0 w 126"/>
                <a:gd name="T11" fmla="*/ 85 h 89"/>
                <a:gd name="T12" fmla="*/ 0 w 126"/>
                <a:gd name="T13" fmla="*/ 89 h 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6" h="89">
                  <a:moveTo>
                    <a:pt x="0" y="89"/>
                  </a:moveTo>
                  <a:lnTo>
                    <a:pt x="126" y="89"/>
                  </a:lnTo>
                  <a:lnTo>
                    <a:pt x="126" y="0"/>
                  </a:lnTo>
                  <a:lnTo>
                    <a:pt x="121" y="0"/>
                  </a:lnTo>
                  <a:lnTo>
                    <a:pt x="121" y="85"/>
                  </a:lnTo>
                  <a:lnTo>
                    <a:pt x="0" y="85"/>
                  </a:lnTo>
                  <a:lnTo>
                    <a:pt x="0" y="89"/>
                  </a:lnTo>
                  <a:close/>
                </a:path>
              </a:pathLst>
            </a:custGeom>
            <a:solidFill>
              <a:srgbClr val="CAC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05" name="Freeform 669"/>
            <p:cNvSpPr/>
            <p:nvPr/>
          </p:nvSpPr>
          <p:spPr bwMode="auto">
            <a:xfrm>
              <a:off x="986" y="2835"/>
              <a:ext cx="121" cy="85"/>
            </a:xfrm>
            <a:custGeom>
              <a:avLst/>
              <a:gdLst>
                <a:gd name="T0" fmla="*/ 0 w 121"/>
                <a:gd name="T1" fmla="*/ 85 h 85"/>
                <a:gd name="T2" fmla="*/ 121 w 121"/>
                <a:gd name="T3" fmla="*/ 85 h 85"/>
                <a:gd name="T4" fmla="*/ 121 w 121"/>
                <a:gd name="T5" fmla="*/ 0 h 85"/>
                <a:gd name="T6" fmla="*/ 115 w 121"/>
                <a:gd name="T7" fmla="*/ 0 h 85"/>
                <a:gd name="T8" fmla="*/ 115 w 121"/>
                <a:gd name="T9" fmla="*/ 80 h 85"/>
                <a:gd name="T10" fmla="*/ 0 w 121"/>
                <a:gd name="T11" fmla="*/ 80 h 85"/>
                <a:gd name="T12" fmla="*/ 0 w 121"/>
                <a:gd name="T13" fmla="*/ 85 h 8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1" h="85">
                  <a:moveTo>
                    <a:pt x="0" y="85"/>
                  </a:moveTo>
                  <a:lnTo>
                    <a:pt x="121" y="85"/>
                  </a:lnTo>
                  <a:lnTo>
                    <a:pt x="121" y="0"/>
                  </a:lnTo>
                  <a:lnTo>
                    <a:pt x="115" y="0"/>
                  </a:lnTo>
                  <a:lnTo>
                    <a:pt x="115" y="80"/>
                  </a:lnTo>
                  <a:lnTo>
                    <a:pt x="0" y="80"/>
                  </a:lnTo>
                  <a:lnTo>
                    <a:pt x="0" y="85"/>
                  </a:lnTo>
                  <a:close/>
                </a:path>
              </a:pathLst>
            </a:custGeom>
            <a:solidFill>
              <a:srgbClr val="CEC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06" name="Freeform 670"/>
            <p:cNvSpPr/>
            <p:nvPr/>
          </p:nvSpPr>
          <p:spPr bwMode="auto">
            <a:xfrm>
              <a:off x="986" y="2835"/>
              <a:ext cx="115" cy="80"/>
            </a:xfrm>
            <a:custGeom>
              <a:avLst/>
              <a:gdLst>
                <a:gd name="T0" fmla="*/ 0 w 115"/>
                <a:gd name="T1" fmla="*/ 80 h 80"/>
                <a:gd name="T2" fmla="*/ 115 w 115"/>
                <a:gd name="T3" fmla="*/ 80 h 80"/>
                <a:gd name="T4" fmla="*/ 115 w 115"/>
                <a:gd name="T5" fmla="*/ 0 h 80"/>
                <a:gd name="T6" fmla="*/ 109 w 115"/>
                <a:gd name="T7" fmla="*/ 0 h 80"/>
                <a:gd name="T8" fmla="*/ 109 w 115"/>
                <a:gd name="T9" fmla="*/ 76 h 80"/>
                <a:gd name="T10" fmla="*/ 0 w 115"/>
                <a:gd name="T11" fmla="*/ 76 h 80"/>
                <a:gd name="T12" fmla="*/ 0 w 115"/>
                <a:gd name="T13" fmla="*/ 80 h 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5" h="80">
                  <a:moveTo>
                    <a:pt x="0" y="80"/>
                  </a:moveTo>
                  <a:lnTo>
                    <a:pt x="115" y="80"/>
                  </a:lnTo>
                  <a:lnTo>
                    <a:pt x="115" y="0"/>
                  </a:lnTo>
                  <a:lnTo>
                    <a:pt x="109" y="0"/>
                  </a:lnTo>
                  <a:lnTo>
                    <a:pt x="109" y="76"/>
                  </a:lnTo>
                  <a:lnTo>
                    <a:pt x="0" y="76"/>
                  </a:lnTo>
                  <a:lnTo>
                    <a:pt x="0" y="80"/>
                  </a:lnTo>
                  <a:close/>
                </a:path>
              </a:pathLst>
            </a:custGeom>
            <a:solidFill>
              <a:srgbClr val="D1D1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07" name="Freeform 671"/>
            <p:cNvSpPr/>
            <p:nvPr/>
          </p:nvSpPr>
          <p:spPr bwMode="auto">
            <a:xfrm>
              <a:off x="986" y="2835"/>
              <a:ext cx="109" cy="76"/>
            </a:xfrm>
            <a:custGeom>
              <a:avLst/>
              <a:gdLst>
                <a:gd name="T0" fmla="*/ 0 w 109"/>
                <a:gd name="T1" fmla="*/ 76 h 76"/>
                <a:gd name="T2" fmla="*/ 109 w 109"/>
                <a:gd name="T3" fmla="*/ 76 h 76"/>
                <a:gd name="T4" fmla="*/ 109 w 109"/>
                <a:gd name="T5" fmla="*/ 0 h 76"/>
                <a:gd name="T6" fmla="*/ 101 w 109"/>
                <a:gd name="T7" fmla="*/ 0 h 76"/>
                <a:gd name="T8" fmla="*/ 101 w 109"/>
                <a:gd name="T9" fmla="*/ 71 h 76"/>
                <a:gd name="T10" fmla="*/ 0 w 109"/>
                <a:gd name="T11" fmla="*/ 71 h 76"/>
                <a:gd name="T12" fmla="*/ 0 w 109"/>
                <a:gd name="T13" fmla="*/ 76 h 7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9" h="76">
                  <a:moveTo>
                    <a:pt x="0" y="76"/>
                  </a:moveTo>
                  <a:lnTo>
                    <a:pt x="109" y="76"/>
                  </a:lnTo>
                  <a:lnTo>
                    <a:pt x="109" y="0"/>
                  </a:lnTo>
                  <a:lnTo>
                    <a:pt x="101" y="0"/>
                  </a:lnTo>
                  <a:lnTo>
                    <a:pt x="101" y="71"/>
                  </a:lnTo>
                  <a:lnTo>
                    <a:pt x="0" y="71"/>
                  </a:lnTo>
                  <a:lnTo>
                    <a:pt x="0" y="76"/>
                  </a:lnTo>
                  <a:close/>
                </a:path>
              </a:pathLst>
            </a:cu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08" name="Freeform 672"/>
            <p:cNvSpPr/>
            <p:nvPr/>
          </p:nvSpPr>
          <p:spPr bwMode="auto">
            <a:xfrm>
              <a:off x="984" y="2834"/>
              <a:ext cx="103" cy="72"/>
            </a:xfrm>
            <a:custGeom>
              <a:avLst/>
              <a:gdLst>
                <a:gd name="T0" fmla="*/ 2 w 103"/>
                <a:gd name="T1" fmla="*/ 72 h 72"/>
                <a:gd name="T2" fmla="*/ 103 w 103"/>
                <a:gd name="T3" fmla="*/ 72 h 72"/>
                <a:gd name="T4" fmla="*/ 103 w 103"/>
                <a:gd name="T5" fmla="*/ 1 h 72"/>
                <a:gd name="T6" fmla="*/ 97 w 103"/>
                <a:gd name="T7" fmla="*/ 0 h 72"/>
                <a:gd name="T8" fmla="*/ 97 w 103"/>
                <a:gd name="T9" fmla="*/ 67 h 72"/>
                <a:gd name="T10" fmla="*/ 0 w 103"/>
                <a:gd name="T11" fmla="*/ 67 h 72"/>
                <a:gd name="T12" fmla="*/ 2 w 103"/>
                <a:gd name="T13" fmla="*/ 72 h 7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3" h="72">
                  <a:moveTo>
                    <a:pt x="2" y="72"/>
                  </a:moveTo>
                  <a:lnTo>
                    <a:pt x="103" y="72"/>
                  </a:lnTo>
                  <a:lnTo>
                    <a:pt x="103" y="1"/>
                  </a:lnTo>
                  <a:lnTo>
                    <a:pt x="97" y="0"/>
                  </a:lnTo>
                  <a:lnTo>
                    <a:pt x="97" y="67"/>
                  </a:lnTo>
                  <a:lnTo>
                    <a:pt x="0" y="67"/>
                  </a:lnTo>
                  <a:lnTo>
                    <a:pt x="2" y="72"/>
                  </a:lnTo>
                  <a:close/>
                </a:path>
              </a:pathLst>
            </a:custGeom>
            <a:solidFill>
              <a:srgbClr val="D9D9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09" name="Freeform 673"/>
            <p:cNvSpPr/>
            <p:nvPr/>
          </p:nvSpPr>
          <p:spPr bwMode="auto">
            <a:xfrm>
              <a:off x="984" y="2834"/>
              <a:ext cx="97" cy="67"/>
            </a:xfrm>
            <a:custGeom>
              <a:avLst/>
              <a:gdLst>
                <a:gd name="T0" fmla="*/ 0 w 97"/>
                <a:gd name="T1" fmla="*/ 67 h 67"/>
                <a:gd name="T2" fmla="*/ 97 w 97"/>
                <a:gd name="T3" fmla="*/ 67 h 67"/>
                <a:gd name="T4" fmla="*/ 97 w 97"/>
                <a:gd name="T5" fmla="*/ 0 h 67"/>
                <a:gd name="T6" fmla="*/ 89 w 97"/>
                <a:gd name="T7" fmla="*/ 1 h 67"/>
                <a:gd name="T8" fmla="*/ 89 w 97"/>
                <a:gd name="T9" fmla="*/ 62 h 67"/>
                <a:gd name="T10" fmla="*/ 2 w 97"/>
                <a:gd name="T11" fmla="*/ 62 h 67"/>
                <a:gd name="T12" fmla="*/ 0 w 97"/>
                <a:gd name="T13" fmla="*/ 67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7" h="67">
                  <a:moveTo>
                    <a:pt x="0" y="67"/>
                  </a:moveTo>
                  <a:lnTo>
                    <a:pt x="97" y="67"/>
                  </a:lnTo>
                  <a:lnTo>
                    <a:pt x="97" y="0"/>
                  </a:lnTo>
                  <a:lnTo>
                    <a:pt x="89" y="1"/>
                  </a:lnTo>
                  <a:lnTo>
                    <a:pt x="89" y="62"/>
                  </a:lnTo>
                  <a:lnTo>
                    <a:pt x="2" y="62"/>
                  </a:lnTo>
                  <a:lnTo>
                    <a:pt x="0" y="67"/>
                  </a:lnTo>
                  <a:close/>
                </a:path>
              </a:pathLst>
            </a:custGeom>
            <a:solidFill>
              <a:srgbClr val="DDDD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10" name="Freeform 674"/>
            <p:cNvSpPr/>
            <p:nvPr/>
          </p:nvSpPr>
          <p:spPr bwMode="auto">
            <a:xfrm>
              <a:off x="986" y="2835"/>
              <a:ext cx="87" cy="61"/>
            </a:xfrm>
            <a:custGeom>
              <a:avLst/>
              <a:gdLst>
                <a:gd name="T0" fmla="*/ 0 w 87"/>
                <a:gd name="T1" fmla="*/ 61 h 61"/>
                <a:gd name="T2" fmla="*/ 87 w 87"/>
                <a:gd name="T3" fmla="*/ 61 h 61"/>
                <a:gd name="T4" fmla="*/ 87 w 87"/>
                <a:gd name="T5" fmla="*/ 0 h 61"/>
                <a:gd name="T6" fmla="*/ 79 w 87"/>
                <a:gd name="T7" fmla="*/ 0 h 61"/>
                <a:gd name="T8" fmla="*/ 79 w 87"/>
                <a:gd name="T9" fmla="*/ 56 h 61"/>
                <a:gd name="T10" fmla="*/ 0 w 87"/>
                <a:gd name="T11" fmla="*/ 56 h 61"/>
                <a:gd name="T12" fmla="*/ 0 w 87"/>
                <a:gd name="T13" fmla="*/ 61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7" h="61">
                  <a:moveTo>
                    <a:pt x="0" y="61"/>
                  </a:moveTo>
                  <a:lnTo>
                    <a:pt x="87" y="61"/>
                  </a:lnTo>
                  <a:lnTo>
                    <a:pt x="87" y="0"/>
                  </a:lnTo>
                  <a:lnTo>
                    <a:pt x="79" y="0"/>
                  </a:lnTo>
                  <a:lnTo>
                    <a:pt x="79" y="56"/>
                  </a:lnTo>
                  <a:lnTo>
                    <a:pt x="0" y="56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rgbClr val="E0E0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11" name="Freeform 675"/>
            <p:cNvSpPr/>
            <p:nvPr/>
          </p:nvSpPr>
          <p:spPr bwMode="auto">
            <a:xfrm>
              <a:off x="986" y="2835"/>
              <a:ext cx="79" cy="56"/>
            </a:xfrm>
            <a:custGeom>
              <a:avLst/>
              <a:gdLst>
                <a:gd name="T0" fmla="*/ 0 w 79"/>
                <a:gd name="T1" fmla="*/ 56 h 56"/>
                <a:gd name="T2" fmla="*/ 79 w 79"/>
                <a:gd name="T3" fmla="*/ 56 h 56"/>
                <a:gd name="T4" fmla="*/ 79 w 79"/>
                <a:gd name="T5" fmla="*/ 0 h 56"/>
                <a:gd name="T6" fmla="*/ 71 w 79"/>
                <a:gd name="T7" fmla="*/ 0 h 56"/>
                <a:gd name="T8" fmla="*/ 71 w 79"/>
                <a:gd name="T9" fmla="*/ 50 h 56"/>
                <a:gd name="T10" fmla="*/ 0 w 79"/>
                <a:gd name="T11" fmla="*/ 50 h 56"/>
                <a:gd name="T12" fmla="*/ 0 w 79"/>
                <a:gd name="T13" fmla="*/ 56 h 5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9" h="56">
                  <a:moveTo>
                    <a:pt x="0" y="56"/>
                  </a:moveTo>
                  <a:lnTo>
                    <a:pt x="79" y="56"/>
                  </a:lnTo>
                  <a:lnTo>
                    <a:pt x="79" y="0"/>
                  </a:lnTo>
                  <a:lnTo>
                    <a:pt x="71" y="0"/>
                  </a:lnTo>
                  <a:lnTo>
                    <a:pt x="71" y="50"/>
                  </a:lnTo>
                  <a:lnTo>
                    <a:pt x="0" y="50"/>
                  </a:lnTo>
                  <a:lnTo>
                    <a:pt x="0" y="56"/>
                  </a:lnTo>
                  <a:close/>
                </a:path>
              </a:pathLst>
            </a:custGeom>
            <a:solidFill>
              <a:srgbClr val="E4E4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12" name="Freeform 676"/>
            <p:cNvSpPr/>
            <p:nvPr/>
          </p:nvSpPr>
          <p:spPr bwMode="auto">
            <a:xfrm>
              <a:off x="986" y="2835"/>
              <a:ext cx="71" cy="50"/>
            </a:xfrm>
            <a:custGeom>
              <a:avLst/>
              <a:gdLst>
                <a:gd name="T0" fmla="*/ 0 w 71"/>
                <a:gd name="T1" fmla="*/ 50 h 50"/>
                <a:gd name="T2" fmla="*/ 71 w 71"/>
                <a:gd name="T3" fmla="*/ 50 h 50"/>
                <a:gd name="T4" fmla="*/ 71 w 71"/>
                <a:gd name="T5" fmla="*/ 0 h 50"/>
                <a:gd name="T6" fmla="*/ 62 w 71"/>
                <a:gd name="T7" fmla="*/ 0 h 50"/>
                <a:gd name="T8" fmla="*/ 62 w 71"/>
                <a:gd name="T9" fmla="*/ 44 h 50"/>
                <a:gd name="T10" fmla="*/ 0 w 71"/>
                <a:gd name="T11" fmla="*/ 44 h 50"/>
                <a:gd name="T12" fmla="*/ 0 w 71"/>
                <a:gd name="T13" fmla="*/ 50 h 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1" h="50">
                  <a:moveTo>
                    <a:pt x="0" y="50"/>
                  </a:moveTo>
                  <a:lnTo>
                    <a:pt x="71" y="50"/>
                  </a:lnTo>
                  <a:lnTo>
                    <a:pt x="71" y="0"/>
                  </a:lnTo>
                  <a:lnTo>
                    <a:pt x="62" y="0"/>
                  </a:lnTo>
                  <a:lnTo>
                    <a:pt x="62" y="44"/>
                  </a:lnTo>
                  <a:lnTo>
                    <a:pt x="0" y="44"/>
                  </a:lnTo>
                  <a:lnTo>
                    <a:pt x="0" y="50"/>
                  </a:lnTo>
                  <a:close/>
                </a:path>
              </a:pathLst>
            </a:custGeom>
            <a:solidFill>
              <a:srgbClr val="E8E8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13" name="Freeform 677"/>
            <p:cNvSpPr/>
            <p:nvPr/>
          </p:nvSpPr>
          <p:spPr bwMode="auto">
            <a:xfrm>
              <a:off x="986" y="2835"/>
              <a:ext cx="62" cy="44"/>
            </a:xfrm>
            <a:custGeom>
              <a:avLst/>
              <a:gdLst>
                <a:gd name="T0" fmla="*/ 0 w 62"/>
                <a:gd name="T1" fmla="*/ 44 h 44"/>
                <a:gd name="T2" fmla="*/ 62 w 62"/>
                <a:gd name="T3" fmla="*/ 44 h 44"/>
                <a:gd name="T4" fmla="*/ 62 w 62"/>
                <a:gd name="T5" fmla="*/ 0 h 44"/>
                <a:gd name="T6" fmla="*/ 53 w 62"/>
                <a:gd name="T7" fmla="*/ 0 h 44"/>
                <a:gd name="T8" fmla="*/ 53 w 62"/>
                <a:gd name="T9" fmla="*/ 37 h 44"/>
                <a:gd name="T10" fmla="*/ 0 w 62"/>
                <a:gd name="T11" fmla="*/ 37 h 44"/>
                <a:gd name="T12" fmla="*/ 0 w 62"/>
                <a:gd name="T13" fmla="*/ 44 h 4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2" h="44">
                  <a:moveTo>
                    <a:pt x="0" y="44"/>
                  </a:moveTo>
                  <a:lnTo>
                    <a:pt x="62" y="44"/>
                  </a:lnTo>
                  <a:lnTo>
                    <a:pt x="62" y="0"/>
                  </a:lnTo>
                  <a:lnTo>
                    <a:pt x="53" y="0"/>
                  </a:lnTo>
                  <a:lnTo>
                    <a:pt x="53" y="37"/>
                  </a:lnTo>
                  <a:lnTo>
                    <a:pt x="0" y="37"/>
                  </a:lnTo>
                  <a:lnTo>
                    <a:pt x="0" y="44"/>
                  </a:lnTo>
                  <a:close/>
                </a:path>
              </a:pathLst>
            </a:custGeom>
            <a:solidFill>
              <a:srgbClr val="EBEB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14" name="Freeform 678"/>
            <p:cNvSpPr/>
            <p:nvPr/>
          </p:nvSpPr>
          <p:spPr bwMode="auto">
            <a:xfrm>
              <a:off x="986" y="2835"/>
              <a:ext cx="53" cy="37"/>
            </a:xfrm>
            <a:custGeom>
              <a:avLst/>
              <a:gdLst>
                <a:gd name="T0" fmla="*/ 0 w 53"/>
                <a:gd name="T1" fmla="*/ 37 h 37"/>
                <a:gd name="T2" fmla="*/ 53 w 53"/>
                <a:gd name="T3" fmla="*/ 37 h 37"/>
                <a:gd name="T4" fmla="*/ 53 w 53"/>
                <a:gd name="T5" fmla="*/ 0 h 37"/>
                <a:gd name="T6" fmla="*/ 44 w 53"/>
                <a:gd name="T7" fmla="*/ 0 h 37"/>
                <a:gd name="T8" fmla="*/ 44 w 53"/>
                <a:gd name="T9" fmla="*/ 31 h 37"/>
                <a:gd name="T10" fmla="*/ 0 w 53"/>
                <a:gd name="T11" fmla="*/ 31 h 37"/>
                <a:gd name="T12" fmla="*/ 0 w 53"/>
                <a:gd name="T13" fmla="*/ 37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37">
                  <a:moveTo>
                    <a:pt x="0" y="37"/>
                  </a:moveTo>
                  <a:lnTo>
                    <a:pt x="53" y="37"/>
                  </a:lnTo>
                  <a:lnTo>
                    <a:pt x="53" y="0"/>
                  </a:lnTo>
                  <a:lnTo>
                    <a:pt x="44" y="0"/>
                  </a:lnTo>
                  <a:lnTo>
                    <a:pt x="44" y="31"/>
                  </a:lnTo>
                  <a:lnTo>
                    <a:pt x="0" y="31"/>
                  </a:lnTo>
                  <a:lnTo>
                    <a:pt x="0" y="37"/>
                  </a:lnTo>
                  <a:close/>
                </a:path>
              </a:pathLst>
            </a:custGeom>
            <a:solidFill>
              <a:srgbClr val="EFE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15" name="Freeform 679"/>
            <p:cNvSpPr/>
            <p:nvPr/>
          </p:nvSpPr>
          <p:spPr bwMode="auto">
            <a:xfrm>
              <a:off x="986" y="2835"/>
              <a:ext cx="44" cy="31"/>
            </a:xfrm>
            <a:custGeom>
              <a:avLst/>
              <a:gdLst>
                <a:gd name="T0" fmla="*/ 0 w 44"/>
                <a:gd name="T1" fmla="*/ 31 h 31"/>
                <a:gd name="T2" fmla="*/ 44 w 44"/>
                <a:gd name="T3" fmla="*/ 31 h 31"/>
                <a:gd name="T4" fmla="*/ 44 w 44"/>
                <a:gd name="T5" fmla="*/ 0 h 31"/>
                <a:gd name="T6" fmla="*/ 34 w 44"/>
                <a:gd name="T7" fmla="*/ 0 h 31"/>
                <a:gd name="T8" fmla="*/ 34 w 44"/>
                <a:gd name="T9" fmla="*/ 25 h 31"/>
                <a:gd name="T10" fmla="*/ 0 w 44"/>
                <a:gd name="T11" fmla="*/ 25 h 31"/>
                <a:gd name="T12" fmla="*/ 0 w 44"/>
                <a:gd name="T13" fmla="*/ 31 h 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" h="31">
                  <a:moveTo>
                    <a:pt x="0" y="31"/>
                  </a:moveTo>
                  <a:lnTo>
                    <a:pt x="44" y="31"/>
                  </a:lnTo>
                  <a:lnTo>
                    <a:pt x="44" y="0"/>
                  </a:lnTo>
                  <a:lnTo>
                    <a:pt x="34" y="0"/>
                  </a:lnTo>
                  <a:lnTo>
                    <a:pt x="34" y="25"/>
                  </a:lnTo>
                  <a:lnTo>
                    <a:pt x="0" y="25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F3F3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16" name="Freeform 680"/>
            <p:cNvSpPr/>
            <p:nvPr/>
          </p:nvSpPr>
          <p:spPr bwMode="auto">
            <a:xfrm>
              <a:off x="984" y="2834"/>
              <a:ext cx="36" cy="26"/>
            </a:xfrm>
            <a:custGeom>
              <a:avLst/>
              <a:gdLst>
                <a:gd name="T0" fmla="*/ 2 w 36"/>
                <a:gd name="T1" fmla="*/ 26 h 26"/>
                <a:gd name="T2" fmla="*/ 36 w 36"/>
                <a:gd name="T3" fmla="*/ 26 h 26"/>
                <a:gd name="T4" fmla="*/ 36 w 36"/>
                <a:gd name="T5" fmla="*/ 1 h 26"/>
                <a:gd name="T6" fmla="*/ 26 w 36"/>
                <a:gd name="T7" fmla="*/ 0 h 26"/>
                <a:gd name="T8" fmla="*/ 26 w 36"/>
                <a:gd name="T9" fmla="*/ 18 h 26"/>
                <a:gd name="T10" fmla="*/ 0 w 36"/>
                <a:gd name="T11" fmla="*/ 18 h 26"/>
                <a:gd name="T12" fmla="*/ 2 w 36"/>
                <a:gd name="T13" fmla="*/ 26 h 2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" h="26">
                  <a:moveTo>
                    <a:pt x="2" y="26"/>
                  </a:moveTo>
                  <a:lnTo>
                    <a:pt x="36" y="26"/>
                  </a:lnTo>
                  <a:lnTo>
                    <a:pt x="36" y="1"/>
                  </a:lnTo>
                  <a:lnTo>
                    <a:pt x="26" y="0"/>
                  </a:lnTo>
                  <a:lnTo>
                    <a:pt x="26" y="18"/>
                  </a:lnTo>
                  <a:lnTo>
                    <a:pt x="0" y="18"/>
                  </a:lnTo>
                  <a:lnTo>
                    <a:pt x="2" y="26"/>
                  </a:lnTo>
                  <a:close/>
                </a:path>
              </a:pathLst>
            </a:custGeom>
            <a:solidFill>
              <a:srgbClr val="F7F7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17" name="Freeform 681"/>
            <p:cNvSpPr/>
            <p:nvPr/>
          </p:nvSpPr>
          <p:spPr bwMode="auto">
            <a:xfrm>
              <a:off x="984" y="2834"/>
              <a:ext cx="26" cy="18"/>
            </a:xfrm>
            <a:custGeom>
              <a:avLst/>
              <a:gdLst>
                <a:gd name="T0" fmla="*/ 0 w 26"/>
                <a:gd name="T1" fmla="*/ 18 h 18"/>
                <a:gd name="T2" fmla="*/ 26 w 26"/>
                <a:gd name="T3" fmla="*/ 18 h 18"/>
                <a:gd name="T4" fmla="*/ 26 w 26"/>
                <a:gd name="T5" fmla="*/ 0 h 18"/>
                <a:gd name="T6" fmla="*/ 14 w 26"/>
                <a:gd name="T7" fmla="*/ 1 h 18"/>
                <a:gd name="T8" fmla="*/ 14 w 26"/>
                <a:gd name="T9" fmla="*/ 10 h 18"/>
                <a:gd name="T10" fmla="*/ 2 w 26"/>
                <a:gd name="T11" fmla="*/ 10 h 18"/>
                <a:gd name="T12" fmla="*/ 0 w 26"/>
                <a:gd name="T13" fmla="*/ 18 h 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18">
                  <a:moveTo>
                    <a:pt x="0" y="18"/>
                  </a:moveTo>
                  <a:lnTo>
                    <a:pt x="26" y="18"/>
                  </a:lnTo>
                  <a:lnTo>
                    <a:pt x="26" y="0"/>
                  </a:lnTo>
                  <a:lnTo>
                    <a:pt x="14" y="1"/>
                  </a:lnTo>
                  <a:lnTo>
                    <a:pt x="14" y="10"/>
                  </a:lnTo>
                  <a:lnTo>
                    <a:pt x="2" y="1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AF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18" name="Freeform 682"/>
            <p:cNvSpPr/>
            <p:nvPr/>
          </p:nvSpPr>
          <p:spPr bwMode="auto">
            <a:xfrm>
              <a:off x="984" y="2834"/>
              <a:ext cx="14" cy="10"/>
            </a:xfrm>
            <a:custGeom>
              <a:avLst/>
              <a:gdLst>
                <a:gd name="T0" fmla="*/ 2 w 14"/>
                <a:gd name="T1" fmla="*/ 10 h 10"/>
                <a:gd name="T2" fmla="*/ 14 w 14"/>
                <a:gd name="T3" fmla="*/ 10 h 10"/>
                <a:gd name="T4" fmla="*/ 14 w 14"/>
                <a:gd name="T5" fmla="*/ 1 h 10"/>
                <a:gd name="T6" fmla="*/ 2 w 14"/>
                <a:gd name="T7" fmla="*/ 0 h 10"/>
                <a:gd name="T8" fmla="*/ 2 w 14"/>
                <a:gd name="T9" fmla="*/ 1 h 10"/>
                <a:gd name="T10" fmla="*/ 0 w 14"/>
                <a:gd name="T11" fmla="*/ 1 h 10"/>
                <a:gd name="T12" fmla="*/ 2 w 14"/>
                <a:gd name="T13" fmla="*/ 1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10">
                  <a:moveTo>
                    <a:pt x="2" y="10"/>
                  </a:moveTo>
                  <a:lnTo>
                    <a:pt x="14" y="10"/>
                  </a:lnTo>
                  <a:lnTo>
                    <a:pt x="14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lnTo>
                    <a:pt x="2" y="10"/>
                  </a:lnTo>
                  <a:close/>
                </a:path>
              </a:pathLst>
            </a:custGeom>
            <a:solidFill>
              <a:srgbClr val="FEF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19" name="Freeform 683"/>
            <p:cNvSpPr/>
            <p:nvPr/>
          </p:nvSpPr>
          <p:spPr bwMode="auto">
            <a:xfrm>
              <a:off x="984" y="2834"/>
              <a:ext cx="2" cy="1"/>
            </a:xfrm>
            <a:custGeom>
              <a:avLst/>
              <a:gdLst>
                <a:gd name="T0" fmla="*/ 0 w 2"/>
                <a:gd name="T1" fmla="*/ 1 h 1"/>
                <a:gd name="T2" fmla="*/ 2 w 2"/>
                <a:gd name="T3" fmla="*/ 1 h 1"/>
                <a:gd name="T4" fmla="*/ 2 w 2"/>
                <a:gd name="T5" fmla="*/ 0 h 1"/>
                <a:gd name="T6" fmla="*/ 2 w 2"/>
                <a:gd name="T7" fmla="*/ 1 h 1"/>
                <a:gd name="T8" fmla="*/ 2 w 2"/>
                <a:gd name="T9" fmla="*/ 1 h 1"/>
                <a:gd name="T10" fmla="*/ 2 w 2"/>
                <a:gd name="T11" fmla="*/ 1 h 1"/>
                <a:gd name="T12" fmla="*/ 0 w 2"/>
                <a:gd name="T13" fmla="*/ 1 h 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lnTo>
                    <a:pt x="2" y="1"/>
                  </a:lnTo>
                  <a:lnTo>
                    <a:pt x="2" y="0"/>
                  </a:lnTo>
                  <a:lnTo>
                    <a:pt x="2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20" name="Freeform 684"/>
            <p:cNvSpPr/>
            <p:nvPr/>
          </p:nvSpPr>
          <p:spPr bwMode="auto">
            <a:xfrm>
              <a:off x="972" y="2823"/>
              <a:ext cx="230" cy="171"/>
            </a:xfrm>
            <a:custGeom>
              <a:avLst/>
              <a:gdLst>
                <a:gd name="T0" fmla="*/ 230 w 230"/>
                <a:gd name="T1" fmla="*/ 0 h 171"/>
                <a:gd name="T2" fmla="*/ 0 w 230"/>
                <a:gd name="T3" fmla="*/ 0 h 171"/>
                <a:gd name="T4" fmla="*/ 0 w 230"/>
                <a:gd name="T5" fmla="*/ 171 h 171"/>
                <a:gd name="T6" fmla="*/ 4 w 230"/>
                <a:gd name="T7" fmla="*/ 171 h 171"/>
                <a:gd name="T8" fmla="*/ 4 w 230"/>
                <a:gd name="T9" fmla="*/ 2 h 171"/>
                <a:gd name="T10" fmla="*/ 230 w 230"/>
                <a:gd name="T11" fmla="*/ 2 h 171"/>
                <a:gd name="T12" fmla="*/ 230 w 230"/>
                <a:gd name="T13" fmla="*/ 0 h 17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30" h="171">
                  <a:moveTo>
                    <a:pt x="230" y="0"/>
                  </a:moveTo>
                  <a:lnTo>
                    <a:pt x="0" y="0"/>
                  </a:lnTo>
                  <a:lnTo>
                    <a:pt x="0" y="171"/>
                  </a:lnTo>
                  <a:lnTo>
                    <a:pt x="4" y="171"/>
                  </a:lnTo>
                  <a:lnTo>
                    <a:pt x="4" y="2"/>
                  </a:lnTo>
                  <a:lnTo>
                    <a:pt x="230" y="2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21" name="Freeform 685"/>
            <p:cNvSpPr/>
            <p:nvPr/>
          </p:nvSpPr>
          <p:spPr bwMode="auto">
            <a:xfrm>
              <a:off x="976" y="2825"/>
              <a:ext cx="226" cy="169"/>
            </a:xfrm>
            <a:custGeom>
              <a:avLst/>
              <a:gdLst>
                <a:gd name="T0" fmla="*/ 226 w 226"/>
                <a:gd name="T1" fmla="*/ 0 h 169"/>
                <a:gd name="T2" fmla="*/ 0 w 226"/>
                <a:gd name="T3" fmla="*/ 0 h 169"/>
                <a:gd name="T4" fmla="*/ 0 w 226"/>
                <a:gd name="T5" fmla="*/ 169 h 169"/>
                <a:gd name="T6" fmla="*/ 5 w 226"/>
                <a:gd name="T7" fmla="*/ 169 h 169"/>
                <a:gd name="T8" fmla="*/ 5 w 226"/>
                <a:gd name="T9" fmla="*/ 4 h 169"/>
                <a:gd name="T10" fmla="*/ 226 w 226"/>
                <a:gd name="T11" fmla="*/ 4 h 169"/>
                <a:gd name="T12" fmla="*/ 226 w 226"/>
                <a:gd name="T13" fmla="*/ 0 h 16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6" h="169">
                  <a:moveTo>
                    <a:pt x="226" y="0"/>
                  </a:moveTo>
                  <a:lnTo>
                    <a:pt x="0" y="0"/>
                  </a:lnTo>
                  <a:lnTo>
                    <a:pt x="0" y="169"/>
                  </a:lnTo>
                  <a:lnTo>
                    <a:pt x="5" y="169"/>
                  </a:lnTo>
                  <a:lnTo>
                    <a:pt x="5" y="4"/>
                  </a:lnTo>
                  <a:lnTo>
                    <a:pt x="226" y="4"/>
                  </a:lnTo>
                  <a:lnTo>
                    <a:pt x="226" y="0"/>
                  </a:lnTo>
                  <a:close/>
                </a:path>
              </a:pathLst>
            </a:custGeom>
            <a:solidFill>
              <a:srgbClr val="9D9D9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22" name="Freeform 686"/>
            <p:cNvSpPr/>
            <p:nvPr/>
          </p:nvSpPr>
          <p:spPr bwMode="auto">
            <a:xfrm>
              <a:off x="981" y="2829"/>
              <a:ext cx="221" cy="165"/>
            </a:xfrm>
            <a:custGeom>
              <a:avLst/>
              <a:gdLst>
                <a:gd name="T0" fmla="*/ 221 w 221"/>
                <a:gd name="T1" fmla="*/ 0 h 165"/>
                <a:gd name="T2" fmla="*/ 0 w 221"/>
                <a:gd name="T3" fmla="*/ 0 h 165"/>
                <a:gd name="T4" fmla="*/ 0 w 221"/>
                <a:gd name="T5" fmla="*/ 165 h 165"/>
                <a:gd name="T6" fmla="*/ 5 w 221"/>
                <a:gd name="T7" fmla="*/ 165 h 165"/>
                <a:gd name="T8" fmla="*/ 5 w 221"/>
                <a:gd name="T9" fmla="*/ 4 h 165"/>
                <a:gd name="T10" fmla="*/ 221 w 221"/>
                <a:gd name="T11" fmla="*/ 4 h 165"/>
                <a:gd name="T12" fmla="*/ 221 w 221"/>
                <a:gd name="T13" fmla="*/ 0 h 16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21" h="165">
                  <a:moveTo>
                    <a:pt x="221" y="0"/>
                  </a:moveTo>
                  <a:lnTo>
                    <a:pt x="0" y="0"/>
                  </a:lnTo>
                  <a:lnTo>
                    <a:pt x="0" y="165"/>
                  </a:lnTo>
                  <a:lnTo>
                    <a:pt x="5" y="165"/>
                  </a:lnTo>
                  <a:lnTo>
                    <a:pt x="5" y="4"/>
                  </a:lnTo>
                  <a:lnTo>
                    <a:pt x="221" y="4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rgbClr val="A0A0A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23" name="Freeform 687"/>
            <p:cNvSpPr/>
            <p:nvPr/>
          </p:nvSpPr>
          <p:spPr bwMode="auto">
            <a:xfrm>
              <a:off x="986" y="2833"/>
              <a:ext cx="216" cy="161"/>
            </a:xfrm>
            <a:custGeom>
              <a:avLst/>
              <a:gdLst>
                <a:gd name="T0" fmla="*/ 216 w 216"/>
                <a:gd name="T1" fmla="*/ 0 h 161"/>
                <a:gd name="T2" fmla="*/ 0 w 216"/>
                <a:gd name="T3" fmla="*/ 0 h 161"/>
                <a:gd name="T4" fmla="*/ 0 w 216"/>
                <a:gd name="T5" fmla="*/ 161 h 161"/>
                <a:gd name="T6" fmla="*/ 5 w 216"/>
                <a:gd name="T7" fmla="*/ 161 h 161"/>
                <a:gd name="T8" fmla="*/ 5 w 216"/>
                <a:gd name="T9" fmla="*/ 4 h 161"/>
                <a:gd name="T10" fmla="*/ 216 w 216"/>
                <a:gd name="T11" fmla="*/ 4 h 161"/>
                <a:gd name="T12" fmla="*/ 216 w 216"/>
                <a:gd name="T13" fmla="*/ 0 h 1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6" h="161">
                  <a:moveTo>
                    <a:pt x="216" y="0"/>
                  </a:moveTo>
                  <a:lnTo>
                    <a:pt x="0" y="0"/>
                  </a:lnTo>
                  <a:lnTo>
                    <a:pt x="0" y="161"/>
                  </a:lnTo>
                  <a:lnTo>
                    <a:pt x="5" y="161"/>
                  </a:lnTo>
                  <a:lnTo>
                    <a:pt x="5" y="4"/>
                  </a:lnTo>
                  <a:lnTo>
                    <a:pt x="216" y="4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A3A3A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24" name="Freeform 688"/>
            <p:cNvSpPr/>
            <p:nvPr/>
          </p:nvSpPr>
          <p:spPr bwMode="auto">
            <a:xfrm>
              <a:off x="991" y="2837"/>
              <a:ext cx="211" cy="157"/>
            </a:xfrm>
            <a:custGeom>
              <a:avLst/>
              <a:gdLst>
                <a:gd name="T0" fmla="*/ 211 w 211"/>
                <a:gd name="T1" fmla="*/ 0 h 157"/>
                <a:gd name="T2" fmla="*/ 0 w 211"/>
                <a:gd name="T3" fmla="*/ 0 h 157"/>
                <a:gd name="T4" fmla="*/ 0 w 211"/>
                <a:gd name="T5" fmla="*/ 157 h 157"/>
                <a:gd name="T6" fmla="*/ 5 w 211"/>
                <a:gd name="T7" fmla="*/ 157 h 157"/>
                <a:gd name="T8" fmla="*/ 5 w 211"/>
                <a:gd name="T9" fmla="*/ 3 h 157"/>
                <a:gd name="T10" fmla="*/ 211 w 211"/>
                <a:gd name="T11" fmla="*/ 3 h 157"/>
                <a:gd name="T12" fmla="*/ 211 w 211"/>
                <a:gd name="T13" fmla="*/ 0 h 1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1" h="157">
                  <a:moveTo>
                    <a:pt x="211" y="0"/>
                  </a:moveTo>
                  <a:lnTo>
                    <a:pt x="0" y="0"/>
                  </a:lnTo>
                  <a:lnTo>
                    <a:pt x="0" y="157"/>
                  </a:lnTo>
                  <a:lnTo>
                    <a:pt x="5" y="157"/>
                  </a:lnTo>
                  <a:lnTo>
                    <a:pt x="5" y="3"/>
                  </a:lnTo>
                  <a:lnTo>
                    <a:pt x="211" y="3"/>
                  </a:lnTo>
                  <a:lnTo>
                    <a:pt x="211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25" name="Freeform 689"/>
            <p:cNvSpPr/>
            <p:nvPr/>
          </p:nvSpPr>
          <p:spPr bwMode="auto">
            <a:xfrm>
              <a:off x="996" y="2840"/>
              <a:ext cx="206" cy="154"/>
            </a:xfrm>
            <a:custGeom>
              <a:avLst/>
              <a:gdLst>
                <a:gd name="T0" fmla="*/ 206 w 206"/>
                <a:gd name="T1" fmla="*/ 0 h 154"/>
                <a:gd name="T2" fmla="*/ 0 w 206"/>
                <a:gd name="T3" fmla="*/ 0 h 154"/>
                <a:gd name="T4" fmla="*/ 0 w 206"/>
                <a:gd name="T5" fmla="*/ 154 h 154"/>
                <a:gd name="T6" fmla="*/ 5 w 206"/>
                <a:gd name="T7" fmla="*/ 154 h 154"/>
                <a:gd name="T8" fmla="*/ 5 w 206"/>
                <a:gd name="T9" fmla="*/ 4 h 154"/>
                <a:gd name="T10" fmla="*/ 206 w 206"/>
                <a:gd name="T11" fmla="*/ 4 h 154"/>
                <a:gd name="T12" fmla="*/ 206 w 206"/>
                <a:gd name="T13" fmla="*/ 0 h 1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6" h="154">
                  <a:moveTo>
                    <a:pt x="206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5" y="154"/>
                  </a:lnTo>
                  <a:lnTo>
                    <a:pt x="5" y="4"/>
                  </a:lnTo>
                  <a:lnTo>
                    <a:pt x="206" y="4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A9A9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26" name="Freeform 690"/>
            <p:cNvSpPr/>
            <p:nvPr/>
          </p:nvSpPr>
          <p:spPr bwMode="auto">
            <a:xfrm>
              <a:off x="1001" y="2844"/>
              <a:ext cx="201" cy="150"/>
            </a:xfrm>
            <a:custGeom>
              <a:avLst/>
              <a:gdLst>
                <a:gd name="T0" fmla="*/ 201 w 201"/>
                <a:gd name="T1" fmla="*/ 0 h 150"/>
                <a:gd name="T2" fmla="*/ 0 w 201"/>
                <a:gd name="T3" fmla="*/ 0 h 150"/>
                <a:gd name="T4" fmla="*/ 0 w 201"/>
                <a:gd name="T5" fmla="*/ 150 h 150"/>
                <a:gd name="T6" fmla="*/ 5 w 201"/>
                <a:gd name="T7" fmla="*/ 150 h 150"/>
                <a:gd name="T8" fmla="*/ 5 w 201"/>
                <a:gd name="T9" fmla="*/ 4 h 150"/>
                <a:gd name="T10" fmla="*/ 201 w 201"/>
                <a:gd name="T11" fmla="*/ 4 h 150"/>
                <a:gd name="T12" fmla="*/ 201 w 201"/>
                <a:gd name="T13" fmla="*/ 0 h 15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1" h="150">
                  <a:moveTo>
                    <a:pt x="201" y="0"/>
                  </a:moveTo>
                  <a:lnTo>
                    <a:pt x="0" y="0"/>
                  </a:lnTo>
                  <a:lnTo>
                    <a:pt x="0" y="150"/>
                  </a:lnTo>
                  <a:lnTo>
                    <a:pt x="5" y="150"/>
                  </a:lnTo>
                  <a:lnTo>
                    <a:pt x="5" y="4"/>
                  </a:lnTo>
                  <a:lnTo>
                    <a:pt x="201" y="4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ACACA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27" name="Freeform 691"/>
            <p:cNvSpPr/>
            <p:nvPr/>
          </p:nvSpPr>
          <p:spPr bwMode="auto">
            <a:xfrm>
              <a:off x="1006" y="2848"/>
              <a:ext cx="196" cy="146"/>
            </a:xfrm>
            <a:custGeom>
              <a:avLst/>
              <a:gdLst>
                <a:gd name="T0" fmla="*/ 196 w 196"/>
                <a:gd name="T1" fmla="*/ 0 h 146"/>
                <a:gd name="T2" fmla="*/ 0 w 196"/>
                <a:gd name="T3" fmla="*/ 0 h 146"/>
                <a:gd name="T4" fmla="*/ 0 w 196"/>
                <a:gd name="T5" fmla="*/ 146 h 146"/>
                <a:gd name="T6" fmla="*/ 5 w 196"/>
                <a:gd name="T7" fmla="*/ 146 h 146"/>
                <a:gd name="T8" fmla="*/ 5 w 196"/>
                <a:gd name="T9" fmla="*/ 4 h 146"/>
                <a:gd name="T10" fmla="*/ 196 w 196"/>
                <a:gd name="T11" fmla="*/ 4 h 146"/>
                <a:gd name="T12" fmla="*/ 196 w 196"/>
                <a:gd name="T13" fmla="*/ 0 h 14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6" h="146">
                  <a:moveTo>
                    <a:pt x="196" y="0"/>
                  </a:moveTo>
                  <a:lnTo>
                    <a:pt x="0" y="0"/>
                  </a:lnTo>
                  <a:lnTo>
                    <a:pt x="0" y="146"/>
                  </a:lnTo>
                  <a:lnTo>
                    <a:pt x="5" y="146"/>
                  </a:lnTo>
                  <a:lnTo>
                    <a:pt x="5" y="4"/>
                  </a:lnTo>
                  <a:lnTo>
                    <a:pt x="196" y="4"/>
                  </a:lnTo>
                  <a:lnTo>
                    <a:pt x="196" y="0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28" name="Freeform 692"/>
            <p:cNvSpPr/>
            <p:nvPr/>
          </p:nvSpPr>
          <p:spPr bwMode="auto">
            <a:xfrm>
              <a:off x="1011" y="2852"/>
              <a:ext cx="191" cy="142"/>
            </a:xfrm>
            <a:custGeom>
              <a:avLst/>
              <a:gdLst>
                <a:gd name="T0" fmla="*/ 191 w 191"/>
                <a:gd name="T1" fmla="*/ 0 h 142"/>
                <a:gd name="T2" fmla="*/ 0 w 191"/>
                <a:gd name="T3" fmla="*/ 0 h 142"/>
                <a:gd name="T4" fmla="*/ 0 w 191"/>
                <a:gd name="T5" fmla="*/ 142 h 142"/>
                <a:gd name="T6" fmla="*/ 5 w 191"/>
                <a:gd name="T7" fmla="*/ 142 h 142"/>
                <a:gd name="T8" fmla="*/ 5 w 191"/>
                <a:gd name="T9" fmla="*/ 4 h 142"/>
                <a:gd name="T10" fmla="*/ 191 w 191"/>
                <a:gd name="T11" fmla="*/ 4 h 142"/>
                <a:gd name="T12" fmla="*/ 191 w 191"/>
                <a:gd name="T13" fmla="*/ 0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1" h="142">
                  <a:moveTo>
                    <a:pt x="191" y="0"/>
                  </a:moveTo>
                  <a:lnTo>
                    <a:pt x="0" y="0"/>
                  </a:lnTo>
                  <a:lnTo>
                    <a:pt x="0" y="142"/>
                  </a:lnTo>
                  <a:lnTo>
                    <a:pt x="5" y="142"/>
                  </a:lnTo>
                  <a:lnTo>
                    <a:pt x="5" y="4"/>
                  </a:lnTo>
                  <a:lnTo>
                    <a:pt x="191" y="4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rgbClr val="B1B1B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29" name="Freeform 693"/>
            <p:cNvSpPr/>
            <p:nvPr/>
          </p:nvSpPr>
          <p:spPr bwMode="auto">
            <a:xfrm>
              <a:off x="1016" y="2856"/>
              <a:ext cx="186" cy="138"/>
            </a:xfrm>
            <a:custGeom>
              <a:avLst/>
              <a:gdLst>
                <a:gd name="T0" fmla="*/ 186 w 186"/>
                <a:gd name="T1" fmla="*/ 0 h 138"/>
                <a:gd name="T2" fmla="*/ 0 w 186"/>
                <a:gd name="T3" fmla="*/ 0 h 138"/>
                <a:gd name="T4" fmla="*/ 0 w 186"/>
                <a:gd name="T5" fmla="*/ 138 h 138"/>
                <a:gd name="T6" fmla="*/ 5 w 186"/>
                <a:gd name="T7" fmla="*/ 138 h 138"/>
                <a:gd name="T8" fmla="*/ 5 w 186"/>
                <a:gd name="T9" fmla="*/ 4 h 138"/>
                <a:gd name="T10" fmla="*/ 186 w 186"/>
                <a:gd name="T11" fmla="*/ 4 h 138"/>
                <a:gd name="T12" fmla="*/ 186 w 186"/>
                <a:gd name="T13" fmla="*/ 0 h 1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6" h="138">
                  <a:moveTo>
                    <a:pt x="186" y="0"/>
                  </a:moveTo>
                  <a:lnTo>
                    <a:pt x="0" y="0"/>
                  </a:lnTo>
                  <a:lnTo>
                    <a:pt x="0" y="138"/>
                  </a:lnTo>
                  <a:lnTo>
                    <a:pt x="5" y="138"/>
                  </a:lnTo>
                  <a:lnTo>
                    <a:pt x="5" y="4"/>
                  </a:lnTo>
                  <a:lnTo>
                    <a:pt x="186" y="4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30" name="Freeform 694"/>
            <p:cNvSpPr/>
            <p:nvPr/>
          </p:nvSpPr>
          <p:spPr bwMode="auto">
            <a:xfrm>
              <a:off x="1021" y="2860"/>
              <a:ext cx="181" cy="134"/>
            </a:xfrm>
            <a:custGeom>
              <a:avLst/>
              <a:gdLst>
                <a:gd name="T0" fmla="*/ 181 w 181"/>
                <a:gd name="T1" fmla="*/ 0 h 134"/>
                <a:gd name="T2" fmla="*/ 0 w 181"/>
                <a:gd name="T3" fmla="*/ 0 h 134"/>
                <a:gd name="T4" fmla="*/ 0 w 181"/>
                <a:gd name="T5" fmla="*/ 134 h 134"/>
                <a:gd name="T6" fmla="*/ 6 w 181"/>
                <a:gd name="T7" fmla="*/ 134 h 134"/>
                <a:gd name="T8" fmla="*/ 6 w 181"/>
                <a:gd name="T9" fmla="*/ 3 h 134"/>
                <a:gd name="T10" fmla="*/ 181 w 181"/>
                <a:gd name="T11" fmla="*/ 3 h 134"/>
                <a:gd name="T12" fmla="*/ 181 w 181"/>
                <a:gd name="T13" fmla="*/ 0 h 1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1" h="134">
                  <a:moveTo>
                    <a:pt x="181" y="0"/>
                  </a:moveTo>
                  <a:lnTo>
                    <a:pt x="0" y="0"/>
                  </a:lnTo>
                  <a:lnTo>
                    <a:pt x="0" y="134"/>
                  </a:lnTo>
                  <a:lnTo>
                    <a:pt x="6" y="134"/>
                  </a:lnTo>
                  <a:lnTo>
                    <a:pt x="6" y="3"/>
                  </a:lnTo>
                  <a:lnTo>
                    <a:pt x="181" y="3"/>
                  </a:lnTo>
                  <a:lnTo>
                    <a:pt x="181" y="0"/>
                  </a:lnTo>
                  <a:close/>
                </a:path>
              </a:pathLst>
            </a:custGeom>
            <a:solidFill>
              <a:srgbClr val="B5B5B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31" name="Freeform 695"/>
            <p:cNvSpPr/>
            <p:nvPr/>
          </p:nvSpPr>
          <p:spPr bwMode="auto">
            <a:xfrm>
              <a:off x="1027" y="2863"/>
              <a:ext cx="175" cy="131"/>
            </a:xfrm>
            <a:custGeom>
              <a:avLst/>
              <a:gdLst>
                <a:gd name="T0" fmla="*/ 175 w 175"/>
                <a:gd name="T1" fmla="*/ 0 h 131"/>
                <a:gd name="T2" fmla="*/ 0 w 175"/>
                <a:gd name="T3" fmla="*/ 0 h 131"/>
                <a:gd name="T4" fmla="*/ 0 w 175"/>
                <a:gd name="T5" fmla="*/ 131 h 131"/>
                <a:gd name="T6" fmla="*/ 6 w 175"/>
                <a:gd name="T7" fmla="*/ 131 h 131"/>
                <a:gd name="T8" fmla="*/ 6 w 175"/>
                <a:gd name="T9" fmla="*/ 4 h 131"/>
                <a:gd name="T10" fmla="*/ 175 w 175"/>
                <a:gd name="T11" fmla="*/ 4 h 131"/>
                <a:gd name="T12" fmla="*/ 175 w 175"/>
                <a:gd name="T13" fmla="*/ 0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5" h="131">
                  <a:moveTo>
                    <a:pt x="175" y="0"/>
                  </a:moveTo>
                  <a:lnTo>
                    <a:pt x="0" y="0"/>
                  </a:lnTo>
                  <a:lnTo>
                    <a:pt x="0" y="131"/>
                  </a:lnTo>
                  <a:lnTo>
                    <a:pt x="6" y="131"/>
                  </a:lnTo>
                  <a:lnTo>
                    <a:pt x="6" y="4"/>
                  </a:lnTo>
                  <a:lnTo>
                    <a:pt x="175" y="4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32" name="Freeform 696"/>
            <p:cNvSpPr/>
            <p:nvPr/>
          </p:nvSpPr>
          <p:spPr bwMode="auto">
            <a:xfrm>
              <a:off x="1033" y="2867"/>
              <a:ext cx="169" cy="127"/>
            </a:xfrm>
            <a:custGeom>
              <a:avLst/>
              <a:gdLst>
                <a:gd name="T0" fmla="*/ 169 w 169"/>
                <a:gd name="T1" fmla="*/ 0 h 127"/>
                <a:gd name="T2" fmla="*/ 0 w 169"/>
                <a:gd name="T3" fmla="*/ 0 h 127"/>
                <a:gd name="T4" fmla="*/ 0 w 169"/>
                <a:gd name="T5" fmla="*/ 127 h 127"/>
                <a:gd name="T6" fmla="*/ 6 w 169"/>
                <a:gd name="T7" fmla="*/ 127 h 127"/>
                <a:gd name="T8" fmla="*/ 6 w 169"/>
                <a:gd name="T9" fmla="*/ 5 h 127"/>
                <a:gd name="T10" fmla="*/ 169 w 169"/>
                <a:gd name="T11" fmla="*/ 5 h 127"/>
                <a:gd name="T12" fmla="*/ 169 w 169"/>
                <a:gd name="T13" fmla="*/ 0 h 1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9" h="127">
                  <a:moveTo>
                    <a:pt x="169" y="0"/>
                  </a:moveTo>
                  <a:lnTo>
                    <a:pt x="0" y="0"/>
                  </a:lnTo>
                  <a:lnTo>
                    <a:pt x="0" y="127"/>
                  </a:lnTo>
                  <a:lnTo>
                    <a:pt x="6" y="127"/>
                  </a:lnTo>
                  <a:lnTo>
                    <a:pt x="6" y="5"/>
                  </a:lnTo>
                  <a:lnTo>
                    <a:pt x="169" y="5"/>
                  </a:lnTo>
                  <a:lnTo>
                    <a:pt x="169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33" name="Freeform 697"/>
            <p:cNvSpPr/>
            <p:nvPr/>
          </p:nvSpPr>
          <p:spPr bwMode="auto">
            <a:xfrm>
              <a:off x="1039" y="2872"/>
              <a:ext cx="163" cy="122"/>
            </a:xfrm>
            <a:custGeom>
              <a:avLst/>
              <a:gdLst>
                <a:gd name="T0" fmla="*/ 163 w 163"/>
                <a:gd name="T1" fmla="*/ 0 h 122"/>
                <a:gd name="T2" fmla="*/ 0 w 163"/>
                <a:gd name="T3" fmla="*/ 0 h 122"/>
                <a:gd name="T4" fmla="*/ 0 w 163"/>
                <a:gd name="T5" fmla="*/ 122 h 122"/>
                <a:gd name="T6" fmla="*/ 5 w 163"/>
                <a:gd name="T7" fmla="*/ 122 h 122"/>
                <a:gd name="T8" fmla="*/ 5 w 163"/>
                <a:gd name="T9" fmla="*/ 4 h 122"/>
                <a:gd name="T10" fmla="*/ 163 w 163"/>
                <a:gd name="T11" fmla="*/ 4 h 122"/>
                <a:gd name="T12" fmla="*/ 163 w 163"/>
                <a:gd name="T13" fmla="*/ 0 h 12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122">
                  <a:moveTo>
                    <a:pt x="163" y="0"/>
                  </a:moveTo>
                  <a:lnTo>
                    <a:pt x="0" y="0"/>
                  </a:lnTo>
                  <a:lnTo>
                    <a:pt x="0" y="122"/>
                  </a:lnTo>
                  <a:lnTo>
                    <a:pt x="5" y="122"/>
                  </a:lnTo>
                  <a:lnTo>
                    <a:pt x="5" y="4"/>
                  </a:lnTo>
                  <a:lnTo>
                    <a:pt x="163" y="4"/>
                  </a:lnTo>
                  <a:lnTo>
                    <a:pt x="163" y="0"/>
                  </a:lnTo>
                  <a:close/>
                </a:path>
              </a:pathLst>
            </a:custGeom>
            <a:solidFill>
              <a:srgbClr val="BDBDB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34" name="Freeform 698"/>
            <p:cNvSpPr/>
            <p:nvPr/>
          </p:nvSpPr>
          <p:spPr bwMode="auto">
            <a:xfrm>
              <a:off x="1044" y="2876"/>
              <a:ext cx="158" cy="118"/>
            </a:xfrm>
            <a:custGeom>
              <a:avLst/>
              <a:gdLst>
                <a:gd name="T0" fmla="*/ 158 w 158"/>
                <a:gd name="T1" fmla="*/ 0 h 118"/>
                <a:gd name="T2" fmla="*/ 0 w 158"/>
                <a:gd name="T3" fmla="*/ 0 h 118"/>
                <a:gd name="T4" fmla="*/ 0 w 158"/>
                <a:gd name="T5" fmla="*/ 118 h 118"/>
                <a:gd name="T6" fmla="*/ 6 w 158"/>
                <a:gd name="T7" fmla="*/ 118 h 118"/>
                <a:gd name="T8" fmla="*/ 6 w 158"/>
                <a:gd name="T9" fmla="*/ 5 h 118"/>
                <a:gd name="T10" fmla="*/ 158 w 158"/>
                <a:gd name="T11" fmla="*/ 5 h 118"/>
                <a:gd name="T12" fmla="*/ 158 w 158"/>
                <a:gd name="T13" fmla="*/ 0 h 11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8" h="118">
                  <a:moveTo>
                    <a:pt x="158" y="0"/>
                  </a:moveTo>
                  <a:lnTo>
                    <a:pt x="0" y="0"/>
                  </a:lnTo>
                  <a:lnTo>
                    <a:pt x="0" y="118"/>
                  </a:lnTo>
                  <a:lnTo>
                    <a:pt x="6" y="118"/>
                  </a:lnTo>
                  <a:lnTo>
                    <a:pt x="6" y="5"/>
                  </a:lnTo>
                  <a:lnTo>
                    <a:pt x="158" y="5"/>
                  </a:lnTo>
                  <a:lnTo>
                    <a:pt x="158" y="0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35" name="Freeform 699"/>
            <p:cNvSpPr/>
            <p:nvPr/>
          </p:nvSpPr>
          <p:spPr bwMode="auto">
            <a:xfrm>
              <a:off x="1050" y="2881"/>
              <a:ext cx="152" cy="113"/>
            </a:xfrm>
            <a:custGeom>
              <a:avLst/>
              <a:gdLst>
                <a:gd name="T0" fmla="*/ 152 w 152"/>
                <a:gd name="T1" fmla="*/ 0 h 113"/>
                <a:gd name="T2" fmla="*/ 0 w 152"/>
                <a:gd name="T3" fmla="*/ 0 h 113"/>
                <a:gd name="T4" fmla="*/ 0 w 152"/>
                <a:gd name="T5" fmla="*/ 113 h 113"/>
                <a:gd name="T6" fmla="*/ 7 w 152"/>
                <a:gd name="T7" fmla="*/ 113 h 113"/>
                <a:gd name="T8" fmla="*/ 7 w 152"/>
                <a:gd name="T9" fmla="*/ 5 h 113"/>
                <a:gd name="T10" fmla="*/ 152 w 152"/>
                <a:gd name="T11" fmla="*/ 5 h 113"/>
                <a:gd name="T12" fmla="*/ 152 w 152"/>
                <a:gd name="T13" fmla="*/ 0 h 11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52" h="113">
                  <a:moveTo>
                    <a:pt x="152" y="0"/>
                  </a:moveTo>
                  <a:lnTo>
                    <a:pt x="0" y="0"/>
                  </a:lnTo>
                  <a:lnTo>
                    <a:pt x="0" y="113"/>
                  </a:lnTo>
                  <a:lnTo>
                    <a:pt x="7" y="113"/>
                  </a:lnTo>
                  <a:lnTo>
                    <a:pt x="7" y="5"/>
                  </a:lnTo>
                  <a:lnTo>
                    <a:pt x="152" y="5"/>
                  </a:lnTo>
                  <a:lnTo>
                    <a:pt x="152" y="0"/>
                  </a:lnTo>
                  <a:close/>
                </a:path>
              </a:pathLst>
            </a:custGeom>
            <a:solidFill>
              <a:srgbClr val="C1C1C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36" name="Freeform 700"/>
            <p:cNvSpPr/>
            <p:nvPr/>
          </p:nvSpPr>
          <p:spPr bwMode="auto">
            <a:xfrm>
              <a:off x="1057" y="2886"/>
              <a:ext cx="145" cy="108"/>
            </a:xfrm>
            <a:custGeom>
              <a:avLst/>
              <a:gdLst>
                <a:gd name="T0" fmla="*/ 145 w 145"/>
                <a:gd name="T1" fmla="*/ 0 h 108"/>
                <a:gd name="T2" fmla="*/ 0 w 145"/>
                <a:gd name="T3" fmla="*/ 0 h 108"/>
                <a:gd name="T4" fmla="*/ 0 w 145"/>
                <a:gd name="T5" fmla="*/ 108 h 108"/>
                <a:gd name="T6" fmla="*/ 7 w 145"/>
                <a:gd name="T7" fmla="*/ 108 h 108"/>
                <a:gd name="T8" fmla="*/ 7 w 145"/>
                <a:gd name="T9" fmla="*/ 5 h 108"/>
                <a:gd name="T10" fmla="*/ 145 w 145"/>
                <a:gd name="T11" fmla="*/ 5 h 108"/>
                <a:gd name="T12" fmla="*/ 145 w 145"/>
                <a:gd name="T13" fmla="*/ 0 h 10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5" h="108">
                  <a:moveTo>
                    <a:pt x="145" y="0"/>
                  </a:moveTo>
                  <a:lnTo>
                    <a:pt x="0" y="0"/>
                  </a:lnTo>
                  <a:lnTo>
                    <a:pt x="0" y="108"/>
                  </a:lnTo>
                  <a:lnTo>
                    <a:pt x="7" y="108"/>
                  </a:lnTo>
                  <a:lnTo>
                    <a:pt x="7" y="5"/>
                  </a:lnTo>
                  <a:lnTo>
                    <a:pt x="145" y="5"/>
                  </a:lnTo>
                  <a:lnTo>
                    <a:pt x="145" y="0"/>
                  </a:lnTo>
                  <a:close/>
                </a:path>
              </a:pathLst>
            </a:custGeom>
            <a:solidFill>
              <a:srgbClr val="C4C4C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37" name="Freeform 701"/>
            <p:cNvSpPr/>
            <p:nvPr/>
          </p:nvSpPr>
          <p:spPr bwMode="auto">
            <a:xfrm>
              <a:off x="1064" y="2891"/>
              <a:ext cx="138" cy="103"/>
            </a:xfrm>
            <a:custGeom>
              <a:avLst/>
              <a:gdLst>
                <a:gd name="T0" fmla="*/ 138 w 138"/>
                <a:gd name="T1" fmla="*/ 0 h 103"/>
                <a:gd name="T2" fmla="*/ 0 w 138"/>
                <a:gd name="T3" fmla="*/ 0 h 103"/>
                <a:gd name="T4" fmla="*/ 0 w 138"/>
                <a:gd name="T5" fmla="*/ 103 h 103"/>
                <a:gd name="T6" fmla="*/ 7 w 138"/>
                <a:gd name="T7" fmla="*/ 103 h 103"/>
                <a:gd name="T8" fmla="*/ 7 w 138"/>
                <a:gd name="T9" fmla="*/ 5 h 103"/>
                <a:gd name="T10" fmla="*/ 138 w 138"/>
                <a:gd name="T11" fmla="*/ 5 h 103"/>
                <a:gd name="T12" fmla="*/ 138 w 138"/>
                <a:gd name="T13" fmla="*/ 0 h 10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8" h="103">
                  <a:moveTo>
                    <a:pt x="138" y="0"/>
                  </a:moveTo>
                  <a:lnTo>
                    <a:pt x="0" y="0"/>
                  </a:lnTo>
                  <a:lnTo>
                    <a:pt x="0" y="103"/>
                  </a:lnTo>
                  <a:lnTo>
                    <a:pt x="7" y="103"/>
                  </a:lnTo>
                  <a:lnTo>
                    <a:pt x="7" y="5"/>
                  </a:lnTo>
                  <a:lnTo>
                    <a:pt x="138" y="5"/>
                  </a:lnTo>
                  <a:lnTo>
                    <a:pt x="138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38" name="Freeform 702"/>
            <p:cNvSpPr/>
            <p:nvPr/>
          </p:nvSpPr>
          <p:spPr bwMode="auto">
            <a:xfrm>
              <a:off x="1071" y="2896"/>
              <a:ext cx="131" cy="98"/>
            </a:xfrm>
            <a:custGeom>
              <a:avLst/>
              <a:gdLst>
                <a:gd name="T0" fmla="*/ 131 w 131"/>
                <a:gd name="T1" fmla="*/ 0 h 98"/>
                <a:gd name="T2" fmla="*/ 0 w 131"/>
                <a:gd name="T3" fmla="*/ 0 h 98"/>
                <a:gd name="T4" fmla="*/ 0 w 131"/>
                <a:gd name="T5" fmla="*/ 98 h 98"/>
                <a:gd name="T6" fmla="*/ 7 w 131"/>
                <a:gd name="T7" fmla="*/ 98 h 98"/>
                <a:gd name="T8" fmla="*/ 7 w 131"/>
                <a:gd name="T9" fmla="*/ 5 h 98"/>
                <a:gd name="T10" fmla="*/ 131 w 131"/>
                <a:gd name="T11" fmla="*/ 5 h 98"/>
                <a:gd name="T12" fmla="*/ 131 w 131"/>
                <a:gd name="T13" fmla="*/ 0 h 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31" h="98">
                  <a:moveTo>
                    <a:pt x="131" y="0"/>
                  </a:moveTo>
                  <a:lnTo>
                    <a:pt x="0" y="0"/>
                  </a:lnTo>
                  <a:lnTo>
                    <a:pt x="0" y="98"/>
                  </a:lnTo>
                  <a:lnTo>
                    <a:pt x="7" y="98"/>
                  </a:lnTo>
                  <a:lnTo>
                    <a:pt x="7" y="5"/>
                  </a:lnTo>
                  <a:lnTo>
                    <a:pt x="131" y="5"/>
                  </a:lnTo>
                  <a:lnTo>
                    <a:pt x="131" y="0"/>
                  </a:lnTo>
                  <a:close/>
                </a:path>
              </a:pathLst>
            </a:custGeom>
            <a:solidFill>
              <a:srgbClr val="C9C9C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39" name="Freeform 703"/>
            <p:cNvSpPr/>
            <p:nvPr/>
          </p:nvSpPr>
          <p:spPr bwMode="auto">
            <a:xfrm>
              <a:off x="1078" y="2901"/>
              <a:ext cx="124" cy="93"/>
            </a:xfrm>
            <a:custGeom>
              <a:avLst/>
              <a:gdLst>
                <a:gd name="T0" fmla="*/ 124 w 124"/>
                <a:gd name="T1" fmla="*/ 0 h 93"/>
                <a:gd name="T2" fmla="*/ 0 w 124"/>
                <a:gd name="T3" fmla="*/ 0 h 93"/>
                <a:gd name="T4" fmla="*/ 0 w 124"/>
                <a:gd name="T5" fmla="*/ 93 h 93"/>
                <a:gd name="T6" fmla="*/ 8 w 124"/>
                <a:gd name="T7" fmla="*/ 93 h 93"/>
                <a:gd name="T8" fmla="*/ 8 w 124"/>
                <a:gd name="T9" fmla="*/ 7 h 93"/>
                <a:gd name="T10" fmla="*/ 124 w 124"/>
                <a:gd name="T11" fmla="*/ 7 h 93"/>
                <a:gd name="T12" fmla="*/ 124 w 124"/>
                <a:gd name="T13" fmla="*/ 0 h 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24" h="93">
                  <a:moveTo>
                    <a:pt x="124" y="0"/>
                  </a:moveTo>
                  <a:lnTo>
                    <a:pt x="0" y="0"/>
                  </a:lnTo>
                  <a:lnTo>
                    <a:pt x="0" y="93"/>
                  </a:lnTo>
                  <a:lnTo>
                    <a:pt x="8" y="93"/>
                  </a:lnTo>
                  <a:lnTo>
                    <a:pt x="8" y="7"/>
                  </a:lnTo>
                  <a:lnTo>
                    <a:pt x="124" y="7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CBCBC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40" name="Freeform 704"/>
            <p:cNvSpPr/>
            <p:nvPr/>
          </p:nvSpPr>
          <p:spPr bwMode="auto">
            <a:xfrm>
              <a:off x="1086" y="2908"/>
              <a:ext cx="116" cy="86"/>
            </a:xfrm>
            <a:custGeom>
              <a:avLst/>
              <a:gdLst>
                <a:gd name="T0" fmla="*/ 116 w 116"/>
                <a:gd name="T1" fmla="*/ 0 h 86"/>
                <a:gd name="T2" fmla="*/ 0 w 116"/>
                <a:gd name="T3" fmla="*/ 0 h 86"/>
                <a:gd name="T4" fmla="*/ 0 w 116"/>
                <a:gd name="T5" fmla="*/ 86 h 86"/>
                <a:gd name="T6" fmla="*/ 9 w 116"/>
                <a:gd name="T7" fmla="*/ 85 h 86"/>
                <a:gd name="T8" fmla="*/ 9 w 116"/>
                <a:gd name="T9" fmla="*/ 6 h 86"/>
                <a:gd name="T10" fmla="*/ 115 w 116"/>
                <a:gd name="T11" fmla="*/ 6 h 86"/>
                <a:gd name="T12" fmla="*/ 116 w 116"/>
                <a:gd name="T13" fmla="*/ 0 h 8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16" h="86">
                  <a:moveTo>
                    <a:pt x="116" y="0"/>
                  </a:moveTo>
                  <a:lnTo>
                    <a:pt x="0" y="0"/>
                  </a:lnTo>
                  <a:lnTo>
                    <a:pt x="0" y="86"/>
                  </a:lnTo>
                  <a:lnTo>
                    <a:pt x="9" y="85"/>
                  </a:lnTo>
                  <a:lnTo>
                    <a:pt x="9" y="6"/>
                  </a:lnTo>
                  <a:lnTo>
                    <a:pt x="115" y="6"/>
                  </a:lnTo>
                  <a:lnTo>
                    <a:pt x="116" y="0"/>
                  </a:lnTo>
                  <a:close/>
                </a:path>
              </a:pathLst>
            </a:cu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41" name="Freeform 705"/>
            <p:cNvSpPr/>
            <p:nvPr/>
          </p:nvSpPr>
          <p:spPr bwMode="auto">
            <a:xfrm>
              <a:off x="1095" y="2914"/>
              <a:ext cx="106" cy="79"/>
            </a:xfrm>
            <a:custGeom>
              <a:avLst/>
              <a:gdLst>
                <a:gd name="T0" fmla="*/ 106 w 106"/>
                <a:gd name="T1" fmla="*/ 0 h 79"/>
                <a:gd name="T2" fmla="*/ 0 w 106"/>
                <a:gd name="T3" fmla="*/ 0 h 79"/>
                <a:gd name="T4" fmla="*/ 0 w 106"/>
                <a:gd name="T5" fmla="*/ 79 h 79"/>
                <a:gd name="T6" fmla="*/ 7 w 106"/>
                <a:gd name="T7" fmla="*/ 79 h 79"/>
                <a:gd name="T8" fmla="*/ 7 w 106"/>
                <a:gd name="T9" fmla="*/ 6 h 79"/>
                <a:gd name="T10" fmla="*/ 106 w 106"/>
                <a:gd name="T11" fmla="*/ 6 h 79"/>
                <a:gd name="T12" fmla="*/ 106 w 106"/>
                <a:gd name="T13" fmla="*/ 0 h 7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6" h="79">
                  <a:moveTo>
                    <a:pt x="106" y="0"/>
                  </a:moveTo>
                  <a:lnTo>
                    <a:pt x="0" y="0"/>
                  </a:lnTo>
                  <a:lnTo>
                    <a:pt x="0" y="79"/>
                  </a:lnTo>
                  <a:lnTo>
                    <a:pt x="7" y="79"/>
                  </a:lnTo>
                  <a:lnTo>
                    <a:pt x="7" y="6"/>
                  </a:lnTo>
                  <a:lnTo>
                    <a:pt x="106" y="6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D0D0D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42" name="Freeform 706"/>
            <p:cNvSpPr/>
            <p:nvPr/>
          </p:nvSpPr>
          <p:spPr bwMode="auto">
            <a:xfrm>
              <a:off x="1102" y="2920"/>
              <a:ext cx="100" cy="74"/>
            </a:xfrm>
            <a:custGeom>
              <a:avLst/>
              <a:gdLst>
                <a:gd name="T0" fmla="*/ 99 w 100"/>
                <a:gd name="T1" fmla="*/ 0 h 74"/>
                <a:gd name="T2" fmla="*/ 0 w 100"/>
                <a:gd name="T3" fmla="*/ 0 h 74"/>
                <a:gd name="T4" fmla="*/ 0 w 100"/>
                <a:gd name="T5" fmla="*/ 73 h 74"/>
                <a:gd name="T6" fmla="*/ 9 w 100"/>
                <a:gd name="T7" fmla="*/ 74 h 74"/>
                <a:gd name="T8" fmla="*/ 9 w 100"/>
                <a:gd name="T9" fmla="*/ 7 h 74"/>
                <a:gd name="T10" fmla="*/ 100 w 100"/>
                <a:gd name="T11" fmla="*/ 7 h 74"/>
                <a:gd name="T12" fmla="*/ 99 w 100"/>
                <a:gd name="T13" fmla="*/ 0 h 7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0" h="74">
                  <a:moveTo>
                    <a:pt x="99" y="0"/>
                  </a:moveTo>
                  <a:lnTo>
                    <a:pt x="0" y="0"/>
                  </a:lnTo>
                  <a:lnTo>
                    <a:pt x="0" y="73"/>
                  </a:lnTo>
                  <a:lnTo>
                    <a:pt x="9" y="74"/>
                  </a:lnTo>
                  <a:lnTo>
                    <a:pt x="9" y="7"/>
                  </a:lnTo>
                  <a:lnTo>
                    <a:pt x="100" y="7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rgbClr val="D2D2D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43" name="Freeform 707"/>
            <p:cNvSpPr/>
            <p:nvPr/>
          </p:nvSpPr>
          <p:spPr bwMode="auto">
            <a:xfrm>
              <a:off x="1111" y="2927"/>
              <a:ext cx="91" cy="67"/>
            </a:xfrm>
            <a:custGeom>
              <a:avLst/>
              <a:gdLst>
                <a:gd name="T0" fmla="*/ 91 w 91"/>
                <a:gd name="T1" fmla="*/ 0 h 67"/>
                <a:gd name="T2" fmla="*/ 0 w 91"/>
                <a:gd name="T3" fmla="*/ 0 h 67"/>
                <a:gd name="T4" fmla="*/ 0 w 91"/>
                <a:gd name="T5" fmla="*/ 67 h 67"/>
                <a:gd name="T6" fmla="*/ 10 w 91"/>
                <a:gd name="T7" fmla="*/ 66 h 67"/>
                <a:gd name="T8" fmla="*/ 10 w 91"/>
                <a:gd name="T9" fmla="*/ 6 h 67"/>
                <a:gd name="T10" fmla="*/ 90 w 91"/>
                <a:gd name="T11" fmla="*/ 6 h 67"/>
                <a:gd name="T12" fmla="*/ 91 w 91"/>
                <a:gd name="T13" fmla="*/ 0 h 6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91" h="67">
                  <a:moveTo>
                    <a:pt x="91" y="0"/>
                  </a:moveTo>
                  <a:lnTo>
                    <a:pt x="0" y="0"/>
                  </a:lnTo>
                  <a:lnTo>
                    <a:pt x="0" y="67"/>
                  </a:lnTo>
                  <a:lnTo>
                    <a:pt x="10" y="66"/>
                  </a:lnTo>
                  <a:lnTo>
                    <a:pt x="10" y="6"/>
                  </a:lnTo>
                  <a:lnTo>
                    <a:pt x="90" y="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44" name="Freeform 708"/>
            <p:cNvSpPr/>
            <p:nvPr/>
          </p:nvSpPr>
          <p:spPr bwMode="auto">
            <a:xfrm>
              <a:off x="1121" y="2933"/>
              <a:ext cx="81" cy="61"/>
            </a:xfrm>
            <a:custGeom>
              <a:avLst/>
              <a:gdLst>
                <a:gd name="T0" fmla="*/ 80 w 81"/>
                <a:gd name="T1" fmla="*/ 0 h 61"/>
                <a:gd name="T2" fmla="*/ 0 w 81"/>
                <a:gd name="T3" fmla="*/ 0 h 61"/>
                <a:gd name="T4" fmla="*/ 0 w 81"/>
                <a:gd name="T5" fmla="*/ 60 h 61"/>
                <a:gd name="T6" fmla="*/ 10 w 81"/>
                <a:gd name="T7" fmla="*/ 61 h 61"/>
                <a:gd name="T8" fmla="*/ 10 w 81"/>
                <a:gd name="T9" fmla="*/ 8 h 61"/>
                <a:gd name="T10" fmla="*/ 81 w 81"/>
                <a:gd name="T11" fmla="*/ 8 h 61"/>
                <a:gd name="T12" fmla="*/ 80 w 81"/>
                <a:gd name="T13" fmla="*/ 0 h 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1" h="61">
                  <a:moveTo>
                    <a:pt x="80" y="0"/>
                  </a:moveTo>
                  <a:lnTo>
                    <a:pt x="0" y="0"/>
                  </a:lnTo>
                  <a:lnTo>
                    <a:pt x="0" y="60"/>
                  </a:lnTo>
                  <a:lnTo>
                    <a:pt x="10" y="61"/>
                  </a:lnTo>
                  <a:lnTo>
                    <a:pt x="10" y="8"/>
                  </a:lnTo>
                  <a:lnTo>
                    <a:pt x="81" y="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rgbClr val="D7D7D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45" name="Freeform 709"/>
            <p:cNvSpPr/>
            <p:nvPr/>
          </p:nvSpPr>
          <p:spPr bwMode="auto">
            <a:xfrm>
              <a:off x="1131" y="2941"/>
              <a:ext cx="71" cy="53"/>
            </a:xfrm>
            <a:custGeom>
              <a:avLst/>
              <a:gdLst>
                <a:gd name="T0" fmla="*/ 71 w 71"/>
                <a:gd name="T1" fmla="*/ 0 h 53"/>
                <a:gd name="T2" fmla="*/ 0 w 71"/>
                <a:gd name="T3" fmla="*/ 0 h 53"/>
                <a:gd name="T4" fmla="*/ 0 w 71"/>
                <a:gd name="T5" fmla="*/ 53 h 53"/>
                <a:gd name="T6" fmla="*/ 10 w 71"/>
                <a:gd name="T7" fmla="*/ 52 h 53"/>
                <a:gd name="T8" fmla="*/ 10 w 71"/>
                <a:gd name="T9" fmla="*/ 7 h 53"/>
                <a:gd name="T10" fmla="*/ 70 w 71"/>
                <a:gd name="T11" fmla="*/ 7 h 53"/>
                <a:gd name="T12" fmla="*/ 71 w 71"/>
                <a:gd name="T13" fmla="*/ 0 h 5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1" h="53">
                  <a:moveTo>
                    <a:pt x="71" y="0"/>
                  </a:moveTo>
                  <a:lnTo>
                    <a:pt x="0" y="0"/>
                  </a:lnTo>
                  <a:lnTo>
                    <a:pt x="0" y="53"/>
                  </a:lnTo>
                  <a:lnTo>
                    <a:pt x="10" y="52"/>
                  </a:lnTo>
                  <a:lnTo>
                    <a:pt x="10" y="7"/>
                  </a:lnTo>
                  <a:lnTo>
                    <a:pt x="70" y="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46" name="Freeform 710"/>
            <p:cNvSpPr/>
            <p:nvPr/>
          </p:nvSpPr>
          <p:spPr bwMode="auto">
            <a:xfrm>
              <a:off x="1141" y="2948"/>
              <a:ext cx="60" cy="45"/>
            </a:xfrm>
            <a:custGeom>
              <a:avLst/>
              <a:gdLst>
                <a:gd name="T0" fmla="*/ 60 w 60"/>
                <a:gd name="T1" fmla="*/ 0 h 45"/>
                <a:gd name="T2" fmla="*/ 0 w 60"/>
                <a:gd name="T3" fmla="*/ 0 h 45"/>
                <a:gd name="T4" fmla="*/ 0 w 60"/>
                <a:gd name="T5" fmla="*/ 45 h 45"/>
                <a:gd name="T6" fmla="*/ 11 w 60"/>
                <a:gd name="T7" fmla="*/ 45 h 45"/>
                <a:gd name="T8" fmla="*/ 11 w 60"/>
                <a:gd name="T9" fmla="*/ 8 h 45"/>
                <a:gd name="T10" fmla="*/ 60 w 60"/>
                <a:gd name="T11" fmla="*/ 8 h 45"/>
                <a:gd name="T12" fmla="*/ 60 w 60"/>
                <a:gd name="T13" fmla="*/ 0 h 4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0" h="45">
                  <a:moveTo>
                    <a:pt x="60" y="0"/>
                  </a:moveTo>
                  <a:lnTo>
                    <a:pt x="0" y="0"/>
                  </a:lnTo>
                  <a:lnTo>
                    <a:pt x="0" y="45"/>
                  </a:lnTo>
                  <a:lnTo>
                    <a:pt x="11" y="45"/>
                  </a:lnTo>
                  <a:lnTo>
                    <a:pt x="11" y="8"/>
                  </a:lnTo>
                  <a:lnTo>
                    <a:pt x="60" y="8"/>
                  </a:lnTo>
                  <a:lnTo>
                    <a:pt x="60" y="0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47" name="Freeform 711"/>
            <p:cNvSpPr/>
            <p:nvPr/>
          </p:nvSpPr>
          <p:spPr bwMode="auto">
            <a:xfrm>
              <a:off x="1152" y="2956"/>
              <a:ext cx="49" cy="37"/>
            </a:xfrm>
            <a:custGeom>
              <a:avLst/>
              <a:gdLst>
                <a:gd name="T0" fmla="*/ 49 w 49"/>
                <a:gd name="T1" fmla="*/ 0 h 37"/>
                <a:gd name="T2" fmla="*/ 0 w 49"/>
                <a:gd name="T3" fmla="*/ 0 h 37"/>
                <a:gd name="T4" fmla="*/ 0 w 49"/>
                <a:gd name="T5" fmla="*/ 37 h 37"/>
                <a:gd name="T6" fmla="*/ 11 w 49"/>
                <a:gd name="T7" fmla="*/ 37 h 37"/>
                <a:gd name="T8" fmla="*/ 11 w 49"/>
                <a:gd name="T9" fmla="*/ 9 h 37"/>
                <a:gd name="T10" fmla="*/ 49 w 49"/>
                <a:gd name="T11" fmla="*/ 9 h 37"/>
                <a:gd name="T12" fmla="*/ 49 w 49"/>
                <a:gd name="T13" fmla="*/ 0 h 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9" h="37">
                  <a:moveTo>
                    <a:pt x="49" y="0"/>
                  </a:moveTo>
                  <a:lnTo>
                    <a:pt x="0" y="0"/>
                  </a:lnTo>
                  <a:lnTo>
                    <a:pt x="0" y="37"/>
                  </a:lnTo>
                  <a:lnTo>
                    <a:pt x="11" y="37"/>
                  </a:lnTo>
                  <a:lnTo>
                    <a:pt x="11" y="9"/>
                  </a:lnTo>
                  <a:lnTo>
                    <a:pt x="49" y="9"/>
                  </a:lnTo>
                  <a:lnTo>
                    <a:pt x="49" y="0"/>
                  </a:lnTo>
                  <a:close/>
                </a:path>
              </a:pathLst>
            </a:custGeom>
            <a:solidFill>
              <a:srgbClr val="DEDED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48" name="Freeform 712"/>
            <p:cNvSpPr/>
            <p:nvPr/>
          </p:nvSpPr>
          <p:spPr bwMode="auto">
            <a:xfrm>
              <a:off x="1163" y="2965"/>
              <a:ext cx="39" cy="29"/>
            </a:xfrm>
            <a:custGeom>
              <a:avLst/>
              <a:gdLst>
                <a:gd name="T0" fmla="*/ 38 w 39"/>
                <a:gd name="T1" fmla="*/ 0 h 29"/>
                <a:gd name="T2" fmla="*/ 0 w 39"/>
                <a:gd name="T3" fmla="*/ 0 h 29"/>
                <a:gd name="T4" fmla="*/ 0 w 39"/>
                <a:gd name="T5" fmla="*/ 28 h 29"/>
                <a:gd name="T6" fmla="*/ 13 w 39"/>
                <a:gd name="T7" fmla="*/ 29 h 29"/>
                <a:gd name="T8" fmla="*/ 13 w 39"/>
                <a:gd name="T9" fmla="*/ 9 h 29"/>
                <a:gd name="T10" fmla="*/ 39 w 39"/>
                <a:gd name="T11" fmla="*/ 9 h 29"/>
                <a:gd name="T12" fmla="*/ 38 w 39"/>
                <a:gd name="T13" fmla="*/ 0 h 2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" h="29">
                  <a:moveTo>
                    <a:pt x="38" y="0"/>
                  </a:moveTo>
                  <a:lnTo>
                    <a:pt x="0" y="0"/>
                  </a:lnTo>
                  <a:lnTo>
                    <a:pt x="0" y="28"/>
                  </a:lnTo>
                  <a:lnTo>
                    <a:pt x="13" y="29"/>
                  </a:lnTo>
                  <a:lnTo>
                    <a:pt x="13" y="9"/>
                  </a:lnTo>
                  <a:lnTo>
                    <a:pt x="39" y="9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49" name="Freeform 713"/>
            <p:cNvSpPr/>
            <p:nvPr/>
          </p:nvSpPr>
          <p:spPr bwMode="auto">
            <a:xfrm>
              <a:off x="1176" y="2974"/>
              <a:ext cx="26" cy="20"/>
            </a:xfrm>
            <a:custGeom>
              <a:avLst/>
              <a:gdLst>
                <a:gd name="T0" fmla="*/ 26 w 26"/>
                <a:gd name="T1" fmla="*/ 0 h 20"/>
                <a:gd name="T2" fmla="*/ 0 w 26"/>
                <a:gd name="T3" fmla="*/ 0 h 20"/>
                <a:gd name="T4" fmla="*/ 0 w 26"/>
                <a:gd name="T5" fmla="*/ 20 h 20"/>
                <a:gd name="T6" fmla="*/ 12 w 26"/>
                <a:gd name="T7" fmla="*/ 19 h 20"/>
                <a:gd name="T8" fmla="*/ 12 w 26"/>
                <a:gd name="T9" fmla="*/ 10 h 20"/>
                <a:gd name="T10" fmla="*/ 25 w 26"/>
                <a:gd name="T11" fmla="*/ 10 h 20"/>
                <a:gd name="T12" fmla="*/ 26 w 26"/>
                <a:gd name="T13" fmla="*/ 0 h 2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" h="20">
                  <a:moveTo>
                    <a:pt x="26" y="0"/>
                  </a:moveTo>
                  <a:lnTo>
                    <a:pt x="0" y="0"/>
                  </a:lnTo>
                  <a:lnTo>
                    <a:pt x="0" y="20"/>
                  </a:lnTo>
                  <a:lnTo>
                    <a:pt x="12" y="19"/>
                  </a:lnTo>
                  <a:lnTo>
                    <a:pt x="12" y="10"/>
                  </a:lnTo>
                  <a:lnTo>
                    <a:pt x="25" y="1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E3E3E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50" name="Freeform 714"/>
            <p:cNvSpPr/>
            <p:nvPr/>
          </p:nvSpPr>
          <p:spPr bwMode="auto">
            <a:xfrm>
              <a:off x="1188" y="2984"/>
              <a:ext cx="14" cy="10"/>
            </a:xfrm>
            <a:custGeom>
              <a:avLst/>
              <a:gdLst>
                <a:gd name="T0" fmla="*/ 13 w 14"/>
                <a:gd name="T1" fmla="*/ 0 h 10"/>
                <a:gd name="T2" fmla="*/ 0 w 14"/>
                <a:gd name="T3" fmla="*/ 0 h 10"/>
                <a:gd name="T4" fmla="*/ 0 w 14"/>
                <a:gd name="T5" fmla="*/ 9 h 10"/>
                <a:gd name="T6" fmla="*/ 14 w 14"/>
                <a:gd name="T7" fmla="*/ 10 h 10"/>
                <a:gd name="T8" fmla="*/ 14 w 14"/>
                <a:gd name="T9" fmla="*/ 10 h 10"/>
                <a:gd name="T10" fmla="*/ 14 w 14"/>
                <a:gd name="T11" fmla="*/ 10 h 10"/>
                <a:gd name="T12" fmla="*/ 13 w 14"/>
                <a:gd name="T13" fmla="*/ 0 h 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" h="10">
                  <a:moveTo>
                    <a:pt x="13" y="0"/>
                  </a:moveTo>
                  <a:lnTo>
                    <a:pt x="0" y="0"/>
                  </a:lnTo>
                  <a:lnTo>
                    <a:pt x="0" y="9"/>
                  </a:lnTo>
                  <a:lnTo>
                    <a:pt x="14" y="1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51" name="Line 715"/>
            <p:cNvSpPr>
              <a:spLocks noChangeShapeType="1"/>
            </p:cNvSpPr>
            <p:nvPr/>
          </p:nvSpPr>
          <p:spPr bwMode="auto">
            <a:xfrm>
              <a:off x="1022" y="3017"/>
              <a:ext cx="1" cy="1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052" name="Line 716"/>
            <p:cNvSpPr>
              <a:spLocks noChangeShapeType="1"/>
            </p:cNvSpPr>
            <p:nvPr/>
          </p:nvSpPr>
          <p:spPr bwMode="auto">
            <a:xfrm>
              <a:off x="987" y="3017"/>
              <a:ext cx="1" cy="1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053" name="Line 717"/>
            <p:cNvSpPr>
              <a:spLocks noChangeShapeType="1"/>
            </p:cNvSpPr>
            <p:nvPr/>
          </p:nvSpPr>
          <p:spPr bwMode="auto">
            <a:xfrm>
              <a:off x="945" y="3017"/>
              <a:ext cx="285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054" name="Rectangle 718"/>
            <p:cNvSpPr>
              <a:spLocks noChangeArrowheads="1"/>
            </p:cNvSpPr>
            <p:nvPr/>
          </p:nvSpPr>
          <p:spPr bwMode="auto">
            <a:xfrm>
              <a:off x="1162" y="3081"/>
              <a:ext cx="35" cy="3"/>
            </a:xfrm>
            <a:prstGeom prst="rect">
              <a:avLst/>
            </a:pr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055" name="Rectangle 719"/>
            <p:cNvSpPr>
              <a:spLocks noChangeArrowheads="1"/>
            </p:cNvSpPr>
            <p:nvPr/>
          </p:nvSpPr>
          <p:spPr bwMode="auto">
            <a:xfrm>
              <a:off x="1162" y="3080"/>
              <a:ext cx="35" cy="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056" name="Rectangle 720"/>
            <p:cNvSpPr>
              <a:spLocks noChangeArrowheads="1"/>
            </p:cNvSpPr>
            <p:nvPr/>
          </p:nvSpPr>
          <p:spPr bwMode="auto">
            <a:xfrm>
              <a:off x="1162" y="3079"/>
              <a:ext cx="35" cy="1"/>
            </a:xfrm>
            <a:prstGeom prst="rect">
              <a:avLst/>
            </a:prstGeom>
            <a:solidFill>
              <a:srgbClr val="D5D5D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057" name="Rectangle 721"/>
            <p:cNvSpPr>
              <a:spLocks noChangeArrowheads="1"/>
            </p:cNvSpPr>
            <p:nvPr/>
          </p:nvSpPr>
          <p:spPr bwMode="auto">
            <a:xfrm>
              <a:off x="1162" y="3078"/>
              <a:ext cx="35" cy="1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058" name="Rectangle 722"/>
            <p:cNvSpPr>
              <a:spLocks noChangeArrowheads="1"/>
            </p:cNvSpPr>
            <p:nvPr/>
          </p:nvSpPr>
          <p:spPr bwMode="auto">
            <a:xfrm>
              <a:off x="1162" y="3076"/>
              <a:ext cx="35" cy="2"/>
            </a:xfrm>
            <a:prstGeom prst="rect">
              <a:avLst/>
            </a:prstGeom>
            <a:solidFill>
              <a:srgbClr val="C6C6C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059" name="Rectangle 723"/>
            <p:cNvSpPr>
              <a:spLocks noChangeArrowheads="1"/>
            </p:cNvSpPr>
            <p:nvPr/>
          </p:nvSpPr>
          <p:spPr bwMode="auto">
            <a:xfrm>
              <a:off x="1162" y="3075"/>
              <a:ext cx="35" cy="1"/>
            </a:xfrm>
            <a:prstGeom prst="rect">
              <a:avLst/>
            </a:prstGeom>
            <a:solidFill>
              <a:srgbClr val="BEBEB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060" name="Rectangle 724"/>
            <p:cNvSpPr>
              <a:spLocks noChangeArrowheads="1"/>
            </p:cNvSpPr>
            <p:nvPr/>
          </p:nvSpPr>
          <p:spPr bwMode="auto">
            <a:xfrm>
              <a:off x="1162" y="3074"/>
              <a:ext cx="35" cy="1"/>
            </a:xfrm>
            <a:prstGeom prst="rect">
              <a:avLst/>
            </a:prstGeom>
            <a:solidFill>
              <a:srgbClr val="B6B6B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061" name="Freeform 725"/>
            <p:cNvSpPr/>
            <p:nvPr/>
          </p:nvSpPr>
          <p:spPr bwMode="auto">
            <a:xfrm>
              <a:off x="1160" y="3073"/>
              <a:ext cx="37" cy="1"/>
            </a:xfrm>
            <a:custGeom>
              <a:avLst/>
              <a:gdLst>
                <a:gd name="T0" fmla="*/ 2 w 37"/>
                <a:gd name="T1" fmla="*/ 1 h 1"/>
                <a:gd name="T2" fmla="*/ 37 w 37"/>
                <a:gd name="T3" fmla="*/ 1 h 1"/>
                <a:gd name="T4" fmla="*/ 36 w 37"/>
                <a:gd name="T5" fmla="*/ 0 h 1"/>
                <a:gd name="T6" fmla="*/ 0 w 37"/>
                <a:gd name="T7" fmla="*/ 0 h 1"/>
                <a:gd name="T8" fmla="*/ 2 w 3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">
                  <a:moveTo>
                    <a:pt x="2" y="1"/>
                  </a:moveTo>
                  <a:lnTo>
                    <a:pt x="37" y="1"/>
                  </a:lnTo>
                  <a:lnTo>
                    <a:pt x="36" y="0"/>
                  </a:lnTo>
                  <a:lnTo>
                    <a:pt x="0" y="0"/>
                  </a:lnTo>
                  <a:lnTo>
                    <a:pt x="2" y="1"/>
                  </a:lnTo>
                  <a:close/>
                </a:path>
              </a:pathLst>
            </a:custGeom>
            <a:solidFill>
              <a:srgbClr val="AEAEA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62" name="Rectangle 726"/>
            <p:cNvSpPr>
              <a:spLocks noChangeArrowheads="1"/>
            </p:cNvSpPr>
            <p:nvPr/>
          </p:nvSpPr>
          <p:spPr bwMode="auto">
            <a:xfrm>
              <a:off x="1160" y="3071"/>
              <a:ext cx="36" cy="2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063" name="Freeform 727"/>
            <p:cNvSpPr/>
            <p:nvPr/>
          </p:nvSpPr>
          <p:spPr bwMode="auto">
            <a:xfrm>
              <a:off x="1160" y="3070"/>
              <a:ext cx="37" cy="1"/>
            </a:xfrm>
            <a:custGeom>
              <a:avLst/>
              <a:gdLst>
                <a:gd name="T0" fmla="*/ 0 w 37"/>
                <a:gd name="T1" fmla="*/ 1 h 1"/>
                <a:gd name="T2" fmla="*/ 36 w 37"/>
                <a:gd name="T3" fmla="*/ 1 h 1"/>
                <a:gd name="T4" fmla="*/ 37 w 37"/>
                <a:gd name="T5" fmla="*/ 0 h 1"/>
                <a:gd name="T6" fmla="*/ 2 w 37"/>
                <a:gd name="T7" fmla="*/ 0 h 1"/>
                <a:gd name="T8" fmla="*/ 0 w 37"/>
                <a:gd name="T9" fmla="*/ 1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" h="1">
                  <a:moveTo>
                    <a:pt x="0" y="1"/>
                  </a:moveTo>
                  <a:lnTo>
                    <a:pt x="36" y="1"/>
                  </a:lnTo>
                  <a:lnTo>
                    <a:pt x="37" y="0"/>
                  </a:lnTo>
                  <a:lnTo>
                    <a:pt x="2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64" name="Rectangle 728"/>
            <p:cNvSpPr>
              <a:spLocks noChangeArrowheads="1"/>
            </p:cNvSpPr>
            <p:nvPr/>
          </p:nvSpPr>
          <p:spPr bwMode="auto">
            <a:xfrm>
              <a:off x="1162" y="3070"/>
              <a:ext cx="35" cy="1"/>
            </a:xfrm>
            <a:prstGeom prst="rect">
              <a:avLst/>
            </a:pr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065" name="Rectangle 729"/>
            <p:cNvSpPr>
              <a:spLocks noChangeArrowheads="1"/>
            </p:cNvSpPr>
            <p:nvPr/>
          </p:nvSpPr>
          <p:spPr bwMode="auto">
            <a:xfrm>
              <a:off x="1129" y="3074"/>
              <a:ext cx="82" cy="5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066" name="Freeform 730"/>
            <p:cNvSpPr>
              <a:spLocks noEditPoints="1"/>
            </p:cNvSpPr>
            <p:nvPr/>
          </p:nvSpPr>
          <p:spPr bwMode="auto">
            <a:xfrm>
              <a:off x="908" y="3061"/>
              <a:ext cx="46" cy="24"/>
            </a:xfrm>
            <a:custGeom>
              <a:avLst/>
              <a:gdLst>
                <a:gd name="T0" fmla="*/ 0 w 46"/>
                <a:gd name="T1" fmla="*/ 24 h 24"/>
                <a:gd name="T2" fmla="*/ 0 w 46"/>
                <a:gd name="T3" fmla="*/ 0 h 24"/>
                <a:gd name="T4" fmla="*/ 2 w 46"/>
                <a:gd name="T5" fmla="*/ 0 h 24"/>
                <a:gd name="T6" fmla="*/ 2 w 46"/>
                <a:gd name="T7" fmla="*/ 24 h 24"/>
                <a:gd name="T8" fmla="*/ 0 w 46"/>
                <a:gd name="T9" fmla="*/ 24 h 24"/>
                <a:gd name="T10" fmla="*/ 46 w 46"/>
                <a:gd name="T11" fmla="*/ 0 h 24"/>
                <a:gd name="T12" fmla="*/ 46 w 46"/>
                <a:gd name="T13" fmla="*/ 24 h 24"/>
                <a:gd name="T14" fmla="*/ 43 w 46"/>
                <a:gd name="T15" fmla="*/ 24 h 24"/>
                <a:gd name="T16" fmla="*/ 43 w 46"/>
                <a:gd name="T17" fmla="*/ 0 h 24"/>
                <a:gd name="T18" fmla="*/ 46 w 46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6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46" y="0"/>
                  </a:moveTo>
                  <a:lnTo>
                    <a:pt x="46" y="24"/>
                  </a:lnTo>
                  <a:lnTo>
                    <a:pt x="43" y="24"/>
                  </a:lnTo>
                  <a:lnTo>
                    <a:pt x="43" y="0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67" name="Freeform 731"/>
            <p:cNvSpPr>
              <a:spLocks noEditPoints="1"/>
            </p:cNvSpPr>
            <p:nvPr/>
          </p:nvSpPr>
          <p:spPr bwMode="auto">
            <a:xfrm>
              <a:off x="910" y="3061"/>
              <a:ext cx="41" cy="24"/>
            </a:xfrm>
            <a:custGeom>
              <a:avLst/>
              <a:gdLst>
                <a:gd name="T0" fmla="*/ 0 w 41"/>
                <a:gd name="T1" fmla="*/ 24 h 24"/>
                <a:gd name="T2" fmla="*/ 0 w 41"/>
                <a:gd name="T3" fmla="*/ 0 h 24"/>
                <a:gd name="T4" fmla="*/ 1 w 41"/>
                <a:gd name="T5" fmla="*/ 0 h 24"/>
                <a:gd name="T6" fmla="*/ 1 w 41"/>
                <a:gd name="T7" fmla="*/ 24 h 24"/>
                <a:gd name="T8" fmla="*/ 0 w 41"/>
                <a:gd name="T9" fmla="*/ 24 h 24"/>
                <a:gd name="T10" fmla="*/ 41 w 41"/>
                <a:gd name="T11" fmla="*/ 0 h 24"/>
                <a:gd name="T12" fmla="*/ 41 w 41"/>
                <a:gd name="T13" fmla="*/ 24 h 24"/>
                <a:gd name="T14" fmla="*/ 40 w 41"/>
                <a:gd name="T15" fmla="*/ 24 h 24"/>
                <a:gd name="T16" fmla="*/ 40 w 41"/>
                <a:gd name="T17" fmla="*/ 0 h 24"/>
                <a:gd name="T18" fmla="*/ 41 w 4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41" y="0"/>
                  </a:moveTo>
                  <a:lnTo>
                    <a:pt x="41" y="24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41" y="0"/>
                  </a:lnTo>
                  <a:close/>
                </a:path>
              </a:pathLst>
            </a:custGeom>
            <a:solidFill>
              <a:srgbClr val="C7A9A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68" name="Freeform 732"/>
            <p:cNvSpPr>
              <a:spLocks noEditPoints="1"/>
            </p:cNvSpPr>
            <p:nvPr/>
          </p:nvSpPr>
          <p:spPr bwMode="auto">
            <a:xfrm>
              <a:off x="911" y="3061"/>
              <a:ext cx="39" cy="24"/>
            </a:xfrm>
            <a:custGeom>
              <a:avLst/>
              <a:gdLst>
                <a:gd name="T0" fmla="*/ 0 w 39"/>
                <a:gd name="T1" fmla="*/ 24 h 24"/>
                <a:gd name="T2" fmla="*/ 0 w 39"/>
                <a:gd name="T3" fmla="*/ 0 h 24"/>
                <a:gd name="T4" fmla="*/ 1 w 39"/>
                <a:gd name="T5" fmla="*/ 0 h 24"/>
                <a:gd name="T6" fmla="*/ 1 w 39"/>
                <a:gd name="T7" fmla="*/ 24 h 24"/>
                <a:gd name="T8" fmla="*/ 0 w 39"/>
                <a:gd name="T9" fmla="*/ 24 h 24"/>
                <a:gd name="T10" fmla="*/ 39 w 39"/>
                <a:gd name="T11" fmla="*/ 0 h 24"/>
                <a:gd name="T12" fmla="*/ 39 w 39"/>
                <a:gd name="T13" fmla="*/ 24 h 24"/>
                <a:gd name="T14" fmla="*/ 38 w 39"/>
                <a:gd name="T15" fmla="*/ 24 h 24"/>
                <a:gd name="T16" fmla="*/ 38 w 39"/>
                <a:gd name="T17" fmla="*/ 0 h 24"/>
                <a:gd name="T18" fmla="*/ 39 w 3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9" y="0"/>
                  </a:moveTo>
                  <a:lnTo>
                    <a:pt x="39" y="24"/>
                  </a:lnTo>
                  <a:lnTo>
                    <a:pt x="38" y="24"/>
                  </a:lnTo>
                  <a:lnTo>
                    <a:pt x="38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rgbClr val="CD969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69" name="Freeform 733"/>
            <p:cNvSpPr>
              <a:spLocks noEditPoints="1"/>
            </p:cNvSpPr>
            <p:nvPr/>
          </p:nvSpPr>
          <p:spPr bwMode="auto">
            <a:xfrm>
              <a:off x="912" y="3061"/>
              <a:ext cx="37" cy="24"/>
            </a:xfrm>
            <a:custGeom>
              <a:avLst/>
              <a:gdLst>
                <a:gd name="T0" fmla="*/ 0 w 37"/>
                <a:gd name="T1" fmla="*/ 24 h 24"/>
                <a:gd name="T2" fmla="*/ 0 w 37"/>
                <a:gd name="T3" fmla="*/ 0 h 24"/>
                <a:gd name="T4" fmla="*/ 1 w 37"/>
                <a:gd name="T5" fmla="*/ 0 h 24"/>
                <a:gd name="T6" fmla="*/ 1 w 37"/>
                <a:gd name="T7" fmla="*/ 24 h 24"/>
                <a:gd name="T8" fmla="*/ 0 w 37"/>
                <a:gd name="T9" fmla="*/ 24 h 24"/>
                <a:gd name="T10" fmla="*/ 37 w 37"/>
                <a:gd name="T11" fmla="*/ 0 h 24"/>
                <a:gd name="T12" fmla="*/ 37 w 37"/>
                <a:gd name="T13" fmla="*/ 24 h 24"/>
                <a:gd name="T14" fmla="*/ 36 w 37"/>
                <a:gd name="T15" fmla="*/ 24 h 24"/>
                <a:gd name="T16" fmla="*/ 36 w 37"/>
                <a:gd name="T17" fmla="*/ 0 h 24"/>
                <a:gd name="T18" fmla="*/ 37 w 3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7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7" y="0"/>
                  </a:moveTo>
                  <a:lnTo>
                    <a:pt x="37" y="24"/>
                  </a:lnTo>
                  <a:lnTo>
                    <a:pt x="36" y="24"/>
                  </a:lnTo>
                  <a:lnTo>
                    <a:pt x="36" y="0"/>
                  </a:lnTo>
                  <a:lnTo>
                    <a:pt x="37" y="0"/>
                  </a:lnTo>
                  <a:close/>
                </a:path>
              </a:pathLst>
            </a:custGeom>
            <a:solidFill>
              <a:srgbClr val="D384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70" name="Freeform 734"/>
            <p:cNvSpPr>
              <a:spLocks noEditPoints="1"/>
            </p:cNvSpPr>
            <p:nvPr/>
          </p:nvSpPr>
          <p:spPr bwMode="auto">
            <a:xfrm>
              <a:off x="913" y="3061"/>
              <a:ext cx="35" cy="24"/>
            </a:xfrm>
            <a:custGeom>
              <a:avLst/>
              <a:gdLst>
                <a:gd name="T0" fmla="*/ 0 w 35"/>
                <a:gd name="T1" fmla="*/ 24 h 24"/>
                <a:gd name="T2" fmla="*/ 0 w 35"/>
                <a:gd name="T3" fmla="*/ 0 h 24"/>
                <a:gd name="T4" fmla="*/ 2 w 35"/>
                <a:gd name="T5" fmla="*/ 0 h 24"/>
                <a:gd name="T6" fmla="*/ 2 w 35"/>
                <a:gd name="T7" fmla="*/ 24 h 24"/>
                <a:gd name="T8" fmla="*/ 0 w 35"/>
                <a:gd name="T9" fmla="*/ 24 h 24"/>
                <a:gd name="T10" fmla="*/ 35 w 35"/>
                <a:gd name="T11" fmla="*/ 0 h 24"/>
                <a:gd name="T12" fmla="*/ 35 w 35"/>
                <a:gd name="T13" fmla="*/ 24 h 24"/>
                <a:gd name="T14" fmla="*/ 33 w 35"/>
                <a:gd name="T15" fmla="*/ 24 h 24"/>
                <a:gd name="T16" fmla="*/ 33 w 35"/>
                <a:gd name="T17" fmla="*/ 0 h 24"/>
                <a:gd name="T18" fmla="*/ 35 w 35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5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35" y="0"/>
                  </a:moveTo>
                  <a:lnTo>
                    <a:pt x="35" y="24"/>
                  </a:lnTo>
                  <a:lnTo>
                    <a:pt x="33" y="24"/>
                  </a:lnTo>
                  <a:lnTo>
                    <a:pt x="33" y="0"/>
                  </a:lnTo>
                  <a:lnTo>
                    <a:pt x="35" y="0"/>
                  </a:lnTo>
                  <a:close/>
                </a:path>
              </a:pathLst>
            </a:custGeom>
            <a:solidFill>
              <a:srgbClr val="D8757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71" name="Freeform 735"/>
            <p:cNvSpPr>
              <a:spLocks noEditPoints="1"/>
            </p:cNvSpPr>
            <p:nvPr/>
          </p:nvSpPr>
          <p:spPr bwMode="auto">
            <a:xfrm>
              <a:off x="915" y="3061"/>
              <a:ext cx="31" cy="24"/>
            </a:xfrm>
            <a:custGeom>
              <a:avLst/>
              <a:gdLst>
                <a:gd name="T0" fmla="*/ 0 w 31"/>
                <a:gd name="T1" fmla="*/ 24 h 24"/>
                <a:gd name="T2" fmla="*/ 0 w 31"/>
                <a:gd name="T3" fmla="*/ 0 h 24"/>
                <a:gd name="T4" fmla="*/ 1 w 31"/>
                <a:gd name="T5" fmla="*/ 0 h 24"/>
                <a:gd name="T6" fmla="*/ 1 w 31"/>
                <a:gd name="T7" fmla="*/ 24 h 24"/>
                <a:gd name="T8" fmla="*/ 0 w 31"/>
                <a:gd name="T9" fmla="*/ 24 h 24"/>
                <a:gd name="T10" fmla="*/ 31 w 31"/>
                <a:gd name="T11" fmla="*/ 0 h 24"/>
                <a:gd name="T12" fmla="*/ 31 w 31"/>
                <a:gd name="T13" fmla="*/ 24 h 24"/>
                <a:gd name="T14" fmla="*/ 30 w 31"/>
                <a:gd name="T15" fmla="*/ 24 h 24"/>
                <a:gd name="T16" fmla="*/ 30 w 31"/>
                <a:gd name="T17" fmla="*/ 0 h 24"/>
                <a:gd name="T18" fmla="*/ 31 w 3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1" y="0"/>
                  </a:moveTo>
                  <a:lnTo>
                    <a:pt x="31" y="24"/>
                  </a:lnTo>
                  <a:lnTo>
                    <a:pt x="30" y="24"/>
                  </a:lnTo>
                  <a:lnTo>
                    <a:pt x="30" y="0"/>
                  </a:lnTo>
                  <a:lnTo>
                    <a:pt x="31" y="0"/>
                  </a:lnTo>
                  <a:close/>
                </a:path>
              </a:pathLst>
            </a:custGeom>
            <a:solidFill>
              <a:srgbClr val="DD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72" name="Freeform 736"/>
            <p:cNvSpPr>
              <a:spLocks noEditPoints="1"/>
            </p:cNvSpPr>
            <p:nvPr/>
          </p:nvSpPr>
          <p:spPr bwMode="auto">
            <a:xfrm>
              <a:off x="916" y="3061"/>
              <a:ext cx="29" cy="24"/>
            </a:xfrm>
            <a:custGeom>
              <a:avLst/>
              <a:gdLst>
                <a:gd name="T0" fmla="*/ 0 w 29"/>
                <a:gd name="T1" fmla="*/ 24 h 24"/>
                <a:gd name="T2" fmla="*/ 0 w 29"/>
                <a:gd name="T3" fmla="*/ 0 h 24"/>
                <a:gd name="T4" fmla="*/ 1 w 29"/>
                <a:gd name="T5" fmla="*/ 0 h 24"/>
                <a:gd name="T6" fmla="*/ 1 w 29"/>
                <a:gd name="T7" fmla="*/ 24 h 24"/>
                <a:gd name="T8" fmla="*/ 0 w 29"/>
                <a:gd name="T9" fmla="*/ 24 h 24"/>
                <a:gd name="T10" fmla="*/ 29 w 29"/>
                <a:gd name="T11" fmla="*/ 0 h 24"/>
                <a:gd name="T12" fmla="*/ 29 w 29"/>
                <a:gd name="T13" fmla="*/ 24 h 24"/>
                <a:gd name="T14" fmla="*/ 28 w 29"/>
                <a:gd name="T15" fmla="*/ 24 h 24"/>
                <a:gd name="T16" fmla="*/ 28 w 29"/>
                <a:gd name="T17" fmla="*/ 0 h 24"/>
                <a:gd name="T18" fmla="*/ 29 w 2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9" y="0"/>
                  </a:moveTo>
                  <a:lnTo>
                    <a:pt x="29" y="24"/>
                  </a:lnTo>
                  <a:lnTo>
                    <a:pt x="28" y="24"/>
                  </a:lnTo>
                  <a:lnTo>
                    <a:pt x="28" y="0"/>
                  </a:lnTo>
                  <a:lnTo>
                    <a:pt x="29" y="0"/>
                  </a:lnTo>
                  <a:close/>
                </a:path>
              </a:pathLst>
            </a:custGeom>
            <a:solidFill>
              <a:srgbClr val="E1595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73" name="Freeform 737"/>
            <p:cNvSpPr>
              <a:spLocks noEditPoints="1"/>
            </p:cNvSpPr>
            <p:nvPr/>
          </p:nvSpPr>
          <p:spPr bwMode="auto">
            <a:xfrm>
              <a:off x="917" y="3061"/>
              <a:ext cx="27" cy="24"/>
            </a:xfrm>
            <a:custGeom>
              <a:avLst/>
              <a:gdLst>
                <a:gd name="T0" fmla="*/ 0 w 27"/>
                <a:gd name="T1" fmla="*/ 24 h 24"/>
                <a:gd name="T2" fmla="*/ 0 w 27"/>
                <a:gd name="T3" fmla="*/ 0 h 24"/>
                <a:gd name="T4" fmla="*/ 2 w 27"/>
                <a:gd name="T5" fmla="*/ 0 h 24"/>
                <a:gd name="T6" fmla="*/ 2 w 27"/>
                <a:gd name="T7" fmla="*/ 24 h 24"/>
                <a:gd name="T8" fmla="*/ 0 w 27"/>
                <a:gd name="T9" fmla="*/ 24 h 24"/>
                <a:gd name="T10" fmla="*/ 27 w 27"/>
                <a:gd name="T11" fmla="*/ 0 h 24"/>
                <a:gd name="T12" fmla="*/ 27 w 27"/>
                <a:gd name="T13" fmla="*/ 24 h 24"/>
                <a:gd name="T14" fmla="*/ 26 w 27"/>
                <a:gd name="T15" fmla="*/ 24 h 24"/>
                <a:gd name="T16" fmla="*/ 26 w 27"/>
                <a:gd name="T17" fmla="*/ 0 h 24"/>
                <a:gd name="T18" fmla="*/ 27 w 2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27" y="0"/>
                  </a:moveTo>
                  <a:lnTo>
                    <a:pt x="27" y="24"/>
                  </a:lnTo>
                  <a:lnTo>
                    <a:pt x="26" y="24"/>
                  </a:lnTo>
                  <a:lnTo>
                    <a:pt x="26" y="0"/>
                  </a:lnTo>
                  <a:lnTo>
                    <a:pt x="27" y="0"/>
                  </a:lnTo>
                  <a:close/>
                </a:path>
              </a:pathLst>
            </a:custGeom>
            <a:solidFill>
              <a:srgbClr val="E54D4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74" name="Freeform 738"/>
            <p:cNvSpPr>
              <a:spLocks noEditPoints="1"/>
            </p:cNvSpPr>
            <p:nvPr/>
          </p:nvSpPr>
          <p:spPr bwMode="auto">
            <a:xfrm>
              <a:off x="919" y="3061"/>
              <a:ext cx="24" cy="24"/>
            </a:xfrm>
            <a:custGeom>
              <a:avLst/>
              <a:gdLst>
                <a:gd name="T0" fmla="*/ 0 w 24"/>
                <a:gd name="T1" fmla="*/ 24 h 24"/>
                <a:gd name="T2" fmla="*/ 0 w 24"/>
                <a:gd name="T3" fmla="*/ 0 h 24"/>
                <a:gd name="T4" fmla="*/ 1 w 24"/>
                <a:gd name="T5" fmla="*/ 0 h 24"/>
                <a:gd name="T6" fmla="*/ 1 w 24"/>
                <a:gd name="T7" fmla="*/ 24 h 24"/>
                <a:gd name="T8" fmla="*/ 0 w 24"/>
                <a:gd name="T9" fmla="*/ 24 h 24"/>
                <a:gd name="T10" fmla="*/ 24 w 24"/>
                <a:gd name="T11" fmla="*/ 0 h 24"/>
                <a:gd name="T12" fmla="*/ 24 w 24"/>
                <a:gd name="T13" fmla="*/ 24 h 24"/>
                <a:gd name="T14" fmla="*/ 22 w 24"/>
                <a:gd name="T15" fmla="*/ 24 h 24"/>
                <a:gd name="T16" fmla="*/ 22 w 24"/>
                <a:gd name="T17" fmla="*/ 0 h 24"/>
                <a:gd name="T18" fmla="*/ 24 w 24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4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4" y="0"/>
                  </a:moveTo>
                  <a:lnTo>
                    <a:pt x="24" y="24"/>
                  </a:lnTo>
                  <a:lnTo>
                    <a:pt x="22" y="24"/>
                  </a:lnTo>
                  <a:lnTo>
                    <a:pt x="22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E9434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75" name="Freeform 739"/>
            <p:cNvSpPr>
              <a:spLocks noEditPoints="1"/>
            </p:cNvSpPr>
            <p:nvPr/>
          </p:nvSpPr>
          <p:spPr bwMode="auto">
            <a:xfrm>
              <a:off x="920" y="3061"/>
              <a:ext cx="21" cy="24"/>
            </a:xfrm>
            <a:custGeom>
              <a:avLst/>
              <a:gdLst>
                <a:gd name="T0" fmla="*/ 0 w 21"/>
                <a:gd name="T1" fmla="*/ 24 h 24"/>
                <a:gd name="T2" fmla="*/ 0 w 21"/>
                <a:gd name="T3" fmla="*/ 0 h 24"/>
                <a:gd name="T4" fmla="*/ 1 w 21"/>
                <a:gd name="T5" fmla="*/ 0 h 24"/>
                <a:gd name="T6" fmla="*/ 1 w 21"/>
                <a:gd name="T7" fmla="*/ 24 h 24"/>
                <a:gd name="T8" fmla="*/ 0 w 21"/>
                <a:gd name="T9" fmla="*/ 24 h 24"/>
                <a:gd name="T10" fmla="*/ 21 w 21"/>
                <a:gd name="T11" fmla="*/ 0 h 24"/>
                <a:gd name="T12" fmla="*/ 21 w 21"/>
                <a:gd name="T13" fmla="*/ 24 h 24"/>
                <a:gd name="T14" fmla="*/ 20 w 21"/>
                <a:gd name="T15" fmla="*/ 24 h 24"/>
                <a:gd name="T16" fmla="*/ 20 w 21"/>
                <a:gd name="T17" fmla="*/ 0 h 24"/>
                <a:gd name="T18" fmla="*/ 21 w 2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21" y="0"/>
                  </a:moveTo>
                  <a:lnTo>
                    <a:pt x="21" y="24"/>
                  </a:lnTo>
                  <a:lnTo>
                    <a:pt x="20" y="24"/>
                  </a:lnTo>
                  <a:lnTo>
                    <a:pt x="20" y="0"/>
                  </a:lnTo>
                  <a:lnTo>
                    <a:pt x="21" y="0"/>
                  </a:lnTo>
                  <a:close/>
                </a:path>
              </a:pathLst>
            </a:custGeom>
            <a:solidFill>
              <a:srgbClr val="EC383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76" name="Freeform 740"/>
            <p:cNvSpPr>
              <a:spLocks noEditPoints="1"/>
            </p:cNvSpPr>
            <p:nvPr/>
          </p:nvSpPr>
          <p:spPr bwMode="auto">
            <a:xfrm>
              <a:off x="921" y="3061"/>
              <a:ext cx="19" cy="24"/>
            </a:xfrm>
            <a:custGeom>
              <a:avLst/>
              <a:gdLst>
                <a:gd name="T0" fmla="*/ 0 w 19"/>
                <a:gd name="T1" fmla="*/ 24 h 24"/>
                <a:gd name="T2" fmla="*/ 0 w 19"/>
                <a:gd name="T3" fmla="*/ 0 h 24"/>
                <a:gd name="T4" fmla="*/ 1 w 19"/>
                <a:gd name="T5" fmla="*/ 0 h 24"/>
                <a:gd name="T6" fmla="*/ 1 w 19"/>
                <a:gd name="T7" fmla="*/ 24 h 24"/>
                <a:gd name="T8" fmla="*/ 0 w 19"/>
                <a:gd name="T9" fmla="*/ 24 h 24"/>
                <a:gd name="T10" fmla="*/ 19 w 19"/>
                <a:gd name="T11" fmla="*/ 0 h 24"/>
                <a:gd name="T12" fmla="*/ 19 w 19"/>
                <a:gd name="T13" fmla="*/ 24 h 24"/>
                <a:gd name="T14" fmla="*/ 18 w 19"/>
                <a:gd name="T15" fmla="*/ 24 h 24"/>
                <a:gd name="T16" fmla="*/ 18 w 19"/>
                <a:gd name="T17" fmla="*/ 0 h 24"/>
                <a:gd name="T18" fmla="*/ 19 w 19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9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9" y="0"/>
                  </a:moveTo>
                  <a:lnTo>
                    <a:pt x="19" y="24"/>
                  </a:lnTo>
                  <a:lnTo>
                    <a:pt x="18" y="24"/>
                  </a:lnTo>
                  <a:lnTo>
                    <a:pt x="18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F2F2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77" name="Freeform 741"/>
            <p:cNvSpPr>
              <a:spLocks noEditPoints="1"/>
            </p:cNvSpPr>
            <p:nvPr/>
          </p:nvSpPr>
          <p:spPr bwMode="auto">
            <a:xfrm>
              <a:off x="922" y="3061"/>
              <a:ext cx="17" cy="24"/>
            </a:xfrm>
            <a:custGeom>
              <a:avLst/>
              <a:gdLst>
                <a:gd name="T0" fmla="*/ 0 w 17"/>
                <a:gd name="T1" fmla="*/ 24 h 24"/>
                <a:gd name="T2" fmla="*/ 0 w 17"/>
                <a:gd name="T3" fmla="*/ 0 h 24"/>
                <a:gd name="T4" fmla="*/ 2 w 17"/>
                <a:gd name="T5" fmla="*/ 0 h 24"/>
                <a:gd name="T6" fmla="*/ 2 w 17"/>
                <a:gd name="T7" fmla="*/ 24 h 24"/>
                <a:gd name="T8" fmla="*/ 0 w 17"/>
                <a:gd name="T9" fmla="*/ 24 h 24"/>
                <a:gd name="T10" fmla="*/ 17 w 17"/>
                <a:gd name="T11" fmla="*/ 0 h 24"/>
                <a:gd name="T12" fmla="*/ 17 w 17"/>
                <a:gd name="T13" fmla="*/ 24 h 24"/>
                <a:gd name="T14" fmla="*/ 16 w 17"/>
                <a:gd name="T15" fmla="*/ 24 h 24"/>
                <a:gd name="T16" fmla="*/ 16 w 17"/>
                <a:gd name="T17" fmla="*/ 0 h 24"/>
                <a:gd name="T18" fmla="*/ 17 w 17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7" h="24">
                  <a:moveTo>
                    <a:pt x="0" y="24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2" y="24"/>
                  </a:lnTo>
                  <a:lnTo>
                    <a:pt x="0" y="24"/>
                  </a:lnTo>
                  <a:close/>
                  <a:moveTo>
                    <a:pt x="17" y="0"/>
                  </a:moveTo>
                  <a:lnTo>
                    <a:pt x="17" y="24"/>
                  </a:lnTo>
                  <a:lnTo>
                    <a:pt x="16" y="24"/>
                  </a:lnTo>
                  <a:lnTo>
                    <a:pt x="16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2262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78" name="Freeform 742"/>
            <p:cNvSpPr>
              <a:spLocks noEditPoints="1"/>
            </p:cNvSpPr>
            <p:nvPr/>
          </p:nvSpPr>
          <p:spPr bwMode="auto">
            <a:xfrm>
              <a:off x="924" y="3060"/>
              <a:ext cx="14" cy="25"/>
            </a:xfrm>
            <a:custGeom>
              <a:avLst/>
              <a:gdLst>
                <a:gd name="T0" fmla="*/ 0 w 14"/>
                <a:gd name="T1" fmla="*/ 25 h 25"/>
                <a:gd name="T2" fmla="*/ 0 w 14"/>
                <a:gd name="T3" fmla="*/ 1 h 25"/>
                <a:gd name="T4" fmla="*/ 1 w 14"/>
                <a:gd name="T5" fmla="*/ 0 h 25"/>
                <a:gd name="T6" fmla="*/ 1 w 14"/>
                <a:gd name="T7" fmla="*/ 24 h 25"/>
                <a:gd name="T8" fmla="*/ 0 w 14"/>
                <a:gd name="T9" fmla="*/ 25 h 25"/>
                <a:gd name="T10" fmla="*/ 14 w 14"/>
                <a:gd name="T11" fmla="*/ 1 h 25"/>
                <a:gd name="T12" fmla="*/ 14 w 14"/>
                <a:gd name="T13" fmla="*/ 25 h 25"/>
                <a:gd name="T14" fmla="*/ 12 w 14"/>
                <a:gd name="T15" fmla="*/ 24 h 25"/>
                <a:gd name="T16" fmla="*/ 12 w 14"/>
                <a:gd name="T17" fmla="*/ 0 h 25"/>
                <a:gd name="T18" fmla="*/ 14 w 14"/>
                <a:gd name="T19" fmla="*/ 1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4" h="25">
                  <a:moveTo>
                    <a:pt x="0" y="2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5"/>
                  </a:lnTo>
                  <a:close/>
                  <a:moveTo>
                    <a:pt x="14" y="1"/>
                  </a:moveTo>
                  <a:lnTo>
                    <a:pt x="14" y="25"/>
                  </a:lnTo>
                  <a:lnTo>
                    <a:pt x="12" y="24"/>
                  </a:lnTo>
                  <a:lnTo>
                    <a:pt x="12" y="0"/>
                  </a:lnTo>
                  <a:lnTo>
                    <a:pt x="14" y="1"/>
                  </a:lnTo>
                  <a:close/>
                </a:path>
              </a:pathLst>
            </a:custGeom>
            <a:solidFill>
              <a:srgbClr val="F41E1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79" name="Freeform 743"/>
            <p:cNvSpPr>
              <a:spLocks noEditPoints="1"/>
            </p:cNvSpPr>
            <p:nvPr/>
          </p:nvSpPr>
          <p:spPr bwMode="auto">
            <a:xfrm>
              <a:off x="925" y="3060"/>
              <a:ext cx="11" cy="25"/>
            </a:xfrm>
            <a:custGeom>
              <a:avLst/>
              <a:gdLst>
                <a:gd name="T0" fmla="*/ 0 w 11"/>
                <a:gd name="T1" fmla="*/ 24 h 25"/>
                <a:gd name="T2" fmla="*/ 0 w 11"/>
                <a:gd name="T3" fmla="*/ 0 h 25"/>
                <a:gd name="T4" fmla="*/ 1 w 11"/>
                <a:gd name="T5" fmla="*/ 1 h 25"/>
                <a:gd name="T6" fmla="*/ 1 w 11"/>
                <a:gd name="T7" fmla="*/ 25 h 25"/>
                <a:gd name="T8" fmla="*/ 0 w 11"/>
                <a:gd name="T9" fmla="*/ 24 h 25"/>
                <a:gd name="T10" fmla="*/ 11 w 11"/>
                <a:gd name="T11" fmla="*/ 0 h 25"/>
                <a:gd name="T12" fmla="*/ 11 w 11"/>
                <a:gd name="T13" fmla="*/ 24 h 25"/>
                <a:gd name="T14" fmla="*/ 10 w 11"/>
                <a:gd name="T15" fmla="*/ 25 h 25"/>
                <a:gd name="T16" fmla="*/ 10 w 11"/>
                <a:gd name="T17" fmla="*/ 1 h 25"/>
                <a:gd name="T18" fmla="*/ 11 w 11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1" h="25">
                  <a:moveTo>
                    <a:pt x="0" y="24"/>
                  </a:moveTo>
                  <a:lnTo>
                    <a:pt x="0" y="0"/>
                  </a:lnTo>
                  <a:lnTo>
                    <a:pt x="1" y="1"/>
                  </a:lnTo>
                  <a:lnTo>
                    <a:pt x="1" y="25"/>
                  </a:lnTo>
                  <a:lnTo>
                    <a:pt x="0" y="24"/>
                  </a:lnTo>
                  <a:close/>
                  <a:moveTo>
                    <a:pt x="11" y="0"/>
                  </a:moveTo>
                  <a:lnTo>
                    <a:pt x="11" y="24"/>
                  </a:lnTo>
                  <a:lnTo>
                    <a:pt x="10" y="25"/>
                  </a:lnTo>
                  <a:lnTo>
                    <a:pt x="10" y="1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7171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80" name="Freeform 744"/>
            <p:cNvSpPr>
              <a:spLocks noEditPoints="1"/>
            </p:cNvSpPr>
            <p:nvPr/>
          </p:nvSpPr>
          <p:spPr bwMode="auto">
            <a:xfrm>
              <a:off x="926" y="3060"/>
              <a:ext cx="9" cy="25"/>
            </a:xfrm>
            <a:custGeom>
              <a:avLst/>
              <a:gdLst>
                <a:gd name="T0" fmla="*/ 0 w 9"/>
                <a:gd name="T1" fmla="*/ 25 h 25"/>
                <a:gd name="T2" fmla="*/ 0 w 9"/>
                <a:gd name="T3" fmla="*/ 1 h 25"/>
                <a:gd name="T4" fmla="*/ 1 w 9"/>
                <a:gd name="T5" fmla="*/ 0 h 25"/>
                <a:gd name="T6" fmla="*/ 1 w 9"/>
                <a:gd name="T7" fmla="*/ 24 h 25"/>
                <a:gd name="T8" fmla="*/ 0 w 9"/>
                <a:gd name="T9" fmla="*/ 25 h 25"/>
                <a:gd name="T10" fmla="*/ 9 w 9"/>
                <a:gd name="T11" fmla="*/ 1 h 25"/>
                <a:gd name="T12" fmla="*/ 9 w 9"/>
                <a:gd name="T13" fmla="*/ 25 h 25"/>
                <a:gd name="T14" fmla="*/ 8 w 9"/>
                <a:gd name="T15" fmla="*/ 24 h 25"/>
                <a:gd name="T16" fmla="*/ 8 w 9"/>
                <a:gd name="T17" fmla="*/ 0 h 25"/>
                <a:gd name="T18" fmla="*/ 9 w 9"/>
                <a:gd name="T19" fmla="*/ 1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9" h="25">
                  <a:moveTo>
                    <a:pt x="0" y="25"/>
                  </a:moveTo>
                  <a:lnTo>
                    <a:pt x="0" y="1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5"/>
                  </a:lnTo>
                  <a:close/>
                  <a:moveTo>
                    <a:pt x="9" y="1"/>
                  </a:moveTo>
                  <a:lnTo>
                    <a:pt x="9" y="25"/>
                  </a:lnTo>
                  <a:lnTo>
                    <a:pt x="8" y="24"/>
                  </a:lnTo>
                  <a:lnTo>
                    <a:pt x="8" y="0"/>
                  </a:lnTo>
                  <a:lnTo>
                    <a:pt x="9" y="1"/>
                  </a:lnTo>
                  <a:close/>
                </a:path>
              </a:pathLst>
            </a:custGeom>
            <a:solidFill>
              <a:srgbClr val="F9101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81" name="Freeform 745"/>
            <p:cNvSpPr>
              <a:spLocks noEditPoints="1"/>
            </p:cNvSpPr>
            <p:nvPr/>
          </p:nvSpPr>
          <p:spPr bwMode="auto">
            <a:xfrm>
              <a:off x="927" y="3060"/>
              <a:ext cx="7" cy="25"/>
            </a:xfrm>
            <a:custGeom>
              <a:avLst/>
              <a:gdLst>
                <a:gd name="T0" fmla="*/ 0 w 7"/>
                <a:gd name="T1" fmla="*/ 24 h 25"/>
                <a:gd name="T2" fmla="*/ 0 w 7"/>
                <a:gd name="T3" fmla="*/ 0 h 25"/>
                <a:gd name="T4" fmla="*/ 2 w 7"/>
                <a:gd name="T5" fmla="*/ 1 h 25"/>
                <a:gd name="T6" fmla="*/ 2 w 7"/>
                <a:gd name="T7" fmla="*/ 25 h 25"/>
                <a:gd name="T8" fmla="*/ 0 w 7"/>
                <a:gd name="T9" fmla="*/ 24 h 25"/>
                <a:gd name="T10" fmla="*/ 7 w 7"/>
                <a:gd name="T11" fmla="*/ 0 h 25"/>
                <a:gd name="T12" fmla="*/ 7 w 7"/>
                <a:gd name="T13" fmla="*/ 24 h 25"/>
                <a:gd name="T14" fmla="*/ 5 w 7"/>
                <a:gd name="T15" fmla="*/ 25 h 25"/>
                <a:gd name="T16" fmla="*/ 5 w 7"/>
                <a:gd name="T17" fmla="*/ 1 h 25"/>
                <a:gd name="T18" fmla="*/ 7 w 7"/>
                <a:gd name="T19" fmla="*/ 0 h 2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7" h="25">
                  <a:moveTo>
                    <a:pt x="0" y="24"/>
                  </a:moveTo>
                  <a:lnTo>
                    <a:pt x="0" y="0"/>
                  </a:lnTo>
                  <a:lnTo>
                    <a:pt x="2" y="1"/>
                  </a:lnTo>
                  <a:lnTo>
                    <a:pt x="2" y="25"/>
                  </a:lnTo>
                  <a:lnTo>
                    <a:pt x="0" y="24"/>
                  </a:lnTo>
                  <a:close/>
                  <a:moveTo>
                    <a:pt x="7" y="0"/>
                  </a:moveTo>
                  <a:lnTo>
                    <a:pt x="7" y="24"/>
                  </a:lnTo>
                  <a:lnTo>
                    <a:pt x="5" y="25"/>
                  </a:lnTo>
                  <a:lnTo>
                    <a:pt x="5" y="1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FB090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82" name="Freeform 746"/>
            <p:cNvSpPr>
              <a:spLocks noEditPoints="1"/>
            </p:cNvSpPr>
            <p:nvPr/>
          </p:nvSpPr>
          <p:spPr bwMode="auto">
            <a:xfrm>
              <a:off x="929" y="3061"/>
              <a:ext cx="3" cy="24"/>
            </a:xfrm>
            <a:custGeom>
              <a:avLst/>
              <a:gdLst>
                <a:gd name="T0" fmla="*/ 0 w 3"/>
                <a:gd name="T1" fmla="*/ 24 h 24"/>
                <a:gd name="T2" fmla="*/ 0 w 3"/>
                <a:gd name="T3" fmla="*/ 0 h 24"/>
                <a:gd name="T4" fmla="*/ 1 w 3"/>
                <a:gd name="T5" fmla="*/ 0 h 24"/>
                <a:gd name="T6" fmla="*/ 1 w 3"/>
                <a:gd name="T7" fmla="*/ 24 h 24"/>
                <a:gd name="T8" fmla="*/ 0 w 3"/>
                <a:gd name="T9" fmla="*/ 24 h 24"/>
                <a:gd name="T10" fmla="*/ 3 w 3"/>
                <a:gd name="T11" fmla="*/ 0 h 24"/>
                <a:gd name="T12" fmla="*/ 3 w 3"/>
                <a:gd name="T13" fmla="*/ 24 h 24"/>
                <a:gd name="T14" fmla="*/ 2 w 3"/>
                <a:gd name="T15" fmla="*/ 24 h 24"/>
                <a:gd name="T16" fmla="*/ 2 w 3"/>
                <a:gd name="T17" fmla="*/ 0 h 24"/>
                <a:gd name="T18" fmla="*/ 3 w 3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3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3" y="0"/>
                  </a:moveTo>
                  <a:lnTo>
                    <a:pt x="3" y="24"/>
                  </a:lnTo>
                  <a:lnTo>
                    <a:pt x="2" y="24"/>
                  </a:lnTo>
                  <a:lnTo>
                    <a:pt x="2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D030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83" name="Freeform 747"/>
            <p:cNvSpPr>
              <a:spLocks noEditPoints="1"/>
            </p:cNvSpPr>
            <p:nvPr/>
          </p:nvSpPr>
          <p:spPr bwMode="auto">
            <a:xfrm>
              <a:off x="930" y="3061"/>
              <a:ext cx="1" cy="24"/>
            </a:xfrm>
            <a:custGeom>
              <a:avLst/>
              <a:gdLst>
                <a:gd name="T0" fmla="*/ 0 w 1"/>
                <a:gd name="T1" fmla="*/ 24 h 24"/>
                <a:gd name="T2" fmla="*/ 0 w 1"/>
                <a:gd name="T3" fmla="*/ 0 h 24"/>
                <a:gd name="T4" fmla="*/ 1 w 1"/>
                <a:gd name="T5" fmla="*/ 0 h 24"/>
                <a:gd name="T6" fmla="*/ 1 w 1"/>
                <a:gd name="T7" fmla="*/ 24 h 24"/>
                <a:gd name="T8" fmla="*/ 0 w 1"/>
                <a:gd name="T9" fmla="*/ 24 h 24"/>
                <a:gd name="T10" fmla="*/ 1 w 1"/>
                <a:gd name="T11" fmla="*/ 0 h 24"/>
                <a:gd name="T12" fmla="*/ 1 w 1"/>
                <a:gd name="T13" fmla="*/ 24 h 24"/>
                <a:gd name="T14" fmla="*/ 1 w 1"/>
                <a:gd name="T15" fmla="*/ 24 h 24"/>
                <a:gd name="T16" fmla="*/ 1 w 1"/>
                <a:gd name="T17" fmla="*/ 0 h 24"/>
                <a:gd name="T18" fmla="*/ 1 w 1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" h="24">
                  <a:moveTo>
                    <a:pt x="0" y="24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1" y="24"/>
                  </a:lnTo>
                  <a:lnTo>
                    <a:pt x="0" y="24"/>
                  </a:lnTo>
                  <a:close/>
                  <a:moveTo>
                    <a:pt x="1" y="0"/>
                  </a:moveTo>
                  <a:lnTo>
                    <a:pt x="1" y="2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84" name="Freeform 748"/>
            <p:cNvSpPr/>
            <p:nvPr/>
          </p:nvSpPr>
          <p:spPr bwMode="auto">
            <a:xfrm>
              <a:off x="897" y="2752"/>
              <a:ext cx="428" cy="428"/>
            </a:xfrm>
            <a:custGeom>
              <a:avLst/>
              <a:gdLst>
                <a:gd name="T0" fmla="*/ 0 w 428"/>
                <a:gd name="T1" fmla="*/ 428 h 428"/>
                <a:gd name="T2" fmla="*/ 0 w 428"/>
                <a:gd name="T3" fmla="*/ 298 h 428"/>
                <a:gd name="T4" fmla="*/ 44 w 428"/>
                <a:gd name="T5" fmla="*/ 252 h 428"/>
                <a:gd name="T6" fmla="*/ 48 w 428"/>
                <a:gd name="T7" fmla="*/ 252 h 428"/>
                <a:gd name="T8" fmla="*/ 48 w 428"/>
                <a:gd name="T9" fmla="*/ 48 h 428"/>
                <a:gd name="T10" fmla="*/ 95 w 428"/>
                <a:gd name="T11" fmla="*/ 0 h 428"/>
                <a:gd name="T12" fmla="*/ 380 w 428"/>
                <a:gd name="T13" fmla="*/ 0 h 428"/>
                <a:gd name="T14" fmla="*/ 380 w 428"/>
                <a:gd name="T15" fmla="*/ 143 h 428"/>
                <a:gd name="T16" fmla="*/ 369 w 428"/>
                <a:gd name="T17" fmla="*/ 179 h 428"/>
                <a:gd name="T18" fmla="*/ 369 w 428"/>
                <a:gd name="T19" fmla="*/ 243 h 428"/>
                <a:gd name="T20" fmla="*/ 362 w 428"/>
                <a:gd name="T21" fmla="*/ 250 h 428"/>
                <a:gd name="T22" fmla="*/ 428 w 428"/>
                <a:gd name="T23" fmla="*/ 250 h 428"/>
                <a:gd name="T24" fmla="*/ 428 w 428"/>
                <a:gd name="T25" fmla="*/ 380 h 428"/>
                <a:gd name="T26" fmla="*/ 380 w 428"/>
                <a:gd name="T27" fmla="*/ 428 h 428"/>
                <a:gd name="T28" fmla="*/ 0 w 428"/>
                <a:gd name="T29" fmla="*/ 428 h 42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428" h="428">
                  <a:moveTo>
                    <a:pt x="0" y="428"/>
                  </a:moveTo>
                  <a:lnTo>
                    <a:pt x="0" y="298"/>
                  </a:lnTo>
                  <a:lnTo>
                    <a:pt x="44" y="252"/>
                  </a:lnTo>
                  <a:lnTo>
                    <a:pt x="48" y="252"/>
                  </a:lnTo>
                  <a:lnTo>
                    <a:pt x="48" y="48"/>
                  </a:lnTo>
                  <a:lnTo>
                    <a:pt x="95" y="0"/>
                  </a:lnTo>
                  <a:lnTo>
                    <a:pt x="380" y="0"/>
                  </a:lnTo>
                  <a:lnTo>
                    <a:pt x="380" y="143"/>
                  </a:lnTo>
                  <a:lnTo>
                    <a:pt x="369" y="179"/>
                  </a:lnTo>
                  <a:lnTo>
                    <a:pt x="369" y="243"/>
                  </a:lnTo>
                  <a:lnTo>
                    <a:pt x="362" y="250"/>
                  </a:lnTo>
                  <a:lnTo>
                    <a:pt x="428" y="250"/>
                  </a:lnTo>
                  <a:lnTo>
                    <a:pt x="428" y="380"/>
                  </a:lnTo>
                  <a:lnTo>
                    <a:pt x="380" y="428"/>
                  </a:lnTo>
                  <a:lnTo>
                    <a:pt x="0" y="428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85" name="Rectangle 749"/>
            <p:cNvSpPr>
              <a:spLocks noChangeArrowheads="1"/>
            </p:cNvSpPr>
            <p:nvPr/>
          </p:nvSpPr>
          <p:spPr bwMode="auto">
            <a:xfrm>
              <a:off x="774" y="3201"/>
              <a:ext cx="977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600" dirty="0">
                  <a:solidFill>
                    <a:srgbClr val="000000"/>
                  </a:solidFill>
                  <a:latin typeface="Sitka Text" pitchFamily="2" charset="0"/>
                  <a:ea typeface="宋体" panose="02010600030101010101" pitchFamily="2" charset="-122"/>
                </a:rPr>
                <a:t>Z</a:t>
              </a:r>
              <a:r>
                <a:rPr lang="en-US" altLang="zh-CN" sz="1600" dirty="0" smtClean="0">
                  <a:solidFill>
                    <a:srgbClr val="000000"/>
                  </a:solidFill>
                  <a:latin typeface="Sitka Text" pitchFamily="2" charset="0"/>
                  <a:ea typeface="宋体" panose="02010600030101010101" pitchFamily="2" charset="-122"/>
                </a:rPr>
                <a:t>hengzhou</a:t>
              </a:r>
            </a:p>
          </p:txBody>
        </p:sp>
        <p:sp>
          <p:nvSpPr>
            <p:cNvPr id="19086" name="Freeform 750"/>
            <p:cNvSpPr/>
            <p:nvPr/>
          </p:nvSpPr>
          <p:spPr bwMode="auto">
            <a:xfrm>
              <a:off x="696" y="1480"/>
              <a:ext cx="59" cy="24"/>
            </a:xfrm>
            <a:custGeom>
              <a:avLst/>
              <a:gdLst>
                <a:gd name="T0" fmla="*/ 35 w 59"/>
                <a:gd name="T1" fmla="*/ 24 h 24"/>
                <a:gd name="T2" fmla="*/ 59 w 59"/>
                <a:gd name="T3" fmla="*/ 0 h 24"/>
                <a:gd name="T4" fmla="*/ 0 w 59"/>
                <a:gd name="T5" fmla="*/ 0 h 24"/>
                <a:gd name="T6" fmla="*/ 35 w 59"/>
                <a:gd name="T7" fmla="*/ 24 h 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59" h="24">
                  <a:moveTo>
                    <a:pt x="35" y="24"/>
                  </a:moveTo>
                  <a:lnTo>
                    <a:pt x="59" y="0"/>
                  </a:lnTo>
                  <a:lnTo>
                    <a:pt x="0" y="0"/>
                  </a:lnTo>
                  <a:lnTo>
                    <a:pt x="35" y="24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87" name="Freeform 751"/>
            <p:cNvSpPr/>
            <p:nvPr/>
          </p:nvSpPr>
          <p:spPr bwMode="auto">
            <a:xfrm>
              <a:off x="327" y="1483"/>
              <a:ext cx="95" cy="45"/>
            </a:xfrm>
            <a:custGeom>
              <a:avLst/>
              <a:gdLst>
                <a:gd name="T0" fmla="*/ 95 w 95"/>
                <a:gd name="T1" fmla="*/ 45 h 45"/>
                <a:gd name="T2" fmla="*/ 44 w 95"/>
                <a:gd name="T3" fmla="*/ 0 h 45"/>
                <a:gd name="T4" fmla="*/ 0 w 95"/>
                <a:gd name="T5" fmla="*/ 45 h 45"/>
                <a:gd name="T6" fmla="*/ 95 w 95"/>
                <a:gd name="T7" fmla="*/ 45 h 4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5" h="45">
                  <a:moveTo>
                    <a:pt x="95" y="45"/>
                  </a:moveTo>
                  <a:lnTo>
                    <a:pt x="44" y="0"/>
                  </a:lnTo>
                  <a:lnTo>
                    <a:pt x="0" y="45"/>
                  </a:lnTo>
                  <a:lnTo>
                    <a:pt x="95" y="45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88" name="Freeform 752"/>
            <p:cNvSpPr/>
            <p:nvPr/>
          </p:nvSpPr>
          <p:spPr bwMode="auto">
            <a:xfrm>
              <a:off x="375" y="1480"/>
              <a:ext cx="361" cy="48"/>
            </a:xfrm>
            <a:custGeom>
              <a:avLst/>
              <a:gdLst>
                <a:gd name="T0" fmla="*/ 361 w 361"/>
                <a:gd name="T1" fmla="*/ 18 h 48"/>
                <a:gd name="T2" fmla="*/ 326 w 361"/>
                <a:gd name="T3" fmla="*/ 0 h 48"/>
                <a:gd name="T4" fmla="*/ 47 w 361"/>
                <a:gd name="T5" fmla="*/ 0 h 48"/>
                <a:gd name="T6" fmla="*/ 0 w 361"/>
                <a:gd name="T7" fmla="*/ 24 h 48"/>
                <a:gd name="T8" fmla="*/ 47 w 361"/>
                <a:gd name="T9" fmla="*/ 48 h 48"/>
                <a:gd name="T10" fmla="*/ 332 w 361"/>
                <a:gd name="T11" fmla="*/ 48 h 48"/>
                <a:gd name="T12" fmla="*/ 361 w 361"/>
                <a:gd name="T13" fmla="*/ 1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1" h="48">
                  <a:moveTo>
                    <a:pt x="361" y="18"/>
                  </a:moveTo>
                  <a:lnTo>
                    <a:pt x="326" y="0"/>
                  </a:lnTo>
                  <a:lnTo>
                    <a:pt x="47" y="0"/>
                  </a:lnTo>
                  <a:lnTo>
                    <a:pt x="0" y="24"/>
                  </a:lnTo>
                  <a:lnTo>
                    <a:pt x="47" y="48"/>
                  </a:lnTo>
                  <a:lnTo>
                    <a:pt x="332" y="48"/>
                  </a:lnTo>
                  <a:lnTo>
                    <a:pt x="361" y="1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89" name="Freeform 753"/>
            <p:cNvSpPr/>
            <p:nvPr/>
          </p:nvSpPr>
          <p:spPr bwMode="auto">
            <a:xfrm>
              <a:off x="433" y="1511"/>
              <a:ext cx="214" cy="13"/>
            </a:xfrm>
            <a:custGeom>
              <a:avLst/>
              <a:gdLst>
                <a:gd name="T0" fmla="*/ 214 w 214"/>
                <a:gd name="T1" fmla="*/ 0 h 13"/>
                <a:gd name="T2" fmla="*/ 214 w 214"/>
                <a:gd name="T3" fmla="*/ 13 h 13"/>
                <a:gd name="T4" fmla="*/ 0 w 214"/>
                <a:gd name="T5" fmla="*/ 13 h 13"/>
                <a:gd name="T6" fmla="*/ 0 w 214"/>
                <a:gd name="T7" fmla="*/ 13 h 13"/>
                <a:gd name="T8" fmla="*/ 31 w 214"/>
                <a:gd name="T9" fmla="*/ 13 h 13"/>
                <a:gd name="T10" fmla="*/ 60 w 214"/>
                <a:gd name="T11" fmla="*/ 12 h 13"/>
                <a:gd name="T12" fmla="*/ 88 w 214"/>
                <a:gd name="T13" fmla="*/ 12 h 13"/>
                <a:gd name="T14" fmla="*/ 113 w 214"/>
                <a:gd name="T15" fmla="*/ 11 h 13"/>
                <a:gd name="T16" fmla="*/ 137 w 214"/>
                <a:gd name="T17" fmla="*/ 10 h 13"/>
                <a:gd name="T18" fmla="*/ 159 w 214"/>
                <a:gd name="T19" fmla="*/ 8 h 13"/>
                <a:gd name="T20" fmla="*/ 176 w 214"/>
                <a:gd name="T21" fmla="*/ 7 h 13"/>
                <a:gd name="T22" fmla="*/ 190 w 214"/>
                <a:gd name="T23" fmla="*/ 5 h 13"/>
                <a:gd name="T24" fmla="*/ 201 w 214"/>
                <a:gd name="T25" fmla="*/ 3 h 13"/>
                <a:gd name="T26" fmla="*/ 207 w 214"/>
                <a:gd name="T27" fmla="*/ 1 h 13"/>
                <a:gd name="T28" fmla="*/ 209 w 214"/>
                <a:gd name="T29" fmla="*/ 0 h 13"/>
                <a:gd name="T30" fmla="*/ 214 w 214"/>
                <a:gd name="T31" fmla="*/ 0 h 13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14" h="13">
                  <a:moveTo>
                    <a:pt x="214" y="0"/>
                  </a:moveTo>
                  <a:lnTo>
                    <a:pt x="214" y="13"/>
                  </a:lnTo>
                  <a:lnTo>
                    <a:pt x="0" y="13"/>
                  </a:lnTo>
                  <a:lnTo>
                    <a:pt x="31" y="13"/>
                  </a:lnTo>
                  <a:lnTo>
                    <a:pt x="60" y="12"/>
                  </a:lnTo>
                  <a:lnTo>
                    <a:pt x="88" y="12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8"/>
                  </a:lnTo>
                  <a:lnTo>
                    <a:pt x="176" y="7"/>
                  </a:lnTo>
                  <a:lnTo>
                    <a:pt x="190" y="5"/>
                  </a:lnTo>
                  <a:lnTo>
                    <a:pt x="201" y="3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90" name="Freeform 754"/>
            <p:cNvSpPr/>
            <p:nvPr/>
          </p:nvSpPr>
          <p:spPr bwMode="auto">
            <a:xfrm>
              <a:off x="433" y="1511"/>
              <a:ext cx="209" cy="13"/>
            </a:xfrm>
            <a:custGeom>
              <a:avLst/>
              <a:gdLst>
                <a:gd name="T0" fmla="*/ 0 w 209"/>
                <a:gd name="T1" fmla="*/ 13 h 13"/>
                <a:gd name="T2" fmla="*/ 31 w 209"/>
                <a:gd name="T3" fmla="*/ 13 h 13"/>
                <a:gd name="T4" fmla="*/ 60 w 209"/>
                <a:gd name="T5" fmla="*/ 12 h 13"/>
                <a:gd name="T6" fmla="*/ 88 w 209"/>
                <a:gd name="T7" fmla="*/ 12 h 13"/>
                <a:gd name="T8" fmla="*/ 113 w 209"/>
                <a:gd name="T9" fmla="*/ 11 h 13"/>
                <a:gd name="T10" fmla="*/ 137 w 209"/>
                <a:gd name="T11" fmla="*/ 10 h 13"/>
                <a:gd name="T12" fmla="*/ 159 w 209"/>
                <a:gd name="T13" fmla="*/ 8 h 13"/>
                <a:gd name="T14" fmla="*/ 176 w 209"/>
                <a:gd name="T15" fmla="*/ 7 h 13"/>
                <a:gd name="T16" fmla="*/ 190 w 209"/>
                <a:gd name="T17" fmla="*/ 5 h 13"/>
                <a:gd name="T18" fmla="*/ 201 w 209"/>
                <a:gd name="T19" fmla="*/ 3 h 13"/>
                <a:gd name="T20" fmla="*/ 207 w 209"/>
                <a:gd name="T21" fmla="*/ 1 h 13"/>
                <a:gd name="T22" fmla="*/ 209 w 209"/>
                <a:gd name="T23" fmla="*/ 0 h 13"/>
                <a:gd name="T24" fmla="*/ 204 w 209"/>
                <a:gd name="T25" fmla="*/ 0 h 13"/>
                <a:gd name="T26" fmla="*/ 202 w 209"/>
                <a:gd name="T27" fmla="*/ 1 h 13"/>
                <a:gd name="T28" fmla="*/ 194 w 209"/>
                <a:gd name="T29" fmla="*/ 3 h 13"/>
                <a:gd name="T30" fmla="*/ 183 w 209"/>
                <a:gd name="T31" fmla="*/ 6 h 13"/>
                <a:gd name="T32" fmla="*/ 165 w 209"/>
                <a:gd name="T33" fmla="*/ 7 h 13"/>
                <a:gd name="T34" fmla="*/ 145 w 209"/>
                <a:gd name="T35" fmla="*/ 8 h 13"/>
                <a:gd name="T36" fmla="*/ 121 w 209"/>
                <a:gd name="T37" fmla="*/ 11 h 13"/>
                <a:gd name="T38" fmla="*/ 93 w 209"/>
                <a:gd name="T39" fmla="*/ 11 h 13"/>
                <a:gd name="T40" fmla="*/ 64 w 209"/>
                <a:gd name="T41" fmla="*/ 12 h 13"/>
                <a:gd name="T42" fmla="*/ 33 w 209"/>
                <a:gd name="T43" fmla="*/ 13 h 13"/>
                <a:gd name="T44" fmla="*/ 0 w 209"/>
                <a:gd name="T45" fmla="*/ 13 h 13"/>
                <a:gd name="T46" fmla="*/ 0 w 209"/>
                <a:gd name="T47" fmla="*/ 13 h 1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209" h="13">
                  <a:moveTo>
                    <a:pt x="0" y="13"/>
                  </a:moveTo>
                  <a:lnTo>
                    <a:pt x="31" y="13"/>
                  </a:lnTo>
                  <a:lnTo>
                    <a:pt x="60" y="12"/>
                  </a:lnTo>
                  <a:lnTo>
                    <a:pt x="88" y="12"/>
                  </a:lnTo>
                  <a:lnTo>
                    <a:pt x="113" y="11"/>
                  </a:lnTo>
                  <a:lnTo>
                    <a:pt x="137" y="10"/>
                  </a:lnTo>
                  <a:lnTo>
                    <a:pt x="159" y="8"/>
                  </a:lnTo>
                  <a:lnTo>
                    <a:pt x="176" y="7"/>
                  </a:lnTo>
                  <a:lnTo>
                    <a:pt x="190" y="5"/>
                  </a:lnTo>
                  <a:lnTo>
                    <a:pt x="201" y="3"/>
                  </a:lnTo>
                  <a:lnTo>
                    <a:pt x="207" y="1"/>
                  </a:lnTo>
                  <a:lnTo>
                    <a:pt x="209" y="0"/>
                  </a:lnTo>
                  <a:lnTo>
                    <a:pt x="204" y="0"/>
                  </a:lnTo>
                  <a:lnTo>
                    <a:pt x="202" y="1"/>
                  </a:lnTo>
                  <a:lnTo>
                    <a:pt x="194" y="3"/>
                  </a:lnTo>
                  <a:lnTo>
                    <a:pt x="183" y="6"/>
                  </a:lnTo>
                  <a:lnTo>
                    <a:pt x="165" y="7"/>
                  </a:lnTo>
                  <a:lnTo>
                    <a:pt x="145" y="8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2"/>
                  </a:lnTo>
                  <a:lnTo>
                    <a:pt x="33" y="13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BBBBB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91" name="Freeform 755"/>
            <p:cNvSpPr/>
            <p:nvPr/>
          </p:nvSpPr>
          <p:spPr bwMode="auto">
            <a:xfrm>
              <a:off x="433" y="1511"/>
              <a:ext cx="204" cy="13"/>
            </a:xfrm>
            <a:custGeom>
              <a:avLst/>
              <a:gdLst>
                <a:gd name="T0" fmla="*/ 204 w 204"/>
                <a:gd name="T1" fmla="*/ 0 h 13"/>
                <a:gd name="T2" fmla="*/ 202 w 204"/>
                <a:gd name="T3" fmla="*/ 1 h 13"/>
                <a:gd name="T4" fmla="*/ 194 w 204"/>
                <a:gd name="T5" fmla="*/ 3 h 13"/>
                <a:gd name="T6" fmla="*/ 183 w 204"/>
                <a:gd name="T7" fmla="*/ 6 h 13"/>
                <a:gd name="T8" fmla="*/ 165 w 204"/>
                <a:gd name="T9" fmla="*/ 7 h 13"/>
                <a:gd name="T10" fmla="*/ 145 w 204"/>
                <a:gd name="T11" fmla="*/ 8 h 13"/>
                <a:gd name="T12" fmla="*/ 121 w 204"/>
                <a:gd name="T13" fmla="*/ 11 h 13"/>
                <a:gd name="T14" fmla="*/ 93 w 204"/>
                <a:gd name="T15" fmla="*/ 11 h 13"/>
                <a:gd name="T16" fmla="*/ 64 w 204"/>
                <a:gd name="T17" fmla="*/ 12 h 13"/>
                <a:gd name="T18" fmla="*/ 33 w 204"/>
                <a:gd name="T19" fmla="*/ 13 h 13"/>
                <a:gd name="T20" fmla="*/ 0 w 204"/>
                <a:gd name="T21" fmla="*/ 13 h 13"/>
                <a:gd name="T22" fmla="*/ 0 w 204"/>
                <a:gd name="T23" fmla="*/ 12 h 13"/>
                <a:gd name="T24" fmla="*/ 32 w 204"/>
                <a:gd name="T25" fmla="*/ 12 h 13"/>
                <a:gd name="T26" fmla="*/ 62 w 204"/>
                <a:gd name="T27" fmla="*/ 12 h 13"/>
                <a:gd name="T28" fmla="*/ 90 w 204"/>
                <a:gd name="T29" fmla="*/ 11 h 13"/>
                <a:gd name="T30" fmla="*/ 117 w 204"/>
                <a:gd name="T31" fmla="*/ 10 h 13"/>
                <a:gd name="T32" fmla="*/ 141 w 204"/>
                <a:gd name="T33" fmla="*/ 8 h 13"/>
                <a:gd name="T34" fmla="*/ 161 w 204"/>
                <a:gd name="T35" fmla="*/ 7 h 13"/>
                <a:gd name="T36" fmla="*/ 178 w 204"/>
                <a:gd name="T37" fmla="*/ 5 h 13"/>
                <a:gd name="T38" fmla="*/ 189 w 204"/>
                <a:gd name="T39" fmla="*/ 3 h 13"/>
                <a:gd name="T40" fmla="*/ 197 w 204"/>
                <a:gd name="T41" fmla="*/ 1 h 13"/>
                <a:gd name="T42" fmla="*/ 199 w 204"/>
                <a:gd name="T43" fmla="*/ 0 h 13"/>
                <a:gd name="T44" fmla="*/ 204 w 204"/>
                <a:gd name="T45" fmla="*/ 0 h 1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204" h="13">
                  <a:moveTo>
                    <a:pt x="204" y="0"/>
                  </a:moveTo>
                  <a:lnTo>
                    <a:pt x="202" y="1"/>
                  </a:lnTo>
                  <a:lnTo>
                    <a:pt x="194" y="3"/>
                  </a:lnTo>
                  <a:lnTo>
                    <a:pt x="183" y="6"/>
                  </a:lnTo>
                  <a:lnTo>
                    <a:pt x="165" y="7"/>
                  </a:lnTo>
                  <a:lnTo>
                    <a:pt x="145" y="8"/>
                  </a:lnTo>
                  <a:lnTo>
                    <a:pt x="121" y="11"/>
                  </a:lnTo>
                  <a:lnTo>
                    <a:pt x="93" y="11"/>
                  </a:lnTo>
                  <a:lnTo>
                    <a:pt x="64" y="12"/>
                  </a:lnTo>
                  <a:lnTo>
                    <a:pt x="33" y="13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32" y="12"/>
                  </a:lnTo>
                  <a:lnTo>
                    <a:pt x="62" y="12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8"/>
                  </a:lnTo>
                  <a:lnTo>
                    <a:pt x="161" y="7"/>
                  </a:lnTo>
                  <a:lnTo>
                    <a:pt x="178" y="5"/>
                  </a:lnTo>
                  <a:lnTo>
                    <a:pt x="189" y="3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92" name="Freeform 756"/>
            <p:cNvSpPr/>
            <p:nvPr/>
          </p:nvSpPr>
          <p:spPr bwMode="auto">
            <a:xfrm>
              <a:off x="433" y="1511"/>
              <a:ext cx="199" cy="12"/>
            </a:xfrm>
            <a:custGeom>
              <a:avLst/>
              <a:gdLst>
                <a:gd name="T0" fmla="*/ 0 w 199"/>
                <a:gd name="T1" fmla="*/ 12 h 12"/>
                <a:gd name="T2" fmla="*/ 32 w 199"/>
                <a:gd name="T3" fmla="*/ 12 h 12"/>
                <a:gd name="T4" fmla="*/ 62 w 199"/>
                <a:gd name="T5" fmla="*/ 12 h 12"/>
                <a:gd name="T6" fmla="*/ 90 w 199"/>
                <a:gd name="T7" fmla="*/ 11 h 12"/>
                <a:gd name="T8" fmla="*/ 117 w 199"/>
                <a:gd name="T9" fmla="*/ 10 h 12"/>
                <a:gd name="T10" fmla="*/ 141 w 199"/>
                <a:gd name="T11" fmla="*/ 8 h 12"/>
                <a:gd name="T12" fmla="*/ 161 w 199"/>
                <a:gd name="T13" fmla="*/ 7 h 12"/>
                <a:gd name="T14" fmla="*/ 178 w 199"/>
                <a:gd name="T15" fmla="*/ 5 h 12"/>
                <a:gd name="T16" fmla="*/ 189 w 199"/>
                <a:gd name="T17" fmla="*/ 3 h 12"/>
                <a:gd name="T18" fmla="*/ 197 w 199"/>
                <a:gd name="T19" fmla="*/ 1 h 12"/>
                <a:gd name="T20" fmla="*/ 199 w 199"/>
                <a:gd name="T21" fmla="*/ 0 h 12"/>
                <a:gd name="T22" fmla="*/ 193 w 199"/>
                <a:gd name="T23" fmla="*/ 0 h 12"/>
                <a:gd name="T24" fmla="*/ 190 w 199"/>
                <a:gd name="T25" fmla="*/ 1 h 12"/>
                <a:gd name="T26" fmla="*/ 184 w 199"/>
                <a:gd name="T27" fmla="*/ 3 h 12"/>
                <a:gd name="T28" fmla="*/ 173 w 199"/>
                <a:gd name="T29" fmla="*/ 5 h 12"/>
                <a:gd name="T30" fmla="*/ 156 w 199"/>
                <a:gd name="T31" fmla="*/ 7 h 12"/>
                <a:gd name="T32" fmla="*/ 137 w 199"/>
                <a:gd name="T33" fmla="*/ 8 h 12"/>
                <a:gd name="T34" fmla="*/ 114 w 199"/>
                <a:gd name="T35" fmla="*/ 10 h 12"/>
                <a:gd name="T36" fmla="*/ 88 w 199"/>
                <a:gd name="T37" fmla="*/ 11 h 12"/>
                <a:gd name="T38" fmla="*/ 60 w 199"/>
                <a:gd name="T39" fmla="*/ 12 h 12"/>
                <a:gd name="T40" fmla="*/ 31 w 199"/>
                <a:gd name="T41" fmla="*/ 12 h 12"/>
                <a:gd name="T42" fmla="*/ 0 w 199"/>
                <a:gd name="T43" fmla="*/ 12 h 12"/>
                <a:gd name="T44" fmla="*/ 0 w 199"/>
                <a:gd name="T45" fmla="*/ 12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9" h="12">
                  <a:moveTo>
                    <a:pt x="0" y="12"/>
                  </a:moveTo>
                  <a:lnTo>
                    <a:pt x="32" y="12"/>
                  </a:lnTo>
                  <a:lnTo>
                    <a:pt x="62" y="12"/>
                  </a:lnTo>
                  <a:lnTo>
                    <a:pt x="90" y="11"/>
                  </a:lnTo>
                  <a:lnTo>
                    <a:pt x="117" y="10"/>
                  </a:lnTo>
                  <a:lnTo>
                    <a:pt x="141" y="8"/>
                  </a:lnTo>
                  <a:lnTo>
                    <a:pt x="161" y="7"/>
                  </a:lnTo>
                  <a:lnTo>
                    <a:pt x="178" y="5"/>
                  </a:lnTo>
                  <a:lnTo>
                    <a:pt x="189" y="3"/>
                  </a:lnTo>
                  <a:lnTo>
                    <a:pt x="197" y="1"/>
                  </a:lnTo>
                  <a:lnTo>
                    <a:pt x="199" y="0"/>
                  </a:lnTo>
                  <a:lnTo>
                    <a:pt x="193" y="0"/>
                  </a:lnTo>
                  <a:lnTo>
                    <a:pt x="190" y="1"/>
                  </a:lnTo>
                  <a:lnTo>
                    <a:pt x="184" y="3"/>
                  </a:lnTo>
                  <a:lnTo>
                    <a:pt x="173" y="5"/>
                  </a:lnTo>
                  <a:lnTo>
                    <a:pt x="156" y="7"/>
                  </a:lnTo>
                  <a:lnTo>
                    <a:pt x="137" y="8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2"/>
                  </a:lnTo>
                  <a:lnTo>
                    <a:pt x="31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B3B3B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93" name="Freeform 757"/>
            <p:cNvSpPr/>
            <p:nvPr/>
          </p:nvSpPr>
          <p:spPr bwMode="auto">
            <a:xfrm>
              <a:off x="433" y="1511"/>
              <a:ext cx="193" cy="12"/>
            </a:xfrm>
            <a:custGeom>
              <a:avLst/>
              <a:gdLst>
                <a:gd name="T0" fmla="*/ 193 w 193"/>
                <a:gd name="T1" fmla="*/ 0 h 12"/>
                <a:gd name="T2" fmla="*/ 190 w 193"/>
                <a:gd name="T3" fmla="*/ 1 h 12"/>
                <a:gd name="T4" fmla="*/ 184 w 193"/>
                <a:gd name="T5" fmla="*/ 3 h 12"/>
                <a:gd name="T6" fmla="*/ 173 w 193"/>
                <a:gd name="T7" fmla="*/ 5 h 12"/>
                <a:gd name="T8" fmla="*/ 156 w 193"/>
                <a:gd name="T9" fmla="*/ 7 h 12"/>
                <a:gd name="T10" fmla="*/ 137 w 193"/>
                <a:gd name="T11" fmla="*/ 8 h 12"/>
                <a:gd name="T12" fmla="*/ 114 w 193"/>
                <a:gd name="T13" fmla="*/ 10 h 12"/>
                <a:gd name="T14" fmla="*/ 88 w 193"/>
                <a:gd name="T15" fmla="*/ 11 h 12"/>
                <a:gd name="T16" fmla="*/ 60 w 193"/>
                <a:gd name="T17" fmla="*/ 12 h 12"/>
                <a:gd name="T18" fmla="*/ 31 w 193"/>
                <a:gd name="T19" fmla="*/ 12 h 12"/>
                <a:gd name="T20" fmla="*/ 0 w 193"/>
                <a:gd name="T21" fmla="*/ 12 h 12"/>
                <a:gd name="T22" fmla="*/ 0 w 193"/>
                <a:gd name="T23" fmla="*/ 12 h 12"/>
                <a:gd name="T24" fmla="*/ 30 w 193"/>
                <a:gd name="T25" fmla="*/ 12 h 12"/>
                <a:gd name="T26" fmla="*/ 59 w 193"/>
                <a:gd name="T27" fmla="*/ 11 h 12"/>
                <a:gd name="T28" fmla="*/ 85 w 193"/>
                <a:gd name="T29" fmla="*/ 11 h 12"/>
                <a:gd name="T30" fmla="*/ 111 w 193"/>
                <a:gd name="T31" fmla="*/ 10 h 12"/>
                <a:gd name="T32" fmla="*/ 132 w 193"/>
                <a:gd name="T33" fmla="*/ 8 h 12"/>
                <a:gd name="T34" fmla="*/ 151 w 193"/>
                <a:gd name="T35" fmla="*/ 7 h 12"/>
                <a:gd name="T36" fmla="*/ 166 w 193"/>
                <a:gd name="T37" fmla="*/ 5 h 12"/>
                <a:gd name="T38" fmla="*/ 178 w 193"/>
                <a:gd name="T39" fmla="*/ 3 h 12"/>
                <a:gd name="T40" fmla="*/ 185 w 193"/>
                <a:gd name="T41" fmla="*/ 1 h 12"/>
                <a:gd name="T42" fmla="*/ 187 w 193"/>
                <a:gd name="T43" fmla="*/ 0 h 12"/>
                <a:gd name="T44" fmla="*/ 193 w 193"/>
                <a:gd name="T45" fmla="*/ 0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93" h="12">
                  <a:moveTo>
                    <a:pt x="193" y="0"/>
                  </a:moveTo>
                  <a:lnTo>
                    <a:pt x="190" y="1"/>
                  </a:lnTo>
                  <a:lnTo>
                    <a:pt x="184" y="3"/>
                  </a:lnTo>
                  <a:lnTo>
                    <a:pt x="173" y="5"/>
                  </a:lnTo>
                  <a:lnTo>
                    <a:pt x="156" y="7"/>
                  </a:lnTo>
                  <a:lnTo>
                    <a:pt x="137" y="8"/>
                  </a:lnTo>
                  <a:lnTo>
                    <a:pt x="114" y="10"/>
                  </a:lnTo>
                  <a:lnTo>
                    <a:pt x="88" y="11"/>
                  </a:lnTo>
                  <a:lnTo>
                    <a:pt x="60" y="12"/>
                  </a:lnTo>
                  <a:lnTo>
                    <a:pt x="31" y="12"/>
                  </a:lnTo>
                  <a:lnTo>
                    <a:pt x="0" y="12"/>
                  </a:lnTo>
                  <a:lnTo>
                    <a:pt x="30" y="12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8"/>
                  </a:lnTo>
                  <a:lnTo>
                    <a:pt x="151" y="7"/>
                  </a:lnTo>
                  <a:lnTo>
                    <a:pt x="166" y="5"/>
                  </a:lnTo>
                  <a:lnTo>
                    <a:pt x="178" y="3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93" y="0"/>
                  </a:lnTo>
                  <a:close/>
                </a:path>
              </a:pathLst>
            </a:custGeom>
            <a:solidFill>
              <a:srgbClr val="AFAFA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94" name="Freeform 758"/>
            <p:cNvSpPr/>
            <p:nvPr/>
          </p:nvSpPr>
          <p:spPr bwMode="auto">
            <a:xfrm>
              <a:off x="433" y="1511"/>
              <a:ext cx="187" cy="12"/>
            </a:xfrm>
            <a:custGeom>
              <a:avLst/>
              <a:gdLst>
                <a:gd name="T0" fmla="*/ 0 w 187"/>
                <a:gd name="T1" fmla="*/ 12 h 12"/>
                <a:gd name="T2" fmla="*/ 30 w 187"/>
                <a:gd name="T3" fmla="*/ 12 h 12"/>
                <a:gd name="T4" fmla="*/ 59 w 187"/>
                <a:gd name="T5" fmla="*/ 11 h 12"/>
                <a:gd name="T6" fmla="*/ 85 w 187"/>
                <a:gd name="T7" fmla="*/ 11 h 12"/>
                <a:gd name="T8" fmla="*/ 111 w 187"/>
                <a:gd name="T9" fmla="*/ 10 h 12"/>
                <a:gd name="T10" fmla="*/ 132 w 187"/>
                <a:gd name="T11" fmla="*/ 8 h 12"/>
                <a:gd name="T12" fmla="*/ 151 w 187"/>
                <a:gd name="T13" fmla="*/ 7 h 12"/>
                <a:gd name="T14" fmla="*/ 166 w 187"/>
                <a:gd name="T15" fmla="*/ 5 h 12"/>
                <a:gd name="T16" fmla="*/ 178 w 187"/>
                <a:gd name="T17" fmla="*/ 3 h 12"/>
                <a:gd name="T18" fmla="*/ 185 w 187"/>
                <a:gd name="T19" fmla="*/ 1 h 12"/>
                <a:gd name="T20" fmla="*/ 187 w 187"/>
                <a:gd name="T21" fmla="*/ 0 h 12"/>
                <a:gd name="T22" fmla="*/ 180 w 187"/>
                <a:gd name="T23" fmla="*/ 0 h 12"/>
                <a:gd name="T24" fmla="*/ 179 w 187"/>
                <a:gd name="T25" fmla="*/ 1 h 12"/>
                <a:gd name="T26" fmla="*/ 171 w 187"/>
                <a:gd name="T27" fmla="*/ 3 h 12"/>
                <a:gd name="T28" fmla="*/ 161 w 187"/>
                <a:gd name="T29" fmla="*/ 5 h 12"/>
                <a:gd name="T30" fmla="*/ 146 w 187"/>
                <a:gd name="T31" fmla="*/ 6 h 12"/>
                <a:gd name="T32" fmla="*/ 128 w 187"/>
                <a:gd name="T33" fmla="*/ 7 h 12"/>
                <a:gd name="T34" fmla="*/ 107 w 187"/>
                <a:gd name="T35" fmla="*/ 8 h 12"/>
                <a:gd name="T36" fmla="*/ 83 w 187"/>
                <a:gd name="T37" fmla="*/ 10 h 12"/>
                <a:gd name="T38" fmla="*/ 56 w 187"/>
                <a:gd name="T39" fmla="*/ 11 h 12"/>
                <a:gd name="T40" fmla="*/ 30 w 187"/>
                <a:gd name="T41" fmla="*/ 11 h 12"/>
                <a:gd name="T42" fmla="*/ 0 w 187"/>
                <a:gd name="T43" fmla="*/ 11 h 12"/>
                <a:gd name="T44" fmla="*/ 0 w 187"/>
                <a:gd name="T45" fmla="*/ 12 h 1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7" h="12">
                  <a:moveTo>
                    <a:pt x="0" y="12"/>
                  </a:moveTo>
                  <a:lnTo>
                    <a:pt x="30" y="12"/>
                  </a:lnTo>
                  <a:lnTo>
                    <a:pt x="59" y="11"/>
                  </a:lnTo>
                  <a:lnTo>
                    <a:pt x="85" y="11"/>
                  </a:lnTo>
                  <a:lnTo>
                    <a:pt x="111" y="10"/>
                  </a:lnTo>
                  <a:lnTo>
                    <a:pt x="132" y="8"/>
                  </a:lnTo>
                  <a:lnTo>
                    <a:pt x="151" y="7"/>
                  </a:lnTo>
                  <a:lnTo>
                    <a:pt x="166" y="5"/>
                  </a:lnTo>
                  <a:lnTo>
                    <a:pt x="178" y="3"/>
                  </a:lnTo>
                  <a:lnTo>
                    <a:pt x="185" y="1"/>
                  </a:lnTo>
                  <a:lnTo>
                    <a:pt x="187" y="0"/>
                  </a:lnTo>
                  <a:lnTo>
                    <a:pt x="180" y="0"/>
                  </a:lnTo>
                  <a:lnTo>
                    <a:pt x="179" y="1"/>
                  </a:lnTo>
                  <a:lnTo>
                    <a:pt x="171" y="3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7"/>
                  </a:lnTo>
                  <a:lnTo>
                    <a:pt x="107" y="8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AAAAA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95" name="Freeform 759"/>
            <p:cNvSpPr/>
            <p:nvPr/>
          </p:nvSpPr>
          <p:spPr bwMode="auto">
            <a:xfrm>
              <a:off x="433" y="1511"/>
              <a:ext cx="180" cy="11"/>
            </a:xfrm>
            <a:custGeom>
              <a:avLst/>
              <a:gdLst>
                <a:gd name="T0" fmla="*/ 180 w 180"/>
                <a:gd name="T1" fmla="*/ 0 h 11"/>
                <a:gd name="T2" fmla="*/ 179 w 180"/>
                <a:gd name="T3" fmla="*/ 1 h 11"/>
                <a:gd name="T4" fmla="*/ 171 w 180"/>
                <a:gd name="T5" fmla="*/ 3 h 11"/>
                <a:gd name="T6" fmla="*/ 161 w 180"/>
                <a:gd name="T7" fmla="*/ 5 h 11"/>
                <a:gd name="T8" fmla="*/ 146 w 180"/>
                <a:gd name="T9" fmla="*/ 6 h 11"/>
                <a:gd name="T10" fmla="*/ 128 w 180"/>
                <a:gd name="T11" fmla="*/ 7 h 11"/>
                <a:gd name="T12" fmla="*/ 107 w 180"/>
                <a:gd name="T13" fmla="*/ 8 h 11"/>
                <a:gd name="T14" fmla="*/ 83 w 180"/>
                <a:gd name="T15" fmla="*/ 10 h 11"/>
                <a:gd name="T16" fmla="*/ 56 w 180"/>
                <a:gd name="T17" fmla="*/ 11 h 11"/>
                <a:gd name="T18" fmla="*/ 30 w 180"/>
                <a:gd name="T19" fmla="*/ 11 h 11"/>
                <a:gd name="T20" fmla="*/ 0 w 180"/>
                <a:gd name="T21" fmla="*/ 11 h 11"/>
                <a:gd name="T22" fmla="*/ 0 w 180"/>
                <a:gd name="T23" fmla="*/ 11 h 11"/>
                <a:gd name="T24" fmla="*/ 28 w 180"/>
                <a:gd name="T25" fmla="*/ 11 h 11"/>
                <a:gd name="T26" fmla="*/ 55 w 180"/>
                <a:gd name="T27" fmla="*/ 11 h 11"/>
                <a:gd name="T28" fmla="*/ 79 w 180"/>
                <a:gd name="T29" fmla="*/ 10 h 11"/>
                <a:gd name="T30" fmla="*/ 103 w 180"/>
                <a:gd name="T31" fmla="*/ 8 h 11"/>
                <a:gd name="T32" fmla="*/ 123 w 180"/>
                <a:gd name="T33" fmla="*/ 7 h 11"/>
                <a:gd name="T34" fmla="*/ 141 w 180"/>
                <a:gd name="T35" fmla="*/ 6 h 11"/>
                <a:gd name="T36" fmla="*/ 155 w 180"/>
                <a:gd name="T37" fmla="*/ 5 h 11"/>
                <a:gd name="T38" fmla="*/ 165 w 180"/>
                <a:gd name="T39" fmla="*/ 2 h 11"/>
                <a:gd name="T40" fmla="*/ 171 w 180"/>
                <a:gd name="T41" fmla="*/ 1 h 11"/>
                <a:gd name="T42" fmla="*/ 174 w 180"/>
                <a:gd name="T43" fmla="*/ 0 h 11"/>
                <a:gd name="T44" fmla="*/ 180 w 180"/>
                <a:gd name="T45" fmla="*/ 0 h 11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80" h="11">
                  <a:moveTo>
                    <a:pt x="180" y="0"/>
                  </a:moveTo>
                  <a:lnTo>
                    <a:pt x="179" y="1"/>
                  </a:lnTo>
                  <a:lnTo>
                    <a:pt x="171" y="3"/>
                  </a:lnTo>
                  <a:lnTo>
                    <a:pt x="161" y="5"/>
                  </a:lnTo>
                  <a:lnTo>
                    <a:pt x="146" y="6"/>
                  </a:lnTo>
                  <a:lnTo>
                    <a:pt x="128" y="7"/>
                  </a:lnTo>
                  <a:lnTo>
                    <a:pt x="107" y="8"/>
                  </a:lnTo>
                  <a:lnTo>
                    <a:pt x="83" y="10"/>
                  </a:lnTo>
                  <a:lnTo>
                    <a:pt x="56" y="11"/>
                  </a:lnTo>
                  <a:lnTo>
                    <a:pt x="30" y="11"/>
                  </a:lnTo>
                  <a:lnTo>
                    <a:pt x="0" y="11"/>
                  </a:ln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8"/>
                  </a:lnTo>
                  <a:lnTo>
                    <a:pt x="123" y="7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80" y="0"/>
                  </a:lnTo>
                  <a:close/>
                </a:path>
              </a:pathLst>
            </a:custGeom>
            <a:solidFill>
              <a:srgbClr val="A6A6A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96" name="Freeform 760"/>
            <p:cNvSpPr/>
            <p:nvPr/>
          </p:nvSpPr>
          <p:spPr bwMode="auto">
            <a:xfrm>
              <a:off x="433" y="1511"/>
              <a:ext cx="174" cy="11"/>
            </a:xfrm>
            <a:custGeom>
              <a:avLst/>
              <a:gdLst>
                <a:gd name="T0" fmla="*/ 0 w 174"/>
                <a:gd name="T1" fmla="*/ 11 h 11"/>
                <a:gd name="T2" fmla="*/ 28 w 174"/>
                <a:gd name="T3" fmla="*/ 11 h 11"/>
                <a:gd name="T4" fmla="*/ 55 w 174"/>
                <a:gd name="T5" fmla="*/ 11 h 11"/>
                <a:gd name="T6" fmla="*/ 79 w 174"/>
                <a:gd name="T7" fmla="*/ 10 h 11"/>
                <a:gd name="T8" fmla="*/ 103 w 174"/>
                <a:gd name="T9" fmla="*/ 8 h 11"/>
                <a:gd name="T10" fmla="*/ 123 w 174"/>
                <a:gd name="T11" fmla="*/ 7 h 11"/>
                <a:gd name="T12" fmla="*/ 141 w 174"/>
                <a:gd name="T13" fmla="*/ 6 h 11"/>
                <a:gd name="T14" fmla="*/ 155 w 174"/>
                <a:gd name="T15" fmla="*/ 5 h 11"/>
                <a:gd name="T16" fmla="*/ 165 w 174"/>
                <a:gd name="T17" fmla="*/ 2 h 11"/>
                <a:gd name="T18" fmla="*/ 171 w 174"/>
                <a:gd name="T19" fmla="*/ 1 h 11"/>
                <a:gd name="T20" fmla="*/ 174 w 174"/>
                <a:gd name="T21" fmla="*/ 0 h 11"/>
                <a:gd name="T22" fmla="*/ 166 w 174"/>
                <a:gd name="T23" fmla="*/ 0 h 11"/>
                <a:gd name="T24" fmla="*/ 164 w 174"/>
                <a:gd name="T25" fmla="*/ 1 h 11"/>
                <a:gd name="T26" fmla="*/ 156 w 174"/>
                <a:gd name="T27" fmla="*/ 3 h 11"/>
                <a:gd name="T28" fmla="*/ 145 w 174"/>
                <a:gd name="T29" fmla="*/ 5 h 11"/>
                <a:gd name="T30" fmla="*/ 128 w 174"/>
                <a:gd name="T31" fmla="*/ 6 h 11"/>
                <a:gd name="T32" fmla="*/ 108 w 174"/>
                <a:gd name="T33" fmla="*/ 7 h 11"/>
                <a:gd name="T34" fmla="*/ 84 w 174"/>
                <a:gd name="T35" fmla="*/ 8 h 11"/>
                <a:gd name="T36" fmla="*/ 57 w 174"/>
                <a:gd name="T37" fmla="*/ 10 h 11"/>
                <a:gd name="T38" fmla="*/ 30 w 174"/>
                <a:gd name="T39" fmla="*/ 10 h 11"/>
                <a:gd name="T40" fmla="*/ 0 w 174"/>
                <a:gd name="T41" fmla="*/ 11 h 11"/>
                <a:gd name="T42" fmla="*/ 0 w 174"/>
                <a:gd name="T43" fmla="*/ 11 h 1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74" h="11">
                  <a:moveTo>
                    <a:pt x="0" y="11"/>
                  </a:moveTo>
                  <a:lnTo>
                    <a:pt x="28" y="11"/>
                  </a:lnTo>
                  <a:lnTo>
                    <a:pt x="55" y="11"/>
                  </a:lnTo>
                  <a:lnTo>
                    <a:pt x="79" y="10"/>
                  </a:lnTo>
                  <a:lnTo>
                    <a:pt x="103" y="8"/>
                  </a:lnTo>
                  <a:lnTo>
                    <a:pt x="123" y="7"/>
                  </a:lnTo>
                  <a:lnTo>
                    <a:pt x="141" y="6"/>
                  </a:lnTo>
                  <a:lnTo>
                    <a:pt x="155" y="5"/>
                  </a:lnTo>
                  <a:lnTo>
                    <a:pt x="165" y="2"/>
                  </a:lnTo>
                  <a:lnTo>
                    <a:pt x="171" y="1"/>
                  </a:lnTo>
                  <a:lnTo>
                    <a:pt x="174" y="0"/>
                  </a:lnTo>
                  <a:lnTo>
                    <a:pt x="166" y="0"/>
                  </a:lnTo>
                  <a:lnTo>
                    <a:pt x="164" y="1"/>
                  </a:lnTo>
                  <a:lnTo>
                    <a:pt x="156" y="3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7"/>
                  </a:lnTo>
                  <a:lnTo>
                    <a:pt x="84" y="8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A2A2A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97" name="Freeform 761"/>
            <p:cNvSpPr/>
            <p:nvPr/>
          </p:nvSpPr>
          <p:spPr bwMode="auto">
            <a:xfrm>
              <a:off x="433" y="1511"/>
              <a:ext cx="166" cy="11"/>
            </a:xfrm>
            <a:custGeom>
              <a:avLst/>
              <a:gdLst>
                <a:gd name="T0" fmla="*/ 166 w 166"/>
                <a:gd name="T1" fmla="*/ 0 h 11"/>
                <a:gd name="T2" fmla="*/ 164 w 166"/>
                <a:gd name="T3" fmla="*/ 1 h 11"/>
                <a:gd name="T4" fmla="*/ 156 w 166"/>
                <a:gd name="T5" fmla="*/ 3 h 11"/>
                <a:gd name="T6" fmla="*/ 145 w 166"/>
                <a:gd name="T7" fmla="*/ 5 h 11"/>
                <a:gd name="T8" fmla="*/ 128 w 166"/>
                <a:gd name="T9" fmla="*/ 6 h 11"/>
                <a:gd name="T10" fmla="*/ 108 w 166"/>
                <a:gd name="T11" fmla="*/ 7 h 11"/>
                <a:gd name="T12" fmla="*/ 84 w 166"/>
                <a:gd name="T13" fmla="*/ 8 h 11"/>
                <a:gd name="T14" fmla="*/ 57 w 166"/>
                <a:gd name="T15" fmla="*/ 10 h 11"/>
                <a:gd name="T16" fmla="*/ 30 w 166"/>
                <a:gd name="T17" fmla="*/ 10 h 11"/>
                <a:gd name="T18" fmla="*/ 0 w 166"/>
                <a:gd name="T19" fmla="*/ 11 h 11"/>
                <a:gd name="T20" fmla="*/ 0 w 166"/>
                <a:gd name="T21" fmla="*/ 10 h 11"/>
                <a:gd name="T22" fmla="*/ 28 w 166"/>
                <a:gd name="T23" fmla="*/ 10 h 11"/>
                <a:gd name="T24" fmla="*/ 55 w 166"/>
                <a:gd name="T25" fmla="*/ 10 h 11"/>
                <a:gd name="T26" fmla="*/ 80 w 166"/>
                <a:gd name="T27" fmla="*/ 8 h 11"/>
                <a:gd name="T28" fmla="*/ 103 w 166"/>
                <a:gd name="T29" fmla="*/ 7 h 11"/>
                <a:gd name="T30" fmla="*/ 122 w 166"/>
                <a:gd name="T31" fmla="*/ 6 h 11"/>
                <a:gd name="T32" fmla="*/ 138 w 166"/>
                <a:gd name="T33" fmla="*/ 5 h 11"/>
                <a:gd name="T34" fmla="*/ 150 w 166"/>
                <a:gd name="T35" fmla="*/ 2 h 11"/>
                <a:gd name="T36" fmla="*/ 157 w 166"/>
                <a:gd name="T37" fmla="*/ 1 h 11"/>
                <a:gd name="T38" fmla="*/ 159 w 166"/>
                <a:gd name="T39" fmla="*/ 0 h 11"/>
                <a:gd name="T40" fmla="*/ 166 w 166"/>
                <a:gd name="T41" fmla="*/ 0 h 11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66" h="11">
                  <a:moveTo>
                    <a:pt x="166" y="0"/>
                  </a:moveTo>
                  <a:lnTo>
                    <a:pt x="164" y="1"/>
                  </a:lnTo>
                  <a:lnTo>
                    <a:pt x="156" y="3"/>
                  </a:lnTo>
                  <a:lnTo>
                    <a:pt x="145" y="5"/>
                  </a:lnTo>
                  <a:lnTo>
                    <a:pt x="128" y="6"/>
                  </a:lnTo>
                  <a:lnTo>
                    <a:pt x="108" y="7"/>
                  </a:lnTo>
                  <a:lnTo>
                    <a:pt x="84" y="8"/>
                  </a:lnTo>
                  <a:lnTo>
                    <a:pt x="57" y="10"/>
                  </a:lnTo>
                  <a:lnTo>
                    <a:pt x="30" y="10"/>
                  </a:lnTo>
                  <a:lnTo>
                    <a:pt x="0" y="11"/>
                  </a:lnTo>
                  <a:lnTo>
                    <a:pt x="0" y="10"/>
                  </a:lnTo>
                  <a:lnTo>
                    <a:pt x="28" y="10"/>
                  </a:lnTo>
                  <a:lnTo>
                    <a:pt x="55" y="10"/>
                  </a:lnTo>
                  <a:lnTo>
                    <a:pt x="80" y="8"/>
                  </a:lnTo>
                  <a:lnTo>
                    <a:pt x="103" y="7"/>
                  </a:lnTo>
                  <a:lnTo>
                    <a:pt x="122" y="6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57" y="1"/>
                  </a:lnTo>
                  <a:lnTo>
                    <a:pt x="159" y="0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98" name="Freeform 762"/>
            <p:cNvSpPr/>
            <p:nvPr/>
          </p:nvSpPr>
          <p:spPr bwMode="auto">
            <a:xfrm>
              <a:off x="433" y="1511"/>
              <a:ext cx="159" cy="10"/>
            </a:xfrm>
            <a:custGeom>
              <a:avLst/>
              <a:gdLst>
                <a:gd name="T0" fmla="*/ 0 w 159"/>
                <a:gd name="T1" fmla="*/ 10 h 10"/>
                <a:gd name="T2" fmla="*/ 28 w 159"/>
                <a:gd name="T3" fmla="*/ 10 h 10"/>
                <a:gd name="T4" fmla="*/ 55 w 159"/>
                <a:gd name="T5" fmla="*/ 10 h 10"/>
                <a:gd name="T6" fmla="*/ 80 w 159"/>
                <a:gd name="T7" fmla="*/ 8 h 10"/>
                <a:gd name="T8" fmla="*/ 103 w 159"/>
                <a:gd name="T9" fmla="*/ 7 h 10"/>
                <a:gd name="T10" fmla="*/ 122 w 159"/>
                <a:gd name="T11" fmla="*/ 6 h 10"/>
                <a:gd name="T12" fmla="*/ 138 w 159"/>
                <a:gd name="T13" fmla="*/ 5 h 10"/>
                <a:gd name="T14" fmla="*/ 150 w 159"/>
                <a:gd name="T15" fmla="*/ 2 h 10"/>
                <a:gd name="T16" fmla="*/ 157 w 159"/>
                <a:gd name="T17" fmla="*/ 1 h 10"/>
                <a:gd name="T18" fmla="*/ 159 w 159"/>
                <a:gd name="T19" fmla="*/ 0 h 10"/>
                <a:gd name="T20" fmla="*/ 151 w 159"/>
                <a:gd name="T21" fmla="*/ 0 h 10"/>
                <a:gd name="T22" fmla="*/ 149 w 159"/>
                <a:gd name="T23" fmla="*/ 1 h 10"/>
                <a:gd name="T24" fmla="*/ 142 w 159"/>
                <a:gd name="T25" fmla="*/ 2 h 10"/>
                <a:gd name="T26" fmla="*/ 131 w 159"/>
                <a:gd name="T27" fmla="*/ 5 h 10"/>
                <a:gd name="T28" fmla="*/ 116 w 159"/>
                <a:gd name="T29" fmla="*/ 6 h 10"/>
                <a:gd name="T30" fmla="*/ 98 w 159"/>
                <a:gd name="T31" fmla="*/ 7 h 10"/>
                <a:gd name="T32" fmla="*/ 76 w 159"/>
                <a:gd name="T33" fmla="*/ 8 h 10"/>
                <a:gd name="T34" fmla="*/ 52 w 159"/>
                <a:gd name="T35" fmla="*/ 8 h 10"/>
                <a:gd name="T36" fmla="*/ 27 w 159"/>
                <a:gd name="T37" fmla="*/ 10 h 10"/>
                <a:gd name="T38" fmla="*/ 0 w 159"/>
                <a:gd name="T39" fmla="*/ 10 h 10"/>
                <a:gd name="T40" fmla="*/ 0 w 159"/>
                <a:gd name="T41" fmla="*/ 1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9" h="10">
                  <a:moveTo>
                    <a:pt x="0" y="10"/>
                  </a:moveTo>
                  <a:lnTo>
                    <a:pt x="28" y="10"/>
                  </a:lnTo>
                  <a:lnTo>
                    <a:pt x="55" y="10"/>
                  </a:lnTo>
                  <a:lnTo>
                    <a:pt x="80" y="8"/>
                  </a:lnTo>
                  <a:lnTo>
                    <a:pt x="103" y="7"/>
                  </a:lnTo>
                  <a:lnTo>
                    <a:pt x="122" y="6"/>
                  </a:lnTo>
                  <a:lnTo>
                    <a:pt x="138" y="5"/>
                  </a:lnTo>
                  <a:lnTo>
                    <a:pt x="150" y="2"/>
                  </a:lnTo>
                  <a:lnTo>
                    <a:pt x="157" y="1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7"/>
                  </a:lnTo>
                  <a:lnTo>
                    <a:pt x="76" y="8"/>
                  </a:lnTo>
                  <a:lnTo>
                    <a:pt x="52" y="8"/>
                  </a:lnTo>
                  <a:lnTo>
                    <a:pt x="27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099" name="Freeform 763"/>
            <p:cNvSpPr/>
            <p:nvPr/>
          </p:nvSpPr>
          <p:spPr bwMode="auto">
            <a:xfrm>
              <a:off x="433" y="1511"/>
              <a:ext cx="151" cy="10"/>
            </a:xfrm>
            <a:custGeom>
              <a:avLst/>
              <a:gdLst>
                <a:gd name="T0" fmla="*/ 151 w 151"/>
                <a:gd name="T1" fmla="*/ 0 h 10"/>
                <a:gd name="T2" fmla="*/ 149 w 151"/>
                <a:gd name="T3" fmla="*/ 1 h 10"/>
                <a:gd name="T4" fmla="*/ 142 w 151"/>
                <a:gd name="T5" fmla="*/ 2 h 10"/>
                <a:gd name="T6" fmla="*/ 131 w 151"/>
                <a:gd name="T7" fmla="*/ 5 h 10"/>
                <a:gd name="T8" fmla="*/ 116 w 151"/>
                <a:gd name="T9" fmla="*/ 6 h 10"/>
                <a:gd name="T10" fmla="*/ 98 w 151"/>
                <a:gd name="T11" fmla="*/ 7 h 10"/>
                <a:gd name="T12" fmla="*/ 76 w 151"/>
                <a:gd name="T13" fmla="*/ 8 h 10"/>
                <a:gd name="T14" fmla="*/ 52 w 151"/>
                <a:gd name="T15" fmla="*/ 8 h 10"/>
                <a:gd name="T16" fmla="*/ 27 w 151"/>
                <a:gd name="T17" fmla="*/ 10 h 10"/>
                <a:gd name="T18" fmla="*/ 0 w 151"/>
                <a:gd name="T19" fmla="*/ 10 h 10"/>
                <a:gd name="T20" fmla="*/ 0 w 151"/>
                <a:gd name="T21" fmla="*/ 8 h 10"/>
                <a:gd name="T22" fmla="*/ 26 w 151"/>
                <a:gd name="T23" fmla="*/ 8 h 10"/>
                <a:gd name="T24" fmla="*/ 50 w 151"/>
                <a:gd name="T25" fmla="*/ 8 h 10"/>
                <a:gd name="T26" fmla="*/ 71 w 151"/>
                <a:gd name="T27" fmla="*/ 7 h 10"/>
                <a:gd name="T28" fmla="*/ 92 w 151"/>
                <a:gd name="T29" fmla="*/ 6 h 10"/>
                <a:gd name="T30" fmla="*/ 109 w 151"/>
                <a:gd name="T31" fmla="*/ 6 h 10"/>
                <a:gd name="T32" fmla="*/ 125 w 151"/>
                <a:gd name="T33" fmla="*/ 3 h 10"/>
                <a:gd name="T34" fmla="*/ 135 w 151"/>
                <a:gd name="T35" fmla="*/ 2 h 10"/>
                <a:gd name="T36" fmla="*/ 141 w 151"/>
                <a:gd name="T37" fmla="*/ 1 h 10"/>
                <a:gd name="T38" fmla="*/ 144 w 151"/>
                <a:gd name="T39" fmla="*/ 0 h 10"/>
                <a:gd name="T40" fmla="*/ 151 w 151"/>
                <a:gd name="T41" fmla="*/ 0 h 10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51" h="10">
                  <a:moveTo>
                    <a:pt x="151" y="0"/>
                  </a:moveTo>
                  <a:lnTo>
                    <a:pt x="149" y="1"/>
                  </a:lnTo>
                  <a:lnTo>
                    <a:pt x="142" y="2"/>
                  </a:lnTo>
                  <a:lnTo>
                    <a:pt x="131" y="5"/>
                  </a:lnTo>
                  <a:lnTo>
                    <a:pt x="116" y="6"/>
                  </a:lnTo>
                  <a:lnTo>
                    <a:pt x="98" y="7"/>
                  </a:lnTo>
                  <a:lnTo>
                    <a:pt x="76" y="8"/>
                  </a:lnTo>
                  <a:lnTo>
                    <a:pt x="52" y="8"/>
                  </a:lnTo>
                  <a:lnTo>
                    <a:pt x="27" y="10"/>
                  </a:lnTo>
                  <a:lnTo>
                    <a:pt x="0" y="10"/>
                  </a:lnTo>
                  <a:lnTo>
                    <a:pt x="0" y="8"/>
                  </a:lnTo>
                  <a:lnTo>
                    <a:pt x="26" y="8"/>
                  </a:lnTo>
                  <a:lnTo>
                    <a:pt x="50" y="8"/>
                  </a:lnTo>
                  <a:lnTo>
                    <a:pt x="71" y="7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3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51" y="0"/>
                  </a:lnTo>
                  <a:close/>
                </a:path>
              </a:pathLst>
            </a:custGeom>
            <a:solidFill>
              <a:srgbClr val="959595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00" name="Freeform 764"/>
            <p:cNvSpPr/>
            <p:nvPr/>
          </p:nvSpPr>
          <p:spPr bwMode="auto">
            <a:xfrm>
              <a:off x="433" y="1511"/>
              <a:ext cx="144" cy="8"/>
            </a:xfrm>
            <a:custGeom>
              <a:avLst/>
              <a:gdLst>
                <a:gd name="T0" fmla="*/ 0 w 144"/>
                <a:gd name="T1" fmla="*/ 8 h 8"/>
                <a:gd name="T2" fmla="*/ 26 w 144"/>
                <a:gd name="T3" fmla="*/ 8 h 8"/>
                <a:gd name="T4" fmla="*/ 50 w 144"/>
                <a:gd name="T5" fmla="*/ 8 h 8"/>
                <a:gd name="T6" fmla="*/ 71 w 144"/>
                <a:gd name="T7" fmla="*/ 7 h 8"/>
                <a:gd name="T8" fmla="*/ 92 w 144"/>
                <a:gd name="T9" fmla="*/ 6 h 8"/>
                <a:gd name="T10" fmla="*/ 109 w 144"/>
                <a:gd name="T11" fmla="*/ 6 h 8"/>
                <a:gd name="T12" fmla="*/ 125 w 144"/>
                <a:gd name="T13" fmla="*/ 3 h 8"/>
                <a:gd name="T14" fmla="*/ 135 w 144"/>
                <a:gd name="T15" fmla="*/ 2 h 8"/>
                <a:gd name="T16" fmla="*/ 141 w 144"/>
                <a:gd name="T17" fmla="*/ 1 h 8"/>
                <a:gd name="T18" fmla="*/ 144 w 144"/>
                <a:gd name="T19" fmla="*/ 0 h 8"/>
                <a:gd name="T20" fmla="*/ 133 w 144"/>
                <a:gd name="T21" fmla="*/ 0 h 8"/>
                <a:gd name="T22" fmla="*/ 132 w 144"/>
                <a:gd name="T23" fmla="*/ 1 h 8"/>
                <a:gd name="T24" fmla="*/ 126 w 144"/>
                <a:gd name="T25" fmla="*/ 2 h 8"/>
                <a:gd name="T26" fmla="*/ 116 w 144"/>
                <a:gd name="T27" fmla="*/ 3 h 8"/>
                <a:gd name="T28" fmla="*/ 103 w 144"/>
                <a:gd name="T29" fmla="*/ 5 h 8"/>
                <a:gd name="T30" fmla="*/ 87 w 144"/>
                <a:gd name="T31" fmla="*/ 6 h 8"/>
                <a:gd name="T32" fmla="*/ 68 w 144"/>
                <a:gd name="T33" fmla="*/ 7 h 8"/>
                <a:gd name="T34" fmla="*/ 46 w 144"/>
                <a:gd name="T35" fmla="*/ 7 h 8"/>
                <a:gd name="T36" fmla="*/ 24 w 144"/>
                <a:gd name="T37" fmla="*/ 8 h 8"/>
                <a:gd name="T38" fmla="*/ 0 w 144"/>
                <a:gd name="T39" fmla="*/ 8 h 8"/>
                <a:gd name="T40" fmla="*/ 0 w 144"/>
                <a:gd name="T41" fmla="*/ 8 h 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144" h="8">
                  <a:moveTo>
                    <a:pt x="0" y="8"/>
                  </a:moveTo>
                  <a:lnTo>
                    <a:pt x="26" y="8"/>
                  </a:lnTo>
                  <a:lnTo>
                    <a:pt x="50" y="8"/>
                  </a:lnTo>
                  <a:lnTo>
                    <a:pt x="71" y="7"/>
                  </a:lnTo>
                  <a:lnTo>
                    <a:pt x="92" y="6"/>
                  </a:lnTo>
                  <a:lnTo>
                    <a:pt x="109" y="6"/>
                  </a:lnTo>
                  <a:lnTo>
                    <a:pt x="125" y="3"/>
                  </a:lnTo>
                  <a:lnTo>
                    <a:pt x="135" y="2"/>
                  </a:lnTo>
                  <a:lnTo>
                    <a:pt x="141" y="1"/>
                  </a:lnTo>
                  <a:lnTo>
                    <a:pt x="144" y="0"/>
                  </a:lnTo>
                  <a:lnTo>
                    <a:pt x="133" y="0"/>
                  </a:lnTo>
                  <a:lnTo>
                    <a:pt x="132" y="1"/>
                  </a:lnTo>
                  <a:lnTo>
                    <a:pt x="126" y="2"/>
                  </a:lnTo>
                  <a:lnTo>
                    <a:pt x="116" y="3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7"/>
                  </a:lnTo>
                  <a:lnTo>
                    <a:pt x="46" y="7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91919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01" name="Freeform 765"/>
            <p:cNvSpPr/>
            <p:nvPr/>
          </p:nvSpPr>
          <p:spPr bwMode="auto">
            <a:xfrm>
              <a:off x="433" y="1511"/>
              <a:ext cx="133" cy="8"/>
            </a:xfrm>
            <a:custGeom>
              <a:avLst/>
              <a:gdLst>
                <a:gd name="T0" fmla="*/ 133 w 133"/>
                <a:gd name="T1" fmla="*/ 0 h 8"/>
                <a:gd name="T2" fmla="*/ 132 w 133"/>
                <a:gd name="T3" fmla="*/ 1 h 8"/>
                <a:gd name="T4" fmla="*/ 126 w 133"/>
                <a:gd name="T5" fmla="*/ 2 h 8"/>
                <a:gd name="T6" fmla="*/ 116 w 133"/>
                <a:gd name="T7" fmla="*/ 3 h 8"/>
                <a:gd name="T8" fmla="*/ 103 w 133"/>
                <a:gd name="T9" fmla="*/ 5 h 8"/>
                <a:gd name="T10" fmla="*/ 87 w 133"/>
                <a:gd name="T11" fmla="*/ 6 h 8"/>
                <a:gd name="T12" fmla="*/ 68 w 133"/>
                <a:gd name="T13" fmla="*/ 7 h 8"/>
                <a:gd name="T14" fmla="*/ 46 w 133"/>
                <a:gd name="T15" fmla="*/ 7 h 8"/>
                <a:gd name="T16" fmla="*/ 24 w 133"/>
                <a:gd name="T17" fmla="*/ 8 h 8"/>
                <a:gd name="T18" fmla="*/ 0 w 133"/>
                <a:gd name="T19" fmla="*/ 8 h 8"/>
                <a:gd name="T20" fmla="*/ 0 w 133"/>
                <a:gd name="T21" fmla="*/ 7 h 8"/>
                <a:gd name="T22" fmla="*/ 24 w 133"/>
                <a:gd name="T23" fmla="*/ 7 h 8"/>
                <a:gd name="T24" fmla="*/ 49 w 133"/>
                <a:gd name="T25" fmla="*/ 7 h 8"/>
                <a:gd name="T26" fmla="*/ 70 w 133"/>
                <a:gd name="T27" fmla="*/ 6 h 8"/>
                <a:gd name="T28" fmla="*/ 88 w 133"/>
                <a:gd name="T29" fmla="*/ 5 h 8"/>
                <a:gd name="T30" fmla="*/ 104 w 133"/>
                <a:gd name="T31" fmla="*/ 3 h 8"/>
                <a:gd name="T32" fmla="*/ 116 w 133"/>
                <a:gd name="T33" fmla="*/ 2 h 8"/>
                <a:gd name="T34" fmla="*/ 122 w 133"/>
                <a:gd name="T35" fmla="*/ 1 h 8"/>
                <a:gd name="T36" fmla="*/ 125 w 133"/>
                <a:gd name="T37" fmla="*/ 0 h 8"/>
                <a:gd name="T38" fmla="*/ 133 w 133"/>
                <a:gd name="T39" fmla="*/ 0 h 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33" h="8">
                  <a:moveTo>
                    <a:pt x="133" y="0"/>
                  </a:moveTo>
                  <a:lnTo>
                    <a:pt x="132" y="1"/>
                  </a:lnTo>
                  <a:lnTo>
                    <a:pt x="126" y="2"/>
                  </a:lnTo>
                  <a:lnTo>
                    <a:pt x="116" y="3"/>
                  </a:lnTo>
                  <a:lnTo>
                    <a:pt x="103" y="5"/>
                  </a:lnTo>
                  <a:lnTo>
                    <a:pt x="87" y="6"/>
                  </a:lnTo>
                  <a:lnTo>
                    <a:pt x="68" y="7"/>
                  </a:lnTo>
                  <a:lnTo>
                    <a:pt x="46" y="7"/>
                  </a:lnTo>
                  <a:lnTo>
                    <a:pt x="24" y="8"/>
                  </a:lnTo>
                  <a:lnTo>
                    <a:pt x="0" y="8"/>
                  </a:lnTo>
                  <a:lnTo>
                    <a:pt x="0" y="7"/>
                  </a:lnTo>
                  <a:lnTo>
                    <a:pt x="24" y="7"/>
                  </a:lnTo>
                  <a:lnTo>
                    <a:pt x="49" y="7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3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rgbClr val="8D8D8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02" name="Freeform 766"/>
            <p:cNvSpPr/>
            <p:nvPr/>
          </p:nvSpPr>
          <p:spPr bwMode="auto">
            <a:xfrm>
              <a:off x="433" y="1511"/>
              <a:ext cx="125" cy="7"/>
            </a:xfrm>
            <a:custGeom>
              <a:avLst/>
              <a:gdLst>
                <a:gd name="T0" fmla="*/ 0 w 125"/>
                <a:gd name="T1" fmla="*/ 7 h 7"/>
                <a:gd name="T2" fmla="*/ 24 w 125"/>
                <a:gd name="T3" fmla="*/ 7 h 7"/>
                <a:gd name="T4" fmla="*/ 49 w 125"/>
                <a:gd name="T5" fmla="*/ 7 h 7"/>
                <a:gd name="T6" fmla="*/ 70 w 125"/>
                <a:gd name="T7" fmla="*/ 6 h 7"/>
                <a:gd name="T8" fmla="*/ 88 w 125"/>
                <a:gd name="T9" fmla="*/ 5 h 7"/>
                <a:gd name="T10" fmla="*/ 104 w 125"/>
                <a:gd name="T11" fmla="*/ 3 h 7"/>
                <a:gd name="T12" fmla="*/ 116 w 125"/>
                <a:gd name="T13" fmla="*/ 2 h 7"/>
                <a:gd name="T14" fmla="*/ 122 w 125"/>
                <a:gd name="T15" fmla="*/ 1 h 7"/>
                <a:gd name="T16" fmla="*/ 125 w 125"/>
                <a:gd name="T17" fmla="*/ 0 h 7"/>
                <a:gd name="T18" fmla="*/ 114 w 125"/>
                <a:gd name="T19" fmla="*/ 0 h 7"/>
                <a:gd name="T20" fmla="*/ 112 w 125"/>
                <a:gd name="T21" fmla="*/ 1 h 7"/>
                <a:gd name="T22" fmla="*/ 106 w 125"/>
                <a:gd name="T23" fmla="*/ 2 h 7"/>
                <a:gd name="T24" fmla="*/ 95 w 125"/>
                <a:gd name="T25" fmla="*/ 3 h 7"/>
                <a:gd name="T26" fmla="*/ 81 w 125"/>
                <a:gd name="T27" fmla="*/ 5 h 7"/>
                <a:gd name="T28" fmla="*/ 64 w 125"/>
                <a:gd name="T29" fmla="*/ 6 h 7"/>
                <a:gd name="T30" fmla="*/ 45 w 125"/>
                <a:gd name="T31" fmla="*/ 6 h 7"/>
                <a:gd name="T32" fmla="*/ 23 w 125"/>
                <a:gd name="T33" fmla="*/ 7 h 7"/>
                <a:gd name="T34" fmla="*/ 0 w 125"/>
                <a:gd name="T35" fmla="*/ 7 h 7"/>
                <a:gd name="T36" fmla="*/ 0 w 125"/>
                <a:gd name="T37" fmla="*/ 7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5" h="7">
                  <a:moveTo>
                    <a:pt x="0" y="7"/>
                  </a:moveTo>
                  <a:lnTo>
                    <a:pt x="24" y="7"/>
                  </a:lnTo>
                  <a:lnTo>
                    <a:pt x="49" y="7"/>
                  </a:lnTo>
                  <a:lnTo>
                    <a:pt x="70" y="6"/>
                  </a:lnTo>
                  <a:lnTo>
                    <a:pt x="88" y="5"/>
                  </a:lnTo>
                  <a:lnTo>
                    <a:pt x="104" y="3"/>
                  </a:lnTo>
                  <a:lnTo>
                    <a:pt x="116" y="2"/>
                  </a:lnTo>
                  <a:lnTo>
                    <a:pt x="122" y="1"/>
                  </a:lnTo>
                  <a:lnTo>
                    <a:pt x="125" y="0"/>
                  </a:lnTo>
                  <a:lnTo>
                    <a:pt x="114" y="0"/>
                  </a:lnTo>
                  <a:lnTo>
                    <a:pt x="112" y="1"/>
                  </a:lnTo>
                  <a:lnTo>
                    <a:pt x="106" y="2"/>
                  </a:lnTo>
                  <a:lnTo>
                    <a:pt x="95" y="3"/>
                  </a:lnTo>
                  <a:lnTo>
                    <a:pt x="81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7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888888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03" name="Freeform 767"/>
            <p:cNvSpPr/>
            <p:nvPr/>
          </p:nvSpPr>
          <p:spPr bwMode="auto">
            <a:xfrm>
              <a:off x="433" y="1511"/>
              <a:ext cx="114" cy="7"/>
            </a:xfrm>
            <a:custGeom>
              <a:avLst/>
              <a:gdLst>
                <a:gd name="T0" fmla="*/ 114 w 114"/>
                <a:gd name="T1" fmla="*/ 0 h 7"/>
                <a:gd name="T2" fmla="*/ 112 w 114"/>
                <a:gd name="T3" fmla="*/ 1 h 7"/>
                <a:gd name="T4" fmla="*/ 106 w 114"/>
                <a:gd name="T5" fmla="*/ 2 h 7"/>
                <a:gd name="T6" fmla="*/ 95 w 114"/>
                <a:gd name="T7" fmla="*/ 3 h 7"/>
                <a:gd name="T8" fmla="*/ 81 w 114"/>
                <a:gd name="T9" fmla="*/ 5 h 7"/>
                <a:gd name="T10" fmla="*/ 64 w 114"/>
                <a:gd name="T11" fmla="*/ 6 h 7"/>
                <a:gd name="T12" fmla="*/ 45 w 114"/>
                <a:gd name="T13" fmla="*/ 6 h 7"/>
                <a:gd name="T14" fmla="*/ 23 w 114"/>
                <a:gd name="T15" fmla="*/ 7 h 7"/>
                <a:gd name="T16" fmla="*/ 0 w 114"/>
                <a:gd name="T17" fmla="*/ 7 h 7"/>
                <a:gd name="T18" fmla="*/ 0 w 114"/>
                <a:gd name="T19" fmla="*/ 6 h 7"/>
                <a:gd name="T20" fmla="*/ 21 w 114"/>
                <a:gd name="T21" fmla="*/ 6 h 7"/>
                <a:gd name="T22" fmla="*/ 40 w 114"/>
                <a:gd name="T23" fmla="*/ 6 h 7"/>
                <a:gd name="T24" fmla="*/ 57 w 114"/>
                <a:gd name="T25" fmla="*/ 5 h 7"/>
                <a:gd name="T26" fmla="*/ 74 w 114"/>
                <a:gd name="T27" fmla="*/ 3 h 7"/>
                <a:gd name="T28" fmla="*/ 87 w 114"/>
                <a:gd name="T29" fmla="*/ 3 h 7"/>
                <a:gd name="T30" fmla="*/ 95 w 114"/>
                <a:gd name="T31" fmla="*/ 2 h 7"/>
                <a:gd name="T32" fmla="*/ 102 w 114"/>
                <a:gd name="T33" fmla="*/ 1 h 7"/>
                <a:gd name="T34" fmla="*/ 103 w 114"/>
                <a:gd name="T35" fmla="*/ 0 h 7"/>
                <a:gd name="T36" fmla="*/ 114 w 114"/>
                <a:gd name="T37" fmla="*/ 0 h 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14" h="7">
                  <a:moveTo>
                    <a:pt x="114" y="0"/>
                  </a:moveTo>
                  <a:lnTo>
                    <a:pt x="112" y="1"/>
                  </a:lnTo>
                  <a:lnTo>
                    <a:pt x="106" y="2"/>
                  </a:lnTo>
                  <a:lnTo>
                    <a:pt x="95" y="3"/>
                  </a:lnTo>
                  <a:lnTo>
                    <a:pt x="81" y="5"/>
                  </a:lnTo>
                  <a:lnTo>
                    <a:pt x="64" y="6"/>
                  </a:lnTo>
                  <a:lnTo>
                    <a:pt x="45" y="6"/>
                  </a:lnTo>
                  <a:lnTo>
                    <a:pt x="23" y="7"/>
                  </a:lnTo>
                  <a:lnTo>
                    <a:pt x="0" y="7"/>
                  </a:lnTo>
                  <a:lnTo>
                    <a:pt x="0" y="6"/>
                  </a:ln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3"/>
                  </a:lnTo>
                  <a:lnTo>
                    <a:pt x="87" y="3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114" y="0"/>
                  </a:lnTo>
                  <a:close/>
                </a:path>
              </a:pathLst>
            </a:custGeom>
            <a:solidFill>
              <a:srgbClr val="848484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04" name="Freeform 768"/>
            <p:cNvSpPr/>
            <p:nvPr/>
          </p:nvSpPr>
          <p:spPr bwMode="auto">
            <a:xfrm>
              <a:off x="433" y="1511"/>
              <a:ext cx="103" cy="6"/>
            </a:xfrm>
            <a:custGeom>
              <a:avLst/>
              <a:gdLst>
                <a:gd name="T0" fmla="*/ 0 w 103"/>
                <a:gd name="T1" fmla="*/ 6 h 6"/>
                <a:gd name="T2" fmla="*/ 21 w 103"/>
                <a:gd name="T3" fmla="*/ 6 h 6"/>
                <a:gd name="T4" fmla="*/ 40 w 103"/>
                <a:gd name="T5" fmla="*/ 6 h 6"/>
                <a:gd name="T6" fmla="*/ 57 w 103"/>
                <a:gd name="T7" fmla="*/ 5 h 6"/>
                <a:gd name="T8" fmla="*/ 74 w 103"/>
                <a:gd name="T9" fmla="*/ 3 h 6"/>
                <a:gd name="T10" fmla="*/ 87 w 103"/>
                <a:gd name="T11" fmla="*/ 3 h 6"/>
                <a:gd name="T12" fmla="*/ 95 w 103"/>
                <a:gd name="T13" fmla="*/ 2 h 6"/>
                <a:gd name="T14" fmla="*/ 102 w 103"/>
                <a:gd name="T15" fmla="*/ 1 h 6"/>
                <a:gd name="T16" fmla="*/ 103 w 103"/>
                <a:gd name="T17" fmla="*/ 0 h 6"/>
                <a:gd name="T18" fmla="*/ 92 w 103"/>
                <a:gd name="T19" fmla="*/ 0 h 6"/>
                <a:gd name="T20" fmla="*/ 90 w 103"/>
                <a:gd name="T21" fmla="*/ 1 h 6"/>
                <a:gd name="T22" fmla="*/ 83 w 103"/>
                <a:gd name="T23" fmla="*/ 2 h 6"/>
                <a:gd name="T24" fmla="*/ 73 w 103"/>
                <a:gd name="T25" fmla="*/ 3 h 6"/>
                <a:gd name="T26" fmla="*/ 57 w 103"/>
                <a:gd name="T27" fmla="*/ 3 h 6"/>
                <a:gd name="T28" fmla="*/ 41 w 103"/>
                <a:gd name="T29" fmla="*/ 5 h 6"/>
                <a:gd name="T30" fmla="*/ 21 w 103"/>
                <a:gd name="T31" fmla="*/ 5 h 6"/>
                <a:gd name="T32" fmla="*/ 0 w 103"/>
                <a:gd name="T33" fmla="*/ 6 h 6"/>
                <a:gd name="T34" fmla="*/ 0 w 103"/>
                <a:gd name="T35" fmla="*/ 6 h 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103" h="6">
                  <a:moveTo>
                    <a:pt x="0" y="6"/>
                  </a:moveTo>
                  <a:lnTo>
                    <a:pt x="21" y="6"/>
                  </a:lnTo>
                  <a:lnTo>
                    <a:pt x="40" y="6"/>
                  </a:lnTo>
                  <a:lnTo>
                    <a:pt x="57" y="5"/>
                  </a:lnTo>
                  <a:lnTo>
                    <a:pt x="74" y="3"/>
                  </a:lnTo>
                  <a:lnTo>
                    <a:pt x="87" y="3"/>
                  </a:lnTo>
                  <a:lnTo>
                    <a:pt x="95" y="2"/>
                  </a:lnTo>
                  <a:lnTo>
                    <a:pt x="102" y="1"/>
                  </a:lnTo>
                  <a:lnTo>
                    <a:pt x="103" y="0"/>
                  </a:lnTo>
                  <a:lnTo>
                    <a:pt x="92" y="0"/>
                  </a:lnTo>
                  <a:lnTo>
                    <a:pt x="90" y="1"/>
                  </a:lnTo>
                  <a:lnTo>
                    <a:pt x="83" y="2"/>
                  </a:lnTo>
                  <a:lnTo>
                    <a:pt x="73" y="3"/>
                  </a:lnTo>
                  <a:lnTo>
                    <a:pt x="57" y="3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05" name="Freeform 769"/>
            <p:cNvSpPr/>
            <p:nvPr/>
          </p:nvSpPr>
          <p:spPr bwMode="auto">
            <a:xfrm>
              <a:off x="433" y="1511"/>
              <a:ext cx="92" cy="6"/>
            </a:xfrm>
            <a:custGeom>
              <a:avLst/>
              <a:gdLst>
                <a:gd name="T0" fmla="*/ 92 w 92"/>
                <a:gd name="T1" fmla="*/ 0 h 6"/>
                <a:gd name="T2" fmla="*/ 90 w 92"/>
                <a:gd name="T3" fmla="*/ 1 h 6"/>
                <a:gd name="T4" fmla="*/ 83 w 92"/>
                <a:gd name="T5" fmla="*/ 2 h 6"/>
                <a:gd name="T6" fmla="*/ 73 w 92"/>
                <a:gd name="T7" fmla="*/ 3 h 6"/>
                <a:gd name="T8" fmla="*/ 57 w 92"/>
                <a:gd name="T9" fmla="*/ 3 h 6"/>
                <a:gd name="T10" fmla="*/ 41 w 92"/>
                <a:gd name="T11" fmla="*/ 5 h 6"/>
                <a:gd name="T12" fmla="*/ 21 w 92"/>
                <a:gd name="T13" fmla="*/ 5 h 6"/>
                <a:gd name="T14" fmla="*/ 0 w 92"/>
                <a:gd name="T15" fmla="*/ 6 h 6"/>
                <a:gd name="T16" fmla="*/ 0 w 92"/>
                <a:gd name="T17" fmla="*/ 5 h 6"/>
                <a:gd name="T18" fmla="*/ 18 w 92"/>
                <a:gd name="T19" fmla="*/ 5 h 6"/>
                <a:gd name="T20" fmla="*/ 35 w 92"/>
                <a:gd name="T21" fmla="*/ 3 h 6"/>
                <a:gd name="T22" fmla="*/ 50 w 92"/>
                <a:gd name="T23" fmla="*/ 3 h 6"/>
                <a:gd name="T24" fmla="*/ 62 w 92"/>
                <a:gd name="T25" fmla="*/ 2 h 6"/>
                <a:gd name="T26" fmla="*/ 71 w 92"/>
                <a:gd name="T27" fmla="*/ 1 h 6"/>
                <a:gd name="T28" fmla="*/ 78 w 92"/>
                <a:gd name="T29" fmla="*/ 0 h 6"/>
                <a:gd name="T30" fmla="*/ 80 w 92"/>
                <a:gd name="T31" fmla="*/ 0 h 6"/>
                <a:gd name="T32" fmla="*/ 92 w 92"/>
                <a:gd name="T33" fmla="*/ 0 h 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2" h="6">
                  <a:moveTo>
                    <a:pt x="92" y="0"/>
                  </a:moveTo>
                  <a:lnTo>
                    <a:pt x="90" y="1"/>
                  </a:lnTo>
                  <a:lnTo>
                    <a:pt x="83" y="2"/>
                  </a:lnTo>
                  <a:lnTo>
                    <a:pt x="73" y="3"/>
                  </a:lnTo>
                  <a:lnTo>
                    <a:pt x="57" y="3"/>
                  </a:lnTo>
                  <a:lnTo>
                    <a:pt x="41" y="5"/>
                  </a:lnTo>
                  <a:lnTo>
                    <a:pt x="21" y="5"/>
                  </a:lnTo>
                  <a:lnTo>
                    <a:pt x="0" y="6"/>
                  </a:lnTo>
                  <a:lnTo>
                    <a:pt x="0" y="5"/>
                  </a:lnTo>
                  <a:lnTo>
                    <a:pt x="18" y="5"/>
                  </a:lnTo>
                  <a:lnTo>
                    <a:pt x="35" y="3"/>
                  </a:lnTo>
                  <a:lnTo>
                    <a:pt x="50" y="3"/>
                  </a:lnTo>
                  <a:lnTo>
                    <a:pt x="62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92" y="0"/>
                  </a:lnTo>
                  <a:close/>
                </a:path>
              </a:pathLst>
            </a:custGeom>
            <a:solidFill>
              <a:srgbClr val="7B7B7B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06" name="Freeform 770"/>
            <p:cNvSpPr/>
            <p:nvPr/>
          </p:nvSpPr>
          <p:spPr bwMode="auto">
            <a:xfrm>
              <a:off x="433" y="1511"/>
              <a:ext cx="80" cy="5"/>
            </a:xfrm>
            <a:custGeom>
              <a:avLst/>
              <a:gdLst>
                <a:gd name="T0" fmla="*/ 0 w 80"/>
                <a:gd name="T1" fmla="*/ 5 h 5"/>
                <a:gd name="T2" fmla="*/ 18 w 80"/>
                <a:gd name="T3" fmla="*/ 5 h 5"/>
                <a:gd name="T4" fmla="*/ 35 w 80"/>
                <a:gd name="T5" fmla="*/ 3 h 5"/>
                <a:gd name="T6" fmla="*/ 50 w 80"/>
                <a:gd name="T7" fmla="*/ 3 h 5"/>
                <a:gd name="T8" fmla="*/ 62 w 80"/>
                <a:gd name="T9" fmla="*/ 2 h 5"/>
                <a:gd name="T10" fmla="*/ 71 w 80"/>
                <a:gd name="T11" fmla="*/ 1 h 5"/>
                <a:gd name="T12" fmla="*/ 78 w 80"/>
                <a:gd name="T13" fmla="*/ 0 h 5"/>
                <a:gd name="T14" fmla="*/ 80 w 80"/>
                <a:gd name="T15" fmla="*/ 0 h 5"/>
                <a:gd name="T16" fmla="*/ 66 w 80"/>
                <a:gd name="T17" fmla="*/ 0 h 5"/>
                <a:gd name="T18" fmla="*/ 64 w 80"/>
                <a:gd name="T19" fmla="*/ 0 h 5"/>
                <a:gd name="T20" fmla="*/ 57 w 80"/>
                <a:gd name="T21" fmla="*/ 1 h 5"/>
                <a:gd name="T22" fmla="*/ 47 w 80"/>
                <a:gd name="T23" fmla="*/ 2 h 5"/>
                <a:gd name="T24" fmla="*/ 33 w 80"/>
                <a:gd name="T25" fmla="*/ 3 h 5"/>
                <a:gd name="T26" fmla="*/ 18 w 80"/>
                <a:gd name="T27" fmla="*/ 3 h 5"/>
                <a:gd name="T28" fmla="*/ 0 w 80"/>
                <a:gd name="T29" fmla="*/ 3 h 5"/>
                <a:gd name="T30" fmla="*/ 0 w 80"/>
                <a:gd name="T31" fmla="*/ 5 h 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80" h="5">
                  <a:moveTo>
                    <a:pt x="0" y="5"/>
                  </a:moveTo>
                  <a:lnTo>
                    <a:pt x="18" y="5"/>
                  </a:lnTo>
                  <a:lnTo>
                    <a:pt x="35" y="3"/>
                  </a:lnTo>
                  <a:lnTo>
                    <a:pt x="50" y="3"/>
                  </a:lnTo>
                  <a:lnTo>
                    <a:pt x="62" y="2"/>
                  </a:lnTo>
                  <a:lnTo>
                    <a:pt x="71" y="1"/>
                  </a:lnTo>
                  <a:lnTo>
                    <a:pt x="78" y="0"/>
                  </a:lnTo>
                  <a:lnTo>
                    <a:pt x="80" y="0"/>
                  </a:lnTo>
                  <a:lnTo>
                    <a:pt x="66" y="0"/>
                  </a:ln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3"/>
                  </a:lnTo>
                  <a:lnTo>
                    <a:pt x="18" y="3"/>
                  </a:lnTo>
                  <a:lnTo>
                    <a:pt x="0" y="3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7777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07" name="Freeform 771"/>
            <p:cNvSpPr/>
            <p:nvPr/>
          </p:nvSpPr>
          <p:spPr bwMode="auto">
            <a:xfrm>
              <a:off x="433" y="1511"/>
              <a:ext cx="66" cy="3"/>
            </a:xfrm>
            <a:custGeom>
              <a:avLst/>
              <a:gdLst>
                <a:gd name="T0" fmla="*/ 66 w 66"/>
                <a:gd name="T1" fmla="*/ 0 h 3"/>
                <a:gd name="T2" fmla="*/ 64 w 66"/>
                <a:gd name="T3" fmla="*/ 0 h 3"/>
                <a:gd name="T4" fmla="*/ 57 w 66"/>
                <a:gd name="T5" fmla="*/ 1 h 3"/>
                <a:gd name="T6" fmla="*/ 47 w 66"/>
                <a:gd name="T7" fmla="*/ 2 h 3"/>
                <a:gd name="T8" fmla="*/ 33 w 66"/>
                <a:gd name="T9" fmla="*/ 3 h 3"/>
                <a:gd name="T10" fmla="*/ 18 w 66"/>
                <a:gd name="T11" fmla="*/ 3 h 3"/>
                <a:gd name="T12" fmla="*/ 0 w 66"/>
                <a:gd name="T13" fmla="*/ 3 h 3"/>
                <a:gd name="T14" fmla="*/ 0 w 66"/>
                <a:gd name="T15" fmla="*/ 2 h 3"/>
                <a:gd name="T16" fmla="*/ 17 w 66"/>
                <a:gd name="T17" fmla="*/ 2 h 3"/>
                <a:gd name="T18" fmla="*/ 31 w 66"/>
                <a:gd name="T19" fmla="*/ 2 h 3"/>
                <a:gd name="T20" fmla="*/ 42 w 66"/>
                <a:gd name="T21" fmla="*/ 1 h 3"/>
                <a:gd name="T22" fmla="*/ 50 w 66"/>
                <a:gd name="T23" fmla="*/ 0 h 3"/>
                <a:gd name="T24" fmla="*/ 52 w 66"/>
                <a:gd name="T25" fmla="*/ 0 h 3"/>
                <a:gd name="T26" fmla="*/ 66 w 66"/>
                <a:gd name="T27" fmla="*/ 0 h 3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66" h="3">
                  <a:moveTo>
                    <a:pt x="66" y="0"/>
                  </a:moveTo>
                  <a:lnTo>
                    <a:pt x="64" y="0"/>
                  </a:lnTo>
                  <a:lnTo>
                    <a:pt x="57" y="1"/>
                  </a:lnTo>
                  <a:lnTo>
                    <a:pt x="47" y="2"/>
                  </a:lnTo>
                  <a:lnTo>
                    <a:pt x="33" y="3"/>
                  </a:lnTo>
                  <a:lnTo>
                    <a:pt x="18" y="3"/>
                  </a:lnTo>
                  <a:lnTo>
                    <a:pt x="0" y="3"/>
                  </a:lnTo>
                  <a:lnTo>
                    <a:pt x="0" y="2"/>
                  </a:ln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66" y="0"/>
                  </a:lnTo>
                  <a:close/>
                </a:path>
              </a:pathLst>
            </a:custGeom>
            <a:solidFill>
              <a:srgbClr val="73737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08" name="Freeform 772"/>
            <p:cNvSpPr/>
            <p:nvPr/>
          </p:nvSpPr>
          <p:spPr bwMode="auto">
            <a:xfrm>
              <a:off x="433" y="1511"/>
              <a:ext cx="52" cy="2"/>
            </a:xfrm>
            <a:custGeom>
              <a:avLst/>
              <a:gdLst>
                <a:gd name="T0" fmla="*/ 0 w 52"/>
                <a:gd name="T1" fmla="*/ 2 h 2"/>
                <a:gd name="T2" fmla="*/ 17 w 52"/>
                <a:gd name="T3" fmla="*/ 2 h 2"/>
                <a:gd name="T4" fmla="*/ 31 w 52"/>
                <a:gd name="T5" fmla="*/ 2 h 2"/>
                <a:gd name="T6" fmla="*/ 42 w 52"/>
                <a:gd name="T7" fmla="*/ 1 h 2"/>
                <a:gd name="T8" fmla="*/ 50 w 52"/>
                <a:gd name="T9" fmla="*/ 0 h 2"/>
                <a:gd name="T10" fmla="*/ 52 w 52"/>
                <a:gd name="T11" fmla="*/ 0 h 2"/>
                <a:gd name="T12" fmla="*/ 36 w 52"/>
                <a:gd name="T13" fmla="*/ 0 h 2"/>
                <a:gd name="T14" fmla="*/ 35 w 52"/>
                <a:gd name="T15" fmla="*/ 0 h 2"/>
                <a:gd name="T16" fmla="*/ 30 w 52"/>
                <a:gd name="T17" fmla="*/ 1 h 2"/>
                <a:gd name="T18" fmla="*/ 22 w 52"/>
                <a:gd name="T19" fmla="*/ 1 h 2"/>
                <a:gd name="T20" fmla="*/ 12 w 52"/>
                <a:gd name="T21" fmla="*/ 1 h 2"/>
                <a:gd name="T22" fmla="*/ 0 w 52"/>
                <a:gd name="T23" fmla="*/ 1 h 2"/>
                <a:gd name="T24" fmla="*/ 0 w 52"/>
                <a:gd name="T25" fmla="*/ 2 h 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2" h="2">
                  <a:moveTo>
                    <a:pt x="0" y="2"/>
                  </a:moveTo>
                  <a:lnTo>
                    <a:pt x="17" y="2"/>
                  </a:lnTo>
                  <a:lnTo>
                    <a:pt x="31" y="2"/>
                  </a:lnTo>
                  <a:lnTo>
                    <a:pt x="42" y="1"/>
                  </a:lnTo>
                  <a:lnTo>
                    <a:pt x="50" y="0"/>
                  </a:lnTo>
                  <a:lnTo>
                    <a:pt x="52" y="0"/>
                  </a:lnTo>
                  <a:lnTo>
                    <a:pt x="36" y="0"/>
                  </a:ln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6E6E6E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09" name="Freeform 773"/>
            <p:cNvSpPr/>
            <p:nvPr/>
          </p:nvSpPr>
          <p:spPr bwMode="auto">
            <a:xfrm>
              <a:off x="433" y="1511"/>
              <a:ext cx="36" cy="1"/>
            </a:xfrm>
            <a:custGeom>
              <a:avLst/>
              <a:gdLst>
                <a:gd name="T0" fmla="*/ 36 w 36"/>
                <a:gd name="T1" fmla="*/ 0 h 1"/>
                <a:gd name="T2" fmla="*/ 35 w 36"/>
                <a:gd name="T3" fmla="*/ 0 h 1"/>
                <a:gd name="T4" fmla="*/ 30 w 36"/>
                <a:gd name="T5" fmla="*/ 1 h 1"/>
                <a:gd name="T6" fmla="*/ 22 w 36"/>
                <a:gd name="T7" fmla="*/ 1 h 1"/>
                <a:gd name="T8" fmla="*/ 12 w 36"/>
                <a:gd name="T9" fmla="*/ 1 h 1"/>
                <a:gd name="T10" fmla="*/ 0 w 36"/>
                <a:gd name="T11" fmla="*/ 1 h 1"/>
                <a:gd name="T12" fmla="*/ 0 w 36"/>
                <a:gd name="T13" fmla="*/ 1 h 1"/>
                <a:gd name="T14" fmla="*/ 8 w 36"/>
                <a:gd name="T15" fmla="*/ 0 h 1"/>
                <a:gd name="T16" fmla="*/ 14 w 36"/>
                <a:gd name="T17" fmla="*/ 0 h 1"/>
                <a:gd name="T18" fmla="*/ 18 w 36"/>
                <a:gd name="T19" fmla="*/ 0 h 1"/>
                <a:gd name="T20" fmla="*/ 19 w 36"/>
                <a:gd name="T21" fmla="*/ 0 h 1"/>
                <a:gd name="T22" fmla="*/ 36 w 36"/>
                <a:gd name="T23" fmla="*/ 0 h 1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6" h="1">
                  <a:moveTo>
                    <a:pt x="36" y="0"/>
                  </a:moveTo>
                  <a:lnTo>
                    <a:pt x="35" y="0"/>
                  </a:lnTo>
                  <a:lnTo>
                    <a:pt x="30" y="1"/>
                  </a:lnTo>
                  <a:lnTo>
                    <a:pt x="22" y="1"/>
                  </a:lnTo>
                  <a:lnTo>
                    <a:pt x="12" y="1"/>
                  </a:lnTo>
                  <a:lnTo>
                    <a:pt x="0" y="1"/>
                  </a:ln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6A6A6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10" name="Freeform 774"/>
            <p:cNvSpPr/>
            <p:nvPr/>
          </p:nvSpPr>
          <p:spPr bwMode="auto">
            <a:xfrm>
              <a:off x="433" y="1511"/>
              <a:ext cx="19" cy="1"/>
            </a:xfrm>
            <a:custGeom>
              <a:avLst/>
              <a:gdLst>
                <a:gd name="T0" fmla="*/ 0 w 19"/>
                <a:gd name="T1" fmla="*/ 1 h 1"/>
                <a:gd name="T2" fmla="*/ 8 w 19"/>
                <a:gd name="T3" fmla="*/ 0 h 1"/>
                <a:gd name="T4" fmla="*/ 14 w 19"/>
                <a:gd name="T5" fmla="*/ 0 h 1"/>
                <a:gd name="T6" fmla="*/ 18 w 19"/>
                <a:gd name="T7" fmla="*/ 0 h 1"/>
                <a:gd name="T8" fmla="*/ 19 w 19"/>
                <a:gd name="T9" fmla="*/ 0 h 1"/>
                <a:gd name="T10" fmla="*/ 2 w 19"/>
                <a:gd name="T11" fmla="*/ 0 h 1"/>
                <a:gd name="T12" fmla="*/ 0 w 19"/>
                <a:gd name="T13" fmla="*/ 0 h 1"/>
                <a:gd name="T14" fmla="*/ 0 w 19"/>
                <a:gd name="T15" fmla="*/ 1 h 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9" h="1">
                  <a:moveTo>
                    <a:pt x="0" y="1"/>
                  </a:moveTo>
                  <a:lnTo>
                    <a:pt x="8" y="0"/>
                  </a:lnTo>
                  <a:lnTo>
                    <a:pt x="14" y="0"/>
                  </a:lnTo>
                  <a:lnTo>
                    <a:pt x="18" y="0"/>
                  </a:lnTo>
                  <a:lnTo>
                    <a:pt x="19" y="0"/>
                  </a:lnTo>
                  <a:lnTo>
                    <a:pt x="2" y="0"/>
                  </a:lnTo>
                  <a:lnTo>
                    <a:pt x="0" y="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11" name="Freeform 775"/>
            <p:cNvSpPr/>
            <p:nvPr/>
          </p:nvSpPr>
          <p:spPr bwMode="auto">
            <a:xfrm>
              <a:off x="433" y="1511"/>
              <a:ext cx="2" cy="1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0 w 2"/>
                <a:gd name="T5" fmla="*/ 0 h 1"/>
                <a:gd name="T6" fmla="*/ 0 w 2"/>
                <a:gd name="T7" fmla="*/ 0 h 1"/>
                <a:gd name="T8" fmla="*/ 2 w 2"/>
                <a:gd name="T9" fmla="*/ 0 h 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lnTo>
                    <a:pt x="0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12" name="Freeform 776"/>
            <p:cNvSpPr/>
            <p:nvPr/>
          </p:nvSpPr>
          <p:spPr bwMode="auto">
            <a:xfrm>
              <a:off x="707" y="1480"/>
              <a:ext cx="48" cy="179"/>
            </a:xfrm>
            <a:custGeom>
              <a:avLst/>
              <a:gdLst>
                <a:gd name="T0" fmla="*/ 0 w 48"/>
                <a:gd name="T1" fmla="*/ 48 h 179"/>
                <a:gd name="T2" fmla="*/ 48 w 48"/>
                <a:gd name="T3" fmla="*/ 0 h 179"/>
                <a:gd name="T4" fmla="*/ 48 w 48"/>
                <a:gd name="T5" fmla="*/ 131 h 179"/>
                <a:gd name="T6" fmla="*/ 0 w 48"/>
                <a:gd name="T7" fmla="*/ 179 h 179"/>
                <a:gd name="T8" fmla="*/ 0 w 48"/>
                <a:gd name="T9" fmla="*/ 48 h 1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" h="179">
                  <a:moveTo>
                    <a:pt x="0" y="48"/>
                  </a:moveTo>
                  <a:lnTo>
                    <a:pt x="48" y="0"/>
                  </a:lnTo>
                  <a:lnTo>
                    <a:pt x="48" y="131"/>
                  </a:lnTo>
                  <a:lnTo>
                    <a:pt x="0" y="179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13" name="Rectangle 777"/>
            <p:cNvSpPr>
              <a:spLocks noChangeArrowheads="1"/>
            </p:cNvSpPr>
            <p:nvPr/>
          </p:nvSpPr>
          <p:spPr bwMode="auto">
            <a:xfrm>
              <a:off x="327" y="1528"/>
              <a:ext cx="380" cy="104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114" name="Freeform 778"/>
            <p:cNvSpPr/>
            <p:nvPr/>
          </p:nvSpPr>
          <p:spPr bwMode="auto">
            <a:xfrm>
              <a:off x="446" y="1528"/>
              <a:ext cx="5" cy="104"/>
            </a:xfrm>
            <a:custGeom>
              <a:avLst/>
              <a:gdLst>
                <a:gd name="T0" fmla="*/ 5 w 5"/>
                <a:gd name="T1" fmla="*/ 0 h 104"/>
                <a:gd name="T2" fmla="*/ 1 w 5"/>
                <a:gd name="T3" fmla="*/ 26 h 104"/>
                <a:gd name="T4" fmla="*/ 0 w 5"/>
                <a:gd name="T5" fmla="*/ 52 h 104"/>
                <a:gd name="T6" fmla="*/ 1 w 5"/>
                <a:gd name="T7" fmla="*/ 78 h 104"/>
                <a:gd name="T8" fmla="*/ 5 w 5"/>
                <a:gd name="T9" fmla="*/ 104 h 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" h="104">
                  <a:moveTo>
                    <a:pt x="5" y="0"/>
                  </a:moveTo>
                  <a:lnTo>
                    <a:pt x="1" y="26"/>
                  </a:lnTo>
                  <a:lnTo>
                    <a:pt x="0" y="52"/>
                  </a:lnTo>
                  <a:lnTo>
                    <a:pt x="1" y="78"/>
                  </a:lnTo>
                  <a:lnTo>
                    <a:pt x="5" y="104"/>
                  </a:lnTo>
                </a:path>
              </a:pathLst>
            </a:custGeom>
            <a:noFill/>
            <a:ln w="4763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15" name="Rectangle 779"/>
            <p:cNvSpPr>
              <a:spLocks noChangeArrowheads="1"/>
            </p:cNvSpPr>
            <p:nvPr/>
          </p:nvSpPr>
          <p:spPr bwMode="auto">
            <a:xfrm>
              <a:off x="327" y="1632"/>
              <a:ext cx="380" cy="27"/>
            </a:xfrm>
            <a:prstGeom prst="rect">
              <a:avLst/>
            </a:prstGeom>
            <a:solidFill>
              <a:srgbClr val="9A9A9A"/>
            </a:solidFill>
            <a:ln w="476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116" name="Rectangle 780"/>
            <p:cNvSpPr>
              <a:spLocks noChangeArrowheads="1"/>
            </p:cNvSpPr>
            <p:nvPr/>
          </p:nvSpPr>
          <p:spPr bwMode="auto">
            <a:xfrm>
              <a:off x="620" y="1560"/>
              <a:ext cx="15" cy="5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117" name="Freeform 781"/>
            <p:cNvSpPr>
              <a:spLocks noEditPoints="1"/>
            </p:cNvSpPr>
            <p:nvPr/>
          </p:nvSpPr>
          <p:spPr bwMode="auto">
            <a:xfrm>
              <a:off x="464" y="1551"/>
              <a:ext cx="62" cy="6"/>
            </a:xfrm>
            <a:custGeom>
              <a:avLst/>
              <a:gdLst>
                <a:gd name="T0" fmla="*/ 0 w 62"/>
                <a:gd name="T1" fmla="*/ 6 h 6"/>
                <a:gd name="T2" fmla="*/ 18 w 62"/>
                <a:gd name="T3" fmla="*/ 6 h 6"/>
                <a:gd name="T4" fmla="*/ 18 w 62"/>
                <a:gd name="T5" fmla="*/ 0 h 6"/>
                <a:gd name="T6" fmla="*/ 0 w 62"/>
                <a:gd name="T7" fmla="*/ 0 h 6"/>
                <a:gd name="T8" fmla="*/ 0 w 62"/>
                <a:gd name="T9" fmla="*/ 6 h 6"/>
                <a:gd name="T10" fmla="*/ 26 w 62"/>
                <a:gd name="T11" fmla="*/ 6 h 6"/>
                <a:gd name="T12" fmla="*/ 35 w 62"/>
                <a:gd name="T13" fmla="*/ 6 h 6"/>
                <a:gd name="T14" fmla="*/ 35 w 62"/>
                <a:gd name="T15" fmla="*/ 0 h 6"/>
                <a:gd name="T16" fmla="*/ 26 w 62"/>
                <a:gd name="T17" fmla="*/ 0 h 6"/>
                <a:gd name="T18" fmla="*/ 26 w 62"/>
                <a:gd name="T19" fmla="*/ 6 h 6"/>
                <a:gd name="T20" fmla="*/ 44 w 62"/>
                <a:gd name="T21" fmla="*/ 6 h 6"/>
                <a:gd name="T22" fmla="*/ 62 w 62"/>
                <a:gd name="T23" fmla="*/ 6 h 6"/>
                <a:gd name="T24" fmla="*/ 62 w 62"/>
                <a:gd name="T25" fmla="*/ 0 h 6"/>
                <a:gd name="T26" fmla="*/ 44 w 62"/>
                <a:gd name="T27" fmla="*/ 0 h 6"/>
                <a:gd name="T28" fmla="*/ 44 w 62"/>
                <a:gd name="T29" fmla="*/ 6 h 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62" h="6">
                  <a:moveTo>
                    <a:pt x="0" y="6"/>
                  </a:moveTo>
                  <a:lnTo>
                    <a:pt x="18" y="6"/>
                  </a:lnTo>
                  <a:lnTo>
                    <a:pt x="18" y="0"/>
                  </a:lnTo>
                  <a:lnTo>
                    <a:pt x="0" y="0"/>
                  </a:lnTo>
                  <a:lnTo>
                    <a:pt x="0" y="6"/>
                  </a:lnTo>
                  <a:close/>
                  <a:moveTo>
                    <a:pt x="26" y="6"/>
                  </a:moveTo>
                  <a:lnTo>
                    <a:pt x="35" y="6"/>
                  </a:lnTo>
                  <a:lnTo>
                    <a:pt x="35" y="0"/>
                  </a:lnTo>
                  <a:lnTo>
                    <a:pt x="26" y="0"/>
                  </a:lnTo>
                  <a:lnTo>
                    <a:pt x="26" y="6"/>
                  </a:lnTo>
                  <a:close/>
                  <a:moveTo>
                    <a:pt x="44" y="6"/>
                  </a:moveTo>
                  <a:lnTo>
                    <a:pt x="62" y="6"/>
                  </a:lnTo>
                  <a:lnTo>
                    <a:pt x="62" y="0"/>
                  </a:lnTo>
                  <a:lnTo>
                    <a:pt x="44" y="0"/>
                  </a:lnTo>
                  <a:lnTo>
                    <a:pt x="44" y="6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18" name="Freeform 782"/>
            <p:cNvSpPr>
              <a:spLocks noEditPoints="1"/>
            </p:cNvSpPr>
            <p:nvPr/>
          </p:nvSpPr>
          <p:spPr bwMode="auto">
            <a:xfrm>
              <a:off x="338" y="1538"/>
              <a:ext cx="275" cy="41"/>
            </a:xfrm>
            <a:custGeom>
              <a:avLst/>
              <a:gdLst>
                <a:gd name="T0" fmla="*/ 0 w 275"/>
                <a:gd name="T1" fmla="*/ 41 h 41"/>
                <a:gd name="T2" fmla="*/ 37 w 275"/>
                <a:gd name="T3" fmla="*/ 41 h 41"/>
                <a:gd name="T4" fmla="*/ 37 w 275"/>
                <a:gd name="T5" fmla="*/ 0 h 41"/>
                <a:gd name="T6" fmla="*/ 0 w 275"/>
                <a:gd name="T7" fmla="*/ 0 h 41"/>
                <a:gd name="T8" fmla="*/ 0 w 275"/>
                <a:gd name="T9" fmla="*/ 41 h 41"/>
                <a:gd name="T10" fmla="*/ 244 w 275"/>
                <a:gd name="T11" fmla="*/ 30 h 41"/>
                <a:gd name="T12" fmla="*/ 275 w 275"/>
                <a:gd name="T13" fmla="*/ 30 h 41"/>
                <a:gd name="T14" fmla="*/ 275 w 275"/>
                <a:gd name="T15" fmla="*/ 9 h 41"/>
                <a:gd name="T16" fmla="*/ 244 w 275"/>
                <a:gd name="T17" fmla="*/ 9 h 41"/>
                <a:gd name="T18" fmla="*/ 244 w 275"/>
                <a:gd name="T19" fmla="*/ 30 h 4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75" h="41">
                  <a:moveTo>
                    <a:pt x="0" y="41"/>
                  </a:moveTo>
                  <a:lnTo>
                    <a:pt x="37" y="41"/>
                  </a:lnTo>
                  <a:lnTo>
                    <a:pt x="37" y="0"/>
                  </a:lnTo>
                  <a:lnTo>
                    <a:pt x="0" y="0"/>
                  </a:lnTo>
                  <a:lnTo>
                    <a:pt x="0" y="41"/>
                  </a:lnTo>
                  <a:close/>
                  <a:moveTo>
                    <a:pt x="244" y="30"/>
                  </a:moveTo>
                  <a:lnTo>
                    <a:pt x="275" y="30"/>
                  </a:lnTo>
                  <a:lnTo>
                    <a:pt x="275" y="9"/>
                  </a:lnTo>
                  <a:lnTo>
                    <a:pt x="244" y="9"/>
                  </a:lnTo>
                  <a:lnTo>
                    <a:pt x="244" y="30"/>
                  </a:lnTo>
                  <a:close/>
                </a:path>
              </a:pathLst>
            </a:cu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19" name="Freeform 783"/>
            <p:cNvSpPr>
              <a:spLocks noEditPoints="1"/>
            </p:cNvSpPr>
            <p:nvPr/>
          </p:nvSpPr>
          <p:spPr bwMode="auto">
            <a:xfrm>
              <a:off x="330" y="1533"/>
              <a:ext cx="374" cy="118"/>
            </a:xfrm>
            <a:custGeom>
              <a:avLst/>
              <a:gdLst>
                <a:gd name="T0" fmla="*/ 129 w 374"/>
                <a:gd name="T1" fmla="*/ 94 h 118"/>
                <a:gd name="T2" fmla="*/ 372 w 374"/>
                <a:gd name="T3" fmla="*/ 94 h 118"/>
                <a:gd name="T4" fmla="*/ 372 w 374"/>
                <a:gd name="T5" fmla="*/ 0 h 118"/>
                <a:gd name="T6" fmla="*/ 129 w 374"/>
                <a:gd name="T7" fmla="*/ 0 h 118"/>
                <a:gd name="T8" fmla="*/ 125 w 374"/>
                <a:gd name="T9" fmla="*/ 23 h 118"/>
                <a:gd name="T10" fmla="*/ 124 w 374"/>
                <a:gd name="T11" fmla="*/ 47 h 118"/>
                <a:gd name="T12" fmla="*/ 125 w 374"/>
                <a:gd name="T13" fmla="*/ 70 h 118"/>
                <a:gd name="T14" fmla="*/ 129 w 374"/>
                <a:gd name="T15" fmla="*/ 94 h 118"/>
                <a:gd name="T16" fmla="*/ 220 w 374"/>
                <a:gd name="T17" fmla="*/ 83 h 118"/>
                <a:gd name="T18" fmla="*/ 359 w 374"/>
                <a:gd name="T19" fmla="*/ 83 h 118"/>
                <a:gd name="T20" fmla="*/ 359 w 374"/>
                <a:gd name="T21" fmla="*/ 12 h 118"/>
                <a:gd name="T22" fmla="*/ 220 w 374"/>
                <a:gd name="T23" fmla="*/ 12 h 118"/>
                <a:gd name="T24" fmla="*/ 220 w 374"/>
                <a:gd name="T25" fmla="*/ 83 h 118"/>
                <a:gd name="T26" fmla="*/ 339 w 374"/>
                <a:gd name="T27" fmla="*/ 118 h 118"/>
                <a:gd name="T28" fmla="*/ 368 w 374"/>
                <a:gd name="T29" fmla="*/ 118 h 118"/>
                <a:gd name="T30" fmla="*/ 372 w 374"/>
                <a:gd name="T31" fmla="*/ 117 h 118"/>
                <a:gd name="T32" fmla="*/ 374 w 374"/>
                <a:gd name="T33" fmla="*/ 112 h 118"/>
                <a:gd name="T34" fmla="*/ 372 w 374"/>
                <a:gd name="T35" fmla="*/ 108 h 118"/>
                <a:gd name="T36" fmla="*/ 368 w 374"/>
                <a:gd name="T37" fmla="*/ 107 h 118"/>
                <a:gd name="T38" fmla="*/ 339 w 374"/>
                <a:gd name="T39" fmla="*/ 107 h 118"/>
                <a:gd name="T40" fmla="*/ 339 w 374"/>
                <a:gd name="T41" fmla="*/ 118 h 118"/>
                <a:gd name="T42" fmla="*/ 35 w 374"/>
                <a:gd name="T43" fmla="*/ 118 h 118"/>
                <a:gd name="T44" fmla="*/ 6 w 374"/>
                <a:gd name="T45" fmla="*/ 118 h 118"/>
                <a:gd name="T46" fmla="*/ 2 w 374"/>
                <a:gd name="T47" fmla="*/ 117 h 118"/>
                <a:gd name="T48" fmla="*/ 0 w 374"/>
                <a:gd name="T49" fmla="*/ 112 h 118"/>
                <a:gd name="T50" fmla="*/ 2 w 374"/>
                <a:gd name="T51" fmla="*/ 108 h 118"/>
                <a:gd name="T52" fmla="*/ 6 w 374"/>
                <a:gd name="T53" fmla="*/ 107 h 118"/>
                <a:gd name="T54" fmla="*/ 35 w 374"/>
                <a:gd name="T55" fmla="*/ 107 h 118"/>
                <a:gd name="T56" fmla="*/ 35 w 374"/>
                <a:gd name="T57" fmla="*/ 118 h 118"/>
                <a:gd name="T58" fmla="*/ 134 w 374"/>
                <a:gd name="T59" fmla="*/ 24 h 118"/>
                <a:gd name="T60" fmla="*/ 196 w 374"/>
                <a:gd name="T61" fmla="*/ 24 h 118"/>
                <a:gd name="T62" fmla="*/ 196 w 374"/>
                <a:gd name="T63" fmla="*/ 18 h 118"/>
                <a:gd name="T64" fmla="*/ 134 w 374"/>
                <a:gd name="T65" fmla="*/ 18 h 118"/>
                <a:gd name="T66" fmla="*/ 134 w 374"/>
                <a:gd name="T67" fmla="*/ 24 h 118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0" t="0" r="r" b="b"/>
              <a:pathLst>
                <a:path w="374" h="118">
                  <a:moveTo>
                    <a:pt x="129" y="94"/>
                  </a:moveTo>
                  <a:lnTo>
                    <a:pt x="372" y="94"/>
                  </a:lnTo>
                  <a:lnTo>
                    <a:pt x="372" y="0"/>
                  </a:lnTo>
                  <a:lnTo>
                    <a:pt x="129" y="0"/>
                  </a:lnTo>
                  <a:lnTo>
                    <a:pt x="125" y="23"/>
                  </a:lnTo>
                  <a:lnTo>
                    <a:pt x="124" y="47"/>
                  </a:lnTo>
                  <a:lnTo>
                    <a:pt x="125" y="70"/>
                  </a:lnTo>
                  <a:lnTo>
                    <a:pt x="129" y="94"/>
                  </a:lnTo>
                  <a:close/>
                  <a:moveTo>
                    <a:pt x="220" y="83"/>
                  </a:moveTo>
                  <a:lnTo>
                    <a:pt x="359" y="83"/>
                  </a:lnTo>
                  <a:lnTo>
                    <a:pt x="359" y="12"/>
                  </a:lnTo>
                  <a:lnTo>
                    <a:pt x="220" y="12"/>
                  </a:lnTo>
                  <a:lnTo>
                    <a:pt x="220" y="83"/>
                  </a:lnTo>
                  <a:close/>
                  <a:moveTo>
                    <a:pt x="339" y="118"/>
                  </a:moveTo>
                  <a:lnTo>
                    <a:pt x="368" y="118"/>
                  </a:lnTo>
                  <a:lnTo>
                    <a:pt x="372" y="117"/>
                  </a:lnTo>
                  <a:lnTo>
                    <a:pt x="374" y="112"/>
                  </a:lnTo>
                  <a:lnTo>
                    <a:pt x="372" y="108"/>
                  </a:lnTo>
                  <a:lnTo>
                    <a:pt x="368" y="107"/>
                  </a:lnTo>
                  <a:lnTo>
                    <a:pt x="339" y="107"/>
                  </a:lnTo>
                  <a:lnTo>
                    <a:pt x="339" y="118"/>
                  </a:lnTo>
                  <a:close/>
                  <a:moveTo>
                    <a:pt x="35" y="118"/>
                  </a:moveTo>
                  <a:lnTo>
                    <a:pt x="6" y="118"/>
                  </a:lnTo>
                  <a:lnTo>
                    <a:pt x="2" y="117"/>
                  </a:lnTo>
                  <a:lnTo>
                    <a:pt x="0" y="112"/>
                  </a:lnTo>
                  <a:lnTo>
                    <a:pt x="2" y="108"/>
                  </a:lnTo>
                  <a:lnTo>
                    <a:pt x="6" y="107"/>
                  </a:lnTo>
                  <a:lnTo>
                    <a:pt x="35" y="107"/>
                  </a:lnTo>
                  <a:lnTo>
                    <a:pt x="35" y="118"/>
                  </a:lnTo>
                  <a:close/>
                  <a:moveTo>
                    <a:pt x="134" y="24"/>
                  </a:moveTo>
                  <a:lnTo>
                    <a:pt x="196" y="24"/>
                  </a:lnTo>
                  <a:lnTo>
                    <a:pt x="196" y="18"/>
                  </a:lnTo>
                  <a:lnTo>
                    <a:pt x="134" y="18"/>
                  </a:lnTo>
                  <a:lnTo>
                    <a:pt x="134" y="24"/>
                  </a:lnTo>
                  <a:close/>
                </a:path>
              </a:pathLst>
            </a:custGeom>
            <a:solidFill>
              <a:srgbClr val="C0C0C0"/>
            </a:solidFill>
            <a:ln w="1588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20" name="Line 784"/>
            <p:cNvSpPr>
              <a:spLocks noChangeShapeType="1"/>
            </p:cNvSpPr>
            <p:nvPr/>
          </p:nvSpPr>
          <p:spPr bwMode="auto">
            <a:xfrm>
              <a:off x="528" y="1533"/>
              <a:ext cx="1" cy="9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121" name="Line 785"/>
            <p:cNvSpPr>
              <a:spLocks noChangeShapeType="1"/>
            </p:cNvSpPr>
            <p:nvPr/>
          </p:nvSpPr>
          <p:spPr bwMode="auto">
            <a:xfrm flipH="1">
              <a:off x="454" y="1565"/>
              <a:ext cx="7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122" name="Line 786"/>
            <p:cNvSpPr>
              <a:spLocks noChangeShapeType="1"/>
            </p:cNvSpPr>
            <p:nvPr/>
          </p:nvSpPr>
          <p:spPr bwMode="auto">
            <a:xfrm flipH="1">
              <a:off x="454" y="1595"/>
              <a:ext cx="74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123" name="Line 787"/>
            <p:cNvSpPr>
              <a:spLocks noChangeShapeType="1"/>
            </p:cNvSpPr>
            <p:nvPr/>
          </p:nvSpPr>
          <p:spPr bwMode="auto">
            <a:xfrm>
              <a:off x="645" y="1545"/>
              <a:ext cx="1" cy="26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124" name="Line 788"/>
            <p:cNvSpPr>
              <a:spLocks noChangeShapeType="1"/>
            </p:cNvSpPr>
            <p:nvPr/>
          </p:nvSpPr>
          <p:spPr bwMode="auto">
            <a:xfrm>
              <a:off x="550" y="1571"/>
              <a:ext cx="139" cy="1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125" name="Line 789"/>
            <p:cNvSpPr>
              <a:spLocks noChangeShapeType="1"/>
            </p:cNvSpPr>
            <p:nvPr/>
          </p:nvSpPr>
          <p:spPr bwMode="auto">
            <a:xfrm flipV="1">
              <a:off x="464" y="1528"/>
              <a:ext cx="1" cy="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126" name="Line 790"/>
            <p:cNvSpPr>
              <a:spLocks noChangeShapeType="1"/>
            </p:cNvSpPr>
            <p:nvPr/>
          </p:nvSpPr>
          <p:spPr bwMode="auto">
            <a:xfrm flipV="1">
              <a:off x="464" y="1627"/>
              <a:ext cx="1" cy="5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127" name="Line 791"/>
            <p:cNvSpPr>
              <a:spLocks noChangeShapeType="1"/>
            </p:cNvSpPr>
            <p:nvPr/>
          </p:nvSpPr>
          <p:spPr bwMode="auto">
            <a:xfrm>
              <a:off x="466" y="1580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128" name="Line 792"/>
            <p:cNvSpPr>
              <a:spLocks noChangeShapeType="1"/>
            </p:cNvSpPr>
            <p:nvPr/>
          </p:nvSpPr>
          <p:spPr bwMode="auto">
            <a:xfrm>
              <a:off x="466" y="1555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129" name="Line 793"/>
            <p:cNvSpPr>
              <a:spLocks noChangeShapeType="1"/>
            </p:cNvSpPr>
            <p:nvPr/>
          </p:nvSpPr>
          <p:spPr bwMode="auto">
            <a:xfrm>
              <a:off x="511" y="1555"/>
              <a:ext cx="5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130" name="Line 794"/>
            <p:cNvSpPr>
              <a:spLocks noChangeShapeType="1"/>
            </p:cNvSpPr>
            <p:nvPr/>
          </p:nvSpPr>
          <p:spPr bwMode="auto">
            <a:xfrm>
              <a:off x="568" y="1565"/>
              <a:ext cx="6" cy="1"/>
            </a:xfrm>
            <a:prstGeom prst="line">
              <a:avLst/>
            </a:prstGeom>
            <a:noFill/>
            <a:ln w="4763">
              <a:solidFill>
                <a:srgbClr val="00FF00"/>
              </a:solidFill>
              <a:rou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015">
                <a:latin typeface="Sitka Text" pitchFamily="2" charset="0"/>
              </a:endParaRPr>
            </a:p>
          </p:txBody>
        </p:sp>
        <p:sp>
          <p:nvSpPr>
            <p:cNvPr id="19131" name="Freeform 795"/>
            <p:cNvSpPr/>
            <p:nvPr/>
          </p:nvSpPr>
          <p:spPr bwMode="auto">
            <a:xfrm>
              <a:off x="660" y="1230"/>
              <a:ext cx="47" cy="281"/>
            </a:xfrm>
            <a:custGeom>
              <a:avLst/>
              <a:gdLst>
                <a:gd name="T0" fmla="*/ 0 w 47"/>
                <a:gd name="T1" fmla="*/ 281 h 281"/>
                <a:gd name="T2" fmla="*/ 36 w 47"/>
                <a:gd name="T3" fmla="*/ 244 h 281"/>
                <a:gd name="T4" fmla="*/ 36 w 47"/>
                <a:gd name="T5" fmla="*/ 179 h 281"/>
                <a:gd name="T6" fmla="*/ 47 w 47"/>
                <a:gd name="T7" fmla="*/ 144 h 281"/>
                <a:gd name="T8" fmla="*/ 47 w 47"/>
                <a:gd name="T9" fmla="*/ 0 h 281"/>
                <a:gd name="T10" fmla="*/ 0 w 47"/>
                <a:gd name="T11" fmla="*/ 49 h 281"/>
                <a:gd name="T12" fmla="*/ 0 w 47"/>
                <a:gd name="T13" fmla="*/ 281 h 28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" h="281">
                  <a:moveTo>
                    <a:pt x="0" y="281"/>
                  </a:moveTo>
                  <a:lnTo>
                    <a:pt x="36" y="244"/>
                  </a:lnTo>
                  <a:lnTo>
                    <a:pt x="36" y="179"/>
                  </a:lnTo>
                  <a:lnTo>
                    <a:pt x="47" y="144"/>
                  </a:lnTo>
                  <a:lnTo>
                    <a:pt x="47" y="0"/>
                  </a:lnTo>
                  <a:lnTo>
                    <a:pt x="0" y="49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rgbClr val="9A9A9A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32" name="Freeform 796"/>
            <p:cNvSpPr/>
            <p:nvPr/>
          </p:nvSpPr>
          <p:spPr bwMode="auto">
            <a:xfrm>
              <a:off x="375" y="1230"/>
              <a:ext cx="332" cy="49"/>
            </a:xfrm>
            <a:custGeom>
              <a:avLst/>
              <a:gdLst>
                <a:gd name="T0" fmla="*/ 332 w 332"/>
                <a:gd name="T1" fmla="*/ 0 h 49"/>
                <a:gd name="T2" fmla="*/ 47 w 332"/>
                <a:gd name="T3" fmla="*/ 0 h 49"/>
                <a:gd name="T4" fmla="*/ 0 w 332"/>
                <a:gd name="T5" fmla="*/ 49 h 49"/>
                <a:gd name="T6" fmla="*/ 285 w 332"/>
                <a:gd name="T7" fmla="*/ 49 h 49"/>
                <a:gd name="T8" fmla="*/ 332 w 332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32" h="49">
                  <a:moveTo>
                    <a:pt x="332" y="0"/>
                  </a:moveTo>
                  <a:lnTo>
                    <a:pt x="47" y="0"/>
                  </a:lnTo>
                  <a:lnTo>
                    <a:pt x="0" y="49"/>
                  </a:lnTo>
                  <a:lnTo>
                    <a:pt x="285" y="49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33" name="Rectangle 797"/>
            <p:cNvSpPr>
              <a:spLocks noChangeArrowheads="1"/>
            </p:cNvSpPr>
            <p:nvPr/>
          </p:nvSpPr>
          <p:spPr bwMode="auto">
            <a:xfrm>
              <a:off x="375" y="1279"/>
              <a:ext cx="285" cy="230"/>
            </a:xfrm>
            <a:prstGeom prst="rect">
              <a:avLst/>
            </a:prstGeom>
            <a:solidFill>
              <a:srgbClr val="C0C0C0"/>
            </a:solidFill>
            <a:ln w="4763">
              <a:solidFill>
                <a:srgbClr val="000000"/>
              </a:solidFill>
              <a:miter lim="800000"/>
            </a:ln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134" name="Rectangle 798"/>
            <p:cNvSpPr>
              <a:spLocks noChangeArrowheads="1"/>
            </p:cNvSpPr>
            <p:nvPr/>
          </p:nvSpPr>
          <p:spPr bwMode="auto">
            <a:xfrm>
              <a:off x="631" y="1480"/>
              <a:ext cx="14" cy="8"/>
            </a:xfrm>
            <a:prstGeom prst="rect">
              <a:avLst/>
            </a:prstGeom>
            <a:solidFill>
              <a:srgbClr val="00FF00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4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19135" name="Freeform 799"/>
            <p:cNvSpPr/>
            <p:nvPr/>
          </p:nvSpPr>
          <p:spPr bwMode="auto">
            <a:xfrm>
              <a:off x="416" y="1314"/>
              <a:ext cx="202" cy="142"/>
            </a:xfrm>
            <a:custGeom>
              <a:avLst/>
              <a:gdLst>
                <a:gd name="T0" fmla="*/ 0 w 202"/>
                <a:gd name="T1" fmla="*/ 142 h 142"/>
                <a:gd name="T2" fmla="*/ 202 w 202"/>
                <a:gd name="T3" fmla="*/ 142 h 142"/>
                <a:gd name="T4" fmla="*/ 202 w 202"/>
                <a:gd name="T5" fmla="*/ 0 h 142"/>
                <a:gd name="T6" fmla="*/ 197 w 202"/>
                <a:gd name="T7" fmla="*/ 0 h 142"/>
                <a:gd name="T8" fmla="*/ 197 w 202"/>
                <a:gd name="T9" fmla="*/ 138 h 142"/>
                <a:gd name="T10" fmla="*/ 0 w 202"/>
                <a:gd name="T11" fmla="*/ 138 h 142"/>
                <a:gd name="T12" fmla="*/ 0 w 202"/>
                <a:gd name="T13" fmla="*/ 142 h 14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02" h="142">
                  <a:moveTo>
                    <a:pt x="0" y="142"/>
                  </a:moveTo>
                  <a:lnTo>
                    <a:pt x="202" y="142"/>
                  </a:lnTo>
                  <a:lnTo>
                    <a:pt x="202" y="0"/>
                  </a:lnTo>
                  <a:lnTo>
                    <a:pt x="197" y="0"/>
                  </a:lnTo>
                  <a:lnTo>
                    <a:pt x="197" y="138"/>
                  </a:lnTo>
                  <a:lnTo>
                    <a:pt x="0" y="138"/>
                  </a:lnTo>
                  <a:lnTo>
                    <a:pt x="0" y="142"/>
                  </a:lnTo>
                  <a:close/>
                </a:path>
              </a:pathLst>
            </a:custGeom>
            <a:solidFill>
              <a:srgbClr val="8A8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36" name="Freeform 800"/>
            <p:cNvSpPr/>
            <p:nvPr/>
          </p:nvSpPr>
          <p:spPr bwMode="auto">
            <a:xfrm>
              <a:off x="416" y="1314"/>
              <a:ext cx="197" cy="138"/>
            </a:xfrm>
            <a:custGeom>
              <a:avLst/>
              <a:gdLst>
                <a:gd name="T0" fmla="*/ 0 w 197"/>
                <a:gd name="T1" fmla="*/ 138 h 138"/>
                <a:gd name="T2" fmla="*/ 197 w 197"/>
                <a:gd name="T3" fmla="*/ 138 h 138"/>
                <a:gd name="T4" fmla="*/ 197 w 197"/>
                <a:gd name="T5" fmla="*/ 0 h 138"/>
                <a:gd name="T6" fmla="*/ 193 w 197"/>
                <a:gd name="T7" fmla="*/ 0 h 138"/>
                <a:gd name="T8" fmla="*/ 193 w 197"/>
                <a:gd name="T9" fmla="*/ 136 h 138"/>
                <a:gd name="T10" fmla="*/ 0 w 197"/>
                <a:gd name="T11" fmla="*/ 136 h 138"/>
                <a:gd name="T12" fmla="*/ 0 w 197"/>
                <a:gd name="T13" fmla="*/ 138 h 1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7" h="138">
                  <a:moveTo>
                    <a:pt x="0" y="138"/>
                  </a:moveTo>
                  <a:lnTo>
                    <a:pt x="197" y="138"/>
                  </a:lnTo>
                  <a:lnTo>
                    <a:pt x="197" y="0"/>
                  </a:lnTo>
                  <a:lnTo>
                    <a:pt x="193" y="0"/>
                  </a:lnTo>
                  <a:lnTo>
                    <a:pt x="193" y="136"/>
                  </a:lnTo>
                  <a:lnTo>
                    <a:pt x="0" y="136"/>
                  </a:lnTo>
                  <a:lnTo>
                    <a:pt x="0" y="138"/>
                  </a:lnTo>
                  <a:close/>
                </a:path>
              </a:pathLst>
            </a:custGeom>
            <a:solidFill>
              <a:srgbClr val="8E8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37" name="Freeform 801"/>
            <p:cNvSpPr/>
            <p:nvPr/>
          </p:nvSpPr>
          <p:spPr bwMode="auto">
            <a:xfrm>
              <a:off x="416" y="1314"/>
              <a:ext cx="193" cy="136"/>
            </a:xfrm>
            <a:custGeom>
              <a:avLst/>
              <a:gdLst>
                <a:gd name="T0" fmla="*/ 0 w 193"/>
                <a:gd name="T1" fmla="*/ 136 h 136"/>
                <a:gd name="T2" fmla="*/ 193 w 193"/>
                <a:gd name="T3" fmla="*/ 136 h 136"/>
                <a:gd name="T4" fmla="*/ 193 w 193"/>
                <a:gd name="T5" fmla="*/ 0 h 136"/>
                <a:gd name="T6" fmla="*/ 190 w 193"/>
                <a:gd name="T7" fmla="*/ 0 h 136"/>
                <a:gd name="T8" fmla="*/ 190 w 193"/>
                <a:gd name="T9" fmla="*/ 133 h 136"/>
                <a:gd name="T10" fmla="*/ 0 w 193"/>
                <a:gd name="T11" fmla="*/ 133 h 136"/>
                <a:gd name="T12" fmla="*/ 0 w 193"/>
                <a:gd name="T13" fmla="*/ 136 h 1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3" h="136">
                  <a:moveTo>
                    <a:pt x="0" y="136"/>
                  </a:moveTo>
                  <a:lnTo>
                    <a:pt x="193" y="136"/>
                  </a:lnTo>
                  <a:lnTo>
                    <a:pt x="193" y="0"/>
                  </a:lnTo>
                  <a:lnTo>
                    <a:pt x="190" y="0"/>
                  </a:lnTo>
                  <a:lnTo>
                    <a:pt x="190" y="133"/>
                  </a:lnTo>
                  <a:lnTo>
                    <a:pt x="0" y="133"/>
                  </a:lnTo>
                  <a:lnTo>
                    <a:pt x="0" y="136"/>
                  </a:lnTo>
                  <a:close/>
                </a:path>
              </a:pathLst>
            </a:custGeom>
            <a:solidFill>
              <a:srgbClr val="9292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38" name="Freeform 802"/>
            <p:cNvSpPr/>
            <p:nvPr/>
          </p:nvSpPr>
          <p:spPr bwMode="auto">
            <a:xfrm>
              <a:off x="416" y="1314"/>
              <a:ext cx="190" cy="133"/>
            </a:xfrm>
            <a:custGeom>
              <a:avLst/>
              <a:gdLst>
                <a:gd name="T0" fmla="*/ 0 w 190"/>
                <a:gd name="T1" fmla="*/ 133 h 133"/>
                <a:gd name="T2" fmla="*/ 190 w 190"/>
                <a:gd name="T3" fmla="*/ 133 h 133"/>
                <a:gd name="T4" fmla="*/ 190 w 190"/>
                <a:gd name="T5" fmla="*/ 0 h 133"/>
                <a:gd name="T6" fmla="*/ 186 w 190"/>
                <a:gd name="T7" fmla="*/ 0 h 133"/>
                <a:gd name="T8" fmla="*/ 186 w 190"/>
                <a:gd name="T9" fmla="*/ 131 h 133"/>
                <a:gd name="T10" fmla="*/ 0 w 190"/>
                <a:gd name="T11" fmla="*/ 131 h 133"/>
                <a:gd name="T12" fmla="*/ 0 w 190"/>
                <a:gd name="T13" fmla="*/ 133 h 1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90" h="133">
                  <a:moveTo>
                    <a:pt x="0" y="133"/>
                  </a:moveTo>
                  <a:lnTo>
                    <a:pt x="190" y="133"/>
                  </a:lnTo>
                  <a:lnTo>
                    <a:pt x="190" y="0"/>
                  </a:lnTo>
                  <a:lnTo>
                    <a:pt x="186" y="0"/>
                  </a:lnTo>
                  <a:lnTo>
                    <a:pt x="186" y="131"/>
                  </a:lnTo>
                  <a:lnTo>
                    <a:pt x="0" y="131"/>
                  </a:lnTo>
                  <a:lnTo>
                    <a:pt x="0" y="133"/>
                  </a:lnTo>
                  <a:close/>
                </a:path>
              </a:pathLst>
            </a:custGeom>
            <a:solidFill>
              <a:srgbClr val="9696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39" name="Freeform 803"/>
            <p:cNvSpPr/>
            <p:nvPr/>
          </p:nvSpPr>
          <p:spPr bwMode="auto">
            <a:xfrm>
              <a:off x="416" y="1314"/>
              <a:ext cx="186" cy="131"/>
            </a:xfrm>
            <a:custGeom>
              <a:avLst/>
              <a:gdLst>
                <a:gd name="T0" fmla="*/ 0 w 186"/>
                <a:gd name="T1" fmla="*/ 131 h 131"/>
                <a:gd name="T2" fmla="*/ 186 w 186"/>
                <a:gd name="T3" fmla="*/ 131 h 131"/>
                <a:gd name="T4" fmla="*/ 186 w 186"/>
                <a:gd name="T5" fmla="*/ 0 h 131"/>
                <a:gd name="T6" fmla="*/ 182 w 186"/>
                <a:gd name="T7" fmla="*/ 0 h 131"/>
                <a:gd name="T8" fmla="*/ 182 w 186"/>
                <a:gd name="T9" fmla="*/ 128 h 131"/>
                <a:gd name="T10" fmla="*/ 0 w 186"/>
                <a:gd name="T11" fmla="*/ 128 h 131"/>
                <a:gd name="T12" fmla="*/ 0 w 186"/>
                <a:gd name="T13" fmla="*/ 131 h 13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6" h="131">
                  <a:moveTo>
                    <a:pt x="0" y="131"/>
                  </a:moveTo>
                  <a:lnTo>
                    <a:pt x="186" y="131"/>
                  </a:lnTo>
                  <a:lnTo>
                    <a:pt x="186" y="0"/>
                  </a:lnTo>
                  <a:lnTo>
                    <a:pt x="182" y="0"/>
                  </a:lnTo>
                  <a:lnTo>
                    <a:pt x="182" y="128"/>
                  </a:lnTo>
                  <a:lnTo>
                    <a:pt x="0" y="128"/>
                  </a:lnTo>
                  <a:lnTo>
                    <a:pt x="0" y="131"/>
                  </a:lnTo>
                  <a:close/>
                </a:path>
              </a:pathLst>
            </a:custGeom>
            <a:solidFill>
              <a:srgbClr val="9A9A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  <p:sp>
          <p:nvSpPr>
            <p:cNvPr id="19140" name="Freeform 804"/>
            <p:cNvSpPr/>
            <p:nvPr/>
          </p:nvSpPr>
          <p:spPr bwMode="auto">
            <a:xfrm>
              <a:off x="416" y="1314"/>
              <a:ext cx="182" cy="128"/>
            </a:xfrm>
            <a:custGeom>
              <a:avLst/>
              <a:gdLst>
                <a:gd name="T0" fmla="*/ 0 w 182"/>
                <a:gd name="T1" fmla="*/ 128 h 128"/>
                <a:gd name="T2" fmla="*/ 182 w 182"/>
                <a:gd name="T3" fmla="*/ 128 h 128"/>
                <a:gd name="T4" fmla="*/ 182 w 182"/>
                <a:gd name="T5" fmla="*/ 0 h 128"/>
                <a:gd name="T6" fmla="*/ 178 w 182"/>
                <a:gd name="T7" fmla="*/ 0 h 128"/>
                <a:gd name="T8" fmla="*/ 178 w 182"/>
                <a:gd name="T9" fmla="*/ 126 h 128"/>
                <a:gd name="T10" fmla="*/ 0 w 182"/>
                <a:gd name="T11" fmla="*/ 126 h 128"/>
                <a:gd name="T12" fmla="*/ 0 w 182"/>
                <a:gd name="T13" fmla="*/ 128 h 12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2" h="128">
                  <a:moveTo>
                    <a:pt x="0" y="128"/>
                  </a:moveTo>
                  <a:lnTo>
                    <a:pt x="182" y="128"/>
                  </a:lnTo>
                  <a:lnTo>
                    <a:pt x="182" y="0"/>
                  </a:lnTo>
                  <a:lnTo>
                    <a:pt x="178" y="0"/>
                  </a:lnTo>
                  <a:lnTo>
                    <a:pt x="178" y="126"/>
                  </a:lnTo>
                  <a:lnTo>
                    <a:pt x="0" y="126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9E9E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 sz="1400">
                <a:latin typeface="Sitka Text" pitchFamily="2" charset="0"/>
              </a:endParaRPr>
            </a:p>
          </p:txBody>
        </p:sp>
      </p:grpSp>
      <p:sp>
        <p:nvSpPr>
          <p:cNvPr id="18840" name="Freeform 805"/>
          <p:cNvSpPr/>
          <p:nvPr/>
        </p:nvSpPr>
        <p:spPr bwMode="auto">
          <a:xfrm>
            <a:off x="1636395" y="2218690"/>
            <a:ext cx="253365" cy="179070"/>
          </a:xfrm>
          <a:custGeom>
            <a:avLst/>
            <a:gdLst>
              <a:gd name="T0" fmla="*/ 0 w 178"/>
              <a:gd name="T1" fmla="*/ 200025 h 126"/>
              <a:gd name="T2" fmla="*/ 282575 w 178"/>
              <a:gd name="T3" fmla="*/ 200025 h 126"/>
              <a:gd name="T4" fmla="*/ 282575 w 178"/>
              <a:gd name="T5" fmla="*/ 0 h 126"/>
              <a:gd name="T6" fmla="*/ 276225 w 178"/>
              <a:gd name="T7" fmla="*/ 0 h 126"/>
              <a:gd name="T8" fmla="*/ 276225 w 178"/>
              <a:gd name="T9" fmla="*/ 195263 h 126"/>
              <a:gd name="T10" fmla="*/ 0 w 178"/>
              <a:gd name="T11" fmla="*/ 195263 h 126"/>
              <a:gd name="T12" fmla="*/ 0 w 178"/>
              <a:gd name="T13" fmla="*/ 200025 h 1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8" h="126">
                <a:moveTo>
                  <a:pt x="0" y="126"/>
                </a:moveTo>
                <a:lnTo>
                  <a:pt x="178" y="126"/>
                </a:lnTo>
                <a:lnTo>
                  <a:pt x="178" y="0"/>
                </a:lnTo>
                <a:lnTo>
                  <a:pt x="174" y="0"/>
                </a:lnTo>
                <a:lnTo>
                  <a:pt x="174" y="123"/>
                </a:lnTo>
                <a:lnTo>
                  <a:pt x="0" y="123"/>
                </a:lnTo>
                <a:lnTo>
                  <a:pt x="0" y="126"/>
                </a:lnTo>
                <a:close/>
              </a:path>
            </a:pathLst>
          </a:custGeom>
          <a:solidFill>
            <a:srgbClr val="A2A2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41" name="Freeform 806"/>
          <p:cNvSpPr/>
          <p:nvPr/>
        </p:nvSpPr>
        <p:spPr bwMode="auto">
          <a:xfrm>
            <a:off x="1636395" y="2218690"/>
            <a:ext cx="247650" cy="174625"/>
          </a:xfrm>
          <a:custGeom>
            <a:avLst/>
            <a:gdLst>
              <a:gd name="T0" fmla="*/ 0 w 174"/>
              <a:gd name="T1" fmla="*/ 195263 h 123"/>
              <a:gd name="T2" fmla="*/ 276225 w 174"/>
              <a:gd name="T3" fmla="*/ 195263 h 123"/>
              <a:gd name="T4" fmla="*/ 276225 w 174"/>
              <a:gd name="T5" fmla="*/ 0 h 123"/>
              <a:gd name="T6" fmla="*/ 271463 w 174"/>
              <a:gd name="T7" fmla="*/ 0 h 123"/>
              <a:gd name="T8" fmla="*/ 271463 w 174"/>
              <a:gd name="T9" fmla="*/ 188913 h 123"/>
              <a:gd name="T10" fmla="*/ 0 w 174"/>
              <a:gd name="T11" fmla="*/ 188913 h 123"/>
              <a:gd name="T12" fmla="*/ 0 w 174"/>
              <a:gd name="T13" fmla="*/ 195263 h 12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4" h="123">
                <a:moveTo>
                  <a:pt x="0" y="123"/>
                </a:moveTo>
                <a:lnTo>
                  <a:pt x="174" y="123"/>
                </a:lnTo>
                <a:lnTo>
                  <a:pt x="174" y="0"/>
                </a:lnTo>
                <a:lnTo>
                  <a:pt x="171" y="0"/>
                </a:lnTo>
                <a:lnTo>
                  <a:pt x="171" y="119"/>
                </a:lnTo>
                <a:lnTo>
                  <a:pt x="0" y="119"/>
                </a:lnTo>
                <a:lnTo>
                  <a:pt x="0" y="123"/>
                </a:lnTo>
                <a:close/>
              </a:path>
            </a:pathLst>
          </a:custGeom>
          <a:solidFill>
            <a:srgbClr val="A5A5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42" name="Freeform 807"/>
          <p:cNvSpPr/>
          <p:nvPr/>
        </p:nvSpPr>
        <p:spPr bwMode="auto">
          <a:xfrm>
            <a:off x="1636395" y="2218690"/>
            <a:ext cx="243205" cy="168910"/>
          </a:xfrm>
          <a:custGeom>
            <a:avLst/>
            <a:gdLst>
              <a:gd name="T0" fmla="*/ 0 w 171"/>
              <a:gd name="T1" fmla="*/ 188913 h 119"/>
              <a:gd name="T2" fmla="*/ 271463 w 171"/>
              <a:gd name="T3" fmla="*/ 188913 h 119"/>
              <a:gd name="T4" fmla="*/ 271463 w 171"/>
              <a:gd name="T5" fmla="*/ 0 h 119"/>
              <a:gd name="T6" fmla="*/ 265113 w 171"/>
              <a:gd name="T7" fmla="*/ 0 h 119"/>
              <a:gd name="T8" fmla="*/ 265113 w 171"/>
              <a:gd name="T9" fmla="*/ 185738 h 119"/>
              <a:gd name="T10" fmla="*/ 0 w 171"/>
              <a:gd name="T11" fmla="*/ 185738 h 119"/>
              <a:gd name="T12" fmla="*/ 0 w 171"/>
              <a:gd name="T13" fmla="*/ 188913 h 11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1" h="119">
                <a:moveTo>
                  <a:pt x="0" y="119"/>
                </a:moveTo>
                <a:lnTo>
                  <a:pt x="171" y="119"/>
                </a:lnTo>
                <a:lnTo>
                  <a:pt x="171" y="0"/>
                </a:lnTo>
                <a:lnTo>
                  <a:pt x="167" y="0"/>
                </a:lnTo>
                <a:lnTo>
                  <a:pt x="167" y="117"/>
                </a:lnTo>
                <a:lnTo>
                  <a:pt x="0" y="117"/>
                </a:lnTo>
                <a:lnTo>
                  <a:pt x="0" y="119"/>
                </a:lnTo>
                <a:close/>
              </a:path>
            </a:pathLst>
          </a:custGeom>
          <a:solidFill>
            <a:srgbClr val="A9A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43" name="Freeform 808"/>
          <p:cNvSpPr/>
          <p:nvPr/>
        </p:nvSpPr>
        <p:spPr bwMode="auto">
          <a:xfrm>
            <a:off x="1636395" y="2218690"/>
            <a:ext cx="237490" cy="166370"/>
          </a:xfrm>
          <a:custGeom>
            <a:avLst/>
            <a:gdLst>
              <a:gd name="T0" fmla="*/ 0 w 167"/>
              <a:gd name="T1" fmla="*/ 185738 h 117"/>
              <a:gd name="T2" fmla="*/ 265113 w 167"/>
              <a:gd name="T3" fmla="*/ 185738 h 117"/>
              <a:gd name="T4" fmla="*/ 265113 w 167"/>
              <a:gd name="T5" fmla="*/ 0 h 117"/>
              <a:gd name="T6" fmla="*/ 257175 w 167"/>
              <a:gd name="T7" fmla="*/ 0 h 117"/>
              <a:gd name="T8" fmla="*/ 257175 w 167"/>
              <a:gd name="T9" fmla="*/ 180975 h 117"/>
              <a:gd name="T10" fmla="*/ 0 w 167"/>
              <a:gd name="T11" fmla="*/ 180975 h 117"/>
              <a:gd name="T12" fmla="*/ 0 w 167"/>
              <a:gd name="T13" fmla="*/ 185738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7" h="117">
                <a:moveTo>
                  <a:pt x="0" y="117"/>
                </a:moveTo>
                <a:lnTo>
                  <a:pt x="167" y="117"/>
                </a:lnTo>
                <a:lnTo>
                  <a:pt x="167" y="0"/>
                </a:lnTo>
                <a:lnTo>
                  <a:pt x="162" y="0"/>
                </a:lnTo>
                <a:lnTo>
                  <a:pt x="162" y="114"/>
                </a:lnTo>
                <a:lnTo>
                  <a:pt x="0" y="114"/>
                </a:lnTo>
                <a:lnTo>
                  <a:pt x="0" y="117"/>
                </a:lnTo>
                <a:close/>
              </a:path>
            </a:pathLst>
          </a:custGeom>
          <a:solidFill>
            <a:srgbClr val="ADA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44" name="Freeform 809"/>
          <p:cNvSpPr/>
          <p:nvPr/>
        </p:nvSpPr>
        <p:spPr bwMode="auto">
          <a:xfrm>
            <a:off x="1636395" y="2218690"/>
            <a:ext cx="230505" cy="161925"/>
          </a:xfrm>
          <a:custGeom>
            <a:avLst/>
            <a:gdLst>
              <a:gd name="T0" fmla="*/ 0 w 162"/>
              <a:gd name="T1" fmla="*/ 180975 h 114"/>
              <a:gd name="T2" fmla="*/ 257175 w 162"/>
              <a:gd name="T3" fmla="*/ 180975 h 114"/>
              <a:gd name="T4" fmla="*/ 257175 w 162"/>
              <a:gd name="T5" fmla="*/ 0 h 114"/>
              <a:gd name="T6" fmla="*/ 250825 w 162"/>
              <a:gd name="T7" fmla="*/ 0 h 114"/>
              <a:gd name="T8" fmla="*/ 250825 w 162"/>
              <a:gd name="T9" fmla="*/ 174625 h 114"/>
              <a:gd name="T10" fmla="*/ 0 w 162"/>
              <a:gd name="T11" fmla="*/ 174625 h 114"/>
              <a:gd name="T12" fmla="*/ 0 w 162"/>
              <a:gd name="T13" fmla="*/ 180975 h 11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2" h="114">
                <a:moveTo>
                  <a:pt x="0" y="114"/>
                </a:moveTo>
                <a:lnTo>
                  <a:pt x="162" y="114"/>
                </a:lnTo>
                <a:lnTo>
                  <a:pt x="162" y="0"/>
                </a:lnTo>
                <a:lnTo>
                  <a:pt x="158" y="0"/>
                </a:lnTo>
                <a:lnTo>
                  <a:pt x="158" y="110"/>
                </a:lnTo>
                <a:lnTo>
                  <a:pt x="0" y="110"/>
                </a:lnTo>
                <a:lnTo>
                  <a:pt x="0" y="114"/>
                </a:lnTo>
                <a:close/>
              </a:path>
            </a:pathLst>
          </a:custGeom>
          <a:solidFill>
            <a:srgbClr val="B0B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45" name="Freeform 810"/>
          <p:cNvSpPr/>
          <p:nvPr/>
        </p:nvSpPr>
        <p:spPr bwMode="auto">
          <a:xfrm>
            <a:off x="1636395" y="2218690"/>
            <a:ext cx="224790" cy="156210"/>
          </a:xfrm>
          <a:custGeom>
            <a:avLst/>
            <a:gdLst>
              <a:gd name="T0" fmla="*/ 0 w 158"/>
              <a:gd name="T1" fmla="*/ 174625 h 110"/>
              <a:gd name="T2" fmla="*/ 250825 w 158"/>
              <a:gd name="T3" fmla="*/ 174625 h 110"/>
              <a:gd name="T4" fmla="*/ 250825 w 158"/>
              <a:gd name="T5" fmla="*/ 0 h 110"/>
              <a:gd name="T6" fmla="*/ 242888 w 158"/>
              <a:gd name="T7" fmla="*/ 0 h 110"/>
              <a:gd name="T8" fmla="*/ 242888 w 158"/>
              <a:gd name="T9" fmla="*/ 171450 h 110"/>
              <a:gd name="T10" fmla="*/ 0 w 158"/>
              <a:gd name="T11" fmla="*/ 171450 h 110"/>
              <a:gd name="T12" fmla="*/ 0 w 158"/>
              <a:gd name="T13" fmla="*/ 174625 h 1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8" h="110">
                <a:moveTo>
                  <a:pt x="0" y="110"/>
                </a:moveTo>
                <a:lnTo>
                  <a:pt x="158" y="110"/>
                </a:lnTo>
                <a:lnTo>
                  <a:pt x="158" y="0"/>
                </a:lnTo>
                <a:lnTo>
                  <a:pt x="153" y="0"/>
                </a:lnTo>
                <a:lnTo>
                  <a:pt x="153" y="108"/>
                </a:lnTo>
                <a:lnTo>
                  <a:pt x="0" y="108"/>
                </a:lnTo>
                <a:lnTo>
                  <a:pt x="0" y="110"/>
                </a:lnTo>
                <a:close/>
              </a:path>
            </a:pathLst>
          </a:custGeom>
          <a:solidFill>
            <a:srgbClr val="B4B4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46" name="Freeform 811"/>
          <p:cNvSpPr/>
          <p:nvPr/>
        </p:nvSpPr>
        <p:spPr bwMode="auto">
          <a:xfrm>
            <a:off x="1636395" y="2218690"/>
            <a:ext cx="217805" cy="153670"/>
          </a:xfrm>
          <a:custGeom>
            <a:avLst/>
            <a:gdLst>
              <a:gd name="T0" fmla="*/ 0 w 153"/>
              <a:gd name="T1" fmla="*/ 171450 h 108"/>
              <a:gd name="T2" fmla="*/ 242888 w 153"/>
              <a:gd name="T3" fmla="*/ 171450 h 108"/>
              <a:gd name="T4" fmla="*/ 242888 w 153"/>
              <a:gd name="T5" fmla="*/ 0 h 108"/>
              <a:gd name="T6" fmla="*/ 234950 w 153"/>
              <a:gd name="T7" fmla="*/ 0 h 108"/>
              <a:gd name="T8" fmla="*/ 234950 w 153"/>
              <a:gd name="T9" fmla="*/ 165100 h 108"/>
              <a:gd name="T10" fmla="*/ 0 w 153"/>
              <a:gd name="T11" fmla="*/ 165100 h 108"/>
              <a:gd name="T12" fmla="*/ 0 w 153"/>
              <a:gd name="T13" fmla="*/ 171450 h 10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3" h="108">
                <a:moveTo>
                  <a:pt x="0" y="108"/>
                </a:moveTo>
                <a:lnTo>
                  <a:pt x="153" y="108"/>
                </a:lnTo>
                <a:lnTo>
                  <a:pt x="153" y="0"/>
                </a:lnTo>
                <a:lnTo>
                  <a:pt x="148" y="0"/>
                </a:lnTo>
                <a:lnTo>
                  <a:pt x="148" y="104"/>
                </a:lnTo>
                <a:lnTo>
                  <a:pt x="0" y="104"/>
                </a:lnTo>
                <a:lnTo>
                  <a:pt x="0" y="108"/>
                </a:lnTo>
                <a:close/>
              </a:path>
            </a:pathLst>
          </a:custGeom>
          <a:solidFill>
            <a:srgbClr val="B8B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47" name="Freeform 812"/>
          <p:cNvSpPr/>
          <p:nvPr/>
        </p:nvSpPr>
        <p:spPr bwMode="auto">
          <a:xfrm>
            <a:off x="1636395" y="2218690"/>
            <a:ext cx="210185" cy="147955"/>
          </a:xfrm>
          <a:custGeom>
            <a:avLst/>
            <a:gdLst>
              <a:gd name="T0" fmla="*/ 0 w 148"/>
              <a:gd name="T1" fmla="*/ 165100 h 104"/>
              <a:gd name="T2" fmla="*/ 234950 w 148"/>
              <a:gd name="T3" fmla="*/ 165100 h 104"/>
              <a:gd name="T4" fmla="*/ 234950 w 148"/>
              <a:gd name="T5" fmla="*/ 0 h 104"/>
              <a:gd name="T6" fmla="*/ 227013 w 148"/>
              <a:gd name="T7" fmla="*/ 0 h 104"/>
              <a:gd name="T8" fmla="*/ 227013 w 148"/>
              <a:gd name="T9" fmla="*/ 158750 h 104"/>
              <a:gd name="T10" fmla="*/ 0 w 148"/>
              <a:gd name="T11" fmla="*/ 158750 h 104"/>
              <a:gd name="T12" fmla="*/ 0 w 148"/>
              <a:gd name="T13" fmla="*/ 165100 h 10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8" h="104">
                <a:moveTo>
                  <a:pt x="0" y="104"/>
                </a:moveTo>
                <a:lnTo>
                  <a:pt x="148" y="104"/>
                </a:lnTo>
                <a:lnTo>
                  <a:pt x="148" y="0"/>
                </a:lnTo>
                <a:lnTo>
                  <a:pt x="143" y="0"/>
                </a:lnTo>
                <a:lnTo>
                  <a:pt x="143" y="100"/>
                </a:lnTo>
                <a:lnTo>
                  <a:pt x="0" y="100"/>
                </a:lnTo>
                <a:lnTo>
                  <a:pt x="0" y="104"/>
                </a:lnTo>
                <a:close/>
              </a:path>
            </a:pathLst>
          </a:custGeom>
          <a:solidFill>
            <a:srgbClr val="BBBB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48" name="Freeform 813"/>
          <p:cNvSpPr/>
          <p:nvPr/>
        </p:nvSpPr>
        <p:spPr bwMode="auto">
          <a:xfrm>
            <a:off x="1636395" y="2218690"/>
            <a:ext cx="203200" cy="142240"/>
          </a:xfrm>
          <a:custGeom>
            <a:avLst/>
            <a:gdLst>
              <a:gd name="T0" fmla="*/ 0 w 143"/>
              <a:gd name="T1" fmla="*/ 158750 h 100"/>
              <a:gd name="T2" fmla="*/ 227013 w 143"/>
              <a:gd name="T3" fmla="*/ 158750 h 100"/>
              <a:gd name="T4" fmla="*/ 227013 w 143"/>
              <a:gd name="T5" fmla="*/ 0 h 100"/>
              <a:gd name="T6" fmla="*/ 219075 w 143"/>
              <a:gd name="T7" fmla="*/ 0 h 100"/>
              <a:gd name="T8" fmla="*/ 219075 w 143"/>
              <a:gd name="T9" fmla="*/ 152400 h 100"/>
              <a:gd name="T10" fmla="*/ 0 w 143"/>
              <a:gd name="T11" fmla="*/ 152400 h 100"/>
              <a:gd name="T12" fmla="*/ 0 w 143"/>
              <a:gd name="T13" fmla="*/ 158750 h 1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3" h="100">
                <a:moveTo>
                  <a:pt x="0" y="100"/>
                </a:moveTo>
                <a:lnTo>
                  <a:pt x="143" y="100"/>
                </a:lnTo>
                <a:lnTo>
                  <a:pt x="143" y="0"/>
                </a:lnTo>
                <a:lnTo>
                  <a:pt x="138" y="0"/>
                </a:lnTo>
                <a:lnTo>
                  <a:pt x="138" y="96"/>
                </a:lnTo>
                <a:lnTo>
                  <a:pt x="0" y="96"/>
                </a:lnTo>
                <a:lnTo>
                  <a:pt x="0" y="100"/>
                </a:lnTo>
                <a:close/>
              </a:path>
            </a:pathLst>
          </a:custGeom>
          <a:solidFill>
            <a:srgbClr val="BFB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49" name="Freeform 814"/>
          <p:cNvSpPr/>
          <p:nvPr/>
        </p:nvSpPr>
        <p:spPr bwMode="auto">
          <a:xfrm>
            <a:off x="1636395" y="2218690"/>
            <a:ext cx="196215" cy="136525"/>
          </a:xfrm>
          <a:custGeom>
            <a:avLst/>
            <a:gdLst>
              <a:gd name="T0" fmla="*/ 0 w 138"/>
              <a:gd name="T1" fmla="*/ 152400 h 96"/>
              <a:gd name="T2" fmla="*/ 219075 w 138"/>
              <a:gd name="T3" fmla="*/ 152400 h 96"/>
              <a:gd name="T4" fmla="*/ 219075 w 138"/>
              <a:gd name="T5" fmla="*/ 0 h 96"/>
              <a:gd name="T6" fmla="*/ 211138 w 138"/>
              <a:gd name="T7" fmla="*/ 0 h 96"/>
              <a:gd name="T8" fmla="*/ 211138 w 138"/>
              <a:gd name="T9" fmla="*/ 147638 h 96"/>
              <a:gd name="T10" fmla="*/ 0 w 138"/>
              <a:gd name="T11" fmla="*/ 147638 h 96"/>
              <a:gd name="T12" fmla="*/ 0 w 138"/>
              <a:gd name="T13" fmla="*/ 152400 h 9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" h="96">
                <a:moveTo>
                  <a:pt x="0" y="96"/>
                </a:moveTo>
                <a:lnTo>
                  <a:pt x="138" y="96"/>
                </a:lnTo>
                <a:lnTo>
                  <a:pt x="138" y="0"/>
                </a:lnTo>
                <a:lnTo>
                  <a:pt x="133" y="0"/>
                </a:lnTo>
                <a:lnTo>
                  <a:pt x="133" y="93"/>
                </a:lnTo>
                <a:lnTo>
                  <a:pt x="0" y="93"/>
                </a:lnTo>
                <a:lnTo>
                  <a:pt x="0" y="96"/>
                </a:lnTo>
                <a:close/>
              </a:path>
            </a:pathLst>
          </a:custGeom>
          <a:solidFill>
            <a:srgbClr val="C3C3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50" name="Freeform 815"/>
          <p:cNvSpPr/>
          <p:nvPr/>
        </p:nvSpPr>
        <p:spPr bwMode="auto">
          <a:xfrm>
            <a:off x="1636395" y="2218690"/>
            <a:ext cx="189230" cy="132080"/>
          </a:xfrm>
          <a:custGeom>
            <a:avLst/>
            <a:gdLst>
              <a:gd name="T0" fmla="*/ 0 w 133"/>
              <a:gd name="T1" fmla="*/ 147638 h 93"/>
              <a:gd name="T2" fmla="*/ 211138 w 133"/>
              <a:gd name="T3" fmla="*/ 147638 h 93"/>
              <a:gd name="T4" fmla="*/ 211138 w 133"/>
              <a:gd name="T5" fmla="*/ 0 h 93"/>
              <a:gd name="T6" fmla="*/ 200025 w 133"/>
              <a:gd name="T7" fmla="*/ 0 h 93"/>
              <a:gd name="T8" fmla="*/ 200025 w 133"/>
              <a:gd name="T9" fmla="*/ 141288 h 93"/>
              <a:gd name="T10" fmla="*/ 0 w 133"/>
              <a:gd name="T11" fmla="*/ 141288 h 93"/>
              <a:gd name="T12" fmla="*/ 0 w 133"/>
              <a:gd name="T13" fmla="*/ 147638 h 9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3" h="93">
                <a:moveTo>
                  <a:pt x="0" y="93"/>
                </a:moveTo>
                <a:lnTo>
                  <a:pt x="133" y="93"/>
                </a:lnTo>
                <a:lnTo>
                  <a:pt x="133" y="0"/>
                </a:lnTo>
                <a:lnTo>
                  <a:pt x="126" y="0"/>
                </a:lnTo>
                <a:lnTo>
                  <a:pt x="126" y="89"/>
                </a:lnTo>
                <a:lnTo>
                  <a:pt x="0" y="89"/>
                </a:lnTo>
                <a:lnTo>
                  <a:pt x="0" y="93"/>
                </a:lnTo>
                <a:close/>
              </a:path>
            </a:pathLst>
          </a:custGeom>
          <a:solidFill>
            <a:srgbClr val="C6C6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51" name="Freeform 816"/>
          <p:cNvSpPr/>
          <p:nvPr/>
        </p:nvSpPr>
        <p:spPr bwMode="auto">
          <a:xfrm>
            <a:off x="1636395" y="2218690"/>
            <a:ext cx="179070" cy="126365"/>
          </a:xfrm>
          <a:custGeom>
            <a:avLst/>
            <a:gdLst>
              <a:gd name="T0" fmla="*/ 0 w 126"/>
              <a:gd name="T1" fmla="*/ 141288 h 89"/>
              <a:gd name="T2" fmla="*/ 200025 w 126"/>
              <a:gd name="T3" fmla="*/ 141288 h 89"/>
              <a:gd name="T4" fmla="*/ 200025 w 126"/>
              <a:gd name="T5" fmla="*/ 0 h 89"/>
              <a:gd name="T6" fmla="*/ 192088 w 126"/>
              <a:gd name="T7" fmla="*/ 0 h 89"/>
              <a:gd name="T8" fmla="*/ 192088 w 126"/>
              <a:gd name="T9" fmla="*/ 134938 h 89"/>
              <a:gd name="T10" fmla="*/ 0 w 126"/>
              <a:gd name="T11" fmla="*/ 134938 h 89"/>
              <a:gd name="T12" fmla="*/ 0 w 126"/>
              <a:gd name="T13" fmla="*/ 141288 h 8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6" h="89">
                <a:moveTo>
                  <a:pt x="0" y="89"/>
                </a:moveTo>
                <a:lnTo>
                  <a:pt x="126" y="89"/>
                </a:lnTo>
                <a:lnTo>
                  <a:pt x="126" y="0"/>
                </a:lnTo>
                <a:lnTo>
                  <a:pt x="121" y="0"/>
                </a:lnTo>
                <a:lnTo>
                  <a:pt x="121" y="85"/>
                </a:lnTo>
                <a:lnTo>
                  <a:pt x="0" y="85"/>
                </a:lnTo>
                <a:lnTo>
                  <a:pt x="0" y="89"/>
                </a:lnTo>
                <a:close/>
              </a:path>
            </a:pathLst>
          </a:custGeom>
          <a:solidFill>
            <a:srgbClr val="CACA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52" name="Freeform 817"/>
          <p:cNvSpPr/>
          <p:nvPr/>
        </p:nvSpPr>
        <p:spPr bwMode="auto">
          <a:xfrm>
            <a:off x="1636395" y="2218690"/>
            <a:ext cx="172085" cy="120650"/>
          </a:xfrm>
          <a:custGeom>
            <a:avLst/>
            <a:gdLst>
              <a:gd name="T0" fmla="*/ 0 w 121"/>
              <a:gd name="T1" fmla="*/ 134938 h 85"/>
              <a:gd name="T2" fmla="*/ 192088 w 121"/>
              <a:gd name="T3" fmla="*/ 134938 h 85"/>
              <a:gd name="T4" fmla="*/ 192088 w 121"/>
              <a:gd name="T5" fmla="*/ 0 h 85"/>
              <a:gd name="T6" fmla="*/ 182563 w 121"/>
              <a:gd name="T7" fmla="*/ 0 h 85"/>
              <a:gd name="T8" fmla="*/ 182563 w 121"/>
              <a:gd name="T9" fmla="*/ 127000 h 85"/>
              <a:gd name="T10" fmla="*/ 0 w 121"/>
              <a:gd name="T11" fmla="*/ 127000 h 85"/>
              <a:gd name="T12" fmla="*/ 0 w 121"/>
              <a:gd name="T13" fmla="*/ 134938 h 8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1" h="85">
                <a:moveTo>
                  <a:pt x="0" y="85"/>
                </a:moveTo>
                <a:lnTo>
                  <a:pt x="121" y="85"/>
                </a:lnTo>
                <a:lnTo>
                  <a:pt x="121" y="0"/>
                </a:lnTo>
                <a:lnTo>
                  <a:pt x="115" y="0"/>
                </a:lnTo>
                <a:lnTo>
                  <a:pt x="115" y="80"/>
                </a:lnTo>
                <a:lnTo>
                  <a:pt x="0" y="80"/>
                </a:lnTo>
                <a:lnTo>
                  <a:pt x="0" y="85"/>
                </a:lnTo>
                <a:close/>
              </a:path>
            </a:pathLst>
          </a:custGeom>
          <a:solidFill>
            <a:srgbClr val="CEC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53" name="Freeform 818"/>
          <p:cNvSpPr/>
          <p:nvPr/>
        </p:nvSpPr>
        <p:spPr bwMode="auto">
          <a:xfrm>
            <a:off x="1636395" y="2218690"/>
            <a:ext cx="163195" cy="113665"/>
          </a:xfrm>
          <a:custGeom>
            <a:avLst/>
            <a:gdLst>
              <a:gd name="T0" fmla="*/ 0 w 115"/>
              <a:gd name="T1" fmla="*/ 127000 h 80"/>
              <a:gd name="T2" fmla="*/ 182563 w 115"/>
              <a:gd name="T3" fmla="*/ 127000 h 80"/>
              <a:gd name="T4" fmla="*/ 182563 w 115"/>
              <a:gd name="T5" fmla="*/ 0 h 80"/>
              <a:gd name="T6" fmla="*/ 173038 w 115"/>
              <a:gd name="T7" fmla="*/ 0 h 80"/>
              <a:gd name="T8" fmla="*/ 173038 w 115"/>
              <a:gd name="T9" fmla="*/ 120650 h 80"/>
              <a:gd name="T10" fmla="*/ 0 w 115"/>
              <a:gd name="T11" fmla="*/ 120650 h 80"/>
              <a:gd name="T12" fmla="*/ 0 w 115"/>
              <a:gd name="T13" fmla="*/ 127000 h 8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5" h="80">
                <a:moveTo>
                  <a:pt x="0" y="80"/>
                </a:moveTo>
                <a:lnTo>
                  <a:pt x="115" y="80"/>
                </a:lnTo>
                <a:lnTo>
                  <a:pt x="115" y="0"/>
                </a:lnTo>
                <a:lnTo>
                  <a:pt x="109" y="0"/>
                </a:lnTo>
                <a:lnTo>
                  <a:pt x="109" y="76"/>
                </a:lnTo>
                <a:lnTo>
                  <a:pt x="0" y="76"/>
                </a:lnTo>
                <a:lnTo>
                  <a:pt x="0" y="80"/>
                </a:lnTo>
                <a:close/>
              </a:path>
            </a:pathLst>
          </a:custGeom>
          <a:solidFill>
            <a:srgbClr val="D1D1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54" name="Freeform 819"/>
          <p:cNvSpPr/>
          <p:nvPr/>
        </p:nvSpPr>
        <p:spPr bwMode="auto">
          <a:xfrm>
            <a:off x="1636395" y="2218690"/>
            <a:ext cx="154940" cy="107950"/>
          </a:xfrm>
          <a:custGeom>
            <a:avLst/>
            <a:gdLst>
              <a:gd name="T0" fmla="*/ 0 w 109"/>
              <a:gd name="T1" fmla="*/ 120650 h 76"/>
              <a:gd name="T2" fmla="*/ 173038 w 109"/>
              <a:gd name="T3" fmla="*/ 120650 h 76"/>
              <a:gd name="T4" fmla="*/ 173038 w 109"/>
              <a:gd name="T5" fmla="*/ 0 h 76"/>
              <a:gd name="T6" fmla="*/ 160338 w 109"/>
              <a:gd name="T7" fmla="*/ 0 h 76"/>
              <a:gd name="T8" fmla="*/ 160338 w 109"/>
              <a:gd name="T9" fmla="*/ 112713 h 76"/>
              <a:gd name="T10" fmla="*/ 0 w 109"/>
              <a:gd name="T11" fmla="*/ 112713 h 76"/>
              <a:gd name="T12" fmla="*/ 0 w 109"/>
              <a:gd name="T13" fmla="*/ 120650 h 7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9" h="76">
                <a:moveTo>
                  <a:pt x="0" y="76"/>
                </a:moveTo>
                <a:lnTo>
                  <a:pt x="109" y="76"/>
                </a:lnTo>
                <a:lnTo>
                  <a:pt x="109" y="0"/>
                </a:lnTo>
                <a:lnTo>
                  <a:pt x="101" y="0"/>
                </a:lnTo>
                <a:lnTo>
                  <a:pt x="101" y="71"/>
                </a:lnTo>
                <a:lnTo>
                  <a:pt x="0" y="71"/>
                </a:lnTo>
                <a:lnTo>
                  <a:pt x="0" y="76"/>
                </a:lnTo>
                <a:close/>
              </a:path>
            </a:pathLst>
          </a:custGeom>
          <a:solidFill>
            <a:srgbClr val="D5D5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55" name="Freeform 820"/>
          <p:cNvSpPr/>
          <p:nvPr/>
        </p:nvSpPr>
        <p:spPr bwMode="auto">
          <a:xfrm>
            <a:off x="1633855" y="2217420"/>
            <a:ext cx="146685" cy="102235"/>
          </a:xfrm>
          <a:custGeom>
            <a:avLst/>
            <a:gdLst>
              <a:gd name="T0" fmla="*/ 3175 w 103"/>
              <a:gd name="T1" fmla="*/ 114300 h 72"/>
              <a:gd name="T2" fmla="*/ 163513 w 103"/>
              <a:gd name="T3" fmla="*/ 114300 h 72"/>
              <a:gd name="T4" fmla="*/ 163513 w 103"/>
              <a:gd name="T5" fmla="*/ 1588 h 72"/>
              <a:gd name="T6" fmla="*/ 153988 w 103"/>
              <a:gd name="T7" fmla="*/ 0 h 72"/>
              <a:gd name="T8" fmla="*/ 153988 w 103"/>
              <a:gd name="T9" fmla="*/ 106363 h 72"/>
              <a:gd name="T10" fmla="*/ 0 w 103"/>
              <a:gd name="T11" fmla="*/ 106363 h 72"/>
              <a:gd name="T12" fmla="*/ 3175 w 103"/>
              <a:gd name="T13" fmla="*/ 114300 h 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3" h="72">
                <a:moveTo>
                  <a:pt x="2" y="72"/>
                </a:moveTo>
                <a:lnTo>
                  <a:pt x="103" y="72"/>
                </a:lnTo>
                <a:lnTo>
                  <a:pt x="103" y="1"/>
                </a:lnTo>
                <a:lnTo>
                  <a:pt x="97" y="0"/>
                </a:lnTo>
                <a:lnTo>
                  <a:pt x="97" y="67"/>
                </a:lnTo>
                <a:lnTo>
                  <a:pt x="0" y="67"/>
                </a:lnTo>
                <a:lnTo>
                  <a:pt x="2" y="72"/>
                </a:lnTo>
                <a:close/>
              </a:path>
            </a:pathLst>
          </a:custGeom>
          <a:solidFill>
            <a:srgbClr val="D9D9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56" name="Freeform 821"/>
          <p:cNvSpPr/>
          <p:nvPr/>
        </p:nvSpPr>
        <p:spPr bwMode="auto">
          <a:xfrm>
            <a:off x="1633855" y="2217420"/>
            <a:ext cx="137795" cy="95250"/>
          </a:xfrm>
          <a:custGeom>
            <a:avLst/>
            <a:gdLst>
              <a:gd name="T0" fmla="*/ 0 w 97"/>
              <a:gd name="T1" fmla="*/ 106362 h 67"/>
              <a:gd name="T2" fmla="*/ 153988 w 97"/>
              <a:gd name="T3" fmla="*/ 106362 h 67"/>
              <a:gd name="T4" fmla="*/ 153988 w 97"/>
              <a:gd name="T5" fmla="*/ 0 h 67"/>
              <a:gd name="T6" fmla="*/ 141288 w 97"/>
              <a:gd name="T7" fmla="*/ 1587 h 67"/>
              <a:gd name="T8" fmla="*/ 141288 w 97"/>
              <a:gd name="T9" fmla="*/ 98425 h 67"/>
              <a:gd name="T10" fmla="*/ 3175 w 97"/>
              <a:gd name="T11" fmla="*/ 98425 h 67"/>
              <a:gd name="T12" fmla="*/ 0 w 97"/>
              <a:gd name="T13" fmla="*/ 106362 h 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7" h="67">
                <a:moveTo>
                  <a:pt x="0" y="67"/>
                </a:moveTo>
                <a:lnTo>
                  <a:pt x="97" y="67"/>
                </a:lnTo>
                <a:lnTo>
                  <a:pt x="97" y="0"/>
                </a:lnTo>
                <a:lnTo>
                  <a:pt x="89" y="1"/>
                </a:lnTo>
                <a:lnTo>
                  <a:pt x="89" y="62"/>
                </a:lnTo>
                <a:lnTo>
                  <a:pt x="2" y="62"/>
                </a:lnTo>
                <a:lnTo>
                  <a:pt x="0" y="67"/>
                </a:lnTo>
                <a:close/>
              </a:path>
            </a:pathLst>
          </a:custGeom>
          <a:solidFill>
            <a:srgbClr val="DDDD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57" name="Freeform 822"/>
          <p:cNvSpPr/>
          <p:nvPr/>
        </p:nvSpPr>
        <p:spPr bwMode="auto">
          <a:xfrm>
            <a:off x="1636395" y="2218690"/>
            <a:ext cx="123825" cy="86995"/>
          </a:xfrm>
          <a:custGeom>
            <a:avLst/>
            <a:gdLst>
              <a:gd name="T0" fmla="*/ 0 w 87"/>
              <a:gd name="T1" fmla="*/ 96838 h 61"/>
              <a:gd name="T2" fmla="*/ 138113 w 87"/>
              <a:gd name="T3" fmla="*/ 96838 h 61"/>
              <a:gd name="T4" fmla="*/ 138113 w 87"/>
              <a:gd name="T5" fmla="*/ 0 h 61"/>
              <a:gd name="T6" fmla="*/ 125413 w 87"/>
              <a:gd name="T7" fmla="*/ 0 h 61"/>
              <a:gd name="T8" fmla="*/ 125413 w 87"/>
              <a:gd name="T9" fmla="*/ 88900 h 61"/>
              <a:gd name="T10" fmla="*/ 0 w 87"/>
              <a:gd name="T11" fmla="*/ 88900 h 61"/>
              <a:gd name="T12" fmla="*/ 0 w 87"/>
              <a:gd name="T13" fmla="*/ 96838 h 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7" h="61">
                <a:moveTo>
                  <a:pt x="0" y="61"/>
                </a:moveTo>
                <a:lnTo>
                  <a:pt x="87" y="61"/>
                </a:lnTo>
                <a:lnTo>
                  <a:pt x="87" y="0"/>
                </a:lnTo>
                <a:lnTo>
                  <a:pt x="79" y="0"/>
                </a:lnTo>
                <a:lnTo>
                  <a:pt x="79" y="56"/>
                </a:lnTo>
                <a:lnTo>
                  <a:pt x="0" y="56"/>
                </a:lnTo>
                <a:lnTo>
                  <a:pt x="0" y="61"/>
                </a:lnTo>
                <a:close/>
              </a:path>
            </a:pathLst>
          </a:custGeom>
          <a:solidFill>
            <a:srgbClr val="E0E0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58" name="Freeform 823"/>
          <p:cNvSpPr/>
          <p:nvPr/>
        </p:nvSpPr>
        <p:spPr bwMode="auto">
          <a:xfrm>
            <a:off x="1636395" y="2218690"/>
            <a:ext cx="112395" cy="79375"/>
          </a:xfrm>
          <a:custGeom>
            <a:avLst/>
            <a:gdLst>
              <a:gd name="T0" fmla="*/ 0 w 79"/>
              <a:gd name="T1" fmla="*/ 88900 h 56"/>
              <a:gd name="T2" fmla="*/ 125413 w 79"/>
              <a:gd name="T3" fmla="*/ 88900 h 56"/>
              <a:gd name="T4" fmla="*/ 125413 w 79"/>
              <a:gd name="T5" fmla="*/ 0 h 56"/>
              <a:gd name="T6" fmla="*/ 112713 w 79"/>
              <a:gd name="T7" fmla="*/ 0 h 56"/>
              <a:gd name="T8" fmla="*/ 112713 w 79"/>
              <a:gd name="T9" fmla="*/ 77788 h 56"/>
              <a:gd name="T10" fmla="*/ 0 w 79"/>
              <a:gd name="T11" fmla="*/ 77788 h 56"/>
              <a:gd name="T12" fmla="*/ 0 w 79"/>
              <a:gd name="T13" fmla="*/ 88900 h 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9" h="56">
                <a:moveTo>
                  <a:pt x="0" y="56"/>
                </a:moveTo>
                <a:lnTo>
                  <a:pt x="79" y="56"/>
                </a:lnTo>
                <a:lnTo>
                  <a:pt x="79" y="0"/>
                </a:lnTo>
                <a:lnTo>
                  <a:pt x="71" y="0"/>
                </a:lnTo>
                <a:lnTo>
                  <a:pt x="71" y="49"/>
                </a:lnTo>
                <a:lnTo>
                  <a:pt x="0" y="49"/>
                </a:lnTo>
                <a:lnTo>
                  <a:pt x="0" y="56"/>
                </a:lnTo>
                <a:close/>
              </a:path>
            </a:pathLst>
          </a:custGeom>
          <a:solidFill>
            <a:srgbClr val="E4E4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59" name="Freeform 824"/>
          <p:cNvSpPr/>
          <p:nvPr/>
        </p:nvSpPr>
        <p:spPr bwMode="auto">
          <a:xfrm>
            <a:off x="1636395" y="2218690"/>
            <a:ext cx="100965" cy="69850"/>
          </a:xfrm>
          <a:custGeom>
            <a:avLst/>
            <a:gdLst>
              <a:gd name="T0" fmla="*/ 0 w 71"/>
              <a:gd name="T1" fmla="*/ 77788 h 49"/>
              <a:gd name="T2" fmla="*/ 112713 w 71"/>
              <a:gd name="T3" fmla="*/ 77788 h 49"/>
              <a:gd name="T4" fmla="*/ 112713 w 71"/>
              <a:gd name="T5" fmla="*/ 0 h 49"/>
              <a:gd name="T6" fmla="*/ 98425 w 71"/>
              <a:gd name="T7" fmla="*/ 0 h 49"/>
              <a:gd name="T8" fmla="*/ 98425 w 71"/>
              <a:gd name="T9" fmla="*/ 68263 h 49"/>
              <a:gd name="T10" fmla="*/ 0 w 71"/>
              <a:gd name="T11" fmla="*/ 68263 h 49"/>
              <a:gd name="T12" fmla="*/ 0 w 71"/>
              <a:gd name="T13" fmla="*/ 77788 h 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" h="49">
                <a:moveTo>
                  <a:pt x="0" y="49"/>
                </a:moveTo>
                <a:lnTo>
                  <a:pt x="71" y="49"/>
                </a:lnTo>
                <a:lnTo>
                  <a:pt x="71" y="0"/>
                </a:lnTo>
                <a:lnTo>
                  <a:pt x="62" y="0"/>
                </a:lnTo>
                <a:lnTo>
                  <a:pt x="62" y="43"/>
                </a:lnTo>
                <a:lnTo>
                  <a:pt x="0" y="43"/>
                </a:lnTo>
                <a:lnTo>
                  <a:pt x="0" y="49"/>
                </a:lnTo>
                <a:close/>
              </a:path>
            </a:pathLst>
          </a:custGeom>
          <a:solidFill>
            <a:srgbClr val="E8E8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60" name="Freeform 825"/>
          <p:cNvSpPr/>
          <p:nvPr/>
        </p:nvSpPr>
        <p:spPr bwMode="auto">
          <a:xfrm>
            <a:off x="1636395" y="2218690"/>
            <a:ext cx="88265" cy="60960"/>
          </a:xfrm>
          <a:custGeom>
            <a:avLst/>
            <a:gdLst>
              <a:gd name="T0" fmla="*/ 0 w 62"/>
              <a:gd name="T1" fmla="*/ 68263 h 43"/>
              <a:gd name="T2" fmla="*/ 98425 w 62"/>
              <a:gd name="T3" fmla="*/ 68263 h 43"/>
              <a:gd name="T4" fmla="*/ 98425 w 62"/>
              <a:gd name="T5" fmla="*/ 0 h 43"/>
              <a:gd name="T6" fmla="*/ 84138 w 62"/>
              <a:gd name="T7" fmla="*/ 0 h 43"/>
              <a:gd name="T8" fmla="*/ 84138 w 62"/>
              <a:gd name="T9" fmla="*/ 58738 h 43"/>
              <a:gd name="T10" fmla="*/ 0 w 62"/>
              <a:gd name="T11" fmla="*/ 58738 h 43"/>
              <a:gd name="T12" fmla="*/ 0 w 62"/>
              <a:gd name="T13" fmla="*/ 68263 h 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2" h="43">
                <a:moveTo>
                  <a:pt x="0" y="43"/>
                </a:moveTo>
                <a:lnTo>
                  <a:pt x="62" y="43"/>
                </a:lnTo>
                <a:lnTo>
                  <a:pt x="62" y="0"/>
                </a:lnTo>
                <a:lnTo>
                  <a:pt x="53" y="0"/>
                </a:lnTo>
                <a:lnTo>
                  <a:pt x="53" y="37"/>
                </a:lnTo>
                <a:lnTo>
                  <a:pt x="0" y="37"/>
                </a:lnTo>
                <a:lnTo>
                  <a:pt x="0" y="43"/>
                </a:lnTo>
                <a:close/>
              </a:path>
            </a:pathLst>
          </a:custGeom>
          <a:solidFill>
            <a:srgbClr val="EBEB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61" name="Freeform 826"/>
          <p:cNvSpPr/>
          <p:nvPr/>
        </p:nvSpPr>
        <p:spPr bwMode="auto">
          <a:xfrm>
            <a:off x="1636395" y="2218690"/>
            <a:ext cx="75565" cy="52705"/>
          </a:xfrm>
          <a:custGeom>
            <a:avLst/>
            <a:gdLst>
              <a:gd name="T0" fmla="*/ 0 w 53"/>
              <a:gd name="T1" fmla="*/ 58738 h 37"/>
              <a:gd name="T2" fmla="*/ 84138 w 53"/>
              <a:gd name="T3" fmla="*/ 58738 h 37"/>
              <a:gd name="T4" fmla="*/ 84138 w 53"/>
              <a:gd name="T5" fmla="*/ 0 h 37"/>
              <a:gd name="T6" fmla="*/ 69850 w 53"/>
              <a:gd name="T7" fmla="*/ 0 h 37"/>
              <a:gd name="T8" fmla="*/ 69850 w 53"/>
              <a:gd name="T9" fmla="*/ 47625 h 37"/>
              <a:gd name="T10" fmla="*/ 0 w 53"/>
              <a:gd name="T11" fmla="*/ 47625 h 37"/>
              <a:gd name="T12" fmla="*/ 0 w 53"/>
              <a:gd name="T13" fmla="*/ 58738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53" h="37">
                <a:moveTo>
                  <a:pt x="0" y="37"/>
                </a:moveTo>
                <a:lnTo>
                  <a:pt x="53" y="37"/>
                </a:lnTo>
                <a:lnTo>
                  <a:pt x="53" y="0"/>
                </a:lnTo>
                <a:lnTo>
                  <a:pt x="44" y="0"/>
                </a:lnTo>
                <a:lnTo>
                  <a:pt x="44" y="30"/>
                </a:lnTo>
                <a:lnTo>
                  <a:pt x="0" y="30"/>
                </a:lnTo>
                <a:lnTo>
                  <a:pt x="0" y="37"/>
                </a:lnTo>
                <a:close/>
              </a:path>
            </a:pathLst>
          </a:custGeom>
          <a:solidFill>
            <a:srgbClr val="EFE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62" name="Freeform 827"/>
          <p:cNvSpPr/>
          <p:nvPr/>
        </p:nvSpPr>
        <p:spPr bwMode="auto">
          <a:xfrm>
            <a:off x="1636395" y="2218690"/>
            <a:ext cx="62865" cy="42545"/>
          </a:xfrm>
          <a:custGeom>
            <a:avLst/>
            <a:gdLst>
              <a:gd name="T0" fmla="*/ 0 w 44"/>
              <a:gd name="T1" fmla="*/ 47625 h 30"/>
              <a:gd name="T2" fmla="*/ 69850 w 44"/>
              <a:gd name="T3" fmla="*/ 47625 h 30"/>
              <a:gd name="T4" fmla="*/ 69850 w 44"/>
              <a:gd name="T5" fmla="*/ 0 h 30"/>
              <a:gd name="T6" fmla="*/ 53975 w 44"/>
              <a:gd name="T7" fmla="*/ 0 h 30"/>
              <a:gd name="T8" fmla="*/ 53975 w 44"/>
              <a:gd name="T9" fmla="*/ 38100 h 30"/>
              <a:gd name="T10" fmla="*/ 0 w 44"/>
              <a:gd name="T11" fmla="*/ 38100 h 30"/>
              <a:gd name="T12" fmla="*/ 0 w 44"/>
              <a:gd name="T13" fmla="*/ 47625 h 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4" h="30">
                <a:moveTo>
                  <a:pt x="0" y="30"/>
                </a:moveTo>
                <a:lnTo>
                  <a:pt x="44" y="30"/>
                </a:lnTo>
                <a:lnTo>
                  <a:pt x="44" y="0"/>
                </a:lnTo>
                <a:lnTo>
                  <a:pt x="34" y="0"/>
                </a:lnTo>
                <a:lnTo>
                  <a:pt x="34" y="24"/>
                </a:lnTo>
                <a:lnTo>
                  <a:pt x="0" y="24"/>
                </a:lnTo>
                <a:lnTo>
                  <a:pt x="0" y="30"/>
                </a:lnTo>
                <a:close/>
              </a:path>
            </a:pathLst>
          </a:custGeom>
          <a:solidFill>
            <a:srgbClr val="F3F3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63" name="Freeform 828"/>
          <p:cNvSpPr/>
          <p:nvPr/>
        </p:nvSpPr>
        <p:spPr bwMode="auto">
          <a:xfrm>
            <a:off x="1633855" y="2217420"/>
            <a:ext cx="51435" cy="35560"/>
          </a:xfrm>
          <a:custGeom>
            <a:avLst/>
            <a:gdLst>
              <a:gd name="T0" fmla="*/ 3175 w 36"/>
              <a:gd name="T1" fmla="*/ 39687 h 25"/>
              <a:gd name="T2" fmla="*/ 57150 w 36"/>
              <a:gd name="T3" fmla="*/ 39687 h 25"/>
              <a:gd name="T4" fmla="*/ 57150 w 36"/>
              <a:gd name="T5" fmla="*/ 1587 h 25"/>
              <a:gd name="T6" fmla="*/ 41275 w 36"/>
              <a:gd name="T7" fmla="*/ 0 h 25"/>
              <a:gd name="T8" fmla="*/ 41275 w 36"/>
              <a:gd name="T9" fmla="*/ 26987 h 25"/>
              <a:gd name="T10" fmla="*/ 0 w 36"/>
              <a:gd name="T11" fmla="*/ 26987 h 25"/>
              <a:gd name="T12" fmla="*/ 3175 w 36"/>
              <a:gd name="T13" fmla="*/ 39687 h 2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6" h="25">
                <a:moveTo>
                  <a:pt x="2" y="25"/>
                </a:moveTo>
                <a:lnTo>
                  <a:pt x="36" y="25"/>
                </a:lnTo>
                <a:lnTo>
                  <a:pt x="36" y="1"/>
                </a:lnTo>
                <a:lnTo>
                  <a:pt x="26" y="0"/>
                </a:lnTo>
                <a:lnTo>
                  <a:pt x="26" y="17"/>
                </a:lnTo>
                <a:lnTo>
                  <a:pt x="0" y="17"/>
                </a:lnTo>
                <a:lnTo>
                  <a:pt x="2" y="25"/>
                </a:lnTo>
                <a:close/>
              </a:path>
            </a:pathLst>
          </a:custGeom>
          <a:solidFill>
            <a:srgbClr val="F7F7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64" name="Freeform 829"/>
          <p:cNvSpPr/>
          <p:nvPr/>
        </p:nvSpPr>
        <p:spPr bwMode="auto">
          <a:xfrm>
            <a:off x="1633855" y="2217420"/>
            <a:ext cx="36830" cy="24130"/>
          </a:xfrm>
          <a:custGeom>
            <a:avLst/>
            <a:gdLst>
              <a:gd name="T0" fmla="*/ 0 w 26"/>
              <a:gd name="T1" fmla="*/ 26987 h 17"/>
              <a:gd name="T2" fmla="*/ 41275 w 26"/>
              <a:gd name="T3" fmla="*/ 26987 h 17"/>
              <a:gd name="T4" fmla="*/ 41275 w 26"/>
              <a:gd name="T5" fmla="*/ 0 h 17"/>
              <a:gd name="T6" fmla="*/ 22225 w 26"/>
              <a:gd name="T7" fmla="*/ 1587 h 17"/>
              <a:gd name="T8" fmla="*/ 22225 w 26"/>
              <a:gd name="T9" fmla="*/ 15875 h 17"/>
              <a:gd name="T10" fmla="*/ 3175 w 26"/>
              <a:gd name="T11" fmla="*/ 15875 h 17"/>
              <a:gd name="T12" fmla="*/ 0 w 26"/>
              <a:gd name="T13" fmla="*/ 26987 h 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" h="17">
                <a:moveTo>
                  <a:pt x="0" y="17"/>
                </a:moveTo>
                <a:lnTo>
                  <a:pt x="26" y="17"/>
                </a:lnTo>
                <a:lnTo>
                  <a:pt x="26" y="0"/>
                </a:lnTo>
                <a:lnTo>
                  <a:pt x="14" y="1"/>
                </a:lnTo>
                <a:lnTo>
                  <a:pt x="14" y="10"/>
                </a:lnTo>
                <a:lnTo>
                  <a:pt x="2" y="10"/>
                </a:lnTo>
                <a:lnTo>
                  <a:pt x="0" y="17"/>
                </a:lnTo>
                <a:close/>
              </a:path>
            </a:pathLst>
          </a:custGeom>
          <a:solidFill>
            <a:srgbClr val="FAFA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65" name="Freeform 830"/>
          <p:cNvSpPr/>
          <p:nvPr/>
        </p:nvSpPr>
        <p:spPr bwMode="auto">
          <a:xfrm>
            <a:off x="1633855" y="2217420"/>
            <a:ext cx="19685" cy="13970"/>
          </a:xfrm>
          <a:custGeom>
            <a:avLst/>
            <a:gdLst>
              <a:gd name="T0" fmla="*/ 3175 w 14"/>
              <a:gd name="T1" fmla="*/ 15875 h 10"/>
              <a:gd name="T2" fmla="*/ 22225 w 14"/>
              <a:gd name="T3" fmla="*/ 15875 h 10"/>
              <a:gd name="T4" fmla="*/ 22225 w 14"/>
              <a:gd name="T5" fmla="*/ 1588 h 10"/>
              <a:gd name="T6" fmla="*/ 3175 w 14"/>
              <a:gd name="T7" fmla="*/ 0 h 10"/>
              <a:gd name="T8" fmla="*/ 3175 w 14"/>
              <a:gd name="T9" fmla="*/ 1588 h 10"/>
              <a:gd name="T10" fmla="*/ 0 w 14"/>
              <a:gd name="T11" fmla="*/ 1588 h 10"/>
              <a:gd name="T12" fmla="*/ 3175 w 14"/>
              <a:gd name="T13" fmla="*/ 15875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" h="10">
                <a:moveTo>
                  <a:pt x="2" y="10"/>
                </a:moveTo>
                <a:lnTo>
                  <a:pt x="14" y="10"/>
                </a:lnTo>
                <a:lnTo>
                  <a:pt x="14" y="1"/>
                </a:lnTo>
                <a:lnTo>
                  <a:pt x="2" y="0"/>
                </a:lnTo>
                <a:lnTo>
                  <a:pt x="2" y="1"/>
                </a:lnTo>
                <a:lnTo>
                  <a:pt x="0" y="1"/>
                </a:lnTo>
                <a:lnTo>
                  <a:pt x="2" y="10"/>
                </a:lnTo>
                <a:close/>
              </a:path>
            </a:pathLst>
          </a:custGeom>
          <a:solidFill>
            <a:srgbClr val="FEFE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66" name="Freeform 831"/>
          <p:cNvSpPr/>
          <p:nvPr/>
        </p:nvSpPr>
        <p:spPr bwMode="auto">
          <a:xfrm>
            <a:off x="1633855" y="2217420"/>
            <a:ext cx="2540" cy="1270"/>
          </a:xfrm>
          <a:custGeom>
            <a:avLst/>
            <a:gdLst>
              <a:gd name="T0" fmla="*/ 0 w 2"/>
              <a:gd name="T1" fmla="*/ 1587 h 1"/>
              <a:gd name="T2" fmla="*/ 3175 w 2"/>
              <a:gd name="T3" fmla="*/ 1587 h 1"/>
              <a:gd name="T4" fmla="*/ 3175 w 2"/>
              <a:gd name="T5" fmla="*/ 0 h 1"/>
              <a:gd name="T6" fmla="*/ 3175 w 2"/>
              <a:gd name="T7" fmla="*/ 1587 h 1"/>
              <a:gd name="T8" fmla="*/ 3175 w 2"/>
              <a:gd name="T9" fmla="*/ 1587 h 1"/>
              <a:gd name="T10" fmla="*/ 3175 w 2"/>
              <a:gd name="T11" fmla="*/ 1587 h 1"/>
              <a:gd name="T12" fmla="*/ 0 w 2"/>
              <a:gd name="T13" fmla="*/ 1587 h 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" h="1">
                <a:moveTo>
                  <a:pt x="0" y="1"/>
                </a:moveTo>
                <a:lnTo>
                  <a:pt x="2" y="1"/>
                </a:lnTo>
                <a:lnTo>
                  <a:pt x="2" y="0"/>
                </a:lnTo>
                <a:lnTo>
                  <a:pt x="2" y="1"/>
                </a:lnTo>
                <a:lnTo>
                  <a:pt x="0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67" name="Freeform 832"/>
          <p:cNvSpPr/>
          <p:nvPr/>
        </p:nvSpPr>
        <p:spPr bwMode="auto">
          <a:xfrm>
            <a:off x="1616710" y="2200275"/>
            <a:ext cx="327025" cy="243205"/>
          </a:xfrm>
          <a:custGeom>
            <a:avLst/>
            <a:gdLst>
              <a:gd name="T0" fmla="*/ 365125 w 230"/>
              <a:gd name="T1" fmla="*/ 0 h 171"/>
              <a:gd name="T2" fmla="*/ 0 w 230"/>
              <a:gd name="T3" fmla="*/ 0 h 171"/>
              <a:gd name="T4" fmla="*/ 0 w 230"/>
              <a:gd name="T5" fmla="*/ 271462 h 171"/>
              <a:gd name="T6" fmla="*/ 6350 w 230"/>
              <a:gd name="T7" fmla="*/ 271462 h 171"/>
              <a:gd name="T8" fmla="*/ 6350 w 230"/>
              <a:gd name="T9" fmla="*/ 4762 h 171"/>
              <a:gd name="T10" fmla="*/ 365125 w 230"/>
              <a:gd name="T11" fmla="*/ 4762 h 171"/>
              <a:gd name="T12" fmla="*/ 365125 w 230"/>
              <a:gd name="T13" fmla="*/ 0 h 17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30" h="171">
                <a:moveTo>
                  <a:pt x="230" y="0"/>
                </a:moveTo>
                <a:lnTo>
                  <a:pt x="0" y="0"/>
                </a:lnTo>
                <a:lnTo>
                  <a:pt x="0" y="171"/>
                </a:lnTo>
                <a:lnTo>
                  <a:pt x="4" y="171"/>
                </a:lnTo>
                <a:lnTo>
                  <a:pt x="4" y="3"/>
                </a:lnTo>
                <a:lnTo>
                  <a:pt x="230" y="3"/>
                </a:lnTo>
                <a:lnTo>
                  <a:pt x="230" y="0"/>
                </a:lnTo>
                <a:close/>
              </a:path>
            </a:pathLst>
          </a:cu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68" name="Freeform 833"/>
          <p:cNvSpPr/>
          <p:nvPr/>
        </p:nvSpPr>
        <p:spPr bwMode="auto">
          <a:xfrm>
            <a:off x="1622425" y="2204720"/>
            <a:ext cx="321310" cy="238760"/>
          </a:xfrm>
          <a:custGeom>
            <a:avLst/>
            <a:gdLst>
              <a:gd name="T0" fmla="*/ 358775 w 226"/>
              <a:gd name="T1" fmla="*/ 0 h 168"/>
              <a:gd name="T2" fmla="*/ 0 w 226"/>
              <a:gd name="T3" fmla="*/ 0 h 168"/>
              <a:gd name="T4" fmla="*/ 0 w 226"/>
              <a:gd name="T5" fmla="*/ 266700 h 168"/>
              <a:gd name="T6" fmla="*/ 7938 w 226"/>
              <a:gd name="T7" fmla="*/ 266700 h 168"/>
              <a:gd name="T8" fmla="*/ 7938 w 226"/>
              <a:gd name="T9" fmla="*/ 6350 h 168"/>
              <a:gd name="T10" fmla="*/ 358775 w 226"/>
              <a:gd name="T11" fmla="*/ 6350 h 168"/>
              <a:gd name="T12" fmla="*/ 358775 w 226"/>
              <a:gd name="T13" fmla="*/ 0 h 16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6" h="168">
                <a:moveTo>
                  <a:pt x="226" y="0"/>
                </a:moveTo>
                <a:lnTo>
                  <a:pt x="0" y="0"/>
                </a:lnTo>
                <a:lnTo>
                  <a:pt x="0" y="168"/>
                </a:lnTo>
                <a:lnTo>
                  <a:pt x="5" y="168"/>
                </a:lnTo>
                <a:lnTo>
                  <a:pt x="5" y="4"/>
                </a:lnTo>
                <a:lnTo>
                  <a:pt x="226" y="4"/>
                </a:lnTo>
                <a:lnTo>
                  <a:pt x="226" y="0"/>
                </a:lnTo>
                <a:close/>
              </a:path>
            </a:pathLst>
          </a:custGeom>
          <a:solidFill>
            <a:srgbClr val="9D9D9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69" name="Freeform 834"/>
          <p:cNvSpPr/>
          <p:nvPr/>
        </p:nvSpPr>
        <p:spPr bwMode="auto">
          <a:xfrm>
            <a:off x="1629410" y="2210435"/>
            <a:ext cx="314325" cy="233045"/>
          </a:xfrm>
          <a:custGeom>
            <a:avLst/>
            <a:gdLst>
              <a:gd name="T0" fmla="*/ 350837 w 221"/>
              <a:gd name="T1" fmla="*/ 0 h 164"/>
              <a:gd name="T2" fmla="*/ 0 w 221"/>
              <a:gd name="T3" fmla="*/ 0 h 164"/>
              <a:gd name="T4" fmla="*/ 0 w 221"/>
              <a:gd name="T5" fmla="*/ 260350 h 164"/>
              <a:gd name="T6" fmla="*/ 7937 w 221"/>
              <a:gd name="T7" fmla="*/ 260350 h 164"/>
              <a:gd name="T8" fmla="*/ 7937 w 221"/>
              <a:gd name="T9" fmla="*/ 4763 h 164"/>
              <a:gd name="T10" fmla="*/ 350837 w 221"/>
              <a:gd name="T11" fmla="*/ 4763 h 164"/>
              <a:gd name="T12" fmla="*/ 350837 w 221"/>
              <a:gd name="T13" fmla="*/ 0 h 16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21" h="164">
                <a:moveTo>
                  <a:pt x="221" y="0"/>
                </a:moveTo>
                <a:lnTo>
                  <a:pt x="0" y="0"/>
                </a:lnTo>
                <a:lnTo>
                  <a:pt x="0" y="164"/>
                </a:lnTo>
                <a:lnTo>
                  <a:pt x="5" y="164"/>
                </a:lnTo>
                <a:lnTo>
                  <a:pt x="5" y="3"/>
                </a:lnTo>
                <a:lnTo>
                  <a:pt x="221" y="3"/>
                </a:lnTo>
                <a:lnTo>
                  <a:pt x="221" y="0"/>
                </a:lnTo>
                <a:close/>
              </a:path>
            </a:pathLst>
          </a:custGeom>
          <a:solidFill>
            <a:srgbClr val="A0A0A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70" name="Freeform 835"/>
          <p:cNvSpPr/>
          <p:nvPr/>
        </p:nvSpPr>
        <p:spPr bwMode="auto">
          <a:xfrm>
            <a:off x="1636395" y="2214245"/>
            <a:ext cx="307340" cy="229235"/>
          </a:xfrm>
          <a:custGeom>
            <a:avLst/>
            <a:gdLst>
              <a:gd name="T0" fmla="*/ 342900 w 216"/>
              <a:gd name="T1" fmla="*/ 0 h 161"/>
              <a:gd name="T2" fmla="*/ 0 w 216"/>
              <a:gd name="T3" fmla="*/ 0 h 161"/>
              <a:gd name="T4" fmla="*/ 0 w 216"/>
              <a:gd name="T5" fmla="*/ 255587 h 161"/>
              <a:gd name="T6" fmla="*/ 7938 w 216"/>
              <a:gd name="T7" fmla="*/ 255587 h 161"/>
              <a:gd name="T8" fmla="*/ 7938 w 216"/>
              <a:gd name="T9" fmla="*/ 6350 h 161"/>
              <a:gd name="T10" fmla="*/ 342900 w 216"/>
              <a:gd name="T11" fmla="*/ 6350 h 161"/>
              <a:gd name="T12" fmla="*/ 342900 w 216"/>
              <a:gd name="T13" fmla="*/ 0 h 16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" h="161">
                <a:moveTo>
                  <a:pt x="216" y="0"/>
                </a:moveTo>
                <a:lnTo>
                  <a:pt x="0" y="0"/>
                </a:lnTo>
                <a:lnTo>
                  <a:pt x="0" y="161"/>
                </a:lnTo>
                <a:lnTo>
                  <a:pt x="5" y="161"/>
                </a:lnTo>
                <a:lnTo>
                  <a:pt x="5" y="4"/>
                </a:lnTo>
                <a:lnTo>
                  <a:pt x="216" y="4"/>
                </a:lnTo>
                <a:lnTo>
                  <a:pt x="216" y="0"/>
                </a:lnTo>
                <a:close/>
              </a:path>
            </a:pathLst>
          </a:custGeom>
          <a:solidFill>
            <a:srgbClr val="A3A3A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71" name="Freeform 836"/>
          <p:cNvSpPr/>
          <p:nvPr/>
        </p:nvSpPr>
        <p:spPr bwMode="auto">
          <a:xfrm>
            <a:off x="1643380" y="2219960"/>
            <a:ext cx="299720" cy="223520"/>
          </a:xfrm>
          <a:custGeom>
            <a:avLst/>
            <a:gdLst>
              <a:gd name="T0" fmla="*/ 334962 w 211"/>
              <a:gd name="T1" fmla="*/ 0 h 157"/>
              <a:gd name="T2" fmla="*/ 0 w 211"/>
              <a:gd name="T3" fmla="*/ 0 h 157"/>
              <a:gd name="T4" fmla="*/ 0 w 211"/>
              <a:gd name="T5" fmla="*/ 249237 h 157"/>
              <a:gd name="T6" fmla="*/ 7937 w 211"/>
              <a:gd name="T7" fmla="*/ 249237 h 157"/>
              <a:gd name="T8" fmla="*/ 7937 w 211"/>
              <a:gd name="T9" fmla="*/ 6350 h 157"/>
              <a:gd name="T10" fmla="*/ 334962 w 211"/>
              <a:gd name="T11" fmla="*/ 6350 h 157"/>
              <a:gd name="T12" fmla="*/ 334962 w 211"/>
              <a:gd name="T13" fmla="*/ 0 h 15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1" h="157">
                <a:moveTo>
                  <a:pt x="211" y="0"/>
                </a:moveTo>
                <a:lnTo>
                  <a:pt x="0" y="0"/>
                </a:lnTo>
                <a:lnTo>
                  <a:pt x="0" y="157"/>
                </a:lnTo>
                <a:lnTo>
                  <a:pt x="5" y="157"/>
                </a:lnTo>
                <a:lnTo>
                  <a:pt x="5" y="4"/>
                </a:lnTo>
                <a:lnTo>
                  <a:pt x="211" y="4"/>
                </a:lnTo>
                <a:lnTo>
                  <a:pt x="211" y="0"/>
                </a:ln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72" name="Freeform 837"/>
          <p:cNvSpPr/>
          <p:nvPr/>
        </p:nvSpPr>
        <p:spPr bwMode="auto">
          <a:xfrm>
            <a:off x="1650365" y="2225675"/>
            <a:ext cx="292735" cy="217805"/>
          </a:xfrm>
          <a:custGeom>
            <a:avLst/>
            <a:gdLst>
              <a:gd name="T0" fmla="*/ 327025 w 206"/>
              <a:gd name="T1" fmla="*/ 0 h 153"/>
              <a:gd name="T2" fmla="*/ 0 w 206"/>
              <a:gd name="T3" fmla="*/ 0 h 153"/>
              <a:gd name="T4" fmla="*/ 0 w 206"/>
              <a:gd name="T5" fmla="*/ 242887 h 153"/>
              <a:gd name="T6" fmla="*/ 7938 w 206"/>
              <a:gd name="T7" fmla="*/ 242887 h 153"/>
              <a:gd name="T8" fmla="*/ 7938 w 206"/>
              <a:gd name="T9" fmla="*/ 6350 h 153"/>
              <a:gd name="T10" fmla="*/ 327025 w 206"/>
              <a:gd name="T11" fmla="*/ 6350 h 153"/>
              <a:gd name="T12" fmla="*/ 327025 w 206"/>
              <a:gd name="T13" fmla="*/ 0 h 1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6" h="153">
                <a:moveTo>
                  <a:pt x="206" y="0"/>
                </a:moveTo>
                <a:lnTo>
                  <a:pt x="0" y="0"/>
                </a:lnTo>
                <a:lnTo>
                  <a:pt x="0" y="153"/>
                </a:lnTo>
                <a:lnTo>
                  <a:pt x="5" y="153"/>
                </a:lnTo>
                <a:lnTo>
                  <a:pt x="5" y="4"/>
                </a:lnTo>
                <a:lnTo>
                  <a:pt x="206" y="4"/>
                </a:lnTo>
                <a:lnTo>
                  <a:pt x="206" y="0"/>
                </a:lnTo>
                <a:close/>
              </a:path>
            </a:pathLst>
          </a:custGeom>
          <a:solidFill>
            <a:srgbClr val="A9A9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73" name="Freeform 838"/>
          <p:cNvSpPr/>
          <p:nvPr/>
        </p:nvSpPr>
        <p:spPr bwMode="auto">
          <a:xfrm>
            <a:off x="1657985" y="2231390"/>
            <a:ext cx="285750" cy="212090"/>
          </a:xfrm>
          <a:custGeom>
            <a:avLst/>
            <a:gdLst>
              <a:gd name="T0" fmla="*/ 319087 w 201"/>
              <a:gd name="T1" fmla="*/ 0 h 149"/>
              <a:gd name="T2" fmla="*/ 0 w 201"/>
              <a:gd name="T3" fmla="*/ 0 h 149"/>
              <a:gd name="T4" fmla="*/ 0 w 201"/>
              <a:gd name="T5" fmla="*/ 236537 h 149"/>
              <a:gd name="T6" fmla="*/ 7937 w 201"/>
              <a:gd name="T7" fmla="*/ 236537 h 149"/>
              <a:gd name="T8" fmla="*/ 7937 w 201"/>
              <a:gd name="T9" fmla="*/ 6350 h 149"/>
              <a:gd name="T10" fmla="*/ 319087 w 201"/>
              <a:gd name="T11" fmla="*/ 6350 h 149"/>
              <a:gd name="T12" fmla="*/ 319087 w 201"/>
              <a:gd name="T13" fmla="*/ 0 h 1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01" h="149">
                <a:moveTo>
                  <a:pt x="201" y="0"/>
                </a:moveTo>
                <a:lnTo>
                  <a:pt x="0" y="0"/>
                </a:lnTo>
                <a:lnTo>
                  <a:pt x="0" y="149"/>
                </a:lnTo>
                <a:lnTo>
                  <a:pt x="5" y="149"/>
                </a:lnTo>
                <a:lnTo>
                  <a:pt x="5" y="4"/>
                </a:lnTo>
                <a:lnTo>
                  <a:pt x="201" y="4"/>
                </a:lnTo>
                <a:lnTo>
                  <a:pt x="201" y="0"/>
                </a:lnTo>
                <a:close/>
              </a:path>
            </a:pathLst>
          </a:custGeom>
          <a:solidFill>
            <a:srgbClr val="ACACA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74" name="Freeform 839"/>
          <p:cNvSpPr/>
          <p:nvPr/>
        </p:nvSpPr>
        <p:spPr bwMode="auto">
          <a:xfrm>
            <a:off x="1664970" y="2237105"/>
            <a:ext cx="278765" cy="206375"/>
          </a:xfrm>
          <a:custGeom>
            <a:avLst/>
            <a:gdLst>
              <a:gd name="T0" fmla="*/ 311150 w 196"/>
              <a:gd name="T1" fmla="*/ 0 h 145"/>
              <a:gd name="T2" fmla="*/ 0 w 196"/>
              <a:gd name="T3" fmla="*/ 0 h 145"/>
              <a:gd name="T4" fmla="*/ 0 w 196"/>
              <a:gd name="T5" fmla="*/ 230187 h 145"/>
              <a:gd name="T6" fmla="*/ 7938 w 196"/>
              <a:gd name="T7" fmla="*/ 230187 h 145"/>
              <a:gd name="T8" fmla="*/ 7938 w 196"/>
              <a:gd name="T9" fmla="*/ 4762 h 145"/>
              <a:gd name="T10" fmla="*/ 311150 w 196"/>
              <a:gd name="T11" fmla="*/ 4762 h 145"/>
              <a:gd name="T12" fmla="*/ 311150 w 196"/>
              <a:gd name="T13" fmla="*/ 0 h 14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6" h="145">
                <a:moveTo>
                  <a:pt x="196" y="0"/>
                </a:moveTo>
                <a:lnTo>
                  <a:pt x="0" y="0"/>
                </a:lnTo>
                <a:lnTo>
                  <a:pt x="0" y="145"/>
                </a:lnTo>
                <a:lnTo>
                  <a:pt x="5" y="145"/>
                </a:lnTo>
                <a:lnTo>
                  <a:pt x="5" y="3"/>
                </a:lnTo>
                <a:lnTo>
                  <a:pt x="196" y="3"/>
                </a:lnTo>
                <a:lnTo>
                  <a:pt x="196" y="0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75" name="Freeform 840"/>
          <p:cNvSpPr/>
          <p:nvPr/>
        </p:nvSpPr>
        <p:spPr bwMode="auto">
          <a:xfrm>
            <a:off x="1671955" y="2241550"/>
            <a:ext cx="271780" cy="201930"/>
          </a:xfrm>
          <a:custGeom>
            <a:avLst/>
            <a:gdLst>
              <a:gd name="T0" fmla="*/ 303212 w 191"/>
              <a:gd name="T1" fmla="*/ 0 h 142"/>
              <a:gd name="T2" fmla="*/ 0 w 191"/>
              <a:gd name="T3" fmla="*/ 0 h 142"/>
              <a:gd name="T4" fmla="*/ 0 w 191"/>
              <a:gd name="T5" fmla="*/ 225425 h 142"/>
              <a:gd name="T6" fmla="*/ 7937 w 191"/>
              <a:gd name="T7" fmla="*/ 225425 h 142"/>
              <a:gd name="T8" fmla="*/ 7937 w 191"/>
              <a:gd name="T9" fmla="*/ 6350 h 142"/>
              <a:gd name="T10" fmla="*/ 303212 w 191"/>
              <a:gd name="T11" fmla="*/ 6350 h 142"/>
              <a:gd name="T12" fmla="*/ 303212 w 191"/>
              <a:gd name="T13" fmla="*/ 0 h 14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91" h="142">
                <a:moveTo>
                  <a:pt x="191" y="0"/>
                </a:moveTo>
                <a:lnTo>
                  <a:pt x="0" y="0"/>
                </a:lnTo>
                <a:lnTo>
                  <a:pt x="0" y="142"/>
                </a:lnTo>
                <a:lnTo>
                  <a:pt x="5" y="142"/>
                </a:lnTo>
                <a:lnTo>
                  <a:pt x="5" y="4"/>
                </a:lnTo>
                <a:lnTo>
                  <a:pt x="191" y="4"/>
                </a:lnTo>
                <a:lnTo>
                  <a:pt x="191" y="0"/>
                </a:lnTo>
                <a:close/>
              </a:path>
            </a:pathLst>
          </a:custGeom>
          <a:solidFill>
            <a:srgbClr val="B1B1B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76" name="Freeform 841"/>
          <p:cNvSpPr/>
          <p:nvPr/>
        </p:nvSpPr>
        <p:spPr bwMode="auto">
          <a:xfrm>
            <a:off x="1678940" y="2247265"/>
            <a:ext cx="264160" cy="196215"/>
          </a:xfrm>
          <a:custGeom>
            <a:avLst/>
            <a:gdLst>
              <a:gd name="T0" fmla="*/ 295275 w 186"/>
              <a:gd name="T1" fmla="*/ 0 h 138"/>
              <a:gd name="T2" fmla="*/ 0 w 186"/>
              <a:gd name="T3" fmla="*/ 0 h 138"/>
              <a:gd name="T4" fmla="*/ 0 w 186"/>
              <a:gd name="T5" fmla="*/ 219075 h 138"/>
              <a:gd name="T6" fmla="*/ 7938 w 186"/>
              <a:gd name="T7" fmla="*/ 219075 h 138"/>
              <a:gd name="T8" fmla="*/ 7938 w 186"/>
              <a:gd name="T9" fmla="*/ 6350 h 138"/>
              <a:gd name="T10" fmla="*/ 295275 w 186"/>
              <a:gd name="T11" fmla="*/ 6350 h 138"/>
              <a:gd name="T12" fmla="*/ 295275 w 186"/>
              <a:gd name="T13" fmla="*/ 0 h 13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6" h="138">
                <a:moveTo>
                  <a:pt x="186" y="0"/>
                </a:moveTo>
                <a:lnTo>
                  <a:pt x="0" y="0"/>
                </a:lnTo>
                <a:lnTo>
                  <a:pt x="0" y="138"/>
                </a:lnTo>
                <a:lnTo>
                  <a:pt x="5" y="138"/>
                </a:lnTo>
                <a:lnTo>
                  <a:pt x="5" y="4"/>
                </a:lnTo>
                <a:lnTo>
                  <a:pt x="186" y="4"/>
                </a:lnTo>
                <a:lnTo>
                  <a:pt x="186" y="0"/>
                </a:lnTo>
                <a:close/>
              </a:path>
            </a:pathLst>
          </a:custGeom>
          <a:solidFill>
            <a:srgbClr val="B3B3B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77" name="Freeform 842"/>
          <p:cNvSpPr/>
          <p:nvPr/>
        </p:nvSpPr>
        <p:spPr bwMode="auto">
          <a:xfrm>
            <a:off x="1685925" y="2252980"/>
            <a:ext cx="257175" cy="190500"/>
          </a:xfrm>
          <a:custGeom>
            <a:avLst/>
            <a:gdLst>
              <a:gd name="T0" fmla="*/ 287337 w 181"/>
              <a:gd name="T1" fmla="*/ 0 h 134"/>
              <a:gd name="T2" fmla="*/ 0 w 181"/>
              <a:gd name="T3" fmla="*/ 0 h 134"/>
              <a:gd name="T4" fmla="*/ 0 w 181"/>
              <a:gd name="T5" fmla="*/ 212725 h 134"/>
              <a:gd name="T6" fmla="*/ 9525 w 181"/>
              <a:gd name="T7" fmla="*/ 212725 h 134"/>
              <a:gd name="T8" fmla="*/ 9525 w 181"/>
              <a:gd name="T9" fmla="*/ 6350 h 134"/>
              <a:gd name="T10" fmla="*/ 287337 w 181"/>
              <a:gd name="T11" fmla="*/ 6350 h 134"/>
              <a:gd name="T12" fmla="*/ 287337 w 181"/>
              <a:gd name="T13" fmla="*/ 0 h 13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81" h="134">
                <a:moveTo>
                  <a:pt x="181" y="0"/>
                </a:moveTo>
                <a:lnTo>
                  <a:pt x="0" y="0"/>
                </a:lnTo>
                <a:lnTo>
                  <a:pt x="0" y="134"/>
                </a:lnTo>
                <a:lnTo>
                  <a:pt x="6" y="134"/>
                </a:lnTo>
                <a:lnTo>
                  <a:pt x="6" y="4"/>
                </a:lnTo>
                <a:lnTo>
                  <a:pt x="181" y="4"/>
                </a:lnTo>
                <a:lnTo>
                  <a:pt x="181" y="0"/>
                </a:lnTo>
                <a:close/>
              </a:path>
            </a:pathLst>
          </a:custGeom>
          <a:solidFill>
            <a:srgbClr val="B5B5B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78" name="Freeform 843"/>
          <p:cNvSpPr/>
          <p:nvPr/>
        </p:nvSpPr>
        <p:spPr bwMode="auto">
          <a:xfrm>
            <a:off x="1694815" y="2258695"/>
            <a:ext cx="248920" cy="184785"/>
          </a:xfrm>
          <a:custGeom>
            <a:avLst/>
            <a:gdLst>
              <a:gd name="T0" fmla="*/ 277812 w 175"/>
              <a:gd name="T1" fmla="*/ 0 h 130"/>
              <a:gd name="T2" fmla="*/ 0 w 175"/>
              <a:gd name="T3" fmla="*/ 0 h 130"/>
              <a:gd name="T4" fmla="*/ 0 w 175"/>
              <a:gd name="T5" fmla="*/ 206375 h 130"/>
              <a:gd name="T6" fmla="*/ 9525 w 175"/>
              <a:gd name="T7" fmla="*/ 206375 h 130"/>
              <a:gd name="T8" fmla="*/ 9525 w 175"/>
              <a:gd name="T9" fmla="*/ 6350 h 130"/>
              <a:gd name="T10" fmla="*/ 277812 w 175"/>
              <a:gd name="T11" fmla="*/ 6350 h 130"/>
              <a:gd name="T12" fmla="*/ 277812 w 175"/>
              <a:gd name="T13" fmla="*/ 0 h 13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75" h="130">
                <a:moveTo>
                  <a:pt x="175" y="0"/>
                </a:moveTo>
                <a:lnTo>
                  <a:pt x="0" y="0"/>
                </a:lnTo>
                <a:lnTo>
                  <a:pt x="0" y="130"/>
                </a:lnTo>
                <a:lnTo>
                  <a:pt x="6" y="130"/>
                </a:lnTo>
                <a:lnTo>
                  <a:pt x="6" y="4"/>
                </a:lnTo>
                <a:lnTo>
                  <a:pt x="175" y="4"/>
                </a:lnTo>
                <a:lnTo>
                  <a:pt x="175" y="0"/>
                </a:lnTo>
                <a:close/>
              </a:path>
            </a:pathLst>
          </a:custGeom>
          <a:solidFill>
            <a:srgbClr val="B8B8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79" name="Freeform 844"/>
          <p:cNvSpPr/>
          <p:nvPr/>
        </p:nvSpPr>
        <p:spPr bwMode="auto">
          <a:xfrm>
            <a:off x="1703070" y="2264410"/>
            <a:ext cx="240030" cy="179070"/>
          </a:xfrm>
          <a:custGeom>
            <a:avLst/>
            <a:gdLst>
              <a:gd name="T0" fmla="*/ 268287 w 169"/>
              <a:gd name="T1" fmla="*/ 0 h 126"/>
              <a:gd name="T2" fmla="*/ 0 w 169"/>
              <a:gd name="T3" fmla="*/ 0 h 126"/>
              <a:gd name="T4" fmla="*/ 0 w 169"/>
              <a:gd name="T5" fmla="*/ 200025 h 126"/>
              <a:gd name="T6" fmla="*/ 9525 w 169"/>
              <a:gd name="T7" fmla="*/ 200025 h 126"/>
              <a:gd name="T8" fmla="*/ 9525 w 169"/>
              <a:gd name="T9" fmla="*/ 7938 h 126"/>
              <a:gd name="T10" fmla="*/ 268287 w 169"/>
              <a:gd name="T11" fmla="*/ 7938 h 126"/>
              <a:gd name="T12" fmla="*/ 268287 w 169"/>
              <a:gd name="T13" fmla="*/ 0 h 12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9" h="126">
                <a:moveTo>
                  <a:pt x="169" y="0"/>
                </a:moveTo>
                <a:lnTo>
                  <a:pt x="0" y="0"/>
                </a:lnTo>
                <a:lnTo>
                  <a:pt x="0" y="126"/>
                </a:lnTo>
                <a:lnTo>
                  <a:pt x="6" y="126"/>
                </a:lnTo>
                <a:lnTo>
                  <a:pt x="6" y="5"/>
                </a:lnTo>
                <a:lnTo>
                  <a:pt x="169" y="5"/>
                </a:lnTo>
                <a:lnTo>
                  <a:pt x="169" y="0"/>
                </a:lnTo>
                <a:close/>
              </a:path>
            </a:pathLst>
          </a:custGeom>
          <a:solidFill>
            <a:srgbClr val="BABAB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80" name="Freeform 845"/>
          <p:cNvSpPr/>
          <p:nvPr/>
        </p:nvSpPr>
        <p:spPr bwMode="auto">
          <a:xfrm>
            <a:off x="1711960" y="2271395"/>
            <a:ext cx="231775" cy="172085"/>
          </a:xfrm>
          <a:custGeom>
            <a:avLst/>
            <a:gdLst>
              <a:gd name="T0" fmla="*/ 258762 w 163"/>
              <a:gd name="T1" fmla="*/ 0 h 121"/>
              <a:gd name="T2" fmla="*/ 0 w 163"/>
              <a:gd name="T3" fmla="*/ 0 h 121"/>
              <a:gd name="T4" fmla="*/ 0 w 163"/>
              <a:gd name="T5" fmla="*/ 192087 h 121"/>
              <a:gd name="T6" fmla="*/ 7937 w 163"/>
              <a:gd name="T7" fmla="*/ 192087 h 121"/>
              <a:gd name="T8" fmla="*/ 7937 w 163"/>
              <a:gd name="T9" fmla="*/ 6350 h 121"/>
              <a:gd name="T10" fmla="*/ 258762 w 163"/>
              <a:gd name="T11" fmla="*/ 6350 h 121"/>
              <a:gd name="T12" fmla="*/ 258762 w 163"/>
              <a:gd name="T13" fmla="*/ 0 h 121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63" h="121">
                <a:moveTo>
                  <a:pt x="163" y="0"/>
                </a:moveTo>
                <a:lnTo>
                  <a:pt x="0" y="0"/>
                </a:lnTo>
                <a:lnTo>
                  <a:pt x="0" y="121"/>
                </a:lnTo>
                <a:lnTo>
                  <a:pt x="5" y="121"/>
                </a:lnTo>
                <a:lnTo>
                  <a:pt x="5" y="4"/>
                </a:lnTo>
                <a:lnTo>
                  <a:pt x="163" y="4"/>
                </a:lnTo>
                <a:lnTo>
                  <a:pt x="163" y="0"/>
                </a:lnTo>
                <a:close/>
              </a:path>
            </a:pathLst>
          </a:custGeom>
          <a:solidFill>
            <a:srgbClr val="BDBDB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81" name="Freeform 846"/>
          <p:cNvSpPr/>
          <p:nvPr/>
        </p:nvSpPr>
        <p:spPr bwMode="auto">
          <a:xfrm>
            <a:off x="1718945" y="2277110"/>
            <a:ext cx="224790" cy="166370"/>
          </a:xfrm>
          <a:custGeom>
            <a:avLst/>
            <a:gdLst>
              <a:gd name="T0" fmla="*/ 250825 w 158"/>
              <a:gd name="T1" fmla="*/ 0 h 117"/>
              <a:gd name="T2" fmla="*/ 0 w 158"/>
              <a:gd name="T3" fmla="*/ 0 h 117"/>
              <a:gd name="T4" fmla="*/ 0 w 158"/>
              <a:gd name="T5" fmla="*/ 185737 h 117"/>
              <a:gd name="T6" fmla="*/ 9525 w 158"/>
              <a:gd name="T7" fmla="*/ 185737 h 117"/>
              <a:gd name="T8" fmla="*/ 9525 w 158"/>
              <a:gd name="T9" fmla="*/ 7937 h 117"/>
              <a:gd name="T10" fmla="*/ 250825 w 158"/>
              <a:gd name="T11" fmla="*/ 7937 h 117"/>
              <a:gd name="T12" fmla="*/ 250825 w 158"/>
              <a:gd name="T13" fmla="*/ 0 h 11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8" h="117">
                <a:moveTo>
                  <a:pt x="158" y="0"/>
                </a:moveTo>
                <a:lnTo>
                  <a:pt x="0" y="0"/>
                </a:lnTo>
                <a:lnTo>
                  <a:pt x="0" y="117"/>
                </a:lnTo>
                <a:lnTo>
                  <a:pt x="6" y="117"/>
                </a:lnTo>
                <a:lnTo>
                  <a:pt x="6" y="5"/>
                </a:lnTo>
                <a:lnTo>
                  <a:pt x="158" y="5"/>
                </a:lnTo>
                <a:lnTo>
                  <a:pt x="158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82" name="Freeform 847"/>
          <p:cNvSpPr/>
          <p:nvPr/>
        </p:nvSpPr>
        <p:spPr bwMode="auto">
          <a:xfrm>
            <a:off x="1727200" y="2284095"/>
            <a:ext cx="215900" cy="159385"/>
          </a:xfrm>
          <a:custGeom>
            <a:avLst/>
            <a:gdLst>
              <a:gd name="T0" fmla="*/ 241300 w 152"/>
              <a:gd name="T1" fmla="*/ 0 h 112"/>
              <a:gd name="T2" fmla="*/ 0 w 152"/>
              <a:gd name="T3" fmla="*/ 0 h 112"/>
              <a:gd name="T4" fmla="*/ 0 w 152"/>
              <a:gd name="T5" fmla="*/ 177800 h 112"/>
              <a:gd name="T6" fmla="*/ 11113 w 152"/>
              <a:gd name="T7" fmla="*/ 177800 h 112"/>
              <a:gd name="T8" fmla="*/ 11113 w 152"/>
              <a:gd name="T9" fmla="*/ 7938 h 112"/>
              <a:gd name="T10" fmla="*/ 241300 w 152"/>
              <a:gd name="T11" fmla="*/ 7938 h 112"/>
              <a:gd name="T12" fmla="*/ 241300 w 152"/>
              <a:gd name="T13" fmla="*/ 0 h 11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52" h="112">
                <a:moveTo>
                  <a:pt x="152" y="0"/>
                </a:moveTo>
                <a:lnTo>
                  <a:pt x="0" y="0"/>
                </a:lnTo>
                <a:lnTo>
                  <a:pt x="0" y="112"/>
                </a:lnTo>
                <a:lnTo>
                  <a:pt x="7" y="112"/>
                </a:lnTo>
                <a:lnTo>
                  <a:pt x="7" y="5"/>
                </a:lnTo>
                <a:lnTo>
                  <a:pt x="152" y="5"/>
                </a:lnTo>
                <a:lnTo>
                  <a:pt x="152" y="0"/>
                </a:lnTo>
                <a:close/>
              </a:path>
            </a:pathLst>
          </a:custGeom>
          <a:solidFill>
            <a:srgbClr val="C1C1C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83" name="Freeform 848"/>
          <p:cNvSpPr/>
          <p:nvPr/>
        </p:nvSpPr>
        <p:spPr bwMode="auto">
          <a:xfrm>
            <a:off x="1737360" y="2291080"/>
            <a:ext cx="206375" cy="152400"/>
          </a:xfrm>
          <a:custGeom>
            <a:avLst/>
            <a:gdLst>
              <a:gd name="T0" fmla="*/ 230187 w 145"/>
              <a:gd name="T1" fmla="*/ 0 h 107"/>
              <a:gd name="T2" fmla="*/ 0 w 145"/>
              <a:gd name="T3" fmla="*/ 0 h 107"/>
              <a:gd name="T4" fmla="*/ 0 w 145"/>
              <a:gd name="T5" fmla="*/ 169862 h 107"/>
              <a:gd name="T6" fmla="*/ 11112 w 145"/>
              <a:gd name="T7" fmla="*/ 169862 h 107"/>
              <a:gd name="T8" fmla="*/ 11112 w 145"/>
              <a:gd name="T9" fmla="*/ 7937 h 107"/>
              <a:gd name="T10" fmla="*/ 230187 w 145"/>
              <a:gd name="T11" fmla="*/ 7937 h 107"/>
              <a:gd name="T12" fmla="*/ 230187 w 145"/>
              <a:gd name="T13" fmla="*/ 0 h 10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5" h="107">
                <a:moveTo>
                  <a:pt x="145" y="0"/>
                </a:moveTo>
                <a:lnTo>
                  <a:pt x="0" y="0"/>
                </a:lnTo>
                <a:lnTo>
                  <a:pt x="0" y="107"/>
                </a:lnTo>
                <a:lnTo>
                  <a:pt x="7" y="107"/>
                </a:lnTo>
                <a:lnTo>
                  <a:pt x="7" y="5"/>
                </a:lnTo>
                <a:lnTo>
                  <a:pt x="145" y="5"/>
                </a:lnTo>
                <a:lnTo>
                  <a:pt x="145" y="0"/>
                </a:lnTo>
                <a:close/>
              </a:path>
            </a:pathLst>
          </a:custGeom>
          <a:solidFill>
            <a:srgbClr val="C4C4C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84" name="Freeform 849"/>
          <p:cNvSpPr/>
          <p:nvPr/>
        </p:nvSpPr>
        <p:spPr bwMode="auto">
          <a:xfrm>
            <a:off x="1747520" y="2298700"/>
            <a:ext cx="196215" cy="144780"/>
          </a:xfrm>
          <a:custGeom>
            <a:avLst/>
            <a:gdLst>
              <a:gd name="T0" fmla="*/ 219075 w 138"/>
              <a:gd name="T1" fmla="*/ 0 h 102"/>
              <a:gd name="T2" fmla="*/ 0 w 138"/>
              <a:gd name="T3" fmla="*/ 0 h 102"/>
              <a:gd name="T4" fmla="*/ 0 w 138"/>
              <a:gd name="T5" fmla="*/ 161925 h 102"/>
              <a:gd name="T6" fmla="*/ 11113 w 138"/>
              <a:gd name="T7" fmla="*/ 161925 h 102"/>
              <a:gd name="T8" fmla="*/ 11113 w 138"/>
              <a:gd name="T9" fmla="*/ 7938 h 102"/>
              <a:gd name="T10" fmla="*/ 219075 w 138"/>
              <a:gd name="T11" fmla="*/ 7938 h 102"/>
              <a:gd name="T12" fmla="*/ 219075 w 138"/>
              <a:gd name="T13" fmla="*/ 0 h 1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8" h="102">
                <a:moveTo>
                  <a:pt x="138" y="0"/>
                </a:moveTo>
                <a:lnTo>
                  <a:pt x="0" y="0"/>
                </a:lnTo>
                <a:lnTo>
                  <a:pt x="0" y="102"/>
                </a:lnTo>
                <a:lnTo>
                  <a:pt x="7" y="102"/>
                </a:lnTo>
                <a:lnTo>
                  <a:pt x="7" y="5"/>
                </a:lnTo>
                <a:lnTo>
                  <a:pt x="138" y="5"/>
                </a:lnTo>
                <a:lnTo>
                  <a:pt x="138" y="0"/>
                </a:lnTo>
                <a:close/>
              </a:path>
            </a:pathLst>
          </a:custGeom>
          <a:solidFill>
            <a:srgbClr val="C6C6C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85" name="Freeform 850"/>
          <p:cNvSpPr/>
          <p:nvPr/>
        </p:nvSpPr>
        <p:spPr bwMode="auto">
          <a:xfrm>
            <a:off x="1757045" y="2305685"/>
            <a:ext cx="186055" cy="137795"/>
          </a:xfrm>
          <a:custGeom>
            <a:avLst/>
            <a:gdLst>
              <a:gd name="T0" fmla="*/ 207962 w 131"/>
              <a:gd name="T1" fmla="*/ 0 h 97"/>
              <a:gd name="T2" fmla="*/ 0 w 131"/>
              <a:gd name="T3" fmla="*/ 0 h 97"/>
              <a:gd name="T4" fmla="*/ 0 w 131"/>
              <a:gd name="T5" fmla="*/ 153987 h 97"/>
              <a:gd name="T6" fmla="*/ 11112 w 131"/>
              <a:gd name="T7" fmla="*/ 153987 h 97"/>
              <a:gd name="T8" fmla="*/ 11112 w 131"/>
              <a:gd name="T9" fmla="*/ 7937 h 97"/>
              <a:gd name="T10" fmla="*/ 207962 w 131"/>
              <a:gd name="T11" fmla="*/ 7937 h 97"/>
              <a:gd name="T12" fmla="*/ 207962 w 131"/>
              <a:gd name="T13" fmla="*/ 0 h 9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1" h="97">
                <a:moveTo>
                  <a:pt x="131" y="0"/>
                </a:moveTo>
                <a:lnTo>
                  <a:pt x="0" y="0"/>
                </a:lnTo>
                <a:lnTo>
                  <a:pt x="0" y="97"/>
                </a:lnTo>
                <a:lnTo>
                  <a:pt x="7" y="97"/>
                </a:lnTo>
                <a:lnTo>
                  <a:pt x="7" y="5"/>
                </a:lnTo>
                <a:lnTo>
                  <a:pt x="131" y="5"/>
                </a:lnTo>
                <a:lnTo>
                  <a:pt x="131" y="0"/>
                </a:lnTo>
                <a:close/>
              </a:path>
            </a:pathLst>
          </a:custGeom>
          <a:solidFill>
            <a:srgbClr val="C9C9C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86" name="Freeform 851"/>
          <p:cNvSpPr/>
          <p:nvPr/>
        </p:nvSpPr>
        <p:spPr bwMode="auto">
          <a:xfrm>
            <a:off x="1767205" y="2312670"/>
            <a:ext cx="176530" cy="130810"/>
          </a:xfrm>
          <a:custGeom>
            <a:avLst/>
            <a:gdLst>
              <a:gd name="T0" fmla="*/ 196850 w 124"/>
              <a:gd name="T1" fmla="*/ 0 h 92"/>
              <a:gd name="T2" fmla="*/ 0 w 124"/>
              <a:gd name="T3" fmla="*/ 0 h 92"/>
              <a:gd name="T4" fmla="*/ 0 w 124"/>
              <a:gd name="T5" fmla="*/ 146050 h 92"/>
              <a:gd name="T6" fmla="*/ 12700 w 124"/>
              <a:gd name="T7" fmla="*/ 146050 h 92"/>
              <a:gd name="T8" fmla="*/ 12700 w 124"/>
              <a:gd name="T9" fmla="*/ 9525 h 92"/>
              <a:gd name="T10" fmla="*/ 196850 w 124"/>
              <a:gd name="T11" fmla="*/ 9525 h 92"/>
              <a:gd name="T12" fmla="*/ 196850 w 124"/>
              <a:gd name="T13" fmla="*/ 0 h 9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24" h="92">
                <a:moveTo>
                  <a:pt x="124" y="0"/>
                </a:moveTo>
                <a:lnTo>
                  <a:pt x="0" y="0"/>
                </a:lnTo>
                <a:lnTo>
                  <a:pt x="0" y="92"/>
                </a:lnTo>
                <a:lnTo>
                  <a:pt x="8" y="92"/>
                </a:lnTo>
                <a:lnTo>
                  <a:pt x="8" y="6"/>
                </a:lnTo>
                <a:lnTo>
                  <a:pt x="124" y="6"/>
                </a:lnTo>
                <a:lnTo>
                  <a:pt x="124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87" name="Freeform 852"/>
          <p:cNvSpPr/>
          <p:nvPr/>
        </p:nvSpPr>
        <p:spPr bwMode="auto">
          <a:xfrm>
            <a:off x="1778635" y="2320925"/>
            <a:ext cx="165100" cy="122555"/>
          </a:xfrm>
          <a:custGeom>
            <a:avLst/>
            <a:gdLst>
              <a:gd name="T0" fmla="*/ 184150 w 116"/>
              <a:gd name="T1" fmla="*/ 0 h 86"/>
              <a:gd name="T2" fmla="*/ 0 w 116"/>
              <a:gd name="T3" fmla="*/ 0 h 86"/>
              <a:gd name="T4" fmla="*/ 0 w 116"/>
              <a:gd name="T5" fmla="*/ 136525 h 86"/>
              <a:gd name="T6" fmla="*/ 14288 w 116"/>
              <a:gd name="T7" fmla="*/ 134938 h 86"/>
              <a:gd name="T8" fmla="*/ 14288 w 116"/>
              <a:gd name="T9" fmla="*/ 11113 h 86"/>
              <a:gd name="T10" fmla="*/ 182563 w 116"/>
              <a:gd name="T11" fmla="*/ 11113 h 86"/>
              <a:gd name="T12" fmla="*/ 184150 w 116"/>
              <a:gd name="T13" fmla="*/ 0 h 8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16" h="86">
                <a:moveTo>
                  <a:pt x="116" y="0"/>
                </a:moveTo>
                <a:lnTo>
                  <a:pt x="0" y="0"/>
                </a:lnTo>
                <a:lnTo>
                  <a:pt x="0" y="86"/>
                </a:lnTo>
                <a:lnTo>
                  <a:pt x="9" y="85"/>
                </a:lnTo>
                <a:lnTo>
                  <a:pt x="9" y="7"/>
                </a:lnTo>
                <a:lnTo>
                  <a:pt x="115" y="7"/>
                </a:lnTo>
                <a:lnTo>
                  <a:pt x="116" y="0"/>
                </a:lnTo>
                <a:close/>
              </a:path>
            </a:pathLst>
          </a:custGeom>
          <a:solidFill>
            <a:srgbClr val="CDCDC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88" name="Freeform 853"/>
          <p:cNvSpPr/>
          <p:nvPr/>
        </p:nvSpPr>
        <p:spPr bwMode="auto">
          <a:xfrm>
            <a:off x="1791335" y="2331085"/>
            <a:ext cx="150495" cy="111125"/>
          </a:xfrm>
          <a:custGeom>
            <a:avLst/>
            <a:gdLst>
              <a:gd name="T0" fmla="*/ 168275 w 106"/>
              <a:gd name="T1" fmla="*/ 0 h 78"/>
              <a:gd name="T2" fmla="*/ 0 w 106"/>
              <a:gd name="T3" fmla="*/ 0 h 78"/>
              <a:gd name="T4" fmla="*/ 0 w 106"/>
              <a:gd name="T5" fmla="*/ 123825 h 78"/>
              <a:gd name="T6" fmla="*/ 11113 w 106"/>
              <a:gd name="T7" fmla="*/ 123825 h 78"/>
              <a:gd name="T8" fmla="*/ 11113 w 106"/>
              <a:gd name="T9" fmla="*/ 9525 h 78"/>
              <a:gd name="T10" fmla="*/ 168275 w 106"/>
              <a:gd name="T11" fmla="*/ 9525 h 78"/>
              <a:gd name="T12" fmla="*/ 168275 w 106"/>
              <a:gd name="T13" fmla="*/ 0 h 78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6" h="78">
                <a:moveTo>
                  <a:pt x="106" y="0"/>
                </a:moveTo>
                <a:lnTo>
                  <a:pt x="0" y="0"/>
                </a:lnTo>
                <a:lnTo>
                  <a:pt x="0" y="78"/>
                </a:lnTo>
                <a:lnTo>
                  <a:pt x="7" y="78"/>
                </a:lnTo>
                <a:lnTo>
                  <a:pt x="7" y="6"/>
                </a:lnTo>
                <a:lnTo>
                  <a:pt x="106" y="6"/>
                </a:lnTo>
                <a:lnTo>
                  <a:pt x="106" y="0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89" name="Freeform 854"/>
          <p:cNvSpPr/>
          <p:nvPr/>
        </p:nvSpPr>
        <p:spPr bwMode="auto">
          <a:xfrm>
            <a:off x="1801495" y="2339340"/>
            <a:ext cx="142240" cy="103505"/>
          </a:xfrm>
          <a:custGeom>
            <a:avLst/>
            <a:gdLst>
              <a:gd name="T0" fmla="*/ 157163 w 100"/>
              <a:gd name="T1" fmla="*/ 0 h 73"/>
              <a:gd name="T2" fmla="*/ 0 w 100"/>
              <a:gd name="T3" fmla="*/ 0 h 73"/>
              <a:gd name="T4" fmla="*/ 0 w 100"/>
              <a:gd name="T5" fmla="*/ 114300 h 73"/>
              <a:gd name="T6" fmla="*/ 14288 w 100"/>
              <a:gd name="T7" fmla="*/ 115887 h 73"/>
              <a:gd name="T8" fmla="*/ 14288 w 100"/>
              <a:gd name="T9" fmla="*/ 9525 h 73"/>
              <a:gd name="T10" fmla="*/ 158750 w 100"/>
              <a:gd name="T11" fmla="*/ 9525 h 73"/>
              <a:gd name="T12" fmla="*/ 157163 w 100"/>
              <a:gd name="T13" fmla="*/ 0 h 7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00" h="73">
                <a:moveTo>
                  <a:pt x="99" y="0"/>
                </a:moveTo>
                <a:lnTo>
                  <a:pt x="0" y="0"/>
                </a:lnTo>
                <a:lnTo>
                  <a:pt x="0" y="72"/>
                </a:lnTo>
                <a:lnTo>
                  <a:pt x="9" y="73"/>
                </a:lnTo>
                <a:lnTo>
                  <a:pt x="9" y="6"/>
                </a:lnTo>
                <a:lnTo>
                  <a:pt x="100" y="6"/>
                </a:lnTo>
                <a:lnTo>
                  <a:pt x="99" y="0"/>
                </a:lnTo>
                <a:close/>
              </a:path>
            </a:pathLst>
          </a:custGeom>
          <a:solidFill>
            <a:srgbClr val="D2D2D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90" name="Freeform 855"/>
          <p:cNvSpPr/>
          <p:nvPr/>
        </p:nvSpPr>
        <p:spPr bwMode="auto">
          <a:xfrm>
            <a:off x="1814195" y="2348230"/>
            <a:ext cx="129540" cy="95250"/>
          </a:xfrm>
          <a:custGeom>
            <a:avLst/>
            <a:gdLst>
              <a:gd name="T0" fmla="*/ 144462 w 91"/>
              <a:gd name="T1" fmla="*/ 0 h 67"/>
              <a:gd name="T2" fmla="*/ 0 w 91"/>
              <a:gd name="T3" fmla="*/ 0 h 67"/>
              <a:gd name="T4" fmla="*/ 0 w 91"/>
              <a:gd name="T5" fmla="*/ 106362 h 67"/>
              <a:gd name="T6" fmla="*/ 15875 w 91"/>
              <a:gd name="T7" fmla="*/ 104775 h 67"/>
              <a:gd name="T8" fmla="*/ 15875 w 91"/>
              <a:gd name="T9" fmla="*/ 11112 h 67"/>
              <a:gd name="T10" fmla="*/ 142875 w 91"/>
              <a:gd name="T11" fmla="*/ 11112 h 67"/>
              <a:gd name="T12" fmla="*/ 144462 w 91"/>
              <a:gd name="T13" fmla="*/ 0 h 6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91" h="67">
                <a:moveTo>
                  <a:pt x="91" y="0"/>
                </a:moveTo>
                <a:lnTo>
                  <a:pt x="0" y="0"/>
                </a:lnTo>
                <a:lnTo>
                  <a:pt x="0" y="67"/>
                </a:lnTo>
                <a:lnTo>
                  <a:pt x="10" y="66"/>
                </a:lnTo>
                <a:lnTo>
                  <a:pt x="10" y="7"/>
                </a:lnTo>
                <a:lnTo>
                  <a:pt x="90" y="7"/>
                </a:lnTo>
                <a:lnTo>
                  <a:pt x="91" y="0"/>
                </a:lnTo>
                <a:close/>
              </a:path>
            </a:pathLst>
          </a:custGeom>
          <a:solidFill>
            <a:srgbClr val="D5D5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91" name="Freeform 856"/>
          <p:cNvSpPr/>
          <p:nvPr/>
        </p:nvSpPr>
        <p:spPr bwMode="auto">
          <a:xfrm>
            <a:off x="1828165" y="2358390"/>
            <a:ext cx="114935" cy="85090"/>
          </a:xfrm>
          <a:custGeom>
            <a:avLst/>
            <a:gdLst>
              <a:gd name="T0" fmla="*/ 127000 w 81"/>
              <a:gd name="T1" fmla="*/ 0 h 60"/>
              <a:gd name="T2" fmla="*/ 0 w 81"/>
              <a:gd name="T3" fmla="*/ 0 h 60"/>
              <a:gd name="T4" fmla="*/ 0 w 81"/>
              <a:gd name="T5" fmla="*/ 93663 h 60"/>
              <a:gd name="T6" fmla="*/ 15875 w 81"/>
              <a:gd name="T7" fmla="*/ 95250 h 60"/>
              <a:gd name="T8" fmla="*/ 15875 w 81"/>
              <a:gd name="T9" fmla="*/ 11113 h 60"/>
              <a:gd name="T10" fmla="*/ 128587 w 81"/>
              <a:gd name="T11" fmla="*/ 11113 h 60"/>
              <a:gd name="T12" fmla="*/ 127000 w 81"/>
              <a:gd name="T13" fmla="*/ 0 h 6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81" h="60">
                <a:moveTo>
                  <a:pt x="80" y="0"/>
                </a:moveTo>
                <a:lnTo>
                  <a:pt x="0" y="0"/>
                </a:lnTo>
                <a:lnTo>
                  <a:pt x="0" y="59"/>
                </a:lnTo>
                <a:lnTo>
                  <a:pt x="10" y="60"/>
                </a:lnTo>
                <a:lnTo>
                  <a:pt x="10" y="7"/>
                </a:lnTo>
                <a:lnTo>
                  <a:pt x="81" y="7"/>
                </a:lnTo>
                <a:lnTo>
                  <a:pt x="80" y="0"/>
                </a:lnTo>
                <a:close/>
              </a:path>
            </a:pathLst>
          </a:custGeom>
          <a:solidFill>
            <a:srgbClr val="D7D7D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92" name="Freeform 857"/>
          <p:cNvSpPr/>
          <p:nvPr/>
        </p:nvSpPr>
        <p:spPr bwMode="auto">
          <a:xfrm>
            <a:off x="1842770" y="2367915"/>
            <a:ext cx="100965" cy="75565"/>
          </a:xfrm>
          <a:custGeom>
            <a:avLst/>
            <a:gdLst>
              <a:gd name="T0" fmla="*/ 112712 w 71"/>
              <a:gd name="T1" fmla="*/ 0 h 53"/>
              <a:gd name="T2" fmla="*/ 0 w 71"/>
              <a:gd name="T3" fmla="*/ 0 h 53"/>
              <a:gd name="T4" fmla="*/ 0 w 71"/>
              <a:gd name="T5" fmla="*/ 84137 h 53"/>
              <a:gd name="T6" fmla="*/ 15875 w 71"/>
              <a:gd name="T7" fmla="*/ 82550 h 53"/>
              <a:gd name="T8" fmla="*/ 15875 w 71"/>
              <a:gd name="T9" fmla="*/ 12700 h 53"/>
              <a:gd name="T10" fmla="*/ 111125 w 71"/>
              <a:gd name="T11" fmla="*/ 12700 h 53"/>
              <a:gd name="T12" fmla="*/ 112712 w 71"/>
              <a:gd name="T13" fmla="*/ 0 h 5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71" h="53">
                <a:moveTo>
                  <a:pt x="71" y="0"/>
                </a:moveTo>
                <a:lnTo>
                  <a:pt x="0" y="0"/>
                </a:lnTo>
                <a:lnTo>
                  <a:pt x="0" y="53"/>
                </a:lnTo>
                <a:lnTo>
                  <a:pt x="10" y="52"/>
                </a:lnTo>
                <a:lnTo>
                  <a:pt x="10" y="8"/>
                </a:lnTo>
                <a:lnTo>
                  <a:pt x="70" y="8"/>
                </a:lnTo>
                <a:lnTo>
                  <a:pt x="71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93" name="Freeform 858"/>
          <p:cNvSpPr/>
          <p:nvPr/>
        </p:nvSpPr>
        <p:spPr bwMode="auto">
          <a:xfrm>
            <a:off x="1856740" y="2379345"/>
            <a:ext cx="85090" cy="62865"/>
          </a:xfrm>
          <a:custGeom>
            <a:avLst/>
            <a:gdLst>
              <a:gd name="T0" fmla="*/ 95250 w 60"/>
              <a:gd name="T1" fmla="*/ 0 h 44"/>
              <a:gd name="T2" fmla="*/ 0 w 60"/>
              <a:gd name="T3" fmla="*/ 0 h 44"/>
              <a:gd name="T4" fmla="*/ 0 w 60"/>
              <a:gd name="T5" fmla="*/ 69850 h 44"/>
              <a:gd name="T6" fmla="*/ 17463 w 60"/>
              <a:gd name="T7" fmla="*/ 69850 h 44"/>
              <a:gd name="T8" fmla="*/ 17463 w 60"/>
              <a:gd name="T9" fmla="*/ 11113 h 44"/>
              <a:gd name="T10" fmla="*/ 95250 w 60"/>
              <a:gd name="T11" fmla="*/ 11113 h 44"/>
              <a:gd name="T12" fmla="*/ 95250 w 60"/>
              <a:gd name="T13" fmla="*/ 0 h 4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60" h="44">
                <a:moveTo>
                  <a:pt x="60" y="0"/>
                </a:moveTo>
                <a:lnTo>
                  <a:pt x="0" y="0"/>
                </a:lnTo>
                <a:lnTo>
                  <a:pt x="0" y="44"/>
                </a:lnTo>
                <a:lnTo>
                  <a:pt x="11" y="44"/>
                </a:lnTo>
                <a:lnTo>
                  <a:pt x="11" y="7"/>
                </a:lnTo>
                <a:lnTo>
                  <a:pt x="60" y="7"/>
                </a:lnTo>
                <a:lnTo>
                  <a:pt x="60" y="0"/>
                </a:lnTo>
                <a:close/>
              </a:path>
            </a:pathLst>
          </a:custGeom>
          <a:solidFill>
            <a:srgbClr val="DCDCD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94" name="Freeform 859"/>
          <p:cNvSpPr/>
          <p:nvPr/>
        </p:nvSpPr>
        <p:spPr bwMode="auto">
          <a:xfrm>
            <a:off x="1872615" y="2389505"/>
            <a:ext cx="69850" cy="52705"/>
          </a:xfrm>
          <a:custGeom>
            <a:avLst/>
            <a:gdLst>
              <a:gd name="T0" fmla="*/ 77788 w 49"/>
              <a:gd name="T1" fmla="*/ 0 h 37"/>
              <a:gd name="T2" fmla="*/ 0 w 49"/>
              <a:gd name="T3" fmla="*/ 0 h 37"/>
              <a:gd name="T4" fmla="*/ 0 w 49"/>
              <a:gd name="T5" fmla="*/ 58738 h 37"/>
              <a:gd name="T6" fmla="*/ 17463 w 49"/>
              <a:gd name="T7" fmla="*/ 58738 h 37"/>
              <a:gd name="T8" fmla="*/ 17463 w 49"/>
              <a:gd name="T9" fmla="*/ 14288 h 37"/>
              <a:gd name="T10" fmla="*/ 77788 w 49"/>
              <a:gd name="T11" fmla="*/ 14288 h 37"/>
              <a:gd name="T12" fmla="*/ 77788 w 49"/>
              <a:gd name="T13" fmla="*/ 0 h 3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49" h="37">
                <a:moveTo>
                  <a:pt x="49" y="0"/>
                </a:moveTo>
                <a:lnTo>
                  <a:pt x="0" y="0"/>
                </a:lnTo>
                <a:lnTo>
                  <a:pt x="0" y="37"/>
                </a:lnTo>
                <a:lnTo>
                  <a:pt x="11" y="37"/>
                </a:lnTo>
                <a:lnTo>
                  <a:pt x="11" y="9"/>
                </a:lnTo>
                <a:lnTo>
                  <a:pt x="49" y="9"/>
                </a:lnTo>
                <a:lnTo>
                  <a:pt x="49" y="0"/>
                </a:lnTo>
                <a:close/>
              </a:path>
            </a:pathLst>
          </a:custGeom>
          <a:solidFill>
            <a:srgbClr val="DEDED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95" name="Freeform 860"/>
          <p:cNvSpPr/>
          <p:nvPr/>
        </p:nvSpPr>
        <p:spPr bwMode="auto">
          <a:xfrm>
            <a:off x="1887855" y="2402205"/>
            <a:ext cx="55245" cy="41275"/>
          </a:xfrm>
          <a:custGeom>
            <a:avLst/>
            <a:gdLst>
              <a:gd name="T0" fmla="*/ 60325 w 39"/>
              <a:gd name="T1" fmla="*/ 0 h 29"/>
              <a:gd name="T2" fmla="*/ 0 w 39"/>
              <a:gd name="T3" fmla="*/ 0 h 29"/>
              <a:gd name="T4" fmla="*/ 0 w 39"/>
              <a:gd name="T5" fmla="*/ 44450 h 29"/>
              <a:gd name="T6" fmla="*/ 20637 w 39"/>
              <a:gd name="T7" fmla="*/ 46037 h 29"/>
              <a:gd name="T8" fmla="*/ 20637 w 39"/>
              <a:gd name="T9" fmla="*/ 14287 h 29"/>
              <a:gd name="T10" fmla="*/ 61912 w 39"/>
              <a:gd name="T11" fmla="*/ 14287 h 29"/>
              <a:gd name="T12" fmla="*/ 60325 w 39"/>
              <a:gd name="T13" fmla="*/ 0 h 2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39" h="29">
                <a:moveTo>
                  <a:pt x="38" y="0"/>
                </a:moveTo>
                <a:lnTo>
                  <a:pt x="0" y="0"/>
                </a:lnTo>
                <a:lnTo>
                  <a:pt x="0" y="28"/>
                </a:lnTo>
                <a:lnTo>
                  <a:pt x="13" y="29"/>
                </a:lnTo>
                <a:lnTo>
                  <a:pt x="13" y="9"/>
                </a:lnTo>
                <a:lnTo>
                  <a:pt x="39" y="9"/>
                </a:lnTo>
                <a:lnTo>
                  <a:pt x="38" y="0"/>
                </a:lnTo>
                <a:close/>
              </a:path>
            </a:pathLst>
          </a:custGeom>
          <a:solidFill>
            <a:srgbClr val="E1E1E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96" name="Freeform 861"/>
          <p:cNvSpPr/>
          <p:nvPr/>
        </p:nvSpPr>
        <p:spPr bwMode="auto">
          <a:xfrm>
            <a:off x="1906270" y="2414905"/>
            <a:ext cx="36830" cy="28575"/>
          </a:xfrm>
          <a:custGeom>
            <a:avLst/>
            <a:gdLst>
              <a:gd name="T0" fmla="*/ 41275 w 26"/>
              <a:gd name="T1" fmla="*/ 0 h 20"/>
              <a:gd name="T2" fmla="*/ 0 w 26"/>
              <a:gd name="T3" fmla="*/ 0 h 20"/>
              <a:gd name="T4" fmla="*/ 0 w 26"/>
              <a:gd name="T5" fmla="*/ 31750 h 20"/>
              <a:gd name="T6" fmla="*/ 19050 w 26"/>
              <a:gd name="T7" fmla="*/ 30163 h 20"/>
              <a:gd name="T8" fmla="*/ 19050 w 26"/>
              <a:gd name="T9" fmla="*/ 15875 h 20"/>
              <a:gd name="T10" fmla="*/ 39688 w 26"/>
              <a:gd name="T11" fmla="*/ 15875 h 20"/>
              <a:gd name="T12" fmla="*/ 41275 w 26"/>
              <a:gd name="T13" fmla="*/ 0 h 2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6" h="20">
                <a:moveTo>
                  <a:pt x="26" y="0"/>
                </a:moveTo>
                <a:lnTo>
                  <a:pt x="0" y="0"/>
                </a:lnTo>
                <a:lnTo>
                  <a:pt x="0" y="20"/>
                </a:lnTo>
                <a:lnTo>
                  <a:pt x="12" y="19"/>
                </a:lnTo>
                <a:lnTo>
                  <a:pt x="12" y="10"/>
                </a:lnTo>
                <a:lnTo>
                  <a:pt x="25" y="10"/>
                </a:lnTo>
                <a:lnTo>
                  <a:pt x="26" y="0"/>
                </a:lnTo>
                <a:close/>
              </a:path>
            </a:pathLst>
          </a:custGeom>
          <a:solidFill>
            <a:srgbClr val="E3E3E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97" name="Freeform 862"/>
          <p:cNvSpPr/>
          <p:nvPr/>
        </p:nvSpPr>
        <p:spPr bwMode="auto">
          <a:xfrm>
            <a:off x="1923415" y="2429510"/>
            <a:ext cx="19685" cy="13970"/>
          </a:xfrm>
          <a:custGeom>
            <a:avLst/>
            <a:gdLst>
              <a:gd name="T0" fmla="*/ 20638 w 14"/>
              <a:gd name="T1" fmla="*/ 0 h 10"/>
              <a:gd name="T2" fmla="*/ 0 w 14"/>
              <a:gd name="T3" fmla="*/ 0 h 10"/>
              <a:gd name="T4" fmla="*/ 0 w 14"/>
              <a:gd name="T5" fmla="*/ 14288 h 10"/>
              <a:gd name="T6" fmla="*/ 22225 w 14"/>
              <a:gd name="T7" fmla="*/ 15875 h 10"/>
              <a:gd name="T8" fmla="*/ 22225 w 14"/>
              <a:gd name="T9" fmla="*/ 15875 h 10"/>
              <a:gd name="T10" fmla="*/ 22225 w 14"/>
              <a:gd name="T11" fmla="*/ 15875 h 10"/>
              <a:gd name="T12" fmla="*/ 20638 w 14"/>
              <a:gd name="T13" fmla="*/ 0 h 1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4" h="10">
                <a:moveTo>
                  <a:pt x="13" y="0"/>
                </a:moveTo>
                <a:lnTo>
                  <a:pt x="0" y="0"/>
                </a:lnTo>
                <a:lnTo>
                  <a:pt x="0" y="9"/>
                </a:lnTo>
                <a:lnTo>
                  <a:pt x="14" y="10"/>
                </a:lnTo>
                <a:lnTo>
                  <a:pt x="13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898" name="Line 863"/>
          <p:cNvSpPr>
            <a:spLocks noChangeShapeType="1"/>
          </p:cNvSpPr>
          <p:nvPr/>
        </p:nvSpPr>
        <p:spPr bwMode="auto">
          <a:xfrm>
            <a:off x="1687830" y="2475865"/>
            <a:ext cx="1270" cy="1968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899" name="Line 864"/>
          <p:cNvSpPr>
            <a:spLocks noChangeShapeType="1"/>
          </p:cNvSpPr>
          <p:nvPr/>
        </p:nvSpPr>
        <p:spPr bwMode="auto">
          <a:xfrm>
            <a:off x="1637665" y="2475865"/>
            <a:ext cx="1270" cy="19685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900" name="Line 865"/>
          <p:cNvSpPr>
            <a:spLocks noChangeShapeType="1"/>
          </p:cNvSpPr>
          <p:nvPr/>
        </p:nvSpPr>
        <p:spPr bwMode="auto">
          <a:xfrm>
            <a:off x="1577975" y="2475865"/>
            <a:ext cx="405130" cy="1270"/>
          </a:xfrm>
          <a:prstGeom prst="line">
            <a:avLst/>
          </a:prstGeom>
          <a:noFill/>
          <a:ln w="15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901" name="Rectangle 866"/>
          <p:cNvSpPr>
            <a:spLocks noChangeArrowheads="1"/>
          </p:cNvSpPr>
          <p:nvPr/>
        </p:nvSpPr>
        <p:spPr bwMode="auto">
          <a:xfrm>
            <a:off x="1886585" y="2568575"/>
            <a:ext cx="49530" cy="4445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902" name="Rectangle 867"/>
          <p:cNvSpPr>
            <a:spLocks noChangeArrowheads="1"/>
          </p:cNvSpPr>
          <p:nvPr/>
        </p:nvSpPr>
        <p:spPr bwMode="auto">
          <a:xfrm>
            <a:off x="1886585" y="2567305"/>
            <a:ext cx="49530" cy="127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903" name="Rectangle 868"/>
          <p:cNvSpPr>
            <a:spLocks noChangeArrowheads="1"/>
          </p:cNvSpPr>
          <p:nvPr/>
        </p:nvSpPr>
        <p:spPr bwMode="auto">
          <a:xfrm>
            <a:off x="1886585" y="2564130"/>
            <a:ext cx="49530" cy="2540"/>
          </a:xfrm>
          <a:prstGeom prst="rect">
            <a:avLst/>
          </a:prstGeom>
          <a:solidFill>
            <a:srgbClr val="D5D5D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904" name="Rectangle 869"/>
          <p:cNvSpPr>
            <a:spLocks noChangeArrowheads="1"/>
          </p:cNvSpPr>
          <p:nvPr/>
        </p:nvSpPr>
        <p:spPr bwMode="auto">
          <a:xfrm>
            <a:off x="1886585" y="2562860"/>
            <a:ext cx="49530" cy="1270"/>
          </a:xfrm>
          <a:prstGeom prst="rect">
            <a:avLst/>
          </a:prstGeom>
          <a:solidFill>
            <a:srgbClr val="CDCDC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905" name="Rectangle 870"/>
          <p:cNvSpPr>
            <a:spLocks noChangeArrowheads="1"/>
          </p:cNvSpPr>
          <p:nvPr/>
        </p:nvSpPr>
        <p:spPr bwMode="auto">
          <a:xfrm>
            <a:off x="1886585" y="2561590"/>
            <a:ext cx="49530" cy="1270"/>
          </a:xfrm>
          <a:prstGeom prst="rect">
            <a:avLst/>
          </a:prstGeom>
          <a:solidFill>
            <a:srgbClr val="C6C6C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906" name="Rectangle 871"/>
          <p:cNvSpPr>
            <a:spLocks noChangeArrowheads="1"/>
          </p:cNvSpPr>
          <p:nvPr/>
        </p:nvSpPr>
        <p:spPr bwMode="auto">
          <a:xfrm>
            <a:off x="1886585" y="2560320"/>
            <a:ext cx="49530" cy="1270"/>
          </a:xfrm>
          <a:prstGeom prst="rect">
            <a:avLst/>
          </a:prstGeom>
          <a:solidFill>
            <a:srgbClr val="BEBEB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907" name="Rectangle 872"/>
          <p:cNvSpPr>
            <a:spLocks noChangeArrowheads="1"/>
          </p:cNvSpPr>
          <p:nvPr/>
        </p:nvSpPr>
        <p:spPr bwMode="auto">
          <a:xfrm>
            <a:off x="1886585" y="2557145"/>
            <a:ext cx="49530" cy="2540"/>
          </a:xfrm>
          <a:prstGeom prst="rect">
            <a:avLst/>
          </a:prstGeom>
          <a:solidFill>
            <a:srgbClr val="B6B6B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908" name="Freeform 873"/>
          <p:cNvSpPr/>
          <p:nvPr/>
        </p:nvSpPr>
        <p:spPr bwMode="auto">
          <a:xfrm>
            <a:off x="1884045" y="2555875"/>
            <a:ext cx="52705" cy="1270"/>
          </a:xfrm>
          <a:custGeom>
            <a:avLst/>
            <a:gdLst>
              <a:gd name="T0" fmla="*/ 3175 w 37"/>
              <a:gd name="T1" fmla="*/ 1587 h 1"/>
              <a:gd name="T2" fmla="*/ 58738 w 37"/>
              <a:gd name="T3" fmla="*/ 1587 h 1"/>
              <a:gd name="T4" fmla="*/ 57150 w 37"/>
              <a:gd name="T5" fmla="*/ 0 h 1"/>
              <a:gd name="T6" fmla="*/ 0 w 37"/>
              <a:gd name="T7" fmla="*/ 0 h 1"/>
              <a:gd name="T8" fmla="*/ 3175 w 37"/>
              <a:gd name="T9" fmla="*/ 158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">
                <a:moveTo>
                  <a:pt x="2" y="1"/>
                </a:moveTo>
                <a:lnTo>
                  <a:pt x="37" y="1"/>
                </a:lnTo>
                <a:lnTo>
                  <a:pt x="36" y="0"/>
                </a:lnTo>
                <a:lnTo>
                  <a:pt x="0" y="0"/>
                </a:lnTo>
                <a:lnTo>
                  <a:pt x="2" y="1"/>
                </a:lnTo>
                <a:close/>
              </a:path>
            </a:pathLst>
          </a:custGeom>
          <a:solidFill>
            <a:srgbClr val="AEAEA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09" name="Rectangle 874"/>
          <p:cNvSpPr>
            <a:spLocks noChangeArrowheads="1"/>
          </p:cNvSpPr>
          <p:nvPr/>
        </p:nvSpPr>
        <p:spPr bwMode="auto">
          <a:xfrm>
            <a:off x="1884045" y="2554605"/>
            <a:ext cx="51435" cy="1270"/>
          </a:xfrm>
          <a:prstGeom prst="rect">
            <a:avLst/>
          </a:prstGeom>
          <a:solidFill>
            <a:srgbClr val="A6A6A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910" name="Freeform 875"/>
          <p:cNvSpPr/>
          <p:nvPr/>
        </p:nvSpPr>
        <p:spPr bwMode="auto">
          <a:xfrm>
            <a:off x="1884045" y="2552700"/>
            <a:ext cx="52705" cy="1270"/>
          </a:xfrm>
          <a:custGeom>
            <a:avLst/>
            <a:gdLst>
              <a:gd name="T0" fmla="*/ 0 w 37"/>
              <a:gd name="T1" fmla="*/ 1587 h 1"/>
              <a:gd name="T2" fmla="*/ 57150 w 37"/>
              <a:gd name="T3" fmla="*/ 1587 h 1"/>
              <a:gd name="T4" fmla="*/ 58738 w 37"/>
              <a:gd name="T5" fmla="*/ 0 h 1"/>
              <a:gd name="T6" fmla="*/ 3175 w 37"/>
              <a:gd name="T7" fmla="*/ 0 h 1"/>
              <a:gd name="T8" fmla="*/ 0 w 37"/>
              <a:gd name="T9" fmla="*/ 1587 h 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7" h="1">
                <a:moveTo>
                  <a:pt x="0" y="1"/>
                </a:moveTo>
                <a:lnTo>
                  <a:pt x="36" y="1"/>
                </a:lnTo>
                <a:lnTo>
                  <a:pt x="37" y="0"/>
                </a:lnTo>
                <a:lnTo>
                  <a:pt x="2" y="0"/>
                </a:lnTo>
                <a:lnTo>
                  <a:pt x="0" y="1"/>
                </a:lnTo>
                <a:close/>
              </a:path>
            </a:pathLst>
          </a:custGeom>
          <a:solidFill>
            <a:srgbClr val="9E9E9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11" name="Rectangle 876"/>
          <p:cNvSpPr>
            <a:spLocks noChangeArrowheads="1"/>
          </p:cNvSpPr>
          <p:nvPr/>
        </p:nvSpPr>
        <p:spPr bwMode="auto">
          <a:xfrm>
            <a:off x="1886585" y="2552700"/>
            <a:ext cx="49530" cy="1270"/>
          </a:xfrm>
          <a:prstGeom prst="rect">
            <a:avLst/>
          </a:prstGeom>
          <a:solidFill>
            <a:srgbClr val="9A9A9A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912" name="Rectangle 877"/>
          <p:cNvSpPr>
            <a:spLocks noChangeArrowheads="1"/>
          </p:cNvSpPr>
          <p:nvPr/>
        </p:nvSpPr>
        <p:spPr bwMode="auto">
          <a:xfrm>
            <a:off x="1839595" y="2557145"/>
            <a:ext cx="116840" cy="6985"/>
          </a:xfrm>
          <a:prstGeom prst="rect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4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8913" name="Freeform 878"/>
          <p:cNvSpPr>
            <a:spLocks noEditPoints="1"/>
          </p:cNvSpPr>
          <p:nvPr/>
        </p:nvSpPr>
        <p:spPr bwMode="auto">
          <a:xfrm>
            <a:off x="1525270" y="2540000"/>
            <a:ext cx="65405" cy="34290"/>
          </a:xfrm>
          <a:custGeom>
            <a:avLst/>
            <a:gdLst>
              <a:gd name="T0" fmla="*/ 0 w 46"/>
              <a:gd name="T1" fmla="*/ 38100 h 24"/>
              <a:gd name="T2" fmla="*/ 0 w 46"/>
              <a:gd name="T3" fmla="*/ 0 h 24"/>
              <a:gd name="T4" fmla="*/ 3175 w 46"/>
              <a:gd name="T5" fmla="*/ 0 h 24"/>
              <a:gd name="T6" fmla="*/ 3175 w 46"/>
              <a:gd name="T7" fmla="*/ 38100 h 24"/>
              <a:gd name="T8" fmla="*/ 0 w 46"/>
              <a:gd name="T9" fmla="*/ 38100 h 24"/>
              <a:gd name="T10" fmla="*/ 73025 w 46"/>
              <a:gd name="T11" fmla="*/ 0 h 24"/>
              <a:gd name="T12" fmla="*/ 73025 w 46"/>
              <a:gd name="T13" fmla="*/ 38100 h 24"/>
              <a:gd name="T14" fmla="*/ 68263 w 46"/>
              <a:gd name="T15" fmla="*/ 38100 h 24"/>
              <a:gd name="T16" fmla="*/ 68263 w 46"/>
              <a:gd name="T17" fmla="*/ 0 h 24"/>
              <a:gd name="T18" fmla="*/ 73025 w 46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6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46" y="0"/>
                </a:moveTo>
                <a:lnTo>
                  <a:pt x="46" y="24"/>
                </a:lnTo>
                <a:lnTo>
                  <a:pt x="43" y="24"/>
                </a:lnTo>
                <a:lnTo>
                  <a:pt x="43" y="0"/>
                </a:lnTo>
                <a:lnTo>
                  <a:pt x="46" y="0"/>
                </a:lnTo>
                <a:close/>
              </a:path>
            </a:pathLst>
          </a:custGeom>
          <a:solidFill>
            <a:srgbClr val="C0C0C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14" name="Freeform 879"/>
          <p:cNvSpPr>
            <a:spLocks noEditPoints="1"/>
          </p:cNvSpPr>
          <p:nvPr/>
        </p:nvSpPr>
        <p:spPr bwMode="auto">
          <a:xfrm>
            <a:off x="1528445" y="2540000"/>
            <a:ext cx="58420" cy="34290"/>
          </a:xfrm>
          <a:custGeom>
            <a:avLst/>
            <a:gdLst>
              <a:gd name="T0" fmla="*/ 0 w 41"/>
              <a:gd name="T1" fmla="*/ 38100 h 24"/>
              <a:gd name="T2" fmla="*/ 0 w 41"/>
              <a:gd name="T3" fmla="*/ 0 h 24"/>
              <a:gd name="T4" fmla="*/ 1588 w 41"/>
              <a:gd name="T5" fmla="*/ 0 h 24"/>
              <a:gd name="T6" fmla="*/ 1588 w 41"/>
              <a:gd name="T7" fmla="*/ 38100 h 24"/>
              <a:gd name="T8" fmla="*/ 0 w 41"/>
              <a:gd name="T9" fmla="*/ 38100 h 24"/>
              <a:gd name="T10" fmla="*/ 65088 w 41"/>
              <a:gd name="T11" fmla="*/ 0 h 24"/>
              <a:gd name="T12" fmla="*/ 65088 w 41"/>
              <a:gd name="T13" fmla="*/ 38100 h 24"/>
              <a:gd name="T14" fmla="*/ 63500 w 41"/>
              <a:gd name="T15" fmla="*/ 38100 h 24"/>
              <a:gd name="T16" fmla="*/ 63500 w 41"/>
              <a:gd name="T17" fmla="*/ 0 h 24"/>
              <a:gd name="T18" fmla="*/ 65088 w 4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4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41" y="0"/>
                </a:moveTo>
                <a:lnTo>
                  <a:pt x="41" y="24"/>
                </a:lnTo>
                <a:lnTo>
                  <a:pt x="40" y="24"/>
                </a:lnTo>
                <a:lnTo>
                  <a:pt x="40" y="0"/>
                </a:lnTo>
                <a:lnTo>
                  <a:pt x="41" y="0"/>
                </a:lnTo>
                <a:close/>
              </a:path>
            </a:pathLst>
          </a:custGeom>
          <a:solidFill>
            <a:srgbClr val="C7A9A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15" name="Freeform 880"/>
          <p:cNvSpPr>
            <a:spLocks noEditPoints="1"/>
          </p:cNvSpPr>
          <p:nvPr/>
        </p:nvSpPr>
        <p:spPr bwMode="auto">
          <a:xfrm>
            <a:off x="1529715" y="2540000"/>
            <a:ext cx="55245" cy="34290"/>
          </a:xfrm>
          <a:custGeom>
            <a:avLst/>
            <a:gdLst>
              <a:gd name="T0" fmla="*/ 0 w 39"/>
              <a:gd name="T1" fmla="*/ 38100 h 24"/>
              <a:gd name="T2" fmla="*/ 0 w 39"/>
              <a:gd name="T3" fmla="*/ 0 h 24"/>
              <a:gd name="T4" fmla="*/ 1587 w 39"/>
              <a:gd name="T5" fmla="*/ 0 h 24"/>
              <a:gd name="T6" fmla="*/ 1587 w 39"/>
              <a:gd name="T7" fmla="*/ 38100 h 24"/>
              <a:gd name="T8" fmla="*/ 0 w 39"/>
              <a:gd name="T9" fmla="*/ 38100 h 24"/>
              <a:gd name="T10" fmla="*/ 61912 w 39"/>
              <a:gd name="T11" fmla="*/ 0 h 24"/>
              <a:gd name="T12" fmla="*/ 61912 w 39"/>
              <a:gd name="T13" fmla="*/ 38100 h 24"/>
              <a:gd name="T14" fmla="*/ 60325 w 39"/>
              <a:gd name="T15" fmla="*/ 38100 h 24"/>
              <a:gd name="T16" fmla="*/ 60325 w 39"/>
              <a:gd name="T17" fmla="*/ 0 h 24"/>
              <a:gd name="T18" fmla="*/ 61912 w 3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9" y="0"/>
                </a:moveTo>
                <a:lnTo>
                  <a:pt x="39" y="24"/>
                </a:lnTo>
                <a:lnTo>
                  <a:pt x="38" y="24"/>
                </a:lnTo>
                <a:lnTo>
                  <a:pt x="38" y="0"/>
                </a:lnTo>
                <a:lnTo>
                  <a:pt x="39" y="0"/>
                </a:lnTo>
                <a:close/>
              </a:path>
            </a:pathLst>
          </a:custGeom>
          <a:solidFill>
            <a:srgbClr val="CD969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16" name="Freeform 881"/>
          <p:cNvSpPr>
            <a:spLocks noEditPoints="1"/>
          </p:cNvSpPr>
          <p:nvPr/>
        </p:nvSpPr>
        <p:spPr bwMode="auto">
          <a:xfrm>
            <a:off x="1530985" y="2540000"/>
            <a:ext cx="52705" cy="34290"/>
          </a:xfrm>
          <a:custGeom>
            <a:avLst/>
            <a:gdLst>
              <a:gd name="T0" fmla="*/ 0 w 37"/>
              <a:gd name="T1" fmla="*/ 38100 h 24"/>
              <a:gd name="T2" fmla="*/ 0 w 37"/>
              <a:gd name="T3" fmla="*/ 0 h 24"/>
              <a:gd name="T4" fmla="*/ 1588 w 37"/>
              <a:gd name="T5" fmla="*/ 0 h 24"/>
              <a:gd name="T6" fmla="*/ 1588 w 37"/>
              <a:gd name="T7" fmla="*/ 38100 h 24"/>
              <a:gd name="T8" fmla="*/ 0 w 37"/>
              <a:gd name="T9" fmla="*/ 38100 h 24"/>
              <a:gd name="T10" fmla="*/ 58738 w 37"/>
              <a:gd name="T11" fmla="*/ 0 h 24"/>
              <a:gd name="T12" fmla="*/ 58738 w 37"/>
              <a:gd name="T13" fmla="*/ 38100 h 24"/>
              <a:gd name="T14" fmla="*/ 57150 w 37"/>
              <a:gd name="T15" fmla="*/ 38100 h 24"/>
              <a:gd name="T16" fmla="*/ 57150 w 37"/>
              <a:gd name="T17" fmla="*/ 0 h 24"/>
              <a:gd name="T18" fmla="*/ 58738 w 3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7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7" y="0"/>
                </a:moveTo>
                <a:lnTo>
                  <a:pt x="37" y="24"/>
                </a:lnTo>
                <a:lnTo>
                  <a:pt x="36" y="24"/>
                </a:lnTo>
                <a:lnTo>
                  <a:pt x="36" y="0"/>
                </a:lnTo>
                <a:lnTo>
                  <a:pt x="37" y="0"/>
                </a:lnTo>
                <a:close/>
              </a:path>
            </a:pathLst>
          </a:custGeom>
          <a:solidFill>
            <a:srgbClr val="D38484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17" name="Freeform 882"/>
          <p:cNvSpPr>
            <a:spLocks noEditPoints="1"/>
          </p:cNvSpPr>
          <p:nvPr/>
        </p:nvSpPr>
        <p:spPr bwMode="auto">
          <a:xfrm>
            <a:off x="1532890" y="2540000"/>
            <a:ext cx="49530" cy="34290"/>
          </a:xfrm>
          <a:custGeom>
            <a:avLst/>
            <a:gdLst>
              <a:gd name="T0" fmla="*/ 0 w 35"/>
              <a:gd name="T1" fmla="*/ 38100 h 24"/>
              <a:gd name="T2" fmla="*/ 0 w 35"/>
              <a:gd name="T3" fmla="*/ 0 h 24"/>
              <a:gd name="T4" fmla="*/ 3175 w 35"/>
              <a:gd name="T5" fmla="*/ 0 h 24"/>
              <a:gd name="T6" fmla="*/ 3175 w 35"/>
              <a:gd name="T7" fmla="*/ 38100 h 24"/>
              <a:gd name="T8" fmla="*/ 0 w 35"/>
              <a:gd name="T9" fmla="*/ 38100 h 24"/>
              <a:gd name="T10" fmla="*/ 55562 w 35"/>
              <a:gd name="T11" fmla="*/ 0 h 24"/>
              <a:gd name="T12" fmla="*/ 55562 w 35"/>
              <a:gd name="T13" fmla="*/ 38100 h 24"/>
              <a:gd name="T14" fmla="*/ 52387 w 35"/>
              <a:gd name="T15" fmla="*/ 38100 h 24"/>
              <a:gd name="T16" fmla="*/ 52387 w 35"/>
              <a:gd name="T17" fmla="*/ 0 h 24"/>
              <a:gd name="T18" fmla="*/ 55562 w 35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5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35" y="0"/>
                </a:moveTo>
                <a:lnTo>
                  <a:pt x="35" y="24"/>
                </a:lnTo>
                <a:lnTo>
                  <a:pt x="33" y="24"/>
                </a:lnTo>
                <a:lnTo>
                  <a:pt x="33" y="0"/>
                </a:lnTo>
                <a:lnTo>
                  <a:pt x="35" y="0"/>
                </a:lnTo>
                <a:close/>
              </a:path>
            </a:pathLst>
          </a:custGeom>
          <a:solidFill>
            <a:srgbClr val="D8757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18" name="Freeform 883"/>
          <p:cNvSpPr>
            <a:spLocks noEditPoints="1"/>
          </p:cNvSpPr>
          <p:nvPr/>
        </p:nvSpPr>
        <p:spPr bwMode="auto">
          <a:xfrm>
            <a:off x="1535430" y="2540000"/>
            <a:ext cx="43815" cy="34290"/>
          </a:xfrm>
          <a:custGeom>
            <a:avLst/>
            <a:gdLst>
              <a:gd name="T0" fmla="*/ 0 w 31"/>
              <a:gd name="T1" fmla="*/ 38100 h 24"/>
              <a:gd name="T2" fmla="*/ 0 w 31"/>
              <a:gd name="T3" fmla="*/ 0 h 24"/>
              <a:gd name="T4" fmla="*/ 1587 w 31"/>
              <a:gd name="T5" fmla="*/ 0 h 24"/>
              <a:gd name="T6" fmla="*/ 1587 w 31"/>
              <a:gd name="T7" fmla="*/ 38100 h 24"/>
              <a:gd name="T8" fmla="*/ 0 w 31"/>
              <a:gd name="T9" fmla="*/ 38100 h 24"/>
              <a:gd name="T10" fmla="*/ 49212 w 31"/>
              <a:gd name="T11" fmla="*/ 0 h 24"/>
              <a:gd name="T12" fmla="*/ 49212 w 31"/>
              <a:gd name="T13" fmla="*/ 38100 h 24"/>
              <a:gd name="T14" fmla="*/ 47625 w 31"/>
              <a:gd name="T15" fmla="*/ 38100 h 24"/>
              <a:gd name="T16" fmla="*/ 47625 w 31"/>
              <a:gd name="T17" fmla="*/ 0 h 24"/>
              <a:gd name="T18" fmla="*/ 49212 w 3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1" y="0"/>
                </a:moveTo>
                <a:lnTo>
                  <a:pt x="31" y="24"/>
                </a:lnTo>
                <a:lnTo>
                  <a:pt x="30" y="24"/>
                </a:lnTo>
                <a:lnTo>
                  <a:pt x="30" y="0"/>
                </a:lnTo>
                <a:lnTo>
                  <a:pt x="31" y="0"/>
                </a:lnTo>
                <a:close/>
              </a:path>
            </a:pathLst>
          </a:custGeom>
          <a:solidFill>
            <a:srgbClr val="DD666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19" name="Freeform 884"/>
          <p:cNvSpPr>
            <a:spLocks noEditPoints="1"/>
          </p:cNvSpPr>
          <p:nvPr/>
        </p:nvSpPr>
        <p:spPr bwMode="auto">
          <a:xfrm>
            <a:off x="1536700" y="2540000"/>
            <a:ext cx="41275" cy="34290"/>
          </a:xfrm>
          <a:custGeom>
            <a:avLst/>
            <a:gdLst>
              <a:gd name="T0" fmla="*/ 0 w 29"/>
              <a:gd name="T1" fmla="*/ 38100 h 24"/>
              <a:gd name="T2" fmla="*/ 0 w 29"/>
              <a:gd name="T3" fmla="*/ 0 h 24"/>
              <a:gd name="T4" fmla="*/ 1588 w 29"/>
              <a:gd name="T5" fmla="*/ 0 h 24"/>
              <a:gd name="T6" fmla="*/ 1588 w 29"/>
              <a:gd name="T7" fmla="*/ 38100 h 24"/>
              <a:gd name="T8" fmla="*/ 0 w 29"/>
              <a:gd name="T9" fmla="*/ 38100 h 24"/>
              <a:gd name="T10" fmla="*/ 46038 w 29"/>
              <a:gd name="T11" fmla="*/ 0 h 24"/>
              <a:gd name="T12" fmla="*/ 46038 w 29"/>
              <a:gd name="T13" fmla="*/ 38100 h 24"/>
              <a:gd name="T14" fmla="*/ 44450 w 29"/>
              <a:gd name="T15" fmla="*/ 38100 h 24"/>
              <a:gd name="T16" fmla="*/ 44450 w 29"/>
              <a:gd name="T17" fmla="*/ 0 h 24"/>
              <a:gd name="T18" fmla="*/ 46038 w 2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9" y="0"/>
                </a:moveTo>
                <a:lnTo>
                  <a:pt x="29" y="24"/>
                </a:lnTo>
                <a:lnTo>
                  <a:pt x="28" y="24"/>
                </a:lnTo>
                <a:lnTo>
                  <a:pt x="28" y="0"/>
                </a:lnTo>
                <a:lnTo>
                  <a:pt x="29" y="0"/>
                </a:lnTo>
                <a:close/>
              </a:path>
            </a:pathLst>
          </a:custGeom>
          <a:solidFill>
            <a:srgbClr val="E1595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20" name="Freeform 885"/>
          <p:cNvSpPr>
            <a:spLocks noEditPoints="1"/>
          </p:cNvSpPr>
          <p:nvPr/>
        </p:nvSpPr>
        <p:spPr bwMode="auto">
          <a:xfrm>
            <a:off x="1538605" y="2540000"/>
            <a:ext cx="38100" cy="34290"/>
          </a:xfrm>
          <a:custGeom>
            <a:avLst/>
            <a:gdLst>
              <a:gd name="T0" fmla="*/ 0 w 27"/>
              <a:gd name="T1" fmla="*/ 38100 h 24"/>
              <a:gd name="T2" fmla="*/ 0 w 27"/>
              <a:gd name="T3" fmla="*/ 0 h 24"/>
              <a:gd name="T4" fmla="*/ 3175 w 27"/>
              <a:gd name="T5" fmla="*/ 0 h 24"/>
              <a:gd name="T6" fmla="*/ 3175 w 27"/>
              <a:gd name="T7" fmla="*/ 38100 h 24"/>
              <a:gd name="T8" fmla="*/ 0 w 27"/>
              <a:gd name="T9" fmla="*/ 38100 h 24"/>
              <a:gd name="T10" fmla="*/ 42862 w 27"/>
              <a:gd name="T11" fmla="*/ 0 h 24"/>
              <a:gd name="T12" fmla="*/ 42862 w 27"/>
              <a:gd name="T13" fmla="*/ 38100 h 24"/>
              <a:gd name="T14" fmla="*/ 41275 w 27"/>
              <a:gd name="T15" fmla="*/ 38100 h 24"/>
              <a:gd name="T16" fmla="*/ 41275 w 27"/>
              <a:gd name="T17" fmla="*/ 0 h 24"/>
              <a:gd name="T18" fmla="*/ 42862 w 2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7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27" y="0"/>
                </a:moveTo>
                <a:lnTo>
                  <a:pt x="27" y="24"/>
                </a:lnTo>
                <a:lnTo>
                  <a:pt x="26" y="24"/>
                </a:lnTo>
                <a:lnTo>
                  <a:pt x="26" y="0"/>
                </a:lnTo>
                <a:lnTo>
                  <a:pt x="27" y="0"/>
                </a:lnTo>
                <a:close/>
              </a:path>
            </a:pathLst>
          </a:custGeom>
          <a:solidFill>
            <a:srgbClr val="E54D4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21" name="Freeform 886"/>
          <p:cNvSpPr>
            <a:spLocks noEditPoints="1"/>
          </p:cNvSpPr>
          <p:nvPr/>
        </p:nvSpPr>
        <p:spPr bwMode="auto">
          <a:xfrm>
            <a:off x="1541145" y="2540000"/>
            <a:ext cx="34290" cy="34290"/>
          </a:xfrm>
          <a:custGeom>
            <a:avLst/>
            <a:gdLst>
              <a:gd name="T0" fmla="*/ 0 w 24"/>
              <a:gd name="T1" fmla="*/ 38100 h 24"/>
              <a:gd name="T2" fmla="*/ 0 w 24"/>
              <a:gd name="T3" fmla="*/ 0 h 24"/>
              <a:gd name="T4" fmla="*/ 1588 w 24"/>
              <a:gd name="T5" fmla="*/ 0 h 24"/>
              <a:gd name="T6" fmla="*/ 1588 w 24"/>
              <a:gd name="T7" fmla="*/ 38100 h 24"/>
              <a:gd name="T8" fmla="*/ 0 w 24"/>
              <a:gd name="T9" fmla="*/ 38100 h 24"/>
              <a:gd name="T10" fmla="*/ 38100 w 24"/>
              <a:gd name="T11" fmla="*/ 0 h 24"/>
              <a:gd name="T12" fmla="*/ 38100 w 24"/>
              <a:gd name="T13" fmla="*/ 38100 h 24"/>
              <a:gd name="T14" fmla="*/ 34925 w 24"/>
              <a:gd name="T15" fmla="*/ 38100 h 24"/>
              <a:gd name="T16" fmla="*/ 34925 w 24"/>
              <a:gd name="T17" fmla="*/ 0 h 24"/>
              <a:gd name="T18" fmla="*/ 38100 w 24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4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4" y="0"/>
                </a:moveTo>
                <a:lnTo>
                  <a:pt x="24" y="24"/>
                </a:lnTo>
                <a:lnTo>
                  <a:pt x="22" y="24"/>
                </a:lnTo>
                <a:lnTo>
                  <a:pt x="22" y="0"/>
                </a:lnTo>
                <a:lnTo>
                  <a:pt x="24" y="0"/>
                </a:lnTo>
                <a:close/>
              </a:path>
            </a:pathLst>
          </a:custGeom>
          <a:solidFill>
            <a:srgbClr val="E9434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22" name="Freeform 887"/>
          <p:cNvSpPr>
            <a:spLocks noEditPoints="1"/>
          </p:cNvSpPr>
          <p:nvPr/>
        </p:nvSpPr>
        <p:spPr bwMode="auto">
          <a:xfrm>
            <a:off x="1542415" y="2540000"/>
            <a:ext cx="29845" cy="34290"/>
          </a:xfrm>
          <a:custGeom>
            <a:avLst/>
            <a:gdLst>
              <a:gd name="T0" fmla="*/ 0 w 21"/>
              <a:gd name="T1" fmla="*/ 38100 h 24"/>
              <a:gd name="T2" fmla="*/ 0 w 21"/>
              <a:gd name="T3" fmla="*/ 0 h 24"/>
              <a:gd name="T4" fmla="*/ 1588 w 21"/>
              <a:gd name="T5" fmla="*/ 0 h 24"/>
              <a:gd name="T6" fmla="*/ 1588 w 21"/>
              <a:gd name="T7" fmla="*/ 38100 h 24"/>
              <a:gd name="T8" fmla="*/ 0 w 21"/>
              <a:gd name="T9" fmla="*/ 38100 h 24"/>
              <a:gd name="T10" fmla="*/ 33338 w 21"/>
              <a:gd name="T11" fmla="*/ 0 h 24"/>
              <a:gd name="T12" fmla="*/ 33338 w 21"/>
              <a:gd name="T13" fmla="*/ 38100 h 24"/>
              <a:gd name="T14" fmla="*/ 31750 w 21"/>
              <a:gd name="T15" fmla="*/ 38100 h 24"/>
              <a:gd name="T16" fmla="*/ 31750 w 21"/>
              <a:gd name="T17" fmla="*/ 0 h 24"/>
              <a:gd name="T18" fmla="*/ 33338 w 2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21" y="0"/>
                </a:moveTo>
                <a:lnTo>
                  <a:pt x="21" y="24"/>
                </a:lnTo>
                <a:lnTo>
                  <a:pt x="20" y="24"/>
                </a:lnTo>
                <a:lnTo>
                  <a:pt x="20" y="0"/>
                </a:lnTo>
                <a:lnTo>
                  <a:pt x="21" y="0"/>
                </a:lnTo>
                <a:close/>
              </a:path>
            </a:pathLst>
          </a:custGeom>
          <a:solidFill>
            <a:srgbClr val="EC383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23" name="Freeform 888"/>
          <p:cNvSpPr>
            <a:spLocks noEditPoints="1"/>
          </p:cNvSpPr>
          <p:nvPr/>
        </p:nvSpPr>
        <p:spPr bwMode="auto">
          <a:xfrm>
            <a:off x="1544320" y="2540000"/>
            <a:ext cx="27305" cy="34290"/>
          </a:xfrm>
          <a:custGeom>
            <a:avLst/>
            <a:gdLst>
              <a:gd name="T0" fmla="*/ 0 w 19"/>
              <a:gd name="T1" fmla="*/ 38100 h 24"/>
              <a:gd name="T2" fmla="*/ 0 w 19"/>
              <a:gd name="T3" fmla="*/ 0 h 24"/>
              <a:gd name="T4" fmla="*/ 1587 w 19"/>
              <a:gd name="T5" fmla="*/ 0 h 24"/>
              <a:gd name="T6" fmla="*/ 1587 w 19"/>
              <a:gd name="T7" fmla="*/ 38100 h 24"/>
              <a:gd name="T8" fmla="*/ 0 w 19"/>
              <a:gd name="T9" fmla="*/ 38100 h 24"/>
              <a:gd name="T10" fmla="*/ 30162 w 19"/>
              <a:gd name="T11" fmla="*/ 0 h 24"/>
              <a:gd name="T12" fmla="*/ 30162 w 19"/>
              <a:gd name="T13" fmla="*/ 38100 h 24"/>
              <a:gd name="T14" fmla="*/ 28575 w 19"/>
              <a:gd name="T15" fmla="*/ 38100 h 24"/>
              <a:gd name="T16" fmla="*/ 28575 w 19"/>
              <a:gd name="T17" fmla="*/ 0 h 24"/>
              <a:gd name="T18" fmla="*/ 30162 w 19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9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19" y="0"/>
                </a:moveTo>
                <a:lnTo>
                  <a:pt x="19" y="24"/>
                </a:lnTo>
                <a:lnTo>
                  <a:pt x="18" y="24"/>
                </a:lnTo>
                <a:lnTo>
                  <a:pt x="18" y="0"/>
                </a:lnTo>
                <a:lnTo>
                  <a:pt x="19" y="0"/>
                </a:lnTo>
                <a:close/>
              </a:path>
            </a:pathLst>
          </a:custGeom>
          <a:solidFill>
            <a:srgbClr val="EF2F2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24" name="Freeform 889"/>
          <p:cNvSpPr>
            <a:spLocks noEditPoints="1"/>
          </p:cNvSpPr>
          <p:nvPr/>
        </p:nvSpPr>
        <p:spPr bwMode="auto">
          <a:xfrm>
            <a:off x="1545590" y="2540000"/>
            <a:ext cx="24130" cy="34290"/>
          </a:xfrm>
          <a:custGeom>
            <a:avLst/>
            <a:gdLst>
              <a:gd name="T0" fmla="*/ 0 w 17"/>
              <a:gd name="T1" fmla="*/ 38100 h 24"/>
              <a:gd name="T2" fmla="*/ 0 w 17"/>
              <a:gd name="T3" fmla="*/ 0 h 24"/>
              <a:gd name="T4" fmla="*/ 3175 w 17"/>
              <a:gd name="T5" fmla="*/ 0 h 24"/>
              <a:gd name="T6" fmla="*/ 3175 w 17"/>
              <a:gd name="T7" fmla="*/ 38100 h 24"/>
              <a:gd name="T8" fmla="*/ 0 w 17"/>
              <a:gd name="T9" fmla="*/ 38100 h 24"/>
              <a:gd name="T10" fmla="*/ 26988 w 17"/>
              <a:gd name="T11" fmla="*/ 0 h 24"/>
              <a:gd name="T12" fmla="*/ 26988 w 17"/>
              <a:gd name="T13" fmla="*/ 38100 h 24"/>
              <a:gd name="T14" fmla="*/ 25400 w 17"/>
              <a:gd name="T15" fmla="*/ 38100 h 24"/>
              <a:gd name="T16" fmla="*/ 25400 w 17"/>
              <a:gd name="T17" fmla="*/ 0 h 24"/>
              <a:gd name="T18" fmla="*/ 26988 w 17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7" h="24">
                <a:moveTo>
                  <a:pt x="0" y="24"/>
                </a:moveTo>
                <a:lnTo>
                  <a:pt x="0" y="0"/>
                </a:lnTo>
                <a:lnTo>
                  <a:pt x="2" y="0"/>
                </a:lnTo>
                <a:lnTo>
                  <a:pt x="2" y="24"/>
                </a:lnTo>
                <a:lnTo>
                  <a:pt x="0" y="24"/>
                </a:lnTo>
                <a:close/>
                <a:moveTo>
                  <a:pt x="17" y="0"/>
                </a:moveTo>
                <a:lnTo>
                  <a:pt x="17" y="24"/>
                </a:lnTo>
                <a:lnTo>
                  <a:pt x="16" y="24"/>
                </a:lnTo>
                <a:lnTo>
                  <a:pt x="16" y="0"/>
                </a:lnTo>
                <a:lnTo>
                  <a:pt x="17" y="0"/>
                </a:lnTo>
                <a:close/>
              </a:path>
            </a:pathLst>
          </a:custGeom>
          <a:solidFill>
            <a:srgbClr val="F22626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25" name="Freeform 890"/>
          <p:cNvSpPr>
            <a:spLocks noEditPoints="1"/>
          </p:cNvSpPr>
          <p:nvPr/>
        </p:nvSpPr>
        <p:spPr bwMode="auto">
          <a:xfrm>
            <a:off x="1548130" y="2537460"/>
            <a:ext cx="19685" cy="36830"/>
          </a:xfrm>
          <a:custGeom>
            <a:avLst/>
            <a:gdLst>
              <a:gd name="T0" fmla="*/ 0 w 14"/>
              <a:gd name="T1" fmla="*/ 41275 h 26"/>
              <a:gd name="T2" fmla="*/ 0 w 14"/>
              <a:gd name="T3" fmla="*/ 3175 h 26"/>
              <a:gd name="T4" fmla="*/ 1588 w 14"/>
              <a:gd name="T5" fmla="*/ 0 h 26"/>
              <a:gd name="T6" fmla="*/ 1588 w 14"/>
              <a:gd name="T7" fmla="*/ 39688 h 26"/>
              <a:gd name="T8" fmla="*/ 0 w 14"/>
              <a:gd name="T9" fmla="*/ 41275 h 26"/>
              <a:gd name="T10" fmla="*/ 22225 w 14"/>
              <a:gd name="T11" fmla="*/ 3175 h 26"/>
              <a:gd name="T12" fmla="*/ 22225 w 14"/>
              <a:gd name="T13" fmla="*/ 41275 h 26"/>
              <a:gd name="T14" fmla="*/ 19050 w 14"/>
              <a:gd name="T15" fmla="*/ 39688 h 26"/>
              <a:gd name="T16" fmla="*/ 19050 w 14"/>
              <a:gd name="T17" fmla="*/ 0 h 26"/>
              <a:gd name="T18" fmla="*/ 22225 w 14"/>
              <a:gd name="T19" fmla="*/ 3175 h 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4" h="26">
                <a:moveTo>
                  <a:pt x="0" y="26"/>
                </a:moveTo>
                <a:lnTo>
                  <a:pt x="0" y="2"/>
                </a:lnTo>
                <a:lnTo>
                  <a:pt x="1" y="0"/>
                </a:lnTo>
                <a:lnTo>
                  <a:pt x="1" y="25"/>
                </a:lnTo>
                <a:lnTo>
                  <a:pt x="0" y="26"/>
                </a:lnTo>
                <a:close/>
                <a:moveTo>
                  <a:pt x="14" y="2"/>
                </a:moveTo>
                <a:lnTo>
                  <a:pt x="14" y="26"/>
                </a:lnTo>
                <a:lnTo>
                  <a:pt x="12" y="25"/>
                </a:lnTo>
                <a:lnTo>
                  <a:pt x="12" y="0"/>
                </a:lnTo>
                <a:lnTo>
                  <a:pt x="14" y="2"/>
                </a:lnTo>
                <a:close/>
              </a:path>
            </a:pathLst>
          </a:custGeom>
          <a:solidFill>
            <a:srgbClr val="F41E1E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26" name="Freeform 891"/>
          <p:cNvSpPr>
            <a:spLocks noEditPoints="1"/>
          </p:cNvSpPr>
          <p:nvPr/>
        </p:nvSpPr>
        <p:spPr bwMode="auto">
          <a:xfrm>
            <a:off x="1550035" y="2537460"/>
            <a:ext cx="15875" cy="36830"/>
          </a:xfrm>
          <a:custGeom>
            <a:avLst/>
            <a:gdLst>
              <a:gd name="T0" fmla="*/ 0 w 11"/>
              <a:gd name="T1" fmla="*/ 39688 h 26"/>
              <a:gd name="T2" fmla="*/ 0 w 11"/>
              <a:gd name="T3" fmla="*/ 0 h 26"/>
              <a:gd name="T4" fmla="*/ 1587 w 11"/>
              <a:gd name="T5" fmla="*/ 3175 h 26"/>
              <a:gd name="T6" fmla="*/ 1587 w 11"/>
              <a:gd name="T7" fmla="*/ 41275 h 26"/>
              <a:gd name="T8" fmla="*/ 0 w 11"/>
              <a:gd name="T9" fmla="*/ 39688 h 26"/>
              <a:gd name="T10" fmla="*/ 17462 w 11"/>
              <a:gd name="T11" fmla="*/ 0 h 26"/>
              <a:gd name="T12" fmla="*/ 17462 w 11"/>
              <a:gd name="T13" fmla="*/ 39688 h 26"/>
              <a:gd name="T14" fmla="*/ 15875 w 11"/>
              <a:gd name="T15" fmla="*/ 41275 h 26"/>
              <a:gd name="T16" fmla="*/ 15875 w 11"/>
              <a:gd name="T17" fmla="*/ 3175 h 26"/>
              <a:gd name="T18" fmla="*/ 17462 w 11"/>
              <a:gd name="T19" fmla="*/ 0 h 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1" h="26">
                <a:moveTo>
                  <a:pt x="0" y="25"/>
                </a:moveTo>
                <a:lnTo>
                  <a:pt x="0" y="0"/>
                </a:lnTo>
                <a:lnTo>
                  <a:pt x="1" y="2"/>
                </a:lnTo>
                <a:lnTo>
                  <a:pt x="1" y="26"/>
                </a:lnTo>
                <a:lnTo>
                  <a:pt x="0" y="25"/>
                </a:lnTo>
                <a:close/>
                <a:moveTo>
                  <a:pt x="11" y="0"/>
                </a:moveTo>
                <a:lnTo>
                  <a:pt x="11" y="25"/>
                </a:lnTo>
                <a:lnTo>
                  <a:pt x="10" y="26"/>
                </a:lnTo>
                <a:lnTo>
                  <a:pt x="10" y="2"/>
                </a:lnTo>
                <a:lnTo>
                  <a:pt x="11" y="0"/>
                </a:lnTo>
                <a:close/>
              </a:path>
            </a:pathLst>
          </a:custGeom>
          <a:solidFill>
            <a:srgbClr val="F7171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27" name="Freeform 892"/>
          <p:cNvSpPr>
            <a:spLocks noEditPoints="1"/>
          </p:cNvSpPr>
          <p:nvPr/>
        </p:nvSpPr>
        <p:spPr bwMode="auto">
          <a:xfrm>
            <a:off x="1551305" y="2537460"/>
            <a:ext cx="12700" cy="36830"/>
          </a:xfrm>
          <a:custGeom>
            <a:avLst/>
            <a:gdLst>
              <a:gd name="T0" fmla="*/ 0 w 9"/>
              <a:gd name="T1" fmla="*/ 41275 h 26"/>
              <a:gd name="T2" fmla="*/ 0 w 9"/>
              <a:gd name="T3" fmla="*/ 3175 h 26"/>
              <a:gd name="T4" fmla="*/ 1588 w 9"/>
              <a:gd name="T5" fmla="*/ 0 h 26"/>
              <a:gd name="T6" fmla="*/ 1588 w 9"/>
              <a:gd name="T7" fmla="*/ 39688 h 26"/>
              <a:gd name="T8" fmla="*/ 0 w 9"/>
              <a:gd name="T9" fmla="*/ 41275 h 26"/>
              <a:gd name="T10" fmla="*/ 14288 w 9"/>
              <a:gd name="T11" fmla="*/ 3175 h 26"/>
              <a:gd name="T12" fmla="*/ 14288 w 9"/>
              <a:gd name="T13" fmla="*/ 41275 h 26"/>
              <a:gd name="T14" fmla="*/ 12700 w 9"/>
              <a:gd name="T15" fmla="*/ 39688 h 26"/>
              <a:gd name="T16" fmla="*/ 12700 w 9"/>
              <a:gd name="T17" fmla="*/ 0 h 26"/>
              <a:gd name="T18" fmla="*/ 14288 w 9"/>
              <a:gd name="T19" fmla="*/ 3175 h 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9" h="26">
                <a:moveTo>
                  <a:pt x="0" y="26"/>
                </a:moveTo>
                <a:lnTo>
                  <a:pt x="0" y="2"/>
                </a:lnTo>
                <a:lnTo>
                  <a:pt x="1" y="0"/>
                </a:lnTo>
                <a:lnTo>
                  <a:pt x="1" y="25"/>
                </a:lnTo>
                <a:lnTo>
                  <a:pt x="0" y="26"/>
                </a:lnTo>
                <a:close/>
                <a:moveTo>
                  <a:pt x="9" y="2"/>
                </a:moveTo>
                <a:lnTo>
                  <a:pt x="9" y="26"/>
                </a:lnTo>
                <a:lnTo>
                  <a:pt x="8" y="25"/>
                </a:lnTo>
                <a:lnTo>
                  <a:pt x="8" y="0"/>
                </a:lnTo>
                <a:lnTo>
                  <a:pt x="9" y="2"/>
                </a:lnTo>
                <a:close/>
              </a:path>
            </a:pathLst>
          </a:custGeom>
          <a:solidFill>
            <a:srgbClr val="F9101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28" name="Freeform 893"/>
          <p:cNvSpPr>
            <a:spLocks noEditPoints="1"/>
          </p:cNvSpPr>
          <p:nvPr/>
        </p:nvSpPr>
        <p:spPr bwMode="auto">
          <a:xfrm>
            <a:off x="1552575" y="2537460"/>
            <a:ext cx="10160" cy="36830"/>
          </a:xfrm>
          <a:custGeom>
            <a:avLst/>
            <a:gdLst>
              <a:gd name="T0" fmla="*/ 0 w 7"/>
              <a:gd name="T1" fmla="*/ 39688 h 26"/>
              <a:gd name="T2" fmla="*/ 0 w 7"/>
              <a:gd name="T3" fmla="*/ 0 h 26"/>
              <a:gd name="T4" fmla="*/ 3175 w 7"/>
              <a:gd name="T5" fmla="*/ 3175 h 26"/>
              <a:gd name="T6" fmla="*/ 3175 w 7"/>
              <a:gd name="T7" fmla="*/ 41275 h 26"/>
              <a:gd name="T8" fmla="*/ 0 w 7"/>
              <a:gd name="T9" fmla="*/ 39688 h 26"/>
              <a:gd name="T10" fmla="*/ 11112 w 7"/>
              <a:gd name="T11" fmla="*/ 0 h 26"/>
              <a:gd name="T12" fmla="*/ 11112 w 7"/>
              <a:gd name="T13" fmla="*/ 39688 h 26"/>
              <a:gd name="T14" fmla="*/ 7937 w 7"/>
              <a:gd name="T15" fmla="*/ 41275 h 26"/>
              <a:gd name="T16" fmla="*/ 7937 w 7"/>
              <a:gd name="T17" fmla="*/ 3175 h 26"/>
              <a:gd name="T18" fmla="*/ 11112 w 7"/>
              <a:gd name="T19" fmla="*/ 0 h 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7" h="26">
                <a:moveTo>
                  <a:pt x="0" y="25"/>
                </a:moveTo>
                <a:lnTo>
                  <a:pt x="0" y="0"/>
                </a:lnTo>
                <a:lnTo>
                  <a:pt x="2" y="2"/>
                </a:lnTo>
                <a:lnTo>
                  <a:pt x="2" y="26"/>
                </a:lnTo>
                <a:lnTo>
                  <a:pt x="0" y="25"/>
                </a:lnTo>
                <a:close/>
                <a:moveTo>
                  <a:pt x="7" y="0"/>
                </a:moveTo>
                <a:lnTo>
                  <a:pt x="7" y="25"/>
                </a:lnTo>
                <a:lnTo>
                  <a:pt x="5" y="26"/>
                </a:lnTo>
                <a:lnTo>
                  <a:pt x="5" y="2"/>
                </a:lnTo>
                <a:lnTo>
                  <a:pt x="7" y="0"/>
                </a:lnTo>
                <a:close/>
              </a:path>
            </a:pathLst>
          </a:custGeom>
          <a:solidFill>
            <a:srgbClr val="FB090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29" name="Freeform 894"/>
          <p:cNvSpPr>
            <a:spLocks noEditPoints="1"/>
          </p:cNvSpPr>
          <p:nvPr/>
        </p:nvSpPr>
        <p:spPr bwMode="auto">
          <a:xfrm>
            <a:off x="1555115" y="2540000"/>
            <a:ext cx="4445" cy="34290"/>
          </a:xfrm>
          <a:custGeom>
            <a:avLst/>
            <a:gdLst>
              <a:gd name="T0" fmla="*/ 0 w 3"/>
              <a:gd name="T1" fmla="*/ 38100 h 24"/>
              <a:gd name="T2" fmla="*/ 0 w 3"/>
              <a:gd name="T3" fmla="*/ 0 h 24"/>
              <a:gd name="T4" fmla="*/ 1587 w 3"/>
              <a:gd name="T5" fmla="*/ 0 h 24"/>
              <a:gd name="T6" fmla="*/ 1587 w 3"/>
              <a:gd name="T7" fmla="*/ 38100 h 24"/>
              <a:gd name="T8" fmla="*/ 0 w 3"/>
              <a:gd name="T9" fmla="*/ 38100 h 24"/>
              <a:gd name="T10" fmla="*/ 4762 w 3"/>
              <a:gd name="T11" fmla="*/ 0 h 24"/>
              <a:gd name="T12" fmla="*/ 4762 w 3"/>
              <a:gd name="T13" fmla="*/ 38100 h 24"/>
              <a:gd name="T14" fmla="*/ 3175 w 3"/>
              <a:gd name="T15" fmla="*/ 38100 h 24"/>
              <a:gd name="T16" fmla="*/ 3175 w 3"/>
              <a:gd name="T17" fmla="*/ 0 h 24"/>
              <a:gd name="T18" fmla="*/ 4762 w 3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3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3" y="0"/>
                </a:moveTo>
                <a:lnTo>
                  <a:pt x="3" y="24"/>
                </a:lnTo>
                <a:lnTo>
                  <a:pt x="2" y="24"/>
                </a:lnTo>
                <a:lnTo>
                  <a:pt x="2" y="0"/>
                </a:lnTo>
                <a:lnTo>
                  <a:pt x="3" y="0"/>
                </a:lnTo>
                <a:close/>
              </a:path>
            </a:pathLst>
          </a:custGeom>
          <a:solidFill>
            <a:srgbClr val="FD0303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30" name="Freeform 895"/>
          <p:cNvSpPr>
            <a:spLocks noEditPoints="1"/>
          </p:cNvSpPr>
          <p:nvPr/>
        </p:nvSpPr>
        <p:spPr bwMode="auto">
          <a:xfrm>
            <a:off x="1557020" y="2540000"/>
            <a:ext cx="1270" cy="34290"/>
          </a:xfrm>
          <a:custGeom>
            <a:avLst/>
            <a:gdLst>
              <a:gd name="T0" fmla="*/ 0 w 1"/>
              <a:gd name="T1" fmla="*/ 38100 h 24"/>
              <a:gd name="T2" fmla="*/ 0 w 1"/>
              <a:gd name="T3" fmla="*/ 0 h 24"/>
              <a:gd name="T4" fmla="*/ 1588 w 1"/>
              <a:gd name="T5" fmla="*/ 0 h 24"/>
              <a:gd name="T6" fmla="*/ 1588 w 1"/>
              <a:gd name="T7" fmla="*/ 38100 h 24"/>
              <a:gd name="T8" fmla="*/ 0 w 1"/>
              <a:gd name="T9" fmla="*/ 38100 h 24"/>
              <a:gd name="T10" fmla="*/ 1588 w 1"/>
              <a:gd name="T11" fmla="*/ 0 h 24"/>
              <a:gd name="T12" fmla="*/ 1588 w 1"/>
              <a:gd name="T13" fmla="*/ 38100 h 24"/>
              <a:gd name="T14" fmla="*/ 1588 w 1"/>
              <a:gd name="T15" fmla="*/ 38100 h 24"/>
              <a:gd name="T16" fmla="*/ 1588 w 1"/>
              <a:gd name="T17" fmla="*/ 0 h 24"/>
              <a:gd name="T18" fmla="*/ 1588 w 1"/>
              <a:gd name="T19" fmla="*/ 0 h 2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1" h="24">
                <a:moveTo>
                  <a:pt x="0" y="24"/>
                </a:moveTo>
                <a:lnTo>
                  <a:pt x="0" y="0"/>
                </a:lnTo>
                <a:lnTo>
                  <a:pt x="1" y="0"/>
                </a:lnTo>
                <a:lnTo>
                  <a:pt x="1" y="24"/>
                </a:lnTo>
                <a:lnTo>
                  <a:pt x="0" y="24"/>
                </a:lnTo>
                <a:close/>
                <a:moveTo>
                  <a:pt x="1" y="0"/>
                </a:moveTo>
                <a:lnTo>
                  <a:pt x="1" y="24"/>
                </a:lnTo>
                <a:lnTo>
                  <a:pt x="1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31" name="Freeform 896"/>
          <p:cNvSpPr/>
          <p:nvPr/>
        </p:nvSpPr>
        <p:spPr bwMode="auto">
          <a:xfrm>
            <a:off x="1510030" y="2099310"/>
            <a:ext cx="608330" cy="610235"/>
          </a:xfrm>
          <a:custGeom>
            <a:avLst/>
            <a:gdLst>
              <a:gd name="T0" fmla="*/ 0 w 428"/>
              <a:gd name="T1" fmla="*/ 681038 h 429"/>
              <a:gd name="T2" fmla="*/ 0 w 428"/>
              <a:gd name="T3" fmla="*/ 473075 h 429"/>
              <a:gd name="T4" fmla="*/ 69850 w 428"/>
              <a:gd name="T5" fmla="*/ 401638 h 429"/>
              <a:gd name="T6" fmla="*/ 76200 w 428"/>
              <a:gd name="T7" fmla="*/ 401638 h 429"/>
              <a:gd name="T8" fmla="*/ 76200 w 428"/>
              <a:gd name="T9" fmla="*/ 77788 h 429"/>
              <a:gd name="T10" fmla="*/ 150813 w 428"/>
              <a:gd name="T11" fmla="*/ 0 h 429"/>
              <a:gd name="T12" fmla="*/ 603250 w 428"/>
              <a:gd name="T13" fmla="*/ 0 h 429"/>
              <a:gd name="T14" fmla="*/ 603250 w 428"/>
              <a:gd name="T15" fmla="*/ 228600 h 429"/>
              <a:gd name="T16" fmla="*/ 585788 w 428"/>
              <a:gd name="T17" fmla="*/ 284163 h 429"/>
              <a:gd name="T18" fmla="*/ 585788 w 428"/>
              <a:gd name="T19" fmla="*/ 387350 h 429"/>
              <a:gd name="T20" fmla="*/ 574675 w 428"/>
              <a:gd name="T21" fmla="*/ 396875 h 429"/>
              <a:gd name="T22" fmla="*/ 679450 w 428"/>
              <a:gd name="T23" fmla="*/ 396875 h 429"/>
              <a:gd name="T24" fmla="*/ 679450 w 428"/>
              <a:gd name="T25" fmla="*/ 604838 h 429"/>
              <a:gd name="T26" fmla="*/ 603250 w 428"/>
              <a:gd name="T27" fmla="*/ 681038 h 429"/>
              <a:gd name="T28" fmla="*/ 0 w 428"/>
              <a:gd name="T29" fmla="*/ 681038 h 429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428" h="429">
                <a:moveTo>
                  <a:pt x="0" y="429"/>
                </a:moveTo>
                <a:lnTo>
                  <a:pt x="0" y="298"/>
                </a:lnTo>
                <a:lnTo>
                  <a:pt x="44" y="253"/>
                </a:lnTo>
                <a:lnTo>
                  <a:pt x="48" y="253"/>
                </a:lnTo>
                <a:lnTo>
                  <a:pt x="48" y="49"/>
                </a:lnTo>
                <a:lnTo>
                  <a:pt x="95" y="0"/>
                </a:lnTo>
                <a:lnTo>
                  <a:pt x="380" y="0"/>
                </a:lnTo>
                <a:lnTo>
                  <a:pt x="380" y="144"/>
                </a:lnTo>
                <a:lnTo>
                  <a:pt x="369" y="179"/>
                </a:lnTo>
                <a:lnTo>
                  <a:pt x="369" y="244"/>
                </a:lnTo>
                <a:lnTo>
                  <a:pt x="362" y="250"/>
                </a:lnTo>
                <a:lnTo>
                  <a:pt x="428" y="250"/>
                </a:lnTo>
                <a:lnTo>
                  <a:pt x="428" y="381"/>
                </a:lnTo>
                <a:lnTo>
                  <a:pt x="380" y="429"/>
                </a:lnTo>
                <a:lnTo>
                  <a:pt x="0" y="429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400">
              <a:latin typeface="Sitka Text" pitchFamily="2" charset="0"/>
            </a:endParaRPr>
          </a:p>
        </p:txBody>
      </p:sp>
      <p:sp>
        <p:nvSpPr>
          <p:cNvPr id="18932" name="Rectangle 897"/>
          <p:cNvSpPr>
            <a:spLocks noChangeArrowheads="1"/>
          </p:cNvSpPr>
          <p:nvPr/>
        </p:nvSpPr>
        <p:spPr bwMode="auto">
          <a:xfrm>
            <a:off x="1042035" y="2773045"/>
            <a:ext cx="1061720" cy="245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err="1" smtClean="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Tianjing</a:t>
            </a:r>
          </a:p>
        </p:txBody>
      </p:sp>
      <p:sp>
        <p:nvSpPr>
          <p:cNvPr id="18933" name="Line 898"/>
          <p:cNvSpPr>
            <a:spLocks noChangeShapeType="1"/>
          </p:cNvSpPr>
          <p:nvPr/>
        </p:nvSpPr>
        <p:spPr bwMode="auto">
          <a:xfrm flipV="1">
            <a:off x="5617210" y="3202940"/>
            <a:ext cx="1892300" cy="1208405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8935" name="Text Box 900"/>
          <p:cNvSpPr txBox="1">
            <a:spLocks noChangeArrowheads="1"/>
          </p:cNvSpPr>
          <p:nvPr/>
        </p:nvSpPr>
        <p:spPr bwMode="auto">
          <a:xfrm>
            <a:off x="6003925" y="2733675"/>
            <a:ext cx="7423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128</a:t>
            </a:r>
          </a:p>
        </p:txBody>
      </p:sp>
      <p:sp>
        <p:nvSpPr>
          <p:cNvPr id="18936" name="Text Box 901"/>
          <p:cNvSpPr txBox="1">
            <a:spLocks noChangeArrowheads="1"/>
          </p:cNvSpPr>
          <p:nvPr/>
        </p:nvSpPr>
        <p:spPr bwMode="auto">
          <a:xfrm>
            <a:off x="6297295" y="3901440"/>
            <a:ext cx="75438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140</a:t>
            </a:r>
          </a:p>
        </p:txBody>
      </p:sp>
      <p:sp>
        <p:nvSpPr>
          <p:cNvPr id="18937" name="Text Box 902"/>
          <p:cNvSpPr txBox="1">
            <a:spLocks noChangeArrowheads="1"/>
          </p:cNvSpPr>
          <p:nvPr/>
        </p:nvSpPr>
        <p:spPr bwMode="auto">
          <a:xfrm>
            <a:off x="5213350" y="3477895"/>
            <a:ext cx="71183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181</a:t>
            </a:r>
          </a:p>
        </p:txBody>
      </p:sp>
      <p:sp>
        <p:nvSpPr>
          <p:cNvPr id="18938" name="Text Box 903"/>
          <p:cNvSpPr txBox="1">
            <a:spLocks noChangeArrowheads="1"/>
          </p:cNvSpPr>
          <p:nvPr/>
        </p:nvSpPr>
        <p:spPr bwMode="auto">
          <a:xfrm>
            <a:off x="3777615" y="3835400"/>
            <a:ext cx="61849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30</a:t>
            </a:r>
          </a:p>
        </p:txBody>
      </p:sp>
      <p:sp>
        <p:nvSpPr>
          <p:cNvPr id="18939" name="Text Box 904"/>
          <p:cNvSpPr txBox="1">
            <a:spLocks noChangeArrowheads="1"/>
          </p:cNvSpPr>
          <p:nvPr/>
        </p:nvSpPr>
        <p:spPr bwMode="auto">
          <a:xfrm>
            <a:off x="2654300" y="3440430"/>
            <a:ext cx="58039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16</a:t>
            </a:r>
          </a:p>
        </p:txBody>
      </p:sp>
      <p:sp>
        <p:nvSpPr>
          <p:cNvPr id="18940" name="Text Box 905"/>
          <p:cNvSpPr txBox="1">
            <a:spLocks noChangeArrowheads="1"/>
          </p:cNvSpPr>
          <p:nvPr/>
        </p:nvSpPr>
        <p:spPr bwMode="auto">
          <a:xfrm>
            <a:off x="2119630" y="2143125"/>
            <a:ext cx="60769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>
                <a:latin typeface="Sitka Text" pitchFamily="2" charset="0"/>
                <a:ea typeface="宋体" panose="02010600030101010101" pitchFamily="2" charset="-122"/>
              </a:rPr>
              <a:t>56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1616075" cy="765175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3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Map 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945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5AA3E22-4597-4EDE-A4DE-E359493793E0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1945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1946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19427E-D1DF-4A9A-9988-9A411A730570}" type="slidenum">
              <a:rPr lang="en-US" altLang="zh-CN" sz="790"/>
              <a:pPr/>
              <a:t>11</a:t>
            </a:fld>
            <a:endParaRPr lang="en-US" altLang="zh-CN" sz="790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2931296" y="5120200"/>
            <a:ext cx="313499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Nodes =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stations</a:t>
            </a:r>
            <a:endParaRPr lang="en-US" altLang="zh-CN" dirty="0">
              <a:latin typeface="Sitka Text" pitchFamily="2" charset="0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Edges = </a:t>
            </a:r>
            <a:r>
              <a:rPr lang="en-US" altLang="zh-CN" dirty="0" smtClean="0">
                <a:latin typeface="Sitka Text" pitchFamily="2" charset="0"/>
                <a:ea typeface="宋体" panose="02010600030101010101" pitchFamily="2" charset="-122"/>
              </a:rPr>
              <a:t>connecting lines</a:t>
            </a:r>
          </a:p>
        </p:txBody>
      </p:sp>
      <p:pic>
        <p:nvPicPr>
          <p:cNvPr id="19" name="Picture 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1023" t="39684" r="45355" b="30173"/>
          <a:stretch>
            <a:fillRect/>
          </a:stretch>
        </p:blipFill>
        <p:spPr bwMode="auto">
          <a:xfrm>
            <a:off x="2339975" y="476250"/>
            <a:ext cx="4728845" cy="4526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1153795" y="5904230"/>
            <a:ext cx="717169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</a:rPr>
              <a:t>What is the shortest path from “</a:t>
            </a:r>
            <a:r>
              <a:rPr lang="zh-CN" altLang="en-US" sz="2000" dirty="0">
                <a:solidFill>
                  <a:srgbClr val="FF0000"/>
                </a:solidFill>
                <a:latin typeface="Sitka Text" pitchFamily="2" charset="0"/>
              </a:rPr>
              <a:t>越秀公园”</a:t>
            </a:r>
            <a:r>
              <a:rPr lang="en-US" altLang="zh-CN" sz="2000" dirty="0">
                <a:solidFill>
                  <a:srgbClr val="FF0000"/>
                </a:solidFill>
                <a:latin typeface="Sitka Text" pitchFamily="2" charset="0"/>
              </a:rPr>
              <a:t>to “</a:t>
            </a:r>
            <a:r>
              <a:rPr lang="zh-CN" altLang="en-US" sz="2000" dirty="0">
                <a:solidFill>
                  <a:srgbClr val="FF0000"/>
                </a:solidFill>
                <a:latin typeface="Sitka Text" pitchFamily="2" charset="0"/>
              </a:rPr>
              <a:t>动物园”？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7581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Definition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048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3DF8656-E569-45BB-BC49-CF14BBA6D2B4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2048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2048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B37BC56-7055-472F-B55D-6C7C159BC26D}" type="slidenum">
              <a:rPr lang="en-US" altLang="zh-CN" sz="790"/>
              <a:pPr/>
              <a:t>12</a:t>
            </a:fld>
            <a:endParaRPr lang="en-US" altLang="zh-CN" sz="790"/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847" y="1757047"/>
            <a:ext cx="7886700" cy="43513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A graph is simply a collection of nodes plus edges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Linked lists, trees, and heaps are all special cases of graphs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anose="02010600030101010101" pitchFamily="2" charset="-122"/>
              </a:rPr>
              <a:t>The nodes are known as vertices (node = “vertex”)</a:t>
            </a:r>
          </a:p>
          <a:p>
            <a:pPr algn="just">
              <a:lnSpc>
                <a:spcPct val="90000"/>
              </a:lnSpc>
            </a:pPr>
            <a:r>
              <a:rPr lang="en-US" altLang="zh-CN" sz="2900" dirty="0">
                <a:solidFill>
                  <a:srgbClr val="263AF8"/>
                </a:solidFill>
                <a:ea typeface="宋体" panose="02010600030101010101" pitchFamily="2" charset="-122"/>
              </a:rPr>
              <a:t>Formal Definition: A graph </a:t>
            </a:r>
            <a:r>
              <a:rPr lang="en-US" altLang="zh-CN" sz="2900" i="1" dirty="0">
                <a:solidFill>
                  <a:srgbClr val="263AF8"/>
                </a:solidFill>
                <a:ea typeface="宋体" panose="02010600030101010101" pitchFamily="2" charset="-122"/>
              </a:rPr>
              <a:t>G</a:t>
            </a:r>
            <a:r>
              <a:rPr lang="en-US" altLang="zh-CN" sz="2900" dirty="0">
                <a:solidFill>
                  <a:srgbClr val="263AF8"/>
                </a:solidFill>
                <a:ea typeface="宋体" panose="02010600030101010101" pitchFamily="2" charset="-122"/>
              </a:rPr>
              <a:t> is a pair (</a:t>
            </a:r>
            <a:r>
              <a:rPr lang="en-US" altLang="zh-CN" sz="2900" i="1" dirty="0">
                <a:solidFill>
                  <a:srgbClr val="263AF8"/>
                </a:solidFill>
                <a:ea typeface="宋体" panose="02010600030101010101" pitchFamily="2" charset="-122"/>
              </a:rPr>
              <a:t>V</a:t>
            </a:r>
            <a:r>
              <a:rPr lang="en-US" altLang="zh-CN" sz="2900" dirty="0">
                <a:solidFill>
                  <a:srgbClr val="263AF8"/>
                </a:solidFill>
                <a:ea typeface="宋体" panose="02010600030101010101" pitchFamily="2" charset="-122"/>
              </a:rPr>
              <a:t>, </a:t>
            </a:r>
            <a:r>
              <a:rPr lang="en-US" altLang="zh-CN" sz="2900" i="1" dirty="0">
                <a:solidFill>
                  <a:srgbClr val="263AF8"/>
                </a:solidFill>
                <a:ea typeface="宋体" panose="02010600030101010101" pitchFamily="2" charset="-122"/>
              </a:rPr>
              <a:t>E</a:t>
            </a:r>
            <a:r>
              <a:rPr lang="en-US" altLang="zh-CN" sz="2900" dirty="0">
                <a:solidFill>
                  <a:srgbClr val="263AF8"/>
                </a:solidFill>
                <a:ea typeface="宋体" panose="02010600030101010101" pitchFamily="2" charset="-122"/>
              </a:rPr>
              <a:t>) </a:t>
            </a:r>
            <a:r>
              <a:rPr lang="en-US" altLang="zh-CN" sz="2900" dirty="0">
                <a:ea typeface="宋体" panose="02010600030101010101" pitchFamily="2" charset="-122"/>
              </a:rPr>
              <a:t>where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900" i="1" dirty="0">
                <a:ea typeface="宋体" panose="02010600030101010101" pitchFamily="2" charset="-122"/>
              </a:rPr>
              <a:t>V</a:t>
            </a:r>
            <a:r>
              <a:rPr lang="en-US" altLang="zh-CN" sz="2900" dirty="0">
                <a:ea typeface="宋体" panose="02010600030101010101" pitchFamily="2" charset="-122"/>
              </a:rPr>
              <a:t> is a set of vertices or nodes 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900" i="1" dirty="0">
                <a:ea typeface="宋体" panose="02010600030101010101" pitchFamily="2" charset="-122"/>
              </a:rPr>
              <a:t>E</a:t>
            </a:r>
            <a:r>
              <a:rPr lang="en-US" altLang="zh-CN" sz="2900" dirty="0">
                <a:ea typeface="宋体" panose="02010600030101010101" pitchFamily="2" charset="-122"/>
              </a:rPr>
              <a:t> is a set of edges that connect </a:t>
            </a:r>
            <a:r>
              <a:rPr lang="en-US" altLang="zh-CN" sz="2900" dirty="0" smtClean="0">
                <a:ea typeface="宋体" panose="02010600030101010101" pitchFamily="2" charset="-122"/>
              </a:rPr>
              <a:t>vertices</a:t>
            </a:r>
            <a:endParaRPr lang="en-US" altLang="zh-CN" sz="2900" dirty="0">
              <a:ea typeface="宋体" panose="02010600030101010101" pitchFamily="2" charset="-122"/>
            </a:endParaRPr>
          </a:p>
          <a:p>
            <a:r>
              <a:rPr lang="en-US" altLang="zh-CN" dirty="0"/>
              <a:t>|E| can range from 0 to |V|</a:t>
            </a:r>
            <a:r>
              <a:rPr lang="en-US" altLang="zh-CN" baseline="30000" dirty="0"/>
              <a:t>2</a:t>
            </a:r>
            <a:r>
              <a:rPr lang="en-US" altLang="zh-CN" dirty="0"/>
              <a:t>- |V|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 rot="960000">
            <a:off x="7858760" y="5166360"/>
            <a:ext cx="832485" cy="975995"/>
            <a:chOff x="8523" y="5551"/>
            <a:chExt cx="452" cy="530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945" name="Freeform 482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8523" y="5551"/>
              <a:ext cx="453" cy="530"/>
            </a:xfrm>
            <a:custGeom>
              <a:avLst/>
              <a:gdLst>
                <a:gd name="T0" fmla="*/ 2 w 474"/>
                <a:gd name="T1" fmla="*/ 544 h 555"/>
                <a:gd name="T2" fmla="*/ 450 w 474"/>
                <a:gd name="T3" fmla="*/ 114 h 555"/>
                <a:gd name="T4" fmla="*/ 330 w 474"/>
                <a:gd name="T5" fmla="*/ 290 h 555"/>
                <a:gd name="T6" fmla="*/ 309 w 474"/>
                <a:gd name="T7" fmla="*/ 393 h 555"/>
                <a:gd name="T8" fmla="*/ 260 w 474"/>
                <a:gd name="T9" fmla="*/ 420 h 555"/>
                <a:gd name="T10" fmla="*/ 187 w 474"/>
                <a:gd name="T11" fmla="*/ 348 h 555"/>
                <a:gd name="T12" fmla="*/ 246 w 474"/>
                <a:gd name="T13" fmla="*/ 302 h 555"/>
                <a:gd name="T14" fmla="*/ 250 w 474"/>
                <a:gd name="T15" fmla="*/ 250 h 555"/>
                <a:gd name="T16" fmla="*/ 257 w 474"/>
                <a:gd name="T17" fmla="*/ 205 h 555"/>
                <a:gd name="T18" fmla="*/ 322 w 474"/>
                <a:gd name="T19" fmla="*/ 137 h 555"/>
                <a:gd name="T20" fmla="*/ 316 w 474"/>
                <a:gd name="T21" fmla="*/ 89 h 555"/>
                <a:gd name="T22" fmla="*/ 320 w 474"/>
                <a:gd name="T23" fmla="*/ 156 h 555"/>
                <a:gd name="T24" fmla="*/ 269 w 474"/>
                <a:gd name="T25" fmla="*/ 261 h 555"/>
                <a:gd name="T26" fmla="*/ 206 w 474"/>
                <a:gd name="T27" fmla="*/ 392 h 555"/>
                <a:gd name="T28" fmla="*/ 235 w 474"/>
                <a:gd name="T29" fmla="*/ 373 h 555"/>
                <a:gd name="T30" fmla="*/ 384 w 474"/>
                <a:gd name="T31" fmla="*/ 27 h 555"/>
                <a:gd name="T32" fmla="*/ 428 w 474"/>
                <a:gd name="T33" fmla="*/ 57 h 555"/>
                <a:gd name="T34" fmla="*/ 284 w 474"/>
                <a:gd name="T35" fmla="*/ 322 h 555"/>
                <a:gd name="T36" fmla="*/ 303 w 474"/>
                <a:gd name="T37" fmla="*/ 244 h 555"/>
                <a:gd name="T38" fmla="*/ 320 w 474"/>
                <a:gd name="T39" fmla="*/ 284 h 555"/>
                <a:gd name="T40" fmla="*/ 320 w 474"/>
                <a:gd name="T41" fmla="*/ 243 h 555"/>
                <a:gd name="T42" fmla="*/ 323 w 474"/>
                <a:gd name="T43" fmla="*/ 213 h 555"/>
                <a:gd name="T44" fmla="*/ 395 w 474"/>
                <a:gd name="T45" fmla="*/ 49 h 555"/>
                <a:gd name="T46" fmla="*/ 413 w 474"/>
                <a:gd name="T47" fmla="*/ 96 h 555"/>
                <a:gd name="T48" fmla="*/ 382 w 474"/>
                <a:gd name="T49" fmla="*/ 162 h 555"/>
                <a:gd name="T50" fmla="*/ 351 w 474"/>
                <a:gd name="T51" fmla="*/ 111 h 555"/>
                <a:gd name="T52" fmla="*/ 411 w 474"/>
                <a:gd name="T53" fmla="*/ 82 h 555"/>
                <a:gd name="T54" fmla="*/ 378 w 474"/>
                <a:gd name="T55" fmla="*/ 43 h 555"/>
                <a:gd name="T56" fmla="*/ 389 w 474"/>
                <a:gd name="T57" fmla="*/ 127 h 555"/>
                <a:gd name="T58" fmla="*/ 362 w 474"/>
                <a:gd name="T59" fmla="*/ 74 h 555"/>
                <a:gd name="T60" fmla="*/ 359 w 474"/>
                <a:gd name="T61" fmla="*/ 161 h 555"/>
                <a:gd name="T62" fmla="*/ 384 w 474"/>
                <a:gd name="T63" fmla="*/ 31 h 555"/>
                <a:gd name="T64" fmla="*/ 332 w 474"/>
                <a:gd name="T65" fmla="*/ 146 h 555"/>
                <a:gd name="T66" fmla="*/ 315 w 474"/>
                <a:gd name="T67" fmla="*/ 179 h 555"/>
                <a:gd name="T68" fmla="*/ 305 w 474"/>
                <a:gd name="T69" fmla="*/ 199 h 555"/>
                <a:gd name="T70" fmla="*/ 289 w 474"/>
                <a:gd name="T71" fmla="*/ 244 h 555"/>
                <a:gd name="T72" fmla="*/ 261 w 474"/>
                <a:gd name="T73" fmla="*/ 293 h 555"/>
                <a:gd name="T74" fmla="*/ 246 w 474"/>
                <a:gd name="T75" fmla="*/ 335 h 555"/>
                <a:gd name="T76" fmla="*/ 263 w 474"/>
                <a:gd name="T77" fmla="*/ 337 h 555"/>
                <a:gd name="T78" fmla="*/ 243 w 474"/>
                <a:gd name="T79" fmla="*/ 331 h 555"/>
                <a:gd name="T80" fmla="*/ 221 w 474"/>
                <a:gd name="T81" fmla="*/ 377 h 555"/>
                <a:gd name="T82" fmla="*/ 277 w 474"/>
                <a:gd name="T83" fmla="*/ 373 h 555"/>
                <a:gd name="T84" fmla="*/ 292 w 474"/>
                <a:gd name="T85" fmla="*/ 343 h 555"/>
                <a:gd name="T86" fmla="*/ 314 w 474"/>
                <a:gd name="T87" fmla="*/ 297 h 555"/>
                <a:gd name="T88" fmla="*/ 333 w 474"/>
                <a:gd name="T89" fmla="*/ 260 h 555"/>
                <a:gd name="T90" fmla="*/ 341 w 474"/>
                <a:gd name="T91" fmla="*/ 239 h 555"/>
                <a:gd name="T92" fmla="*/ 354 w 474"/>
                <a:gd name="T93" fmla="*/ 218 h 555"/>
                <a:gd name="T94" fmla="*/ 363 w 474"/>
                <a:gd name="T95" fmla="*/ 190 h 555"/>
                <a:gd name="T96" fmla="*/ 411 w 474"/>
                <a:gd name="T97" fmla="*/ 36 h 555"/>
                <a:gd name="T98" fmla="*/ 174 w 474"/>
                <a:gd name="T99" fmla="*/ 457 h 555"/>
                <a:gd name="T100" fmla="*/ 234 w 474"/>
                <a:gd name="T101" fmla="*/ 396 h 555"/>
                <a:gd name="T102" fmla="*/ 370 w 474"/>
                <a:gd name="T103" fmla="*/ 190 h 555"/>
                <a:gd name="T104" fmla="*/ 337 w 474"/>
                <a:gd name="T105" fmla="*/ 47 h 555"/>
                <a:gd name="T106" fmla="*/ 245 w 474"/>
                <a:gd name="T107" fmla="*/ 212 h 555"/>
                <a:gd name="T108" fmla="*/ 178 w 474"/>
                <a:gd name="T109" fmla="*/ 342 h 555"/>
                <a:gd name="T110" fmla="*/ 89 w 474"/>
                <a:gd name="T111" fmla="*/ 436 h 555"/>
                <a:gd name="T112" fmla="*/ 314 w 474"/>
                <a:gd name="T113" fmla="*/ 492 h 555"/>
                <a:gd name="T114" fmla="*/ 456 w 474"/>
                <a:gd name="T115" fmla="*/ 89 h 555"/>
                <a:gd name="T116" fmla="*/ 424 w 474"/>
                <a:gd name="T117" fmla="*/ 154 h 555"/>
                <a:gd name="T118" fmla="*/ 368 w 474"/>
                <a:gd name="T119" fmla="*/ 259 h 555"/>
                <a:gd name="T120" fmla="*/ 467 w 474"/>
                <a:gd name="T121" fmla="*/ 67 h 5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74" h="555">
                  <a:moveTo>
                    <a:pt x="471" y="60"/>
                  </a:moveTo>
                  <a:cubicBezTo>
                    <a:pt x="451" y="47"/>
                    <a:pt x="430" y="34"/>
                    <a:pt x="408" y="25"/>
                  </a:cubicBezTo>
                  <a:cubicBezTo>
                    <a:pt x="391" y="18"/>
                    <a:pt x="370" y="15"/>
                    <a:pt x="357" y="1"/>
                  </a:cubicBezTo>
                  <a:cubicBezTo>
                    <a:pt x="357" y="0"/>
                    <a:pt x="356" y="1"/>
                    <a:pt x="356" y="1"/>
                  </a:cubicBezTo>
                  <a:cubicBezTo>
                    <a:pt x="356" y="1"/>
                    <a:pt x="356" y="2"/>
                    <a:pt x="356" y="2"/>
                  </a:cubicBezTo>
                  <a:cubicBezTo>
                    <a:pt x="346" y="17"/>
                    <a:pt x="336" y="33"/>
                    <a:pt x="327" y="49"/>
                  </a:cubicBezTo>
                  <a:cubicBezTo>
                    <a:pt x="327" y="49"/>
                    <a:pt x="327" y="49"/>
                    <a:pt x="326" y="49"/>
                  </a:cubicBezTo>
                  <a:cubicBezTo>
                    <a:pt x="324" y="49"/>
                    <a:pt x="324" y="52"/>
                    <a:pt x="325" y="53"/>
                  </a:cubicBezTo>
                  <a:cubicBezTo>
                    <a:pt x="321" y="61"/>
                    <a:pt x="317" y="68"/>
                    <a:pt x="313" y="75"/>
                  </a:cubicBezTo>
                  <a:cubicBezTo>
                    <a:pt x="257" y="78"/>
                    <a:pt x="202" y="66"/>
                    <a:pt x="146" y="69"/>
                  </a:cubicBezTo>
                  <a:cubicBezTo>
                    <a:pt x="98" y="72"/>
                    <a:pt x="49" y="61"/>
                    <a:pt x="2" y="75"/>
                  </a:cubicBezTo>
                  <a:cubicBezTo>
                    <a:pt x="2" y="75"/>
                    <a:pt x="1" y="75"/>
                    <a:pt x="1" y="76"/>
                  </a:cubicBezTo>
                  <a:cubicBezTo>
                    <a:pt x="1" y="230"/>
                    <a:pt x="0" y="385"/>
                    <a:pt x="1" y="540"/>
                  </a:cubicBezTo>
                  <a:cubicBezTo>
                    <a:pt x="1" y="541"/>
                    <a:pt x="1" y="541"/>
                    <a:pt x="1" y="542"/>
                  </a:cubicBezTo>
                  <a:cubicBezTo>
                    <a:pt x="0" y="543"/>
                    <a:pt x="0" y="544"/>
                    <a:pt x="2" y="544"/>
                  </a:cubicBezTo>
                  <a:cubicBezTo>
                    <a:pt x="58" y="555"/>
                    <a:pt x="119" y="545"/>
                    <a:pt x="176" y="548"/>
                  </a:cubicBezTo>
                  <a:cubicBezTo>
                    <a:pt x="205" y="549"/>
                    <a:pt x="233" y="550"/>
                    <a:pt x="262" y="550"/>
                  </a:cubicBezTo>
                  <a:cubicBezTo>
                    <a:pt x="292" y="551"/>
                    <a:pt x="320" y="544"/>
                    <a:pt x="350" y="550"/>
                  </a:cubicBezTo>
                  <a:cubicBezTo>
                    <a:pt x="353" y="551"/>
                    <a:pt x="355" y="548"/>
                    <a:pt x="355" y="545"/>
                  </a:cubicBezTo>
                  <a:cubicBezTo>
                    <a:pt x="355" y="545"/>
                    <a:pt x="356" y="544"/>
                    <a:pt x="356" y="543"/>
                  </a:cubicBezTo>
                  <a:cubicBezTo>
                    <a:pt x="355" y="502"/>
                    <a:pt x="353" y="460"/>
                    <a:pt x="355" y="419"/>
                  </a:cubicBezTo>
                  <a:cubicBezTo>
                    <a:pt x="357" y="383"/>
                    <a:pt x="361" y="349"/>
                    <a:pt x="355" y="313"/>
                  </a:cubicBezTo>
                  <a:cubicBezTo>
                    <a:pt x="355" y="313"/>
                    <a:pt x="355" y="313"/>
                    <a:pt x="354" y="313"/>
                  </a:cubicBezTo>
                  <a:cubicBezTo>
                    <a:pt x="363" y="291"/>
                    <a:pt x="372" y="270"/>
                    <a:pt x="381" y="250"/>
                  </a:cubicBezTo>
                  <a:cubicBezTo>
                    <a:pt x="382" y="247"/>
                    <a:pt x="384" y="243"/>
                    <a:pt x="386" y="239"/>
                  </a:cubicBezTo>
                  <a:cubicBezTo>
                    <a:pt x="387" y="240"/>
                    <a:pt x="388" y="239"/>
                    <a:pt x="388" y="237"/>
                  </a:cubicBezTo>
                  <a:cubicBezTo>
                    <a:pt x="388" y="237"/>
                    <a:pt x="387" y="237"/>
                    <a:pt x="387" y="236"/>
                  </a:cubicBezTo>
                  <a:cubicBezTo>
                    <a:pt x="400" y="211"/>
                    <a:pt x="415" y="186"/>
                    <a:pt x="428" y="161"/>
                  </a:cubicBezTo>
                  <a:cubicBezTo>
                    <a:pt x="435" y="146"/>
                    <a:pt x="442" y="131"/>
                    <a:pt x="449" y="116"/>
                  </a:cubicBezTo>
                  <a:cubicBezTo>
                    <a:pt x="450" y="115"/>
                    <a:pt x="450" y="115"/>
                    <a:pt x="450" y="114"/>
                  </a:cubicBezTo>
                  <a:cubicBezTo>
                    <a:pt x="450" y="114"/>
                    <a:pt x="450" y="114"/>
                    <a:pt x="450" y="114"/>
                  </a:cubicBezTo>
                  <a:cubicBezTo>
                    <a:pt x="453" y="107"/>
                    <a:pt x="456" y="101"/>
                    <a:pt x="459" y="94"/>
                  </a:cubicBezTo>
                  <a:cubicBezTo>
                    <a:pt x="459" y="95"/>
                    <a:pt x="459" y="95"/>
                    <a:pt x="459" y="95"/>
                  </a:cubicBezTo>
                  <a:cubicBezTo>
                    <a:pt x="460" y="97"/>
                    <a:pt x="462" y="96"/>
                    <a:pt x="461" y="94"/>
                  </a:cubicBezTo>
                  <a:cubicBezTo>
                    <a:pt x="461" y="94"/>
                    <a:pt x="460" y="93"/>
                    <a:pt x="460" y="92"/>
                  </a:cubicBezTo>
                  <a:cubicBezTo>
                    <a:pt x="464" y="84"/>
                    <a:pt x="468" y="75"/>
                    <a:pt x="472" y="67"/>
                  </a:cubicBezTo>
                  <a:cubicBezTo>
                    <a:pt x="473" y="67"/>
                    <a:pt x="472" y="66"/>
                    <a:pt x="472" y="66"/>
                  </a:cubicBezTo>
                  <a:cubicBezTo>
                    <a:pt x="474" y="64"/>
                    <a:pt x="474" y="62"/>
                    <a:pt x="471" y="60"/>
                  </a:cubicBezTo>
                  <a:close/>
                  <a:moveTo>
                    <a:pt x="358" y="283"/>
                  </a:moveTo>
                  <a:cubicBezTo>
                    <a:pt x="354" y="275"/>
                    <a:pt x="352" y="267"/>
                    <a:pt x="348" y="260"/>
                  </a:cubicBezTo>
                  <a:cubicBezTo>
                    <a:pt x="348" y="259"/>
                    <a:pt x="347" y="260"/>
                    <a:pt x="347" y="260"/>
                  </a:cubicBezTo>
                  <a:cubicBezTo>
                    <a:pt x="350" y="269"/>
                    <a:pt x="352" y="278"/>
                    <a:pt x="356" y="287"/>
                  </a:cubicBezTo>
                  <a:cubicBezTo>
                    <a:pt x="352" y="295"/>
                    <a:pt x="349" y="304"/>
                    <a:pt x="345" y="313"/>
                  </a:cubicBezTo>
                  <a:cubicBezTo>
                    <a:pt x="340" y="305"/>
                    <a:pt x="336" y="297"/>
                    <a:pt x="330" y="290"/>
                  </a:cubicBezTo>
                  <a:cubicBezTo>
                    <a:pt x="330" y="290"/>
                    <a:pt x="330" y="290"/>
                    <a:pt x="330" y="290"/>
                  </a:cubicBezTo>
                  <a:cubicBezTo>
                    <a:pt x="334" y="300"/>
                    <a:pt x="336" y="310"/>
                    <a:pt x="343" y="318"/>
                  </a:cubicBezTo>
                  <a:cubicBezTo>
                    <a:pt x="340" y="327"/>
                    <a:pt x="336" y="335"/>
                    <a:pt x="333" y="343"/>
                  </a:cubicBezTo>
                  <a:cubicBezTo>
                    <a:pt x="329" y="331"/>
                    <a:pt x="323" y="320"/>
                    <a:pt x="321" y="308"/>
                  </a:cubicBezTo>
                  <a:cubicBezTo>
                    <a:pt x="321" y="307"/>
                    <a:pt x="321" y="308"/>
                    <a:pt x="321" y="308"/>
                  </a:cubicBezTo>
                  <a:cubicBezTo>
                    <a:pt x="325" y="321"/>
                    <a:pt x="328" y="334"/>
                    <a:pt x="331" y="347"/>
                  </a:cubicBezTo>
                  <a:cubicBezTo>
                    <a:pt x="329" y="352"/>
                    <a:pt x="327" y="357"/>
                    <a:pt x="325" y="362"/>
                  </a:cubicBezTo>
                  <a:cubicBezTo>
                    <a:pt x="322" y="352"/>
                    <a:pt x="318" y="342"/>
                    <a:pt x="316" y="332"/>
                  </a:cubicBezTo>
                  <a:cubicBezTo>
                    <a:pt x="316" y="331"/>
                    <a:pt x="315" y="331"/>
                    <a:pt x="315" y="332"/>
                  </a:cubicBezTo>
                  <a:cubicBezTo>
                    <a:pt x="316" y="344"/>
                    <a:pt x="321" y="355"/>
                    <a:pt x="322" y="367"/>
                  </a:cubicBezTo>
                  <a:cubicBezTo>
                    <a:pt x="320" y="372"/>
                    <a:pt x="317" y="377"/>
                    <a:pt x="315" y="382"/>
                  </a:cubicBezTo>
                  <a:cubicBezTo>
                    <a:pt x="311" y="373"/>
                    <a:pt x="308" y="363"/>
                    <a:pt x="307" y="352"/>
                  </a:cubicBezTo>
                  <a:cubicBezTo>
                    <a:pt x="307" y="351"/>
                    <a:pt x="306" y="351"/>
                    <a:pt x="306" y="352"/>
                  </a:cubicBezTo>
                  <a:cubicBezTo>
                    <a:pt x="305" y="365"/>
                    <a:pt x="309" y="376"/>
                    <a:pt x="312" y="388"/>
                  </a:cubicBezTo>
                  <a:cubicBezTo>
                    <a:pt x="311" y="390"/>
                    <a:pt x="310" y="391"/>
                    <a:pt x="309" y="393"/>
                  </a:cubicBezTo>
                  <a:cubicBezTo>
                    <a:pt x="309" y="393"/>
                    <a:pt x="309" y="393"/>
                    <a:pt x="309" y="393"/>
                  </a:cubicBezTo>
                  <a:cubicBezTo>
                    <a:pt x="308" y="393"/>
                    <a:pt x="308" y="394"/>
                    <a:pt x="308" y="394"/>
                  </a:cubicBezTo>
                  <a:cubicBezTo>
                    <a:pt x="308" y="395"/>
                    <a:pt x="308" y="395"/>
                    <a:pt x="308" y="395"/>
                  </a:cubicBezTo>
                  <a:cubicBezTo>
                    <a:pt x="307" y="397"/>
                    <a:pt x="306" y="399"/>
                    <a:pt x="305" y="400"/>
                  </a:cubicBezTo>
                  <a:cubicBezTo>
                    <a:pt x="301" y="391"/>
                    <a:pt x="299" y="380"/>
                    <a:pt x="295" y="370"/>
                  </a:cubicBezTo>
                  <a:cubicBezTo>
                    <a:pt x="295" y="370"/>
                    <a:pt x="294" y="370"/>
                    <a:pt x="294" y="370"/>
                  </a:cubicBezTo>
                  <a:cubicBezTo>
                    <a:pt x="298" y="381"/>
                    <a:pt x="299" y="393"/>
                    <a:pt x="304" y="403"/>
                  </a:cubicBezTo>
                  <a:cubicBezTo>
                    <a:pt x="300" y="409"/>
                    <a:pt x="297" y="415"/>
                    <a:pt x="293" y="421"/>
                  </a:cubicBezTo>
                  <a:cubicBezTo>
                    <a:pt x="288" y="418"/>
                    <a:pt x="286" y="410"/>
                    <a:pt x="284" y="406"/>
                  </a:cubicBezTo>
                  <a:cubicBezTo>
                    <a:pt x="282" y="400"/>
                    <a:pt x="280" y="394"/>
                    <a:pt x="277" y="388"/>
                  </a:cubicBezTo>
                  <a:cubicBezTo>
                    <a:pt x="277" y="387"/>
                    <a:pt x="276" y="388"/>
                    <a:pt x="276" y="388"/>
                  </a:cubicBezTo>
                  <a:cubicBezTo>
                    <a:pt x="279" y="397"/>
                    <a:pt x="280" y="406"/>
                    <a:pt x="284" y="415"/>
                  </a:cubicBezTo>
                  <a:cubicBezTo>
                    <a:pt x="285" y="419"/>
                    <a:pt x="287" y="423"/>
                    <a:pt x="290" y="425"/>
                  </a:cubicBezTo>
                  <a:cubicBezTo>
                    <a:pt x="289" y="426"/>
                    <a:pt x="288" y="428"/>
                    <a:pt x="287" y="429"/>
                  </a:cubicBezTo>
                  <a:cubicBezTo>
                    <a:pt x="287" y="425"/>
                    <a:pt x="284" y="422"/>
                    <a:pt x="279" y="420"/>
                  </a:cubicBezTo>
                  <a:cubicBezTo>
                    <a:pt x="274" y="418"/>
                    <a:pt x="266" y="418"/>
                    <a:pt x="260" y="420"/>
                  </a:cubicBezTo>
                  <a:cubicBezTo>
                    <a:pt x="262" y="416"/>
                    <a:pt x="263" y="412"/>
                    <a:pt x="265" y="408"/>
                  </a:cubicBezTo>
                  <a:cubicBezTo>
                    <a:pt x="266" y="408"/>
                    <a:pt x="267" y="407"/>
                    <a:pt x="267" y="406"/>
                  </a:cubicBezTo>
                  <a:cubicBezTo>
                    <a:pt x="267" y="405"/>
                    <a:pt x="267" y="405"/>
                    <a:pt x="267" y="405"/>
                  </a:cubicBezTo>
                  <a:cubicBezTo>
                    <a:pt x="279" y="380"/>
                    <a:pt x="295" y="357"/>
                    <a:pt x="306" y="332"/>
                  </a:cubicBezTo>
                  <a:cubicBezTo>
                    <a:pt x="321" y="299"/>
                    <a:pt x="337" y="266"/>
                    <a:pt x="353" y="234"/>
                  </a:cubicBezTo>
                  <a:cubicBezTo>
                    <a:pt x="354" y="233"/>
                    <a:pt x="354" y="232"/>
                    <a:pt x="355" y="231"/>
                  </a:cubicBezTo>
                  <a:cubicBezTo>
                    <a:pt x="357" y="237"/>
                    <a:pt x="358" y="244"/>
                    <a:pt x="360" y="251"/>
                  </a:cubicBezTo>
                  <a:cubicBezTo>
                    <a:pt x="361" y="256"/>
                    <a:pt x="362" y="261"/>
                    <a:pt x="365" y="265"/>
                  </a:cubicBezTo>
                  <a:cubicBezTo>
                    <a:pt x="363" y="271"/>
                    <a:pt x="360" y="277"/>
                    <a:pt x="358" y="283"/>
                  </a:cubicBezTo>
                  <a:close/>
                  <a:moveTo>
                    <a:pt x="182" y="360"/>
                  </a:moveTo>
                  <a:cubicBezTo>
                    <a:pt x="194" y="357"/>
                    <a:pt x="205" y="356"/>
                    <a:pt x="218" y="356"/>
                  </a:cubicBezTo>
                  <a:cubicBezTo>
                    <a:pt x="218" y="356"/>
                    <a:pt x="218" y="355"/>
                    <a:pt x="218" y="355"/>
                  </a:cubicBezTo>
                  <a:cubicBezTo>
                    <a:pt x="210" y="355"/>
                    <a:pt x="202" y="354"/>
                    <a:pt x="195" y="354"/>
                  </a:cubicBezTo>
                  <a:cubicBezTo>
                    <a:pt x="191" y="353"/>
                    <a:pt x="188" y="353"/>
                    <a:pt x="184" y="354"/>
                  </a:cubicBezTo>
                  <a:cubicBezTo>
                    <a:pt x="186" y="351"/>
                    <a:pt x="187" y="348"/>
                    <a:pt x="187" y="348"/>
                  </a:cubicBezTo>
                  <a:cubicBezTo>
                    <a:pt x="188" y="347"/>
                    <a:pt x="189" y="345"/>
                    <a:pt x="189" y="344"/>
                  </a:cubicBezTo>
                  <a:cubicBezTo>
                    <a:pt x="193" y="343"/>
                    <a:pt x="196" y="343"/>
                    <a:pt x="199" y="342"/>
                  </a:cubicBezTo>
                  <a:cubicBezTo>
                    <a:pt x="206" y="341"/>
                    <a:pt x="214" y="341"/>
                    <a:pt x="221" y="341"/>
                  </a:cubicBezTo>
                  <a:cubicBezTo>
                    <a:pt x="221" y="341"/>
                    <a:pt x="221" y="340"/>
                    <a:pt x="221" y="340"/>
                  </a:cubicBezTo>
                  <a:cubicBezTo>
                    <a:pt x="212" y="340"/>
                    <a:pt x="201" y="338"/>
                    <a:pt x="192" y="339"/>
                  </a:cubicBezTo>
                  <a:cubicBezTo>
                    <a:pt x="193" y="335"/>
                    <a:pt x="195" y="331"/>
                    <a:pt x="197" y="328"/>
                  </a:cubicBezTo>
                  <a:cubicBezTo>
                    <a:pt x="209" y="328"/>
                    <a:pt x="221" y="322"/>
                    <a:pt x="233" y="320"/>
                  </a:cubicBezTo>
                  <a:cubicBezTo>
                    <a:pt x="233" y="320"/>
                    <a:pt x="233" y="319"/>
                    <a:pt x="232" y="319"/>
                  </a:cubicBezTo>
                  <a:cubicBezTo>
                    <a:pt x="227" y="320"/>
                    <a:pt x="221" y="321"/>
                    <a:pt x="216" y="322"/>
                  </a:cubicBezTo>
                  <a:cubicBezTo>
                    <a:pt x="210" y="322"/>
                    <a:pt x="205" y="323"/>
                    <a:pt x="199" y="323"/>
                  </a:cubicBezTo>
                  <a:cubicBezTo>
                    <a:pt x="200" y="322"/>
                    <a:pt x="201" y="320"/>
                    <a:pt x="202" y="318"/>
                  </a:cubicBezTo>
                  <a:cubicBezTo>
                    <a:pt x="204" y="317"/>
                    <a:pt x="205" y="315"/>
                    <a:pt x="205" y="313"/>
                  </a:cubicBezTo>
                  <a:cubicBezTo>
                    <a:pt x="205" y="311"/>
                    <a:pt x="206" y="310"/>
                    <a:pt x="207" y="308"/>
                  </a:cubicBezTo>
                  <a:cubicBezTo>
                    <a:pt x="213" y="307"/>
                    <a:pt x="219" y="305"/>
                    <a:pt x="225" y="305"/>
                  </a:cubicBezTo>
                  <a:cubicBezTo>
                    <a:pt x="232" y="304"/>
                    <a:pt x="239" y="304"/>
                    <a:pt x="246" y="302"/>
                  </a:cubicBezTo>
                  <a:cubicBezTo>
                    <a:pt x="247" y="302"/>
                    <a:pt x="246" y="301"/>
                    <a:pt x="246" y="301"/>
                  </a:cubicBezTo>
                  <a:cubicBezTo>
                    <a:pt x="237" y="303"/>
                    <a:pt x="228" y="302"/>
                    <a:pt x="220" y="302"/>
                  </a:cubicBezTo>
                  <a:cubicBezTo>
                    <a:pt x="216" y="302"/>
                    <a:pt x="213" y="302"/>
                    <a:pt x="209" y="303"/>
                  </a:cubicBezTo>
                  <a:cubicBezTo>
                    <a:pt x="210" y="302"/>
                    <a:pt x="210" y="301"/>
                    <a:pt x="211" y="300"/>
                  </a:cubicBezTo>
                  <a:cubicBezTo>
                    <a:pt x="213" y="295"/>
                    <a:pt x="215" y="291"/>
                    <a:pt x="217" y="286"/>
                  </a:cubicBezTo>
                  <a:cubicBezTo>
                    <a:pt x="228" y="287"/>
                    <a:pt x="240" y="285"/>
                    <a:pt x="250" y="285"/>
                  </a:cubicBezTo>
                  <a:cubicBezTo>
                    <a:pt x="251" y="285"/>
                    <a:pt x="251" y="283"/>
                    <a:pt x="250" y="283"/>
                  </a:cubicBezTo>
                  <a:cubicBezTo>
                    <a:pt x="240" y="283"/>
                    <a:pt x="230" y="281"/>
                    <a:pt x="220" y="282"/>
                  </a:cubicBezTo>
                  <a:cubicBezTo>
                    <a:pt x="222" y="278"/>
                    <a:pt x="223" y="274"/>
                    <a:pt x="225" y="271"/>
                  </a:cubicBezTo>
                  <a:cubicBezTo>
                    <a:pt x="236" y="269"/>
                    <a:pt x="247" y="269"/>
                    <a:pt x="257" y="265"/>
                  </a:cubicBezTo>
                  <a:cubicBezTo>
                    <a:pt x="259" y="264"/>
                    <a:pt x="258" y="261"/>
                    <a:pt x="256" y="261"/>
                  </a:cubicBezTo>
                  <a:cubicBezTo>
                    <a:pt x="247" y="265"/>
                    <a:pt x="237" y="265"/>
                    <a:pt x="227" y="266"/>
                  </a:cubicBezTo>
                  <a:cubicBezTo>
                    <a:pt x="230" y="261"/>
                    <a:pt x="232" y="257"/>
                    <a:pt x="234" y="253"/>
                  </a:cubicBezTo>
                  <a:cubicBezTo>
                    <a:pt x="235" y="252"/>
                    <a:pt x="236" y="252"/>
                    <a:pt x="237" y="252"/>
                  </a:cubicBezTo>
                  <a:cubicBezTo>
                    <a:pt x="241" y="250"/>
                    <a:pt x="246" y="250"/>
                    <a:pt x="250" y="250"/>
                  </a:cubicBezTo>
                  <a:cubicBezTo>
                    <a:pt x="257" y="249"/>
                    <a:pt x="264" y="249"/>
                    <a:pt x="271" y="247"/>
                  </a:cubicBezTo>
                  <a:cubicBezTo>
                    <a:pt x="273" y="246"/>
                    <a:pt x="272" y="244"/>
                    <a:pt x="271" y="244"/>
                  </a:cubicBezTo>
                  <a:cubicBezTo>
                    <a:pt x="262" y="246"/>
                    <a:pt x="252" y="246"/>
                    <a:pt x="243" y="247"/>
                  </a:cubicBezTo>
                  <a:cubicBezTo>
                    <a:pt x="241" y="247"/>
                    <a:pt x="239" y="247"/>
                    <a:pt x="236" y="247"/>
                  </a:cubicBezTo>
                  <a:cubicBezTo>
                    <a:pt x="239" y="242"/>
                    <a:pt x="241" y="237"/>
                    <a:pt x="244" y="232"/>
                  </a:cubicBezTo>
                  <a:cubicBezTo>
                    <a:pt x="248" y="232"/>
                    <a:pt x="252" y="231"/>
                    <a:pt x="255" y="230"/>
                  </a:cubicBezTo>
                  <a:cubicBezTo>
                    <a:pt x="262" y="228"/>
                    <a:pt x="270" y="227"/>
                    <a:pt x="277" y="228"/>
                  </a:cubicBezTo>
                  <a:cubicBezTo>
                    <a:pt x="277" y="228"/>
                    <a:pt x="277" y="227"/>
                    <a:pt x="277" y="227"/>
                  </a:cubicBezTo>
                  <a:cubicBezTo>
                    <a:pt x="267" y="227"/>
                    <a:pt x="256" y="225"/>
                    <a:pt x="246" y="227"/>
                  </a:cubicBezTo>
                  <a:cubicBezTo>
                    <a:pt x="249" y="221"/>
                    <a:pt x="252" y="215"/>
                    <a:pt x="255" y="209"/>
                  </a:cubicBezTo>
                  <a:cubicBezTo>
                    <a:pt x="260" y="209"/>
                    <a:pt x="264" y="208"/>
                    <a:pt x="268" y="208"/>
                  </a:cubicBezTo>
                  <a:cubicBezTo>
                    <a:pt x="275" y="207"/>
                    <a:pt x="282" y="207"/>
                    <a:pt x="289" y="204"/>
                  </a:cubicBezTo>
                  <a:cubicBezTo>
                    <a:pt x="289" y="204"/>
                    <a:pt x="289" y="203"/>
                    <a:pt x="289" y="203"/>
                  </a:cubicBezTo>
                  <a:cubicBezTo>
                    <a:pt x="281" y="206"/>
                    <a:pt x="273" y="206"/>
                    <a:pt x="266" y="206"/>
                  </a:cubicBezTo>
                  <a:cubicBezTo>
                    <a:pt x="263" y="206"/>
                    <a:pt x="260" y="205"/>
                    <a:pt x="257" y="205"/>
                  </a:cubicBezTo>
                  <a:cubicBezTo>
                    <a:pt x="259" y="201"/>
                    <a:pt x="261" y="197"/>
                    <a:pt x="263" y="193"/>
                  </a:cubicBezTo>
                  <a:cubicBezTo>
                    <a:pt x="264" y="191"/>
                    <a:pt x="265" y="189"/>
                    <a:pt x="266" y="186"/>
                  </a:cubicBezTo>
                  <a:cubicBezTo>
                    <a:pt x="270" y="186"/>
                    <a:pt x="273" y="185"/>
                    <a:pt x="276" y="185"/>
                  </a:cubicBezTo>
                  <a:cubicBezTo>
                    <a:pt x="285" y="183"/>
                    <a:pt x="294" y="181"/>
                    <a:pt x="303" y="182"/>
                  </a:cubicBezTo>
                  <a:cubicBezTo>
                    <a:pt x="306" y="182"/>
                    <a:pt x="306" y="178"/>
                    <a:pt x="303" y="178"/>
                  </a:cubicBezTo>
                  <a:cubicBezTo>
                    <a:pt x="295" y="177"/>
                    <a:pt x="287" y="178"/>
                    <a:pt x="279" y="179"/>
                  </a:cubicBezTo>
                  <a:cubicBezTo>
                    <a:pt x="277" y="179"/>
                    <a:pt x="273" y="179"/>
                    <a:pt x="270" y="179"/>
                  </a:cubicBezTo>
                  <a:cubicBezTo>
                    <a:pt x="272" y="175"/>
                    <a:pt x="274" y="171"/>
                    <a:pt x="276" y="167"/>
                  </a:cubicBezTo>
                  <a:cubicBezTo>
                    <a:pt x="290" y="165"/>
                    <a:pt x="303" y="162"/>
                    <a:pt x="316" y="157"/>
                  </a:cubicBezTo>
                  <a:cubicBezTo>
                    <a:pt x="317" y="157"/>
                    <a:pt x="317" y="154"/>
                    <a:pt x="315" y="155"/>
                  </a:cubicBezTo>
                  <a:cubicBezTo>
                    <a:pt x="303" y="159"/>
                    <a:pt x="291" y="161"/>
                    <a:pt x="279" y="162"/>
                  </a:cubicBezTo>
                  <a:cubicBezTo>
                    <a:pt x="282" y="157"/>
                    <a:pt x="284" y="151"/>
                    <a:pt x="287" y="146"/>
                  </a:cubicBezTo>
                  <a:cubicBezTo>
                    <a:pt x="289" y="145"/>
                    <a:pt x="290" y="145"/>
                    <a:pt x="292" y="144"/>
                  </a:cubicBezTo>
                  <a:cubicBezTo>
                    <a:pt x="296" y="143"/>
                    <a:pt x="301" y="143"/>
                    <a:pt x="305" y="143"/>
                  </a:cubicBezTo>
                  <a:cubicBezTo>
                    <a:pt x="311" y="142"/>
                    <a:pt x="317" y="141"/>
                    <a:pt x="322" y="137"/>
                  </a:cubicBezTo>
                  <a:cubicBezTo>
                    <a:pt x="322" y="137"/>
                    <a:pt x="322" y="135"/>
                    <a:pt x="321" y="136"/>
                  </a:cubicBezTo>
                  <a:cubicBezTo>
                    <a:pt x="314" y="140"/>
                    <a:pt x="306" y="139"/>
                    <a:pt x="298" y="139"/>
                  </a:cubicBezTo>
                  <a:cubicBezTo>
                    <a:pt x="296" y="139"/>
                    <a:pt x="293" y="139"/>
                    <a:pt x="291" y="139"/>
                  </a:cubicBezTo>
                  <a:cubicBezTo>
                    <a:pt x="293" y="134"/>
                    <a:pt x="295" y="130"/>
                    <a:pt x="298" y="125"/>
                  </a:cubicBezTo>
                  <a:cubicBezTo>
                    <a:pt x="298" y="125"/>
                    <a:pt x="299" y="125"/>
                    <a:pt x="299" y="125"/>
                  </a:cubicBezTo>
                  <a:cubicBezTo>
                    <a:pt x="303" y="124"/>
                    <a:pt x="307" y="123"/>
                    <a:pt x="311" y="123"/>
                  </a:cubicBezTo>
                  <a:cubicBezTo>
                    <a:pt x="318" y="122"/>
                    <a:pt x="325" y="121"/>
                    <a:pt x="332" y="118"/>
                  </a:cubicBezTo>
                  <a:cubicBezTo>
                    <a:pt x="334" y="118"/>
                    <a:pt x="333" y="116"/>
                    <a:pt x="331" y="116"/>
                  </a:cubicBezTo>
                  <a:cubicBezTo>
                    <a:pt x="323" y="119"/>
                    <a:pt x="314" y="118"/>
                    <a:pt x="305" y="118"/>
                  </a:cubicBezTo>
                  <a:cubicBezTo>
                    <a:pt x="304" y="118"/>
                    <a:pt x="303" y="118"/>
                    <a:pt x="301" y="118"/>
                  </a:cubicBezTo>
                  <a:cubicBezTo>
                    <a:pt x="303" y="116"/>
                    <a:pt x="304" y="113"/>
                    <a:pt x="305" y="111"/>
                  </a:cubicBezTo>
                  <a:cubicBezTo>
                    <a:pt x="317" y="111"/>
                    <a:pt x="328" y="106"/>
                    <a:pt x="339" y="103"/>
                  </a:cubicBezTo>
                  <a:cubicBezTo>
                    <a:pt x="340" y="103"/>
                    <a:pt x="339" y="102"/>
                    <a:pt x="339" y="102"/>
                  </a:cubicBezTo>
                  <a:cubicBezTo>
                    <a:pt x="329" y="104"/>
                    <a:pt x="318" y="104"/>
                    <a:pt x="308" y="105"/>
                  </a:cubicBezTo>
                  <a:cubicBezTo>
                    <a:pt x="311" y="100"/>
                    <a:pt x="313" y="95"/>
                    <a:pt x="316" y="89"/>
                  </a:cubicBezTo>
                  <a:cubicBezTo>
                    <a:pt x="320" y="89"/>
                    <a:pt x="325" y="88"/>
                    <a:pt x="329" y="87"/>
                  </a:cubicBezTo>
                  <a:cubicBezTo>
                    <a:pt x="335" y="86"/>
                    <a:pt x="341" y="86"/>
                    <a:pt x="346" y="86"/>
                  </a:cubicBezTo>
                  <a:cubicBezTo>
                    <a:pt x="348" y="86"/>
                    <a:pt x="348" y="83"/>
                    <a:pt x="346" y="83"/>
                  </a:cubicBezTo>
                  <a:cubicBezTo>
                    <a:pt x="338" y="83"/>
                    <a:pt x="328" y="82"/>
                    <a:pt x="319" y="83"/>
                  </a:cubicBezTo>
                  <a:cubicBezTo>
                    <a:pt x="322" y="78"/>
                    <a:pt x="324" y="74"/>
                    <a:pt x="326" y="69"/>
                  </a:cubicBezTo>
                  <a:cubicBezTo>
                    <a:pt x="329" y="68"/>
                    <a:pt x="332" y="67"/>
                    <a:pt x="335" y="67"/>
                  </a:cubicBezTo>
                  <a:cubicBezTo>
                    <a:pt x="342" y="66"/>
                    <a:pt x="350" y="65"/>
                    <a:pt x="357" y="65"/>
                  </a:cubicBezTo>
                  <a:cubicBezTo>
                    <a:pt x="358" y="65"/>
                    <a:pt x="358" y="63"/>
                    <a:pt x="357" y="63"/>
                  </a:cubicBezTo>
                  <a:cubicBezTo>
                    <a:pt x="349" y="62"/>
                    <a:pt x="339" y="61"/>
                    <a:pt x="330" y="62"/>
                  </a:cubicBezTo>
                  <a:cubicBezTo>
                    <a:pt x="331" y="59"/>
                    <a:pt x="333" y="56"/>
                    <a:pt x="334" y="53"/>
                  </a:cubicBezTo>
                  <a:cubicBezTo>
                    <a:pt x="345" y="49"/>
                    <a:pt x="356" y="48"/>
                    <a:pt x="366" y="47"/>
                  </a:cubicBezTo>
                  <a:cubicBezTo>
                    <a:pt x="366" y="47"/>
                    <a:pt x="366" y="47"/>
                    <a:pt x="366" y="47"/>
                  </a:cubicBezTo>
                  <a:cubicBezTo>
                    <a:pt x="363" y="54"/>
                    <a:pt x="360" y="60"/>
                    <a:pt x="357" y="68"/>
                  </a:cubicBezTo>
                  <a:cubicBezTo>
                    <a:pt x="356" y="70"/>
                    <a:pt x="354" y="72"/>
                    <a:pt x="353" y="75"/>
                  </a:cubicBezTo>
                  <a:cubicBezTo>
                    <a:pt x="341" y="102"/>
                    <a:pt x="332" y="130"/>
                    <a:pt x="320" y="156"/>
                  </a:cubicBezTo>
                  <a:cubicBezTo>
                    <a:pt x="318" y="160"/>
                    <a:pt x="316" y="164"/>
                    <a:pt x="314" y="169"/>
                  </a:cubicBezTo>
                  <a:cubicBezTo>
                    <a:pt x="313" y="169"/>
                    <a:pt x="312" y="170"/>
                    <a:pt x="313" y="171"/>
                  </a:cubicBezTo>
                  <a:cubicBezTo>
                    <a:pt x="309" y="179"/>
                    <a:pt x="305" y="187"/>
                    <a:pt x="301" y="195"/>
                  </a:cubicBezTo>
                  <a:cubicBezTo>
                    <a:pt x="299" y="195"/>
                    <a:pt x="298" y="197"/>
                    <a:pt x="298" y="198"/>
                  </a:cubicBezTo>
                  <a:cubicBezTo>
                    <a:pt x="298" y="199"/>
                    <a:pt x="298" y="200"/>
                    <a:pt x="299" y="200"/>
                  </a:cubicBezTo>
                  <a:cubicBezTo>
                    <a:pt x="298" y="202"/>
                    <a:pt x="297" y="203"/>
                    <a:pt x="297" y="204"/>
                  </a:cubicBezTo>
                  <a:cubicBezTo>
                    <a:pt x="296" y="205"/>
                    <a:pt x="295" y="206"/>
                    <a:pt x="295" y="207"/>
                  </a:cubicBezTo>
                  <a:cubicBezTo>
                    <a:pt x="295" y="208"/>
                    <a:pt x="295" y="208"/>
                    <a:pt x="295" y="208"/>
                  </a:cubicBezTo>
                  <a:cubicBezTo>
                    <a:pt x="288" y="222"/>
                    <a:pt x="281" y="237"/>
                    <a:pt x="274" y="251"/>
                  </a:cubicBezTo>
                  <a:cubicBezTo>
                    <a:pt x="272" y="251"/>
                    <a:pt x="270" y="253"/>
                    <a:pt x="271" y="255"/>
                  </a:cubicBezTo>
                  <a:cubicBezTo>
                    <a:pt x="271" y="255"/>
                    <a:pt x="271" y="255"/>
                    <a:pt x="271" y="256"/>
                  </a:cubicBezTo>
                  <a:cubicBezTo>
                    <a:pt x="271" y="256"/>
                    <a:pt x="271" y="257"/>
                    <a:pt x="271" y="257"/>
                  </a:cubicBezTo>
                  <a:cubicBezTo>
                    <a:pt x="271" y="257"/>
                    <a:pt x="271" y="257"/>
                    <a:pt x="271" y="257"/>
                  </a:cubicBezTo>
                  <a:cubicBezTo>
                    <a:pt x="271" y="259"/>
                    <a:pt x="270" y="260"/>
                    <a:pt x="269" y="261"/>
                  </a:cubicBezTo>
                  <a:cubicBezTo>
                    <a:pt x="269" y="261"/>
                    <a:pt x="269" y="261"/>
                    <a:pt x="269" y="261"/>
                  </a:cubicBezTo>
                  <a:cubicBezTo>
                    <a:pt x="269" y="262"/>
                    <a:pt x="268" y="263"/>
                    <a:pt x="268" y="264"/>
                  </a:cubicBezTo>
                  <a:cubicBezTo>
                    <a:pt x="268" y="264"/>
                    <a:pt x="268" y="265"/>
                    <a:pt x="268" y="265"/>
                  </a:cubicBezTo>
                  <a:cubicBezTo>
                    <a:pt x="266" y="267"/>
                    <a:pt x="265" y="270"/>
                    <a:pt x="264" y="272"/>
                  </a:cubicBezTo>
                  <a:cubicBezTo>
                    <a:pt x="263" y="273"/>
                    <a:pt x="262" y="274"/>
                    <a:pt x="262" y="275"/>
                  </a:cubicBezTo>
                  <a:cubicBezTo>
                    <a:pt x="262" y="276"/>
                    <a:pt x="262" y="276"/>
                    <a:pt x="262" y="276"/>
                  </a:cubicBezTo>
                  <a:cubicBezTo>
                    <a:pt x="260" y="280"/>
                    <a:pt x="258" y="284"/>
                    <a:pt x="256" y="288"/>
                  </a:cubicBezTo>
                  <a:cubicBezTo>
                    <a:pt x="254" y="288"/>
                    <a:pt x="252" y="290"/>
                    <a:pt x="253" y="292"/>
                  </a:cubicBezTo>
                  <a:cubicBezTo>
                    <a:pt x="253" y="293"/>
                    <a:pt x="253" y="293"/>
                    <a:pt x="254" y="294"/>
                  </a:cubicBezTo>
                  <a:cubicBezTo>
                    <a:pt x="253" y="295"/>
                    <a:pt x="252" y="297"/>
                    <a:pt x="251" y="299"/>
                  </a:cubicBezTo>
                  <a:cubicBezTo>
                    <a:pt x="249" y="298"/>
                    <a:pt x="246" y="300"/>
                    <a:pt x="247" y="303"/>
                  </a:cubicBezTo>
                  <a:cubicBezTo>
                    <a:pt x="247" y="303"/>
                    <a:pt x="247" y="303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7" y="304"/>
                    <a:pt x="247" y="304"/>
                    <a:pt x="247" y="304"/>
                  </a:cubicBezTo>
                  <a:cubicBezTo>
                    <a:pt x="248" y="304"/>
                    <a:pt x="248" y="305"/>
                    <a:pt x="248" y="305"/>
                  </a:cubicBezTo>
                  <a:cubicBezTo>
                    <a:pt x="234" y="334"/>
                    <a:pt x="220" y="363"/>
                    <a:pt x="206" y="392"/>
                  </a:cubicBezTo>
                  <a:cubicBezTo>
                    <a:pt x="205" y="382"/>
                    <a:pt x="199" y="373"/>
                    <a:pt x="190" y="369"/>
                  </a:cubicBezTo>
                  <a:cubicBezTo>
                    <a:pt x="196" y="369"/>
                    <a:pt x="201" y="369"/>
                    <a:pt x="206" y="367"/>
                  </a:cubicBezTo>
                  <a:cubicBezTo>
                    <a:pt x="208" y="367"/>
                    <a:pt x="207" y="364"/>
                    <a:pt x="205" y="364"/>
                  </a:cubicBezTo>
                  <a:cubicBezTo>
                    <a:pt x="200" y="366"/>
                    <a:pt x="194" y="366"/>
                    <a:pt x="188" y="366"/>
                  </a:cubicBezTo>
                  <a:cubicBezTo>
                    <a:pt x="187" y="366"/>
                    <a:pt x="186" y="367"/>
                    <a:pt x="186" y="368"/>
                  </a:cubicBezTo>
                  <a:cubicBezTo>
                    <a:pt x="183" y="367"/>
                    <a:pt x="180" y="367"/>
                    <a:pt x="177" y="368"/>
                  </a:cubicBezTo>
                  <a:cubicBezTo>
                    <a:pt x="179" y="366"/>
                    <a:pt x="180" y="363"/>
                    <a:pt x="182" y="360"/>
                  </a:cubicBezTo>
                  <a:close/>
                  <a:moveTo>
                    <a:pt x="358" y="210"/>
                  </a:moveTo>
                  <a:cubicBezTo>
                    <a:pt x="358" y="210"/>
                    <a:pt x="359" y="211"/>
                    <a:pt x="359" y="211"/>
                  </a:cubicBezTo>
                  <a:cubicBezTo>
                    <a:pt x="359" y="212"/>
                    <a:pt x="358" y="213"/>
                    <a:pt x="358" y="213"/>
                  </a:cubicBezTo>
                  <a:cubicBezTo>
                    <a:pt x="357" y="213"/>
                    <a:pt x="357" y="212"/>
                    <a:pt x="356" y="212"/>
                  </a:cubicBezTo>
                  <a:cubicBezTo>
                    <a:pt x="357" y="211"/>
                    <a:pt x="357" y="210"/>
                    <a:pt x="358" y="210"/>
                  </a:cubicBezTo>
                  <a:cubicBezTo>
                    <a:pt x="358" y="210"/>
                    <a:pt x="358" y="210"/>
                    <a:pt x="358" y="210"/>
                  </a:cubicBezTo>
                  <a:close/>
                  <a:moveTo>
                    <a:pt x="242" y="394"/>
                  </a:moveTo>
                  <a:cubicBezTo>
                    <a:pt x="240" y="387"/>
                    <a:pt x="237" y="380"/>
                    <a:pt x="235" y="373"/>
                  </a:cubicBezTo>
                  <a:cubicBezTo>
                    <a:pt x="235" y="373"/>
                    <a:pt x="233" y="369"/>
                    <a:pt x="231" y="364"/>
                  </a:cubicBezTo>
                  <a:cubicBezTo>
                    <a:pt x="232" y="364"/>
                    <a:pt x="232" y="364"/>
                    <a:pt x="232" y="364"/>
                  </a:cubicBezTo>
                  <a:cubicBezTo>
                    <a:pt x="232" y="363"/>
                    <a:pt x="232" y="362"/>
                    <a:pt x="232" y="362"/>
                  </a:cubicBezTo>
                  <a:cubicBezTo>
                    <a:pt x="240" y="376"/>
                    <a:pt x="243" y="392"/>
                    <a:pt x="253" y="406"/>
                  </a:cubicBezTo>
                  <a:cubicBezTo>
                    <a:pt x="254" y="408"/>
                    <a:pt x="258" y="407"/>
                    <a:pt x="257" y="404"/>
                  </a:cubicBezTo>
                  <a:cubicBezTo>
                    <a:pt x="256" y="401"/>
                    <a:pt x="255" y="398"/>
                    <a:pt x="254" y="395"/>
                  </a:cubicBezTo>
                  <a:cubicBezTo>
                    <a:pt x="256" y="398"/>
                    <a:pt x="258" y="401"/>
                    <a:pt x="260" y="404"/>
                  </a:cubicBezTo>
                  <a:cubicBezTo>
                    <a:pt x="258" y="408"/>
                    <a:pt x="256" y="413"/>
                    <a:pt x="254" y="418"/>
                  </a:cubicBezTo>
                  <a:cubicBezTo>
                    <a:pt x="252" y="409"/>
                    <a:pt x="249" y="400"/>
                    <a:pt x="242" y="394"/>
                  </a:cubicBezTo>
                  <a:close/>
                  <a:moveTo>
                    <a:pt x="384" y="28"/>
                  </a:moveTo>
                  <a:cubicBezTo>
                    <a:pt x="384" y="28"/>
                    <a:pt x="384" y="29"/>
                    <a:pt x="385" y="30"/>
                  </a:cubicBezTo>
                  <a:cubicBezTo>
                    <a:pt x="384" y="30"/>
                    <a:pt x="384" y="30"/>
                    <a:pt x="383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1"/>
                    <a:pt x="382" y="31"/>
                    <a:pt x="382" y="31"/>
                  </a:cubicBezTo>
                  <a:cubicBezTo>
                    <a:pt x="382" y="30"/>
                    <a:pt x="383" y="29"/>
                    <a:pt x="384" y="27"/>
                  </a:cubicBezTo>
                  <a:cubicBezTo>
                    <a:pt x="384" y="28"/>
                    <a:pt x="384" y="28"/>
                    <a:pt x="384" y="28"/>
                  </a:cubicBezTo>
                  <a:close/>
                  <a:moveTo>
                    <a:pt x="409" y="40"/>
                  </a:moveTo>
                  <a:cubicBezTo>
                    <a:pt x="410" y="41"/>
                    <a:pt x="411" y="42"/>
                    <a:pt x="412" y="43"/>
                  </a:cubicBezTo>
                  <a:cubicBezTo>
                    <a:pt x="418" y="58"/>
                    <a:pt x="415" y="55"/>
                    <a:pt x="411" y="48"/>
                  </a:cubicBezTo>
                  <a:cubicBezTo>
                    <a:pt x="410" y="44"/>
                    <a:pt x="409" y="42"/>
                    <a:pt x="409" y="40"/>
                  </a:cubicBezTo>
                  <a:close/>
                  <a:moveTo>
                    <a:pt x="420" y="49"/>
                  </a:moveTo>
                  <a:cubicBezTo>
                    <a:pt x="420" y="50"/>
                    <a:pt x="421" y="50"/>
                    <a:pt x="422" y="51"/>
                  </a:cubicBezTo>
                  <a:cubicBezTo>
                    <a:pt x="422" y="52"/>
                    <a:pt x="422" y="53"/>
                    <a:pt x="422" y="54"/>
                  </a:cubicBezTo>
                  <a:cubicBezTo>
                    <a:pt x="422" y="54"/>
                    <a:pt x="421" y="54"/>
                    <a:pt x="421" y="54"/>
                  </a:cubicBezTo>
                  <a:cubicBezTo>
                    <a:pt x="421" y="52"/>
                    <a:pt x="420" y="50"/>
                    <a:pt x="420" y="49"/>
                  </a:cubicBezTo>
                  <a:close/>
                  <a:moveTo>
                    <a:pt x="430" y="54"/>
                  </a:moveTo>
                  <a:cubicBezTo>
                    <a:pt x="430" y="53"/>
                    <a:pt x="430" y="53"/>
                    <a:pt x="430" y="52"/>
                  </a:cubicBezTo>
                  <a:cubicBezTo>
                    <a:pt x="430" y="53"/>
                    <a:pt x="431" y="53"/>
                    <a:pt x="432" y="54"/>
                  </a:cubicBezTo>
                  <a:cubicBezTo>
                    <a:pt x="430" y="56"/>
                    <a:pt x="429" y="58"/>
                    <a:pt x="428" y="60"/>
                  </a:cubicBezTo>
                  <a:cubicBezTo>
                    <a:pt x="428" y="59"/>
                    <a:pt x="428" y="58"/>
                    <a:pt x="428" y="57"/>
                  </a:cubicBezTo>
                  <a:cubicBezTo>
                    <a:pt x="429" y="57"/>
                    <a:pt x="431" y="56"/>
                    <a:pt x="430" y="54"/>
                  </a:cubicBezTo>
                  <a:close/>
                  <a:moveTo>
                    <a:pt x="368" y="187"/>
                  </a:moveTo>
                  <a:cubicBezTo>
                    <a:pt x="367" y="186"/>
                    <a:pt x="366" y="184"/>
                    <a:pt x="365" y="182"/>
                  </a:cubicBezTo>
                  <a:cubicBezTo>
                    <a:pt x="366" y="184"/>
                    <a:pt x="368" y="186"/>
                    <a:pt x="369" y="187"/>
                  </a:cubicBezTo>
                  <a:cubicBezTo>
                    <a:pt x="368" y="188"/>
                    <a:pt x="368" y="189"/>
                    <a:pt x="368" y="189"/>
                  </a:cubicBezTo>
                  <a:cubicBezTo>
                    <a:pt x="368" y="189"/>
                    <a:pt x="368" y="188"/>
                    <a:pt x="368" y="187"/>
                  </a:cubicBezTo>
                  <a:close/>
                  <a:moveTo>
                    <a:pt x="345" y="185"/>
                  </a:moveTo>
                  <a:cubicBezTo>
                    <a:pt x="345" y="183"/>
                    <a:pt x="344" y="182"/>
                    <a:pt x="344" y="180"/>
                  </a:cubicBezTo>
                  <a:cubicBezTo>
                    <a:pt x="346" y="183"/>
                    <a:pt x="347" y="186"/>
                    <a:pt x="349" y="188"/>
                  </a:cubicBezTo>
                  <a:cubicBezTo>
                    <a:pt x="350" y="191"/>
                    <a:pt x="352" y="194"/>
                    <a:pt x="353" y="196"/>
                  </a:cubicBezTo>
                  <a:cubicBezTo>
                    <a:pt x="353" y="195"/>
                    <a:pt x="352" y="195"/>
                    <a:pt x="352" y="195"/>
                  </a:cubicBezTo>
                  <a:cubicBezTo>
                    <a:pt x="349" y="191"/>
                    <a:pt x="347" y="188"/>
                    <a:pt x="345" y="185"/>
                  </a:cubicBezTo>
                  <a:close/>
                  <a:moveTo>
                    <a:pt x="281" y="321"/>
                  </a:moveTo>
                  <a:cubicBezTo>
                    <a:pt x="279" y="314"/>
                    <a:pt x="276" y="307"/>
                    <a:pt x="274" y="301"/>
                  </a:cubicBezTo>
                  <a:cubicBezTo>
                    <a:pt x="278" y="308"/>
                    <a:pt x="281" y="315"/>
                    <a:pt x="284" y="322"/>
                  </a:cubicBezTo>
                  <a:cubicBezTo>
                    <a:pt x="284" y="323"/>
                    <a:pt x="284" y="323"/>
                    <a:pt x="284" y="324"/>
                  </a:cubicBezTo>
                  <a:cubicBezTo>
                    <a:pt x="283" y="323"/>
                    <a:pt x="282" y="322"/>
                    <a:pt x="281" y="321"/>
                  </a:cubicBezTo>
                  <a:close/>
                  <a:moveTo>
                    <a:pt x="274" y="279"/>
                  </a:moveTo>
                  <a:cubicBezTo>
                    <a:pt x="273" y="277"/>
                    <a:pt x="272" y="274"/>
                    <a:pt x="271" y="271"/>
                  </a:cubicBezTo>
                  <a:cubicBezTo>
                    <a:pt x="271" y="270"/>
                    <a:pt x="272" y="270"/>
                    <a:pt x="272" y="270"/>
                  </a:cubicBezTo>
                  <a:cubicBezTo>
                    <a:pt x="276" y="281"/>
                    <a:pt x="280" y="292"/>
                    <a:pt x="283" y="304"/>
                  </a:cubicBezTo>
                  <a:cubicBezTo>
                    <a:pt x="281" y="296"/>
                    <a:pt x="277" y="288"/>
                    <a:pt x="274" y="279"/>
                  </a:cubicBezTo>
                  <a:close/>
                  <a:moveTo>
                    <a:pt x="284" y="277"/>
                  </a:moveTo>
                  <a:cubicBezTo>
                    <a:pt x="284" y="276"/>
                    <a:pt x="283" y="274"/>
                    <a:pt x="283" y="273"/>
                  </a:cubicBezTo>
                  <a:cubicBezTo>
                    <a:pt x="285" y="277"/>
                    <a:pt x="287" y="281"/>
                    <a:pt x="289" y="286"/>
                  </a:cubicBezTo>
                  <a:cubicBezTo>
                    <a:pt x="288" y="283"/>
                    <a:pt x="286" y="280"/>
                    <a:pt x="284" y="277"/>
                  </a:cubicBezTo>
                  <a:close/>
                  <a:moveTo>
                    <a:pt x="300" y="240"/>
                  </a:moveTo>
                  <a:cubicBezTo>
                    <a:pt x="300" y="239"/>
                    <a:pt x="300" y="239"/>
                    <a:pt x="300" y="239"/>
                  </a:cubicBezTo>
                  <a:cubicBezTo>
                    <a:pt x="301" y="240"/>
                    <a:pt x="301" y="240"/>
                    <a:pt x="302" y="241"/>
                  </a:cubicBezTo>
                  <a:cubicBezTo>
                    <a:pt x="302" y="242"/>
                    <a:pt x="303" y="243"/>
                    <a:pt x="303" y="244"/>
                  </a:cubicBezTo>
                  <a:cubicBezTo>
                    <a:pt x="302" y="243"/>
                    <a:pt x="301" y="241"/>
                    <a:pt x="300" y="240"/>
                  </a:cubicBezTo>
                  <a:close/>
                  <a:moveTo>
                    <a:pt x="316" y="223"/>
                  </a:moveTo>
                  <a:cubicBezTo>
                    <a:pt x="318" y="226"/>
                    <a:pt x="320" y="229"/>
                    <a:pt x="321" y="231"/>
                  </a:cubicBezTo>
                  <a:cubicBezTo>
                    <a:pt x="321" y="232"/>
                    <a:pt x="320" y="232"/>
                    <a:pt x="320" y="233"/>
                  </a:cubicBezTo>
                  <a:cubicBezTo>
                    <a:pt x="317" y="229"/>
                    <a:pt x="314" y="224"/>
                    <a:pt x="312" y="220"/>
                  </a:cubicBezTo>
                  <a:cubicBezTo>
                    <a:pt x="311" y="218"/>
                    <a:pt x="309" y="216"/>
                    <a:pt x="308" y="213"/>
                  </a:cubicBezTo>
                  <a:cubicBezTo>
                    <a:pt x="309" y="214"/>
                    <a:pt x="311" y="216"/>
                    <a:pt x="313" y="218"/>
                  </a:cubicBezTo>
                  <a:cubicBezTo>
                    <a:pt x="314" y="220"/>
                    <a:pt x="315" y="221"/>
                    <a:pt x="316" y="222"/>
                  </a:cubicBezTo>
                  <a:cubicBezTo>
                    <a:pt x="316" y="223"/>
                    <a:pt x="316" y="223"/>
                    <a:pt x="316" y="223"/>
                  </a:cubicBezTo>
                  <a:close/>
                  <a:moveTo>
                    <a:pt x="305" y="205"/>
                  </a:moveTo>
                  <a:cubicBezTo>
                    <a:pt x="305" y="204"/>
                    <a:pt x="304" y="203"/>
                    <a:pt x="304" y="202"/>
                  </a:cubicBezTo>
                  <a:cubicBezTo>
                    <a:pt x="304" y="203"/>
                    <a:pt x="305" y="205"/>
                    <a:pt x="306" y="206"/>
                  </a:cubicBezTo>
                  <a:cubicBezTo>
                    <a:pt x="305" y="206"/>
                    <a:pt x="305" y="206"/>
                    <a:pt x="305" y="205"/>
                  </a:cubicBezTo>
                  <a:close/>
                  <a:moveTo>
                    <a:pt x="315" y="280"/>
                  </a:moveTo>
                  <a:cubicBezTo>
                    <a:pt x="317" y="282"/>
                    <a:pt x="319" y="284"/>
                    <a:pt x="320" y="284"/>
                  </a:cubicBezTo>
                  <a:cubicBezTo>
                    <a:pt x="316" y="283"/>
                    <a:pt x="311" y="278"/>
                    <a:pt x="307" y="272"/>
                  </a:cubicBezTo>
                  <a:cubicBezTo>
                    <a:pt x="309" y="274"/>
                    <a:pt x="312" y="277"/>
                    <a:pt x="315" y="280"/>
                  </a:cubicBezTo>
                  <a:close/>
                  <a:moveTo>
                    <a:pt x="320" y="257"/>
                  </a:moveTo>
                  <a:cubicBezTo>
                    <a:pt x="320" y="256"/>
                    <a:pt x="320" y="255"/>
                    <a:pt x="320" y="255"/>
                  </a:cubicBezTo>
                  <a:cubicBezTo>
                    <a:pt x="318" y="252"/>
                    <a:pt x="317" y="250"/>
                    <a:pt x="315" y="247"/>
                  </a:cubicBezTo>
                  <a:cubicBezTo>
                    <a:pt x="315" y="247"/>
                    <a:pt x="315" y="247"/>
                    <a:pt x="315" y="246"/>
                  </a:cubicBezTo>
                  <a:cubicBezTo>
                    <a:pt x="316" y="248"/>
                    <a:pt x="318" y="250"/>
                    <a:pt x="319" y="252"/>
                  </a:cubicBezTo>
                  <a:cubicBezTo>
                    <a:pt x="319" y="252"/>
                    <a:pt x="319" y="252"/>
                    <a:pt x="319" y="252"/>
                  </a:cubicBezTo>
                  <a:cubicBezTo>
                    <a:pt x="319" y="252"/>
                    <a:pt x="320" y="253"/>
                    <a:pt x="321" y="255"/>
                  </a:cubicBezTo>
                  <a:cubicBezTo>
                    <a:pt x="321" y="255"/>
                    <a:pt x="322" y="256"/>
                    <a:pt x="322" y="256"/>
                  </a:cubicBezTo>
                  <a:cubicBezTo>
                    <a:pt x="321" y="256"/>
                    <a:pt x="320" y="256"/>
                    <a:pt x="320" y="257"/>
                  </a:cubicBezTo>
                  <a:close/>
                  <a:moveTo>
                    <a:pt x="320" y="243"/>
                  </a:moveTo>
                  <a:cubicBezTo>
                    <a:pt x="322" y="246"/>
                    <a:pt x="325" y="249"/>
                    <a:pt x="327" y="252"/>
                  </a:cubicBezTo>
                  <a:cubicBezTo>
                    <a:pt x="328" y="257"/>
                    <a:pt x="327" y="256"/>
                    <a:pt x="324" y="251"/>
                  </a:cubicBezTo>
                  <a:cubicBezTo>
                    <a:pt x="323" y="248"/>
                    <a:pt x="321" y="246"/>
                    <a:pt x="320" y="243"/>
                  </a:cubicBezTo>
                  <a:close/>
                  <a:moveTo>
                    <a:pt x="317" y="216"/>
                  </a:moveTo>
                  <a:cubicBezTo>
                    <a:pt x="317" y="216"/>
                    <a:pt x="318" y="216"/>
                    <a:pt x="318" y="216"/>
                  </a:cubicBezTo>
                  <a:cubicBezTo>
                    <a:pt x="319" y="218"/>
                    <a:pt x="321" y="220"/>
                    <a:pt x="322" y="223"/>
                  </a:cubicBezTo>
                  <a:cubicBezTo>
                    <a:pt x="322" y="223"/>
                    <a:pt x="322" y="223"/>
                    <a:pt x="322" y="223"/>
                  </a:cubicBezTo>
                  <a:cubicBezTo>
                    <a:pt x="320" y="221"/>
                    <a:pt x="319" y="218"/>
                    <a:pt x="317" y="216"/>
                  </a:cubicBezTo>
                  <a:close/>
                  <a:moveTo>
                    <a:pt x="324" y="161"/>
                  </a:moveTo>
                  <a:cubicBezTo>
                    <a:pt x="324" y="161"/>
                    <a:pt x="324" y="161"/>
                    <a:pt x="323" y="161"/>
                  </a:cubicBezTo>
                  <a:cubicBezTo>
                    <a:pt x="324" y="160"/>
                    <a:pt x="324" y="160"/>
                    <a:pt x="324" y="159"/>
                  </a:cubicBezTo>
                  <a:cubicBezTo>
                    <a:pt x="326" y="164"/>
                    <a:pt x="328" y="169"/>
                    <a:pt x="330" y="173"/>
                  </a:cubicBezTo>
                  <a:cubicBezTo>
                    <a:pt x="327" y="169"/>
                    <a:pt x="325" y="165"/>
                    <a:pt x="324" y="161"/>
                  </a:cubicBezTo>
                  <a:close/>
                  <a:moveTo>
                    <a:pt x="323" y="215"/>
                  </a:moveTo>
                  <a:cubicBezTo>
                    <a:pt x="323" y="215"/>
                    <a:pt x="323" y="216"/>
                    <a:pt x="323" y="216"/>
                  </a:cubicBezTo>
                  <a:cubicBezTo>
                    <a:pt x="323" y="216"/>
                    <a:pt x="323" y="215"/>
                    <a:pt x="322" y="215"/>
                  </a:cubicBezTo>
                  <a:cubicBezTo>
                    <a:pt x="321" y="212"/>
                    <a:pt x="319" y="210"/>
                    <a:pt x="318" y="208"/>
                  </a:cubicBezTo>
                  <a:cubicBezTo>
                    <a:pt x="316" y="204"/>
                    <a:pt x="319" y="208"/>
                    <a:pt x="323" y="213"/>
                  </a:cubicBezTo>
                  <a:cubicBezTo>
                    <a:pt x="323" y="214"/>
                    <a:pt x="323" y="214"/>
                    <a:pt x="323" y="215"/>
                  </a:cubicBezTo>
                  <a:close/>
                  <a:moveTo>
                    <a:pt x="323" y="189"/>
                  </a:moveTo>
                  <a:cubicBezTo>
                    <a:pt x="323" y="189"/>
                    <a:pt x="324" y="190"/>
                    <a:pt x="324" y="190"/>
                  </a:cubicBezTo>
                  <a:cubicBezTo>
                    <a:pt x="324" y="190"/>
                    <a:pt x="324" y="191"/>
                    <a:pt x="324" y="191"/>
                  </a:cubicBezTo>
                  <a:cubicBezTo>
                    <a:pt x="324" y="190"/>
                    <a:pt x="323" y="190"/>
                    <a:pt x="323" y="189"/>
                  </a:cubicBezTo>
                  <a:close/>
                  <a:moveTo>
                    <a:pt x="333" y="188"/>
                  </a:moveTo>
                  <a:cubicBezTo>
                    <a:pt x="335" y="192"/>
                    <a:pt x="338" y="195"/>
                    <a:pt x="341" y="199"/>
                  </a:cubicBezTo>
                  <a:cubicBezTo>
                    <a:pt x="340" y="200"/>
                    <a:pt x="340" y="200"/>
                    <a:pt x="340" y="201"/>
                  </a:cubicBezTo>
                  <a:cubicBezTo>
                    <a:pt x="337" y="196"/>
                    <a:pt x="335" y="192"/>
                    <a:pt x="333" y="188"/>
                  </a:cubicBezTo>
                  <a:close/>
                  <a:moveTo>
                    <a:pt x="340" y="203"/>
                  </a:moveTo>
                  <a:cubicBezTo>
                    <a:pt x="337" y="199"/>
                    <a:pt x="334" y="195"/>
                    <a:pt x="331" y="191"/>
                  </a:cubicBezTo>
                  <a:cubicBezTo>
                    <a:pt x="331" y="190"/>
                    <a:pt x="331" y="190"/>
                    <a:pt x="331" y="189"/>
                  </a:cubicBezTo>
                  <a:cubicBezTo>
                    <a:pt x="334" y="192"/>
                    <a:pt x="337" y="199"/>
                    <a:pt x="340" y="203"/>
                  </a:cubicBezTo>
                  <a:close/>
                  <a:moveTo>
                    <a:pt x="392" y="43"/>
                  </a:moveTo>
                  <a:cubicBezTo>
                    <a:pt x="393" y="45"/>
                    <a:pt x="394" y="47"/>
                    <a:pt x="395" y="49"/>
                  </a:cubicBezTo>
                  <a:cubicBezTo>
                    <a:pt x="395" y="49"/>
                    <a:pt x="395" y="49"/>
                    <a:pt x="395" y="49"/>
                  </a:cubicBezTo>
                  <a:cubicBezTo>
                    <a:pt x="394" y="47"/>
                    <a:pt x="392" y="47"/>
                    <a:pt x="390" y="48"/>
                  </a:cubicBezTo>
                  <a:cubicBezTo>
                    <a:pt x="389" y="46"/>
                    <a:pt x="388" y="43"/>
                    <a:pt x="388" y="40"/>
                  </a:cubicBezTo>
                  <a:cubicBezTo>
                    <a:pt x="389" y="41"/>
                    <a:pt x="391" y="42"/>
                    <a:pt x="392" y="43"/>
                  </a:cubicBezTo>
                  <a:close/>
                  <a:moveTo>
                    <a:pt x="403" y="51"/>
                  </a:moveTo>
                  <a:cubicBezTo>
                    <a:pt x="404" y="53"/>
                    <a:pt x="406" y="55"/>
                    <a:pt x="407" y="56"/>
                  </a:cubicBezTo>
                  <a:cubicBezTo>
                    <a:pt x="409" y="61"/>
                    <a:pt x="410" y="65"/>
                    <a:pt x="413" y="68"/>
                  </a:cubicBezTo>
                  <a:cubicBezTo>
                    <a:pt x="414" y="70"/>
                    <a:pt x="414" y="73"/>
                    <a:pt x="415" y="75"/>
                  </a:cubicBezTo>
                  <a:cubicBezTo>
                    <a:pt x="414" y="74"/>
                    <a:pt x="413" y="73"/>
                    <a:pt x="412" y="71"/>
                  </a:cubicBezTo>
                  <a:cubicBezTo>
                    <a:pt x="408" y="64"/>
                    <a:pt x="405" y="57"/>
                    <a:pt x="402" y="50"/>
                  </a:cubicBezTo>
                  <a:cubicBezTo>
                    <a:pt x="402" y="51"/>
                    <a:pt x="403" y="51"/>
                    <a:pt x="403" y="51"/>
                  </a:cubicBezTo>
                  <a:close/>
                  <a:moveTo>
                    <a:pt x="413" y="96"/>
                  </a:moveTo>
                  <a:cubicBezTo>
                    <a:pt x="413" y="94"/>
                    <a:pt x="412" y="92"/>
                    <a:pt x="412" y="91"/>
                  </a:cubicBezTo>
                  <a:cubicBezTo>
                    <a:pt x="413" y="90"/>
                    <a:pt x="414" y="89"/>
                    <a:pt x="415" y="87"/>
                  </a:cubicBezTo>
                  <a:cubicBezTo>
                    <a:pt x="415" y="90"/>
                    <a:pt x="414" y="93"/>
                    <a:pt x="413" y="96"/>
                  </a:cubicBezTo>
                  <a:close/>
                  <a:moveTo>
                    <a:pt x="398" y="128"/>
                  </a:moveTo>
                  <a:cubicBezTo>
                    <a:pt x="397" y="126"/>
                    <a:pt x="396" y="124"/>
                    <a:pt x="395" y="122"/>
                  </a:cubicBezTo>
                  <a:cubicBezTo>
                    <a:pt x="396" y="122"/>
                    <a:pt x="396" y="122"/>
                    <a:pt x="397" y="122"/>
                  </a:cubicBezTo>
                  <a:cubicBezTo>
                    <a:pt x="398" y="123"/>
                    <a:pt x="400" y="122"/>
                    <a:pt x="400" y="121"/>
                  </a:cubicBezTo>
                  <a:cubicBezTo>
                    <a:pt x="401" y="120"/>
                    <a:pt x="401" y="120"/>
                    <a:pt x="401" y="119"/>
                  </a:cubicBezTo>
                  <a:cubicBezTo>
                    <a:pt x="401" y="118"/>
                    <a:pt x="401" y="117"/>
                    <a:pt x="401" y="116"/>
                  </a:cubicBezTo>
                  <a:cubicBezTo>
                    <a:pt x="401" y="115"/>
                    <a:pt x="401" y="115"/>
                    <a:pt x="401" y="115"/>
                  </a:cubicBezTo>
                  <a:cubicBezTo>
                    <a:pt x="401" y="116"/>
                    <a:pt x="401" y="117"/>
                    <a:pt x="402" y="117"/>
                  </a:cubicBezTo>
                  <a:cubicBezTo>
                    <a:pt x="402" y="118"/>
                    <a:pt x="402" y="118"/>
                    <a:pt x="403" y="118"/>
                  </a:cubicBezTo>
                  <a:cubicBezTo>
                    <a:pt x="401" y="122"/>
                    <a:pt x="400" y="125"/>
                    <a:pt x="398" y="128"/>
                  </a:cubicBezTo>
                  <a:close/>
                  <a:moveTo>
                    <a:pt x="377" y="153"/>
                  </a:moveTo>
                  <a:cubicBezTo>
                    <a:pt x="377" y="152"/>
                    <a:pt x="377" y="150"/>
                    <a:pt x="376" y="149"/>
                  </a:cubicBezTo>
                  <a:cubicBezTo>
                    <a:pt x="378" y="151"/>
                    <a:pt x="379" y="154"/>
                    <a:pt x="380" y="156"/>
                  </a:cubicBezTo>
                  <a:cubicBezTo>
                    <a:pt x="381" y="157"/>
                    <a:pt x="383" y="158"/>
                    <a:pt x="384" y="158"/>
                  </a:cubicBezTo>
                  <a:cubicBezTo>
                    <a:pt x="383" y="159"/>
                    <a:pt x="382" y="160"/>
                    <a:pt x="382" y="162"/>
                  </a:cubicBezTo>
                  <a:cubicBezTo>
                    <a:pt x="380" y="159"/>
                    <a:pt x="379" y="156"/>
                    <a:pt x="377" y="153"/>
                  </a:cubicBezTo>
                  <a:close/>
                  <a:moveTo>
                    <a:pt x="378" y="169"/>
                  </a:moveTo>
                  <a:cubicBezTo>
                    <a:pt x="378" y="169"/>
                    <a:pt x="378" y="170"/>
                    <a:pt x="378" y="170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ubicBezTo>
                    <a:pt x="378" y="169"/>
                    <a:pt x="378" y="169"/>
                    <a:pt x="378" y="169"/>
                  </a:cubicBezTo>
                  <a:close/>
                  <a:moveTo>
                    <a:pt x="386" y="153"/>
                  </a:move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6" y="153"/>
                    <a:pt x="386" y="153"/>
                    <a:pt x="386" y="153"/>
                  </a:cubicBezTo>
                  <a:cubicBezTo>
                    <a:pt x="380" y="139"/>
                    <a:pt x="371" y="126"/>
                    <a:pt x="366" y="112"/>
                  </a:cubicBezTo>
                  <a:cubicBezTo>
                    <a:pt x="373" y="124"/>
                    <a:pt x="382" y="135"/>
                    <a:pt x="389" y="147"/>
                  </a:cubicBezTo>
                  <a:cubicBezTo>
                    <a:pt x="388" y="149"/>
                    <a:pt x="387" y="151"/>
                    <a:pt x="386" y="153"/>
                  </a:cubicBezTo>
                  <a:close/>
                  <a:moveTo>
                    <a:pt x="361" y="127"/>
                  </a:moveTo>
                  <a:cubicBezTo>
                    <a:pt x="358" y="122"/>
                    <a:pt x="354" y="117"/>
                    <a:pt x="351" y="111"/>
                  </a:cubicBezTo>
                  <a:cubicBezTo>
                    <a:pt x="351" y="110"/>
                    <a:pt x="352" y="108"/>
                    <a:pt x="352" y="106"/>
                  </a:cubicBezTo>
                  <a:cubicBezTo>
                    <a:pt x="354" y="113"/>
                    <a:pt x="358" y="120"/>
                    <a:pt x="361" y="127"/>
                  </a:cubicBezTo>
                  <a:close/>
                  <a:moveTo>
                    <a:pt x="411" y="82"/>
                  </a:moveTo>
                  <a:cubicBezTo>
                    <a:pt x="412" y="83"/>
                    <a:pt x="413" y="83"/>
                    <a:pt x="414" y="83"/>
                  </a:cubicBezTo>
                  <a:cubicBezTo>
                    <a:pt x="414" y="83"/>
                    <a:pt x="414" y="83"/>
                    <a:pt x="414" y="83"/>
                  </a:cubicBezTo>
                  <a:cubicBezTo>
                    <a:pt x="413" y="85"/>
                    <a:pt x="412" y="86"/>
                    <a:pt x="411" y="86"/>
                  </a:cubicBezTo>
                  <a:cubicBezTo>
                    <a:pt x="410" y="85"/>
                    <a:pt x="409" y="85"/>
                    <a:pt x="408" y="85"/>
                  </a:cubicBezTo>
                  <a:cubicBezTo>
                    <a:pt x="408" y="85"/>
                    <a:pt x="408" y="85"/>
                    <a:pt x="408" y="85"/>
                  </a:cubicBezTo>
                  <a:cubicBezTo>
                    <a:pt x="407" y="84"/>
                    <a:pt x="406" y="83"/>
                    <a:pt x="405" y="83"/>
                  </a:cubicBezTo>
                  <a:cubicBezTo>
                    <a:pt x="404" y="81"/>
                    <a:pt x="404" y="79"/>
                    <a:pt x="404" y="76"/>
                  </a:cubicBezTo>
                  <a:cubicBezTo>
                    <a:pt x="403" y="74"/>
                    <a:pt x="401" y="74"/>
                    <a:pt x="400" y="75"/>
                  </a:cubicBezTo>
                  <a:cubicBezTo>
                    <a:pt x="399" y="73"/>
                    <a:pt x="398" y="70"/>
                    <a:pt x="397" y="68"/>
                  </a:cubicBezTo>
                  <a:cubicBezTo>
                    <a:pt x="397" y="68"/>
                    <a:pt x="397" y="69"/>
                    <a:pt x="397" y="69"/>
                  </a:cubicBezTo>
                  <a:cubicBezTo>
                    <a:pt x="398" y="70"/>
                    <a:pt x="399" y="70"/>
                    <a:pt x="400" y="70"/>
                  </a:cubicBezTo>
                  <a:cubicBezTo>
                    <a:pt x="404" y="74"/>
                    <a:pt x="407" y="78"/>
                    <a:pt x="411" y="82"/>
                  </a:cubicBezTo>
                  <a:close/>
                  <a:moveTo>
                    <a:pt x="401" y="95"/>
                  </a:moveTo>
                  <a:cubicBezTo>
                    <a:pt x="401" y="96"/>
                    <a:pt x="401" y="98"/>
                    <a:pt x="401" y="100"/>
                  </a:cubicBezTo>
                  <a:cubicBezTo>
                    <a:pt x="400" y="99"/>
                    <a:pt x="400" y="99"/>
                    <a:pt x="400" y="98"/>
                  </a:cubicBezTo>
                  <a:cubicBezTo>
                    <a:pt x="399" y="96"/>
                    <a:pt x="399" y="94"/>
                    <a:pt x="399" y="92"/>
                  </a:cubicBezTo>
                  <a:cubicBezTo>
                    <a:pt x="399" y="93"/>
                    <a:pt x="400" y="94"/>
                    <a:pt x="401" y="95"/>
                  </a:cubicBezTo>
                  <a:close/>
                  <a:moveTo>
                    <a:pt x="380" y="36"/>
                  </a:moveTo>
                  <a:cubicBezTo>
                    <a:pt x="381" y="37"/>
                    <a:pt x="381" y="38"/>
                    <a:pt x="381" y="38"/>
                  </a:cubicBezTo>
                  <a:cubicBezTo>
                    <a:pt x="381" y="38"/>
                    <a:pt x="380" y="38"/>
                    <a:pt x="380" y="38"/>
                  </a:cubicBezTo>
                  <a:cubicBezTo>
                    <a:pt x="380" y="38"/>
                    <a:pt x="380" y="37"/>
                    <a:pt x="380" y="36"/>
                  </a:cubicBezTo>
                  <a:close/>
                  <a:moveTo>
                    <a:pt x="377" y="40"/>
                  </a:moveTo>
                  <a:cubicBezTo>
                    <a:pt x="377" y="42"/>
                    <a:pt x="376" y="45"/>
                    <a:pt x="375" y="47"/>
                  </a:cubicBezTo>
                  <a:cubicBezTo>
                    <a:pt x="375" y="47"/>
                    <a:pt x="374" y="47"/>
                    <a:pt x="374" y="46"/>
                  </a:cubicBezTo>
                  <a:cubicBezTo>
                    <a:pt x="375" y="44"/>
                    <a:pt x="376" y="42"/>
                    <a:pt x="377" y="40"/>
                  </a:cubicBezTo>
                  <a:cubicBezTo>
                    <a:pt x="377" y="40"/>
                    <a:pt x="377" y="40"/>
                    <a:pt x="377" y="40"/>
                  </a:cubicBezTo>
                  <a:close/>
                  <a:moveTo>
                    <a:pt x="378" y="43"/>
                  </a:moveTo>
                  <a:cubicBezTo>
                    <a:pt x="382" y="51"/>
                    <a:pt x="386" y="59"/>
                    <a:pt x="390" y="67"/>
                  </a:cubicBezTo>
                  <a:cubicBezTo>
                    <a:pt x="385" y="60"/>
                    <a:pt x="381" y="54"/>
                    <a:pt x="376" y="48"/>
                  </a:cubicBezTo>
                  <a:cubicBezTo>
                    <a:pt x="377" y="46"/>
                    <a:pt x="377" y="45"/>
                    <a:pt x="378" y="43"/>
                  </a:cubicBezTo>
                  <a:close/>
                  <a:moveTo>
                    <a:pt x="393" y="83"/>
                  </a:moveTo>
                  <a:cubicBezTo>
                    <a:pt x="393" y="83"/>
                    <a:pt x="392" y="83"/>
                    <a:pt x="392" y="83"/>
                  </a:cubicBezTo>
                  <a:cubicBezTo>
                    <a:pt x="392" y="83"/>
                    <a:pt x="393" y="84"/>
                    <a:pt x="393" y="84"/>
                  </a:cubicBezTo>
                  <a:cubicBezTo>
                    <a:pt x="391" y="82"/>
                    <a:pt x="390" y="79"/>
                    <a:pt x="389" y="77"/>
                  </a:cubicBezTo>
                  <a:cubicBezTo>
                    <a:pt x="390" y="79"/>
                    <a:pt x="391" y="81"/>
                    <a:pt x="393" y="83"/>
                  </a:cubicBezTo>
                  <a:close/>
                  <a:moveTo>
                    <a:pt x="390" y="113"/>
                  </a:moveTo>
                  <a:cubicBezTo>
                    <a:pt x="391" y="114"/>
                    <a:pt x="392" y="115"/>
                    <a:pt x="393" y="116"/>
                  </a:cubicBezTo>
                  <a:cubicBezTo>
                    <a:pt x="392" y="116"/>
                    <a:pt x="392" y="116"/>
                    <a:pt x="392" y="116"/>
                  </a:cubicBezTo>
                  <a:cubicBezTo>
                    <a:pt x="392" y="115"/>
                    <a:pt x="391" y="114"/>
                    <a:pt x="390" y="113"/>
                  </a:cubicBezTo>
                  <a:close/>
                  <a:moveTo>
                    <a:pt x="391" y="129"/>
                  </a:moveTo>
                  <a:cubicBezTo>
                    <a:pt x="391" y="131"/>
                    <a:pt x="391" y="131"/>
                    <a:pt x="391" y="131"/>
                  </a:cubicBezTo>
                  <a:cubicBezTo>
                    <a:pt x="390" y="129"/>
                    <a:pt x="390" y="128"/>
                    <a:pt x="389" y="127"/>
                  </a:cubicBezTo>
                  <a:cubicBezTo>
                    <a:pt x="389" y="127"/>
                    <a:pt x="390" y="128"/>
                    <a:pt x="391" y="129"/>
                  </a:cubicBezTo>
                  <a:close/>
                  <a:moveTo>
                    <a:pt x="392" y="133"/>
                  </a:moveTo>
                  <a:cubicBezTo>
                    <a:pt x="392" y="133"/>
                    <a:pt x="393" y="133"/>
                    <a:pt x="393" y="133"/>
                  </a:cubicBezTo>
                  <a:cubicBezTo>
                    <a:pt x="393" y="133"/>
                    <a:pt x="394" y="133"/>
                    <a:pt x="394" y="134"/>
                  </a:cubicBezTo>
                  <a:cubicBezTo>
                    <a:pt x="394" y="134"/>
                    <a:pt x="395" y="135"/>
                    <a:pt x="395" y="135"/>
                  </a:cubicBezTo>
                  <a:cubicBezTo>
                    <a:pt x="395" y="136"/>
                    <a:pt x="394" y="136"/>
                    <a:pt x="394" y="137"/>
                  </a:cubicBezTo>
                  <a:cubicBezTo>
                    <a:pt x="393" y="136"/>
                    <a:pt x="393" y="135"/>
                    <a:pt x="392" y="133"/>
                  </a:cubicBezTo>
                  <a:close/>
                  <a:moveTo>
                    <a:pt x="369" y="59"/>
                  </a:moveTo>
                  <a:cubicBezTo>
                    <a:pt x="374" y="68"/>
                    <a:pt x="380" y="77"/>
                    <a:pt x="386" y="86"/>
                  </a:cubicBezTo>
                  <a:cubicBezTo>
                    <a:pt x="389" y="92"/>
                    <a:pt x="391" y="99"/>
                    <a:pt x="393" y="106"/>
                  </a:cubicBezTo>
                  <a:cubicBezTo>
                    <a:pt x="384" y="92"/>
                    <a:pt x="376" y="78"/>
                    <a:pt x="366" y="66"/>
                  </a:cubicBezTo>
                  <a:cubicBezTo>
                    <a:pt x="367" y="64"/>
                    <a:pt x="368" y="61"/>
                    <a:pt x="369" y="59"/>
                  </a:cubicBezTo>
                  <a:close/>
                  <a:moveTo>
                    <a:pt x="363" y="76"/>
                  </a:moveTo>
                  <a:cubicBezTo>
                    <a:pt x="363" y="76"/>
                    <a:pt x="362" y="76"/>
                    <a:pt x="362" y="76"/>
                  </a:cubicBezTo>
                  <a:cubicBezTo>
                    <a:pt x="362" y="75"/>
                    <a:pt x="362" y="75"/>
                    <a:pt x="362" y="74"/>
                  </a:cubicBezTo>
                  <a:cubicBezTo>
                    <a:pt x="363" y="75"/>
                    <a:pt x="363" y="75"/>
                    <a:pt x="363" y="76"/>
                  </a:cubicBezTo>
                  <a:close/>
                  <a:moveTo>
                    <a:pt x="342" y="134"/>
                  </a:moveTo>
                  <a:cubicBezTo>
                    <a:pt x="345" y="139"/>
                    <a:pt x="347" y="144"/>
                    <a:pt x="350" y="149"/>
                  </a:cubicBezTo>
                  <a:cubicBezTo>
                    <a:pt x="350" y="150"/>
                    <a:pt x="351" y="150"/>
                    <a:pt x="351" y="150"/>
                  </a:cubicBezTo>
                  <a:cubicBezTo>
                    <a:pt x="348" y="146"/>
                    <a:pt x="344" y="141"/>
                    <a:pt x="341" y="136"/>
                  </a:cubicBezTo>
                  <a:cubicBezTo>
                    <a:pt x="342" y="135"/>
                    <a:pt x="342" y="134"/>
                    <a:pt x="342" y="134"/>
                  </a:cubicBezTo>
                  <a:close/>
                  <a:moveTo>
                    <a:pt x="345" y="165"/>
                  </a:moveTo>
                  <a:cubicBezTo>
                    <a:pt x="347" y="167"/>
                    <a:pt x="348" y="170"/>
                    <a:pt x="349" y="172"/>
                  </a:cubicBezTo>
                  <a:cubicBezTo>
                    <a:pt x="349" y="172"/>
                    <a:pt x="349" y="172"/>
                    <a:pt x="349" y="173"/>
                  </a:cubicBezTo>
                  <a:cubicBezTo>
                    <a:pt x="347" y="170"/>
                    <a:pt x="346" y="168"/>
                    <a:pt x="344" y="165"/>
                  </a:cubicBezTo>
                  <a:cubicBezTo>
                    <a:pt x="344" y="165"/>
                    <a:pt x="345" y="164"/>
                    <a:pt x="345" y="163"/>
                  </a:cubicBezTo>
                  <a:cubicBezTo>
                    <a:pt x="345" y="164"/>
                    <a:pt x="345" y="164"/>
                    <a:pt x="345" y="165"/>
                  </a:cubicBezTo>
                  <a:close/>
                  <a:moveTo>
                    <a:pt x="354" y="155"/>
                  </a:moveTo>
                  <a:cubicBezTo>
                    <a:pt x="353" y="155"/>
                    <a:pt x="353" y="154"/>
                    <a:pt x="353" y="154"/>
                  </a:cubicBezTo>
                  <a:cubicBezTo>
                    <a:pt x="355" y="156"/>
                    <a:pt x="357" y="159"/>
                    <a:pt x="359" y="161"/>
                  </a:cubicBezTo>
                  <a:cubicBezTo>
                    <a:pt x="360" y="163"/>
                    <a:pt x="361" y="163"/>
                    <a:pt x="362" y="162"/>
                  </a:cubicBezTo>
                  <a:cubicBezTo>
                    <a:pt x="364" y="167"/>
                    <a:pt x="366" y="171"/>
                    <a:pt x="368" y="176"/>
                  </a:cubicBezTo>
                  <a:cubicBezTo>
                    <a:pt x="375" y="196"/>
                    <a:pt x="363" y="170"/>
                    <a:pt x="360" y="166"/>
                  </a:cubicBezTo>
                  <a:cubicBezTo>
                    <a:pt x="358" y="162"/>
                    <a:pt x="356" y="159"/>
                    <a:pt x="354" y="155"/>
                  </a:cubicBezTo>
                  <a:close/>
                  <a:moveTo>
                    <a:pt x="371" y="171"/>
                  </a:moveTo>
                  <a:cubicBezTo>
                    <a:pt x="371" y="171"/>
                    <a:pt x="371" y="172"/>
                    <a:pt x="372" y="173"/>
                  </a:cubicBezTo>
                  <a:cubicBezTo>
                    <a:pt x="372" y="174"/>
                    <a:pt x="374" y="174"/>
                    <a:pt x="376" y="174"/>
                  </a:cubicBezTo>
                  <a:cubicBezTo>
                    <a:pt x="375" y="175"/>
                    <a:pt x="374" y="177"/>
                    <a:pt x="373" y="179"/>
                  </a:cubicBezTo>
                  <a:cubicBezTo>
                    <a:pt x="372" y="176"/>
                    <a:pt x="372" y="174"/>
                    <a:pt x="371" y="171"/>
                  </a:cubicBezTo>
                  <a:close/>
                  <a:moveTo>
                    <a:pt x="404" y="37"/>
                  </a:moveTo>
                  <a:cubicBezTo>
                    <a:pt x="405" y="38"/>
                    <a:pt x="405" y="38"/>
                    <a:pt x="406" y="38"/>
                  </a:cubicBezTo>
                  <a:cubicBezTo>
                    <a:pt x="406" y="39"/>
                    <a:pt x="406" y="39"/>
                    <a:pt x="406" y="40"/>
                  </a:cubicBezTo>
                  <a:cubicBezTo>
                    <a:pt x="405" y="39"/>
                    <a:pt x="405" y="38"/>
                    <a:pt x="404" y="37"/>
                  </a:cubicBezTo>
                  <a:close/>
                  <a:moveTo>
                    <a:pt x="385" y="31"/>
                  </a:moveTo>
                  <a:cubicBezTo>
                    <a:pt x="385" y="31"/>
                    <a:pt x="385" y="31"/>
                    <a:pt x="384" y="31"/>
                  </a:cubicBezTo>
                  <a:cubicBezTo>
                    <a:pt x="385" y="31"/>
                    <a:pt x="385" y="31"/>
                    <a:pt x="385" y="30"/>
                  </a:cubicBezTo>
                  <a:cubicBezTo>
                    <a:pt x="386" y="31"/>
                    <a:pt x="386" y="31"/>
                    <a:pt x="386" y="32"/>
                  </a:cubicBezTo>
                  <a:cubicBezTo>
                    <a:pt x="386" y="32"/>
                    <a:pt x="385" y="31"/>
                    <a:pt x="385" y="31"/>
                  </a:cubicBezTo>
                  <a:close/>
                  <a:moveTo>
                    <a:pt x="337" y="131"/>
                  </a:move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ubicBezTo>
                    <a:pt x="337" y="131"/>
                    <a:pt x="337" y="131"/>
                    <a:pt x="337" y="131"/>
                  </a:cubicBezTo>
                  <a:close/>
                  <a:moveTo>
                    <a:pt x="335" y="135"/>
                  </a:moveTo>
                  <a:cubicBezTo>
                    <a:pt x="335" y="135"/>
                    <a:pt x="335" y="135"/>
                    <a:pt x="335" y="135"/>
                  </a:cubicBezTo>
                  <a:cubicBezTo>
                    <a:pt x="337" y="138"/>
                    <a:pt x="338" y="141"/>
                    <a:pt x="340" y="144"/>
                  </a:cubicBezTo>
                  <a:cubicBezTo>
                    <a:pt x="339" y="143"/>
                    <a:pt x="339" y="142"/>
                    <a:pt x="338" y="141"/>
                  </a:cubicBezTo>
                  <a:cubicBezTo>
                    <a:pt x="336" y="139"/>
                    <a:pt x="332" y="141"/>
                    <a:pt x="334" y="144"/>
                  </a:cubicBezTo>
                  <a:cubicBezTo>
                    <a:pt x="337" y="149"/>
                    <a:pt x="339" y="153"/>
                    <a:pt x="342" y="158"/>
                  </a:cubicBezTo>
                  <a:cubicBezTo>
                    <a:pt x="342" y="159"/>
                    <a:pt x="342" y="160"/>
                    <a:pt x="342" y="161"/>
                  </a:cubicBezTo>
                  <a:cubicBezTo>
                    <a:pt x="338" y="156"/>
                    <a:pt x="335" y="151"/>
                    <a:pt x="332" y="146"/>
                  </a:cubicBezTo>
                  <a:cubicBezTo>
                    <a:pt x="332" y="145"/>
                    <a:pt x="331" y="145"/>
                    <a:pt x="331" y="145"/>
                  </a:cubicBezTo>
                  <a:cubicBezTo>
                    <a:pt x="332" y="141"/>
                    <a:pt x="334" y="138"/>
                    <a:pt x="335" y="135"/>
                  </a:cubicBezTo>
                  <a:close/>
                  <a:moveTo>
                    <a:pt x="328" y="150"/>
                  </a:moveTo>
                  <a:cubicBezTo>
                    <a:pt x="332" y="159"/>
                    <a:pt x="337" y="168"/>
                    <a:pt x="342" y="176"/>
                  </a:cubicBezTo>
                  <a:cubicBezTo>
                    <a:pt x="342" y="178"/>
                    <a:pt x="342" y="180"/>
                    <a:pt x="343" y="182"/>
                  </a:cubicBezTo>
                  <a:cubicBezTo>
                    <a:pt x="337" y="174"/>
                    <a:pt x="332" y="165"/>
                    <a:pt x="328" y="155"/>
                  </a:cubicBezTo>
                  <a:cubicBezTo>
                    <a:pt x="328" y="154"/>
                    <a:pt x="327" y="154"/>
                    <a:pt x="327" y="154"/>
                  </a:cubicBezTo>
                  <a:cubicBezTo>
                    <a:pt x="327" y="152"/>
                    <a:pt x="328" y="151"/>
                    <a:pt x="328" y="150"/>
                  </a:cubicBezTo>
                  <a:close/>
                  <a:moveTo>
                    <a:pt x="320" y="168"/>
                  </a:moveTo>
                  <a:cubicBezTo>
                    <a:pt x="320" y="171"/>
                    <a:pt x="321" y="173"/>
                    <a:pt x="321" y="176"/>
                  </a:cubicBezTo>
                  <a:cubicBezTo>
                    <a:pt x="320" y="174"/>
                    <a:pt x="319" y="173"/>
                    <a:pt x="319" y="171"/>
                  </a:cubicBezTo>
                  <a:cubicBezTo>
                    <a:pt x="319" y="170"/>
                    <a:pt x="319" y="169"/>
                    <a:pt x="320" y="168"/>
                  </a:cubicBezTo>
                  <a:close/>
                  <a:moveTo>
                    <a:pt x="315" y="181"/>
                  </a:moveTo>
                  <a:cubicBezTo>
                    <a:pt x="315" y="180"/>
                    <a:pt x="314" y="180"/>
                    <a:pt x="314" y="180"/>
                  </a:cubicBezTo>
                  <a:cubicBezTo>
                    <a:pt x="314" y="180"/>
                    <a:pt x="314" y="180"/>
                    <a:pt x="315" y="179"/>
                  </a:cubicBezTo>
                  <a:cubicBezTo>
                    <a:pt x="315" y="180"/>
                    <a:pt x="315" y="180"/>
                    <a:pt x="315" y="181"/>
                  </a:cubicBezTo>
                  <a:close/>
                  <a:moveTo>
                    <a:pt x="311" y="186"/>
                  </a:moveTo>
                  <a:cubicBezTo>
                    <a:pt x="311" y="190"/>
                    <a:pt x="312" y="193"/>
                    <a:pt x="313" y="195"/>
                  </a:cubicBezTo>
                  <a:cubicBezTo>
                    <a:pt x="312" y="195"/>
                    <a:pt x="312" y="194"/>
                    <a:pt x="311" y="193"/>
                  </a:cubicBezTo>
                  <a:cubicBezTo>
                    <a:pt x="311" y="192"/>
                    <a:pt x="310" y="193"/>
                    <a:pt x="310" y="193"/>
                  </a:cubicBezTo>
                  <a:cubicBezTo>
                    <a:pt x="311" y="195"/>
                    <a:pt x="312" y="196"/>
                    <a:pt x="313" y="197"/>
                  </a:cubicBezTo>
                  <a:cubicBezTo>
                    <a:pt x="312" y="197"/>
                    <a:pt x="311" y="197"/>
                    <a:pt x="311" y="198"/>
                  </a:cubicBezTo>
                  <a:cubicBezTo>
                    <a:pt x="310" y="197"/>
                    <a:pt x="308" y="195"/>
                    <a:pt x="307" y="194"/>
                  </a:cubicBezTo>
                  <a:cubicBezTo>
                    <a:pt x="309" y="192"/>
                    <a:pt x="310" y="189"/>
                    <a:pt x="311" y="187"/>
                  </a:cubicBezTo>
                  <a:cubicBezTo>
                    <a:pt x="311" y="187"/>
                    <a:pt x="311" y="186"/>
                    <a:pt x="311" y="186"/>
                  </a:cubicBezTo>
                  <a:close/>
                  <a:moveTo>
                    <a:pt x="305" y="199"/>
                  </a:moveTo>
                  <a:cubicBezTo>
                    <a:pt x="309" y="203"/>
                    <a:pt x="312" y="207"/>
                    <a:pt x="315" y="212"/>
                  </a:cubicBezTo>
                  <a:cubicBezTo>
                    <a:pt x="315" y="212"/>
                    <a:pt x="315" y="213"/>
                    <a:pt x="316" y="214"/>
                  </a:cubicBezTo>
                  <a:cubicBezTo>
                    <a:pt x="312" y="209"/>
                    <a:pt x="309" y="204"/>
                    <a:pt x="305" y="199"/>
                  </a:cubicBezTo>
                  <a:cubicBezTo>
                    <a:pt x="305" y="199"/>
                    <a:pt x="305" y="199"/>
                    <a:pt x="305" y="199"/>
                  </a:cubicBezTo>
                  <a:close/>
                  <a:moveTo>
                    <a:pt x="300" y="223"/>
                  </a:moveTo>
                  <a:cubicBezTo>
                    <a:pt x="299" y="224"/>
                    <a:pt x="299" y="224"/>
                    <a:pt x="299" y="224"/>
                  </a:cubicBezTo>
                  <a:cubicBezTo>
                    <a:pt x="298" y="223"/>
                    <a:pt x="296" y="221"/>
                    <a:pt x="295" y="220"/>
                  </a:cubicBezTo>
                  <a:cubicBezTo>
                    <a:pt x="296" y="219"/>
                    <a:pt x="296" y="218"/>
                    <a:pt x="297" y="217"/>
                  </a:cubicBezTo>
                  <a:cubicBezTo>
                    <a:pt x="298" y="219"/>
                    <a:pt x="299" y="221"/>
                    <a:pt x="300" y="223"/>
                  </a:cubicBezTo>
                  <a:close/>
                  <a:moveTo>
                    <a:pt x="293" y="226"/>
                  </a:moveTo>
                  <a:cubicBezTo>
                    <a:pt x="294" y="228"/>
                    <a:pt x="295" y="230"/>
                    <a:pt x="296" y="232"/>
                  </a:cubicBezTo>
                  <a:cubicBezTo>
                    <a:pt x="296" y="232"/>
                    <a:pt x="296" y="232"/>
                    <a:pt x="296" y="233"/>
                  </a:cubicBezTo>
                  <a:cubicBezTo>
                    <a:pt x="295" y="232"/>
                    <a:pt x="295" y="231"/>
                    <a:pt x="294" y="230"/>
                  </a:cubicBezTo>
                  <a:cubicBezTo>
                    <a:pt x="293" y="229"/>
                    <a:pt x="292" y="229"/>
                    <a:pt x="291" y="229"/>
                  </a:cubicBezTo>
                  <a:cubicBezTo>
                    <a:pt x="292" y="228"/>
                    <a:pt x="292" y="227"/>
                    <a:pt x="293" y="226"/>
                  </a:cubicBezTo>
                  <a:close/>
                  <a:moveTo>
                    <a:pt x="289" y="233"/>
                  </a:moveTo>
                  <a:cubicBezTo>
                    <a:pt x="289" y="235"/>
                    <a:pt x="290" y="236"/>
                    <a:pt x="290" y="237"/>
                  </a:cubicBezTo>
                  <a:cubicBezTo>
                    <a:pt x="288" y="237"/>
                    <a:pt x="287" y="238"/>
                    <a:pt x="287" y="240"/>
                  </a:cubicBezTo>
                  <a:cubicBezTo>
                    <a:pt x="288" y="241"/>
                    <a:pt x="289" y="243"/>
                    <a:pt x="289" y="244"/>
                  </a:cubicBezTo>
                  <a:cubicBezTo>
                    <a:pt x="288" y="242"/>
                    <a:pt x="287" y="241"/>
                    <a:pt x="286" y="240"/>
                  </a:cubicBezTo>
                  <a:cubicBezTo>
                    <a:pt x="286" y="240"/>
                    <a:pt x="286" y="240"/>
                    <a:pt x="286" y="240"/>
                  </a:cubicBezTo>
                  <a:cubicBezTo>
                    <a:pt x="287" y="238"/>
                    <a:pt x="288" y="236"/>
                    <a:pt x="289" y="233"/>
                  </a:cubicBezTo>
                  <a:close/>
                  <a:moveTo>
                    <a:pt x="281" y="251"/>
                  </a:moveTo>
                  <a:cubicBezTo>
                    <a:pt x="283" y="256"/>
                    <a:pt x="284" y="262"/>
                    <a:pt x="287" y="267"/>
                  </a:cubicBezTo>
                  <a:cubicBezTo>
                    <a:pt x="284" y="263"/>
                    <a:pt x="281" y="259"/>
                    <a:pt x="279" y="256"/>
                  </a:cubicBezTo>
                  <a:cubicBezTo>
                    <a:pt x="279" y="254"/>
                    <a:pt x="280" y="252"/>
                    <a:pt x="281" y="251"/>
                  </a:cubicBezTo>
                  <a:close/>
                  <a:moveTo>
                    <a:pt x="270" y="274"/>
                  </a:moveTo>
                  <a:cubicBezTo>
                    <a:pt x="271" y="278"/>
                    <a:pt x="272" y="281"/>
                    <a:pt x="273" y="285"/>
                  </a:cubicBezTo>
                  <a:cubicBezTo>
                    <a:pt x="272" y="282"/>
                    <a:pt x="270" y="279"/>
                    <a:pt x="269" y="276"/>
                  </a:cubicBezTo>
                  <a:cubicBezTo>
                    <a:pt x="269" y="275"/>
                    <a:pt x="270" y="275"/>
                    <a:pt x="270" y="274"/>
                  </a:cubicBezTo>
                  <a:close/>
                  <a:moveTo>
                    <a:pt x="269" y="304"/>
                  </a:moveTo>
                  <a:cubicBezTo>
                    <a:pt x="267" y="302"/>
                    <a:pt x="265" y="299"/>
                    <a:pt x="263" y="297"/>
                  </a:cubicBezTo>
                  <a:cubicBezTo>
                    <a:pt x="263" y="296"/>
                    <a:pt x="263" y="296"/>
                    <a:pt x="262" y="296"/>
                  </a:cubicBezTo>
                  <a:cubicBezTo>
                    <a:pt x="262" y="295"/>
                    <a:pt x="261" y="294"/>
                    <a:pt x="261" y="293"/>
                  </a:cubicBezTo>
                  <a:cubicBezTo>
                    <a:pt x="262" y="291"/>
                    <a:pt x="263" y="289"/>
                    <a:pt x="264" y="287"/>
                  </a:cubicBezTo>
                  <a:cubicBezTo>
                    <a:pt x="265" y="293"/>
                    <a:pt x="267" y="298"/>
                    <a:pt x="269" y="304"/>
                  </a:cubicBezTo>
                  <a:close/>
                  <a:moveTo>
                    <a:pt x="276" y="324"/>
                  </a:moveTo>
                  <a:cubicBezTo>
                    <a:pt x="274" y="320"/>
                    <a:pt x="272" y="316"/>
                    <a:pt x="270" y="311"/>
                  </a:cubicBezTo>
                  <a:cubicBezTo>
                    <a:pt x="270" y="312"/>
                    <a:pt x="270" y="312"/>
                    <a:pt x="271" y="312"/>
                  </a:cubicBezTo>
                  <a:cubicBezTo>
                    <a:pt x="271" y="313"/>
                    <a:pt x="272" y="314"/>
                    <a:pt x="273" y="315"/>
                  </a:cubicBezTo>
                  <a:cubicBezTo>
                    <a:pt x="274" y="318"/>
                    <a:pt x="275" y="321"/>
                    <a:pt x="276" y="324"/>
                  </a:cubicBezTo>
                  <a:close/>
                  <a:moveTo>
                    <a:pt x="239" y="358"/>
                  </a:moveTo>
                  <a:cubicBezTo>
                    <a:pt x="240" y="359"/>
                    <a:pt x="240" y="359"/>
                    <a:pt x="241" y="359"/>
                  </a:cubicBezTo>
                  <a:cubicBezTo>
                    <a:pt x="241" y="361"/>
                    <a:pt x="242" y="362"/>
                    <a:pt x="242" y="364"/>
                  </a:cubicBezTo>
                  <a:cubicBezTo>
                    <a:pt x="241" y="362"/>
                    <a:pt x="240" y="360"/>
                    <a:pt x="239" y="358"/>
                  </a:cubicBezTo>
                  <a:close/>
                  <a:moveTo>
                    <a:pt x="246" y="335"/>
                  </a:moveTo>
                  <a:cubicBezTo>
                    <a:pt x="249" y="344"/>
                    <a:pt x="255" y="360"/>
                    <a:pt x="262" y="373"/>
                  </a:cubicBezTo>
                  <a:cubicBezTo>
                    <a:pt x="262" y="377"/>
                    <a:pt x="261" y="380"/>
                    <a:pt x="261" y="383"/>
                  </a:cubicBezTo>
                  <a:cubicBezTo>
                    <a:pt x="257" y="367"/>
                    <a:pt x="251" y="351"/>
                    <a:pt x="246" y="335"/>
                  </a:cubicBezTo>
                  <a:close/>
                  <a:moveTo>
                    <a:pt x="248" y="368"/>
                  </a:moveTo>
                  <a:cubicBezTo>
                    <a:pt x="251" y="378"/>
                    <a:pt x="255" y="388"/>
                    <a:pt x="260" y="397"/>
                  </a:cubicBezTo>
                  <a:cubicBezTo>
                    <a:pt x="258" y="396"/>
                    <a:pt x="252" y="384"/>
                    <a:pt x="250" y="381"/>
                  </a:cubicBezTo>
                  <a:cubicBezTo>
                    <a:pt x="248" y="377"/>
                    <a:pt x="246" y="372"/>
                    <a:pt x="244" y="368"/>
                  </a:cubicBezTo>
                  <a:cubicBezTo>
                    <a:pt x="246" y="369"/>
                    <a:pt x="247" y="368"/>
                    <a:pt x="248" y="368"/>
                  </a:cubicBezTo>
                  <a:close/>
                  <a:moveTo>
                    <a:pt x="270" y="354"/>
                  </a:moveTo>
                  <a:cubicBezTo>
                    <a:pt x="269" y="354"/>
                    <a:pt x="268" y="355"/>
                    <a:pt x="268" y="356"/>
                  </a:cubicBezTo>
                  <a:cubicBezTo>
                    <a:pt x="268" y="355"/>
                    <a:pt x="268" y="355"/>
                    <a:pt x="268" y="355"/>
                  </a:cubicBezTo>
                  <a:cubicBezTo>
                    <a:pt x="267" y="354"/>
                    <a:pt x="265" y="353"/>
                    <a:pt x="264" y="354"/>
                  </a:cubicBezTo>
                  <a:cubicBezTo>
                    <a:pt x="261" y="345"/>
                    <a:pt x="257" y="336"/>
                    <a:pt x="254" y="326"/>
                  </a:cubicBezTo>
                  <a:cubicBezTo>
                    <a:pt x="248" y="306"/>
                    <a:pt x="256" y="329"/>
                    <a:pt x="258" y="333"/>
                  </a:cubicBezTo>
                  <a:cubicBezTo>
                    <a:pt x="260" y="338"/>
                    <a:pt x="263" y="342"/>
                    <a:pt x="267" y="346"/>
                  </a:cubicBezTo>
                  <a:cubicBezTo>
                    <a:pt x="268" y="349"/>
                    <a:pt x="269" y="351"/>
                    <a:pt x="270" y="354"/>
                  </a:cubicBezTo>
                  <a:close/>
                  <a:moveTo>
                    <a:pt x="261" y="332"/>
                  </a:moveTo>
                  <a:cubicBezTo>
                    <a:pt x="262" y="334"/>
                    <a:pt x="263" y="335"/>
                    <a:pt x="263" y="337"/>
                  </a:cubicBezTo>
                  <a:cubicBezTo>
                    <a:pt x="262" y="336"/>
                    <a:pt x="262" y="334"/>
                    <a:pt x="261" y="332"/>
                  </a:cubicBezTo>
                  <a:close/>
                  <a:moveTo>
                    <a:pt x="264" y="318"/>
                  </a:moveTo>
                  <a:cubicBezTo>
                    <a:pt x="261" y="313"/>
                    <a:pt x="258" y="309"/>
                    <a:pt x="255" y="304"/>
                  </a:cubicBezTo>
                  <a:cubicBezTo>
                    <a:pt x="256" y="303"/>
                    <a:pt x="256" y="302"/>
                    <a:pt x="257" y="301"/>
                  </a:cubicBezTo>
                  <a:cubicBezTo>
                    <a:pt x="259" y="307"/>
                    <a:pt x="262" y="312"/>
                    <a:pt x="264" y="318"/>
                  </a:cubicBezTo>
                  <a:close/>
                  <a:moveTo>
                    <a:pt x="249" y="317"/>
                  </a:moveTo>
                  <a:cubicBezTo>
                    <a:pt x="251" y="331"/>
                    <a:pt x="257" y="344"/>
                    <a:pt x="262" y="358"/>
                  </a:cubicBezTo>
                  <a:cubicBezTo>
                    <a:pt x="262" y="359"/>
                    <a:pt x="262" y="361"/>
                    <a:pt x="263" y="363"/>
                  </a:cubicBezTo>
                  <a:cubicBezTo>
                    <a:pt x="263" y="364"/>
                    <a:pt x="264" y="365"/>
                    <a:pt x="264" y="366"/>
                  </a:cubicBezTo>
                  <a:cubicBezTo>
                    <a:pt x="263" y="366"/>
                    <a:pt x="263" y="366"/>
                    <a:pt x="262" y="367"/>
                  </a:cubicBezTo>
                  <a:cubicBezTo>
                    <a:pt x="262" y="367"/>
                    <a:pt x="262" y="367"/>
                    <a:pt x="262" y="366"/>
                  </a:cubicBezTo>
                  <a:cubicBezTo>
                    <a:pt x="256" y="353"/>
                    <a:pt x="250" y="340"/>
                    <a:pt x="245" y="327"/>
                  </a:cubicBezTo>
                  <a:cubicBezTo>
                    <a:pt x="245" y="327"/>
                    <a:pt x="245" y="327"/>
                    <a:pt x="245" y="327"/>
                  </a:cubicBezTo>
                  <a:cubicBezTo>
                    <a:pt x="246" y="323"/>
                    <a:pt x="248" y="320"/>
                    <a:pt x="249" y="317"/>
                  </a:cubicBezTo>
                  <a:close/>
                  <a:moveTo>
                    <a:pt x="243" y="331"/>
                  </a:moveTo>
                  <a:cubicBezTo>
                    <a:pt x="243" y="332"/>
                    <a:pt x="242" y="332"/>
                    <a:pt x="242" y="333"/>
                  </a:cubicBezTo>
                  <a:cubicBezTo>
                    <a:pt x="243" y="336"/>
                    <a:pt x="244" y="339"/>
                    <a:pt x="245" y="343"/>
                  </a:cubicBezTo>
                  <a:cubicBezTo>
                    <a:pt x="244" y="340"/>
                    <a:pt x="242" y="337"/>
                    <a:pt x="241" y="334"/>
                  </a:cubicBezTo>
                  <a:cubicBezTo>
                    <a:pt x="242" y="333"/>
                    <a:pt x="242" y="332"/>
                    <a:pt x="243" y="331"/>
                  </a:cubicBezTo>
                  <a:close/>
                  <a:moveTo>
                    <a:pt x="227" y="363"/>
                  </a:moveTo>
                  <a:cubicBezTo>
                    <a:pt x="227" y="363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4"/>
                  </a:cubicBezTo>
                  <a:cubicBezTo>
                    <a:pt x="227" y="364"/>
                    <a:pt x="227" y="364"/>
                    <a:pt x="227" y="363"/>
                  </a:cubicBezTo>
                  <a:close/>
                  <a:moveTo>
                    <a:pt x="224" y="370"/>
                  </a:moveTo>
                  <a:cubicBezTo>
                    <a:pt x="226" y="373"/>
                    <a:pt x="227" y="376"/>
                    <a:pt x="228" y="377"/>
                  </a:cubicBezTo>
                  <a:cubicBezTo>
                    <a:pt x="227" y="376"/>
                    <a:pt x="226" y="373"/>
                    <a:pt x="224" y="370"/>
                  </a:cubicBezTo>
                  <a:cubicBezTo>
                    <a:pt x="224" y="370"/>
                    <a:pt x="224" y="370"/>
                    <a:pt x="224" y="370"/>
                  </a:cubicBezTo>
                  <a:close/>
                  <a:moveTo>
                    <a:pt x="221" y="377"/>
                  </a:moveTo>
                  <a:cubicBezTo>
                    <a:pt x="228" y="392"/>
                    <a:pt x="224" y="385"/>
                    <a:pt x="220" y="378"/>
                  </a:cubicBezTo>
                  <a:cubicBezTo>
                    <a:pt x="220" y="377"/>
                    <a:pt x="221" y="377"/>
                    <a:pt x="221" y="377"/>
                  </a:cubicBezTo>
                  <a:close/>
                  <a:moveTo>
                    <a:pt x="220" y="379"/>
                  </a:moveTo>
                  <a:cubicBezTo>
                    <a:pt x="221" y="382"/>
                    <a:pt x="222" y="386"/>
                    <a:pt x="223" y="389"/>
                  </a:cubicBezTo>
                  <a:cubicBezTo>
                    <a:pt x="220" y="389"/>
                    <a:pt x="217" y="390"/>
                    <a:pt x="214" y="391"/>
                  </a:cubicBezTo>
                  <a:cubicBezTo>
                    <a:pt x="216" y="387"/>
                    <a:pt x="218" y="383"/>
                    <a:pt x="220" y="379"/>
                  </a:cubicBezTo>
                  <a:close/>
                  <a:moveTo>
                    <a:pt x="227" y="384"/>
                  </a:moveTo>
                  <a:cubicBezTo>
                    <a:pt x="228" y="385"/>
                    <a:pt x="229" y="387"/>
                    <a:pt x="230" y="389"/>
                  </a:cubicBezTo>
                  <a:cubicBezTo>
                    <a:pt x="229" y="389"/>
                    <a:pt x="228" y="388"/>
                    <a:pt x="227" y="388"/>
                  </a:cubicBezTo>
                  <a:cubicBezTo>
                    <a:pt x="227" y="387"/>
                    <a:pt x="227" y="385"/>
                    <a:pt x="227" y="384"/>
                  </a:cubicBezTo>
                  <a:close/>
                  <a:moveTo>
                    <a:pt x="235" y="390"/>
                  </a:moveTo>
                  <a:cubicBezTo>
                    <a:pt x="235" y="390"/>
                    <a:pt x="235" y="390"/>
                    <a:pt x="234" y="390"/>
                  </a:cubicBezTo>
                  <a:cubicBezTo>
                    <a:pt x="234" y="390"/>
                    <a:pt x="235" y="390"/>
                    <a:pt x="235" y="389"/>
                  </a:cubicBezTo>
                  <a:cubicBezTo>
                    <a:pt x="235" y="390"/>
                    <a:pt x="235" y="390"/>
                    <a:pt x="235" y="390"/>
                  </a:cubicBezTo>
                  <a:close/>
                  <a:moveTo>
                    <a:pt x="271" y="373"/>
                  </a:moveTo>
                  <a:cubicBezTo>
                    <a:pt x="272" y="374"/>
                    <a:pt x="273" y="374"/>
                    <a:pt x="274" y="373"/>
                  </a:cubicBezTo>
                  <a:cubicBezTo>
                    <a:pt x="275" y="374"/>
                    <a:pt x="276" y="374"/>
                    <a:pt x="277" y="373"/>
                  </a:cubicBezTo>
                  <a:cubicBezTo>
                    <a:pt x="275" y="376"/>
                    <a:pt x="273" y="380"/>
                    <a:pt x="271" y="383"/>
                  </a:cubicBezTo>
                  <a:cubicBezTo>
                    <a:pt x="271" y="380"/>
                    <a:pt x="271" y="376"/>
                    <a:pt x="271" y="373"/>
                  </a:cubicBezTo>
                  <a:close/>
                  <a:moveTo>
                    <a:pt x="276" y="352"/>
                  </a:moveTo>
                  <a:cubicBezTo>
                    <a:pt x="277" y="355"/>
                    <a:pt x="278" y="358"/>
                    <a:pt x="280" y="361"/>
                  </a:cubicBezTo>
                  <a:cubicBezTo>
                    <a:pt x="280" y="362"/>
                    <a:pt x="282" y="363"/>
                    <a:pt x="283" y="363"/>
                  </a:cubicBezTo>
                  <a:cubicBezTo>
                    <a:pt x="282" y="366"/>
                    <a:pt x="280" y="368"/>
                    <a:pt x="279" y="371"/>
                  </a:cubicBezTo>
                  <a:cubicBezTo>
                    <a:pt x="279" y="370"/>
                    <a:pt x="279" y="370"/>
                    <a:pt x="279" y="370"/>
                  </a:cubicBezTo>
                  <a:cubicBezTo>
                    <a:pt x="279" y="364"/>
                    <a:pt x="277" y="358"/>
                    <a:pt x="276" y="352"/>
                  </a:cubicBezTo>
                  <a:close/>
                  <a:moveTo>
                    <a:pt x="286" y="358"/>
                  </a:moveTo>
                  <a:cubicBezTo>
                    <a:pt x="285" y="356"/>
                    <a:pt x="285" y="353"/>
                    <a:pt x="284" y="350"/>
                  </a:cubicBezTo>
                  <a:cubicBezTo>
                    <a:pt x="286" y="352"/>
                    <a:pt x="289" y="351"/>
                    <a:pt x="289" y="348"/>
                  </a:cubicBezTo>
                  <a:cubicBezTo>
                    <a:pt x="288" y="342"/>
                    <a:pt x="287" y="337"/>
                    <a:pt x="285" y="331"/>
                  </a:cubicBezTo>
                  <a:cubicBezTo>
                    <a:pt x="285" y="332"/>
                    <a:pt x="286" y="332"/>
                    <a:pt x="286" y="332"/>
                  </a:cubicBezTo>
                  <a:cubicBezTo>
                    <a:pt x="286" y="333"/>
                    <a:pt x="287" y="333"/>
                    <a:pt x="288" y="333"/>
                  </a:cubicBezTo>
                  <a:cubicBezTo>
                    <a:pt x="289" y="336"/>
                    <a:pt x="291" y="339"/>
                    <a:pt x="292" y="343"/>
                  </a:cubicBezTo>
                  <a:cubicBezTo>
                    <a:pt x="292" y="344"/>
                    <a:pt x="292" y="344"/>
                    <a:pt x="293" y="345"/>
                  </a:cubicBezTo>
                  <a:cubicBezTo>
                    <a:pt x="291" y="349"/>
                    <a:pt x="288" y="354"/>
                    <a:pt x="286" y="358"/>
                  </a:cubicBezTo>
                  <a:close/>
                  <a:moveTo>
                    <a:pt x="297" y="337"/>
                  </a:moveTo>
                  <a:cubicBezTo>
                    <a:pt x="296" y="330"/>
                    <a:pt x="295" y="324"/>
                    <a:pt x="293" y="317"/>
                  </a:cubicBezTo>
                  <a:cubicBezTo>
                    <a:pt x="294" y="318"/>
                    <a:pt x="294" y="319"/>
                    <a:pt x="295" y="320"/>
                  </a:cubicBezTo>
                  <a:cubicBezTo>
                    <a:pt x="296" y="321"/>
                    <a:pt x="297" y="321"/>
                    <a:pt x="298" y="321"/>
                  </a:cubicBezTo>
                  <a:cubicBezTo>
                    <a:pt x="299" y="323"/>
                    <a:pt x="300" y="325"/>
                    <a:pt x="301" y="327"/>
                  </a:cubicBezTo>
                  <a:cubicBezTo>
                    <a:pt x="301" y="327"/>
                    <a:pt x="301" y="328"/>
                    <a:pt x="301" y="328"/>
                  </a:cubicBezTo>
                  <a:cubicBezTo>
                    <a:pt x="300" y="331"/>
                    <a:pt x="298" y="334"/>
                    <a:pt x="297" y="337"/>
                  </a:cubicBezTo>
                  <a:close/>
                  <a:moveTo>
                    <a:pt x="308" y="313"/>
                  </a:moveTo>
                  <a:cubicBezTo>
                    <a:pt x="307" y="307"/>
                    <a:pt x="305" y="300"/>
                    <a:pt x="303" y="294"/>
                  </a:cubicBezTo>
                  <a:cubicBezTo>
                    <a:pt x="303" y="294"/>
                    <a:pt x="303" y="294"/>
                    <a:pt x="303" y="293"/>
                  </a:cubicBezTo>
                  <a:cubicBezTo>
                    <a:pt x="303" y="293"/>
                    <a:pt x="303" y="292"/>
                    <a:pt x="304" y="291"/>
                  </a:cubicBezTo>
                  <a:cubicBezTo>
                    <a:pt x="305" y="294"/>
                    <a:pt x="307" y="296"/>
                    <a:pt x="308" y="299"/>
                  </a:cubicBezTo>
                  <a:cubicBezTo>
                    <a:pt x="310" y="301"/>
                    <a:pt x="314" y="301"/>
                    <a:pt x="314" y="297"/>
                  </a:cubicBezTo>
                  <a:cubicBezTo>
                    <a:pt x="313" y="292"/>
                    <a:pt x="312" y="288"/>
                    <a:pt x="310" y="283"/>
                  </a:cubicBezTo>
                  <a:cubicBezTo>
                    <a:pt x="313" y="286"/>
                    <a:pt x="316" y="288"/>
                    <a:pt x="319" y="290"/>
                  </a:cubicBezTo>
                  <a:cubicBezTo>
                    <a:pt x="315" y="298"/>
                    <a:pt x="311" y="306"/>
                    <a:pt x="308" y="313"/>
                  </a:cubicBezTo>
                  <a:close/>
                  <a:moveTo>
                    <a:pt x="325" y="278"/>
                  </a:moveTo>
                  <a:cubicBezTo>
                    <a:pt x="324" y="273"/>
                    <a:pt x="323" y="269"/>
                    <a:pt x="321" y="265"/>
                  </a:cubicBezTo>
                  <a:cubicBezTo>
                    <a:pt x="322" y="266"/>
                    <a:pt x="324" y="266"/>
                    <a:pt x="324" y="265"/>
                  </a:cubicBezTo>
                  <a:cubicBezTo>
                    <a:pt x="325" y="267"/>
                    <a:pt x="325" y="269"/>
                    <a:pt x="326" y="270"/>
                  </a:cubicBezTo>
                  <a:cubicBezTo>
                    <a:pt x="327" y="271"/>
                    <a:pt x="327" y="271"/>
                    <a:pt x="328" y="272"/>
                  </a:cubicBezTo>
                  <a:cubicBezTo>
                    <a:pt x="327" y="274"/>
                    <a:pt x="326" y="276"/>
                    <a:pt x="325" y="278"/>
                  </a:cubicBezTo>
                  <a:close/>
                  <a:moveTo>
                    <a:pt x="333" y="260"/>
                  </a:moveTo>
                  <a:cubicBezTo>
                    <a:pt x="333" y="259"/>
                    <a:pt x="333" y="259"/>
                    <a:pt x="333" y="258"/>
                  </a:cubicBezTo>
                  <a:cubicBezTo>
                    <a:pt x="333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8"/>
                    <a:pt x="334" y="258"/>
                    <a:pt x="334" y="258"/>
                  </a:cubicBezTo>
                  <a:cubicBezTo>
                    <a:pt x="334" y="259"/>
                    <a:pt x="334" y="259"/>
                    <a:pt x="333" y="260"/>
                  </a:cubicBezTo>
                  <a:close/>
                  <a:moveTo>
                    <a:pt x="337" y="254"/>
                  </a:moveTo>
                  <a:cubicBezTo>
                    <a:pt x="333" y="246"/>
                    <a:pt x="329" y="238"/>
                    <a:pt x="325" y="230"/>
                  </a:cubicBezTo>
                  <a:cubicBezTo>
                    <a:pt x="325" y="229"/>
                    <a:pt x="325" y="228"/>
                    <a:pt x="325" y="227"/>
                  </a:cubicBezTo>
                  <a:cubicBezTo>
                    <a:pt x="326" y="229"/>
                    <a:pt x="327" y="231"/>
                    <a:pt x="328" y="232"/>
                  </a:cubicBezTo>
                  <a:cubicBezTo>
                    <a:pt x="330" y="238"/>
                    <a:pt x="333" y="243"/>
                    <a:pt x="337" y="248"/>
                  </a:cubicBezTo>
                  <a:cubicBezTo>
                    <a:pt x="338" y="249"/>
                    <a:pt x="338" y="249"/>
                    <a:pt x="339" y="249"/>
                  </a:cubicBezTo>
                  <a:cubicBezTo>
                    <a:pt x="338" y="251"/>
                    <a:pt x="337" y="252"/>
                    <a:pt x="337" y="254"/>
                  </a:cubicBezTo>
                  <a:close/>
                  <a:moveTo>
                    <a:pt x="341" y="245"/>
                  </a:moveTo>
                  <a:cubicBezTo>
                    <a:pt x="337" y="239"/>
                    <a:pt x="334" y="233"/>
                    <a:pt x="330" y="227"/>
                  </a:cubicBezTo>
                  <a:cubicBezTo>
                    <a:pt x="330" y="225"/>
                    <a:pt x="329" y="224"/>
                    <a:pt x="329" y="222"/>
                  </a:cubicBezTo>
                  <a:cubicBezTo>
                    <a:pt x="329" y="221"/>
                    <a:pt x="328" y="220"/>
                    <a:pt x="328" y="220"/>
                  </a:cubicBezTo>
                  <a:cubicBezTo>
                    <a:pt x="328" y="220"/>
                    <a:pt x="329" y="220"/>
                    <a:pt x="329" y="220"/>
                  </a:cubicBezTo>
                  <a:cubicBezTo>
                    <a:pt x="331" y="223"/>
                    <a:pt x="332" y="226"/>
                    <a:pt x="334" y="229"/>
                  </a:cubicBezTo>
                  <a:cubicBezTo>
                    <a:pt x="335" y="233"/>
                    <a:pt x="335" y="233"/>
                    <a:pt x="338" y="238"/>
                  </a:cubicBezTo>
                  <a:cubicBezTo>
                    <a:pt x="339" y="239"/>
                    <a:pt x="340" y="239"/>
                    <a:pt x="341" y="239"/>
                  </a:cubicBezTo>
                  <a:cubicBezTo>
                    <a:pt x="342" y="239"/>
                    <a:pt x="342" y="240"/>
                    <a:pt x="343" y="241"/>
                  </a:cubicBezTo>
                  <a:cubicBezTo>
                    <a:pt x="342" y="243"/>
                    <a:pt x="341" y="244"/>
                    <a:pt x="341" y="245"/>
                  </a:cubicBezTo>
                  <a:close/>
                  <a:moveTo>
                    <a:pt x="346" y="235"/>
                  </a:moveTo>
                  <a:cubicBezTo>
                    <a:pt x="343" y="228"/>
                    <a:pt x="338" y="221"/>
                    <a:pt x="333" y="215"/>
                  </a:cubicBezTo>
                  <a:cubicBezTo>
                    <a:pt x="330" y="209"/>
                    <a:pt x="327" y="202"/>
                    <a:pt x="325" y="194"/>
                  </a:cubicBezTo>
                  <a:cubicBezTo>
                    <a:pt x="325" y="194"/>
                    <a:pt x="325" y="193"/>
                    <a:pt x="325" y="192"/>
                  </a:cubicBezTo>
                  <a:cubicBezTo>
                    <a:pt x="326" y="193"/>
                    <a:pt x="326" y="193"/>
                    <a:pt x="327" y="194"/>
                  </a:cubicBezTo>
                  <a:cubicBezTo>
                    <a:pt x="331" y="207"/>
                    <a:pt x="337" y="219"/>
                    <a:pt x="348" y="231"/>
                  </a:cubicBezTo>
                  <a:cubicBezTo>
                    <a:pt x="348" y="232"/>
                    <a:pt x="347" y="234"/>
                    <a:pt x="346" y="235"/>
                  </a:cubicBezTo>
                  <a:close/>
                  <a:moveTo>
                    <a:pt x="352" y="224"/>
                  </a:moveTo>
                  <a:cubicBezTo>
                    <a:pt x="349" y="219"/>
                    <a:pt x="346" y="214"/>
                    <a:pt x="343" y="209"/>
                  </a:cubicBezTo>
                  <a:cubicBezTo>
                    <a:pt x="344" y="209"/>
                    <a:pt x="344" y="209"/>
                    <a:pt x="344" y="208"/>
                  </a:cubicBezTo>
                  <a:cubicBezTo>
                    <a:pt x="344" y="207"/>
                    <a:pt x="345" y="206"/>
                    <a:pt x="345" y="204"/>
                  </a:cubicBezTo>
                  <a:cubicBezTo>
                    <a:pt x="345" y="205"/>
                    <a:pt x="346" y="206"/>
                    <a:pt x="346" y="207"/>
                  </a:cubicBezTo>
                  <a:cubicBezTo>
                    <a:pt x="349" y="211"/>
                    <a:pt x="351" y="214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8"/>
                    <a:pt x="354" y="218"/>
                    <a:pt x="354" y="218"/>
                  </a:cubicBezTo>
                  <a:cubicBezTo>
                    <a:pt x="354" y="219"/>
                    <a:pt x="355" y="219"/>
                    <a:pt x="355" y="219"/>
                  </a:cubicBezTo>
                  <a:cubicBezTo>
                    <a:pt x="354" y="221"/>
                    <a:pt x="353" y="223"/>
                    <a:pt x="352" y="224"/>
                  </a:cubicBezTo>
                  <a:close/>
                  <a:moveTo>
                    <a:pt x="356" y="211"/>
                  </a:moveTo>
                  <a:cubicBezTo>
                    <a:pt x="354" y="208"/>
                    <a:pt x="352" y="205"/>
                    <a:pt x="350" y="203"/>
                  </a:cubicBezTo>
                  <a:cubicBezTo>
                    <a:pt x="348" y="200"/>
                    <a:pt x="347" y="197"/>
                    <a:pt x="345" y="194"/>
                  </a:cubicBezTo>
                  <a:cubicBezTo>
                    <a:pt x="345" y="194"/>
                    <a:pt x="345" y="194"/>
                    <a:pt x="345" y="194"/>
                  </a:cubicBezTo>
                  <a:cubicBezTo>
                    <a:pt x="349" y="199"/>
                    <a:pt x="353" y="204"/>
                    <a:pt x="357" y="209"/>
                  </a:cubicBezTo>
                  <a:cubicBezTo>
                    <a:pt x="357" y="210"/>
                    <a:pt x="356" y="210"/>
                    <a:pt x="356" y="211"/>
                  </a:cubicBezTo>
                  <a:close/>
                  <a:moveTo>
                    <a:pt x="360" y="202"/>
                  </a:moveTo>
                  <a:cubicBezTo>
                    <a:pt x="360" y="200"/>
                    <a:pt x="359" y="199"/>
                    <a:pt x="358" y="197"/>
                  </a:cubicBezTo>
                  <a:cubicBezTo>
                    <a:pt x="360" y="198"/>
                    <a:pt x="363" y="196"/>
                    <a:pt x="362" y="194"/>
                  </a:cubicBezTo>
                  <a:cubicBezTo>
                    <a:pt x="361" y="189"/>
                    <a:pt x="359" y="185"/>
                    <a:pt x="358" y="181"/>
                  </a:cubicBezTo>
                  <a:cubicBezTo>
                    <a:pt x="360" y="184"/>
                    <a:pt x="362" y="187"/>
                    <a:pt x="363" y="190"/>
                  </a:cubicBezTo>
                  <a:cubicBezTo>
                    <a:pt x="364" y="192"/>
                    <a:pt x="366" y="191"/>
                    <a:pt x="367" y="190"/>
                  </a:cubicBezTo>
                  <a:cubicBezTo>
                    <a:pt x="367" y="190"/>
                    <a:pt x="367" y="190"/>
                    <a:pt x="367" y="191"/>
                  </a:cubicBezTo>
                  <a:cubicBezTo>
                    <a:pt x="365" y="194"/>
                    <a:pt x="362" y="198"/>
                    <a:pt x="360" y="202"/>
                  </a:cubicBezTo>
                  <a:close/>
                  <a:moveTo>
                    <a:pt x="435" y="50"/>
                  </a:moveTo>
                  <a:cubicBezTo>
                    <a:pt x="435" y="50"/>
                    <a:pt x="435" y="49"/>
                    <a:pt x="435" y="49"/>
                  </a:cubicBezTo>
                  <a:cubicBezTo>
                    <a:pt x="431" y="46"/>
                    <a:pt x="431" y="46"/>
                    <a:pt x="431" y="46"/>
                  </a:cubicBezTo>
                  <a:cubicBezTo>
                    <a:pt x="433" y="47"/>
                    <a:pt x="434" y="48"/>
                    <a:pt x="436" y="49"/>
                  </a:cubicBezTo>
                  <a:cubicBezTo>
                    <a:pt x="436" y="49"/>
                    <a:pt x="436" y="49"/>
                    <a:pt x="435" y="50"/>
                  </a:cubicBezTo>
                  <a:close/>
                  <a:moveTo>
                    <a:pt x="422" y="43"/>
                  </a:moveTo>
                  <a:cubicBezTo>
                    <a:pt x="421" y="42"/>
                    <a:pt x="419" y="41"/>
                    <a:pt x="418" y="39"/>
                  </a:cubicBezTo>
                  <a:cubicBezTo>
                    <a:pt x="420" y="40"/>
                    <a:pt x="422" y="41"/>
                    <a:pt x="423" y="42"/>
                  </a:cubicBezTo>
                  <a:cubicBezTo>
                    <a:pt x="423" y="42"/>
                    <a:pt x="422" y="43"/>
                    <a:pt x="422" y="43"/>
                  </a:cubicBezTo>
                  <a:close/>
                  <a:moveTo>
                    <a:pt x="411" y="36"/>
                  </a:move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ubicBezTo>
                    <a:pt x="411" y="36"/>
                    <a:pt x="411" y="36"/>
                    <a:pt x="411" y="36"/>
                  </a:cubicBezTo>
                  <a:close/>
                  <a:moveTo>
                    <a:pt x="406" y="36"/>
                  </a:moveTo>
                  <a:cubicBezTo>
                    <a:pt x="405" y="35"/>
                    <a:pt x="404" y="35"/>
                    <a:pt x="403" y="35"/>
                  </a:cubicBezTo>
                  <a:cubicBezTo>
                    <a:pt x="402" y="34"/>
                    <a:pt x="401" y="32"/>
                    <a:pt x="401" y="32"/>
                  </a:cubicBezTo>
                  <a:cubicBezTo>
                    <a:pt x="402" y="32"/>
                    <a:pt x="404" y="33"/>
                    <a:pt x="405" y="33"/>
                  </a:cubicBezTo>
                  <a:cubicBezTo>
                    <a:pt x="405" y="34"/>
                    <a:pt x="405" y="35"/>
                    <a:pt x="406" y="36"/>
                  </a:cubicBezTo>
                  <a:close/>
                  <a:moveTo>
                    <a:pt x="395" y="32"/>
                  </a:moveTo>
                  <a:cubicBezTo>
                    <a:pt x="394" y="31"/>
                    <a:pt x="393" y="29"/>
                    <a:pt x="391" y="28"/>
                  </a:cubicBezTo>
                  <a:cubicBezTo>
                    <a:pt x="393" y="28"/>
                    <a:pt x="395" y="29"/>
                    <a:pt x="397" y="30"/>
                  </a:cubicBezTo>
                  <a:cubicBezTo>
                    <a:pt x="396" y="30"/>
                    <a:pt x="395" y="31"/>
                    <a:pt x="395" y="32"/>
                  </a:cubicBezTo>
                  <a:close/>
                  <a:moveTo>
                    <a:pt x="199" y="469"/>
                  </a:moveTo>
                  <a:cubicBezTo>
                    <a:pt x="199" y="469"/>
                    <a:pt x="199" y="469"/>
                    <a:pt x="199" y="469"/>
                  </a:cubicBezTo>
                  <a:cubicBezTo>
                    <a:pt x="200" y="469"/>
                    <a:pt x="200" y="469"/>
                    <a:pt x="200" y="470"/>
                  </a:cubicBezTo>
                  <a:cubicBezTo>
                    <a:pt x="200" y="470"/>
                    <a:pt x="200" y="470"/>
                    <a:pt x="199" y="469"/>
                  </a:cubicBezTo>
                  <a:close/>
                  <a:moveTo>
                    <a:pt x="174" y="457"/>
                  </a:moveTo>
                  <a:cubicBezTo>
                    <a:pt x="174" y="456"/>
                    <a:pt x="174" y="456"/>
                    <a:pt x="174" y="456"/>
                  </a:cubicBezTo>
                  <a:cubicBezTo>
                    <a:pt x="175" y="456"/>
                    <a:pt x="175" y="456"/>
                    <a:pt x="175" y="456"/>
                  </a:cubicBezTo>
                  <a:cubicBezTo>
                    <a:pt x="175" y="456"/>
                    <a:pt x="175" y="456"/>
                    <a:pt x="174" y="457"/>
                  </a:cubicBezTo>
                  <a:close/>
                  <a:moveTo>
                    <a:pt x="217" y="473"/>
                  </a:moveTo>
                  <a:cubicBezTo>
                    <a:pt x="213" y="466"/>
                    <a:pt x="206" y="460"/>
                    <a:pt x="198" y="458"/>
                  </a:cubicBezTo>
                  <a:cubicBezTo>
                    <a:pt x="190" y="455"/>
                    <a:pt x="182" y="452"/>
                    <a:pt x="174" y="451"/>
                  </a:cubicBezTo>
                  <a:cubicBezTo>
                    <a:pt x="174" y="445"/>
                    <a:pt x="174" y="438"/>
                    <a:pt x="174" y="432"/>
                  </a:cubicBezTo>
                  <a:cubicBezTo>
                    <a:pt x="175" y="415"/>
                    <a:pt x="171" y="398"/>
                    <a:pt x="172" y="381"/>
                  </a:cubicBezTo>
                  <a:cubicBezTo>
                    <a:pt x="176" y="381"/>
                    <a:pt x="178" y="377"/>
                    <a:pt x="177" y="374"/>
                  </a:cubicBezTo>
                  <a:cubicBezTo>
                    <a:pt x="188" y="367"/>
                    <a:pt x="205" y="386"/>
                    <a:pt x="206" y="397"/>
                  </a:cubicBezTo>
                  <a:cubicBezTo>
                    <a:pt x="206" y="397"/>
                    <a:pt x="206" y="398"/>
                    <a:pt x="206" y="397"/>
                  </a:cubicBezTo>
                  <a:cubicBezTo>
                    <a:pt x="206" y="397"/>
                    <a:pt x="206" y="396"/>
                    <a:pt x="206" y="396"/>
                  </a:cubicBezTo>
                  <a:cubicBezTo>
                    <a:pt x="208" y="398"/>
                    <a:pt x="210" y="398"/>
                    <a:pt x="212" y="396"/>
                  </a:cubicBezTo>
                  <a:cubicBezTo>
                    <a:pt x="212" y="395"/>
                    <a:pt x="212" y="395"/>
                    <a:pt x="213" y="394"/>
                  </a:cubicBezTo>
                  <a:cubicBezTo>
                    <a:pt x="220" y="393"/>
                    <a:pt x="228" y="393"/>
                    <a:pt x="234" y="396"/>
                  </a:cubicBezTo>
                  <a:cubicBezTo>
                    <a:pt x="236" y="397"/>
                    <a:pt x="237" y="398"/>
                    <a:pt x="238" y="399"/>
                  </a:cubicBezTo>
                  <a:cubicBezTo>
                    <a:pt x="239" y="400"/>
                    <a:pt x="239" y="401"/>
                    <a:pt x="239" y="401"/>
                  </a:cubicBezTo>
                  <a:cubicBezTo>
                    <a:pt x="240" y="402"/>
                    <a:pt x="240" y="403"/>
                    <a:pt x="241" y="403"/>
                  </a:cubicBezTo>
                  <a:cubicBezTo>
                    <a:pt x="245" y="409"/>
                    <a:pt x="246" y="417"/>
                    <a:pt x="246" y="424"/>
                  </a:cubicBezTo>
                  <a:cubicBezTo>
                    <a:pt x="246" y="426"/>
                    <a:pt x="248" y="427"/>
                    <a:pt x="250" y="428"/>
                  </a:cubicBezTo>
                  <a:cubicBezTo>
                    <a:pt x="250" y="430"/>
                    <a:pt x="253" y="432"/>
                    <a:pt x="255" y="430"/>
                  </a:cubicBezTo>
                  <a:cubicBezTo>
                    <a:pt x="261" y="427"/>
                    <a:pt x="267" y="426"/>
                    <a:pt x="273" y="426"/>
                  </a:cubicBezTo>
                  <a:cubicBezTo>
                    <a:pt x="276" y="426"/>
                    <a:pt x="280" y="426"/>
                    <a:pt x="282" y="428"/>
                  </a:cubicBezTo>
                  <a:cubicBezTo>
                    <a:pt x="283" y="429"/>
                    <a:pt x="283" y="430"/>
                    <a:pt x="283" y="432"/>
                  </a:cubicBezTo>
                  <a:cubicBezTo>
                    <a:pt x="262" y="445"/>
                    <a:pt x="239" y="459"/>
                    <a:pt x="217" y="473"/>
                  </a:cubicBezTo>
                  <a:close/>
                  <a:moveTo>
                    <a:pt x="362" y="206"/>
                  </a:moveTo>
                  <a:cubicBezTo>
                    <a:pt x="361" y="205"/>
                    <a:pt x="361" y="205"/>
                    <a:pt x="361" y="204"/>
                  </a:cubicBezTo>
                  <a:cubicBezTo>
                    <a:pt x="364" y="200"/>
                    <a:pt x="366" y="195"/>
                    <a:pt x="369" y="191"/>
                  </a:cubicBezTo>
                  <a:cubicBezTo>
                    <a:pt x="369" y="190"/>
                    <a:pt x="370" y="190"/>
                    <a:pt x="370" y="189"/>
                  </a:cubicBezTo>
                  <a:cubicBezTo>
                    <a:pt x="370" y="190"/>
                    <a:pt x="370" y="190"/>
                    <a:pt x="370" y="190"/>
                  </a:cubicBezTo>
                  <a:cubicBezTo>
                    <a:pt x="367" y="195"/>
                    <a:pt x="365" y="201"/>
                    <a:pt x="362" y="206"/>
                  </a:cubicBezTo>
                  <a:close/>
                  <a:moveTo>
                    <a:pt x="435" y="65"/>
                  </a:moveTo>
                  <a:cubicBezTo>
                    <a:pt x="432" y="71"/>
                    <a:pt x="430" y="77"/>
                    <a:pt x="427" y="83"/>
                  </a:cubicBezTo>
                  <a:cubicBezTo>
                    <a:pt x="429" y="77"/>
                    <a:pt x="432" y="71"/>
                    <a:pt x="435" y="65"/>
                  </a:cubicBezTo>
                  <a:close/>
                  <a:moveTo>
                    <a:pt x="343" y="32"/>
                  </a:moveTo>
                  <a:cubicBezTo>
                    <a:pt x="354" y="32"/>
                    <a:pt x="364" y="30"/>
                    <a:pt x="374" y="28"/>
                  </a:cubicBezTo>
                  <a:cubicBezTo>
                    <a:pt x="375" y="28"/>
                    <a:pt x="375" y="28"/>
                    <a:pt x="374" y="28"/>
                  </a:cubicBezTo>
                  <a:cubicBezTo>
                    <a:pt x="365" y="31"/>
                    <a:pt x="354" y="30"/>
                    <a:pt x="345" y="30"/>
                  </a:cubicBezTo>
                  <a:cubicBezTo>
                    <a:pt x="349" y="21"/>
                    <a:pt x="353" y="12"/>
                    <a:pt x="356" y="3"/>
                  </a:cubicBezTo>
                  <a:cubicBezTo>
                    <a:pt x="359" y="14"/>
                    <a:pt x="370" y="20"/>
                    <a:pt x="381" y="24"/>
                  </a:cubicBezTo>
                  <a:cubicBezTo>
                    <a:pt x="380" y="25"/>
                    <a:pt x="380" y="25"/>
                    <a:pt x="380" y="26"/>
                  </a:cubicBezTo>
                  <a:cubicBezTo>
                    <a:pt x="377" y="29"/>
                    <a:pt x="375" y="32"/>
                    <a:pt x="373" y="35"/>
                  </a:cubicBezTo>
                  <a:cubicBezTo>
                    <a:pt x="372" y="37"/>
                    <a:pt x="371" y="39"/>
                    <a:pt x="369" y="41"/>
                  </a:cubicBezTo>
                  <a:cubicBezTo>
                    <a:pt x="367" y="41"/>
                    <a:pt x="365" y="43"/>
                    <a:pt x="366" y="45"/>
                  </a:cubicBezTo>
                  <a:cubicBezTo>
                    <a:pt x="356" y="46"/>
                    <a:pt x="346" y="45"/>
                    <a:pt x="337" y="47"/>
                  </a:cubicBezTo>
                  <a:cubicBezTo>
                    <a:pt x="339" y="42"/>
                    <a:pt x="341" y="37"/>
                    <a:pt x="343" y="32"/>
                  </a:cubicBezTo>
                  <a:close/>
                  <a:moveTo>
                    <a:pt x="347" y="419"/>
                  </a:moveTo>
                  <a:cubicBezTo>
                    <a:pt x="344" y="459"/>
                    <a:pt x="346" y="500"/>
                    <a:pt x="346" y="541"/>
                  </a:cubicBezTo>
                  <a:cubicBezTo>
                    <a:pt x="324" y="537"/>
                    <a:pt x="302" y="539"/>
                    <a:pt x="280" y="541"/>
                  </a:cubicBezTo>
                  <a:cubicBezTo>
                    <a:pt x="248" y="543"/>
                    <a:pt x="216" y="541"/>
                    <a:pt x="185" y="539"/>
                  </a:cubicBezTo>
                  <a:cubicBezTo>
                    <a:pt x="129" y="536"/>
                    <a:pt x="65" y="531"/>
                    <a:pt x="9" y="541"/>
                  </a:cubicBezTo>
                  <a:cubicBezTo>
                    <a:pt x="9" y="540"/>
                    <a:pt x="9" y="540"/>
                    <a:pt x="9" y="540"/>
                  </a:cubicBezTo>
                  <a:cubicBezTo>
                    <a:pt x="9" y="386"/>
                    <a:pt x="21" y="229"/>
                    <a:pt x="3" y="76"/>
                  </a:cubicBezTo>
                  <a:cubicBezTo>
                    <a:pt x="51" y="73"/>
                    <a:pt x="98" y="77"/>
                    <a:pt x="146" y="77"/>
                  </a:cubicBezTo>
                  <a:cubicBezTo>
                    <a:pt x="200" y="76"/>
                    <a:pt x="254" y="85"/>
                    <a:pt x="309" y="83"/>
                  </a:cubicBezTo>
                  <a:cubicBezTo>
                    <a:pt x="288" y="122"/>
                    <a:pt x="269" y="162"/>
                    <a:pt x="250" y="202"/>
                  </a:cubicBezTo>
                  <a:cubicBezTo>
                    <a:pt x="249" y="202"/>
                    <a:pt x="249" y="202"/>
                    <a:pt x="249" y="202"/>
                  </a:cubicBezTo>
                  <a:cubicBezTo>
                    <a:pt x="183" y="200"/>
                    <a:pt x="116" y="195"/>
                    <a:pt x="51" y="200"/>
                  </a:cubicBezTo>
                  <a:cubicBezTo>
                    <a:pt x="50" y="200"/>
                    <a:pt x="50" y="201"/>
                    <a:pt x="51" y="201"/>
                  </a:cubicBezTo>
                  <a:cubicBezTo>
                    <a:pt x="115" y="207"/>
                    <a:pt x="181" y="212"/>
                    <a:pt x="245" y="212"/>
                  </a:cubicBezTo>
                  <a:cubicBezTo>
                    <a:pt x="239" y="224"/>
                    <a:pt x="232" y="237"/>
                    <a:pt x="226" y="250"/>
                  </a:cubicBezTo>
                  <a:cubicBezTo>
                    <a:pt x="225" y="249"/>
                    <a:pt x="224" y="249"/>
                    <a:pt x="222" y="249"/>
                  </a:cubicBezTo>
                  <a:cubicBezTo>
                    <a:pt x="190" y="250"/>
                    <a:pt x="159" y="245"/>
                    <a:pt x="127" y="245"/>
                  </a:cubicBezTo>
                  <a:cubicBezTo>
                    <a:pt x="103" y="246"/>
                    <a:pt x="75" y="254"/>
                    <a:pt x="51" y="247"/>
                  </a:cubicBezTo>
                  <a:cubicBezTo>
                    <a:pt x="49" y="246"/>
                    <a:pt x="48" y="249"/>
                    <a:pt x="50" y="250"/>
                  </a:cubicBezTo>
                  <a:cubicBezTo>
                    <a:pt x="67" y="262"/>
                    <a:pt x="95" y="258"/>
                    <a:pt x="115" y="257"/>
                  </a:cubicBezTo>
                  <a:cubicBezTo>
                    <a:pt x="150" y="257"/>
                    <a:pt x="186" y="261"/>
                    <a:pt x="221" y="260"/>
                  </a:cubicBezTo>
                  <a:cubicBezTo>
                    <a:pt x="214" y="276"/>
                    <a:pt x="206" y="292"/>
                    <a:pt x="198" y="307"/>
                  </a:cubicBezTo>
                  <a:cubicBezTo>
                    <a:pt x="185" y="303"/>
                    <a:pt x="168" y="305"/>
                    <a:pt x="154" y="305"/>
                  </a:cubicBezTo>
                  <a:cubicBezTo>
                    <a:pt x="124" y="306"/>
                    <a:pt x="95" y="304"/>
                    <a:pt x="65" y="304"/>
                  </a:cubicBezTo>
                  <a:cubicBezTo>
                    <a:pt x="64" y="304"/>
                    <a:pt x="64" y="306"/>
                    <a:pt x="65" y="306"/>
                  </a:cubicBezTo>
                  <a:cubicBezTo>
                    <a:pt x="88" y="316"/>
                    <a:pt x="116" y="315"/>
                    <a:pt x="141" y="317"/>
                  </a:cubicBezTo>
                  <a:cubicBezTo>
                    <a:pt x="156" y="317"/>
                    <a:pt x="178" y="313"/>
                    <a:pt x="193" y="318"/>
                  </a:cubicBezTo>
                  <a:cubicBezTo>
                    <a:pt x="189" y="324"/>
                    <a:pt x="184" y="333"/>
                    <a:pt x="179" y="342"/>
                  </a:cubicBezTo>
                  <a:cubicBezTo>
                    <a:pt x="179" y="342"/>
                    <a:pt x="179" y="342"/>
                    <a:pt x="178" y="342"/>
                  </a:cubicBezTo>
                  <a:cubicBezTo>
                    <a:pt x="178" y="343"/>
                    <a:pt x="178" y="343"/>
                    <a:pt x="178" y="344"/>
                  </a:cubicBezTo>
                  <a:cubicBezTo>
                    <a:pt x="173" y="354"/>
                    <a:pt x="169" y="364"/>
                    <a:pt x="171" y="370"/>
                  </a:cubicBezTo>
                  <a:cubicBezTo>
                    <a:pt x="138" y="357"/>
                    <a:pt x="88" y="360"/>
                    <a:pt x="56" y="373"/>
                  </a:cubicBezTo>
                  <a:cubicBezTo>
                    <a:pt x="54" y="374"/>
                    <a:pt x="55" y="377"/>
                    <a:pt x="57" y="376"/>
                  </a:cubicBezTo>
                  <a:cubicBezTo>
                    <a:pt x="74" y="374"/>
                    <a:pt x="92" y="374"/>
                    <a:pt x="110" y="374"/>
                  </a:cubicBezTo>
                  <a:cubicBezTo>
                    <a:pt x="128" y="374"/>
                    <a:pt x="151" y="373"/>
                    <a:pt x="169" y="381"/>
                  </a:cubicBezTo>
                  <a:cubicBezTo>
                    <a:pt x="166" y="395"/>
                    <a:pt x="166" y="410"/>
                    <a:pt x="167" y="425"/>
                  </a:cubicBezTo>
                  <a:cubicBezTo>
                    <a:pt x="167" y="425"/>
                    <a:pt x="167" y="425"/>
                    <a:pt x="167" y="425"/>
                  </a:cubicBezTo>
                  <a:cubicBezTo>
                    <a:pt x="144" y="418"/>
                    <a:pt x="120" y="421"/>
                    <a:pt x="95" y="424"/>
                  </a:cubicBezTo>
                  <a:cubicBezTo>
                    <a:pt x="86" y="423"/>
                    <a:pt x="77" y="423"/>
                    <a:pt x="71" y="426"/>
                  </a:cubicBezTo>
                  <a:cubicBezTo>
                    <a:pt x="68" y="426"/>
                    <a:pt x="65" y="427"/>
                    <a:pt x="62" y="427"/>
                  </a:cubicBezTo>
                  <a:cubicBezTo>
                    <a:pt x="62" y="427"/>
                    <a:pt x="62" y="427"/>
                    <a:pt x="62" y="427"/>
                  </a:cubicBezTo>
                  <a:cubicBezTo>
                    <a:pt x="64" y="428"/>
                    <a:pt x="66" y="428"/>
                    <a:pt x="68" y="428"/>
                  </a:cubicBezTo>
                  <a:cubicBezTo>
                    <a:pt x="67" y="430"/>
                    <a:pt x="68" y="432"/>
                    <a:pt x="70" y="433"/>
                  </a:cubicBezTo>
                  <a:cubicBezTo>
                    <a:pt x="75" y="437"/>
                    <a:pt x="82" y="436"/>
                    <a:pt x="89" y="436"/>
                  </a:cubicBezTo>
                  <a:cubicBezTo>
                    <a:pt x="101" y="437"/>
                    <a:pt x="112" y="438"/>
                    <a:pt x="124" y="438"/>
                  </a:cubicBezTo>
                  <a:cubicBezTo>
                    <a:pt x="130" y="439"/>
                    <a:pt x="140" y="439"/>
                    <a:pt x="149" y="438"/>
                  </a:cubicBezTo>
                  <a:cubicBezTo>
                    <a:pt x="155" y="439"/>
                    <a:pt x="161" y="438"/>
                    <a:pt x="167" y="437"/>
                  </a:cubicBezTo>
                  <a:cubicBezTo>
                    <a:pt x="168" y="450"/>
                    <a:pt x="168" y="463"/>
                    <a:pt x="169" y="476"/>
                  </a:cubicBezTo>
                  <a:cubicBezTo>
                    <a:pt x="130" y="475"/>
                    <a:pt x="91" y="475"/>
                    <a:pt x="54" y="480"/>
                  </a:cubicBezTo>
                  <a:cubicBezTo>
                    <a:pt x="53" y="480"/>
                    <a:pt x="53" y="481"/>
                    <a:pt x="54" y="481"/>
                  </a:cubicBezTo>
                  <a:cubicBezTo>
                    <a:pt x="91" y="486"/>
                    <a:pt x="130" y="489"/>
                    <a:pt x="169" y="490"/>
                  </a:cubicBezTo>
                  <a:cubicBezTo>
                    <a:pt x="169" y="496"/>
                    <a:pt x="170" y="501"/>
                    <a:pt x="170" y="507"/>
                  </a:cubicBezTo>
                  <a:cubicBezTo>
                    <a:pt x="170" y="507"/>
                    <a:pt x="170" y="508"/>
                    <a:pt x="170" y="508"/>
                  </a:cubicBezTo>
                  <a:cubicBezTo>
                    <a:pt x="170" y="512"/>
                    <a:pt x="176" y="512"/>
                    <a:pt x="177" y="508"/>
                  </a:cubicBezTo>
                  <a:cubicBezTo>
                    <a:pt x="177" y="508"/>
                    <a:pt x="178" y="508"/>
                    <a:pt x="178" y="508"/>
                  </a:cubicBezTo>
                  <a:cubicBezTo>
                    <a:pt x="179" y="508"/>
                    <a:pt x="179" y="507"/>
                    <a:pt x="180" y="507"/>
                  </a:cubicBezTo>
                  <a:cubicBezTo>
                    <a:pt x="182" y="505"/>
                    <a:pt x="183" y="503"/>
                    <a:pt x="185" y="501"/>
                  </a:cubicBezTo>
                  <a:cubicBezTo>
                    <a:pt x="191" y="498"/>
                    <a:pt x="197" y="494"/>
                    <a:pt x="203" y="491"/>
                  </a:cubicBezTo>
                  <a:cubicBezTo>
                    <a:pt x="240" y="492"/>
                    <a:pt x="277" y="492"/>
                    <a:pt x="314" y="492"/>
                  </a:cubicBezTo>
                  <a:cubicBezTo>
                    <a:pt x="320" y="492"/>
                    <a:pt x="320" y="481"/>
                    <a:pt x="314" y="481"/>
                  </a:cubicBezTo>
                  <a:cubicBezTo>
                    <a:pt x="285" y="481"/>
                    <a:pt x="255" y="480"/>
                    <a:pt x="226" y="478"/>
                  </a:cubicBezTo>
                  <a:cubicBezTo>
                    <a:pt x="245" y="467"/>
                    <a:pt x="263" y="455"/>
                    <a:pt x="281" y="443"/>
                  </a:cubicBezTo>
                  <a:cubicBezTo>
                    <a:pt x="282" y="443"/>
                    <a:pt x="282" y="444"/>
                    <a:pt x="283" y="444"/>
                  </a:cubicBezTo>
                  <a:cubicBezTo>
                    <a:pt x="287" y="445"/>
                    <a:pt x="292" y="444"/>
                    <a:pt x="296" y="443"/>
                  </a:cubicBezTo>
                  <a:cubicBezTo>
                    <a:pt x="297" y="443"/>
                    <a:pt x="297" y="443"/>
                    <a:pt x="297" y="442"/>
                  </a:cubicBezTo>
                  <a:cubicBezTo>
                    <a:pt x="298" y="443"/>
                    <a:pt x="298" y="443"/>
                    <a:pt x="299" y="443"/>
                  </a:cubicBezTo>
                  <a:cubicBezTo>
                    <a:pt x="301" y="443"/>
                    <a:pt x="302" y="442"/>
                    <a:pt x="302" y="441"/>
                  </a:cubicBezTo>
                  <a:cubicBezTo>
                    <a:pt x="305" y="440"/>
                    <a:pt x="307" y="439"/>
                    <a:pt x="309" y="437"/>
                  </a:cubicBezTo>
                  <a:cubicBezTo>
                    <a:pt x="310" y="436"/>
                    <a:pt x="309" y="435"/>
                    <a:pt x="308" y="435"/>
                  </a:cubicBezTo>
                  <a:cubicBezTo>
                    <a:pt x="304" y="435"/>
                    <a:pt x="299" y="434"/>
                    <a:pt x="295" y="434"/>
                  </a:cubicBezTo>
                  <a:cubicBezTo>
                    <a:pt x="294" y="434"/>
                    <a:pt x="293" y="434"/>
                    <a:pt x="292" y="434"/>
                  </a:cubicBezTo>
                  <a:cubicBezTo>
                    <a:pt x="318" y="400"/>
                    <a:pt x="336" y="359"/>
                    <a:pt x="352" y="318"/>
                  </a:cubicBezTo>
                  <a:cubicBezTo>
                    <a:pt x="353" y="351"/>
                    <a:pt x="350" y="385"/>
                    <a:pt x="347" y="419"/>
                  </a:cubicBezTo>
                  <a:close/>
                  <a:moveTo>
                    <a:pt x="456" y="89"/>
                  </a:moveTo>
                  <a:cubicBezTo>
                    <a:pt x="453" y="95"/>
                    <a:pt x="449" y="101"/>
                    <a:pt x="446" y="108"/>
                  </a:cubicBezTo>
                  <a:cubicBezTo>
                    <a:pt x="445" y="106"/>
                    <a:pt x="444" y="104"/>
                    <a:pt x="442" y="102"/>
                  </a:cubicBezTo>
                  <a:cubicBezTo>
                    <a:pt x="439" y="97"/>
                    <a:pt x="437" y="92"/>
                    <a:pt x="434" y="87"/>
                  </a:cubicBezTo>
                  <a:cubicBezTo>
                    <a:pt x="434" y="87"/>
                    <a:pt x="433" y="87"/>
                    <a:pt x="433" y="88"/>
                  </a:cubicBezTo>
                  <a:cubicBezTo>
                    <a:pt x="435" y="92"/>
                    <a:pt x="437" y="97"/>
                    <a:pt x="439" y="102"/>
                  </a:cubicBezTo>
                  <a:cubicBezTo>
                    <a:pt x="441" y="105"/>
                    <a:pt x="442" y="108"/>
                    <a:pt x="444" y="112"/>
                  </a:cubicBezTo>
                  <a:cubicBezTo>
                    <a:pt x="441" y="119"/>
                    <a:pt x="437" y="126"/>
                    <a:pt x="434" y="133"/>
                  </a:cubicBezTo>
                  <a:cubicBezTo>
                    <a:pt x="432" y="124"/>
                    <a:pt x="426" y="116"/>
                    <a:pt x="422" y="108"/>
                  </a:cubicBezTo>
                  <a:cubicBezTo>
                    <a:pt x="422" y="108"/>
                    <a:pt x="421" y="108"/>
                    <a:pt x="421" y="108"/>
                  </a:cubicBezTo>
                  <a:cubicBezTo>
                    <a:pt x="428" y="117"/>
                    <a:pt x="428" y="128"/>
                    <a:pt x="432" y="137"/>
                  </a:cubicBezTo>
                  <a:cubicBezTo>
                    <a:pt x="431" y="138"/>
                    <a:pt x="431" y="139"/>
                    <a:pt x="430" y="141"/>
                  </a:cubicBezTo>
                  <a:cubicBezTo>
                    <a:pt x="428" y="145"/>
                    <a:pt x="426" y="148"/>
                    <a:pt x="424" y="152"/>
                  </a:cubicBezTo>
                  <a:cubicBezTo>
                    <a:pt x="422" y="145"/>
                    <a:pt x="419" y="137"/>
                    <a:pt x="416" y="129"/>
                  </a:cubicBezTo>
                  <a:cubicBezTo>
                    <a:pt x="416" y="129"/>
                    <a:pt x="415" y="129"/>
                    <a:pt x="416" y="129"/>
                  </a:cubicBezTo>
                  <a:cubicBezTo>
                    <a:pt x="418" y="137"/>
                    <a:pt x="421" y="145"/>
                    <a:pt x="424" y="154"/>
                  </a:cubicBezTo>
                  <a:cubicBezTo>
                    <a:pt x="420" y="161"/>
                    <a:pt x="416" y="168"/>
                    <a:pt x="412" y="176"/>
                  </a:cubicBezTo>
                  <a:cubicBezTo>
                    <a:pt x="407" y="171"/>
                    <a:pt x="403" y="165"/>
                    <a:pt x="402" y="159"/>
                  </a:cubicBezTo>
                  <a:cubicBezTo>
                    <a:pt x="401" y="158"/>
                    <a:pt x="400" y="158"/>
                    <a:pt x="401" y="159"/>
                  </a:cubicBezTo>
                  <a:cubicBezTo>
                    <a:pt x="402" y="166"/>
                    <a:pt x="406" y="172"/>
                    <a:pt x="410" y="178"/>
                  </a:cubicBezTo>
                  <a:cubicBezTo>
                    <a:pt x="411" y="178"/>
                    <a:pt x="411" y="178"/>
                    <a:pt x="411" y="178"/>
                  </a:cubicBezTo>
                  <a:cubicBezTo>
                    <a:pt x="406" y="187"/>
                    <a:pt x="401" y="196"/>
                    <a:pt x="397" y="204"/>
                  </a:cubicBezTo>
                  <a:cubicBezTo>
                    <a:pt x="393" y="197"/>
                    <a:pt x="389" y="190"/>
                    <a:pt x="386" y="183"/>
                  </a:cubicBezTo>
                  <a:cubicBezTo>
                    <a:pt x="386" y="182"/>
                    <a:pt x="386" y="183"/>
                    <a:pt x="386" y="183"/>
                  </a:cubicBezTo>
                  <a:cubicBezTo>
                    <a:pt x="388" y="191"/>
                    <a:pt x="391" y="199"/>
                    <a:pt x="395" y="207"/>
                  </a:cubicBezTo>
                  <a:cubicBezTo>
                    <a:pt x="391" y="214"/>
                    <a:pt x="387" y="221"/>
                    <a:pt x="384" y="228"/>
                  </a:cubicBezTo>
                  <a:cubicBezTo>
                    <a:pt x="382" y="223"/>
                    <a:pt x="380" y="219"/>
                    <a:pt x="379" y="214"/>
                  </a:cubicBezTo>
                  <a:cubicBezTo>
                    <a:pt x="378" y="212"/>
                    <a:pt x="375" y="212"/>
                    <a:pt x="376" y="214"/>
                  </a:cubicBezTo>
                  <a:cubicBezTo>
                    <a:pt x="377" y="221"/>
                    <a:pt x="379" y="226"/>
                    <a:pt x="382" y="232"/>
                  </a:cubicBezTo>
                  <a:cubicBezTo>
                    <a:pt x="381" y="234"/>
                    <a:pt x="380" y="235"/>
                    <a:pt x="379" y="237"/>
                  </a:cubicBezTo>
                  <a:cubicBezTo>
                    <a:pt x="375" y="244"/>
                    <a:pt x="371" y="252"/>
                    <a:pt x="368" y="259"/>
                  </a:cubicBezTo>
                  <a:cubicBezTo>
                    <a:pt x="366" y="254"/>
                    <a:pt x="364" y="250"/>
                    <a:pt x="362" y="245"/>
                  </a:cubicBezTo>
                  <a:cubicBezTo>
                    <a:pt x="360" y="240"/>
                    <a:pt x="358" y="235"/>
                    <a:pt x="355" y="230"/>
                  </a:cubicBezTo>
                  <a:cubicBezTo>
                    <a:pt x="361" y="218"/>
                    <a:pt x="368" y="206"/>
                    <a:pt x="374" y="194"/>
                  </a:cubicBezTo>
                  <a:cubicBezTo>
                    <a:pt x="375" y="194"/>
                    <a:pt x="377" y="193"/>
                    <a:pt x="377" y="191"/>
                  </a:cubicBezTo>
                  <a:cubicBezTo>
                    <a:pt x="377" y="191"/>
                    <a:pt x="376" y="190"/>
                    <a:pt x="376" y="190"/>
                  </a:cubicBezTo>
                  <a:cubicBezTo>
                    <a:pt x="383" y="177"/>
                    <a:pt x="389" y="165"/>
                    <a:pt x="395" y="153"/>
                  </a:cubicBezTo>
                  <a:cubicBezTo>
                    <a:pt x="397" y="153"/>
                    <a:pt x="399" y="151"/>
                    <a:pt x="398" y="149"/>
                  </a:cubicBezTo>
                  <a:cubicBezTo>
                    <a:pt x="398" y="149"/>
                    <a:pt x="398" y="149"/>
                    <a:pt x="398" y="148"/>
                  </a:cubicBezTo>
                  <a:cubicBezTo>
                    <a:pt x="402" y="141"/>
                    <a:pt x="405" y="134"/>
                    <a:pt x="409" y="127"/>
                  </a:cubicBezTo>
                  <a:cubicBezTo>
                    <a:pt x="409" y="126"/>
                    <a:pt x="410" y="125"/>
                    <a:pt x="410" y="124"/>
                  </a:cubicBezTo>
                  <a:cubicBezTo>
                    <a:pt x="415" y="117"/>
                    <a:pt x="418" y="110"/>
                    <a:pt x="420" y="103"/>
                  </a:cubicBezTo>
                  <a:cubicBezTo>
                    <a:pt x="427" y="89"/>
                    <a:pt x="433" y="75"/>
                    <a:pt x="438" y="61"/>
                  </a:cubicBezTo>
                  <a:cubicBezTo>
                    <a:pt x="439" y="59"/>
                    <a:pt x="441" y="57"/>
                    <a:pt x="443" y="55"/>
                  </a:cubicBezTo>
                  <a:cubicBezTo>
                    <a:pt x="443" y="54"/>
                    <a:pt x="443" y="54"/>
                    <a:pt x="444" y="53"/>
                  </a:cubicBezTo>
                  <a:cubicBezTo>
                    <a:pt x="451" y="58"/>
                    <a:pt x="459" y="62"/>
                    <a:pt x="467" y="67"/>
                  </a:cubicBezTo>
                  <a:cubicBezTo>
                    <a:pt x="468" y="68"/>
                    <a:pt x="469" y="68"/>
                    <a:pt x="470" y="68"/>
                  </a:cubicBezTo>
                  <a:cubicBezTo>
                    <a:pt x="468" y="71"/>
                    <a:pt x="466" y="74"/>
                    <a:pt x="464" y="77"/>
                  </a:cubicBezTo>
                  <a:cubicBezTo>
                    <a:pt x="464" y="77"/>
                    <a:pt x="464" y="77"/>
                    <a:pt x="464" y="77"/>
                  </a:cubicBezTo>
                  <a:cubicBezTo>
                    <a:pt x="461" y="73"/>
                    <a:pt x="458" y="68"/>
                    <a:pt x="455" y="65"/>
                  </a:cubicBezTo>
                  <a:cubicBezTo>
                    <a:pt x="454" y="64"/>
                    <a:pt x="453" y="65"/>
                    <a:pt x="454" y="66"/>
                  </a:cubicBezTo>
                  <a:cubicBezTo>
                    <a:pt x="457" y="69"/>
                    <a:pt x="460" y="73"/>
                    <a:pt x="462" y="77"/>
                  </a:cubicBezTo>
                  <a:cubicBezTo>
                    <a:pt x="463" y="78"/>
                    <a:pt x="463" y="78"/>
                    <a:pt x="463" y="78"/>
                  </a:cubicBezTo>
                  <a:cubicBezTo>
                    <a:pt x="461" y="81"/>
                    <a:pt x="459" y="84"/>
                    <a:pt x="457" y="87"/>
                  </a:cubicBezTo>
                  <a:cubicBezTo>
                    <a:pt x="454" y="82"/>
                    <a:pt x="451" y="76"/>
                    <a:pt x="449" y="69"/>
                  </a:cubicBezTo>
                  <a:cubicBezTo>
                    <a:pt x="449" y="69"/>
                    <a:pt x="447" y="69"/>
                    <a:pt x="448" y="70"/>
                  </a:cubicBezTo>
                  <a:cubicBezTo>
                    <a:pt x="450" y="77"/>
                    <a:pt x="453" y="83"/>
                    <a:pt x="456" y="8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6" name="Freeform 483"/>
            <p:cNvSpPr/>
            <p:nvPr>
              <p:custDataLst>
                <p:tags r:id="rId6"/>
              </p:custDataLst>
            </p:nvPr>
          </p:nvSpPr>
          <p:spPr bwMode="auto">
            <a:xfrm>
              <a:off x="8733" y="5914"/>
              <a:ext cx="3" cy="5"/>
            </a:xfrm>
            <a:custGeom>
              <a:avLst/>
              <a:gdLst>
                <a:gd name="T0" fmla="*/ 0 w 4"/>
                <a:gd name="T1" fmla="*/ 1 h 5"/>
                <a:gd name="T2" fmla="*/ 3 w 4"/>
                <a:gd name="T3" fmla="*/ 5 h 5"/>
                <a:gd name="T4" fmla="*/ 3 w 4"/>
                <a:gd name="T5" fmla="*/ 5 h 5"/>
                <a:gd name="T6" fmla="*/ 3 w 4"/>
                <a:gd name="T7" fmla="*/ 5 h 5"/>
                <a:gd name="T8" fmla="*/ 4 w 4"/>
                <a:gd name="T9" fmla="*/ 5 h 5"/>
                <a:gd name="T10" fmla="*/ 2 w 4"/>
                <a:gd name="T11" fmla="*/ 1 h 5"/>
                <a:gd name="T12" fmla="*/ 1 w 4"/>
                <a:gd name="T13" fmla="*/ 1 h 5"/>
                <a:gd name="T14" fmla="*/ 1 w 4"/>
                <a:gd name="T15" fmla="*/ 0 h 5"/>
                <a:gd name="T16" fmla="*/ 1 w 4"/>
                <a:gd name="T17" fmla="*/ 1 h 5"/>
                <a:gd name="T18" fmla="*/ 0 w 4"/>
                <a:gd name="T19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" h="5">
                  <a:moveTo>
                    <a:pt x="0" y="1"/>
                  </a:moveTo>
                  <a:cubicBezTo>
                    <a:pt x="1" y="3"/>
                    <a:pt x="2" y="4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3" y="5"/>
                    <a:pt x="3" y="5"/>
                  </a:cubicBezTo>
                  <a:cubicBezTo>
                    <a:pt x="3" y="5"/>
                    <a:pt x="4" y="5"/>
                    <a:pt x="4" y="5"/>
                  </a:cubicBezTo>
                  <a:cubicBezTo>
                    <a:pt x="3" y="3"/>
                    <a:pt x="2" y="3"/>
                    <a:pt x="2" y="1"/>
                  </a:cubicBezTo>
                  <a:cubicBezTo>
                    <a:pt x="2" y="1"/>
                    <a:pt x="1" y="0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ubicBezTo>
                    <a:pt x="1" y="0"/>
                    <a:pt x="1" y="1"/>
                    <a:pt x="1" y="1"/>
                  </a:cubicBezTo>
                  <a:cubicBezTo>
                    <a:pt x="1" y="1"/>
                    <a:pt x="0" y="1"/>
                    <a:pt x="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947" name="Freeform 484"/>
            <p:cNvSpPr/>
            <p:nvPr>
              <p:custDataLst>
                <p:tags r:id="rId7"/>
              </p:custDataLst>
            </p:nvPr>
          </p:nvSpPr>
          <p:spPr bwMode="auto">
            <a:xfrm>
              <a:off x="8568" y="5669"/>
              <a:ext cx="222" cy="26"/>
            </a:xfrm>
            <a:custGeom>
              <a:avLst/>
              <a:gdLst>
                <a:gd name="T0" fmla="*/ 106 w 232"/>
                <a:gd name="T1" fmla="*/ 26 h 27"/>
                <a:gd name="T2" fmla="*/ 173 w 232"/>
                <a:gd name="T3" fmla="*/ 24 h 27"/>
                <a:gd name="T4" fmla="*/ 229 w 232"/>
                <a:gd name="T5" fmla="*/ 19 h 27"/>
                <a:gd name="T6" fmla="*/ 229 w 232"/>
                <a:gd name="T7" fmla="*/ 12 h 27"/>
                <a:gd name="T8" fmla="*/ 115 w 232"/>
                <a:gd name="T9" fmla="*/ 13 h 27"/>
                <a:gd name="T10" fmla="*/ 0 w 232"/>
                <a:gd name="T11" fmla="*/ 9 h 27"/>
                <a:gd name="T12" fmla="*/ 0 w 232"/>
                <a:gd name="T13" fmla="*/ 10 h 27"/>
                <a:gd name="T14" fmla="*/ 106 w 232"/>
                <a:gd name="T15" fmla="*/ 26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2" h="27">
                  <a:moveTo>
                    <a:pt x="106" y="26"/>
                  </a:moveTo>
                  <a:cubicBezTo>
                    <a:pt x="128" y="26"/>
                    <a:pt x="150" y="25"/>
                    <a:pt x="173" y="24"/>
                  </a:cubicBezTo>
                  <a:cubicBezTo>
                    <a:pt x="191" y="23"/>
                    <a:pt x="211" y="25"/>
                    <a:pt x="229" y="19"/>
                  </a:cubicBezTo>
                  <a:cubicBezTo>
                    <a:pt x="232" y="17"/>
                    <a:pt x="232" y="13"/>
                    <a:pt x="229" y="12"/>
                  </a:cubicBezTo>
                  <a:cubicBezTo>
                    <a:pt x="196" y="0"/>
                    <a:pt x="150" y="12"/>
                    <a:pt x="115" y="13"/>
                  </a:cubicBezTo>
                  <a:cubicBezTo>
                    <a:pt x="77" y="15"/>
                    <a:pt x="39" y="12"/>
                    <a:pt x="0" y="9"/>
                  </a:cubicBezTo>
                  <a:cubicBezTo>
                    <a:pt x="0" y="9"/>
                    <a:pt x="0" y="9"/>
                    <a:pt x="0" y="10"/>
                  </a:cubicBezTo>
                  <a:cubicBezTo>
                    <a:pt x="32" y="27"/>
                    <a:pt x="70" y="27"/>
                    <a:pt x="106" y="26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2113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Example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150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2BFC9F3-33B0-46E0-A28C-A6DC84B77E52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2150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2150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6E5324-9625-422B-A8A3-6189E76DFDD2}" type="slidenum">
              <a:rPr lang="en-US" altLang="zh-CN" sz="790"/>
              <a:pPr/>
              <a:t>13</a:t>
            </a:fld>
            <a:endParaRPr lang="en-US" altLang="zh-CN" sz="790"/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9605" y="1729740"/>
            <a:ext cx="7767320" cy="1987292"/>
          </a:xfrm>
        </p:spPr>
        <p:txBody>
          <a:bodyPr>
            <a:noAutofit/>
          </a:bodyPr>
          <a:lstStyle/>
          <a:p>
            <a:r>
              <a:rPr lang="en-US" altLang="zh-CN" sz="2800" dirty="0">
                <a:ea typeface="宋体" panose="02010600030101010101" pitchFamily="2" charset="-122"/>
              </a:rPr>
              <a:t>Here is a directed graph </a:t>
            </a:r>
            <a:r>
              <a:rPr lang="en-US" altLang="zh-CN" sz="2800" i="1" dirty="0">
                <a:ea typeface="宋体" panose="02010600030101010101" pitchFamily="2" charset="-122"/>
              </a:rPr>
              <a:t>G</a:t>
            </a:r>
            <a:r>
              <a:rPr lang="en-US" altLang="zh-CN" sz="2800" dirty="0">
                <a:ea typeface="宋体" panose="02010600030101010101" pitchFamily="2" charset="-122"/>
              </a:rPr>
              <a:t> = (</a:t>
            </a:r>
            <a:r>
              <a:rPr lang="en-US" altLang="zh-CN" sz="2800" i="1" dirty="0">
                <a:ea typeface="宋体" panose="02010600030101010101" pitchFamily="2" charset="-122"/>
              </a:rPr>
              <a:t>V</a:t>
            </a:r>
            <a:r>
              <a:rPr lang="en-US" altLang="zh-CN" sz="2800" dirty="0">
                <a:ea typeface="宋体" panose="02010600030101010101" pitchFamily="2" charset="-122"/>
              </a:rPr>
              <a:t>, </a:t>
            </a:r>
            <a:r>
              <a:rPr lang="en-US" altLang="zh-CN" sz="2800" i="1" dirty="0">
                <a:ea typeface="宋体" panose="02010600030101010101" pitchFamily="2" charset="-122"/>
              </a:rPr>
              <a:t>E</a:t>
            </a:r>
            <a:r>
              <a:rPr lang="en-US" altLang="zh-CN" sz="2800" dirty="0">
                <a:ea typeface="宋体" panose="02010600030101010101" pitchFamily="2" charset="-122"/>
              </a:rPr>
              <a:t>)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Each </a:t>
            </a:r>
            <a:r>
              <a:rPr lang="en-US" altLang="zh-CN" sz="2000" u="sng" dirty="0">
                <a:solidFill>
                  <a:srgbClr val="0000FF"/>
                </a:solidFill>
                <a:ea typeface="宋体" panose="02010600030101010101" pitchFamily="2" charset="-122"/>
              </a:rPr>
              <a:t>edge</a:t>
            </a:r>
            <a:r>
              <a:rPr lang="en-US" altLang="zh-CN" sz="2000" dirty="0">
                <a:ea typeface="宋体" panose="02010600030101010101" pitchFamily="2" charset="-122"/>
              </a:rPr>
              <a:t> is a pair (</a:t>
            </a:r>
            <a:r>
              <a:rPr lang="en-US" altLang="zh-CN" sz="2000" i="1" dirty="0">
                <a:ea typeface="宋体" panose="02010600030101010101" pitchFamily="2" charset="-122"/>
              </a:rPr>
              <a:t>v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</a:rPr>
              <a:t>v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</a:rPr>
              <a:t>), where </a:t>
            </a:r>
            <a:r>
              <a:rPr lang="en-US" altLang="zh-CN" sz="2000" i="1" dirty="0">
                <a:ea typeface="宋体" panose="02010600030101010101" pitchFamily="2" charset="-122"/>
              </a:rPr>
              <a:t>v</a:t>
            </a:r>
            <a:r>
              <a:rPr lang="en-US" altLang="zh-CN" sz="2000" baseline="-25000" dirty="0"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ea typeface="宋体" panose="02010600030101010101" pitchFamily="2" charset="-122"/>
              </a:rPr>
              <a:t>, </a:t>
            </a:r>
            <a:r>
              <a:rPr lang="en-US" altLang="zh-CN" sz="2000" i="1" dirty="0">
                <a:ea typeface="宋体" panose="02010600030101010101" pitchFamily="2" charset="-122"/>
              </a:rPr>
              <a:t>v</a:t>
            </a:r>
            <a:r>
              <a:rPr lang="en-US" altLang="zh-CN" sz="2000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are vertices in </a:t>
            </a:r>
            <a:r>
              <a:rPr lang="en-US" altLang="zh-CN" sz="2000" i="1" dirty="0">
                <a:ea typeface="宋体" panose="02010600030101010101" pitchFamily="2" charset="-122"/>
                <a:sym typeface="Math B" pitchFamily="2" charset="2"/>
              </a:rPr>
              <a:t>V </a:t>
            </a:r>
          </a:p>
          <a:p>
            <a:pPr lvl="1"/>
            <a:r>
              <a:rPr lang="en-US" altLang="zh-CN" sz="2000" dirty="0">
                <a:ea typeface="宋体" panose="02010600030101010101" pitchFamily="2" charset="-122"/>
              </a:rPr>
              <a:t>V = {A, B, C, D, E, F}</a:t>
            </a:r>
          </a:p>
          <a:p>
            <a:pPr lvl="1">
              <a:spcBef>
                <a:spcPct val="25000"/>
              </a:spcBef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 </a:t>
            </a:r>
            <a:r>
              <a:rPr lang="en-US" altLang="zh-CN" sz="2000" dirty="0" smtClean="0">
                <a:ea typeface="宋体" panose="02010600030101010101" pitchFamily="2" charset="-122"/>
              </a:rPr>
              <a:t> E </a:t>
            </a:r>
            <a:r>
              <a:rPr lang="en-US" altLang="zh-CN" sz="2000" dirty="0">
                <a:ea typeface="宋体" panose="02010600030101010101" pitchFamily="2" charset="-122"/>
              </a:rPr>
              <a:t>= {(A,B), (A,D), (B,C), (C,D), (C,E), (D,E)}</a:t>
            </a:r>
          </a:p>
        </p:txBody>
      </p:sp>
      <p:sp>
        <p:nvSpPr>
          <p:cNvPr id="21511" name="Oval 4"/>
          <p:cNvSpPr>
            <a:spLocks noChangeArrowheads="1"/>
          </p:cNvSpPr>
          <p:nvPr/>
        </p:nvSpPr>
        <p:spPr bwMode="auto">
          <a:xfrm>
            <a:off x="2503170" y="4749165"/>
            <a:ext cx="422275" cy="4222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1512" name="Oval 5"/>
          <p:cNvSpPr>
            <a:spLocks noChangeArrowheads="1"/>
          </p:cNvSpPr>
          <p:nvPr/>
        </p:nvSpPr>
        <p:spPr bwMode="auto">
          <a:xfrm>
            <a:off x="3554730" y="4089400"/>
            <a:ext cx="422275" cy="4222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1513" name="Oval 6"/>
          <p:cNvSpPr>
            <a:spLocks noChangeArrowheads="1"/>
          </p:cNvSpPr>
          <p:nvPr/>
        </p:nvSpPr>
        <p:spPr bwMode="auto">
          <a:xfrm>
            <a:off x="5364480" y="4330700"/>
            <a:ext cx="422275" cy="4222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1514" name="Oval 7"/>
          <p:cNvSpPr>
            <a:spLocks noChangeArrowheads="1"/>
          </p:cNvSpPr>
          <p:nvPr/>
        </p:nvSpPr>
        <p:spPr bwMode="auto">
          <a:xfrm>
            <a:off x="5036820" y="5412740"/>
            <a:ext cx="422275" cy="4222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1515" name="Oval 8"/>
          <p:cNvSpPr>
            <a:spLocks noChangeArrowheads="1"/>
          </p:cNvSpPr>
          <p:nvPr/>
        </p:nvSpPr>
        <p:spPr bwMode="auto">
          <a:xfrm>
            <a:off x="3347720" y="5352415"/>
            <a:ext cx="422275" cy="4222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1516" name="Oval 15"/>
          <p:cNvSpPr>
            <a:spLocks noChangeArrowheads="1"/>
          </p:cNvSpPr>
          <p:nvPr/>
        </p:nvSpPr>
        <p:spPr bwMode="auto">
          <a:xfrm>
            <a:off x="6450330" y="4994275"/>
            <a:ext cx="422275" cy="4222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1517" name="Line 22"/>
          <p:cNvSpPr>
            <a:spLocks noChangeShapeType="1"/>
          </p:cNvSpPr>
          <p:nvPr/>
        </p:nvSpPr>
        <p:spPr bwMode="auto">
          <a:xfrm>
            <a:off x="2776220" y="3883660"/>
            <a:ext cx="332740" cy="57023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/>
          </a:p>
        </p:txBody>
      </p:sp>
      <p:sp>
        <p:nvSpPr>
          <p:cNvPr id="21518" name="Freeform 23"/>
          <p:cNvSpPr/>
          <p:nvPr/>
        </p:nvSpPr>
        <p:spPr bwMode="auto">
          <a:xfrm>
            <a:off x="4211955" y="3895725"/>
            <a:ext cx="476250" cy="438785"/>
          </a:xfrm>
          <a:custGeom>
            <a:avLst/>
            <a:gdLst>
              <a:gd name="T0" fmla="*/ 0 w 379"/>
              <a:gd name="T1" fmla="*/ 0 h 349"/>
              <a:gd name="T2" fmla="*/ 509588 w 379"/>
              <a:gd name="T3" fmla="*/ 209550 h 349"/>
              <a:gd name="T4" fmla="*/ 554038 w 379"/>
              <a:gd name="T5" fmla="*/ 554037 h 34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9" h="349">
                <a:moveTo>
                  <a:pt x="0" y="0"/>
                </a:moveTo>
                <a:cubicBezTo>
                  <a:pt x="131" y="37"/>
                  <a:pt x="263" y="74"/>
                  <a:pt x="321" y="132"/>
                </a:cubicBezTo>
                <a:cubicBezTo>
                  <a:pt x="379" y="190"/>
                  <a:pt x="364" y="269"/>
                  <a:pt x="349" y="349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015"/>
          </a:p>
        </p:txBody>
      </p:sp>
      <p:cxnSp>
        <p:nvCxnSpPr>
          <p:cNvPr id="21519" name="AutoShape 24"/>
          <p:cNvCxnSpPr>
            <a:cxnSpLocks noChangeShapeType="1"/>
            <a:stCxn id="21513" idx="4"/>
            <a:endCxn id="21514" idx="0"/>
          </p:cNvCxnSpPr>
          <p:nvPr/>
        </p:nvCxnSpPr>
        <p:spPr bwMode="auto">
          <a:xfrm flipH="1">
            <a:off x="5247640" y="4752975"/>
            <a:ext cx="328295" cy="6597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0" name="AutoShape 25"/>
          <p:cNvCxnSpPr>
            <a:cxnSpLocks noChangeShapeType="1"/>
            <a:stCxn id="21515" idx="6"/>
            <a:endCxn id="21514" idx="2"/>
          </p:cNvCxnSpPr>
          <p:nvPr/>
        </p:nvCxnSpPr>
        <p:spPr bwMode="auto">
          <a:xfrm>
            <a:off x="3769995" y="5563235"/>
            <a:ext cx="1266825" cy="603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1" name="AutoShape 26"/>
          <p:cNvCxnSpPr>
            <a:cxnSpLocks noChangeShapeType="1"/>
            <a:stCxn id="21511" idx="5"/>
            <a:endCxn id="21515" idx="1"/>
          </p:cNvCxnSpPr>
          <p:nvPr/>
        </p:nvCxnSpPr>
        <p:spPr bwMode="auto">
          <a:xfrm>
            <a:off x="2863850" y="5109845"/>
            <a:ext cx="545465" cy="3041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2" name="AutoShape 27"/>
          <p:cNvCxnSpPr>
            <a:cxnSpLocks noChangeShapeType="1"/>
            <a:stCxn id="21513" idx="3"/>
            <a:endCxn id="21515" idx="7"/>
          </p:cNvCxnSpPr>
          <p:nvPr/>
        </p:nvCxnSpPr>
        <p:spPr bwMode="auto">
          <a:xfrm flipH="1">
            <a:off x="3708400" y="4691380"/>
            <a:ext cx="1717675" cy="7226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3" name="AutoShape 28"/>
          <p:cNvCxnSpPr>
            <a:cxnSpLocks noChangeShapeType="1"/>
            <a:stCxn id="21512" idx="6"/>
            <a:endCxn id="21513" idx="2"/>
          </p:cNvCxnSpPr>
          <p:nvPr/>
        </p:nvCxnSpPr>
        <p:spPr bwMode="auto">
          <a:xfrm>
            <a:off x="3977005" y="4300855"/>
            <a:ext cx="1387475" cy="241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524" name="AutoShape 29"/>
          <p:cNvCxnSpPr>
            <a:cxnSpLocks noChangeShapeType="1"/>
            <a:stCxn id="21511" idx="7"/>
            <a:endCxn id="21512" idx="2"/>
          </p:cNvCxnSpPr>
          <p:nvPr/>
        </p:nvCxnSpPr>
        <p:spPr bwMode="auto">
          <a:xfrm flipV="1">
            <a:off x="2863850" y="4300855"/>
            <a:ext cx="690880" cy="5099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1323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Directed vs Undirected Graphs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253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F8FA856-E5DE-47F2-9791-A19B507BB837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2253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2253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E110D4-68A1-4EFC-A091-B56339114D68}" type="slidenum">
              <a:rPr lang="en-US" altLang="zh-CN" sz="790"/>
              <a:pPr/>
              <a:t>14</a:t>
            </a:fld>
            <a:endParaRPr lang="en-US" altLang="zh-CN" sz="790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847" y="1757047"/>
            <a:ext cx="7886700" cy="4351337"/>
          </a:xfrm>
        </p:spPr>
        <p:txBody>
          <a:bodyPr>
            <a:noAutofit/>
          </a:bodyPr>
          <a:lstStyle/>
          <a:p>
            <a:r>
              <a:rPr lang="en-US" altLang="zh-CN" sz="2400" dirty="0">
                <a:ea typeface="宋体" panose="02010600030101010101" pitchFamily="2" charset="-122"/>
              </a:rPr>
              <a:t>If the order of edge pairs (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) matters, the graph is directed (also called a </a:t>
            </a:r>
            <a:r>
              <a:rPr lang="en-US" altLang="zh-CN" sz="2400" dirty="0">
                <a:solidFill>
                  <a:srgbClr val="263AF8"/>
                </a:solidFill>
                <a:ea typeface="宋体" panose="02010600030101010101" pitchFamily="2" charset="-122"/>
              </a:rPr>
              <a:t>digraph</a:t>
            </a:r>
            <a:r>
              <a:rPr lang="en-US" altLang="zh-CN" sz="2400" dirty="0">
                <a:ea typeface="宋体" panose="02010600030101010101" pitchFamily="2" charset="-122"/>
              </a:rPr>
              <a:t>):</a:t>
            </a:r>
            <a:r>
              <a:rPr lang="en-US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  <a:r>
              <a:rPr lang="en-US" altLang="zh-CN" sz="2400" dirty="0">
                <a:ea typeface="宋体" panose="02010600030101010101" pitchFamily="2" charset="-122"/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ea typeface="宋体" panose="02010600030101010101" pitchFamily="2" charset="-122"/>
              </a:rPr>
              <a:t> (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  <a:p>
            <a:endParaRPr lang="en-US" altLang="zh-CN" sz="2000" dirty="0" smtClean="0">
              <a:ea typeface="宋体" panose="02010600030101010101" pitchFamily="2" charset="-122"/>
            </a:endParaRPr>
          </a:p>
          <a:p>
            <a:pPr algn="just">
              <a:spcBef>
                <a:spcPts val="0"/>
              </a:spcBef>
            </a:pPr>
            <a:r>
              <a:rPr lang="en-US" altLang="zh-CN" sz="2400" dirty="0" smtClean="0">
                <a:ea typeface="宋体" panose="02010600030101010101" pitchFamily="2" charset="-122"/>
              </a:rPr>
              <a:t>If </a:t>
            </a:r>
            <a:r>
              <a:rPr lang="en-US" altLang="zh-CN" sz="2400" dirty="0">
                <a:ea typeface="宋体" panose="02010600030101010101" pitchFamily="2" charset="-122"/>
              </a:rPr>
              <a:t>the order of edge pairs (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) does not matter, the graph is called an undirected graph:</a:t>
            </a:r>
            <a:r>
              <a:rPr lang="en-US" altLang="zh-CN" sz="2400" dirty="0">
                <a:ea typeface="宋体" panose="02010600030101010101" pitchFamily="2" charset="-122"/>
                <a:sym typeface="Wingdings" panose="05000000000000000000" pitchFamily="2" charset="2"/>
              </a:rPr>
              <a:t> in this case, </a:t>
            </a:r>
            <a:r>
              <a:rPr lang="en-US" altLang="zh-CN" sz="2400" dirty="0">
                <a:ea typeface="宋体" panose="02010600030101010101" pitchFamily="2" charset="-122"/>
              </a:rPr>
              <a:t>(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) = (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2</a:t>
            </a:r>
            <a:r>
              <a:rPr lang="en-US" altLang="zh-CN" sz="2400" dirty="0">
                <a:ea typeface="宋体" panose="02010600030101010101" pitchFamily="2" charset="-122"/>
              </a:rPr>
              <a:t>, </a:t>
            </a:r>
            <a:r>
              <a:rPr lang="en-US" altLang="zh-CN" sz="2400" i="1" dirty="0">
                <a:ea typeface="宋体" panose="02010600030101010101" pitchFamily="2" charset="-122"/>
              </a:rPr>
              <a:t>v</a:t>
            </a:r>
            <a:r>
              <a:rPr lang="en-US" altLang="zh-CN" sz="2400" baseline="-25000" dirty="0">
                <a:ea typeface="宋体" panose="02010600030101010101" pitchFamily="2" charset="-122"/>
              </a:rPr>
              <a:t>1</a:t>
            </a:r>
            <a:r>
              <a:rPr lang="en-US" altLang="zh-CN" sz="2400" dirty="0">
                <a:ea typeface="宋体" panose="02010600030101010101" pitchFamily="2" charset="-122"/>
              </a:rPr>
              <a:t>) </a:t>
            </a:r>
          </a:p>
          <a:p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18" name="Oval 4"/>
          <p:cNvSpPr>
            <a:spLocks noChangeArrowheads="1"/>
          </p:cNvSpPr>
          <p:nvPr/>
        </p:nvSpPr>
        <p:spPr bwMode="auto">
          <a:xfrm>
            <a:off x="3500953" y="3033005"/>
            <a:ext cx="400050" cy="400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19" name="Oval 5"/>
          <p:cNvSpPr>
            <a:spLocks noChangeArrowheads="1"/>
          </p:cNvSpPr>
          <p:nvPr/>
        </p:nvSpPr>
        <p:spPr bwMode="auto">
          <a:xfrm>
            <a:off x="4945181" y="2990143"/>
            <a:ext cx="400050" cy="400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3565246" y="3034196"/>
            <a:ext cx="361950" cy="3683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5009474" y="2985380"/>
            <a:ext cx="360760" cy="3683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2" name="Freeform 8"/>
          <p:cNvSpPr/>
          <p:nvPr/>
        </p:nvSpPr>
        <p:spPr bwMode="auto">
          <a:xfrm>
            <a:off x="3802181" y="2815121"/>
            <a:ext cx="1232297" cy="223838"/>
          </a:xfrm>
          <a:custGeom>
            <a:avLst/>
            <a:gdLst>
              <a:gd name="T0" fmla="*/ 1643063 w 1035"/>
              <a:gd name="T1" fmla="*/ 298450 h 188"/>
              <a:gd name="T2" fmla="*/ 841375 w 1035"/>
              <a:gd name="T3" fmla="*/ 1588 h 188"/>
              <a:gd name="T4" fmla="*/ 0 w 1035"/>
              <a:gd name="T5" fmla="*/ 288925 h 1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5" h="188">
                <a:moveTo>
                  <a:pt x="1035" y="188"/>
                </a:moveTo>
                <a:cubicBezTo>
                  <a:pt x="868" y="95"/>
                  <a:pt x="702" y="2"/>
                  <a:pt x="530" y="1"/>
                </a:cubicBezTo>
                <a:cubicBezTo>
                  <a:pt x="358" y="0"/>
                  <a:pt x="179" y="91"/>
                  <a:pt x="0" y="18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3" name="Freeform 9"/>
          <p:cNvSpPr/>
          <p:nvPr/>
        </p:nvSpPr>
        <p:spPr bwMode="auto">
          <a:xfrm flipH="1" flipV="1">
            <a:off x="3816468" y="3392574"/>
            <a:ext cx="1232297" cy="223838"/>
          </a:xfrm>
          <a:custGeom>
            <a:avLst/>
            <a:gdLst>
              <a:gd name="T0" fmla="*/ 1643063 w 1035"/>
              <a:gd name="T1" fmla="*/ 298450 h 188"/>
              <a:gd name="T2" fmla="*/ 841375 w 1035"/>
              <a:gd name="T3" fmla="*/ 1588 h 188"/>
              <a:gd name="T4" fmla="*/ 0 w 1035"/>
              <a:gd name="T5" fmla="*/ 288925 h 18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35" h="188">
                <a:moveTo>
                  <a:pt x="1035" y="188"/>
                </a:moveTo>
                <a:cubicBezTo>
                  <a:pt x="868" y="95"/>
                  <a:pt x="702" y="2"/>
                  <a:pt x="530" y="1"/>
                </a:cubicBezTo>
                <a:cubicBezTo>
                  <a:pt x="358" y="0"/>
                  <a:pt x="179" y="91"/>
                  <a:pt x="0" y="18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24" name="Oval 10"/>
          <p:cNvSpPr>
            <a:spLocks noChangeArrowheads="1"/>
          </p:cNvSpPr>
          <p:nvPr/>
        </p:nvSpPr>
        <p:spPr bwMode="auto">
          <a:xfrm>
            <a:off x="3488729" y="5224688"/>
            <a:ext cx="400050" cy="400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25" name="Oval 11"/>
          <p:cNvSpPr>
            <a:spLocks noChangeArrowheads="1"/>
          </p:cNvSpPr>
          <p:nvPr/>
        </p:nvSpPr>
        <p:spPr bwMode="auto">
          <a:xfrm>
            <a:off x="4971057" y="5198494"/>
            <a:ext cx="400050" cy="400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3553023" y="5225879"/>
            <a:ext cx="361950" cy="3683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27" name="Text Box 13"/>
          <p:cNvSpPr txBox="1">
            <a:spLocks noChangeArrowheads="1"/>
          </p:cNvSpPr>
          <p:nvPr/>
        </p:nvSpPr>
        <p:spPr bwMode="auto">
          <a:xfrm>
            <a:off x="5004394" y="5199685"/>
            <a:ext cx="360760" cy="368300"/>
          </a:xfrm>
          <a:prstGeom prst="rect">
            <a:avLst/>
          </a:prstGeom>
          <a:noFill/>
          <a:ln w="9525">
            <a:noFill/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800" i="1"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180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8" name="Line 14"/>
          <p:cNvSpPr>
            <a:spLocks noChangeShapeType="1"/>
          </p:cNvSpPr>
          <p:nvPr/>
        </p:nvSpPr>
        <p:spPr bwMode="auto">
          <a:xfrm>
            <a:off x="3899494" y="5424713"/>
            <a:ext cx="107870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3569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Undirected Terminology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3554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A967B75-B501-450A-8E99-5A3D753DB10E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23555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2355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9AF5AE-EAC1-4219-9B43-ABBA725F6955}" type="slidenum">
              <a:rPr lang="en-US" altLang="zh-CN" sz="790"/>
              <a:pPr/>
              <a:t>15</a:t>
            </a:fld>
            <a:endParaRPr lang="en-US" altLang="zh-CN" sz="790"/>
          </a:p>
        </p:txBody>
      </p:sp>
      <p:sp>
        <p:nvSpPr>
          <p:cNvPr id="2355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90337" y="1900557"/>
            <a:ext cx="7886700" cy="4351337"/>
          </a:xfrm>
        </p:spPr>
        <p:txBody>
          <a:bodyPr>
            <a:normAutofit fontScale="87500" lnSpcReduction="10000"/>
          </a:bodyPr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Two vertices u and v are </a:t>
            </a:r>
            <a:r>
              <a:rPr lang="en-US" altLang="zh-CN" dirty="0">
                <a:solidFill>
                  <a:srgbClr val="263AF8"/>
                </a:solidFill>
                <a:ea typeface="宋体" panose="02010600030101010101" pitchFamily="2" charset="-122"/>
              </a:rPr>
              <a:t>adjacent</a:t>
            </a:r>
            <a:r>
              <a:rPr lang="en-US" altLang="zh-CN" dirty="0">
                <a:ea typeface="宋体" panose="02010600030101010101" pitchFamily="2" charset="-122"/>
              </a:rPr>
              <a:t> in an undirected graph G if {</a:t>
            </a:r>
            <a:r>
              <a:rPr lang="en-US" altLang="zh-CN" dirty="0" err="1">
                <a:ea typeface="宋体" panose="02010600030101010101" pitchFamily="2" charset="-122"/>
              </a:rPr>
              <a:t>u,v</a:t>
            </a:r>
            <a:r>
              <a:rPr lang="en-US" altLang="zh-CN" dirty="0">
                <a:ea typeface="宋体" panose="02010600030101010101" pitchFamily="2" charset="-122"/>
              </a:rPr>
              <a:t>} is an edge in G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edge e = {</a:t>
            </a:r>
            <a:r>
              <a:rPr lang="en-US" altLang="zh-CN" dirty="0" err="1">
                <a:ea typeface="宋体" panose="02010600030101010101" pitchFamily="2" charset="-122"/>
              </a:rPr>
              <a:t>u,v</a:t>
            </a:r>
            <a:r>
              <a:rPr lang="en-US" altLang="zh-CN" dirty="0">
                <a:ea typeface="宋体" panose="02010600030101010101" pitchFamily="2" charset="-122"/>
              </a:rPr>
              <a:t>} is incident with vertex u and vertex </a:t>
            </a:r>
            <a:r>
              <a:rPr lang="en-US" altLang="zh-CN" dirty="0" smtClean="0">
                <a:ea typeface="宋体" panose="02010600030101010101" pitchFamily="2" charset="-122"/>
              </a:rPr>
              <a:t>v</a:t>
            </a:r>
            <a:endParaRPr lang="en-US" altLang="zh-CN" dirty="0">
              <a:ea typeface="宋体" panose="02010600030101010101" pitchFamily="2" charset="-122"/>
            </a:endParaRPr>
          </a:p>
          <a:p>
            <a:pPr algn="just"/>
            <a:r>
              <a:rPr lang="en-US" altLang="zh-CN" dirty="0">
                <a:ea typeface="宋体" panose="02010600030101010101" pitchFamily="2" charset="-122"/>
              </a:rPr>
              <a:t>The </a:t>
            </a:r>
            <a:r>
              <a:rPr lang="en-US" altLang="zh-CN" dirty="0">
                <a:solidFill>
                  <a:srgbClr val="263AF8"/>
                </a:solidFill>
                <a:ea typeface="宋体" panose="02010600030101010101" pitchFamily="2" charset="-122"/>
              </a:rPr>
              <a:t>degree of a vertex </a:t>
            </a:r>
            <a:r>
              <a:rPr lang="en-US" altLang="zh-CN" dirty="0">
                <a:ea typeface="宋体" panose="02010600030101010101" pitchFamily="2" charset="-122"/>
              </a:rPr>
              <a:t>in an undirected graph is the number of edges incident with it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a self-loop counts twice (both ends count)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denoted with </a:t>
            </a:r>
            <a:r>
              <a:rPr lang="en-US" altLang="zh-CN" dirty="0" err="1">
                <a:solidFill>
                  <a:srgbClr val="263AF8"/>
                </a:solidFill>
                <a:ea typeface="宋体" panose="02010600030101010101" pitchFamily="2" charset="-122"/>
              </a:rPr>
              <a:t>deg</a:t>
            </a:r>
            <a:r>
              <a:rPr lang="en-US" altLang="zh-CN" dirty="0">
                <a:solidFill>
                  <a:srgbClr val="263AF8"/>
                </a:solidFill>
                <a:ea typeface="宋体" panose="02010600030101010101" pitchFamily="2" charset="-122"/>
              </a:rPr>
              <a:t>(v)</a:t>
            </a:r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7771765" y="5123180"/>
            <a:ext cx="962660" cy="104076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3569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Undirected Terminology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457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1CACBB5-A62A-4E8C-B0BC-B072C0EC3682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2457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2458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F2A41CE-FB42-4BDB-B094-2D41B67578E3}" type="slidenum">
              <a:rPr lang="en-US" altLang="zh-CN" sz="790"/>
              <a:pPr/>
              <a:t>16</a:t>
            </a:fld>
            <a:endParaRPr lang="en-US" altLang="zh-CN" sz="790"/>
          </a:p>
        </p:txBody>
      </p:sp>
      <p:sp>
        <p:nvSpPr>
          <p:cNvPr id="24" name="Oval 3"/>
          <p:cNvSpPr>
            <a:spLocks noChangeArrowheads="1"/>
          </p:cNvSpPr>
          <p:nvPr/>
        </p:nvSpPr>
        <p:spPr bwMode="auto">
          <a:xfrm>
            <a:off x="1342390" y="3777615"/>
            <a:ext cx="625475" cy="6254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5" name="Oval 4"/>
          <p:cNvSpPr>
            <a:spLocks noChangeArrowheads="1"/>
          </p:cNvSpPr>
          <p:nvPr/>
        </p:nvSpPr>
        <p:spPr bwMode="auto">
          <a:xfrm>
            <a:off x="2900680" y="2800350"/>
            <a:ext cx="625475" cy="6254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6" name="Oval 5"/>
          <p:cNvSpPr>
            <a:spLocks noChangeArrowheads="1"/>
          </p:cNvSpPr>
          <p:nvPr/>
        </p:nvSpPr>
        <p:spPr bwMode="auto">
          <a:xfrm>
            <a:off x="5581015" y="3157855"/>
            <a:ext cx="625475" cy="6254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7" name="Oval 6"/>
          <p:cNvSpPr>
            <a:spLocks noChangeArrowheads="1"/>
          </p:cNvSpPr>
          <p:nvPr/>
        </p:nvSpPr>
        <p:spPr bwMode="auto">
          <a:xfrm>
            <a:off x="5095240" y="4760595"/>
            <a:ext cx="625475" cy="6254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8" name="Oval 7"/>
          <p:cNvSpPr>
            <a:spLocks noChangeArrowheads="1"/>
          </p:cNvSpPr>
          <p:nvPr/>
        </p:nvSpPr>
        <p:spPr bwMode="auto">
          <a:xfrm>
            <a:off x="2593340" y="4671695"/>
            <a:ext cx="625475" cy="6254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9" name="Oval 8"/>
          <p:cNvSpPr>
            <a:spLocks noChangeArrowheads="1"/>
          </p:cNvSpPr>
          <p:nvPr/>
        </p:nvSpPr>
        <p:spPr bwMode="auto">
          <a:xfrm>
            <a:off x="7189470" y="4140835"/>
            <a:ext cx="625475" cy="62547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F</a:t>
            </a:r>
          </a:p>
        </p:txBody>
      </p:sp>
      <p:cxnSp>
        <p:nvCxnSpPr>
          <p:cNvPr id="30" name="AutoShape 9"/>
          <p:cNvCxnSpPr>
            <a:cxnSpLocks noChangeShapeType="1"/>
            <a:stCxn id="26" idx="4"/>
            <a:endCxn id="27" idx="0"/>
          </p:cNvCxnSpPr>
          <p:nvPr/>
        </p:nvCxnSpPr>
        <p:spPr bwMode="auto">
          <a:xfrm flipH="1">
            <a:off x="5408295" y="3783330"/>
            <a:ext cx="485775" cy="9772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0"/>
          <p:cNvCxnSpPr>
            <a:cxnSpLocks noChangeShapeType="1"/>
            <a:stCxn id="28" idx="6"/>
            <a:endCxn id="27" idx="2"/>
          </p:cNvCxnSpPr>
          <p:nvPr/>
        </p:nvCxnSpPr>
        <p:spPr bwMode="auto">
          <a:xfrm>
            <a:off x="3218815" y="4984115"/>
            <a:ext cx="1876425" cy="895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1"/>
          <p:cNvCxnSpPr>
            <a:cxnSpLocks noChangeShapeType="1"/>
            <a:stCxn id="24" idx="5"/>
            <a:endCxn id="28" idx="1"/>
          </p:cNvCxnSpPr>
          <p:nvPr/>
        </p:nvCxnSpPr>
        <p:spPr bwMode="auto">
          <a:xfrm>
            <a:off x="1877060" y="4312285"/>
            <a:ext cx="807720" cy="4502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12"/>
          <p:cNvCxnSpPr>
            <a:cxnSpLocks noChangeShapeType="1"/>
            <a:stCxn id="26" idx="3"/>
            <a:endCxn id="28" idx="7"/>
          </p:cNvCxnSpPr>
          <p:nvPr/>
        </p:nvCxnSpPr>
        <p:spPr bwMode="auto">
          <a:xfrm flipH="1">
            <a:off x="3128010" y="3691890"/>
            <a:ext cx="2544445" cy="10706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AutoShape 13"/>
          <p:cNvCxnSpPr>
            <a:cxnSpLocks noChangeShapeType="1"/>
            <a:stCxn id="25" idx="6"/>
            <a:endCxn id="26" idx="2"/>
          </p:cNvCxnSpPr>
          <p:nvPr/>
        </p:nvCxnSpPr>
        <p:spPr bwMode="auto">
          <a:xfrm>
            <a:off x="3526155" y="3113405"/>
            <a:ext cx="2054860" cy="3575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AutoShape 14"/>
          <p:cNvCxnSpPr>
            <a:cxnSpLocks noChangeShapeType="1"/>
            <a:stCxn id="24" idx="7"/>
            <a:endCxn id="25" idx="2"/>
          </p:cNvCxnSpPr>
          <p:nvPr/>
        </p:nvCxnSpPr>
        <p:spPr bwMode="auto">
          <a:xfrm flipV="1">
            <a:off x="1877060" y="3113405"/>
            <a:ext cx="1023620" cy="7556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 Box 15"/>
          <p:cNvSpPr txBox="1">
            <a:spLocks noChangeArrowheads="1"/>
          </p:cNvSpPr>
          <p:nvPr/>
        </p:nvSpPr>
        <p:spPr bwMode="auto">
          <a:xfrm>
            <a:off x="2078355" y="5314950"/>
            <a:ext cx="179578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Degree = 3</a:t>
            </a:r>
          </a:p>
        </p:txBody>
      </p:sp>
      <p:sp>
        <p:nvSpPr>
          <p:cNvPr id="37" name="Text Box 16"/>
          <p:cNvSpPr txBox="1">
            <a:spLocks noChangeArrowheads="1"/>
          </p:cNvSpPr>
          <p:nvPr/>
        </p:nvSpPr>
        <p:spPr bwMode="auto">
          <a:xfrm>
            <a:off x="6652895" y="4855845"/>
            <a:ext cx="181864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Degree = 0</a:t>
            </a:r>
          </a:p>
        </p:txBody>
      </p:sp>
      <p:sp>
        <p:nvSpPr>
          <p:cNvPr id="38" name="Text Box 17"/>
          <p:cNvSpPr txBox="1">
            <a:spLocks noChangeArrowheads="1"/>
          </p:cNvSpPr>
          <p:nvPr/>
        </p:nvSpPr>
        <p:spPr bwMode="auto">
          <a:xfrm>
            <a:off x="3543935" y="1794510"/>
            <a:ext cx="3288030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B is adjacent to C and C is adjacent to B</a:t>
            </a:r>
          </a:p>
        </p:txBody>
      </p:sp>
      <p:sp>
        <p:nvSpPr>
          <p:cNvPr id="39" name="Text Box 18"/>
          <p:cNvSpPr txBox="1">
            <a:spLocks noChangeArrowheads="1"/>
          </p:cNvSpPr>
          <p:nvPr/>
        </p:nvSpPr>
        <p:spPr bwMode="auto">
          <a:xfrm>
            <a:off x="577215" y="2532380"/>
            <a:ext cx="254952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(A,B) is incident</a:t>
            </a:r>
            <a:br>
              <a:rPr lang="en-US" altLang="zh-CN" dirty="0">
                <a:latin typeface="Sitka Text" pitchFamily="2" charset="0"/>
                <a:ea typeface="宋体" panose="02010600030101010101" pitchFamily="2" charset="-122"/>
              </a:rPr>
            </a:b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to A and to B</a:t>
            </a:r>
          </a:p>
        </p:txBody>
      </p:sp>
      <p:sp>
        <p:nvSpPr>
          <p:cNvPr id="40" name="Text Box 21"/>
          <p:cNvSpPr txBox="1">
            <a:spLocks noChangeArrowheads="1"/>
          </p:cNvSpPr>
          <p:nvPr/>
        </p:nvSpPr>
        <p:spPr bwMode="auto">
          <a:xfrm>
            <a:off x="7010400" y="3157855"/>
            <a:ext cx="1518920" cy="399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Self-loop</a:t>
            </a:r>
          </a:p>
        </p:txBody>
      </p:sp>
      <p:sp>
        <p:nvSpPr>
          <p:cNvPr id="41" name="Freeform 22"/>
          <p:cNvSpPr/>
          <p:nvPr/>
        </p:nvSpPr>
        <p:spPr bwMode="auto">
          <a:xfrm>
            <a:off x="6116955" y="3068320"/>
            <a:ext cx="715010" cy="535940"/>
          </a:xfrm>
          <a:custGeom>
            <a:avLst/>
            <a:gdLst>
              <a:gd name="T0" fmla="*/ 0 w 384"/>
              <a:gd name="T1" fmla="*/ 152400 h 288"/>
              <a:gd name="T2" fmla="*/ 152400 w 384"/>
              <a:gd name="T3" fmla="*/ 0 h 288"/>
              <a:gd name="T4" fmla="*/ 457200 w 384"/>
              <a:gd name="T5" fmla="*/ 0 h 288"/>
              <a:gd name="T6" fmla="*/ 609600 w 384"/>
              <a:gd name="T7" fmla="*/ 152400 h 288"/>
              <a:gd name="T8" fmla="*/ 609600 w 384"/>
              <a:gd name="T9" fmla="*/ 381000 h 288"/>
              <a:gd name="T10" fmla="*/ 457200 w 384"/>
              <a:gd name="T11" fmla="*/ 457200 h 288"/>
              <a:gd name="T12" fmla="*/ 228600 w 384"/>
              <a:gd name="T13" fmla="*/ 457200 h 288"/>
              <a:gd name="T14" fmla="*/ 76200 w 384"/>
              <a:gd name="T15" fmla="*/ 381000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4" h="288">
                <a:moveTo>
                  <a:pt x="0" y="96"/>
                </a:moveTo>
                <a:lnTo>
                  <a:pt x="96" y="0"/>
                </a:lnTo>
                <a:lnTo>
                  <a:pt x="288" y="0"/>
                </a:lnTo>
                <a:lnTo>
                  <a:pt x="384" y="96"/>
                </a:lnTo>
                <a:lnTo>
                  <a:pt x="384" y="240"/>
                </a:lnTo>
                <a:lnTo>
                  <a:pt x="288" y="288"/>
                </a:lnTo>
                <a:lnTo>
                  <a:pt x="144" y="288"/>
                </a:lnTo>
                <a:lnTo>
                  <a:pt x="48" y="2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Sitka Text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7296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Directed Terminology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560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78A1744-5FA8-4825-BAA8-057AB9661B9D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2560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2560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D422185-729A-4ACD-8C9F-58905B0ABE1A}" type="slidenum">
              <a:rPr lang="en-US" altLang="zh-CN" sz="790"/>
              <a:pPr/>
              <a:t>17</a:t>
            </a:fld>
            <a:endParaRPr lang="en-US" altLang="zh-CN" sz="790"/>
          </a:p>
        </p:txBody>
      </p:sp>
      <p:sp>
        <p:nvSpPr>
          <p:cNvPr id="2560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7995" y="1628775"/>
            <a:ext cx="8112760" cy="4608537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Vertex u is </a:t>
            </a: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adjacent to </a:t>
            </a:r>
            <a:r>
              <a:rPr lang="en-US" altLang="zh-CN" sz="2000" dirty="0">
                <a:ea typeface="宋体" panose="02010600030101010101" pitchFamily="2" charset="-122"/>
              </a:rPr>
              <a:t>vertex v in a directed graph G if (</a:t>
            </a:r>
            <a:r>
              <a:rPr lang="en-US" altLang="zh-CN" sz="2000" dirty="0" err="1">
                <a:ea typeface="宋体" panose="02010600030101010101" pitchFamily="2" charset="-122"/>
              </a:rPr>
              <a:t>u,v</a:t>
            </a:r>
            <a:r>
              <a:rPr lang="en-US" altLang="zh-CN" sz="2000" dirty="0">
                <a:ea typeface="宋体" panose="02010600030101010101" pitchFamily="2" charset="-122"/>
              </a:rPr>
              <a:t>) is an edge in G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vertex u is the initial vertex of (</a:t>
            </a:r>
            <a:r>
              <a:rPr lang="en-US" altLang="zh-CN" sz="2000" dirty="0" err="1">
                <a:ea typeface="宋体" panose="02010600030101010101" pitchFamily="2" charset="-122"/>
              </a:rPr>
              <a:t>u,v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Vertex v is </a:t>
            </a: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adjacent from </a:t>
            </a:r>
            <a:r>
              <a:rPr lang="en-US" altLang="zh-CN" sz="2000" dirty="0">
                <a:ea typeface="宋体" panose="02010600030101010101" pitchFamily="2" charset="-122"/>
              </a:rPr>
              <a:t>vertex u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vertex v is the terminal (or end) vertex of (</a:t>
            </a:r>
            <a:r>
              <a:rPr lang="en-US" altLang="zh-CN" sz="2000" dirty="0" err="1">
                <a:ea typeface="宋体" panose="02010600030101010101" pitchFamily="2" charset="-122"/>
              </a:rPr>
              <a:t>u,v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Degree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in-degree</a:t>
            </a:r>
            <a:r>
              <a:rPr lang="en-US" altLang="zh-CN" sz="2000" dirty="0">
                <a:ea typeface="宋体" panose="02010600030101010101" pitchFamily="2" charset="-122"/>
              </a:rPr>
              <a:t> is the number of edges with the vertex as the terminal vertex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olidFill>
                  <a:srgbClr val="263AF8"/>
                </a:solidFill>
                <a:ea typeface="宋体" panose="02010600030101010101" pitchFamily="2" charset="-122"/>
              </a:rPr>
              <a:t>out-degree</a:t>
            </a:r>
            <a:r>
              <a:rPr lang="en-US" altLang="zh-CN" sz="2000" dirty="0">
                <a:ea typeface="宋体" panose="02010600030101010101" pitchFamily="2" charset="-122"/>
              </a:rPr>
              <a:t> is the number of edges with the vertex as the initial vertex</a:t>
            </a:r>
          </a:p>
        </p:txBody>
      </p:sp>
      <p:sp>
        <p:nvSpPr>
          <p:cNvPr id="261" name="Freeform 1402"/>
          <p:cNvSpPr>
            <a:spLocks noEditPoints="1"/>
          </p:cNvSpPr>
          <p:nvPr>
            <p:custDataLst>
              <p:tags r:id="rId5"/>
            </p:custDataLst>
          </p:nvPr>
        </p:nvSpPr>
        <p:spPr bwMode="auto">
          <a:xfrm rot="12720000">
            <a:off x="8270240" y="5261610"/>
            <a:ext cx="495300" cy="915670"/>
          </a:xfrm>
          <a:custGeom>
            <a:avLst/>
            <a:gdLst>
              <a:gd name="T0" fmla="*/ 424 w 474"/>
              <a:gd name="T1" fmla="*/ 183 h 644"/>
              <a:gd name="T2" fmla="*/ 115 w 474"/>
              <a:gd name="T3" fmla="*/ 257 h 644"/>
              <a:gd name="T4" fmla="*/ 36 w 474"/>
              <a:gd name="T5" fmla="*/ 37 h 644"/>
              <a:gd name="T6" fmla="*/ 28 w 474"/>
              <a:gd name="T7" fmla="*/ 38 h 644"/>
              <a:gd name="T8" fmla="*/ 25 w 474"/>
              <a:gd name="T9" fmla="*/ 43 h 644"/>
              <a:gd name="T10" fmla="*/ 40 w 474"/>
              <a:gd name="T11" fmla="*/ 412 h 644"/>
              <a:gd name="T12" fmla="*/ 240 w 474"/>
              <a:gd name="T13" fmla="*/ 341 h 644"/>
              <a:gd name="T14" fmla="*/ 294 w 474"/>
              <a:gd name="T15" fmla="*/ 322 h 644"/>
              <a:gd name="T16" fmla="*/ 232 w 474"/>
              <a:gd name="T17" fmla="*/ 472 h 644"/>
              <a:gd name="T18" fmla="*/ 194 w 474"/>
              <a:gd name="T19" fmla="*/ 472 h 644"/>
              <a:gd name="T20" fmla="*/ 282 w 474"/>
              <a:gd name="T21" fmla="*/ 610 h 644"/>
              <a:gd name="T22" fmla="*/ 385 w 474"/>
              <a:gd name="T23" fmla="*/ 558 h 644"/>
              <a:gd name="T24" fmla="*/ 387 w 474"/>
              <a:gd name="T25" fmla="*/ 556 h 644"/>
              <a:gd name="T26" fmla="*/ 364 w 474"/>
              <a:gd name="T27" fmla="*/ 465 h 644"/>
              <a:gd name="T28" fmla="*/ 261 w 474"/>
              <a:gd name="T29" fmla="*/ 496 h 644"/>
              <a:gd name="T30" fmla="*/ 261 w 474"/>
              <a:gd name="T31" fmla="*/ 496 h 644"/>
              <a:gd name="T32" fmla="*/ 359 w 474"/>
              <a:gd name="T33" fmla="*/ 563 h 644"/>
              <a:gd name="T34" fmla="*/ 355 w 474"/>
              <a:gd name="T35" fmla="*/ 568 h 644"/>
              <a:gd name="T36" fmla="*/ 267 w 474"/>
              <a:gd name="T37" fmla="*/ 511 h 644"/>
              <a:gd name="T38" fmla="*/ 334 w 474"/>
              <a:gd name="T39" fmla="*/ 596 h 644"/>
              <a:gd name="T40" fmla="*/ 257 w 474"/>
              <a:gd name="T41" fmla="*/ 560 h 644"/>
              <a:gd name="T42" fmla="*/ 255 w 474"/>
              <a:gd name="T43" fmla="*/ 540 h 644"/>
              <a:gd name="T44" fmla="*/ 251 w 474"/>
              <a:gd name="T45" fmla="*/ 527 h 644"/>
              <a:gd name="T46" fmla="*/ 283 w 474"/>
              <a:gd name="T47" fmla="*/ 506 h 644"/>
              <a:gd name="T48" fmla="*/ 282 w 474"/>
              <a:gd name="T49" fmla="*/ 489 h 644"/>
              <a:gd name="T50" fmla="*/ 331 w 474"/>
              <a:gd name="T51" fmla="*/ 412 h 644"/>
              <a:gd name="T52" fmla="*/ 290 w 474"/>
              <a:gd name="T53" fmla="*/ 457 h 644"/>
              <a:gd name="T54" fmla="*/ 325 w 474"/>
              <a:gd name="T55" fmla="*/ 379 h 644"/>
              <a:gd name="T56" fmla="*/ 319 w 474"/>
              <a:gd name="T57" fmla="*/ 379 h 644"/>
              <a:gd name="T58" fmla="*/ 312 w 474"/>
              <a:gd name="T59" fmla="*/ 350 h 644"/>
              <a:gd name="T60" fmla="*/ 353 w 474"/>
              <a:gd name="T61" fmla="*/ 270 h 644"/>
              <a:gd name="T62" fmla="*/ 321 w 474"/>
              <a:gd name="T63" fmla="*/ 310 h 644"/>
              <a:gd name="T64" fmla="*/ 304 w 474"/>
              <a:gd name="T65" fmla="*/ 294 h 644"/>
              <a:gd name="T66" fmla="*/ 300 w 474"/>
              <a:gd name="T67" fmla="*/ 286 h 644"/>
              <a:gd name="T68" fmla="*/ 272 w 474"/>
              <a:gd name="T69" fmla="*/ 291 h 644"/>
              <a:gd name="T70" fmla="*/ 207 w 474"/>
              <a:gd name="T71" fmla="*/ 317 h 644"/>
              <a:gd name="T72" fmla="*/ 225 w 474"/>
              <a:gd name="T73" fmla="*/ 275 h 644"/>
              <a:gd name="T74" fmla="*/ 195 w 474"/>
              <a:gd name="T75" fmla="*/ 320 h 644"/>
              <a:gd name="T76" fmla="*/ 141 w 474"/>
              <a:gd name="T77" fmla="*/ 321 h 644"/>
              <a:gd name="T78" fmla="*/ 139 w 474"/>
              <a:gd name="T79" fmla="*/ 312 h 644"/>
              <a:gd name="T80" fmla="*/ 80 w 474"/>
              <a:gd name="T81" fmla="*/ 359 h 644"/>
              <a:gd name="T82" fmla="*/ 61 w 474"/>
              <a:gd name="T83" fmla="*/ 368 h 644"/>
              <a:gd name="T84" fmla="*/ 45 w 474"/>
              <a:gd name="T85" fmla="*/ 339 h 644"/>
              <a:gd name="T86" fmla="*/ 39 w 474"/>
              <a:gd name="T87" fmla="*/ 333 h 644"/>
              <a:gd name="T88" fmla="*/ 87 w 474"/>
              <a:gd name="T89" fmla="*/ 219 h 644"/>
              <a:gd name="T90" fmla="*/ 41 w 474"/>
              <a:gd name="T91" fmla="*/ 220 h 644"/>
              <a:gd name="T92" fmla="*/ 87 w 474"/>
              <a:gd name="T93" fmla="*/ 157 h 644"/>
              <a:gd name="T94" fmla="*/ 41 w 474"/>
              <a:gd name="T95" fmla="*/ 204 h 644"/>
              <a:gd name="T96" fmla="*/ 91 w 474"/>
              <a:gd name="T97" fmla="*/ 104 h 644"/>
              <a:gd name="T98" fmla="*/ 37 w 474"/>
              <a:gd name="T99" fmla="*/ 146 h 644"/>
              <a:gd name="T100" fmla="*/ 75 w 474"/>
              <a:gd name="T101" fmla="*/ 75 h 644"/>
              <a:gd name="T102" fmla="*/ 57 w 474"/>
              <a:gd name="T103" fmla="*/ 57 h 644"/>
              <a:gd name="T104" fmla="*/ 34 w 474"/>
              <a:gd name="T105" fmla="*/ 44 h 644"/>
              <a:gd name="T106" fmla="*/ 114 w 474"/>
              <a:gd name="T107" fmla="*/ 272 h 644"/>
              <a:gd name="T108" fmla="*/ 261 w 474"/>
              <a:gd name="T109" fmla="*/ 225 h 644"/>
              <a:gd name="T110" fmla="*/ 373 w 474"/>
              <a:gd name="T111" fmla="*/ 334 h 644"/>
              <a:gd name="T112" fmla="*/ 353 w 474"/>
              <a:gd name="T113" fmla="*/ 430 h 644"/>
              <a:gd name="T114" fmla="*/ 355 w 474"/>
              <a:gd name="T115" fmla="*/ 481 h 644"/>
              <a:gd name="T116" fmla="*/ 406 w 474"/>
              <a:gd name="T117" fmla="*/ 514 h 644"/>
              <a:gd name="T118" fmla="*/ 349 w 474"/>
              <a:gd name="T119" fmla="*/ 509 h 644"/>
              <a:gd name="T120" fmla="*/ 390 w 474"/>
              <a:gd name="T121" fmla="*/ 486 h 6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74" h="644">
                <a:moveTo>
                  <a:pt x="398" y="320"/>
                </a:moveTo>
                <a:cubicBezTo>
                  <a:pt x="409" y="277"/>
                  <a:pt x="417" y="234"/>
                  <a:pt x="430" y="192"/>
                </a:cubicBezTo>
                <a:cubicBezTo>
                  <a:pt x="432" y="187"/>
                  <a:pt x="428" y="183"/>
                  <a:pt x="424" y="183"/>
                </a:cubicBezTo>
                <a:cubicBezTo>
                  <a:pt x="369" y="183"/>
                  <a:pt x="315" y="196"/>
                  <a:pt x="262" y="211"/>
                </a:cubicBezTo>
                <a:cubicBezTo>
                  <a:pt x="234" y="219"/>
                  <a:pt x="207" y="227"/>
                  <a:pt x="179" y="237"/>
                </a:cubicBezTo>
                <a:cubicBezTo>
                  <a:pt x="158" y="244"/>
                  <a:pt x="136" y="250"/>
                  <a:pt x="115" y="257"/>
                </a:cubicBezTo>
                <a:cubicBezTo>
                  <a:pt x="118" y="173"/>
                  <a:pt x="141" y="91"/>
                  <a:pt x="158" y="8"/>
                </a:cubicBezTo>
                <a:cubicBezTo>
                  <a:pt x="158" y="4"/>
                  <a:pt x="155" y="0"/>
                  <a:pt x="151" y="1"/>
                </a:cubicBezTo>
                <a:cubicBezTo>
                  <a:pt x="114" y="14"/>
                  <a:pt x="76" y="34"/>
                  <a:pt x="36" y="37"/>
                </a:cubicBezTo>
                <a:cubicBezTo>
                  <a:pt x="37" y="37"/>
                  <a:pt x="37" y="37"/>
                  <a:pt x="37" y="37"/>
                </a:cubicBezTo>
                <a:cubicBezTo>
                  <a:pt x="38" y="33"/>
                  <a:pt x="32" y="31"/>
                  <a:pt x="30" y="34"/>
                </a:cubicBezTo>
                <a:cubicBezTo>
                  <a:pt x="29" y="35"/>
                  <a:pt x="29" y="36"/>
                  <a:pt x="28" y="38"/>
                </a:cubicBezTo>
                <a:cubicBezTo>
                  <a:pt x="24" y="38"/>
                  <a:pt x="21" y="37"/>
                  <a:pt x="17" y="37"/>
                </a:cubicBezTo>
                <a:cubicBezTo>
                  <a:pt x="15" y="37"/>
                  <a:pt x="14" y="42"/>
                  <a:pt x="17" y="42"/>
                </a:cubicBezTo>
                <a:cubicBezTo>
                  <a:pt x="19" y="42"/>
                  <a:pt x="22" y="43"/>
                  <a:pt x="25" y="43"/>
                </a:cubicBezTo>
                <a:cubicBezTo>
                  <a:pt x="0" y="90"/>
                  <a:pt x="16" y="149"/>
                  <a:pt x="18" y="200"/>
                </a:cubicBezTo>
                <a:cubicBezTo>
                  <a:pt x="19" y="267"/>
                  <a:pt x="0" y="338"/>
                  <a:pt x="20" y="403"/>
                </a:cubicBezTo>
                <a:cubicBezTo>
                  <a:pt x="22" y="411"/>
                  <a:pt x="32" y="417"/>
                  <a:pt x="40" y="412"/>
                </a:cubicBezTo>
                <a:cubicBezTo>
                  <a:pt x="78" y="386"/>
                  <a:pt x="123" y="369"/>
                  <a:pt x="167" y="355"/>
                </a:cubicBezTo>
                <a:cubicBezTo>
                  <a:pt x="190" y="347"/>
                  <a:pt x="214" y="341"/>
                  <a:pt x="239" y="335"/>
                </a:cubicBezTo>
                <a:cubicBezTo>
                  <a:pt x="238" y="337"/>
                  <a:pt x="239" y="339"/>
                  <a:pt x="240" y="341"/>
                </a:cubicBezTo>
                <a:cubicBezTo>
                  <a:pt x="241" y="343"/>
                  <a:pt x="243" y="342"/>
                  <a:pt x="244" y="340"/>
                </a:cubicBezTo>
                <a:cubicBezTo>
                  <a:pt x="244" y="338"/>
                  <a:pt x="246" y="335"/>
                  <a:pt x="247" y="333"/>
                </a:cubicBezTo>
                <a:cubicBezTo>
                  <a:pt x="262" y="329"/>
                  <a:pt x="278" y="326"/>
                  <a:pt x="294" y="322"/>
                </a:cubicBezTo>
                <a:cubicBezTo>
                  <a:pt x="288" y="349"/>
                  <a:pt x="282" y="376"/>
                  <a:pt x="278" y="402"/>
                </a:cubicBezTo>
                <a:cubicBezTo>
                  <a:pt x="272" y="429"/>
                  <a:pt x="267" y="456"/>
                  <a:pt x="266" y="484"/>
                </a:cubicBezTo>
                <a:cubicBezTo>
                  <a:pt x="255" y="480"/>
                  <a:pt x="243" y="476"/>
                  <a:pt x="232" y="472"/>
                </a:cubicBezTo>
                <a:cubicBezTo>
                  <a:pt x="221" y="468"/>
                  <a:pt x="205" y="458"/>
                  <a:pt x="194" y="467"/>
                </a:cubicBezTo>
                <a:cubicBezTo>
                  <a:pt x="193" y="468"/>
                  <a:pt x="193" y="470"/>
                  <a:pt x="193" y="472"/>
                </a:cubicBezTo>
                <a:cubicBezTo>
                  <a:pt x="194" y="472"/>
                  <a:pt x="194" y="472"/>
                  <a:pt x="194" y="472"/>
                </a:cubicBezTo>
                <a:cubicBezTo>
                  <a:pt x="190" y="473"/>
                  <a:pt x="188" y="478"/>
                  <a:pt x="190" y="482"/>
                </a:cubicBezTo>
                <a:cubicBezTo>
                  <a:pt x="203" y="514"/>
                  <a:pt x="223" y="544"/>
                  <a:pt x="245" y="571"/>
                </a:cubicBezTo>
                <a:cubicBezTo>
                  <a:pt x="256" y="585"/>
                  <a:pt x="269" y="598"/>
                  <a:pt x="282" y="610"/>
                </a:cubicBezTo>
                <a:cubicBezTo>
                  <a:pt x="290" y="617"/>
                  <a:pt x="303" y="630"/>
                  <a:pt x="315" y="632"/>
                </a:cubicBezTo>
                <a:cubicBezTo>
                  <a:pt x="312" y="639"/>
                  <a:pt x="323" y="644"/>
                  <a:pt x="327" y="637"/>
                </a:cubicBezTo>
                <a:cubicBezTo>
                  <a:pt x="342" y="607"/>
                  <a:pt x="362" y="582"/>
                  <a:pt x="385" y="558"/>
                </a:cubicBezTo>
                <a:cubicBezTo>
                  <a:pt x="386" y="558"/>
                  <a:pt x="386" y="559"/>
                  <a:pt x="386" y="559"/>
                </a:cubicBezTo>
                <a:cubicBezTo>
                  <a:pt x="387" y="560"/>
                  <a:pt x="388" y="560"/>
                  <a:pt x="388" y="558"/>
                </a:cubicBezTo>
                <a:cubicBezTo>
                  <a:pt x="388" y="558"/>
                  <a:pt x="387" y="557"/>
                  <a:pt x="387" y="556"/>
                </a:cubicBezTo>
                <a:cubicBezTo>
                  <a:pt x="414" y="529"/>
                  <a:pt x="443" y="505"/>
                  <a:pt x="469" y="479"/>
                </a:cubicBezTo>
                <a:cubicBezTo>
                  <a:pt x="474" y="474"/>
                  <a:pt x="472" y="465"/>
                  <a:pt x="465" y="463"/>
                </a:cubicBezTo>
                <a:cubicBezTo>
                  <a:pt x="431" y="456"/>
                  <a:pt x="398" y="470"/>
                  <a:pt x="364" y="465"/>
                </a:cubicBezTo>
                <a:cubicBezTo>
                  <a:pt x="368" y="440"/>
                  <a:pt x="373" y="415"/>
                  <a:pt x="377" y="390"/>
                </a:cubicBezTo>
                <a:cubicBezTo>
                  <a:pt x="387" y="367"/>
                  <a:pt x="393" y="343"/>
                  <a:pt x="398" y="320"/>
                </a:cubicBezTo>
                <a:close/>
                <a:moveTo>
                  <a:pt x="261" y="496"/>
                </a:moveTo>
                <a:cubicBezTo>
                  <a:pt x="263" y="496"/>
                  <a:pt x="265" y="496"/>
                  <a:pt x="266" y="496"/>
                </a:cubicBezTo>
                <a:cubicBezTo>
                  <a:pt x="266" y="497"/>
                  <a:pt x="267" y="498"/>
                  <a:pt x="267" y="498"/>
                </a:cubicBezTo>
                <a:cubicBezTo>
                  <a:pt x="265" y="497"/>
                  <a:pt x="263" y="496"/>
                  <a:pt x="261" y="496"/>
                </a:cubicBezTo>
                <a:close/>
                <a:moveTo>
                  <a:pt x="349" y="509"/>
                </a:moveTo>
                <a:cubicBezTo>
                  <a:pt x="360" y="519"/>
                  <a:pt x="368" y="531"/>
                  <a:pt x="376" y="544"/>
                </a:cubicBezTo>
                <a:cubicBezTo>
                  <a:pt x="370" y="550"/>
                  <a:pt x="364" y="556"/>
                  <a:pt x="359" y="563"/>
                </a:cubicBezTo>
                <a:cubicBezTo>
                  <a:pt x="346" y="550"/>
                  <a:pt x="332" y="538"/>
                  <a:pt x="321" y="523"/>
                </a:cubicBezTo>
                <a:cubicBezTo>
                  <a:pt x="320" y="522"/>
                  <a:pt x="317" y="523"/>
                  <a:pt x="318" y="525"/>
                </a:cubicBezTo>
                <a:cubicBezTo>
                  <a:pt x="329" y="540"/>
                  <a:pt x="340" y="556"/>
                  <a:pt x="355" y="568"/>
                </a:cubicBezTo>
                <a:cubicBezTo>
                  <a:pt x="349" y="575"/>
                  <a:pt x="343" y="583"/>
                  <a:pt x="337" y="592"/>
                </a:cubicBezTo>
                <a:cubicBezTo>
                  <a:pt x="331" y="578"/>
                  <a:pt x="318" y="566"/>
                  <a:pt x="308" y="555"/>
                </a:cubicBezTo>
                <a:cubicBezTo>
                  <a:pt x="294" y="540"/>
                  <a:pt x="280" y="526"/>
                  <a:pt x="267" y="511"/>
                </a:cubicBezTo>
                <a:cubicBezTo>
                  <a:pt x="266" y="511"/>
                  <a:pt x="265" y="512"/>
                  <a:pt x="266" y="512"/>
                </a:cubicBezTo>
                <a:cubicBezTo>
                  <a:pt x="275" y="527"/>
                  <a:pt x="286" y="540"/>
                  <a:pt x="298" y="553"/>
                </a:cubicBezTo>
                <a:cubicBezTo>
                  <a:pt x="310" y="567"/>
                  <a:pt x="321" y="584"/>
                  <a:pt x="334" y="596"/>
                </a:cubicBezTo>
                <a:cubicBezTo>
                  <a:pt x="330" y="603"/>
                  <a:pt x="325" y="610"/>
                  <a:pt x="322" y="618"/>
                </a:cubicBezTo>
                <a:cubicBezTo>
                  <a:pt x="314" y="610"/>
                  <a:pt x="302" y="604"/>
                  <a:pt x="294" y="597"/>
                </a:cubicBezTo>
                <a:cubicBezTo>
                  <a:pt x="281" y="586"/>
                  <a:pt x="268" y="573"/>
                  <a:pt x="257" y="560"/>
                </a:cubicBezTo>
                <a:cubicBezTo>
                  <a:pt x="238" y="538"/>
                  <a:pt x="220" y="514"/>
                  <a:pt x="207" y="488"/>
                </a:cubicBezTo>
                <a:cubicBezTo>
                  <a:pt x="211" y="490"/>
                  <a:pt x="215" y="491"/>
                  <a:pt x="220" y="492"/>
                </a:cubicBezTo>
                <a:cubicBezTo>
                  <a:pt x="235" y="505"/>
                  <a:pt x="244" y="523"/>
                  <a:pt x="255" y="540"/>
                </a:cubicBezTo>
                <a:cubicBezTo>
                  <a:pt x="265" y="557"/>
                  <a:pt x="279" y="577"/>
                  <a:pt x="299" y="581"/>
                </a:cubicBezTo>
                <a:cubicBezTo>
                  <a:pt x="301" y="582"/>
                  <a:pt x="302" y="580"/>
                  <a:pt x="300" y="579"/>
                </a:cubicBezTo>
                <a:cubicBezTo>
                  <a:pt x="279" y="565"/>
                  <a:pt x="265" y="548"/>
                  <a:pt x="251" y="527"/>
                </a:cubicBezTo>
                <a:cubicBezTo>
                  <a:pt x="243" y="515"/>
                  <a:pt x="235" y="503"/>
                  <a:pt x="225" y="494"/>
                </a:cubicBezTo>
                <a:cubicBezTo>
                  <a:pt x="244" y="500"/>
                  <a:pt x="262" y="507"/>
                  <a:pt x="282" y="510"/>
                </a:cubicBezTo>
                <a:cubicBezTo>
                  <a:pt x="284" y="510"/>
                  <a:pt x="285" y="507"/>
                  <a:pt x="283" y="506"/>
                </a:cubicBezTo>
                <a:cubicBezTo>
                  <a:pt x="281" y="505"/>
                  <a:pt x="280" y="504"/>
                  <a:pt x="278" y="504"/>
                </a:cubicBezTo>
                <a:cubicBezTo>
                  <a:pt x="279" y="501"/>
                  <a:pt x="279" y="499"/>
                  <a:pt x="280" y="497"/>
                </a:cubicBezTo>
                <a:cubicBezTo>
                  <a:pt x="283" y="495"/>
                  <a:pt x="284" y="491"/>
                  <a:pt x="282" y="489"/>
                </a:cubicBezTo>
                <a:cubicBezTo>
                  <a:pt x="284" y="484"/>
                  <a:pt x="285" y="479"/>
                  <a:pt x="287" y="474"/>
                </a:cubicBezTo>
                <a:cubicBezTo>
                  <a:pt x="294" y="467"/>
                  <a:pt x="299" y="458"/>
                  <a:pt x="305" y="450"/>
                </a:cubicBezTo>
                <a:cubicBezTo>
                  <a:pt x="314" y="437"/>
                  <a:pt x="322" y="425"/>
                  <a:pt x="331" y="412"/>
                </a:cubicBezTo>
                <a:cubicBezTo>
                  <a:pt x="332" y="411"/>
                  <a:pt x="330" y="410"/>
                  <a:pt x="329" y="411"/>
                </a:cubicBezTo>
                <a:cubicBezTo>
                  <a:pt x="321" y="421"/>
                  <a:pt x="312" y="432"/>
                  <a:pt x="303" y="442"/>
                </a:cubicBezTo>
                <a:cubicBezTo>
                  <a:pt x="299" y="447"/>
                  <a:pt x="294" y="452"/>
                  <a:pt x="290" y="457"/>
                </a:cubicBezTo>
                <a:cubicBezTo>
                  <a:pt x="293" y="442"/>
                  <a:pt x="296" y="426"/>
                  <a:pt x="299" y="411"/>
                </a:cubicBezTo>
                <a:cubicBezTo>
                  <a:pt x="299" y="412"/>
                  <a:pt x="301" y="413"/>
                  <a:pt x="302" y="412"/>
                </a:cubicBezTo>
                <a:cubicBezTo>
                  <a:pt x="310" y="402"/>
                  <a:pt x="316" y="390"/>
                  <a:pt x="325" y="379"/>
                </a:cubicBezTo>
                <a:cubicBezTo>
                  <a:pt x="334" y="368"/>
                  <a:pt x="344" y="358"/>
                  <a:pt x="353" y="347"/>
                </a:cubicBezTo>
                <a:cubicBezTo>
                  <a:pt x="353" y="347"/>
                  <a:pt x="353" y="346"/>
                  <a:pt x="352" y="346"/>
                </a:cubicBezTo>
                <a:cubicBezTo>
                  <a:pt x="341" y="357"/>
                  <a:pt x="330" y="368"/>
                  <a:pt x="319" y="379"/>
                </a:cubicBezTo>
                <a:cubicBezTo>
                  <a:pt x="312" y="386"/>
                  <a:pt x="304" y="395"/>
                  <a:pt x="300" y="405"/>
                </a:cubicBezTo>
                <a:cubicBezTo>
                  <a:pt x="304" y="387"/>
                  <a:pt x="307" y="369"/>
                  <a:pt x="311" y="351"/>
                </a:cubicBezTo>
                <a:cubicBezTo>
                  <a:pt x="312" y="350"/>
                  <a:pt x="312" y="350"/>
                  <a:pt x="312" y="350"/>
                </a:cubicBezTo>
                <a:cubicBezTo>
                  <a:pt x="322" y="339"/>
                  <a:pt x="328" y="324"/>
                  <a:pt x="335" y="312"/>
                </a:cubicBezTo>
                <a:cubicBezTo>
                  <a:pt x="344" y="299"/>
                  <a:pt x="351" y="285"/>
                  <a:pt x="357" y="271"/>
                </a:cubicBezTo>
                <a:cubicBezTo>
                  <a:pt x="357" y="268"/>
                  <a:pt x="354" y="267"/>
                  <a:pt x="353" y="270"/>
                </a:cubicBezTo>
                <a:cubicBezTo>
                  <a:pt x="347" y="284"/>
                  <a:pt x="339" y="297"/>
                  <a:pt x="331" y="309"/>
                </a:cubicBezTo>
                <a:cubicBezTo>
                  <a:pt x="326" y="317"/>
                  <a:pt x="320" y="324"/>
                  <a:pt x="315" y="332"/>
                </a:cubicBezTo>
                <a:cubicBezTo>
                  <a:pt x="317" y="325"/>
                  <a:pt x="319" y="318"/>
                  <a:pt x="321" y="310"/>
                </a:cubicBezTo>
                <a:cubicBezTo>
                  <a:pt x="323" y="301"/>
                  <a:pt x="315" y="293"/>
                  <a:pt x="306" y="295"/>
                </a:cubicBezTo>
                <a:cubicBezTo>
                  <a:pt x="305" y="295"/>
                  <a:pt x="304" y="295"/>
                  <a:pt x="303" y="296"/>
                </a:cubicBezTo>
                <a:cubicBezTo>
                  <a:pt x="303" y="295"/>
                  <a:pt x="304" y="294"/>
                  <a:pt x="304" y="294"/>
                </a:cubicBezTo>
                <a:cubicBezTo>
                  <a:pt x="308" y="286"/>
                  <a:pt x="312" y="278"/>
                  <a:pt x="319" y="272"/>
                </a:cubicBezTo>
                <a:cubicBezTo>
                  <a:pt x="320" y="271"/>
                  <a:pt x="318" y="268"/>
                  <a:pt x="316" y="269"/>
                </a:cubicBezTo>
                <a:cubicBezTo>
                  <a:pt x="309" y="273"/>
                  <a:pt x="304" y="279"/>
                  <a:pt x="300" y="286"/>
                </a:cubicBezTo>
                <a:cubicBezTo>
                  <a:pt x="298" y="290"/>
                  <a:pt x="296" y="294"/>
                  <a:pt x="295" y="297"/>
                </a:cubicBezTo>
                <a:cubicBezTo>
                  <a:pt x="284" y="299"/>
                  <a:pt x="273" y="302"/>
                  <a:pt x="263" y="304"/>
                </a:cubicBezTo>
                <a:cubicBezTo>
                  <a:pt x="266" y="300"/>
                  <a:pt x="269" y="295"/>
                  <a:pt x="272" y="291"/>
                </a:cubicBezTo>
                <a:cubicBezTo>
                  <a:pt x="273" y="290"/>
                  <a:pt x="272" y="288"/>
                  <a:pt x="271" y="289"/>
                </a:cubicBezTo>
                <a:cubicBezTo>
                  <a:pt x="264" y="294"/>
                  <a:pt x="259" y="300"/>
                  <a:pt x="254" y="306"/>
                </a:cubicBezTo>
                <a:cubicBezTo>
                  <a:pt x="238" y="309"/>
                  <a:pt x="223" y="313"/>
                  <a:pt x="207" y="317"/>
                </a:cubicBezTo>
                <a:cubicBezTo>
                  <a:pt x="209" y="314"/>
                  <a:pt x="210" y="310"/>
                  <a:pt x="212" y="308"/>
                </a:cubicBezTo>
                <a:cubicBezTo>
                  <a:pt x="218" y="298"/>
                  <a:pt x="222" y="288"/>
                  <a:pt x="227" y="277"/>
                </a:cubicBezTo>
                <a:cubicBezTo>
                  <a:pt x="228" y="275"/>
                  <a:pt x="226" y="274"/>
                  <a:pt x="225" y="275"/>
                </a:cubicBezTo>
                <a:cubicBezTo>
                  <a:pt x="218" y="284"/>
                  <a:pt x="212" y="292"/>
                  <a:pt x="206" y="301"/>
                </a:cubicBezTo>
                <a:cubicBezTo>
                  <a:pt x="203" y="306"/>
                  <a:pt x="200" y="311"/>
                  <a:pt x="198" y="315"/>
                </a:cubicBezTo>
                <a:cubicBezTo>
                  <a:pt x="196" y="317"/>
                  <a:pt x="195" y="319"/>
                  <a:pt x="195" y="320"/>
                </a:cubicBezTo>
                <a:cubicBezTo>
                  <a:pt x="183" y="323"/>
                  <a:pt x="172" y="326"/>
                  <a:pt x="161" y="330"/>
                </a:cubicBezTo>
                <a:cubicBezTo>
                  <a:pt x="149" y="333"/>
                  <a:pt x="138" y="337"/>
                  <a:pt x="126" y="341"/>
                </a:cubicBezTo>
                <a:cubicBezTo>
                  <a:pt x="132" y="335"/>
                  <a:pt x="136" y="327"/>
                  <a:pt x="141" y="321"/>
                </a:cubicBezTo>
                <a:cubicBezTo>
                  <a:pt x="150" y="310"/>
                  <a:pt x="160" y="300"/>
                  <a:pt x="172" y="292"/>
                </a:cubicBezTo>
                <a:cubicBezTo>
                  <a:pt x="174" y="290"/>
                  <a:pt x="172" y="286"/>
                  <a:pt x="169" y="288"/>
                </a:cubicBezTo>
                <a:cubicBezTo>
                  <a:pt x="158" y="295"/>
                  <a:pt x="148" y="303"/>
                  <a:pt x="139" y="312"/>
                </a:cubicBezTo>
                <a:cubicBezTo>
                  <a:pt x="130" y="321"/>
                  <a:pt x="118" y="333"/>
                  <a:pt x="114" y="345"/>
                </a:cubicBezTo>
                <a:cubicBezTo>
                  <a:pt x="114" y="345"/>
                  <a:pt x="114" y="345"/>
                  <a:pt x="114" y="345"/>
                </a:cubicBezTo>
                <a:cubicBezTo>
                  <a:pt x="102" y="350"/>
                  <a:pt x="91" y="354"/>
                  <a:pt x="80" y="359"/>
                </a:cubicBezTo>
                <a:cubicBezTo>
                  <a:pt x="89" y="348"/>
                  <a:pt x="97" y="336"/>
                  <a:pt x="104" y="324"/>
                </a:cubicBezTo>
                <a:cubicBezTo>
                  <a:pt x="104" y="323"/>
                  <a:pt x="103" y="322"/>
                  <a:pt x="102" y="323"/>
                </a:cubicBezTo>
                <a:cubicBezTo>
                  <a:pt x="90" y="339"/>
                  <a:pt x="75" y="353"/>
                  <a:pt x="61" y="368"/>
                </a:cubicBezTo>
                <a:cubicBezTo>
                  <a:pt x="55" y="371"/>
                  <a:pt x="48" y="375"/>
                  <a:pt x="42" y="378"/>
                </a:cubicBezTo>
                <a:cubicBezTo>
                  <a:pt x="40" y="369"/>
                  <a:pt x="39" y="359"/>
                  <a:pt x="39" y="349"/>
                </a:cubicBezTo>
                <a:cubicBezTo>
                  <a:pt x="41" y="345"/>
                  <a:pt x="42" y="342"/>
                  <a:pt x="45" y="339"/>
                </a:cubicBezTo>
                <a:cubicBezTo>
                  <a:pt x="53" y="326"/>
                  <a:pt x="64" y="315"/>
                  <a:pt x="75" y="304"/>
                </a:cubicBezTo>
                <a:cubicBezTo>
                  <a:pt x="78" y="301"/>
                  <a:pt x="73" y="296"/>
                  <a:pt x="70" y="299"/>
                </a:cubicBezTo>
                <a:cubicBezTo>
                  <a:pt x="61" y="309"/>
                  <a:pt x="49" y="320"/>
                  <a:pt x="39" y="333"/>
                </a:cubicBezTo>
                <a:cubicBezTo>
                  <a:pt x="39" y="323"/>
                  <a:pt x="39" y="312"/>
                  <a:pt x="39" y="302"/>
                </a:cubicBezTo>
                <a:cubicBezTo>
                  <a:pt x="39" y="295"/>
                  <a:pt x="40" y="289"/>
                  <a:pt x="40" y="282"/>
                </a:cubicBezTo>
                <a:cubicBezTo>
                  <a:pt x="55" y="260"/>
                  <a:pt x="69" y="238"/>
                  <a:pt x="87" y="219"/>
                </a:cubicBezTo>
                <a:cubicBezTo>
                  <a:pt x="88" y="217"/>
                  <a:pt x="86" y="215"/>
                  <a:pt x="85" y="217"/>
                </a:cubicBezTo>
                <a:cubicBezTo>
                  <a:pt x="68" y="233"/>
                  <a:pt x="54" y="251"/>
                  <a:pt x="41" y="269"/>
                </a:cubicBezTo>
                <a:cubicBezTo>
                  <a:pt x="41" y="253"/>
                  <a:pt x="42" y="236"/>
                  <a:pt x="41" y="220"/>
                </a:cubicBezTo>
                <a:cubicBezTo>
                  <a:pt x="45" y="214"/>
                  <a:pt x="50" y="208"/>
                  <a:pt x="55" y="203"/>
                </a:cubicBezTo>
                <a:cubicBezTo>
                  <a:pt x="68" y="189"/>
                  <a:pt x="81" y="175"/>
                  <a:pt x="89" y="158"/>
                </a:cubicBezTo>
                <a:cubicBezTo>
                  <a:pt x="89" y="157"/>
                  <a:pt x="88" y="157"/>
                  <a:pt x="87" y="157"/>
                </a:cubicBezTo>
                <a:cubicBezTo>
                  <a:pt x="76" y="176"/>
                  <a:pt x="59" y="189"/>
                  <a:pt x="44" y="205"/>
                </a:cubicBezTo>
                <a:cubicBezTo>
                  <a:pt x="43" y="206"/>
                  <a:pt x="42" y="207"/>
                  <a:pt x="41" y="209"/>
                </a:cubicBezTo>
                <a:cubicBezTo>
                  <a:pt x="41" y="207"/>
                  <a:pt x="41" y="206"/>
                  <a:pt x="41" y="204"/>
                </a:cubicBezTo>
                <a:cubicBezTo>
                  <a:pt x="40" y="198"/>
                  <a:pt x="40" y="191"/>
                  <a:pt x="39" y="185"/>
                </a:cubicBezTo>
                <a:cubicBezTo>
                  <a:pt x="50" y="155"/>
                  <a:pt x="72" y="131"/>
                  <a:pt x="94" y="107"/>
                </a:cubicBezTo>
                <a:cubicBezTo>
                  <a:pt x="95" y="105"/>
                  <a:pt x="93" y="103"/>
                  <a:pt x="91" y="104"/>
                </a:cubicBezTo>
                <a:cubicBezTo>
                  <a:pt x="71" y="124"/>
                  <a:pt x="50" y="144"/>
                  <a:pt x="37" y="169"/>
                </a:cubicBezTo>
                <a:cubicBezTo>
                  <a:pt x="36" y="162"/>
                  <a:pt x="35" y="155"/>
                  <a:pt x="34" y="148"/>
                </a:cubicBezTo>
                <a:cubicBezTo>
                  <a:pt x="35" y="148"/>
                  <a:pt x="36" y="148"/>
                  <a:pt x="37" y="146"/>
                </a:cubicBezTo>
                <a:cubicBezTo>
                  <a:pt x="41" y="134"/>
                  <a:pt x="45" y="122"/>
                  <a:pt x="52" y="111"/>
                </a:cubicBezTo>
                <a:cubicBezTo>
                  <a:pt x="60" y="99"/>
                  <a:pt x="68" y="88"/>
                  <a:pt x="78" y="77"/>
                </a:cubicBezTo>
                <a:cubicBezTo>
                  <a:pt x="79" y="76"/>
                  <a:pt x="77" y="73"/>
                  <a:pt x="75" y="75"/>
                </a:cubicBezTo>
                <a:cubicBezTo>
                  <a:pt x="59" y="90"/>
                  <a:pt x="35" y="113"/>
                  <a:pt x="32" y="138"/>
                </a:cubicBezTo>
                <a:cubicBezTo>
                  <a:pt x="30" y="125"/>
                  <a:pt x="29" y="112"/>
                  <a:pt x="28" y="99"/>
                </a:cubicBezTo>
                <a:cubicBezTo>
                  <a:pt x="38" y="85"/>
                  <a:pt x="47" y="71"/>
                  <a:pt x="57" y="57"/>
                </a:cubicBezTo>
                <a:cubicBezTo>
                  <a:pt x="59" y="55"/>
                  <a:pt x="55" y="52"/>
                  <a:pt x="53" y="54"/>
                </a:cubicBezTo>
                <a:cubicBezTo>
                  <a:pt x="44" y="64"/>
                  <a:pt x="36" y="75"/>
                  <a:pt x="28" y="86"/>
                </a:cubicBezTo>
                <a:cubicBezTo>
                  <a:pt x="28" y="72"/>
                  <a:pt x="30" y="58"/>
                  <a:pt x="34" y="44"/>
                </a:cubicBezTo>
                <a:cubicBezTo>
                  <a:pt x="73" y="44"/>
                  <a:pt x="109" y="28"/>
                  <a:pt x="145" y="15"/>
                </a:cubicBezTo>
                <a:cubicBezTo>
                  <a:pt x="126" y="100"/>
                  <a:pt x="99" y="184"/>
                  <a:pt x="100" y="271"/>
                </a:cubicBezTo>
                <a:cubicBezTo>
                  <a:pt x="100" y="281"/>
                  <a:pt x="114" y="281"/>
                  <a:pt x="114" y="272"/>
                </a:cubicBezTo>
                <a:cubicBezTo>
                  <a:pt x="114" y="269"/>
                  <a:pt x="114" y="267"/>
                  <a:pt x="115" y="265"/>
                </a:cubicBezTo>
                <a:cubicBezTo>
                  <a:pt x="136" y="262"/>
                  <a:pt x="157" y="255"/>
                  <a:pt x="178" y="249"/>
                </a:cubicBezTo>
                <a:cubicBezTo>
                  <a:pt x="206" y="241"/>
                  <a:pt x="233" y="233"/>
                  <a:pt x="261" y="225"/>
                </a:cubicBezTo>
                <a:cubicBezTo>
                  <a:pt x="307" y="212"/>
                  <a:pt x="354" y="200"/>
                  <a:pt x="401" y="197"/>
                </a:cubicBezTo>
                <a:cubicBezTo>
                  <a:pt x="394" y="217"/>
                  <a:pt x="392" y="241"/>
                  <a:pt x="387" y="262"/>
                </a:cubicBezTo>
                <a:cubicBezTo>
                  <a:pt x="382" y="286"/>
                  <a:pt x="378" y="310"/>
                  <a:pt x="373" y="334"/>
                </a:cubicBezTo>
                <a:cubicBezTo>
                  <a:pt x="370" y="349"/>
                  <a:pt x="367" y="365"/>
                  <a:pt x="365" y="380"/>
                </a:cubicBezTo>
                <a:cubicBezTo>
                  <a:pt x="359" y="396"/>
                  <a:pt x="354" y="411"/>
                  <a:pt x="348" y="427"/>
                </a:cubicBezTo>
                <a:cubicBezTo>
                  <a:pt x="347" y="429"/>
                  <a:pt x="351" y="432"/>
                  <a:pt x="353" y="430"/>
                </a:cubicBezTo>
                <a:cubicBezTo>
                  <a:pt x="355" y="428"/>
                  <a:pt x="357" y="425"/>
                  <a:pt x="358" y="423"/>
                </a:cubicBezTo>
                <a:cubicBezTo>
                  <a:pt x="357" y="437"/>
                  <a:pt x="355" y="451"/>
                  <a:pt x="354" y="465"/>
                </a:cubicBezTo>
                <a:cubicBezTo>
                  <a:pt x="348" y="468"/>
                  <a:pt x="347" y="478"/>
                  <a:pt x="355" y="481"/>
                </a:cubicBezTo>
                <a:cubicBezTo>
                  <a:pt x="366" y="485"/>
                  <a:pt x="376" y="486"/>
                  <a:pt x="387" y="486"/>
                </a:cubicBezTo>
                <a:cubicBezTo>
                  <a:pt x="391" y="491"/>
                  <a:pt x="395" y="496"/>
                  <a:pt x="399" y="502"/>
                </a:cubicBezTo>
                <a:cubicBezTo>
                  <a:pt x="401" y="506"/>
                  <a:pt x="403" y="510"/>
                  <a:pt x="406" y="514"/>
                </a:cubicBezTo>
                <a:cubicBezTo>
                  <a:pt x="397" y="523"/>
                  <a:pt x="388" y="531"/>
                  <a:pt x="379" y="540"/>
                </a:cubicBezTo>
                <a:cubicBezTo>
                  <a:pt x="372" y="528"/>
                  <a:pt x="361" y="517"/>
                  <a:pt x="350" y="508"/>
                </a:cubicBezTo>
                <a:cubicBezTo>
                  <a:pt x="349" y="508"/>
                  <a:pt x="349" y="508"/>
                  <a:pt x="349" y="509"/>
                </a:cubicBezTo>
                <a:close/>
                <a:moveTo>
                  <a:pt x="409" y="511"/>
                </a:moveTo>
                <a:cubicBezTo>
                  <a:pt x="407" y="507"/>
                  <a:pt x="404" y="504"/>
                  <a:pt x="402" y="501"/>
                </a:cubicBezTo>
                <a:cubicBezTo>
                  <a:pt x="398" y="495"/>
                  <a:pt x="394" y="490"/>
                  <a:pt x="390" y="486"/>
                </a:cubicBezTo>
                <a:cubicBezTo>
                  <a:pt x="407" y="484"/>
                  <a:pt x="425" y="480"/>
                  <a:pt x="442" y="480"/>
                </a:cubicBezTo>
                <a:cubicBezTo>
                  <a:pt x="431" y="490"/>
                  <a:pt x="420" y="501"/>
                  <a:pt x="409" y="511"/>
                </a:cubicBezTo>
                <a:close/>
              </a:path>
            </a:pathLst>
          </a:custGeom>
          <a:solidFill>
            <a:schemeClr val="accent1">
              <a:alpha val="47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68580" tIns="34290" rIns="68580" bIns="34290" numCol="1" anchor="t" anchorCtr="0" compatLnSpc="1"/>
          <a:lstStyle/>
          <a:p>
            <a:endParaRPr lang="zh-CN" altLang="en-US" sz="1350">
              <a:solidFill>
                <a:prstClr val="blac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72960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584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Directed Terminology</a:t>
            </a:r>
          </a:p>
        </p:txBody>
      </p:sp>
      <p:sp>
        <p:nvSpPr>
          <p:cNvPr id="26626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5DF7F-BA90-4D28-9373-D96986A0758C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26627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26628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75040" y="6356353"/>
            <a:ext cx="2057400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A2928B-5148-4E5F-BD43-6710954A20CE}" type="slidenum">
              <a:rPr lang="en-US" altLang="zh-CN" sz="790"/>
              <a:pPr/>
              <a:t>18</a:t>
            </a:fld>
            <a:endParaRPr lang="en-US" altLang="zh-CN" sz="790"/>
          </a:p>
        </p:txBody>
      </p:sp>
      <p:sp>
        <p:nvSpPr>
          <p:cNvPr id="22" name="Oval 3"/>
          <p:cNvSpPr>
            <a:spLocks noChangeArrowheads="1"/>
          </p:cNvSpPr>
          <p:nvPr/>
        </p:nvSpPr>
        <p:spPr bwMode="auto">
          <a:xfrm>
            <a:off x="942340" y="3593465"/>
            <a:ext cx="680085" cy="6800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3" name="Oval 4"/>
          <p:cNvSpPr>
            <a:spLocks noChangeArrowheads="1"/>
          </p:cNvSpPr>
          <p:nvPr/>
        </p:nvSpPr>
        <p:spPr bwMode="auto">
          <a:xfrm>
            <a:off x="2636520" y="2530475"/>
            <a:ext cx="680085" cy="6800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4" name="Oval 5"/>
          <p:cNvSpPr>
            <a:spLocks noChangeArrowheads="1"/>
          </p:cNvSpPr>
          <p:nvPr/>
        </p:nvSpPr>
        <p:spPr bwMode="auto">
          <a:xfrm>
            <a:off x="5551805" y="2919095"/>
            <a:ext cx="680085" cy="6800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5" name="Oval 6"/>
          <p:cNvSpPr>
            <a:spLocks noChangeArrowheads="1"/>
          </p:cNvSpPr>
          <p:nvPr/>
        </p:nvSpPr>
        <p:spPr bwMode="auto">
          <a:xfrm>
            <a:off x="5023485" y="4662805"/>
            <a:ext cx="680085" cy="6800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6" name="Oval 7"/>
          <p:cNvSpPr>
            <a:spLocks noChangeArrowheads="1"/>
          </p:cNvSpPr>
          <p:nvPr/>
        </p:nvSpPr>
        <p:spPr bwMode="auto">
          <a:xfrm>
            <a:off x="2302510" y="4565650"/>
            <a:ext cx="680085" cy="6800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7" name="Oval 8"/>
          <p:cNvSpPr>
            <a:spLocks noChangeArrowheads="1"/>
          </p:cNvSpPr>
          <p:nvPr/>
        </p:nvSpPr>
        <p:spPr bwMode="auto">
          <a:xfrm>
            <a:off x="7300595" y="3988435"/>
            <a:ext cx="680085" cy="6800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2800">
                <a:latin typeface="Sitka Text" pitchFamily="2" charset="0"/>
                <a:ea typeface="宋体" panose="02010600030101010101" pitchFamily="2" charset="-122"/>
              </a:rPr>
              <a:t>F</a:t>
            </a:r>
          </a:p>
        </p:txBody>
      </p:sp>
      <p:cxnSp>
        <p:nvCxnSpPr>
          <p:cNvPr id="28" name="AutoShape 9"/>
          <p:cNvCxnSpPr>
            <a:cxnSpLocks noChangeShapeType="1"/>
            <a:stCxn id="24" idx="4"/>
            <a:endCxn id="25" idx="0"/>
          </p:cNvCxnSpPr>
          <p:nvPr/>
        </p:nvCxnSpPr>
        <p:spPr bwMode="auto">
          <a:xfrm flipH="1">
            <a:off x="5363210" y="3599815"/>
            <a:ext cx="528320" cy="10629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10"/>
          <p:cNvCxnSpPr>
            <a:cxnSpLocks noChangeShapeType="1"/>
            <a:stCxn id="26" idx="6"/>
            <a:endCxn id="25" idx="2"/>
          </p:cNvCxnSpPr>
          <p:nvPr/>
        </p:nvCxnSpPr>
        <p:spPr bwMode="auto">
          <a:xfrm>
            <a:off x="2982595" y="4905375"/>
            <a:ext cx="2040255" cy="971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11"/>
          <p:cNvCxnSpPr>
            <a:cxnSpLocks noChangeShapeType="1"/>
            <a:stCxn id="22" idx="5"/>
            <a:endCxn id="26" idx="1"/>
          </p:cNvCxnSpPr>
          <p:nvPr/>
        </p:nvCxnSpPr>
        <p:spPr bwMode="auto">
          <a:xfrm>
            <a:off x="1523365" y="4174490"/>
            <a:ext cx="878840" cy="4902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12"/>
          <p:cNvCxnSpPr>
            <a:cxnSpLocks noChangeShapeType="1"/>
            <a:stCxn id="24" idx="3"/>
            <a:endCxn id="26" idx="7"/>
          </p:cNvCxnSpPr>
          <p:nvPr/>
        </p:nvCxnSpPr>
        <p:spPr bwMode="auto">
          <a:xfrm flipH="1">
            <a:off x="2883535" y="3500120"/>
            <a:ext cx="2767330" cy="116395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AutoShape 13"/>
          <p:cNvCxnSpPr>
            <a:cxnSpLocks noChangeShapeType="1"/>
            <a:stCxn id="23" idx="6"/>
            <a:endCxn id="24" idx="2"/>
          </p:cNvCxnSpPr>
          <p:nvPr/>
        </p:nvCxnSpPr>
        <p:spPr bwMode="auto">
          <a:xfrm>
            <a:off x="3316605" y="2870835"/>
            <a:ext cx="2234565" cy="3886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AutoShape 14"/>
          <p:cNvCxnSpPr>
            <a:cxnSpLocks noChangeShapeType="1"/>
            <a:stCxn id="22" idx="7"/>
            <a:endCxn id="23" idx="2"/>
          </p:cNvCxnSpPr>
          <p:nvPr/>
        </p:nvCxnSpPr>
        <p:spPr bwMode="auto">
          <a:xfrm flipV="1">
            <a:off x="1523365" y="2870835"/>
            <a:ext cx="1113155" cy="82169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" name="Text Box 15"/>
          <p:cNvSpPr txBox="1">
            <a:spLocks noChangeArrowheads="1"/>
          </p:cNvSpPr>
          <p:nvPr/>
        </p:nvSpPr>
        <p:spPr bwMode="auto">
          <a:xfrm>
            <a:off x="1741805" y="5363210"/>
            <a:ext cx="2550160" cy="70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In-degree = 2</a:t>
            </a:r>
          </a:p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Out-degree = 1</a:t>
            </a:r>
          </a:p>
        </p:txBody>
      </p:sp>
      <p:sp>
        <p:nvSpPr>
          <p:cNvPr id="35" name="Text Box 16"/>
          <p:cNvSpPr txBox="1">
            <a:spLocks noChangeArrowheads="1"/>
          </p:cNvSpPr>
          <p:nvPr/>
        </p:nvSpPr>
        <p:spPr bwMode="auto">
          <a:xfrm>
            <a:off x="6379210" y="4794250"/>
            <a:ext cx="2607310" cy="70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In-degree = 0</a:t>
            </a:r>
          </a:p>
          <a:p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Out-degree = 0</a:t>
            </a:r>
          </a:p>
        </p:txBody>
      </p:sp>
      <p:sp>
        <p:nvSpPr>
          <p:cNvPr id="36" name="Text Box 17"/>
          <p:cNvSpPr txBox="1">
            <a:spLocks noChangeArrowheads="1"/>
          </p:cNvSpPr>
          <p:nvPr/>
        </p:nvSpPr>
        <p:spPr bwMode="auto">
          <a:xfrm>
            <a:off x="3497580" y="1658620"/>
            <a:ext cx="3415030" cy="70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B adjacent </a:t>
            </a:r>
            <a:r>
              <a:rPr lang="en-US" altLang="zh-CN" dirty="0">
                <a:solidFill>
                  <a:srgbClr val="FF3300"/>
                </a:solidFill>
                <a:latin typeface="Sitka Text" pitchFamily="2" charset="0"/>
                <a:ea typeface="宋体" panose="02010600030101010101" pitchFamily="2" charset="-122"/>
              </a:rPr>
              <a:t>to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 C and C adjacent </a:t>
            </a:r>
            <a:r>
              <a:rPr lang="en-US" altLang="zh-CN" dirty="0">
                <a:solidFill>
                  <a:srgbClr val="FF3300"/>
                </a:solidFill>
                <a:latin typeface="Sitka Text" pitchFamily="2" charset="0"/>
                <a:ea typeface="宋体" panose="02010600030101010101" pitchFamily="2" charset="-122"/>
              </a:rPr>
              <a:t>from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 B</a:t>
            </a:r>
          </a:p>
        </p:txBody>
      </p:sp>
      <p:sp>
        <p:nvSpPr>
          <p:cNvPr id="37" name="Freeform 21"/>
          <p:cNvSpPr/>
          <p:nvPr/>
        </p:nvSpPr>
        <p:spPr bwMode="auto">
          <a:xfrm>
            <a:off x="6134735" y="2821940"/>
            <a:ext cx="777240" cy="582930"/>
          </a:xfrm>
          <a:custGeom>
            <a:avLst/>
            <a:gdLst>
              <a:gd name="T0" fmla="*/ 0 w 384"/>
              <a:gd name="T1" fmla="*/ 152400 h 288"/>
              <a:gd name="T2" fmla="*/ 152400 w 384"/>
              <a:gd name="T3" fmla="*/ 0 h 288"/>
              <a:gd name="T4" fmla="*/ 457200 w 384"/>
              <a:gd name="T5" fmla="*/ 0 h 288"/>
              <a:gd name="T6" fmla="*/ 609600 w 384"/>
              <a:gd name="T7" fmla="*/ 152400 h 288"/>
              <a:gd name="T8" fmla="*/ 609600 w 384"/>
              <a:gd name="T9" fmla="*/ 381000 h 288"/>
              <a:gd name="T10" fmla="*/ 457200 w 384"/>
              <a:gd name="T11" fmla="*/ 457200 h 288"/>
              <a:gd name="T12" fmla="*/ 228600 w 384"/>
              <a:gd name="T13" fmla="*/ 457200 h 288"/>
              <a:gd name="T14" fmla="*/ 76200 w 384"/>
              <a:gd name="T15" fmla="*/ 381000 h 28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384" h="288">
                <a:moveTo>
                  <a:pt x="0" y="96"/>
                </a:moveTo>
                <a:lnTo>
                  <a:pt x="96" y="0"/>
                </a:lnTo>
                <a:lnTo>
                  <a:pt x="288" y="0"/>
                </a:lnTo>
                <a:lnTo>
                  <a:pt x="384" y="96"/>
                </a:lnTo>
                <a:lnTo>
                  <a:pt x="384" y="240"/>
                </a:lnTo>
                <a:lnTo>
                  <a:pt x="288" y="288"/>
                </a:lnTo>
                <a:lnTo>
                  <a:pt x="144" y="288"/>
                </a:lnTo>
                <a:lnTo>
                  <a:pt x="48" y="24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Sitka Text" pitchFamily="2" charset="0"/>
            </a:endParaRPr>
          </a:p>
        </p:txBody>
      </p:sp>
      <p:pic>
        <p:nvPicPr>
          <p:cNvPr id="10" name="图片 9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9175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Handshaking Theorem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765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9843048-4B71-4A80-ADD0-1A8643DA0C8D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2765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2765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BF65EF2-5C9D-4904-99F1-568A7FADCC39}" type="slidenum">
              <a:rPr lang="en-US" altLang="zh-CN" sz="790"/>
              <a:pPr/>
              <a:t>19</a:t>
            </a:fld>
            <a:endParaRPr lang="en-US" altLang="zh-CN" sz="790"/>
          </a:p>
        </p:txBody>
      </p:sp>
      <mc:AlternateContent xmlns:mc="http://schemas.openxmlformats.org/markup-compatibility/2006">
        <mc:Choice xmlns="" xmlns:a14="http://schemas.microsoft.com/office/drawing/2010/main" Requires="a14">
          <p:sp>
            <p:nvSpPr>
              <p:cNvPr id="27654" name="Rectangle 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0337" y="1828802"/>
                <a:ext cx="7886700" cy="4351337"/>
              </a:xfrm>
            </p:spPr>
            <p:txBody>
              <a:bodyPr>
                <a:normAutofit fontScale="70000"/>
              </a:bodyPr>
              <a:lstStyle/>
              <a:p>
                <a:r>
                  <a:rPr lang="en-US" altLang="zh-CN" dirty="0" smtClean="0">
                    <a:ea typeface="宋体" panose="02010600030101010101" pitchFamily="2" charset="-122"/>
                  </a:rPr>
                  <a:t>Let G=(V,E) be an undirected graph with |E|=e edges.  Then</a:t>
                </a:r>
                <a:endParaRPr lang="en-US" altLang="zh-CN" i="1" dirty="0" smtClean="0">
                  <a:latin typeface="Cambria Math" panose="02040503050406030204" pitchFamily="18" charset="0"/>
                  <a:ea typeface="宋体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7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v</m:t>
                          </m:r>
                          <m: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V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deg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</a:rPr>
                                <m:t>v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=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e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solidFill>
                    <a:schemeClr val="accent2"/>
                  </a:solidFill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/>
                  <a:t>Add up the degrees of all vertices</a:t>
                </a:r>
                <a:endParaRPr lang="en-US" altLang="zh-CN" dirty="0" smtClean="0">
                  <a:solidFill>
                    <a:schemeClr val="accent2"/>
                  </a:solidFill>
                  <a:ea typeface="宋体" panose="02010600030101010101" pitchFamily="2" charset="-122"/>
                </a:endParaRPr>
              </a:p>
              <a:p>
                <a:r>
                  <a:rPr lang="en-US" altLang="zh-CN" dirty="0" smtClean="0">
                    <a:ea typeface="宋体" panose="02010600030101010101" pitchFamily="2" charset="-122"/>
                  </a:rPr>
                  <a:t>Every </a:t>
                </a:r>
                <a:r>
                  <a:rPr lang="en-US" altLang="zh-CN" dirty="0">
                    <a:ea typeface="宋体" panose="02010600030101010101" pitchFamily="2" charset="-122"/>
                  </a:rPr>
                  <a:t>edge contributes +1 to the degree of each of the two vertices it is incident with 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ea typeface="宋体" panose="02010600030101010101" pitchFamily="2" charset="-122"/>
                  </a:rPr>
                  <a:t>number of edges is exactly half the sum of 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deg</a:t>
                </a:r>
                <a:r>
                  <a:rPr lang="en-US" altLang="zh-CN" dirty="0">
                    <a:ea typeface="宋体" panose="02010600030101010101" pitchFamily="2" charset="-122"/>
                  </a:rPr>
                  <a:t>(v)</a:t>
                </a:r>
                <a:endParaRPr lang="en-US" altLang="zh-CN" dirty="0">
                  <a:ea typeface="宋体" panose="02010600030101010101" pitchFamily="2" charset="-122"/>
                </a:endParaRPr>
              </a:p>
              <a:p>
                <a:pPr lvl="1"/>
                <a:r>
                  <a:rPr lang="en-US" altLang="zh-CN" dirty="0">
                    <a:ea typeface="宋体" panose="02010600030101010101" pitchFamily="2" charset="-122"/>
                  </a:rPr>
                  <a:t>the sum of the </a:t>
                </a:r>
                <a:r>
                  <a:rPr lang="en-US" altLang="zh-CN" dirty="0" err="1">
                    <a:ea typeface="宋体" panose="02010600030101010101" pitchFamily="2" charset="-122"/>
                  </a:rPr>
                  <a:t>deg</a:t>
                </a:r>
                <a:r>
                  <a:rPr lang="en-US" altLang="zh-CN" dirty="0">
                    <a:ea typeface="宋体" panose="02010600030101010101" pitchFamily="2" charset="-122"/>
                  </a:rPr>
                  <a:t>(v) values must be even</a:t>
                </a:r>
                <a:endParaRPr lang="en-US" altLang="zh-CN" dirty="0">
                  <a:ea typeface="宋体" panose="02010600030101010101" pitchFamily="2" charset="-122"/>
                </a:endParaRPr>
              </a:p>
            </p:txBody>
          </p:sp>
        </mc:Choice>
        <mc:Fallback>
          <p:sp>
            <p:nvSpPr>
              <p:cNvPr id="27654" name="Rectangle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0337" y="1828802"/>
                <a:ext cx="7886700" cy="4351337"/>
              </a:xfrm>
              <a:blipFill rotWithShape="1">
                <a:blip r:embed="rId20" cstate="print"/>
                <a:stretch>
                  <a:fillRect l="-1" r="1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/>
          <p:cNvGrpSpPr/>
          <p:nvPr/>
        </p:nvGrpSpPr>
        <p:grpSpPr>
          <a:xfrm>
            <a:off x="7800340" y="5172710"/>
            <a:ext cx="1022350" cy="989330"/>
            <a:chOff x="8377" y="3458"/>
            <a:chExt cx="517" cy="500"/>
          </a:xfrm>
          <a:solidFill>
            <a:schemeClr val="accent1">
              <a:lumMod val="50000"/>
              <a:alpha val="34000"/>
            </a:schemeClr>
          </a:solidFill>
        </p:grpSpPr>
        <p:sp>
          <p:nvSpPr>
            <p:cNvPr id="599" name="Freeform 938"/>
            <p:cNvSpPr/>
            <p:nvPr>
              <p:custDataLst>
                <p:tags r:id="rId5"/>
              </p:custDataLst>
            </p:nvPr>
          </p:nvSpPr>
          <p:spPr bwMode="auto">
            <a:xfrm>
              <a:off x="8398" y="3458"/>
              <a:ext cx="145" cy="124"/>
            </a:xfrm>
            <a:custGeom>
              <a:avLst/>
              <a:gdLst>
                <a:gd name="T0" fmla="*/ 1 w 152"/>
                <a:gd name="T1" fmla="*/ 66 h 131"/>
                <a:gd name="T2" fmla="*/ 78 w 152"/>
                <a:gd name="T3" fmla="*/ 120 h 131"/>
                <a:gd name="T4" fmla="*/ 106 w 152"/>
                <a:gd name="T5" fmla="*/ 52 h 131"/>
                <a:gd name="T6" fmla="*/ 94 w 152"/>
                <a:gd name="T7" fmla="*/ 26 h 131"/>
                <a:gd name="T8" fmla="*/ 74 w 152"/>
                <a:gd name="T9" fmla="*/ 4 h 131"/>
                <a:gd name="T10" fmla="*/ 110 w 152"/>
                <a:gd name="T11" fmla="*/ 13 h 131"/>
                <a:gd name="T12" fmla="*/ 133 w 152"/>
                <a:gd name="T13" fmla="*/ 15 h 131"/>
                <a:gd name="T14" fmla="*/ 139 w 152"/>
                <a:gd name="T15" fmla="*/ 16 h 131"/>
                <a:gd name="T16" fmla="*/ 146 w 152"/>
                <a:gd name="T17" fmla="*/ 50 h 131"/>
                <a:gd name="T18" fmla="*/ 148 w 152"/>
                <a:gd name="T19" fmla="*/ 50 h 131"/>
                <a:gd name="T20" fmla="*/ 141 w 152"/>
                <a:gd name="T21" fmla="*/ 16 h 131"/>
                <a:gd name="T22" fmla="*/ 151 w 152"/>
                <a:gd name="T23" fmla="*/ 14 h 131"/>
                <a:gd name="T24" fmla="*/ 151 w 152"/>
                <a:gd name="T25" fmla="*/ 11 h 131"/>
                <a:gd name="T26" fmla="*/ 136 w 152"/>
                <a:gd name="T27" fmla="*/ 7 h 131"/>
                <a:gd name="T28" fmla="*/ 115 w 152"/>
                <a:gd name="T29" fmla="*/ 6 h 131"/>
                <a:gd name="T30" fmla="*/ 74 w 152"/>
                <a:gd name="T31" fmla="*/ 0 h 131"/>
                <a:gd name="T32" fmla="*/ 72 w 152"/>
                <a:gd name="T33" fmla="*/ 3 h 131"/>
                <a:gd name="T34" fmla="*/ 70 w 152"/>
                <a:gd name="T35" fmla="*/ 2 h 131"/>
                <a:gd name="T36" fmla="*/ 66 w 152"/>
                <a:gd name="T37" fmla="*/ 6 h 131"/>
                <a:gd name="T38" fmla="*/ 76 w 152"/>
                <a:gd name="T39" fmla="*/ 18 h 131"/>
                <a:gd name="T40" fmla="*/ 86 w 152"/>
                <a:gd name="T41" fmla="*/ 31 h 131"/>
                <a:gd name="T42" fmla="*/ 98 w 152"/>
                <a:gd name="T43" fmla="*/ 55 h 131"/>
                <a:gd name="T44" fmla="*/ 95 w 152"/>
                <a:gd name="T45" fmla="*/ 96 h 131"/>
                <a:gd name="T46" fmla="*/ 68 w 152"/>
                <a:gd name="T47" fmla="*/ 114 h 131"/>
                <a:gd name="T48" fmla="*/ 27 w 152"/>
                <a:gd name="T49" fmla="*/ 95 h 131"/>
                <a:gd name="T50" fmla="*/ 3 w 152"/>
                <a:gd name="T51" fmla="*/ 64 h 131"/>
                <a:gd name="T52" fmla="*/ 1 w 152"/>
                <a:gd name="T53" fmla="*/ 66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152" h="131">
                  <a:moveTo>
                    <a:pt x="1" y="66"/>
                  </a:moveTo>
                  <a:cubicBezTo>
                    <a:pt x="14" y="93"/>
                    <a:pt x="42" y="131"/>
                    <a:pt x="78" y="120"/>
                  </a:cubicBezTo>
                  <a:cubicBezTo>
                    <a:pt x="106" y="111"/>
                    <a:pt x="112" y="78"/>
                    <a:pt x="106" y="52"/>
                  </a:cubicBezTo>
                  <a:cubicBezTo>
                    <a:pt x="103" y="43"/>
                    <a:pt x="99" y="34"/>
                    <a:pt x="94" y="26"/>
                  </a:cubicBezTo>
                  <a:cubicBezTo>
                    <a:pt x="89" y="18"/>
                    <a:pt x="82" y="9"/>
                    <a:pt x="74" y="4"/>
                  </a:cubicBezTo>
                  <a:cubicBezTo>
                    <a:pt x="85" y="9"/>
                    <a:pt x="98" y="11"/>
                    <a:pt x="110" y="13"/>
                  </a:cubicBezTo>
                  <a:cubicBezTo>
                    <a:pt x="117" y="14"/>
                    <a:pt x="125" y="14"/>
                    <a:pt x="133" y="15"/>
                  </a:cubicBezTo>
                  <a:cubicBezTo>
                    <a:pt x="135" y="15"/>
                    <a:pt x="137" y="16"/>
                    <a:pt x="139" y="16"/>
                  </a:cubicBezTo>
                  <a:cubicBezTo>
                    <a:pt x="144" y="26"/>
                    <a:pt x="145" y="39"/>
                    <a:pt x="146" y="50"/>
                  </a:cubicBezTo>
                  <a:cubicBezTo>
                    <a:pt x="146" y="52"/>
                    <a:pt x="148" y="52"/>
                    <a:pt x="148" y="50"/>
                  </a:cubicBezTo>
                  <a:cubicBezTo>
                    <a:pt x="148" y="39"/>
                    <a:pt x="146" y="27"/>
                    <a:pt x="141" y="16"/>
                  </a:cubicBezTo>
                  <a:cubicBezTo>
                    <a:pt x="145" y="16"/>
                    <a:pt x="148" y="16"/>
                    <a:pt x="151" y="14"/>
                  </a:cubicBezTo>
                  <a:cubicBezTo>
                    <a:pt x="152" y="14"/>
                    <a:pt x="152" y="12"/>
                    <a:pt x="151" y="11"/>
                  </a:cubicBezTo>
                  <a:cubicBezTo>
                    <a:pt x="147" y="7"/>
                    <a:pt x="142" y="8"/>
                    <a:pt x="136" y="7"/>
                  </a:cubicBezTo>
                  <a:cubicBezTo>
                    <a:pt x="129" y="7"/>
                    <a:pt x="122" y="6"/>
                    <a:pt x="115" y="6"/>
                  </a:cubicBezTo>
                  <a:cubicBezTo>
                    <a:pt x="101" y="4"/>
                    <a:pt x="87" y="4"/>
                    <a:pt x="74" y="0"/>
                  </a:cubicBezTo>
                  <a:cubicBezTo>
                    <a:pt x="73" y="0"/>
                    <a:pt x="72" y="2"/>
                    <a:pt x="72" y="3"/>
                  </a:cubicBezTo>
                  <a:cubicBezTo>
                    <a:pt x="71" y="2"/>
                    <a:pt x="71" y="2"/>
                    <a:pt x="70" y="2"/>
                  </a:cubicBezTo>
                  <a:cubicBezTo>
                    <a:pt x="67" y="1"/>
                    <a:pt x="66" y="3"/>
                    <a:pt x="66" y="6"/>
                  </a:cubicBezTo>
                  <a:cubicBezTo>
                    <a:pt x="69" y="11"/>
                    <a:pt x="73" y="14"/>
                    <a:pt x="76" y="18"/>
                  </a:cubicBezTo>
                  <a:cubicBezTo>
                    <a:pt x="80" y="22"/>
                    <a:pt x="83" y="27"/>
                    <a:pt x="86" y="31"/>
                  </a:cubicBezTo>
                  <a:cubicBezTo>
                    <a:pt x="91" y="38"/>
                    <a:pt x="95" y="47"/>
                    <a:pt x="98" y="55"/>
                  </a:cubicBezTo>
                  <a:cubicBezTo>
                    <a:pt x="102" y="69"/>
                    <a:pt x="101" y="84"/>
                    <a:pt x="95" y="96"/>
                  </a:cubicBezTo>
                  <a:cubicBezTo>
                    <a:pt x="89" y="106"/>
                    <a:pt x="79" y="114"/>
                    <a:pt x="68" y="114"/>
                  </a:cubicBezTo>
                  <a:cubicBezTo>
                    <a:pt x="52" y="116"/>
                    <a:pt x="38" y="106"/>
                    <a:pt x="27" y="95"/>
                  </a:cubicBezTo>
                  <a:cubicBezTo>
                    <a:pt x="17" y="86"/>
                    <a:pt x="10" y="76"/>
                    <a:pt x="3" y="64"/>
                  </a:cubicBezTo>
                  <a:cubicBezTo>
                    <a:pt x="2" y="63"/>
                    <a:pt x="0" y="64"/>
                    <a:pt x="1" y="6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0" name="Freeform 939"/>
            <p:cNvSpPr/>
            <p:nvPr>
              <p:custDataLst>
                <p:tags r:id="rId6"/>
              </p:custDataLst>
            </p:nvPr>
          </p:nvSpPr>
          <p:spPr bwMode="auto">
            <a:xfrm>
              <a:off x="8377" y="3512"/>
              <a:ext cx="56" cy="152"/>
            </a:xfrm>
            <a:custGeom>
              <a:avLst/>
              <a:gdLst>
                <a:gd name="T0" fmla="*/ 58 w 59"/>
                <a:gd name="T1" fmla="*/ 155 h 158"/>
                <a:gd name="T2" fmla="*/ 50 w 59"/>
                <a:gd name="T3" fmla="*/ 135 h 158"/>
                <a:gd name="T4" fmla="*/ 49 w 59"/>
                <a:gd name="T5" fmla="*/ 134 h 158"/>
                <a:gd name="T6" fmla="*/ 37 w 59"/>
                <a:gd name="T7" fmla="*/ 99 h 158"/>
                <a:gd name="T8" fmla="*/ 36 w 59"/>
                <a:gd name="T9" fmla="*/ 100 h 158"/>
                <a:gd name="T10" fmla="*/ 45 w 59"/>
                <a:gd name="T11" fmla="*/ 129 h 158"/>
                <a:gd name="T12" fmla="*/ 36 w 59"/>
                <a:gd name="T13" fmla="*/ 118 h 158"/>
                <a:gd name="T14" fmla="*/ 34 w 59"/>
                <a:gd name="T15" fmla="*/ 108 h 158"/>
                <a:gd name="T16" fmla="*/ 25 w 59"/>
                <a:gd name="T17" fmla="*/ 88 h 158"/>
                <a:gd name="T18" fmla="*/ 24 w 59"/>
                <a:gd name="T19" fmla="*/ 89 h 158"/>
                <a:gd name="T20" fmla="*/ 31 w 59"/>
                <a:gd name="T21" fmla="*/ 110 h 158"/>
                <a:gd name="T22" fmla="*/ 32 w 59"/>
                <a:gd name="T23" fmla="*/ 113 h 158"/>
                <a:gd name="T24" fmla="*/ 24 w 59"/>
                <a:gd name="T25" fmla="*/ 104 h 158"/>
                <a:gd name="T26" fmla="*/ 19 w 59"/>
                <a:gd name="T27" fmla="*/ 93 h 158"/>
                <a:gd name="T28" fmla="*/ 19 w 59"/>
                <a:gd name="T29" fmla="*/ 75 h 158"/>
                <a:gd name="T30" fmla="*/ 16 w 59"/>
                <a:gd name="T31" fmla="*/ 74 h 158"/>
                <a:gd name="T32" fmla="*/ 16 w 59"/>
                <a:gd name="T33" fmla="*/ 93 h 158"/>
                <a:gd name="T34" fmla="*/ 7 w 59"/>
                <a:gd name="T35" fmla="*/ 77 h 158"/>
                <a:gd name="T36" fmla="*/ 8 w 59"/>
                <a:gd name="T37" fmla="*/ 75 h 158"/>
                <a:gd name="T38" fmla="*/ 9 w 59"/>
                <a:gd name="T39" fmla="*/ 62 h 158"/>
                <a:gd name="T40" fmla="*/ 13 w 59"/>
                <a:gd name="T41" fmla="*/ 41 h 158"/>
                <a:gd name="T42" fmla="*/ 21 w 59"/>
                <a:gd name="T43" fmla="*/ 2 h 158"/>
                <a:gd name="T44" fmla="*/ 18 w 59"/>
                <a:gd name="T45" fmla="*/ 2 h 158"/>
                <a:gd name="T46" fmla="*/ 6 w 59"/>
                <a:gd name="T47" fmla="*/ 43 h 158"/>
                <a:gd name="T48" fmla="*/ 1 w 59"/>
                <a:gd name="T49" fmla="*/ 64 h 158"/>
                <a:gd name="T50" fmla="*/ 2 w 59"/>
                <a:gd name="T51" fmla="*/ 73 h 158"/>
                <a:gd name="T52" fmla="*/ 21 w 59"/>
                <a:gd name="T53" fmla="*/ 113 h 158"/>
                <a:gd name="T54" fmla="*/ 39 w 59"/>
                <a:gd name="T55" fmla="*/ 134 h 158"/>
                <a:gd name="T56" fmla="*/ 47 w 59"/>
                <a:gd name="T57" fmla="*/ 147 h 158"/>
                <a:gd name="T58" fmla="*/ 54 w 59"/>
                <a:gd name="T59" fmla="*/ 157 h 158"/>
                <a:gd name="T60" fmla="*/ 58 w 59"/>
                <a:gd name="T61" fmla="*/ 155 h 1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9" h="158">
                  <a:moveTo>
                    <a:pt x="58" y="155"/>
                  </a:moveTo>
                  <a:cubicBezTo>
                    <a:pt x="59" y="148"/>
                    <a:pt x="54" y="141"/>
                    <a:pt x="50" y="135"/>
                  </a:cubicBezTo>
                  <a:cubicBezTo>
                    <a:pt x="50" y="135"/>
                    <a:pt x="50" y="135"/>
                    <a:pt x="49" y="134"/>
                  </a:cubicBezTo>
                  <a:cubicBezTo>
                    <a:pt x="48" y="122"/>
                    <a:pt x="44" y="110"/>
                    <a:pt x="37" y="99"/>
                  </a:cubicBezTo>
                  <a:cubicBezTo>
                    <a:pt x="37" y="99"/>
                    <a:pt x="36" y="99"/>
                    <a:pt x="36" y="100"/>
                  </a:cubicBezTo>
                  <a:cubicBezTo>
                    <a:pt x="41" y="109"/>
                    <a:pt x="44" y="119"/>
                    <a:pt x="45" y="129"/>
                  </a:cubicBezTo>
                  <a:cubicBezTo>
                    <a:pt x="42" y="125"/>
                    <a:pt x="39" y="122"/>
                    <a:pt x="36" y="118"/>
                  </a:cubicBezTo>
                  <a:cubicBezTo>
                    <a:pt x="37" y="115"/>
                    <a:pt x="35" y="110"/>
                    <a:pt x="34" y="108"/>
                  </a:cubicBezTo>
                  <a:cubicBezTo>
                    <a:pt x="32" y="101"/>
                    <a:pt x="30" y="94"/>
                    <a:pt x="25" y="88"/>
                  </a:cubicBezTo>
                  <a:cubicBezTo>
                    <a:pt x="25" y="87"/>
                    <a:pt x="24" y="88"/>
                    <a:pt x="24" y="89"/>
                  </a:cubicBezTo>
                  <a:cubicBezTo>
                    <a:pt x="27" y="95"/>
                    <a:pt x="29" y="103"/>
                    <a:pt x="31" y="110"/>
                  </a:cubicBezTo>
                  <a:cubicBezTo>
                    <a:pt x="31" y="111"/>
                    <a:pt x="32" y="112"/>
                    <a:pt x="32" y="113"/>
                  </a:cubicBezTo>
                  <a:cubicBezTo>
                    <a:pt x="29" y="110"/>
                    <a:pt x="26" y="107"/>
                    <a:pt x="24" y="104"/>
                  </a:cubicBezTo>
                  <a:cubicBezTo>
                    <a:pt x="22" y="100"/>
                    <a:pt x="20" y="96"/>
                    <a:pt x="19" y="93"/>
                  </a:cubicBezTo>
                  <a:cubicBezTo>
                    <a:pt x="18" y="87"/>
                    <a:pt x="17" y="81"/>
                    <a:pt x="19" y="75"/>
                  </a:cubicBezTo>
                  <a:cubicBezTo>
                    <a:pt x="19" y="73"/>
                    <a:pt x="17" y="73"/>
                    <a:pt x="16" y="74"/>
                  </a:cubicBezTo>
                  <a:cubicBezTo>
                    <a:pt x="15" y="80"/>
                    <a:pt x="15" y="87"/>
                    <a:pt x="16" y="93"/>
                  </a:cubicBezTo>
                  <a:cubicBezTo>
                    <a:pt x="12" y="88"/>
                    <a:pt x="9" y="83"/>
                    <a:pt x="7" y="77"/>
                  </a:cubicBezTo>
                  <a:cubicBezTo>
                    <a:pt x="8" y="76"/>
                    <a:pt x="8" y="76"/>
                    <a:pt x="8" y="75"/>
                  </a:cubicBezTo>
                  <a:cubicBezTo>
                    <a:pt x="9" y="71"/>
                    <a:pt x="9" y="66"/>
                    <a:pt x="9" y="62"/>
                  </a:cubicBezTo>
                  <a:cubicBezTo>
                    <a:pt x="10" y="55"/>
                    <a:pt x="12" y="48"/>
                    <a:pt x="13" y="41"/>
                  </a:cubicBezTo>
                  <a:cubicBezTo>
                    <a:pt x="16" y="28"/>
                    <a:pt x="20" y="16"/>
                    <a:pt x="21" y="2"/>
                  </a:cubicBezTo>
                  <a:cubicBezTo>
                    <a:pt x="21" y="1"/>
                    <a:pt x="18" y="0"/>
                    <a:pt x="18" y="2"/>
                  </a:cubicBezTo>
                  <a:cubicBezTo>
                    <a:pt x="16" y="16"/>
                    <a:pt x="10" y="30"/>
                    <a:pt x="6" y="43"/>
                  </a:cubicBezTo>
                  <a:cubicBezTo>
                    <a:pt x="4" y="50"/>
                    <a:pt x="2" y="57"/>
                    <a:pt x="1" y="64"/>
                  </a:cubicBezTo>
                  <a:cubicBezTo>
                    <a:pt x="1" y="67"/>
                    <a:pt x="0" y="71"/>
                    <a:pt x="2" y="73"/>
                  </a:cubicBezTo>
                  <a:cubicBezTo>
                    <a:pt x="2" y="89"/>
                    <a:pt x="12" y="102"/>
                    <a:pt x="21" y="113"/>
                  </a:cubicBezTo>
                  <a:cubicBezTo>
                    <a:pt x="27" y="120"/>
                    <a:pt x="33" y="127"/>
                    <a:pt x="39" y="134"/>
                  </a:cubicBezTo>
                  <a:cubicBezTo>
                    <a:pt x="42" y="138"/>
                    <a:pt x="44" y="143"/>
                    <a:pt x="47" y="147"/>
                  </a:cubicBezTo>
                  <a:cubicBezTo>
                    <a:pt x="49" y="151"/>
                    <a:pt x="50" y="154"/>
                    <a:pt x="54" y="157"/>
                  </a:cubicBezTo>
                  <a:cubicBezTo>
                    <a:pt x="55" y="158"/>
                    <a:pt x="57" y="157"/>
                    <a:pt x="58" y="155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1" name="Freeform 940"/>
            <p:cNvSpPr>
              <a:spLocks noEditPoints="1"/>
            </p:cNvSpPr>
            <p:nvPr>
              <p:custDataLst>
                <p:tags r:id="rId7"/>
              </p:custDataLst>
            </p:nvPr>
          </p:nvSpPr>
          <p:spPr bwMode="auto">
            <a:xfrm>
              <a:off x="8529" y="3632"/>
              <a:ext cx="222" cy="247"/>
            </a:xfrm>
            <a:custGeom>
              <a:avLst/>
              <a:gdLst>
                <a:gd name="T0" fmla="*/ 5 w 232"/>
                <a:gd name="T1" fmla="*/ 6 h 260"/>
                <a:gd name="T2" fmla="*/ 3 w 232"/>
                <a:gd name="T3" fmla="*/ 9 h 260"/>
                <a:gd name="T4" fmla="*/ 2 w 232"/>
                <a:gd name="T5" fmla="*/ 8 h 260"/>
                <a:gd name="T6" fmla="*/ 1 w 232"/>
                <a:gd name="T7" fmla="*/ 8 h 260"/>
                <a:gd name="T8" fmla="*/ 3 w 232"/>
                <a:gd name="T9" fmla="*/ 12 h 260"/>
                <a:gd name="T10" fmla="*/ 3 w 232"/>
                <a:gd name="T11" fmla="*/ 18 h 260"/>
                <a:gd name="T12" fmla="*/ 8 w 232"/>
                <a:gd name="T13" fmla="*/ 25 h 260"/>
                <a:gd name="T14" fmla="*/ 112 w 232"/>
                <a:gd name="T15" fmla="*/ 158 h 260"/>
                <a:gd name="T16" fmla="*/ 165 w 232"/>
                <a:gd name="T17" fmla="*/ 217 h 260"/>
                <a:gd name="T18" fmla="*/ 225 w 232"/>
                <a:gd name="T19" fmla="*/ 259 h 260"/>
                <a:gd name="T20" fmla="*/ 227 w 232"/>
                <a:gd name="T21" fmla="*/ 259 h 260"/>
                <a:gd name="T22" fmla="*/ 231 w 232"/>
                <a:gd name="T23" fmla="*/ 256 h 260"/>
                <a:gd name="T24" fmla="*/ 109 w 232"/>
                <a:gd name="T25" fmla="*/ 95 h 260"/>
                <a:gd name="T26" fmla="*/ 82 w 232"/>
                <a:gd name="T27" fmla="*/ 60 h 260"/>
                <a:gd name="T28" fmla="*/ 55 w 232"/>
                <a:gd name="T29" fmla="*/ 24 h 260"/>
                <a:gd name="T30" fmla="*/ 25 w 232"/>
                <a:gd name="T31" fmla="*/ 2 h 260"/>
                <a:gd name="T32" fmla="*/ 5 w 232"/>
                <a:gd name="T33" fmla="*/ 6 h 260"/>
                <a:gd name="T34" fmla="*/ 95 w 232"/>
                <a:gd name="T35" fmla="*/ 88 h 260"/>
                <a:gd name="T36" fmla="*/ 221 w 232"/>
                <a:gd name="T37" fmla="*/ 246 h 260"/>
                <a:gd name="T38" fmla="*/ 223 w 232"/>
                <a:gd name="T39" fmla="*/ 252 h 260"/>
                <a:gd name="T40" fmla="*/ 168 w 232"/>
                <a:gd name="T41" fmla="*/ 211 h 260"/>
                <a:gd name="T42" fmla="*/ 116 w 232"/>
                <a:gd name="T43" fmla="*/ 154 h 260"/>
                <a:gd name="T44" fmla="*/ 13 w 232"/>
                <a:gd name="T45" fmla="*/ 28 h 260"/>
                <a:gd name="T46" fmla="*/ 18 w 232"/>
                <a:gd name="T47" fmla="*/ 30 h 260"/>
                <a:gd name="T48" fmla="*/ 20 w 232"/>
                <a:gd name="T49" fmla="*/ 27 h 260"/>
                <a:gd name="T50" fmla="*/ 11 w 232"/>
                <a:gd name="T51" fmla="*/ 9 h 260"/>
                <a:gd name="T52" fmla="*/ 40 w 232"/>
                <a:gd name="T53" fmla="*/ 18 h 260"/>
                <a:gd name="T54" fmla="*/ 95 w 232"/>
                <a:gd name="T55" fmla="*/ 88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32" h="260">
                  <a:moveTo>
                    <a:pt x="5" y="6"/>
                  </a:moveTo>
                  <a:cubicBezTo>
                    <a:pt x="4" y="7"/>
                    <a:pt x="4" y="8"/>
                    <a:pt x="3" y="9"/>
                  </a:cubicBezTo>
                  <a:cubicBezTo>
                    <a:pt x="3" y="9"/>
                    <a:pt x="3" y="8"/>
                    <a:pt x="2" y="8"/>
                  </a:cubicBezTo>
                  <a:cubicBezTo>
                    <a:pt x="2" y="7"/>
                    <a:pt x="0" y="7"/>
                    <a:pt x="1" y="8"/>
                  </a:cubicBezTo>
                  <a:cubicBezTo>
                    <a:pt x="1" y="10"/>
                    <a:pt x="2" y="11"/>
                    <a:pt x="3" y="12"/>
                  </a:cubicBezTo>
                  <a:cubicBezTo>
                    <a:pt x="2" y="14"/>
                    <a:pt x="3" y="16"/>
                    <a:pt x="3" y="18"/>
                  </a:cubicBezTo>
                  <a:cubicBezTo>
                    <a:pt x="5" y="21"/>
                    <a:pt x="6" y="23"/>
                    <a:pt x="8" y="25"/>
                  </a:cubicBezTo>
                  <a:cubicBezTo>
                    <a:pt x="33" y="76"/>
                    <a:pt x="76" y="116"/>
                    <a:pt x="112" y="158"/>
                  </a:cubicBezTo>
                  <a:cubicBezTo>
                    <a:pt x="129" y="178"/>
                    <a:pt x="146" y="198"/>
                    <a:pt x="165" y="217"/>
                  </a:cubicBezTo>
                  <a:cubicBezTo>
                    <a:pt x="182" y="234"/>
                    <a:pt x="201" y="251"/>
                    <a:pt x="225" y="259"/>
                  </a:cubicBezTo>
                  <a:cubicBezTo>
                    <a:pt x="226" y="259"/>
                    <a:pt x="226" y="259"/>
                    <a:pt x="227" y="259"/>
                  </a:cubicBezTo>
                  <a:cubicBezTo>
                    <a:pt x="229" y="260"/>
                    <a:pt x="232" y="258"/>
                    <a:pt x="231" y="256"/>
                  </a:cubicBezTo>
                  <a:cubicBezTo>
                    <a:pt x="210" y="190"/>
                    <a:pt x="153" y="146"/>
                    <a:pt x="109" y="95"/>
                  </a:cubicBezTo>
                  <a:cubicBezTo>
                    <a:pt x="99" y="83"/>
                    <a:pt x="90" y="72"/>
                    <a:pt x="82" y="60"/>
                  </a:cubicBezTo>
                  <a:cubicBezTo>
                    <a:pt x="73" y="48"/>
                    <a:pt x="64" y="36"/>
                    <a:pt x="55" y="24"/>
                  </a:cubicBezTo>
                  <a:cubicBezTo>
                    <a:pt x="47" y="15"/>
                    <a:pt x="37" y="6"/>
                    <a:pt x="25" y="2"/>
                  </a:cubicBezTo>
                  <a:cubicBezTo>
                    <a:pt x="19" y="0"/>
                    <a:pt x="9" y="0"/>
                    <a:pt x="5" y="6"/>
                  </a:cubicBezTo>
                  <a:close/>
                  <a:moveTo>
                    <a:pt x="95" y="88"/>
                  </a:moveTo>
                  <a:cubicBezTo>
                    <a:pt x="137" y="140"/>
                    <a:pt x="195" y="183"/>
                    <a:pt x="221" y="246"/>
                  </a:cubicBezTo>
                  <a:cubicBezTo>
                    <a:pt x="222" y="248"/>
                    <a:pt x="223" y="250"/>
                    <a:pt x="223" y="252"/>
                  </a:cubicBezTo>
                  <a:cubicBezTo>
                    <a:pt x="202" y="243"/>
                    <a:pt x="184" y="227"/>
                    <a:pt x="168" y="211"/>
                  </a:cubicBezTo>
                  <a:cubicBezTo>
                    <a:pt x="149" y="193"/>
                    <a:pt x="133" y="174"/>
                    <a:pt x="116" y="154"/>
                  </a:cubicBezTo>
                  <a:cubicBezTo>
                    <a:pt x="81" y="113"/>
                    <a:pt x="40" y="75"/>
                    <a:pt x="13" y="28"/>
                  </a:cubicBezTo>
                  <a:cubicBezTo>
                    <a:pt x="15" y="29"/>
                    <a:pt x="16" y="29"/>
                    <a:pt x="18" y="30"/>
                  </a:cubicBezTo>
                  <a:cubicBezTo>
                    <a:pt x="19" y="30"/>
                    <a:pt x="21" y="28"/>
                    <a:pt x="20" y="27"/>
                  </a:cubicBezTo>
                  <a:cubicBezTo>
                    <a:pt x="15" y="24"/>
                    <a:pt x="3" y="14"/>
                    <a:pt x="11" y="9"/>
                  </a:cubicBezTo>
                  <a:cubicBezTo>
                    <a:pt x="20" y="2"/>
                    <a:pt x="34" y="12"/>
                    <a:pt x="40" y="18"/>
                  </a:cubicBezTo>
                  <a:cubicBezTo>
                    <a:pt x="62" y="38"/>
                    <a:pt x="76" y="65"/>
                    <a:pt x="95" y="88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2" name="Freeform 941"/>
            <p:cNvSpPr/>
            <p:nvPr>
              <p:custDataLst>
                <p:tags r:id="rId8"/>
              </p:custDataLst>
            </p:nvPr>
          </p:nvSpPr>
          <p:spPr bwMode="auto">
            <a:xfrm>
              <a:off x="8631" y="3782"/>
              <a:ext cx="2" cy="3"/>
            </a:xfrm>
            <a:custGeom>
              <a:avLst/>
              <a:gdLst>
                <a:gd name="T0" fmla="*/ 0 w 2"/>
                <a:gd name="T1" fmla="*/ 0 h 4"/>
                <a:gd name="T2" fmla="*/ 2 w 2"/>
                <a:gd name="T3" fmla="*/ 4 h 4"/>
                <a:gd name="T4" fmla="*/ 0 w 2"/>
                <a:gd name="T5" fmla="*/ 0 h 4"/>
                <a:gd name="T6" fmla="*/ 0 w 2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cubicBezTo>
                    <a:pt x="0" y="1"/>
                    <a:pt x="1" y="2"/>
                    <a:pt x="2" y="4"/>
                  </a:cubicBezTo>
                  <a:cubicBezTo>
                    <a:pt x="1" y="2"/>
                    <a:pt x="0" y="1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3" name="Freeform 942"/>
            <p:cNvSpPr/>
            <p:nvPr>
              <p:custDataLst>
                <p:tags r:id="rId9"/>
              </p:custDataLst>
            </p:nvPr>
          </p:nvSpPr>
          <p:spPr bwMode="auto">
            <a:xfrm>
              <a:off x="8633" y="3785"/>
              <a:ext cx="12" cy="22"/>
            </a:xfrm>
            <a:custGeom>
              <a:avLst/>
              <a:gdLst>
                <a:gd name="T0" fmla="*/ 12 w 12"/>
                <a:gd name="T1" fmla="*/ 23 h 23"/>
                <a:gd name="T2" fmla="*/ 0 w 12"/>
                <a:gd name="T3" fmla="*/ 0 h 23"/>
                <a:gd name="T4" fmla="*/ 12 w 12"/>
                <a:gd name="T5" fmla="*/ 2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23">
                  <a:moveTo>
                    <a:pt x="12" y="23"/>
                  </a:moveTo>
                  <a:cubicBezTo>
                    <a:pt x="8" y="15"/>
                    <a:pt x="4" y="7"/>
                    <a:pt x="0" y="0"/>
                  </a:cubicBezTo>
                  <a:cubicBezTo>
                    <a:pt x="4" y="7"/>
                    <a:pt x="8" y="15"/>
                    <a:pt x="12" y="23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4" name="Freeform 943"/>
            <p:cNvSpPr/>
            <p:nvPr>
              <p:custDataLst>
                <p:tags r:id="rId10"/>
              </p:custDataLst>
            </p:nvPr>
          </p:nvSpPr>
          <p:spPr bwMode="auto">
            <a:xfrm>
              <a:off x="8754" y="3894"/>
              <a:ext cx="26" cy="43"/>
            </a:xfrm>
            <a:custGeom>
              <a:avLst/>
              <a:gdLst>
                <a:gd name="T0" fmla="*/ 2 w 27"/>
                <a:gd name="T1" fmla="*/ 1 h 46"/>
                <a:gd name="T2" fmla="*/ 0 w 27"/>
                <a:gd name="T3" fmla="*/ 1 h 46"/>
                <a:gd name="T4" fmla="*/ 26 w 27"/>
                <a:gd name="T5" fmla="*/ 36 h 46"/>
                <a:gd name="T6" fmla="*/ 25 w 27"/>
                <a:gd name="T7" fmla="*/ 34 h 46"/>
                <a:gd name="T8" fmla="*/ 14 w 27"/>
                <a:gd name="T9" fmla="*/ 22 h 46"/>
                <a:gd name="T10" fmla="*/ 2 w 27"/>
                <a:gd name="T11" fmla="*/ 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7" h="46">
                  <a:moveTo>
                    <a:pt x="2" y="1"/>
                  </a:moveTo>
                  <a:cubicBezTo>
                    <a:pt x="1" y="0"/>
                    <a:pt x="0" y="0"/>
                    <a:pt x="0" y="1"/>
                  </a:cubicBezTo>
                  <a:cubicBezTo>
                    <a:pt x="2" y="7"/>
                    <a:pt x="16" y="46"/>
                    <a:pt x="26" y="36"/>
                  </a:cubicBezTo>
                  <a:cubicBezTo>
                    <a:pt x="27" y="35"/>
                    <a:pt x="27" y="34"/>
                    <a:pt x="25" y="34"/>
                  </a:cubicBezTo>
                  <a:cubicBezTo>
                    <a:pt x="21" y="34"/>
                    <a:pt x="16" y="25"/>
                    <a:pt x="14" y="22"/>
                  </a:cubicBezTo>
                  <a:cubicBezTo>
                    <a:pt x="10" y="14"/>
                    <a:pt x="6" y="7"/>
                    <a:pt x="2" y="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5" name="Freeform 944"/>
            <p:cNvSpPr/>
            <p:nvPr>
              <p:custDataLst>
                <p:tags r:id="rId11"/>
              </p:custDataLst>
            </p:nvPr>
          </p:nvSpPr>
          <p:spPr bwMode="auto">
            <a:xfrm>
              <a:off x="8767" y="3858"/>
              <a:ext cx="26" cy="41"/>
            </a:xfrm>
            <a:custGeom>
              <a:avLst/>
              <a:gdLst>
                <a:gd name="T0" fmla="*/ 19 w 26"/>
                <a:gd name="T1" fmla="*/ 30 h 43"/>
                <a:gd name="T2" fmla="*/ 22 w 26"/>
                <a:gd name="T3" fmla="*/ 42 h 43"/>
                <a:gd name="T4" fmla="*/ 24 w 26"/>
                <a:gd name="T5" fmla="*/ 42 h 43"/>
                <a:gd name="T6" fmla="*/ 18 w 26"/>
                <a:gd name="T7" fmla="*/ 18 h 43"/>
                <a:gd name="T8" fmla="*/ 1 w 26"/>
                <a:gd name="T9" fmla="*/ 0 h 43"/>
                <a:gd name="T10" fmla="*/ 0 w 26"/>
                <a:gd name="T11" fmla="*/ 1 h 43"/>
                <a:gd name="T12" fmla="*/ 14 w 26"/>
                <a:gd name="T13" fmla="*/ 18 h 43"/>
                <a:gd name="T14" fmla="*/ 19 w 26"/>
                <a:gd name="T15" fmla="*/ 30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43">
                  <a:moveTo>
                    <a:pt x="19" y="30"/>
                  </a:moveTo>
                  <a:cubicBezTo>
                    <a:pt x="21" y="34"/>
                    <a:pt x="20" y="38"/>
                    <a:pt x="22" y="42"/>
                  </a:cubicBezTo>
                  <a:cubicBezTo>
                    <a:pt x="22" y="43"/>
                    <a:pt x="24" y="43"/>
                    <a:pt x="24" y="42"/>
                  </a:cubicBezTo>
                  <a:cubicBezTo>
                    <a:pt x="26" y="34"/>
                    <a:pt x="21" y="25"/>
                    <a:pt x="18" y="18"/>
                  </a:cubicBezTo>
                  <a:cubicBezTo>
                    <a:pt x="14" y="11"/>
                    <a:pt x="8" y="5"/>
                    <a:pt x="1" y="0"/>
                  </a:cubicBezTo>
                  <a:cubicBezTo>
                    <a:pt x="0" y="0"/>
                    <a:pt x="0" y="0"/>
                    <a:pt x="0" y="1"/>
                  </a:cubicBezTo>
                  <a:cubicBezTo>
                    <a:pt x="6" y="6"/>
                    <a:pt x="10" y="12"/>
                    <a:pt x="14" y="18"/>
                  </a:cubicBezTo>
                  <a:cubicBezTo>
                    <a:pt x="17" y="22"/>
                    <a:pt x="18" y="26"/>
                    <a:pt x="19" y="30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6" name="Freeform 945"/>
            <p:cNvSpPr/>
            <p:nvPr>
              <p:custDataLst>
                <p:tags r:id="rId12"/>
              </p:custDataLst>
            </p:nvPr>
          </p:nvSpPr>
          <p:spPr bwMode="auto">
            <a:xfrm>
              <a:off x="8553" y="3608"/>
              <a:ext cx="31" cy="32"/>
            </a:xfrm>
            <a:custGeom>
              <a:avLst/>
              <a:gdLst>
                <a:gd name="T0" fmla="*/ 15 w 31"/>
                <a:gd name="T1" fmla="*/ 17 h 34"/>
                <a:gd name="T2" fmla="*/ 29 w 31"/>
                <a:gd name="T3" fmla="*/ 33 h 34"/>
                <a:gd name="T4" fmla="*/ 31 w 31"/>
                <a:gd name="T5" fmla="*/ 32 h 34"/>
                <a:gd name="T6" fmla="*/ 18 w 31"/>
                <a:gd name="T7" fmla="*/ 17 h 34"/>
                <a:gd name="T8" fmla="*/ 1 w 31"/>
                <a:gd name="T9" fmla="*/ 0 h 34"/>
                <a:gd name="T10" fmla="*/ 0 w 31"/>
                <a:gd name="T11" fmla="*/ 1 h 34"/>
                <a:gd name="T12" fmla="*/ 15 w 31"/>
                <a:gd name="T13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34">
                  <a:moveTo>
                    <a:pt x="15" y="17"/>
                  </a:moveTo>
                  <a:cubicBezTo>
                    <a:pt x="20" y="22"/>
                    <a:pt x="24" y="29"/>
                    <a:pt x="29" y="33"/>
                  </a:cubicBezTo>
                  <a:cubicBezTo>
                    <a:pt x="30" y="34"/>
                    <a:pt x="31" y="33"/>
                    <a:pt x="31" y="32"/>
                  </a:cubicBezTo>
                  <a:cubicBezTo>
                    <a:pt x="28" y="26"/>
                    <a:pt x="22" y="22"/>
                    <a:pt x="18" y="17"/>
                  </a:cubicBezTo>
                  <a:cubicBezTo>
                    <a:pt x="13" y="11"/>
                    <a:pt x="7" y="5"/>
                    <a:pt x="1" y="0"/>
                  </a:cubicBezTo>
                  <a:cubicBezTo>
                    <a:pt x="1" y="0"/>
                    <a:pt x="0" y="1"/>
                    <a:pt x="0" y="1"/>
                  </a:cubicBezTo>
                  <a:cubicBezTo>
                    <a:pt x="6" y="6"/>
                    <a:pt x="11" y="11"/>
                    <a:pt x="15" y="1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7" name="Freeform 946"/>
            <p:cNvSpPr>
              <a:spLocks noEditPoints="1"/>
            </p:cNvSpPr>
            <p:nvPr>
              <p:custDataLst>
                <p:tags r:id="rId13"/>
              </p:custDataLst>
            </p:nvPr>
          </p:nvSpPr>
          <p:spPr bwMode="auto">
            <a:xfrm>
              <a:off x="8426" y="3466"/>
              <a:ext cx="469" cy="493"/>
            </a:xfrm>
            <a:custGeom>
              <a:avLst/>
              <a:gdLst>
                <a:gd name="T0" fmla="*/ 458 w 492"/>
                <a:gd name="T1" fmla="*/ 8 h 516"/>
                <a:gd name="T2" fmla="*/ 411 w 492"/>
                <a:gd name="T3" fmla="*/ 77 h 516"/>
                <a:gd name="T4" fmla="*/ 268 w 492"/>
                <a:gd name="T5" fmla="*/ 231 h 516"/>
                <a:gd name="T6" fmla="*/ 221 w 492"/>
                <a:gd name="T7" fmla="*/ 232 h 516"/>
                <a:gd name="T8" fmla="*/ 163 w 492"/>
                <a:gd name="T9" fmla="*/ 94 h 516"/>
                <a:gd name="T10" fmla="*/ 159 w 492"/>
                <a:gd name="T11" fmla="*/ 72 h 516"/>
                <a:gd name="T12" fmla="*/ 123 w 492"/>
                <a:gd name="T13" fmla="*/ 0 h 516"/>
                <a:gd name="T14" fmla="*/ 147 w 492"/>
                <a:gd name="T15" fmla="*/ 74 h 516"/>
                <a:gd name="T16" fmla="*/ 145 w 492"/>
                <a:gd name="T17" fmla="*/ 75 h 516"/>
                <a:gd name="T18" fmla="*/ 140 w 492"/>
                <a:gd name="T19" fmla="*/ 86 h 516"/>
                <a:gd name="T20" fmla="*/ 142 w 492"/>
                <a:gd name="T21" fmla="*/ 125 h 516"/>
                <a:gd name="T22" fmla="*/ 141 w 492"/>
                <a:gd name="T23" fmla="*/ 144 h 516"/>
                <a:gd name="T24" fmla="*/ 150 w 492"/>
                <a:gd name="T25" fmla="*/ 146 h 516"/>
                <a:gd name="T26" fmla="*/ 219 w 492"/>
                <a:gd name="T27" fmla="*/ 244 h 516"/>
                <a:gd name="T28" fmla="*/ 266 w 492"/>
                <a:gd name="T29" fmla="*/ 296 h 516"/>
                <a:gd name="T30" fmla="*/ 279 w 492"/>
                <a:gd name="T31" fmla="*/ 318 h 516"/>
                <a:gd name="T32" fmla="*/ 327 w 492"/>
                <a:gd name="T33" fmla="*/ 362 h 516"/>
                <a:gd name="T34" fmla="*/ 329 w 492"/>
                <a:gd name="T35" fmla="*/ 368 h 516"/>
                <a:gd name="T36" fmla="*/ 353 w 492"/>
                <a:gd name="T37" fmla="*/ 387 h 516"/>
                <a:gd name="T38" fmla="*/ 370 w 492"/>
                <a:gd name="T39" fmla="*/ 495 h 516"/>
                <a:gd name="T40" fmla="*/ 315 w 492"/>
                <a:gd name="T41" fmla="*/ 428 h 516"/>
                <a:gd name="T42" fmla="*/ 335 w 492"/>
                <a:gd name="T43" fmla="*/ 486 h 516"/>
                <a:gd name="T44" fmla="*/ 283 w 492"/>
                <a:gd name="T45" fmla="*/ 441 h 516"/>
                <a:gd name="T46" fmla="*/ 229 w 492"/>
                <a:gd name="T47" fmla="*/ 357 h 516"/>
                <a:gd name="T48" fmla="*/ 100 w 492"/>
                <a:gd name="T49" fmla="*/ 185 h 516"/>
                <a:gd name="T50" fmla="*/ 68 w 492"/>
                <a:gd name="T51" fmla="*/ 167 h 516"/>
                <a:gd name="T52" fmla="*/ 51 w 492"/>
                <a:gd name="T53" fmla="*/ 183 h 516"/>
                <a:gd name="T54" fmla="*/ 29 w 492"/>
                <a:gd name="T55" fmla="*/ 195 h 516"/>
                <a:gd name="T56" fmla="*/ 12 w 492"/>
                <a:gd name="T57" fmla="*/ 208 h 516"/>
                <a:gd name="T58" fmla="*/ 34 w 492"/>
                <a:gd name="T59" fmla="*/ 204 h 516"/>
                <a:gd name="T60" fmla="*/ 54 w 492"/>
                <a:gd name="T61" fmla="*/ 200 h 516"/>
                <a:gd name="T62" fmla="*/ 86 w 492"/>
                <a:gd name="T63" fmla="*/ 199 h 516"/>
                <a:gd name="T64" fmla="*/ 4 w 492"/>
                <a:gd name="T65" fmla="*/ 452 h 516"/>
                <a:gd name="T66" fmla="*/ 102 w 492"/>
                <a:gd name="T67" fmla="*/ 482 h 516"/>
                <a:gd name="T68" fmla="*/ 371 w 492"/>
                <a:gd name="T69" fmla="*/ 503 h 516"/>
                <a:gd name="T70" fmla="*/ 275 w 492"/>
                <a:gd name="T71" fmla="*/ 296 h 516"/>
                <a:gd name="T72" fmla="*/ 280 w 492"/>
                <a:gd name="T73" fmla="*/ 241 h 516"/>
                <a:gd name="T74" fmla="*/ 416 w 492"/>
                <a:gd name="T75" fmla="*/ 90 h 516"/>
                <a:gd name="T76" fmla="*/ 148 w 492"/>
                <a:gd name="T77" fmla="*/ 140 h 516"/>
                <a:gd name="T78" fmla="*/ 170 w 492"/>
                <a:gd name="T79" fmla="*/ 297 h 516"/>
                <a:gd name="T80" fmla="*/ 61 w 492"/>
                <a:gd name="T81" fmla="*/ 504 h 516"/>
                <a:gd name="T82" fmla="*/ 208 w 492"/>
                <a:gd name="T83" fmla="*/ 365 h 516"/>
                <a:gd name="T84" fmla="*/ 33 w 492"/>
                <a:gd name="T85" fmla="*/ 497 h 516"/>
                <a:gd name="T86" fmla="*/ 158 w 492"/>
                <a:gd name="T87" fmla="*/ 295 h 516"/>
                <a:gd name="T88" fmla="*/ 202 w 492"/>
                <a:gd name="T89" fmla="*/ 353 h 516"/>
                <a:gd name="T90" fmla="*/ 131 w 492"/>
                <a:gd name="T91" fmla="*/ 418 h 516"/>
                <a:gd name="T92" fmla="*/ 265 w 492"/>
                <a:gd name="T93" fmla="*/ 418 h 516"/>
                <a:gd name="T94" fmla="*/ 468 w 492"/>
                <a:gd name="T95" fmla="*/ 29 h 516"/>
                <a:gd name="T96" fmla="*/ 440 w 492"/>
                <a:gd name="T97" fmla="*/ 74 h 516"/>
                <a:gd name="T98" fmla="*/ 244 w 492"/>
                <a:gd name="T99" fmla="*/ 250 h 516"/>
                <a:gd name="T100" fmla="*/ 240 w 492"/>
                <a:gd name="T101" fmla="*/ 231 h 516"/>
                <a:gd name="T102" fmla="*/ 244 w 492"/>
                <a:gd name="T103" fmla="*/ 239 h 516"/>
                <a:gd name="T104" fmla="*/ 231 w 492"/>
                <a:gd name="T105" fmla="*/ 259 h 516"/>
                <a:gd name="T106" fmla="*/ 231 w 492"/>
                <a:gd name="T107" fmla="*/ 259 h 516"/>
                <a:gd name="T108" fmla="*/ 263 w 492"/>
                <a:gd name="T109" fmla="*/ 260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92" h="516">
                  <a:moveTo>
                    <a:pt x="490" y="37"/>
                  </a:moveTo>
                  <a:cubicBezTo>
                    <a:pt x="487" y="31"/>
                    <a:pt x="482" y="27"/>
                    <a:pt x="477" y="23"/>
                  </a:cubicBezTo>
                  <a:cubicBezTo>
                    <a:pt x="477" y="22"/>
                    <a:pt x="476" y="22"/>
                    <a:pt x="475" y="21"/>
                  </a:cubicBezTo>
                  <a:cubicBezTo>
                    <a:pt x="475" y="20"/>
                    <a:pt x="474" y="19"/>
                    <a:pt x="474" y="18"/>
                  </a:cubicBezTo>
                  <a:cubicBezTo>
                    <a:pt x="471" y="14"/>
                    <a:pt x="467" y="10"/>
                    <a:pt x="462" y="8"/>
                  </a:cubicBezTo>
                  <a:cubicBezTo>
                    <a:pt x="461" y="7"/>
                    <a:pt x="459" y="7"/>
                    <a:pt x="458" y="8"/>
                  </a:cubicBezTo>
                  <a:cubicBezTo>
                    <a:pt x="449" y="15"/>
                    <a:pt x="441" y="23"/>
                    <a:pt x="433" y="32"/>
                  </a:cubicBezTo>
                  <a:cubicBezTo>
                    <a:pt x="427" y="37"/>
                    <a:pt x="421" y="44"/>
                    <a:pt x="416" y="50"/>
                  </a:cubicBezTo>
                  <a:cubicBezTo>
                    <a:pt x="414" y="53"/>
                    <a:pt x="415" y="55"/>
                    <a:pt x="416" y="57"/>
                  </a:cubicBezTo>
                  <a:cubicBezTo>
                    <a:pt x="414" y="62"/>
                    <a:pt x="413" y="67"/>
                    <a:pt x="412" y="73"/>
                  </a:cubicBezTo>
                  <a:cubicBezTo>
                    <a:pt x="412" y="74"/>
                    <a:pt x="412" y="74"/>
                    <a:pt x="412" y="75"/>
                  </a:cubicBezTo>
                  <a:cubicBezTo>
                    <a:pt x="412" y="76"/>
                    <a:pt x="412" y="77"/>
                    <a:pt x="411" y="77"/>
                  </a:cubicBezTo>
                  <a:cubicBezTo>
                    <a:pt x="411" y="78"/>
                    <a:pt x="411" y="79"/>
                    <a:pt x="411" y="80"/>
                  </a:cubicBezTo>
                  <a:cubicBezTo>
                    <a:pt x="397" y="90"/>
                    <a:pt x="384" y="104"/>
                    <a:pt x="372" y="115"/>
                  </a:cubicBezTo>
                  <a:cubicBezTo>
                    <a:pt x="358" y="128"/>
                    <a:pt x="345" y="141"/>
                    <a:pt x="333" y="156"/>
                  </a:cubicBezTo>
                  <a:cubicBezTo>
                    <a:pt x="322" y="170"/>
                    <a:pt x="311" y="185"/>
                    <a:pt x="299" y="200"/>
                  </a:cubicBezTo>
                  <a:cubicBezTo>
                    <a:pt x="294" y="206"/>
                    <a:pt x="288" y="212"/>
                    <a:pt x="283" y="218"/>
                  </a:cubicBezTo>
                  <a:cubicBezTo>
                    <a:pt x="278" y="223"/>
                    <a:pt x="273" y="226"/>
                    <a:pt x="268" y="231"/>
                  </a:cubicBezTo>
                  <a:cubicBezTo>
                    <a:pt x="264" y="229"/>
                    <a:pt x="261" y="227"/>
                    <a:pt x="258" y="224"/>
                  </a:cubicBezTo>
                  <a:cubicBezTo>
                    <a:pt x="257" y="224"/>
                    <a:pt x="256" y="224"/>
                    <a:pt x="255" y="224"/>
                  </a:cubicBezTo>
                  <a:cubicBezTo>
                    <a:pt x="254" y="223"/>
                    <a:pt x="254" y="223"/>
                    <a:pt x="253" y="222"/>
                  </a:cubicBezTo>
                  <a:cubicBezTo>
                    <a:pt x="248" y="219"/>
                    <a:pt x="240" y="223"/>
                    <a:pt x="240" y="229"/>
                  </a:cubicBezTo>
                  <a:cubicBezTo>
                    <a:pt x="239" y="229"/>
                    <a:pt x="239" y="229"/>
                    <a:pt x="239" y="229"/>
                  </a:cubicBezTo>
                  <a:cubicBezTo>
                    <a:pt x="233" y="229"/>
                    <a:pt x="227" y="230"/>
                    <a:pt x="221" y="232"/>
                  </a:cubicBezTo>
                  <a:cubicBezTo>
                    <a:pt x="218" y="230"/>
                    <a:pt x="216" y="229"/>
                    <a:pt x="213" y="227"/>
                  </a:cubicBezTo>
                  <a:cubicBezTo>
                    <a:pt x="210" y="224"/>
                    <a:pt x="207" y="220"/>
                    <a:pt x="204" y="216"/>
                  </a:cubicBezTo>
                  <a:cubicBezTo>
                    <a:pt x="186" y="192"/>
                    <a:pt x="174" y="163"/>
                    <a:pt x="151" y="142"/>
                  </a:cubicBezTo>
                  <a:cubicBezTo>
                    <a:pt x="153" y="132"/>
                    <a:pt x="155" y="121"/>
                    <a:pt x="157" y="111"/>
                  </a:cubicBezTo>
                  <a:cubicBezTo>
                    <a:pt x="159" y="106"/>
                    <a:pt x="161" y="100"/>
                    <a:pt x="163" y="95"/>
                  </a:cubicBezTo>
                  <a:cubicBezTo>
                    <a:pt x="163" y="95"/>
                    <a:pt x="164" y="94"/>
                    <a:pt x="163" y="94"/>
                  </a:cubicBezTo>
                  <a:cubicBezTo>
                    <a:pt x="163" y="94"/>
                    <a:pt x="163" y="94"/>
                    <a:pt x="163" y="94"/>
                  </a:cubicBezTo>
                  <a:cubicBezTo>
                    <a:pt x="164" y="91"/>
                    <a:pt x="165" y="88"/>
                    <a:pt x="165" y="85"/>
                  </a:cubicBezTo>
                  <a:cubicBezTo>
                    <a:pt x="166" y="83"/>
                    <a:pt x="163" y="83"/>
                    <a:pt x="162" y="84"/>
                  </a:cubicBezTo>
                  <a:cubicBezTo>
                    <a:pt x="162" y="86"/>
                    <a:pt x="161" y="88"/>
                    <a:pt x="160" y="90"/>
                  </a:cubicBezTo>
                  <a:cubicBezTo>
                    <a:pt x="160" y="89"/>
                    <a:pt x="160" y="87"/>
                    <a:pt x="160" y="86"/>
                  </a:cubicBezTo>
                  <a:cubicBezTo>
                    <a:pt x="160" y="81"/>
                    <a:pt x="160" y="76"/>
                    <a:pt x="159" y="72"/>
                  </a:cubicBezTo>
                  <a:cubicBezTo>
                    <a:pt x="160" y="74"/>
                    <a:pt x="162" y="77"/>
                    <a:pt x="164" y="80"/>
                  </a:cubicBezTo>
                  <a:cubicBezTo>
                    <a:pt x="166" y="82"/>
                    <a:pt x="169" y="79"/>
                    <a:pt x="168" y="77"/>
                  </a:cubicBezTo>
                  <a:cubicBezTo>
                    <a:pt x="167" y="71"/>
                    <a:pt x="162" y="64"/>
                    <a:pt x="158" y="59"/>
                  </a:cubicBezTo>
                  <a:cubicBezTo>
                    <a:pt x="153" y="52"/>
                    <a:pt x="148" y="46"/>
                    <a:pt x="143" y="40"/>
                  </a:cubicBezTo>
                  <a:cubicBezTo>
                    <a:pt x="135" y="29"/>
                    <a:pt x="124" y="15"/>
                    <a:pt x="124" y="0"/>
                  </a:cubicBezTo>
                  <a:cubicBezTo>
                    <a:pt x="124" y="0"/>
                    <a:pt x="123" y="0"/>
                    <a:pt x="123" y="0"/>
                  </a:cubicBezTo>
                  <a:cubicBezTo>
                    <a:pt x="118" y="10"/>
                    <a:pt x="125" y="23"/>
                    <a:pt x="132" y="32"/>
                  </a:cubicBezTo>
                  <a:cubicBezTo>
                    <a:pt x="131" y="32"/>
                    <a:pt x="130" y="32"/>
                    <a:pt x="130" y="31"/>
                  </a:cubicBezTo>
                  <a:cubicBezTo>
                    <a:pt x="129" y="31"/>
                    <a:pt x="128" y="32"/>
                    <a:pt x="128" y="33"/>
                  </a:cubicBezTo>
                  <a:cubicBezTo>
                    <a:pt x="135" y="43"/>
                    <a:pt x="144" y="50"/>
                    <a:pt x="150" y="61"/>
                  </a:cubicBezTo>
                  <a:cubicBezTo>
                    <a:pt x="153" y="68"/>
                    <a:pt x="155" y="77"/>
                    <a:pt x="155" y="85"/>
                  </a:cubicBezTo>
                  <a:cubicBezTo>
                    <a:pt x="152" y="81"/>
                    <a:pt x="149" y="78"/>
                    <a:pt x="147" y="74"/>
                  </a:cubicBezTo>
                  <a:cubicBezTo>
                    <a:pt x="144" y="70"/>
                    <a:pt x="142" y="67"/>
                    <a:pt x="141" y="63"/>
                  </a:cubicBezTo>
                  <a:cubicBezTo>
                    <a:pt x="141" y="63"/>
                    <a:pt x="141" y="62"/>
                    <a:pt x="141" y="62"/>
                  </a:cubicBezTo>
                  <a:cubicBezTo>
                    <a:pt x="136" y="53"/>
                    <a:pt x="131" y="44"/>
                    <a:pt x="128" y="34"/>
                  </a:cubicBezTo>
                  <a:cubicBezTo>
                    <a:pt x="128" y="33"/>
                    <a:pt x="126" y="33"/>
                    <a:pt x="127" y="34"/>
                  </a:cubicBezTo>
                  <a:cubicBezTo>
                    <a:pt x="128" y="41"/>
                    <a:pt x="131" y="47"/>
                    <a:pt x="134" y="54"/>
                  </a:cubicBezTo>
                  <a:cubicBezTo>
                    <a:pt x="136" y="61"/>
                    <a:pt x="141" y="68"/>
                    <a:pt x="145" y="75"/>
                  </a:cubicBezTo>
                  <a:cubicBezTo>
                    <a:pt x="148" y="79"/>
                    <a:pt x="151" y="83"/>
                    <a:pt x="155" y="87"/>
                  </a:cubicBezTo>
                  <a:cubicBezTo>
                    <a:pt x="155" y="88"/>
                    <a:pt x="155" y="89"/>
                    <a:pt x="155" y="90"/>
                  </a:cubicBezTo>
                  <a:cubicBezTo>
                    <a:pt x="155" y="95"/>
                    <a:pt x="154" y="101"/>
                    <a:pt x="153" y="107"/>
                  </a:cubicBezTo>
                  <a:cubicBezTo>
                    <a:pt x="153" y="107"/>
                    <a:pt x="153" y="108"/>
                    <a:pt x="153" y="108"/>
                  </a:cubicBezTo>
                  <a:cubicBezTo>
                    <a:pt x="151" y="99"/>
                    <a:pt x="147" y="90"/>
                    <a:pt x="141" y="85"/>
                  </a:cubicBezTo>
                  <a:cubicBezTo>
                    <a:pt x="141" y="85"/>
                    <a:pt x="140" y="85"/>
                    <a:pt x="140" y="86"/>
                  </a:cubicBezTo>
                  <a:cubicBezTo>
                    <a:pt x="145" y="94"/>
                    <a:pt x="150" y="101"/>
                    <a:pt x="152" y="110"/>
                  </a:cubicBezTo>
                  <a:cubicBezTo>
                    <a:pt x="152" y="111"/>
                    <a:pt x="151" y="113"/>
                    <a:pt x="150" y="114"/>
                  </a:cubicBezTo>
                  <a:cubicBezTo>
                    <a:pt x="148" y="119"/>
                    <a:pt x="147" y="123"/>
                    <a:pt x="145" y="128"/>
                  </a:cubicBezTo>
                  <a:cubicBezTo>
                    <a:pt x="142" y="118"/>
                    <a:pt x="134" y="107"/>
                    <a:pt x="128" y="104"/>
                  </a:cubicBezTo>
                  <a:cubicBezTo>
                    <a:pt x="127" y="104"/>
                    <a:pt x="126" y="105"/>
                    <a:pt x="127" y="105"/>
                  </a:cubicBezTo>
                  <a:cubicBezTo>
                    <a:pt x="132" y="112"/>
                    <a:pt x="138" y="117"/>
                    <a:pt x="142" y="125"/>
                  </a:cubicBezTo>
                  <a:cubicBezTo>
                    <a:pt x="143" y="127"/>
                    <a:pt x="143" y="129"/>
                    <a:pt x="143" y="132"/>
                  </a:cubicBezTo>
                  <a:cubicBezTo>
                    <a:pt x="142" y="134"/>
                    <a:pt x="141" y="137"/>
                    <a:pt x="141" y="140"/>
                  </a:cubicBezTo>
                  <a:cubicBezTo>
                    <a:pt x="139" y="141"/>
                    <a:pt x="138" y="141"/>
                    <a:pt x="136" y="142"/>
                  </a:cubicBezTo>
                  <a:cubicBezTo>
                    <a:pt x="136" y="142"/>
                    <a:pt x="136" y="142"/>
                    <a:pt x="136" y="142"/>
                  </a:cubicBezTo>
                  <a:cubicBezTo>
                    <a:pt x="138" y="142"/>
                    <a:pt x="139" y="142"/>
                    <a:pt x="140" y="141"/>
                  </a:cubicBezTo>
                  <a:cubicBezTo>
                    <a:pt x="140" y="142"/>
                    <a:pt x="140" y="143"/>
                    <a:pt x="141" y="144"/>
                  </a:cubicBezTo>
                  <a:cubicBezTo>
                    <a:pt x="141" y="146"/>
                    <a:pt x="143" y="147"/>
                    <a:pt x="144" y="145"/>
                  </a:cubicBezTo>
                  <a:cubicBezTo>
                    <a:pt x="145" y="145"/>
                    <a:pt x="146" y="144"/>
                    <a:pt x="147" y="143"/>
                  </a:cubicBezTo>
                  <a:cubicBezTo>
                    <a:pt x="147" y="143"/>
                    <a:pt x="147" y="143"/>
                    <a:pt x="147" y="143"/>
                  </a:cubicBezTo>
                  <a:cubicBezTo>
                    <a:pt x="147" y="147"/>
                    <a:pt x="147" y="150"/>
                    <a:pt x="147" y="153"/>
                  </a:cubicBezTo>
                  <a:cubicBezTo>
                    <a:pt x="146" y="155"/>
                    <a:pt x="149" y="155"/>
                    <a:pt x="149" y="153"/>
                  </a:cubicBezTo>
                  <a:cubicBezTo>
                    <a:pt x="149" y="151"/>
                    <a:pt x="150" y="148"/>
                    <a:pt x="150" y="146"/>
                  </a:cubicBezTo>
                  <a:cubicBezTo>
                    <a:pt x="168" y="166"/>
                    <a:pt x="179" y="192"/>
                    <a:pt x="194" y="214"/>
                  </a:cubicBezTo>
                  <a:cubicBezTo>
                    <a:pt x="180" y="203"/>
                    <a:pt x="168" y="191"/>
                    <a:pt x="156" y="178"/>
                  </a:cubicBezTo>
                  <a:cubicBezTo>
                    <a:pt x="156" y="178"/>
                    <a:pt x="155" y="178"/>
                    <a:pt x="156" y="178"/>
                  </a:cubicBezTo>
                  <a:cubicBezTo>
                    <a:pt x="166" y="191"/>
                    <a:pt x="178" y="203"/>
                    <a:pt x="190" y="214"/>
                  </a:cubicBezTo>
                  <a:cubicBezTo>
                    <a:pt x="194" y="217"/>
                    <a:pt x="198" y="221"/>
                    <a:pt x="202" y="224"/>
                  </a:cubicBezTo>
                  <a:cubicBezTo>
                    <a:pt x="207" y="231"/>
                    <a:pt x="213" y="238"/>
                    <a:pt x="219" y="244"/>
                  </a:cubicBezTo>
                  <a:cubicBezTo>
                    <a:pt x="218" y="245"/>
                    <a:pt x="218" y="246"/>
                    <a:pt x="218" y="247"/>
                  </a:cubicBezTo>
                  <a:cubicBezTo>
                    <a:pt x="214" y="244"/>
                    <a:pt x="211" y="241"/>
                    <a:pt x="207" y="239"/>
                  </a:cubicBezTo>
                  <a:cubicBezTo>
                    <a:pt x="206" y="239"/>
                    <a:pt x="206" y="239"/>
                    <a:pt x="206" y="239"/>
                  </a:cubicBezTo>
                  <a:cubicBezTo>
                    <a:pt x="216" y="246"/>
                    <a:pt x="224" y="256"/>
                    <a:pt x="233" y="264"/>
                  </a:cubicBezTo>
                  <a:cubicBezTo>
                    <a:pt x="237" y="269"/>
                    <a:pt x="244" y="276"/>
                    <a:pt x="250" y="279"/>
                  </a:cubicBezTo>
                  <a:cubicBezTo>
                    <a:pt x="256" y="285"/>
                    <a:pt x="261" y="291"/>
                    <a:pt x="266" y="296"/>
                  </a:cubicBezTo>
                  <a:cubicBezTo>
                    <a:pt x="272" y="303"/>
                    <a:pt x="277" y="310"/>
                    <a:pt x="283" y="317"/>
                  </a:cubicBezTo>
                  <a:cubicBezTo>
                    <a:pt x="278" y="312"/>
                    <a:pt x="272" y="308"/>
                    <a:pt x="266" y="304"/>
                  </a:cubicBezTo>
                  <a:cubicBezTo>
                    <a:pt x="253" y="294"/>
                    <a:pt x="240" y="286"/>
                    <a:pt x="231" y="273"/>
                  </a:cubicBezTo>
                  <a:cubicBezTo>
                    <a:pt x="231" y="273"/>
                    <a:pt x="231" y="273"/>
                    <a:pt x="231" y="273"/>
                  </a:cubicBezTo>
                  <a:cubicBezTo>
                    <a:pt x="239" y="285"/>
                    <a:pt x="250" y="295"/>
                    <a:pt x="261" y="303"/>
                  </a:cubicBezTo>
                  <a:cubicBezTo>
                    <a:pt x="267" y="308"/>
                    <a:pt x="273" y="313"/>
                    <a:pt x="279" y="318"/>
                  </a:cubicBezTo>
                  <a:cubicBezTo>
                    <a:pt x="285" y="322"/>
                    <a:pt x="291" y="329"/>
                    <a:pt x="297" y="332"/>
                  </a:cubicBezTo>
                  <a:cubicBezTo>
                    <a:pt x="298" y="332"/>
                    <a:pt x="298" y="332"/>
                    <a:pt x="298" y="332"/>
                  </a:cubicBezTo>
                  <a:cubicBezTo>
                    <a:pt x="305" y="338"/>
                    <a:pt x="312" y="345"/>
                    <a:pt x="319" y="352"/>
                  </a:cubicBezTo>
                  <a:cubicBezTo>
                    <a:pt x="328" y="361"/>
                    <a:pt x="337" y="370"/>
                    <a:pt x="346" y="379"/>
                  </a:cubicBezTo>
                  <a:cubicBezTo>
                    <a:pt x="345" y="378"/>
                    <a:pt x="343" y="377"/>
                    <a:pt x="342" y="375"/>
                  </a:cubicBezTo>
                  <a:cubicBezTo>
                    <a:pt x="338" y="371"/>
                    <a:pt x="332" y="366"/>
                    <a:pt x="327" y="362"/>
                  </a:cubicBezTo>
                  <a:cubicBezTo>
                    <a:pt x="327" y="362"/>
                    <a:pt x="327" y="362"/>
                    <a:pt x="327" y="362"/>
                  </a:cubicBezTo>
                  <a:cubicBezTo>
                    <a:pt x="322" y="356"/>
                    <a:pt x="315" y="350"/>
                    <a:pt x="310" y="346"/>
                  </a:cubicBezTo>
                  <a:cubicBezTo>
                    <a:pt x="303" y="339"/>
                    <a:pt x="295" y="334"/>
                    <a:pt x="286" y="331"/>
                  </a:cubicBezTo>
                  <a:cubicBezTo>
                    <a:pt x="286" y="331"/>
                    <a:pt x="286" y="332"/>
                    <a:pt x="286" y="332"/>
                  </a:cubicBezTo>
                  <a:cubicBezTo>
                    <a:pt x="296" y="335"/>
                    <a:pt x="303" y="341"/>
                    <a:pt x="310" y="348"/>
                  </a:cubicBezTo>
                  <a:cubicBezTo>
                    <a:pt x="316" y="354"/>
                    <a:pt x="321" y="363"/>
                    <a:pt x="329" y="368"/>
                  </a:cubicBezTo>
                  <a:cubicBezTo>
                    <a:pt x="330" y="368"/>
                    <a:pt x="330" y="367"/>
                    <a:pt x="330" y="367"/>
                  </a:cubicBezTo>
                  <a:cubicBezTo>
                    <a:pt x="330" y="366"/>
                    <a:pt x="330" y="366"/>
                    <a:pt x="329" y="366"/>
                  </a:cubicBezTo>
                  <a:cubicBezTo>
                    <a:pt x="333" y="369"/>
                    <a:pt x="336" y="372"/>
                    <a:pt x="339" y="376"/>
                  </a:cubicBezTo>
                  <a:cubicBezTo>
                    <a:pt x="344" y="380"/>
                    <a:pt x="347" y="386"/>
                    <a:pt x="352" y="390"/>
                  </a:cubicBezTo>
                  <a:cubicBezTo>
                    <a:pt x="353" y="391"/>
                    <a:pt x="355" y="390"/>
                    <a:pt x="354" y="389"/>
                  </a:cubicBezTo>
                  <a:cubicBezTo>
                    <a:pt x="354" y="388"/>
                    <a:pt x="354" y="388"/>
                    <a:pt x="353" y="387"/>
                  </a:cubicBezTo>
                  <a:cubicBezTo>
                    <a:pt x="359" y="395"/>
                    <a:pt x="365" y="402"/>
                    <a:pt x="370" y="410"/>
                  </a:cubicBezTo>
                  <a:cubicBezTo>
                    <a:pt x="376" y="419"/>
                    <a:pt x="381" y="428"/>
                    <a:pt x="384" y="438"/>
                  </a:cubicBezTo>
                  <a:cubicBezTo>
                    <a:pt x="386" y="446"/>
                    <a:pt x="386" y="456"/>
                    <a:pt x="387" y="465"/>
                  </a:cubicBezTo>
                  <a:cubicBezTo>
                    <a:pt x="387" y="465"/>
                    <a:pt x="387" y="465"/>
                    <a:pt x="387" y="465"/>
                  </a:cubicBezTo>
                  <a:cubicBezTo>
                    <a:pt x="385" y="470"/>
                    <a:pt x="383" y="476"/>
                    <a:pt x="381" y="481"/>
                  </a:cubicBezTo>
                  <a:cubicBezTo>
                    <a:pt x="378" y="486"/>
                    <a:pt x="375" y="492"/>
                    <a:pt x="370" y="495"/>
                  </a:cubicBezTo>
                  <a:cubicBezTo>
                    <a:pt x="365" y="498"/>
                    <a:pt x="359" y="498"/>
                    <a:pt x="353" y="497"/>
                  </a:cubicBezTo>
                  <a:cubicBezTo>
                    <a:pt x="354" y="497"/>
                    <a:pt x="354" y="496"/>
                    <a:pt x="353" y="496"/>
                  </a:cubicBezTo>
                  <a:cubicBezTo>
                    <a:pt x="349" y="491"/>
                    <a:pt x="343" y="488"/>
                    <a:pt x="339" y="483"/>
                  </a:cubicBezTo>
                  <a:cubicBezTo>
                    <a:pt x="334" y="478"/>
                    <a:pt x="329" y="473"/>
                    <a:pt x="326" y="467"/>
                  </a:cubicBezTo>
                  <a:cubicBezTo>
                    <a:pt x="318" y="455"/>
                    <a:pt x="313" y="442"/>
                    <a:pt x="316" y="428"/>
                  </a:cubicBezTo>
                  <a:cubicBezTo>
                    <a:pt x="316" y="428"/>
                    <a:pt x="315" y="428"/>
                    <a:pt x="315" y="428"/>
                  </a:cubicBezTo>
                  <a:cubicBezTo>
                    <a:pt x="312" y="441"/>
                    <a:pt x="316" y="455"/>
                    <a:pt x="323" y="466"/>
                  </a:cubicBezTo>
                  <a:cubicBezTo>
                    <a:pt x="326" y="473"/>
                    <a:pt x="331" y="479"/>
                    <a:pt x="336" y="484"/>
                  </a:cubicBezTo>
                  <a:cubicBezTo>
                    <a:pt x="339" y="488"/>
                    <a:pt x="344" y="493"/>
                    <a:pt x="348" y="495"/>
                  </a:cubicBezTo>
                  <a:cubicBezTo>
                    <a:pt x="345" y="494"/>
                    <a:pt x="342" y="493"/>
                    <a:pt x="340" y="491"/>
                  </a:cubicBezTo>
                  <a:cubicBezTo>
                    <a:pt x="336" y="489"/>
                    <a:pt x="332" y="487"/>
                    <a:pt x="329" y="485"/>
                  </a:cubicBezTo>
                  <a:cubicBezTo>
                    <a:pt x="331" y="485"/>
                    <a:pt x="333" y="486"/>
                    <a:pt x="335" y="486"/>
                  </a:cubicBezTo>
                  <a:cubicBezTo>
                    <a:pt x="335" y="486"/>
                    <a:pt x="336" y="485"/>
                    <a:pt x="335" y="485"/>
                  </a:cubicBezTo>
                  <a:cubicBezTo>
                    <a:pt x="304" y="474"/>
                    <a:pt x="293" y="439"/>
                    <a:pt x="278" y="413"/>
                  </a:cubicBezTo>
                  <a:cubicBezTo>
                    <a:pt x="278" y="413"/>
                    <a:pt x="278" y="413"/>
                    <a:pt x="278" y="413"/>
                  </a:cubicBezTo>
                  <a:cubicBezTo>
                    <a:pt x="285" y="428"/>
                    <a:pt x="291" y="444"/>
                    <a:pt x="300" y="458"/>
                  </a:cubicBezTo>
                  <a:cubicBezTo>
                    <a:pt x="301" y="459"/>
                    <a:pt x="301" y="460"/>
                    <a:pt x="302" y="461"/>
                  </a:cubicBezTo>
                  <a:cubicBezTo>
                    <a:pt x="295" y="455"/>
                    <a:pt x="289" y="448"/>
                    <a:pt x="283" y="441"/>
                  </a:cubicBezTo>
                  <a:cubicBezTo>
                    <a:pt x="277" y="433"/>
                    <a:pt x="271" y="424"/>
                    <a:pt x="265" y="415"/>
                  </a:cubicBezTo>
                  <a:cubicBezTo>
                    <a:pt x="260" y="407"/>
                    <a:pt x="255" y="399"/>
                    <a:pt x="250" y="392"/>
                  </a:cubicBezTo>
                  <a:cubicBezTo>
                    <a:pt x="252" y="392"/>
                    <a:pt x="253" y="393"/>
                    <a:pt x="255" y="394"/>
                  </a:cubicBezTo>
                  <a:cubicBezTo>
                    <a:pt x="256" y="394"/>
                    <a:pt x="256" y="393"/>
                    <a:pt x="255" y="393"/>
                  </a:cubicBezTo>
                  <a:cubicBezTo>
                    <a:pt x="253" y="391"/>
                    <a:pt x="250" y="389"/>
                    <a:pt x="248" y="388"/>
                  </a:cubicBezTo>
                  <a:cubicBezTo>
                    <a:pt x="241" y="377"/>
                    <a:pt x="235" y="367"/>
                    <a:pt x="229" y="357"/>
                  </a:cubicBezTo>
                  <a:cubicBezTo>
                    <a:pt x="235" y="366"/>
                    <a:pt x="240" y="376"/>
                    <a:pt x="245" y="386"/>
                  </a:cubicBezTo>
                  <a:cubicBezTo>
                    <a:pt x="213" y="361"/>
                    <a:pt x="197" y="322"/>
                    <a:pt x="170" y="291"/>
                  </a:cubicBezTo>
                  <a:cubicBezTo>
                    <a:pt x="157" y="276"/>
                    <a:pt x="142" y="260"/>
                    <a:pt x="130" y="244"/>
                  </a:cubicBezTo>
                  <a:cubicBezTo>
                    <a:pt x="125" y="238"/>
                    <a:pt x="121" y="232"/>
                    <a:pt x="116" y="226"/>
                  </a:cubicBezTo>
                  <a:cubicBezTo>
                    <a:pt x="108" y="213"/>
                    <a:pt x="102" y="200"/>
                    <a:pt x="101" y="185"/>
                  </a:cubicBezTo>
                  <a:cubicBezTo>
                    <a:pt x="101" y="185"/>
                    <a:pt x="100" y="185"/>
                    <a:pt x="100" y="185"/>
                  </a:cubicBezTo>
                  <a:cubicBezTo>
                    <a:pt x="101" y="197"/>
                    <a:pt x="106" y="208"/>
                    <a:pt x="112" y="219"/>
                  </a:cubicBezTo>
                  <a:cubicBezTo>
                    <a:pt x="104" y="210"/>
                    <a:pt x="97" y="202"/>
                    <a:pt x="88" y="195"/>
                  </a:cubicBezTo>
                  <a:cubicBezTo>
                    <a:pt x="90" y="194"/>
                    <a:pt x="92" y="193"/>
                    <a:pt x="93" y="192"/>
                  </a:cubicBezTo>
                  <a:cubicBezTo>
                    <a:pt x="94" y="191"/>
                    <a:pt x="94" y="189"/>
                    <a:pt x="93" y="188"/>
                  </a:cubicBezTo>
                  <a:cubicBezTo>
                    <a:pt x="89" y="186"/>
                    <a:pt x="84" y="186"/>
                    <a:pt x="80" y="186"/>
                  </a:cubicBezTo>
                  <a:cubicBezTo>
                    <a:pt x="76" y="180"/>
                    <a:pt x="72" y="173"/>
                    <a:pt x="68" y="167"/>
                  </a:cubicBezTo>
                  <a:cubicBezTo>
                    <a:pt x="68" y="167"/>
                    <a:pt x="67" y="167"/>
                    <a:pt x="67" y="168"/>
                  </a:cubicBezTo>
                  <a:cubicBezTo>
                    <a:pt x="70" y="174"/>
                    <a:pt x="73" y="180"/>
                    <a:pt x="76" y="187"/>
                  </a:cubicBezTo>
                  <a:cubicBezTo>
                    <a:pt x="75" y="187"/>
                    <a:pt x="75" y="187"/>
                    <a:pt x="74" y="187"/>
                  </a:cubicBezTo>
                  <a:cubicBezTo>
                    <a:pt x="68" y="188"/>
                    <a:pt x="61" y="189"/>
                    <a:pt x="55" y="190"/>
                  </a:cubicBezTo>
                  <a:cubicBezTo>
                    <a:pt x="54" y="187"/>
                    <a:pt x="54" y="184"/>
                    <a:pt x="53" y="182"/>
                  </a:cubicBezTo>
                  <a:cubicBezTo>
                    <a:pt x="52" y="181"/>
                    <a:pt x="51" y="182"/>
                    <a:pt x="51" y="183"/>
                  </a:cubicBezTo>
                  <a:cubicBezTo>
                    <a:pt x="52" y="185"/>
                    <a:pt x="52" y="188"/>
                    <a:pt x="53" y="19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45" y="191"/>
                    <a:pt x="38" y="193"/>
                    <a:pt x="32" y="195"/>
                  </a:cubicBezTo>
                  <a:cubicBezTo>
                    <a:pt x="30" y="189"/>
                    <a:pt x="28" y="184"/>
                    <a:pt x="27" y="178"/>
                  </a:cubicBezTo>
                  <a:cubicBezTo>
                    <a:pt x="27" y="178"/>
                    <a:pt x="26" y="178"/>
                    <a:pt x="26" y="179"/>
                  </a:cubicBezTo>
                  <a:cubicBezTo>
                    <a:pt x="27" y="184"/>
                    <a:pt x="28" y="190"/>
                    <a:pt x="29" y="195"/>
                  </a:cubicBezTo>
                  <a:cubicBezTo>
                    <a:pt x="24" y="197"/>
                    <a:pt x="19" y="199"/>
                    <a:pt x="13" y="201"/>
                  </a:cubicBezTo>
                  <a:cubicBezTo>
                    <a:pt x="11" y="190"/>
                    <a:pt x="9" y="179"/>
                    <a:pt x="7" y="169"/>
                  </a:cubicBezTo>
                  <a:cubicBezTo>
                    <a:pt x="7" y="168"/>
                    <a:pt x="5" y="168"/>
                    <a:pt x="6" y="169"/>
                  </a:cubicBezTo>
                  <a:cubicBezTo>
                    <a:pt x="7" y="180"/>
                    <a:pt x="9" y="191"/>
                    <a:pt x="11" y="201"/>
                  </a:cubicBezTo>
                  <a:cubicBezTo>
                    <a:pt x="11" y="202"/>
                    <a:pt x="10" y="202"/>
                    <a:pt x="10" y="202"/>
                  </a:cubicBezTo>
                  <a:cubicBezTo>
                    <a:pt x="6" y="203"/>
                    <a:pt x="9" y="209"/>
                    <a:pt x="12" y="208"/>
                  </a:cubicBezTo>
                  <a:cubicBezTo>
                    <a:pt x="12" y="208"/>
                    <a:pt x="12" y="208"/>
                    <a:pt x="12" y="208"/>
                  </a:cubicBezTo>
                  <a:cubicBezTo>
                    <a:pt x="12" y="208"/>
                    <a:pt x="12" y="209"/>
                    <a:pt x="12" y="210"/>
                  </a:cubicBezTo>
                  <a:cubicBezTo>
                    <a:pt x="13" y="211"/>
                    <a:pt x="15" y="211"/>
                    <a:pt x="15" y="209"/>
                  </a:cubicBezTo>
                  <a:cubicBezTo>
                    <a:pt x="15" y="208"/>
                    <a:pt x="15" y="208"/>
                    <a:pt x="15" y="207"/>
                  </a:cubicBezTo>
                  <a:cubicBezTo>
                    <a:pt x="21" y="206"/>
                    <a:pt x="27" y="204"/>
                    <a:pt x="33" y="203"/>
                  </a:cubicBezTo>
                  <a:cubicBezTo>
                    <a:pt x="33" y="203"/>
                    <a:pt x="33" y="204"/>
                    <a:pt x="34" y="204"/>
                  </a:cubicBezTo>
                  <a:cubicBezTo>
                    <a:pt x="34" y="205"/>
                    <a:pt x="35" y="204"/>
                    <a:pt x="35" y="204"/>
                  </a:cubicBezTo>
                  <a:cubicBezTo>
                    <a:pt x="35" y="203"/>
                    <a:pt x="35" y="203"/>
                    <a:pt x="35" y="203"/>
                  </a:cubicBezTo>
                  <a:cubicBezTo>
                    <a:pt x="41" y="201"/>
                    <a:pt x="47" y="200"/>
                    <a:pt x="54" y="199"/>
                  </a:cubicBezTo>
                  <a:cubicBezTo>
                    <a:pt x="54" y="199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0"/>
                    <a:pt x="54" y="200"/>
                    <a:pt x="54" y="200"/>
                  </a:cubicBezTo>
                  <a:cubicBezTo>
                    <a:pt x="54" y="201"/>
                    <a:pt x="55" y="202"/>
                    <a:pt x="56" y="201"/>
                  </a:cubicBezTo>
                  <a:cubicBezTo>
                    <a:pt x="56" y="201"/>
                    <a:pt x="57" y="200"/>
                    <a:pt x="57" y="199"/>
                  </a:cubicBezTo>
                  <a:cubicBezTo>
                    <a:pt x="63" y="198"/>
                    <a:pt x="69" y="198"/>
                    <a:pt x="75" y="197"/>
                  </a:cubicBezTo>
                  <a:cubicBezTo>
                    <a:pt x="77" y="197"/>
                    <a:pt x="79" y="197"/>
                    <a:pt x="82" y="196"/>
                  </a:cubicBezTo>
                  <a:cubicBezTo>
                    <a:pt x="82" y="198"/>
                    <a:pt x="83" y="199"/>
                    <a:pt x="84" y="200"/>
                  </a:cubicBezTo>
                  <a:cubicBezTo>
                    <a:pt x="85" y="201"/>
                    <a:pt x="86" y="200"/>
                    <a:pt x="86" y="199"/>
                  </a:cubicBezTo>
                  <a:cubicBezTo>
                    <a:pt x="85" y="199"/>
                    <a:pt x="85" y="198"/>
                    <a:pt x="85" y="197"/>
                  </a:cubicBezTo>
                  <a:cubicBezTo>
                    <a:pt x="103" y="215"/>
                    <a:pt x="116" y="238"/>
                    <a:pt x="130" y="258"/>
                  </a:cubicBezTo>
                  <a:cubicBezTo>
                    <a:pt x="138" y="270"/>
                    <a:pt x="147" y="281"/>
                    <a:pt x="156" y="292"/>
                  </a:cubicBezTo>
                  <a:cubicBezTo>
                    <a:pt x="129" y="310"/>
                    <a:pt x="108" y="336"/>
                    <a:pt x="86" y="359"/>
                  </a:cubicBezTo>
                  <a:cubicBezTo>
                    <a:pt x="66" y="380"/>
                    <a:pt x="45" y="401"/>
                    <a:pt x="25" y="422"/>
                  </a:cubicBezTo>
                  <a:cubicBezTo>
                    <a:pt x="17" y="431"/>
                    <a:pt x="9" y="441"/>
                    <a:pt x="4" y="452"/>
                  </a:cubicBezTo>
                  <a:cubicBezTo>
                    <a:pt x="0" y="461"/>
                    <a:pt x="2" y="468"/>
                    <a:pt x="6" y="476"/>
                  </a:cubicBezTo>
                  <a:cubicBezTo>
                    <a:pt x="11" y="486"/>
                    <a:pt x="19" y="495"/>
                    <a:pt x="27" y="503"/>
                  </a:cubicBezTo>
                  <a:cubicBezTo>
                    <a:pt x="30" y="507"/>
                    <a:pt x="38" y="516"/>
                    <a:pt x="44" y="511"/>
                  </a:cubicBezTo>
                  <a:cubicBezTo>
                    <a:pt x="45" y="510"/>
                    <a:pt x="46" y="509"/>
                    <a:pt x="45" y="508"/>
                  </a:cubicBezTo>
                  <a:cubicBezTo>
                    <a:pt x="56" y="512"/>
                    <a:pt x="66" y="514"/>
                    <a:pt x="77" y="507"/>
                  </a:cubicBezTo>
                  <a:cubicBezTo>
                    <a:pt x="87" y="500"/>
                    <a:pt x="94" y="491"/>
                    <a:pt x="102" y="482"/>
                  </a:cubicBezTo>
                  <a:cubicBezTo>
                    <a:pt x="112" y="472"/>
                    <a:pt x="122" y="461"/>
                    <a:pt x="132" y="451"/>
                  </a:cubicBezTo>
                  <a:cubicBezTo>
                    <a:pt x="149" y="437"/>
                    <a:pt x="167" y="424"/>
                    <a:pt x="183" y="408"/>
                  </a:cubicBezTo>
                  <a:cubicBezTo>
                    <a:pt x="194" y="397"/>
                    <a:pt x="207" y="385"/>
                    <a:pt x="215" y="371"/>
                  </a:cubicBezTo>
                  <a:cubicBezTo>
                    <a:pt x="231" y="392"/>
                    <a:pt x="248" y="413"/>
                    <a:pt x="266" y="434"/>
                  </a:cubicBezTo>
                  <a:cubicBezTo>
                    <a:pt x="286" y="458"/>
                    <a:pt x="309" y="485"/>
                    <a:pt x="337" y="500"/>
                  </a:cubicBezTo>
                  <a:cubicBezTo>
                    <a:pt x="348" y="505"/>
                    <a:pt x="360" y="508"/>
                    <a:pt x="371" y="503"/>
                  </a:cubicBezTo>
                  <a:cubicBezTo>
                    <a:pt x="383" y="498"/>
                    <a:pt x="390" y="482"/>
                    <a:pt x="392" y="469"/>
                  </a:cubicBezTo>
                  <a:cubicBezTo>
                    <a:pt x="393" y="465"/>
                    <a:pt x="393" y="461"/>
                    <a:pt x="393" y="457"/>
                  </a:cubicBezTo>
                  <a:cubicBezTo>
                    <a:pt x="396" y="441"/>
                    <a:pt x="386" y="421"/>
                    <a:pt x="378" y="408"/>
                  </a:cubicBezTo>
                  <a:cubicBezTo>
                    <a:pt x="364" y="386"/>
                    <a:pt x="346" y="368"/>
                    <a:pt x="328" y="350"/>
                  </a:cubicBezTo>
                  <a:cubicBezTo>
                    <a:pt x="319" y="341"/>
                    <a:pt x="311" y="333"/>
                    <a:pt x="302" y="325"/>
                  </a:cubicBezTo>
                  <a:cubicBezTo>
                    <a:pt x="292" y="316"/>
                    <a:pt x="284" y="306"/>
                    <a:pt x="275" y="296"/>
                  </a:cubicBezTo>
                  <a:cubicBezTo>
                    <a:pt x="273" y="294"/>
                    <a:pt x="271" y="292"/>
                    <a:pt x="269" y="289"/>
                  </a:cubicBezTo>
                  <a:cubicBezTo>
                    <a:pt x="270" y="286"/>
                    <a:pt x="270" y="282"/>
                    <a:pt x="271" y="278"/>
                  </a:cubicBezTo>
                  <a:cubicBezTo>
                    <a:pt x="271" y="273"/>
                    <a:pt x="271" y="267"/>
                    <a:pt x="271" y="261"/>
                  </a:cubicBezTo>
                  <a:cubicBezTo>
                    <a:pt x="272" y="262"/>
                    <a:pt x="272" y="262"/>
                    <a:pt x="273" y="263"/>
                  </a:cubicBezTo>
                  <a:cubicBezTo>
                    <a:pt x="281" y="269"/>
                    <a:pt x="292" y="257"/>
                    <a:pt x="287" y="249"/>
                  </a:cubicBezTo>
                  <a:cubicBezTo>
                    <a:pt x="285" y="246"/>
                    <a:pt x="283" y="244"/>
                    <a:pt x="280" y="241"/>
                  </a:cubicBezTo>
                  <a:cubicBezTo>
                    <a:pt x="290" y="236"/>
                    <a:pt x="299" y="224"/>
                    <a:pt x="306" y="216"/>
                  </a:cubicBezTo>
                  <a:cubicBezTo>
                    <a:pt x="318" y="201"/>
                    <a:pt x="329" y="185"/>
                    <a:pt x="341" y="170"/>
                  </a:cubicBezTo>
                  <a:cubicBezTo>
                    <a:pt x="353" y="155"/>
                    <a:pt x="366" y="141"/>
                    <a:pt x="379" y="127"/>
                  </a:cubicBezTo>
                  <a:cubicBezTo>
                    <a:pt x="388" y="118"/>
                    <a:pt x="397" y="109"/>
                    <a:pt x="405" y="100"/>
                  </a:cubicBezTo>
                  <a:cubicBezTo>
                    <a:pt x="409" y="97"/>
                    <a:pt x="412" y="94"/>
                    <a:pt x="416" y="90"/>
                  </a:cubicBezTo>
                  <a:cubicBezTo>
                    <a:pt x="416" y="90"/>
                    <a:pt x="416" y="90"/>
                    <a:pt x="416" y="90"/>
                  </a:cubicBezTo>
                  <a:cubicBezTo>
                    <a:pt x="425" y="90"/>
                    <a:pt x="434" y="88"/>
                    <a:pt x="442" y="86"/>
                  </a:cubicBezTo>
                  <a:cubicBezTo>
                    <a:pt x="448" y="84"/>
                    <a:pt x="457" y="81"/>
                    <a:pt x="459" y="74"/>
                  </a:cubicBezTo>
                  <a:cubicBezTo>
                    <a:pt x="470" y="67"/>
                    <a:pt x="480" y="55"/>
                    <a:pt x="487" y="45"/>
                  </a:cubicBezTo>
                  <a:cubicBezTo>
                    <a:pt x="487" y="44"/>
                    <a:pt x="487" y="44"/>
                    <a:pt x="487" y="43"/>
                  </a:cubicBezTo>
                  <a:cubicBezTo>
                    <a:pt x="490" y="42"/>
                    <a:pt x="492" y="40"/>
                    <a:pt x="490" y="37"/>
                  </a:cubicBezTo>
                  <a:close/>
                  <a:moveTo>
                    <a:pt x="148" y="140"/>
                  </a:moveTo>
                  <a:cubicBezTo>
                    <a:pt x="148" y="139"/>
                    <a:pt x="148" y="139"/>
                    <a:pt x="148" y="138"/>
                  </a:cubicBezTo>
                  <a:cubicBezTo>
                    <a:pt x="148" y="139"/>
                    <a:pt x="148" y="139"/>
                    <a:pt x="148" y="140"/>
                  </a:cubicBezTo>
                  <a:cubicBezTo>
                    <a:pt x="148" y="140"/>
                    <a:pt x="148" y="140"/>
                    <a:pt x="148" y="140"/>
                  </a:cubicBezTo>
                  <a:close/>
                  <a:moveTo>
                    <a:pt x="193" y="326"/>
                  </a:moveTo>
                  <a:cubicBezTo>
                    <a:pt x="193" y="326"/>
                    <a:pt x="193" y="326"/>
                    <a:pt x="193" y="326"/>
                  </a:cubicBezTo>
                  <a:cubicBezTo>
                    <a:pt x="185" y="316"/>
                    <a:pt x="178" y="307"/>
                    <a:pt x="170" y="297"/>
                  </a:cubicBezTo>
                  <a:cubicBezTo>
                    <a:pt x="170" y="297"/>
                    <a:pt x="170" y="297"/>
                    <a:pt x="170" y="297"/>
                  </a:cubicBezTo>
                  <a:cubicBezTo>
                    <a:pt x="165" y="291"/>
                    <a:pt x="160" y="284"/>
                    <a:pt x="155" y="278"/>
                  </a:cubicBezTo>
                  <a:cubicBezTo>
                    <a:pt x="159" y="282"/>
                    <a:pt x="163" y="287"/>
                    <a:pt x="167" y="291"/>
                  </a:cubicBezTo>
                  <a:cubicBezTo>
                    <a:pt x="176" y="302"/>
                    <a:pt x="185" y="314"/>
                    <a:pt x="193" y="326"/>
                  </a:cubicBezTo>
                  <a:close/>
                  <a:moveTo>
                    <a:pt x="80" y="493"/>
                  </a:moveTo>
                  <a:cubicBezTo>
                    <a:pt x="75" y="498"/>
                    <a:pt x="69" y="504"/>
                    <a:pt x="61" y="504"/>
                  </a:cubicBezTo>
                  <a:cubicBezTo>
                    <a:pt x="60" y="504"/>
                    <a:pt x="59" y="504"/>
                    <a:pt x="57" y="503"/>
                  </a:cubicBezTo>
                  <a:cubicBezTo>
                    <a:pt x="69" y="496"/>
                    <a:pt x="79" y="487"/>
                    <a:pt x="89" y="479"/>
                  </a:cubicBezTo>
                  <a:cubicBezTo>
                    <a:pt x="98" y="472"/>
                    <a:pt x="106" y="465"/>
                    <a:pt x="114" y="458"/>
                  </a:cubicBezTo>
                  <a:cubicBezTo>
                    <a:pt x="103" y="469"/>
                    <a:pt x="92" y="481"/>
                    <a:pt x="80" y="493"/>
                  </a:cubicBezTo>
                  <a:close/>
                  <a:moveTo>
                    <a:pt x="146" y="429"/>
                  </a:moveTo>
                  <a:cubicBezTo>
                    <a:pt x="167" y="409"/>
                    <a:pt x="188" y="387"/>
                    <a:pt x="208" y="365"/>
                  </a:cubicBezTo>
                  <a:cubicBezTo>
                    <a:pt x="209" y="364"/>
                    <a:pt x="208" y="363"/>
                    <a:pt x="207" y="364"/>
                  </a:cubicBezTo>
                  <a:cubicBezTo>
                    <a:pt x="182" y="389"/>
                    <a:pt x="157" y="413"/>
                    <a:pt x="131" y="437"/>
                  </a:cubicBezTo>
                  <a:cubicBezTo>
                    <a:pt x="118" y="449"/>
                    <a:pt x="105" y="460"/>
                    <a:pt x="91" y="471"/>
                  </a:cubicBezTo>
                  <a:cubicBezTo>
                    <a:pt x="79" y="482"/>
                    <a:pt x="65" y="491"/>
                    <a:pt x="53" y="502"/>
                  </a:cubicBezTo>
                  <a:cubicBezTo>
                    <a:pt x="48" y="501"/>
                    <a:pt x="42" y="498"/>
                    <a:pt x="37" y="496"/>
                  </a:cubicBezTo>
                  <a:cubicBezTo>
                    <a:pt x="36" y="496"/>
                    <a:pt x="34" y="496"/>
                    <a:pt x="33" y="497"/>
                  </a:cubicBezTo>
                  <a:cubicBezTo>
                    <a:pt x="32" y="496"/>
                    <a:pt x="31" y="495"/>
                    <a:pt x="30" y="494"/>
                  </a:cubicBezTo>
                  <a:cubicBezTo>
                    <a:pt x="23" y="487"/>
                    <a:pt x="17" y="478"/>
                    <a:pt x="12" y="469"/>
                  </a:cubicBezTo>
                  <a:cubicBezTo>
                    <a:pt x="8" y="460"/>
                    <a:pt x="14" y="452"/>
                    <a:pt x="19" y="444"/>
                  </a:cubicBezTo>
                  <a:cubicBezTo>
                    <a:pt x="26" y="434"/>
                    <a:pt x="35" y="426"/>
                    <a:pt x="44" y="417"/>
                  </a:cubicBezTo>
                  <a:cubicBezTo>
                    <a:pt x="62" y="398"/>
                    <a:pt x="80" y="378"/>
                    <a:pt x="98" y="359"/>
                  </a:cubicBezTo>
                  <a:cubicBezTo>
                    <a:pt x="118" y="337"/>
                    <a:pt x="139" y="317"/>
                    <a:pt x="158" y="295"/>
                  </a:cubicBezTo>
                  <a:cubicBezTo>
                    <a:pt x="161" y="298"/>
                    <a:pt x="163" y="301"/>
                    <a:pt x="165" y="304"/>
                  </a:cubicBezTo>
                  <a:cubicBezTo>
                    <a:pt x="151" y="324"/>
                    <a:pt x="131" y="341"/>
                    <a:pt x="119" y="362"/>
                  </a:cubicBezTo>
                  <a:cubicBezTo>
                    <a:pt x="118" y="363"/>
                    <a:pt x="120" y="365"/>
                    <a:pt x="121" y="364"/>
                  </a:cubicBezTo>
                  <a:cubicBezTo>
                    <a:pt x="138" y="346"/>
                    <a:pt x="153" y="326"/>
                    <a:pt x="166" y="305"/>
                  </a:cubicBezTo>
                  <a:cubicBezTo>
                    <a:pt x="174" y="316"/>
                    <a:pt x="182" y="327"/>
                    <a:pt x="190" y="338"/>
                  </a:cubicBezTo>
                  <a:cubicBezTo>
                    <a:pt x="194" y="343"/>
                    <a:pt x="198" y="348"/>
                    <a:pt x="202" y="353"/>
                  </a:cubicBezTo>
                  <a:cubicBezTo>
                    <a:pt x="178" y="374"/>
                    <a:pt x="152" y="394"/>
                    <a:pt x="128" y="415"/>
                  </a:cubicBezTo>
                  <a:cubicBezTo>
                    <a:pt x="116" y="426"/>
                    <a:pt x="105" y="436"/>
                    <a:pt x="93" y="447"/>
                  </a:cubicBezTo>
                  <a:cubicBezTo>
                    <a:pt x="82" y="457"/>
                    <a:pt x="70" y="468"/>
                    <a:pt x="62" y="480"/>
                  </a:cubicBezTo>
                  <a:cubicBezTo>
                    <a:pt x="61" y="481"/>
                    <a:pt x="62" y="482"/>
                    <a:pt x="63" y="482"/>
                  </a:cubicBezTo>
                  <a:cubicBezTo>
                    <a:pt x="75" y="472"/>
                    <a:pt x="85" y="460"/>
                    <a:pt x="96" y="450"/>
                  </a:cubicBezTo>
                  <a:cubicBezTo>
                    <a:pt x="108" y="439"/>
                    <a:pt x="119" y="429"/>
                    <a:pt x="131" y="418"/>
                  </a:cubicBezTo>
                  <a:cubicBezTo>
                    <a:pt x="155" y="397"/>
                    <a:pt x="179" y="376"/>
                    <a:pt x="202" y="354"/>
                  </a:cubicBezTo>
                  <a:cubicBezTo>
                    <a:pt x="206" y="359"/>
                    <a:pt x="209" y="363"/>
                    <a:pt x="213" y="368"/>
                  </a:cubicBezTo>
                  <a:cubicBezTo>
                    <a:pt x="194" y="391"/>
                    <a:pt x="169" y="410"/>
                    <a:pt x="146" y="429"/>
                  </a:cubicBezTo>
                  <a:close/>
                  <a:moveTo>
                    <a:pt x="231" y="377"/>
                  </a:moveTo>
                  <a:cubicBezTo>
                    <a:pt x="237" y="382"/>
                    <a:pt x="242" y="387"/>
                    <a:pt x="248" y="390"/>
                  </a:cubicBezTo>
                  <a:cubicBezTo>
                    <a:pt x="253" y="400"/>
                    <a:pt x="259" y="409"/>
                    <a:pt x="265" y="418"/>
                  </a:cubicBezTo>
                  <a:cubicBezTo>
                    <a:pt x="266" y="420"/>
                    <a:pt x="268" y="423"/>
                    <a:pt x="270" y="425"/>
                  </a:cubicBezTo>
                  <a:cubicBezTo>
                    <a:pt x="269" y="425"/>
                    <a:pt x="269" y="425"/>
                    <a:pt x="269" y="424"/>
                  </a:cubicBezTo>
                  <a:cubicBezTo>
                    <a:pt x="256" y="409"/>
                    <a:pt x="244" y="393"/>
                    <a:pt x="231" y="377"/>
                  </a:cubicBezTo>
                  <a:close/>
                  <a:moveTo>
                    <a:pt x="469" y="29"/>
                  </a:moveTo>
                  <a:cubicBezTo>
                    <a:pt x="469" y="29"/>
                    <a:pt x="469" y="29"/>
                    <a:pt x="469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8" y="29"/>
                    <a:pt x="468" y="29"/>
                    <a:pt x="468" y="29"/>
                  </a:cubicBezTo>
                  <a:cubicBezTo>
                    <a:pt x="468" y="28"/>
                    <a:pt x="468" y="28"/>
                    <a:pt x="468" y="28"/>
                  </a:cubicBezTo>
                  <a:cubicBezTo>
                    <a:pt x="468" y="28"/>
                    <a:pt x="469" y="28"/>
                    <a:pt x="469" y="29"/>
                  </a:cubicBezTo>
                  <a:close/>
                  <a:moveTo>
                    <a:pt x="436" y="73"/>
                  </a:moveTo>
                  <a:cubicBezTo>
                    <a:pt x="436" y="74"/>
                    <a:pt x="437" y="74"/>
                    <a:pt x="437" y="74"/>
                  </a:cubicBezTo>
                  <a:cubicBezTo>
                    <a:pt x="438" y="74"/>
                    <a:pt x="439" y="74"/>
                    <a:pt x="440" y="74"/>
                  </a:cubicBezTo>
                  <a:cubicBezTo>
                    <a:pt x="438" y="75"/>
                    <a:pt x="435" y="75"/>
                    <a:pt x="433" y="76"/>
                  </a:cubicBezTo>
                  <a:cubicBezTo>
                    <a:pt x="434" y="75"/>
                    <a:pt x="435" y="74"/>
                    <a:pt x="436" y="73"/>
                  </a:cubicBezTo>
                  <a:close/>
                  <a:moveTo>
                    <a:pt x="254" y="250"/>
                  </a:moveTo>
                  <a:cubicBezTo>
                    <a:pt x="250" y="254"/>
                    <a:pt x="248" y="259"/>
                    <a:pt x="246" y="264"/>
                  </a:cubicBezTo>
                  <a:cubicBezTo>
                    <a:pt x="244" y="262"/>
                    <a:pt x="242" y="260"/>
                    <a:pt x="240" y="258"/>
                  </a:cubicBezTo>
                  <a:cubicBezTo>
                    <a:pt x="241" y="255"/>
                    <a:pt x="243" y="253"/>
                    <a:pt x="244" y="250"/>
                  </a:cubicBezTo>
                  <a:cubicBezTo>
                    <a:pt x="245" y="248"/>
                    <a:pt x="246" y="246"/>
                    <a:pt x="248" y="244"/>
                  </a:cubicBezTo>
                  <a:cubicBezTo>
                    <a:pt x="250" y="246"/>
                    <a:pt x="252" y="248"/>
                    <a:pt x="254" y="250"/>
                  </a:cubicBezTo>
                  <a:close/>
                  <a:moveTo>
                    <a:pt x="240" y="231"/>
                  </a:moveTo>
                  <a:cubicBezTo>
                    <a:pt x="239" y="230"/>
                    <a:pt x="239" y="230"/>
                    <a:pt x="239" y="230"/>
                  </a:cubicBezTo>
                  <a:cubicBezTo>
                    <a:pt x="239" y="230"/>
                    <a:pt x="239" y="230"/>
                    <a:pt x="240" y="230"/>
                  </a:cubicBezTo>
                  <a:cubicBezTo>
                    <a:pt x="240" y="230"/>
                    <a:pt x="240" y="230"/>
                    <a:pt x="240" y="231"/>
                  </a:cubicBezTo>
                  <a:close/>
                  <a:moveTo>
                    <a:pt x="224" y="239"/>
                  </a:moveTo>
                  <a:cubicBezTo>
                    <a:pt x="225" y="239"/>
                    <a:pt x="226" y="239"/>
                    <a:pt x="227" y="238"/>
                  </a:cubicBezTo>
                  <a:cubicBezTo>
                    <a:pt x="227" y="238"/>
                    <a:pt x="227" y="238"/>
                    <a:pt x="227" y="238"/>
                  </a:cubicBezTo>
                  <a:cubicBezTo>
                    <a:pt x="226" y="239"/>
                    <a:pt x="225" y="240"/>
                    <a:pt x="225" y="240"/>
                  </a:cubicBezTo>
                  <a:cubicBezTo>
                    <a:pt x="224" y="240"/>
                    <a:pt x="224" y="239"/>
                    <a:pt x="224" y="239"/>
                  </a:cubicBezTo>
                  <a:close/>
                  <a:moveTo>
                    <a:pt x="244" y="239"/>
                  </a:moveTo>
                  <a:cubicBezTo>
                    <a:pt x="245" y="240"/>
                    <a:pt x="246" y="242"/>
                    <a:pt x="247" y="243"/>
                  </a:cubicBezTo>
                  <a:cubicBezTo>
                    <a:pt x="246" y="244"/>
                    <a:pt x="245" y="245"/>
                    <a:pt x="244" y="247"/>
                  </a:cubicBezTo>
                  <a:cubicBezTo>
                    <a:pt x="242" y="249"/>
                    <a:pt x="240" y="252"/>
                    <a:pt x="238" y="255"/>
                  </a:cubicBezTo>
                  <a:cubicBezTo>
                    <a:pt x="235" y="252"/>
                    <a:pt x="233" y="250"/>
                    <a:pt x="230" y="247"/>
                  </a:cubicBezTo>
                  <a:cubicBezTo>
                    <a:pt x="235" y="245"/>
                    <a:pt x="240" y="242"/>
                    <a:pt x="244" y="239"/>
                  </a:cubicBezTo>
                  <a:close/>
                  <a:moveTo>
                    <a:pt x="231" y="259"/>
                  </a:moveTo>
                  <a:cubicBezTo>
                    <a:pt x="228" y="256"/>
                    <a:pt x="224" y="253"/>
                    <a:pt x="221" y="250"/>
                  </a:cubicBezTo>
                  <a:cubicBezTo>
                    <a:pt x="221" y="250"/>
                    <a:pt x="222" y="249"/>
                    <a:pt x="222" y="249"/>
                  </a:cubicBezTo>
                  <a:cubicBezTo>
                    <a:pt x="222" y="249"/>
                    <a:pt x="223" y="249"/>
                    <a:pt x="223" y="249"/>
                  </a:cubicBezTo>
                  <a:cubicBezTo>
                    <a:pt x="225" y="251"/>
                    <a:pt x="227" y="253"/>
                    <a:pt x="229" y="256"/>
                  </a:cubicBezTo>
                  <a:cubicBezTo>
                    <a:pt x="233" y="260"/>
                    <a:pt x="237" y="264"/>
                    <a:pt x="241" y="269"/>
                  </a:cubicBezTo>
                  <a:cubicBezTo>
                    <a:pt x="237" y="266"/>
                    <a:pt x="234" y="262"/>
                    <a:pt x="231" y="259"/>
                  </a:cubicBezTo>
                  <a:close/>
                  <a:moveTo>
                    <a:pt x="268" y="276"/>
                  </a:moveTo>
                  <a:cubicBezTo>
                    <a:pt x="267" y="279"/>
                    <a:pt x="266" y="283"/>
                    <a:pt x="266" y="286"/>
                  </a:cubicBezTo>
                  <a:cubicBezTo>
                    <a:pt x="264" y="284"/>
                    <a:pt x="262" y="281"/>
                    <a:pt x="260" y="279"/>
                  </a:cubicBezTo>
                  <a:cubicBezTo>
                    <a:pt x="260" y="279"/>
                    <a:pt x="261" y="279"/>
                    <a:pt x="261" y="279"/>
                  </a:cubicBezTo>
                  <a:cubicBezTo>
                    <a:pt x="261" y="272"/>
                    <a:pt x="262" y="266"/>
                    <a:pt x="264" y="260"/>
                  </a:cubicBezTo>
                  <a:cubicBezTo>
                    <a:pt x="264" y="260"/>
                    <a:pt x="263" y="260"/>
                    <a:pt x="263" y="260"/>
                  </a:cubicBezTo>
                  <a:cubicBezTo>
                    <a:pt x="261" y="265"/>
                    <a:pt x="258" y="272"/>
                    <a:pt x="259" y="278"/>
                  </a:cubicBezTo>
                  <a:cubicBezTo>
                    <a:pt x="255" y="274"/>
                    <a:pt x="251" y="270"/>
                    <a:pt x="248" y="266"/>
                  </a:cubicBezTo>
                  <a:cubicBezTo>
                    <a:pt x="249" y="260"/>
                    <a:pt x="251" y="255"/>
                    <a:pt x="255" y="251"/>
                  </a:cubicBezTo>
                  <a:cubicBezTo>
                    <a:pt x="260" y="254"/>
                    <a:pt x="265" y="257"/>
                    <a:pt x="270" y="261"/>
                  </a:cubicBezTo>
                  <a:cubicBezTo>
                    <a:pt x="270" y="266"/>
                    <a:pt x="269" y="271"/>
                    <a:pt x="268" y="27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8" name="Freeform 947"/>
            <p:cNvSpPr/>
            <p:nvPr>
              <p:custDataLst>
                <p:tags r:id="rId14"/>
              </p:custDataLst>
            </p:nvPr>
          </p:nvSpPr>
          <p:spPr bwMode="auto">
            <a:xfrm>
              <a:off x="8532" y="3771"/>
              <a:ext cx="61" cy="65"/>
            </a:xfrm>
            <a:custGeom>
              <a:avLst/>
              <a:gdLst>
                <a:gd name="T0" fmla="*/ 2 w 64"/>
                <a:gd name="T1" fmla="*/ 67 h 68"/>
                <a:gd name="T2" fmla="*/ 63 w 64"/>
                <a:gd name="T3" fmla="*/ 1 h 68"/>
                <a:gd name="T4" fmla="*/ 63 w 64"/>
                <a:gd name="T5" fmla="*/ 1 h 68"/>
                <a:gd name="T6" fmla="*/ 1 w 64"/>
                <a:gd name="T7" fmla="*/ 65 h 68"/>
                <a:gd name="T8" fmla="*/ 2 w 64"/>
                <a:gd name="T9" fmla="*/ 6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4" h="68">
                  <a:moveTo>
                    <a:pt x="2" y="67"/>
                  </a:moveTo>
                  <a:cubicBezTo>
                    <a:pt x="27" y="51"/>
                    <a:pt x="48" y="26"/>
                    <a:pt x="63" y="1"/>
                  </a:cubicBezTo>
                  <a:cubicBezTo>
                    <a:pt x="64" y="1"/>
                    <a:pt x="63" y="0"/>
                    <a:pt x="63" y="1"/>
                  </a:cubicBezTo>
                  <a:cubicBezTo>
                    <a:pt x="45" y="25"/>
                    <a:pt x="22" y="44"/>
                    <a:pt x="1" y="65"/>
                  </a:cubicBezTo>
                  <a:cubicBezTo>
                    <a:pt x="0" y="66"/>
                    <a:pt x="1" y="68"/>
                    <a:pt x="2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09" name="Freeform 948"/>
            <p:cNvSpPr/>
            <p:nvPr>
              <p:custDataLst>
                <p:tags r:id="rId15"/>
              </p:custDataLst>
            </p:nvPr>
          </p:nvSpPr>
          <p:spPr bwMode="auto">
            <a:xfrm>
              <a:off x="8461" y="3794"/>
              <a:ext cx="143" cy="130"/>
            </a:xfrm>
            <a:custGeom>
              <a:avLst/>
              <a:gdLst>
                <a:gd name="T0" fmla="*/ 72 w 151"/>
                <a:gd name="T1" fmla="*/ 67 h 136"/>
                <a:gd name="T2" fmla="*/ 150 w 151"/>
                <a:gd name="T3" fmla="*/ 4 h 136"/>
                <a:gd name="T4" fmla="*/ 147 w 151"/>
                <a:gd name="T5" fmla="*/ 1 h 136"/>
                <a:gd name="T6" fmla="*/ 71 w 151"/>
                <a:gd name="T7" fmla="*/ 62 h 136"/>
                <a:gd name="T8" fmla="*/ 32 w 151"/>
                <a:gd name="T9" fmla="*/ 98 h 136"/>
                <a:gd name="T10" fmla="*/ 1 w 151"/>
                <a:gd name="T11" fmla="*/ 133 h 136"/>
                <a:gd name="T12" fmla="*/ 2 w 151"/>
                <a:gd name="T13" fmla="*/ 135 h 136"/>
                <a:gd name="T14" fmla="*/ 33 w 151"/>
                <a:gd name="T15" fmla="*/ 103 h 136"/>
                <a:gd name="T16" fmla="*/ 72 w 151"/>
                <a:gd name="T17" fmla="*/ 6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1" h="136">
                  <a:moveTo>
                    <a:pt x="72" y="67"/>
                  </a:moveTo>
                  <a:cubicBezTo>
                    <a:pt x="97" y="46"/>
                    <a:pt x="123" y="25"/>
                    <a:pt x="150" y="4"/>
                  </a:cubicBezTo>
                  <a:cubicBezTo>
                    <a:pt x="151" y="3"/>
                    <a:pt x="149" y="0"/>
                    <a:pt x="147" y="1"/>
                  </a:cubicBezTo>
                  <a:cubicBezTo>
                    <a:pt x="122" y="21"/>
                    <a:pt x="96" y="41"/>
                    <a:pt x="71" y="62"/>
                  </a:cubicBezTo>
                  <a:cubicBezTo>
                    <a:pt x="58" y="74"/>
                    <a:pt x="45" y="86"/>
                    <a:pt x="32" y="98"/>
                  </a:cubicBezTo>
                  <a:cubicBezTo>
                    <a:pt x="21" y="109"/>
                    <a:pt x="8" y="120"/>
                    <a:pt x="1" y="133"/>
                  </a:cubicBezTo>
                  <a:cubicBezTo>
                    <a:pt x="0" y="134"/>
                    <a:pt x="1" y="136"/>
                    <a:pt x="2" y="135"/>
                  </a:cubicBezTo>
                  <a:cubicBezTo>
                    <a:pt x="14" y="126"/>
                    <a:pt x="23" y="114"/>
                    <a:pt x="33" y="103"/>
                  </a:cubicBezTo>
                  <a:cubicBezTo>
                    <a:pt x="45" y="91"/>
                    <a:pt x="59" y="79"/>
                    <a:pt x="72" y="67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0" name="Freeform 949"/>
            <p:cNvSpPr/>
            <p:nvPr>
              <p:custDataLst>
                <p:tags r:id="rId16"/>
              </p:custDataLst>
            </p:nvPr>
          </p:nvSpPr>
          <p:spPr bwMode="auto">
            <a:xfrm>
              <a:off x="8447" y="3831"/>
              <a:ext cx="73" cy="82"/>
            </a:xfrm>
            <a:custGeom>
              <a:avLst/>
              <a:gdLst>
                <a:gd name="T0" fmla="*/ 35 w 77"/>
                <a:gd name="T1" fmla="*/ 54 h 85"/>
                <a:gd name="T2" fmla="*/ 60 w 77"/>
                <a:gd name="T3" fmla="*/ 24 h 85"/>
                <a:gd name="T4" fmla="*/ 76 w 77"/>
                <a:gd name="T5" fmla="*/ 2 h 85"/>
                <a:gd name="T6" fmla="*/ 74 w 77"/>
                <a:gd name="T7" fmla="*/ 1 h 85"/>
                <a:gd name="T8" fmla="*/ 37 w 77"/>
                <a:gd name="T9" fmla="*/ 45 h 85"/>
                <a:gd name="T10" fmla="*/ 15 w 77"/>
                <a:gd name="T11" fmla="*/ 70 h 85"/>
                <a:gd name="T12" fmla="*/ 1 w 77"/>
                <a:gd name="T13" fmla="*/ 83 h 85"/>
                <a:gd name="T14" fmla="*/ 1 w 77"/>
                <a:gd name="T15" fmla="*/ 84 h 85"/>
                <a:gd name="T16" fmla="*/ 11 w 77"/>
                <a:gd name="T17" fmla="*/ 78 h 85"/>
                <a:gd name="T18" fmla="*/ 35 w 77"/>
                <a:gd name="T19" fmla="*/ 5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7" h="85">
                  <a:moveTo>
                    <a:pt x="35" y="54"/>
                  </a:moveTo>
                  <a:cubicBezTo>
                    <a:pt x="43" y="44"/>
                    <a:pt x="52" y="34"/>
                    <a:pt x="60" y="24"/>
                  </a:cubicBezTo>
                  <a:cubicBezTo>
                    <a:pt x="66" y="17"/>
                    <a:pt x="72" y="10"/>
                    <a:pt x="76" y="2"/>
                  </a:cubicBezTo>
                  <a:cubicBezTo>
                    <a:pt x="77" y="1"/>
                    <a:pt x="75" y="0"/>
                    <a:pt x="74" y="1"/>
                  </a:cubicBezTo>
                  <a:cubicBezTo>
                    <a:pt x="60" y="13"/>
                    <a:pt x="49" y="31"/>
                    <a:pt x="37" y="45"/>
                  </a:cubicBezTo>
                  <a:cubicBezTo>
                    <a:pt x="30" y="54"/>
                    <a:pt x="23" y="62"/>
                    <a:pt x="15" y="70"/>
                  </a:cubicBezTo>
                  <a:cubicBezTo>
                    <a:pt x="12" y="73"/>
                    <a:pt x="5" y="83"/>
                    <a:pt x="1" y="83"/>
                  </a:cubicBezTo>
                  <a:cubicBezTo>
                    <a:pt x="0" y="83"/>
                    <a:pt x="0" y="84"/>
                    <a:pt x="1" y="84"/>
                  </a:cubicBezTo>
                  <a:cubicBezTo>
                    <a:pt x="4" y="85"/>
                    <a:pt x="9" y="80"/>
                    <a:pt x="11" y="78"/>
                  </a:cubicBezTo>
                  <a:cubicBezTo>
                    <a:pt x="20" y="71"/>
                    <a:pt x="27" y="63"/>
                    <a:pt x="35" y="54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611" name="Freeform 950"/>
            <p:cNvSpPr/>
            <p:nvPr>
              <p:custDataLst>
                <p:tags r:id="rId17"/>
              </p:custDataLst>
            </p:nvPr>
          </p:nvSpPr>
          <p:spPr bwMode="auto">
            <a:xfrm>
              <a:off x="8447" y="3804"/>
              <a:ext cx="85" cy="97"/>
            </a:xfrm>
            <a:custGeom>
              <a:avLst/>
              <a:gdLst>
                <a:gd name="T0" fmla="*/ 1 w 89"/>
                <a:gd name="T1" fmla="*/ 101 h 101"/>
                <a:gd name="T2" fmla="*/ 88 w 89"/>
                <a:gd name="T3" fmla="*/ 5 h 101"/>
                <a:gd name="T4" fmla="*/ 85 w 89"/>
                <a:gd name="T5" fmla="*/ 2 h 101"/>
                <a:gd name="T6" fmla="*/ 0 w 89"/>
                <a:gd name="T7" fmla="*/ 100 h 101"/>
                <a:gd name="T8" fmla="*/ 1 w 89"/>
                <a:gd name="T9" fmla="*/ 101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9" h="101">
                  <a:moveTo>
                    <a:pt x="1" y="101"/>
                  </a:moveTo>
                  <a:cubicBezTo>
                    <a:pt x="29" y="68"/>
                    <a:pt x="61" y="39"/>
                    <a:pt x="88" y="5"/>
                  </a:cubicBezTo>
                  <a:cubicBezTo>
                    <a:pt x="89" y="3"/>
                    <a:pt x="86" y="0"/>
                    <a:pt x="85" y="2"/>
                  </a:cubicBezTo>
                  <a:cubicBezTo>
                    <a:pt x="58" y="36"/>
                    <a:pt x="26" y="65"/>
                    <a:pt x="0" y="100"/>
                  </a:cubicBezTo>
                  <a:cubicBezTo>
                    <a:pt x="0" y="101"/>
                    <a:pt x="1" y="101"/>
                    <a:pt x="1" y="101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8940" y="2401570"/>
            <a:ext cx="4599305" cy="1516380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Definitions &amp;</a:t>
            </a:r>
            <a:br>
              <a:rPr lang="en-US" altLang="zh-CN" dirty="0" smtClean="0"/>
            </a:br>
            <a:r>
              <a:rPr lang="en-US" altLang="zh-CN" dirty="0" smtClean="0"/>
              <a:t>Representations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08940" y="4265930"/>
            <a:ext cx="4257675" cy="758190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Section 9.1</a:t>
            </a:r>
          </a:p>
          <a:p>
            <a:endParaRPr lang="en-US" altLang="zh-CN" sz="200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2402B8-055D-4BEC-94CF-554172AFCAEB}" type="datetime1">
              <a:rPr lang="zh-CN" altLang="en-US" sz="465" smtClean="0"/>
              <a:pPr>
                <a:defRPr/>
              </a:pPr>
              <a:t>2024/11/4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 Graph Algorithms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D752B5B-A998-4951-B51D-36F673174679}" type="slidenum">
              <a:rPr lang="zh-CN" altLang="en-US" sz="465" smtClean="0"/>
              <a:pPr>
                <a:defRPr/>
              </a:pPr>
              <a:t>2</a:t>
            </a:fld>
            <a:endParaRPr lang="zh-CN" altLang="en-US" sz="465"/>
          </a:p>
        </p:txBody>
      </p:sp>
      <p:pic>
        <p:nvPicPr>
          <p:cNvPr id="7" name="PA_库_PicturePlaceholder 1"/>
          <p:cNvPicPr>
            <a:picLocks noGrp="1"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87900" y="1844675"/>
            <a:ext cx="4356100" cy="3258820"/>
          </a:xfrm>
          <a:custGeom>
            <a:avLst/>
            <a:gdLst>
              <a:gd name="connsiteX0" fmla="*/ 0 w 8115300"/>
              <a:gd name="connsiteY0" fmla="*/ 6858000 h 6858000"/>
              <a:gd name="connsiteX1" fmla="*/ 1714500 w 8115300"/>
              <a:gd name="connsiteY1" fmla="*/ 0 h 6858000"/>
              <a:gd name="connsiteX2" fmla="*/ 6400800 w 8115300"/>
              <a:gd name="connsiteY2" fmla="*/ 0 h 6858000"/>
              <a:gd name="connsiteX3" fmla="*/ 8115300 w 8115300"/>
              <a:gd name="connsiteY3" fmla="*/ 6858000 h 6858000"/>
              <a:gd name="connsiteX4" fmla="*/ 0 w 8115300"/>
              <a:gd name="connsiteY4" fmla="*/ 6858000 h 6858000"/>
              <a:gd name="connsiteX0-1" fmla="*/ 0 w 6438900"/>
              <a:gd name="connsiteY0-2" fmla="*/ 6858000 h 6858000"/>
              <a:gd name="connsiteX1-3" fmla="*/ 1714500 w 6438900"/>
              <a:gd name="connsiteY1-4" fmla="*/ 0 h 6858000"/>
              <a:gd name="connsiteX2-5" fmla="*/ 6400800 w 6438900"/>
              <a:gd name="connsiteY2-6" fmla="*/ 0 h 6858000"/>
              <a:gd name="connsiteX3-7" fmla="*/ 6438900 w 6438900"/>
              <a:gd name="connsiteY3-8" fmla="*/ 6858000 h 6858000"/>
              <a:gd name="connsiteX4-9" fmla="*/ 0 w 6438900"/>
              <a:gd name="connsiteY4-10" fmla="*/ 6858000 h 6858000"/>
              <a:gd name="connsiteX0-11" fmla="*/ 0 w 6400800"/>
              <a:gd name="connsiteY0-12" fmla="*/ 6858000 h 6858000"/>
              <a:gd name="connsiteX1-13" fmla="*/ 1714500 w 6400800"/>
              <a:gd name="connsiteY1-14" fmla="*/ 0 h 6858000"/>
              <a:gd name="connsiteX2-15" fmla="*/ 6400800 w 6400800"/>
              <a:gd name="connsiteY2-16" fmla="*/ 0 h 6858000"/>
              <a:gd name="connsiteX3-17" fmla="*/ 6400800 w 6400800"/>
              <a:gd name="connsiteY3-18" fmla="*/ 6838950 h 6858000"/>
              <a:gd name="connsiteX4-19" fmla="*/ 0 w 6400800"/>
              <a:gd name="connsiteY4-20" fmla="*/ 6858000 h 6858000"/>
              <a:gd name="connsiteX0-21" fmla="*/ 0 w 6419850"/>
              <a:gd name="connsiteY0-22" fmla="*/ 6858000 h 6877050"/>
              <a:gd name="connsiteX1-23" fmla="*/ 1714500 w 6419850"/>
              <a:gd name="connsiteY1-24" fmla="*/ 0 h 6877050"/>
              <a:gd name="connsiteX2-25" fmla="*/ 6400800 w 6419850"/>
              <a:gd name="connsiteY2-26" fmla="*/ 0 h 6877050"/>
              <a:gd name="connsiteX3-27" fmla="*/ 6419850 w 6419850"/>
              <a:gd name="connsiteY3-28" fmla="*/ 6877050 h 6877050"/>
              <a:gd name="connsiteX4-29" fmla="*/ 0 w 6419850"/>
              <a:gd name="connsiteY4-30" fmla="*/ 6858000 h 6877050"/>
              <a:gd name="connsiteX0-31" fmla="*/ 0 w 6400800"/>
              <a:gd name="connsiteY0-32" fmla="*/ 6858000 h 6858000"/>
              <a:gd name="connsiteX1-33" fmla="*/ 1714500 w 6400800"/>
              <a:gd name="connsiteY1-34" fmla="*/ 0 h 6858000"/>
              <a:gd name="connsiteX2-35" fmla="*/ 6400800 w 6400800"/>
              <a:gd name="connsiteY2-36" fmla="*/ 0 h 6858000"/>
              <a:gd name="connsiteX3-37" fmla="*/ 6381750 w 6400800"/>
              <a:gd name="connsiteY3-38" fmla="*/ 6838950 h 6858000"/>
              <a:gd name="connsiteX4-39" fmla="*/ 0 w 6400800"/>
              <a:gd name="connsiteY4-40" fmla="*/ 6858000 h 685800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6400800" h="6858000">
                <a:moveTo>
                  <a:pt x="0" y="6858000"/>
                </a:moveTo>
                <a:lnTo>
                  <a:pt x="1714500" y="0"/>
                </a:lnTo>
                <a:lnTo>
                  <a:pt x="6400800" y="0"/>
                </a:lnTo>
                <a:lnTo>
                  <a:pt x="6381750" y="683895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13" name="图片 12" descr="华工标志（透明版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05130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3" name="矩形 22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28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Labeled Graph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5015" y="1654810"/>
            <a:ext cx="7886700" cy="1541780"/>
          </a:xfrm>
        </p:spPr>
        <p:txBody>
          <a:bodyPr/>
          <a:lstStyle/>
          <a:p>
            <a:pPr algn="just"/>
            <a:r>
              <a:rPr lang="en-US" altLang="zh-CN" sz="2800" dirty="0"/>
              <a:t>Each edge in a graph may be associated with a </a:t>
            </a:r>
            <a:r>
              <a:rPr lang="en-US" altLang="zh-CN" sz="2800" dirty="0" smtClean="0"/>
              <a:t>weight(cost). </a:t>
            </a:r>
            <a:r>
              <a:rPr lang="en-US" altLang="zh-CN" sz="2800" dirty="0"/>
              <a:t>Such graph is called a weighted graph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CEE31-1C27-4D04-9602-687964FDD920}" type="datetime1">
              <a:rPr lang="zh-CN" altLang="en-US" sz="465" smtClean="0"/>
              <a:pPr>
                <a:defRPr/>
              </a:pPr>
              <a:t>2024/11/4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 Graph Algorithms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20</a:t>
            </a:fld>
            <a:endParaRPr lang="zh-CN" altLang="en-US" sz="465"/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370455" y="3962400"/>
            <a:ext cx="535940" cy="53594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3705860" y="3124835"/>
            <a:ext cx="535940" cy="53594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6003925" y="3431540"/>
            <a:ext cx="535940" cy="53594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5587365" y="4805045"/>
            <a:ext cx="535940" cy="53594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3442970" y="4728845"/>
            <a:ext cx="535940" cy="53594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14" name="AutoShape 24"/>
          <p:cNvCxnSpPr>
            <a:cxnSpLocks noChangeShapeType="1"/>
            <a:stCxn id="9" idx="4"/>
            <a:endCxn id="10" idx="0"/>
          </p:cNvCxnSpPr>
          <p:nvPr/>
        </p:nvCxnSpPr>
        <p:spPr bwMode="auto">
          <a:xfrm flipH="1">
            <a:off x="5855335" y="3967480"/>
            <a:ext cx="416560" cy="83756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25"/>
          <p:cNvCxnSpPr>
            <a:cxnSpLocks noChangeShapeType="1"/>
            <a:stCxn id="11" idx="6"/>
            <a:endCxn id="10" idx="2"/>
          </p:cNvCxnSpPr>
          <p:nvPr/>
        </p:nvCxnSpPr>
        <p:spPr bwMode="auto">
          <a:xfrm>
            <a:off x="3978910" y="4996815"/>
            <a:ext cx="1608455" cy="768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26"/>
          <p:cNvCxnSpPr>
            <a:cxnSpLocks noChangeShapeType="1"/>
            <a:stCxn id="7" idx="5"/>
            <a:endCxn id="11" idx="1"/>
          </p:cNvCxnSpPr>
          <p:nvPr/>
        </p:nvCxnSpPr>
        <p:spPr bwMode="auto">
          <a:xfrm>
            <a:off x="2828290" y="4420870"/>
            <a:ext cx="692785" cy="3860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27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3900805" y="3889375"/>
            <a:ext cx="2181225" cy="917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28"/>
          <p:cNvCxnSpPr>
            <a:cxnSpLocks noChangeShapeType="1"/>
            <a:stCxn id="8" idx="6"/>
            <a:endCxn id="9" idx="2"/>
          </p:cNvCxnSpPr>
          <p:nvPr/>
        </p:nvCxnSpPr>
        <p:spPr bwMode="auto">
          <a:xfrm>
            <a:off x="4241800" y="3392805"/>
            <a:ext cx="1761490" cy="3060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29"/>
          <p:cNvCxnSpPr>
            <a:cxnSpLocks noChangeShapeType="1"/>
            <a:stCxn id="7" idx="7"/>
            <a:endCxn id="8" idx="2"/>
          </p:cNvCxnSpPr>
          <p:nvPr/>
        </p:nvCxnSpPr>
        <p:spPr bwMode="auto">
          <a:xfrm flipV="1">
            <a:off x="2828290" y="3392805"/>
            <a:ext cx="877570" cy="647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文本框 19"/>
          <p:cNvSpPr txBox="1"/>
          <p:nvPr/>
        </p:nvSpPr>
        <p:spPr>
          <a:xfrm>
            <a:off x="2901315" y="3361690"/>
            <a:ext cx="675005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Sitka Text" pitchFamily="2" charset="0"/>
              </a:rPr>
              <a:t>5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4990465" y="2969895"/>
            <a:ext cx="675005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Sitka Text" pitchFamily="2" charset="0"/>
              </a:rPr>
              <a:t>1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653915" y="5106670"/>
            <a:ext cx="675005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Sitka Text" pitchFamily="2" charset="0"/>
              </a:rPr>
              <a:t>3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551680" y="3905885"/>
            <a:ext cx="675005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Sitka Text" pitchFamily="2" charset="0"/>
              </a:rPr>
              <a:t>7</a:t>
            </a:r>
          </a:p>
        </p:txBody>
      </p:sp>
      <p:sp>
        <p:nvSpPr>
          <p:cNvPr id="25" name="文本框 24"/>
          <p:cNvSpPr txBox="1"/>
          <p:nvPr/>
        </p:nvSpPr>
        <p:spPr>
          <a:xfrm>
            <a:off x="6271895" y="4140200"/>
            <a:ext cx="675005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Sitka Text" pitchFamily="2" charset="0"/>
              </a:rPr>
              <a:t>2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2528570" y="4625975"/>
            <a:ext cx="675005" cy="39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latin typeface="Sitka Text" pitchFamily="2" charset="0"/>
              </a:rPr>
              <a:t>6</a:t>
            </a:r>
          </a:p>
        </p:txBody>
      </p:sp>
      <p:sp>
        <p:nvSpPr>
          <p:cNvPr id="27" name="矩形 26"/>
          <p:cNvSpPr/>
          <p:nvPr/>
        </p:nvSpPr>
        <p:spPr>
          <a:xfrm>
            <a:off x="3277198" y="5627259"/>
            <a:ext cx="2600325" cy="521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Sitka Text" pitchFamily="2" charset="0"/>
              </a:rPr>
              <a:t>Labeled Graph</a:t>
            </a:r>
          </a:p>
        </p:txBody>
      </p:sp>
      <p:pic>
        <p:nvPicPr>
          <p:cNvPr id="29" name="图片 28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5796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Paths and Cycles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409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A64A383-A4A3-483C-8BD4-913E6E5376B2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4096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409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A01FD4-2703-4F8D-803B-8DE52ABBF93F}" type="slidenum">
              <a:rPr lang="en-US" altLang="zh-CN" sz="790"/>
              <a:pPr/>
              <a:t>21</a:t>
            </a:fld>
            <a:endParaRPr lang="en-US" altLang="zh-CN" sz="790"/>
          </a:p>
        </p:txBody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0337" y="1541782"/>
            <a:ext cx="7886700" cy="4983562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Given a </a:t>
            </a:r>
            <a:r>
              <a:rPr lang="en-US" altLang="zh-CN" sz="1800" dirty="0" smtClean="0">
                <a:ea typeface="宋体" panose="02010600030101010101" pitchFamily="2" charset="-122"/>
              </a:rPr>
              <a:t>graph </a:t>
            </a:r>
            <a:r>
              <a:rPr lang="en-US" altLang="zh-CN" sz="1800" dirty="0">
                <a:ea typeface="宋体" panose="02010600030101010101" pitchFamily="2" charset="-122"/>
              </a:rPr>
              <a:t>G = (V,E), a </a:t>
            </a: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path</a:t>
            </a:r>
            <a:r>
              <a:rPr lang="en-US" altLang="zh-CN" sz="1800" dirty="0">
                <a:ea typeface="宋体" panose="02010600030101010101" pitchFamily="2" charset="-122"/>
              </a:rPr>
              <a:t> is a sequence of vertices v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</a:rPr>
              <a:t>,v</a:t>
            </a:r>
            <a:r>
              <a:rPr lang="en-US" altLang="zh-CN" sz="1800" baseline="-25000" dirty="0">
                <a:ea typeface="宋体" panose="02010600030101010101" pitchFamily="2" charset="-122"/>
              </a:rPr>
              <a:t>2</a:t>
            </a:r>
            <a:r>
              <a:rPr lang="en-US" altLang="zh-CN" sz="1800" dirty="0">
                <a:ea typeface="宋体" panose="02010600030101010101" pitchFamily="2" charset="-122"/>
              </a:rPr>
              <a:t>, …,</a:t>
            </a:r>
            <a:r>
              <a:rPr lang="en-US" altLang="zh-CN" sz="1800" dirty="0" err="1">
                <a:ea typeface="宋体" panose="02010600030101010101" pitchFamily="2" charset="-122"/>
              </a:rPr>
              <a:t>v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k</a:t>
            </a:r>
            <a:r>
              <a:rPr lang="en-US" altLang="zh-CN" sz="1800" dirty="0">
                <a:ea typeface="宋体" panose="02010600030101010101" pitchFamily="2" charset="-122"/>
              </a:rPr>
              <a:t> such that:</a:t>
            </a:r>
            <a:endParaRPr lang="en-US" altLang="zh-CN" sz="1800" baseline="-25000" dirty="0">
              <a:ea typeface="宋体" panose="02010600030101010101" pitchFamily="2" charset="-122"/>
            </a:endParaRP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(v</a:t>
            </a:r>
            <a:r>
              <a:rPr lang="en-US" altLang="zh-CN" sz="1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,v</a:t>
            </a:r>
            <a:r>
              <a:rPr lang="en-US" altLang="zh-CN" sz="1800" baseline="-25000" dirty="0">
                <a:solidFill>
                  <a:srgbClr val="FF0000"/>
                </a:solidFill>
                <a:ea typeface="宋体" panose="02010600030101010101" pitchFamily="2" charset="-122"/>
              </a:rPr>
              <a:t>i+1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) in E for 1 </a:t>
            </a:r>
            <a:r>
              <a:rPr lang="en-US" altLang="zh-CN" sz="1800" u="sng" dirty="0">
                <a:solidFill>
                  <a:srgbClr val="FF0000"/>
                </a:solidFill>
                <a:ea typeface="宋体" panose="02010600030101010101" pitchFamily="2" charset="-122"/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  <a:ea typeface="宋体" panose="02010600030101010101" pitchFamily="2" charset="-122"/>
              </a:rPr>
              <a:t>i</a:t>
            </a:r>
            <a:r>
              <a:rPr lang="en-US" altLang="zh-CN" sz="1800" dirty="0">
                <a:solidFill>
                  <a:srgbClr val="FF0000"/>
                </a:solidFill>
                <a:ea typeface="宋体" panose="02010600030101010101" pitchFamily="2" charset="-122"/>
              </a:rPr>
              <a:t> &lt; k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path </a:t>
            </a: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length</a:t>
            </a:r>
            <a:r>
              <a:rPr lang="en-US" altLang="zh-CN" sz="1800" dirty="0">
                <a:ea typeface="宋体" panose="02010600030101010101" pitchFamily="2" charset="-122"/>
              </a:rPr>
              <a:t> = number of edges in the path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path </a:t>
            </a:r>
            <a:r>
              <a:rPr lang="en-US" altLang="zh-CN" sz="1800" dirty="0" smtClean="0">
                <a:solidFill>
                  <a:srgbClr val="263AF8"/>
                </a:solidFill>
                <a:ea typeface="宋体" panose="02010600030101010101" pitchFamily="2" charset="-122"/>
              </a:rPr>
              <a:t>weight</a:t>
            </a:r>
            <a:r>
              <a:rPr lang="en-US" altLang="zh-CN" sz="1800" dirty="0" smtClean="0">
                <a:solidFill>
                  <a:schemeClr val="accent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= sum of </a:t>
            </a:r>
            <a:r>
              <a:rPr lang="en-US" altLang="zh-CN" sz="1800" dirty="0" smtClean="0">
                <a:ea typeface="宋体" panose="02010600030101010101" pitchFamily="2" charset="-122"/>
              </a:rPr>
              <a:t>weights </a:t>
            </a:r>
            <a:r>
              <a:rPr lang="en-US" altLang="zh-CN" sz="1800" dirty="0">
                <a:ea typeface="宋体" panose="02010600030101010101" pitchFamily="2" charset="-122"/>
              </a:rPr>
              <a:t>of each edge </a:t>
            </a:r>
            <a:endParaRPr lang="en-US" altLang="zh-CN" sz="1800" dirty="0" smtClean="0"/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 smtClean="0"/>
              <a:t>A </a:t>
            </a:r>
            <a:r>
              <a:rPr lang="en-US" altLang="zh-CN" sz="1800" dirty="0"/>
              <a:t>path is simple if all vertices on the path are distinct</a:t>
            </a:r>
            <a:endParaRPr lang="en-US" altLang="zh-CN" sz="1800" dirty="0" smtClean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 smtClean="0">
                <a:ea typeface="宋体" panose="02010600030101010101" pitchFamily="2" charset="-122"/>
              </a:rPr>
              <a:t>A </a:t>
            </a:r>
            <a:r>
              <a:rPr lang="en-US" altLang="zh-CN" sz="1800" dirty="0">
                <a:ea typeface="宋体" panose="02010600030101010101" pitchFamily="2" charset="-122"/>
              </a:rPr>
              <a:t>path is a </a:t>
            </a: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cycle</a:t>
            </a:r>
            <a:r>
              <a:rPr lang="en-US" altLang="zh-CN" sz="1800" dirty="0">
                <a:ea typeface="宋体" panose="02010600030101010101" pitchFamily="2" charset="-122"/>
              </a:rPr>
              <a:t> if :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k &gt; 1; v</a:t>
            </a:r>
            <a:r>
              <a:rPr lang="en-US" altLang="zh-CN" sz="1800" baseline="-25000" dirty="0">
                <a:ea typeface="宋体" panose="02010600030101010101" pitchFamily="2" charset="-122"/>
              </a:rPr>
              <a:t>1</a:t>
            </a:r>
            <a:r>
              <a:rPr lang="en-US" altLang="zh-CN" sz="1800" dirty="0">
                <a:ea typeface="宋体" panose="02010600030101010101" pitchFamily="2" charset="-122"/>
              </a:rPr>
              <a:t> = </a:t>
            </a:r>
            <a:r>
              <a:rPr lang="en-US" altLang="zh-CN" sz="1800" dirty="0" err="1">
                <a:ea typeface="宋体" panose="02010600030101010101" pitchFamily="2" charset="-122"/>
              </a:rPr>
              <a:t>v</a:t>
            </a:r>
            <a:r>
              <a:rPr lang="en-US" altLang="zh-CN" sz="1800" baseline="-25000" dirty="0" err="1">
                <a:ea typeface="宋体" panose="02010600030101010101" pitchFamily="2" charset="-122"/>
              </a:rPr>
              <a:t>k</a:t>
            </a:r>
            <a:r>
              <a:rPr lang="en-US" altLang="zh-CN" sz="1800" baseline="-25000" dirty="0">
                <a:ea typeface="宋体" panose="02010600030101010101" pitchFamily="2" charset="-122"/>
              </a:rPr>
              <a:t> 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>
                <a:ea typeface="宋体" panose="02010600030101010101" pitchFamily="2" charset="-122"/>
              </a:rPr>
              <a:t>G is </a:t>
            </a:r>
            <a:r>
              <a:rPr lang="en-US" altLang="zh-CN" sz="1800" dirty="0">
                <a:solidFill>
                  <a:srgbClr val="263AF8"/>
                </a:solidFill>
                <a:ea typeface="宋体" panose="02010600030101010101" pitchFamily="2" charset="-122"/>
              </a:rPr>
              <a:t>acyclic</a:t>
            </a:r>
            <a:r>
              <a:rPr lang="en-US" altLang="zh-CN" sz="1800" dirty="0">
                <a:ea typeface="宋体" panose="02010600030101010101" pitchFamily="2" charset="-122"/>
              </a:rPr>
              <a:t> if it has no </a:t>
            </a:r>
            <a:r>
              <a:rPr lang="en-US" altLang="zh-CN" sz="1800" dirty="0" smtClean="0">
                <a:ea typeface="宋体" panose="02010600030101010101" pitchFamily="2" charset="-122"/>
              </a:rPr>
              <a:t>cycles</a:t>
            </a:r>
          </a:p>
          <a:p>
            <a:pPr lvl="1" fontAlgn="auto">
              <a:lnSpc>
                <a:spcPct val="100000"/>
              </a:lnSpc>
              <a:spcBef>
                <a:spcPts val="1800"/>
              </a:spcBef>
            </a:pPr>
            <a:r>
              <a:rPr lang="en-US" altLang="zh-CN" sz="1800" dirty="0"/>
              <a:t>A directed graph without cycles is called directed acyclic graph (</a:t>
            </a:r>
            <a:r>
              <a:rPr lang="en-US" altLang="zh-CN" sz="1800" dirty="0">
                <a:solidFill>
                  <a:srgbClr val="263AF8"/>
                </a:solidFill>
              </a:rPr>
              <a:t>DAG</a:t>
            </a:r>
            <a:r>
              <a:rPr lang="en-US" altLang="zh-CN" sz="1800" dirty="0"/>
              <a:t>)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34935" y="4869180"/>
            <a:ext cx="925830" cy="751840"/>
            <a:chOff x="6683" y="6632"/>
            <a:chExt cx="467" cy="379"/>
          </a:xfrm>
          <a:solidFill>
            <a:schemeClr val="accent1">
              <a:alpha val="47000"/>
            </a:schemeClr>
          </a:solidFill>
        </p:grpSpPr>
        <p:sp>
          <p:nvSpPr>
            <p:cNvPr id="1241" name="Freeform 377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6686" y="6632"/>
              <a:ext cx="464" cy="218"/>
            </a:xfrm>
            <a:custGeom>
              <a:avLst/>
              <a:gdLst>
                <a:gd name="T0" fmla="*/ 2 w 486"/>
                <a:gd name="T1" fmla="*/ 152 h 228"/>
                <a:gd name="T2" fmla="*/ 163 w 486"/>
                <a:gd name="T3" fmla="*/ 20 h 228"/>
                <a:gd name="T4" fmla="*/ 286 w 486"/>
                <a:gd name="T5" fmla="*/ 16 h 228"/>
                <a:gd name="T6" fmla="*/ 353 w 486"/>
                <a:gd name="T7" fmla="*/ 38 h 228"/>
                <a:gd name="T8" fmla="*/ 396 w 486"/>
                <a:gd name="T9" fmla="*/ 62 h 228"/>
                <a:gd name="T10" fmla="*/ 404 w 486"/>
                <a:gd name="T11" fmla="*/ 67 h 228"/>
                <a:gd name="T12" fmla="*/ 414 w 486"/>
                <a:gd name="T13" fmla="*/ 75 h 228"/>
                <a:gd name="T14" fmla="*/ 417 w 486"/>
                <a:gd name="T15" fmla="*/ 74 h 228"/>
                <a:gd name="T16" fmla="*/ 421 w 486"/>
                <a:gd name="T17" fmla="*/ 65 h 228"/>
                <a:gd name="T18" fmla="*/ 424 w 486"/>
                <a:gd name="T19" fmla="*/ 64 h 228"/>
                <a:gd name="T20" fmla="*/ 435 w 486"/>
                <a:gd name="T21" fmla="*/ 32 h 228"/>
                <a:gd name="T22" fmla="*/ 459 w 486"/>
                <a:gd name="T23" fmla="*/ 102 h 228"/>
                <a:gd name="T24" fmla="*/ 471 w 486"/>
                <a:gd name="T25" fmla="*/ 144 h 228"/>
                <a:gd name="T26" fmla="*/ 472 w 486"/>
                <a:gd name="T27" fmla="*/ 165 h 228"/>
                <a:gd name="T28" fmla="*/ 475 w 486"/>
                <a:gd name="T29" fmla="*/ 180 h 228"/>
                <a:gd name="T30" fmla="*/ 470 w 486"/>
                <a:gd name="T31" fmla="*/ 185 h 228"/>
                <a:gd name="T32" fmla="*/ 429 w 486"/>
                <a:gd name="T33" fmla="*/ 194 h 228"/>
                <a:gd name="T34" fmla="*/ 412 w 486"/>
                <a:gd name="T35" fmla="*/ 196 h 228"/>
                <a:gd name="T36" fmla="*/ 404 w 486"/>
                <a:gd name="T37" fmla="*/ 198 h 228"/>
                <a:gd name="T38" fmla="*/ 342 w 486"/>
                <a:gd name="T39" fmla="*/ 218 h 228"/>
                <a:gd name="T40" fmla="*/ 340 w 486"/>
                <a:gd name="T41" fmla="*/ 219 h 228"/>
                <a:gd name="T42" fmla="*/ 365 w 486"/>
                <a:gd name="T43" fmla="*/ 156 h 228"/>
                <a:gd name="T44" fmla="*/ 365 w 486"/>
                <a:gd name="T45" fmla="*/ 150 h 228"/>
                <a:gd name="T46" fmla="*/ 349 w 486"/>
                <a:gd name="T47" fmla="*/ 135 h 228"/>
                <a:gd name="T48" fmla="*/ 347 w 486"/>
                <a:gd name="T49" fmla="*/ 130 h 228"/>
                <a:gd name="T50" fmla="*/ 138 w 486"/>
                <a:gd name="T51" fmla="*/ 90 h 228"/>
                <a:gd name="T52" fmla="*/ 51 w 486"/>
                <a:gd name="T53" fmla="*/ 115 h 228"/>
                <a:gd name="T54" fmla="*/ 1 w 486"/>
                <a:gd name="T55" fmla="*/ 162 h 228"/>
                <a:gd name="T56" fmla="*/ 1 w 486"/>
                <a:gd name="T57" fmla="*/ 162 h 228"/>
                <a:gd name="T58" fmla="*/ 60 w 486"/>
                <a:gd name="T59" fmla="*/ 120 h 228"/>
                <a:gd name="T60" fmla="*/ 140 w 486"/>
                <a:gd name="T61" fmla="*/ 98 h 228"/>
                <a:gd name="T62" fmla="*/ 341 w 486"/>
                <a:gd name="T63" fmla="*/ 137 h 228"/>
                <a:gd name="T64" fmla="*/ 357 w 486"/>
                <a:gd name="T65" fmla="*/ 153 h 228"/>
                <a:gd name="T66" fmla="*/ 333 w 486"/>
                <a:gd name="T67" fmla="*/ 223 h 228"/>
                <a:gd name="T68" fmla="*/ 337 w 486"/>
                <a:gd name="T69" fmla="*/ 227 h 228"/>
                <a:gd name="T70" fmla="*/ 388 w 486"/>
                <a:gd name="T71" fmla="*/ 210 h 228"/>
                <a:gd name="T72" fmla="*/ 423 w 486"/>
                <a:gd name="T73" fmla="*/ 204 h 228"/>
                <a:gd name="T74" fmla="*/ 480 w 486"/>
                <a:gd name="T75" fmla="*/ 190 h 228"/>
                <a:gd name="T76" fmla="*/ 481 w 486"/>
                <a:gd name="T77" fmla="*/ 193 h 228"/>
                <a:gd name="T78" fmla="*/ 482 w 486"/>
                <a:gd name="T79" fmla="*/ 193 h 228"/>
                <a:gd name="T80" fmla="*/ 482 w 486"/>
                <a:gd name="T81" fmla="*/ 189 h 228"/>
                <a:gd name="T82" fmla="*/ 485 w 486"/>
                <a:gd name="T83" fmla="*/ 187 h 228"/>
                <a:gd name="T84" fmla="*/ 486 w 486"/>
                <a:gd name="T85" fmla="*/ 183 h 228"/>
                <a:gd name="T86" fmla="*/ 484 w 486"/>
                <a:gd name="T87" fmla="*/ 177 h 228"/>
                <a:gd name="T88" fmla="*/ 469 w 486"/>
                <a:gd name="T89" fmla="*/ 104 h 228"/>
                <a:gd name="T90" fmla="*/ 438 w 486"/>
                <a:gd name="T91" fmla="*/ 9 h 228"/>
                <a:gd name="T92" fmla="*/ 429 w 486"/>
                <a:gd name="T93" fmla="*/ 9 h 228"/>
                <a:gd name="T94" fmla="*/ 420 w 486"/>
                <a:gd name="T95" fmla="*/ 45 h 228"/>
                <a:gd name="T96" fmla="*/ 420 w 486"/>
                <a:gd name="T97" fmla="*/ 46 h 228"/>
                <a:gd name="T98" fmla="*/ 420 w 486"/>
                <a:gd name="T99" fmla="*/ 47 h 228"/>
                <a:gd name="T100" fmla="*/ 418 w 486"/>
                <a:gd name="T101" fmla="*/ 53 h 228"/>
                <a:gd name="T102" fmla="*/ 413 w 486"/>
                <a:gd name="T103" fmla="*/ 60 h 228"/>
                <a:gd name="T104" fmla="*/ 412 w 486"/>
                <a:gd name="T105" fmla="*/ 59 h 228"/>
                <a:gd name="T106" fmla="*/ 353 w 486"/>
                <a:gd name="T107" fmla="*/ 28 h 228"/>
                <a:gd name="T108" fmla="*/ 283 w 486"/>
                <a:gd name="T109" fmla="*/ 8 h 228"/>
                <a:gd name="T110" fmla="*/ 158 w 486"/>
                <a:gd name="T111" fmla="*/ 14 h 228"/>
                <a:gd name="T112" fmla="*/ 0 w 486"/>
                <a:gd name="T113" fmla="*/ 151 h 228"/>
                <a:gd name="T114" fmla="*/ 2 w 486"/>
                <a:gd name="T115" fmla="*/ 152 h 228"/>
                <a:gd name="T116" fmla="*/ 414 w 486"/>
                <a:gd name="T117" fmla="*/ 69 h 228"/>
                <a:gd name="T118" fmla="*/ 412 w 486"/>
                <a:gd name="T119" fmla="*/ 68 h 228"/>
                <a:gd name="T120" fmla="*/ 413 w 486"/>
                <a:gd name="T121" fmla="*/ 68 h 228"/>
                <a:gd name="T122" fmla="*/ 415 w 486"/>
                <a:gd name="T123" fmla="*/ 67 h 228"/>
                <a:gd name="T124" fmla="*/ 414 w 486"/>
                <a:gd name="T125" fmla="*/ 6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86" h="228">
                  <a:moveTo>
                    <a:pt x="2" y="152"/>
                  </a:moveTo>
                  <a:cubicBezTo>
                    <a:pt x="26" y="80"/>
                    <a:pt x="94" y="39"/>
                    <a:pt x="163" y="20"/>
                  </a:cubicBezTo>
                  <a:cubicBezTo>
                    <a:pt x="204" y="10"/>
                    <a:pt x="245" y="9"/>
                    <a:pt x="286" y="16"/>
                  </a:cubicBezTo>
                  <a:cubicBezTo>
                    <a:pt x="309" y="21"/>
                    <a:pt x="332" y="27"/>
                    <a:pt x="353" y="38"/>
                  </a:cubicBezTo>
                  <a:cubicBezTo>
                    <a:pt x="367" y="45"/>
                    <a:pt x="381" y="55"/>
                    <a:pt x="396" y="62"/>
                  </a:cubicBezTo>
                  <a:cubicBezTo>
                    <a:pt x="398" y="64"/>
                    <a:pt x="401" y="66"/>
                    <a:pt x="404" y="67"/>
                  </a:cubicBezTo>
                  <a:cubicBezTo>
                    <a:pt x="407" y="69"/>
                    <a:pt x="410" y="72"/>
                    <a:pt x="414" y="75"/>
                  </a:cubicBezTo>
                  <a:cubicBezTo>
                    <a:pt x="415" y="75"/>
                    <a:pt x="416" y="75"/>
                    <a:pt x="417" y="74"/>
                  </a:cubicBezTo>
                  <a:cubicBezTo>
                    <a:pt x="419" y="71"/>
                    <a:pt x="420" y="68"/>
                    <a:pt x="421" y="65"/>
                  </a:cubicBezTo>
                  <a:cubicBezTo>
                    <a:pt x="422" y="65"/>
                    <a:pt x="423" y="65"/>
                    <a:pt x="424" y="64"/>
                  </a:cubicBezTo>
                  <a:cubicBezTo>
                    <a:pt x="430" y="56"/>
                    <a:pt x="433" y="44"/>
                    <a:pt x="435" y="32"/>
                  </a:cubicBezTo>
                  <a:cubicBezTo>
                    <a:pt x="443" y="55"/>
                    <a:pt x="451" y="78"/>
                    <a:pt x="459" y="102"/>
                  </a:cubicBezTo>
                  <a:cubicBezTo>
                    <a:pt x="463" y="116"/>
                    <a:pt x="467" y="130"/>
                    <a:pt x="471" y="144"/>
                  </a:cubicBezTo>
                  <a:cubicBezTo>
                    <a:pt x="471" y="151"/>
                    <a:pt x="471" y="158"/>
                    <a:pt x="472" y="165"/>
                  </a:cubicBezTo>
                  <a:cubicBezTo>
                    <a:pt x="472" y="170"/>
                    <a:pt x="473" y="175"/>
                    <a:pt x="475" y="180"/>
                  </a:cubicBezTo>
                  <a:cubicBezTo>
                    <a:pt x="476" y="184"/>
                    <a:pt x="473" y="184"/>
                    <a:pt x="470" y="185"/>
                  </a:cubicBezTo>
                  <a:cubicBezTo>
                    <a:pt x="457" y="190"/>
                    <a:pt x="443" y="192"/>
                    <a:pt x="429" y="194"/>
                  </a:cubicBezTo>
                  <a:cubicBezTo>
                    <a:pt x="424" y="194"/>
                    <a:pt x="418" y="195"/>
                    <a:pt x="412" y="196"/>
                  </a:cubicBezTo>
                  <a:cubicBezTo>
                    <a:pt x="409" y="197"/>
                    <a:pt x="407" y="197"/>
                    <a:pt x="404" y="198"/>
                  </a:cubicBezTo>
                  <a:cubicBezTo>
                    <a:pt x="382" y="202"/>
                    <a:pt x="360" y="206"/>
                    <a:pt x="342" y="218"/>
                  </a:cubicBezTo>
                  <a:cubicBezTo>
                    <a:pt x="341" y="218"/>
                    <a:pt x="341" y="218"/>
                    <a:pt x="340" y="219"/>
                  </a:cubicBezTo>
                  <a:cubicBezTo>
                    <a:pt x="340" y="197"/>
                    <a:pt x="349" y="171"/>
                    <a:pt x="365" y="156"/>
                  </a:cubicBezTo>
                  <a:cubicBezTo>
                    <a:pt x="366" y="154"/>
                    <a:pt x="366" y="152"/>
                    <a:pt x="365" y="150"/>
                  </a:cubicBezTo>
                  <a:cubicBezTo>
                    <a:pt x="360" y="145"/>
                    <a:pt x="355" y="139"/>
                    <a:pt x="349" y="135"/>
                  </a:cubicBezTo>
                  <a:cubicBezTo>
                    <a:pt x="349" y="134"/>
                    <a:pt x="349" y="132"/>
                    <a:pt x="347" y="130"/>
                  </a:cubicBezTo>
                  <a:cubicBezTo>
                    <a:pt x="288" y="87"/>
                    <a:pt x="208" y="78"/>
                    <a:pt x="138" y="90"/>
                  </a:cubicBezTo>
                  <a:cubicBezTo>
                    <a:pt x="108" y="95"/>
                    <a:pt x="79" y="104"/>
                    <a:pt x="51" y="115"/>
                  </a:cubicBezTo>
                  <a:cubicBezTo>
                    <a:pt x="32" y="124"/>
                    <a:pt x="5" y="138"/>
                    <a:pt x="1" y="162"/>
                  </a:cubicBezTo>
                  <a:cubicBezTo>
                    <a:pt x="1" y="162"/>
                    <a:pt x="1" y="162"/>
                    <a:pt x="1" y="162"/>
                  </a:cubicBezTo>
                  <a:cubicBezTo>
                    <a:pt x="13" y="140"/>
                    <a:pt x="39" y="129"/>
                    <a:pt x="60" y="120"/>
                  </a:cubicBezTo>
                  <a:cubicBezTo>
                    <a:pt x="86" y="110"/>
                    <a:pt x="113" y="103"/>
                    <a:pt x="140" y="98"/>
                  </a:cubicBezTo>
                  <a:cubicBezTo>
                    <a:pt x="208" y="86"/>
                    <a:pt x="285" y="96"/>
                    <a:pt x="341" y="137"/>
                  </a:cubicBezTo>
                  <a:cubicBezTo>
                    <a:pt x="345" y="143"/>
                    <a:pt x="351" y="148"/>
                    <a:pt x="357" y="153"/>
                  </a:cubicBezTo>
                  <a:cubicBezTo>
                    <a:pt x="341" y="171"/>
                    <a:pt x="332" y="200"/>
                    <a:pt x="333" y="223"/>
                  </a:cubicBezTo>
                  <a:cubicBezTo>
                    <a:pt x="333" y="226"/>
                    <a:pt x="335" y="228"/>
                    <a:pt x="337" y="227"/>
                  </a:cubicBezTo>
                  <a:cubicBezTo>
                    <a:pt x="355" y="222"/>
                    <a:pt x="371" y="215"/>
                    <a:pt x="388" y="210"/>
                  </a:cubicBezTo>
                  <a:cubicBezTo>
                    <a:pt x="400" y="208"/>
                    <a:pt x="412" y="206"/>
                    <a:pt x="423" y="204"/>
                  </a:cubicBezTo>
                  <a:cubicBezTo>
                    <a:pt x="441" y="201"/>
                    <a:pt x="464" y="201"/>
                    <a:pt x="480" y="190"/>
                  </a:cubicBezTo>
                  <a:cubicBezTo>
                    <a:pt x="481" y="191"/>
                    <a:pt x="481" y="192"/>
                    <a:pt x="481" y="193"/>
                  </a:cubicBezTo>
                  <a:cubicBezTo>
                    <a:pt x="481" y="193"/>
                    <a:pt x="482" y="193"/>
                    <a:pt x="482" y="193"/>
                  </a:cubicBezTo>
                  <a:cubicBezTo>
                    <a:pt x="482" y="191"/>
                    <a:pt x="482" y="190"/>
                    <a:pt x="482" y="189"/>
                  </a:cubicBezTo>
                  <a:cubicBezTo>
                    <a:pt x="483" y="188"/>
                    <a:pt x="484" y="188"/>
                    <a:pt x="485" y="187"/>
                  </a:cubicBezTo>
                  <a:cubicBezTo>
                    <a:pt x="486" y="186"/>
                    <a:pt x="486" y="184"/>
                    <a:pt x="486" y="183"/>
                  </a:cubicBezTo>
                  <a:cubicBezTo>
                    <a:pt x="485" y="181"/>
                    <a:pt x="484" y="179"/>
                    <a:pt x="484" y="177"/>
                  </a:cubicBezTo>
                  <a:cubicBezTo>
                    <a:pt x="485" y="153"/>
                    <a:pt x="475" y="125"/>
                    <a:pt x="469" y="104"/>
                  </a:cubicBezTo>
                  <a:cubicBezTo>
                    <a:pt x="460" y="72"/>
                    <a:pt x="448" y="41"/>
                    <a:pt x="438" y="9"/>
                  </a:cubicBezTo>
                  <a:cubicBezTo>
                    <a:pt x="437" y="5"/>
                    <a:pt x="430" y="4"/>
                    <a:pt x="429" y="9"/>
                  </a:cubicBezTo>
                  <a:cubicBezTo>
                    <a:pt x="427" y="22"/>
                    <a:pt x="423" y="34"/>
                    <a:pt x="420" y="45"/>
                  </a:cubicBezTo>
                  <a:cubicBezTo>
                    <a:pt x="420" y="46"/>
                    <a:pt x="420" y="46"/>
                    <a:pt x="420" y="46"/>
                  </a:cubicBezTo>
                  <a:cubicBezTo>
                    <a:pt x="420" y="46"/>
                    <a:pt x="420" y="46"/>
                    <a:pt x="420" y="47"/>
                  </a:cubicBezTo>
                  <a:cubicBezTo>
                    <a:pt x="419" y="49"/>
                    <a:pt x="419" y="51"/>
                    <a:pt x="418" y="53"/>
                  </a:cubicBezTo>
                  <a:cubicBezTo>
                    <a:pt x="417" y="56"/>
                    <a:pt x="415" y="58"/>
                    <a:pt x="413" y="60"/>
                  </a:cubicBezTo>
                  <a:cubicBezTo>
                    <a:pt x="413" y="60"/>
                    <a:pt x="412" y="59"/>
                    <a:pt x="412" y="59"/>
                  </a:cubicBezTo>
                  <a:cubicBezTo>
                    <a:pt x="392" y="49"/>
                    <a:pt x="373" y="38"/>
                    <a:pt x="353" y="28"/>
                  </a:cubicBezTo>
                  <a:cubicBezTo>
                    <a:pt x="331" y="17"/>
                    <a:pt x="307" y="12"/>
                    <a:pt x="283" y="8"/>
                  </a:cubicBezTo>
                  <a:cubicBezTo>
                    <a:pt x="241" y="0"/>
                    <a:pt x="199" y="3"/>
                    <a:pt x="158" y="14"/>
                  </a:cubicBezTo>
                  <a:cubicBezTo>
                    <a:pt x="88" y="33"/>
                    <a:pt x="21" y="78"/>
                    <a:pt x="0" y="151"/>
                  </a:cubicBezTo>
                  <a:cubicBezTo>
                    <a:pt x="0" y="152"/>
                    <a:pt x="1" y="152"/>
                    <a:pt x="2" y="152"/>
                  </a:cubicBezTo>
                  <a:close/>
                  <a:moveTo>
                    <a:pt x="414" y="69"/>
                  </a:moveTo>
                  <a:cubicBezTo>
                    <a:pt x="413" y="69"/>
                    <a:pt x="412" y="68"/>
                    <a:pt x="412" y="68"/>
                  </a:cubicBezTo>
                  <a:cubicBezTo>
                    <a:pt x="412" y="68"/>
                    <a:pt x="413" y="68"/>
                    <a:pt x="413" y="68"/>
                  </a:cubicBezTo>
                  <a:cubicBezTo>
                    <a:pt x="414" y="67"/>
                    <a:pt x="414" y="67"/>
                    <a:pt x="415" y="67"/>
                  </a:cubicBezTo>
                  <a:cubicBezTo>
                    <a:pt x="414" y="68"/>
                    <a:pt x="414" y="68"/>
                    <a:pt x="414" y="69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242" name="Freeform 378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6683" y="6795"/>
              <a:ext cx="467" cy="216"/>
            </a:xfrm>
            <a:custGeom>
              <a:avLst/>
              <a:gdLst>
                <a:gd name="T0" fmla="*/ 2 w 490"/>
                <a:gd name="T1" fmla="*/ 40 h 227"/>
                <a:gd name="T2" fmla="*/ 364 w 490"/>
                <a:gd name="T3" fmla="*/ 185 h 227"/>
                <a:gd name="T4" fmla="*/ 136 w 490"/>
                <a:gd name="T5" fmla="*/ 16 h 227"/>
                <a:gd name="T6" fmla="*/ 421 w 490"/>
                <a:gd name="T7" fmla="*/ 155 h 227"/>
                <a:gd name="T8" fmla="*/ 41 w 490"/>
                <a:gd name="T9" fmla="*/ 166 h 227"/>
                <a:gd name="T10" fmla="*/ 40 w 490"/>
                <a:gd name="T11" fmla="*/ 111 h 227"/>
                <a:gd name="T12" fmla="*/ 144 w 490"/>
                <a:gd name="T13" fmla="*/ 19 h 227"/>
                <a:gd name="T14" fmla="*/ 379 w 490"/>
                <a:gd name="T15" fmla="*/ 132 h 227"/>
                <a:gd name="T16" fmla="*/ 52 w 490"/>
                <a:gd name="T17" fmla="*/ 166 h 227"/>
                <a:gd name="T18" fmla="*/ 94 w 490"/>
                <a:gd name="T19" fmla="*/ 102 h 227"/>
                <a:gd name="T20" fmla="*/ 227 w 490"/>
                <a:gd name="T21" fmla="*/ 137 h 227"/>
                <a:gd name="T22" fmla="*/ 108 w 490"/>
                <a:gd name="T23" fmla="*/ 165 h 227"/>
                <a:gd name="T24" fmla="*/ 80 w 490"/>
                <a:gd name="T25" fmla="*/ 63 h 227"/>
                <a:gd name="T26" fmla="*/ 105 w 490"/>
                <a:gd name="T27" fmla="*/ 38 h 227"/>
                <a:gd name="T28" fmla="*/ 77 w 490"/>
                <a:gd name="T29" fmla="*/ 91 h 227"/>
                <a:gd name="T30" fmla="*/ 45 w 490"/>
                <a:gd name="T31" fmla="*/ 60 h 227"/>
                <a:gd name="T32" fmla="*/ 80 w 490"/>
                <a:gd name="T33" fmla="*/ 112 h 227"/>
                <a:gd name="T34" fmla="*/ 156 w 490"/>
                <a:gd name="T35" fmla="*/ 129 h 227"/>
                <a:gd name="T36" fmla="*/ 226 w 490"/>
                <a:gd name="T37" fmla="*/ 175 h 227"/>
                <a:gd name="T38" fmla="*/ 244 w 490"/>
                <a:gd name="T39" fmla="*/ 177 h 227"/>
                <a:gd name="T40" fmla="*/ 300 w 490"/>
                <a:gd name="T41" fmla="*/ 154 h 227"/>
                <a:gd name="T42" fmla="*/ 169 w 490"/>
                <a:gd name="T43" fmla="*/ 147 h 227"/>
                <a:gd name="T44" fmla="*/ 115 w 490"/>
                <a:gd name="T45" fmla="*/ 145 h 227"/>
                <a:gd name="T46" fmla="*/ 199 w 490"/>
                <a:gd name="T47" fmla="*/ 170 h 227"/>
                <a:gd name="T48" fmla="*/ 181 w 490"/>
                <a:gd name="T49" fmla="*/ 145 h 227"/>
                <a:gd name="T50" fmla="*/ 102 w 490"/>
                <a:gd name="T51" fmla="*/ 137 h 227"/>
                <a:gd name="T52" fmla="*/ 85 w 490"/>
                <a:gd name="T53" fmla="*/ 118 h 227"/>
                <a:gd name="T54" fmla="*/ 102 w 490"/>
                <a:gd name="T55" fmla="*/ 148 h 227"/>
                <a:gd name="T56" fmla="*/ 173 w 490"/>
                <a:gd name="T57" fmla="*/ 167 h 227"/>
                <a:gd name="T58" fmla="*/ 361 w 490"/>
                <a:gd name="T59" fmla="*/ 157 h 227"/>
                <a:gd name="T60" fmla="*/ 375 w 490"/>
                <a:gd name="T61" fmla="*/ 160 h 227"/>
                <a:gd name="T62" fmla="*/ 329 w 490"/>
                <a:gd name="T63" fmla="*/ 160 h 227"/>
                <a:gd name="T64" fmla="*/ 195 w 490"/>
                <a:gd name="T65" fmla="*/ 144 h 227"/>
                <a:gd name="T66" fmla="*/ 133 w 490"/>
                <a:gd name="T67" fmla="*/ 122 h 227"/>
                <a:gd name="T68" fmla="*/ 104 w 490"/>
                <a:gd name="T69" fmla="*/ 110 h 227"/>
                <a:gd name="T70" fmla="*/ 124 w 490"/>
                <a:gd name="T71" fmla="*/ 30 h 227"/>
                <a:gd name="T72" fmla="*/ 41 w 490"/>
                <a:gd name="T73" fmla="*/ 55 h 227"/>
                <a:gd name="T74" fmla="*/ 54 w 490"/>
                <a:gd name="T75" fmla="*/ 99 h 227"/>
                <a:gd name="T76" fmla="*/ 53 w 490"/>
                <a:gd name="T77" fmla="*/ 139 h 227"/>
                <a:gd name="T78" fmla="*/ 89 w 490"/>
                <a:gd name="T79" fmla="*/ 153 h 227"/>
                <a:gd name="T80" fmla="*/ 149 w 490"/>
                <a:gd name="T81" fmla="*/ 175 h 227"/>
                <a:gd name="T82" fmla="*/ 202 w 490"/>
                <a:gd name="T83" fmla="*/ 188 h 227"/>
                <a:gd name="T84" fmla="*/ 266 w 490"/>
                <a:gd name="T85" fmla="*/ 194 h 227"/>
                <a:gd name="T86" fmla="*/ 336 w 490"/>
                <a:gd name="T87" fmla="*/ 170 h 227"/>
                <a:gd name="T88" fmla="*/ 443 w 490"/>
                <a:gd name="T89" fmla="*/ 121 h 227"/>
                <a:gd name="T90" fmla="*/ 307 w 490"/>
                <a:gd name="T91" fmla="*/ 142 h 227"/>
                <a:gd name="T92" fmla="*/ 195 w 490"/>
                <a:gd name="T93" fmla="*/ 131 h 227"/>
                <a:gd name="T94" fmla="*/ 133 w 490"/>
                <a:gd name="T95" fmla="*/ 104 h 227"/>
                <a:gd name="T96" fmla="*/ 118 w 490"/>
                <a:gd name="T97" fmla="*/ 66 h 227"/>
                <a:gd name="T98" fmla="*/ 75 w 490"/>
                <a:gd name="T99" fmla="*/ 31 h 227"/>
                <a:gd name="T100" fmla="*/ 44 w 490"/>
                <a:gd name="T101" fmla="*/ 112 h 227"/>
                <a:gd name="T102" fmla="*/ 78 w 490"/>
                <a:gd name="T103" fmla="*/ 156 h 227"/>
                <a:gd name="T104" fmla="*/ 199 w 490"/>
                <a:gd name="T105" fmla="*/ 192 h 227"/>
                <a:gd name="T106" fmla="*/ 311 w 490"/>
                <a:gd name="T107" fmla="*/ 201 h 227"/>
                <a:gd name="T108" fmla="*/ 456 w 490"/>
                <a:gd name="T109" fmla="*/ 108 h 227"/>
                <a:gd name="T110" fmla="*/ 388 w 490"/>
                <a:gd name="T111" fmla="*/ 131 h 227"/>
                <a:gd name="T112" fmla="*/ 125 w 490"/>
                <a:gd name="T113" fmla="*/ 94 h 227"/>
                <a:gd name="T114" fmla="*/ 16 w 490"/>
                <a:gd name="T115" fmla="*/ 84 h 227"/>
                <a:gd name="T116" fmla="*/ 38 w 490"/>
                <a:gd name="T117" fmla="*/ 126 h 227"/>
                <a:gd name="T118" fmla="*/ 72 w 490"/>
                <a:gd name="T119" fmla="*/ 161 h 227"/>
                <a:gd name="T120" fmla="*/ 364 w 490"/>
                <a:gd name="T121" fmla="*/ 194 h 227"/>
                <a:gd name="T122" fmla="*/ 138 w 490"/>
                <a:gd name="T123" fmla="*/ 92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90" h="227">
                  <a:moveTo>
                    <a:pt x="486" y="68"/>
                  </a:moveTo>
                  <a:cubicBezTo>
                    <a:pt x="486" y="67"/>
                    <a:pt x="486" y="67"/>
                    <a:pt x="486" y="66"/>
                  </a:cubicBezTo>
                  <a:cubicBezTo>
                    <a:pt x="486" y="66"/>
                    <a:pt x="486" y="66"/>
                    <a:pt x="486" y="66"/>
                  </a:cubicBezTo>
                  <a:cubicBezTo>
                    <a:pt x="479" y="78"/>
                    <a:pt x="468" y="87"/>
                    <a:pt x="457" y="93"/>
                  </a:cubicBezTo>
                  <a:cubicBezTo>
                    <a:pt x="456" y="93"/>
                    <a:pt x="456" y="93"/>
                    <a:pt x="456" y="93"/>
                  </a:cubicBezTo>
                  <a:cubicBezTo>
                    <a:pt x="456" y="94"/>
                    <a:pt x="456" y="94"/>
                    <a:pt x="456" y="94"/>
                  </a:cubicBezTo>
                  <a:cubicBezTo>
                    <a:pt x="453" y="96"/>
                    <a:pt x="449" y="97"/>
                    <a:pt x="446" y="99"/>
                  </a:cubicBezTo>
                  <a:cubicBezTo>
                    <a:pt x="446" y="99"/>
                    <a:pt x="446" y="99"/>
                    <a:pt x="446" y="99"/>
                  </a:cubicBezTo>
                  <a:cubicBezTo>
                    <a:pt x="446" y="97"/>
                    <a:pt x="443" y="97"/>
                    <a:pt x="443" y="98"/>
                  </a:cubicBezTo>
                  <a:cubicBezTo>
                    <a:pt x="443" y="99"/>
                    <a:pt x="443" y="100"/>
                    <a:pt x="443" y="101"/>
                  </a:cubicBezTo>
                  <a:cubicBezTo>
                    <a:pt x="441" y="102"/>
                    <a:pt x="438" y="103"/>
                    <a:pt x="436" y="103"/>
                  </a:cubicBezTo>
                  <a:cubicBezTo>
                    <a:pt x="436" y="102"/>
                    <a:pt x="436" y="101"/>
                    <a:pt x="436" y="100"/>
                  </a:cubicBezTo>
                  <a:cubicBezTo>
                    <a:pt x="436" y="100"/>
                    <a:pt x="436" y="100"/>
                    <a:pt x="436" y="100"/>
                  </a:cubicBezTo>
                  <a:cubicBezTo>
                    <a:pt x="435" y="102"/>
                    <a:pt x="435" y="103"/>
                    <a:pt x="435" y="104"/>
                  </a:cubicBezTo>
                  <a:cubicBezTo>
                    <a:pt x="432" y="105"/>
                    <a:pt x="429" y="107"/>
                    <a:pt x="426" y="108"/>
                  </a:cubicBezTo>
                  <a:cubicBezTo>
                    <a:pt x="401" y="118"/>
                    <a:pt x="374" y="125"/>
                    <a:pt x="346" y="130"/>
                  </a:cubicBezTo>
                  <a:cubicBezTo>
                    <a:pt x="344" y="130"/>
                    <a:pt x="341" y="131"/>
                    <a:pt x="339" y="131"/>
                  </a:cubicBezTo>
                  <a:cubicBezTo>
                    <a:pt x="318" y="132"/>
                    <a:pt x="298" y="134"/>
                    <a:pt x="278" y="134"/>
                  </a:cubicBezTo>
                  <a:cubicBezTo>
                    <a:pt x="233" y="132"/>
                    <a:pt x="189" y="120"/>
                    <a:pt x="153" y="96"/>
                  </a:cubicBezTo>
                  <a:cubicBezTo>
                    <a:pt x="154" y="94"/>
                    <a:pt x="151" y="92"/>
                    <a:pt x="149" y="94"/>
                  </a:cubicBezTo>
                  <a:cubicBezTo>
                    <a:pt x="149" y="94"/>
                    <a:pt x="149" y="94"/>
                    <a:pt x="149" y="94"/>
                  </a:cubicBezTo>
                  <a:cubicBezTo>
                    <a:pt x="148" y="93"/>
                    <a:pt x="147" y="92"/>
                    <a:pt x="146" y="91"/>
                  </a:cubicBezTo>
                  <a:cubicBezTo>
                    <a:pt x="142" y="84"/>
                    <a:pt x="136" y="80"/>
                    <a:pt x="130" y="74"/>
                  </a:cubicBezTo>
                  <a:cubicBezTo>
                    <a:pt x="146" y="57"/>
                    <a:pt x="155" y="28"/>
                    <a:pt x="154" y="4"/>
                  </a:cubicBezTo>
                  <a:cubicBezTo>
                    <a:pt x="154" y="2"/>
                    <a:pt x="152" y="0"/>
                    <a:pt x="149" y="1"/>
                  </a:cubicBezTo>
                  <a:cubicBezTo>
                    <a:pt x="132" y="6"/>
                    <a:pt x="115" y="12"/>
                    <a:pt x="98" y="18"/>
                  </a:cubicBezTo>
                  <a:cubicBezTo>
                    <a:pt x="87" y="20"/>
                    <a:pt x="75" y="22"/>
                    <a:pt x="64" y="24"/>
                  </a:cubicBezTo>
                  <a:cubicBezTo>
                    <a:pt x="46" y="27"/>
                    <a:pt x="22" y="27"/>
                    <a:pt x="6" y="37"/>
                  </a:cubicBezTo>
                  <a:cubicBezTo>
                    <a:pt x="6" y="37"/>
                    <a:pt x="6" y="36"/>
                    <a:pt x="6" y="35"/>
                  </a:cubicBezTo>
                  <a:cubicBezTo>
                    <a:pt x="6" y="35"/>
                    <a:pt x="5" y="35"/>
                    <a:pt x="5" y="35"/>
                  </a:cubicBezTo>
                  <a:cubicBezTo>
                    <a:pt x="5" y="36"/>
                    <a:pt x="5" y="38"/>
                    <a:pt x="4" y="39"/>
                  </a:cubicBezTo>
                  <a:cubicBezTo>
                    <a:pt x="4" y="39"/>
                    <a:pt x="3" y="40"/>
                    <a:pt x="2" y="40"/>
                  </a:cubicBezTo>
                  <a:cubicBezTo>
                    <a:pt x="1" y="41"/>
                    <a:pt x="0" y="44"/>
                    <a:pt x="1" y="45"/>
                  </a:cubicBezTo>
                  <a:cubicBezTo>
                    <a:pt x="2" y="47"/>
                    <a:pt x="2" y="49"/>
                    <a:pt x="3" y="50"/>
                  </a:cubicBezTo>
                  <a:cubicBezTo>
                    <a:pt x="2" y="75"/>
                    <a:pt x="12" y="102"/>
                    <a:pt x="18" y="123"/>
                  </a:cubicBezTo>
                  <a:cubicBezTo>
                    <a:pt x="27" y="155"/>
                    <a:pt x="39" y="186"/>
                    <a:pt x="49" y="218"/>
                  </a:cubicBezTo>
                  <a:cubicBezTo>
                    <a:pt x="50" y="222"/>
                    <a:pt x="57" y="223"/>
                    <a:pt x="58" y="218"/>
                  </a:cubicBezTo>
                  <a:cubicBezTo>
                    <a:pt x="59" y="206"/>
                    <a:pt x="63" y="194"/>
                    <a:pt x="66" y="182"/>
                  </a:cubicBezTo>
                  <a:cubicBezTo>
                    <a:pt x="67" y="182"/>
                    <a:pt x="67" y="182"/>
                    <a:pt x="67" y="182"/>
                  </a:cubicBezTo>
                  <a:cubicBezTo>
                    <a:pt x="67" y="182"/>
                    <a:pt x="67" y="181"/>
                    <a:pt x="67" y="181"/>
                  </a:cubicBezTo>
                  <a:cubicBezTo>
                    <a:pt x="67" y="180"/>
                    <a:pt x="67" y="179"/>
                    <a:pt x="67" y="179"/>
                  </a:cubicBezTo>
                  <a:cubicBezTo>
                    <a:pt x="68" y="178"/>
                    <a:pt x="69" y="177"/>
                    <a:pt x="70" y="177"/>
                  </a:cubicBezTo>
                  <a:cubicBezTo>
                    <a:pt x="71" y="176"/>
                    <a:pt x="70" y="175"/>
                    <a:pt x="69" y="175"/>
                  </a:cubicBezTo>
                  <a:cubicBezTo>
                    <a:pt x="69" y="175"/>
                    <a:pt x="68" y="175"/>
                    <a:pt x="68" y="176"/>
                  </a:cubicBezTo>
                  <a:cubicBezTo>
                    <a:pt x="68" y="175"/>
                    <a:pt x="68" y="175"/>
                    <a:pt x="68" y="174"/>
                  </a:cubicBezTo>
                  <a:cubicBezTo>
                    <a:pt x="70" y="172"/>
                    <a:pt x="71" y="169"/>
                    <a:pt x="74" y="168"/>
                  </a:cubicBezTo>
                  <a:cubicBezTo>
                    <a:pt x="74" y="168"/>
                    <a:pt x="75" y="168"/>
                    <a:pt x="75" y="169"/>
                  </a:cubicBezTo>
                  <a:cubicBezTo>
                    <a:pt x="95" y="179"/>
                    <a:pt x="114" y="190"/>
                    <a:pt x="134" y="200"/>
                  </a:cubicBezTo>
                  <a:cubicBezTo>
                    <a:pt x="155" y="211"/>
                    <a:pt x="180" y="216"/>
                    <a:pt x="204" y="220"/>
                  </a:cubicBezTo>
                  <a:cubicBezTo>
                    <a:pt x="246" y="227"/>
                    <a:pt x="288" y="225"/>
                    <a:pt x="329" y="213"/>
                  </a:cubicBezTo>
                  <a:cubicBezTo>
                    <a:pt x="335" y="212"/>
                    <a:pt x="341" y="210"/>
                    <a:pt x="346" y="208"/>
                  </a:cubicBezTo>
                  <a:cubicBezTo>
                    <a:pt x="347" y="208"/>
                    <a:pt x="347" y="209"/>
                    <a:pt x="348" y="209"/>
                  </a:cubicBezTo>
                  <a:cubicBezTo>
                    <a:pt x="350" y="208"/>
                    <a:pt x="352" y="207"/>
                    <a:pt x="353" y="206"/>
                  </a:cubicBezTo>
                  <a:cubicBezTo>
                    <a:pt x="385" y="194"/>
                    <a:pt x="415" y="177"/>
                    <a:pt x="439" y="154"/>
                  </a:cubicBezTo>
                  <a:cubicBezTo>
                    <a:pt x="444" y="151"/>
                    <a:pt x="448" y="147"/>
                    <a:pt x="452" y="142"/>
                  </a:cubicBezTo>
                  <a:cubicBezTo>
                    <a:pt x="462" y="132"/>
                    <a:pt x="469" y="119"/>
                    <a:pt x="475" y="106"/>
                  </a:cubicBezTo>
                  <a:cubicBezTo>
                    <a:pt x="475" y="105"/>
                    <a:pt x="476" y="105"/>
                    <a:pt x="476" y="104"/>
                  </a:cubicBezTo>
                  <a:cubicBezTo>
                    <a:pt x="477" y="103"/>
                    <a:pt x="477" y="103"/>
                    <a:pt x="478" y="102"/>
                  </a:cubicBezTo>
                  <a:cubicBezTo>
                    <a:pt x="479" y="102"/>
                    <a:pt x="479" y="100"/>
                    <a:pt x="478" y="99"/>
                  </a:cubicBezTo>
                  <a:cubicBezTo>
                    <a:pt x="481" y="93"/>
                    <a:pt x="484" y="86"/>
                    <a:pt x="486" y="80"/>
                  </a:cubicBezTo>
                  <a:cubicBezTo>
                    <a:pt x="487" y="77"/>
                    <a:pt x="488" y="73"/>
                    <a:pt x="489" y="70"/>
                  </a:cubicBezTo>
                  <a:cubicBezTo>
                    <a:pt x="490" y="68"/>
                    <a:pt x="487" y="66"/>
                    <a:pt x="486" y="68"/>
                  </a:cubicBezTo>
                  <a:close/>
                  <a:moveTo>
                    <a:pt x="360" y="195"/>
                  </a:moveTo>
                  <a:cubicBezTo>
                    <a:pt x="362" y="192"/>
                    <a:pt x="363" y="188"/>
                    <a:pt x="364" y="185"/>
                  </a:cubicBezTo>
                  <a:cubicBezTo>
                    <a:pt x="365" y="185"/>
                    <a:pt x="365" y="185"/>
                    <a:pt x="366" y="184"/>
                  </a:cubicBezTo>
                  <a:cubicBezTo>
                    <a:pt x="364" y="188"/>
                    <a:pt x="363" y="192"/>
                    <a:pt x="361" y="195"/>
                  </a:cubicBezTo>
                  <a:cubicBezTo>
                    <a:pt x="361" y="195"/>
                    <a:pt x="360" y="195"/>
                    <a:pt x="360" y="195"/>
                  </a:cubicBezTo>
                  <a:close/>
                  <a:moveTo>
                    <a:pt x="346" y="201"/>
                  </a:moveTo>
                  <a:cubicBezTo>
                    <a:pt x="347" y="198"/>
                    <a:pt x="348" y="196"/>
                    <a:pt x="349" y="193"/>
                  </a:cubicBezTo>
                  <a:cubicBezTo>
                    <a:pt x="351" y="192"/>
                    <a:pt x="353" y="191"/>
                    <a:pt x="355" y="190"/>
                  </a:cubicBezTo>
                  <a:cubicBezTo>
                    <a:pt x="353" y="193"/>
                    <a:pt x="352" y="196"/>
                    <a:pt x="350" y="199"/>
                  </a:cubicBezTo>
                  <a:cubicBezTo>
                    <a:pt x="349" y="200"/>
                    <a:pt x="347" y="200"/>
                    <a:pt x="346" y="201"/>
                  </a:cubicBezTo>
                  <a:close/>
                  <a:moveTo>
                    <a:pt x="322" y="208"/>
                  </a:moveTo>
                  <a:cubicBezTo>
                    <a:pt x="320" y="208"/>
                    <a:pt x="317" y="209"/>
                    <a:pt x="315" y="209"/>
                  </a:cubicBezTo>
                  <a:cubicBezTo>
                    <a:pt x="315" y="209"/>
                    <a:pt x="315" y="208"/>
                    <a:pt x="316" y="208"/>
                  </a:cubicBezTo>
                  <a:cubicBezTo>
                    <a:pt x="318" y="207"/>
                    <a:pt x="320" y="206"/>
                    <a:pt x="322" y="205"/>
                  </a:cubicBezTo>
                  <a:cubicBezTo>
                    <a:pt x="322" y="205"/>
                    <a:pt x="323" y="205"/>
                    <a:pt x="323" y="205"/>
                  </a:cubicBezTo>
                  <a:cubicBezTo>
                    <a:pt x="323" y="206"/>
                    <a:pt x="323" y="207"/>
                    <a:pt x="322" y="208"/>
                  </a:cubicBezTo>
                  <a:close/>
                  <a:moveTo>
                    <a:pt x="174" y="205"/>
                  </a:moveTo>
                  <a:cubicBezTo>
                    <a:pt x="175" y="205"/>
                    <a:pt x="176" y="204"/>
                    <a:pt x="176" y="203"/>
                  </a:cubicBezTo>
                  <a:cubicBezTo>
                    <a:pt x="181" y="204"/>
                    <a:pt x="185" y="204"/>
                    <a:pt x="189" y="204"/>
                  </a:cubicBezTo>
                  <a:cubicBezTo>
                    <a:pt x="188" y="206"/>
                    <a:pt x="187" y="207"/>
                    <a:pt x="186" y="208"/>
                  </a:cubicBezTo>
                  <a:cubicBezTo>
                    <a:pt x="182" y="207"/>
                    <a:pt x="178" y="206"/>
                    <a:pt x="174" y="205"/>
                  </a:cubicBezTo>
                  <a:close/>
                  <a:moveTo>
                    <a:pt x="159" y="201"/>
                  </a:moveTo>
                  <a:cubicBezTo>
                    <a:pt x="164" y="202"/>
                    <a:pt x="169" y="202"/>
                    <a:pt x="174" y="203"/>
                  </a:cubicBezTo>
                  <a:cubicBezTo>
                    <a:pt x="173" y="204"/>
                    <a:pt x="172" y="204"/>
                    <a:pt x="172" y="205"/>
                  </a:cubicBezTo>
                  <a:cubicBezTo>
                    <a:pt x="168" y="203"/>
                    <a:pt x="163" y="202"/>
                    <a:pt x="159" y="201"/>
                  </a:cubicBezTo>
                  <a:close/>
                  <a:moveTo>
                    <a:pt x="147" y="9"/>
                  </a:moveTo>
                  <a:cubicBezTo>
                    <a:pt x="147" y="14"/>
                    <a:pt x="146" y="18"/>
                    <a:pt x="145" y="23"/>
                  </a:cubicBezTo>
                  <a:cubicBezTo>
                    <a:pt x="145" y="23"/>
                    <a:pt x="145" y="22"/>
                    <a:pt x="145" y="22"/>
                  </a:cubicBezTo>
                  <a:cubicBezTo>
                    <a:pt x="145" y="18"/>
                    <a:pt x="146" y="14"/>
                    <a:pt x="147" y="10"/>
                  </a:cubicBezTo>
                  <a:cubicBezTo>
                    <a:pt x="147" y="9"/>
                    <a:pt x="146" y="9"/>
                    <a:pt x="146" y="9"/>
                  </a:cubicBezTo>
                  <a:cubicBezTo>
                    <a:pt x="146" y="12"/>
                    <a:pt x="145" y="15"/>
                    <a:pt x="144" y="18"/>
                  </a:cubicBezTo>
                  <a:cubicBezTo>
                    <a:pt x="144" y="17"/>
                    <a:pt x="144" y="16"/>
                    <a:pt x="143" y="16"/>
                  </a:cubicBezTo>
                  <a:cubicBezTo>
                    <a:pt x="141" y="16"/>
                    <a:pt x="139" y="17"/>
                    <a:pt x="138" y="17"/>
                  </a:cubicBezTo>
                  <a:cubicBezTo>
                    <a:pt x="137" y="17"/>
                    <a:pt x="137" y="16"/>
                    <a:pt x="136" y="16"/>
                  </a:cubicBezTo>
                  <a:cubicBezTo>
                    <a:pt x="137" y="15"/>
                    <a:pt x="138" y="14"/>
                    <a:pt x="138" y="14"/>
                  </a:cubicBezTo>
                  <a:cubicBezTo>
                    <a:pt x="141" y="12"/>
                    <a:pt x="143" y="11"/>
                    <a:pt x="145" y="10"/>
                  </a:cubicBezTo>
                  <a:cubicBezTo>
                    <a:pt x="146" y="9"/>
                    <a:pt x="146" y="9"/>
                    <a:pt x="147" y="9"/>
                  </a:cubicBezTo>
                  <a:close/>
                  <a:moveTo>
                    <a:pt x="140" y="44"/>
                  </a:moveTo>
                  <a:cubicBezTo>
                    <a:pt x="139" y="43"/>
                    <a:pt x="139" y="43"/>
                    <a:pt x="138" y="42"/>
                  </a:cubicBezTo>
                  <a:cubicBezTo>
                    <a:pt x="141" y="36"/>
                    <a:pt x="143" y="29"/>
                    <a:pt x="144" y="23"/>
                  </a:cubicBezTo>
                  <a:cubicBezTo>
                    <a:pt x="145" y="23"/>
                    <a:pt x="145" y="23"/>
                    <a:pt x="145" y="24"/>
                  </a:cubicBezTo>
                  <a:cubicBezTo>
                    <a:pt x="144" y="30"/>
                    <a:pt x="142" y="37"/>
                    <a:pt x="140" y="44"/>
                  </a:cubicBezTo>
                  <a:close/>
                  <a:moveTo>
                    <a:pt x="131" y="61"/>
                  </a:moveTo>
                  <a:cubicBezTo>
                    <a:pt x="130" y="61"/>
                    <a:pt x="130" y="60"/>
                    <a:pt x="129" y="60"/>
                  </a:cubicBezTo>
                  <a:cubicBezTo>
                    <a:pt x="130" y="60"/>
                    <a:pt x="130" y="59"/>
                    <a:pt x="130" y="59"/>
                  </a:cubicBezTo>
                  <a:cubicBezTo>
                    <a:pt x="131" y="59"/>
                    <a:pt x="132" y="58"/>
                    <a:pt x="133" y="57"/>
                  </a:cubicBezTo>
                  <a:cubicBezTo>
                    <a:pt x="133" y="58"/>
                    <a:pt x="132" y="60"/>
                    <a:pt x="131" y="61"/>
                  </a:cubicBezTo>
                  <a:close/>
                  <a:moveTo>
                    <a:pt x="135" y="90"/>
                  </a:moveTo>
                  <a:cubicBezTo>
                    <a:pt x="134" y="93"/>
                    <a:pt x="133" y="96"/>
                    <a:pt x="132" y="98"/>
                  </a:cubicBezTo>
                  <a:cubicBezTo>
                    <a:pt x="130" y="97"/>
                    <a:pt x="129" y="96"/>
                    <a:pt x="127" y="95"/>
                  </a:cubicBezTo>
                  <a:cubicBezTo>
                    <a:pt x="129" y="93"/>
                    <a:pt x="131" y="91"/>
                    <a:pt x="133" y="89"/>
                  </a:cubicBezTo>
                  <a:cubicBezTo>
                    <a:pt x="134" y="89"/>
                    <a:pt x="134" y="90"/>
                    <a:pt x="135" y="90"/>
                  </a:cubicBezTo>
                  <a:close/>
                  <a:moveTo>
                    <a:pt x="185" y="122"/>
                  </a:moveTo>
                  <a:cubicBezTo>
                    <a:pt x="185" y="122"/>
                    <a:pt x="184" y="123"/>
                    <a:pt x="184" y="123"/>
                  </a:cubicBezTo>
                  <a:cubicBezTo>
                    <a:pt x="182" y="122"/>
                    <a:pt x="179" y="121"/>
                    <a:pt x="177" y="120"/>
                  </a:cubicBezTo>
                  <a:cubicBezTo>
                    <a:pt x="177" y="120"/>
                    <a:pt x="177" y="119"/>
                    <a:pt x="177" y="119"/>
                  </a:cubicBezTo>
                  <a:cubicBezTo>
                    <a:pt x="180" y="120"/>
                    <a:pt x="182" y="121"/>
                    <a:pt x="185" y="122"/>
                  </a:cubicBezTo>
                  <a:close/>
                  <a:moveTo>
                    <a:pt x="451" y="133"/>
                  </a:moveTo>
                  <a:cubicBezTo>
                    <a:pt x="451" y="130"/>
                    <a:pt x="452" y="127"/>
                    <a:pt x="453" y="124"/>
                  </a:cubicBezTo>
                  <a:cubicBezTo>
                    <a:pt x="456" y="122"/>
                    <a:pt x="458" y="119"/>
                    <a:pt x="460" y="117"/>
                  </a:cubicBezTo>
                  <a:cubicBezTo>
                    <a:pt x="459" y="119"/>
                    <a:pt x="459" y="120"/>
                    <a:pt x="458" y="122"/>
                  </a:cubicBezTo>
                  <a:cubicBezTo>
                    <a:pt x="456" y="126"/>
                    <a:pt x="453" y="130"/>
                    <a:pt x="451" y="133"/>
                  </a:cubicBezTo>
                  <a:close/>
                  <a:moveTo>
                    <a:pt x="413" y="163"/>
                  </a:moveTo>
                  <a:cubicBezTo>
                    <a:pt x="414" y="160"/>
                    <a:pt x="415" y="156"/>
                    <a:pt x="416" y="153"/>
                  </a:cubicBezTo>
                  <a:cubicBezTo>
                    <a:pt x="419" y="151"/>
                    <a:pt x="422" y="148"/>
                    <a:pt x="425" y="146"/>
                  </a:cubicBezTo>
                  <a:cubicBezTo>
                    <a:pt x="424" y="149"/>
                    <a:pt x="423" y="152"/>
                    <a:pt x="421" y="155"/>
                  </a:cubicBezTo>
                  <a:cubicBezTo>
                    <a:pt x="421" y="156"/>
                    <a:pt x="422" y="157"/>
                    <a:pt x="423" y="156"/>
                  </a:cubicBezTo>
                  <a:cubicBezTo>
                    <a:pt x="427" y="154"/>
                    <a:pt x="429" y="147"/>
                    <a:pt x="430" y="142"/>
                  </a:cubicBezTo>
                  <a:cubicBezTo>
                    <a:pt x="431" y="141"/>
                    <a:pt x="432" y="140"/>
                    <a:pt x="433" y="139"/>
                  </a:cubicBezTo>
                  <a:cubicBezTo>
                    <a:pt x="432" y="143"/>
                    <a:pt x="431" y="147"/>
                    <a:pt x="431" y="151"/>
                  </a:cubicBezTo>
                  <a:cubicBezTo>
                    <a:pt x="425" y="156"/>
                    <a:pt x="419" y="159"/>
                    <a:pt x="413" y="163"/>
                  </a:cubicBezTo>
                  <a:close/>
                  <a:moveTo>
                    <a:pt x="402" y="170"/>
                  </a:moveTo>
                  <a:cubicBezTo>
                    <a:pt x="402" y="167"/>
                    <a:pt x="403" y="165"/>
                    <a:pt x="404" y="162"/>
                  </a:cubicBezTo>
                  <a:cubicBezTo>
                    <a:pt x="406" y="161"/>
                    <a:pt x="407" y="160"/>
                    <a:pt x="409" y="159"/>
                  </a:cubicBezTo>
                  <a:cubicBezTo>
                    <a:pt x="407" y="162"/>
                    <a:pt x="406" y="164"/>
                    <a:pt x="405" y="167"/>
                  </a:cubicBezTo>
                  <a:cubicBezTo>
                    <a:pt x="404" y="168"/>
                    <a:pt x="403" y="169"/>
                    <a:pt x="402" y="170"/>
                  </a:cubicBezTo>
                  <a:close/>
                  <a:moveTo>
                    <a:pt x="236" y="216"/>
                  </a:moveTo>
                  <a:cubicBezTo>
                    <a:pt x="231" y="215"/>
                    <a:pt x="227" y="215"/>
                    <a:pt x="222" y="214"/>
                  </a:cubicBezTo>
                  <a:cubicBezTo>
                    <a:pt x="224" y="211"/>
                    <a:pt x="225" y="208"/>
                    <a:pt x="227" y="204"/>
                  </a:cubicBezTo>
                  <a:cubicBezTo>
                    <a:pt x="233" y="204"/>
                    <a:pt x="238" y="204"/>
                    <a:pt x="243" y="203"/>
                  </a:cubicBezTo>
                  <a:cubicBezTo>
                    <a:pt x="241" y="207"/>
                    <a:pt x="239" y="210"/>
                    <a:pt x="237" y="214"/>
                  </a:cubicBezTo>
                  <a:cubicBezTo>
                    <a:pt x="237" y="214"/>
                    <a:pt x="236" y="215"/>
                    <a:pt x="236" y="216"/>
                  </a:cubicBezTo>
                  <a:close/>
                  <a:moveTo>
                    <a:pt x="199" y="199"/>
                  </a:moveTo>
                  <a:cubicBezTo>
                    <a:pt x="201" y="197"/>
                    <a:pt x="203" y="195"/>
                    <a:pt x="204" y="193"/>
                  </a:cubicBezTo>
                  <a:cubicBezTo>
                    <a:pt x="206" y="193"/>
                    <a:pt x="207" y="193"/>
                    <a:pt x="209" y="194"/>
                  </a:cubicBezTo>
                  <a:cubicBezTo>
                    <a:pt x="210" y="194"/>
                    <a:pt x="212" y="194"/>
                    <a:pt x="213" y="194"/>
                  </a:cubicBezTo>
                  <a:cubicBezTo>
                    <a:pt x="212" y="196"/>
                    <a:pt x="211" y="198"/>
                    <a:pt x="210" y="199"/>
                  </a:cubicBezTo>
                  <a:cubicBezTo>
                    <a:pt x="206" y="199"/>
                    <a:pt x="203" y="199"/>
                    <a:pt x="199" y="199"/>
                  </a:cubicBezTo>
                  <a:close/>
                  <a:moveTo>
                    <a:pt x="55" y="181"/>
                  </a:moveTo>
                  <a:cubicBezTo>
                    <a:pt x="55" y="181"/>
                    <a:pt x="54" y="181"/>
                    <a:pt x="54" y="181"/>
                  </a:cubicBezTo>
                  <a:cubicBezTo>
                    <a:pt x="54" y="182"/>
                    <a:pt x="54" y="182"/>
                    <a:pt x="53" y="182"/>
                  </a:cubicBezTo>
                  <a:cubicBezTo>
                    <a:pt x="54" y="179"/>
                    <a:pt x="54" y="176"/>
                    <a:pt x="55" y="173"/>
                  </a:cubicBezTo>
                  <a:cubicBezTo>
                    <a:pt x="55" y="173"/>
                    <a:pt x="55" y="173"/>
                    <a:pt x="55" y="172"/>
                  </a:cubicBezTo>
                  <a:cubicBezTo>
                    <a:pt x="56" y="170"/>
                    <a:pt x="57" y="167"/>
                    <a:pt x="58" y="164"/>
                  </a:cubicBezTo>
                  <a:cubicBezTo>
                    <a:pt x="58" y="164"/>
                    <a:pt x="59" y="164"/>
                    <a:pt x="59" y="164"/>
                  </a:cubicBezTo>
                  <a:cubicBezTo>
                    <a:pt x="57" y="169"/>
                    <a:pt x="56" y="175"/>
                    <a:pt x="55" y="181"/>
                  </a:cubicBezTo>
                  <a:close/>
                  <a:moveTo>
                    <a:pt x="46" y="179"/>
                  </a:moveTo>
                  <a:cubicBezTo>
                    <a:pt x="44" y="175"/>
                    <a:pt x="43" y="170"/>
                    <a:pt x="41" y="166"/>
                  </a:cubicBezTo>
                  <a:cubicBezTo>
                    <a:pt x="43" y="166"/>
                    <a:pt x="45" y="166"/>
                    <a:pt x="47" y="166"/>
                  </a:cubicBezTo>
                  <a:cubicBezTo>
                    <a:pt x="46" y="168"/>
                    <a:pt x="46" y="170"/>
                    <a:pt x="46" y="172"/>
                  </a:cubicBezTo>
                  <a:cubicBezTo>
                    <a:pt x="45" y="175"/>
                    <a:pt x="49" y="176"/>
                    <a:pt x="50" y="173"/>
                  </a:cubicBezTo>
                  <a:cubicBezTo>
                    <a:pt x="50" y="171"/>
                    <a:pt x="50" y="170"/>
                    <a:pt x="51" y="168"/>
                  </a:cubicBezTo>
                  <a:cubicBezTo>
                    <a:pt x="51" y="168"/>
                    <a:pt x="51" y="168"/>
                    <a:pt x="51" y="168"/>
                  </a:cubicBezTo>
                  <a:cubicBezTo>
                    <a:pt x="50" y="173"/>
                    <a:pt x="49" y="177"/>
                    <a:pt x="49" y="181"/>
                  </a:cubicBezTo>
                  <a:cubicBezTo>
                    <a:pt x="48" y="180"/>
                    <a:pt x="47" y="180"/>
                    <a:pt x="46" y="179"/>
                  </a:cubicBezTo>
                  <a:cubicBezTo>
                    <a:pt x="46" y="179"/>
                    <a:pt x="46" y="179"/>
                    <a:pt x="46" y="179"/>
                  </a:cubicBezTo>
                  <a:close/>
                  <a:moveTo>
                    <a:pt x="38" y="148"/>
                  </a:moveTo>
                  <a:cubicBezTo>
                    <a:pt x="38" y="144"/>
                    <a:pt x="39" y="140"/>
                    <a:pt x="40" y="136"/>
                  </a:cubicBezTo>
                  <a:cubicBezTo>
                    <a:pt x="41" y="135"/>
                    <a:pt x="43" y="135"/>
                    <a:pt x="45" y="135"/>
                  </a:cubicBezTo>
                  <a:cubicBezTo>
                    <a:pt x="47" y="138"/>
                    <a:pt x="50" y="140"/>
                    <a:pt x="52" y="143"/>
                  </a:cubicBezTo>
                  <a:cubicBezTo>
                    <a:pt x="50" y="149"/>
                    <a:pt x="49" y="154"/>
                    <a:pt x="48" y="160"/>
                  </a:cubicBezTo>
                  <a:cubicBezTo>
                    <a:pt x="45" y="155"/>
                    <a:pt x="42" y="151"/>
                    <a:pt x="38" y="148"/>
                  </a:cubicBezTo>
                  <a:close/>
                  <a:moveTo>
                    <a:pt x="34" y="143"/>
                  </a:moveTo>
                  <a:cubicBezTo>
                    <a:pt x="33" y="142"/>
                    <a:pt x="33" y="141"/>
                    <a:pt x="32" y="139"/>
                  </a:cubicBezTo>
                  <a:cubicBezTo>
                    <a:pt x="32" y="139"/>
                    <a:pt x="33" y="139"/>
                    <a:pt x="33" y="138"/>
                  </a:cubicBezTo>
                  <a:cubicBezTo>
                    <a:pt x="33" y="137"/>
                    <a:pt x="33" y="137"/>
                    <a:pt x="33" y="136"/>
                  </a:cubicBezTo>
                  <a:cubicBezTo>
                    <a:pt x="34" y="136"/>
                    <a:pt x="34" y="136"/>
                    <a:pt x="35" y="136"/>
                  </a:cubicBezTo>
                  <a:cubicBezTo>
                    <a:pt x="34" y="139"/>
                    <a:pt x="34" y="141"/>
                    <a:pt x="34" y="144"/>
                  </a:cubicBezTo>
                  <a:cubicBezTo>
                    <a:pt x="34" y="143"/>
                    <a:pt x="34" y="143"/>
                    <a:pt x="34" y="143"/>
                  </a:cubicBezTo>
                  <a:close/>
                  <a:moveTo>
                    <a:pt x="40" y="107"/>
                  </a:moveTo>
                  <a:cubicBezTo>
                    <a:pt x="42" y="103"/>
                    <a:pt x="44" y="99"/>
                    <a:pt x="46" y="94"/>
                  </a:cubicBezTo>
                  <a:cubicBezTo>
                    <a:pt x="46" y="94"/>
                    <a:pt x="47" y="94"/>
                    <a:pt x="48" y="94"/>
                  </a:cubicBezTo>
                  <a:cubicBezTo>
                    <a:pt x="49" y="95"/>
                    <a:pt x="50" y="97"/>
                    <a:pt x="51" y="98"/>
                  </a:cubicBezTo>
                  <a:cubicBezTo>
                    <a:pt x="49" y="101"/>
                    <a:pt x="48" y="105"/>
                    <a:pt x="46" y="109"/>
                  </a:cubicBezTo>
                  <a:cubicBezTo>
                    <a:pt x="45" y="109"/>
                    <a:pt x="44" y="110"/>
                    <a:pt x="43" y="110"/>
                  </a:cubicBezTo>
                  <a:cubicBezTo>
                    <a:pt x="42" y="109"/>
                    <a:pt x="41" y="108"/>
                    <a:pt x="40" y="107"/>
                  </a:cubicBezTo>
                  <a:close/>
                  <a:moveTo>
                    <a:pt x="40" y="111"/>
                  </a:moveTo>
                  <a:cubicBezTo>
                    <a:pt x="39" y="111"/>
                    <a:pt x="39" y="111"/>
                    <a:pt x="39" y="111"/>
                  </a:cubicBezTo>
                  <a:cubicBezTo>
                    <a:pt x="39" y="111"/>
                    <a:pt x="39" y="111"/>
                    <a:pt x="39" y="110"/>
                  </a:cubicBezTo>
                  <a:cubicBezTo>
                    <a:pt x="39" y="111"/>
                    <a:pt x="40" y="111"/>
                    <a:pt x="40" y="111"/>
                  </a:cubicBezTo>
                  <a:close/>
                  <a:moveTo>
                    <a:pt x="22" y="82"/>
                  </a:moveTo>
                  <a:cubicBezTo>
                    <a:pt x="26" y="82"/>
                    <a:pt x="30" y="81"/>
                    <a:pt x="34" y="80"/>
                  </a:cubicBezTo>
                  <a:cubicBezTo>
                    <a:pt x="32" y="85"/>
                    <a:pt x="30" y="91"/>
                    <a:pt x="28" y="96"/>
                  </a:cubicBezTo>
                  <a:cubicBezTo>
                    <a:pt x="25" y="94"/>
                    <a:pt x="23" y="92"/>
                    <a:pt x="21" y="90"/>
                  </a:cubicBezTo>
                  <a:cubicBezTo>
                    <a:pt x="21" y="90"/>
                    <a:pt x="21" y="90"/>
                    <a:pt x="20" y="90"/>
                  </a:cubicBezTo>
                  <a:cubicBezTo>
                    <a:pt x="21" y="87"/>
                    <a:pt x="21" y="85"/>
                    <a:pt x="22" y="82"/>
                  </a:cubicBezTo>
                  <a:close/>
                  <a:moveTo>
                    <a:pt x="20" y="45"/>
                  </a:moveTo>
                  <a:cubicBezTo>
                    <a:pt x="19" y="48"/>
                    <a:pt x="18" y="50"/>
                    <a:pt x="17" y="53"/>
                  </a:cubicBezTo>
                  <a:cubicBezTo>
                    <a:pt x="16" y="52"/>
                    <a:pt x="14" y="51"/>
                    <a:pt x="13" y="50"/>
                  </a:cubicBezTo>
                  <a:cubicBezTo>
                    <a:pt x="12" y="49"/>
                    <a:pt x="12" y="48"/>
                    <a:pt x="12" y="48"/>
                  </a:cubicBezTo>
                  <a:cubicBezTo>
                    <a:pt x="11" y="44"/>
                    <a:pt x="13" y="44"/>
                    <a:pt x="17" y="43"/>
                  </a:cubicBezTo>
                  <a:cubicBezTo>
                    <a:pt x="17" y="42"/>
                    <a:pt x="18" y="42"/>
                    <a:pt x="18" y="42"/>
                  </a:cubicBezTo>
                  <a:cubicBezTo>
                    <a:pt x="22" y="43"/>
                    <a:pt x="26" y="43"/>
                    <a:pt x="30" y="42"/>
                  </a:cubicBezTo>
                  <a:cubicBezTo>
                    <a:pt x="31" y="43"/>
                    <a:pt x="32" y="44"/>
                    <a:pt x="32" y="45"/>
                  </a:cubicBezTo>
                  <a:cubicBezTo>
                    <a:pt x="30" y="49"/>
                    <a:pt x="28" y="54"/>
                    <a:pt x="26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3" y="57"/>
                    <a:pt x="20" y="55"/>
                    <a:pt x="18" y="53"/>
                  </a:cubicBezTo>
                  <a:cubicBezTo>
                    <a:pt x="19" y="51"/>
                    <a:pt x="20" y="48"/>
                    <a:pt x="21" y="46"/>
                  </a:cubicBezTo>
                  <a:cubicBezTo>
                    <a:pt x="21" y="45"/>
                    <a:pt x="20" y="45"/>
                    <a:pt x="20" y="45"/>
                  </a:cubicBezTo>
                  <a:close/>
                  <a:moveTo>
                    <a:pt x="134" y="16"/>
                  </a:moveTo>
                  <a:cubicBezTo>
                    <a:pt x="135" y="16"/>
                    <a:pt x="135" y="16"/>
                    <a:pt x="135" y="16"/>
                  </a:cubicBezTo>
                  <a:cubicBezTo>
                    <a:pt x="135" y="16"/>
                    <a:pt x="135" y="17"/>
                    <a:pt x="134" y="17"/>
                  </a:cubicBezTo>
                  <a:cubicBezTo>
                    <a:pt x="133" y="17"/>
                    <a:pt x="131" y="18"/>
                    <a:pt x="129" y="18"/>
                  </a:cubicBezTo>
                  <a:cubicBezTo>
                    <a:pt x="131" y="17"/>
                    <a:pt x="133" y="16"/>
                    <a:pt x="134" y="16"/>
                  </a:cubicBezTo>
                  <a:close/>
                  <a:moveTo>
                    <a:pt x="135" y="15"/>
                  </a:moveTo>
                  <a:cubicBezTo>
                    <a:pt x="135" y="15"/>
                    <a:pt x="136" y="15"/>
                    <a:pt x="137" y="14"/>
                  </a:cubicBezTo>
                  <a:cubicBezTo>
                    <a:pt x="136" y="15"/>
                    <a:pt x="136" y="15"/>
                    <a:pt x="136" y="16"/>
                  </a:cubicBezTo>
                  <a:cubicBezTo>
                    <a:pt x="135" y="16"/>
                    <a:pt x="135" y="15"/>
                    <a:pt x="135" y="15"/>
                  </a:cubicBezTo>
                  <a:close/>
                  <a:moveTo>
                    <a:pt x="144" y="21"/>
                  </a:moveTo>
                  <a:cubicBezTo>
                    <a:pt x="143" y="21"/>
                    <a:pt x="143" y="20"/>
                    <a:pt x="142" y="20"/>
                  </a:cubicBezTo>
                  <a:cubicBezTo>
                    <a:pt x="143" y="20"/>
                    <a:pt x="143" y="20"/>
                    <a:pt x="143" y="20"/>
                  </a:cubicBezTo>
                  <a:cubicBezTo>
                    <a:pt x="144" y="20"/>
                    <a:pt x="144" y="19"/>
                    <a:pt x="144" y="19"/>
                  </a:cubicBezTo>
                  <a:cubicBezTo>
                    <a:pt x="144" y="20"/>
                    <a:pt x="144" y="21"/>
                    <a:pt x="144" y="21"/>
                  </a:cubicBezTo>
                  <a:close/>
                  <a:moveTo>
                    <a:pt x="144" y="22"/>
                  </a:moveTo>
                  <a:cubicBezTo>
                    <a:pt x="142" y="27"/>
                    <a:pt x="140" y="33"/>
                    <a:pt x="138" y="38"/>
                  </a:cubicBezTo>
                  <a:cubicBezTo>
                    <a:pt x="138" y="37"/>
                    <a:pt x="137" y="36"/>
                    <a:pt x="136" y="37"/>
                  </a:cubicBezTo>
                  <a:cubicBezTo>
                    <a:pt x="135" y="37"/>
                    <a:pt x="134" y="37"/>
                    <a:pt x="133" y="38"/>
                  </a:cubicBezTo>
                  <a:cubicBezTo>
                    <a:pt x="131" y="36"/>
                    <a:pt x="130" y="35"/>
                    <a:pt x="128" y="34"/>
                  </a:cubicBezTo>
                  <a:cubicBezTo>
                    <a:pt x="132" y="31"/>
                    <a:pt x="136" y="29"/>
                    <a:pt x="141" y="27"/>
                  </a:cubicBezTo>
                  <a:cubicBezTo>
                    <a:pt x="143" y="25"/>
                    <a:pt x="141" y="22"/>
                    <a:pt x="138" y="23"/>
                  </a:cubicBezTo>
                  <a:cubicBezTo>
                    <a:pt x="135" y="25"/>
                    <a:pt x="131" y="27"/>
                    <a:pt x="128" y="29"/>
                  </a:cubicBezTo>
                  <a:cubicBezTo>
                    <a:pt x="129" y="27"/>
                    <a:pt x="130" y="25"/>
                    <a:pt x="132" y="23"/>
                  </a:cubicBezTo>
                  <a:cubicBezTo>
                    <a:pt x="135" y="22"/>
                    <a:pt x="138" y="21"/>
                    <a:pt x="142" y="20"/>
                  </a:cubicBezTo>
                  <a:cubicBezTo>
                    <a:pt x="142" y="21"/>
                    <a:pt x="143" y="21"/>
                    <a:pt x="144" y="22"/>
                  </a:cubicBezTo>
                  <a:close/>
                  <a:moveTo>
                    <a:pt x="129" y="56"/>
                  </a:moveTo>
                  <a:cubicBezTo>
                    <a:pt x="128" y="56"/>
                    <a:pt x="127" y="57"/>
                    <a:pt x="126" y="57"/>
                  </a:cubicBezTo>
                  <a:cubicBezTo>
                    <a:pt x="123" y="55"/>
                    <a:pt x="120" y="52"/>
                    <a:pt x="117" y="48"/>
                  </a:cubicBezTo>
                  <a:cubicBezTo>
                    <a:pt x="117" y="48"/>
                    <a:pt x="118" y="47"/>
                    <a:pt x="118" y="47"/>
                  </a:cubicBezTo>
                  <a:cubicBezTo>
                    <a:pt x="123" y="45"/>
                    <a:pt x="129" y="43"/>
                    <a:pt x="134" y="41"/>
                  </a:cubicBezTo>
                  <a:cubicBezTo>
                    <a:pt x="135" y="42"/>
                    <a:pt x="135" y="42"/>
                    <a:pt x="136" y="43"/>
                  </a:cubicBezTo>
                  <a:cubicBezTo>
                    <a:pt x="134" y="47"/>
                    <a:pt x="132" y="52"/>
                    <a:pt x="129" y="56"/>
                  </a:cubicBezTo>
                  <a:close/>
                  <a:moveTo>
                    <a:pt x="298" y="142"/>
                  </a:moveTo>
                  <a:cubicBezTo>
                    <a:pt x="298" y="143"/>
                    <a:pt x="297" y="144"/>
                    <a:pt x="297" y="145"/>
                  </a:cubicBezTo>
                  <a:cubicBezTo>
                    <a:pt x="294" y="145"/>
                    <a:pt x="291" y="146"/>
                    <a:pt x="287" y="146"/>
                  </a:cubicBezTo>
                  <a:cubicBezTo>
                    <a:pt x="288" y="146"/>
                    <a:pt x="288" y="146"/>
                    <a:pt x="288" y="146"/>
                  </a:cubicBezTo>
                  <a:cubicBezTo>
                    <a:pt x="288" y="143"/>
                    <a:pt x="286" y="142"/>
                    <a:pt x="284" y="144"/>
                  </a:cubicBezTo>
                  <a:cubicBezTo>
                    <a:pt x="284" y="145"/>
                    <a:pt x="283" y="146"/>
                    <a:pt x="283" y="147"/>
                  </a:cubicBezTo>
                  <a:cubicBezTo>
                    <a:pt x="280" y="148"/>
                    <a:pt x="278" y="148"/>
                    <a:pt x="276" y="148"/>
                  </a:cubicBezTo>
                  <a:cubicBezTo>
                    <a:pt x="276" y="146"/>
                    <a:pt x="277" y="144"/>
                    <a:pt x="277" y="142"/>
                  </a:cubicBezTo>
                  <a:cubicBezTo>
                    <a:pt x="284" y="143"/>
                    <a:pt x="291" y="143"/>
                    <a:pt x="298" y="142"/>
                  </a:cubicBezTo>
                  <a:close/>
                  <a:moveTo>
                    <a:pt x="387" y="132"/>
                  </a:moveTo>
                  <a:cubicBezTo>
                    <a:pt x="387" y="132"/>
                    <a:pt x="387" y="133"/>
                    <a:pt x="386" y="133"/>
                  </a:cubicBezTo>
                  <a:cubicBezTo>
                    <a:pt x="384" y="134"/>
                    <a:pt x="381" y="135"/>
                    <a:pt x="378" y="135"/>
                  </a:cubicBezTo>
                  <a:cubicBezTo>
                    <a:pt x="378" y="134"/>
                    <a:pt x="379" y="133"/>
                    <a:pt x="379" y="132"/>
                  </a:cubicBezTo>
                  <a:cubicBezTo>
                    <a:pt x="382" y="132"/>
                    <a:pt x="384" y="132"/>
                    <a:pt x="387" y="132"/>
                  </a:cubicBezTo>
                  <a:close/>
                  <a:moveTo>
                    <a:pt x="385" y="137"/>
                  </a:moveTo>
                  <a:cubicBezTo>
                    <a:pt x="384" y="137"/>
                    <a:pt x="384" y="138"/>
                    <a:pt x="384" y="139"/>
                  </a:cubicBezTo>
                  <a:cubicBezTo>
                    <a:pt x="381" y="139"/>
                    <a:pt x="379" y="140"/>
                    <a:pt x="377" y="141"/>
                  </a:cubicBezTo>
                  <a:cubicBezTo>
                    <a:pt x="377" y="140"/>
                    <a:pt x="377" y="139"/>
                    <a:pt x="377" y="139"/>
                  </a:cubicBezTo>
                  <a:cubicBezTo>
                    <a:pt x="380" y="138"/>
                    <a:pt x="382" y="137"/>
                    <a:pt x="385" y="137"/>
                  </a:cubicBezTo>
                  <a:close/>
                  <a:moveTo>
                    <a:pt x="274" y="211"/>
                  </a:moveTo>
                  <a:cubicBezTo>
                    <a:pt x="276" y="207"/>
                    <a:pt x="277" y="203"/>
                    <a:pt x="278" y="199"/>
                  </a:cubicBezTo>
                  <a:cubicBezTo>
                    <a:pt x="281" y="199"/>
                    <a:pt x="284" y="198"/>
                    <a:pt x="287" y="198"/>
                  </a:cubicBezTo>
                  <a:cubicBezTo>
                    <a:pt x="286" y="202"/>
                    <a:pt x="285" y="205"/>
                    <a:pt x="285" y="209"/>
                  </a:cubicBezTo>
                  <a:cubicBezTo>
                    <a:pt x="281" y="210"/>
                    <a:pt x="278" y="210"/>
                    <a:pt x="274" y="211"/>
                  </a:cubicBezTo>
                  <a:close/>
                  <a:moveTo>
                    <a:pt x="235" y="191"/>
                  </a:moveTo>
                  <a:cubicBezTo>
                    <a:pt x="237" y="189"/>
                    <a:pt x="238" y="186"/>
                    <a:pt x="239" y="184"/>
                  </a:cubicBezTo>
                  <a:cubicBezTo>
                    <a:pt x="244" y="184"/>
                    <a:pt x="249" y="184"/>
                    <a:pt x="255" y="184"/>
                  </a:cubicBezTo>
                  <a:cubicBezTo>
                    <a:pt x="253" y="186"/>
                    <a:pt x="252" y="188"/>
                    <a:pt x="251" y="190"/>
                  </a:cubicBezTo>
                  <a:cubicBezTo>
                    <a:pt x="245" y="190"/>
                    <a:pt x="240" y="191"/>
                    <a:pt x="235" y="191"/>
                  </a:cubicBezTo>
                  <a:close/>
                  <a:moveTo>
                    <a:pt x="227" y="199"/>
                  </a:moveTo>
                  <a:cubicBezTo>
                    <a:pt x="228" y="198"/>
                    <a:pt x="228" y="196"/>
                    <a:pt x="229" y="195"/>
                  </a:cubicBezTo>
                  <a:cubicBezTo>
                    <a:pt x="229" y="195"/>
                    <a:pt x="230" y="195"/>
                    <a:pt x="230" y="195"/>
                  </a:cubicBezTo>
                  <a:cubicBezTo>
                    <a:pt x="229" y="196"/>
                    <a:pt x="228" y="198"/>
                    <a:pt x="228" y="199"/>
                  </a:cubicBezTo>
                  <a:cubicBezTo>
                    <a:pt x="227" y="199"/>
                    <a:pt x="227" y="199"/>
                    <a:pt x="227" y="199"/>
                  </a:cubicBezTo>
                  <a:close/>
                  <a:moveTo>
                    <a:pt x="225" y="204"/>
                  </a:moveTo>
                  <a:cubicBezTo>
                    <a:pt x="223" y="208"/>
                    <a:pt x="222" y="211"/>
                    <a:pt x="220" y="214"/>
                  </a:cubicBezTo>
                  <a:cubicBezTo>
                    <a:pt x="218" y="214"/>
                    <a:pt x="217" y="214"/>
                    <a:pt x="215" y="213"/>
                  </a:cubicBezTo>
                  <a:cubicBezTo>
                    <a:pt x="218" y="211"/>
                    <a:pt x="220" y="208"/>
                    <a:pt x="223" y="205"/>
                  </a:cubicBezTo>
                  <a:cubicBezTo>
                    <a:pt x="223" y="205"/>
                    <a:pt x="224" y="205"/>
                    <a:pt x="225" y="204"/>
                  </a:cubicBezTo>
                  <a:close/>
                  <a:moveTo>
                    <a:pt x="159" y="196"/>
                  </a:moveTo>
                  <a:cubicBezTo>
                    <a:pt x="157" y="195"/>
                    <a:pt x="155" y="195"/>
                    <a:pt x="152" y="194"/>
                  </a:cubicBezTo>
                  <a:cubicBezTo>
                    <a:pt x="155" y="191"/>
                    <a:pt x="159" y="187"/>
                    <a:pt x="162" y="183"/>
                  </a:cubicBezTo>
                  <a:cubicBezTo>
                    <a:pt x="164" y="184"/>
                    <a:pt x="167" y="184"/>
                    <a:pt x="170" y="185"/>
                  </a:cubicBezTo>
                  <a:cubicBezTo>
                    <a:pt x="166" y="189"/>
                    <a:pt x="163" y="192"/>
                    <a:pt x="159" y="196"/>
                  </a:cubicBezTo>
                  <a:close/>
                  <a:moveTo>
                    <a:pt x="52" y="166"/>
                  </a:moveTo>
                  <a:cubicBezTo>
                    <a:pt x="52" y="166"/>
                    <a:pt x="51" y="166"/>
                    <a:pt x="51" y="166"/>
                  </a:cubicBezTo>
                  <a:cubicBezTo>
                    <a:pt x="51" y="166"/>
                    <a:pt x="52" y="166"/>
                    <a:pt x="52" y="166"/>
                  </a:cubicBezTo>
                  <a:cubicBezTo>
                    <a:pt x="52" y="166"/>
                    <a:pt x="52" y="166"/>
                    <a:pt x="52" y="166"/>
                  </a:cubicBezTo>
                  <a:close/>
                  <a:moveTo>
                    <a:pt x="52" y="163"/>
                  </a:moveTo>
                  <a:cubicBezTo>
                    <a:pt x="53" y="158"/>
                    <a:pt x="54" y="153"/>
                    <a:pt x="56" y="148"/>
                  </a:cubicBezTo>
                  <a:cubicBezTo>
                    <a:pt x="56" y="149"/>
                    <a:pt x="57" y="150"/>
                    <a:pt x="57" y="150"/>
                  </a:cubicBezTo>
                  <a:cubicBezTo>
                    <a:pt x="55" y="154"/>
                    <a:pt x="54" y="159"/>
                    <a:pt x="52" y="163"/>
                  </a:cubicBezTo>
                  <a:cubicBezTo>
                    <a:pt x="52" y="163"/>
                    <a:pt x="52" y="163"/>
                    <a:pt x="52" y="163"/>
                  </a:cubicBezTo>
                  <a:close/>
                  <a:moveTo>
                    <a:pt x="57" y="144"/>
                  </a:moveTo>
                  <a:cubicBezTo>
                    <a:pt x="58" y="141"/>
                    <a:pt x="59" y="138"/>
                    <a:pt x="59" y="136"/>
                  </a:cubicBezTo>
                  <a:cubicBezTo>
                    <a:pt x="60" y="137"/>
                    <a:pt x="62" y="138"/>
                    <a:pt x="63" y="140"/>
                  </a:cubicBezTo>
                  <a:cubicBezTo>
                    <a:pt x="61" y="142"/>
                    <a:pt x="60" y="144"/>
                    <a:pt x="59" y="146"/>
                  </a:cubicBezTo>
                  <a:cubicBezTo>
                    <a:pt x="58" y="145"/>
                    <a:pt x="58" y="145"/>
                    <a:pt x="57" y="144"/>
                  </a:cubicBezTo>
                  <a:close/>
                  <a:moveTo>
                    <a:pt x="37" y="42"/>
                  </a:moveTo>
                  <a:cubicBezTo>
                    <a:pt x="42" y="42"/>
                    <a:pt x="47" y="41"/>
                    <a:pt x="52" y="40"/>
                  </a:cubicBezTo>
                  <a:cubicBezTo>
                    <a:pt x="50" y="45"/>
                    <a:pt x="48" y="49"/>
                    <a:pt x="45" y="53"/>
                  </a:cubicBezTo>
                  <a:cubicBezTo>
                    <a:pt x="44" y="54"/>
                    <a:pt x="43" y="54"/>
                    <a:pt x="42" y="54"/>
                  </a:cubicBezTo>
                  <a:cubicBezTo>
                    <a:pt x="39" y="52"/>
                    <a:pt x="37" y="49"/>
                    <a:pt x="35" y="47"/>
                  </a:cubicBezTo>
                  <a:cubicBezTo>
                    <a:pt x="35" y="45"/>
                    <a:pt x="36" y="44"/>
                    <a:pt x="37" y="42"/>
                  </a:cubicBezTo>
                  <a:close/>
                  <a:moveTo>
                    <a:pt x="33" y="44"/>
                  </a:moveTo>
                  <a:cubicBezTo>
                    <a:pt x="32" y="43"/>
                    <a:pt x="32" y="43"/>
                    <a:pt x="31" y="42"/>
                  </a:cubicBezTo>
                  <a:cubicBezTo>
                    <a:pt x="32" y="42"/>
                    <a:pt x="33" y="42"/>
                    <a:pt x="33" y="42"/>
                  </a:cubicBezTo>
                  <a:cubicBezTo>
                    <a:pt x="33" y="43"/>
                    <a:pt x="33" y="43"/>
                    <a:pt x="33" y="44"/>
                  </a:cubicBezTo>
                  <a:close/>
                  <a:moveTo>
                    <a:pt x="61" y="39"/>
                  </a:moveTo>
                  <a:cubicBezTo>
                    <a:pt x="63" y="42"/>
                    <a:pt x="65" y="45"/>
                    <a:pt x="68" y="48"/>
                  </a:cubicBezTo>
                  <a:cubicBezTo>
                    <a:pt x="68" y="48"/>
                    <a:pt x="67" y="48"/>
                    <a:pt x="67" y="48"/>
                  </a:cubicBezTo>
                  <a:cubicBezTo>
                    <a:pt x="61" y="50"/>
                    <a:pt x="55" y="51"/>
                    <a:pt x="48" y="53"/>
                  </a:cubicBezTo>
                  <a:cubicBezTo>
                    <a:pt x="50" y="49"/>
                    <a:pt x="52" y="44"/>
                    <a:pt x="54" y="40"/>
                  </a:cubicBezTo>
                  <a:cubicBezTo>
                    <a:pt x="56" y="40"/>
                    <a:pt x="59" y="39"/>
                    <a:pt x="61" y="39"/>
                  </a:cubicBezTo>
                  <a:close/>
                  <a:moveTo>
                    <a:pt x="96" y="102"/>
                  </a:moveTo>
                  <a:cubicBezTo>
                    <a:pt x="96" y="102"/>
                    <a:pt x="96" y="102"/>
                    <a:pt x="96" y="102"/>
                  </a:cubicBezTo>
                  <a:cubicBezTo>
                    <a:pt x="96" y="101"/>
                    <a:pt x="94" y="101"/>
                    <a:pt x="94" y="102"/>
                  </a:cubicBezTo>
                  <a:cubicBezTo>
                    <a:pt x="93" y="101"/>
                    <a:pt x="93" y="101"/>
                    <a:pt x="92" y="100"/>
                  </a:cubicBezTo>
                  <a:cubicBezTo>
                    <a:pt x="93" y="98"/>
                    <a:pt x="93" y="97"/>
                    <a:pt x="94" y="95"/>
                  </a:cubicBezTo>
                  <a:cubicBezTo>
                    <a:pt x="95" y="95"/>
                    <a:pt x="95" y="95"/>
                    <a:pt x="95" y="95"/>
                  </a:cubicBezTo>
                  <a:cubicBezTo>
                    <a:pt x="97" y="95"/>
                    <a:pt x="97" y="93"/>
                    <a:pt x="96" y="92"/>
                  </a:cubicBezTo>
                  <a:cubicBezTo>
                    <a:pt x="97" y="89"/>
                    <a:pt x="99" y="86"/>
                    <a:pt x="101" y="83"/>
                  </a:cubicBezTo>
                  <a:cubicBezTo>
                    <a:pt x="101" y="84"/>
                    <a:pt x="101" y="84"/>
                    <a:pt x="102" y="84"/>
                  </a:cubicBezTo>
                  <a:cubicBezTo>
                    <a:pt x="102" y="84"/>
                    <a:pt x="103" y="83"/>
                    <a:pt x="103" y="83"/>
                  </a:cubicBezTo>
                  <a:cubicBezTo>
                    <a:pt x="102" y="82"/>
                    <a:pt x="102" y="82"/>
                    <a:pt x="101" y="81"/>
                  </a:cubicBezTo>
                  <a:cubicBezTo>
                    <a:pt x="103" y="79"/>
                    <a:pt x="104" y="76"/>
                    <a:pt x="106" y="73"/>
                  </a:cubicBezTo>
                  <a:cubicBezTo>
                    <a:pt x="109" y="71"/>
                    <a:pt x="113" y="69"/>
                    <a:pt x="116" y="67"/>
                  </a:cubicBezTo>
                  <a:cubicBezTo>
                    <a:pt x="117" y="68"/>
                    <a:pt x="119" y="69"/>
                    <a:pt x="120" y="70"/>
                  </a:cubicBezTo>
                  <a:cubicBezTo>
                    <a:pt x="113" y="81"/>
                    <a:pt x="104" y="92"/>
                    <a:pt x="96" y="102"/>
                  </a:cubicBezTo>
                  <a:close/>
                  <a:moveTo>
                    <a:pt x="156" y="117"/>
                  </a:moveTo>
                  <a:cubicBezTo>
                    <a:pt x="159" y="118"/>
                    <a:pt x="161" y="119"/>
                    <a:pt x="163" y="120"/>
                  </a:cubicBezTo>
                  <a:cubicBezTo>
                    <a:pt x="162" y="121"/>
                    <a:pt x="160" y="123"/>
                    <a:pt x="159" y="124"/>
                  </a:cubicBezTo>
                  <a:cubicBezTo>
                    <a:pt x="157" y="123"/>
                    <a:pt x="154" y="122"/>
                    <a:pt x="152" y="121"/>
                  </a:cubicBezTo>
                  <a:cubicBezTo>
                    <a:pt x="153" y="119"/>
                    <a:pt x="155" y="118"/>
                    <a:pt x="156" y="117"/>
                  </a:cubicBezTo>
                  <a:close/>
                  <a:moveTo>
                    <a:pt x="204" y="145"/>
                  </a:moveTo>
                  <a:cubicBezTo>
                    <a:pt x="206" y="145"/>
                    <a:pt x="208" y="146"/>
                    <a:pt x="210" y="146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10" y="147"/>
                    <a:pt x="210" y="147"/>
                    <a:pt x="210" y="147"/>
                  </a:cubicBezTo>
                  <a:cubicBezTo>
                    <a:pt x="207" y="147"/>
                    <a:pt x="204" y="146"/>
                    <a:pt x="201" y="145"/>
                  </a:cubicBezTo>
                  <a:cubicBezTo>
                    <a:pt x="201" y="145"/>
                    <a:pt x="201" y="144"/>
                    <a:pt x="202" y="144"/>
                  </a:cubicBezTo>
                  <a:cubicBezTo>
                    <a:pt x="203" y="144"/>
                    <a:pt x="203" y="144"/>
                    <a:pt x="204" y="145"/>
                  </a:cubicBezTo>
                  <a:close/>
                  <a:moveTo>
                    <a:pt x="223" y="149"/>
                  </a:moveTo>
                  <a:cubicBezTo>
                    <a:pt x="222" y="150"/>
                    <a:pt x="222" y="152"/>
                    <a:pt x="221" y="153"/>
                  </a:cubicBezTo>
                  <a:cubicBezTo>
                    <a:pt x="218" y="153"/>
                    <a:pt x="215" y="152"/>
                    <a:pt x="212" y="152"/>
                  </a:cubicBezTo>
                  <a:cubicBezTo>
                    <a:pt x="213" y="150"/>
                    <a:pt x="213" y="149"/>
                    <a:pt x="214" y="147"/>
                  </a:cubicBezTo>
                  <a:cubicBezTo>
                    <a:pt x="217" y="148"/>
                    <a:pt x="220" y="148"/>
                    <a:pt x="223" y="149"/>
                  </a:cubicBezTo>
                  <a:close/>
                  <a:moveTo>
                    <a:pt x="216" y="143"/>
                  </a:moveTo>
                  <a:cubicBezTo>
                    <a:pt x="217" y="141"/>
                    <a:pt x="217" y="138"/>
                    <a:pt x="218" y="136"/>
                  </a:cubicBezTo>
                  <a:cubicBezTo>
                    <a:pt x="221" y="136"/>
                    <a:pt x="224" y="137"/>
                    <a:pt x="227" y="137"/>
                  </a:cubicBezTo>
                  <a:cubicBezTo>
                    <a:pt x="226" y="140"/>
                    <a:pt x="225" y="142"/>
                    <a:pt x="224" y="145"/>
                  </a:cubicBezTo>
                  <a:cubicBezTo>
                    <a:pt x="221" y="144"/>
                    <a:pt x="219" y="144"/>
                    <a:pt x="216" y="143"/>
                  </a:cubicBezTo>
                  <a:close/>
                  <a:moveTo>
                    <a:pt x="245" y="152"/>
                  </a:moveTo>
                  <a:cubicBezTo>
                    <a:pt x="245" y="153"/>
                    <a:pt x="245" y="153"/>
                    <a:pt x="244" y="154"/>
                  </a:cubicBezTo>
                  <a:cubicBezTo>
                    <a:pt x="244" y="154"/>
                    <a:pt x="243" y="154"/>
                    <a:pt x="243" y="154"/>
                  </a:cubicBezTo>
                  <a:cubicBezTo>
                    <a:pt x="240" y="154"/>
                    <a:pt x="237" y="154"/>
                    <a:pt x="234" y="154"/>
                  </a:cubicBezTo>
                  <a:cubicBezTo>
                    <a:pt x="234" y="153"/>
                    <a:pt x="234" y="152"/>
                    <a:pt x="235" y="151"/>
                  </a:cubicBezTo>
                  <a:cubicBezTo>
                    <a:pt x="238" y="151"/>
                    <a:pt x="242" y="152"/>
                    <a:pt x="245" y="152"/>
                  </a:cubicBezTo>
                  <a:close/>
                  <a:moveTo>
                    <a:pt x="236" y="147"/>
                  </a:moveTo>
                  <a:cubicBezTo>
                    <a:pt x="238" y="144"/>
                    <a:pt x="239" y="141"/>
                    <a:pt x="241" y="138"/>
                  </a:cubicBezTo>
                  <a:cubicBezTo>
                    <a:pt x="244" y="139"/>
                    <a:pt x="247" y="139"/>
                    <a:pt x="250" y="140"/>
                  </a:cubicBezTo>
                  <a:cubicBezTo>
                    <a:pt x="249" y="143"/>
                    <a:pt x="248" y="146"/>
                    <a:pt x="247" y="148"/>
                  </a:cubicBezTo>
                  <a:cubicBezTo>
                    <a:pt x="243" y="148"/>
                    <a:pt x="240" y="148"/>
                    <a:pt x="236" y="147"/>
                  </a:cubicBezTo>
                  <a:close/>
                  <a:moveTo>
                    <a:pt x="292" y="186"/>
                  </a:moveTo>
                  <a:cubicBezTo>
                    <a:pt x="288" y="187"/>
                    <a:pt x="285" y="187"/>
                    <a:pt x="282" y="187"/>
                  </a:cubicBezTo>
                  <a:cubicBezTo>
                    <a:pt x="283" y="185"/>
                    <a:pt x="283" y="184"/>
                    <a:pt x="284" y="182"/>
                  </a:cubicBezTo>
                  <a:cubicBezTo>
                    <a:pt x="284" y="182"/>
                    <a:pt x="284" y="181"/>
                    <a:pt x="285" y="181"/>
                  </a:cubicBezTo>
                  <a:cubicBezTo>
                    <a:pt x="288" y="181"/>
                    <a:pt x="291" y="180"/>
                    <a:pt x="294" y="180"/>
                  </a:cubicBezTo>
                  <a:cubicBezTo>
                    <a:pt x="293" y="182"/>
                    <a:pt x="292" y="184"/>
                    <a:pt x="292" y="186"/>
                  </a:cubicBezTo>
                  <a:close/>
                  <a:moveTo>
                    <a:pt x="155" y="177"/>
                  </a:moveTo>
                  <a:cubicBezTo>
                    <a:pt x="156" y="176"/>
                    <a:pt x="156" y="176"/>
                    <a:pt x="156" y="175"/>
                  </a:cubicBezTo>
                  <a:cubicBezTo>
                    <a:pt x="158" y="175"/>
                    <a:pt x="160" y="176"/>
                    <a:pt x="161" y="176"/>
                  </a:cubicBezTo>
                  <a:cubicBezTo>
                    <a:pt x="161" y="177"/>
                    <a:pt x="161" y="177"/>
                    <a:pt x="160" y="178"/>
                  </a:cubicBezTo>
                  <a:cubicBezTo>
                    <a:pt x="159" y="178"/>
                    <a:pt x="157" y="177"/>
                    <a:pt x="155" y="177"/>
                  </a:cubicBezTo>
                  <a:close/>
                  <a:moveTo>
                    <a:pt x="160" y="169"/>
                  </a:moveTo>
                  <a:cubicBezTo>
                    <a:pt x="161" y="167"/>
                    <a:pt x="162" y="165"/>
                    <a:pt x="164" y="163"/>
                  </a:cubicBezTo>
                  <a:cubicBezTo>
                    <a:pt x="165" y="164"/>
                    <a:pt x="167" y="164"/>
                    <a:pt x="169" y="165"/>
                  </a:cubicBezTo>
                  <a:cubicBezTo>
                    <a:pt x="167" y="167"/>
                    <a:pt x="166" y="169"/>
                    <a:pt x="165" y="171"/>
                  </a:cubicBezTo>
                  <a:cubicBezTo>
                    <a:pt x="163" y="170"/>
                    <a:pt x="162" y="170"/>
                    <a:pt x="160" y="169"/>
                  </a:cubicBezTo>
                  <a:close/>
                  <a:moveTo>
                    <a:pt x="119" y="168"/>
                  </a:moveTo>
                  <a:cubicBezTo>
                    <a:pt x="117" y="167"/>
                    <a:pt x="114" y="167"/>
                    <a:pt x="111" y="166"/>
                  </a:cubicBezTo>
                  <a:cubicBezTo>
                    <a:pt x="110" y="166"/>
                    <a:pt x="109" y="165"/>
                    <a:pt x="108" y="165"/>
                  </a:cubicBezTo>
                  <a:cubicBezTo>
                    <a:pt x="110" y="162"/>
                    <a:pt x="111" y="160"/>
                    <a:pt x="112" y="159"/>
                  </a:cubicBezTo>
                  <a:cubicBezTo>
                    <a:pt x="113" y="158"/>
                    <a:pt x="113" y="157"/>
                    <a:pt x="114" y="156"/>
                  </a:cubicBezTo>
                  <a:cubicBezTo>
                    <a:pt x="117" y="158"/>
                    <a:pt x="120" y="160"/>
                    <a:pt x="123" y="161"/>
                  </a:cubicBezTo>
                  <a:cubicBezTo>
                    <a:pt x="122" y="163"/>
                    <a:pt x="121" y="165"/>
                    <a:pt x="120" y="166"/>
                  </a:cubicBezTo>
                  <a:cubicBezTo>
                    <a:pt x="120" y="167"/>
                    <a:pt x="120" y="168"/>
                    <a:pt x="119" y="168"/>
                  </a:cubicBezTo>
                  <a:close/>
                  <a:moveTo>
                    <a:pt x="102" y="162"/>
                  </a:moveTo>
                  <a:cubicBezTo>
                    <a:pt x="105" y="159"/>
                    <a:pt x="107" y="156"/>
                    <a:pt x="109" y="153"/>
                  </a:cubicBezTo>
                  <a:cubicBezTo>
                    <a:pt x="109" y="153"/>
                    <a:pt x="109" y="153"/>
                    <a:pt x="110" y="153"/>
                  </a:cubicBezTo>
                  <a:cubicBezTo>
                    <a:pt x="108" y="157"/>
                    <a:pt x="106" y="160"/>
                    <a:pt x="104" y="163"/>
                  </a:cubicBezTo>
                  <a:cubicBezTo>
                    <a:pt x="103" y="162"/>
                    <a:pt x="103" y="162"/>
                    <a:pt x="102" y="162"/>
                  </a:cubicBezTo>
                  <a:close/>
                  <a:moveTo>
                    <a:pt x="76" y="142"/>
                  </a:moveTo>
                  <a:cubicBezTo>
                    <a:pt x="75" y="142"/>
                    <a:pt x="75" y="141"/>
                    <a:pt x="74" y="140"/>
                  </a:cubicBezTo>
                  <a:cubicBezTo>
                    <a:pt x="75" y="138"/>
                    <a:pt x="77" y="135"/>
                    <a:pt x="78" y="133"/>
                  </a:cubicBezTo>
                  <a:cubicBezTo>
                    <a:pt x="79" y="134"/>
                    <a:pt x="79" y="135"/>
                    <a:pt x="80" y="136"/>
                  </a:cubicBezTo>
                  <a:cubicBezTo>
                    <a:pt x="78" y="138"/>
                    <a:pt x="77" y="140"/>
                    <a:pt x="76" y="142"/>
                  </a:cubicBezTo>
                  <a:close/>
                  <a:moveTo>
                    <a:pt x="61" y="130"/>
                  </a:moveTo>
                  <a:cubicBezTo>
                    <a:pt x="63" y="129"/>
                    <a:pt x="64" y="129"/>
                    <a:pt x="65" y="129"/>
                  </a:cubicBezTo>
                  <a:cubicBezTo>
                    <a:pt x="66" y="130"/>
                    <a:pt x="67" y="131"/>
                    <a:pt x="67" y="132"/>
                  </a:cubicBezTo>
                  <a:cubicBezTo>
                    <a:pt x="66" y="133"/>
                    <a:pt x="66" y="135"/>
                    <a:pt x="65" y="136"/>
                  </a:cubicBezTo>
                  <a:cubicBezTo>
                    <a:pt x="64" y="134"/>
                    <a:pt x="62" y="133"/>
                    <a:pt x="61" y="131"/>
                  </a:cubicBezTo>
                  <a:cubicBezTo>
                    <a:pt x="61" y="131"/>
                    <a:pt x="61" y="130"/>
                    <a:pt x="61" y="130"/>
                  </a:cubicBezTo>
                  <a:close/>
                  <a:moveTo>
                    <a:pt x="66" y="128"/>
                  </a:moveTo>
                  <a:cubicBezTo>
                    <a:pt x="68" y="128"/>
                    <a:pt x="69" y="127"/>
                    <a:pt x="71" y="127"/>
                  </a:cubicBezTo>
                  <a:cubicBezTo>
                    <a:pt x="70" y="128"/>
                    <a:pt x="69" y="129"/>
                    <a:pt x="68" y="131"/>
                  </a:cubicBezTo>
                  <a:cubicBezTo>
                    <a:pt x="67" y="130"/>
                    <a:pt x="67" y="129"/>
                    <a:pt x="66" y="128"/>
                  </a:cubicBezTo>
                  <a:close/>
                  <a:moveTo>
                    <a:pt x="38" y="79"/>
                  </a:moveTo>
                  <a:cubicBezTo>
                    <a:pt x="39" y="79"/>
                    <a:pt x="41" y="78"/>
                    <a:pt x="42" y="78"/>
                  </a:cubicBezTo>
                  <a:cubicBezTo>
                    <a:pt x="44" y="80"/>
                    <a:pt x="46" y="83"/>
                    <a:pt x="47" y="85"/>
                  </a:cubicBezTo>
                  <a:cubicBezTo>
                    <a:pt x="47" y="86"/>
                    <a:pt x="46" y="88"/>
                    <a:pt x="45" y="89"/>
                  </a:cubicBezTo>
                  <a:cubicBezTo>
                    <a:pt x="42" y="87"/>
                    <a:pt x="40" y="84"/>
                    <a:pt x="37" y="81"/>
                  </a:cubicBezTo>
                  <a:cubicBezTo>
                    <a:pt x="37" y="81"/>
                    <a:pt x="37" y="80"/>
                    <a:pt x="38" y="79"/>
                  </a:cubicBezTo>
                  <a:close/>
                  <a:moveTo>
                    <a:pt x="80" y="63"/>
                  </a:moveTo>
                  <a:cubicBezTo>
                    <a:pt x="81" y="65"/>
                    <a:pt x="83" y="67"/>
                    <a:pt x="84" y="69"/>
                  </a:cubicBezTo>
                  <a:cubicBezTo>
                    <a:pt x="82" y="73"/>
                    <a:pt x="80" y="77"/>
                    <a:pt x="78" y="81"/>
                  </a:cubicBezTo>
                  <a:cubicBezTo>
                    <a:pt x="76" y="82"/>
                    <a:pt x="74" y="83"/>
                    <a:pt x="72" y="83"/>
                  </a:cubicBezTo>
                  <a:cubicBezTo>
                    <a:pt x="70" y="81"/>
                    <a:pt x="67" y="79"/>
                    <a:pt x="65" y="77"/>
                  </a:cubicBezTo>
                  <a:cubicBezTo>
                    <a:pt x="66" y="74"/>
                    <a:pt x="68" y="71"/>
                    <a:pt x="69" y="68"/>
                  </a:cubicBezTo>
                  <a:cubicBezTo>
                    <a:pt x="73" y="66"/>
                    <a:pt x="76" y="65"/>
                    <a:pt x="80" y="63"/>
                  </a:cubicBezTo>
                  <a:close/>
                  <a:moveTo>
                    <a:pt x="71" y="64"/>
                  </a:moveTo>
                  <a:cubicBezTo>
                    <a:pt x="73" y="62"/>
                    <a:pt x="74" y="59"/>
                    <a:pt x="75" y="57"/>
                  </a:cubicBezTo>
                  <a:cubicBezTo>
                    <a:pt x="76" y="58"/>
                    <a:pt x="77" y="60"/>
                    <a:pt x="78" y="61"/>
                  </a:cubicBezTo>
                  <a:cubicBezTo>
                    <a:pt x="76" y="62"/>
                    <a:pt x="74" y="63"/>
                    <a:pt x="71" y="64"/>
                  </a:cubicBezTo>
                  <a:close/>
                  <a:moveTo>
                    <a:pt x="102" y="44"/>
                  </a:moveTo>
                  <a:cubicBezTo>
                    <a:pt x="105" y="43"/>
                    <a:pt x="108" y="42"/>
                    <a:pt x="111" y="41"/>
                  </a:cubicBezTo>
                  <a:cubicBezTo>
                    <a:pt x="112" y="42"/>
                    <a:pt x="112" y="43"/>
                    <a:pt x="113" y="45"/>
                  </a:cubicBezTo>
                  <a:cubicBezTo>
                    <a:pt x="108" y="47"/>
                    <a:pt x="103" y="49"/>
                    <a:pt x="99" y="51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9" y="48"/>
                    <a:pt x="100" y="46"/>
                    <a:pt x="102" y="44"/>
                  </a:cubicBezTo>
                  <a:close/>
                  <a:moveTo>
                    <a:pt x="96" y="49"/>
                  </a:moveTo>
                  <a:cubicBezTo>
                    <a:pt x="95" y="48"/>
                    <a:pt x="94" y="47"/>
                    <a:pt x="93" y="47"/>
                  </a:cubicBezTo>
                  <a:cubicBezTo>
                    <a:pt x="95" y="46"/>
                    <a:pt x="97" y="46"/>
                    <a:pt x="99" y="45"/>
                  </a:cubicBezTo>
                  <a:cubicBezTo>
                    <a:pt x="98" y="46"/>
                    <a:pt x="97" y="48"/>
                    <a:pt x="96" y="49"/>
                  </a:cubicBezTo>
                  <a:close/>
                  <a:moveTo>
                    <a:pt x="101" y="30"/>
                  </a:moveTo>
                  <a:cubicBezTo>
                    <a:pt x="104" y="29"/>
                    <a:pt x="107" y="28"/>
                    <a:pt x="110" y="28"/>
                  </a:cubicBezTo>
                  <a:cubicBezTo>
                    <a:pt x="109" y="30"/>
                    <a:pt x="107" y="32"/>
                    <a:pt x="106" y="34"/>
                  </a:cubicBezTo>
                  <a:cubicBezTo>
                    <a:pt x="104" y="33"/>
                    <a:pt x="103" y="31"/>
                    <a:pt x="101" y="30"/>
                  </a:cubicBezTo>
                  <a:close/>
                  <a:moveTo>
                    <a:pt x="111" y="27"/>
                  </a:moveTo>
                  <a:cubicBezTo>
                    <a:pt x="113" y="27"/>
                    <a:pt x="115" y="26"/>
                    <a:pt x="117" y="26"/>
                  </a:cubicBezTo>
                  <a:cubicBezTo>
                    <a:pt x="119" y="28"/>
                    <a:pt x="121" y="29"/>
                    <a:pt x="123" y="31"/>
                  </a:cubicBezTo>
                  <a:cubicBezTo>
                    <a:pt x="118" y="33"/>
                    <a:pt x="113" y="35"/>
                    <a:pt x="108" y="37"/>
                  </a:cubicBezTo>
                  <a:cubicBezTo>
                    <a:pt x="108" y="36"/>
                    <a:pt x="107" y="36"/>
                    <a:pt x="107" y="35"/>
                  </a:cubicBezTo>
                  <a:cubicBezTo>
                    <a:pt x="108" y="33"/>
                    <a:pt x="110" y="30"/>
                    <a:pt x="111" y="27"/>
                  </a:cubicBezTo>
                  <a:close/>
                  <a:moveTo>
                    <a:pt x="108" y="37"/>
                  </a:moveTo>
                  <a:cubicBezTo>
                    <a:pt x="107" y="37"/>
                    <a:pt x="106" y="38"/>
                    <a:pt x="105" y="38"/>
                  </a:cubicBezTo>
                  <a:cubicBezTo>
                    <a:pt x="106" y="37"/>
                    <a:pt x="106" y="36"/>
                    <a:pt x="106" y="36"/>
                  </a:cubicBezTo>
                  <a:cubicBezTo>
                    <a:pt x="107" y="36"/>
                    <a:pt x="107" y="37"/>
                    <a:pt x="108" y="37"/>
                  </a:cubicBezTo>
                  <a:close/>
                  <a:moveTo>
                    <a:pt x="114" y="48"/>
                  </a:moveTo>
                  <a:cubicBezTo>
                    <a:pt x="112" y="52"/>
                    <a:pt x="110" y="56"/>
                    <a:pt x="109" y="59"/>
                  </a:cubicBezTo>
                  <a:cubicBezTo>
                    <a:pt x="106" y="57"/>
                    <a:pt x="104" y="55"/>
                    <a:pt x="102" y="54"/>
                  </a:cubicBezTo>
                  <a:cubicBezTo>
                    <a:pt x="106" y="52"/>
                    <a:pt x="110" y="50"/>
                    <a:pt x="114" y="48"/>
                  </a:cubicBezTo>
                  <a:close/>
                  <a:moveTo>
                    <a:pt x="98" y="51"/>
                  </a:moveTo>
                  <a:cubicBezTo>
                    <a:pt x="98" y="51"/>
                    <a:pt x="98" y="52"/>
                    <a:pt x="97" y="52"/>
                  </a:cubicBezTo>
                  <a:cubicBezTo>
                    <a:pt x="98" y="51"/>
                    <a:pt x="98" y="51"/>
                    <a:pt x="98" y="51"/>
                  </a:cubicBezTo>
                  <a:cubicBezTo>
                    <a:pt x="98" y="51"/>
                    <a:pt x="98" y="51"/>
                    <a:pt x="98" y="51"/>
                  </a:cubicBezTo>
                  <a:close/>
                  <a:moveTo>
                    <a:pt x="101" y="54"/>
                  </a:moveTo>
                  <a:cubicBezTo>
                    <a:pt x="103" y="56"/>
                    <a:pt x="106" y="58"/>
                    <a:pt x="108" y="60"/>
                  </a:cubicBezTo>
                  <a:cubicBezTo>
                    <a:pt x="107" y="63"/>
                    <a:pt x="106" y="65"/>
                    <a:pt x="104" y="68"/>
                  </a:cubicBezTo>
                  <a:cubicBezTo>
                    <a:pt x="101" y="70"/>
                    <a:pt x="97" y="72"/>
                    <a:pt x="93" y="73"/>
                  </a:cubicBezTo>
                  <a:cubicBezTo>
                    <a:pt x="91" y="72"/>
                    <a:pt x="90" y="70"/>
                    <a:pt x="88" y="69"/>
                  </a:cubicBezTo>
                  <a:cubicBezTo>
                    <a:pt x="90" y="65"/>
                    <a:pt x="92" y="61"/>
                    <a:pt x="95" y="57"/>
                  </a:cubicBezTo>
                  <a:cubicBezTo>
                    <a:pt x="97" y="56"/>
                    <a:pt x="99" y="55"/>
                    <a:pt x="101" y="54"/>
                  </a:cubicBezTo>
                  <a:close/>
                  <a:moveTo>
                    <a:pt x="92" y="92"/>
                  </a:moveTo>
                  <a:cubicBezTo>
                    <a:pt x="89" y="92"/>
                    <a:pt x="86" y="93"/>
                    <a:pt x="84" y="93"/>
                  </a:cubicBezTo>
                  <a:cubicBezTo>
                    <a:pt x="82" y="92"/>
                    <a:pt x="80" y="90"/>
                    <a:pt x="78" y="89"/>
                  </a:cubicBezTo>
                  <a:cubicBezTo>
                    <a:pt x="79" y="87"/>
                    <a:pt x="80" y="85"/>
                    <a:pt x="81" y="84"/>
                  </a:cubicBezTo>
                  <a:cubicBezTo>
                    <a:pt x="85" y="82"/>
                    <a:pt x="89" y="80"/>
                    <a:pt x="94" y="78"/>
                  </a:cubicBezTo>
                  <a:cubicBezTo>
                    <a:pt x="95" y="79"/>
                    <a:pt x="96" y="80"/>
                    <a:pt x="98" y="81"/>
                  </a:cubicBezTo>
                  <a:cubicBezTo>
                    <a:pt x="96" y="85"/>
                    <a:pt x="94" y="89"/>
                    <a:pt x="92" y="92"/>
                  </a:cubicBezTo>
                  <a:close/>
                  <a:moveTo>
                    <a:pt x="89" y="98"/>
                  </a:moveTo>
                  <a:cubicBezTo>
                    <a:pt x="88" y="97"/>
                    <a:pt x="87" y="96"/>
                    <a:pt x="87" y="96"/>
                  </a:cubicBezTo>
                  <a:cubicBezTo>
                    <a:pt x="88" y="96"/>
                    <a:pt x="89" y="95"/>
                    <a:pt x="90" y="95"/>
                  </a:cubicBezTo>
                  <a:cubicBezTo>
                    <a:pt x="90" y="95"/>
                    <a:pt x="90" y="95"/>
                    <a:pt x="90" y="95"/>
                  </a:cubicBezTo>
                  <a:cubicBezTo>
                    <a:pt x="90" y="96"/>
                    <a:pt x="89" y="97"/>
                    <a:pt x="89" y="98"/>
                  </a:cubicBezTo>
                  <a:close/>
                  <a:moveTo>
                    <a:pt x="81" y="94"/>
                  </a:moveTo>
                  <a:cubicBezTo>
                    <a:pt x="79" y="94"/>
                    <a:pt x="77" y="95"/>
                    <a:pt x="75" y="96"/>
                  </a:cubicBezTo>
                  <a:cubicBezTo>
                    <a:pt x="76" y="94"/>
                    <a:pt x="77" y="92"/>
                    <a:pt x="77" y="91"/>
                  </a:cubicBezTo>
                  <a:cubicBezTo>
                    <a:pt x="79" y="92"/>
                    <a:pt x="80" y="93"/>
                    <a:pt x="81" y="94"/>
                  </a:cubicBezTo>
                  <a:close/>
                  <a:moveTo>
                    <a:pt x="83" y="78"/>
                  </a:moveTo>
                  <a:cubicBezTo>
                    <a:pt x="85" y="76"/>
                    <a:pt x="86" y="74"/>
                    <a:pt x="87" y="71"/>
                  </a:cubicBezTo>
                  <a:cubicBezTo>
                    <a:pt x="88" y="73"/>
                    <a:pt x="89" y="74"/>
                    <a:pt x="90" y="75"/>
                  </a:cubicBezTo>
                  <a:cubicBezTo>
                    <a:pt x="88" y="76"/>
                    <a:pt x="86" y="77"/>
                    <a:pt x="83" y="78"/>
                  </a:cubicBezTo>
                  <a:close/>
                  <a:moveTo>
                    <a:pt x="97" y="77"/>
                  </a:moveTo>
                  <a:cubicBezTo>
                    <a:pt x="98" y="76"/>
                    <a:pt x="99" y="76"/>
                    <a:pt x="101" y="75"/>
                  </a:cubicBezTo>
                  <a:cubicBezTo>
                    <a:pt x="100" y="76"/>
                    <a:pt x="99" y="78"/>
                    <a:pt x="99" y="79"/>
                  </a:cubicBezTo>
                  <a:cubicBezTo>
                    <a:pt x="98" y="78"/>
                    <a:pt x="98" y="78"/>
                    <a:pt x="97" y="77"/>
                  </a:cubicBezTo>
                  <a:close/>
                  <a:moveTo>
                    <a:pt x="86" y="66"/>
                  </a:moveTo>
                  <a:cubicBezTo>
                    <a:pt x="84" y="65"/>
                    <a:pt x="83" y="64"/>
                    <a:pt x="82" y="63"/>
                  </a:cubicBezTo>
                  <a:cubicBezTo>
                    <a:pt x="82" y="63"/>
                    <a:pt x="82" y="63"/>
                    <a:pt x="82" y="63"/>
                  </a:cubicBezTo>
                  <a:cubicBezTo>
                    <a:pt x="85" y="61"/>
                    <a:pt x="87" y="60"/>
                    <a:pt x="90" y="59"/>
                  </a:cubicBezTo>
                  <a:cubicBezTo>
                    <a:pt x="89" y="61"/>
                    <a:pt x="87" y="64"/>
                    <a:pt x="86" y="66"/>
                  </a:cubicBezTo>
                  <a:close/>
                  <a:moveTo>
                    <a:pt x="70" y="84"/>
                  </a:moveTo>
                  <a:cubicBezTo>
                    <a:pt x="66" y="86"/>
                    <a:pt x="63" y="87"/>
                    <a:pt x="59" y="88"/>
                  </a:cubicBezTo>
                  <a:cubicBezTo>
                    <a:pt x="61" y="85"/>
                    <a:pt x="63" y="82"/>
                    <a:pt x="64" y="79"/>
                  </a:cubicBezTo>
                  <a:cubicBezTo>
                    <a:pt x="66" y="81"/>
                    <a:pt x="68" y="82"/>
                    <a:pt x="70" y="84"/>
                  </a:cubicBezTo>
                  <a:close/>
                  <a:moveTo>
                    <a:pt x="62" y="75"/>
                  </a:moveTo>
                  <a:cubicBezTo>
                    <a:pt x="61" y="74"/>
                    <a:pt x="60" y="73"/>
                    <a:pt x="59" y="72"/>
                  </a:cubicBezTo>
                  <a:cubicBezTo>
                    <a:pt x="61" y="71"/>
                    <a:pt x="63" y="71"/>
                    <a:pt x="65" y="70"/>
                  </a:cubicBezTo>
                  <a:cubicBezTo>
                    <a:pt x="64" y="71"/>
                    <a:pt x="63" y="73"/>
                    <a:pt x="62" y="75"/>
                  </a:cubicBezTo>
                  <a:close/>
                  <a:moveTo>
                    <a:pt x="46" y="57"/>
                  </a:moveTo>
                  <a:cubicBezTo>
                    <a:pt x="53" y="56"/>
                    <a:pt x="59" y="55"/>
                    <a:pt x="65" y="54"/>
                  </a:cubicBezTo>
                  <a:cubicBezTo>
                    <a:pt x="62" y="59"/>
                    <a:pt x="59" y="64"/>
                    <a:pt x="56" y="69"/>
                  </a:cubicBezTo>
                  <a:cubicBezTo>
                    <a:pt x="53" y="66"/>
                    <a:pt x="49" y="62"/>
                    <a:pt x="46" y="59"/>
                  </a:cubicBezTo>
                  <a:cubicBezTo>
                    <a:pt x="46" y="58"/>
                    <a:pt x="46" y="58"/>
                    <a:pt x="46" y="57"/>
                  </a:cubicBezTo>
                  <a:close/>
                  <a:moveTo>
                    <a:pt x="55" y="70"/>
                  </a:moveTo>
                  <a:cubicBezTo>
                    <a:pt x="55" y="71"/>
                    <a:pt x="55" y="71"/>
                    <a:pt x="55" y="71"/>
                  </a:cubicBezTo>
                  <a:cubicBezTo>
                    <a:pt x="51" y="73"/>
                    <a:pt x="47" y="74"/>
                    <a:pt x="43" y="76"/>
                  </a:cubicBezTo>
                  <a:cubicBezTo>
                    <a:pt x="42" y="74"/>
                    <a:pt x="41" y="73"/>
                    <a:pt x="40" y="72"/>
                  </a:cubicBezTo>
                  <a:cubicBezTo>
                    <a:pt x="42" y="68"/>
                    <a:pt x="44" y="64"/>
                    <a:pt x="45" y="60"/>
                  </a:cubicBezTo>
                  <a:cubicBezTo>
                    <a:pt x="49" y="63"/>
                    <a:pt x="52" y="67"/>
                    <a:pt x="55" y="70"/>
                  </a:cubicBezTo>
                  <a:close/>
                  <a:moveTo>
                    <a:pt x="41" y="76"/>
                  </a:moveTo>
                  <a:cubicBezTo>
                    <a:pt x="40" y="77"/>
                    <a:pt x="39" y="77"/>
                    <a:pt x="39" y="77"/>
                  </a:cubicBezTo>
                  <a:cubicBezTo>
                    <a:pt x="39" y="76"/>
                    <a:pt x="39" y="75"/>
                    <a:pt x="39" y="75"/>
                  </a:cubicBezTo>
                  <a:cubicBezTo>
                    <a:pt x="40" y="75"/>
                    <a:pt x="40" y="76"/>
                    <a:pt x="41" y="76"/>
                  </a:cubicBezTo>
                  <a:close/>
                  <a:moveTo>
                    <a:pt x="45" y="77"/>
                  </a:moveTo>
                  <a:cubicBezTo>
                    <a:pt x="47" y="76"/>
                    <a:pt x="50" y="75"/>
                    <a:pt x="53" y="74"/>
                  </a:cubicBezTo>
                  <a:cubicBezTo>
                    <a:pt x="52" y="77"/>
                    <a:pt x="50" y="80"/>
                    <a:pt x="49" y="82"/>
                  </a:cubicBezTo>
                  <a:cubicBezTo>
                    <a:pt x="47" y="81"/>
                    <a:pt x="46" y="79"/>
                    <a:pt x="45" y="77"/>
                  </a:cubicBezTo>
                  <a:close/>
                  <a:moveTo>
                    <a:pt x="56" y="73"/>
                  </a:moveTo>
                  <a:cubicBezTo>
                    <a:pt x="56" y="73"/>
                    <a:pt x="57" y="73"/>
                    <a:pt x="58" y="73"/>
                  </a:cubicBezTo>
                  <a:cubicBezTo>
                    <a:pt x="59" y="74"/>
                    <a:pt x="60" y="75"/>
                    <a:pt x="62" y="76"/>
                  </a:cubicBezTo>
                  <a:cubicBezTo>
                    <a:pt x="59" y="81"/>
                    <a:pt x="57" y="85"/>
                    <a:pt x="55" y="90"/>
                  </a:cubicBezTo>
                  <a:cubicBezTo>
                    <a:pt x="55" y="90"/>
                    <a:pt x="55" y="90"/>
                    <a:pt x="55" y="90"/>
                  </a:cubicBezTo>
                  <a:cubicBezTo>
                    <a:pt x="54" y="88"/>
                    <a:pt x="52" y="87"/>
                    <a:pt x="51" y="86"/>
                  </a:cubicBezTo>
                  <a:cubicBezTo>
                    <a:pt x="51" y="85"/>
                    <a:pt x="51" y="85"/>
                    <a:pt x="50" y="84"/>
                  </a:cubicBezTo>
                  <a:cubicBezTo>
                    <a:pt x="52" y="81"/>
                    <a:pt x="54" y="77"/>
                    <a:pt x="56" y="73"/>
                  </a:cubicBezTo>
                  <a:close/>
                  <a:moveTo>
                    <a:pt x="58" y="91"/>
                  </a:moveTo>
                  <a:cubicBezTo>
                    <a:pt x="63" y="90"/>
                    <a:pt x="68" y="88"/>
                    <a:pt x="73" y="87"/>
                  </a:cubicBezTo>
                  <a:cubicBezTo>
                    <a:pt x="73" y="87"/>
                    <a:pt x="74" y="87"/>
                    <a:pt x="74" y="88"/>
                  </a:cubicBezTo>
                  <a:cubicBezTo>
                    <a:pt x="72" y="91"/>
                    <a:pt x="71" y="95"/>
                    <a:pt x="69" y="98"/>
                  </a:cubicBezTo>
                  <a:cubicBezTo>
                    <a:pt x="67" y="99"/>
                    <a:pt x="65" y="100"/>
                    <a:pt x="64" y="101"/>
                  </a:cubicBezTo>
                  <a:cubicBezTo>
                    <a:pt x="62" y="98"/>
                    <a:pt x="59" y="96"/>
                    <a:pt x="57" y="93"/>
                  </a:cubicBezTo>
                  <a:cubicBezTo>
                    <a:pt x="57" y="92"/>
                    <a:pt x="58" y="92"/>
                    <a:pt x="58" y="91"/>
                  </a:cubicBezTo>
                  <a:close/>
                  <a:moveTo>
                    <a:pt x="67" y="102"/>
                  </a:moveTo>
                  <a:cubicBezTo>
                    <a:pt x="67" y="102"/>
                    <a:pt x="67" y="103"/>
                    <a:pt x="66" y="104"/>
                  </a:cubicBezTo>
                  <a:cubicBezTo>
                    <a:pt x="66" y="103"/>
                    <a:pt x="66" y="103"/>
                    <a:pt x="65" y="102"/>
                  </a:cubicBezTo>
                  <a:cubicBezTo>
                    <a:pt x="66" y="102"/>
                    <a:pt x="67" y="102"/>
                    <a:pt x="67" y="102"/>
                  </a:cubicBezTo>
                  <a:close/>
                  <a:moveTo>
                    <a:pt x="73" y="99"/>
                  </a:moveTo>
                  <a:cubicBezTo>
                    <a:pt x="77" y="98"/>
                    <a:pt x="80" y="97"/>
                    <a:pt x="84" y="96"/>
                  </a:cubicBezTo>
                  <a:cubicBezTo>
                    <a:pt x="85" y="97"/>
                    <a:pt x="86" y="99"/>
                    <a:pt x="88" y="100"/>
                  </a:cubicBezTo>
                  <a:cubicBezTo>
                    <a:pt x="85" y="104"/>
                    <a:pt x="83" y="108"/>
                    <a:pt x="80" y="112"/>
                  </a:cubicBezTo>
                  <a:cubicBezTo>
                    <a:pt x="79" y="112"/>
                    <a:pt x="79" y="111"/>
                    <a:pt x="79" y="111"/>
                  </a:cubicBezTo>
                  <a:cubicBezTo>
                    <a:pt x="78" y="110"/>
                    <a:pt x="78" y="110"/>
                    <a:pt x="78" y="111"/>
                  </a:cubicBezTo>
                  <a:cubicBezTo>
                    <a:pt x="78" y="112"/>
                    <a:pt x="79" y="112"/>
                    <a:pt x="79" y="113"/>
                  </a:cubicBezTo>
                  <a:cubicBezTo>
                    <a:pt x="79" y="114"/>
                    <a:pt x="78" y="115"/>
                    <a:pt x="78" y="116"/>
                  </a:cubicBezTo>
                  <a:cubicBezTo>
                    <a:pt x="75" y="113"/>
                    <a:pt x="72" y="110"/>
                    <a:pt x="70" y="108"/>
                  </a:cubicBezTo>
                  <a:cubicBezTo>
                    <a:pt x="71" y="105"/>
                    <a:pt x="72" y="102"/>
                    <a:pt x="73" y="99"/>
                  </a:cubicBezTo>
                  <a:close/>
                  <a:moveTo>
                    <a:pt x="98" y="110"/>
                  </a:moveTo>
                  <a:cubicBezTo>
                    <a:pt x="97" y="112"/>
                    <a:pt x="95" y="114"/>
                    <a:pt x="94" y="116"/>
                  </a:cubicBezTo>
                  <a:cubicBezTo>
                    <a:pt x="92" y="116"/>
                    <a:pt x="91" y="116"/>
                    <a:pt x="89" y="117"/>
                  </a:cubicBezTo>
                  <a:cubicBezTo>
                    <a:pt x="92" y="113"/>
                    <a:pt x="94" y="110"/>
                    <a:pt x="97" y="107"/>
                  </a:cubicBezTo>
                  <a:cubicBezTo>
                    <a:pt x="97" y="107"/>
                    <a:pt x="97" y="107"/>
                    <a:pt x="97" y="107"/>
                  </a:cubicBezTo>
                  <a:cubicBezTo>
                    <a:pt x="97" y="108"/>
                    <a:pt x="98" y="109"/>
                    <a:pt x="98" y="110"/>
                  </a:cubicBezTo>
                  <a:close/>
                  <a:moveTo>
                    <a:pt x="106" y="121"/>
                  </a:moveTo>
                  <a:cubicBezTo>
                    <a:pt x="103" y="125"/>
                    <a:pt x="101" y="129"/>
                    <a:pt x="99" y="133"/>
                  </a:cubicBezTo>
                  <a:cubicBezTo>
                    <a:pt x="99" y="133"/>
                    <a:pt x="98" y="133"/>
                    <a:pt x="98" y="132"/>
                  </a:cubicBezTo>
                  <a:cubicBezTo>
                    <a:pt x="99" y="130"/>
                    <a:pt x="101" y="129"/>
                    <a:pt x="102" y="127"/>
                  </a:cubicBezTo>
                  <a:cubicBezTo>
                    <a:pt x="103" y="125"/>
                    <a:pt x="104" y="123"/>
                    <a:pt x="105" y="121"/>
                  </a:cubicBezTo>
                  <a:cubicBezTo>
                    <a:pt x="105" y="121"/>
                    <a:pt x="105" y="121"/>
                    <a:pt x="106" y="121"/>
                  </a:cubicBezTo>
                  <a:close/>
                  <a:moveTo>
                    <a:pt x="107" y="119"/>
                  </a:moveTo>
                  <a:cubicBezTo>
                    <a:pt x="107" y="118"/>
                    <a:pt x="108" y="117"/>
                    <a:pt x="108" y="116"/>
                  </a:cubicBezTo>
                  <a:cubicBezTo>
                    <a:pt x="109" y="116"/>
                    <a:pt x="109" y="116"/>
                    <a:pt x="109" y="116"/>
                  </a:cubicBezTo>
                  <a:cubicBezTo>
                    <a:pt x="108" y="117"/>
                    <a:pt x="107" y="118"/>
                    <a:pt x="107" y="119"/>
                  </a:cubicBezTo>
                  <a:cubicBezTo>
                    <a:pt x="107" y="119"/>
                    <a:pt x="107" y="119"/>
                    <a:pt x="107" y="119"/>
                  </a:cubicBezTo>
                  <a:close/>
                  <a:moveTo>
                    <a:pt x="170" y="128"/>
                  </a:moveTo>
                  <a:cubicBezTo>
                    <a:pt x="167" y="127"/>
                    <a:pt x="164" y="126"/>
                    <a:pt x="160" y="125"/>
                  </a:cubicBezTo>
                  <a:cubicBezTo>
                    <a:pt x="161" y="123"/>
                    <a:pt x="163" y="122"/>
                    <a:pt x="164" y="120"/>
                  </a:cubicBezTo>
                  <a:cubicBezTo>
                    <a:pt x="167" y="122"/>
                    <a:pt x="170" y="123"/>
                    <a:pt x="172" y="124"/>
                  </a:cubicBezTo>
                  <a:cubicBezTo>
                    <a:pt x="172" y="126"/>
                    <a:pt x="171" y="127"/>
                    <a:pt x="170" y="128"/>
                  </a:cubicBezTo>
                  <a:close/>
                  <a:moveTo>
                    <a:pt x="167" y="133"/>
                  </a:moveTo>
                  <a:cubicBezTo>
                    <a:pt x="167" y="133"/>
                    <a:pt x="167" y="134"/>
                    <a:pt x="166" y="134"/>
                  </a:cubicBezTo>
                  <a:cubicBezTo>
                    <a:pt x="164" y="133"/>
                    <a:pt x="161" y="131"/>
                    <a:pt x="158" y="130"/>
                  </a:cubicBezTo>
                  <a:cubicBezTo>
                    <a:pt x="158" y="130"/>
                    <a:pt x="157" y="130"/>
                    <a:pt x="156" y="129"/>
                  </a:cubicBezTo>
                  <a:cubicBezTo>
                    <a:pt x="157" y="129"/>
                    <a:pt x="157" y="129"/>
                    <a:pt x="157" y="129"/>
                  </a:cubicBezTo>
                  <a:cubicBezTo>
                    <a:pt x="160" y="130"/>
                    <a:pt x="163" y="132"/>
                    <a:pt x="167" y="133"/>
                  </a:cubicBezTo>
                  <a:close/>
                  <a:moveTo>
                    <a:pt x="164" y="137"/>
                  </a:moveTo>
                  <a:cubicBezTo>
                    <a:pt x="164" y="138"/>
                    <a:pt x="164" y="138"/>
                    <a:pt x="164" y="138"/>
                  </a:cubicBezTo>
                  <a:cubicBezTo>
                    <a:pt x="160" y="136"/>
                    <a:pt x="157" y="135"/>
                    <a:pt x="154" y="133"/>
                  </a:cubicBezTo>
                  <a:cubicBezTo>
                    <a:pt x="154" y="133"/>
                    <a:pt x="154" y="132"/>
                    <a:pt x="154" y="132"/>
                  </a:cubicBezTo>
                  <a:cubicBezTo>
                    <a:pt x="157" y="134"/>
                    <a:pt x="161" y="136"/>
                    <a:pt x="164" y="137"/>
                  </a:cubicBezTo>
                  <a:close/>
                  <a:moveTo>
                    <a:pt x="208" y="152"/>
                  </a:moveTo>
                  <a:cubicBezTo>
                    <a:pt x="206" y="152"/>
                    <a:pt x="205" y="151"/>
                    <a:pt x="204" y="151"/>
                  </a:cubicBezTo>
                  <a:cubicBezTo>
                    <a:pt x="202" y="151"/>
                    <a:pt x="200" y="151"/>
                    <a:pt x="198" y="150"/>
                  </a:cubicBezTo>
                  <a:cubicBezTo>
                    <a:pt x="198" y="150"/>
                    <a:pt x="198" y="150"/>
                    <a:pt x="198" y="149"/>
                  </a:cubicBezTo>
                  <a:cubicBezTo>
                    <a:pt x="202" y="150"/>
                    <a:pt x="205" y="150"/>
                    <a:pt x="209" y="150"/>
                  </a:cubicBezTo>
                  <a:cubicBezTo>
                    <a:pt x="208" y="150"/>
                    <a:pt x="208" y="151"/>
                    <a:pt x="208" y="152"/>
                  </a:cubicBezTo>
                  <a:close/>
                  <a:moveTo>
                    <a:pt x="125" y="132"/>
                  </a:move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4" y="132"/>
                  </a:cubicBezTo>
                  <a:cubicBezTo>
                    <a:pt x="125" y="132"/>
                    <a:pt x="125" y="132"/>
                    <a:pt x="125" y="132"/>
                  </a:cubicBezTo>
                  <a:cubicBezTo>
                    <a:pt x="125" y="132"/>
                    <a:pt x="125" y="132"/>
                    <a:pt x="125" y="132"/>
                  </a:cubicBezTo>
                  <a:close/>
                  <a:moveTo>
                    <a:pt x="226" y="165"/>
                  </a:moveTo>
                  <a:cubicBezTo>
                    <a:pt x="225" y="168"/>
                    <a:pt x="224" y="171"/>
                    <a:pt x="222" y="174"/>
                  </a:cubicBezTo>
                  <a:cubicBezTo>
                    <a:pt x="220" y="174"/>
                    <a:pt x="218" y="174"/>
                    <a:pt x="216" y="173"/>
                  </a:cubicBezTo>
                  <a:cubicBezTo>
                    <a:pt x="218" y="170"/>
                    <a:pt x="219" y="167"/>
                    <a:pt x="221" y="164"/>
                  </a:cubicBezTo>
                  <a:cubicBezTo>
                    <a:pt x="222" y="164"/>
                    <a:pt x="224" y="164"/>
                    <a:pt x="226" y="165"/>
                  </a:cubicBezTo>
                  <a:close/>
                  <a:moveTo>
                    <a:pt x="222" y="159"/>
                  </a:moveTo>
                  <a:cubicBezTo>
                    <a:pt x="223" y="159"/>
                    <a:pt x="223" y="158"/>
                    <a:pt x="223" y="158"/>
                  </a:cubicBezTo>
                  <a:cubicBezTo>
                    <a:pt x="225" y="158"/>
                    <a:pt x="227" y="158"/>
                    <a:pt x="229" y="158"/>
                  </a:cubicBezTo>
                  <a:cubicBezTo>
                    <a:pt x="229" y="159"/>
                    <a:pt x="228" y="160"/>
                    <a:pt x="228" y="160"/>
                  </a:cubicBezTo>
                  <a:cubicBezTo>
                    <a:pt x="226" y="160"/>
                    <a:pt x="224" y="160"/>
                    <a:pt x="222" y="159"/>
                  </a:cubicBezTo>
                  <a:close/>
                  <a:moveTo>
                    <a:pt x="229" y="165"/>
                  </a:moveTo>
                  <a:cubicBezTo>
                    <a:pt x="232" y="165"/>
                    <a:pt x="236" y="166"/>
                    <a:pt x="239" y="166"/>
                  </a:cubicBezTo>
                  <a:cubicBezTo>
                    <a:pt x="237" y="169"/>
                    <a:pt x="235" y="173"/>
                    <a:pt x="233" y="176"/>
                  </a:cubicBezTo>
                  <a:cubicBezTo>
                    <a:pt x="231" y="176"/>
                    <a:pt x="228" y="175"/>
                    <a:pt x="226" y="175"/>
                  </a:cubicBezTo>
                  <a:cubicBezTo>
                    <a:pt x="227" y="172"/>
                    <a:pt x="228" y="168"/>
                    <a:pt x="229" y="165"/>
                  </a:cubicBezTo>
                  <a:close/>
                  <a:moveTo>
                    <a:pt x="244" y="166"/>
                  </a:moveTo>
                  <a:cubicBezTo>
                    <a:pt x="245" y="166"/>
                    <a:pt x="246" y="166"/>
                    <a:pt x="247" y="167"/>
                  </a:cubicBezTo>
                  <a:cubicBezTo>
                    <a:pt x="244" y="170"/>
                    <a:pt x="242" y="173"/>
                    <a:pt x="240" y="177"/>
                  </a:cubicBezTo>
                  <a:cubicBezTo>
                    <a:pt x="240" y="177"/>
                    <a:pt x="240" y="177"/>
                    <a:pt x="239" y="177"/>
                  </a:cubicBezTo>
                  <a:cubicBezTo>
                    <a:pt x="241" y="173"/>
                    <a:pt x="242" y="170"/>
                    <a:pt x="244" y="166"/>
                  </a:cubicBezTo>
                  <a:close/>
                  <a:moveTo>
                    <a:pt x="277" y="159"/>
                  </a:moveTo>
                  <a:cubicBezTo>
                    <a:pt x="276" y="161"/>
                    <a:pt x="276" y="162"/>
                    <a:pt x="275" y="164"/>
                  </a:cubicBezTo>
                  <a:cubicBezTo>
                    <a:pt x="273" y="164"/>
                    <a:pt x="272" y="164"/>
                    <a:pt x="270" y="163"/>
                  </a:cubicBezTo>
                  <a:cubicBezTo>
                    <a:pt x="271" y="162"/>
                    <a:pt x="271" y="161"/>
                    <a:pt x="272" y="159"/>
                  </a:cubicBezTo>
                  <a:cubicBezTo>
                    <a:pt x="273" y="159"/>
                    <a:pt x="275" y="159"/>
                    <a:pt x="277" y="159"/>
                  </a:cubicBezTo>
                  <a:close/>
                  <a:moveTo>
                    <a:pt x="297" y="163"/>
                  </a:moveTo>
                  <a:cubicBezTo>
                    <a:pt x="295" y="163"/>
                    <a:pt x="293" y="163"/>
                    <a:pt x="290" y="164"/>
                  </a:cubicBezTo>
                  <a:cubicBezTo>
                    <a:pt x="291" y="162"/>
                    <a:pt x="292" y="160"/>
                    <a:pt x="292" y="159"/>
                  </a:cubicBezTo>
                  <a:cubicBezTo>
                    <a:pt x="294" y="159"/>
                    <a:pt x="297" y="159"/>
                    <a:pt x="299" y="158"/>
                  </a:cubicBezTo>
                  <a:cubicBezTo>
                    <a:pt x="298" y="160"/>
                    <a:pt x="298" y="162"/>
                    <a:pt x="297" y="163"/>
                  </a:cubicBezTo>
                  <a:close/>
                  <a:moveTo>
                    <a:pt x="287" y="164"/>
                  </a:moveTo>
                  <a:cubicBezTo>
                    <a:pt x="285" y="164"/>
                    <a:pt x="283" y="164"/>
                    <a:pt x="281" y="164"/>
                  </a:cubicBezTo>
                  <a:cubicBezTo>
                    <a:pt x="282" y="162"/>
                    <a:pt x="282" y="161"/>
                    <a:pt x="283" y="159"/>
                  </a:cubicBezTo>
                  <a:cubicBezTo>
                    <a:pt x="285" y="159"/>
                    <a:pt x="287" y="159"/>
                    <a:pt x="289" y="159"/>
                  </a:cubicBezTo>
                  <a:cubicBezTo>
                    <a:pt x="289" y="160"/>
                    <a:pt x="288" y="162"/>
                    <a:pt x="287" y="164"/>
                  </a:cubicBezTo>
                  <a:close/>
                  <a:moveTo>
                    <a:pt x="265" y="163"/>
                  </a:moveTo>
                  <a:cubicBezTo>
                    <a:pt x="264" y="163"/>
                    <a:pt x="263" y="163"/>
                    <a:pt x="263" y="163"/>
                  </a:cubicBezTo>
                  <a:cubicBezTo>
                    <a:pt x="259" y="163"/>
                    <a:pt x="256" y="163"/>
                    <a:pt x="253" y="163"/>
                  </a:cubicBezTo>
                  <a:cubicBezTo>
                    <a:pt x="254" y="161"/>
                    <a:pt x="255" y="160"/>
                    <a:pt x="256" y="159"/>
                  </a:cubicBezTo>
                  <a:cubicBezTo>
                    <a:pt x="259" y="159"/>
                    <a:pt x="263" y="159"/>
                    <a:pt x="267" y="159"/>
                  </a:cubicBezTo>
                  <a:cubicBezTo>
                    <a:pt x="267" y="161"/>
                    <a:pt x="266" y="162"/>
                    <a:pt x="265" y="163"/>
                  </a:cubicBezTo>
                  <a:close/>
                  <a:moveTo>
                    <a:pt x="259" y="167"/>
                  </a:moveTo>
                  <a:cubicBezTo>
                    <a:pt x="261" y="167"/>
                    <a:pt x="262" y="167"/>
                    <a:pt x="263" y="168"/>
                  </a:cubicBezTo>
                  <a:cubicBezTo>
                    <a:pt x="262" y="170"/>
                    <a:pt x="260" y="173"/>
                    <a:pt x="259" y="176"/>
                  </a:cubicBezTo>
                  <a:cubicBezTo>
                    <a:pt x="256" y="176"/>
                    <a:pt x="253" y="176"/>
                    <a:pt x="250" y="177"/>
                  </a:cubicBezTo>
                  <a:cubicBezTo>
                    <a:pt x="248" y="177"/>
                    <a:pt x="246" y="177"/>
                    <a:pt x="244" y="177"/>
                  </a:cubicBezTo>
                  <a:cubicBezTo>
                    <a:pt x="246" y="174"/>
                    <a:pt x="248" y="170"/>
                    <a:pt x="250" y="167"/>
                  </a:cubicBezTo>
                  <a:cubicBezTo>
                    <a:pt x="253" y="167"/>
                    <a:pt x="256" y="167"/>
                    <a:pt x="259" y="167"/>
                  </a:cubicBezTo>
                  <a:close/>
                  <a:moveTo>
                    <a:pt x="268" y="168"/>
                  </a:moveTo>
                  <a:cubicBezTo>
                    <a:pt x="270" y="168"/>
                    <a:pt x="272" y="168"/>
                    <a:pt x="273" y="168"/>
                  </a:cubicBezTo>
                  <a:cubicBezTo>
                    <a:pt x="272" y="170"/>
                    <a:pt x="272" y="172"/>
                    <a:pt x="271" y="174"/>
                  </a:cubicBezTo>
                  <a:cubicBezTo>
                    <a:pt x="269" y="174"/>
                    <a:pt x="267" y="175"/>
                    <a:pt x="264" y="175"/>
                  </a:cubicBezTo>
                  <a:cubicBezTo>
                    <a:pt x="266" y="173"/>
                    <a:pt x="267" y="170"/>
                    <a:pt x="268" y="168"/>
                  </a:cubicBezTo>
                  <a:close/>
                  <a:moveTo>
                    <a:pt x="279" y="168"/>
                  </a:moveTo>
                  <a:cubicBezTo>
                    <a:pt x="281" y="168"/>
                    <a:pt x="283" y="168"/>
                    <a:pt x="285" y="168"/>
                  </a:cubicBezTo>
                  <a:cubicBezTo>
                    <a:pt x="285" y="169"/>
                    <a:pt x="284" y="170"/>
                    <a:pt x="284" y="171"/>
                  </a:cubicBezTo>
                  <a:cubicBezTo>
                    <a:pt x="282" y="172"/>
                    <a:pt x="279" y="172"/>
                    <a:pt x="277" y="173"/>
                  </a:cubicBezTo>
                  <a:cubicBezTo>
                    <a:pt x="277" y="171"/>
                    <a:pt x="278" y="169"/>
                    <a:pt x="279" y="168"/>
                  </a:cubicBezTo>
                  <a:close/>
                  <a:moveTo>
                    <a:pt x="289" y="168"/>
                  </a:moveTo>
                  <a:cubicBezTo>
                    <a:pt x="291" y="167"/>
                    <a:pt x="294" y="167"/>
                    <a:pt x="297" y="167"/>
                  </a:cubicBezTo>
                  <a:cubicBezTo>
                    <a:pt x="297" y="167"/>
                    <a:pt x="297" y="168"/>
                    <a:pt x="296" y="168"/>
                  </a:cubicBezTo>
                  <a:cubicBezTo>
                    <a:pt x="294" y="169"/>
                    <a:pt x="291" y="170"/>
                    <a:pt x="288" y="170"/>
                  </a:cubicBezTo>
                  <a:cubicBezTo>
                    <a:pt x="288" y="169"/>
                    <a:pt x="289" y="168"/>
                    <a:pt x="289" y="168"/>
                  </a:cubicBezTo>
                  <a:close/>
                  <a:moveTo>
                    <a:pt x="303" y="163"/>
                  </a:moveTo>
                  <a:cubicBezTo>
                    <a:pt x="304" y="161"/>
                    <a:pt x="304" y="160"/>
                    <a:pt x="304" y="158"/>
                  </a:cubicBezTo>
                  <a:cubicBezTo>
                    <a:pt x="305" y="158"/>
                    <a:pt x="306" y="158"/>
                    <a:pt x="307" y="158"/>
                  </a:cubicBezTo>
                  <a:cubicBezTo>
                    <a:pt x="307" y="160"/>
                    <a:pt x="307" y="161"/>
                    <a:pt x="306" y="163"/>
                  </a:cubicBezTo>
                  <a:cubicBezTo>
                    <a:pt x="305" y="163"/>
                    <a:pt x="304" y="163"/>
                    <a:pt x="303" y="163"/>
                  </a:cubicBezTo>
                  <a:close/>
                  <a:moveTo>
                    <a:pt x="305" y="153"/>
                  </a:moveTo>
                  <a:cubicBezTo>
                    <a:pt x="306" y="153"/>
                    <a:pt x="306" y="152"/>
                    <a:pt x="306" y="152"/>
                  </a:cubicBezTo>
                  <a:cubicBezTo>
                    <a:pt x="307" y="151"/>
                    <a:pt x="308" y="151"/>
                    <a:pt x="309" y="151"/>
                  </a:cubicBezTo>
                  <a:cubicBezTo>
                    <a:pt x="309" y="152"/>
                    <a:pt x="309" y="152"/>
                    <a:pt x="308" y="153"/>
                  </a:cubicBezTo>
                  <a:cubicBezTo>
                    <a:pt x="307" y="153"/>
                    <a:pt x="306" y="153"/>
                    <a:pt x="305" y="153"/>
                  </a:cubicBezTo>
                  <a:close/>
                  <a:moveTo>
                    <a:pt x="300" y="154"/>
                  </a:moveTo>
                  <a:cubicBezTo>
                    <a:pt x="298" y="154"/>
                    <a:pt x="296" y="154"/>
                    <a:pt x="295" y="154"/>
                  </a:cubicBezTo>
                  <a:cubicBezTo>
                    <a:pt x="295" y="154"/>
                    <a:pt x="295" y="153"/>
                    <a:pt x="295" y="153"/>
                  </a:cubicBezTo>
                  <a:cubicBezTo>
                    <a:pt x="297" y="153"/>
                    <a:pt x="298" y="153"/>
                    <a:pt x="300" y="152"/>
                  </a:cubicBezTo>
                  <a:cubicBezTo>
                    <a:pt x="300" y="153"/>
                    <a:pt x="300" y="153"/>
                    <a:pt x="300" y="154"/>
                  </a:cubicBezTo>
                  <a:close/>
                  <a:moveTo>
                    <a:pt x="292" y="154"/>
                  </a:moveTo>
                  <a:cubicBezTo>
                    <a:pt x="291" y="154"/>
                    <a:pt x="291" y="154"/>
                    <a:pt x="290" y="154"/>
                  </a:cubicBezTo>
                  <a:cubicBezTo>
                    <a:pt x="289" y="154"/>
                    <a:pt x="287" y="154"/>
                    <a:pt x="285" y="154"/>
                  </a:cubicBezTo>
                  <a:cubicBezTo>
                    <a:pt x="285" y="154"/>
                    <a:pt x="285" y="154"/>
                    <a:pt x="285" y="154"/>
                  </a:cubicBezTo>
                  <a:cubicBezTo>
                    <a:pt x="287" y="154"/>
                    <a:pt x="290" y="154"/>
                    <a:pt x="292" y="153"/>
                  </a:cubicBezTo>
                  <a:cubicBezTo>
                    <a:pt x="292" y="154"/>
                    <a:pt x="292" y="154"/>
                    <a:pt x="292" y="154"/>
                  </a:cubicBezTo>
                  <a:close/>
                  <a:moveTo>
                    <a:pt x="251" y="159"/>
                  </a:moveTo>
                  <a:cubicBezTo>
                    <a:pt x="251" y="160"/>
                    <a:pt x="250" y="161"/>
                    <a:pt x="249" y="162"/>
                  </a:cubicBezTo>
                  <a:cubicBezTo>
                    <a:pt x="248" y="162"/>
                    <a:pt x="247" y="162"/>
                    <a:pt x="246" y="162"/>
                  </a:cubicBezTo>
                  <a:cubicBezTo>
                    <a:pt x="246" y="161"/>
                    <a:pt x="246" y="160"/>
                    <a:pt x="247" y="159"/>
                  </a:cubicBezTo>
                  <a:cubicBezTo>
                    <a:pt x="248" y="159"/>
                    <a:pt x="250" y="159"/>
                    <a:pt x="251" y="159"/>
                  </a:cubicBezTo>
                  <a:close/>
                  <a:moveTo>
                    <a:pt x="241" y="162"/>
                  </a:moveTo>
                  <a:cubicBezTo>
                    <a:pt x="238" y="161"/>
                    <a:pt x="234" y="161"/>
                    <a:pt x="231" y="161"/>
                  </a:cubicBezTo>
                  <a:cubicBezTo>
                    <a:pt x="231" y="160"/>
                    <a:pt x="232" y="159"/>
                    <a:pt x="232" y="158"/>
                  </a:cubicBezTo>
                  <a:cubicBezTo>
                    <a:pt x="235" y="159"/>
                    <a:pt x="239" y="159"/>
                    <a:pt x="242" y="159"/>
                  </a:cubicBezTo>
                  <a:cubicBezTo>
                    <a:pt x="242" y="160"/>
                    <a:pt x="241" y="161"/>
                    <a:pt x="241" y="162"/>
                  </a:cubicBezTo>
                  <a:close/>
                  <a:moveTo>
                    <a:pt x="219" y="158"/>
                  </a:moveTo>
                  <a:cubicBezTo>
                    <a:pt x="219" y="158"/>
                    <a:pt x="219" y="158"/>
                    <a:pt x="219" y="159"/>
                  </a:cubicBezTo>
                  <a:cubicBezTo>
                    <a:pt x="216" y="158"/>
                    <a:pt x="213" y="158"/>
                    <a:pt x="210" y="157"/>
                  </a:cubicBezTo>
                  <a:cubicBezTo>
                    <a:pt x="210" y="157"/>
                    <a:pt x="210" y="157"/>
                    <a:pt x="210" y="157"/>
                  </a:cubicBezTo>
                  <a:cubicBezTo>
                    <a:pt x="212" y="157"/>
                    <a:pt x="214" y="157"/>
                    <a:pt x="216" y="157"/>
                  </a:cubicBezTo>
                  <a:cubicBezTo>
                    <a:pt x="217" y="157"/>
                    <a:pt x="218" y="157"/>
                    <a:pt x="219" y="158"/>
                  </a:cubicBezTo>
                  <a:close/>
                  <a:moveTo>
                    <a:pt x="206" y="157"/>
                  </a:moveTo>
                  <a:cubicBezTo>
                    <a:pt x="204" y="156"/>
                    <a:pt x="203" y="156"/>
                    <a:pt x="201" y="156"/>
                  </a:cubicBezTo>
                  <a:cubicBezTo>
                    <a:pt x="203" y="156"/>
                    <a:pt x="204" y="156"/>
                    <a:pt x="206" y="156"/>
                  </a:cubicBezTo>
                  <a:cubicBezTo>
                    <a:pt x="206" y="156"/>
                    <a:pt x="206" y="157"/>
                    <a:pt x="206" y="157"/>
                  </a:cubicBezTo>
                  <a:close/>
                  <a:moveTo>
                    <a:pt x="169" y="147"/>
                  </a:moveTo>
                  <a:cubicBezTo>
                    <a:pt x="169" y="147"/>
                    <a:pt x="169" y="147"/>
                    <a:pt x="168" y="147"/>
                  </a:cubicBezTo>
                  <a:cubicBezTo>
                    <a:pt x="166" y="146"/>
                    <a:pt x="164" y="146"/>
                    <a:pt x="163" y="145"/>
                  </a:cubicBezTo>
                  <a:cubicBezTo>
                    <a:pt x="163" y="145"/>
                    <a:pt x="163" y="145"/>
                    <a:pt x="163" y="144"/>
                  </a:cubicBezTo>
                  <a:cubicBezTo>
                    <a:pt x="165" y="145"/>
                    <a:pt x="168" y="146"/>
                    <a:pt x="170" y="147"/>
                  </a:cubicBezTo>
                  <a:cubicBezTo>
                    <a:pt x="170" y="147"/>
                    <a:pt x="170" y="147"/>
                    <a:pt x="169" y="147"/>
                  </a:cubicBezTo>
                  <a:close/>
                  <a:moveTo>
                    <a:pt x="143" y="143"/>
                  </a:moveTo>
                  <a:cubicBezTo>
                    <a:pt x="143" y="143"/>
                    <a:pt x="142" y="143"/>
                    <a:pt x="142" y="143"/>
                  </a:cubicBezTo>
                  <a:cubicBezTo>
                    <a:pt x="141" y="143"/>
                    <a:pt x="139" y="143"/>
                    <a:pt x="138" y="142"/>
                  </a:cubicBezTo>
                  <a:cubicBezTo>
                    <a:pt x="138" y="142"/>
                    <a:pt x="138" y="141"/>
                    <a:pt x="139" y="141"/>
                  </a:cubicBezTo>
                  <a:cubicBezTo>
                    <a:pt x="140" y="142"/>
                    <a:pt x="142" y="142"/>
                    <a:pt x="143" y="143"/>
                  </a:cubicBezTo>
                  <a:cubicBezTo>
                    <a:pt x="143" y="143"/>
                    <a:pt x="143" y="143"/>
                    <a:pt x="143" y="143"/>
                  </a:cubicBezTo>
                  <a:close/>
                  <a:moveTo>
                    <a:pt x="135" y="141"/>
                  </a:moveTo>
                  <a:cubicBezTo>
                    <a:pt x="135" y="141"/>
                    <a:pt x="134" y="141"/>
                    <a:pt x="134" y="142"/>
                  </a:cubicBezTo>
                  <a:cubicBezTo>
                    <a:pt x="133" y="141"/>
                    <a:pt x="131" y="141"/>
                    <a:pt x="130" y="141"/>
                  </a:cubicBezTo>
                  <a:cubicBezTo>
                    <a:pt x="129" y="140"/>
                    <a:pt x="127" y="139"/>
                    <a:pt x="126" y="138"/>
                  </a:cubicBezTo>
                  <a:cubicBezTo>
                    <a:pt x="126" y="137"/>
                    <a:pt x="126" y="137"/>
                    <a:pt x="127" y="136"/>
                  </a:cubicBezTo>
                  <a:cubicBezTo>
                    <a:pt x="128" y="136"/>
                    <a:pt x="129" y="136"/>
                    <a:pt x="131" y="136"/>
                  </a:cubicBezTo>
                  <a:cubicBezTo>
                    <a:pt x="132" y="137"/>
                    <a:pt x="134" y="138"/>
                    <a:pt x="136" y="139"/>
                  </a:cubicBezTo>
                  <a:cubicBezTo>
                    <a:pt x="135" y="140"/>
                    <a:pt x="135" y="140"/>
                    <a:pt x="135" y="141"/>
                  </a:cubicBezTo>
                  <a:close/>
                  <a:moveTo>
                    <a:pt x="118" y="135"/>
                  </a:moveTo>
                  <a:cubicBezTo>
                    <a:pt x="118" y="135"/>
                    <a:pt x="118" y="135"/>
                    <a:pt x="118" y="135"/>
                  </a:cubicBezTo>
                  <a:cubicBezTo>
                    <a:pt x="117" y="136"/>
                    <a:pt x="116" y="137"/>
                    <a:pt x="116" y="138"/>
                  </a:cubicBezTo>
                  <a:cubicBezTo>
                    <a:pt x="116" y="138"/>
                    <a:pt x="116" y="138"/>
                    <a:pt x="116" y="138"/>
                  </a:cubicBezTo>
                  <a:cubicBezTo>
                    <a:pt x="116" y="137"/>
                    <a:pt x="117" y="136"/>
                    <a:pt x="118" y="135"/>
                  </a:cubicBezTo>
                  <a:close/>
                  <a:moveTo>
                    <a:pt x="101" y="139"/>
                  </a:moveTo>
                  <a:cubicBezTo>
                    <a:pt x="101" y="139"/>
                    <a:pt x="101" y="139"/>
                    <a:pt x="101" y="140"/>
                  </a:cubicBezTo>
                  <a:cubicBezTo>
                    <a:pt x="103" y="141"/>
                    <a:pt x="104" y="142"/>
                    <a:pt x="106" y="144"/>
                  </a:cubicBezTo>
                  <a:cubicBezTo>
                    <a:pt x="105" y="144"/>
                    <a:pt x="105" y="145"/>
                    <a:pt x="105" y="145"/>
                  </a:cubicBezTo>
                  <a:cubicBezTo>
                    <a:pt x="102" y="144"/>
                    <a:pt x="99" y="143"/>
                    <a:pt x="96" y="142"/>
                  </a:cubicBezTo>
                  <a:cubicBezTo>
                    <a:pt x="97" y="140"/>
                    <a:pt x="98" y="139"/>
                    <a:pt x="99" y="137"/>
                  </a:cubicBezTo>
                  <a:cubicBezTo>
                    <a:pt x="100" y="138"/>
                    <a:pt x="100" y="139"/>
                    <a:pt x="101" y="139"/>
                  </a:cubicBezTo>
                  <a:close/>
                  <a:moveTo>
                    <a:pt x="115" y="145"/>
                  </a:moveTo>
                  <a:cubicBezTo>
                    <a:pt x="115" y="144"/>
                    <a:pt x="115" y="144"/>
                    <a:pt x="116" y="144"/>
                  </a:cubicBezTo>
                  <a:cubicBezTo>
                    <a:pt x="116" y="144"/>
                    <a:pt x="116" y="144"/>
                    <a:pt x="116" y="144"/>
                  </a:cubicBezTo>
                  <a:cubicBezTo>
                    <a:pt x="115" y="146"/>
                    <a:pt x="114" y="147"/>
                    <a:pt x="113" y="149"/>
                  </a:cubicBezTo>
                  <a:cubicBezTo>
                    <a:pt x="113" y="149"/>
                    <a:pt x="112" y="149"/>
                    <a:pt x="112" y="149"/>
                  </a:cubicBezTo>
                  <a:cubicBezTo>
                    <a:pt x="113" y="147"/>
                    <a:pt x="114" y="146"/>
                    <a:pt x="115" y="145"/>
                  </a:cubicBezTo>
                  <a:close/>
                  <a:moveTo>
                    <a:pt x="120" y="139"/>
                  </a:moveTo>
                  <a:cubicBezTo>
                    <a:pt x="120" y="138"/>
                    <a:pt x="120" y="138"/>
                    <a:pt x="121" y="137"/>
                  </a:cubicBezTo>
                  <a:cubicBezTo>
                    <a:pt x="121" y="137"/>
                    <a:pt x="121" y="137"/>
                    <a:pt x="121" y="138"/>
                  </a:cubicBezTo>
                  <a:cubicBezTo>
                    <a:pt x="120" y="138"/>
                    <a:pt x="120" y="138"/>
                    <a:pt x="120" y="139"/>
                  </a:cubicBezTo>
                  <a:cubicBezTo>
                    <a:pt x="120" y="139"/>
                    <a:pt x="120" y="139"/>
                    <a:pt x="120" y="139"/>
                  </a:cubicBezTo>
                  <a:close/>
                  <a:moveTo>
                    <a:pt x="144" y="148"/>
                  </a:moveTo>
                  <a:cubicBezTo>
                    <a:pt x="144" y="148"/>
                    <a:pt x="144" y="148"/>
                    <a:pt x="145" y="148"/>
                  </a:cubicBezTo>
                  <a:cubicBezTo>
                    <a:pt x="148" y="149"/>
                    <a:pt x="152" y="149"/>
                    <a:pt x="156" y="150"/>
                  </a:cubicBezTo>
                  <a:cubicBezTo>
                    <a:pt x="155" y="151"/>
                    <a:pt x="154" y="153"/>
                    <a:pt x="153" y="154"/>
                  </a:cubicBezTo>
                  <a:cubicBezTo>
                    <a:pt x="150" y="152"/>
                    <a:pt x="147" y="151"/>
                    <a:pt x="143" y="149"/>
                  </a:cubicBezTo>
                  <a:cubicBezTo>
                    <a:pt x="144" y="149"/>
                    <a:pt x="144" y="148"/>
                    <a:pt x="144" y="148"/>
                  </a:cubicBezTo>
                  <a:close/>
                  <a:moveTo>
                    <a:pt x="159" y="151"/>
                  </a:moveTo>
                  <a:cubicBezTo>
                    <a:pt x="161" y="151"/>
                    <a:pt x="163" y="151"/>
                    <a:pt x="164" y="151"/>
                  </a:cubicBezTo>
                  <a:cubicBezTo>
                    <a:pt x="165" y="151"/>
                    <a:pt x="166" y="152"/>
                    <a:pt x="166" y="152"/>
                  </a:cubicBezTo>
                  <a:cubicBezTo>
                    <a:pt x="165" y="154"/>
                    <a:pt x="164" y="156"/>
                    <a:pt x="162" y="158"/>
                  </a:cubicBezTo>
                  <a:cubicBezTo>
                    <a:pt x="160" y="157"/>
                    <a:pt x="158" y="156"/>
                    <a:pt x="157" y="155"/>
                  </a:cubicBezTo>
                  <a:cubicBezTo>
                    <a:pt x="157" y="154"/>
                    <a:pt x="158" y="152"/>
                    <a:pt x="159" y="151"/>
                  </a:cubicBezTo>
                  <a:close/>
                  <a:moveTo>
                    <a:pt x="170" y="153"/>
                  </a:moveTo>
                  <a:cubicBezTo>
                    <a:pt x="172" y="154"/>
                    <a:pt x="173" y="154"/>
                    <a:pt x="174" y="154"/>
                  </a:cubicBezTo>
                  <a:cubicBezTo>
                    <a:pt x="175" y="154"/>
                    <a:pt x="175" y="155"/>
                    <a:pt x="175" y="155"/>
                  </a:cubicBezTo>
                  <a:cubicBezTo>
                    <a:pt x="175" y="155"/>
                    <a:pt x="175" y="155"/>
                    <a:pt x="175" y="155"/>
                  </a:cubicBezTo>
                  <a:cubicBezTo>
                    <a:pt x="174" y="157"/>
                    <a:pt x="172" y="159"/>
                    <a:pt x="171" y="161"/>
                  </a:cubicBezTo>
                  <a:cubicBezTo>
                    <a:pt x="169" y="161"/>
                    <a:pt x="168" y="160"/>
                    <a:pt x="166" y="159"/>
                  </a:cubicBezTo>
                  <a:cubicBezTo>
                    <a:pt x="168" y="157"/>
                    <a:pt x="169" y="155"/>
                    <a:pt x="170" y="153"/>
                  </a:cubicBezTo>
                  <a:close/>
                  <a:moveTo>
                    <a:pt x="180" y="156"/>
                  </a:moveTo>
                  <a:cubicBezTo>
                    <a:pt x="182" y="157"/>
                    <a:pt x="185" y="157"/>
                    <a:pt x="187" y="158"/>
                  </a:cubicBezTo>
                  <a:cubicBezTo>
                    <a:pt x="186" y="160"/>
                    <a:pt x="184" y="163"/>
                    <a:pt x="183" y="165"/>
                  </a:cubicBezTo>
                  <a:cubicBezTo>
                    <a:pt x="181" y="164"/>
                    <a:pt x="178" y="164"/>
                    <a:pt x="176" y="163"/>
                  </a:cubicBezTo>
                  <a:cubicBezTo>
                    <a:pt x="177" y="160"/>
                    <a:pt x="179" y="158"/>
                    <a:pt x="180" y="156"/>
                  </a:cubicBezTo>
                  <a:close/>
                  <a:moveTo>
                    <a:pt x="193" y="159"/>
                  </a:moveTo>
                  <a:cubicBezTo>
                    <a:pt x="196" y="160"/>
                    <a:pt x="200" y="161"/>
                    <a:pt x="204" y="161"/>
                  </a:cubicBezTo>
                  <a:cubicBezTo>
                    <a:pt x="202" y="164"/>
                    <a:pt x="201" y="167"/>
                    <a:pt x="199" y="170"/>
                  </a:cubicBezTo>
                  <a:cubicBezTo>
                    <a:pt x="196" y="169"/>
                    <a:pt x="192" y="168"/>
                    <a:pt x="188" y="167"/>
                  </a:cubicBezTo>
                  <a:cubicBezTo>
                    <a:pt x="190" y="164"/>
                    <a:pt x="191" y="162"/>
                    <a:pt x="193" y="159"/>
                  </a:cubicBezTo>
                  <a:close/>
                  <a:moveTo>
                    <a:pt x="207" y="162"/>
                  </a:moveTo>
                  <a:cubicBezTo>
                    <a:pt x="210" y="163"/>
                    <a:pt x="213" y="163"/>
                    <a:pt x="216" y="163"/>
                  </a:cubicBezTo>
                  <a:cubicBezTo>
                    <a:pt x="215" y="166"/>
                    <a:pt x="213" y="169"/>
                    <a:pt x="211" y="172"/>
                  </a:cubicBezTo>
                  <a:cubicBezTo>
                    <a:pt x="209" y="172"/>
                    <a:pt x="206" y="171"/>
                    <a:pt x="203" y="171"/>
                  </a:cubicBezTo>
                  <a:cubicBezTo>
                    <a:pt x="205" y="168"/>
                    <a:pt x="206" y="165"/>
                    <a:pt x="207" y="162"/>
                  </a:cubicBezTo>
                  <a:close/>
                  <a:moveTo>
                    <a:pt x="312" y="157"/>
                  </a:moveTo>
                  <a:cubicBezTo>
                    <a:pt x="317" y="157"/>
                    <a:pt x="321" y="157"/>
                    <a:pt x="325" y="156"/>
                  </a:cubicBezTo>
                  <a:cubicBezTo>
                    <a:pt x="325" y="158"/>
                    <a:pt x="324" y="159"/>
                    <a:pt x="324" y="161"/>
                  </a:cubicBezTo>
                  <a:cubicBezTo>
                    <a:pt x="320" y="162"/>
                    <a:pt x="316" y="162"/>
                    <a:pt x="312" y="162"/>
                  </a:cubicBezTo>
                  <a:cubicBezTo>
                    <a:pt x="312" y="161"/>
                    <a:pt x="312" y="159"/>
                    <a:pt x="312" y="157"/>
                  </a:cubicBezTo>
                  <a:close/>
                  <a:moveTo>
                    <a:pt x="313" y="152"/>
                  </a:moveTo>
                  <a:cubicBezTo>
                    <a:pt x="313" y="152"/>
                    <a:pt x="313" y="151"/>
                    <a:pt x="313" y="150"/>
                  </a:cubicBezTo>
                  <a:cubicBezTo>
                    <a:pt x="318" y="150"/>
                    <a:pt x="323" y="149"/>
                    <a:pt x="327" y="148"/>
                  </a:cubicBezTo>
                  <a:cubicBezTo>
                    <a:pt x="327" y="149"/>
                    <a:pt x="327" y="150"/>
                    <a:pt x="327" y="151"/>
                  </a:cubicBezTo>
                  <a:cubicBezTo>
                    <a:pt x="322" y="152"/>
                    <a:pt x="318" y="152"/>
                    <a:pt x="313" y="152"/>
                  </a:cubicBezTo>
                  <a:close/>
                  <a:moveTo>
                    <a:pt x="325" y="145"/>
                  </a:moveTo>
                  <a:cubicBezTo>
                    <a:pt x="326" y="145"/>
                    <a:pt x="327" y="144"/>
                    <a:pt x="329" y="144"/>
                  </a:cubicBezTo>
                  <a:cubicBezTo>
                    <a:pt x="329" y="144"/>
                    <a:pt x="328" y="144"/>
                    <a:pt x="328" y="144"/>
                  </a:cubicBezTo>
                  <a:cubicBezTo>
                    <a:pt x="327" y="145"/>
                    <a:pt x="326" y="145"/>
                    <a:pt x="325" y="145"/>
                  </a:cubicBezTo>
                  <a:close/>
                  <a:moveTo>
                    <a:pt x="192" y="149"/>
                  </a:moveTo>
                  <a:cubicBezTo>
                    <a:pt x="191" y="148"/>
                    <a:pt x="190" y="148"/>
                    <a:pt x="189" y="148"/>
                  </a:cubicBezTo>
                  <a:cubicBezTo>
                    <a:pt x="188" y="148"/>
                    <a:pt x="187" y="147"/>
                    <a:pt x="186" y="147"/>
                  </a:cubicBezTo>
                  <a:cubicBezTo>
                    <a:pt x="186" y="147"/>
                    <a:pt x="186" y="147"/>
                    <a:pt x="186" y="146"/>
                  </a:cubicBezTo>
                  <a:cubicBezTo>
                    <a:pt x="188" y="147"/>
                    <a:pt x="190" y="148"/>
                    <a:pt x="193" y="148"/>
                  </a:cubicBezTo>
                  <a:cubicBezTo>
                    <a:pt x="192" y="148"/>
                    <a:pt x="192" y="149"/>
                    <a:pt x="192" y="149"/>
                  </a:cubicBezTo>
                  <a:close/>
                  <a:moveTo>
                    <a:pt x="181" y="145"/>
                  </a:moveTo>
                  <a:cubicBezTo>
                    <a:pt x="179" y="145"/>
                    <a:pt x="178" y="144"/>
                    <a:pt x="176" y="144"/>
                  </a:cubicBezTo>
                  <a:cubicBezTo>
                    <a:pt x="176" y="143"/>
                    <a:pt x="176" y="143"/>
                    <a:pt x="177" y="143"/>
                  </a:cubicBezTo>
                  <a:cubicBezTo>
                    <a:pt x="178" y="144"/>
                    <a:pt x="180" y="144"/>
                    <a:pt x="181" y="145"/>
                  </a:cubicBezTo>
                  <a:cubicBezTo>
                    <a:pt x="181" y="145"/>
                    <a:pt x="181" y="145"/>
                    <a:pt x="181" y="145"/>
                  </a:cubicBezTo>
                  <a:close/>
                  <a:moveTo>
                    <a:pt x="173" y="142"/>
                  </a:moveTo>
                  <a:cubicBezTo>
                    <a:pt x="171" y="141"/>
                    <a:pt x="168" y="140"/>
                    <a:pt x="166" y="139"/>
                  </a:cubicBezTo>
                  <a:cubicBezTo>
                    <a:pt x="166" y="139"/>
                    <a:pt x="167" y="139"/>
                    <a:pt x="167" y="139"/>
                  </a:cubicBezTo>
                  <a:cubicBezTo>
                    <a:pt x="169" y="140"/>
                    <a:pt x="171" y="141"/>
                    <a:pt x="173" y="142"/>
                  </a:cubicBezTo>
                  <a:cubicBezTo>
                    <a:pt x="173" y="142"/>
                    <a:pt x="173" y="142"/>
                    <a:pt x="173" y="142"/>
                  </a:cubicBezTo>
                  <a:close/>
                  <a:moveTo>
                    <a:pt x="160" y="143"/>
                  </a:moveTo>
                  <a:cubicBezTo>
                    <a:pt x="160" y="143"/>
                    <a:pt x="160" y="144"/>
                    <a:pt x="160" y="144"/>
                  </a:cubicBezTo>
                  <a:cubicBezTo>
                    <a:pt x="156" y="142"/>
                    <a:pt x="153" y="141"/>
                    <a:pt x="149" y="139"/>
                  </a:cubicBezTo>
                  <a:cubicBezTo>
                    <a:pt x="149" y="139"/>
                    <a:pt x="150" y="139"/>
                    <a:pt x="150" y="138"/>
                  </a:cubicBezTo>
                  <a:cubicBezTo>
                    <a:pt x="153" y="140"/>
                    <a:pt x="157" y="142"/>
                    <a:pt x="160" y="143"/>
                  </a:cubicBezTo>
                  <a:close/>
                  <a:moveTo>
                    <a:pt x="147" y="138"/>
                  </a:moveTo>
                  <a:cubicBezTo>
                    <a:pt x="146" y="138"/>
                    <a:pt x="145" y="137"/>
                    <a:pt x="144" y="137"/>
                  </a:cubicBezTo>
                  <a:cubicBezTo>
                    <a:pt x="143" y="136"/>
                    <a:pt x="143" y="136"/>
                    <a:pt x="142" y="135"/>
                  </a:cubicBezTo>
                  <a:cubicBezTo>
                    <a:pt x="142" y="135"/>
                    <a:pt x="142" y="135"/>
                    <a:pt x="142" y="134"/>
                  </a:cubicBezTo>
                  <a:cubicBezTo>
                    <a:pt x="144" y="135"/>
                    <a:pt x="146" y="136"/>
                    <a:pt x="147" y="137"/>
                  </a:cubicBezTo>
                  <a:cubicBezTo>
                    <a:pt x="147" y="137"/>
                    <a:pt x="147" y="138"/>
                    <a:pt x="147" y="138"/>
                  </a:cubicBezTo>
                  <a:close/>
                  <a:moveTo>
                    <a:pt x="139" y="134"/>
                  </a:moveTo>
                  <a:cubicBezTo>
                    <a:pt x="137" y="132"/>
                    <a:pt x="134" y="130"/>
                    <a:pt x="132" y="129"/>
                  </a:cubicBezTo>
                  <a:cubicBezTo>
                    <a:pt x="132" y="129"/>
                    <a:pt x="132" y="128"/>
                    <a:pt x="132" y="128"/>
                  </a:cubicBezTo>
                  <a:cubicBezTo>
                    <a:pt x="135" y="130"/>
                    <a:pt x="137" y="132"/>
                    <a:pt x="140" y="133"/>
                  </a:cubicBezTo>
                  <a:cubicBezTo>
                    <a:pt x="140" y="133"/>
                    <a:pt x="140" y="134"/>
                    <a:pt x="139" y="134"/>
                  </a:cubicBezTo>
                  <a:close/>
                  <a:moveTo>
                    <a:pt x="122" y="129"/>
                  </a:moveTo>
                  <a:cubicBezTo>
                    <a:pt x="122" y="129"/>
                    <a:pt x="122" y="129"/>
                    <a:pt x="122" y="130"/>
                  </a:cubicBezTo>
                  <a:cubicBezTo>
                    <a:pt x="121" y="130"/>
                    <a:pt x="121" y="130"/>
                    <a:pt x="121" y="131"/>
                  </a:cubicBezTo>
                  <a:cubicBezTo>
                    <a:pt x="121" y="131"/>
                    <a:pt x="120" y="131"/>
                    <a:pt x="120" y="130"/>
                  </a:cubicBezTo>
                  <a:cubicBezTo>
                    <a:pt x="120" y="130"/>
                    <a:pt x="121" y="129"/>
                    <a:pt x="121" y="128"/>
                  </a:cubicBezTo>
                  <a:cubicBezTo>
                    <a:pt x="122" y="129"/>
                    <a:pt x="122" y="129"/>
                    <a:pt x="122" y="129"/>
                  </a:cubicBezTo>
                  <a:close/>
                  <a:moveTo>
                    <a:pt x="111" y="128"/>
                  </a:moveTo>
                  <a:cubicBezTo>
                    <a:pt x="111" y="128"/>
                    <a:pt x="111" y="128"/>
                    <a:pt x="112" y="129"/>
                  </a:cubicBezTo>
                  <a:cubicBezTo>
                    <a:pt x="112" y="130"/>
                    <a:pt x="113" y="131"/>
                    <a:pt x="114" y="131"/>
                  </a:cubicBezTo>
                  <a:cubicBezTo>
                    <a:pt x="113" y="133"/>
                    <a:pt x="112" y="135"/>
                    <a:pt x="111" y="137"/>
                  </a:cubicBezTo>
                  <a:cubicBezTo>
                    <a:pt x="108" y="137"/>
                    <a:pt x="105" y="137"/>
                    <a:pt x="102" y="137"/>
                  </a:cubicBezTo>
                  <a:cubicBezTo>
                    <a:pt x="102" y="136"/>
                    <a:pt x="101" y="135"/>
                    <a:pt x="101" y="135"/>
                  </a:cubicBezTo>
                  <a:cubicBezTo>
                    <a:pt x="103" y="131"/>
                    <a:pt x="105" y="127"/>
                    <a:pt x="107" y="124"/>
                  </a:cubicBezTo>
                  <a:cubicBezTo>
                    <a:pt x="109" y="125"/>
                    <a:pt x="110" y="127"/>
                    <a:pt x="111" y="128"/>
                  </a:cubicBezTo>
                  <a:close/>
                  <a:moveTo>
                    <a:pt x="101" y="122"/>
                  </a:moveTo>
                  <a:cubicBezTo>
                    <a:pt x="99" y="124"/>
                    <a:pt x="97" y="127"/>
                    <a:pt x="95" y="130"/>
                  </a:cubicBezTo>
                  <a:cubicBezTo>
                    <a:pt x="94" y="128"/>
                    <a:pt x="93" y="127"/>
                    <a:pt x="92" y="126"/>
                  </a:cubicBezTo>
                  <a:cubicBezTo>
                    <a:pt x="93" y="124"/>
                    <a:pt x="95" y="122"/>
                    <a:pt x="96" y="120"/>
                  </a:cubicBezTo>
                  <a:cubicBezTo>
                    <a:pt x="97" y="120"/>
                    <a:pt x="98" y="120"/>
                    <a:pt x="99" y="120"/>
                  </a:cubicBezTo>
                  <a:cubicBezTo>
                    <a:pt x="101" y="120"/>
                    <a:pt x="101" y="116"/>
                    <a:pt x="99" y="116"/>
                  </a:cubicBezTo>
                  <a:cubicBezTo>
                    <a:pt x="100" y="115"/>
                    <a:pt x="100" y="114"/>
                    <a:pt x="101" y="114"/>
                  </a:cubicBezTo>
                  <a:cubicBezTo>
                    <a:pt x="101" y="115"/>
                    <a:pt x="102" y="117"/>
                    <a:pt x="103" y="118"/>
                  </a:cubicBezTo>
                  <a:cubicBezTo>
                    <a:pt x="102" y="119"/>
                    <a:pt x="102" y="121"/>
                    <a:pt x="101" y="122"/>
                  </a:cubicBezTo>
                  <a:close/>
                  <a:moveTo>
                    <a:pt x="81" y="134"/>
                  </a:moveTo>
                  <a:cubicBezTo>
                    <a:pt x="81" y="133"/>
                    <a:pt x="80" y="132"/>
                    <a:pt x="80" y="131"/>
                  </a:cubicBezTo>
                  <a:cubicBezTo>
                    <a:pt x="81" y="129"/>
                    <a:pt x="81" y="128"/>
                    <a:pt x="82" y="127"/>
                  </a:cubicBezTo>
                  <a:cubicBezTo>
                    <a:pt x="83" y="127"/>
                    <a:pt x="84" y="128"/>
                    <a:pt x="85" y="128"/>
                  </a:cubicBezTo>
                  <a:cubicBezTo>
                    <a:pt x="84" y="130"/>
                    <a:pt x="82" y="132"/>
                    <a:pt x="81" y="134"/>
                  </a:cubicBezTo>
                  <a:close/>
                  <a:moveTo>
                    <a:pt x="85" y="123"/>
                  </a:moveTo>
                  <a:cubicBezTo>
                    <a:pt x="85" y="123"/>
                    <a:pt x="85" y="122"/>
                    <a:pt x="86" y="122"/>
                  </a:cubicBezTo>
                  <a:cubicBezTo>
                    <a:pt x="86" y="123"/>
                    <a:pt x="87" y="124"/>
                    <a:pt x="88" y="125"/>
                  </a:cubicBezTo>
                  <a:cubicBezTo>
                    <a:pt x="87" y="125"/>
                    <a:pt x="87" y="125"/>
                    <a:pt x="87" y="125"/>
                  </a:cubicBezTo>
                  <a:cubicBezTo>
                    <a:pt x="86" y="125"/>
                    <a:pt x="86" y="124"/>
                    <a:pt x="85" y="123"/>
                  </a:cubicBezTo>
                  <a:close/>
                  <a:moveTo>
                    <a:pt x="80" y="119"/>
                  </a:moveTo>
                  <a:cubicBezTo>
                    <a:pt x="81" y="118"/>
                    <a:pt x="81" y="117"/>
                    <a:pt x="82" y="117"/>
                  </a:cubicBezTo>
                  <a:cubicBezTo>
                    <a:pt x="82" y="117"/>
                    <a:pt x="82" y="118"/>
                    <a:pt x="83" y="118"/>
                  </a:cubicBezTo>
                  <a:cubicBezTo>
                    <a:pt x="82" y="118"/>
                    <a:pt x="81" y="119"/>
                    <a:pt x="81" y="119"/>
                  </a:cubicBezTo>
                  <a:cubicBezTo>
                    <a:pt x="81" y="119"/>
                    <a:pt x="80" y="119"/>
                    <a:pt x="80" y="119"/>
                  </a:cubicBezTo>
                  <a:close/>
                  <a:moveTo>
                    <a:pt x="87" y="121"/>
                  </a:moveTo>
                  <a:cubicBezTo>
                    <a:pt x="88" y="121"/>
                    <a:pt x="89" y="121"/>
                    <a:pt x="90" y="121"/>
                  </a:cubicBezTo>
                  <a:cubicBezTo>
                    <a:pt x="90" y="121"/>
                    <a:pt x="89" y="122"/>
                    <a:pt x="89" y="123"/>
                  </a:cubicBezTo>
                  <a:cubicBezTo>
                    <a:pt x="88" y="122"/>
                    <a:pt x="88" y="122"/>
                    <a:pt x="87" y="121"/>
                  </a:cubicBezTo>
                  <a:close/>
                  <a:moveTo>
                    <a:pt x="85" y="118"/>
                  </a:moveTo>
                  <a:cubicBezTo>
                    <a:pt x="85" y="118"/>
                    <a:pt x="85" y="118"/>
                    <a:pt x="84" y="118"/>
                  </a:cubicBezTo>
                  <a:cubicBezTo>
                    <a:pt x="84" y="117"/>
                    <a:pt x="83" y="116"/>
                    <a:pt x="82" y="116"/>
                  </a:cubicBezTo>
                  <a:cubicBezTo>
                    <a:pt x="85" y="111"/>
                    <a:pt x="88" y="106"/>
                    <a:pt x="90" y="102"/>
                  </a:cubicBezTo>
                  <a:cubicBezTo>
                    <a:pt x="92" y="103"/>
                    <a:pt x="93" y="104"/>
                    <a:pt x="94" y="105"/>
                  </a:cubicBezTo>
                  <a:cubicBezTo>
                    <a:pt x="91" y="109"/>
                    <a:pt x="88" y="113"/>
                    <a:pt x="85" y="118"/>
                  </a:cubicBezTo>
                  <a:close/>
                  <a:moveTo>
                    <a:pt x="79" y="124"/>
                  </a:moveTo>
                  <a:cubicBezTo>
                    <a:pt x="79" y="124"/>
                    <a:pt x="80" y="125"/>
                    <a:pt x="80" y="125"/>
                  </a:cubicBezTo>
                  <a:cubicBezTo>
                    <a:pt x="79" y="126"/>
                    <a:pt x="79" y="127"/>
                    <a:pt x="78" y="128"/>
                  </a:cubicBezTo>
                  <a:cubicBezTo>
                    <a:pt x="78" y="127"/>
                    <a:pt x="77" y="126"/>
                    <a:pt x="77" y="125"/>
                  </a:cubicBezTo>
                  <a:cubicBezTo>
                    <a:pt x="77" y="125"/>
                    <a:pt x="77" y="125"/>
                    <a:pt x="77" y="124"/>
                  </a:cubicBezTo>
                  <a:cubicBezTo>
                    <a:pt x="78" y="124"/>
                    <a:pt x="78" y="124"/>
                    <a:pt x="79" y="124"/>
                  </a:cubicBezTo>
                  <a:close/>
                  <a:moveTo>
                    <a:pt x="75" y="128"/>
                  </a:moveTo>
                  <a:cubicBezTo>
                    <a:pt x="75" y="129"/>
                    <a:pt x="76" y="130"/>
                    <a:pt x="76" y="130"/>
                  </a:cubicBezTo>
                  <a:cubicBezTo>
                    <a:pt x="75" y="133"/>
                    <a:pt x="73" y="135"/>
                    <a:pt x="72" y="137"/>
                  </a:cubicBezTo>
                  <a:cubicBezTo>
                    <a:pt x="72" y="137"/>
                    <a:pt x="71" y="136"/>
                    <a:pt x="71" y="135"/>
                  </a:cubicBezTo>
                  <a:cubicBezTo>
                    <a:pt x="72" y="133"/>
                    <a:pt x="73" y="130"/>
                    <a:pt x="75" y="128"/>
                  </a:cubicBezTo>
                  <a:close/>
                  <a:moveTo>
                    <a:pt x="88" y="131"/>
                  </a:moveTo>
                  <a:cubicBezTo>
                    <a:pt x="89" y="131"/>
                    <a:pt x="90" y="132"/>
                    <a:pt x="91" y="132"/>
                  </a:cubicBezTo>
                  <a:cubicBezTo>
                    <a:pt x="92" y="133"/>
                    <a:pt x="93" y="131"/>
                    <a:pt x="93" y="131"/>
                  </a:cubicBezTo>
                  <a:cubicBezTo>
                    <a:pt x="92" y="130"/>
                    <a:pt x="91" y="129"/>
                    <a:pt x="90" y="128"/>
                  </a:cubicBezTo>
                  <a:cubicBezTo>
                    <a:pt x="90" y="128"/>
                    <a:pt x="90" y="128"/>
                    <a:pt x="90" y="128"/>
                  </a:cubicBezTo>
                  <a:cubicBezTo>
                    <a:pt x="91" y="129"/>
                    <a:pt x="92" y="131"/>
                    <a:pt x="94" y="132"/>
                  </a:cubicBezTo>
                  <a:cubicBezTo>
                    <a:pt x="91" y="135"/>
                    <a:pt x="88" y="139"/>
                    <a:pt x="85" y="143"/>
                  </a:cubicBezTo>
                  <a:cubicBezTo>
                    <a:pt x="84" y="142"/>
                    <a:pt x="83" y="141"/>
                    <a:pt x="83" y="140"/>
                  </a:cubicBezTo>
                  <a:cubicBezTo>
                    <a:pt x="84" y="137"/>
                    <a:pt x="86" y="134"/>
                    <a:pt x="88" y="131"/>
                  </a:cubicBezTo>
                  <a:close/>
                  <a:moveTo>
                    <a:pt x="97" y="135"/>
                  </a:moveTo>
                  <a:cubicBezTo>
                    <a:pt x="97" y="135"/>
                    <a:pt x="97" y="135"/>
                    <a:pt x="97" y="136"/>
                  </a:cubicBezTo>
                  <a:cubicBezTo>
                    <a:pt x="95" y="140"/>
                    <a:pt x="92" y="145"/>
                    <a:pt x="90" y="150"/>
                  </a:cubicBezTo>
                  <a:cubicBezTo>
                    <a:pt x="89" y="149"/>
                    <a:pt x="89" y="148"/>
                    <a:pt x="88" y="148"/>
                  </a:cubicBezTo>
                  <a:cubicBezTo>
                    <a:pt x="91" y="144"/>
                    <a:pt x="94" y="139"/>
                    <a:pt x="97" y="135"/>
                  </a:cubicBezTo>
                  <a:close/>
                  <a:moveTo>
                    <a:pt x="96" y="143"/>
                  </a:moveTo>
                  <a:cubicBezTo>
                    <a:pt x="98" y="144"/>
                    <a:pt x="100" y="146"/>
                    <a:pt x="102" y="148"/>
                  </a:cubicBezTo>
                  <a:cubicBezTo>
                    <a:pt x="100" y="151"/>
                    <a:pt x="98" y="154"/>
                    <a:pt x="95" y="156"/>
                  </a:cubicBezTo>
                  <a:cubicBezTo>
                    <a:pt x="94" y="155"/>
                    <a:pt x="92" y="153"/>
                    <a:pt x="91" y="151"/>
                  </a:cubicBezTo>
                  <a:cubicBezTo>
                    <a:pt x="92" y="148"/>
                    <a:pt x="94" y="145"/>
                    <a:pt x="96" y="143"/>
                  </a:cubicBezTo>
                  <a:close/>
                  <a:moveTo>
                    <a:pt x="117" y="151"/>
                  </a:moveTo>
                  <a:cubicBezTo>
                    <a:pt x="118" y="149"/>
                    <a:pt x="120" y="147"/>
                    <a:pt x="121" y="145"/>
                  </a:cubicBezTo>
                  <a:cubicBezTo>
                    <a:pt x="124" y="145"/>
                    <a:pt x="128" y="146"/>
                    <a:pt x="131" y="146"/>
                  </a:cubicBezTo>
                  <a:cubicBezTo>
                    <a:pt x="129" y="149"/>
                    <a:pt x="128" y="153"/>
                    <a:pt x="126" y="156"/>
                  </a:cubicBezTo>
                  <a:cubicBezTo>
                    <a:pt x="123" y="154"/>
                    <a:pt x="120" y="153"/>
                    <a:pt x="117" y="151"/>
                  </a:cubicBezTo>
                  <a:close/>
                  <a:moveTo>
                    <a:pt x="133" y="152"/>
                  </a:moveTo>
                  <a:cubicBezTo>
                    <a:pt x="133" y="151"/>
                    <a:pt x="134" y="149"/>
                    <a:pt x="135" y="148"/>
                  </a:cubicBezTo>
                  <a:cubicBezTo>
                    <a:pt x="136" y="149"/>
                    <a:pt x="137" y="150"/>
                    <a:pt x="138" y="150"/>
                  </a:cubicBezTo>
                  <a:cubicBezTo>
                    <a:pt x="136" y="153"/>
                    <a:pt x="135" y="156"/>
                    <a:pt x="133" y="159"/>
                  </a:cubicBezTo>
                  <a:cubicBezTo>
                    <a:pt x="132" y="159"/>
                    <a:pt x="131" y="158"/>
                    <a:pt x="130" y="158"/>
                  </a:cubicBezTo>
                  <a:cubicBezTo>
                    <a:pt x="131" y="156"/>
                    <a:pt x="132" y="154"/>
                    <a:pt x="133" y="152"/>
                  </a:cubicBezTo>
                  <a:close/>
                  <a:moveTo>
                    <a:pt x="142" y="152"/>
                  </a:moveTo>
                  <a:cubicBezTo>
                    <a:pt x="145" y="154"/>
                    <a:pt x="148" y="156"/>
                    <a:pt x="151" y="157"/>
                  </a:cubicBezTo>
                  <a:cubicBezTo>
                    <a:pt x="150" y="159"/>
                    <a:pt x="149" y="161"/>
                    <a:pt x="148" y="163"/>
                  </a:cubicBezTo>
                  <a:cubicBezTo>
                    <a:pt x="148" y="163"/>
                    <a:pt x="147" y="164"/>
                    <a:pt x="147" y="165"/>
                  </a:cubicBezTo>
                  <a:cubicBezTo>
                    <a:pt x="145" y="165"/>
                    <a:pt x="143" y="164"/>
                    <a:pt x="142" y="163"/>
                  </a:cubicBezTo>
                  <a:cubicBezTo>
                    <a:pt x="140" y="163"/>
                    <a:pt x="138" y="162"/>
                    <a:pt x="137" y="161"/>
                  </a:cubicBezTo>
                  <a:cubicBezTo>
                    <a:pt x="138" y="158"/>
                    <a:pt x="140" y="155"/>
                    <a:pt x="142" y="152"/>
                  </a:cubicBezTo>
                  <a:close/>
                  <a:moveTo>
                    <a:pt x="155" y="159"/>
                  </a:moveTo>
                  <a:cubicBezTo>
                    <a:pt x="156" y="160"/>
                    <a:pt x="158" y="161"/>
                    <a:pt x="160" y="161"/>
                  </a:cubicBezTo>
                  <a:cubicBezTo>
                    <a:pt x="159" y="163"/>
                    <a:pt x="158" y="164"/>
                    <a:pt x="157" y="165"/>
                  </a:cubicBezTo>
                  <a:cubicBezTo>
                    <a:pt x="157" y="166"/>
                    <a:pt x="156" y="167"/>
                    <a:pt x="155" y="168"/>
                  </a:cubicBezTo>
                  <a:cubicBezTo>
                    <a:pt x="154" y="168"/>
                    <a:pt x="152" y="167"/>
                    <a:pt x="151" y="167"/>
                  </a:cubicBezTo>
                  <a:cubicBezTo>
                    <a:pt x="152" y="164"/>
                    <a:pt x="153" y="162"/>
                    <a:pt x="155" y="159"/>
                  </a:cubicBezTo>
                  <a:close/>
                  <a:moveTo>
                    <a:pt x="173" y="167"/>
                  </a:moveTo>
                  <a:cubicBezTo>
                    <a:pt x="176" y="168"/>
                    <a:pt x="178" y="168"/>
                    <a:pt x="181" y="169"/>
                  </a:cubicBezTo>
                  <a:cubicBezTo>
                    <a:pt x="180" y="171"/>
                    <a:pt x="179" y="172"/>
                    <a:pt x="178" y="173"/>
                  </a:cubicBezTo>
                  <a:cubicBezTo>
                    <a:pt x="175" y="173"/>
                    <a:pt x="172" y="172"/>
                    <a:pt x="170" y="172"/>
                  </a:cubicBezTo>
                  <a:cubicBezTo>
                    <a:pt x="171" y="170"/>
                    <a:pt x="172" y="168"/>
                    <a:pt x="173" y="167"/>
                  </a:cubicBezTo>
                  <a:close/>
                  <a:moveTo>
                    <a:pt x="186" y="171"/>
                  </a:moveTo>
                  <a:cubicBezTo>
                    <a:pt x="189" y="172"/>
                    <a:pt x="193" y="173"/>
                    <a:pt x="197" y="174"/>
                  </a:cubicBezTo>
                  <a:cubicBezTo>
                    <a:pt x="197" y="175"/>
                    <a:pt x="196" y="175"/>
                    <a:pt x="196" y="176"/>
                  </a:cubicBezTo>
                  <a:cubicBezTo>
                    <a:pt x="193" y="175"/>
                    <a:pt x="191" y="175"/>
                    <a:pt x="188" y="175"/>
                  </a:cubicBezTo>
                  <a:cubicBezTo>
                    <a:pt x="187" y="175"/>
                    <a:pt x="185" y="174"/>
                    <a:pt x="184" y="174"/>
                  </a:cubicBezTo>
                  <a:cubicBezTo>
                    <a:pt x="184" y="173"/>
                    <a:pt x="185" y="172"/>
                    <a:pt x="186" y="171"/>
                  </a:cubicBezTo>
                  <a:close/>
                  <a:moveTo>
                    <a:pt x="200" y="175"/>
                  </a:moveTo>
                  <a:cubicBezTo>
                    <a:pt x="202" y="175"/>
                    <a:pt x="204" y="176"/>
                    <a:pt x="206" y="176"/>
                  </a:cubicBezTo>
                  <a:cubicBezTo>
                    <a:pt x="204" y="176"/>
                    <a:pt x="202" y="176"/>
                    <a:pt x="200" y="176"/>
                  </a:cubicBezTo>
                  <a:cubicBezTo>
                    <a:pt x="200" y="176"/>
                    <a:pt x="200" y="175"/>
                    <a:pt x="200" y="175"/>
                  </a:cubicBezTo>
                  <a:close/>
                  <a:moveTo>
                    <a:pt x="305" y="170"/>
                  </a:moveTo>
                  <a:cubicBezTo>
                    <a:pt x="305" y="170"/>
                    <a:pt x="305" y="170"/>
                    <a:pt x="305" y="170"/>
                  </a:cubicBezTo>
                  <a:cubicBezTo>
                    <a:pt x="304" y="171"/>
                    <a:pt x="304" y="171"/>
                    <a:pt x="303" y="171"/>
                  </a:cubicBezTo>
                  <a:cubicBezTo>
                    <a:pt x="304" y="170"/>
                    <a:pt x="304" y="170"/>
                    <a:pt x="305" y="170"/>
                  </a:cubicBezTo>
                  <a:close/>
                  <a:moveTo>
                    <a:pt x="311" y="166"/>
                  </a:moveTo>
                  <a:cubicBezTo>
                    <a:pt x="311" y="166"/>
                    <a:pt x="311" y="166"/>
                    <a:pt x="311" y="166"/>
                  </a:cubicBezTo>
                  <a:cubicBezTo>
                    <a:pt x="315" y="165"/>
                    <a:pt x="319" y="165"/>
                    <a:pt x="323" y="164"/>
                  </a:cubicBezTo>
                  <a:cubicBezTo>
                    <a:pt x="323" y="165"/>
                    <a:pt x="323" y="166"/>
                    <a:pt x="322" y="167"/>
                  </a:cubicBezTo>
                  <a:cubicBezTo>
                    <a:pt x="318" y="168"/>
                    <a:pt x="314" y="168"/>
                    <a:pt x="310" y="169"/>
                  </a:cubicBezTo>
                  <a:cubicBezTo>
                    <a:pt x="310" y="168"/>
                    <a:pt x="311" y="167"/>
                    <a:pt x="311" y="166"/>
                  </a:cubicBezTo>
                  <a:close/>
                  <a:moveTo>
                    <a:pt x="328" y="164"/>
                  </a:moveTo>
                  <a:cubicBezTo>
                    <a:pt x="332" y="163"/>
                    <a:pt x="335" y="163"/>
                    <a:pt x="338" y="162"/>
                  </a:cubicBezTo>
                  <a:cubicBezTo>
                    <a:pt x="338" y="162"/>
                    <a:pt x="338" y="163"/>
                    <a:pt x="338" y="163"/>
                  </a:cubicBezTo>
                  <a:cubicBezTo>
                    <a:pt x="334" y="164"/>
                    <a:pt x="331" y="165"/>
                    <a:pt x="328" y="166"/>
                  </a:cubicBezTo>
                  <a:cubicBezTo>
                    <a:pt x="328" y="165"/>
                    <a:pt x="328" y="164"/>
                    <a:pt x="328" y="164"/>
                  </a:cubicBezTo>
                  <a:close/>
                  <a:moveTo>
                    <a:pt x="342" y="161"/>
                  </a:moveTo>
                  <a:cubicBezTo>
                    <a:pt x="346" y="161"/>
                    <a:pt x="349" y="160"/>
                    <a:pt x="353" y="159"/>
                  </a:cubicBezTo>
                  <a:cubicBezTo>
                    <a:pt x="353" y="159"/>
                    <a:pt x="353" y="160"/>
                    <a:pt x="353" y="160"/>
                  </a:cubicBezTo>
                  <a:cubicBezTo>
                    <a:pt x="349" y="161"/>
                    <a:pt x="345" y="162"/>
                    <a:pt x="341" y="163"/>
                  </a:cubicBezTo>
                  <a:cubicBezTo>
                    <a:pt x="341" y="162"/>
                    <a:pt x="342" y="162"/>
                    <a:pt x="342" y="161"/>
                  </a:cubicBezTo>
                  <a:close/>
                  <a:moveTo>
                    <a:pt x="358" y="158"/>
                  </a:moveTo>
                  <a:cubicBezTo>
                    <a:pt x="359" y="158"/>
                    <a:pt x="360" y="157"/>
                    <a:pt x="361" y="157"/>
                  </a:cubicBezTo>
                  <a:cubicBezTo>
                    <a:pt x="364" y="157"/>
                    <a:pt x="366" y="156"/>
                    <a:pt x="369" y="155"/>
                  </a:cubicBezTo>
                  <a:cubicBezTo>
                    <a:pt x="369" y="155"/>
                    <a:pt x="368" y="156"/>
                    <a:pt x="368" y="156"/>
                  </a:cubicBezTo>
                  <a:cubicBezTo>
                    <a:pt x="365" y="157"/>
                    <a:pt x="361" y="158"/>
                    <a:pt x="358" y="159"/>
                  </a:cubicBezTo>
                  <a:cubicBezTo>
                    <a:pt x="358" y="158"/>
                    <a:pt x="358" y="158"/>
                    <a:pt x="358" y="158"/>
                  </a:cubicBezTo>
                  <a:close/>
                  <a:moveTo>
                    <a:pt x="374" y="154"/>
                  </a:moveTo>
                  <a:cubicBezTo>
                    <a:pt x="375" y="153"/>
                    <a:pt x="377" y="152"/>
                    <a:pt x="378" y="152"/>
                  </a:cubicBezTo>
                  <a:cubicBezTo>
                    <a:pt x="378" y="152"/>
                    <a:pt x="378" y="153"/>
                    <a:pt x="378" y="153"/>
                  </a:cubicBezTo>
                  <a:cubicBezTo>
                    <a:pt x="376" y="154"/>
                    <a:pt x="375" y="154"/>
                    <a:pt x="373" y="155"/>
                  </a:cubicBezTo>
                  <a:cubicBezTo>
                    <a:pt x="373" y="154"/>
                    <a:pt x="374" y="154"/>
                    <a:pt x="374" y="154"/>
                  </a:cubicBezTo>
                  <a:close/>
                  <a:moveTo>
                    <a:pt x="428" y="131"/>
                  </a:moveTo>
                  <a:cubicBezTo>
                    <a:pt x="426" y="132"/>
                    <a:pt x="424" y="134"/>
                    <a:pt x="422" y="135"/>
                  </a:cubicBezTo>
                  <a:cubicBezTo>
                    <a:pt x="422" y="133"/>
                    <a:pt x="423" y="131"/>
                    <a:pt x="423" y="128"/>
                  </a:cubicBezTo>
                  <a:cubicBezTo>
                    <a:pt x="425" y="127"/>
                    <a:pt x="428" y="125"/>
                    <a:pt x="430" y="124"/>
                  </a:cubicBezTo>
                  <a:cubicBezTo>
                    <a:pt x="430" y="126"/>
                    <a:pt x="429" y="128"/>
                    <a:pt x="429" y="131"/>
                  </a:cubicBezTo>
                  <a:cubicBezTo>
                    <a:pt x="429" y="131"/>
                    <a:pt x="428" y="131"/>
                    <a:pt x="428" y="131"/>
                  </a:cubicBezTo>
                  <a:close/>
                  <a:moveTo>
                    <a:pt x="417" y="138"/>
                  </a:moveTo>
                  <a:cubicBezTo>
                    <a:pt x="415" y="139"/>
                    <a:pt x="413" y="141"/>
                    <a:pt x="411" y="142"/>
                  </a:cubicBezTo>
                  <a:cubicBezTo>
                    <a:pt x="410" y="142"/>
                    <a:pt x="410" y="142"/>
                    <a:pt x="410" y="142"/>
                  </a:cubicBezTo>
                  <a:cubicBezTo>
                    <a:pt x="410" y="142"/>
                    <a:pt x="409" y="142"/>
                    <a:pt x="409" y="143"/>
                  </a:cubicBezTo>
                  <a:cubicBezTo>
                    <a:pt x="410" y="140"/>
                    <a:pt x="410" y="138"/>
                    <a:pt x="411" y="136"/>
                  </a:cubicBezTo>
                  <a:cubicBezTo>
                    <a:pt x="414" y="134"/>
                    <a:pt x="417" y="132"/>
                    <a:pt x="419" y="130"/>
                  </a:cubicBezTo>
                  <a:cubicBezTo>
                    <a:pt x="419" y="133"/>
                    <a:pt x="418" y="136"/>
                    <a:pt x="417" y="138"/>
                  </a:cubicBezTo>
                  <a:close/>
                  <a:moveTo>
                    <a:pt x="406" y="143"/>
                  </a:moveTo>
                  <a:cubicBezTo>
                    <a:pt x="406" y="142"/>
                    <a:pt x="406" y="140"/>
                    <a:pt x="407" y="138"/>
                  </a:cubicBezTo>
                  <a:cubicBezTo>
                    <a:pt x="407" y="138"/>
                    <a:pt x="407" y="138"/>
                    <a:pt x="408" y="137"/>
                  </a:cubicBezTo>
                  <a:cubicBezTo>
                    <a:pt x="407" y="139"/>
                    <a:pt x="407" y="141"/>
                    <a:pt x="406" y="143"/>
                  </a:cubicBezTo>
                  <a:close/>
                  <a:moveTo>
                    <a:pt x="397" y="147"/>
                  </a:moveTo>
                  <a:cubicBezTo>
                    <a:pt x="392" y="149"/>
                    <a:pt x="387" y="151"/>
                    <a:pt x="382" y="152"/>
                  </a:cubicBezTo>
                  <a:cubicBezTo>
                    <a:pt x="383" y="151"/>
                    <a:pt x="383" y="151"/>
                    <a:pt x="383" y="150"/>
                  </a:cubicBezTo>
                  <a:cubicBezTo>
                    <a:pt x="388" y="148"/>
                    <a:pt x="393" y="146"/>
                    <a:pt x="398" y="143"/>
                  </a:cubicBezTo>
                  <a:cubicBezTo>
                    <a:pt x="397" y="144"/>
                    <a:pt x="397" y="146"/>
                    <a:pt x="397" y="147"/>
                  </a:cubicBezTo>
                  <a:close/>
                  <a:moveTo>
                    <a:pt x="375" y="160"/>
                  </a:moveTo>
                  <a:cubicBezTo>
                    <a:pt x="375" y="160"/>
                    <a:pt x="375" y="160"/>
                    <a:pt x="375" y="161"/>
                  </a:cubicBezTo>
                  <a:cubicBezTo>
                    <a:pt x="374" y="161"/>
                    <a:pt x="373" y="162"/>
                    <a:pt x="371" y="162"/>
                  </a:cubicBezTo>
                  <a:cubicBezTo>
                    <a:pt x="372" y="162"/>
                    <a:pt x="372" y="162"/>
                    <a:pt x="372" y="161"/>
                  </a:cubicBezTo>
                  <a:cubicBezTo>
                    <a:pt x="373" y="161"/>
                    <a:pt x="374" y="160"/>
                    <a:pt x="375" y="160"/>
                  </a:cubicBezTo>
                  <a:close/>
                  <a:moveTo>
                    <a:pt x="433" y="128"/>
                  </a:moveTo>
                  <a:cubicBezTo>
                    <a:pt x="434" y="126"/>
                    <a:pt x="434" y="123"/>
                    <a:pt x="435" y="121"/>
                  </a:cubicBezTo>
                  <a:cubicBezTo>
                    <a:pt x="436" y="120"/>
                    <a:pt x="438" y="119"/>
                    <a:pt x="439" y="118"/>
                  </a:cubicBezTo>
                  <a:cubicBezTo>
                    <a:pt x="439" y="120"/>
                    <a:pt x="438" y="123"/>
                    <a:pt x="437" y="125"/>
                  </a:cubicBezTo>
                  <a:cubicBezTo>
                    <a:pt x="436" y="126"/>
                    <a:pt x="434" y="127"/>
                    <a:pt x="433" y="128"/>
                  </a:cubicBezTo>
                  <a:close/>
                  <a:moveTo>
                    <a:pt x="398" y="138"/>
                  </a:moveTo>
                  <a:cubicBezTo>
                    <a:pt x="394" y="140"/>
                    <a:pt x="390" y="142"/>
                    <a:pt x="386" y="144"/>
                  </a:cubicBezTo>
                  <a:cubicBezTo>
                    <a:pt x="386" y="144"/>
                    <a:pt x="386" y="143"/>
                    <a:pt x="387" y="142"/>
                  </a:cubicBezTo>
                  <a:cubicBezTo>
                    <a:pt x="391" y="141"/>
                    <a:pt x="395" y="139"/>
                    <a:pt x="399" y="138"/>
                  </a:cubicBezTo>
                  <a:cubicBezTo>
                    <a:pt x="399" y="138"/>
                    <a:pt x="398" y="138"/>
                    <a:pt x="398" y="138"/>
                  </a:cubicBezTo>
                  <a:close/>
                  <a:moveTo>
                    <a:pt x="380" y="147"/>
                  </a:moveTo>
                  <a:cubicBezTo>
                    <a:pt x="379" y="147"/>
                    <a:pt x="377" y="148"/>
                    <a:pt x="375" y="149"/>
                  </a:cubicBezTo>
                  <a:cubicBezTo>
                    <a:pt x="375" y="148"/>
                    <a:pt x="375" y="147"/>
                    <a:pt x="375" y="146"/>
                  </a:cubicBezTo>
                  <a:cubicBezTo>
                    <a:pt x="377" y="145"/>
                    <a:pt x="379" y="145"/>
                    <a:pt x="381" y="144"/>
                  </a:cubicBezTo>
                  <a:cubicBezTo>
                    <a:pt x="381" y="145"/>
                    <a:pt x="381" y="146"/>
                    <a:pt x="380" y="147"/>
                  </a:cubicBezTo>
                  <a:close/>
                  <a:moveTo>
                    <a:pt x="370" y="151"/>
                  </a:moveTo>
                  <a:cubicBezTo>
                    <a:pt x="369" y="151"/>
                    <a:pt x="367" y="152"/>
                    <a:pt x="366" y="152"/>
                  </a:cubicBezTo>
                  <a:cubicBezTo>
                    <a:pt x="363" y="153"/>
                    <a:pt x="361" y="153"/>
                    <a:pt x="359" y="154"/>
                  </a:cubicBezTo>
                  <a:cubicBezTo>
                    <a:pt x="359" y="153"/>
                    <a:pt x="359" y="151"/>
                    <a:pt x="360" y="150"/>
                  </a:cubicBezTo>
                  <a:cubicBezTo>
                    <a:pt x="364" y="149"/>
                    <a:pt x="368" y="148"/>
                    <a:pt x="371" y="147"/>
                  </a:cubicBezTo>
                  <a:cubicBezTo>
                    <a:pt x="371" y="148"/>
                    <a:pt x="371" y="149"/>
                    <a:pt x="370" y="151"/>
                  </a:cubicBezTo>
                  <a:close/>
                  <a:moveTo>
                    <a:pt x="354" y="155"/>
                  </a:moveTo>
                  <a:cubicBezTo>
                    <a:pt x="350" y="156"/>
                    <a:pt x="347" y="157"/>
                    <a:pt x="343" y="158"/>
                  </a:cubicBezTo>
                  <a:cubicBezTo>
                    <a:pt x="343" y="156"/>
                    <a:pt x="343" y="155"/>
                    <a:pt x="344" y="153"/>
                  </a:cubicBezTo>
                  <a:cubicBezTo>
                    <a:pt x="348" y="153"/>
                    <a:pt x="352" y="152"/>
                    <a:pt x="356" y="151"/>
                  </a:cubicBezTo>
                  <a:cubicBezTo>
                    <a:pt x="355" y="152"/>
                    <a:pt x="355" y="154"/>
                    <a:pt x="354" y="155"/>
                  </a:cubicBezTo>
                  <a:close/>
                  <a:moveTo>
                    <a:pt x="339" y="159"/>
                  </a:moveTo>
                  <a:cubicBezTo>
                    <a:pt x="336" y="159"/>
                    <a:pt x="332" y="160"/>
                    <a:pt x="329" y="160"/>
                  </a:cubicBezTo>
                  <a:cubicBezTo>
                    <a:pt x="329" y="159"/>
                    <a:pt x="330" y="157"/>
                    <a:pt x="330" y="155"/>
                  </a:cubicBezTo>
                  <a:cubicBezTo>
                    <a:pt x="333" y="155"/>
                    <a:pt x="337" y="154"/>
                    <a:pt x="341" y="154"/>
                  </a:cubicBezTo>
                  <a:cubicBezTo>
                    <a:pt x="340" y="155"/>
                    <a:pt x="340" y="157"/>
                    <a:pt x="339" y="159"/>
                  </a:cubicBezTo>
                  <a:close/>
                  <a:moveTo>
                    <a:pt x="330" y="150"/>
                  </a:moveTo>
                  <a:cubicBezTo>
                    <a:pt x="330" y="150"/>
                    <a:pt x="330" y="149"/>
                    <a:pt x="330" y="148"/>
                  </a:cubicBezTo>
                  <a:cubicBezTo>
                    <a:pt x="335" y="147"/>
                    <a:pt x="339" y="147"/>
                    <a:pt x="343" y="146"/>
                  </a:cubicBezTo>
                  <a:cubicBezTo>
                    <a:pt x="343" y="147"/>
                    <a:pt x="343" y="148"/>
                    <a:pt x="342" y="149"/>
                  </a:cubicBezTo>
                  <a:cubicBezTo>
                    <a:pt x="338" y="149"/>
                    <a:pt x="334" y="150"/>
                    <a:pt x="330" y="150"/>
                  </a:cubicBezTo>
                  <a:close/>
                  <a:moveTo>
                    <a:pt x="331" y="144"/>
                  </a:moveTo>
                  <a:cubicBezTo>
                    <a:pt x="331" y="144"/>
                    <a:pt x="331" y="144"/>
                    <a:pt x="331" y="144"/>
                  </a:cubicBezTo>
                  <a:cubicBezTo>
                    <a:pt x="335" y="142"/>
                    <a:pt x="340" y="141"/>
                    <a:pt x="345" y="139"/>
                  </a:cubicBezTo>
                  <a:cubicBezTo>
                    <a:pt x="345" y="140"/>
                    <a:pt x="345" y="141"/>
                    <a:pt x="344" y="142"/>
                  </a:cubicBezTo>
                  <a:cubicBezTo>
                    <a:pt x="340" y="143"/>
                    <a:pt x="335" y="143"/>
                    <a:pt x="331" y="144"/>
                  </a:cubicBezTo>
                  <a:close/>
                  <a:moveTo>
                    <a:pt x="260" y="153"/>
                  </a:moveTo>
                  <a:cubicBezTo>
                    <a:pt x="260" y="153"/>
                    <a:pt x="260" y="153"/>
                    <a:pt x="260" y="153"/>
                  </a:cubicBezTo>
                  <a:cubicBezTo>
                    <a:pt x="262" y="153"/>
                    <a:pt x="263" y="153"/>
                    <a:pt x="264" y="153"/>
                  </a:cubicBezTo>
                  <a:cubicBezTo>
                    <a:pt x="263" y="153"/>
                    <a:pt x="261" y="153"/>
                    <a:pt x="260" y="153"/>
                  </a:cubicBezTo>
                  <a:close/>
                  <a:moveTo>
                    <a:pt x="255" y="153"/>
                  </a:moveTo>
                  <a:cubicBezTo>
                    <a:pt x="253" y="154"/>
                    <a:pt x="251" y="154"/>
                    <a:pt x="248" y="154"/>
                  </a:cubicBezTo>
                  <a:cubicBezTo>
                    <a:pt x="249" y="153"/>
                    <a:pt x="249" y="153"/>
                    <a:pt x="249" y="152"/>
                  </a:cubicBezTo>
                  <a:cubicBezTo>
                    <a:pt x="251" y="152"/>
                    <a:pt x="253" y="152"/>
                    <a:pt x="256" y="153"/>
                  </a:cubicBezTo>
                  <a:cubicBezTo>
                    <a:pt x="256" y="153"/>
                    <a:pt x="255" y="153"/>
                    <a:pt x="255" y="153"/>
                  </a:cubicBezTo>
                  <a:close/>
                  <a:moveTo>
                    <a:pt x="231" y="153"/>
                  </a:moveTo>
                  <a:cubicBezTo>
                    <a:pt x="229" y="153"/>
                    <a:pt x="227" y="153"/>
                    <a:pt x="225" y="153"/>
                  </a:cubicBezTo>
                  <a:cubicBezTo>
                    <a:pt x="225" y="152"/>
                    <a:pt x="225" y="151"/>
                    <a:pt x="226" y="150"/>
                  </a:cubicBezTo>
                  <a:cubicBezTo>
                    <a:pt x="228" y="150"/>
                    <a:pt x="230" y="150"/>
                    <a:pt x="232" y="151"/>
                  </a:cubicBezTo>
                  <a:cubicBezTo>
                    <a:pt x="232" y="152"/>
                    <a:pt x="232" y="153"/>
                    <a:pt x="231" y="153"/>
                  </a:cubicBezTo>
                  <a:close/>
                  <a:moveTo>
                    <a:pt x="195" y="144"/>
                  </a:moveTo>
                  <a:cubicBezTo>
                    <a:pt x="193" y="143"/>
                    <a:pt x="191" y="143"/>
                    <a:pt x="188" y="142"/>
                  </a:cubicBezTo>
                  <a:cubicBezTo>
                    <a:pt x="189" y="142"/>
                    <a:pt x="189" y="141"/>
                    <a:pt x="189" y="141"/>
                  </a:cubicBezTo>
                  <a:cubicBezTo>
                    <a:pt x="192" y="141"/>
                    <a:pt x="194" y="142"/>
                    <a:pt x="196" y="142"/>
                  </a:cubicBezTo>
                  <a:cubicBezTo>
                    <a:pt x="196" y="143"/>
                    <a:pt x="195" y="144"/>
                    <a:pt x="195" y="144"/>
                  </a:cubicBezTo>
                  <a:close/>
                  <a:moveTo>
                    <a:pt x="184" y="141"/>
                  </a:moveTo>
                  <a:cubicBezTo>
                    <a:pt x="182" y="140"/>
                    <a:pt x="181" y="139"/>
                    <a:pt x="179" y="139"/>
                  </a:cubicBezTo>
                  <a:cubicBezTo>
                    <a:pt x="179" y="138"/>
                    <a:pt x="179" y="138"/>
                    <a:pt x="180" y="138"/>
                  </a:cubicBezTo>
                  <a:cubicBezTo>
                    <a:pt x="181" y="138"/>
                    <a:pt x="183" y="139"/>
                    <a:pt x="185" y="139"/>
                  </a:cubicBezTo>
                  <a:cubicBezTo>
                    <a:pt x="185" y="140"/>
                    <a:pt x="184" y="140"/>
                    <a:pt x="184" y="141"/>
                  </a:cubicBezTo>
                  <a:close/>
                  <a:moveTo>
                    <a:pt x="176" y="138"/>
                  </a:moveTo>
                  <a:cubicBezTo>
                    <a:pt x="173" y="137"/>
                    <a:pt x="171" y="136"/>
                    <a:pt x="169" y="135"/>
                  </a:cubicBezTo>
                  <a:cubicBezTo>
                    <a:pt x="169" y="135"/>
                    <a:pt x="169" y="134"/>
                    <a:pt x="169" y="134"/>
                  </a:cubicBezTo>
                  <a:cubicBezTo>
                    <a:pt x="172" y="135"/>
                    <a:pt x="174" y="136"/>
                    <a:pt x="176" y="137"/>
                  </a:cubicBezTo>
                  <a:cubicBezTo>
                    <a:pt x="176" y="137"/>
                    <a:pt x="176" y="137"/>
                    <a:pt x="176" y="138"/>
                  </a:cubicBezTo>
                  <a:close/>
                  <a:moveTo>
                    <a:pt x="172" y="129"/>
                  </a:moveTo>
                  <a:cubicBezTo>
                    <a:pt x="173" y="128"/>
                    <a:pt x="174" y="126"/>
                    <a:pt x="174" y="125"/>
                  </a:cubicBezTo>
                  <a:cubicBezTo>
                    <a:pt x="177" y="126"/>
                    <a:pt x="179" y="127"/>
                    <a:pt x="182" y="128"/>
                  </a:cubicBezTo>
                  <a:cubicBezTo>
                    <a:pt x="181" y="129"/>
                    <a:pt x="180" y="130"/>
                    <a:pt x="179" y="132"/>
                  </a:cubicBezTo>
                  <a:cubicBezTo>
                    <a:pt x="177" y="131"/>
                    <a:pt x="175" y="130"/>
                    <a:pt x="172" y="129"/>
                  </a:cubicBezTo>
                  <a:close/>
                  <a:moveTo>
                    <a:pt x="155" y="128"/>
                  </a:moveTo>
                  <a:cubicBezTo>
                    <a:pt x="155" y="128"/>
                    <a:pt x="155" y="128"/>
                    <a:pt x="154" y="128"/>
                  </a:cubicBezTo>
                  <a:cubicBezTo>
                    <a:pt x="153" y="127"/>
                    <a:pt x="150" y="126"/>
                    <a:pt x="148" y="125"/>
                  </a:cubicBezTo>
                  <a:cubicBezTo>
                    <a:pt x="149" y="125"/>
                    <a:pt x="149" y="125"/>
                    <a:pt x="149" y="124"/>
                  </a:cubicBezTo>
                  <a:cubicBezTo>
                    <a:pt x="151" y="125"/>
                    <a:pt x="153" y="127"/>
                    <a:pt x="155" y="128"/>
                  </a:cubicBezTo>
                  <a:close/>
                  <a:moveTo>
                    <a:pt x="150" y="130"/>
                  </a:moveTo>
                  <a:cubicBezTo>
                    <a:pt x="151" y="130"/>
                    <a:pt x="151" y="131"/>
                    <a:pt x="152" y="131"/>
                  </a:cubicBezTo>
                  <a:cubicBezTo>
                    <a:pt x="152" y="131"/>
                    <a:pt x="152" y="132"/>
                    <a:pt x="151" y="132"/>
                  </a:cubicBezTo>
                  <a:cubicBezTo>
                    <a:pt x="150" y="131"/>
                    <a:pt x="148" y="130"/>
                    <a:pt x="146" y="129"/>
                  </a:cubicBezTo>
                  <a:cubicBezTo>
                    <a:pt x="146" y="129"/>
                    <a:pt x="146" y="128"/>
                    <a:pt x="146" y="128"/>
                  </a:cubicBezTo>
                  <a:cubicBezTo>
                    <a:pt x="148" y="129"/>
                    <a:pt x="149" y="129"/>
                    <a:pt x="150" y="130"/>
                  </a:cubicBezTo>
                  <a:close/>
                  <a:moveTo>
                    <a:pt x="144" y="128"/>
                  </a:moveTo>
                  <a:cubicBezTo>
                    <a:pt x="141" y="126"/>
                    <a:pt x="138" y="125"/>
                    <a:pt x="136" y="124"/>
                  </a:cubicBezTo>
                  <a:cubicBezTo>
                    <a:pt x="136" y="123"/>
                    <a:pt x="136" y="123"/>
                    <a:pt x="136" y="123"/>
                  </a:cubicBezTo>
                  <a:cubicBezTo>
                    <a:pt x="139" y="124"/>
                    <a:pt x="142" y="126"/>
                    <a:pt x="144" y="127"/>
                  </a:cubicBezTo>
                  <a:cubicBezTo>
                    <a:pt x="144" y="127"/>
                    <a:pt x="144" y="127"/>
                    <a:pt x="144" y="128"/>
                  </a:cubicBezTo>
                  <a:close/>
                  <a:moveTo>
                    <a:pt x="133" y="122"/>
                  </a:moveTo>
                  <a:cubicBezTo>
                    <a:pt x="132" y="122"/>
                    <a:pt x="132" y="122"/>
                    <a:pt x="132" y="122"/>
                  </a:cubicBezTo>
                  <a:cubicBezTo>
                    <a:pt x="132" y="121"/>
                    <a:pt x="132" y="121"/>
                    <a:pt x="133" y="120"/>
                  </a:cubicBezTo>
                  <a:cubicBezTo>
                    <a:pt x="133" y="121"/>
                    <a:pt x="133" y="121"/>
                    <a:pt x="134" y="121"/>
                  </a:cubicBezTo>
                  <a:cubicBezTo>
                    <a:pt x="133" y="121"/>
                    <a:pt x="133" y="122"/>
                    <a:pt x="133" y="122"/>
                  </a:cubicBezTo>
                  <a:close/>
                  <a:moveTo>
                    <a:pt x="128" y="120"/>
                  </a:moveTo>
                  <a:cubicBezTo>
                    <a:pt x="127" y="120"/>
                    <a:pt x="127" y="120"/>
                    <a:pt x="126" y="119"/>
                  </a:cubicBezTo>
                  <a:cubicBezTo>
                    <a:pt x="126" y="118"/>
                    <a:pt x="127" y="118"/>
                    <a:pt x="127" y="117"/>
                  </a:cubicBezTo>
                  <a:cubicBezTo>
                    <a:pt x="128" y="117"/>
                    <a:pt x="129" y="118"/>
                    <a:pt x="130" y="118"/>
                  </a:cubicBezTo>
                  <a:cubicBezTo>
                    <a:pt x="129" y="119"/>
                    <a:pt x="129" y="120"/>
                    <a:pt x="128" y="120"/>
                  </a:cubicBezTo>
                  <a:close/>
                  <a:moveTo>
                    <a:pt x="123" y="118"/>
                  </a:moveTo>
                  <a:cubicBezTo>
                    <a:pt x="122" y="118"/>
                    <a:pt x="120" y="117"/>
                    <a:pt x="119" y="117"/>
                  </a:cubicBezTo>
                  <a:cubicBezTo>
                    <a:pt x="119" y="116"/>
                    <a:pt x="118" y="117"/>
                    <a:pt x="118" y="118"/>
                  </a:cubicBezTo>
                  <a:cubicBezTo>
                    <a:pt x="118" y="117"/>
                    <a:pt x="117" y="117"/>
                    <a:pt x="116" y="116"/>
                  </a:cubicBezTo>
                  <a:cubicBezTo>
                    <a:pt x="115" y="116"/>
                    <a:pt x="114" y="117"/>
                    <a:pt x="114" y="118"/>
                  </a:cubicBezTo>
                  <a:cubicBezTo>
                    <a:pt x="115" y="121"/>
                    <a:pt x="117" y="123"/>
                    <a:pt x="118" y="125"/>
                  </a:cubicBezTo>
                  <a:cubicBezTo>
                    <a:pt x="118" y="126"/>
                    <a:pt x="117" y="127"/>
                    <a:pt x="116" y="128"/>
                  </a:cubicBezTo>
                  <a:cubicBezTo>
                    <a:pt x="114" y="127"/>
                    <a:pt x="112" y="126"/>
                    <a:pt x="110" y="123"/>
                  </a:cubicBezTo>
                  <a:cubicBezTo>
                    <a:pt x="110" y="123"/>
                    <a:pt x="109" y="122"/>
                    <a:pt x="109" y="122"/>
                  </a:cubicBezTo>
                  <a:cubicBezTo>
                    <a:pt x="109" y="120"/>
                    <a:pt x="110" y="119"/>
                    <a:pt x="111" y="118"/>
                  </a:cubicBezTo>
                  <a:cubicBezTo>
                    <a:pt x="111" y="118"/>
                    <a:pt x="111" y="118"/>
                    <a:pt x="112" y="119"/>
                  </a:cubicBezTo>
                  <a:cubicBezTo>
                    <a:pt x="113" y="119"/>
                    <a:pt x="114" y="117"/>
                    <a:pt x="113" y="117"/>
                  </a:cubicBezTo>
                  <a:cubicBezTo>
                    <a:pt x="113" y="116"/>
                    <a:pt x="112" y="116"/>
                    <a:pt x="112" y="116"/>
                  </a:cubicBezTo>
                  <a:cubicBezTo>
                    <a:pt x="114" y="114"/>
                    <a:pt x="116" y="111"/>
                    <a:pt x="117" y="109"/>
                  </a:cubicBezTo>
                  <a:cubicBezTo>
                    <a:pt x="120" y="111"/>
                    <a:pt x="122" y="113"/>
                    <a:pt x="124" y="115"/>
                  </a:cubicBezTo>
                  <a:cubicBezTo>
                    <a:pt x="124" y="116"/>
                    <a:pt x="123" y="117"/>
                    <a:pt x="123" y="118"/>
                  </a:cubicBezTo>
                  <a:close/>
                  <a:moveTo>
                    <a:pt x="110" y="114"/>
                  </a:moveTo>
                  <a:cubicBezTo>
                    <a:pt x="110" y="114"/>
                    <a:pt x="110" y="114"/>
                    <a:pt x="110" y="114"/>
                  </a:cubicBezTo>
                  <a:cubicBezTo>
                    <a:pt x="111" y="111"/>
                    <a:pt x="113" y="108"/>
                    <a:pt x="114" y="105"/>
                  </a:cubicBezTo>
                  <a:cubicBezTo>
                    <a:pt x="115" y="105"/>
                    <a:pt x="115" y="106"/>
                    <a:pt x="115" y="106"/>
                  </a:cubicBezTo>
                  <a:cubicBezTo>
                    <a:pt x="114" y="109"/>
                    <a:pt x="112" y="112"/>
                    <a:pt x="110" y="114"/>
                  </a:cubicBezTo>
                  <a:close/>
                  <a:moveTo>
                    <a:pt x="107" y="112"/>
                  </a:moveTo>
                  <a:cubicBezTo>
                    <a:pt x="106" y="111"/>
                    <a:pt x="105" y="110"/>
                    <a:pt x="104" y="110"/>
                  </a:cubicBezTo>
                  <a:cubicBezTo>
                    <a:pt x="106" y="106"/>
                    <a:pt x="108" y="103"/>
                    <a:pt x="111" y="99"/>
                  </a:cubicBezTo>
                  <a:cubicBezTo>
                    <a:pt x="111" y="100"/>
                    <a:pt x="112" y="101"/>
                    <a:pt x="112" y="102"/>
                  </a:cubicBezTo>
                  <a:cubicBezTo>
                    <a:pt x="111" y="105"/>
                    <a:pt x="109" y="109"/>
                    <a:pt x="107" y="112"/>
                  </a:cubicBezTo>
                  <a:close/>
                  <a:moveTo>
                    <a:pt x="106" y="114"/>
                  </a:moveTo>
                  <a:cubicBezTo>
                    <a:pt x="105" y="115"/>
                    <a:pt x="105" y="115"/>
                    <a:pt x="104" y="116"/>
                  </a:cubicBezTo>
                  <a:cubicBezTo>
                    <a:pt x="103" y="115"/>
                    <a:pt x="103" y="114"/>
                    <a:pt x="102" y="112"/>
                  </a:cubicBezTo>
                  <a:cubicBezTo>
                    <a:pt x="102" y="112"/>
                    <a:pt x="102" y="112"/>
                    <a:pt x="102" y="111"/>
                  </a:cubicBezTo>
                  <a:cubicBezTo>
                    <a:pt x="103" y="112"/>
                    <a:pt x="105" y="113"/>
                    <a:pt x="106" y="114"/>
                  </a:cubicBezTo>
                  <a:close/>
                  <a:moveTo>
                    <a:pt x="109" y="66"/>
                  </a:moveTo>
                  <a:cubicBezTo>
                    <a:pt x="109" y="65"/>
                    <a:pt x="110" y="63"/>
                    <a:pt x="110" y="62"/>
                  </a:cubicBezTo>
                  <a:cubicBezTo>
                    <a:pt x="111" y="63"/>
                    <a:pt x="112" y="63"/>
                    <a:pt x="112" y="64"/>
                  </a:cubicBezTo>
                  <a:cubicBezTo>
                    <a:pt x="111" y="64"/>
                    <a:pt x="110" y="65"/>
                    <a:pt x="109" y="66"/>
                  </a:cubicBezTo>
                  <a:close/>
                  <a:moveTo>
                    <a:pt x="111" y="61"/>
                  </a:moveTo>
                  <a:cubicBezTo>
                    <a:pt x="113" y="57"/>
                    <a:pt x="115" y="53"/>
                    <a:pt x="117" y="49"/>
                  </a:cubicBezTo>
                  <a:cubicBezTo>
                    <a:pt x="119" y="52"/>
                    <a:pt x="122" y="55"/>
                    <a:pt x="125" y="58"/>
                  </a:cubicBezTo>
                  <a:cubicBezTo>
                    <a:pt x="121" y="60"/>
                    <a:pt x="117" y="61"/>
                    <a:pt x="114" y="63"/>
                  </a:cubicBezTo>
                  <a:cubicBezTo>
                    <a:pt x="113" y="63"/>
                    <a:pt x="112" y="62"/>
                    <a:pt x="111" y="61"/>
                  </a:cubicBezTo>
                  <a:close/>
                  <a:moveTo>
                    <a:pt x="114" y="44"/>
                  </a:moveTo>
                  <a:cubicBezTo>
                    <a:pt x="113" y="43"/>
                    <a:pt x="112" y="42"/>
                    <a:pt x="111" y="41"/>
                  </a:cubicBezTo>
                  <a:cubicBezTo>
                    <a:pt x="114" y="39"/>
                    <a:pt x="118" y="38"/>
                    <a:pt x="121" y="37"/>
                  </a:cubicBezTo>
                  <a:cubicBezTo>
                    <a:pt x="119" y="39"/>
                    <a:pt x="118" y="41"/>
                    <a:pt x="117" y="43"/>
                  </a:cubicBezTo>
                  <a:cubicBezTo>
                    <a:pt x="116" y="44"/>
                    <a:pt x="115" y="44"/>
                    <a:pt x="114" y="44"/>
                  </a:cubicBezTo>
                  <a:close/>
                  <a:moveTo>
                    <a:pt x="124" y="35"/>
                  </a:moveTo>
                  <a:cubicBezTo>
                    <a:pt x="125" y="35"/>
                    <a:pt x="126" y="35"/>
                    <a:pt x="126" y="34"/>
                  </a:cubicBezTo>
                  <a:cubicBezTo>
                    <a:pt x="128" y="36"/>
                    <a:pt x="129" y="37"/>
                    <a:pt x="131" y="38"/>
                  </a:cubicBezTo>
                  <a:cubicBezTo>
                    <a:pt x="127" y="39"/>
                    <a:pt x="124" y="41"/>
                    <a:pt x="120" y="42"/>
                  </a:cubicBezTo>
                  <a:cubicBezTo>
                    <a:pt x="122" y="40"/>
                    <a:pt x="123" y="38"/>
                    <a:pt x="124" y="35"/>
                  </a:cubicBezTo>
                  <a:close/>
                  <a:moveTo>
                    <a:pt x="124" y="30"/>
                  </a:moveTo>
                  <a:cubicBezTo>
                    <a:pt x="122" y="29"/>
                    <a:pt x="120" y="27"/>
                    <a:pt x="118" y="26"/>
                  </a:cubicBezTo>
                  <a:cubicBezTo>
                    <a:pt x="122" y="25"/>
                    <a:pt x="126" y="24"/>
                    <a:pt x="130" y="23"/>
                  </a:cubicBezTo>
                  <a:cubicBezTo>
                    <a:pt x="128" y="25"/>
                    <a:pt x="126" y="28"/>
                    <a:pt x="125" y="30"/>
                  </a:cubicBezTo>
                  <a:cubicBezTo>
                    <a:pt x="125" y="30"/>
                    <a:pt x="124" y="30"/>
                    <a:pt x="124" y="30"/>
                  </a:cubicBezTo>
                  <a:close/>
                  <a:moveTo>
                    <a:pt x="100" y="30"/>
                  </a:moveTo>
                  <a:cubicBezTo>
                    <a:pt x="102" y="31"/>
                    <a:pt x="104" y="33"/>
                    <a:pt x="105" y="35"/>
                  </a:cubicBezTo>
                  <a:cubicBezTo>
                    <a:pt x="105" y="36"/>
                    <a:pt x="104" y="37"/>
                    <a:pt x="103" y="39"/>
                  </a:cubicBezTo>
                  <a:cubicBezTo>
                    <a:pt x="98" y="40"/>
                    <a:pt x="93" y="42"/>
                    <a:pt x="89" y="43"/>
                  </a:cubicBezTo>
                  <a:cubicBezTo>
                    <a:pt x="87" y="42"/>
                    <a:pt x="85" y="41"/>
                    <a:pt x="84" y="39"/>
                  </a:cubicBezTo>
                  <a:cubicBezTo>
                    <a:pt x="85" y="37"/>
                    <a:pt x="86" y="35"/>
                    <a:pt x="87" y="33"/>
                  </a:cubicBezTo>
                  <a:cubicBezTo>
                    <a:pt x="91" y="32"/>
                    <a:pt x="96" y="31"/>
                    <a:pt x="100" y="30"/>
                  </a:cubicBezTo>
                  <a:close/>
                  <a:moveTo>
                    <a:pt x="88" y="43"/>
                  </a:moveTo>
                  <a:cubicBezTo>
                    <a:pt x="86" y="44"/>
                    <a:pt x="83" y="45"/>
                    <a:pt x="81" y="45"/>
                  </a:cubicBezTo>
                  <a:cubicBezTo>
                    <a:pt x="82" y="43"/>
                    <a:pt x="83" y="41"/>
                    <a:pt x="84" y="39"/>
                  </a:cubicBezTo>
                  <a:cubicBezTo>
                    <a:pt x="85" y="41"/>
                    <a:pt x="87" y="42"/>
                    <a:pt x="88" y="43"/>
                  </a:cubicBezTo>
                  <a:close/>
                  <a:moveTo>
                    <a:pt x="93" y="47"/>
                  </a:moveTo>
                  <a:cubicBezTo>
                    <a:pt x="94" y="48"/>
                    <a:pt x="95" y="49"/>
                    <a:pt x="96" y="49"/>
                  </a:cubicBezTo>
                  <a:cubicBezTo>
                    <a:pt x="95" y="51"/>
                    <a:pt x="94" y="52"/>
                    <a:pt x="93" y="54"/>
                  </a:cubicBezTo>
                  <a:cubicBezTo>
                    <a:pt x="89" y="56"/>
                    <a:pt x="84" y="58"/>
                    <a:pt x="80" y="60"/>
                  </a:cubicBezTo>
                  <a:cubicBezTo>
                    <a:pt x="78" y="59"/>
                    <a:pt x="77" y="57"/>
                    <a:pt x="76" y="56"/>
                  </a:cubicBezTo>
                  <a:cubicBezTo>
                    <a:pt x="76" y="54"/>
                    <a:pt x="77" y="52"/>
                    <a:pt x="78" y="51"/>
                  </a:cubicBezTo>
                  <a:cubicBezTo>
                    <a:pt x="83" y="49"/>
                    <a:pt x="88" y="48"/>
                    <a:pt x="93" y="47"/>
                  </a:cubicBezTo>
                  <a:close/>
                  <a:moveTo>
                    <a:pt x="74" y="54"/>
                  </a:moveTo>
                  <a:cubicBezTo>
                    <a:pt x="73" y="53"/>
                    <a:pt x="73" y="53"/>
                    <a:pt x="72" y="52"/>
                  </a:cubicBezTo>
                  <a:cubicBezTo>
                    <a:pt x="73" y="52"/>
                    <a:pt x="74" y="52"/>
                    <a:pt x="75" y="51"/>
                  </a:cubicBezTo>
                  <a:cubicBezTo>
                    <a:pt x="75" y="52"/>
                    <a:pt x="74" y="53"/>
                    <a:pt x="74" y="54"/>
                  </a:cubicBezTo>
                  <a:close/>
                  <a:moveTo>
                    <a:pt x="73" y="55"/>
                  </a:moveTo>
                  <a:cubicBezTo>
                    <a:pt x="71" y="58"/>
                    <a:pt x="69" y="62"/>
                    <a:pt x="67" y="66"/>
                  </a:cubicBezTo>
                  <a:cubicBezTo>
                    <a:pt x="64" y="67"/>
                    <a:pt x="61" y="69"/>
                    <a:pt x="57" y="70"/>
                  </a:cubicBezTo>
                  <a:cubicBezTo>
                    <a:pt x="60" y="65"/>
                    <a:pt x="63" y="59"/>
                    <a:pt x="66" y="53"/>
                  </a:cubicBezTo>
                  <a:cubicBezTo>
                    <a:pt x="68" y="53"/>
                    <a:pt x="69" y="53"/>
                    <a:pt x="71" y="52"/>
                  </a:cubicBezTo>
                  <a:cubicBezTo>
                    <a:pt x="72" y="53"/>
                    <a:pt x="73" y="54"/>
                    <a:pt x="73" y="55"/>
                  </a:cubicBezTo>
                  <a:close/>
                  <a:moveTo>
                    <a:pt x="41" y="55"/>
                  </a:moveTo>
                  <a:cubicBezTo>
                    <a:pt x="37" y="55"/>
                    <a:pt x="34" y="56"/>
                    <a:pt x="31" y="57"/>
                  </a:cubicBezTo>
                  <a:cubicBezTo>
                    <a:pt x="32" y="54"/>
                    <a:pt x="33" y="51"/>
                    <a:pt x="35" y="47"/>
                  </a:cubicBezTo>
                  <a:cubicBezTo>
                    <a:pt x="37" y="50"/>
                    <a:pt x="39" y="52"/>
                    <a:pt x="41" y="55"/>
                  </a:cubicBezTo>
                  <a:close/>
                  <a:moveTo>
                    <a:pt x="43" y="58"/>
                  </a:moveTo>
                  <a:cubicBezTo>
                    <a:pt x="42" y="62"/>
                    <a:pt x="40" y="66"/>
                    <a:pt x="38" y="70"/>
                  </a:cubicBezTo>
                  <a:cubicBezTo>
                    <a:pt x="35" y="67"/>
                    <a:pt x="32" y="64"/>
                    <a:pt x="29" y="62"/>
                  </a:cubicBezTo>
                  <a:cubicBezTo>
                    <a:pt x="29" y="61"/>
                    <a:pt x="30" y="60"/>
                    <a:pt x="30" y="60"/>
                  </a:cubicBezTo>
                  <a:cubicBezTo>
                    <a:pt x="34" y="59"/>
                    <a:pt x="39" y="58"/>
                    <a:pt x="43" y="58"/>
                  </a:cubicBezTo>
                  <a:close/>
                  <a:moveTo>
                    <a:pt x="29" y="63"/>
                  </a:moveTo>
                  <a:cubicBezTo>
                    <a:pt x="32" y="65"/>
                    <a:pt x="34" y="69"/>
                    <a:pt x="37" y="72"/>
                  </a:cubicBezTo>
                  <a:cubicBezTo>
                    <a:pt x="36" y="74"/>
                    <a:pt x="35" y="76"/>
                    <a:pt x="34" y="78"/>
                  </a:cubicBezTo>
                  <a:cubicBezTo>
                    <a:pt x="34" y="78"/>
                    <a:pt x="34" y="78"/>
                    <a:pt x="34" y="78"/>
                  </a:cubicBezTo>
                  <a:cubicBezTo>
                    <a:pt x="31" y="76"/>
                    <a:pt x="28" y="73"/>
                    <a:pt x="26" y="71"/>
                  </a:cubicBezTo>
                  <a:cubicBezTo>
                    <a:pt x="27" y="68"/>
                    <a:pt x="28" y="65"/>
                    <a:pt x="29" y="63"/>
                  </a:cubicBezTo>
                  <a:close/>
                  <a:moveTo>
                    <a:pt x="21" y="68"/>
                  </a:moveTo>
                  <a:cubicBezTo>
                    <a:pt x="20" y="66"/>
                    <a:pt x="18" y="65"/>
                    <a:pt x="16" y="63"/>
                  </a:cubicBezTo>
                  <a:cubicBezTo>
                    <a:pt x="16" y="63"/>
                    <a:pt x="16" y="62"/>
                    <a:pt x="16" y="62"/>
                  </a:cubicBezTo>
                  <a:cubicBezTo>
                    <a:pt x="19" y="62"/>
                    <a:pt x="22" y="61"/>
                    <a:pt x="24" y="61"/>
                  </a:cubicBezTo>
                  <a:cubicBezTo>
                    <a:pt x="23" y="63"/>
                    <a:pt x="22" y="65"/>
                    <a:pt x="21" y="68"/>
                  </a:cubicBezTo>
                  <a:close/>
                  <a:moveTo>
                    <a:pt x="44" y="90"/>
                  </a:moveTo>
                  <a:cubicBezTo>
                    <a:pt x="44" y="91"/>
                    <a:pt x="43" y="92"/>
                    <a:pt x="43" y="93"/>
                  </a:cubicBezTo>
                  <a:cubicBezTo>
                    <a:pt x="39" y="94"/>
                    <a:pt x="36" y="95"/>
                    <a:pt x="32" y="96"/>
                  </a:cubicBezTo>
                  <a:cubicBezTo>
                    <a:pt x="33" y="91"/>
                    <a:pt x="35" y="87"/>
                    <a:pt x="37" y="82"/>
                  </a:cubicBezTo>
                  <a:cubicBezTo>
                    <a:pt x="39" y="85"/>
                    <a:pt x="42" y="88"/>
                    <a:pt x="44" y="90"/>
                  </a:cubicBezTo>
                  <a:close/>
                  <a:moveTo>
                    <a:pt x="47" y="91"/>
                  </a:moveTo>
                  <a:cubicBezTo>
                    <a:pt x="48" y="90"/>
                    <a:pt x="48" y="88"/>
                    <a:pt x="49" y="87"/>
                  </a:cubicBezTo>
                  <a:cubicBezTo>
                    <a:pt x="50" y="88"/>
                    <a:pt x="51" y="90"/>
                    <a:pt x="52" y="91"/>
                  </a:cubicBezTo>
                  <a:cubicBezTo>
                    <a:pt x="50" y="91"/>
                    <a:pt x="49" y="92"/>
                    <a:pt x="48" y="92"/>
                  </a:cubicBezTo>
                  <a:cubicBezTo>
                    <a:pt x="47" y="92"/>
                    <a:pt x="47" y="91"/>
                    <a:pt x="47" y="91"/>
                  </a:cubicBezTo>
                  <a:close/>
                  <a:moveTo>
                    <a:pt x="53" y="93"/>
                  </a:moveTo>
                  <a:cubicBezTo>
                    <a:pt x="53" y="93"/>
                    <a:pt x="53" y="93"/>
                    <a:pt x="53" y="93"/>
                  </a:cubicBezTo>
                  <a:cubicBezTo>
                    <a:pt x="53" y="94"/>
                    <a:pt x="52" y="95"/>
                    <a:pt x="52" y="96"/>
                  </a:cubicBezTo>
                  <a:cubicBezTo>
                    <a:pt x="51" y="95"/>
                    <a:pt x="50" y="94"/>
                    <a:pt x="49" y="94"/>
                  </a:cubicBezTo>
                  <a:cubicBezTo>
                    <a:pt x="50" y="93"/>
                    <a:pt x="52" y="93"/>
                    <a:pt x="53" y="93"/>
                  </a:cubicBezTo>
                  <a:close/>
                  <a:moveTo>
                    <a:pt x="54" y="99"/>
                  </a:moveTo>
                  <a:cubicBezTo>
                    <a:pt x="55" y="98"/>
                    <a:pt x="55" y="97"/>
                    <a:pt x="56" y="96"/>
                  </a:cubicBezTo>
                  <a:cubicBezTo>
                    <a:pt x="57" y="98"/>
                    <a:pt x="59" y="100"/>
                    <a:pt x="60" y="102"/>
                  </a:cubicBezTo>
                  <a:cubicBezTo>
                    <a:pt x="60" y="103"/>
                    <a:pt x="59" y="103"/>
                    <a:pt x="58" y="103"/>
                  </a:cubicBezTo>
                  <a:cubicBezTo>
                    <a:pt x="57" y="102"/>
                    <a:pt x="56" y="100"/>
                    <a:pt x="54" y="99"/>
                  </a:cubicBezTo>
                  <a:close/>
                  <a:moveTo>
                    <a:pt x="56" y="104"/>
                  </a:moveTo>
                  <a:cubicBezTo>
                    <a:pt x="54" y="105"/>
                    <a:pt x="52" y="106"/>
                    <a:pt x="50" y="107"/>
                  </a:cubicBezTo>
                  <a:cubicBezTo>
                    <a:pt x="51" y="105"/>
                    <a:pt x="52" y="103"/>
                    <a:pt x="53" y="101"/>
                  </a:cubicBezTo>
                  <a:cubicBezTo>
                    <a:pt x="54" y="102"/>
                    <a:pt x="55" y="103"/>
                    <a:pt x="56" y="104"/>
                  </a:cubicBezTo>
                  <a:close/>
                  <a:moveTo>
                    <a:pt x="62" y="104"/>
                  </a:moveTo>
                  <a:cubicBezTo>
                    <a:pt x="62" y="105"/>
                    <a:pt x="63" y="107"/>
                    <a:pt x="64" y="108"/>
                  </a:cubicBezTo>
                  <a:cubicBezTo>
                    <a:pt x="64" y="108"/>
                    <a:pt x="64" y="109"/>
                    <a:pt x="64" y="109"/>
                  </a:cubicBezTo>
                  <a:cubicBezTo>
                    <a:pt x="63" y="108"/>
                    <a:pt x="61" y="106"/>
                    <a:pt x="60" y="105"/>
                  </a:cubicBezTo>
                  <a:cubicBezTo>
                    <a:pt x="60" y="105"/>
                    <a:pt x="61" y="104"/>
                    <a:pt x="62" y="104"/>
                  </a:cubicBezTo>
                  <a:close/>
                  <a:moveTo>
                    <a:pt x="68" y="112"/>
                  </a:moveTo>
                  <a:cubicBezTo>
                    <a:pt x="70" y="115"/>
                    <a:pt x="72" y="118"/>
                    <a:pt x="75" y="120"/>
                  </a:cubicBezTo>
                  <a:cubicBezTo>
                    <a:pt x="75" y="120"/>
                    <a:pt x="74" y="121"/>
                    <a:pt x="74" y="121"/>
                  </a:cubicBezTo>
                  <a:cubicBezTo>
                    <a:pt x="74" y="121"/>
                    <a:pt x="74" y="121"/>
                    <a:pt x="74" y="121"/>
                  </a:cubicBezTo>
                  <a:cubicBezTo>
                    <a:pt x="72" y="118"/>
                    <a:pt x="70" y="116"/>
                    <a:pt x="68" y="113"/>
                  </a:cubicBezTo>
                  <a:cubicBezTo>
                    <a:pt x="68" y="113"/>
                    <a:pt x="68" y="113"/>
                    <a:pt x="68" y="112"/>
                  </a:cubicBezTo>
                  <a:close/>
                  <a:moveTo>
                    <a:pt x="71" y="122"/>
                  </a:moveTo>
                  <a:cubicBezTo>
                    <a:pt x="69" y="123"/>
                    <a:pt x="67" y="124"/>
                    <a:pt x="65" y="125"/>
                  </a:cubicBezTo>
                  <a:cubicBezTo>
                    <a:pt x="64" y="124"/>
                    <a:pt x="64" y="124"/>
                    <a:pt x="64" y="123"/>
                  </a:cubicBezTo>
                  <a:cubicBezTo>
                    <a:pt x="65" y="121"/>
                    <a:pt x="65" y="119"/>
                    <a:pt x="66" y="117"/>
                  </a:cubicBezTo>
                  <a:cubicBezTo>
                    <a:pt x="68" y="119"/>
                    <a:pt x="69" y="120"/>
                    <a:pt x="71" y="122"/>
                  </a:cubicBezTo>
                  <a:close/>
                  <a:moveTo>
                    <a:pt x="63" y="125"/>
                  </a:moveTo>
                  <a:cubicBezTo>
                    <a:pt x="63" y="125"/>
                    <a:pt x="63" y="125"/>
                    <a:pt x="64" y="125"/>
                  </a:cubicBezTo>
                  <a:cubicBezTo>
                    <a:pt x="63" y="125"/>
                    <a:pt x="63" y="125"/>
                    <a:pt x="63" y="125"/>
                  </a:cubicBezTo>
                  <a:cubicBezTo>
                    <a:pt x="63" y="125"/>
                    <a:pt x="63" y="125"/>
                    <a:pt x="63" y="125"/>
                  </a:cubicBezTo>
                  <a:close/>
                  <a:moveTo>
                    <a:pt x="53" y="139"/>
                  </a:moveTo>
                  <a:cubicBezTo>
                    <a:pt x="52" y="137"/>
                    <a:pt x="50" y="136"/>
                    <a:pt x="49" y="134"/>
                  </a:cubicBezTo>
                  <a:cubicBezTo>
                    <a:pt x="51" y="133"/>
                    <a:pt x="53" y="133"/>
                    <a:pt x="55" y="132"/>
                  </a:cubicBezTo>
                  <a:cubicBezTo>
                    <a:pt x="54" y="134"/>
                    <a:pt x="54" y="137"/>
                    <a:pt x="53" y="139"/>
                  </a:cubicBezTo>
                  <a:close/>
                  <a:moveTo>
                    <a:pt x="66" y="144"/>
                  </a:moveTo>
                  <a:cubicBezTo>
                    <a:pt x="66" y="145"/>
                    <a:pt x="67" y="145"/>
                    <a:pt x="67" y="146"/>
                  </a:cubicBezTo>
                  <a:cubicBezTo>
                    <a:pt x="66" y="148"/>
                    <a:pt x="65" y="150"/>
                    <a:pt x="64" y="153"/>
                  </a:cubicBezTo>
                  <a:cubicBezTo>
                    <a:pt x="63" y="152"/>
                    <a:pt x="63" y="152"/>
                    <a:pt x="63" y="151"/>
                  </a:cubicBezTo>
                  <a:cubicBezTo>
                    <a:pt x="64" y="149"/>
                    <a:pt x="65" y="147"/>
                    <a:pt x="66" y="144"/>
                  </a:cubicBezTo>
                  <a:close/>
                  <a:moveTo>
                    <a:pt x="68" y="140"/>
                  </a:moveTo>
                  <a:cubicBezTo>
                    <a:pt x="69" y="139"/>
                    <a:pt x="69" y="138"/>
                    <a:pt x="70" y="137"/>
                  </a:cubicBezTo>
                  <a:cubicBezTo>
                    <a:pt x="70" y="137"/>
                    <a:pt x="71" y="138"/>
                    <a:pt x="71" y="139"/>
                  </a:cubicBezTo>
                  <a:cubicBezTo>
                    <a:pt x="71" y="140"/>
                    <a:pt x="70" y="141"/>
                    <a:pt x="69" y="142"/>
                  </a:cubicBezTo>
                  <a:cubicBezTo>
                    <a:pt x="69" y="142"/>
                    <a:pt x="68" y="141"/>
                    <a:pt x="68" y="140"/>
                  </a:cubicBezTo>
                  <a:close/>
                  <a:moveTo>
                    <a:pt x="73" y="142"/>
                  </a:moveTo>
                  <a:cubicBezTo>
                    <a:pt x="74" y="143"/>
                    <a:pt x="74" y="144"/>
                    <a:pt x="75" y="145"/>
                  </a:cubicBezTo>
                  <a:cubicBezTo>
                    <a:pt x="74" y="146"/>
                    <a:pt x="74" y="147"/>
                    <a:pt x="74" y="149"/>
                  </a:cubicBezTo>
                  <a:cubicBezTo>
                    <a:pt x="73" y="147"/>
                    <a:pt x="72" y="146"/>
                    <a:pt x="71" y="145"/>
                  </a:cubicBezTo>
                  <a:cubicBezTo>
                    <a:pt x="72" y="144"/>
                    <a:pt x="72" y="143"/>
                    <a:pt x="73" y="142"/>
                  </a:cubicBezTo>
                  <a:close/>
                  <a:moveTo>
                    <a:pt x="77" y="155"/>
                  </a:moveTo>
                  <a:cubicBezTo>
                    <a:pt x="77" y="155"/>
                    <a:pt x="77" y="155"/>
                    <a:pt x="77" y="155"/>
                  </a:cubicBezTo>
                  <a:cubicBezTo>
                    <a:pt x="77" y="155"/>
                    <a:pt x="77" y="155"/>
                    <a:pt x="77" y="155"/>
                  </a:cubicBezTo>
                  <a:cubicBezTo>
                    <a:pt x="77" y="153"/>
                    <a:pt x="78" y="151"/>
                    <a:pt x="79" y="149"/>
                  </a:cubicBezTo>
                  <a:cubicBezTo>
                    <a:pt x="79" y="149"/>
                    <a:pt x="79" y="150"/>
                    <a:pt x="80" y="150"/>
                  </a:cubicBezTo>
                  <a:cubicBezTo>
                    <a:pt x="79" y="152"/>
                    <a:pt x="78" y="153"/>
                    <a:pt x="77" y="155"/>
                  </a:cubicBezTo>
                  <a:close/>
                  <a:moveTo>
                    <a:pt x="80" y="146"/>
                  </a:moveTo>
                  <a:cubicBezTo>
                    <a:pt x="80" y="144"/>
                    <a:pt x="81" y="142"/>
                    <a:pt x="82" y="140"/>
                  </a:cubicBezTo>
                  <a:cubicBezTo>
                    <a:pt x="83" y="141"/>
                    <a:pt x="84" y="143"/>
                    <a:pt x="84" y="144"/>
                  </a:cubicBezTo>
                  <a:cubicBezTo>
                    <a:pt x="83" y="145"/>
                    <a:pt x="82" y="147"/>
                    <a:pt x="81" y="148"/>
                  </a:cubicBezTo>
                  <a:cubicBezTo>
                    <a:pt x="81" y="148"/>
                    <a:pt x="80" y="147"/>
                    <a:pt x="80" y="146"/>
                  </a:cubicBezTo>
                  <a:close/>
                  <a:moveTo>
                    <a:pt x="87" y="149"/>
                  </a:moveTo>
                  <a:cubicBezTo>
                    <a:pt x="88" y="150"/>
                    <a:pt x="88" y="151"/>
                    <a:pt x="88" y="152"/>
                  </a:cubicBezTo>
                  <a:cubicBezTo>
                    <a:pt x="88" y="152"/>
                    <a:pt x="88" y="153"/>
                    <a:pt x="88" y="153"/>
                  </a:cubicBezTo>
                  <a:cubicBezTo>
                    <a:pt x="87" y="153"/>
                    <a:pt x="86" y="152"/>
                    <a:pt x="85" y="151"/>
                  </a:cubicBezTo>
                  <a:cubicBezTo>
                    <a:pt x="86" y="151"/>
                    <a:pt x="86" y="150"/>
                    <a:pt x="87" y="149"/>
                  </a:cubicBezTo>
                  <a:close/>
                  <a:moveTo>
                    <a:pt x="89" y="153"/>
                  </a:moveTo>
                  <a:cubicBezTo>
                    <a:pt x="90" y="154"/>
                    <a:pt x="91" y="155"/>
                    <a:pt x="92" y="156"/>
                  </a:cubicBezTo>
                  <a:cubicBezTo>
                    <a:pt x="91" y="156"/>
                    <a:pt x="90" y="155"/>
                    <a:pt x="89" y="154"/>
                  </a:cubicBezTo>
                  <a:cubicBezTo>
                    <a:pt x="89" y="154"/>
                    <a:pt x="89" y="154"/>
                    <a:pt x="89" y="153"/>
                  </a:cubicBezTo>
                  <a:close/>
                  <a:moveTo>
                    <a:pt x="99" y="164"/>
                  </a:moveTo>
                  <a:cubicBezTo>
                    <a:pt x="100" y="165"/>
                    <a:pt x="101" y="165"/>
                    <a:pt x="102" y="166"/>
                  </a:cubicBezTo>
                  <a:cubicBezTo>
                    <a:pt x="101" y="167"/>
                    <a:pt x="100" y="169"/>
                    <a:pt x="99" y="170"/>
                  </a:cubicBezTo>
                  <a:cubicBezTo>
                    <a:pt x="98" y="169"/>
                    <a:pt x="96" y="169"/>
                    <a:pt x="94" y="168"/>
                  </a:cubicBezTo>
                  <a:cubicBezTo>
                    <a:pt x="96" y="167"/>
                    <a:pt x="98" y="166"/>
                    <a:pt x="99" y="164"/>
                  </a:cubicBezTo>
                  <a:close/>
                  <a:moveTo>
                    <a:pt x="103" y="172"/>
                  </a:moveTo>
                  <a:cubicBezTo>
                    <a:pt x="104" y="171"/>
                    <a:pt x="105" y="169"/>
                    <a:pt x="106" y="168"/>
                  </a:cubicBezTo>
                  <a:cubicBezTo>
                    <a:pt x="110" y="170"/>
                    <a:pt x="113" y="171"/>
                    <a:pt x="117" y="172"/>
                  </a:cubicBezTo>
                  <a:cubicBezTo>
                    <a:pt x="116" y="174"/>
                    <a:pt x="115" y="177"/>
                    <a:pt x="115" y="179"/>
                  </a:cubicBezTo>
                  <a:cubicBezTo>
                    <a:pt x="111" y="177"/>
                    <a:pt x="107" y="175"/>
                    <a:pt x="103" y="172"/>
                  </a:cubicBezTo>
                  <a:cubicBezTo>
                    <a:pt x="103" y="172"/>
                    <a:pt x="103" y="172"/>
                    <a:pt x="103" y="172"/>
                  </a:cubicBezTo>
                  <a:close/>
                  <a:moveTo>
                    <a:pt x="123" y="174"/>
                  </a:moveTo>
                  <a:cubicBezTo>
                    <a:pt x="123" y="174"/>
                    <a:pt x="124" y="174"/>
                    <a:pt x="125" y="174"/>
                  </a:cubicBezTo>
                  <a:cubicBezTo>
                    <a:pt x="124" y="177"/>
                    <a:pt x="122" y="180"/>
                    <a:pt x="121" y="183"/>
                  </a:cubicBezTo>
                  <a:cubicBezTo>
                    <a:pt x="120" y="182"/>
                    <a:pt x="119" y="182"/>
                    <a:pt x="118" y="181"/>
                  </a:cubicBezTo>
                  <a:cubicBezTo>
                    <a:pt x="120" y="179"/>
                    <a:pt x="121" y="176"/>
                    <a:pt x="123" y="174"/>
                  </a:cubicBezTo>
                  <a:close/>
                  <a:moveTo>
                    <a:pt x="125" y="170"/>
                  </a:moveTo>
                  <a:cubicBezTo>
                    <a:pt x="125" y="168"/>
                    <a:pt x="126" y="166"/>
                    <a:pt x="127" y="163"/>
                  </a:cubicBezTo>
                  <a:cubicBezTo>
                    <a:pt x="128" y="164"/>
                    <a:pt x="129" y="164"/>
                    <a:pt x="130" y="165"/>
                  </a:cubicBezTo>
                  <a:cubicBezTo>
                    <a:pt x="129" y="167"/>
                    <a:pt x="128" y="168"/>
                    <a:pt x="127" y="170"/>
                  </a:cubicBezTo>
                  <a:cubicBezTo>
                    <a:pt x="126" y="170"/>
                    <a:pt x="125" y="170"/>
                    <a:pt x="125" y="170"/>
                  </a:cubicBezTo>
                  <a:close/>
                  <a:moveTo>
                    <a:pt x="134" y="167"/>
                  </a:moveTo>
                  <a:cubicBezTo>
                    <a:pt x="137" y="168"/>
                    <a:pt x="140" y="169"/>
                    <a:pt x="144" y="171"/>
                  </a:cubicBezTo>
                  <a:cubicBezTo>
                    <a:pt x="143" y="172"/>
                    <a:pt x="143" y="173"/>
                    <a:pt x="142" y="174"/>
                  </a:cubicBezTo>
                  <a:cubicBezTo>
                    <a:pt x="139" y="173"/>
                    <a:pt x="135" y="172"/>
                    <a:pt x="132" y="171"/>
                  </a:cubicBezTo>
                  <a:cubicBezTo>
                    <a:pt x="132" y="170"/>
                    <a:pt x="133" y="168"/>
                    <a:pt x="134" y="167"/>
                  </a:cubicBezTo>
                  <a:close/>
                  <a:moveTo>
                    <a:pt x="149" y="172"/>
                  </a:moveTo>
                  <a:cubicBezTo>
                    <a:pt x="150" y="173"/>
                    <a:pt x="150" y="173"/>
                    <a:pt x="151" y="173"/>
                  </a:cubicBezTo>
                  <a:cubicBezTo>
                    <a:pt x="150" y="174"/>
                    <a:pt x="150" y="175"/>
                    <a:pt x="149" y="175"/>
                  </a:cubicBezTo>
                  <a:cubicBezTo>
                    <a:pt x="149" y="175"/>
                    <a:pt x="148" y="175"/>
                    <a:pt x="148" y="175"/>
                  </a:cubicBezTo>
                  <a:cubicBezTo>
                    <a:pt x="148" y="174"/>
                    <a:pt x="148" y="173"/>
                    <a:pt x="149" y="172"/>
                  </a:cubicBezTo>
                  <a:close/>
                  <a:moveTo>
                    <a:pt x="147" y="179"/>
                  </a:moveTo>
                  <a:cubicBezTo>
                    <a:pt x="146" y="180"/>
                    <a:pt x="146" y="180"/>
                    <a:pt x="146" y="181"/>
                  </a:cubicBezTo>
                  <a:cubicBezTo>
                    <a:pt x="146" y="180"/>
                    <a:pt x="146" y="180"/>
                    <a:pt x="146" y="179"/>
                  </a:cubicBezTo>
                  <a:cubicBezTo>
                    <a:pt x="147" y="179"/>
                    <a:pt x="147" y="179"/>
                    <a:pt x="147" y="179"/>
                  </a:cubicBezTo>
                  <a:close/>
                  <a:moveTo>
                    <a:pt x="142" y="187"/>
                  </a:moveTo>
                  <a:cubicBezTo>
                    <a:pt x="142" y="189"/>
                    <a:pt x="141" y="190"/>
                    <a:pt x="141" y="192"/>
                  </a:cubicBezTo>
                  <a:cubicBezTo>
                    <a:pt x="140" y="191"/>
                    <a:pt x="139" y="191"/>
                    <a:pt x="138" y="191"/>
                  </a:cubicBezTo>
                  <a:cubicBezTo>
                    <a:pt x="139" y="191"/>
                    <a:pt x="139" y="191"/>
                    <a:pt x="139" y="191"/>
                  </a:cubicBezTo>
                  <a:cubicBezTo>
                    <a:pt x="140" y="190"/>
                    <a:pt x="141" y="188"/>
                    <a:pt x="142" y="187"/>
                  </a:cubicBezTo>
                  <a:close/>
                  <a:moveTo>
                    <a:pt x="151" y="184"/>
                  </a:moveTo>
                  <a:cubicBezTo>
                    <a:pt x="151" y="183"/>
                    <a:pt x="152" y="182"/>
                    <a:pt x="153" y="181"/>
                  </a:cubicBezTo>
                  <a:cubicBezTo>
                    <a:pt x="154" y="181"/>
                    <a:pt x="156" y="182"/>
                    <a:pt x="158" y="182"/>
                  </a:cubicBezTo>
                  <a:cubicBezTo>
                    <a:pt x="156" y="185"/>
                    <a:pt x="153" y="191"/>
                    <a:pt x="150" y="194"/>
                  </a:cubicBezTo>
                  <a:cubicBezTo>
                    <a:pt x="148" y="193"/>
                    <a:pt x="146" y="193"/>
                    <a:pt x="144" y="192"/>
                  </a:cubicBezTo>
                  <a:cubicBezTo>
                    <a:pt x="146" y="190"/>
                    <a:pt x="149" y="186"/>
                    <a:pt x="151" y="184"/>
                  </a:cubicBezTo>
                  <a:close/>
                  <a:moveTo>
                    <a:pt x="166" y="180"/>
                  </a:moveTo>
                  <a:cubicBezTo>
                    <a:pt x="166" y="179"/>
                    <a:pt x="165" y="179"/>
                    <a:pt x="165" y="179"/>
                  </a:cubicBezTo>
                  <a:cubicBezTo>
                    <a:pt x="165" y="178"/>
                    <a:pt x="165" y="178"/>
                    <a:pt x="166" y="177"/>
                  </a:cubicBezTo>
                  <a:cubicBezTo>
                    <a:pt x="169" y="178"/>
                    <a:pt x="171" y="179"/>
                    <a:pt x="174" y="179"/>
                  </a:cubicBezTo>
                  <a:cubicBezTo>
                    <a:pt x="174" y="180"/>
                    <a:pt x="173" y="180"/>
                    <a:pt x="173" y="181"/>
                  </a:cubicBezTo>
                  <a:cubicBezTo>
                    <a:pt x="171" y="181"/>
                    <a:pt x="169" y="180"/>
                    <a:pt x="166" y="180"/>
                  </a:cubicBezTo>
                  <a:close/>
                  <a:moveTo>
                    <a:pt x="180" y="180"/>
                  </a:moveTo>
                  <a:cubicBezTo>
                    <a:pt x="181" y="180"/>
                    <a:pt x="182" y="180"/>
                    <a:pt x="184" y="181"/>
                  </a:cubicBezTo>
                  <a:cubicBezTo>
                    <a:pt x="186" y="181"/>
                    <a:pt x="189" y="181"/>
                    <a:pt x="192" y="182"/>
                  </a:cubicBezTo>
                  <a:cubicBezTo>
                    <a:pt x="191" y="183"/>
                    <a:pt x="191" y="184"/>
                    <a:pt x="190" y="185"/>
                  </a:cubicBezTo>
                  <a:cubicBezTo>
                    <a:pt x="186" y="184"/>
                    <a:pt x="182" y="183"/>
                    <a:pt x="178" y="182"/>
                  </a:cubicBezTo>
                  <a:cubicBezTo>
                    <a:pt x="178" y="182"/>
                    <a:pt x="179" y="181"/>
                    <a:pt x="180" y="180"/>
                  </a:cubicBezTo>
                  <a:close/>
                  <a:moveTo>
                    <a:pt x="196" y="182"/>
                  </a:moveTo>
                  <a:cubicBezTo>
                    <a:pt x="199" y="182"/>
                    <a:pt x="202" y="183"/>
                    <a:pt x="205" y="183"/>
                  </a:cubicBezTo>
                  <a:cubicBezTo>
                    <a:pt x="204" y="184"/>
                    <a:pt x="203" y="186"/>
                    <a:pt x="202" y="188"/>
                  </a:cubicBezTo>
                  <a:cubicBezTo>
                    <a:pt x="199" y="187"/>
                    <a:pt x="196" y="186"/>
                    <a:pt x="193" y="186"/>
                  </a:cubicBezTo>
                  <a:cubicBezTo>
                    <a:pt x="194" y="185"/>
                    <a:pt x="195" y="183"/>
                    <a:pt x="196" y="182"/>
                  </a:cubicBezTo>
                  <a:close/>
                  <a:moveTo>
                    <a:pt x="210" y="183"/>
                  </a:moveTo>
                  <a:cubicBezTo>
                    <a:pt x="213" y="184"/>
                    <a:pt x="215" y="184"/>
                    <a:pt x="218" y="184"/>
                  </a:cubicBezTo>
                  <a:cubicBezTo>
                    <a:pt x="217" y="186"/>
                    <a:pt x="216" y="188"/>
                    <a:pt x="215" y="190"/>
                  </a:cubicBezTo>
                  <a:cubicBezTo>
                    <a:pt x="212" y="189"/>
                    <a:pt x="210" y="189"/>
                    <a:pt x="207" y="188"/>
                  </a:cubicBezTo>
                  <a:cubicBezTo>
                    <a:pt x="208" y="187"/>
                    <a:pt x="209" y="185"/>
                    <a:pt x="210" y="183"/>
                  </a:cubicBezTo>
                  <a:close/>
                  <a:moveTo>
                    <a:pt x="222" y="184"/>
                  </a:moveTo>
                  <a:cubicBezTo>
                    <a:pt x="224" y="184"/>
                    <a:pt x="226" y="184"/>
                    <a:pt x="228" y="184"/>
                  </a:cubicBezTo>
                  <a:cubicBezTo>
                    <a:pt x="227" y="186"/>
                    <a:pt x="225" y="188"/>
                    <a:pt x="224" y="190"/>
                  </a:cubicBezTo>
                  <a:cubicBezTo>
                    <a:pt x="223" y="190"/>
                    <a:pt x="221" y="190"/>
                    <a:pt x="219" y="190"/>
                  </a:cubicBezTo>
                  <a:cubicBezTo>
                    <a:pt x="220" y="188"/>
                    <a:pt x="221" y="186"/>
                    <a:pt x="222" y="184"/>
                  </a:cubicBezTo>
                  <a:close/>
                  <a:moveTo>
                    <a:pt x="232" y="191"/>
                  </a:moveTo>
                  <a:cubicBezTo>
                    <a:pt x="233" y="189"/>
                    <a:pt x="234" y="186"/>
                    <a:pt x="236" y="184"/>
                  </a:cubicBezTo>
                  <a:cubicBezTo>
                    <a:pt x="236" y="184"/>
                    <a:pt x="236" y="184"/>
                    <a:pt x="236" y="184"/>
                  </a:cubicBezTo>
                  <a:cubicBezTo>
                    <a:pt x="235" y="186"/>
                    <a:pt x="233" y="189"/>
                    <a:pt x="232" y="191"/>
                  </a:cubicBezTo>
                  <a:cubicBezTo>
                    <a:pt x="232" y="191"/>
                    <a:pt x="232" y="191"/>
                    <a:pt x="232" y="191"/>
                  </a:cubicBezTo>
                  <a:close/>
                  <a:moveTo>
                    <a:pt x="260" y="184"/>
                  </a:moveTo>
                  <a:cubicBezTo>
                    <a:pt x="262" y="184"/>
                    <a:pt x="264" y="184"/>
                    <a:pt x="266" y="183"/>
                  </a:cubicBezTo>
                  <a:cubicBezTo>
                    <a:pt x="266" y="185"/>
                    <a:pt x="265" y="187"/>
                    <a:pt x="264" y="189"/>
                  </a:cubicBezTo>
                  <a:cubicBezTo>
                    <a:pt x="261" y="190"/>
                    <a:pt x="258" y="190"/>
                    <a:pt x="256" y="190"/>
                  </a:cubicBezTo>
                  <a:cubicBezTo>
                    <a:pt x="257" y="188"/>
                    <a:pt x="258" y="186"/>
                    <a:pt x="260" y="184"/>
                  </a:cubicBezTo>
                  <a:close/>
                  <a:moveTo>
                    <a:pt x="271" y="183"/>
                  </a:moveTo>
                  <a:cubicBezTo>
                    <a:pt x="274" y="183"/>
                    <a:pt x="277" y="183"/>
                    <a:pt x="280" y="182"/>
                  </a:cubicBezTo>
                  <a:cubicBezTo>
                    <a:pt x="279" y="184"/>
                    <a:pt x="278" y="186"/>
                    <a:pt x="278" y="188"/>
                  </a:cubicBezTo>
                  <a:cubicBezTo>
                    <a:pt x="275" y="188"/>
                    <a:pt x="271" y="189"/>
                    <a:pt x="268" y="189"/>
                  </a:cubicBezTo>
                  <a:cubicBezTo>
                    <a:pt x="269" y="187"/>
                    <a:pt x="270" y="185"/>
                    <a:pt x="271" y="183"/>
                  </a:cubicBezTo>
                  <a:close/>
                  <a:moveTo>
                    <a:pt x="276" y="193"/>
                  </a:moveTo>
                  <a:cubicBezTo>
                    <a:pt x="276" y="193"/>
                    <a:pt x="276" y="193"/>
                    <a:pt x="276" y="194"/>
                  </a:cubicBezTo>
                  <a:cubicBezTo>
                    <a:pt x="272" y="194"/>
                    <a:pt x="269" y="195"/>
                    <a:pt x="266" y="195"/>
                  </a:cubicBezTo>
                  <a:cubicBezTo>
                    <a:pt x="266" y="195"/>
                    <a:pt x="265" y="195"/>
                    <a:pt x="265" y="195"/>
                  </a:cubicBezTo>
                  <a:cubicBezTo>
                    <a:pt x="266" y="195"/>
                    <a:pt x="266" y="194"/>
                    <a:pt x="266" y="194"/>
                  </a:cubicBezTo>
                  <a:cubicBezTo>
                    <a:pt x="269" y="194"/>
                    <a:pt x="273" y="193"/>
                    <a:pt x="276" y="193"/>
                  </a:cubicBezTo>
                  <a:close/>
                  <a:moveTo>
                    <a:pt x="280" y="192"/>
                  </a:moveTo>
                  <a:cubicBezTo>
                    <a:pt x="283" y="192"/>
                    <a:pt x="287" y="192"/>
                    <a:pt x="290" y="191"/>
                  </a:cubicBezTo>
                  <a:cubicBezTo>
                    <a:pt x="290" y="191"/>
                    <a:pt x="290" y="192"/>
                    <a:pt x="289" y="192"/>
                  </a:cubicBezTo>
                  <a:cubicBezTo>
                    <a:pt x="286" y="192"/>
                    <a:pt x="283" y="193"/>
                    <a:pt x="280" y="193"/>
                  </a:cubicBezTo>
                  <a:cubicBezTo>
                    <a:pt x="280" y="193"/>
                    <a:pt x="280" y="193"/>
                    <a:pt x="280" y="192"/>
                  </a:cubicBezTo>
                  <a:close/>
                  <a:moveTo>
                    <a:pt x="296" y="197"/>
                  </a:moveTo>
                  <a:cubicBezTo>
                    <a:pt x="296" y="197"/>
                    <a:pt x="297" y="197"/>
                    <a:pt x="298" y="197"/>
                  </a:cubicBezTo>
                  <a:cubicBezTo>
                    <a:pt x="297" y="200"/>
                    <a:pt x="296" y="203"/>
                    <a:pt x="296" y="206"/>
                  </a:cubicBezTo>
                  <a:cubicBezTo>
                    <a:pt x="295" y="206"/>
                    <a:pt x="294" y="206"/>
                    <a:pt x="293" y="206"/>
                  </a:cubicBezTo>
                  <a:cubicBezTo>
                    <a:pt x="294" y="203"/>
                    <a:pt x="295" y="200"/>
                    <a:pt x="296" y="197"/>
                  </a:cubicBezTo>
                  <a:close/>
                  <a:moveTo>
                    <a:pt x="297" y="191"/>
                  </a:moveTo>
                  <a:cubicBezTo>
                    <a:pt x="297" y="191"/>
                    <a:pt x="297" y="190"/>
                    <a:pt x="297" y="190"/>
                  </a:cubicBezTo>
                  <a:cubicBezTo>
                    <a:pt x="298" y="190"/>
                    <a:pt x="299" y="190"/>
                    <a:pt x="300" y="189"/>
                  </a:cubicBezTo>
                  <a:cubicBezTo>
                    <a:pt x="300" y="190"/>
                    <a:pt x="300" y="190"/>
                    <a:pt x="300" y="190"/>
                  </a:cubicBezTo>
                  <a:cubicBezTo>
                    <a:pt x="299" y="191"/>
                    <a:pt x="298" y="191"/>
                    <a:pt x="297" y="191"/>
                  </a:cubicBezTo>
                  <a:close/>
                  <a:moveTo>
                    <a:pt x="298" y="185"/>
                  </a:moveTo>
                  <a:cubicBezTo>
                    <a:pt x="299" y="183"/>
                    <a:pt x="299" y="181"/>
                    <a:pt x="300" y="178"/>
                  </a:cubicBezTo>
                  <a:cubicBezTo>
                    <a:pt x="301" y="178"/>
                    <a:pt x="302" y="178"/>
                    <a:pt x="303" y="177"/>
                  </a:cubicBezTo>
                  <a:cubicBezTo>
                    <a:pt x="303" y="179"/>
                    <a:pt x="303" y="180"/>
                    <a:pt x="303" y="181"/>
                  </a:cubicBezTo>
                  <a:cubicBezTo>
                    <a:pt x="302" y="182"/>
                    <a:pt x="302" y="183"/>
                    <a:pt x="302" y="184"/>
                  </a:cubicBezTo>
                  <a:cubicBezTo>
                    <a:pt x="300" y="185"/>
                    <a:pt x="299" y="185"/>
                    <a:pt x="298" y="185"/>
                  </a:cubicBezTo>
                  <a:close/>
                  <a:moveTo>
                    <a:pt x="307" y="182"/>
                  </a:moveTo>
                  <a:cubicBezTo>
                    <a:pt x="308" y="180"/>
                    <a:pt x="308" y="178"/>
                    <a:pt x="309" y="176"/>
                  </a:cubicBezTo>
                  <a:cubicBezTo>
                    <a:pt x="313" y="175"/>
                    <a:pt x="317" y="174"/>
                    <a:pt x="321" y="173"/>
                  </a:cubicBezTo>
                  <a:cubicBezTo>
                    <a:pt x="320" y="175"/>
                    <a:pt x="320" y="177"/>
                    <a:pt x="319" y="179"/>
                  </a:cubicBezTo>
                  <a:cubicBezTo>
                    <a:pt x="319" y="180"/>
                    <a:pt x="319" y="180"/>
                    <a:pt x="318" y="181"/>
                  </a:cubicBezTo>
                  <a:cubicBezTo>
                    <a:pt x="315" y="182"/>
                    <a:pt x="311" y="183"/>
                    <a:pt x="307" y="183"/>
                  </a:cubicBezTo>
                  <a:cubicBezTo>
                    <a:pt x="307" y="183"/>
                    <a:pt x="307" y="182"/>
                    <a:pt x="307" y="182"/>
                  </a:cubicBezTo>
                  <a:close/>
                  <a:moveTo>
                    <a:pt x="326" y="172"/>
                  </a:moveTo>
                  <a:cubicBezTo>
                    <a:pt x="327" y="172"/>
                    <a:pt x="328" y="172"/>
                    <a:pt x="329" y="171"/>
                  </a:cubicBezTo>
                  <a:cubicBezTo>
                    <a:pt x="331" y="171"/>
                    <a:pt x="333" y="170"/>
                    <a:pt x="336" y="170"/>
                  </a:cubicBezTo>
                  <a:cubicBezTo>
                    <a:pt x="335" y="172"/>
                    <a:pt x="334" y="174"/>
                    <a:pt x="334" y="177"/>
                  </a:cubicBezTo>
                  <a:cubicBezTo>
                    <a:pt x="330" y="178"/>
                    <a:pt x="327" y="179"/>
                    <a:pt x="324" y="179"/>
                  </a:cubicBezTo>
                  <a:cubicBezTo>
                    <a:pt x="325" y="177"/>
                    <a:pt x="326" y="175"/>
                    <a:pt x="326" y="172"/>
                  </a:cubicBezTo>
                  <a:close/>
                  <a:moveTo>
                    <a:pt x="340" y="169"/>
                  </a:moveTo>
                  <a:cubicBezTo>
                    <a:pt x="344" y="168"/>
                    <a:pt x="347" y="167"/>
                    <a:pt x="351" y="166"/>
                  </a:cubicBezTo>
                  <a:cubicBezTo>
                    <a:pt x="351" y="167"/>
                    <a:pt x="351" y="167"/>
                    <a:pt x="351" y="167"/>
                  </a:cubicBezTo>
                  <a:cubicBezTo>
                    <a:pt x="351" y="169"/>
                    <a:pt x="350" y="170"/>
                    <a:pt x="350" y="171"/>
                  </a:cubicBezTo>
                  <a:cubicBezTo>
                    <a:pt x="346" y="173"/>
                    <a:pt x="342" y="174"/>
                    <a:pt x="338" y="175"/>
                  </a:cubicBezTo>
                  <a:cubicBezTo>
                    <a:pt x="338" y="173"/>
                    <a:pt x="339" y="171"/>
                    <a:pt x="340" y="169"/>
                  </a:cubicBezTo>
                  <a:close/>
                  <a:moveTo>
                    <a:pt x="356" y="165"/>
                  </a:moveTo>
                  <a:cubicBezTo>
                    <a:pt x="360" y="164"/>
                    <a:pt x="363" y="164"/>
                    <a:pt x="366" y="163"/>
                  </a:cubicBezTo>
                  <a:cubicBezTo>
                    <a:pt x="366" y="163"/>
                    <a:pt x="366" y="164"/>
                    <a:pt x="365" y="165"/>
                  </a:cubicBezTo>
                  <a:cubicBezTo>
                    <a:pt x="362" y="166"/>
                    <a:pt x="359" y="168"/>
                    <a:pt x="355" y="169"/>
                  </a:cubicBezTo>
                  <a:cubicBezTo>
                    <a:pt x="356" y="168"/>
                    <a:pt x="356" y="166"/>
                    <a:pt x="356" y="165"/>
                  </a:cubicBezTo>
                  <a:close/>
                  <a:moveTo>
                    <a:pt x="363" y="172"/>
                  </a:moveTo>
                  <a:cubicBezTo>
                    <a:pt x="362" y="174"/>
                    <a:pt x="361" y="175"/>
                    <a:pt x="361" y="177"/>
                  </a:cubicBezTo>
                  <a:cubicBezTo>
                    <a:pt x="358" y="178"/>
                    <a:pt x="356" y="179"/>
                    <a:pt x="353" y="179"/>
                  </a:cubicBezTo>
                  <a:cubicBezTo>
                    <a:pt x="353" y="178"/>
                    <a:pt x="354" y="177"/>
                    <a:pt x="354" y="175"/>
                  </a:cubicBezTo>
                  <a:cubicBezTo>
                    <a:pt x="357" y="174"/>
                    <a:pt x="360" y="173"/>
                    <a:pt x="363" y="172"/>
                  </a:cubicBezTo>
                  <a:close/>
                  <a:moveTo>
                    <a:pt x="368" y="174"/>
                  </a:moveTo>
                  <a:cubicBezTo>
                    <a:pt x="369" y="173"/>
                    <a:pt x="369" y="171"/>
                    <a:pt x="369" y="170"/>
                  </a:cubicBezTo>
                  <a:cubicBezTo>
                    <a:pt x="371" y="169"/>
                    <a:pt x="372" y="169"/>
                    <a:pt x="373" y="168"/>
                  </a:cubicBezTo>
                  <a:cubicBezTo>
                    <a:pt x="372" y="170"/>
                    <a:pt x="371" y="171"/>
                    <a:pt x="371" y="173"/>
                  </a:cubicBezTo>
                  <a:cubicBezTo>
                    <a:pt x="370" y="173"/>
                    <a:pt x="369" y="174"/>
                    <a:pt x="368" y="174"/>
                  </a:cubicBezTo>
                  <a:cubicBezTo>
                    <a:pt x="368" y="174"/>
                    <a:pt x="368" y="174"/>
                    <a:pt x="368" y="174"/>
                  </a:cubicBezTo>
                  <a:close/>
                  <a:moveTo>
                    <a:pt x="375" y="170"/>
                  </a:moveTo>
                  <a:cubicBezTo>
                    <a:pt x="376" y="169"/>
                    <a:pt x="376" y="167"/>
                    <a:pt x="377" y="166"/>
                  </a:cubicBezTo>
                  <a:cubicBezTo>
                    <a:pt x="378" y="166"/>
                    <a:pt x="380" y="165"/>
                    <a:pt x="381" y="164"/>
                  </a:cubicBezTo>
                  <a:cubicBezTo>
                    <a:pt x="385" y="163"/>
                    <a:pt x="388" y="161"/>
                    <a:pt x="391" y="160"/>
                  </a:cubicBezTo>
                  <a:cubicBezTo>
                    <a:pt x="387" y="162"/>
                    <a:pt x="383" y="165"/>
                    <a:pt x="379" y="168"/>
                  </a:cubicBezTo>
                  <a:cubicBezTo>
                    <a:pt x="378" y="168"/>
                    <a:pt x="377" y="169"/>
                    <a:pt x="375" y="170"/>
                  </a:cubicBezTo>
                  <a:close/>
                  <a:moveTo>
                    <a:pt x="443" y="121"/>
                  </a:moveTo>
                  <a:cubicBezTo>
                    <a:pt x="444" y="119"/>
                    <a:pt x="444" y="117"/>
                    <a:pt x="444" y="115"/>
                  </a:cubicBezTo>
                  <a:cubicBezTo>
                    <a:pt x="446" y="114"/>
                    <a:pt x="448" y="112"/>
                    <a:pt x="450" y="111"/>
                  </a:cubicBezTo>
                  <a:cubicBezTo>
                    <a:pt x="450" y="113"/>
                    <a:pt x="449" y="115"/>
                    <a:pt x="449" y="118"/>
                  </a:cubicBezTo>
                  <a:cubicBezTo>
                    <a:pt x="447" y="119"/>
                    <a:pt x="445" y="120"/>
                    <a:pt x="443" y="121"/>
                  </a:cubicBezTo>
                  <a:close/>
                  <a:moveTo>
                    <a:pt x="407" y="130"/>
                  </a:moveTo>
                  <a:cubicBezTo>
                    <a:pt x="407" y="130"/>
                    <a:pt x="407" y="130"/>
                    <a:pt x="407" y="130"/>
                  </a:cubicBezTo>
                  <a:cubicBezTo>
                    <a:pt x="407" y="130"/>
                    <a:pt x="407" y="130"/>
                    <a:pt x="408" y="130"/>
                  </a:cubicBezTo>
                  <a:cubicBezTo>
                    <a:pt x="407" y="130"/>
                    <a:pt x="407" y="130"/>
                    <a:pt x="407" y="130"/>
                  </a:cubicBezTo>
                  <a:close/>
                  <a:moveTo>
                    <a:pt x="399" y="133"/>
                  </a:moveTo>
                  <a:cubicBezTo>
                    <a:pt x="396" y="134"/>
                    <a:pt x="392" y="136"/>
                    <a:pt x="389" y="137"/>
                  </a:cubicBezTo>
                  <a:cubicBezTo>
                    <a:pt x="389" y="136"/>
                    <a:pt x="390" y="136"/>
                    <a:pt x="390" y="135"/>
                  </a:cubicBezTo>
                  <a:cubicBezTo>
                    <a:pt x="393" y="134"/>
                    <a:pt x="396" y="133"/>
                    <a:pt x="399" y="132"/>
                  </a:cubicBezTo>
                  <a:cubicBezTo>
                    <a:pt x="399" y="133"/>
                    <a:pt x="399" y="133"/>
                    <a:pt x="399" y="133"/>
                  </a:cubicBezTo>
                  <a:close/>
                  <a:moveTo>
                    <a:pt x="373" y="142"/>
                  </a:moveTo>
                  <a:cubicBezTo>
                    <a:pt x="369" y="143"/>
                    <a:pt x="365" y="144"/>
                    <a:pt x="361" y="145"/>
                  </a:cubicBezTo>
                  <a:cubicBezTo>
                    <a:pt x="361" y="144"/>
                    <a:pt x="362" y="143"/>
                    <a:pt x="362" y="142"/>
                  </a:cubicBezTo>
                  <a:cubicBezTo>
                    <a:pt x="366" y="141"/>
                    <a:pt x="370" y="140"/>
                    <a:pt x="374" y="139"/>
                  </a:cubicBezTo>
                  <a:cubicBezTo>
                    <a:pt x="374" y="140"/>
                    <a:pt x="373" y="141"/>
                    <a:pt x="373" y="142"/>
                  </a:cubicBezTo>
                  <a:close/>
                  <a:moveTo>
                    <a:pt x="357" y="146"/>
                  </a:moveTo>
                  <a:cubicBezTo>
                    <a:pt x="353" y="147"/>
                    <a:pt x="349" y="147"/>
                    <a:pt x="345" y="148"/>
                  </a:cubicBezTo>
                  <a:cubicBezTo>
                    <a:pt x="345" y="147"/>
                    <a:pt x="345" y="146"/>
                    <a:pt x="346" y="145"/>
                  </a:cubicBezTo>
                  <a:cubicBezTo>
                    <a:pt x="350" y="145"/>
                    <a:pt x="354" y="144"/>
                    <a:pt x="358" y="143"/>
                  </a:cubicBezTo>
                  <a:cubicBezTo>
                    <a:pt x="358" y="144"/>
                    <a:pt x="358" y="145"/>
                    <a:pt x="357" y="146"/>
                  </a:cubicBezTo>
                  <a:close/>
                  <a:moveTo>
                    <a:pt x="347" y="141"/>
                  </a:moveTo>
                  <a:cubicBezTo>
                    <a:pt x="347" y="140"/>
                    <a:pt x="347" y="139"/>
                    <a:pt x="347" y="138"/>
                  </a:cubicBezTo>
                  <a:cubicBezTo>
                    <a:pt x="348" y="138"/>
                    <a:pt x="348" y="138"/>
                    <a:pt x="349" y="138"/>
                  </a:cubicBezTo>
                  <a:cubicBezTo>
                    <a:pt x="353" y="137"/>
                    <a:pt x="357" y="136"/>
                    <a:pt x="361" y="135"/>
                  </a:cubicBezTo>
                  <a:cubicBezTo>
                    <a:pt x="361" y="136"/>
                    <a:pt x="360" y="138"/>
                    <a:pt x="360" y="139"/>
                  </a:cubicBezTo>
                  <a:cubicBezTo>
                    <a:pt x="355" y="140"/>
                    <a:pt x="351" y="141"/>
                    <a:pt x="347" y="141"/>
                  </a:cubicBezTo>
                  <a:close/>
                  <a:moveTo>
                    <a:pt x="311" y="142"/>
                  </a:moveTo>
                  <a:cubicBezTo>
                    <a:pt x="310" y="142"/>
                    <a:pt x="308" y="142"/>
                    <a:pt x="307" y="143"/>
                  </a:cubicBezTo>
                  <a:cubicBezTo>
                    <a:pt x="307" y="143"/>
                    <a:pt x="307" y="142"/>
                    <a:pt x="307" y="142"/>
                  </a:cubicBezTo>
                  <a:cubicBezTo>
                    <a:pt x="309" y="142"/>
                    <a:pt x="310" y="142"/>
                    <a:pt x="311" y="142"/>
                  </a:cubicBezTo>
                  <a:cubicBezTo>
                    <a:pt x="311" y="142"/>
                    <a:pt x="311" y="142"/>
                    <a:pt x="311" y="142"/>
                  </a:cubicBezTo>
                  <a:close/>
                  <a:moveTo>
                    <a:pt x="304" y="143"/>
                  </a:moveTo>
                  <a:cubicBezTo>
                    <a:pt x="302" y="144"/>
                    <a:pt x="301" y="144"/>
                    <a:pt x="299" y="144"/>
                  </a:cubicBezTo>
                  <a:cubicBezTo>
                    <a:pt x="300" y="144"/>
                    <a:pt x="300" y="143"/>
                    <a:pt x="300" y="142"/>
                  </a:cubicBezTo>
                  <a:cubicBezTo>
                    <a:pt x="302" y="142"/>
                    <a:pt x="303" y="142"/>
                    <a:pt x="304" y="142"/>
                  </a:cubicBezTo>
                  <a:cubicBezTo>
                    <a:pt x="304" y="143"/>
                    <a:pt x="304" y="143"/>
                    <a:pt x="304" y="143"/>
                  </a:cubicBezTo>
                  <a:close/>
                  <a:moveTo>
                    <a:pt x="271" y="149"/>
                  </a:moveTo>
                  <a:cubicBezTo>
                    <a:pt x="268" y="149"/>
                    <a:pt x="266" y="149"/>
                    <a:pt x="263" y="149"/>
                  </a:cubicBezTo>
                  <a:cubicBezTo>
                    <a:pt x="264" y="147"/>
                    <a:pt x="266" y="145"/>
                    <a:pt x="267" y="143"/>
                  </a:cubicBezTo>
                  <a:cubicBezTo>
                    <a:pt x="267" y="142"/>
                    <a:pt x="268" y="142"/>
                    <a:pt x="268" y="142"/>
                  </a:cubicBezTo>
                  <a:cubicBezTo>
                    <a:pt x="269" y="142"/>
                    <a:pt x="271" y="142"/>
                    <a:pt x="273" y="142"/>
                  </a:cubicBezTo>
                  <a:cubicBezTo>
                    <a:pt x="272" y="144"/>
                    <a:pt x="272" y="146"/>
                    <a:pt x="271" y="149"/>
                  </a:cubicBezTo>
                  <a:close/>
                  <a:moveTo>
                    <a:pt x="258" y="149"/>
                  </a:moveTo>
                  <a:cubicBezTo>
                    <a:pt x="255" y="149"/>
                    <a:pt x="253" y="149"/>
                    <a:pt x="250" y="149"/>
                  </a:cubicBezTo>
                  <a:cubicBezTo>
                    <a:pt x="251" y="146"/>
                    <a:pt x="252" y="143"/>
                    <a:pt x="252" y="140"/>
                  </a:cubicBezTo>
                  <a:cubicBezTo>
                    <a:pt x="256" y="141"/>
                    <a:pt x="260" y="141"/>
                    <a:pt x="263" y="141"/>
                  </a:cubicBezTo>
                  <a:cubicBezTo>
                    <a:pt x="262" y="144"/>
                    <a:pt x="260" y="146"/>
                    <a:pt x="258" y="149"/>
                  </a:cubicBezTo>
                  <a:close/>
                  <a:moveTo>
                    <a:pt x="239" y="138"/>
                  </a:moveTo>
                  <a:cubicBezTo>
                    <a:pt x="237" y="141"/>
                    <a:pt x="236" y="144"/>
                    <a:pt x="234" y="147"/>
                  </a:cubicBezTo>
                  <a:cubicBezTo>
                    <a:pt x="232" y="146"/>
                    <a:pt x="229" y="146"/>
                    <a:pt x="227" y="145"/>
                  </a:cubicBezTo>
                  <a:cubicBezTo>
                    <a:pt x="227" y="143"/>
                    <a:pt x="228" y="140"/>
                    <a:pt x="228" y="137"/>
                  </a:cubicBezTo>
                  <a:cubicBezTo>
                    <a:pt x="231" y="137"/>
                    <a:pt x="234" y="137"/>
                    <a:pt x="237" y="138"/>
                  </a:cubicBezTo>
                  <a:cubicBezTo>
                    <a:pt x="238" y="138"/>
                    <a:pt x="238" y="138"/>
                    <a:pt x="239" y="138"/>
                  </a:cubicBezTo>
                  <a:close/>
                  <a:moveTo>
                    <a:pt x="214" y="135"/>
                  </a:moveTo>
                  <a:cubicBezTo>
                    <a:pt x="214" y="138"/>
                    <a:pt x="213" y="140"/>
                    <a:pt x="212" y="142"/>
                  </a:cubicBezTo>
                  <a:cubicBezTo>
                    <a:pt x="209" y="141"/>
                    <a:pt x="207" y="141"/>
                    <a:pt x="205" y="140"/>
                  </a:cubicBezTo>
                  <a:cubicBezTo>
                    <a:pt x="206" y="138"/>
                    <a:pt x="207" y="136"/>
                    <a:pt x="209" y="135"/>
                  </a:cubicBezTo>
                  <a:cubicBezTo>
                    <a:pt x="211" y="135"/>
                    <a:pt x="212" y="135"/>
                    <a:pt x="214" y="135"/>
                  </a:cubicBezTo>
                  <a:close/>
                  <a:moveTo>
                    <a:pt x="199" y="138"/>
                  </a:moveTo>
                  <a:cubicBezTo>
                    <a:pt x="197" y="138"/>
                    <a:pt x="194" y="137"/>
                    <a:pt x="192" y="136"/>
                  </a:cubicBezTo>
                  <a:cubicBezTo>
                    <a:pt x="193" y="135"/>
                    <a:pt x="194" y="133"/>
                    <a:pt x="195" y="131"/>
                  </a:cubicBezTo>
                  <a:cubicBezTo>
                    <a:pt x="197" y="132"/>
                    <a:pt x="200" y="133"/>
                    <a:pt x="202" y="133"/>
                  </a:cubicBezTo>
                  <a:cubicBezTo>
                    <a:pt x="201" y="135"/>
                    <a:pt x="200" y="137"/>
                    <a:pt x="199" y="138"/>
                  </a:cubicBezTo>
                  <a:close/>
                  <a:moveTo>
                    <a:pt x="188" y="135"/>
                  </a:moveTo>
                  <a:cubicBezTo>
                    <a:pt x="186" y="134"/>
                    <a:pt x="184" y="134"/>
                    <a:pt x="182" y="133"/>
                  </a:cubicBezTo>
                  <a:cubicBezTo>
                    <a:pt x="183" y="131"/>
                    <a:pt x="183" y="130"/>
                    <a:pt x="184" y="128"/>
                  </a:cubicBezTo>
                  <a:cubicBezTo>
                    <a:pt x="184" y="128"/>
                    <a:pt x="185" y="129"/>
                    <a:pt x="185" y="129"/>
                  </a:cubicBezTo>
                  <a:cubicBezTo>
                    <a:pt x="185" y="129"/>
                    <a:pt x="186" y="129"/>
                    <a:pt x="186" y="129"/>
                  </a:cubicBezTo>
                  <a:cubicBezTo>
                    <a:pt x="187" y="129"/>
                    <a:pt x="189" y="130"/>
                    <a:pt x="191" y="130"/>
                  </a:cubicBezTo>
                  <a:cubicBezTo>
                    <a:pt x="190" y="132"/>
                    <a:pt x="189" y="133"/>
                    <a:pt x="188" y="135"/>
                  </a:cubicBezTo>
                  <a:close/>
                  <a:moveTo>
                    <a:pt x="149" y="106"/>
                  </a:moveTo>
                  <a:cubicBezTo>
                    <a:pt x="150" y="107"/>
                    <a:pt x="151" y="109"/>
                    <a:pt x="153" y="111"/>
                  </a:cubicBezTo>
                  <a:cubicBezTo>
                    <a:pt x="152" y="110"/>
                    <a:pt x="151" y="110"/>
                    <a:pt x="150" y="109"/>
                  </a:cubicBezTo>
                  <a:cubicBezTo>
                    <a:pt x="149" y="109"/>
                    <a:pt x="148" y="108"/>
                    <a:pt x="148" y="108"/>
                  </a:cubicBezTo>
                  <a:cubicBezTo>
                    <a:pt x="148" y="107"/>
                    <a:pt x="149" y="106"/>
                    <a:pt x="149" y="106"/>
                  </a:cubicBezTo>
                  <a:close/>
                  <a:moveTo>
                    <a:pt x="155" y="116"/>
                  </a:moveTo>
                  <a:cubicBezTo>
                    <a:pt x="153" y="117"/>
                    <a:pt x="152" y="118"/>
                    <a:pt x="150" y="120"/>
                  </a:cubicBezTo>
                  <a:cubicBezTo>
                    <a:pt x="147" y="118"/>
                    <a:pt x="145" y="116"/>
                    <a:pt x="142" y="114"/>
                  </a:cubicBezTo>
                  <a:cubicBezTo>
                    <a:pt x="144" y="113"/>
                    <a:pt x="145" y="112"/>
                    <a:pt x="146" y="110"/>
                  </a:cubicBezTo>
                  <a:cubicBezTo>
                    <a:pt x="149" y="112"/>
                    <a:pt x="152" y="114"/>
                    <a:pt x="155" y="116"/>
                  </a:cubicBezTo>
                  <a:close/>
                  <a:moveTo>
                    <a:pt x="147" y="123"/>
                  </a:moveTo>
                  <a:cubicBezTo>
                    <a:pt x="147" y="123"/>
                    <a:pt x="146" y="124"/>
                    <a:pt x="146" y="124"/>
                  </a:cubicBezTo>
                  <a:cubicBezTo>
                    <a:pt x="143" y="123"/>
                    <a:pt x="141" y="122"/>
                    <a:pt x="138" y="120"/>
                  </a:cubicBezTo>
                  <a:cubicBezTo>
                    <a:pt x="139" y="119"/>
                    <a:pt x="140" y="118"/>
                    <a:pt x="141" y="117"/>
                  </a:cubicBezTo>
                  <a:cubicBezTo>
                    <a:pt x="143" y="119"/>
                    <a:pt x="145" y="121"/>
                    <a:pt x="147" y="123"/>
                  </a:cubicBezTo>
                  <a:close/>
                  <a:moveTo>
                    <a:pt x="136" y="119"/>
                  </a:moveTo>
                  <a:cubicBezTo>
                    <a:pt x="135" y="119"/>
                    <a:pt x="135" y="118"/>
                    <a:pt x="134" y="118"/>
                  </a:cubicBezTo>
                  <a:cubicBezTo>
                    <a:pt x="135" y="117"/>
                    <a:pt x="137" y="115"/>
                    <a:pt x="138" y="114"/>
                  </a:cubicBezTo>
                  <a:cubicBezTo>
                    <a:pt x="138" y="114"/>
                    <a:pt x="138" y="115"/>
                    <a:pt x="139" y="115"/>
                  </a:cubicBezTo>
                  <a:cubicBezTo>
                    <a:pt x="138" y="116"/>
                    <a:pt x="137" y="118"/>
                    <a:pt x="136" y="119"/>
                  </a:cubicBezTo>
                  <a:close/>
                  <a:moveTo>
                    <a:pt x="131" y="116"/>
                  </a:moveTo>
                  <a:cubicBezTo>
                    <a:pt x="130" y="116"/>
                    <a:pt x="129" y="115"/>
                    <a:pt x="128" y="115"/>
                  </a:cubicBezTo>
                  <a:cubicBezTo>
                    <a:pt x="130" y="111"/>
                    <a:pt x="131" y="108"/>
                    <a:pt x="133" y="104"/>
                  </a:cubicBezTo>
                  <a:cubicBezTo>
                    <a:pt x="133" y="106"/>
                    <a:pt x="134" y="108"/>
                    <a:pt x="135" y="110"/>
                  </a:cubicBezTo>
                  <a:cubicBezTo>
                    <a:pt x="134" y="112"/>
                    <a:pt x="132" y="114"/>
                    <a:pt x="131" y="116"/>
                  </a:cubicBezTo>
                  <a:close/>
                  <a:moveTo>
                    <a:pt x="126" y="113"/>
                  </a:moveTo>
                  <a:cubicBezTo>
                    <a:pt x="123" y="111"/>
                    <a:pt x="121" y="109"/>
                    <a:pt x="119" y="107"/>
                  </a:cubicBezTo>
                  <a:cubicBezTo>
                    <a:pt x="121" y="104"/>
                    <a:pt x="123" y="100"/>
                    <a:pt x="126" y="97"/>
                  </a:cubicBezTo>
                  <a:cubicBezTo>
                    <a:pt x="128" y="98"/>
                    <a:pt x="129" y="100"/>
                    <a:pt x="131" y="101"/>
                  </a:cubicBezTo>
                  <a:cubicBezTo>
                    <a:pt x="129" y="105"/>
                    <a:pt x="127" y="109"/>
                    <a:pt x="126" y="113"/>
                  </a:cubicBezTo>
                  <a:close/>
                  <a:moveTo>
                    <a:pt x="116" y="105"/>
                  </a:moveTo>
                  <a:cubicBezTo>
                    <a:pt x="116" y="104"/>
                    <a:pt x="116" y="104"/>
                    <a:pt x="115" y="103"/>
                  </a:cubicBezTo>
                  <a:cubicBezTo>
                    <a:pt x="117" y="100"/>
                    <a:pt x="118" y="96"/>
                    <a:pt x="120" y="92"/>
                  </a:cubicBezTo>
                  <a:cubicBezTo>
                    <a:pt x="121" y="93"/>
                    <a:pt x="122" y="94"/>
                    <a:pt x="124" y="95"/>
                  </a:cubicBezTo>
                  <a:cubicBezTo>
                    <a:pt x="121" y="98"/>
                    <a:pt x="119" y="102"/>
                    <a:pt x="116" y="105"/>
                  </a:cubicBezTo>
                  <a:close/>
                  <a:moveTo>
                    <a:pt x="113" y="101"/>
                  </a:moveTo>
                  <a:cubicBezTo>
                    <a:pt x="112" y="100"/>
                    <a:pt x="112" y="99"/>
                    <a:pt x="111" y="98"/>
                  </a:cubicBezTo>
                  <a:cubicBezTo>
                    <a:pt x="113" y="95"/>
                    <a:pt x="115" y="93"/>
                    <a:pt x="116" y="90"/>
                  </a:cubicBezTo>
                  <a:cubicBezTo>
                    <a:pt x="117" y="90"/>
                    <a:pt x="117" y="90"/>
                    <a:pt x="118" y="91"/>
                  </a:cubicBezTo>
                  <a:cubicBezTo>
                    <a:pt x="116" y="94"/>
                    <a:pt x="115" y="98"/>
                    <a:pt x="113" y="101"/>
                  </a:cubicBezTo>
                  <a:close/>
                  <a:moveTo>
                    <a:pt x="110" y="95"/>
                  </a:moveTo>
                  <a:cubicBezTo>
                    <a:pt x="109" y="94"/>
                    <a:pt x="109" y="94"/>
                    <a:pt x="109" y="94"/>
                  </a:cubicBezTo>
                  <a:cubicBezTo>
                    <a:pt x="109" y="93"/>
                    <a:pt x="108" y="93"/>
                    <a:pt x="109" y="94"/>
                  </a:cubicBezTo>
                  <a:cubicBezTo>
                    <a:pt x="109" y="94"/>
                    <a:pt x="109" y="95"/>
                    <a:pt x="109" y="95"/>
                  </a:cubicBezTo>
                  <a:cubicBezTo>
                    <a:pt x="106" y="99"/>
                    <a:pt x="104" y="103"/>
                    <a:pt x="101" y="107"/>
                  </a:cubicBezTo>
                  <a:cubicBezTo>
                    <a:pt x="100" y="106"/>
                    <a:pt x="99" y="106"/>
                    <a:pt x="98" y="105"/>
                  </a:cubicBezTo>
                  <a:cubicBezTo>
                    <a:pt x="103" y="99"/>
                    <a:pt x="107" y="92"/>
                    <a:pt x="112" y="86"/>
                  </a:cubicBezTo>
                  <a:cubicBezTo>
                    <a:pt x="113" y="87"/>
                    <a:pt x="113" y="87"/>
                    <a:pt x="114" y="88"/>
                  </a:cubicBezTo>
                  <a:cubicBezTo>
                    <a:pt x="113" y="90"/>
                    <a:pt x="111" y="92"/>
                    <a:pt x="110" y="95"/>
                  </a:cubicBezTo>
                  <a:close/>
                  <a:moveTo>
                    <a:pt x="113" y="85"/>
                  </a:moveTo>
                  <a:cubicBezTo>
                    <a:pt x="116" y="81"/>
                    <a:pt x="119" y="77"/>
                    <a:pt x="121" y="73"/>
                  </a:cubicBezTo>
                  <a:cubicBezTo>
                    <a:pt x="121" y="73"/>
                    <a:pt x="121" y="74"/>
                    <a:pt x="121" y="74"/>
                  </a:cubicBezTo>
                  <a:cubicBezTo>
                    <a:pt x="119" y="78"/>
                    <a:pt x="117" y="82"/>
                    <a:pt x="115" y="86"/>
                  </a:cubicBezTo>
                  <a:cubicBezTo>
                    <a:pt x="115" y="86"/>
                    <a:pt x="114" y="85"/>
                    <a:pt x="113" y="85"/>
                  </a:cubicBezTo>
                  <a:close/>
                  <a:moveTo>
                    <a:pt x="118" y="66"/>
                  </a:moveTo>
                  <a:cubicBezTo>
                    <a:pt x="120" y="65"/>
                    <a:pt x="123" y="63"/>
                    <a:pt x="126" y="62"/>
                  </a:cubicBezTo>
                  <a:cubicBezTo>
                    <a:pt x="124" y="64"/>
                    <a:pt x="123" y="67"/>
                    <a:pt x="121" y="69"/>
                  </a:cubicBezTo>
                  <a:cubicBezTo>
                    <a:pt x="120" y="68"/>
                    <a:pt x="119" y="67"/>
                    <a:pt x="118" y="66"/>
                  </a:cubicBezTo>
                  <a:close/>
                  <a:moveTo>
                    <a:pt x="136" y="41"/>
                  </a:moveTo>
                  <a:cubicBezTo>
                    <a:pt x="136" y="41"/>
                    <a:pt x="137" y="41"/>
                    <a:pt x="137" y="41"/>
                  </a:cubicBezTo>
                  <a:cubicBezTo>
                    <a:pt x="137" y="41"/>
                    <a:pt x="137" y="40"/>
                    <a:pt x="137" y="40"/>
                  </a:cubicBezTo>
                  <a:cubicBezTo>
                    <a:pt x="137" y="41"/>
                    <a:pt x="137" y="41"/>
                    <a:pt x="137" y="41"/>
                  </a:cubicBezTo>
                  <a:cubicBezTo>
                    <a:pt x="137" y="41"/>
                    <a:pt x="136" y="41"/>
                    <a:pt x="136" y="41"/>
                  </a:cubicBezTo>
                  <a:close/>
                  <a:moveTo>
                    <a:pt x="136" y="17"/>
                  </a:moveTo>
                  <a:cubicBezTo>
                    <a:pt x="136" y="17"/>
                    <a:pt x="136" y="17"/>
                    <a:pt x="136" y="16"/>
                  </a:cubicBezTo>
                  <a:cubicBezTo>
                    <a:pt x="136" y="17"/>
                    <a:pt x="137" y="17"/>
                    <a:pt x="137" y="17"/>
                  </a:cubicBezTo>
                  <a:cubicBezTo>
                    <a:pt x="137" y="17"/>
                    <a:pt x="136" y="17"/>
                    <a:pt x="136" y="17"/>
                  </a:cubicBezTo>
                  <a:close/>
                  <a:moveTo>
                    <a:pt x="82" y="38"/>
                  </a:moveTo>
                  <a:cubicBezTo>
                    <a:pt x="81" y="37"/>
                    <a:pt x="80" y="36"/>
                    <a:pt x="78" y="35"/>
                  </a:cubicBezTo>
                  <a:cubicBezTo>
                    <a:pt x="78" y="35"/>
                    <a:pt x="78" y="35"/>
                    <a:pt x="78" y="35"/>
                  </a:cubicBezTo>
                  <a:cubicBezTo>
                    <a:pt x="80" y="36"/>
                    <a:pt x="81" y="37"/>
                    <a:pt x="82" y="38"/>
                  </a:cubicBezTo>
                  <a:cubicBezTo>
                    <a:pt x="81" y="41"/>
                    <a:pt x="79" y="43"/>
                    <a:pt x="78" y="46"/>
                  </a:cubicBezTo>
                  <a:cubicBezTo>
                    <a:pt x="75" y="47"/>
                    <a:pt x="72" y="47"/>
                    <a:pt x="69" y="48"/>
                  </a:cubicBezTo>
                  <a:cubicBezTo>
                    <a:pt x="69" y="48"/>
                    <a:pt x="69" y="48"/>
                    <a:pt x="68" y="48"/>
                  </a:cubicBezTo>
                  <a:cubicBezTo>
                    <a:pt x="70" y="44"/>
                    <a:pt x="72" y="40"/>
                    <a:pt x="73" y="36"/>
                  </a:cubicBezTo>
                  <a:cubicBezTo>
                    <a:pt x="75" y="36"/>
                    <a:pt x="76" y="36"/>
                    <a:pt x="78" y="35"/>
                  </a:cubicBezTo>
                  <a:cubicBezTo>
                    <a:pt x="80" y="35"/>
                    <a:pt x="83" y="34"/>
                    <a:pt x="85" y="33"/>
                  </a:cubicBezTo>
                  <a:cubicBezTo>
                    <a:pt x="84" y="35"/>
                    <a:pt x="83" y="37"/>
                    <a:pt x="82" y="38"/>
                  </a:cubicBezTo>
                  <a:close/>
                  <a:moveTo>
                    <a:pt x="68" y="47"/>
                  </a:moveTo>
                  <a:cubicBezTo>
                    <a:pt x="66" y="44"/>
                    <a:pt x="64" y="42"/>
                    <a:pt x="61" y="39"/>
                  </a:cubicBezTo>
                  <a:cubicBezTo>
                    <a:pt x="65" y="38"/>
                    <a:pt x="69" y="37"/>
                    <a:pt x="73" y="36"/>
                  </a:cubicBezTo>
                  <a:cubicBezTo>
                    <a:pt x="71" y="40"/>
                    <a:pt x="70" y="43"/>
                    <a:pt x="68" y="47"/>
                  </a:cubicBezTo>
                  <a:close/>
                  <a:moveTo>
                    <a:pt x="56" y="37"/>
                  </a:moveTo>
                  <a:cubicBezTo>
                    <a:pt x="56" y="36"/>
                    <a:pt x="57" y="35"/>
                    <a:pt x="57" y="34"/>
                  </a:cubicBezTo>
                  <a:cubicBezTo>
                    <a:pt x="57" y="34"/>
                    <a:pt x="57" y="34"/>
                    <a:pt x="58" y="34"/>
                  </a:cubicBezTo>
                  <a:cubicBezTo>
                    <a:pt x="63" y="33"/>
                    <a:pt x="69" y="33"/>
                    <a:pt x="74" y="31"/>
                  </a:cubicBezTo>
                  <a:cubicBezTo>
                    <a:pt x="75" y="31"/>
                    <a:pt x="75" y="31"/>
                    <a:pt x="75" y="31"/>
                  </a:cubicBezTo>
                  <a:cubicBezTo>
                    <a:pt x="75" y="32"/>
                    <a:pt x="75" y="32"/>
                    <a:pt x="74" y="32"/>
                  </a:cubicBezTo>
                  <a:cubicBezTo>
                    <a:pt x="68" y="34"/>
                    <a:pt x="62" y="35"/>
                    <a:pt x="56" y="37"/>
                  </a:cubicBezTo>
                  <a:close/>
                  <a:moveTo>
                    <a:pt x="56" y="34"/>
                  </a:moveTo>
                  <a:cubicBezTo>
                    <a:pt x="56" y="35"/>
                    <a:pt x="55" y="36"/>
                    <a:pt x="54" y="37"/>
                  </a:cubicBezTo>
                  <a:cubicBezTo>
                    <a:pt x="49" y="38"/>
                    <a:pt x="43" y="39"/>
                    <a:pt x="37" y="40"/>
                  </a:cubicBezTo>
                  <a:cubicBezTo>
                    <a:pt x="38" y="39"/>
                    <a:pt x="38" y="38"/>
                    <a:pt x="38" y="37"/>
                  </a:cubicBezTo>
                  <a:cubicBezTo>
                    <a:pt x="44" y="36"/>
                    <a:pt x="50" y="35"/>
                    <a:pt x="56" y="34"/>
                  </a:cubicBezTo>
                  <a:close/>
                  <a:moveTo>
                    <a:pt x="34" y="41"/>
                  </a:moveTo>
                  <a:cubicBezTo>
                    <a:pt x="29" y="41"/>
                    <a:pt x="24" y="42"/>
                    <a:pt x="19" y="42"/>
                  </a:cubicBezTo>
                  <a:cubicBezTo>
                    <a:pt x="24" y="40"/>
                    <a:pt x="30" y="39"/>
                    <a:pt x="36" y="38"/>
                  </a:cubicBezTo>
                  <a:cubicBezTo>
                    <a:pt x="35" y="39"/>
                    <a:pt x="35" y="40"/>
                    <a:pt x="34" y="41"/>
                  </a:cubicBezTo>
                  <a:close/>
                  <a:moveTo>
                    <a:pt x="24" y="59"/>
                  </a:moveTo>
                  <a:cubicBezTo>
                    <a:pt x="22" y="59"/>
                    <a:pt x="19" y="60"/>
                    <a:pt x="16" y="61"/>
                  </a:cubicBezTo>
                  <a:cubicBezTo>
                    <a:pt x="17" y="58"/>
                    <a:pt x="17" y="56"/>
                    <a:pt x="18" y="54"/>
                  </a:cubicBezTo>
                  <a:cubicBezTo>
                    <a:pt x="20" y="55"/>
                    <a:pt x="22" y="57"/>
                    <a:pt x="24" y="59"/>
                  </a:cubicBezTo>
                  <a:close/>
                  <a:moveTo>
                    <a:pt x="15" y="64"/>
                  </a:moveTo>
                  <a:cubicBezTo>
                    <a:pt x="15" y="64"/>
                    <a:pt x="15" y="64"/>
                    <a:pt x="15" y="64"/>
                  </a:cubicBezTo>
                  <a:cubicBezTo>
                    <a:pt x="17" y="65"/>
                    <a:pt x="19" y="67"/>
                    <a:pt x="21" y="68"/>
                  </a:cubicBezTo>
                  <a:cubicBezTo>
                    <a:pt x="19" y="73"/>
                    <a:pt x="18" y="77"/>
                    <a:pt x="17" y="82"/>
                  </a:cubicBezTo>
                  <a:cubicBezTo>
                    <a:pt x="17" y="82"/>
                    <a:pt x="16" y="82"/>
                    <a:pt x="16" y="82"/>
                  </a:cubicBezTo>
                  <a:cubicBezTo>
                    <a:pt x="16" y="76"/>
                    <a:pt x="16" y="70"/>
                    <a:pt x="15" y="64"/>
                  </a:cubicBezTo>
                  <a:close/>
                  <a:moveTo>
                    <a:pt x="25" y="72"/>
                  </a:moveTo>
                  <a:cubicBezTo>
                    <a:pt x="28" y="74"/>
                    <a:pt x="30" y="76"/>
                    <a:pt x="33" y="79"/>
                  </a:cubicBezTo>
                  <a:cubicBezTo>
                    <a:pt x="29" y="80"/>
                    <a:pt x="26" y="80"/>
                    <a:pt x="22" y="81"/>
                  </a:cubicBezTo>
                  <a:cubicBezTo>
                    <a:pt x="23" y="78"/>
                    <a:pt x="24" y="75"/>
                    <a:pt x="25" y="72"/>
                  </a:cubicBezTo>
                  <a:close/>
                  <a:moveTo>
                    <a:pt x="32" y="97"/>
                  </a:moveTo>
                  <a:cubicBezTo>
                    <a:pt x="35" y="96"/>
                    <a:pt x="39" y="96"/>
                    <a:pt x="42" y="95"/>
                  </a:cubicBezTo>
                  <a:cubicBezTo>
                    <a:pt x="40" y="98"/>
                    <a:pt x="39" y="102"/>
                    <a:pt x="37" y="105"/>
                  </a:cubicBezTo>
                  <a:cubicBezTo>
                    <a:pt x="35" y="103"/>
                    <a:pt x="33" y="101"/>
                    <a:pt x="31" y="99"/>
                  </a:cubicBezTo>
                  <a:cubicBezTo>
                    <a:pt x="31" y="98"/>
                    <a:pt x="31" y="97"/>
                    <a:pt x="32" y="97"/>
                  </a:cubicBezTo>
                  <a:close/>
                  <a:moveTo>
                    <a:pt x="45" y="111"/>
                  </a:moveTo>
                  <a:cubicBezTo>
                    <a:pt x="44" y="111"/>
                    <a:pt x="44" y="111"/>
                    <a:pt x="44" y="112"/>
                  </a:cubicBezTo>
                  <a:cubicBezTo>
                    <a:pt x="44" y="112"/>
                    <a:pt x="44" y="111"/>
                    <a:pt x="44" y="111"/>
                  </a:cubicBezTo>
                  <a:cubicBezTo>
                    <a:pt x="44" y="111"/>
                    <a:pt x="44" y="111"/>
                    <a:pt x="45" y="111"/>
                  </a:cubicBezTo>
                  <a:close/>
                  <a:moveTo>
                    <a:pt x="49" y="109"/>
                  </a:moveTo>
                  <a:cubicBezTo>
                    <a:pt x="52" y="108"/>
                    <a:pt x="55" y="107"/>
                    <a:pt x="58" y="106"/>
                  </a:cubicBezTo>
                  <a:cubicBezTo>
                    <a:pt x="59" y="108"/>
                    <a:pt x="61" y="110"/>
                    <a:pt x="63" y="112"/>
                  </a:cubicBezTo>
                  <a:cubicBezTo>
                    <a:pt x="61" y="117"/>
                    <a:pt x="59" y="121"/>
                    <a:pt x="57" y="126"/>
                  </a:cubicBezTo>
                  <a:cubicBezTo>
                    <a:pt x="54" y="122"/>
                    <a:pt x="50" y="118"/>
                    <a:pt x="47" y="115"/>
                  </a:cubicBezTo>
                  <a:cubicBezTo>
                    <a:pt x="48" y="113"/>
                    <a:pt x="49" y="111"/>
                    <a:pt x="49" y="109"/>
                  </a:cubicBezTo>
                  <a:close/>
                  <a:moveTo>
                    <a:pt x="54" y="129"/>
                  </a:moveTo>
                  <a:cubicBezTo>
                    <a:pt x="52" y="130"/>
                    <a:pt x="49" y="131"/>
                    <a:pt x="46" y="131"/>
                  </a:cubicBezTo>
                  <a:cubicBezTo>
                    <a:pt x="45" y="130"/>
                    <a:pt x="43" y="128"/>
                    <a:pt x="42" y="127"/>
                  </a:cubicBezTo>
                  <a:cubicBezTo>
                    <a:pt x="43" y="124"/>
                    <a:pt x="44" y="121"/>
                    <a:pt x="46" y="118"/>
                  </a:cubicBezTo>
                  <a:cubicBezTo>
                    <a:pt x="48" y="121"/>
                    <a:pt x="51" y="125"/>
                    <a:pt x="54" y="129"/>
                  </a:cubicBezTo>
                  <a:close/>
                  <a:moveTo>
                    <a:pt x="43" y="132"/>
                  </a:moveTo>
                  <a:cubicBezTo>
                    <a:pt x="42" y="132"/>
                    <a:pt x="41" y="132"/>
                    <a:pt x="40" y="132"/>
                  </a:cubicBezTo>
                  <a:cubicBezTo>
                    <a:pt x="41" y="132"/>
                    <a:pt x="41" y="131"/>
                    <a:pt x="41" y="130"/>
                  </a:cubicBezTo>
                  <a:cubicBezTo>
                    <a:pt x="42" y="131"/>
                    <a:pt x="42" y="131"/>
                    <a:pt x="43" y="132"/>
                  </a:cubicBezTo>
                  <a:close/>
                  <a:moveTo>
                    <a:pt x="59" y="161"/>
                  </a:moveTo>
                  <a:cubicBezTo>
                    <a:pt x="59" y="159"/>
                    <a:pt x="60" y="157"/>
                    <a:pt x="61" y="155"/>
                  </a:cubicBezTo>
                  <a:cubicBezTo>
                    <a:pt x="61" y="155"/>
                    <a:pt x="62" y="156"/>
                    <a:pt x="62" y="156"/>
                  </a:cubicBezTo>
                  <a:cubicBezTo>
                    <a:pt x="62" y="158"/>
                    <a:pt x="61" y="159"/>
                    <a:pt x="61" y="160"/>
                  </a:cubicBezTo>
                  <a:cubicBezTo>
                    <a:pt x="60" y="160"/>
                    <a:pt x="59" y="161"/>
                    <a:pt x="59" y="161"/>
                  </a:cubicBezTo>
                  <a:close/>
                  <a:moveTo>
                    <a:pt x="67" y="158"/>
                  </a:moveTo>
                  <a:cubicBezTo>
                    <a:pt x="67" y="157"/>
                    <a:pt x="66" y="156"/>
                    <a:pt x="66" y="156"/>
                  </a:cubicBezTo>
                  <a:cubicBezTo>
                    <a:pt x="67" y="153"/>
                    <a:pt x="68" y="151"/>
                    <a:pt x="69" y="149"/>
                  </a:cubicBezTo>
                  <a:cubicBezTo>
                    <a:pt x="70" y="150"/>
                    <a:pt x="71" y="151"/>
                    <a:pt x="72" y="153"/>
                  </a:cubicBezTo>
                  <a:cubicBezTo>
                    <a:pt x="71" y="153"/>
                    <a:pt x="70" y="153"/>
                    <a:pt x="70" y="154"/>
                  </a:cubicBezTo>
                  <a:cubicBezTo>
                    <a:pt x="69" y="155"/>
                    <a:pt x="68" y="156"/>
                    <a:pt x="68" y="158"/>
                  </a:cubicBezTo>
                  <a:cubicBezTo>
                    <a:pt x="68" y="158"/>
                    <a:pt x="68" y="158"/>
                    <a:pt x="67" y="158"/>
                  </a:cubicBezTo>
                  <a:close/>
                  <a:moveTo>
                    <a:pt x="83" y="161"/>
                  </a:moveTo>
                  <a:cubicBezTo>
                    <a:pt x="82" y="160"/>
                    <a:pt x="80" y="158"/>
                    <a:pt x="78" y="157"/>
                  </a:cubicBezTo>
                  <a:cubicBezTo>
                    <a:pt x="78" y="157"/>
                    <a:pt x="78" y="157"/>
                    <a:pt x="78" y="156"/>
                  </a:cubicBezTo>
                  <a:cubicBezTo>
                    <a:pt x="78" y="156"/>
                    <a:pt x="78" y="156"/>
                    <a:pt x="78" y="156"/>
                  </a:cubicBezTo>
                  <a:cubicBezTo>
                    <a:pt x="78" y="156"/>
                    <a:pt x="79" y="156"/>
                    <a:pt x="79" y="156"/>
                  </a:cubicBezTo>
                  <a:cubicBezTo>
                    <a:pt x="80" y="155"/>
                    <a:pt x="81" y="154"/>
                    <a:pt x="83" y="153"/>
                  </a:cubicBezTo>
                  <a:cubicBezTo>
                    <a:pt x="84" y="154"/>
                    <a:pt x="85" y="155"/>
                    <a:pt x="86" y="156"/>
                  </a:cubicBezTo>
                  <a:cubicBezTo>
                    <a:pt x="85" y="158"/>
                    <a:pt x="84" y="159"/>
                    <a:pt x="84" y="161"/>
                  </a:cubicBezTo>
                  <a:cubicBezTo>
                    <a:pt x="84" y="161"/>
                    <a:pt x="83" y="161"/>
                    <a:pt x="83" y="161"/>
                  </a:cubicBezTo>
                  <a:close/>
                  <a:moveTo>
                    <a:pt x="87" y="157"/>
                  </a:moveTo>
                  <a:cubicBezTo>
                    <a:pt x="89" y="158"/>
                    <a:pt x="90" y="159"/>
                    <a:pt x="92" y="160"/>
                  </a:cubicBezTo>
                  <a:cubicBezTo>
                    <a:pt x="92" y="161"/>
                    <a:pt x="91" y="161"/>
                    <a:pt x="91" y="161"/>
                  </a:cubicBezTo>
                  <a:cubicBezTo>
                    <a:pt x="90" y="162"/>
                    <a:pt x="91" y="163"/>
                    <a:pt x="92" y="163"/>
                  </a:cubicBezTo>
                  <a:cubicBezTo>
                    <a:pt x="93" y="164"/>
                    <a:pt x="95" y="163"/>
                    <a:pt x="97" y="162"/>
                  </a:cubicBezTo>
                  <a:cubicBezTo>
                    <a:pt x="97" y="162"/>
                    <a:pt x="97" y="162"/>
                    <a:pt x="97" y="162"/>
                  </a:cubicBezTo>
                  <a:cubicBezTo>
                    <a:pt x="95" y="164"/>
                    <a:pt x="94" y="166"/>
                    <a:pt x="92" y="167"/>
                  </a:cubicBezTo>
                  <a:cubicBezTo>
                    <a:pt x="92" y="167"/>
                    <a:pt x="91" y="166"/>
                    <a:pt x="91" y="166"/>
                  </a:cubicBezTo>
                  <a:cubicBezTo>
                    <a:pt x="89" y="164"/>
                    <a:pt x="87" y="162"/>
                    <a:pt x="85" y="161"/>
                  </a:cubicBezTo>
                  <a:cubicBezTo>
                    <a:pt x="85" y="160"/>
                    <a:pt x="86" y="159"/>
                    <a:pt x="87" y="157"/>
                  </a:cubicBezTo>
                  <a:close/>
                  <a:moveTo>
                    <a:pt x="124" y="185"/>
                  </a:moveTo>
                  <a:cubicBezTo>
                    <a:pt x="126" y="182"/>
                    <a:pt x="128" y="178"/>
                    <a:pt x="130" y="175"/>
                  </a:cubicBezTo>
                  <a:cubicBezTo>
                    <a:pt x="133" y="176"/>
                    <a:pt x="137" y="177"/>
                    <a:pt x="140" y="178"/>
                  </a:cubicBezTo>
                  <a:cubicBezTo>
                    <a:pt x="138" y="182"/>
                    <a:pt x="137" y="185"/>
                    <a:pt x="137" y="186"/>
                  </a:cubicBezTo>
                  <a:cubicBezTo>
                    <a:pt x="136" y="185"/>
                    <a:pt x="135" y="185"/>
                    <a:pt x="135" y="186"/>
                  </a:cubicBezTo>
                  <a:cubicBezTo>
                    <a:pt x="135" y="188"/>
                    <a:pt x="135" y="188"/>
                    <a:pt x="136" y="189"/>
                  </a:cubicBezTo>
                  <a:cubicBezTo>
                    <a:pt x="136" y="190"/>
                    <a:pt x="136" y="190"/>
                    <a:pt x="136" y="190"/>
                  </a:cubicBezTo>
                  <a:cubicBezTo>
                    <a:pt x="134" y="190"/>
                    <a:pt x="132" y="189"/>
                    <a:pt x="130" y="188"/>
                  </a:cubicBezTo>
                  <a:cubicBezTo>
                    <a:pt x="128" y="187"/>
                    <a:pt x="126" y="186"/>
                    <a:pt x="124" y="185"/>
                  </a:cubicBezTo>
                  <a:close/>
                  <a:moveTo>
                    <a:pt x="175" y="186"/>
                  </a:moveTo>
                  <a:cubicBezTo>
                    <a:pt x="179" y="187"/>
                    <a:pt x="183" y="188"/>
                    <a:pt x="187" y="189"/>
                  </a:cubicBezTo>
                  <a:cubicBezTo>
                    <a:pt x="184" y="192"/>
                    <a:pt x="182" y="195"/>
                    <a:pt x="179" y="198"/>
                  </a:cubicBezTo>
                  <a:cubicBezTo>
                    <a:pt x="174" y="198"/>
                    <a:pt x="169" y="197"/>
                    <a:pt x="165" y="197"/>
                  </a:cubicBezTo>
                  <a:cubicBezTo>
                    <a:pt x="168" y="193"/>
                    <a:pt x="172" y="190"/>
                    <a:pt x="175" y="186"/>
                  </a:cubicBezTo>
                  <a:close/>
                  <a:moveTo>
                    <a:pt x="190" y="190"/>
                  </a:moveTo>
                  <a:cubicBezTo>
                    <a:pt x="193" y="191"/>
                    <a:pt x="196" y="191"/>
                    <a:pt x="199" y="192"/>
                  </a:cubicBezTo>
                  <a:cubicBezTo>
                    <a:pt x="197" y="194"/>
                    <a:pt x="195" y="197"/>
                    <a:pt x="193" y="199"/>
                  </a:cubicBezTo>
                  <a:cubicBezTo>
                    <a:pt x="189" y="199"/>
                    <a:pt x="186" y="199"/>
                    <a:pt x="182" y="199"/>
                  </a:cubicBezTo>
                  <a:cubicBezTo>
                    <a:pt x="185" y="196"/>
                    <a:pt x="187" y="193"/>
                    <a:pt x="190" y="190"/>
                  </a:cubicBezTo>
                  <a:close/>
                  <a:moveTo>
                    <a:pt x="217" y="194"/>
                  </a:moveTo>
                  <a:cubicBezTo>
                    <a:pt x="218" y="195"/>
                    <a:pt x="220" y="195"/>
                    <a:pt x="221" y="195"/>
                  </a:cubicBezTo>
                  <a:cubicBezTo>
                    <a:pt x="220" y="196"/>
                    <a:pt x="219" y="198"/>
                    <a:pt x="218" y="199"/>
                  </a:cubicBezTo>
                  <a:cubicBezTo>
                    <a:pt x="217" y="199"/>
                    <a:pt x="216" y="199"/>
                    <a:pt x="214" y="199"/>
                  </a:cubicBezTo>
                  <a:cubicBezTo>
                    <a:pt x="215" y="198"/>
                    <a:pt x="216" y="196"/>
                    <a:pt x="217" y="194"/>
                  </a:cubicBezTo>
                  <a:close/>
                  <a:moveTo>
                    <a:pt x="211" y="205"/>
                  </a:moveTo>
                  <a:cubicBezTo>
                    <a:pt x="212" y="205"/>
                    <a:pt x="213" y="205"/>
                    <a:pt x="214" y="205"/>
                  </a:cubicBezTo>
                  <a:cubicBezTo>
                    <a:pt x="213" y="207"/>
                    <a:pt x="211" y="210"/>
                    <a:pt x="209" y="212"/>
                  </a:cubicBezTo>
                  <a:cubicBezTo>
                    <a:pt x="209" y="212"/>
                    <a:pt x="209" y="213"/>
                    <a:pt x="209" y="213"/>
                  </a:cubicBezTo>
                  <a:cubicBezTo>
                    <a:pt x="208" y="212"/>
                    <a:pt x="207" y="212"/>
                    <a:pt x="205" y="212"/>
                  </a:cubicBezTo>
                  <a:cubicBezTo>
                    <a:pt x="207" y="210"/>
                    <a:pt x="209" y="207"/>
                    <a:pt x="211" y="205"/>
                  </a:cubicBezTo>
                  <a:close/>
                  <a:moveTo>
                    <a:pt x="231" y="199"/>
                  </a:moveTo>
                  <a:cubicBezTo>
                    <a:pt x="231" y="197"/>
                    <a:pt x="232" y="196"/>
                    <a:pt x="232" y="195"/>
                  </a:cubicBezTo>
                  <a:cubicBezTo>
                    <a:pt x="238" y="195"/>
                    <a:pt x="243" y="195"/>
                    <a:pt x="248" y="195"/>
                  </a:cubicBezTo>
                  <a:cubicBezTo>
                    <a:pt x="247" y="196"/>
                    <a:pt x="247" y="197"/>
                    <a:pt x="246" y="197"/>
                  </a:cubicBezTo>
                  <a:cubicBezTo>
                    <a:pt x="241" y="198"/>
                    <a:pt x="236" y="198"/>
                    <a:pt x="231" y="199"/>
                  </a:cubicBezTo>
                  <a:close/>
                  <a:moveTo>
                    <a:pt x="252" y="195"/>
                  </a:moveTo>
                  <a:cubicBezTo>
                    <a:pt x="255" y="195"/>
                    <a:pt x="258" y="195"/>
                    <a:pt x="261" y="194"/>
                  </a:cubicBezTo>
                  <a:cubicBezTo>
                    <a:pt x="261" y="195"/>
                    <a:pt x="261" y="195"/>
                    <a:pt x="261" y="196"/>
                  </a:cubicBezTo>
                  <a:cubicBezTo>
                    <a:pt x="258" y="196"/>
                    <a:pt x="254" y="196"/>
                    <a:pt x="251" y="197"/>
                  </a:cubicBezTo>
                  <a:cubicBezTo>
                    <a:pt x="252" y="196"/>
                    <a:pt x="252" y="196"/>
                    <a:pt x="252" y="195"/>
                  </a:cubicBezTo>
                  <a:close/>
                  <a:moveTo>
                    <a:pt x="262" y="201"/>
                  </a:moveTo>
                  <a:cubicBezTo>
                    <a:pt x="266" y="201"/>
                    <a:pt x="270" y="200"/>
                    <a:pt x="274" y="200"/>
                  </a:cubicBezTo>
                  <a:cubicBezTo>
                    <a:pt x="272" y="204"/>
                    <a:pt x="271" y="208"/>
                    <a:pt x="270" y="212"/>
                  </a:cubicBezTo>
                  <a:cubicBezTo>
                    <a:pt x="264" y="213"/>
                    <a:pt x="259" y="214"/>
                    <a:pt x="254" y="214"/>
                  </a:cubicBezTo>
                  <a:cubicBezTo>
                    <a:pt x="257" y="211"/>
                    <a:pt x="260" y="206"/>
                    <a:pt x="262" y="201"/>
                  </a:cubicBezTo>
                  <a:close/>
                  <a:moveTo>
                    <a:pt x="305" y="195"/>
                  </a:moveTo>
                  <a:cubicBezTo>
                    <a:pt x="308" y="195"/>
                    <a:pt x="310" y="194"/>
                    <a:pt x="313" y="194"/>
                  </a:cubicBezTo>
                  <a:cubicBezTo>
                    <a:pt x="312" y="196"/>
                    <a:pt x="311" y="199"/>
                    <a:pt x="311" y="201"/>
                  </a:cubicBezTo>
                  <a:cubicBezTo>
                    <a:pt x="308" y="202"/>
                    <a:pt x="305" y="203"/>
                    <a:pt x="303" y="204"/>
                  </a:cubicBezTo>
                  <a:cubicBezTo>
                    <a:pt x="304" y="201"/>
                    <a:pt x="304" y="198"/>
                    <a:pt x="305" y="195"/>
                  </a:cubicBezTo>
                  <a:close/>
                  <a:moveTo>
                    <a:pt x="306" y="190"/>
                  </a:moveTo>
                  <a:cubicBezTo>
                    <a:pt x="306" y="189"/>
                    <a:pt x="306" y="189"/>
                    <a:pt x="306" y="188"/>
                  </a:cubicBezTo>
                  <a:cubicBezTo>
                    <a:pt x="309" y="188"/>
                    <a:pt x="313" y="187"/>
                    <a:pt x="316" y="186"/>
                  </a:cubicBezTo>
                  <a:cubicBezTo>
                    <a:pt x="316" y="187"/>
                    <a:pt x="316" y="187"/>
                    <a:pt x="316" y="188"/>
                  </a:cubicBezTo>
                  <a:cubicBezTo>
                    <a:pt x="312" y="189"/>
                    <a:pt x="309" y="189"/>
                    <a:pt x="306" y="190"/>
                  </a:cubicBezTo>
                  <a:close/>
                  <a:moveTo>
                    <a:pt x="322" y="185"/>
                  </a:moveTo>
                  <a:cubicBezTo>
                    <a:pt x="326" y="184"/>
                    <a:pt x="329" y="183"/>
                    <a:pt x="332" y="182"/>
                  </a:cubicBezTo>
                  <a:cubicBezTo>
                    <a:pt x="331" y="183"/>
                    <a:pt x="331" y="184"/>
                    <a:pt x="331" y="185"/>
                  </a:cubicBezTo>
                  <a:cubicBezTo>
                    <a:pt x="328" y="186"/>
                    <a:pt x="325" y="186"/>
                    <a:pt x="322" y="187"/>
                  </a:cubicBezTo>
                  <a:cubicBezTo>
                    <a:pt x="322" y="186"/>
                    <a:pt x="322" y="185"/>
                    <a:pt x="322" y="185"/>
                  </a:cubicBezTo>
                  <a:close/>
                  <a:moveTo>
                    <a:pt x="336" y="181"/>
                  </a:moveTo>
                  <a:cubicBezTo>
                    <a:pt x="340" y="180"/>
                    <a:pt x="344" y="179"/>
                    <a:pt x="349" y="177"/>
                  </a:cubicBezTo>
                  <a:cubicBezTo>
                    <a:pt x="348" y="179"/>
                    <a:pt x="348" y="180"/>
                    <a:pt x="348" y="181"/>
                  </a:cubicBezTo>
                  <a:cubicBezTo>
                    <a:pt x="343" y="182"/>
                    <a:pt x="339" y="183"/>
                    <a:pt x="335" y="184"/>
                  </a:cubicBezTo>
                  <a:cubicBezTo>
                    <a:pt x="335" y="183"/>
                    <a:pt x="336" y="182"/>
                    <a:pt x="336" y="181"/>
                  </a:cubicBezTo>
                  <a:close/>
                  <a:moveTo>
                    <a:pt x="441" y="133"/>
                  </a:moveTo>
                  <a:cubicBezTo>
                    <a:pt x="443" y="132"/>
                    <a:pt x="444" y="131"/>
                    <a:pt x="446" y="130"/>
                  </a:cubicBezTo>
                  <a:cubicBezTo>
                    <a:pt x="445" y="132"/>
                    <a:pt x="445" y="135"/>
                    <a:pt x="444" y="138"/>
                  </a:cubicBezTo>
                  <a:cubicBezTo>
                    <a:pt x="443" y="139"/>
                    <a:pt x="444" y="140"/>
                    <a:pt x="444" y="140"/>
                  </a:cubicBezTo>
                  <a:cubicBezTo>
                    <a:pt x="442" y="143"/>
                    <a:pt x="440" y="145"/>
                    <a:pt x="437" y="147"/>
                  </a:cubicBezTo>
                  <a:cubicBezTo>
                    <a:pt x="439" y="143"/>
                    <a:pt x="440" y="138"/>
                    <a:pt x="441" y="133"/>
                  </a:cubicBezTo>
                  <a:close/>
                  <a:moveTo>
                    <a:pt x="469" y="102"/>
                  </a:moveTo>
                  <a:cubicBezTo>
                    <a:pt x="470" y="99"/>
                    <a:pt x="470" y="95"/>
                    <a:pt x="470" y="92"/>
                  </a:cubicBezTo>
                  <a:cubicBezTo>
                    <a:pt x="471" y="91"/>
                    <a:pt x="471" y="91"/>
                    <a:pt x="472" y="90"/>
                  </a:cubicBezTo>
                  <a:cubicBezTo>
                    <a:pt x="472" y="91"/>
                    <a:pt x="472" y="92"/>
                    <a:pt x="472" y="93"/>
                  </a:cubicBezTo>
                  <a:cubicBezTo>
                    <a:pt x="472" y="94"/>
                    <a:pt x="471" y="96"/>
                    <a:pt x="471" y="98"/>
                  </a:cubicBezTo>
                  <a:cubicBezTo>
                    <a:pt x="471" y="99"/>
                    <a:pt x="470" y="101"/>
                    <a:pt x="469" y="102"/>
                  </a:cubicBezTo>
                  <a:close/>
                  <a:moveTo>
                    <a:pt x="462" y="99"/>
                  </a:moveTo>
                  <a:cubicBezTo>
                    <a:pt x="460" y="103"/>
                    <a:pt x="458" y="107"/>
                    <a:pt x="455" y="111"/>
                  </a:cubicBezTo>
                  <a:cubicBezTo>
                    <a:pt x="455" y="110"/>
                    <a:pt x="456" y="109"/>
                    <a:pt x="456" y="108"/>
                  </a:cubicBezTo>
                  <a:cubicBezTo>
                    <a:pt x="456" y="108"/>
                    <a:pt x="456" y="108"/>
                    <a:pt x="456" y="107"/>
                  </a:cubicBezTo>
                  <a:cubicBezTo>
                    <a:pt x="457" y="107"/>
                    <a:pt x="456" y="107"/>
                    <a:pt x="456" y="107"/>
                  </a:cubicBezTo>
                  <a:cubicBezTo>
                    <a:pt x="456" y="107"/>
                    <a:pt x="456" y="107"/>
                    <a:pt x="456" y="107"/>
                  </a:cubicBezTo>
                  <a:cubicBezTo>
                    <a:pt x="456" y="106"/>
                    <a:pt x="456" y="105"/>
                    <a:pt x="456" y="104"/>
                  </a:cubicBezTo>
                  <a:cubicBezTo>
                    <a:pt x="458" y="102"/>
                    <a:pt x="460" y="101"/>
                    <a:pt x="462" y="99"/>
                  </a:cubicBezTo>
                  <a:close/>
                  <a:moveTo>
                    <a:pt x="450" y="110"/>
                  </a:moveTo>
                  <a:cubicBezTo>
                    <a:pt x="448" y="111"/>
                    <a:pt x="446" y="112"/>
                    <a:pt x="444" y="113"/>
                  </a:cubicBezTo>
                  <a:cubicBezTo>
                    <a:pt x="444" y="113"/>
                    <a:pt x="444" y="113"/>
                    <a:pt x="444" y="113"/>
                  </a:cubicBezTo>
                  <a:cubicBezTo>
                    <a:pt x="447" y="112"/>
                    <a:pt x="449" y="110"/>
                    <a:pt x="451" y="108"/>
                  </a:cubicBezTo>
                  <a:cubicBezTo>
                    <a:pt x="451" y="109"/>
                    <a:pt x="451" y="110"/>
                    <a:pt x="450" y="110"/>
                  </a:cubicBezTo>
                  <a:close/>
                  <a:moveTo>
                    <a:pt x="413" y="126"/>
                  </a:moveTo>
                  <a:cubicBezTo>
                    <a:pt x="414" y="124"/>
                    <a:pt x="414" y="122"/>
                    <a:pt x="415" y="120"/>
                  </a:cubicBezTo>
                  <a:cubicBezTo>
                    <a:pt x="417" y="120"/>
                    <a:pt x="419" y="119"/>
                    <a:pt x="422" y="118"/>
                  </a:cubicBezTo>
                  <a:cubicBezTo>
                    <a:pt x="422" y="119"/>
                    <a:pt x="421" y="121"/>
                    <a:pt x="421" y="123"/>
                  </a:cubicBezTo>
                  <a:cubicBezTo>
                    <a:pt x="418" y="124"/>
                    <a:pt x="416" y="125"/>
                    <a:pt x="413" y="126"/>
                  </a:cubicBezTo>
                  <a:close/>
                  <a:moveTo>
                    <a:pt x="411" y="126"/>
                  </a:moveTo>
                  <a:cubicBezTo>
                    <a:pt x="410" y="127"/>
                    <a:pt x="408" y="127"/>
                    <a:pt x="407" y="128"/>
                  </a:cubicBezTo>
                  <a:cubicBezTo>
                    <a:pt x="407" y="126"/>
                    <a:pt x="407" y="125"/>
                    <a:pt x="406" y="123"/>
                  </a:cubicBezTo>
                  <a:cubicBezTo>
                    <a:pt x="409" y="122"/>
                    <a:pt x="411" y="122"/>
                    <a:pt x="413" y="121"/>
                  </a:cubicBezTo>
                  <a:cubicBezTo>
                    <a:pt x="412" y="123"/>
                    <a:pt x="412" y="124"/>
                    <a:pt x="411" y="126"/>
                  </a:cubicBezTo>
                  <a:close/>
                  <a:moveTo>
                    <a:pt x="404" y="127"/>
                  </a:moveTo>
                  <a:cubicBezTo>
                    <a:pt x="403" y="125"/>
                    <a:pt x="399" y="125"/>
                    <a:pt x="399" y="128"/>
                  </a:cubicBezTo>
                  <a:cubicBezTo>
                    <a:pt x="399" y="129"/>
                    <a:pt x="399" y="129"/>
                    <a:pt x="399" y="130"/>
                  </a:cubicBezTo>
                  <a:cubicBezTo>
                    <a:pt x="397" y="130"/>
                    <a:pt x="394" y="131"/>
                    <a:pt x="392" y="132"/>
                  </a:cubicBezTo>
                  <a:cubicBezTo>
                    <a:pt x="392" y="131"/>
                    <a:pt x="393" y="130"/>
                    <a:pt x="393" y="129"/>
                  </a:cubicBezTo>
                  <a:cubicBezTo>
                    <a:pt x="394" y="128"/>
                    <a:pt x="394" y="128"/>
                    <a:pt x="394" y="127"/>
                  </a:cubicBezTo>
                  <a:cubicBezTo>
                    <a:pt x="397" y="126"/>
                    <a:pt x="401" y="125"/>
                    <a:pt x="404" y="124"/>
                  </a:cubicBezTo>
                  <a:cubicBezTo>
                    <a:pt x="404" y="125"/>
                    <a:pt x="404" y="126"/>
                    <a:pt x="404" y="127"/>
                  </a:cubicBezTo>
                  <a:close/>
                  <a:moveTo>
                    <a:pt x="388" y="131"/>
                  </a:moveTo>
                  <a:cubicBezTo>
                    <a:pt x="385" y="131"/>
                    <a:pt x="383" y="131"/>
                    <a:pt x="381" y="131"/>
                  </a:cubicBezTo>
                  <a:cubicBezTo>
                    <a:pt x="384" y="130"/>
                    <a:pt x="386" y="129"/>
                    <a:pt x="389" y="128"/>
                  </a:cubicBezTo>
                  <a:cubicBezTo>
                    <a:pt x="388" y="129"/>
                    <a:pt x="388" y="130"/>
                    <a:pt x="388" y="131"/>
                  </a:cubicBezTo>
                  <a:close/>
                  <a:moveTo>
                    <a:pt x="377" y="132"/>
                  </a:moveTo>
                  <a:cubicBezTo>
                    <a:pt x="376" y="133"/>
                    <a:pt x="376" y="134"/>
                    <a:pt x="375" y="136"/>
                  </a:cubicBezTo>
                  <a:cubicBezTo>
                    <a:pt x="371" y="137"/>
                    <a:pt x="367" y="138"/>
                    <a:pt x="363" y="138"/>
                  </a:cubicBezTo>
                  <a:cubicBezTo>
                    <a:pt x="363" y="137"/>
                    <a:pt x="364" y="136"/>
                    <a:pt x="365" y="134"/>
                  </a:cubicBezTo>
                  <a:cubicBezTo>
                    <a:pt x="369" y="134"/>
                    <a:pt x="373" y="133"/>
                    <a:pt x="377" y="132"/>
                  </a:cubicBezTo>
                  <a:cubicBezTo>
                    <a:pt x="377" y="132"/>
                    <a:pt x="377" y="132"/>
                    <a:pt x="377" y="132"/>
                  </a:cubicBezTo>
                  <a:close/>
                  <a:moveTo>
                    <a:pt x="193" y="126"/>
                  </a:moveTo>
                  <a:cubicBezTo>
                    <a:pt x="191" y="125"/>
                    <a:pt x="188" y="124"/>
                    <a:pt x="186" y="123"/>
                  </a:cubicBezTo>
                  <a:cubicBezTo>
                    <a:pt x="186" y="123"/>
                    <a:pt x="186" y="123"/>
                    <a:pt x="186" y="123"/>
                  </a:cubicBezTo>
                  <a:cubicBezTo>
                    <a:pt x="189" y="124"/>
                    <a:pt x="191" y="125"/>
                    <a:pt x="193" y="126"/>
                  </a:cubicBezTo>
                  <a:cubicBezTo>
                    <a:pt x="193" y="126"/>
                    <a:pt x="193" y="126"/>
                    <a:pt x="193" y="126"/>
                  </a:cubicBezTo>
                  <a:close/>
                  <a:moveTo>
                    <a:pt x="175" y="119"/>
                  </a:moveTo>
                  <a:cubicBezTo>
                    <a:pt x="175" y="119"/>
                    <a:pt x="175" y="119"/>
                    <a:pt x="175" y="119"/>
                  </a:cubicBezTo>
                  <a:cubicBezTo>
                    <a:pt x="172" y="118"/>
                    <a:pt x="170" y="116"/>
                    <a:pt x="167" y="114"/>
                  </a:cubicBezTo>
                  <a:cubicBezTo>
                    <a:pt x="170" y="116"/>
                    <a:pt x="173" y="117"/>
                    <a:pt x="176" y="118"/>
                  </a:cubicBezTo>
                  <a:cubicBezTo>
                    <a:pt x="175" y="119"/>
                    <a:pt x="175" y="119"/>
                    <a:pt x="175" y="119"/>
                  </a:cubicBezTo>
                  <a:close/>
                  <a:moveTo>
                    <a:pt x="149" y="103"/>
                  </a:moveTo>
                  <a:cubicBezTo>
                    <a:pt x="149" y="104"/>
                    <a:pt x="149" y="104"/>
                    <a:pt x="149" y="104"/>
                  </a:cubicBezTo>
                  <a:cubicBezTo>
                    <a:pt x="148" y="105"/>
                    <a:pt x="147" y="106"/>
                    <a:pt x="146" y="107"/>
                  </a:cubicBezTo>
                  <a:cubicBezTo>
                    <a:pt x="145" y="107"/>
                    <a:pt x="145" y="106"/>
                    <a:pt x="144" y="106"/>
                  </a:cubicBezTo>
                  <a:cubicBezTo>
                    <a:pt x="145" y="105"/>
                    <a:pt x="146" y="103"/>
                    <a:pt x="147" y="102"/>
                  </a:cubicBezTo>
                  <a:cubicBezTo>
                    <a:pt x="147" y="103"/>
                    <a:pt x="148" y="103"/>
                    <a:pt x="149" y="103"/>
                  </a:cubicBezTo>
                  <a:close/>
                  <a:moveTo>
                    <a:pt x="144" y="109"/>
                  </a:moveTo>
                  <a:cubicBezTo>
                    <a:pt x="143" y="111"/>
                    <a:pt x="142" y="112"/>
                    <a:pt x="141" y="113"/>
                  </a:cubicBezTo>
                  <a:cubicBezTo>
                    <a:pt x="140" y="113"/>
                    <a:pt x="140" y="112"/>
                    <a:pt x="139" y="112"/>
                  </a:cubicBezTo>
                  <a:cubicBezTo>
                    <a:pt x="140" y="110"/>
                    <a:pt x="141" y="109"/>
                    <a:pt x="142" y="108"/>
                  </a:cubicBezTo>
                  <a:cubicBezTo>
                    <a:pt x="143" y="109"/>
                    <a:pt x="143" y="109"/>
                    <a:pt x="144" y="109"/>
                  </a:cubicBezTo>
                  <a:close/>
                  <a:moveTo>
                    <a:pt x="137" y="108"/>
                  </a:moveTo>
                  <a:cubicBezTo>
                    <a:pt x="136" y="107"/>
                    <a:pt x="135" y="105"/>
                    <a:pt x="134" y="103"/>
                  </a:cubicBezTo>
                  <a:cubicBezTo>
                    <a:pt x="135" y="104"/>
                    <a:pt x="137" y="105"/>
                    <a:pt x="139" y="106"/>
                  </a:cubicBezTo>
                  <a:cubicBezTo>
                    <a:pt x="138" y="107"/>
                    <a:pt x="137" y="108"/>
                    <a:pt x="137" y="108"/>
                  </a:cubicBezTo>
                  <a:close/>
                  <a:moveTo>
                    <a:pt x="125" y="94"/>
                  </a:moveTo>
                  <a:cubicBezTo>
                    <a:pt x="123" y="92"/>
                    <a:pt x="122" y="91"/>
                    <a:pt x="120" y="90"/>
                  </a:cubicBezTo>
                  <a:cubicBezTo>
                    <a:pt x="121" y="87"/>
                    <a:pt x="122" y="83"/>
                    <a:pt x="123" y="80"/>
                  </a:cubicBezTo>
                  <a:cubicBezTo>
                    <a:pt x="123" y="80"/>
                    <a:pt x="122" y="79"/>
                    <a:pt x="122" y="80"/>
                  </a:cubicBezTo>
                  <a:cubicBezTo>
                    <a:pt x="121" y="83"/>
                    <a:pt x="120" y="86"/>
                    <a:pt x="119" y="89"/>
                  </a:cubicBezTo>
                  <a:cubicBezTo>
                    <a:pt x="118" y="88"/>
                    <a:pt x="118" y="88"/>
                    <a:pt x="117" y="88"/>
                  </a:cubicBezTo>
                  <a:cubicBezTo>
                    <a:pt x="119" y="84"/>
                    <a:pt x="121" y="81"/>
                    <a:pt x="122" y="77"/>
                  </a:cubicBezTo>
                  <a:cubicBezTo>
                    <a:pt x="122" y="77"/>
                    <a:pt x="122" y="77"/>
                    <a:pt x="122" y="77"/>
                  </a:cubicBezTo>
                  <a:cubicBezTo>
                    <a:pt x="125" y="80"/>
                    <a:pt x="128" y="84"/>
                    <a:pt x="131" y="87"/>
                  </a:cubicBezTo>
                  <a:cubicBezTo>
                    <a:pt x="129" y="89"/>
                    <a:pt x="127" y="91"/>
                    <a:pt x="125" y="94"/>
                  </a:cubicBezTo>
                  <a:close/>
                  <a:moveTo>
                    <a:pt x="123" y="71"/>
                  </a:moveTo>
                  <a:cubicBezTo>
                    <a:pt x="123" y="71"/>
                    <a:pt x="123" y="71"/>
                    <a:pt x="123" y="71"/>
                  </a:cubicBezTo>
                  <a:cubicBezTo>
                    <a:pt x="125" y="67"/>
                    <a:pt x="127" y="64"/>
                    <a:pt x="129" y="61"/>
                  </a:cubicBezTo>
                  <a:cubicBezTo>
                    <a:pt x="129" y="62"/>
                    <a:pt x="130" y="62"/>
                    <a:pt x="130" y="62"/>
                  </a:cubicBezTo>
                  <a:cubicBezTo>
                    <a:pt x="128" y="65"/>
                    <a:pt x="126" y="68"/>
                    <a:pt x="123" y="71"/>
                  </a:cubicBezTo>
                  <a:close/>
                  <a:moveTo>
                    <a:pt x="132" y="55"/>
                  </a:moveTo>
                  <a:cubicBezTo>
                    <a:pt x="134" y="51"/>
                    <a:pt x="136" y="47"/>
                    <a:pt x="137" y="44"/>
                  </a:cubicBezTo>
                  <a:cubicBezTo>
                    <a:pt x="138" y="44"/>
                    <a:pt x="139" y="45"/>
                    <a:pt x="139" y="45"/>
                  </a:cubicBezTo>
                  <a:cubicBezTo>
                    <a:pt x="138" y="49"/>
                    <a:pt x="136" y="52"/>
                    <a:pt x="134" y="56"/>
                  </a:cubicBezTo>
                  <a:cubicBezTo>
                    <a:pt x="134" y="55"/>
                    <a:pt x="133" y="54"/>
                    <a:pt x="132" y="55"/>
                  </a:cubicBezTo>
                  <a:close/>
                  <a:moveTo>
                    <a:pt x="86" y="29"/>
                  </a:moveTo>
                  <a:cubicBezTo>
                    <a:pt x="82" y="30"/>
                    <a:pt x="79" y="31"/>
                    <a:pt x="75" y="32"/>
                  </a:cubicBezTo>
                  <a:cubicBezTo>
                    <a:pt x="75" y="32"/>
                    <a:pt x="75" y="32"/>
                    <a:pt x="75" y="31"/>
                  </a:cubicBezTo>
                  <a:cubicBezTo>
                    <a:pt x="78" y="31"/>
                    <a:pt x="80" y="30"/>
                    <a:pt x="83" y="30"/>
                  </a:cubicBezTo>
                  <a:cubicBezTo>
                    <a:pt x="84" y="29"/>
                    <a:pt x="85" y="29"/>
                    <a:pt x="86" y="29"/>
                  </a:cubicBezTo>
                  <a:close/>
                  <a:moveTo>
                    <a:pt x="17" y="53"/>
                  </a:moveTo>
                  <a:cubicBezTo>
                    <a:pt x="16" y="56"/>
                    <a:pt x="16" y="58"/>
                    <a:pt x="15" y="60"/>
                  </a:cubicBezTo>
                  <a:cubicBezTo>
                    <a:pt x="14" y="57"/>
                    <a:pt x="14" y="54"/>
                    <a:pt x="13" y="51"/>
                  </a:cubicBezTo>
                  <a:cubicBezTo>
                    <a:pt x="14" y="51"/>
                    <a:pt x="16" y="52"/>
                    <a:pt x="17" y="53"/>
                  </a:cubicBezTo>
                  <a:close/>
                  <a:moveTo>
                    <a:pt x="16" y="84"/>
                  </a:moveTo>
                  <a:cubicBezTo>
                    <a:pt x="16" y="83"/>
                    <a:pt x="16" y="83"/>
                    <a:pt x="16" y="83"/>
                  </a:cubicBezTo>
                  <a:cubicBezTo>
                    <a:pt x="16" y="83"/>
                    <a:pt x="16" y="83"/>
                    <a:pt x="17" y="83"/>
                  </a:cubicBezTo>
                  <a:cubicBezTo>
                    <a:pt x="17" y="83"/>
                    <a:pt x="16" y="84"/>
                    <a:pt x="16" y="84"/>
                  </a:cubicBezTo>
                  <a:cubicBezTo>
                    <a:pt x="16" y="84"/>
                    <a:pt x="16" y="84"/>
                    <a:pt x="16" y="84"/>
                  </a:cubicBezTo>
                  <a:close/>
                  <a:moveTo>
                    <a:pt x="20" y="91"/>
                  </a:moveTo>
                  <a:cubicBezTo>
                    <a:pt x="22" y="93"/>
                    <a:pt x="24" y="95"/>
                    <a:pt x="26" y="97"/>
                  </a:cubicBezTo>
                  <a:cubicBezTo>
                    <a:pt x="25" y="97"/>
                    <a:pt x="24" y="97"/>
                    <a:pt x="24" y="97"/>
                  </a:cubicBezTo>
                  <a:cubicBezTo>
                    <a:pt x="23" y="97"/>
                    <a:pt x="23" y="97"/>
                    <a:pt x="24" y="97"/>
                  </a:cubicBezTo>
                  <a:cubicBezTo>
                    <a:pt x="25" y="97"/>
                    <a:pt x="26" y="97"/>
                    <a:pt x="27" y="97"/>
                  </a:cubicBezTo>
                  <a:cubicBezTo>
                    <a:pt x="27" y="97"/>
                    <a:pt x="27" y="97"/>
                    <a:pt x="27" y="98"/>
                  </a:cubicBezTo>
                  <a:cubicBezTo>
                    <a:pt x="26" y="101"/>
                    <a:pt x="24" y="105"/>
                    <a:pt x="23" y="109"/>
                  </a:cubicBezTo>
                  <a:cubicBezTo>
                    <a:pt x="23" y="109"/>
                    <a:pt x="23" y="109"/>
                    <a:pt x="23" y="109"/>
                  </a:cubicBezTo>
                  <a:cubicBezTo>
                    <a:pt x="22" y="105"/>
                    <a:pt x="20" y="101"/>
                    <a:pt x="19" y="96"/>
                  </a:cubicBezTo>
                  <a:cubicBezTo>
                    <a:pt x="20" y="95"/>
                    <a:pt x="20" y="93"/>
                    <a:pt x="20" y="91"/>
                  </a:cubicBezTo>
                  <a:close/>
                  <a:moveTo>
                    <a:pt x="26" y="113"/>
                  </a:moveTo>
                  <a:cubicBezTo>
                    <a:pt x="26" y="114"/>
                    <a:pt x="26" y="114"/>
                    <a:pt x="27" y="114"/>
                  </a:cubicBezTo>
                  <a:cubicBezTo>
                    <a:pt x="26" y="114"/>
                    <a:pt x="26" y="114"/>
                    <a:pt x="26" y="114"/>
                  </a:cubicBezTo>
                  <a:cubicBezTo>
                    <a:pt x="26" y="114"/>
                    <a:pt x="26" y="114"/>
                    <a:pt x="26" y="113"/>
                  </a:cubicBezTo>
                  <a:close/>
                  <a:moveTo>
                    <a:pt x="27" y="112"/>
                  </a:moveTo>
                  <a:cubicBezTo>
                    <a:pt x="28" y="108"/>
                    <a:pt x="29" y="104"/>
                    <a:pt x="30" y="101"/>
                  </a:cubicBezTo>
                  <a:cubicBezTo>
                    <a:pt x="32" y="103"/>
                    <a:pt x="34" y="105"/>
                    <a:pt x="36" y="107"/>
                  </a:cubicBezTo>
                  <a:cubicBezTo>
                    <a:pt x="36" y="109"/>
                    <a:pt x="35" y="111"/>
                    <a:pt x="35" y="113"/>
                  </a:cubicBezTo>
                  <a:cubicBezTo>
                    <a:pt x="32" y="113"/>
                    <a:pt x="30" y="113"/>
                    <a:pt x="28" y="114"/>
                  </a:cubicBezTo>
                  <a:cubicBezTo>
                    <a:pt x="28" y="113"/>
                    <a:pt x="27" y="113"/>
                    <a:pt x="27" y="112"/>
                  </a:cubicBezTo>
                  <a:close/>
                  <a:moveTo>
                    <a:pt x="34" y="114"/>
                  </a:moveTo>
                  <a:cubicBezTo>
                    <a:pt x="34" y="115"/>
                    <a:pt x="33" y="116"/>
                    <a:pt x="33" y="118"/>
                  </a:cubicBezTo>
                  <a:cubicBezTo>
                    <a:pt x="32" y="117"/>
                    <a:pt x="30" y="116"/>
                    <a:pt x="29" y="114"/>
                  </a:cubicBezTo>
                  <a:cubicBezTo>
                    <a:pt x="31" y="114"/>
                    <a:pt x="32" y="114"/>
                    <a:pt x="34" y="114"/>
                  </a:cubicBezTo>
                  <a:close/>
                  <a:moveTo>
                    <a:pt x="38" y="113"/>
                  </a:moveTo>
                  <a:cubicBezTo>
                    <a:pt x="39" y="113"/>
                    <a:pt x="40" y="112"/>
                    <a:pt x="41" y="112"/>
                  </a:cubicBezTo>
                  <a:cubicBezTo>
                    <a:pt x="41" y="113"/>
                    <a:pt x="42" y="114"/>
                    <a:pt x="43" y="115"/>
                  </a:cubicBezTo>
                  <a:cubicBezTo>
                    <a:pt x="41" y="118"/>
                    <a:pt x="40" y="121"/>
                    <a:pt x="39" y="124"/>
                  </a:cubicBezTo>
                  <a:cubicBezTo>
                    <a:pt x="38" y="123"/>
                    <a:pt x="37" y="122"/>
                    <a:pt x="36" y="121"/>
                  </a:cubicBezTo>
                  <a:cubicBezTo>
                    <a:pt x="37" y="118"/>
                    <a:pt x="37" y="115"/>
                    <a:pt x="38" y="113"/>
                  </a:cubicBezTo>
                  <a:close/>
                  <a:moveTo>
                    <a:pt x="38" y="126"/>
                  </a:moveTo>
                  <a:cubicBezTo>
                    <a:pt x="37" y="129"/>
                    <a:pt x="36" y="131"/>
                    <a:pt x="36" y="133"/>
                  </a:cubicBezTo>
                  <a:cubicBezTo>
                    <a:pt x="35" y="133"/>
                    <a:pt x="34" y="133"/>
                    <a:pt x="33" y="133"/>
                  </a:cubicBezTo>
                  <a:cubicBezTo>
                    <a:pt x="34" y="130"/>
                    <a:pt x="34" y="126"/>
                    <a:pt x="35" y="123"/>
                  </a:cubicBezTo>
                  <a:cubicBezTo>
                    <a:pt x="36" y="124"/>
                    <a:pt x="37" y="125"/>
                    <a:pt x="38" y="126"/>
                  </a:cubicBezTo>
                  <a:close/>
                  <a:moveTo>
                    <a:pt x="39" y="155"/>
                  </a:moveTo>
                  <a:cubicBezTo>
                    <a:pt x="39" y="153"/>
                    <a:pt x="38" y="151"/>
                    <a:pt x="38" y="150"/>
                  </a:cubicBezTo>
                  <a:cubicBezTo>
                    <a:pt x="42" y="153"/>
                    <a:pt x="45" y="158"/>
                    <a:pt x="47" y="162"/>
                  </a:cubicBezTo>
                  <a:cubicBezTo>
                    <a:pt x="47" y="163"/>
                    <a:pt x="47" y="163"/>
                    <a:pt x="47" y="164"/>
                  </a:cubicBezTo>
                  <a:cubicBezTo>
                    <a:pt x="45" y="165"/>
                    <a:pt x="43" y="165"/>
                    <a:pt x="41" y="165"/>
                  </a:cubicBezTo>
                  <a:cubicBezTo>
                    <a:pt x="40" y="162"/>
                    <a:pt x="39" y="159"/>
                    <a:pt x="38" y="157"/>
                  </a:cubicBezTo>
                  <a:cubicBezTo>
                    <a:pt x="39" y="156"/>
                    <a:pt x="39" y="156"/>
                    <a:pt x="39" y="155"/>
                  </a:cubicBezTo>
                  <a:close/>
                  <a:moveTo>
                    <a:pt x="46" y="180"/>
                  </a:moveTo>
                  <a:cubicBezTo>
                    <a:pt x="47" y="181"/>
                    <a:pt x="48" y="182"/>
                    <a:pt x="49" y="183"/>
                  </a:cubicBezTo>
                  <a:cubicBezTo>
                    <a:pt x="49" y="183"/>
                    <a:pt x="49" y="183"/>
                    <a:pt x="49" y="183"/>
                  </a:cubicBezTo>
                  <a:cubicBezTo>
                    <a:pt x="49" y="183"/>
                    <a:pt x="48" y="184"/>
                    <a:pt x="47" y="184"/>
                  </a:cubicBezTo>
                  <a:cubicBezTo>
                    <a:pt x="47" y="183"/>
                    <a:pt x="47" y="182"/>
                    <a:pt x="46" y="180"/>
                  </a:cubicBezTo>
                  <a:close/>
                  <a:moveTo>
                    <a:pt x="53" y="184"/>
                  </a:moveTo>
                  <a:cubicBezTo>
                    <a:pt x="53" y="184"/>
                    <a:pt x="53" y="184"/>
                    <a:pt x="54" y="184"/>
                  </a:cubicBezTo>
                  <a:cubicBezTo>
                    <a:pt x="54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5"/>
                  </a:cubicBezTo>
                  <a:cubicBezTo>
                    <a:pt x="53" y="185"/>
                    <a:pt x="53" y="185"/>
                    <a:pt x="53" y="184"/>
                  </a:cubicBezTo>
                  <a:close/>
                  <a:moveTo>
                    <a:pt x="63" y="164"/>
                  </a:moveTo>
                  <a:cubicBezTo>
                    <a:pt x="63" y="164"/>
                    <a:pt x="63" y="163"/>
                    <a:pt x="63" y="163"/>
                  </a:cubicBezTo>
                  <a:cubicBezTo>
                    <a:pt x="64" y="163"/>
                    <a:pt x="65" y="163"/>
                    <a:pt x="66" y="162"/>
                  </a:cubicBezTo>
                  <a:cubicBezTo>
                    <a:pt x="65" y="162"/>
                    <a:pt x="65" y="163"/>
                    <a:pt x="65" y="163"/>
                  </a:cubicBezTo>
                  <a:cubicBezTo>
                    <a:pt x="64" y="163"/>
                    <a:pt x="63" y="163"/>
                    <a:pt x="63" y="164"/>
                  </a:cubicBezTo>
                  <a:close/>
                  <a:moveTo>
                    <a:pt x="72" y="161"/>
                  </a:moveTo>
                  <a:cubicBezTo>
                    <a:pt x="72" y="160"/>
                    <a:pt x="72" y="160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59"/>
                    <a:pt x="73" y="159"/>
                    <a:pt x="73" y="159"/>
                  </a:cubicBezTo>
                  <a:cubicBezTo>
                    <a:pt x="73" y="160"/>
                    <a:pt x="74" y="160"/>
                    <a:pt x="74" y="160"/>
                  </a:cubicBezTo>
                  <a:cubicBezTo>
                    <a:pt x="73" y="160"/>
                    <a:pt x="73" y="160"/>
                    <a:pt x="72" y="161"/>
                  </a:cubicBezTo>
                  <a:close/>
                  <a:moveTo>
                    <a:pt x="195" y="205"/>
                  </a:moveTo>
                  <a:cubicBezTo>
                    <a:pt x="199" y="205"/>
                    <a:pt x="202" y="205"/>
                    <a:pt x="206" y="205"/>
                  </a:cubicBezTo>
                  <a:cubicBezTo>
                    <a:pt x="204" y="207"/>
                    <a:pt x="202" y="209"/>
                    <a:pt x="200" y="211"/>
                  </a:cubicBezTo>
                  <a:cubicBezTo>
                    <a:pt x="197" y="211"/>
                    <a:pt x="194" y="210"/>
                    <a:pt x="191" y="209"/>
                  </a:cubicBezTo>
                  <a:cubicBezTo>
                    <a:pt x="193" y="208"/>
                    <a:pt x="194" y="206"/>
                    <a:pt x="195" y="205"/>
                  </a:cubicBezTo>
                  <a:close/>
                  <a:moveTo>
                    <a:pt x="238" y="216"/>
                  </a:moveTo>
                  <a:cubicBezTo>
                    <a:pt x="241" y="212"/>
                    <a:pt x="244" y="207"/>
                    <a:pt x="247" y="203"/>
                  </a:cubicBezTo>
                  <a:cubicBezTo>
                    <a:pt x="251" y="203"/>
                    <a:pt x="254" y="202"/>
                    <a:pt x="258" y="202"/>
                  </a:cubicBezTo>
                  <a:cubicBezTo>
                    <a:pt x="257" y="205"/>
                    <a:pt x="254" y="210"/>
                    <a:pt x="252" y="215"/>
                  </a:cubicBezTo>
                  <a:cubicBezTo>
                    <a:pt x="248" y="215"/>
                    <a:pt x="243" y="216"/>
                    <a:pt x="239" y="216"/>
                  </a:cubicBezTo>
                  <a:cubicBezTo>
                    <a:pt x="239" y="216"/>
                    <a:pt x="239" y="216"/>
                    <a:pt x="238" y="216"/>
                  </a:cubicBezTo>
                  <a:close/>
                  <a:moveTo>
                    <a:pt x="308" y="210"/>
                  </a:moveTo>
                  <a:cubicBezTo>
                    <a:pt x="308" y="210"/>
                    <a:pt x="308" y="211"/>
                    <a:pt x="308" y="211"/>
                  </a:cubicBezTo>
                  <a:cubicBezTo>
                    <a:pt x="307" y="211"/>
                    <a:pt x="305" y="211"/>
                    <a:pt x="304" y="212"/>
                  </a:cubicBezTo>
                  <a:cubicBezTo>
                    <a:pt x="305" y="211"/>
                    <a:pt x="307" y="211"/>
                    <a:pt x="308" y="210"/>
                  </a:cubicBezTo>
                  <a:close/>
                  <a:moveTo>
                    <a:pt x="320" y="198"/>
                  </a:moveTo>
                  <a:cubicBezTo>
                    <a:pt x="320" y="198"/>
                    <a:pt x="319" y="198"/>
                    <a:pt x="319" y="198"/>
                  </a:cubicBezTo>
                  <a:cubicBezTo>
                    <a:pt x="320" y="196"/>
                    <a:pt x="320" y="194"/>
                    <a:pt x="320" y="193"/>
                  </a:cubicBezTo>
                  <a:cubicBezTo>
                    <a:pt x="323" y="192"/>
                    <a:pt x="326" y="191"/>
                    <a:pt x="329" y="191"/>
                  </a:cubicBezTo>
                  <a:cubicBezTo>
                    <a:pt x="328" y="192"/>
                    <a:pt x="328" y="193"/>
                    <a:pt x="327" y="194"/>
                  </a:cubicBezTo>
                  <a:cubicBezTo>
                    <a:pt x="325" y="196"/>
                    <a:pt x="322" y="197"/>
                    <a:pt x="320" y="198"/>
                  </a:cubicBezTo>
                  <a:close/>
                  <a:moveTo>
                    <a:pt x="333" y="190"/>
                  </a:moveTo>
                  <a:cubicBezTo>
                    <a:pt x="337" y="189"/>
                    <a:pt x="340" y="188"/>
                    <a:pt x="343" y="187"/>
                  </a:cubicBezTo>
                  <a:cubicBezTo>
                    <a:pt x="340" y="189"/>
                    <a:pt x="336" y="191"/>
                    <a:pt x="332" y="192"/>
                  </a:cubicBezTo>
                  <a:cubicBezTo>
                    <a:pt x="333" y="191"/>
                    <a:pt x="333" y="191"/>
                    <a:pt x="333" y="190"/>
                  </a:cubicBezTo>
                  <a:close/>
                  <a:moveTo>
                    <a:pt x="370" y="182"/>
                  </a:moveTo>
                  <a:cubicBezTo>
                    <a:pt x="374" y="180"/>
                    <a:pt x="379" y="177"/>
                    <a:pt x="383" y="174"/>
                  </a:cubicBezTo>
                  <a:cubicBezTo>
                    <a:pt x="384" y="174"/>
                    <a:pt x="385" y="173"/>
                    <a:pt x="386" y="172"/>
                  </a:cubicBezTo>
                  <a:cubicBezTo>
                    <a:pt x="386" y="172"/>
                    <a:pt x="386" y="172"/>
                    <a:pt x="386" y="172"/>
                  </a:cubicBezTo>
                  <a:cubicBezTo>
                    <a:pt x="383" y="178"/>
                    <a:pt x="379" y="184"/>
                    <a:pt x="374" y="189"/>
                  </a:cubicBezTo>
                  <a:cubicBezTo>
                    <a:pt x="374" y="189"/>
                    <a:pt x="373" y="189"/>
                    <a:pt x="374" y="190"/>
                  </a:cubicBezTo>
                  <a:cubicBezTo>
                    <a:pt x="370" y="191"/>
                    <a:pt x="367" y="193"/>
                    <a:pt x="364" y="194"/>
                  </a:cubicBezTo>
                  <a:cubicBezTo>
                    <a:pt x="366" y="190"/>
                    <a:pt x="368" y="186"/>
                    <a:pt x="370" y="182"/>
                  </a:cubicBezTo>
                  <a:close/>
                  <a:moveTo>
                    <a:pt x="392" y="169"/>
                  </a:moveTo>
                  <a:cubicBezTo>
                    <a:pt x="393" y="169"/>
                    <a:pt x="394" y="168"/>
                    <a:pt x="394" y="168"/>
                  </a:cubicBezTo>
                  <a:cubicBezTo>
                    <a:pt x="393" y="171"/>
                    <a:pt x="392" y="174"/>
                    <a:pt x="391" y="177"/>
                  </a:cubicBezTo>
                  <a:cubicBezTo>
                    <a:pt x="388" y="179"/>
                    <a:pt x="385" y="181"/>
                    <a:pt x="382" y="184"/>
                  </a:cubicBezTo>
                  <a:cubicBezTo>
                    <a:pt x="382" y="184"/>
                    <a:pt x="382" y="185"/>
                    <a:pt x="382" y="185"/>
                  </a:cubicBezTo>
                  <a:cubicBezTo>
                    <a:pt x="381" y="186"/>
                    <a:pt x="380" y="187"/>
                    <a:pt x="378" y="187"/>
                  </a:cubicBezTo>
                  <a:cubicBezTo>
                    <a:pt x="384" y="182"/>
                    <a:pt x="389" y="176"/>
                    <a:pt x="392" y="169"/>
                  </a:cubicBezTo>
                  <a:close/>
                  <a:moveTo>
                    <a:pt x="475" y="90"/>
                  </a:moveTo>
                  <a:cubicBezTo>
                    <a:pt x="475" y="89"/>
                    <a:pt x="475" y="88"/>
                    <a:pt x="475" y="88"/>
                  </a:cubicBezTo>
                  <a:cubicBezTo>
                    <a:pt x="476" y="86"/>
                    <a:pt x="477" y="85"/>
                    <a:pt x="478" y="84"/>
                  </a:cubicBezTo>
                  <a:cubicBezTo>
                    <a:pt x="477" y="86"/>
                    <a:pt x="476" y="88"/>
                    <a:pt x="475" y="90"/>
                  </a:cubicBezTo>
                  <a:close/>
                  <a:moveTo>
                    <a:pt x="452" y="104"/>
                  </a:moveTo>
                  <a:cubicBezTo>
                    <a:pt x="452" y="104"/>
                    <a:pt x="452" y="104"/>
                    <a:pt x="452" y="104"/>
                  </a:cubicBezTo>
                  <a:cubicBezTo>
                    <a:pt x="450" y="106"/>
                    <a:pt x="447" y="108"/>
                    <a:pt x="445" y="109"/>
                  </a:cubicBezTo>
                  <a:cubicBezTo>
                    <a:pt x="445" y="109"/>
                    <a:pt x="445" y="108"/>
                    <a:pt x="445" y="108"/>
                  </a:cubicBezTo>
                  <a:cubicBezTo>
                    <a:pt x="447" y="107"/>
                    <a:pt x="450" y="106"/>
                    <a:pt x="452" y="104"/>
                  </a:cubicBezTo>
                  <a:close/>
                  <a:moveTo>
                    <a:pt x="440" y="112"/>
                  </a:moveTo>
                  <a:cubicBezTo>
                    <a:pt x="439" y="113"/>
                    <a:pt x="437" y="114"/>
                    <a:pt x="435" y="116"/>
                  </a:cubicBezTo>
                  <a:cubicBezTo>
                    <a:pt x="436" y="114"/>
                    <a:pt x="436" y="113"/>
                    <a:pt x="436" y="112"/>
                  </a:cubicBezTo>
                  <a:cubicBezTo>
                    <a:pt x="437" y="111"/>
                    <a:pt x="439" y="111"/>
                    <a:pt x="441" y="110"/>
                  </a:cubicBezTo>
                  <a:cubicBezTo>
                    <a:pt x="441" y="111"/>
                    <a:pt x="441" y="112"/>
                    <a:pt x="440" y="112"/>
                  </a:cubicBezTo>
                  <a:close/>
                  <a:moveTo>
                    <a:pt x="432" y="113"/>
                  </a:moveTo>
                  <a:cubicBezTo>
                    <a:pt x="432" y="115"/>
                    <a:pt x="432" y="116"/>
                    <a:pt x="431" y="118"/>
                  </a:cubicBezTo>
                  <a:cubicBezTo>
                    <a:pt x="429" y="119"/>
                    <a:pt x="426" y="121"/>
                    <a:pt x="424" y="122"/>
                  </a:cubicBezTo>
                  <a:cubicBezTo>
                    <a:pt x="424" y="122"/>
                    <a:pt x="424" y="122"/>
                    <a:pt x="423" y="122"/>
                  </a:cubicBezTo>
                  <a:cubicBezTo>
                    <a:pt x="424" y="120"/>
                    <a:pt x="423" y="119"/>
                    <a:pt x="423" y="117"/>
                  </a:cubicBezTo>
                  <a:cubicBezTo>
                    <a:pt x="426" y="116"/>
                    <a:pt x="429" y="115"/>
                    <a:pt x="432" y="113"/>
                  </a:cubicBezTo>
                  <a:close/>
                  <a:moveTo>
                    <a:pt x="140" y="104"/>
                  </a:moveTo>
                  <a:cubicBezTo>
                    <a:pt x="138" y="103"/>
                    <a:pt x="136" y="101"/>
                    <a:pt x="134" y="100"/>
                  </a:cubicBezTo>
                  <a:cubicBezTo>
                    <a:pt x="135" y="97"/>
                    <a:pt x="136" y="94"/>
                    <a:pt x="137" y="91"/>
                  </a:cubicBezTo>
                  <a:cubicBezTo>
                    <a:pt x="137" y="92"/>
                    <a:pt x="138" y="92"/>
                    <a:pt x="138" y="92"/>
                  </a:cubicBezTo>
                  <a:cubicBezTo>
                    <a:pt x="137" y="94"/>
                    <a:pt x="138" y="96"/>
                    <a:pt x="140" y="97"/>
                  </a:cubicBezTo>
                  <a:cubicBezTo>
                    <a:pt x="141" y="98"/>
                    <a:pt x="142" y="99"/>
                    <a:pt x="144" y="100"/>
                  </a:cubicBezTo>
                  <a:cubicBezTo>
                    <a:pt x="143" y="101"/>
                    <a:pt x="141" y="103"/>
                    <a:pt x="140" y="104"/>
                  </a:cubicBezTo>
                  <a:close/>
                  <a:moveTo>
                    <a:pt x="25" y="116"/>
                  </a:moveTo>
                  <a:cubicBezTo>
                    <a:pt x="25" y="116"/>
                    <a:pt x="26" y="115"/>
                    <a:pt x="26" y="115"/>
                  </a:cubicBezTo>
                  <a:cubicBezTo>
                    <a:pt x="26" y="115"/>
                    <a:pt x="26" y="115"/>
                    <a:pt x="26" y="115"/>
                  </a:cubicBezTo>
                  <a:cubicBezTo>
                    <a:pt x="26" y="115"/>
                    <a:pt x="27" y="115"/>
                    <a:pt x="27" y="115"/>
                  </a:cubicBezTo>
                  <a:cubicBezTo>
                    <a:pt x="29" y="116"/>
                    <a:pt x="31" y="118"/>
                    <a:pt x="32" y="120"/>
                  </a:cubicBezTo>
                  <a:cubicBezTo>
                    <a:pt x="31" y="123"/>
                    <a:pt x="30" y="127"/>
                    <a:pt x="29" y="131"/>
                  </a:cubicBezTo>
                  <a:cubicBezTo>
                    <a:pt x="29" y="129"/>
                    <a:pt x="28" y="128"/>
                    <a:pt x="28" y="126"/>
                  </a:cubicBezTo>
                  <a:cubicBezTo>
                    <a:pt x="27" y="123"/>
                    <a:pt x="26" y="119"/>
                    <a:pt x="25" y="116"/>
                  </a:cubicBezTo>
                  <a:close/>
                  <a:moveTo>
                    <a:pt x="48" y="186"/>
                  </a:moveTo>
                  <a:cubicBezTo>
                    <a:pt x="48" y="186"/>
                    <a:pt x="49" y="185"/>
                    <a:pt x="49" y="185"/>
                  </a:cubicBezTo>
                  <a:cubicBezTo>
                    <a:pt x="49" y="186"/>
                    <a:pt x="49" y="186"/>
                    <a:pt x="49" y="186"/>
                  </a:cubicBezTo>
                  <a:cubicBezTo>
                    <a:pt x="49" y="188"/>
                    <a:pt x="52" y="188"/>
                    <a:pt x="53" y="186"/>
                  </a:cubicBezTo>
                  <a:cubicBezTo>
                    <a:pt x="53" y="186"/>
                    <a:pt x="53" y="187"/>
                    <a:pt x="53" y="187"/>
                  </a:cubicBezTo>
                  <a:cubicBezTo>
                    <a:pt x="52" y="190"/>
                    <a:pt x="52" y="193"/>
                    <a:pt x="51" y="195"/>
                  </a:cubicBezTo>
                  <a:cubicBezTo>
                    <a:pt x="50" y="192"/>
                    <a:pt x="49" y="189"/>
                    <a:pt x="48" y="186"/>
                  </a:cubicBezTo>
                  <a:close/>
                  <a:moveTo>
                    <a:pt x="327" y="206"/>
                  </a:moveTo>
                  <a:cubicBezTo>
                    <a:pt x="328" y="205"/>
                    <a:pt x="328" y="204"/>
                    <a:pt x="329" y="203"/>
                  </a:cubicBezTo>
                  <a:cubicBezTo>
                    <a:pt x="333" y="201"/>
                    <a:pt x="337" y="199"/>
                    <a:pt x="341" y="197"/>
                  </a:cubicBezTo>
                  <a:cubicBezTo>
                    <a:pt x="340" y="199"/>
                    <a:pt x="339" y="201"/>
                    <a:pt x="338" y="203"/>
                  </a:cubicBezTo>
                  <a:cubicBezTo>
                    <a:pt x="334" y="204"/>
                    <a:pt x="331" y="205"/>
                    <a:pt x="327" y="206"/>
                  </a:cubicBezTo>
                  <a:close/>
                </a:path>
              </a:pathLst>
            </a:custGeom>
            <a:grpFill/>
            <a:ln w="9525">
              <a:noFill/>
              <a:round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0585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Representations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8674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E02CF3-D3B8-4D6F-BB9F-F4E05BC9923D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28675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28676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BF9E8C-5029-4C23-950B-500823034598}" type="slidenum">
              <a:rPr lang="en-US" altLang="zh-CN" sz="790"/>
              <a:pPr/>
              <a:t>22</a:t>
            </a:fld>
            <a:endParaRPr lang="en-US" altLang="zh-CN" sz="790"/>
          </a:p>
        </p:txBody>
      </p:sp>
      <p:sp>
        <p:nvSpPr>
          <p:cNvPr id="28677" name="Text Box 3"/>
          <p:cNvSpPr txBox="1">
            <a:spLocks noChangeArrowheads="1"/>
          </p:cNvSpPr>
          <p:nvPr/>
        </p:nvSpPr>
        <p:spPr bwMode="auto">
          <a:xfrm>
            <a:off x="405765" y="1987550"/>
            <a:ext cx="8310880" cy="3643630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128270" indent="-128270" defTabSz="514350">
              <a:lnSpc>
                <a:spcPct val="90000"/>
              </a:lnSpc>
              <a:spcBef>
                <a:spcPts val="565"/>
              </a:spcBef>
              <a:buFont typeface="Wingdings 2" pitchFamily="18" charset="2"/>
              <a:buChar char=""/>
              <a:defRPr sz="2400">
                <a:latin typeface="Sitka Text" pitchFamily="2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  <a:lvl2pPr marL="385445" lvl="1" indent="-128270" defTabSz="514350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 sz="200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  <a:cs typeface="Times New Roman" panose="02020603050405020304" pitchFamily="18" charset="0"/>
              </a:defRPr>
            </a:lvl2pPr>
            <a:lvl3pPr marL="642620" indent="-128270" defTabSz="514350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>
                <a:latin typeface="Sitka Text" pitchFamily="2" charset="0"/>
                <a:cs typeface="Times New Roman" panose="02020603050405020304" pitchFamily="18" charset="0"/>
              </a:defRPr>
            </a:lvl3pPr>
            <a:lvl4pPr marL="899795" indent="-128270" defTabSz="514350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 sz="1400">
                <a:latin typeface="Sitka Text" pitchFamily="2" charset="0"/>
                <a:cs typeface="Times New Roman" panose="02020603050405020304" pitchFamily="18" charset="0"/>
              </a:defRPr>
            </a:lvl4pPr>
            <a:lvl5pPr marL="1156970" indent="-128270" defTabSz="514350">
              <a:lnSpc>
                <a:spcPct val="90000"/>
              </a:lnSpc>
              <a:spcBef>
                <a:spcPts val="280"/>
              </a:spcBef>
              <a:buFont typeface="Wingdings 2" pitchFamily="18" charset="2"/>
              <a:buChar char=""/>
              <a:defRPr sz="1400">
                <a:latin typeface="Sitka Text" pitchFamily="2" charset="0"/>
                <a:cs typeface="Times New Roman" panose="02020603050405020304" pitchFamily="18" charset="0"/>
              </a:defRPr>
            </a:lvl5pPr>
            <a:lvl6pPr marL="1414145" indent="-128270" defTabSz="514350">
              <a:spcBef>
                <a:spcPct val="20000"/>
              </a:spcBef>
              <a:buFont typeface="Wingdings 2" pitchFamily="18" charset="2"/>
              <a:buChar char=""/>
              <a:defRPr sz="1015"/>
            </a:lvl6pPr>
            <a:lvl7pPr marL="1671320" indent="-128270" defTabSz="514350">
              <a:spcBef>
                <a:spcPct val="20000"/>
              </a:spcBef>
              <a:buFont typeface="Wingdings 2" pitchFamily="18" charset="2"/>
              <a:buChar char=""/>
              <a:defRPr sz="1015"/>
            </a:lvl7pPr>
            <a:lvl8pPr marL="1928495" indent="-128270" defTabSz="514350">
              <a:spcBef>
                <a:spcPct val="20000"/>
              </a:spcBef>
              <a:buFont typeface="Wingdings 2" pitchFamily="18" charset="2"/>
              <a:buChar char=""/>
              <a:defRPr sz="1015"/>
            </a:lvl8pPr>
            <a:lvl9pPr marL="2185670" indent="-128270" defTabSz="514350">
              <a:spcBef>
                <a:spcPct val="20000"/>
              </a:spcBef>
              <a:buFont typeface="Wingdings 2" pitchFamily="18" charset="2"/>
              <a:buChar char=""/>
              <a:defRPr sz="1015"/>
            </a:lvl9pPr>
          </a:lstStyle>
          <a:p>
            <a:pPr fontAlgn="auto">
              <a:lnSpc>
                <a:spcPct val="100000"/>
              </a:lnSpc>
            </a:pPr>
            <a:r>
              <a:rPr lang="en-US" altLang="zh-CN" sz="3200" dirty="0"/>
              <a:t>Space and time are analyzed in terms of:</a:t>
            </a:r>
          </a:p>
          <a:p>
            <a:pPr lvl="1" fontAlgn="auto"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Number of vertices = |V|   and</a:t>
            </a:r>
          </a:p>
          <a:p>
            <a:pPr lvl="1" fontAlgn="auto">
              <a:lnSpc>
                <a:spcPct val="100000"/>
              </a:lnSpc>
            </a:pPr>
            <a:r>
              <a:rPr lang="en-US" altLang="zh-CN" sz="2400" dirty="0">
                <a:solidFill>
                  <a:schemeClr val="tx1"/>
                </a:solidFill>
              </a:rPr>
              <a:t>Number of edges = |E|</a:t>
            </a:r>
          </a:p>
          <a:p>
            <a:pPr fontAlgn="auto">
              <a:lnSpc>
                <a:spcPct val="100000"/>
              </a:lnSpc>
            </a:pPr>
            <a:endParaRPr lang="en-US" altLang="zh-CN" sz="3200" dirty="0" smtClean="0"/>
          </a:p>
          <a:p>
            <a:pPr algn="just" fontAlgn="auto">
              <a:lnSpc>
                <a:spcPct val="100000"/>
              </a:lnSpc>
            </a:pPr>
            <a:r>
              <a:rPr lang="en-US" altLang="zh-CN" sz="3200" dirty="0" smtClean="0"/>
              <a:t>There </a:t>
            </a:r>
            <a:r>
              <a:rPr lang="en-US" altLang="zh-CN" sz="3200" dirty="0"/>
              <a:t>are at least two ways of representing graphs:</a:t>
            </a:r>
          </a:p>
          <a:p>
            <a:pPr lvl="1" fontAlgn="auto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The</a:t>
            </a:r>
            <a:r>
              <a:rPr lang="en-US" altLang="zh-CN" sz="2800" dirty="0">
                <a:solidFill>
                  <a:srgbClr val="263AF8"/>
                </a:solidFill>
              </a:rPr>
              <a:t>  adjacency matrix  </a:t>
            </a:r>
            <a:r>
              <a:rPr lang="en-US" altLang="zh-CN" sz="2800" dirty="0">
                <a:solidFill>
                  <a:schemeClr val="tx1"/>
                </a:solidFill>
              </a:rPr>
              <a:t>representation</a:t>
            </a:r>
          </a:p>
          <a:p>
            <a:pPr lvl="1" fontAlgn="auto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The</a:t>
            </a:r>
            <a:r>
              <a:rPr lang="en-US" altLang="zh-CN" sz="2800" dirty="0"/>
              <a:t>  adjacency list  </a:t>
            </a:r>
            <a:r>
              <a:rPr lang="en-US" altLang="zh-CN" sz="2800" dirty="0">
                <a:solidFill>
                  <a:schemeClr val="tx1"/>
                </a:solidFill>
              </a:rPr>
              <a:t>representation</a:t>
            </a:r>
          </a:p>
          <a:p>
            <a:pPr lvl="1" fontAlgn="auto">
              <a:lnSpc>
                <a:spcPct val="100000"/>
              </a:lnSpc>
            </a:pPr>
            <a:endParaRPr lang="en-US" altLang="zh-CN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65518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Adjacency Matrix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9698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/>
              <a:t>12/26/03</a:t>
            </a:r>
          </a:p>
        </p:txBody>
      </p:sp>
      <p:sp>
        <p:nvSpPr>
          <p:cNvPr id="29699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/>
              <a:t>Graph Terminology - Lecture 13</a:t>
            </a:r>
          </a:p>
        </p:txBody>
      </p:sp>
      <p:sp>
        <p:nvSpPr>
          <p:cNvPr id="29700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0C0196-D78B-4092-B0F2-E10B0970F0CC}" type="slidenum">
              <a:rPr lang="en-US" altLang="zh-CN" sz="790"/>
              <a:pPr/>
              <a:t>23</a:t>
            </a:fld>
            <a:endParaRPr lang="en-US" altLang="zh-CN" sz="790"/>
          </a:p>
        </p:txBody>
      </p:sp>
      <p:sp>
        <p:nvSpPr>
          <p:cNvPr id="29701" name="AutoShape 22"/>
          <p:cNvSpPr/>
          <p:nvPr/>
        </p:nvSpPr>
        <p:spPr bwMode="auto">
          <a:xfrm>
            <a:off x="2262505" y="3856355"/>
            <a:ext cx="97155" cy="2138045"/>
          </a:xfrm>
          <a:prstGeom prst="leftBracket">
            <a:avLst>
              <a:gd name="adj" fmla="val 237519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29702" name="AutoShape 23"/>
          <p:cNvSpPr/>
          <p:nvPr/>
        </p:nvSpPr>
        <p:spPr bwMode="auto">
          <a:xfrm>
            <a:off x="4601210" y="3848735"/>
            <a:ext cx="97155" cy="2138045"/>
          </a:xfrm>
          <a:prstGeom prst="rightBracket">
            <a:avLst>
              <a:gd name="adj" fmla="val 183333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29703" name="Text Box 24"/>
          <p:cNvSpPr txBox="1">
            <a:spLocks noChangeArrowheads="1"/>
          </p:cNvSpPr>
          <p:nvPr/>
        </p:nvSpPr>
        <p:spPr bwMode="auto">
          <a:xfrm>
            <a:off x="2414905" y="3557905"/>
            <a:ext cx="223456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A     B     C     D     E     F</a:t>
            </a:r>
          </a:p>
        </p:txBody>
      </p:sp>
      <p:sp>
        <p:nvSpPr>
          <p:cNvPr id="29704" name="Text Box 25"/>
          <p:cNvSpPr txBox="1">
            <a:spLocks noChangeArrowheads="1"/>
          </p:cNvSpPr>
          <p:nvPr/>
        </p:nvSpPr>
        <p:spPr bwMode="auto">
          <a:xfrm>
            <a:off x="2405380" y="3924300"/>
            <a:ext cx="229362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0      1      0      1      0     0     </a:t>
            </a:r>
          </a:p>
        </p:txBody>
      </p:sp>
      <p:sp>
        <p:nvSpPr>
          <p:cNvPr id="29705" name="Text Box 26"/>
          <p:cNvSpPr txBox="1">
            <a:spLocks noChangeArrowheads="1"/>
          </p:cNvSpPr>
          <p:nvPr/>
        </p:nvSpPr>
        <p:spPr bwMode="auto">
          <a:xfrm>
            <a:off x="2414905" y="4335145"/>
            <a:ext cx="229362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1      0      1      0      0     0     </a:t>
            </a:r>
          </a:p>
        </p:txBody>
      </p:sp>
      <p:sp>
        <p:nvSpPr>
          <p:cNvPr id="29706" name="Text Box 27"/>
          <p:cNvSpPr txBox="1">
            <a:spLocks noChangeArrowheads="1"/>
          </p:cNvSpPr>
          <p:nvPr/>
        </p:nvSpPr>
        <p:spPr bwMode="auto">
          <a:xfrm>
            <a:off x="2414905" y="4674870"/>
            <a:ext cx="229362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0      1      0      1      1     0     </a:t>
            </a:r>
          </a:p>
        </p:txBody>
      </p:sp>
      <p:sp>
        <p:nvSpPr>
          <p:cNvPr id="29707" name="Text Box 28"/>
          <p:cNvSpPr txBox="1">
            <a:spLocks noChangeArrowheads="1"/>
          </p:cNvSpPr>
          <p:nvPr/>
        </p:nvSpPr>
        <p:spPr bwMode="auto">
          <a:xfrm>
            <a:off x="2414905" y="5015230"/>
            <a:ext cx="229362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1      0      1      0      1     0     </a:t>
            </a:r>
          </a:p>
        </p:txBody>
      </p:sp>
      <p:sp>
        <p:nvSpPr>
          <p:cNvPr id="29708" name="Text Box 29"/>
          <p:cNvSpPr txBox="1">
            <a:spLocks noChangeArrowheads="1"/>
          </p:cNvSpPr>
          <p:nvPr/>
        </p:nvSpPr>
        <p:spPr bwMode="auto">
          <a:xfrm>
            <a:off x="2414905" y="5403850"/>
            <a:ext cx="229362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0      0      1      1      0     0     </a:t>
            </a:r>
          </a:p>
        </p:txBody>
      </p:sp>
      <p:sp>
        <p:nvSpPr>
          <p:cNvPr id="29709" name="Text Box 30"/>
          <p:cNvSpPr txBox="1">
            <a:spLocks noChangeArrowheads="1"/>
          </p:cNvSpPr>
          <p:nvPr/>
        </p:nvSpPr>
        <p:spPr bwMode="auto">
          <a:xfrm>
            <a:off x="2414905" y="5743575"/>
            <a:ext cx="229362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0      0      0      0      0     0     </a:t>
            </a:r>
          </a:p>
        </p:txBody>
      </p:sp>
      <p:sp>
        <p:nvSpPr>
          <p:cNvPr id="29710" name="Text Box 31"/>
          <p:cNvSpPr txBox="1">
            <a:spLocks noChangeArrowheads="1"/>
          </p:cNvSpPr>
          <p:nvPr/>
        </p:nvSpPr>
        <p:spPr bwMode="auto">
          <a:xfrm>
            <a:off x="5153025" y="3387090"/>
            <a:ext cx="139192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latin typeface="Sitka Text" pitchFamily="2" charset="0"/>
                <a:ea typeface="宋体" panose="02010600030101010101" pitchFamily="2" charset="-122"/>
              </a:rPr>
              <a:t>M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latin typeface="Sitka Text" pitchFamily="2" charset="0"/>
                <a:ea typeface="宋体" panose="02010600030101010101" pitchFamily="2" charset="-122"/>
              </a:rPr>
              <a:t>v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, </a:t>
            </a:r>
            <a:r>
              <a:rPr lang="en-US" altLang="zh-CN" sz="1600" i="1" dirty="0">
                <a:latin typeface="Sitka Text" pitchFamily="2" charset="0"/>
                <a:ea typeface="宋体" panose="02010600030101010101" pitchFamily="2" charset="-122"/>
              </a:rPr>
              <a:t>w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)  =  </a:t>
            </a:r>
          </a:p>
        </p:txBody>
      </p:sp>
      <p:sp>
        <p:nvSpPr>
          <p:cNvPr id="29711" name="AutoShape 32"/>
          <p:cNvSpPr/>
          <p:nvPr/>
        </p:nvSpPr>
        <p:spPr bwMode="auto">
          <a:xfrm>
            <a:off x="5262880" y="3881120"/>
            <a:ext cx="146050" cy="543560"/>
          </a:xfrm>
          <a:prstGeom prst="leftBrace">
            <a:avLst>
              <a:gd name="adj1" fmla="val 31076"/>
              <a:gd name="adj2" fmla="val 50093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29712" name="Text Box 33"/>
          <p:cNvSpPr txBox="1">
            <a:spLocks noChangeArrowheads="1"/>
          </p:cNvSpPr>
          <p:nvPr/>
        </p:nvSpPr>
        <p:spPr bwMode="auto">
          <a:xfrm>
            <a:off x="5360035" y="3881755"/>
            <a:ext cx="204406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1 if (</a:t>
            </a:r>
            <a:r>
              <a:rPr lang="en-US" altLang="zh-CN" sz="1600" i="1" dirty="0">
                <a:latin typeface="Sitka Text" pitchFamily="2" charset="0"/>
                <a:ea typeface="宋体" panose="02010600030101010101" pitchFamily="2" charset="-122"/>
              </a:rPr>
              <a:t>v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, </a:t>
            </a:r>
            <a:r>
              <a:rPr lang="en-US" altLang="zh-CN" sz="1600" i="1" dirty="0">
                <a:latin typeface="Sitka Text" pitchFamily="2" charset="0"/>
                <a:ea typeface="宋体" panose="02010600030101010101" pitchFamily="2" charset="-122"/>
              </a:rPr>
              <a:t>w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) is in E</a:t>
            </a:r>
          </a:p>
        </p:txBody>
      </p:sp>
      <p:sp>
        <p:nvSpPr>
          <p:cNvPr id="29713" name="Text Box 34"/>
          <p:cNvSpPr txBox="1">
            <a:spLocks noChangeArrowheads="1"/>
          </p:cNvSpPr>
          <p:nvPr/>
        </p:nvSpPr>
        <p:spPr bwMode="auto">
          <a:xfrm>
            <a:off x="5360035" y="4133215"/>
            <a:ext cx="137033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0 otherwise</a:t>
            </a:r>
          </a:p>
        </p:txBody>
      </p:sp>
      <p:sp>
        <p:nvSpPr>
          <p:cNvPr id="29714" name="Text Box 35"/>
          <p:cNvSpPr txBox="1">
            <a:spLocks noChangeArrowheads="1"/>
          </p:cNvSpPr>
          <p:nvPr/>
        </p:nvSpPr>
        <p:spPr bwMode="auto">
          <a:xfrm>
            <a:off x="1997075" y="3946525"/>
            <a:ext cx="281940" cy="197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29715" name="Text Box 37"/>
          <p:cNvSpPr txBox="1">
            <a:spLocks noChangeArrowheads="1"/>
          </p:cNvSpPr>
          <p:nvPr/>
        </p:nvSpPr>
        <p:spPr bwMode="auto">
          <a:xfrm>
            <a:off x="5195570" y="5031740"/>
            <a:ext cx="147891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Space = |</a:t>
            </a:r>
            <a:r>
              <a:rPr lang="en-US" altLang="zh-CN" sz="1600" i="1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V</a:t>
            </a:r>
            <a:r>
              <a:rPr lang="en-US" altLang="zh-CN" sz="16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|</a:t>
            </a:r>
            <a:r>
              <a:rPr lang="en-US" altLang="zh-CN" sz="1600" baseline="30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29716" name="Oval 38"/>
          <p:cNvSpPr>
            <a:spLocks noChangeArrowheads="1"/>
          </p:cNvSpPr>
          <p:nvPr/>
        </p:nvSpPr>
        <p:spPr bwMode="auto">
          <a:xfrm>
            <a:off x="2211705" y="1960245"/>
            <a:ext cx="340360" cy="34036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29717" name="Oval 39"/>
          <p:cNvSpPr>
            <a:spLocks noChangeArrowheads="1"/>
          </p:cNvSpPr>
          <p:nvPr/>
        </p:nvSpPr>
        <p:spPr bwMode="auto">
          <a:xfrm>
            <a:off x="2940685" y="1619885"/>
            <a:ext cx="340360" cy="34036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29718" name="Oval 40"/>
          <p:cNvSpPr>
            <a:spLocks noChangeArrowheads="1"/>
          </p:cNvSpPr>
          <p:nvPr/>
        </p:nvSpPr>
        <p:spPr bwMode="auto">
          <a:xfrm>
            <a:off x="3815080" y="1814195"/>
            <a:ext cx="340360" cy="34036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29719" name="Oval 41"/>
          <p:cNvSpPr>
            <a:spLocks noChangeArrowheads="1"/>
          </p:cNvSpPr>
          <p:nvPr/>
        </p:nvSpPr>
        <p:spPr bwMode="auto">
          <a:xfrm>
            <a:off x="3523615" y="2686050"/>
            <a:ext cx="340360" cy="34036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29720" name="Oval 42"/>
          <p:cNvSpPr>
            <a:spLocks noChangeArrowheads="1"/>
          </p:cNvSpPr>
          <p:nvPr/>
        </p:nvSpPr>
        <p:spPr bwMode="auto">
          <a:xfrm>
            <a:off x="2649220" y="2591435"/>
            <a:ext cx="340360" cy="34036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29721" name="Oval 43"/>
          <p:cNvSpPr>
            <a:spLocks noChangeArrowheads="1"/>
          </p:cNvSpPr>
          <p:nvPr/>
        </p:nvSpPr>
        <p:spPr bwMode="auto">
          <a:xfrm>
            <a:off x="4203700" y="2348865"/>
            <a:ext cx="340360" cy="34036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Sitka Text" pitchFamily="2" charset="0"/>
                <a:ea typeface="宋体" panose="02010600030101010101" pitchFamily="2" charset="-122"/>
              </a:rPr>
              <a:t>F</a:t>
            </a:r>
          </a:p>
        </p:txBody>
      </p:sp>
      <p:cxnSp>
        <p:nvCxnSpPr>
          <p:cNvPr id="29722" name="AutoShape 44"/>
          <p:cNvCxnSpPr>
            <a:cxnSpLocks noChangeShapeType="1"/>
            <a:stCxn id="29718" idx="4"/>
            <a:endCxn id="29719" idx="0"/>
          </p:cNvCxnSpPr>
          <p:nvPr/>
        </p:nvCxnSpPr>
        <p:spPr bwMode="auto">
          <a:xfrm flipH="1">
            <a:off x="3693160" y="2154555"/>
            <a:ext cx="291465" cy="5314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3" name="AutoShape 45"/>
          <p:cNvCxnSpPr>
            <a:cxnSpLocks noChangeShapeType="1"/>
            <a:stCxn id="29720" idx="6"/>
            <a:endCxn id="29719" idx="2"/>
          </p:cNvCxnSpPr>
          <p:nvPr/>
        </p:nvCxnSpPr>
        <p:spPr bwMode="auto">
          <a:xfrm>
            <a:off x="2988945" y="2761615"/>
            <a:ext cx="534670" cy="93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4" name="AutoShape 46"/>
          <p:cNvCxnSpPr>
            <a:cxnSpLocks noChangeShapeType="1"/>
            <a:stCxn id="29716" idx="5"/>
            <a:endCxn id="29720" idx="1"/>
          </p:cNvCxnSpPr>
          <p:nvPr/>
        </p:nvCxnSpPr>
        <p:spPr bwMode="auto">
          <a:xfrm>
            <a:off x="2501900" y="2250440"/>
            <a:ext cx="196215" cy="390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5" name="AutoShape 47"/>
          <p:cNvCxnSpPr>
            <a:cxnSpLocks noChangeShapeType="1"/>
            <a:stCxn id="29718" idx="3"/>
            <a:endCxn id="29720" idx="7"/>
          </p:cNvCxnSpPr>
          <p:nvPr/>
        </p:nvCxnSpPr>
        <p:spPr bwMode="auto">
          <a:xfrm flipH="1">
            <a:off x="2939415" y="2105025"/>
            <a:ext cx="925195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6" name="AutoShape 48"/>
          <p:cNvCxnSpPr>
            <a:cxnSpLocks noChangeShapeType="1"/>
            <a:stCxn id="29717" idx="6"/>
            <a:endCxn id="29718" idx="2"/>
          </p:cNvCxnSpPr>
          <p:nvPr/>
        </p:nvCxnSpPr>
        <p:spPr bwMode="auto">
          <a:xfrm>
            <a:off x="3280410" y="1790065"/>
            <a:ext cx="534670" cy="194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727" name="AutoShape 49"/>
          <p:cNvCxnSpPr>
            <a:cxnSpLocks noChangeShapeType="1"/>
            <a:stCxn id="29716" idx="7"/>
            <a:endCxn id="29717" idx="2"/>
          </p:cNvCxnSpPr>
          <p:nvPr/>
        </p:nvCxnSpPr>
        <p:spPr bwMode="auto">
          <a:xfrm flipV="1">
            <a:off x="2501900" y="1790065"/>
            <a:ext cx="438150" cy="219710"/>
          </a:xfrm>
          <a:prstGeom prst="straightConnector1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728" name="Oval 50"/>
          <p:cNvSpPr>
            <a:spLocks noChangeArrowheads="1"/>
          </p:cNvSpPr>
          <p:nvPr/>
        </p:nvSpPr>
        <p:spPr bwMode="auto">
          <a:xfrm>
            <a:off x="2755265" y="3930015"/>
            <a:ext cx="291465" cy="29146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29729" name="Oval 51"/>
          <p:cNvSpPr>
            <a:spLocks noChangeArrowheads="1"/>
          </p:cNvSpPr>
          <p:nvPr/>
        </p:nvSpPr>
        <p:spPr bwMode="auto">
          <a:xfrm>
            <a:off x="2366645" y="4334510"/>
            <a:ext cx="291465" cy="29146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29731" name="Line 53"/>
          <p:cNvSpPr>
            <a:spLocks noChangeShapeType="1"/>
          </p:cNvSpPr>
          <p:nvPr/>
        </p:nvSpPr>
        <p:spPr bwMode="auto">
          <a:xfrm>
            <a:off x="2317750" y="3897630"/>
            <a:ext cx="2331720" cy="2186305"/>
          </a:xfrm>
          <a:prstGeom prst="line">
            <a:avLst/>
          </a:prstGeom>
          <a:noFill/>
          <a:ln w="19050" cap="rnd">
            <a:solidFill>
              <a:schemeClr val="tx1"/>
            </a:solidFill>
            <a:prstDash val="sysDot"/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01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720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Adjacency Matrix for a Digraph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0722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D806736-E136-46DC-B256-0091318AD549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30723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3072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991A71D-2FD9-49D0-8468-6F3C50DF32C7}" type="slidenum">
              <a:rPr lang="en-US" altLang="zh-CN" sz="790"/>
              <a:pPr/>
              <a:t>24</a:t>
            </a:fld>
            <a:endParaRPr lang="en-US" altLang="zh-CN" sz="790"/>
          </a:p>
        </p:txBody>
      </p:sp>
      <p:sp>
        <p:nvSpPr>
          <p:cNvPr id="30725" name="AutoShape 21"/>
          <p:cNvSpPr/>
          <p:nvPr/>
        </p:nvSpPr>
        <p:spPr bwMode="auto">
          <a:xfrm>
            <a:off x="2206625" y="3907790"/>
            <a:ext cx="97155" cy="2136775"/>
          </a:xfrm>
          <a:prstGeom prst="leftBracket">
            <a:avLst>
              <a:gd name="adj" fmla="val 237519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30726" name="AutoShape 22"/>
          <p:cNvSpPr/>
          <p:nvPr/>
        </p:nvSpPr>
        <p:spPr bwMode="auto">
          <a:xfrm>
            <a:off x="4545330" y="3900805"/>
            <a:ext cx="97155" cy="2136775"/>
          </a:xfrm>
          <a:prstGeom prst="rightBracket">
            <a:avLst>
              <a:gd name="adj" fmla="val 183333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30727" name="Text Box 23"/>
          <p:cNvSpPr txBox="1">
            <a:spLocks noChangeArrowheads="1"/>
          </p:cNvSpPr>
          <p:nvPr/>
        </p:nvSpPr>
        <p:spPr bwMode="auto">
          <a:xfrm>
            <a:off x="2359660" y="3609340"/>
            <a:ext cx="2233930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A     B     C     D     E     F</a:t>
            </a:r>
          </a:p>
        </p:txBody>
      </p:sp>
      <p:sp>
        <p:nvSpPr>
          <p:cNvPr id="30728" name="Text Box 24"/>
          <p:cNvSpPr txBox="1">
            <a:spLocks noChangeArrowheads="1"/>
          </p:cNvSpPr>
          <p:nvPr/>
        </p:nvSpPr>
        <p:spPr bwMode="auto">
          <a:xfrm>
            <a:off x="2349500" y="3975735"/>
            <a:ext cx="229298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0      1      0      1      0     0     </a:t>
            </a:r>
          </a:p>
        </p:txBody>
      </p:sp>
      <p:sp>
        <p:nvSpPr>
          <p:cNvPr id="30729" name="Text Box 25"/>
          <p:cNvSpPr txBox="1">
            <a:spLocks noChangeArrowheads="1"/>
          </p:cNvSpPr>
          <p:nvPr/>
        </p:nvSpPr>
        <p:spPr bwMode="auto">
          <a:xfrm>
            <a:off x="2359660" y="4386580"/>
            <a:ext cx="229298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0      0      1      0      0     0     </a:t>
            </a:r>
          </a:p>
        </p:txBody>
      </p:sp>
      <p:sp>
        <p:nvSpPr>
          <p:cNvPr id="30730" name="Text Box 26"/>
          <p:cNvSpPr txBox="1">
            <a:spLocks noChangeArrowheads="1"/>
          </p:cNvSpPr>
          <p:nvPr/>
        </p:nvSpPr>
        <p:spPr bwMode="auto">
          <a:xfrm>
            <a:off x="2359660" y="4726305"/>
            <a:ext cx="229298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0      0      0      1      1     0     </a:t>
            </a:r>
          </a:p>
        </p:txBody>
      </p:sp>
      <p:sp>
        <p:nvSpPr>
          <p:cNvPr id="30731" name="Text Box 27"/>
          <p:cNvSpPr txBox="1">
            <a:spLocks noChangeArrowheads="1"/>
          </p:cNvSpPr>
          <p:nvPr/>
        </p:nvSpPr>
        <p:spPr bwMode="auto">
          <a:xfrm>
            <a:off x="2359660" y="5066030"/>
            <a:ext cx="229298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0      0      0      0      1     0     </a:t>
            </a:r>
          </a:p>
        </p:txBody>
      </p:sp>
      <p:sp>
        <p:nvSpPr>
          <p:cNvPr id="30732" name="Text Box 28"/>
          <p:cNvSpPr txBox="1">
            <a:spLocks noChangeArrowheads="1"/>
          </p:cNvSpPr>
          <p:nvPr/>
        </p:nvSpPr>
        <p:spPr bwMode="auto">
          <a:xfrm>
            <a:off x="2359660" y="5454650"/>
            <a:ext cx="229298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0      0      0      0      0     0     </a:t>
            </a:r>
          </a:p>
        </p:txBody>
      </p:sp>
      <p:sp>
        <p:nvSpPr>
          <p:cNvPr id="30733" name="Text Box 29"/>
          <p:cNvSpPr txBox="1">
            <a:spLocks noChangeArrowheads="1"/>
          </p:cNvSpPr>
          <p:nvPr/>
        </p:nvSpPr>
        <p:spPr bwMode="auto">
          <a:xfrm>
            <a:off x="2359660" y="5794375"/>
            <a:ext cx="229298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0      0      0      0      0     0     </a:t>
            </a:r>
          </a:p>
        </p:txBody>
      </p:sp>
      <p:sp>
        <p:nvSpPr>
          <p:cNvPr id="30734" name="Text Box 30"/>
          <p:cNvSpPr txBox="1">
            <a:spLocks noChangeArrowheads="1"/>
          </p:cNvSpPr>
          <p:nvPr/>
        </p:nvSpPr>
        <p:spPr bwMode="auto">
          <a:xfrm>
            <a:off x="1941830" y="3997960"/>
            <a:ext cx="281940" cy="197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  <a:p>
            <a:pPr>
              <a:spcBef>
                <a:spcPct val="55000"/>
              </a:spcBef>
            </a:pPr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sp>
        <p:nvSpPr>
          <p:cNvPr id="30740" name="Oval 40"/>
          <p:cNvSpPr>
            <a:spLocks noChangeArrowheads="1"/>
          </p:cNvSpPr>
          <p:nvPr/>
        </p:nvSpPr>
        <p:spPr bwMode="auto">
          <a:xfrm>
            <a:off x="2069465" y="1930400"/>
            <a:ext cx="339725" cy="3397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0741" name="Oval 41"/>
          <p:cNvSpPr>
            <a:spLocks noChangeArrowheads="1"/>
          </p:cNvSpPr>
          <p:nvPr/>
        </p:nvSpPr>
        <p:spPr bwMode="auto">
          <a:xfrm>
            <a:off x="2797810" y="1590675"/>
            <a:ext cx="339725" cy="3397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0742" name="Oval 42"/>
          <p:cNvSpPr>
            <a:spLocks noChangeArrowheads="1"/>
          </p:cNvSpPr>
          <p:nvPr/>
        </p:nvSpPr>
        <p:spPr bwMode="auto">
          <a:xfrm>
            <a:off x="3672205" y="1784985"/>
            <a:ext cx="339725" cy="3397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0743" name="Oval 43"/>
          <p:cNvSpPr>
            <a:spLocks noChangeArrowheads="1"/>
          </p:cNvSpPr>
          <p:nvPr/>
        </p:nvSpPr>
        <p:spPr bwMode="auto">
          <a:xfrm>
            <a:off x="3380740" y="2656205"/>
            <a:ext cx="339725" cy="3397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0744" name="Oval 44"/>
          <p:cNvSpPr>
            <a:spLocks noChangeArrowheads="1"/>
          </p:cNvSpPr>
          <p:nvPr/>
        </p:nvSpPr>
        <p:spPr bwMode="auto">
          <a:xfrm>
            <a:off x="2506345" y="2562225"/>
            <a:ext cx="339725" cy="3397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0745" name="Oval 45"/>
          <p:cNvSpPr>
            <a:spLocks noChangeArrowheads="1"/>
          </p:cNvSpPr>
          <p:nvPr/>
        </p:nvSpPr>
        <p:spPr bwMode="auto">
          <a:xfrm>
            <a:off x="4060190" y="2319020"/>
            <a:ext cx="339725" cy="33972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cxnSp>
        <p:nvCxnSpPr>
          <p:cNvPr id="30746" name="AutoShape 46"/>
          <p:cNvCxnSpPr>
            <a:cxnSpLocks noChangeShapeType="1"/>
            <a:stCxn id="30742" idx="4"/>
            <a:endCxn id="30743" idx="0"/>
          </p:cNvCxnSpPr>
          <p:nvPr/>
        </p:nvCxnSpPr>
        <p:spPr bwMode="auto">
          <a:xfrm flipH="1">
            <a:off x="3550285" y="2124710"/>
            <a:ext cx="291465" cy="5314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7" name="AutoShape 47"/>
          <p:cNvCxnSpPr>
            <a:cxnSpLocks noChangeShapeType="1"/>
            <a:stCxn id="30744" idx="6"/>
            <a:endCxn id="30743" idx="2"/>
          </p:cNvCxnSpPr>
          <p:nvPr/>
        </p:nvCxnSpPr>
        <p:spPr bwMode="auto">
          <a:xfrm>
            <a:off x="2846070" y="2731770"/>
            <a:ext cx="534035" cy="93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8" name="AutoShape 48"/>
          <p:cNvCxnSpPr>
            <a:cxnSpLocks noChangeShapeType="1"/>
            <a:stCxn id="30740" idx="5"/>
            <a:endCxn id="30744" idx="1"/>
          </p:cNvCxnSpPr>
          <p:nvPr/>
        </p:nvCxnSpPr>
        <p:spPr bwMode="auto">
          <a:xfrm>
            <a:off x="2359660" y="2221230"/>
            <a:ext cx="196215" cy="390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49" name="AutoShape 49"/>
          <p:cNvCxnSpPr>
            <a:cxnSpLocks noChangeShapeType="1"/>
            <a:stCxn id="30742" idx="3"/>
            <a:endCxn id="30744" idx="7"/>
          </p:cNvCxnSpPr>
          <p:nvPr/>
        </p:nvCxnSpPr>
        <p:spPr bwMode="auto">
          <a:xfrm flipH="1">
            <a:off x="2796540" y="2075180"/>
            <a:ext cx="924560" cy="5365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0" name="AutoShape 50"/>
          <p:cNvCxnSpPr>
            <a:cxnSpLocks noChangeShapeType="1"/>
            <a:stCxn id="30741" idx="6"/>
            <a:endCxn id="30742" idx="2"/>
          </p:cNvCxnSpPr>
          <p:nvPr/>
        </p:nvCxnSpPr>
        <p:spPr bwMode="auto">
          <a:xfrm>
            <a:off x="3137535" y="1760855"/>
            <a:ext cx="534035" cy="194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51" name="AutoShape 51"/>
          <p:cNvCxnSpPr>
            <a:cxnSpLocks noChangeShapeType="1"/>
            <a:stCxn id="30740" idx="7"/>
            <a:endCxn id="30741" idx="2"/>
          </p:cNvCxnSpPr>
          <p:nvPr/>
        </p:nvCxnSpPr>
        <p:spPr bwMode="auto">
          <a:xfrm flipV="1">
            <a:off x="2359660" y="1760855"/>
            <a:ext cx="438150" cy="219710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0752" name="Oval 52"/>
          <p:cNvSpPr>
            <a:spLocks noChangeArrowheads="1"/>
          </p:cNvSpPr>
          <p:nvPr/>
        </p:nvSpPr>
        <p:spPr bwMode="auto">
          <a:xfrm>
            <a:off x="2697480" y="3981450"/>
            <a:ext cx="291465" cy="291465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34" name="Text Box 31"/>
          <p:cNvSpPr txBox="1">
            <a:spLocks noChangeArrowheads="1"/>
          </p:cNvSpPr>
          <p:nvPr/>
        </p:nvSpPr>
        <p:spPr bwMode="auto">
          <a:xfrm>
            <a:off x="5060315" y="3381375"/>
            <a:ext cx="139128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i="1" dirty="0">
                <a:latin typeface="Sitka Text" pitchFamily="2" charset="0"/>
                <a:ea typeface="宋体" panose="02010600030101010101" pitchFamily="2" charset="-122"/>
              </a:rPr>
              <a:t>M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(</a:t>
            </a:r>
            <a:r>
              <a:rPr lang="en-US" altLang="zh-CN" sz="1600" i="1" dirty="0">
                <a:latin typeface="Sitka Text" pitchFamily="2" charset="0"/>
                <a:ea typeface="宋体" panose="02010600030101010101" pitchFamily="2" charset="-122"/>
              </a:rPr>
              <a:t>v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, </a:t>
            </a:r>
            <a:r>
              <a:rPr lang="en-US" altLang="zh-CN" sz="1600" i="1" dirty="0">
                <a:latin typeface="Sitka Text" pitchFamily="2" charset="0"/>
                <a:ea typeface="宋体" panose="02010600030101010101" pitchFamily="2" charset="-122"/>
              </a:rPr>
              <a:t>w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)  =  </a:t>
            </a:r>
          </a:p>
        </p:txBody>
      </p:sp>
      <p:sp>
        <p:nvSpPr>
          <p:cNvPr id="35" name="AutoShape 32"/>
          <p:cNvSpPr/>
          <p:nvPr/>
        </p:nvSpPr>
        <p:spPr bwMode="auto">
          <a:xfrm>
            <a:off x="5170170" y="3875405"/>
            <a:ext cx="145415" cy="543560"/>
          </a:xfrm>
          <a:prstGeom prst="leftBrace">
            <a:avLst>
              <a:gd name="adj1" fmla="val 31076"/>
              <a:gd name="adj2" fmla="val 50093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36" name="Text Box 33"/>
          <p:cNvSpPr txBox="1">
            <a:spLocks noChangeArrowheads="1"/>
          </p:cNvSpPr>
          <p:nvPr/>
        </p:nvSpPr>
        <p:spPr bwMode="auto">
          <a:xfrm>
            <a:off x="5267325" y="3875405"/>
            <a:ext cx="204343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1 if (</a:t>
            </a:r>
            <a:r>
              <a:rPr lang="en-US" altLang="zh-CN" sz="1600" i="1" dirty="0">
                <a:latin typeface="Sitka Text" pitchFamily="2" charset="0"/>
                <a:ea typeface="宋体" panose="02010600030101010101" pitchFamily="2" charset="-122"/>
              </a:rPr>
              <a:t>v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, </a:t>
            </a:r>
            <a:r>
              <a:rPr lang="en-US" altLang="zh-CN" sz="1600" i="1" dirty="0">
                <a:latin typeface="Sitka Text" pitchFamily="2" charset="0"/>
                <a:ea typeface="宋体" panose="02010600030101010101" pitchFamily="2" charset="-122"/>
              </a:rPr>
              <a:t>w</a:t>
            </a: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) is in E</a:t>
            </a:r>
          </a:p>
        </p:txBody>
      </p:sp>
      <p:sp>
        <p:nvSpPr>
          <p:cNvPr id="37" name="Text Box 34"/>
          <p:cNvSpPr txBox="1">
            <a:spLocks noChangeArrowheads="1"/>
          </p:cNvSpPr>
          <p:nvPr/>
        </p:nvSpPr>
        <p:spPr bwMode="auto">
          <a:xfrm>
            <a:off x="5267325" y="4127500"/>
            <a:ext cx="136969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>
                <a:latin typeface="Sitka Text" pitchFamily="2" charset="0"/>
                <a:ea typeface="宋体" panose="02010600030101010101" pitchFamily="2" charset="-122"/>
              </a:rPr>
              <a:t>0 otherwise</a:t>
            </a:r>
          </a:p>
        </p:txBody>
      </p: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5102860" y="5025390"/>
            <a:ext cx="1478280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Space = |</a:t>
            </a:r>
            <a:r>
              <a:rPr lang="en-US" altLang="zh-CN" sz="1600" i="1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V</a:t>
            </a:r>
            <a:r>
              <a:rPr lang="en-US" altLang="zh-CN" sz="16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|</a:t>
            </a:r>
            <a:r>
              <a:rPr lang="en-US" altLang="zh-CN" sz="1600" baseline="30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408749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Adjacency List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1746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2B6E99-B955-45D3-B01D-1F7A27DCFA94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31747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3174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BD2866-EF87-432F-806D-D471C6043CB9}" type="slidenum">
              <a:rPr lang="en-US" altLang="zh-CN" sz="790"/>
              <a:pPr/>
              <a:t>25</a:t>
            </a:fld>
            <a:endParaRPr lang="en-US" altLang="zh-CN" sz="790"/>
          </a:p>
        </p:txBody>
      </p:sp>
      <p:sp>
        <p:nvSpPr>
          <p:cNvPr id="31806" name="Oval 68"/>
          <p:cNvSpPr>
            <a:spLocks noChangeArrowheads="1"/>
          </p:cNvSpPr>
          <p:nvPr/>
        </p:nvSpPr>
        <p:spPr bwMode="auto">
          <a:xfrm>
            <a:off x="3383915" y="2635250"/>
            <a:ext cx="366395" cy="36703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1807" name="Oval 69"/>
          <p:cNvSpPr>
            <a:spLocks noChangeArrowheads="1"/>
          </p:cNvSpPr>
          <p:nvPr/>
        </p:nvSpPr>
        <p:spPr bwMode="auto">
          <a:xfrm>
            <a:off x="4169410" y="2268220"/>
            <a:ext cx="366395" cy="36703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1808" name="Oval 70"/>
          <p:cNvSpPr>
            <a:spLocks noChangeArrowheads="1"/>
          </p:cNvSpPr>
          <p:nvPr/>
        </p:nvSpPr>
        <p:spPr bwMode="auto">
          <a:xfrm>
            <a:off x="5112385" y="2477770"/>
            <a:ext cx="366395" cy="36703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1809" name="Oval 71"/>
          <p:cNvSpPr>
            <a:spLocks noChangeArrowheads="1"/>
          </p:cNvSpPr>
          <p:nvPr/>
        </p:nvSpPr>
        <p:spPr bwMode="auto">
          <a:xfrm>
            <a:off x="4798060" y="3417570"/>
            <a:ext cx="366395" cy="36703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1810" name="Oval 72"/>
          <p:cNvSpPr>
            <a:spLocks noChangeArrowheads="1"/>
          </p:cNvSpPr>
          <p:nvPr/>
        </p:nvSpPr>
        <p:spPr bwMode="auto">
          <a:xfrm>
            <a:off x="3855720" y="3315970"/>
            <a:ext cx="366395" cy="36703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1811" name="Oval 73"/>
          <p:cNvSpPr>
            <a:spLocks noChangeArrowheads="1"/>
          </p:cNvSpPr>
          <p:nvPr/>
        </p:nvSpPr>
        <p:spPr bwMode="auto">
          <a:xfrm>
            <a:off x="5531485" y="3054350"/>
            <a:ext cx="366395" cy="36703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cxnSp>
        <p:nvCxnSpPr>
          <p:cNvPr id="31812" name="AutoShape 74"/>
          <p:cNvCxnSpPr>
            <a:cxnSpLocks noChangeShapeType="1"/>
            <a:stCxn id="31808" idx="4"/>
            <a:endCxn id="31809" idx="0"/>
          </p:cNvCxnSpPr>
          <p:nvPr/>
        </p:nvCxnSpPr>
        <p:spPr bwMode="auto">
          <a:xfrm flipH="1">
            <a:off x="4981575" y="2844800"/>
            <a:ext cx="314325" cy="5727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3" name="AutoShape 75"/>
          <p:cNvCxnSpPr>
            <a:cxnSpLocks noChangeShapeType="1"/>
            <a:stCxn id="31810" idx="6"/>
            <a:endCxn id="31809" idx="2"/>
          </p:cNvCxnSpPr>
          <p:nvPr/>
        </p:nvCxnSpPr>
        <p:spPr bwMode="auto">
          <a:xfrm>
            <a:off x="4222115" y="3499485"/>
            <a:ext cx="575945" cy="1016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4" name="AutoShape 76"/>
          <p:cNvCxnSpPr>
            <a:cxnSpLocks noChangeShapeType="1"/>
            <a:stCxn id="31806" idx="5"/>
            <a:endCxn id="31810" idx="1"/>
          </p:cNvCxnSpPr>
          <p:nvPr/>
        </p:nvCxnSpPr>
        <p:spPr bwMode="auto">
          <a:xfrm>
            <a:off x="3696970" y="2948305"/>
            <a:ext cx="211455" cy="4210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5" name="AutoShape 77"/>
          <p:cNvCxnSpPr>
            <a:cxnSpLocks noChangeShapeType="1"/>
            <a:stCxn id="31808" idx="3"/>
            <a:endCxn id="31810" idx="7"/>
          </p:cNvCxnSpPr>
          <p:nvPr/>
        </p:nvCxnSpPr>
        <p:spPr bwMode="auto">
          <a:xfrm flipH="1">
            <a:off x="4168775" y="2791460"/>
            <a:ext cx="997585" cy="5784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6" name="AutoShape 78"/>
          <p:cNvCxnSpPr>
            <a:cxnSpLocks noChangeShapeType="1"/>
            <a:stCxn id="31807" idx="6"/>
            <a:endCxn id="31808" idx="2"/>
          </p:cNvCxnSpPr>
          <p:nvPr/>
        </p:nvCxnSpPr>
        <p:spPr bwMode="auto">
          <a:xfrm>
            <a:off x="4536440" y="2451735"/>
            <a:ext cx="575945" cy="2095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7" name="AutoShape 79"/>
          <p:cNvCxnSpPr>
            <a:cxnSpLocks noChangeShapeType="1"/>
            <a:stCxn id="31806" idx="7"/>
            <a:endCxn id="31807" idx="2"/>
          </p:cNvCxnSpPr>
          <p:nvPr/>
        </p:nvCxnSpPr>
        <p:spPr bwMode="auto">
          <a:xfrm flipV="1">
            <a:off x="3696970" y="2451735"/>
            <a:ext cx="472440" cy="23685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18" name="Rectangle 80"/>
          <p:cNvSpPr>
            <a:spLocks noChangeArrowheads="1"/>
          </p:cNvSpPr>
          <p:nvPr/>
        </p:nvSpPr>
        <p:spPr bwMode="auto">
          <a:xfrm>
            <a:off x="4640129" y="5821618"/>
            <a:ext cx="2252980" cy="321945"/>
          </a:xfrm>
          <a:prstGeom prst="rect">
            <a:avLst/>
          </a:prstGeom>
          <a:noFill/>
          <a:ln w="9525">
            <a:solidFill>
              <a:srgbClr val="FF9999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Space = a |V| + 2 b |E|</a:t>
            </a:r>
          </a:p>
        </p:txBody>
      </p:sp>
      <p:sp>
        <p:nvSpPr>
          <p:cNvPr id="31819" name="Text Box 81"/>
          <p:cNvSpPr txBox="1">
            <a:spLocks noChangeArrowheads="1"/>
          </p:cNvSpPr>
          <p:nvPr/>
        </p:nvSpPr>
        <p:spPr bwMode="auto">
          <a:xfrm>
            <a:off x="1115060" y="1700530"/>
            <a:ext cx="737044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For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each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v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in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V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,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</a:rPr>
              <a:t>v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) = list of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</a:rPr>
              <a:t>w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 such that (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</a:rPr>
              <a:t>v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</a:rPr>
              <a:t>w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is in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E</a:t>
            </a:r>
          </a:p>
        </p:txBody>
      </p:sp>
      <p:sp>
        <p:nvSpPr>
          <p:cNvPr id="31822" name="AutoShape 84"/>
          <p:cNvSpPr/>
          <p:nvPr/>
        </p:nvSpPr>
        <p:spPr bwMode="auto">
          <a:xfrm rot="5400000">
            <a:off x="2798154" y="3927544"/>
            <a:ext cx="136625" cy="278606"/>
          </a:xfrm>
          <a:prstGeom prst="leftBrace">
            <a:avLst>
              <a:gd name="adj1" fmla="val 16993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125">
              <a:ea typeface="宋体" panose="02010600030101010101" pitchFamily="2" charset="-122"/>
            </a:endParaRPr>
          </a:p>
        </p:txBody>
      </p:sp>
      <p:sp>
        <p:nvSpPr>
          <p:cNvPr id="31823" name="AutoShape 85"/>
          <p:cNvSpPr/>
          <p:nvPr/>
        </p:nvSpPr>
        <p:spPr bwMode="auto">
          <a:xfrm rot="5400000">
            <a:off x="3362706" y="3759470"/>
            <a:ext cx="162264" cy="627893"/>
          </a:xfrm>
          <a:prstGeom prst="leftBrace">
            <a:avLst>
              <a:gd name="adj1" fmla="val 32246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125">
              <a:ea typeface="宋体" panose="02010600030101010101" pitchFamily="2" charset="-122"/>
            </a:endParaRPr>
          </a:p>
        </p:txBody>
      </p:sp>
      <p:sp>
        <p:nvSpPr>
          <p:cNvPr id="31824" name="Text Box 86"/>
          <p:cNvSpPr txBox="1">
            <a:spLocks noChangeArrowheads="1"/>
          </p:cNvSpPr>
          <p:nvPr/>
        </p:nvSpPr>
        <p:spPr bwMode="auto">
          <a:xfrm>
            <a:off x="2763776" y="3753036"/>
            <a:ext cx="150019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5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25" name="Text Box 87"/>
          <p:cNvSpPr txBox="1">
            <a:spLocks noChangeArrowheads="1"/>
          </p:cNvSpPr>
          <p:nvPr/>
        </p:nvSpPr>
        <p:spPr bwMode="auto">
          <a:xfrm>
            <a:off x="3351283" y="3761898"/>
            <a:ext cx="150019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5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3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27" name="Text Box 89"/>
          <p:cNvSpPr txBox="1">
            <a:spLocks noChangeArrowheads="1"/>
          </p:cNvSpPr>
          <p:nvPr/>
        </p:nvSpPr>
        <p:spPr bwMode="auto">
          <a:xfrm>
            <a:off x="4852394" y="4185076"/>
            <a:ext cx="1612728" cy="553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solidFill>
                  <a:srgbClr val="FF3300"/>
                </a:solidFill>
                <a:latin typeface="Sitka Text" pitchFamily="2" charset="0"/>
                <a:ea typeface="宋体" panose="02010600030101010101" pitchFamily="2" charset="-122"/>
              </a:rPr>
              <a:t>list </a:t>
            </a:r>
            <a:r>
              <a:rPr lang="en-US" altLang="zh-CN" sz="1500" dirty="0" smtClean="0">
                <a:solidFill>
                  <a:srgbClr val="FF3300"/>
                </a:solidFill>
                <a:latin typeface="Sitka Text" pitchFamily="2" charset="0"/>
                <a:ea typeface="宋体" panose="02010600030101010101" pitchFamily="2" charset="-122"/>
              </a:rPr>
              <a:t>of neighbors</a:t>
            </a:r>
            <a:endParaRPr lang="en-US" altLang="zh-CN" sz="1500" dirty="0">
              <a:solidFill>
                <a:srgbClr val="FF3300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704100" y="4185076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2391579" y="4185113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A</a:t>
                      </a:r>
                      <a:endParaRPr lang="zh-CN" altLang="en-US" sz="1500" b="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B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C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D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E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F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" name="Line 48"/>
          <p:cNvSpPr>
            <a:spLocks noChangeShapeType="1"/>
          </p:cNvSpPr>
          <p:nvPr/>
        </p:nvSpPr>
        <p:spPr bwMode="auto">
          <a:xfrm>
            <a:off x="2884777" y="4347468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97" name="Line 49"/>
          <p:cNvSpPr>
            <a:spLocks noChangeShapeType="1"/>
          </p:cNvSpPr>
          <p:nvPr/>
        </p:nvSpPr>
        <p:spPr bwMode="auto">
          <a:xfrm>
            <a:off x="2891027" y="4692082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98" name="Line 50"/>
          <p:cNvSpPr>
            <a:spLocks noChangeShapeType="1"/>
          </p:cNvSpPr>
          <p:nvPr/>
        </p:nvSpPr>
        <p:spPr bwMode="auto">
          <a:xfrm>
            <a:off x="2884777" y="5029216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99" name="Line 51"/>
          <p:cNvSpPr>
            <a:spLocks noChangeShapeType="1"/>
          </p:cNvSpPr>
          <p:nvPr/>
        </p:nvSpPr>
        <p:spPr bwMode="auto">
          <a:xfrm>
            <a:off x="2892814" y="5373920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100" name="Line 52"/>
          <p:cNvSpPr>
            <a:spLocks noChangeShapeType="1"/>
          </p:cNvSpPr>
          <p:nvPr/>
        </p:nvSpPr>
        <p:spPr bwMode="auto">
          <a:xfrm>
            <a:off x="2891027" y="5707481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55363" y="4209601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1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350" b="1" kern="1200" dirty="0">
                        <a:solidFill>
                          <a:srgbClr val="263AF8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/>
        </p:nvGraphicFramePr>
        <p:xfrm>
          <a:off x="3155363" y="4552687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1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350" b="1" kern="1200" dirty="0">
                        <a:solidFill>
                          <a:srgbClr val="263AF8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3155363" y="4892440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3155363" y="5231330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A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5" name="表格 104"/>
          <p:cNvGraphicFramePr>
            <a:graphicFrameLocks noGrp="1"/>
          </p:cNvGraphicFramePr>
          <p:nvPr/>
        </p:nvGraphicFramePr>
        <p:xfrm>
          <a:off x="3155346" y="5574243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6" name="Line 48"/>
          <p:cNvSpPr>
            <a:spLocks noChangeShapeType="1"/>
          </p:cNvSpPr>
          <p:nvPr/>
        </p:nvSpPr>
        <p:spPr bwMode="auto">
          <a:xfrm>
            <a:off x="3616679" y="4347468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107" name="Line 49"/>
          <p:cNvSpPr>
            <a:spLocks noChangeShapeType="1"/>
          </p:cNvSpPr>
          <p:nvPr/>
        </p:nvSpPr>
        <p:spPr bwMode="auto">
          <a:xfrm>
            <a:off x="3622930" y="4692082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108" name="Line 50"/>
          <p:cNvSpPr>
            <a:spLocks noChangeShapeType="1"/>
          </p:cNvSpPr>
          <p:nvPr/>
        </p:nvSpPr>
        <p:spPr bwMode="auto">
          <a:xfrm>
            <a:off x="3616679" y="5029216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109" name="Line 51"/>
          <p:cNvSpPr>
            <a:spLocks noChangeShapeType="1"/>
          </p:cNvSpPr>
          <p:nvPr/>
        </p:nvSpPr>
        <p:spPr bwMode="auto">
          <a:xfrm>
            <a:off x="3624716" y="5373920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110" name="Line 52"/>
          <p:cNvSpPr>
            <a:spLocks noChangeShapeType="1"/>
          </p:cNvSpPr>
          <p:nvPr/>
        </p:nvSpPr>
        <p:spPr bwMode="auto">
          <a:xfrm>
            <a:off x="3622930" y="5707481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/>
        </p:nvGraphicFramePr>
        <p:xfrm>
          <a:off x="3887265" y="4209601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" name="表格 111"/>
          <p:cNvGraphicFramePr>
            <a:graphicFrameLocks noGrp="1"/>
          </p:cNvGraphicFramePr>
          <p:nvPr/>
        </p:nvGraphicFramePr>
        <p:xfrm>
          <a:off x="3887265" y="4552687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/>
        </p:nvGraphicFramePr>
        <p:xfrm>
          <a:off x="3887265" y="4892440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4" name="表格 113"/>
          <p:cNvGraphicFramePr>
            <a:graphicFrameLocks noGrp="1"/>
          </p:cNvGraphicFramePr>
          <p:nvPr/>
        </p:nvGraphicFramePr>
        <p:xfrm>
          <a:off x="3887265" y="5231330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5" name="表格 114"/>
          <p:cNvGraphicFramePr>
            <a:graphicFrameLocks noGrp="1"/>
          </p:cNvGraphicFramePr>
          <p:nvPr/>
        </p:nvGraphicFramePr>
        <p:xfrm>
          <a:off x="3887249" y="5574243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6" name="Line 50"/>
          <p:cNvSpPr>
            <a:spLocks noChangeShapeType="1"/>
          </p:cNvSpPr>
          <p:nvPr/>
        </p:nvSpPr>
        <p:spPr bwMode="auto">
          <a:xfrm>
            <a:off x="4346253" y="5029216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117" name="Line 51"/>
          <p:cNvSpPr>
            <a:spLocks noChangeShapeType="1"/>
          </p:cNvSpPr>
          <p:nvPr/>
        </p:nvSpPr>
        <p:spPr bwMode="auto">
          <a:xfrm>
            <a:off x="4354290" y="5373920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118" name="表格 117"/>
          <p:cNvGraphicFramePr>
            <a:graphicFrameLocks noGrp="1"/>
          </p:cNvGraphicFramePr>
          <p:nvPr/>
        </p:nvGraphicFramePr>
        <p:xfrm>
          <a:off x="4616839" y="4892440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9" name="表格 118"/>
          <p:cNvGraphicFramePr>
            <a:graphicFrameLocks noGrp="1"/>
          </p:cNvGraphicFramePr>
          <p:nvPr/>
        </p:nvGraphicFramePr>
        <p:xfrm>
          <a:off x="4616839" y="5231330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2955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Adjacency List for a Digraph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1746" name="日期占位符 2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2B6E99-B955-45D3-B01D-1F7A27DCFA94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31747" name="页脚占位符 3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31748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BD2866-EF87-432F-806D-D471C6043CB9}" type="slidenum">
              <a:rPr lang="en-US" altLang="zh-CN" sz="790"/>
              <a:pPr/>
              <a:t>26</a:t>
            </a:fld>
            <a:endParaRPr lang="en-US" altLang="zh-CN" sz="790"/>
          </a:p>
        </p:txBody>
      </p:sp>
      <p:sp>
        <p:nvSpPr>
          <p:cNvPr id="31806" name="Oval 68"/>
          <p:cNvSpPr>
            <a:spLocks noChangeArrowheads="1"/>
          </p:cNvSpPr>
          <p:nvPr/>
        </p:nvSpPr>
        <p:spPr bwMode="auto">
          <a:xfrm>
            <a:off x="3383915" y="2609850"/>
            <a:ext cx="374650" cy="3746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31807" name="Oval 69"/>
          <p:cNvSpPr>
            <a:spLocks noChangeArrowheads="1"/>
          </p:cNvSpPr>
          <p:nvPr/>
        </p:nvSpPr>
        <p:spPr bwMode="auto">
          <a:xfrm>
            <a:off x="4187190" y="2234565"/>
            <a:ext cx="374650" cy="3746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31808" name="Oval 70"/>
          <p:cNvSpPr>
            <a:spLocks noChangeArrowheads="1"/>
          </p:cNvSpPr>
          <p:nvPr/>
        </p:nvSpPr>
        <p:spPr bwMode="auto">
          <a:xfrm>
            <a:off x="5151120" y="2449195"/>
            <a:ext cx="374650" cy="3746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31809" name="Oval 71"/>
          <p:cNvSpPr>
            <a:spLocks noChangeArrowheads="1"/>
          </p:cNvSpPr>
          <p:nvPr/>
        </p:nvSpPr>
        <p:spPr bwMode="auto">
          <a:xfrm>
            <a:off x="4829810" y="3409315"/>
            <a:ext cx="374650" cy="3746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31810" name="Oval 72"/>
          <p:cNvSpPr>
            <a:spLocks noChangeArrowheads="1"/>
          </p:cNvSpPr>
          <p:nvPr/>
        </p:nvSpPr>
        <p:spPr bwMode="auto">
          <a:xfrm>
            <a:off x="3865880" y="3305810"/>
            <a:ext cx="374650" cy="3746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sp>
        <p:nvSpPr>
          <p:cNvPr id="31811" name="Oval 73"/>
          <p:cNvSpPr>
            <a:spLocks noChangeArrowheads="1"/>
          </p:cNvSpPr>
          <p:nvPr/>
        </p:nvSpPr>
        <p:spPr bwMode="auto">
          <a:xfrm>
            <a:off x="5579110" y="3037840"/>
            <a:ext cx="374650" cy="3746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</p:txBody>
      </p:sp>
      <p:cxnSp>
        <p:nvCxnSpPr>
          <p:cNvPr id="31812" name="AutoShape 74"/>
          <p:cNvCxnSpPr>
            <a:cxnSpLocks noChangeShapeType="1"/>
            <a:stCxn id="31808" idx="4"/>
            <a:endCxn id="31809" idx="0"/>
          </p:cNvCxnSpPr>
          <p:nvPr/>
        </p:nvCxnSpPr>
        <p:spPr bwMode="auto">
          <a:xfrm flipH="1">
            <a:off x="5017135" y="2823845"/>
            <a:ext cx="321310" cy="58547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3" name="AutoShape 75"/>
          <p:cNvCxnSpPr>
            <a:cxnSpLocks noChangeShapeType="1"/>
            <a:stCxn id="31810" idx="6"/>
            <a:endCxn id="31809" idx="2"/>
          </p:cNvCxnSpPr>
          <p:nvPr/>
        </p:nvCxnSpPr>
        <p:spPr bwMode="auto">
          <a:xfrm>
            <a:off x="4240530" y="3493135"/>
            <a:ext cx="588645" cy="10350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4" name="AutoShape 76"/>
          <p:cNvCxnSpPr>
            <a:cxnSpLocks noChangeShapeType="1"/>
            <a:stCxn id="31806" idx="5"/>
            <a:endCxn id="31810" idx="1"/>
          </p:cNvCxnSpPr>
          <p:nvPr/>
        </p:nvCxnSpPr>
        <p:spPr bwMode="auto">
          <a:xfrm>
            <a:off x="3703955" y="2929890"/>
            <a:ext cx="216535" cy="4305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5" name="AutoShape 77"/>
          <p:cNvCxnSpPr>
            <a:cxnSpLocks noChangeShapeType="1"/>
            <a:stCxn id="31808" idx="3"/>
            <a:endCxn id="31810" idx="7"/>
          </p:cNvCxnSpPr>
          <p:nvPr/>
        </p:nvCxnSpPr>
        <p:spPr bwMode="auto">
          <a:xfrm flipH="1">
            <a:off x="4185920" y="2769235"/>
            <a:ext cx="1019175" cy="59118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6" name="AutoShape 78"/>
          <p:cNvCxnSpPr>
            <a:cxnSpLocks noChangeShapeType="1"/>
            <a:stCxn id="31807" idx="6"/>
            <a:endCxn id="31808" idx="2"/>
          </p:cNvCxnSpPr>
          <p:nvPr/>
        </p:nvCxnSpPr>
        <p:spPr bwMode="auto">
          <a:xfrm>
            <a:off x="4561840" y="2421890"/>
            <a:ext cx="588645" cy="21399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17" name="AutoShape 79"/>
          <p:cNvCxnSpPr>
            <a:cxnSpLocks noChangeShapeType="1"/>
            <a:stCxn id="31806" idx="7"/>
            <a:endCxn id="31807" idx="2"/>
          </p:cNvCxnSpPr>
          <p:nvPr/>
        </p:nvCxnSpPr>
        <p:spPr bwMode="auto">
          <a:xfrm flipV="1">
            <a:off x="3703955" y="2421890"/>
            <a:ext cx="483235" cy="24193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818" name="Rectangle 80"/>
          <p:cNvSpPr>
            <a:spLocks noChangeArrowheads="1"/>
          </p:cNvSpPr>
          <p:nvPr/>
        </p:nvSpPr>
        <p:spPr bwMode="auto">
          <a:xfrm>
            <a:off x="4478375" y="5669692"/>
            <a:ext cx="2144395" cy="321945"/>
          </a:xfrm>
          <a:prstGeom prst="rect">
            <a:avLst/>
          </a:prstGeom>
          <a:noFill/>
          <a:ln w="9525">
            <a:solidFill>
              <a:srgbClr val="FF9999"/>
            </a:solidFill>
            <a:miter lim="800000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Space = a |V| + </a:t>
            </a:r>
            <a:r>
              <a:rPr lang="en-US" altLang="zh-CN" sz="1500" dirty="0" smtClean="0">
                <a:latin typeface="Sitka Text" pitchFamily="2" charset="0"/>
                <a:ea typeface="宋体" panose="02010600030101010101" pitchFamily="2" charset="-122"/>
              </a:rPr>
              <a:t> </a:t>
            </a:r>
            <a:r>
              <a:rPr lang="en-US" altLang="zh-CN" sz="1500" dirty="0">
                <a:latin typeface="Sitka Text" pitchFamily="2" charset="0"/>
                <a:ea typeface="宋体" panose="02010600030101010101" pitchFamily="2" charset="-122"/>
              </a:rPr>
              <a:t>b |E|</a:t>
            </a:r>
          </a:p>
        </p:txBody>
      </p:sp>
      <p:sp>
        <p:nvSpPr>
          <p:cNvPr id="31819" name="Text Box 81"/>
          <p:cNvSpPr txBox="1">
            <a:spLocks noChangeArrowheads="1"/>
          </p:cNvSpPr>
          <p:nvPr/>
        </p:nvSpPr>
        <p:spPr bwMode="auto">
          <a:xfrm>
            <a:off x="1134745" y="1741805"/>
            <a:ext cx="6995795" cy="306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For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each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v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in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V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,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</a:rPr>
              <a:t>L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(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</a:rPr>
              <a:t>v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) = list of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</a:rPr>
              <a:t>w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 such that (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</a:rPr>
              <a:t>v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,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</a:rPr>
              <a:t>w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</a:rPr>
              <a:t>) </a:t>
            </a:r>
            <a:r>
              <a:rPr lang="en-US" altLang="zh-CN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is in </a:t>
            </a:r>
            <a:r>
              <a:rPr lang="en-US" altLang="zh-CN" i="1" dirty="0">
                <a:latin typeface="Sitka Text" pitchFamily="2" charset="0"/>
                <a:ea typeface="宋体" panose="02010600030101010101" pitchFamily="2" charset="-122"/>
                <a:sym typeface="Math A" pitchFamily="18" charset="2"/>
              </a:rPr>
              <a:t>E</a:t>
            </a:r>
          </a:p>
        </p:txBody>
      </p:sp>
      <p:sp>
        <p:nvSpPr>
          <p:cNvPr id="31822" name="AutoShape 84"/>
          <p:cNvSpPr/>
          <p:nvPr/>
        </p:nvSpPr>
        <p:spPr bwMode="auto">
          <a:xfrm rot="5400000">
            <a:off x="2798154" y="3927544"/>
            <a:ext cx="136625" cy="278606"/>
          </a:xfrm>
          <a:prstGeom prst="leftBrace">
            <a:avLst>
              <a:gd name="adj1" fmla="val 16993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125">
              <a:ea typeface="宋体" panose="02010600030101010101" pitchFamily="2" charset="-122"/>
            </a:endParaRPr>
          </a:p>
        </p:txBody>
      </p:sp>
      <p:sp>
        <p:nvSpPr>
          <p:cNvPr id="31823" name="AutoShape 85"/>
          <p:cNvSpPr/>
          <p:nvPr/>
        </p:nvSpPr>
        <p:spPr bwMode="auto">
          <a:xfrm rot="5400000">
            <a:off x="3362706" y="3759470"/>
            <a:ext cx="162264" cy="627893"/>
          </a:xfrm>
          <a:prstGeom prst="leftBrace">
            <a:avLst>
              <a:gd name="adj1" fmla="val 32246"/>
              <a:gd name="adj2" fmla="val 50000"/>
            </a:avLst>
          </a:prstGeom>
          <a:noFill/>
          <a:ln w="12700">
            <a:solidFill>
              <a:schemeClr val="tx1"/>
            </a:solidFill>
            <a:round/>
          </a:ln>
          <a:effectLst/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125">
              <a:ea typeface="宋体" panose="02010600030101010101" pitchFamily="2" charset="-122"/>
            </a:endParaRPr>
          </a:p>
        </p:txBody>
      </p:sp>
      <p:sp>
        <p:nvSpPr>
          <p:cNvPr id="31824" name="Text Box 86"/>
          <p:cNvSpPr txBox="1">
            <a:spLocks noChangeArrowheads="1"/>
          </p:cNvSpPr>
          <p:nvPr/>
        </p:nvSpPr>
        <p:spPr bwMode="auto">
          <a:xfrm>
            <a:off x="2763776" y="3753036"/>
            <a:ext cx="150019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50" i="1" dirty="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en-US" altLang="zh-CN" sz="135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25" name="Text Box 87"/>
          <p:cNvSpPr txBox="1">
            <a:spLocks noChangeArrowheads="1"/>
          </p:cNvSpPr>
          <p:nvPr/>
        </p:nvSpPr>
        <p:spPr bwMode="auto">
          <a:xfrm>
            <a:off x="3351283" y="3761898"/>
            <a:ext cx="150019" cy="299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350" i="1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en-US" altLang="zh-CN" sz="135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827" name="Text Box 89"/>
          <p:cNvSpPr txBox="1">
            <a:spLocks noChangeArrowheads="1"/>
          </p:cNvSpPr>
          <p:nvPr/>
        </p:nvSpPr>
        <p:spPr bwMode="auto">
          <a:xfrm>
            <a:off x="4852394" y="4185076"/>
            <a:ext cx="2239886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500" dirty="0">
                <a:solidFill>
                  <a:srgbClr val="FF3300"/>
                </a:solidFill>
                <a:latin typeface="Sitka Text" pitchFamily="2" charset="0"/>
                <a:ea typeface="宋体" panose="02010600030101010101" pitchFamily="2" charset="-122"/>
              </a:rPr>
              <a:t>list </a:t>
            </a:r>
            <a:r>
              <a:rPr lang="en-US" altLang="zh-CN" sz="1500" dirty="0" smtClean="0">
                <a:solidFill>
                  <a:srgbClr val="FF3300"/>
                </a:solidFill>
                <a:latin typeface="Sitka Text" pitchFamily="2" charset="0"/>
                <a:ea typeface="宋体" panose="02010600030101010101" pitchFamily="2" charset="-122"/>
              </a:rPr>
              <a:t>of neighbors</a:t>
            </a:r>
            <a:endParaRPr lang="en-US" altLang="zh-CN" sz="1500" dirty="0">
              <a:solidFill>
                <a:srgbClr val="FF3300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2704100" y="4185076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endParaRPr lang="zh-CN" altLang="en-US" sz="76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2391579" y="4185113"/>
          <a:ext cx="310515" cy="2034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515"/>
              </a:tblGrid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A</a:t>
                      </a:r>
                      <a:endParaRPr lang="zh-CN" altLang="en-US" sz="1500" b="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B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C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D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E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3909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</a:rPr>
                        <a:t>F</a:t>
                      </a:r>
                      <a:endParaRPr lang="zh-CN" altLang="en-US" sz="1500" dirty="0">
                        <a:solidFill>
                          <a:sysClr val="windowText" lastClr="000000"/>
                        </a:solidFill>
                        <a:latin typeface="Sitka Text" pitchFamily="2" charset="0"/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96" name="Line 48"/>
          <p:cNvSpPr>
            <a:spLocks noChangeShapeType="1"/>
          </p:cNvSpPr>
          <p:nvPr/>
        </p:nvSpPr>
        <p:spPr bwMode="auto">
          <a:xfrm>
            <a:off x="2884777" y="4347468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97" name="Line 49"/>
          <p:cNvSpPr>
            <a:spLocks noChangeShapeType="1"/>
          </p:cNvSpPr>
          <p:nvPr/>
        </p:nvSpPr>
        <p:spPr bwMode="auto">
          <a:xfrm>
            <a:off x="2891027" y="4692082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98" name="Line 50"/>
          <p:cNvSpPr>
            <a:spLocks noChangeShapeType="1"/>
          </p:cNvSpPr>
          <p:nvPr/>
        </p:nvSpPr>
        <p:spPr bwMode="auto">
          <a:xfrm>
            <a:off x="2884777" y="5029216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99" name="Line 51"/>
          <p:cNvSpPr>
            <a:spLocks noChangeShapeType="1"/>
          </p:cNvSpPr>
          <p:nvPr/>
        </p:nvSpPr>
        <p:spPr bwMode="auto">
          <a:xfrm>
            <a:off x="2892814" y="5373920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155363" y="4209601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1" kern="1200" dirty="0" smtClean="0">
                          <a:solidFill>
                            <a:srgbClr val="263AF8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B</a:t>
                      </a:r>
                      <a:endParaRPr lang="zh-CN" altLang="en-US" sz="1350" b="1" kern="1200" dirty="0">
                        <a:solidFill>
                          <a:srgbClr val="263AF8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2" name="表格 101"/>
          <p:cNvGraphicFramePr>
            <a:graphicFrameLocks noGrp="1"/>
          </p:cNvGraphicFramePr>
          <p:nvPr/>
        </p:nvGraphicFramePr>
        <p:xfrm>
          <a:off x="3155363" y="4552687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chemeClr val="tx1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C</a:t>
                      </a:r>
                      <a:endParaRPr lang="zh-CN" altLang="en-US" sz="1350" b="0" kern="1200" dirty="0">
                        <a:solidFill>
                          <a:schemeClr val="tx1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3" name="表格 102"/>
          <p:cNvGraphicFramePr>
            <a:graphicFrameLocks noGrp="1"/>
          </p:cNvGraphicFramePr>
          <p:nvPr/>
        </p:nvGraphicFramePr>
        <p:xfrm>
          <a:off x="3155363" y="4892440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20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4" name="表格 103"/>
          <p:cNvGraphicFramePr>
            <a:graphicFrameLocks noGrp="1"/>
          </p:cNvGraphicFramePr>
          <p:nvPr/>
        </p:nvGraphicFramePr>
        <p:xfrm>
          <a:off x="3155363" y="5231330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6" name="Line 48"/>
          <p:cNvSpPr>
            <a:spLocks noChangeShapeType="1"/>
          </p:cNvSpPr>
          <p:nvPr/>
        </p:nvSpPr>
        <p:spPr bwMode="auto">
          <a:xfrm>
            <a:off x="3616679" y="4347468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sp>
        <p:nvSpPr>
          <p:cNvPr id="108" name="Line 50"/>
          <p:cNvSpPr>
            <a:spLocks noChangeShapeType="1"/>
          </p:cNvSpPr>
          <p:nvPr/>
        </p:nvSpPr>
        <p:spPr bwMode="auto">
          <a:xfrm>
            <a:off x="3616679" y="5029216"/>
            <a:ext cx="26431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500"/>
          </a:p>
        </p:txBody>
      </p:sp>
      <p:graphicFrame>
        <p:nvGraphicFramePr>
          <p:cNvPr id="111" name="表格 110"/>
          <p:cNvGraphicFramePr>
            <a:graphicFrameLocks noGrp="1"/>
          </p:cNvGraphicFramePr>
          <p:nvPr/>
        </p:nvGraphicFramePr>
        <p:xfrm>
          <a:off x="3887265" y="4209601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D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" name="表格 112"/>
          <p:cNvGraphicFramePr>
            <a:graphicFrameLocks noGrp="1"/>
          </p:cNvGraphicFramePr>
          <p:nvPr/>
        </p:nvGraphicFramePr>
        <p:xfrm>
          <a:off x="3887265" y="4892440"/>
          <a:ext cx="601980" cy="276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0990"/>
                <a:gridCol w="300990"/>
              </a:tblGrid>
              <a:tr h="276860"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r>
                        <a:rPr lang="en-US" altLang="zh-CN" sz="1350" b="0" kern="1200" dirty="0" smtClean="0">
                          <a:solidFill>
                            <a:sysClr val="windowText" lastClr="000000"/>
                          </a:solidFill>
                          <a:latin typeface="Sitka Text" pitchFamily="2" charset="0"/>
                          <a:ea typeface="+mn-ea"/>
                          <a:cs typeface="+mn-cs"/>
                        </a:rPr>
                        <a:t>E</a:t>
                      </a:r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514350" rtl="0" eaLnBrk="1" latinLnBrk="0" hangingPunct="1"/>
                      <a:endParaRPr lang="zh-CN" altLang="en-US" sz="1350" b="0" kern="1200" dirty="0">
                        <a:solidFill>
                          <a:sysClr val="windowText" lastClr="000000"/>
                        </a:solidFill>
                        <a:latin typeface="Sitka Text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0585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Representations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9750" y="1987550"/>
            <a:ext cx="8102600" cy="3479165"/>
          </a:xfrm>
        </p:spPr>
        <p:txBody>
          <a:bodyPr vert="horz" lIns="68580" tIns="34290" rIns="68580" bIns="34290" rtlCol="0">
            <a:normAutofit/>
          </a:bodyPr>
          <a:lstStyle/>
          <a:p>
            <a:pPr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/>
              <a:t>Space </a:t>
            </a:r>
            <a:r>
              <a:rPr lang="en-US" altLang="zh-CN" dirty="0" smtClean="0"/>
              <a:t>requirement: </a:t>
            </a:r>
            <a:r>
              <a:rPr lang="en-US" altLang="zh-CN" dirty="0" smtClean="0">
                <a:ea typeface="宋体" panose="02010600030101010101" pitchFamily="2" charset="-122"/>
              </a:rPr>
              <a:t>Undirected graphs vs. </a:t>
            </a:r>
            <a:r>
              <a:rPr lang="en-US" altLang="zh-CN" dirty="0" smtClean="0"/>
              <a:t>directed graphs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adjacency matrix is symmetric</a:t>
            </a:r>
          </a:p>
          <a:p>
            <a:pPr lvl="1" algn="just" fontAlgn="auto">
              <a:lnSpc>
                <a:spcPct val="100000"/>
              </a:lnSpc>
              <a:spcBef>
                <a:spcPts val="2400"/>
              </a:spcBef>
            </a:pPr>
            <a:r>
              <a:rPr lang="en-US" altLang="zh-CN" dirty="0">
                <a:ea typeface="宋体" panose="02010600030101010101" pitchFamily="2" charset="-122"/>
              </a:rPr>
              <a:t>The size of the adjacency list is roughly twice the size of the adjacency list for the corresponding directed graph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C7E7A4-653E-42BD-894C-EE2F643C2F10}" type="slidenum">
              <a:rPr lang="en-US" altLang="zh-CN" sz="465" smtClean="0"/>
              <a:pPr/>
              <a:t>27</a:t>
            </a:fld>
            <a:endParaRPr lang="en-US" altLang="zh-CN" sz="465" smtClean="0"/>
          </a:p>
        </p:txBody>
      </p:sp>
      <p:grpSp>
        <p:nvGrpSpPr>
          <p:cNvPr id="955" name="组合 954"/>
          <p:cNvGrpSpPr/>
          <p:nvPr/>
        </p:nvGrpSpPr>
        <p:grpSpPr>
          <a:xfrm rot="5640000">
            <a:off x="8102900" y="5481042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50000"/>
            </a:schemeClr>
          </a:solidFill>
        </p:grpSpPr>
        <p:sp>
          <p:nvSpPr>
            <p:cNvPr id="16550" name="Freeform 166"/>
            <p:cNvSpPr/>
            <p:nvPr>
              <p:custDataLst>
                <p:tags r:id="rId5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6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7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8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9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0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1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2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3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4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5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6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7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8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19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0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1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2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3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4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5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6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7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8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29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0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1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2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3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4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5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6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7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8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39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0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1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2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3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5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6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7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8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49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0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0585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Representations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2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955" name="组合 954"/>
          <p:cNvGrpSpPr/>
          <p:nvPr/>
        </p:nvGrpSpPr>
        <p:grpSpPr>
          <a:xfrm rot="5640000">
            <a:off x="8102900" y="5481042"/>
            <a:ext cx="608013" cy="641350"/>
            <a:chOff x="4197350" y="2182813"/>
            <a:chExt cx="608013" cy="641350"/>
          </a:xfrm>
          <a:solidFill>
            <a:schemeClr val="accent5">
              <a:lumMod val="75000"/>
              <a:alpha val="50000"/>
            </a:schemeClr>
          </a:solidFill>
        </p:grpSpPr>
        <p:sp>
          <p:nvSpPr>
            <p:cNvPr id="16550" name="Freeform 166"/>
            <p:cNvSpPr/>
            <p:nvPr>
              <p:custDataLst>
                <p:tags r:id="rId5"/>
              </p:custDataLst>
            </p:nvPr>
          </p:nvSpPr>
          <p:spPr bwMode="auto">
            <a:xfrm>
              <a:off x="4229100" y="2211388"/>
              <a:ext cx="39688" cy="157163"/>
            </a:xfrm>
            <a:custGeom>
              <a:avLst/>
              <a:gdLst/>
              <a:ahLst/>
              <a:cxnLst>
                <a:cxn ang="0">
                  <a:pos x="63" y="2"/>
                </a:cxn>
                <a:cxn ang="0">
                  <a:pos x="63" y="2"/>
                </a:cxn>
                <a:cxn ang="0">
                  <a:pos x="58" y="14"/>
                </a:cxn>
                <a:cxn ang="0">
                  <a:pos x="54" y="25"/>
                </a:cxn>
                <a:cxn ang="0">
                  <a:pos x="47" y="49"/>
                </a:cxn>
                <a:cxn ang="0">
                  <a:pos x="34" y="96"/>
                </a:cxn>
                <a:cxn ang="0">
                  <a:pos x="34" y="96"/>
                </a:cxn>
                <a:cxn ang="0">
                  <a:pos x="27" y="122"/>
                </a:cxn>
                <a:cxn ang="0">
                  <a:pos x="21" y="149"/>
                </a:cxn>
                <a:cxn ang="0">
                  <a:pos x="10" y="203"/>
                </a:cxn>
                <a:cxn ang="0">
                  <a:pos x="10" y="203"/>
                </a:cxn>
                <a:cxn ang="0">
                  <a:pos x="6" y="222"/>
                </a:cxn>
                <a:cxn ang="0">
                  <a:pos x="3" y="243"/>
                </a:cxn>
                <a:cxn ang="0">
                  <a:pos x="1" y="263"/>
                </a:cxn>
                <a:cxn ang="0">
                  <a:pos x="0" y="283"/>
                </a:cxn>
                <a:cxn ang="0">
                  <a:pos x="0" y="283"/>
                </a:cxn>
                <a:cxn ang="0">
                  <a:pos x="1" y="290"/>
                </a:cxn>
                <a:cxn ang="0">
                  <a:pos x="2" y="292"/>
                </a:cxn>
                <a:cxn ang="0">
                  <a:pos x="3" y="294"/>
                </a:cxn>
                <a:cxn ang="0">
                  <a:pos x="6" y="296"/>
                </a:cxn>
                <a:cxn ang="0">
                  <a:pos x="8" y="296"/>
                </a:cxn>
                <a:cxn ang="0">
                  <a:pos x="11" y="296"/>
                </a:cxn>
                <a:cxn ang="0">
                  <a:pos x="14" y="294"/>
                </a:cxn>
                <a:cxn ang="0">
                  <a:pos x="14" y="294"/>
                </a:cxn>
                <a:cxn ang="0">
                  <a:pos x="15" y="293"/>
                </a:cxn>
                <a:cxn ang="0">
                  <a:pos x="16" y="291"/>
                </a:cxn>
                <a:cxn ang="0">
                  <a:pos x="15" y="287"/>
                </a:cxn>
                <a:cxn ang="0">
                  <a:pos x="14" y="285"/>
                </a:cxn>
                <a:cxn ang="0">
                  <a:pos x="12" y="285"/>
                </a:cxn>
                <a:cxn ang="0">
                  <a:pos x="11" y="284"/>
                </a:cxn>
                <a:cxn ang="0">
                  <a:pos x="9" y="285"/>
                </a:cxn>
                <a:cxn ang="0">
                  <a:pos x="9" y="285"/>
                </a:cxn>
                <a:cxn ang="0">
                  <a:pos x="11" y="282"/>
                </a:cxn>
                <a:cxn ang="0">
                  <a:pos x="12" y="276"/>
                </a:cxn>
                <a:cxn ang="0">
                  <a:pos x="14" y="259"/>
                </a:cxn>
                <a:cxn ang="0">
                  <a:pos x="14" y="232"/>
                </a:cxn>
                <a:cxn ang="0">
                  <a:pos x="14" y="232"/>
                </a:cxn>
                <a:cxn ang="0">
                  <a:pos x="17" y="212"/>
                </a:cxn>
                <a:cxn ang="0">
                  <a:pos x="21" y="193"/>
                </a:cxn>
                <a:cxn ang="0">
                  <a:pos x="29" y="155"/>
                </a:cxn>
                <a:cxn ang="0">
                  <a:pos x="29" y="155"/>
                </a:cxn>
                <a:cxn ang="0">
                  <a:pos x="38" y="119"/>
                </a:cxn>
                <a:cxn ang="0">
                  <a:pos x="48" y="83"/>
                </a:cxn>
                <a:cxn ang="0">
                  <a:pos x="48" y="83"/>
                </a:cxn>
                <a:cxn ang="0">
                  <a:pos x="58" y="45"/>
                </a:cxn>
                <a:cxn ang="0">
                  <a:pos x="64" y="25"/>
                </a:cxn>
                <a:cxn ang="0">
                  <a:pos x="68" y="16"/>
                </a:cxn>
                <a:cxn ang="0">
                  <a:pos x="72" y="8"/>
                </a:cxn>
                <a:cxn ang="0">
                  <a:pos x="72" y="8"/>
                </a:cxn>
                <a:cxn ang="0">
                  <a:pos x="73" y="5"/>
                </a:cxn>
                <a:cxn ang="0">
                  <a:pos x="73" y="3"/>
                </a:cxn>
                <a:cxn ang="0">
                  <a:pos x="72" y="2"/>
                </a:cxn>
                <a:cxn ang="0">
                  <a:pos x="71" y="1"/>
                </a:cxn>
                <a:cxn ang="0">
                  <a:pos x="69" y="0"/>
                </a:cxn>
                <a:cxn ang="0">
                  <a:pos x="67" y="0"/>
                </a:cxn>
                <a:cxn ang="0">
                  <a:pos x="65" y="1"/>
                </a:cxn>
                <a:cxn ang="0">
                  <a:pos x="63" y="2"/>
                </a:cxn>
                <a:cxn ang="0">
                  <a:pos x="63" y="2"/>
                </a:cxn>
              </a:cxnLst>
              <a:rect l="0" t="0" r="r" b="b"/>
              <a:pathLst>
                <a:path w="73" h="296">
                  <a:moveTo>
                    <a:pt x="63" y="2"/>
                  </a:moveTo>
                  <a:lnTo>
                    <a:pt x="63" y="2"/>
                  </a:lnTo>
                  <a:lnTo>
                    <a:pt x="58" y="14"/>
                  </a:lnTo>
                  <a:lnTo>
                    <a:pt x="54" y="25"/>
                  </a:lnTo>
                  <a:lnTo>
                    <a:pt x="47" y="49"/>
                  </a:lnTo>
                  <a:lnTo>
                    <a:pt x="34" y="96"/>
                  </a:lnTo>
                  <a:lnTo>
                    <a:pt x="34" y="96"/>
                  </a:lnTo>
                  <a:lnTo>
                    <a:pt x="27" y="122"/>
                  </a:lnTo>
                  <a:lnTo>
                    <a:pt x="21" y="149"/>
                  </a:lnTo>
                  <a:lnTo>
                    <a:pt x="10" y="203"/>
                  </a:lnTo>
                  <a:lnTo>
                    <a:pt x="10" y="203"/>
                  </a:lnTo>
                  <a:lnTo>
                    <a:pt x="6" y="222"/>
                  </a:lnTo>
                  <a:lnTo>
                    <a:pt x="3" y="243"/>
                  </a:lnTo>
                  <a:lnTo>
                    <a:pt x="1" y="263"/>
                  </a:lnTo>
                  <a:lnTo>
                    <a:pt x="0" y="283"/>
                  </a:lnTo>
                  <a:lnTo>
                    <a:pt x="0" y="283"/>
                  </a:lnTo>
                  <a:lnTo>
                    <a:pt x="1" y="290"/>
                  </a:lnTo>
                  <a:lnTo>
                    <a:pt x="2" y="292"/>
                  </a:lnTo>
                  <a:lnTo>
                    <a:pt x="3" y="294"/>
                  </a:lnTo>
                  <a:lnTo>
                    <a:pt x="6" y="296"/>
                  </a:lnTo>
                  <a:lnTo>
                    <a:pt x="8" y="296"/>
                  </a:lnTo>
                  <a:lnTo>
                    <a:pt x="11" y="296"/>
                  </a:lnTo>
                  <a:lnTo>
                    <a:pt x="14" y="294"/>
                  </a:lnTo>
                  <a:lnTo>
                    <a:pt x="14" y="294"/>
                  </a:lnTo>
                  <a:lnTo>
                    <a:pt x="15" y="293"/>
                  </a:lnTo>
                  <a:lnTo>
                    <a:pt x="16" y="291"/>
                  </a:lnTo>
                  <a:lnTo>
                    <a:pt x="15" y="287"/>
                  </a:lnTo>
                  <a:lnTo>
                    <a:pt x="14" y="285"/>
                  </a:lnTo>
                  <a:lnTo>
                    <a:pt x="12" y="285"/>
                  </a:lnTo>
                  <a:lnTo>
                    <a:pt x="11" y="284"/>
                  </a:lnTo>
                  <a:lnTo>
                    <a:pt x="9" y="285"/>
                  </a:lnTo>
                  <a:lnTo>
                    <a:pt x="9" y="285"/>
                  </a:lnTo>
                  <a:lnTo>
                    <a:pt x="11" y="282"/>
                  </a:lnTo>
                  <a:lnTo>
                    <a:pt x="12" y="276"/>
                  </a:lnTo>
                  <a:lnTo>
                    <a:pt x="14" y="259"/>
                  </a:lnTo>
                  <a:lnTo>
                    <a:pt x="14" y="232"/>
                  </a:lnTo>
                  <a:lnTo>
                    <a:pt x="14" y="232"/>
                  </a:lnTo>
                  <a:lnTo>
                    <a:pt x="17" y="212"/>
                  </a:lnTo>
                  <a:lnTo>
                    <a:pt x="21" y="193"/>
                  </a:lnTo>
                  <a:lnTo>
                    <a:pt x="29" y="155"/>
                  </a:lnTo>
                  <a:lnTo>
                    <a:pt x="29" y="155"/>
                  </a:lnTo>
                  <a:lnTo>
                    <a:pt x="38" y="119"/>
                  </a:lnTo>
                  <a:lnTo>
                    <a:pt x="48" y="83"/>
                  </a:lnTo>
                  <a:lnTo>
                    <a:pt x="48" y="83"/>
                  </a:lnTo>
                  <a:lnTo>
                    <a:pt x="58" y="45"/>
                  </a:lnTo>
                  <a:lnTo>
                    <a:pt x="64" y="25"/>
                  </a:lnTo>
                  <a:lnTo>
                    <a:pt x="68" y="16"/>
                  </a:lnTo>
                  <a:lnTo>
                    <a:pt x="72" y="8"/>
                  </a:lnTo>
                  <a:lnTo>
                    <a:pt x="72" y="8"/>
                  </a:lnTo>
                  <a:lnTo>
                    <a:pt x="73" y="5"/>
                  </a:lnTo>
                  <a:lnTo>
                    <a:pt x="73" y="3"/>
                  </a:lnTo>
                  <a:lnTo>
                    <a:pt x="72" y="2"/>
                  </a:lnTo>
                  <a:lnTo>
                    <a:pt x="71" y="1"/>
                  </a:lnTo>
                  <a:lnTo>
                    <a:pt x="69" y="0"/>
                  </a:lnTo>
                  <a:lnTo>
                    <a:pt x="67" y="0"/>
                  </a:lnTo>
                  <a:lnTo>
                    <a:pt x="65" y="1"/>
                  </a:lnTo>
                  <a:lnTo>
                    <a:pt x="63" y="2"/>
                  </a:lnTo>
                  <a:lnTo>
                    <a:pt x="63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1" name="Freeform 167"/>
            <p:cNvSpPr/>
            <p:nvPr>
              <p:custDataLst>
                <p:tags r:id="rId6"/>
              </p:custDataLst>
            </p:nvPr>
          </p:nvSpPr>
          <p:spPr bwMode="auto">
            <a:xfrm>
              <a:off x="4251325" y="2206625"/>
              <a:ext cx="39688" cy="177800"/>
            </a:xfrm>
            <a:custGeom>
              <a:avLst/>
              <a:gdLst/>
              <a:ahLst/>
              <a:cxnLst>
                <a:cxn ang="0">
                  <a:pos x="66" y="3"/>
                </a:cxn>
                <a:cxn ang="0">
                  <a:pos x="66" y="3"/>
                </a:cxn>
                <a:cxn ang="0">
                  <a:pos x="51" y="40"/>
                </a:cxn>
                <a:cxn ang="0">
                  <a:pos x="44" y="59"/>
                </a:cxn>
                <a:cxn ang="0">
                  <a:pos x="38" y="78"/>
                </a:cxn>
                <a:cxn ang="0">
                  <a:pos x="38" y="78"/>
                </a:cxn>
                <a:cxn ang="0">
                  <a:pos x="33" y="101"/>
                </a:cxn>
                <a:cxn ang="0">
                  <a:pos x="29" y="124"/>
                </a:cxn>
                <a:cxn ang="0">
                  <a:pos x="20" y="170"/>
                </a:cxn>
                <a:cxn ang="0">
                  <a:pos x="20" y="170"/>
                </a:cxn>
                <a:cxn ang="0">
                  <a:pos x="5" y="249"/>
                </a:cxn>
                <a:cxn ang="0">
                  <a:pos x="5" y="249"/>
                </a:cxn>
                <a:cxn ang="0">
                  <a:pos x="2" y="270"/>
                </a:cxn>
                <a:cxn ang="0">
                  <a:pos x="1" y="290"/>
                </a:cxn>
                <a:cxn ang="0">
                  <a:pos x="0" y="311"/>
                </a:cxn>
                <a:cxn ang="0">
                  <a:pos x="0" y="332"/>
                </a:cxn>
                <a:cxn ang="0">
                  <a:pos x="0" y="332"/>
                </a:cxn>
                <a:cxn ang="0">
                  <a:pos x="0" y="334"/>
                </a:cxn>
                <a:cxn ang="0">
                  <a:pos x="1" y="336"/>
                </a:cxn>
                <a:cxn ang="0">
                  <a:pos x="3" y="336"/>
                </a:cxn>
                <a:cxn ang="0">
                  <a:pos x="5" y="337"/>
                </a:cxn>
                <a:cxn ang="0">
                  <a:pos x="6" y="336"/>
                </a:cxn>
                <a:cxn ang="0">
                  <a:pos x="8" y="336"/>
                </a:cxn>
                <a:cxn ang="0">
                  <a:pos x="9" y="334"/>
                </a:cxn>
                <a:cxn ang="0">
                  <a:pos x="9" y="332"/>
                </a:cxn>
                <a:cxn ang="0">
                  <a:pos x="9" y="332"/>
                </a:cxn>
                <a:cxn ang="0">
                  <a:pos x="9" y="310"/>
                </a:cxn>
                <a:cxn ang="0">
                  <a:pos x="10" y="288"/>
                </a:cxn>
                <a:cxn ang="0">
                  <a:pos x="12" y="265"/>
                </a:cxn>
                <a:cxn ang="0">
                  <a:pos x="16" y="244"/>
                </a:cxn>
                <a:cxn ang="0">
                  <a:pos x="16" y="244"/>
                </a:cxn>
                <a:cxn ang="0">
                  <a:pos x="32" y="164"/>
                </a:cxn>
                <a:cxn ang="0">
                  <a:pos x="32" y="164"/>
                </a:cxn>
                <a:cxn ang="0">
                  <a:pos x="39" y="122"/>
                </a:cxn>
                <a:cxn ang="0">
                  <a:pos x="47" y="81"/>
                </a:cxn>
                <a:cxn ang="0">
                  <a:pos x="47" y="81"/>
                </a:cxn>
                <a:cxn ang="0">
                  <a:pos x="52" y="61"/>
                </a:cxn>
                <a:cxn ang="0">
                  <a:pos x="60" y="43"/>
                </a:cxn>
                <a:cxn ang="0">
                  <a:pos x="75" y="6"/>
                </a:cxn>
                <a:cxn ang="0">
                  <a:pos x="75" y="6"/>
                </a:cxn>
                <a:cxn ang="0">
                  <a:pos x="76" y="4"/>
                </a:cxn>
                <a:cxn ang="0">
                  <a:pos x="75" y="2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69" y="1"/>
                </a:cxn>
                <a:cxn ang="0">
                  <a:pos x="67" y="2"/>
                </a:cxn>
                <a:cxn ang="0">
                  <a:pos x="66" y="3"/>
                </a:cxn>
                <a:cxn ang="0">
                  <a:pos x="66" y="3"/>
                </a:cxn>
              </a:cxnLst>
              <a:rect l="0" t="0" r="r" b="b"/>
              <a:pathLst>
                <a:path w="76" h="337">
                  <a:moveTo>
                    <a:pt x="66" y="3"/>
                  </a:moveTo>
                  <a:lnTo>
                    <a:pt x="66" y="3"/>
                  </a:lnTo>
                  <a:lnTo>
                    <a:pt x="51" y="40"/>
                  </a:lnTo>
                  <a:lnTo>
                    <a:pt x="44" y="59"/>
                  </a:lnTo>
                  <a:lnTo>
                    <a:pt x="38" y="78"/>
                  </a:lnTo>
                  <a:lnTo>
                    <a:pt x="38" y="78"/>
                  </a:lnTo>
                  <a:lnTo>
                    <a:pt x="33" y="101"/>
                  </a:lnTo>
                  <a:lnTo>
                    <a:pt x="29" y="124"/>
                  </a:lnTo>
                  <a:lnTo>
                    <a:pt x="20" y="170"/>
                  </a:lnTo>
                  <a:lnTo>
                    <a:pt x="20" y="170"/>
                  </a:lnTo>
                  <a:lnTo>
                    <a:pt x="5" y="249"/>
                  </a:lnTo>
                  <a:lnTo>
                    <a:pt x="5" y="249"/>
                  </a:lnTo>
                  <a:lnTo>
                    <a:pt x="2" y="270"/>
                  </a:lnTo>
                  <a:lnTo>
                    <a:pt x="1" y="290"/>
                  </a:lnTo>
                  <a:lnTo>
                    <a:pt x="0" y="311"/>
                  </a:lnTo>
                  <a:lnTo>
                    <a:pt x="0" y="332"/>
                  </a:lnTo>
                  <a:lnTo>
                    <a:pt x="0" y="332"/>
                  </a:lnTo>
                  <a:lnTo>
                    <a:pt x="0" y="334"/>
                  </a:lnTo>
                  <a:lnTo>
                    <a:pt x="1" y="336"/>
                  </a:lnTo>
                  <a:lnTo>
                    <a:pt x="3" y="336"/>
                  </a:lnTo>
                  <a:lnTo>
                    <a:pt x="5" y="337"/>
                  </a:lnTo>
                  <a:lnTo>
                    <a:pt x="6" y="336"/>
                  </a:lnTo>
                  <a:lnTo>
                    <a:pt x="8" y="336"/>
                  </a:lnTo>
                  <a:lnTo>
                    <a:pt x="9" y="334"/>
                  </a:lnTo>
                  <a:lnTo>
                    <a:pt x="9" y="332"/>
                  </a:lnTo>
                  <a:lnTo>
                    <a:pt x="9" y="332"/>
                  </a:lnTo>
                  <a:lnTo>
                    <a:pt x="9" y="310"/>
                  </a:lnTo>
                  <a:lnTo>
                    <a:pt x="10" y="288"/>
                  </a:lnTo>
                  <a:lnTo>
                    <a:pt x="12" y="265"/>
                  </a:lnTo>
                  <a:lnTo>
                    <a:pt x="16" y="244"/>
                  </a:lnTo>
                  <a:lnTo>
                    <a:pt x="16" y="244"/>
                  </a:lnTo>
                  <a:lnTo>
                    <a:pt x="32" y="164"/>
                  </a:lnTo>
                  <a:lnTo>
                    <a:pt x="32" y="164"/>
                  </a:lnTo>
                  <a:lnTo>
                    <a:pt x="39" y="122"/>
                  </a:lnTo>
                  <a:lnTo>
                    <a:pt x="47" y="81"/>
                  </a:lnTo>
                  <a:lnTo>
                    <a:pt x="47" y="81"/>
                  </a:lnTo>
                  <a:lnTo>
                    <a:pt x="52" y="61"/>
                  </a:lnTo>
                  <a:lnTo>
                    <a:pt x="60" y="43"/>
                  </a:lnTo>
                  <a:lnTo>
                    <a:pt x="75" y="6"/>
                  </a:lnTo>
                  <a:lnTo>
                    <a:pt x="75" y="6"/>
                  </a:lnTo>
                  <a:lnTo>
                    <a:pt x="76" y="4"/>
                  </a:lnTo>
                  <a:lnTo>
                    <a:pt x="75" y="2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69" y="1"/>
                  </a:lnTo>
                  <a:lnTo>
                    <a:pt x="67" y="2"/>
                  </a:lnTo>
                  <a:lnTo>
                    <a:pt x="66" y="3"/>
                  </a:lnTo>
                  <a:lnTo>
                    <a:pt x="6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2" name="Freeform 168"/>
            <p:cNvSpPr/>
            <p:nvPr>
              <p:custDataLst>
                <p:tags r:id="rId7"/>
              </p:custDataLst>
            </p:nvPr>
          </p:nvSpPr>
          <p:spPr bwMode="auto">
            <a:xfrm>
              <a:off x="4271963" y="2197100"/>
              <a:ext cx="55563" cy="195263"/>
            </a:xfrm>
            <a:custGeom>
              <a:avLst/>
              <a:gdLst/>
              <a:ahLst/>
              <a:cxnLst>
                <a:cxn ang="0">
                  <a:pos x="98" y="2"/>
                </a:cxn>
                <a:cxn ang="0">
                  <a:pos x="98" y="2"/>
                </a:cxn>
                <a:cxn ang="0">
                  <a:pos x="84" y="26"/>
                </a:cxn>
                <a:cxn ang="0">
                  <a:pos x="71" y="51"/>
                </a:cxn>
                <a:cxn ang="0">
                  <a:pos x="61" y="77"/>
                </a:cxn>
                <a:cxn ang="0">
                  <a:pos x="51" y="103"/>
                </a:cxn>
                <a:cxn ang="0">
                  <a:pos x="42" y="128"/>
                </a:cxn>
                <a:cxn ang="0">
                  <a:pos x="34" y="155"/>
                </a:cxn>
                <a:cxn ang="0">
                  <a:pos x="27" y="182"/>
                </a:cxn>
                <a:cxn ang="0">
                  <a:pos x="21" y="209"/>
                </a:cxn>
                <a:cxn ang="0">
                  <a:pos x="21" y="209"/>
                </a:cxn>
                <a:cxn ang="0">
                  <a:pos x="14" y="234"/>
                </a:cxn>
                <a:cxn ang="0">
                  <a:pos x="9" y="259"/>
                </a:cxn>
                <a:cxn ang="0">
                  <a:pos x="6" y="283"/>
                </a:cxn>
                <a:cxn ang="0">
                  <a:pos x="3" y="308"/>
                </a:cxn>
                <a:cxn ang="0">
                  <a:pos x="3" y="308"/>
                </a:cxn>
                <a:cxn ang="0">
                  <a:pos x="1" y="323"/>
                </a:cxn>
                <a:cxn ang="0">
                  <a:pos x="0" y="340"/>
                </a:cxn>
                <a:cxn ang="0">
                  <a:pos x="0" y="349"/>
                </a:cxn>
                <a:cxn ang="0">
                  <a:pos x="1" y="356"/>
                </a:cxn>
                <a:cxn ang="0">
                  <a:pos x="4" y="363"/>
                </a:cxn>
                <a:cxn ang="0">
                  <a:pos x="6" y="366"/>
                </a:cxn>
                <a:cxn ang="0">
                  <a:pos x="8" y="368"/>
                </a:cxn>
                <a:cxn ang="0">
                  <a:pos x="8" y="368"/>
                </a:cxn>
                <a:cxn ang="0">
                  <a:pos x="11" y="370"/>
                </a:cxn>
                <a:cxn ang="0">
                  <a:pos x="13" y="369"/>
                </a:cxn>
                <a:cxn ang="0">
                  <a:pos x="15" y="368"/>
                </a:cxn>
                <a:cxn ang="0">
                  <a:pos x="16" y="365"/>
                </a:cxn>
                <a:cxn ang="0">
                  <a:pos x="16" y="361"/>
                </a:cxn>
                <a:cxn ang="0">
                  <a:pos x="16" y="361"/>
                </a:cxn>
                <a:cxn ang="0">
                  <a:pos x="16" y="359"/>
                </a:cxn>
                <a:cxn ang="0">
                  <a:pos x="15" y="357"/>
                </a:cxn>
                <a:cxn ang="0">
                  <a:pos x="13" y="356"/>
                </a:cxn>
                <a:cxn ang="0">
                  <a:pos x="11" y="356"/>
                </a:cxn>
                <a:cxn ang="0">
                  <a:pos x="11" y="356"/>
                </a:cxn>
                <a:cxn ang="0">
                  <a:pos x="10" y="349"/>
                </a:cxn>
                <a:cxn ang="0">
                  <a:pos x="10" y="339"/>
                </a:cxn>
                <a:cxn ang="0">
                  <a:pos x="11" y="324"/>
                </a:cxn>
                <a:cxn ang="0">
                  <a:pos x="11" y="324"/>
                </a:cxn>
                <a:cxn ang="0">
                  <a:pos x="12" y="304"/>
                </a:cxn>
                <a:cxn ang="0">
                  <a:pos x="14" y="283"/>
                </a:cxn>
                <a:cxn ang="0">
                  <a:pos x="14" y="283"/>
                </a:cxn>
                <a:cxn ang="0">
                  <a:pos x="19" y="259"/>
                </a:cxn>
                <a:cxn ang="0">
                  <a:pos x="24" y="235"/>
                </a:cxn>
                <a:cxn ang="0">
                  <a:pos x="35" y="185"/>
                </a:cxn>
                <a:cxn ang="0">
                  <a:pos x="35" y="185"/>
                </a:cxn>
                <a:cxn ang="0">
                  <a:pos x="47" y="143"/>
                </a:cxn>
                <a:cxn ang="0">
                  <a:pos x="61" y="102"/>
                </a:cxn>
                <a:cxn ang="0">
                  <a:pos x="61" y="102"/>
                </a:cxn>
                <a:cxn ang="0">
                  <a:pos x="70" y="77"/>
                </a:cxn>
                <a:cxn ang="0">
                  <a:pos x="80" y="53"/>
                </a:cxn>
                <a:cxn ang="0">
                  <a:pos x="93" y="30"/>
                </a:cxn>
                <a:cxn ang="0">
                  <a:pos x="106" y="8"/>
                </a:cxn>
                <a:cxn ang="0">
                  <a:pos x="106" y="8"/>
                </a:cxn>
                <a:cxn ang="0">
                  <a:pos x="106" y="6"/>
                </a:cxn>
                <a:cxn ang="0">
                  <a:pos x="106" y="3"/>
                </a:cxn>
                <a:cxn ang="0">
                  <a:pos x="105" y="2"/>
                </a:cxn>
                <a:cxn ang="0">
                  <a:pos x="104" y="0"/>
                </a:cxn>
                <a:cxn ang="0">
                  <a:pos x="102" y="0"/>
                </a:cxn>
                <a:cxn ang="0">
                  <a:pos x="101" y="0"/>
                </a:cxn>
                <a:cxn ang="0">
                  <a:pos x="99" y="0"/>
                </a:cxn>
                <a:cxn ang="0">
                  <a:pos x="98" y="2"/>
                </a:cxn>
                <a:cxn ang="0">
                  <a:pos x="98" y="2"/>
                </a:cxn>
              </a:cxnLst>
              <a:rect l="0" t="0" r="r" b="b"/>
              <a:pathLst>
                <a:path w="106" h="370">
                  <a:moveTo>
                    <a:pt x="98" y="2"/>
                  </a:moveTo>
                  <a:lnTo>
                    <a:pt x="98" y="2"/>
                  </a:lnTo>
                  <a:lnTo>
                    <a:pt x="84" y="26"/>
                  </a:lnTo>
                  <a:lnTo>
                    <a:pt x="71" y="51"/>
                  </a:lnTo>
                  <a:lnTo>
                    <a:pt x="61" y="77"/>
                  </a:lnTo>
                  <a:lnTo>
                    <a:pt x="51" y="103"/>
                  </a:lnTo>
                  <a:lnTo>
                    <a:pt x="42" y="128"/>
                  </a:lnTo>
                  <a:lnTo>
                    <a:pt x="34" y="155"/>
                  </a:lnTo>
                  <a:lnTo>
                    <a:pt x="27" y="182"/>
                  </a:lnTo>
                  <a:lnTo>
                    <a:pt x="21" y="209"/>
                  </a:lnTo>
                  <a:lnTo>
                    <a:pt x="21" y="209"/>
                  </a:lnTo>
                  <a:lnTo>
                    <a:pt x="14" y="234"/>
                  </a:lnTo>
                  <a:lnTo>
                    <a:pt x="9" y="259"/>
                  </a:lnTo>
                  <a:lnTo>
                    <a:pt x="6" y="283"/>
                  </a:lnTo>
                  <a:lnTo>
                    <a:pt x="3" y="308"/>
                  </a:lnTo>
                  <a:lnTo>
                    <a:pt x="3" y="308"/>
                  </a:lnTo>
                  <a:lnTo>
                    <a:pt x="1" y="323"/>
                  </a:lnTo>
                  <a:lnTo>
                    <a:pt x="0" y="340"/>
                  </a:lnTo>
                  <a:lnTo>
                    <a:pt x="0" y="349"/>
                  </a:lnTo>
                  <a:lnTo>
                    <a:pt x="1" y="356"/>
                  </a:lnTo>
                  <a:lnTo>
                    <a:pt x="4" y="363"/>
                  </a:lnTo>
                  <a:lnTo>
                    <a:pt x="6" y="366"/>
                  </a:lnTo>
                  <a:lnTo>
                    <a:pt x="8" y="368"/>
                  </a:lnTo>
                  <a:lnTo>
                    <a:pt x="8" y="368"/>
                  </a:lnTo>
                  <a:lnTo>
                    <a:pt x="11" y="370"/>
                  </a:lnTo>
                  <a:lnTo>
                    <a:pt x="13" y="369"/>
                  </a:lnTo>
                  <a:lnTo>
                    <a:pt x="15" y="368"/>
                  </a:lnTo>
                  <a:lnTo>
                    <a:pt x="16" y="365"/>
                  </a:lnTo>
                  <a:lnTo>
                    <a:pt x="16" y="361"/>
                  </a:lnTo>
                  <a:lnTo>
                    <a:pt x="16" y="361"/>
                  </a:lnTo>
                  <a:lnTo>
                    <a:pt x="16" y="359"/>
                  </a:lnTo>
                  <a:lnTo>
                    <a:pt x="15" y="357"/>
                  </a:lnTo>
                  <a:lnTo>
                    <a:pt x="13" y="356"/>
                  </a:lnTo>
                  <a:lnTo>
                    <a:pt x="11" y="356"/>
                  </a:lnTo>
                  <a:lnTo>
                    <a:pt x="11" y="356"/>
                  </a:lnTo>
                  <a:lnTo>
                    <a:pt x="10" y="349"/>
                  </a:lnTo>
                  <a:lnTo>
                    <a:pt x="10" y="339"/>
                  </a:lnTo>
                  <a:lnTo>
                    <a:pt x="11" y="324"/>
                  </a:lnTo>
                  <a:lnTo>
                    <a:pt x="11" y="324"/>
                  </a:lnTo>
                  <a:lnTo>
                    <a:pt x="12" y="304"/>
                  </a:lnTo>
                  <a:lnTo>
                    <a:pt x="14" y="283"/>
                  </a:lnTo>
                  <a:lnTo>
                    <a:pt x="14" y="283"/>
                  </a:lnTo>
                  <a:lnTo>
                    <a:pt x="19" y="259"/>
                  </a:lnTo>
                  <a:lnTo>
                    <a:pt x="24" y="235"/>
                  </a:lnTo>
                  <a:lnTo>
                    <a:pt x="35" y="185"/>
                  </a:lnTo>
                  <a:lnTo>
                    <a:pt x="35" y="185"/>
                  </a:lnTo>
                  <a:lnTo>
                    <a:pt x="47" y="143"/>
                  </a:lnTo>
                  <a:lnTo>
                    <a:pt x="61" y="102"/>
                  </a:lnTo>
                  <a:lnTo>
                    <a:pt x="61" y="102"/>
                  </a:lnTo>
                  <a:lnTo>
                    <a:pt x="70" y="77"/>
                  </a:lnTo>
                  <a:lnTo>
                    <a:pt x="80" y="53"/>
                  </a:lnTo>
                  <a:lnTo>
                    <a:pt x="93" y="30"/>
                  </a:lnTo>
                  <a:lnTo>
                    <a:pt x="106" y="8"/>
                  </a:lnTo>
                  <a:lnTo>
                    <a:pt x="106" y="8"/>
                  </a:lnTo>
                  <a:lnTo>
                    <a:pt x="106" y="6"/>
                  </a:lnTo>
                  <a:lnTo>
                    <a:pt x="106" y="3"/>
                  </a:lnTo>
                  <a:lnTo>
                    <a:pt x="105" y="2"/>
                  </a:lnTo>
                  <a:lnTo>
                    <a:pt x="104" y="0"/>
                  </a:lnTo>
                  <a:lnTo>
                    <a:pt x="102" y="0"/>
                  </a:lnTo>
                  <a:lnTo>
                    <a:pt x="101" y="0"/>
                  </a:lnTo>
                  <a:lnTo>
                    <a:pt x="99" y="0"/>
                  </a:lnTo>
                  <a:lnTo>
                    <a:pt x="98" y="2"/>
                  </a:lnTo>
                  <a:lnTo>
                    <a:pt x="9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3" name="Freeform 169"/>
            <p:cNvSpPr/>
            <p:nvPr>
              <p:custDataLst>
                <p:tags r:id="rId8"/>
              </p:custDataLst>
            </p:nvPr>
          </p:nvSpPr>
          <p:spPr bwMode="auto">
            <a:xfrm>
              <a:off x="4305300" y="2198688"/>
              <a:ext cx="39688" cy="146050"/>
            </a:xfrm>
            <a:custGeom>
              <a:avLst/>
              <a:gdLst/>
              <a:ahLst/>
              <a:cxnLst>
                <a:cxn ang="0">
                  <a:pos x="68" y="2"/>
                </a:cxn>
                <a:cxn ang="0">
                  <a:pos x="68" y="2"/>
                </a:cxn>
                <a:cxn ang="0">
                  <a:pos x="62" y="10"/>
                </a:cxn>
                <a:cxn ang="0">
                  <a:pos x="57" y="20"/>
                </a:cxn>
                <a:cxn ang="0">
                  <a:pos x="54" y="31"/>
                </a:cxn>
                <a:cxn ang="0">
                  <a:pos x="53" y="41"/>
                </a:cxn>
                <a:cxn ang="0">
                  <a:pos x="53" y="41"/>
                </a:cxn>
                <a:cxn ang="0">
                  <a:pos x="51" y="51"/>
                </a:cxn>
                <a:cxn ang="0">
                  <a:pos x="49" y="60"/>
                </a:cxn>
                <a:cxn ang="0">
                  <a:pos x="42" y="80"/>
                </a:cxn>
                <a:cxn ang="0">
                  <a:pos x="37" y="101"/>
                </a:cxn>
                <a:cxn ang="0">
                  <a:pos x="32" y="120"/>
                </a:cxn>
                <a:cxn ang="0">
                  <a:pos x="32" y="120"/>
                </a:cxn>
                <a:cxn ang="0">
                  <a:pos x="14" y="191"/>
                </a:cxn>
                <a:cxn ang="0">
                  <a:pos x="7" y="227"/>
                </a:cxn>
                <a:cxn ang="0">
                  <a:pos x="3" y="244"/>
                </a:cxn>
                <a:cxn ang="0">
                  <a:pos x="1" y="263"/>
                </a:cxn>
                <a:cxn ang="0">
                  <a:pos x="1" y="263"/>
                </a:cxn>
                <a:cxn ang="0">
                  <a:pos x="0" y="265"/>
                </a:cxn>
                <a:cxn ang="0">
                  <a:pos x="0" y="270"/>
                </a:cxn>
                <a:cxn ang="0">
                  <a:pos x="0" y="270"/>
                </a:cxn>
                <a:cxn ang="0">
                  <a:pos x="0" y="272"/>
                </a:cxn>
                <a:cxn ang="0">
                  <a:pos x="1" y="273"/>
                </a:cxn>
                <a:cxn ang="0">
                  <a:pos x="3" y="274"/>
                </a:cxn>
                <a:cxn ang="0">
                  <a:pos x="4" y="274"/>
                </a:cxn>
                <a:cxn ang="0">
                  <a:pos x="7" y="273"/>
                </a:cxn>
                <a:cxn ang="0">
                  <a:pos x="8" y="272"/>
                </a:cxn>
                <a:cxn ang="0">
                  <a:pos x="9" y="270"/>
                </a:cxn>
                <a:cxn ang="0">
                  <a:pos x="9" y="270"/>
                </a:cxn>
                <a:cxn ang="0">
                  <a:pos x="11" y="254"/>
                </a:cxn>
                <a:cxn ang="0">
                  <a:pos x="14" y="237"/>
                </a:cxn>
                <a:cxn ang="0">
                  <a:pos x="22" y="204"/>
                </a:cxn>
                <a:cxn ang="0">
                  <a:pos x="37" y="139"/>
                </a:cxn>
                <a:cxn ang="0">
                  <a:pos x="37" y="139"/>
                </a:cxn>
                <a:cxn ang="0">
                  <a:pos x="45" y="106"/>
                </a:cxn>
                <a:cxn ang="0">
                  <a:pos x="54" y="73"/>
                </a:cxn>
                <a:cxn ang="0">
                  <a:pos x="54" y="73"/>
                </a:cxn>
                <a:cxn ang="0">
                  <a:pos x="58" y="56"/>
                </a:cxn>
                <a:cxn ang="0">
                  <a:pos x="61" y="39"/>
                </a:cxn>
                <a:cxn ang="0">
                  <a:pos x="64" y="31"/>
                </a:cxn>
                <a:cxn ang="0">
                  <a:pos x="66" y="22"/>
                </a:cxn>
                <a:cxn ang="0">
                  <a:pos x="70" y="14"/>
                </a:cxn>
                <a:cxn ang="0">
                  <a:pos x="74" y="8"/>
                </a:cxn>
                <a:cxn ang="0">
                  <a:pos x="74" y="8"/>
                </a:cxn>
                <a:cxn ang="0">
                  <a:pos x="75" y="6"/>
                </a:cxn>
                <a:cxn ang="0">
                  <a:pos x="75" y="5"/>
                </a:cxn>
                <a:cxn ang="0">
                  <a:pos x="74" y="1"/>
                </a:cxn>
                <a:cxn ang="0">
                  <a:pos x="72" y="0"/>
                </a:cxn>
                <a:cxn ang="0">
                  <a:pos x="71" y="0"/>
                </a:cxn>
                <a:cxn ang="0">
                  <a:pos x="69" y="0"/>
                </a:cxn>
                <a:cxn ang="0">
                  <a:pos x="68" y="2"/>
                </a:cxn>
                <a:cxn ang="0">
                  <a:pos x="68" y="2"/>
                </a:cxn>
              </a:cxnLst>
              <a:rect l="0" t="0" r="r" b="b"/>
              <a:pathLst>
                <a:path w="75" h="274">
                  <a:moveTo>
                    <a:pt x="68" y="2"/>
                  </a:moveTo>
                  <a:lnTo>
                    <a:pt x="68" y="2"/>
                  </a:lnTo>
                  <a:lnTo>
                    <a:pt x="62" y="10"/>
                  </a:lnTo>
                  <a:lnTo>
                    <a:pt x="57" y="20"/>
                  </a:lnTo>
                  <a:lnTo>
                    <a:pt x="54" y="31"/>
                  </a:lnTo>
                  <a:lnTo>
                    <a:pt x="53" y="41"/>
                  </a:lnTo>
                  <a:lnTo>
                    <a:pt x="53" y="41"/>
                  </a:lnTo>
                  <a:lnTo>
                    <a:pt x="51" y="51"/>
                  </a:lnTo>
                  <a:lnTo>
                    <a:pt x="49" y="60"/>
                  </a:lnTo>
                  <a:lnTo>
                    <a:pt x="42" y="80"/>
                  </a:lnTo>
                  <a:lnTo>
                    <a:pt x="37" y="101"/>
                  </a:lnTo>
                  <a:lnTo>
                    <a:pt x="32" y="120"/>
                  </a:lnTo>
                  <a:lnTo>
                    <a:pt x="32" y="120"/>
                  </a:lnTo>
                  <a:lnTo>
                    <a:pt x="14" y="191"/>
                  </a:lnTo>
                  <a:lnTo>
                    <a:pt x="7" y="227"/>
                  </a:lnTo>
                  <a:lnTo>
                    <a:pt x="3" y="244"/>
                  </a:lnTo>
                  <a:lnTo>
                    <a:pt x="1" y="263"/>
                  </a:lnTo>
                  <a:lnTo>
                    <a:pt x="1" y="263"/>
                  </a:lnTo>
                  <a:lnTo>
                    <a:pt x="0" y="265"/>
                  </a:lnTo>
                  <a:lnTo>
                    <a:pt x="0" y="270"/>
                  </a:lnTo>
                  <a:lnTo>
                    <a:pt x="0" y="270"/>
                  </a:lnTo>
                  <a:lnTo>
                    <a:pt x="0" y="272"/>
                  </a:lnTo>
                  <a:lnTo>
                    <a:pt x="1" y="273"/>
                  </a:lnTo>
                  <a:lnTo>
                    <a:pt x="3" y="274"/>
                  </a:lnTo>
                  <a:lnTo>
                    <a:pt x="4" y="274"/>
                  </a:lnTo>
                  <a:lnTo>
                    <a:pt x="7" y="273"/>
                  </a:lnTo>
                  <a:lnTo>
                    <a:pt x="8" y="272"/>
                  </a:lnTo>
                  <a:lnTo>
                    <a:pt x="9" y="270"/>
                  </a:lnTo>
                  <a:lnTo>
                    <a:pt x="9" y="270"/>
                  </a:lnTo>
                  <a:lnTo>
                    <a:pt x="11" y="254"/>
                  </a:lnTo>
                  <a:lnTo>
                    <a:pt x="14" y="237"/>
                  </a:lnTo>
                  <a:lnTo>
                    <a:pt x="22" y="204"/>
                  </a:lnTo>
                  <a:lnTo>
                    <a:pt x="37" y="139"/>
                  </a:lnTo>
                  <a:lnTo>
                    <a:pt x="37" y="139"/>
                  </a:lnTo>
                  <a:lnTo>
                    <a:pt x="45" y="106"/>
                  </a:lnTo>
                  <a:lnTo>
                    <a:pt x="54" y="73"/>
                  </a:lnTo>
                  <a:lnTo>
                    <a:pt x="54" y="73"/>
                  </a:lnTo>
                  <a:lnTo>
                    <a:pt x="58" y="56"/>
                  </a:lnTo>
                  <a:lnTo>
                    <a:pt x="61" y="39"/>
                  </a:lnTo>
                  <a:lnTo>
                    <a:pt x="64" y="31"/>
                  </a:lnTo>
                  <a:lnTo>
                    <a:pt x="66" y="22"/>
                  </a:lnTo>
                  <a:lnTo>
                    <a:pt x="70" y="14"/>
                  </a:lnTo>
                  <a:lnTo>
                    <a:pt x="74" y="8"/>
                  </a:lnTo>
                  <a:lnTo>
                    <a:pt x="74" y="8"/>
                  </a:lnTo>
                  <a:lnTo>
                    <a:pt x="75" y="6"/>
                  </a:lnTo>
                  <a:lnTo>
                    <a:pt x="75" y="5"/>
                  </a:lnTo>
                  <a:lnTo>
                    <a:pt x="74" y="1"/>
                  </a:lnTo>
                  <a:lnTo>
                    <a:pt x="72" y="0"/>
                  </a:lnTo>
                  <a:lnTo>
                    <a:pt x="71" y="0"/>
                  </a:lnTo>
                  <a:lnTo>
                    <a:pt x="69" y="0"/>
                  </a:lnTo>
                  <a:lnTo>
                    <a:pt x="68" y="2"/>
                  </a:lnTo>
                  <a:lnTo>
                    <a:pt x="68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4" name="Freeform 170"/>
            <p:cNvSpPr/>
            <p:nvPr>
              <p:custDataLst>
                <p:tags r:id="rId9"/>
              </p:custDataLst>
            </p:nvPr>
          </p:nvSpPr>
          <p:spPr bwMode="auto">
            <a:xfrm>
              <a:off x="4338638" y="2201863"/>
              <a:ext cx="31750" cy="112713"/>
            </a:xfrm>
            <a:custGeom>
              <a:avLst/>
              <a:gdLst/>
              <a:ahLst/>
              <a:cxnLst>
                <a:cxn ang="0">
                  <a:pos x="52" y="4"/>
                </a:cxn>
                <a:cxn ang="0">
                  <a:pos x="52" y="4"/>
                </a:cxn>
                <a:cxn ang="0">
                  <a:pos x="51" y="10"/>
                </a:cxn>
                <a:cxn ang="0">
                  <a:pos x="48" y="16"/>
                </a:cxn>
                <a:cxn ang="0">
                  <a:pos x="43" y="29"/>
                </a:cxn>
                <a:cxn ang="0">
                  <a:pos x="38" y="41"/>
                </a:cxn>
                <a:cxn ang="0">
                  <a:pos x="36" y="47"/>
                </a:cxn>
                <a:cxn ang="0">
                  <a:pos x="34" y="54"/>
                </a:cxn>
                <a:cxn ang="0">
                  <a:pos x="34" y="54"/>
                </a:cxn>
                <a:cxn ang="0">
                  <a:pos x="25" y="103"/>
                </a:cxn>
                <a:cxn ang="0">
                  <a:pos x="25" y="103"/>
                </a:cxn>
                <a:cxn ang="0">
                  <a:pos x="23" y="116"/>
                </a:cxn>
                <a:cxn ang="0">
                  <a:pos x="19" y="129"/>
                </a:cxn>
                <a:cxn ang="0">
                  <a:pos x="10" y="156"/>
                </a:cxn>
                <a:cxn ang="0">
                  <a:pos x="3" y="181"/>
                </a:cxn>
                <a:cxn ang="0">
                  <a:pos x="1" y="195"/>
                </a:cxn>
                <a:cxn ang="0">
                  <a:pos x="0" y="208"/>
                </a:cxn>
                <a:cxn ang="0">
                  <a:pos x="0" y="208"/>
                </a:cxn>
                <a:cxn ang="0">
                  <a:pos x="0" y="210"/>
                </a:cxn>
                <a:cxn ang="0">
                  <a:pos x="1" y="211"/>
                </a:cxn>
                <a:cxn ang="0">
                  <a:pos x="2" y="212"/>
                </a:cxn>
                <a:cxn ang="0">
                  <a:pos x="4" y="212"/>
                </a:cxn>
                <a:cxn ang="0">
                  <a:pos x="6" y="212"/>
                </a:cxn>
                <a:cxn ang="0">
                  <a:pos x="7" y="211"/>
                </a:cxn>
                <a:cxn ang="0">
                  <a:pos x="8" y="210"/>
                </a:cxn>
                <a:cxn ang="0">
                  <a:pos x="9" y="208"/>
                </a:cxn>
                <a:cxn ang="0">
                  <a:pos x="9" y="208"/>
                </a:cxn>
                <a:cxn ang="0">
                  <a:pos x="10" y="200"/>
                </a:cxn>
                <a:cxn ang="0">
                  <a:pos x="11" y="192"/>
                </a:cxn>
                <a:cxn ang="0">
                  <a:pos x="15" y="176"/>
                </a:cxn>
                <a:cxn ang="0">
                  <a:pos x="26" y="144"/>
                </a:cxn>
                <a:cxn ang="0">
                  <a:pos x="26" y="144"/>
                </a:cxn>
                <a:cxn ang="0">
                  <a:pos x="29" y="131"/>
                </a:cxn>
                <a:cxn ang="0">
                  <a:pos x="32" y="117"/>
                </a:cxn>
                <a:cxn ang="0">
                  <a:pos x="37" y="91"/>
                </a:cxn>
                <a:cxn ang="0">
                  <a:pos x="37" y="91"/>
                </a:cxn>
                <a:cxn ang="0">
                  <a:pos x="41" y="67"/>
                </a:cxn>
                <a:cxn ang="0">
                  <a:pos x="46" y="42"/>
                </a:cxn>
                <a:cxn ang="0">
                  <a:pos x="46" y="42"/>
                </a:cxn>
                <a:cxn ang="0">
                  <a:pos x="50" y="33"/>
                </a:cxn>
                <a:cxn ang="0">
                  <a:pos x="55" y="23"/>
                </a:cxn>
                <a:cxn ang="0">
                  <a:pos x="59" y="14"/>
                </a:cxn>
                <a:cxn ang="0">
                  <a:pos x="60" y="9"/>
                </a:cxn>
                <a:cxn ang="0">
                  <a:pos x="61" y="4"/>
                </a:cxn>
                <a:cxn ang="0">
                  <a:pos x="61" y="4"/>
                </a:cxn>
                <a:cxn ang="0">
                  <a:pos x="61" y="3"/>
                </a:cxn>
                <a:cxn ang="0">
                  <a:pos x="60" y="1"/>
                </a:cxn>
                <a:cxn ang="0">
                  <a:pos x="59" y="0"/>
                </a:cxn>
                <a:cxn ang="0">
                  <a:pos x="57" y="0"/>
                </a:cxn>
                <a:cxn ang="0">
                  <a:pos x="54" y="1"/>
                </a:cxn>
                <a:cxn ang="0">
                  <a:pos x="53" y="3"/>
                </a:cxn>
                <a:cxn ang="0">
                  <a:pos x="52" y="4"/>
                </a:cxn>
                <a:cxn ang="0">
                  <a:pos x="52" y="4"/>
                </a:cxn>
              </a:cxnLst>
              <a:rect l="0" t="0" r="r" b="b"/>
              <a:pathLst>
                <a:path w="61" h="212">
                  <a:moveTo>
                    <a:pt x="52" y="4"/>
                  </a:moveTo>
                  <a:lnTo>
                    <a:pt x="52" y="4"/>
                  </a:lnTo>
                  <a:lnTo>
                    <a:pt x="51" y="10"/>
                  </a:lnTo>
                  <a:lnTo>
                    <a:pt x="48" y="16"/>
                  </a:lnTo>
                  <a:lnTo>
                    <a:pt x="43" y="29"/>
                  </a:lnTo>
                  <a:lnTo>
                    <a:pt x="38" y="41"/>
                  </a:lnTo>
                  <a:lnTo>
                    <a:pt x="36" y="47"/>
                  </a:lnTo>
                  <a:lnTo>
                    <a:pt x="34" y="54"/>
                  </a:lnTo>
                  <a:lnTo>
                    <a:pt x="34" y="54"/>
                  </a:lnTo>
                  <a:lnTo>
                    <a:pt x="25" y="103"/>
                  </a:lnTo>
                  <a:lnTo>
                    <a:pt x="25" y="103"/>
                  </a:lnTo>
                  <a:lnTo>
                    <a:pt x="23" y="116"/>
                  </a:lnTo>
                  <a:lnTo>
                    <a:pt x="19" y="129"/>
                  </a:lnTo>
                  <a:lnTo>
                    <a:pt x="10" y="156"/>
                  </a:lnTo>
                  <a:lnTo>
                    <a:pt x="3" y="181"/>
                  </a:lnTo>
                  <a:lnTo>
                    <a:pt x="1" y="195"/>
                  </a:lnTo>
                  <a:lnTo>
                    <a:pt x="0" y="208"/>
                  </a:lnTo>
                  <a:lnTo>
                    <a:pt x="0" y="208"/>
                  </a:lnTo>
                  <a:lnTo>
                    <a:pt x="0" y="210"/>
                  </a:lnTo>
                  <a:lnTo>
                    <a:pt x="1" y="211"/>
                  </a:lnTo>
                  <a:lnTo>
                    <a:pt x="2" y="212"/>
                  </a:lnTo>
                  <a:lnTo>
                    <a:pt x="4" y="212"/>
                  </a:lnTo>
                  <a:lnTo>
                    <a:pt x="6" y="212"/>
                  </a:lnTo>
                  <a:lnTo>
                    <a:pt x="7" y="211"/>
                  </a:lnTo>
                  <a:lnTo>
                    <a:pt x="8" y="210"/>
                  </a:lnTo>
                  <a:lnTo>
                    <a:pt x="9" y="208"/>
                  </a:lnTo>
                  <a:lnTo>
                    <a:pt x="9" y="208"/>
                  </a:lnTo>
                  <a:lnTo>
                    <a:pt x="10" y="200"/>
                  </a:lnTo>
                  <a:lnTo>
                    <a:pt x="11" y="192"/>
                  </a:lnTo>
                  <a:lnTo>
                    <a:pt x="15" y="176"/>
                  </a:lnTo>
                  <a:lnTo>
                    <a:pt x="26" y="144"/>
                  </a:lnTo>
                  <a:lnTo>
                    <a:pt x="26" y="144"/>
                  </a:lnTo>
                  <a:lnTo>
                    <a:pt x="29" y="131"/>
                  </a:lnTo>
                  <a:lnTo>
                    <a:pt x="32" y="117"/>
                  </a:lnTo>
                  <a:lnTo>
                    <a:pt x="37" y="91"/>
                  </a:lnTo>
                  <a:lnTo>
                    <a:pt x="37" y="91"/>
                  </a:lnTo>
                  <a:lnTo>
                    <a:pt x="41" y="67"/>
                  </a:lnTo>
                  <a:lnTo>
                    <a:pt x="46" y="42"/>
                  </a:lnTo>
                  <a:lnTo>
                    <a:pt x="46" y="42"/>
                  </a:lnTo>
                  <a:lnTo>
                    <a:pt x="50" y="33"/>
                  </a:lnTo>
                  <a:lnTo>
                    <a:pt x="55" y="23"/>
                  </a:lnTo>
                  <a:lnTo>
                    <a:pt x="59" y="14"/>
                  </a:lnTo>
                  <a:lnTo>
                    <a:pt x="60" y="9"/>
                  </a:lnTo>
                  <a:lnTo>
                    <a:pt x="61" y="4"/>
                  </a:lnTo>
                  <a:lnTo>
                    <a:pt x="61" y="4"/>
                  </a:lnTo>
                  <a:lnTo>
                    <a:pt x="61" y="3"/>
                  </a:lnTo>
                  <a:lnTo>
                    <a:pt x="60" y="1"/>
                  </a:lnTo>
                  <a:lnTo>
                    <a:pt x="59" y="0"/>
                  </a:lnTo>
                  <a:lnTo>
                    <a:pt x="57" y="0"/>
                  </a:lnTo>
                  <a:lnTo>
                    <a:pt x="54" y="1"/>
                  </a:lnTo>
                  <a:lnTo>
                    <a:pt x="53" y="3"/>
                  </a:lnTo>
                  <a:lnTo>
                    <a:pt x="52" y="4"/>
                  </a:lnTo>
                  <a:lnTo>
                    <a:pt x="52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5" name="Freeform 171"/>
            <p:cNvSpPr/>
            <p:nvPr>
              <p:custDataLst>
                <p:tags r:id="rId10"/>
              </p:custDataLst>
            </p:nvPr>
          </p:nvSpPr>
          <p:spPr bwMode="auto">
            <a:xfrm>
              <a:off x="4357688" y="2209800"/>
              <a:ext cx="36513" cy="90488"/>
            </a:xfrm>
            <a:custGeom>
              <a:avLst/>
              <a:gdLst/>
              <a:ahLst/>
              <a:cxnLst>
                <a:cxn ang="0">
                  <a:pos x="60" y="1"/>
                </a:cxn>
                <a:cxn ang="0">
                  <a:pos x="60" y="1"/>
                </a:cxn>
                <a:cxn ang="0">
                  <a:pos x="51" y="10"/>
                </a:cxn>
                <a:cxn ang="0">
                  <a:pos x="43" y="22"/>
                </a:cxn>
                <a:cxn ang="0">
                  <a:pos x="37" y="34"/>
                </a:cxn>
                <a:cxn ang="0">
                  <a:pos x="33" y="48"/>
                </a:cxn>
                <a:cxn ang="0">
                  <a:pos x="29" y="61"/>
                </a:cxn>
                <a:cxn ang="0">
                  <a:pos x="25" y="75"/>
                </a:cxn>
                <a:cxn ang="0">
                  <a:pos x="20" y="100"/>
                </a:cxn>
                <a:cxn ang="0">
                  <a:pos x="20" y="100"/>
                </a:cxn>
                <a:cxn ang="0">
                  <a:pos x="15" y="115"/>
                </a:cxn>
                <a:cxn ang="0">
                  <a:pos x="6" y="135"/>
                </a:cxn>
                <a:cxn ang="0">
                  <a:pos x="3" y="147"/>
                </a:cxn>
                <a:cxn ang="0">
                  <a:pos x="0" y="156"/>
                </a:cxn>
                <a:cxn ang="0">
                  <a:pos x="0" y="164"/>
                </a:cxn>
                <a:cxn ang="0">
                  <a:pos x="1" y="166"/>
                </a:cxn>
                <a:cxn ang="0">
                  <a:pos x="3" y="170"/>
                </a:cxn>
                <a:cxn ang="0">
                  <a:pos x="3" y="170"/>
                </a:cxn>
                <a:cxn ang="0">
                  <a:pos x="4" y="170"/>
                </a:cxn>
                <a:cxn ang="0">
                  <a:pos x="6" y="171"/>
                </a:cxn>
                <a:cxn ang="0">
                  <a:pos x="9" y="169"/>
                </a:cxn>
                <a:cxn ang="0">
                  <a:pos x="10" y="167"/>
                </a:cxn>
                <a:cxn ang="0">
                  <a:pos x="11" y="165"/>
                </a:cxn>
                <a:cxn ang="0">
                  <a:pos x="10" y="164"/>
                </a:cxn>
                <a:cxn ang="0">
                  <a:pos x="9" y="162"/>
                </a:cxn>
                <a:cxn ang="0">
                  <a:pos x="9" y="162"/>
                </a:cxn>
                <a:cxn ang="0">
                  <a:pos x="10" y="159"/>
                </a:cxn>
                <a:cxn ang="0">
                  <a:pos x="14" y="152"/>
                </a:cxn>
                <a:cxn ang="0">
                  <a:pos x="18" y="138"/>
                </a:cxn>
                <a:cxn ang="0">
                  <a:pos x="18" y="138"/>
                </a:cxn>
                <a:cxn ang="0">
                  <a:pos x="24" y="119"/>
                </a:cxn>
                <a:cxn ang="0">
                  <a:pos x="29" y="100"/>
                </a:cxn>
                <a:cxn ang="0">
                  <a:pos x="29" y="100"/>
                </a:cxn>
                <a:cxn ang="0">
                  <a:pos x="34" y="76"/>
                </a:cxn>
                <a:cxn ang="0">
                  <a:pos x="38" y="63"/>
                </a:cxn>
                <a:cxn ang="0">
                  <a:pos x="41" y="51"/>
                </a:cxn>
                <a:cxn ang="0">
                  <a:pos x="47" y="38"/>
                </a:cxn>
                <a:cxn ang="0">
                  <a:pos x="52" y="27"/>
                </a:cxn>
                <a:cxn ang="0">
                  <a:pos x="58" y="17"/>
                </a:cxn>
                <a:cxn ang="0">
                  <a:pos x="66" y="7"/>
                </a:cxn>
                <a:cxn ang="0">
                  <a:pos x="66" y="7"/>
                </a:cxn>
                <a:cxn ang="0">
                  <a:pos x="67" y="6"/>
                </a:cxn>
                <a:cxn ang="0">
                  <a:pos x="68" y="4"/>
                </a:cxn>
                <a:cxn ang="0">
                  <a:pos x="67" y="3"/>
                </a:cxn>
                <a:cxn ang="0">
                  <a:pos x="66" y="1"/>
                </a:cxn>
                <a:cxn ang="0">
                  <a:pos x="65" y="0"/>
                </a:cxn>
                <a:cxn ang="0">
                  <a:pos x="63" y="0"/>
                </a:cxn>
                <a:cxn ang="0">
                  <a:pos x="61" y="0"/>
                </a:cxn>
                <a:cxn ang="0">
                  <a:pos x="60" y="1"/>
                </a:cxn>
                <a:cxn ang="0">
                  <a:pos x="60" y="1"/>
                </a:cxn>
              </a:cxnLst>
              <a:rect l="0" t="0" r="r" b="b"/>
              <a:pathLst>
                <a:path w="68" h="171">
                  <a:moveTo>
                    <a:pt x="60" y="1"/>
                  </a:moveTo>
                  <a:lnTo>
                    <a:pt x="60" y="1"/>
                  </a:lnTo>
                  <a:lnTo>
                    <a:pt x="51" y="10"/>
                  </a:lnTo>
                  <a:lnTo>
                    <a:pt x="43" y="22"/>
                  </a:lnTo>
                  <a:lnTo>
                    <a:pt x="37" y="34"/>
                  </a:lnTo>
                  <a:lnTo>
                    <a:pt x="33" y="48"/>
                  </a:lnTo>
                  <a:lnTo>
                    <a:pt x="29" y="61"/>
                  </a:lnTo>
                  <a:lnTo>
                    <a:pt x="25" y="75"/>
                  </a:lnTo>
                  <a:lnTo>
                    <a:pt x="20" y="100"/>
                  </a:lnTo>
                  <a:lnTo>
                    <a:pt x="20" y="100"/>
                  </a:lnTo>
                  <a:lnTo>
                    <a:pt x="15" y="115"/>
                  </a:lnTo>
                  <a:lnTo>
                    <a:pt x="6" y="135"/>
                  </a:lnTo>
                  <a:lnTo>
                    <a:pt x="3" y="147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1" y="166"/>
                  </a:lnTo>
                  <a:lnTo>
                    <a:pt x="3" y="170"/>
                  </a:lnTo>
                  <a:lnTo>
                    <a:pt x="3" y="170"/>
                  </a:lnTo>
                  <a:lnTo>
                    <a:pt x="4" y="170"/>
                  </a:lnTo>
                  <a:lnTo>
                    <a:pt x="6" y="171"/>
                  </a:lnTo>
                  <a:lnTo>
                    <a:pt x="9" y="169"/>
                  </a:lnTo>
                  <a:lnTo>
                    <a:pt x="10" y="167"/>
                  </a:lnTo>
                  <a:lnTo>
                    <a:pt x="11" y="165"/>
                  </a:lnTo>
                  <a:lnTo>
                    <a:pt x="10" y="164"/>
                  </a:lnTo>
                  <a:lnTo>
                    <a:pt x="9" y="162"/>
                  </a:lnTo>
                  <a:lnTo>
                    <a:pt x="9" y="162"/>
                  </a:lnTo>
                  <a:lnTo>
                    <a:pt x="10" y="159"/>
                  </a:lnTo>
                  <a:lnTo>
                    <a:pt x="14" y="152"/>
                  </a:lnTo>
                  <a:lnTo>
                    <a:pt x="18" y="138"/>
                  </a:lnTo>
                  <a:lnTo>
                    <a:pt x="18" y="138"/>
                  </a:lnTo>
                  <a:lnTo>
                    <a:pt x="24" y="119"/>
                  </a:lnTo>
                  <a:lnTo>
                    <a:pt x="29" y="100"/>
                  </a:lnTo>
                  <a:lnTo>
                    <a:pt x="29" y="100"/>
                  </a:lnTo>
                  <a:lnTo>
                    <a:pt x="34" y="76"/>
                  </a:lnTo>
                  <a:lnTo>
                    <a:pt x="38" y="63"/>
                  </a:lnTo>
                  <a:lnTo>
                    <a:pt x="41" y="51"/>
                  </a:lnTo>
                  <a:lnTo>
                    <a:pt x="47" y="38"/>
                  </a:lnTo>
                  <a:lnTo>
                    <a:pt x="52" y="27"/>
                  </a:lnTo>
                  <a:lnTo>
                    <a:pt x="58" y="17"/>
                  </a:lnTo>
                  <a:lnTo>
                    <a:pt x="66" y="7"/>
                  </a:lnTo>
                  <a:lnTo>
                    <a:pt x="66" y="7"/>
                  </a:lnTo>
                  <a:lnTo>
                    <a:pt x="67" y="6"/>
                  </a:lnTo>
                  <a:lnTo>
                    <a:pt x="68" y="4"/>
                  </a:lnTo>
                  <a:lnTo>
                    <a:pt x="67" y="3"/>
                  </a:lnTo>
                  <a:lnTo>
                    <a:pt x="66" y="1"/>
                  </a:lnTo>
                  <a:lnTo>
                    <a:pt x="65" y="0"/>
                  </a:lnTo>
                  <a:lnTo>
                    <a:pt x="63" y="0"/>
                  </a:lnTo>
                  <a:lnTo>
                    <a:pt x="61" y="0"/>
                  </a:lnTo>
                  <a:lnTo>
                    <a:pt x="60" y="1"/>
                  </a:lnTo>
                  <a:lnTo>
                    <a:pt x="60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6" name="Freeform 172"/>
            <p:cNvSpPr/>
            <p:nvPr>
              <p:custDataLst>
                <p:tags r:id="rId11"/>
              </p:custDataLst>
            </p:nvPr>
          </p:nvSpPr>
          <p:spPr bwMode="auto">
            <a:xfrm>
              <a:off x="4383088" y="2219325"/>
              <a:ext cx="33338" cy="63500"/>
            </a:xfrm>
            <a:custGeom>
              <a:avLst/>
              <a:gdLst/>
              <a:ahLst/>
              <a:cxnLst>
                <a:cxn ang="0">
                  <a:pos x="55" y="0"/>
                </a:cxn>
                <a:cxn ang="0">
                  <a:pos x="55" y="0"/>
                </a:cxn>
                <a:cxn ang="0">
                  <a:pos x="50" y="2"/>
                </a:cxn>
                <a:cxn ang="0">
                  <a:pos x="46" y="5"/>
                </a:cxn>
                <a:cxn ang="0">
                  <a:pos x="42" y="8"/>
                </a:cxn>
                <a:cxn ang="0">
                  <a:pos x="39" y="11"/>
                </a:cxn>
                <a:cxn ang="0">
                  <a:pos x="33" y="19"/>
                </a:cxn>
                <a:cxn ang="0">
                  <a:pos x="29" y="30"/>
                </a:cxn>
                <a:cxn ang="0">
                  <a:pos x="29" y="30"/>
                </a:cxn>
                <a:cxn ang="0">
                  <a:pos x="13" y="70"/>
                </a:cxn>
                <a:cxn ang="0">
                  <a:pos x="6" y="91"/>
                </a:cxn>
                <a:cxn ang="0">
                  <a:pos x="0" y="112"/>
                </a:cxn>
                <a:cxn ang="0">
                  <a:pos x="0" y="112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8"/>
                </a:cxn>
                <a:cxn ang="0">
                  <a:pos x="4" y="118"/>
                </a:cxn>
                <a:cxn ang="0">
                  <a:pos x="6" y="119"/>
                </a:cxn>
                <a:cxn ang="0">
                  <a:pos x="7" y="118"/>
                </a:cxn>
                <a:cxn ang="0">
                  <a:pos x="8" y="116"/>
                </a:cxn>
                <a:cxn ang="0">
                  <a:pos x="9" y="114"/>
                </a:cxn>
                <a:cxn ang="0">
                  <a:pos x="9" y="114"/>
                </a:cxn>
                <a:cxn ang="0">
                  <a:pos x="13" y="100"/>
                </a:cxn>
                <a:cxn ang="0">
                  <a:pos x="17" y="84"/>
                </a:cxn>
                <a:cxn ang="0">
                  <a:pos x="23" y="70"/>
                </a:cxn>
                <a:cxn ang="0">
                  <a:pos x="30" y="56"/>
                </a:cxn>
                <a:cxn ang="0">
                  <a:pos x="30" y="56"/>
                </a:cxn>
                <a:cxn ang="0">
                  <a:pos x="34" y="42"/>
                </a:cxn>
                <a:cxn ang="0">
                  <a:pos x="39" y="29"/>
                </a:cxn>
                <a:cxn ang="0">
                  <a:pos x="42" y="22"/>
                </a:cxn>
                <a:cxn ang="0">
                  <a:pos x="46" y="17"/>
                </a:cxn>
                <a:cxn ang="0">
                  <a:pos x="51" y="12"/>
                </a:cxn>
                <a:cxn ang="0">
                  <a:pos x="57" y="9"/>
                </a:cxn>
                <a:cxn ang="0">
                  <a:pos x="57" y="9"/>
                </a:cxn>
                <a:cxn ang="0">
                  <a:pos x="60" y="8"/>
                </a:cxn>
                <a:cxn ang="0">
                  <a:pos x="61" y="7"/>
                </a:cxn>
                <a:cxn ang="0">
                  <a:pos x="62" y="5"/>
                </a:cxn>
                <a:cxn ang="0">
                  <a:pos x="61" y="3"/>
                </a:cxn>
                <a:cxn ang="0">
                  <a:pos x="61" y="2"/>
                </a:cxn>
                <a:cxn ang="0">
                  <a:pos x="60" y="0"/>
                </a:cxn>
                <a:cxn ang="0">
                  <a:pos x="57" y="0"/>
                </a:cxn>
                <a:cxn ang="0">
                  <a:pos x="55" y="0"/>
                </a:cxn>
                <a:cxn ang="0">
                  <a:pos x="55" y="0"/>
                </a:cxn>
              </a:cxnLst>
              <a:rect l="0" t="0" r="r" b="b"/>
              <a:pathLst>
                <a:path w="62" h="119">
                  <a:moveTo>
                    <a:pt x="55" y="0"/>
                  </a:moveTo>
                  <a:lnTo>
                    <a:pt x="55" y="0"/>
                  </a:lnTo>
                  <a:lnTo>
                    <a:pt x="50" y="2"/>
                  </a:lnTo>
                  <a:lnTo>
                    <a:pt x="46" y="5"/>
                  </a:lnTo>
                  <a:lnTo>
                    <a:pt x="42" y="8"/>
                  </a:lnTo>
                  <a:lnTo>
                    <a:pt x="39" y="11"/>
                  </a:lnTo>
                  <a:lnTo>
                    <a:pt x="33" y="19"/>
                  </a:lnTo>
                  <a:lnTo>
                    <a:pt x="29" y="30"/>
                  </a:lnTo>
                  <a:lnTo>
                    <a:pt x="29" y="30"/>
                  </a:lnTo>
                  <a:lnTo>
                    <a:pt x="13" y="70"/>
                  </a:lnTo>
                  <a:lnTo>
                    <a:pt x="6" y="91"/>
                  </a:lnTo>
                  <a:lnTo>
                    <a:pt x="0" y="112"/>
                  </a:lnTo>
                  <a:lnTo>
                    <a:pt x="0" y="112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8"/>
                  </a:lnTo>
                  <a:lnTo>
                    <a:pt x="4" y="118"/>
                  </a:lnTo>
                  <a:lnTo>
                    <a:pt x="6" y="119"/>
                  </a:lnTo>
                  <a:lnTo>
                    <a:pt x="7" y="118"/>
                  </a:lnTo>
                  <a:lnTo>
                    <a:pt x="8" y="116"/>
                  </a:lnTo>
                  <a:lnTo>
                    <a:pt x="9" y="114"/>
                  </a:lnTo>
                  <a:lnTo>
                    <a:pt x="9" y="114"/>
                  </a:lnTo>
                  <a:lnTo>
                    <a:pt x="13" y="100"/>
                  </a:lnTo>
                  <a:lnTo>
                    <a:pt x="17" y="84"/>
                  </a:lnTo>
                  <a:lnTo>
                    <a:pt x="23" y="70"/>
                  </a:lnTo>
                  <a:lnTo>
                    <a:pt x="30" y="56"/>
                  </a:lnTo>
                  <a:lnTo>
                    <a:pt x="30" y="56"/>
                  </a:lnTo>
                  <a:lnTo>
                    <a:pt x="34" y="42"/>
                  </a:lnTo>
                  <a:lnTo>
                    <a:pt x="39" y="29"/>
                  </a:lnTo>
                  <a:lnTo>
                    <a:pt x="42" y="22"/>
                  </a:lnTo>
                  <a:lnTo>
                    <a:pt x="46" y="17"/>
                  </a:lnTo>
                  <a:lnTo>
                    <a:pt x="51" y="12"/>
                  </a:lnTo>
                  <a:lnTo>
                    <a:pt x="57" y="9"/>
                  </a:lnTo>
                  <a:lnTo>
                    <a:pt x="57" y="9"/>
                  </a:lnTo>
                  <a:lnTo>
                    <a:pt x="60" y="8"/>
                  </a:lnTo>
                  <a:lnTo>
                    <a:pt x="61" y="7"/>
                  </a:lnTo>
                  <a:lnTo>
                    <a:pt x="62" y="5"/>
                  </a:lnTo>
                  <a:lnTo>
                    <a:pt x="61" y="3"/>
                  </a:lnTo>
                  <a:lnTo>
                    <a:pt x="61" y="2"/>
                  </a:lnTo>
                  <a:lnTo>
                    <a:pt x="60" y="0"/>
                  </a:lnTo>
                  <a:lnTo>
                    <a:pt x="57" y="0"/>
                  </a:lnTo>
                  <a:lnTo>
                    <a:pt x="55" y="0"/>
                  </a:lnTo>
                  <a:lnTo>
                    <a:pt x="55" y="0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7" name="Freeform 173"/>
            <p:cNvSpPr/>
            <p:nvPr>
              <p:custDataLst>
                <p:tags r:id="rId12"/>
              </p:custDataLst>
            </p:nvPr>
          </p:nvSpPr>
          <p:spPr bwMode="auto">
            <a:xfrm>
              <a:off x="4403725" y="2228850"/>
              <a:ext cx="17463" cy="52388"/>
            </a:xfrm>
            <a:custGeom>
              <a:avLst/>
              <a:gdLst/>
              <a:ahLst/>
              <a:cxnLst>
                <a:cxn ang="0">
                  <a:pos x="27" y="1"/>
                </a:cxn>
                <a:cxn ang="0">
                  <a:pos x="27" y="1"/>
                </a:cxn>
                <a:cxn ang="0">
                  <a:pos x="24" y="2"/>
                </a:cxn>
                <a:cxn ang="0">
                  <a:pos x="22" y="6"/>
                </a:cxn>
                <a:cxn ang="0">
                  <a:pos x="17" y="12"/>
                </a:cxn>
                <a:cxn ang="0">
                  <a:pos x="15" y="20"/>
                </a:cxn>
                <a:cxn ang="0">
                  <a:pos x="14" y="27"/>
                </a:cxn>
                <a:cxn ang="0">
                  <a:pos x="14" y="27"/>
                </a:cxn>
                <a:cxn ang="0">
                  <a:pos x="12" y="45"/>
                </a:cxn>
                <a:cxn ang="0">
                  <a:pos x="10" y="61"/>
                </a:cxn>
                <a:cxn ang="0">
                  <a:pos x="6" y="78"/>
                </a:cxn>
                <a:cxn ang="0">
                  <a:pos x="0" y="94"/>
                </a:cxn>
                <a:cxn ang="0">
                  <a:pos x="0" y="94"/>
                </a:cxn>
                <a:cxn ang="0">
                  <a:pos x="0" y="96"/>
                </a:cxn>
                <a:cxn ang="0">
                  <a:pos x="0" y="97"/>
                </a:cxn>
                <a:cxn ang="0">
                  <a:pos x="1" y="100"/>
                </a:cxn>
                <a:cxn ang="0">
                  <a:pos x="3" y="100"/>
                </a:cxn>
                <a:cxn ang="0">
                  <a:pos x="6" y="100"/>
                </a:cxn>
                <a:cxn ang="0">
                  <a:pos x="8" y="98"/>
                </a:cxn>
                <a:cxn ang="0">
                  <a:pos x="9" y="96"/>
                </a:cxn>
                <a:cxn ang="0">
                  <a:pos x="9" y="96"/>
                </a:cxn>
                <a:cxn ang="0">
                  <a:pos x="13" y="85"/>
                </a:cxn>
                <a:cxn ang="0">
                  <a:pos x="15" y="80"/>
                </a:cxn>
                <a:cxn ang="0">
                  <a:pos x="18" y="75"/>
                </a:cxn>
                <a:cxn ang="0">
                  <a:pos x="18" y="75"/>
                </a:cxn>
                <a:cxn ang="0">
                  <a:pos x="19" y="72"/>
                </a:cxn>
                <a:cxn ang="0">
                  <a:pos x="21" y="69"/>
                </a:cxn>
                <a:cxn ang="0">
                  <a:pos x="21" y="62"/>
                </a:cxn>
                <a:cxn ang="0">
                  <a:pos x="22" y="49"/>
                </a:cxn>
                <a:cxn ang="0">
                  <a:pos x="22" y="49"/>
                </a:cxn>
                <a:cxn ang="0">
                  <a:pos x="23" y="28"/>
                </a:cxn>
                <a:cxn ang="0">
                  <a:pos x="24" y="22"/>
                </a:cxn>
                <a:cxn ang="0">
                  <a:pos x="25" y="17"/>
                </a:cxn>
                <a:cxn ang="0">
                  <a:pos x="27" y="13"/>
                </a:cxn>
                <a:cxn ang="0">
                  <a:pos x="30" y="10"/>
                </a:cxn>
                <a:cxn ang="0">
                  <a:pos x="30" y="10"/>
                </a:cxn>
                <a:cxn ang="0">
                  <a:pos x="31" y="9"/>
                </a:cxn>
                <a:cxn ang="0">
                  <a:pos x="32" y="8"/>
                </a:cxn>
                <a:cxn ang="0">
                  <a:pos x="33" y="3"/>
                </a:cxn>
                <a:cxn ang="0">
                  <a:pos x="32" y="2"/>
                </a:cxn>
                <a:cxn ang="0">
                  <a:pos x="31" y="1"/>
                </a:cxn>
                <a:cxn ang="0">
                  <a:pos x="29" y="0"/>
                </a:cxn>
                <a:cxn ang="0">
                  <a:pos x="27" y="1"/>
                </a:cxn>
                <a:cxn ang="0">
                  <a:pos x="27" y="1"/>
                </a:cxn>
              </a:cxnLst>
              <a:rect l="0" t="0" r="r" b="b"/>
              <a:pathLst>
                <a:path w="33" h="100">
                  <a:moveTo>
                    <a:pt x="27" y="1"/>
                  </a:moveTo>
                  <a:lnTo>
                    <a:pt x="27" y="1"/>
                  </a:lnTo>
                  <a:lnTo>
                    <a:pt x="24" y="2"/>
                  </a:lnTo>
                  <a:lnTo>
                    <a:pt x="22" y="6"/>
                  </a:lnTo>
                  <a:lnTo>
                    <a:pt x="17" y="12"/>
                  </a:lnTo>
                  <a:lnTo>
                    <a:pt x="15" y="20"/>
                  </a:lnTo>
                  <a:lnTo>
                    <a:pt x="14" y="27"/>
                  </a:lnTo>
                  <a:lnTo>
                    <a:pt x="14" y="27"/>
                  </a:lnTo>
                  <a:lnTo>
                    <a:pt x="12" y="45"/>
                  </a:lnTo>
                  <a:lnTo>
                    <a:pt x="10" y="61"/>
                  </a:lnTo>
                  <a:lnTo>
                    <a:pt x="6" y="78"/>
                  </a:lnTo>
                  <a:lnTo>
                    <a:pt x="0" y="94"/>
                  </a:lnTo>
                  <a:lnTo>
                    <a:pt x="0" y="94"/>
                  </a:lnTo>
                  <a:lnTo>
                    <a:pt x="0" y="96"/>
                  </a:lnTo>
                  <a:lnTo>
                    <a:pt x="0" y="97"/>
                  </a:lnTo>
                  <a:lnTo>
                    <a:pt x="1" y="100"/>
                  </a:lnTo>
                  <a:lnTo>
                    <a:pt x="3" y="100"/>
                  </a:lnTo>
                  <a:lnTo>
                    <a:pt x="6" y="100"/>
                  </a:lnTo>
                  <a:lnTo>
                    <a:pt x="8" y="98"/>
                  </a:lnTo>
                  <a:lnTo>
                    <a:pt x="9" y="96"/>
                  </a:lnTo>
                  <a:lnTo>
                    <a:pt x="9" y="96"/>
                  </a:lnTo>
                  <a:lnTo>
                    <a:pt x="13" y="85"/>
                  </a:lnTo>
                  <a:lnTo>
                    <a:pt x="15" y="80"/>
                  </a:lnTo>
                  <a:lnTo>
                    <a:pt x="18" y="75"/>
                  </a:lnTo>
                  <a:lnTo>
                    <a:pt x="18" y="75"/>
                  </a:lnTo>
                  <a:lnTo>
                    <a:pt x="19" y="72"/>
                  </a:lnTo>
                  <a:lnTo>
                    <a:pt x="21" y="69"/>
                  </a:lnTo>
                  <a:lnTo>
                    <a:pt x="21" y="62"/>
                  </a:lnTo>
                  <a:lnTo>
                    <a:pt x="22" y="49"/>
                  </a:lnTo>
                  <a:lnTo>
                    <a:pt x="22" y="49"/>
                  </a:lnTo>
                  <a:lnTo>
                    <a:pt x="23" y="28"/>
                  </a:lnTo>
                  <a:lnTo>
                    <a:pt x="24" y="22"/>
                  </a:lnTo>
                  <a:lnTo>
                    <a:pt x="25" y="17"/>
                  </a:lnTo>
                  <a:lnTo>
                    <a:pt x="27" y="13"/>
                  </a:lnTo>
                  <a:lnTo>
                    <a:pt x="30" y="10"/>
                  </a:lnTo>
                  <a:lnTo>
                    <a:pt x="30" y="10"/>
                  </a:lnTo>
                  <a:lnTo>
                    <a:pt x="31" y="9"/>
                  </a:lnTo>
                  <a:lnTo>
                    <a:pt x="32" y="8"/>
                  </a:lnTo>
                  <a:lnTo>
                    <a:pt x="33" y="3"/>
                  </a:lnTo>
                  <a:lnTo>
                    <a:pt x="32" y="2"/>
                  </a:lnTo>
                  <a:lnTo>
                    <a:pt x="31" y="1"/>
                  </a:lnTo>
                  <a:lnTo>
                    <a:pt x="29" y="0"/>
                  </a:lnTo>
                  <a:lnTo>
                    <a:pt x="27" y="1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8" name="Freeform 174"/>
            <p:cNvSpPr/>
            <p:nvPr>
              <p:custDataLst>
                <p:tags r:id="rId13"/>
              </p:custDataLst>
            </p:nvPr>
          </p:nvSpPr>
          <p:spPr bwMode="auto">
            <a:xfrm>
              <a:off x="4340225" y="2436813"/>
              <a:ext cx="4763" cy="428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76"/>
                </a:cxn>
                <a:cxn ang="0">
                  <a:pos x="0" y="76"/>
                </a:cxn>
                <a:cxn ang="0">
                  <a:pos x="1" y="78"/>
                </a:cxn>
                <a:cxn ang="0">
                  <a:pos x="2" y="79"/>
                </a:cxn>
                <a:cxn ang="0">
                  <a:pos x="3" y="80"/>
                </a:cxn>
                <a:cxn ang="0">
                  <a:pos x="5" y="80"/>
                </a:cxn>
                <a:cxn ang="0">
                  <a:pos x="6" y="80"/>
                </a:cxn>
                <a:cxn ang="0">
                  <a:pos x="8" y="79"/>
                </a:cxn>
                <a:cxn ang="0">
                  <a:pos x="9" y="78"/>
                </a:cxn>
                <a:cxn ang="0">
                  <a:pos x="9" y="76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2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2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80">
                  <a:moveTo>
                    <a:pt x="0" y="5"/>
                  </a:moveTo>
                  <a:lnTo>
                    <a:pt x="0" y="76"/>
                  </a:lnTo>
                  <a:lnTo>
                    <a:pt x="0" y="76"/>
                  </a:lnTo>
                  <a:lnTo>
                    <a:pt x="1" y="78"/>
                  </a:lnTo>
                  <a:lnTo>
                    <a:pt x="2" y="79"/>
                  </a:lnTo>
                  <a:lnTo>
                    <a:pt x="3" y="80"/>
                  </a:lnTo>
                  <a:lnTo>
                    <a:pt x="5" y="80"/>
                  </a:lnTo>
                  <a:lnTo>
                    <a:pt x="6" y="80"/>
                  </a:lnTo>
                  <a:lnTo>
                    <a:pt x="8" y="79"/>
                  </a:lnTo>
                  <a:lnTo>
                    <a:pt x="9" y="78"/>
                  </a:lnTo>
                  <a:lnTo>
                    <a:pt x="9" y="76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2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2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59" name="Freeform 175"/>
            <p:cNvSpPr/>
            <p:nvPr>
              <p:custDataLst>
                <p:tags r:id="rId14"/>
              </p:custDataLst>
            </p:nvPr>
          </p:nvSpPr>
          <p:spPr bwMode="auto">
            <a:xfrm>
              <a:off x="4370388" y="2460625"/>
              <a:ext cx="11113" cy="65088"/>
            </a:xfrm>
            <a:custGeom>
              <a:avLst/>
              <a:gdLst/>
              <a:ahLst/>
              <a:cxnLst>
                <a:cxn ang="0">
                  <a:pos x="12" y="2"/>
                </a:cxn>
                <a:cxn ang="0">
                  <a:pos x="12" y="2"/>
                </a:cxn>
                <a:cxn ang="0">
                  <a:pos x="9" y="9"/>
                </a:cxn>
                <a:cxn ang="0">
                  <a:pos x="7" y="15"/>
                </a:cxn>
                <a:cxn ang="0">
                  <a:pos x="3" y="29"/>
                </a:cxn>
                <a:cxn ang="0">
                  <a:pos x="1" y="44"/>
                </a:cxn>
                <a:cxn ang="0">
                  <a:pos x="0" y="59"/>
                </a:cxn>
                <a:cxn ang="0">
                  <a:pos x="1" y="90"/>
                </a:cxn>
                <a:cxn ang="0">
                  <a:pos x="2" y="118"/>
                </a:cxn>
                <a:cxn ang="0">
                  <a:pos x="2" y="118"/>
                </a:cxn>
                <a:cxn ang="0">
                  <a:pos x="3" y="120"/>
                </a:cxn>
                <a:cxn ang="0">
                  <a:pos x="4" y="122"/>
                </a:cxn>
                <a:cxn ang="0">
                  <a:pos x="5" y="123"/>
                </a:cxn>
                <a:cxn ang="0">
                  <a:pos x="7" y="123"/>
                </a:cxn>
                <a:cxn ang="0">
                  <a:pos x="9" y="123"/>
                </a:cxn>
                <a:cxn ang="0">
                  <a:pos x="10" y="122"/>
                </a:cxn>
                <a:cxn ang="0">
                  <a:pos x="11" y="120"/>
                </a:cxn>
                <a:cxn ang="0">
                  <a:pos x="11" y="118"/>
                </a:cxn>
                <a:cxn ang="0">
                  <a:pos x="11" y="118"/>
                </a:cxn>
                <a:cxn ang="0">
                  <a:pos x="10" y="91"/>
                </a:cxn>
                <a:cxn ang="0">
                  <a:pos x="10" y="61"/>
                </a:cxn>
                <a:cxn ang="0">
                  <a:pos x="10" y="47"/>
                </a:cxn>
                <a:cxn ang="0">
                  <a:pos x="12" y="32"/>
                </a:cxn>
                <a:cxn ang="0">
                  <a:pos x="15" y="19"/>
                </a:cxn>
                <a:cxn ang="0">
                  <a:pos x="17" y="13"/>
                </a:cxn>
                <a:cxn ang="0">
                  <a:pos x="20" y="8"/>
                </a:cxn>
                <a:cxn ang="0">
                  <a:pos x="20" y="8"/>
                </a:cxn>
                <a:cxn ang="0">
                  <a:pos x="22" y="5"/>
                </a:cxn>
                <a:cxn ang="0">
                  <a:pos x="20" y="3"/>
                </a:cxn>
                <a:cxn ang="0">
                  <a:pos x="19" y="1"/>
                </a:cxn>
                <a:cxn ang="0">
                  <a:pos x="18" y="0"/>
                </a:cxn>
                <a:cxn ang="0">
                  <a:pos x="17" y="0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2"/>
                </a:cxn>
                <a:cxn ang="0">
                  <a:pos x="12" y="2"/>
                </a:cxn>
              </a:cxnLst>
              <a:rect l="0" t="0" r="r" b="b"/>
              <a:pathLst>
                <a:path w="22" h="123">
                  <a:moveTo>
                    <a:pt x="12" y="2"/>
                  </a:moveTo>
                  <a:lnTo>
                    <a:pt x="12" y="2"/>
                  </a:lnTo>
                  <a:lnTo>
                    <a:pt x="9" y="9"/>
                  </a:lnTo>
                  <a:lnTo>
                    <a:pt x="7" y="15"/>
                  </a:lnTo>
                  <a:lnTo>
                    <a:pt x="3" y="29"/>
                  </a:lnTo>
                  <a:lnTo>
                    <a:pt x="1" y="44"/>
                  </a:lnTo>
                  <a:lnTo>
                    <a:pt x="0" y="59"/>
                  </a:lnTo>
                  <a:lnTo>
                    <a:pt x="1" y="90"/>
                  </a:lnTo>
                  <a:lnTo>
                    <a:pt x="2" y="118"/>
                  </a:lnTo>
                  <a:lnTo>
                    <a:pt x="2" y="118"/>
                  </a:lnTo>
                  <a:lnTo>
                    <a:pt x="3" y="120"/>
                  </a:lnTo>
                  <a:lnTo>
                    <a:pt x="4" y="122"/>
                  </a:lnTo>
                  <a:lnTo>
                    <a:pt x="5" y="123"/>
                  </a:lnTo>
                  <a:lnTo>
                    <a:pt x="7" y="123"/>
                  </a:lnTo>
                  <a:lnTo>
                    <a:pt x="9" y="123"/>
                  </a:lnTo>
                  <a:lnTo>
                    <a:pt x="10" y="122"/>
                  </a:lnTo>
                  <a:lnTo>
                    <a:pt x="11" y="120"/>
                  </a:lnTo>
                  <a:lnTo>
                    <a:pt x="11" y="118"/>
                  </a:lnTo>
                  <a:lnTo>
                    <a:pt x="11" y="118"/>
                  </a:lnTo>
                  <a:lnTo>
                    <a:pt x="10" y="91"/>
                  </a:lnTo>
                  <a:lnTo>
                    <a:pt x="10" y="61"/>
                  </a:lnTo>
                  <a:lnTo>
                    <a:pt x="10" y="47"/>
                  </a:lnTo>
                  <a:lnTo>
                    <a:pt x="12" y="32"/>
                  </a:lnTo>
                  <a:lnTo>
                    <a:pt x="15" y="19"/>
                  </a:lnTo>
                  <a:lnTo>
                    <a:pt x="17" y="13"/>
                  </a:lnTo>
                  <a:lnTo>
                    <a:pt x="20" y="8"/>
                  </a:lnTo>
                  <a:lnTo>
                    <a:pt x="20" y="8"/>
                  </a:lnTo>
                  <a:lnTo>
                    <a:pt x="22" y="5"/>
                  </a:lnTo>
                  <a:lnTo>
                    <a:pt x="20" y="3"/>
                  </a:lnTo>
                  <a:lnTo>
                    <a:pt x="19" y="1"/>
                  </a:lnTo>
                  <a:lnTo>
                    <a:pt x="18" y="0"/>
                  </a:lnTo>
                  <a:lnTo>
                    <a:pt x="17" y="0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2"/>
                  </a:lnTo>
                  <a:lnTo>
                    <a:pt x="12" y="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0" name="Freeform 176"/>
            <p:cNvSpPr/>
            <p:nvPr>
              <p:custDataLst>
                <p:tags r:id="rId15"/>
              </p:custDataLst>
            </p:nvPr>
          </p:nvSpPr>
          <p:spPr bwMode="auto">
            <a:xfrm>
              <a:off x="4395788" y="2492375"/>
              <a:ext cx="7938" cy="55563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29"/>
                </a:cxn>
                <a:cxn ang="0">
                  <a:pos x="2" y="53"/>
                </a:cxn>
                <a:cxn ang="0">
                  <a:pos x="1" y="77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1" y="102"/>
                </a:cxn>
                <a:cxn ang="0">
                  <a:pos x="2" y="104"/>
                </a:cxn>
                <a:cxn ang="0">
                  <a:pos x="4" y="105"/>
                </a:cxn>
                <a:cxn ang="0">
                  <a:pos x="6" y="105"/>
                </a:cxn>
                <a:cxn ang="0">
                  <a:pos x="7" y="105"/>
                </a:cxn>
                <a:cxn ang="0">
                  <a:pos x="9" y="104"/>
                </a:cxn>
                <a:cxn ang="0">
                  <a:pos x="10" y="102"/>
                </a:cxn>
                <a:cxn ang="0">
                  <a:pos x="10" y="100"/>
                </a:cxn>
                <a:cxn ang="0">
                  <a:pos x="10" y="100"/>
                </a:cxn>
                <a:cxn ang="0">
                  <a:pos x="11" y="77"/>
                </a:cxn>
                <a:cxn ang="0">
                  <a:pos x="13" y="53"/>
                </a:cxn>
                <a:cxn ang="0">
                  <a:pos x="14" y="29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2" y="1"/>
                </a:cxn>
                <a:cxn ang="0">
                  <a:pos x="10" y="0"/>
                </a:cxn>
                <a:cxn ang="0">
                  <a:pos x="9" y="1"/>
                </a:cxn>
                <a:cxn ang="0">
                  <a:pos x="7" y="2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05">
                  <a:moveTo>
                    <a:pt x="6" y="5"/>
                  </a:moveTo>
                  <a:lnTo>
                    <a:pt x="6" y="5"/>
                  </a:lnTo>
                  <a:lnTo>
                    <a:pt x="5" y="29"/>
                  </a:lnTo>
                  <a:lnTo>
                    <a:pt x="2" y="53"/>
                  </a:lnTo>
                  <a:lnTo>
                    <a:pt x="1" y="77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1" y="102"/>
                  </a:lnTo>
                  <a:lnTo>
                    <a:pt x="2" y="104"/>
                  </a:lnTo>
                  <a:lnTo>
                    <a:pt x="4" y="105"/>
                  </a:lnTo>
                  <a:lnTo>
                    <a:pt x="6" y="105"/>
                  </a:lnTo>
                  <a:lnTo>
                    <a:pt x="7" y="105"/>
                  </a:lnTo>
                  <a:lnTo>
                    <a:pt x="9" y="104"/>
                  </a:lnTo>
                  <a:lnTo>
                    <a:pt x="10" y="102"/>
                  </a:lnTo>
                  <a:lnTo>
                    <a:pt x="10" y="100"/>
                  </a:lnTo>
                  <a:lnTo>
                    <a:pt x="10" y="100"/>
                  </a:lnTo>
                  <a:lnTo>
                    <a:pt x="11" y="77"/>
                  </a:lnTo>
                  <a:lnTo>
                    <a:pt x="13" y="53"/>
                  </a:lnTo>
                  <a:lnTo>
                    <a:pt x="14" y="29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2" y="1"/>
                  </a:lnTo>
                  <a:lnTo>
                    <a:pt x="10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1" name="Freeform 177"/>
            <p:cNvSpPr/>
            <p:nvPr>
              <p:custDataLst>
                <p:tags r:id="rId16"/>
              </p:custDataLst>
            </p:nvPr>
          </p:nvSpPr>
          <p:spPr bwMode="auto">
            <a:xfrm>
              <a:off x="4424363" y="2520950"/>
              <a:ext cx="4763" cy="71438"/>
            </a:xfrm>
            <a:custGeom>
              <a:avLst/>
              <a:gdLst/>
              <a:ahLst/>
              <a:cxnLst>
                <a:cxn ang="0">
                  <a:pos x="0" y="4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6"/>
                </a:cxn>
                <a:cxn ang="0">
                  <a:pos x="3" y="136"/>
                </a:cxn>
                <a:cxn ang="0">
                  <a:pos x="4" y="137"/>
                </a:cxn>
                <a:cxn ang="0">
                  <a:pos x="6" y="136"/>
                </a:cxn>
                <a:cxn ang="0">
                  <a:pos x="7" y="136"/>
                </a:cxn>
                <a:cxn ang="0">
                  <a:pos x="8" y="134"/>
                </a:cxn>
                <a:cxn ang="0">
                  <a:pos x="9" y="132"/>
                </a:cxn>
                <a:cxn ang="0">
                  <a:pos x="9" y="4"/>
                </a:cxn>
                <a:cxn ang="0">
                  <a:pos x="9" y="4"/>
                </a:cxn>
                <a:cxn ang="0">
                  <a:pos x="8" y="2"/>
                </a:cxn>
                <a:cxn ang="0">
                  <a:pos x="7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</a:cxnLst>
              <a:rect l="0" t="0" r="r" b="b"/>
              <a:pathLst>
                <a:path w="9" h="137">
                  <a:moveTo>
                    <a:pt x="0" y="4"/>
                  </a:move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6"/>
                  </a:lnTo>
                  <a:lnTo>
                    <a:pt x="3" y="136"/>
                  </a:lnTo>
                  <a:lnTo>
                    <a:pt x="4" y="137"/>
                  </a:lnTo>
                  <a:lnTo>
                    <a:pt x="6" y="136"/>
                  </a:lnTo>
                  <a:lnTo>
                    <a:pt x="7" y="136"/>
                  </a:lnTo>
                  <a:lnTo>
                    <a:pt x="8" y="134"/>
                  </a:lnTo>
                  <a:lnTo>
                    <a:pt x="9" y="132"/>
                  </a:lnTo>
                  <a:lnTo>
                    <a:pt x="9" y="4"/>
                  </a:lnTo>
                  <a:lnTo>
                    <a:pt x="9" y="4"/>
                  </a:lnTo>
                  <a:lnTo>
                    <a:pt x="8" y="2"/>
                  </a:lnTo>
                  <a:lnTo>
                    <a:pt x="7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2" name="Freeform 178"/>
            <p:cNvSpPr/>
            <p:nvPr>
              <p:custDataLst>
                <p:tags r:id="rId17"/>
              </p:custDataLst>
            </p:nvPr>
          </p:nvSpPr>
          <p:spPr bwMode="auto">
            <a:xfrm>
              <a:off x="4451350" y="2547938"/>
              <a:ext cx="7938" cy="68263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3"/>
                </a:cxn>
                <a:cxn ang="0">
                  <a:pos x="1" y="47"/>
                </a:cxn>
                <a:cxn ang="0">
                  <a:pos x="0" y="62"/>
                </a:cxn>
                <a:cxn ang="0">
                  <a:pos x="0" y="124"/>
                </a:cxn>
                <a:cxn ang="0">
                  <a:pos x="0" y="124"/>
                </a:cxn>
                <a:cxn ang="0">
                  <a:pos x="1" y="126"/>
                </a:cxn>
                <a:cxn ang="0">
                  <a:pos x="2" y="127"/>
                </a:cxn>
                <a:cxn ang="0">
                  <a:pos x="3" y="128"/>
                </a:cxn>
                <a:cxn ang="0">
                  <a:pos x="5" y="128"/>
                </a:cxn>
                <a:cxn ang="0">
                  <a:pos x="6" y="128"/>
                </a:cxn>
                <a:cxn ang="0">
                  <a:pos x="8" y="127"/>
                </a:cxn>
                <a:cxn ang="0">
                  <a:pos x="9" y="126"/>
                </a:cxn>
                <a:cxn ang="0">
                  <a:pos x="9" y="124"/>
                </a:cxn>
                <a:cxn ang="0">
                  <a:pos x="9" y="69"/>
                </a:cxn>
                <a:cxn ang="0">
                  <a:pos x="9" y="69"/>
                </a:cxn>
                <a:cxn ang="0">
                  <a:pos x="10" y="52"/>
                </a:cxn>
                <a:cxn ang="0">
                  <a:pos x="11" y="37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2"/>
                </a:cxn>
                <a:cxn ang="0">
                  <a:pos x="11" y="1"/>
                </a:cxn>
                <a:cxn ang="0">
                  <a:pos x="10" y="0"/>
                </a:cxn>
                <a:cxn ang="0">
                  <a:pos x="6" y="2"/>
                </a:cxn>
                <a:cxn ang="0">
                  <a:pos x="5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28">
                  <a:moveTo>
                    <a:pt x="5" y="5"/>
                  </a:moveTo>
                  <a:lnTo>
                    <a:pt x="5" y="5"/>
                  </a:lnTo>
                  <a:lnTo>
                    <a:pt x="2" y="33"/>
                  </a:lnTo>
                  <a:lnTo>
                    <a:pt x="1" y="47"/>
                  </a:lnTo>
                  <a:lnTo>
                    <a:pt x="0" y="62"/>
                  </a:lnTo>
                  <a:lnTo>
                    <a:pt x="0" y="124"/>
                  </a:lnTo>
                  <a:lnTo>
                    <a:pt x="0" y="124"/>
                  </a:lnTo>
                  <a:lnTo>
                    <a:pt x="1" y="126"/>
                  </a:lnTo>
                  <a:lnTo>
                    <a:pt x="2" y="127"/>
                  </a:lnTo>
                  <a:lnTo>
                    <a:pt x="3" y="128"/>
                  </a:lnTo>
                  <a:lnTo>
                    <a:pt x="5" y="128"/>
                  </a:lnTo>
                  <a:lnTo>
                    <a:pt x="6" y="128"/>
                  </a:lnTo>
                  <a:lnTo>
                    <a:pt x="8" y="127"/>
                  </a:lnTo>
                  <a:lnTo>
                    <a:pt x="9" y="126"/>
                  </a:lnTo>
                  <a:lnTo>
                    <a:pt x="9" y="124"/>
                  </a:lnTo>
                  <a:lnTo>
                    <a:pt x="9" y="69"/>
                  </a:lnTo>
                  <a:lnTo>
                    <a:pt x="9" y="69"/>
                  </a:lnTo>
                  <a:lnTo>
                    <a:pt x="10" y="52"/>
                  </a:lnTo>
                  <a:lnTo>
                    <a:pt x="11" y="37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2"/>
                  </a:lnTo>
                  <a:lnTo>
                    <a:pt x="11" y="1"/>
                  </a:lnTo>
                  <a:lnTo>
                    <a:pt x="10" y="0"/>
                  </a:lnTo>
                  <a:lnTo>
                    <a:pt x="6" y="2"/>
                  </a:lnTo>
                  <a:lnTo>
                    <a:pt x="5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3" name="Freeform 179"/>
            <p:cNvSpPr/>
            <p:nvPr>
              <p:custDataLst>
                <p:tags r:id="rId18"/>
              </p:custDataLst>
            </p:nvPr>
          </p:nvSpPr>
          <p:spPr bwMode="auto">
            <a:xfrm>
              <a:off x="4478338" y="2578100"/>
              <a:ext cx="6350" cy="5556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0"/>
                </a:cxn>
                <a:cxn ang="0">
                  <a:pos x="0" y="100"/>
                </a:cxn>
                <a:cxn ang="0">
                  <a:pos x="0" y="102"/>
                </a:cxn>
                <a:cxn ang="0">
                  <a:pos x="1" y="103"/>
                </a:cxn>
                <a:cxn ang="0">
                  <a:pos x="4" y="104"/>
                </a:cxn>
                <a:cxn ang="0">
                  <a:pos x="5" y="104"/>
                </a:cxn>
                <a:cxn ang="0">
                  <a:pos x="7" y="104"/>
                </a:cxn>
                <a:cxn ang="0">
                  <a:pos x="8" y="103"/>
                </a:cxn>
                <a:cxn ang="0">
                  <a:pos x="9" y="102"/>
                </a:cxn>
                <a:cxn ang="0">
                  <a:pos x="10" y="100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4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10" h="104">
                  <a:moveTo>
                    <a:pt x="0" y="5"/>
                  </a:moveTo>
                  <a:lnTo>
                    <a:pt x="0" y="100"/>
                  </a:lnTo>
                  <a:lnTo>
                    <a:pt x="0" y="100"/>
                  </a:lnTo>
                  <a:lnTo>
                    <a:pt x="0" y="102"/>
                  </a:lnTo>
                  <a:lnTo>
                    <a:pt x="1" y="103"/>
                  </a:lnTo>
                  <a:lnTo>
                    <a:pt x="4" y="104"/>
                  </a:lnTo>
                  <a:lnTo>
                    <a:pt x="5" y="104"/>
                  </a:lnTo>
                  <a:lnTo>
                    <a:pt x="7" y="104"/>
                  </a:lnTo>
                  <a:lnTo>
                    <a:pt x="8" y="103"/>
                  </a:lnTo>
                  <a:lnTo>
                    <a:pt x="9" y="102"/>
                  </a:lnTo>
                  <a:lnTo>
                    <a:pt x="10" y="100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4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4" name="Freeform 180"/>
            <p:cNvSpPr/>
            <p:nvPr>
              <p:custDataLst>
                <p:tags r:id="rId19"/>
              </p:custDataLst>
            </p:nvPr>
          </p:nvSpPr>
          <p:spPr bwMode="auto">
            <a:xfrm>
              <a:off x="4500563" y="2608263"/>
              <a:ext cx="7938" cy="49213"/>
            </a:xfrm>
            <a:custGeom>
              <a:avLst/>
              <a:gdLst/>
              <a:ahLst/>
              <a:cxnLst>
                <a:cxn ang="0">
                  <a:pos x="15" y="88"/>
                </a:cxn>
                <a:cxn ang="0">
                  <a:pos x="15" y="88"/>
                </a:cxn>
                <a:cxn ang="0">
                  <a:pos x="12" y="79"/>
                </a:cxn>
                <a:cxn ang="0">
                  <a:pos x="10" y="68"/>
                </a:cxn>
                <a:cxn ang="0">
                  <a:pos x="9" y="57"/>
                </a:cxn>
                <a:cxn ang="0">
                  <a:pos x="9" y="47"/>
                </a:cxn>
                <a:cxn ang="0">
                  <a:pos x="9" y="25"/>
                </a:cxn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7" y="0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1" y="4"/>
                </a:cxn>
                <a:cxn ang="0">
                  <a:pos x="1" y="4"/>
                </a:cxn>
                <a:cxn ang="0">
                  <a:pos x="0" y="26"/>
                </a:cxn>
                <a:cxn ang="0">
                  <a:pos x="0" y="48"/>
                </a:cxn>
                <a:cxn ang="0">
                  <a:pos x="0" y="59"/>
                </a:cxn>
                <a:cxn ang="0">
                  <a:pos x="1" y="69"/>
                </a:cxn>
                <a:cxn ang="0">
                  <a:pos x="3" y="81"/>
                </a:cxn>
                <a:cxn ang="0">
                  <a:pos x="6" y="91"/>
                </a:cxn>
                <a:cxn ang="0">
                  <a:pos x="6" y="91"/>
                </a:cxn>
                <a:cxn ang="0">
                  <a:pos x="7" y="93"/>
                </a:cxn>
                <a:cxn ang="0">
                  <a:pos x="8" y="94"/>
                </a:cxn>
                <a:cxn ang="0">
                  <a:pos x="10" y="94"/>
                </a:cxn>
                <a:cxn ang="0">
                  <a:pos x="12" y="94"/>
                </a:cxn>
                <a:cxn ang="0">
                  <a:pos x="13" y="93"/>
                </a:cxn>
                <a:cxn ang="0">
                  <a:pos x="14" y="92"/>
                </a:cxn>
                <a:cxn ang="0">
                  <a:pos x="15" y="90"/>
                </a:cxn>
                <a:cxn ang="0">
                  <a:pos x="15" y="88"/>
                </a:cxn>
                <a:cxn ang="0">
                  <a:pos x="15" y="88"/>
                </a:cxn>
              </a:cxnLst>
              <a:rect l="0" t="0" r="r" b="b"/>
              <a:pathLst>
                <a:path w="15" h="94">
                  <a:moveTo>
                    <a:pt x="15" y="88"/>
                  </a:moveTo>
                  <a:lnTo>
                    <a:pt x="15" y="88"/>
                  </a:lnTo>
                  <a:lnTo>
                    <a:pt x="12" y="79"/>
                  </a:lnTo>
                  <a:lnTo>
                    <a:pt x="10" y="68"/>
                  </a:lnTo>
                  <a:lnTo>
                    <a:pt x="9" y="57"/>
                  </a:lnTo>
                  <a:lnTo>
                    <a:pt x="9" y="47"/>
                  </a:lnTo>
                  <a:lnTo>
                    <a:pt x="9" y="25"/>
                  </a:lnTo>
                  <a:lnTo>
                    <a:pt x="10" y="4"/>
                  </a:ln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7" y="0"/>
                  </a:lnTo>
                  <a:lnTo>
                    <a:pt x="6" y="0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1" y="4"/>
                  </a:lnTo>
                  <a:lnTo>
                    <a:pt x="1" y="4"/>
                  </a:lnTo>
                  <a:lnTo>
                    <a:pt x="0" y="26"/>
                  </a:lnTo>
                  <a:lnTo>
                    <a:pt x="0" y="48"/>
                  </a:lnTo>
                  <a:lnTo>
                    <a:pt x="0" y="59"/>
                  </a:lnTo>
                  <a:lnTo>
                    <a:pt x="1" y="69"/>
                  </a:lnTo>
                  <a:lnTo>
                    <a:pt x="3" y="81"/>
                  </a:lnTo>
                  <a:lnTo>
                    <a:pt x="6" y="91"/>
                  </a:lnTo>
                  <a:lnTo>
                    <a:pt x="6" y="91"/>
                  </a:lnTo>
                  <a:lnTo>
                    <a:pt x="7" y="93"/>
                  </a:lnTo>
                  <a:lnTo>
                    <a:pt x="8" y="94"/>
                  </a:lnTo>
                  <a:lnTo>
                    <a:pt x="10" y="94"/>
                  </a:lnTo>
                  <a:lnTo>
                    <a:pt x="12" y="94"/>
                  </a:lnTo>
                  <a:lnTo>
                    <a:pt x="13" y="93"/>
                  </a:lnTo>
                  <a:lnTo>
                    <a:pt x="14" y="92"/>
                  </a:lnTo>
                  <a:lnTo>
                    <a:pt x="15" y="90"/>
                  </a:lnTo>
                  <a:lnTo>
                    <a:pt x="15" y="88"/>
                  </a:lnTo>
                  <a:lnTo>
                    <a:pt x="15" y="88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5" name="Freeform 181"/>
            <p:cNvSpPr/>
            <p:nvPr>
              <p:custDataLst>
                <p:tags r:id="rId20"/>
              </p:custDataLst>
            </p:nvPr>
          </p:nvSpPr>
          <p:spPr bwMode="auto">
            <a:xfrm>
              <a:off x="4529138" y="2622550"/>
              <a:ext cx="7938" cy="63500"/>
            </a:xfrm>
            <a:custGeom>
              <a:avLst/>
              <a:gdLst/>
              <a:ahLst/>
              <a:cxnLst>
                <a:cxn ang="0">
                  <a:pos x="6" y="5"/>
                </a:cxn>
                <a:cxn ang="0">
                  <a:pos x="6" y="5"/>
                </a:cxn>
                <a:cxn ang="0">
                  <a:pos x="5" y="18"/>
                </a:cxn>
                <a:cxn ang="0">
                  <a:pos x="3" y="31"/>
                </a:cxn>
                <a:cxn ang="0">
                  <a:pos x="1" y="43"/>
                </a:cxn>
                <a:cxn ang="0">
                  <a:pos x="0" y="57"/>
                </a:cxn>
                <a:cxn ang="0">
                  <a:pos x="0" y="57"/>
                </a:cxn>
                <a:cxn ang="0">
                  <a:pos x="0" y="86"/>
                </a:cxn>
                <a:cxn ang="0">
                  <a:pos x="0" y="114"/>
                </a:cxn>
                <a:cxn ang="0">
                  <a:pos x="0" y="114"/>
                </a:cxn>
                <a:cxn ang="0">
                  <a:pos x="1" y="116"/>
                </a:cxn>
                <a:cxn ang="0">
                  <a:pos x="2" y="117"/>
                </a:cxn>
                <a:cxn ang="0">
                  <a:pos x="3" y="118"/>
                </a:cxn>
                <a:cxn ang="0">
                  <a:pos x="6" y="119"/>
                </a:cxn>
                <a:cxn ang="0">
                  <a:pos x="8" y="118"/>
                </a:cxn>
                <a:cxn ang="0">
                  <a:pos x="9" y="117"/>
                </a:cxn>
                <a:cxn ang="0">
                  <a:pos x="10" y="116"/>
                </a:cxn>
                <a:cxn ang="0">
                  <a:pos x="11" y="114"/>
                </a:cxn>
                <a:cxn ang="0">
                  <a:pos x="11" y="57"/>
                </a:cxn>
                <a:cxn ang="0">
                  <a:pos x="11" y="57"/>
                </a:cxn>
                <a:cxn ang="0">
                  <a:pos x="11" y="43"/>
                </a:cxn>
                <a:cxn ang="0">
                  <a:pos x="13" y="31"/>
                </a:cxn>
                <a:cxn ang="0">
                  <a:pos x="14" y="18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1"/>
                </a:cxn>
                <a:cxn ang="0">
                  <a:pos x="12" y="0"/>
                </a:cxn>
                <a:cxn ang="0">
                  <a:pos x="11" y="0"/>
                </a:cxn>
                <a:cxn ang="0">
                  <a:pos x="9" y="0"/>
                </a:cxn>
                <a:cxn ang="0">
                  <a:pos x="8" y="1"/>
                </a:cxn>
                <a:cxn ang="0">
                  <a:pos x="6" y="3"/>
                </a:cxn>
                <a:cxn ang="0">
                  <a:pos x="6" y="5"/>
                </a:cxn>
                <a:cxn ang="0">
                  <a:pos x="6" y="5"/>
                </a:cxn>
              </a:cxnLst>
              <a:rect l="0" t="0" r="r" b="b"/>
              <a:pathLst>
                <a:path w="15" h="119">
                  <a:moveTo>
                    <a:pt x="6" y="5"/>
                  </a:moveTo>
                  <a:lnTo>
                    <a:pt x="6" y="5"/>
                  </a:lnTo>
                  <a:lnTo>
                    <a:pt x="5" y="18"/>
                  </a:lnTo>
                  <a:lnTo>
                    <a:pt x="3" y="31"/>
                  </a:lnTo>
                  <a:lnTo>
                    <a:pt x="1" y="43"/>
                  </a:lnTo>
                  <a:lnTo>
                    <a:pt x="0" y="57"/>
                  </a:lnTo>
                  <a:lnTo>
                    <a:pt x="0" y="57"/>
                  </a:lnTo>
                  <a:lnTo>
                    <a:pt x="0" y="86"/>
                  </a:lnTo>
                  <a:lnTo>
                    <a:pt x="0" y="114"/>
                  </a:lnTo>
                  <a:lnTo>
                    <a:pt x="0" y="114"/>
                  </a:lnTo>
                  <a:lnTo>
                    <a:pt x="1" y="116"/>
                  </a:lnTo>
                  <a:lnTo>
                    <a:pt x="2" y="117"/>
                  </a:lnTo>
                  <a:lnTo>
                    <a:pt x="3" y="118"/>
                  </a:lnTo>
                  <a:lnTo>
                    <a:pt x="6" y="119"/>
                  </a:lnTo>
                  <a:lnTo>
                    <a:pt x="8" y="118"/>
                  </a:lnTo>
                  <a:lnTo>
                    <a:pt x="9" y="117"/>
                  </a:lnTo>
                  <a:lnTo>
                    <a:pt x="10" y="116"/>
                  </a:lnTo>
                  <a:lnTo>
                    <a:pt x="11" y="114"/>
                  </a:lnTo>
                  <a:lnTo>
                    <a:pt x="11" y="57"/>
                  </a:lnTo>
                  <a:lnTo>
                    <a:pt x="11" y="57"/>
                  </a:lnTo>
                  <a:lnTo>
                    <a:pt x="11" y="43"/>
                  </a:lnTo>
                  <a:lnTo>
                    <a:pt x="13" y="31"/>
                  </a:lnTo>
                  <a:lnTo>
                    <a:pt x="14" y="18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1"/>
                  </a:lnTo>
                  <a:lnTo>
                    <a:pt x="12" y="0"/>
                  </a:lnTo>
                  <a:lnTo>
                    <a:pt x="11" y="0"/>
                  </a:lnTo>
                  <a:lnTo>
                    <a:pt x="9" y="0"/>
                  </a:lnTo>
                  <a:lnTo>
                    <a:pt x="8" y="1"/>
                  </a:lnTo>
                  <a:lnTo>
                    <a:pt x="6" y="3"/>
                  </a:lnTo>
                  <a:lnTo>
                    <a:pt x="6" y="5"/>
                  </a:lnTo>
                  <a:lnTo>
                    <a:pt x="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6" name="Freeform 182"/>
            <p:cNvSpPr/>
            <p:nvPr>
              <p:custDataLst>
                <p:tags r:id="rId21"/>
              </p:custDataLst>
            </p:nvPr>
          </p:nvSpPr>
          <p:spPr bwMode="auto">
            <a:xfrm>
              <a:off x="4551363" y="2652713"/>
              <a:ext cx="4763" cy="55563"/>
            </a:xfrm>
            <a:custGeom>
              <a:avLst/>
              <a:gdLst/>
              <a:ahLst/>
              <a:cxnLst>
                <a:cxn ang="0">
                  <a:pos x="11" y="5"/>
                </a:cxn>
                <a:cxn ang="0">
                  <a:pos x="11" y="5"/>
                </a:cxn>
                <a:cxn ang="0">
                  <a:pos x="11" y="3"/>
                </a:cxn>
                <a:cxn ang="0">
                  <a:pos x="10" y="1"/>
                </a:cxn>
                <a:cxn ang="0">
                  <a:pos x="8" y="0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2" y="3"/>
                </a:cxn>
                <a:cxn ang="0">
                  <a:pos x="2" y="5"/>
                </a:cxn>
                <a:cxn ang="0">
                  <a:pos x="2" y="5"/>
                </a:cxn>
                <a:cxn ang="0">
                  <a:pos x="0" y="53"/>
                </a:cxn>
                <a:cxn ang="0">
                  <a:pos x="0" y="75"/>
                </a:cxn>
                <a:cxn ang="0">
                  <a:pos x="2" y="99"/>
                </a:cxn>
                <a:cxn ang="0">
                  <a:pos x="2" y="99"/>
                </a:cxn>
                <a:cxn ang="0">
                  <a:pos x="2" y="101"/>
                </a:cxn>
                <a:cxn ang="0">
                  <a:pos x="4" y="103"/>
                </a:cxn>
                <a:cxn ang="0">
                  <a:pos x="7" y="104"/>
                </a:cxn>
                <a:cxn ang="0">
                  <a:pos x="9" y="104"/>
                </a:cxn>
                <a:cxn ang="0">
                  <a:pos x="10" y="103"/>
                </a:cxn>
                <a:cxn ang="0">
                  <a:pos x="11" y="101"/>
                </a:cxn>
                <a:cxn ang="0">
                  <a:pos x="11" y="99"/>
                </a:cxn>
                <a:cxn ang="0">
                  <a:pos x="11" y="99"/>
                </a:cxn>
                <a:cxn ang="0">
                  <a:pos x="9" y="75"/>
                </a:cxn>
                <a:cxn ang="0">
                  <a:pos x="9" y="53"/>
                </a:cxn>
                <a:cxn ang="0">
                  <a:pos x="11" y="5"/>
                </a:cxn>
                <a:cxn ang="0">
                  <a:pos x="11" y="5"/>
                </a:cxn>
              </a:cxnLst>
              <a:rect l="0" t="0" r="r" b="b"/>
              <a:pathLst>
                <a:path w="11" h="104">
                  <a:moveTo>
                    <a:pt x="11" y="5"/>
                  </a:moveTo>
                  <a:lnTo>
                    <a:pt x="11" y="5"/>
                  </a:lnTo>
                  <a:lnTo>
                    <a:pt x="11" y="3"/>
                  </a:lnTo>
                  <a:lnTo>
                    <a:pt x="10" y="1"/>
                  </a:lnTo>
                  <a:lnTo>
                    <a:pt x="8" y="0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1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5"/>
                  </a:lnTo>
                  <a:lnTo>
                    <a:pt x="0" y="53"/>
                  </a:lnTo>
                  <a:lnTo>
                    <a:pt x="0" y="75"/>
                  </a:lnTo>
                  <a:lnTo>
                    <a:pt x="2" y="99"/>
                  </a:lnTo>
                  <a:lnTo>
                    <a:pt x="2" y="99"/>
                  </a:lnTo>
                  <a:lnTo>
                    <a:pt x="2" y="101"/>
                  </a:lnTo>
                  <a:lnTo>
                    <a:pt x="4" y="103"/>
                  </a:lnTo>
                  <a:lnTo>
                    <a:pt x="7" y="104"/>
                  </a:lnTo>
                  <a:lnTo>
                    <a:pt x="9" y="104"/>
                  </a:lnTo>
                  <a:lnTo>
                    <a:pt x="10" y="103"/>
                  </a:lnTo>
                  <a:lnTo>
                    <a:pt x="11" y="101"/>
                  </a:lnTo>
                  <a:lnTo>
                    <a:pt x="11" y="99"/>
                  </a:lnTo>
                  <a:lnTo>
                    <a:pt x="11" y="99"/>
                  </a:lnTo>
                  <a:lnTo>
                    <a:pt x="9" y="75"/>
                  </a:lnTo>
                  <a:lnTo>
                    <a:pt x="9" y="53"/>
                  </a:lnTo>
                  <a:lnTo>
                    <a:pt x="11" y="5"/>
                  </a:lnTo>
                  <a:lnTo>
                    <a:pt x="11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7" name="Freeform 183"/>
            <p:cNvSpPr/>
            <p:nvPr>
              <p:custDataLst>
                <p:tags r:id="rId22"/>
              </p:custDataLst>
            </p:nvPr>
          </p:nvSpPr>
          <p:spPr bwMode="auto">
            <a:xfrm>
              <a:off x="4572000" y="2676525"/>
              <a:ext cx="6350" cy="58738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9" y="2"/>
                </a:cxn>
                <a:cxn ang="0">
                  <a:pos x="8" y="1"/>
                </a:cxn>
                <a:cxn ang="0">
                  <a:pos x="7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57"/>
                </a:cxn>
                <a:cxn ang="0">
                  <a:pos x="2" y="83"/>
                </a:cxn>
                <a:cxn ang="0">
                  <a:pos x="5" y="109"/>
                </a:cxn>
                <a:cxn ang="0">
                  <a:pos x="5" y="109"/>
                </a:cxn>
                <a:cxn ang="0">
                  <a:pos x="6" y="111"/>
                </a:cxn>
                <a:cxn ang="0">
                  <a:pos x="7" y="112"/>
                </a:cxn>
                <a:cxn ang="0">
                  <a:pos x="10" y="113"/>
                </a:cxn>
                <a:cxn ang="0">
                  <a:pos x="12" y="113"/>
                </a:cxn>
                <a:cxn ang="0">
                  <a:pos x="13" y="112"/>
                </a:cxn>
                <a:cxn ang="0">
                  <a:pos x="14" y="111"/>
                </a:cxn>
                <a:cxn ang="0">
                  <a:pos x="14" y="109"/>
                </a:cxn>
                <a:cxn ang="0">
                  <a:pos x="14" y="109"/>
                </a:cxn>
                <a:cxn ang="0">
                  <a:pos x="12" y="83"/>
                </a:cxn>
                <a:cxn ang="0">
                  <a:pos x="10" y="57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4" h="113">
                  <a:moveTo>
                    <a:pt x="10" y="4"/>
                  </a:moveTo>
                  <a:lnTo>
                    <a:pt x="10" y="4"/>
                  </a:lnTo>
                  <a:lnTo>
                    <a:pt x="9" y="2"/>
                  </a:lnTo>
                  <a:lnTo>
                    <a:pt x="8" y="1"/>
                  </a:lnTo>
                  <a:lnTo>
                    <a:pt x="7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57"/>
                  </a:lnTo>
                  <a:lnTo>
                    <a:pt x="2" y="83"/>
                  </a:lnTo>
                  <a:lnTo>
                    <a:pt x="5" y="109"/>
                  </a:lnTo>
                  <a:lnTo>
                    <a:pt x="5" y="109"/>
                  </a:lnTo>
                  <a:lnTo>
                    <a:pt x="6" y="111"/>
                  </a:lnTo>
                  <a:lnTo>
                    <a:pt x="7" y="112"/>
                  </a:lnTo>
                  <a:lnTo>
                    <a:pt x="10" y="113"/>
                  </a:lnTo>
                  <a:lnTo>
                    <a:pt x="12" y="113"/>
                  </a:lnTo>
                  <a:lnTo>
                    <a:pt x="13" y="112"/>
                  </a:lnTo>
                  <a:lnTo>
                    <a:pt x="14" y="111"/>
                  </a:lnTo>
                  <a:lnTo>
                    <a:pt x="14" y="109"/>
                  </a:lnTo>
                  <a:lnTo>
                    <a:pt x="14" y="109"/>
                  </a:lnTo>
                  <a:lnTo>
                    <a:pt x="12" y="83"/>
                  </a:lnTo>
                  <a:lnTo>
                    <a:pt x="10" y="57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8" name="Freeform 184"/>
            <p:cNvSpPr/>
            <p:nvPr>
              <p:custDataLst>
                <p:tags r:id="rId23"/>
              </p:custDataLst>
            </p:nvPr>
          </p:nvSpPr>
          <p:spPr bwMode="auto">
            <a:xfrm>
              <a:off x="4481513" y="2305050"/>
              <a:ext cx="12700" cy="61913"/>
            </a:xfrm>
            <a:custGeom>
              <a:avLst/>
              <a:gdLst/>
              <a:ahLst/>
              <a:cxnLst>
                <a:cxn ang="0">
                  <a:pos x="21" y="109"/>
                </a:cxn>
                <a:cxn ang="0">
                  <a:pos x="21" y="109"/>
                </a:cxn>
                <a:cxn ang="0">
                  <a:pos x="16" y="105"/>
                </a:cxn>
                <a:cxn ang="0">
                  <a:pos x="13" y="101"/>
                </a:cxn>
                <a:cxn ang="0">
                  <a:pos x="11" y="95"/>
                </a:cxn>
                <a:cxn ang="0">
                  <a:pos x="9" y="89"/>
                </a:cxn>
                <a:cxn ang="0">
                  <a:pos x="9" y="76"/>
                </a:cxn>
                <a:cxn ang="0">
                  <a:pos x="9" y="64"/>
                </a:cxn>
                <a:cxn ang="0">
                  <a:pos x="9" y="64"/>
                </a:cxn>
                <a:cxn ang="0">
                  <a:pos x="10" y="3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2" y="1"/>
                </a:cxn>
                <a:cxn ang="0">
                  <a:pos x="1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77"/>
                </a:cxn>
                <a:cxn ang="0">
                  <a:pos x="0" y="77"/>
                </a:cxn>
                <a:cxn ang="0">
                  <a:pos x="0" y="89"/>
                </a:cxn>
                <a:cxn ang="0">
                  <a:pos x="1" y="95"/>
                </a:cxn>
                <a:cxn ang="0">
                  <a:pos x="3" y="100"/>
                </a:cxn>
                <a:cxn ang="0">
                  <a:pos x="5" y="105"/>
                </a:cxn>
                <a:cxn ang="0">
                  <a:pos x="8" y="110"/>
                </a:cxn>
                <a:cxn ang="0">
                  <a:pos x="12" y="115"/>
                </a:cxn>
                <a:cxn ang="0">
                  <a:pos x="16" y="118"/>
                </a:cxn>
                <a:cxn ang="0">
                  <a:pos x="16" y="118"/>
                </a:cxn>
                <a:cxn ang="0">
                  <a:pos x="18" y="119"/>
                </a:cxn>
                <a:cxn ang="0">
                  <a:pos x="20" y="119"/>
                </a:cxn>
                <a:cxn ang="0">
                  <a:pos x="21" y="118"/>
                </a:cxn>
                <a:cxn ang="0">
                  <a:pos x="22" y="117"/>
                </a:cxn>
                <a:cxn ang="0">
                  <a:pos x="23" y="115"/>
                </a:cxn>
                <a:cxn ang="0">
                  <a:pos x="23" y="112"/>
                </a:cxn>
                <a:cxn ang="0">
                  <a:pos x="22" y="111"/>
                </a:cxn>
                <a:cxn ang="0">
                  <a:pos x="21" y="109"/>
                </a:cxn>
                <a:cxn ang="0">
                  <a:pos x="21" y="109"/>
                </a:cxn>
              </a:cxnLst>
              <a:rect l="0" t="0" r="r" b="b"/>
              <a:pathLst>
                <a:path w="23" h="119">
                  <a:moveTo>
                    <a:pt x="21" y="109"/>
                  </a:moveTo>
                  <a:lnTo>
                    <a:pt x="21" y="109"/>
                  </a:lnTo>
                  <a:lnTo>
                    <a:pt x="16" y="105"/>
                  </a:lnTo>
                  <a:lnTo>
                    <a:pt x="13" y="101"/>
                  </a:lnTo>
                  <a:lnTo>
                    <a:pt x="11" y="95"/>
                  </a:lnTo>
                  <a:lnTo>
                    <a:pt x="9" y="89"/>
                  </a:lnTo>
                  <a:lnTo>
                    <a:pt x="9" y="76"/>
                  </a:lnTo>
                  <a:lnTo>
                    <a:pt x="9" y="64"/>
                  </a:lnTo>
                  <a:lnTo>
                    <a:pt x="9" y="64"/>
                  </a:lnTo>
                  <a:lnTo>
                    <a:pt x="10" y="3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2" y="1"/>
                  </a:lnTo>
                  <a:lnTo>
                    <a:pt x="1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77"/>
                  </a:lnTo>
                  <a:lnTo>
                    <a:pt x="0" y="77"/>
                  </a:lnTo>
                  <a:lnTo>
                    <a:pt x="0" y="89"/>
                  </a:lnTo>
                  <a:lnTo>
                    <a:pt x="1" y="95"/>
                  </a:lnTo>
                  <a:lnTo>
                    <a:pt x="3" y="100"/>
                  </a:lnTo>
                  <a:lnTo>
                    <a:pt x="5" y="105"/>
                  </a:lnTo>
                  <a:lnTo>
                    <a:pt x="8" y="110"/>
                  </a:lnTo>
                  <a:lnTo>
                    <a:pt x="12" y="115"/>
                  </a:lnTo>
                  <a:lnTo>
                    <a:pt x="16" y="118"/>
                  </a:lnTo>
                  <a:lnTo>
                    <a:pt x="16" y="118"/>
                  </a:lnTo>
                  <a:lnTo>
                    <a:pt x="18" y="119"/>
                  </a:lnTo>
                  <a:lnTo>
                    <a:pt x="20" y="119"/>
                  </a:lnTo>
                  <a:lnTo>
                    <a:pt x="21" y="118"/>
                  </a:lnTo>
                  <a:lnTo>
                    <a:pt x="22" y="117"/>
                  </a:lnTo>
                  <a:lnTo>
                    <a:pt x="23" y="115"/>
                  </a:lnTo>
                  <a:lnTo>
                    <a:pt x="23" y="112"/>
                  </a:lnTo>
                  <a:lnTo>
                    <a:pt x="22" y="111"/>
                  </a:lnTo>
                  <a:lnTo>
                    <a:pt x="21" y="109"/>
                  </a:lnTo>
                  <a:lnTo>
                    <a:pt x="21" y="10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69" name="Freeform 185"/>
            <p:cNvSpPr/>
            <p:nvPr>
              <p:custDataLst>
                <p:tags r:id="rId24"/>
              </p:custDataLst>
            </p:nvPr>
          </p:nvSpPr>
          <p:spPr bwMode="auto">
            <a:xfrm>
              <a:off x="4519613" y="2336800"/>
              <a:ext cx="9525" cy="55563"/>
            </a:xfrm>
            <a:custGeom>
              <a:avLst/>
              <a:gdLst/>
              <a:ahLst/>
              <a:cxnLst>
                <a:cxn ang="0">
                  <a:pos x="9" y="3"/>
                </a:cxn>
                <a:cxn ang="0">
                  <a:pos x="9" y="3"/>
                </a:cxn>
                <a:cxn ang="0">
                  <a:pos x="7" y="15"/>
                </a:cxn>
                <a:cxn ang="0">
                  <a:pos x="4" y="27"/>
                </a:cxn>
                <a:cxn ang="0">
                  <a:pos x="2" y="50"/>
                </a:cxn>
                <a:cxn ang="0">
                  <a:pos x="0" y="75"/>
                </a:cxn>
                <a:cxn ang="0">
                  <a:pos x="0" y="99"/>
                </a:cxn>
                <a:cxn ang="0">
                  <a:pos x="0" y="99"/>
                </a:cxn>
                <a:cxn ang="0">
                  <a:pos x="0" y="101"/>
                </a:cxn>
                <a:cxn ang="0">
                  <a:pos x="1" y="102"/>
                </a:cxn>
                <a:cxn ang="0">
                  <a:pos x="3" y="103"/>
                </a:cxn>
                <a:cxn ang="0">
                  <a:pos x="5" y="104"/>
                </a:cxn>
                <a:cxn ang="0">
                  <a:pos x="6" y="103"/>
                </a:cxn>
                <a:cxn ang="0">
                  <a:pos x="8" y="102"/>
                </a:cxn>
                <a:cxn ang="0">
                  <a:pos x="9" y="101"/>
                </a:cxn>
                <a:cxn ang="0">
                  <a:pos x="9" y="99"/>
                </a:cxn>
                <a:cxn ang="0">
                  <a:pos x="9" y="99"/>
                </a:cxn>
                <a:cxn ang="0">
                  <a:pos x="10" y="75"/>
                </a:cxn>
                <a:cxn ang="0">
                  <a:pos x="11" y="52"/>
                </a:cxn>
                <a:cxn ang="0">
                  <a:pos x="13" y="29"/>
                </a:cxn>
                <a:cxn ang="0">
                  <a:pos x="16" y="17"/>
                </a:cxn>
                <a:cxn ang="0">
                  <a:pos x="18" y="6"/>
                </a:cxn>
                <a:cxn ang="0">
                  <a:pos x="18" y="6"/>
                </a:cxn>
                <a:cxn ang="0">
                  <a:pos x="18" y="4"/>
                </a:cxn>
                <a:cxn ang="0">
                  <a:pos x="18" y="2"/>
                </a:cxn>
                <a:cxn ang="0">
                  <a:pos x="17" y="1"/>
                </a:cxn>
                <a:cxn ang="0">
                  <a:pos x="15" y="0"/>
                </a:cxn>
                <a:cxn ang="0">
                  <a:pos x="13" y="0"/>
                </a:cxn>
                <a:cxn ang="0">
                  <a:pos x="12" y="0"/>
                </a:cxn>
                <a:cxn ang="0">
                  <a:pos x="10" y="1"/>
                </a:cxn>
                <a:cxn ang="0">
                  <a:pos x="9" y="3"/>
                </a:cxn>
                <a:cxn ang="0">
                  <a:pos x="9" y="3"/>
                </a:cxn>
              </a:cxnLst>
              <a:rect l="0" t="0" r="r" b="b"/>
              <a:pathLst>
                <a:path w="18" h="104">
                  <a:moveTo>
                    <a:pt x="9" y="3"/>
                  </a:moveTo>
                  <a:lnTo>
                    <a:pt x="9" y="3"/>
                  </a:lnTo>
                  <a:lnTo>
                    <a:pt x="7" y="15"/>
                  </a:lnTo>
                  <a:lnTo>
                    <a:pt x="4" y="27"/>
                  </a:lnTo>
                  <a:lnTo>
                    <a:pt x="2" y="50"/>
                  </a:lnTo>
                  <a:lnTo>
                    <a:pt x="0" y="75"/>
                  </a:lnTo>
                  <a:lnTo>
                    <a:pt x="0" y="99"/>
                  </a:lnTo>
                  <a:lnTo>
                    <a:pt x="0" y="99"/>
                  </a:lnTo>
                  <a:lnTo>
                    <a:pt x="0" y="101"/>
                  </a:lnTo>
                  <a:lnTo>
                    <a:pt x="1" y="102"/>
                  </a:lnTo>
                  <a:lnTo>
                    <a:pt x="3" y="103"/>
                  </a:lnTo>
                  <a:lnTo>
                    <a:pt x="5" y="104"/>
                  </a:lnTo>
                  <a:lnTo>
                    <a:pt x="6" y="103"/>
                  </a:lnTo>
                  <a:lnTo>
                    <a:pt x="8" y="102"/>
                  </a:lnTo>
                  <a:lnTo>
                    <a:pt x="9" y="101"/>
                  </a:lnTo>
                  <a:lnTo>
                    <a:pt x="9" y="99"/>
                  </a:lnTo>
                  <a:lnTo>
                    <a:pt x="9" y="99"/>
                  </a:lnTo>
                  <a:lnTo>
                    <a:pt x="10" y="75"/>
                  </a:lnTo>
                  <a:lnTo>
                    <a:pt x="11" y="52"/>
                  </a:lnTo>
                  <a:lnTo>
                    <a:pt x="13" y="29"/>
                  </a:lnTo>
                  <a:lnTo>
                    <a:pt x="16" y="17"/>
                  </a:lnTo>
                  <a:lnTo>
                    <a:pt x="18" y="6"/>
                  </a:lnTo>
                  <a:lnTo>
                    <a:pt x="18" y="6"/>
                  </a:lnTo>
                  <a:lnTo>
                    <a:pt x="18" y="4"/>
                  </a:lnTo>
                  <a:lnTo>
                    <a:pt x="18" y="2"/>
                  </a:lnTo>
                  <a:lnTo>
                    <a:pt x="17" y="1"/>
                  </a:lnTo>
                  <a:lnTo>
                    <a:pt x="15" y="0"/>
                  </a:lnTo>
                  <a:lnTo>
                    <a:pt x="13" y="0"/>
                  </a:lnTo>
                  <a:lnTo>
                    <a:pt x="12" y="0"/>
                  </a:lnTo>
                  <a:lnTo>
                    <a:pt x="10" y="1"/>
                  </a:lnTo>
                  <a:lnTo>
                    <a:pt x="9" y="3"/>
                  </a:lnTo>
                  <a:lnTo>
                    <a:pt x="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0" name="Freeform 186"/>
            <p:cNvSpPr/>
            <p:nvPr>
              <p:custDataLst>
                <p:tags r:id="rId25"/>
              </p:custDataLst>
            </p:nvPr>
          </p:nvSpPr>
          <p:spPr bwMode="auto">
            <a:xfrm>
              <a:off x="4543425" y="2370138"/>
              <a:ext cx="7938" cy="71438"/>
            </a:xfrm>
            <a:custGeom>
              <a:avLst/>
              <a:gdLst/>
              <a:ahLst/>
              <a:cxnLst>
                <a:cxn ang="0">
                  <a:pos x="5" y="4"/>
                </a:cxn>
                <a:cxn ang="0">
                  <a:pos x="5" y="4"/>
                </a:cxn>
                <a:cxn ang="0">
                  <a:pos x="4" y="36"/>
                </a:cxn>
                <a:cxn ang="0">
                  <a:pos x="3" y="68"/>
                </a:cxn>
                <a:cxn ang="0">
                  <a:pos x="1" y="100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0" y="134"/>
                </a:cxn>
                <a:cxn ang="0">
                  <a:pos x="1" y="135"/>
                </a:cxn>
                <a:cxn ang="0">
                  <a:pos x="3" y="136"/>
                </a:cxn>
                <a:cxn ang="0">
                  <a:pos x="4" y="136"/>
                </a:cxn>
                <a:cxn ang="0">
                  <a:pos x="7" y="136"/>
                </a:cxn>
                <a:cxn ang="0">
                  <a:pos x="9" y="135"/>
                </a:cxn>
                <a:cxn ang="0">
                  <a:pos x="10" y="134"/>
                </a:cxn>
                <a:cxn ang="0">
                  <a:pos x="10" y="132"/>
                </a:cxn>
                <a:cxn ang="0">
                  <a:pos x="10" y="132"/>
                </a:cxn>
                <a:cxn ang="0">
                  <a:pos x="11" y="100"/>
                </a:cxn>
                <a:cxn ang="0">
                  <a:pos x="13" y="68"/>
                </a:cxn>
                <a:cxn ang="0">
                  <a:pos x="14" y="36"/>
                </a:cxn>
                <a:cxn ang="0">
                  <a:pos x="15" y="4"/>
                </a:cxn>
                <a:cxn ang="0">
                  <a:pos x="15" y="4"/>
                </a:cxn>
                <a:cxn ang="0">
                  <a:pos x="14" y="2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5" y="2"/>
                </a:cxn>
                <a:cxn ang="0">
                  <a:pos x="5" y="4"/>
                </a:cxn>
                <a:cxn ang="0">
                  <a:pos x="5" y="4"/>
                </a:cxn>
              </a:cxnLst>
              <a:rect l="0" t="0" r="r" b="b"/>
              <a:pathLst>
                <a:path w="15" h="136">
                  <a:moveTo>
                    <a:pt x="5" y="4"/>
                  </a:moveTo>
                  <a:lnTo>
                    <a:pt x="5" y="4"/>
                  </a:lnTo>
                  <a:lnTo>
                    <a:pt x="4" y="36"/>
                  </a:lnTo>
                  <a:lnTo>
                    <a:pt x="3" y="68"/>
                  </a:lnTo>
                  <a:lnTo>
                    <a:pt x="1" y="100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0" y="134"/>
                  </a:lnTo>
                  <a:lnTo>
                    <a:pt x="1" y="135"/>
                  </a:lnTo>
                  <a:lnTo>
                    <a:pt x="3" y="136"/>
                  </a:lnTo>
                  <a:lnTo>
                    <a:pt x="4" y="136"/>
                  </a:lnTo>
                  <a:lnTo>
                    <a:pt x="7" y="136"/>
                  </a:lnTo>
                  <a:lnTo>
                    <a:pt x="9" y="135"/>
                  </a:lnTo>
                  <a:lnTo>
                    <a:pt x="10" y="134"/>
                  </a:lnTo>
                  <a:lnTo>
                    <a:pt x="10" y="132"/>
                  </a:lnTo>
                  <a:lnTo>
                    <a:pt x="10" y="132"/>
                  </a:lnTo>
                  <a:lnTo>
                    <a:pt x="11" y="100"/>
                  </a:lnTo>
                  <a:lnTo>
                    <a:pt x="13" y="68"/>
                  </a:lnTo>
                  <a:lnTo>
                    <a:pt x="14" y="36"/>
                  </a:lnTo>
                  <a:lnTo>
                    <a:pt x="15" y="4"/>
                  </a:lnTo>
                  <a:lnTo>
                    <a:pt x="15" y="4"/>
                  </a:lnTo>
                  <a:lnTo>
                    <a:pt x="14" y="2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5" y="2"/>
                  </a:lnTo>
                  <a:lnTo>
                    <a:pt x="5" y="4"/>
                  </a:lnTo>
                  <a:lnTo>
                    <a:pt x="5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1" name="Freeform 187"/>
            <p:cNvSpPr/>
            <p:nvPr>
              <p:custDataLst>
                <p:tags r:id="rId26"/>
              </p:custDataLst>
            </p:nvPr>
          </p:nvSpPr>
          <p:spPr bwMode="auto">
            <a:xfrm>
              <a:off x="4573588" y="2406650"/>
              <a:ext cx="4763" cy="7143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28"/>
                </a:cxn>
                <a:cxn ang="0">
                  <a:pos x="0" y="128"/>
                </a:cxn>
                <a:cxn ang="0">
                  <a:pos x="0" y="130"/>
                </a:cxn>
                <a:cxn ang="0">
                  <a:pos x="1" y="131"/>
                </a:cxn>
                <a:cxn ang="0">
                  <a:pos x="3" y="132"/>
                </a:cxn>
                <a:cxn ang="0">
                  <a:pos x="5" y="133"/>
                </a:cxn>
                <a:cxn ang="0">
                  <a:pos x="6" y="132"/>
                </a:cxn>
                <a:cxn ang="0">
                  <a:pos x="8" y="131"/>
                </a:cxn>
                <a:cxn ang="0">
                  <a:pos x="9" y="130"/>
                </a:cxn>
                <a:cxn ang="0">
                  <a:pos x="9" y="12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33">
                  <a:moveTo>
                    <a:pt x="0" y="5"/>
                  </a:moveTo>
                  <a:lnTo>
                    <a:pt x="0" y="128"/>
                  </a:lnTo>
                  <a:lnTo>
                    <a:pt x="0" y="128"/>
                  </a:lnTo>
                  <a:lnTo>
                    <a:pt x="0" y="130"/>
                  </a:lnTo>
                  <a:lnTo>
                    <a:pt x="1" y="131"/>
                  </a:lnTo>
                  <a:lnTo>
                    <a:pt x="3" y="132"/>
                  </a:lnTo>
                  <a:lnTo>
                    <a:pt x="5" y="133"/>
                  </a:lnTo>
                  <a:lnTo>
                    <a:pt x="6" y="132"/>
                  </a:lnTo>
                  <a:lnTo>
                    <a:pt x="8" y="131"/>
                  </a:lnTo>
                  <a:lnTo>
                    <a:pt x="9" y="130"/>
                  </a:lnTo>
                  <a:lnTo>
                    <a:pt x="9" y="128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2" name="Freeform 188"/>
            <p:cNvSpPr/>
            <p:nvPr>
              <p:custDataLst>
                <p:tags r:id="rId27"/>
              </p:custDataLst>
            </p:nvPr>
          </p:nvSpPr>
          <p:spPr bwMode="auto">
            <a:xfrm>
              <a:off x="4602163" y="24320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8"/>
                </a:cxn>
                <a:cxn ang="0">
                  <a:pos x="0" y="118"/>
                </a:cxn>
                <a:cxn ang="0">
                  <a:pos x="0" y="120"/>
                </a:cxn>
                <a:cxn ang="0">
                  <a:pos x="1" y="121"/>
                </a:cxn>
                <a:cxn ang="0">
                  <a:pos x="2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7" y="121"/>
                </a:cxn>
                <a:cxn ang="0">
                  <a:pos x="8" y="120"/>
                </a:cxn>
                <a:cxn ang="0">
                  <a:pos x="9" y="118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2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8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1" y="121"/>
                  </a:lnTo>
                  <a:lnTo>
                    <a:pt x="2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7" y="121"/>
                  </a:lnTo>
                  <a:lnTo>
                    <a:pt x="8" y="120"/>
                  </a:lnTo>
                  <a:lnTo>
                    <a:pt x="9" y="118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2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3" name="Freeform 189"/>
            <p:cNvSpPr/>
            <p:nvPr>
              <p:custDataLst>
                <p:tags r:id="rId28"/>
              </p:custDataLst>
            </p:nvPr>
          </p:nvSpPr>
          <p:spPr bwMode="auto">
            <a:xfrm>
              <a:off x="4624388" y="2457450"/>
              <a:ext cx="4763" cy="65088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19"/>
                </a:cxn>
                <a:cxn ang="0">
                  <a:pos x="0" y="119"/>
                </a:cxn>
                <a:cxn ang="0">
                  <a:pos x="0" y="121"/>
                </a:cxn>
                <a:cxn ang="0">
                  <a:pos x="1" y="122"/>
                </a:cxn>
                <a:cxn ang="0">
                  <a:pos x="3" y="123"/>
                </a:cxn>
                <a:cxn ang="0">
                  <a:pos x="4" y="123"/>
                </a:cxn>
                <a:cxn ang="0">
                  <a:pos x="6" y="123"/>
                </a:cxn>
                <a:cxn ang="0">
                  <a:pos x="8" y="122"/>
                </a:cxn>
                <a:cxn ang="0">
                  <a:pos x="9" y="121"/>
                </a:cxn>
                <a:cxn ang="0">
                  <a:pos x="9" y="119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23">
                  <a:moveTo>
                    <a:pt x="0" y="5"/>
                  </a:moveTo>
                  <a:lnTo>
                    <a:pt x="0" y="119"/>
                  </a:lnTo>
                  <a:lnTo>
                    <a:pt x="0" y="119"/>
                  </a:lnTo>
                  <a:lnTo>
                    <a:pt x="0" y="121"/>
                  </a:lnTo>
                  <a:lnTo>
                    <a:pt x="1" y="122"/>
                  </a:lnTo>
                  <a:lnTo>
                    <a:pt x="3" y="123"/>
                  </a:lnTo>
                  <a:lnTo>
                    <a:pt x="4" y="123"/>
                  </a:lnTo>
                  <a:lnTo>
                    <a:pt x="6" y="123"/>
                  </a:lnTo>
                  <a:lnTo>
                    <a:pt x="8" y="122"/>
                  </a:lnTo>
                  <a:lnTo>
                    <a:pt x="9" y="121"/>
                  </a:lnTo>
                  <a:lnTo>
                    <a:pt x="9" y="119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4" name="Freeform 190"/>
            <p:cNvSpPr/>
            <p:nvPr>
              <p:custDataLst>
                <p:tags r:id="rId29"/>
              </p:custDataLst>
            </p:nvPr>
          </p:nvSpPr>
          <p:spPr bwMode="auto">
            <a:xfrm>
              <a:off x="4651375" y="2482850"/>
              <a:ext cx="7938" cy="73025"/>
            </a:xfrm>
            <a:custGeom>
              <a:avLst/>
              <a:gdLst/>
              <a:ahLst/>
              <a:cxnLst>
                <a:cxn ang="0">
                  <a:pos x="5" y="5"/>
                </a:cxn>
                <a:cxn ang="0">
                  <a:pos x="5" y="5"/>
                </a:cxn>
                <a:cxn ang="0">
                  <a:pos x="2" y="30"/>
                </a:cxn>
                <a:cxn ang="0">
                  <a:pos x="1" y="42"/>
                </a:cxn>
                <a:cxn ang="0">
                  <a:pos x="0" y="55"/>
                </a:cxn>
                <a:cxn ang="0">
                  <a:pos x="0" y="132"/>
                </a:cxn>
                <a:cxn ang="0">
                  <a:pos x="0" y="132"/>
                </a:cxn>
                <a:cxn ang="0">
                  <a:pos x="1" y="134"/>
                </a:cxn>
                <a:cxn ang="0">
                  <a:pos x="2" y="136"/>
                </a:cxn>
                <a:cxn ang="0">
                  <a:pos x="3" y="137"/>
                </a:cxn>
                <a:cxn ang="0">
                  <a:pos x="5" y="137"/>
                </a:cxn>
                <a:cxn ang="0">
                  <a:pos x="7" y="137"/>
                </a:cxn>
                <a:cxn ang="0">
                  <a:pos x="8" y="136"/>
                </a:cxn>
                <a:cxn ang="0">
                  <a:pos x="9" y="134"/>
                </a:cxn>
                <a:cxn ang="0">
                  <a:pos x="10" y="132"/>
                </a:cxn>
                <a:cxn ang="0">
                  <a:pos x="10" y="62"/>
                </a:cxn>
                <a:cxn ang="0">
                  <a:pos x="10" y="62"/>
                </a:cxn>
                <a:cxn ang="0">
                  <a:pos x="10" y="47"/>
                </a:cxn>
                <a:cxn ang="0">
                  <a:pos x="11" y="33"/>
                </a:cxn>
                <a:cxn ang="0">
                  <a:pos x="14" y="5"/>
                </a:cxn>
                <a:cxn ang="0">
                  <a:pos x="14" y="5"/>
                </a:cxn>
                <a:cxn ang="0">
                  <a:pos x="14" y="3"/>
                </a:cxn>
                <a:cxn ang="0">
                  <a:pos x="13" y="1"/>
                </a:cxn>
                <a:cxn ang="0">
                  <a:pos x="12" y="0"/>
                </a:cxn>
                <a:cxn ang="0">
                  <a:pos x="10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5" y="5"/>
                </a:cxn>
                <a:cxn ang="0">
                  <a:pos x="5" y="5"/>
                </a:cxn>
              </a:cxnLst>
              <a:rect l="0" t="0" r="r" b="b"/>
              <a:pathLst>
                <a:path w="14" h="137">
                  <a:moveTo>
                    <a:pt x="5" y="5"/>
                  </a:moveTo>
                  <a:lnTo>
                    <a:pt x="5" y="5"/>
                  </a:lnTo>
                  <a:lnTo>
                    <a:pt x="2" y="30"/>
                  </a:lnTo>
                  <a:lnTo>
                    <a:pt x="1" y="42"/>
                  </a:lnTo>
                  <a:lnTo>
                    <a:pt x="0" y="55"/>
                  </a:lnTo>
                  <a:lnTo>
                    <a:pt x="0" y="132"/>
                  </a:lnTo>
                  <a:lnTo>
                    <a:pt x="0" y="132"/>
                  </a:lnTo>
                  <a:lnTo>
                    <a:pt x="1" y="134"/>
                  </a:lnTo>
                  <a:lnTo>
                    <a:pt x="2" y="136"/>
                  </a:lnTo>
                  <a:lnTo>
                    <a:pt x="3" y="137"/>
                  </a:lnTo>
                  <a:lnTo>
                    <a:pt x="5" y="137"/>
                  </a:lnTo>
                  <a:lnTo>
                    <a:pt x="7" y="137"/>
                  </a:lnTo>
                  <a:lnTo>
                    <a:pt x="8" y="136"/>
                  </a:lnTo>
                  <a:lnTo>
                    <a:pt x="9" y="134"/>
                  </a:lnTo>
                  <a:lnTo>
                    <a:pt x="10" y="132"/>
                  </a:lnTo>
                  <a:lnTo>
                    <a:pt x="10" y="62"/>
                  </a:lnTo>
                  <a:lnTo>
                    <a:pt x="10" y="62"/>
                  </a:lnTo>
                  <a:lnTo>
                    <a:pt x="10" y="47"/>
                  </a:lnTo>
                  <a:lnTo>
                    <a:pt x="11" y="33"/>
                  </a:lnTo>
                  <a:lnTo>
                    <a:pt x="14" y="5"/>
                  </a:lnTo>
                  <a:lnTo>
                    <a:pt x="14" y="5"/>
                  </a:lnTo>
                  <a:lnTo>
                    <a:pt x="14" y="3"/>
                  </a:lnTo>
                  <a:lnTo>
                    <a:pt x="13" y="1"/>
                  </a:lnTo>
                  <a:lnTo>
                    <a:pt x="12" y="0"/>
                  </a:lnTo>
                  <a:lnTo>
                    <a:pt x="10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5" y="5"/>
                  </a:lnTo>
                  <a:lnTo>
                    <a:pt x="5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5" name="Freeform 191"/>
            <p:cNvSpPr/>
            <p:nvPr>
              <p:custDataLst>
                <p:tags r:id="rId30"/>
              </p:custDataLst>
            </p:nvPr>
          </p:nvSpPr>
          <p:spPr bwMode="auto">
            <a:xfrm>
              <a:off x="4684713" y="2500313"/>
              <a:ext cx="4763" cy="87313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61"/>
                </a:cxn>
                <a:cxn ang="0">
                  <a:pos x="0" y="161"/>
                </a:cxn>
                <a:cxn ang="0">
                  <a:pos x="0" y="163"/>
                </a:cxn>
                <a:cxn ang="0">
                  <a:pos x="1" y="164"/>
                </a:cxn>
                <a:cxn ang="0">
                  <a:pos x="3" y="165"/>
                </a:cxn>
                <a:cxn ang="0">
                  <a:pos x="5" y="166"/>
                </a:cxn>
                <a:cxn ang="0">
                  <a:pos x="6" y="165"/>
                </a:cxn>
                <a:cxn ang="0">
                  <a:pos x="8" y="164"/>
                </a:cxn>
                <a:cxn ang="0">
                  <a:pos x="9" y="163"/>
                </a:cxn>
                <a:cxn ang="0">
                  <a:pos x="9" y="161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8" y="1"/>
                </a:cxn>
                <a:cxn ang="0">
                  <a:pos x="6" y="0"/>
                </a:cxn>
                <a:cxn ang="0">
                  <a:pos x="5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66">
                  <a:moveTo>
                    <a:pt x="0" y="5"/>
                  </a:moveTo>
                  <a:lnTo>
                    <a:pt x="0" y="161"/>
                  </a:lnTo>
                  <a:lnTo>
                    <a:pt x="0" y="161"/>
                  </a:lnTo>
                  <a:lnTo>
                    <a:pt x="0" y="163"/>
                  </a:lnTo>
                  <a:lnTo>
                    <a:pt x="1" y="164"/>
                  </a:lnTo>
                  <a:lnTo>
                    <a:pt x="3" y="165"/>
                  </a:lnTo>
                  <a:lnTo>
                    <a:pt x="5" y="166"/>
                  </a:lnTo>
                  <a:lnTo>
                    <a:pt x="6" y="165"/>
                  </a:lnTo>
                  <a:lnTo>
                    <a:pt x="8" y="164"/>
                  </a:lnTo>
                  <a:lnTo>
                    <a:pt x="9" y="163"/>
                  </a:lnTo>
                  <a:lnTo>
                    <a:pt x="9" y="161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8" y="1"/>
                  </a:lnTo>
                  <a:lnTo>
                    <a:pt x="6" y="0"/>
                  </a:lnTo>
                  <a:lnTo>
                    <a:pt x="5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6" name="Freeform 192"/>
            <p:cNvSpPr/>
            <p:nvPr>
              <p:custDataLst>
                <p:tags r:id="rId31"/>
              </p:custDataLst>
            </p:nvPr>
          </p:nvSpPr>
          <p:spPr bwMode="auto">
            <a:xfrm>
              <a:off x="4702175" y="2540000"/>
              <a:ext cx="7938" cy="69850"/>
            </a:xfrm>
            <a:custGeom>
              <a:avLst/>
              <a:gdLst/>
              <a:ahLst/>
              <a:cxnLst>
                <a:cxn ang="0">
                  <a:pos x="6" y="3"/>
                </a:cxn>
                <a:cxn ang="0">
                  <a:pos x="6" y="3"/>
                </a:cxn>
                <a:cxn ang="0">
                  <a:pos x="3" y="19"/>
                </a:cxn>
                <a:cxn ang="0">
                  <a:pos x="1" y="34"/>
                </a:cxn>
                <a:cxn ang="0">
                  <a:pos x="0" y="50"/>
                </a:cxn>
                <a:cxn ang="0">
                  <a:pos x="0" y="65"/>
                </a:cxn>
                <a:cxn ang="0">
                  <a:pos x="1" y="96"/>
                </a:cxn>
                <a:cxn ang="0">
                  <a:pos x="1" y="127"/>
                </a:cxn>
                <a:cxn ang="0">
                  <a:pos x="1" y="127"/>
                </a:cxn>
                <a:cxn ang="0">
                  <a:pos x="2" y="129"/>
                </a:cxn>
                <a:cxn ang="0">
                  <a:pos x="3" y="131"/>
                </a:cxn>
                <a:cxn ang="0">
                  <a:pos x="4" y="132"/>
                </a:cxn>
                <a:cxn ang="0">
                  <a:pos x="6" y="132"/>
                </a:cxn>
                <a:cxn ang="0">
                  <a:pos x="7" y="132"/>
                </a:cxn>
                <a:cxn ang="0">
                  <a:pos x="9" y="131"/>
                </a:cxn>
                <a:cxn ang="0">
                  <a:pos x="10" y="129"/>
                </a:cxn>
                <a:cxn ang="0">
                  <a:pos x="10" y="127"/>
                </a:cxn>
                <a:cxn ang="0">
                  <a:pos x="10" y="127"/>
                </a:cxn>
                <a:cxn ang="0">
                  <a:pos x="10" y="97"/>
                </a:cxn>
                <a:cxn ang="0">
                  <a:pos x="9" y="66"/>
                </a:cxn>
                <a:cxn ang="0">
                  <a:pos x="9" y="51"/>
                </a:cxn>
                <a:cxn ang="0">
                  <a:pos x="10" y="36"/>
                </a:cxn>
                <a:cxn ang="0">
                  <a:pos x="12" y="21"/>
                </a:cxn>
                <a:cxn ang="0">
                  <a:pos x="15" y="5"/>
                </a:cxn>
                <a:cxn ang="0">
                  <a:pos x="15" y="5"/>
                </a:cxn>
                <a:cxn ang="0">
                  <a:pos x="15" y="3"/>
                </a:cxn>
                <a:cxn ang="0">
                  <a:pos x="14" y="2"/>
                </a:cxn>
                <a:cxn ang="0">
                  <a:pos x="13" y="0"/>
                </a:cxn>
                <a:cxn ang="0">
                  <a:pos x="11" y="0"/>
                </a:cxn>
                <a:cxn ang="0">
                  <a:pos x="10" y="0"/>
                </a:cxn>
                <a:cxn ang="0">
                  <a:pos x="8" y="0"/>
                </a:cxn>
                <a:cxn ang="0">
                  <a:pos x="7" y="1"/>
                </a:cxn>
                <a:cxn ang="0">
                  <a:pos x="6" y="3"/>
                </a:cxn>
                <a:cxn ang="0">
                  <a:pos x="6" y="3"/>
                </a:cxn>
              </a:cxnLst>
              <a:rect l="0" t="0" r="r" b="b"/>
              <a:pathLst>
                <a:path w="15" h="132">
                  <a:moveTo>
                    <a:pt x="6" y="3"/>
                  </a:moveTo>
                  <a:lnTo>
                    <a:pt x="6" y="3"/>
                  </a:lnTo>
                  <a:lnTo>
                    <a:pt x="3" y="19"/>
                  </a:lnTo>
                  <a:lnTo>
                    <a:pt x="1" y="34"/>
                  </a:lnTo>
                  <a:lnTo>
                    <a:pt x="0" y="50"/>
                  </a:lnTo>
                  <a:lnTo>
                    <a:pt x="0" y="65"/>
                  </a:lnTo>
                  <a:lnTo>
                    <a:pt x="1" y="96"/>
                  </a:lnTo>
                  <a:lnTo>
                    <a:pt x="1" y="127"/>
                  </a:lnTo>
                  <a:lnTo>
                    <a:pt x="1" y="127"/>
                  </a:lnTo>
                  <a:lnTo>
                    <a:pt x="2" y="129"/>
                  </a:lnTo>
                  <a:lnTo>
                    <a:pt x="3" y="131"/>
                  </a:lnTo>
                  <a:lnTo>
                    <a:pt x="4" y="132"/>
                  </a:lnTo>
                  <a:lnTo>
                    <a:pt x="6" y="132"/>
                  </a:lnTo>
                  <a:lnTo>
                    <a:pt x="7" y="132"/>
                  </a:lnTo>
                  <a:lnTo>
                    <a:pt x="9" y="131"/>
                  </a:lnTo>
                  <a:lnTo>
                    <a:pt x="10" y="129"/>
                  </a:lnTo>
                  <a:lnTo>
                    <a:pt x="10" y="127"/>
                  </a:lnTo>
                  <a:lnTo>
                    <a:pt x="10" y="127"/>
                  </a:lnTo>
                  <a:lnTo>
                    <a:pt x="10" y="97"/>
                  </a:lnTo>
                  <a:lnTo>
                    <a:pt x="9" y="66"/>
                  </a:lnTo>
                  <a:lnTo>
                    <a:pt x="9" y="51"/>
                  </a:lnTo>
                  <a:lnTo>
                    <a:pt x="10" y="36"/>
                  </a:lnTo>
                  <a:lnTo>
                    <a:pt x="12" y="21"/>
                  </a:lnTo>
                  <a:lnTo>
                    <a:pt x="15" y="5"/>
                  </a:lnTo>
                  <a:lnTo>
                    <a:pt x="15" y="5"/>
                  </a:lnTo>
                  <a:lnTo>
                    <a:pt x="15" y="3"/>
                  </a:lnTo>
                  <a:lnTo>
                    <a:pt x="14" y="2"/>
                  </a:lnTo>
                  <a:lnTo>
                    <a:pt x="13" y="0"/>
                  </a:lnTo>
                  <a:lnTo>
                    <a:pt x="11" y="0"/>
                  </a:lnTo>
                  <a:lnTo>
                    <a:pt x="10" y="0"/>
                  </a:lnTo>
                  <a:lnTo>
                    <a:pt x="8" y="0"/>
                  </a:lnTo>
                  <a:lnTo>
                    <a:pt x="7" y="1"/>
                  </a:lnTo>
                  <a:lnTo>
                    <a:pt x="6" y="3"/>
                  </a:lnTo>
                  <a:lnTo>
                    <a:pt x="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7" name="Freeform 193"/>
            <p:cNvSpPr/>
            <p:nvPr>
              <p:custDataLst>
                <p:tags r:id="rId32"/>
              </p:custDataLst>
            </p:nvPr>
          </p:nvSpPr>
          <p:spPr bwMode="auto">
            <a:xfrm>
              <a:off x="4727575" y="2568575"/>
              <a:ext cx="9525" cy="52388"/>
            </a:xfrm>
            <a:custGeom>
              <a:avLst/>
              <a:gdLst/>
              <a:ahLst/>
              <a:cxnLst>
                <a:cxn ang="0">
                  <a:pos x="10" y="3"/>
                </a:cxn>
                <a:cxn ang="0">
                  <a:pos x="10" y="3"/>
                </a:cxn>
                <a:cxn ang="0">
                  <a:pos x="3" y="48"/>
                </a:cxn>
                <a:cxn ang="0">
                  <a:pos x="1" y="72"/>
                </a:cxn>
                <a:cxn ang="0">
                  <a:pos x="0" y="95"/>
                </a:cxn>
                <a:cxn ang="0">
                  <a:pos x="0" y="95"/>
                </a:cxn>
                <a:cxn ang="0">
                  <a:pos x="0" y="97"/>
                </a:cxn>
                <a:cxn ang="0">
                  <a:pos x="1" y="98"/>
                </a:cxn>
                <a:cxn ang="0">
                  <a:pos x="3" y="99"/>
                </a:cxn>
                <a:cxn ang="0">
                  <a:pos x="6" y="99"/>
                </a:cxn>
                <a:cxn ang="0">
                  <a:pos x="7" y="99"/>
                </a:cxn>
                <a:cxn ang="0">
                  <a:pos x="9" y="98"/>
                </a:cxn>
                <a:cxn ang="0">
                  <a:pos x="10" y="97"/>
                </a:cxn>
                <a:cxn ang="0">
                  <a:pos x="10" y="95"/>
                </a:cxn>
                <a:cxn ang="0">
                  <a:pos x="10" y="95"/>
                </a:cxn>
                <a:cxn ang="0">
                  <a:pos x="11" y="72"/>
                </a:cxn>
                <a:cxn ang="0">
                  <a:pos x="13" y="50"/>
                </a:cxn>
                <a:cxn ang="0">
                  <a:pos x="19" y="6"/>
                </a:cxn>
                <a:cxn ang="0">
                  <a:pos x="19" y="6"/>
                </a:cxn>
                <a:cxn ang="0">
                  <a:pos x="19" y="4"/>
                </a:cxn>
                <a:cxn ang="0">
                  <a:pos x="18" y="2"/>
                </a:cxn>
                <a:cxn ang="0">
                  <a:pos x="15" y="0"/>
                </a:cxn>
                <a:cxn ang="0">
                  <a:pos x="14" y="0"/>
                </a:cxn>
                <a:cxn ang="0">
                  <a:pos x="12" y="0"/>
                </a:cxn>
                <a:cxn ang="0">
                  <a:pos x="11" y="2"/>
                </a:cxn>
                <a:cxn ang="0">
                  <a:pos x="10" y="3"/>
                </a:cxn>
                <a:cxn ang="0">
                  <a:pos x="10" y="3"/>
                </a:cxn>
              </a:cxnLst>
              <a:rect l="0" t="0" r="r" b="b"/>
              <a:pathLst>
                <a:path w="19" h="99">
                  <a:moveTo>
                    <a:pt x="10" y="3"/>
                  </a:moveTo>
                  <a:lnTo>
                    <a:pt x="10" y="3"/>
                  </a:lnTo>
                  <a:lnTo>
                    <a:pt x="3" y="48"/>
                  </a:lnTo>
                  <a:lnTo>
                    <a:pt x="1" y="72"/>
                  </a:lnTo>
                  <a:lnTo>
                    <a:pt x="0" y="95"/>
                  </a:lnTo>
                  <a:lnTo>
                    <a:pt x="0" y="95"/>
                  </a:lnTo>
                  <a:lnTo>
                    <a:pt x="0" y="97"/>
                  </a:lnTo>
                  <a:lnTo>
                    <a:pt x="1" y="98"/>
                  </a:lnTo>
                  <a:lnTo>
                    <a:pt x="3" y="99"/>
                  </a:lnTo>
                  <a:lnTo>
                    <a:pt x="6" y="99"/>
                  </a:lnTo>
                  <a:lnTo>
                    <a:pt x="7" y="99"/>
                  </a:lnTo>
                  <a:lnTo>
                    <a:pt x="9" y="98"/>
                  </a:lnTo>
                  <a:lnTo>
                    <a:pt x="10" y="97"/>
                  </a:lnTo>
                  <a:lnTo>
                    <a:pt x="10" y="95"/>
                  </a:lnTo>
                  <a:lnTo>
                    <a:pt x="10" y="95"/>
                  </a:lnTo>
                  <a:lnTo>
                    <a:pt x="11" y="72"/>
                  </a:lnTo>
                  <a:lnTo>
                    <a:pt x="13" y="50"/>
                  </a:lnTo>
                  <a:lnTo>
                    <a:pt x="19" y="6"/>
                  </a:lnTo>
                  <a:lnTo>
                    <a:pt x="19" y="6"/>
                  </a:lnTo>
                  <a:lnTo>
                    <a:pt x="19" y="4"/>
                  </a:lnTo>
                  <a:lnTo>
                    <a:pt x="18" y="2"/>
                  </a:lnTo>
                  <a:lnTo>
                    <a:pt x="15" y="0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11" y="2"/>
                  </a:lnTo>
                  <a:lnTo>
                    <a:pt x="10" y="3"/>
                  </a:lnTo>
                  <a:lnTo>
                    <a:pt x="1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8" name="Freeform 194"/>
            <p:cNvSpPr/>
            <p:nvPr>
              <p:custDataLst>
                <p:tags r:id="rId33"/>
              </p:custDataLst>
            </p:nvPr>
          </p:nvSpPr>
          <p:spPr bwMode="auto">
            <a:xfrm>
              <a:off x="4748213" y="2590800"/>
              <a:ext cx="4763" cy="57150"/>
            </a:xfrm>
            <a:custGeom>
              <a:avLst/>
              <a:gdLst/>
              <a:ahLst/>
              <a:cxnLst>
                <a:cxn ang="0">
                  <a:pos x="0" y="5"/>
                </a:cxn>
                <a:cxn ang="0">
                  <a:pos x="0" y="104"/>
                </a:cxn>
                <a:cxn ang="0">
                  <a:pos x="0" y="104"/>
                </a:cxn>
                <a:cxn ang="0">
                  <a:pos x="0" y="107"/>
                </a:cxn>
                <a:cxn ang="0">
                  <a:pos x="1" y="109"/>
                </a:cxn>
                <a:cxn ang="0">
                  <a:pos x="3" y="109"/>
                </a:cxn>
                <a:cxn ang="0">
                  <a:pos x="4" y="110"/>
                </a:cxn>
                <a:cxn ang="0">
                  <a:pos x="6" y="109"/>
                </a:cxn>
                <a:cxn ang="0">
                  <a:pos x="7" y="109"/>
                </a:cxn>
                <a:cxn ang="0">
                  <a:pos x="9" y="107"/>
                </a:cxn>
                <a:cxn ang="0">
                  <a:pos x="9" y="104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9" y="3"/>
                </a:cxn>
                <a:cxn ang="0">
                  <a:pos x="7" y="2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2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</a:cxnLst>
              <a:rect l="0" t="0" r="r" b="b"/>
              <a:pathLst>
                <a:path w="9" h="110">
                  <a:moveTo>
                    <a:pt x="0" y="5"/>
                  </a:moveTo>
                  <a:lnTo>
                    <a:pt x="0" y="104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1" y="109"/>
                  </a:lnTo>
                  <a:lnTo>
                    <a:pt x="3" y="109"/>
                  </a:lnTo>
                  <a:lnTo>
                    <a:pt x="4" y="110"/>
                  </a:lnTo>
                  <a:lnTo>
                    <a:pt x="6" y="109"/>
                  </a:lnTo>
                  <a:lnTo>
                    <a:pt x="7" y="109"/>
                  </a:lnTo>
                  <a:lnTo>
                    <a:pt x="9" y="107"/>
                  </a:lnTo>
                  <a:lnTo>
                    <a:pt x="9" y="104"/>
                  </a:lnTo>
                  <a:lnTo>
                    <a:pt x="9" y="5"/>
                  </a:lnTo>
                  <a:lnTo>
                    <a:pt x="9" y="5"/>
                  </a:lnTo>
                  <a:lnTo>
                    <a:pt x="9" y="3"/>
                  </a:lnTo>
                  <a:lnTo>
                    <a:pt x="7" y="2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2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79" name="Freeform 195"/>
            <p:cNvSpPr/>
            <p:nvPr>
              <p:custDataLst>
                <p:tags r:id="rId34"/>
              </p:custDataLst>
            </p:nvPr>
          </p:nvSpPr>
          <p:spPr bwMode="auto">
            <a:xfrm>
              <a:off x="4641850" y="2751138"/>
              <a:ext cx="7938" cy="26988"/>
            </a:xfrm>
            <a:custGeom>
              <a:avLst/>
              <a:gdLst/>
              <a:ahLst/>
              <a:cxnLst>
                <a:cxn ang="0">
                  <a:pos x="15" y="46"/>
                </a:cxn>
                <a:cxn ang="0">
                  <a:pos x="15" y="46"/>
                </a:cxn>
                <a:cxn ang="0">
                  <a:pos x="12" y="36"/>
                </a:cxn>
                <a:cxn ang="0">
                  <a:pos x="11" y="26"/>
                </a:cxn>
                <a:cxn ang="0">
                  <a:pos x="10" y="5"/>
                </a:cxn>
                <a:cxn ang="0">
                  <a:pos x="10" y="5"/>
                </a:cxn>
                <a:cxn ang="0">
                  <a:pos x="10" y="3"/>
                </a:cxn>
                <a:cxn ang="0">
                  <a:pos x="8" y="1"/>
                </a:cxn>
                <a:cxn ang="0">
                  <a:pos x="6" y="1"/>
                </a:cxn>
                <a:cxn ang="0">
                  <a:pos x="5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1" y="27"/>
                </a:cxn>
                <a:cxn ang="0">
                  <a:pos x="2" y="38"/>
                </a:cxn>
                <a:cxn ang="0">
                  <a:pos x="5" y="48"/>
                </a:cxn>
                <a:cxn ang="0">
                  <a:pos x="5" y="48"/>
                </a:cxn>
                <a:cxn ang="0">
                  <a:pos x="6" y="50"/>
                </a:cxn>
                <a:cxn ang="0">
                  <a:pos x="7" y="51"/>
                </a:cxn>
                <a:cxn ang="0">
                  <a:pos x="10" y="51"/>
                </a:cxn>
                <a:cxn ang="0">
                  <a:pos x="11" y="51"/>
                </a:cxn>
                <a:cxn ang="0">
                  <a:pos x="13" y="51"/>
                </a:cxn>
                <a:cxn ang="0">
                  <a:pos x="14" y="49"/>
                </a:cxn>
                <a:cxn ang="0">
                  <a:pos x="15" y="48"/>
                </a:cxn>
                <a:cxn ang="0">
                  <a:pos x="15" y="46"/>
                </a:cxn>
                <a:cxn ang="0">
                  <a:pos x="15" y="46"/>
                </a:cxn>
              </a:cxnLst>
              <a:rect l="0" t="0" r="r" b="b"/>
              <a:pathLst>
                <a:path w="15" h="51">
                  <a:moveTo>
                    <a:pt x="15" y="46"/>
                  </a:moveTo>
                  <a:lnTo>
                    <a:pt x="15" y="46"/>
                  </a:lnTo>
                  <a:lnTo>
                    <a:pt x="12" y="36"/>
                  </a:lnTo>
                  <a:lnTo>
                    <a:pt x="11" y="26"/>
                  </a:lnTo>
                  <a:lnTo>
                    <a:pt x="10" y="5"/>
                  </a:lnTo>
                  <a:lnTo>
                    <a:pt x="10" y="5"/>
                  </a:lnTo>
                  <a:lnTo>
                    <a:pt x="10" y="3"/>
                  </a:lnTo>
                  <a:lnTo>
                    <a:pt x="8" y="1"/>
                  </a:lnTo>
                  <a:lnTo>
                    <a:pt x="6" y="1"/>
                  </a:lnTo>
                  <a:lnTo>
                    <a:pt x="5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1" y="27"/>
                  </a:lnTo>
                  <a:lnTo>
                    <a:pt x="2" y="38"/>
                  </a:lnTo>
                  <a:lnTo>
                    <a:pt x="5" y="48"/>
                  </a:lnTo>
                  <a:lnTo>
                    <a:pt x="5" y="48"/>
                  </a:lnTo>
                  <a:lnTo>
                    <a:pt x="6" y="50"/>
                  </a:lnTo>
                  <a:lnTo>
                    <a:pt x="7" y="51"/>
                  </a:lnTo>
                  <a:lnTo>
                    <a:pt x="10" y="51"/>
                  </a:lnTo>
                  <a:lnTo>
                    <a:pt x="11" y="51"/>
                  </a:lnTo>
                  <a:lnTo>
                    <a:pt x="13" y="51"/>
                  </a:lnTo>
                  <a:lnTo>
                    <a:pt x="14" y="49"/>
                  </a:lnTo>
                  <a:lnTo>
                    <a:pt x="15" y="48"/>
                  </a:lnTo>
                  <a:lnTo>
                    <a:pt x="15" y="46"/>
                  </a:lnTo>
                  <a:lnTo>
                    <a:pt x="15" y="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0" name="Freeform 196"/>
            <p:cNvSpPr/>
            <p:nvPr>
              <p:custDataLst>
                <p:tags r:id="rId35"/>
              </p:custDataLst>
            </p:nvPr>
          </p:nvSpPr>
          <p:spPr bwMode="auto">
            <a:xfrm>
              <a:off x="4675188" y="2751138"/>
              <a:ext cx="12700" cy="34925"/>
            </a:xfrm>
            <a:custGeom>
              <a:avLst/>
              <a:gdLst/>
              <a:ahLst/>
              <a:cxnLst>
                <a:cxn ang="0">
                  <a:pos x="18" y="39"/>
                </a:cxn>
                <a:cxn ang="0">
                  <a:pos x="18" y="39"/>
                </a:cxn>
                <a:cxn ang="0">
                  <a:pos x="14" y="31"/>
                </a:cxn>
                <a:cxn ang="0">
                  <a:pos x="12" y="23"/>
                </a:cxn>
                <a:cxn ang="0">
                  <a:pos x="9" y="13"/>
                </a:cxn>
                <a:cxn ang="0">
                  <a:pos x="9" y="5"/>
                </a:cxn>
                <a:cxn ang="0">
                  <a:pos x="9" y="5"/>
                </a:cxn>
                <a:cxn ang="0">
                  <a:pos x="8" y="3"/>
                </a:cxn>
                <a:cxn ang="0">
                  <a:pos x="7" y="1"/>
                </a:cxn>
                <a:cxn ang="0">
                  <a:pos x="6" y="1"/>
                </a:cxn>
                <a:cxn ang="0">
                  <a:pos x="4" y="0"/>
                </a:cxn>
                <a:cxn ang="0">
                  <a:pos x="3" y="1"/>
                </a:cxn>
                <a:cxn ang="0">
                  <a:pos x="1" y="1"/>
                </a:cxn>
                <a:cxn ang="0">
                  <a:pos x="0" y="3"/>
                </a:cxn>
                <a:cxn ang="0">
                  <a:pos x="0" y="5"/>
                </a:cxn>
                <a:cxn ang="0">
                  <a:pos x="0" y="5"/>
                </a:cxn>
                <a:cxn ang="0">
                  <a:pos x="0" y="17"/>
                </a:cxn>
                <a:cxn ang="0">
                  <a:pos x="1" y="24"/>
                </a:cxn>
                <a:cxn ang="0">
                  <a:pos x="3" y="30"/>
                </a:cxn>
                <a:cxn ang="0">
                  <a:pos x="3" y="30"/>
                </a:cxn>
                <a:cxn ang="0">
                  <a:pos x="6" y="38"/>
                </a:cxn>
                <a:cxn ang="0">
                  <a:pos x="9" y="45"/>
                </a:cxn>
                <a:cxn ang="0">
                  <a:pos x="13" y="54"/>
                </a:cxn>
                <a:cxn ang="0">
                  <a:pos x="14" y="62"/>
                </a:cxn>
                <a:cxn ang="0">
                  <a:pos x="14" y="62"/>
                </a:cxn>
                <a:cxn ang="0">
                  <a:pos x="15" y="64"/>
                </a:cxn>
                <a:cxn ang="0">
                  <a:pos x="16" y="65"/>
                </a:cxn>
                <a:cxn ang="0">
                  <a:pos x="18" y="66"/>
                </a:cxn>
                <a:cxn ang="0">
                  <a:pos x="19" y="66"/>
                </a:cxn>
                <a:cxn ang="0">
                  <a:pos x="21" y="66"/>
                </a:cxn>
                <a:cxn ang="0">
                  <a:pos x="22" y="65"/>
                </a:cxn>
                <a:cxn ang="0">
                  <a:pos x="23" y="64"/>
                </a:cxn>
                <a:cxn ang="0">
                  <a:pos x="24" y="62"/>
                </a:cxn>
                <a:cxn ang="0">
                  <a:pos x="24" y="62"/>
                </a:cxn>
                <a:cxn ang="0">
                  <a:pos x="23" y="56"/>
                </a:cxn>
                <a:cxn ang="0">
                  <a:pos x="22" y="49"/>
                </a:cxn>
                <a:cxn ang="0">
                  <a:pos x="18" y="39"/>
                </a:cxn>
                <a:cxn ang="0">
                  <a:pos x="18" y="39"/>
                </a:cxn>
              </a:cxnLst>
              <a:rect l="0" t="0" r="r" b="b"/>
              <a:pathLst>
                <a:path w="24" h="66">
                  <a:moveTo>
                    <a:pt x="18" y="39"/>
                  </a:moveTo>
                  <a:lnTo>
                    <a:pt x="18" y="39"/>
                  </a:lnTo>
                  <a:lnTo>
                    <a:pt x="14" y="31"/>
                  </a:lnTo>
                  <a:lnTo>
                    <a:pt x="12" y="23"/>
                  </a:lnTo>
                  <a:lnTo>
                    <a:pt x="9" y="13"/>
                  </a:lnTo>
                  <a:lnTo>
                    <a:pt x="9" y="5"/>
                  </a:lnTo>
                  <a:lnTo>
                    <a:pt x="9" y="5"/>
                  </a:lnTo>
                  <a:lnTo>
                    <a:pt x="8" y="3"/>
                  </a:lnTo>
                  <a:lnTo>
                    <a:pt x="7" y="1"/>
                  </a:lnTo>
                  <a:lnTo>
                    <a:pt x="6" y="1"/>
                  </a:lnTo>
                  <a:lnTo>
                    <a:pt x="4" y="0"/>
                  </a:lnTo>
                  <a:lnTo>
                    <a:pt x="3" y="1"/>
                  </a:lnTo>
                  <a:lnTo>
                    <a:pt x="1" y="1"/>
                  </a:lnTo>
                  <a:lnTo>
                    <a:pt x="0" y="3"/>
                  </a:lnTo>
                  <a:lnTo>
                    <a:pt x="0" y="5"/>
                  </a:lnTo>
                  <a:lnTo>
                    <a:pt x="0" y="5"/>
                  </a:lnTo>
                  <a:lnTo>
                    <a:pt x="0" y="17"/>
                  </a:lnTo>
                  <a:lnTo>
                    <a:pt x="1" y="24"/>
                  </a:lnTo>
                  <a:lnTo>
                    <a:pt x="3" y="30"/>
                  </a:lnTo>
                  <a:lnTo>
                    <a:pt x="3" y="30"/>
                  </a:lnTo>
                  <a:lnTo>
                    <a:pt x="6" y="38"/>
                  </a:lnTo>
                  <a:lnTo>
                    <a:pt x="9" y="45"/>
                  </a:lnTo>
                  <a:lnTo>
                    <a:pt x="13" y="54"/>
                  </a:lnTo>
                  <a:lnTo>
                    <a:pt x="14" y="62"/>
                  </a:lnTo>
                  <a:lnTo>
                    <a:pt x="14" y="62"/>
                  </a:lnTo>
                  <a:lnTo>
                    <a:pt x="15" y="64"/>
                  </a:lnTo>
                  <a:lnTo>
                    <a:pt x="16" y="65"/>
                  </a:lnTo>
                  <a:lnTo>
                    <a:pt x="18" y="66"/>
                  </a:lnTo>
                  <a:lnTo>
                    <a:pt x="19" y="66"/>
                  </a:lnTo>
                  <a:lnTo>
                    <a:pt x="21" y="66"/>
                  </a:lnTo>
                  <a:lnTo>
                    <a:pt x="22" y="65"/>
                  </a:lnTo>
                  <a:lnTo>
                    <a:pt x="23" y="64"/>
                  </a:lnTo>
                  <a:lnTo>
                    <a:pt x="24" y="62"/>
                  </a:lnTo>
                  <a:lnTo>
                    <a:pt x="24" y="62"/>
                  </a:lnTo>
                  <a:lnTo>
                    <a:pt x="23" y="56"/>
                  </a:lnTo>
                  <a:lnTo>
                    <a:pt x="22" y="49"/>
                  </a:lnTo>
                  <a:lnTo>
                    <a:pt x="18" y="39"/>
                  </a:lnTo>
                  <a:lnTo>
                    <a:pt x="18" y="39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1" name="Freeform 197"/>
            <p:cNvSpPr/>
            <p:nvPr>
              <p:custDataLst>
                <p:tags r:id="rId36"/>
              </p:custDataLst>
            </p:nvPr>
          </p:nvSpPr>
          <p:spPr bwMode="auto">
            <a:xfrm>
              <a:off x="4710113" y="2759075"/>
              <a:ext cx="9525" cy="44450"/>
            </a:xfrm>
            <a:custGeom>
              <a:avLst/>
              <a:gdLst/>
              <a:ahLst/>
              <a:cxnLst>
                <a:cxn ang="0">
                  <a:pos x="10" y="4"/>
                </a:cxn>
                <a:cxn ang="0">
                  <a:pos x="10" y="4"/>
                </a:cxn>
                <a:cxn ang="0">
                  <a:pos x="10" y="2"/>
                </a:cxn>
                <a:cxn ang="0">
                  <a:pos x="9" y="1"/>
                </a:cxn>
                <a:cxn ang="0">
                  <a:pos x="6" y="0"/>
                </a:cxn>
                <a:cxn ang="0">
                  <a:pos x="4" y="0"/>
                </a:cxn>
                <a:cxn ang="0">
                  <a:pos x="3" y="0"/>
                </a:cxn>
                <a:cxn ang="0">
                  <a:pos x="1" y="1"/>
                </a:cxn>
                <a:cxn ang="0">
                  <a:pos x="0" y="2"/>
                </a:cxn>
                <a:cxn ang="0">
                  <a:pos x="0" y="4"/>
                </a:cxn>
                <a:cxn ang="0">
                  <a:pos x="0" y="4"/>
                </a:cxn>
                <a:cxn ang="0">
                  <a:pos x="1" y="24"/>
                </a:cxn>
                <a:cxn ang="0">
                  <a:pos x="3" y="44"/>
                </a:cxn>
                <a:cxn ang="0">
                  <a:pos x="6" y="63"/>
                </a:cxn>
                <a:cxn ang="0">
                  <a:pos x="10" y="82"/>
                </a:cxn>
                <a:cxn ang="0">
                  <a:pos x="10" y="82"/>
                </a:cxn>
                <a:cxn ang="0">
                  <a:pos x="11" y="84"/>
                </a:cxn>
                <a:cxn ang="0">
                  <a:pos x="12" y="85"/>
                </a:cxn>
                <a:cxn ang="0">
                  <a:pos x="14" y="85"/>
                </a:cxn>
                <a:cxn ang="0">
                  <a:pos x="16" y="85"/>
                </a:cxn>
                <a:cxn ang="0">
                  <a:pos x="17" y="84"/>
                </a:cxn>
                <a:cxn ang="0">
                  <a:pos x="18" y="83"/>
                </a:cxn>
                <a:cxn ang="0">
                  <a:pos x="19" y="82"/>
                </a:cxn>
                <a:cxn ang="0">
                  <a:pos x="19" y="80"/>
                </a:cxn>
                <a:cxn ang="0">
                  <a:pos x="19" y="80"/>
                </a:cxn>
                <a:cxn ang="0">
                  <a:pos x="16" y="61"/>
                </a:cxn>
                <a:cxn ang="0">
                  <a:pos x="13" y="43"/>
                </a:cxn>
                <a:cxn ang="0">
                  <a:pos x="11" y="24"/>
                </a:cxn>
                <a:cxn ang="0">
                  <a:pos x="10" y="4"/>
                </a:cxn>
                <a:cxn ang="0">
                  <a:pos x="10" y="4"/>
                </a:cxn>
              </a:cxnLst>
              <a:rect l="0" t="0" r="r" b="b"/>
              <a:pathLst>
                <a:path w="19" h="85">
                  <a:moveTo>
                    <a:pt x="10" y="4"/>
                  </a:moveTo>
                  <a:lnTo>
                    <a:pt x="10" y="4"/>
                  </a:lnTo>
                  <a:lnTo>
                    <a:pt x="10" y="2"/>
                  </a:lnTo>
                  <a:lnTo>
                    <a:pt x="9" y="1"/>
                  </a:lnTo>
                  <a:lnTo>
                    <a:pt x="6" y="0"/>
                  </a:lnTo>
                  <a:lnTo>
                    <a:pt x="4" y="0"/>
                  </a:lnTo>
                  <a:lnTo>
                    <a:pt x="3" y="0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4"/>
                  </a:lnTo>
                  <a:lnTo>
                    <a:pt x="1" y="24"/>
                  </a:lnTo>
                  <a:lnTo>
                    <a:pt x="3" y="44"/>
                  </a:lnTo>
                  <a:lnTo>
                    <a:pt x="6" y="63"/>
                  </a:lnTo>
                  <a:lnTo>
                    <a:pt x="10" y="82"/>
                  </a:lnTo>
                  <a:lnTo>
                    <a:pt x="10" y="82"/>
                  </a:lnTo>
                  <a:lnTo>
                    <a:pt x="11" y="84"/>
                  </a:lnTo>
                  <a:lnTo>
                    <a:pt x="12" y="85"/>
                  </a:lnTo>
                  <a:lnTo>
                    <a:pt x="14" y="85"/>
                  </a:lnTo>
                  <a:lnTo>
                    <a:pt x="16" y="85"/>
                  </a:lnTo>
                  <a:lnTo>
                    <a:pt x="17" y="84"/>
                  </a:lnTo>
                  <a:lnTo>
                    <a:pt x="18" y="83"/>
                  </a:lnTo>
                  <a:lnTo>
                    <a:pt x="19" y="82"/>
                  </a:lnTo>
                  <a:lnTo>
                    <a:pt x="19" y="80"/>
                  </a:lnTo>
                  <a:lnTo>
                    <a:pt x="19" y="80"/>
                  </a:lnTo>
                  <a:lnTo>
                    <a:pt x="16" y="61"/>
                  </a:lnTo>
                  <a:lnTo>
                    <a:pt x="13" y="43"/>
                  </a:lnTo>
                  <a:lnTo>
                    <a:pt x="11" y="24"/>
                  </a:lnTo>
                  <a:lnTo>
                    <a:pt x="10" y="4"/>
                  </a:lnTo>
                  <a:lnTo>
                    <a:pt x="10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2" name="Freeform 198"/>
            <p:cNvSpPr/>
            <p:nvPr>
              <p:custDataLst>
                <p:tags r:id="rId37"/>
              </p:custDataLst>
            </p:nvPr>
          </p:nvSpPr>
          <p:spPr bwMode="auto">
            <a:xfrm>
              <a:off x="4416425" y="2370138"/>
              <a:ext cx="15875" cy="106363"/>
            </a:xfrm>
            <a:custGeom>
              <a:avLst/>
              <a:gdLst/>
              <a:ahLst/>
              <a:cxnLst>
                <a:cxn ang="0">
                  <a:pos x="19" y="3"/>
                </a:cxn>
                <a:cxn ang="0">
                  <a:pos x="19" y="3"/>
                </a:cxn>
                <a:cxn ang="0">
                  <a:pos x="14" y="24"/>
                </a:cxn>
                <a:cxn ang="0">
                  <a:pos x="13" y="34"/>
                </a:cxn>
                <a:cxn ang="0">
                  <a:pos x="13" y="45"/>
                </a:cxn>
                <a:cxn ang="0">
                  <a:pos x="13" y="98"/>
                </a:cxn>
                <a:cxn ang="0">
                  <a:pos x="13" y="98"/>
                </a:cxn>
                <a:cxn ang="0">
                  <a:pos x="13" y="124"/>
                </a:cxn>
                <a:cxn ang="0">
                  <a:pos x="12" y="136"/>
                </a:cxn>
                <a:cxn ang="0">
                  <a:pos x="10" y="149"/>
                </a:cxn>
                <a:cxn ang="0">
                  <a:pos x="10" y="149"/>
                </a:cxn>
                <a:cxn ang="0">
                  <a:pos x="4" y="171"/>
                </a:cxn>
                <a:cxn ang="0">
                  <a:pos x="2" y="183"/>
                </a:cxn>
                <a:cxn ang="0">
                  <a:pos x="0" y="194"/>
                </a:cxn>
                <a:cxn ang="0">
                  <a:pos x="0" y="194"/>
                </a:cxn>
                <a:cxn ang="0">
                  <a:pos x="1" y="196"/>
                </a:cxn>
                <a:cxn ang="0">
                  <a:pos x="2" y="197"/>
                </a:cxn>
                <a:cxn ang="0">
                  <a:pos x="3" y="198"/>
                </a:cxn>
                <a:cxn ang="0">
                  <a:pos x="5" y="199"/>
                </a:cxn>
                <a:cxn ang="0">
                  <a:pos x="6" y="198"/>
                </a:cxn>
                <a:cxn ang="0">
                  <a:pos x="8" y="197"/>
                </a:cxn>
                <a:cxn ang="0">
                  <a:pos x="9" y="196"/>
                </a:cxn>
                <a:cxn ang="0">
                  <a:pos x="10" y="194"/>
                </a:cxn>
                <a:cxn ang="0">
                  <a:pos x="10" y="194"/>
                </a:cxn>
                <a:cxn ang="0">
                  <a:pos x="11" y="182"/>
                </a:cxn>
                <a:cxn ang="0">
                  <a:pos x="14" y="169"/>
                </a:cxn>
                <a:cxn ang="0">
                  <a:pos x="20" y="144"/>
                </a:cxn>
                <a:cxn ang="0">
                  <a:pos x="20" y="144"/>
                </a:cxn>
                <a:cxn ang="0">
                  <a:pos x="22" y="135"/>
                </a:cxn>
                <a:cxn ang="0">
                  <a:pos x="22" y="125"/>
                </a:cxn>
                <a:cxn ang="0">
                  <a:pos x="22" y="105"/>
                </a:cxn>
                <a:cxn ang="0">
                  <a:pos x="22" y="105"/>
                </a:cxn>
                <a:cxn ang="0">
                  <a:pos x="22" y="80"/>
                </a:cxn>
                <a:cxn ang="0">
                  <a:pos x="22" y="55"/>
                </a:cxn>
                <a:cxn ang="0">
                  <a:pos x="23" y="31"/>
                </a:cxn>
                <a:cxn ang="0">
                  <a:pos x="25" y="18"/>
                </a:cxn>
                <a:cxn ang="0">
                  <a:pos x="29" y="6"/>
                </a:cxn>
                <a:cxn ang="0">
                  <a:pos x="29" y="6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4" y="0"/>
                </a:cxn>
                <a:cxn ang="0">
                  <a:pos x="23" y="0"/>
                </a:cxn>
                <a:cxn ang="0">
                  <a:pos x="21" y="0"/>
                </a:cxn>
                <a:cxn ang="0">
                  <a:pos x="20" y="2"/>
                </a:cxn>
                <a:cxn ang="0">
                  <a:pos x="19" y="3"/>
                </a:cxn>
                <a:cxn ang="0">
                  <a:pos x="19" y="3"/>
                </a:cxn>
              </a:cxnLst>
              <a:rect l="0" t="0" r="r" b="b"/>
              <a:pathLst>
                <a:path w="29" h="199">
                  <a:moveTo>
                    <a:pt x="19" y="3"/>
                  </a:moveTo>
                  <a:lnTo>
                    <a:pt x="19" y="3"/>
                  </a:lnTo>
                  <a:lnTo>
                    <a:pt x="14" y="24"/>
                  </a:lnTo>
                  <a:lnTo>
                    <a:pt x="13" y="34"/>
                  </a:lnTo>
                  <a:lnTo>
                    <a:pt x="13" y="45"/>
                  </a:lnTo>
                  <a:lnTo>
                    <a:pt x="13" y="98"/>
                  </a:lnTo>
                  <a:lnTo>
                    <a:pt x="13" y="98"/>
                  </a:lnTo>
                  <a:lnTo>
                    <a:pt x="13" y="124"/>
                  </a:lnTo>
                  <a:lnTo>
                    <a:pt x="12" y="136"/>
                  </a:lnTo>
                  <a:lnTo>
                    <a:pt x="10" y="149"/>
                  </a:lnTo>
                  <a:lnTo>
                    <a:pt x="10" y="149"/>
                  </a:lnTo>
                  <a:lnTo>
                    <a:pt x="4" y="171"/>
                  </a:lnTo>
                  <a:lnTo>
                    <a:pt x="2" y="183"/>
                  </a:lnTo>
                  <a:lnTo>
                    <a:pt x="0" y="194"/>
                  </a:lnTo>
                  <a:lnTo>
                    <a:pt x="0" y="194"/>
                  </a:lnTo>
                  <a:lnTo>
                    <a:pt x="1" y="196"/>
                  </a:lnTo>
                  <a:lnTo>
                    <a:pt x="2" y="197"/>
                  </a:lnTo>
                  <a:lnTo>
                    <a:pt x="3" y="198"/>
                  </a:lnTo>
                  <a:lnTo>
                    <a:pt x="5" y="199"/>
                  </a:lnTo>
                  <a:lnTo>
                    <a:pt x="6" y="198"/>
                  </a:lnTo>
                  <a:lnTo>
                    <a:pt x="8" y="197"/>
                  </a:lnTo>
                  <a:lnTo>
                    <a:pt x="9" y="196"/>
                  </a:lnTo>
                  <a:lnTo>
                    <a:pt x="10" y="194"/>
                  </a:lnTo>
                  <a:lnTo>
                    <a:pt x="10" y="194"/>
                  </a:lnTo>
                  <a:lnTo>
                    <a:pt x="11" y="182"/>
                  </a:lnTo>
                  <a:lnTo>
                    <a:pt x="14" y="169"/>
                  </a:lnTo>
                  <a:lnTo>
                    <a:pt x="20" y="144"/>
                  </a:lnTo>
                  <a:lnTo>
                    <a:pt x="20" y="144"/>
                  </a:lnTo>
                  <a:lnTo>
                    <a:pt x="22" y="135"/>
                  </a:lnTo>
                  <a:lnTo>
                    <a:pt x="22" y="125"/>
                  </a:lnTo>
                  <a:lnTo>
                    <a:pt x="22" y="105"/>
                  </a:lnTo>
                  <a:lnTo>
                    <a:pt x="22" y="105"/>
                  </a:lnTo>
                  <a:lnTo>
                    <a:pt x="22" y="80"/>
                  </a:lnTo>
                  <a:lnTo>
                    <a:pt x="22" y="55"/>
                  </a:lnTo>
                  <a:lnTo>
                    <a:pt x="23" y="31"/>
                  </a:lnTo>
                  <a:lnTo>
                    <a:pt x="25" y="18"/>
                  </a:lnTo>
                  <a:lnTo>
                    <a:pt x="29" y="6"/>
                  </a:lnTo>
                  <a:lnTo>
                    <a:pt x="29" y="6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4" y="0"/>
                  </a:lnTo>
                  <a:lnTo>
                    <a:pt x="23" y="0"/>
                  </a:lnTo>
                  <a:lnTo>
                    <a:pt x="21" y="0"/>
                  </a:lnTo>
                  <a:lnTo>
                    <a:pt x="20" y="2"/>
                  </a:lnTo>
                  <a:lnTo>
                    <a:pt x="19" y="3"/>
                  </a:lnTo>
                  <a:lnTo>
                    <a:pt x="19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3" name="Freeform 199"/>
            <p:cNvSpPr/>
            <p:nvPr>
              <p:custDataLst>
                <p:tags r:id="rId38"/>
              </p:custDataLst>
            </p:nvPr>
          </p:nvSpPr>
          <p:spPr bwMode="auto">
            <a:xfrm>
              <a:off x="4464050" y="2424113"/>
              <a:ext cx="19050" cy="88900"/>
            </a:xfrm>
            <a:custGeom>
              <a:avLst/>
              <a:gdLst/>
              <a:ahLst/>
              <a:cxnLst>
                <a:cxn ang="0">
                  <a:pos x="26" y="3"/>
                </a:cxn>
                <a:cxn ang="0">
                  <a:pos x="26" y="3"/>
                </a:cxn>
                <a:cxn ang="0">
                  <a:pos x="18" y="42"/>
                </a:cxn>
                <a:cxn ang="0">
                  <a:pos x="11" y="83"/>
                </a:cxn>
                <a:cxn ang="0">
                  <a:pos x="6" y="123"/>
                </a:cxn>
                <a:cxn ang="0">
                  <a:pos x="0" y="162"/>
                </a:cxn>
                <a:cxn ang="0">
                  <a:pos x="0" y="162"/>
                </a:cxn>
                <a:cxn ang="0">
                  <a:pos x="0" y="164"/>
                </a:cxn>
                <a:cxn ang="0">
                  <a:pos x="2" y="166"/>
                </a:cxn>
                <a:cxn ang="0">
                  <a:pos x="3" y="167"/>
                </a:cxn>
                <a:cxn ang="0">
                  <a:pos x="5" y="167"/>
                </a:cxn>
                <a:cxn ang="0">
                  <a:pos x="8" y="166"/>
                </a:cxn>
                <a:cxn ang="0">
                  <a:pos x="10" y="164"/>
                </a:cxn>
                <a:cxn ang="0">
                  <a:pos x="10" y="162"/>
                </a:cxn>
                <a:cxn ang="0">
                  <a:pos x="10" y="162"/>
                </a:cxn>
                <a:cxn ang="0">
                  <a:pos x="15" y="123"/>
                </a:cxn>
                <a:cxn ang="0">
                  <a:pos x="20" y="84"/>
                </a:cxn>
                <a:cxn ang="0">
                  <a:pos x="26" y="45"/>
                </a:cxn>
                <a:cxn ang="0">
                  <a:pos x="36" y="6"/>
                </a:cxn>
                <a:cxn ang="0">
                  <a:pos x="36" y="6"/>
                </a:cxn>
                <a:cxn ang="0">
                  <a:pos x="36" y="4"/>
                </a:cxn>
                <a:cxn ang="0">
                  <a:pos x="35" y="2"/>
                </a:cxn>
                <a:cxn ang="0">
                  <a:pos x="34" y="1"/>
                </a:cxn>
                <a:cxn ang="0">
                  <a:pos x="31" y="0"/>
                </a:cxn>
                <a:cxn ang="0">
                  <a:pos x="29" y="0"/>
                </a:cxn>
                <a:cxn ang="0">
                  <a:pos x="28" y="0"/>
                </a:cxn>
                <a:cxn ang="0">
                  <a:pos x="26" y="1"/>
                </a:cxn>
                <a:cxn ang="0">
                  <a:pos x="26" y="3"/>
                </a:cxn>
                <a:cxn ang="0">
                  <a:pos x="26" y="3"/>
                </a:cxn>
              </a:cxnLst>
              <a:rect l="0" t="0" r="r" b="b"/>
              <a:pathLst>
                <a:path w="36" h="167">
                  <a:moveTo>
                    <a:pt x="26" y="3"/>
                  </a:moveTo>
                  <a:lnTo>
                    <a:pt x="26" y="3"/>
                  </a:lnTo>
                  <a:lnTo>
                    <a:pt x="18" y="42"/>
                  </a:lnTo>
                  <a:lnTo>
                    <a:pt x="11" y="83"/>
                  </a:lnTo>
                  <a:lnTo>
                    <a:pt x="6" y="123"/>
                  </a:lnTo>
                  <a:lnTo>
                    <a:pt x="0" y="162"/>
                  </a:lnTo>
                  <a:lnTo>
                    <a:pt x="0" y="162"/>
                  </a:lnTo>
                  <a:lnTo>
                    <a:pt x="0" y="164"/>
                  </a:lnTo>
                  <a:lnTo>
                    <a:pt x="2" y="166"/>
                  </a:lnTo>
                  <a:lnTo>
                    <a:pt x="3" y="167"/>
                  </a:lnTo>
                  <a:lnTo>
                    <a:pt x="5" y="167"/>
                  </a:lnTo>
                  <a:lnTo>
                    <a:pt x="8" y="166"/>
                  </a:lnTo>
                  <a:lnTo>
                    <a:pt x="10" y="164"/>
                  </a:lnTo>
                  <a:lnTo>
                    <a:pt x="10" y="162"/>
                  </a:lnTo>
                  <a:lnTo>
                    <a:pt x="10" y="162"/>
                  </a:lnTo>
                  <a:lnTo>
                    <a:pt x="15" y="123"/>
                  </a:lnTo>
                  <a:lnTo>
                    <a:pt x="20" y="84"/>
                  </a:lnTo>
                  <a:lnTo>
                    <a:pt x="26" y="45"/>
                  </a:lnTo>
                  <a:lnTo>
                    <a:pt x="36" y="6"/>
                  </a:lnTo>
                  <a:lnTo>
                    <a:pt x="36" y="6"/>
                  </a:lnTo>
                  <a:lnTo>
                    <a:pt x="36" y="4"/>
                  </a:lnTo>
                  <a:lnTo>
                    <a:pt x="35" y="2"/>
                  </a:lnTo>
                  <a:lnTo>
                    <a:pt x="34" y="1"/>
                  </a:lnTo>
                  <a:lnTo>
                    <a:pt x="31" y="0"/>
                  </a:lnTo>
                  <a:lnTo>
                    <a:pt x="29" y="0"/>
                  </a:lnTo>
                  <a:lnTo>
                    <a:pt x="28" y="0"/>
                  </a:lnTo>
                  <a:lnTo>
                    <a:pt x="26" y="1"/>
                  </a:lnTo>
                  <a:lnTo>
                    <a:pt x="26" y="3"/>
                  </a:lnTo>
                  <a:lnTo>
                    <a:pt x="26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4" name="Freeform 200"/>
            <p:cNvSpPr/>
            <p:nvPr>
              <p:custDataLst>
                <p:tags r:id="rId39"/>
              </p:custDataLst>
            </p:nvPr>
          </p:nvSpPr>
          <p:spPr bwMode="auto">
            <a:xfrm>
              <a:off x="4521200" y="2484438"/>
              <a:ext cx="17463" cy="95250"/>
            </a:xfrm>
            <a:custGeom>
              <a:avLst/>
              <a:gdLst/>
              <a:ahLst/>
              <a:cxnLst>
                <a:cxn ang="0">
                  <a:pos x="26" y="5"/>
                </a:cxn>
                <a:cxn ang="0">
                  <a:pos x="26" y="5"/>
                </a:cxn>
                <a:cxn ang="0">
                  <a:pos x="25" y="26"/>
                </a:cxn>
                <a:cxn ang="0">
                  <a:pos x="23" y="46"/>
                </a:cxn>
                <a:cxn ang="0">
                  <a:pos x="20" y="67"/>
                </a:cxn>
                <a:cxn ang="0">
                  <a:pos x="14" y="88"/>
                </a:cxn>
                <a:cxn ang="0">
                  <a:pos x="14" y="88"/>
                </a:cxn>
                <a:cxn ang="0">
                  <a:pos x="11" y="98"/>
                </a:cxn>
                <a:cxn ang="0">
                  <a:pos x="9" y="109"/>
                </a:cxn>
                <a:cxn ang="0">
                  <a:pos x="6" y="131"/>
                </a:cxn>
                <a:cxn ang="0">
                  <a:pos x="3" y="153"/>
                </a:cxn>
                <a:cxn ang="0">
                  <a:pos x="0" y="174"/>
                </a:cxn>
                <a:cxn ang="0">
                  <a:pos x="0" y="174"/>
                </a:cxn>
                <a:cxn ang="0">
                  <a:pos x="0" y="176"/>
                </a:cxn>
                <a:cxn ang="0">
                  <a:pos x="1" y="177"/>
                </a:cxn>
                <a:cxn ang="0">
                  <a:pos x="4" y="179"/>
                </a:cxn>
                <a:cxn ang="0">
                  <a:pos x="6" y="179"/>
                </a:cxn>
                <a:cxn ang="0">
                  <a:pos x="7" y="179"/>
                </a:cxn>
                <a:cxn ang="0">
                  <a:pos x="8" y="178"/>
                </a:cxn>
                <a:cxn ang="0">
                  <a:pos x="9" y="176"/>
                </a:cxn>
                <a:cxn ang="0">
                  <a:pos x="9" y="176"/>
                </a:cxn>
                <a:cxn ang="0">
                  <a:pos x="12" y="155"/>
                </a:cxn>
                <a:cxn ang="0">
                  <a:pos x="15" y="133"/>
                </a:cxn>
                <a:cxn ang="0">
                  <a:pos x="18" y="111"/>
                </a:cxn>
                <a:cxn ang="0">
                  <a:pos x="24" y="91"/>
                </a:cxn>
                <a:cxn ang="0">
                  <a:pos x="24" y="91"/>
                </a:cxn>
                <a:cxn ang="0">
                  <a:pos x="28" y="69"/>
                </a:cxn>
                <a:cxn ang="0">
                  <a:pos x="32" y="48"/>
                </a:cxn>
                <a:cxn ang="0">
                  <a:pos x="34" y="27"/>
                </a:cxn>
                <a:cxn ang="0">
                  <a:pos x="35" y="5"/>
                </a:cxn>
                <a:cxn ang="0">
                  <a:pos x="35" y="5"/>
                </a:cxn>
                <a:cxn ang="0">
                  <a:pos x="34" y="3"/>
                </a:cxn>
                <a:cxn ang="0">
                  <a:pos x="33" y="1"/>
                </a:cxn>
                <a:cxn ang="0">
                  <a:pos x="32" y="0"/>
                </a:cxn>
                <a:cxn ang="0">
                  <a:pos x="30" y="0"/>
                </a:cxn>
                <a:cxn ang="0">
                  <a:pos x="28" y="0"/>
                </a:cxn>
                <a:cxn ang="0">
                  <a:pos x="27" y="1"/>
                </a:cxn>
                <a:cxn ang="0">
                  <a:pos x="26" y="3"/>
                </a:cxn>
                <a:cxn ang="0">
                  <a:pos x="26" y="5"/>
                </a:cxn>
                <a:cxn ang="0">
                  <a:pos x="26" y="5"/>
                </a:cxn>
              </a:cxnLst>
              <a:rect l="0" t="0" r="r" b="b"/>
              <a:pathLst>
                <a:path w="35" h="179">
                  <a:moveTo>
                    <a:pt x="26" y="5"/>
                  </a:moveTo>
                  <a:lnTo>
                    <a:pt x="26" y="5"/>
                  </a:lnTo>
                  <a:lnTo>
                    <a:pt x="25" y="26"/>
                  </a:lnTo>
                  <a:lnTo>
                    <a:pt x="23" y="46"/>
                  </a:lnTo>
                  <a:lnTo>
                    <a:pt x="20" y="67"/>
                  </a:lnTo>
                  <a:lnTo>
                    <a:pt x="14" y="88"/>
                  </a:lnTo>
                  <a:lnTo>
                    <a:pt x="14" y="88"/>
                  </a:lnTo>
                  <a:lnTo>
                    <a:pt x="11" y="98"/>
                  </a:lnTo>
                  <a:lnTo>
                    <a:pt x="9" y="109"/>
                  </a:lnTo>
                  <a:lnTo>
                    <a:pt x="6" y="131"/>
                  </a:lnTo>
                  <a:lnTo>
                    <a:pt x="3" y="153"/>
                  </a:lnTo>
                  <a:lnTo>
                    <a:pt x="0" y="174"/>
                  </a:lnTo>
                  <a:lnTo>
                    <a:pt x="0" y="174"/>
                  </a:lnTo>
                  <a:lnTo>
                    <a:pt x="0" y="176"/>
                  </a:lnTo>
                  <a:lnTo>
                    <a:pt x="1" y="177"/>
                  </a:lnTo>
                  <a:lnTo>
                    <a:pt x="4" y="179"/>
                  </a:lnTo>
                  <a:lnTo>
                    <a:pt x="6" y="179"/>
                  </a:lnTo>
                  <a:lnTo>
                    <a:pt x="7" y="179"/>
                  </a:lnTo>
                  <a:lnTo>
                    <a:pt x="8" y="178"/>
                  </a:lnTo>
                  <a:lnTo>
                    <a:pt x="9" y="176"/>
                  </a:lnTo>
                  <a:lnTo>
                    <a:pt x="9" y="176"/>
                  </a:lnTo>
                  <a:lnTo>
                    <a:pt x="12" y="155"/>
                  </a:lnTo>
                  <a:lnTo>
                    <a:pt x="15" y="133"/>
                  </a:lnTo>
                  <a:lnTo>
                    <a:pt x="18" y="111"/>
                  </a:lnTo>
                  <a:lnTo>
                    <a:pt x="24" y="91"/>
                  </a:lnTo>
                  <a:lnTo>
                    <a:pt x="24" y="91"/>
                  </a:lnTo>
                  <a:lnTo>
                    <a:pt x="28" y="69"/>
                  </a:lnTo>
                  <a:lnTo>
                    <a:pt x="32" y="48"/>
                  </a:lnTo>
                  <a:lnTo>
                    <a:pt x="34" y="27"/>
                  </a:lnTo>
                  <a:lnTo>
                    <a:pt x="35" y="5"/>
                  </a:lnTo>
                  <a:lnTo>
                    <a:pt x="35" y="5"/>
                  </a:lnTo>
                  <a:lnTo>
                    <a:pt x="34" y="3"/>
                  </a:lnTo>
                  <a:lnTo>
                    <a:pt x="33" y="1"/>
                  </a:lnTo>
                  <a:lnTo>
                    <a:pt x="32" y="0"/>
                  </a:lnTo>
                  <a:lnTo>
                    <a:pt x="30" y="0"/>
                  </a:lnTo>
                  <a:lnTo>
                    <a:pt x="28" y="0"/>
                  </a:lnTo>
                  <a:lnTo>
                    <a:pt x="27" y="1"/>
                  </a:lnTo>
                  <a:lnTo>
                    <a:pt x="26" y="3"/>
                  </a:lnTo>
                  <a:lnTo>
                    <a:pt x="26" y="5"/>
                  </a:lnTo>
                  <a:lnTo>
                    <a:pt x="26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5" name="Freeform 201"/>
            <p:cNvSpPr/>
            <p:nvPr>
              <p:custDataLst>
                <p:tags r:id="rId40"/>
              </p:custDataLst>
            </p:nvPr>
          </p:nvSpPr>
          <p:spPr bwMode="auto">
            <a:xfrm>
              <a:off x="4570413" y="2508250"/>
              <a:ext cx="12700" cy="41275"/>
            </a:xfrm>
            <a:custGeom>
              <a:avLst/>
              <a:gdLst/>
              <a:ahLst/>
              <a:cxnLst>
                <a:cxn ang="0">
                  <a:pos x="12" y="3"/>
                </a:cxn>
                <a:cxn ang="0">
                  <a:pos x="12" y="3"/>
                </a:cxn>
                <a:cxn ang="0">
                  <a:pos x="8" y="21"/>
                </a:cxn>
                <a:cxn ang="0">
                  <a:pos x="6" y="38"/>
                </a:cxn>
                <a:cxn ang="0">
                  <a:pos x="3" y="56"/>
                </a:cxn>
                <a:cxn ang="0">
                  <a:pos x="0" y="73"/>
                </a:cxn>
                <a:cxn ang="0">
                  <a:pos x="0" y="73"/>
                </a:cxn>
                <a:cxn ang="0">
                  <a:pos x="0" y="76"/>
                </a:cxn>
                <a:cxn ang="0">
                  <a:pos x="1" y="77"/>
                </a:cxn>
                <a:cxn ang="0">
                  <a:pos x="2" y="78"/>
                </a:cxn>
                <a:cxn ang="0">
                  <a:pos x="3" y="79"/>
                </a:cxn>
                <a:cxn ang="0">
                  <a:pos x="5" y="79"/>
                </a:cxn>
                <a:cxn ang="0">
                  <a:pos x="7" y="79"/>
                </a:cxn>
                <a:cxn ang="0">
                  <a:pos x="8" y="78"/>
                </a:cxn>
                <a:cxn ang="0">
                  <a:pos x="9" y="76"/>
                </a:cxn>
                <a:cxn ang="0">
                  <a:pos x="9" y="76"/>
                </a:cxn>
                <a:cxn ang="0">
                  <a:pos x="12" y="58"/>
                </a:cxn>
                <a:cxn ang="0">
                  <a:pos x="14" y="40"/>
                </a:cxn>
                <a:cxn ang="0">
                  <a:pos x="17" y="23"/>
                </a:cxn>
                <a:cxn ang="0">
                  <a:pos x="22" y="6"/>
                </a:cxn>
                <a:cxn ang="0">
                  <a:pos x="22" y="6"/>
                </a:cxn>
                <a:cxn ang="0">
                  <a:pos x="22" y="4"/>
                </a:cxn>
                <a:cxn ang="0">
                  <a:pos x="22" y="2"/>
                </a:cxn>
                <a:cxn ang="0">
                  <a:pos x="21" y="1"/>
                </a:cxn>
                <a:cxn ang="0">
                  <a:pos x="19" y="0"/>
                </a:cxn>
                <a:cxn ang="0">
                  <a:pos x="16" y="0"/>
                </a:cxn>
                <a:cxn ang="0">
                  <a:pos x="15" y="0"/>
                </a:cxn>
                <a:cxn ang="0">
                  <a:pos x="13" y="1"/>
                </a:cxn>
                <a:cxn ang="0">
                  <a:pos x="12" y="3"/>
                </a:cxn>
                <a:cxn ang="0">
                  <a:pos x="12" y="3"/>
                </a:cxn>
              </a:cxnLst>
              <a:rect l="0" t="0" r="r" b="b"/>
              <a:pathLst>
                <a:path w="22" h="79">
                  <a:moveTo>
                    <a:pt x="12" y="3"/>
                  </a:moveTo>
                  <a:lnTo>
                    <a:pt x="12" y="3"/>
                  </a:lnTo>
                  <a:lnTo>
                    <a:pt x="8" y="21"/>
                  </a:lnTo>
                  <a:lnTo>
                    <a:pt x="6" y="38"/>
                  </a:lnTo>
                  <a:lnTo>
                    <a:pt x="3" y="56"/>
                  </a:lnTo>
                  <a:lnTo>
                    <a:pt x="0" y="73"/>
                  </a:lnTo>
                  <a:lnTo>
                    <a:pt x="0" y="73"/>
                  </a:lnTo>
                  <a:lnTo>
                    <a:pt x="0" y="76"/>
                  </a:lnTo>
                  <a:lnTo>
                    <a:pt x="1" y="77"/>
                  </a:lnTo>
                  <a:lnTo>
                    <a:pt x="2" y="78"/>
                  </a:lnTo>
                  <a:lnTo>
                    <a:pt x="3" y="79"/>
                  </a:lnTo>
                  <a:lnTo>
                    <a:pt x="5" y="79"/>
                  </a:lnTo>
                  <a:lnTo>
                    <a:pt x="7" y="79"/>
                  </a:lnTo>
                  <a:lnTo>
                    <a:pt x="8" y="78"/>
                  </a:lnTo>
                  <a:lnTo>
                    <a:pt x="9" y="76"/>
                  </a:lnTo>
                  <a:lnTo>
                    <a:pt x="9" y="76"/>
                  </a:lnTo>
                  <a:lnTo>
                    <a:pt x="12" y="58"/>
                  </a:lnTo>
                  <a:lnTo>
                    <a:pt x="14" y="40"/>
                  </a:lnTo>
                  <a:lnTo>
                    <a:pt x="17" y="23"/>
                  </a:lnTo>
                  <a:lnTo>
                    <a:pt x="22" y="6"/>
                  </a:lnTo>
                  <a:lnTo>
                    <a:pt x="22" y="6"/>
                  </a:lnTo>
                  <a:lnTo>
                    <a:pt x="22" y="4"/>
                  </a:lnTo>
                  <a:lnTo>
                    <a:pt x="22" y="2"/>
                  </a:lnTo>
                  <a:lnTo>
                    <a:pt x="21" y="1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5" y="0"/>
                  </a:lnTo>
                  <a:lnTo>
                    <a:pt x="13" y="1"/>
                  </a:lnTo>
                  <a:lnTo>
                    <a:pt x="12" y="3"/>
                  </a:lnTo>
                  <a:lnTo>
                    <a:pt x="12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6" name="Freeform 202"/>
            <p:cNvSpPr/>
            <p:nvPr>
              <p:custDataLst>
                <p:tags r:id="rId41"/>
              </p:custDataLst>
            </p:nvPr>
          </p:nvSpPr>
          <p:spPr bwMode="auto">
            <a:xfrm>
              <a:off x="4603750" y="2557463"/>
              <a:ext cx="15875" cy="46038"/>
            </a:xfrm>
            <a:custGeom>
              <a:avLst/>
              <a:gdLst/>
              <a:ahLst/>
              <a:cxnLst>
                <a:cxn ang="0">
                  <a:pos x="20" y="3"/>
                </a:cxn>
                <a:cxn ang="0">
                  <a:pos x="20" y="3"/>
                </a:cxn>
                <a:cxn ang="0">
                  <a:pos x="0" y="79"/>
                </a:cxn>
                <a:cxn ang="0">
                  <a:pos x="0" y="79"/>
                </a:cxn>
                <a:cxn ang="0">
                  <a:pos x="0" y="81"/>
                </a:cxn>
                <a:cxn ang="0">
                  <a:pos x="1" y="83"/>
                </a:cxn>
                <a:cxn ang="0">
                  <a:pos x="2" y="84"/>
                </a:cxn>
                <a:cxn ang="0">
                  <a:pos x="4" y="85"/>
                </a:cxn>
                <a:cxn ang="0">
                  <a:pos x="5" y="85"/>
                </a:cxn>
                <a:cxn ang="0">
                  <a:pos x="7" y="85"/>
                </a:cxn>
                <a:cxn ang="0">
                  <a:pos x="8" y="84"/>
                </a:cxn>
                <a:cxn ang="0">
                  <a:pos x="9" y="82"/>
                </a:cxn>
                <a:cxn ang="0">
                  <a:pos x="9" y="82"/>
                </a:cxn>
                <a:cxn ang="0">
                  <a:pos x="28" y="5"/>
                </a:cxn>
                <a:cxn ang="0">
                  <a:pos x="28" y="5"/>
                </a:cxn>
                <a:cxn ang="0">
                  <a:pos x="29" y="3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5" y="0"/>
                </a:cxn>
                <a:cxn ang="0">
                  <a:pos x="23" y="0"/>
                </a:cxn>
                <a:cxn ang="0">
                  <a:pos x="22" y="0"/>
                </a:cxn>
                <a:cxn ang="0">
                  <a:pos x="20" y="1"/>
                </a:cxn>
                <a:cxn ang="0">
                  <a:pos x="20" y="3"/>
                </a:cxn>
                <a:cxn ang="0">
                  <a:pos x="20" y="3"/>
                </a:cxn>
              </a:cxnLst>
              <a:rect l="0" t="0" r="r" b="b"/>
              <a:pathLst>
                <a:path w="29" h="85">
                  <a:moveTo>
                    <a:pt x="20" y="3"/>
                  </a:moveTo>
                  <a:lnTo>
                    <a:pt x="20" y="3"/>
                  </a:lnTo>
                  <a:lnTo>
                    <a:pt x="0" y="79"/>
                  </a:lnTo>
                  <a:lnTo>
                    <a:pt x="0" y="79"/>
                  </a:lnTo>
                  <a:lnTo>
                    <a:pt x="0" y="81"/>
                  </a:lnTo>
                  <a:lnTo>
                    <a:pt x="1" y="83"/>
                  </a:lnTo>
                  <a:lnTo>
                    <a:pt x="2" y="84"/>
                  </a:lnTo>
                  <a:lnTo>
                    <a:pt x="4" y="85"/>
                  </a:lnTo>
                  <a:lnTo>
                    <a:pt x="5" y="85"/>
                  </a:lnTo>
                  <a:lnTo>
                    <a:pt x="7" y="85"/>
                  </a:lnTo>
                  <a:lnTo>
                    <a:pt x="8" y="84"/>
                  </a:lnTo>
                  <a:lnTo>
                    <a:pt x="9" y="82"/>
                  </a:lnTo>
                  <a:lnTo>
                    <a:pt x="9" y="82"/>
                  </a:lnTo>
                  <a:lnTo>
                    <a:pt x="28" y="5"/>
                  </a:lnTo>
                  <a:lnTo>
                    <a:pt x="28" y="5"/>
                  </a:lnTo>
                  <a:lnTo>
                    <a:pt x="29" y="3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5" y="0"/>
                  </a:lnTo>
                  <a:lnTo>
                    <a:pt x="23" y="0"/>
                  </a:lnTo>
                  <a:lnTo>
                    <a:pt x="22" y="0"/>
                  </a:lnTo>
                  <a:lnTo>
                    <a:pt x="20" y="1"/>
                  </a:lnTo>
                  <a:lnTo>
                    <a:pt x="20" y="3"/>
                  </a:lnTo>
                  <a:lnTo>
                    <a:pt x="20" y="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7" name="Freeform 203"/>
            <p:cNvSpPr/>
            <p:nvPr>
              <p:custDataLst>
                <p:tags r:id="rId42"/>
              </p:custDataLst>
            </p:nvPr>
          </p:nvSpPr>
          <p:spPr bwMode="auto">
            <a:xfrm>
              <a:off x="4687888" y="2668588"/>
              <a:ext cx="15875" cy="61913"/>
            </a:xfrm>
            <a:custGeom>
              <a:avLst/>
              <a:gdLst/>
              <a:ahLst/>
              <a:cxnLst>
                <a:cxn ang="0">
                  <a:pos x="19" y="4"/>
                </a:cxn>
                <a:cxn ang="0">
                  <a:pos x="19" y="4"/>
                </a:cxn>
                <a:cxn ang="0">
                  <a:pos x="19" y="12"/>
                </a:cxn>
                <a:cxn ang="0">
                  <a:pos x="17" y="19"/>
                </a:cxn>
                <a:cxn ang="0">
                  <a:pos x="12" y="35"/>
                </a:cxn>
                <a:cxn ang="0">
                  <a:pos x="8" y="50"/>
                </a:cxn>
                <a:cxn ang="0">
                  <a:pos x="7" y="58"/>
                </a:cxn>
                <a:cxn ang="0">
                  <a:pos x="6" y="65"/>
                </a:cxn>
                <a:cxn ang="0">
                  <a:pos x="6" y="65"/>
                </a:cxn>
                <a:cxn ang="0">
                  <a:pos x="6" y="76"/>
                </a:cxn>
                <a:cxn ang="0">
                  <a:pos x="5" y="89"/>
                </a:cxn>
                <a:cxn ang="0">
                  <a:pos x="4" y="99"/>
                </a:cxn>
                <a:cxn ang="0">
                  <a:pos x="0" y="110"/>
                </a:cxn>
                <a:cxn ang="0">
                  <a:pos x="0" y="110"/>
                </a:cxn>
                <a:cxn ang="0">
                  <a:pos x="0" y="112"/>
                </a:cxn>
                <a:cxn ang="0">
                  <a:pos x="0" y="113"/>
                </a:cxn>
                <a:cxn ang="0">
                  <a:pos x="1" y="116"/>
                </a:cxn>
                <a:cxn ang="0">
                  <a:pos x="3" y="116"/>
                </a:cxn>
                <a:cxn ang="0">
                  <a:pos x="6" y="116"/>
                </a:cxn>
                <a:cxn ang="0">
                  <a:pos x="8" y="114"/>
                </a:cxn>
                <a:cxn ang="0">
                  <a:pos x="9" y="112"/>
                </a:cxn>
                <a:cxn ang="0">
                  <a:pos x="9" y="112"/>
                </a:cxn>
                <a:cxn ang="0">
                  <a:pos x="12" y="102"/>
                </a:cxn>
                <a:cxn ang="0">
                  <a:pos x="14" y="92"/>
                </a:cxn>
                <a:cxn ang="0">
                  <a:pos x="15" y="80"/>
                </a:cxn>
                <a:cxn ang="0">
                  <a:pos x="15" y="70"/>
                </a:cxn>
                <a:cxn ang="0">
                  <a:pos x="15" y="70"/>
                </a:cxn>
                <a:cxn ang="0">
                  <a:pos x="17" y="62"/>
                </a:cxn>
                <a:cxn ang="0">
                  <a:pos x="18" y="54"/>
                </a:cxn>
                <a:cxn ang="0">
                  <a:pos x="22" y="37"/>
                </a:cxn>
                <a:cxn ang="0">
                  <a:pos x="26" y="20"/>
                </a:cxn>
                <a:cxn ang="0">
                  <a:pos x="28" y="12"/>
                </a:cxn>
                <a:cxn ang="0">
                  <a:pos x="29" y="4"/>
                </a:cxn>
                <a:cxn ang="0">
                  <a:pos x="29" y="4"/>
                </a:cxn>
                <a:cxn ang="0">
                  <a:pos x="28" y="2"/>
                </a:cxn>
                <a:cxn ang="0">
                  <a:pos x="27" y="1"/>
                </a:cxn>
                <a:cxn ang="0">
                  <a:pos x="26" y="0"/>
                </a:cxn>
                <a:cxn ang="0">
                  <a:pos x="24" y="0"/>
                </a:cxn>
                <a:cxn ang="0">
                  <a:pos x="22" y="0"/>
                </a:cxn>
                <a:cxn ang="0">
                  <a:pos x="21" y="1"/>
                </a:cxn>
                <a:cxn ang="0">
                  <a:pos x="20" y="2"/>
                </a:cxn>
                <a:cxn ang="0">
                  <a:pos x="19" y="4"/>
                </a:cxn>
                <a:cxn ang="0">
                  <a:pos x="19" y="4"/>
                </a:cxn>
              </a:cxnLst>
              <a:rect l="0" t="0" r="r" b="b"/>
              <a:pathLst>
                <a:path w="29" h="116">
                  <a:moveTo>
                    <a:pt x="19" y="4"/>
                  </a:moveTo>
                  <a:lnTo>
                    <a:pt x="19" y="4"/>
                  </a:lnTo>
                  <a:lnTo>
                    <a:pt x="19" y="12"/>
                  </a:lnTo>
                  <a:lnTo>
                    <a:pt x="17" y="19"/>
                  </a:lnTo>
                  <a:lnTo>
                    <a:pt x="12" y="35"/>
                  </a:lnTo>
                  <a:lnTo>
                    <a:pt x="8" y="50"/>
                  </a:lnTo>
                  <a:lnTo>
                    <a:pt x="7" y="58"/>
                  </a:lnTo>
                  <a:lnTo>
                    <a:pt x="6" y="65"/>
                  </a:lnTo>
                  <a:lnTo>
                    <a:pt x="6" y="65"/>
                  </a:lnTo>
                  <a:lnTo>
                    <a:pt x="6" y="76"/>
                  </a:lnTo>
                  <a:lnTo>
                    <a:pt x="5" y="89"/>
                  </a:lnTo>
                  <a:lnTo>
                    <a:pt x="4" y="99"/>
                  </a:lnTo>
                  <a:lnTo>
                    <a:pt x="0" y="110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3"/>
                  </a:lnTo>
                  <a:lnTo>
                    <a:pt x="1" y="116"/>
                  </a:lnTo>
                  <a:lnTo>
                    <a:pt x="3" y="116"/>
                  </a:lnTo>
                  <a:lnTo>
                    <a:pt x="6" y="116"/>
                  </a:lnTo>
                  <a:lnTo>
                    <a:pt x="8" y="114"/>
                  </a:lnTo>
                  <a:lnTo>
                    <a:pt x="9" y="112"/>
                  </a:lnTo>
                  <a:lnTo>
                    <a:pt x="9" y="112"/>
                  </a:lnTo>
                  <a:lnTo>
                    <a:pt x="12" y="102"/>
                  </a:lnTo>
                  <a:lnTo>
                    <a:pt x="14" y="92"/>
                  </a:lnTo>
                  <a:lnTo>
                    <a:pt x="15" y="80"/>
                  </a:lnTo>
                  <a:lnTo>
                    <a:pt x="15" y="70"/>
                  </a:lnTo>
                  <a:lnTo>
                    <a:pt x="15" y="70"/>
                  </a:lnTo>
                  <a:lnTo>
                    <a:pt x="17" y="62"/>
                  </a:lnTo>
                  <a:lnTo>
                    <a:pt x="18" y="54"/>
                  </a:lnTo>
                  <a:lnTo>
                    <a:pt x="22" y="37"/>
                  </a:lnTo>
                  <a:lnTo>
                    <a:pt x="26" y="20"/>
                  </a:lnTo>
                  <a:lnTo>
                    <a:pt x="28" y="12"/>
                  </a:lnTo>
                  <a:lnTo>
                    <a:pt x="29" y="4"/>
                  </a:lnTo>
                  <a:lnTo>
                    <a:pt x="29" y="4"/>
                  </a:lnTo>
                  <a:lnTo>
                    <a:pt x="28" y="2"/>
                  </a:lnTo>
                  <a:lnTo>
                    <a:pt x="27" y="1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2" y="0"/>
                  </a:lnTo>
                  <a:lnTo>
                    <a:pt x="21" y="1"/>
                  </a:lnTo>
                  <a:lnTo>
                    <a:pt x="20" y="2"/>
                  </a:lnTo>
                  <a:lnTo>
                    <a:pt x="19" y="4"/>
                  </a:lnTo>
                  <a:lnTo>
                    <a:pt x="19" y="4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88" name="Freeform 204"/>
            <p:cNvSpPr/>
            <p:nvPr>
              <p:custDataLst>
                <p:tags r:id="rId43"/>
              </p:custDataLst>
            </p:nvPr>
          </p:nvSpPr>
          <p:spPr bwMode="auto">
            <a:xfrm>
              <a:off x="4714875" y="2657475"/>
              <a:ext cx="11113" cy="61913"/>
            </a:xfrm>
            <a:custGeom>
              <a:avLst/>
              <a:gdLst/>
              <a:ahLst/>
              <a:cxnLst>
                <a:cxn ang="0">
                  <a:pos x="12" y="5"/>
                </a:cxn>
                <a:cxn ang="0">
                  <a:pos x="12" y="5"/>
                </a:cxn>
                <a:cxn ang="0">
                  <a:pos x="10" y="32"/>
                </a:cxn>
                <a:cxn ang="0">
                  <a:pos x="6" y="59"/>
                </a:cxn>
                <a:cxn ang="0">
                  <a:pos x="2" y="86"/>
                </a:cxn>
                <a:cxn ang="0">
                  <a:pos x="0" y="113"/>
                </a:cxn>
                <a:cxn ang="0">
                  <a:pos x="0" y="113"/>
                </a:cxn>
                <a:cxn ang="0">
                  <a:pos x="0" y="115"/>
                </a:cxn>
                <a:cxn ang="0">
                  <a:pos x="1" y="116"/>
                </a:cxn>
                <a:cxn ang="0">
                  <a:pos x="3" y="117"/>
                </a:cxn>
                <a:cxn ang="0">
                  <a:pos x="4" y="117"/>
                </a:cxn>
                <a:cxn ang="0">
                  <a:pos x="6" y="117"/>
                </a:cxn>
                <a:cxn ang="0">
                  <a:pos x="8" y="116"/>
                </a:cxn>
                <a:cxn ang="0">
                  <a:pos x="9" y="115"/>
                </a:cxn>
                <a:cxn ang="0">
                  <a:pos x="9" y="113"/>
                </a:cxn>
                <a:cxn ang="0">
                  <a:pos x="9" y="113"/>
                </a:cxn>
                <a:cxn ang="0">
                  <a:pos x="11" y="86"/>
                </a:cxn>
                <a:cxn ang="0">
                  <a:pos x="15" y="59"/>
                </a:cxn>
                <a:cxn ang="0">
                  <a:pos x="19" y="32"/>
                </a:cxn>
                <a:cxn ang="0">
                  <a:pos x="21" y="5"/>
                </a:cxn>
                <a:cxn ang="0">
                  <a:pos x="21" y="5"/>
                </a:cxn>
                <a:cxn ang="0">
                  <a:pos x="21" y="3"/>
                </a:cxn>
                <a:cxn ang="0">
                  <a:pos x="20" y="2"/>
                </a:cxn>
                <a:cxn ang="0">
                  <a:pos x="19" y="1"/>
                </a:cxn>
                <a:cxn ang="0">
                  <a:pos x="17" y="0"/>
                </a:cxn>
                <a:cxn ang="0">
                  <a:pos x="15" y="1"/>
                </a:cxn>
                <a:cxn ang="0">
                  <a:pos x="14" y="2"/>
                </a:cxn>
                <a:cxn ang="0">
                  <a:pos x="13" y="3"/>
                </a:cxn>
                <a:cxn ang="0">
                  <a:pos x="12" y="5"/>
                </a:cxn>
                <a:cxn ang="0">
                  <a:pos x="12" y="5"/>
                </a:cxn>
              </a:cxnLst>
              <a:rect l="0" t="0" r="r" b="b"/>
              <a:pathLst>
                <a:path w="21" h="117">
                  <a:moveTo>
                    <a:pt x="12" y="5"/>
                  </a:moveTo>
                  <a:lnTo>
                    <a:pt x="12" y="5"/>
                  </a:lnTo>
                  <a:lnTo>
                    <a:pt x="10" y="32"/>
                  </a:lnTo>
                  <a:lnTo>
                    <a:pt x="6" y="59"/>
                  </a:lnTo>
                  <a:lnTo>
                    <a:pt x="2" y="86"/>
                  </a:lnTo>
                  <a:lnTo>
                    <a:pt x="0" y="113"/>
                  </a:lnTo>
                  <a:lnTo>
                    <a:pt x="0" y="113"/>
                  </a:lnTo>
                  <a:lnTo>
                    <a:pt x="0" y="115"/>
                  </a:lnTo>
                  <a:lnTo>
                    <a:pt x="1" y="116"/>
                  </a:lnTo>
                  <a:lnTo>
                    <a:pt x="3" y="117"/>
                  </a:lnTo>
                  <a:lnTo>
                    <a:pt x="4" y="117"/>
                  </a:lnTo>
                  <a:lnTo>
                    <a:pt x="6" y="117"/>
                  </a:lnTo>
                  <a:lnTo>
                    <a:pt x="8" y="116"/>
                  </a:lnTo>
                  <a:lnTo>
                    <a:pt x="9" y="115"/>
                  </a:lnTo>
                  <a:lnTo>
                    <a:pt x="9" y="113"/>
                  </a:lnTo>
                  <a:lnTo>
                    <a:pt x="9" y="113"/>
                  </a:lnTo>
                  <a:lnTo>
                    <a:pt x="11" y="86"/>
                  </a:lnTo>
                  <a:lnTo>
                    <a:pt x="15" y="59"/>
                  </a:lnTo>
                  <a:lnTo>
                    <a:pt x="19" y="32"/>
                  </a:lnTo>
                  <a:lnTo>
                    <a:pt x="21" y="5"/>
                  </a:lnTo>
                  <a:lnTo>
                    <a:pt x="21" y="5"/>
                  </a:lnTo>
                  <a:lnTo>
                    <a:pt x="21" y="3"/>
                  </a:lnTo>
                  <a:lnTo>
                    <a:pt x="20" y="2"/>
                  </a:lnTo>
                  <a:lnTo>
                    <a:pt x="19" y="1"/>
                  </a:lnTo>
                  <a:lnTo>
                    <a:pt x="17" y="0"/>
                  </a:lnTo>
                  <a:lnTo>
                    <a:pt x="15" y="1"/>
                  </a:lnTo>
                  <a:lnTo>
                    <a:pt x="14" y="2"/>
                  </a:lnTo>
                  <a:lnTo>
                    <a:pt x="13" y="3"/>
                  </a:lnTo>
                  <a:lnTo>
                    <a:pt x="12" y="5"/>
                  </a:lnTo>
                  <a:lnTo>
                    <a:pt x="12" y="5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0" name="Freeform 206"/>
            <p:cNvSpPr>
              <a:spLocks noEditPoints="1"/>
            </p:cNvSpPr>
            <p:nvPr>
              <p:custDataLst>
                <p:tags r:id="rId44"/>
              </p:custDataLst>
            </p:nvPr>
          </p:nvSpPr>
          <p:spPr bwMode="auto">
            <a:xfrm>
              <a:off x="4249738" y="2249488"/>
              <a:ext cx="555625" cy="574675"/>
            </a:xfrm>
            <a:custGeom>
              <a:avLst/>
              <a:gdLst/>
              <a:ahLst/>
              <a:cxnLst>
                <a:cxn ang="0">
                  <a:pos x="817" y="1056"/>
                </a:cxn>
                <a:cxn ang="0">
                  <a:pos x="716" y="1035"/>
                </a:cxn>
                <a:cxn ang="0">
                  <a:pos x="659" y="1016"/>
                </a:cxn>
                <a:cxn ang="0">
                  <a:pos x="645" y="1010"/>
                </a:cxn>
                <a:cxn ang="0">
                  <a:pos x="623" y="986"/>
                </a:cxn>
                <a:cxn ang="0">
                  <a:pos x="608" y="970"/>
                </a:cxn>
                <a:cxn ang="0">
                  <a:pos x="577" y="929"/>
                </a:cxn>
                <a:cxn ang="0">
                  <a:pos x="513" y="864"/>
                </a:cxn>
                <a:cxn ang="0">
                  <a:pos x="403" y="767"/>
                </a:cxn>
                <a:cxn ang="0">
                  <a:pos x="307" y="683"/>
                </a:cxn>
                <a:cxn ang="0">
                  <a:pos x="222" y="574"/>
                </a:cxn>
                <a:cxn ang="0">
                  <a:pos x="139" y="472"/>
                </a:cxn>
                <a:cxn ang="0">
                  <a:pos x="97" y="439"/>
                </a:cxn>
                <a:cxn ang="0">
                  <a:pos x="31" y="360"/>
                </a:cxn>
                <a:cxn ang="0">
                  <a:pos x="27" y="300"/>
                </a:cxn>
                <a:cxn ang="0">
                  <a:pos x="84" y="371"/>
                </a:cxn>
                <a:cxn ang="0">
                  <a:pos x="141" y="426"/>
                </a:cxn>
                <a:cxn ang="0">
                  <a:pos x="208" y="491"/>
                </a:cxn>
                <a:cxn ang="0">
                  <a:pos x="305" y="624"/>
                </a:cxn>
                <a:cxn ang="0">
                  <a:pos x="398" y="714"/>
                </a:cxn>
                <a:cxn ang="0">
                  <a:pos x="481" y="790"/>
                </a:cxn>
                <a:cxn ang="0">
                  <a:pos x="571" y="872"/>
                </a:cxn>
                <a:cxn ang="0">
                  <a:pos x="646" y="943"/>
                </a:cxn>
                <a:cxn ang="0">
                  <a:pos x="724" y="871"/>
                </a:cxn>
                <a:cxn ang="0">
                  <a:pos x="843" y="787"/>
                </a:cxn>
                <a:cxn ang="0">
                  <a:pos x="981" y="693"/>
                </a:cxn>
                <a:cxn ang="0">
                  <a:pos x="917" y="620"/>
                </a:cxn>
                <a:cxn ang="0">
                  <a:pos x="751" y="446"/>
                </a:cxn>
                <a:cxn ang="0">
                  <a:pos x="583" y="291"/>
                </a:cxn>
                <a:cxn ang="0">
                  <a:pos x="501" y="195"/>
                </a:cxn>
                <a:cxn ang="0">
                  <a:pos x="431" y="116"/>
                </a:cxn>
                <a:cxn ang="0">
                  <a:pos x="378" y="54"/>
                </a:cxn>
                <a:cxn ang="0">
                  <a:pos x="377" y="0"/>
                </a:cxn>
                <a:cxn ang="0">
                  <a:pos x="496" y="134"/>
                </a:cxn>
                <a:cxn ang="0">
                  <a:pos x="631" y="290"/>
                </a:cxn>
                <a:cxn ang="0">
                  <a:pos x="729" y="380"/>
                </a:cxn>
                <a:cxn ang="0">
                  <a:pos x="900" y="546"/>
                </a:cxn>
                <a:cxn ang="0">
                  <a:pos x="980" y="641"/>
                </a:cxn>
                <a:cxn ang="0">
                  <a:pos x="1020" y="678"/>
                </a:cxn>
                <a:cxn ang="0">
                  <a:pos x="1032" y="689"/>
                </a:cxn>
                <a:cxn ang="0">
                  <a:pos x="1037" y="700"/>
                </a:cxn>
                <a:cxn ang="0">
                  <a:pos x="1051" y="800"/>
                </a:cxn>
                <a:cxn ang="0">
                  <a:pos x="1037" y="911"/>
                </a:cxn>
                <a:cxn ang="0">
                  <a:pos x="1029" y="991"/>
                </a:cxn>
                <a:cxn ang="0">
                  <a:pos x="1023" y="1039"/>
                </a:cxn>
                <a:cxn ang="0">
                  <a:pos x="1016" y="1079"/>
                </a:cxn>
                <a:cxn ang="0">
                  <a:pos x="1002" y="1088"/>
                </a:cxn>
                <a:cxn ang="0">
                  <a:pos x="996" y="1087"/>
                </a:cxn>
                <a:cxn ang="0">
                  <a:pos x="954" y="761"/>
                </a:cxn>
                <a:cxn ang="0">
                  <a:pos x="842" y="830"/>
                </a:cxn>
                <a:cxn ang="0">
                  <a:pos x="729" y="917"/>
                </a:cxn>
                <a:cxn ang="0">
                  <a:pos x="672" y="967"/>
                </a:cxn>
                <a:cxn ang="0">
                  <a:pos x="699" y="991"/>
                </a:cxn>
                <a:cxn ang="0">
                  <a:pos x="772" y="1010"/>
                </a:cxn>
                <a:cxn ang="0">
                  <a:pos x="941" y="1046"/>
                </a:cxn>
                <a:cxn ang="0">
                  <a:pos x="989" y="1039"/>
                </a:cxn>
                <a:cxn ang="0">
                  <a:pos x="990" y="1018"/>
                </a:cxn>
                <a:cxn ang="0">
                  <a:pos x="995" y="957"/>
                </a:cxn>
                <a:cxn ang="0">
                  <a:pos x="1010" y="856"/>
                </a:cxn>
                <a:cxn ang="0">
                  <a:pos x="1010" y="734"/>
                </a:cxn>
              </a:cxnLst>
              <a:rect l="0" t="0" r="r" b="b"/>
              <a:pathLst>
                <a:path w="1051" h="1088">
                  <a:moveTo>
                    <a:pt x="991" y="1088"/>
                  </a:moveTo>
                  <a:lnTo>
                    <a:pt x="991" y="1088"/>
                  </a:lnTo>
                  <a:lnTo>
                    <a:pt x="952" y="1084"/>
                  </a:lnTo>
                  <a:lnTo>
                    <a:pt x="911" y="1078"/>
                  </a:lnTo>
                  <a:lnTo>
                    <a:pt x="866" y="1069"/>
                  </a:lnTo>
                  <a:lnTo>
                    <a:pt x="817" y="1056"/>
                  </a:lnTo>
                  <a:lnTo>
                    <a:pt x="817" y="1056"/>
                  </a:lnTo>
                  <a:lnTo>
                    <a:pt x="773" y="1046"/>
                  </a:lnTo>
                  <a:lnTo>
                    <a:pt x="751" y="1041"/>
                  </a:lnTo>
                  <a:lnTo>
                    <a:pt x="728" y="1037"/>
                  </a:lnTo>
                  <a:lnTo>
                    <a:pt x="728" y="1037"/>
                  </a:lnTo>
                  <a:lnTo>
                    <a:pt x="716" y="1035"/>
                  </a:lnTo>
                  <a:lnTo>
                    <a:pt x="706" y="1031"/>
                  </a:lnTo>
                  <a:lnTo>
                    <a:pt x="686" y="1025"/>
                  </a:lnTo>
                  <a:lnTo>
                    <a:pt x="686" y="1025"/>
                  </a:lnTo>
                  <a:lnTo>
                    <a:pt x="673" y="1020"/>
                  </a:lnTo>
                  <a:lnTo>
                    <a:pt x="659" y="1016"/>
                  </a:lnTo>
                  <a:lnTo>
                    <a:pt x="659" y="1016"/>
                  </a:lnTo>
                  <a:lnTo>
                    <a:pt x="654" y="1015"/>
                  </a:lnTo>
                  <a:lnTo>
                    <a:pt x="651" y="1013"/>
                  </a:lnTo>
                  <a:lnTo>
                    <a:pt x="650" y="1012"/>
                  </a:lnTo>
                  <a:lnTo>
                    <a:pt x="649" y="1011"/>
                  </a:lnTo>
                  <a:lnTo>
                    <a:pt x="649" y="1011"/>
                  </a:lnTo>
                  <a:lnTo>
                    <a:pt x="645" y="1010"/>
                  </a:lnTo>
                  <a:lnTo>
                    <a:pt x="645" y="1010"/>
                  </a:lnTo>
                  <a:lnTo>
                    <a:pt x="640" y="1006"/>
                  </a:lnTo>
                  <a:lnTo>
                    <a:pt x="635" y="1001"/>
                  </a:lnTo>
                  <a:lnTo>
                    <a:pt x="628" y="991"/>
                  </a:lnTo>
                  <a:lnTo>
                    <a:pt x="623" y="986"/>
                  </a:lnTo>
                  <a:lnTo>
                    <a:pt x="623" y="986"/>
                  </a:lnTo>
                  <a:lnTo>
                    <a:pt x="620" y="983"/>
                  </a:lnTo>
                  <a:lnTo>
                    <a:pt x="619" y="982"/>
                  </a:lnTo>
                  <a:lnTo>
                    <a:pt x="619" y="982"/>
                  </a:lnTo>
                  <a:lnTo>
                    <a:pt x="614" y="979"/>
                  </a:lnTo>
                  <a:lnTo>
                    <a:pt x="611" y="976"/>
                  </a:lnTo>
                  <a:lnTo>
                    <a:pt x="608" y="970"/>
                  </a:lnTo>
                  <a:lnTo>
                    <a:pt x="608" y="965"/>
                  </a:lnTo>
                  <a:lnTo>
                    <a:pt x="608" y="963"/>
                  </a:lnTo>
                  <a:lnTo>
                    <a:pt x="606" y="961"/>
                  </a:lnTo>
                  <a:lnTo>
                    <a:pt x="606" y="961"/>
                  </a:lnTo>
                  <a:lnTo>
                    <a:pt x="591" y="946"/>
                  </a:lnTo>
                  <a:lnTo>
                    <a:pt x="577" y="929"/>
                  </a:lnTo>
                  <a:lnTo>
                    <a:pt x="577" y="929"/>
                  </a:lnTo>
                  <a:lnTo>
                    <a:pt x="561" y="912"/>
                  </a:lnTo>
                  <a:lnTo>
                    <a:pt x="546" y="895"/>
                  </a:lnTo>
                  <a:lnTo>
                    <a:pt x="529" y="879"/>
                  </a:lnTo>
                  <a:lnTo>
                    <a:pt x="513" y="864"/>
                  </a:lnTo>
                  <a:lnTo>
                    <a:pt x="513" y="864"/>
                  </a:lnTo>
                  <a:lnTo>
                    <a:pt x="490" y="846"/>
                  </a:lnTo>
                  <a:lnTo>
                    <a:pt x="469" y="827"/>
                  </a:lnTo>
                  <a:lnTo>
                    <a:pt x="428" y="789"/>
                  </a:lnTo>
                  <a:lnTo>
                    <a:pt x="428" y="789"/>
                  </a:lnTo>
                  <a:lnTo>
                    <a:pt x="416" y="777"/>
                  </a:lnTo>
                  <a:lnTo>
                    <a:pt x="403" y="767"/>
                  </a:lnTo>
                  <a:lnTo>
                    <a:pt x="378" y="745"/>
                  </a:lnTo>
                  <a:lnTo>
                    <a:pt x="378" y="745"/>
                  </a:lnTo>
                  <a:lnTo>
                    <a:pt x="356" y="729"/>
                  </a:lnTo>
                  <a:lnTo>
                    <a:pt x="336" y="711"/>
                  </a:lnTo>
                  <a:lnTo>
                    <a:pt x="317" y="693"/>
                  </a:lnTo>
                  <a:lnTo>
                    <a:pt x="307" y="683"/>
                  </a:lnTo>
                  <a:lnTo>
                    <a:pt x="299" y="673"/>
                  </a:lnTo>
                  <a:lnTo>
                    <a:pt x="299" y="673"/>
                  </a:lnTo>
                  <a:lnTo>
                    <a:pt x="271" y="638"/>
                  </a:lnTo>
                  <a:lnTo>
                    <a:pt x="271" y="638"/>
                  </a:lnTo>
                  <a:lnTo>
                    <a:pt x="238" y="596"/>
                  </a:lnTo>
                  <a:lnTo>
                    <a:pt x="222" y="574"/>
                  </a:lnTo>
                  <a:lnTo>
                    <a:pt x="207" y="552"/>
                  </a:lnTo>
                  <a:lnTo>
                    <a:pt x="207" y="552"/>
                  </a:lnTo>
                  <a:lnTo>
                    <a:pt x="194" y="534"/>
                  </a:lnTo>
                  <a:lnTo>
                    <a:pt x="178" y="514"/>
                  </a:lnTo>
                  <a:lnTo>
                    <a:pt x="160" y="493"/>
                  </a:lnTo>
                  <a:lnTo>
                    <a:pt x="139" y="472"/>
                  </a:lnTo>
                  <a:lnTo>
                    <a:pt x="139" y="472"/>
                  </a:lnTo>
                  <a:lnTo>
                    <a:pt x="128" y="461"/>
                  </a:lnTo>
                  <a:lnTo>
                    <a:pt x="115" y="453"/>
                  </a:lnTo>
                  <a:lnTo>
                    <a:pt x="115" y="453"/>
                  </a:lnTo>
                  <a:lnTo>
                    <a:pt x="103" y="444"/>
                  </a:lnTo>
                  <a:lnTo>
                    <a:pt x="97" y="439"/>
                  </a:lnTo>
                  <a:lnTo>
                    <a:pt x="92" y="433"/>
                  </a:lnTo>
                  <a:lnTo>
                    <a:pt x="92" y="433"/>
                  </a:lnTo>
                  <a:lnTo>
                    <a:pt x="74" y="414"/>
                  </a:lnTo>
                  <a:lnTo>
                    <a:pt x="57" y="393"/>
                  </a:lnTo>
                  <a:lnTo>
                    <a:pt x="57" y="393"/>
                  </a:lnTo>
                  <a:lnTo>
                    <a:pt x="31" y="360"/>
                  </a:lnTo>
                  <a:lnTo>
                    <a:pt x="16" y="345"/>
                  </a:lnTo>
                  <a:lnTo>
                    <a:pt x="2" y="329"/>
                  </a:lnTo>
                  <a:lnTo>
                    <a:pt x="2" y="329"/>
                  </a:lnTo>
                  <a:lnTo>
                    <a:pt x="0" y="327"/>
                  </a:lnTo>
                  <a:lnTo>
                    <a:pt x="0" y="327"/>
                  </a:lnTo>
                  <a:lnTo>
                    <a:pt x="27" y="300"/>
                  </a:lnTo>
                  <a:lnTo>
                    <a:pt x="27" y="300"/>
                  </a:lnTo>
                  <a:lnTo>
                    <a:pt x="45" y="322"/>
                  </a:lnTo>
                  <a:lnTo>
                    <a:pt x="45" y="322"/>
                  </a:lnTo>
                  <a:lnTo>
                    <a:pt x="68" y="351"/>
                  </a:lnTo>
                  <a:lnTo>
                    <a:pt x="68" y="351"/>
                  </a:lnTo>
                  <a:lnTo>
                    <a:pt x="84" y="371"/>
                  </a:lnTo>
                  <a:lnTo>
                    <a:pt x="102" y="392"/>
                  </a:lnTo>
                  <a:lnTo>
                    <a:pt x="111" y="401"/>
                  </a:lnTo>
                  <a:lnTo>
                    <a:pt x="120" y="411"/>
                  </a:lnTo>
                  <a:lnTo>
                    <a:pt x="131" y="419"/>
                  </a:lnTo>
                  <a:lnTo>
                    <a:pt x="141" y="426"/>
                  </a:lnTo>
                  <a:lnTo>
                    <a:pt x="141" y="426"/>
                  </a:lnTo>
                  <a:lnTo>
                    <a:pt x="151" y="434"/>
                  </a:lnTo>
                  <a:lnTo>
                    <a:pt x="163" y="444"/>
                  </a:lnTo>
                  <a:lnTo>
                    <a:pt x="174" y="454"/>
                  </a:lnTo>
                  <a:lnTo>
                    <a:pt x="186" y="465"/>
                  </a:lnTo>
                  <a:lnTo>
                    <a:pt x="197" y="478"/>
                  </a:lnTo>
                  <a:lnTo>
                    <a:pt x="208" y="491"/>
                  </a:lnTo>
                  <a:lnTo>
                    <a:pt x="219" y="506"/>
                  </a:lnTo>
                  <a:lnTo>
                    <a:pt x="229" y="521"/>
                  </a:lnTo>
                  <a:lnTo>
                    <a:pt x="229" y="521"/>
                  </a:lnTo>
                  <a:lnTo>
                    <a:pt x="261" y="567"/>
                  </a:lnTo>
                  <a:lnTo>
                    <a:pt x="291" y="607"/>
                  </a:lnTo>
                  <a:lnTo>
                    <a:pt x="305" y="624"/>
                  </a:lnTo>
                  <a:lnTo>
                    <a:pt x="319" y="640"/>
                  </a:lnTo>
                  <a:lnTo>
                    <a:pt x="332" y="654"/>
                  </a:lnTo>
                  <a:lnTo>
                    <a:pt x="346" y="668"/>
                  </a:lnTo>
                  <a:lnTo>
                    <a:pt x="346" y="668"/>
                  </a:lnTo>
                  <a:lnTo>
                    <a:pt x="371" y="692"/>
                  </a:lnTo>
                  <a:lnTo>
                    <a:pt x="398" y="714"/>
                  </a:lnTo>
                  <a:lnTo>
                    <a:pt x="398" y="714"/>
                  </a:lnTo>
                  <a:lnTo>
                    <a:pt x="429" y="741"/>
                  </a:lnTo>
                  <a:lnTo>
                    <a:pt x="445" y="755"/>
                  </a:lnTo>
                  <a:lnTo>
                    <a:pt x="459" y="769"/>
                  </a:lnTo>
                  <a:lnTo>
                    <a:pt x="459" y="769"/>
                  </a:lnTo>
                  <a:lnTo>
                    <a:pt x="481" y="790"/>
                  </a:lnTo>
                  <a:lnTo>
                    <a:pt x="504" y="809"/>
                  </a:lnTo>
                  <a:lnTo>
                    <a:pt x="504" y="809"/>
                  </a:lnTo>
                  <a:lnTo>
                    <a:pt x="526" y="828"/>
                  </a:lnTo>
                  <a:lnTo>
                    <a:pt x="548" y="849"/>
                  </a:lnTo>
                  <a:lnTo>
                    <a:pt x="548" y="849"/>
                  </a:lnTo>
                  <a:lnTo>
                    <a:pt x="571" y="872"/>
                  </a:lnTo>
                  <a:lnTo>
                    <a:pt x="594" y="896"/>
                  </a:lnTo>
                  <a:lnTo>
                    <a:pt x="594" y="896"/>
                  </a:lnTo>
                  <a:lnTo>
                    <a:pt x="615" y="920"/>
                  </a:lnTo>
                  <a:lnTo>
                    <a:pt x="638" y="943"/>
                  </a:lnTo>
                  <a:lnTo>
                    <a:pt x="643" y="948"/>
                  </a:lnTo>
                  <a:lnTo>
                    <a:pt x="646" y="943"/>
                  </a:lnTo>
                  <a:lnTo>
                    <a:pt x="646" y="943"/>
                  </a:lnTo>
                  <a:lnTo>
                    <a:pt x="658" y="929"/>
                  </a:lnTo>
                  <a:lnTo>
                    <a:pt x="669" y="917"/>
                  </a:lnTo>
                  <a:lnTo>
                    <a:pt x="682" y="904"/>
                  </a:lnTo>
                  <a:lnTo>
                    <a:pt x="696" y="893"/>
                  </a:lnTo>
                  <a:lnTo>
                    <a:pt x="724" y="871"/>
                  </a:lnTo>
                  <a:lnTo>
                    <a:pt x="753" y="851"/>
                  </a:lnTo>
                  <a:lnTo>
                    <a:pt x="753" y="851"/>
                  </a:lnTo>
                  <a:lnTo>
                    <a:pt x="784" y="829"/>
                  </a:lnTo>
                  <a:lnTo>
                    <a:pt x="784" y="829"/>
                  </a:lnTo>
                  <a:lnTo>
                    <a:pt x="812" y="807"/>
                  </a:lnTo>
                  <a:lnTo>
                    <a:pt x="843" y="787"/>
                  </a:lnTo>
                  <a:lnTo>
                    <a:pt x="906" y="748"/>
                  </a:lnTo>
                  <a:lnTo>
                    <a:pt x="906" y="748"/>
                  </a:lnTo>
                  <a:lnTo>
                    <a:pt x="944" y="725"/>
                  </a:lnTo>
                  <a:lnTo>
                    <a:pt x="980" y="702"/>
                  </a:lnTo>
                  <a:lnTo>
                    <a:pt x="986" y="698"/>
                  </a:lnTo>
                  <a:lnTo>
                    <a:pt x="981" y="693"/>
                  </a:lnTo>
                  <a:lnTo>
                    <a:pt x="981" y="693"/>
                  </a:lnTo>
                  <a:lnTo>
                    <a:pt x="964" y="676"/>
                  </a:lnTo>
                  <a:lnTo>
                    <a:pt x="949" y="660"/>
                  </a:lnTo>
                  <a:lnTo>
                    <a:pt x="920" y="624"/>
                  </a:lnTo>
                  <a:lnTo>
                    <a:pt x="917" y="620"/>
                  </a:lnTo>
                  <a:lnTo>
                    <a:pt x="917" y="620"/>
                  </a:lnTo>
                  <a:lnTo>
                    <a:pt x="882" y="579"/>
                  </a:lnTo>
                  <a:lnTo>
                    <a:pt x="850" y="543"/>
                  </a:lnTo>
                  <a:lnTo>
                    <a:pt x="819" y="510"/>
                  </a:lnTo>
                  <a:lnTo>
                    <a:pt x="789" y="480"/>
                  </a:lnTo>
                  <a:lnTo>
                    <a:pt x="789" y="480"/>
                  </a:lnTo>
                  <a:lnTo>
                    <a:pt x="751" y="446"/>
                  </a:lnTo>
                  <a:lnTo>
                    <a:pt x="712" y="412"/>
                  </a:lnTo>
                  <a:lnTo>
                    <a:pt x="712" y="412"/>
                  </a:lnTo>
                  <a:lnTo>
                    <a:pt x="668" y="372"/>
                  </a:lnTo>
                  <a:lnTo>
                    <a:pt x="624" y="332"/>
                  </a:lnTo>
                  <a:lnTo>
                    <a:pt x="604" y="313"/>
                  </a:lnTo>
                  <a:lnTo>
                    <a:pt x="583" y="291"/>
                  </a:lnTo>
                  <a:lnTo>
                    <a:pt x="564" y="269"/>
                  </a:lnTo>
                  <a:lnTo>
                    <a:pt x="544" y="246"/>
                  </a:lnTo>
                  <a:lnTo>
                    <a:pt x="544" y="246"/>
                  </a:lnTo>
                  <a:lnTo>
                    <a:pt x="522" y="221"/>
                  </a:lnTo>
                  <a:lnTo>
                    <a:pt x="501" y="195"/>
                  </a:lnTo>
                  <a:lnTo>
                    <a:pt x="501" y="195"/>
                  </a:lnTo>
                  <a:lnTo>
                    <a:pt x="475" y="165"/>
                  </a:lnTo>
                  <a:lnTo>
                    <a:pt x="450" y="135"/>
                  </a:lnTo>
                  <a:lnTo>
                    <a:pt x="450" y="135"/>
                  </a:lnTo>
                  <a:lnTo>
                    <a:pt x="441" y="125"/>
                  </a:lnTo>
                  <a:lnTo>
                    <a:pt x="431" y="116"/>
                  </a:lnTo>
                  <a:lnTo>
                    <a:pt x="431" y="116"/>
                  </a:lnTo>
                  <a:lnTo>
                    <a:pt x="422" y="107"/>
                  </a:lnTo>
                  <a:lnTo>
                    <a:pt x="413" y="98"/>
                  </a:lnTo>
                  <a:lnTo>
                    <a:pt x="413" y="98"/>
                  </a:lnTo>
                  <a:lnTo>
                    <a:pt x="400" y="81"/>
                  </a:lnTo>
                  <a:lnTo>
                    <a:pt x="389" y="67"/>
                  </a:lnTo>
                  <a:lnTo>
                    <a:pt x="378" y="54"/>
                  </a:lnTo>
                  <a:lnTo>
                    <a:pt x="366" y="44"/>
                  </a:lnTo>
                  <a:lnTo>
                    <a:pt x="366" y="44"/>
                  </a:lnTo>
                  <a:lnTo>
                    <a:pt x="355" y="33"/>
                  </a:lnTo>
                  <a:lnTo>
                    <a:pt x="346" y="21"/>
                  </a:lnTo>
                  <a:lnTo>
                    <a:pt x="346" y="21"/>
                  </a:lnTo>
                  <a:lnTo>
                    <a:pt x="377" y="0"/>
                  </a:lnTo>
                  <a:lnTo>
                    <a:pt x="377" y="0"/>
                  </a:lnTo>
                  <a:lnTo>
                    <a:pt x="382" y="6"/>
                  </a:lnTo>
                  <a:lnTo>
                    <a:pt x="382" y="6"/>
                  </a:lnTo>
                  <a:lnTo>
                    <a:pt x="433" y="64"/>
                  </a:lnTo>
                  <a:lnTo>
                    <a:pt x="433" y="64"/>
                  </a:lnTo>
                  <a:lnTo>
                    <a:pt x="496" y="134"/>
                  </a:lnTo>
                  <a:lnTo>
                    <a:pt x="527" y="170"/>
                  </a:lnTo>
                  <a:lnTo>
                    <a:pt x="558" y="207"/>
                  </a:lnTo>
                  <a:lnTo>
                    <a:pt x="558" y="207"/>
                  </a:lnTo>
                  <a:lnTo>
                    <a:pt x="585" y="239"/>
                  </a:lnTo>
                  <a:lnTo>
                    <a:pt x="614" y="273"/>
                  </a:lnTo>
                  <a:lnTo>
                    <a:pt x="631" y="290"/>
                  </a:lnTo>
                  <a:lnTo>
                    <a:pt x="647" y="307"/>
                  </a:lnTo>
                  <a:lnTo>
                    <a:pt x="665" y="324"/>
                  </a:lnTo>
                  <a:lnTo>
                    <a:pt x="683" y="341"/>
                  </a:lnTo>
                  <a:lnTo>
                    <a:pt x="683" y="341"/>
                  </a:lnTo>
                  <a:lnTo>
                    <a:pt x="729" y="380"/>
                  </a:lnTo>
                  <a:lnTo>
                    <a:pt x="729" y="380"/>
                  </a:lnTo>
                  <a:lnTo>
                    <a:pt x="765" y="411"/>
                  </a:lnTo>
                  <a:lnTo>
                    <a:pt x="801" y="444"/>
                  </a:lnTo>
                  <a:lnTo>
                    <a:pt x="801" y="444"/>
                  </a:lnTo>
                  <a:lnTo>
                    <a:pt x="836" y="477"/>
                  </a:lnTo>
                  <a:lnTo>
                    <a:pt x="869" y="511"/>
                  </a:lnTo>
                  <a:lnTo>
                    <a:pt x="900" y="546"/>
                  </a:lnTo>
                  <a:lnTo>
                    <a:pt x="930" y="581"/>
                  </a:lnTo>
                  <a:lnTo>
                    <a:pt x="930" y="581"/>
                  </a:lnTo>
                  <a:lnTo>
                    <a:pt x="946" y="600"/>
                  </a:lnTo>
                  <a:lnTo>
                    <a:pt x="946" y="600"/>
                  </a:lnTo>
                  <a:lnTo>
                    <a:pt x="962" y="620"/>
                  </a:lnTo>
                  <a:lnTo>
                    <a:pt x="980" y="641"/>
                  </a:lnTo>
                  <a:lnTo>
                    <a:pt x="998" y="661"/>
                  </a:lnTo>
                  <a:lnTo>
                    <a:pt x="1008" y="669"/>
                  </a:lnTo>
                  <a:lnTo>
                    <a:pt x="1018" y="677"/>
                  </a:lnTo>
                  <a:lnTo>
                    <a:pt x="1019" y="678"/>
                  </a:lnTo>
                  <a:lnTo>
                    <a:pt x="1020" y="678"/>
                  </a:lnTo>
                  <a:lnTo>
                    <a:pt x="1020" y="678"/>
                  </a:lnTo>
                  <a:lnTo>
                    <a:pt x="1025" y="680"/>
                  </a:lnTo>
                  <a:lnTo>
                    <a:pt x="1029" y="684"/>
                  </a:lnTo>
                  <a:lnTo>
                    <a:pt x="1029" y="685"/>
                  </a:lnTo>
                  <a:lnTo>
                    <a:pt x="1030" y="686"/>
                  </a:lnTo>
                  <a:lnTo>
                    <a:pt x="1030" y="686"/>
                  </a:lnTo>
                  <a:lnTo>
                    <a:pt x="1032" y="689"/>
                  </a:lnTo>
                  <a:lnTo>
                    <a:pt x="1035" y="692"/>
                  </a:lnTo>
                  <a:lnTo>
                    <a:pt x="1036" y="695"/>
                  </a:lnTo>
                  <a:lnTo>
                    <a:pt x="1037" y="698"/>
                  </a:lnTo>
                  <a:lnTo>
                    <a:pt x="1037" y="699"/>
                  </a:lnTo>
                  <a:lnTo>
                    <a:pt x="1037" y="700"/>
                  </a:lnTo>
                  <a:lnTo>
                    <a:pt x="1037" y="700"/>
                  </a:lnTo>
                  <a:lnTo>
                    <a:pt x="1041" y="711"/>
                  </a:lnTo>
                  <a:lnTo>
                    <a:pt x="1045" y="723"/>
                  </a:lnTo>
                  <a:lnTo>
                    <a:pt x="1047" y="735"/>
                  </a:lnTo>
                  <a:lnTo>
                    <a:pt x="1049" y="748"/>
                  </a:lnTo>
                  <a:lnTo>
                    <a:pt x="1051" y="774"/>
                  </a:lnTo>
                  <a:lnTo>
                    <a:pt x="1051" y="800"/>
                  </a:lnTo>
                  <a:lnTo>
                    <a:pt x="1050" y="826"/>
                  </a:lnTo>
                  <a:lnTo>
                    <a:pt x="1047" y="851"/>
                  </a:lnTo>
                  <a:lnTo>
                    <a:pt x="1044" y="872"/>
                  </a:lnTo>
                  <a:lnTo>
                    <a:pt x="1040" y="892"/>
                  </a:lnTo>
                  <a:lnTo>
                    <a:pt x="1040" y="892"/>
                  </a:lnTo>
                  <a:lnTo>
                    <a:pt x="1037" y="911"/>
                  </a:lnTo>
                  <a:lnTo>
                    <a:pt x="1035" y="929"/>
                  </a:lnTo>
                  <a:lnTo>
                    <a:pt x="1030" y="967"/>
                  </a:lnTo>
                  <a:lnTo>
                    <a:pt x="1030" y="973"/>
                  </a:lnTo>
                  <a:lnTo>
                    <a:pt x="1030" y="973"/>
                  </a:lnTo>
                  <a:lnTo>
                    <a:pt x="1029" y="991"/>
                  </a:lnTo>
                  <a:lnTo>
                    <a:pt x="1029" y="991"/>
                  </a:lnTo>
                  <a:lnTo>
                    <a:pt x="1029" y="1009"/>
                  </a:lnTo>
                  <a:lnTo>
                    <a:pt x="1028" y="1017"/>
                  </a:lnTo>
                  <a:lnTo>
                    <a:pt x="1026" y="1024"/>
                  </a:lnTo>
                  <a:lnTo>
                    <a:pt x="1026" y="1024"/>
                  </a:lnTo>
                  <a:lnTo>
                    <a:pt x="1024" y="1031"/>
                  </a:lnTo>
                  <a:lnTo>
                    <a:pt x="1023" y="1039"/>
                  </a:lnTo>
                  <a:lnTo>
                    <a:pt x="1023" y="1051"/>
                  </a:lnTo>
                  <a:lnTo>
                    <a:pt x="1023" y="1051"/>
                  </a:lnTo>
                  <a:lnTo>
                    <a:pt x="1023" y="1059"/>
                  </a:lnTo>
                  <a:lnTo>
                    <a:pt x="1021" y="1068"/>
                  </a:lnTo>
                  <a:lnTo>
                    <a:pt x="1019" y="1075"/>
                  </a:lnTo>
                  <a:lnTo>
                    <a:pt x="1016" y="1079"/>
                  </a:lnTo>
                  <a:lnTo>
                    <a:pt x="1013" y="1083"/>
                  </a:lnTo>
                  <a:lnTo>
                    <a:pt x="1013" y="1083"/>
                  </a:lnTo>
                  <a:lnTo>
                    <a:pt x="1010" y="1085"/>
                  </a:lnTo>
                  <a:lnTo>
                    <a:pt x="1008" y="1086"/>
                  </a:lnTo>
                  <a:lnTo>
                    <a:pt x="1005" y="1087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1002" y="1088"/>
                  </a:lnTo>
                  <a:lnTo>
                    <a:pt x="998" y="1087"/>
                  </a:lnTo>
                  <a:lnTo>
                    <a:pt x="997" y="1087"/>
                  </a:lnTo>
                  <a:lnTo>
                    <a:pt x="996" y="1087"/>
                  </a:lnTo>
                  <a:lnTo>
                    <a:pt x="996" y="1087"/>
                  </a:lnTo>
                  <a:lnTo>
                    <a:pt x="992" y="1088"/>
                  </a:lnTo>
                  <a:lnTo>
                    <a:pt x="991" y="1088"/>
                  </a:lnTo>
                  <a:close/>
                  <a:moveTo>
                    <a:pt x="1002" y="731"/>
                  </a:moveTo>
                  <a:lnTo>
                    <a:pt x="1002" y="731"/>
                  </a:lnTo>
                  <a:lnTo>
                    <a:pt x="954" y="761"/>
                  </a:lnTo>
                  <a:lnTo>
                    <a:pt x="954" y="761"/>
                  </a:lnTo>
                  <a:lnTo>
                    <a:pt x="918" y="784"/>
                  </a:lnTo>
                  <a:lnTo>
                    <a:pt x="918" y="784"/>
                  </a:lnTo>
                  <a:lnTo>
                    <a:pt x="885" y="803"/>
                  </a:lnTo>
                  <a:lnTo>
                    <a:pt x="885" y="803"/>
                  </a:lnTo>
                  <a:lnTo>
                    <a:pt x="856" y="821"/>
                  </a:lnTo>
                  <a:lnTo>
                    <a:pt x="842" y="830"/>
                  </a:lnTo>
                  <a:lnTo>
                    <a:pt x="829" y="839"/>
                  </a:lnTo>
                  <a:lnTo>
                    <a:pt x="819" y="847"/>
                  </a:lnTo>
                  <a:lnTo>
                    <a:pt x="819" y="847"/>
                  </a:lnTo>
                  <a:lnTo>
                    <a:pt x="773" y="881"/>
                  </a:lnTo>
                  <a:lnTo>
                    <a:pt x="729" y="917"/>
                  </a:lnTo>
                  <a:lnTo>
                    <a:pt x="729" y="917"/>
                  </a:lnTo>
                  <a:lnTo>
                    <a:pt x="717" y="925"/>
                  </a:lnTo>
                  <a:lnTo>
                    <a:pt x="717" y="925"/>
                  </a:lnTo>
                  <a:lnTo>
                    <a:pt x="704" y="936"/>
                  </a:lnTo>
                  <a:lnTo>
                    <a:pt x="691" y="948"/>
                  </a:lnTo>
                  <a:lnTo>
                    <a:pt x="678" y="960"/>
                  </a:lnTo>
                  <a:lnTo>
                    <a:pt x="672" y="967"/>
                  </a:lnTo>
                  <a:lnTo>
                    <a:pt x="668" y="974"/>
                  </a:lnTo>
                  <a:lnTo>
                    <a:pt x="664" y="980"/>
                  </a:lnTo>
                  <a:lnTo>
                    <a:pt x="671" y="982"/>
                  </a:lnTo>
                  <a:lnTo>
                    <a:pt x="671" y="982"/>
                  </a:lnTo>
                  <a:lnTo>
                    <a:pt x="699" y="991"/>
                  </a:lnTo>
                  <a:lnTo>
                    <a:pt x="699" y="991"/>
                  </a:lnTo>
                  <a:lnTo>
                    <a:pt x="718" y="996"/>
                  </a:lnTo>
                  <a:lnTo>
                    <a:pt x="738" y="1003"/>
                  </a:lnTo>
                  <a:lnTo>
                    <a:pt x="738" y="1003"/>
                  </a:lnTo>
                  <a:lnTo>
                    <a:pt x="756" y="1007"/>
                  </a:lnTo>
                  <a:lnTo>
                    <a:pt x="772" y="1010"/>
                  </a:lnTo>
                  <a:lnTo>
                    <a:pt x="772" y="1010"/>
                  </a:lnTo>
                  <a:lnTo>
                    <a:pt x="792" y="1014"/>
                  </a:lnTo>
                  <a:lnTo>
                    <a:pt x="811" y="1018"/>
                  </a:lnTo>
                  <a:lnTo>
                    <a:pt x="811" y="1018"/>
                  </a:lnTo>
                  <a:lnTo>
                    <a:pt x="854" y="1028"/>
                  </a:lnTo>
                  <a:lnTo>
                    <a:pt x="897" y="1039"/>
                  </a:lnTo>
                  <a:lnTo>
                    <a:pt x="941" y="1046"/>
                  </a:lnTo>
                  <a:lnTo>
                    <a:pt x="962" y="1049"/>
                  </a:lnTo>
                  <a:lnTo>
                    <a:pt x="984" y="1051"/>
                  </a:lnTo>
                  <a:lnTo>
                    <a:pt x="991" y="1052"/>
                  </a:lnTo>
                  <a:lnTo>
                    <a:pt x="990" y="1045"/>
                  </a:lnTo>
                  <a:lnTo>
                    <a:pt x="990" y="1045"/>
                  </a:lnTo>
                  <a:lnTo>
                    <a:pt x="989" y="1039"/>
                  </a:lnTo>
                  <a:lnTo>
                    <a:pt x="989" y="1039"/>
                  </a:lnTo>
                  <a:lnTo>
                    <a:pt x="987" y="1032"/>
                  </a:lnTo>
                  <a:lnTo>
                    <a:pt x="987" y="1029"/>
                  </a:lnTo>
                  <a:lnTo>
                    <a:pt x="987" y="1027"/>
                  </a:lnTo>
                  <a:lnTo>
                    <a:pt x="987" y="1027"/>
                  </a:lnTo>
                  <a:lnTo>
                    <a:pt x="990" y="1018"/>
                  </a:lnTo>
                  <a:lnTo>
                    <a:pt x="992" y="1008"/>
                  </a:lnTo>
                  <a:lnTo>
                    <a:pt x="993" y="988"/>
                  </a:lnTo>
                  <a:lnTo>
                    <a:pt x="993" y="988"/>
                  </a:lnTo>
                  <a:lnTo>
                    <a:pt x="994" y="974"/>
                  </a:lnTo>
                  <a:lnTo>
                    <a:pt x="994" y="974"/>
                  </a:lnTo>
                  <a:lnTo>
                    <a:pt x="995" y="957"/>
                  </a:lnTo>
                  <a:lnTo>
                    <a:pt x="995" y="957"/>
                  </a:lnTo>
                  <a:lnTo>
                    <a:pt x="998" y="925"/>
                  </a:lnTo>
                  <a:lnTo>
                    <a:pt x="1000" y="910"/>
                  </a:lnTo>
                  <a:lnTo>
                    <a:pt x="1004" y="893"/>
                  </a:lnTo>
                  <a:lnTo>
                    <a:pt x="1004" y="893"/>
                  </a:lnTo>
                  <a:lnTo>
                    <a:pt x="1010" y="856"/>
                  </a:lnTo>
                  <a:lnTo>
                    <a:pt x="1013" y="835"/>
                  </a:lnTo>
                  <a:lnTo>
                    <a:pt x="1015" y="813"/>
                  </a:lnTo>
                  <a:lnTo>
                    <a:pt x="1016" y="793"/>
                  </a:lnTo>
                  <a:lnTo>
                    <a:pt x="1015" y="772"/>
                  </a:lnTo>
                  <a:lnTo>
                    <a:pt x="1014" y="753"/>
                  </a:lnTo>
                  <a:lnTo>
                    <a:pt x="1010" y="734"/>
                  </a:lnTo>
                  <a:lnTo>
                    <a:pt x="1008" y="726"/>
                  </a:lnTo>
                  <a:lnTo>
                    <a:pt x="1002" y="731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1" name="Freeform 207"/>
            <p:cNvSpPr/>
            <p:nvPr>
              <p:custDataLst>
                <p:tags r:id="rId45"/>
              </p:custDataLst>
            </p:nvPr>
          </p:nvSpPr>
          <p:spPr bwMode="auto">
            <a:xfrm>
              <a:off x="4251325" y="2251075"/>
              <a:ext cx="195263" cy="161925"/>
            </a:xfrm>
            <a:custGeom>
              <a:avLst/>
              <a:gdLst/>
              <a:ahLst/>
              <a:cxnLst>
                <a:cxn ang="0">
                  <a:pos x="15" y="307"/>
                </a:cxn>
                <a:cxn ang="0">
                  <a:pos x="9" y="306"/>
                </a:cxn>
                <a:cxn ang="0">
                  <a:pos x="2" y="298"/>
                </a:cxn>
                <a:cxn ang="0">
                  <a:pos x="0" y="293"/>
                </a:cxn>
                <a:cxn ang="0">
                  <a:pos x="2" y="281"/>
                </a:cxn>
                <a:cxn ang="0">
                  <a:pos x="6" y="275"/>
                </a:cxn>
                <a:cxn ang="0">
                  <a:pos x="12" y="272"/>
                </a:cxn>
                <a:cxn ang="0">
                  <a:pos x="18" y="269"/>
                </a:cxn>
                <a:cxn ang="0">
                  <a:pos x="30" y="259"/>
                </a:cxn>
                <a:cxn ang="0">
                  <a:pos x="48" y="238"/>
                </a:cxn>
                <a:cxn ang="0">
                  <a:pos x="59" y="222"/>
                </a:cxn>
                <a:cxn ang="0">
                  <a:pos x="75" y="201"/>
                </a:cxn>
                <a:cxn ang="0">
                  <a:pos x="94" y="180"/>
                </a:cxn>
                <a:cxn ang="0">
                  <a:pos x="136" y="143"/>
                </a:cxn>
                <a:cxn ang="0">
                  <a:pos x="160" y="124"/>
                </a:cxn>
                <a:cxn ang="0">
                  <a:pos x="174" y="112"/>
                </a:cxn>
                <a:cxn ang="0">
                  <a:pos x="224" y="83"/>
                </a:cxn>
                <a:cxn ang="0">
                  <a:pos x="241" y="73"/>
                </a:cxn>
                <a:cxn ang="0">
                  <a:pos x="259" y="63"/>
                </a:cxn>
                <a:cxn ang="0">
                  <a:pos x="305" y="32"/>
                </a:cxn>
                <a:cxn ang="0">
                  <a:pos x="345" y="3"/>
                </a:cxn>
                <a:cxn ang="0">
                  <a:pos x="354" y="0"/>
                </a:cxn>
                <a:cxn ang="0">
                  <a:pos x="359" y="1"/>
                </a:cxn>
                <a:cxn ang="0">
                  <a:pos x="366" y="8"/>
                </a:cxn>
                <a:cxn ang="0">
                  <a:pos x="368" y="12"/>
                </a:cxn>
                <a:cxn ang="0">
                  <a:pos x="369" y="22"/>
                </a:cxn>
                <a:cxn ang="0">
                  <a:pos x="367" y="29"/>
                </a:cxn>
                <a:cxn ang="0">
                  <a:pos x="362" y="35"/>
                </a:cxn>
                <a:cxn ang="0">
                  <a:pos x="339" y="51"/>
                </a:cxn>
                <a:cxn ang="0">
                  <a:pos x="270" y="96"/>
                </a:cxn>
                <a:cxn ang="0">
                  <a:pos x="240" y="115"/>
                </a:cxn>
                <a:cxn ang="0">
                  <a:pos x="180" y="157"/>
                </a:cxn>
                <a:cxn ang="0">
                  <a:pos x="151" y="179"/>
                </a:cxn>
                <a:cxn ang="0">
                  <a:pos x="109" y="218"/>
                </a:cxn>
                <a:cxn ang="0">
                  <a:pos x="78" y="252"/>
                </a:cxn>
                <a:cxn ang="0">
                  <a:pos x="69" y="264"/>
                </a:cxn>
                <a:cxn ang="0">
                  <a:pos x="47" y="290"/>
                </a:cxn>
                <a:cxn ang="0">
                  <a:pos x="35" y="300"/>
                </a:cxn>
                <a:cxn ang="0">
                  <a:pos x="21" y="306"/>
                </a:cxn>
                <a:cxn ang="0">
                  <a:pos x="15" y="307"/>
                </a:cxn>
              </a:cxnLst>
              <a:rect l="0" t="0" r="r" b="b"/>
              <a:pathLst>
                <a:path w="369" h="307">
                  <a:moveTo>
                    <a:pt x="15" y="307"/>
                  </a:moveTo>
                  <a:lnTo>
                    <a:pt x="15" y="307"/>
                  </a:lnTo>
                  <a:lnTo>
                    <a:pt x="12" y="307"/>
                  </a:lnTo>
                  <a:lnTo>
                    <a:pt x="9" y="306"/>
                  </a:lnTo>
                  <a:lnTo>
                    <a:pt x="5" y="303"/>
                  </a:lnTo>
                  <a:lnTo>
                    <a:pt x="2" y="298"/>
                  </a:lnTo>
                  <a:lnTo>
                    <a:pt x="0" y="293"/>
                  </a:lnTo>
                  <a:lnTo>
                    <a:pt x="0" y="293"/>
                  </a:lnTo>
                  <a:lnTo>
                    <a:pt x="0" y="287"/>
                  </a:lnTo>
                  <a:lnTo>
                    <a:pt x="2" y="281"/>
                  </a:lnTo>
                  <a:lnTo>
                    <a:pt x="4" y="277"/>
                  </a:lnTo>
                  <a:lnTo>
                    <a:pt x="6" y="275"/>
                  </a:lnTo>
                  <a:lnTo>
                    <a:pt x="9" y="273"/>
                  </a:lnTo>
                  <a:lnTo>
                    <a:pt x="12" y="272"/>
                  </a:lnTo>
                  <a:lnTo>
                    <a:pt x="12" y="272"/>
                  </a:lnTo>
                  <a:lnTo>
                    <a:pt x="18" y="269"/>
                  </a:lnTo>
                  <a:lnTo>
                    <a:pt x="24" y="265"/>
                  </a:lnTo>
                  <a:lnTo>
                    <a:pt x="30" y="259"/>
                  </a:lnTo>
                  <a:lnTo>
                    <a:pt x="36" y="253"/>
                  </a:lnTo>
                  <a:lnTo>
                    <a:pt x="48" y="238"/>
                  </a:lnTo>
                  <a:lnTo>
                    <a:pt x="59" y="222"/>
                  </a:lnTo>
                  <a:lnTo>
                    <a:pt x="59" y="222"/>
                  </a:lnTo>
                  <a:lnTo>
                    <a:pt x="68" y="210"/>
                  </a:lnTo>
                  <a:lnTo>
                    <a:pt x="75" y="201"/>
                  </a:lnTo>
                  <a:lnTo>
                    <a:pt x="75" y="201"/>
                  </a:lnTo>
                  <a:lnTo>
                    <a:pt x="94" y="180"/>
                  </a:lnTo>
                  <a:lnTo>
                    <a:pt x="114" y="162"/>
                  </a:lnTo>
                  <a:lnTo>
                    <a:pt x="136" y="143"/>
                  </a:lnTo>
                  <a:lnTo>
                    <a:pt x="157" y="126"/>
                  </a:lnTo>
                  <a:lnTo>
                    <a:pt x="160" y="124"/>
                  </a:lnTo>
                  <a:lnTo>
                    <a:pt x="160" y="124"/>
                  </a:lnTo>
                  <a:lnTo>
                    <a:pt x="174" y="112"/>
                  </a:lnTo>
                  <a:lnTo>
                    <a:pt x="190" y="102"/>
                  </a:lnTo>
                  <a:lnTo>
                    <a:pt x="224" y="83"/>
                  </a:lnTo>
                  <a:lnTo>
                    <a:pt x="224" y="83"/>
                  </a:lnTo>
                  <a:lnTo>
                    <a:pt x="241" y="73"/>
                  </a:lnTo>
                  <a:lnTo>
                    <a:pt x="259" y="63"/>
                  </a:lnTo>
                  <a:lnTo>
                    <a:pt x="259" y="63"/>
                  </a:lnTo>
                  <a:lnTo>
                    <a:pt x="283" y="47"/>
                  </a:lnTo>
                  <a:lnTo>
                    <a:pt x="305" y="32"/>
                  </a:lnTo>
                  <a:lnTo>
                    <a:pt x="345" y="3"/>
                  </a:lnTo>
                  <a:lnTo>
                    <a:pt x="345" y="3"/>
                  </a:lnTo>
                  <a:lnTo>
                    <a:pt x="350" y="1"/>
                  </a:lnTo>
                  <a:lnTo>
                    <a:pt x="354" y="0"/>
                  </a:lnTo>
                  <a:lnTo>
                    <a:pt x="354" y="0"/>
                  </a:lnTo>
                  <a:lnTo>
                    <a:pt x="359" y="1"/>
                  </a:lnTo>
                  <a:lnTo>
                    <a:pt x="363" y="4"/>
                  </a:lnTo>
                  <a:lnTo>
                    <a:pt x="366" y="8"/>
                  </a:lnTo>
                  <a:lnTo>
                    <a:pt x="368" y="12"/>
                  </a:lnTo>
                  <a:lnTo>
                    <a:pt x="368" y="12"/>
                  </a:lnTo>
                  <a:lnTo>
                    <a:pt x="369" y="16"/>
                  </a:lnTo>
                  <a:lnTo>
                    <a:pt x="369" y="22"/>
                  </a:lnTo>
                  <a:lnTo>
                    <a:pt x="369" y="25"/>
                  </a:lnTo>
                  <a:lnTo>
                    <a:pt x="367" y="29"/>
                  </a:lnTo>
                  <a:lnTo>
                    <a:pt x="365" y="32"/>
                  </a:lnTo>
                  <a:lnTo>
                    <a:pt x="362" y="35"/>
                  </a:lnTo>
                  <a:lnTo>
                    <a:pt x="362" y="35"/>
                  </a:lnTo>
                  <a:lnTo>
                    <a:pt x="339" y="51"/>
                  </a:lnTo>
                  <a:lnTo>
                    <a:pt x="317" y="67"/>
                  </a:lnTo>
                  <a:lnTo>
                    <a:pt x="270" y="96"/>
                  </a:lnTo>
                  <a:lnTo>
                    <a:pt x="270" y="96"/>
                  </a:lnTo>
                  <a:lnTo>
                    <a:pt x="240" y="115"/>
                  </a:lnTo>
                  <a:lnTo>
                    <a:pt x="210" y="135"/>
                  </a:lnTo>
                  <a:lnTo>
                    <a:pt x="180" y="157"/>
                  </a:lnTo>
                  <a:lnTo>
                    <a:pt x="151" y="179"/>
                  </a:lnTo>
                  <a:lnTo>
                    <a:pt x="151" y="179"/>
                  </a:lnTo>
                  <a:lnTo>
                    <a:pt x="131" y="198"/>
                  </a:lnTo>
                  <a:lnTo>
                    <a:pt x="109" y="218"/>
                  </a:lnTo>
                  <a:lnTo>
                    <a:pt x="88" y="239"/>
                  </a:lnTo>
                  <a:lnTo>
                    <a:pt x="78" y="252"/>
                  </a:lnTo>
                  <a:lnTo>
                    <a:pt x="69" y="264"/>
                  </a:lnTo>
                  <a:lnTo>
                    <a:pt x="69" y="264"/>
                  </a:lnTo>
                  <a:lnTo>
                    <a:pt x="59" y="277"/>
                  </a:lnTo>
                  <a:lnTo>
                    <a:pt x="47" y="290"/>
                  </a:lnTo>
                  <a:lnTo>
                    <a:pt x="42" y="295"/>
                  </a:lnTo>
                  <a:lnTo>
                    <a:pt x="35" y="300"/>
                  </a:lnTo>
                  <a:lnTo>
                    <a:pt x="29" y="304"/>
                  </a:lnTo>
                  <a:lnTo>
                    <a:pt x="21" y="306"/>
                  </a:lnTo>
                  <a:lnTo>
                    <a:pt x="21" y="306"/>
                  </a:lnTo>
                  <a:lnTo>
                    <a:pt x="15" y="307"/>
                  </a:lnTo>
                  <a:lnTo>
                    <a:pt x="15" y="307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2" name="Freeform 208"/>
            <p:cNvSpPr/>
            <p:nvPr>
              <p:custDataLst>
                <p:tags r:id="rId46"/>
              </p:custDataLst>
            </p:nvPr>
          </p:nvSpPr>
          <p:spPr bwMode="auto">
            <a:xfrm>
              <a:off x="4284663" y="2282825"/>
              <a:ext cx="195263" cy="171450"/>
            </a:xfrm>
            <a:custGeom>
              <a:avLst/>
              <a:gdLst/>
              <a:ahLst/>
              <a:cxnLst>
                <a:cxn ang="0">
                  <a:pos x="15" y="323"/>
                </a:cxn>
                <a:cxn ang="0">
                  <a:pos x="6" y="319"/>
                </a:cxn>
                <a:cxn ang="0">
                  <a:pos x="1" y="309"/>
                </a:cxn>
                <a:cxn ang="0">
                  <a:pos x="0" y="306"/>
                </a:cxn>
                <a:cxn ang="0">
                  <a:pos x="0" y="297"/>
                </a:cxn>
                <a:cxn ang="0">
                  <a:pos x="4" y="290"/>
                </a:cxn>
                <a:cxn ang="0">
                  <a:pos x="7" y="287"/>
                </a:cxn>
                <a:cxn ang="0">
                  <a:pos x="15" y="277"/>
                </a:cxn>
                <a:cxn ang="0">
                  <a:pos x="20" y="266"/>
                </a:cxn>
                <a:cxn ang="0">
                  <a:pos x="29" y="253"/>
                </a:cxn>
                <a:cxn ang="0">
                  <a:pos x="48" y="230"/>
                </a:cxn>
                <a:cxn ang="0">
                  <a:pos x="68" y="211"/>
                </a:cxn>
                <a:cxn ang="0">
                  <a:pos x="94" y="190"/>
                </a:cxn>
                <a:cxn ang="0">
                  <a:pos x="126" y="162"/>
                </a:cxn>
                <a:cxn ang="0">
                  <a:pos x="159" y="135"/>
                </a:cxn>
                <a:cxn ang="0">
                  <a:pos x="187" y="111"/>
                </a:cxn>
                <a:cxn ang="0">
                  <a:pos x="236" y="73"/>
                </a:cxn>
                <a:cxn ang="0">
                  <a:pos x="254" y="61"/>
                </a:cxn>
                <a:cxn ang="0">
                  <a:pos x="311" y="23"/>
                </a:cxn>
                <a:cxn ang="0">
                  <a:pos x="344" y="3"/>
                </a:cxn>
                <a:cxn ang="0">
                  <a:pos x="348" y="1"/>
                </a:cxn>
                <a:cxn ang="0">
                  <a:pos x="352" y="0"/>
                </a:cxn>
                <a:cxn ang="0">
                  <a:pos x="358" y="2"/>
                </a:cxn>
                <a:cxn ang="0">
                  <a:pos x="366" y="9"/>
                </a:cxn>
                <a:cxn ang="0">
                  <a:pos x="368" y="14"/>
                </a:cxn>
                <a:cxn ang="0">
                  <a:pos x="369" y="22"/>
                </a:cxn>
                <a:cxn ang="0">
                  <a:pos x="366" y="29"/>
                </a:cxn>
                <a:cxn ang="0">
                  <a:pos x="361" y="35"/>
                </a:cxn>
                <a:cxn ang="0">
                  <a:pos x="325" y="57"/>
                </a:cxn>
                <a:cxn ang="0">
                  <a:pos x="271" y="92"/>
                </a:cxn>
                <a:cxn ang="0">
                  <a:pos x="250" y="107"/>
                </a:cxn>
                <a:cxn ang="0">
                  <a:pos x="190" y="157"/>
                </a:cxn>
                <a:cxn ang="0">
                  <a:pos x="164" y="179"/>
                </a:cxn>
                <a:cxn ang="0">
                  <a:pos x="134" y="203"/>
                </a:cxn>
                <a:cxn ang="0">
                  <a:pos x="102" y="229"/>
                </a:cxn>
                <a:cxn ang="0">
                  <a:pos x="72" y="258"/>
                </a:cxn>
                <a:cxn ang="0">
                  <a:pos x="66" y="264"/>
                </a:cxn>
                <a:cxn ang="0">
                  <a:pos x="51" y="286"/>
                </a:cxn>
                <a:cxn ang="0">
                  <a:pos x="46" y="295"/>
                </a:cxn>
                <a:cxn ang="0">
                  <a:pos x="33" y="312"/>
                </a:cxn>
                <a:cxn ang="0">
                  <a:pos x="24" y="319"/>
                </a:cxn>
                <a:cxn ang="0">
                  <a:pos x="15" y="323"/>
                </a:cxn>
              </a:cxnLst>
              <a:rect l="0" t="0" r="r" b="b"/>
              <a:pathLst>
                <a:path w="369" h="323">
                  <a:moveTo>
                    <a:pt x="15" y="323"/>
                  </a:moveTo>
                  <a:lnTo>
                    <a:pt x="15" y="323"/>
                  </a:lnTo>
                  <a:lnTo>
                    <a:pt x="10" y="322"/>
                  </a:lnTo>
                  <a:lnTo>
                    <a:pt x="6" y="319"/>
                  </a:lnTo>
                  <a:lnTo>
                    <a:pt x="3" y="315"/>
                  </a:lnTo>
                  <a:lnTo>
                    <a:pt x="1" y="309"/>
                  </a:lnTo>
                  <a:lnTo>
                    <a:pt x="1" y="309"/>
                  </a:lnTo>
                  <a:lnTo>
                    <a:pt x="0" y="306"/>
                  </a:lnTo>
                  <a:lnTo>
                    <a:pt x="0" y="300"/>
                  </a:lnTo>
                  <a:lnTo>
                    <a:pt x="0" y="297"/>
                  </a:lnTo>
                  <a:lnTo>
                    <a:pt x="2" y="294"/>
                  </a:lnTo>
                  <a:lnTo>
                    <a:pt x="4" y="290"/>
                  </a:lnTo>
                  <a:lnTo>
                    <a:pt x="7" y="287"/>
                  </a:lnTo>
                  <a:lnTo>
                    <a:pt x="7" y="287"/>
                  </a:lnTo>
                  <a:lnTo>
                    <a:pt x="11" y="283"/>
                  </a:lnTo>
                  <a:lnTo>
                    <a:pt x="15" y="277"/>
                  </a:lnTo>
                  <a:lnTo>
                    <a:pt x="20" y="266"/>
                  </a:lnTo>
                  <a:lnTo>
                    <a:pt x="20" y="266"/>
                  </a:lnTo>
                  <a:lnTo>
                    <a:pt x="24" y="259"/>
                  </a:lnTo>
                  <a:lnTo>
                    <a:pt x="29" y="253"/>
                  </a:lnTo>
                  <a:lnTo>
                    <a:pt x="29" y="253"/>
                  </a:lnTo>
                  <a:lnTo>
                    <a:pt x="48" y="230"/>
                  </a:lnTo>
                  <a:lnTo>
                    <a:pt x="59" y="221"/>
                  </a:lnTo>
                  <a:lnTo>
                    <a:pt x="68" y="211"/>
                  </a:lnTo>
                  <a:lnTo>
                    <a:pt x="68" y="211"/>
                  </a:lnTo>
                  <a:lnTo>
                    <a:pt x="94" y="190"/>
                  </a:lnTo>
                  <a:lnTo>
                    <a:pt x="94" y="190"/>
                  </a:lnTo>
                  <a:lnTo>
                    <a:pt x="126" y="162"/>
                  </a:lnTo>
                  <a:lnTo>
                    <a:pt x="159" y="135"/>
                  </a:lnTo>
                  <a:lnTo>
                    <a:pt x="159" y="135"/>
                  </a:lnTo>
                  <a:lnTo>
                    <a:pt x="187" y="111"/>
                  </a:lnTo>
                  <a:lnTo>
                    <a:pt x="187" y="111"/>
                  </a:lnTo>
                  <a:lnTo>
                    <a:pt x="220" y="85"/>
                  </a:lnTo>
                  <a:lnTo>
                    <a:pt x="236" y="73"/>
                  </a:lnTo>
                  <a:lnTo>
                    <a:pt x="254" y="61"/>
                  </a:lnTo>
                  <a:lnTo>
                    <a:pt x="254" y="61"/>
                  </a:lnTo>
                  <a:lnTo>
                    <a:pt x="282" y="41"/>
                  </a:lnTo>
                  <a:lnTo>
                    <a:pt x="311" y="23"/>
                  </a:lnTo>
                  <a:lnTo>
                    <a:pt x="311" y="23"/>
                  </a:lnTo>
                  <a:lnTo>
                    <a:pt x="344" y="3"/>
                  </a:lnTo>
                  <a:lnTo>
                    <a:pt x="344" y="3"/>
                  </a:lnTo>
                  <a:lnTo>
                    <a:pt x="348" y="1"/>
                  </a:lnTo>
                  <a:lnTo>
                    <a:pt x="352" y="0"/>
                  </a:lnTo>
                  <a:lnTo>
                    <a:pt x="352" y="0"/>
                  </a:lnTo>
                  <a:lnTo>
                    <a:pt x="355" y="1"/>
                  </a:lnTo>
                  <a:lnTo>
                    <a:pt x="358" y="2"/>
                  </a:lnTo>
                  <a:lnTo>
                    <a:pt x="363" y="5"/>
                  </a:lnTo>
                  <a:lnTo>
                    <a:pt x="366" y="9"/>
                  </a:lnTo>
                  <a:lnTo>
                    <a:pt x="368" y="14"/>
                  </a:lnTo>
                  <a:lnTo>
                    <a:pt x="368" y="14"/>
                  </a:lnTo>
                  <a:lnTo>
                    <a:pt x="369" y="17"/>
                  </a:lnTo>
                  <a:lnTo>
                    <a:pt x="369" y="22"/>
                  </a:lnTo>
                  <a:lnTo>
                    <a:pt x="368" y="25"/>
                  </a:lnTo>
                  <a:lnTo>
                    <a:pt x="366" y="29"/>
                  </a:lnTo>
                  <a:lnTo>
                    <a:pt x="364" y="32"/>
                  </a:lnTo>
                  <a:lnTo>
                    <a:pt x="361" y="35"/>
                  </a:lnTo>
                  <a:lnTo>
                    <a:pt x="361" y="35"/>
                  </a:lnTo>
                  <a:lnTo>
                    <a:pt x="325" y="57"/>
                  </a:lnTo>
                  <a:lnTo>
                    <a:pt x="325" y="57"/>
                  </a:lnTo>
                  <a:lnTo>
                    <a:pt x="271" y="92"/>
                  </a:lnTo>
                  <a:lnTo>
                    <a:pt x="271" y="92"/>
                  </a:lnTo>
                  <a:lnTo>
                    <a:pt x="250" y="107"/>
                  </a:lnTo>
                  <a:lnTo>
                    <a:pt x="229" y="123"/>
                  </a:lnTo>
                  <a:lnTo>
                    <a:pt x="190" y="157"/>
                  </a:lnTo>
                  <a:lnTo>
                    <a:pt x="190" y="157"/>
                  </a:lnTo>
                  <a:lnTo>
                    <a:pt x="164" y="179"/>
                  </a:lnTo>
                  <a:lnTo>
                    <a:pt x="164" y="179"/>
                  </a:lnTo>
                  <a:lnTo>
                    <a:pt x="134" y="203"/>
                  </a:lnTo>
                  <a:lnTo>
                    <a:pt x="134" y="203"/>
                  </a:lnTo>
                  <a:lnTo>
                    <a:pt x="102" y="229"/>
                  </a:lnTo>
                  <a:lnTo>
                    <a:pt x="86" y="242"/>
                  </a:lnTo>
                  <a:lnTo>
                    <a:pt x="72" y="258"/>
                  </a:lnTo>
                  <a:lnTo>
                    <a:pt x="72" y="258"/>
                  </a:lnTo>
                  <a:lnTo>
                    <a:pt x="66" y="264"/>
                  </a:lnTo>
                  <a:lnTo>
                    <a:pt x="61" y="271"/>
                  </a:lnTo>
                  <a:lnTo>
                    <a:pt x="51" y="286"/>
                  </a:lnTo>
                  <a:lnTo>
                    <a:pt x="51" y="286"/>
                  </a:lnTo>
                  <a:lnTo>
                    <a:pt x="46" y="295"/>
                  </a:lnTo>
                  <a:lnTo>
                    <a:pt x="40" y="303"/>
                  </a:lnTo>
                  <a:lnTo>
                    <a:pt x="33" y="312"/>
                  </a:lnTo>
                  <a:lnTo>
                    <a:pt x="24" y="319"/>
                  </a:lnTo>
                  <a:lnTo>
                    <a:pt x="24" y="319"/>
                  </a:lnTo>
                  <a:lnTo>
                    <a:pt x="19" y="322"/>
                  </a:lnTo>
                  <a:lnTo>
                    <a:pt x="15" y="323"/>
                  </a:lnTo>
                  <a:lnTo>
                    <a:pt x="15" y="32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3" name="Freeform 209"/>
            <p:cNvSpPr/>
            <p:nvPr>
              <p:custDataLst>
                <p:tags r:id="rId47"/>
              </p:custDataLst>
            </p:nvPr>
          </p:nvSpPr>
          <p:spPr bwMode="auto">
            <a:xfrm>
              <a:off x="4446588" y="2346325"/>
              <a:ext cx="285750" cy="307975"/>
            </a:xfrm>
            <a:custGeom>
              <a:avLst/>
              <a:gdLst/>
              <a:ahLst/>
              <a:cxnLst>
                <a:cxn ang="0">
                  <a:pos x="524" y="583"/>
                </a:cxn>
                <a:cxn ang="0">
                  <a:pos x="515" y="580"/>
                </a:cxn>
                <a:cxn ang="0">
                  <a:pos x="501" y="571"/>
                </a:cxn>
                <a:cxn ang="0">
                  <a:pos x="476" y="549"/>
                </a:cxn>
                <a:cxn ang="0">
                  <a:pos x="437" y="513"/>
                </a:cxn>
                <a:cxn ang="0">
                  <a:pos x="414" y="488"/>
                </a:cxn>
                <a:cxn ang="0">
                  <a:pos x="388" y="460"/>
                </a:cxn>
                <a:cxn ang="0">
                  <a:pos x="339" y="409"/>
                </a:cxn>
                <a:cxn ang="0">
                  <a:pos x="300" y="361"/>
                </a:cxn>
                <a:cxn ang="0">
                  <a:pos x="288" y="344"/>
                </a:cxn>
                <a:cxn ang="0">
                  <a:pos x="246" y="293"/>
                </a:cxn>
                <a:cxn ang="0">
                  <a:pos x="202" y="245"/>
                </a:cxn>
                <a:cxn ang="0">
                  <a:pos x="167" y="208"/>
                </a:cxn>
                <a:cxn ang="0">
                  <a:pos x="134" y="170"/>
                </a:cxn>
                <a:cxn ang="0">
                  <a:pos x="121" y="153"/>
                </a:cxn>
                <a:cxn ang="0">
                  <a:pos x="95" y="121"/>
                </a:cxn>
                <a:cxn ang="0">
                  <a:pos x="54" y="76"/>
                </a:cxn>
                <a:cxn ang="0">
                  <a:pos x="24" y="48"/>
                </a:cxn>
                <a:cxn ang="0">
                  <a:pos x="8" y="36"/>
                </a:cxn>
                <a:cxn ang="0">
                  <a:pos x="3" y="29"/>
                </a:cxn>
                <a:cxn ang="0">
                  <a:pos x="0" y="22"/>
                </a:cxn>
                <a:cxn ang="0">
                  <a:pos x="1" y="13"/>
                </a:cxn>
                <a:cxn ang="0">
                  <a:pos x="4" y="8"/>
                </a:cxn>
                <a:cxn ang="0">
                  <a:pos x="12" y="1"/>
                </a:cxn>
                <a:cxn ang="0">
                  <a:pos x="16" y="0"/>
                </a:cxn>
                <a:cxn ang="0">
                  <a:pos x="25" y="3"/>
                </a:cxn>
                <a:cxn ang="0">
                  <a:pos x="41" y="15"/>
                </a:cxn>
                <a:cxn ang="0">
                  <a:pos x="70" y="41"/>
                </a:cxn>
                <a:cxn ang="0">
                  <a:pos x="110" y="84"/>
                </a:cxn>
                <a:cxn ang="0">
                  <a:pos x="136" y="115"/>
                </a:cxn>
                <a:cxn ang="0">
                  <a:pos x="206" y="198"/>
                </a:cxn>
                <a:cxn ang="0">
                  <a:pos x="290" y="291"/>
                </a:cxn>
                <a:cxn ang="0">
                  <a:pos x="303" y="306"/>
                </a:cxn>
                <a:cxn ang="0">
                  <a:pos x="341" y="353"/>
                </a:cxn>
                <a:cxn ang="0">
                  <a:pos x="371" y="390"/>
                </a:cxn>
                <a:cxn ang="0">
                  <a:pos x="403" y="425"/>
                </a:cxn>
                <a:cxn ang="0">
                  <a:pos x="433" y="457"/>
                </a:cxn>
                <a:cxn ang="0">
                  <a:pos x="457" y="482"/>
                </a:cxn>
                <a:cxn ang="0">
                  <a:pos x="493" y="518"/>
                </a:cxn>
                <a:cxn ang="0">
                  <a:pos x="519" y="540"/>
                </a:cxn>
                <a:cxn ang="0">
                  <a:pos x="532" y="549"/>
                </a:cxn>
                <a:cxn ang="0">
                  <a:pos x="539" y="554"/>
                </a:cxn>
                <a:cxn ang="0">
                  <a:pos x="541" y="560"/>
                </a:cxn>
                <a:cxn ang="0">
                  <a:pos x="541" y="570"/>
                </a:cxn>
                <a:cxn ang="0">
                  <a:pos x="539" y="575"/>
                </a:cxn>
                <a:cxn ang="0">
                  <a:pos x="530" y="582"/>
                </a:cxn>
                <a:cxn ang="0">
                  <a:pos x="524" y="583"/>
                </a:cxn>
              </a:cxnLst>
              <a:rect l="0" t="0" r="r" b="b"/>
              <a:pathLst>
                <a:path w="541" h="583">
                  <a:moveTo>
                    <a:pt x="524" y="583"/>
                  </a:moveTo>
                  <a:lnTo>
                    <a:pt x="524" y="583"/>
                  </a:lnTo>
                  <a:lnTo>
                    <a:pt x="520" y="582"/>
                  </a:lnTo>
                  <a:lnTo>
                    <a:pt x="515" y="580"/>
                  </a:lnTo>
                  <a:lnTo>
                    <a:pt x="515" y="580"/>
                  </a:lnTo>
                  <a:lnTo>
                    <a:pt x="501" y="571"/>
                  </a:lnTo>
                  <a:lnTo>
                    <a:pt x="488" y="560"/>
                  </a:lnTo>
                  <a:lnTo>
                    <a:pt x="476" y="549"/>
                  </a:lnTo>
                  <a:lnTo>
                    <a:pt x="462" y="538"/>
                  </a:lnTo>
                  <a:lnTo>
                    <a:pt x="437" y="513"/>
                  </a:lnTo>
                  <a:lnTo>
                    <a:pt x="414" y="488"/>
                  </a:lnTo>
                  <a:lnTo>
                    <a:pt x="414" y="488"/>
                  </a:lnTo>
                  <a:lnTo>
                    <a:pt x="388" y="460"/>
                  </a:lnTo>
                  <a:lnTo>
                    <a:pt x="388" y="460"/>
                  </a:lnTo>
                  <a:lnTo>
                    <a:pt x="365" y="437"/>
                  </a:lnTo>
                  <a:lnTo>
                    <a:pt x="339" y="409"/>
                  </a:lnTo>
                  <a:lnTo>
                    <a:pt x="313" y="377"/>
                  </a:lnTo>
                  <a:lnTo>
                    <a:pt x="300" y="361"/>
                  </a:lnTo>
                  <a:lnTo>
                    <a:pt x="288" y="344"/>
                  </a:lnTo>
                  <a:lnTo>
                    <a:pt x="288" y="344"/>
                  </a:lnTo>
                  <a:lnTo>
                    <a:pt x="268" y="319"/>
                  </a:lnTo>
                  <a:lnTo>
                    <a:pt x="246" y="293"/>
                  </a:lnTo>
                  <a:lnTo>
                    <a:pt x="224" y="269"/>
                  </a:lnTo>
                  <a:lnTo>
                    <a:pt x="202" y="245"/>
                  </a:lnTo>
                  <a:lnTo>
                    <a:pt x="202" y="245"/>
                  </a:lnTo>
                  <a:lnTo>
                    <a:pt x="167" y="208"/>
                  </a:lnTo>
                  <a:lnTo>
                    <a:pt x="150" y="189"/>
                  </a:lnTo>
                  <a:lnTo>
                    <a:pt x="134" y="170"/>
                  </a:lnTo>
                  <a:lnTo>
                    <a:pt x="134" y="170"/>
                  </a:lnTo>
                  <a:lnTo>
                    <a:pt x="121" y="153"/>
                  </a:lnTo>
                  <a:lnTo>
                    <a:pt x="121" y="153"/>
                  </a:lnTo>
                  <a:lnTo>
                    <a:pt x="95" y="121"/>
                  </a:lnTo>
                  <a:lnTo>
                    <a:pt x="69" y="90"/>
                  </a:lnTo>
                  <a:lnTo>
                    <a:pt x="54" y="76"/>
                  </a:lnTo>
                  <a:lnTo>
                    <a:pt x="40" y="61"/>
                  </a:lnTo>
                  <a:lnTo>
                    <a:pt x="24" y="48"/>
                  </a:lnTo>
                  <a:lnTo>
                    <a:pt x="8" y="36"/>
                  </a:lnTo>
                  <a:lnTo>
                    <a:pt x="8" y="36"/>
                  </a:lnTo>
                  <a:lnTo>
                    <a:pt x="5" y="32"/>
                  </a:lnTo>
                  <a:lnTo>
                    <a:pt x="3" y="29"/>
                  </a:lnTo>
                  <a:lnTo>
                    <a:pt x="0" y="25"/>
                  </a:lnTo>
                  <a:lnTo>
                    <a:pt x="0" y="22"/>
                  </a:lnTo>
                  <a:lnTo>
                    <a:pt x="0" y="17"/>
                  </a:lnTo>
                  <a:lnTo>
                    <a:pt x="1" y="13"/>
                  </a:lnTo>
                  <a:lnTo>
                    <a:pt x="1" y="13"/>
                  </a:lnTo>
                  <a:lnTo>
                    <a:pt x="4" y="8"/>
                  </a:lnTo>
                  <a:lnTo>
                    <a:pt x="7" y="3"/>
                  </a:lnTo>
                  <a:lnTo>
                    <a:pt x="12" y="1"/>
                  </a:lnTo>
                  <a:lnTo>
                    <a:pt x="16" y="0"/>
                  </a:lnTo>
                  <a:lnTo>
                    <a:pt x="16" y="0"/>
                  </a:lnTo>
                  <a:lnTo>
                    <a:pt x="21" y="0"/>
                  </a:lnTo>
                  <a:lnTo>
                    <a:pt x="25" y="3"/>
                  </a:lnTo>
                  <a:lnTo>
                    <a:pt x="25" y="3"/>
                  </a:lnTo>
                  <a:lnTo>
                    <a:pt x="41" y="15"/>
                  </a:lnTo>
                  <a:lnTo>
                    <a:pt x="55" y="28"/>
                  </a:lnTo>
                  <a:lnTo>
                    <a:pt x="70" y="41"/>
                  </a:lnTo>
                  <a:lnTo>
                    <a:pt x="83" y="55"/>
                  </a:lnTo>
                  <a:lnTo>
                    <a:pt x="110" y="84"/>
                  </a:lnTo>
                  <a:lnTo>
                    <a:pt x="136" y="115"/>
                  </a:lnTo>
                  <a:lnTo>
                    <a:pt x="136" y="115"/>
                  </a:lnTo>
                  <a:lnTo>
                    <a:pt x="170" y="156"/>
                  </a:lnTo>
                  <a:lnTo>
                    <a:pt x="206" y="198"/>
                  </a:lnTo>
                  <a:lnTo>
                    <a:pt x="246" y="242"/>
                  </a:lnTo>
                  <a:lnTo>
                    <a:pt x="290" y="291"/>
                  </a:lnTo>
                  <a:lnTo>
                    <a:pt x="290" y="291"/>
                  </a:lnTo>
                  <a:lnTo>
                    <a:pt x="303" y="306"/>
                  </a:lnTo>
                  <a:lnTo>
                    <a:pt x="317" y="322"/>
                  </a:lnTo>
                  <a:lnTo>
                    <a:pt x="341" y="353"/>
                  </a:lnTo>
                  <a:lnTo>
                    <a:pt x="341" y="353"/>
                  </a:lnTo>
                  <a:lnTo>
                    <a:pt x="371" y="390"/>
                  </a:lnTo>
                  <a:lnTo>
                    <a:pt x="387" y="407"/>
                  </a:lnTo>
                  <a:lnTo>
                    <a:pt x="403" y="425"/>
                  </a:lnTo>
                  <a:lnTo>
                    <a:pt x="403" y="425"/>
                  </a:lnTo>
                  <a:lnTo>
                    <a:pt x="433" y="457"/>
                  </a:lnTo>
                  <a:lnTo>
                    <a:pt x="433" y="457"/>
                  </a:lnTo>
                  <a:lnTo>
                    <a:pt x="457" y="482"/>
                  </a:lnTo>
                  <a:lnTo>
                    <a:pt x="481" y="507"/>
                  </a:lnTo>
                  <a:lnTo>
                    <a:pt x="493" y="518"/>
                  </a:lnTo>
                  <a:lnTo>
                    <a:pt x="507" y="529"/>
                  </a:lnTo>
                  <a:lnTo>
                    <a:pt x="519" y="540"/>
                  </a:lnTo>
                  <a:lnTo>
                    <a:pt x="532" y="549"/>
                  </a:lnTo>
                  <a:lnTo>
                    <a:pt x="532" y="549"/>
                  </a:lnTo>
                  <a:lnTo>
                    <a:pt x="537" y="552"/>
                  </a:lnTo>
                  <a:lnTo>
                    <a:pt x="539" y="554"/>
                  </a:lnTo>
                  <a:lnTo>
                    <a:pt x="540" y="557"/>
                  </a:lnTo>
                  <a:lnTo>
                    <a:pt x="541" y="560"/>
                  </a:lnTo>
                  <a:lnTo>
                    <a:pt x="541" y="565"/>
                  </a:lnTo>
                  <a:lnTo>
                    <a:pt x="541" y="570"/>
                  </a:lnTo>
                  <a:lnTo>
                    <a:pt x="541" y="570"/>
                  </a:lnTo>
                  <a:lnTo>
                    <a:pt x="539" y="575"/>
                  </a:lnTo>
                  <a:lnTo>
                    <a:pt x="534" y="579"/>
                  </a:lnTo>
                  <a:lnTo>
                    <a:pt x="530" y="582"/>
                  </a:lnTo>
                  <a:lnTo>
                    <a:pt x="527" y="583"/>
                  </a:lnTo>
                  <a:lnTo>
                    <a:pt x="524" y="583"/>
                  </a:lnTo>
                  <a:lnTo>
                    <a:pt x="524" y="58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4" name="Freeform 210"/>
            <p:cNvSpPr/>
            <p:nvPr>
              <p:custDataLst>
                <p:tags r:id="rId48"/>
              </p:custDataLst>
            </p:nvPr>
          </p:nvSpPr>
          <p:spPr bwMode="auto">
            <a:xfrm>
              <a:off x="4349750" y="2435225"/>
              <a:ext cx="273050" cy="288925"/>
            </a:xfrm>
            <a:custGeom>
              <a:avLst/>
              <a:gdLst/>
              <a:ahLst/>
              <a:cxnLst>
                <a:cxn ang="0">
                  <a:pos x="493" y="546"/>
                </a:cxn>
                <a:cxn ang="0">
                  <a:pos x="481" y="537"/>
                </a:cxn>
                <a:cxn ang="0">
                  <a:pos x="475" y="524"/>
                </a:cxn>
                <a:cxn ang="0">
                  <a:pos x="457" y="505"/>
                </a:cxn>
                <a:cxn ang="0">
                  <a:pos x="444" y="490"/>
                </a:cxn>
                <a:cxn ang="0">
                  <a:pos x="436" y="479"/>
                </a:cxn>
                <a:cxn ang="0">
                  <a:pos x="411" y="452"/>
                </a:cxn>
                <a:cxn ang="0">
                  <a:pos x="402" y="443"/>
                </a:cxn>
                <a:cxn ang="0">
                  <a:pos x="387" y="420"/>
                </a:cxn>
                <a:cxn ang="0">
                  <a:pos x="376" y="410"/>
                </a:cxn>
                <a:cxn ang="0">
                  <a:pos x="345" y="378"/>
                </a:cxn>
                <a:cxn ang="0">
                  <a:pos x="321" y="352"/>
                </a:cxn>
                <a:cxn ang="0">
                  <a:pos x="280" y="313"/>
                </a:cxn>
                <a:cxn ang="0">
                  <a:pos x="252" y="285"/>
                </a:cxn>
                <a:cxn ang="0">
                  <a:pos x="151" y="183"/>
                </a:cxn>
                <a:cxn ang="0">
                  <a:pos x="106" y="136"/>
                </a:cxn>
                <a:cxn ang="0">
                  <a:pos x="64" y="92"/>
                </a:cxn>
                <a:cxn ang="0">
                  <a:pos x="33" y="58"/>
                </a:cxn>
                <a:cxn ang="0">
                  <a:pos x="13" y="39"/>
                </a:cxn>
                <a:cxn ang="0">
                  <a:pos x="3" y="26"/>
                </a:cxn>
                <a:cxn ang="0">
                  <a:pos x="0" y="14"/>
                </a:cxn>
                <a:cxn ang="0">
                  <a:pos x="5" y="6"/>
                </a:cxn>
                <a:cxn ang="0">
                  <a:pos x="19" y="0"/>
                </a:cxn>
                <a:cxn ang="0">
                  <a:pos x="26" y="2"/>
                </a:cxn>
                <a:cxn ang="0">
                  <a:pos x="34" y="8"/>
                </a:cxn>
                <a:cxn ang="0">
                  <a:pos x="72" y="47"/>
                </a:cxn>
                <a:cxn ang="0">
                  <a:pos x="94" y="67"/>
                </a:cxn>
                <a:cxn ang="0">
                  <a:pos x="151" y="133"/>
                </a:cxn>
                <a:cxn ang="0">
                  <a:pos x="191" y="176"/>
                </a:cxn>
                <a:cxn ang="0">
                  <a:pos x="275" y="260"/>
                </a:cxn>
                <a:cxn ang="0">
                  <a:pos x="311" y="293"/>
                </a:cxn>
                <a:cxn ang="0">
                  <a:pos x="364" y="343"/>
                </a:cxn>
                <a:cxn ang="0">
                  <a:pos x="407" y="387"/>
                </a:cxn>
                <a:cxn ang="0">
                  <a:pos x="423" y="411"/>
                </a:cxn>
                <a:cxn ang="0">
                  <a:pos x="440" y="429"/>
                </a:cxn>
                <a:cxn ang="0">
                  <a:pos x="452" y="440"/>
                </a:cxn>
                <a:cxn ang="0">
                  <a:pos x="460" y="452"/>
                </a:cxn>
                <a:cxn ang="0">
                  <a:pos x="481" y="478"/>
                </a:cxn>
                <a:cxn ang="0">
                  <a:pos x="496" y="493"/>
                </a:cxn>
                <a:cxn ang="0">
                  <a:pos x="508" y="510"/>
                </a:cxn>
                <a:cxn ang="0">
                  <a:pos x="512" y="513"/>
                </a:cxn>
                <a:cxn ang="0">
                  <a:pos x="515" y="524"/>
                </a:cxn>
                <a:cxn ang="0">
                  <a:pos x="515" y="533"/>
                </a:cxn>
                <a:cxn ang="0">
                  <a:pos x="510" y="542"/>
                </a:cxn>
                <a:cxn ang="0">
                  <a:pos x="499" y="546"/>
                </a:cxn>
              </a:cxnLst>
              <a:rect l="0" t="0" r="r" b="b"/>
              <a:pathLst>
                <a:path w="515" h="546">
                  <a:moveTo>
                    <a:pt x="499" y="546"/>
                  </a:moveTo>
                  <a:lnTo>
                    <a:pt x="499" y="546"/>
                  </a:lnTo>
                  <a:lnTo>
                    <a:pt x="493" y="546"/>
                  </a:lnTo>
                  <a:lnTo>
                    <a:pt x="488" y="543"/>
                  </a:lnTo>
                  <a:lnTo>
                    <a:pt x="483" y="540"/>
                  </a:lnTo>
                  <a:lnTo>
                    <a:pt x="481" y="537"/>
                  </a:lnTo>
                  <a:lnTo>
                    <a:pt x="480" y="534"/>
                  </a:lnTo>
                  <a:lnTo>
                    <a:pt x="480" y="534"/>
                  </a:lnTo>
                  <a:lnTo>
                    <a:pt x="475" y="524"/>
                  </a:lnTo>
                  <a:lnTo>
                    <a:pt x="470" y="517"/>
                  </a:lnTo>
                  <a:lnTo>
                    <a:pt x="463" y="511"/>
                  </a:lnTo>
                  <a:lnTo>
                    <a:pt x="457" y="505"/>
                  </a:lnTo>
                  <a:lnTo>
                    <a:pt x="457" y="505"/>
                  </a:lnTo>
                  <a:lnTo>
                    <a:pt x="450" y="498"/>
                  </a:lnTo>
                  <a:lnTo>
                    <a:pt x="444" y="490"/>
                  </a:lnTo>
                  <a:lnTo>
                    <a:pt x="444" y="490"/>
                  </a:lnTo>
                  <a:lnTo>
                    <a:pt x="436" y="479"/>
                  </a:lnTo>
                  <a:lnTo>
                    <a:pt x="436" y="479"/>
                  </a:lnTo>
                  <a:lnTo>
                    <a:pt x="425" y="466"/>
                  </a:lnTo>
                  <a:lnTo>
                    <a:pt x="419" y="458"/>
                  </a:lnTo>
                  <a:lnTo>
                    <a:pt x="411" y="452"/>
                  </a:lnTo>
                  <a:lnTo>
                    <a:pt x="411" y="452"/>
                  </a:lnTo>
                  <a:lnTo>
                    <a:pt x="407" y="448"/>
                  </a:lnTo>
                  <a:lnTo>
                    <a:pt x="402" y="443"/>
                  </a:lnTo>
                  <a:lnTo>
                    <a:pt x="395" y="433"/>
                  </a:lnTo>
                  <a:lnTo>
                    <a:pt x="395" y="433"/>
                  </a:lnTo>
                  <a:lnTo>
                    <a:pt x="387" y="420"/>
                  </a:lnTo>
                  <a:lnTo>
                    <a:pt x="382" y="415"/>
                  </a:lnTo>
                  <a:lnTo>
                    <a:pt x="376" y="410"/>
                  </a:lnTo>
                  <a:lnTo>
                    <a:pt x="376" y="410"/>
                  </a:lnTo>
                  <a:lnTo>
                    <a:pt x="367" y="404"/>
                  </a:lnTo>
                  <a:lnTo>
                    <a:pt x="360" y="395"/>
                  </a:lnTo>
                  <a:lnTo>
                    <a:pt x="345" y="378"/>
                  </a:lnTo>
                  <a:lnTo>
                    <a:pt x="345" y="378"/>
                  </a:lnTo>
                  <a:lnTo>
                    <a:pt x="333" y="364"/>
                  </a:lnTo>
                  <a:lnTo>
                    <a:pt x="321" y="352"/>
                  </a:lnTo>
                  <a:lnTo>
                    <a:pt x="321" y="352"/>
                  </a:lnTo>
                  <a:lnTo>
                    <a:pt x="299" y="332"/>
                  </a:lnTo>
                  <a:lnTo>
                    <a:pt x="280" y="313"/>
                  </a:lnTo>
                  <a:lnTo>
                    <a:pt x="280" y="313"/>
                  </a:lnTo>
                  <a:lnTo>
                    <a:pt x="252" y="285"/>
                  </a:lnTo>
                  <a:lnTo>
                    <a:pt x="252" y="285"/>
                  </a:lnTo>
                  <a:lnTo>
                    <a:pt x="225" y="260"/>
                  </a:lnTo>
                  <a:lnTo>
                    <a:pt x="200" y="234"/>
                  </a:lnTo>
                  <a:lnTo>
                    <a:pt x="151" y="183"/>
                  </a:lnTo>
                  <a:lnTo>
                    <a:pt x="151" y="183"/>
                  </a:lnTo>
                  <a:lnTo>
                    <a:pt x="106" y="136"/>
                  </a:lnTo>
                  <a:lnTo>
                    <a:pt x="106" y="136"/>
                  </a:lnTo>
                  <a:lnTo>
                    <a:pt x="87" y="116"/>
                  </a:lnTo>
                  <a:lnTo>
                    <a:pt x="87" y="116"/>
                  </a:lnTo>
                  <a:lnTo>
                    <a:pt x="64" y="92"/>
                  </a:lnTo>
                  <a:lnTo>
                    <a:pt x="40" y="66"/>
                  </a:lnTo>
                  <a:lnTo>
                    <a:pt x="40" y="66"/>
                  </a:lnTo>
                  <a:lnTo>
                    <a:pt x="33" y="58"/>
                  </a:lnTo>
                  <a:lnTo>
                    <a:pt x="24" y="50"/>
                  </a:lnTo>
                  <a:lnTo>
                    <a:pt x="24" y="50"/>
                  </a:lnTo>
                  <a:lnTo>
                    <a:pt x="13" y="39"/>
                  </a:lnTo>
                  <a:lnTo>
                    <a:pt x="8" y="33"/>
                  </a:lnTo>
                  <a:lnTo>
                    <a:pt x="3" y="26"/>
                  </a:lnTo>
                  <a:lnTo>
                    <a:pt x="3" y="26"/>
                  </a:lnTo>
                  <a:lnTo>
                    <a:pt x="1" y="22"/>
                  </a:lnTo>
                  <a:lnTo>
                    <a:pt x="0" y="18"/>
                  </a:lnTo>
                  <a:lnTo>
                    <a:pt x="0" y="14"/>
                  </a:lnTo>
                  <a:lnTo>
                    <a:pt x="2" y="10"/>
                  </a:lnTo>
                  <a:lnTo>
                    <a:pt x="2" y="10"/>
                  </a:lnTo>
                  <a:lnTo>
                    <a:pt x="5" y="6"/>
                  </a:lnTo>
                  <a:lnTo>
                    <a:pt x="9" y="3"/>
                  </a:lnTo>
                  <a:lnTo>
                    <a:pt x="14" y="1"/>
                  </a:lnTo>
                  <a:lnTo>
                    <a:pt x="19" y="0"/>
                  </a:lnTo>
                  <a:lnTo>
                    <a:pt x="19" y="0"/>
                  </a:lnTo>
                  <a:lnTo>
                    <a:pt x="22" y="1"/>
                  </a:lnTo>
                  <a:lnTo>
                    <a:pt x="26" y="2"/>
                  </a:lnTo>
                  <a:lnTo>
                    <a:pt x="31" y="4"/>
                  </a:lnTo>
                  <a:lnTo>
                    <a:pt x="34" y="8"/>
                  </a:lnTo>
                  <a:lnTo>
                    <a:pt x="34" y="8"/>
                  </a:lnTo>
                  <a:lnTo>
                    <a:pt x="42" y="18"/>
                  </a:lnTo>
                  <a:lnTo>
                    <a:pt x="51" y="29"/>
                  </a:lnTo>
                  <a:lnTo>
                    <a:pt x="72" y="47"/>
                  </a:lnTo>
                  <a:lnTo>
                    <a:pt x="72" y="47"/>
                  </a:lnTo>
                  <a:lnTo>
                    <a:pt x="83" y="57"/>
                  </a:lnTo>
                  <a:lnTo>
                    <a:pt x="94" y="67"/>
                  </a:lnTo>
                  <a:lnTo>
                    <a:pt x="94" y="67"/>
                  </a:lnTo>
                  <a:lnTo>
                    <a:pt x="124" y="100"/>
                  </a:lnTo>
                  <a:lnTo>
                    <a:pt x="151" y="133"/>
                  </a:lnTo>
                  <a:lnTo>
                    <a:pt x="164" y="146"/>
                  </a:lnTo>
                  <a:lnTo>
                    <a:pt x="164" y="146"/>
                  </a:lnTo>
                  <a:lnTo>
                    <a:pt x="191" y="176"/>
                  </a:lnTo>
                  <a:lnTo>
                    <a:pt x="219" y="205"/>
                  </a:lnTo>
                  <a:lnTo>
                    <a:pt x="247" y="232"/>
                  </a:lnTo>
                  <a:lnTo>
                    <a:pt x="275" y="260"/>
                  </a:lnTo>
                  <a:lnTo>
                    <a:pt x="275" y="260"/>
                  </a:lnTo>
                  <a:lnTo>
                    <a:pt x="311" y="293"/>
                  </a:lnTo>
                  <a:lnTo>
                    <a:pt x="311" y="293"/>
                  </a:lnTo>
                  <a:lnTo>
                    <a:pt x="342" y="321"/>
                  </a:lnTo>
                  <a:lnTo>
                    <a:pt x="342" y="321"/>
                  </a:lnTo>
                  <a:lnTo>
                    <a:pt x="364" y="343"/>
                  </a:lnTo>
                  <a:lnTo>
                    <a:pt x="386" y="363"/>
                  </a:lnTo>
                  <a:lnTo>
                    <a:pt x="396" y="375"/>
                  </a:lnTo>
                  <a:lnTo>
                    <a:pt x="407" y="387"/>
                  </a:lnTo>
                  <a:lnTo>
                    <a:pt x="415" y="398"/>
                  </a:lnTo>
                  <a:lnTo>
                    <a:pt x="423" y="411"/>
                  </a:lnTo>
                  <a:lnTo>
                    <a:pt x="423" y="411"/>
                  </a:lnTo>
                  <a:lnTo>
                    <a:pt x="426" y="416"/>
                  </a:lnTo>
                  <a:lnTo>
                    <a:pt x="430" y="421"/>
                  </a:lnTo>
                  <a:lnTo>
                    <a:pt x="440" y="429"/>
                  </a:lnTo>
                  <a:lnTo>
                    <a:pt x="440" y="429"/>
                  </a:lnTo>
                  <a:lnTo>
                    <a:pt x="446" y="435"/>
                  </a:lnTo>
                  <a:lnTo>
                    <a:pt x="452" y="440"/>
                  </a:lnTo>
                  <a:lnTo>
                    <a:pt x="452" y="440"/>
                  </a:lnTo>
                  <a:lnTo>
                    <a:pt x="460" y="452"/>
                  </a:lnTo>
                  <a:lnTo>
                    <a:pt x="460" y="452"/>
                  </a:lnTo>
                  <a:lnTo>
                    <a:pt x="470" y="466"/>
                  </a:lnTo>
                  <a:lnTo>
                    <a:pt x="475" y="472"/>
                  </a:lnTo>
                  <a:lnTo>
                    <a:pt x="481" y="478"/>
                  </a:lnTo>
                  <a:lnTo>
                    <a:pt x="481" y="478"/>
                  </a:lnTo>
                  <a:lnTo>
                    <a:pt x="489" y="486"/>
                  </a:lnTo>
                  <a:lnTo>
                    <a:pt x="496" y="493"/>
                  </a:lnTo>
                  <a:lnTo>
                    <a:pt x="502" y="501"/>
                  </a:lnTo>
                  <a:lnTo>
                    <a:pt x="507" y="509"/>
                  </a:lnTo>
                  <a:lnTo>
                    <a:pt x="508" y="510"/>
                  </a:lnTo>
                  <a:lnTo>
                    <a:pt x="509" y="511"/>
                  </a:lnTo>
                  <a:lnTo>
                    <a:pt x="509" y="511"/>
                  </a:lnTo>
                  <a:lnTo>
                    <a:pt x="512" y="513"/>
                  </a:lnTo>
                  <a:lnTo>
                    <a:pt x="514" y="516"/>
                  </a:lnTo>
                  <a:lnTo>
                    <a:pt x="515" y="520"/>
                  </a:lnTo>
                  <a:lnTo>
                    <a:pt x="515" y="524"/>
                  </a:lnTo>
                  <a:lnTo>
                    <a:pt x="515" y="530"/>
                  </a:lnTo>
                  <a:lnTo>
                    <a:pt x="515" y="530"/>
                  </a:lnTo>
                  <a:lnTo>
                    <a:pt x="515" y="533"/>
                  </a:lnTo>
                  <a:lnTo>
                    <a:pt x="514" y="537"/>
                  </a:lnTo>
                  <a:lnTo>
                    <a:pt x="513" y="540"/>
                  </a:lnTo>
                  <a:lnTo>
                    <a:pt x="510" y="542"/>
                  </a:lnTo>
                  <a:lnTo>
                    <a:pt x="510" y="542"/>
                  </a:lnTo>
                  <a:lnTo>
                    <a:pt x="506" y="545"/>
                  </a:lnTo>
                  <a:lnTo>
                    <a:pt x="499" y="546"/>
                  </a:lnTo>
                  <a:lnTo>
                    <a:pt x="499" y="546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5" name="Freeform 211"/>
            <p:cNvSpPr/>
            <p:nvPr>
              <p:custDataLst>
                <p:tags r:id="rId49"/>
              </p:custDataLst>
            </p:nvPr>
          </p:nvSpPr>
          <p:spPr bwMode="auto">
            <a:xfrm>
              <a:off x="4708525" y="2740025"/>
              <a:ext cx="77788" cy="74613"/>
            </a:xfrm>
            <a:custGeom>
              <a:avLst/>
              <a:gdLst/>
              <a:ahLst/>
              <a:cxnLst>
                <a:cxn ang="0">
                  <a:pos x="116" y="142"/>
                </a:cxn>
                <a:cxn ang="0">
                  <a:pos x="111" y="142"/>
                </a:cxn>
                <a:cxn ang="0">
                  <a:pos x="101" y="140"/>
                </a:cxn>
                <a:cxn ang="0">
                  <a:pos x="90" y="136"/>
                </a:cxn>
                <a:cxn ang="0">
                  <a:pos x="88" y="139"/>
                </a:cxn>
                <a:cxn ang="0">
                  <a:pos x="79" y="141"/>
                </a:cxn>
                <a:cxn ang="0">
                  <a:pos x="77" y="141"/>
                </a:cxn>
                <a:cxn ang="0">
                  <a:pos x="63" y="139"/>
                </a:cxn>
                <a:cxn ang="0">
                  <a:pos x="49" y="136"/>
                </a:cxn>
                <a:cxn ang="0">
                  <a:pos x="42" y="134"/>
                </a:cxn>
                <a:cxn ang="0">
                  <a:pos x="33" y="127"/>
                </a:cxn>
                <a:cxn ang="0">
                  <a:pos x="30" y="129"/>
                </a:cxn>
                <a:cxn ang="0">
                  <a:pos x="21" y="131"/>
                </a:cxn>
                <a:cxn ang="0">
                  <a:pos x="18" y="130"/>
                </a:cxn>
                <a:cxn ang="0">
                  <a:pos x="12" y="127"/>
                </a:cxn>
                <a:cxn ang="0">
                  <a:pos x="7" y="122"/>
                </a:cxn>
                <a:cxn ang="0">
                  <a:pos x="6" y="117"/>
                </a:cxn>
                <a:cxn ang="0">
                  <a:pos x="5" y="115"/>
                </a:cxn>
                <a:cxn ang="0">
                  <a:pos x="1" y="108"/>
                </a:cxn>
                <a:cxn ang="0">
                  <a:pos x="1" y="101"/>
                </a:cxn>
                <a:cxn ang="0">
                  <a:pos x="3" y="95"/>
                </a:cxn>
                <a:cxn ang="0">
                  <a:pos x="13" y="83"/>
                </a:cxn>
                <a:cxn ang="0">
                  <a:pos x="31" y="62"/>
                </a:cxn>
                <a:cxn ang="0">
                  <a:pos x="63" y="34"/>
                </a:cxn>
                <a:cxn ang="0">
                  <a:pos x="92" y="13"/>
                </a:cxn>
                <a:cxn ang="0">
                  <a:pos x="98" y="8"/>
                </a:cxn>
                <a:cxn ang="0">
                  <a:pos x="113" y="1"/>
                </a:cxn>
                <a:cxn ang="0">
                  <a:pos x="121" y="0"/>
                </a:cxn>
                <a:cxn ang="0">
                  <a:pos x="131" y="2"/>
                </a:cxn>
                <a:cxn ang="0">
                  <a:pos x="137" y="5"/>
                </a:cxn>
                <a:cxn ang="0">
                  <a:pos x="143" y="15"/>
                </a:cxn>
                <a:cxn ang="0">
                  <a:pos x="147" y="29"/>
                </a:cxn>
                <a:cxn ang="0">
                  <a:pos x="148" y="35"/>
                </a:cxn>
                <a:cxn ang="0">
                  <a:pos x="147" y="53"/>
                </a:cxn>
                <a:cxn ang="0">
                  <a:pos x="148" y="84"/>
                </a:cxn>
                <a:cxn ang="0">
                  <a:pos x="148" y="100"/>
                </a:cxn>
                <a:cxn ang="0">
                  <a:pos x="146" y="116"/>
                </a:cxn>
                <a:cxn ang="0">
                  <a:pos x="145" y="125"/>
                </a:cxn>
                <a:cxn ang="0">
                  <a:pos x="141" y="132"/>
                </a:cxn>
                <a:cxn ang="0">
                  <a:pos x="136" y="136"/>
                </a:cxn>
                <a:cxn ang="0">
                  <a:pos x="128" y="141"/>
                </a:cxn>
                <a:cxn ang="0">
                  <a:pos x="126" y="141"/>
                </a:cxn>
                <a:cxn ang="0">
                  <a:pos x="121" y="142"/>
                </a:cxn>
                <a:cxn ang="0">
                  <a:pos x="116" y="142"/>
                </a:cxn>
              </a:cxnLst>
              <a:rect l="0" t="0" r="r" b="b"/>
              <a:pathLst>
                <a:path w="148" h="142">
                  <a:moveTo>
                    <a:pt x="116" y="142"/>
                  </a:moveTo>
                  <a:lnTo>
                    <a:pt x="116" y="142"/>
                  </a:lnTo>
                  <a:lnTo>
                    <a:pt x="111" y="142"/>
                  </a:lnTo>
                  <a:lnTo>
                    <a:pt x="111" y="142"/>
                  </a:lnTo>
                  <a:lnTo>
                    <a:pt x="101" y="140"/>
                  </a:lnTo>
                  <a:lnTo>
                    <a:pt x="101" y="140"/>
                  </a:lnTo>
                  <a:lnTo>
                    <a:pt x="93" y="136"/>
                  </a:lnTo>
                  <a:lnTo>
                    <a:pt x="90" y="136"/>
                  </a:lnTo>
                  <a:lnTo>
                    <a:pt x="88" y="139"/>
                  </a:lnTo>
                  <a:lnTo>
                    <a:pt x="88" y="139"/>
                  </a:lnTo>
                  <a:lnTo>
                    <a:pt x="84" y="141"/>
                  </a:lnTo>
                  <a:lnTo>
                    <a:pt x="79" y="141"/>
                  </a:lnTo>
                  <a:lnTo>
                    <a:pt x="79" y="141"/>
                  </a:lnTo>
                  <a:lnTo>
                    <a:pt x="77" y="141"/>
                  </a:lnTo>
                  <a:lnTo>
                    <a:pt x="77" y="141"/>
                  </a:lnTo>
                  <a:lnTo>
                    <a:pt x="63" y="139"/>
                  </a:lnTo>
                  <a:lnTo>
                    <a:pt x="63" y="139"/>
                  </a:lnTo>
                  <a:lnTo>
                    <a:pt x="49" y="136"/>
                  </a:lnTo>
                  <a:lnTo>
                    <a:pt x="49" y="136"/>
                  </a:lnTo>
                  <a:lnTo>
                    <a:pt x="42" y="134"/>
                  </a:lnTo>
                  <a:lnTo>
                    <a:pt x="36" y="130"/>
                  </a:lnTo>
                  <a:lnTo>
                    <a:pt x="33" y="127"/>
                  </a:lnTo>
                  <a:lnTo>
                    <a:pt x="30" y="129"/>
                  </a:lnTo>
                  <a:lnTo>
                    <a:pt x="30" y="129"/>
                  </a:lnTo>
                  <a:lnTo>
                    <a:pt x="25" y="130"/>
                  </a:lnTo>
                  <a:lnTo>
                    <a:pt x="21" y="131"/>
                  </a:lnTo>
                  <a:lnTo>
                    <a:pt x="21" y="131"/>
                  </a:lnTo>
                  <a:lnTo>
                    <a:pt x="18" y="130"/>
                  </a:lnTo>
                  <a:lnTo>
                    <a:pt x="13" y="129"/>
                  </a:lnTo>
                  <a:lnTo>
                    <a:pt x="12" y="127"/>
                  </a:lnTo>
                  <a:lnTo>
                    <a:pt x="10" y="125"/>
                  </a:lnTo>
                  <a:lnTo>
                    <a:pt x="7" y="122"/>
                  </a:lnTo>
                  <a:lnTo>
                    <a:pt x="6" y="119"/>
                  </a:lnTo>
                  <a:lnTo>
                    <a:pt x="6" y="117"/>
                  </a:lnTo>
                  <a:lnTo>
                    <a:pt x="5" y="115"/>
                  </a:lnTo>
                  <a:lnTo>
                    <a:pt x="5" y="115"/>
                  </a:lnTo>
                  <a:lnTo>
                    <a:pt x="2" y="112"/>
                  </a:lnTo>
                  <a:lnTo>
                    <a:pt x="1" y="108"/>
                  </a:lnTo>
                  <a:lnTo>
                    <a:pt x="0" y="104"/>
                  </a:lnTo>
                  <a:lnTo>
                    <a:pt x="1" y="101"/>
                  </a:lnTo>
                  <a:lnTo>
                    <a:pt x="2" y="98"/>
                  </a:lnTo>
                  <a:lnTo>
                    <a:pt x="3" y="95"/>
                  </a:lnTo>
                  <a:lnTo>
                    <a:pt x="3" y="95"/>
                  </a:lnTo>
                  <a:lnTo>
                    <a:pt x="13" y="83"/>
                  </a:lnTo>
                  <a:lnTo>
                    <a:pt x="22" y="72"/>
                  </a:lnTo>
                  <a:lnTo>
                    <a:pt x="31" y="62"/>
                  </a:lnTo>
                  <a:lnTo>
                    <a:pt x="42" y="52"/>
                  </a:lnTo>
                  <a:lnTo>
                    <a:pt x="63" y="34"/>
                  </a:lnTo>
                  <a:lnTo>
                    <a:pt x="87" y="17"/>
                  </a:lnTo>
                  <a:lnTo>
                    <a:pt x="92" y="13"/>
                  </a:lnTo>
                  <a:lnTo>
                    <a:pt x="92" y="13"/>
                  </a:lnTo>
                  <a:lnTo>
                    <a:pt x="98" y="8"/>
                  </a:lnTo>
                  <a:lnTo>
                    <a:pt x="105" y="4"/>
                  </a:lnTo>
                  <a:lnTo>
                    <a:pt x="113" y="1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26" y="1"/>
                  </a:lnTo>
                  <a:lnTo>
                    <a:pt x="131" y="2"/>
                  </a:lnTo>
                  <a:lnTo>
                    <a:pt x="131" y="2"/>
                  </a:lnTo>
                  <a:lnTo>
                    <a:pt x="137" y="5"/>
                  </a:lnTo>
                  <a:lnTo>
                    <a:pt x="141" y="9"/>
                  </a:lnTo>
                  <a:lnTo>
                    <a:pt x="143" y="15"/>
                  </a:lnTo>
                  <a:lnTo>
                    <a:pt x="145" y="20"/>
                  </a:lnTo>
                  <a:lnTo>
                    <a:pt x="147" y="29"/>
                  </a:lnTo>
                  <a:lnTo>
                    <a:pt x="148" y="35"/>
                  </a:lnTo>
                  <a:lnTo>
                    <a:pt x="148" y="35"/>
                  </a:lnTo>
                  <a:lnTo>
                    <a:pt x="147" y="53"/>
                  </a:lnTo>
                  <a:lnTo>
                    <a:pt x="147" y="53"/>
                  </a:lnTo>
                  <a:lnTo>
                    <a:pt x="147" y="81"/>
                  </a:lnTo>
                  <a:lnTo>
                    <a:pt x="148" y="84"/>
                  </a:lnTo>
                  <a:lnTo>
                    <a:pt x="148" y="84"/>
                  </a:lnTo>
                  <a:lnTo>
                    <a:pt x="148" y="100"/>
                  </a:lnTo>
                  <a:lnTo>
                    <a:pt x="147" y="108"/>
                  </a:lnTo>
                  <a:lnTo>
                    <a:pt x="146" y="116"/>
                  </a:lnTo>
                  <a:lnTo>
                    <a:pt x="146" y="116"/>
                  </a:lnTo>
                  <a:lnTo>
                    <a:pt x="145" y="125"/>
                  </a:lnTo>
                  <a:lnTo>
                    <a:pt x="143" y="128"/>
                  </a:lnTo>
                  <a:lnTo>
                    <a:pt x="141" y="132"/>
                  </a:lnTo>
                  <a:lnTo>
                    <a:pt x="139" y="134"/>
                  </a:lnTo>
                  <a:lnTo>
                    <a:pt x="136" y="136"/>
                  </a:lnTo>
                  <a:lnTo>
                    <a:pt x="128" y="141"/>
                  </a:lnTo>
                  <a:lnTo>
                    <a:pt x="128" y="141"/>
                  </a:lnTo>
                  <a:lnTo>
                    <a:pt x="127" y="141"/>
                  </a:lnTo>
                  <a:lnTo>
                    <a:pt x="126" y="141"/>
                  </a:lnTo>
                  <a:lnTo>
                    <a:pt x="126" y="141"/>
                  </a:lnTo>
                  <a:lnTo>
                    <a:pt x="121" y="142"/>
                  </a:lnTo>
                  <a:lnTo>
                    <a:pt x="116" y="142"/>
                  </a:lnTo>
                  <a:lnTo>
                    <a:pt x="116" y="142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6596" name="Freeform 212"/>
            <p:cNvSpPr/>
            <p:nvPr>
              <p:custDataLst>
                <p:tags r:id="rId50"/>
              </p:custDataLst>
            </p:nvPr>
          </p:nvSpPr>
          <p:spPr bwMode="auto">
            <a:xfrm>
              <a:off x="4197350" y="2182813"/>
              <a:ext cx="260350" cy="244475"/>
            </a:xfrm>
            <a:custGeom>
              <a:avLst/>
              <a:gdLst/>
              <a:ahLst/>
              <a:cxnLst>
                <a:cxn ang="0">
                  <a:pos x="106" y="462"/>
                </a:cxn>
                <a:cxn ang="0">
                  <a:pos x="96" y="455"/>
                </a:cxn>
                <a:cxn ang="0">
                  <a:pos x="94" y="452"/>
                </a:cxn>
                <a:cxn ang="0">
                  <a:pos x="85" y="442"/>
                </a:cxn>
                <a:cxn ang="0">
                  <a:pos x="76" y="430"/>
                </a:cxn>
                <a:cxn ang="0">
                  <a:pos x="53" y="411"/>
                </a:cxn>
                <a:cxn ang="0">
                  <a:pos x="35" y="386"/>
                </a:cxn>
                <a:cxn ang="0">
                  <a:pos x="15" y="339"/>
                </a:cxn>
                <a:cxn ang="0">
                  <a:pos x="5" y="299"/>
                </a:cxn>
                <a:cxn ang="0">
                  <a:pos x="0" y="253"/>
                </a:cxn>
                <a:cxn ang="0">
                  <a:pos x="3" y="202"/>
                </a:cxn>
                <a:cxn ang="0">
                  <a:pos x="8" y="172"/>
                </a:cxn>
                <a:cxn ang="0">
                  <a:pos x="24" y="124"/>
                </a:cxn>
                <a:cxn ang="0">
                  <a:pos x="48" y="85"/>
                </a:cxn>
                <a:cxn ang="0">
                  <a:pos x="68" y="64"/>
                </a:cxn>
                <a:cxn ang="0">
                  <a:pos x="124" y="25"/>
                </a:cxn>
                <a:cxn ang="0">
                  <a:pos x="193" y="4"/>
                </a:cxn>
                <a:cxn ang="0">
                  <a:pos x="241" y="0"/>
                </a:cxn>
                <a:cxn ang="0">
                  <a:pos x="298" y="5"/>
                </a:cxn>
                <a:cxn ang="0">
                  <a:pos x="352" y="20"/>
                </a:cxn>
                <a:cxn ang="0">
                  <a:pos x="401" y="44"/>
                </a:cxn>
                <a:cxn ang="0">
                  <a:pos x="445" y="76"/>
                </a:cxn>
                <a:cxn ang="0">
                  <a:pos x="480" y="115"/>
                </a:cxn>
                <a:cxn ang="0">
                  <a:pos x="492" y="135"/>
                </a:cxn>
                <a:cxn ang="0">
                  <a:pos x="491" y="146"/>
                </a:cxn>
                <a:cxn ang="0">
                  <a:pos x="483" y="153"/>
                </a:cxn>
                <a:cxn ang="0">
                  <a:pos x="473" y="157"/>
                </a:cxn>
                <a:cxn ang="0">
                  <a:pos x="465" y="154"/>
                </a:cxn>
                <a:cxn ang="0">
                  <a:pos x="458" y="147"/>
                </a:cxn>
                <a:cxn ang="0">
                  <a:pos x="429" y="112"/>
                </a:cxn>
                <a:cxn ang="0">
                  <a:pos x="395" y="85"/>
                </a:cxn>
                <a:cxn ang="0">
                  <a:pos x="356" y="65"/>
                </a:cxn>
                <a:cxn ang="0">
                  <a:pos x="289" y="42"/>
                </a:cxn>
                <a:cxn ang="0">
                  <a:pos x="247" y="34"/>
                </a:cxn>
                <a:cxn ang="0">
                  <a:pos x="219" y="34"/>
                </a:cxn>
                <a:cxn ang="0">
                  <a:pos x="182" y="40"/>
                </a:cxn>
                <a:cxn ang="0">
                  <a:pos x="144" y="53"/>
                </a:cxn>
                <a:cxn ang="0">
                  <a:pos x="109" y="74"/>
                </a:cxn>
                <a:cxn ang="0">
                  <a:pos x="80" y="100"/>
                </a:cxn>
                <a:cxn ang="0">
                  <a:pos x="59" y="133"/>
                </a:cxn>
                <a:cxn ang="0">
                  <a:pos x="48" y="163"/>
                </a:cxn>
                <a:cxn ang="0">
                  <a:pos x="39" y="210"/>
                </a:cxn>
                <a:cxn ang="0">
                  <a:pos x="38" y="259"/>
                </a:cxn>
                <a:cxn ang="0">
                  <a:pos x="45" y="304"/>
                </a:cxn>
                <a:cxn ang="0">
                  <a:pos x="60" y="348"/>
                </a:cxn>
                <a:cxn ang="0">
                  <a:pos x="76" y="373"/>
                </a:cxn>
                <a:cxn ang="0">
                  <a:pos x="101" y="402"/>
                </a:cxn>
                <a:cxn ang="0">
                  <a:pos x="122" y="429"/>
                </a:cxn>
                <a:cxn ang="0">
                  <a:pos x="125" y="431"/>
                </a:cxn>
                <a:cxn ang="0">
                  <a:pos x="131" y="446"/>
                </a:cxn>
                <a:cxn ang="0">
                  <a:pos x="129" y="455"/>
                </a:cxn>
                <a:cxn ang="0">
                  <a:pos x="121" y="462"/>
                </a:cxn>
                <a:cxn ang="0">
                  <a:pos x="110" y="463"/>
                </a:cxn>
              </a:cxnLst>
              <a:rect l="0" t="0" r="r" b="b"/>
              <a:pathLst>
                <a:path w="492" h="463">
                  <a:moveTo>
                    <a:pt x="110" y="463"/>
                  </a:moveTo>
                  <a:lnTo>
                    <a:pt x="110" y="463"/>
                  </a:lnTo>
                  <a:lnTo>
                    <a:pt x="106" y="462"/>
                  </a:lnTo>
                  <a:lnTo>
                    <a:pt x="102" y="461"/>
                  </a:lnTo>
                  <a:lnTo>
                    <a:pt x="98" y="458"/>
                  </a:lnTo>
                  <a:lnTo>
                    <a:pt x="96" y="455"/>
                  </a:lnTo>
                  <a:lnTo>
                    <a:pt x="96" y="455"/>
                  </a:lnTo>
                  <a:lnTo>
                    <a:pt x="94" y="453"/>
                  </a:lnTo>
                  <a:lnTo>
                    <a:pt x="94" y="452"/>
                  </a:lnTo>
                  <a:lnTo>
                    <a:pt x="91" y="450"/>
                  </a:lnTo>
                  <a:lnTo>
                    <a:pt x="91" y="450"/>
                  </a:lnTo>
                  <a:lnTo>
                    <a:pt x="85" y="442"/>
                  </a:lnTo>
                  <a:lnTo>
                    <a:pt x="85" y="442"/>
                  </a:lnTo>
                  <a:lnTo>
                    <a:pt x="80" y="435"/>
                  </a:lnTo>
                  <a:lnTo>
                    <a:pt x="76" y="430"/>
                  </a:lnTo>
                  <a:lnTo>
                    <a:pt x="65" y="421"/>
                  </a:lnTo>
                  <a:lnTo>
                    <a:pt x="65" y="421"/>
                  </a:lnTo>
                  <a:lnTo>
                    <a:pt x="53" y="411"/>
                  </a:lnTo>
                  <a:lnTo>
                    <a:pt x="53" y="411"/>
                  </a:lnTo>
                  <a:lnTo>
                    <a:pt x="44" y="399"/>
                  </a:lnTo>
                  <a:lnTo>
                    <a:pt x="35" y="386"/>
                  </a:lnTo>
                  <a:lnTo>
                    <a:pt x="27" y="370"/>
                  </a:lnTo>
                  <a:lnTo>
                    <a:pt x="21" y="355"/>
                  </a:lnTo>
                  <a:lnTo>
                    <a:pt x="15" y="339"/>
                  </a:lnTo>
                  <a:lnTo>
                    <a:pt x="11" y="325"/>
                  </a:lnTo>
                  <a:lnTo>
                    <a:pt x="5" y="299"/>
                  </a:lnTo>
                  <a:lnTo>
                    <a:pt x="5" y="299"/>
                  </a:lnTo>
                  <a:lnTo>
                    <a:pt x="3" y="285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5"/>
                  </a:lnTo>
                  <a:lnTo>
                    <a:pt x="0" y="218"/>
                  </a:lnTo>
                  <a:lnTo>
                    <a:pt x="3" y="202"/>
                  </a:lnTo>
                  <a:lnTo>
                    <a:pt x="5" y="186"/>
                  </a:lnTo>
                  <a:lnTo>
                    <a:pt x="8" y="172"/>
                  </a:lnTo>
                  <a:lnTo>
                    <a:pt x="8" y="172"/>
                  </a:lnTo>
                  <a:lnTo>
                    <a:pt x="13" y="154"/>
                  </a:lnTo>
                  <a:lnTo>
                    <a:pt x="18" y="139"/>
                  </a:lnTo>
                  <a:lnTo>
                    <a:pt x="24" y="124"/>
                  </a:lnTo>
                  <a:lnTo>
                    <a:pt x="31" y="110"/>
                  </a:lnTo>
                  <a:lnTo>
                    <a:pt x="39" y="98"/>
                  </a:lnTo>
                  <a:lnTo>
                    <a:pt x="48" y="85"/>
                  </a:lnTo>
                  <a:lnTo>
                    <a:pt x="57" y="74"/>
                  </a:lnTo>
                  <a:lnTo>
                    <a:pt x="68" y="64"/>
                  </a:lnTo>
                  <a:lnTo>
                    <a:pt x="68" y="64"/>
                  </a:lnTo>
                  <a:lnTo>
                    <a:pt x="85" y="49"/>
                  </a:lnTo>
                  <a:lnTo>
                    <a:pt x="105" y="36"/>
                  </a:lnTo>
                  <a:lnTo>
                    <a:pt x="124" y="25"/>
                  </a:lnTo>
                  <a:lnTo>
                    <a:pt x="146" y="16"/>
                  </a:lnTo>
                  <a:lnTo>
                    <a:pt x="169" y="9"/>
                  </a:lnTo>
                  <a:lnTo>
                    <a:pt x="193" y="4"/>
                  </a:lnTo>
                  <a:lnTo>
                    <a:pt x="216" y="1"/>
                  </a:lnTo>
                  <a:lnTo>
                    <a:pt x="241" y="0"/>
                  </a:lnTo>
                  <a:lnTo>
                    <a:pt x="241" y="0"/>
                  </a:lnTo>
                  <a:lnTo>
                    <a:pt x="260" y="1"/>
                  </a:lnTo>
                  <a:lnTo>
                    <a:pt x="279" y="2"/>
                  </a:lnTo>
                  <a:lnTo>
                    <a:pt x="298" y="5"/>
                  </a:lnTo>
                  <a:lnTo>
                    <a:pt x="316" y="9"/>
                  </a:lnTo>
                  <a:lnTo>
                    <a:pt x="334" y="14"/>
                  </a:lnTo>
                  <a:lnTo>
                    <a:pt x="352" y="20"/>
                  </a:lnTo>
                  <a:lnTo>
                    <a:pt x="368" y="27"/>
                  </a:lnTo>
                  <a:lnTo>
                    <a:pt x="385" y="35"/>
                  </a:lnTo>
                  <a:lnTo>
                    <a:pt x="401" y="44"/>
                  </a:lnTo>
                  <a:lnTo>
                    <a:pt x="416" y="54"/>
                  </a:lnTo>
                  <a:lnTo>
                    <a:pt x="430" y="65"/>
                  </a:lnTo>
                  <a:lnTo>
                    <a:pt x="445" y="76"/>
                  </a:lnTo>
                  <a:lnTo>
                    <a:pt x="457" y="88"/>
                  </a:lnTo>
                  <a:lnTo>
                    <a:pt x="469" y="102"/>
                  </a:lnTo>
                  <a:lnTo>
                    <a:pt x="480" y="115"/>
                  </a:lnTo>
                  <a:lnTo>
                    <a:pt x="490" y="130"/>
                  </a:lnTo>
                  <a:lnTo>
                    <a:pt x="490" y="130"/>
                  </a:lnTo>
                  <a:lnTo>
                    <a:pt x="492" y="135"/>
                  </a:lnTo>
                  <a:lnTo>
                    <a:pt x="492" y="139"/>
                  </a:lnTo>
                  <a:lnTo>
                    <a:pt x="492" y="143"/>
                  </a:lnTo>
                  <a:lnTo>
                    <a:pt x="491" y="146"/>
                  </a:lnTo>
                  <a:lnTo>
                    <a:pt x="491" y="146"/>
                  </a:lnTo>
                  <a:lnTo>
                    <a:pt x="487" y="150"/>
                  </a:lnTo>
                  <a:lnTo>
                    <a:pt x="483" y="153"/>
                  </a:lnTo>
                  <a:lnTo>
                    <a:pt x="478" y="155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73" y="157"/>
                  </a:lnTo>
                  <a:lnTo>
                    <a:pt x="469" y="155"/>
                  </a:lnTo>
                  <a:lnTo>
                    <a:pt x="465" y="154"/>
                  </a:lnTo>
                  <a:lnTo>
                    <a:pt x="462" y="151"/>
                  </a:lnTo>
                  <a:lnTo>
                    <a:pt x="458" y="147"/>
                  </a:lnTo>
                  <a:lnTo>
                    <a:pt x="458" y="147"/>
                  </a:lnTo>
                  <a:lnTo>
                    <a:pt x="450" y="135"/>
                  </a:lnTo>
                  <a:lnTo>
                    <a:pt x="439" y="123"/>
                  </a:lnTo>
                  <a:lnTo>
                    <a:pt x="429" y="112"/>
                  </a:lnTo>
                  <a:lnTo>
                    <a:pt x="419" y="102"/>
                  </a:lnTo>
                  <a:lnTo>
                    <a:pt x="407" y="94"/>
                  </a:lnTo>
                  <a:lnTo>
                    <a:pt x="395" y="85"/>
                  </a:lnTo>
                  <a:lnTo>
                    <a:pt x="383" y="77"/>
                  </a:lnTo>
                  <a:lnTo>
                    <a:pt x="369" y="71"/>
                  </a:lnTo>
                  <a:lnTo>
                    <a:pt x="356" y="65"/>
                  </a:lnTo>
                  <a:lnTo>
                    <a:pt x="342" y="59"/>
                  </a:lnTo>
                  <a:lnTo>
                    <a:pt x="316" y="50"/>
                  </a:lnTo>
                  <a:lnTo>
                    <a:pt x="289" y="42"/>
                  </a:lnTo>
                  <a:lnTo>
                    <a:pt x="263" y="36"/>
                  </a:lnTo>
                  <a:lnTo>
                    <a:pt x="263" y="36"/>
                  </a:lnTo>
                  <a:lnTo>
                    <a:pt x="247" y="34"/>
                  </a:lnTo>
                  <a:lnTo>
                    <a:pt x="232" y="33"/>
                  </a:lnTo>
                  <a:lnTo>
                    <a:pt x="232" y="33"/>
                  </a:lnTo>
                  <a:lnTo>
                    <a:pt x="219" y="34"/>
                  </a:lnTo>
                  <a:lnTo>
                    <a:pt x="207" y="35"/>
                  </a:lnTo>
                  <a:lnTo>
                    <a:pt x="195" y="37"/>
                  </a:lnTo>
                  <a:lnTo>
                    <a:pt x="182" y="40"/>
                  </a:lnTo>
                  <a:lnTo>
                    <a:pt x="169" y="44"/>
                  </a:lnTo>
                  <a:lnTo>
                    <a:pt x="156" y="48"/>
                  </a:lnTo>
                  <a:lnTo>
                    <a:pt x="144" y="53"/>
                  </a:lnTo>
                  <a:lnTo>
                    <a:pt x="133" y="59"/>
                  </a:lnTo>
                  <a:lnTo>
                    <a:pt x="120" y="66"/>
                  </a:lnTo>
                  <a:lnTo>
                    <a:pt x="109" y="74"/>
                  </a:lnTo>
                  <a:lnTo>
                    <a:pt x="99" y="82"/>
                  </a:lnTo>
                  <a:lnTo>
                    <a:pt x="89" y="90"/>
                  </a:lnTo>
                  <a:lnTo>
                    <a:pt x="80" y="100"/>
                  </a:lnTo>
                  <a:lnTo>
                    <a:pt x="72" y="110"/>
                  </a:lnTo>
                  <a:lnTo>
                    <a:pt x="66" y="121"/>
                  </a:lnTo>
                  <a:lnTo>
                    <a:pt x="59" y="133"/>
                  </a:lnTo>
                  <a:lnTo>
                    <a:pt x="59" y="133"/>
                  </a:lnTo>
                  <a:lnTo>
                    <a:pt x="53" y="147"/>
                  </a:lnTo>
                  <a:lnTo>
                    <a:pt x="48" y="163"/>
                  </a:lnTo>
                  <a:lnTo>
                    <a:pt x="44" y="178"/>
                  </a:lnTo>
                  <a:lnTo>
                    <a:pt x="41" y="195"/>
                  </a:lnTo>
                  <a:lnTo>
                    <a:pt x="39" y="210"/>
                  </a:lnTo>
                  <a:lnTo>
                    <a:pt x="38" y="227"/>
                  </a:lnTo>
                  <a:lnTo>
                    <a:pt x="37" y="242"/>
                  </a:lnTo>
                  <a:lnTo>
                    <a:pt x="38" y="259"/>
                  </a:lnTo>
                  <a:lnTo>
                    <a:pt x="39" y="274"/>
                  </a:lnTo>
                  <a:lnTo>
                    <a:pt x="42" y="290"/>
                  </a:lnTo>
                  <a:lnTo>
                    <a:pt x="45" y="304"/>
                  </a:lnTo>
                  <a:lnTo>
                    <a:pt x="49" y="320"/>
                  </a:lnTo>
                  <a:lnTo>
                    <a:pt x="54" y="334"/>
                  </a:lnTo>
                  <a:lnTo>
                    <a:pt x="60" y="348"/>
                  </a:lnTo>
                  <a:lnTo>
                    <a:pt x="68" y="361"/>
                  </a:lnTo>
                  <a:lnTo>
                    <a:pt x="76" y="373"/>
                  </a:lnTo>
                  <a:lnTo>
                    <a:pt x="76" y="373"/>
                  </a:lnTo>
                  <a:lnTo>
                    <a:pt x="87" y="389"/>
                  </a:lnTo>
                  <a:lnTo>
                    <a:pt x="101" y="402"/>
                  </a:lnTo>
                  <a:lnTo>
                    <a:pt x="101" y="402"/>
                  </a:lnTo>
                  <a:lnTo>
                    <a:pt x="112" y="416"/>
                  </a:lnTo>
                  <a:lnTo>
                    <a:pt x="121" y="428"/>
                  </a:lnTo>
                  <a:lnTo>
                    <a:pt x="122" y="429"/>
                  </a:lnTo>
                  <a:lnTo>
                    <a:pt x="123" y="430"/>
                  </a:lnTo>
                  <a:lnTo>
                    <a:pt x="123" y="430"/>
                  </a:lnTo>
                  <a:lnTo>
                    <a:pt x="125" y="431"/>
                  </a:lnTo>
                  <a:lnTo>
                    <a:pt x="128" y="434"/>
                  </a:lnTo>
                  <a:lnTo>
                    <a:pt x="130" y="440"/>
                  </a:lnTo>
                  <a:lnTo>
                    <a:pt x="131" y="446"/>
                  </a:lnTo>
                  <a:lnTo>
                    <a:pt x="130" y="451"/>
                  </a:lnTo>
                  <a:lnTo>
                    <a:pt x="130" y="451"/>
                  </a:lnTo>
                  <a:lnTo>
                    <a:pt x="129" y="455"/>
                  </a:lnTo>
                  <a:lnTo>
                    <a:pt x="125" y="458"/>
                  </a:lnTo>
                  <a:lnTo>
                    <a:pt x="123" y="460"/>
                  </a:lnTo>
                  <a:lnTo>
                    <a:pt x="121" y="462"/>
                  </a:lnTo>
                  <a:lnTo>
                    <a:pt x="117" y="463"/>
                  </a:lnTo>
                  <a:lnTo>
                    <a:pt x="114" y="463"/>
                  </a:lnTo>
                  <a:lnTo>
                    <a:pt x="110" y="463"/>
                  </a:lnTo>
                  <a:close/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535305" y="1772920"/>
            <a:ext cx="7816850" cy="4493260"/>
          </a:xfrm>
        </p:spPr>
        <p:txBody>
          <a:bodyPr vert="horz" lIns="68580" tIns="34290" rIns="68580" bIns="34290" rtlCol="0">
            <a:normAutofit fontScale="77500" lnSpcReduction="20000"/>
          </a:bodyPr>
          <a:lstStyle/>
          <a:p>
            <a:pPr algn="just"/>
            <a:r>
              <a:rPr lang="en-US" altLang="zh-CN" dirty="0">
                <a:ea typeface="宋体" panose="02010600030101010101" pitchFamily="2" charset="-122"/>
              </a:rPr>
              <a:t>Space </a:t>
            </a:r>
            <a:r>
              <a:rPr lang="en-US" altLang="zh-CN" dirty="0" smtClean="0">
                <a:ea typeface="宋体" panose="02010600030101010101" pitchFamily="2" charset="-122"/>
              </a:rPr>
              <a:t>requirement</a:t>
            </a:r>
            <a:r>
              <a:rPr lang="zh-CN" altLang="en-US" dirty="0" smtClean="0">
                <a:ea typeface="宋体" panose="02010600030101010101" pitchFamily="2" charset="-122"/>
              </a:rPr>
              <a:t>：</a:t>
            </a:r>
            <a:r>
              <a:rPr lang="en-US" altLang="zh-CN" dirty="0"/>
              <a:t>adjacency matrix </a:t>
            </a:r>
            <a:r>
              <a:rPr lang="en-US" altLang="zh-CN" dirty="0" smtClean="0"/>
              <a:t>vs</a:t>
            </a:r>
            <a:r>
              <a:rPr lang="en-US" altLang="zh-CN" dirty="0"/>
              <a:t>. adjacency list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 algn="just"/>
            <a:r>
              <a:rPr lang="en-US" altLang="zh-CN" dirty="0">
                <a:ea typeface="宋体" panose="02010600030101010101" pitchFamily="2" charset="-122"/>
              </a:rPr>
              <a:t>The adjacency matrix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dirty="0">
                <a:ea typeface="宋体" panose="02010600030101010101" pitchFamily="2" charset="-122"/>
              </a:rPr>
              <a:t>(|V|</a:t>
            </a:r>
            <a:r>
              <a:rPr lang="en-US" altLang="zh-CN" baseline="30000" dirty="0">
                <a:ea typeface="宋体" panose="02010600030101010101" pitchFamily="2" charset="-122"/>
              </a:rPr>
              <a:t>2</a:t>
            </a:r>
            <a:r>
              <a:rPr lang="en-US" altLang="zh-CN" dirty="0">
                <a:ea typeface="宋体" panose="02010600030101010101" pitchFamily="2" charset="-122"/>
              </a:rPr>
              <a:t>) vs. the adjacency list </a:t>
            </a:r>
            <a:r>
              <a:rPr lang="en-US" altLang="zh-CN" dirty="0">
                <a:ea typeface="宋体" panose="02010600030101010101" pitchFamily="2" charset="-122"/>
                <a:sym typeface="Symbol" panose="05050102010706020507" pitchFamily="18" charset="2"/>
              </a:rPr>
              <a:t></a:t>
            </a:r>
            <a:r>
              <a:rPr lang="en-US" altLang="zh-CN" dirty="0">
                <a:ea typeface="宋体" panose="02010600030101010101" pitchFamily="2" charset="-122"/>
              </a:rPr>
              <a:t>(|V|+|E|)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Is the adjacency list more space efficient?</a:t>
            </a:r>
            <a:endParaRPr lang="en-US" altLang="zh-CN" dirty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spcBef>
                <a:spcPts val="0"/>
              </a:spcBef>
            </a:pPr>
            <a:r>
              <a:rPr lang="en-US" altLang="zh-CN" dirty="0" smtClean="0">
                <a:ea typeface="宋体" panose="02010600030101010101" pitchFamily="2" charset="-122"/>
              </a:rPr>
              <a:t>It </a:t>
            </a:r>
            <a:r>
              <a:rPr lang="en-US" altLang="zh-CN" dirty="0">
                <a:ea typeface="宋体" panose="02010600030101010101" pitchFamily="2" charset="-122"/>
              </a:rPr>
              <a:t>depends on the number of edges in the graph</a:t>
            </a: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The adjacency matrix requires no overhead for pointers</a:t>
            </a:r>
          </a:p>
          <a:p>
            <a:pPr lvl="1" algn="just"/>
            <a:r>
              <a:rPr lang="en-US" altLang="zh-CN" dirty="0">
                <a:ea typeface="宋体" panose="02010600030101010101" pitchFamily="2" charset="-122"/>
              </a:rPr>
              <a:t>As the graph becomes </a:t>
            </a:r>
            <a:r>
              <a:rPr lang="en-US" altLang="zh-CN" dirty="0" smtClean="0">
                <a:solidFill>
                  <a:srgbClr val="FF0000"/>
                </a:solidFill>
                <a:ea typeface="宋体" panose="02010600030101010101" pitchFamily="2" charset="-122"/>
              </a:rPr>
              <a:t>denser </a:t>
            </a:r>
            <a:r>
              <a:rPr lang="en-US" altLang="zh-CN" dirty="0" smtClean="0">
                <a:ea typeface="宋体" panose="02010600030101010101" pitchFamily="2" charset="-122"/>
              </a:rPr>
              <a:t>(</a:t>
            </a:r>
            <a:r>
              <a:rPr lang="en-US" altLang="zh-CN" dirty="0">
                <a:solidFill>
                  <a:srgbClr val="263AF8"/>
                </a:solidFill>
              </a:rPr>
              <a:t>|</a:t>
            </a:r>
            <a:r>
              <a:rPr lang="en-US" altLang="zh-CN" i="1" dirty="0">
                <a:solidFill>
                  <a:srgbClr val="263AF8"/>
                </a:solidFill>
              </a:rPr>
              <a:t>E</a:t>
            </a:r>
            <a:r>
              <a:rPr lang="en-US" altLang="zh-CN" dirty="0">
                <a:solidFill>
                  <a:srgbClr val="263AF8"/>
                </a:solidFill>
              </a:rPr>
              <a:t>| = </a:t>
            </a:r>
            <a:r>
              <a:rPr lang="en-US" altLang="zh-CN" dirty="0" smtClean="0">
                <a:solidFill>
                  <a:srgbClr val="263AF8"/>
                </a:solidFill>
              </a:rPr>
              <a:t>(</a:t>
            </a:r>
            <a:r>
              <a:rPr lang="el-GR" altLang="zh-CN" dirty="0" smtClean="0">
                <a:solidFill>
                  <a:srgbClr val="263AF8"/>
                </a:solidFill>
              </a:rPr>
              <a:t>Θ</a:t>
            </a:r>
            <a:r>
              <a:rPr lang="en-US" altLang="zh-CN" dirty="0" smtClean="0">
                <a:solidFill>
                  <a:srgbClr val="263AF8"/>
                </a:solidFill>
              </a:rPr>
              <a:t>|</a:t>
            </a:r>
            <a:r>
              <a:rPr lang="en-US" altLang="zh-CN" i="1" dirty="0" smtClean="0">
                <a:solidFill>
                  <a:srgbClr val="263AF8"/>
                </a:solidFill>
              </a:rPr>
              <a:t>V</a:t>
            </a:r>
            <a:r>
              <a:rPr lang="en-US" altLang="zh-CN" dirty="0" smtClean="0">
                <a:solidFill>
                  <a:srgbClr val="263AF8"/>
                </a:solidFill>
              </a:rPr>
              <a:t>|</a:t>
            </a:r>
            <a:r>
              <a:rPr lang="en-US" altLang="zh-CN" baseline="30000" dirty="0" smtClean="0">
                <a:solidFill>
                  <a:srgbClr val="263AF8"/>
                </a:solidFill>
              </a:rPr>
              <a:t>2</a:t>
            </a:r>
            <a:r>
              <a:rPr lang="en-US" altLang="zh-CN" dirty="0" smtClean="0">
                <a:solidFill>
                  <a:srgbClr val="263AF8"/>
                </a:solidFill>
              </a:rPr>
              <a:t>)</a:t>
            </a:r>
            <a:r>
              <a:rPr lang="en-US" altLang="zh-CN" dirty="0" smtClean="0">
                <a:ea typeface="宋体" panose="02010600030101010101" pitchFamily="2" charset="-122"/>
              </a:rPr>
              <a:t>),</a:t>
            </a:r>
            <a:r>
              <a:rPr lang="en-US" altLang="zh-CN" dirty="0" smtClean="0">
                <a:solidFill>
                  <a:srgbClr val="263AF8"/>
                </a:solidFill>
                <a:ea typeface="宋体" panose="02010600030101010101" pitchFamily="2" charset="-122"/>
              </a:rPr>
              <a:t> </a:t>
            </a:r>
            <a:r>
              <a:rPr lang="en-US" altLang="zh-CN" dirty="0">
                <a:ea typeface="宋体" panose="02010600030101010101" pitchFamily="2" charset="-122"/>
              </a:rPr>
              <a:t>the adjacency matrix becomes relatively more efficient</a:t>
            </a:r>
          </a:p>
          <a:p>
            <a:pPr lvl="1" algn="just"/>
            <a:r>
              <a:rPr lang="en-US" altLang="zh-CN" dirty="0">
                <a:ea typeface="宋体" panose="02010600030101010101" pitchFamily="2" charset="-122"/>
              </a:rPr>
              <a:t>It is more efficient to use the adjacency list to represent 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sparse</a:t>
            </a:r>
            <a:r>
              <a:rPr lang="en-US" altLang="zh-CN" dirty="0">
                <a:ea typeface="宋体" panose="02010600030101010101" pitchFamily="2" charset="-122"/>
              </a:rPr>
              <a:t> graphs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66A2726-19BF-4E54-A34D-C975D128661F}" type="slidenum">
              <a:rPr lang="en-US" altLang="zh-CN" sz="465" smtClean="0"/>
              <a:pPr/>
              <a:t>28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05853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114871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4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Representations</a:t>
            </a:r>
          </a:p>
        </p:txBody>
      </p:sp>
      <p:pic>
        <p:nvPicPr>
          <p:cNvPr id="5" name="图片 4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633730" y="1685290"/>
            <a:ext cx="7886700" cy="827405"/>
          </a:xfrm>
        </p:spPr>
        <p:txBody>
          <a:bodyPr>
            <a:normAutofit/>
          </a:bodyPr>
          <a:lstStyle/>
          <a:p>
            <a:pPr algn="just"/>
            <a:r>
              <a:rPr lang="en-US" altLang="zh-CN" sz="2000" dirty="0"/>
              <a:t>Example: assume that a vertex index requires 2 bytes, a pointer requires 4 bytes, and an edge weight requires 2 bytes.</a:t>
            </a:r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4B6445D-D0B8-431C-9A0A-04AD1D6411A3}" type="slidenum">
              <a:rPr lang="en-US" altLang="zh-CN" sz="465" smtClean="0"/>
              <a:pPr/>
              <a:t>29</a:t>
            </a:fld>
            <a:endParaRPr lang="en-US" altLang="zh-CN" sz="465" smtClean="0"/>
          </a:p>
        </p:txBody>
      </p:sp>
      <p:sp>
        <p:nvSpPr>
          <p:cNvPr id="27655" name="TextBox 6"/>
          <p:cNvSpPr txBox="1">
            <a:spLocks noChangeArrowheads="1"/>
          </p:cNvSpPr>
          <p:nvPr/>
        </p:nvSpPr>
        <p:spPr bwMode="auto">
          <a:xfrm>
            <a:off x="3853580" y="2988721"/>
            <a:ext cx="4822876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Sitka Text" pitchFamily="2" charset="0"/>
              </a:rPr>
              <a:t>The 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</a:rPr>
              <a:t>adjacency matrix </a:t>
            </a:r>
            <a:r>
              <a:rPr lang="en-US" altLang="zh-CN" dirty="0">
                <a:latin typeface="Sitka Text" pitchFamily="2" charset="0"/>
              </a:rPr>
              <a:t>requires 2|V|</a:t>
            </a:r>
            <a:r>
              <a:rPr lang="en-US" altLang="zh-CN" baseline="30000" dirty="0">
                <a:latin typeface="Sitka Text" pitchFamily="2" charset="0"/>
              </a:rPr>
              <a:t>2</a:t>
            </a:r>
            <a:r>
              <a:rPr lang="en-US" altLang="zh-CN" dirty="0">
                <a:latin typeface="Sitka Text" pitchFamily="2" charset="0"/>
              </a:rPr>
              <a:t> = 50 bytes</a:t>
            </a:r>
            <a:endParaRPr lang="en-US" altLang="zh-CN" baseline="30000" dirty="0">
              <a:latin typeface="Sitka Text" pitchFamily="2" charset="0"/>
            </a:endParaRPr>
          </a:p>
          <a:p>
            <a:pPr marL="0" indent="0">
              <a:buFont typeface="Arial" panose="020B0604020202020204" pitchFamily="34" charset="0"/>
              <a:buChar char="•"/>
            </a:pPr>
            <a:r>
              <a:rPr lang="en-US" altLang="zh-CN" dirty="0">
                <a:latin typeface="Sitka Text" pitchFamily="2" charset="0"/>
              </a:rPr>
              <a:t>The  </a:t>
            </a:r>
            <a:r>
              <a:rPr lang="en-US" altLang="zh-CN" dirty="0">
                <a:solidFill>
                  <a:srgbClr val="FF0000"/>
                </a:solidFill>
                <a:latin typeface="Sitka Text" pitchFamily="2" charset="0"/>
              </a:rPr>
              <a:t>adjacency list </a:t>
            </a:r>
            <a:r>
              <a:rPr lang="en-US" altLang="zh-CN" dirty="0">
                <a:latin typeface="Sitka Text" pitchFamily="2" charset="0"/>
              </a:rPr>
              <a:t>requires 4|V|+6|E|= 44 bytes</a:t>
            </a:r>
          </a:p>
        </p:txBody>
      </p:sp>
      <p:sp>
        <p:nvSpPr>
          <p:cNvPr id="8" name="TextBox 6"/>
          <p:cNvSpPr txBox="1">
            <a:spLocks noChangeArrowheads="1"/>
          </p:cNvSpPr>
          <p:nvPr/>
        </p:nvSpPr>
        <p:spPr bwMode="auto">
          <a:xfrm>
            <a:off x="3835680" y="4989631"/>
            <a:ext cx="4912784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indent="0">
              <a:buFont typeface="Arial" panose="020B0604020202020204" pitchFamily="34" charset="0"/>
              <a:buChar char="•"/>
              <a:defRPr>
                <a:latin typeface="Sitka Text" pitchFamily="2" charset="0"/>
                <a:ea typeface="宋体" panose="02010600030101010101" pitchFamily="2" charset="-122"/>
              </a:defRPr>
            </a:lvl1pPr>
            <a:lvl2pPr marL="742950" indent="-28575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dirty="0"/>
              <a:t>The </a:t>
            </a:r>
            <a:r>
              <a:rPr lang="en-US" altLang="zh-CN" dirty="0">
                <a:solidFill>
                  <a:srgbClr val="263AF8"/>
                </a:solidFill>
              </a:rPr>
              <a:t>adjacency matrix </a:t>
            </a:r>
            <a:r>
              <a:rPr lang="en-US" altLang="zh-CN" dirty="0"/>
              <a:t>requires 2|V|</a:t>
            </a:r>
            <a:r>
              <a:rPr lang="en-US" altLang="zh-CN" baseline="30000" dirty="0"/>
              <a:t>2</a:t>
            </a:r>
            <a:r>
              <a:rPr lang="en-US" altLang="zh-CN" dirty="0"/>
              <a:t> = 50 bytes</a:t>
            </a:r>
          </a:p>
          <a:p>
            <a:r>
              <a:rPr lang="en-US" altLang="zh-CN" dirty="0"/>
              <a:t>The  </a:t>
            </a:r>
            <a:r>
              <a:rPr lang="en-US" altLang="zh-CN" dirty="0">
                <a:solidFill>
                  <a:srgbClr val="FF0000"/>
                </a:solidFill>
              </a:rPr>
              <a:t>adjacency list</a:t>
            </a:r>
            <a:r>
              <a:rPr lang="en-US" altLang="zh-CN" dirty="0"/>
              <a:t> requires 4|V|+</a:t>
            </a:r>
            <a:r>
              <a:rPr lang="en-US" altLang="zh-CN" dirty="0" smtClean="0"/>
              <a:t>6</a:t>
            </a:r>
            <a:r>
              <a:rPr lang="zh-CN" altLang="en-US" dirty="0" smtClean="0"/>
              <a:t>*</a:t>
            </a:r>
            <a:r>
              <a:rPr lang="en-US" altLang="zh-CN" dirty="0" smtClean="0"/>
              <a:t>2|E|= </a:t>
            </a:r>
            <a:r>
              <a:rPr lang="en-US" altLang="zh-CN" b="1" dirty="0" smtClean="0"/>
              <a:t>80</a:t>
            </a:r>
            <a:r>
              <a:rPr lang="en-US" altLang="zh-CN" dirty="0" smtClean="0"/>
              <a:t> </a:t>
            </a:r>
            <a:r>
              <a:rPr lang="en-US" altLang="zh-CN" dirty="0"/>
              <a:t>bytes</a:t>
            </a:r>
          </a:p>
        </p:txBody>
      </p:sp>
      <p:sp>
        <p:nvSpPr>
          <p:cNvPr id="2" name="Rectangle 1"/>
          <p:cNvSpPr/>
          <p:nvPr/>
        </p:nvSpPr>
        <p:spPr>
          <a:xfrm>
            <a:off x="2460625" y="4083685"/>
            <a:ext cx="708660" cy="1416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0" name="Rectangle 9"/>
          <p:cNvSpPr/>
          <p:nvPr/>
        </p:nvSpPr>
        <p:spPr>
          <a:xfrm>
            <a:off x="2412365" y="3255645"/>
            <a:ext cx="283210" cy="3086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1015"/>
          </a:p>
        </p:txBody>
      </p:sp>
      <p:sp>
        <p:nvSpPr>
          <p:cNvPr id="11" name="Oval 68"/>
          <p:cNvSpPr>
            <a:spLocks noChangeArrowheads="1"/>
          </p:cNvSpPr>
          <p:nvPr/>
        </p:nvSpPr>
        <p:spPr bwMode="auto">
          <a:xfrm>
            <a:off x="1988185" y="4772660"/>
            <a:ext cx="349885" cy="3498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12" name="Oval 69"/>
          <p:cNvSpPr>
            <a:spLocks noChangeArrowheads="1"/>
          </p:cNvSpPr>
          <p:nvPr/>
        </p:nvSpPr>
        <p:spPr bwMode="auto">
          <a:xfrm>
            <a:off x="3363595" y="4772660"/>
            <a:ext cx="349885" cy="3498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13" name="Oval 70"/>
          <p:cNvSpPr>
            <a:spLocks noChangeArrowheads="1"/>
          </p:cNvSpPr>
          <p:nvPr/>
        </p:nvSpPr>
        <p:spPr bwMode="auto">
          <a:xfrm>
            <a:off x="2664460" y="5386070"/>
            <a:ext cx="349885" cy="3498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14" name="Oval 71"/>
          <p:cNvSpPr>
            <a:spLocks noChangeArrowheads="1"/>
          </p:cNvSpPr>
          <p:nvPr/>
        </p:nvSpPr>
        <p:spPr bwMode="auto">
          <a:xfrm>
            <a:off x="3355340" y="5999480"/>
            <a:ext cx="349885" cy="3498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15" name="Oval 72"/>
          <p:cNvSpPr>
            <a:spLocks noChangeArrowheads="1"/>
          </p:cNvSpPr>
          <p:nvPr/>
        </p:nvSpPr>
        <p:spPr bwMode="auto">
          <a:xfrm>
            <a:off x="1974850" y="5999480"/>
            <a:ext cx="349885" cy="3498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16" name="AutoShape 74"/>
          <p:cNvCxnSpPr>
            <a:cxnSpLocks noChangeShapeType="1"/>
            <a:stCxn id="14" idx="0"/>
            <a:endCxn id="12" idx="4"/>
          </p:cNvCxnSpPr>
          <p:nvPr/>
        </p:nvCxnSpPr>
        <p:spPr bwMode="auto">
          <a:xfrm flipV="1">
            <a:off x="3530600" y="5123180"/>
            <a:ext cx="8255" cy="876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AutoShape 76"/>
          <p:cNvCxnSpPr>
            <a:cxnSpLocks noChangeShapeType="1"/>
            <a:stCxn id="11" idx="4"/>
            <a:endCxn id="15" idx="0"/>
          </p:cNvCxnSpPr>
          <p:nvPr/>
        </p:nvCxnSpPr>
        <p:spPr bwMode="auto">
          <a:xfrm flipH="1">
            <a:off x="2150110" y="5123180"/>
            <a:ext cx="12700" cy="876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77"/>
          <p:cNvCxnSpPr>
            <a:cxnSpLocks noChangeShapeType="1"/>
            <a:stCxn id="13" idx="3"/>
            <a:endCxn id="15" idx="7"/>
          </p:cNvCxnSpPr>
          <p:nvPr/>
        </p:nvCxnSpPr>
        <p:spPr bwMode="auto">
          <a:xfrm flipH="1">
            <a:off x="2273935" y="5685155"/>
            <a:ext cx="441960" cy="3657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AutoShape 78"/>
          <p:cNvCxnSpPr>
            <a:cxnSpLocks noChangeShapeType="1"/>
            <a:stCxn id="12" idx="3"/>
            <a:endCxn id="13" idx="7"/>
          </p:cNvCxnSpPr>
          <p:nvPr/>
        </p:nvCxnSpPr>
        <p:spPr bwMode="auto">
          <a:xfrm flipH="1">
            <a:off x="2962910" y="5071745"/>
            <a:ext cx="451485" cy="3657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Oval 68"/>
          <p:cNvSpPr>
            <a:spLocks noChangeArrowheads="1"/>
          </p:cNvSpPr>
          <p:nvPr/>
        </p:nvSpPr>
        <p:spPr bwMode="auto">
          <a:xfrm>
            <a:off x="2036445" y="2746375"/>
            <a:ext cx="349885" cy="3498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61" name="Oval 69"/>
          <p:cNvSpPr>
            <a:spLocks noChangeArrowheads="1"/>
          </p:cNvSpPr>
          <p:nvPr/>
        </p:nvSpPr>
        <p:spPr bwMode="auto">
          <a:xfrm>
            <a:off x="3411855" y="2746375"/>
            <a:ext cx="349885" cy="3498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62" name="Oval 70"/>
          <p:cNvSpPr>
            <a:spLocks noChangeArrowheads="1"/>
          </p:cNvSpPr>
          <p:nvPr/>
        </p:nvSpPr>
        <p:spPr bwMode="auto">
          <a:xfrm>
            <a:off x="2712720" y="3359785"/>
            <a:ext cx="349885" cy="3498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 dirty="0"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63" name="Oval 71"/>
          <p:cNvSpPr>
            <a:spLocks noChangeArrowheads="1"/>
          </p:cNvSpPr>
          <p:nvPr/>
        </p:nvSpPr>
        <p:spPr bwMode="auto">
          <a:xfrm>
            <a:off x="3403600" y="3973195"/>
            <a:ext cx="349885" cy="3498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</a:p>
        </p:txBody>
      </p:sp>
      <p:sp>
        <p:nvSpPr>
          <p:cNvPr id="64" name="Oval 72"/>
          <p:cNvSpPr>
            <a:spLocks noChangeArrowheads="1"/>
          </p:cNvSpPr>
          <p:nvPr/>
        </p:nvSpPr>
        <p:spPr bwMode="auto">
          <a:xfrm>
            <a:off x="2023745" y="3973195"/>
            <a:ext cx="349885" cy="34988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</a:p>
        </p:txBody>
      </p:sp>
      <p:cxnSp>
        <p:nvCxnSpPr>
          <p:cNvPr id="65" name="AutoShape 74"/>
          <p:cNvCxnSpPr>
            <a:cxnSpLocks noChangeShapeType="1"/>
            <a:stCxn id="63" idx="0"/>
            <a:endCxn id="61" idx="4"/>
          </p:cNvCxnSpPr>
          <p:nvPr/>
        </p:nvCxnSpPr>
        <p:spPr bwMode="auto">
          <a:xfrm flipV="1">
            <a:off x="3578860" y="3096895"/>
            <a:ext cx="8255" cy="876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AutoShape 76"/>
          <p:cNvCxnSpPr>
            <a:cxnSpLocks noChangeShapeType="1"/>
            <a:stCxn id="60" idx="4"/>
            <a:endCxn id="64" idx="0"/>
          </p:cNvCxnSpPr>
          <p:nvPr/>
        </p:nvCxnSpPr>
        <p:spPr bwMode="auto">
          <a:xfrm flipH="1">
            <a:off x="2198370" y="3096895"/>
            <a:ext cx="12700" cy="876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AutoShape 77"/>
          <p:cNvCxnSpPr>
            <a:cxnSpLocks noChangeShapeType="1"/>
            <a:stCxn id="62" idx="3"/>
            <a:endCxn id="64" idx="7"/>
          </p:cNvCxnSpPr>
          <p:nvPr/>
        </p:nvCxnSpPr>
        <p:spPr bwMode="auto">
          <a:xfrm flipH="1">
            <a:off x="2322195" y="3658870"/>
            <a:ext cx="441960" cy="3657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AutoShape 78"/>
          <p:cNvCxnSpPr>
            <a:cxnSpLocks noChangeShapeType="1"/>
            <a:stCxn id="61" idx="3"/>
            <a:endCxn id="62" idx="7"/>
          </p:cNvCxnSpPr>
          <p:nvPr/>
        </p:nvCxnSpPr>
        <p:spPr bwMode="auto">
          <a:xfrm flipH="1">
            <a:off x="3011805" y="3045460"/>
            <a:ext cx="451485" cy="3657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triangl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76"/>
          <p:cNvCxnSpPr>
            <a:cxnSpLocks noChangeShapeType="1"/>
            <a:stCxn id="11" idx="5"/>
            <a:endCxn id="13" idx="1"/>
          </p:cNvCxnSpPr>
          <p:nvPr/>
        </p:nvCxnSpPr>
        <p:spPr bwMode="auto">
          <a:xfrm>
            <a:off x="2286635" y="5071745"/>
            <a:ext cx="428625" cy="36576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221869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Graphs 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921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3EE6E9D-973A-4304-BCA5-6BCA6D526A40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921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922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C2389A3-8534-4D2E-BA70-1D5605BD1674}" type="slidenum">
              <a:rPr lang="en-US" altLang="zh-CN" sz="790"/>
              <a:pPr/>
              <a:t>3</a:t>
            </a:fld>
            <a:endParaRPr lang="en-US" altLang="zh-CN" sz="790"/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240" y="2324100"/>
            <a:ext cx="4463792" cy="3769196"/>
          </a:xfrm>
        </p:spPr>
        <p:txBody>
          <a:bodyPr>
            <a:noAutofit/>
          </a:bodyPr>
          <a:lstStyle/>
          <a:p>
            <a:r>
              <a:rPr lang="en-US" altLang="zh-CN" sz="2400" dirty="0" smtClean="0">
                <a:ea typeface="宋体" panose="02010600030101010101" pitchFamily="2" charset="-122"/>
              </a:rPr>
              <a:t>Graphs are composed of</a:t>
            </a: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Nodes (vertices)</a:t>
            </a:r>
          </a:p>
          <a:p>
            <a:pPr lvl="2"/>
            <a:r>
              <a:rPr lang="en-US" altLang="zh-CN" dirty="0"/>
              <a:t>Labeled or </a:t>
            </a:r>
            <a:r>
              <a:rPr lang="en-US" altLang="zh-CN" dirty="0" smtClean="0"/>
              <a:t>unlabeled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sz="2400" dirty="0" smtClean="0">
                <a:ea typeface="宋体" panose="02010600030101010101" pitchFamily="2" charset="-122"/>
              </a:rPr>
              <a:t>Edges (arcs)</a:t>
            </a:r>
          </a:p>
          <a:p>
            <a:pPr lvl="2"/>
            <a:r>
              <a:rPr lang="en-US" altLang="zh-CN" dirty="0">
                <a:solidFill>
                  <a:srgbClr val="263AF8"/>
                </a:solidFill>
              </a:rPr>
              <a:t>Directed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263AF8"/>
                </a:solidFill>
              </a:rPr>
              <a:t>undirected</a:t>
            </a:r>
          </a:p>
          <a:p>
            <a:pPr lvl="2"/>
            <a:r>
              <a:rPr lang="en-US" altLang="zh-CN" dirty="0"/>
              <a:t>Labeled or unlabeled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812030" y="2173148"/>
            <a:ext cx="3916045" cy="3357067"/>
            <a:chOff x="5564" y="6176"/>
            <a:chExt cx="2846" cy="2440"/>
          </a:xfrm>
        </p:grpSpPr>
        <p:sp>
          <p:nvSpPr>
            <p:cNvPr id="20" name="Oval 4"/>
            <p:cNvSpPr>
              <a:spLocks noChangeArrowheads="1"/>
            </p:cNvSpPr>
            <p:nvPr/>
          </p:nvSpPr>
          <p:spPr bwMode="auto">
            <a:xfrm>
              <a:off x="5564" y="7266"/>
              <a:ext cx="360" cy="36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1" name="Oval 5"/>
            <p:cNvSpPr>
              <a:spLocks noChangeArrowheads="1"/>
            </p:cNvSpPr>
            <p:nvPr/>
          </p:nvSpPr>
          <p:spPr bwMode="auto">
            <a:xfrm>
              <a:off x="6824" y="6456"/>
              <a:ext cx="360" cy="36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2" name="Oval 6"/>
            <p:cNvSpPr>
              <a:spLocks noChangeArrowheads="1"/>
            </p:cNvSpPr>
            <p:nvPr/>
          </p:nvSpPr>
          <p:spPr bwMode="auto">
            <a:xfrm>
              <a:off x="7814" y="7266"/>
              <a:ext cx="360" cy="36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3" name="Oval 7"/>
            <p:cNvSpPr>
              <a:spLocks noChangeArrowheads="1"/>
            </p:cNvSpPr>
            <p:nvPr/>
          </p:nvSpPr>
          <p:spPr bwMode="auto">
            <a:xfrm>
              <a:off x="6914" y="8256"/>
              <a:ext cx="360" cy="36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4" name="Oval 8"/>
            <p:cNvSpPr>
              <a:spLocks noChangeArrowheads="1"/>
            </p:cNvSpPr>
            <p:nvPr/>
          </p:nvSpPr>
          <p:spPr bwMode="auto">
            <a:xfrm>
              <a:off x="6554" y="7536"/>
              <a:ext cx="360" cy="360"/>
            </a:xfrm>
            <a:prstGeom prst="ellipse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 flipV="1">
              <a:off x="5834" y="6726"/>
              <a:ext cx="990" cy="5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7184" y="6636"/>
              <a:ext cx="810" cy="6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7004" y="6816"/>
              <a:ext cx="9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 flipV="1">
              <a:off x="6914" y="7536"/>
              <a:ext cx="900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 flipV="1">
              <a:off x="7274" y="7626"/>
              <a:ext cx="630" cy="7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6914" y="6176"/>
              <a:ext cx="95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node</a:t>
              </a:r>
            </a:p>
          </p:txBody>
        </p:sp>
        <p:sp>
          <p:nvSpPr>
            <p:cNvPr id="31" name="Text Box 17"/>
            <p:cNvSpPr txBox="1">
              <a:spLocks noChangeArrowheads="1"/>
            </p:cNvSpPr>
            <p:nvPr/>
          </p:nvSpPr>
          <p:spPr bwMode="auto">
            <a:xfrm>
              <a:off x="7454" y="7986"/>
              <a:ext cx="956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>
                  <a:ea typeface="宋体" panose="02010600030101010101" pitchFamily="2" charset="-122"/>
                </a:rPr>
                <a:t>edge</a:t>
              </a:r>
            </a:p>
          </p:txBody>
        </p:sp>
        <p:sp>
          <p:nvSpPr>
            <p:cNvPr id="32" name="Line 18"/>
            <p:cNvSpPr>
              <a:spLocks noChangeShapeType="1"/>
            </p:cNvSpPr>
            <p:nvPr/>
          </p:nvSpPr>
          <p:spPr bwMode="auto">
            <a:xfrm>
              <a:off x="5924" y="7536"/>
              <a:ext cx="630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455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implementations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563880" y="1520190"/>
            <a:ext cx="7763510" cy="4677410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>
                <a:solidFill>
                  <a:srgbClr val="008000"/>
                </a:solidFill>
              </a:rPr>
              <a:t>//A general-purpose graph abstract class</a:t>
            </a:r>
            <a:endParaRPr lang="en-US" altLang="zh-CN" sz="15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/>
              <a:t>class Graph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/>
              <a:t>public: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/>
              <a:t>  </a:t>
            </a:r>
            <a:r>
              <a:rPr lang="en-US" altLang="zh-CN" sz="1500" dirty="0">
                <a:solidFill>
                  <a:srgbClr val="008000"/>
                </a:solidFill>
              </a:rPr>
              <a:t>//initialize a graph with n vertices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/>
              <a:t>  virtual void </a:t>
            </a:r>
            <a:r>
              <a:rPr lang="en-US" altLang="zh-CN" sz="1500" dirty="0" err="1">
                <a:solidFill>
                  <a:srgbClr val="FF0000"/>
                </a:solidFill>
              </a:rPr>
              <a:t>Init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n) =0; </a:t>
            </a:r>
            <a:endParaRPr lang="en-US" altLang="zh-CN" sz="1500" dirty="0" smtClean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750" dirty="0" smtClean="0"/>
              <a:t>  </a:t>
            </a:r>
            <a:endParaRPr lang="en-US" altLang="zh-CN" sz="75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/>
              <a:t>  </a:t>
            </a:r>
            <a:r>
              <a:rPr lang="en-US" altLang="zh-CN" sz="1500" dirty="0">
                <a:solidFill>
                  <a:srgbClr val="008000"/>
                </a:solidFill>
              </a:rPr>
              <a:t>// return #vertices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/>
              <a:t>  virtual void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>
                <a:solidFill>
                  <a:srgbClr val="FF0000"/>
                </a:solidFill>
              </a:rPr>
              <a:t>n</a:t>
            </a:r>
            <a:r>
              <a:rPr lang="en-US" altLang="zh-CN" sz="1500" dirty="0"/>
              <a:t>() =0; </a:t>
            </a:r>
            <a:endParaRPr lang="en-US" altLang="zh-CN" sz="1500" dirty="0">
              <a:solidFill>
                <a:srgbClr val="00B050"/>
              </a:solidFill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/>
              <a:t>  </a:t>
            </a:r>
            <a:r>
              <a:rPr lang="en-US" altLang="zh-CN" sz="1500" dirty="0">
                <a:solidFill>
                  <a:srgbClr val="008000"/>
                </a:solidFill>
              </a:rPr>
              <a:t>// return #edges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>
                <a:solidFill>
                  <a:srgbClr val="00B050"/>
                </a:solidFill>
              </a:rPr>
              <a:t>  </a:t>
            </a:r>
            <a:r>
              <a:rPr lang="en-US" altLang="zh-CN" sz="1500" dirty="0"/>
              <a:t>virtual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>
                <a:solidFill>
                  <a:srgbClr val="FF0000"/>
                </a:solidFill>
              </a:rPr>
              <a:t>e</a:t>
            </a:r>
            <a:r>
              <a:rPr lang="en-US" altLang="zh-CN" sz="1500" dirty="0"/>
              <a:t>() =0; </a:t>
            </a:r>
            <a:r>
              <a:rPr lang="en-US" altLang="zh-CN" sz="1500" dirty="0" smtClean="0"/>
              <a:t>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75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>
                <a:solidFill>
                  <a:srgbClr val="00B050"/>
                </a:solidFill>
              </a:rPr>
              <a:t>  </a:t>
            </a:r>
            <a:r>
              <a:rPr lang="en-US" altLang="zh-CN" sz="1500" dirty="0">
                <a:solidFill>
                  <a:srgbClr val="008000"/>
                </a:solidFill>
              </a:rPr>
              <a:t>// Return v’s first and next neighbor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/>
              <a:t>  virtual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smtClean="0">
                <a:solidFill>
                  <a:srgbClr val="FF0000"/>
                </a:solidFill>
              </a:rPr>
              <a:t>first</a:t>
            </a:r>
            <a:r>
              <a:rPr lang="en-US" altLang="zh-CN" sz="1500" dirty="0" smtClean="0"/>
              <a:t>(</a:t>
            </a:r>
            <a:r>
              <a:rPr lang="en-US" altLang="zh-CN" sz="1500" dirty="0" err="1" smtClean="0"/>
              <a:t>int</a:t>
            </a:r>
            <a:r>
              <a:rPr lang="en-US" altLang="zh-CN" sz="1500" dirty="0" smtClean="0"/>
              <a:t> </a:t>
            </a:r>
            <a:r>
              <a:rPr lang="en-US" altLang="zh-CN" sz="1500" dirty="0"/>
              <a:t>v) =0;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/>
              <a:t>  virtual </a:t>
            </a:r>
            <a:r>
              <a:rPr lang="en-US" altLang="zh-CN" sz="1500" dirty="0" smtClean="0">
                <a:solidFill>
                  <a:srgbClr val="FF0000"/>
                </a:solidFill>
              </a:rPr>
              <a:t>next</a:t>
            </a:r>
            <a:r>
              <a:rPr lang="en-US" altLang="zh-CN" sz="1500" dirty="0" smtClean="0"/>
              <a:t>(</a:t>
            </a:r>
            <a:r>
              <a:rPr lang="en-US" altLang="zh-CN" sz="1500" dirty="0" err="1" smtClean="0"/>
              <a:t>int</a:t>
            </a:r>
            <a:r>
              <a:rPr lang="en-US" altLang="zh-CN" sz="1500" dirty="0" smtClean="0"/>
              <a:t> v</a:t>
            </a:r>
            <a:r>
              <a:rPr lang="en-US" altLang="zh-CN" sz="1500" dirty="0"/>
              <a:t>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w) =0</a:t>
            </a:r>
            <a:r>
              <a:rPr lang="en-US" altLang="zh-CN" sz="1500" dirty="0" smtClean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750" dirty="0" smtClean="0"/>
              <a:t> </a:t>
            </a:r>
            <a:endParaRPr lang="en-US" altLang="zh-CN" sz="750" dirty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 smtClean="0"/>
              <a:t> </a:t>
            </a:r>
            <a:r>
              <a:rPr lang="en-US" altLang="zh-CN" sz="1500" dirty="0">
                <a:solidFill>
                  <a:srgbClr val="008000"/>
                </a:solidFill>
              </a:rPr>
              <a:t>// Set or return the weight for an edge (v1, v2)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/>
              <a:t>  virtual void </a:t>
            </a:r>
            <a:r>
              <a:rPr lang="en-US" altLang="zh-CN" sz="1500" dirty="0" err="1">
                <a:solidFill>
                  <a:srgbClr val="FF0000"/>
                </a:solidFill>
              </a:rPr>
              <a:t>setEdge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v1,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v2,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wgt</a:t>
            </a:r>
            <a:r>
              <a:rPr lang="en-US" altLang="zh-CN" sz="1500" dirty="0"/>
              <a:t>) =0; virtual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>
                <a:solidFill>
                  <a:srgbClr val="FF0000"/>
                </a:solidFill>
              </a:rPr>
              <a:t>weight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v1,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v2) =0;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750" dirty="0"/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 smtClean="0"/>
              <a:t>  </a:t>
            </a:r>
            <a:r>
              <a:rPr lang="en-US" altLang="zh-CN" sz="1500" dirty="0">
                <a:solidFill>
                  <a:srgbClr val="008000"/>
                </a:solidFill>
              </a:rPr>
              <a:t>// Delete the edge (v1, v2)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 smtClean="0"/>
              <a:t>  virtual void </a:t>
            </a:r>
            <a:r>
              <a:rPr lang="en-US" altLang="zh-CN" sz="1500" dirty="0" err="1" smtClean="0">
                <a:solidFill>
                  <a:srgbClr val="FF0000"/>
                </a:solidFill>
              </a:rPr>
              <a:t>delEdge</a:t>
            </a:r>
            <a:r>
              <a:rPr lang="en-US" altLang="zh-CN" sz="1500" dirty="0" smtClean="0"/>
              <a:t>(</a:t>
            </a:r>
            <a:r>
              <a:rPr lang="en-US" altLang="zh-CN" sz="1500" dirty="0" err="1" smtClean="0"/>
              <a:t>int</a:t>
            </a:r>
            <a:r>
              <a:rPr lang="en-US" altLang="zh-CN" sz="1500" dirty="0" smtClean="0"/>
              <a:t> v1, </a:t>
            </a:r>
            <a:r>
              <a:rPr lang="en-US" altLang="zh-CN" sz="1500" dirty="0" err="1" smtClean="0"/>
              <a:t>int</a:t>
            </a:r>
            <a:r>
              <a:rPr lang="en-US" altLang="zh-CN" sz="1500" dirty="0" smtClean="0"/>
              <a:t> v2) =0;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750" dirty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/>
              <a:t>  </a:t>
            </a:r>
            <a:r>
              <a:rPr lang="en-US" altLang="zh-CN" sz="1500" dirty="0">
                <a:solidFill>
                  <a:srgbClr val="008000"/>
                </a:solidFill>
              </a:rPr>
              <a:t>//determine if an edge (v1, v2) is in the graph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/>
              <a:t>  virtual bool </a:t>
            </a:r>
            <a:r>
              <a:rPr lang="en-US" altLang="zh-CN" sz="1500" dirty="0" err="1">
                <a:solidFill>
                  <a:srgbClr val="FF0000"/>
                </a:solidFill>
              </a:rPr>
              <a:t>isEdge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v1,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v2) =0;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750" dirty="0"/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/>
              <a:t>  </a:t>
            </a:r>
            <a:r>
              <a:rPr lang="en-US" altLang="zh-CN" sz="1500" dirty="0">
                <a:solidFill>
                  <a:srgbClr val="008000"/>
                </a:solidFill>
              </a:rPr>
              <a:t>//Get and set the mark value for a vertex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/>
              <a:t>  virtual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>
                <a:solidFill>
                  <a:srgbClr val="FF0000"/>
                </a:solidFill>
              </a:rPr>
              <a:t>getMark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v) =0;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/>
              <a:t>  virtual void </a:t>
            </a:r>
            <a:r>
              <a:rPr lang="en-US" altLang="zh-CN" sz="1500" dirty="0" err="1">
                <a:solidFill>
                  <a:srgbClr val="FF0000"/>
                </a:solidFill>
              </a:rPr>
              <a:t>setMark</a:t>
            </a:r>
            <a:r>
              <a:rPr lang="en-US" altLang="zh-CN" sz="1500" dirty="0"/>
              <a:t>(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v, </a:t>
            </a:r>
            <a:r>
              <a:rPr lang="en-US" altLang="zh-CN" sz="1500" dirty="0" err="1"/>
              <a:t>int</a:t>
            </a:r>
            <a:r>
              <a:rPr lang="en-US" altLang="zh-CN" sz="1500" dirty="0"/>
              <a:t> </a:t>
            </a:r>
            <a:r>
              <a:rPr lang="en-US" altLang="zh-CN" sz="1500" dirty="0" err="1"/>
              <a:t>val</a:t>
            </a:r>
            <a:r>
              <a:rPr lang="en-US" altLang="zh-CN" sz="1500" dirty="0"/>
              <a:t>) =0;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500" dirty="0"/>
              <a:t>};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/>
              <a:t>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1500" dirty="0"/>
              <a:t>  </a:t>
            </a:r>
            <a:endParaRPr lang="zh-CN" altLang="en-US" sz="1500" dirty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DEBB5E4-0A43-4C86-B1C5-F09499BBDD5A}" type="slidenum">
              <a:rPr lang="en-US" altLang="zh-CN" sz="465" smtClean="0"/>
              <a:pPr/>
              <a:t>30</a:t>
            </a:fld>
            <a:endParaRPr lang="en-US" altLang="zh-CN" sz="465" smtClean="0"/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8028305" y="5372735"/>
            <a:ext cx="755650" cy="81724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455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implementations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240" y="1828800"/>
            <a:ext cx="7886700" cy="2875915"/>
          </a:xfrm>
        </p:spPr>
        <p:txBody>
          <a:bodyPr>
            <a:noAutofit/>
          </a:bodyPr>
          <a:lstStyle/>
          <a:p>
            <a:pPr algn="just" eaLnBrk="1" hangingPunct="1">
              <a:defRPr/>
            </a:pPr>
            <a:r>
              <a:rPr lang="en-US" altLang="zh-CN" sz="2400" dirty="0"/>
              <a:t>Use functions </a:t>
            </a:r>
            <a:r>
              <a:rPr lang="en-US" altLang="zh-CN" sz="2400" dirty="0">
                <a:cs typeface="Courier New" panose="02070309020205020404" pitchFamily="49" charset="0"/>
              </a:rPr>
              <a:t>first()</a:t>
            </a:r>
            <a:r>
              <a:rPr lang="en-US" altLang="zh-CN" sz="2400" dirty="0"/>
              <a:t> and </a:t>
            </a:r>
            <a:r>
              <a:rPr lang="en-US" altLang="zh-CN" sz="2400" dirty="0">
                <a:cs typeface="Courier New" panose="02070309020205020404" pitchFamily="49" charset="0"/>
              </a:rPr>
              <a:t>next()</a:t>
            </a:r>
            <a:r>
              <a:rPr lang="en-US" altLang="zh-CN" sz="2400" dirty="0"/>
              <a:t> to </a:t>
            </a:r>
            <a:r>
              <a:rPr lang="en-US" altLang="zh-CN" sz="2400" dirty="0" smtClean="0"/>
              <a:t>visit the </a:t>
            </a:r>
            <a:r>
              <a:rPr lang="en-US" altLang="zh-CN" sz="2400" dirty="0"/>
              <a:t>neighbors of a vertex </a:t>
            </a:r>
            <a:r>
              <a:rPr lang="en-US" altLang="zh-CN" sz="2400" dirty="0">
                <a:cs typeface="Courier New" panose="02070309020205020404" pitchFamily="49" charset="0"/>
              </a:rPr>
              <a:t>v</a:t>
            </a:r>
          </a:p>
          <a:p>
            <a:pPr eaLnBrk="1" hangingPunct="1">
              <a:defRPr/>
            </a:pPr>
            <a:endParaRPr lang="en-US" altLang="zh-CN" sz="2000" dirty="0" smtClean="0"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endParaRPr lang="en-US" altLang="zh-CN" sz="2000" dirty="0"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endParaRPr lang="en-US" altLang="zh-CN" sz="2000" dirty="0">
              <a:cs typeface="Courier New" panose="02070309020205020404" pitchFamily="49" charset="0"/>
            </a:endParaRPr>
          </a:p>
          <a:p>
            <a:pPr lvl="1" eaLnBrk="1" hangingPunct="1">
              <a:defRPr/>
            </a:pPr>
            <a:r>
              <a:rPr lang="en-US" altLang="zh-CN" sz="2000" dirty="0" smtClean="0">
                <a:cs typeface="Courier New" panose="02070309020205020404" pitchFamily="49" charset="0"/>
              </a:rPr>
              <a:t>If </a:t>
            </a:r>
            <a:r>
              <a:rPr lang="en-US" altLang="zh-CN" sz="2000" dirty="0">
                <a:cs typeface="Courier New" panose="02070309020205020404" pitchFamily="49" charset="0"/>
              </a:rPr>
              <a:t>v = 1, w = 0, 3, </a:t>
            </a:r>
            <a:r>
              <a:rPr lang="en-US" altLang="zh-CN" sz="2000" dirty="0" smtClean="0"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CFD12F-1BC5-4728-8F50-004AD2F60A60}" type="slidenum">
              <a:rPr lang="en-US" altLang="zh-CN" sz="465" smtClean="0"/>
              <a:pPr/>
              <a:t>31</a:t>
            </a:fld>
            <a:endParaRPr lang="en-US" altLang="zh-CN" sz="465" smtClean="0"/>
          </a:p>
        </p:txBody>
      </p:sp>
      <p:sp>
        <p:nvSpPr>
          <p:cNvPr id="4" name="TextBox 3"/>
          <p:cNvSpPr txBox="1"/>
          <p:nvPr/>
        </p:nvSpPr>
        <p:spPr>
          <a:xfrm>
            <a:off x="1411605" y="2787015"/>
            <a:ext cx="6110605" cy="5530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buClr>
                <a:srgbClr val="330066"/>
              </a:buClr>
              <a:buSzPct val="70000"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  <a:cs typeface="Courier New" panose="02070309020205020404" pitchFamily="49" charset="0"/>
              </a:rPr>
              <a:t>for(w=G-&gt;first(v); w&lt;G-&gt;n(); w=G-&gt;next(</a:t>
            </a:r>
            <a:r>
              <a:rPr lang="en-US" altLang="zh-CN" sz="2000" kern="0" dirty="0" err="1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  <a:cs typeface="Courier New" panose="02070309020205020404" pitchFamily="49" charset="0"/>
              </a:rPr>
              <a:t>v,w</a:t>
            </a:r>
            <a:r>
              <a:rPr lang="en-US" altLang="zh-CN" sz="2000" kern="0" dirty="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7" name="Oval 68"/>
          <p:cNvSpPr>
            <a:spLocks noChangeArrowheads="1"/>
          </p:cNvSpPr>
          <p:nvPr/>
        </p:nvSpPr>
        <p:spPr bwMode="auto">
          <a:xfrm>
            <a:off x="4954905" y="3799205"/>
            <a:ext cx="432435" cy="43243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8" name="Oval 69"/>
          <p:cNvSpPr>
            <a:spLocks noChangeArrowheads="1"/>
          </p:cNvSpPr>
          <p:nvPr/>
        </p:nvSpPr>
        <p:spPr bwMode="auto">
          <a:xfrm>
            <a:off x="6654800" y="3799205"/>
            <a:ext cx="432435" cy="43243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9" name="Oval 70"/>
          <p:cNvSpPr>
            <a:spLocks noChangeArrowheads="1"/>
          </p:cNvSpPr>
          <p:nvPr/>
        </p:nvSpPr>
        <p:spPr bwMode="auto">
          <a:xfrm>
            <a:off x="5791200" y="4557395"/>
            <a:ext cx="432435" cy="43243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10" name="Oval 71"/>
          <p:cNvSpPr>
            <a:spLocks noChangeArrowheads="1"/>
          </p:cNvSpPr>
          <p:nvPr/>
        </p:nvSpPr>
        <p:spPr bwMode="auto">
          <a:xfrm>
            <a:off x="6645275" y="5315585"/>
            <a:ext cx="432435" cy="43243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11" name="Oval 72"/>
          <p:cNvSpPr>
            <a:spLocks noChangeArrowheads="1"/>
          </p:cNvSpPr>
          <p:nvPr/>
        </p:nvSpPr>
        <p:spPr bwMode="auto">
          <a:xfrm>
            <a:off x="4939030" y="5315585"/>
            <a:ext cx="432435" cy="432435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12" name="AutoShape 74"/>
          <p:cNvCxnSpPr>
            <a:cxnSpLocks noChangeShapeType="1"/>
            <a:stCxn id="10" idx="0"/>
            <a:endCxn id="8" idx="4"/>
          </p:cNvCxnSpPr>
          <p:nvPr/>
        </p:nvCxnSpPr>
        <p:spPr bwMode="auto">
          <a:xfrm flipV="1">
            <a:off x="6861175" y="4232275"/>
            <a:ext cx="10160" cy="1083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AutoShape 76"/>
          <p:cNvCxnSpPr>
            <a:cxnSpLocks noChangeShapeType="1"/>
            <a:stCxn id="7" idx="4"/>
            <a:endCxn id="11" idx="0"/>
          </p:cNvCxnSpPr>
          <p:nvPr/>
        </p:nvCxnSpPr>
        <p:spPr bwMode="auto">
          <a:xfrm flipH="1">
            <a:off x="5155565" y="4232275"/>
            <a:ext cx="15875" cy="108331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77"/>
          <p:cNvCxnSpPr>
            <a:cxnSpLocks noChangeShapeType="1"/>
            <a:stCxn id="9" idx="3"/>
            <a:endCxn id="11" idx="7"/>
          </p:cNvCxnSpPr>
          <p:nvPr/>
        </p:nvCxnSpPr>
        <p:spPr bwMode="auto">
          <a:xfrm flipH="1">
            <a:off x="5308600" y="4926965"/>
            <a:ext cx="546100" cy="4521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AutoShape 78"/>
          <p:cNvCxnSpPr>
            <a:cxnSpLocks noChangeShapeType="1"/>
            <a:stCxn id="8" idx="3"/>
            <a:endCxn id="9" idx="7"/>
          </p:cNvCxnSpPr>
          <p:nvPr/>
        </p:nvCxnSpPr>
        <p:spPr bwMode="auto">
          <a:xfrm flipH="1">
            <a:off x="6160135" y="4168775"/>
            <a:ext cx="558165" cy="4521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76"/>
          <p:cNvCxnSpPr>
            <a:cxnSpLocks noChangeShapeType="1"/>
            <a:stCxn id="7" idx="5"/>
            <a:endCxn id="9" idx="1"/>
          </p:cNvCxnSpPr>
          <p:nvPr/>
        </p:nvCxnSpPr>
        <p:spPr bwMode="auto">
          <a:xfrm>
            <a:off x="5324475" y="4168775"/>
            <a:ext cx="530225" cy="45212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直接连接符 4"/>
          <p:cNvCxnSpPr>
            <a:stCxn id="11" idx="6"/>
            <a:endCxn id="10" idx="2"/>
          </p:cNvCxnSpPr>
          <p:nvPr/>
        </p:nvCxnSpPr>
        <p:spPr>
          <a:xfrm>
            <a:off x="5371465" y="5531485"/>
            <a:ext cx="12731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455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implementations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730" y="1685290"/>
            <a:ext cx="7886700" cy="2400300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zh-CN" sz="2400" dirty="0" smtClean="0">
                <a:cs typeface="Courier New" panose="02070309020205020404" pitchFamily="49" charset="0"/>
              </a:rPr>
              <a:t>For </a:t>
            </a:r>
            <a:r>
              <a:rPr lang="en-US" altLang="zh-CN" sz="2400" dirty="0">
                <a:cs typeface="Courier New" panose="02070309020205020404" pitchFamily="49" charset="0"/>
              </a:rPr>
              <a:t>adjacency matrix implementation</a:t>
            </a:r>
          </a:p>
          <a:p>
            <a:pPr lvl="1" algn="just" eaLnBrk="1" hangingPunct="1"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Function </a:t>
            </a:r>
            <a:r>
              <a:rPr lang="en-US" altLang="zh-CN" sz="2000" dirty="0">
                <a:solidFill>
                  <a:srgbClr val="FF0000"/>
                </a:solidFill>
                <a:cs typeface="Courier New" panose="02070309020205020404" pitchFamily="49" charset="0"/>
              </a:rPr>
              <a:t>first</a:t>
            </a:r>
            <a:r>
              <a:rPr lang="en-US" altLang="zh-CN" sz="2000" dirty="0">
                <a:cs typeface="Courier New" panose="02070309020205020404" pitchFamily="49" charset="0"/>
              </a:rPr>
              <a:t>() locates the first edge of vertex </a:t>
            </a:r>
            <a:r>
              <a:rPr lang="en-US" altLang="zh-CN" sz="2000" dirty="0" err="1"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cs typeface="Courier New" panose="02070309020205020404" pitchFamily="49" charset="0"/>
              </a:rPr>
              <a:t> by beginning with edge (</a:t>
            </a:r>
            <a:r>
              <a:rPr lang="en-US" altLang="zh-CN" sz="2000" dirty="0" err="1"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cs typeface="Courier New" panose="02070309020205020404" pitchFamily="49" charset="0"/>
              </a:rPr>
              <a:t>, 0) and scanning through row </a:t>
            </a:r>
            <a:r>
              <a:rPr lang="en-US" altLang="zh-CN" sz="2000" dirty="0" err="1"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cs typeface="Courier New" panose="02070309020205020404" pitchFamily="49" charset="0"/>
              </a:rPr>
              <a:t> until an edge is </a:t>
            </a:r>
            <a:r>
              <a:rPr lang="en-US" altLang="zh-CN" sz="2000" dirty="0" smtClean="0">
                <a:cs typeface="Courier New" panose="02070309020205020404" pitchFamily="49" charset="0"/>
              </a:rPr>
              <a:t>found</a:t>
            </a:r>
            <a:endParaRPr lang="en-US" altLang="zh-CN" sz="2000" dirty="0">
              <a:cs typeface="Courier New" panose="02070309020205020404" pitchFamily="49" charset="0"/>
            </a:endParaRPr>
          </a:p>
          <a:p>
            <a:pPr lvl="1" algn="just" eaLnBrk="1" hangingPunct="1"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Function </a:t>
            </a:r>
            <a:r>
              <a:rPr lang="en-US" altLang="zh-CN" sz="2000" dirty="0">
                <a:solidFill>
                  <a:srgbClr val="FF0000"/>
                </a:solidFill>
                <a:cs typeface="Courier New" panose="02070309020205020404" pitchFamily="49" charset="0"/>
              </a:rPr>
              <a:t>next</a:t>
            </a:r>
            <a:r>
              <a:rPr lang="en-US" altLang="zh-CN" sz="2000" dirty="0">
                <a:cs typeface="Courier New" panose="02070309020205020404" pitchFamily="49" charset="0"/>
              </a:rPr>
              <a:t>() locates the edge following edge (</a:t>
            </a:r>
            <a:r>
              <a:rPr lang="en-US" altLang="zh-CN" sz="2000" dirty="0" err="1"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cs typeface="Courier New" panose="02070309020205020404" pitchFamily="49" charset="0"/>
              </a:rPr>
              <a:t>, j) by continuing down the row </a:t>
            </a:r>
            <a:r>
              <a:rPr lang="en-US" altLang="zh-CN" sz="2000" dirty="0" err="1"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cs typeface="Courier New" panose="02070309020205020404" pitchFamily="49" charset="0"/>
              </a:rPr>
              <a:t> starting at position </a:t>
            </a:r>
            <a:r>
              <a:rPr lang="en-US" altLang="zh-CN" sz="2000" dirty="0">
                <a:solidFill>
                  <a:srgbClr val="FF0000"/>
                </a:solidFill>
                <a:cs typeface="Courier New" panose="02070309020205020404" pitchFamily="49" charset="0"/>
              </a:rPr>
              <a:t>j+1</a:t>
            </a:r>
            <a:r>
              <a:rPr lang="en-US" altLang="zh-CN" sz="2000" dirty="0">
                <a:cs typeface="Courier New" panose="02070309020205020404" pitchFamily="49" charset="0"/>
              </a:rPr>
              <a:t>.</a:t>
            </a:r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4CFD12F-1BC5-4728-8F50-004AD2F60A60}" type="slidenum">
              <a:rPr lang="en-US" altLang="zh-CN" sz="465" smtClean="0"/>
              <a:pPr/>
              <a:t>32</a:t>
            </a:fld>
            <a:endParaRPr lang="en-US" altLang="zh-CN" sz="465" smtClean="0"/>
          </a:p>
        </p:txBody>
      </p:sp>
      <p:sp>
        <p:nvSpPr>
          <p:cNvPr id="29" name="AutoShape 21"/>
          <p:cNvSpPr/>
          <p:nvPr/>
        </p:nvSpPr>
        <p:spPr bwMode="auto">
          <a:xfrm>
            <a:off x="4648835" y="4314190"/>
            <a:ext cx="92075" cy="1779270"/>
          </a:xfrm>
          <a:prstGeom prst="leftBracket">
            <a:avLst>
              <a:gd name="adj" fmla="val 237519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30" name="AutoShape 22"/>
          <p:cNvSpPr/>
          <p:nvPr/>
        </p:nvSpPr>
        <p:spPr bwMode="auto">
          <a:xfrm>
            <a:off x="6550025" y="4314190"/>
            <a:ext cx="92075" cy="1779270"/>
          </a:xfrm>
          <a:prstGeom prst="rightBracket">
            <a:avLst>
              <a:gd name="adj" fmla="val 183333"/>
            </a:avLst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200">
              <a:ea typeface="宋体" panose="02010600030101010101" pitchFamily="2" charset="-122"/>
            </a:endParaRPr>
          </a:p>
        </p:txBody>
      </p:sp>
      <p:sp>
        <p:nvSpPr>
          <p:cNvPr id="31" name="Text Box 23"/>
          <p:cNvSpPr txBox="1">
            <a:spLocks noChangeArrowheads="1"/>
          </p:cNvSpPr>
          <p:nvPr/>
        </p:nvSpPr>
        <p:spPr bwMode="auto">
          <a:xfrm>
            <a:off x="4792980" y="3940810"/>
            <a:ext cx="176974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0     1     2     3     4</a:t>
            </a:r>
          </a:p>
        </p:txBody>
      </p:sp>
      <p:sp>
        <p:nvSpPr>
          <p:cNvPr id="32" name="Text Box 24"/>
          <p:cNvSpPr txBox="1">
            <a:spLocks noChangeArrowheads="1"/>
          </p:cNvSpPr>
          <p:nvPr/>
        </p:nvSpPr>
        <p:spPr bwMode="auto">
          <a:xfrm>
            <a:off x="4327525" y="4309745"/>
            <a:ext cx="223583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0       0     1     0     0     1    </a:t>
            </a:r>
          </a:p>
        </p:txBody>
      </p:sp>
      <p:sp>
        <p:nvSpPr>
          <p:cNvPr id="40" name="Oval 68"/>
          <p:cNvSpPr>
            <a:spLocks noChangeArrowheads="1"/>
          </p:cNvSpPr>
          <p:nvPr/>
        </p:nvSpPr>
        <p:spPr bwMode="auto">
          <a:xfrm>
            <a:off x="2193290" y="4347210"/>
            <a:ext cx="321310" cy="321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1" name="Oval 69"/>
          <p:cNvSpPr>
            <a:spLocks noChangeArrowheads="1"/>
          </p:cNvSpPr>
          <p:nvPr/>
        </p:nvSpPr>
        <p:spPr bwMode="auto">
          <a:xfrm>
            <a:off x="3456305" y="4347210"/>
            <a:ext cx="321310" cy="321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42" name="Oval 70"/>
          <p:cNvSpPr>
            <a:spLocks noChangeArrowheads="1"/>
          </p:cNvSpPr>
          <p:nvPr/>
        </p:nvSpPr>
        <p:spPr bwMode="auto">
          <a:xfrm>
            <a:off x="2814320" y="4910455"/>
            <a:ext cx="321310" cy="321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43" name="Oval 71"/>
          <p:cNvSpPr>
            <a:spLocks noChangeArrowheads="1"/>
          </p:cNvSpPr>
          <p:nvPr/>
        </p:nvSpPr>
        <p:spPr bwMode="auto">
          <a:xfrm>
            <a:off x="3448685" y="5473700"/>
            <a:ext cx="321310" cy="321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44" name="Oval 72"/>
          <p:cNvSpPr>
            <a:spLocks noChangeArrowheads="1"/>
          </p:cNvSpPr>
          <p:nvPr/>
        </p:nvSpPr>
        <p:spPr bwMode="auto">
          <a:xfrm>
            <a:off x="2181225" y="5473700"/>
            <a:ext cx="321310" cy="32131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cxnSp>
        <p:nvCxnSpPr>
          <p:cNvPr id="45" name="AutoShape 74"/>
          <p:cNvCxnSpPr>
            <a:cxnSpLocks noChangeShapeType="1"/>
            <a:stCxn id="43" idx="0"/>
            <a:endCxn id="41" idx="4"/>
          </p:cNvCxnSpPr>
          <p:nvPr/>
        </p:nvCxnSpPr>
        <p:spPr bwMode="auto">
          <a:xfrm flipV="1">
            <a:off x="3609340" y="4668520"/>
            <a:ext cx="7620" cy="8045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AutoShape 76"/>
          <p:cNvCxnSpPr>
            <a:cxnSpLocks noChangeShapeType="1"/>
            <a:stCxn id="40" idx="4"/>
            <a:endCxn id="44" idx="0"/>
          </p:cNvCxnSpPr>
          <p:nvPr/>
        </p:nvCxnSpPr>
        <p:spPr bwMode="auto">
          <a:xfrm flipH="1">
            <a:off x="2341880" y="4668520"/>
            <a:ext cx="12065" cy="80454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AutoShape 77"/>
          <p:cNvCxnSpPr>
            <a:cxnSpLocks noChangeShapeType="1"/>
            <a:stCxn id="42" idx="3"/>
            <a:endCxn id="44" idx="7"/>
          </p:cNvCxnSpPr>
          <p:nvPr/>
        </p:nvCxnSpPr>
        <p:spPr bwMode="auto">
          <a:xfrm flipH="1">
            <a:off x="2455545" y="5184775"/>
            <a:ext cx="405765" cy="3359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AutoShape 78"/>
          <p:cNvCxnSpPr>
            <a:cxnSpLocks noChangeShapeType="1"/>
            <a:stCxn id="41" idx="3"/>
            <a:endCxn id="42" idx="7"/>
          </p:cNvCxnSpPr>
          <p:nvPr/>
        </p:nvCxnSpPr>
        <p:spPr bwMode="auto">
          <a:xfrm flipH="1">
            <a:off x="3088640" y="4621530"/>
            <a:ext cx="414655" cy="3359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AutoShape 76"/>
          <p:cNvCxnSpPr>
            <a:cxnSpLocks noChangeShapeType="1"/>
            <a:stCxn id="40" idx="5"/>
            <a:endCxn id="42" idx="1"/>
          </p:cNvCxnSpPr>
          <p:nvPr/>
        </p:nvCxnSpPr>
        <p:spPr bwMode="auto">
          <a:xfrm>
            <a:off x="2467610" y="4621530"/>
            <a:ext cx="393700" cy="33591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" name="直接连接符 49"/>
          <p:cNvCxnSpPr>
            <a:stCxn id="44" idx="6"/>
            <a:endCxn id="43" idx="2"/>
          </p:cNvCxnSpPr>
          <p:nvPr/>
        </p:nvCxnSpPr>
        <p:spPr>
          <a:xfrm>
            <a:off x="2502535" y="5634355"/>
            <a:ext cx="9461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tailEnd type="none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 Box 24"/>
          <p:cNvSpPr txBox="1">
            <a:spLocks noChangeArrowheads="1"/>
          </p:cNvSpPr>
          <p:nvPr/>
        </p:nvSpPr>
        <p:spPr bwMode="auto">
          <a:xfrm>
            <a:off x="4318635" y="4674870"/>
            <a:ext cx="223583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1       1     0     0     1     1    </a:t>
            </a:r>
          </a:p>
        </p:txBody>
      </p:sp>
      <p:sp>
        <p:nvSpPr>
          <p:cNvPr id="52" name="Text Box 24"/>
          <p:cNvSpPr txBox="1">
            <a:spLocks noChangeArrowheads="1"/>
          </p:cNvSpPr>
          <p:nvPr/>
        </p:nvSpPr>
        <p:spPr bwMode="auto">
          <a:xfrm>
            <a:off x="4319270" y="5039995"/>
            <a:ext cx="223583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2       0     0     0     1     1    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4318635" y="5406390"/>
            <a:ext cx="223583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3       0     1     1     0     0    </a:t>
            </a:r>
          </a:p>
        </p:txBody>
      </p:sp>
      <p:sp>
        <p:nvSpPr>
          <p:cNvPr id="54" name="Text Box 24"/>
          <p:cNvSpPr txBox="1">
            <a:spLocks noChangeArrowheads="1"/>
          </p:cNvSpPr>
          <p:nvPr/>
        </p:nvSpPr>
        <p:spPr bwMode="auto">
          <a:xfrm>
            <a:off x="4318635" y="5771515"/>
            <a:ext cx="2235835" cy="337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6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4       1     1     1     0     0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455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implementations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5" y="1449070"/>
            <a:ext cx="8045450" cy="4428490"/>
          </a:xfrm>
        </p:spPr>
        <p:txBody>
          <a:bodyPr>
            <a:noAutofit/>
          </a:bodyPr>
          <a:lstStyle/>
          <a:p>
            <a:pPr marL="0" indent="0" eaLnBrk="1" hangingPunct="1">
              <a:buNone/>
              <a:defRPr/>
            </a:pPr>
            <a:r>
              <a:rPr lang="en-US" altLang="zh-CN" sz="1600" dirty="0" smtClean="0">
                <a:solidFill>
                  <a:srgbClr val="008000"/>
                </a:solidFill>
              </a:rPr>
              <a:t>//</a:t>
            </a:r>
            <a:r>
              <a:rPr lang="en-US" altLang="zh-CN" sz="1600" dirty="0" smtClean="0">
                <a:solidFill>
                  <a:srgbClr val="FF0000"/>
                </a:solidFill>
              </a:rPr>
              <a:t>Adjacency </a:t>
            </a:r>
            <a:r>
              <a:rPr lang="en-US" altLang="zh-CN" sz="1600" dirty="0">
                <a:solidFill>
                  <a:srgbClr val="FF0000"/>
                </a:solidFill>
              </a:rPr>
              <a:t>matrix </a:t>
            </a:r>
            <a:r>
              <a:rPr lang="en-US" altLang="zh-CN" sz="1600" dirty="0" smtClean="0">
                <a:solidFill>
                  <a:srgbClr val="008000"/>
                </a:solidFill>
              </a:rPr>
              <a:t>implementation</a:t>
            </a:r>
            <a:endParaRPr lang="en-US" altLang="zh-CN" sz="1600" dirty="0">
              <a:solidFill>
                <a:srgbClr val="008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class </a:t>
            </a:r>
            <a:r>
              <a:rPr lang="en-US" altLang="zh-CN" sz="1600" dirty="0" err="1">
                <a:cs typeface="Courier New" panose="02070309020205020404" pitchFamily="49" charset="0"/>
              </a:rPr>
              <a:t>Graphm</a:t>
            </a:r>
            <a:r>
              <a:rPr lang="en-US" altLang="zh-CN" sz="1600" dirty="0">
                <a:cs typeface="Courier New" panose="02070309020205020404" pitchFamily="49" charset="0"/>
              </a:rPr>
              <a:t>: public Graph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cs typeface="Courier New" panose="02070309020205020404" pitchFamily="49" charset="0"/>
              </a:rPr>
              <a:t>numVertex</a:t>
            </a:r>
            <a:r>
              <a:rPr lang="en-US" altLang="zh-CN" sz="1600" dirty="0">
                <a:cs typeface="Courier New" panose="02070309020205020404" pitchFamily="49" charset="0"/>
              </a:rPr>
              <a:t>, </a:t>
            </a:r>
            <a:r>
              <a:rPr lang="en-US" altLang="zh-CN" sz="1600" dirty="0" err="1">
                <a:cs typeface="Courier New" panose="02070309020205020404" pitchFamily="49" charset="0"/>
              </a:rPr>
              <a:t>numEdge</a:t>
            </a:r>
            <a:r>
              <a:rPr lang="en-US" altLang="zh-CN" sz="1600" dirty="0">
                <a:cs typeface="Courier New" panose="02070309020205020404" pitchFamily="49" charset="0"/>
              </a:rPr>
              <a:t>; </a:t>
            </a:r>
            <a:r>
              <a:rPr lang="en-US" altLang="zh-CN" sz="1600" dirty="0">
                <a:solidFill>
                  <a:srgbClr val="008000"/>
                </a:solidFill>
              </a:rPr>
              <a:t>//#vertices &amp; #edges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 **matrix; 		</a:t>
            </a:r>
            <a:r>
              <a:rPr lang="en-US" altLang="zh-CN" sz="1600" dirty="0">
                <a:solidFill>
                  <a:srgbClr val="008000"/>
                </a:solidFill>
              </a:rPr>
              <a:t>//Pointer to adjacency matrix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 *mark;    		</a:t>
            </a:r>
            <a:r>
              <a:rPr lang="en-US" altLang="zh-CN" sz="1600" dirty="0">
                <a:solidFill>
                  <a:srgbClr val="008000"/>
                </a:solidFill>
              </a:rPr>
              <a:t>//Pointer to mark array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void </a:t>
            </a:r>
            <a:r>
              <a:rPr lang="en-US" altLang="zh-CN" sz="16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Init</a:t>
            </a:r>
            <a:r>
              <a:rPr lang="en-US" altLang="zh-CN" sz="1600" dirty="0">
                <a:cs typeface="Courier New" panose="02070309020205020404" pitchFamily="49" charset="0"/>
              </a:rPr>
              <a:t>(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 n) </a:t>
            </a:r>
            <a:r>
              <a:rPr lang="en-US" altLang="zh-CN" sz="1600" dirty="0" smtClean="0">
                <a:cs typeface="Courier New" panose="02070309020205020404" pitchFamily="49" charset="0"/>
              </a:rPr>
              <a:t>{ </a:t>
            </a:r>
            <a:r>
              <a:rPr lang="en-US" altLang="zh-CN" sz="1600" dirty="0">
                <a:solidFill>
                  <a:srgbClr val="008000"/>
                </a:solidFill>
              </a:rPr>
              <a:t>//Initialize the graph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 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cs typeface="Courier New" panose="02070309020205020404" pitchFamily="49" charset="0"/>
              </a:rPr>
              <a:t>numVertex</a:t>
            </a:r>
            <a:r>
              <a:rPr lang="en-US" altLang="zh-CN" sz="1600" dirty="0">
                <a:cs typeface="Courier New" panose="02070309020205020404" pitchFamily="49" charset="0"/>
              </a:rPr>
              <a:t> = n;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cs typeface="Courier New" panose="02070309020205020404" pitchFamily="49" charset="0"/>
              </a:rPr>
              <a:t>numEdge</a:t>
            </a:r>
            <a:r>
              <a:rPr lang="en-US" altLang="zh-CN" sz="1600" dirty="0"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altLang="zh-CN" sz="10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mark = new 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[n];	</a:t>
            </a:r>
            <a:r>
              <a:rPr lang="en-US" altLang="zh-CN" sz="1600" dirty="0">
                <a:solidFill>
                  <a:srgbClr val="008000"/>
                </a:solidFill>
              </a:rPr>
              <a:t>//Initialize mark array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for (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=0; 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cs typeface="Courier New" panose="02070309020205020404" pitchFamily="49" charset="0"/>
              </a:rPr>
              <a:t>numVertex</a:t>
            </a:r>
            <a:r>
              <a:rPr lang="en-US" altLang="zh-CN" sz="1600" dirty="0"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++)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	</a:t>
            </a:r>
            <a:r>
              <a:rPr lang="en-US" altLang="zh-CN" sz="1600" dirty="0" smtClean="0">
                <a:cs typeface="Courier New" panose="02070309020205020404" pitchFamily="49" charset="0"/>
              </a:rPr>
              <a:t>  mark[</a:t>
            </a:r>
            <a:r>
              <a:rPr lang="en-US" altLang="zh-CN" sz="16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] = </a:t>
            </a:r>
            <a:r>
              <a:rPr lang="en-US" altLang="zh-CN" sz="1600" b="1" dirty="0">
                <a:cs typeface="Courier New" panose="02070309020205020404" pitchFamily="49" charset="0"/>
              </a:rPr>
              <a:t>UNVISITED</a:t>
            </a:r>
            <a:r>
              <a:rPr lang="en-US" altLang="zh-CN" sz="1600" dirty="0"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930" dirty="0">
                <a:cs typeface="Courier New" panose="02070309020205020404" pitchFamily="49" charset="0"/>
              </a:rPr>
              <a:t>    </a:t>
            </a:r>
            <a:r>
              <a:rPr lang="en-US" altLang="zh-CN" sz="890" baseline="30000" dirty="0">
                <a:cs typeface="Courier New" panose="02070309020205020404" pitchFamily="49" charset="0"/>
              </a:rPr>
              <a:t>	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matrix = (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**) new 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*[</a:t>
            </a:r>
            <a:r>
              <a:rPr lang="en-US" altLang="zh-CN" sz="1600" dirty="0" err="1">
                <a:cs typeface="Courier New" panose="02070309020205020404" pitchFamily="49" charset="0"/>
              </a:rPr>
              <a:t>numVertex</a:t>
            </a:r>
            <a:r>
              <a:rPr lang="en-US" altLang="zh-CN" sz="1600" dirty="0">
                <a:cs typeface="Courier New" panose="02070309020205020404" pitchFamily="49" charset="0"/>
              </a:rPr>
              <a:t>]; </a:t>
            </a:r>
            <a:r>
              <a:rPr lang="en-US" altLang="zh-CN" sz="1600" dirty="0">
                <a:solidFill>
                  <a:srgbClr val="00B050"/>
                </a:solidFill>
                <a:cs typeface="Courier New" panose="02070309020205020404" pitchFamily="49" charset="0"/>
              </a:rPr>
              <a:t>//</a:t>
            </a:r>
            <a:r>
              <a:rPr lang="en-US" altLang="zh-CN" sz="16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create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altLang="zh-CN" sz="1600" dirty="0">
              <a:solidFill>
                <a:srgbClr val="00B050"/>
              </a:solidFill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cs typeface="Courier New" panose="02070309020205020404" pitchFamily="49" charset="0"/>
              </a:rPr>
              <a:t>    for (</a:t>
            </a:r>
            <a:r>
              <a:rPr lang="en-US" altLang="zh-CN" sz="16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600" dirty="0" smtClean="0">
                <a:cs typeface="Courier New" panose="02070309020205020404" pitchFamily="49" charset="0"/>
              </a:rPr>
              <a:t>=0; </a:t>
            </a:r>
            <a:r>
              <a:rPr lang="en-US" altLang="zh-CN" sz="16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600" dirty="0" smtClean="0">
                <a:cs typeface="Courier New" panose="02070309020205020404" pitchFamily="49" charset="0"/>
              </a:rPr>
              <a:t>&lt;</a:t>
            </a:r>
            <a:r>
              <a:rPr lang="en-US" altLang="zh-CN" sz="1600" dirty="0" err="1" smtClean="0">
                <a:cs typeface="Courier New" panose="02070309020205020404" pitchFamily="49" charset="0"/>
              </a:rPr>
              <a:t>numVertex</a:t>
            </a:r>
            <a:r>
              <a:rPr lang="en-US" altLang="zh-CN" sz="1600" dirty="0" smtClean="0">
                <a:cs typeface="Courier New" panose="02070309020205020404" pitchFamily="49" charset="0"/>
              </a:rPr>
              <a:t>; </a:t>
            </a:r>
            <a:r>
              <a:rPr lang="en-US" altLang="zh-CN" sz="16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600" dirty="0" smtClean="0">
                <a:cs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 smtClean="0">
                <a:cs typeface="Courier New" panose="02070309020205020404" pitchFamily="49" charset="0"/>
              </a:rPr>
              <a:t>        matrix[</a:t>
            </a:r>
            <a:r>
              <a:rPr lang="en-US" altLang="zh-CN" sz="1600" dirty="0" err="1" smtClean="0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] = new 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[</a:t>
            </a:r>
            <a:r>
              <a:rPr lang="en-US" altLang="zh-CN" sz="1600" dirty="0" err="1">
                <a:cs typeface="Courier New" panose="02070309020205020404" pitchFamily="49" charset="0"/>
              </a:rPr>
              <a:t>numVertex</a:t>
            </a:r>
            <a:r>
              <a:rPr lang="en-US" altLang="zh-CN" sz="1600" dirty="0"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altLang="zh-CN" sz="93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for (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=0; 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&lt;</a:t>
            </a:r>
            <a:r>
              <a:rPr lang="en-US" altLang="zh-CN" sz="1600" dirty="0" err="1">
                <a:cs typeface="Courier New" panose="02070309020205020404" pitchFamily="49" charset="0"/>
              </a:rPr>
              <a:t>numVertex</a:t>
            </a:r>
            <a:r>
              <a:rPr lang="en-US" altLang="zh-CN" sz="1600" dirty="0"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++) </a:t>
            </a:r>
            <a:r>
              <a:rPr lang="en-US" altLang="zh-CN" sz="1600" dirty="0" smtClean="0">
                <a:solidFill>
                  <a:srgbClr val="00B050"/>
                </a:solidFill>
                <a:cs typeface="Courier New" panose="02070309020205020404" pitchFamily="49" charset="0"/>
              </a:rPr>
              <a:t>//</a:t>
            </a:r>
            <a:r>
              <a:rPr lang="en-US" altLang="zh-CN" sz="1600" dirty="0">
                <a:solidFill>
                  <a:srgbClr val="00B050"/>
                </a:solidFill>
                <a:cs typeface="Courier New" panose="02070309020205020404" pitchFamily="49" charset="0"/>
              </a:rPr>
              <a:t>Initial to 0 weights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  for (</a:t>
            </a:r>
            <a:r>
              <a:rPr lang="en-US" altLang="zh-CN" sz="1600" dirty="0" err="1">
                <a:cs typeface="Courier New" panose="02070309020205020404" pitchFamily="49" charset="0"/>
              </a:rPr>
              <a:t>int</a:t>
            </a:r>
            <a:r>
              <a:rPr lang="en-US" altLang="zh-CN" sz="1600" dirty="0">
                <a:cs typeface="Courier New" panose="02070309020205020404" pitchFamily="49" charset="0"/>
              </a:rPr>
              <a:t> j=0; j&lt;</a:t>
            </a:r>
            <a:r>
              <a:rPr lang="en-US" altLang="zh-CN" sz="1600" dirty="0" err="1">
                <a:cs typeface="Courier New" panose="02070309020205020404" pitchFamily="49" charset="0"/>
              </a:rPr>
              <a:t>numVertex</a:t>
            </a:r>
            <a:r>
              <a:rPr lang="en-US" altLang="zh-CN" sz="1600" dirty="0">
                <a:cs typeface="Courier New" panose="02070309020205020404" pitchFamily="49" charset="0"/>
              </a:rPr>
              <a:t>; </a:t>
            </a:r>
            <a:r>
              <a:rPr lang="en-US" altLang="zh-CN" sz="1600" dirty="0" err="1">
                <a:cs typeface="Courier New" panose="02070309020205020404" pitchFamily="49" charset="0"/>
              </a:rPr>
              <a:t>j++</a:t>
            </a:r>
            <a:r>
              <a:rPr lang="en-US" altLang="zh-CN" sz="1600" dirty="0">
                <a:cs typeface="Courier New" panose="02070309020205020404" pitchFamily="49" charset="0"/>
              </a:rPr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      matrix[</a:t>
            </a:r>
            <a:r>
              <a:rPr lang="en-US" altLang="zh-CN" sz="1600" dirty="0" err="1">
                <a:cs typeface="Courier New" panose="02070309020205020404" pitchFamily="49" charset="0"/>
              </a:rPr>
              <a:t>i</a:t>
            </a:r>
            <a:r>
              <a:rPr lang="en-US" altLang="zh-CN" sz="1600" dirty="0">
                <a:cs typeface="Courier New" panose="02070309020205020404" pitchFamily="49" charset="0"/>
              </a:rPr>
              <a:t>][j] =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600" dirty="0">
                <a:cs typeface="Courier New" panose="02070309020205020404" pitchFamily="49" charset="0"/>
              </a:rPr>
              <a:t>  }</a:t>
            </a:r>
            <a:endParaRPr lang="zh-CN" altLang="en-US" sz="16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zh-CN" altLang="en-US" sz="1600" dirty="0">
              <a:cs typeface="Courier New" panose="02070309020205020404" pitchFamily="49" charset="0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A8B7E68-5EDF-4FCE-AFD8-A836F98FA4DD}" type="slidenum">
              <a:rPr lang="en-US" altLang="zh-CN" sz="465" smtClean="0"/>
              <a:pPr/>
              <a:t>33</a:t>
            </a:fld>
            <a:endParaRPr lang="en-US" altLang="zh-CN" sz="465" smtClean="0"/>
          </a:p>
        </p:txBody>
      </p:sp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8028305" y="5372735"/>
            <a:ext cx="755650" cy="81724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455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implementations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8028305" y="5372735"/>
            <a:ext cx="755650" cy="81724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47" y="1685292"/>
            <a:ext cx="7886700" cy="4351337"/>
          </a:xfrm>
        </p:spPr>
        <p:txBody>
          <a:bodyPr>
            <a:noAutofit/>
          </a:bodyPr>
          <a:lstStyle/>
          <a:p>
            <a:pPr marL="0" indent="0" eaLnBrk="1" hangingPunct="1">
              <a:buClr>
                <a:srgbClr val="330066"/>
              </a:buClr>
              <a:buNone/>
              <a:defRPr/>
            </a:pP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en-US" altLang="zh-CN" sz="2000" dirty="0" smtClean="0">
                <a:solidFill>
                  <a:srgbClr val="FF0000"/>
                </a:solidFill>
              </a:rPr>
              <a:t>Adjacency </a:t>
            </a:r>
            <a:r>
              <a:rPr lang="en-US" altLang="zh-CN" sz="2000" dirty="0">
                <a:solidFill>
                  <a:srgbClr val="FF0000"/>
                </a:solidFill>
              </a:rPr>
              <a:t>matrix </a:t>
            </a:r>
            <a:r>
              <a:rPr lang="en-US" altLang="zh-CN" sz="2000" dirty="0" smtClean="0">
                <a:solidFill>
                  <a:srgbClr val="008000"/>
                </a:solidFill>
              </a:rPr>
              <a:t>implementation (cont.)</a:t>
            </a:r>
            <a:endParaRPr lang="en-US" altLang="zh-CN" sz="1000" dirty="0" smtClean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n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() { return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numVertex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; }	</a:t>
            </a:r>
            <a:r>
              <a:rPr lang="en-US" altLang="zh-CN" sz="2000" dirty="0">
                <a:solidFill>
                  <a:srgbClr val="008000"/>
                </a:solidFill>
              </a:rPr>
              <a:t>//#vertices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e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() { return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numEdge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; }	</a:t>
            </a:r>
            <a:r>
              <a:rPr lang="en-US" altLang="zh-CN" sz="2000" dirty="0">
                <a:solidFill>
                  <a:srgbClr val="008000"/>
                </a:solidFill>
              </a:rPr>
              <a:t>//#edges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endParaRPr lang="en-US" altLang="zh-CN" sz="14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first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v) {  </a:t>
            </a:r>
            <a:r>
              <a:rPr lang="en-US" altLang="zh-CN" sz="2000" dirty="0">
                <a:solidFill>
                  <a:srgbClr val="008000"/>
                </a:solidFill>
              </a:rPr>
              <a:t>//return first neighbor of v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 for (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=0;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numVertex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++) 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	if (matrix[v][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] != 0) return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 return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numVertex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	</a:t>
            </a:r>
            <a:r>
              <a:rPr lang="en-US" altLang="zh-CN" sz="2000" dirty="0" smtClean="0">
                <a:solidFill>
                  <a:srgbClr val="008000"/>
                </a:solidFill>
              </a:rPr>
              <a:t>// Not found</a:t>
            </a:r>
            <a:endParaRPr lang="en-US" altLang="zh-CN" sz="2000" dirty="0">
              <a:solidFill>
                <a:srgbClr val="008000"/>
              </a:solidFill>
            </a:endParaRP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8000"/>
                </a:solidFill>
              </a:rPr>
              <a:t>//return v’s next neighbor after w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next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v,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w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){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for(</a:t>
            </a:r>
            <a:r>
              <a:rPr lang="en-US" altLang="zh-CN" sz="20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=</a:t>
            </a:r>
            <a:r>
              <a:rPr lang="en-US" altLang="zh-CN" sz="2000" b="1" dirty="0" smtClean="0">
                <a:solidFill>
                  <a:srgbClr val="FF0000"/>
                </a:solidFill>
                <a:cs typeface="Courier New" panose="02070309020205020404" pitchFamily="49" charset="0"/>
              </a:rPr>
              <a:t>w+1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zh-CN" sz="20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&lt;</a:t>
            </a:r>
            <a:r>
              <a:rPr lang="en-US" altLang="zh-CN" sz="20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numVertex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; </a:t>
            </a:r>
            <a:r>
              <a:rPr lang="en-US" altLang="zh-CN" sz="20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++)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	if (matrix[v][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] != 0) return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 return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numVertex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F5793EAE-3007-4911-94F4-05A38F17B1C8}" type="slidenum">
              <a:rPr lang="en-US" altLang="zh-CN" sz="465" smtClean="0"/>
              <a:pPr/>
              <a:t>34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455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implementations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8028305" y="5372735"/>
            <a:ext cx="755650" cy="81724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28775"/>
            <a:ext cx="7827010" cy="4351020"/>
          </a:xfrm>
        </p:spPr>
        <p:txBody>
          <a:bodyPr>
            <a:noAutofit/>
          </a:bodyPr>
          <a:lstStyle/>
          <a:p>
            <a:pPr marL="0" indent="0"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8000"/>
                </a:solidFill>
              </a:rPr>
              <a:t>//</a:t>
            </a:r>
            <a:r>
              <a:rPr lang="en-US" altLang="zh-CN" sz="2000" dirty="0">
                <a:solidFill>
                  <a:srgbClr val="FF0000"/>
                </a:solidFill>
              </a:rPr>
              <a:t>Adjacency matrix </a:t>
            </a:r>
            <a:r>
              <a:rPr lang="en-US" altLang="zh-CN" sz="2000" dirty="0">
                <a:solidFill>
                  <a:srgbClr val="008000"/>
                </a:solidFill>
              </a:rPr>
              <a:t>implementation (cont.)</a:t>
            </a:r>
            <a:endParaRPr lang="en-US" altLang="zh-CN" sz="1050" dirty="0">
              <a:solidFill>
                <a:srgbClr val="000000"/>
              </a:solidFill>
            </a:endParaRP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setEdge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v1,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v2,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wt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) { </a:t>
            </a:r>
            <a:r>
              <a:rPr lang="en-US" altLang="zh-CN" sz="2000" dirty="0" smtClean="0">
                <a:solidFill>
                  <a:srgbClr val="008000"/>
                </a:solidFill>
              </a:rPr>
              <a:t>//edge </a:t>
            </a:r>
            <a:r>
              <a:rPr lang="en-US" altLang="zh-CN" sz="2000" dirty="0">
                <a:solidFill>
                  <a:srgbClr val="008000"/>
                </a:solidFill>
              </a:rPr>
              <a:t>(v1, v2)</a:t>
            </a:r>
            <a:endParaRPr lang="en-US" altLang="zh-CN" sz="4400" dirty="0">
              <a:solidFill>
                <a:srgbClr val="008000"/>
              </a:solidFill>
            </a:endParaRP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Assert(</a:t>
            </a:r>
            <a:r>
              <a:rPr lang="en-US" altLang="zh-CN" sz="2000" dirty="0" err="1" smtClean="0">
                <a:solidFill>
                  <a:srgbClr val="000000"/>
                </a:solidFill>
                <a:cs typeface="Courier New" panose="02070309020205020404" pitchFamily="49" charset="0"/>
              </a:rPr>
              <a:t>wt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&gt;0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, “Illegal weight value”);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if 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(matrix[v1][v2] == 0)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numEdge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++;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matrix[v1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][v2] =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wt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endParaRPr lang="en-US" altLang="zh-CN" sz="12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void </a:t>
            </a:r>
            <a:r>
              <a:rPr lang="en-US" altLang="zh-CN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delEdge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v1,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v2) { 	</a:t>
            </a:r>
            <a:r>
              <a:rPr lang="en-US" altLang="zh-CN" sz="2000" dirty="0">
                <a:solidFill>
                  <a:srgbClr val="008000"/>
                </a:solidFill>
                <a:cs typeface="Courier New" panose="02070309020205020404" pitchFamily="49" charset="0"/>
              </a:rPr>
              <a:t>//Delete edge (v1, v2)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 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if(matrix[v1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][v2] != 0)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numEdge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--;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matrix[v1][v2] = 0;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endParaRPr lang="en-US" altLang="zh-CN" sz="109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bool </a:t>
            </a:r>
            <a:r>
              <a:rPr lang="en-US" altLang="zh-CN" sz="20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isEdge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, 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j) 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return matrix[</a:t>
            </a:r>
            <a:r>
              <a:rPr lang="en-US" altLang="zh-CN" sz="2000" dirty="0" err="1">
                <a:solidFill>
                  <a:srgbClr val="000000"/>
                </a:solidFill>
                <a:cs typeface="Courier New" panose="02070309020205020404" pitchFamily="49" charset="0"/>
              </a:rPr>
              <a:t>i</a:t>
            </a:r>
            <a:r>
              <a:rPr lang="en-US" altLang="zh-CN" sz="2000" dirty="0">
                <a:solidFill>
                  <a:srgbClr val="000000"/>
                </a:solidFill>
                <a:cs typeface="Courier New" panose="02070309020205020404" pitchFamily="49" charset="0"/>
              </a:rPr>
              <a:t>][j] != 0; </a:t>
            </a:r>
            <a:endParaRPr lang="en-US" altLang="zh-CN" sz="20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endParaRPr lang="en-US" altLang="zh-CN" sz="20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20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4A6B634-0574-4D98-AF12-B4364A944E5A}" type="slidenum">
              <a:rPr lang="en-US" altLang="zh-CN" sz="465" smtClean="0"/>
              <a:pPr/>
              <a:t>35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455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implementations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8028305" y="5372735"/>
            <a:ext cx="755650" cy="81724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1628775"/>
            <a:ext cx="7994015" cy="4173855"/>
          </a:xfrm>
        </p:spPr>
        <p:txBody>
          <a:bodyPr>
            <a:noAutofit/>
          </a:bodyPr>
          <a:lstStyle/>
          <a:p>
            <a:pPr marL="0" indent="0" fontAlgn="auto">
              <a:lnSpc>
                <a:spcPct val="100000"/>
              </a:lnSpc>
              <a:buNone/>
              <a:defRPr/>
            </a:pP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Adjacency </a:t>
            </a:r>
            <a:r>
              <a:rPr lang="en-US" altLang="zh-CN" sz="2000" b="1" dirty="0">
                <a:solidFill>
                  <a:srgbClr val="FF0000"/>
                </a:solidFill>
              </a:rPr>
              <a:t>list </a:t>
            </a:r>
            <a:r>
              <a:rPr lang="en-US" altLang="zh-CN" sz="2000" dirty="0">
                <a:solidFill>
                  <a:srgbClr val="008000"/>
                </a:solidFill>
              </a:rPr>
              <a:t>implementation</a:t>
            </a:r>
          </a:p>
          <a:p>
            <a:pPr lvl="3" fontAlgn="auto">
              <a:lnSpc>
                <a:spcPct val="100000"/>
              </a:lnSpc>
              <a:defRPr/>
            </a:pPr>
            <a:endParaRPr lang="en-US" altLang="zh-CN" sz="140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solidFill>
                  <a:srgbClr val="008000"/>
                </a:solidFill>
                <a:cs typeface="Courier New" panose="02070309020205020404" pitchFamily="49" charset="0"/>
              </a:rPr>
              <a:t>//Edge class for adjacency list implementation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Class Edge {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cs typeface="Courier New" panose="02070309020205020404" pitchFamily="49" charset="0"/>
              </a:rPr>
              <a:t>vert</a:t>
            </a:r>
            <a:r>
              <a:rPr lang="zh-CN" altLang="en-US" sz="2000" dirty="0">
                <a:cs typeface="Courier New" panose="02070309020205020404" pitchFamily="49" charset="0"/>
              </a:rPr>
              <a:t>； </a:t>
            </a:r>
            <a:r>
              <a:rPr lang="en-US" altLang="zh-CN" sz="2000" dirty="0">
                <a:solidFill>
                  <a:srgbClr val="008000"/>
                </a:solidFill>
                <a:cs typeface="Courier New" panose="02070309020205020404" pitchFamily="49" charset="0"/>
              </a:rPr>
              <a:t>//the vertex pointed to by the edge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cs typeface="Courier New" panose="02070309020205020404" pitchFamily="49" charset="0"/>
              </a:rPr>
              <a:t> </a:t>
            </a:r>
            <a:r>
              <a:rPr lang="en-US" altLang="zh-CN" sz="2000" dirty="0" err="1">
                <a:cs typeface="Courier New" panose="02070309020205020404" pitchFamily="49" charset="0"/>
              </a:rPr>
              <a:t>wt</a:t>
            </a:r>
            <a:r>
              <a:rPr lang="en-US" altLang="zh-CN" sz="2000" dirty="0">
                <a:cs typeface="Courier New" panose="02070309020205020404" pitchFamily="49" charset="0"/>
              </a:rPr>
              <a:t>;  </a:t>
            </a:r>
            <a:r>
              <a:rPr lang="en-US" altLang="zh-CN" sz="2000" dirty="0" smtClean="0">
                <a:cs typeface="Courier New" panose="02070309020205020404" pitchFamily="49" charset="0"/>
              </a:rPr>
              <a:t>   </a:t>
            </a:r>
            <a:r>
              <a:rPr lang="en-US" altLang="zh-CN" sz="2000" dirty="0" smtClean="0">
                <a:solidFill>
                  <a:srgbClr val="008000"/>
                </a:solidFill>
                <a:cs typeface="Courier New" panose="02070309020205020404" pitchFamily="49" charset="0"/>
              </a:rPr>
              <a:t>//</a:t>
            </a:r>
            <a:r>
              <a:rPr lang="en-US" altLang="zh-CN" sz="2000" dirty="0">
                <a:solidFill>
                  <a:srgbClr val="008000"/>
                </a:solidFill>
                <a:cs typeface="Courier New" panose="02070309020205020404" pitchFamily="49" charset="0"/>
              </a:rPr>
              <a:t>the weight of the edge;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altLang="zh-CN" sz="2000" dirty="0">
              <a:cs typeface="Courier New" panose="02070309020205020404" pitchFamily="49" charset="0"/>
            </a:endParaRP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Public: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cs typeface="Courier New" panose="02070309020205020404" pitchFamily="49" charset="0"/>
              </a:rPr>
              <a:t>Edge</a:t>
            </a:r>
            <a:r>
              <a:rPr lang="en-US" altLang="zh-CN" sz="2000" dirty="0">
                <a:cs typeface="Courier New" panose="02070309020205020404" pitchFamily="49" charset="0"/>
              </a:rPr>
              <a:t>() { </a:t>
            </a:r>
            <a:r>
              <a:rPr lang="en-US" altLang="zh-CN" sz="2000" dirty="0" err="1">
                <a:cs typeface="Courier New" panose="02070309020205020404" pitchFamily="49" charset="0"/>
              </a:rPr>
              <a:t>vert</a:t>
            </a:r>
            <a:r>
              <a:rPr lang="en-US" altLang="zh-CN" sz="2000" dirty="0">
                <a:cs typeface="Courier New" panose="02070309020205020404" pitchFamily="49" charset="0"/>
              </a:rPr>
              <a:t> = -1; </a:t>
            </a:r>
            <a:r>
              <a:rPr lang="en-US" altLang="zh-CN" sz="2000" dirty="0" err="1">
                <a:cs typeface="Courier New" panose="02070309020205020404" pitchFamily="49" charset="0"/>
              </a:rPr>
              <a:t>wt</a:t>
            </a:r>
            <a:r>
              <a:rPr lang="en-US" altLang="zh-CN" sz="2000" dirty="0">
                <a:cs typeface="Courier New" panose="02070309020205020404" pitchFamily="49" charset="0"/>
              </a:rPr>
              <a:t> = -1;  }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cs typeface="Courier New" panose="02070309020205020404" pitchFamily="49" charset="0"/>
              </a:rPr>
              <a:t>Edge</a:t>
            </a:r>
            <a:r>
              <a:rPr lang="en-US" altLang="zh-CN" sz="2000" dirty="0">
                <a:cs typeface="Courier New" panose="02070309020205020404" pitchFamily="49" charset="0"/>
              </a:rPr>
              <a:t>(</a:t>
            </a:r>
            <a:r>
              <a:rPr lang="en-US" altLang="zh-CN" sz="2000" dirty="0" err="1"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cs typeface="Courier New" panose="02070309020205020404" pitchFamily="49" charset="0"/>
              </a:rPr>
              <a:t> v, </a:t>
            </a:r>
            <a:r>
              <a:rPr lang="en-US" altLang="zh-CN" sz="2000" dirty="0" err="1"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cs typeface="Courier New" panose="02070309020205020404" pitchFamily="49" charset="0"/>
              </a:rPr>
              <a:t> w) {</a:t>
            </a:r>
            <a:r>
              <a:rPr lang="en-US" altLang="zh-CN" sz="2000" dirty="0" err="1">
                <a:cs typeface="Courier New" panose="02070309020205020404" pitchFamily="49" charset="0"/>
              </a:rPr>
              <a:t>vert</a:t>
            </a:r>
            <a:r>
              <a:rPr lang="en-US" altLang="zh-CN" sz="2000" dirty="0">
                <a:cs typeface="Courier New" panose="02070309020205020404" pitchFamily="49" charset="0"/>
              </a:rPr>
              <a:t> = v, </a:t>
            </a:r>
            <a:r>
              <a:rPr lang="en-US" altLang="zh-CN" sz="2000" dirty="0" err="1">
                <a:cs typeface="Courier New" panose="02070309020205020404" pitchFamily="49" charset="0"/>
              </a:rPr>
              <a:t>wt</a:t>
            </a:r>
            <a:r>
              <a:rPr lang="en-US" altLang="zh-CN" sz="2000" dirty="0">
                <a:cs typeface="Courier New" panose="02070309020205020404" pitchFamily="49" charset="0"/>
              </a:rPr>
              <a:t> = w; }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vertex</a:t>
            </a:r>
            <a:r>
              <a:rPr lang="en-US" altLang="zh-CN" sz="2000" dirty="0">
                <a:cs typeface="Courier New" panose="02070309020205020404" pitchFamily="49" charset="0"/>
              </a:rPr>
              <a:t>() {return </a:t>
            </a:r>
            <a:r>
              <a:rPr lang="en-US" altLang="zh-CN" sz="2000" dirty="0" err="1" smtClean="0">
                <a:cs typeface="Courier New" panose="02070309020205020404" pitchFamily="49" charset="0"/>
              </a:rPr>
              <a:t>vert</a:t>
            </a:r>
            <a:r>
              <a:rPr lang="en-US" altLang="zh-CN" sz="2000" dirty="0" smtClean="0">
                <a:cs typeface="Courier New" panose="02070309020205020404" pitchFamily="49" charset="0"/>
              </a:rPr>
              <a:t>; </a:t>
            </a:r>
            <a:r>
              <a:rPr lang="en-US" altLang="zh-CN" sz="2000" dirty="0">
                <a:cs typeface="Courier New" panose="02070309020205020404" pitchFamily="49" charset="0"/>
              </a:rPr>
              <a:t>}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  </a:t>
            </a:r>
            <a:r>
              <a:rPr lang="en-US" altLang="zh-CN" sz="2000" dirty="0" err="1">
                <a:cs typeface="Courier New" panose="02070309020205020404" pitchFamily="49" charset="0"/>
              </a:rPr>
              <a:t>int</a:t>
            </a:r>
            <a:r>
              <a:rPr lang="en-US" altLang="zh-CN" sz="2000" dirty="0"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cs typeface="Courier New" panose="02070309020205020404" pitchFamily="49" charset="0"/>
              </a:rPr>
              <a:t>weight</a:t>
            </a:r>
            <a:r>
              <a:rPr lang="en-US" altLang="zh-CN" sz="2000" dirty="0">
                <a:cs typeface="Courier New" panose="02070309020205020404" pitchFamily="49" charset="0"/>
              </a:rPr>
              <a:t>() {return </a:t>
            </a:r>
            <a:r>
              <a:rPr lang="en-US" altLang="zh-CN" sz="2000" dirty="0" err="1" smtClean="0">
                <a:cs typeface="Courier New" panose="02070309020205020404" pitchFamily="49" charset="0"/>
              </a:rPr>
              <a:t>wt</a:t>
            </a:r>
            <a:r>
              <a:rPr lang="en-US" altLang="zh-CN" sz="2000" dirty="0">
                <a:cs typeface="Courier New" panose="02070309020205020404" pitchFamily="49" charset="0"/>
              </a:rPr>
              <a:t>; }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altLang="zh-CN" sz="20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DD1936C-21E0-4CD1-BEC6-39BD5ADA9E97}" type="slidenum">
              <a:rPr lang="en-US" altLang="zh-CN" sz="465" smtClean="0"/>
              <a:pPr/>
              <a:t>36</a:t>
            </a:fld>
            <a:endParaRPr lang="en-US" altLang="zh-CN" sz="465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455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implementations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8028305" y="5372735"/>
            <a:ext cx="755650" cy="81724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95" y="1485265"/>
            <a:ext cx="8055610" cy="4327525"/>
          </a:xfrm>
        </p:spPr>
        <p:txBody>
          <a:bodyPr>
            <a:noAutofit/>
          </a:bodyPr>
          <a:lstStyle/>
          <a:p>
            <a:pPr marL="0" indent="0" eaLnBrk="1" hangingPunct="1">
              <a:buNone/>
              <a:defRPr/>
            </a:pPr>
            <a:r>
              <a:rPr lang="en-US" altLang="zh-CN" sz="1800" dirty="0" smtClean="0">
                <a:solidFill>
                  <a:srgbClr val="008000"/>
                </a:solidFill>
              </a:rPr>
              <a:t>//Adjacency </a:t>
            </a:r>
            <a:r>
              <a:rPr lang="en-US" altLang="zh-CN" sz="1800" dirty="0">
                <a:solidFill>
                  <a:srgbClr val="008000"/>
                </a:solidFill>
              </a:rPr>
              <a:t>list implementation (</a:t>
            </a:r>
            <a:r>
              <a:rPr lang="en-US" altLang="zh-CN" sz="1800" dirty="0" err="1">
                <a:solidFill>
                  <a:srgbClr val="008000"/>
                </a:solidFill>
              </a:rPr>
              <a:t>cont</a:t>
            </a:r>
            <a:r>
              <a:rPr lang="en-US" altLang="zh-CN" sz="1800" dirty="0">
                <a:solidFill>
                  <a:srgbClr val="008000"/>
                </a:solidFill>
              </a:rPr>
              <a:t>)</a:t>
            </a:r>
            <a:endParaRPr lang="en-US" altLang="zh-CN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class </a:t>
            </a:r>
            <a:r>
              <a:rPr lang="en-US" altLang="zh-CN" sz="1800" dirty="0" err="1">
                <a:cs typeface="Courier New" panose="02070309020205020404" pitchFamily="49" charset="0"/>
              </a:rPr>
              <a:t>Graphl</a:t>
            </a:r>
            <a:r>
              <a:rPr lang="en-US" altLang="zh-CN" sz="1800" dirty="0">
                <a:cs typeface="Courier New" panose="02070309020205020404" pitchFamily="49" charset="0"/>
              </a:rPr>
              <a:t>: public Graph{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private: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List&lt;Edge&gt;** vertex;   </a:t>
            </a:r>
            <a:r>
              <a:rPr lang="en-US" altLang="zh-CN" sz="1800" dirty="0">
                <a:solidFill>
                  <a:srgbClr val="008000"/>
                </a:solidFill>
                <a:cs typeface="Courier New" panose="02070309020205020404" pitchFamily="49" charset="0"/>
              </a:rPr>
              <a:t>//List headers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cs typeface="Courier New" panose="02070309020205020404" pitchFamily="49" charset="0"/>
              </a:rPr>
              <a:t>numVertex</a:t>
            </a:r>
            <a:r>
              <a:rPr lang="en-US" altLang="zh-CN" sz="1800" dirty="0">
                <a:cs typeface="Courier New" panose="02070309020205020404" pitchFamily="49" charset="0"/>
              </a:rPr>
              <a:t>, </a:t>
            </a:r>
            <a:r>
              <a:rPr lang="en-US" altLang="zh-CN" sz="1800" dirty="0" err="1">
                <a:cs typeface="Courier New" panose="02070309020205020404" pitchFamily="49" charset="0"/>
              </a:rPr>
              <a:t>numEdge</a:t>
            </a:r>
            <a:r>
              <a:rPr lang="en-US" altLang="zh-CN" sz="1800" dirty="0"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</a:t>
            </a:r>
            <a:r>
              <a:rPr lang="en-US" altLang="zh-CN" sz="1800" dirty="0" err="1"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cs typeface="Courier New" panose="02070309020205020404" pitchFamily="49" charset="0"/>
              </a:rPr>
              <a:t> *mark;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altLang="zh-CN" sz="105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public: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void </a:t>
            </a:r>
            <a:r>
              <a:rPr lang="en-US" altLang="zh-CN" sz="1800" b="1" dirty="0" err="1">
                <a:solidFill>
                  <a:srgbClr val="FF0000"/>
                </a:solidFill>
                <a:cs typeface="Courier New" panose="02070309020205020404" pitchFamily="49" charset="0"/>
              </a:rPr>
              <a:t>Init</a:t>
            </a:r>
            <a:r>
              <a:rPr lang="en-US" altLang="zh-CN" sz="1800" dirty="0"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cs typeface="Courier New" panose="02070309020205020404" pitchFamily="49" charset="0"/>
              </a:rPr>
              <a:t> n)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cs typeface="Courier New" panose="02070309020205020404" pitchFamily="49" charset="0"/>
              </a:rPr>
              <a:t> </a:t>
            </a:r>
            <a:r>
              <a:rPr lang="en-US" altLang="zh-CN" sz="1800" dirty="0" err="1"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cs typeface="Courier New" panose="02070309020205020404" pitchFamily="49" charset="0"/>
              </a:rPr>
              <a:t>numVertex</a:t>
            </a:r>
            <a:r>
              <a:rPr lang="en-US" altLang="zh-CN" sz="1800" dirty="0">
                <a:cs typeface="Courier New" panose="02070309020205020404" pitchFamily="49" charset="0"/>
              </a:rPr>
              <a:t> = n;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  </a:t>
            </a:r>
            <a:r>
              <a:rPr lang="en-US" altLang="zh-CN" sz="1800" dirty="0" err="1">
                <a:cs typeface="Courier New" panose="02070309020205020404" pitchFamily="49" charset="0"/>
              </a:rPr>
              <a:t>numEdge</a:t>
            </a:r>
            <a:r>
              <a:rPr lang="en-US" altLang="zh-CN" sz="1800" dirty="0">
                <a:cs typeface="Courier New" panose="02070309020205020404" pitchFamily="49" charset="0"/>
              </a:rPr>
              <a:t> = 0;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altLang="zh-CN" sz="180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  mark = new </a:t>
            </a:r>
            <a:r>
              <a:rPr lang="en-US" altLang="zh-CN" sz="1800" dirty="0" err="1"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cs typeface="Courier New" panose="02070309020205020404" pitchFamily="49" charset="0"/>
              </a:rPr>
              <a:t>[n];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  for (</a:t>
            </a:r>
            <a:r>
              <a:rPr lang="en-US" altLang="zh-CN" sz="1800" dirty="0" err="1"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cs typeface="Courier New" panose="02070309020205020404" pitchFamily="49" charset="0"/>
              </a:rPr>
              <a:t>=0; </a:t>
            </a:r>
            <a:r>
              <a:rPr lang="en-US" altLang="zh-CN" sz="1800" dirty="0" err="1"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cs typeface="Courier New" panose="02070309020205020404" pitchFamily="49" charset="0"/>
              </a:rPr>
              <a:t>&lt;</a:t>
            </a:r>
            <a:r>
              <a:rPr lang="en-US" altLang="zh-CN" sz="1800" dirty="0" err="1">
                <a:cs typeface="Courier New" panose="02070309020205020404" pitchFamily="49" charset="0"/>
              </a:rPr>
              <a:t>numVertex</a:t>
            </a:r>
            <a:r>
              <a:rPr lang="en-US" altLang="zh-CN" sz="1800" dirty="0">
                <a:cs typeface="Courier New" panose="02070309020205020404" pitchFamily="49" charset="0"/>
              </a:rPr>
              <a:t>; </a:t>
            </a:r>
            <a:r>
              <a:rPr lang="en-US" altLang="zh-CN" sz="1800" dirty="0" err="1"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cs typeface="Courier New" panose="02070309020205020404" pitchFamily="49" charset="0"/>
              </a:rPr>
              <a:t>++) mark[</a:t>
            </a:r>
            <a:r>
              <a:rPr lang="en-US" altLang="zh-CN" sz="1800" dirty="0" err="1"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cs typeface="Courier New" panose="02070309020205020404" pitchFamily="49" charset="0"/>
              </a:rPr>
              <a:t>] = </a:t>
            </a:r>
            <a:r>
              <a:rPr lang="en-US" altLang="zh-CN" sz="1800" b="1" dirty="0">
                <a:cs typeface="Courier New" panose="02070309020205020404" pitchFamily="49" charset="0"/>
              </a:rPr>
              <a:t>UNVISITED</a:t>
            </a:r>
            <a:r>
              <a:rPr lang="en-US" altLang="zh-CN" sz="1800" dirty="0">
                <a:cs typeface="Courier New" panose="02070309020205020404" pitchFamily="49" charset="0"/>
              </a:rPr>
              <a:t>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endParaRPr lang="en-US" altLang="zh-CN" sz="1090" dirty="0"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  </a:t>
            </a:r>
            <a:r>
              <a:rPr lang="en-US" altLang="zh-CN" sz="1800" dirty="0">
                <a:solidFill>
                  <a:srgbClr val="008000"/>
                </a:solidFill>
                <a:cs typeface="Courier New" panose="02070309020205020404" pitchFamily="49" charset="0"/>
              </a:rPr>
              <a:t>//create and initialize adjacency list    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  vertex = (List&lt;Edge&gt;**) new List&lt;Edge&gt;*[</a:t>
            </a:r>
            <a:r>
              <a:rPr lang="en-US" altLang="zh-CN" sz="1800" dirty="0" err="1">
                <a:cs typeface="Courier New" panose="02070309020205020404" pitchFamily="49" charset="0"/>
              </a:rPr>
              <a:t>numVertex</a:t>
            </a:r>
            <a:r>
              <a:rPr lang="en-US" altLang="zh-CN" sz="1800" dirty="0">
                <a:cs typeface="Courier New" panose="02070309020205020404" pitchFamily="49" charset="0"/>
              </a:rPr>
              <a:t>];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  for (</a:t>
            </a:r>
            <a:r>
              <a:rPr lang="en-US" altLang="zh-CN" sz="1800" dirty="0" err="1"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cs typeface="Courier New" panose="02070309020205020404" pitchFamily="49" charset="0"/>
              </a:rPr>
              <a:t>=0; </a:t>
            </a:r>
            <a:r>
              <a:rPr lang="en-US" altLang="zh-CN" sz="1800" dirty="0" err="1"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cs typeface="Courier New" panose="02070309020205020404" pitchFamily="49" charset="0"/>
              </a:rPr>
              <a:t>&lt;</a:t>
            </a:r>
            <a:r>
              <a:rPr lang="en-US" altLang="zh-CN" sz="1800" dirty="0" err="1">
                <a:cs typeface="Courier New" panose="02070309020205020404" pitchFamily="49" charset="0"/>
              </a:rPr>
              <a:t>numVertex</a:t>
            </a:r>
            <a:r>
              <a:rPr lang="en-US" altLang="zh-CN" sz="1800" dirty="0">
                <a:cs typeface="Courier New" panose="02070309020205020404" pitchFamily="49" charset="0"/>
              </a:rPr>
              <a:t>; </a:t>
            </a:r>
            <a:r>
              <a:rPr lang="en-US" altLang="zh-CN" sz="1800" dirty="0" err="1"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cs typeface="Courier New" panose="02070309020205020404" pitchFamily="49" charset="0"/>
              </a:rPr>
              <a:t>++)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    vertex[</a:t>
            </a:r>
            <a:r>
              <a:rPr lang="en-US" altLang="zh-CN" sz="1800" dirty="0" err="1"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cs typeface="Courier New" panose="02070309020205020404" pitchFamily="49" charset="0"/>
              </a:rPr>
              <a:t>] = new </a:t>
            </a:r>
            <a:r>
              <a:rPr lang="en-US" altLang="zh-CN" sz="1800" dirty="0" err="1">
                <a:cs typeface="Courier New" panose="02070309020205020404" pitchFamily="49" charset="0"/>
              </a:rPr>
              <a:t>Llist</a:t>
            </a:r>
            <a:r>
              <a:rPr lang="en-US" altLang="zh-CN" sz="1800" dirty="0">
                <a:cs typeface="Courier New" panose="02070309020205020404" pitchFamily="49" charset="0"/>
              </a:rPr>
              <a:t>&lt;Edge&gt;();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  <a:defRPr/>
            </a:pPr>
            <a:r>
              <a:rPr lang="en-US" altLang="zh-CN" sz="1800" dirty="0"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34BEF78-833E-46D2-811A-ED92BA518643}" type="slidenum">
              <a:rPr lang="en-US" altLang="zh-CN" sz="465" smtClean="0"/>
              <a:pPr/>
              <a:t>37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614553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Graph implementations</a:t>
            </a:r>
          </a:p>
        </p:txBody>
      </p:sp>
      <p:pic>
        <p:nvPicPr>
          <p:cNvPr id="6" name="图片 5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8028305" y="5372735"/>
            <a:ext cx="755650" cy="81724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6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1335" y="1479550"/>
            <a:ext cx="7913370" cy="4319905"/>
          </a:xfrm>
        </p:spPr>
        <p:txBody>
          <a:bodyPr>
            <a:noAutofit/>
          </a:bodyPr>
          <a:lstStyle/>
          <a:p>
            <a:pPr marL="0" indent="0" eaLnBrk="1" hangingPunct="1">
              <a:buClr>
                <a:srgbClr val="330066"/>
              </a:buClr>
              <a:buNone/>
              <a:defRPr/>
            </a:pPr>
            <a:r>
              <a:rPr lang="en-US" altLang="zh-CN" sz="2000" dirty="0" smtClean="0">
                <a:solidFill>
                  <a:srgbClr val="008000"/>
                </a:solidFill>
              </a:rPr>
              <a:t>//</a:t>
            </a:r>
            <a:r>
              <a:rPr lang="en-US" altLang="zh-CN" sz="2000" dirty="0" smtClean="0">
                <a:solidFill>
                  <a:srgbClr val="FF0000"/>
                </a:solidFill>
              </a:rPr>
              <a:t>Adjacency </a:t>
            </a:r>
            <a:r>
              <a:rPr lang="en-US" altLang="zh-CN" sz="2000" dirty="0">
                <a:solidFill>
                  <a:srgbClr val="FF0000"/>
                </a:solidFill>
              </a:rPr>
              <a:t>list </a:t>
            </a:r>
            <a:r>
              <a:rPr lang="en-US" altLang="zh-CN" sz="2000" dirty="0">
                <a:solidFill>
                  <a:srgbClr val="008000"/>
                </a:solidFill>
              </a:rPr>
              <a:t>implementation (</a:t>
            </a:r>
            <a:r>
              <a:rPr lang="en-US" altLang="zh-CN" sz="2000" dirty="0" err="1">
                <a:solidFill>
                  <a:srgbClr val="008000"/>
                </a:solidFill>
              </a:rPr>
              <a:t>cont</a:t>
            </a:r>
            <a:r>
              <a:rPr lang="en-US" altLang="zh-CN" sz="2000" dirty="0">
                <a:solidFill>
                  <a:srgbClr val="008000"/>
                </a:solidFill>
              </a:rPr>
              <a:t>)</a:t>
            </a:r>
            <a:endParaRPr lang="en-US" altLang="zh-CN" sz="1050" dirty="0">
              <a:solidFill>
                <a:srgbClr val="000000"/>
              </a:solidFill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first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v) { </a:t>
            </a:r>
            <a:r>
              <a:rPr lang="en-US" altLang="zh-CN" sz="1800" dirty="0">
                <a:solidFill>
                  <a:srgbClr val="008000"/>
                </a:solidFill>
                <a:cs typeface="Courier New" panose="02070309020205020404" pitchFamily="49" charset="0"/>
              </a:rPr>
              <a:t>//return first neighbor of v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if (vertex[v]-&gt;length() == 0) </a:t>
            </a:r>
            <a:r>
              <a:rPr lang="en-US" altLang="zh-CN" sz="1800" dirty="0">
                <a:solidFill>
                  <a:srgbClr val="008000"/>
                </a:solidFill>
                <a:cs typeface="Courier New" panose="02070309020205020404" pitchFamily="49" charset="0"/>
              </a:rPr>
              <a:t>//return V’s </a:t>
            </a:r>
            <a:r>
              <a:rPr lang="en-US" altLang="zh-CN" sz="1800" dirty="0" err="1">
                <a:solidFill>
                  <a:srgbClr val="008000"/>
                </a:solidFill>
                <a:cs typeface="Courier New" panose="02070309020205020404" pitchFamily="49" charset="0"/>
              </a:rPr>
              <a:t>Llist</a:t>
            </a:r>
            <a:r>
              <a:rPr lang="en-US" altLang="zh-CN" sz="1800" dirty="0">
                <a:solidFill>
                  <a:srgbClr val="008000"/>
                </a:solidFill>
                <a:cs typeface="Courier New" panose="02070309020205020404" pitchFamily="49" charset="0"/>
              </a:rPr>
              <a:t> size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   return </a:t>
            </a: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numVertex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;	</a:t>
            </a:r>
            <a:r>
              <a:rPr lang="en-US" altLang="zh-CN" sz="1800" dirty="0">
                <a:solidFill>
                  <a:srgbClr val="008000"/>
                </a:solidFill>
                <a:cs typeface="Courier New" panose="02070309020205020404" pitchFamily="49" charset="0"/>
              </a:rPr>
              <a:t>//no neighbor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vertex[v]-&gt;</a:t>
            </a: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moveToStart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Edge it = vertex[v]-&gt;</a:t>
            </a: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getValue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return </a:t>
            </a: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it.vertex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endParaRPr lang="en-US" altLang="zh-CN" sz="1800" dirty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rgbClr val="FF0000"/>
                </a:solidFill>
                <a:cs typeface="Courier New" panose="02070309020205020404" pitchFamily="49" charset="0"/>
              </a:rPr>
              <a:t>next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(</a:t>
            </a: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v, </a:t>
            </a: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int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w) { </a:t>
            </a:r>
            <a:r>
              <a:rPr lang="en-US" altLang="zh-CN" sz="1800" dirty="0">
                <a:solidFill>
                  <a:srgbClr val="008000"/>
                </a:solidFill>
                <a:cs typeface="Courier New" panose="02070309020205020404" pitchFamily="49" charset="0"/>
              </a:rPr>
              <a:t>//get v’s next neighbor after w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Edge it;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if (</a:t>
            </a: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isEdge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(v, w)) {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  if ((vertex[v]-&gt;</a:t>
            </a: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currPos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()+</a:t>
            </a:r>
            <a:r>
              <a:rPr lang="en-US" altLang="zh-CN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1) 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&lt; vertex[v]-&gt;length()) </a:t>
            </a:r>
            <a:endParaRPr lang="en-US" altLang="zh-CN" sz="1800" dirty="0" smtClean="0">
              <a:solidFill>
                <a:srgbClr val="000000"/>
              </a:solidFill>
              <a:cs typeface="Courier New" panose="02070309020205020404" pitchFamily="49" charset="0"/>
            </a:endParaRP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cs typeface="Courier New" panose="02070309020205020404" pitchFamily="49" charset="0"/>
              </a:rPr>
              <a:t>   {</a:t>
            </a:r>
            <a:endParaRPr lang="en-US" altLang="zh-CN" sz="3600" dirty="0" smtClean="0"/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	vertex[v]-&gt;next();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     it = vertex[v]-&gt;</a:t>
            </a: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getValue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     return </a:t>
            </a:r>
            <a:r>
              <a:rPr lang="en-US" altLang="zh-CN" sz="1800" dirty="0" err="1">
                <a:solidFill>
                  <a:srgbClr val="000000"/>
                </a:solidFill>
                <a:cs typeface="Courier New" panose="02070309020205020404" pitchFamily="49" charset="0"/>
              </a:rPr>
              <a:t>it.vertex</a:t>
            </a: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}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  return n();  </a:t>
            </a:r>
            <a:r>
              <a:rPr lang="en-US" altLang="zh-CN" sz="1800" dirty="0">
                <a:solidFill>
                  <a:srgbClr val="008000"/>
                </a:solidFill>
                <a:cs typeface="Courier New" panose="02070309020205020404" pitchFamily="49" charset="0"/>
              </a:rPr>
              <a:t>//no neighbor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Clr>
                <a:srgbClr val="330066"/>
              </a:buClr>
              <a:buNone/>
              <a:defRPr/>
            </a:pPr>
            <a:r>
              <a:rPr lang="en-US" altLang="zh-CN" sz="1800" dirty="0">
                <a:solidFill>
                  <a:srgbClr val="000000"/>
                </a:solidFill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557530" indent="-21463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8572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001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43050" indent="-1714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9BD0059-B45A-4EBE-949C-44129DDDE50D}" type="slidenum">
              <a:rPr lang="en-US" altLang="zh-CN" sz="465" smtClean="0"/>
              <a:pPr/>
              <a:t>38</a:t>
            </a:fld>
            <a:endParaRPr lang="en-US" altLang="zh-CN" sz="465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>
            <p:custDataLst>
              <p:tags r:id="rId1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pic>
        <p:nvPicPr>
          <p:cNvPr id="8" name="图片 7" descr="华工标志（透明版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grpSp>
        <p:nvGrpSpPr>
          <p:cNvPr id="43" name="Group 4"/>
          <p:cNvGrpSpPr>
            <a:grpSpLocks noChangeAspect="1"/>
          </p:cNvGrpSpPr>
          <p:nvPr/>
        </p:nvGrpSpPr>
        <p:grpSpPr bwMode="auto">
          <a:xfrm>
            <a:off x="8028305" y="5372735"/>
            <a:ext cx="755650" cy="817245"/>
            <a:chOff x="3173" y="1433"/>
            <a:chExt cx="1596" cy="1726"/>
          </a:xfrm>
          <a:solidFill>
            <a:srgbClr val="345F86">
              <a:alpha val="37000"/>
            </a:srgbClr>
          </a:solidFill>
        </p:grpSpPr>
        <p:sp>
          <p:nvSpPr>
            <p:cNvPr id="44" name="Freeform 5"/>
            <p:cNvSpPr>
              <a:spLocks noEditPoints="1"/>
            </p:cNvSpPr>
            <p:nvPr>
              <p:custDataLst>
                <p:tags r:id="rId3"/>
              </p:custDataLst>
            </p:nvPr>
          </p:nvSpPr>
          <p:spPr bwMode="auto">
            <a:xfrm>
              <a:off x="3479" y="1728"/>
              <a:ext cx="995" cy="994"/>
            </a:xfrm>
            <a:custGeom>
              <a:avLst/>
              <a:gdLst>
                <a:gd name="T0" fmla="*/ 149 w 182"/>
                <a:gd name="T1" fmla="*/ 161 h 182"/>
                <a:gd name="T2" fmla="*/ 150 w 182"/>
                <a:gd name="T3" fmla="*/ 160 h 182"/>
                <a:gd name="T4" fmla="*/ 159 w 182"/>
                <a:gd name="T5" fmla="*/ 152 h 182"/>
                <a:gd name="T6" fmla="*/ 160 w 182"/>
                <a:gd name="T7" fmla="*/ 150 h 182"/>
                <a:gd name="T8" fmla="*/ 182 w 182"/>
                <a:gd name="T9" fmla="*/ 94 h 182"/>
                <a:gd name="T10" fmla="*/ 88 w 182"/>
                <a:gd name="T11" fmla="*/ 0 h 182"/>
                <a:gd name="T12" fmla="*/ 0 w 182"/>
                <a:gd name="T13" fmla="*/ 88 h 182"/>
                <a:gd name="T14" fmla="*/ 94 w 182"/>
                <a:gd name="T15" fmla="*/ 182 h 182"/>
                <a:gd name="T16" fmla="*/ 7 w 182"/>
                <a:gd name="T17" fmla="*/ 91 h 182"/>
                <a:gd name="T18" fmla="*/ 29 w 182"/>
                <a:gd name="T19" fmla="*/ 58 h 182"/>
                <a:gd name="T20" fmla="*/ 143 w 182"/>
                <a:gd name="T21" fmla="*/ 58 h 182"/>
                <a:gd name="T22" fmla="*/ 172 w 182"/>
                <a:gd name="T23" fmla="*/ 114 h 182"/>
                <a:gd name="T24" fmla="*/ 150 w 182"/>
                <a:gd name="T25" fmla="*/ 151 h 182"/>
                <a:gd name="T26" fmla="*/ 34 w 182"/>
                <a:gd name="T27" fmla="*/ 148 h 182"/>
                <a:gd name="T28" fmla="*/ 11 w 182"/>
                <a:gd name="T29" fmla="*/ 66 h 182"/>
                <a:gd name="T30" fmla="*/ 35 w 182"/>
                <a:gd name="T31" fmla="*/ 28 h 182"/>
                <a:gd name="T32" fmla="*/ 19 w 182"/>
                <a:gd name="T33" fmla="*/ 59 h 182"/>
                <a:gd name="T34" fmla="*/ 10 w 182"/>
                <a:gd name="T35" fmla="*/ 67 h 182"/>
                <a:gd name="T36" fmla="*/ 38 w 182"/>
                <a:gd name="T37" fmla="*/ 41 h 182"/>
                <a:gd name="T38" fmla="*/ 27 w 182"/>
                <a:gd name="T39" fmla="*/ 51 h 182"/>
                <a:gd name="T40" fmla="*/ 59 w 182"/>
                <a:gd name="T41" fmla="*/ 13 h 182"/>
                <a:gd name="T42" fmla="*/ 51 w 182"/>
                <a:gd name="T43" fmla="*/ 33 h 182"/>
                <a:gd name="T44" fmla="*/ 45 w 182"/>
                <a:gd name="T45" fmla="*/ 37 h 182"/>
                <a:gd name="T46" fmla="*/ 70 w 182"/>
                <a:gd name="T47" fmla="*/ 9 h 182"/>
                <a:gd name="T48" fmla="*/ 64 w 182"/>
                <a:gd name="T49" fmla="*/ 30 h 182"/>
                <a:gd name="T50" fmla="*/ 75 w 182"/>
                <a:gd name="T51" fmla="*/ 8 h 182"/>
                <a:gd name="T52" fmla="*/ 88 w 182"/>
                <a:gd name="T53" fmla="*/ 7 h 182"/>
                <a:gd name="T54" fmla="*/ 79 w 182"/>
                <a:gd name="T55" fmla="*/ 27 h 182"/>
                <a:gd name="T56" fmla="*/ 85 w 182"/>
                <a:gd name="T57" fmla="*/ 7 h 182"/>
                <a:gd name="T58" fmla="*/ 104 w 182"/>
                <a:gd name="T59" fmla="*/ 9 h 182"/>
                <a:gd name="T60" fmla="*/ 90 w 182"/>
                <a:gd name="T61" fmla="*/ 27 h 182"/>
                <a:gd name="T62" fmla="*/ 85 w 182"/>
                <a:gd name="T63" fmla="*/ 27 h 182"/>
                <a:gd name="T64" fmla="*/ 98 w 182"/>
                <a:gd name="T65" fmla="*/ 8 h 182"/>
                <a:gd name="T66" fmla="*/ 116 w 182"/>
                <a:gd name="T67" fmla="*/ 13 h 182"/>
                <a:gd name="T68" fmla="*/ 94 w 182"/>
                <a:gd name="T69" fmla="*/ 27 h 182"/>
                <a:gd name="T70" fmla="*/ 108 w 182"/>
                <a:gd name="T71" fmla="*/ 10 h 182"/>
                <a:gd name="T72" fmla="*/ 124 w 182"/>
                <a:gd name="T73" fmla="*/ 16 h 182"/>
                <a:gd name="T74" fmla="*/ 106 w 182"/>
                <a:gd name="T75" fmla="*/ 30 h 182"/>
                <a:gd name="T76" fmla="*/ 124 w 182"/>
                <a:gd name="T77" fmla="*/ 16 h 182"/>
                <a:gd name="T78" fmla="*/ 132 w 182"/>
                <a:gd name="T79" fmla="*/ 41 h 182"/>
                <a:gd name="T80" fmla="*/ 137 w 182"/>
                <a:gd name="T81" fmla="*/ 24 h 182"/>
                <a:gd name="T82" fmla="*/ 148 w 182"/>
                <a:gd name="T83" fmla="*/ 34 h 182"/>
                <a:gd name="T84" fmla="*/ 141 w 182"/>
                <a:gd name="T85" fmla="*/ 47 h 182"/>
                <a:gd name="T86" fmla="*/ 147 w 182"/>
                <a:gd name="T87" fmla="*/ 32 h 182"/>
                <a:gd name="T88" fmla="*/ 158 w 182"/>
                <a:gd name="T89" fmla="*/ 45 h 182"/>
                <a:gd name="T90" fmla="*/ 143 w 182"/>
                <a:gd name="T91" fmla="*/ 49 h 182"/>
                <a:gd name="T92" fmla="*/ 158 w 182"/>
                <a:gd name="T93" fmla="*/ 45 h 182"/>
                <a:gd name="T94" fmla="*/ 152 w 182"/>
                <a:gd name="T95" fmla="*/ 57 h 182"/>
                <a:gd name="T96" fmla="*/ 160 w 182"/>
                <a:gd name="T97" fmla="*/ 47 h 182"/>
                <a:gd name="T98" fmla="*/ 166 w 182"/>
                <a:gd name="T99" fmla="*/ 59 h 182"/>
                <a:gd name="T100" fmla="*/ 155 w 182"/>
                <a:gd name="T101" fmla="*/ 60 h 182"/>
                <a:gd name="T102" fmla="*/ 166 w 182"/>
                <a:gd name="T103" fmla="*/ 59 h 182"/>
                <a:gd name="T104" fmla="*/ 167 w 182"/>
                <a:gd name="T105" fmla="*/ 78 h 182"/>
                <a:gd name="T106" fmla="*/ 171 w 182"/>
                <a:gd name="T107" fmla="*/ 69 h 182"/>
                <a:gd name="T108" fmla="*/ 169 w 182"/>
                <a:gd name="T109" fmla="*/ 66 h 182"/>
                <a:gd name="T110" fmla="*/ 161 w 182"/>
                <a:gd name="T111" fmla="*/ 68 h 182"/>
                <a:gd name="T112" fmla="*/ 169 w 182"/>
                <a:gd name="T113" fmla="*/ 66 h 182"/>
                <a:gd name="T114" fmla="*/ 113 w 182"/>
                <a:gd name="T115" fmla="*/ 32 h 182"/>
                <a:gd name="T116" fmla="*/ 128 w 182"/>
                <a:gd name="T117" fmla="*/ 18 h 182"/>
                <a:gd name="T118" fmla="*/ 120 w 182"/>
                <a:gd name="T119" fmla="*/ 35 h 182"/>
                <a:gd name="T120" fmla="*/ 169 w 182"/>
                <a:gd name="T121" fmla="*/ 81 h 182"/>
                <a:gd name="T122" fmla="*/ 175 w 182"/>
                <a:gd name="T123" fmla="*/ 94 h 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82" h="182">
                  <a:moveTo>
                    <a:pt x="94" y="182"/>
                  </a:moveTo>
                  <a:cubicBezTo>
                    <a:pt x="113" y="182"/>
                    <a:pt x="132" y="175"/>
                    <a:pt x="149" y="161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0" y="160"/>
                    <a:pt x="150" y="160"/>
                    <a:pt x="150" y="160"/>
                  </a:cubicBezTo>
                  <a:cubicBezTo>
                    <a:pt x="151" y="159"/>
                    <a:pt x="152" y="158"/>
                    <a:pt x="155" y="155"/>
                  </a:cubicBezTo>
                  <a:cubicBezTo>
                    <a:pt x="157" y="153"/>
                    <a:pt x="158" y="152"/>
                    <a:pt x="159" y="152"/>
                  </a:cubicBezTo>
                  <a:cubicBezTo>
                    <a:pt x="159" y="151"/>
                    <a:pt x="159" y="151"/>
                    <a:pt x="159" y="151"/>
                  </a:cubicBezTo>
                  <a:cubicBezTo>
                    <a:pt x="160" y="150"/>
                    <a:pt x="160" y="150"/>
                    <a:pt x="160" y="150"/>
                  </a:cubicBezTo>
                  <a:cubicBezTo>
                    <a:pt x="160" y="150"/>
                    <a:pt x="160" y="150"/>
                    <a:pt x="160" y="149"/>
                  </a:cubicBezTo>
                  <a:cubicBezTo>
                    <a:pt x="175" y="132"/>
                    <a:pt x="182" y="113"/>
                    <a:pt x="182" y="94"/>
                  </a:cubicBezTo>
                  <a:cubicBezTo>
                    <a:pt x="182" y="70"/>
                    <a:pt x="170" y="46"/>
                    <a:pt x="153" y="29"/>
                  </a:cubicBezTo>
                  <a:cubicBezTo>
                    <a:pt x="136" y="12"/>
                    <a:pt x="112" y="0"/>
                    <a:pt x="88" y="0"/>
                  </a:cubicBezTo>
                  <a:cubicBezTo>
                    <a:pt x="67" y="0"/>
                    <a:pt x="46" y="8"/>
                    <a:pt x="27" y="27"/>
                  </a:cubicBezTo>
                  <a:cubicBezTo>
                    <a:pt x="8" y="46"/>
                    <a:pt x="0" y="67"/>
                    <a:pt x="0" y="88"/>
                  </a:cubicBezTo>
                  <a:cubicBezTo>
                    <a:pt x="0" y="112"/>
                    <a:pt x="12" y="136"/>
                    <a:pt x="29" y="153"/>
                  </a:cubicBezTo>
                  <a:cubicBezTo>
                    <a:pt x="46" y="171"/>
                    <a:pt x="70" y="182"/>
                    <a:pt x="94" y="182"/>
                  </a:cubicBezTo>
                  <a:close/>
                  <a:moveTo>
                    <a:pt x="34" y="148"/>
                  </a:moveTo>
                  <a:cubicBezTo>
                    <a:pt x="18" y="133"/>
                    <a:pt x="8" y="112"/>
                    <a:pt x="7" y="91"/>
                  </a:cubicBezTo>
                  <a:cubicBezTo>
                    <a:pt x="8" y="91"/>
                    <a:pt x="8" y="90"/>
                    <a:pt x="9" y="89"/>
                  </a:cubicBezTo>
                  <a:cubicBezTo>
                    <a:pt x="13" y="79"/>
                    <a:pt x="19" y="68"/>
                    <a:pt x="29" y="58"/>
                  </a:cubicBezTo>
                  <a:cubicBezTo>
                    <a:pt x="47" y="41"/>
                    <a:pt x="66" y="33"/>
                    <a:pt x="85" y="33"/>
                  </a:cubicBezTo>
                  <a:cubicBezTo>
                    <a:pt x="106" y="33"/>
                    <a:pt x="127" y="43"/>
                    <a:pt x="143" y="58"/>
                  </a:cubicBezTo>
                  <a:cubicBezTo>
                    <a:pt x="159" y="72"/>
                    <a:pt x="170" y="93"/>
                    <a:pt x="172" y="114"/>
                  </a:cubicBezTo>
                  <a:cubicBezTo>
                    <a:pt x="172" y="114"/>
                    <a:pt x="172" y="114"/>
                    <a:pt x="172" y="114"/>
                  </a:cubicBezTo>
                  <a:cubicBezTo>
                    <a:pt x="169" y="127"/>
                    <a:pt x="162" y="139"/>
                    <a:pt x="151" y="150"/>
                  </a:cubicBezTo>
                  <a:cubicBezTo>
                    <a:pt x="150" y="150"/>
                    <a:pt x="150" y="150"/>
                    <a:pt x="150" y="151"/>
                  </a:cubicBezTo>
                  <a:cubicBezTo>
                    <a:pt x="132" y="168"/>
                    <a:pt x="113" y="175"/>
                    <a:pt x="94" y="175"/>
                  </a:cubicBezTo>
                  <a:cubicBezTo>
                    <a:pt x="72" y="175"/>
                    <a:pt x="50" y="165"/>
                    <a:pt x="34" y="148"/>
                  </a:cubicBezTo>
                  <a:close/>
                  <a:moveTo>
                    <a:pt x="10" y="67"/>
                  </a:moveTo>
                  <a:cubicBezTo>
                    <a:pt x="10" y="66"/>
                    <a:pt x="11" y="66"/>
                    <a:pt x="11" y="66"/>
                  </a:cubicBezTo>
                  <a:cubicBezTo>
                    <a:pt x="17" y="57"/>
                    <a:pt x="23" y="47"/>
                    <a:pt x="29" y="38"/>
                  </a:cubicBezTo>
                  <a:cubicBezTo>
                    <a:pt x="31" y="35"/>
                    <a:pt x="33" y="32"/>
                    <a:pt x="35" y="28"/>
                  </a:cubicBezTo>
                  <a:cubicBezTo>
                    <a:pt x="37" y="27"/>
                    <a:pt x="38" y="26"/>
                    <a:pt x="39" y="25"/>
                  </a:cubicBezTo>
                  <a:cubicBezTo>
                    <a:pt x="32" y="36"/>
                    <a:pt x="25" y="47"/>
                    <a:pt x="19" y="59"/>
                  </a:cubicBezTo>
                  <a:cubicBezTo>
                    <a:pt x="15" y="64"/>
                    <a:pt x="11" y="69"/>
                    <a:pt x="8" y="74"/>
                  </a:cubicBezTo>
                  <a:cubicBezTo>
                    <a:pt x="9" y="72"/>
                    <a:pt x="9" y="69"/>
                    <a:pt x="10" y="67"/>
                  </a:cubicBezTo>
                  <a:close/>
                  <a:moveTo>
                    <a:pt x="59" y="13"/>
                  </a:moveTo>
                  <a:cubicBezTo>
                    <a:pt x="52" y="22"/>
                    <a:pt x="45" y="32"/>
                    <a:pt x="38" y="41"/>
                  </a:cubicBezTo>
                  <a:cubicBezTo>
                    <a:pt x="38" y="42"/>
                    <a:pt x="38" y="42"/>
                    <a:pt x="38" y="42"/>
                  </a:cubicBezTo>
                  <a:cubicBezTo>
                    <a:pt x="34" y="44"/>
                    <a:pt x="31" y="47"/>
                    <a:pt x="27" y="51"/>
                  </a:cubicBezTo>
                  <a:cubicBezTo>
                    <a:pt x="33" y="40"/>
                    <a:pt x="40" y="29"/>
                    <a:pt x="48" y="19"/>
                  </a:cubicBezTo>
                  <a:cubicBezTo>
                    <a:pt x="51" y="17"/>
                    <a:pt x="55" y="15"/>
                    <a:pt x="59" y="13"/>
                  </a:cubicBezTo>
                  <a:close/>
                  <a:moveTo>
                    <a:pt x="70" y="9"/>
                  </a:moveTo>
                  <a:cubicBezTo>
                    <a:pt x="64" y="17"/>
                    <a:pt x="58" y="25"/>
                    <a:pt x="51" y="33"/>
                  </a:cubicBezTo>
                  <a:cubicBezTo>
                    <a:pt x="51" y="34"/>
                    <a:pt x="51" y="34"/>
                    <a:pt x="51" y="34"/>
                  </a:cubicBezTo>
                  <a:cubicBezTo>
                    <a:pt x="49" y="35"/>
                    <a:pt x="47" y="36"/>
                    <a:pt x="45" y="37"/>
                  </a:cubicBezTo>
                  <a:cubicBezTo>
                    <a:pt x="52" y="29"/>
                    <a:pt x="58" y="20"/>
                    <a:pt x="65" y="11"/>
                  </a:cubicBezTo>
                  <a:cubicBezTo>
                    <a:pt x="66" y="10"/>
                    <a:pt x="68" y="10"/>
                    <a:pt x="70" y="9"/>
                  </a:cubicBezTo>
                  <a:close/>
                  <a:moveTo>
                    <a:pt x="81" y="7"/>
                  </a:moveTo>
                  <a:cubicBezTo>
                    <a:pt x="75" y="15"/>
                    <a:pt x="69" y="22"/>
                    <a:pt x="64" y="30"/>
                  </a:cubicBezTo>
                  <a:cubicBezTo>
                    <a:pt x="62" y="30"/>
                    <a:pt x="59" y="31"/>
                    <a:pt x="57" y="32"/>
                  </a:cubicBezTo>
                  <a:cubicBezTo>
                    <a:pt x="63" y="24"/>
                    <a:pt x="69" y="16"/>
                    <a:pt x="75" y="8"/>
                  </a:cubicBezTo>
                  <a:cubicBezTo>
                    <a:pt x="77" y="8"/>
                    <a:pt x="79" y="8"/>
                    <a:pt x="81" y="7"/>
                  </a:cubicBezTo>
                  <a:close/>
                  <a:moveTo>
                    <a:pt x="88" y="7"/>
                  </a:moveTo>
                  <a:cubicBezTo>
                    <a:pt x="90" y="7"/>
                    <a:pt x="92" y="7"/>
                    <a:pt x="94" y="7"/>
                  </a:cubicBezTo>
                  <a:cubicBezTo>
                    <a:pt x="88" y="14"/>
                    <a:pt x="84" y="20"/>
                    <a:pt x="79" y="27"/>
                  </a:cubicBezTo>
                  <a:cubicBezTo>
                    <a:pt x="76" y="27"/>
                    <a:pt x="73" y="28"/>
                    <a:pt x="69" y="28"/>
                  </a:cubicBezTo>
                  <a:cubicBezTo>
                    <a:pt x="74" y="21"/>
                    <a:pt x="80" y="14"/>
                    <a:pt x="85" y="7"/>
                  </a:cubicBezTo>
                  <a:cubicBezTo>
                    <a:pt x="86" y="7"/>
                    <a:pt x="87" y="7"/>
                    <a:pt x="88" y="7"/>
                  </a:cubicBezTo>
                  <a:close/>
                  <a:moveTo>
                    <a:pt x="104" y="9"/>
                  </a:moveTo>
                  <a:cubicBezTo>
                    <a:pt x="103" y="10"/>
                    <a:pt x="102" y="12"/>
                    <a:pt x="100" y="13"/>
                  </a:cubicBezTo>
                  <a:cubicBezTo>
                    <a:pt x="97" y="17"/>
                    <a:pt x="93" y="21"/>
                    <a:pt x="90" y="27"/>
                  </a:cubicBezTo>
                  <a:cubicBezTo>
                    <a:pt x="90" y="27"/>
                    <a:pt x="90" y="27"/>
                    <a:pt x="90" y="27"/>
                  </a:cubicBezTo>
                  <a:cubicBezTo>
                    <a:pt x="89" y="27"/>
                    <a:pt x="87" y="27"/>
                    <a:pt x="85" y="27"/>
                  </a:cubicBezTo>
                  <a:cubicBezTo>
                    <a:pt x="84" y="27"/>
                    <a:pt x="84" y="27"/>
                    <a:pt x="83" y="27"/>
                  </a:cubicBezTo>
                  <a:cubicBezTo>
                    <a:pt x="88" y="20"/>
                    <a:pt x="93" y="14"/>
                    <a:pt x="98" y="8"/>
                  </a:cubicBezTo>
                  <a:cubicBezTo>
                    <a:pt x="100" y="8"/>
                    <a:pt x="102" y="8"/>
                    <a:pt x="104" y="9"/>
                  </a:cubicBezTo>
                  <a:close/>
                  <a:moveTo>
                    <a:pt x="116" y="13"/>
                  </a:moveTo>
                  <a:cubicBezTo>
                    <a:pt x="111" y="18"/>
                    <a:pt x="107" y="23"/>
                    <a:pt x="102" y="29"/>
                  </a:cubicBezTo>
                  <a:cubicBezTo>
                    <a:pt x="100" y="28"/>
                    <a:pt x="97" y="28"/>
                    <a:pt x="94" y="27"/>
                  </a:cubicBezTo>
                  <a:cubicBezTo>
                    <a:pt x="96" y="23"/>
                    <a:pt x="99" y="19"/>
                    <a:pt x="103" y="15"/>
                  </a:cubicBezTo>
                  <a:cubicBezTo>
                    <a:pt x="105" y="14"/>
                    <a:pt x="106" y="12"/>
                    <a:pt x="108" y="10"/>
                  </a:cubicBezTo>
                  <a:cubicBezTo>
                    <a:pt x="111" y="11"/>
                    <a:pt x="113" y="12"/>
                    <a:pt x="116" y="13"/>
                  </a:cubicBezTo>
                  <a:close/>
                  <a:moveTo>
                    <a:pt x="124" y="16"/>
                  </a:moveTo>
                  <a:cubicBezTo>
                    <a:pt x="119" y="21"/>
                    <a:pt x="115" y="26"/>
                    <a:pt x="110" y="31"/>
                  </a:cubicBezTo>
                  <a:cubicBezTo>
                    <a:pt x="109" y="30"/>
                    <a:pt x="107" y="30"/>
                    <a:pt x="106" y="30"/>
                  </a:cubicBezTo>
                  <a:cubicBezTo>
                    <a:pt x="110" y="24"/>
                    <a:pt x="115" y="19"/>
                    <a:pt x="120" y="14"/>
                  </a:cubicBezTo>
                  <a:cubicBezTo>
                    <a:pt x="121" y="15"/>
                    <a:pt x="123" y="16"/>
                    <a:pt x="124" y="16"/>
                  </a:cubicBezTo>
                  <a:close/>
                  <a:moveTo>
                    <a:pt x="144" y="30"/>
                  </a:moveTo>
                  <a:cubicBezTo>
                    <a:pt x="140" y="33"/>
                    <a:pt x="136" y="37"/>
                    <a:pt x="132" y="41"/>
                  </a:cubicBezTo>
                  <a:cubicBezTo>
                    <a:pt x="129" y="39"/>
                    <a:pt x="127" y="38"/>
                    <a:pt x="124" y="36"/>
                  </a:cubicBezTo>
                  <a:cubicBezTo>
                    <a:pt x="128" y="32"/>
                    <a:pt x="133" y="28"/>
                    <a:pt x="137" y="24"/>
                  </a:cubicBezTo>
                  <a:cubicBezTo>
                    <a:pt x="140" y="26"/>
                    <a:pt x="142" y="28"/>
                    <a:pt x="144" y="30"/>
                  </a:cubicBezTo>
                  <a:close/>
                  <a:moveTo>
                    <a:pt x="148" y="34"/>
                  </a:moveTo>
                  <a:cubicBezTo>
                    <a:pt x="150" y="35"/>
                    <a:pt x="151" y="36"/>
                    <a:pt x="152" y="38"/>
                  </a:cubicBezTo>
                  <a:cubicBezTo>
                    <a:pt x="148" y="41"/>
                    <a:pt x="144" y="44"/>
                    <a:pt x="141" y="47"/>
                  </a:cubicBezTo>
                  <a:cubicBezTo>
                    <a:pt x="139" y="45"/>
                    <a:pt x="137" y="44"/>
                    <a:pt x="135" y="43"/>
                  </a:cubicBezTo>
                  <a:cubicBezTo>
                    <a:pt x="139" y="39"/>
                    <a:pt x="143" y="35"/>
                    <a:pt x="147" y="32"/>
                  </a:cubicBezTo>
                  <a:cubicBezTo>
                    <a:pt x="147" y="33"/>
                    <a:pt x="148" y="33"/>
                    <a:pt x="148" y="34"/>
                  </a:cubicBezTo>
                  <a:close/>
                  <a:moveTo>
                    <a:pt x="158" y="45"/>
                  </a:moveTo>
                  <a:cubicBezTo>
                    <a:pt x="154" y="47"/>
                    <a:pt x="151" y="50"/>
                    <a:pt x="148" y="53"/>
                  </a:cubicBezTo>
                  <a:cubicBezTo>
                    <a:pt x="146" y="51"/>
                    <a:pt x="145" y="50"/>
                    <a:pt x="143" y="49"/>
                  </a:cubicBezTo>
                  <a:cubicBezTo>
                    <a:pt x="147" y="46"/>
                    <a:pt x="151" y="43"/>
                    <a:pt x="154" y="40"/>
                  </a:cubicBezTo>
                  <a:cubicBezTo>
                    <a:pt x="155" y="42"/>
                    <a:pt x="156" y="43"/>
                    <a:pt x="158" y="45"/>
                  </a:cubicBezTo>
                  <a:close/>
                  <a:moveTo>
                    <a:pt x="161" y="50"/>
                  </a:moveTo>
                  <a:cubicBezTo>
                    <a:pt x="158" y="52"/>
                    <a:pt x="155" y="55"/>
                    <a:pt x="152" y="57"/>
                  </a:cubicBezTo>
                  <a:cubicBezTo>
                    <a:pt x="152" y="57"/>
                    <a:pt x="151" y="56"/>
                    <a:pt x="150" y="55"/>
                  </a:cubicBezTo>
                  <a:cubicBezTo>
                    <a:pt x="153" y="52"/>
                    <a:pt x="156" y="50"/>
                    <a:pt x="160" y="47"/>
                  </a:cubicBezTo>
                  <a:cubicBezTo>
                    <a:pt x="160" y="48"/>
                    <a:pt x="161" y="49"/>
                    <a:pt x="161" y="50"/>
                  </a:cubicBezTo>
                  <a:close/>
                  <a:moveTo>
                    <a:pt x="166" y="59"/>
                  </a:moveTo>
                  <a:cubicBezTo>
                    <a:pt x="164" y="61"/>
                    <a:pt x="161" y="63"/>
                    <a:pt x="159" y="65"/>
                  </a:cubicBezTo>
                  <a:cubicBezTo>
                    <a:pt x="158" y="63"/>
                    <a:pt x="156" y="62"/>
                    <a:pt x="155" y="60"/>
                  </a:cubicBezTo>
                  <a:cubicBezTo>
                    <a:pt x="157" y="57"/>
                    <a:pt x="160" y="55"/>
                    <a:pt x="163" y="53"/>
                  </a:cubicBezTo>
                  <a:cubicBezTo>
                    <a:pt x="164" y="55"/>
                    <a:pt x="165" y="57"/>
                    <a:pt x="166" y="59"/>
                  </a:cubicBezTo>
                  <a:close/>
                  <a:moveTo>
                    <a:pt x="172" y="74"/>
                  </a:moveTo>
                  <a:cubicBezTo>
                    <a:pt x="170" y="75"/>
                    <a:pt x="169" y="77"/>
                    <a:pt x="167" y="78"/>
                  </a:cubicBezTo>
                  <a:cubicBezTo>
                    <a:pt x="167" y="76"/>
                    <a:pt x="166" y="75"/>
                    <a:pt x="165" y="74"/>
                  </a:cubicBezTo>
                  <a:cubicBezTo>
                    <a:pt x="167" y="72"/>
                    <a:pt x="169" y="71"/>
                    <a:pt x="171" y="69"/>
                  </a:cubicBezTo>
                  <a:cubicBezTo>
                    <a:pt x="171" y="71"/>
                    <a:pt x="172" y="72"/>
                    <a:pt x="172" y="74"/>
                  </a:cubicBezTo>
                  <a:close/>
                  <a:moveTo>
                    <a:pt x="169" y="66"/>
                  </a:moveTo>
                  <a:cubicBezTo>
                    <a:pt x="167" y="68"/>
                    <a:pt x="165" y="69"/>
                    <a:pt x="163" y="71"/>
                  </a:cubicBezTo>
                  <a:cubicBezTo>
                    <a:pt x="163" y="70"/>
                    <a:pt x="162" y="69"/>
                    <a:pt x="161" y="68"/>
                  </a:cubicBezTo>
                  <a:cubicBezTo>
                    <a:pt x="163" y="66"/>
                    <a:pt x="166" y="64"/>
                    <a:pt x="168" y="62"/>
                  </a:cubicBezTo>
                  <a:cubicBezTo>
                    <a:pt x="168" y="63"/>
                    <a:pt x="169" y="64"/>
                    <a:pt x="169" y="66"/>
                  </a:cubicBezTo>
                  <a:close/>
                  <a:moveTo>
                    <a:pt x="120" y="35"/>
                  </a:moveTo>
                  <a:cubicBezTo>
                    <a:pt x="118" y="34"/>
                    <a:pt x="116" y="33"/>
                    <a:pt x="113" y="32"/>
                  </a:cubicBezTo>
                  <a:cubicBezTo>
                    <a:pt x="118" y="28"/>
                    <a:pt x="122" y="23"/>
                    <a:pt x="127" y="19"/>
                  </a:cubicBezTo>
                  <a:cubicBezTo>
                    <a:pt x="127" y="19"/>
                    <a:pt x="127" y="18"/>
                    <a:pt x="128" y="18"/>
                  </a:cubicBezTo>
                  <a:cubicBezTo>
                    <a:pt x="130" y="19"/>
                    <a:pt x="132" y="21"/>
                    <a:pt x="135" y="22"/>
                  </a:cubicBezTo>
                  <a:cubicBezTo>
                    <a:pt x="130" y="26"/>
                    <a:pt x="125" y="31"/>
                    <a:pt x="120" y="35"/>
                  </a:cubicBezTo>
                  <a:close/>
                  <a:moveTo>
                    <a:pt x="175" y="95"/>
                  </a:moveTo>
                  <a:cubicBezTo>
                    <a:pt x="173" y="90"/>
                    <a:pt x="171" y="85"/>
                    <a:pt x="169" y="81"/>
                  </a:cubicBezTo>
                  <a:cubicBezTo>
                    <a:pt x="173" y="77"/>
                    <a:pt x="173" y="77"/>
                    <a:pt x="173" y="77"/>
                  </a:cubicBezTo>
                  <a:cubicBezTo>
                    <a:pt x="174" y="83"/>
                    <a:pt x="175" y="89"/>
                    <a:pt x="175" y="94"/>
                  </a:cubicBezTo>
                  <a:cubicBezTo>
                    <a:pt x="175" y="95"/>
                    <a:pt x="175" y="95"/>
                    <a:pt x="175" y="9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45" name="Freeform 6"/>
            <p:cNvSpPr>
              <a:spLocks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3173" y="1433"/>
              <a:ext cx="1596" cy="1726"/>
            </a:xfrm>
            <a:custGeom>
              <a:avLst/>
              <a:gdLst>
                <a:gd name="T0" fmla="*/ 292 w 292"/>
                <a:gd name="T1" fmla="*/ 145 h 316"/>
                <a:gd name="T2" fmla="*/ 265 w 292"/>
                <a:gd name="T3" fmla="*/ 87 h 316"/>
                <a:gd name="T4" fmla="*/ 264 w 292"/>
                <a:gd name="T5" fmla="*/ 60 h 316"/>
                <a:gd name="T6" fmla="*/ 232 w 292"/>
                <a:gd name="T7" fmla="*/ 27 h 316"/>
                <a:gd name="T8" fmla="*/ 174 w 292"/>
                <a:gd name="T9" fmla="*/ 5 h 316"/>
                <a:gd name="T10" fmla="*/ 82 w 292"/>
                <a:gd name="T11" fmla="*/ 42 h 316"/>
                <a:gd name="T12" fmla="*/ 27 w 292"/>
                <a:gd name="T13" fmla="*/ 84 h 316"/>
                <a:gd name="T14" fmla="*/ 35 w 292"/>
                <a:gd name="T15" fmla="*/ 99 h 316"/>
                <a:gd name="T16" fmla="*/ 0 w 292"/>
                <a:gd name="T17" fmla="*/ 167 h 316"/>
                <a:gd name="T18" fmla="*/ 28 w 292"/>
                <a:gd name="T19" fmla="*/ 227 h 316"/>
                <a:gd name="T20" fmla="*/ 58 w 292"/>
                <a:gd name="T21" fmla="*/ 288 h 316"/>
                <a:gd name="T22" fmla="*/ 120 w 292"/>
                <a:gd name="T23" fmla="*/ 314 h 316"/>
                <a:gd name="T24" fmla="*/ 224 w 292"/>
                <a:gd name="T25" fmla="*/ 289 h 316"/>
                <a:gd name="T26" fmla="*/ 266 w 292"/>
                <a:gd name="T27" fmla="*/ 226 h 316"/>
                <a:gd name="T28" fmla="*/ 267 w 292"/>
                <a:gd name="T29" fmla="*/ 192 h 316"/>
                <a:gd name="T30" fmla="*/ 267 w 292"/>
                <a:gd name="T31" fmla="*/ 192 h 316"/>
                <a:gd name="T32" fmla="*/ 274 w 292"/>
                <a:gd name="T33" fmla="*/ 191 h 316"/>
                <a:gd name="T34" fmla="*/ 249 w 292"/>
                <a:gd name="T35" fmla="*/ 80 h 316"/>
                <a:gd name="T36" fmla="*/ 35 w 292"/>
                <a:gd name="T37" fmla="*/ 71 h 316"/>
                <a:gd name="T38" fmla="*/ 40 w 292"/>
                <a:gd name="T39" fmla="*/ 75 h 316"/>
                <a:gd name="T40" fmla="*/ 38 w 292"/>
                <a:gd name="T41" fmla="*/ 92 h 316"/>
                <a:gd name="T42" fmla="*/ 51 w 292"/>
                <a:gd name="T43" fmla="*/ 77 h 316"/>
                <a:gd name="T44" fmla="*/ 127 w 292"/>
                <a:gd name="T45" fmla="*/ 29 h 316"/>
                <a:gd name="T46" fmla="*/ 210 w 292"/>
                <a:gd name="T47" fmla="*/ 49 h 316"/>
                <a:gd name="T48" fmla="*/ 257 w 292"/>
                <a:gd name="T49" fmla="*/ 61 h 316"/>
                <a:gd name="T50" fmla="*/ 284 w 292"/>
                <a:gd name="T51" fmla="*/ 125 h 316"/>
                <a:gd name="T52" fmla="*/ 243 w 292"/>
                <a:gd name="T53" fmla="*/ 208 h 316"/>
                <a:gd name="T54" fmla="*/ 170 w 292"/>
                <a:gd name="T55" fmla="*/ 258 h 316"/>
                <a:gd name="T56" fmla="*/ 124 w 292"/>
                <a:gd name="T57" fmla="*/ 258 h 316"/>
                <a:gd name="T58" fmla="*/ 51 w 292"/>
                <a:gd name="T59" fmla="*/ 208 h 316"/>
                <a:gd name="T60" fmla="*/ 31 w 292"/>
                <a:gd name="T61" fmla="*/ 125 h 316"/>
                <a:gd name="T62" fmla="*/ 257 w 292"/>
                <a:gd name="T63" fmla="*/ 252 h 316"/>
                <a:gd name="T64" fmla="*/ 215 w 292"/>
                <a:gd name="T65" fmla="*/ 270 h 316"/>
                <a:gd name="T66" fmla="*/ 174 w 292"/>
                <a:gd name="T67" fmla="*/ 281 h 316"/>
                <a:gd name="T68" fmla="*/ 164 w 292"/>
                <a:gd name="T69" fmla="*/ 308 h 316"/>
                <a:gd name="T70" fmla="*/ 150 w 292"/>
                <a:gd name="T71" fmla="*/ 309 h 316"/>
                <a:gd name="T72" fmla="*/ 174 w 292"/>
                <a:gd name="T73" fmla="*/ 264 h 316"/>
                <a:gd name="T74" fmla="*/ 203 w 292"/>
                <a:gd name="T75" fmla="*/ 253 h 316"/>
                <a:gd name="T76" fmla="*/ 219 w 292"/>
                <a:gd name="T77" fmla="*/ 254 h 316"/>
                <a:gd name="T78" fmla="*/ 208 w 292"/>
                <a:gd name="T79" fmla="*/ 261 h 316"/>
                <a:gd name="T80" fmla="*/ 239 w 292"/>
                <a:gd name="T81" fmla="*/ 257 h 316"/>
                <a:gd name="T82" fmla="*/ 113 w 292"/>
                <a:gd name="T83" fmla="*/ 262 h 316"/>
                <a:gd name="T84" fmla="*/ 97 w 292"/>
                <a:gd name="T85" fmla="*/ 276 h 316"/>
                <a:gd name="T86" fmla="*/ 89 w 292"/>
                <a:gd name="T87" fmla="*/ 272 h 316"/>
                <a:gd name="T88" fmla="*/ 83 w 292"/>
                <a:gd name="T89" fmla="*/ 268 h 316"/>
                <a:gd name="T90" fmla="*/ 127 w 292"/>
                <a:gd name="T91" fmla="*/ 306 h 316"/>
                <a:gd name="T92" fmla="*/ 129 w 292"/>
                <a:gd name="T93" fmla="*/ 309 h 316"/>
                <a:gd name="T94" fmla="*/ 37 w 292"/>
                <a:gd name="T95" fmla="*/ 258 h 316"/>
                <a:gd name="T96" fmla="*/ 7 w 292"/>
                <a:gd name="T97" fmla="*/ 171 h 316"/>
                <a:gd name="T98" fmla="*/ 23 w 292"/>
                <a:gd name="T99" fmla="*/ 171 h 316"/>
                <a:gd name="T100" fmla="*/ 23 w 292"/>
                <a:gd name="T101" fmla="*/ 191 h 316"/>
                <a:gd name="T102" fmla="*/ 33 w 292"/>
                <a:gd name="T103" fmla="*/ 199 h 316"/>
                <a:gd name="T104" fmla="*/ 37 w 292"/>
                <a:gd name="T105" fmla="*/ 197 h 316"/>
                <a:gd name="T106" fmla="*/ 37 w 292"/>
                <a:gd name="T107" fmla="*/ 239 h 316"/>
                <a:gd name="T108" fmla="*/ 34 w 292"/>
                <a:gd name="T109" fmla="*/ 255 h 316"/>
                <a:gd name="T110" fmla="*/ 41 w 292"/>
                <a:gd name="T111" fmla="*/ 263 h 316"/>
                <a:gd name="T112" fmla="*/ 64 w 292"/>
                <a:gd name="T113" fmla="*/ 279 h 316"/>
                <a:gd name="T114" fmla="*/ 109 w 292"/>
                <a:gd name="T115" fmla="*/ 281 h 316"/>
                <a:gd name="T116" fmla="*/ 118 w 292"/>
                <a:gd name="T117" fmla="*/ 283 h 316"/>
                <a:gd name="T118" fmla="*/ 144 w 292"/>
                <a:gd name="T119" fmla="*/ 310 h 316"/>
                <a:gd name="T120" fmla="*/ 252 w 292"/>
                <a:gd name="T121" fmla="*/ 212 h 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92" h="316">
                  <a:moveTo>
                    <a:pt x="270" y="198"/>
                  </a:moveTo>
                  <a:cubicBezTo>
                    <a:pt x="271" y="198"/>
                    <a:pt x="273" y="197"/>
                    <a:pt x="276" y="197"/>
                  </a:cubicBezTo>
                  <a:cubicBezTo>
                    <a:pt x="278" y="197"/>
                    <a:pt x="280" y="197"/>
                    <a:pt x="284" y="198"/>
                  </a:cubicBezTo>
                  <a:cubicBezTo>
                    <a:pt x="286" y="198"/>
                    <a:pt x="287" y="197"/>
                    <a:pt x="287" y="195"/>
                  </a:cubicBezTo>
                  <a:cubicBezTo>
                    <a:pt x="289" y="185"/>
                    <a:pt x="289" y="178"/>
                    <a:pt x="290" y="168"/>
                  </a:cubicBezTo>
                  <a:cubicBezTo>
                    <a:pt x="291" y="160"/>
                    <a:pt x="292" y="153"/>
                    <a:pt x="292" y="145"/>
                  </a:cubicBezTo>
                  <a:cubicBezTo>
                    <a:pt x="292" y="137"/>
                    <a:pt x="291" y="129"/>
                    <a:pt x="290" y="121"/>
                  </a:cubicBezTo>
                  <a:cubicBezTo>
                    <a:pt x="290" y="119"/>
                    <a:pt x="288" y="118"/>
                    <a:pt x="287" y="118"/>
                  </a:cubicBezTo>
                  <a:cubicBezTo>
                    <a:pt x="279" y="118"/>
                    <a:pt x="272" y="118"/>
                    <a:pt x="265" y="118"/>
                  </a:cubicBezTo>
                  <a:cubicBezTo>
                    <a:pt x="263" y="110"/>
                    <a:pt x="261" y="102"/>
                    <a:pt x="257" y="94"/>
                  </a:cubicBezTo>
                  <a:cubicBezTo>
                    <a:pt x="259" y="93"/>
                    <a:pt x="260" y="91"/>
                    <a:pt x="262" y="90"/>
                  </a:cubicBezTo>
                  <a:cubicBezTo>
                    <a:pt x="264" y="90"/>
                    <a:pt x="265" y="88"/>
                    <a:pt x="265" y="87"/>
                  </a:cubicBezTo>
                  <a:cubicBezTo>
                    <a:pt x="265" y="84"/>
                    <a:pt x="265" y="81"/>
                    <a:pt x="265" y="79"/>
                  </a:cubicBezTo>
                  <a:cubicBezTo>
                    <a:pt x="265" y="75"/>
                    <a:pt x="265" y="71"/>
                    <a:pt x="265" y="67"/>
                  </a:cubicBezTo>
                  <a:cubicBezTo>
                    <a:pt x="265" y="66"/>
                    <a:pt x="265" y="66"/>
                    <a:pt x="265" y="65"/>
                  </a:cubicBezTo>
                  <a:cubicBezTo>
                    <a:pt x="265" y="64"/>
                    <a:pt x="265" y="64"/>
                    <a:pt x="265" y="64"/>
                  </a:cubicBezTo>
                  <a:cubicBezTo>
                    <a:pt x="266" y="63"/>
                    <a:pt x="265" y="61"/>
                    <a:pt x="264" y="60"/>
                  </a:cubicBezTo>
                  <a:cubicBezTo>
                    <a:pt x="264" y="60"/>
                    <a:pt x="264" y="60"/>
                    <a:pt x="264" y="60"/>
                  </a:cubicBezTo>
                  <a:cubicBezTo>
                    <a:pt x="263" y="59"/>
                    <a:pt x="263" y="58"/>
                    <a:pt x="262" y="57"/>
                  </a:cubicBezTo>
                  <a:cubicBezTo>
                    <a:pt x="261" y="55"/>
                    <a:pt x="259" y="53"/>
                    <a:pt x="257" y="51"/>
                  </a:cubicBezTo>
                  <a:cubicBezTo>
                    <a:pt x="256" y="50"/>
                    <a:pt x="255" y="48"/>
                    <a:pt x="252" y="46"/>
                  </a:cubicBezTo>
                  <a:cubicBezTo>
                    <a:pt x="249" y="42"/>
                    <a:pt x="244" y="38"/>
                    <a:pt x="240" y="34"/>
                  </a:cubicBezTo>
                  <a:cubicBezTo>
                    <a:pt x="238" y="32"/>
                    <a:pt x="236" y="30"/>
                    <a:pt x="235" y="29"/>
                  </a:cubicBezTo>
                  <a:cubicBezTo>
                    <a:pt x="234" y="28"/>
                    <a:pt x="233" y="28"/>
                    <a:pt x="232" y="27"/>
                  </a:cubicBezTo>
                  <a:cubicBezTo>
                    <a:pt x="231" y="27"/>
                    <a:pt x="231" y="27"/>
                    <a:pt x="231" y="27"/>
                  </a:cubicBezTo>
                  <a:cubicBezTo>
                    <a:pt x="231" y="26"/>
                    <a:pt x="230" y="26"/>
                    <a:pt x="229" y="26"/>
                  </a:cubicBezTo>
                  <a:cubicBezTo>
                    <a:pt x="229" y="26"/>
                    <a:pt x="227" y="26"/>
                    <a:pt x="227" y="27"/>
                  </a:cubicBezTo>
                  <a:cubicBezTo>
                    <a:pt x="222" y="32"/>
                    <a:pt x="217" y="37"/>
                    <a:pt x="212" y="42"/>
                  </a:cubicBezTo>
                  <a:cubicBezTo>
                    <a:pt x="200" y="35"/>
                    <a:pt x="187" y="30"/>
                    <a:pt x="174" y="27"/>
                  </a:cubicBezTo>
                  <a:cubicBezTo>
                    <a:pt x="174" y="20"/>
                    <a:pt x="174" y="13"/>
                    <a:pt x="174" y="5"/>
                  </a:cubicBezTo>
                  <a:cubicBezTo>
                    <a:pt x="174" y="4"/>
                    <a:pt x="173" y="2"/>
                    <a:pt x="171" y="2"/>
                  </a:cubicBezTo>
                  <a:cubicBezTo>
                    <a:pt x="163" y="1"/>
                    <a:pt x="155" y="0"/>
                    <a:pt x="147" y="0"/>
                  </a:cubicBezTo>
                  <a:cubicBezTo>
                    <a:pt x="139" y="0"/>
                    <a:pt x="131" y="1"/>
                    <a:pt x="123" y="2"/>
                  </a:cubicBezTo>
                  <a:cubicBezTo>
                    <a:pt x="122" y="2"/>
                    <a:pt x="120" y="4"/>
                    <a:pt x="120" y="5"/>
                  </a:cubicBezTo>
                  <a:cubicBezTo>
                    <a:pt x="120" y="13"/>
                    <a:pt x="120" y="20"/>
                    <a:pt x="120" y="27"/>
                  </a:cubicBezTo>
                  <a:cubicBezTo>
                    <a:pt x="107" y="30"/>
                    <a:pt x="94" y="35"/>
                    <a:pt x="82" y="42"/>
                  </a:cubicBezTo>
                  <a:cubicBezTo>
                    <a:pt x="77" y="37"/>
                    <a:pt x="72" y="32"/>
                    <a:pt x="67" y="27"/>
                  </a:cubicBezTo>
                  <a:cubicBezTo>
                    <a:pt x="66" y="26"/>
                    <a:pt x="64" y="26"/>
                    <a:pt x="63" y="27"/>
                  </a:cubicBezTo>
                  <a:cubicBezTo>
                    <a:pt x="50" y="36"/>
                    <a:pt x="39" y="48"/>
                    <a:pt x="29" y="61"/>
                  </a:cubicBezTo>
                  <a:cubicBezTo>
                    <a:pt x="29" y="62"/>
                    <a:pt x="28" y="63"/>
                    <a:pt x="29" y="64"/>
                  </a:cubicBezTo>
                  <a:cubicBezTo>
                    <a:pt x="28" y="71"/>
                    <a:pt x="28" y="77"/>
                    <a:pt x="27" y="83"/>
                  </a:cubicBezTo>
                  <a:cubicBezTo>
                    <a:pt x="27" y="84"/>
                    <a:pt x="27" y="84"/>
                    <a:pt x="27" y="84"/>
                  </a:cubicBezTo>
                  <a:cubicBezTo>
                    <a:pt x="26" y="84"/>
                    <a:pt x="26" y="84"/>
                    <a:pt x="26" y="84"/>
                  </a:cubicBezTo>
                  <a:cubicBezTo>
                    <a:pt x="26" y="85"/>
                    <a:pt x="26" y="85"/>
                    <a:pt x="26" y="85"/>
                  </a:cubicBezTo>
                  <a:cubicBezTo>
                    <a:pt x="26" y="86"/>
                    <a:pt x="26" y="86"/>
                    <a:pt x="26" y="87"/>
                  </a:cubicBezTo>
                  <a:cubicBezTo>
                    <a:pt x="26" y="87"/>
                    <a:pt x="26" y="88"/>
                    <a:pt x="26" y="88"/>
                  </a:cubicBezTo>
                  <a:cubicBezTo>
                    <a:pt x="26" y="89"/>
                    <a:pt x="26" y="91"/>
                    <a:pt x="27" y="91"/>
                  </a:cubicBezTo>
                  <a:cubicBezTo>
                    <a:pt x="30" y="94"/>
                    <a:pt x="32" y="96"/>
                    <a:pt x="35" y="99"/>
                  </a:cubicBezTo>
                  <a:cubicBezTo>
                    <a:pt x="32" y="105"/>
                    <a:pt x="30" y="111"/>
                    <a:pt x="29" y="118"/>
                  </a:cubicBezTo>
                  <a:cubicBezTo>
                    <a:pt x="22" y="118"/>
                    <a:pt x="15" y="118"/>
                    <a:pt x="7" y="118"/>
                  </a:cubicBezTo>
                  <a:cubicBezTo>
                    <a:pt x="6" y="118"/>
                    <a:pt x="4" y="119"/>
                    <a:pt x="4" y="121"/>
                  </a:cubicBezTo>
                  <a:cubicBezTo>
                    <a:pt x="4" y="122"/>
                    <a:pt x="4" y="123"/>
                    <a:pt x="4" y="125"/>
                  </a:cubicBezTo>
                  <a:cubicBezTo>
                    <a:pt x="3" y="125"/>
                    <a:pt x="2" y="126"/>
                    <a:pt x="2" y="127"/>
                  </a:cubicBezTo>
                  <a:cubicBezTo>
                    <a:pt x="1" y="136"/>
                    <a:pt x="0" y="153"/>
                    <a:pt x="0" y="167"/>
                  </a:cubicBezTo>
                  <a:cubicBezTo>
                    <a:pt x="0" y="178"/>
                    <a:pt x="0" y="188"/>
                    <a:pt x="1" y="195"/>
                  </a:cubicBezTo>
                  <a:cubicBezTo>
                    <a:pt x="2" y="196"/>
                    <a:pt x="3" y="198"/>
                    <a:pt x="5" y="198"/>
                  </a:cubicBezTo>
                  <a:cubicBezTo>
                    <a:pt x="12" y="198"/>
                    <a:pt x="19" y="198"/>
                    <a:pt x="26" y="198"/>
                  </a:cubicBezTo>
                  <a:cubicBezTo>
                    <a:pt x="28" y="206"/>
                    <a:pt x="30" y="213"/>
                    <a:pt x="33" y="221"/>
                  </a:cubicBezTo>
                  <a:cubicBezTo>
                    <a:pt x="32" y="222"/>
                    <a:pt x="31" y="223"/>
                    <a:pt x="30" y="224"/>
                  </a:cubicBezTo>
                  <a:cubicBezTo>
                    <a:pt x="29" y="225"/>
                    <a:pt x="28" y="226"/>
                    <a:pt x="28" y="227"/>
                  </a:cubicBezTo>
                  <a:cubicBezTo>
                    <a:pt x="28" y="228"/>
                    <a:pt x="28" y="228"/>
                    <a:pt x="28" y="228"/>
                  </a:cubicBezTo>
                  <a:cubicBezTo>
                    <a:pt x="28" y="236"/>
                    <a:pt x="27" y="245"/>
                    <a:pt x="26" y="253"/>
                  </a:cubicBezTo>
                  <a:cubicBezTo>
                    <a:pt x="26" y="253"/>
                    <a:pt x="26" y="254"/>
                    <a:pt x="25" y="254"/>
                  </a:cubicBezTo>
                  <a:cubicBezTo>
                    <a:pt x="25" y="256"/>
                    <a:pt x="26" y="258"/>
                    <a:pt x="28" y="258"/>
                  </a:cubicBezTo>
                  <a:cubicBezTo>
                    <a:pt x="28" y="258"/>
                    <a:pt x="28" y="258"/>
                    <a:pt x="28" y="258"/>
                  </a:cubicBezTo>
                  <a:cubicBezTo>
                    <a:pt x="37" y="270"/>
                    <a:pt x="47" y="279"/>
                    <a:pt x="58" y="288"/>
                  </a:cubicBezTo>
                  <a:cubicBezTo>
                    <a:pt x="58" y="289"/>
                    <a:pt x="59" y="289"/>
                    <a:pt x="60" y="289"/>
                  </a:cubicBezTo>
                  <a:cubicBezTo>
                    <a:pt x="62" y="290"/>
                    <a:pt x="63" y="290"/>
                    <a:pt x="64" y="289"/>
                  </a:cubicBezTo>
                  <a:cubicBezTo>
                    <a:pt x="69" y="284"/>
                    <a:pt x="74" y="279"/>
                    <a:pt x="79" y="274"/>
                  </a:cubicBezTo>
                  <a:cubicBezTo>
                    <a:pt x="91" y="281"/>
                    <a:pt x="101" y="286"/>
                    <a:pt x="114" y="289"/>
                  </a:cubicBezTo>
                  <a:cubicBezTo>
                    <a:pt x="115" y="297"/>
                    <a:pt x="116" y="302"/>
                    <a:pt x="118" y="312"/>
                  </a:cubicBezTo>
                  <a:cubicBezTo>
                    <a:pt x="118" y="313"/>
                    <a:pt x="119" y="314"/>
                    <a:pt x="120" y="314"/>
                  </a:cubicBezTo>
                  <a:cubicBezTo>
                    <a:pt x="128" y="316"/>
                    <a:pt x="136" y="316"/>
                    <a:pt x="144" y="316"/>
                  </a:cubicBezTo>
                  <a:cubicBezTo>
                    <a:pt x="152" y="316"/>
                    <a:pt x="160" y="316"/>
                    <a:pt x="168" y="314"/>
                  </a:cubicBezTo>
                  <a:cubicBezTo>
                    <a:pt x="170" y="314"/>
                    <a:pt x="171" y="313"/>
                    <a:pt x="171" y="311"/>
                  </a:cubicBezTo>
                  <a:cubicBezTo>
                    <a:pt x="171" y="305"/>
                    <a:pt x="173" y="297"/>
                    <a:pt x="174" y="288"/>
                  </a:cubicBezTo>
                  <a:cubicBezTo>
                    <a:pt x="187" y="285"/>
                    <a:pt x="198" y="281"/>
                    <a:pt x="210" y="274"/>
                  </a:cubicBezTo>
                  <a:cubicBezTo>
                    <a:pt x="215" y="279"/>
                    <a:pt x="219" y="284"/>
                    <a:pt x="224" y="289"/>
                  </a:cubicBezTo>
                  <a:cubicBezTo>
                    <a:pt x="226" y="290"/>
                    <a:pt x="227" y="290"/>
                    <a:pt x="229" y="289"/>
                  </a:cubicBezTo>
                  <a:cubicBezTo>
                    <a:pt x="242" y="280"/>
                    <a:pt x="253" y="269"/>
                    <a:pt x="262" y="255"/>
                  </a:cubicBezTo>
                  <a:cubicBezTo>
                    <a:pt x="263" y="254"/>
                    <a:pt x="263" y="254"/>
                    <a:pt x="263" y="254"/>
                  </a:cubicBezTo>
                  <a:cubicBezTo>
                    <a:pt x="265" y="245"/>
                    <a:pt x="265" y="239"/>
                    <a:pt x="266" y="227"/>
                  </a:cubicBezTo>
                  <a:cubicBezTo>
                    <a:pt x="266" y="227"/>
                    <a:pt x="266" y="227"/>
                    <a:pt x="266" y="226"/>
                  </a:cubicBezTo>
                  <a:cubicBezTo>
                    <a:pt x="266" y="226"/>
                    <a:pt x="266" y="226"/>
                    <a:pt x="266" y="226"/>
                  </a:cubicBezTo>
                  <a:cubicBezTo>
                    <a:pt x="265" y="226"/>
                    <a:pt x="265" y="225"/>
                    <a:pt x="265" y="225"/>
                  </a:cubicBezTo>
                  <a:cubicBezTo>
                    <a:pt x="265" y="225"/>
                    <a:pt x="265" y="225"/>
                    <a:pt x="265" y="225"/>
                  </a:cubicBezTo>
                  <a:cubicBezTo>
                    <a:pt x="262" y="222"/>
                    <a:pt x="259" y="219"/>
                    <a:pt x="257" y="217"/>
                  </a:cubicBezTo>
                  <a:cubicBezTo>
                    <a:pt x="262" y="208"/>
                    <a:pt x="264" y="203"/>
                    <a:pt x="266" y="200"/>
                  </a:cubicBezTo>
                  <a:cubicBezTo>
                    <a:pt x="268" y="199"/>
                    <a:pt x="268" y="199"/>
                    <a:pt x="270" y="198"/>
                  </a:cubicBezTo>
                  <a:close/>
                  <a:moveTo>
                    <a:pt x="267" y="192"/>
                  </a:moveTo>
                  <a:cubicBezTo>
                    <a:pt x="267" y="192"/>
                    <a:pt x="267" y="192"/>
                    <a:pt x="266" y="192"/>
                  </a:cubicBezTo>
                  <a:cubicBezTo>
                    <a:pt x="267" y="190"/>
                    <a:pt x="267" y="189"/>
                    <a:pt x="267" y="187"/>
                  </a:cubicBezTo>
                  <a:cubicBezTo>
                    <a:pt x="270" y="182"/>
                    <a:pt x="272" y="177"/>
                    <a:pt x="273" y="172"/>
                  </a:cubicBezTo>
                  <a:cubicBezTo>
                    <a:pt x="275" y="172"/>
                    <a:pt x="276" y="171"/>
                    <a:pt x="278" y="171"/>
                  </a:cubicBezTo>
                  <a:cubicBezTo>
                    <a:pt x="275" y="178"/>
                    <a:pt x="272" y="184"/>
                    <a:pt x="270" y="191"/>
                  </a:cubicBezTo>
                  <a:cubicBezTo>
                    <a:pt x="269" y="191"/>
                    <a:pt x="268" y="191"/>
                    <a:pt x="267" y="192"/>
                  </a:cubicBezTo>
                  <a:close/>
                  <a:moveTo>
                    <a:pt x="267" y="175"/>
                  </a:moveTo>
                  <a:cubicBezTo>
                    <a:pt x="267" y="174"/>
                    <a:pt x="268" y="174"/>
                    <a:pt x="268" y="174"/>
                  </a:cubicBezTo>
                  <a:cubicBezTo>
                    <a:pt x="268" y="174"/>
                    <a:pt x="269" y="173"/>
                    <a:pt x="269" y="173"/>
                  </a:cubicBezTo>
                  <a:cubicBezTo>
                    <a:pt x="269" y="175"/>
                    <a:pt x="268" y="177"/>
                    <a:pt x="267" y="179"/>
                  </a:cubicBezTo>
                  <a:cubicBezTo>
                    <a:pt x="267" y="177"/>
                    <a:pt x="267" y="176"/>
                    <a:pt x="267" y="175"/>
                  </a:cubicBezTo>
                  <a:close/>
                  <a:moveTo>
                    <a:pt x="274" y="191"/>
                  </a:moveTo>
                  <a:cubicBezTo>
                    <a:pt x="276" y="184"/>
                    <a:pt x="279" y="177"/>
                    <a:pt x="282" y="171"/>
                  </a:cubicBezTo>
                  <a:cubicBezTo>
                    <a:pt x="282" y="171"/>
                    <a:pt x="283" y="171"/>
                    <a:pt x="283" y="171"/>
                  </a:cubicBezTo>
                  <a:cubicBezTo>
                    <a:pt x="283" y="178"/>
                    <a:pt x="282" y="184"/>
                    <a:pt x="281" y="191"/>
                  </a:cubicBezTo>
                  <a:cubicBezTo>
                    <a:pt x="279" y="191"/>
                    <a:pt x="277" y="191"/>
                    <a:pt x="276" y="191"/>
                  </a:cubicBezTo>
                  <a:cubicBezTo>
                    <a:pt x="275" y="191"/>
                    <a:pt x="274" y="191"/>
                    <a:pt x="274" y="191"/>
                  </a:cubicBezTo>
                  <a:close/>
                  <a:moveTo>
                    <a:pt x="249" y="80"/>
                  </a:moveTo>
                  <a:cubicBezTo>
                    <a:pt x="252" y="77"/>
                    <a:pt x="255" y="74"/>
                    <a:pt x="258" y="71"/>
                  </a:cubicBezTo>
                  <a:cubicBezTo>
                    <a:pt x="258" y="74"/>
                    <a:pt x="258" y="76"/>
                    <a:pt x="258" y="79"/>
                  </a:cubicBezTo>
                  <a:cubicBezTo>
                    <a:pt x="258" y="81"/>
                    <a:pt x="258" y="83"/>
                    <a:pt x="258" y="84"/>
                  </a:cubicBezTo>
                  <a:cubicBezTo>
                    <a:pt x="257" y="85"/>
                    <a:pt x="255" y="87"/>
                    <a:pt x="254" y="88"/>
                  </a:cubicBezTo>
                  <a:cubicBezTo>
                    <a:pt x="253" y="85"/>
                    <a:pt x="251" y="82"/>
                    <a:pt x="249" y="80"/>
                  </a:cubicBezTo>
                  <a:close/>
                  <a:moveTo>
                    <a:pt x="35" y="71"/>
                  </a:moveTo>
                  <a:cubicBezTo>
                    <a:pt x="36" y="71"/>
                    <a:pt x="37" y="72"/>
                    <a:pt x="37" y="73"/>
                  </a:cubicBezTo>
                  <a:cubicBezTo>
                    <a:pt x="36" y="73"/>
                    <a:pt x="36" y="74"/>
                    <a:pt x="35" y="75"/>
                  </a:cubicBezTo>
                  <a:cubicBezTo>
                    <a:pt x="35" y="74"/>
                    <a:pt x="35" y="72"/>
                    <a:pt x="35" y="71"/>
                  </a:cubicBezTo>
                  <a:close/>
                  <a:moveTo>
                    <a:pt x="33" y="86"/>
                  </a:moveTo>
                  <a:cubicBezTo>
                    <a:pt x="34" y="84"/>
                    <a:pt x="34" y="82"/>
                    <a:pt x="34" y="81"/>
                  </a:cubicBezTo>
                  <a:cubicBezTo>
                    <a:pt x="36" y="79"/>
                    <a:pt x="38" y="77"/>
                    <a:pt x="40" y="75"/>
                  </a:cubicBezTo>
                  <a:cubicBezTo>
                    <a:pt x="40" y="75"/>
                    <a:pt x="41" y="76"/>
                    <a:pt x="41" y="76"/>
                  </a:cubicBezTo>
                  <a:cubicBezTo>
                    <a:pt x="39" y="80"/>
                    <a:pt x="36" y="83"/>
                    <a:pt x="33" y="86"/>
                  </a:cubicBezTo>
                  <a:close/>
                  <a:moveTo>
                    <a:pt x="35" y="89"/>
                  </a:moveTo>
                  <a:cubicBezTo>
                    <a:pt x="38" y="86"/>
                    <a:pt x="41" y="82"/>
                    <a:pt x="44" y="79"/>
                  </a:cubicBezTo>
                  <a:cubicBezTo>
                    <a:pt x="44" y="79"/>
                    <a:pt x="44" y="80"/>
                    <a:pt x="45" y="80"/>
                  </a:cubicBezTo>
                  <a:cubicBezTo>
                    <a:pt x="42" y="84"/>
                    <a:pt x="40" y="88"/>
                    <a:pt x="38" y="92"/>
                  </a:cubicBezTo>
                  <a:cubicBezTo>
                    <a:pt x="37" y="91"/>
                    <a:pt x="36" y="90"/>
                    <a:pt x="35" y="89"/>
                  </a:cubicBezTo>
                  <a:close/>
                  <a:moveTo>
                    <a:pt x="35" y="122"/>
                  </a:moveTo>
                  <a:cubicBezTo>
                    <a:pt x="36" y="115"/>
                    <a:pt x="38" y="107"/>
                    <a:pt x="41" y="101"/>
                  </a:cubicBezTo>
                  <a:cubicBezTo>
                    <a:pt x="42" y="100"/>
                    <a:pt x="42" y="100"/>
                    <a:pt x="42" y="99"/>
                  </a:cubicBezTo>
                  <a:cubicBezTo>
                    <a:pt x="45" y="93"/>
                    <a:pt x="48" y="87"/>
                    <a:pt x="52" y="81"/>
                  </a:cubicBezTo>
                  <a:cubicBezTo>
                    <a:pt x="53" y="80"/>
                    <a:pt x="52" y="78"/>
                    <a:pt x="51" y="77"/>
                  </a:cubicBezTo>
                  <a:cubicBezTo>
                    <a:pt x="46" y="72"/>
                    <a:pt x="41" y="67"/>
                    <a:pt x="37" y="62"/>
                  </a:cubicBezTo>
                  <a:cubicBezTo>
                    <a:pt x="45" y="52"/>
                    <a:pt x="54" y="42"/>
                    <a:pt x="65" y="34"/>
                  </a:cubicBezTo>
                  <a:cubicBezTo>
                    <a:pt x="70" y="39"/>
                    <a:pt x="75" y="44"/>
                    <a:pt x="80" y="49"/>
                  </a:cubicBezTo>
                  <a:cubicBezTo>
                    <a:pt x="81" y="50"/>
                    <a:pt x="82" y="50"/>
                    <a:pt x="84" y="49"/>
                  </a:cubicBezTo>
                  <a:cubicBezTo>
                    <a:pt x="96" y="41"/>
                    <a:pt x="110" y="36"/>
                    <a:pt x="124" y="33"/>
                  </a:cubicBezTo>
                  <a:cubicBezTo>
                    <a:pt x="126" y="32"/>
                    <a:pt x="127" y="31"/>
                    <a:pt x="127" y="29"/>
                  </a:cubicBezTo>
                  <a:cubicBezTo>
                    <a:pt x="127" y="22"/>
                    <a:pt x="127" y="15"/>
                    <a:pt x="127" y="8"/>
                  </a:cubicBezTo>
                  <a:cubicBezTo>
                    <a:pt x="134" y="7"/>
                    <a:pt x="140" y="7"/>
                    <a:pt x="147" y="7"/>
                  </a:cubicBezTo>
                  <a:cubicBezTo>
                    <a:pt x="154" y="7"/>
                    <a:pt x="160" y="7"/>
                    <a:pt x="167" y="8"/>
                  </a:cubicBezTo>
                  <a:cubicBezTo>
                    <a:pt x="167" y="15"/>
                    <a:pt x="167" y="22"/>
                    <a:pt x="167" y="29"/>
                  </a:cubicBezTo>
                  <a:cubicBezTo>
                    <a:pt x="167" y="31"/>
                    <a:pt x="168" y="32"/>
                    <a:pt x="170" y="33"/>
                  </a:cubicBezTo>
                  <a:cubicBezTo>
                    <a:pt x="184" y="36"/>
                    <a:pt x="198" y="41"/>
                    <a:pt x="210" y="49"/>
                  </a:cubicBezTo>
                  <a:cubicBezTo>
                    <a:pt x="212" y="50"/>
                    <a:pt x="213" y="50"/>
                    <a:pt x="214" y="49"/>
                  </a:cubicBezTo>
                  <a:cubicBezTo>
                    <a:pt x="220" y="44"/>
                    <a:pt x="225" y="39"/>
                    <a:pt x="230" y="34"/>
                  </a:cubicBezTo>
                  <a:cubicBezTo>
                    <a:pt x="231" y="35"/>
                    <a:pt x="232" y="36"/>
                    <a:pt x="234" y="38"/>
                  </a:cubicBezTo>
                  <a:cubicBezTo>
                    <a:pt x="238" y="41"/>
                    <a:pt x="242" y="45"/>
                    <a:pt x="245" y="48"/>
                  </a:cubicBezTo>
                  <a:cubicBezTo>
                    <a:pt x="248" y="52"/>
                    <a:pt x="251" y="54"/>
                    <a:pt x="252" y="55"/>
                  </a:cubicBezTo>
                  <a:cubicBezTo>
                    <a:pt x="254" y="57"/>
                    <a:pt x="255" y="59"/>
                    <a:pt x="257" y="61"/>
                  </a:cubicBezTo>
                  <a:cubicBezTo>
                    <a:pt x="257" y="62"/>
                    <a:pt x="257" y="62"/>
                    <a:pt x="258" y="62"/>
                  </a:cubicBezTo>
                  <a:cubicBezTo>
                    <a:pt x="253" y="67"/>
                    <a:pt x="248" y="72"/>
                    <a:pt x="243" y="77"/>
                  </a:cubicBezTo>
                  <a:cubicBezTo>
                    <a:pt x="242" y="78"/>
                    <a:pt x="241" y="80"/>
                    <a:pt x="242" y="81"/>
                  </a:cubicBezTo>
                  <a:cubicBezTo>
                    <a:pt x="251" y="94"/>
                    <a:pt x="256" y="107"/>
                    <a:pt x="259" y="122"/>
                  </a:cubicBezTo>
                  <a:cubicBezTo>
                    <a:pt x="260" y="124"/>
                    <a:pt x="261" y="125"/>
                    <a:pt x="263" y="125"/>
                  </a:cubicBezTo>
                  <a:cubicBezTo>
                    <a:pt x="270" y="125"/>
                    <a:pt x="277" y="125"/>
                    <a:pt x="284" y="125"/>
                  </a:cubicBezTo>
                  <a:cubicBezTo>
                    <a:pt x="285" y="131"/>
                    <a:pt x="285" y="138"/>
                    <a:pt x="285" y="145"/>
                  </a:cubicBezTo>
                  <a:cubicBezTo>
                    <a:pt x="285" y="152"/>
                    <a:pt x="285" y="158"/>
                    <a:pt x="284" y="164"/>
                  </a:cubicBezTo>
                  <a:cubicBezTo>
                    <a:pt x="283" y="164"/>
                    <a:pt x="282" y="164"/>
                    <a:pt x="281" y="164"/>
                  </a:cubicBezTo>
                  <a:cubicBezTo>
                    <a:pt x="274" y="164"/>
                    <a:pt x="269" y="166"/>
                    <a:pt x="264" y="168"/>
                  </a:cubicBezTo>
                  <a:cubicBezTo>
                    <a:pt x="261" y="170"/>
                    <a:pt x="259" y="173"/>
                    <a:pt x="257" y="176"/>
                  </a:cubicBezTo>
                  <a:cubicBezTo>
                    <a:pt x="253" y="184"/>
                    <a:pt x="251" y="195"/>
                    <a:pt x="243" y="208"/>
                  </a:cubicBezTo>
                  <a:cubicBezTo>
                    <a:pt x="242" y="210"/>
                    <a:pt x="242" y="211"/>
                    <a:pt x="243" y="213"/>
                  </a:cubicBezTo>
                  <a:cubicBezTo>
                    <a:pt x="248" y="217"/>
                    <a:pt x="253" y="222"/>
                    <a:pt x="258" y="227"/>
                  </a:cubicBezTo>
                  <a:cubicBezTo>
                    <a:pt x="250" y="238"/>
                    <a:pt x="241" y="248"/>
                    <a:pt x="230" y="256"/>
                  </a:cubicBezTo>
                  <a:cubicBezTo>
                    <a:pt x="225" y="251"/>
                    <a:pt x="220" y="246"/>
                    <a:pt x="215" y="241"/>
                  </a:cubicBezTo>
                  <a:cubicBezTo>
                    <a:pt x="214" y="240"/>
                    <a:pt x="212" y="240"/>
                    <a:pt x="211" y="240"/>
                  </a:cubicBezTo>
                  <a:cubicBezTo>
                    <a:pt x="198" y="249"/>
                    <a:pt x="185" y="255"/>
                    <a:pt x="170" y="258"/>
                  </a:cubicBezTo>
                  <a:cubicBezTo>
                    <a:pt x="168" y="258"/>
                    <a:pt x="167" y="259"/>
                    <a:pt x="167" y="261"/>
                  </a:cubicBezTo>
                  <a:cubicBezTo>
                    <a:pt x="167" y="268"/>
                    <a:pt x="167" y="275"/>
                    <a:pt x="167" y="282"/>
                  </a:cubicBezTo>
                  <a:cubicBezTo>
                    <a:pt x="160" y="283"/>
                    <a:pt x="154" y="283"/>
                    <a:pt x="147" y="283"/>
                  </a:cubicBezTo>
                  <a:cubicBezTo>
                    <a:pt x="140" y="283"/>
                    <a:pt x="134" y="283"/>
                    <a:pt x="127" y="282"/>
                  </a:cubicBezTo>
                  <a:cubicBezTo>
                    <a:pt x="127" y="275"/>
                    <a:pt x="127" y="268"/>
                    <a:pt x="127" y="261"/>
                  </a:cubicBezTo>
                  <a:cubicBezTo>
                    <a:pt x="127" y="259"/>
                    <a:pt x="126" y="258"/>
                    <a:pt x="124" y="258"/>
                  </a:cubicBezTo>
                  <a:cubicBezTo>
                    <a:pt x="110" y="255"/>
                    <a:pt x="96" y="249"/>
                    <a:pt x="83" y="240"/>
                  </a:cubicBezTo>
                  <a:cubicBezTo>
                    <a:pt x="82" y="240"/>
                    <a:pt x="80" y="240"/>
                    <a:pt x="79" y="241"/>
                  </a:cubicBezTo>
                  <a:cubicBezTo>
                    <a:pt x="74" y="246"/>
                    <a:pt x="69" y="251"/>
                    <a:pt x="64" y="255"/>
                  </a:cubicBezTo>
                  <a:cubicBezTo>
                    <a:pt x="53" y="247"/>
                    <a:pt x="44" y="238"/>
                    <a:pt x="36" y="227"/>
                  </a:cubicBezTo>
                  <a:cubicBezTo>
                    <a:pt x="41" y="222"/>
                    <a:pt x="46" y="217"/>
                    <a:pt x="51" y="213"/>
                  </a:cubicBezTo>
                  <a:cubicBezTo>
                    <a:pt x="52" y="211"/>
                    <a:pt x="52" y="210"/>
                    <a:pt x="51" y="208"/>
                  </a:cubicBezTo>
                  <a:cubicBezTo>
                    <a:pt x="43" y="196"/>
                    <a:pt x="37" y="182"/>
                    <a:pt x="34" y="167"/>
                  </a:cubicBezTo>
                  <a:cubicBezTo>
                    <a:pt x="34" y="166"/>
                    <a:pt x="33" y="165"/>
                    <a:pt x="31" y="165"/>
                  </a:cubicBezTo>
                  <a:cubicBezTo>
                    <a:pt x="24" y="165"/>
                    <a:pt x="17" y="165"/>
                    <a:pt x="10" y="165"/>
                  </a:cubicBezTo>
                  <a:cubicBezTo>
                    <a:pt x="9" y="158"/>
                    <a:pt x="9" y="152"/>
                    <a:pt x="9" y="145"/>
                  </a:cubicBezTo>
                  <a:cubicBezTo>
                    <a:pt x="9" y="138"/>
                    <a:pt x="9" y="131"/>
                    <a:pt x="10" y="125"/>
                  </a:cubicBezTo>
                  <a:cubicBezTo>
                    <a:pt x="17" y="125"/>
                    <a:pt x="24" y="125"/>
                    <a:pt x="31" y="125"/>
                  </a:cubicBezTo>
                  <a:cubicBezTo>
                    <a:pt x="33" y="125"/>
                    <a:pt x="34" y="124"/>
                    <a:pt x="35" y="122"/>
                  </a:cubicBezTo>
                  <a:close/>
                  <a:moveTo>
                    <a:pt x="257" y="252"/>
                  </a:moveTo>
                  <a:cubicBezTo>
                    <a:pt x="254" y="255"/>
                    <a:pt x="252" y="258"/>
                    <a:pt x="249" y="261"/>
                  </a:cubicBezTo>
                  <a:cubicBezTo>
                    <a:pt x="251" y="255"/>
                    <a:pt x="253" y="248"/>
                    <a:pt x="255" y="241"/>
                  </a:cubicBezTo>
                  <a:cubicBezTo>
                    <a:pt x="256" y="240"/>
                    <a:pt x="257" y="239"/>
                    <a:pt x="258" y="238"/>
                  </a:cubicBezTo>
                  <a:cubicBezTo>
                    <a:pt x="258" y="243"/>
                    <a:pt x="257" y="247"/>
                    <a:pt x="257" y="252"/>
                  </a:cubicBezTo>
                  <a:close/>
                  <a:moveTo>
                    <a:pt x="236" y="274"/>
                  </a:moveTo>
                  <a:cubicBezTo>
                    <a:pt x="239" y="267"/>
                    <a:pt x="241" y="260"/>
                    <a:pt x="244" y="253"/>
                  </a:cubicBezTo>
                  <a:cubicBezTo>
                    <a:pt x="246" y="251"/>
                    <a:pt x="248" y="249"/>
                    <a:pt x="250" y="247"/>
                  </a:cubicBezTo>
                  <a:cubicBezTo>
                    <a:pt x="248" y="254"/>
                    <a:pt x="246" y="260"/>
                    <a:pt x="244" y="267"/>
                  </a:cubicBezTo>
                  <a:cubicBezTo>
                    <a:pt x="242" y="270"/>
                    <a:pt x="239" y="272"/>
                    <a:pt x="236" y="274"/>
                  </a:cubicBezTo>
                  <a:close/>
                  <a:moveTo>
                    <a:pt x="215" y="270"/>
                  </a:moveTo>
                  <a:cubicBezTo>
                    <a:pt x="218" y="266"/>
                    <a:pt x="220" y="262"/>
                    <a:pt x="222" y="257"/>
                  </a:cubicBezTo>
                  <a:cubicBezTo>
                    <a:pt x="222" y="258"/>
                    <a:pt x="223" y="258"/>
                    <a:pt x="224" y="259"/>
                  </a:cubicBezTo>
                  <a:cubicBezTo>
                    <a:pt x="224" y="259"/>
                    <a:pt x="224" y="259"/>
                    <a:pt x="224" y="259"/>
                  </a:cubicBezTo>
                  <a:cubicBezTo>
                    <a:pt x="222" y="264"/>
                    <a:pt x="219" y="268"/>
                    <a:pt x="217" y="272"/>
                  </a:cubicBezTo>
                  <a:cubicBezTo>
                    <a:pt x="217" y="272"/>
                    <a:pt x="216" y="271"/>
                    <a:pt x="215" y="270"/>
                  </a:cubicBezTo>
                  <a:close/>
                  <a:moveTo>
                    <a:pt x="174" y="281"/>
                  </a:moveTo>
                  <a:cubicBezTo>
                    <a:pt x="174" y="279"/>
                    <a:pt x="174" y="277"/>
                    <a:pt x="174" y="275"/>
                  </a:cubicBezTo>
                  <a:cubicBezTo>
                    <a:pt x="177" y="271"/>
                    <a:pt x="180" y="266"/>
                    <a:pt x="182" y="261"/>
                  </a:cubicBezTo>
                  <a:cubicBezTo>
                    <a:pt x="184" y="261"/>
                    <a:pt x="185" y="260"/>
                    <a:pt x="187" y="260"/>
                  </a:cubicBezTo>
                  <a:cubicBezTo>
                    <a:pt x="183" y="267"/>
                    <a:pt x="180" y="274"/>
                    <a:pt x="176" y="281"/>
                  </a:cubicBezTo>
                  <a:cubicBezTo>
                    <a:pt x="175" y="281"/>
                    <a:pt x="175" y="281"/>
                    <a:pt x="174" y="281"/>
                  </a:cubicBezTo>
                  <a:close/>
                  <a:moveTo>
                    <a:pt x="164" y="308"/>
                  </a:moveTo>
                  <a:cubicBezTo>
                    <a:pt x="163" y="308"/>
                    <a:pt x="162" y="308"/>
                    <a:pt x="160" y="309"/>
                  </a:cubicBezTo>
                  <a:cubicBezTo>
                    <a:pt x="162" y="304"/>
                    <a:pt x="164" y="299"/>
                    <a:pt x="166" y="294"/>
                  </a:cubicBezTo>
                  <a:cubicBezTo>
                    <a:pt x="166" y="299"/>
                    <a:pt x="165" y="304"/>
                    <a:pt x="164" y="308"/>
                  </a:cubicBezTo>
                  <a:close/>
                  <a:moveTo>
                    <a:pt x="165" y="289"/>
                  </a:moveTo>
                  <a:cubicBezTo>
                    <a:pt x="162" y="295"/>
                    <a:pt x="159" y="302"/>
                    <a:pt x="156" y="309"/>
                  </a:cubicBezTo>
                  <a:cubicBezTo>
                    <a:pt x="154" y="309"/>
                    <a:pt x="152" y="309"/>
                    <a:pt x="150" y="309"/>
                  </a:cubicBezTo>
                  <a:cubicBezTo>
                    <a:pt x="152" y="303"/>
                    <a:pt x="155" y="296"/>
                    <a:pt x="158" y="290"/>
                  </a:cubicBezTo>
                  <a:cubicBezTo>
                    <a:pt x="160" y="289"/>
                    <a:pt x="163" y="289"/>
                    <a:pt x="165" y="289"/>
                  </a:cubicBezTo>
                  <a:close/>
                  <a:moveTo>
                    <a:pt x="174" y="264"/>
                  </a:moveTo>
                  <a:cubicBezTo>
                    <a:pt x="175" y="263"/>
                    <a:pt x="176" y="263"/>
                    <a:pt x="178" y="263"/>
                  </a:cubicBezTo>
                  <a:cubicBezTo>
                    <a:pt x="176" y="265"/>
                    <a:pt x="175" y="267"/>
                    <a:pt x="174" y="269"/>
                  </a:cubicBezTo>
                  <a:cubicBezTo>
                    <a:pt x="174" y="267"/>
                    <a:pt x="174" y="265"/>
                    <a:pt x="174" y="264"/>
                  </a:cubicBezTo>
                  <a:close/>
                  <a:moveTo>
                    <a:pt x="192" y="258"/>
                  </a:moveTo>
                  <a:cubicBezTo>
                    <a:pt x="194" y="257"/>
                    <a:pt x="197" y="256"/>
                    <a:pt x="199" y="255"/>
                  </a:cubicBezTo>
                  <a:cubicBezTo>
                    <a:pt x="196" y="262"/>
                    <a:pt x="193" y="269"/>
                    <a:pt x="191" y="276"/>
                  </a:cubicBezTo>
                  <a:cubicBezTo>
                    <a:pt x="187" y="278"/>
                    <a:pt x="184" y="279"/>
                    <a:pt x="181" y="280"/>
                  </a:cubicBezTo>
                  <a:cubicBezTo>
                    <a:pt x="184" y="272"/>
                    <a:pt x="188" y="265"/>
                    <a:pt x="192" y="258"/>
                  </a:cubicBezTo>
                  <a:close/>
                  <a:moveTo>
                    <a:pt x="203" y="253"/>
                  </a:moveTo>
                  <a:cubicBezTo>
                    <a:pt x="205" y="252"/>
                    <a:pt x="207" y="251"/>
                    <a:pt x="209" y="250"/>
                  </a:cubicBezTo>
                  <a:cubicBezTo>
                    <a:pt x="206" y="257"/>
                    <a:pt x="203" y="264"/>
                    <a:pt x="200" y="272"/>
                  </a:cubicBezTo>
                  <a:cubicBezTo>
                    <a:pt x="198" y="273"/>
                    <a:pt x="197" y="274"/>
                    <a:pt x="195" y="274"/>
                  </a:cubicBezTo>
                  <a:cubicBezTo>
                    <a:pt x="198" y="267"/>
                    <a:pt x="201" y="260"/>
                    <a:pt x="203" y="253"/>
                  </a:cubicBezTo>
                  <a:close/>
                  <a:moveTo>
                    <a:pt x="215" y="251"/>
                  </a:moveTo>
                  <a:cubicBezTo>
                    <a:pt x="217" y="252"/>
                    <a:pt x="218" y="253"/>
                    <a:pt x="219" y="254"/>
                  </a:cubicBezTo>
                  <a:cubicBezTo>
                    <a:pt x="218" y="258"/>
                    <a:pt x="216" y="262"/>
                    <a:pt x="214" y="266"/>
                  </a:cubicBezTo>
                  <a:cubicBezTo>
                    <a:pt x="214" y="261"/>
                    <a:pt x="215" y="256"/>
                    <a:pt x="215" y="251"/>
                  </a:cubicBezTo>
                  <a:close/>
                  <a:moveTo>
                    <a:pt x="208" y="261"/>
                  </a:moveTo>
                  <a:cubicBezTo>
                    <a:pt x="207" y="263"/>
                    <a:pt x="207" y="265"/>
                    <a:pt x="207" y="267"/>
                  </a:cubicBezTo>
                  <a:cubicBezTo>
                    <a:pt x="206" y="268"/>
                    <a:pt x="205" y="269"/>
                    <a:pt x="205" y="269"/>
                  </a:cubicBezTo>
                  <a:cubicBezTo>
                    <a:pt x="206" y="266"/>
                    <a:pt x="207" y="264"/>
                    <a:pt x="208" y="261"/>
                  </a:cubicBezTo>
                  <a:close/>
                  <a:moveTo>
                    <a:pt x="224" y="266"/>
                  </a:moveTo>
                  <a:cubicBezTo>
                    <a:pt x="224" y="270"/>
                    <a:pt x="223" y="274"/>
                    <a:pt x="223" y="278"/>
                  </a:cubicBezTo>
                  <a:cubicBezTo>
                    <a:pt x="222" y="277"/>
                    <a:pt x="221" y="276"/>
                    <a:pt x="220" y="275"/>
                  </a:cubicBezTo>
                  <a:cubicBezTo>
                    <a:pt x="221" y="272"/>
                    <a:pt x="223" y="269"/>
                    <a:pt x="224" y="266"/>
                  </a:cubicBezTo>
                  <a:close/>
                  <a:moveTo>
                    <a:pt x="232" y="263"/>
                  </a:moveTo>
                  <a:cubicBezTo>
                    <a:pt x="234" y="261"/>
                    <a:pt x="236" y="259"/>
                    <a:pt x="239" y="257"/>
                  </a:cubicBezTo>
                  <a:cubicBezTo>
                    <a:pt x="236" y="264"/>
                    <a:pt x="234" y="271"/>
                    <a:pt x="231" y="279"/>
                  </a:cubicBezTo>
                  <a:cubicBezTo>
                    <a:pt x="231" y="279"/>
                    <a:pt x="230" y="279"/>
                    <a:pt x="230" y="280"/>
                  </a:cubicBezTo>
                  <a:cubicBezTo>
                    <a:pt x="230" y="274"/>
                    <a:pt x="231" y="268"/>
                    <a:pt x="232" y="263"/>
                  </a:cubicBezTo>
                  <a:close/>
                  <a:moveTo>
                    <a:pt x="106" y="280"/>
                  </a:moveTo>
                  <a:cubicBezTo>
                    <a:pt x="104" y="279"/>
                    <a:pt x="102" y="279"/>
                    <a:pt x="100" y="278"/>
                  </a:cubicBezTo>
                  <a:cubicBezTo>
                    <a:pt x="104" y="272"/>
                    <a:pt x="108" y="267"/>
                    <a:pt x="113" y="262"/>
                  </a:cubicBezTo>
                  <a:cubicBezTo>
                    <a:pt x="115" y="262"/>
                    <a:pt x="117" y="263"/>
                    <a:pt x="119" y="263"/>
                  </a:cubicBezTo>
                  <a:cubicBezTo>
                    <a:pt x="115" y="269"/>
                    <a:pt x="110" y="274"/>
                    <a:pt x="106" y="280"/>
                  </a:cubicBezTo>
                  <a:close/>
                  <a:moveTo>
                    <a:pt x="92" y="274"/>
                  </a:moveTo>
                  <a:cubicBezTo>
                    <a:pt x="96" y="269"/>
                    <a:pt x="101" y="264"/>
                    <a:pt x="105" y="259"/>
                  </a:cubicBezTo>
                  <a:cubicBezTo>
                    <a:pt x="107" y="260"/>
                    <a:pt x="108" y="260"/>
                    <a:pt x="110" y="261"/>
                  </a:cubicBezTo>
                  <a:cubicBezTo>
                    <a:pt x="105" y="266"/>
                    <a:pt x="101" y="271"/>
                    <a:pt x="97" y="276"/>
                  </a:cubicBezTo>
                  <a:cubicBezTo>
                    <a:pt x="95" y="276"/>
                    <a:pt x="94" y="275"/>
                    <a:pt x="92" y="274"/>
                  </a:cubicBezTo>
                  <a:close/>
                  <a:moveTo>
                    <a:pt x="86" y="270"/>
                  </a:moveTo>
                  <a:cubicBezTo>
                    <a:pt x="89" y="265"/>
                    <a:pt x="93" y="261"/>
                    <a:pt x="97" y="256"/>
                  </a:cubicBezTo>
                  <a:cubicBezTo>
                    <a:pt x="97" y="256"/>
                    <a:pt x="97" y="256"/>
                    <a:pt x="97" y="256"/>
                  </a:cubicBezTo>
                  <a:cubicBezTo>
                    <a:pt x="98" y="256"/>
                    <a:pt x="100" y="257"/>
                    <a:pt x="102" y="258"/>
                  </a:cubicBezTo>
                  <a:cubicBezTo>
                    <a:pt x="97" y="262"/>
                    <a:pt x="93" y="267"/>
                    <a:pt x="89" y="272"/>
                  </a:cubicBezTo>
                  <a:cubicBezTo>
                    <a:pt x="88" y="272"/>
                    <a:pt x="87" y="271"/>
                    <a:pt x="86" y="270"/>
                  </a:cubicBezTo>
                  <a:close/>
                  <a:moveTo>
                    <a:pt x="87" y="251"/>
                  </a:moveTo>
                  <a:cubicBezTo>
                    <a:pt x="86" y="252"/>
                    <a:pt x="85" y="253"/>
                    <a:pt x="84" y="255"/>
                  </a:cubicBezTo>
                  <a:cubicBezTo>
                    <a:pt x="84" y="253"/>
                    <a:pt x="84" y="251"/>
                    <a:pt x="84" y="249"/>
                  </a:cubicBezTo>
                  <a:cubicBezTo>
                    <a:pt x="85" y="249"/>
                    <a:pt x="86" y="250"/>
                    <a:pt x="87" y="251"/>
                  </a:cubicBezTo>
                  <a:close/>
                  <a:moveTo>
                    <a:pt x="83" y="268"/>
                  </a:moveTo>
                  <a:cubicBezTo>
                    <a:pt x="83" y="266"/>
                    <a:pt x="83" y="263"/>
                    <a:pt x="83" y="261"/>
                  </a:cubicBezTo>
                  <a:cubicBezTo>
                    <a:pt x="85" y="258"/>
                    <a:pt x="88" y="255"/>
                    <a:pt x="90" y="252"/>
                  </a:cubicBezTo>
                  <a:cubicBezTo>
                    <a:pt x="91" y="253"/>
                    <a:pt x="92" y="253"/>
                    <a:pt x="94" y="254"/>
                  </a:cubicBezTo>
                  <a:cubicBezTo>
                    <a:pt x="90" y="259"/>
                    <a:pt x="87" y="264"/>
                    <a:pt x="83" y="268"/>
                  </a:cubicBezTo>
                  <a:close/>
                  <a:moveTo>
                    <a:pt x="134" y="289"/>
                  </a:moveTo>
                  <a:cubicBezTo>
                    <a:pt x="132" y="295"/>
                    <a:pt x="129" y="300"/>
                    <a:pt x="127" y="306"/>
                  </a:cubicBezTo>
                  <a:cubicBezTo>
                    <a:pt x="127" y="300"/>
                    <a:pt x="127" y="295"/>
                    <a:pt x="128" y="289"/>
                  </a:cubicBezTo>
                  <a:cubicBezTo>
                    <a:pt x="130" y="289"/>
                    <a:pt x="132" y="289"/>
                    <a:pt x="134" y="289"/>
                  </a:cubicBezTo>
                  <a:close/>
                  <a:moveTo>
                    <a:pt x="138" y="290"/>
                  </a:moveTo>
                  <a:cubicBezTo>
                    <a:pt x="140" y="290"/>
                    <a:pt x="142" y="290"/>
                    <a:pt x="143" y="290"/>
                  </a:cubicBezTo>
                  <a:cubicBezTo>
                    <a:pt x="141" y="296"/>
                    <a:pt x="138" y="303"/>
                    <a:pt x="136" y="309"/>
                  </a:cubicBezTo>
                  <a:cubicBezTo>
                    <a:pt x="134" y="309"/>
                    <a:pt x="131" y="309"/>
                    <a:pt x="129" y="309"/>
                  </a:cubicBezTo>
                  <a:cubicBezTo>
                    <a:pt x="132" y="302"/>
                    <a:pt x="135" y="296"/>
                    <a:pt x="138" y="290"/>
                  </a:cubicBezTo>
                  <a:close/>
                  <a:moveTo>
                    <a:pt x="60" y="261"/>
                  </a:moveTo>
                  <a:cubicBezTo>
                    <a:pt x="60" y="267"/>
                    <a:pt x="58" y="272"/>
                    <a:pt x="57" y="279"/>
                  </a:cubicBezTo>
                  <a:cubicBezTo>
                    <a:pt x="56" y="277"/>
                    <a:pt x="54" y="276"/>
                    <a:pt x="53" y="275"/>
                  </a:cubicBezTo>
                  <a:cubicBezTo>
                    <a:pt x="55" y="270"/>
                    <a:pt x="58" y="266"/>
                    <a:pt x="60" y="261"/>
                  </a:cubicBezTo>
                  <a:close/>
                  <a:moveTo>
                    <a:pt x="37" y="258"/>
                  </a:moveTo>
                  <a:cubicBezTo>
                    <a:pt x="39" y="254"/>
                    <a:pt x="41" y="250"/>
                    <a:pt x="44" y="247"/>
                  </a:cubicBezTo>
                  <a:cubicBezTo>
                    <a:pt x="45" y="248"/>
                    <a:pt x="46" y="248"/>
                    <a:pt x="46" y="249"/>
                  </a:cubicBezTo>
                  <a:cubicBezTo>
                    <a:pt x="44" y="253"/>
                    <a:pt x="41" y="257"/>
                    <a:pt x="39" y="260"/>
                  </a:cubicBezTo>
                  <a:cubicBezTo>
                    <a:pt x="38" y="260"/>
                    <a:pt x="37" y="259"/>
                    <a:pt x="37" y="258"/>
                  </a:cubicBezTo>
                  <a:close/>
                  <a:moveTo>
                    <a:pt x="7" y="171"/>
                  </a:moveTo>
                  <a:cubicBezTo>
                    <a:pt x="7" y="171"/>
                    <a:pt x="7" y="171"/>
                    <a:pt x="7" y="171"/>
                  </a:cubicBezTo>
                  <a:cubicBezTo>
                    <a:pt x="9" y="171"/>
                    <a:pt x="10" y="171"/>
                    <a:pt x="12" y="171"/>
                  </a:cubicBezTo>
                  <a:cubicBezTo>
                    <a:pt x="10" y="175"/>
                    <a:pt x="9" y="179"/>
                    <a:pt x="7" y="183"/>
                  </a:cubicBezTo>
                  <a:cubicBezTo>
                    <a:pt x="7" y="179"/>
                    <a:pt x="7" y="175"/>
                    <a:pt x="7" y="171"/>
                  </a:cubicBezTo>
                  <a:close/>
                  <a:moveTo>
                    <a:pt x="7" y="190"/>
                  </a:moveTo>
                  <a:cubicBezTo>
                    <a:pt x="10" y="184"/>
                    <a:pt x="13" y="177"/>
                    <a:pt x="15" y="171"/>
                  </a:cubicBezTo>
                  <a:cubicBezTo>
                    <a:pt x="18" y="171"/>
                    <a:pt x="20" y="171"/>
                    <a:pt x="23" y="171"/>
                  </a:cubicBezTo>
                  <a:cubicBezTo>
                    <a:pt x="20" y="178"/>
                    <a:pt x="17" y="184"/>
                    <a:pt x="15" y="191"/>
                  </a:cubicBezTo>
                  <a:cubicBezTo>
                    <a:pt x="12" y="191"/>
                    <a:pt x="10" y="191"/>
                    <a:pt x="8" y="191"/>
                  </a:cubicBezTo>
                  <a:cubicBezTo>
                    <a:pt x="8" y="191"/>
                    <a:pt x="8" y="190"/>
                    <a:pt x="7" y="190"/>
                  </a:cubicBezTo>
                  <a:close/>
                  <a:moveTo>
                    <a:pt x="26" y="172"/>
                  </a:moveTo>
                  <a:cubicBezTo>
                    <a:pt x="26" y="175"/>
                    <a:pt x="26" y="179"/>
                    <a:pt x="26" y="182"/>
                  </a:cubicBezTo>
                  <a:cubicBezTo>
                    <a:pt x="25" y="185"/>
                    <a:pt x="24" y="188"/>
                    <a:pt x="23" y="191"/>
                  </a:cubicBezTo>
                  <a:cubicBezTo>
                    <a:pt x="21" y="191"/>
                    <a:pt x="20" y="191"/>
                    <a:pt x="18" y="191"/>
                  </a:cubicBezTo>
                  <a:cubicBezTo>
                    <a:pt x="21" y="184"/>
                    <a:pt x="23" y="178"/>
                    <a:pt x="26" y="172"/>
                  </a:cubicBezTo>
                  <a:close/>
                  <a:moveTo>
                    <a:pt x="32" y="195"/>
                  </a:moveTo>
                  <a:cubicBezTo>
                    <a:pt x="32" y="192"/>
                    <a:pt x="32" y="189"/>
                    <a:pt x="33" y="185"/>
                  </a:cubicBezTo>
                  <a:cubicBezTo>
                    <a:pt x="33" y="188"/>
                    <a:pt x="34" y="190"/>
                    <a:pt x="35" y="192"/>
                  </a:cubicBezTo>
                  <a:cubicBezTo>
                    <a:pt x="34" y="194"/>
                    <a:pt x="34" y="196"/>
                    <a:pt x="33" y="199"/>
                  </a:cubicBezTo>
                  <a:cubicBezTo>
                    <a:pt x="33" y="198"/>
                    <a:pt x="32" y="196"/>
                    <a:pt x="32" y="195"/>
                  </a:cubicBezTo>
                  <a:close/>
                  <a:moveTo>
                    <a:pt x="37" y="197"/>
                  </a:moveTo>
                  <a:cubicBezTo>
                    <a:pt x="38" y="199"/>
                    <a:pt x="39" y="201"/>
                    <a:pt x="40" y="203"/>
                  </a:cubicBezTo>
                  <a:cubicBezTo>
                    <a:pt x="39" y="206"/>
                    <a:pt x="38" y="209"/>
                    <a:pt x="37" y="212"/>
                  </a:cubicBezTo>
                  <a:cubicBezTo>
                    <a:pt x="36" y="210"/>
                    <a:pt x="35" y="207"/>
                    <a:pt x="35" y="205"/>
                  </a:cubicBezTo>
                  <a:cubicBezTo>
                    <a:pt x="36" y="202"/>
                    <a:pt x="36" y="199"/>
                    <a:pt x="37" y="197"/>
                  </a:cubicBezTo>
                  <a:close/>
                  <a:moveTo>
                    <a:pt x="44" y="210"/>
                  </a:moveTo>
                  <a:cubicBezTo>
                    <a:pt x="43" y="211"/>
                    <a:pt x="42" y="212"/>
                    <a:pt x="41" y="213"/>
                  </a:cubicBezTo>
                  <a:cubicBezTo>
                    <a:pt x="41" y="211"/>
                    <a:pt x="42" y="209"/>
                    <a:pt x="43" y="207"/>
                  </a:cubicBezTo>
                  <a:cubicBezTo>
                    <a:pt x="43" y="208"/>
                    <a:pt x="44" y="209"/>
                    <a:pt x="44" y="210"/>
                  </a:cubicBezTo>
                  <a:close/>
                  <a:moveTo>
                    <a:pt x="34" y="236"/>
                  </a:moveTo>
                  <a:cubicBezTo>
                    <a:pt x="35" y="237"/>
                    <a:pt x="36" y="238"/>
                    <a:pt x="37" y="239"/>
                  </a:cubicBezTo>
                  <a:cubicBezTo>
                    <a:pt x="36" y="241"/>
                    <a:pt x="35" y="243"/>
                    <a:pt x="34" y="245"/>
                  </a:cubicBezTo>
                  <a:cubicBezTo>
                    <a:pt x="34" y="242"/>
                    <a:pt x="34" y="239"/>
                    <a:pt x="34" y="236"/>
                  </a:cubicBezTo>
                  <a:close/>
                  <a:moveTo>
                    <a:pt x="33" y="253"/>
                  </a:moveTo>
                  <a:cubicBezTo>
                    <a:pt x="35" y="249"/>
                    <a:pt x="37" y="246"/>
                    <a:pt x="39" y="242"/>
                  </a:cubicBezTo>
                  <a:cubicBezTo>
                    <a:pt x="40" y="243"/>
                    <a:pt x="41" y="243"/>
                    <a:pt x="41" y="244"/>
                  </a:cubicBezTo>
                  <a:cubicBezTo>
                    <a:pt x="39" y="248"/>
                    <a:pt x="37" y="251"/>
                    <a:pt x="34" y="255"/>
                  </a:cubicBezTo>
                  <a:cubicBezTo>
                    <a:pt x="34" y="254"/>
                    <a:pt x="33" y="254"/>
                    <a:pt x="33" y="253"/>
                  </a:cubicBezTo>
                  <a:close/>
                  <a:moveTo>
                    <a:pt x="41" y="263"/>
                  </a:moveTo>
                  <a:cubicBezTo>
                    <a:pt x="44" y="259"/>
                    <a:pt x="46" y="255"/>
                    <a:pt x="49" y="252"/>
                  </a:cubicBezTo>
                  <a:cubicBezTo>
                    <a:pt x="50" y="252"/>
                    <a:pt x="51" y="253"/>
                    <a:pt x="51" y="254"/>
                  </a:cubicBezTo>
                  <a:cubicBezTo>
                    <a:pt x="49" y="258"/>
                    <a:pt x="46" y="262"/>
                    <a:pt x="44" y="266"/>
                  </a:cubicBezTo>
                  <a:cubicBezTo>
                    <a:pt x="43" y="265"/>
                    <a:pt x="42" y="264"/>
                    <a:pt x="41" y="263"/>
                  </a:cubicBezTo>
                  <a:close/>
                  <a:moveTo>
                    <a:pt x="46" y="269"/>
                  </a:moveTo>
                  <a:cubicBezTo>
                    <a:pt x="49" y="265"/>
                    <a:pt x="51" y="260"/>
                    <a:pt x="54" y="256"/>
                  </a:cubicBezTo>
                  <a:cubicBezTo>
                    <a:pt x="55" y="257"/>
                    <a:pt x="56" y="258"/>
                    <a:pt x="58" y="259"/>
                  </a:cubicBezTo>
                  <a:cubicBezTo>
                    <a:pt x="55" y="263"/>
                    <a:pt x="53" y="268"/>
                    <a:pt x="50" y="272"/>
                  </a:cubicBezTo>
                  <a:cubicBezTo>
                    <a:pt x="49" y="271"/>
                    <a:pt x="48" y="270"/>
                    <a:pt x="46" y="269"/>
                  </a:cubicBezTo>
                  <a:close/>
                  <a:moveTo>
                    <a:pt x="64" y="279"/>
                  </a:moveTo>
                  <a:cubicBezTo>
                    <a:pt x="65" y="274"/>
                    <a:pt x="66" y="269"/>
                    <a:pt x="67" y="262"/>
                  </a:cubicBezTo>
                  <a:cubicBezTo>
                    <a:pt x="70" y="259"/>
                    <a:pt x="74" y="256"/>
                    <a:pt x="77" y="252"/>
                  </a:cubicBezTo>
                  <a:cubicBezTo>
                    <a:pt x="77" y="257"/>
                    <a:pt x="76" y="262"/>
                    <a:pt x="76" y="268"/>
                  </a:cubicBezTo>
                  <a:cubicBezTo>
                    <a:pt x="72" y="272"/>
                    <a:pt x="68" y="275"/>
                    <a:pt x="64" y="279"/>
                  </a:cubicBezTo>
                  <a:close/>
                  <a:moveTo>
                    <a:pt x="118" y="283"/>
                  </a:moveTo>
                  <a:cubicBezTo>
                    <a:pt x="115" y="283"/>
                    <a:pt x="112" y="282"/>
                    <a:pt x="109" y="281"/>
                  </a:cubicBezTo>
                  <a:cubicBezTo>
                    <a:pt x="113" y="276"/>
                    <a:pt x="117" y="272"/>
                    <a:pt x="120" y="267"/>
                  </a:cubicBezTo>
                  <a:cubicBezTo>
                    <a:pt x="120" y="273"/>
                    <a:pt x="120" y="279"/>
                    <a:pt x="120" y="285"/>
                  </a:cubicBezTo>
                  <a:cubicBezTo>
                    <a:pt x="120" y="286"/>
                    <a:pt x="121" y="286"/>
                    <a:pt x="121" y="287"/>
                  </a:cubicBezTo>
                  <a:cubicBezTo>
                    <a:pt x="121" y="288"/>
                    <a:pt x="121" y="289"/>
                    <a:pt x="121" y="289"/>
                  </a:cubicBezTo>
                  <a:cubicBezTo>
                    <a:pt x="121" y="288"/>
                    <a:pt x="121" y="287"/>
                    <a:pt x="121" y="286"/>
                  </a:cubicBezTo>
                  <a:cubicBezTo>
                    <a:pt x="120" y="285"/>
                    <a:pt x="119" y="284"/>
                    <a:pt x="118" y="283"/>
                  </a:cubicBezTo>
                  <a:close/>
                  <a:moveTo>
                    <a:pt x="139" y="309"/>
                  </a:moveTo>
                  <a:cubicBezTo>
                    <a:pt x="142" y="303"/>
                    <a:pt x="144" y="296"/>
                    <a:pt x="147" y="290"/>
                  </a:cubicBezTo>
                  <a:cubicBezTo>
                    <a:pt x="149" y="290"/>
                    <a:pt x="152" y="290"/>
                    <a:pt x="154" y="290"/>
                  </a:cubicBezTo>
                  <a:cubicBezTo>
                    <a:pt x="151" y="296"/>
                    <a:pt x="149" y="303"/>
                    <a:pt x="147" y="309"/>
                  </a:cubicBezTo>
                  <a:cubicBezTo>
                    <a:pt x="147" y="309"/>
                    <a:pt x="146" y="309"/>
                    <a:pt x="146" y="310"/>
                  </a:cubicBezTo>
                  <a:cubicBezTo>
                    <a:pt x="146" y="310"/>
                    <a:pt x="145" y="310"/>
                    <a:pt x="144" y="310"/>
                  </a:cubicBezTo>
                  <a:cubicBezTo>
                    <a:pt x="143" y="310"/>
                    <a:pt x="141" y="310"/>
                    <a:pt x="139" y="309"/>
                  </a:cubicBezTo>
                  <a:close/>
                  <a:moveTo>
                    <a:pt x="250" y="210"/>
                  </a:moveTo>
                  <a:cubicBezTo>
                    <a:pt x="255" y="201"/>
                    <a:pt x="258" y="193"/>
                    <a:pt x="260" y="187"/>
                  </a:cubicBezTo>
                  <a:cubicBezTo>
                    <a:pt x="260" y="190"/>
                    <a:pt x="260" y="194"/>
                    <a:pt x="259" y="197"/>
                  </a:cubicBezTo>
                  <a:cubicBezTo>
                    <a:pt x="259" y="198"/>
                    <a:pt x="259" y="198"/>
                    <a:pt x="260" y="199"/>
                  </a:cubicBezTo>
                  <a:cubicBezTo>
                    <a:pt x="257" y="202"/>
                    <a:pt x="255" y="206"/>
                    <a:pt x="252" y="212"/>
                  </a:cubicBezTo>
                  <a:cubicBezTo>
                    <a:pt x="251" y="211"/>
                    <a:pt x="251" y="210"/>
                    <a:pt x="250" y="2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3847" y="1685292"/>
            <a:ext cx="7886700" cy="4351337"/>
          </a:xfrm>
        </p:spPr>
        <p:txBody>
          <a:bodyPr>
            <a:noAutofit/>
          </a:bodyPr>
          <a:lstStyle/>
          <a:p>
            <a:pPr fontAlgn="auto">
              <a:lnSpc>
                <a:spcPct val="100000"/>
              </a:lnSpc>
              <a:spcBef>
                <a:spcPts val="1200"/>
              </a:spcBef>
            </a:pPr>
            <a:r>
              <a:rPr lang="en-US" altLang="zh-CN" sz="2000" dirty="0" err="1" smtClean="0"/>
              <a:t>bool</a:t>
            </a:r>
            <a:r>
              <a:rPr lang="en-US" altLang="zh-CN" sz="2000" dirty="0" smtClean="0"/>
              <a:t> </a:t>
            </a:r>
            <a:r>
              <a:rPr lang="en-US" altLang="zh-CN" sz="2000" b="1" dirty="0" err="1" smtClean="0">
                <a:solidFill>
                  <a:srgbClr val="FF0000"/>
                </a:solidFill>
              </a:rPr>
              <a:t>IsEdge</a:t>
            </a:r>
            <a:r>
              <a:rPr lang="en-US" altLang="zh-CN" sz="2000" dirty="0" smtClean="0"/>
              <a:t>(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v1, </a:t>
            </a:r>
            <a:r>
              <a:rPr lang="en-US" altLang="zh-CN" sz="2000" dirty="0" err="1" smtClean="0"/>
              <a:t>int</a:t>
            </a:r>
            <a:r>
              <a:rPr lang="en-US" altLang="zh-CN" sz="2000" dirty="0" smtClean="0"/>
              <a:t> v2){ 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 smtClean="0"/>
              <a:t>  for(vertex[v1]-&gt;</a:t>
            </a:r>
            <a:r>
              <a:rPr lang="en-US" altLang="zh-CN" sz="2000" dirty="0" err="1" smtClean="0"/>
              <a:t>moveToStart</a:t>
            </a:r>
            <a:r>
              <a:rPr lang="en-US" altLang="zh-CN" sz="2000" dirty="0" smtClean="0"/>
              <a:t>(); vertex[v1]-&gt; </a:t>
            </a:r>
            <a:r>
              <a:rPr lang="en-US" altLang="zh-CN" sz="2000" dirty="0" err="1" smtClean="0"/>
              <a:t>currPos</a:t>
            </a:r>
            <a:r>
              <a:rPr lang="en-US" altLang="zh-CN" sz="2000" dirty="0" smtClean="0"/>
              <a:t>() &lt; vertex[v1]-&gt;length(); vertex[v1]-&gt;next()){ 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 smtClean="0"/>
              <a:t>        Edge it;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 smtClean="0"/>
              <a:t>        it = vertex[v1]-&gt;</a:t>
            </a:r>
            <a:r>
              <a:rPr lang="en-US" altLang="zh-CN" sz="2000" dirty="0" err="1" smtClean="0"/>
              <a:t>getValue</a:t>
            </a:r>
            <a:r>
              <a:rPr lang="en-US" altLang="zh-CN" sz="2000" dirty="0" smtClean="0"/>
              <a:t>(); 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 smtClean="0"/>
              <a:t>		if(</a:t>
            </a:r>
            <a:r>
              <a:rPr lang="en-US" altLang="zh-CN" sz="2000" dirty="0" err="1" smtClean="0"/>
              <a:t>it.GetVertex</a:t>
            </a:r>
            <a:r>
              <a:rPr lang="en-US" altLang="zh-CN" sz="2000" dirty="0" smtClean="0"/>
              <a:t>() == v2)    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 smtClean="0"/>
              <a:t>             return true; 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 smtClean="0"/>
              <a:t>		} 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 smtClean="0"/>
              <a:t>		return false; </a:t>
            </a:r>
          </a:p>
          <a:p>
            <a:pPr fontAlgn="auto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sz="2000" dirty="0" smtClean="0"/>
              <a:t>}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05CEE31-1C27-4D04-9602-687964FDD920}" type="datetime1">
              <a:rPr lang="zh-CN" altLang="en-US" sz="465" smtClean="0"/>
              <a:pPr>
                <a:defRPr/>
              </a:pPr>
              <a:t>2024/11/4</a:t>
            </a:fld>
            <a:endParaRPr lang="zh-CN" altLang="en-US" sz="465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465" smtClean="0"/>
              <a:t>lec 9 Graph Algorithms</a:t>
            </a:r>
            <a:endParaRPr lang="zh-CN" altLang="en-US" sz="465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E94D89D-F5C8-4ADB-91AC-94D7A8C47A12}" type="slidenum">
              <a:rPr lang="zh-CN" altLang="en-US" sz="465" smtClean="0"/>
              <a:pPr>
                <a:defRPr/>
              </a:pPr>
              <a:t>39</a:t>
            </a:fld>
            <a:endParaRPr lang="zh-CN" altLang="en-US" sz="465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8286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Motivation for Graphs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126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5A842D0-334B-4EEC-8B89-3F837D0B59EA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1126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1126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08D0E3C-76A2-4F33-BC4B-26913BC45780}" type="slidenum">
              <a:rPr lang="en-US" altLang="zh-CN" sz="790"/>
              <a:pPr/>
              <a:t>4</a:t>
            </a:fld>
            <a:endParaRPr lang="en-US" altLang="zh-CN" sz="790"/>
          </a:p>
        </p:txBody>
      </p:sp>
      <p:sp>
        <p:nvSpPr>
          <p:cNvPr id="112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05" y="1700530"/>
            <a:ext cx="4316730" cy="43275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a typeface="宋体" panose="02010600030101010101" pitchFamily="2" charset="-122"/>
              </a:rPr>
              <a:t>Consider the data structures we have looked at so far…</a:t>
            </a:r>
          </a:p>
          <a:p>
            <a:pPr algn="just">
              <a:lnSpc>
                <a:spcPct val="90000"/>
              </a:lnSpc>
            </a:pPr>
            <a:r>
              <a:rPr lang="en-US" altLang="zh-CN" sz="2000" u="sng" dirty="0">
                <a:solidFill>
                  <a:srgbClr val="0000FF"/>
                </a:solidFill>
                <a:ea typeface="宋体" panose="02010600030101010101" pitchFamily="2" charset="-122"/>
              </a:rPr>
              <a:t>Linked list</a:t>
            </a:r>
            <a:r>
              <a:rPr lang="en-US" altLang="zh-CN" sz="2000" dirty="0">
                <a:ea typeface="宋体" panose="02010600030101010101" pitchFamily="2" charset="-122"/>
              </a:rPr>
              <a:t>: nodes with 1 incoming edge + 1 outgoing edge</a:t>
            </a:r>
          </a:p>
          <a:p>
            <a:pPr algn="just">
              <a:lnSpc>
                <a:spcPct val="90000"/>
              </a:lnSpc>
            </a:pPr>
            <a:r>
              <a:rPr lang="en-US" altLang="zh-CN" sz="2000" u="sng" dirty="0">
                <a:solidFill>
                  <a:srgbClr val="0000FF"/>
                </a:solidFill>
                <a:ea typeface="宋体" panose="02010600030101010101" pitchFamily="2" charset="-122"/>
              </a:rPr>
              <a:t>Binary trees/heaps</a:t>
            </a:r>
            <a:r>
              <a:rPr lang="en-US" altLang="zh-CN" sz="2000" dirty="0">
                <a:ea typeface="宋体" panose="02010600030101010101" pitchFamily="2" charset="-122"/>
              </a:rPr>
              <a:t>: nodes with 1 incoming edge + 2 outgoing edges</a:t>
            </a:r>
          </a:p>
          <a:p>
            <a:pPr>
              <a:lnSpc>
                <a:spcPct val="90000"/>
              </a:lnSpc>
            </a:pPr>
            <a:r>
              <a:rPr lang="en-US" altLang="zh-CN" sz="2000" u="sng" dirty="0">
                <a:solidFill>
                  <a:srgbClr val="0000FF"/>
                </a:solidFill>
                <a:ea typeface="宋体" panose="02010600030101010101" pitchFamily="2" charset="-122"/>
              </a:rPr>
              <a:t>B-trees</a:t>
            </a:r>
            <a:r>
              <a:rPr lang="en-US" altLang="zh-CN" sz="2000" dirty="0">
                <a:ea typeface="宋体" panose="02010600030101010101" pitchFamily="2" charset="-122"/>
              </a:rPr>
              <a:t>: nodes with 1 incoming edge + multiple outgoing edges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833745" y="1878330"/>
            <a:ext cx="2633345" cy="548005"/>
            <a:chOff x="7944" y="3862"/>
            <a:chExt cx="3211" cy="863"/>
          </a:xfrm>
        </p:grpSpPr>
        <p:sp>
          <p:nvSpPr>
            <p:cNvPr id="11285" name="Rectangle 26"/>
            <p:cNvSpPr>
              <a:spLocks noChangeArrowheads="1"/>
            </p:cNvSpPr>
            <p:nvPr/>
          </p:nvSpPr>
          <p:spPr bwMode="auto">
            <a:xfrm>
              <a:off x="7985" y="4185"/>
              <a:ext cx="676" cy="5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125">
                <a:ea typeface="宋体" panose="02010600030101010101" pitchFamily="2" charset="-122"/>
              </a:endParaRPr>
            </a:p>
          </p:txBody>
        </p:sp>
        <p:sp>
          <p:nvSpPr>
            <p:cNvPr id="11286" name="Rectangle 27"/>
            <p:cNvSpPr>
              <a:spLocks noChangeArrowheads="1"/>
            </p:cNvSpPr>
            <p:nvPr/>
          </p:nvSpPr>
          <p:spPr bwMode="auto">
            <a:xfrm>
              <a:off x="8674" y="4185"/>
              <a:ext cx="596" cy="5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125">
                <a:ea typeface="宋体" panose="02010600030101010101" pitchFamily="2" charset="-122"/>
              </a:endParaRPr>
            </a:p>
          </p:txBody>
        </p:sp>
        <p:sp>
          <p:nvSpPr>
            <p:cNvPr id="11287" name="Text Box 28"/>
            <p:cNvSpPr txBox="1">
              <a:spLocks noChangeArrowheads="1"/>
            </p:cNvSpPr>
            <p:nvPr/>
          </p:nvSpPr>
          <p:spPr bwMode="auto">
            <a:xfrm>
              <a:off x="7944" y="4210"/>
              <a:ext cx="892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125" b="1">
                  <a:ea typeface="宋体" panose="02010600030101010101" pitchFamily="2" charset="-122"/>
                </a:rPr>
                <a:t>Value</a:t>
              </a:r>
              <a:endParaRPr lang="en-US" altLang="zh-CN" sz="13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8" name="Text Box 29"/>
            <p:cNvSpPr txBox="1">
              <a:spLocks noChangeArrowheads="1"/>
            </p:cNvSpPr>
            <p:nvPr/>
          </p:nvSpPr>
          <p:spPr bwMode="auto">
            <a:xfrm>
              <a:off x="8648" y="4185"/>
              <a:ext cx="778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125" b="1">
                  <a:ea typeface="宋体" panose="02010600030101010101" pitchFamily="2" charset="-122"/>
                </a:rPr>
                <a:t>Next</a:t>
              </a:r>
              <a:endParaRPr lang="en-US" altLang="zh-CN" sz="13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89" name="Text Box 30"/>
            <p:cNvSpPr txBox="1">
              <a:spLocks noChangeArrowheads="1"/>
            </p:cNvSpPr>
            <p:nvPr/>
          </p:nvSpPr>
          <p:spPr bwMode="auto">
            <a:xfrm>
              <a:off x="8300" y="3873"/>
              <a:ext cx="828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125" b="1">
                  <a:ea typeface="宋体" panose="02010600030101010101" pitchFamily="2" charset="-122"/>
                </a:rPr>
                <a:t>node</a:t>
              </a:r>
              <a:endParaRPr lang="en-US" altLang="zh-CN" sz="13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0" name="Oval 31"/>
            <p:cNvSpPr>
              <a:spLocks noChangeArrowheads="1"/>
            </p:cNvSpPr>
            <p:nvPr/>
          </p:nvSpPr>
          <p:spPr bwMode="auto">
            <a:xfrm>
              <a:off x="8918" y="4523"/>
              <a:ext cx="135" cy="135"/>
            </a:xfrm>
            <a:prstGeom prst="ellipse">
              <a:avLst/>
            </a:prstGeom>
            <a:solidFill>
              <a:srgbClr val="063DE8"/>
            </a:solidFill>
            <a:ln w="127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 sz="1350">
                <a:solidFill>
                  <a:srgbClr val="FC012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1" name="Rectangle 32"/>
            <p:cNvSpPr>
              <a:spLocks noChangeArrowheads="1"/>
            </p:cNvSpPr>
            <p:nvPr/>
          </p:nvSpPr>
          <p:spPr bwMode="auto">
            <a:xfrm>
              <a:off x="9713" y="4174"/>
              <a:ext cx="676" cy="5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125">
                <a:ea typeface="宋体" panose="02010600030101010101" pitchFamily="2" charset="-122"/>
              </a:endParaRPr>
            </a:p>
          </p:txBody>
        </p:sp>
        <p:sp>
          <p:nvSpPr>
            <p:cNvPr id="11292" name="Rectangle 33"/>
            <p:cNvSpPr>
              <a:spLocks noChangeArrowheads="1"/>
            </p:cNvSpPr>
            <p:nvPr/>
          </p:nvSpPr>
          <p:spPr bwMode="auto">
            <a:xfrm>
              <a:off x="10402" y="4174"/>
              <a:ext cx="596" cy="540"/>
            </a:xfrm>
            <a:prstGeom prst="rect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1125">
                <a:ea typeface="宋体" panose="02010600030101010101" pitchFamily="2" charset="-122"/>
              </a:endParaRPr>
            </a:p>
          </p:txBody>
        </p:sp>
        <p:sp>
          <p:nvSpPr>
            <p:cNvPr id="11293" name="Text Box 34"/>
            <p:cNvSpPr txBox="1">
              <a:spLocks noChangeArrowheads="1"/>
            </p:cNvSpPr>
            <p:nvPr/>
          </p:nvSpPr>
          <p:spPr bwMode="auto">
            <a:xfrm>
              <a:off x="9672" y="4199"/>
              <a:ext cx="892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125" b="1">
                  <a:ea typeface="宋体" panose="02010600030101010101" pitchFamily="2" charset="-122"/>
                </a:rPr>
                <a:t>Value</a:t>
              </a:r>
              <a:endParaRPr lang="en-US" altLang="zh-CN" sz="13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4" name="Text Box 35"/>
            <p:cNvSpPr txBox="1">
              <a:spLocks noChangeArrowheads="1"/>
            </p:cNvSpPr>
            <p:nvPr/>
          </p:nvSpPr>
          <p:spPr bwMode="auto">
            <a:xfrm>
              <a:off x="10377" y="4174"/>
              <a:ext cx="778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125" b="1">
                  <a:ea typeface="宋体" panose="02010600030101010101" pitchFamily="2" charset="-122"/>
                </a:rPr>
                <a:t>Next</a:t>
              </a:r>
              <a:endParaRPr lang="en-US" altLang="zh-CN" sz="13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5" name="Text Box 36"/>
            <p:cNvSpPr txBox="1">
              <a:spLocks noChangeArrowheads="1"/>
            </p:cNvSpPr>
            <p:nvPr/>
          </p:nvSpPr>
          <p:spPr bwMode="auto">
            <a:xfrm>
              <a:off x="10028" y="3862"/>
              <a:ext cx="828" cy="4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zh-CN" sz="1125" b="1">
                  <a:ea typeface="宋体" panose="02010600030101010101" pitchFamily="2" charset="-122"/>
                </a:rPr>
                <a:t>node</a:t>
              </a:r>
              <a:endParaRPr lang="en-US" altLang="zh-CN" sz="13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6" name="Oval 37"/>
            <p:cNvSpPr>
              <a:spLocks noChangeArrowheads="1"/>
            </p:cNvSpPr>
            <p:nvPr/>
          </p:nvSpPr>
          <p:spPr bwMode="auto">
            <a:xfrm>
              <a:off x="10647" y="4511"/>
              <a:ext cx="135" cy="135"/>
            </a:xfrm>
            <a:prstGeom prst="ellipse">
              <a:avLst/>
            </a:prstGeom>
            <a:solidFill>
              <a:srgbClr val="063DE8"/>
            </a:solidFill>
            <a:ln w="12700">
              <a:solidFill>
                <a:srgbClr val="063DE8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zh-CN" altLang="zh-CN" sz="1350">
                <a:solidFill>
                  <a:srgbClr val="FC0128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297" name="Line 38"/>
            <p:cNvSpPr>
              <a:spLocks noChangeShapeType="1"/>
            </p:cNvSpPr>
            <p:nvPr/>
          </p:nvSpPr>
          <p:spPr bwMode="auto">
            <a:xfrm>
              <a:off x="9006" y="4603"/>
              <a:ext cx="705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/>
            </a:p>
          </p:txBody>
        </p:sp>
      </p:grpSp>
      <p:sp>
        <p:nvSpPr>
          <p:cNvPr id="38" name="Oval 12"/>
          <p:cNvSpPr>
            <a:spLocks noChangeArrowheads="1"/>
          </p:cNvSpPr>
          <p:nvPr/>
        </p:nvSpPr>
        <p:spPr bwMode="auto">
          <a:xfrm>
            <a:off x="6851730" y="2796096"/>
            <a:ext cx="3429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39" name="Oval 13"/>
          <p:cNvSpPr>
            <a:spLocks noChangeArrowheads="1"/>
          </p:cNvSpPr>
          <p:nvPr/>
        </p:nvSpPr>
        <p:spPr bwMode="auto">
          <a:xfrm>
            <a:off x="6508830" y="3653346"/>
            <a:ext cx="3429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40" name="Oval 14"/>
          <p:cNvSpPr>
            <a:spLocks noChangeArrowheads="1"/>
          </p:cNvSpPr>
          <p:nvPr/>
        </p:nvSpPr>
        <p:spPr bwMode="auto">
          <a:xfrm>
            <a:off x="7194630" y="3653346"/>
            <a:ext cx="3429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41" name="Line 15"/>
          <p:cNvSpPr>
            <a:spLocks noChangeShapeType="1"/>
          </p:cNvSpPr>
          <p:nvPr/>
        </p:nvSpPr>
        <p:spPr bwMode="auto">
          <a:xfrm flipH="1">
            <a:off x="6680280" y="3138996"/>
            <a:ext cx="3429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2" name="Line 16"/>
          <p:cNvSpPr>
            <a:spLocks noChangeShapeType="1"/>
          </p:cNvSpPr>
          <p:nvPr/>
        </p:nvSpPr>
        <p:spPr bwMode="auto">
          <a:xfrm>
            <a:off x="7023180" y="3138996"/>
            <a:ext cx="28575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3" name="Text Box 17"/>
          <p:cNvSpPr txBox="1">
            <a:spLocks noChangeArrowheads="1"/>
          </p:cNvSpPr>
          <p:nvPr/>
        </p:nvSpPr>
        <p:spPr bwMode="auto">
          <a:xfrm>
            <a:off x="6500496" y="3637868"/>
            <a:ext cx="373856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</a:p>
        </p:txBody>
      </p:sp>
      <p:sp>
        <p:nvSpPr>
          <p:cNvPr id="44" name="Oval 18"/>
          <p:cNvSpPr>
            <a:spLocks noChangeArrowheads="1"/>
          </p:cNvSpPr>
          <p:nvPr/>
        </p:nvSpPr>
        <p:spPr bwMode="auto">
          <a:xfrm>
            <a:off x="6861255" y="4499881"/>
            <a:ext cx="3429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45" name="Oval 19"/>
          <p:cNvSpPr>
            <a:spLocks noChangeArrowheads="1"/>
          </p:cNvSpPr>
          <p:nvPr/>
        </p:nvSpPr>
        <p:spPr bwMode="auto">
          <a:xfrm>
            <a:off x="7547055" y="4499881"/>
            <a:ext cx="342900" cy="3429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zh-CN" altLang="en-US" sz="1500">
              <a:ea typeface="宋体" panose="02010600030101010101" pitchFamily="2" charset="-122"/>
            </a:endParaRPr>
          </a:p>
        </p:txBody>
      </p:sp>
      <p:sp>
        <p:nvSpPr>
          <p:cNvPr id="46" name="Line 20"/>
          <p:cNvSpPr>
            <a:spLocks noChangeShapeType="1"/>
          </p:cNvSpPr>
          <p:nvPr/>
        </p:nvSpPr>
        <p:spPr bwMode="auto">
          <a:xfrm flipH="1">
            <a:off x="7032705" y="3985531"/>
            <a:ext cx="3429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7" name="Line 21"/>
          <p:cNvSpPr>
            <a:spLocks noChangeShapeType="1"/>
          </p:cNvSpPr>
          <p:nvPr/>
        </p:nvSpPr>
        <p:spPr bwMode="auto">
          <a:xfrm>
            <a:off x="7375605" y="3985531"/>
            <a:ext cx="28575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48" name="Text Box 22"/>
          <p:cNvSpPr txBox="1">
            <a:spLocks noChangeArrowheads="1"/>
          </p:cNvSpPr>
          <p:nvPr/>
        </p:nvSpPr>
        <p:spPr bwMode="auto">
          <a:xfrm>
            <a:off x="6844586" y="4490356"/>
            <a:ext cx="38933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96</a:t>
            </a:r>
          </a:p>
        </p:txBody>
      </p:sp>
      <p:sp>
        <p:nvSpPr>
          <p:cNvPr id="49" name="Text Box 23"/>
          <p:cNvSpPr txBox="1">
            <a:spLocks noChangeArrowheads="1"/>
          </p:cNvSpPr>
          <p:nvPr/>
        </p:nvSpPr>
        <p:spPr bwMode="auto">
          <a:xfrm>
            <a:off x="7530386" y="4508215"/>
            <a:ext cx="403622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99</a:t>
            </a:r>
          </a:p>
        </p:txBody>
      </p:sp>
      <p:sp>
        <p:nvSpPr>
          <p:cNvPr id="50" name="Text Box 24"/>
          <p:cNvSpPr txBox="1">
            <a:spLocks noChangeArrowheads="1"/>
          </p:cNvSpPr>
          <p:nvPr/>
        </p:nvSpPr>
        <p:spPr bwMode="auto">
          <a:xfrm>
            <a:off x="6839824" y="2782999"/>
            <a:ext cx="5191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94</a:t>
            </a:r>
          </a:p>
        </p:txBody>
      </p:sp>
      <p:sp>
        <p:nvSpPr>
          <p:cNvPr id="51" name="Text Box 25"/>
          <p:cNvSpPr txBox="1">
            <a:spLocks noChangeArrowheads="1"/>
          </p:cNvSpPr>
          <p:nvPr/>
        </p:nvSpPr>
        <p:spPr bwMode="auto">
          <a:xfrm>
            <a:off x="7183915" y="3634296"/>
            <a:ext cx="5191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Times New Roman" panose="02020603050405020304" pitchFamily="18" charset="0"/>
                <a:ea typeface="宋体" panose="02010600030101010101" pitchFamily="2" charset="-122"/>
              </a:rPr>
              <a:t>97</a:t>
            </a:r>
          </a:p>
        </p:txBody>
      </p:sp>
      <p:sp>
        <p:nvSpPr>
          <p:cNvPr id="52" name="Oval 39"/>
          <p:cNvSpPr>
            <a:spLocks noChangeArrowheads="1"/>
          </p:cNvSpPr>
          <p:nvPr/>
        </p:nvSpPr>
        <p:spPr bwMode="auto">
          <a:xfrm>
            <a:off x="5283101" y="5331113"/>
            <a:ext cx="1028700" cy="2286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500" dirty="0">
                <a:ea typeface="宋体" panose="02010600030101010101" pitchFamily="2" charset="-122"/>
              </a:rPr>
              <a:t>3    5</a:t>
            </a:r>
          </a:p>
        </p:txBody>
      </p:sp>
      <p:sp>
        <p:nvSpPr>
          <p:cNvPr id="53" name="Line 41"/>
          <p:cNvSpPr>
            <a:spLocks noChangeShapeType="1"/>
          </p:cNvSpPr>
          <p:nvPr/>
        </p:nvSpPr>
        <p:spPr bwMode="auto">
          <a:xfrm flipH="1">
            <a:off x="5283101" y="5445413"/>
            <a:ext cx="2286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4" name="Line 42"/>
          <p:cNvSpPr>
            <a:spLocks noChangeShapeType="1"/>
          </p:cNvSpPr>
          <p:nvPr/>
        </p:nvSpPr>
        <p:spPr bwMode="auto">
          <a:xfrm>
            <a:off x="5797451" y="5445413"/>
            <a:ext cx="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  <p:sp>
        <p:nvSpPr>
          <p:cNvPr id="55" name="Line 43"/>
          <p:cNvSpPr>
            <a:spLocks noChangeShapeType="1"/>
          </p:cNvSpPr>
          <p:nvPr/>
        </p:nvSpPr>
        <p:spPr bwMode="auto">
          <a:xfrm>
            <a:off x="6140351" y="5445413"/>
            <a:ext cx="114300" cy="5143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135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82866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Motivation for Graphs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229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9AAB748-ED7B-451B-A1CB-80FA82DB370E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1229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1229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39009A-502F-413F-A3D0-4BC013DA92FD}" type="slidenum">
              <a:rPr lang="en-US" altLang="zh-CN" sz="790"/>
              <a:pPr/>
              <a:t>5</a:t>
            </a:fld>
            <a:endParaRPr lang="en-US" altLang="zh-CN" sz="790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2140" y="2275205"/>
            <a:ext cx="7685405" cy="2854325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altLang="zh-CN" dirty="0" smtClean="0">
                <a:ea typeface="宋体" panose="02010600030101010101" pitchFamily="2" charset="-122"/>
              </a:rPr>
              <a:t>How can you generalize these data structures?</a:t>
            </a:r>
          </a:p>
          <a:p>
            <a:pPr algn="just"/>
            <a:r>
              <a:rPr lang="en-US" altLang="zh-CN" dirty="0" smtClean="0">
                <a:ea typeface="宋体" panose="02010600030101010101" pitchFamily="2" charset="-122"/>
              </a:rPr>
              <a:t>Consider data structures for representing the following problems…</a:t>
            </a:r>
          </a:p>
          <a:p>
            <a:endParaRPr lang="en-US" altLang="zh-CN" dirty="0" smtClean="0">
              <a:ea typeface="宋体" panose="02010600030101010101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 rot="21420000">
            <a:off x="8195310" y="5299075"/>
            <a:ext cx="639445" cy="887095"/>
            <a:chOff x="7572" y="3656"/>
            <a:chExt cx="372" cy="636"/>
          </a:xfrm>
          <a:solidFill>
            <a:schemeClr val="accent1">
              <a:alpha val="40000"/>
            </a:schemeClr>
          </a:solidFill>
        </p:grpSpPr>
        <p:sp>
          <p:nvSpPr>
            <p:cNvPr id="1043" name="Freeform 580"/>
            <p:cNvSpPr>
              <a:spLocks noEditPoints="1"/>
            </p:cNvSpPr>
            <p:nvPr>
              <p:custDataLst>
                <p:tags r:id="rId5"/>
              </p:custDataLst>
            </p:nvPr>
          </p:nvSpPr>
          <p:spPr bwMode="auto">
            <a:xfrm>
              <a:off x="7572" y="3656"/>
              <a:ext cx="373" cy="637"/>
            </a:xfrm>
            <a:custGeom>
              <a:avLst/>
              <a:gdLst>
                <a:gd name="T0" fmla="*/ 329 w 391"/>
                <a:gd name="T1" fmla="*/ 311 h 669"/>
                <a:gd name="T2" fmla="*/ 117 w 391"/>
                <a:gd name="T3" fmla="*/ 301 h 669"/>
                <a:gd name="T4" fmla="*/ 202 w 391"/>
                <a:gd name="T5" fmla="*/ 296 h 669"/>
                <a:gd name="T6" fmla="*/ 179 w 391"/>
                <a:gd name="T7" fmla="*/ 265 h 669"/>
                <a:gd name="T8" fmla="*/ 381 w 391"/>
                <a:gd name="T9" fmla="*/ 270 h 669"/>
                <a:gd name="T10" fmla="*/ 368 w 391"/>
                <a:gd name="T11" fmla="*/ 176 h 669"/>
                <a:gd name="T12" fmla="*/ 367 w 391"/>
                <a:gd name="T13" fmla="*/ 143 h 669"/>
                <a:gd name="T14" fmla="*/ 223 w 391"/>
                <a:gd name="T15" fmla="*/ 126 h 669"/>
                <a:gd name="T16" fmla="*/ 134 w 391"/>
                <a:gd name="T17" fmla="*/ 79 h 669"/>
                <a:gd name="T18" fmla="*/ 63 w 391"/>
                <a:gd name="T19" fmla="*/ 29 h 669"/>
                <a:gd name="T20" fmla="*/ 78 w 391"/>
                <a:gd name="T21" fmla="*/ 342 h 669"/>
                <a:gd name="T22" fmla="*/ 72 w 391"/>
                <a:gd name="T23" fmla="*/ 555 h 669"/>
                <a:gd name="T24" fmla="*/ 80 w 391"/>
                <a:gd name="T25" fmla="*/ 602 h 669"/>
                <a:gd name="T26" fmla="*/ 10 w 391"/>
                <a:gd name="T27" fmla="*/ 630 h 669"/>
                <a:gd name="T28" fmla="*/ 50 w 391"/>
                <a:gd name="T29" fmla="*/ 665 h 669"/>
                <a:gd name="T30" fmla="*/ 186 w 391"/>
                <a:gd name="T31" fmla="*/ 624 h 669"/>
                <a:gd name="T32" fmla="*/ 105 w 391"/>
                <a:gd name="T33" fmla="*/ 557 h 669"/>
                <a:gd name="T34" fmla="*/ 113 w 391"/>
                <a:gd name="T35" fmla="*/ 462 h 669"/>
                <a:gd name="T36" fmla="*/ 276 w 391"/>
                <a:gd name="T37" fmla="*/ 335 h 669"/>
                <a:gd name="T38" fmla="*/ 304 w 391"/>
                <a:gd name="T39" fmla="*/ 187 h 669"/>
                <a:gd name="T40" fmla="*/ 281 w 391"/>
                <a:gd name="T41" fmla="*/ 176 h 669"/>
                <a:gd name="T42" fmla="*/ 115 w 391"/>
                <a:gd name="T43" fmla="*/ 170 h 669"/>
                <a:gd name="T44" fmla="*/ 280 w 391"/>
                <a:gd name="T45" fmla="*/ 174 h 669"/>
                <a:gd name="T46" fmla="*/ 272 w 391"/>
                <a:gd name="T47" fmla="*/ 201 h 669"/>
                <a:gd name="T48" fmla="*/ 116 w 391"/>
                <a:gd name="T49" fmla="*/ 187 h 669"/>
                <a:gd name="T50" fmla="*/ 115 w 391"/>
                <a:gd name="T51" fmla="*/ 177 h 669"/>
                <a:gd name="T52" fmla="*/ 365 w 391"/>
                <a:gd name="T53" fmla="*/ 244 h 669"/>
                <a:gd name="T54" fmla="*/ 117 w 391"/>
                <a:gd name="T55" fmla="*/ 226 h 669"/>
                <a:gd name="T56" fmla="*/ 196 w 391"/>
                <a:gd name="T57" fmla="*/ 209 h 669"/>
                <a:gd name="T58" fmla="*/ 365 w 391"/>
                <a:gd name="T59" fmla="*/ 244 h 669"/>
                <a:gd name="T60" fmla="*/ 94 w 391"/>
                <a:gd name="T61" fmla="*/ 111 h 669"/>
                <a:gd name="T62" fmla="*/ 97 w 391"/>
                <a:gd name="T63" fmla="*/ 174 h 669"/>
                <a:gd name="T64" fmla="*/ 100 w 391"/>
                <a:gd name="T65" fmla="*/ 224 h 669"/>
                <a:gd name="T66" fmla="*/ 98 w 391"/>
                <a:gd name="T67" fmla="*/ 198 h 669"/>
                <a:gd name="T68" fmla="*/ 74 w 391"/>
                <a:gd name="T69" fmla="*/ 72 h 669"/>
                <a:gd name="T70" fmla="*/ 74 w 391"/>
                <a:gd name="T71" fmla="*/ 72 h 669"/>
                <a:gd name="T72" fmla="*/ 86 w 391"/>
                <a:gd name="T73" fmla="*/ 108 h 669"/>
                <a:gd name="T74" fmla="*/ 90 w 391"/>
                <a:gd name="T75" fmla="*/ 333 h 669"/>
                <a:gd name="T76" fmla="*/ 86 w 391"/>
                <a:gd name="T77" fmla="*/ 340 h 669"/>
                <a:gd name="T78" fmla="*/ 225 w 391"/>
                <a:gd name="T79" fmla="*/ 280 h 669"/>
                <a:gd name="T80" fmla="*/ 155 w 391"/>
                <a:gd name="T81" fmla="*/ 243 h 669"/>
                <a:gd name="T82" fmla="*/ 117 w 391"/>
                <a:gd name="T83" fmla="*/ 235 h 669"/>
                <a:gd name="T84" fmla="*/ 365 w 391"/>
                <a:gd name="T85" fmla="*/ 248 h 669"/>
                <a:gd name="T86" fmla="*/ 361 w 391"/>
                <a:gd name="T87" fmla="*/ 214 h 669"/>
                <a:gd name="T88" fmla="*/ 272 w 391"/>
                <a:gd name="T89" fmla="*/ 199 h 669"/>
                <a:gd name="T90" fmla="*/ 359 w 391"/>
                <a:gd name="T91" fmla="*/ 187 h 669"/>
                <a:gd name="T92" fmla="*/ 286 w 391"/>
                <a:gd name="T93" fmla="*/ 175 h 669"/>
                <a:gd name="T94" fmla="*/ 335 w 391"/>
                <a:gd name="T95" fmla="*/ 169 h 669"/>
                <a:gd name="T96" fmla="*/ 240 w 391"/>
                <a:gd name="T97" fmla="*/ 137 h 669"/>
                <a:gd name="T98" fmla="*/ 248 w 391"/>
                <a:gd name="T99" fmla="*/ 156 h 669"/>
                <a:gd name="T100" fmla="*/ 285 w 391"/>
                <a:gd name="T101" fmla="*/ 170 h 669"/>
                <a:gd name="T102" fmla="*/ 112 w 391"/>
                <a:gd name="T103" fmla="*/ 144 h 669"/>
                <a:gd name="T104" fmla="*/ 159 w 391"/>
                <a:gd name="T105" fmla="*/ 130 h 669"/>
                <a:gd name="T106" fmla="*/ 106 w 391"/>
                <a:gd name="T107" fmla="*/ 107 h 669"/>
                <a:gd name="T108" fmla="*/ 141 w 391"/>
                <a:gd name="T109" fmla="*/ 58 h 669"/>
                <a:gd name="T110" fmla="*/ 138 w 391"/>
                <a:gd name="T111" fmla="*/ 33 h 669"/>
                <a:gd name="T112" fmla="*/ 60 w 391"/>
                <a:gd name="T113" fmla="*/ 46 h 669"/>
                <a:gd name="T114" fmla="*/ 81 w 391"/>
                <a:gd name="T115" fmla="*/ 618 h 669"/>
                <a:gd name="T116" fmla="*/ 81 w 391"/>
                <a:gd name="T117" fmla="*/ 618 h 669"/>
                <a:gd name="T118" fmla="*/ 35 w 391"/>
                <a:gd name="T119" fmla="*/ 628 h 669"/>
                <a:gd name="T120" fmla="*/ 32 w 391"/>
                <a:gd name="T121" fmla="*/ 639 h 669"/>
                <a:gd name="T122" fmla="*/ 140 w 391"/>
                <a:gd name="T123" fmla="*/ 641 h 669"/>
                <a:gd name="T124" fmla="*/ 151 w 391"/>
                <a:gd name="T125" fmla="*/ 626 h 6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91" h="669">
                  <a:moveTo>
                    <a:pt x="387" y="274"/>
                  </a:moveTo>
                  <a:cubicBezTo>
                    <a:pt x="364" y="282"/>
                    <a:pt x="347" y="302"/>
                    <a:pt x="326" y="313"/>
                  </a:cubicBezTo>
                  <a:cubicBezTo>
                    <a:pt x="322" y="316"/>
                    <a:pt x="317" y="318"/>
                    <a:pt x="312" y="319"/>
                  </a:cubicBezTo>
                  <a:cubicBezTo>
                    <a:pt x="318" y="317"/>
                    <a:pt x="323" y="314"/>
                    <a:pt x="329" y="311"/>
                  </a:cubicBezTo>
                  <a:cubicBezTo>
                    <a:pt x="329" y="311"/>
                    <a:pt x="329" y="309"/>
                    <a:pt x="328" y="309"/>
                  </a:cubicBezTo>
                  <a:cubicBezTo>
                    <a:pt x="308" y="318"/>
                    <a:pt x="290" y="321"/>
                    <a:pt x="269" y="319"/>
                  </a:cubicBezTo>
                  <a:cubicBezTo>
                    <a:pt x="266" y="318"/>
                    <a:pt x="262" y="318"/>
                    <a:pt x="259" y="317"/>
                  </a:cubicBezTo>
                  <a:cubicBezTo>
                    <a:pt x="217" y="306"/>
                    <a:pt x="158" y="276"/>
                    <a:pt x="117" y="301"/>
                  </a:cubicBezTo>
                  <a:cubicBezTo>
                    <a:pt x="117" y="296"/>
                    <a:pt x="117" y="291"/>
                    <a:pt x="117" y="285"/>
                  </a:cubicBezTo>
                  <a:cubicBezTo>
                    <a:pt x="129" y="280"/>
                    <a:pt x="141" y="279"/>
                    <a:pt x="155" y="283"/>
                  </a:cubicBezTo>
                  <a:cubicBezTo>
                    <a:pt x="171" y="286"/>
                    <a:pt x="186" y="294"/>
                    <a:pt x="202" y="298"/>
                  </a:cubicBezTo>
                  <a:cubicBezTo>
                    <a:pt x="203" y="298"/>
                    <a:pt x="203" y="296"/>
                    <a:pt x="202" y="296"/>
                  </a:cubicBezTo>
                  <a:cubicBezTo>
                    <a:pt x="174" y="287"/>
                    <a:pt x="145" y="270"/>
                    <a:pt x="118" y="279"/>
                  </a:cubicBezTo>
                  <a:cubicBezTo>
                    <a:pt x="118" y="274"/>
                    <a:pt x="118" y="269"/>
                    <a:pt x="118" y="264"/>
                  </a:cubicBezTo>
                  <a:cubicBezTo>
                    <a:pt x="126" y="260"/>
                    <a:pt x="134" y="257"/>
                    <a:pt x="143" y="257"/>
                  </a:cubicBezTo>
                  <a:cubicBezTo>
                    <a:pt x="156" y="256"/>
                    <a:pt x="168" y="260"/>
                    <a:pt x="179" y="265"/>
                  </a:cubicBezTo>
                  <a:cubicBezTo>
                    <a:pt x="202" y="274"/>
                    <a:pt x="222" y="288"/>
                    <a:pt x="244" y="296"/>
                  </a:cubicBezTo>
                  <a:cubicBezTo>
                    <a:pt x="289" y="312"/>
                    <a:pt x="330" y="291"/>
                    <a:pt x="367" y="268"/>
                  </a:cubicBezTo>
                  <a:cubicBezTo>
                    <a:pt x="368" y="269"/>
                    <a:pt x="368" y="270"/>
                    <a:pt x="368" y="270"/>
                  </a:cubicBezTo>
                  <a:cubicBezTo>
                    <a:pt x="369" y="279"/>
                    <a:pt x="382" y="279"/>
                    <a:pt x="381" y="270"/>
                  </a:cubicBezTo>
                  <a:cubicBezTo>
                    <a:pt x="381" y="246"/>
                    <a:pt x="375" y="222"/>
                    <a:pt x="371" y="198"/>
                  </a:cubicBezTo>
                  <a:cubicBezTo>
                    <a:pt x="370" y="191"/>
                    <a:pt x="369" y="184"/>
                    <a:pt x="368" y="178"/>
                  </a:cubicBezTo>
                  <a:cubicBezTo>
                    <a:pt x="368" y="177"/>
                    <a:pt x="369" y="177"/>
                    <a:pt x="369" y="177"/>
                  </a:cubicBezTo>
                  <a:cubicBezTo>
                    <a:pt x="369" y="177"/>
                    <a:pt x="369" y="176"/>
                    <a:pt x="368" y="176"/>
                  </a:cubicBezTo>
                  <a:cubicBezTo>
                    <a:pt x="367" y="165"/>
                    <a:pt x="367" y="155"/>
                    <a:pt x="367" y="145"/>
                  </a:cubicBezTo>
                  <a:cubicBezTo>
                    <a:pt x="368" y="144"/>
                    <a:pt x="368" y="144"/>
                    <a:pt x="368" y="144"/>
                  </a:cubicBezTo>
                  <a:cubicBezTo>
                    <a:pt x="369" y="143"/>
                    <a:pt x="368" y="142"/>
                    <a:pt x="368" y="143"/>
                  </a:cubicBezTo>
                  <a:cubicBezTo>
                    <a:pt x="367" y="143"/>
                    <a:pt x="367" y="143"/>
                    <a:pt x="367" y="143"/>
                  </a:cubicBezTo>
                  <a:cubicBezTo>
                    <a:pt x="367" y="136"/>
                    <a:pt x="368" y="129"/>
                    <a:pt x="368" y="122"/>
                  </a:cubicBezTo>
                  <a:cubicBezTo>
                    <a:pt x="369" y="121"/>
                    <a:pt x="370" y="120"/>
                    <a:pt x="371" y="119"/>
                  </a:cubicBezTo>
                  <a:cubicBezTo>
                    <a:pt x="374" y="115"/>
                    <a:pt x="368" y="110"/>
                    <a:pt x="365" y="114"/>
                  </a:cubicBezTo>
                  <a:cubicBezTo>
                    <a:pt x="328" y="158"/>
                    <a:pt x="271" y="140"/>
                    <a:pt x="223" y="126"/>
                  </a:cubicBezTo>
                  <a:cubicBezTo>
                    <a:pt x="188" y="116"/>
                    <a:pt x="143" y="101"/>
                    <a:pt x="112" y="126"/>
                  </a:cubicBezTo>
                  <a:cubicBezTo>
                    <a:pt x="112" y="123"/>
                    <a:pt x="112" y="121"/>
                    <a:pt x="112" y="119"/>
                  </a:cubicBezTo>
                  <a:cubicBezTo>
                    <a:pt x="112" y="113"/>
                    <a:pt x="112" y="108"/>
                    <a:pt x="112" y="103"/>
                  </a:cubicBezTo>
                  <a:cubicBezTo>
                    <a:pt x="122" y="98"/>
                    <a:pt x="129" y="89"/>
                    <a:pt x="134" y="79"/>
                  </a:cubicBezTo>
                  <a:cubicBezTo>
                    <a:pt x="138" y="75"/>
                    <a:pt x="141" y="71"/>
                    <a:pt x="144" y="65"/>
                  </a:cubicBezTo>
                  <a:cubicBezTo>
                    <a:pt x="153" y="44"/>
                    <a:pt x="142" y="25"/>
                    <a:pt x="129" y="18"/>
                  </a:cubicBezTo>
                  <a:cubicBezTo>
                    <a:pt x="112" y="0"/>
                    <a:pt x="80" y="2"/>
                    <a:pt x="65" y="26"/>
                  </a:cubicBezTo>
                  <a:cubicBezTo>
                    <a:pt x="64" y="27"/>
                    <a:pt x="64" y="28"/>
                    <a:pt x="63" y="29"/>
                  </a:cubicBezTo>
                  <a:cubicBezTo>
                    <a:pt x="55" y="38"/>
                    <a:pt x="52" y="51"/>
                    <a:pt x="57" y="64"/>
                  </a:cubicBezTo>
                  <a:cubicBezTo>
                    <a:pt x="52" y="83"/>
                    <a:pt x="57" y="101"/>
                    <a:pt x="80" y="107"/>
                  </a:cubicBezTo>
                  <a:cubicBezTo>
                    <a:pt x="78" y="173"/>
                    <a:pt x="79" y="240"/>
                    <a:pt x="79" y="307"/>
                  </a:cubicBezTo>
                  <a:cubicBezTo>
                    <a:pt x="78" y="318"/>
                    <a:pt x="78" y="330"/>
                    <a:pt x="78" y="342"/>
                  </a:cubicBezTo>
                  <a:cubicBezTo>
                    <a:pt x="77" y="355"/>
                    <a:pt x="78" y="367"/>
                    <a:pt x="79" y="380"/>
                  </a:cubicBezTo>
                  <a:cubicBezTo>
                    <a:pt x="79" y="408"/>
                    <a:pt x="79" y="435"/>
                    <a:pt x="79" y="462"/>
                  </a:cubicBezTo>
                  <a:cubicBezTo>
                    <a:pt x="78" y="473"/>
                    <a:pt x="77" y="485"/>
                    <a:pt x="76" y="496"/>
                  </a:cubicBezTo>
                  <a:cubicBezTo>
                    <a:pt x="74" y="516"/>
                    <a:pt x="73" y="536"/>
                    <a:pt x="72" y="555"/>
                  </a:cubicBezTo>
                  <a:cubicBezTo>
                    <a:pt x="71" y="569"/>
                    <a:pt x="67" y="587"/>
                    <a:pt x="73" y="599"/>
                  </a:cubicBezTo>
                  <a:cubicBezTo>
                    <a:pt x="74" y="601"/>
                    <a:pt x="78" y="601"/>
                    <a:pt x="78" y="599"/>
                  </a:cubicBezTo>
                  <a:cubicBezTo>
                    <a:pt x="79" y="598"/>
                    <a:pt x="79" y="597"/>
                    <a:pt x="80" y="597"/>
                  </a:cubicBezTo>
                  <a:cubicBezTo>
                    <a:pt x="80" y="598"/>
                    <a:pt x="80" y="600"/>
                    <a:pt x="80" y="602"/>
                  </a:cubicBezTo>
                  <a:cubicBezTo>
                    <a:pt x="78" y="601"/>
                    <a:pt x="77" y="601"/>
                    <a:pt x="76" y="601"/>
                  </a:cubicBezTo>
                  <a:cubicBezTo>
                    <a:pt x="75" y="601"/>
                    <a:pt x="73" y="602"/>
                    <a:pt x="72" y="603"/>
                  </a:cubicBezTo>
                  <a:cubicBezTo>
                    <a:pt x="54" y="604"/>
                    <a:pt x="34" y="607"/>
                    <a:pt x="19" y="618"/>
                  </a:cubicBezTo>
                  <a:cubicBezTo>
                    <a:pt x="15" y="621"/>
                    <a:pt x="11" y="625"/>
                    <a:pt x="10" y="630"/>
                  </a:cubicBezTo>
                  <a:cubicBezTo>
                    <a:pt x="5" y="629"/>
                    <a:pt x="0" y="634"/>
                    <a:pt x="2" y="640"/>
                  </a:cubicBezTo>
                  <a:cubicBezTo>
                    <a:pt x="6" y="655"/>
                    <a:pt x="23" y="659"/>
                    <a:pt x="36" y="662"/>
                  </a:cubicBezTo>
                  <a:cubicBezTo>
                    <a:pt x="37" y="662"/>
                    <a:pt x="37" y="662"/>
                    <a:pt x="38" y="662"/>
                  </a:cubicBezTo>
                  <a:cubicBezTo>
                    <a:pt x="42" y="663"/>
                    <a:pt x="46" y="664"/>
                    <a:pt x="50" y="665"/>
                  </a:cubicBezTo>
                  <a:cubicBezTo>
                    <a:pt x="66" y="668"/>
                    <a:pt x="83" y="669"/>
                    <a:pt x="100" y="669"/>
                  </a:cubicBezTo>
                  <a:cubicBezTo>
                    <a:pt x="120" y="669"/>
                    <a:pt x="155" y="667"/>
                    <a:pt x="173" y="651"/>
                  </a:cubicBezTo>
                  <a:cubicBezTo>
                    <a:pt x="176" y="649"/>
                    <a:pt x="179" y="647"/>
                    <a:pt x="180" y="644"/>
                  </a:cubicBezTo>
                  <a:cubicBezTo>
                    <a:pt x="184" y="638"/>
                    <a:pt x="186" y="632"/>
                    <a:pt x="186" y="624"/>
                  </a:cubicBezTo>
                  <a:cubicBezTo>
                    <a:pt x="186" y="621"/>
                    <a:pt x="184" y="617"/>
                    <a:pt x="181" y="615"/>
                  </a:cubicBezTo>
                  <a:cubicBezTo>
                    <a:pt x="156" y="604"/>
                    <a:pt x="131" y="600"/>
                    <a:pt x="104" y="601"/>
                  </a:cubicBezTo>
                  <a:cubicBezTo>
                    <a:pt x="105" y="600"/>
                    <a:pt x="106" y="599"/>
                    <a:pt x="106" y="598"/>
                  </a:cubicBezTo>
                  <a:cubicBezTo>
                    <a:pt x="106" y="584"/>
                    <a:pt x="105" y="571"/>
                    <a:pt x="105" y="557"/>
                  </a:cubicBezTo>
                  <a:cubicBezTo>
                    <a:pt x="105" y="550"/>
                    <a:pt x="105" y="543"/>
                    <a:pt x="105" y="535"/>
                  </a:cubicBezTo>
                  <a:cubicBezTo>
                    <a:pt x="106" y="556"/>
                    <a:pt x="106" y="577"/>
                    <a:pt x="107" y="598"/>
                  </a:cubicBezTo>
                  <a:cubicBezTo>
                    <a:pt x="107" y="600"/>
                    <a:pt x="111" y="600"/>
                    <a:pt x="111" y="598"/>
                  </a:cubicBezTo>
                  <a:cubicBezTo>
                    <a:pt x="114" y="552"/>
                    <a:pt x="113" y="507"/>
                    <a:pt x="113" y="462"/>
                  </a:cubicBezTo>
                  <a:cubicBezTo>
                    <a:pt x="113" y="443"/>
                    <a:pt x="113" y="425"/>
                    <a:pt x="113" y="407"/>
                  </a:cubicBezTo>
                  <a:cubicBezTo>
                    <a:pt x="114" y="374"/>
                    <a:pt x="116" y="342"/>
                    <a:pt x="117" y="309"/>
                  </a:cubicBezTo>
                  <a:cubicBezTo>
                    <a:pt x="139" y="298"/>
                    <a:pt x="166" y="303"/>
                    <a:pt x="189" y="310"/>
                  </a:cubicBezTo>
                  <a:cubicBezTo>
                    <a:pt x="219" y="318"/>
                    <a:pt x="246" y="330"/>
                    <a:pt x="276" y="335"/>
                  </a:cubicBezTo>
                  <a:cubicBezTo>
                    <a:pt x="296" y="338"/>
                    <a:pt x="316" y="335"/>
                    <a:pt x="334" y="326"/>
                  </a:cubicBezTo>
                  <a:cubicBezTo>
                    <a:pt x="354" y="316"/>
                    <a:pt x="378" y="298"/>
                    <a:pt x="390" y="278"/>
                  </a:cubicBezTo>
                  <a:cubicBezTo>
                    <a:pt x="391" y="276"/>
                    <a:pt x="389" y="274"/>
                    <a:pt x="387" y="274"/>
                  </a:cubicBezTo>
                  <a:close/>
                  <a:moveTo>
                    <a:pt x="304" y="187"/>
                  </a:moveTo>
                  <a:cubicBezTo>
                    <a:pt x="313" y="191"/>
                    <a:pt x="322" y="194"/>
                    <a:pt x="331" y="194"/>
                  </a:cubicBezTo>
                  <a:cubicBezTo>
                    <a:pt x="321" y="197"/>
                    <a:pt x="311" y="198"/>
                    <a:pt x="300" y="197"/>
                  </a:cubicBezTo>
                  <a:cubicBezTo>
                    <a:pt x="291" y="196"/>
                    <a:pt x="282" y="194"/>
                    <a:pt x="274" y="191"/>
                  </a:cubicBezTo>
                  <a:cubicBezTo>
                    <a:pt x="276" y="186"/>
                    <a:pt x="278" y="181"/>
                    <a:pt x="281" y="176"/>
                  </a:cubicBezTo>
                  <a:cubicBezTo>
                    <a:pt x="283" y="173"/>
                    <a:pt x="301" y="185"/>
                    <a:pt x="304" y="187"/>
                  </a:cubicBezTo>
                  <a:close/>
                  <a:moveTo>
                    <a:pt x="273" y="191"/>
                  </a:moveTo>
                  <a:cubicBezTo>
                    <a:pt x="259" y="187"/>
                    <a:pt x="246" y="181"/>
                    <a:pt x="233" y="176"/>
                  </a:cubicBezTo>
                  <a:cubicBezTo>
                    <a:pt x="194" y="162"/>
                    <a:pt x="153" y="150"/>
                    <a:pt x="115" y="170"/>
                  </a:cubicBezTo>
                  <a:cubicBezTo>
                    <a:pt x="114" y="165"/>
                    <a:pt x="114" y="161"/>
                    <a:pt x="114" y="156"/>
                  </a:cubicBezTo>
                  <a:cubicBezTo>
                    <a:pt x="126" y="148"/>
                    <a:pt x="145" y="149"/>
                    <a:pt x="160" y="150"/>
                  </a:cubicBezTo>
                  <a:cubicBezTo>
                    <a:pt x="182" y="153"/>
                    <a:pt x="203" y="159"/>
                    <a:pt x="225" y="164"/>
                  </a:cubicBezTo>
                  <a:cubicBezTo>
                    <a:pt x="243" y="169"/>
                    <a:pt x="261" y="173"/>
                    <a:pt x="280" y="174"/>
                  </a:cubicBezTo>
                  <a:cubicBezTo>
                    <a:pt x="277" y="180"/>
                    <a:pt x="274" y="185"/>
                    <a:pt x="273" y="191"/>
                  </a:cubicBezTo>
                  <a:close/>
                  <a:moveTo>
                    <a:pt x="271" y="214"/>
                  </a:moveTo>
                  <a:cubicBezTo>
                    <a:pt x="271" y="214"/>
                    <a:pt x="272" y="214"/>
                    <a:pt x="272" y="213"/>
                  </a:cubicBezTo>
                  <a:cubicBezTo>
                    <a:pt x="271" y="209"/>
                    <a:pt x="271" y="205"/>
                    <a:pt x="272" y="201"/>
                  </a:cubicBezTo>
                  <a:cubicBezTo>
                    <a:pt x="281" y="209"/>
                    <a:pt x="294" y="220"/>
                    <a:pt x="308" y="226"/>
                  </a:cubicBezTo>
                  <a:cubicBezTo>
                    <a:pt x="282" y="223"/>
                    <a:pt x="257" y="212"/>
                    <a:pt x="232" y="202"/>
                  </a:cubicBezTo>
                  <a:cubicBezTo>
                    <a:pt x="194" y="187"/>
                    <a:pt x="150" y="174"/>
                    <a:pt x="117" y="204"/>
                  </a:cubicBezTo>
                  <a:cubicBezTo>
                    <a:pt x="116" y="199"/>
                    <a:pt x="116" y="193"/>
                    <a:pt x="116" y="187"/>
                  </a:cubicBezTo>
                  <a:cubicBezTo>
                    <a:pt x="136" y="177"/>
                    <a:pt x="158" y="169"/>
                    <a:pt x="182" y="171"/>
                  </a:cubicBezTo>
                  <a:cubicBezTo>
                    <a:pt x="183" y="171"/>
                    <a:pt x="183" y="169"/>
                    <a:pt x="182" y="169"/>
                  </a:cubicBezTo>
                  <a:cubicBezTo>
                    <a:pt x="158" y="167"/>
                    <a:pt x="136" y="173"/>
                    <a:pt x="116" y="183"/>
                  </a:cubicBezTo>
                  <a:cubicBezTo>
                    <a:pt x="116" y="181"/>
                    <a:pt x="115" y="179"/>
                    <a:pt x="115" y="177"/>
                  </a:cubicBezTo>
                  <a:cubicBezTo>
                    <a:pt x="160" y="153"/>
                    <a:pt x="205" y="174"/>
                    <a:pt x="249" y="189"/>
                  </a:cubicBezTo>
                  <a:cubicBezTo>
                    <a:pt x="256" y="192"/>
                    <a:pt x="264" y="195"/>
                    <a:pt x="271" y="197"/>
                  </a:cubicBezTo>
                  <a:cubicBezTo>
                    <a:pt x="270" y="202"/>
                    <a:pt x="270" y="208"/>
                    <a:pt x="271" y="214"/>
                  </a:cubicBezTo>
                  <a:close/>
                  <a:moveTo>
                    <a:pt x="365" y="244"/>
                  </a:moveTo>
                  <a:cubicBezTo>
                    <a:pt x="343" y="248"/>
                    <a:pt x="322" y="257"/>
                    <a:pt x="300" y="260"/>
                  </a:cubicBezTo>
                  <a:cubicBezTo>
                    <a:pt x="269" y="264"/>
                    <a:pt x="242" y="251"/>
                    <a:pt x="217" y="236"/>
                  </a:cubicBezTo>
                  <a:cubicBezTo>
                    <a:pt x="200" y="227"/>
                    <a:pt x="184" y="214"/>
                    <a:pt x="164" y="212"/>
                  </a:cubicBezTo>
                  <a:cubicBezTo>
                    <a:pt x="147" y="210"/>
                    <a:pt x="131" y="216"/>
                    <a:pt x="117" y="226"/>
                  </a:cubicBezTo>
                  <a:cubicBezTo>
                    <a:pt x="117" y="223"/>
                    <a:pt x="117" y="219"/>
                    <a:pt x="117" y="215"/>
                  </a:cubicBezTo>
                  <a:cubicBezTo>
                    <a:pt x="126" y="211"/>
                    <a:pt x="136" y="208"/>
                    <a:pt x="146" y="207"/>
                  </a:cubicBezTo>
                  <a:cubicBezTo>
                    <a:pt x="163" y="206"/>
                    <a:pt x="179" y="209"/>
                    <a:pt x="195" y="211"/>
                  </a:cubicBezTo>
                  <a:cubicBezTo>
                    <a:pt x="196" y="211"/>
                    <a:pt x="196" y="210"/>
                    <a:pt x="196" y="209"/>
                  </a:cubicBezTo>
                  <a:cubicBezTo>
                    <a:pt x="172" y="203"/>
                    <a:pt x="147" y="201"/>
                    <a:pt x="124" y="207"/>
                  </a:cubicBezTo>
                  <a:cubicBezTo>
                    <a:pt x="160" y="177"/>
                    <a:pt x="207" y="200"/>
                    <a:pt x="246" y="216"/>
                  </a:cubicBezTo>
                  <a:cubicBezTo>
                    <a:pt x="284" y="230"/>
                    <a:pt x="328" y="244"/>
                    <a:pt x="362" y="217"/>
                  </a:cubicBezTo>
                  <a:cubicBezTo>
                    <a:pt x="362" y="226"/>
                    <a:pt x="363" y="235"/>
                    <a:pt x="365" y="244"/>
                  </a:cubicBezTo>
                  <a:close/>
                  <a:moveTo>
                    <a:pt x="94" y="111"/>
                  </a:moveTo>
                  <a:cubicBezTo>
                    <a:pt x="94" y="112"/>
                    <a:pt x="94" y="113"/>
                    <a:pt x="94" y="113"/>
                  </a:cubicBezTo>
                  <a:cubicBezTo>
                    <a:pt x="93" y="113"/>
                    <a:pt x="93" y="113"/>
                    <a:pt x="93" y="112"/>
                  </a:cubicBezTo>
                  <a:cubicBezTo>
                    <a:pt x="93" y="112"/>
                    <a:pt x="94" y="112"/>
                    <a:pt x="94" y="111"/>
                  </a:cubicBezTo>
                  <a:close/>
                  <a:moveTo>
                    <a:pt x="98" y="166"/>
                  </a:moveTo>
                  <a:cubicBezTo>
                    <a:pt x="98" y="175"/>
                    <a:pt x="99" y="184"/>
                    <a:pt x="99" y="192"/>
                  </a:cubicBezTo>
                  <a:cubicBezTo>
                    <a:pt x="99" y="193"/>
                    <a:pt x="98" y="193"/>
                    <a:pt x="98" y="193"/>
                  </a:cubicBezTo>
                  <a:cubicBezTo>
                    <a:pt x="98" y="186"/>
                    <a:pt x="98" y="180"/>
                    <a:pt x="97" y="174"/>
                  </a:cubicBezTo>
                  <a:cubicBezTo>
                    <a:pt x="97" y="171"/>
                    <a:pt x="98" y="168"/>
                    <a:pt x="98" y="166"/>
                  </a:cubicBezTo>
                  <a:close/>
                  <a:moveTo>
                    <a:pt x="100" y="226"/>
                  </a:moveTo>
                  <a:cubicBezTo>
                    <a:pt x="100" y="225"/>
                    <a:pt x="100" y="225"/>
                    <a:pt x="100" y="224"/>
                  </a:cubicBezTo>
                  <a:cubicBezTo>
                    <a:pt x="100" y="224"/>
                    <a:pt x="100" y="224"/>
                    <a:pt x="100" y="224"/>
                  </a:cubicBezTo>
                  <a:cubicBezTo>
                    <a:pt x="100" y="229"/>
                    <a:pt x="100" y="234"/>
                    <a:pt x="100" y="239"/>
                  </a:cubicBezTo>
                  <a:cubicBezTo>
                    <a:pt x="100" y="235"/>
                    <a:pt x="100" y="230"/>
                    <a:pt x="100" y="226"/>
                  </a:cubicBezTo>
                  <a:close/>
                  <a:moveTo>
                    <a:pt x="99" y="218"/>
                  </a:moveTo>
                  <a:cubicBezTo>
                    <a:pt x="99" y="211"/>
                    <a:pt x="99" y="204"/>
                    <a:pt x="98" y="198"/>
                  </a:cubicBezTo>
                  <a:cubicBezTo>
                    <a:pt x="99" y="197"/>
                    <a:pt x="99" y="197"/>
                    <a:pt x="99" y="197"/>
                  </a:cubicBezTo>
                  <a:cubicBezTo>
                    <a:pt x="99" y="204"/>
                    <a:pt x="100" y="211"/>
                    <a:pt x="100" y="218"/>
                  </a:cubicBezTo>
                  <a:cubicBezTo>
                    <a:pt x="100" y="218"/>
                    <a:pt x="100" y="218"/>
                    <a:pt x="99" y="218"/>
                  </a:cubicBezTo>
                  <a:close/>
                  <a:moveTo>
                    <a:pt x="74" y="72"/>
                  </a:moveTo>
                  <a:cubicBezTo>
                    <a:pt x="75" y="73"/>
                    <a:pt x="76" y="74"/>
                    <a:pt x="77" y="76"/>
                  </a:cubicBezTo>
                  <a:cubicBezTo>
                    <a:pt x="78" y="76"/>
                    <a:pt x="78" y="77"/>
                    <a:pt x="79" y="78"/>
                  </a:cubicBezTo>
                  <a:cubicBezTo>
                    <a:pt x="77" y="78"/>
                    <a:pt x="76" y="77"/>
                    <a:pt x="74" y="76"/>
                  </a:cubicBezTo>
                  <a:cubicBezTo>
                    <a:pt x="74" y="75"/>
                    <a:pt x="74" y="74"/>
                    <a:pt x="74" y="72"/>
                  </a:cubicBezTo>
                  <a:close/>
                  <a:moveTo>
                    <a:pt x="87" y="108"/>
                  </a:moveTo>
                  <a:cubicBezTo>
                    <a:pt x="87" y="110"/>
                    <a:pt x="87" y="113"/>
                    <a:pt x="87" y="115"/>
                  </a:cubicBezTo>
                  <a:cubicBezTo>
                    <a:pt x="87" y="117"/>
                    <a:pt x="86" y="118"/>
                    <a:pt x="86" y="119"/>
                  </a:cubicBezTo>
                  <a:cubicBezTo>
                    <a:pt x="86" y="115"/>
                    <a:pt x="86" y="112"/>
                    <a:pt x="86" y="108"/>
                  </a:cubicBezTo>
                  <a:cubicBezTo>
                    <a:pt x="86" y="108"/>
                    <a:pt x="86" y="108"/>
                    <a:pt x="87" y="108"/>
                  </a:cubicBezTo>
                  <a:close/>
                  <a:moveTo>
                    <a:pt x="87" y="284"/>
                  </a:moveTo>
                  <a:cubicBezTo>
                    <a:pt x="88" y="289"/>
                    <a:pt x="88" y="295"/>
                    <a:pt x="88" y="300"/>
                  </a:cubicBezTo>
                  <a:cubicBezTo>
                    <a:pt x="89" y="311"/>
                    <a:pt x="90" y="322"/>
                    <a:pt x="90" y="333"/>
                  </a:cubicBezTo>
                  <a:cubicBezTo>
                    <a:pt x="89" y="345"/>
                    <a:pt x="88" y="358"/>
                    <a:pt x="87" y="370"/>
                  </a:cubicBezTo>
                  <a:cubicBezTo>
                    <a:pt x="87" y="374"/>
                    <a:pt x="87" y="378"/>
                    <a:pt x="86" y="383"/>
                  </a:cubicBezTo>
                  <a:cubicBezTo>
                    <a:pt x="86" y="383"/>
                    <a:pt x="86" y="383"/>
                    <a:pt x="86" y="383"/>
                  </a:cubicBezTo>
                  <a:cubicBezTo>
                    <a:pt x="86" y="340"/>
                    <a:pt x="86" y="340"/>
                    <a:pt x="86" y="340"/>
                  </a:cubicBezTo>
                  <a:cubicBezTo>
                    <a:pt x="86" y="325"/>
                    <a:pt x="86" y="310"/>
                    <a:pt x="86" y="295"/>
                  </a:cubicBezTo>
                  <a:cubicBezTo>
                    <a:pt x="87" y="291"/>
                    <a:pt x="87" y="288"/>
                    <a:pt x="87" y="284"/>
                  </a:cubicBezTo>
                  <a:close/>
                  <a:moveTo>
                    <a:pt x="310" y="290"/>
                  </a:moveTo>
                  <a:cubicBezTo>
                    <a:pt x="280" y="300"/>
                    <a:pt x="252" y="293"/>
                    <a:pt x="225" y="280"/>
                  </a:cubicBezTo>
                  <a:cubicBezTo>
                    <a:pt x="193" y="264"/>
                    <a:pt x="151" y="237"/>
                    <a:pt x="118" y="256"/>
                  </a:cubicBezTo>
                  <a:cubicBezTo>
                    <a:pt x="117" y="252"/>
                    <a:pt x="117" y="249"/>
                    <a:pt x="117" y="245"/>
                  </a:cubicBezTo>
                  <a:cubicBezTo>
                    <a:pt x="120" y="244"/>
                    <a:pt x="122" y="243"/>
                    <a:pt x="124" y="242"/>
                  </a:cubicBezTo>
                  <a:cubicBezTo>
                    <a:pt x="134" y="239"/>
                    <a:pt x="145" y="241"/>
                    <a:pt x="155" y="243"/>
                  </a:cubicBezTo>
                  <a:cubicBezTo>
                    <a:pt x="173" y="247"/>
                    <a:pt x="191" y="257"/>
                    <a:pt x="209" y="264"/>
                  </a:cubicBezTo>
                  <a:cubicBezTo>
                    <a:pt x="209" y="264"/>
                    <a:pt x="209" y="263"/>
                    <a:pt x="209" y="263"/>
                  </a:cubicBezTo>
                  <a:cubicBezTo>
                    <a:pt x="184" y="250"/>
                    <a:pt x="146" y="229"/>
                    <a:pt x="117" y="239"/>
                  </a:cubicBezTo>
                  <a:cubicBezTo>
                    <a:pt x="117" y="237"/>
                    <a:pt x="117" y="236"/>
                    <a:pt x="117" y="235"/>
                  </a:cubicBezTo>
                  <a:cubicBezTo>
                    <a:pt x="135" y="224"/>
                    <a:pt x="152" y="215"/>
                    <a:pt x="173" y="221"/>
                  </a:cubicBezTo>
                  <a:cubicBezTo>
                    <a:pt x="194" y="228"/>
                    <a:pt x="211" y="243"/>
                    <a:pt x="230" y="252"/>
                  </a:cubicBezTo>
                  <a:cubicBezTo>
                    <a:pt x="253" y="263"/>
                    <a:pt x="276" y="269"/>
                    <a:pt x="301" y="266"/>
                  </a:cubicBezTo>
                  <a:cubicBezTo>
                    <a:pt x="322" y="263"/>
                    <a:pt x="344" y="256"/>
                    <a:pt x="365" y="248"/>
                  </a:cubicBezTo>
                  <a:cubicBezTo>
                    <a:pt x="366" y="254"/>
                    <a:pt x="366" y="260"/>
                    <a:pt x="367" y="265"/>
                  </a:cubicBezTo>
                  <a:cubicBezTo>
                    <a:pt x="347" y="272"/>
                    <a:pt x="330" y="284"/>
                    <a:pt x="310" y="290"/>
                  </a:cubicBezTo>
                  <a:close/>
                  <a:moveTo>
                    <a:pt x="359" y="187"/>
                  </a:moveTo>
                  <a:cubicBezTo>
                    <a:pt x="360" y="196"/>
                    <a:pt x="360" y="205"/>
                    <a:pt x="361" y="214"/>
                  </a:cubicBezTo>
                  <a:cubicBezTo>
                    <a:pt x="355" y="218"/>
                    <a:pt x="349" y="221"/>
                    <a:pt x="342" y="223"/>
                  </a:cubicBezTo>
                  <a:cubicBezTo>
                    <a:pt x="342" y="222"/>
                    <a:pt x="342" y="222"/>
                    <a:pt x="341" y="222"/>
                  </a:cubicBezTo>
                  <a:cubicBezTo>
                    <a:pt x="314" y="233"/>
                    <a:pt x="292" y="216"/>
                    <a:pt x="272" y="200"/>
                  </a:cubicBezTo>
                  <a:cubicBezTo>
                    <a:pt x="272" y="199"/>
                    <a:pt x="272" y="199"/>
                    <a:pt x="272" y="199"/>
                  </a:cubicBezTo>
                  <a:cubicBezTo>
                    <a:pt x="272" y="199"/>
                    <a:pt x="272" y="198"/>
                    <a:pt x="272" y="197"/>
                  </a:cubicBezTo>
                  <a:cubicBezTo>
                    <a:pt x="285" y="200"/>
                    <a:pt x="298" y="203"/>
                    <a:pt x="312" y="202"/>
                  </a:cubicBezTo>
                  <a:cubicBezTo>
                    <a:pt x="330" y="202"/>
                    <a:pt x="345" y="196"/>
                    <a:pt x="359" y="185"/>
                  </a:cubicBezTo>
                  <a:cubicBezTo>
                    <a:pt x="359" y="186"/>
                    <a:pt x="359" y="186"/>
                    <a:pt x="359" y="187"/>
                  </a:cubicBezTo>
                  <a:close/>
                  <a:moveTo>
                    <a:pt x="359" y="182"/>
                  </a:moveTo>
                  <a:cubicBezTo>
                    <a:pt x="354" y="185"/>
                    <a:pt x="350" y="188"/>
                    <a:pt x="345" y="190"/>
                  </a:cubicBezTo>
                  <a:cubicBezTo>
                    <a:pt x="333" y="192"/>
                    <a:pt x="323" y="192"/>
                    <a:pt x="311" y="188"/>
                  </a:cubicBezTo>
                  <a:cubicBezTo>
                    <a:pt x="302" y="184"/>
                    <a:pt x="294" y="179"/>
                    <a:pt x="286" y="175"/>
                  </a:cubicBezTo>
                  <a:cubicBezTo>
                    <a:pt x="291" y="175"/>
                    <a:pt x="297" y="175"/>
                    <a:pt x="302" y="175"/>
                  </a:cubicBezTo>
                  <a:cubicBezTo>
                    <a:pt x="311" y="174"/>
                    <a:pt x="319" y="172"/>
                    <a:pt x="326" y="169"/>
                  </a:cubicBezTo>
                  <a:cubicBezTo>
                    <a:pt x="329" y="170"/>
                    <a:pt x="332" y="171"/>
                    <a:pt x="334" y="171"/>
                  </a:cubicBezTo>
                  <a:cubicBezTo>
                    <a:pt x="336" y="171"/>
                    <a:pt x="336" y="169"/>
                    <a:pt x="335" y="169"/>
                  </a:cubicBezTo>
                  <a:cubicBezTo>
                    <a:pt x="334" y="169"/>
                    <a:pt x="332" y="168"/>
                    <a:pt x="331" y="168"/>
                  </a:cubicBezTo>
                  <a:cubicBezTo>
                    <a:pt x="341" y="164"/>
                    <a:pt x="351" y="158"/>
                    <a:pt x="359" y="151"/>
                  </a:cubicBezTo>
                  <a:cubicBezTo>
                    <a:pt x="359" y="161"/>
                    <a:pt x="359" y="172"/>
                    <a:pt x="359" y="182"/>
                  </a:cubicBezTo>
                  <a:close/>
                  <a:moveTo>
                    <a:pt x="240" y="137"/>
                  </a:moveTo>
                  <a:cubicBezTo>
                    <a:pt x="282" y="150"/>
                    <a:pt x="330" y="159"/>
                    <a:pt x="364" y="127"/>
                  </a:cubicBezTo>
                  <a:cubicBezTo>
                    <a:pt x="362" y="134"/>
                    <a:pt x="360" y="141"/>
                    <a:pt x="360" y="148"/>
                  </a:cubicBezTo>
                  <a:cubicBezTo>
                    <a:pt x="348" y="155"/>
                    <a:pt x="336" y="161"/>
                    <a:pt x="324" y="165"/>
                  </a:cubicBezTo>
                  <a:cubicBezTo>
                    <a:pt x="300" y="158"/>
                    <a:pt x="273" y="154"/>
                    <a:pt x="248" y="156"/>
                  </a:cubicBezTo>
                  <a:cubicBezTo>
                    <a:pt x="248" y="156"/>
                    <a:pt x="248" y="157"/>
                    <a:pt x="248" y="157"/>
                  </a:cubicBezTo>
                  <a:cubicBezTo>
                    <a:pt x="264" y="156"/>
                    <a:pt x="279" y="158"/>
                    <a:pt x="295" y="161"/>
                  </a:cubicBezTo>
                  <a:cubicBezTo>
                    <a:pt x="302" y="163"/>
                    <a:pt x="310" y="165"/>
                    <a:pt x="317" y="167"/>
                  </a:cubicBezTo>
                  <a:cubicBezTo>
                    <a:pt x="307" y="170"/>
                    <a:pt x="297" y="171"/>
                    <a:pt x="285" y="170"/>
                  </a:cubicBezTo>
                  <a:cubicBezTo>
                    <a:pt x="259" y="168"/>
                    <a:pt x="233" y="161"/>
                    <a:pt x="208" y="154"/>
                  </a:cubicBezTo>
                  <a:cubicBezTo>
                    <a:pt x="187" y="149"/>
                    <a:pt x="137" y="134"/>
                    <a:pt x="113" y="149"/>
                  </a:cubicBezTo>
                  <a:cubicBezTo>
                    <a:pt x="113" y="149"/>
                    <a:pt x="113" y="149"/>
                    <a:pt x="113" y="148"/>
                  </a:cubicBezTo>
                  <a:cubicBezTo>
                    <a:pt x="113" y="147"/>
                    <a:pt x="113" y="145"/>
                    <a:pt x="112" y="144"/>
                  </a:cubicBezTo>
                  <a:cubicBezTo>
                    <a:pt x="127" y="138"/>
                    <a:pt x="144" y="136"/>
                    <a:pt x="159" y="134"/>
                  </a:cubicBezTo>
                  <a:cubicBezTo>
                    <a:pt x="177" y="133"/>
                    <a:pt x="198" y="133"/>
                    <a:pt x="215" y="137"/>
                  </a:cubicBezTo>
                  <a:cubicBezTo>
                    <a:pt x="216" y="137"/>
                    <a:pt x="216" y="136"/>
                    <a:pt x="215" y="136"/>
                  </a:cubicBezTo>
                  <a:cubicBezTo>
                    <a:pt x="198" y="129"/>
                    <a:pt x="178" y="129"/>
                    <a:pt x="159" y="130"/>
                  </a:cubicBezTo>
                  <a:cubicBezTo>
                    <a:pt x="144" y="130"/>
                    <a:pt x="127" y="132"/>
                    <a:pt x="112" y="138"/>
                  </a:cubicBezTo>
                  <a:cubicBezTo>
                    <a:pt x="112" y="135"/>
                    <a:pt x="112" y="132"/>
                    <a:pt x="112" y="129"/>
                  </a:cubicBezTo>
                  <a:cubicBezTo>
                    <a:pt x="148" y="102"/>
                    <a:pt x="202" y="126"/>
                    <a:pt x="240" y="137"/>
                  </a:cubicBezTo>
                  <a:close/>
                  <a:moveTo>
                    <a:pt x="106" y="107"/>
                  </a:moveTo>
                  <a:cubicBezTo>
                    <a:pt x="106" y="107"/>
                    <a:pt x="106" y="106"/>
                    <a:pt x="106" y="106"/>
                  </a:cubicBezTo>
                  <a:cubicBezTo>
                    <a:pt x="106" y="106"/>
                    <a:pt x="106" y="106"/>
                    <a:pt x="106" y="106"/>
                  </a:cubicBezTo>
                  <a:cubicBezTo>
                    <a:pt x="106" y="106"/>
                    <a:pt x="106" y="107"/>
                    <a:pt x="106" y="107"/>
                  </a:cubicBezTo>
                  <a:close/>
                  <a:moveTo>
                    <a:pt x="141" y="58"/>
                  </a:moveTo>
                  <a:cubicBezTo>
                    <a:pt x="140" y="61"/>
                    <a:pt x="139" y="64"/>
                    <a:pt x="138" y="66"/>
                  </a:cubicBezTo>
                  <a:cubicBezTo>
                    <a:pt x="140" y="59"/>
                    <a:pt x="140" y="52"/>
                    <a:pt x="140" y="45"/>
                  </a:cubicBezTo>
                  <a:cubicBezTo>
                    <a:pt x="140" y="41"/>
                    <a:pt x="140" y="37"/>
                    <a:pt x="138" y="33"/>
                  </a:cubicBezTo>
                  <a:cubicBezTo>
                    <a:pt x="138" y="33"/>
                    <a:pt x="138" y="33"/>
                    <a:pt x="138" y="33"/>
                  </a:cubicBezTo>
                  <a:cubicBezTo>
                    <a:pt x="142" y="39"/>
                    <a:pt x="143" y="49"/>
                    <a:pt x="141" y="58"/>
                  </a:cubicBezTo>
                  <a:close/>
                  <a:moveTo>
                    <a:pt x="59" y="50"/>
                  </a:moveTo>
                  <a:cubicBezTo>
                    <a:pt x="59" y="48"/>
                    <a:pt x="59" y="46"/>
                    <a:pt x="60" y="44"/>
                  </a:cubicBezTo>
                  <a:cubicBezTo>
                    <a:pt x="60" y="44"/>
                    <a:pt x="60" y="45"/>
                    <a:pt x="60" y="46"/>
                  </a:cubicBezTo>
                  <a:cubicBezTo>
                    <a:pt x="60" y="48"/>
                    <a:pt x="60" y="51"/>
                    <a:pt x="60" y="54"/>
                  </a:cubicBezTo>
                  <a:cubicBezTo>
                    <a:pt x="60" y="55"/>
                    <a:pt x="60" y="55"/>
                    <a:pt x="60" y="56"/>
                  </a:cubicBezTo>
                  <a:cubicBezTo>
                    <a:pt x="59" y="54"/>
                    <a:pt x="59" y="52"/>
                    <a:pt x="59" y="50"/>
                  </a:cubicBezTo>
                  <a:close/>
                  <a:moveTo>
                    <a:pt x="81" y="618"/>
                  </a:moveTo>
                  <a:cubicBezTo>
                    <a:pt x="81" y="618"/>
                    <a:pt x="81" y="618"/>
                    <a:pt x="81" y="618"/>
                  </a:cubicBezTo>
                  <a:cubicBezTo>
                    <a:pt x="76" y="618"/>
                    <a:pt x="70" y="619"/>
                    <a:pt x="65" y="619"/>
                  </a:cubicBezTo>
                  <a:cubicBezTo>
                    <a:pt x="66" y="619"/>
                    <a:pt x="68" y="618"/>
                    <a:pt x="69" y="618"/>
                  </a:cubicBezTo>
                  <a:cubicBezTo>
                    <a:pt x="73" y="618"/>
                    <a:pt x="77" y="618"/>
                    <a:pt x="81" y="618"/>
                  </a:cubicBezTo>
                  <a:close/>
                  <a:moveTo>
                    <a:pt x="35" y="626"/>
                  </a:moveTo>
                  <a:cubicBezTo>
                    <a:pt x="43" y="622"/>
                    <a:pt x="52" y="620"/>
                    <a:pt x="61" y="619"/>
                  </a:cubicBezTo>
                  <a:cubicBezTo>
                    <a:pt x="58" y="620"/>
                    <a:pt x="57" y="622"/>
                    <a:pt x="57" y="624"/>
                  </a:cubicBezTo>
                  <a:cubicBezTo>
                    <a:pt x="50" y="624"/>
                    <a:pt x="43" y="626"/>
                    <a:pt x="35" y="628"/>
                  </a:cubicBezTo>
                  <a:cubicBezTo>
                    <a:pt x="32" y="630"/>
                    <a:pt x="33" y="635"/>
                    <a:pt x="37" y="634"/>
                  </a:cubicBezTo>
                  <a:cubicBezTo>
                    <a:pt x="38" y="634"/>
                    <a:pt x="39" y="633"/>
                    <a:pt x="39" y="633"/>
                  </a:cubicBezTo>
                  <a:cubicBezTo>
                    <a:pt x="38" y="634"/>
                    <a:pt x="37" y="636"/>
                    <a:pt x="37" y="637"/>
                  </a:cubicBezTo>
                  <a:cubicBezTo>
                    <a:pt x="36" y="637"/>
                    <a:pt x="34" y="638"/>
                    <a:pt x="32" y="639"/>
                  </a:cubicBezTo>
                  <a:cubicBezTo>
                    <a:pt x="29" y="638"/>
                    <a:pt x="27" y="637"/>
                    <a:pt x="24" y="636"/>
                  </a:cubicBezTo>
                  <a:cubicBezTo>
                    <a:pt x="23" y="632"/>
                    <a:pt x="33" y="627"/>
                    <a:pt x="35" y="626"/>
                  </a:cubicBezTo>
                  <a:close/>
                  <a:moveTo>
                    <a:pt x="145" y="639"/>
                  </a:moveTo>
                  <a:cubicBezTo>
                    <a:pt x="143" y="640"/>
                    <a:pt x="142" y="640"/>
                    <a:pt x="140" y="641"/>
                  </a:cubicBezTo>
                  <a:cubicBezTo>
                    <a:pt x="140" y="641"/>
                    <a:pt x="140" y="640"/>
                    <a:pt x="140" y="640"/>
                  </a:cubicBezTo>
                  <a:cubicBezTo>
                    <a:pt x="143" y="639"/>
                    <a:pt x="146" y="638"/>
                    <a:pt x="148" y="636"/>
                  </a:cubicBezTo>
                  <a:cubicBezTo>
                    <a:pt x="152" y="634"/>
                    <a:pt x="152" y="630"/>
                    <a:pt x="150" y="628"/>
                  </a:cubicBezTo>
                  <a:cubicBezTo>
                    <a:pt x="150" y="627"/>
                    <a:pt x="151" y="627"/>
                    <a:pt x="151" y="626"/>
                  </a:cubicBezTo>
                  <a:cubicBezTo>
                    <a:pt x="155" y="627"/>
                    <a:pt x="158" y="628"/>
                    <a:pt x="162" y="630"/>
                  </a:cubicBezTo>
                  <a:cubicBezTo>
                    <a:pt x="158" y="634"/>
                    <a:pt x="151" y="638"/>
                    <a:pt x="145" y="639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4" name="Freeform 581"/>
            <p:cNvSpPr/>
            <p:nvPr>
              <p:custDataLst>
                <p:tags r:id="rId6"/>
              </p:custDataLst>
            </p:nvPr>
          </p:nvSpPr>
          <p:spPr bwMode="auto">
            <a:xfrm>
              <a:off x="7821" y="3886"/>
              <a:ext cx="65" cy="12"/>
            </a:xfrm>
            <a:custGeom>
              <a:avLst/>
              <a:gdLst>
                <a:gd name="T0" fmla="*/ 1 w 68"/>
                <a:gd name="T1" fmla="*/ 7 h 12"/>
                <a:gd name="T2" fmla="*/ 1 w 68"/>
                <a:gd name="T3" fmla="*/ 9 h 12"/>
                <a:gd name="T4" fmla="*/ 67 w 68"/>
                <a:gd name="T5" fmla="*/ 3 h 12"/>
                <a:gd name="T6" fmla="*/ 67 w 68"/>
                <a:gd name="T7" fmla="*/ 0 h 12"/>
                <a:gd name="T8" fmla="*/ 39 w 68"/>
                <a:gd name="T9" fmla="*/ 5 h 12"/>
                <a:gd name="T10" fmla="*/ 1 w 68"/>
                <a:gd name="T11" fmla="*/ 7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2">
                  <a:moveTo>
                    <a:pt x="1" y="7"/>
                  </a:moveTo>
                  <a:cubicBezTo>
                    <a:pt x="0" y="7"/>
                    <a:pt x="0" y="9"/>
                    <a:pt x="1" y="9"/>
                  </a:cubicBezTo>
                  <a:cubicBezTo>
                    <a:pt x="22" y="12"/>
                    <a:pt x="47" y="10"/>
                    <a:pt x="67" y="3"/>
                  </a:cubicBezTo>
                  <a:cubicBezTo>
                    <a:pt x="68" y="2"/>
                    <a:pt x="68" y="0"/>
                    <a:pt x="67" y="0"/>
                  </a:cubicBezTo>
                  <a:cubicBezTo>
                    <a:pt x="58" y="0"/>
                    <a:pt x="48" y="4"/>
                    <a:pt x="39" y="5"/>
                  </a:cubicBezTo>
                  <a:cubicBezTo>
                    <a:pt x="26" y="7"/>
                    <a:pt x="14" y="9"/>
                    <a:pt x="1" y="7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5" name="Freeform 582"/>
            <p:cNvSpPr/>
            <p:nvPr>
              <p:custDataLst>
                <p:tags r:id="rId7"/>
              </p:custDataLst>
            </p:nvPr>
          </p:nvSpPr>
          <p:spPr bwMode="auto">
            <a:xfrm>
              <a:off x="7816" y="3906"/>
              <a:ext cx="65" cy="17"/>
            </a:xfrm>
            <a:custGeom>
              <a:avLst/>
              <a:gdLst>
                <a:gd name="T0" fmla="*/ 66 w 68"/>
                <a:gd name="T1" fmla="*/ 1 h 19"/>
                <a:gd name="T2" fmla="*/ 34 w 68"/>
                <a:gd name="T3" fmla="*/ 13 h 19"/>
                <a:gd name="T4" fmla="*/ 0 w 68"/>
                <a:gd name="T5" fmla="*/ 15 h 19"/>
                <a:gd name="T6" fmla="*/ 0 w 68"/>
                <a:gd name="T7" fmla="*/ 15 h 19"/>
                <a:gd name="T8" fmla="*/ 67 w 68"/>
                <a:gd name="T9" fmla="*/ 2 h 19"/>
                <a:gd name="T10" fmla="*/ 66 w 68"/>
                <a:gd name="T11" fmla="*/ 1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8" h="19">
                  <a:moveTo>
                    <a:pt x="66" y="1"/>
                  </a:moveTo>
                  <a:cubicBezTo>
                    <a:pt x="55" y="5"/>
                    <a:pt x="46" y="11"/>
                    <a:pt x="34" y="13"/>
                  </a:cubicBezTo>
                  <a:cubicBezTo>
                    <a:pt x="23" y="16"/>
                    <a:pt x="12" y="16"/>
                    <a:pt x="0" y="15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22" y="19"/>
                    <a:pt x="50" y="18"/>
                    <a:pt x="67" y="2"/>
                  </a:cubicBezTo>
                  <a:cubicBezTo>
                    <a:pt x="68" y="1"/>
                    <a:pt x="67" y="0"/>
                    <a:pt x="66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  <p:sp>
          <p:nvSpPr>
            <p:cNvPr id="1046" name="Freeform 583"/>
            <p:cNvSpPr/>
            <p:nvPr>
              <p:custDataLst>
                <p:tags r:id="rId8"/>
              </p:custDataLst>
            </p:nvPr>
          </p:nvSpPr>
          <p:spPr bwMode="auto">
            <a:xfrm>
              <a:off x="7827" y="3825"/>
              <a:ext cx="10" cy="5"/>
            </a:xfrm>
            <a:custGeom>
              <a:avLst/>
              <a:gdLst>
                <a:gd name="T0" fmla="*/ 10 w 11"/>
                <a:gd name="T1" fmla="*/ 1 h 7"/>
                <a:gd name="T2" fmla="*/ 10 w 11"/>
                <a:gd name="T3" fmla="*/ 1 h 7"/>
                <a:gd name="T4" fmla="*/ 0 w 11"/>
                <a:gd name="T5" fmla="*/ 7 h 7"/>
                <a:gd name="T6" fmla="*/ 0 w 11"/>
                <a:gd name="T7" fmla="*/ 7 h 7"/>
                <a:gd name="T8" fmla="*/ 10 w 11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">
                  <a:moveTo>
                    <a:pt x="10" y="1"/>
                  </a:moveTo>
                  <a:cubicBezTo>
                    <a:pt x="11" y="1"/>
                    <a:pt x="10" y="0"/>
                    <a:pt x="10" y="1"/>
                  </a:cubicBezTo>
                  <a:cubicBezTo>
                    <a:pt x="8" y="3"/>
                    <a:pt x="4" y="7"/>
                    <a:pt x="0" y="7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5" y="7"/>
                    <a:pt x="8" y="3"/>
                    <a:pt x="10" y="1"/>
                  </a:cubicBezTo>
                  <a:close/>
                </a:path>
              </a:pathLst>
            </a:custGeom>
            <a:grpFill/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anchor="t" anchorCtr="0" compatLnSpc="1"/>
            <a:lstStyle/>
            <a:p>
              <a:endParaRPr lang="zh-CN" altLang="en-US" sz="1350">
                <a:solidFill>
                  <a:prstClr val="black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8005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Representing a Maze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4338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74EEA5-87FE-4E6B-B393-3E237736C0BB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14339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1434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B980D3-74AF-4462-AD58-555F03175CAF}" type="slidenum">
              <a:rPr lang="en-US" altLang="zh-CN" sz="790"/>
              <a:pPr/>
              <a:t>6</a:t>
            </a:fld>
            <a:endParaRPr lang="en-US" altLang="zh-CN" sz="790"/>
          </a:p>
        </p:txBody>
      </p:sp>
      <p:sp>
        <p:nvSpPr>
          <p:cNvPr id="14377" name="Text Box 42"/>
          <p:cNvSpPr txBox="1">
            <a:spLocks noChangeArrowheads="1"/>
          </p:cNvSpPr>
          <p:nvPr/>
        </p:nvSpPr>
        <p:spPr bwMode="auto">
          <a:xfrm>
            <a:off x="2926398" y="5189280"/>
            <a:ext cx="3514725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Nodes = rooms</a:t>
            </a:r>
          </a:p>
          <a:p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Edge = door or passage</a:t>
            </a:r>
          </a:p>
        </p:txBody>
      </p:sp>
      <p:sp>
        <p:nvSpPr>
          <p:cNvPr id="56" name="Line 2"/>
          <p:cNvSpPr>
            <a:spLocks noChangeShapeType="1"/>
          </p:cNvSpPr>
          <p:nvPr/>
        </p:nvSpPr>
        <p:spPr bwMode="auto">
          <a:xfrm>
            <a:off x="5046980" y="3441065"/>
            <a:ext cx="906145" cy="19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7" name="Line 4"/>
          <p:cNvSpPr>
            <a:spLocks noChangeShapeType="1"/>
          </p:cNvSpPr>
          <p:nvPr/>
        </p:nvSpPr>
        <p:spPr bwMode="auto">
          <a:xfrm>
            <a:off x="1861820" y="2536825"/>
            <a:ext cx="1905" cy="60769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8" name="Line 5"/>
          <p:cNvSpPr>
            <a:spLocks noChangeShapeType="1"/>
          </p:cNvSpPr>
          <p:nvPr/>
        </p:nvSpPr>
        <p:spPr bwMode="auto">
          <a:xfrm>
            <a:off x="1202055" y="4351020"/>
            <a:ext cx="1977390" cy="190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59" name="Line 6"/>
          <p:cNvSpPr>
            <a:spLocks noChangeShapeType="1"/>
          </p:cNvSpPr>
          <p:nvPr/>
        </p:nvSpPr>
        <p:spPr bwMode="auto">
          <a:xfrm>
            <a:off x="3180080" y="3691255"/>
            <a:ext cx="1905" cy="65976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0" name="Line 7"/>
          <p:cNvSpPr>
            <a:spLocks noChangeShapeType="1"/>
          </p:cNvSpPr>
          <p:nvPr/>
        </p:nvSpPr>
        <p:spPr bwMode="auto">
          <a:xfrm>
            <a:off x="1861820" y="3691255"/>
            <a:ext cx="659765" cy="190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1" name="Line 8"/>
          <p:cNvSpPr>
            <a:spLocks noChangeShapeType="1"/>
          </p:cNvSpPr>
          <p:nvPr/>
        </p:nvSpPr>
        <p:spPr bwMode="auto">
          <a:xfrm>
            <a:off x="3180080" y="3030855"/>
            <a:ext cx="659765" cy="190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 flipV="1">
            <a:off x="3839845" y="3030855"/>
            <a:ext cx="1905" cy="1319530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3" name="Line 10"/>
          <p:cNvSpPr>
            <a:spLocks noChangeShapeType="1"/>
          </p:cNvSpPr>
          <p:nvPr/>
        </p:nvSpPr>
        <p:spPr bwMode="auto">
          <a:xfrm flipV="1">
            <a:off x="2521585" y="2536825"/>
            <a:ext cx="1905" cy="49466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4" name="Line 11"/>
          <p:cNvSpPr>
            <a:spLocks noChangeShapeType="1"/>
          </p:cNvSpPr>
          <p:nvPr/>
        </p:nvSpPr>
        <p:spPr bwMode="auto">
          <a:xfrm>
            <a:off x="2521585" y="3030855"/>
            <a:ext cx="1905" cy="65976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5" name="Line 12"/>
          <p:cNvSpPr>
            <a:spLocks noChangeShapeType="1"/>
          </p:cNvSpPr>
          <p:nvPr/>
        </p:nvSpPr>
        <p:spPr bwMode="auto">
          <a:xfrm>
            <a:off x="1202055" y="2536825"/>
            <a:ext cx="659765" cy="190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6" name="Line 13"/>
          <p:cNvSpPr>
            <a:spLocks noChangeShapeType="1"/>
          </p:cNvSpPr>
          <p:nvPr/>
        </p:nvSpPr>
        <p:spPr bwMode="auto">
          <a:xfrm flipH="1" flipV="1">
            <a:off x="1193165" y="2955290"/>
            <a:ext cx="8890" cy="139509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7" name="Line 14"/>
          <p:cNvSpPr>
            <a:spLocks noChangeShapeType="1"/>
          </p:cNvSpPr>
          <p:nvPr/>
        </p:nvSpPr>
        <p:spPr bwMode="auto">
          <a:xfrm>
            <a:off x="1861820" y="2536825"/>
            <a:ext cx="1977390" cy="190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8" name="Line 15"/>
          <p:cNvSpPr>
            <a:spLocks noChangeShapeType="1"/>
          </p:cNvSpPr>
          <p:nvPr/>
        </p:nvSpPr>
        <p:spPr bwMode="auto">
          <a:xfrm flipV="1">
            <a:off x="3839845" y="2536825"/>
            <a:ext cx="1905" cy="494665"/>
          </a:xfrm>
          <a:prstGeom prst="line">
            <a:avLst/>
          </a:prstGeom>
          <a:noFill/>
          <a:ln w="26988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69" name="Line 18"/>
          <p:cNvSpPr>
            <a:spLocks noChangeShapeType="1"/>
          </p:cNvSpPr>
          <p:nvPr/>
        </p:nvSpPr>
        <p:spPr bwMode="auto">
          <a:xfrm>
            <a:off x="5039995" y="2536825"/>
            <a:ext cx="1905" cy="906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 flipV="1">
            <a:off x="5039995" y="3442970"/>
            <a:ext cx="1905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 flipH="1">
            <a:off x="5039995" y="4351020"/>
            <a:ext cx="906145" cy="19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H="1">
            <a:off x="5946140" y="4351020"/>
            <a:ext cx="908050" cy="19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3" name="Line 22"/>
          <p:cNvSpPr>
            <a:spLocks noChangeShapeType="1"/>
          </p:cNvSpPr>
          <p:nvPr/>
        </p:nvSpPr>
        <p:spPr bwMode="auto">
          <a:xfrm>
            <a:off x="6854190" y="3442970"/>
            <a:ext cx="1905" cy="908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4" name="Line 23"/>
          <p:cNvSpPr>
            <a:spLocks noChangeShapeType="1"/>
          </p:cNvSpPr>
          <p:nvPr/>
        </p:nvSpPr>
        <p:spPr bwMode="auto">
          <a:xfrm>
            <a:off x="6854190" y="2536825"/>
            <a:ext cx="1905" cy="906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 flipH="1" flipV="1">
            <a:off x="6854190" y="2496820"/>
            <a:ext cx="906145" cy="3937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6854190" y="3442970"/>
            <a:ext cx="906145" cy="190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 flipH="1" flipV="1">
            <a:off x="7802880" y="3446145"/>
            <a:ext cx="0" cy="6902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5946140" y="2536825"/>
            <a:ext cx="1905" cy="90614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9" name="Freeform 28"/>
          <p:cNvSpPr/>
          <p:nvPr/>
        </p:nvSpPr>
        <p:spPr bwMode="auto">
          <a:xfrm>
            <a:off x="4824095" y="3227070"/>
            <a:ext cx="431800" cy="433070"/>
          </a:xfrm>
          <a:custGeom>
            <a:avLst/>
            <a:gdLst>
              <a:gd name="T0" fmla="*/ 0 w 864"/>
              <a:gd name="T1" fmla="*/ 191294 h 866"/>
              <a:gd name="T2" fmla="*/ 882 w 864"/>
              <a:gd name="T3" fmla="*/ 165670 h 866"/>
              <a:gd name="T4" fmla="*/ 5733 w 864"/>
              <a:gd name="T5" fmla="*/ 140930 h 866"/>
              <a:gd name="T6" fmla="*/ 14111 w 864"/>
              <a:gd name="T7" fmla="*/ 117957 h 866"/>
              <a:gd name="T8" fmla="*/ 25135 w 864"/>
              <a:gd name="T9" fmla="*/ 94984 h 866"/>
              <a:gd name="T10" fmla="*/ 38806 w 864"/>
              <a:gd name="T11" fmla="*/ 74662 h 866"/>
              <a:gd name="T12" fmla="*/ 55122 w 864"/>
              <a:gd name="T13" fmla="*/ 56107 h 866"/>
              <a:gd name="T14" fmla="*/ 74524 w 864"/>
              <a:gd name="T15" fmla="*/ 39319 h 866"/>
              <a:gd name="T16" fmla="*/ 94809 w 864"/>
              <a:gd name="T17" fmla="*/ 25624 h 866"/>
              <a:gd name="T18" fmla="*/ 116858 w 864"/>
              <a:gd name="T19" fmla="*/ 14579 h 866"/>
              <a:gd name="T20" fmla="*/ 140670 w 864"/>
              <a:gd name="T21" fmla="*/ 6185 h 866"/>
              <a:gd name="T22" fmla="*/ 164924 w 864"/>
              <a:gd name="T23" fmla="*/ 1767 h 866"/>
              <a:gd name="T24" fmla="*/ 190500 w 864"/>
              <a:gd name="T25" fmla="*/ 0 h 866"/>
              <a:gd name="T26" fmla="*/ 215194 w 864"/>
              <a:gd name="T27" fmla="*/ 1767 h 866"/>
              <a:gd name="T28" fmla="*/ 239448 w 864"/>
              <a:gd name="T29" fmla="*/ 6185 h 866"/>
              <a:gd name="T30" fmla="*/ 263260 w 864"/>
              <a:gd name="T31" fmla="*/ 14579 h 866"/>
              <a:gd name="T32" fmla="*/ 285309 w 864"/>
              <a:gd name="T33" fmla="*/ 25624 h 866"/>
              <a:gd name="T34" fmla="*/ 305594 w 864"/>
              <a:gd name="T35" fmla="*/ 39319 h 866"/>
              <a:gd name="T36" fmla="*/ 325438 w 864"/>
              <a:gd name="T37" fmla="*/ 56107 h 866"/>
              <a:gd name="T38" fmla="*/ 341313 w 864"/>
              <a:gd name="T39" fmla="*/ 74662 h 866"/>
              <a:gd name="T40" fmla="*/ 354983 w 864"/>
              <a:gd name="T41" fmla="*/ 94984 h 866"/>
              <a:gd name="T42" fmla="*/ 366007 w 864"/>
              <a:gd name="T43" fmla="*/ 117957 h 866"/>
              <a:gd name="T44" fmla="*/ 374385 w 864"/>
              <a:gd name="T45" fmla="*/ 140930 h 866"/>
              <a:gd name="T46" fmla="*/ 379677 w 864"/>
              <a:gd name="T47" fmla="*/ 165670 h 866"/>
              <a:gd name="T48" fmla="*/ 381000 w 864"/>
              <a:gd name="T49" fmla="*/ 191294 h 866"/>
              <a:gd name="T50" fmla="*/ 379677 w 864"/>
              <a:gd name="T51" fmla="*/ 216034 h 866"/>
              <a:gd name="T52" fmla="*/ 374385 w 864"/>
              <a:gd name="T53" fmla="*/ 240332 h 866"/>
              <a:gd name="T54" fmla="*/ 366007 w 864"/>
              <a:gd name="T55" fmla="*/ 264189 h 866"/>
              <a:gd name="T56" fmla="*/ 354983 w 864"/>
              <a:gd name="T57" fmla="*/ 286278 h 866"/>
              <a:gd name="T58" fmla="*/ 341313 w 864"/>
              <a:gd name="T59" fmla="*/ 307484 h 866"/>
              <a:gd name="T60" fmla="*/ 325438 w 864"/>
              <a:gd name="T61" fmla="*/ 326481 h 866"/>
              <a:gd name="T62" fmla="*/ 305594 w 864"/>
              <a:gd name="T63" fmla="*/ 342385 h 866"/>
              <a:gd name="T64" fmla="*/ 285309 w 864"/>
              <a:gd name="T65" fmla="*/ 356964 h 866"/>
              <a:gd name="T66" fmla="*/ 263260 w 864"/>
              <a:gd name="T67" fmla="*/ 368009 h 866"/>
              <a:gd name="T68" fmla="*/ 239448 w 864"/>
              <a:gd name="T69" fmla="*/ 375519 h 866"/>
              <a:gd name="T70" fmla="*/ 215194 w 864"/>
              <a:gd name="T71" fmla="*/ 380821 h 866"/>
              <a:gd name="T72" fmla="*/ 190500 w 864"/>
              <a:gd name="T73" fmla="*/ 382588 h 866"/>
              <a:gd name="T74" fmla="*/ 164924 w 864"/>
              <a:gd name="T75" fmla="*/ 380821 h 866"/>
              <a:gd name="T76" fmla="*/ 140670 w 864"/>
              <a:gd name="T77" fmla="*/ 375519 h 866"/>
              <a:gd name="T78" fmla="*/ 116858 w 864"/>
              <a:gd name="T79" fmla="*/ 368009 h 866"/>
              <a:gd name="T80" fmla="*/ 94809 w 864"/>
              <a:gd name="T81" fmla="*/ 356964 h 866"/>
              <a:gd name="T82" fmla="*/ 74524 w 864"/>
              <a:gd name="T83" fmla="*/ 342385 h 866"/>
              <a:gd name="T84" fmla="*/ 55122 w 864"/>
              <a:gd name="T85" fmla="*/ 326481 h 866"/>
              <a:gd name="T86" fmla="*/ 38806 w 864"/>
              <a:gd name="T87" fmla="*/ 307484 h 866"/>
              <a:gd name="T88" fmla="*/ 25135 w 864"/>
              <a:gd name="T89" fmla="*/ 286278 h 866"/>
              <a:gd name="T90" fmla="*/ 14111 w 864"/>
              <a:gd name="T91" fmla="*/ 264189 h 866"/>
              <a:gd name="T92" fmla="*/ 5733 w 864"/>
              <a:gd name="T93" fmla="*/ 240332 h 866"/>
              <a:gd name="T94" fmla="*/ 882 w 864"/>
              <a:gd name="T95" fmla="*/ 216034 h 866"/>
              <a:gd name="T96" fmla="*/ 0 w 864"/>
              <a:gd name="T97" fmla="*/ 191294 h 8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64" h="866">
                <a:moveTo>
                  <a:pt x="0" y="433"/>
                </a:moveTo>
                <a:lnTo>
                  <a:pt x="2" y="375"/>
                </a:lnTo>
                <a:lnTo>
                  <a:pt x="13" y="319"/>
                </a:lnTo>
                <a:lnTo>
                  <a:pt x="32" y="267"/>
                </a:lnTo>
                <a:lnTo>
                  <a:pt x="57" y="215"/>
                </a:lnTo>
                <a:lnTo>
                  <a:pt x="88" y="169"/>
                </a:lnTo>
                <a:lnTo>
                  <a:pt x="125" y="127"/>
                </a:lnTo>
                <a:lnTo>
                  <a:pt x="169" y="89"/>
                </a:lnTo>
                <a:lnTo>
                  <a:pt x="215" y="58"/>
                </a:lnTo>
                <a:lnTo>
                  <a:pt x="265" y="33"/>
                </a:lnTo>
                <a:lnTo>
                  <a:pt x="319" y="14"/>
                </a:lnTo>
                <a:lnTo>
                  <a:pt x="374" y="4"/>
                </a:lnTo>
                <a:lnTo>
                  <a:pt x="432" y="0"/>
                </a:lnTo>
                <a:lnTo>
                  <a:pt x="488" y="4"/>
                </a:lnTo>
                <a:lnTo>
                  <a:pt x="543" y="14"/>
                </a:lnTo>
                <a:lnTo>
                  <a:pt x="597" y="33"/>
                </a:lnTo>
                <a:lnTo>
                  <a:pt x="647" y="58"/>
                </a:lnTo>
                <a:lnTo>
                  <a:pt x="693" y="89"/>
                </a:lnTo>
                <a:lnTo>
                  <a:pt x="738" y="127"/>
                </a:lnTo>
                <a:lnTo>
                  <a:pt x="774" y="169"/>
                </a:lnTo>
                <a:lnTo>
                  <a:pt x="805" y="215"/>
                </a:lnTo>
                <a:lnTo>
                  <a:pt x="830" y="267"/>
                </a:lnTo>
                <a:lnTo>
                  <a:pt x="849" y="319"/>
                </a:lnTo>
                <a:lnTo>
                  <a:pt x="861" y="375"/>
                </a:lnTo>
                <a:lnTo>
                  <a:pt x="864" y="433"/>
                </a:lnTo>
                <a:lnTo>
                  <a:pt x="861" y="489"/>
                </a:lnTo>
                <a:lnTo>
                  <a:pt x="849" y="544"/>
                </a:lnTo>
                <a:lnTo>
                  <a:pt x="830" y="598"/>
                </a:lnTo>
                <a:lnTo>
                  <a:pt x="805" y="648"/>
                </a:lnTo>
                <a:lnTo>
                  <a:pt x="774" y="696"/>
                </a:lnTo>
                <a:lnTo>
                  <a:pt x="738" y="739"/>
                </a:lnTo>
                <a:lnTo>
                  <a:pt x="693" y="775"/>
                </a:lnTo>
                <a:lnTo>
                  <a:pt x="647" y="808"/>
                </a:lnTo>
                <a:lnTo>
                  <a:pt x="597" y="833"/>
                </a:lnTo>
                <a:lnTo>
                  <a:pt x="543" y="850"/>
                </a:lnTo>
                <a:lnTo>
                  <a:pt x="488" y="862"/>
                </a:lnTo>
                <a:lnTo>
                  <a:pt x="432" y="866"/>
                </a:lnTo>
                <a:lnTo>
                  <a:pt x="374" y="862"/>
                </a:lnTo>
                <a:lnTo>
                  <a:pt x="319" y="850"/>
                </a:lnTo>
                <a:lnTo>
                  <a:pt x="265" y="833"/>
                </a:lnTo>
                <a:lnTo>
                  <a:pt x="215" y="808"/>
                </a:lnTo>
                <a:lnTo>
                  <a:pt x="169" y="775"/>
                </a:lnTo>
                <a:lnTo>
                  <a:pt x="125" y="739"/>
                </a:lnTo>
                <a:lnTo>
                  <a:pt x="88" y="696"/>
                </a:lnTo>
                <a:lnTo>
                  <a:pt x="57" y="648"/>
                </a:lnTo>
                <a:lnTo>
                  <a:pt x="32" y="598"/>
                </a:lnTo>
                <a:lnTo>
                  <a:pt x="13" y="544"/>
                </a:lnTo>
                <a:lnTo>
                  <a:pt x="2" y="489"/>
                </a:lnTo>
                <a:lnTo>
                  <a:pt x="0" y="433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0" name="Freeform 29"/>
          <p:cNvSpPr/>
          <p:nvPr/>
        </p:nvSpPr>
        <p:spPr bwMode="auto">
          <a:xfrm>
            <a:off x="4779010" y="2319020"/>
            <a:ext cx="434975" cy="436880"/>
          </a:xfrm>
          <a:custGeom>
            <a:avLst/>
            <a:gdLst>
              <a:gd name="T0" fmla="*/ 0 w 864"/>
              <a:gd name="T1" fmla="*/ 192881 h 866"/>
              <a:gd name="T2" fmla="*/ 889 w 864"/>
              <a:gd name="T3" fmla="*/ 167045 h 866"/>
              <a:gd name="T4" fmla="*/ 5780 w 864"/>
              <a:gd name="T5" fmla="*/ 142545 h 866"/>
              <a:gd name="T6" fmla="*/ 14229 w 864"/>
              <a:gd name="T7" fmla="*/ 119381 h 866"/>
              <a:gd name="T8" fmla="*/ 25345 w 864"/>
              <a:gd name="T9" fmla="*/ 96218 h 866"/>
              <a:gd name="T10" fmla="*/ 39129 w 864"/>
              <a:gd name="T11" fmla="*/ 75727 h 866"/>
              <a:gd name="T12" fmla="*/ 55581 w 864"/>
              <a:gd name="T13" fmla="*/ 56572 h 866"/>
              <a:gd name="T14" fmla="*/ 75145 w 864"/>
              <a:gd name="T15" fmla="*/ 39645 h 866"/>
              <a:gd name="T16" fmla="*/ 95599 w 864"/>
              <a:gd name="T17" fmla="*/ 25836 h 866"/>
              <a:gd name="T18" fmla="*/ 117831 w 864"/>
              <a:gd name="T19" fmla="*/ 14700 h 866"/>
              <a:gd name="T20" fmla="*/ 141842 w 864"/>
              <a:gd name="T21" fmla="*/ 6236 h 866"/>
              <a:gd name="T22" fmla="*/ 166298 w 864"/>
              <a:gd name="T23" fmla="*/ 1782 h 866"/>
              <a:gd name="T24" fmla="*/ 192088 w 864"/>
              <a:gd name="T25" fmla="*/ 0 h 866"/>
              <a:gd name="T26" fmla="*/ 216988 w 864"/>
              <a:gd name="T27" fmla="*/ 1782 h 866"/>
              <a:gd name="T28" fmla="*/ 241443 w 864"/>
              <a:gd name="T29" fmla="*/ 6236 h 866"/>
              <a:gd name="T30" fmla="*/ 265454 w 864"/>
              <a:gd name="T31" fmla="*/ 14700 h 866"/>
              <a:gd name="T32" fmla="*/ 287687 w 864"/>
              <a:gd name="T33" fmla="*/ 25836 h 866"/>
              <a:gd name="T34" fmla="*/ 308140 w 864"/>
              <a:gd name="T35" fmla="*/ 39645 h 866"/>
              <a:gd name="T36" fmla="*/ 328149 w 864"/>
              <a:gd name="T37" fmla="*/ 56572 h 866"/>
              <a:gd name="T38" fmla="*/ 344157 w 864"/>
              <a:gd name="T39" fmla="*/ 75727 h 866"/>
              <a:gd name="T40" fmla="*/ 357941 w 864"/>
              <a:gd name="T41" fmla="*/ 96218 h 866"/>
              <a:gd name="T42" fmla="*/ 369057 w 864"/>
              <a:gd name="T43" fmla="*/ 119381 h 866"/>
              <a:gd name="T44" fmla="*/ 377505 w 864"/>
              <a:gd name="T45" fmla="*/ 142545 h 866"/>
              <a:gd name="T46" fmla="*/ 382841 w 864"/>
              <a:gd name="T47" fmla="*/ 167045 h 866"/>
              <a:gd name="T48" fmla="*/ 384175 w 864"/>
              <a:gd name="T49" fmla="*/ 192881 h 866"/>
              <a:gd name="T50" fmla="*/ 382841 w 864"/>
              <a:gd name="T51" fmla="*/ 217826 h 866"/>
              <a:gd name="T52" fmla="*/ 377505 w 864"/>
              <a:gd name="T53" fmla="*/ 242772 h 866"/>
              <a:gd name="T54" fmla="*/ 369057 w 864"/>
              <a:gd name="T55" fmla="*/ 266381 h 866"/>
              <a:gd name="T56" fmla="*/ 357941 w 864"/>
              <a:gd name="T57" fmla="*/ 288653 h 866"/>
              <a:gd name="T58" fmla="*/ 344157 w 864"/>
              <a:gd name="T59" fmla="*/ 310481 h 866"/>
              <a:gd name="T60" fmla="*/ 328149 w 864"/>
              <a:gd name="T61" fmla="*/ 329190 h 866"/>
              <a:gd name="T62" fmla="*/ 308140 w 864"/>
              <a:gd name="T63" fmla="*/ 345226 h 866"/>
              <a:gd name="T64" fmla="*/ 287687 w 864"/>
              <a:gd name="T65" fmla="*/ 359926 h 866"/>
              <a:gd name="T66" fmla="*/ 265454 w 864"/>
              <a:gd name="T67" fmla="*/ 371062 h 866"/>
              <a:gd name="T68" fmla="*/ 241443 w 864"/>
              <a:gd name="T69" fmla="*/ 378635 h 866"/>
              <a:gd name="T70" fmla="*/ 216988 w 864"/>
              <a:gd name="T71" fmla="*/ 383980 h 866"/>
              <a:gd name="T72" fmla="*/ 192088 w 864"/>
              <a:gd name="T73" fmla="*/ 385762 h 866"/>
              <a:gd name="T74" fmla="*/ 166298 w 864"/>
              <a:gd name="T75" fmla="*/ 383980 h 866"/>
              <a:gd name="T76" fmla="*/ 141842 w 864"/>
              <a:gd name="T77" fmla="*/ 378635 h 866"/>
              <a:gd name="T78" fmla="*/ 117831 w 864"/>
              <a:gd name="T79" fmla="*/ 371062 h 866"/>
              <a:gd name="T80" fmla="*/ 95599 w 864"/>
              <a:gd name="T81" fmla="*/ 359926 h 866"/>
              <a:gd name="T82" fmla="*/ 75145 w 864"/>
              <a:gd name="T83" fmla="*/ 345226 h 866"/>
              <a:gd name="T84" fmla="*/ 55581 w 864"/>
              <a:gd name="T85" fmla="*/ 329190 h 866"/>
              <a:gd name="T86" fmla="*/ 39129 w 864"/>
              <a:gd name="T87" fmla="*/ 310481 h 866"/>
              <a:gd name="T88" fmla="*/ 25345 w 864"/>
              <a:gd name="T89" fmla="*/ 288653 h 866"/>
              <a:gd name="T90" fmla="*/ 14229 w 864"/>
              <a:gd name="T91" fmla="*/ 266381 h 866"/>
              <a:gd name="T92" fmla="*/ 5780 w 864"/>
              <a:gd name="T93" fmla="*/ 242772 h 866"/>
              <a:gd name="T94" fmla="*/ 889 w 864"/>
              <a:gd name="T95" fmla="*/ 217826 h 866"/>
              <a:gd name="T96" fmla="*/ 0 w 864"/>
              <a:gd name="T97" fmla="*/ 192881 h 8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64" h="866">
                <a:moveTo>
                  <a:pt x="0" y="433"/>
                </a:moveTo>
                <a:lnTo>
                  <a:pt x="2" y="375"/>
                </a:lnTo>
                <a:lnTo>
                  <a:pt x="13" y="320"/>
                </a:lnTo>
                <a:lnTo>
                  <a:pt x="32" y="268"/>
                </a:lnTo>
                <a:lnTo>
                  <a:pt x="57" y="216"/>
                </a:lnTo>
                <a:lnTo>
                  <a:pt x="88" y="170"/>
                </a:lnTo>
                <a:lnTo>
                  <a:pt x="125" y="127"/>
                </a:lnTo>
                <a:lnTo>
                  <a:pt x="169" y="89"/>
                </a:lnTo>
                <a:lnTo>
                  <a:pt x="215" y="58"/>
                </a:lnTo>
                <a:lnTo>
                  <a:pt x="265" y="33"/>
                </a:lnTo>
                <a:lnTo>
                  <a:pt x="319" y="14"/>
                </a:lnTo>
                <a:lnTo>
                  <a:pt x="374" y="4"/>
                </a:lnTo>
                <a:lnTo>
                  <a:pt x="432" y="0"/>
                </a:lnTo>
                <a:lnTo>
                  <a:pt x="488" y="4"/>
                </a:lnTo>
                <a:lnTo>
                  <a:pt x="543" y="14"/>
                </a:lnTo>
                <a:lnTo>
                  <a:pt x="597" y="33"/>
                </a:lnTo>
                <a:lnTo>
                  <a:pt x="647" y="58"/>
                </a:lnTo>
                <a:lnTo>
                  <a:pt x="693" y="89"/>
                </a:lnTo>
                <a:lnTo>
                  <a:pt x="738" y="127"/>
                </a:lnTo>
                <a:lnTo>
                  <a:pt x="774" y="170"/>
                </a:lnTo>
                <a:lnTo>
                  <a:pt x="805" y="216"/>
                </a:lnTo>
                <a:lnTo>
                  <a:pt x="830" y="268"/>
                </a:lnTo>
                <a:lnTo>
                  <a:pt x="849" y="320"/>
                </a:lnTo>
                <a:lnTo>
                  <a:pt x="861" y="375"/>
                </a:lnTo>
                <a:lnTo>
                  <a:pt x="864" y="433"/>
                </a:lnTo>
                <a:lnTo>
                  <a:pt x="861" y="489"/>
                </a:lnTo>
                <a:lnTo>
                  <a:pt x="849" y="545"/>
                </a:lnTo>
                <a:lnTo>
                  <a:pt x="830" y="598"/>
                </a:lnTo>
                <a:lnTo>
                  <a:pt x="805" y="648"/>
                </a:lnTo>
                <a:lnTo>
                  <a:pt x="774" y="697"/>
                </a:lnTo>
                <a:lnTo>
                  <a:pt x="738" y="739"/>
                </a:lnTo>
                <a:lnTo>
                  <a:pt x="693" y="775"/>
                </a:lnTo>
                <a:lnTo>
                  <a:pt x="647" y="808"/>
                </a:lnTo>
                <a:lnTo>
                  <a:pt x="597" y="833"/>
                </a:lnTo>
                <a:lnTo>
                  <a:pt x="543" y="850"/>
                </a:lnTo>
                <a:lnTo>
                  <a:pt x="488" y="862"/>
                </a:lnTo>
                <a:lnTo>
                  <a:pt x="432" y="866"/>
                </a:lnTo>
                <a:lnTo>
                  <a:pt x="374" y="862"/>
                </a:lnTo>
                <a:lnTo>
                  <a:pt x="319" y="850"/>
                </a:lnTo>
                <a:lnTo>
                  <a:pt x="265" y="833"/>
                </a:lnTo>
                <a:lnTo>
                  <a:pt x="215" y="808"/>
                </a:lnTo>
                <a:lnTo>
                  <a:pt x="169" y="775"/>
                </a:lnTo>
                <a:lnTo>
                  <a:pt x="125" y="739"/>
                </a:lnTo>
                <a:lnTo>
                  <a:pt x="88" y="697"/>
                </a:lnTo>
                <a:lnTo>
                  <a:pt x="57" y="648"/>
                </a:lnTo>
                <a:lnTo>
                  <a:pt x="32" y="598"/>
                </a:lnTo>
                <a:lnTo>
                  <a:pt x="13" y="545"/>
                </a:lnTo>
                <a:lnTo>
                  <a:pt x="2" y="489"/>
                </a:lnTo>
                <a:lnTo>
                  <a:pt x="0" y="433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4869180" y="2410460"/>
            <a:ext cx="146050" cy="20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S</a:t>
            </a:r>
            <a:endParaRPr lang="en-US" altLang="zh-CN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82" name="Freeform 31"/>
          <p:cNvSpPr/>
          <p:nvPr/>
        </p:nvSpPr>
        <p:spPr bwMode="auto">
          <a:xfrm>
            <a:off x="4824095" y="4135120"/>
            <a:ext cx="431800" cy="433070"/>
          </a:xfrm>
          <a:custGeom>
            <a:avLst/>
            <a:gdLst>
              <a:gd name="T0" fmla="*/ 0 w 864"/>
              <a:gd name="T1" fmla="*/ 191515 h 865"/>
              <a:gd name="T2" fmla="*/ 882 w 864"/>
              <a:gd name="T3" fmla="*/ 165861 h 865"/>
              <a:gd name="T4" fmla="*/ 5733 w 864"/>
              <a:gd name="T5" fmla="*/ 141093 h 865"/>
              <a:gd name="T6" fmla="*/ 14111 w 864"/>
              <a:gd name="T7" fmla="*/ 118093 h 865"/>
              <a:gd name="T8" fmla="*/ 25135 w 864"/>
              <a:gd name="T9" fmla="*/ 95094 h 865"/>
              <a:gd name="T10" fmla="*/ 38806 w 864"/>
              <a:gd name="T11" fmla="*/ 74748 h 865"/>
              <a:gd name="T12" fmla="*/ 55122 w 864"/>
              <a:gd name="T13" fmla="*/ 56172 h 865"/>
              <a:gd name="T14" fmla="*/ 74524 w 864"/>
              <a:gd name="T15" fmla="*/ 38922 h 865"/>
              <a:gd name="T16" fmla="*/ 94809 w 864"/>
              <a:gd name="T17" fmla="*/ 25653 h 865"/>
              <a:gd name="T18" fmla="*/ 116858 w 864"/>
              <a:gd name="T19" fmla="*/ 14596 h 865"/>
              <a:gd name="T20" fmla="*/ 140670 w 864"/>
              <a:gd name="T21" fmla="*/ 5750 h 865"/>
              <a:gd name="T22" fmla="*/ 164924 w 864"/>
              <a:gd name="T23" fmla="*/ 1769 h 865"/>
              <a:gd name="T24" fmla="*/ 190500 w 864"/>
              <a:gd name="T25" fmla="*/ 0 h 865"/>
              <a:gd name="T26" fmla="*/ 215194 w 864"/>
              <a:gd name="T27" fmla="*/ 1769 h 865"/>
              <a:gd name="T28" fmla="*/ 239448 w 864"/>
              <a:gd name="T29" fmla="*/ 5750 h 865"/>
              <a:gd name="T30" fmla="*/ 263260 w 864"/>
              <a:gd name="T31" fmla="*/ 14596 h 865"/>
              <a:gd name="T32" fmla="*/ 285309 w 864"/>
              <a:gd name="T33" fmla="*/ 25653 h 865"/>
              <a:gd name="T34" fmla="*/ 305594 w 864"/>
              <a:gd name="T35" fmla="*/ 38922 h 865"/>
              <a:gd name="T36" fmla="*/ 325438 w 864"/>
              <a:gd name="T37" fmla="*/ 56172 h 865"/>
              <a:gd name="T38" fmla="*/ 341313 w 864"/>
              <a:gd name="T39" fmla="*/ 74748 h 865"/>
              <a:gd name="T40" fmla="*/ 354983 w 864"/>
              <a:gd name="T41" fmla="*/ 95094 h 865"/>
              <a:gd name="T42" fmla="*/ 366007 w 864"/>
              <a:gd name="T43" fmla="*/ 118093 h 865"/>
              <a:gd name="T44" fmla="*/ 374385 w 864"/>
              <a:gd name="T45" fmla="*/ 141093 h 865"/>
              <a:gd name="T46" fmla="*/ 379677 w 864"/>
              <a:gd name="T47" fmla="*/ 165861 h 865"/>
              <a:gd name="T48" fmla="*/ 381000 w 864"/>
              <a:gd name="T49" fmla="*/ 191515 h 865"/>
              <a:gd name="T50" fmla="*/ 379677 w 864"/>
              <a:gd name="T51" fmla="*/ 215841 h 865"/>
              <a:gd name="T52" fmla="*/ 374385 w 864"/>
              <a:gd name="T53" fmla="*/ 240610 h 865"/>
              <a:gd name="T54" fmla="*/ 366007 w 864"/>
              <a:gd name="T55" fmla="*/ 264494 h 865"/>
              <a:gd name="T56" fmla="*/ 354983 w 864"/>
              <a:gd name="T57" fmla="*/ 286609 h 865"/>
              <a:gd name="T58" fmla="*/ 341313 w 864"/>
              <a:gd name="T59" fmla="*/ 307839 h 865"/>
              <a:gd name="T60" fmla="*/ 325438 w 864"/>
              <a:gd name="T61" fmla="*/ 326415 h 865"/>
              <a:gd name="T62" fmla="*/ 305594 w 864"/>
              <a:gd name="T63" fmla="*/ 342780 h 865"/>
              <a:gd name="T64" fmla="*/ 285309 w 864"/>
              <a:gd name="T65" fmla="*/ 357376 h 865"/>
              <a:gd name="T66" fmla="*/ 263260 w 864"/>
              <a:gd name="T67" fmla="*/ 368433 h 865"/>
              <a:gd name="T68" fmla="*/ 239448 w 864"/>
              <a:gd name="T69" fmla="*/ 375953 h 865"/>
              <a:gd name="T70" fmla="*/ 215194 w 864"/>
              <a:gd name="T71" fmla="*/ 381260 h 865"/>
              <a:gd name="T72" fmla="*/ 190500 w 864"/>
              <a:gd name="T73" fmla="*/ 382587 h 865"/>
              <a:gd name="T74" fmla="*/ 164924 w 864"/>
              <a:gd name="T75" fmla="*/ 381260 h 865"/>
              <a:gd name="T76" fmla="*/ 140670 w 864"/>
              <a:gd name="T77" fmla="*/ 375953 h 865"/>
              <a:gd name="T78" fmla="*/ 116858 w 864"/>
              <a:gd name="T79" fmla="*/ 368433 h 865"/>
              <a:gd name="T80" fmla="*/ 94809 w 864"/>
              <a:gd name="T81" fmla="*/ 357376 h 865"/>
              <a:gd name="T82" fmla="*/ 74524 w 864"/>
              <a:gd name="T83" fmla="*/ 342780 h 865"/>
              <a:gd name="T84" fmla="*/ 55122 w 864"/>
              <a:gd name="T85" fmla="*/ 326415 h 865"/>
              <a:gd name="T86" fmla="*/ 38806 w 864"/>
              <a:gd name="T87" fmla="*/ 307839 h 865"/>
              <a:gd name="T88" fmla="*/ 25135 w 864"/>
              <a:gd name="T89" fmla="*/ 286609 h 865"/>
              <a:gd name="T90" fmla="*/ 14111 w 864"/>
              <a:gd name="T91" fmla="*/ 264494 h 865"/>
              <a:gd name="T92" fmla="*/ 5733 w 864"/>
              <a:gd name="T93" fmla="*/ 240610 h 865"/>
              <a:gd name="T94" fmla="*/ 882 w 864"/>
              <a:gd name="T95" fmla="*/ 215841 h 865"/>
              <a:gd name="T96" fmla="*/ 0 w 864"/>
              <a:gd name="T97" fmla="*/ 191515 h 86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64" h="865">
                <a:moveTo>
                  <a:pt x="0" y="433"/>
                </a:moveTo>
                <a:lnTo>
                  <a:pt x="2" y="375"/>
                </a:lnTo>
                <a:lnTo>
                  <a:pt x="13" y="319"/>
                </a:lnTo>
                <a:lnTo>
                  <a:pt x="32" y="267"/>
                </a:lnTo>
                <a:lnTo>
                  <a:pt x="57" y="215"/>
                </a:lnTo>
                <a:lnTo>
                  <a:pt x="88" y="169"/>
                </a:lnTo>
                <a:lnTo>
                  <a:pt x="125" y="127"/>
                </a:lnTo>
                <a:lnTo>
                  <a:pt x="169" y="88"/>
                </a:lnTo>
                <a:lnTo>
                  <a:pt x="215" y="58"/>
                </a:lnTo>
                <a:lnTo>
                  <a:pt x="265" y="33"/>
                </a:lnTo>
                <a:lnTo>
                  <a:pt x="319" y="13"/>
                </a:lnTo>
                <a:lnTo>
                  <a:pt x="374" y="4"/>
                </a:lnTo>
                <a:lnTo>
                  <a:pt x="432" y="0"/>
                </a:lnTo>
                <a:lnTo>
                  <a:pt x="488" y="4"/>
                </a:lnTo>
                <a:lnTo>
                  <a:pt x="543" y="13"/>
                </a:lnTo>
                <a:lnTo>
                  <a:pt x="597" y="33"/>
                </a:lnTo>
                <a:lnTo>
                  <a:pt x="647" y="58"/>
                </a:lnTo>
                <a:lnTo>
                  <a:pt x="693" y="88"/>
                </a:lnTo>
                <a:lnTo>
                  <a:pt x="738" y="127"/>
                </a:lnTo>
                <a:lnTo>
                  <a:pt x="774" y="169"/>
                </a:lnTo>
                <a:lnTo>
                  <a:pt x="805" y="215"/>
                </a:lnTo>
                <a:lnTo>
                  <a:pt x="830" y="267"/>
                </a:lnTo>
                <a:lnTo>
                  <a:pt x="849" y="319"/>
                </a:lnTo>
                <a:lnTo>
                  <a:pt x="861" y="375"/>
                </a:lnTo>
                <a:lnTo>
                  <a:pt x="864" y="433"/>
                </a:lnTo>
                <a:lnTo>
                  <a:pt x="861" y="488"/>
                </a:lnTo>
                <a:lnTo>
                  <a:pt x="849" y="544"/>
                </a:lnTo>
                <a:lnTo>
                  <a:pt x="830" y="598"/>
                </a:lnTo>
                <a:lnTo>
                  <a:pt x="805" y="648"/>
                </a:lnTo>
                <a:lnTo>
                  <a:pt x="774" y="696"/>
                </a:lnTo>
                <a:lnTo>
                  <a:pt x="738" y="738"/>
                </a:lnTo>
                <a:lnTo>
                  <a:pt x="693" y="775"/>
                </a:lnTo>
                <a:lnTo>
                  <a:pt x="647" y="808"/>
                </a:lnTo>
                <a:lnTo>
                  <a:pt x="597" y="833"/>
                </a:lnTo>
                <a:lnTo>
                  <a:pt x="543" y="850"/>
                </a:lnTo>
                <a:lnTo>
                  <a:pt x="488" y="862"/>
                </a:lnTo>
                <a:lnTo>
                  <a:pt x="432" y="865"/>
                </a:lnTo>
                <a:lnTo>
                  <a:pt x="374" y="862"/>
                </a:lnTo>
                <a:lnTo>
                  <a:pt x="319" y="850"/>
                </a:lnTo>
                <a:lnTo>
                  <a:pt x="265" y="833"/>
                </a:lnTo>
                <a:lnTo>
                  <a:pt x="215" y="808"/>
                </a:lnTo>
                <a:lnTo>
                  <a:pt x="169" y="775"/>
                </a:lnTo>
                <a:lnTo>
                  <a:pt x="125" y="738"/>
                </a:lnTo>
                <a:lnTo>
                  <a:pt x="88" y="696"/>
                </a:lnTo>
                <a:lnTo>
                  <a:pt x="57" y="648"/>
                </a:lnTo>
                <a:lnTo>
                  <a:pt x="32" y="598"/>
                </a:lnTo>
                <a:lnTo>
                  <a:pt x="13" y="544"/>
                </a:lnTo>
                <a:lnTo>
                  <a:pt x="2" y="488"/>
                </a:lnTo>
                <a:lnTo>
                  <a:pt x="0" y="433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3" name="Freeform 32"/>
          <p:cNvSpPr/>
          <p:nvPr/>
        </p:nvSpPr>
        <p:spPr bwMode="auto">
          <a:xfrm>
            <a:off x="5730240" y="4135120"/>
            <a:ext cx="433070" cy="433070"/>
          </a:xfrm>
          <a:custGeom>
            <a:avLst/>
            <a:gdLst>
              <a:gd name="T0" fmla="*/ 0 w 865"/>
              <a:gd name="T1" fmla="*/ 191515 h 865"/>
              <a:gd name="T2" fmla="*/ 885 w 865"/>
              <a:gd name="T3" fmla="*/ 165861 h 865"/>
              <a:gd name="T4" fmla="*/ 6192 w 865"/>
              <a:gd name="T5" fmla="*/ 141093 h 865"/>
              <a:gd name="T6" fmla="*/ 14596 w 865"/>
              <a:gd name="T7" fmla="*/ 118093 h 865"/>
              <a:gd name="T8" fmla="*/ 25653 w 865"/>
              <a:gd name="T9" fmla="*/ 95094 h 865"/>
              <a:gd name="T10" fmla="*/ 39364 w 865"/>
              <a:gd name="T11" fmla="*/ 74748 h 865"/>
              <a:gd name="T12" fmla="*/ 55287 w 865"/>
              <a:gd name="T13" fmla="*/ 56172 h 865"/>
              <a:gd name="T14" fmla="*/ 75191 w 865"/>
              <a:gd name="T15" fmla="*/ 38922 h 865"/>
              <a:gd name="T16" fmla="*/ 95536 w 865"/>
              <a:gd name="T17" fmla="*/ 25653 h 865"/>
              <a:gd name="T18" fmla="*/ 117651 w 865"/>
              <a:gd name="T19" fmla="*/ 14596 h 865"/>
              <a:gd name="T20" fmla="*/ 141093 w 865"/>
              <a:gd name="T21" fmla="*/ 5750 h 865"/>
              <a:gd name="T22" fmla="*/ 165861 w 865"/>
              <a:gd name="T23" fmla="*/ 1769 h 865"/>
              <a:gd name="T24" fmla="*/ 191515 w 865"/>
              <a:gd name="T25" fmla="*/ 0 h 865"/>
              <a:gd name="T26" fmla="*/ 216283 w 865"/>
              <a:gd name="T27" fmla="*/ 1769 h 865"/>
              <a:gd name="T28" fmla="*/ 240610 w 865"/>
              <a:gd name="T29" fmla="*/ 5750 h 865"/>
              <a:gd name="T30" fmla="*/ 264494 w 865"/>
              <a:gd name="T31" fmla="*/ 14596 h 865"/>
              <a:gd name="T32" fmla="*/ 286609 w 865"/>
              <a:gd name="T33" fmla="*/ 25653 h 865"/>
              <a:gd name="T34" fmla="*/ 306954 w 865"/>
              <a:gd name="T35" fmla="*/ 38922 h 865"/>
              <a:gd name="T36" fmla="*/ 326415 w 865"/>
              <a:gd name="T37" fmla="*/ 56172 h 865"/>
              <a:gd name="T38" fmla="*/ 342780 w 865"/>
              <a:gd name="T39" fmla="*/ 74748 h 865"/>
              <a:gd name="T40" fmla="*/ 356491 w 865"/>
              <a:gd name="T41" fmla="*/ 95094 h 865"/>
              <a:gd name="T42" fmla="*/ 367549 w 865"/>
              <a:gd name="T43" fmla="*/ 118093 h 865"/>
              <a:gd name="T44" fmla="*/ 375953 w 865"/>
              <a:gd name="T45" fmla="*/ 141093 h 865"/>
              <a:gd name="T46" fmla="*/ 380818 w 865"/>
              <a:gd name="T47" fmla="*/ 165861 h 865"/>
              <a:gd name="T48" fmla="*/ 382587 w 865"/>
              <a:gd name="T49" fmla="*/ 191515 h 865"/>
              <a:gd name="T50" fmla="*/ 380818 w 865"/>
              <a:gd name="T51" fmla="*/ 215841 h 865"/>
              <a:gd name="T52" fmla="*/ 375953 w 865"/>
              <a:gd name="T53" fmla="*/ 240610 h 865"/>
              <a:gd name="T54" fmla="*/ 367549 w 865"/>
              <a:gd name="T55" fmla="*/ 264494 h 865"/>
              <a:gd name="T56" fmla="*/ 356491 w 865"/>
              <a:gd name="T57" fmla="*/ 286609 h 865"/>
              <a:gd name="T58" fmla="*/ 342780 w 865"/>
              <a:gd name="T59" fmla="*/ 307839 h 865"/>
              <a:gd name="T60" fmla="*/ 326415 w 865"/>
              <a:gd name="T61" fmla="*/ 326415 h 865"/>
              <a:gd name="T62" fmla="*/ 306954 w 865"/>
              <a:gd name="T63" fmla="*/ 342780 h 865"/>
              <a:gd name="T64" fmla="*/ 286609 w 865"/>
              <a:gd name="T65" fmla="*/ 357376 h 865"/>
              <a:gd name="T66" fmla="*/ 264494 w 865"/>
              <a:gd name="T67" fmla="*/ 368433 h 865"/>
              <a:gd name="T68" fmla="*/ 240610 w 865"/>
              <a:gd name="T69" fmla="*/ 375953 h 865"/>
              <a:gd name="T70" fmla="*/ 216283 w 865"/>
              <a:gd name="T71" fmla="*/ 381260 h 865"/>
              <a:gd name="T72" fmla="*/ 191515 w 865"/>
              <a:gd name="T73" fmla="*/ 382587 h 865"/>
              <a:gd name="T74" fmla="*/ 165861 w 865"/>
              <a:gd name="T75" fmla="*/ 381260 h 865"/>
              <a:gd name="T76" fmla="*/ 141093 w 865"/>
              <a:gd name="T77" fmla="*/ 375953 h 865"/>
              <a:gd name="T78" fmla="*/ 117651 w 865"/>
              <a:gd name="T79" fmla="*/ 368433 h 865"/>
              <a:gd name="T80" fmla="*/ 95536 w 865"/>
              <a:gd name="T81" fmla="*/ 357376 h 865"/>
              <a:gd name="T82" fmla="*/ 75191 w 865"/>
              <a:gd name="T83" fmla="*/ 342780 h 865"/>
              <a:gd name="T84" fmla="*/ 55287 w 865"/>
              <a:gd name="T85" fmla="*/ 326415 h 865"/>
              <a:gd name="T86" fmla="*/ 39364 w 865"/>
              <a:gd name="T87" fmla="*/ 307839 h 865"/>
              <a:gd name="T88" fmla="*/ 25653 w 865"/>
              <a:gd name="T89" fmla="*/ 286609 h 865"/>
              <a:gd name="T90" fmla="*/ 14596 w 865"/>
              <a:gd name="T91" fmla="*/ 264494 h 865"/>
              <a:gd name="T92" fmla="*/ 6192 w 865"/>
              <a:gd name="T93" fmla="*/ 240610 h 865"/>
              <a:gd name="T94" fmla="*/ 885 w 865"/>
              <a:gd name="T95" fmla="*/ 215841 h 865"/>
              <a:gd name="T96" fmla="*/ 0 w 865"/>
              <a:gd name="T97" fmla="*/ 191515 h 86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65" h="865">
                <a:moveTo>
                  <a:pt x="0" y="433"/>
                </a:moveTo>
                <a:lnTo>
                  <a:pt x="2" y="375"/>
                </a:lnTo>
                <a:lnTo>
                  <a:pt x="14" y="319"/>
                </a:lnTo>
                <a:lnTo>
                  <a:pt x="33" y="267"/>
                </a:lnTo>
                <a:lnTo>
                  <a:pt x="58" y="215"/>
                </a:lnTo>
                <a:lnTo>
                  <a:pt x="89" y="169"/>
                </a:lnTo>
                <a:lnTo>
                  <a:pt x="125" y="127"/>
                </a:lnTo>
                <a:lnTo>
                  <a:pt x="170" y="88"/>
                </a:lnTo>
                <a:lnTo>
                  <a:pt x="216" y="58"/>
                </a:lnTo>
                <a:lnTo>
                  <a:pt x="266" y="33"/>
                </a:lnTo>
                <a:lnTo>
                  <a:pt x="319" y="13"/>
                </a:lnTo>
                <a:lnTo>
                  <a:pt x="375" y="4"/>
                </a:lnTo>
                <a:lnTo>
                  <a:pt x="433" y="0"/>
                </a:lnTo>
                <a:lnTo>
                  <a:pt x="489" y="4"/>
                </a:lnTo>
                <a:lnTo>
                  <a:pt x="544" y="13"/>
                </a:lnTo>
                <a:lnTo>
                  <a:pt x="598" y="33"/>
                </a:lnTo>
                <a:lnTo>
                  <a:pt x="648" y="58"/>
                </a:lnTo>
                <a:lnTo>
                  <a:pt x="694" y="88"/>
                </a:lnTo>
                <a:lnTo>
                  <a:pt x="738" y="127"/>
                </a:lnTo>
                <a:lnTo>
                  <a:pt x="775" y="169"/>
                </a:lnTo>
                <a:lnTo>
                  <a:pt x="806" y="215"/>
                </a:lnTo>
                <a:lnTo>
                  <a:pt x="831" y="267"/>
                </a:lnTo>
                <a:lnTo>
                  <a:pt x="850" y="319"/>
                </a:lnTo>
                <a:lnTo>
                  <a:pt x="861" y="375"/>
                </a:lnTo>
                <a:lnTo>
                  <a:pt x="865" y="433"/>
                </a:lnTo>
                <a:lnTo>
                  <a:pt x="861" y="488"/>
                </a:lnTo>
                <a:lnTo>
                  <a:pt x="850" y="544"/>
                </a:lnTo>
                <a:lnTo>
                  <a:pt x="831" y="598"/>
                </a:lnTo>
                <a:lnTo>
                  <a:pt x="806" y="648"/>
                </a:lnTo>
                <a:lnTo>
                  <a:pt x="775" y="696"/>
                </a:lnTo>
                <a:lnTo>
                  <a:pt x="738" y="738"/>
                </a:lnTo>
                <a:lnTo>
                  <a:pt x="694" y="775"/>
                </a:lnTo>
                <a:lnTo>
                  <a:pt x="648" y="808"/>
                </a:lnTo>
                <a:lnTo>
                  <a:pt x="598" y="833"/>
                </a:lnTo>
                <a:lnTo>
                  <a:pt x="544" y="850"/>
                </a:lnTo>
                <a:lnTo>
                  <a:pt x="489" y="862"/>
                </a:lnTo>
                <a:lnTo>
                  <a:pt x="433" y="865"/>
                </a:lnTo>
                <a:lnTo>
                  <a:pt x="375" y="862"/>
                </a:lnTo>
                <a:lnTo>
                  <a:pt x="319" y="850"/>
                </a:lnTo>
                <a:lnTo>
                  <a:pt x="266" y="833"/>
                </a:lnTo>
                <a:lnTo>
                  <a:pt x="216" y="808"/>
                </a:lnTo>
                <a:lnTo>
                  <a:pt x="170" y="775"/>
                </a:lnTo>
                <a:lnTo>
                  <a:pt x="125" y="738"/>
                </a:lnTo>
                <a:lnTo>
                  <a:pt x="89" y="696"/>
                </a:lnTo>
                <a:lnTo>
                  <a:pt x="58" y="648"/>
                </a:lnTo>
                <a:lnTo>
                  <a:pt x="33" y="598"/>
                </a:lnTo>
                <a:lnTo>
                  <a:pt x="14" y="544"/>
                </a:lnTo>
                <a:lnTo>
                  <a:pt x="2" y="488"/>
                </a:lnTo>
                <a:lnTo>
                  <a:pt x="0" y="433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4" name="Freeform 33"/>
          <p:cNvSpPr/>
          <p:nvPr/>
        </p:nvSpPr>
        <p:spPr bwMode="auto">
          <a:xfrm>
            <a:off x="5730240" y="3227070"/>
            <a:ext cx="433070" cy="433070"/>
          </a:xfrm>
          <a:custGeom>
            <a:avLst/>
            <a:gdLst>
              <a:gd name="T0" fmla="*/ 0 w 865"/>
              <a:gd name="T1" fmla="*/ 191294 h 866"/>
              <a:gd name="T2" fmla="*/ 885 w 865"/>
              <a:gd name="T3" fmla="*/ 165670 h 866"/>
              <a:gd name="T4" fmla="*/ 6192 w 865"/>
              <a:gd name="T5" fmla="*/ 140930 h 866"/>
              <a:gd name="T6" fmla="*/ 14596 w 865"/>
              <a:gd name="T7" fmla="*/ 117957 h 866"/>
              <a:gd name="T8" fmla="*/ 25653 w 865"/>
              <a:gd name="T9" fmla="*/ 94984 h 866"/>
              <a:gd name="T10" fmla="*/ 39364 w 865"/>
              <a:gd name="T11" fmla="*/ 74662 h 866"/>
              <a:gd name="T12" fmla="*/ 55287 w 865"/>
              <a:gd name="T13" fmla="*/ 56107 h 866"/>
              <a:gd name="T14" fmla="*/ 75191 w 865"/>
              <a:gd name="T15" fmla="*/ 39319 h 866"/>
              <a:gd name="T16" fmla="*/ 95536 w 865"/>
              <a:gd name="T17" fmla="*/ 25624 h 866"/>
              <a:gd name="T18" fmla="*/ 117651 w 865"/>
              <a:gd name="T19" fmla="*/ 14579 h 866"/>
              <a:gd name="T20" fmla="*/ 141093 w 865"/>
              <a:gd name="T21" fmla="*/ 6185 h 866"/>
              <a:gd name="T22" fmla="*/ 165861 w 865"/>
              <a:gd name="T23" fmla="*/ 1767 h 866"/>
              <a:gd name="T24" fmla="*/ 191515 w 865"/>
              <a:gd name="T25" fmla="*/ 0 h 866"/>
              <a:gd name="T26" fmla="*/ 216283 w 865"/>
              <a:gd name="T27" fmla="*/ 1767 h 866"/>
              <a:gd name="T28" fmla="*/ 240610 w 865"/>
              <a:gd name="T29" fmla="*/ 6185 h 866"/>
              <a:gd name="T30" fmla="*/ 264494 w 865"/>
              <a:gd name="T31" fmla="*/ 14579 h 866"/>
              <a:gd name="T32" fmla="*/ 286609 w 865"/>
              <a:gd name="T33" fmla="*/ 25624 h 866"/>
              <a:gd name="T34" fmla="*/ 306954 w 865"/>
              <a:gd name="T35" fmla="*/ 39319 h 866"/>
              <a:gd name="T36" fmla="*/ 326415 w 865"/>
              <a:gd name="T37" fmla="*/ 56107 h 866"/>
              <a:gd name="T38" fmla="*/ 342780 w 865"/>
              <a:gd name="T39" fmla="*/ 74662 h 866"/>
              <a:gd name="T40" fmla="*/ 356491 w 865"/>
              <a:gd name="T41" fmla="*/ 94984 h 866"/>
              <a:gd name="T42" fmla="*/ 367549 w 865"/>
              <a:gd name="T43" fmla="*/ 117957 h 866"/>
              <a:gd name="T44" fmla="*/ 375953 w 865"/>
              <a:gd name="T45" fmla="*/ 140930 h 866"/>
              <a:gd name="T46" fmla="*/ 380818 w 865"/>
              <a:gd name="T47" fmla="*/ 165670 h 866"/>
              <a:gd name="T48" fmla="*/ 382587 w 865"/>
              <a:gd name="T49" fmla="*/ 191294 h 866"/>
              <a:gd name="T50" fmla="*/ 380818 w 865"/>
              <a:gd name="T51" fmla="*/ 216034 h 866"/>
              <a:gd name="T52" fmla="*/ 375953 w 865"/>
              <a:gd name="T53" fmla="*/ 240332 h 866"/>
              <a:gd name="T54" fmla="*/ 367549 w 865"/>
              <a:gd name="T55" fmla="*/ 264189 h 866"/>
              <a:gd name="T56" fmla="*/ 356491 w 865"/>
              <a:gd name="T57" fmla="*/ 286278 h 866"/>
              <a:gd name="T58" fmla="*/ 342780 w 865"/>
              <a:gd name="T59" fmla="*/ 307484 h 866"/>
              <a:gd name="T60" fmla="*/ 326415 w 865"/>
              <a:gd name="T61" fmla="*/ 326481 h 866"/>
              <a:gd name="T62" fmla="*/ 306954 w 865"/>
              <a:gd name="T63" fmla="*/ 342385 h 866"/>
              <a:gd name="T64" fmla="*/ 286609 w 865"/>
              <a:gd name="T65" fmla="*/ 356964 h 866"/>
              <a:gd name="T66" fmla="*/ 264494 w 865"/>
              <a:gd name="T67" fmla="*/ 368009 h 866"/>
              <a:gd name="T68" fmla="*/ 240610 w 865"/>
              <a:gd name="T69" fmla="*/ 375519 h 866"/>
              <a:gd name="T70" fmla="*/ 216283 w 865"/>
              <a:gd name="T71" fmla="*/ 380821 h 866"/>
              <a:gd name="T72" fmla="*/ 191515 w 865"/>
              <a:gd name="T73" fmla="*/ 382588 h 866"/>
              <a:gd name="T74" fmla="*/ 165861 w 865"/>
              <a:gd name="T75" fmla="*/ 380821 h 866"/>
              <a:gd name="T76" fmla="*/ 141093 w 865"/>
              <a:gd name="T77" fmla="*/ 375519 h 866"/>
              <a:gd name="T78" fmla="*/ 117651 w 865"/>
              <a:gd name="T79" fmla="*/ 368009 h 866"/>
              <a:gd name="T80" fmla="*/ 95536 w 865"/>
              <a:gd name="T81" fmla="*/ 356964 h 866"/>
              <a:gd name="T82" fmla="*/ 75191 w 865"/>
              <a:gd name="T83" fmla="*/ 342385 h 866"/>
              <a:gd name="T84" fmla="*/ 55287 w 865"/>
              <a:gd name="T85" fmla="*/ 326481 h 866"/>
              <a:gd name="T86" fmla="*/ 39364 w 865"/>
              <a:gd name="T87" fmla="*/ 307484 h 866"/>
              <a:gd name="T88" fmla="*/ 25653 w 865"/>
              <a:gd name="T89" fmla="*/ 286278 h 866"/>
              <a:gd name="T90" fmla="*/ 14596 w 865"/>
              <a:gd name="T91" fmla="*/ 264189 h 866"/>
              <a:gd name="T92" fmla="*/ 6192 w 865"/>
              <a:gd name="T93" fmla="*/ 240332 h 866"/>
              <a:gd name="T94" fmla="*/ 885 w 865"/>
              <a:gd name="T95" fmla="*/ 216034 h 866"/>
              <a:gd name="T96" fmla="*/ 0 w 865"/>
              <a:gd name="T97" fmla="*/ 191294 h 8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65" h="866">
                <a:moveTo>
                  <a:pt x="0" y="433"/>
                </a:moveTo>
                <a:lnTo>
                  <a:pt x="2" y="375"/>
                </a:lnTo>
                <a:lnTo>
                  <a:pt x="14" y="319"/>
                </a:lnTo>
                <a:lnTo>
                  <a:pt x="33" y="267"/>
                </a:lnTo>
                <a:lnTo>
                  <a:pt x="58" y="215"/>
                </a:lnTo>
                <a:lnTo>
                  <a:pt x="89" y="169"/>
                </a:lnTo>
                <a:lnTo>
                  <a:pt x="125" y="127"/>
                </a:lnTo>
                <a:lnTo>
                  <a:pt x="170" y="89"/>
                </a:lnTo>
                <a:lnTo>
                  <a:pt x="216" y="58"/>
                </a:lnTo>
                <a:lnTo>
                  <a:pt x="266" y="33"/>
                </a:lnTo>
                <a:lnTo>
                  <a:pt x="319" y="14"/>
                </a:lnTo>
                <a:lnTo>
                  <a:pt x="375" y="4"/>
                </a:lnTo>
                <a:lnTo>
                  <a:pt x="433" y="0"/>
                </a:lnTo>
                <a:lnTo>
                  <a:pt x="489" y="4"/>
                </a:lnTo>
                <a:lnTo>
                  <a:pt x="544" y="14"/>
                </a:lnTo>
                <a:lnTo>
                  <a:pt x="598" y="33"/>
                </a:lnTo>
                <a:lnTo>
                  <a:pt x="648" y="58"/>
                </a:lnTo>
                <a:lnTo>
                  <a:pt x="694" y="89"/>
                </a:lnTo>
                <a:lnTo>
                  <a:pt x="738" y="127"/>
                </a:lnTo>
                <a:lnTo>
                  <a:pt x="775" y="169"/>
                </a:lnTo>
                <a:lnTo>
                  <a:pt x="806" y="215"/>
                </a:lnTo>
                <a:lnTo>
                  <a:pt x="831" y="267"/>
                </a:lnTo>
                <a:lnTo>
                  <a:pt x="850" y="319"/>
                </a:lnTo>
                <a:lnTo>
                  <a:pt x="861" y="375"/>
                </a:lnTo>
                <a:lnTo>
                  <a:pt x="865" y="433"/>
                </a:lnTo>
                <a:lnTo>
                  <a:pt x="861" y="489"/>
                </a:lnTo>
                <a:lnTo>
                  <a:pt x="850" y="544"/>
                </a:lnTo>
                <a:lnTo>
                  <a:pt x="831" y="598"/>
                </a:lnTo>
                <a:lnTo>
                  <a:pt x="806" y="648"/>
                </a:lnTo>
                <a:lnTo>
                  <a:pt x="775" y="696"/>
                </a:lnTo>
                <a:lnTo>
                  <a:pt x="738" y="739"/>
                </a:lnTo>
                <a:lnTo>
                  <a:pt x="694" y="775"/>
                </a:lnTo>
                <a:lnTo>
                  <a:pt x="648" y="808"/>
                </a:lnTo>
                <a:lnTo>
                  <a:pt x="598" y="833"/>
                </a:lnTo>
                <a:lnTo>
                  <a:pt x="544" y="850"/>
                </a:lnTo>
                <a:lnTo>
                  <a:pt x="489" y="862"/>
                </a:lnTo>
                <a:lnTo>
                  <a:pt x="433" y="866"/>
                </a:lnTo>
                <a:lnTo>
                  <a:pt x="375" y="862"/>
                </a:lnTo>
                <a:lnTo>
                  <a:pt x="319" y="850"/>
                </a:lnTo>
                <a:lnTo>
                  <a:pt x="266" y="833"/>
                </a:lnTo>
                <a:lnTo>
                  <a:pt x="216" y="808"/>
                </a:lnTo>
                <a:lnTo>
                  <a:pt x="170" y="775"/>
                </a:lnTo>
                <a:lnTo>
                  <a:pt x="125" y="739"/>
                </a:lnTo>
                <a:lnTo>
                  <a:pt x="89" y="696"/>
                </a:lnTo>
                <a:lnTo>
                  <a:pt x="58" y="648"/>
                </a:lnTo>
                <a:lnTo>
                  <a:pt x="33" y="598"/>
                </a:lnTo>
                <a:lnTo>
                  <a:pt x="14" y="544"/>
                </a:lnTo>
                <a:lnTo>
                  <a:pt x="2" y="489"/>
                </a:lnTo>
                <a:lnTo>
                  <a:pt x="0" y="433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5" name="Freeform 34"/>
          <p:cNvSpPr/>
          <p:nvPr/>
        </p:nvSpPr>
        <p:spPr bwMode="auto">
          <a:xfrm>
            <a:off x="5730240" y="2319020"/>
            <a:ext cx="433070" cy="433070"/>
          </a:xfrm>
          <a:custGeom>
            <a:avLst/>
            <a:gdLst>
              <a:gd name="T0" fmla="*/ 0 w 865"/>
              <a:gd name="T1" fmla="*/ 191294 h 866"/>
              <a:gd name="T2" fmla="*/ 885 w 865"/>
              <a:gd name="T3" fmla="*/ 165670 h 866"/>
              <a:gd name="T4" fmla="*/ 6192 w 865"/>
              <a:gd name="T5" fmla="*/ 141372 h 866"/>
              <a:gd name="T6" fmla="*/ 14596 w 865"/>
              <a:gd name="T7" fmla="*/ 118399 h 866"/>
              <a:gd name="T8" fmla="*/ 25653 w 865"/>
              <a:gd name="T9" fmla="*/ 95426 h 866"/>
              <a:gd name="T10" fmla="*/ 39364 w 865"/>
              <a:gd name="T11" fmla="*/ 75104 h 866"/>
              <a:gd name="T12" fmla="*/ 55287 w 865"/>
              <a:gd name="T13" fmla="*/ 56107 h 866"/>
              <a:gd name="T14" fmla="*/ 75191 w 865"/>
              <a:gd name="T15" fmla="*/ 39319 h 866"/>
              <a:gd name="T16" fmla="*/ 95536 w 865"/>
              <a:gd name="T17" fmla="*/ 25624 h 866"/>
              <a:gd name="T18" fmla="*/ 117651 w 865"/>
              <a:gd name="T19" fmla="*/ 14579 h 866"/>
              <a:gd name="T20" fmla="*/ 141093 w 865"/>
              <a:gd name="T21" fmla="*/ 6185 h 866"/>
              <a:gd name="T22" fmla="*/ 165861 w 865"/>
              <a:gd name="T23" fmla="*/ 1767 h 866"/>
              <a:gd name="T24" fmla="*/ 191515 w 865"/>
              <a:gd name="T25" fmla="*/ 0 h 866"/>
              <a:gd name="T26" fmla="*/ 216283 w 865"/>
              <a:gd name="T27" fmla="*/ 1767 h 866"/>
              <a:gd name="T28" fmla="*/ 240610 w 865"/>
              <a:gd name="T29" fmla="*/ 6185 h 866"/>
              <a:gd name="T30" fmla="*/ 264494 w 865"/>
              <a:gd name="T31" fmla="*/ 14579 h 866"/>
              <a:gd name="T32" fmla="*/ 286609 w 865"/>
              <a:gd name="T33" fmla="*/ 25624 h 866"/>
              <a:gd name="T34" fmla="*/ 306954 w 865"/>
              <a:gd name="T35" fmla="*/ 39319 h 866"/>
              <a:gd name="T36" fmla="*/ 326415 w 865"/>
              <a:gd name="T37" fmla="*/ 56107 h 866"/>
              <a:gd name="T38" fmla="*/ 342780 w 865"/>
              <a:gd name="T39" fmla="*/ 75104 h 866"/>
              <a:gd name="T40" fmla="*/ 356491 w 865"/>
              <a:gd name="T41" fmla="*/ 95426 h 866"/>
              <a:gd name="T42" fmla="*/ 367549 w 865"/>
              <a:gd name="T43" fmla="*/ 118399 h 866"/>
              <a:gd name="T44" fmla="*/ 375953 w 865"/>
              <a:gd name="T45" fmla="*/ 141372 h 866"/>
              <a:gd name="T46" fmla="*/ 380818 w 865"/>
              <a:gd name="T47" fmla="*/ 165670 h 866"/>
              <a:gd name="T48" fmla="*/ 382587 w 865"/>
              <a:gd name="T49" fmla="*/ 191294 h 866"/>
              <a:gd name="T50" fmla="*/ 380818 w 865"/>
              <a:gd name="T51" fmla="*/ 216034 h 866"/>
              <a:gd name="T52" fmla="*/ 375953 w 865"/>
              <a:gd name="T53" fmla="*/ 240774 h 866"/>
              <a:gd name="T54" fmla="*/ 367549 w 865"/>
              <a:gd name="T55" fmla="*/ 264188 h 866"/>
              <a:gd name="T56" fmla="*/ 356491 w 865"/>
              <a:gd name="T57" fmla="*/ 286278 h 866"/>
              <a:gd name="T58" fmla="*/ 342780 w 865"/>
              <a:gd name="T59" fmla="*/ 307925 h 866"/>
              <a:gd name="T60" fmla="*/ 326415 w 865"/>
              <a:gd name="T61" fmla="*/ 326480 h 866"/>
              <a:gd name="T62" fmla="*/ 306954 w 865"/>
              <a:gd name="T63" fmla="*/ 342384 h 866"/>
              <a:gd name="T64" fmla="*/ 286609 w 865"/>
              <a:gd name="T65" fmla="*/ 356963 h 866"/>
              <a:gd name="T66" fmla="*/ 264494 w 865"/>
              <a:gd name="T67" fmla="*/ 368008 h 866"/>
              <a:gd name="T68" fmla="*/ 240610 w 865"/>
              <a:gd name="T69" fmla="*/ 375518 h 866"/>
              <a:gd name="T70" fmla="*/ 216283 w 865"/>
              <a:gd name="T71" fmla="*/ 380820 h 866"/>
              <a:gd name="T72" fmla="*/ 191515 w 865"/>
              <a:gd name="T73" fmla="*/ 382587 h 866"/>
              <a:gd name="T74" fmla="*/ 165861 w 865"/>
              <a:gd name="T75" fmla="*/ 380820 h 866"/>
              <a:gd name="T76" fmla="*/ 141093 w 865"/>
              <a:gd name="T77" fmla="*/ 375518 h 866"/>
              <a:gd name="T78" fmla="*/ 117651 w 865"/>
              <a:gd name="T79" fmla="*/ 368008 h 866"/>
              <a:gd name="T80" fmla="*/ 95536 w 865"/>
              <a:gd name="T81" fmla="*/ 356963 h 866"/>
              <a:gd name="T82" fmla="*/ 75191 w 865"/>
              <a:gd name="T83" fmla="*/ 342384 h 866"/>
              <a:gd name="T84" fmla="*/ 55287 w 865"/>
              <a:gd name="T85" fmla="*/ 326480 h 866"/>
              <a:gd name="T86" fmla="*/ 39364 w 865"/>
              <a:gd name="T87" fmla="*/ 307925 h 866"/>
              <a:gd name="T88" fmla="*/ 25653 w 865"/>
              <a:gd name="T89" fmla="*/ 286278 h 866"/>
              <a:gd name="T90" fmla="*/ 14596 w 865"/>
              <a:gd name="T91" fmla="*/ 264188 h 866"/>
              <a:gd name="T92" fmla="*/ 6192 w 865"/>
              <a:gd name="T93" fmla="*/ 240774 h 866"/>
              <a:gd name="T94" fmla="*/ 885 w 865"/>
              <a:gd name="T95" fmla="*/ 216034 h 866"/>
              <a:gd name="T96" fmla="*/ 0 w 865"/>
              <a:gd name="T97" fmla="*/ 191294 h 8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65" h="866">
                <a:moveTo>
                  <a:pt x="0" y="433"/>
                </a:moveTo>
                <a:lnTo>
                  <a:pt x="2" y="375"/>
                </a:lnTo>
                <a:lnTo>
                  <a:pt x="14" y="320"/>
                </a:lnTo>
                <a:lnTo>
                  <a:pt x="33" y="268"/>
                </a:lnTo>
                <a:lnTo>
                  <a:pt x="58" y="216"/>
                </a:lnTo>
                <a:lnTo>
                  <a:pt x="89" y="170"/>
                </a:lnTo>
                <a:lnTo>
                  <a:pt x="125" y="127"/>
                </a:lnTo>
                <a:lnTo>
                  <a:pt x="170" y="89"/>
                </a:lnTo>
                <a:lnTo>
                  <a:pt x="216" y="58"/>
                </a:lnTo>
                <a:lnTo>
                  <a:pt x="266" y="33"/>
                </a:lnTo>
                <a:lnTo>
                  <a:pt x="319" y="14"/>
                </a:lnTo>
                <a:lnTo>
                  <a:pt x="375" y="4"/>
                </a:lnTo>
                <a:lnTo>
                  <a:pt x="433" y="0"/>
                </a:lnTo>
                <a:lnTo>
                  <a:pt x="489" y="4"/>
                </a:lnTo>
                <a:lnTo>
                  <a:pt x="544" y="14"/>
                </a:lnTo>
                <a:lnTo>
                  <a:pt x="598" y="33"/>
                </a:lnTo>
                <a:lnTo>
                  <a:pt x="648" y="58"/>
                </a:lnTo>
                <a:lnTo>
                  <a:pt x="694" y="89"/>
                </a:lnTo>
                <a:lnTo>
                  <a:pt x="738" y="127"/>
                </a:lnTo>
                <a:lnTo>
                  <a:pt x="775" y="170"/>
                </a:lnTo>
                <a:lnTo>
                  <a:pt x="806" y="216"/>
                </a:lnTo>
                <a:lnTo>
                  <a:pt x="831" y="268"/>
                </a:lnTo>
                <a:lnTo>
                  <a:pt x="850" y="320"/>
                </a:lnTo>
                <a:lnTo>
                  <a:pt x="861" y="375"/>
                </a:lnTo>
                <a:lnTo>
                  <a:pt x="865" y="433"/>
                </a:lnTo>
                <a:lnTo>
                  <a:pt x="861" y="489"/>
                </a:lnTo>
                <a:lnTo>
                  <a:pt x="850" y="545"/>
                </a:lnTo>
                <a:lnTo>
                  <a:pt x="831" y="598"/>
                </a:lnTo>
                <a:lnTo>
                  <a:pt x="806" y="648"/>
                </a:lnTo>
                <a:lnTo>
                  <a:pt x="775" y="697"/>
                </a:lnTo>
                <a:lnTo>
                  <a:pt x="738" y="739"/>
                </a:lnTo>
                <a:lnTo>
                  <a:pt x="694" y="775"/>
                </a:lnTo>
                <a:lnTo>
                  <a:pt x="648" y="808"/>
                </a:lnTo>
                <a:lnTo>
                  <a:pt x="598" y="833"/>
                </a:lnTo>
                <a:lnTo>
                  <a:pt x="544" y="850"/>
                </a:lnTo>
                <a:lnTo>
                  <a:pt x="489" y="862"/>
                </a:lnTo>
                <a:lnTo>
                  <a:pt x="433" y="866"/>
                </a:lnTo>
                <a:lnTo>
                  <a:pt x="375" y="862"/>
                </a:lnTo>
                <a:lnTo>
                  <a:pt x="319" y="850"/>
                </a:lnTo>
                <a:lnTo>
                  <a:pt x="266" y="833"/>
                </a:lnTo>
                <a:lnTo>
                  <a:pt x="216" y="808"/>
                </a:lnTo>
                <a:lnTo>
                  <a:pt x="170" y="775"/>
                </a:lnTo>
                <a:lnTo>
                  <a:pt x="125" y="739"/>
                </a:lnTo>
                <a:lnTo>
                  <a:pt x="89" y="697"/>
                </a:lnTo>
                <a:lnTo>
                  <a:pt x="58" y="648"/>
                </a:lnTo>
                <a:lnTo>
                  <a:pt x="33" y="598"/>
                </a:lnTo>
                <a:lnTo>
                  <a:pt x="14" y="545"/>
                </a:lnTo>
                <a:lnTo>
                  <a:pt x="2" y="489"/>
                </a:lnTo>
                <a:lnTo>
                  <a:pt x="0" y="433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6" name="Freeform 35"/>
          <p:cNvSpPr/>
          <p:nvPr/>
        </p:nvSpPr>
        <p:spPr bwMode="auto">
          <a:xfrm>
            <a:off x="6638290" y="3227070"/>
            <a:ext cx="431800" cy="433070"/>
          </a:xfrm>
          <a:custGeom>
            <a:avLst/>
            <a:gdLst>
              <a:gd name="T0" fmla="*/ 0 w 865"/>
              <a:gd name="T1" fmla="*/ 191294 h 866"/>
              <a:gd name="T2" fmla="*/ 881 w 865"/>
              <a:gd name="T3" fmla="*/ 165670 h 866"/>
              <a:gd name="T4" fmla="*/ 6166 w 865"/>
              <a:gd name="T5" fmla="*/ 140930 h 866"/>
              <a:gd name="T6" fmla="*/ 14535 w 865"/>
              <a:gd name="T7" fmla="*/ 117957 h 866"/>
              <a:gd name="T8" fmla="*/ 25547 w 865"/>
              <a:gd name="T9" fmla="*/ 94984 h 866"/>
              <a:gd name="T10" fmla="*/ 39201 w 865"/>
              <a:gd name="T11" fmla="*/ 74662 h 866"/>
              <a:gd name="T12" fmla="*/ 55058 w 865"/>
              <a:gd name="T13" fmla="*/ 56107 h 866"/>
              <a:gd name="T14" fmla="*/ 74438 w 865"/>
              <a:gd name="T15" fmla="*/ 39319 h 866"/>
              <a:gd name="T16" fmla="*/ 94699 w 865"/>
              <a:gd name="T17" fmla="*/ 25624 h 866"/>
              <a:gd name="T18" fmla="*/ 116723 w 865"/>
              <a:gd name="T19" fmla="*/ 14579 h 866"/>
              <a:gd name="T20" fmla="*/ 140508 w 865"/>
              <a:gd name="T21" fmla="*/ 6185 h 866"/>
              <a:gd name="T22" fmla="*/ 165173 w 865"/>
              <a:gd name="T23" fmla="*/ 1767 h 866"/>
              <a:gd name="T24" fmla="*/ 190720 w 865"/>
              <a:gd name="T25" fmla="*/ 0 h 866"/>
              <a:gd name="T26" fmla="*/ 214946 w 865"/>
              <a:gd name="T27" fmla="*/ 1767 h 866"/>
              <a:gd name="T28" fmla="*/ 239612 w 865"/>
              <a:gd name="T29" fmla="*/ 6185 h 866"/>
              <a:gd name="T30" fmla="*/ 263397 w 865"/>
              <a:gd name="T31" fmla="*/ 14579 h 866"/>
              <a:gd name="T32" fmla="*/ 285420 w 865"/>
              <a:gd name="T33" fmla="*/ 25624 h 866"/>
              <a:gd name="T34" fmla="*/ 305681 w 865"/>
              <a:gd name="T35" fmla="*/ 39319 h 866"/>
              <a:gd name="T36" fmla="*/ 325061 w 865"/>
              <a:gd name="T37" fmla="*/ 56107 h 866"/>
              <a:gd name="T38" fmla="*/ 341358 w 865"/>
              <a:gd name="T39" fmla="*/ 74662 h 866"/>
              <a:gd name="T40" fmla="*/ 354572 w 865"/>
              <a:gd name="T41" fmla="*/ 94984 h 866"/>
              <a:gd name="T42" fmla="*/ 365584 w 865"/>
              <a:gd name="T43" fmla="*/ 117957 h 866"/>
              <a:gd name="T44" fmla="*/ 374393 w 865"/>
              <a:gd name="T45" fmla="*/ 140930 h 866"/>
              <a:gd name="T46" fmla="*/ 379238 w 865"/>
              <a:gd name="T47" fmla="*/ 165670 h 866"/>
              <a:gd name="T48" fmla="*/ 381000 w 865"/>
              <a:gd name="T49" fmla="*/ 191294 h 866"/>
              <a:gd name="T50" fmla="*/ 379238 w 865"/>
              <a:gd name="T51" fmla="*/ 216034 h 866"/>
              <a:gd name="T52" fmla="*/ 374393 w 865"/>
              <a:gd name="T53" fmla="*/ 240332 h 866"/>
              <a:gd name="T54" fmla="*/ 365584 w 865"/>
              <a:gd name="T55" fmla="*/ 264189 h 866"/>
              <a:gd name="T56" fmla="*/ 354572 w 865"/>
              <a:gd name="T57" fmla="*/ 286278 h 866"/>
              <a:gd name="T58" fmla="*/ 341358 w 865"/>
              <a:gd name="T59" fmla="*/ 307484 h 866"/>
              <a:gd name="T60" fmla="*/ 325061 w 865"/>
              <a:gd name="T61" fmla="*/ 326481 h 866"/>
              <a:gd name="T62" fmla="*/ 305681 w 865"/>
              <a:gd name="T63" fmla="*/ 342385 h 866"/>
              <a:gd name="T64" fmla="*/ 285420 w 865"/>
              <a:gd name="T65" fmla="*/ 356964 h 866"/>
              <a:gd name="T66" fmla="*/ 263397 w 865"/>
              <a:gd name="T67" fmla="*/ 368009 h 866"/>
              <a:gd name="T68" fmla="*/ 239612 w 865"/>
              <a:gd name="T69" fmla="*/ 375519 h 866"/>
              <a:gd name="T70" fmla="*/ 214946 w 865"/>
              <a:gd name="T71" fmla="*/ 380821 h 866"/>
              <a:gd name="T72" fmla="*/ 190720 w 865"/>
              <a:gd name="T73" fmla="*/ 382588 h 866"/>
              <a:gd name="T74" fmla="*/ 165173 w 865"/>
              <a:gd name="T75" fmla="*/ 380821 h 866"/>
              <a:gd name="T76" fmla="*/ 140508 w 865"/>
              <a:gd name="T77" fmla="*/ 375519 h 866"/>
              <a:gd name="T78" fmla="*/ 116723 w 865"/>
              <a:gd name="T79" fmla="*/ 368009 h 866"/>
              <a:gd name="T80" fmla="*/ 94699 w 865"/>
              <a:gd name="T81" fmla="*/ 356964 h 866"/>
              <a:gd name="T82" fmla="*/ 74438 w 865"/>
              <a:gd name="T83" fmla="*/ 342385 h 866"/>
              <a:gd name="T84" fmla="*/ 55058 w 865"/>
              <a:gd name="T85" fmla="*/ 326481 h 866"/>
              <a:gd name="T86" fmla="*/ 39201 w 865"/>
              <a:gd name="T87" fmla="*/ 307484 h 866"/>
              <a:gd name="T88" fmla="*/ 25547 w 865"/>
              <a:gd name="T89" fmla="*/ 286278 h 866"/>
              <a:gd name="T90" fmla="*/ 14535 w 865"/>
              <a:gd name="T91" fmla="*/ 264189 h 866"/>
              <a:gd name="T92" fmla="*/ 6166 w 865"/>
              <a:gd name="T93" fmla="*/ 240332 h 866"/>
              <a:gd name="T94" fmla="*/ 881 w 865"/>
              <a:gd name="T95" fmla="*/ 216034 h 866"/>
              <a:gd name="T96" fmla="*/ 0 w 865"/>
              <a:gd name="T97" fmla="*/ 191294 h 8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65" h="866">
                <a:moveTo>
                  <a:pt x="0" y="433"/>
                </a:moveTo>
                <a:lnTo>
                  <a:pt x="2" y="375"/>
                </a:lnTo>
                <a:lnTo>
                  <a:pt x="14" y="319"/>
                </a:lnTo>
                <a:lnTo>
                  <a:pt x="33" y="267"/>
                </a:lnTo>
                <a:lnTo>
                  <a:pt x="58" y="215"/>
                </a:lnTo>
                <a:lnTo>
                  <a:pt x="89" y="169"/>
                </a:lnTo>
                <a:lnTo>
                  <a:pt x="125" y="127"/>
                </a:lnTo>
                <a:lnTo>
                  <a:pt x="169" y="89"/>
                </a:lnTo>
                <a:lnTo>
                  <a:pt x="215" y="58"/>
                </a:lnTo>
                <a:lnTo>
                  <a:pt x="265" y="33"/>
                </a:lnTo>
                <a:lnTo>
                  <a:pt x="319" y="14"/>
                </a:lnTo>
                <a:lnTo>
                  <a:pt x="375" y="4"/>
                </a:lnTo>
                <a:lnTo>
                  <a:pt x="433" y="0"/>
                </a:lnTo>
                <a:lnTo>
                  <a:pt x="488" y="4"/>
                </a:lnTo>
                <a:lnTo>
                  <a:pt x="544" y="14"/>
                </a:lnTo>
                <a:lnTo>
                  <a:pt x="598" y="33"/>
                </a:lnTo>
                <a:lnTo>
                  <a:pt x="648" y="58"/>
                </a:lnTo>
                <a:lnTo>
                  <a:pt x="694" y="89"/>
                </a:lnTo>
                <a:lnTo>
                  <a:pt x="738" y="127"/>
                </a:lnTo>
                <a:lnTo>
                  <a:pt x="775" y="169"/>
                </a:lnTo>
                <a:lnTo>
                  <a:pt x="805" y="215"/>
                </a:lnTo>
                <a:lnTo>
                  <a:pt x="830" y="267"/>
                </a:lnTo>
                <a:lnTo>
                  <a:pt x="850" y="319"/>
                </a:lnTo>
                <a:lnTo>
                  <a:pt x="861" y="375"/>
                </a:lnTo>
                <a:lnTo>
                  <a:pt x="865" y="433"/>
                </a:lnTo>
                <a:lnTo>
                  <a:pt x="861" y="489"/>
                </a:lnTo>
                <a:lnTo>
                  <a:pt x="850" y="544"/>
                </a:lnTo>
                <a:lnTo>
                  <a:pt x="830" y="598"/>
                </a:lnTo>
                <a:lnTo>
                  <a:pt x="805" y="648"/>
                </a:lnTo>
                <a:lnTo>
                  <a:pt x="775" y="696"/>
                </a:lnTo>
                <a:lnTo>
                  <a:pt x="738" y="739"/>
                </a:lnTo>
                <a:lnTo>
                  <a:pt x="694" y="775"/>
                </a:lnTo>
                <a:lnTo>
                  <a:pt x="648" y="808"/>
                </a:lnTo>
                <a:lnTo>
                  <a:pt x="598" y="833"/>
                </a:lnTo>
                <a:lnTo>
                  <a:pt x="544" y="850"/>
                </a:lnTo>
                <a:lnTo>
                  <a:pt x="488" y="862"/>
                </a:lnTo>
                <a:lnTo>
                  <a:pt x="433" y="866"/>
                </a:lnTo>
                <a:lnTo>
                  <a:pt x="375" y="862"/>
                </a:lnTo>
                <a:lnTo>
                  <a:pt x="319" y="850"/>
                </a:lnTo>
                <a:lnTo>
                  <a:pt x="265" y="833"/>
                </a:lnTo>
                <a:lnTo>
                  <a:pt x="215" y="808"/>
                </a:lnTo>
                <a:lnTo>
                  <a:pt x="169" y="775"/>
                </a:lnTo>
                <a:lnTo>
                  <a:pt x="125" y="739"/>
                </a:lnTo>
                <a:lnTo>
                  <a:pt x="89" y="696"/>
                </a:lnTo>
                <a:lnTo>
                  <a:pt x="58" y="648"/>
                </a:lnTo>
                <a:lnTo>
                  <a:pt x="33" y="598"/>
                </a:lnTo>
                <a:lnTo>
                  <a:pt x="14" y="544"/>
                </a:lnTo>
                <a:lnTo>
                  <a:pt x="2" y="489"/>
                </a:lnTo>
                <a:lnTo>
                  <a:pt x="0" y="433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7" name="Freeform 36"/>
          <p:cNvSpPr/>
          <p:nvPr/>
        </p:nvSpPr>
        <p:spPr bwMode="auto">
          <a:xfrm>
            <a:off x="6638290" y="2319020"/>
            <a:ext cx="431800" cy="433070"/>
          </a:xfrm>
          <a:custGeom>
            <a:avLst/>
            <a:gdLst>
              <a:gd name="T0" fmla="*/ 0 w 865"/>
              <a:gd name="T1" fmla="*/ 191294 h 866"/>
              <a:gd name="T2" fmla="*/ 881 w 865"/>
              <a:gd name="T3" fmla="*/ 165670 h 866"/>
              <a:gd name="T4" fmla="*/ 6166 w 865"/>
              <a:gd name="T5" fmla="*/ 141372 h 866"/>
              <a:gd name="T6" fmla="*/ 14535 w 865"/>
              <a:gd name="T7" fmla="*/ 118399 h 866"/>
              <a:gd name="T8" fmla="*/ 25547 w 865"/>
              <a:gd name="T9" fmla="*/ 95426 h 866"/>
              <a:gd name="T10" fmla="*/ 39201 w 865"/>
              <a:gd name="T11" fmla="*/ 75104 h 866"/>
              <a:gd name="T12" fmla="*/ 55058 w 865"/>
              <a:gd name="T13" fmla="*/ 56107 h 866"/>
              <a:gd name="T14" fmla="*/ 74438 w 865"/>
              <a:gd name="T15" fmla="*/ 39319 h 866"/>
              <a:gd name="T16" fmla="*/ 94699 w 865"/>
              <a:gd name="T17" fmla="*/ 25624 h 866"/>
              <a:gd name="T18" fmla="*/ 116723 w 865"/>
              <a:gd name="T19" fmla="*/ 14579 h 866"/>
              <a:gd name="T20" fmla="*/ 140508 w 865"/>
              <a:gd name="T21" fmla="*/ 6185 h 866"/>
              <a:gd name="T22" fmla="*/ 165173 w 865"/>
              <a:gd name="T23" fmla="*/ 1767 h 866"/>
              <a:gd name="T24" fmla="*/ 190720 w 865"/>
              <a:gd name="T25" fmla="*/ 0 h 866"/>
              <a:gd name="T26" fmla="*/ 214946 w 865"/>
              <a:gd name="T27" fmla="*/ 1767 h 866"/>
              <a:gd name="T28" fmla="*/ 239612 w 865"/>
              <a:gd name="T29" fmla="*/ 6185 h 866"/>
              <a:gd name="T30" fmla="*/ 263397 w 865"/>
              <a:gd name="T31" fmla="*/ 14579 h 866"/>
              <a:gd name="T32" fmla="*/ 285420 w 865"/>
              <a:gd name="T33" fmla="*/ 25624 h 866"/>
              <a:gd name="T34" fmla="*/ 305681 w 865"/>
              <a:gd name="T35" fmla="*/ 39319 h 866"/>
              <a:gd name="T36" fmla="*/ 325061 w 865"/>
              <a:gd name="T37" fmla="*/ 56107 h 866"/>
              <a:gd name="T38" fmla="*/ 341358 w 865"/>
              <a:gd name="T39" fmla="*/ 75104 h 866"/>
              <a:gd name="T40" fmla="*/ 354572 w 865"/>
              <a:gd name="T41" fmla="*/ 95426 h 866"/>
              <a:gd name="T42" fmla="*/ 365584 w 865"/>
              <a:gd name="T43" fmla="*/ 118399 h 866"/>
              <a:gd name="T44" fmla="*/ 374393 w 865"/>
              <a:gd name="T45" fmla="*/ 141372 h 866"/>
              <a:gd name="T46" fmla="*/ 379238 w 865"/>
              <a:gd name="T47" fmla="*/ 165670 h 866"/>
              <a:gd name="T48" fmla="*/ 381000 w 865"/>
              <a:gd name="T49" fmla="*/ 191294 h 866"/>
              <a:gd name="T50" fmla="*/ 379238 w 865"/>
              <a:gd name="T51" fmla="*/ 216034 h 866"/>
              <a:gd name="T52" fmla="*/ 374393 w 865"/>
              <a:gd name="T53" fmla="*/ 240774 h 866"/>
              <a:gd name="T54" fmla="*/ 365584 w 865"/>
              <a:gd name="T55" fmla="*/ 264188 h 866"/>
              <a:gd name="T56" fmla="*/ 354572 w 865"/>
              <a:gd name="T57" fmla="*/ 286278 h 866"/>
              <a:gd name="T58" fmla="*/ 341358 w 865"/>
              <a:gd name="T59" fmla="*/ 307925 h 866"/>
              <a:gd name="T60" fmla="*/ 325061 w 865"/>
              <a:gd name="T61" fmla="*/ 326480 h 866"/>
              <a:gd name="T62" fmla="*/ 305681 w 865"/>
              <a:gd name="T63" fmla="*/ 342384 h 866"/>
              <a:gd name="T64" fmla="*/ 285420 w 865"/>
              <a:gd name="T65" fmla="*/ 356963 h 866"/>
              <a:gd name="T66" fmla="*/ 263397 w 865"/>
              <a:gd name="T67" fmla="*/ 368008 h 866"/>
              <a:gd name="T68" fmla="*/ 239612 w 865"/>
              <a:gd name="T69" fmla="*/ 375518 h 866"/>
              <a:gd name="T70" fmla="*/ 214946 w 865"/>
              <a:gd name="T71" fmla="*/ 380820 h 866"/>
              <a:gd name="T72" fmla="*/ 190720 w 865"/>
              <a:gd name="T73" fmla="*/ 382587 h 866"/>
              <a:gd name="T74" fmla="*/ 165173 w 865"/>
              <a:gd name="T75" fmla="*/ 380820 h 866"/>
              <a:gd name="T76" fmla="*/ 140508 w 865"/>
              <a:gd name="T77" fmla="*/ 375518 h 866"/>
              <a:gd name="T78" fmla="*/ 116723 w 865"/>
              <a:gd name="T79" fmla="*/ 368008 h 866"/>
              <a:gd name="T80" fmla="*/ 94699 w 865"/>
              <a:gd name="T81" fmla="*/ 356963 h 866"/>
              <a:gd name="T82" fmla="*/ 74438 w 865"/>
              <a:gd name="T83" fmla="*/ 342384 h 866"/>
              <a:gd name="T84" fmla="*/ 55058 w 865"/>
              <a:gd name="T85" fmla="*/ 326480 h 866"/>
              <a:gd name="T86" fmla="*/ 39201 w 865"/>
              <a:gd name="T87" fmla="*/ 307925 h 866"/>
              <a:gd name="T88" fmla="*/ 25547 w 865"/>
              <a:gd name="T89" fmla="*/ 286278 h 866"/>
              <a:gd name="T90" fmla="*/ 14535 w 865"/>
              <a:gd name="T91" fmla="*/ 264188 h 866"/>
              <a:gd name="T92" fmla="*/ 6166 w 865"/>
              <a:gd name="T93" fmla="*/ 240774 h 866"/>
              <a:gd name="T94" fmla="*/ 881 w 865"/>
              <a:gd name="T95" fmla="*/ 216034 h 866"/>
              <a:gd name="T96" fmla="*/ 0 w 865"/>
              <a:gd name="T97" fmla="*/ 191294 h 8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65" h="866">
                <a:moveTo>
                  <a:pt x="0" y="433"/>
                </a:moveTo>
                <a:lnTo>
                  <a:pt x="2" y="375"/>
                </a:lnTo>
                <a:lnTo>
                  <a:pt x="14" y="320"/>
                </a:lnTo>
                <a:lnTo>
                  <a:pt x="33" y="268"/>
                </a:lnTo>
                <a:lnTo>
                  <a:pt x="58" y="216"/>
                </a:lnTo>
                <a:lnTo>
                  <a:pt x="89" y="170"/>
                </a:lnTo>
                <a:lnTo>
                  <a:pt x="125" y="127"/>
                </a:lnTo>
                <a:lnTo>
                  <a:pt x="169" y="89"/>
                </a:lnTo>
                <a:lnTo>
                  <a:pt x="215" y="58"/>
                </a:lnTo>
                <a:lnTo>
                  <a:pt x="265" y="33"/>
                </a:lnTo>
                <a:lnTo>
                  <a:pt x="319" y="14"/>
                </a:lnTo>
                <a:lnTo>
                  <a:pt x="375" y="4"/>
                </a:lnTo>
                <a:lnTo>
                  <a:pt x="433" y="0"/>
                </a:lnTo>
                <a:lnTo>
                  <a:pt x="488" y="4"/>
                </a:lnTo>
                <a:lnTo>
                  <a:pt x="544" y="14"/>
                </a:lnTo>
                <a:lnTo>
                  <a:pt x="598" y="33"/>
                </a:lnTo>
                <a:lnTo>
                  <a:pt x="648" y="58"/>
                </a:lnTo>
                <a:lnTo>
                  <a:pt x="694" y="89"/>
                </a:lnTo>
                <a:lnTo>
                  <a:pt x="738" y="127"/>
                </a:lnTo>
                <a:lnTo>
                  <a:pt x="775" y="170"/>
                </a:lnTo>
                <a:lnTo>
                  <a:pt x="805" y="216"/>
                </a:lnTo>
                <a:lnTo>
                  <a:pt x="830" y="268"/>
                </a:lnTo>
                <a:lnTo>
                  <a:pt x="850" y="320"/>
                </a:lnTo>
                <a:lnTo>
                  <a:pt x="861" y="375"/>
                </a:lnTo>
                <a:lnTo>
                  <a:pt x="865" y="433"/>
                </a:lnTo>
                <a:lnTo>
                  <a:pt x="861" y="489"/>
                </a:lnTo>
                <a:lnTo>
                  <a:pt x="850" y="545"/>
                </a:lnTo>
                <a:lnTo>
                  <a:pt x="830" y="598"/>
                </a:lnTo>
                <a:lnTo>
                  <a:pt x="805" y="648"/>
                </a:lnTo>
                <a:lnTo>
                  <a:pt x="775" y="697"/>
                </a:lnTo>
                <a:lnTo>
                  <a:pt x="738" y="739"/>
                </a:lnTo>
                <a:lnTo>
                  <a:pt x="694" y="775"/>
                </a:lnTo>
                <a:lnTo>
                  <a:pt x="648" y="808"/>
                </a:lnTo>
                <a:lnTo>
                  <a:pt x="598" y="833"/>
                </a:lnTo>
                <a:lnTo>
                  <a:pt x="544" y="850"/>
                </a:lnTo>
                <a:lnTo>
                  <a:pt x="488" y="862"/>
                </a:lnTo>
                <a:lnTo>
                  <a:pt x="433" y="866"/>
                </a:lnTo>
                <a:lnTo>
                  <a:pt x="375" y="862"/>
                </a:lnTo>
                <a:lnTo>
                  <a:pt x="319" y="850"/>
                </a:lnTo>
                <a:lnTo>
                  <a:pt x="265" y="833"/>
                </a:lnTo>
                <a:lnTo>
                  <a:pt x="215" y="808"/>
                </a:lnTo>
                <a:lnTo>
                  <a:pt x="169" y="775"/>
                </a:lnTo>
                <a:lnTo>
                  <a:pt x="125" y="739"/>
                </a:lnTo>
                <a:lnTo>
                  <a:pt x="89" y="697"/>
                </a:lnTo>
                <a:lnTo>
                  <a:pt x="58" y="648"/>
                </a:lnTo>
                <a:lnTo>
                  <a:pt x="33" y="598"/>
                </a:lnTo>
                <a:lnTo>
                  <a:pt x="14" y="545"/>
                </a:lnTo>
                <a:lnTo>
                  <a:pt x="2" y="489"/>
                </a:lnTo>
                <a:lnTo>
                  <a:pt x="0" y="433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8" name="Freeform 37"/>
          <p:cNvSpPr/>
          <p:nvPr/>
        </p:nvSpPr>
        <p:spPr bwMode="auto">
          <a:xfrm>
            <a:off x="6638290" y="4135120"/>
            <a:ext cx="431800" cy="433070"/>
          </a:xfrm>
          <a:custGeom>
            <a:avLst/>
            <a:gdLst>
              <a:gd name="T0" fmla="*/ 0 w 865"/>
              <a:gd name="T1" fmla="*/ 191515 h 865"/>
              <a:gd name="T2" fmla="*/ 881 w 865"/>
              <a:gd name="T3" fmla="*/ 165861 h 865"/>
              <a:gd name="T4" fmla="*/ 6166 w 865"/>
              <a:gd name="T5" fmla="*/ 141093 h 865"/>
              <a:gd name="T6" fmla="*/ 14535 w 865"/>
              <a:gd name="T7" fmla="*/ 118093 h 865"/>
              <a:gd name="T8" fmla="*/ 25547 w 865"/>
              <a:gd name="T9" fmla="*/ 95094 h 865"/>
              <a:gd name="T10" fmla="*/ 39201 w 865"/>
              <a:gd name="T11" fmla="*/ 74748 h 865"/>
              <a:gd name="T12" fmla="*/ 55058 w 865"/>
              <a:gd name="T13" fmla="*/ 56172 h 865"/>
              <a:gd name="T14" fmla="*/ 74438 w 865"/>
              <a:gd name="T15" fmla="*/ 38922 h 865"/>
              <a:gd name="T16" fmla="*/ 94699 w 865"/>
              <a:gd name="T17" fmla="*/ 25653 h 865"/>
              <a:gd name="T18" fmla="*/ 116723 w 865"/>
              <a:gd name="T19" fmla="*/ 14596 h 865"/>
              <a:gd name="T20" fmla="*/ 140508 w 865"/>
              <a:gd name="T21" fmla="*/ 5750 h 865"/>
              <a:gd name="T22" fmla="*/ 165173 w 865"/>
              <a:gd name="T23" fmla="*/ 1769 h 865"/>
              <a:gd name="T24" fmla="*/ 190720 w 865"/>
              <a:gd name="T25" fmla="*/ 0 h 865"/>
              <a:gd name="T26" fmla="*/ 214946 w 865"/>
              <a:gd name="T27" fmla="*/ 1769 h 865"/>
              <a:gd name="T28" fmla="*/ 239612 w 865"/>
              <a:gd name="T29" fmla="*/ 5750 h 865"/>
              <a:gd name="T30" fmla="*/ 263397 w 865"/>
              <a:gd name="T31" fmla="*/ 14596 h 865"/>
              <a:gd name="T32" fmla="*/ 285420 w 865"/>
              <a:gd name="T33" fmla="*/ 25653 h 865"/>
              <a:gd name="T34" fmla="*/ 305681 w 865"/>
              <a:gd name="T35" fmla="*/ 38922 h 865"/>
              <a:gd name="T36" fmla="*/ 325061 w 865"/>
              <a:gd name="T37" fmla="*/ 56172 h 865"/>
              <a:gd name="T38" fmla="*/ 341358 w 865"/>
              <a:gd name="T39" fmla="*/ 74748 h 865"/>
              <a:gd name="T40" fmla="*/ 354572 w 865"/>
              <a:gd name="T41" fmla="*/ 95094 h 865"/>
              <a:gd name="T42" fmla="*/ 365584 w 865"/>
              <a:gd name="T43" fmla="*/ 118093 h 865"/>
              <a:gd name="T44" fmla="*/ 374393 w 865"/>
              <a:gd name="T45" fmla="*/ 141093 h 865"/>
              <a:gd name="T46" fmla="*/ 379238 w 865"/>
              <a:gd name="T47" fmla="*/ 165861 h 865"/>
              <a:gd name="T48" fmla="*/ 381000 w 865"/>
              <a:gd name="T49" fmla="*/ 191515 h 865"/>
              <a:gd name="T50" fmla="*/ 379238 w 865"/>
              <a:gd name="T51" fmla="*/ 215841 h 865"/>
              <a:gd name="T52" fmla="*/ 374393 w 865"/>
              <a:gd name="T53" fmla="*/ 240610 h 865"/>
              <a:gd name="T54" fmla="*/ 365584 w 865"/>
              <a:gd name="T55" fmla="*/ 264494 h 865"/>
              <a:gd name="T56" fmla="*/ 354572 w 865"/>
              <a:gd name="T57" fmla="*/ 286609 h 865"/>
              <a:gd name="T58" fmla="*/ 341358 w 865"/>
              <a:gd name="T59" fmla="*/ 307839 h 865"/>
              <a:gd name="T60" fmla="*/ 325061 w 865"/>
              <a:gd name="T61" fmla="*/ 326415 h 865"/>
              <a:gd name="T62" fmla="*/ 305681 w 865"/>
              <a:gd name="T63" fmla="*/ 342780 h 865"/>
              <a:gd name="T64" fmla="*/ 285420 w 865"/>
              <a:gd name="T65" fmla="*/ 357376 h 865"/>
              <a:gd name="T66" fmla="*/ 263397 w 865"/>
              <a:gd name="T67" fmla="*/ 368433 h 865"/>
              <a:gd name="T68" fmla="*/ 239612 w 865"/>
              <a:gd name="T69" fmla="*/ 375953 h 865"/>
              <a:gd name="T70" fmla="*/ 214946 w 865"/>
              <a:gd name="T71" fmla="*/ 381260 h 865"/>
              <a:gd name="T72" fmla="*/ 190720 w 865"/>
              <a:gd name="T73" fmla="*/ 382587 h 865"/>
              <a:gd name="T74" fmla="*/ 165173 w 865"/>
              <a:gd name="T75" fmla="*/ 381260 h 865"/>
              <a:gd name="T76" fmla="*/ 140508 w 865"/>
              <a:gd name="T77" fmla="*/ 375953 h 865"/>
              <a:gd name="T78" fmla="*/ 116723 w 865"/>
              <a:gd name="T79" fmla="*/ 368433 h 865"/>
              <a:gd name="T80" fmla="*/ 94699 w 865"/>
              <a:gd name="T81" fmla="*/ 357376 h 865"/>
              <a:gd name="T82" fmla="*/ 74438 w 865"/>
              <a:gd name="T83" fmla="*/ 342780 h 865"/>
              <a:gd name="T84" fmla="*/ 55058 w 865"/>
              <a:gd name="T85" fmla="*/ 326415 h 865"/>
              <a:gd name="T86" fmla="*/ 39201 w 865"/>
              <a:gd name="T87" fmla="*/ 307839 h 865"/>
              <a:gd name="T88" fmla="*/ 25547 w 865"/>
              <a:gd name="T89" fmla="*/ 286609 h 865"/>
              <a:gd name="T90" fmla="*/ 14535 w 865"/>
              <a:gd name="T91" fmla="*/ 264494 h 865"/>
              <a:gd name="T92" fmla="*/ 6166 w 865"/>
              <a:gd name="T93" fmla="*/ 240610 h 865"/>
              <a:gd name="T94" fmla="*/ 881 w 865"/>
              <a:gd name="T95" fmla="*/ 215841 h 865"/>
              <a:gd name="T96" fmla="*/ 0 w 865"/>
              <a:gd name="T97" fmla="*/ 191515 h 865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65" h="865">
                <a:moveTo>
                  <a:pt x="0" y="433"/>
                </a:moveTo>
                <a:lnTo>
                  <a:pt x="2" y="375"/>
                </a:lnTo>
                <a:lnTo>
                  <a:pt x="14" y="319"/>
                </a:lnTo>
                <a:lnTo>
                  <a:pt x="33" y="267"/>
                </a:lnTo>
                <a:lnTo>
                  <a:pt x="58" y="215"/>
                </a:lnTo>
                <a:lnTo>
                  <a:pt x="89" y="169"/>
                </a:lnTo>
                <a:lnTo>
                  <a:pt x="125" y="127"/>
                </a:lnTo>
                <a:lnTo>
                  <a:pt x="169" y="88"/>
                </a:lnTo>
                <a:lnTo>
                  <a:pt x="215" y="58"/>
                </a:lnTo>
                <a:lnTo>
                  <a:pt x="265" y="33"/>
                </a:lnTo>
                <a:lnTo>
                  <a:pt x="319" y="13"/>
                </a:lnTo>
                <a:lnTo>
                  <a:pt x="375" y="4"/>
                </a:lnTo>
                <a:lnTo>
                  <a:pt x="433" y="0"/>
                </a:lnTo>
                <a:lnTo>
                  <a:pt x="488" y="4"/>
                </a:lnTo>
                <a:lnTo>
                  <a:pt x="544" y="13"/>
                </a:lnTo>
                <a:lnTo>
                  <a:pt x="598" y="33"/>
                </a:lnTo>
                <a:lnTo>
                  <a:pt x="648" y="58"/>
                </a:lnTo>
                <a:lnTo>
                  <a:pt x="694" y="88"/>
                </a:lnTo>
                <a:lnTo>
                  <a:pt x="738" y="127"/>
                </a:lnTo>
                <a:lnTo>
                  <a:pt x="775" y="169"/>
                </a:lnTo>
                <a:lnTo>
                  <a:pt x="805" y="215"/>
                </a:lnTo>
                <a:lnTo>
                  <a:pt x="830" y="267"/>
                </a:lnTo>
                <a:lnTo>
                  <a:pt x="850" y="319"/>
                </a:lnTo>
                <a:lnTo>
                  <a:pt x="861" y="375"/>
                </a:lnTo>
                <a:lnTo>
                  <a:pt x="865" y="433"/>
                </a:lnTo>
                <a:lnTo>
                  <a:pt x="861" y="488"/>
                </a:lnTo>
                <a:lnTo>
                  <a:pt x="850" y="544"/>
                </a:lnTo>
                <a:lnTo>
                  <a:pt x="830" y="598"/>
                </a:lnTo>
                <a:lnTo>
                  <a:pt x="805" y="648"/>
                </a:lnTo>
                <a:lnTo>
                  <a:pt x="775" y="696"/>
                </a:lnTo>
                <a:lnTo>
                  <a:pt x="738" y="738"/>
                </a:lnTo>
                <a:lnTo>
                  <a:pt x="694" y="775"/>
                </a:lnTo>
                <a:lnTo>
                  <a:pt x="648" y="808"/>
                </a:lnTo>
                <a:lnTo>
                  <a:pt x="598" y="833"/>
                </a:lnTo>
                <a:lnTo>
                  <a:pt x="544" y="850"/>
                </a:lnTo>
                <a:lnTo>
                  <a:pt x="488" y="862"/>
                </a:lnTo>
                <a:lnTo>
                  <a:pt x="433" y="865"/>
                </a:lnTo>
                <a:lnTo>
                  <a:pt x="375" y="862"/>
                </a:lnTo>
                <a:lnTo>
                  <a:pt x="319" y="850"/>
                </a:lnTo>
                <a:lnTo>
                  <a:pt x="265" y="833"/>
                </a:lnTo>
                <a:lnTo>
                  <a:pt x="215" y="808"/>
                </a:lnTo>
                <a:lnTo>
                  <a:pt x="169" y="775"/>
                </a:lnTo>
                <a:lnTo>
                  <a:pt x="125" y="738"/>
                </a:lnTo>
                <a:lnTo>
                  <a:pt x="89" y="696"/>
                </a:lnTo>
                <a:lnTo>
                  <a:pt x="58" y="648"/>
                </a:lnTo>
                <a:lnTo>
                  <a:pt x="33" y="598"/>
                </a:lnTo>
                <a:lnTo>
                  <a:pt x="14" y="544"/>
                </a:lnTo>
                <a:lnTo>
                  <a:pt x="2" y="488"/>
                </a:lnTo>
                <a:lnTo>
                  <a:pt x="0" y="433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9" name="Freeform 40"/>
          <p:cNvSpPr/>
          <p:nvPr/>
        </p:nvSpPr>
        <p:spPr bwMode="auto">
          <a:xfrm>
            <a:off x="7544435" y="3227070"/>
            <a:ext cx="431800" cy="433070"/>
          </a:xfrm>
          <a:custGeom>
            <a:avLst/>
            <a:gdLst>
              <a:gd name="T0" fmla="*/ 0 w 865"/>
              <a:gd name="T1" fmla="*/ 191294 h 866"/>
              <a:gd name="T2" fmla="*/ 881 w 865"/>
              <a:gd name="T3" fmla="*/ 165670 h 866"/>
              <a:gd name="T4" fmla="*/ 5726 w 865"/>
              <a:gd name="T5" fmla="*/ 140930 h 866"/>
              <a:gd name="T6" fmla="*/ 14535 w 865"/>
              <a:gd name="T7" fmla="*/ 117957 h 866"/>
              <a:gd name="T8" fmla="*/ 25547 w 865"/>
              <a:gd name="T9" fmla="*/ 94984 h 866"/>
              <a:gd name="T10" fmla="*/ 38761 w 865"/>
              <a:gd name="T11" fmla="*/ 74662 h 866"/>
              <a:gd name="T12" fmla="*/ 55058 w 865"/>
              <a:gd name="T13" fmla="*/ 56107 h 866"/>
              <a:gd name="T14" fmla="*/ 74438 w 865"/>
              <a:gd name="T15" fmla="*/ 39319 h 866"/>
              <a:gd name="T16" fmla="*/ 94699 w 865"/>
              <a:gd name="T17" fmla="*/ 25624 h 866"/>
              <a:gd name="T18" fmla="*/ 116723 w 865"/>
              <a:gd name="T19" fmla="*/ 14579 h 866"/>
              <a:gd name="T20" fmla="*/ 140508 w 865"/>
              <a:gd name="T21" fmla="*/ 6185 h 866"/>
              <a:gd name="T22" fmla="*/ 165173 w 865"/>
              <a:gd name="T23" fmla="*/ 1767 h 866"/>
              <a:gd name="T24" fmla="*/ 190280 w 865"/>
              <a:gd name="T25" fmla="*/ 0 h 866"/>
              <a:gd name="T26" fmla="*/ 214946 w 865"/>
              <a:gd name="T27" fmla="*/ 1767 h 866"/>
              <a:gd name="T28" fmla="*/ 239612 w 865"/>
              <a:gd name="T29" fmla="*/ 6185 h 866"/>
              <a:gd name="T30" fmla="*/ 263397 w 865"/>
              <a:gd name="T31" fmla="*/ 14579 h 866"/>
              <a:gd name="T32" fmla="*/ 285420 w 865"/>
              <a:gd name="T33" fmla="*/ 25624 h 866"/>
              <a:gd name="T34" fmla="*/ 305681 w 865"/>
              <a:gd name="T35" fmla="*/ 39319 h 866"/>
              <a:gd name="T36" fmla="*/ 325061 w 865"/>
              <a:gd name="T37" fmla="*/ 56107 h 866"/>
              <a:gd name="T38" fmla="*/ 340918 w 865"/>
              <a:gd name="T39" fmla="*/ 74662 h 866"/>
              <a:gd name="T40" fmla="*/ 354572 w 865"/>
              <a:gd name="T41" fmla="*/ 94984 h 866"/>
              <a:gd name="T42" fmla="*/ 365584 w 865"/>
              <a:gd name="T43" fmla="*/ 117957 h 866"/>
              <a:gd name="T44" fmla="*/ 373953 w 865"/>
              <a:gd name="T45" fmla="*/ 140930 h 866"/>
              <a:gd name="T46" fmla="*/ 379238 w 865"/>
              <a:gd name="T47" fmla="*/ 165670 h 866"/>
              <a:gd name="T48" fmla="*/ 381000 w 865"/>
              <a:gd name="T49" fmla="*/ 191294 h 866"/>
              <a:gd name="T50" fmla="*/ 379238 w 865"/>
              <a:gd name="T51" fmla="*/ 216034 h 866"/>
              <a:gd name="T52" fmla="*/ 373953 w 865"/>
              <a:gd name="T53" fmla="*/ 240332 h 866"/>
              <a:gd name="T54" fmla="*/ 365584 w 865"/>
              <a:gd name="T55" fmla="*/ 264189 h 866"/>
              <a:gd name="T56" fmla="*/ 354572 w 865"/>
              <a:gd name="T57" fmla="*/ 286278 h 866"/>
              <a:gd name="T58" fmla="*/ 340918 w 865"/>
              <a:gd name="T59" fmla="*/ 307484 h 866"/>
              <a:gd name="T60" fmla="*/ 325061 w 865"/>
              <a:gd name="T61" fmla="*/ 326481 h 866"/>
              <a:gd name="T62" fmla="*/ 305681 w 865"/>
              <a:gd name="T63" fmla="*/ 342385 h 866"/>
              <a:gd name="T64" fmla="*/ 285420 w 865"/>
              <a:gd name="T65" fmla="*/ 356964 h 866"/>
              <a:gd name="T66" fmla="*/ 263397 w 865"/>
              <a:gd name="T67" fmla="*/ 368009 h 866"/>
              <a:gd name="T68" fmla="*/ 239612 w 865"/>
              <a:gd name="T69" fmla="*/ 375519 h 866"/>
              <a:gd name="T70" fmla="*/ 214946 w 865"/>
              <a:gd name="T71" fmla="*/ 380821 h 866"/>
              <a:gd name="T72" fmla="*/ 190280 w 865"/>
              <a:gd name="T73" fmla="*/ 382588 h 866"/>
              <a:gd name="T74" fmla="*/ 165173 w 865"/>
              <a:gd name="T75" fmla="*/ 380821 h 866"/>
              <a:gd name="T76" fmla="*/ 140508 w 865"/>
              <a:gd name="T77" fmla="*/ 375519 h 866"/>
              <a:gd name="T78" fmla="*/ 116723 w 865"/>
              <a:gd name="T79" fmla="*/ 368009 h 866"/>
              <a:gd name="T80" fmla="*/ 94699 w 865"/>
              <a:gd name="T81" fmla="*/ 356964 h 866"/>
              <a:gd name="T82" fmla="*/ 74438 w 865"/>
              <a:gd name="T83" fmla="*/ 342385 h 866"/>
              <a:gd name="T84" fmla="*/ 55058 w 865"/>
              <a:gd name="T85" fmla="*/ 326481 h 866"/>
              <a:gd name="T86" fmla="*/ 38761 w 865"/>
              <a:gd name="T87" fmla="*/ 307484 h 866"/>
              <a:gd name="T88" fmla="*/ 25547 w 865"/>
              <a:gd name="T89" fmla="*/ 286278 h 866"/>
              <a:gd name="T90" fmla="*/ 14535 w 865"/>
              <a:gd name="T91" fmla="*/ 264189 h 866"/>
              <a:gd name="T92" fmla="*/ 5726 w 865"/>
              <a:gd name="T93" fmla="*/ 240332 h 866"/>
              <a:gd name="T94" fmla="*/ 881 w 865"/>
              <a:gd name="T95" fmla="*/ 216034 h 866"/>
              <a:gd name="T96" fmla="*/ 0 w 865"/>
              <a:gd name="T97" fmla="*/ 191294 h 8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65" h="866">
                <a:moveTo>
                  <a:pt x="0" y="433"/>
                </a:moveTo>
                <a:lnTo>
                  <a:pt x="2" y="375"/>
                </a:lnTo>
                <a:lnTo>
                  <a:pt x="13" y="319"/>
                </a:lnTo>
                <a:lnTo>
                  <a:pt x="33" y="267"/>
                </a:lnTo>
                <a:lnTo>
                  <a:pt x="58" y="215"/>
                </a:lnTo>
                <a:lnTo>
                  <a:pt x="88" y="169"/>
                </a:lnTo>
                <a:lnTo>
                  <a:pt x="125" y="127"/>
                </a:lnTo>
                <a:lnTo>
                  <a:pt x="169" y="89"/>
                </a:lnTo>
                <a:lnTo>
                  <a:pt x="215" y="58"/>
                </a:lnTo>
                <a:lnTo>
                  <a:pt x="265" y="33"/>
                </a:lnTo>
                <a:lnTo>
                  <a:pt x="319" y="14"/>
                </a:lnTo>
                <a:lnTo>
                  <a:pt x="375" y="4"/>
                </a:lnTo>
                <a:lnTo>
                  <a:pt x="432" y="0"/>
                </a:lnTo>
                <a:lnTo>
                  <a:pt x="488" y="4"/>
                </a:lnTo>
                <a:lnTo>
                  <a:pt x="544" y="14"/>
                </a:lnTo>
                <a:lnTo>
                  <a:pt x="598" y="33"/>
                </a:lnTo>
                <a:lnTo>
                  <a:pt x="648" y="58"/>
                </a:lnTo>
                <a:lnTo>
                  <a:pt x="694" y="89"/>
                </a:lnTo>
                <a:lnTo>
                  <a:pt x="738" y="127"/>
                </a:lnTo>
                <a:lnTo>
                  <a:pt x="774" y="169"/>
                </a:lnTo>
                <a:lnTo>
                  <a:pt x="805" y="215"/>
                </a:lnTo>
                <a:lnTo>
                  <a:pt x="830" y="267"/>
                </a:lnTo>
                <a:lnTo>
                  <a:pt x="849" y="319"/>
                </a:lnTo>
                <a:lnTo>
                  <a:pt x="861" y="375"/>
                </a:lnTo>
                <a:lnTo>
                  <a:pt x="865" y="433"/>
                </a:lnTo>
                <a:lnTo>
                  <a:pt x="861" y="489"/>
                </a:lnTo>
                <a:lnTo>
                  <a:pt x="849" y="544"/>
                </a:lnTo>
                <a:lnTo>
                  <a:pt x="830" y="598"/>
                </a:lnTo>
                <a:lnTo>
                  <a:pt x="805" y="648"/>
                </a:lnTo>
                <a:lnTo>
                  <a:pt x="774" y="696"/>
                </a:lnTo>
                <a:lnTo>
                  <a:pt x="738" y="739"/>
                </a:lnTo>
                <a:lnTo>
                  <a:pt x="694" y="775"/>
                </a:lnTo>
                <a:lnTo>
                  <a:pt x="648" y="808"/>
                </a:lnTo>
                <a:lnTo>
                  <a:pt x="598" y="833"/>
                </a:lnTo>
                <a:lnTo>
                  <a:pt x="544" y="850"/>
                </a:lnTo>
                <a:lnTo>
                  <a:pt x="488" y="862"/>
                </a:lnTo>
                <a:lnTo>
                  <a:pt x="432" y="866"/>
                </a:lnTo>
                <a:lnTo>
                  <a:pt x="375" y="862"/>
                </a:lnTo>
                <a:lnTo>
                  <a:pt x="319" y="850"/>
                </a:lnTo>
                <a:lnTo>
                  <a:pt x="265" y="833"/>
                </a:lnTo>
                <a:lnTo>
                  <a:pt x="215" y="808"/>
                </a:lnTo>
                <a:lnTo>
                  <a:pt x="169" y="775"/>
                </a:lnTo>
                <a:lnTo>
                  <a:pt x="125" y="739"/>
                </a:lnTo>
                <a:lnTo>
                  <a:pt x="88" y="696"/>
                </a:lnTo>
                <a:lnTo>
                  <a:pt x="58" y="648"/>
                </a:lnTo>
                <a:lnTo>
                  <a:pt x="33" y="598"/>
                </a:lnTo>
                <a:lnTo>
                  <a:pt x="13" y="544"/>
                </a:lnTo>
                <a:lnTo>
                  <a:pt x="2" y="489"/>
                </a:lnTo>
                <a:lnTo>
                  <a:pt x="0" y="433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0" name="Freeform 41"/>
          <p:cNvSpPr/>
          <p:nvPr/>
        </p:nvSpPr>
        <p:spPr bwMode="auto">
          <a:xfrm>
            <a:off x="7544435" y="2322830"/>
            <a:ext cx="431800" cy="433070"/>
          </a:xfrm>
          <a:custGeom>
            <a:avLst/>
            <a:gdLst>
              <a:gd name="T0" fmla="*/ 0 w 865"/>
              <a:gd name="T1" fmla="*/ 191294 h 866"/>
              <a:gd name="T2" fmla="*/ 881 w 865"/>
              <a:gd name="T3" fmla="*/ 165670 h 866"/>
              <a:gd name="T4" fmla="*/ 5726 w 865"/>
              <a:gd name="T5" fmla="*/ 141372 h 866"/>
              <a:gd name="T6" fmla="*/ 14535 w 865"/>
              <a:gd name="T7" fmla="*/ 118399 h 866"/>
              <a:gd name="T8" fmla="*/ 25547 w 865"/>
              <a:gd name="T9" fmla="*/ 95426 h 866"/>
              <a:gd name="T10" fmla="*/ 38761 w 865"/>
              <a:gd name="T11" fmla="*/ 75104 h 866"/>
              <a:gd name="T12" fmla="*/ 55058 w 865"/>
              <a:gd name="T13" fmla="*/ 56107 h 866"/>
              <a:gd name="T14" fmla="*/ 74438 w 865"/>
              <a:gd name="T15" fmla="*/ 39319 h 866"/>
              <a:gd name="T16" fmla="*/ 94699 w 865"/>
              <a:gd name="T17" fmla="*/ 25624 h 866"/>
              <a:gd name="T18" fmla="*/ 116723 w 865"/>
              <a:gd name="T19" fmla="*/ 14579 h 866"/>
              <a:gd name="T20" fmla="*/ 140508 w 865"/>
              <a:gd name="T21" fmla="*/ 6185 h 866"/>
              <a:gd name="T22" fmla="*/ 165173 w 865"/>
              <a:gd name="T23" fmla="*/ 1767 h 866"/>
              <a:gd name="T24" fmla="*/ 190280 w 865"/>
              <a:gd name="T25" fmla="*/ 0 h 866"/>
              <a:gd name="T26" fmla="*/ 214946 w 865"/>
              <a:gd name="T27" fmla="*/ 1767 h 866"/>
              <a:gd name="T28" fmla="*/ 239612 w 865"/>
              <a:gd name="T29" fmla="*/ 6185 h 866"/>
              <a:gd name="T30" fmla="*/ 263397 w 865"/>
              <a:gd name="T31" fmla="*/ 14579 h 866"/>
              <a:gd name="T32" fmla="*/ 285420 w 865"/>
              <a:gd name="T33" fmla="*/ 25624 h 866"/>
              <a:gd name="T34" fmla="*/ 305681 w 865"/>
              <a:gd name="T35" fmla="*/ 39319 h 866"/>
              <a:gd name="T36" fmla="*/ 325061 w 865"/>
              <a:gd name="T37" fmla="*/ 56107 h 866"/>
              <a:gd name="T38" fmla="*/ 340918 w 865"/>
              <a:gd name="T39" fmla="*/ 75104 h 866"/>
              <a:gd name="T40" fmla="*/ 354572 w 865"/>
              <a:gd name="T41" fmla="*/ 95426 h 866"/>
              <a:gd name="T42" fmla="*/ 365584 w 865"/>
              <a:gd name="T43" fmla="*/ 118399 h 866"/>
              <a:gd name="T44" fmla="*/ 373953 w 865"/>
              <a:gd name="T45" fmla="*/ 141372 h 866"/>
              <a:gd name="T46" fmla="*/ 379238 w 865"/>
              <a:gd name="T47" fmla="*/ 165670 h 866"/>
              <a:gd name="T48" fmla="*/ 381000 w 865"/>
              <a:gd name="T49" fmla="*/ 191294 h 866"/>
              <a:gd name="T50" fmla="*/ 379238 w 865"/>
              <a:gd name="T51" fmla="*/ 216034 h 866"/>
              <a:gd name="T52" fmla="*/ 373953 w 865"/>
              <a:gd name="T53" fmla="*/ 240774 h 866"/>
              <a:gd name="T54" fmla="*/ 365584 w 865"/>
              <a:gd name="T55" fmla="*/ 264188 h 866"/>
              <a:gd name="T56" fmla="*/ 354572 w 865"/>
              <a:gd name="T57" fmla="*/ 286278 h 866"/>
              <a:gd name="T58" fmla="*/ 340918 w 865"/>
              <a:gd name="T59" fmla="*/ 307925 h 866"/>
              <a:gd name="T60" fmla="*/ 325061 w 865"/>
              <a:gd name="T61" fmla="*/ 326480 h 866"/>
              <a:gd name="T62" fmla="*/ 305681 w 865"/>
              <a:gd name="T63" fmla="*/ 342384 h 866"/>
              <a:gd name="T64" fmla="*/ 285420 w 865"/>
              <a:gd name="T65" fmla="*/ 356963 h 866"/>
              <a:gd name="T66" fmla="*/ 263397 w 865"/>
              <a:gd name="T67" fmla="*/ 368008 h 866"/>
              <a:gd name="T68" fmla="*/ 239612 w 865"/>
              <a:gd name="T69" fmla="*/ 375518 h 866"/>
              <a:gd name="T70" fmla="*/ 214946 w 865"/>
              <a:gd name="T71" fmla="*/ 380820 h 866"/>
              <a:gd name="T72" fmla="*/ 190280 w 865"/>
              <a:gd name="T73" fmla="*/ 382587 h 866"/>
              <a:gd name="T74" fmla="*/ 165173 w 865"/>
              <a:gd name="T75" fmla="*/ 380820 h 866"/>
              <a:gd name="T76" fmla="*/ 140508 w 865"/>
              <a:gd name="T77" fmla="*/ 375518 h 866"/>
              <a:gd name="T78" fmla="*/ 116723 w 865"/>
              <a:gd name="T79" fmla="*/ 368008 h 866"/>
              <a:gd name="T80" fmla="*/ 94699 w 865"/>
              <a:gd name="T81" fmla="*/ 356963 h 866"/>
              <a:gd name="T82" fmla="*/ 74438 w 865"/>
              <a:gd name="T83" fmla="*/ 342384 h 866"/>
              <a:gd name="T84" fmla="*/ 55058 w 865"/>
              <a:gd name="T85" fmla="*/ 326480 h 866"/>
              <a:gd name="T86" fmla="*/ 38761 w 865"/>
              <a:gd name="T87" fmla="*/ 307925 h 866"/>
              <a:gd name="T88" fmla="*/ 25547 w 865"/>
              <a:gd name="T89" fmla="*/ 286278 h 866"/>
              <a:gd name="T90" fmla="*/ 14535 w 865"/>
              <a:gd name="T91" fmla="*/ 264188 h 866"/>
              <a:gd name="T92" fmla="*/ 5726 w 865"/>
              <a:gd name="T93" fmla="*/ 240774 h 866"/>
              <a:gd name="T94" fmla="*/ 881 w 865"/>
              <a:gd name="T95" fmla="*/ 216034 h 866"/>
              <a:gd name="T96" fmla="*/ 0 w 865"/>
              <a:gd name="T97" fmla="*/ 191294 h 86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65" h="866">
                <a:moveTo>
                  <a:pt x="0" y="433"/>
                </a:moveTo>
                <a:lnTo>
                  <a:pt x="2" y="375"/>
                </a:lnTo>
                <a:lnTo>
                  <a:pt x="13" y="320"/>
                </a:lnTo>
                <a:lnTo>
                  <a:pt x="33" y="268"/>
                </a:lnTo>
                <a:lnTo>
                  <a:pt x="58" y="216"/>
                </a:lnTo>
                <a:lnTo>
                  <a:pt x="88" y="170"/>
                </a:lnTo>
                <a:lnTo>
                  <a:pt x="125" y="127"/>
                </a:lnTo>
                <a:lnTo>
                  <a:pt x="169" y="89"/>
                </a:lnTo>
                <a:lnTo>
                  <a:pt x="215" y="58"/>
                </a:lnTo>
                <a:lnTo>
                  <a:pt x="265" y="33"/>
                </a:lnTo>
                <a:lnTo>
                  <a:pt x="319" y="14"/>
                </a:lnTo>
                <a:lnTo>
                  <a:pt x="375" y="4"/>
                </a:lnTo>
                <a:lnTo>
                  <a:pt x="432" y="0"/>
                </a:lnTo>
                <a:lnTo>
                  <a:pt x="488" y="4"/>
                </a:lnTo>
                <a:lnTo>
                  <a:pt x="544" y="14"/>
                </a:lnTo>
                <a:lnTo>
                  <a:pt x="598" y="33"/>
                </a:lnTo>
                <a:lnTo>
                  <a:pt x="648" y="58"/>
                </a:lnTo>
                <a:lnTo>
                  <a:pt x="694" y="89"/>
                </a:lnTo>
                <a:lnTo>
                  <a:pt x="738" y="127"/>
                </a:lnTo>
                <a:lnTo>
                  <a:pt x="774" y="170"/>
                </a:lnTo>
                <a:lnTo>
                  <a:pt x="805" y="216"/>
                </a:lnTo>
                <a:lnTo>
                  <a:pt x="830" y="268"/>
                </a:lnTo>
                <a:lnTo>
                  <a:pt x="849" y="320"/>
                </a:lnTo>
                <a:lnTo>
                  <a:pt x="861" y="375"/>
                </a:lnTo>
                <a:lnTo>
                  <a:pt x="865" y="433"/>
                </a:lnTo>
                <a:lnTo>
                  <a:pt x="861" y="489"/>
                </a:lnTo>
                <a:lnTo>
                  <a:pt x="849" y="545"/>
                </a:lnTo>
                <a:lnTo>
                  <a:pt x="830" y="598"/>
                </a:lnTo>
                <a:lnTo>
                  <a:pt x="805" y="648"/>
                </a:lnTo>
                <a:lnTo>
                  <a:pt x="774" y="697"/>
                </a:lnTo>
                <a:lnTo>
                  <a:pt x="738" y="739"/>
                </a:lnTo>
                <a:lnTo>
                  <a:pt x="694" y="775"/>
                </a:lnTo>
                <a:lnTo>
                  <a:pt x="648" y="808"/>
                </a:lnTo>
                <a:lnTo>
                  <a:pt x="598" y="833"/>
                </a:lnTo>
                <a:lnTo>
                  <a:pt x="544" y="850"/>
                </a:lnTo>
                <a:lnTo>
                  <a:pt x="488" y="862"/>
                </a:lnTo>
                <a:lnTo>
                  <a:pt x="432" y="866"/>
                </a:lnTo>
                <a:lnTo>
                  <a:pt x="375" y="862"/>
                </a:lnTo>
                <a:lnTo>
                  <a:pt x="319" y="850"/>
                </a:lnTo>
                <a:lnTo>
                  <a:pt x="265" y="833"/>
                </a:lnTo>
                <a:lnTo>
                  <a:pt x="215" y="808"/>
                </a:lnTo>
                <a:lnTo>
                  <a:pt x="169" y="775"/>
                </a:lnTo>
                <a:lnTo>
                  <a:pt x="125" y="739"/>
                </a:lnTo>
                <a:lnTo>
                  <a:pt x="88" y="697"/>
                </a:lnTo>
                <a:lnTo>
                  <a:pt x="58" y="648"/>
                </a:lnTo>
                <a:lnTo>
                  <a:pt x="33" y="598"/>
                </a:lnTo>
                <a:lnTo>
                  <a:pt x="13" y="545"/>
                </a:lnTo>
                <a:lnTo>
                  <a:pt x="2" y="489"/>
                </a:lnTo>
                <a:lnTo>
                  <a:pt x="0" y="433"/>
                </a:lnTo>
                <a:close/>
              </a:path>
            </a:pathLst>
          </a:custGeom>
          <a:solidFill>
            <a:srgbClr val="FFFFFF"/>
          </a:solidFill>
          <a:ln w="12700" cmpd="sng">
            <a:solidFill>
              <a:schemeClr val="tx1"/>
            </a:solidFill>
            <a:prstDash val="solid"/>
            <a:round/>
          </a:ln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1" name="Rectangle 43"/>
          <p:cNvSpPr>
            <a:spLocks noChangeArrowheads="1"/>
          </p:cNvSpPr>
          <p:nvPr/>
        </p:nvSpPr>
        <p:spPr bwMode="auto">
          <a:xfrm>
            <a:off x="1450340" y="2682240"/>
            <a:ext cx="146050" cy="20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S</a:t>
            </a:r>
            <a:endParaRPr lang="en-US" altLang="zh-CN" sz="1800"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92" name="Rectangle 44"/>
          <p:cNvSpPr>
            <a:spLocks noChangeArrowheads="1"/>
          </p:cNvSpPr>
          <p:nvPr/>
        </p:nvSpPr>
        <p:spPr bwMode="auto">
          <a:xfrm>
            <a:off x="3411220" y="3964305"/>
            <a:ext cx="163195" cy="208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35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E</a:t>
            </a:r>
            <a:endParaRPr lang="en-US" altLang="zh-CN" sz="1800">
              <a:latin typeface="Sitka Text" pitchFamily="2" charset="0"/>
              <a:ea typeface="宋体" panose="02010600030101010101" pitchFamily="2" charset="-122"/>
            </a:endParaRPr>
          </a:p>
        </p:txBody>
      </p:sp>
      <p:grpSp>
        <p:nvGrpSpPr>
          <p:cNvPr id="93" name="Group 54"/>
          <p:cNvGrpSpPr/>
          <p:nvPr/>
        </p:nvGrpSpPr>
        <p:grpSpPr bwMode="auto">
          <a:xfrm>
            <a:off x="4523740" y="1979295"/>
            <a:ext cx="3710940" cy="2847975"/>
            <a:chOff x="3072" y="1344"/>
            <a:chExt cx="2064" cy="1584"/>
          </a:xfrm>
        </p:grpSpPr>
        <p:sp>
          <p:nvSpPr>
            <p:cNvPr id="94" name="Line 45"/>
            <p:cNvSpPr>
              <a:spLocks noChangeShapeType="1"/>
            </p:cNvSpPr>
            <p:nvPr/>
          </p:nvSpPr>
          <p:spPr bwMode="auto">
            <a:xfrm>
              <a:off x="3072" y="1344"/>
              <a:ext cx="20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95" name="Line 46"/>
            <p:cNvSpPr>
              <a:spLocks noChangeShapeType="1"/>
            </p:cNvSpPr>
            <p:nvPr/>
          </p:nvSpPr>
          <p:spPr bwMode="auto">
            <a:xfrm flipV="1">
              <a:off x="4608" y="1912"/>
              <a:ext cx="528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96" name="Line 47"/>
            <p:cNvSpPr>
              <a:spLocks noChangeShapeType="1"/>
            </p:cNvSpPr>
            <p:nvPr/>
          </p:nvSpPr>
          <p:spPr bwMode="auto">
            <a:xfrm flipV="1">
              <a:off x="5136" y="1344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97" name="Line 48"/>
            <p:cNvSpPr>
              <a:spLocks noChangeShapeType="1"/>
            </p:cNvSpPr>
            <p:nvPr/>
          </p:nvSpPr>
          <p:spPr bwMode="auto">
            <a:xfrm flipV="1">
              <a:off x="3072" y="1920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98" name="Line 49"/>
            <p:cNvSpPr>
              <a:spLocks noChangeShapeType="1"/>
            </p:cNvSpPr>
            <p:nvPr/>
          </p:nvSpPr>
          <p:spPr bwMode="auto">
            <a:xfrm>
              <a:off x="3072" y="2928"/>
              <a:ext cx="153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99" name="Line 50"/>
            <p:cNvSpPr>
              <a:spLocks noChangeShapeType="1"/>
            </p:cNvSpPr>
            <p:nvPr/>
          </p:nvSpPr>
          <p:spPr bwMode="auto">
            <a:xfrm>
              <a:off x="3648" y="240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100" name="Line 51"/>
            <p:cNvSpPr>
              <a:spLocks noChangeShapeType="1"/>
            </p:cNvSpPr>
            <p:nvPr/>
          </p:nvSpPr>
          <p:spPr bwMode="auto">
            <a:xfrm flipV="1">
              <a:off x="4128" y="1344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101" name="Line 52"/>
            <p:cNvSpPr>
              <a:spLocks noChangeShapeType="1"/>
            </p:cNvSpPr>
            <p:nvPr/>
          </p:nvSpPr>
          <p:spPr bwMode="auto">
            <a:xfrm flipV="1">
              <a:off x="3616" y="1344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  <p:sp>
          <p:nvSpPr>
            <p:cNvPr id="102" name="Line 53"/>
            <p:cNvSpPr>
              <a:spLocks noChangeShapeType="1"/>
            </p:cNvSpPr>
            <p:nvPr/>
          </p:nvSpPr>
          <p:spPr bwMode="auto">
            <a:xfrm flipV="1">
              <a:off x="4624" y="240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350">
                <a:latin typeface="Sitka Text" pitchFamily="2" charset="0"/>
              </a:endParaRPr>
            </a:p>
          </p:txBody>
        </p:sp>
      </p:grpSp>
      <p:sp>
        <p:nvSpPr>
          <p:cNvPr id="104" name="Oval 59"/>
          <p:cNvSpPr>
            <a:spLocks noChangeArrowheads="1"/>
          </p:cNvSpPr>
          <p:nvPr/>
        </p:nvSpPr>
        <p:spPr bwMode="auto">
          <a:xfrm>
            <a:off x="7544435" y="4137025"/>
            <a:ext cx="431800" cy="431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zh-CN" sz="135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734631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36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Representing Electrical Circuits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5362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0AE60E7-A4B7-45E9-8EAF-823ACA037E6E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15363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1536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CE60958-E497-476C-8525-23C3FCB0BF50}" type="slidenum">
              <a:rPr lang="en-US" altLang="zh-CN" sz="790"/>
              <a:pPr/>
              <a:t>7</a:t>
            </a:fld>
            <a:endParaRPr lang="en-US" altLang="zh-CN" sz="790"/>
          </a:p>
        </p:txBody>
      </p:sp>
      <p:sp>
        <p:nvSpPr>
          <p:cNvPr id="15395" name="Text Box 32"/>
          <p:cNvSpPr txBox="1">
            <a:spLocks noChangeArrowheads="1"/>
          </p:cNvSpPr>
          <p:nvPr/>
        </p:nvSpPr>
        <p:spPr bwMode="auto">
          <a:xfrm>
            <a:off x="2053293" y="5229004"/>
            <a:ext cx="5975091" cy="829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Nodes = battery, switch, resistor, etc.</a:t>
            </a:r>
          </a:p>
          <a:p>
            <a:r>
              <a:rPr lang="en-US" altLang="zh-CN" sz="2400" dirty="0">
                <a:latin typeface="Sitka Text" pitchFamily="2" charset="0"/>
                <a:ea typeface="宋体" panose="02010600030101010101" pitchFamily="2" charset="-122"/>
              </a:rPr>
              <a:t>Edges = connections</a:t>
            </a:r>
          </a:p>
        </p:txBody>
      </p:sp>
      <p:sp>
        <p:nvSpPr>
          <p:cNvPr id="15366" name="Freeform 3"/>
          <p:cNvSpPr/>
          <p:nvPr/>
        </p:nvSpPr>
        <p:spPr bwMode="auto">
          <a:xfrm>
            <a:off x="4244340" y="3221355"/>
            <a:ext cx="541655" cy="216535"/>
          </a:xfrm>
          <a:custGeom>
            <a:avLst/>
            <a:gdLst>
              <a:gd name="T0" fmla="*/ 0 w 955"/>
              <a:gd name="T1" fmla="*/ 152794 h 383"/>
              <a:gd name="T2" fmla="*/ 61977 w 955"/>
              <a:gd name="T3" fmla="*/ 0 h 383"/>
              <a:gd name="T4" fmla="*/ 189110 w 955"/>
              <a:gd name="T5" fmla="*/ 303213 h 383"/>
              <a:gd name="T6" fmla="*/ 315449 w 955"/>
              <a:gd name="T7" fmla="*/ 0 h 383"/>
              <a:gd name="T8" fmla="*/ 442582 w 955"/>
              <a:gd name="T9" fmla="*/ 303213 h 383"/>
              <a:gd name="T10" fmla="*/ 568920 w 955"/>
              <a:gd name="T11" fmla="*/ 0 h 383"/>
              <a:gd name="T12" fmla="*/ 694464 w 955"/>
              <a:gd name="T13" fmla="*/ 303213 h 383"/>
              <a:gd name="T14" fmla="*/ 758825 w 955"/>
              <a:gd name="T15" fmla="*/ 152794 h 383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55" h="383">
                <a:moveTo>
                  <a:pt x="0" y="193"/>
                </a:moveTo>
                <a:lnTo>
                  <a:pt x="78" y="0"/>
                </a:lnTo>
                <a:lnTo>
                  <a:pt x="238" y="383"/>
                </a:lnTo>
                <a:lnTo>
                  <a:pt x="397" y="0"/>
                </a:lnTo>
                <a:lnTo>
                  <a:pt x="557" y="383"/>
                </a:lnTo>
                <a:lnTo>
                  <a:pt x="716" y="0"/>
                </a:lnTo>
                <a:lnTo>
                  <a:pt x="874" y="383"/>
                </a:lnTo>
                <a:lnTo>
                  <a:pt x="955" y="193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>
              <a:latin typeface="Sitka Text" pitchFamily="2" charset="0"/>
            </a:endParaRPr>
          </a:p>
        </p:txBody>
      </p:sp>
      <p:sp>
        <p:nvSpPr>
          <p:cNvPr id="15367" name="Line 4"/>
          <p:cNvSpPr>
            <a:spLocks noChangeShapeType="1"/>
          </p:cNvSpPr>
          <p:nvPr/>
        </p:nvSpPr>
        <p:spPr bwMode="auto">
          <a:xfrm>
            <a:off x="2800985" y="3821430"/>
            <a:ext cx="108585" cy="127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68" name="Line 5"/>
          <p:cNvSpPr>
            <a:spLocks noChangeShapeType="1"/>
          </p:cNvSpPr>
          <p:nvPr/>
        </p:nvSpPr>
        <p:spPr bwMode="auto">
          <a:xfrm>
            <a:off x="2746375" y="3766820"/>
            <a:ext cx="217805" cy="127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69" name="Line 6"/>
          <p:cNvSpPr>
            <a:spLocks noChangeShapeType="1"/>
          </p:cNvSpPr>
          <p:nvPr/>
        </p:nvSpPr>
        <p:spPr bwMode="auto">
          <a:xfrm>
            <a:off x="2692400" y="3712210"/>
            <a:ext cx="326390" cy="127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70" name="Line 7"/>
          <p:cNvSpPr>
            <a:spLocks noChangeShapeType="1"/>
          </p:cNvSpPr>
          <p:nvPr/>
        </p:nvSpPr>
        <p:spPr bwMode="auto">
          <a:xfrm>
            <a:off x="2855595" y="3167380"/>
            <a:ext cx="1270" cy="54546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71" name="Line 8"/>
          <p:cNvSpPr>
            <a:spLocks noChangeShapeType="1"/>
          </p:cNvSpPr>
          <p:nvPr/>
        </p:nvSpPr>
        <p:spPr bwMode="auto">
          <a:xfrm>
            <a:off x="3264535" y="2588895"/>
            <a:ext cx="726440" cy="127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72" name="Line 9"/>
          <p:cNvSpPr>
            <a:spLocks noChangeShapeType="1"/>
          </p:cNvSpPr>
          <p:nvPr/>
        </p:nvSpPr>
        <p:spPr bwMode="auto">
          <a:xfrm>
            <a:off x="4088765" y="2588895"/>
            <a:ext cx="727710" cy="127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73" name="Line 10"/>
          <p:cNvSpPr>
            <a:spLocks noChangeShapeType="1"/>
          </p:cNvSpPr>
          <p:nvPr/>
        </p:nvSpPr>
        <p:spPr bwMode="auto">
          <a:xfrm>
            <a:off x="3991610" y="2298700"/>
            <a:ext cx="1270" cy="58166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74" name="Line 11"/>
          <p:cNvSpPr>
            <a:spLocks noChangeShapeType="1"/>
          </p:cNvSpPr>
          <p:nvPr/>
        </p:nvSpPr>
        <p:spPr bwMode="auto">
          <a:xfrm flipH="1">
            <a:off x="4083050" y="2431415"/>
            <a:ext cx="5715" cy="36703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75" name="Line 12"/>
          <p:cNvSpPr>
            <a:spLocks noChangeShapeType="1"/>
          </p:cNvSpPr>
          <p:nvPr/>
        </p:nvSpPr>
        <p:spPr bwMode="auto">
          <a:xfrm>
            <a:off x="3895090" y="2356485"/>
            <a:ext cx="1270" cy="781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76" name="Line 13"/>
          <p:cNvSpPr>
            <a:spLocks noChangeShapeType="1"/>
          </p:cNvSpPr>
          <p:nvPr/>
        </p:nvSpPr>
        <p:spPr bwMode="auto">
          <a:xfrm>
            <a:off x="3855085" y="2395220"/>
            <a:ext cx="78105" cy="127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77" name="Line 14"/>
          <p:cNvSpPr>
            <a:spLocks noChangeShapeType="1"/>
          </p:cNvSpPr>
          <p:nvPr/>
        </p:nvSpPr>
        <p:spPr bwMode="auto">
          <a:xfrm>
            <a:off x="4146550" y="2395220"/>
            <a:ext cx="78105" cy="127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78" name="Freeform 15"/>
          <p:cNvSpPr/>
          <p:nvPr/>
        </p:nvSpPr>
        <p:spPr bwMode="auto">
          <a:xfrm>
            <a:off x="4682490" y="4312285"/>
            <a:ext cx="541655" cy="215265"/>
          </a:xfrm>
          <a:custGeom>
            <a:avLst/>
            <a:gdLst>
              <a:gd name="T0" fmla="*/ 0 w 955"/>
              <a:gd name="T1" fmla="*/ 150813 h 380"/>
              <a:gd name="T2" fmla="*/ 64361 w 955"/>
              <a:gd name="T3" fmla="*/ 0 h 380"/>
              <a:gd name="T4" fmla="*/ 189110 w 955"/>
              <a:gd name="T5" fmla="*/ 301625 h 380"/>
              <a:gd name="T6" fmla="*/ 316243 w 955"/>
              <a:gd name="T7" fmla="*/ 0 h 380"/>
              <a:gd name="T8" fmla="*/ 442582 w 955"/>
              <a:gd name="T9" fmla="*/ 301625 h 380"/>
              <a:gd name="T10" fmla="*/ 569715 w 955"/>
              <a:gd name="T11" fmla="*/ 0 h 380"/>
              <a:gd name="T12" fmla="*/ 696053 w 955"/>
              <a:gd name="T13" fmla="*/ 301625 h 380"/>
              <a:gd name="T14" fmla="*/ 758825 w 955"/>
              <a:gd name="T15" fmla="*/ 150813 h 38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955" h="380">
                <a:moveTo>
                  <a:pt x="0" y="190"/>
                </a:moveTo>
                <a:lnTo>
                  <a:pt x="81" y="0"/>
                </a:lnTo>
                <a:lnTo>
                  <a:pt x="238" y="380"/>
                </a:lnTo>
                <a:lnTo>
                  <a:pt x="398" y="0"/>
                </a:lnTo>
                <a:lnTo>
                  <a:pt x="557" y="380"/>
                </a:lnTo>
                <a:lnTo>
                  <a:pt x="717" y="0"/>
                </a:lnTo>
                <a:lnTo>
                  <a:pt x="876" y="380"/>
                </a:lnTo>
                <a:lnTo>
                  <a:pt x="955" y="190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>
              <a:latin typeface="Sitka Text" pitchFamily="2" charset="0"/>
            </a:endParaRPr>
          </a:p>
        </p:txBody>
      </p:sp>
      <p:sp>
        <p:nvSpPr>
          <p:cNvPr id="15379" name="Line 16"/>
          <p:cNvSpPr>
            <a:spLocks noChangeShapeType="1"/>
          </p:cNvSpPr>
          <p:nvPr/>
        </p:nvSpPr>
        <p:spPr bwMode="auto">
          <a:xfrm flipH="1">
            <a:off x="5485130" y="3194050"/>
            <a:ext cx="132715" cy="127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80" name="Freeform 17"/>
          <p:cNvSpPr/>
          <p:nvPr/>
        </p:nvSpPr>
        <p:spPr bwMode="auto">
          <a:xfrm>
            <a:off x="5485130" y="3228340"/>
            <a:ext cx="132715" cy="33020"/>
          </a:xfrm>
          <a:custGeom>
            <a:avLst/>
            <a:gdLst>
              <a:gd name="T0" fmla="*/ 0 w 235"/>
              <a:gd name="T1" fmla="*/ 46038 h 57"/>
              <a:gd name="T2" fmla="*/ 16598 w 235"/>
              <a:gd name="T3" fmla="*/ 29077 h 57"/>
              <a:gd name="T4" fmla="*/ 34776 w 235"/>
              <a:gd name="T5" fmla="*/ 15346 h 57"/>
              <a:gd name="T6" fmla="*/ 57697 w 235"/>
              <a:gd name="T7" fmla="*/ 5654 h 57"/>
              <a:gd name="T8" fmla="*/ 80618 w 235"/>
              <a:gd name="T9" fmla="*/ 0 h 57"/>
              <a:gd name="T10" fmla="*/ 105119 w 235"/>
              <a:gd name="T11" fmla="*/ 0 h 57"/>
              <a:gd name="T12" fmla="*/ 128040 w 235"/>
              <a:gd name="T13" fmla="*/ 5654 h 57"/>
              <a:gd name="T14" fmla="*/ 150170 w 235"/>
              <a:gd name="T15" fmla="*/ 15346 h 57"/>
              <a:gd name="T16" fmla="*/ 168349 w 235"/>
              <a:gd name="T17" fmla="*/ 29077 h 57"/>
              <a:gd name="T18" fmla="*/ 185737 w 235"/>
              <a:gd name="T19" fmla="*/ 46038 h 5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0" t="0" r="r" b="b"/>
            <a:pathLst>
              <a:path w="235" h="57">
                <a:moveTo>
                  <a:pt x="0" y="57"/>
                </a:moveTo>
                <a:lnTo>
                  <a:pt x="21" y="36"/>
                </a:lnTo>
                <a:lnTo>
                  <a:pt x="44" y="19"/>
                </a:lnTo>
                <a:lnTo>
                  <a:pt x="73" y="7"/>
                </a:lnTo>
                <a:lnTo>
                  <a:pt x="102" y="0"/>
                </a:lnTo>
                <a:lnTo>
                  <a:pt x="133" y="0"/>
                </a:lnTo>
                <a:lnTo>
                  <a:pt x="162" y="7"/>
                </a:lnTo>
                <a:lnTo>
                  <a:pt x="190" y="19"/>
                </a:lnTo>
                <a:lnTo>
                  <a:pt x="213" y="36"/>
                </a:lnTo>
                <a:lnTo>
                  <a:pt x="235" y="57"/>
                </a:lnTo>
              </a:path>
            </a:pathLst>
          </a:custGeom>
          <a:noFill/>
          <a:ln w="19050" cmpd="sng">
            <a:solidFill>
              <a:srgbClr val="000000"/>
            </a:solidFill>
            <a:prstDash val="solid"/>
            <a:rou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 sz="1600">
              <a:latin typeface="Sitka Text" pitchFamily="2" charset="0"/>
            </a:endParaRPr>
          </a:p>
        </p:txBody>
      </p:sp>
      <p:sp>
        <p:nvSpPr>
          <p:cNvPr id="15381" name="Line 18"/>
          <p:cNvSpPr>
            <a:spLocks noChangeShapeType="1"/>
          </p:cNvSpPr>
          <p:nvPr/>
        </p:nvSpPr>
        <p:spPr bwMode="auto">
          <a:xfrm flipV="1">
            <a:off x="5551170" y="3228340"/>
            <a:ext cx="1270" cy="26670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82" name="Line 19"/>
          <p:cNvSpPr>
            <a:spLocks noChangeShapeType="1"/>
          </p:cNvSpPr>
          <p:nvPr/>
        </p:nvSpPr>
        <p:spPr bwMode="auto">
          <a:xfrm flipV="1">
            <a:off x="5551170" y="2961640"/>
            <a:ext cx="1270" cy="23241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83" name="Line 20"/>
          <p:cNvSpPr>
            <a:spLocks noChangeShapeType="1"/>
          </p:cNvSpPr>
          <p:nvPr/>
        </p:nvSpPr>
        <p:spPr bwMode="auto">
          <a:xfrm>
            <a:off x="5551170" y="2737485"/>
            <a:ext cx="240030" cy="127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84" name="Line 21"/>
          <p:cNvSpPr>
            <a:spLocks noChangeShapeType="1"/>
          </p:cNvSpPr>
          <p:nvPr/>
        </p:nvSpPr>
        <p:spPr bwMode="auto">
          <a:xfrm>
            <a:off x="6250305" y="2737485"/>
            <a:ext cx="240030" cy="127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85" name="Freeform 22"/>
          <p:cNvSpPr>
            <a:spLocks noEditPoints="1"/>
          </p:cNvSpPr>
          <p:nvPr/>
        </p:nvSpPr>
        <p:spPr bwMode="auto">
          <a:xfrm>
            <a:off x="5791200" y="2712720"/>
            <a:ext cx="459105" cy="50165"/>
          </a:xfrm>
          <a:custGeom>
            <a:avLst/>
            <a:gdLst>
              <a:gd name="T0" fmla="*/ 571588 w 811"/>
              <a:gd name="T1" fmla="*/ 34925 h 88"/>
              <a:gd name="T2" fmla="*/ 608055 w 811"/>
              <a:gd name="T3" fmla="*/ 34925 h 88"/>
              <a:gd name="T4" fmla="*/ 642937 w 811"/>
              <a:gd name="T5" fmla="*/ 34925 h 88"/>
              <a:gd name="T6" fmla="*/ 571588 w 811"/>
              <a:gd name="T7" fmla="*/ 34925 h 88"/>
              <a:gd name="T8" fmla="*/ 0 w 811"/>
              <a:gd name="T9" fmla="*/ 34925 h 88"/>
              <a:gd name="T10" fmla="*/ 3171 w 811"/>
              <a:gd name="T11" fmla="*/ 23019 h 88"/>
              <a:gd name="T12" fmla="*/ 10306 w 811"/>
              <a:gd name="T13" fmla="*/ 10319 h 88"/>
              <a:gd name="T14" fmla="*/ 22990 w 811"/>
              <a:gd name="T15" fmla="*/ 3175 h 88"/>
              <a:gd name="T16" fmla="*/ 36467 w 811"/>
              <a:gd name="T17" fmla="*/ 0 h 88"/>
              <a:gd name="T18" fmla="*/ 49945 w 811"/>
              <a:gd name="T19" fmla="*/ 3175 h 88"/>
              <a:gd name="T20" fmla="*/ 61043 w 811"/>
              <a:gd name="T21" fmla="*/ 10319 h 88"/>
              <a:gd name="T22" fmla="*/ 68971 w 811"/>
              <a:gd name="T23" fmla="*/ 23019 h 88"/>
              <a:gd name="T24" fmla="*/ 71349 w 811"/>
              <a:gd name="T25" fmla="*/ 34925 h 88"/>
              <a:gd name="T26" fmla="*/ 68971 w 811"/>
              <a:gd name="T27" fmla="*/ 49213 h 88"/>
              <a:gd name="T28" fmla="*/ 61043 w 811"/>
              <a:gd name="T29" fmla="*/ 61119 h 88"/>
              <a:gd name="T30" fmla="*/ 49945 w 811"/>
              <a:gd name="T31" fmla="*/ 69056 h 88"/>
              <a:gd name="T32" fmla="*/ 36467 w 811"/>
              <a:gd name="T33" fmla="*/ 69850 h 88"/>
              <a:gd name="T34" fmla="*/ 22990 w 811"/>
              <a:gd name="T35" fmla="*/ 69056 h 88"/>
              <a:gd name="T36" fmla="*/ 10306 w 811"/>
              <a:gd name="T37" fmla="*/ 61119 h 88"/>
              <a:gd name="T38" fmla="*/ 3171 w 811"/>
              <a:gd name="T39" fmla="*/ 49213 h 88"/>
              <a:gd name="T40" fmla="*/ 0 w 811"/>
              <a:gd name="T41" fmla="*/ 34925 h 88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811" h="88">
                <a:moveTo>
                  <a:pt x="721" y="44"/>
                </a:moveTo>
                <a:lnTo>
                  <a:pt x="767" y="44"/>
                </a:lnTo>
                <a:lnTo>
                  <a:pt x="811" y="44"/>
                </a:lnTo>
                <a:lnTo>
                  <a:pt x="721" y="44"/>
                </a:lnTo>
                <a:close/>
                <a:moveTo>
                  <a:pt x="0" y="44"/>
                </a:moveTo>
                <a:lnTo>
                  <a:pt x="4" y="29"/>
                </a:lnTo>
                <a:lnTo>
                  <a:pt x="13" y="13"/>
                </a:lnTo>
                <a:lnTo>
                  <a:pt x="29" y="4"/>
                </a:lnTo>
                <a:lnTo>
                  <a:pt x="46" y="0"/>
                </a:lnTo>
                <a:lnTo>
                  <a:pt x="63" y="4"/>
                </a:lnTo>
                <a:lnTo>
                  <a:pt x="77" y="13"/>
                </a:lnTo>
                <a:lnTo>
                  <a:pt x="87" y="29"/>
                </a:lnTo>
                <a:lnTo>
                  <a:pt x="90" y="44"/>
                </a:lnTo>
                <a:lnTo>
                  <a:pt x="87" y="62"/>
                </a:lnTo>
                <a:lnTo>
                  <a:pt x="77" y="77"/>
                </a:lnTo>
                <a:lnTo>
                  <a:pt x="63" y="87"/>
                </a:lnTo>
                <a:lnTo>
                  <a:pt x="46" y="88"/>
                </a:lnTo>
                <a:lnTo>
                  <a:pt x="29" y="87"/>
                </a:lnTo>
                <a:lnTo>
                  <a:pt x="13" y="77"/>
                </a:lnTo>
                <a:lnTo>
                  <a:pt x="4" y="62"/>
                </a:lnTo>
                <a:lnTo>
                  <a:pt x="0" y="44"/>
                </a:lnTo>
                <a:close/>
              </a:path>
            </a:pathLst>
          </a:custGeom>
          <a:solidFill>
            <a:srgbClr val="FFFFFF"/>
          </a:solidFill>
          <a:ln w="190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sz="1600">
              <a:latin typeface="Sitka Text" pitchFamily="2" charset="0"/>
            </a:endParaRPr>
          </a:p>
        </p:txBody>
      </p:sp>
      <p:sp>
        <p:nvSpPr>
          <p:cNvPr id="15386" name="Line 23"/>
          <p:cNvSpPr>
            <a:spLocks noChangeShapeType="1"/>
          </p:cNvSpPr>
          <p:nvPr/>
        </p:nvSpPr>
        <p:spPr bwMode="auto">
          <a:xfrm flipV="1">
            <a:off x="5841365" y="2610485"/>
            <a:ext cx="333375" cy="11684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87" name="Freeform 24"/>
          <p:cNvSpPr/>
          <p:nvPr/>
        </p:nvSpPr>
        <p:spPr bwMode="auto">
          <a:xfrm>
            <a:off x="6199505" y="2686685"/>
            <a:ext cx="50800" cy="50800"/>
          </a:xfrm>
          <a:custGeom>
            <a:avLst/>
            <a:gdLst>
              <a:gd name="T0" fmla="*/ 0 w 90"/>
              <a:gd name="T1" fmla="*/ 71438 h 90"/>
              <a:gd name="T2" fmla="*/ 71437 w 90"/>
              <a:gd name="T3" fmla="*/ 71438 h 90"/>
              <a:gd name="T4" fmla="*/ 36512 w 90"/>
              <a:gd name="T5" fmla="*/ 0 h 90"/>
              <a:gd name="T6" fmla="*/ 0 w 90"/>
              <a:gd name="T7" fmla="*/ 71438 h 9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0" h="90">
                <a:moveTo>
                  <a:pt x="0" y="90"/>
                </a:moveTo>
                <a:lnTo>
                  <a:pt x="90" y="90"/>
                </a:lnTo>
                <a:lnTo>
                  <a:pt x="46" y="0"/>
                </a:lnTo>
                <a:lnTo>
                  <a:pt x="0" y="90"/>
                </a:lnTo>
                <a:close/>
              </a:path>
            </a:pathLst>
          </a:custGeom>
          <a:solidFill>
            <a:srgbClr val="000000"/>
          </a:solidFill>
          <a:ln w="19050" cmpd="sng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 sz="1600">
              <a:latin typeface="Sitka Text" pitchFamily="2" charset="0"/>
            </a:endParaRPr>
          </a:p>
        </p:txBody>
      </p:sp>
      <p:sp>
        <p:nvSpPr>
          <p:cNvPr id="15388" name="Line 25"/>
          <p:cNvSpPr>
            <a:spLocks noChangeShapeType="1"/>
          </p:cNvSpPr>
          <p:nvPr/>
        </p:nvSpPr>
        <p:spPr bwMode="auto">
          <a:xfrm flipH="1">
            <a:off x="2855595" y="2588895"/>
            <a:ext cx="408940" cy="5778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89" name="Line 26"/>
          <p:cNvSpPr>
            <a:spLocks noChangeShapeType="1"/>
          </p:cNvSpPr>
          <p:nvPr/>
        </p:nvSpPr>
        <p:spPr bwMode="auto">
          <a:xfrm flipH="1" flipV="1">
            <a:off x="3264535" y="2588895"/>
            <a:ext cx="979170" cy="74104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90" name="Line 27"/>
          <p:cNvSpPr>
            <a:spLocks noChangeShapeType="1"/>
          </p:cNvSpPr>
          <p:nvPr/>
        </p:nvSpPr>
        <p:spPr bwMode="auto">
          <a:xfrm flipH="1" flipV="1">
            <a:off x="3264535" y="2588895"/>
            <a:ext cx="1417955" cy="183070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91" name="Line 28"/>
          <p:cNvSpPr>
            <a:spLocks noChangeShapeType="1"/>
          </p:cNvSpPr>
          <p:nvPr/>
        </p:nvSpPr>
        <p:spPr bwMode="auto">
          <a:xfrm>
            <a:off x="4816475" y="2588895"/>
            <a:ext cx="734695" cy="37274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92" name="Line 29"/>
          <p:cNvSpPr>
            <a:spLocks noChangeShapeType="1"/>
          </p:cNvSpPr>
          <p:nvPr/>
        </p:nvSpPr>
        <p:spPr bwMode="auto">
          <a:xfrm flipH="1" flipV="1">
            <a:off x="4785995" y="3330575"/>
            <a:ext cx="765175" cy="16446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93" name="Line 30"/>
          <p:cNvSpPr>
            <a:spLocks noChangeShapeType="1"/>
          </p:cNvSpPr>
          <p:nvPr/>
        </p:nvSpPr>
        <p:spPr bwMode="auto">
          <a:xfrm flipH="1" flipV="1">
            <a:off x="4816475" y="2588895"/>
            <a:ext cx="734695" cy="14859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94" name="Line 31"/>
          <p:cNvSpPr>
            <a:spLocks noChangeShapeType="1"/>
          </p:cNvSpPr>
          <p:nvPr/>
        </p:nvSpPr>
        <p:spPr bwMode="auto">
          <a:xfrm flipH="1">
            <a:off x="5224780" y="2737485"/>
            <a:ext cx="1266190" cy="168211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015">
              <a:latin typeface="Sitka Text" pitchFamily="2" charset="0"/>
            </a:endParaRPr>
          </a:p>
        </p:txBody>
      </p:sp>
      <p:sp>
        <p:nvSpPr>
          <p:cNvPr id="15396" name="Oval 33"/>
          <p:cNvSpPr>
            <a:spLocks noChangeArrowheads="1"/>
          </p:cNvSpPr>
          <p:nvPr/>
        </p:nvSpPr>
        <p:spPr bwMode="auto">
          <a:xfrm>
            <a:off x="4144010" y="2910840"/>
            <a:ext cx="726440" cy="72644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800">
              <a:solidFill>
                <a:srgbClr val="0000FF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5397" name="Oval 34"/>
          <p:cNvSpPr>
            <a:spLocks noChangeArrowheads="1"/>
          </p:cNvSpPr>
          <p:nvPr/>
        </p:nvSpPr>
        <p:spPr bwMode="auto">
          <a:xfrm>
            <a:off x="4575175" y="4053840"/>
            <a:ext cx="726440" cy="72644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800">
              <a:solidFill>
                <a:srgbClr val="0000FF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5398" name="Oval 35"/>
          <p:cNvSpPr>
            <a:spLocks noChangeArrowheads="1"/>
          </p:cNvSpPr>
          <p:nvPr/>
        </p:nvSpPr>
        <p:spPr bwMode="auto">
          <a:xfrm>
            <a:off x="3680460" y="2227580"/>
            <a:ext cx="726440" cy="72644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800">
              <a:solidFill>
                <a:srgbClr val="0000FF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5399" name="Oval 36"/>
          <p:cNvSpPr>
            <a:spLocks noChangeArrowheads="1"/>
          </p:cNvSpPr>
          <p:nvPr/>
        </p:nvSpPr>
        <p:spPr bwMode="auto">
          <a:xfrm>
            <a:off x="5661025" y="2334895"/>
            <a:ext cx="726440" cy="72644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800">
              <a:solidFill>
                <a:srgbClr val="0000FF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5400" name="Oval 37"/>
          <p:cNvSpPr>
            <a:spLocks noChangeArrowheads="1"/>
          </p:cNvSpPr>
          <p:nvPr/>
        </p:nvSpPr>
        <p:spPr bwMode="auto">
          <a:xfrm>
            <a:off x="5109210" y="2875915"/>
            <a:ext cx="726440" cy="72644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800">
              <a:solidFill>
                <a:srgbClr val="0000FF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5401" name="Oval 38"/>
          <p:cNvSpPr>
            <a:spLocks noChangeArrowheads="1"/>
          </p:cNvSpPr>
          <p:nvPr/>
        </p:nvSpPr>
        <p:spPr bwMode="auto">
          <a:xfrm>
            <a:off x="2505075" y="3390265"/>
            <a:ext cx="726440" cy="72644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endParaRPr lang="zh-CN" altLang="zh-CN" sz="1800">
              <a:solidFill>
                <a:srgbClr val="0000FF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15402" name="Text Box 39"/>
          <p:cNvSpPr txBox="1">
            <a:spLocks noChangeArrowheads="1"/>
          </p:cNvSpPr>
          <p:nvPr/>
        </p:nvSpPr>
        <p:spPr bwMode="auto">
          <a:xfrm>
            <a:off x="2890520" y="1898650"/>
            <a:ext cx="98234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Battery</a:t>
            </a:r>
          </a:p>
        </p:txBody>
      </p:sp>
      <p:sp>
        <p:nvSpPr>
          <p:cNvPr id="15403" name="Text Box 40"/>
          <p:cNvSpPr txBox="1">
            <a:spLocks noChangeArrowheads="1"/>
          </p:cNvSpPr>
          <p:nvPr/>
        </p:nvSpPr>
        <p:spPr bwMode="auto">
          <a:xfrm>
            <a:off x="5419725" y="1850390"/>
            <a:ext cx="92265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Switch</a:t>
            </a:r>
          </a:p>
        </p:txBody>
      </p:sp>
      <p:sp>
        <p:nvSpPr>
          <p:cNvPr id="15404" name="Text Box 41"/>
          <p:cNvSpPr txBox="1">
            <a:spLocks noChangeArrowheads="1"/>
          </p:cNvSpPr>
          <p:nvPr/>
        </p:nvSpPr>
        <p:spPr bwMode="auto">
          <a:xfrm>
            <a:off x="5227955" y="4544060"/>
            <a:ext cx="106616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latin typeface="Sitka Text" pitchFamily="2" charset="0"/>
                <a:ea typeface="宋体" panose="02010600030101010101" pitchFamily="2" charset="-122"/>
              </a:rPr>
              <a:t>Resistor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5414645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Program statements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6386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E029327-4BEE-4E72-9938-25D49C27CAA6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16387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1638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ED8883-E58A-4092-B1CA-65EC3410F9E7}" type="slidenum">
              <a:rPr lang="en-US" altLang="zh-CN" sz="790"/>
              <a:pPr/>
              <a:t>8</a:t>
            </a:fld>
            <a:endParaRPr lang="en-US" altLang="zh-CN" sz="790"/>
          </a:p>
        </p:txBody>
      </p:sp>
      <p:sp>
        <p:nvSpPr>
          <p:cNvPr id="16453" name="Text Box 66"/>
          <p:cNvSpPr txBox="1">
            <a:spLocks noChangeArrowheads="1"/>
          </p:cNvSpPr>
          <p:nvPr/>
        </p:nvSpPr>
        <p:spPr bwMode="auto">
          <a:xfrm>
            <a:off x="1121968" y="5373055"/>
            <a:ext cx="3142615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Nodes = symbols/operators</a:t>
            </a:r>
          </a:p>
          <a:p>
            <a:r>
              <a:rPr lang="en-US" altLang="zh-CN" sz="1800" dirty="0">
                <a:latin typeface="Sitka Text" pitchFamily="2" charset="0"/>
                <a:ea typeface="宋体" panose="02010600030101010101" pitchFamily="2" charset="-122"/>
              </a:rPr>
              <a:t>Edges = relationships</a:t>
            </a:r>
          </a:p>
        </p:txBody>
      </p:sp>
      <p:sp>
        <p:nvSpPr>
          <p:cNvPr id="16400" name="Rectangle 13"/>
          <p:cNvSpPr>
            <a:spLocks noChangeArrowheads="1"/>
          </p:cNvSpPr>
          <p:nvPr/>
        </p:nvSpPr>
        <p:spPr bwMode="auto">
          <a:xfrm>
            <a:off x="1910715" y="1751965"/>
            <a:ext cx="1270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dirty="0" smtClean="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x1=</a:t>
            </a:r>
            <a:r>
              <a:rPr lang="en-US" altLang="zh-CN" dirty="0" err="1" smtClean="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q+y</a:t>
            </a:r>
            <a:r>
              <a:rPr lang="en-US" altLang="zh-CN" dirty="0" smtClean="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*z</a:t>
            </a:r>
          </a:p>
          <a:p>
            <a:r>
              <a:rPr lang="en-US" altLang="zh-CN" dirty="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x2=y*z-q</a:t>
            </a:r>
          </a:p>
          <a:p>
            <a:endParaRPr lang="en-US" altLang="zh-CN" dirty="0">
              <a:solidFill>
                <a:srgbClr val="000000"/>
              </a:solidFill>
              <a:latin typeface="Sitka Text" pitchFamily="2" charset="0"/>
              <a:ea typeface="宋体" panose="02010600030101010101" pitchFamily="2" charset="-122"/>
            </a:endParaRPr>
          </a:p>
        </p:txBody>
      </p:sp>
      <p:sp>
        <p:nvSpPr>
          <p:cNvPr id="71" name="Line 3"/>
          <p:cNvSpPr>
            <a:spLocks noChangeShapeType="1"/>
          </p:cNvSpPr>
          <p:nvPr/>
        </p:nvSpPr>
        <p:spPr bwMode="auto">
          <a:xfrm flipV="1">
            <a:off x="5520055" y="3006090"/>
            <a:ext cx="1082040" cy="6356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2" name="Line 4"/>
          <p:cNvSpPr>
            <a:spLocks noChangeShapeType="1"/>
          </p:cNvSpPr>
          <p:nvPr/>
        </p:nvSpPr>
        <p:spPr bwMode="auto">
          <a:xfrm flipV="1">
            <a:off x="6475095" y="3006090"/>
            <a:ext cx="127000" cy="6356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3" name="Line 5"/>
          <p:cNvSpPr>
            <a:spLocks noChangeShapeType="1"/>
          </p:cNvSpPr>
          <p:nvPr/>
        </p:nvSpPr>
        <p:spPr bwMode="auto">
          <a:xfrm flipH="1" flipV="1">
            <a:off x="5520055" y="3006090"/>
            <a:ext cx="955040" cy="6356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4" name="Line 6"/>
          <p:cNvSpPr>
            <a:spLocks noChangeShapeType="1"/>
          </p:cNvSpPr>
          <p:nvPr/>
        </p:nvSpPr>
        <p:spPr bwMode="auto">
          <a:xfrm flipV="1">
            <a:off x="5520055" y="3006090"/>
            <a:ext cx="1905" cy="6356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5" name="Line 7"/>
          <p:cNvSpPr>
            <a:spLocks noChangeShapeType="1"/>
          </p:cNvSpPr>
          <p:nvPr/>
        </p:nvSpPr>
        <p:spPr bwMode="auto">
          <a:xfrm flipV="1">
            <a:off x="4693920" y="2495550"/>
            <a:ext cx="381635" cy="5721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6" name="Line 8"/>
          <p:cNvSpPr>
            <a:spLocks noChangeShapeType="1"/>
          </p:cNvSpPr>
          <p:nvPr/>
        </p:nvSpPr>
        <p:spPr bwMode="auto">
          <a:xfrm flipH="1" flipV="1">
            <a:off x="5074920" y="2495550"/>
            <a:ext cx="445135" cy="5099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7" name="Line 9"/>
          <p:cNvSpPr>
            <a:spLocks noChangeShapeType="1"/>
          </p:cNvSpPr>
          <p:nvPr/>
        </p:nvSpPr>
        <p:spPr bwMode="auto">
          <a:xfrm flipV="1">
            <a:off x="6602095" y="2495550"/>
            <a:ext cx="508635" cy="5099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8" name="Line 10"/>
          <p:cNvSpPr>
            <a:spLocks noChangeShapeType="1"/>
          </p:cNvSpPr>
          <p:nvPr/>
        </p:nvSpPr>
        <p:spPr bwMode="auto">
          <a:xfrm flipH="1" flipV="1">
            <a:off x="7110730" y="2495550"/>
            <a:ext cx="508635" cy="5099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79" name="Line 11"/>
          <p:cNvSpPr>
            <a:spLocks noChangeShapeType="1"/>
          </p:cNvSpPr>
          <p:nvPr/>
        </p:nvSpPr>
        <p:spPr bwMode="auto">
          <a:xfrm flipV="1">
            <a:off x="5074920" y="1859915"/>
            <a:ext cx="1905" cy="6356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0" name="Line 12"/>
          <p:cNvSpPr>
            <a:spLocks noChangeShapeType="1"/>
          </p:cNvSpPr>
          <p:nvPr/>
        </p:nvSpPr>
        <p:spPr bwMode="auto">
          <a:xfrm flipV="1">
            <a:off x="7110730" y="1859915"/>
            <a:ext cx="1905" cy="6356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1" name="Line 15"/>
          <p:cNvSpPr>
            <a:spLocks noChangeShapeType="1"/>
          </p:cNvSpPr>
          <p:nvPr/>
        </p:nvSpPr>
        <p:spPr bwMode="auto">
          <a:xfrm flipH="1" flipV="1">
            <a:off x="5837555" y="5170170"/>
            <a:ext cx="637540" cy="5721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2" name="Line 16"/>
          <p:cNvSpPr>
            <a:spLocks noChangeShapeType="1"/>
          </p:cNvSpPr>
          <p:nvPr/>
        </p:nvSpPr>
        <p:spPr bwMode="auto">
          <a:xfrm flipV="1">
            <a:off x="5266055" y="5170170"/>
            <a:ext cx="572135" cy="5721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3" name="Line 17"/>
          <p:cNvSpPr>
            <a:spLocks noChangeShapeType="1"/>
          </p:cNvSpPr>
          <p:nvPr/>
        </p:nvSpPr>
        <p:spPr bwMode="auto">
          <a:xfrm flipV="1">
            <a:off x="4693920" y="4723765"/>
            <a:ext cx="445135" cy="4464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4" name="Line 18"/>
          <p:cNvSpPr>
            <a:spLocks noChangeShapeType="1"/>
          </p:cNvSpPr>
          <p:nvPr/>
        </p:nvSpPr>
        <p:spPr bwMode="auto">
          <a:xfrm flipH="1" flipV="1">
            <a:off x="5139055" y="4723765"/>
            <a:ext cx="699135" cy="4464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5" name="Line 19"/>
          <p:cNvSpPr>
            <a:spLocks noChangeShapeType="1"/>
          </p:cNvSpPr>
          <p:nvPr/>
        </p:nvSpPr>
        <p:spPr bwMode="auto">
          <a:xfrm flipV="1">
            <a:off x="5837555" y="4723765"/>
            <a:ext cx="637540" cy="4464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6" name="Line 20"/>
          <p:cNvSpPr>
            <a:spLocks noChangeShapeType="1"/>
          </p:cNvSpPr>
          <p:nvPr/>
        </p:nvSpPr>
        <p:spPr bwMode="auto">
          <a:xfrm flipH="1" flipV="1">
            <a:off x="6475095" y="4723765"/>
            <a:ext cx="570230" cy="5099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7" name="Line 21"/>
          <p:cNvSpPr>
            <a:spLocks noChangeShapeType="1"/>
          </p:cNvSpPr>
          <p:nvPr/>
        </p:nvSpPr>
        <p:spPr bwMode="auto">
          <a:xfrm flipV="1">
            <a:off x="5139055" y="4213225"/>
            <a:ext cx="1905" cy="5099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8" name="Line 22"/>
          <p:cNvSpPr>
            <a:spLocks noChangeShapeType="1"/>
          </p:cNvSpPr>
          <p:nvPr/>
        </p:nvSpPr>
        <p:spPr bwMode="auto">
          <a:xfrm flipV="1">
            <a:off x="6475095" y="4213225"/>
            <a:ext cx="1905" cy="50990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89" name="Line 23"/>
          <p:cNvSpPr>
            <a:spLocks noChangeShapeType="1"/>
          </p:cNvSpPr>
          <p:nvPr/>
        </p:nvSpPr>
        <p:spPr bwMode="auto">
          <a:xfrm>
            <a:off x="3992880" y="3897630"/>
            <a:ext cx="3816985" cy="1905"/>
          </a:xfrm>
          <a:prstGeom prst="line">
            <a:avLst/>
          </a:prstGeom>
          <a:noFill/>
          <a:ln w="15875">
            <a:solidFill>
              <a:srgbClr val="0000FF"/>
            </a:solidFill>
            <a:rou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>
              <a:latin typeface="Sitka Text" pitchFamily="2" charset="0"/>
            </a:endParaRPr>
          </a:p>
        </p:txBody>
      </p:sp>
      <p:sp>
        <p:nvSpPr>
          <p:cNvPr id="90" name="Rectangle 24"/>
          <p:cNvSpPr>
            <a:spLocks noChangeArrowheads="1"/>
          </p:cNvSpPr>
          <p:nvPr/>
        </p:nvSpPr>
        <p:spPr bwMode="auto">
          <a:xfrm>
            <a:off x="3147060" y="2724785"/>
            <a:ext cx="77406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Naive:</a:t>
            </a:r>
          </a:p>
        </p:txBody>
      </p:sp>
      <p:sp>
        <p:nvSpPr>
          <p:cNvPr id="91" name="Rectangle 25"/>
          <p:cNvSpPr>
            <a:spLocks noChangeArrowheads="1"/>
          </p:cNvSpPr>
          <p:nvPr/>
        </p:nvSpPr>
        <p:spPr bwMode="auto">
          <a:xfrm>
            <a:off x="3020060" y="4245610"/>
            <a:ext cx="10147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common</a:t>
            </a:r>
          </a:p>
        </p:txBody>
      </p:sp>
      <p:sp>
        <p:nvSpPr>
          <p:cNvPr id="92" name="Rectangle 26"/>
          <p:cNvSpPr>
            <a:spLocks noChangeArrowheads="1"/>
          </p:cNvSpPr>
          <p:nvPr/>
        </p:nvSpPr>
        <p:spPr bwMode="auto">
          <a:xfrm>
            <a:off x="2359660" y="4550410"/>
            <a:ext cx="170053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subexpression</a:t>
            </a:r>
          </a:p>
        </p:txBody>
      </p:sp>
      <p:sp>
        <p:nvSpPr>
          <p:cNvPr id="93" name="Rectangle 27"/>
          <p:cNvSpPr>
            <a:spLocks noChangeArrowheads="1"/>
          </p:cNvSpPr>
          <p:nvPr/>
        </p:nvSpPr>
        <p:spPr bwMode="auto">
          <a:xfrm>
            <a:off x="2767330" y="4855845"/>
            <a:ext cx="136144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eliminated:</a:t>
            </a:r>
          </a:p>
        </p:txBody>
      </p:sp>
      <p:sp>
        <p:nvSpPr>
          <p:cNvPr id="94" name="Freeform 28"/>
          <p:cNvSpPr/>
          <p:nvPr/>
        </p:nvSpPr>
        <p:spPr bwMode="auto">
          <a:xfrm>
            <a:off x="5329555" y="3452495"/>
            <a:ext cx="381635" cy="379730"/>
          </a:xfrm>
          <a:custGeom>
            <a:avLst/>
            <a:gdLst>
              <a:gd name="T0" fmla="*/ 0 w 433"/>
              <a:gd name="T1" fmla="*/ 171052 h 431"/>
              <a:gd name="T2" fmla="*/ 1584 w 433"/>
              <a:gd name="T3" fmla="*/ 138584 h 431"/>
              <a:gd name="T4" fmla="*/ 11087 w 433"/>
              <a:gd name="T5" fmla="*/ 108491 h 431"/>
              <a:gd name="T6" fmla="*/ 24549 w 433"/>
              <a:gd name="T7" fmla="*/ 79191 h 431"/>
              <a:gd name="T8" fmla="*/ 44347 w 433"/>
              <a:gd name="T9" fmla="*/ 55434 h 431"/>
              <a:gd name="T10" fmla="*/ 67313 w 433"/>
              <a:gd name="T11" fmla="*/ 34052 h 431"/>
              <a:gd name="T12" fmla="*/ 95030 w 433"/>
              <a:gd name="T13" fmla="*/ 17422 h 431"/>
              <a:gd name="T14" fmla="*/ 123539 w 433"/>
              <a:gd name="T15" fmla="*/ 4751 h 431"/>
              <a:gd name="T16" fmla="*/ 155216 w 433"/>
              <a:gd name="T17" fmla="*/ 0 h 431"/>
              <a:gd name="T18" fmla="*/ 186100 w 433"/>
              <a:gd name="T19" fmla="*/ 0 h 431"/>
              <a:gd name="T20" fmla="*/ 217777 w 433"/>
              <a:gd name="T21" fmla="*/ 4751 h 431"/>
              <a:gd name="T22" fmla="*/ 247078 w 433"/>
              <a:gd name="T23" fmla="*/ 17422 h 431"/>
              <a:gd name="T24" fmla="*/ 274003 w 433"/>
              <a:gd name="T25" fmla="*/ 34052 h 431"/>
              <a:gd name="T26" fmla="*/ 296969 w 433"/>
              <a:gd name="T27" fmla="*/ 55434 h 431"/>
              <a:gd name="T28" fmla="*/ 316767 w 433"/>
              <a:gd name="T29" fmla="*/ 79191 h 431"/>
              <a:gd name="T30" fmla="*/ 330229 w 433"/>
              <a:gd name="T31" fmla="*/ 108491 h 431"/>
              <a:gd name="T32" fmla="*/ 339732 w 433"/>
              <a:gd name="T33" fmla="*/ 138584 h 431"/>
              <a:gd name="T34" fmla="*/ 342900 w 433"/>
              <a:gd name="T35" fmla="*/ 171052 h 431"/>
              <a:gd name="T36" fmla="*/ 339732 w 433"/>
              <a:gd name="T37" fmla="*/ 201144 h 431"/>
              <a:gd name="T38" fmla="*/ 330229 w 433"/>
              <a:gd name="T39" fmla="*/ 232029 h 431"/>
              <a:gd name="T40" fmla="*/ 316767 w 433"/>
              <a:gd name="T41" fmla="*/ 260537 h 431"/>
              <a:gd name="T42" fmla="*/ 296969 w 433"/>
              <a:gd name="T43" fmla="*/ 285087 h 431"/>
              <a:gd name="T44" fmla="*/ 274003 w 433"/>
              <a:gd name="T45" fmla="*/ 306468 h 431"/>
              <a:gd name="T46" fmla="*/ 247078 w 433"/>
              <a:gd name="T47" fmla="*/ 323098 h 431"/>
              <a:gd name="T48" fmla="*/ 217777 w 433"/>
              <a:gd name="T49" fmla="*/ 335769 h 431"/>
              <a:gd name="T50" fmla="*/ 186100 w 433"/>
              <a:gd name="T51" fmla="*/ 341312 h 431"/>
              <a:gd name="T52" fmla="*/ 155216 w 433"/>
              <a:gd name="T53" fmla="*/ 341312 h 431"/>
              <a:gd name="T54" fmla="*/ 123539 w 433"/>
              <a:gd name="T55" fmla="*/ 335769 h 431"/>
              <a:gd name="T56" fmla="*/ 95030 w 433"/>
              <a:gd name="T57" fmla="*/ 323098 h 431"/>
              <a:gd name="T58" fmla="*/ 67313 w 433"/>
              <a:gd name="T59" fmla="*/ 306468 h 431"/>
              <a:gd name="T60" fmla="*/ 44347 w 433"/>
              <a:gd name="T61" fmla="*/ 285087 h 431"/>
              <a:gd name="T62" fmla="*/ 24549 w 433"/>
              <a:gd name="T63" fmla="*/ 260537 h 431"/>
              <a:gd name="T64" fmla="*/ 11087 w 433"/>
              <a:gd name="T65" fmla="*/ 232029 h 431"/>
              <a:gd name="T66" fmla="*/ 1584 w 433"/>
              <a:gd name="T67" fmla="*/ 201144 h 431"/>
              <a:gd name="T68" fmla="*/ 0 w 433"/>
              <a:gd name="T69" fmla="*/ 171052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3" h="431">
                <a:moveTo>
                  <a:pt x="0" y="216"/>
                </a:moveTo>
                <a:lnTo>
                  <a:pt x="2" y="175"/>
                </a:lnTo>
                <a:lnTo>
                  <a:pt x="14" y="137"/>
                </a:lnTo>
                <a:lnTo>
                  <a:pt x="31" y="100"/>
                </a:lnTo>
                <a:lnTo>
                  <a:pt x="56" y="70"/>
                </a:lnTo>
                <a:lnTo>
                  <a:pt x="85" y="43"/>
                </a:lnTo>
                <a:lnTo>
                  <a:pt x="120" y="22"/>
                </a:lnTo>
                <a:lnTo>
                  <a:pt x="156" y="6"/>
                </a:lnTo>
                <a:lnTo>
                  <a:pt x="196" y="0"/>
                </a:lnTo>
                <a:lnTo>
                  <a:pt x="235" y="0"/>
                </a:lnTo>
                <a:lnTo>
                  <a:pt x="275" y="6"/>
                </a:lnTo>
                <a:lnTo>
                  <a:pt x="312" y="22"/>
                </a:lnTo>
                <a:lnTo>
                  <a:pt x="346" y="43"/>
                </a:lnTo>
                <a:lnTo>
                  <a:pt x="375" y="70"/>
                </a:lnTo>
                <a:lnTo>
                  <a:pt x="400" y="100"/>
                </a:lnTo>
                <a:lnTo>
                  <a:pt x="417" y="137"/>
                </a:lnTo>
                <a:lnTo>
                  <a:pt x="429" y="175"/>
                </a:lnTo>
                <a:lnTo>
                  <a:pt x="433" y="216"/>
                </a:lnTo>
                <a:lnTo>
                  <a:pt x="429" y="254"/>
                </a:lnTo>
                <a:lnTo>
                  <a:pt x="417" y="293"/>
                </a:lnTo>
                <a:lnTo>
                  <a:pt x="400" y="329"/>
                </a:lnTo>
                <a:lnTo>
                  <a:pt x="375" y="360"/>
                </a:lnTo>
                <a:lnTo>
                  <a:pt x="346" y="387"/>
                </a:lnTo>
                <a:lnTo>
                  <a:pt x="312" y="408"/>
                </a:lnTo>
                <a:lnTo>
                  <a:pt x="275" y="424"/>
                </a:lnTo>
                <a:lnTo>
                  <a:pt x="235" y="431"/>
                </a:lnTo>
                <a:lnTo>
                  <a:pt x="196" y="431"/>
                </a:lnTo>
                <a:lnTo>
                  <a:pt x="156" y="424"/>
                </a:lnTo>
                <a:lnTo>
                  <a:pt x="120" y="408"/>
                </a:lnTo>
                <a:lnTo>
                  <a:pt x="85" y="387"/>
                </a:lnTo>
                <a:lnTo>
                  <a:pt x="56" y="360"/>
                </a:lnTo>
                <a:lnTo>
                  <a:pt x="31" y="329"/>
                </a:lnTo>
                <a:lnTo>
                  <a:pt x="14" y="293"/>
                </a:lnTo>
                <a:lnTo>
                  <a:pt x="2" y="254"/>
                </a:lnTo>
                <a:lnTo>
                  <a:pt x="0" y="21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95" name="Rectangle 29"/>
          <p:cNvSpPr>
            <a:spLocks noChangeArrowheads="1"/>
          </p:cNvSpPr>
          <p:nvPr/>
        </p:nvSpPr>
        <p:spPr bwMode="auto">
          <a:xfrm>
            <a:off x="5456555" y="3489325"/>
            <a:ext cx="13716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96" name="Freeform 30"/>
          <p:cNvSpPr/>
          <p:nvPr/>
        </p:nvSpPr>
        <p:spPr bwMode="auto">
          <a:xfrm>
            <a:off x="6282690" y="3452495"/>
            <a:ext cx="381635" cy="379730"/>
          </a:xfrm>
          <a:custGeom>
            <a:avLst/>
            <a:gdLst>
              <a:gd name="T0" fmla="*/ 0 w 433"/>
              <a:gd name="T1" fmla="*/ 171052 h 431"/>
              <a:gd name="T2" fmla="*/ 3168 w 433"/>
              <a:gd name="T3" fmla="*/ 138584 h 431"/>
              <a:gd name="T4" fmla="*/ 12671 w 433"/>
              <a:gd name="T5" fmla="*/ 108491 h 431"/>
              <a:gd name="T6" fmla="*/ 26133 w 433"/>
              <a:gd name="T7" fmla="*/ 79191 h 431"/>
              <a:gd name="T8" fmla="*/ 44347 w 433"/>
              <a:gd name="T9" fmla="*/ 55434 h 431"/>
              <a:gd name="T10" fmla="*/ 68897 w 433"/>
              <a:gd name="T11" fmla="*/ 34052 h 431"/>
              <a:gd name="T12" fmla="*/ 94238 w 433"/>
              <a:gd name="T13" fmla="*/ 17422 h 431"/>
              <a:gd name="T14" fmla="*/ 125123 w 433"/>
              <a:gd name="T15" fmla="*/ 4751 h 431"/>
              <a:gd name="T16" fmla="*/ 155216 w 433"/>
              <a:gd name="T17" fmla="*/ 0 h 431"/>
              <a:gd name="T18" fmla="*/ 187684 w 433"/>
              <a:gd name="T19" fmla="*/ 0 h 431"/>
              <a:gd name="T20" fmla="*/ 217777 w 433"/>
              <a:gd name="T21" fmla="*/ 4751 h 431"/>
              <a:gd name="T22" fmla="*/ 248662 w 433"/>
              <a:gd name="T23" fmla="*/ 17422 h 431"/>
              <a:gd name="T24" fmla="*/ 274003 w 433"/>
              <a:gd name="T25" fmla="*/ 34052 h 431"/>
              <a:gd name="T26" fmla="*/ 298553 w 433"/>
              <a:gd name="T27" fmla="*/ 55434 h 431"/>
              <a:gd name="T28" fmla="*/ 316767 w 433"/>
              <a:gd name="T29" fmla="*/ 79191 h 431"/>
              <a:gd name="T30" fmla="*/ 330229 w 433"/>
              <a:gd name="T31" fmla="*/ 108491 h 431"/>
              <a:gd name="T32" fmla="*/ 339732 w 433"/>
              <a:gd name="T33" fmla="*/ 138584 h 431"/>
              <a:gd name="T34" fmla="*/ 342900 w 433"/>
              <a:gd name="T35" fmla="*/ 171052 h 431"/>
              <a:gd name="T36" fmla="*/ 339732 w 433"/>
              <a:gd name="T37" fmla="*/ 201144 h 431"/>
              <a:gd name="T38" fmla="*/ 330229 w 433"/>
              <a:gd name="T39" fmla="*/ 232029 h 431"/>
              <a:gd name="T40" fmla="*/ 316767 w 433"/>
              <a:gd name="T41" fmla="*/ 260537 h 431"/>
              <a:gd name="T42" fmla="*/ 298553 w 433"/>
              <a:gd name="T43" fmla="*/ 285087 h 431"/>
              <a:gd name="T44" fmla="*/ 274003 w 433"/>
              <a:gd name="T45" fmla="*/ 306468 h 431"/>
              <a:gd name="T46" fmla="*/ 248662 w 433"/>
              <a:gd name="T47" fmla="*/ 323098 h 431"/>
              <a:gd name="T48" fmla="*/ 217777 w 433"/>
              <a:gd name="T49" fmla="*/ 335769 h 431"/>
              <a:gd name="T50" fmla="*/ 187684 w 433"/>
              <a:gd name="T51" fmla="*/ 341312 h 431"/>
              <a:gd name="T52" fmla="*/ 155216 w 433"/>
              <a:gd name="T53" fmla="*/ 341312 h 431"/>
              <a:gd name="T54" fmla="*/ 125123 w 433"/>
              <a:gd name="T55" fmla="*/ 335769 h 431"/>
              <a:gd name="T56" fmla="*/ 94238 w 433"/>
              <a:gd name="T57" fmla="*/ 323098 h 431"/>
              <a:gd name="T58" fmla="*/ 68897 w 433"/>
              <a:gd name="T59" fmla="*/ 306468 h 431"/>
              <a:gd name="T60" fmla="*/ 44347 w 433"/>
              <a:gd name="T61" fmla="*/ 285087 h 431"/>
              <a:gd name="T62" fmla="*/ 26133 w 433"/>
              <a:gd name="T63" fmla="*/ 260537 h 431"/>
              <a:gd name="T64" fmla="*/ 12671 w 433"/>
              <a:gd name="T65" fmla="*/ 232029 h 431"/>
              <a:gd name="T66" fmla="*/ 3168 w 433"/>
              <a:gd name="T67" fmla="*/ 201144 h 431"/>
              <a:gd name="T68" fmla="*/ 0 w 433"/>
              <a:gd name="T69" fmla="*/ 171052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3" h="431">
                <a:moveTo>
                  <a:pt x="0" y="216"/>
                </a:moveTo>
                <a:lnTo>
                  <a:pt x="4" y="175"/>
                </a:lnTo>
                <a:lnTo>
                  <a:pt x="16" y="137"/>
                </a:lnTo>
                <a:lnTo>
                  <a:pt x="33" y="100"/>
                </a:lnTo>
                <a:lnTo>
                  <a:pt x="56" y="70"/>
                </a:lnTo>
                <a:lnTo>
                  <a:pt x="87" y="43"/>
                </a:lnTo>
                <a:lnTo>
                  <a:pt x="119" y="22"/>
                </a:lnTo>
                <a:lnTo>
                  <a:pt x="158" y="6"/>
                </a:lnTo>
                <a:lnTo>
                  <a:pt x="196" y="0"/>
                </a:lnTo>
                <a:lnTo>
                  <a:pt x="237" y="0"/>
                </a:lnTo>
                <a:lnTo>
                  <a:pt x="275" y="6"/>
                </a:lnTo>
                <a:lnTo>
                  <a:pt x="314" y="22"/>
                </a:lnTo>
                <a:lnTo>
                  <a:pt x="346" y="43"/>
                </a:lnTo>
                <a:lnTo>
                  <a:pt x="377" y="70"/>
                </a:lnTo>
                <a:lnTo>
                  <a:pt x="400" y="100"/>
                </a:lnTo>
                <a:lnTo>
                  <a:pt x="417" y="137"/>
                </a:lnTo>
                <a:lnTo>
                  <a:pt x="429" y="175"/>
                </a:lnTo>
                <a:lnTo>
                  <a:pt x="433" y="216"/>
                </a:lnTo>
                <a:lnTo>
                  <a:pt x="429" y="254"/>
                </a:lnTo>
                <a:lnTo>
                  <a:pt x="417" y="293"/>
                </a:lnTo>
                <a:lnTo>
                  <a:pt x="400" y="329"/>
                </a:lnTo>
                <a:lnTo>
                  <a:pt x="377" y="360"/>
                </a:lnTo>
                <a:lnTo>
                  <a:pt x="346" y="387"/>
                </a:lnTo>
                <a:lnTo>
                  <a:pt x="314" y="408"/>
                </a:lnTo>
                <a:lnTo>
                  <a:pt x="275" y="424"/>
                </a:lnTo>
                <a:lnTo>
                  <a:pt x="237" y="431"/>
                </a:lnTo>
                <a:lnTo>
                  <a:pt x="196" y="431"/>
                </a:lnTo>
                <a:lnTo>
                  <a:pt x="158" y="424"/>
                </a:lnTo>
                <a:lnTo>
                  <a:pt x="119" y="408"/>
                </a:lnTo>
                <a:lnTo>
                  <a:pt x="87" y="387"/>
                </a:lnTo>
                <a:lnTo>
                  <a:pt x="56" y="360"/>
                </a:lnTo>
                <a:lnTo>
                  <a:pt x="33" y="329"/>
                </a:lnTo>
                <a:lnTo>
                  <a:pt x="16" y="293"/>
                </a:lnTo>
                <a:lnTo>
                  <a:pt x="4" y="254"/>
                </a:lnTo>
                <a:lnTo>
                  <a:pt x="0" y="21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97" name="Rectangle 31"/>
          <p:cNvSpPr>
            <a:spLocks noChangeArrowheads="1"/>
          </p:cNvSpPr>
          <p:nvPr/>
        </p:nvSpPr>
        <p:spPr bwMode="auto">
          <a:xfrm>
            <a:off x="6409690" y="3489325"/>
            <a:ext cx="12446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98" name="Freeform 32"/>
          <p:cNvSpPr/>
          <p:nvPr/>
        </p:nvSpPr>
        <p:spPr bwMode="auto">
          <a:xfrm>
            <a:off x="6409690" y="2814955"/>
            <a:ext cx="381635" cy="379730"/>
          </a:xfrm>
          <a:custGeom>
            <a:avLst/>
            <a:gdLst>
              <a:gd name="T0" fmla="*/ 0 w 433"/>
              <a:gd name="T1" fmla="*/ 171052 h 431"/>
              <a:gd name="T2" fmla="*/ 3168 w 433"/>
              <a:gd name="T3" fmla="*/ 138584 h 431"/>
              <a:gd name="T4" fmla="*/ 12671 w 433"/>
              <a:gd name="T5" fmla="*/ 108492 h 431"/>
              <a:gd name="T6" fmla="*/ 26133 w 433"/>
              <a:gd name="T7" fmla="*/ 79191 h 431"/>
              <a:gd name="T8" fmla="*/ 44347 w 433"/>
              <a:gd name="T9" fmla="*/ 54642 h 431"/>
              <a:gd name="T10" fmla="*/ 68897 w 433"/>
              <a:gd name="T11" fmla="*/ 33260 h 431"/>
              <a:gd name="T12" fmla="*/ 95030 w 433"/>
              <a:gd name="T13" fmla="*/ 16630 h 431"/>
              <a:gd name="T14" fmla="*/ 125123 w 433"/>
              <a:gd name="T15" fmla="*/ 4751 h 431"/>
              <a:gd name="T16" fmla="*/ 155216 w 433"/>
              <a:gd name="T17" fmla="*/ 0 h 431"/>
              <a:gd name="T18" fmla="*/ 187684 w 433"/>
              <a:gd name="T19" fmla="*/ 0 h 431"/>
              <a:gd name="T20" fmla="*/ 217777 w 433"/>
              <a:gd name="T21" fmla="*/ 4751 h 431"/>
              <a:gd name="T22" fmla="*/ 248662 w 433"/>
              <a:gd name="T23" fmla="*/ 16630 h 431"/>
              <a:gd name="T24" fmla="*/ 274003 w 433"/>
              <a:gd name="T25" fmla="*/ 33260 h 431"/>
              <a:gd name="T26" fmla="*/ 298553 w 433"/>
              <a:gd name="T27" fmla="*/ 54642 h 431"/>
              <a:gd name="T28" fmla="*/ 316767 w 433"/>
              <a:gd name="T29" fmla="*/ 79191 h 431"/>
              <a:gd name="T30" fmla="*/ 330229 w 433"/>
              <a:gd name="T31" fmla="*/ 108492 h 431"/>
              <a:gd name="T32" fmla="*/ 339732 w 433"/>
              <a:gd name="T33" fmla="*/ 138584 h 431"/>
              <a:gd name="T34" fmla="*/ 342900 w 433"/>
              <a:gd name="T35" fmla="*/ 171052 h 431"/>
              <a:gd name="T36" fmla="*/ 339732 w 433"/>
              <a:gd name="T37" fmla="*/ 201145 h 431"/>
              <a:gd name="T38" fmla="*/ 330229 w 433"/>
              <a:gd name="T39" fmla="*/ 231238 h 431"/>
              <a:gd name="T40" fmla="*/ 316767 w 433"/>
              <a:gd name="T41" fmla="*/ 260538 h 431"/>
              <a:gd name="T42" fmla="*/ 298553 w 433"/>
              <a:gd name="T43" fmla="*/ 285087 h 431"/>
              <a:gd name="T44" fmla="*/ 274003 w 433"/>
              <a:gd name="T45" fmla="*/ 306469 h 431"/>
              <a:gd name="T46" fmla="*/ 248662 w 433"/>
              <a:gd name="T47" fmla="*/ 323099 h 431"/>
              <a:gd name="T48" fmla="*/ 217777 w 433"/>
              <a:gd name="T49" fmla="*/ 334978 h 431"/>
              <a:gd name="T50" fmla="*/ 187684 w 433"/>
              <a:gd name="T51" fmla="*/ 341313 h 431"/>
              <a:gd name="T52" fmla="*/ 155216 w 433"/>
              <a:gd name="T53" fmla="*/ 341313 h 431"/>
              <a:gd name="T54" fmla="*/ 125123 w 433"/>
              <a:gd name="T55" fmla="*/ 334978 h 431"/>
              <a:gd name="T56" fmla="*/ 95030 w 433"/>
              <a:gd name="T57" fmla="*/ 323099 h 431"/>
              <a:gd name="T58" fmla="*/ 68897 w 433"/>
              <a:gd name="T59" fmla="*/ 306469 h 431"/>
              <a:gd name="T60" fmla="*/ 44347 w 433"/>
              <a:gd name="T61" fmla="*/ 285087 h 431"/>
              <a:gd name="T62" fmla="*/ 26133 w 433"/>
              <a:gd name="T63" fmla="*/ 260538 h 431"/>
              <a:gd name="T64" fmla="*/ 12671 w 433"/>
              <a:gd name="T65" fmla="*/ 231238 h 431"/>
              <a:gd name="T66" fmla="*/ 3168 w 433"/>
              <a:gd name="T67" fmla="*/ 201145 h 431"/>
              <a:gd name="T68" fmla="*/ 0 w 433"/>
              <a:gd name="T69" fmla="*/ 171052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3" h="431">
                <a:moveTo>
                  <a:pt x="0" y="216"/>
                </a:moveTo>
                <a:lnTo>
                  <a:pt x="4" y="175"/>
                </a:lnTo>
                <a:lnTo>
                  <a:pt x="16" y="137"/>
                </a:lnTo>
                <a:lnTo>
                  <a:pt x="33" y="100"/>
                </a:lnTo>
                <a:lnTo>
                  <a:pt x="56" y="69"/>
                </a:lnTo>
                <a:lnTo>
                  <a:pt x="87" y="42"/>
                </a:lnTo>
                <a:lnTo>
                  <a:pt x="120" y="21"/>
                </a:lnTo>
                <a:lnTo>
                  <a:pt x="158" y="6"/>
                </a:lnTo>
                <a:lnTo>
                  <a:pt x="196" y="0"/>
                </a:lnTo>
                <a:lnTo>
                  <a:pt x="237" y="0"/>
                </a:lnTo>
                <a:lnTo>
                  <a:pt x="275" y="6"/>
                </a:lnTo>
                <a:lnTo>
                  <a:pt x="314" y="21"/>
                </a:lnTo>
                <a:lnTo>
                  <a:pt x="346" y="42"/>
                </a:lnTo>
                <a:lnTo>
                  <a:pt x="377" y="69"/>
                </a:lnTo>
                <a:lnTo>
                  <a:pt x="400" y="100"/>
                </a:lnTo>
                <a:lnTo>
                  <a:pt x="417" y="137"/>
                </a:lnTo>
                <a:lnTo>
                  <a:pt x="429" y="175"/>
                </a:lnTo>
                <a:lnTo>
                  <a:pt x="433" y="216"/>
                </a:lnTo>
                <a:lnTo>
                  <a:pt x="429" y="254"/>
                </a:lnTo>
                <a:lnTo>
                  <a:pt x="417" y="292"/>
                </a:lnTo>
                <a:lnTo>
                  <a:pt x="400" y="329"/>
                </a:lnTo>
                <a:lnTo>
                  <a:pt x="377" y="360"/>
                </a:lnTo>
                <a:lnTo>
                  <a:pt x="346" y="387"/>
                </a:lnTo>
                <a:lnTo>
                  <a:pt x="314" y="408"/>
                </a:lnTo>
                <a:lnTo>
                  <a:pt x="275" y="423"/>
                </a:lnTo>
                <a:lnTo>
                  <a:pt x="237" y="431"/>
                </a:lnTo>
                <a:lnTo>
                  <a:pt x="196" y="431"/>
                </a:lnTo>
                <a:lnTo>
                  <a:pt x="158" y="423"/>
                </a:lnTo>
                <a:lnTo>
                  <a:pt x="120" y="408"/>
                </a:lnTo>
                <a:lnTo>
                  <a:pt x="87" y="387"/>
                </a:lnTo>
                <a:lnTo>
                  <a:pt x="56" y="360"/>
                </a:lnTo>
                <a:lnTo>
                  <a:pt x="33" y="329"/>
                </a:lnTo>
                <a:lnTo>
                  <a:pt x="16" y="292"/>
                </a:lnTo>
                <a:lnTo>
                  <a:pt x="4" y="254"/>
                </a:lnTo>
                <a:lnTo>
                  <a:pt x="0" y="21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99" name="Rectangle 33"/>
          <p:cNvSpPr>
            <a:spLocks noChangeArrowheads="1"/>
          </p:cNvSpPr>
          <p:nvPr/>
        </p:nvSpPr>
        <p:spPr bwMode="auto">
          <a:xfrm>
            <a:off x="6550660" y="2852420"/>
            <a:ext cx="13716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00" name="Freeform 34"/>
          <p:cNvSpPr/>
          <p:nvPr/>
        </p:nvSpPr>
        <p:spPr bwMode="auto">
          <a:xfrm>
            <a:off x="6918325" y="2306955"/>
            <a:ext cx="382905" cy="379730"/>
          </a:xfrm>
          <a:custGeom>
            <a:avLst/>
            <a:gdLst>
              <a:gd name="T0" fmla="*/ 0 w 432"/>
              <a:gd name="T1" fmla="*/ 171052 h 431"/>
              <a:gd name="T2" fmla="*/ 3190 w 432"/>
              <a:gd name="T3" fmla="*/ 138584 h 431"/>
              <a:gd name="T4" fmla="*/ 11961 w 432"/>
              <a:gd name="T5" fmla="*/ 108492 h 431"/>
              <a:gd name="T6" fmla="*/ 26315 w 432"/>
              <a:gd name="T7" fmla="*/ 79191 h 431"/>
              <a:gd name="T8" fmla="*/ 44656 w 432"/>
              <a:gd name="T9" fmla="*/ 54642 h 431"/>
              <a:gd name="T10" fmla="*/ 68579 w 432"/>
              <a:gd name="T11" fmla="*/ 33260 h 431"/>
              <a:gd name="T12" fmla="*/ 94894 w 432"/>
              <a:gd name="T13" fmla="*/ 16630 h 431"/>
              <a:gd name="T14" fmla="*/ 125196 w 432"/>
              <a:gd name="T15" fmla="*/ 4751 h 431"/>
              <a:gd name="T16" fmla="*/ 156295 w 432"/>
              <a:gd name="T17" fmla="*/ 0 h 431"/>
              <a:gd name="T18" fmla="*/ 188193 w 432"/>
              <a:gd name="T19" fmla="*/ 0 h 431"/>
              <a:gd name="T20" fmla="*/ 219292 w 432"/>
              <a:gd name="T21" fmla="*/ 4751 h 431"/>
              <a:gd name="T22" fmla="*/ 249594 w 432"/>
              <a:gd name="T23" fmla="*/ 16630 h 431"/>
              <a:gd name="T24" fmla="*/ 275909 w 432"/>
              <a:gd name="T25" fmla="*/ 33260 h 431"/>
              <a:gd name="T26" fmla="*/ 299832 w 432"/>
              <a:gd name="T27" fmla="*/ 54642 h 431"/>
              <a:gd name="T28" fmla="*/ 318970 w 432"/>
              <a:gd name="T29" fmla="*/ 79191 h 431"/>
              <a:gd name="T30" fmla="*/ 332527 w 432"/>
              <a:gd name="T31" fmla="*/ 108492 h 431"/>
              <a:gd name="T32" fmla="*/ 341298 w 432"/>
              <a:gd name="T33" fmla="*/ 138584 h 431"/>
              <a:gd name="T34" fmla="*/ 344488 w 432"/>
              <a:gd name="T35" fmla="*/ 171052 h 431"/>
              <a:gd name="T36" fmla="*/ 341298 w 432"/>
              <a:gd name="T37" fmla="*/ 201145 h 431"/>
              <a:gd name="T38" fmla="*/ 332527 w 432"/>
              <a:gd name="T39" fmla="*/ 231238 h 431"/>
              <a:gd name="T40" fmla="*/ 318970 w 432"/>
              <a:gd name="T41" fmla="*/ 260538 h 431"/>
              <a:gd name="T42" fmla="*/ 299832 w 432"/>
              <a:gd name="T43" fmla="*/ 285087 h 431"/>
              <a:gd name="T44" fmla="*/ 275909 w 432"/>
              <a:gd name="T45" fmla="*/ 306469 h 431"/>
              <a:gd name="T46" fmla="*/ 249594 w 432"/>
              <a:gd name="T47" fmla="*/ 323099 h 431"/>
              <a:gd name="T48" fmla="*/ 219292 w 432"/>
              <a:gd name="T49" fmla="*/ 334978 h 431"/>
              <a:gd name="T50" fmla="*/ 188193 w 432"/>
              <a:gd name="T51" fmla="*/ 341313 h 431"/>
              <a:gd name="T52" fmla="*/ 156295 w 432"/>
              <a:gd name="T53" fmla="*/ 341313 h 431"/>
              <a:gd name="T54" fmla="*/ 125196 w 432"/>
              <a:gd name="T55" fmla="*/ 334978 h 431"/>
              <a:gd name="T56" fmla="*/ 94894 w 432"/>
              <a:gd name="T57" fmla="*/ 323099 h 431"/>
              <a:gd name="T58" fmla="*/ 68579 w 432"/>
              <a:gd name="T59" fmla="*/ 306469 h 431"/>
              <a:gd name="T60" fmla="*/ 44656 w 432"/>
              <a:gd name="T61" fmla="*/ 285087 h 431"/>
              <a:gd name="T62" fmla="*/ 26315 w 432"/>
              <a:gd name="T63" fmla="*/ 260538 h 431"/>
              <a:gd name="T64" fmla="*/ 11961 w 432"/>
              <a:gd name="T65" fmla="*/ 231238 h 431"/>
              <a:gd name="T66" fmla="*/ 3190 w 432"/>
              <a:gd name="T67" fmla="*/ 201145 h 431"/>
              <a:gd name="T68" fmla="*/ 0 w 432"/>
              <a:gd name="T69" fmla="*/ 171052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2" h="431">
                <a:moveTo>
                  <a:pt x="0" y="216"/>
                </a:moveTo>
                <a:lnTo>
                  <a:pt x="4" y="175"/>
                </a:lnTo>
                <a:lnTo>
                  <a:pt x="15" y="137"/>
                </a:lnTo>
                <a:lnTo>
                  <a:pt x="33" y="100"/>
                </a:lnTo>
                <a:lnTo>
                  <a:pt x="56" y="69"/>
                </a:lnTo>
                <a:lnTo>
                  <a:pt x="86" y="42"/>
                </a:lnTo>
                <a:lnTo>
                  <a:pt x="119" y="21"/>
                </a:lnTo>
                <a:lnTo>
                  <a:pt x="157" y="6"/>
                </a:lnTo>
                <a:lnTo>
                  <a:pt x="196" y="0"/>
                </a:lnTo>
                <a:lnTo>
                  <a:pt x="236" y="0"/>
                </a:lnTo>
                <a:lnTo>
                  <a:pt x="275" y="6"/>
                </a:lnTo>
                <a:lnTo>
                  <a:pt x="313" y="21"/>
                </a:lnTo>
                <a:lnTo>
                  <a:pt x="346" y="42"/>
                </a:lnTo>
                <a:lnTo>
                  <a:pt x="376" y="69"/>
                </a:lnTo>
                <a:lnTo>
                  <a:pt x="400" y="100"/>
                </a:lnTo>
                <a:lnTo>
                  <a:pt x="417" y="137"/>
                </a:lnTo>
                <a:lnTo>
                  <a:pt x="428" y="175"/>
                </a:lnTo>
                <a:lnTo>
                  <a:pt x="432" y="216"/>
                </a:lnTo>
                <a:lnTo>
                  <a:pt x="428" y="254"/>
                </a:lnTo>
                <a:lnTo>
                  <a:pt x="417" y="292"/>
                </a:lnTo>
                <a:lnTo>
                  <a:pt x="400" y="329"/>
                </a:lnTo>
                <a:lnTo>
                  <a:pt x="376" y="360"/>
                </a:lnTo>
                <a:lnTo>
                  <a:pt x="346" y="387"/>
                </a:lnTo>
                <a:lnTo>
                  <a:pt x="313" y="408"/>
                </a:lnTo>
                <a:lnTo>
                  <a:pt x="275" y="423"/>
                </a:lnTo>
                <a:lnTo>
                  <a:pt x="236" y="431"/>
                </a:lnTo>
                <a:lnTo>
                  <a:pt x="196" y="431"/>
                </a:lnTo>
                <a:lnTo>
                  <a:pt x="157" y="423"/>
                </a:lnTo>
                <a:lnTo>
                  <a:pt x="119" y="408"/>
                </a:lnTo>
                <a:lnTo>
                  <a:pt x="86" y="387"/>
                </a:lnTo>
                <a:lnTo>
                  <a:pt x="56" y="360"/>
                </a:lnTo>
                <a:lnTo>
                  <a:pt x="33" y="329"/>
                </a:lnTo>
                <a:lnTo>
                  <a:pt x="15" y="292"/>
                </a:lnTo>
                <a:lnTo>
                  <a:pt x="4" y="254"/>
                </a:lnTo>
                <a:lnTo>
                  <a:pt x="0" y="21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01" name="Rectangle 35"/>
          <p:cNvSpPr>
            <a:spLocks noChangeArrowheads="1"/>
          </p:cNvSpPr>
          <p:nvPr/>
        </p:nvSpPr>
        <p:spPr bwMode="auto">
          <a:xfrm>
            <a:off x="7066915" y="2343785"/>
            <a:ext cx="9715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02" name="Freeform 36"/>
          <p:cNvSpPr/>
          <p:nvPr/>
        </p:nvSpPr>
        <p:spPr bwMode="auto">
          <a:xfrm>
            <a:off x="7428230" y="2814955"/>
            <a:ext cx="381635" cy="379730"/>
          </a:xfrm>
          <a:custGeom>
            <a:avLst/>
            <a:gdLst>
              <a:gd name="T0" fmla="*/ 0 w 433"/>
              <a:gd name="T1" fmla="*/ 171052 h 431"/>
              <a:gd name="T2" fmla="*/ 3168 w 433"/>
              <a:gd name="T3" fmla="*/ 138584 h 431"/>
              <a:gd name="T4" fmla="*/ 12671 w 433"/>
              <a:gd name="T5" fmla="*/ 108492 h 431"/>
              <a:gd name="T6" fmla="*/ 26133 w 433"/>
              <a:gd name="T7" fmla="*/ 79191 h 431"/>
              <a:gd name="T8" fmla="*/ 44347 w 433"/>
              <a:gd name="T9" fmla="*/ 54642 h 431"/>
              <a:gd name="T10" fmla="*/ 68897 w 433"/>
              <a:gd name="T11" fmla="*/ 33260 h 431"/>
              <a:gd name="T12" fmla="*/ 94238 w 433"/>
              <a:gd name="T13" fmla="*/ 16630 h 431"/>
              <a:gd name="T14" fmla="*/ 125123 w 433"/>
              <a:gd name="T15" fmla="*/ 4751 h 431"/>
              <a:gd name="T16" fmla="*/ 155216 w 433"/>
              <a:gd name="T17" fmla="*/ 0 h 431"/>
              <a:gd name="T18" fmla="*/ 187684 w 433"/>
              <a:gd name="T19" fmla="*/ 0 h 431"/>
              <a:gd name="T20" fmla="*/ 217777 w 433"/>
              <a:gd name="T21" fmla="*/ 4751 h 431"/>
              <a:gd name="T22" fmla="*/ 247870 w 433"/>
              <a:gd name="T23" fmla="*/ 16630 h 431"/>
              <a:gd name="T24" fmla="*/ 274003 w 433"/>
              <a:gd name="T25" fmla="*/ 33260 h 431"/>
              <a:gd name="T26" fmla="*/ 298553 w 433"/>
              <a:gd name="T27" fmla="*/ 54642 h 431"/>
              <a:gd name="T28" fmla="*/ 316767 w 433"/>
              <a:gd name="T29" fmla="*/ 79191 h 431"/>
              <a:gd name="T30" fmla="*/ 330229 w 433"/>
              <a:gd name="T31" fmla="*/ 108492 h 431"/>
              <a:gd name="T32" fmla="*/ 339732 w 433"/>
              <a:gd name="T33" fmla="*/ 138584 h 431"/>
              <a:gd name="T34" fmla="*/ 342900 w 433"/>
              <a:gd name="T35" fmla="*/ 171052 h 431"/>
              <a:gd name="T36" fmla="*/ 339732 w 433"/>
              <a:gd name="T37" fmla="*/ 201145 h 431"/>
              <a:gd name="T38" fmla="*/ 330229 w 433"/>
              <a:gd name="T39" fmla="*/ 231238 h 431"/>
              <a:gd name="T40" fmla="*/ 316767 w 433"/>
              <a:gd name="T41" fmla="*/ 260538 h 431"/>
              <a:gd name="T42" fmla="*/ 298553 w 433"/>
              <a:gd name="T43" fmla="*/ 285087 h 431"/>
              <a:gd name="T44" fmla="*/ 274003 w 433"/>
              <a:gd name="T45" fmla="*/ 306469 h 431"/>
              <a:gd name="T46" fmla="*/ 247870 w 433"/>
              <a:gd name="T47" fmla="*/ 323099 h 431"/>
              <a:gd name="T48" fmla="*/ 217777 w 433"/>
              <a:gd name="T49" fmla="*/ 334978 h 431"/>
              <a:gd name="T50" fmla="*/ 187684 w 433"/>
              <a:gd name="T51" fmla="*/ 341313 h 431"/>
              <a:gd name="T52" fmla="*/ 155216 w 433"/>
              <a:gd name="T53" fmla="*/ 341313 h 431"/>
              <a:gd name="T54" fmla="*/ 125123 w 433"/>
              <a:gd name="T55" fmla="*/ 334978 h 431"/>
              <a:gd name="T56" fmla="*/ 94238 w 433"/>
              <a:gd name="T57" fmla="*/ 323099 h 431"/>
              <a:gd name="T58" fmla="*/ 68897 w 433"/>
              <a:gd name="T59" fmla="*/ 306469 h 431"/>
              <a:gd name="T60" fmla="*/ 44347 w 433"/>
              <a:gd name="T61" fmla="*/ 285087 h 431"/>
              <a:gd name="T62" fmla="*/ 26133 w 433"/>
              <a:gd name="T63" fmla="*/ 260538 h 431"/>
              <a:gd name="T64" fmla="*/ 12671 w 433"/>
              <a:gd name="T65" fmla="*/ 231238 h 431"/>
              <a:gd name="T66" fmla="*/ 3168 w 433"/>
              <a:gd name="T67" fmla="*/ 201145 h 431"/>
              <a:gd name="T68" fmla="*/ 0 w 433"/>
              <a:gd name="T69" fmla="*/ 171052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3" h="431">
                <a:moveTo>
                  <a:pt x="0" y="216"/>
                </a:moveTo>
                <a:lnTo>
                  <a:pt x="4" y="175"/>
                </a:lnTo>
                <a:lnTo>
                  <a:pt x="16" y="137"/>
                </a:lnTo>
                <a:lnTo>
                  <a:pt x="33" y="100"/>
                </a:lnTo>
                <a:lnTo>
                  <a:pt x="56" y="69"/>
                </a:lnTo>
                <a:lnTo>
                  <a:pt x="87" y="42"/>
                </a:lnTo>
                <a:lnTo>
                  <a:pt x="119" y="21"/>
                </a:lnTo>
                <a:lnTo>
                  <a:pt x="158" y="6"/>
                </a:lnTo>
                <a:lnTo>
                  <a:pt x="196" y="0"/>
                </a:lnTo>
                <a:lnTo>
                  <a:pt x="237" y="0"/>
                </a:lnTo>
                <a:lnTo>
                  <a:pt x="275" y="6"/>
                </a:lnTo>
                <a:lnTo>
                  <a:pt x="313" y="21"/>
                </a:lnTo>
                <a:lnTo>
                  <a:pt x="346" y="42"/>
                </a:lnTo>
                <a:lnTo>
                  <a:pt x="377" y="69"/>
                </a:lnTo>
                <a:lnTo>
                  <a:pt x="400" y="100"/>
                </a:lnTo>
                <a:lnTo>
                  <a:pt x="417" y="137"/>
                </a:lnTo>
                <a:lnTo>
                  <a:pt x="429" y="175"/>
                </a:lnTo>
                <a:lnTo>
                  <a:pt x="433" y="216"/>
                </a:lnTo>
                <a:lnTo>
                  <a:pt x="429" y="254"/>
                </a:lnTo>
                <a:lnTo>
                  <a:pt x="417" y="292"/>
                </a:lnTo>
                <a:lnTo>
                  <a:pt x="400" y="329"/>
                </a:lnTo>
                <a:lnTo>
                  <a:pt x="377" y="360"/>
                </a:lnTo>
                <a:lnTo>
                  <a:pt x="346" y="387"/>
                </a:lnTo>
                <a:lnTo>
                  <a:pt x="313" y="408"/>
                </a:lnTo>
                <a:lnTo>
                  <a:pt x="275" y="423"/>
                </a:lnTo>
                <a:lnTo>
                  <a:pt x="237" y="431"/>
                </a:lnTo>
                <a:lnTo>
                  <a:pt x="196" y="431"/>
                </a:lnTo>
                <a:lnTo>
                  <a:pt x="158" y="423"/>
                </a:lnTo>
                <a:lnTo>
                  <a:pt x="119" y="408"/>
                </a:lnTo>
                <a:lnTo>
                  <a:pt x="87" y="387"/>
                </a:lnTo>
                <a:lnTo>
                  <a:pt x="56" y="360"/>
                </a:lnTo>
                <a:lnTo>
                  <a:pt x="33" y="329"/>
                </a:lnTo>
                <a:lnTo>
                  <a:pt x="16" y="292"/>
                </a:lnTo>
                <a:lnTo>
                  <a:pt x="4" y="254"/>
                </a:lnTo>
                <a:lnTo>
                  <a:pt x="0" y="21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03" name="Rectangle 37"/>
          <p:cNvSpPr>
            <a:spLocks noChangeArrowheads="1"/>
          </p:cNvSpPr>
          <p:nvPr/>
        </p:nvSpPr>
        <p:spPr bwMode="auto">
          <a:xfrm>
            <a:off x="7548880" y="2852420"/>
            <a:ext cx="14605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04" name="Freeform 38"/>
          <p:cNvSpPr/>
          <p:nvPr/>
        </p:nvSpPr>
        <p:spPr bwMode="auto">
          <a:xfrm>
            <a:off x="4884420" y="2306955"/>
            <a:ext cx="381635" cy="379730"/>
          </a:xfrm>
          <a:custGeom>
            <a:avLst/>
            <a:gdLst>
              <a:gd name="T0" fmla="*/ 0 w 432"/>
              <a:gd name="T1" fmla="*/ 171052 h 431"/>
              <a:gd name="T2" fmla="*/ 3175 w 432"/>
              <a:gd name="T3" fmla="*/ 138584 h 431"/>
              <a:gd name="T4" fmla="*/ 12700 w 432"/>
              <a:gd name="T5" fmla="*/ 108492 h 431"/>
              <a:gd name="T6" fmla="*/ 26194 w 432"/>
              <a:gd name="T7" fmla="*/ 79191 h 431"/>
              <a:gd name="T8" fmla="*/ 44450 w 432"/>
              <a:gd name="T9" fmla="*/ 54642 h 431"/>
              <a:gd name="T10" fmla="*/ 69056 w 432"/>
              <a:gd name="T11" fmla="*/ 33260 h 431"/>
              <a:gd name="T12" fmla="*/ 94456 w 432"/>
              <a:gd name="T13" fmla="*/ 16630 h 431"/>
              <a:gd name="T14" fmla="*/ 125413 w 432"/>
              <a:gd name="T15" fmla="*/ 4751 h 431"/>
              <a:gd name="T16" fmla="*/ 155575 w 432"/>
              <a:gd name="T17" fmla="*/ 0 h 431"/>
              <a:gd name="T18" fmla="*/ 187325 w 432"/>
              <a:gd name="T19" fmla="*/ 0 h 431"/>
              <a:gd name="T20" fmla="*/ 218281 w 432"/>
              <a:gd name="T21" fmla="*/ 4751 h 431"/>
              <a:gd name="T22" fmla="*/ 248444 w 432"/>
              <a:gd name="T23" fmla="*/ 16630 h 431"/>
              <a:gd name="T24" fmla="*/ 274638 w 432"/>
              <a:gd name="T25" fmla="*/ 33260 h 431"/>
              <a:gd name="T26" fmla="*/ 299244 w 432"/>
              <a:gd name="T27" fmla="*/ 54642 h 431"/>
              <a:gd name="T28" fmla="*/ 317500 w 432"/>
              <a:gd name="T29" fmla="*/ 79191 h 431"/>
              <a:gd name="T30" fmla="*/ 330994 w 432"/>
              <a:gd name="T31" fmla="*/ 108492 h 431"/>
              <a:gd name="T32" fmla="*/ 340519 w 432"/>
              <a:gd name="T33" fmla="*/ 138584 h 431"/>
              <a:gd name="T34" fmla="*/ 342900 w 432"/>
              <a:gd name="T35" fmla="*/ 171052 h 431"/>
              <a:gd name="T36" fmla="*/ 340519 w 432"/>
              <a:gd name="T37" fmla="*/ 201145 h 431"/>
              <a:gd name="T38" fmla="*/ 330994 w 432"/>
              <a:gd name="T39" fmla="*/ 231238 h 431"/>
              <a:gd name="T40" fmla="*/ 317500 w 432"/>
              <a:gd name="T41" fmla="*/ 260538 h 431"/>
              <a:gd name="T42" fmla="*/ 299244 w 432"/>
              <a:gd name="T43" fmla="*/ 285087 h 431"/>
              <a:gd name="T44" fmla="*/ 274638 w 432"/>
              <a:gd name="T45" fmla="*/ 306469 h 431"/>
              <a:gd name="T46" fmla="*/ 248444 w 432"/>
              <a:gd name="T47" fmla="*/ 323099 h 431"/>
              <a:gd name="T48" fmla="*/ 218281 w 432"/>
              <a:gd name="T49" fmla="*/ 334978 h 431"/>
              <a:gd name="T50" fmla="*/ 187325 w 432"/>
              <a:gd name="T51" fmla="*/ 341313 h 431"/>
              <a:gd name="T52" fmla="*/ 155575 w 432"/>
              <a:gd name="T53" fmla="*/ 341313 h 431"/>
              <a:gd name="T54" fmla="*/ 125413 w 432"/>
              <a:gd name="T55" fmla="*/ 334978 h 431"/>
              <a:gd name="T56" fmla="*/ 94456 w 432"/>
              <a:gd name="T57" fmla="*/ 323099 h 431"/>
              <a:gd name="T58" fmla="*/ 69056 w 432"/>
              <a:gd name="T59" fmla="*/ 306469 h 431"/>
              <a:gd name="T60" fmla="*/ 44450 w 432"/>
              <a:gd name="T61" fmla="*/ 285087 h 431"/>
              <a:gd name="T62" fmla="*/ 26194 w 432"/>
              <a:gd name="T63" fmla="*/ 260538 h 431"/>
              <a:gd name="T64" fmla="*/ 12700 w 432"/>
              <a:gd name="T65" fmla="*/ 231238 h 431"/>
              <a:gd name="T66" fmla="*/ 3175 w 432"/>
              <a:gd name="T67" fmla="*/ 201145 h 431"/>
              <a:gd name="T68" fmla="*/ 0 w 432"/>
              <a:gd name="T69" fmla="*/ 171052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2" h="431">
                <a:moveTo>
                  <a:pt x="0" y="216"/>
                </a:moveTo>
                <a:lnTo>
                  <a:pt x="4" y="175"/>
                </a:lnTo>
                <a:lnTo>
                  <a:pt x="16" y="137"/>
                </a:lnTo>
                <a:lnTo>
                  <a:pt x="33" y="100"/>
                </a:lnTo>
                <a:lnTo>
                  <a:pt x="56" y="69"/>
                </a:lnTo>
                <a:lnTo>
                  <a:pt x="87" y="42"/>
                </a:lnTo>
                <a:lnTo>
                  <a:pt x="119" y="21"/>
                </a:lnTo>
                <a:lnTo>
                  <a:pt x="158" y="6"/>
                </a:lnTo>
                <a:lnTo>
                  <a:pt x="196" y="0"/>
                </a:lnTo>
                <a:lnTo>
                  <a:pt x="236" y="0"/>
                </a:lnTo>
                <a:lnTo>
                  <a:pt x="275" y="6"/>
                </a:lnTo>
                <a:lnTo>
                  <a:pt x="313" y="21"/>
                </a:lnTo>
                <a:lnTo>
                  <a:pt x="346" y="42"/>
                </a:lnTo>
                <a:lnTo>
                  <a:pt x="377" y="69"/>
                </a:lnTo>
                <a:lnTo>
                  <a:pt x="400" y="100"/>
                </a:lnTo>
                <a:lnTo>
                  <a:pt x="417" y="137"/>
                </a:lnTo>
                <a:lnTo>
                  <a:pt x="429" y="175"/>
                </a:lnTo>
                <a:lnTo>
                  <a:pt x="432" y="216"/>
                </a:lnTo>
                <a:lnTo>
                  <a:pt x="429" y="254"/>
                </a:lnTo>
                <a:lnTo>
                  <a:pt x="417" y="292"/>
                </a:lnTo>
                <a:lnTo>
                  <a:pt x="400" y="329"/>
                </a:lnTo>
                <a:lnTo>
                  <a:pt x="377" y="360"/>
                </a:lnTo>
                <a:lnTo>
                  <a:pt x="346" y="387"/>
                </a:lnTo>
                <a:lnTo>
                  <a:pt x="313" y="408"/>
                </a:lnTo>
                <a:lnTo>
                  <a:pt x="275" y="423"/>
                </a:lnTo>
                <a:lnTo>
                  <a:pt x="236" y="431"/>
                </a:lnTo>
                <a:lnTo>
                  <a:pt x="196" y="431"/>
                </a:lnTo>
                <a:lnTo>
                  <a:pt x="158" y="423"/>
                </a:lnTo>
                <a:lnTo>
                  <a:pt x="119" y="408"/>
                </a:lnTo>
                <a:lnTo>
                  <a:pt x="87" y="387"/>
                </a:lnTo>
                <a:lnTo>
                  <a:pt x="56" y="360"/>
                </a:lnTo>
                <a:lnTo>
                  <a:pt x="33" y="329"/>
                </a:lnTo>
                <a:lnTo>
                  <a:pt x="16" y="292"/>
                </a:lnTo>
                <a:lnTo>
                  <a:pt x="4" y="254"/>
                </a:lnTo>
                <a:lnTo>
                  <a:pt x="0" y="21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05" name="Rectangle 39"/>
          <p:cNvSpPr>
            <a:spLocks noChangeArrowheads="1"/>
          </p:cNvSpPr>
          <p:nvPr/>
        </p:nvSpPr>
        <p:spPr bwMode="auto">
          <a:xfrm>
            <a:off x="4999355" y="2343785"/>
            <a:ext cx="1701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06" name="Freeform 40"/>
          <p:cNvSpPr/>
          <p:nvPr/>
        </p:nvSpPr>
        <p:spPr bwMode="auto">
          <a:xfrm>
            <a:off x="4501515" y="2879090"/>
            <a:ext cx="382905" cy="379730"/>
          </a:xfrm>
          <a:custGeom>
            <a:avLst/>
            <a:gdLst>
              <a:gd name="T0" fmla="*/ 0 w 432"/>
              <a:gd name="T1" fmla="*/ 171052 h 431"/>
              <a:gd name="T2" fmla="*/ 3190 w 432"/>
              <a:gd name="T3" fmla="*/ 140168 h 431"/>
              <a:gd name="T4" fmla="*/ 11961 w 432"/>
              <a:gd name="T5" fmla="*/ 110075 h 431"/>
              <a:gd name="T6" fmla="*/ 25518 w 432"/>
              <a:gd name="T7" fmla="*/ 80775 h 431"/>
              <a:gd name="T8" fmla="*/ 44656 w 432"/>
              <a:gd name="T9" fmla="*/ 55434 h 431"/>
              <a:gd name="T10" fmla="*/ 68578 w 432"/>
              <a:gd name="T11" fmla="*/ 34052 h 431"/>
              <a:gd name="T12" fmla="*/ 94893 w 432"/>
              <a:gd name="T13" fmla="*/ 16630 h 431"/>
              <a:gd name="T14" fmla="*/ 125196 w 432"/>
              <a:gd name="T15" fmla="*/ 6335 h 431"/>
              <a:gd name="T16" fmla="*/ 156295 w 432"/>
              <a:gd name="T17" fmla="*/ 0 h 431"/>
              <a:gd name="T18" fmla="*/ 188192 w 432"/>
              <a:gd name="T19" fmla="*/ 0 h 431"/>
              <a:gd name="T20" fmla="*/ 219291 w 432"/>
              <a:gd name="T21" fmla="*/ 6335 h 431"/>
              <a:gd name="T22" fmla="*/ 249594 w 432"/>
              <a:gd name="T23" fmla="*/ 16630 h 431"/>
              <a:gd name="T24" fmla="*/ 275909 w 432"/>
              <a:gd name="T25" fmla="*/ 34052 h 431"/>
              <a:gd name="T26" fmla="*/ 299831 w 432"/>
              <a:gd name="T27" fmla="*/ 55434 h 431"/>
              <a:gd name="T28" fmla="*/ 318172 w 432"/>
              <a:gd name="T29" fmla="*/ 80775 h 431"/>
              <a:gd name="T30" fmla="*/ 332526 w 432"/>
              <a:gd name="T31" fmla="*/ 110075 h 431"/>
              <a:gd name="T32" fmla="*/ 341297 w 432"/>
              <a:gd name="T33" fmla="*/ 140168 h 431"/>
              <a:gd name="T34" fmla="*/ 344487 w 432"/>
              <a:gd name="T35" fmla="*/ 171052 h 431"/>
              <a:gd name="T36" fmla="*/ 341297 w 432"/>
              <a:gd name="T37" fmla="*/ 202729 h 431"/>
              <a:gd name="T38" fmla="*/ 332526 w 432"/>
              <a:gd name="T39" fmla="*/ 233613 h 431"/>
              <a:gd name="T40" fmla="*/ 318172 w 432"/>
              <a:gd name="T41" fmla="*/ 260538 h 431"/>
              <a:gd name="T42" fmla="*/ 299831 w 432"/>
              <a:gd name="T43" fmla="*/ 286671 h 431"/>
              <a:gd name="T44" fmla="*/ 275909 w 432"/>
              <a:gd name="T45" fmla="*/ 308053 h 431"/>
              <a:gd name="T46" fmla="*/ 249594 w 432"/>
              <a:gd name="T47" fmla="*/ 324683 h 431"/>
              <a:gd name="T48" fmla="*/ 219291 w 432"/>
              <a:gd name="T49" fmla="*/ 334978 h 431"/>
              <a:gd name="T50" fmla="*/ 188192 w 432"/>
              <a:gd name="T51" fmla="*/ 341313 h 431"/>
              <a:gd name="T52" fmla="*/ 156295 w 432"/>
              <a:gd name="T53" fmla="*/ 341313 h 431"/>
              <a:gd name="T54" fmla="*/ 125196 w 432"/>
              <a:gd name="T55" fmla="*/ 334978 h 431"/>
              <a:gd name="T56" fmla="*/ 94893 w 432"/>
              <a:gd name="T57" fmla="*/ 324683 h 431"/>
              <a:gd name="T58" fmla="*/ 68578 w 432"/>
              <a:gd name="T59" fmla="*/ 308053 h 431"/>
              <a:gd name="T60" fmla="*/ 44656 w 432"/>
              <a:gd name="T61" fmla="*/ 286671 h 431"/>
              <a:gd name="T62" fmla="*/ 25518 w 432"/>
              <a:gd name="T63" fmla="*/ 260538 h 431"/>
              <a:gd name="T64" fmla="*/ 11961 w 432"/>
              <a:gd name="T65" fmla="*/ 233613 h 431"/>
              <a:gd name="T66" fmla="*/ 3190 w 432"/>
              <a:gd name="T67" fmla="*/ 202729 h 431"/>
              <a:gd name="T68" fmla="*/ 0 w 432"/>
              <a:gd name="T69" fmla="*/ 171052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2" h="431">
                <a:moveTo>
                  <a:pt x="0" y="216"/>
                </a:moveTo>
                <a:lnTo>
                  <a:pt x="4" y="177"/>
                </a:lnTo>
                <a:lnTo>
                  <a:pt x="15" y="139"/>
                </a:lnTo>
                <a:lnTo>
                  <a:pt x="32" y="102"/>
                </a:lnTo>
                <a:lnTo>
                  <a:pt x="56" y="70"/>
                </a:lnTo>
                <a:lnTo>
                  <a:pt x="86" y="43"/>
                </a:lnTo>
                <a:lnTo>
                  <a:pt x="119" y="21"/>
                </a:lnTo>
                <a:lnTo>
                  <a:pt x="157" y="8"/>
                </a:lnTo>
                <a:lnTo>
                  <a:pt x="196" y="0"/>
                </a:lnTo>
                <a:lnTo>
                  <a:pt x="236" y="0"/>
                </a:lnTo>
                <a:lnTo>
                  <a:pt x="275" y="8"/>
                </a:lnTo>
                <a:lnTo>
                  <a:pt x="313" y="21"/>
                </a:lnTo>
                <a:lnTo>
                  <a:pt x="346" y="43"/>
                </a:lnTo>
                <a:lnTo>
                  <a:pt x="376" y="70"/>
                </a:lnTo>
                <a:lnTo>
                  <a:pt x="399" y="102"/>
                </a:lnTo>
                <a:lnTo>
                  <a:pt x="417" y="139"/>
                </a:lnTo>
                <a:lnTo>
                  <a:pt x="428" y="177"/>
                </a:lnTo>
                <a:lnTo>
                  <a:pt x="432" y="216"/>
                </a:lnTo>
                <a:lnTo>
                  <a:pt x="428" y="256"/>
                </a:lnTo>
                <a:lnTo>
                  <a:pt x="417" y="295"/>
                </a:lnTo>
                <a:lnTo>
                  <a:pt x="399" y="329"/>
                </a:lnTo>
                <a:lnTo>
                  <a:pt x="376" y="362"/>
                </a:lnTo>
                <a:lnTo>
                  <a:pt x="346" y="389"/>
                </a:lnTo>
                <a:lnTo>
                  <a:pt x="313" y="410"/>
                </a:lnTo>
                <a:lnTo>
                  <a:pt x="275" y="423"/>
                </a:lnTo>
                <a:lnTo>
                  <a:pt x="236" y="431"/>
                </a:lnTo>
                <a:lnTo>
                  <a:pt x="196" y="431"/>
                </a:lnTo>
                <a:lnTo>
                  <a:pt x="157" y="423"/>
                </a:lnTo>
                <a:lnTo>
                  <a:pt x="119" y="410"/>
                </a:lnTo>
                <a:lnTo>
                  <a:pt x="86" y="389"/>
                </a:lnTo>
                <a:lnTo>
                  <a:pt x="56" y="362"/>
                </a:lnTo>
                <a:lnTo>
                  <a:pt x="32" y="329"/>
                </a:lnTo>
                <a:lnTo>
                  <a:pt x="15" y="295"/>
                </a:lnTo>
                <a:lnTo>
                  <a:pt x="4" y="256"/>
                </a:lnTo>
                <a:lnTo>
                  <a:pt x="0" y="21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07" name="Rectangle 41"/>
          <p:cNvSpPr>
            <a:spLocks noChangeArrowheads="1"/>
          </p:cNvSpPr>
          <p:nvPr/>
        </p:nvSpPr>
        <p:spPr bwMode="auto">
          <a:xfrm>
            <a:off x="4623435" y="2915920"/>
            <a:ext cx="14605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08" name="Freeform 42"/>
          <p:cNvSpPr/>
          <p:nvPr/>
        </p:nvSpPr>
        <p:spPr bwMode="auto">
          <a:xfrm>
            <a:off x="5329555" y="2814955"/>
            <a:ext cx="381635" cy="379730"/>
          </a:xfrm>
          <a:custGeom>
            <a:avLst/>
            <a:gdLst>
              <a:gd name="T0" fmla="*/ 0 w 433"/>
              <a:gd name="T1" fmla="*/ 171052 h 431"/>
              <a:gd name="T2" fmla="*/ 1584 w 433"/>
              <a:gd name="T3" fmla="*/ 138584 h 431"/>
              <a:gd name="T4" fmla="*/ 11087 w 433"/>
              <a:gd name="T5" fmla="*/ 108492 h 431"/>
              <a:gd name="T6" fmla="*/ 24549 w 433"/>
              <a:gd name="T7" fmla="*/ 79191 h 431"/>
              <a:gd name="T8" fmla="*/ 44347 w 433"/>
              <a:gd name="T9" fmla="*/ 54642 h 431"/>
              <a:gd name="T10" fmla="*/ 67313 w 433"/>
              <a:gd name="T11" fmla="*/ 33260 h 431"/>
              <a:gd name="T12" fmla="*/ 95030 w 433"/>
              <a:gd name="T13" fmla="*/ 16630 h 431"/>
              <a:gd name="T14" fmla="*/ 123539 w 433"/>
              <a:gd name="T15" fmla="*/ 4751 h 431"/>
              <a:gd name="T16" fmla="*/ 155216 w 433"/>
              <a:gd name="T17" fmla="*/ 0 h 431"/>
              <a:gd name="T18" fmla="*/ 186100 w 433"/>
              <a:gd name="T19" fmla="*/ 0 h 431"/>
              <a:gd name="T20" fmla="*/ 217777 w 433"/>
              <a:gd name="T21" fmla="*/ 4751 h 431"/>
              <a:gd name="T22" fmla="*/ 247078 w 433"/>
              <a:gd name="T23" fmla="*/ 16630 h 431"/>
              <a:gd name="T24" fmla="*/ 274003 w 433"/>
              <a:gd name="T25" fmla="*/ 33260 h 431"/>
              <a:gd name="T26" fmla="*/ 296969 w 433"/>
              <a:gd name="T27" fmla="*/ 54642 h 431"/>
              <a:gd name="T28" fmla="*/ 316767 w 433"/>
              <a:gd name="T29" fmla="*/ 79191 h 431"/>
              <a:gd name="T30" fmla="*/ 330229 w 433"/>
              <a:gd name="T31" fmla="*/ 108492 h 431"/>
              <a:gd name="T32" fmla="*/ 339732 w 433"/>
              <a:gd name="T33" fmla="*/ 138584 h 431"/>
              <a:gd name="T34" fmla="*/ 342900 w 433"/>
              <a:gd name="T35" fmla="*/ 171052 h 431"/>
              <a:gd name="T36" fmla="*/ 339732 w 433"/>
              <a:gd name="T37" fmla="*/ 201145 h 431"/>
              <a:gd name="T38" fmla="*/ 330229 w 433"/>
              <a:gd name="T39" fmla="*/ 231238 h 431"/>
              <a:gd name="T40" fmla="*/ 316767 w 433"/>
              <a:gd name="T41" fmla="*/ 260538 h 431"/>
              <a:gd name="T42" fmla="*/ 296969 w 433"/>
              <a:gd name="T43" fmla="*/ 285087 h 431"/>
              <a:gd name="T44" fmla="*/ 274003 w 433"/>
              <a:gd name="T45" fmla="*/ 306469 h 431"/>
              <a:gd name="T46" fmla="*/ 247078 w 433"/>
              <a:gd name="T47" fmla="*/ 323099 h 431"/>
              <a:gd name="T48" fmla="*/ 217777 w 433"/>
              <a:gd name="T49" fmla="*/ 334978 h 431"/>
              <a:gd name="T50" fmla="*/ 186100 w 433"/>
              <a:gd name="T51" fmla="*/ 341313 h 431"/>
              <a:gd name="T52" fmla="*/ 155216 w 433"/>
              <a:gd name="T53" fmla="*/ 341313 h 431"/>
              <a:gd name="T54" fmla="*/ 123539 w 433"/>
              <a:gd name="T55" fmla="*/ 334978 h 431"/>
              <a:gd name="T56" fmla="*/ 95030 w 433"/>
              <a:gd name="T57" fmla="*/ 323099 h 431"/>
              <a:gd name="T58" fmla="*/ 67313 w 433"/>
              <a:gd name="T59" fmla="*/ 306469 h 431"/>
              <a:gd name="T60" fmla="*/ 44347 w 433"/>
              <a:gd name="T61" fmla="*/ 285087 h 431"/>
              <a:gd name="T62" fmla="*/ 24549 w 433"/>
              <a:gd name="T63" fmla="*/ 260538 h 431"/>
              <a:gd name="T64" fmla="*/ 11087 w 433"/>
              <a:gd name="T65" fmla="*/ 231238 h 431"/>
              <a:gd name="T66" fmla="*/ 1584 w 433"/>
              <a:gd name="T67" fmla="*/ 201145 h 431"/>
              <a:gd name="T68" fmla="*/ 0 w 433"/>
              <a:gd name="T69" fmla="*/ 171052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3" h="431">
                <a:moveTo>
                  <a:pt x="0" y="216"/>
                </a:moveTo>
                <a:lnTo>
                  <a:pt x="2" y="175"/>
                </a:lnTo>
                <a:lnTo>
                  <a:pt x="14" y="137"/>
                </a:lnTo>
                <a:lnTo>
                  <a:pt x="31" y="100"/>
                </a:lnTo>
                <a:lnTo>
                  <a:pt x="56" y="69"/>
                </a:lnTo>
                <a:lnTo>
                  <a:pt x="85" y="42"/>
                </a:lnTo>
                <a:lnTo>
                  <a:pt x="120" y="21"/>
                </a:lnTo>
                <a:lnTo>
                  <a:pt x="156" y="6"/>
                </a:lnTo>
                <a:lnTo>
                  <a:pt x="196" y="0"/>
                </a:lnTo>
                <a:lnTo>
                  <a:pt x="235" y="0"/>
                </a:lnTo>
                <a:lnTo>
                  <a:pt x="275" y="6"/>
                </a:lnTo>
                <a:lnTo>
                  <a:pt x="312" y="21"/>
                </a:lnTo>
                <a:lnTo>
                  <a:pt x="346" y="42"/>
                </a:lnTo>
                <a:lnTo>
                  <a:pt x="375" y="69"/>
                </a:lnTo>
                <a:lnTo>
                  <a:pt x="400" y="100"/>
                </a:lnTo>
                <a:lnTo>
                  <a:pt x="417" y="137"/>
                </a:lnTo>
                <a:lnTo>
                  <a:pt x="429" y="175"/>
                </a:lnTo>
                <a:lnTo>
                  <a:pt x="433" y="216"/>
                </a:lnTo>
                <a:lnTo>
                  <a:pt x="429" y="254"/>
                </a:lnTo>
                <a:lnTo>
                  <a:pt x="417" y="292"/>
                </a:lnTo>
                <a:lnTo>
                  <a:pt x="400" y="329"/>
                </a:lnTo>
                <a:lnTo>
                  <a:pt x="375" y="360"/>
                </a:lnTo>
                <a:lnTo>
                  <a:pt x="346" y="387"/>
                </a:lnTo>
                <a:lnTo>
                  <a:pt x="312" y="408"/>
                </a:lnTo>
                <a:lnTo>
                  <a:pt x="275" y="423"/>
                </a:lnTo>
                <a:lnTo>
                  <a:pt x="235" y="431"/>
                </a:lnTo>
                <a:lnTo>
                  <a:pt x="196" y="431"/>
                </a:lnTo>
                <a:lnTo>
                  <a:pt x="156" y="423"/>
                </a:lnTo>
                <a:lnTo>
                  <a:pt x="120" y="408"/>
                </a:lnTo>
                <a:lnTo>
                  <a:pt x="85" y="387"/>
                </a:lnTo>
                <a:lnTo>
                  <a:pt x="56" y="360"/>
                </a:lnTo>
                <a:lnTo>
                  <a:pt x="31" y="329"/>
                </a:lnTo>
                <a:lnTo>
                  <a:pt x="14" y="292"/>
                </a:lnTo>
                <a:lnTo>
                  <a:pt x="2" y="254"/>
                </a:lnTo>
                <a:lnTo>
                  <a:pt x="0" y="21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09" name="Rectangle 43"/>
          <p:cNvSpPr>
            <a:spLocks noChangeArrowheads="1"/>
          </p:cNvSpPr>
          <p:nvPr/>
        </p:nvSpPr>
        <p:spPr bwMode="auto">
          <a:xfrm>
            <a:off x="5470525" y="2852420"/>
            <a:ext cx="13716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10" name="Freeform 44"/>
          <p:cNvSpPr/>
          <p:nvPr/>
        </p:nvSpPr>
        <p:spPr bwMode="auto">
          <a:xfrm>
            <a:off x="4884420" y="1669415"/>
            <a:ext cx="381635" cy="379730"/>
          </a:xfrm>
          <a:custGeom>
            <a:avLst/>
            <a:gdLst>
              <a:gd name="T0" fmla="*/ 0 w 432"/>
              <a:gd name="T1" fmla="*/ 170260 h 431"/>
              <a:gd name="T2" fmla="*/ 3175 w 432"/>
              <a:gd name="T3" fmla="*/ 138584 h 431"/>
              <a:gd name="T4" fmla="*/ 12700 w 432"/>
              <a:gd name="T5" fmla="*/ 107699 h 431"/>
              <a:gd name="T6" fmla="*/ 26194 w 432"/>
              <a:gd name="T7" fmla="*/ 79191 h 431"/>
              <a:gd name="T8" fmla="*/ 44450 w 432"/>
              <a:gd name="T9" fmla="*/ 54642 h 431"/>
              <a:gd name="T10" fmla="*/ 69056 w 432"/>
              <a:gd name="T11" fmla="*/ 33260 h 431"/>
              <a:gd name="T12" fmla="*/ 94456 w 432"/>
              <a:gd name="T13" fmla="*/ 16630 h 431"/>
              <a:gd name="T14" fmla="*/ 125413 w 432"/>
              <a:gd name="T15" fmla="*/ 4751 h 431"/>
              <a:gd name="T16" fmla="*/ 155575 w 432"/>
              <a:gd name="T17" fmla="*/ 0 h 431"/>
              <a:gd name="T18" fmla="*/ 187325 w 432"/>
              <a:gd name="T19" fmla="*/ 0 h 431"/>
              <a:gd name="T20" fmla="*/ 218281 w 432"/>
              <a:gd name="T21" fmla="*/ 4751 h 431"/>
              <a:gd name="T22" fmla="*/ 248444 w 432"/>
              <a:gd name="T23" fmla="*/ 16630 h 431"/>
              <a:gd name="T24" fmla="*/ 274638 w 432"/>
              <a:gd name="T25" fmla="*/ 33260 h 431"/>
              <a:gd name="T26" fmla="*/ 299244 w 432"/>
              <a:gd name="T27" fmla="*/ 54642 h 431"/>
              <a:gd name="T28" fmla="*/ 317500 w 432"/>
              <a:gd name="T29" fmla="*/ 79191 h 431"/>
              <a:gd name="T30" fmla="*/ 330994 w 432"/>
              <a:gd name="T31" fmla="*/ 107699 h 431"/>
              <a:gd name="T32" fmla="*/ 340519 w 432"/>
              <a:gd name="T33" fmla="*/ 138584 h 431"/>
              <a:gd name="T34" fmla="*/ 342900 w 432"/>
              <a:gd name="T35" fmla="*/ 170260 h 431"/>
              <a:gd name="T36" fmla="*/ 340519 w 432"/>
              <a:gd name="T37" fmla="*/ 201144 h 431"/>
              <a:gd name="T38" fmla="*/ 330994 w 432"/>
              <a:gd name="T39" fmla="*/ 231237 h 431"/>
              <a:gd name="T40" fmla="*/ 317500 w 432"/>
              <a:gd name="T41" fmla="*/ 260537 h 431"/>
              <a:gd name="T42" fmla="*/ 299244 w 432"/>
              <a:gd name="T43" fmla="*/ 285087 h 431"/>
              <a:gd name="T44" fmla="*/ 274638 w 432"/>
              <a:gd name="T45" fmla="*/ 305676 h 431"/>
              <a:gd name="T46" fmla="*/ 248444 w 432"/>
              <a:gd name="T47" fmla="*/ 323098 h 431"/>
              <a:gd name="T48" fmla="*/ 218281 w 432"/>
              <a:gd name="T49" fmla="*/ 334977 h 431"/>
              <a:gd name="T50" fmla="*/ 187325 w 432"/>
              <a:gd name="T51" fmla="*/ 341312 h 431"/>
              <a:gd name="T52" fmla="*/ 155575 w 432"/>
              <a:gd name="T53" fmla="*/ 341312 h 431"/>
              <a:gd name="T54" fmla="*/ 125413 w 432"/>
              <a:gd name="T55" fmla="*/ 334977 h 431"/>
              <a:gd name="T56" fmla="*/ 94456 w 432"/>
              <a:gd name="T57" fmla="*/ 323098 h 431"/>
              <a:gd name="T58" fmla="*/ 69056 w 432"/>
              <a:gd name="T59" fmla="*/ 305676 h 431"/>
              <a:gd name="T60" fmla="*/ 44450 w 432"/>
              <a:gd name="T61" fmla="*/ 285087 h 431"/>
              <a:gd name="T62" fmla="*/ 26194 w 432"/>
              <a:gd name="T63" fmla="*/ 260537 h 431"/>
              <a:gd name="T64" fmla="*/ 12700 w 432"/>
              <a:gd name="T65" fmla="*/ 231237 h 431"/>
              <a:gd name="T66" fmla="*/ 3175 w 432"/>
              <a:gd name="T67" fmla="*/ 201144 h 431"/>
              <a:gd name="T68" fmla="*/ 0 w 432"/>
              <a:gd name="T69" fmla="*/ 170260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2" h="431">
                <a:moveTo>
                  <a:pt x="0" y="215"/>
                </a:moveTo>
                <a:lnTo>
                  <a:pt x="4" y="175"/>
                </a:lnTo>
                <a:lnTo>
                  <a:pt x="16" y="136"/>
                </a:lnTo>
                <a:lnTo>
                  <a:pt x="33" y="100"/>
                </a:lnTo>
                <a:lnTo>
                  <a:pt x="56" y="69"/>
                </a:lnTo>
                <a:lnTo>
                  <a:pt x="87" y="42"/>
                </a:lnTo>
                <a:lnTo>
                  <a:pt x="119" y="21"/>
                </a:lnTo>
                <a:lnTo>
                  <a:pt x="158" y="6"/>
                </a:lnTo>
                <a:lnTo>
                  <a:pt x="196" y="0"/>
                </a:lnTo>
                <a:lnTo>
                  <a:pt x="236" y="0"/>
                </a:lnTo>
                <a:lnTo>
                  <a:pt x="275" y="6"/>
                </a:lnTo>
                <a:lnTo>
                  <a:pt x="313" y="21"/>
                </a:lnTo>
                <a:lnTo>
                  <a:pt x="346" y="42"/>
                </a:lnTo>
                <a:lnTo>
                  <a:pt x="377" y="69"/>
                </a:lnTo>
                <a:lnTo>
                  <a:pt x="400" y="100"/>
                </a:lnTo>
                <a:lnTo>
                  <a:pt x="417" y="136"/>
                </a:lnTo>
                <a:lnTo>
                  <a:pt x="429" y="175"/>
                </a:lnTo>
                <a:lnTo>
                  <a:pt x="432" y="215"/>
                </a:lnTo>
                <a:lnTo>
                  <a:pt x="429" y="254"/>
                </a:lnTo>
                <a:lnTo>
                  <a:pt x="417" y="292"/>
                </a:lnTo>
                <a:lnTo>
                  <a:pt x="400" y="329"/>
                </a:lnTo>
                <a:lnTo>
                  <a:pt x="377" y="360"/>
                </a:lnTo>
                <a:lnTo>
                  <a:pt x="346" y="386"/>
                </a:lnTo>
                <a:lnTo>
                  <a:pt x="313" y="408"/>
                </a:lnTo>
                <a:lnTo>
                  <a:pt x="275" y="423"/>
                </a:lnTo>
                <a:lnTo>
                  <a:pt x="236" y="431"/>
                </a:lnTo>
                <a:lnTo>
                  <a:pt x="196" y="431"/>
                </a:lnTo>
                <a:lnTo>
                  <a:pt x="158" y="423"/>
                </a:lnTo>
                <a:lnTo>
                  <a:pt x="119" y="408"/>
                </a:lnTo>
                <a:lnTo>
                  <a:pt x="87" y="386"/>
                </a:lnTo>
                <a:lnTo>
                  <a:pt x="56" y="360"/>
                </a:lnTo>
                <a:lnTo>
                  <a:pt x="33" y="329"/>
                </a:lnTo>
                <a:lnTo>
                  <a:pt x="16" y="292"/>
                </a:lnTo>
                <a:lnTo>
                  <a:pt x="4" y="254"/>
                </a:lnTo>
                <a:lnTo>
                  <a:pt x="0" y="215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11" name="Rectangle 45"/>
          <p:cNvSpPr>
            <a:spLocks noChangeArrowheads="1"/>
          </p:cNvSpPr>
          <p:nvPr/>
        </p:nvSpPr>
        <p:spPr bwMode="auto">
          <a:xfrm>
            <a:off x="4940935" y="1706245"/>
            <a:ext cx="25717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x1</a:t>
            </a:r>
          </a:p>
        </p:txBody>
      </p:sp>
      <p:sp>
        <p:nvSpPr>
          <p:cNvPr id="112" name="Freeform 46"/>
          <p:cNvSpPr/>
          <p:nvPr/>
        </p:nvSpPr>
        <p:spPr bwMode="auto">
          <a:xfrm>
            <a:off x="6918325" y="1669415"/>
            <a:ext cx="382905" cy="379730"/>
          </a:xfrm>
          <a:custGeom>
            <a:avLst/>
            <a:gdLst>
              <a:gd name="T0" fmla="*/ 0 w 432"/>
              <a:gd name="T1" fmla="*/ 170260 h 431"/>
              <a:gd name="T2" fmla="*/ 3190 w 432"/>
              <a:gd name="T3" fmla="*/ 138584 h 431"/>
              <a:gd name="T4" fmla="*/ 11961 w 432"/>
              <a:gd name="T5" fmla="*/ 107699 h 431"/>
              <a:gd name="T6" fmla="*/ 26315 w 432"/>
              <a:gd name="T7" fmla="*/ 79191 h 431"/>
              <a:gd name="T8" fmla="*/ 44656 w 432"/>
              <a:gd name="T9" fmla="*/ 54642 h 431"/>
              <a:gd name="T10" fmla="*/ 68579 w 432"/>
              <a:gd name="T11" fmla="*/ 33260 h 431"/>
              <a:gd name="T12" fmla="*/ 94894 w 432"/>
              <a:gd name="T13" fmla="*/ 16630 h 431"/>
              <a:gd name="T14" fmla="*/ 125196 w 432"/>
              <a:gd name="T15" fmla="*/ 4751 h 431"/>
              <a:gd name="T16" fmla="*/ 156295 w 432"/>
              <a:gd name="T17" fmla="*/ 0 h 431"/>
              <a:gd name="T18" fmla="*/ 188193 w 432"/>
              <a:gd name="T19" fmla="*/ 0 h 431"/>
              <a:gd name="T20" fmla="*/ 219292 w 432"/>
              <a:gd name="T21" fmla="*/ 4751 h 431"/>
              <a:gd name="T22" fmla="*/ 249594 w 432"/>
              <a:gd name="T23" fmla="*/ 16630 h 431"/>
              <a:gd name="T24" fmla="*/ 275909 w 432"/>
              <a:gd name="T25" fmla="*/ 33260 h 431"/>
              <a:gd name="T26" fmla="*/ 299832 w 432"/>
              <a:gd name="T27" fmla="*/ 54642 h 431"/>
              <a:gd name="T28" fmla="*/ 318970 w 432"/>
              <a:gd name="T29" fmla="*/ 79191 h 431"/>
              <a:gd name="T30" fmla="*/ 332527 w 432"/>
              <a:gd name="T31" fmla="*/ 107699 h 431"/>
              <a:gd name="T32" fmla="*/ 341298 w 432"/>
              <a:gd name="T33" fmla="*/ 138584 h 431"/>
              <a:gd name="T34" fmla="*/ 344488 w 432"/>
              <a:gd name="T35" fmla="*/ 170260 h 431"/>
              <a:gd name="T36" fmla="*/ 341298 w 432"/>
              <a:gd name="T37" fmla="*/ 201144 h 431"/>
              <a:gd name="T38" fmla="*/ 332527 w 432"/>
              <a:gd name="T39" fmla="*/ 231237 h 431"/>
              <a:gd name="T40" fmla="*/ 318970 w 432"/>
              <a:gd name="T41" fmla="*/ 260537 h 431"/>
              <a:gd name="T42" fmla="*/ 299832 w 432"/>
              <a:gd name="T43" fmla="*/ 285087 h 431"/>
              <a:gd name="T44" fmla="*/ 275909 w 432"/>
              <a:gd name="T45" fmla="*/ 305676 h 431"/>
              <a:gd name="T46" fmla="*/ 249594 w 432"/>
              <a:gd name="T47" fmla="*/ 323098 h 431"/>
              <a:gd name="T48" fmla="*/ 219292 w 432"/>
              <a:gd name="T49" fmla="*/ 334977 h 431"/>
              <a:gd name="T50" fmla="*/ 188193 w 432"/>
              <a:gd name="T51" fmla="*/ 341312 h 431"/>
              <a:gd name="T52" fmla="*/ 156295 w 432"/>
              <a:gd name="T53" fmla="*/ 341312 h 431"/>
              <a:gd name="T54" fmla="*/ 125196 w 432"/>
              <a:gd name="T55" fmla="*/ 334977 h 431"/>
              <a:gd name="T56" fmla="*/ 94894 w 432"/>
              <a:gd name="T57" fmla="*/ 323098 h 431"/>
              <a:gd name="T58" fmla="*/ 68579 w 432"/>
              <a:gd name="T59" fmla="*/ 305676 h 431"/>
              <a:gd name="T60" fmla="*/ 44656 w 432"/>
              <a:gd name="T61" fmla="*/ 285087 h 431"/>
              <a:gd name="T62" fmla="*/ 26315 w 432"/>
              <a:gd name="T63" fmla="*/ 260537 h 431"/>
              <a:gd name="T64" fmla="*/ 11961 w 432"/>
              <a:gd name="T65" fmla="*/ 231237 h 431"/>
              <a:gd name="T66" fmla="*/ 3190 w 432"/>
              <a:gd name="T67" fmla="*/ 201144 h 431"/>
              <a:gd name="T68" fmla="*/ 0 w 432"/>
              <a:gd name="T69" fmla="*/ 170260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2" h="431">
                <a:moveTo>
                  <a:pt x="0" y="215"/>
                </a:moveTo>
                <a:lnTo>
                  <a:pt x="4" y="175"/>
                </a:lnTo>
                <a:lnTo>
                  <a:pt x="15" y="136"/>
                </a:lnTo>
                <a:lnTo>
                  <a:pt x="33" y="100"/>
                </a:lnTo>
                <a:lnTo>
                  <a:pt x="56" y="69"/>
                </a:lnTo>
                <a:lnTo>
                  <a:pt x="86" y="42"/>
                </a:lnTo>
                <a:lnTo>
                  <a:pt x="119" y="21"/>
                </a:lnTo>
                <a:lnTo>
                  <a:pt x="157" y="6"/>
                </a:lnTo>
                <a:lnTo>
                  <a:pt x="196" y="0"/>
                </a:lnTo>
                <a:lnTo>
                  <a:pt x="236" y="0"/>
                </a:lnTo>
                <a:lnTo>
                  <a:pt x="275" y="6"/>
                </a:lnTo>
                <a:lnTo>
                  <a:pt x="313" y="21"/>
                </a:lnTo>
                <a:lnTo>
                  <a:pt x="346" y="42"/>
                </a:lnTo>
                <a:lnTo>
                  <a:pt x="376" y="69"/>
                </a:lnTo>
                <a:lnTo>
                  <a:pt x="400" y="100"/>
                </a:lnTo>
                <a:lnTo>
                  <a:pt x="417" y="136"/>
                </a:lnTo>
                <a:lnTo>
                  <a:pt x="428" y="175"/>
                </a:lnTo>
                <a:lnTo>
                  <a:pt x="432" y="215"/>
                </a:lnTo>
                <a:lnTo>
                  <a:pt x="428" y="254"/>
                </a:lnTo>
                <a:lnTo>
                  <a:pt x="417" y="292"/>
                </a:lnTo>
                <a:lnTo>
                  <a:pt x="400" y="329"/>
                </a:lnTo>
                <a:lnTo>
                  <a:pt x="376" y="360"/>
                </a:lnTo>
                <a:lnTo>
                  <a:pt x="346" y="386"/>
                </a:lnTo>
                <a:lnTo>
                  <a:pt x="313" y="408"/>
                </a:lnTo>
                <a:lnTo>
                  <a:pt x="275" y="423"/>
                </a:lnTo>
                <a:lnTo>
                  <a:pt x="236" y="431"/>
                </a:lnTo>
                <a:lnTo>
                  <a:pt x="196" y="431"/>
                </a:lnTo>
                <a:lnTo>
                  <a:pt x="157" y="423"/>
                </a:lnTo>
                <a:lnTo>
                  <a:pt x="119" y="408"/>
                </a:lnTo>
                <a:lnTo>
                  <a:pt x="86" y="386"/>
                </a:lnTo>
                <a:lnTo>
                  <a:pt x="56" y="360"/>
                </a:lnTo>
                <a:lnTo>
                  <a:pt x="33" y="329"/>
                </a:lnTo>
                <a:lnTo>
                  <a:pt x="15" y="292"/>
                </a:lnTo>
                <a:lnTo>
                  <a:pt x="4" y="254"/>
                </a:lnTo>
                <a:lnTo>
                  <a:pt x="0" y="215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13" name="Rectangle 47"/>
          <p:cNvSpPr>
            <a:spLocks noChangeArrowheads="1"/>
          </p:cNvSpPr>
          <p:nvPr/>
        </p:nvSpPr>
        <p:spPr bwMode="auto">
          <a:xfrm>
            <a:off x="6976110" y="1706245"/>
            <a:ext cx="28511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x2</a:t>
            </a:r>
          </a:p>
        </p:txBody>
      </p:sp>
      <p:sp>
        <p:nvSpPr>
          <p:cNvPr id="114" name="Freeform 48"/>
          <p:cNvSpPr/>
          <p:nvPr/>
        </p:nvSpPr>
        <p:spPr bwMode="auto">
          <a:xfrm>
            <a:off x="5074920" y="5551805"/>
            <a:ext cx="381635" cy="381000"/>
          </a:xfrm>
          <a:custGeom>
            <a:avLst/>
            <a:gdLst>
              <a:gd name="T0" fmla="*/ 0 w 433"/>
              <a:gd name="T1" fmla="*/ 171450 h 430"/>
              <a:gd name="T2" fmla="*/ 1584 w 433"/>
              <a:gd name="T3" fmla="*/ 141147 h 430"/>
              <a:gd name="T4" fmla="*/ 11087 w 433"/>
              <a:gd name="T5" fmla="*/ 110047 h 430"/>
              <a:gd name="T6" fmla="*/ 24549 w 433"/>
              <a:gd name="T7" fmla="*/ 81339 h 430"/>
              <a:gd name="T8" fmla="*/ 44347 w 433"/>
              <a:gd name="T9" fmla="*/ 55023 h 430"/>
              <a:gd name="T10" fmla="*/ 67313 w 433"/>
              <a:gd name="T11" fmla="*/ 33493 h 430"/>
              <a:gd name="T12" fmla="*/ 94238 w 433"/>
              <a:gd name="T13" fmla="*/ 16746 h 430"/>
              <a:gd name="T14" fmla="*/ 123539 w 433"/>
              <a:gd name="T15" fmla="*/ 5582 h 430"/>
              <a:gd name="T16" fmla="*/ 155216 w 433"/>
              <a:gd name="T17" fmla="*/ 0 h 430"/>
              <a:gd name="T18" fmla="*/ 186100 w 433"/>
              <a:gd name="T19" fmla="*/ 0 h 430"/>
              <a:gd name="T20" fmla="*/ 217777 w 433"/>
              <a:gd name="T21" fmla="*/ 5582 h 430"/>
              <a:gd name="T22" fmla="*/ 247078 w 433"/>
              <a:gd name="T23" fmla="*/ 16746 h 430"/>
              <a:gd name="T24" fmla="*/ 274003 w 433"/>
              <a:gd name="T25" fmla="*/ 33493 h 430"/>
              <a:gd name="T26" fmla="*/ 296969 w 433"/>
              <a:gd name="T27" fmla="*/ 55023 h 430"/>
              <a:gd name="T28" fmla="*/ 316767 w 433"/>
              <a:gd name="T29" fmla="*/ 81339 h 430"/>
              <a:gd name="T30" fmla="*/ 330229 w 433"/>
              <a:gd name="T31" fmla="*/ 110047 h 430"/>
              <a:gd name="T32" fmla="*/ 339732 w 433"/>
              <a:gd name="T33" fmla="*/ 141147 h 430"/>
              <a:gd name="T34" fmla="*/ 342900 w 433"/>
              <a:gd name="T35" fmla="*/ 171450 h 430"/>
              <a:gd name="T36" fmla="*/ 339732 w 433"/>
              <a:gd name="T37" fmla="*/ 203348 h 430"/>
              <a:gd name="T38" fmla="*/ 330229 w 433"/>
              <a:gd name="T39" fmla="*/ 234448 h 430"/>
              <a:gd name="T40" fmla="*/ 316767 w 433"/>
              <a:gd name="T41" fmla="*/ 262358 h 430"/>
              <a:gd name="T42" fmla="*/ 296969 w 433"/>
              <a:gd name="T43" fmla="*/ 287877 h 430"/>
              <a:gd name="T44" fmla="*/ 274003 w 433"/>
              <a:gd name="T45" fmla="*/ 309407 h 430"/>
              <a:gd name="T46" fmla="*/ 247078 w 433"/>
              <a:gd name="T47" fmla="*/ 326154 h 430"/>
              <a:gd name="T48" fmla="*/ 217777 w 433"/>
              <a:gd name="T49" fmla="*/ 337318 h 430"/>
              <a:gd name="T50" fmla="*/ 186100 w 433"/>
              <a:gd name="T51" fmla="*/ 342900 h 430"/>
              <a:gd name="T52" fmla="*/ 155216 w 433"/>
              <a:gd name="T53" fmla="*/ 342900 h 430"/>
              <a:gd name="T54" fmla="*/ 123539 w 433"/>
              <a:gd name="T55" fmla="*/ 337318 h 430"/>
              <a:gd name="T56" fmla="*/ 94238 w 433"/>
              <a:gd name="T57" fmla="*/ 326154 h 430"/>
              <a:gd name="T58" fmla="*/ 67313 w 433"/>
              <a:gd name="T59" fmla="*/ 309407 h 430"/>
              <a:gd name="T60" fmla="*/ 44347 w 433"/>
              <a:gd name="T61" fmla="*/ 287877 h 430"/>
              <a:gd name="T62" fmla="*/ 24549 w 433"/>
              <a:gd name="T63" fmla="*/ 262358 h 430"/>
              <a:gd name="T64" fmla="*/ 11087 w 433"/>
              <a:gd name="T65" fmla="*/ 234448 h 430"/>
              <a:gd name="T66" fmla="*/ 1584 w 433"/>
              <a:gd name="T67" fmla="*/ 203348 h 430"/>
              <a:gd name="T68" fmla="*/ 0 w 433"/>
              <a:gd name="T69" fmla="*/ 171450 h 43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3" h="430">
                <a:moveTo>
                  <a:pt x="0" y="215"/>
                </a:moveTo>
                <a:lnTo>
                  <a:pt x="2" y="177"/>
                </a:lnTo>
                <a:lnTo>
                  <a:pt x="14" y="138"/>
                </a:lnTo>
                <a:lnTo>
                  <a:pt x="31" y="102"/>
                </a:lnTo>
                <a:lnTo>
                  <a:pt x="56" y="69"/>
                </a:lnTo>
                <a:lnTo>
                  <a:pt x="85" y="42"/>
                </a:lnTo>
                <a:lnTo>
                  <a:pt x="119" y="21"/>
                </a:lnTo>
                <a:lnTo>
                  <a:pt x="156" y="7"/>
                </a:lnTo>
                <a:lnTo>
                  <a:pt x="196" y="0"/>
                </a:lnTo>
                <a:lnTo>
                  <a:pt x="235" y="0"/>
                </a:lnTo>
                <a:lnTo>
                  <a:pt x="275" y="7"/>
                </a:lnTo>
                <a:lnTo>
                  <a:pt x="312" y="21"/>
                </a:lnTo>
                <a:lnTo>
                  <a:pt x="346" y="42"/>
                </a:lnTo>
                <a:lnTo>
                  <a:pt x="375" y="69"/>
                </a:lnTo>
                <a:lnTo>
                  <a:pt x="400" y="102"/>
                </a:lnTo>
                <a:lnTo>
                  <a:pt x="417" y="138"/>
                </a:lnTo>
                <a:lnTo>
                  <a:pt x="429" y="177"/>
                </a:lnTo>
                <a:lnTo>
                  <a:pt x="433" y="215"/>
                </a:lnTo>
                <a:lnTo>
                  <a:pt x="429" y="255"/>
                </a:lnTo>
                <a:lnTo>
                  <a:pt x="417" y="294"/>
                </a:lnTo>
                <a:lnTo>
                  <a:pt x="400" y="329"/>
                </a:lnTo>
                <a:lnTo>
                  <a:pt x="375" y="361"/>
                </a:lnTo>
                <a:lnTo>
                  <a:pt x="346" y="388"/>
                </a:lnTo>
                <a:lnTo>
                  <a:pt x="312" y="409"/>
                </a:lnTo>
                <a:lnTo>
                  <a:pt x="275" y="423"/>
                </a:lnTo>
                <a:lnTo>
                  <a:pt x="235" y="430"/>
                </a:lnTo>
                <a:lnTo>
                  <a:pt x="196" y="430"/>
                </a:lnTo>
                <a:lnTo>
                  <a:pt x="156" y="423"/>
                </a:lnTo>
                <a:lnTo>
                  <a:pt x="119" y="409"/>
                </a:lnTo>
                <a:lnTo>
                  <a:pt x="85" y="388"/>
                </a:lnTo>
                <a:lnTo>
                  <a:pt x="56" y="361"/>
                </a:lnTo>
                <a:lnTo>
                  <a:pt x="31" y="329"/>
                </a:lnTo>
                <a:lnTo>
                  <a:pt x="14" y="294"/>
                </a:lnTo>
                <a:lnTo>
                  <a:pt x="2" y="255"/>
                </a:lnTo>
                <a:lnTo>
                  <a:pt x="0" y="215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15" name="Rectangle 49"/>
          <p:cNvSpPr>
            <a:spLocks noChangeArrowheads="1"/>
          </p:cNvSpPr>
          <p:nvPr/>
        </p:nvSpPr>
        <p:spPr bwMode="auto">
          <a:xfrm>
            <a:off x="5202555" y="5588000"/>
            <a:ext cx="13716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116" name="Freeform 50"/>
          <p:cNvSpPr/>
          <p:nvPr/>
        </p:nvSpPr>
        <p:spPr bwMode="auto">
          <a:xfrm>
            <a:off x="6282690" y="5551805"/>
            <a:ext cx="381635" cy="381000"/>
          </a:xfrm>
          <a:custGeom>
            <a:avLst/>
            <a:gdLst>
              <a:gd name="T0" fmla="*/ 0 w 433"/>
              <a:gd name="T1" fmla="*/ 171450 h 430"/>
              <a:gd name="T2" fmla="*/ 3168 w 433"/>
              <a:gd name="T3" fmla="*/ 141147 h 430"/>
              <a:gd name="T4" fmla="*/ 12671 w 433"/>
              <a:gd name="T5" fmla="*/ 110047 h 430"/>
              <a:gd name="T6" fmla="*/ 26133 w 433"/>
              <a:gd name="T7" fmla="*/ 81339 h 430"/>
              <a:gd name="T8" fmla="*/ 44347 w 433"/>
              <a:gd name="T9" fmla="*/ 55023 h 430"/>
              <a:gd name="T10" fmla="*/ 68897 w 433"/>
              <a:gd name="T11" fmla="*/ 33493 h 430"/>
              <a:gd name="T12" fmla="*/ 94238 w 433"/>
              <a:gd name="T13" fmla="*/ 16746 h 430"/>
              <a:gd name="T14" fmla="*/ 125123 w 433"/>
              <a:gd name="T15" fmla="*/ 5582 h 430"/>
              <a:gd name="T16" fmla="*/ 155216 w 433"/>
              <a:gd name="T17" fmla="*/ 0 h 430"/>
              <a:gd name="T18" fmla="*/ 187684 w 433"/>
              <a:gd name="T19" fmla="*/ 0 h 430"/>
              <a:gd name="T20" fmla="*/ 217777 w 433"/>
              <a:gd name="T21" fmla="*/ 5582 h 430"/>
              <a:gd name="T22" fmla="*/ 248662 w 433"/>
              <a:gd name="T23" fmla="*/ 16746 h 430"/>
              <a:gd name="T24" fmla="*/ 274003 w 433"/>
              <a:gd name="T25" fmla="*/ 33493 h 430"/>
              <a:gd name="T26" fmla="*/ 298553 w 433"/>
              <a:gd name="T27" fmla="*/ 55023 h 430"/>
              <a:gd name="T28" fmla="*/ 316767 w 433"/>
              <a:gd name="T29" fmla="*/ 81339 h 430"/>
              <a:gd name="T30" fmla="*/ 330229 w 433"/>
              <a:gd name="T31" fmla="*/ 110047 h 430"/>
              <a:gd name="T32" fmla="*/ 339732 w 433"/>
              <a:gd name="T33" fmla="*/ 141147 h 430"/>
              <a:gd name="T34" fmla="*/ 342900 w 433"/>
              <a:gd name="T35" fmla="*/ 171450 h 430"/>
              <a:gd name="T36" fmla="*/ 339732 w 433"/>
              <a:gd name="T37" fmla="*/ 203348 h 430"/>
              <a:gd name="T38" fmla="*/ 330229 w 433"/>
              <a:gd name="T39" fmla="*/ 234448 h 430"/>
              <a:gd name="T40" fmla="*/ 316767 w 433"/>
              <a:gd name="T41" fmla="*/ 262358 h 430"/>
              <a:gd name="T42" fmla="*/ 298553 w 433"/>
              <a:gd name="T43" fmla="*/ 287877 h 430"/>
              <a:gd name="T44" fmla="*/ 274003 w 433"/>
              <a:gd name="T45" fmla="*/ 309407 h 430"/>
              <a:gd name="T46" fmla="*/ 248662 w 433"/>
              <a:gd name="T47" fmla="*/ 326154 h 430"/>
              <a:gd name="T48" fmla="*/ 217777 w 433"/>
              <a:gd name="T49" fmla="*/ 337318 h 430"/>
              <a:gd name="T50" fmla="*/ 187684 w 433"/>
              <a:gd name="T51" fmla="*/ 342900 h 430"/>
              <a:gd name="T52" fmla="*/ 155216 w 433"/>
              <a:gd name="T53" fmla="*/ 342900 h 430"/>
              <a:gd name="T54" fmla="*/ 125123 w 433"/>
              <a:gd name="T55" fmla="*/ 337318 h 430"/>
              <a:gd name="T56" fmla="*/ 94238 w 433"/>
              <a:gd name="T57" fmla="*/ 326154 h 430"/>
              <a:gd name="T58" fmla="*/ 68897 w 433"/>
              <a:gd name="T59" fmla="*/ 309407 h 430"/>
              <a:gd name="T60" fmla="*/ 44347 w 433"/>
              <a:gd name="T61" fmla="*/ 287877 h 430"/>
              <a:gd name="T62" fmla="*/ 26133 w 433"/>
              <a:gd name="T63" fmla="*/ 262358 h 430"/>
              <a:gd name="T64" fmla="*/ 12671 w 433"/>
              <a:gd name="T65" fmla="*/ 234448 h 430"/>
              <a:gd name="T66" fmla="*/ 3168 w 433"/>
              <a:gd name="T67" fmla="*/ 203348 h 430"/>
              <a:gd name="T68" fmla="*/ 0 w 433"/>
              <a:gd name="T69" fmla="*/ 171450 h 43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3" h="430">
                <a:moveTo>
                  <a:pt x="0" y="215"/>
                </a:moveTo>
                <a:lnTo>
                  <a:pt x="4" y="177"/>
                </a:lnTo>
                <a:lnTo>
                  <a:pt x="16" y="138"/>
                </a:lnTo>
                <a:lnTo>
                  <a:pt x="33" y="102"/>
                </a:lnTo>
                <a:lnTo>
                  <a:pt x="56" y="69"/>
                </a:lnTo>
                <a:lnTo>
                  <a:pt x="87" y="42"/>
                </a:lnTo>
                <a:lnTo>
                  <a:pt x="119" y="21"/>
                </a:lnTo>
                <a:lnTo>
                  <a:pt x="158" y="7"/>
                </a:lnTo>
                <a:lnTo>
                  <a:pt x="196" y="0"/>
                </a:lnTo>
                <a:lnTo>
                  <a:pt x="237" y="0"/>
                </a:lnTo>
                <a:lnTo>
                  <a:pt x="275" y="7"/>
                </a:lnTo>
                <a:lnTo>
                  <a:pt x="314" y="21"/>
                </a:lnTo>
                <a:lnTo>
                  <a:pt x="346" y="42"/>
                </a:lnTo>
                <a:lnTo>
                  <a:pt x="377" y="69"/>
                </a:lnTo>
                <a:lnTo>
                  <a:pt x="400" y="102"/>
                </a:lnTo>
                <a:lnTo>
                  <a:pt x="417" y="138"/>
                </a:lnTo>
                <a:lnTo>
                  <a:pt x="429" y="177"/>
                </a:lnTo>
                <a:lnTo>
                  <a:pt x="433" y="215"/>
                </a:lnTo>
                <a:lnTo>
                  <a:pt x="429" y="255"/>
                </a:lnTo>
                <a:lnTo>
                  <a:pt x="417" y="294"/>
                </a:lnTo>
                <a:lnTo>
                  <a:pt x="400" y="329"/>
                </a:lnTo>
                <a:lnTo>
                  <a:pt x="377" y="361"/>
                </a:lnTo>
                <a:lnTo>
                  <a:pt x="346" y="388"/>
                </a:lnTo>
                <a:lnTo>
                  <a:pt x="314" y="409"/>
                </a:lnTo>
                <a:lnTo>
                  <a:pt x="275" y="423"/>
                </a:lnTo>
                <a:lnTo>
                  <a:pt x="237" y="430"/>
                </a:lnTo>
                <a:lnTo>
                  <a:pt x="196" y="430"/>
                </a:lnTo>
                <a:lnTo>
                  <a:pt x="158" y="423"/>
                </a:lnTo>
                <a:lnTo>
                  <a:pt x="119" y="409"/>
                </a:lnTo>
                <a:lnTo>
                  <a:pt x="87" y="388"/>
                </a:lnTo>
                <a:lnTo>
                  <a:pt x="56" y="361"/>
                </a:lnTo>
                <a:lnTo>
                  <a:pt x="33" y="329"/>
                </a:lnTo>
                <a:lnTo>
                  <a:pt x="16" y="294"/>
                </a:lnTo>
                <a:lnTo>
                  <a:pt x="4" y="255"/>
                </a:lnTo>
                <a:lnTo>
                  <a:pt x="0" y="215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17" name="Rectangle 51"/>
          <p:cNvSpPr>
            <a:spLocks noChangeArrowheads="1"/>
          </p:cNvSpPr>
          <p:nvPr/>
        </p:nvSpPr>
        <p:spPr bwMode="auto">
          <a:xfrm>
            <a:off x="6409690" y="5588000"/>
            <a:ext cx="12446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z</a:t>
            </a:r>
          </a:p>
        </p:txBody>
      </p:sp>
      <p:sp>
        <p:nvSpPr>
          <p:cNvPr id="118" name="Freeform 52"/>
          <p:cNvSpPr/>
          <p:nvPr/>
        </p:nvSpPr>
        <p:spPr bwMode="auto">
          <a:xfrm>
            <a:off x="6282690" y="4532630"/>
            <a:ext cx="381635" cy="381000"/>
          </a:xfrm>
          <a:custGeom>
            <a:avLst/>
            <a:gdLst>
              <a:gd name="T0" fmla="*/ 0 w 433"/>
              <a:gd name="T1" fmla="*/ 171450 h 430"/>
              <a:gd name="T2" fmla="*/ 3168 w 433"/>
              <a:gd name="T3" fmla="*/ 141147 h 430"/>
              <a:gd name="T4" fmla="*/ 12671 w 433"/>
              <a:gd name="T5" fmla="*/ 110047 h 430"/>
              <a:gd name="T6" fmla="*/ 26133 w 433"/>
              <a:gd name="T7" fmla="*/ 81339 h 430"/>
              <a:gd name="T8" fmla="*/ 44347 w 433"/>
              <a:gd name="T9" fmla="*/ 55023 h 430"/>
              <a:gd name="T10" fmla="*/ 68897 w 433"/>
              <a:gd name="T11" fmla="*/ 33493 h 430"/>
              <a:gd name="T12" fmla="*/ 94238 w 433"/>
              <a:gd name="T13" fmla="*/ 16746 h 430"/>
              <a:gd name="T14" fmla="*/ 125123 w 433"/>
              <a:gd name="T15" fmla="*/ 5582 h 430"/>
              <a:gd name="T16" fmla="*/ 155216 w 433"/>
              <a:gd name="T17" fmla="*/ 0 h 430"/>
              <a:gd name="T18" fmla="*/ 187684 w 433"/>
              <a:gd name="T19" fmla="*/ 0 h 430"/>
              <a:gd name="T20" fmla="*/ 217777 w 433"/>
              <a:gd name="T21" fmla="*/ 5582 h 430"/>
              <a:gd name="T22" fmla="*/ 248662 w 433"/>
              <a:gd name="T23" fmla="*/ 16746 h 430"/>
              <a:gd name="T24" fmla="*/ 274003 w 433"/>
              <a:gd name="T25" fmla="*/ 33493 h 430"/>
              <a:gd name="T26" fmla="*/ 298553 w 433"/>
              <a:gd name="T27" fmla="*/ 55023 h 430"/>
              <a:gd name="T28" fmla="*/ 316767 w 433"/>
              <a:gd name="T29" fmla="*/ 81339 h 430"/>
              <a:gd name="T30" fmla="*/ 330229 w 433"/>
              <a:gd name="T31" fmla="*/ 110047 h 430"/>
              <a:gd name="T32" fmla="*/ 339732 w 433"/>
              <a:gd name="T33" fmla="*/ 141147 h 430"/>
              <a:gd name="T34" fmla="*/ 342900 w 433"/>
              <a:gd name="T35" fmla="*/ 171450 h 430"/>
              <a:gd name="T36" fmla="*/ 339732 w 433"/>
              <a:gd name="T37" fmla="*/ 203348 h 430"/>
              <a:gd name="T38" fmla="*/ 330229 w 433"/>
              <a:gd name="T39" fmla="*/ 234448 h 430"/>
              <a:gd name="T40" fmla="*/ 316767 w 433"/>
              <a:gd name="T41" fmla="*/ 261561 h 430"/>
              <a:gd name="T42" fmla="*/ 298553 w 433"/>
              <a:gd name="T43" fmla="*/ 287877 h 430"/>
              <a:gd name="T44" fmla="*/ 274003 w 433"/>
              <a:gd name="T45" fmla="*/ 309407 h 430"/>
              <a:gd name="T46" fmla="*/ 248662 w 433"/>
              <a:gd name="T47" fmla="*/ 326154 h 430"/>
              <a:gd name="T48" fmla="*/ 217777 w 433"/>
              <a:gd name="T49" fmla="*/ 337318 h 430"/>
              <a:gd name="T50" fmla="*/ 187684 w 433"/>
              <a:gd name="T51" fmla="*/ 342900 h 430"/>
              <a:gd name="T52" fmla="*/ 155216 w 433"/>
              <a:gd name="T53" fmla="*/ 342900 h 430"/>
              <a:gd name="T54" fmla="*/ 125123 w 433"/>
              <a:gd name="T55" fmla="*/ 337318 h 430"/>
              <a:gd name="T56" fmla="*/ 94238 w 433"/>
              <a:gd name="T57" fmla="*/ 326154 h 430"/>
              <a:gd name="T58" fmla="*/ 68897 w 433"/>
              <a:gd name="T59" fmla="*/ 309407 h 430"/>
              <a:gd name="T60" fmla="*/ 44347 w 433"/>
              <a:gd name="T61" fmla="*/ 287877 h 430"/>
              <a:gd name="T62" fmla="*/ 26133 w 433"/>
              <a:gd name="T63" fmla="*/ 261561 h 430"/>
              <a:gd name="T64" fmla="*/ 12671 w 433"/>
              <a:gd name="T65" fmla="*/ 234448 h 430"/>
              <a:gd name="T66" fmla="*/ 3168 w 433"/>
              <a:gd name="T67" fmla="*/ 203348 h 430"/>
              <a:gd name="T68" fmla="*/ 0 w 433"/>
              <a:gd name="T69" fmla="*/ 171450 h 43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3" h="430">
                <a:moveTo>
                  <a:pt x="0" y="215"/>
                </a:moveTo>
                <a:lnTo>
                  <a:pt x="4" y="177"/>
                </a:lnTo>
                <a:lnTo>
                  <a:pt x="16" y="138"/>
                </a:lnTo>
                <a:lnTo>
                  <a:pt x="33" y="102"/>
                </a:lnTo>
                <a:lnTo>
                  <a:pt x="56" y="69"/>
                </a:lnTo>
                <a:lnTo>
                  <a:pt x="87" y="42"/>
                </a:lnTo>
                <a:lnTo>
                  <a:pt x="119" y="21"/>
                </a:lnTo>
                <a:lnTo>
                  <a:pt x="158" y="7"/>
                </a:lnTo>
                <a:lnTo>
                  <a:pt x="196" y="0"/>
                </a:lnTo>
                <a:lnTo>
                  <a:pt x="237" y="0"/>
                </a:lnTo>
                <a:lnTo>
                  <a:pt x="275" y="7"/>
                </a:lnTo>
                <a:lnTo>
                  <a:pt x="314" y="21"/>
                </a:lnTo>
                <a:lnTo>
                  <a:pt x="346" y="42"/>
                </a:lnTo>
                <a:lnTo>
                  <a:pt x="377" y="69"/>
                </a:lnTo>
                <a:lnTo>
                  <a:pt x="400" y="102"/>
                </a:lnTo>
                <a:lnTo>
                  <a:pt x="417" y="138"/>
                </a:lnTo>
                <a:lnTo>
                  <a:pt x="429" y="177"/>
                </a:lnTo>
                <a:lnTo>
                  <a:pt x="433" y="215"/>
                </a:lnTo>
                <a:lnTo>
                  <a:pt x="429" y="255"/>
                </a:lnTo>
                <a:lnTo>
                  <a:pt x="417" y="294"/>
                </a:lnTo>
                <a:lnTo>
                  <a:pt x="400" y="328"/>
                </a:lnTo>
                <a:lnTo>
                  <a:pt x="377" y="361"/>
                </a:lnTo>
                <a:lnTo>
                  <a:pt x="346" y="388"/>
                </a:lnTo>
                <a:lnTo>
                  <a:pt x="314" y="409"/>
                </a:lnTo>
                <a:lnTo>
                  <a:pt x="275" y="423"/>
                </a:lnTo>
                <a:lnTo>
                  <a:pt x="237" y="430"/>
                </a:lnTo>
                <a:lnTo>
                  <a:pt x="196" y="430"/>
                </a:lnTo>
                <a:lnTo>
                  <a:pt x="158" y="423"/>
                </a:lnTo>
                <a:lnTo>
                  <a:pt x="119" y="409"/>
                </a:lnTo>
                <a:lnTo>
                  <a:pt x="87" y="388"/>
                </a:lnTo>
                <a:lnTo>
                  <a:pt x="56" y="361"/>
                </a:lnTo>
                <a:lnTo>
                  <a:pt x="33" y="328"/>
                </a:lnTo>
                <a:lnTo>
                  <a:pt x="16" y="294"/>
                </a:lnTo>
                <a:lnTo>
                  <a:pt x="4" y="255"/>
                </a:lnTo>
                <a:lnTo>
                  <a:pt x="0" y="215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19" name="Rectangle 53"/>
          <p:cNvSpPr>
            <a:spLocks noChangeArrowheads="1"/>
          </p:cNvSpPr>
          <p:nvPr/>
        </p:nvSpPr>
        <p:spPr bwMode="auto">
          <a:xfrm>
            <a:off x="6431280" y="4570730"/>
            <a:ext cx="9715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-</a:t>
            </a:r>
          </a:p>
        </p:txBody>
      </p:sp>
      <p:sp>
        <p:nvSpPr>
          <p:cNvPr id="120" name="Freeform 54"/>
          <p:cNvSpPr/>
          <p:nvPr/>
        </p:nvSpPr>
        <p:spPr bwMode="auto">
          <a:xfrm>
            <a:off x="6856730" y="5043170"/>
            <a:ext cx="381635" cy="379730"/>
          </a:xfrm>
          <a:custGeom>
            <a:avLst/>
            <a:gdLst>
              <a:gd name="T0" fmla="*/ 0 w 432"/>
              <a:gd name="T1" fmla="*/ 170657 h 430"/>
              <a:gd name="T2" fmla="*/ 1588 w 432"/>
              <a:gd name="T3" fmla="*/ 140494 h 430"/>
              <a:gd name="T4" fmla="*/ 10319 w 432"/>
              <a:gd name="T5" fmla="*/ 109538 h 430"/>
              <a:gd name="T6" fmla="*/ 24606 w 432"/>
              <a:gd name="T7" fmla="*/ 80963 h 430"/>
              <a:gd name="T8" fmla="*/ 43656 w 432"/>
              <a:gd name="T9" fmla="*/ 54769 h 430"/>
              <a:gd name="T10" fmla="*/ 66675 w 432"/>
              <a:gd name="T11" fmla="*/ 33338 h 430"/>
              <a:gd name="T12" fmla="*/ 94456 w 432"/>
              <a:gd name="T13" fmla="*/ 16669 h 430"/>
              <a:gd name="T14" fmla="*/ 123031 w 432"/>
              <a:gd name="T15" fmla="*/ 5556 h 430"/>
              <a:gd name="T16" fmla="*/ 155575 w 432"/>
              <a:gd name="T17" fmla="*/ 0 h 430"/>
              <a:gd name="T18" fmla="*/ 185738 w 432"/>
              <a:gd name="T19" fmla="*/ 0 h 430"/>
              <a:gd name="T20" fmla="*/ 218281 w 432"/>
              <a:gd name="T21" fmla="*/ 5556 h 430"/>
              <a:gd name="T22" fmla="*/ 246856 w 432"/>
              <a:gd name="T23" fmla="*/ 16669 h 430"/>
              <a:gd name="T24" fmla="*/ 274638 w 432"/>
              <a:gd name="T25" fmla="*/ 33338 h 430"/>
              <a:gd name="T26" fmla="*/ 296863 w 432"/>
              <a:gd name="T27" fmla="*/ 54769 h 430"/>
              <a:gd name="T28" fmla="*/ 316706 w 432"/>
              <a:gd name="T29" fmla="*/ 80963 h 430"/>
              <a:gd name="T30" fmla="*/ 330994 w 432"/>
              <a:gd name="T31" fmla="*/ 109538 h 430"/>
              <a:gd name="T32" fmla="*/ 339725 w 432"/>
              <a:gd name="T33" fmla="*/ 140494 h 430"/>
              <a:gd name="T34" fmla="*/ 342900 w 432"/>
              <a:gd name="T35" fmla="*/ 170657 h 430"/>
              <a:gd name="T36" fmla="*/ 339725 w 432"/>
              <a:gd name="T37" fmla="*/ 202407 h 430"/>
              <a:gd name="T38" fmla="*/ 330994 w 432"/>
              <a:gd name="T39" fmla="*/ 233363 h 430"/>
              <a:gd name="T40" fmla="*/ 316706 w 432"/>
              <a:gd name="T41" fmla="*/ 260350 h 430"/>
              <a:gd name="T42" fmla="*/ 296863 w 432"/>
              <a:gd name="T43" fmla="*/ 286544 h 430"/>
              <a:gd name="T44" fmla="*/ 274638 w 432"/>
              <a:gd name="T45" fmla="*/ 307975 h 430"/>
              <a:gd name="T46" fmla="*/ 246856 w 432"/>
              <a:gd name="T47" fmla="*/ 324644 h 430"/>
              <a:gd name="T48" fmla="*/ 218281 w 432"/>
              <a:gd name="T49" fmla="*/ 335757 h 430"/>
              <a:gd name="T50" fmla="*/ 185738 w 432"/>
              <a:gd name="T51" fmla="*/ 341313 h 430"/>
              <a:gd name="T52" fmla="*/ 155575 w 432"/>
              <a:gd name="T53" fmla="*/ 341313 h 430"/>
              <a:gd name="T54" fmla="*/ 123031 w 432"/>
              <a:gd name="T55" fmla="*/ 335757 h 430"/>
              <a:gd name="T56" fmla="*/ 94456 w 432"/>
              <a:gd name="T57" fmla="*/ 324644 h 430"/>
              <a:gd name="T58" fmla="*/ 66675 w 432"/>
              <a:gd name="T59" fmla="*/ 307975 h 430"/>
              <a:gd name="T60" fmla="*/ 43656 w 432"/>
              <a:gd name="T61" fmla="*/ 286544 h 430"/>
              <a:gd name="T62" fmla="*/ 24606 w 432"/>
              <a:gd name="T63" fmla="*/ 260350 h 430"/>
              <a:gd name="T64" fmla="*/ 10319 w 432"/>
              <a:gd name="T65" fmla="*/ 233363 h 430"/>
              <a:gd name="T66" fmla="*/ 1588 w 432"/>
              <a:gd name="T67" fmla="*/ 202407 h 430"/>
              <a:gd name="T68" fmla="*/ 0 w 432"/>
              <a:gd name="T69" fmla="*/ 170657 h 43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2" h="430">
                <a:moveTo>
                  <a:pt x="0" y="215"/>
                </a:moveTo>
                <a:lnTo>
                  <a:pt x="2" y="177"/>
                </a:lnTo>
                <a:lnTo>
                  <a:pt x="13" y="138"/>
                </a:lnTo>
                <a:lnTo>
                  <a:pt x="31" y="102"/>
                </a:lnTo>
                <a:lnTo>
                  <a:pt x="55" y="69"/>
                </a:lnTo>
                <a:lnTo>
                  <a:pt x="84" y="42"/>
                </a:lnTo>
                <a:lnTo>
                  <a:pt x="119" y="21"/>
                </a:lnTo>
                <a:lnTo>
                  <a:pt x="155" y="7"/>
                </a:lnTo>
                <a:lnTo>
                  <a:pt x="196" y="0"/>
                </a:lnTo>
                <a:lnTo>
                  <a:pt x="234" y="0"/>
                </a:lnTo>
                <a:lnTo>
                  <a:pt x="275" y="7"/>
                </a:lnTo>
                <a:lnTo>
                  <a:pt x="311" y="21"/>
                </a:lnTo>
                <a:lnTo>
                  <a:pt x="346" y="42"/>
                </a:lnTo>
                <a:lnTo>
                  <a:pt x="374" y="69"/>
                </a:lnTo>
                <a:lnTo>
                  <a:pt x="399" y="102"/>
                </a:lnTo>
                <a:lnTo>
                  <a:pt x="417" y="138"/>
                </a:lnTo>
                <a:lnTo>
                  <a:pt x="428" y="177"/>
                </a:lnTo>
                <a:lnTo>
                  <a:pt x="432" y="215"/>
                </a:lnTo>
                <a:lnTo>
                  <a:pt x="428" y="255"/>
                </a:lnTo>
                <a:lnTo>
                  <a:pt x="417" y="294"/>
                </a:lnTo>
                <a:lnTo>
                  <a:pt x="399" y="328"/>
                </a:lnTo>
                <a:lnTo>
                  <a:pt x="374" y="361"/>
                </a:lnTo>
                <a:lnTo>
                  <a:pt x="346" y="388"/>
                </a:lnTo>
                <a:lnTo>
                  <a:pt x="311" y="409"/>
                </a:lnTo>
                <a:lnTo>
                  <a:pt x="275" y="423"/>
                </a:lnTo>
                <a:lnTo>
                  <a:pt x="234" y="430"/>
                </a:lnTo>
                <a:lnTo>
                  <a:pt x="196" y="430"/>
                </a:lnTo>
                <a:lnTo>
                  <a:pt x="155" y="423"/>
                </a:lnTo>
                <a:lnTo>
                  <a:pt x="119" y="409"/>
                </a:lnTo>
                <a:lnTo>
                  <a:pt x="84" y="388"/>
                </a:lnTo>
                <a:lnTo>
                  <a:pt x="55" y="361"/>
                </a:lnTo>
                <a:lnTo>
                  <a:pt x="31" y="328"/>
                </a:lnTo>
                <a:lnTo>
                  <a:pt x="13" y="294"/>
                </a:lnTo>
                <a:lnTo>
                  <a:pt x="2" y="255"/>
                </a:lnTo>
                <a:lnTo>
                  <a:pt x="0" y="215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21" name="Rectangle 55"/>
          <p:cNvSpPr>
            <a:spLocks noChangeArrowheads="1"/>
          </p:cNvSpPr>
          <p:nvPr/>
        </p:nvSpPr>
        <p:spPr bwMode="auto">
          <a:xfrm>
            <a:off x="6974205" y="5080000"/>
            <a:ext cx="14605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22" name="Freeform 56"/>
          <p:cNvSpPr/>
          <p:nvPr/>
        </p:nvSpPr>
        <p:spPr bwMode="auto">
          <a:xfrm>
            <a:off x="4947920" y="4532630"/>
            <a:ext cx="381635" cy="381000"/>
          </a:xfrm>
          <a:custGeom>
            <a:avLst/>
            <a:gdLst>
              <a:gd name="T0" fmla="*/ 0 w 432"/>
              <a:gd name="T1" fmla="*/ 171450 h 430"/>
              <a:gd name="T2" fmla="*/ 1588 w 432"/>
              <a:gd name="T3" fmla="*/ 141147 h 430"/>
              <a:gd name="T4" fmla="*/ 11113 w 432"/>
              <a:gd name="T5" fmla="*/ 110047 h 430"/>
              <a:gd name="T6" fmla="*/ 24606 w 432"/>
              <a:gd name="T7" fmla="*/ 81339 h 430"/>
              <a:gd name="T8" fmla="*/ 44450 w 432"/>
              <a:gd name="T9" fmla="*/ 55023 h 430"/>
              <a:gd name="T10" fmla="*/ 67469 w 432"/>
              <a:gd name="T11" fmla="*/ 33493 h 430"/>
              <a:gd name="T12" fmla="*/ 94456 w 432"/>
              <a:gd name="T13" fmla="*/ 16746 h 430"/>
              <a:gd name="T14" fmla="*/ 123825 w 432"/>
              <a:gd name="T15" fmla="*/ 5582 h 430"/>
              <a:gd name="T16" fmla="*/ 155575 w 432"/>
              <a:gd name="T17" fmla="*/ 0 h 430"/>
              <a:gd name="T18" fmla="*/ 186531 w 432"/>
              <a:gd name="T19" fmla="*/ 0 h 430"/>
              <a:gd name="T20" fmla="*/ 218281 w 432"/>
              <a:gd name="T21" fmla="*/ 5582 h 430"/>
              <a:gd name="T22" fmla="*/ 246856 w 432"/>
              <a:gd name="T23" fmla="*/ 16746 h 430"/>
              <a:gd name="T24" fmla="*/ 274638 w 432"/>
              <a:gd name="T25" fmla="*/ 33493 h 430"/>
              <a:gd name="T26" fmla="*/ 297656 w 432"/>
              <a:gd name="T27" fmla="*/ 55023 h 430"/>
              <a:gd name="T28" fmla="*/ 317500 w 432"/>
              <a:gd name="T29" fmla="*/ 81339 h 430"/>
              <a:gd name="T30" fmla="*/ 330994 w 432"/>
              <a:gd name="T31" fmla="*/ 110047 h 430"/>
              <a:gd name="T32" fmla="*/ 340519 w 432"/>
              <a:gd name="T33" fmla="*/ 141147 h 430"/>
              <a:gd name="T34" fmla="*/ 342900 w 432"/>
              <a:gd name="T35" fmla="*/ 171450 h 430"/>
              <a:gd name="T36" fmla="*/ 340519 w 432"/>
              <a:gd name="T37" fmla="*/ 203348 h 430"/>
              <a:gd name="T38" fmla="*/ 330994 w 432"/>
              <a:gd name="T39" fmla="*/ 234448 h 430"/>
              <a:gd name="T40" fmla="*/ 317500 w 432"/>
              <a:gd name="T41" fmla="*/ 261561 h 430"/>
              <a:gd name="T42" fmla="*/ 297656 w 432"/>
              <a:gd name="T43" fmla="*/ 287877 h 430"/>
              <a:gd name="T44" fmla="*/ 274638 w 432"/>
              <a:gd name="T45" fmla="*/ 309407 h 430"/>
              <a:gd name="T46" fmla="*/ 246856 w 432"/>
              <a:gd name="T47" fmla="*/ 326154 h 430"/>
              <a:gd name="T48" fmla="*/ 218281 w 432"/>
              <a:gd name="T49" fmla="*/ 337318 h 430"/>
              <a:gd name="T50" fmla="*/ 186531 w 432"/>
              <a:gd name="T51" fmla="*/ 342900 h 430"/>
              <a:gd name="T52" fmla="*/ 155575 w 432"/>
              <a:gd name="T53" fmla="*/ 342900 h 430"/>
              <a:gd name="T54" fmla="*/ 123825 w 432"/>
              <a:gd name="T55" fmla="*/ 337318 h 430"/>
              <a:gd name="T56" fmla="*/ 94456 w 432"/>
              <a:gd name="T57" fmla="*/ 326154 h 430"/>
              <a:gd name="T58" fmla="*/ 67469 w 432"/>
              <a:gd name="T59" fmla="*/ 309407 h 430"/>
              <a:gd name="T60" fmla="*/ 44450 w 432"/>
              <a:gd name="T61" fmla="*/ 287877 h 430"/>
              <a:gd name="T62" fmla="*/ 24606 w 432"/>
              <a:gd name="T63" fmla="*/ 261561 h 430"/>
              <a:gd name="T64" fmla="*/ 11113 w 432"/>
              <a:gd name="T65" fmla="*/ 234448 h 430"/>
              <a:gd name="T66" fmla="*/ 1588 w 432"/>
              <a:gd name="T67" fmla="*/ 203348 h 430"/>
              <a:gd name="T68" fmla="*/ 0 w 432"/>
              <a:gd name="T69" fmla="*/ 171450 h 43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2" h="430">
                <a:moveTo>
                  <a:pt x="0" y="215"/>
                </a:moveTo>
                <a:lnTo>
                  <a:pt x="2" y="177"/>
                </a:lnTo>
                <a:lnTo>
                  <a:pt x="14" y="138"/>
                </a:lnTo>
                <a:lnTo>
                  <a:pt x="31" y="102"/>
                </a:lnTo>
                <a:lnTo>
                  <a:pt x="56" y="69"/>
                </a:lnTo>
                <a:lnTo>
                  <a:pt x="85" y="42"/>
                </a:lnTo>
                <a:lnTo>
                  <a:pt x="119" y="21"/>
                </a:lnTo>
                <a:lnTo>
                  <a:pt x="156" y="7"/>
                </a:lnTo>
                <a:lnTo>
                  <a:pt x="196" y="0"/>
                </a:lnTo>
                <a:lnTo>
                  <a:pt x="235" y="0"/>
                </a:lnTo>
                <a:lnTo>
                  <a:pt x="275" y="7"/>
                </a:lnTo>
                <a:lnTo>
                  <a:pt x="311" y="21"/>
                </a:lnTo>
                <a:lnTo>
                  <a:pt x="346" y="42"/>
                </a:lnTo>
                <a:lnTo>
                  <a:pt x="375" y="69"/>
                </a:lnTo>
                <a:lnTo>
                  <a:pt x="400" y="102"/>
                </a:lnTo>
                <a:lnTo>
                  <a:pt x="417" y="138"/>
                </a:lnTo>
                <a:lnTo>
                  <a:pt x="429" y="177"/>
                </a:lnTo>
                <a:lnTo>
                  <a:pt x="432" y="215"/>
                </a:lnTo>
                <a:lnTo>
                  <a:pt x="429" y="255"/>
                </a:lnTo>
                <a:lnTo>
                  <a:pt x="417" y="294"/>
                </a:lnTo>
                <a:lnTo>
                  <a:pt x="400" y="328"/>
                </a:lnTo>
                <a:lnTo>
                  <a:pt x="375" y="361"/>
                </a:lnTo>
                <a:lnTo>
                  <a:pt x="346" y="388"/>
                </a:lnTo>
                <a:lnTo>
                  <a:pt x="311" y="409"/>
                </a:lnTo>
                <a:lnTo>
                  <a:pt x="275" y="423"/>
                </a:lnTo>
                <a:lnTo>
                  <a:pt x="235" y="430"/>
                </a:lnTo>
                <a:lnTo>
                  <a:pt x="196" y="430"/>
                </a:lnTo>
                <a:lnTo>
                  <a:pt x="156" y="423"/>
                </a:lnTo>
                <a:lnTo>
                  <a:pt x="119" y="409"/>
                </a:lnTo>
                <a:lnTo>
                  <a:pt x="85" y="388"/>
                </a:lnTo>
                <a:lnTo>
                  <a:pt x="56" y="361"/>
                </a:lnTo>
                <a:lnTo>
                  <a:pt x="31" y="328"/>
                </a:lnTo>
                <a:lnTo>
                  <a:pt x="14" y="294"/>
                </a:lnTo>
                <a:lnTo>
                  <a:pt x="2" y="255"/>
                </a:lnTo>
                <a:lnTo>
                  <a:pt x="0" y="215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23" name="Rectangle 57"/>
          <p:cNvSpPr>
            <a:spLocks noChangeArrowheads="1"/>
          </p:cNvSpPr>
          <p:nvPr/>
        </p:nvSpPr>
        <p:spPr bwMode="auto">
          <a:xfrm>
            <a:off x="5062855" y="4570730"/>
            <a:ext cx="17018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+</a:t>
            </a:r>
          </a:p>
        </p:txBody>
      </p:sp>
      <p:sp>
        <p:nvSpPr>
          <p:cNvPr id="124" name="Freeform 58"/>
          <p:cNvSpPr/>
          <p:nvPr/>
        </p:nvSpPr>
        <p:spPr bwMode="auto">
          <a:xfrm>
            <a:off x="4501515" y="4979670"/>
            <a:ext cx="382905" cy="381000"/>
          </a:xfrm>
          <a:custGeom>
            <a:avLst/>
            <a:gdLst>
              <a:gd name="T0" fmla="*/ 0 w 432"/>
              <a:gd name="T1" fmla="*/ 171848 h 431"/>
              <a:gd name="T2" fmla="*/ 3190 w 432"/>
              <a:gd name="T3" fmla="*/ 139229 h 431"/>
              <a:gd name="T4" fmla="*/ 11961 w 432"/>
              <a:gd name="T5" fmla="*/ 108996 h 431"/>
              <a:gd name="T6" fmla="*/ 25518 w 432"/>
              <a:gd name="T7" fmla="*/ 79559 h 431"/>
              <a:gd name="T8" fmla="*/ 44656 w 432"/>
              <a:gd name="T9" fmla="*/ 55691 h 431"/>
              <a:gd name="T10" fmla="*/ 68578 w 432"/>
              <a:gd name="T11" fmla="*/ 34210 h 431"/>
              <a:gd name="T12" fmla="*/ 94893 w 432"/>
              <a:gd name="T13" fmla="*/ 17503 h 431"/>
              <a:gd name="T14" fmla="*/ 125196 w 432"/>
              <a:gd name="T15" fmla="*/ 4774 h 431"/>
              <a:gd name="T16" fmla="*/ 156295 w 432"/>
              <a:gd name="T17" fmla="*/ 0 h 431"/>
              <a:gd name="T18" fmla="*/ 188192 w 432"/>
              <a:gd name="T19" fmla="*/ 0 h 431"/>
              <a:gd name="T20" fmla="*/ 219291 w 432"/>
              <a:gd name="T21" fmla="*/ 4774 h 431"/>
              <a:gd name="T22" fmla="*/ 249594 w 432"/>
              <a:gd name="T23" fmla="*/ 17503 h 431"/>
              <a:gd name="T24" fmla="*/ 275909 w 432"/>
              <a:gd name="T25" fmla="*/ 34210 h 431"/>
              <a:gd name="T26" fmla="*/ 299831 w 432"/>
              <a:gd name="T27" fmla="*/ 55691 h 431"/>
              <a:gd name="T28" fmla="*/ 318172 w 432"/>
              <a:gd name="T29" fmla="*/ 79559 h 431"/>
              <a:gd name="T30" fmla="*/ 332526 w 432"/>
              <a:gd name="T31" fmla="*/ 108996 h 431"/>
              <a:gd name="T32" fmla="*/ 341297 w 432"/>
              <a:gd name="T33" fmla="*/ 139229 h 431"/>
              <a:gd name="T34" fmla="*/ 344487 w 432"/>
              <a:gd name="T35" fmla="*/ 171848 h 431"/>
              <a:gd name="T36" fmla="*/ 341297 w 432"/>
              <a:gd name="T37" fmla="*/ 202080 h 431"/>
              <a:gd name="T38" fmla="*/ 332526 w 432"/>
              <a:gd name="T39" fmla="*/ 233108 h 431"/>
              <a:gd name="T40" fmla="*/ 318172 w 432"/>
              <a:gd name="T41" fmla="*/ 261750 h 431"/>
              <a:gd name="T42" fmla="*/ 299831 w 432"/>
              <a:gd name="T43" fmla="*/ 286413 h 431"/>
              <a:gd name="T44" fmla="*/ 275909 w 432"/>
              <a:gd name="T45" fmla="*/ 307894 h 431"/>
              <a:gd name="T46" fmla="*/ 249594 w 432"/>
              <a:gd name="T47" fmla="*/ 324601 h 431"/>
              <a:gd name="T48" fmla="*/ 219291 w 432"/>
              <a:gd name="T49" fmla="*/ 337331 h 431"/>
              <a:gd name="T50" fmla="*/ 188192 w 432"/>
              <a:gd name="T51" fmla="*/ 342900 h 431"/>
              <a:gd name="T52" fmla="*/ 156295 w 432"/>
              <a:gd name="T53" fmla="*/ 342900 h 431"/>
              <a:gd name="T54" fmla="*/ 125196 w 432"/>
              <a:gd name="T55" fmla="*/ 337331 h 431"/>
              <a:gd name="T56" fmla="*/ 94893 w 432"/>
              <a:gd name="T57" fmla="*/ 324601 h 431"/>
              <a:gd name="T58" fmla="*/ 68578 w 432"/>
              <a:gd name="T59" fmla="*/ 307894 h 431"/>
              <a:gd name="T60" fmla="*/ 44656 w 432"/>
              <a:gd name="T61" fmla="*/ 286413 h 431"/>
              <a:gd name="T62" fmla="*/ 25518 w 432"/>
              <a:gd name="T63" fmla="*/ 261750 h 431"/>
              <a:gd name="T64" fmla="*/ 11961 w 432"/>
              <a:gd name="T65" fmla="*/ 233108 h 431"/>
              <a:gd name="T66" fmla="*/ 3190 w 432"/>
              <a:gd name="T67" fmla="*/ 202080 h 431"/>
              <a:gd name="T68" fmla="*/ 0 w 432"/>
              <a:gd name="T69" fmla="*/ 171848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2" h="431">
                <a:moveTo>
                  <a:pt x="0" y="216"/>
                </a:moveTo>
                <a:lnTo>
                  <a:pt x="4" y="175"/>
                </a:lnTo>
                <a:lnTo>
                  <a:pt x="15" y="137"/>
                </a:lnTo>
                <a:lnTo>
                  <a:pt x="32" y="100"/>
                </a:lnTo>
                <a:lnTo>
                  <a:pt x="56" y="70"/>
                </a:lnTo>
                <a:lnTo>
                  <a:pt x="86" y="43"/>
                </a:lnTo>
                <a:lnTo>
                  <a:pt x="119" y="22"/>
                </a:lnTo>
                <a:lnTo>
                  <a:pt x="157" y="6"/>
                </a:lnTo>
                <a:lnTo>
                  <a:pt x="196" y="0"/>
                </a:lnTo>
                <a:lnTo>
                  <a:pt x="236" y="0"/>
                </a:lnTo>
                <a:lnTo>
                  <a:pt x="275" y="6"/>
                </a:lnTo>
                <a:lnTo>
                  <a:pt x="313" y="22"/>
                </a:lnTo>
                <a:lnTo>
                  <a:pt x="346" y="43"/>
                </a:lnTo>
                <a:lnTo>
                  <a:pt x="376" y="70"/>
                </a:lnTo>
                <a:lnTo>
                  <a:pt x="399" y="100"/>
                </a:lnTo>
                <a:lnTo>
                  <a:pt x="417" y="137"/>
                </a:lnTo>
                <a:lnTo>
                  <a:pt x="428" y="175"/>
                </a:lnTo>
                <a:lnTo>
                  <a:pt x="432" y="216"/>
                </a:lnTo>
                <a:lnTo>
                  <a:pt x="428" y="254"/>
                </a:lnTo>
                <a:lnTo>
                  <a:pt x="417" y="293"/>
                </a:lnTo>
                <a:lnTo>
                  <a:pt x="399" y="329"/>
                </a:lnTo>
                <a:lnTo>
                  <a:pt x="376" y="360"/>
                </a:lnTo>
                <a:lnTo>
                  <a:pt x="346" y="387"/>
                </a:lnTo>
                <a:lnTo>
                  <a:pt x="313" y="408"/>
                </a:lnTo>
                <a:lnTo>
                  <a:pt x="275" y="424"/>
                </a:lnTo>
                <a:lnTo>
                  <a:pt x="236" y="431"/>
                </a:lnTo>
                <a:lnTo>
                  <a:pt x="196" y="431"/>
                </a:lnTo>
                <a:lnTo>
                  <a:pt x="157" y="424"/>
                </a:lnTo>
                <a:lnTo>
                  <a:pt x="119" y="408"/>
                </a:lnTo>
                <a:lnTo>
                  <a:pt x="86" y="387"/>
                </a:lnTo>
                <a:lnTo>
                  <a:pt x="56" y="360"/>
                </a:lnTo>
                <a:lnTo>
                  <a:pt x="32" y="329"/>
                </a:lnTo>
                <a:lnTo>
                  <a:pt x="15" y="293"/>
                </a:lnTo>
                <a:lnTo>
                  <a:pt x="4" y="254"/>
                </a:lnTo>
                <a:lnTo>
                  <a:pt x="0" y="21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25" name="Rectangle 59"/>
          <p:cNvSpPr>
            <a:spLocks noChangeArrowheads="1"/>
          </p:cNvSpPr>
          <p:nvPr/>
        </p:nvSpPr>
        <p:spPr bwMode="auto">
          <a:xfrm>
            <a:off x="4623435" y="5016500"/>
            <a:ext cx="14605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q</a:t>
            </a:r>
          </a:p>
        </p:txBody>
      </p:sp>
      <p:sp>
        <p:nvSpPr>
          <p:cNvPr id="126" name="Freeform 60"/>
          <p:cNvSpPr/>
          <p:nvPr/>
        </p:nvSpPr>
        <p:spPr bwMode="auto">
          <a:xfrm>
            <a:off x="5647055" y="4979670"/>
            <a:ext cx="381635" cy="381000"/>
          </a:xfrm>
          <a:custGeom>
            <a:avLst/>
            <a:gdLst>
              <a:gd name="T0" fmla="*/ 0 w 432"/>
              <a:gd name="T1" fmla="*/ 171848 h 431"/>
              <a:gd name="T2" fmla="*/ 3175 w 432"/>
              <a:gd name="T3" fmla="*/ 139229 h 431"/>
              <a:gd name="T4" fmla="*/ 11906 w 432"/>
              <a:gd name="T5" fmla="*/ 108996 h 431"/>
              <a:gd name="T6" fmla="*/ 25400 w 432"/>
              <a:gd name="T7" fmla="*/ 79559 h 431"/>
              <a:gd name="T8" fmla="*/ 44450 w 432"/>
              <a:gd name="T9" fmla="*/ 55691 h 431"/>
              <a:gd name="T10" fmla="*/ 68263 w 432"/>
              <a:gd name="T11" fmla="*/ 34210 h 431"/>
              <a:gd name="T12" fmla="*/ 94456 w 432"/>
              <a:gd name="T13" fmla="*/ 17503 h 431"/>
              <a:gd name="T14" fmla="*/ 124619 w 432"/>
              <a:gd name="T15" fmla="*/ 4774 h 431"/>
              <a:gd name="T16" fmla="*/ 155575 w 432"/>
              <a:gd name="T17" fmla="*/ 0 h 431"/>
              <a:gd name="T18" fmla="*/ 187325 w 432"/>
              <a:gd name="T19" fmla="*/ 0 h 431"/>
              <a:gd name="T20" fmla="*/ 218281 w 432"/>
              <a:gd name="T21" fmla="*/ 4774 h 431"/>
              <a:gd name="T22" fmla="*/ 248444 w 432"/>
              <a:gd name="T23" fmla="*/ 17503 h 431"/>
              <a:gd name="T24" fmla="*/ 274638 w 432"/>
              <a:gd name="T25" fmla="*/ 34210 h 431"/>
              <a:gd name="T26" fmla="*/ 298450 w 432"/>
              <a:gd name="T27" fmla="*/ 55691 h 431"/>
              <a:gd name="T28" fmla="*/ 316706 w 432"/>
              <a:gd name="T29" fmla="*/ 79559 h 431"/>
              <a:gd name="T30" fmla="*/ 330994 w 432"/>
              <a:gd name="T31" fmla="*/ 108996 h 431"/>
              <a:gd name="T32" fmla="*/ 339725 w 432"/>
              <a:gd name="T33" fmla="*/ 139229 h 431"/>
              <a:gd name="T34" fmla="*/ 342900 w 432"/>
              <a:gd name="T35" fmla="*/ 171848 h 431"/>
              <a:gd name="T36" fmla="*/ 339725 w 432"/>
              <a:gd name="T37" fmla="*/ 202080 h 431"/>
              <a:gd name="T38" fmla="*/ 330994 w 432"/>
              <a:gd name="T39" fmla="*/ 233108 h 431"/>
              <a:gd name="T40" fmla="*/ 316706 w 432"/>
              <a:gd name="T41" fmla="*/ 261750 h 431"/>
              <a:gd name="T42" fmla="*/ 298450 w 432"/>
              <a:gd name="T43" fmla="*/ 286413 h 431"/>
              <a:gd name="T44" fmla="*/ 274638 w 432"/>
              <a:gd name="T45" fmla="*/ 307894 h 431"/>
              <a:gd name="T46" fmla="*/ 248444 w 432"/>
              <a:gd name="T47" fmla="*/ 324601 h 431"/>
              <a:gd name="T48" fmla="*/ 218281 w 432"/>
              <a:gd name="T49" fmla="*/ 337331 h 431"/>
              <a:gd name="T50" fmla="*/ 187325 w 432"/>
              <a:gd name="T51" fmla="*/ 342900 h 431"/>
              <a:gd name="T52" fmla="*/ 155575 w 432"/>
              <a:gd name="T53" fmla="*/ 342900 h 431"/>
              <a:gd name="T54" fmla="*/ 124619 w 432"/>
              <a:gd name="T55" fmla="*/ 337331 h 431"/>
              <a:gd name="T56" fmla="*/ 94456 w 432"/>
              <a:gd name="T57" fmla="*/ 324601 h 431"/>
              <a:gd name="T58" fmla="*/ 68263 w 432"/>
              <a:gd name="T59" fmla="*/ 307894 h 431"/>
              <a:gd name="T60" fmla="*/ 44450 w 432"/>
              <a:gd name="T61" fmla="*/ 286413 h 431"/>
              <a:gd name="T62" fmla="*/ 25400 w 432"/>
              <a:gd name="T63" fmla="*/ 261750 h 431"/>
              <a:gd name="T64" fmla="*/ 11906 w 432"/>
              <a:gd name="T65" fmla="*/ 233108 h 431"/>
              <a:gd name="T66" fmla="*/ 3175 w 432"/>
              <a:gd name="T67" fmla="*/ 202080 h 431"/>
              <a:gd name="T68" fmla="*/ 0 w 432"/>
              <a:gd name="T69" fmla="*/ 171848 h 431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2" h="431">
                <a:moveTo>
                  <a:pt x="0" y="216"/>
                </a:moveTo>
                <a:lnTo>
                  <a:pt x="4" y="175"/>
                </a:lnTo>
                <a:lnTo>
                  <a:pt x="15" y="137"/>
                </a:lnTo>
                <a:lnTo>
                  <a:pt x="32" y="100"/>
                </a:lnTo>
                <a:lnTo>
                  <a:pt x="56" y="70"/>
                </a:lnTo>
                <a:lnTo>
                  <a:pt x="86" y="43"/>
                </a:lnTo>
                <a:lnTo>
                  <a:pt x="119" y="22"/>
                </a:lnTo>
                <a:lnTo>
                  <a:pt x="157" y="6"/>
                </a:lnTo>
                <a:lnTo>
                  <a:pt x="196" y="0"/>
                </a:lnTo>
                <a:lnTo>
                  <a:pt x="236" y="0"/>
                </a:lnTo>
                <a:lnTo>
                  <a:pt x="275" y="6"/>
                </a:lnTo>
                <a:lnTo>
                  <a:pt x="313" y="22"/>
                </a:lnTo>
                <a:lnTo>
                  <a:pt x="346" y="43"/>
                </a:lnTo>
                <a:lnTo>
                  <a:pt x="376" y="70"/>
                </a:lnTo>
                <a:lnTo>
                  <a:pt x="399" y="100"/>
                </a:lnTo>
                <a:lnTo>
                  <a:pt x="417" y="137"/>
                </a:lnTo>
                <a:lnTo>
                  <a:pt x="428" y="175"/>
                </a:lnTo>
                <a:lnTo>
                  <a:pt x="432" y="216"/>
                </a:lnTo>
                <a:lnTo>
                  <a:pt x="428" y="254"/>
                </a:lnTo>
                <a:lnTo>
                  <a:pt x="417" y="293"/>
                </a:lnTo>
                <a:lnTo>
                  <a:pt x="399" y="329"/>
                </a:lnTo>
                <a:lnTo>
                  <a:pt x="376" y="360"/>
                </a:lnTo>
                <a:lnTo>
                  <a:pt x="346" y="387"/>
                </a:lnTo>
                <a:lnTo>
                  <a:pt x="313" y="408"/>
                </a:lnTo>
                <a:lnTo>
                  <a:pt x="275" y="424"/>
                </a:lnTo>
                <a:lnTo>
                  <a:pt x="236" y="431"/>
                </a:lnTo>
                <a:lnTo>
                  <a:pt x="196" y="431"/>
                </a:lnTo>
                <a:lnTo>
                  <a:pt x="157" y="424"/>
                </a:lnTo>
                <a:lnTo>
                  <a:pt x="119" y="408"/>
                </a:lnTo>
                <a:lnTo>
                  <a:pt x="86" y="387"/>
                </a:lnTo>
                <a:lnTo>
                  <a:pt x="56" y="360"/>
                </a:lnTo>
                <a:lnTo>
                  <a:pt x="32" y="329"/>
                </a:lnTo>
                <a:lnTo>
                  <a:pt x="15" y="293"/>
                </a:lnTo>
                <a:lnTo>
                  <a:pt x="4" y="254"/>
                </a:lnTo>
                <a:lnTo>
                  <a:pt x="0" y="216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27" name="Rectangle 61"/>
          <p:cNvSpPr>
            <a:spLocks noChangeArrowheads="1"/>
          </p:cNvSpPr>
          <p:nvPr/>
        </p:nvSpPr>
        <p:spPr bwMode="auto">
          <a:xfrm>
            <a:off x="5788025" y="5016500"/>
            <a:ext cx="13716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128" name="Freeform 62"/>
          <p:cNvSpPr/>
          <p:nvPr/>
        </p:nvSpPr>
        <p:spPr bwMode="auto">
          <a:xfrm>
            <a:off x="4947920" y="4024630"/>
            <a:ext cx="381635" cy="379730"/>
          </a:xfrm>
          <a:custGeom>
            <a:avLst/>
            <a:gdLst>
              <a:gd name="T0" fmla="*/ 0 w 432"/>
              <a:gd name="T1" fmla="*/ 170656 h 430"/>
              <a:gd name="T2" fmla="*/ 1588 w 432"/>
              <a:gd name="T3" fmla="*/ 140494 h 430"/>
              <a:gd name="T4" fmla="*/ 11113 w 432"/>
              <a:gd name="T5" fmla="*/ 109537 h 430"/>
              <a:gd name="T6" fmla="*/ 24606 w 432"/>
              <a:gd name="T7" fmla="*/ 80962 h 430"/>
              <a:gd name="T8" fmla="*/ 44450 w 432"/>
              <a:gd name="T9" fmla="*/ 54769 h 430"/>
              <a:gd name="T10" fmla="*/ 67469 w 432"/>
              <a:gd name="T11" fmla="*/ 33337 h 430"/>
              <a:gd name="T12" fmla="*/ 94456 w 432"/>
              <a:gd name="T13" fmla="*/ 16669 h 430"/>
              <a:gd name="T14" fmla="*/ 123825 w 432"/>
              <a:gd name="T15" fmla="*/ 5556 h 430"/>
              <a:gd name="T16" fmla="*/ 155575 w 432"/>
              <a:gd name="T17" fmla="*/ 0 h 430"/>
              <a:gd name="T18" fmla="*/ 186531 w 432"/>
              <a:gd name="T19" fmla="*/ 0 h 430"/>
              <a:gd name="T20" fmla="*/ 218281 w 432"/>
              <a:gd name="T21" fmla="*/ 5556 h 430"/>
              <a:gd name="T22" fmla="*/ 246856 w 432"/>
              <a:gd name="T23" fmla="*/ 16669 h 430"/>
              <a:gd name="T24" fmla="*/ 274638 w 432"/>
              <a:gd name="T25" fmla="*/ 33337 h 430"/>
              <a:gd name="T26" fmla="*/ 297656 w 432"/>
              <a:gd name="T27" fmla="*/ 54769 h 430"/>
              <a:gd name="T28" fmla="*/ 317500 w 432"/>
              <a:gd name="T29" fmla="*/ 80962 h 430"/>
              <a:gd name="T30" fmla="*/ 330994 w 432"/>
              <a:gd name="T31" fmla="*/ 109537 h 430"/>
              <a:gd name="T32" fmla="*/ 340519 w 432"/>
              <a:gd name="T33" fmla="*/ 140494 h 430"/>
              <a:gd name="T34" fmla="*/ 342900 w 432"/>
              <a:gd name="T35" fmla="*/ 170656 h 430"/>
              <a:gd name="T36" fmla="*/ 340519 w 432"/>
              <a:gd name="T37" fmla="*/ 202406 h 430"/>
              <a:gd name="T38" fmla="*/ 330994 w 432"/>
              <a:gd name="T39" fmla="*/ 233362 h 430"/>
              <a:gd name="T40" fmla="*/ 317500 w 432"/>
              <a:gd name="T41" fmla="*/ 260350 h 430"/>
              <a:gd name="T42" fmla="*/ 297656 w 432"/>
              <a:gd name="T43" fmla="*/ 286543 h 430"/>
              <a:gd name="T44" fmla="*/ 274638 w 432"/>
              <a:gd name="T45" fmla="*/ 307975 h 430"/>
              <a:gd name="T46" fmla="*/ 246856 w 432"/>
              <a:gd name="T47" fmla="*/ 324643 h 430"/>
              <a:gd name="T48" fmla="*/ 218281 w 432"/>
              <a:gd name="T49" fmla="*/ 335756 h 430"/>
              <a:gd name="T50" fmla="*/ 186531 w 432"/>
              <a:gd name="T51" fmla="*/ 341312 h 430"/>
              <a:gd name="T52" fmla="*/ 155575 w 432"/>
              <a:gd name="T53" fmla="*/ 341312 h 430"/>
              <a:gd name="T54" fmla="*/ 123825 w 432"/>
              <a:gd name="T55" fmla="*/ 335756 h 430"/>
              <a:gd name="T56" fmla="*/ 94456 w 432"/>
              <a:gd name="T57" fmla="*/ 324643 h 430"/>
              <a:gd name="T58" fmla="*/ 67469 w 432"/>
              <a:gd name="T59" fmla="*/ 307975 h 430"/>
              <a:gd name="T60" fmla="*/ 44450 w 432"/>
              <a:gd name="T61" fmla="*/ 286543 h 430"/>
              <a:gd name="T62" fmla="*/ 24606 w 432"/>
              <a:gd name="T63" fmla="*/ 260350 h 430"/>
              <a:gd name="T64" fmla="*/ 11113 w 432"/>
              <a:gd name="T65" fmla="*/ 233362 h 430"/>
              <a:gd name="T66" fmla="*/ 1588 w 432"/>
              <a:gd name="T67" fmla="*/ 202406 h 430"/>
              <a:gd name="T68" fmla="*/ 0 w 432"/>
              <a:gd name="T69" fmla="*/ 170656 h 43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2" h="430">
                <a:moveTo>
                  <a:pt x="0" y="215"/>
                </a:moveTo>
                <a:lnTo>
                  <a:pt x="2" y="177"/>
                </a:lnTo>
                <a:lnTo>
                  <a:pt x="14" y="138"/>
                </a:lnTo>
                <a:lnTo>
                  <a:pt x="31" y="102"/>
                </a:lnTo>
                <a:lnTo>
                  <a:pt x="56" y="69"/>
                </a:lnTo>
                <a:lnTo>
                  <a:pt x="85" y="42"/>
                </a:lnTo>
                <a:lnTo>
                  <a:pt x="119" y="21"/>
                </a:lnTo>
                <a:lnTo>
                  <a:pt x="156" y="7"/>
                </a:lnTo>
                <a:lnTo>
                  <a:pt x="196" y="0"/>
                </a:lnTo>
                <a:lnTo>
                  <a:pt x="235" y="0"/>
                </a:lnTo>
                <a:lnTo>
                  <a:pt x="275" y="7"/>
                </a:lnTo>
                <a:lnTo>
                  <a:pt x="311" y="21"/>
                </a:lnTo>
                <a:lnTo>
                  <a:pt x="346" y="42"/>
                </a:lnTo>
                <a:lnTo>
                  <a:pt x="375" y="69"/>
                </a:lnTo>
                <a:lnTo>
                  <a:pt x="400" y="102"/>
                </a:lnTo>
                <a:lnTo>
                  <a:pt x="417" y="138"/>
                </a:lnTo>
                <a:lnTo>
                  <a:pt x="429" y="177"/>
                </a:lnTo>
                <a:lnTo>
                  <a:pt x="432" y="215"/>
                </a:lnTo>
                <a:lnTo>
                  <a:pt x="429" y="255"/>
                </a:lnTo>
                <a:lnTo>
                  <a:pt x="417" y="294"/>
                </a:lnTo>
                <a:lnTo>
                  <a:pt x="400" y="328"/>
                </a:lnTo>
                <a:lnTo>
                  <a:pt x="375" y="361"/>
                </a:lnTo>
                <a:lnTo>
                  <a:pt x="346" y="388"/>
                </a:lnTo>
                <a:lnTo>
                  <a:pt x="311" y="409"/>
                </a:lnTo>
                <a:lnTo>
                  <a:pt x="275" y="423"/>
                </a:lnTo>
                <a:lnTo>
                  <a:pt x="235" y="430"/>
                </a:lnTo>
                <a:lnTo>
                  <a:pt x="196" y="430"/>
                </a:lnTo>
                <a:lnTo>
                  <a:pt x="156" y="423"/>
                </a:lnTo>
                <a:lnTo>
                  <a:pt x="119" y="409"/>
                </a:lnTo>
                <a:lnTo>
                  <a:pt x="85" y="388"/>
                </a:lnTo>
                <a:lnTo>
                  <a:pt x="56" y="361"/>
                </a:lnTo>
                <a:lnTo>
                  <a:pt x="31" y="328"/>
                </a:lnTo>
                <a:lnTo>
                  <a:pt x="14" y="294"/>
                </a:lnTo>
                <a:lnTo>
                  <a:pt x="2" y="255"/>
                </a:lnTo>
                <a:lnTo>
                  <a:pt x="0" y="215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29" name="Rectangle 63"/>
          <p:cNvSpPr>
            <a:spLocks noChangeArrowheads="1"/>
          </p:cNvSpPr>
          <p:nvPr/>
        </p:nvSpPr>
        <p:spPr bwMode="auto">
          <a:xfrm>
            <a:off x="5004435" y="4062095"/>
            <a:ext cx="25717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x1</a:t>
            </a:r>
          </a:p>
        </p:txBody>
      </p:sp>
      <p:sp>
        <p:nvSpPr>
          <p:cNvPr id="130" name="Freeform 64"/>
          <p:cNvSpPr/>
          <p:nvPr/>
        </p:nvSpPr>
        <p:spPr bwMode="auto">
          <a:xfrm>
            <a:off x="6282690" y="4024630"/>
            <a:ext cx="381635" cy="379730"/>
          </a:xfrm>
          <a:custGeom>
            <a:avLst/>
            <a:gdLst>
              <a:gd name="T0" fmla="*/ 0 w 433"/>
              <a:gd name="T1" fmla="*/ 170656 h 430"/>
              <a:gd name="T2" fmla="*/ 3168 w 433"/>
              <a:gd name="T3" fmla="*/ 140494 h 430"/>
              <a:gd name="T4" fmla="*/ 12671 w 433"/>
              <a:gd name="T5" fmla="*/ 109537 h 430"/>
              <a:gd name="T6" fmla="*/ 26133 w 433"/>
              <a:gd name="T7" fmla="*/ 80962 h 430"/>
              <a:gd name="T8" fmla="*/ 44347 w 433"/>
              <a:gd name="T9" fmla="*/ 54769 h 430"/>
              <a:gd name="T10" fmla="*/ 68897 w 433"/>
              <a:gd name="T11" fmla="*/ 33337 h 430"/>
              <a:gd name="T12" fmla="*/ 94238 w 433"/>
              <a:gd name="T13" fmla="*/ 16669 h 430"/>
              <a:gd name="T14" fmla="*/ 125123 w 433"/>
              <a:gd name="T15" fmla="*/ 5556 h 430"/>
              <a:gd name="T16" fmla="*/ 155216 w 433"/>
              <a:gd name="T17" fmla="*/ 0 h 430"/>
              <a:gd name="T18" fmla="*/ 187684 w 433"/>
              <a:gd name="T19" fmla="*/ 0 h 430"/>
              <a:gd name="T20" fmla="*/ 217777 w 433"/>
              <a:gd name="T21" fmla="*/ 5556 h 430"/>
              <a:gd name="T22" fmla="*/ 248662 w 433"/>
              <a:gd name="T23" fmla="*/ 16669 h 430"/>
              <a:gd name="T24" fmla="*/ 274003 w 433"/>
              <a:gd name="T25" fmla="*/ 33337 h 430"/>
              <a:gd name="T26" fmla="*/ 298553 w 433"/>
              <a:gd name="T27" fmla="*/ 54769 h 430"/>
              <a:gd name="T28" fmla="*/ 316767 w 433"/>
              <a:gd name="T29" fmla="*/ 80962 h 430"/>
              <a:gd name="T30" fmla="*/ 330229 w 433"/>
              <a:gd name="T31" fmla="*/ 109537 h 430"/>
              <a:gd name="T32" fmla="*/ 339732 w 433"/>
              <a:gd name="T33" fmla="*/ 140494 h 430"/>
              <a:gd name="T34" fmla="*/ 342900 w 433"/>
              <a:gd name="T35" fmla="*/ 170656 h 430"/>
              <a:gd name="T36" fmla="*/ 339732 w 433"/>
              <a:gd name="T37" fmla="*/ 202406 h 430"/>
              <a:gd name="T38" fmla="*/ 330229 w 433"/>
              <a:gd name="T39" fmla="*/ 233362 h 430"/>
              <a:gd name="T40" fmla="*/ 316767 w 433"/>
              <a:gd name="T41" fmla="*/ 260350 h 430"/>
              <a:gd name="T42" fmla="*/ 298553 w 433"/>
              <a:gd name="T43" fmla="*/ 286543 h 430"/>
              <a:gd name="T44" fmla="*/ 274003 w 433"/>
              <a:gd name="T45" fmla="*/ 307975 h 430"/>
              <a:gd name="T46" fmla="*/ 248662 w 433"/>
              <a:gd name="T47" fmla="*/ 324643 h 430"/>
              <a:gd name="T48" fmla="*/ 217777 w 433"/>
              <a:gd name="T49" fmla="*/ 335756 h 430"/>
              <a:gd name="T50" fmla="*/ 187684 w 433"/>
              <a:gd name="T51" fmla="*/ 341312 h 430"/>
              <a:gd name="T52" fmla="*/ 155216 w 433"/>
              <a:gd name="T53" fmla="*/ 341312 h 430"/>
              <a:gd name="T54" fmla="*/ 125123 w 433"/>
              <a:gd name="T55" fmla="*/ 335756 h 430"/>
              <a:gd name="T56" fmla="*/ 94238 w 433"/>
              <a:gd name="T57" fmla="*/ 324643 h 430"/>
              <a:gd name="T58" fmla="*/ 68897 w 433"/>
              <a:gd name="T59" fmla="*/ 307975 h 430"/>
              <a:gd name="T60" fmla="*/ 44347 w 433"/>
              <a:gd name="T61" fmla="*/ 286543 h 430"/>
              <a:gd name="T62" fmla="*/ 26133 w 433"/>
              <a:gd name="T63" fmla="*/ 260350 h 430"/>
              <a:gd name="T64" fmla="*/ 12671 w 433"/>
              <a:gd name="T65" fmla="*/ 233362 h 430"/>
              <a:gd name="T66" fmla="*/ 3168 w 433"/>
              <a:gd name="T67" fmla="*/ 202406 h 430"/>
              <a:gd name="T68" fmla="*/ 0 w 433"/>
              <a:gd name="T69" fmla="*/ 170656 h 430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</a:gdLst>
            <a:ahLst/>
            <a:cxnLst>
              <a:cxn ang="T70">
                <a:pos x="T0" y="T1"/>
              </a:cxn>
              <a:cxn ang="T71">
                <a:pos x="T2" y="T3"/>
              </a:cxn>
              <a:cxn ang="T72">
                <a:pos x="T4" y="T5"/>
              </a:cxn>
              <a:cxn ang="T73">
                <a:pos x="T6" y="T7"/>
              </a:cxn>
              <a:cxn ang="T74">
                <a:pos x="T8" y="T9"/>
              </a:cxn>
              <a:cxn ang="T75">
                <a:pos x="T10" y="T11"/>
              </a:cxn>
              <a:cxn ang="T76">
                <a:pos x="T12" y="T13"/>
              </a:cxn>
              <a:cxn ang="T77">
                <a:pos x="T14" y="T15"/>
              </a:cxn>
              <a:cxn ang="T78">
                <a:pos x="T16" y="T17"/>
              </a:cxn>
              <a:cxn ang="T79">
                <a:pos x="T18" y="T19"/>
              </a:cxn>
              <a:cxn ang="T80">
                <a:pos x="T20" y="T21"/>
              </a:cxn>
              <a:cxn ang="T81">
                <a:pos x="T22" y="T23"/>
              </a:cxn>
              <a:cxn ang="T82">
                <a:pos x="T24" y="T25"/>
              </a:cxn>
              <a:cxn ang="T83">
                <a:pos x="T26" y="T27"/>
              </a:cxn>
              <a:cxn ang="T84">
                <a:pos x="T28" y="T29"/>
              </a:cxn>
              <a:cxn ang="T85">
                <a:pos x="T30" y="T31"/>
              </a:cxn>
              <a:cxn ang="T86">
                <a:pos x="T32" y="T33"/>
              </a:cxn>
              <a:cxn ang="T87">
                <a:pos x="T34" y="T35"/>
              </a:cxn>
              <a:cxn ang="T88">
                <a:pos x="T36" y="T37"/>
              </a:cxn>
              <a:cxn ang="T89">
                <a:pos x="T38" y="T39"/>
              </a:cxn>
              <a:cxn ang="T90">
                <a:pos x="T40" y="T41"/>
              </a:cxn>
              <a:cxn ang="T91">
                <a:pos x="T42" y="T43"/>
              </a:cxn>
              <a:cxn ang="T92">
                <a:pos x="T44" y="T45"/>
              </a:cxn>
              <a:cxn ang="T93">
                <a:pos x="T46" y="T47"/>
              </a:cxn>
              <a:cxn ang="T94">
                <a:pos x="T48" y="T49"/>
              </a:cxn>
              <a:cxn ang="T95">
                <a:pos x="T50" y="T51"/>
              </a:cxn>
              <a:cxn ang="T96">
                <a:pos x="T52" y="T53"/>
              </a:cxn>
              <a:cxn ang="T97">
                <a:pos x="T54" y="T55"/>
              </a:cxn>
              <a:cxn ang="T98">
                <a:pos x="T56" y="T57"/>
              </a:cxn>
              <a:cxn ang="T99">
                <a:pos x="T58" y="T59"/>
              </a:cxn>
              <a:cxn ang="T100">
                <a:pos x="T60" y="T61"/>
              </a:cxn>
              <a:cxn ang="T101">
                <a:pos x="T62" y="T63"/>
              </a:cxn>
              <a:cxn ang="T102">
                <a:pos x="T64" y="T65"/>
              </a:cxn>
              <a:cxn ang="T103">
                <a:pos x="T66" y="T67"/>
              </a:cxn>
              <a:cxn ang="T104">
                <a:pos x="T68" y="T69"/>
              </a:cxn>
            </a:cxnLst>
            <a:rect l="0" t="0" r="r" b="b"/>
            <a:pathLst>
              <a:path w="433" h="430">
                <a:moveTo>
                  <a:pt x="0" y="215"/>
                </a:moveTo>
                <a:lnTo>
                  <a:pt x="4" y="177"/>
                </a:lnTo>
                <a:lnTo>
                  <a:pt x="16" y="138"/>
                </a:lnTo>
                <a:lnTo>
                  <a:pt x="33" y="102"/>
                </a:lnTo>
                <a:lnTo>
                  <a:pt x="56" y="69"/>
                </a:lnTo>
                <a:lnTo>
                  <a:pt x="87" y="42"/>
                </a:lnTo>
                <a:lnTo>
                  <a:pt x="119" y="21"/>
                </a:lnTo>
                <a:lnTo>
                  <a:pt x="158" y="7"/>
                </a:lnTo>
                <a:lnTo>
                  <a:pt x="196" y="0"/>
                </a:lnTo>
                <a:lnTo>
                  <a:pt x="237" y="0"/>
                </a:lnTo>
                <a:lnTo>
                  <a:pt x="275" y="7"/>
                </a:lnTo>
                <a:lnTo>
                  <a:pt x="314" y="21"/>
                </a:lnTo>
                <a:lnTo>
                  <a:pt x="346" y="42"/>
                </a:lnTo>
                <a:lnTo>
                  <a:pt x="377" y="69"/>
                </a:lnTo>
                <a:lnTo>
                  <a:pt x="400" y="102"/>
                </a:lnTo>
                <a:lnTo>
                  <a:pt x="417" y="138"/>
                </a:lnTo>
                <a:lnTo>
                  <a:pt x="429" y="177"/>
                </a:lnTo>
                <a:lnTo>
                  <a:pt x="433" y="215"/>
                </a:lnTo>
                <a:lnTo>
                  <a:pt x="429" y="255"/>
                </a:lnTo>
                <a:lnTo>
                  <a:pt x="417" y="294"/>
                </a:lnTo>
                <a:lnTo>
                  <a:pt x="400" y="328"/>
                </a:lnTo>
                <a:lnTo>
                  <a:pt x="377" y="361"/>
                </a:lnTo>
                <a:lnTo>
                  <a:pt x="346" y="388"/>
                </a:lnTo>
                <a:lnTo>
                  <a:pt x="314" y="409"/>
                </a:lnTo>
                <a:lnTo>
                  <a:pt x="275" y="423"/>
                </a:lnTo>
                <a:lnTo>
                  <a:pt x="237" y="430"/>
                </a:lnTo>
                <a:lnTo>
                  <a:pt x="196" y="430"/>
                </a:lnTo>
                <a:lnTo>
                  <a:pt x="158" y="423"/>
                </a:lnTo>
                <a:lnTo>
                  <a:pt x="119" y="409"/>
                </a:lnTo>
                <a:lnTo>
                  <a:pt x="87" y="388"/>
                </a:lnTo>
                <a:lnTo>
                  <a:pt x="56" y="361"/>
                </a:lnTo>
                <a:lnTo>
                  <a:pt x="33" y="328"/>
                </a:lnTo>
                <a:lnTo>
                  <a:pt x="16" y="294"/>
                </a:lnTo>
                <a:lnTo>
                  <a:pt x="4" y="255"/>
                </a:lnTo>
                <a:lnTo>
                  <a:pt x="0" y="215"/>
                </a:lnTo>
                <a:close/>
              </a:path>
            </a:pathLst>
          </a:custGeom>
          <a:solidFill>
            <a:srgbClr val="FFFFFF"/>
          </a:solidFill>
          <a:ln w="3175">
            <a:solidFill>
              <a:srgbClr val="000000"/>
            </a:solidFill>
            <a:prstDash val="solid"/>
            <a:round/>
          </a:ln>
        </p:spPr>
        <p:txBody>
          <a:bodyPr/>
          <a:lstStyle/>
          <a:p>
            <a:endParaRPr lang="zh-CN" altLang="en-US">
              <a:latin typeface="Sitka Text" pitchFamily="2" charset="0"/>
            </a:endParaRPr>
          </a:p>
        </p:txBody>
      </p:sp>
      <p:sp>
        <p:nvSpPr>
          <p:cNvPr id="131" name="Rectangle 65"/>
          <p:cNvSpPr>
            <a:spLocks noChangeArrowheads="1"/>
          </p:cNvSpPr>
          <p:nvPr/>
        </p:nvSpPr>
        <p:spPr bwMode="auto">
          <a:xfrm>
            <a:off x="6341110" y="4062095"/>
            <a:ext cx="285115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>
                <a:solidFill>
                  <a:srgbClr val="000000"/>
                </a:solidFill>
                <a:latin typeface="Sitka Text" pitchFamily="2" charset="0"/>
                <a:ea typeface="宋体" panose="02010600030101010101" pitchFamily="2" charset="-122"/>
              </a:rPr>
              <a:t>x2</a:t>
            </a:r>
          </a:p>
        </p:txBody>
      </p:sp>
      <p:sp>
        <p:nvSpPr>
          <p:cNvPr id="132" name="Text Box 67"/>
          <p:cNvSpPr txBox="1">
            <a:spLocks noChangeArrowheads="1"/>
          </p:cNvSpPr>
          <p:nvPr/>
        </p:nvSpPr>
        <p:spPr bwMode="auto">
          <a:xfrm>
            <a:off x="2289175" y="3453130"/>
            <a:ext cx="266573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1800" dirty="0">
                <a:solidFill>
                  <a:srgbClr val="FF0000"/>
                </a:solidFill>
                <a:latin typeface="Sitka Text" pitchFamily="2" charset="0"/>
                <a:ea typeface="宋体" panose="02010600030101010101" pitchFamily="2" charset="-122"/>
              </a:rPr>
              <a:t>y*z calculated twice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>
            <p:custDataLst>
              <p:tags r:id="rId1"/>
            </p:custDataLst>
          </p:nvPr>
        </p:nvSpPr>
        <p:spPr>
          <a:xfrm>
            <a:off x="207010" y="708025"/>
            <a:ext cx="3284220" cy="1530350"/>
          </a:xfrm>
          <a:prstGeom prst="rect">
            <a:avLst/>
          </a:prstGeom>
          <a:solidFill>
            <a:srgbClr val="1E7A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7" name="矩形 16"/>
          <p:cNvSpPr/>
          <p:nvPr>
            <p:custDataLst>
              <p:tags r:id="rId2"/>
            </p:custDataLst>
          </p:nvPr>
        </p:nvSpPr>
        <p:spPr>
          <a:xfrm>
            <a:off x="207010" y="1406525"/>
            <a:ext cx="8676640" cy="4832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Noto Serif CJK SC" panose="02020400000000000000" pitchFamily="18" charset="-122"/>
              <a:ea typeface="FZHei-B01S" panose="02010601030101010101" pitchFamily="2" charset="-122"/>
              <a:sym typeface="Noto Serif CJK SC" panose="02020400000000000000" pitchFamily="18" charset="-122"/>
            </a:endParaRPr>
          </a:p>
        </p:txBody>
      </p:sp>
      <p:sp>
        <p:nvSpPr>
          <p:cNvPr id="19" name="Title 1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5605" y="693420"/>
            <a:ext cx="7341870" cy="899160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335" kern="120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US" altLang="zh-CN" sz="4000" dirty="0">
                <a:solidFill>
                  <a:schemeClr val="bg1"/>
                </a:solidFill>
                <a:latin typeface="Sitka Text" pitchFamily="2" charset="0"/>
                <a:ea typeface="+mn-ea"/>
                <a:sym typeface="+mn-ea"/>
              </a:rPr>
              <a:t>Precedence</a:t>
            </a:r>
          </a:p>
        </p:txBody>
      </p:sp>
      <p:pic>
        <p:nvPicPr>
          <p:cNvPr id="3" name="图片 2" descr="华工标志（透明版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7740015" y="116205"/>
            <a:ext cx="1230630" cy="1230630"/>
          </a:xfrm>
          <a:prstGeom prst="rect">
            <a:avLst/>
          </a:prstGeom>
        </p:spPr>
      </p:pic>
      <p:sp>
        <p:nvSpPr>
          <p:cNvPr id="17410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38B633-1EA6-4F5F-B277-3C04A31B8A71}" type="datetime1">
              <a:rPr lang="zh-CN" altLang="en-US" sz="790" smtClean="0"/>
              <a:pPr/>
              <a:t>2024/11/4</a:t>
            </a:fld>
            <a:endParaRPr lang="en-US" altLang="zh-CN" sz="790"/>
          </a:p>
        </p:txBody>
      </p:sp>
      <p:sp>
        <p:nvSpPr>
          <p:cNvPr id="17411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zh-CN" sz="790" smtClean="0"/>
              <a:t>lec 9 Graph Algorithms</a:t>
            </a:r>
            <a:endParaRPr lang="en-US" altLang="zh-CN" sz="790"/>
          </a:p>
        </p:txBody>
      </p:sp>
      <p:sp>
        <p:nvSpPr>
          <p:cNvPr id="1741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557530" indent="-21463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8572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2001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543050" indent="-171450"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15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556FB2B-4561-4815-B583-5332F9F42222}" type="slidenum">
              <a:rPr lang="en-US" altLang="zh-CN" sz="790"/>
              <a:pPr/>
              <a:t>9</a:t>
            </a:fld>
            <a:endParaRPr lang="en-US" altLang="zh-CN" sz="790"/>
          </a:p>
        </p:txBody>
      </p:sp>
      <p:sp>
        <p:nvSpPr>
          <p:cNvPr id="31" name="Text Box 3"/>
          <p:cNvSpPr txBox="1">
            <a:spLocks noChangeArrowheads="1"/>
          </p:cNvSpPr>
          <p:nvPr/>
        </p:nvSpPr>
        <p:spPr bwMode="auto">
          <a:xfrm>
            <a:off x="1451531" y="1723788"/>
            <a:ext cx="1957705" cy="2153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latin typeface="Sitka Text" pitchFamily="2" charset="0"/>
                <a:ea typeface="宋体" panose="02010600030101010101" pitchFamily="2" charset="-122"/>
              </a:rPr>
              <a:t>1</a:t>
            </a: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	a=0;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latin typeface="Sitka Text" pitchFamily="2" charset="0"/>
                <a:ea typeface="宋体" panose="02010600030101010101" pitchFamily="2" charset="-122"/>
              </a:rPr>
              <a:t>2</a:t>
            </a: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	b=1;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latin typeface="Sitka Text" pitchFamily="2" charset="0"/>
                <a:ea typeface="宋体" panose="02010600030101010101" pitchFamily="2" charset="-122"/>
              </a:rPr>
              <a:t>3</a:t>
            </a: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	c=a+1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latin typeface="Sitka Text" pitchFamily="2" charset="0"/>
                <a:ea typeface="宋体" panose="02010600030101010101" pitchFamily="2" charset="-122"/>
              </a:rPr>
              <a:t>4</a:t>
            </a: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	d=b+a;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latin typeface="Sitka Text" pitchFamily="2" charset="0"/>
                <a:ea typeface="宋体" panose="02010600030101010101" pitchFamily="2" charset="-122"/>
              </a:rPr>
              <a:t>5</a:t>
            </a: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	e=d+1;</a:t>
            </a: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S</a:t>
            </a:r>
            <a:r>
              <a:rPr lang="en-US" altLang="zh-CN" baseline="-25000">
                <a:latin typeface="Sitka Text" pitchFamily="2" charset="0"/>
                <a:ea typeface="宋体" panose="02010600030101010101" pitchFamily="2" charset="-122"/>
              </a:rPr>
              <a:t>6</a:t>
            </a:r>
            <a:r>
              <a:rPr lang="en-US" altLang="zh-CN">
                <a:latin typeface="Sitka Text" pitchFamily="2" charset="0"/>
                <a:ea typeface="宋体" panose="02010600030101010101" pitchFamily="2" charset="-122"/>
              </a:rPr>
              <a:t>	e=c+d;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704035" y="2531870"/>
            <a:ext cx="2159517" cy="3177070"/>
            <a:chOff x="3275335" y="1892980"/>
            <a:chExt cx="2879356" cy="4236094"/>
          </a:xfrm>
        </p:grpSpPr>
        <p:sp>
          <p:nvSpPr>
            <p:cNvPr id="32" name="Oval 4"/>
            <p:cNvSpPr>
              <a:spLocks noChangeArrowheads="1"/>
            </p:cNvSpPr>
            <p:nvPr/>
          </p:nvSpPr>
          <p:spPr bwMode="auto">
            <a:xfrm>
              <a:off x="3837310" y="4329484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1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3" name="Oval 5"/>
            <p:cNvSpPr>
              <a:spLocks noChangeArrowheads="1"/>
            </p:cNvSpPr>
            <p:nvPr/>
          </p:nvSpPr>
          <p:spPr bwMode="auto">
            <a:xfrm>
              <a:off x="3837310" y="5624884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1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4" name="Oval 6"/>
            <p:cNvSpPr>
              <a:spLocks noChangeArrowheads="1"/>
            </p:cNvSpPr>
            <p:nvPr/>
          </p:nvSpPr>
          <p:spPr bwMode="auto">
            <a:xfrm>
              <a:off x="5666110" y="5624884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1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5" name="Oval 7"/>
            <p:cNvSpPr>
              <a:spLocks noChangeArrowheads="1"/>
            </p:cNvSpPr>
            <p:nvPr/>
          </p:nvSpPr>
          <p:spPr bwMode="auto">
            <a:xfrm>
              <a:off x="3746823" y="2272084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1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6" name="Oval 8"/>
            <p:cNvSpPr>
              <a:spLocks noChangeArrowheads="1"/>
            </p:cNvSpPr>
            <p:nvPr/>
          </p:nvSpPr>
          <p:spPr bwMode="auto">
            <a:xfrm>
              <a:off x="5666110" y="2881684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1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sp>
          <p:nvSpPr>
            <p:cNvPr id="37" name="Oval 9"/>
            <p:cNvSpPr>
              <a:spLocks noChangeArrowheads="1"/>
            </p:cNvSpPr>
            <p:nvPr/>
          </p:nvSpPr>
          <p:spPr bwMode="auto">
            <a:xfrm>
              <a:off x="5666110" y="4177084"/>
              <a:ext cx="152400" cy="152400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zh-CN" altLang="en-US" sz="2100">
                <a:latin typeface="Sitka Text" pitchFamily="2" charset="0"/>
                <a:ea typeface="宋体" panose="02010600030101010101" pitchFamily="2" charset="-122"/>
              </a:endParaRPr>
            </a:p>
          </p:txBody>
        </p:sp>
        <p:cxnSp>
          <p:nvCxnSpPr>
            <p:cNvPr id="38" name="AutoShape 10"/>
            <p:cNvCxnSpPr>
              <a:cxnSpLocks noChangeShapeType="1"/>
              <a:stCxn id="32" idx="4"/>
              <a:endCxn id="33" idx="0"/>
            </p:cNvCxnSpPr>
            <p:nvPr/>
          </p:nvCxnSpPr>
          <p:spPr bwMode="auto">
            <a:xfrm>
              <a:off x="3913510" y="4481884"/>
              <a:ext cx="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AutoShape 11"/>
            <p:cNvCxnSpPr>
              <a:cxnSpLocks noChangeShapeType="1"/>
              <a:stCxn id="32" idx="0"/>
              <a:endCxn id="35" idx="4"/>
            </p:cNvCxnSpPr>
            <p:nvPr/>
          </p:nvCxnSpPr>
          <p:spPr bwMode="auto">
            <a:xfrm flipH="1" flipV="1">
              <a:off x="3823023" y="2424484"/>
              <a:ext cx="90487" cy="1905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AutoShape 12"/>
            <p:cNvCxnSpPr>
              <a:cxnSpLocks noChangeShapeType="1"/>
              <a:stCxn id="37" idx="3"/>
              <a:endCxn id="33" idx="7"/>
            </p:cNvCxnSpPr>
            <p:nvPr/>
          </p:nvCxnSpPr>
          <p:spPr bwMode="auto">
            <a:xfrm flipH="1">
              <a:off x="3967485" y="4307259"/>
              <a:ext cx="1720850" cy="1339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AutoShape 13"/>
            <p:cNvCxnSpPr>
              <a:cxnSpLocks noChangeShapeType="1"/>
              <a:stCxn id="36" idx="3"/>
              <a:endCxn id="33" idx="7"/>
            </p:cNvCxnSpPr>
            <p:nvPr/>
          </p:nvCxnSpPr>
          <p:spPr bwMode="auto">
            <a:xfrm flipH="1">
              <a:off x="3967485" y="3011859"/>
              <a:ext cx="1720850" cy="26352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AutoShape 14"/>
            <p:cNvCxnSpPr>
              <a:cxnSpLocks noChangeShapeType="1"/>
              <a:stCxn id="34" idx="1"/>
              <a:endCxn id="35" idx="5"/>
            </p:cNvCxnSpPr>
            <p:nvPr/>
          </p:nvCxnSpPr>
          <p:spPr bwMode="auto">
            <a:xfrm flipH="1" flipV="1">
              <a:off x="3876998" y="2402259"/>
              <a:ext cx="1811337" cy="32448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AutoShape 15"/>
            <p:cNvCxnSpPr>
              <a:cxnSpLocks noChangeShapeType="1"/>
              <a:stCxn id="35" idx="5"/>
              <a:endCxn id="37" idx="1"/>
            </p:cNvCxnSpPr>
            <p:nvPr/>
          </p:nvCxnSpPr>
          <p:spPr bwMode="auto">
            <a:xfrm>
              <a:off x="3876998" y="2402259"/>
              <a:ext cx="1811337" cy="179705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16"/>
            <p:cNvCxnSpPr>
              <a:cxnSpLocks noChangeShapeType="1"/>
              <a:stCxn id="36" idx="4"/>
              <a:endCxn id="37" idx="0"/>
            </p:cNvCxnSpPr>
            <p:nvPr/>
          </p:nvCxnSpPr>
          <p:spPr bwMode="auto">
            <a:xfrm>
              <a:off x="5742310" y="3034084"/>
              <a:ext cx="0" cy="11430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17"/>
            <p:cNvCxnSpPr>
              <a:cxnSpLocks noChangeShapeType="1"/>
              <a:stCxn id="37" idx="4"/>
              <a:endCxn id="34" idx="0"/>
            </p:cNvCxnSpPr>
            <p:nvPr/>
          </p:nvCxnSpPr>
          <p:spPr bwMode="auto">
            <a:xfrm>
              <a:off x="5742310" y="4329484"/>
              <a:ext cx="0" cy="1295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Text Box 18"/>
            <p:cNvSpPr txBox="1">
              <a:spLocks noChangeArrowheads="1"/>
            </p:cNvSpPr>
            <p:nvPr/>
          </p:nvSpPr>
          <p:spPr bwMode="auto">
            <a:xfrm>
              <a:off x="3948277" y="4206294"/>
              <a:ext cx="373380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b="1">
                  <a:latin typeface="Sitka Text" pitchFamily="2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47" name="Text Box 19"/>
            <p:cNvSpPr txBox="1">
              <a:spLocks noChangeArrowheads="1"/>
            </p:cNvSpPr>
            <p:nvPr/>
          </p:nvSpPr>
          <p:spPr bwMode="auto">
            <a:xfrm>
              <a:off x="3731530" y="5730294"/>
              <a:ext cx="349673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b="1">
                  <a:latin typeface="Sitka Text" pitchFamily="2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8" name="Text Box 20"/>
            <p:cNvSpPr txBox="1">
              <a:spLocks noChangeArrowheads="1"/>
            </p:cNvSpPr>
            <p:nvPr/>
          </p:nvSpPr>
          <p:spPr bwMode="auto">
            <a:xfrm>
              <a:off x="5776230" y="5654094"/>
              <a:ext cx="375073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b="1">
                  <a:latin typeface="Sitka Text" pitchFamily="2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49" name="Text Box 21"/>
            <p:cNvSpPr txBox="1">
              <a:spLocks noChangeArrowheads="1"/>
            </p:cNvSpPr>
            <p:nvPr/>
          </p:nvSpPr>
          <p:spPr bwMode="auto">
            <a:xfrm>
              <a:off x="3639244" y="1892980"/>
              <a:ext cx="381847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b="1" dirty="0">
                  <a:latin typeface="Sitka Text" pitchFamily="2" charset="0"/>
                  <a:ea typeface="宋体" panose="02010600030101010101" pitchFamily="2" charset="-122"/>
                </a:rPr>
                <a:t>6</a:t>
              </a:r>
            </a:p>
          </p:txBody>
        </p:sp>
        <p:sp>
          <p:nvSpPr>
            <p:cNvPr id="50" name="Text Box 22"/>
            <p:cNvSpPr txBox="1">
              <a:spLocks noChangeArrowheads="1"/>
            </p:cNvSpPr>
            <p:nvPr/>
          </p:nvSpPr>
          <p:spPr bwMode="auto">
            <a:xfrm>
              <a:off x="5701300" y="2469044"/>
              <a:ext cx="372533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b="1">
                  <a:latin typeface="Sitka Text" pitchFamily="2" charset="0"/>
                  <a:ea typeface="宋体" panose="02010600030101010101" pitchFamily="2" charset="-122"/>
                </a:rPr>
                <a:t>5</a:t>
              </a: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5772844" y="4053894"/>
              <a:ext cx="381847" cy="3987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zh-CN" sz="1350" b="1">
                  <a:latin typeface="Sitka Text" pitchFamily="2" charset="0"/>
                  <a:ea typeface="宋体" panose="02010600030101010101" pitchFamily="2" charset="-122"/>
                </a:rPr>
                <a:t>4</a:t>
              </a:r>
            </a:p>
          </p:txBody>
        </p:sp>
        <p:sp>
          <p:nvSpPr>
            <p:cNvPr id="52" name="Freeform 24"/>
            <p:cNvSpPr/>
            <p:nvPr/>
          </p:nvSpPr>
          <p:spPr bwMode="auto">
            <a:xfrm>
              <a:off x="3275335" y="2421309"/>
              <a:ext cx="598488" cy="3214688"/>
            </a:xfrm>
            <a:custGeom>
              <a:avLst/>
              <a:gdLst>
                <a:gd name="T0" fmla="*/ 598488 w 377"/>
                <a:gd name="T1" fmla="*/ 3214688 h 2025"/>
                <a:gd name="T2" fmla="*/ 15875 w 377"/>
                <a:gd name="T3" fmla="*/ 2009775 h 2025"/>
                <a:gd name="T4" fmla="*/ 506413 w 377"/>
                <a:gd name="T5" fmla="*/ 0 h 202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77" h="2025">
                  <a:moveTo>
                    <a:pt x="377" y="2025"/>
                  </a:moveTo>
                  <a:cubicBezTo>
                    <a:pt x="316" y="1899"/>
                    <a:pt x="20" y="1604"/>
                    <a:pt x="10" y="1266"/>
                  </a:cubicBezTo>
                  <a:cubicBezTo>
                    <a:pt x="0" y="928"/>
                    <a:pt x="255" y="264"/>
                    <a:pt x="319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tka Text" pitchFamily="2" charset="0"/>
              </a:endParaRPr>
            </a:p>
          </p:txBody>
        </p:sp>
        <p:sp>
          <p:nvSpPr>
            <p:cNvPr id="53" name="Freeform 25"/>
            <p:cNvSpPr/>
            <p:nvPr/>
          </p:nvSpPr>
          <p:spPr bwMode="auto">
            <a:xfrm>
              <a:off x="5805810" y="3029322"/>
              <a:ext cx="331788" cy="2632075"/>
            </a:xfrm>
            <a:custGeom>
              <a:avLst/>
              <a:gdLst>
                <a:gd name="T0" fmla="*/ 12700 w 209"/>
                <a:gd name="T1" fmla="*/ 2632075 h 1658"/>
                <a:gd name="T2" fmla="*/ 330200 w 209"/>
                <a:gd name="T3" fmla="*/ 1190625 h 1658"/>
                <a:gd name="T4" fmla="*/ 0 w 209"/>
                <a:gd name="T5" fmla="*/ 0 h 165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09" h="1658">
                  <a:moveTo>
                    <a:pt x="8" y="1658"/>
                  </a:moveTo>
                  <a:cubicBezTo>
                    <a:pt x="41" y="1507"/>
                    <a:pt x="209" y="1026"/>
                    <a:pt x="208" y="750"/>
                  </a:cubicBezTo>
                  <a:cubicBezTo>
                    <a:pt x="207" y="474"/>
                    <a:pt x="43" y="156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Sitka Text" pitchFamily="2" charset="0"/>
              </a:endParaRPr>
            </a:p>
          </p:txBody>
        </p:sp>
      </p:grp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3491880" y="1621973"/>
            <a:ext cx="51845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20000"/>
              </a:lnSpc>
            </a:pPr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Which statements must execute before S</a:t>
            </a:r>
            <a:r>
              <a:rPr lang="en-US" altLang="zh-CN" baseline="-25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6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?</a:t>
            </a: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S</a:t>
            </a:r>
            <a:r>
              <a:rPr lang="en-US" altLang="zh-CN" baseline="-25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1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, S</a:t>
            </a:r>
            <a:r>
              <a:rPr lang="en-US" altLang="zh-CN" baseline="-25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2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, S</a:t>
            </a:r>
            <a:r>
              <a:rPr lang="en-US" altLang="zh-CN" baseline="-25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3</a:t>
            </a:r>
            <a:r>
              <a:rPr lang="en-US" altLang="zh-CN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, S</a:t>
            </a:r>
            <a:r>
              <a:rPr lang="en-US" altLang="zh-CN" baseline="-25000" dirty="0">
                <a:solidFill>
                  <a:srgbClr val="263AF8"/>
                </a:solidFill>
                <a:latin typeface="Sitka Text" pitchFamily="2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55" name="Text Box 27"/>
          <p:cNvSpPr txBox="1">
            <a:spLocks noChangeArrowheads="1"/>
          </p:cNvSpPr>
          <p:nvPr/>
        </p:nvSpPr>
        <p:spPr bwMode="auto">
          <a:xfrm>
            <a:off x="904772" y="5410232"/>
            <a:ext cx="4217035" cy="706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>
              <a:defRPr>
                <a:latin typeface="Sitka Text" pitchFamily="2" charset="0"/>
                <a:ea typeface="宋体" panose="02010600030101010101" pitchFamily="2" charset="-122"/>
              </a:defRPr>
            </a:lvl1pPr>
            <a:lvl2pPr marL="742950" indent="-285750">
              <a:defRPr sz="2000">
                <a:latin typeface="Arial" panose="020B0604020202020204" pitchFamily="34" charset="0"/>
              </a:defRPr>
            </a:lvl2pPr>
            <a:lvl3pPr marL="1143000" indent="-228600">
              <a:defRPr sz="2000">
                <a:latin typeface="Arial" panose="020B0604020202020204" pitchFamily="34" charset="0"/>
              </a:defRPr>
            </a:lvl3pPr>
            <a:lvl4pPr marL="1600200" indent="-228600">
              <a:defRPr sz="2000">
                <a:latin typeface="Arial" panose="020B0604020202020204" pitchFamily="34" charset="0"/>
              </a:defRPr>
            </a:lvl4pPr>
            <a:lvl5pPr marL="2057400" indent="-228600"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zh-CN" sz="2000" dirty="0"/>
              <a:t>Nodes = statements</a:t>
            </a:r>
          </a:p>
          <a:p>
            <a:r>
              <a:rPr lang="en-US" altLang="zh-CN" sz="2000" dirty="0"/>
              <a:t>Edges = precedence requirements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dlMjhmNTNlYTMyZDkyYmQ5YWI0OGM4ZjhmMTc0Mj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0.0"/>
  <p:tag name="KSO_WM_BEAUTIFY_FLAG" val="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TM02900720[[fn=积分]]</Template>
  <TotalTime>254</TotalTime>
  <Words>2298</Words>
  <Application>Microsoft Office PowerPoint</Application>
  <PresentationFormat>全屏显示(4:3)</PresentationFormat>
  <Paragraphs>623</Paragraphs>
  <Slides>39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0" baseType="lpstr">
      <vt:lpstr>HDOfficeLightV0</vt:lpstr>
      <vt:lpstr>幻灯片 1</vt:lpstr>
      <vt:lpstr>Definitions &amp; Representations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</vt:vector>
  </TitlesOfParts>
  <Company>scut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zhang qin</dc:creator>
  <cp:lastModifiedBy>yi xiang</cp:lastModifiedBy>
  <cp:revision>1108</cp:revision>
  <dcterms:created xsi:type="dcterms:W3CDTF">2000-11-03T19:18:00Z</dcterms:created>
  <dcterms:modified xsi:type="dcterms:W3CDTF">2024-11-04T15:30:02Z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C2C7CA4C798A42358A52AA051F237808_12</vt:lpwstr>
  </property>
  <property fmtid="{D5CDD505-2E9C-101B-9397-08002B2CF9AE}" pid="3" name="KSOProductBuildVer">
    <vt:lpwstr>2052-12.1.0.15712</vt:lpwstr>
  </property>
</Properties>
</file>