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tags/tag538.xml" ContentType="application/vnd.openxmlformats-officedocument.presentationml.tags+xml"/>
  <Override PartName="/ppt/tags/tag585.xml" ContentType="application/vnd.openxmlformats-officedocument.presentationml.tags+xml"/>
  <Override PartName="/ppt/tags/tag724.xml" ContentType="application/vnd.openxmlformats-officedocument.presentationml.tags+xml"/>
  <Override PartName="/ppt/tags/tag771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63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639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541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664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579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18.xml" ContentType="application/vnd.openxmlformats-officedocument.presentationml.tags+xml"/>
  <Override PartName="/ppt/tags/tag765.xml" ContentType="application/vnd.openxmlformats-officedocument.presentationml.tags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535.xml" ContentType="application/vnd.openxmlformats-officedocument.presentationml.tags+xml"/>
  <Override PartName="/ppt/tags/tag582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658.xml" ContentType="application/vnd.openxmlformats-officedocument.presentationml.tags+xml"/>
  <Override PartName="/ppt/tags/tag721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60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636.xml" ContentType="application/vnd.openxmlformats-officedocument.presentationml.tags+xml"/>
  <Override PartName="/ppt/tags/tag683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tags/tag614.xml" ContentType="application/vnd.openxmlformats-officedocument.presentationml.tags+xml"/>
  <Override PartName="/ppt/tags/tag661.xml" ContentType="application/vnd.openxmlformats-officedocument.presentationml.tags+xml"/>
  <Override PartName="/ppt/tags/tag759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37.xml" ContentType="application/vnd.openxmlformats-officedocument.presentationml.tags+xml"/>
  <Override PartName="/ppt/tags/tag784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576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tags/tag715.xml" ContentType="application/vnd.openxmlformats-officedocument.presentationml.tags+xml"/>
  <Override PartName="/ppt/tags/tag762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740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71.xml" ContentType="application/vnd.openxmlformats-officedocument.presentationml.tags+xml"/>
  <Override PartName="/ppt/tags/tag469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08.xml" ContentType="application/vnd.openxmlformats-officedocument.presentationml.tags+xml"/>
  <Override PartName="/ppt/tags/tag655.xml" ContentType="application/vnd.openxmlformats-officedocument.presentationml.tags+xml"/>
  <Override PartName="/ppt/tags/tag9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494.xml" ContentType="application/vnd.openxmlformats-officedocument.presentationml.tags+xml"/>
  <Override PartName="/ppt/tags/tag633.xml" ContentType="application/vnd.openxmlformats-officedocument.presentationml.tags+xml"/>
  <Override PartName="/ppt/tags/tag680.xml" ContentType="application/vnd.openxmlformats-officedocument.presentationml.tags+xml"/>
  <Override PartName="/ppt/tags/tag778.xml" ContentType="application/vnd.openxmlformats-officedocument.presentationml.tags+xml"/>
  <Override PartName="/ppt/slides/slide48.xml" ContentType="application/vnd.openxmlformats-officedocument.presentationml.slide+xml"/>
  <Override PartName="/ppt/tags/tag141.xml" ContentType="application/vnd.openxmlformats-officedocument.presentationml.tags+xml"/>
  <Override PartName="/ppt/tags/tag239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756.xml" ContentType="application/vnd.openxmlformats-officedocument.presentationml.tags+xml"/>
  <Override PartName="/ppt/slides/slide26.xml" ContentType="application/vnd.openxmlformats-officedocument.presentationml.slide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548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734.xml" ContentType="application/vnd.openxmlformats-officedocument.presentationml.tags+xml"/>
  <Override PartName="/ppt/tags/tag781.xml" ContentType="application/vnd.openxmlformats-officedocument.presentationml.tags+xml"/>
  <Override PartName="/ppt/tags/tag179.xml" ContentType="application/vnd.openxmlformats-officedocument.presentationml.tags+xml"/>
  <Override PartName="/ppt/tags/tag242.xml" ContentType="application/vnd.openxmlformats-officedocument.presentationml.tags+xml"/>
  <Override PartName="/ppt/tags/tag526.xml" ContentType="application/vnd.openxmlformats-officedocument.presentationml.tags+xml"/>
  <Override PartName="/ppt/tags/tag573.xml" ContentType="application/vnd.openxmlformats-officedocument.presentationml.tags+xml"/>
  <Override PartName="/ppt/tags/tag71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504.xml" ContentType="application/vnd.openxmlformats-officedocument.presentationml.tags+xml"/>
  <Override PartName="/ppt/tags/tag551.xml" ContentType="application/vnd.openxmlformats-officedocument.presentationml.tags+xml"/>
  <Override PartName="/ppt/tags/tag649.xml" ContentType="application/vnd.openxmlformats-officedocument.presentationml.tags+xml"/>
  <Override PartName="/ppt/tags/tag696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82.xml" ContentType="application/vnd.openxmlformats-officedocument.presentationml.tags+xml"/>
  <Override PartName="/ppt/tags/tag627.xml" ContentType="application/vnd.openxmlformats-officedocument.presentationml.tags+xml"/>
  <Override PartName="/ppt/tags/tag674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19.xml" ContentType="application/vnd.openxmlformats-officedocument.presentationml.tags+xml"/>
  <Override PartName="/ppt/tags/tag466.xml" ContentType="application/vnd.openxmlformats-officedocument.presentationml.tags+xml"/>
  <Override PartName="/ppt/tags/tag605.xml" ContentType="application/vnd.openxmlformats-officedocument.presentationml.tags+xml"/>
  <Override PartName="/ppt/tags/tag652.xml" ContentType="application/vnd.openxmlformats-officedocument.presentationml.tags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tags/tag589.xml" ContentType="application/vnd.openxmlformats-officedocument.presentationml.tags+xml"/>
  <Override PartName="/ppt/tags/tag728.xml" ContentType="application/vnd.openxmlformats-officedocument.presentationml.tags+xml"/>
  <Override PartName="/ppt/tags/tag775.xml" ContentType="application/vnd.openxmlformats-officedocument.presentationml.tags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567.xml" ContentType="application/vnd.openxmlformats-officedocument.presentationml.tags+xml"/>
  <Override PartName="/ppt/tags/tag630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422.xml" ContentType="application/vnd.openxmlformats-officedocument.presentationml.tags+xml"/>
  <Override PartName="/ppt/tags/tag706.xml" ContentType="application/vnd.openxmlformats-officedocument.presentationml.tags+xml"/>
  <Override PartName="/ppt/tags/tag753.xml" ContentType="application/vnd.openxmlformats-officedocument.presentationml.tags+xml"/>
  <Override PartName="/ppt/slides/slide23.xml" ContentType="application/vnd.openxmlformats-officedocument.presentationml.slide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261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592.xml" ContentType="application/vnd.openxmlformats-officedocument.presentationml.tags+xml"/>
  <Override PartName="/ppt/tags/tag731.xml" ContentType="application/vnd.openxmlformats-officedocument.presentationml.tags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70.xml" ContentType="application/vnd.openxmlformats-officedocument.presentationml.tags+xml"/>
  <Override PartName="/ppt/tags/tag668.xml" ContentType="application/vnd.openxmlformats-officedocument.presentationml.tags+xml"/>
  <Override PartName="/ppt/tags/tag14.xml" ContentType="application/vnd.openxmlformats-officedocument.presentationml.tags+xml"/>
  <Override PartName="/ppt/tags/tag61.xml" ContentType="application/vnd.openxmlformats-officedocument.presentationml.tags+xml"/>
  <Override PartName="/ppt/tags/tag129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62.xml" ContentType="application/vnd.openxmlformats-officedocument.presentationml.tags+xml"/>
  <Override PartName="/ppt/tags/tag646.xml" ContentType="application/vnd.openxmlformats-officedocument.presentationml.tags+xml"/>
  <Override PartName="/ppt/tags/tag693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38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277.xml" ContentType="application/vnd.openxmlformats-officedocument.presentationml.tags+xml"/>
  <Override PartName="/ppt/tags/tag340.xml" ContentType="application/vnd.openxmlformats-officedocument.presentationml.tags+xml"/>
  <Override PartName="/ppt/tags/tag624.xml" ContentType="application/vnd.openxmlformats-officedocument.presentationml.tags+xml"/>
  <Override PartName="/ppt/tags/tag671.xml" ContentType="application/vnd.openxmlformats-officedocument.presentationml.tags+xml"/>
  <Override PartName="/ppt/tags/tag769.xml" ContentType="application/vnd.openxmlformats-officedocument.presentationml.tags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539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280.xml" ContentType="application/vnd.openxmlformats-officedocument.presentationml.tags+xml"/>
  <Override PartName="/ppt/tags/tag378.xml" ContentType="application/vnd.openxmlformats-officedocument.presentationml.tags+xml"/>
  <Override PartName="/ppt/tags/tag441.xml" ContentType="application/vnd.openxmlformats-officedocument.presentationml.tags+xml"/>
  <Override PartName="/ppt/tags/tag725.xml" ContentType="application/vnd.openxmlformats-officedocument.presentationml.tags+xml"/>
  <Override PartName="/ppt/tags/tag772.xml" ContentType="application/vnd.openxmlformats-officedocument.presentationml.tags+xml"/>
  <Override PartName="/ppt/slides/slide42.xml" ContentType="application/vnd.openxmlformats-officedocument.presentationml.slide+xml"/>
  <Override PartName="/ppt/tags/tag517.xml" ContentType="application/vnd.openxmlformats-officedocument.presentationml.tags+xml"/>
  <Override PartName="/ppt/tags/tag564.xml" ContentType="application/vnd.openxmlformats-officedocument.presentationml.tags+xml"/>
  <Override PartName="/ppt/tags/tag703.xml" ContentType="application/vnd.openxmlformats-officedocument.presentationml.tags+xml"/>
  <Override PartName="/ppt/tags/tag750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33.xml" ContentType="application/vnd.openxmlformats-officedocument.presentationml.tags+xml"/>
  <Override PartName="/ppt/tags/tag80.xml" ContentType="application/vnd.openxmlformats-officedocument.presentationml.tags+xml"/>
  <Override PartName="/ppt/tags/tag148.xml" ContentType="application/vnd.openxmlformats-officedocument.presentationml.tags+xml"/>
  <Override PartName="/ppt/tags/tag195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618.xml" ContentType="application/vnd.openxmlformats-officedocument.presentationml.tags+xml"/>
  <Override PartName="/ppt/tags/tag665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457.xml" ContentType="application/vnd.openxmlformats-officedocument.presentationml.tags+xml"/>
  <Override PartName="/ppt/tags/tag52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690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notesSlides/notesSlide2.xml" ContentType="application/vnd.openxmlformats-officedocument.presentationml.notesSlide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tags/tag621.xml" ContentType="application/vnd.openxmlformats-officedocument.presentationml.tags+xml"/>
  <Override PartName="/ppt/tags/tag719.xml" ContentType="application/vnd.openxmlformats-officedocument.presentationml.tags+xml"/>
  <Override PartName="/ppt/tags/tag766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558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583.xml" ContentType="application/vnd.openxmlformats-officedocument.presentationml.tags+xml"/>
  <Override PartName="/ppt/tags/tag722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61.xml" ContentType="application/vnd.openxmlformats-officedocument.presentationml.tags+xml"/>
  <Override PartName="/ppt/tags/tag659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37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662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38.xml" ContentType="application/vnd.openxmlformats-officedocument.presentationml.tags+xml"/>
  <Override PartName="/ppt/tags/tag785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71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tags/tag555.xml" ContentType="application/vnd.openxmlformats-officedocument.presentationml.tags+xml"/>
  <Override PartName="/ppt/tags/tag763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580.xml" ContentType="application/vnd.openxmlformats-officedocument.presentationml.tags+xml"/>
  <Override PartName="/ppt/tags/tag67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656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779.xml" ContentType="application/vnd.openxmlformats-officedocument.presentationml.tags+xml"/>
  <Override PartName="/ppt/slides/slide49.xml" ContentType="application/vnd.openxmlformats-officedocument.presentationml.slide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slides/slide46.xml" ContentType="application/vnd.openxmlformats-officedocument.presentationml.slide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slides/slide40.xml" ContentType="application/vnd.openxmlformats-officedocument.presentationml.slide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53.xml" ContentType="application/vnd.openxmlformats-officedocument.presentationml.tags+xml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slides/slide47.xml" ContentType="application/vnd.openxmlformats-officedocument.presentationml.slide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slides/slide44.xml" ContentType="application/vnd.openxmlformats-officedocument.presentationml.slide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651" r:id="rId2"/>
    <p:sldId id="1325" r:id="rId3"/>
    <p:sldId id="1326" r:id="rId4"/>
    <p:sldId id="1327" r:id="rId5"/>
    <p:sldId id="1328" r:id="rId6"/>
    <p:sldId id="1300" r:id="rId7"/>
    <p:sldId id="1301" r:id="rId8"/>
    <p:sldId id="1303" r:id="rId9"/>
    <p:sldId id="1329" r:id="rId10"/>
    <p:sldId id="1304" r:id="rId11"/>
    <p:sldId id="1330" r:id="rId12"/>
    <p:sldId id="1331" r:id="rId13"/>
    <p:sldId id="1332" r:id="rId14"/>
    <p:sldId id="1333" r:id="rId15"/>
    <p:sldId id="1334" r:id="rId16"/>
    <p:sldId id="1335" r:id="rId17"/>
    <p:sldId id="1336" r:id="rId18"/>
    <p:sldId id="1337" r:id="rId19"/>
    <p:sldId id="1339" r:id="rId20"/>
    <p:sldId id="1338" r:id="rId21"/>
    <p:sldId id="1316" r:id="rId22"/>
    <p:sldId id="1317" r:id="rId23"/>
    <p:sldId id="1318" r:id="rId24"/>
    <p:sldId id="1320" r:id="rId25"/>
    <p:sldId id="1321" r:id="rId26"/>
    <p:sldId id="1322" r:id="rId27"/>
    <p:sldId id="1323" r:id="rId28"/>
    <p:sldId id="1340" r:id="rId29"/>
    <p:sldId id="1324" r:id="rId30"/>
    <p:sldId id="1281" r:id="rId31"/>
    <p:sldId id="1282" r:id="rId32"/>
    <p:sldId id="1283" r:id="rId33"/>
    <p:sldId id="1284" r:id="rId34"/>
    <p:sldId id="1285" r:id="rId35"/>
    <p:sldId id="1286" r:id="rId36"/>
    <p:sldId id="1287" r:id="rId37"/>
    <p:sldId id="1288" r:id="rId38"/>
    <p:sldId id="1289" r:id="rId39"/>
    <p:sldId id="1290" r:id="rId40"/>
    <p:sldId id="1291" r:id="rId41"/>
    <p:sldId id="1292" r:id="rId42"/>
    <p:sldId id="1294" r:id="rId43"/>
    <p:sldId id="1293" r:id="rId44"/>
    <p:sldId id="1169" r:id="rId45"/>
    <p:sldId id="1295" r:id="rId46"/>
    <p:sldId id="1171" r:id="rId47"/>
    <p:sldId id="1296" r:id="rId48"/>
    <p:sldId id="1341" r:id="rId49"/>
    <p:sldId id="1342" r:id="rId50"/>
  </p:sldIdLst>
  <p:sldSz cx="9144000" cy="6858000" type="screen4x3"/>
  <p:notesSz cx="9180513" cy="6858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4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0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464" y="-96"/>
      </p:cViewPr>
      <p:guideLst>
        <p:guide orient="horz" pos="2124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D04B98-12FC-4F9C-922F-3B7166A6DEA8}" type="slidenum">
              <a:rPr lang="en-US" altLang="zh-CN" sz="1200">
                <a:latin typeface="Times New Roman" panose="02020603050405020304" pitchFamily="18" charset="0"/>
              </a:rPr>
              <a:pPr/>
              <a:t>44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48" tIns="45026" rIns="90048" bIns="45026"/>
          <a:lstStyle/>
          <a:p>
            <a:r>
              <a:rPr lang="en-US" altLang="zh-CN" smtClean="0">
                <a:ea typeface="宋体" panose="02010600030101010101" pitchFamily="2" charset="-122"/>
              </a:rPr>
              <a:t>Why use a queue?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Some sense of </a:t>
            </a:r>
            <a:r>
              <a:rPr lang="en-US" altLang="zh-CN" i="1" smtClean="0">
                <a:ea typeface="宋体" panose="02010600030101010101" pitchFamily="2" charset="-122"/>
              </a:rPr>
              <a:t>stability</a:t>
            </a:r>
            <a:r>
              <a:rPr lang="en-US" altLang="zh-CN" smtClean="0">
                <a:ea typeface="宋体" panose="02010600030101010101" pitchFamily="2" charset="-122"/>
              </a:rPr>
              <a:t> as Zasha discussed it while I was out partying.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CA2611-CD80-46AD-8ECA-B270C5C1EF9D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3" name="图片 12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94EA91-4568-4767-8F2F-E0B4819B9188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87176-DDD5-48CF-8CBF-661F7DF7B25A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36AED-FBA4-4258-A96D-FC87D855CFC3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3E3AFE-F962-4189-8D4E-D236DF59E2C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B3457E-B346-4026-B387-BA60F27A7378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E90E1-56CB-4367-9ED4-FA8AB678A74F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0A1742-8189-4DCC-958C-FBA210CD4E29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8AAA68-7491-45F0-B623-1952B63DD59C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85C30-54CB-412C-A923-F1DC510B1389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227E58-0531-48C1-9A6E-44B123F58FCA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1BBF58CB-B3E4-4BED-8989-C1D47305B147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9-2 Graph Algorithms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2" Type="http://schemas.openxmlformats.org/officeDocument/2006/relationships/tags" Target="../tags/tag115.xml"/><Relationship Id="rId16" Type="http://schemas.openxmlformats.org/officeDocument/2006/relationships/image" Target="../media/image1.png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0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4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1.png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1.png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7" Type="http://schemas.openxmlformats.org/officeDocument/2006/relationships/image" Target="../media/image1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90.xml"/><Relationship Id="rId7" Type="http://schemas.openxmlformats.org/officeDocument/2006/relationships/image" Target="../media/image1.png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10" Type="http://schemas.openxmlformats.org/officeDocument/2006/relationships/image" Target="../media/image1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209.xml"/><Relationship Id="rId18" Type="http://schemas.openxmlformats.org/officeDocument/2006/relationships/tags" Target="../tags/tag214.xml"/><Relationship Id="rId26" Type="http://schemas.openxmlformats.org/officeDocument/2006/relationships/tags" Target="../tags/tag222.xml"/><Relationship Id="rId39" Type="http://schemas.openxmlformats.org/officeDocument/2006/relationships/tags" Target="../tags/tag235.xml"/><Relationship Id="rId3" Type="http://schemas.openxmlformats.org/officeDocument/2006/relationships/tags" Target="../tags/tag199.xml"/><Relationship Id="rId21" Type="http://schemas.openxmlformats.org/officeDocument/2006/relationships/tags" Target="../tags/tag217.xml"/><Relationship Id="rId34" Type="http://schemas.openxmlformats.org/officeDocument/2006/relationships/tags" Target="../tags/tag230.xml"/><Relationship Id="rId42" Type="http://schemas.openxmlformats.org/officeDocument/2006/relationships/tags" Target="../tags/tag238.xml"/><Relationship Id="rId47" Type="http://schemas.openxmlformats.org/officeDocument/2006/relationships/tags" Target="../tags/tag243.xml"/><Relationship Id="rId50" Type="http://schemas.openxmlformats.org/officeDocument/2006/relationships/tags" Target="../tags/tag246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17" Type="http://schemas.openxmlformats.org/officeDocument/2006/relationships/tags" Target="../tags/tag213.xml"/><Relationship Id="rId25" Type="http://schemas.openxmlformats.org/officeDocument/2006/relationships/tags" Target="../tags/tag221.xml"/><Relationship Id="rId33" Type="http://schemas.openxmlformats.org/officeDocument/2006/relationships/tags" Target="../tags/tag229.xml"/><Relationship Id="rId38" Type="http://schemas.openxmlformats.org/officeDocument/2006/relationships/tags" Target="../tags/tag234.xml"/><Relationship Id="rId46" Type="http://schemas.openxmlformats.org/officeDocument/2006/relationships/tags" Target="../tags/tag242.xml"/><Relationship Id="rId2" Type="http://schemas.openxmlformats.org/officeDocument/2006/relationships/tags" Target="../tags/tag198.xml"/><Relationship Id="rId16" Type="http://schemas.openxmlformats.org/officeDocument/2006/relationships/tags" Target="../tags/tag212.xml"/><Relationship Id="rId20" Type="http://schemas.openxmlformats.org/officeDocument/2006/relationships/tags" Target="../tags/tag216.xml"/><Relationship Id="rId29" Type="http://schemas.openxmlformats.org/officeDocument/2006/relationships/tags" Target="../tags/tag225.xml"/><Relationship Id="rId41" Type="http://schemas.openxmlformats.org/officeDocument/2006/relationships/tags" Target="../tags/tag237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24" Type="http://schemas.openxmlformats.org/officeDocument/2006/relationships/tags" Target="../tags/tag220.xml"/><Relationship Id="rId32" Type="http://schemas.openxmlformats.org/officeDocument/2006/relationships/tags" Target="../tags/tag228.xml"/><Relationship Id="rId37" Type="http://schemas.openxmlformats.org/officeDocument/2006/relationships/tags" Target="../tags/tag233.xml"/><Relationship Id="rId40" Type="http://schemas.openxmlformats.org/officeDocument/2006/relationships/tags" Target="../tags/tag236.xml"/><Relationship Id="rId45" Type="http://schemas.openxmlformats.org/officeDocument/2006/relationships/tags" Target="../tags/tag241.xml"/><Relationship Id="rId5" Type="http://schemas.openxmlformats.org/officeDocument/2006/relationships/tags" Target="../tags/tag201.xml"/><Relationship Id="rId15" Type="http://schemas.openxmlformats.org/officeDocument/2006/relationships/tags" Target="../tags/tag211.xml"/><Relationship Id="rId23" Type="http://schemas.openxmlformats.org/officeDocument/2006/relationships/tags" Target="../tags/tag219.xml"/><Relationship Id="rId28" Type="http://schemas.openxmlformats.org/officeDocument/2006/relationships/tags" Target="../tags/tag224.xml"/><Relationship Id="rId36" Type="http://schemas.openxmlformats.org/officeDocument/2006/relationships/tags" Target="../tags/tag232.xml"/><Relationship Id="rId49" Type="http://schemas.openxmlformats.org/officeDocument/2006/relationships/tags" Target="../tags/tag245.xml"/><Relationship Id="rId10" Type="http://schemas.openxmlformats.org/officeDocument/2006/relationships/tags" Target="../tags/tag206.xml"/><Relationship Id="rId19" Type="http://schemas.openxmlformats.org/officeDocument/2006/relationships/tags" Target="../tags/tag215.xml"/><Relationship Id="rId31" Type="http://schemas.openxmlformats.org/officeDocument/2006/relationships/tags" Target="../tags/tag227.xml"/><Relationship Id="rId44" Type="http://schemas.openxmlformats.org/officeDocument/2006/relationships/tags" Target="../tags/tag240.xml"/><Relationship Id="rId52" Type="http://schemas.openxmlformats.org/officeDocument/2006/relationships/image" Target="../media/image1.png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tags" Target="../tags/tag210.xml"/><Relationship Id="rId22" Type="http://schemas.openxmlformats.org/officeDocument/2006/relationships/tags" Target="../tags/tag218.xml"/><Relationship Id="rId27" Type="http://schemas.openxmlformats.org/officeDocument/2006/relationships/tags" Target="../tags/tag223.xml"/><Relationship Id="rId30" Type="http://schemas.openxmlformats.org/officeDocument/2006/relationships/tags" Target="../tags/tag226.xml"/><Relationship Id="rId35" Type="http://schemas.openxmlformats.org/officeDocument/2006/relationships/tags" Target="../tags/tag231.xml"/><Relationship Id="rId43" Type="http://schemas.openxmlformats.org/officeDocument/2006/relationships/tags" Target="../tags/tag239.xml"/><Relationship Id="rId48" Type="http://schemas.openxmlformats.org/officeDocument/2006/relationships/tags" Target="../tags/tag244.xml"/><Relationship Id="rId8" Type="http://schemas.openxmlformats.org/officeDocument/2006/relationships/tags" Target="../tags/tag204.xml"/><Relationship Id="rId5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249.xml"/><Relationship Id="rId7" Type="http://schemas.openxmlformats.org/officeDocument/2006/relationships/image" Target="../media/image1.png"/><Relationship Id="rId2" Type="http://schemas.openxmlformats.org/officeDocument/2006/relationships/tags" Target="../tags/tag248.xml"/><Relationship Id="rId1" Type="http://schemas.openxmlformats.org/officeDocument/2006/relationships/tags" Target="../tags/tag24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1.xml"/><Relationship Id="rId4" Type="http://schemas.openxmlformats.org/officeDocument/2006/relationships/tags" Target="../tags/tag25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62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64.xml"/><Relationship Id="rId4" Type="http://schemas.openxmlformats.org/officeDocument/2006/relationships/tags" Target="../tags/tag2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67.xml"/><Relationship Id="rId7" Type="http://schemas.openxmlformats.org/officeDocument/2006/relationships/image" Target="../media/image1.png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9.xml"/><Relationship Id="rId4" Type="http://schemas.openxmlformats.org/officeDocument/2006/relationships/tags" Target="../tags/tag268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tags" Target="../tags/tag386.xml"/><Relationship Id="rId299" Type="http://schemas.openxmlformats.org/officeDocument/2006/relationships/tags" Target="../tags/tag568.xml"/><Relationship Id="rId21" Type="http://schemas.openxmlformats.org/officeDocument/2006/relationships/tags" Target="../tags/tag290.xml"/><Relationship Id="rId63" Type="http://schemas.openxmlformats.org/officeDocument/2006/relationships/tags" Target="../tags/tag332.xml"/><Relationship Id="rId159" Type="http://schemas.openxmlformats.org/officeDocument/2006/relationships/tags" Target="../tags/tag428.xml"/><Relationship Id="rId324" Type="http://schemas.openxmlformats.org/officeDocument/2006/relationships/tags" Target="../tags/tag593.xml"/><Relationship Id="rId366" Type="http://schemas.openxmlformats.org/officeDocument/2006/relationships/tags" Target="../tags/tag635.xml"/><Relationship Id="rId170" Type="http://schemas.openxmlformats.org/officeDocument/2006/relationships/tags" Target="../tags/tag439.xml"/><Relationship Id="rId226" Type="http://schemas.openxmlformats.org/officeDocument/2006/relationships/tags" Target="../tags/tag495.xml"/><Relationship Id="rId433" Type="http://schemas.openxmlformats.org/officeDocument/2006/relationships/tags" Target="../tags/tag702.xml"/><Relationship Id="rId268" Type="http://schemas.openxmlformats.org/officeDocument/2006/relationships/tags" Target="../tags/tag537.xml"/><Relationship Id="rId32" Type="http://schemas.openxmlformats.org/officeDocument/2006/relationships/tags" Target="../tags/tag301.xml"/><Relationship Id="rId74" Type="http://schemas.openxmlformats.org/officeDocument/2006/relationships/tags" Target="../tags/tag343.xml"/><Relationship Id="rId128" Type="http://schemas.openxmlformats.org/officeDocument/2006/relationships/tags" Target="../tags/tag397.xml"/><Relationship Id="rId335" Type="http://schemas.openxmlformats.org/officeDocument/2006/relationships/tags" Target="../tags/tag604.xml"/><Relationship Id="rId377" Type="http://schemas.openxmlformats.org/officeDocument/2006/relationships/tags" Target="../tags/tag646.xml"/><Relationship Id="rId5" Type="http://schemas.openxmlformats.org/officeDocument/2006/relationships/tags" Target="../tags/tag274.xml"/><Relationship Id="rId181" Type="http://schemas.openxmlformats.org/officeDocument/2006/relationships/tags" Target="../tags/tag450.xml"/><Relationship Id="rId237" Type="http://schemas.openxmlformats.org/officeDocument/2006/relationships/tags" Target="../tags/tag506.xml"/><Relationship Id="rId402" Type="http://schemas.openxmlformats.org/officeDocument/2006/relationships/tags" Target="../tags/tag671.xml"/><Relationship Id="rId279" Type="http://schemas.openxmlformats.org/officeDocument/2006/relationships/tags" Target="../tags/tag548.xml"/><Relationship Id="rId444" Type="http://schemas.openxmlformats.org/officeDocument/2006/relationships/tags" Target="../tags/tag713.xml"/><Relationship Id="rId43" Type="http://schemas.openxmlformats.org/officeDocument/2006/relationships/tags" Target="../tags/tag312.xml"/><Relationship Id="rId139" Type="http://schemas.openxmlformats.org/officeDocument/2006/relationships/tags" Target="../tags/tag408.xml"/><Relationship Id="rId290" Type="http://schemas.openxmlformats.org/officeDocument/2006/relationships/tags" Target="../tags/tag559.xml"/><Relationship Id="rId304" Type="http://schemas.openxmlformats.org/officeDocument/2006/relationships/tags" Target="../tags/tag573.xml"/><Relationship Id="rId346" Type="http://schemas.openxmlformats.org/officeDocument/2006/relationships/tags" Target="../tags/tag615.xml"/><Relationship Id="rId388" Type="http://schemas.openxmlformats.org/officeDocument/2006/relationships/tags" Target="../tags/tag657.xml"/><Relationship Id="rId85" Type="http://schemas.openxmlformats.org/officeDocument/2006/relationships/tags" Target="../tags/tag354.xml"/><Relationship Id="rId150" Type="http://schemas.openxmlformats.org/officeDocument/2006/relationships/tags" Target="../tags/tag419.xml"/><Relationship Id="rId192" Type="http://schemas.openxmlformats.org/officeDocument/2006/relationships/tags" Target="../tags/tag461.xml"/><Relationship Id="rId206" Type="http://schemas.openxmlformats.org/officeDocument/2006/relationships/tags" Target="../tags/tag475.xml"/><Relationship Id="rId413" Type="http://schemas.openxmlformats.org/officeDocument/2006/relationships/tags" Target="../tags/tag682.xml"/><Relationship Id="rId248" Type="http://schemas.openxmlformats.org/officeDocument/2006/relationships/tags" Target="../tags/tag517.xml"/><Relationship Id="rId12" Type="http://schemas.openxmlformats.org/officeDocument/2006/relationships/tags" Target="../tags/tag281.xml"/><Relationship Id="rId108" Type="http://schemas.openxmlformats.org/officeDocument/2006/relationships/tags" Target="../tags/tag377.xml"/><Relationship Id="rId315" Type="http://schemas.openxmlformats.org/officeDocument/2006/relationships/tags" Target="../tags/tag584.xml"/><Relationship Id="rId357" Type="http://schemas.openxmlformats.org/officeDocument/2006/relationships/tags" Target="../tags/tag626.xml"/><Relationship Id="rId54" Type="http://schemas.openxmlformats.org/officeDocument/2006/relationships/tags" Target="../tags/tag323.xml"/><Relationship Id="rId96" Type="http://schemas.openxmlformats.org/officeDocument/2006/relationships/tags" Target="../tags/tag365.xml"/><Relationship Id="rId161" Type="http://schemas.openxmlformats.org/officeDocument/2006/relationships/tags" Target="../tags/tag430.xml"/><Relationship Id="rId217" Type="http://schemas.openxmlformats.org/officeDocument/2006/relationships/tags" Target="../tags/tag486.xml"/><Relationship Id="rId399" Type="http://schemas.openxmlformats.org/officeDocument/2006/relationships/tags" Target="../tags/tag668.xml"/><Relationship Id="rId6" Type="http://schemas.openxmlformats.org/officeDocument/2006/relationships/tags" Target="../tags/tag275.xml"/><Relationship Id="rId238" Type="http://schemas.openxmlformats.org/officeDocument/2006/relationships/tags" Target="../tags/tag507.xml"/><Relationship Id="rId259" Type="http://schemas.openxmlformats.org/officeDocument/2006/relationships/tags" Target="../tags/tag528.xml"/><Relationship Id="rId424" Type="http://schemas.openxmlformats.org/officeDocument/2006/relationships/tags" Target="../tags/tag693.xml"/><Relationship Id="rId445" Type="http://schemas.openxmlformats.org/officeDocument/2006/relationships/tags" Target="../tags/tag714.xml"/><Relationship Id="rId23" Type="http://schemas.openxmlformats.org/officeDocument/2006/relationships/tags" Target="../tags/tag292.xml"/><Relationship Id="rId119" Type="http://schemas.openxmlformats.org/officeDocument/2006/relationships/tags" Target="../tags/tag388.xml"/><Relationship Id="rId270" Type="http://schemas.openxmlformats.org/officeDocument/2006/relationships/tags" Target="../tags/tag539.xml"/><Relationship Id="rId291" Type="http://schemas.openxmlformats.org/officeDocument/2006/relationships/tags" Target="../tags/tag560.xml"/><Relationship Id="rId305" Type="http://schemas.openxmlformats.org/officeDocument/2006/relationships/tags" Target="../tags/tag574.xml"/><Relationship Id="rId326" Type="http://schemas.openxmlformats.org/officeDocument/2006/relationships/tags" Target="../tags/tag595.xml"/><Relationship Id="rId347" Type="http://schemas.openxmlformats.org/officeDocument/2006/relationships/tags" Target="../tags/tag616.xml"/><Relationship Id="rId44" Type="http://schemas.openxmlformats.org/officeDocument/2006/relationships/tags" Target="../tags/tag313.xml"/><Relationship Id="rId65" Type="http://schemas.openxmlformats.org/officeDocument/2006/relationships/tags" Target="../tags/tag334.xml"/><Relationship Id="rId86" Type="http://schemas.openxmlformats.org/officeDocument/2006/relationships/tags" Target="../tags/tag355.xml"/><Relationship Id="rId130" Type="http://schemas.openxmlformats.org/officeDocument/2006/relationships/tags" Target="../tags/tag399.xml"/><Relationship Id="rId151" Type="http://schemas.openxmlformats.org/officeDocument/2006/relationships/tags" Target="../tags/tag420.xml"/><Relationship Id="rId368" Type="http://schemas.openxmlformats.org/officeDocument/2006/relationships/tags" Target="../tags/tag637.xml"/><Relationship Id="rId389" Type="http://schemas.openxmlformats.org/officeDocument/2006/relationships/tags" Target="../tags/tag658.xml"/><Relationship Id="rId172" Type="http://schemas.openxmlformats.org/officeDocument/2006/relationships/tags" Target="../tags/tag441.xml"/><Relationship Id="rId193" Type="http://schemas.openxmlformats.org/officeDocument/2006/relationships/tags" Target="../tags/tag462.xml"/><Relationship Id="rId207" Type="http://schemas.openxmlformats.org/officeDocument/2006/relationships/tags" Target="../tags/tag476.xml"/><Relationship Id="rId228" Type="http://schemas.openxmlformats.org/officeDocument/2006/relationships/tags" Target="../tags/tag497.xml"/><Relationship Id="rId249" Type="http://schemas.openxmlformats.org/officeDocument/2006/relationships/tags" Target="../tags/tag518.xml"/><Relationship Id="rId414" Type="http://schemas.openxmlformats.org/officeDocument/2006/relationships/tags" Target="../tags/tag683.xml"/><Relationship Id="rId435" Type="http://schemas.openxmlformats.org/officeDocument/2006/relationships/tags" Target="../tags/tag704.xml"/><Relationship Id="rId13" Type="http://schemas.openxmlformats.org/officeDocument/2006/relationships/tags" Target="../tags/tag282.xml"/><Relationship Id="rId109" Type="http://schemas.openxmlformats.org/officeDocument/2006/relationships/tags" Target="../tags/tag378.xml"/><Relationship Id="rId260" Type="http://schemas.openxmlformats.org/officeDocument/2006/relationships/tags" Target="../tags/tag529.xml"/><Relationship Id="rId281" Type="http://schemas.openxmlformats.org/officeDocument/2006/relationships/tags" Target="../tags/tag550.xml"/><Relationship Id="rId316" Type="http://schemas.openxmlformats.org/officeDocument/2006/relationships/tags" Target="../tags/tag585.xml"/><Relationship Id="rId337" Type="http://schemas.openxmlformats.org/officeDocument/2006/relationships/tags" Target="../tags/tag606.xml"/><Relationship Id="rId34" Type="http://schemas.openxmlformats.org/officeDocument/2006/relationships/tags" Target="../tags/tag303.xml"/><Relationship Id="rId55" Type="http://schemas.openxmlformats.org/officeDocument/2006/relationships/tags" Target="../tags/tag324.xml"/><Relationship Id="rId76" Type="http://schemas.openxmlformats.org/officeDocument/2006/relationships/tags" Target="../tags/tag345.xml"/><Relationship Id="rId97" Type="http://schemas.openxmlformats.org/officeDocument/2006/relationships/tags" Target="../tags/tag366.xml"/><Relationship Id="rId120" Type="http://schemas.openxmlformats.org/officeDocument/2006/relationships/tags" Target="../tags/tag389.xml"/><Relationship Id="rId141" Type="http://schemas.openxmlformats.org/officeDocument/2006/relationships/tags" Target="../tags/tag410.xml"/><Relationship Id="rId358" Type="http://schemas.openxmlformats.org/officeDocument/2006/relationships/tags" Target="../tags/tag627.xml"/><Relationship Id="rId379" Type="http://schemas.openxmlformats.org/officeDocument/2006/relationships/tags" Target="../tags/tag648.xml"/><Relationship Id="rId7" Type="http://schemas.openxmlformats.org/officeDocument/2006/relationships/tags" Target="../tags/tag276.xml"/><Relationship Id="rId162" Type="http://schemas.openxmlformats.org/officeDocument/2006/relationships/tags" Target="../tags/tag431.xml"/><Relationship Id="rId183" Type="http://schemas.openxmlformats.org/officeDocument/2006/relationships/tags" Target="../tags/tag452.xml"/><Relationship Id="rId218" Type="http://schemas.openxmlformats.org/officeDocument/2006/relationships/tags" Target="../tags/tag487.xml"/><Relationship Id="rId239" Type="http://schemas.openxmlformats.org/officeDocument/2006/relationships/tags" Target="../tags/tag508.xml"/><Relationship Id="rId390" Type="http://schemas.openxmlformats.org/officeDocument/2006/relationships/tags" Target="../tags/tag659.xml"/><Relationship Id="rId404" Type="http://schemas.openxmlformats.org/officeDocument/2006/relationships/tags" Target="../tags/tag673.xml"/><Relationship Id="rId425" Type="http://schemas.openxmlformats.org/officeDocument/2006/relationships/tags" Target="../tags/tag694.xml"/><Relationship Id="rId446" Type="http://schemas.openxmlformats.org/officeDocument/2006/relationships/tags" Target="../tags/tag715.xml"/><Relationship Id="rId250" Type="http://schemas.openxmlformats.org/officeDocument/2006/relationships/tags" Target="../tags/tag519.xml"/><Relationship Id="rId271" Type="http://schemas.openxmlformats.org/officeDocument/2006/relationships/tags" Target="../tags/tag540.xml"/><Relationship Id="rId292" Type="http://schemas.openxmlformats.org/officeDocument/2006/relationships/tags" Target="../tags/tag561.xml"/><Relationship Id="rId306" Type="http://schemas.openxmlformats.org/officeDocument/2006/relationships/tags" Target="../tags/tag575.xml"/><Relationship Id="rId24" Type="http://schemas.openxmlformats.org/officeDocument/2006/relationships/tags" Target="../tags/tag293.xml"/><Relationship Id="rId45" Type="http://schemas.openxmlformats.org/officeDocument/2006/relationships/tags" Target="../tags/tag314.xml"/><Relationship Id="rId66" Type="http://schemas.openxmlformats.org/officeDocument/2006/relationships/tags" Target="../tags/tag335.xml"/><Relationship Id="rId87" Type="http://schemas.openxmlformats.org/officeDocument/2006/relationships/tags" Target="../tags/tag356.xml"/><Relationship Id="rId110" Type="http://schemas.openxmlformats.org/officeDocument/2006/relationships/tags" Target="../tags/tag379.xml"/><Relationship Id="rId131" Type="http://schemas.openxmlformats.org/officeDocument/2006/relationships/tags" Target="../tags/tag400.xml"/><Relationship Id="rId327" Type="http://schemas.openxmlformats.org/officeDocument/2006/relationships/tags" Target="../tags/tag596.xml"/><Relationship Id="rId348" Type="http://schemas.openxmlformats.org/officeDocument/2006/relationships/tags" Target="../tags/tag617.xml"/><Relationship Id="rId369" Type="http://schemas.openxmlformats.org/officeDocument/2006/relationships/tags" Target="../tags/tag638.xml"/><Relationship Id="rId152" Type="http://schemas.openxmlformats.org/officeDocument/2006/relationships/tags" Target="../tags/tag421.xml"/><Relationship Id="rId173" Type="http://schemas.openxmlformats.org/officeDocument/2006/relationships/tags" Target="../tags/tag442.xml"/><Relationship Id="rId194" Type="http://schemas.openxmlformats.org/officeDocument/2006/relationships/tags" Target="../tags/tag463.xml"/><Relationship Id="rId208" Type="http://schemas.openxmlformats.org/officeDocument/2006/relationships/tags" Target="../tags/tag477.xml"/><Relationship Id="rId229" Type="http://schemas.openxmlformats.org/officeDocument/2006/relationships/tags" Target="../tags/tag498.xml"/><Relationship Id="rId380" Type="http://schemas.openxmlformats.org/officeDocument/2006/relationships/tags" Target="../tags/tag649.xml"/><Relationship Id="rId415" Type="http://schemas.openxmlformats.org/officeDocument/2006/relationships/tags" Target="../tags/tag684.xml"/><Relationship Id="rId436" Type="http://schemas.openxmlformats.org/officeDocument/2006/relationships/tags" Target="../tags/tag705.xml"/><Relationship Id="rId240" Type="http://schemas.openxmlformats.org/officeDocument/2006/relationships/tags" Target="../tags/tag509.xml"/><Relationship Id="rId261" Type="http://schemas.openxmlformats.org/officeDocument/2006/relationships/tags" Target="../tags/tag530.xml"/><Relationship Id="rId14" Type="http://schemas.openxmlformats.org/officeDocument/2006/relationships/tags" Target="../tags/tag283.xml"/><Relationship Id="rId35" Type="http://schemas.openxmlformats.org/officeDocument/2006/relationships/tags" Target="../tags/tag304.xml"/><Relationship Id="rId56" Type="http://schemas.openxmlformats.org/officeDocument/2006/relationships/tags" Target="../tags/tag325.xml"/><Relationship Id="rId77" Type="http://schemas.openxmlformats.org/officeDocument/2006/relationships/tags" Target="../tags/tag346.xml"/><Relationship Id="rId100" Type="http://schemas.openxmlformats.org/officeDocument/2006/relationships/tags" Target="../tags/tag369.xml"/><Relationship Id="rId282" Type="http://schemas.openxmlformats.org/officeDocument/2006/relationships/tags" Target="../tags/tag551.xml"/><Relationship Id="rId317" Type="http://schemas.openxmlformats.org/officeDocument/2006/relationships/tags" Target="../tags/tag586.xml"/><Relationship Id="rId338" Type="http://schemas.openxmlformats.org/officeDocument/2006/relationships/tags" Target="../tags/tag607.xml"/><Relationship Id="rId359" Type="http://schemas.openxmlformats.org/officeDocument/2006/relationships/tags" Target="../tags/tag628.xml"/><Relationship Id="rId8" Type="http://schemas.openxmlformats.org/officeDocument/2006/relationships/tags" Target="../tags/tag277.xml"/><Relationship Id="rId98" Type="http://schemas.openxmlformats.org/officeDocument/2006/relationships/tags" Target="../tags/tag367.xml"/><Relationship Id="rId121" Type="http://schemas.openxmlformats.org/officeDocument/2006/relationships/tags" Target="../tags/tag390.xml"/><Relationship Id="rId142" Type="http://schemas.openxmlformats.org/officeDocument/2006/relationships/tags" Target="../tags/tag411.xml"/><Relationship Id="rId163" Type="http://schemas.openxmlformats.org/officeDocument/2006/relationships/tags" Target="../tags/tag432.xml"/><Relationship Id="rId184" Type="http://schemas.openxmlformats.org/officeDocument/2006/relationships/tags" Target="../tags/tag453.xml"/><Relationship Id="rId219" Type="http://schemas.openxmlformats.org/officeDocument/2006/relationships/tags" Target="../tags/tag488.xml"/><Relationship Id="rId370" Type="http://schemas.openxmlformats.org/officeDocument/2006/relationships/tags" Target="../tags/tag639.xml"/><Relationship Id="rId391" Type="http://schemas.openxmlformats.org/officeDocument/2006/relationships/tags" Target="../tags/tag660.xml"/><Relationship Id="rId405" Type="http://schemas.openxmlformats.org/officeDocument/2006/relationships/tags" Target="../tags/tag674.xml"/><Relationship Id="rId426" Type="http://schemas.openxmlformats.org/officeDocument/2006/relationships/tags" Target="../tags/tag695.xml"/><Relationship Id="rId447" Type="http://schemas.openxmlformats.org/officeDocument/2006/relationships/tags" Target="../tags/tag716.xml"/><Relationship Id="rId230" Type="http://schemas.openxmlformats.org/officeDocument/2006/relationships/tags" Target="../tags/tag499.xml"/><Relationship Id="rId251" Type="http://schemas.openxmlformats.org/officeDocument/2006/relationships/tags" Target="../tags/tag520.xml"/><Relationship Id="rId25" Type="http://schemas.openxmlformats.org/officeDocument/2006/relationships/tags" Target="../tags/tag294.xml"/><Relationship Id="rId46" Type="http://schemas.openxmlformats.org/officeDocument/2006/relationships/tags" Target="../tags/tag315.xml"/><Relationship Id="rId67" Type="http://schemas.openxmlformats.org/officeDocument/2006/relationships/tags" Target="../tags/tag336.xml"/><Relationship Id="rId272" Type="http://schemas.openxmlformats.org/officeDocument/2006/relationships/tags" Target="../tags/tag541.xml"/><Relationship Id="rId293" Type="http://schemas.openxmlformats.org/officeDocument/2006/relationships/tags" Target="../tags/tag562.xml"/><Relationship Id="rId307" Type="http://schemas.openxmlformats.org/officeDocument/2006/relationships/tags" Target="../tags/tag576.xml"/><Relationship Id="rId328" Type="http://schemas.openxmlformats.org/officeDocument/2006/relationships/tags" Target="../tags/tag597.xml"/><Relationship Id="rId349" Type="http://schemas.openxmlformats.org/officeDocument/2006/relationships/tags" Target="../tags/tag618.xml"/><Relationship Id="rId88" Type="http://schemas.openxmlformats.org/officeDocument/2006/relationships/tags" Target="../tags/tag357.xml"/><Relationship Id="rId111" Type="http://schemas.openxmlformats.org/officeDocument/2006/relationships/tags" Target="../tags/tag380.xml"/><Relationship Id="rId132" Type="http://schemas.openxmlformats.org/officeDocument/2006/relationships/tags" Target="../tags/tag401.xml"/><Relationship Id="rId153" Type="http://schemas.openxmlformats.org/officeDocument/2006/relationships/tags" Target="../tags/tag422.xml"/><Relationship Id="rId174" Type="http://schemas.openxmlformats.org/officeDocument/2006/relationships/tags" Target="../tags/tag443.xml"/><Relationship Id="rId195" Type="http://schemas.openxmlformats.org/officeDocument/2006/relationships/tags" Target="../tags/tag464.xml"/><Relationship Id="rId209" Type="http://schemas.openxmlformats.org/officeDocument/2006/relationships/tags" Target="../tags/tag478.xml"/><Relationship Id="rId360" Type="http://schemas.openxmlformats.org/officeDocument/2006/relationships/tags" Target="../tags/tag629.xml"/><Relationship Id="rId381" Type="http://schemas.openxmlformats.org/officeDocument/2006/relationships/tags" Target="../tags/tag650.xml"/><Relationship Id="rId416" Type="http://schemas.openxmlformats.org/officeDocument/2006/relationships/tags" Target="../tags/tag685.xml"/><Relationship Id="rId220" Type="http://schemas.openxmlformats.org/officeDocument/2006/relationships/tags" Target="../tags/tag489.xml"/><Relationship Id="rId241" Type="http://schemas.openxmlformats.org/officeDocument/2006/relationships/tags" Target="../tags/tag510.xml"/><Relationship Id="rId437" Type="http://schemas.openxmlformats.org/officeDocument/2006/relationships/tags" Target="../tags/tag706.xml"/><Relationship Id="rId15" Type="http://schemas.openxmlformats.org/officeDocument/2006/relationships/tags" Target="../tags/tag284.xml"/><Relationship Id="rId36" Type="http://schemas.openxmlformats.org/officeDocument/2006/relationships/tags" Target="../tags/tag305.xml"/><Relationship Id="rId57" Type="http://schemas.openxmlformats.org/officeDocument/2006/relationships/tags" Target="../tags/tag326.xml"/><Relationship Id="rId262" Type="http://schemas.openxmlformats.org/officeDocument/2006/relationships/tags" Target="../tags/tag531.xml"/><Relationship Id="rId283" Type="http://schemas.openxmlformats.org/officeDocument/2006/relationships/tags" Target="../tags/tag552.xml"/><Relationship Id="rId318" Type="http://schemas.openxmlformats.org/officeDocument/2006/relationships/tags" Target="../tags/tag587.xml"/><Relationship Id="rId339" Type="http://schemas.openxmlformats.org/officeDocument/2006/relationships/tags" Target="../tags/tag608.xml"/><Relationship Id="rId78" Type="http://schemas.openxmlformats.org/officeDocument/2006/relationships/tags" Target="../tags/tag347.xml"/><Relationship Id="rId99" Type="http://schemas.openxmlformats.org/officeDocument/2006/relationships/tags" Target="../tags/tag368.xml"/><Relationship Id="rId101" Type="http://schemas.openxmlformats.org/officeDocument/2006/relationships/tags" Target="../tags/tag370.xml"/><Relationship Id="rId122" Type="http://schemas.openxmlformats.org/officeDocument/2006/relationships/tags" Target="../tags/tag391.xml"/><Relationship Id="rId143" Type="http://schemas.openxmlformats.org/officeDocument/2006/relationships/tags" Target="../tags/tag412.xml"/><Relationship Id="rId164" Type="http://schemas.openxmlformats.org/officeDocument/2006/relationships/tags" Target="../tags/tag433.xml"/><Relationship Id="rId185" Type="http://schemas.openxmlformats.org/officeDocument/2006/relationships/tags" Target="../tags/tag454.xml"/><Relationship Id="rId350" Type="http://schemas.openxmlformats.org/officeDocument/2006/relationships/tags" Target="../tags/tag619.xml"/><Relationship Id="rId371" Type="http://schemas.openxmlformats.org/officeDocument/2006/relationships/tags" Target="../tags/tag640.xml"/><Relationship Id="rId406" Type="http://schemas.openxmlformats.org/officeDocument/2006/relationships/tags" Target="../tags/tag675.xml"/><Relationship Id="rId9" Type="http://schemas.openxmlformats.org/officeDocument/2006/relationships/tags" Target="../tags/tag278.xml"/><Relationship Id="rId210" Type="http://schemas.openxmlformats.org/officeDocument/2006/relationships/tags" Target="../tags/tag479.xml"/><Relationship Id="rId392" Type="http://schemas.openxmlformats.org/officeDocument/2006/relationships/tags" Target="../tags/tag661.xml"/><Relationship Id="rId427" Type="http://schemas.openxmlformats.org/officeDocument/2006/relationships/tags" Target="../tags/tag696.xml"/><Relationship Id="rId448" Type="http://schemas.openxmlformats.org/officeDocument/2006/relationships/tags" Target="../tags/tag717.xml"/><Relationship Id="rId26" Type="http://schemas.openxmlformats.org/officeDocument/2006/relationships/tags" Target="../tags/tag295.xml"/><Relationship Id="rId231" Type="http://schemas.openxmlformats.org/officeDocument/2006/relationships/tags" Target="../tags/tag500.xml"/><Relationship Id="rId252" Type="http://schemas.openxmlformats.org/officeDocument/2006/relationships/tags" Target="../tags/tag521.xml"/><Relationship Id="rId273" Type="http://schemas.openxmlformats.org/officeDocument/2006/relationships/tags" Target="../tags/tag542.xml"/><Relationship Id="rId294" Type="http://schemas.openxmlformats.org/officeDocument/2006/relationships/tags" Target="../tags/tag563.xml"/><Relationship Id="rId308" Type="http://schemas.openxmlformats.org/officeDocument/2006/relationships/tags" Target="../tags/tag577.xml"/><Relationship Id="rId329" Type="http://schemas.openxmlformats.org/officeDocument/2006/relationships/tags" Target="../tags/tag598.xml"/><Relationship Id="rId47" Type="http://schemas.openxmlformats.org/officeDocument/2006/relationships/tags" Target="../tags/tag316.xml"/><Relationship Id="rId68" Type="http://schemas.openxmlformats.org/officeDocument/2006/relationships/tags" Target="../tags/tag337.xml"/><Relationship Id="rId89" Type="http://schemas.openxmlformats.org/officeDocument/2006/relationships/tags" Target="../tags/tag358.xml"/><Relationship Id="rId112" Type="http://schemas.openxmlformats.org/officeDocument/2006/relationships/tags" Target="../tags/tag381.xml"/><Relationship Id="rId133" Type="http://schemas.openxmlformats.org/officeDocument/2006/relationships/tags" Target="../tags/tag402.xml"/><Relationship Id="rId154" Type="http://schemas.openxmlformats.org/officeDocument/2006/relationships/tags" Target="../tags/tag423.xml"/><Relationship Id="rId175" Type="http://schemas.openxmlformats.org/officeDocument/2006/relationships/tags" Target="../tags/tag444.xml"/><Relationship Id="rId340" Type="http://schemas.openxmlformats.org/officeDocument/2006/relationships/tags" Target="../tags/tag609.xml"/><Relationship Id="rId361" Type="http://schemas.openxmlformats.org/officeDocument/2006/relationships/tags" Target="../tags/tag630.xml"/><Relationship Id="rId196" Type="http://schemas.openxmlformats.org/officeDocument/2006/relationships/tags" Target="../tags/tag465.xml"/><Relationship Id="rId200" Type="http://schemas.openxmlformats.org/officeDocument/2006/relationships/tags" Target="../tags/tag469.xml"/><Relationship Id="rId382" Type="http://schemas.openxmlformats.org/officeDocument/2006/relationships/tags" Target="../tags/tag651.xml"/><Relationship Id="rId417" Type="http://schemas.openxmlformats.org/officeDocument/2006/relationships/tags" Target="../tags/tag686.xml"/><Relationship Id="rId438" Type="http://schemas.openxmlformats.org/officeDocument/2006/relationships/tags" Target="../tags/tag707.xml"/><Relationship Id="rId16" Type="http://schemas.openxmlformats.org/officeDocument/2006/relationships/tags" Target="../tags/tag285.xml"/><Relationship Id="rId221" Type="http://schemas.openxmlformats.org/officeDocument/2006/relationships/tags" Target="../tags/tag490.xml"/><Relationship Id="rId242" Type="http://schemas.openxmlformats.org/officeDocument/2006/relationships/tags" Target="../tags/tag511.xml"/><Relationship Id="rId263" Type="http://schemas.openxmlformats.org/officeDocument/2006/relationships/tags" Target="../tags/tag532.xml"/><Relationship Id="rId284" Type="http://schemas.openxmlformats.org/officeDocument/2006/relationships/tags" Target="../tags/tag553.xml"/><Relationship Id="rId319" Type="http://schemas.openxmlformats.org/officeDocument/2006/relationships/tags" Target="../tags/tag588.xml"/><Relationship Id="rId37" Type="http://schemas.openxmlformats.org/officeDocument/2006/relationships/tags" Target="../tags/tag306.xml"/><Relationship Id="rId58" Type="http://schemas.openxmlformats.org/officeDocument/2006/relationships/tags" Target="../tags/tag327.xml"/><Relationship Id="rId79" Type="http://schemas.openxmlformats.org/officeDocument/2006/relationships/tags" Target="../tags/tag348.xml"/><Relationship Id="rId102" Type="http://schemas.openxmlformats.org/officeDocument/2006/relationships/tags" Target="../tags/tag371.xml"/><Relationship Id="rId123" Type="http://schemas.openxmlformats.org/officeDocument/2006/relationships/tags" Target="../tags/tag392.xml"/><Relationship Id="rId144" Type="http://schemas.openxmlformats.org/officeDocument/2006/relationships/tags" Target="../tags/tag413.xml"/><Relationship Id="rId330" Type="http://schemas.openxmlformats.org/officeDocument/2006/relationships/tags" Target="../tags/tag599.xml"/><Relationship Id="rId90" Type="http://schemas.openxmlformats.org/officeDocument/2006/relationships/tags" Target="../tags/tag359.xml"/><Relationship Id="rId165" Type="http://schemas.openxmlformats.org/officeDocument/2006/relationships/tags" Target="../tags/tag434.xml"/><Relationship Id="rId186" Type="http://schemas.openxmlformats.org/officeDocument/2006/relationships/tags" Target="../tags/tag455.xml"/><Relationship Id="rId351" Type="http://schemas.openxmlformats.org/officeDocument/2006/relationships/tags" Target="../tags/tag620.xml"/><Relationship Id="rId372" Type="http://schemas.openxmlformats.org/officeDocument/2006/relationships/tags" Target="../tags/tag641.xml"/><Relationship Id="rId393" Type="http://schemas.openxmlformats.org/officeDocument/2006/relationships/tags" Target="../tags/tag662.xml"/><Relationship Id="rId407" Type="http://schemas.openxmlformats.org/officeDocument/2006/relationships/tags" Target="../tags/tag676.xml"/><Relationship Id="rId428" Type="http://schemas.openxmlformats.org/officeDocument/2006/relationships/tags" Target="../tags/tag697.xml"/><Relationship Id="rId449" Type="http://schemas.openxmlformats.org/officeDocument/2006/relationships/tags" Target="../tags/tag718.xml"/><Relationship Id="rId211" Type="http://schemas.openxmlformats.org/officeDocument/2006/relationships/tags" Target="../tags/tag480.xml"/><Relationship Id="rId232" Type="http://schemas.openxmlformats.org/officeDocument/2006/relationships/tags" Target="../tags/tag501.xml"/><Relationship Id="rId253" Type="http://schemas.openxmlformats.org/officeDocument/2006/relationships/tags" Target="../tags/tag522.xml"/><Relationship Id="rId274" Type="http://schemas.openxmlformats.org/officeDocument/2006/relationships/tags" Target="../tags/tag543.xml"/><Relationship Id="rId295" Type="http://schemas.openxmlformats.org/officeDocument/2006/relationships/tags" Target="../tags/tag564.xml"/><Relationship Id="rId309" Type="http://schemas.openxmlformats.org/officeDocument/2006/relationships/tags" Target="../tags/tag578.xml"/><Relationship Id="rId27" Type="http://schemas.openxmlformats.org/officeDocument/2006/relationships/tags" Target="../tags/tag296.xml"/><Relationship Id="rId48" Type="http://schemas.openxmlformats.org/officeDocument/2006/relationships/tags" Target="../tags/tag317.xml"/><Relationship Id="rId69" Type="http://schemas.openxmlformats.org/officeDocument/2006/relationships/tags" Target="../tags/tag338.xml"/><Relationship Id="rId113" Type="http://schemas.openxmlformats.org/officeDocument/2006/relationships/tags" Target="../tags/tag382.xml"/><Relationship Id="rId134" Type="http://schemas.openxmlformats.org/officeDocument/2006/relationships/tags" Target="../tags/tag403.xml"/><Relationship Id="rId320" Type="http://schemas.openxmlformats.org/officeDocument/2006/relationships/tags" Target="../tags/tag589.xml"/><Relationship Id="rId80" Type="http://schemas.openxmlformats.org/officeDocument/2006/relationships/tags" Target="../tags/tag349.xml"/><Relationship Id="rId155" Type="http://schemas.openxmlformats.org/officeDocument/2006/relationships/tags" Target="../tags/tag424.xml"/><Relationship Id="rId176" Type="http://schemas.openxmlformats.org/officeDocument/2006/relationships/tags" Target="../tags/tag445.xml"/><Relationship Id="rId197" Type="http://schemas.openxmlformats.org/officeDocument/2006/relationships/tags" Target="../tags/tag466.xml"/><Relationship Id="rId341" Type="http://schemas.openxmlformats.org/officeDocument/2006/relationships/tags" Target="../tags/tag610.xml"/><Relationship Id="rId362" Type="http://schemas.openxmlformats.org/officeDocument/2006/relationships/tags" Target="../tags/tag631.xml"/><Relationship Id="rId383" Type="http://schemas.openxmlformats.org/officeDocument/2006/relationships/tags" Target="../tags/tag652.xml"/><Relationship Id="rId418" Type="http://schemas.openxmlformats.org/officeDocument/2006/relationships/tags" Target="../tags/tag687.xml"/><Relationship Id="rId439" Type="http://schemas.openxmlformats.org/officeDocument/2006/relationships/tags" Target="../tags/tag708.xml"/><Relationship Id="rId201" Type="http://schemas.openxmlformats.org/officeDocument/2006/relationships/tags" Target="../tags/tag470.xml"/><Relationship Id="rId222" Type="http://schemas.openxmlformats.org/officeDocument/2006/relationships/tags" Target="../tags/tag491.xml"/><Relationship Id="rId243" Type="http://schemas.openxmlformats.org/officeDocument/2006/relationships/tags" Target="../tags/tag512.xml"/><Relationship Id="rId264" Type="http://schemas.openxmlformats.org/officeDocument/2006/relationships/tags" Target="../tags/tag533.xml"/><Relationship Id="rId285" Type="http://schemas.openxmlformats.org/officeDocument/2006/relationships/tags" Target="../tags/tag554.xml"/><Relationship Id="rId450" Type="http://schemas.openxmlformats.org/officeDocument/2006/relationships/tags" Target="../tags/tag719.xml"/><Relationship Id="rId17" Type="http://schemas.openxmlformats.org/officeDocument/2006/relationships/tags" Target="../tags/tag286.xml"/><Relationship Id="rId38" Type="http://schemas.openxmlformats.org/officeDocument/2006/relationships/tags" Target="../tags/tag307.xml"/><Relationship Id="rId59" Type="http://schemas.openxmlformats.org/officeDocument/2006/relationships/tags" Target="../tags/tag328.xml"/><Relationship Id="rId103" Type="http://schemas.openxmlformats.org/officeDocument/2006/relationships/tags" Target="../tags/tag372.xml"/><Relationship Id="rId124" Type="http://schemas.openxmlformats.org/officeDocument/2006/relationships/tags" Target="../tags/tag393.xml"/><Relationship Id="rId310" Type="http://schemas.openxmlformats.org/officeDocument/2006/relationships/tags" Target="../tags/tag579.xml"/><Relationship Id="rId70" Type="http://schemas.openxmlformats.org/officeDocument/2006/relationships/tags" Target="../tags/tag339.xml"/><Relationship Id="rId91" Type="http://schemas.openxmlformats.org/officeDocument/2006/relationships/tags" Target="../tags/tag360.xml"/><Relationship Id="rId145" Type="http://schemas.openxmlformats.org/officeDocument/2006/relationships/tags" Target="../tags/tag414.xml"/><Relationship Id="rId166" Type="http://schemas.openxmlformats.org/officeDocument/2006/relationships/tags" Target="../tags/tag435.xml"/><Relationship Id="rId187" Type="http://schemas.openxmlformats.org/officeDocument/2006/relationships/tags" Target="../tags/tag456.xml"/><Relationship Id="rId331" Type="http://schemas.openxmlformats.org/officeDocument/2006/relationships/tags" Target="../tags/tag600.xml"/><Relationship Id="rId352" Type="http://schemas.openxmlformats.org/officeDocument/2006/relationships/tags" Target="../tags/tag621.xml"/><Relationship Id="rId373" Type="http://schemas.openxmlformats.org/officeDocument/2006/relationships/tags" Target="../tags/tag642.xml"/><Relationship Id="rId394" Type="http://schemas.openxmlformats.org/officeDocument/2006/relationships/tags" Target="../tags/tag663.xml"/><Relationship Id="rId408" Type="http://schemas.openxmlformats.org/officeDocument/2006/relationships/tags" Target="../tags/tag677.xml"/><Relationship Id="rId429" Type="http://schemas.openxmlformats.org/officeDocument/2006/relationships/tags" Target="../tags/tag698.xml"/><Relationship Id="rId1" Type="http://schemas.openxmlformats.org/officeDocument/2006/relationships/tags" Target="../tags/tag270.xml"/><Relationship Id="rId212" Type="http://schemas.openxmlformats.org/officeDocument/2006/relationships/tags" Target="../tags/tag481.xml"/><Relationship Id="rId233" Type="http://schemas.openxmlformats.org/officeDocument/2006/relationships/tags" Target="../tags/tag502.xml"/><Relationship Id="rId254" Type="http://schemas.openxmlformats.org/officeDocument/2006/relationships/tags" Target="../tags/tag523.xml"/><Relationship Id="rId440" Type="http://schemas.openxmlformats.org/officeDocument/2006/relationships/tags" Target="../tags/tag709.xml"/><Relationship Id="rId28" Type="http://schemas.openxmlformats.org/officeDocument/2006/relationships/tags" Target="../tags/tag297.xml"/><Relationship Id="rId49" Type="http://schemas.openxmlformats.org/officeDocument/2006/relationships/tags" Target="../tags/tag318.xml"/><Relationship Id="rId114" Type="http://schemas.openxmlformats.org/officeDocument/2006/relationships/tags" Target="../tags/tag383.xml"/><Relationship Id="rId275" Type="http://schemas.openxmlformats.org/officeDocument/2006/relationships/tags" Target="../tags/tag544.xml"/><Relationship Id="rId296" Type="http://schemas.openxmlformats.org/officeDocument/2006/relationships/tags" Target="../tags/tag565.xml"/><Relationship Id="rId300" Type="http://schemas.openxmlformats.org/officeDocument/2006/relationships/tags" Target="../tags/tag569.xml"/><Relationship Id="rId60" Type="http://schemas.openxmlformats.org/officeDocument/2006/relationships/tags" Target="../tags/tag329.xml"/><Relationship Id="rId81" Type="http://schemas.openxmlformats.org/officeDocument/2006/relationships/tags" Target="../tags/tag350.xml"/><Relationship Id="rId135" Type="http://schemas.openxmlformats.org/officeDocument/2006/relationships/tags" Target="../tags/tag404.xml"/><Relationship Id="rId156" Type="http://schemas.openxmlformats.org/officeDocument/2006/relationships/tags" Target="../tags/tag425.xml"/><Relationship Id="rId177" Type="http://schemas.openxmlformats.org/officeDocument/2006/relationships/tags" Target="../tags/tag446.xml"/><Relationship Id="rId198" Type="http://schemas.openxmlformats.org/officeDocument/2006/relationships/tags" Target="../tags/tag467.xml"/><Relationship Id="rId321" Type="http://schemas.openxmlformats.org/officeDocument/2006/relationships/tags" Target="../tags/tag590.xml"/><Relationship Id="rId342" Type="http://schemas.openxmlformats.org/officeDocument/2006/relationships/tags" Target="../tags/tag611.xml"/><Relationship Id="rId363" Type="http://schemas.openxmlformats.org/officeDocument/2006/relationships/tags" Target="../tags/tag632.xml"/><Relationship Id="rId384" Type="http://schemas.openxmlformats.org/officeDocument/2006/relationships/tags" Target="../tags/tag653.xml"/><Relationship Id="rId419" Type="http://schemas.openxmlformats.org/officeDocument/2006/relationships/tags" Target="../tags/tag688.xml"/><Relationship Id="rId202" Type="http://schemas.openxmlformats.org/officeDocument/2006/relationships/tags" Target="../tags/tag471.xml"/><Relationship Id="rId223" Type="http://schemas.openxmlformats.org/officeDocument/2006/relationships/tags" Target="../tags/tag492.xml"/><Relationship Id="rId244" Type="http://schemas.openxmlformats.org/officeDocument/2006/relationships/tags" Target="../tags/tag513.xml"/><Relationship Id="rId430" Type="http://schemas.openxmlformats.org/officeDocument/2006/relationships/tags" Target="../tags/tag699.xml"/><Relationship Id="rId18" Type="http://schemas.openxmlformats.org/officeDocument/2006/relationships/tags" Target="../tags/tag287.xml"/><Relationship Id="rId39" Type="http://schemas.openxmlformats.org/officeDocument/2006/relationships/tags" Target="../tags/tag308.xml"/><Relationship Id="rId265" Type="http://schemas.openxmlformats.org/officeDocument/2006/relationships/tags" Target="../tags/tag534.xml"/><Relationship Id="rId286" Type="http://schemas.openxmlformats.org/officeDocument/2006/relationships/tags" Target="../tags/tag555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319.xml"/><Relationship Id="rId104" Type="http://schemas.openxmlformats.org/officeDocument/2006/relationships/tags" Target="../tags/tag373.xml"/><Relationship Id="rId125" Type="http://schemas.openxmlformats.org/officeDocument/2006/relationships/tags" Target="../tags/tag394.xml"/><Relationship Id="rId146" Type="http://schemas.openxmlformats.org/officeDocument/2006/relationships/tags" Target="../tags/tag415.xml"/><Relationship Id="rId167" Type="http://schemas.openxmlformats.org/officeDocument/2006/relationships/tags" Target="../tags/tag436.xml"/><Relationship Id="rId188" Type="http://schemas.openxmlformats.org/officeDocument/2006/relationships/tags" Target="../tags/tag457.xml"/><Relationship Id="rId311" Type="http://schemas.openxmlformats.org/officeDocument/2006/relationships/tags" Target="../tags/tag580.xml"/><Relationship Id="rId332" Type="http://schemas.openxmlformats.org/officeDocument/2006/relationships/tags" Target="../tags/tag601.xml"/><Relationship Id="rId353" Type="http://schemas.openxmlformats.org/officeDocument/2006/relationships/tags" Target="../tags/tag622.xml"/><Relationship Id="rId374" Type="http://schemas.openxmlformats.org/officeDocument/2006/relationships/tags" Target="../tags/tag643.xml"/><Relationship Id="rId395" Type="http://schemas.openxmlformats.org/officeDocument/2006/relationships/tags" Target="../tags/tag664.xml"/><Relationship Id="rId409" Type="http://schemas.openxmlformats.org/officeDocument/2006/relationships/tags" Target="../tags/tag678.xml"/><Relationship Id="rId71" Type="http://schemas.openxmlformats.org/officeDocument/2006/relationships/tags" Target="../tags/tag340.xml"/><Relationship Id="rId92" Type="http://schemas.openxmlformats.org/officeDocument/2006/relationships/tags" Target="../tags/tag361.xml"/><Relationship Id="rId213" Type="http://schemas.openxmlformats.org/officeDocument/2006/relationships/tags" Target="../tags/tag482.xml"/><Relationship Id="rId234" Type="http://schemas.openxmlformats.org/officeDocument/2006/relationships/tags" Target="../tags/tag503.xml"/><Relationship Id="rId420" Type="http://schemas.openxmlformats.org/officeDocument/2006/relationships/tags" Target="../tags/tag689.xml"/><Relationship Id="rId2" Type="http://schemas.openxmlformats.org/officeDocument/2006/relationships/tags" Target="../tags/tag271.xml"/><Relationship Id="rId29" Type="http://schemas.openxmlformats.org/officeDocument/2006/relationships/tags" Target="../tags/tag298.xml"/><Relationship Id="rId255" Type="http://schemas.openxmlformats.org/officeDocument/2006/relationships/tags" Target="../tags/tag524.xml"/><Relationship Id="rId276" Type="http://schemas.openxmlformats.org/officeDocument/2006/relationships/tags" Target="../tags/tag545.xml"/><Relationship Id="rId297" Type="http://schemas.openxmlformats.org/officeDocument/2006/relationships/tags" Target="../tags/tag566.xml"/><Relationship Id="rId441" Type="http://schemas.openxmlformats.org/officeDocument/2006/relationships/tags" Target="../tags/tag710.xml"/><Relationship Id="rId40" Type="http://schemas.openxmlformats.org/officeDocument/2006/relationships/tags" Target="../tags/tag309.xml"/><Relationship Id="rId115" Type="http://schemas.openxmlformats.org/officeDocument/2006/relationships/tags" Target="../tags/tag384.xml"/><Relationship Id="rId136" Type="http://schemas.openxmlformats.org/officeDocument/2006/relationships/tags" Target="../tags/tag405.xml"/><Relationship Id="rId157" Type="http://schemas.openxmlformats.org/officeDocument/2006/relationships/tags" Target="../tags/tag426.xml"/><Relationship Id="rId178" Type="http://schemas.openxmlformats.org/officeDocument/2006/relationships/tags" Target="../tags/tag447.xml"/><Relationship Id="rId301" Type="http://schemas.openxmlformats.org/officeDocument/2006/relationships/tags" Target="../tags/tag570.xml"/><Relationship Id="rId322" Type="http://schemas.openxmlformats.org/officeDocument/2006/relationships/tags" Target="../tags/tag591.xml"/><Relationship Id="rId343" Type="http://schemas.openxmlformats.org/officeDocument/2006/relationships/tags" Target="../tags/tag612.xml"/><Relationship Id="rId364" Type="http://schemas.openxmlformats.org/officeDocument/2006/relationships/tags" Target="../tags/tag633.xml"/><Relationship Id="rId61" Type="http://schemas.openxmlformats.org/officeDocument/2006/relationships/tags" Target="../tags/tag330.xml"/><Relationship Id="rId82" Type="http://schemas.openxmlformats.org/officeDocument/2006/relationships/tags" Target="../tags/tag351.xml"/><Relationship Id="rId199" Type="http://schemas.openxmlformats.org/officeDocument/2006/relationships/tags" Target="../tags/tag468.xml"/><Relationship Id="rId203" Type="http://schemas.openxmlformats.org/officeDocument/2006/relationships/tags" Target="../tags/tag472.xml"/><Relationship Id="rId385" Type="http://schemas.openxmlformats.org/officeDocument/2006/relationships/tags" Target="../tags/tag654.xml"/><Relationship Id="rId19" Type="http://schemas.openxmlformats.org/officeDocument/2006/relationships/tags" Target="../tags/tag288.xml"/><Relationship Id="rId224" Type="http://schemas.openxmlformats.org/officeDocument/2006/relationships/tags" Target="../tags/tag493.xml"/><Relationship Id="rId245" Type="http://schemas.openxmlformats.org/officeDocument/2006/relationships/tags" Target="../tags/tag514.xml"/><Relationship Id="rId266" Type="http://schemas.openxmlformats.org/officeDocument/2006/relationships/tags" Target="../tags/tag535.xml"/><Relationship Id="rId287" Type="http://schemas.openxmlformats.org/officeDocument/2006/relationships/tags" Target="../tags/tag556.xml"/><Relationship Id="rId410" Type="http://schemas.openxmlformats.org/officeDocument/2006/relationships/tags" Target="../tags/tag679.xml"/><Relationship Id="rId431" Type="http://schemas.openxmlformats.org/officeDocument/2006/relationships/tags" Target="../tags/tag700.xml"/><Relationship Id="rId452" Type="http://schemas.openxmlformats.org/officeDocument/2006/relationships/image" Target="../media/image1.png"/><Relationship Id="rId30" Type="http://schemas.openxmlformats.org/officeDocument/2006/relationships/tags" Target="../tags/tag299.xml"/><Relationship Id="rId105" Type="http://schemas.openxmlformats.org/officeDocument/2006/relationships/tags" Target="../tags/tag374.xml"/><Relationship Id="rId126" Type="http://schemas.openxmlformats.org/officeDocument/2006/relationships/tags" Target="../tags/tag395.xml"/><Relationship Id="rId147" Type="http://schemas.openxmlformats.org/officeDocument/2006/relationships/tags" Target="../tags/tag416.xml"/><Relationship Id="rId168" Type="http://schemas.openxmlformats.org/officeDocument/2006/relationships/tags" Target="../tags/tag437.xml"/><Relationship Id="rId312" Type="http://schemas.openxmlformats.org/officeDocument/2006/relationships/tags" Target="../tags/tag581.xml"/><Relationship Id="rId333" Type="http://schemas.openxmlformats.org/officeDocument/2006/relationships/tags" Target="../tags/tag602.xml"/><Relationship Id="rId354" Type="http://schemas.openxmlformats.org/officeDocument/2006/relationships/tags" Target="../tags/tag623.xml"/><Relationship Id="rId51" Type="http://schemas.openxmlformats.org/officeDocument/2006/relationships/tags" Target="../tags/tag320.xml"/><Relationship Id="rId72" Type="http://schemas.openxmlformats.org/officeDocument/2006/relationships/tags" Target="../tags/tag341.xml"/><Relationship Id="rId93" Type="http://schemas.openxmlformats.org/officeDocument/2006/relationships/tags" Target="../tags/tag362.xml"/><Relationship Id="rId189" Type="http://schemas.openxmlformats.org/officeDocument/2006/relationships/tags" Target="../tags/tag458.xml"/><Relationship Id="rId375" Type="http://schemas.openxmlformats.org/officeDocument/2006/relationships/tags" Target="../tags/tag644.xml"/><Relationship Id="rId396" Type="http://schemas.openxmlformats.org/officeDocument/2006/relationships/tags" Target="../tags/tag665.xml"/><Relationship Id="rId3" Type="http://schemas.openxmlformats.org/officeDocument/2006/relationships/tags" Target="../tags/tag272.xml"/><Relationship Id="rId214" Type="http://schemas.openxmlformats.org/officeDocument/2006/relationships/tags" Target="../tags/tag483.xml"/><Relationship Id="rId235" Type="http://schemas.openxmlformats.org/officeDocument/2006/relationships/tags" Target="../tags/tag504.xml"/><Relationship Id="rId256" Type="http://schemas.openxmlformats.org/officeDocument/2006/relationships/tags" Target="../tags/tag525.xml"/><Relationship Id="rId277" Type="http://schemas.openxmlformats.org/officeDocument/2006/relationships/tags" Target="../tags/tag546.xml"/><Relationship Id="rId298" Type="http://schemas.openxmlformats.org/officeDocument/2006/relationships/tags" Target="../tags/tag567.xml"/><Relationship Id="rId400" Type="http://schemas.openxmlformats.org/officeDocument/2006/relationships/tags" Target="../tags/tag669.xml"/><Relationship Id="rId421" Type="http://schemas.openxmlformats.org/officeDocument/2006/relationships/tags" Target="../tags/tag690.xml"/><Relationship Id="rId442" Type="http://schemas.openxmlformats.org/officeDocument/2006/relationships/tags" Target="../tags/tag711.xml"/><Relationship Id="rId116" Type="http://schemas.openxmlformats.org/officeDocument/2006/relationships/tags" Target="../tags/tag385.xml"/><Relationship Id="rId137" Type="http://schemas.openxmlformats.org/officeDocument/2006/relationships/tags" Target="../tags/tag406.xml"/><Relationship Id="rId158" Type="http://schemas.openxmlformats.org/officeDocument/2006/relationships/tags" Target="../tags/tag427.xml"/><Relationship Id="rId302" Type="http://schemas.openxmlformats.org/officeDocument/2006/relationships/tags" Target="../tags/tag571.xml"/><Relationship Id="rId323" Type="http://schemas.openxmlformats.org/officeDocument/2006/relationships/tags" Target="../tags/tag592.xml"/><Relationship Id="rId344" Type="http://schemas.openxmlformats.org/officeDocument/2006/relationships/tags" Target="../tags/tag613.xml"/><Relationship Id="rId20" Type="http://schemas.openxmlformats.org/officeDocument/2006/relationships/tags" Target="../tags/tag289.xml"/><Relationship Id="rId41" Type="http://schemas.openxmlformats.org/officeDocument/2006/relationships/tags" Target="../tags/tag310.xml"/><Relationship Id="rId62" Type="http://schemas.openxmlformats.org/officeDocument/2006/relationships/tags" Target="../tags/tag331.xml"/><Relationship Id="rId83" Type="http://schemas.openxmlformats.org/officeDocument/2006/relationships/tags" Target="../tags/tag352.xml"/><Relationship Id="rId179" Type="http://schemas.openxmlformats.org/officeDocument/2006/relationships/tags" Target="../tags/tag448.xml"/><Relationship Id="rId365" Type="http://schemas.openxmlformats.org/officeDocument/2006/relationships/tags" Target="../tags/tag634.xml"/><Relationship Id="rId386" Type="http://schemas.openxmlformats.org/officeDocument/2006/relationships/tags" Target="../tags/tag655.xml"/><Relationship Id="rId190" Type="http://schemas.openxmlformats.org/officeDocument/2006/relationships/tags" Target="../tags/tag459.xml"/><Relationship Id="rId204" Type="http://schemas.openxmlformats.org/officeDocument/2006/relationships/tags" Target="../tags/tag473.xml"/><Relationship Id="rId225" Type="http://schemas.openxmlformats.org/officeDocument/2006/relationships/tags" Target="../tags/tag494.xml"/><Relationship Id="rId246" Type="http://schemas.openxmlformats.org/officeDocument/2006/relationships/tags" Target="../tags/tag515.xml"/><Relationship Id="rId267" Type="http://schemas.openxmlformats.org/officeDocument/2006/relationships/tags" Target="../tags/tag536.xml"/><Relationship Id="rId288" Type="http://schemas.openxmlformats.org/officeDocument/2006/relationships/tags" Target="../tags/tag557.xml"/><Relationship Id="rId411" Type="http://schemas.openxmlformats.org/officeDocument/2006/relationships/tags" Target="../tags/tag680.xml"/><Relationship Id="rId432" Type="http://schemas.openxmlformats.org/officeDocument/2006/relationships/tags" Target="../tags/tag701.xml"/><Relationship Id="rId106" Type="http://schemas.openxmlformats.org/officeDocument/2006/relationships/tags" Target="../tags/tag375.xml"/><Relationship Id="rId127" Type="http://schemas.openxmlformats.org/officeDocument/2006/relationships/tags" Target="../tags/tag396.xml"/><Relationship Id="rId313" Type="http://schemas.openxmlformats.org/officeDocument/2006/relationships/tags" Target="../tags/tag582.xml"/><Relationship Id="rId10" Type="http://schemas.openxmlformats.org/officeDocument/2006/relationships/tags" Target="../tags/tag279.xml"/><Relationship Id="rId31" Type="http://schemas.openxmlformats.org/officeDocument/2006/relationships/tags" Target="../tags/tag300.xml"/><Relationship Id="rId52" Type="http://schemas.openxmlformats.org/officeDocument/2006/relationships/tags" Target="../tags/tag321.xml"/><Relationship Id="rId73" Type="http://schemas.openxmlformats.org/officeDocument/2006/relationships/tags" Target="../tags/tag342.xml"/><Relationship Id="rId94" Type="http://schemas.openxmlformats.org/officeDocument/2006/relationships/tags" Target="../tags/tag363.xml"/><Relationship Id="rId148" Type="http://schemas.openxmlformats.org/officeDocument/2006/relationships/tags" Target="../tags/tag417.xml"/><Relationship Id="rId169" Type="http://schemas.openxmlformats.org/officeDocument/2006/relationships/tags" Target="../tags/tag438.xml"/><Relationship Id="rId334" Type="http://schemas.openxmlformats.org/officeDocument/2006/relationships/tags" Target="../tags/tag603.xml"/><Relationship Id="rId355" Type="http://schemas.openxmlformats.org/officeDocument/2006/relationships/tags" Target="../tags/tag624.xml"/><Relationship Id="rId376" Type="http://schemas.openxmlformats.org/officeDocument/2006/relationships/tags" Target="../tags/tag645.xml"/><Relationship Id="rId397" Type="http://schemas.openxmlformats.org/officeDocument/2006/relationships/tags" Target="../tags/tag666.xml"/><Relationship Id="rId4" Type="http://schemas.openxmlformats.org/officeDocument/2006/relationships/tags" Target="../tags/tag273.xml"/><Relationship Id="rId180" Type="http://schemas.openxmlformats.org/officeDocument/2006/relationships/tags" Target="../tags/tag449.xml"/><Relationship Id="rId215" Type="http://schemas.openxmlformats.org/officeDocument/2006/relationships/tags" Target="../tags/tag484.xml"/><Relationship Id="rId236" Type="http://schemas.openxmlformats.org/officeDocument/2006/relationships/tags" Target="../tags/tag505.xml"/><Relationship Id="rId257" Type="http://schemas.openxmlformats.org/officeDocument/2006/relationships/tags" Target="../tags/tag526.xml"/><Relationship Id="rId278" Type="http://schemas.openxmlformats.org/officeDocument/2006/relationships/tags" Target="../tags/tag547.xml"/><Relationship Id="rId401" Type="http://schemas.openxmlformats.org/officeDocument/2006/relationships/tags" Target="../tags/tag670.xml"/><Relationship Id="rId422" Type="http://schemas.openxmlformats.org/officeDocument/2006/relationships/tags" Target="../tags/tag691.xml"/><Relationship Id="rId443" Type="http://schemas.openxmlformats.org/officeDocument/2006/relationships/tags" Target="../tags/tag712.xml"/><Relationship Id="rId303" Type="http://schemas.openxmlformats.org/officeDocument/2006/relationships/tags" Target="../tags/tag572.xml"/><Relationship Id="rId42" Type="http://schemas.openxmlformats.org/officeDocument/2006/relationships/tags" Target="../tags/tag311.xml"/><Relationship Id="rId84" Type="http://schemas.openxmlformats.org/officeDocument/2006/relationships/tags" Target="../tags/tag353.xml"/><Relationship Id="rId138" Type="http://schemas.openxmlformats.org/officeDocument/2006/relationships/tags" Target="../tags/tag407.xml"/><Relationship Id="rId345" Type="http://schemas.openxmlformats.org/officeDocument/2006/relationships/tags" Target="../tags/tag614.xml"/><Relationship Id="rId387" Type="http://schemas.openxmlformats.org/officeDocument/2006/relationships/tags" Target="../tags/tag656.xml"/><Relationship Id="rId191" Type="http://schemas.openxmlformats.org/officeDocument/2006/relationships/tags" Target="../tags/tag460.xml"/><Relationship Id="rId205" Type="http://schemas.openxmlformats.org/officeDocument/2006/relationships/tags" Target="../tags/tag474.xml"/><Relationship Id="rId247" Type="http://schemas.openxmlformats.org/officeDocument/2006/relationships/tags" Target="../tags/tag516.xml"/><Relationship Id="rId412" Type="http://schemas.openxmlformats.org/officeDocument/2006/relationships/tags" Target="../tags/tag681.xml"/><Relationship Id="rId107" Type="http://schemas.openxmlformats.org/officeDocument/2006/relationships/tags" Target="../tags/tag376.xml"/><Relationship Id="rId289" Type="http://schemas.openxmlformats.org/officeDocument/2006/relationships/tags" Target="../tags/tag558.xml"/><Relationship Id="rId11" Type="http://schemas.openxmlformats.org/officeDocument/2006/relationships/tags" Target="../tags/tag280.xml"/><Relationship Id="rId53" Type="http://schemas.openxmlformats.org/officeDocument/2006/relationships/tags" Target="../tags/tag322.xml"/><Relationship Id="rId149" Type="http://schemas.openxmlformats.org/officeDocument/2006/relationships/tags" Target="../tags/tag418.xml"/><Relationship Id="rId314" Type="http://schemas.openxmlformats.org/officeDocument/2006/relationships/tags" Target="../tags/tag583.xml"/><Relationship Id="rId356" Type="http://schemas.openxmlformats.org/officeDocument/2006/relationships/tags" Target="../tags/tag625.xml"/><Relationship Id="rId398" Type="http://schemas.openxmlformats.org/officeDocument/2006/relationships/tags" Target="../tags/tag667.xml"/><Relationship Id="rId95" Type="http://schemas.openxmlformats.org/officeDocument/2006/relationships/tags" Target="../tags/tag364.xml"/><Relationship Id="rId160" Type="http://schemas.openxmlformats.org/officeDocument/2006/relationships/tags" Target="../tags/tag429.xml"/><Relationship Id="rId216" Type="http://schemas.openxmlformats.org/officeDocument/2006/relationships/tags" Target="../tags/tag485.xml"/><Relationship Id="rId423" Type="http://schemas.openxmlformats.org/officeDocument/2006/relationships/tags" Target="../tags/tag692.xml"/><Relationship Id="rId258" Type="http://schemas.openxmlformats.org/officeDocument/2006/relationships/tags" Target="../tags/tag527.xml"/><Relationship Id="rId22" Type="http://schemas.openxmlformats.org/officeDocument/2006/relationships/tags" Target="../tags/tag291.xml"/><Relationship Id="rId64" Type="http://schemas.openxmlformats.org/officeDocument/2006/relationships/tags" Target="../tags/tag333.xml"/><Relationship Id="rId118" Type="http://schemas.openxmlformats.org/officeDocument/2006/relationships/tags" Target="../tags/tag387.xml"/><Relationship Id="rId325" Type="http://schemas.openxmlformats.org/officeDocument/2006/relationships/tags" Target="../tags/tag594.xml"/><Relationship Id="rId367" Type="http://schemas.openxmlformats.org/officeDocument/2006/relationships/tags" Target="../tags/tag636.xml"/><Relationship Id="rId171" Type="http://schemas.openxmlformats.org/officeDocument/2006/relationships/tags" Target="../tags/tag440.xml"/><Relationship Id="rId227" Type="http://schemas.openxmlformats.org/officeDocument/2006/relationships/tags" Target="../tags/tag496.xml"/><Relationship Id="rId269" Type="http://schemas.openxmlformats.org/officeDocument/2006/relationships/tags" Target="../tags/tag538.xml"/><Relationship Id="rId434" Type="http://schemas.openxmlformats.org/officeDocument/2006/relationships/tags" Target="../tags/tag703.xml"/><Relationship Id="rId33" Type="http://schemas.openxmlformats.org/officeDocument/2006/relationships/tags" Target="../tags/tag302.xml"/><Relationship Id="rId129" Type="http://schemas.openxmlformats.org/officeDocument/2006/relationships/tags" Target="../tags/tag398.xml"/><Relationship Id="rId280" Type="http://schemas.openxmlformats.org/officeDocument/2006/relationships/tags" Target="../tags/tag549.xml"/><Relationship Id="rId336" Type="http://schemas.openxmlformats.org/officeDocument/2006/relationships/tags" Target="../tags/tag605.xml"/><Relationship Id="rId75" Type="http://schemas.openxmlformats.org/officeDocument/2006/relationships/tags" Target="../tags/tag344.xml"/><Relationship Id="rId140" Type="http://schemas.openxmlformats.org/officeDocument/2006/relationships/tags" Target="../tags/tag409.xml"/><Relationship Id="rId182" Type="http://schemas.openxmlformats.org/officeDocument/2006/relationships/tags" Target="../tags/tag451.xml"/><Relationship Id="rId378" Type="http://schemas.openxmlformats.org/officeDocument/2006/relationships/tags" Target="../tags/tag647.xml"/><Relationship Id="rId403" Type="http://schemas.openxmlformats.org/officeDocument/2006/relationships/tags" Target="../tags/tag6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722.xml"/><Relationship Id="rId7" Type="http://schemas.openxmlformats.org/officeDocument/2006/relationships/image" Target="../media/image1.png"/><Relationship Id="rId2" Type="http://schemas.openxmlformats.org/officeDocument/2006/relationships/tags" Target="../tags/tag721.xml"/><Relationship Id="rId1" Type="http://schemas.openxmlformats.org/officeDocument/2006/relationships/tags" Target="../tags/tag7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4.xml"/><Relationship Id="rId4" Type="http://schemas.openxmlformats.org/officeDocument/2006/relationships/tags" Target="../tags/tag7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727.xml"/><Relationship Id="rId7" Type="http://schemas.openxmlformats.org/officeDocument/2006/relationships/image" Target="../media/image1.png"/><Relationship Id="rId2" Type="http://schemas.openxmlformats.org/officeDocument/2006/relationships/tags" Target="../tags/tag726.xml"/><Relationship Id="rId1" Type="http://schemas.openxmlformats.org/officeDocument/2006/relationships/tags" Target="../tags/tag7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9.xml"/><Relationship Id="rId4" Type="http://schemas.openxmlformats.org/officeDocument/2006/relationships/tags" Target="../tags/tag728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742.xml"/><Relationship Id="rId18" Type="http://schemas.openxmlformats.org/officeDocument/2006/relationships/tags" Target="../tags/tag747.xml"/><Relationship Id="rId26" Type="http://schemas.openxmlformats.org/officeDocument/2006/relationships/tags" Target="../tags/tag755.xml"/><Relationship Id="rId39" Type="http://schemas.openxmlformats.org/officeDocument/2006/relationships/tags" Target="../tags/tag768.xml"/><Relationship Id="rId21" Type="http://schemas.openxmlformats.org/officeDocument/2006/relationships/tags" Target="../tags/tag750.xml"/><Relationship Id="rId34" Type="http://schemas.openxmlformats.org/officeDocument/2006/relationships/tags" Target="../tags/tag763.xml"/><Relationship Id="rId42" Type="http://schemas.openxmlformats.org/officeDocument/2006/relationships/tags" Target="../tags/tag771.xml"/><Relationship Id="rId47" Type="http://schemas.openxmlformats.org/officeDocument/2006/relationships/tags" Target="../tags/tag776.xml"/><Relationship Id="rId50" Type="http://schemas.openxmlformats.org/officeDocument/2006/relationships/tags" Target="../tags/tag779.xml"/><Relationship Id="rId55" Type="http://schemas.openxmlformats.org/officeDocument/2006/relationships/tags" Target="../tags/tag784.xml"/><Relationship Id="rId7" Type="http://schemas.openxmlformats.org/officeDocument/2006/relationships/tags" Target="../tags/tag736.xml"/><Relationship Id="rId12" Type="http://schemas.openxmlformats.org/officeDocument/2006/relationships/tags" Target="../tags/tag741.xml"/><Relationship Id="rId17" Type="http://schemas.openxmlformats.org/officeDocument/2006/relationships/tags" Target="../tags/tag746.xml"/><Relationship Id="rId25" Type="http://schemas.openxmlformats.org/officeDocument/2006/relationships/tags" Target="../tags/tag754.xml"/><Relationship Id="rId33" Type="http://schemas.openxmlformats.org/officeDocument/2006/relationships/tags" Target="../tags/tag762.xml"/><Relationship Id="rId38" Type="http://schemas.openxmlformats.org/officeDocument/2006/relationships/tags" Target="../tags/tag767.xml"/><Relationship Id="rId46" Type="http://schemas.openxmlformats.org/officeDocument/2006/relationships/tags" Target="../tags/tag775.xml"/><Relationship Id="rId2" Type="http://schemas.openxmlformats.org/officeDocument/2006/relationships/tags" Target="../tags/tag731.xml"/><Relationship Id="rId16" Type="http://schemas.openxmlformats.org/officeDocument/2006/relationships/tags" Target="../tags/tag745.xml"/><Relationship Id="rId20" Type="http://schemas.openxmlformats.org/officeDocument/2006/relationships/tags" Target="../tags/tag749.xml"/><Relationship Id="rId29" Type="http://schemas.openxmlformats.org/officeDocument/2006/relationships/tags" Target="../tags/tag758.xml"/><Relationship Id="rId41" Type="http://schemas.openxmlformats.org/officeDocument/2006/relationships/tags" Target="../tags/tag770.xml"/><Relationship Id="rId54" Type="http://schemas.openxmlformats.org/officeDocument/2006/relationships/tags" Target="../tags/tag783.xml"/><Relationship Id="rId1" Type="http://schemas.openxmlformats.org/officeDocument/2006/relationships/tags" Target="../tags/tag730.xml"/><Relationship Id="rId6" Type="http://schemas.openxmlformats.org/officeDocument/2006/relationships/tags" Target="../tags/tag735.xml"/><Relationship Id="rId11" Type="http://schemas.openxmlformats.org/officeDocument/2006/relationships/tags" Target="../tags/tag740.xml"/><Relationship Id="rId24" Type="http://schemas.openxmlformats.org/officeDocument/2006/relationships/tags" Target="../tags/tag753.xml"/><Relationship Id="rId32" Type="http://schemas.openxmlformats.org/officeDocument/2006/relationships/tags" Target="../tags/tag761.xml"/><Relationship Id="rId37" Type="http://schemas.openxmlformats.org/officeDocument/2006/relationships/tags" Target="../tags/tag766.xml"/><Relationship Id="rId40" Type="http://schemas.openxmlformats.org/officeDocument/2006/relationships/tags" Target="../tags/tag769.xml"/><Relationship Id="rId45" Type="http://schemas.openxmlformats.org/officeDocument/2006/relationships/tags" Target="../tags/tag774.xml"/><Relationship Id="rId53" Type="http://schemas.openxmlformats.org/officeDocument/2006/relationships/tags" Target="../tags/tag782.xml"/><Relationship Id="rId58" Type="http://schemas.openxmlformats.org/officeDocument/2006/relationships/image" Target="../media/image1.png"/><Relationship Id="rId5" Type="http://schemas.openxmlformats.org/officeDocument/2006/relationships/tags" Target="../tags/tag734.xml"/><Relationship Id="rId15" Type="http://schemas.openxmlformats.org/officeDocument/2006/relationships/tags" Target="../tags/tag744.xml"/><Relationship Id="rId23" Type="http://schemas.openxmlformats.org/officeDocument/2006/relationships/tags" Target="../tags/tag752.xml"/><Relationship Id="rId28" Type="http://schemas.openxmlformats.org/officeDocument/2006/relationships/tags" Target="../tags/tag757.xml"/><Relationship Id="rId36" Type="http://schemas.openxmlformats.org/officeDocument/2006/relationships/tags" Target="../tags/tag765.xml"/><Relationship Id="rId49" Type="http://schemas.openxmlformats.org/officeDocument/2006/relationships/tags" Target="../tags/tag778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739.xml"/><Relationship Id="rId19" Type="http://schemas.openxmlformats.org/officeDocument/2006/relationships/tags" Target="../tags/tag748.xml"/><Relationship Id="rId31" Type="http://schemas.openxmlformats.org/officeDocument/2006/relationships/tags" Target="../tags/tag760.xml"/><Relationship Id="rId44" Type="http://schemas.openxmlformats.org/officeDocument/2006/relationships/tags" Target="../tags/tag773.xml"/><Relationship Id="rId52" Type="http://schemas.openxmlformats.org/officeDocument/2006/relationships/tags" Target="../tags/tag781.xml"/><Relationship Id="rId4" Type="http://schemas.openxmlformats.org/officeDocument/2006/relationships/tags" Target="../tags/tag733.xml"/><Relationship Id="rId9" Type="http://schemas.openxmlformats.org/officeDocument/2006/relationships/tags" Target="../tags/tag738.xml"/><Relationship Id="rId14" Type="http://schemas.openxmlformats.org/officeDocument/2006/relationships/tags" Target="../tags/tag743.xml"/><Relationship Id="rId22" Type="http://schemas.openxmlformats.org/officeDocument/2006/relationships/tags" Target="../tags/tag751.xml"/><Relationship Id="rId27" Type="http://schemas.openxmlformats.org/officeDocument/2006/relationships/tags" Target="../tags/tag756.xml"/><Relationship Id="rId30" Type="http://schemas.openxmlformats.org/officeDocument/2006/relationships/tags" Target="../tags/tag759.xml"/><Relationship Id="rId35" Type="http://schemas.openxmlformats.org/officeDocument/2006/relationships/tags" Target="../tags/tag764.xml"/><Relationship Id="rId43" Type="http://schemas.openxmlformats.org/officeDocument/2006/relationships/tags" Target="../tags/tag772.xml"/><Relationship Id="rId48" Type="http://schemas.openxmlformats.org/officeDocument/2006/relationships/tags" Target="../tags/tag777.xml"/><Relationship Id="rId56" Type="http://schemas.openxmlformats.org/officeDocument/2006/relationships/tags" Target="../tags/tag785.xml"/><Relationship Id="rId8" Type="http://schemas.openxmlformats.org/officeDocument/2006/relationships/tags" Target="../tags/tag737.xml"/><Relationship Id="rId51" Type="http://schemas.openxmlformats.org/officeDocument/2006/relationships/tags" Target="../tags/tag780.xml"/><Relationship Id="rId3" Type="http://schemas.openxmlformats.org/officeDocument/2006/relationships/tags" Target="../tags/tag7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1.png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Graph Algorithms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</a:t>
            </a:r>
            <a:r>
              <a:rPr lang="en-US" altLang="zh-CN" sz="4000" dirty="0" smtClean="0">
                <a:solidFill>
                  <a:schemeClr val="tx1"/>
                </a:solidFill>
              </a:rPr>
              <a:t>2024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1DF18F-D007-46C5-B4D0-66745B717F64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828802"/>
            <a:ext cx="7886700" cy="43513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Given a graph G(V,E),  a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spanning tree </a:t>
            </a:r>
            <a:r>
              <a:rPr lang="en-US" altLang="zh-CN" dirty="0" smtClean="0">
                <a:ea typeface="宋体" panose="02010600030101010101" pitchFamily="2" charset="-122"/>
              </a:rPr>
              <a:t>of G is a graph G’(V’,E’)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V’ = V, the tree touches all vertices  (spans) the graph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E’ is a subset of E such G’ is connected and there is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no cycle </a:t>
            </a:r>
            <a:r>
              <a:rPr lang="en-US" altLang="zh-CN" dirty="0" smtClean="0">
                <a:ea typeface="宋体" panose="02010600030101010101" pitchFamily="2" charset="-122"/>
              </a:rPr>
              <a:t>in G’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 graph is 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connected</a:t>
            </a:r>
            <a:r>
              <a:rPr lang="en-US" altLang="zh-CN" dirty="0" smtClean="0">
                <a:ea typeface="宋体" panose="02010600030101010101" pitchFamily="2" charset="-122"/>
              </a:rPr>
              <a:t> if given any two vertices u and v, there is a path from u to v</a:t>
            </a: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172450" y="5509895"/>
            <a:ext cx="589915" cy="638175"/>
            <a:chOff x="3173" y="1433"/>
            <a:chExt cx="1596" cy="1726"/>
          </a:xfrm>
          <a:solidFill>
            <a:srgbClr val="345F86">
              <a:alpha val="23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49FF91-9CA5-42FC-AA5A-94F795AB9905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11</a:t>
            </a:fld>
            <a:endParaRPr lang="en-US" altLang="zh-CN" sz="790"/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757045"/>
            <a:ext cx="7886700" cy="982980"/>
          </a:xfrm>
        </p:spPr>
        <p:txBody>
          <a:bodyPr/>
          <a:lstStyle/>
          <a:p>
            <a:r>
              <a:rPr lang="en-US" altLang="zh-CN" sz="2800" dirty="0"/>
              <a:t>Example of DFS: Graph connectivity and spanning tree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197735" y="2671445"/>
            <a:ext cx="5619115" cy="3494540"/>
            <a:chOff x="3928" y="4320"/>
            <a:chExt cx="6321" cy="393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378" y="5218"/>
              <a:ext cx="351" cy="33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018" y="683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908" y="737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528" y="683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908" y="602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088" y="485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798" y="5488"/>
              <a:ext cx="351" cy="33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4738" y="5036"/>
              <a:ext cx="1317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6088" y="5218"/>
              <a:ext cx="176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448" y="5038"/>
              <a:ext cx="1317" cy="5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6268" y="6208"/>
              <a:ext cx="1229" cy="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7798" y="5848"/>
              <a:ext cx="176" cy="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6088" y="6388"/>
              <a:ext cx="0" cy="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V="1">
              <a:off x="6268" y="7108"/>
              <a:ext cx="1229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378" y="7018"/>
              <a:ext cx="1493" cy="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198" y="5578"/>
              <a:ext cx="351" cy="1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738" y="5578"/>
              <a:ext cx="1229" cy="1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928" y="4768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633" y="4320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7869" y="4905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7869" y="6435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5638" y="7732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4269" y="7065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5529" y="5715"/>
              <a:ext cx="40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8904" y="4647"/>
              <a:ext cx="134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latin typeface="Sitka Text" pitchFamily="2" charset="0"/>
                  <a:ea typeface="宋体" panose="02010600030101010101" pitchFamily="2" charset="-122"/>
                </a:rPr>
                <a:t>DFS(1)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699F1F-53CF-491A-8D4D-855E51BEECC5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513965" y="2545080"/>
            <a:ext cx="356235" cy="3562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2157095" y="4149090"/>
            <a:ext cx="356235" cy="3562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4029075" y="4684395"/>
            <a:ext cx="356235" cy="3562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633720" y="4149090"/>
            <a:ext cx="356235" cy="3562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4029075" y="3347085"/>
            <a:ext cx="356235" cy="3562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4207510" y="2188845"/>
            <a:ext cx="356235" cy="3562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901055" y="2812415"/>
            <a:ext cx="356235" cy="35623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V="1">
            <a:off x="2870200" y="2365375"/>
            <a:ext cx="1337310" cy="35814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4207510" y="2545080"/>
            <a:ext cx="178435" cy="802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4563745" y="2366645"/>
            <a:ext cx="1337310" cy="6235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4385945" y="3525520"/>
            <a:ext cx="1247775" cy="8020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H="1">
            <a:off x="5901055" y="3169285"/>
            <a:ext cx="178435" cy="9804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4207510" y="3703955"/>
            <a:ext cx="0" cy="9804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V="1">
            <a:off x="4385945" y="4417060"/>
            <a:ext cx="1247775" cy="4457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2513965" y="4327525"/>
            <a:ext cx="1515110" cy="5346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2335530" y="2901950"/>
            <a:ext cx="356235" cy="1247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2870200" y="2901950"/>
            <a:ext cx="1247775" cy="178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2068195" y="2099945"/>
            <a:ext cx="448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3756025" y="1656080"/>
            <a:ext cx="4883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5971540" y="2235200"/>
            <a:ext cx="482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971540" y="3750310"/>
            <a:ext cx="4845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761740" y="5034915"/>
            <a:ext cx="4991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2406015" y="4374515"/>
            <a:ext cx="4991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653790" y="3037205"/>
            <a:ext cx="4851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992620" y="1885950"/>
            <a:ext cx="155194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682625" y="5589270"/>
            <a:ext cx="80187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Red links will define the spanning tree if the graph is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92A8B5-E348-4917-B604-EF31CAAFA00E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13</a:t>
            </a:fld>
            <a:endParaRPr lang="en-US" altLang="zh-CN" sz="790"/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965960" y="2665730"/>
            <a:ext cx="408940" cy="40894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1557020" y="4505325"/>
            <a:ext cx="408940" cy="4089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3703320" y="5118735"/>
            <a:ext cx="408940" cy="40894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5542915" y="4505325"/>
            <a:ext cx="408940" cy="40894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3703320" y="3585845"/>
            <a:ext cx="408940" cy="40894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" name="Rectangle 8"/>
          <p:cNvSpPr>
            <a:spLocks noChangeArrowheads="1"/>
          </p:cNvSpPr>
          <p:nvPr/>
        </p:nvSpPr>
        <p:spPr bwMode="auto">
          <a:xfrm>
            <a:off x="3907790" y="2256790"/>
            <a:ext cx="408940" cy="40894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5849620" y="2972435"/>
            <a:ext cx="408940" cy="40894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 flipV="1">
            <a:off x="2374900" y="2459355"/>
            <a:ext cx="1532890" cy="41084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H="1">
            <a:off x="3907790" y="2665730"/>
            <a:ext cx="204470" cy="92011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4316730" y="2461260"/>
            <a:ext cx="1532890" cy="7156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4112260" y="3790315"/>
            <a:ext cx="1430655" cy="9201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 flipH="1">
            <a:off x="5849620" y="3381375"/>
            <a:ext cx="204470" cy="1124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3907790" y="3994785"/>
            <a:ext cx="0" cy="112458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 flipV="1">
            <a:off x="4112260" y="4812030"/>
            <a:ext cx="1430655" cy="5111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1965960" y="4709795"/>
            <a:ext cx="1737360" cy="613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 flipH="1">
            <a:off x="1761490" y="3074670"/>
            <a:ext cx="408940" cy="14306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2374900" y="3074670"/>
            <a:ext cx="1430655" cy="20440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Text Box 20"/>
          <p:cNvSpPr txBox="1">
            <a:spLocks noChangeArrowheads="1"/>
          </p:cNvSpPr>
          <p:nvPr/>
        </p:nvSpPr>
        <p:spPr bwMode="auto">
          <a:xfrm>
            <a:off x="1598930" y="2298700"/>
            <a:ext cx="51435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3533775" y="1788795"/>
            <a:ext cx="56007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5930265" y="2381250"/>
            <a:ext cx="55308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8" name="Text Box 23"/>
          <p:cNvSpPr txBox="1">
            <a:spLocks noChangeArrowheads="1"/>
          </p:cNvSpPr>
          <p:nvPr/>
        </p:nvSpPr>
        <p:spPr bwMode="auto">
          <a:xfrm>
            <a:off x="5930265" y="4047490"/>
            <a:ext cx="55499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3469005" y="5521325"/>
            <a:ext cx="57213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0" name="Text Box 25"/>
          <p:cNvSpPr txBox="1">
            <a:spLocks noChangeArrowheads="1"/>
          </p:cNvSpPr>
          <p:nvPr/>
        </p:nvSpPr>
        <p:spPr bwMode="auto">
          <a:xfrm>
            <a:off x="1914525" y="4834255"/>
            <a:ext cx="57213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1" name="Text Box 26"/>
          <p:cNvSpPr txBox="1">
            <a:spLocks noChangeArrowheads="1"/>
          </p:cNvSpPr>
          <p:nvPr/>
        </p:nvSpPr>
        <p:spPr bwMode="auto">
          <a:xfrm>
            <a:off x="3345180" y="3229610"/>
            <a:ext cx="55626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2" name="Text Box 27"/>
          <p:cNvSpPr txBox="1">
            <a:spLocks noChangeArrowheads="1"/>
          </p:cNvSpPr>
          <p:nvPr/>
        </p:nvSpPr>
        <p:spPr bwMode="auto">
          <a:xfrm>
            <a:off x="7018655" y="2751455"/>
            <a:ext cx="177482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DFS(5)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DE081C-3AA8-46CB-8FBC-0E97638BF726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1808480" y="2570480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370330" y="4541520"/>
            <a:ext cx="438150" cy="43815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670300" y="5198745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5641975" y="4541520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3670300" y="3556000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3889375" y="2132330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5970270" y="2898775"/>
            <a:ext cx="438150" cy="43815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V="1">
            <a:off x="2246630" y="2348865"/>
            <a:ext cx="1642745" cy="44005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 flipH="1">
            <a:off x="3889375" y="2570480"/>
            <a:ext cx="219075" cy="98552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4327525" y="2351405"/>
            <a:ext cx="1642745" cy="766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>
            <a:off x="4108450" y="3775075"/>
            <a:ext cx="1533525" cy="985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H="1">
            <a:off x="5970270" y="3336925"/>
            <a:ext cx="219075" cy="120459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>
            <a:off x="3889375" y="3994150"/>
            <a:ext cx="0" cy="120459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4" name="Line 16"/>
          <p:cNvSpPr>
            <a:spLocks noChangeShapeType="1"/>
          </p:cNvSpPr>
          <p:nvPr/>
        </p:nvSpPr>
        <p:spPr bwMode="auto">
          <a:xfrm flipV="1">
            <a:off x="4108450" y="4870450"/>
            <a:ext cx="1533525" cy="54737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1808480" y="4760595"/>
            <a:ext cx="1861820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 flipH="1">
            <a:off x="1589405" y="3008630"/>
            <a:ext cx="438150" cy="15328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7" name="Line 19"/>
          <p:cNvSpPr>
            <a:spLocks noChangeShapeType="1"/>
          </p:cNvSpPr>
          <p:nvPr/>
        </p:nvSpPr>
        <p:spPr bwMode="auto">
          <a:xfrm>
            <a:off x="2246630" y="3008630"/>
            <a:ext cx="1533525" cy="21901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1475740" y="2166620"/>
            <a:ext cx="55118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3550285" y="1692275"/>
            <a:ext cx="60007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057265" y="2404110"/>
            <a:ext cx="59245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6057265" y="4050665"/>
            <a:ext cx="59499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3413125" y="5558155"/>
            <a:ext cx="61341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1748155" y="4888865"/>
            <a:ext cx="61341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3353435" y="3174365"/>
            <a:ext cx="59626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7100570" y="2344420"/>
            <a:ext cx="184848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DFS(5)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DFS(7)</a:t>
            </a: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7380605" y="4365625"/>
            <a:ext cx="1417955" cy="63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C96E2B-0D25-4951-9F00-4FFC8B93AF9D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1743075" y="2600960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304290" y="4574540"/>
            <a:ext cx="438785" cy="4387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3606800" y="5232400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579745" y="4574540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3606800" y="3587750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3825875" y="2162175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908675" y="2929890"/>
            <a:ext cx="438785" cy="43878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V="1">
            <a:off x="2181225" y="2379345"/>
            <a:ext cx="1644650" cy="4406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3825875" y="2600960"/>
            <a:ext cx="219075" cy="98679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4264660" y="2381250"/>
            <a:ext cx="1644650" cy="76771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4044950" y="3806825"/>
            <a:ext cx="1534795" cy="9867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flipH="1">
            <a:off x="5908675" y="3368040"/>
            <a:ext cx="219075" cy="120586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3825875" y="4026535"/>
            <a:ext cx="0" cy="120586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V="1">
            <a:off x="4044950" y="4903470"/>
            <a:ext cx="1534795" cy="54800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1743075" y="4793615"/>
            <a:ext cx="1863725" cy="6578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1524000" y="3039110"/>
            <a:ext cx="438785" cy="15354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2181225" y="3039110"/>
            <a:ext cx="1534795" cy="21932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1410335" y="2267585"/>
            <a:ext cx="5518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3414395" y="1721485"/>
            <a:ext cx="6007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" name="Text Box 22"/>
          <p:cNvSpPr txBox="1">
            <a:spLocks noChangeArrowheads="1"/>
          </p:cNvSpPr>
          <p:nvPr/>
        </p:nvSpPr>
        <p:spPr bwMode="auto">
          <a:xfrm>
            <a:off x="5995670" y="2433955"/>
            <a:ext cx="5930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5995670" y="4083050"/>
            <a:ext cx="59563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277870" y="5592445"/>
            <a:ext cx="6140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682115" y="4922520"/>
            <a:ext cx="6140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3216910" y="3206115"/>
            <a:ext cx="596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6947535" y="2558415"/>
            <a:ext cx="181356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DFS(5)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DFS(7)</a:t>
            </a:r>
          </a:p>
        </p:txBody>
      </p:sp>
      <p:sp>
        <p:nvSpPr>
          <p:cNvPr id="82" name="Text Box 29"/>
          <p:cNvSpPr txBox="1">
            <a:spLocks noChangeArrowheads="1"/>
          </p:cNvSpPr>
          <p:nvPr/>
        </p:nvSpPr>
        <p:spPr bwMode="auto">
          <a:xfrm>
            <a:off x="7019925" y="4909185"/>
            <a:ext cx="17926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Now back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380ABC-CACC-4FE1-A2C7-5BDF47C86768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16</a:t>
            </a:fld>
            <a:endParaRPr lang="en-US" altLang="zh-CN" sz="790"/>
          </a:p>
        </p:txBody>
      </p:sp>
      <p:grpSp>
        <p:nvGrpSpPr>
          <p:cNvPr id="7" name="组合 6"/>
          <p:cNvGrpSpPr/>
          <p:nvPr/>
        </p:nvGrpSpPr>
        <p:grpSpPr>
          <a:xfrm>
            <a:off x="1390325" y="1644257"/>
            <a:ext cx="5396555" cy="4344149"/>
            <a:chOff x="3763" y="3864"/>
            <a:chExt cx="4340" cy="3493"/>
          </a:xfrm>
        </p:grpSpPr>
        <p:sp>
          <p:nvSpPr>
            <p:cNvPr id="32" name="Rectangle 3"/>
            <p:cNvSpPr>
              <a:spLocks noChangeArrowheads="1"/>
            </p:cNvSpPr>
            <p:nvPr/>
          </p:nvSpPr>
          <p:spPr bwMode="auto">
            <a:xfrm>
              <a:off x="4123" y="453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763" y="6150"/>
              <a:ext cx="360" cy="36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5653" y="669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7273" y="615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653" y="534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5833" y="417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7543" y="4800"/>
              <a:ext cx="360" cy="360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8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V="1">
              <a:off x="4483" y="4349"/>
              <a:ext cx="1350" cy="36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 flipH="1">
              <a:off x="5833" y="4530"/>
              <a:ext cx="180" cy="81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6193" y="4350"/>
              <a:ext cx="1350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6006" y="5519"/>
              <a:ext cx="1260" cy="8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H="1">
              <a:off x="7543" y="5160"/>
              <a:ext cx="180" cy="9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5833" y="5700"/>
              <a:ext cx="0" cy="9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6013" y="6420"/>
              <a:ext cx="1260" cy="4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123" y="6330"/>
              <a:ext cx="1530" cy="5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43" y="4890"/>
              <a:ext cx="360" cy="12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4483" y="4890"/>
              <a:ext cx="1260" cy="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789" y="4254"/>
              <a:ext cx="45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5494" y="3864"/>
              <a:ext cx="49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7614" y="4391"/>
              <a:ext cx="487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7614" y="5747"/>
              <a:ext cx="489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5383" y="6987"/>
              <a:ext cx="50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072" y="6435"/>
              <a:ext cx="50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5332" y="5085"/>
              <a:ext cx="49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3</a:t>
              </a:r>
            </a:p>
          </p:txBody>
        </p:sp>
      </p:grp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967617" y="2299961"/>
            <a:ext cx="152336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DFS(5)</a:t>
            </a:r>
          </a:p>
        </p:txBody>
      </p:sp>
      <p:sp>
        <p:nvSpPr>
          <p:cNvPr id="83" name="Text Box 28"/>
          <p:cNvSpPr txBox="1">
            <a:spLocks noChangeArrowheads="1"/>
          </p:cNvSpPr>
          <p:nvPr/>
        </p:nvSpPr>
        <p:spPr bwMode="auto">
          <a:xfrm>
            <a:off x="6898561" y="4315212"/>
            <a:ext cx="193548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Back to 5,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but it has no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more neighbors.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DB79F8-44A3-4D73-BF6D-7DAFFB55AD58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1595120" y="2527935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137285" y="4587875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3540760" y="5274310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600700" y="4587875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3540760" y="3557905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3769360" y="2070100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944235" y="2870835"/>
            <a:ext cx="457835" cy="45783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V="1">
            <a:off x="2052955" y="2296795"/>
            <a:ext cx="1716405" cy="4603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3769360" y="2527935"/>
            <a:ext cx="228600" cy="102997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4227195" y="2298700"/>
            <a:ext cx="1716405" cy="80073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3989070" y="3783965"/>
            <a:ext cx="1602105" cy="102997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flipH="1">
            <a:off x="5944235" y="3328670"/>
            <a:ext cx="228600" cy="125857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3769360" y="4015740"/>
            <a:ext cx="0" cy="125857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V="1">
            <a:off x="3998595" y="4930775"/>
            <a:ext cx="1602105" cy="57213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1595120" y="4816475"/>
            <a:ext cx="1945640" cy="68643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1366520" y="2985770"/>
            <a:ext cx="457835" cy="16021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2052955" y="2985770"/>
            <a:ext cx="1602105" cy="228854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1238885" y="2171065"/>
            <a:ext cx="5759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3405505" y="1673225"/>
            <a:ext cx="6267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" name="Text Box 22"/>
          <p:cNvSpPr txBox="1">
            <a:spLocks noChangeArrowheads="1"/>
          </p:cNvSpPr>
          <p:nvPr/>
        </p:nvSpPr>
        <p:spPr bwMode="auto">
          <a:xfrm>
            <a:off x="6035040" y="2273300"/>
            <a:ext cx="619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6035040" y="4147185"/>
            <a:ext cx="6216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197860" y="5652770"/>
            <a:ext cx="6407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529080" y="4947920"/>
            <a:ext cx="6407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3131185" y="3159760"/>
            <a:ext cx="6229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6872605" y="2258289"/>
            <a:ext cx="188404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DFS(6)   </a:t>
            </a: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6756559" y="4316085"/>
            <a:ext cx="176657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Back up to 4.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From 4 we can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get to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A9283-119D-48E3-A018-E4DE156117DB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1598930" y="2550160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143635" y="4598035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33140" y="5280660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5581015" y="4598035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3533140" y="3573780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7" name="Rectangle 8"/>
          <p:cNvSpPr>
            <a:spLocks noChangeArrowheads="1"/>
          </p:cNvSpPr>
          <p:nvPr/>
        </p:nvSpPr>
        <p:spPr bwMode="auto">
          <a:xfrm>
            <a:off x="3760470" y="2094865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922010" y="2891155"/>
            <a:ext cx="455295" cy="45529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9" name="Line 10"/>
          <p:cNvSpPr>
            <a:spLocks noChangeShapeType="1"/>
          </p:cNvSpPr>
          <p:nvPr/>
        </p:nvSpPr>
        <p:spPr bwMode="auto">
          <a:xfrm flipV="1">
            <a:off x="2054225" y="2320290"/>
            <a:ext cx="1706880" cy="457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H="1">
            <a:off x="3760470" y="2550160"/>
            <a:ext cx="227330" cy="102425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4215765" y="2322830"/>
            <a:ext cx="1706880" cy="79629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2" name="Line 13"/>
          <p:cNvSpPr>
            <a:spLocks noChangeShapeType="1"/>
          </p:cNvSpPr>
          <p:nvPr/>
        </p:nvSpPr>
        <p:spPr bwMode="auto">
          <a:xfrm>
            <a:off x="3978910" y="3799205"/>
            <a:ext cx="1592580" cy="102425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3" name="Line 14"/>
          <p:cNvSpPr>
            <a:spLocks noChangeShapeType="1"/>
          </p:cNvSpPr>
          <p:nvPr/>
        </p:nvSpPr>
        <p:spPr bwMode="auto">
          <a:xfrm flipH="1">
            <a:off x="5922010" y="3346450"/>
            <a:ext cx="227330" cy="125158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3760470" y="4029075"/>
            <a:ext cx="0" cy="125158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 flipV="1">
            <a:off x="3987800" y="4939665"/>
            <a:ext cx="1592580" cy="56896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>
            <a:off x="1598930" y="4825365"/>
            <a:ext cx="1934210" cy="6826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 flipH="1">
            <a:off x="1371600" y="3005455"/>
            <a:ext cx="455295" cy="15925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8" name="Line 19"/>
          <p:cNvSpPr>
            <a:spLocks noChangeShapeType="1"/>
          </p:cNvSpPr>
          <p:nvPr/>
        </p:nvSpPr>
        <p:spPr bwMode="auto">
          <a:xfrm>
            <a:off x="2054225" y="3005455"/>
            <a:ext cx="1592580" cy="227520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1245870" y="2125345"/>
            <a:ext cx="5727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3399790" y="1629410"/>
            <a:ext cx="62293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6012815" y="2369185"/>
            <a:ext cx="6153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6012815" y="4159885"/>
            <a:ext cx="6178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192145" y="5657215"/>
            <a:ext cx="6369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533525" y="4956175"/>
            <a:ext cx="6369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126105" y="3177540"/>
            <a:ext cx="6191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6845341" y="2184470"/>
            <a:ext cx="171005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DFS(4)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   DFS(6)</a:t>
            </a:r>
          </a:p>
        </p:txBody>
      </p:sp>
      <p:sp>
        <p:nvSpPr>
          <p:cNvPr id="83" name="Text Box 28"/>
          <p:cNvSpPr txBox="1">
            <a:spLocks noChangeArrowheads="1"/>
          </p:cNvSpPr>
          <p:nvPr/>
        </p:nvSpPr>
        <p:spPr bwMode="auto">
          <a:xfrm>
            <a:off x="6776285" y="4199721"/>
            <a:ext cx="183261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From 6 there is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nowhere new 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to go.  Back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9E0EDF-A597-4867-B5D9-389ADFDA7E02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19</a:t>
            </a:fld>
            <a:endParaRPr lang="en-US" altLang="zh-CN" sz="790"/>
          </a:p>
        </p:txBody>
      </p:sp>
      <p:sp>
        <p:nvSpPr>
          <p:cNvPr id="57" name="Rectangle 1027"/>
          <p:cNvSpPr>
            <a:spLocks noChangeArrowheads="1"/>
          </p:cNvSpPr>
          <p:nvPr/>
        </p:nvSpPr>
        <p:spPr bwMode="auto">
          <a:xfrm>
            <a:off x="1491615" y="2404110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8" name="Rectangle 1028"/>
          <p:cNvSpPr>
            <a:spLocks noChangeArrowheads="1"/>
          </p:cNvSpPr>
          <p:nvPr/>
        </p:nvSpPr>
        <p:spPr bwMode="auto">
          <a:xfrm>
            <a:off x="1018540" y="4532630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9" name="Rectangle 1029"/>
          <p:cNvSpPr>
            <a:spLocks noChangeArrowheads="1"/>
          </p:cNvSpPr>
          <p:nvPr/>
        </p:nvSpPr>
        <p:spPr bwMode="auto">
          <a:xfrm>
            <a:off x="3502025" y="5242560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0" name="Rectangle 1030"/>
          <p:cNvSpPr>
            <a:spLocks noChangeArrowheads="1"/>
          </p:cNvSpPr>
          <p:nvPr/>
        </p:nvSpPr>
        <p:spPr bwMode="auto">
          <a:xfrm>
            <a:off x="5630545" y="4532630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1" name="Rectangle 1031"/>
          <p:cNvSpPr>
            <a:spLocks noChangeArrowheads="1"/>
          </p:cNvSpPr>
          <p:nvPr/>
        </p:nvSpPr>
        <p:spPr bwMode="auto">
          <a:xfrm>
            <a:off x="3502025" y="3468370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2" name="Rectangle 1032"/>
          <p:cNvSpPr>
            <a:spLocks noChangeArrowheads="1"/>
          </p:cNvSpPr>
          <p:nvPr/>
        </p:nvSpPr>
        <p:spPr bwMode="auto">
          <a:xfrm>
            <a:off x="3738245" y="1931035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" name="Rectangle 1033"/>
          <p:cNvSpPr>
            <a:spLocks noChangeArrowheads="1"/>
          </p:cNvSpPr>
          <p:nvPr/>
        </p:nvSpPr>
        <p:spPr bwMode="auto">
          <a:xfrm>
            <a:off x="5985510" y="2759075"/>
            <a:ext cx="473075" cy="4730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4" name="Line 1034"/>
          <p:cNvSpPr>
            <a:spLocks noChangeShapeType="1"/>
          </p:cNvSpPr>
          <p:nvPr/>
        </p:nvSpPr>
        <p:spPr bwMode="auto">
          <a:xfrm flipV="1">
            <a:off x="1964690" y="2165350"/>
            <a:ext cx="1773555" cy="47561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035"/>
          <p:cNvSpPr>
            <a:spLocks noChangeShapeType="1"/>
          </p:cNvSpPr>
          <p:nvPr/>
        </p:nvSpPr>
        <p:spPr bwMode="auto">
          <a:xfrm flipH="1">
            <a:off x="3738245" y="2404110"/>
            <a:ext cx="236220" cy="106426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036"/>
          <p:cNvSpPr>
            <a:spLocks noChangeShapeType="1"/>
          </p:cNvSpPr>
          <p:nvPr/>
        </p:nvSpPr>
        <p:spPr bwMode="auto">
          <a:xfrm>
            <a:off x="4211320" y="2167890"/>
            <a:ext cx="1773555" cy="82804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037"/>
          <p:cNvSpPr>
            <a:spLocks noChangeShapeType="1"/>
          </p:cNvSpPr>
          <p:nvPr/>
        </p:nvSpPr>
        <p:spPr bwMode="auto">
          <a:xfrm>
            <a:off x="3964940" y="3702685"/>
            <a:ext cx="1655445" cy="106426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038"/>
          <p:cNvSpPr>
            <a:spLocks noChangeShapeType="1"/>
          </p:cNvSpPr>
          <p:nvPr/>
        </p:nvSpPr>
        <p:spPr bwMode="auto">
          <a:xfrm flipH="1">
            <a:off x="5985510" y="3232150"/>
            <a:ext cx="236220" cy="130111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039"/>
          <p:cNvSpPr>
            <a:spLocks noChangeShapeType="1"/>
          </p:cNvSpPr>
          <p:nvPr/>
        </p:nvSpPr>
        <p:spPr bwMode="auto">
          <a:xfrm>
            <a:off x="3738245" y="3941445"/>
            <a:ext cx="0" cy="130111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040"/>
          <p:cNvSpPr>
            <a:spLocks noChangeShapeType="1"/>
          </p:cNvSpPr>
          <p:nvPr/>
        </p:nvSpPr>
        <p:spPr bwMode="auto">
          <a:xfrm flipV="1">
            <a:off x="3975100" y="4887595"/>
            <a:ext cx="1655445" cy="59118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041"/>
          <p:cNvSpPr>
            <a:spLocks noChangeShapeType="1"/>
          </p:cNvSpPr>
          <p:nvPr/>
        </p:nvSpPr>
        <p:spPr bwMode="auto">
          <a:xfrm>
            <a:off x="1491615" y="4769485"/>
            <a:ext cx="2010410" cy="70929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042"/>
          <p:cNvSpPr>
            <a:spLocks noChangeShapeType="1"/>
          </p:cNvSpPr>
          <p:nvPr/>
        </p:nvSpPr>
        <p:spPr bwMode="auto">
          <a:xfrm flipH="1">
            <a:off x="1255395" y="2877185"/>
            <a:ext cx="473075" cy="165544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043"/>
          <p:cNvSpPr>
            <a:spLocks noChangeShapeType="1"/>
          </p:cNvSpPr>
          <p:nvPr/>
        </p:nvSpPr>
        <p:spPr bwMode="auto">
          <a:xfrm>
            <a:off x="1964690" y="2877185"/>
            <a:ext cx="1655445" cy="23653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Text Box 1044"/>
          <p:cNvSpPr txBox="1">
            <a:spLocks noChangeArrowheads="1"/>
          </p:cNvSpPr>
          <p:nvPr/>
        </p:nvSpPr>
        <p:spPr bwMode="auto">
          <a:xfrm>
            <a:off x="1187450" y="2027555"/>
            <a:ext cx="59499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" name="Text Box 1045"/>
          <p:cNvSpPr txBox="1">
            <a:spLocks noChangeArrowheads="1"/>
          </p:cNvSpPr>
          <p:nvPr/>
        </p:nvSpPr>
        <p:spPr bwMode="auto">
          <a:xfrm>
            <a:off x="3355975" y="1582420"/>
            <a:ext cx="64770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" name="Text Box 1046"/>
          <p:cNvSpPr txBox="1">
            <a:spLocks noChangeArrowheads="1"/>
          </p:cNvSpPr>
          <p:nvPr/>
        </p:nvSpPr>
        <p:spPr bwMode="auto">
          <a:xfrm>
            <a:off x="6078220" y="2279650"/>
            <a:ext cx="64008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7" name="Text Box 1047"/>
          <p:cNvSpPr txBox="1">
            <a:spLocks noChangeArrowheads="1"/>
          </p:cNvSpPr>
          <p:nvPr/>
        </p:nvSpPr>
        <p:spPr bwMode="auto">
          <a:xfrm>
            <a:off x="6078220" y="4074795"/>
            <a:ext cx="64262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8" name="Text Box 1048"/>
          <p:cNvSpPr txBox="1">
            <a:spLocks noChangeArrowheads="1"/>
          </p:cNvSpPr>
          <p:nvPr/>
        </p:nvSpPr>
        <p:spPr bwMode="auto">
          <a:xfrm>
            <a:off x="3147060" y="5636895"/>
            <a:ext cx="66230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1049"/>
          <p:cNvSpPr txBox="1">
            <a:spLocks noChangeArrowheads="1"/>
          </p:cNvSpPr>
          <p:nvPr/>
        </p:nvSpPr>
        <p:spPr bwMode="auto">
          <a:xfrm>
            <a:off x="1420495" y="4902200"/>
            <a:ext cx="66230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0" name="Text Box 1050"/>
          <p:cNvSpPr txBox="1">
            <a:spLocks noChangeArrowheads="1"/>
          </p:cNvSpPr>
          <p:nvPr/>
        </p:nvSpPr>
        <p:spPr bwMode="auto">
          <a:xfrm>
            <a:off x="3147695" y="3056890"/>
            <a:ext cx="64389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1051"/>
          <p:cNvSpPr txBox="1">
            <a:spLocks noChangeArrowheads="1"/>
          </p:cNvSpPr>
          <p:nvPr/>
        </p:nvSpPr>
        <p:spPr bwMode="auto">
          <a:xfrm>
            <a:off x="6824107" y="2462286"/>
            <a:ext cx="144970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DFS(2)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DFS(3)</a:t>
            </a:r>
          </a:p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   DFS(4)</a:t>
            </a:r>
          </a:p>
        </p:txBody>
      </p:sp>
      <p:sp>
        <p:nvSpPr>
          <p:cNvPr id="82" name="Text Box 1052"/>
          <p:cNvSpPr txBox="1">
            <a:spLocks noChangeArrowheads="1"/>
          </p:cNvSpPr>
          <p:nvPr/>
        </p:nvSpPr>
        <p:spPr bwMode="auto">
          <a:xfrm>
            <a:off x="6683296" y="4222426"/>
            <a:ext cx="200660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Back to 4.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Keep backing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8940" y="2401570"/>
            <a:ext cx="4599305" cy="151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Graph Searching</a:t>
            </a: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8940" y="4265930"/>
            <a:ext cx="4257675" cy="758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3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Section 9.5 and 9.6</a:t>
            </a:r>
          </a:p>
        </p:txBody>
      </p:sp>
      <p:pic>
        <p:nvPicPr>
          <p:cNvPr id="9" name="PA_库_PicturePlaceholder 1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87900" y="1844675"/>
            <a:ext cx="4356100" cy="3258820"/>
          </a:xfrm>
          <a:custGeom>
            <a:avLst/>
            <a:gdLst>
              <a:gd name="connsiteX0" fmla="*/ 0 w 8115300"/>
              <a:gd name="connsiteY0" fmla="*/ 6858000 h 6858000"/>
              <a:gd name="connsiteX1" fmla="*/ 1714500 w 8115300"/>
              <a:gd name="connsiteY1" fmla="*/ 0 h 6858000"/>
              <a:gd name="connsiteX2" fmla="*/ 6400800 w 8115300"/>
              <a:gd name="connsiteY2" fmla="*/ 0 h 6858000"/>
              <a:gd name="connsiteX3" fmla="*/ 8115300 w 8115300"/>
              <a:gd name="connsiteY3" fmla="*/ 6858000 h 6858000"/>
              <a:gd name="connsiteX4" fmla="*/ 0 w 8115300"/>
              <a:gd name="connsiteY4" fmla="*/ 6858000 h 6858000"/>
              <a:gd name="connsiteX0-1" fmla="*/ 0 w 6438900"/>
              <a:gd name="connsiteY0-2" fmla="*/ 6858000 h 6858000"/>
              <a:gd name="connsiteX1-3" fmla="*/ 1714500 w 6438900"/>
              <a:gd name="connsiteY1-4" fmla="*/ 0 h 6858000"/>
              <a:gd name="connsiteX2-5" fmla="*/ 6400800 w 6438900"/>
              <a:gd name="connsiteY2-6" fmla="*/ 0 h 6858000"/>
              <a:gd name="connsiteX3-7" fmla="*/ 6438900 w 6438900"/>
              <a:gd name="connsiteY3-8" fmla="*/ 6858000 h 6858000"/>
              <a:gd name="connsiteX4-9" fmla="*/ 0 w 6438900"/>
              <a:gd name="connsiteY4-10" fmla="*/ 6858000 h 6858000"/>
              <a:gd name="connsiteX0-11" fmla="*/ 0 w 6400800"/>
              <a:gd name="connsiteY0-12" fmla="*/ 6858000 h 6858000"/>
              <a:gd name="connsiteX1-13" fmla="*/ 1714500 w 6400800"/>
              <a:gd name="connsiteY1-14" fmla="*/ 0 h 6858000"/>
              <a:gd name="connsiteX2-15" fmla="*/ 6400800 w 6400800"/>
              <a:gd name="connsiteY2-16" fmla="*/ 0 h 6858000"/>
              <a:gd name="connsiteX3-17" fmla="*/ 6400800 w 6400800"/>
              <a:gd name="connsiteY3-18" fmla="*/ 6838950 h 6858000"/>
              <a:gd name="connsiteX4-19" fmla="*/ 0 w 6400800"/>
              <a:gd name="connsiteY4-20" fmla="*/ 6858000 h 6858000"/>
              <a:gd name="connsiteX0-21" fmla="*/ 0 w 6419850"/>
              <a:gd name="connsiteY0-22" fmla="*/ 6858000 h 6877050"/>
              <a:gd name="connsiteX1-23" fmla="*/ 1714500 w 6419850"/>
              <a:gd name="connsiteY1-24" fmla="*/ 0 h 6877050"/>
              <a:gd name="connsiteX2-25" fmla="*/ 6400800 w 6419850"/>
              <a:gd name="connsiteY2-26" fmla="*/ 0 h 6877050"/>
              <a:gd name="connsiteX3-27" fmla="*/ 6419850 w 6419850"/>
              <a:gd name="connsiteY3-28" fmla="*/ 6877050 h 6877050"/>
              <a:gd name="connsiteX4-29" fmla="*/ 0 w 6419850"/>
              <a:gd name="connsiteY4-30" fmla="*/ 6858000 h 6877050"/>
              <a:gd name="connsiteX0-31" fmla="*/ 0 w 6400800"/>
              <a:gd name="connsiteY0-32" fmla="*/ 6858000 h 6858000"/>
              <a:gd name="connsiteX1-33" fmla="*/ 1714500 w 6400800"/>
              <a:gd name="connsiteY1-34" fmla="*/ 0 h 6858000"/>
              <a:gd name="connsiteX2-35" fmla="*/ 6400800 w 6400800"/>
              <a:gd name="connsiteY2-36" fmla="*/ 0 h 6858000"/>
              <a:gd name="connsiteX3-37" fmla="*/ 6381750 w 6400800"/>
              <a:gd name="connsiteY3-38" fmla="*/ 6838950 h 6858000"/>
              <a:gd name="connsiteX4-39" fmla="*/ 0 w 6400800"/>
              <a:gd name="connsiteY4-4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00800" h="6858000">
                <a:moveTo>
                  <a:pt x="0" y="6858000"/>
                </a:moveTo>
                <a:lnTo>
                  <a:pt x="1714500" y="0"/>
                </a:lnTo>
                <a:lnTo>
                  <a:pt x="6400800" y="0"/>
                </a:lnTo>
                <a:lnTo>
                  <a:pt x="6381750" y="683895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BBB6CF-F0D6-4CCF-97E5-7D1E7DADB976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 Application: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39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94FE82-1147-4ADE-98F7-79EEB7675729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39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39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9533B2-2A05-4405-8F61-031749C960CD}" type="slidenum">
              <a:rPr lang="en-US" altLang="zh-CN" sz="790"/>
              <a:pPr/>
              <a:t>20</a:t>
            </a:fld>
            <a:endParaRPr lang="en-US" altLang="zh-CN" sz="79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198370" y="2153920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788795" y="3997325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3938905" y="4611370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5781675" y="3997325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1" name="Rectangle 7"/>
          <p:cNvSpPr>
            <a:spLocks noChangeArrowheads="1"/>
          </p:cNvSpPr>
          <p:nvPr/>
        </p:nvSpPr>
        <p:spPr bwMode="auto">
          <a:xfrm>
            <a:off x="3938905" y="3075940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4144010" y="1744345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6089015" y="2461260"/>
            <a:ext cx="409575" cy="40957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4" name="Line 10"/>
          <p:cNvSpPr>
            <a:spLocks noChangeShapeType="1"/>
          </p:cNvSpPr>
          <p:nvPr/>
        </p:nvSpPr>
        <p:spPr bwMode="auto">
          <a:xfrm flipV="1">
            <a:off x="2607945" y="1946910"/>
            <a:ext cx="1535430" cy="41148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4144010" y="2153920"/>
            <a:ext cx="204470" cy="92138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2"/>
          <p:cNvSpPr>
            <a:spLocks noChangeShapeType="1"/>
          </p:cNvSpPr>
          <p:nvPr/>
        </p:nvSpPr>
        <p:spPr bwMode="auto">
          <a:xfrm>
            <a:off x="4553585" y="1949450"/>
            <a:ext cx="1535430" cy="71691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4340225" y="3278505"/>
            <a:ext cx="1433195" cy="92138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 flipH="1">
            <a:off x="6089015" y="2870835"/>
            <a:ext cx="204470" cy="112649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4144010" y="3484880"/>
            <a:ext cx="0" cy="112649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 flipV="1">
            <a:off x="4348480" y="4304030"/>
            <a:ext cx="1433195" cy="511810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>
            <a:off x="2198370" y="4201795"/>
            <a:ext cx="1740535" cy="614045"/>
          </a:xfrm>
          <a:prstGeom prst="line">
            <a:avLst/>
          </a:prstGeom>
          <a:noFill/>
          <a:ln w="5715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1993900" y="2563495"/>
            <a:ext cx="409575" cy="143319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2607945" y="2563495"/>
            <a:ext cx="1433195" cy="20478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Text Box 20"/>
          <p:cNvSpPr txBox="1">
            <a:spLocks noChangeArrowheads="1"/>
          </p:cNvSpPr>
          <p:nvPr/>
        </p:nvSpPr>
        <p:spPr bwMode="auto">
          <a:xfrm>
            <a:off x="1902460" y="1785620"/>
            <a:ext cx="515620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3769360" y="1490980"/>
            <a:ext cx="560705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" name="Text Box 22"/>
          <p:cNvSpPr txBox="1">
            <a:spLocks noChangeArrowheads="1"/>
          </p:cNvSpPr>
          <p:nvPr/>
        </p:nvSpPr>
        <p:spPr bwMode="auto">
          <a:xfrm>
            <a:off x="6170295" y="1941195"/>
            <a:ext cx="553720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6170295" y="3538220"/>
            <a:ext cx="556260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3632200" y="4871720"/>
            <a:ext cx="573405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2146935" y="4326890"/>
            <a:ext cx="573405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3508375" y="2719070"/>
            <a:ext cx="557530" cy="46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7277774" y="2766596"/>
            <a:ext cx="11449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DFS(1)</a:t>
            </a: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1329055" y="5339715"/>
            <a:ext cx="650557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All nodes are marked so graph is connected; red links define a spanning tree</a:t>
            </a:r>
          </a:p>
        </p:txBody>
      </p:sp>
      <p:sp>
        <p:nvSpPr>
          <p:cNvPr id="84" name="Text Box 29"/>
          <p:cNvSpPr txBox="1">
            <a:spLocks noChangeArrowheads="1"/>
          </p:cNvSpPr>
          <p:nvPr/>
        </p:nvSpPr>
        <p:spPr bwMode="auto">
          <a:xfrm>
            <a:off x="7208717" y="3390483"/>
            <a:ext cx="1450975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All the way </a:t>
            </a: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back to 1.</a:t>
            </a:r>
          </a:p>
          <a:p>
            <a:endParaRPr lang="en-US" altLang="zh-CN" sz="1800">
              <a:solidFill>
                <a:srgbClr val="009900"/>
              </a:solidFill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rgbClr val="009900"/>
                </a:solidFill>
                <a:latin typeface="Sitka Text" pitchFamily="2" charset="0"/>
                <a:ea typeface="宋体" panose="02010600030101010101" pitchFamily="2" charset="-122"/>
              </a:rPr>
              <a:t>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75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764030"/>
            <a:ext cx="8676640" cy="4474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Another Use for Depth First Search: Connected Components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619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F321BC-7839-4DE3-BF35-C9EA6631BA68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3619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361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970BF9-2966-4FA2-8C6A-7A286CBE90F7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136198" name="Rectangle 3"/>
          <p:cNvSpPr>
            <a:spLocks noChangeArrowheads="1"/>
          </p:cNvSpPr>
          <p:nvPr/>
        </p:nvSpPr>
        <p:spPr bwMode="auto">
          <a:xfrm>
            <a:off x="1461770" y="268922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199" name="Rectangle 4"/>
          <p:cNvSpPr>
            <a:spLocks noChangeArrowheads="1"/>
          </p:cNvSpPr>
          <p:nvPr/>
        </p:nvSpPr>
        <p:spPr bwMode="auto">
          <a:xfrm>
            <a:off x="1108075" y="428307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0" name="Rectangle 5"/>
          <p:cNvSpPr>
            <a:spLocks noChangeArrowheads="1"/>
          </p:cNvSpPr>
          <p:nvPr/>
        </p:nvSpPr>
        <p:spPr bwMode="auto">
          <a:xfrm>
            <a:off x="2967355" y="481393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1" name="Rectangle 6"/>
          <p:cNvSpPr>
            <a:spLocks noChangeArrowheads="1"/>
          </p:cNvSpPr>
          <p:nvPr/>
        </p:nvSpPr>
        <p:spPr bwMode="auto">
          <a:xfrm>
            <a:off x="4561205" y="428307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2" name="Rectangle 7"/>
          <p:cNvSpPr>
            <a:spLocks noChangeArrowheads="1"/>
          </p:cNvSpPr>
          <p:nvPr/>
        </p:nvSpPr>
        <p:spPr bwMode="auto">
          <a:xfrm>
            <a:off x="2967355" y="3486150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3" name="Rectangle 8"/>
          <p:cNvSpPr>
            <a:spLocks noChangeArrowheads="1"/>
          </p:cNvSpPr>
          <p:nvPr/>
        </p:nvSpPr>
        <p:spPr bwMode="auto">
          <a:xfrm>
            <a:off x="3144520" y="233489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4" name="Rectangle 9"/>
          <p:cNvSpPr>
            <a:spLocks noChangeArrowheads="1"/>
          </p:cNvSpPr>
          <p:nvPr/>
        </p:nvSpPr>
        <p:spPr bwMode="auto">
          <a:xfrm>
            <a:off x="4826635" y="295465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05" name="Line 10"/>
          <p:cNvSpPr>
            <a:spLocks noChangeShapeType="1"/>
          </p:cNvSpPr>
          <p:nvPr/>
        </p:nvSpPr>
        <p:spPr bwMode="auto">
          <a:xfrm flipV="1">
            <a:off x="1816100" y="2510155"/>
            <a:ext cx="1328420" cy="356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06" name="Line 11"/>
          <p:cNvSpPr>
            <a:spLocks noChangeShapeType="1"/>
          </p:cNvSpPr>
          <p:nvPr/>
        </p:nvSpPr>
        <p:spPr bwMode="auto">
          <a:xfrm flipH="1">
            <a:off x="3144520" y="2689225"/>
            <a:ext cx="177165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07" name="Line 12"/>
          <p:cNvSpPr>
            <a:spLocks noChangeShapeType="1"/>
          </p:cNvSpPr>
          <p:nvPr/>
        </p:nvSpPr>
        <p:spPr bwMode="auto">
          <a:xfrm>
            <a:off x="3498215" y="2512060"/>
            <a:ext cx="1328420" cy="6197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08" name="Line 13"/>
          <p:cNvSpPr>
            <a:spLocks noChangeShapeType="1"/>
          </p:cNvSpPr>
          <p:nvPr/>
        </p:nvSpPr>
        <p:spPr bwMode="auto">
          <a:xfrm>
            <a:off x="3321050" y="3662680"/>
            <a:ext cx="1239520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09" name="Line 14"/>
          <p:cNvSpPr>
            <a:spLocks noChangeShapeType="1"/>
          </p:cNvSpPr>
          <p:nvPr/>
        </p:nvSpPr>
        <p:spPr bwMode="auto">
          <a:xfrm flipH="1">
            <a:off x="4826635" y="3308985"/>
            <a:ext cx="177165" cy="9740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0" name="Line 15"/>
          <p:cNvSpPr>
            <a:spLocks noChangeShapeType="1"/>
          </p:cNvSpPr>
          <p:nvPr/>
        </p:nvSpPr>
        <p:spPr bwMode="auto">
          <a:xfrm>
            <a:off x="3144520" y="3839845"/>
            <a:ext cx="0" cy="9740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1" name="Line 16"/>
          <p:cNvSpPr>
            <a:spLocks noChangeShapeType="1"/>
          </p:cNvSpPr>
          <p:nvPr/>
        </p:nvSpPr>
        <p:spPr bwMode="auto">
          <a:xfrm flipV="1">
            <a:off x="3321050" y="4548505"/>
            <a:ext cx="1239520" cy="442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2" name="Line 17"/>
          <p:cNvSpPr>
            <a:spLocks noChangeShapeType="1"/>
          </p:cNvSpPr>
          <p:nvPr/>
        </p:nvSpPr>
        <p:spPr bwMode="auto">
          <a:xfrm>
            <a:off x="1461770" y="4459605"/>
            <a:ext cx="1504950" cy="5314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3" name="Line 18"/>
          <p:cNvSpPr>
            <a:spLocks noChangeShapeType="1"/>
          </p:cNvSpPr>
          <p:nvPr/>
        </p:nvSpPr>
        <p:spPr bwMode="auto">
          <a:xfrm flipH="1">
            <a:off x="1284605" y="3042920"/>
            <a:ext cx="354330" cy="12395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4" name="Line 19"/>
          <p:cNvSpPr>
            <a:spLocks noChangeShapeType="1"/>
          </p:cNvSpPr>
          <p:nvPr/>
        </p:nvSpPr>
        <p:spPr bwMode="auto">
          <a:xfrm>
            <a:off x="1816100" y="3042920"/>
            <a:ext cx="1239520" cy="17710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15" name="Text Box 20"/>
          <p:cNvSpPr txBox="1">
            <a:spLocks noChangeArrowheads="1"/>
          </p:cNvSpPr>
          <p:nvPr/>
        </p:nvSpPr>
        <p:spPr bwMode="auto">
          <a:xfrm>
            <a:off x="1162685" y="2389505"/>
            <a:ext cx="5403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6216" name="Text Box 21"/>
          <p:cNvSpPr txBox="1">
            <a:spLocks noChangeArrowheads="1"/>
          </p:cNvSpPr>
          <p:nvPr/>
        </p:nvSpPr>
        <p:spPr bwMode="auto">
          <a:xfrm>
            <a:off x="2898775" y="2065020"/>
            <a:ext cx="5797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6217" name="Text Box 22"/>
          <p:cNvSpPr txBox="1">
            <a:spLocks noChangeArrowheads="1"/>
          </p:cNvSpPr>
          <p:nvPr/>
        </p:nvSpPr>
        <p:spPr bwMode="auto">
          <a:xfrm>
            <a:off x="4896485" y="2668270"/>
            <a:ext cx="57721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6218" name="Text Box 23"/>
          <p:cNvSpPr txBox="1">
            <a:spLocks noChangeArrowheads="1"/>
          </p:cNvSpPr>
          <p:nvPr/>
        </p:nvSpPr>
        <p:spPr bwMode="auto">
          <a:xfrm>
            <a:off x="4896485" y="4030345"/>
            <a:ext cx="5905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36219" name="Text Box 24"/>
          <p:cNvSpPr txBox="1">
            <a:spLocks noChangeArrowheads="1"/>
          </p:cNvSpPr>
          <p:nvPr/>
        </p:nvSpPr>
        <p:spPr bwMode="auto">
          <a:xfrm>
            <a:off x="3392170" y="4932045"/>
            <a:ext cx="5981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36220" name="Text Box 25"/>
          <p:cNvSpPr txBox="1">
            <a:spLocks noChangeArrowheads="1"/>
          </p:cNvSpPr>
          <p:nvPr/>
        </p:nvSpPr>
        <p:spPr bwMode="auto">
          <a:xfrm>
            <a:off x="1426845" y="4577715"/>
            <a:ext cx="5905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6221" name="Text Box 26"/>
          <p:cNvSpPr txBox="1">
            <a:spLocks noChangeArrowheads="1"/>
          </p:cNvSpPr>
          <p:nvPr/>
        </p:nvSpPr>
        <p:spPr bwMode="auto">
          <a:xfrm>
            <a:off x="2573655" y="3258820"/>
            <a:ext cx="7658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6222" name="Rectangle 43"/>
          <p:cNvSpPr>
            <a:spLocks noChangeArrowheads="1"/>
          </p:cNvSpPr>
          <p:nvPr/>
        </p:nvSpPr>
        <p:spPr bwMode="auto">
          <a:xfrm>
            <a:off x="6422390" y="4146550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23" name="Rectangle 44"/>
          <p:cNvSpPr>
            <a:spLocks noChangeArrowheads="1"/>
          </p:cNvSpPr>
          <p:nvPr/>
        </p:nvSpPr>
        <p:spPr bwMode="auto">
          <a:xfrm>
            <a:off x="8016240" y="361505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24" name="Rectangle 45"/>
          <p:cNvSpPr>
            <a:spLocks noChangeArrowheads="1"/>
          </p:cNvSpPr>
          <p:nvPr/>
        </p:nvSpPr>
        <p:spPr bwMode="auto">
          <a:xfrm>
            <a:off x="6422390" y="2818130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25" name="Line 46"/>
          <p:cNvSpPr>
            <a:spLocks noChangeShapeType="1"/>
          </p:cNvSpPr>
          <p:nvPr/>
        </p:nvSpPr>
        <p:spPr bwMode="auto">
          <a:xfrm>
            <a:off x="6776085" y="2995295"/>
            <a:ext cx="1239520" cy="796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26" name="Line 47"/>
          <p:cNvSpPr>
            <a:spLocks noChangeShapeType="1"/>
          </p:cNvSpPr>
          <p:nvPr/>
        </p:nvSpPr>
        <p:spPr bwMode="auto">
          <a:xfrm>
            <a:off x="6599555" y="3172460"/>
            <a:ext cx="0" cy="9740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27" name="Line 48"/>
          <p:cNvSpPr>
            <a:spLocks noChangeShapeType="1"/>
          </p:cNvSpPr>
          <p:nvPr/>
        </p:nvSpPr>
        <p:spPr bwMode="auto">
          <a:xfrm flipV="1">
            <a:off x="6776085" y="3880485"/>
            <a:ext cx="1239520" cy="4425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6228" name="Text Box 49"/>
          <p:cNvSpPr txBox="1">
            <a:spLocks noChangeArrowheads="1"/>
          </p:cNvSpPr>
          <p:nvPr/>
        </p:nvSpPr>
        <p:spPr bwMode="auto">
          <a:xfrm>
            <a:off x="8279765" y="3361690"/>
            <a:ext cx="59055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6229" name="Text Box 50"/>
          <p:cNvSpPr txBox="1">
            <a:spLocks noChangeArrowheads="1"/>
          </p:cNvSpPr>
          <p:nvPr/>
        </p:nvSpPr>
        <p:spPr bwMode="auto">
          <a:xfrm>
            <a:off x="6845935" y="4264025"/>
            <a:ext cx="5759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6230" name="Text Box 51"/>
          <p:cNvSpPr txBox="1">
            <a:spLocks noChangeArrowheads="1"/>
          </p:cNvSpPr>
          <p:nvPr/>
        </p:nvSpPr>
        <p:spPr bwMode="auto">
          <a:xfrm>
            <a:off x="6193155" y="2581275"/>
            <a:ext cx="5746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36231" name="Rectangle 52"/>
          <p:cNvSpPr>
            <a:spLocks noChangeArrowheads="1"/>
          </p:cNvSpPr>
          <p:nvPr/>
        </p:nvSpPr>
        <p:spPr bwMode="auto">
          <a:xfrm>
            <a:off x="5307965" y="5168265"/>
            <a:ext cx="354330" cy="35433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6232" name="Text Box 53"/>
          <p:cNvSpPr txBox="1">
            <a:spLocks noChangeArrowheads="1"/>
          </p:cNvSpPr>
          <p:nvPr/>
        </p:nvSpPr>
        <p:spPr bwMode="auto">
          <a:xfrm>
            <a:off x="5732145" y="5213985"/>
            <a:ext cx="70294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36233" name="Text Box 54"/>
          <p:cNvSpPr txBox="1">
            <a:spLocks noChangeArrowheads="1"/>
          </p:cNvSpPr>
          <p:nvPr/>
        </p:nvSpPr>
        <p:spPr bwMode="auto">
          <a:xfrm>
            <a:off x="2786202" y="5636975"/>
            <a:ext cx="3692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3 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61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721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E3A6B37-FA70-4A46-B736-1F61065417C2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3721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372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45B01E-0475-4036-90D0-0B886396F78B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137222" name="Rectangle 1027"/>
          <p:cNvSpPr>
            <a:spLocks noChangeArrowheads="1"/>
          </p:cNvSpPr>
          <p:nvPr/>
        </p:nvSpPr>
        <p:spPr bwMode="auto">
          <a:xfrm>
            <a:off x="1285875" y="2484755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3" name="Rectangle 1028"/>
          <p:cNvSpPr>
            <a:spLocks noChangeArrowheads="1"/>
          </p:cNvSpPr>
          <p:nvPr/>
        </p:nvSpPr>
        <p:spPr bwMode="auto">
          <a:xfrm>
            <a:off x="916940" y="4174490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4" name="Rectangle 1029"/>
          <p:cNvSpPr>
            <a:spLocks noChangeArrowheads="1"/>
          </p:cNvSpPr>
          <p:nvPr/>
        </p:nvSpPr>
        <p:spPr bwMode="auto">
          <a:xfrm>
            <a:off x="2853055" y="4737735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5" name="Rectangle 1030"/>
          <p:cNvSpPr>
            <a:spLocks noChangeArrowheads="1"/>
          </p:cNvSpPr>
          <p:nvPr/>
        </p:nvSpPr>
        <p:spPr bwMode="auto">
          <a:xfrm>
            <a:off x="4512310" y="4174490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6" name="Rectangle 1031"/>
          <p:cNvSpPr>
            <a:spLocks noChangeArrowheads="1"/>
          </p:cNvSpPr>
          <p:nvPr/>
        </p:nvSpPr>
        <p:spPr bwMode="auto">
          <a:xfrm>
            <a:off x="2853055" y="3329305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7" name="Rectangle 1032"/>
          <p:cNvSpPr>
            <a:spLocks noChangeArrowheads="1"/>
          </p:cNvSpPr>
          <p:nvPr/>
        </p:nvSpPr>
        <p:spPr bwMode="auto">
          <a:xfrm>
            <a:off x="3037205" y="2109470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8" name="Rectangle 1033"/>
          <p:cNvSpPr>
            <a:spLocks noChangeArrowheads="1"/>
          </p:cNvSpPr>
          <p:nvPr/>
        </p:nvSpPr>
        <p:spPr bwMode="auto">
          <a:xfrm>
            <a:off x="4788535" y="2766695"/>
            <a:ext cx="368935" cy="37528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29" name="Line 1034"/>
          <p:cNvSpPr>
            <a:spLocks noChangeShapeType="1"/>
          </p:cNvSpPr>
          <p:nvPr/>
        </p:nvSpPr>
        <p:spPr bwMode="auto">
          <a:xfrm flipV="1">
            <a:off x="1654810" y="2294890"/>
            <a:ext cx="1383030" cy="3771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0" name="Line 1035"/>
          <p:cNvSpPr>
            <a:spLocks noChangeShapeType="1"/>
          </p:cNvSpPr>
          <p:nvPr/>
        </p:nvSpPr>
        <p:spPr bwMode="auto">
          <a:xfrm flipH="1">
            <a:off x="3037205" y="2484755"/>
            <a:ext cx="184150" cy="84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1" name="Line 1036"/>
          <p:cNvSpPr>
            <a:spLocks noChangeShapeType="1"/>
          </p:cNvSpPr>
          <p:nvPr/>
        </p:nvSpPr>
        <p:spPr bwMode="auto">
          <a:xfrm>
            <a:off x="3406140" y="2296795"/>
            <a:ext cx="1383030" cy="657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2" name="Line 1037"/>
          <p:cNvSpPr>
            <a:spLocks noChangeShapeType="1"/>
          </p:cNvSpPr>
          <p:nvPr/>
        </p:nvSpPr>
        <p:spPr bwMode="auto">
          <a:xfrm>
            <a:off x="3221990" y="3517265"/>
            <a:ext cx="1290320" cy="84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3" name="Line 1038"/>
          <p:cNvSpPr>
            <a:spLocks noChangeShapeType="1"/>
          </p:cNvSpPr>
          <p:nvPr/>
        </p:nvSpPr>
        <p:spPr bwMode="auto">
          <a:xfrm flipH="1">
            <a:off x="4788535" y="3141980"/>
            <a:ext cx="184150" cy="1032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4" name="Line 1039"/>
          <p:cNvSpPr>
            <a:spLocks noChangeShapeType="1"/>
          </p:cNvSpPr>
          <p:nvPr/>
        </p:nvSpPr>
        <p:spPr bwMode="auto">
          <a:xfrm>
            <a:off x="3037205" y="3705225"/>
            <a:ext cx="0" cy="1032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5" name="Line 1040"/>
          <p:cNvSpPr>
            <a:spLocks noChangeShapeType="1"/>
          </p:cNvSpPr>
          <p:nvPr/>
        </p:nvSpPr>
        <p:spPr bwMode="auto">
          <a:xfrm flipV="1">
            <a:off x="3221990" y="4455795"/>
            <a:ext cx="1290320" cy="4692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6" name="Line 1041"/>
          <p:cNvSpPr>
            <a:spLocks noChangeShapeType="1"/>
          </p:cNvSpPr>
          <p:nvPr/>
        </p:nvSpPr>
        <p:spPr bwMode="auto">
          <a:xfrm>
            <a:off x="1285875" y="4361815"/>
            <a:ext cx="1567180" cy="5632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7" name="Line 1042"/>
          <p:cNvSpPr>
            <a:spLocks noChangeShapeType="1"/>
          </p:cNvSpPr>
          <p:nvPr/>
        </p:nvSpPr>
        <p:spPr bwMode="auto">
          <a:xfrm flipH="1">
            <a:off x="1101725" y="2860040"/>
            <a:ext cx="368935" cy="13138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8" name="Line 1043"/>
          <p:cNvSpPr>
            <a:spLocks noChangeShapeType="1"/>
          </p:cNvSpPr>
          <p:nvPr/>
        </p:nvSpPr>
        <p:spPr bwMode="auto">
          <a:xfrm>
            <a:off x="1654810" y="2860040"/>
            <a:ext cx="1290320" cy="18770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39" name="Text Box 1044"/>
          <p:cNvSpPr txBox="1">
            <a:spLocks noChangeArrowheads="1"/>
          </p:cNvSpPr>
          <p:nvPr/>
        </p:nvSpPr>
        <p:spPr bwMode="auto">
          <a:xfrm>
            <a:off x="1040130" y="2158365"/>
            <a:ext cx="5626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37240" name="Text Box 1045"/>
          <p:cNvSpPr txBox="1">
            <a:spLocks noChangeArrowheads="1"/>
          </p:cNvSpPr>
          <p:nvPr/>
        </p:nvSpPr>
        <p:spPr bwMode="auto">
          <a:xfrm>
            <a:off x="2773045" y="1810385"/>
            <a:ext cx="6038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7241" name="Text Box 1046"/>
          <p:cNvSpPr txBox="1">
            <a:spLocks noChangeArrowheads="1"/>
          </p:cNvSpPr>
          <p:nvPr/>
        </p:nvSpPr>
        <p:spPr bwMode="auto">
          <a:xfrm>
            <a:off x="4861560" y="2373630"/>
            <a:ext cx="60071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7242" name="Text Box 1047"/>
          <p:cNvSpPr txBox="1">
            <a:spLocks noChangeArrowheads="1"/>
          </p:cNvSpPr>
          <p:nvPr/>
        </p:nvSpPr>
        <p:spPr bwMode="auto">
          <a:xfrm>
            <a:off x="4861560" y="3826510"/>
            <a:ext cx="6146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37243" name="Text Box 1048"/>
          <p:cNvSpPr txBox="1">
            <a:spLocks noChangeArrowheads="1"/>
          </p:cNvSpPr>
          <p:nvPr/>
        </p:nvSpPr>
        <p:spPr bwMode="auto">
          <a:xfrm>
            <a:off x="3295650" y="4858385"/>
            <a:ext cx="62293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37244" name="Text Box 1049"/>
          <p:cNvSpPr txBox="1">
            <a:spLocks noChangeArrowheads="1"/>
          </p:cNvSpPr>
          <p:nvPr/>
        </p:nvSpPr>
        <p:spPr bwMode="auto">
          <a:xfrm>
            <a:off x="1246505" y="4482465"/>
            <a:ext cx="6146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7245" name="Text Box 1050"/>
          <p:cNvSpPr txBox="1">
            <a:spLocks noChangeArrowheads="1"/>
          </p:cNvSpPr>
          <p:nvPr/>
        </p:nvSpPr>
        <p:spPr bwMode="auto">
          <a:xfrm>
            <a:off x="2434590" y="3004185"/>
            <a:ext cx="79756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7246" name="Rectangle 1051"/>
          <p:cNvSpPr>
            <a:spLocks noChangeArrowheads="1"/>
          </p:cNvSpPr>
          <p:nvPr/>
        </p:nvSpPr>
        <p:spPr bwMode="auto">
          <a:xfrm>
            <a:off x="6450330" y="4029710"/>
            <a:ext cx="368935" cy="37528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47" name="Rectangle 1052"/>
          <p:cNvSpPr>
            <a:spLocks noChangeArrowheads="1"/>
          </p:cNvSpPr>
          <p:nvPr/>
        </p:nvSpPr>
        <p:spPr bwMode="auto">
          <a:xfrm>
            <a:off x="8109585" y="3466465"/>
            <a:ext cx="368935" cy="37528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48" name="Rectangle 1053"/>
          <p:cNvSpPr>
            <a:spLocks noChangeArrowheads="1"/>
          </p:cNvSpPr>
          <p:nvPr/>
        </p:nvSpPr>
        <p:spPr bwMode="auto">
          <a:xfrm>
            <a:off x="6450330" y="2621915"/>
            <a:ext cx="368935" cy="375285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49" name="Line 1054"/>
          <p:cNvSpPr>
            <a:spLocks noChangeShapeType="1"/>
          </p:cNvSpPr>
          <p:nvPr/>
        </p:nvSpPr>
        <p:spPr bwMode="auto">
          <a:xfrm>
            <a:off x="6818630" y="2809240"/>
            <a:ext cx="1290320" cy="844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50" name="Line 1055"/>
          <p:cNvSpPr>
            <a:spLocks noChangeShapeType="1"/>
          </p:cNvSpPr>
          <p:nvPr/>
        </p:nvSpPr>
        <p:spPr bwMode="auto">
          <a:xfrm>
            <a:off x="6634480" y="2997200"/>
            <a:ext cx="0" cy="1032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51" name="Line 1056"/>
          <p:cNvSpPr>
            <a:spLocks noChangeShapeType="1"/>
          </p:cNvSpPr>
          <p:nvPr/>
        </p:nvSpPr>
        <p:spPr bwMode="auto">
          <a:xfrm flipV="1">
            <a:off x="6818630" y="3747770"/>
            <a:ext cx="1290320" cy="4692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37252" name="Text Box 1057"/>
          <p:cNvSpPr txBox="1">
            <a:spLocks noChangeArrowheads="1"/>
          </p:cNvSpPr>
          <p:nvPr/>
        </p:nvSpPr>
        <p:spPr bwMode="auto">
          <a:xfrm>
            <a:off x="8458835" y="3117215"/>
            <a:ext cx="61468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7253" name="Text Box 1058"/>
          <p:cNvSpPr txBox="1">
            <a:spLocks noChangeArrowheads="1"/>
          </p:cNvSpPr>
          <p:nvPr/>
        </p:nvSpPr>
        <p:spPr bwMode="auto">
          <a:xfrm>
            <a:off x="6891020" y="4150360"/>
            <a:ext cx="59944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7254" name="Text Box 1059"/>
          <p:cNvSpPr txBox="1">
            <a:spLocks noChangeArrowheads="1"/>
          </p:cNvSpPr>
          <p:nvPr/>
        </p:nvSpPr>
        <p:spPr bwMode="auto">
          <a:xfrm>
            <a:off x="6134100" y="2294255"/>
            <a:ext cx="59817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37255" name="Rectangle 1060"/>
          <p:cNvSpPr>
            <a:spLocks noChangeArrowheads="1"/>
          </p:cNvSpPr>
          <p:nvPr/>
        </p:nvSpPr>
        <p:spPr bwMode="auto">
          <a:xfrm>
            <a:off x="5290185" y="5113020"/>
            <a:ext cx="368935" cy="37528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37256" name="Text Box 1061"/>
          <p:cNvSpPr txBox="1">
            <a:spLocks noChangeArrowheads="1"/>
          </p:cNvSpPr>
          <p:nvPr/>
        </p:nvSpPr>
        <p:spPr bwMode="auto">
          <a:xfrm>
            <a:off x="5731510" y="5161915"/>
            <a:ext cx="7321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37257" name="Text Box 1062"/>
          <p:cNvSpPr txBox="1">
            <a:spLocks noChangeArrowheads="1"/>
          </p:cNvSpPr>
          <p:nvPr/>
        </p:nvSpPr>
        <p:spPr bwMode="auto">
          <a:xfrm>
            <a:off x="1853386" y="5636975"/>
            <a:ext cx="53543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3 connected components are labeled</a:t>
            </a: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Connected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6941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764030"/>
            <a:ext cx="8676640" cy="4661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6429375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Depth-first Search for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Labeling Connected components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824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323A15-297C-4A82-8DB4-45319E879058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3824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382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3622A5-1FAA-476C-8DEB-8D099E52804D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138246" name="Text Box 1028"/>
          <p:cNvSpPr txBox="1">
            <a:spLocks noChangeArrowheads="1"/>
          </p:cNvSpPr>
          <p:nvPr/>
        </p:nvSpPr>
        <p:spPr bwMode="auto">
          <a:xfrm>
            <a:off x="1258570" y="1845310"/>
            <a:ext cx="6316345" cy="4481195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Main {</a:t>
            </a:r>
          </a:p>
          <a:p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: integer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for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= 1 to n do M[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0; 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//initial label is zero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label := 1;</a:t>
            </a:r>
          </a:p>
          <a:p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for 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= 1 to n do</a:t>
            </a:r>
          </a:p>
          <a:p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if M[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] = 0 then DFS(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G,M,i,label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//if </a:t>
            </a:r>
            <a:r>
              <a:rPr lang="en-US" altLang="zh-CN" sz="1800" dirty="0" err="1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 is not labeled</a:t>
            </a:r>
          </a:p>
          <a:p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label := label + 1;                </a:t>
            </a:r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//then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call DFS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DFS(G[]: node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ptr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array, M[]: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array,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i,label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: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) {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v : node pointer; 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M[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label;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v := G[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]; 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 first neighbor //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while v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 null do 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// recursive call (below)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if M[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v.index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] = 0 then DFS(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G,M,v.index,label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);</a:t>
            </a:r>
          </a:p>
          <a:p>
            <a:r>
              <a:rPr lang="en-US" altLang="zh-CN" sz="18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v := </a:t>
            </a:r>
            <a:r>
              <a:rPr lang="en-US" altLang="zh-CN" sz="1800" dirty="0" err="1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v.next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; 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// next neighbor //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7498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Performance DFS</a:t>
            </a:r>
          </a:p>
        </p:txBody>
      </p:sp>
      <p:sp>
        <p:nvSpPr>
          <p:cNvPr id="140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324F9-DE05-45A9-AD18-F539B907EB6D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402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40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A4014-B1D6-4E78-933F-14F45E970CE7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140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828800"/>
            <a:ext cx="6795135" cy="435102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 vertices and m edges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Storage complexity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O(n + m)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Time complexity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O(n + m)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Linear Time!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278495" y="5316220"/>
            <a:ext cx="501650" cy="791210"/>
            <a:chOff x="7376" y="7085"/>
            <a:chExt cx="386" cy="608"/>
          </a:xfrm>
          <a:solidFill>
            <a:srgbClr val="345F86">
              <a:alpha val="36000"/>
            </a:srgbClr>
          </a:solidFill>
        </p:grpSpPr>
        <p:sp>
          <p:nvSpPr>
            <p:cNvPr id="876" name="Freeform 4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376" y="7085"/>
              <a:ext cx="387" cy="608"/>
            </a:xfrm>
            <a:custGeom>
              <a:avLst/>
              <a:gdLst>
                <a:gd name="T0" fmla="*/ 234 w 406"/>
                <a:gd name="T1" fmla="*/ 57 h 638"/>
                <a:gd name="T2" fmla="*/ 1 w 406"/>
                <a:gd name="T3" fmla="*/ 276 h 638"/>
                <a:gd name="T4" fmla="*/ 113 w 406"/>
                <a:gd name="T5" fmla="*/ 635 h 638"/>
                <a:gd name="T6" fmla="*/ 284 w 406"/>
                <a:gd name="T7" fmla="*/ 410 h 638"/>
                <a:gd name="T8" fmla="*/ 270 w 406"/>
                <a:gd name="T9" fmla="*/ 379 h 638"/>
                <a:gd name="T10" fmla="*/ 263 w 406"/>
                <a:gd name="T11" fmla="*/ 321 h 638"/>
                <a:gd name="T12" fmla="*/ 178 w 406"/>
                <a:gd name="T13" fmla="*/ 359 h 638"/>
                <a:gd name="T14" fmla="*/ 244 w 406"/>
                <a:gd name="T15" fmla="*/ 331 h 638"/>
                <a:gd name="T16" fmla="*/ 236 w 406"/>
                <a:gd name="T17" fmla="*/ 381 h 638"/>
                <a:gd name="T18" fmla="*/ 229 w 406"/>
                <a:gd name="T19" fmla="*/ 543 h 638"/>
                <a:gd name="T20" fmla="*/ 221 w 406"/>
                <a:gd name="T21" fmla="*/ 523 h 638"/>
                <a:gd name="T22" fmla="*/ 217 w 406"/>
                <a:gd name="T23" fmla="*/ 494 h 638"/>
                <a:gd name="T24" fmla="*/ 196 w 406"/>
                <a:gd name="T25" fmla="*/ 489 h 638"/>
                <a:gd name="T26" fmla="*/ 173 w 406"/>
                <a:gd name="T27" fmla="*/ 545 h 638"/>
                <a:gd name="T28" fmla="*/ 165 w 406"/>
                <a:gd name="T29" fmla="*/ 531 h 638"/>
                <a:gd name="T30" fmla="*/ 182 w 406"/>
                <a:gd name="T31" fmla="*/ 482 h 638"/>
                <a:gd name="T32" fmla="*/ 228 w 406"/>
                <a:gd name="T33" fmla="*/ 438 h 638"/>
                <a:gd name="T34" fmla="*/ 222 w 406"/>
                <a:gd name="T35" fmla="*/ 398 h 638"/>
                <a:gd name="T36" fmla="*/ 170 w 406"/>
                <a:gd name="T37" fmla="*/ 439 h 638"/>
                <a:gd name="T38" fmla="*/ 170 w 406"/>
                <a:gd name="T39" fmla="*/ 439 h 638"/>
                <a:gd name="T40" fmla="*/ 209 w 406"/>
                <a:gd name="T41" fmla="*/ 334 h 638"/>
                <a:gd name="T42" fmla="*/ 182 w 406"/>
                <a:gd name="T43" fmla="*/ 388 h 638"/>
                <a:gd name="T44" fmla="*/ 162 w 406"/>
                <a:gd name="T45" fmla="*/ 477 h 638"/>
                <a:gd name="T46" fmla="*/ 169 w 406"/>
                <a:gd name="T47" fmla="*/ 560 h 638"/>
                <a:gd name="T48" fmla="*/ 210 w 406"/>
                <a:gd name="T49" fmla="*/ 547 h 638"/>
                <a:gd name="T50" fmla="*/ 216 w 406"/>
                <a:gd name="T51" fmla="*/ 556 h 638"/>
                <a:gd name="T52" fmla="*/ 243 w 406"/>
                <a:gd name="T53" fmla="*/ 354 h 638"/>
                <a:gd name="T54" fmla="*/ 267 w 406"/>
                <a:gd name="T55" fmla="*/ 379 h 638"/>
                <a:gd name="T56" fmla="*/ 203 w 406"/>
                <a:gd name="T57" fmla="*/ 321 h 638"/>
                <a:gd name="T58" fmla="*/ 227 w 406"/>
                <a:gd name="T59" fmla="*/ 106 h 638"/>
                <a:gd name="T60" fmla="*/ 95 w 406"/>
                <a:gd name="T61" fmla="*/ 111 h 638"/>
                <a:gd name="T62" fmla="*/ 150 w 406"/>
                <a:gd name="T63" fmla="*/ 85 h 638"/>
                <a:gd name="T64" fmla="*/ 242 w 406"/>
                <a:gd name="T65" fmla="*/ 98 h 638"/>
                <a:gd name="T66" fmla="*/ 187 w 406"/>
                <a:gd name="T67" fmla="*/ 79 h 638"/>
                <a:gd name="T68" fmla="*/ 326 w 406"/>
                <a:gd name="T69" fmla="*/ 126 h 638"/>
                <a:gd name="T70" fmla="*/ 314 w 406"/>
                <a:gd name="T71" fmla="*/ 136 h 638"/>
                <a:gd name="T72" fmla="*/ 352 w 406"/>
                <a:gd name="T73" fmla="*/ 89 h 638"/>
                <a:gd name="T74" fmla="*/ 207 w 406"/>
                <a:gd name="T75" fmla="*/ 82 h 638"/>
                <a:gd name="T76" fmla="*/ 179 w 406"/>
                <a:gd name="T77" fmla="*/ 57 h 638"/>
                <a:gd name="T78" fmla="*/ 59 w 406"/>
                <a:gd name="T79" fmla="*/ 136 h 638"/>
                <a:gd name="T80" fmla="*/ 60 w 406"/>
                <a:gd name="T81" fmla="*/ 125 h 638"/>
                <a:gd name="T82" fmla="*/ 80 w 406"/>
                <a:gd name="T83" fmla="*/ 148 h 638"/>
                <a:gd name="T84" fmla="*/ 84 w 406"/>
                <a:gd name="T85" fmla="*/ 183 h 638"/>
                <a:gd name="T86" fmla="*/ 87 w 406"/>
                <a:gd name="T87" fmla="*/ 260 h 638"/>
                <a:gd name="T88" fmla="*/ 81 w 406"/>
                <a:gd name="T89" fmla="*/ 224 h 638"/>
                <a:gd name="T90" fmla="*/ 26 w 406"/>
                <a:gd name="T91" fmla="*/ 267 h 638"/>
                <a:gd name="T92" fmla="*/ 76 w 406"/>
                <a:gd name="T93" fmla="*/ 263 h 638"/>
                <a:gd name="T94" fmla="*/ 87 w 406"/>
                <a:gd name="T95" fmla="*/ 189 h 638"/>
                <a:gd name="T96" fmla="*/ 181 w 406"/>
                <a:gd name="T97" fmla="*/ 332 h 638"/>
                <a:gd name="T98" fmla="*/ 145 w 406"/>
                <a:gd name="T99" fmla="*/ 351 h 638"/>
                <a:gd name="T100" fmla="*/ 133 w 406"/>
                <a:gd name="T101" fmla="*/ 312 h 638"/>
                <a:gd name="T102" fmla="*/ 114 w 406"/>
                <a:gd name="T103" fmla="*/ 290 h 638"/>
                <a:gd name="T104" fmla="*/ 112 w 406"/>
                <a:gd name="T105" fmla="*/ 378 h 638"/>
                <a:gd name="T106" fmla="*/ 159 w 406"/>
                <a:gd name="T107" fmla="*/ 375 h 638"/>
                <a:gd name="T108" fmla="*/ 152 w 406"/>
                <a:gd name="T109" fmla="*/ 465 h 638"/>
                <a:gd name="T110" fmla="*/ 118 w 406"/>
                <a:gd name="T111" fmla="*/ 399 h 638"/>
                <a:gd name="T112" fmla="*/ 241 w 406"/>
                <a:gd name="T113" fmla="*/ 380 h 638"/>
                <a:gd name="T114" fmla="*/ 367 w 406"/>
                <a:gd name="T115" fmla="*/ 272 h 638"/>
                <a:gd name="T116" fmla="*/ 347 w 406"/>
                <a:gd name="T117" fmla="*/ 269 h 638"/>
                <a:gd name="T118" fmla="*/ 317 w 406"/>
                <a:gd name="T119" fmla="*/ 254 h 638"/>
                <a:gd name="T120" fmla="*/ 334 w 406"/>
                <a:gd name="T121" fmla="*/ 261 h 638"/>
                <a:gd name="T122" fmla="*/ 388 w 406"/>
                <a:gd name="T123" fmla="*/ 27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638">
                  <a:moveTo>
                    <a:pt x="403" y="270"/>
                  </a:moveTo>
                  <a:cubicBezTo>
                    <a:pt x="371" y="239"/>
                    <a:pt x="352" y="198"/>
                    <a:pt x="318" y="168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6"/>
                  </a:cubicBezTo>
                  <a:cubicBezTo>
                    <a:pt x="340" y="143"/>
                    <a:pt x="350" y="108"/>
                    <a:pt x="374" y="85"/>
                  </a:cubicBezTo>
                  <a:cubicBezTo>
                    <a:pt x="379" y="80"/>
                    <a:pt x="374" y="73"/>
                    <a:pt x="368" y="74"/>
                  </a:cubicBezTo>
                  <a:cubicBezTo>
                    <a:pt x="330" y="80"/>
                    <a:pt x="293" y="91"/>
                    <a:pt x="255" y="99"/>
                  </a:cubicBezTo>
                  <a:cubicBezTo>
                    <a:pt x="251" y="84"/>
                    <a:pt x="241" y="70"/>
                    <a:pt x="234" y="57"/>
                  </a:cubicBezTo>
                  <a:cubicBezTo>
                    <a:pt x="222" y="39"/>
                    <a:pt x="210" y="20"/>
                    <a:pt x="196" y="4"/>
                  </a:cubicBezTo>
                  <a:cubicBezTo>
                    <a:pt x="193" y="0"/>
                    <a:pt x="187" y="2"/>
                    <a:pt x="185" y="7"/>
                  </a:cubicBezTo>
                  <a:cubicBezTo>
                    <a:pt x="175" y="41"/>
                    <a:pt x="149" y="67"/>
                    <a:pt x="132" y="98"/>
                  </a:cubicBezTo>
                  <a:cubicBezTo>
                    <a:pt x="99" y="96"/>
                    <a:pt x="66" y="95"/>
                    <a:pt x="32" y="90"/>
                  </a:cubicBezTo>
                  <a:cubicBezTo>
                    <a:pt x="27" y="89"/>
                    <a:pt x="24" y="94"/>
                    <a:pt x="27" y="99"/>
                  </a:cubicBezTo>
                  <a:cubicBezTo>
                    <a:pt x="41" y="116"/>
                    <a:pt x="47" y="138"/>
                    <a:pt x="57" y="157"/>
                  </a:cubicBezTo>
                  <a:cubicBezTo>
                    <a:pt x="62" y="167"/>
                    <a:pt x="68" y="182"/>
                    <a:pt x="78" y="188"/>
                  </a:cubicBezTo>
                  <a:cubicBezTo>
                    <a:pt x="52" y="219"/>
                    <a:pt x="14" y="233"/>
                    <a:pt x="1" y="276"/>
                  </a:cubicBezTo>
                  <a:cubicBezTo>
                    <a:pt x="0" y="280"/>
                    <a:pt x="3" y="284"/>
                    <a:pt x="7" y="284"/>
                  </a:cubicBezTo>
                  <a:cubicBezTo>
                    <a:pt x="40" y="285"/>
                    <a:pt x="71" y="291"/>
                    <a:pt x="104" y="290"/>
                  </a:cubicBezTo>
                  <a:cubicBezTo>
                    <a:pt x="97" y="325"/>
                    <a:pt x="95" y="361"/>
                    <a:pt x="90" y="395"/>
                  </a:cubicBezTo>
                  <a:cubicBezTo>
                    <a:pt x="89" y="401"/>
                    <a:pt x="93" y="404"/>
                    <a:pt x="98" y="404"/>
                  </a:cubicBezTo>
                  <a:cubicBezTo>
                    <a:pt x="102" y="403"/>
                    <a:pt x="106" y="402"/>
                    <a:pt x="110" y="401"/>
                  </a:cubicBezTo>
                  <a:cubicBezTo>
                    <a:pt x="104" y="477"/>
                    <a:pt x="113" y="554"/>
                    <a:pt x="113" y="630"/>
                  </a:cubicBezTo>
                  <a:cubicBezTo>
                    <a:pt x="113" y="631"/>
                    <a:pt x="114" y="633"/>
                    <a:pt x="114" y="634"/>
                  </a:cubicBezTo>
                  <a:cubicBezTo>
                    <a:pt x="114" y="634"/>
                    <a:pt x="113" y="635"/>
                    <a:pt x="113" y="635"/>
                  </a:cubicBezTo>
                  <a:cubicBezTo>
                    <a:pt x="112" y="636"/>
                    <a:pt x="114" y="638"/>
                    <a:pt x="115" y="637"/>
                  </a:cubicBezTo>
                  <a:cubicBezTo>
                    <a:pt x="116" y="637"/>
                    <a:pt x="116" y="636"/>
                    <a:pt x="116" y="636"/>
                  </a:cubicBezTo>
                  <a:cubicBezTo>
                    <a:pt x="120" y="638"/>
                    <a:pt x="127" y="636"/>
                    <a:pt x="127" y="630"/>
                  </a:cubicBezTo>
                  <a:cubicBezTo>
                    <a:pt x="127" y="629"/>
                    <a:pt x="127" y="627"/>
                    <a:pt x="127" y="626"/>
                  </a:cubicBezTo>
                  <a:cubicBezTo>
                    <a:pt x="150" y="601"/>
                    <a:pt x="170" y="573"/>
                    <a:pt x="194" y="549"/>
                  </a:cubicBezTo>
                  <a:cubicBezTo>
                    <a:pt x="211" y="572"/>
                    <a:pt x="266" y="638"/>
                    <a:pt x="276" y="627"/>
                  </a:cubicBezTo>
                  <a:cubicBezTo>
                    <a:pt x="277" y="626"/>
                    <a:pt x="277" y="624"/>
                    <a:pt x="275" y="622"/>
                  </a:cubicBezTo>
                  <a:cubicBezTo>
                    <a:pt x="299" y="619"/>
                    <a:pt x="289" y="461"/>
                    <a:pt x="284" y="410"/>
                  </a:cubicBezTo>
                  <a:cubicBezTo>
                    <a:pt x="286" y="409"/>
                    <a:pt x="289" y="407"/>
                    <a:pt x="290" y="405"/>
                  </a:cubicBezTo>
                  <a:cubicBezTo>
                    <a:pt x="296" y="368"/>
                    <a:pt x="298" y="331"/>
                    <a:pt x="299" y="294"/>
                  </a:cubicBezTo>
                  <a:cubicBezTo>
                    <a:pt x="310" y="296"/>
                    <a:pt x="323" y="294"/>
                    <a:pt x="334" y="293"/>
                  </a:cubicBezTo>
                  <a:cubicBezTo>
                    <a:pt x="356" y="290"/>
                    <a:pt x="379" y="285"/>
                    <a:pt x="401" y="280"/>
                  </a:cubicBezTo>
                  <a:cubicBezTo>
                    <a:pt x="405" y="279"/>
                    <a:pt x="406" y="273"/>
                    <a:pt x="403" y="270"/>
                  </a:cubicBezTo>
                  <a:close/>
                  <a:moveTo>
                    <a:pt x="278" y="390"/>
                  </a:moveTo>
                  <a:cubicBezTo>
                    <a:pt x="275" y="387"/>
                    <a:pt x="271" y="384"/>
                    <a:pt x="268" y="381"/>
                  </a:cubicBezTo>
                  <a:cubicBezTo>
                    <a:pt x="269" y="381"/>
                    <a:pt x="270" y="381"/>
                    <a:pt x="270" y="379"/>
                  </a:cubicBezTo>
                  <a:cubicBezTo>
                    <a:pt x="273" y="370"/>
                    <a:pt x="277" y="361"/>
                    <a:pt x="282" y="353"/>
                  </a:cubicBezTo>
                  <a:cubicBezTo>
                    <a:pt x="283" y="351"/>
                    <a:pt x="281" y="349"/>
                    <a:pt x="279" y="351"/>
                  </a:cubicBezTo>
                  <a:cubicBezTo>
                    <a:pt x="275" y="355"/>
                    <a:pt x="271" y="359"/>
                    <a:pt x="267" y="363"/>
                  </a:cubicBezTo>
                  <a:cubicBezTo>
                    <a:pt x="269" y="353"/>
                    <a:pt x="272" y="344"/>
                    <a:pt x="276" y="335"/>
                  </a:cubicBezTo>
                  <a:cubicBezTo>
                    <a:pt x="278" y="333"/>
                    <a:pt x="274" y="331"/>
                    <a:pt x="272" y="333"/>
                  </a:cubicBezTo>
                  <a:cubicBezTo>
                    <a:pt x="268" y="339"/>
                    <a:pt x="263" y="344"/>
                    <a:pt x="257" y="350"/>
                  </a:cubicBezTo>
                  <a:cubicBezTo>
                    <a:pt x="261" y="341"/>
                    <a:pt x="264" y="332"/>
                    <a:pt x="268" y="323"/>
                  </a:cubicBezTo>
                  <a:cubicBezTo>
                    <a:pt x="269" y="320"/>
                    <a:pt x="265" y="318"/>
                    <a:pt x="263" y="321"/>
                  </a:cubicBezTo>
                  <a:cubicBezTo>
                    <a:pt x="258" y="330"/>
                    <a:pt x="252" y="337"/>
                    <a:pt x="245" y="345"/>
                  </a:cubicBezTo>
                  <a:cubicBezTo>
                    <a:pt x="247" y="339"/>
                    <a:pt x="248" y="332"/>
                    <a:pt x="249" y="326"/>
                  </a:cubicBezTo>
                  <a:cubicBezTo>
                    <a:pt x="250" y="324"/>
                    <a:pt x="247" y="322"/>
                    <a:pt x="246" y="324"/>
                  </a:cubicBezTo>
                  <a:cubicBezTo>
                    <a:pt x="243" y="329"/>
                    <a:pt x="239" y="331"/>
                    <a:pt x="235" y="334"/>
                  </a:cubicBezTo>
                  <a:cubicBezTo>
                    <a:pt x="235" y="331"/>
                    <a:pt x="235" y="328"/>
                    <a:pt x="235" y="325"/>
                  </a:cubicBezTo>
                  <a:cubicBezTo>
                    <a:pt x="254" y="320"/>
                    <a:pt x="271" y="308"/>
                    <a:pt x="285" y="293"/>
                  </a:cubicBezTo>
                  <a:cubicBezTo>
                    <a:pt x="285" y="325"/>
                    <a:pt x="283" y="358"/>
                    <a:pt x="278" y="390"/>
                  </a:cubicBezTo>
                  <a:close/>
                  <a:moveTo>
                    <a:pt x="178" y="359"/>
                  </a:moveTo>
                  <a:cubicBezTo>
                    <a:pt x="178" y="360"/>
                    <a:pt x="177" y="360"/>
                    <a:pt x="176" y="361"/>
                  </a:cubicBezTo>
                  <a:cubicBezTo>
                    <a:pt x="172" y="366"/>
                    <a:pt x="168" y="371"/>
                    <a:pt x="165" y="376"/>
                  </a:cubicBezTo>
                  <a:cubicBezTo>
                    <a:pt x="166" y="373"/>
                    <a:pt x="166" y="371"/>
                    <a:pt x="167" y="368"/>
                  </a:cubicBezTo>
                  <a:cubicBezTo>
                    <a:pt x="171" y="365"/>
                    <a:pt x="175" y="362"/>
                    <a:pt x="178" y="359"/>
                  </a:cubicBezTo>
                  <a:close/>
                  <a:moveTo>
                    <a:pt x="233" y="326"/>
                  </a:moveTo>
                  <a:cubicBezTo>
                    <a:pt x="233" y="330"/>
                    <a:pt x="232" y="334"/>
                    <a:pt x="231" y="337"/>
                  </a:cubicBezTo>
                  <a:cubicBezTo>
                    <a:pt x="231" y="339"/>
                    <a:pt x="233" y="339"/>
                    <a:pt x="234" y="338"/>
                  </a:cubicBezTo>
                  <a:cubicBezTo>
                    <a:pt x="237" y="335"/>
                    <a:pt x="241" y="334"/>
                    <a:pt x="244" y="331"/>
                  </a:cubicBezTo>
                  <a:cubicBezTo>
                    <a:pt x="243" y="338"/>
                    <a:pt x="241" y="344"/>
                    <a:pt x="239" y="350"/>
                  </a:cubicBezTo>
                  <a:cubicBezTo>
                    <a:pt x="231" y="343"/>
                    <a:pt x="224" y="336"/>
                    <a:pt x="215" y="329"/>
                  </a:cubicBezTo>
                  <a:cubicBezTo>
                    <a:pt x="221" y="329"/>
                    <a:pt x="227" y="328"/>
                    <a:pt x="233" y="326"/>
                  </a:cubicBezTo>
                  <a:close/>
                  <a:moveTo>
                    <a:pt x="236" y="381"/>
                  </a:moveTo>
                  <a:cubicBezTo>
                    <a:pt x="233" y="382"/>
                    <a:pt x="231" y="384"/>
                    <a:pt x="228" y="386"/>
                  </a:cubicBezTo>
                  <a:cubicBezTo>
                    <a:pt x="231" y="381"/>
                    <a:pt x="234" y="376"/>
                    <a:pt x="236" y="370"/>
                  </a:cubicBezTo>
                  <a:cubicBezTo>
                    <a:pt x="236" y="370"/>
                    <a:pt x="236" y="370"/>
                    <a:pt x="237" y="369"/>
                  </a:cubicBezTo>
                  <a:cubicBezTo>
                    <a:pt x="236" y="373"/>
                    <a:pt x="236" y="376"/>
                    <a:pt x="236" y="381"/>
                  </a:cubicBezTo>
                  <a:close/>
                  <a:moveTo>
                    <a:pt x="211" y="433"/>
                  </a:moveTo>
                  <a:cubicBezTo>
                    <a:pt x="213" y="431"/>
                    <a:pt x="215" y="430"/>
                    <a:pt x="218" y="429"/>
                  </a:cubicBezTo>
                  <a:cubicBezTo>
                    <a:pt x="217" y="430"/>
                    <a:pt x="216" y="431"/>
                    <a:pt x="216" y="432"/>
                  </a:cubicBezTo>
                  <a:cubicBezTo>
                    <a:pt x="205" y="438"/>
                    <a:pt x="195" y="444"/>
                    <a:pt x="185" y="451"/>
                  </a:cubicBezTo>
                  <a:cubicBezTo>
                    <a:pt x="193" y="441"/>
                    <a:pt x="201" y="432"/>
                    <a:pt x="209" y="422"/>
                  </a:cubicBezTo>
                  <a:cubicBezTo>
                    <a:pt x="208" y="424"/>
                    <a:pt x="207" y="427"/>
                    <a:pt x="206" y="429"/>
                  </a:cubicBezTo>
                  <a:cubicBezTo>
                    <a:pt x="205" y="432"/>
                    <a:pt x="208" y="434"/>
                    <a:pt x="211" y="433"/>
                  </a:cubicBezTo>
                  <a:close/>
                  <a:moveTo>
                    <a:pt x="229" y="543"/>
                  </a:moveTo>
                  <a:cubicBezTo>
                    <a:pt x="229" y="543"/>
                    <a:pt x="228" y="543"/>
                    <a:pt x="227" y="543"/>
                  </a:cubicBezTo>
                  <a:cubicBezTo>
                    <a:pt x="228" y="542"/>
                    <a:pt x="229" y="541"/>
                    <a:pt x="229" y="539"/>
                  </a:cubicBezTo>
                  <a:cubicBezTo>
                    <a:pt x="229" y="541"/>
                    <a:pt x="229" y="542"/>
                    <a:pt x="229" y="543"/>
                  </a:cubicBezTo>
                  <a:close/>
                  <a:moveTo>
                    <a:pt x="229" y="531"/>
                  </a:moveTo>
                  <a:cubicBezTo>
                    <a:pt x="228" y="530"/>
                    <a:pt x="226" y="530"/>
                    <a:pt x="225" y="531"/>
                  </a:cubicBezTo>
                  <a:cubicBezTo>
                    <a:pt x="223" y="533"/>
                    <a:pt x="220" y="534"/>
                    <a:pt x="217" y="536"/>
                  </a:cubicBezTo>
                  <a:cubicBezTo>
                    <a:pt x="218" y="533"/>
                    <a:pt x="219" y="531"/>
                    <a:pt x="221" y="528"/>
                  </a:cubicBezTo>
                  <a:cubicBezTo>
                    <a:pt x="222" y="527"/>
                    <a:pt x="222" y="525"/>
                    <a:pt x="221" y="523"/>
                  </a:cubicBezTo>
                  <a:cubicBezTo>
                    <a:pt x="222" y="520"/>
                    <a:pt x="219" y="518"/>
                    <a:pt x="216" y="519"/>
                  </a:cubicBezTo>
                  <a:cubicBezTo>
                    <a:pt x="216" y="519"/>
                    <a:pt x="215" y="520"/>
                    <a:pt x="214" y="520"/>
                  </a:cubicBezTo>
                  <a:cubicBezTo>
                    <a:pt x="216" y="517"/>
                    <a:pt x="218" y="514"/>
                    <a:pt x="219" y="512"/>
                  </a:cubicBezTo>
                  <a:cubicBezTo>
                    <a:pt x="220" y="511"/>
                    <a:pt x="220" y="511"/>
                    <a:pt x="221" y="510"/>
                  </a:cubicBezTo>
                  <a:cubicBezTo>
                    <a:pt x="221" y="509"/>
                    <a:pt x="222" y="508"/>
                    <a:pt x="222" y="507"/>
                  </a:cubicBezTo>
                  <a:cubicBezTo>
                    <a:pt x="224" y="504"/>
                    <a:pt x="226" y="501"/>
                    <a:pt x="228" y="498"/>
                  </a:cubicBezTo>
                  <a:cubicBezTo>
                    <a:pt x="230" y="494"/>
                    <a:pt x="225" y="490"/>
                    <a:pt x="222" y="492"/>
                  </a:cubicBezTo>
                  <a:cubicBezTo>
                    <a:pt x="220" y="493"/>
                    <a:pt x="219" y="493"/>
                    <a:pt x="217" y="494"/>
                  </a:cubicBezTo>
                  <a:cubicBezTo>
                    <a:pt x="221" y="487"/>
                    <a:pt x="225" y="481"/>
                    <a:pt x="229" y="474"/>
                  </a:cubicBezTo>
                  <a:cubicBezTo>
                    <a:pt x="228" y="494"/>
                    <a:pt x="228" y="514"/>
                    <a:pt x="229" y="531"/>
                  </a:cubicBezTo>
                  <a:close/>
                  <a:moveTo>
                    <a:pt x="173" y="545"/>
                  </a:moveTo>
                  <a:cubicBezTo>
                    <a:pt x="178" y="535"/>
                    <a:pt x="184" y="527"/>
                    <a:pt x="191" y="519"/>
                  </a:cubicBezTo>
                  <a:cubicBezTo>
                    <a:pt x="194" y="516"/>
                    <a:pt x="191" y="513"/>
                    <a:pt x="188" y="513"/>
                  </a:cubicBezTo>
                  <a:cubicBezTo>
                    <a:pt x="195" y="505"/>
                    <a:pt x="202" y="497"/>
                    <a:pt x="209" y="489"/>
                  </a:cubicBezTo>
                  <a:cubicBezTo>
                    <a:pt x="211" y="486"/>
                    <a:pt x="208" y="481"/>
                    <a:pt x="204" y="483"/>
                  </a:cubicBezTo>
                  <a:cubicBezTo>
                    <a:pt x="201" y="485"/>
                    <a:pt x="199" y="487"/>
                    <a:pt x="196" y="489"/>
                  </a:cubicBezTo>
                  <a:cubicBezTo>
                    <a:pt x="200" y="486"/>
                    <a:pt x="204" y="482"/>
                    <a:pt x="208" y="479"/>
                  </a:cubicBezTo>
                  <a:cubicBezTo>
                    <a:pt x="209" y="479"/>
                    <a:pt x="210" y="479"/>
                    <a:pt x="211" y="478"/>
                  </a:cubicBezTo>
                  <a:cubicBezTo>
                    <a:pt x="214" y="476"/>
                    <a:pt x="217" y="475"/>
                    <a:pt x="220" y="473"/>
                  </a:cubicBezTo>
                  <a:cubicBezTo>
                    <a:pt x="214" y="481"/>
                    <a:pt x="210" y="490"/>
                    <a:pt x="206" y="499"/>
                  </a:cubicBezTo>
                  <a:cubicBezTo>
                    <a:pt x="204" y="503"/>
                    <a:pt x="206" y="506"/>
                    <a:pt x="210" y="506"/>
                  </a:cubicBezTo>
                  <a:cubicBezTo>
                    <a:pt x="212" y="505"/>
                    <a:pt x="213" y="505"/>
                    <a:pt x="214" y="505"/>
                  </a:cubicBezTo>
                  <a:cubicBezTo>
                    <a:pt x="213" y="507"/>
                    <a:pt x="212" y="508"/>
                    <a:pt x="211" y="510"/>
                  </a:cubicBezTo>
                  <a:cubicBezTo>
                    <a:pt x="199" y="522"/>
                    <a:pt x="187" y="534"/>
                    <a:pt x="173" y="545"/>
                  </a:cubicBezTo>
                  <a:close/>
                  <a:moveTo>
                    <a:pt x="166" y="543"/>
                  </a:moveTo>
                  <a:cubicBezTo>
                    <a:pt x="166" y="541"/>
                    <a:pt x="166" y="539"/>
                    <a:pt x="166" y="537"/>
                  </a:cubicBezTo>
                  <a:cubicBezTo>
                    <a:pt x="166" y="538"/>
                    <a:pt x="167" y="538"/>
                    <a:pt x="168" y="538"/>
                  </a:cubicBezTo>
                  <a:cubicBezTo>
                    <a:pt x="168" y="540"/>
                    <a:pt x="167" y="542"/>
                    <a:pt x="166" y="543"/>
                  </a:cubicBezTo>
                  <a:close/>
                  <a:moveTo>
                    <a:pt x="165" y="531"/>
                  </a:moveTo>
                  <a:cubicBezTo>
                    <a:pt x="165" y="529"/>
                    <a:pt x="165" y="527"/>
                    <a:pt x="165" y="525"/>
                  </a:cubicBezTo>
                  <a:cubicBezTo>
                    <a:pt x="169" y="521"/>
                    <a:pt x="173" y="518"/>
                    <a:pt x="177" y="515"/>
                  </a:cubicBezTo>
                  <a:cubicBezTo>
                    <a:pt x="172" y="520"/>
                    <a:pt x="169" y="525"/>
                    <a:pt x="165" y="531"/>
                  </a:cubicBezTo>
                  <a:close/>
                  <a:moveTo>
                    <a:pt x="164" y="511"/>
                  </a:moveTo>
                  <a:cubicBezTo>
                    <a:pt x="164" y="510"/>
                    <a:pt x="164" y="509"/>
                    <a:pt x="164" y="508"/>
                  </a:cubicBezTo>
                  <a:cubicBezTo>
                    <a:pt x="167" y="505"/>
                    <a:pt x="171" y="501"/>
                    <a:pt x="175" y="498"/>
                  </a:cubicBezTo>
                  <a:cubicBezTo>
                    <a:pt x="171" y="502"/>
                    <a:pt x="167" y="507"/>
                    <a:pt x="164" y="511"/>
                  </a:cubicBezTo>
                  <a:close/>
                  <a:moveTo>
                    <a:pt x="213" y="451"/>
                  </a:moveTo>
                  <a:cubicBezTo>
                    <a:pt x="215" y="451"/>
                    <a:pt x="217" y="450"/>
                    <a:pt x="219" y="450"/>
                  </a:cubicBezTo>
                  <a:cubicBezTo>
                    <a:pt x="216" y="454"/>
                    <a:pt x="214" y="457"/>
                    <a:pt x="211" y="461"/>
                  </a:cubicBezTo>
                  <a:cubicBezTo>
                    <a:pt x="201" y="468"/>
                    <a:pt x="192" y="475"/>
                    <a:pt x="182" y="482"/>
                  </a:cubicBezTo>
                  <a:cubicBezTo>
                    <a:pt x="192" y="471"/>
                    <a:pt x="203" y="462"/>
                    <a:pt x="213" y="451"/>
                  </a:cubicBezTo>
                  <a:close/>
                  <a:moveTo>
                    <a:pt x="230" y="458"/>
                  </a:moveTo>
                  <a:cubicBezTo>
                    <a:pt x="228" y="459"/>
                    <a:pt x="226" y="460"/>
                    <a:pt x="224" y="461"/>
                  </a:cubicBezTo>
                  <a:cubicBezTo>
                    <a:pt x="225" y="460"/>
                    <a:pt x="225" y="458"/>
                    <a:pt x="224" y="457"/>
                  </a:cubicBezTo>
                  <a:cubicBezTo>
                    <a:pt x="226" y="454"/>
                    <a:pt x="228" y="451"/>
                    <a:pt x="231" y="447"/>
                  </a:cubicBezTo>
                  <a:cubicBezTo>
                    <a:pt x="230" y="451"/>
                    <a:pt x="230" y="455"/>
                    <a:pt x="230" y="458"/>
                  </a:cubicBezTo>
                  <a:close/>
                  <a:moveTo>
                    <a:pt x="231" y="438"/>
                  </a:moveTo>
                  <a:cubicBezTo>
                    <a:pt x="230" y="438"/>
                    <a:pt x="229" y="438"/>
                    <a:pt x="228" y="438"/>
                  </a:cubicBezTo>
                  <a:cubicBezTo>
                    <a:pt x="226" y="439"/>
                    <a:pt x="225" y="440"/>
                    <a:pt x="223" y="440"/>
                  </a:cubicBezTo>
                  <a:cubicBezTo>
                    <a:pt x="225" y="438"/>
                    <a:pt x="228" y="435"/>
                    <a:pt x="230" y="433"/>
                  </a:cubicBezTo>
                  <a:cubicBezTo>
                    <a:pt x="231" y="431"/>
                    <a:pt x="231" y="428"/>
                    <a:pt x="229" y="427"/>
                  </a:cubicBezTo>
                  <a:cubicBezTo>
                    <a:pt x="230" y="426"/>
                    <a:pt x="231" y="425"/>
                    <a:pt x="232" y="424"/>
                  </a:cubicBezTo>
                  <a:cubicBezTo>
                    <a:pt x="232" y="428"/>
                    <a:pt x="231" y="433"/>
                    <a:pt x="231" y="438"/>
                  </a:cubicBezTo>
                  <a:close/>
                  <a:moveTo>
                    <a:pt x="218" y="404"/>
                  </a:moveTo>
                  <a:cubicBezTo>
                    <a:pt x="218" y="403"/>
                    <a:pt x="217" y="402"/>
                    <a:pt x="216" y="402"/>
                  </a:cubicBezTo>
                  <a:cubicBezTo>
                    <a:pt x="218" y="401"/>
                    <a:pt x="220" y="400"/>
                    <a:pt x="222" y="398"/>
                  </a:cubicBezTo>
                  <a:cubicBezTo>
                    <a:pt x="220" y="400"/>
                    <a:pt x="219" y="402"/>
                    <a:pt x="218" y="404"/>
                  </a:cubicBezTo>
                  <a:close/>
                  <a:moveTo>
                    <a:pt x="213" y="398"/>
                  </a:moveTo>
                  <a:cubicBezTo>
                    <a:pt x="212" y="399"/>
                    <a:pt x="212" y="401"/>
                    <a:pt x="214" y="402"/>
                  </a:cubicBezTo>
                  <a:cubicBezTo>
                    <a:pt x="213" y="402"/>
                    <a:pt x="213" y="403"/>
                    <a:pt x="212" y="403"/>
                  </a:cubicBezTo>
                  <a:cubicBezTo>
                    <a:pt x="202" y="412"/>
                    <a:pt x="193" y="421"/>
                    <a:pt x="184" y="430"/>
                  </a:cubicBezTo>
                  <a:cubicBezTo>
                    <a:pt x="197" y="410"/>
                    <a:pt x="215" y="394"/>
                    <a:pt x="231" y="375"/>
                  </a:cubicBezTo>
                  <a:cubicBezTo>
                    <a:pt x="226" y="384"/>
                    <a:pt x="220" y="391"/>
                    <a:pt x="213" y="398"/>
                  </a:cubicBezTo>
                  <a:close/>
                  <a:moveTo>
                    <a:pt x="170" y="439"/>
                  </a:moveTo>
                  <a:cubicBezTo>
                    <a:pt x="167" y="444"/>
                    <a:pt x="165" y="448"/>
                    <a:pt x="164" y="453"/>
                  </a:cubicBezTo>
                  <a:cubicBezTo>
                    <a:pt x="162" y="456"/>
                    <a:pt x="165" y="458"/>
                    <a:pt x="168" y="458"/>
                  </a:cubicBezTo>
                  <a:cubicBezTo>
                    <a:pt x="166" y="460"/>
                    <a:pt x="164" y="463"/>
                    <a:pt x="162" y="466"/>
                  </a:cubicBezTo>
                  <a:cubicBezTo>
                    <a:pt x="161" y="451"/>
                    <a:pt x="160" y="435"/>
                    <a:pt x="160" y="419"/>
                  </a:cubicBezTo>
                  <a:cubicBezTo>
                    <a:pt x="161" y="419"/>
                    <a:pt x="163" y="419"/>
                    <a:pt x="165" y="418"/>
                  </a:cubicBezTo>
                  <a:cubicBezTo>
                    <a:pt x="170" y="412"/>
                    <a:pt x="176" y="407"/>
                    <a:pt x="181" y="401"/>
                  </a:cubicBezTo>
                  <a:cubicBezTo>
                    <a:pt x="175" y="412"/>
                    <a:pt x="169" y="422"/>
                    <a:pt x="164" y="434"/>
                  </a:cubicBezTo>
                  <a:cubicBezTo>
                    <a:pt x="162" y="437"/>
                    <a:pt x="166" y="441"/>
                    <a:pt x="170" y="439"/>
                  </a:cubicBezTo>
                  <a:close/>
                  <a:moveTo>
                    <a:pt x="161" y="401"/>
                  </a:moveTo>
                  <a:cubicBezTo>
                    <a:pt x="164" y="398"/>
                    <a:pt x="167" y="395"/>
                    <a:pt x="169" y="392"/>
                  </a:cubicBezTo>
                  <a:cubicBezTo>
                    <a:pt x="166" y="397"/>
                    <a:pt x="163" y="403"/>
                    <a:pt x="160" y="408"/>
                  </a:cubicBezTo>
                  <a:cubicBezTo>
                    <a:pt x="160" y="406"/>
                    <a:pt x="161" y="403"/>
                    <a:pt x="161" y="401"/>
                  </a:cubicBezTo>
                  <a:close/>
                  <a:moveTo>
                    <a:pt x="177" y="371"/>
                  </a:moveTo>
                  <a:cubicBezTo>
                    <a:pt x="184" y="362"/>
                    <a:pt x="191" y="353"/>
                    <a:pt x="199" y="345"/>
                  </a:cubicBezTo>
                  <a:cubicBezTo>
                    <a:pt x="200" y="344"/>
                    <a:pt x="200" y="343"/>
                    <a:pt x="199" y="342"/>
                  </a:cubicBezTo>
                  <a:cubicBezTo>
                    <a:pt x="202" y="339"/>
                    <a:pt x="206" y="336"/>
                    <a:pt x="209" y="334"/>
                  </a:cubicBezTo>
                  <a:cubicBezTo>
                    <a:pt x="211" y="336"/>
                    <a:pt x="213" y="338"/>
                    <a:pt x="215" y="340"/>
                  </a:cubicBezTo>
                  <a:cubicBezTo>
                    <a:pt x="213" y="339"/>
                    <a:pt x="211" y="338"/>
                    <a:pt x="209" y="340"/>
                  </a:cubicBezTo>
                  <a:cubicBezTo>
                    <a:pt x="198" y="350"/>
                    <a:pt x="187" y="360"/>
                    <a:pt x="177" y="371"/>
                  </a:cubicBezTo>
                  <a:close/>
                  <a:moveTo>
                    <a:pt x="215" y="346"/>
                  </a:moveTo>
                  <a:cubicBezTo>
                    <a:pt x="217" y="344"/>
                    <a:pt x="216" y="342"/>
                    <a:pt x="215" y="340"/>
                  </a:cubicBezTo>
                  <a:cubicBezTo>
                    <a:pt x="218" y="343"/>
                    <a:pt x="220" y="345"/>
                    <a:pt x="222" y="348"/>
                  </a:cubicBezTo>
                  <a:cubicBezTo>
                    <a:pt x="222" y="348"/>
                    <a:pt x="221" y="349"/>
                    <a:pt x="221" y="349"/>
                  </a:cubicBezTo>
                  <a:cubicBezTo>
                    <a:pt x="208" y="362"/>
                    <a:pt x="195" y="375"/>
                    <a:pt x="182" y="388"/>
                  </a:cubicBezTo>
                  <a:cubicBezTo>
                    <a:pt x="192" y="373"/>
                    <a:pt x="204" y="360"/>
                    <a:pt x="215" y="346"/>
                  </a:cubicBezTo>
                  <a:close/>
                  <a:moveTo>
                    <a:pt x="227" y="355"/>
                  </a:moveTo>
                  <a:cubicBezTo>
                    <a:pt x="227" y="355"/>
                    <a:pt x="227" y="354"/>
                    <a:pt x="228" y="354"/>
                  </a:cubicBezTo>
                  <a:cubicBezTo>
                    <a:pt x="229" y="356"/>
                    <a:pt x="231" y="359"/>
                    <a:pt x="233" y="361"/>
                  </a:cubicBezTo>
                  <a:cubicBezTo>
                    <a:pt x="233" y="361"/>
                    <a:pt x="233" y="361"/>
                    <a:pt x="233" y="361"/>
                  </a:cubicBezTo>
                  <a:cubicBezTo>
                    <a:pt x="217" y="379"/>
                    <a:pt x="201" y="396"/>
                    <a:pt x="184" y="413"/>
                  </a:cubicBezTo>
                  <a:cubicBezTo>
                    <a:pt x="196" y="392"/>
                    <a:pt x="210" y="372"/>
                    <a:pt x="227" y="355"/>
                  </a:cubicBezTo>
                  <a:close/>
                  <a:moveTo>
                    <a:pt x="162" y="477"/>
                  </a:moveTo>
                  <a:cubicBezTo>
                    <a:pt x="162" y="475"/>
                    <a:pt x="162" y="473"/>
                    <a:pt x="162" y="471"/>
                  </a:cubicBezTo>
                  <a:cubicBezTo>
                    <a:pt x="163" y="473"/>
                    <a:pt x="165" y="473"/>
                    <a:pt x="167" y="472"/>
                  </a:cubicBezTo>
                  <a:cubicBezTo>
                    <a:pt x="179" y="463"/>
                    <a:pt x="192" y="455"/>
                    <a:pt x="205" y="447"/>
                  </a:cubicBezTo>
                  <a:cubicBezTo>
                    <a:pt x="205" y="447"/>
                    <a:pt x="205" y="448"/>
                    <a:pt x="205" y="448"/>
                  </a:cubicBezTo>
                  <a:cubicBezTo>
                    <a:pt x="191" y="463"/>
                    <a:pt x="175" y="477"/>
                    <a:pt x="163" y="493"/>
                  </a:cubicBezTo>
                  <a:cubicBezTo>
                    <a:pt x="163" y="488"/>
                    <a:pt x="162" y="483"/>
                    <a:pt x="162" y="477"/>
                  </a:cubicBezTo>
                  <a:close/>
                  <a:moveTo>
                    <a:pt x="167" y="561"/>
                  </a:moveTo>
                  <a:cubicBezTo>
                    <a:pt x="168" y="561"/>
                    <a:pt x="168" y="560"/>
                    <a:pt x="169" y="560"/>
                  </a:cubicBezTo>
                  <a:cubicBezTo>
                    <a:pt x="168" y="561"/>
                    <a:pt x="167" y="562"/>
                    <a:pt x="167" y="563"/>
                  </a:cubicBezTo>
                  <a:cubicBezTo>
                    <a:pt x="167" y="562"/>
                    <a:pt x="167" y="562"/>
                    <a:pt x="167" y="561"/>
                  </a:cubicBezTo>
                  <a:close/>
                  <a:moveTo>
                    <a:pt x="208" y="537"/>
                  </a:moveTo>
                  <a:cubicBezTo>
                    <a:pt x="207" y="539"/>
                    <a:pt x="207" y="540"/>
                    <a:pt x="206" y="541"/>
                  </a:cubicBezTo>
                  <a:cubicBezTo>
                    <a:pt x="205" y="543"/>
                    <a:pt x="205" y="544"/>
                    <a:pt x="206" y="545"/>
                  </a:cubicBezTo>
                  <a:cubicBezTo>
                    <a:pt x="205" y="544"/>
                    <a:pt x="203" y="542"/>
                    <a:pt x="202" y="541"/>
                  </a:cubicBezTo>
                  <a:cubicBezTo>
                    <a:pt x="204" y="540"/>
                    <a:pt x="206" y="538"/>
                    <a:pt x="208" y="537"/>
                  </a:cubicBezTo>
                  <a:close/>
                  <a:moveTo>
                    <a:pt x="210" y="547"/>
                  </a:moveTo>
                  <a:cubicBezTo>
                    <a:pt x="210" y="547"/>
                    <a:pt x="210" y="547"/>
                    <a:pt x="210" y="547"/>
                  </a:cubicBezTo>
                  <a:cubicBezTo>
                    <a:pt x="210" y="548"/>
                    <a:pt x="210" y="549"/>
                    <a:pt x="211" y="550"/>
                  </a:cubicBezTo>
                  <a:cubicBezTo>
                    <a:pt x="209" y="549"/>
                    <a:pt x="208" y="548"/>
                    <a:pt x="207" y="547"/>
                  </a:cubicBezTo>
                  <a:cubicBezTo>
                    <a:pt x="208" y="547"/>
                    <a:pt x="209" y="547"/>
                    <a:pt x="210" y="547"/>
                  </a:cubicBezTo>
                  <a:close/>
                  <a:moveTo>
                    <a:pt x="219" y="554"/>
                  </a:moveTo>
                  <a:cubicBezTo>
                    <a:pt x="224" y="556"/>
                    <a:pt x="227" y="554"/>
                    <a:pt x="230" y="549"/>
                  </a:cubicBezTo>
                  <a:cubicBezTo>
                    <a:pt x="231" y="560"/>
                    <a:pt x="232" y="569"/>
                    <a:pt x="235" y="575"/>
                  </a:cubicBezTo>
                  <a:cubicBezTo>
                    <a:pt x="228" y="568"/>
                    <a:pt x="222" y="562"/>
                    <a:pt x="216" y="556"/>
                  </a:cubicBezTo>
                  <a:cubicBezTo>
                    <a:pt x="218" y="556"/>
                    <a:pt x="219" y="555"/>
                    <a:pt x="219" y="554"/>
                  </a:cubicBezTo>
                  <a:close/>
                  <a:moveTo>
                    <a:pt x="233" y="412"/>
                  </a:moveTo>
                  <a:cubicBezTo>
                    <a:pt x="228" y="416"/>
                    <a:pt x="222" y="419"/>
                    <a:pt x="216" y="422"/>
                  </a:cubicBezTo>
                  <a:cubicBezTo>
                    <a:pt x="221" y="411"/>
                    <a:pt x="227" y="401"/>
                    <a:pt x="235" y="391"/>
                  </a:cubicBezTo>
                  <a:cubicBezTo>
                    <a:pt x="234" y="398"/>
                    <a:pt x="234" y="405"/>
                    <a:pt x="233" y="412"/>
                  </a:cubicBezTo>
                  <a:close/>
                  <a:moveTo>
                    <a:pt x="255" y="341"/>
                  </a:moveTo>
                  <a:cubicBezTo>
                    <a:pt x="253" y="348"/>
                    <a:pt x="251" y="354"/>
                    <a:pt x="248" y="360"/>
                  </a:cubicBezTo>
                  <a:cubicBezTo>
                    <a:pt x="247" y="358"/>
                    <a:pt x="245" y="356"/>
                    <a:pt x="243" y="354"/>
                  </a:cubicBezTo>
                  <a:cubicBezTo>
                    <a:pt x="247" y="350"/>
                    <a:pt x="251" y="346"/>
                    <a:pt x="255" y="341"/>
                  </a:cubicBezTo>
                  <a:close/>
                  <a:moveTo>
                    <a:pt x="253" y="362"/>
                  </a:moveTo>
                  <a:cubicBezTo>
                    <a:pt x="257" y="356"/>
                    <a:pt x="262" y="351"/>
                    <a:pt x="267" y="346"/>
                  </a:cubicBezTo>
                  <a:cubicBezTo>
                    <a:pt x="265" y="354"/>
                    <a:pt x="262" y="361"/>
                    <a:pt x="260" y="369"/>
                  </a:cubicBezTo>
                  <a:cubicBezTo>
                    <a:pt x="260" y="371"/>
                    <a:pt x="263" y="373"/>
                    <a:pt x="264" y="371"/>
                  </a:cubicBezTo>
                  <a:cubicBezTo>
                    <a:pt x="267" y="369"/>
                    <a:pt x="270" y="366"/>
                    <a:pt x="272" y="363"/>
                  </a:cubicBezTo>
                  <a:cubicBezTo>
                    <a:pt x="270" y="368"/>
                    <a:pt x="268" y="373"/>
                    <a:pt x="267" y="378"/>
                  </a:cubicBezTo>
                  <a:cubicBezTo>
                    <a:pt x="266" y="379"/>
                    <a:pt x="267" y="379"/>
                    <a:pt x="267" y="379"/>
                  </a:cubicBezTo>
                  <a:cubicBezTo>
                    <a:pt x="261" y="374"/>
                    <a:pt x="256" y="369"/>
                    <a:pt x="251" y="363"/>
                  </a:cubicBezTo>
                  <a:cubicBezTo>
                    <a:pt x="252" y="363"/>
                    <a:pt x="252" y="363"/>
                    <a:pt x="253" y="362"/>
                  </a:cubicBezTo>
                  <a:close/>
                  <a:moveTo>
                    <a:pt x="285" y="277"/>
                  </a:moveTo>
                  <a:cubicBezTo>
                    <a:pt x="282" y="278"/>
                    <a:pt x="280" y="281"/>
                    <a:pt x="280" y="284"/>
                  </a:cubicBezTo>
                  <a:cubicBezTo>
                    <a:pt x="272" y="294"/>
                    <a:pt x="262" y="302"/>
                    <a:pt x="252" y="309"/>
                  </a:cubicBezTo>
                  <a:cubicBezTo>
                    <a:pt x="241" y="316"/>
                    <a:pt x="228" y="320"/>
                    <a:pt x="214" y="321"/>
                  </a:cubicBezTo>
                  <a:cubicBezTo>
                    <a:pt x="212" y="318"/>
                    <a:pt x="209" y="317"/>
                    <a:pt x="206" y="319"/>
                  </a:cubicBezTo>
                  <a:cubicBezTo>
                    <a:pt x="205" y="320"/>
                    <a:pt x="204" y="320"/>
                    <a:pt x="203" y="321"/>
                  </a:cubicBezTo>
                  <a:cubicBezTo>
                    <a:pt x="185" y="320"/>
                    <a:pt x="167" y="314"/>
                    <a:pt x="152" y="306"/>
                  </a:cubicBezTo>
                  <a:cubicBezTo>
                    <a:pt x="99" y="276"/>
                    <a:pt x="83" y="191"/>
                    <a:pt x="108" y="139"/>
                  </a:cubicBezTo>
                  <a:cubicBezTo>
                    <a:pt x="109" y="138"/>
                    <a:pt x="109" y="137"/>
                    <a:pt x="110" y="136"/>
                  </a:cubicBezTo>
                  <a:cubicBezTo>
                    <a:pt x="110" y="136"/>
                    <a:pt x="110" y="136"/>
                    <a:pt x="110" y="137"/>
                  </a:cubicBezTo>
                  <a:cubicBezTo>
                    <a:pt x="111" y="141"/>
                    <a:pt x="116" y="142"/>
                    <a:pt x="118" y="138"/>
                  </a:cubicBezTo>
                  <a:cubicBezTo>
                    <a:pt x="122" y="124"/>
                    <a:pt x="132" y="115"/>
                    <a:pt x="145" y="109"/>
                  </a:cubicBezTo>
                  <a:cubicBezTo>
                    <a:pt x="146" y="109"/>
                    <a:pt x="146" y="108"/>
                    <a:pt x="147" y="108"/>
                  </a:cubicBezTo>
                  <a:cubicBezTo>
                    <a:pt x="172" y="97"/>
                    <a:pt x="206" y="99"/>
                    <a:pt x="227" y="106"/>
                  </a:cubicBezTo>
                  <a:cubicBezTo>
                    <a:pt x="233" y="107"/>
                    <a:pt x="239" y="109"/>
                    <a:pt x="245" y="112"/>
                  </a:cubicBezTo>
                  <a:cubicBezTo>
                    <a:pt x="246" y="115"/>
                    <a:pt x="250" y="116"/>
                    <a:pt x="253" y="116"/>
                  </a:cubicBezTo>
                  <a:cubicBezTo>
                    <a:pt x="285" y="132"/>
                    <a:pt x="310" y="161"/>
                    <a:pt x="312" y="198"/>
                  </a:cubicBezTo>
                  <a:cubicBezTo>
                    <a:pt x="313" y="226"/>
                    <a:pt x="303" y="254"/>
                    <a:pt x="285" y="277"/>
                  </a:cubicBezTo>
                  <a:close/>
                  <a:moveTo>
                    <a:pt x="106" y="117"/>
                  </a:moveTo>
                  <a:cubicBezTo>
                    <a:pt x="101" y="124"/>
                    <a:pt x="94" y="129"/>
                    <a:pt x="88" y="134"/>
                  </a:cubicBezTo>
                  <a:cubicBezTo>
                    <a:pt x="91" y="128"/>
                    <a:pt x="94" y="121"/>
                    <a:pt x="99" y="114"/>
                  </a:cubicBezTo>
                  <a:cubicBezTo>
                    <a:pt x="100" y="112"/>
                    <a:pt x="97" y="109"/>
                    <a:pt x="95" y="111"/>
                  </a:cubicBezTo>
                  <a:cubicBezTo>
                    <a:pt x="92" y="112"/>
                    <a:pt x="88" y="114"/>
                    <a:pt x="85" y="116"/>
                  </a:cubicBezTo>
                  <a:cubicBezTo>
                    <a:pt x="86" y="113"/>
                    <a:pt x="86" y="110"/>
                    <a:pt x="87" y="108"/>
                  </a:cubicBezTo>
                  <a:cubicBezTo>
                    <a:pt x="98" y="108"/>
                    <a:pt x="109" y="109"/>
                    <a:pt x="120" y="109"/>
                  </a:cubicBezTo>
                  <a:cubicBezTo>
                    <a:pt x="118" y="111"/>
                    <a:pt x="117" y="113"/>
                    <a:pt x="115" y="115"/>
                  </a:cubicBezTo>
                  <a:cubicBezTo>
                    <a:pt x="112" y="119"/>
                    <a:pt x="109" y="122"/>
                    <a:pt x="107" y="126"/>
                  </a:cubicBezTo>
                  <a:cubicBezTo>
                    <a:pt x="108" y="124"/>
                    <a:pt x="109" y="122"/>
                    <a:pt x="110" y="120"/>
                  </a:cubicBezTo>
                  <a:cubicBezTo>
                    <a:pt x="112" y="118"/>
                    <a:pt x="108" y="115"/>
                    <a:pt x="106" y="117"/>
                  </a:cubicBezTo>
                  <a:close/>
                  <a:moveTo>
                    <a:pt x="150" y="85"/>
                  </a:moveTo>
                  <a:cubicBezTo>
                    <a:pt x="150" y="85"/>
                    <a:pt x="151" y="85"/>
                    <a:pt x="151" y="85"/>
                  </a:cubicBezTo>
                  <a:cubicBezTo>
                    <a:pt x="157" y="80"/>
                    <a:pt x="163" y="75"/>
                    <a:pt x="168" y="70"/>
                  </a:cubicBezTo>
                  <a:cubicBezTo>
                    <a:pt x="166" y="77"/>
                    <a:pt x="164" y="83"/>
                    <a:pt x="161" y="90"/>
                  </a:cubicBezTo>
                  <a:cubicBezTo>
                    <a:pt x="154" y="91"/>
                    <a:pt x="147" y="93"/>
                    <a:pt x="141" y="96"/>
                  </a:cubicBezTo>
                  <a:cubicBezTo>
                    <a:pt x="144" y="92"/>
                    <a:pt x="147" y="89"/>
                    <a:pt x="150" y="85"/>
                  </a:cubicBezTo>
                  <a:close/>
                  <a:moveTo>
                    <a:pt x="221" y="89"/>
                  </a:moveTo>
                  <a:cubicBezTo>
                    <a:pt x="226" y="88"/>
                    <a:pt x="232" y="87"/>
                    <a:pt x="237" y="88"/>
                  </a:cubicBezTo>
                  <a:cubicBezTo>
                    <a:pt x="239" y="91"/>
                    <a:pt x="240" y="94"/>
                    <a:pt x="242" y="98"/>
                  </a:cubicBezTo>
                  <a:cubicBezTo>
                    <a:pt x="231" y="93"/>
                    <a:pt x="220" y="90"/>
                    <a:pt x="208" y="88"/>
                  </a:cubicBezTo>
                  <a:cubicBezTo>
                    <a:pt x="212" y="85"/>
                    <a:pt x="216" y="82"/>
                    <a:pt x="220" y="78"/>
                  </a:cubicBezTo>
                  <a:cubicBezTo>
                    <a:pt x="220" y="81"/>
                    <a:pt x="219" y="83"/>
                    <a:pt x="218" y="85"/>
                  </a:cubicBezTo>
                  <a:cubicBezTo>
                    <a:pt x="218" y="87"/>
                    <a:pt x="219" y="89"/>
                    <a:pt x="221" y="89"/>
                  </a:cubicBezTo>
                  <a:close/>
                  <a:moveTo>
                    <a:pt x="201" y="87"/>
                  </a:moveTo>
                  <a:cubicBezTo>
                    <a:pt x="194" y="86"/>
                    <a:pt x="185" y="86"/>
                    <a:pt x="177" y="87"/>
                  </a:cubicBezTo>
                  <a:cubicBezTo>
                    <a:pt x="180" y="85"/>
                    <a:pt x="183" y="82"/>
                    <a:pt x="186" y="80"/>
                  </a:cubicBezTo>
                  <a:cubicBezTo>
                    <a:pt x="186" y="80"/>
                    <a:pt x="186" y="80"/>
                    <a:pt x="187" y="79"/>
                  </a:cubicBezTo>
                  <a:cubicBezTo>
                    <a:pt x="193" y="75"/>
                    <a:pt x="199" y="71"/>
                    <a:pt x="205" y="66"/>
                  </a:cubicBezTo>
                  <a:cubicBezTo>
                    <a:pt x="204" y="73"/>
                    <a:pt x="203" y="80"/>
                    <a:pt x="201" y="87"/>
                  </a:cubicBezTo>
                  <a:close/>
                  <a:moveTo>
                    <a:pt x="310" y="153"/>
                  </a:moveTo>
                  <a:cubicBezTo>
                    <a:pt x="307" y="149"/>
                    <a:pt x="305" y="145"/>
                    <a:pt x="302" y="141"/>
                  </a:cubicBezTo>
                  <a:cubicBezTo>
                    <a:pt x="305" y="136"/>
                    <a:pt x="308" y="131"/>
                    <a:pt x="311" y="125"/>
                  </a:cubicBezTo>
                  <a:cubicBezTo>
                    <a:pt x="310" y="131"/>
                    <a:pt x="309" y="137"/>
                    <a:pt x="308" y="142"/>
                  </a:cubicBezTo>
                  <a:cubicBezTo>
                    <a:pt x="307" y="144"/>
                    <a:pt x="310" y="146"/>
                    <a:pt x="312" y="144"/>
                  </a:cubicBezTo>
                  <a:cubicBezTo>
                    <a:pt x="317" y="139"/>
                    <a:pt x="322" y="133"/>
                    <a:pt x="326" y="126"/>
                  </a:cubicBezTo>
                  <a:cubicBezTo>
                    <a:pt x="326" y="126"/>
                    <a:pt x="327" y="127"/>
                    <a:pt x="327" y="127"/>
                  </a:cubicBezTo>
                  <a:cubicBezTo>
                    <a:pt x="322" y="136"/>
                    <a:pt x="316" y="145"/>
                    <a:pt x="310" y="153"/>
                  </a:cubicBezTo>
                  <a:close/>
                  <a:moveTo>
                    <a:pt x="350" y="93"/>
                  </a:moveTo>
                  <a:cubicBezTo>
                    <a:pt x="350" y="91"/>
                    <a:pt x="348" y="90"/>
                    <a:pt x="347" y="91"/>
                  </a:cubicBezTo>
                  <a:cubicBezTo>
                    <a:pt x="344" y="100"/>
                    <a:pt x="338" y="108"/>
                    <a:pt x="332" y="116"/>
                  </a:cubicBezTo>
                  <a:cubicBezTo>
                    <a:pt x="333" y="114"/>
                    <a:pt x="333" y="112"/>
                    <a:pt x="333" y="110"/>
                  </a:cubicBezTo>
                  <a:cubicBezTo>
                    <a:pt x="333" y="107"/>
                    <a:pt x="329" y="107"/>
                    <a:pt x="329" y="109"/>
                  </a:cubicBezTo>
                  <a:cubicBezTo>
                    <a:pt x="326" y="119"/>
                    <a:pt x="320" y="128"/>
                    <a:pt x="314" y="136"/>
                  </a:cubicBezTo>
                  <a:cubicBezTo>
                    <a:pt x="315" y="124"/>
                    <a:pt x="316" y="113"/>
                    <a:pt x="318" y="101"/>
                  </a:cubicBezTo>
                  <a:cubicBezTo>
                    <a:pt x="319" y="99"/>
                    <a:pt x="314" y="98"/>
                    <a:pt x="314" y="100"/>
                  </a:cubicBezTo>
                  <a:cubicBezTo>
                    <a:pt x="311" y="114"/>
                    <a:pt x="307" y="126"/>
                    <a:pt x="299" y="138"/>
                  </a:cubicBezTo>
                  <a:cubicBezTo>
                    <a:pt x="299" y="126"/>
                    <a:pt x="297" y="115"/>
                    <a:pt x="299" y="104"/>
                  </a:cubicBezTo>
                  <a:cubicBezTo>
                    <a:pt x="299" y="103"/>
                    <a:pt x="298" y="103"/>
                    <a:pt x="298" y="104"/>
                  </a:cubicBezTo>
                  <a:cubicBezTo>
                    <a:pt x="295" y="114"/>
                    <a:pt x="296" y="124"/>
                    <a:pt x="296" y="135"/>
                  </a:cubicBezTo>
                  <a:cubicBezTo>
                    <a:pt x="286" y="123"/>
                    <a:pt x="273" y="114"/>
                    <a:pt x="260" y="106"/>
                  </a:cubicBezTo>
                  <a:cubicBezTo>
                    <a:pt x="291" y="102"/>
                    <a:pt x="321" y="95"/>
                    <a:pt x="352" y="89"/>
                  </a:cubicBezTo>
                  <a:cubicBezTo>
                    <a:pt x="352" y="90"/>
                    <a:pt x="351" y="91"/>
                    <a:pt x="350" y="93"/>
                  </a:cubicBezTo>
                  <a:close/>
                  <a:moveTo>
                    <a:pt x="234" y="82"/>
                  </a:moveTo>
                  <a:cubicBezTo>
                    <a:pt x="227" y="81"/>
                    <a:pt x="221" y="85"/>
                    <a:pt x="228" y="72"/>
                  </a:cubicBezTo>
                  <a:cubicBezTo>
                    <a:pt x="230" y="75"/>
                    <a:pt x="232" y="79"/>
                    <a:pt x="234" y="82"/>
                  </a:cubicBezTo>
                  <a:close/>
                  <a:moveTo>
                    <a:pt x="193" y="21"/>
                  </a:moveTo>
                  <a:cubicBezTo>
                    <a:pt x="202" y="33"/>
                    <a:pt x="211" y="46"/>
                    <a:pt x="219" y="59"/>
                  </a:cubicBezTo>
                  <a:cubicBezTo>
                    <a:pt x="221" y="61"/>
                    <a:pt x="223" y="64"/>
                    <a:pt x="225" y="67"/>
                  </a:cubicBezTo>
                  <a:cubicBezTo>
                    <a:pt x="220" y="73"/>
                    <a:pt x="214" y="77"/>
                    <a:pt x="207" y="82"/>
                  </a:cubicBezTo>
                  <a:cubicBezTo>
                    <a:pt x="209" y="75"/>
                    <a:pt x="210" y="67"/>
                    <a:pt x="212" y="60"/>
                  </a:cubicBezTo>
                  <a:cubicBezTo>
                    <a:pt x="212" y="57"/>
                    <a:pt x="209" y="55"/>
                    <a:pt x="207" y="57"/>
                  </a:cubicBezTo>
                  <a:cubicBezTo>
                    <a:pt x="204" y="60"/>
                    <a:pt x="200" y="63"/>
                    <a:pt x="197" y="66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8" y="62"/>
                    <a:pt x="195" y="60"/>
                    <a:pt x="193" y="62"/>
                  </a:cubicBezTo>
                  <a:cubicBezTo>
                    <a:pt x="190" y="64"/>
                    <a:pt x="188" y="69"/>
                    <a:pt x="185" y="73"/>
                  </a:cubicBezTo>
                  <a:cubicBezTo>
                    <a:pt x="180" y="78"/>
                    <a:pt x="174" y="83"/>
                    <a:pt x="168" y="87"/>
                  </a:cubicBezTo>
                  <a:cubicBezTo>
                    <a:pt x="171" y="77"/>
                    <a:pt x="174" y="67"/>
                    <a:pt x="179" y="57"/>
                  </a:cubicBezTo>
                  <a:cubicBezTo>
                    <a:pt x="180" y="54"/>
                    <a:pt x="176" y="52"/>
                    <a:pt x="174" y="55"/>
                  </a:cubicBezTo>
                  <a:cubicBezTo>
                    <a:pt x="172" y="59"/>
                    <a:pt x="168" y="63"/>
                    <a:pt x="165" y="66"/>
                  </a:cubicBezTo>
                  <a:cubicBezTo>
                    <a:pt x="171" y="58"/>
                    <a:pt x="177" y="50"/>
                    <a:pt x="182" y="42"/>
                  </a:cubicBezTo>
                  <a:cubicBezTo>
                    <a:pt x="183" y="41"/>
                    <a:pt x="184" y="40"/>
                    <a:pt x="186" y="38"/>
                  </a:cubicBezTo>
                  <a:cubicBezTo>
                    <a:pt x="186" y="38"/>
                    <a:pt x="186" y="37"/>
                    <a:pt x="185" y="38"/>
                  </a:cubicBezTo>
                  <a:cubicBezTo>
                    <a:pt x="185" y="38"/>
                    <a:pt x="184" y="38"/>
                    <a:pt x="184" y="39"/>
                  </a:cubicBezTo>
                  <a:cubicBezTo>
                    <a:pt x="187" y="33"/>
                    <a:pt x="190" y="27"/>
                    <a:pt x="193" y="21"/>
                  </a:cubicBezTo>
                  <a:close/>
                  <a:moveTo>
                    <a:pt x="59" y="136"/>
                  </a:moveTo>
                  <a:cubicBezTo>
                    <a:pt x="54" y="125"/>
                    <a:pt x="49" y="113"/>
                    <a:pt x="42" y="102"/>
                  </a:cubicBezTo>
                  <a:cubicBezTo>
                    <a:pt x="54" y="104"/>
                    <a:pt x="67" y="106"/>
                    <a:pt x="79" y="107"/>
                  </a:cubicBezTo>
                  <a:cubicBezTo>
                    <a:pt x="76" y="110"/>
                    <a:pt x="73" y="113"/>
                    <a:pt x="69" y="116"/>
                  </a:cubicBezTo>
                  <a:cubicBezTo>
                    <a:pt x="68" y="117"/>
                    <a:pt x="66" y="118"/>
                    <a:pt x="65" y="120"/>
                  </a:cubicBezTo>
                  <a:cubicBezTo>
                    <a:pt x="61" y="124"/>
                    <a:pt x="61" y="122"/>
                    <a:pt x="63" y="115"/>
                  </a:cubicBezTo>
                  <a:cubicBezTo>
                    <a:pt x="64" y="113"/>
                    <a:pt x="66" y="112"/>
                    <a:pt x="67" y="110"/>
                  </a:cubicBezTo>
                  <a:cubicBezTo>
                    <a:pt x="67" y="110"/>
                    <a:pt x="67" y="109"/>
                    <a:pt x="66" y="110"/>
                  </a:cubicBezTo>
                  <a:cubicBezTo>
                    <a:pt x="62" y="116"/>
                    <a:pt x="58" y="117"/>
                    <a:pt x="60" y="125"/>
                  </a:cubicBezTo>
                  <a:cubicBezTo>
                    <a:pt x="60" y="126"/>
                    <a:pt x="61" y="126"/>
                    <a:pt x="61" y="125"/>
                  </a:cubicBezTo>
                  <a:cubicBezTo>
                    <a:pt x="68" y="119"/>
                    <a:pt x="76" y="114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2" y="112"/>
                    <a:pt x="81" y="117"/>
                    <a:pt x="79" y="121"/>
                  </a:cubicBezTo>
                  <a:cubicBezTo>
                    <a:pt x="78" y="124"/>
                    <a:pt x="81" y="125"/>
                    <a:pt x="83" y="124"/>
                  </a:cubicBezTo>
                  <a:cubicBezTo>
                    <a:pt x="85" y="122"/>
                    <a:pt x="87" y="121"/>
                    <a:pt x="90" y="119"/>
                  </a:cubicBezTo>
                  <a:cubicBezTo>
                    <a:pt x="85" y="128"/>
                    <a:pt x="81" y="136"/>
                    <a:pt x="76" y="144"/>
                  </a:cubicBezTo>
                  <a:cubicBezTo>
                    <a:pt x="75" y="147"/>
                    <a:pt x="78" y="150"/>
                    <a:pt x="80" y="148"/>
                  </a:cubicBezTo>
                  <a:cubicBezTo>
                    <a:pt x="86" y="142"/>
                    <a:pt x="92" y="138"/>
                    <a:pt x="97" y="133"/>
                  </a:cubicBezTo>
                  <a:cubicBezTo>
                    <a:pt x="94" y="140"/>
                    <a:pt x="91" y="147"/>
                    <a:pt x="88" y="153"/>
                  </a:cubicBezTo>
                  <a:cubicBezTo>
                    <a:pt x="87" y="156"/>
                    <a:pt x="91" y="159"/>
                    <a:pt x="92" y="156"/>
                  </a:cubicBezTo>
                  <a:cubicBezTo>
                    <a:pt x="92" y="156"/>
                    <a:pt x="93" y="156"/>
                    <a:pt x="93" y="156"/>
                  </a:cubicBezTo>
                  <a:cubicBezTo>
                    <a:pt x="91" y="163"/>
                    <a:pt x="89" y="170"/>
                    <a:pt x="88" y="177"/>
                  </a:cubicBezTo>
                  <a:cubicBezTo>
                    <a:pt x="88" y="180"/>
                    <a:pt x="88" y="183"/>
                    <a:pt x="88" y="186"/>
                  </a:cubicBezTo>
                  <a:cubicBezTo>
                    <a:pt x="87" y="185"/>
                    <a:pt x="87" y="185"/>
                    <a:pt x="86" y="184"/>
                  </a:cubicBezTo>
                  <a:cubicBezTo>
                    <a:pt x="85" y="184"/>
                    <a:pt x="85" y="183"/>
                    <a:pt x="84" y="183"/>
                  </a:cubicBezTo>
                  <a:cubicBezTo>
                    <a:pt x="84" y="183"/>
                    <a:pt x="84" y="182"/>
                    <a:pt x="85" y="182"/>
                  </a:cubicBezTo>
                  <a:cubicBezTo>
                    <a:pt x="85" y="181"/>
                    <a:pt x="84" y="181"/>
                    <a:pt x="84" y="181"/>
                  </a:cubicBezTo>
                  <a:cubicBezTo>
                    <a:pt x="84" y="182"/>
                    <a:pt x="84" y="182"/>
                    <a:pt x="83" y="183"/>
                  </a:cubicBezTo>
                  <a:cubicBezTo>
                    <a:pt x="71" y="173"/>
                    <a:pt x="65" y="150"/>
                    <a:pt x="59" y="136"/>
                  </a:cubicBezTo>
                  <a:close/>
                  <a:moveTo>
                    <a:pt x="96" y="277"/>
                  </a:moveTo>
                  <a:cubicBezTo>
                    <a:pt x="94" y="272"/>
                    <a:pt x="94" y="268"/>
                    <a:pt x="95" y="263"/>
                  </a:cubicBezTo>
                  <a:cubicBezTo>
                    <a:pt x="96" y="262"/>
                    <a:pt x="95" y="260"/>
                    <a:pt x="93" y="260"/>
                  </a:cubicBezTo>
                  <a:cubicBezTo>
                    <a:pt x="87" y="260"/>
                    <a:pt x="87" y="260"/>
                    <a:pt x="87" y="260"/>
                  </a:cubicBezTo>
                  <a:cubicBezTo>
                    <a:pt x="84" y="260"/>
                    <a:pt x="78" y="262"/>
                    <a:pt x="84" y="260"/>
                  </a:cubicBezTo>
                  <a:cubicBezTo>
                    <a:pt x="87" y="259"/>
                    <a:pt x="88" y="258"/>
                    <a:pt x="89" y="254"/>
                  </a:cubicBezTo>
                  <a:cubicBezTo>
                    <a:pt x="90" y="252"/>
                    <a:pt x="87" y="250"/>
                    <a:pt x="86" y="252"/>
                  </a:cubicBezTo>
                  <a:cubicBezTo>
                    <a:pt x="81" y="256"/>
                    <a:pt x="76" y="258"/>
                    <a:pt x="70" y="261"/>
                  </a:cubicBezTo>
                  <a:cubicBezTo>
                    <a:pt x="74" y="257"/>
                    <a:pt x="78" y="253"/>
                    <a:pt x="83" y="249"/>
                  </a:cubicBezTo>
                  <a:cubicBezTo>
                    <a:pt x="85" y="248"/>
                    <a:pt x="83" y="244"/>
                    <a:pt x="80" y="245"/>
                  </a:cubicBezTo>
                  <a:cubicBezTo>
                    <a:pt x="76" y="248"/>
                    <a:pt x="71" y="251"/>
                    <a:pt x="66" y="254"/>
                  </a:cubicBezTo>
                  <a:cubicBezTo>
                    <a:pt x="72" y="245"/>
                    <a:pt x="76" y="235"/>
                    <a:pt x="81" y="224"/>
                  </a:cubicBezTo>
                  <a:cubicBezTo>
                    <a:pt x="81" y="222"/>
                    <a:pt x="79" y="221"/>
                    <a:pt x="77" y="222"/>
                  </a:cubicBezTo>
                  <a:cubicBezTo>
                    <a:pt x="69" y="228"/>
                    <a:pt x="60" y="234"/>
                    <a:pt x="53" y="242"/>
                  </a:cubicBezTo>
                  <a:cubicBezTo>
                    <a:pt x="62" y="230"/>
                    <a:pt x="71" y="219"/>
                    <a:pt x="79" y="206"/>
                  </a:cubicBezTo>
                  <a:cubicBezTo>
                    <a:pt x="79" y="205"/>
                    <a:pt x="78" y="205"/>
                    <a:pt x="78" y="205"/>
                  </a:cubicBezTo>
                  <a:cubicBezTo>
                    <a:pt x="66" y="230"/>
                    <a:pt x="43" y="245"/>
                    <a:pt x="27" y="267"/>
                  </a:cubicBezTo>
                  <a:cubicBezTo>
                    <a:pt x="27" y="267"/>
                    <a:pt x="27" y="267"/>
                    <a:pt x="26" y="267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5" y="269"/>
                    <a:pt x="28" y="272"/>
                    <a:pt x="30" y="270"/>
                  </a:cubicBezTo>
                  <a:cubicBezTo>
                    <a:pt x="44" y="256"/>
                    <a:pt x="58" y="242"/>
                    <a:pt x="73" y="230"/>
                  </a:cubicBezTo>
                  <a:cubicBezTo>
                    <a:pt x="69" y="242"/>
                    <a:pt x="63" y="252"/>
                    <a:pt x="53" y="261"/>
                  </a:cubicBezTo>
                  <a:cubicBezTo>
                    <a:pt x="51" y="262"/>
                    <a:pt x="54" y="266"/>
                    <a:pt x="56" y="264"/>
                  </a:cubicBezTo>
                  <a:cubicBezTo>
                    <a:pt x="60" y="262"/>
                    <a:pt x="63" y="260"/>
                    <a:pt x="67" y="258"/>
                  </a:cubicBezTo>
                  <a:cubicBezTo>
                    <a:pt x="65" y="261"/>
                    <a:pt x="62" y="264"/>
                    <a:pt x="59" y="267"/>
                  </a:cubicBezTo>
                  <a:cubicBezTo>
                    <a:pt x="57" y="269"/>
                    <a:pt x="60" y="272"/>
                    <a:pt x="62" y="270"/>
                  </a:cubicBezTo>
                  <a:cubicBezTo>
                    <a:pt x="66" y="267"/>
                    <a:pt x="71" y="265"/>
                    <a:pt x="76" y="263"/>
                  </a:cubicBezTo>
                  <a:cubicBezTo>
                    <a:pt x="77" y="264"/>
                    <a:pt x="77" y="265"/>
                    <a:pt x="78" y="265"/>
                  </a:cubicBezTo>
                  <a:cubicBezTo>
                    <a:pt x="87" y="265"/>
                    <a:pt x="87" y="265"/>
                    <a:pt x="87" y="265"/>
                  </a:cubicBezTo>
                  <a:cubicBezTo>
                    <a:pt x="93" y="265"/>
                    <a:pt x="91" y="263"/>
                    <a:pt x="90" y="267"/>
                  </a:cubicBezTo>
                  <a:cubicBezTo>
                    <a:pt x="89" y="270"/>
                    <a:pt x="90" y="273"/>
                    <a:pt x="91" y="277"/>
                  </a:cubicBezTo>
                  <a:cubicBezTo>
                    <a:pt x="66" y="276"/>
                    <a:pt x="41" y="272"/>
                    <a:pt x="16" y="271"/>
                  </a:cubicBezTo>
                  <a:cubicBezTo>
                    <a:pt x="30" y="239"/>
                    <a:pt x="60" y="218"/>
                    <a:pt x="80" y="189"/>
                  </a:cubicBezTo>
                  <a:cubicBezTo>
                    <a:pt x="81" y="190"/>
                    <a:pt x="82" y="190"/>
                    <a:pt x="83" y="191"/>
                  </a:cubicBezTo>
                  <a:cubicBezTo>
                    <a:pt x="85" y="192"/>
                    <a:pt x="86" y="191"/>
                    <a:pt x="87" y="189"/>
                  </a:cubicBezTo>
                  <a:cubicBezTo>
                    <a:pt x="86" y="220"/>
                    <a:pt x="94" y="252"/>
                    <a:pt x="111" y="277"/>
                  </a:cubicBezTo>
                  <a:cubicBezTo>
                    <a:pt x="106" y="277"/>
                    <a:pt x="101" y="277"/>
                    <a:pt x="96" y="277"/>
                  </a:cubicBezTo>
                  <a:close/>
                  <a:moveTo>
                    <a:pt x="114" y="290"/>
                  </a:moveTo>
                  <a:cubicBezTo>
                    <a:pt x="116" y="290"/>
                    <a:pt x="118" y="289"/>
                    <a:pt x="119" y="288"/>
                  </a:cubicBezTo>
                  <a:cubicBezTo>
                    <a:pt x="133" y="305"/>
                    <a:pt x="153" y="319"/>
                    <a:pt x="177" y="326"/>
                  </a:cubicBezTo>
                  <a:cubicBezTo>
                    <a:pt x="182" y="327"/>
                    <a:pt x="187" y="328"/>
                    <a:pt x="193" y="329"/>
                  </a:cubicBezTo>
                  <a:cubicBezTo>
                    <a:pt x="188" y="333"/>
                    <a:pt x="183" y="337"/>
                    <a:pt x="178" y="341"/>
                  </a:cubicBezTo>
                  <a:cubicBezTo>
                    <a:pt x="179" y="338"/>
                    <a:pt x="180" y="335"/>
                    <a:pt x="181" y="332"/>
                  </a:cubicBezTo>
                  <a:cubicBezTo>
                    <a:pt x="182" y="330"/>
                    <a:pt x="179" y="328"/>
                    <a:pt x="178" y="330"/>
                  </a:cubicBezTo>
                  <a:cubicBezTo>
                    <a:pt x="176" y="331"/>
                    <a:pt x="174" y="333"/>
                    <a:pt x="172" y="334"/>
                  </a:cubicBezTo>
                  <a:cubicBezTo>
                    <a:pt x="173" y="333"/>
                    <a:pt x="174" y="331"/>
                    <a:pt x="175" y="329"/>
                  </a:cubicBezTo>
                  <a:cubicBezTo>
                    <a:pt x="177" y="327"/>
                    <a:pt x="174" y="325"/>
                    <a:pt x="172" y="326"/>
                  </a:cubicBezTo>
                  <a:cubicBezTo>
                    <a:pt x="161" y="332"/>
                    <a:pt x="153" y="340"/>
                    <a:pt x="145" y="350"/>
                  </a:cubicBezTo>
                  <a:cubicBezTo>
                    <a:pt x="145" y="350"/>
                    <a:pt x="145" y="350"/>
                    <a:pt x="145" y="350"/>
                  </a:cubicBezTo>
                  <a:cubicBezTo>
                    <a:pt x="145" y="350"/>
                    <a:pt x="145" y="350"/>
                    <a:pt x="145" y="350"/>
                  </a:cubicBezTo>
                  <a:cubicBezTo>
                    <a:pt x="145" y="351"/>
                    <a:pt x="145" y="351"/>
                    <a:pt x="145" y="351"/>
                  </a:cubicBezTo>
                  <a:cubicBezTo>
                    <a:pt x="143" y="353"/>
                    <a:pt x="147" y="355"/>
                    <a:pt x="148" y="354"/>
                  </a:cubicBezTo>
                  <a:cubicBezTo>
                    <a:pt x="149" y="353"/>
                    <a:pt x="150" y="352"/>
                    <a:pt x="150" y="352"/>
                  </a:cubicBezTo>
                  <a:cubicBezTo>
                    <a:pt x="142" y="361"/>
                    <a:pt x="132" y="368"/>
                    <a:pt x="121" y="373"/>
                  </a:cubicBezTo>
                  <a:cubicBezTo>
                    <a:pt x="130" y="359"/>
                    <a:pt x="139" y="345"/>
                    <a:pt x="146" y="330"/>
                  </a:cubicBezTo>
                  <a:cubicBezTo>
                    <a:pt x="148" y="326"/>
                    <a:pt x="143" y="323"/>
                    <a:pt x="141" y="327"/>
                  </a:cubicBezTo>
                  <a:cubicBezTo>
                    <a:pt x="133" y="340"/>
                    <a:pt x="125" y="352"/>
                    <a:pt x="114" y="362"/>
                  </a:cubicBezTo>
                  <a:cubicBezTo>
                    <a:pt x="120" y="345"/>
                    <a:pt x="127" y="329"/>
                    <a:pt x="137" y="315"/>
                  </a:cubicBezTo>
                  <a:cubicBezTo>
                    <a:pt x="139" y="312"/>
                    <a:pt x="135" y="309"/>
                    <a:pt x="133" y="312"/>
                  </a:cubicBezTo>
                  <a:cubicBezTo>
                    <a:pt x="128" y="318"/>
                    <a:pt x="122" y="324"/>
                    <a:pt x="116" y="329"/>
                  </a:cubicBezTo>
                  <a:cubicBezTo>
                    <a:pt x="120" y="320"/>
                    <a:pt x="122" y="310"/>
                    <a:pt x="126" y="301"/>
                  </a:cubicBezTo>
                  <a:cubicBezTo>
                    <a:pt x="126" y="301"/>
                    <a:pt x="126" y="301"/>
                    <a:pt x="126" y="301"/>
                  </a:cubicBezTo>
                  <a:cubicBezTo>
                    <a:pt x="125" y="302"/>
                    <a:pt x="124" y="303"/>
                    <a:pt x="123" y="304"/>
                  </a:cubicBezTo>
                  <a:cubicBezTo>
                    <a:pt x="123" y="304"/>
                    <a:pt x="123" y="305"/>
                    <a:pt x="123" y="304"/>
                  </a:cubicBezTo>
                  <a:cubicBezTo>
                    <a:pt x="119" y="310"/>
                    <a:pt x="117" y="319"/>
                    <a:pt x="113" y="327"/>
                  </a:cubicBezTo>
                  <a:cubicBezTo>
                    <a:pt x="114" y="314"/>
                    <a:pt x="114" y="302"/>
                    <a:pt x="112" y="290"/>
                  </a:cubicBezTo>
                  <a:cubicBezTo>
                    <a:pt x="113" y="290"/>
                    <a:pt x="113" y="290"/>
                    <a:pt x="114" y="290"/>
                  </a:cubicBezTo>
                  <a:close/>
                  <a:moveTo>
                    <a:pt x="113" y="335"/>
                  </a:moveTo>
                  <a:cubicBezTo>
                    <a:pt x="116" y="333"/>
                    <a:pt x="119" y="331"/>
                    <a:pt x="122" y="329"/>
                  </a:cubicBezTo>
                  <a:cubicBezTo>
                    <a:pt x="117" y="338"/>
                    <a:pt x="113" y="347"/>
                    <a:pt x="110" y="357"/>
                  </a:cubicBezTo>
                  <a:cubicBezTo>
                    <a:pt x="111" y="350"/>
                    <a:pt x="112" y="342"/>
                    <a:pt x="113" y="335"/>
                  </a:cubicBezTo>
                  <a:close/>
                  <a:moveTo>
                    <a:pt x="107" y="373"/>
                  </a:moveTo>
                  <a:cubicBezTo>
                    <a:pt x="108" y="373"/>
                    <a:pt x="109" y="373"/>
                    <a:pt x="110" y="372"/>
                  </a:cubicBezTo>
                  <a:cubicBezTo>
                    <a:pt x="114" y="370"/>
                    <a:pt x="117" y="367"/>
                    <a:pt x="121" y="364"/>
                  </a:cubicBezTo>
                  <a:cubicBezTo>
                    <a:pt x="118" y="368"/>
                    <a:pt x="115" y="373"/>
                    <a:pt x="112" y="378"/>
                  </a:cubicBezTo>
                  <a:cubicBezTo>
                    <a:pt x="111" y="380"/>
                    <a:pt x="113" y="382"/>
                    <a:pt x="115" y="381"/>
                  </a:cubicBezTo>
                  <a:cubicBezTo>
                    <a:pt x="135" y="375"/>
                    <a:pt x="151" y="360"/>
                    <a:pt x="165" y="343"/>
                  </a:cubicBezTo>
                  <a:cubicBezTo>
                    <a:pt x="169" y="341"/>
                    <a:pt x="172" y="339"/>
                    <a:pt x="175" y="337"/>
                  </a:cubicBezTo>
                  <a:cubicBezTo>
                    <a:pt x="174" y="340"/>
                    <a:pt x="174" y="343"/>
                    <a:pt x="172" y="346"/>
                  </a:cubicBezTo>
                  <a:cubicBezTo>
                    <a:pt x="152" y="364"/>
                    <a:pt x="130" y="381"/>
                    <a:pt x="105" y="388"/>
                  </a:cubicBezTo>
                  <a:cubicBezTo>
                    <a:pt x="106" y="383"/>
                    <a:pt x="107" y="378"/>
                    <a:pt x="107" y="373"/>
                  </a:cubicBezTo>
                  <a:close/>
                  <a:moveTo>
                    <a:pt x="118" y="399"/>
                  </a:moveTo>
                  <a:cubicBezTo>
                    <a:pt x="133" y="393"/>
                    <a:pt x="146" y="384"/>
                    <a:pt x="159" y="375"/>
                  </a:cubicBezTo>
                  <a:cubicBezTo>
                    <a:pt x="158" y="380"/>
                    <a:pt x="156" y="385"/>
                    <a:pt x="155" y="390"/>
                  </a:cubicBezTo>
                  <a:cubicBezTo>
                    <a:pt x="154" y="390"/>
                    <a:pt x="153" y="391"/>
                    <a:pt x="153" y="391"/>
                  </a:cubicBezTo>
                  <a:cubicBezTo>
                    <a:pt x="152" y="391"/>
                    <a:pt x="152" y="391"/>
                    <a:pt x="153" y="391"/>
                  </a:cubicBezTo>
                  <a:cubicBezTo>
                    <a:pt x="153" y="391"/>
                    <a:pt x="154" y="391"/>
                    <a:pt x="155" y="391"/>
                  </a:cubicBezTo>
                  <a:cubicBezTo>
                    <a:pt x="155" y="392"/>
                    <a:pt x="155" y="392"/>
                    <a:pt x="155" y="393"/>
                  </a:cubicBezTo>
                  <a:cubicBezTo>
                    <a:pt x="154" y="395"/>
                    <a:pt x="153" y="396"/>
                    <a:pt x="152" y="398"/>
                  </a:cubicBezTo>
                  <a:cubicBezTo>
                    <a:pt x="151" y="400"/>
                    <a:pt x="152" y="402"/>
                    <a:pt x="153" y="403"/>
                  </a:cubicBezTo>
                  <a:cubicBezTo>
                    <a:pt x="151" y="424"/>
                    <a:pt x="152" y="445"/>
                    <a:pt x="152" y="465"/>
                  </a:cubicBezTo>
                  <a:cubicBezTo>
                    <a:pt x="152" y="479"/>
                    <a:pt x="153" y="493"/>
                    <a:pt x="153" y="507"/>
                  </a:cubicBezTo>
                  <a:cubicBezTo>
                    <a:pt x="153" y="508"/>
                    <a:pt x="153" y="508"/>
                    <a:pt x="152" y="509"/>
                  </a:cubicBezTo>
                  <a:cubicBezTo>
                    <a:pt x="151" y="511"/>
                    <a:pt x="152" y="513"/>
                    <a:pt x="153" y="514"/>
                  </a:cubicBezTo>
                  <a:cubicBezTo>
                    <a:pt x="154" y="519"/>
                    <a:pt x="154" y="525"/>
                    <a:pt x="154" y="530"/>
                  </a:cubicBezTo>
                  <a:cubicBezTo>
                    <a:pt x="155" y="544"/>
                    <a:pt x="154" y="559"/>
                    <a:pt x="158" y="571"/>
                  </a:cubicBezTo>
                  <a:cubicBezTo>
                    <a:pt x="158" y="572"/>
                    <a:pt x="159" y="572"/>
                    <a:pt x="159" y="573"/>
                  </a:cubicBezTo>
                  <a:cubicBezTo>
                    <a:pt x="148" y="587"/>
                    <a:pt x="138" y="603"/>
                    <a:pt x="127" y="618"/>
                  </a:cubicBezTo>
                  <a:cubicBezTo>
                    <a:pt x="126" y="545"/>
                    <a:pt x="125" y="471"/>
                    <a:pt x="118" y="399"/>
                  </a:cubicBezTo>
                  <a:close/>
                  <a:moveTo>
                    <a:pt x="271" y="616"/>
                  </a:moveTo>
                  <a:cubicBezTo>
                    <a:pt x="266" y="608"/>
                    <a:pt x="255" y="596"/>
                    <a:pt x="244" y="585"/>
                  </a:cubicBezTo>
                  <a:cubicBezTo>
                    <a:pt x="245" y="585"/>
                    <a:pt x="245" y="585"/>
                    <a:pt x="245" y="585"/>
                  </a:cubicBezTo>
                  <a:cubicBezTo>
                    <a:pt x="247" y="585"/>
                    <a:pt x="248" y="582"/>
                    <a:pt x="247" y="580"/>
                  </a:cubicBezTo>
                  <a:cubicBezTo>
                    <a:pt x="241" y="574"/>
                    <a:pt x="242" y="552"/>
                    <a:pt x="241" y="544"/>
                  </a:cubicBezTo>
                  <a:cubicBezTo>
                    <a:pt x="240" y="521"/>
                    <a:pt x="241" y="498"/>
                    <a:pt x="241" y="475"/>
                  </a:cubicBezTo>
                  <a:cubicBezTo>
                    <a:pt x="241" y="445"/>
                    <a:pt x="242" y="414"/>
                    <a:pt x="241" y="383"/>
                  </a:cubicBezTo>
                  <a:cubicBezTo>
                    <a:pt x="242" y="382"/>
                    <a:pt x="242" y="381"/>
                    <a:pt x="241" y="380"/>
                  </a:cubicBezTo>
                  <a:cubicBezTo>
                    <a:pt x="241" y="377"/>
                    <a:pt x="241" y="373"/>
                    <a:pt x="241" y="370"/>
                  </a:cubicBezTo>
                  <a:cubicBezTo>
                    <a:pt x="252" y="383"/>
                    <a:pt x="264" y="396"/>
                    <a:pt x="277" y="407"/>
                  </a:cubicBezTo>
                  <a:cubicBezTo>
                    <a:pt x="274" y="442"/>
                    <a:pt x="276" y="478"/>
                    <a:pt x="277" y="513"/>
                  </a:cubicBezTo>
                  <a:cubicBezTo>
                    <a:pt x="277" y="544"/>
                    <a:pt x="282" y="585"/>
                    <a:pt x="271" y="616"/>
                  </a:cubicBezTo>
                  <a:close/>
                  <a:moveTo>
                    <a:pt x="356" y="277"/>
                  </a:moveTo>
                  <a:cubicBezTo>
                    <a:pt x="358" y="275"/>
                    <a:pt x="360" y="272"/>
                    <a:pt x="362" y="270"/>
                  </a:cubicBezTo>
                  <a:cubicBezTo>
                    <a:pt x="363" y="272"/>
                    <a:pt x="364" y="273"/>
                    <a:pt x="365" y="273"/>
                  </a:cubicBezTo>
                  <a:cubicBezTo>
                    <a:pt x="366" y="274"/>
                    <a:pt x="367" y="273"/>
                    <a:pt x="367" y="272"/>
                  </a:cubicBezTo>
                  <a:cubicBezTo>
                    <a:pt x="367" y="272"/>
                    <a:pt x="368" y="272"/>
                    <a:pt x="368" y="272"/>
                  </a:cubicBezTo>
                  <a:cubicBezTo>
                    <a:pt x="368" y="270"/>
                    <a:pt x="366" y="270"/>
                    <a:pt x="366" y="270"/>
                  </a:cubicBezTo>
                  <a:cubicBezTo>
                    <a:pt x="366" y="268"/>
                    <a:pt x="367" y="266"/>
                    <a:pt x="368" y="263"/>
                  </a:cubicBezTo>
                  <a:cubicBezTo>
                    <a:pt x="370" y="261"/>
                    <a:pt x="366" y="259"/>
                    <a:pt x="365" y="261"/>
                  </a:cubicBezTo>
                  <a:cubicBezTo>
                    <a:pt x="360" y="267"/>
                    <a:pt x="355" y="273"/>
                    <a:pt x="349" y="278"/>
                  </a:cubicBezTo>
                  <a:cubicBezTo>
                    <a:pt x="349" y="278"/>
                    <a:pt x="349" y="278"/>
                    <a:pt x="349" y="278"/>
                  </a:cubicBezTo>
                  <a:cubicBezTo>
                    <a:pt x="347" y="278"/>
                    <a:pt x="346" y="278"/>
                    <a:pt x="344" y="279"/>
                  </a:cubicBezTo>
                  <a:cubicBezTo>
                    <a:pt x="345" y="276"/>
                    <a:pt x="346" y="272"/>
                    <a:pt x="347" y="269"/>
                  </a:cubicBezTo>
                  <a:cubicBezTo>
                    <a:pt x="348" y="268"/>
                    <a:pt x="347" y="266"/>
                    <a:pt x="345" y="266"/>
                  </a:cubicBezTo>
                  <a:cubicBezTo>
                    <a:pt x="341" y="268"/>
                    <a:pt x="336" y="271"/>
                    <a:pt x="332" y="272"/>
                  </a:cubicBezTo>
                  <a:cubicBezTo>
                    <a:pt x="336" y="265"/>
                    <a:pt x="340" y="258"/>
                    <a:pt x="344" y="251"/>
                  </a:cubicBezTo>
                  <a:cubicBezTo>
                    <a:pt x="346" y="249"/>
                    <a:pt x="343" y="247"/>
                    <a:pt x="341" y="249"/>
                  </a:cubicBezTo>
                  <a:cubicBezTo>
                    <a:pt x="336" y="256"/>
                    <a:pt x="329" y="260"/>
                    <a:pt x="321" y="264"/>
                  </a:cubicBezTo>
                  <a:cubicBezTo>
                    <a:pt x="325" y="256"/>
                    <a:pt x="328" y="247"/>
                    <a:pt x="333" y="240"/>
                  </a:cubicBezTo>
                  <a:cubicBezTo>
                    <a:pt x="335" y="237"/>
                    <a:pt x="330" y="235"/>
                    <a:pt x="329" y="237"/>
                  </a:cubicBezTo>
                  <a:cubicBezTo>
                    <a:pt x="325" y="243"/>
                    <a:pt x="321" y="248"/>
                    <a:pt x="317" y="254"/>
                  </a:cubicBezTo>
                  <a:cubicBezTo>
                    <a:pt x="321" y="241"/>
                    <a:pt x="328" y="230"/>
                    <a:pt x="334" y="218"/>
                  </a:cubicBezTo>
                  <a:cubicBezTo>
                    <a:pt x="335" y="217"/>
                    <a:pt x="334" y="217"/>
                    <a:pt x="333" y="217"/>
                  </a:cubicBezTo>
                  <a:cubicBezTo>
                    <a:pt x="322" y="233"/>
                    <a:pt x="312" y="248"/>
                    <a:pt x="308" y="268"/>
                  </a:cubicBezTo>
                  <a:cubicBezTo>
                    <a:pt x="307" y="271"/>
                    <a:pt x="311" y="272"/>
                    <a:pt x="312" y="270"/>
                  </a:cubicBezTo>
                  <a:cubicBezTo>
                    <a:pt x="313" y="268"/>
                    <a:pt x="314" y="267"/>
                    <a:pt x="315" y="266"/>
                  </a:cubicBezTo>
                  <a:cubicBezTo>
                    <a:pt x="314" y="267"/>
                    <a:pt x="314" y="267"/>
                    <a:pt x="314" y="267"/>
                  </a:cubicBezTo>
                  <a:cubicBezTo>
                    <a:pt x="313" y="269"/>
                    <a:pt x="315" y="271"/>
                    <a:pt x="317" y="270"/>
                  </a:cubicBezTo>
                  <a:cubicBezTo>
                    <a:pt x="323" y="267"/>
                    <a:pt x="329" y="265"/>
                    <a:pt x="334" y="261"/>
                  </a:cubicBezTo>
                  <a:cubicBezTo>
                    <a:pt x="331" y="265"/>
                    <a:pt x="329" y="269"/>
                    <a:pt x="326" y="273"/>
                  </a:cubicBezTo>
                  <a:cubicBezTo>
                    <a:pt x="325" y="274"/>
                    <a:pt x="326" y="276"/>
                    <a:pt x="328" y="276"/>
                  </a:cubicBezTo>
                  <a:cubicBezTo>
                    <a:pt x="334" y="276"/>
                    <a:pt x="337" y="274"/>
                    <a:pt x="342" y="272"/>
                  </a:cubicBezTo>
                  <a:cubicBezTo>
                    <a:pt x="341" y="274"/>
                    <a:pt x="340" y="277"/>
                    <a:pt x="340" y="279"/>
                  </a:cubicBezTo>
                  <a:cubicBezTo>
                    <a:pt x="326" y="281"/>
                    <a:pt x="311" y="283"/>
                    <a:pt x="298" y="280"/>
                  </a:cubicBezTo>
                  <a:cubicBezTo>
                    <a:pt x="298" y="280"/>
                    <a:pt x="297" y="279"/>
                    <a:pt x="297" y="279"/>
                  </a:cubicBezTo>
                  <a:cubicBezTo>
                    <a:pt x="316" y="251"/>
                    <a:pt x="328" y="211"/>
                    <a:pt x="320" y="178"/>
                  </a:cubicBezTo>
                  <a:cubicBezTo>
                    <a:pt x="345" y="207"/>
                    <a:pt x="362" y="242"/>
                    <a:pt x="388" y="271"/>
                  </a:cubicBezTo>
                  <a:cubicBezTo>
                    <a:pt x="377" y="273"/>
                    <a:pt x="367" y="275"/>
                    <a:pt x="356" y="27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7" name="Freeform 4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472" y="7172"/>
              <a:ext cx="205" cy="211"/>
            </a:xfrm>
            <a:custGeom>
              <a:avLst/>
              <a:gdLst>
                <a:gd name="T0" fmla="*/ 87 w 215"/>
                <a:gd name="T1" fmla="*/ 20 h 223"/>
                <a:gd name="T2" fmla="*/ 7 w 215"/>
                <a:gd name="T3" fmla="*/ 99 h 223"/>
                <a:gd name="T4" fmla="*/ 117 w 215"/>
                <a:gd name="T5" fmla="*/ 215 h 223"/>
                <a:gd name="T6" fmla="*/ 200 w 215"/>
                <a:gd name="T7" fmla="*/ 89 h 223"/>
                <a:gd name="T8" fmla="*/ 87 w 215"/>
                <a:gd name="T9" fmla="*/ 20 h 223"/>
                <a:gd name="T10" fmla="*/ 104 w 215"/>
                <a:gd name="T11" fmla="*/ 207 h 223"/>
                <a:gd name="T12" fmla="*/ 14 w 215"/>
                <a:gd name="T13" fmla="*/ 91 h 223"/>
                <a:gd name="T14" fmla="*/ 83 w 215"/>
                <a:gd name="T15" fmla="*/ 23 h 223"/>
                <a:gd name="T16" fmla="*/ 83 w 215"/>
                <a:gd name="T17" fmla="*/ 23 h 223"/>
                <a:gd name="T18" fmla="*/ 85 w 215"/>
                <a:gd name="T19" fmla="*/ 29 h 223"/>
                <a:gd name="T20" fmla="*/ 192 w 215"/>
                <a:gd name="T21" fmla="*/ 91 h 223"/>
                <a:gd name="T22" fmla="*/ 104 w 215"/>
                <a:gd name="T23" fmla="*/ 20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223">
                  <a:moveTo>
                    <a:pt x="87" y="20"/>
                  </a:moveTo>
                  <a:cubicBezTo>
                    <a:pt x="43" y="31"/>
                    <a:pt x="0" y="43"/>
                    <a:pt x="7" y="99"/>
                  </a:cubicBezTo>
                  <a:cubicBezTo>
                    <a:pt x="15" y="156"/>
                    <a:pt x="50" y="223"/>
                    <a:pt x="117" y="215"/>
                  </a:cubicBezTo>
                  <a:cubicBezTo>
                    <a:pt x="170" y="209"/>
                    <a:pt x="215" y="139"/>
                    <a:pt x="200" y="89"/>
                  </a:cubicBezTo>
                  <a:cubicBezTo>
                    <a:pt x="190" y="55"/>
                    <a:pt x="125" y="0"/>
                    <a:pt x="87" y="20"/>
                  </a:cubicBezTo>
                  <a:close/>
                  <a:moveTo>
                    <a:pt x="104" y="207"/>
                  </a:moveTo>
                  <a:cubicBezTo>
                    <a:pt x="46" y="208"/>
                    <a:pt x="19" y="139"/>
                    <a:pt x="14" y="91"/>
                  </a:cubicBezTo>
                  <a:cubicBezTo>
                    <a:pt x="9" y="46"/>
                    <a:pt x="49" y="35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0" y="25"/>
                    <a:pt x="82" y="29"/>
                    <a:pt x="85" y="29"/>
                  </a:cubicBezTo>
                  <a:cubicBezTo>
                    <a:pt x="128" y="22"/>
                    <a:pt x="175" y="50"/>
                    <a:pt x="192" y="91"/>
                  </a:cubicBezTo>
                  <a:cubicBezTo>
                    <a:pt x="212" y="142"/>
                    <a:pt x="152" y="206"/>
                    <a:pt x="104" y="20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8" name="Freeform 415"/>
            <p:cNvSpPr/>
            <p:nvPr>
              <p:custDataLst>
                <p:tags r:id="rId7"/>
              </p:custDataLst>
            </p:nvPr>
          </p:nvSpPr>
          <p:spPr bwMode="auto">
            <a:xfrm>
              <a:off x="7507" y="7268"/>
              <a:ext cx="0" cy="9"/>
            </a:xfrm>
            <a:custGeom>
              <a:avLst/>
              <a:gdLst>
                <a:gd name="T0" fmla="*/ 1 h 10"/>
                <a:gd name="T1" fmla="*/ 10 h 10"/>
                <a:gd name="T2" fmla="*/ 10 h 10"/>
                <a:gd name="T3" fmla="*/ 1 h 10"/>
                <a:gd name="T4" fmla="*/ 1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">
                  <a:moveTo>
                    <a:pt x="0" y="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9" name="Freeform 41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516" y="7208"/>
              <a:ext cx="78" cy="90"/>
            </a:xfrm>
            <a:custGeom>
              <a:avLst/>
              <a:gdLst>
                <a:gd name="T0" fmla="*/ 37 w 82"/>
                <a:gd name="T1" fmla="*/ 89 h 94"/>
                <a:gd name="T2" fmla="*/ 38 w 82"/>
                <a:gd name="T3" fmla="*/ 88 h 94"/>
                <a:gd name="T4" fmla="*/ 45 w 82"/>
                <a:gd name="T5" fmla="*/ 94 h 94"/>
                <a:gd name="T6" fmla="*/ 48 w 82"/>
                <a:gd name="T7" fmla="*/ 93 h 94"/>
                <a:gd name="T8" fmla="*/ 65 w 82"/>
                <a:gd name="T9" fmla="*/ 63 h 94"/>
                <a:gd name="T10" fmla="*/ 71 w 82"/>
                <a:gd name="T11" fmla="*/ 61 h 94"/>
                <a:gd name="T12" fmla="*/ 76 w 82"/>
                <a:gd name="T13" fmla="*/ 38 h 94"/>
                <a:gd name="T14" fmla="*/ 72 w 82"/>
                <a:gd name="T15" fmla="*/ 34 h 94"/>
                <a:gd name="T16" fmla="*/ 69 w 82"/>
                <a:gd name="T17" fmla="*/ 12 h 94"/>
                <a:gd name="T18" fmla="*/ 39 w 82"/>
                <a:gd name="T19" fmla="*/ 6 h 94"/>
                <a:gd name="T20" fmla="*/ 23 w 82"/>
                <a:gd name="T21" fmla="*/ 17 h 94"/>
                <a:gd name="T22" fmla="*/ 29 w 82"/>
                <a:gd name="T23" fmla="*/ 49 h 94"/>
                <a:gd name="T24" fmla="*/ 42 w 82"/>
                <a:gd name="T25" fmla="*/ 62 h 94"/>
                <a:gd name="T26" fmla="*/ 48 w 82"/>
                <a:gd name="T27" fmla="*/ 85 h 94"/>
                <a:gd name="T28" fmla="*/ 45 w 82"/>
                <a:gd name="T29" fmla="*/ 89 h 94"/>
                <a:gd name="T30" fmla="*/ 33 w 82"/>
                <a:gd name="T31" fmla="*/ 70 h 94"/>
                <a:gd name="T32" fmla="*/ 30 w 82"/>
                <a:gd name="T33" fmla="*/ 71 h 94"/>
                <a:gd name="T34" fmla="*/ 37 w 82"/>
                <a:gd name="T35" fmla="*/ 87 h 94"/>
                <a:gd name="T36" fmla="*/ 19 w 82"/>
                <a:gd name="T37" fmla="*/ 71 h 94"/>
                <a:gd name="T38" fmla="*/ 3 w 82"/>
                <a:gd name="T39" fmla="*/ 51 h 94"/>
                <a:gd name="T40" fmla="*/ 0 w 82"/>
                <a:gd name="T41" fmla="*/ 53 h 94"/>
                <a:gd name="T42" fmla="*/ 15 w 82"/>
                <a:gd name="T43" fmla="*/ 75 h 94"/>
                <a:gd name="T44" fmla="*/ 37 w 82"/>
                <a:gd name="T45" fmla="*/ 89 h 94"/>
                <a:gd name="T46" fmla="*/ 62 w 82"/>
                <a:gd name="T47" fmla="*/ 52 h 94"/>
                <a:gd name="T48" fmla="*/ 54 w 82"/>
                <a:gd name="T49" fmla="*/ 61 h 94"/>
                <a:gd name="T50" fmla="*/ 53 w 82"/>
                <a:gd name="T51" fmla="*/ 61 h 94"/>
                <a:gd name="T52" fmla="*/ 50 w 82"/>
                <a:gd name="T53" fmla="*/ 47 h 94"/>
                <a:gd name="T54" fmla="*/ 51 w 82"/>
                <a:gd name="T55" fmla="*/ 46 h 94"/>
                <a:gd name="T56" fmla="*/ 62 w 82"/>
                <a:gd name="T57" fmla="*/ 46 h 94"/>
                <a:gd name="T58" fmla="*/ 63 w 82"/>
                <a:gd name="T59" fmla="*/ 49 h 94"/>
                <a:gd name="T60" fmla="*/ 62 w 82"/>
                <a:gd name="T61" fmla="*/ 52 h 94"/>
                <a:gd name="T62" fmla="*/ 65 w 82"/>
                <a:gd name="T63" fmla="*/ 44 h 94"/>
                <a:gd name="T64" fmla="*/ 56 w 82"/>
                <a:gd name="T65" fmla="*/ 41 h 94"/>
                <a:gd name="T66" fmla="*/ 50 w 82"/>
                <a:gd name="T67" fmla="*/ 42 h 94"/>
                <a:gd name="T68" fmla="*/ 50 w 82"/>
                <a:gd name="T69" fmla="*/ 41 h 94"/>
                <a:gd name="T70" fmla="*/ 63 w 82"/>
                <a:gd name="T71" fmla="*/ 35 h 94"/>
                <a:gd name="T72" fmla="*/ 66 w 82"/>
                <a:gd name="T73" fmla="*/ 36 h 94"/>
                <a:gd name="T74" fmla="*/ 65 w 82"/>
                <a:gd name="T75" fmla="*/ 44 h 94"/>
                <a:gd name="T76" fmla="*/ 72 w 82"/>
                <a:gd name="T77" fmla="*/ 39 h 94"/>
                <a:gd name="T78" fmla="*/ 67 w 82"/>
                <a:gd name="T79" fmla="*/ 56 h 94"/>
                <a:gd name="T80" fmla="*/ 72 w 82"/>
                <a:gd name="T81" fmla="*/ 39 h 94"/>
                <a:gd name="T82" fmla="*/ 42 w 82"/>
                <a:gd name="T83" fmla="*/ 57 h 94"/>
                <a:gd name="T84" fmla="*/ 30 w 82"/>
                <a:gd name="T85" fmla="*/ 37 h 94"/>
                <a:gd name="T86" fmla="*/ 27 w 82"/>
                <a:gd name="T87" fmla="*/ 21 h 94"/>
                <a:gd name="T88" fmla="*/ 40 w 82"/>
                <a:gd name="T89" fmla="*/ 10 h 94"/>
                <a:gd name="T90" fmla="*/ 67 w 82"/>
                <a:gd name="T91" fmla="*/ 26 h 94"/>
                <a:gd name="T92" fmla="*/ 67 w 82"/>
                <a:gd name="T93" fmla="*/ 31 h 94"/>
                <a:gd name="T94" fmla="*/ 53 w 82"/>
                <a:gd name="T95" fmla="*/ 31 h 94"/>
                <a:gd name="T96" fmla="*/ 45 w 82"/>
                <a:gd name="T97" fmla="*/ 46 h 94"/>
                <a:gd name="T98" fmla="*/ 42 w 82"/>
                <a:gd name="T99" fmla="*/ 57 h 94"/>
                <a:gd name="T100" fmla="*/ 48 w 82"/>
                <a:gd name="T101" fmla="*/ 60 h 94"/>
                <a:gd name="T102" fmla="*/ 43 w 82"/>
                <a:gd name="T103" fmla="*/ 58 h 94"/>
                <a:gd name="T104" fmla="*/ 46 w 82"/>
                <a:gd name="T105" fmla="*/ 51 h 94"/>
                <a:gd name="T106" fmla="*/ 48 w 82"/>
                <a:gd name="T107" fmla="*/ 60 h 94"/>
                <a:gd name="T108" fmla="*/ 43 w 82"/>
                <a:gd name="T109" fmla="*/ 63 h 94"/>
                <a:gd name="T110" fmla="*/ 50 w 82"/>
                <a:gd name="T111" fmla="*/ 65 h 94"/>
                <a:gd name="T112" fmla="*/ 50 w 82"/>
                <a:gd name="T113" fmla="*/ 65 h 94"/>
                <a:gd name="T114" fmla="*/ 53 w 82"/>
                <a:gd name="T115" fmla="*/ 66 h 94"/>
                <a:gd name="T116" fmla="*/ 56 w 82"/>
                <a:gd name="T117" fmla="*/ 65 h 94"/>
                <a:gd name="T118" fmla="*/ 58 w 82"/>
                <a:gd name="T119" fmla="*/ 65 h 94"/>
                <a:gd name="T120" fmla="*/ 49 w 82"/>
                <a:gd name="T121" fmla="*/ 82 h 94"/>
                <a:gd name="T122" fmla="*/ 48 w 82"/>
                <a:gd name="T123" fmla="*/ 85 h 94"/>
                <a:gd name="T124" fmla="*/ 43 w 82"/>
                <a:gd name="T125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4">
                  <a:moveTo>
                    <a:pt x="37" y="89"/>
                  </a:moveTo>
                  <a:cubicBezTo>
                    <a:pt x="38" y="89"/>
                    <a:pt x="38" y="89"/>
                    <a:pt x="38" y="88"/>
                  </a:cubicBezTo>
                  <a:cubicBezTo>
                    <a:pt x="40" y="90"/>
                    <a:pt x="42" y="92"/>
                    <a:pt x="45" y="94"/>
                  </a:cubicBezTo>
                  <a:cubicBezTo>
                    <a:pt x="46" y="94"/>
                    <a:pt x="48" y="94"/>
                    <a:pt x="48" y="93"/>
                  </a:cubicBezTo>
                  <a:cubicBezTo>
                    <a:pt x="54" y="85"/>
                    <a:pt x="60" y="75"/>
                    <a:pt x="65" y="63"/>
                  </a:cubicBezTo>
                  <a:cubicBezTo>
                    <a:pt x="67" y="63"/>
                    <a:pt x="69" y="62"/>
                    <a:pt x="71" y="61"/>
                  </a:cubicBezTo>
                  <a:cubicBezTo>
                    <a:pt x="80" y="56"/>
                    <a:pt x="82" y="45"/>
                    <a:pt x="76" y="38"/>
                  </a:cubicBezTo>
                  <a:cubicBezTo>
                    <a:pt x="75" y="37"/>
                    <a:pt x="73" y="35"/>
                    <a:pt x="72" y="34"/>
                  </a:cubicBezTo>
                  <a:cubicBezTo>
                    <a:pt x="73" y="26"/>
                    <a:pt x="72" y="19"/>
                    <a:pt x="69" y="12"/>
                  </a:cubicBezTo>
                  <a:cubicBezTo>
                    <a:pt x="63" y="0"/>
                    <a:pt x="48" y="3"/>
                    <a:pt x="39" y="6"/>
                  </a:cubicBezTo>
                  <a:cubicBezTo>
                    <a:pt x="32" y="8"/>
                    <a:pt x="24" y="9"/>
                    <a:pt x="23" y="17"/>
                  </a:cubicBezTo>
                  <a:cubicBezTo>
                    <a:pt x="22" y="28"/>
                    <a:pt x="25" y="39"/>
                    <a:pt x="29" y="49"/>
                  </a:cubicBezTo>
                  <a:cubicBezTo>
                    <a:pt x="32" y="55"/>
                    <a:pt x="37" y="60"/>
                    <a:pt x="42" y="62"/>
                  </a:cubicBezTo>
                  <a:cubicBezTo>
                    <a:pt x="42" y="71"/>
                    <a:pt x="45" y="79"/>
                    <a:pt x="48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4" y="91"/>
                    <a:pt x="34" y="72"/>
                    <a:pt x="33" y="70"/>
                  </a:cubicBezTo>
                  <a:cubicBezTo>
                    <a:pt x="32" y="68"/>
                    <a:pt x="29" y="69"/>
                    <a:pt x="30" y="71"/>
                  </a:cubicBezTo>
                  <a:cubicBezTo>
                    <a:pt x="31" y="77"/>
                    <a:pt x="33" y="83"/>
                    <a:pt x="37" y="87"/>
                  </a:cubicBezTo>
                  <a:cubicBezTo>
                    <a:pt x="30" y="82"/>
                    <a:pt x="24" y="77"/>
                    <a:pt x="19" y="71"/>
                  </a:cubicBezTo>
                  <a:cubicBezTo>
                    <a:pt x="13" y="65"/>
                    <a:pt x="9" y="56"/>
                    <a:pt x="3" y="51"/>
                  </a:cubicBezTo>
                  <a:cubicBezTo>
                    <a:pt x="1" y="50"/>
                    <a:pt x="0" y="52"/>
                    <a:pt x="0" y="53"/>
                  </a:cubicBezTo>
                  <a:cubicBezTo>
                    <a:pt x="2" y="62"/>
                    <a:pt x="9" y="69"/>
                    <a:pt x="15" y="75"/>
                  </a:cubicBezTo>
                  <a:cubicBezTo>
                    <a:pt x="21" y="82"/>
                    <a:pt x="28" y="88"/>
                    <a:pt x="37" y="89"/>
                  </a:cubicBezTo>
                  <a:close/>
                  <a:moveTo>
                    <a:pt x="62" y="52"/>
                  </a:moveTo>
                  <a:cubicBezTo>
                    <a:pt x="60" y="56"/>
                    <a:pt x="56" y="59"/>
                    <a:pt x="54" y="61"/>
                  </a:cubicBezTo>
                  <a:cubicBezTo>
                    <a:pt x="54" y="61"/>
                    <a:pt x="53" y="61"/>
                    <a:pt x="53" y="61"/>
                  </a:cubicBezTo>
                  <a:cubicBezTo>
                    <a:pt x="52" y="60"/>
                    <a:pt x="51" y="52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4" y="44"/>
                    <a:pt x="59" y="44"/>
                    <a:pt x="62" y="46"/>
                  </a:cubicBezTo>
                  <a:cubicBezTo>
                    <a:pt x="63" y="47"/>
                    <a:pt x="63" y="48"/>
                    <a:pt x="63" y="49"/>
                  </a:cubicBezTo>
                  <a:cubicBezTo>
                    <a:pt x="63" y="50"/>
                    <a:pt x="63" y="51"/>
                    <a:pt x="62" y="52"/>
                  </a:cubicBezTo>
                  <a:close/>
                  <a:moveTo>
                    <a:pt x="65" y="44"/>
                  </a:moveTo>
                  <a:cubicBezTo>
                    <a:pt x="63" y="42"/>
                    <a:pt x="59" y="41"/>
                    <a:pt x="56" y="41"/>
                  </a:cubicBezTo>
                  <a:cubicBezTo>
                    <a:pt x="54" y="41"/>
                    <a:pt x="52" y="42"/>
                    <a:pt x="50" y="42"/>
                  </a:cubicBezTo>
                  <a:cubicBezTo>
                    <a:pt x="50" y="42"/>
                    <a:pt x="50" y="41"/>
                    <a:pt x="50" y="41"/>
                  </a:cubicBezTo>
                  <a:cubicBezTo>
                    <a:pt x="51" y="34"/>
                    <a:pt x="58" y="33"/>
                    <a:pt x="63" y="35"/>
                  </a:cubicBezTo>
                  <a:cubicBezTo>
                    <a:pt x="65" y="35"/>
                    <a:pt x="66" y="35"/>
                    <a:pt x="66" y="36"/>
                  </a:cubicBezTo>
                  <a:cubicBezTo>
                    <a:pt x="66" y="38"/>
                    <a:pt x="65" y="41"/>
                    <a:pt x="65" y="44"/>
                  </a:cubicBezTo>
                  <a:close/>
                  <a:moveTo>
                    <a:pt x="72" y="39"/>
                  </a:moveTo>
                  <a:cubicBezTo>
                    <a:pt x="77" y="44"/>
                    <a:pt x="74" y="51"/>
                    <a:pt x="67" y="56"/>
                  </a:cubicBezTo>
                  <a:cubicBezTo>
                    <a:pt x="69" y="50"/>
                    <a:pt x="71" y="45"/>
                    <a:pt x="72" y="39"/>
                  </a:cubicBezTo>
                  <a:close/>
                  <a:moveTo>
                    <a:pt x="42" y="57"/>
                  </a:moveTo>
                  <a:cubicBezTo>
                    <a:pt x="35" y="53"/>
                    <a:pt x="32" y="44"/>
                    <a:pt x="30" y="37"/>
                  </a:cubicBezTo>
                  <a:cubicBezTo>
                    <a:pt x="28" y="32"/>
                    <a:pt x="28" y="26"/>
                    <a:pt x="27" y="21"/>
                  </a:cubicBezTo>
                  <a:cubicBezTo>
                    <a:pt x="27" y="13"/>
                    <a:pt x="34" y="12"/>
                    <a:pt x="40" y="10"/>
                  </a:cubicBezTo>
                  <a:cubicBezTo>
                    <a:pt x="55" y="5"/>
                    <a:pt x="67" y="9"/>
                    <a:pt x="67" y="26"/>
                  </a:cubicBezTo>
                  <a:cubicBezTo>
                    <a:pt x="67" y="28"/>
                    <a:pt x="67" y="29"/>
                    <a:pt x="67" y="31"/>
                  </a:cubicBezTo>
                  <a:cubicBezTo>
                    <a:pt x="62" y="29"/>
                    <a:pt x="57" y="29"/>
                    <a:pt x="53" y="31"/>
                  </a:cubicBezTo>
                  <a:cubicBezTo>
                    <a:pt x="46" y="34"/>
                    <a:pt x="45" y="40"/>
                    <a:pt x="45" y="46"/>
                  </a:cubicBezTo>
                  <a:cubicBezTo>
                    <a:pt x="43" y="49"/>
                    <a:pt x="42" y="53"/>
                    <a:pt x="42" y="57"/>
                  </a:cubicBezTo>
                  <a:close/>
                  <a:moveTo>
                    <a:pt x="48" y="60"/>
                  </a:moveTo>
                  <a:cubicBezTo>
                    <a:pt x="46" y="60"/>
                    <a:pt x="45" y="59"/>
                    <a:pt x="43" y="58"/>
                  </a:cubicBezTo>
                  <a:cubicBezTo>
                    <a:pt x="44" y="56"/>
                    <a:pt x="44" y="53"/>
                    <a:pt x="46" y="51"/>
                  </a:cubicBezTo>
                  <a:cubicBezTo>
                    <a:pt x="46" y="54"/>
                    <a:pt x="47" y="58"/>
                    <a:pt x="48" y="60"/>
                  </a:cubicBezTo>
                  <a:close/>
                  <a:moveTo>
                    <a:pt x="43" y="63"/>
                  </a:moveTo>
                  <a:cubicBezTo>
                    <a:pt x="45" y="64"/>
                    <a:pt x="47" y="64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6"/>
                    <a:pt x="52" y="67"/>
                    <a:pt x="53" y="66"/>
                  </a:cubicBezTo>
                  <a:cubicBezTo>
                    <a:pt x="54" y="66"/>
                    <a:pt x="55" y="65"/>
                    <a:pt x="56" y="65"/>
                  </a:cubicBezTo>
                  <a:cubicBezTo>
                    <a:pt x="56" y="65"/>
                    <a:pt x="57" y="65"/>
                    <a:pt x="58" y="65"/>
                  </a:cubicBezTo>
                  <a:cubicBezTo>
                    <a:pt x="55" y="71"/>
                    <a:pt x="52" y="77"/>
                    <a:pt x="49" y="82"/>
                  </a:cubicBezTo>
                  <a:cubicBezTo>
                    <a:pt x="49" y="83"/>
                    <a:pt x="48" y="84"/>
                    <a:pt x="48" y="85"/>
                  </a:cubicBezTo>
                  <a:cubicBezTo>
                    <a:pt x="45" y="78"/>
                    <a:pt x="43" y="70"/>
                    <a:pt x="43" y="6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0" name="Freeform 417"/>
            <p:cNvSpPr/>
            <p:nvPr>
              <p:custDataLst>
                <p:tags r:id="rId9"/>
              </p:custDataLst>
            </p:nvPr>
          </p:nvSpPr>
          <p:spPr bwMode="auto">
            <a:xfrm>
              <a:off x="7514" y="7228"/>
              <a:ext cx="19" cy="37"/>
            </a:xfrm>
            <a:custGeom>
              <a:avLst/>
              <a:gdLst>
                <a:gd name="T0" fmla="*/ 19 w 21"/>
                <a:gd name="T1" fmla="*/ 40 h 40"/>
                <a:gd name="T2" fmla="*/ 20 w 21"/>
                <a:gd name="T3" fmla="*/ 38 h 40"/>
                <a:gd name="T4" fmla="*/ 7 w 21"/>
                <a:gd name="T5" fmla="*/ 3 h 40"/>
                <a:gd name="T6" fmla="*/ 3 w 21"/>
                <a:gd name="T7" fmla="*/ 2 h 40"/>
                <a:gd name="T8" fmla="*/ 19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19" y="40"/>
                  </a:moveTo>
                  <a:cubicBezTo>
                    <a:pt x="20" y="40"/>
                    <a:pt x="21" y="39"/>
                    <a:pt x="20" y="38"/>
                  </a:cubicBezTo>
                  <a:cubicBezTo>
                    <a:pt x="10" y="29"/>
                    <a:pt x="4" y="17"/>
                    <a:pt x="7" y="3"/>
                  </a:cubicBezTo>
                  <a:cubicBezTo>
                    <a:pt x="7" y="1"/>
                    <a:pt x="3" y="0"/>
                    <a:pt x="3" y="2"/>
                  </a:cubicBezTo>
                  <a:cubicBezTo>
                    <a:pt x="0" y="18"/>
                    <a:pt x="7" y="30"/>
                    <a:pt x="19" y="4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1" name="Freeform 418"/>
            <p:cNvSpPr/>
            <p:nvPr>
              <p:custDataLst>
                <p:tags r:id="rId10"/>
              </p:custDataLst>
            </p:nvPr>
          </p:nvSpPr>
          <p:spPr bwMode="auto">
            <a:xfrm>
              <a:off x="7528" y="7216"/>
              <a:ext cx="7" cy="12"/>
            </a:xfrm>
            <a:custGeom>
              <a:avLst/>
              <a:gdLst>
                <a:gd name="T0" fmla="*/ 3 w 7"/>
                <a:gd name="T1" fmla="*/ 12 h 13"/>
                <a:gd name="T2" fmla="*/ 6 w 7"/>
                <a:gd name="T3" fmla="*/ 4 h 13"/>
                <a:gd name="T4" fmla="*/ 4 w 7"/>
                <a:gd name="T5" fmla="*/ 2 h 13"/>
                <a:gd name="T6" fmla="*/ 0 w 7"/>
                <a:gd name="T7" fmla="*/ 12 h 13"/>
                <a:gd name="T8" fmla="*/ 3 w 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12"/>
                  </a:moveTo>
                  <a:cubicBezTo>
                    <a:pt x="3" y="9"/>
                    <a:pt x="3" y="6"/>
                    <a:pt x="6" y="4"/>
                  </a:cubicBezTo>
                  <a:cubicBezTo>
                    <a:pt x="7" y="2"/>
                    <a:pt x="5" y="0"/>
                    <a:pt x="4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3"/>
                    <a:pt x="3" y="13"/>
                    <a:pt x="3" y="1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2" name="Freeform 419"/>
            <p:cNvSpPr/>
            <p:nvPr>
              <p:custDataLst>
                <p:tags r:id="rId11"/>
              </p:custDataLst>
            </p:nvPr>
          </p:nvSpPr>
          <p:spPr bwMode="auto">
            <a:xfrm>
              <a:off x="7608" y="7216"/>
              <a:ext cx="15" cy="34"/>
            </a:xfrm>
            <a:custGeom>
              <a:avLst/>
              <a:gdLst>
                <a:gd name="T0" fmla="*/ 3 w 16"/>
                <a:gd name="T1" fmla="*/ 34 h 35"/>
                <a:gd name="T2" fmla="*/ 9 w 16"/>
                <a:gd name="T3" fmla="*/ 21 h 35"/>
                <a:gd name="T4" fmla="*/ 15 w 16"/>
                <a:gd name="T5" fmla="*/ 3 h 35"/>
                <a:gd name="T6" fmla="*/ 12 w 16"/>
                <a:gd name="T7" fmla="*/ 2 h 35"/>
                <a:gd name="T8" fmla="*/ 5 w 16"/>
                <a:gd name="T9" fmla="*/ 19 h 35"/>
                <a:gd name="T10" fmla="*/ 0 w 16"/>
                <a:gd name="T11" fmla="*/ 33 h 35"/>
                <a:gd name="T12" fmla="*/ 3 w 1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5">
                  <a:moveTo>
                    <a:pt x="3" y="34"/>
                  </a:moveTo>
                  <a:cubicBezTo>
                    <a:pt x="6" y="31"/>
                    <a:pt x="7" y="25"/>
                    <a:pt x="9" y="21"/>
                  </a:cubicBezTo>
                  <a:cubicBezTo>
                    <a:pt x="11" y="15"/>
                    <a:pt x="13" y="9"/>
                    <a:pt x="15" y="3"/>
                  </a:cubicBezTo>
                  <a:cubicBezTo>
                    <a:pt x="16" y="1"/>
                    <a:pt x="13" y="0"/>
                    <a:pt x="12" y="2"/>
                  </a:cubicBezTo>
                  <a:cubicBezTo>
                    <a:pt x="10" y="8"/>
                    <a:pt x="7" y="14"/>
                    <a:pt x="5" y="19"/>
                  </a:cubicBezTo>
                  <a:cubicBezTo>
                    <a:pt x="3" y="23"/>
                    <a:pt x="0" y="28"/>
                    <a:pt x="0" y="33"/>
                  </a:cubicBezTo>
                  <a:cubicBezTo>
                    <a:pt x="0" y="34"/>
                    <a:pt x="2" y="35"/>
                    <a:pt x="3" y="3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3" name="Freeform 420"/>
            <p:cNvSpPr/>
            <p:nvPr>
              <p:custDataLst>
                <p:tags r:id="rId12"/>
              </p:custDataLst>
            </p:nvPr>
          </p:nvSpPr>
          <p:spPr bwMode="auto">
            <a:xfrm>
              <a:off x="7596" y="7230"/>
              <a:ext cx="36" cy="49"/>
            </a:xfrm>
            <a:custGeom>
              <a:avLst/>
              <a:gdLst>
                <a:gd name="T0" fmla="*/ 37 w 38"/>
                <a:gd name="T1" fmla="*/ 1 h 53"/>
                <a:gd name="T2" fmla="*/ 23 w 38"/>
                <a:gd name="T3" fmla="*/ 29 h 53"/>
                <a:gd name="T4" fmla="*/ 12 w 38"/>
                <a:gd name="T5" fmla="*/ 39 h 53"/>
                <a:gd name="T6" fmla="*/ 1 w 38"/>
                <a:gd name="T7" fmla="*/ 41 h 53"/>
                <a:gd name="T8" fmla="*/ 0 w 38"/>
                <a:gd name="T9" fmla="*/ 44 h 53"/>
                <a:gd name="T10" fmla="*/ 24 w 38"/>
                <a:gd name="T11" fmla="*/ 38 h 53"/>
                <a:gd name="T12" fmla="*/ 38 w 38"/>
                <a:gd name="T13" fmla="*/ 1 h 53"/>
                <a:gd name="T14" fmla="*/ 37 w 38"/>
                <a:gd name="T15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37" y="1"/>
                  </a:moveTo>
                  <a:cubicBezTo>
                    <a:pt x="34" y="11"/>
                    <a:pt x="29" y="20"/>
                    <a:pt x="23" y="29"/>
                  </a:cubicBezTo>
                  <a:cubicBezTo>
                    <a:pt x="20" y="34"/>
                    <a:pt x="16" y="37"/>
                    <a:pt x="12" y="39"/>
                  </a:cubicBezTo>
                  <a:cubicBezTo>
                    <a:pt x="8" y="41"/>
                    <a:pt x="4" y="39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5" y="53"/>
                    <a:pt x="20" y="42"/>
                    <a:pt x="24" y="38"/>
                  </a:cubicBezTo>
                  <a:cubicBezTo>
                    <a:pt x="34" y="28"/>
                    <a:pt x="37" y="14"/>
                    <a:pt x="38" y="1"/>
                  </a:cubicBezTo>
                  <a:cubicBezTo>
                    <a:pt x="38" y="0"/>
                    <a:pt x="37" y="0"/>
                    <a:pt x="37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4" name="Freeform 421"/>
            <p:cNvSpPr/>
            <p:nvPr>
              <p:custDataLst>
                <p:tags r:id="rId13"/>
              </p:custDataLst>
            </p:nvPr>
          </p:nvSpPr>
          <p:spPr bwMode="auto">
            <a:xfrm>
              <a:off x="7601" y="7262"/>
              <a:ext cx="31" cy="29"/>
            </a:xfrm>
            <a:custGeom>
              <a:avLst/>
              <a:gdLst>
                <a:gd name="T0" fmla="*/ 31 w 32"/>
                <a:gd name="T1" fmla="*/ 1 h 29"/>
                <a:gd name="T2" fmla="*/ 14 w 32"/>
                <a:gd name="T3" fmla="*/ 18 h 29"/>
                <a:gd name="T4" fmla="*/ 5 w 32"/>
                <a:gd name="T5" fmla="*/ 21 h 29"/>
                <a:gd name="T6" fmla="*/ 1 w 32"/>
                <a:gd name="T7" fmla="*/ 24 h 29"/>
                <a:gd name="T8" fmla="*/ 1 w 32"/>
                <a:gd name="T9" fmla="*/ 27 h 29"/>
                <a:gd name="T10" fmla="*/ 16 w 32"/>
                <a:gd name="T11" fmla="*/ 23 h 29"/>
                <a:gd name="T12" fmla="*/ 32 w 32"/>
                <a:gd name="T13" fmla="*/ 2 h 29"/>
                <a:gd name="T14" fmla="*/ 31 w 32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31" y="1"/>
                  </a:moveTo>
                  <a:cubicBezTo>
                    <a:pt x="27" y="9"/>
                    <a:pt x="21" y="15"/>
                    <a:pt x="14" y="18"/>
                  </a:cubicBezTo>
                  <a:cubicBezTo>
                    <a:pt x="11" y="20"/>
                    <a:pt x="8" y="20"/>
                    <a:pt x="5" y="21"/>
                  </a:cubicBezTo>
                  <a:cubicBezTo>
                    <a:pt x="4" y="22"/>
                    <a:pt x="3" y="23"/>
                    <a:pt x="1" y="24"/>
                  </a:cubicBezTo>
                  <a:cubicBezTo>
                    <a:pt x="0" y="24"/>
                    <a:pt x="0" y="27"/>
                    <a:pt x="1" y="27"/>
                  </a:cubicBezTo>
                  <a:cubicBezTo>
                    <a:pt x="7" y="29"/>
                    <a:pt x="12" y="26"/>
                    <a:pt x="16" y="23"/>
                  </a:cubicBezTo>
                  <a:cubicBezTo>
                    <a:pt x="24" y="18"/>
                    <a:pt x="30" y="11"/>
                    <a:pt x="32" y="2"/>
                  </a:cubicBezTo>
                  <a:cubicBezTo>
                    <a:pt x="32" y="1"/>
                    <a:pt x="31" y="0"/>
                    <a:pt x="3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5" name="Freeform 42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516" y="7295"/>
              <a:ext cx="116" cy="51"/>
            </a:xfrm>
            <a:custGeom>
              <a:avLst/>
              <a:gdLst>
                <a:gd name="T0" fmla="*/ 108 w 121"/>
                <a:gd name="T1" fmla="*/ 8 h 53"/>
                <a:gd name="T2" fmla="*/ 108 w 121"/>
                <a:gd name="T3" fmla="*/ 6 h 53"/>
                <a:gd name="T4" fmla="*/ 83 w 121"/>
                <a:gd name="T5" fmla="*/ 18 h 53"/>
                <a:gd name="T6" fmla="*/ 79 w 121"/>
                <a:gd name="T7" fmla="*/ 9 h 53"/>
                <a:gd name="T8" fmla="*/ 37 w 121"/>
                <a:gd name="T9" fmla="*/ 9 h 53"/>
                <a:gd name="T10" fmla="*/ 37 w 121"/>
                <a:gd name="T11" fmla="*/ 19 h 53"/>
                <a:gd name="T12" fmla="*/ 6 w 121"/>
                <a:gd name="T13" fmla="*/ 4 h 53"/>
                <a:gd name="T14" fmla="*/ 7 w 121"/>
                <a:gd name="T15" fmla="*/ 12 h 53"/>
                <a:gd name="T16" fmla="*/ 3 w 121"/>
                <a:gd name="T17" fmla="*/ 39 h 53"/>
                <a:gd name="T18" fmla="*/ 42 w 121"/>
                <a:gd name="T19" fmla="*/ 46 h 53"/>
                <a:gd name="T20" fmla="*/ 44 w 121"/>
                <a:gd name="T21" fmla="*/ 52 h 53"/>
                <a:gd name="T22" fmla="*/ 59 w 121"/>
                <a:gd name="T23" fmla="*/ 42 h 53"/>
                <a:gd name="T24" fmla="*/ 70 w 121"/>
                <a:gd name="T25" fmla="*/ 50 h 53"/>
                <a:gd name="T26" fmla="*/ 95 w 121"/>
                <a:gd name="T27" fmla="*/ 29 h 53"/>
                <a:gd name="T28" fmla="*/ 119 w 121"/>
                <a:gd name="T29" fmla="*/ 5 h 53"/>
                <a:gd name="T30" fmla="*/ 119 w 121"/>
                <a:gd name="T31" fmla="*/ 5 h 53"/>
                <a:gd name="T32" fmla="*/ 116 w 121"/>
                <a:gd name="T33" fmla="*/ 2 h 53"/>
                <a:gd name="T34" fmla="*/ 83 w 121"/>
                <a:gd name="T35" fmla="*/ 25 h 53"/>
                <a:gd name="T36" fmla="*/ 95 w 121"/>
                <a:gd name="T37" fmla="*/ 18 h 53"/>
                <a:gd name="T38" fmla="*/ 72 w 121"/>
                <a:gd name="T39" fmla="*/ 29 h 53"/>
                <a:gd name="T40" fmla="*/ 69 w 121"/>
                <a:gd name="T41" fmla="*/ 30 h 53"/>
                <a:gd name="T42" fmla="*/ 67 w 121"/>
                <a:gd name="T43" fmla="*/ 18 h 53"/>
                <a:gd name="T44" fmla="*/ 72 w 121"/>
                <a:gd name="T45" fmla="*/ 27 h 53"/>
                <a:gd name="T46" fmla="*/ 72 w 121"/>
                <a:gd name="T47" fmla="*/ 25 h 53"/>
                <a:gd name="T48" fmla="*/ 63 w 121"/>
                <a:gd name="T49" fmla="*/ 29 h 53"/>
                <a:gd name="T50" fmla="*/ 67 w 121"/>
                <a:gd name="T51" fmla="*/ 18 h 53"/>
                <a:gd name="T52" fmla="*/ 61 w 121"/>
                <a:gd name="T53" fmla="*/ 13 h 53"/>
                <a:gd name="T54" fmla="*/ 56 w 121"/>
                <a:gd name="T55" fmla="*/ 29 h 53"/>
                <a:gd name="T56" fmla="*/ 50 w 121"/>
                <a:gd name="T57" fmla="*/ 16 h 53"/>
                <a:gd name="T58" fmla="*/ 43 w 121"/>
                <a:gd name="T59" fmla="*/ 18 h 53"/>
                <a:gd name="T60" fmla="*/ 39 w 121"/>
                <a:gd name="T61" fmla="*/ 21 h 53"/>
                <a:gd name="T62" fmla="*/ 30 w 121"/>
                <a:gd name="T63" fmla="*/ 22 h 53"/>
                <a:gd name="T64" fmla="*/ 49 w 121"/>
                <a:gd name="T65" fmla="*/ 38 h 53"/>
                <a:gd name="T66" fmla="*/ 42 w 121"/>
                <a:gd name="T67" fmla="*/ 36 h 53"/>
                <a:gd name="T68" fmla="*/ 16 w 121"/>
                <a:gd name="T69" fmla="*/ 37 h 53"/>
                <a:gd name="T70" fmla="*/ 40 w 121"/>
                <a:gd name="T71" fmla="*/ 36 h 53"/>
                <a:gd name="T72" fmla="*/ 16 w 121"/>
                <a:gd name="T73" fmla="*/ 37 h 53"/>
                <a:gd name="T74" fmla="*/ 44 w 121"/>
                <a:gd name="T75" fmla="*/ 45 h 53"/>
                <a:gd name="T76" fmla="*/ 44 w 121"/>
                <a:gd name="T77" fmla="*/ 49 h 53"/>
                <a:gd name="T78" fmla="*/ 67 w 121"/>
                <a:gd name="T79" fmla="*/ 40 h 53"/>
                <a:gd name="T80" fmla="*/ 67 w 121"/>
                <a:gd name="T81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53">
                  <a:moveTo>
                    <a:pt x="116" y="2"/>
                  </a:moveTo>
                  <a:cubicBezTo>
                    <a:pt x="113" y="4"/>
                    <a:pt x="110" y="6"/>
                    <a:pt x="108" y="8"/>
                  </a:cubicBezTo>
                  <a:cubicBezTo>
                    <a:pt x="108" y="8"/>
                    <a:pt x="109" y="7"/>
                    <a:pt x="109" y="7"/>
                  </a:cubicBezTo>
                  <a:cubicBezTo>
                    <a:pt x="110" y="6"/>
                    <a:pt x="109" y="5"/>
                    <a:pt x="108" y="6"/>
                  </a:cubicBezTo>
                  <a:cubicBezTo>
                    <a:pt x="102" y="11"/>
                    <a:pt x="96" y="15"/>
                    <a:pt x="88" y="17"/>
                  </a:cubicBezTo>
                  <a:cubicBezTo>
                    <a:pt x="87" y="17"/>
                    <a:pt x="85" y="18"/>
                    <a:pt x="83" y="18"/>
                  </a:cubicBezTo>
                  <a:cubicBezTo>
                    <a:pt x="83" y="16"/>
                    <a:pt x="83" y="14"/>
                    <a:pt x="83" y="12"/>
                  </a:cubicBezTo>
                  <a:cubicBezTo>
                    <a:pt x="82" y="10"/>
                    <a:pt x="81" y="9"/>
                    <a:pt x="79" y="9"/>
                  </a:cubicBezTo>
                  <a:cubicBezTo>
                    <a:pt x="76" y="8"/>
                    <a:pt x="73" y="8"/>
                    <a:pt x="70" y="9"/>
                  </a:cubicBezTo>
                  <a:cubicBezTo>
                    <a:pt x="60" y="3"/>
                    <a:pt x="47" y="6"/>
                    <a:pt x="37" y="9"/>
                  </a:cubicBezTo>
                  <a:cubicBezTo>
                    <a:pt x="35" y="10"/>
                    <a:pt x="34" y="12"/>
                    <a:pt x="34" y="13"/>
                  </a:cubicBezTo>
                  <a:cubicBezTo>
                    <a:pt x="35" y="15"/>
                    <a:pt x="36" y="17"/>
                    <a:pt x="37" y="19"/>
                  </a:cubicBezTo>
                  <a:cubicBezTo>
                    <a:pt x="26" y="22"/>
                    <a:pt x="16" y="16"/>
                    <a:pt x="9" y="3"/>
                  </a:cubicBezTo>
                  <a:cubicBezTo>
                    <a:pt x="8" y="1"/>
                    <a:pt x="5" y="2"/>
                    <a:pt x="6" y="4"/>
                  </a:cubicBezTo>
                  <a:cubicBezTo>
                    <a:pt x="9" y="9"/>
                    <a:pt x="12" y="12"/>
                    <a:pt x="15" y="15"/>
                  </a:cubicBezTo>
                  <a:cubicBezTo>
                    <a:pt x="12" y="14"/>
                    <a:pt x="10" y="13"/>
                    <a:pt x="7" y="12"/>
                  </a:cubicBezTo>
                  <a:cubicBezTo>
                    <a:pt x="4" y="10"/>
                    <a:pt x="0" y="12"/>
                    <a:pt x="0" y="15"/>
                  </a:cubicBezTo>
                  <a:cubicBezTo>
                    <a:pt x="1" y="23"/>
                    <a:pt x="3" y="31"/>
                    <a:pt x="3" y="39"/>
                  </a:cubicBezTo>
                  <a:cubicBezTo>
                    <a:pt x="4" y="41"/>
                    <a:pt x="5" y="43"/>
                    <a:pt x="7" y="44"/>
                  </a:cubicBezTo>
                  <a:cubicBezTo>
                    <a:pt x="19" y="46"/>
                    <a:pt x="31" y="47"/>
                    <a:pt x="42" y="46"/>
                  </a:cubicBezTo>
                  <a:cubicBezTo>
                    <a:pt x="42" y="47"/>
                    <a:pt x="42" y="49"/>
                    <a:pt x="42" y="51"/>
                  </a:cubicBezTo>
                  <a:cubicBezTo>
                    <a:pt x="42" y="52"/>
                    <a:pt x="43" y="53"/>
                    <a:pt x="44" y="52"/>
                  </a:cubicBezTo>
                  <a:cubicBezTo>
                    <a:pt x="48" y="49"/>
                    <a:pt x="51" y="46"/>
                    <a:pt x="55" y="43"/>
                  </a:cubicBezTo>
                  <a:cubicBezTo>
                    <a:pt x="56" y="43"/>
                    <a:pt x="58" y="42"/>
                    <a:pt x="59" y="42"/>
                  </a:cubicBezTo>
                  <a:cubicBezTo>
                    <a:pt x="61" y="45"/>
                    <a:pt x="62" y="48"/>
                    <a:pt x="64" y="50"/>
                  </a:cubicBezTo>
                  <a:cubicBezTo>
                    <a:pt x="65" y="53"/>
                    <a:pt x="69" y="52"/>
                    <a:pt x="70" y="50"/>
                  </a:cubicBezTo>
                  <a:cubicBezTo>
                    <a:pt x="73" y="47"/>
                    <a:pt x="75" y="43"/>
                    <a:pt x="77" y="39"/>
                  </a:cubicBezTo>
                  <a:cubicBezTo>
                    <a:pt x="83" y="37"/>
                    <a:pt x="90" y="34"/>
                    <a:pt x="95" y="29"/>
                  </a:cubicBezTo>
                  <a:cubicBezTo>
                    <a:pt x="97" y="28"/>
                    <a:pt x="96" y="27"/>
                    <a:pt x="95" y="26"/>
                  </a:cubicBezTo>
                  <a:cubicBezTo>
                    <a:pt x="105" y="22"/>
                    <a:pt x="112" y="14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20" y="5"/>
                    <a:pt x="120" y="5"/>
                  </a:cubicBezTo>
                  <a:cubicBezTo>
                    <a:pt x="121" y="2"/>
                    <a:pt x="118" y="0"/>
                    <a:pt x="116" y="2"/>
                  </a:cubicBezTo>
                  <a:close/>
                  <a:moveTo>
                    <a:pt x="95" y="18"/>
                  </a:moveTo>
                  <a:cubicBezTo>
                    <a:pt x="91" y="21"/>
                    <a:pt x="87" y="23"/>
                    <a:pt x="83" y="25"/>
                  </a:cubicBezTo>
                  <a:cubicBezTo>
                    <a:pt x="83" y="24"/>
                    <a:pt x="84" y="23"/>
                    <a:pt x="84" y="22"/>
                  </a:cubicBezTo>
                  <a:cubicBezTo>
                    <a:pt x="87" y="21"/>
                    <a:pt x="91" y="20"/>
                    <a:pt x="95" y="18"/>
                  </a:cubicBezTo>
                  <a:close/>
                  <a:moveTo>
                    <a:pt x="70" y="28"/>
                  </a:moveTo>
                  <a:cubicBezTo>
                    <a:pt x="71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1" y="29"/>
                    <a:pt x="70" y="30"/>
                    <a:pt x="69" y="30"/>
                  </a:cubicBezTo>
                  <a:cubicBezTo>
                    <a:pt x="69" y="29"/>
                    <a:pt x="70" y="29"/>
                    <a:pt x="70" y="28"/>
                  </a:cubicBezTo>
                  <a:close/>
                  <a:moveTo>
                    <a:pt x="67" y="18"/>
                  </a:moveTo>
                  <a:cubicBezTo>
                    <a:pt x="68" y="19"/>
                    <a:pt x="70" y="19"/>
                    <a:pt x="71" y="20"/>
                  </a:cubicBezTo>
                  <a:cubicBezTo>
                    <a:pt x="72" y="22"/>
                    <a:pt x="73" y="25"/>
                    <a:pt x="72" y="27"/>
                  </a:cubicBezTo>
                  <a:cubicBezTo>
                    <a:pt x="72" y="27"/>
                    <a:pt x="71" y="27"/>
                    <a:pt x="71" y="27"/>
                  </a:cubicBezTo>
                  <a:cubicBezTo>
                    <a:pt x="71" y="27"/>
                    <a:pt x="72" y="26"/>
                    <a:pt x="72" y="25"/>
                  </a:cubicBezTo>
                  <a:cubicBezTo>
                    <a:pt x="73" y="23"/>
                    <a:pt x="69" y="21"/>
                    <a:pt x="68" y="23"/>
                  </a:cubicBezTo>
                  <a:cubicBezTo>
                    <a:pt x="67" y="26"/>
                    <a:pt x="65" y="28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3" y="22"/>
                    <a:pt x="65" y="19"/>
                    <a:pt x="67" y="18"/>
                  </a:cubicBezTo>
                  <a:close/>
                  <a:moveTo>
                    <a:pt x="42" y="14"/>
                  </a:moveTo>
                  <a:cubicBezTo>
                    <a:pt x="48" y="13"/>
                    <a:pt x="54" y="12"/>
                    <a:pt x="61" y="13"/>
                  </a:cubicBezTo>
                  <a:cubicBezTo>
                    <a:pt x="59" y="15"/>
                    <a:pt x="57" y="17"/>
                    <a:pt x="57" y="19"/>
                  </a:cubicBezTo>
                  <a:cubicBezTo>
                    <a:pt x="56" y="22"/>
                    <a:pt x="55" y="26"/>
                    <a:pt x="56" y="29"/>
                  </a:cubicBezTo>
                  <a:cubicBezTo>
                    <a:pt x="51" y="27"/>
                    <a:pt x="47" y="23"/>
                    <a:pt x="44" y="19"/>
                  </a:cubicBezTo>
                  <a:cubicBezTo>
                    <a:pt x="46" y="18"/>
                    <a:pt x="48" y="17"/>
                    <a:pt x="50" y="16"/>
                  </a:cubicBezTo>
                  <a:cubicBezTo>
                    <a:pt x="50" y="16"/>
                    <a:pt x="50" y="14"/>
                    <a:pt x="49" y="15"/>
                  </a:cubicBezTo>
                  <a:cubicBezTo>
                    <a:pt x="47" y="16"/>
                    <a:pt x="45" y="17"/>
                    <a:pt x="43" y="18"/>
                  </a:cubicBezTo>
                  <a:cubicBezTo>
                    <a:pt x="43" y="17"/>
                    <a:pt x="42" y="15"/>
                    <a:pt x="42" y="14"/>
                  </a:cubicBezTo>
                  <a:close/>
                  <a:moveTo>
                    <a:pt x="39" y="21"/>
                  </a:moveTo>
                  <a:cubicBezTo>
                    <a:pt x="40" y="23"/>
                    <a:pt x="41" y="25"/>
                    <a:pt x="43" y="27"/>
                  </a:cubicBezTo>
                  <a:cubicBezTo>
                    <a:pt x="39" y="25"/>
                    <a:pt x="34" y="24"/>
                    <a:pt x="30" y="22"/>
                  </a:cubicBezTo>
                  <a:cubicBezTo>
                    <a:pt x="33" y="22"/>
                    <a:pt x="36" y="22"/>
                    <a:pt x="39" y="21"/>
                  </a:cubicBezTo>
                  <a:close/>
                  <a:moveTo>
                    <a:pt x="49" y="38"/>
                  </a:moveTo>
                  <a:cubicBezTo>
                    <a:pt x="47" y="39"/>
                    <a:pt x="45" y="39"/>
                    <a:pt x="42" y="39"/>
                  </a:cubicBezTo>
                  <a:cubicBezTo>
                    <a:pt x="42" y="38"/>
                    <a:pt x="42" y="37"/>
                    <a:pt x="42" y="36"/>
                  </a:cubicBezTo>
                  <a:cubicBezTo>
                    <a:pt x="44" y="37"/>
                    <a:pt x="47" y="38"/>
                    <a:pt x="49" y="38"/>
                  </a:cubicBezTo>
                  <a:close/>
                  <a:moveTo>
                    <a:pt x="16" y="37"/>
                  </a:moveTo>
                  <a:cubicBezTo>
                    <a:pt x="11" y="36"/>
                    <a:pt x="10" y="29"/>
                    <a:pt x="9" y="22"/>
                  </a:cubicBezTo>
                  <a:cubicBezTo>
                    <a:pt x="19" y="27"/>
                    <a:pt x="29" y="32"/>
                    <a:pt x="40" y="36"/>
                  </a:cubicBezTo>
                  <a:cubicBezTo>
                    <a:pt x="40" y="37"/>
                    <a:pt x="40" y="38"/>
                    <a:pt x="41" y="39"/>
                  </a:cubicBezTo>
                  <a:cubicBezTo>
                    <a:pt x="32" y="39"/>
                    <a:pt x="24" y="38"/>
                    <a:pt x="16" y="37"/>
                  </a:cubicBezTo>
                  <a:close/>
                  <a:moveTo>
                    <a:pt x="44" y="49"/>
                  </a:moveTo>
                  <a:cubicBezTo>
                    <a:pt x="44" y="48"/>
                    <a:pt x="44" y="46"/>
                    <a:pt x="44" y="45"/>
                  </a:cubicBezTo>
                  <a:cubicBezTo>
                    <a:pt x="45" y="45"/>
                    <a:pt x="47" y="45"/>
                    <a:pt x="49" y="44"/>
                  </a:cubicBezTo>
                  <a:cubicBezTo>
                    <a:pt x="47" y="46"/>
                    <a:pt x="46" y="47"/>
                    <a:pt x="44" y="49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0"/>
                  </a:cubicBezTo>
                  <a:cubicBezTo>
                    <a:pt x="67" y="40"/>
                    <a:pt x="68" y="40"/>
                    <a:pt x="68" y="40"/>
                  </a:cubicBezTo>
                  <a:cubicBezTo>
                    <a:pt x="68" y="41"/>
                    <a:pt x="68" y="41"/>
                    <a:pt x="67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584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Breadth-First Search</a:t>
            </a:r>
          </a:p>
        </p:txBody>
      </p:sp>
      <p:sp>
        <p:nvSpPr>
          <p:cNvPr id="14131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8C76EF-275D-4A77-BEB6-D8534631B2B4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413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413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E0A028-845C-4B9E-9C9D-466F31C91591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141318" name="Text Box 3"/>
          <p:cNvSpPr txBox="1">
            <a:spLocks noChangeArrowheads="1"/>
          </p:cNvSpPr>
          <p:nvPr/>
        </p:nvSpPr>
        <p:spPr bwMode="auto">
          <a:xfrm>
            <a:off x="3277196" y="2808387"/>
            <a:ext cx="30988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zh-CN" sz="1350">
              <a:ea typeface="宋体" panose="02010600030101010101" pitchFamily="2" charset="-122"/>
            </a:endParaRPr>
          </a:p>
        </p:txBody>
      </p:sp>
      <p:sp>
        <p:nvSpPr>
          <p:cNvPr id="141319" name="Text Box 4"/>
          <p:cNvSpPr txBox="1">
            <a:spLocks noChangeArrowheads="1"/>
          </p:cNvSpPr>
          <p:nvPr/>
        </p:nvSpPr>
        <p:spPr bwMode="auto">
          <a:xfrm>
            <a:off x="899795" y="1537335"/>
            <a:ext cx="6243955" cy="419798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fontAlgn="auto">
              <a:spcBef>
                <a:spcPts val="1200"/>
              </a:spcBef>
            </a:pP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//BFS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  <a:ea typeface="宋体" panose="02010600030101010101" pitchFamily="2" charset="-122"/>
            </a:endParaRP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Initialize Q to be empty;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Enqueue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(Q,1) and mark 1;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while Q is not empty do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:= 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Dequeue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(Q);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   for each j adjacent to 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do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       if j is not marked then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Enqueue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Q,j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) and mark j;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end{BFS}</a:t>
            </a:r>
          </a:p>
        </p:txBody>
      </p:sp>
      <p:grpSp>
        <p:nvGrpSpPr>
          <p:cNvPr id="2" name="组合 1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367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Can do Connectivity using BFS</a:t>
            </a:r>
          </a:p>
        </p:txBody>
      </p:sp>
      <p:sp>
        <p:nvSpPr>
          <p:cNvPr id="142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18606E-243F-4A09-87DA-806C77CCC70D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423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42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950BA5-DAE2-4A27-B785-FB0625011F54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142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694180"/>
            <a:ext cx="6215380" cy="70675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Uses a queue to order search</a:t>
            </a:r>
          </a:p>
        </p:txBody>
      </p:sp>
      <p:sp>
        <p:nvSpPr>
          <p:cNvPr id="142343" name="Text Box 4"/>
          <p:cNvSpPr txBox="1">
            <a:spLocks noChangeArrowheads="1"/>
          </p:cNvSpPr>
          <p:nvPr/>
        </p:nvSpPr>
        <p:spPr bwMode="auto">
          <a:xfrm>
            <a:off x="1049655" y="5547995"/>
            <a:ext cx="15970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Queue = </a:t>
            </a:r>
            <a:r>
              <a:rPr lang="en-US" altLang="zh-CN" sz="240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2344" name="Rectangle 5"/>
          <p:cNvSpPr>
            <a:spLocks noChangeArrowheads="1"/>
          </p:cNvSpPr>
          <p:nvPr/>
        </p:nvSpPr>
        <p:spPr bwMode="auto">
          <a:xfrm>
            <a:off x="3006725" y="2919095"/>
            <a:ext cx="386715" cy="386715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45" name="Rectangle 6"/>
          <p:cNvSpPr>
            <a:spLocks noChangeArrowheads="1"/>
          </p:cNvSpPr>
          <p:nvPr/>
        </p:nvSpPr>
        <p:spPr bwMode="auto">
          <a:xfrm>
            <a:off x="2620010" y="465963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46" name="Rectangle 7"/>
          <p:cNvSpPr>
            <a:spLocks noChangeArrowheads="1"/>
          </p:cNvSpPr>
          <p:nvPr/>
        </p:nvSpPr>
        <p:spPr bwMode="auto">
          <a:xfrm>
            <a:off x="4650740" y="524002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47" name="Rectangle 8"/>
          <p:cNvSpPr>
            <a:spLocks noChangeArrowheads="1"/>
          </p:cNvSpPr>
          <p:nvPr/>
        </p:nvSpPr>
        <p:spPr bwMode="auto">
          <a:xfrm>
            <a:off x="6390640" y="465963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48" name="Rectangle 9"/>
          <p:cNvSpPr>
            <a:spLocks noChangeArrowheads="1"/>
          </p:cNvSpPr>
          <p:nvPr/>
        </p:nvSpPr>
        <p:spPr bwMode="auto">
          <a:xfrm>
            <a:off x="4650740" y="378968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49" name="Rectangle 10"/>
          <p:cNvSpPr>
            <a:spLocks noChangeArrowheads="1"/>
          </p:cNvSpPr>
          <p:nvPr/>
        </p:nvSpPr>
        <p:spPr bwMode="auto">
          <a:xfrm>
            <a:off x="4843780" y="253238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50" name="Rectangle 11"/>
          <p:cNvSpPr>
            <a:spLocks noChangeArrowheads="1"/>
          </p:cNvSpPr>
          <p:nvPr/>
        </p:nvSpPr>
        <p:spPr bwMode="auto">
          <a:xfrm>
            <a:off x="6680835" y="3209290"/>
            <a:ext cx="386715" cy="38671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2351" name="Line 12"/>
          <p:cNvSpPr>
            <a:spLocks noChangeShapeType="1"/>
          </p:cNvSpPr>
          <p:nvPr/>
        </p:nvSpPr>
        <p:spPr bwMode="auto">
          <a:xfrm flipV="1">
            <a:off x="3393440" y="2723515"/>
            <a:ext cx="1450340" cy="3886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2" name="Line 13"/>
          <p:cNvSpPr>
            <a:spLocks noChangeShapeType="1"/>
          </p:cNvSpPr>
          <p:nvPr/>
        </p:nvSpPr>
        <p:spPr bwMode="auto">
          <a:xfrm flipH="1">
            <a:off x="4843780" y="2919095"/>
            <a:ext cx="193675" cy="870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3" name="Line 14"/>
          <p:cNvSpPr>
            <a:spLocks noChangeShapeType="1"/>
          </p:cNvSpPr>
          <p:nvPr/>
        </p:nvSpPr>
        <p:spPr bwMode="auto">
          <a:xfrm>
            <a:off x="5230495" y="2725420"/>
            <a:ext cx="1450340" cy="676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4" name="Line 15"/>
          <p:cNvSpPr>
            <a:spLocks noChangeShapeType="1"/>
          </p:cNvSpPr>
          <p:nvPr/>
        </p:nvSpPr>
        <p:spPr bwMode="auto">
          <a:xfrm>
            <a:off x="5037455" y="3982720"/>
            <a:ext cx="1353820" cy="8705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5" name="Line 16"/>
          <p:cNvSpPr>
            <a:spLocks noChangeShapeType="1"/>
          </p:cNvSpPr>
          <p:nvPr/>
        </p:nvSpPr>
        <p:spPr bwMode="auto">
          <a:xfrm flipH="1">
            <a:off x="6680835" y="3596005"/>
            <a:ext cx="193675" cy="1063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6" name="Line 17"/>
          <p:cNvSpPr>
            <a:spLocks noChangeShapeType="1"/>
          </p:cNvSpPr>
          <p:nvPr/>
        </p:nvSpPr>
        <p:spPr bwMode="auto">
          <a:xfrm>
            <a:off x="4843780" y="4176395"/>
            <a:ext cx="0" cy="1063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7" name="Line 18"/>
          <p:cNvSpPr>
            <a:spLocks noChangeShapeType="1"/>
          </p:cNvSpPr>
          <p:nvPr/>
        </p:nvSpPr>
        <p:spPr bwMode="auto">
          <a:xfrm flipV="1">
            <a:off x="5037455" y="4949825"/>
            <a:ext cx="1353820" cy="4832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8" name="Line 19"/>
          <p:cNvSpPr>
            <a:spLocks noChangeShapeType="1"/>
          </p:cNvSpPr>
          <p:nvPr/>
        </p:nvSpPr>
        <p:spPr bwMode="auto">
          <a:xfrm>
            <a:off x="3006725" y="4853305"/>
            <a:ext cx="1643380" cy="5803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59" name="Line 20"/>
          <p:cNvSpPr>
            <a:spLocks noChangeShapeType="1"/>
          </p:cNvSpPr>
          <p:nvPr/>
        </p:nvSpPr>
        <p:spPr bwMode="auto">
          <a:xfrm flipH="1">
            <a:off x="2813685" y="3305810"/>
            <a:ext cx="386715" cy="13538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60" name="Line 21"/>
          <p:cNvSpPr>
            <a:spLocks noChangeShapeType="1"/>
          </p:cNvSpPr>
          <p:nvPr/>
        </p:nvSpPr>
        <p:spPr bwMode="auto">
          <a:xfrm>
            <a:off x="3393440" y="3305810"/>
            <a:ext cx="1353820" cy="19342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2361" name="Text Box 22"/>
          <p:cNvSpPr txBox="1">
            <a:spLocks noChangeArrowheads="1"/>
          </p:cNvSpPr>
          <p:nvPr/>
        </p:nvSpPr>
        <p:spPr bwMode="auto">
          <a:xfrm>
            <a:off x="2667635" y="2580005"/>
            <a:ext cx="62293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2362" name="Text Box 23"/>
          <p:cNvSpPr txBox="1">
            <a:spLocks noChangeArrowheads="1"/>
          </p:cNvSpPr>
          <p:nvPr/>
        </p:nvSpPr>
        <p:spPr bwMode="auto">
          <a:xfrm>
            <a:off x="4483735" y="2145665"/>
            <a:ext cx="67310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2363" name="Text Box 24"/>
          <p:cNvSpPr txBox="1">
            <a:spLocks noChangeArrowheads="1"/>
          </p:cNvSpPr>
          <p:nvPr/>
        </p:nvSpPr>
        <p:spPr bwMode="auto">
          <a:xfrm>
            <a:off x="6757035" y="2726055"/>
            <a:ext cx="66611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42364" name="Text Box 25"/>
          <p:cNvSpPr txBox="1">
            <a:spLocks noChangeArrowheads="1"/>
          </p:cNvSpPr>
          <p:nvPr/>
        </p:nvSpPr>
        <p:spPr bwMode="auto">
          <a:xfrm>
            <a:off x="6757035" y="4227195"/>
            <a:ext cx="66865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42365" name="Text Box 26"/>
          <p:cNvSpPr txBox="1">
            <a:spLocks noChangeArrowheads="1"/>
          </p:cNvSpPr>
          <p:nvPr/>
        </p:nvSpPr>
        <p:spPr bwMode="auto">
          <a:xfrm>
            <a:off x="5133975" y="5483225"/>
            <a:ext cx="68770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42366" name="Text Box 27"/>
          <p:cNvSpPr txBox="1">
            <a:spLocks noChangeArrowheads="1"/>
          </p:cNvSpPr>
          <p:nvPr/>
        </p:nvSpPr>
        <p:spPr bwMode="auto">
          <a:xfrm>
            <a:off x="2961005" y="4975225"/>
            <a:ext cx="68770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42367" name="Text Box 28"/>
          <p:cNvSpPr txBox="1">
            <a:spLocks noChangeArrowheads="1"/>
          </p:cNvSpPr>
          <p:nvPr/>
        </p:nvSpPr>
        <p:spPr bwMode="auto">
          <a:xfrm>
            <a:off x="4314825" y="3453130"/>
            <a:ext cx="67056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048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Beginning of example</a:t>
            </a:r>
          </a:p>
        </p:txBody>
      </p:sp>
      <p:sp>
        <p:nvSpPr>
          <p:cNvPr id="14336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C1239-AF09-4809-8E76-54EDF8D2D507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4336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4336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EB9798-50C0-4A1A-A0F6-7BC580F99656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143366" name="Rectangle 1027"/>
          <p:cNvSpPr>
            <a:spLocks noChangeArrowheads="1"/>
          </p:cNvSpPr>
          <p:nvPr/>
        </p:nvSpPr>
        <p:spPr bwMode="auto">
          <a:xfrm>
            <a:off x="1832610" y="2329815"/>
            <a:ext cx="441960" cy="44196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67" name="Rectangle 1028"/>
          <p:cNvSpPr>
            <a:spLocks noChangeArrowheads="1"/>
          </p:cNvSpPr>
          <p:nvPr/>
        </p:nvSpPr>
        <p:spPr bwMode="auto">
          <a:xfrm>
            <a:off x="1390650" y="4318635"/>
            <a:ext cx="441960" cy="44196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68" name="Rectangle 1029"/>
          <p:cNvSpPr>
            <a:spLocks noChangeArrowheads="1"/>
          </p:cNvSpPr>
          <p:nvPr/>
        </p:nvSpPr>
        <p:spPr bwMode="auto">
          <a:xfrm>
            <a:off x="3710305" y="4980940"/>
            <a:ext cx="441960" cy="44196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69" name="Rectangle 1030"/>
          <p:cNvSpPr>
            <a:spLocks noChangeArrowheads="1"/>
          </p:cNvSpPr>
          <p:nvPr/>
        </p:nvSpPr>
        <p:spPr bwMode="auto">
          <a:xfrm>
            <a:off x="5699125" y="4318635"/>
            <a:ext cx="441960" cy="4419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70" name="Rectangle 1031"/>
          <p:cNvSpPr>
            <a:spLocks noChangeArrowheads="1"/>
          </p:cNvSpPr>
          <p:nvPr/>
        </p:nvSpPr>
        <p:spPr bwMode="auto">
          <a:xfrm>
            <a:off x="3710305" y="3324225"/>
            <a:ext cx="441960" cy="4419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71" name="Rectangle 1032"/>
          <p:cNvSpPr>
            <a:spLocks noChangeArrowheads="1"/>
          </p:cNvSpPr>
          <p:nvPr/>
        </p:nvSpPr>
        <p:spPr bwMode="auto">
          <a:xfrm>
            <a:off x="3931285" y="1888490"/>
            <a:ext cx="441960" cy="44196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72" name="Rectangle 1033"/>
          <p:cNvSpPr>
            <a:spLocks noChangeArrowheads="1"/>
          </p:cNvSpPr>
          <p:nvPr/>
        </p:nvSpPr>
        <p:spPr bwMode="auto">
          <a:xfrm>
            <a:off x="6030595" y="2661285"/>
            <a:ext cx="441960" cy="44196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43373" name="Line 1034"/>
          <p:cNvSpPr>
            <a:spLocks noChangeShapeType="1"/>
          </p:cNvSpPr>
          <p:nvPr/>
        </p:nvSpPr>
        <p:spPr bwMode="auto">
          <a:xfrm flipV="1">
            <a:off x="2273935" y="2106930"/>
            <a:ext cx="1657350" cy="44386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4" name="Line 1035"/>
          <p:cNvSpPr>
            <a:spLocks noChangeShapeType="1"/>
          </p:cNvSpPr>
          <p:nvPr/>
        </p:nvSpPr>
        <p:spPr bwMode="auto">
          <a:xfrm flipH="1">
            <a:off x="3931285" y="2329815"/>
            <a:ext cx="220980" cy="994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5" name="Line 1036"/>
          <p:cNvSpPr>
            <a:spLocks noChangeShapeType="1"/>
          </p:cNvSpPr>
          <p:nvPr/>
        </p:nvSpPr>
        <p:spPr bwMode="auto">
          <a:xfrm>
            <a:off x="4373245" y="2108835"/>
            <a:ext cx="1657350" cy="7734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6" name="Line 1037"/>
          <p:cNvSpPr>
            <a:spLocks noChangeShapeType="1"/>
          </p:cNvSpPr>
          <p:nvPr/>
        </p:nvSpPr>
        <p:spPr bwMode="auto">
          <a:xfrm>
            <a:off x="4152265" y="3545205"/>
            <a:ext cx="1546860" cy="994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7" name="Line 1038"/>
          <p:cNvSpPr>
            <a:spLocks noChangeShapeType="1"/>
          </p:cNvSpPr>
          <p:nvPr/>
        </p:nvSpPr>
        <p:spPr bwMode="auto">
          <a:xfrm flipH="1">
            <a:off x="6030595" y="3103245"/>
            <a:ext cx="220980" cy="12147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8" name="Line 1039"/>
          <p:cNvSpPr>
            <a:spLocks noChangeShapeType="1"/>
          </p:cNvSpPr>
          <p:nvPr/>
        </p:nvSpPr>
        <p:spPr bwMode="auto">
          <a:xfrm>
            <a:off x="3931285" y="3766185"/>
            <a:ext cx="0" cy="12147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79" name="Line 1040"/>
          <p:cNvSpPr>
            <a:spLocks noChangeShapeType="1"/>
          </p:cNvSpPr>
          <p:nvPr/>
        </p:nvSpPr>
        <p:spPr bwMode="auto">
          <a:xfrm flipV="1">
            <a:off x="4152265" y="4649470"/>
            <a:ext cx="1546860" cy="552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80" name="Line 1041"/>
          <p:cNvSpPr>
            <a:spLocks noChangeShapeType="1"/>
          </p:cNvSpPr>
          <p:nvPr/>
        </p:nvSpPr>
        <p:spPr bwMode="auto">
          <a:xfrm>
            <a:off x="1832610" y="4538980"/>
            <a:ext cx="1878330" cy="6629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81" name="Line 1042"/>
          <p:cNvSpPr>
            <a:spLocks noChangeShapeType="1"/>
          </p:cNvSpPr>
          <p:nvPr/>
        </p:nvSpPr>
        <p:spPr bwMode="auto">
          <a:xfrm flipH="1">
            <a:off x="1611630" y="2771775"/>
            <a:ext cx="441960" cy="15462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82" name="Line 1043"/>
          <p:cNvSpPr>
            <a:spLocks noChangeShapeType="1"/>
          </p:cNvSpPr>
          <p:nvPr/>
        </p:nvSpPr>
        <p:spPr bwMode="auto">
          <a:xfrm>
            <a:off x="2273935" y="2771775"/>
            <a:ext cx="1546860" cy="220916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43383" name="Text Box 1044"/>
          <p:cNvSpPr txBox="1">
            <a:spLocks noChangeArrowheads="1"/>
          </p:cNvSpPr>
          <p:nvPr/>
        </p:nvSpPr>
        <p:spPr bwMode="auto">
          <a:xfrm>
            <a:off x="1494790" y="1993900"/>
            <a:ext cx="67437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3384" name="Text Box 1045"/>
          <p:cNvSpPr txBox="1">
            <a:spLocks noChangeArrowheads="1"/>
          </p:cNvSpPr>
          <p:nvPr/>
        </p:nvSpPr>
        <p:spPr bwMode="auto">
          <a:xfrm>
            <a:off x="3571875" y="1497965"/>
            <a:ext cx="72326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43385" name="Text Box 1046"/>
          <p:cNvSpPr txBox="1">
            <a:spLocks noChangeArrowheads="1"/>
          </p:cNvSpPr>
          <p:nvPr/>
        </p:nvSpPr>
        <p:spPr bwMode="auto">
          <a:xfrm>
            <a:off x="6117590" y="2232660"/>
            <a:ext cx="716915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43386" name="Text Box 1047"/>
          <p:cNvSpPr txBox="1">
            <a:spLocks noChangeArrowheads="1"/>
          </p:cNvSpPr>
          <p:nvPr/>
        </p:nvSpPr>
        <p:spPr bwMode="auto">
          <a:xfrm>
            <a:off x="6189345" y="3895725"/>
            <a:ext cx="71882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43387" name="Text Box 1048"/>
          <p:cNvSpPr txBox="1">
            <a:spLocks noChangeArrowheads="1"/>
          </p:cNvSpPr>
          <p:nvPr/>
        </p:nvSpPr>
        <p:spPr bwMode="auto">
          <a:xfrm>
            <a:off x="4159250" y="5304155"/>
            <a:ext cx="73660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43388" name="Text Box 1049"/>
          <p:cNvSpPr txBox="1">
            <a:spLocks noChangeArrowheads="1"/>
          </p:cNvSpPr>
          <p:nvPr/>
        </p:nvSpPr>
        <p:spPr bwMode="auto">
          <a:xfrm>
            <a:off x="1770380" y="4668520"/>
            <a:ext cx="73660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43389" name="Text Box 1050"/>
          <p:cNvSpPr txBox="1">
            <a:spLocks noChangeArrowheads="1"/>
          </p:cNvSpPr>
          <p:nvPr/>
        </p:nvSpPr>
        <p:spPr bwMode="auto">
          <a:xfrm>
            <a:off x="3388995" y="2940685"/>
            <a:ext cx="720090" cy="45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43390" name="Text Box 1051"/>
          <p:cNvSpPr txBox="1">
            <a:spLocks noChangeArrowheads="1"/>
          </p:cNvSpPr>
          <p:nvPr/>
        </p:nvSpPr>
        <p:spPr bwMode="auto">
          <a:xfrm>
            <a:off x="828163" y="5660807"/>
            <a:ext cx="18446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Queue = </a:t>
            </a:r>
            <a:r>
              <a:rPr lang="en-US" altLang="zh-CN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,4,6</a:t>
            </a:r>
          </a:p>
        </p:txBody>
      </p:sp>
      <p:sp>
        <p:nvSpPr>
          <p:cNvPr id="143391" name="Text Box 1052"/>
          <p:cNvSpPr txBox="1">
            <a:spLocks noChangeArrowheads="1"/>
          </p:cNvSpPr>
          <p:nvPr/>
        </p:nvSpPr>
        <p:spPr bwMode="auto">
          <a:xfrm>
            <a:off x="5724525" y="5085080"/>
            <a:ext cx="3015615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Mark while on queue</a:t>
            </a:r>
            <a:br>
              <a:rPr lang="en-US" altLang="zh-CN" dirty="0"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to avoid putting in</a:t>
            </a:r>
            <a:br>
              <a:rPr lang="en-US" altLang="zh-CN" dirty="0"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queue more than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584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Breadth-First Search</a:t>
            </a:r>
          </a:p>
        </p:txBody>
      </p:sp>
      <p:grpSp>
        <p:nvGrpSpPr>
          <p:cNvPr id="2" name="组合 1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99160" y="1485265"/>
            <a:ext cx="7884795" cy="4351020"/>
          </a:xfrm>
        </p:spPr>
        <p:txBody>
          <a:bodyPr>
            <a:noAutofit/>
          </a:bodyPr>
          <a:lstStyle/>
          <a:p>
            <a:pPr eaLnBrk="1" hangingPunct="1">
              <a:lnSpc>
                <a:spcPct val="20000"/>
              </a:lnSpc>
              <a:buFontTx/>
              <a:buNone/>
            </a:pPr>
            <a:endParaRPr lang="en-US" altLang="zh-CN" sz="4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void </a:t>
            </a:r>
            <a:r>
              <a:rPr lang="en-US" altLang="zh-CN" sz="2000" dirty="0">
                <a:solidFill>
                  <a:srgbClr val="FF0000"/>
                </a:solidFill>
              </a:rPr>
              <a:t>BFS</a:t>
            </a:r>
            <a:r>
              <a:rPr lang="en-US" altLang="zh-CN" sz="2000" dirty="0"/>
              <a:t>(Graph* G,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start, Queue&lt;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&gt;*Q)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v, w;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Q-&gt;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(start);        </a:t>
            </a:r>
            <a:r>
              <a:rPr lang="en-US" altLang="zh-CN" sz="2000" dirty="0">
                <a:solidFill>
                  <a:srgbClr val="00B050"/>
                </a:solidFill>
              </a:rPr>
              <a:t>// Initialize Q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G-&gt;</a:t>
            </a:r>
            <a:r>
              <a:rPr lang="en-US" altLang="zh-CN" sz="2000" dirty="0" err="1"/>
              <a:t>setMark</a:t>
            </a:r>
            <a:r>
              <a:rPr lang="en-US" altLang="zh-CN" sz="2000" dirty="0"/>
              <a:t>(start, VISITED);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while (Q-&gt;length() != 0) { </a:t>
            </a:r>
            <a:r>
              <a:rPr lang="en-US" altLang="zh-CN" sz="2000" dirty="0">
                <a:solidFill>
                  <a:srgbClr val="00B050"/>
                </a:solidFill>
              </a:rPr>
              <a:t>// Process Q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v = Q-&gt;</a:t>
            </a:r>
            <a:r>
              <a:rPr lang="en-US" altLang="zh-CN" sz="2000" dirty="0" err="1"/>
              <a:t>dequeue</a:t>
            </a:r>
            <a:r>
              <a:rPr lang="en-US" altLang="zh-CN" sz="2000" dirty="0"/>
              <a:t>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PreVisit</a:t>
            </a:r>
            <a:r>
              <a:rPr lang="en-US" altLang="zh-CN" sz="2000" dirty="0"/>
              <a:t>(G, v);   </a:t>
            </a:r>
            <a:r>
              <a:rPr lang="en-US" altLang="zh-CN" sz="2000" dirty="0">
                <a:solidFill>
                  <a:srgbClr val="00B050"/>
                </a:solidFill>
              </a:rPr>
              <a:t>// Take </a:t>
            </a:r>
            <a:r>
              <a:rPr lang="en-US" altLang="zh-CN" sz="2000" dirty="0" smtClean="0">
                <a:solidFill>
                  <a:srgbClr val="00B050"/>
                </a:solidFill>
              </a:rPr>
              <a:t>some actions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for(w=G-&gt;first(v); w&lt;G-&gt;n(); w=G-&gt;next(</a:t>
            </a:r>
            <a:r>
              <a:rPr lang="en-US" altLang="zh-CN" sz="2000" dirty="0" err="1"/>
              <a:t>v,w</a:t>
            </a:r>
            <a:r>
              <a:rPr lang="en-US" altLang="zh-CN" sz="2000" dirty="0"/>
              <a:t>))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if (G-&gt;</a:t>
            </a:r>
            <a:r>
              <a:rPr lang="en-US" altLang="zh-CN" sz="2000" dirty="0" err="1"/>
              <a:t>getMark</a:t>
            </a:r>
            <a:r>
              <a:rPr lang="en-US" altLang="zh-CN" sz="2000" dirty="0"/>
              <a:t>(w) == UNVISITED)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G-&gt;</a:t>
            </a:r>
            <a:r>
              <a:rPr lang="en-US" altLang="zh-CN" sz="2000" dirty="0" err="1"/>
              <a:t>setMark</a:t>
            </a:r>
            <a:r>
              <a:rPr lang="en-US" altLang="zh-CN" sz="2000" dirty="0"/>
              <a:t>(w, VISITED);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  Q-&gt;</a:t>
            </a:r>
            <a:r>
              <a:rPr lang="en-US" altLang="zh-CN" sz="2000" dirty="0" err="1"/>
              <a:t>enqueue</a:t>
            </a:r>
            <a:r>
              <a:rPr lang="en-US" altLang="zh-CN" sz="2000" dirty="0"/>
              <a:t>(w);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/>
              <a:t>}</a:t>
            </a:r>
          </a:p>
          <a:p>
            <a:endParaRPr lang="en-US" altLang="zh-CN" sz="4800" dirty="0"/>
          </a:p>
          <a:p>
            <a:endParaRPr lang="en-US" altLang="zh-CN" sz="4800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311D75-16BC-4A6C-A0BC-4678B6B45264}" type="slidenum">
              <a:rPr lang="en-US" altLang="zh-CN" sz="465" smtClean="0"/>
              <a:pPr/>
              <a:t>28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6065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Depth-First vs Breadth-First</a:t>
            </a:r>
          </a:p>
        </p:txBody>
      </p:sp>
      <p:sp>
        <p:nvSpPr>
          <p:cNvPr id="144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1328E2-3371-464F-9FBA-62F246E28EE1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44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44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5D191-846B-476F-B71A-F0A7601E481C}" type="slidenum">
              <a:rPr lang="en-US" altLang="zh-CN" sz="790"/>
              <a:pPr/>
              <a:t>29</a:t>
            </a:fld>
            <a:endParaRPr lang="en-US" altLang="zh-CN" sz="790"/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Depth-First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Stack or recursion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Many applications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Breadth-First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Queue (recursion no help)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Can be used to find shortest paths from the start </a:t>
            </a:r>
            <a:r>
              <a:rPr lang="en-US" altLang="zh-CN" dirty="0" smtClean="0">
                <a:ea typeface="宋体" panose="02010600030101010101" pitchFamily="2" charset="-122"/>
              </a:rPr>
              <a:t>vertex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522845" y="3357245"/>
            <a:ext cx="1014095" cy="942340"/>
            <a:chOff x="6948" y="2091"/>
            <a:chExt cx="536" cy="498"/>
          </a:xfrm>
          <a:solidFill>
            <a:schemeClr val="accent1">
              <a:lumMod val="75000"/>
              <a:alpha val="23000"/>
            </a:schemeClr>
          </a:solidFill>
        </p:grpSpPr>
        <p:sp>
          <p:nvSpPr>
            <p:cNvPr id="41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948" y="2091"/>
              <a:ext cx="537" cy="499"/>
            </a:xfrm>
            <a:custGeom>
              <a:avLst/>
              <a:gdLst>
                <a:gd name="T0" fmla="*/ 494 w 564"/>
                <a:gd name="T1" fmla="*/ 148 h 524"/>
                <a:gd name="T2" fmla="*/ 480 w 564"/>
                <a:gd name="T3" fmla="*/ 120 h 524"/>
                <a:gd name="T4" fmla="*/ 285 w 564"/>
                <a:gd name="T5" fmla="*/ 71 h 524"/>
                <a:gd name="T6" fmla="*/ 292 w 564"/>
                <a:gd name="T7" fmla="*/ 15 h 524"/>
                <a:gd name="T8" fmla="*/ 260 w 564"/>
                <a:gd name="T9" fmla="*/ 92 h 524"/>
                <a:gd name="T10" fmla="*/ 256 w 564"/>
                <a:gd name="T11" fmla="*/ 78 h 524"/>
                <a:gd name="T12" fmla="*/ 63 w 564"/>
                <a:gd name="T13" fmla="*/ 124 h 524"/>
                <a:gd name="T14" fmla="*/ 59 w 564"/>
                <a:gd name="T15" fmla="*/ 158 h 524"/>
                <a:gd name="T16" fmla="*/ 2 w 564"/>
                <a:gd name="T17" fmla="*/ 269 h 524"/>
                <a:gd name="T18" fmla="*/ 123 w 564"/>
                <a:gd name="T19" fmla="*/ 296 h 524"/>
                <a:gd name="T20" fmla="*/ 84 w 564"/>
                <a:gd name="T21" fmla="*/ 139 h 524"/>
                <a:gd name="T22" fmla="*/ 128 w 564"/>
                <a:gd name="T23" fmla="*/ 438 h 524"/>
                <a:gd name="T24" fmla="*/ 131 w 564"/>
                <a:gd name="T25" fmla="*/ 440 h 524"/>
                <a:gd name="T26" fmla="*/ 127 w 564"/>
                <a:gd name="T27" fmla="*/ 477 h 524"/>
                <a:gd name="T28" fmla="*/ 346 w 564"/>
                <a:gd name="T29" fmla="*/ 512 h 524"/>
                <a:gd name="T30" fmla="*/ 287 w 564"/>
                <a:gd name="T31" fmla="*/ 380 h 524"/>
                <a:gd name="T32" fmla="*/ 474 w 564"/>
                <a:gd name="T33" fmla="*/ 133 h 524"/>
                <a:gd name="T34" fmla="*/ 425 w 564"/>
                <a:gd name="T35" fmla="*/ 272 h 524"/>
                <a:gd name="T36" fmla="*/ 38 w 564"/>
                <a:gd name="T37" fmla="*/ 321 h 524"/>
                <a:gd name="T38" fmla="*/ 36 w 564"/>
                <a:gd name="T39" fmla="*/ 309 h 524"/>
                <a:gd name="T40" fmla="*/ 45 w 564"/>
                <a:gd name="T41" fmla="*/ 277 h 524"/>
                <a:gd name="T42" fmla="*/ 115 w 564"/>
                <a:gd name="T43" fmla="*/ 291 h 524"/>
                <a:gd name="T44" fmla="*/ 71 w 564"/>
                <a:gd name="T45" fmla="*/ 144 h 524"/>
                <a:gd name="T46" fmla="*/ 64 w 564"/>
                <a:gd name="T47" fmla="*/ 148 h 524"/>
                <a:gd name="T48" fmla="*/ 70 w 564"/>
                <a:gd name="T49" fmla="*/ 134 h 524"/>
                <a:gd name="T50" fmla="*/ 73 w 564"/>
                <a:gd name="T51" fmla="*/ 139 h 524"/>
                <a:gd name="T52" fmla="*/ 488 w 564"/>
                <a:gd name="T53" fmla="*/ 141 h 524"/>
                <a:gd name="T54" fmla="*/ 285 w 564"/>
                <a:gd name="T55" fmla="*/ 18 h 524"/>
                <a:gd name="T56" fmla="*/ 257 w 564"/>
                <a:gd name="T57" fmla="*/ 37 h 524"/>
                <a:gd name="T58" fmla="*/ 268 w 564"/>
                <a:gd name="T59" fmla="*/ 23 h 524"/>
                <a:gd name="T60" fmla="*/ 281 w 564"/>
                <a:gd name="T61" fmla="*/ 15 h 524"/>
                <a:gd name="T62" fmla="*/ 289 w 564"/>
                <a:gd name="T63" fmla="*/ 22 h 524"/>
                <a:gd name="T64" fmla="*/ 288 w 564"/>
                <a:gd name="T65" fmla="*/ 31 h 524"/>
                <a:gd name="T66" fmla="*/ 267 w 564"/>
                <a:gd name="T67" fmla="*/ 45 h 524"/>
                <a:gd name="T68" fmla="*/ 282 w 564"/>
                <a:gd name="T69" fmla="*/ 72 h 524"/>
                <a:gd name="T70" fmla="*/ 279 w 564"/>
                <a:gd name="T71" fmla="*/ 368 h 524"/>
                <a:gd name="T72" fmla="*/ 287 w 564"/>
                <a:gd name="T73" fmla="*/ 417 h 524"/>
                <a:gd name="T74" fmla="*/ 302 w 564"/>
                <a:gd name="T75" fmla="*/ 429 h 524"/>
                <a:gd name="T76" fmla="*/ 260 w 564"/>
                <a:gd name="T77" fmla="*/ 456 h 524"/>
                <a:gd name="T78" fmla="*/ 339 w 564"/>
                <a:gd name="T79" fmla="*/ 453 h 524"/>
                <a:gd name="T80" fmla="*/ 133 w 564"/>
                <a:gd name="T81" fmla="*/ 439 h 524"/>
                <a:gd name="T82" fmla="*/ 142 w 564"/>
                <a:gd name="T83" fmla="*/ 472 h 524"/>
                <a:gd name="T84" fmla="*/ 403 w 564"/>
                <a:gd name="T85" fmla="*/ 448 h 524"/>
                <a:gd name="T86" fmla="*/ 374 w 564"/>
                <a:gd name="T87" fmla="*/ 469 h 524"/>
                <a:gd name="T88" fmla="*/ 350 w 564"/>
                <a:gd name="T89" fmla="*/ 501 h 524"/>
                <a:gd name="T90" fmla="*/ 300 w 564"/>
                <a:gd name="T91" fmla="*/ 477 h 524"/>
                <a:gd name="T92" fmla="*/ 244 w 564"/>
                <a:gd name="T93" fmla="*/ 510 h 524"/>
                <a:gd name="T94" fmla="*/ 203 w 564"/>
                <a:gd name="T95" fmla="*/ 474 h 524"/>
                <a:gd name="T96" fmla="*/ 157 w 564"/>
                <a:gd name="T97" fmla="*/ 499 h 524"/>
                <a:gd name="T98" fmla="*/ 137 w 564"/>
                <a:gd name="T99" fmla="*/ 489 h 524"/>
                <a:gd name="T100" fmla="*/ 438 w 564"/>
                <a:gd name="T101" fmla="*/ 104 h 524"/>
                <a:gd name="T102" fmla="*/ 286 w 564"/>
                <a:gd name="T103" fmla="*/ 92 h 524"/>
                <a:gd name="T104" fmla="*/ 545 w 564"/>
                <a:gd name="T105" fmla="*/ 273 h 524"/>
                <a:gd name="T106" fmla="*/ 451 w 564"/>
                <a:gd name="T107" fmla="*/ 321 h 524"/>
                <a:gd name="T108" fmla="*/ 444 w 564"/>
                <a:gd name="T109" fmla="*/ 309 h 524"/>
                <a:gd name="T110" fmla="*/ 431 w 564"/>
                <a:gd name="T111" fmla="*/ 288 h 524"/>
                <a:gd name="T112" fmla="*/ 547 w 564"/>
                <a:gd name="T113" fmla="*/ 282 h 524"/>
                <a:gd name="T114" fmla="*/ 551 w 564"/>
                <a:gd name="T115" fmla="*/ 292 h 524"/>
                <a:gd name="T116" fmla="*/ 500 w 564"/>
                <a:gd name="T117" fmla="*/ 327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64" h="524">
                  <a:moveTo>
                    <a:pt x="560" y="280"/>
                  </a:moveTo>
                  <a:cubicBezTo>
                    <a:pt x="559" y="280"/>
                    <a:pt x="559" y="279"/>
                    <a:pt x="559" y="279"/>
                  </a:cubicBezTo>
                  <a:cubicBezTo>
                    <a:pt x="561" y="276"/>
                    <a:pt x="559" y="271"/>
                    <a:pt x="556" y="272"/>
                  </a:cubicBezTo>
                  <a:cubicBezTo>
                    <a:pt x="555" y="272"/>
                    <a:pt x="554" y="272"/>
                    <a:pt x="553" y="272"/>
                  </a:cubicBezTo>
                  <a:cubicBezTo>
                    <a:pt x="547" y="250"/>
                    <a:pt x="534" y="230"/>
                    <a:pt x="522" y="211"/>
                  </a:cubicBezTo>
                  <a:cubicBezTo>
                    <a:pt x="515" y="200"/>
                    <a:pt x="508" y="189"/>
                    <a:pt x="502" y="178"/>
                  </a:cubicBezTo>
                  <a:cubicBezTo>
                    <a:pt x="497" y="169"/>
                    <a:pt x="494" y="160"/>
                    <a:pt x="492" y="150"/>
                  </a:cubicBezTo>
                  <a:cubicBezTo>
                    <a:pt x="492" y="149"/>
                    <a:pt x="493" y="148"/>
                    <a:pt x="494" y="148"/>
                  </a:cubicBezTo>
                  <a:cubicBezTo>
                    <a:pt x="495" y="147"/>
                    <a:pt x="494" y="145"/>
                    <a:pt x="493" y="145"/>
                  </a:cubicBezTo>
                  <a:cubicBezTo>
                    <a:pt x="495" y="139"/>
                    <a:pt x="492" y="132"/>
                    <a:pt x="487" y="127"/>
                  </a:cubicBezTo>
                  <a:cubicBezTo>
                    <a:pt x="486" y="127"/>
                    <a:pt x="485" y="126"/>
                    <a:pt x="484" y="127"/>
                  </a:cubicBezTo>
                  <a:cubicBezTo>
                    <a:pt x="483" y="127"/>
                    <a:pt x="483" y="127"/>
                    <a:pt x="482" y="127"/>
                  </a:cubicBezTo>
                  <a:cubicBezTo>
                    <a:pt x="482" y="127"/>
                    <a:pt x="482" y="126"/>
                    <a:pt x="482" y="126"/>
                  </a:cubicBezTo>
                  <a:cubicBezTo>
                    <a:pt x="482" y="125"/>
                    <a:pt x="481" y="125"/>
                    <a:pt x="481" y="124"/>
                  </a:cubicBezTo>
                  <a:cubicBezTo>
                    <a:pt x="481" y="123"/>
                    <a:pt x="481" y="122"/>
                    <a:pt x="481" y="121"/>
                  </a:cubicBezTo>
                  <a:cubicBezTo>
                    <a:pt x="481" y="121"/>
                    <a:pt x="480" y="120"/>
                    <a:pt x="480" y="120"/>
                  </a:cubicBezTo>
                  <a:cubicBezTo>
                    <a:pt x="481" y="120"/>
                    <a:pt x="481" y="120"/>
                    <a:pt x="481" y="120"/>
                  </a:cubicBezTo>
                  <a:cubicBezTo>
                    <a:pt x="482" y="121"/>
                    <a:pt x="483" y="119"/>
                    <a:pt x="482" y="118"/>
                  </a:cubicBezTo>
                  <a:cubicBezTo>
                    <a:pt x="471" y="109"/>
                    <a:pt x="456" y="103"/>
                    <a:pt x="442" y="98"/>
                  </a:cubicBezTo>
                  <a:cubicBezTo>
                    <a:pt x="425" y="92"/>
                    <a:pt x="408" y="88"/>
                    <a:pt x="390" y="85"/>
                  </a:cubicBezTo>
                  <a:cubicBezTo>
                    <a:pt x="356" y="80"/>
                    <a:pt x="321" y="78"/>
                    <a:pt x="286" y="78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6" y="76"/>
                    <a:pt x="286" y="73"/>
                    <a:pt x="286" y="71"/>
                  </a:cubicBezTo>
                  <a:cubicBezTo>
                    <a:pt x="286" y="71"/>
                    <a:pt x="285" y="71"/>
                    <a:pt x="285" y="71"/>
                  </a:cubicBezTo>
                  <a:cubicBezTo>
                    <a:pt x="285" y="67"/>
                    <a:pt x="285" y="62"/>
                    <a:pt x="285" y="58"/>
                  </a:cubicBezTo>
                  <a:cubicBezTo>
                    <a:pt x="285" y="54"/>
                    <a:pt x="285" y="50"/>
                    <a:pt x="285" y="46"/>
                  </a:cubicBezTo>
                  <a:cubicBezTo>
                    <a:pt x="285" y="46"/>
                    <a:pt x="285" y="45"/>
                    <a:pt x="285" y="45"/>
                  </a:cubicBezTo>
                  <a:cubicBezTo>
                    <a:pt x="291" y="42"/>
                    <a:pt x="297" y="37"/>
                    <a:pt x="298" y="30"/>
                  </a:cubicBezTo>
                  <a:cubicBezTo>
                    <a:pt x="299" y="25"/>
                    <a:pt x="297" y="20"/>
                    <a:pt x="293" y="16"/>
                  </a:cubicBezTo>
                  <a:cubicBezTo>
                    <a:pt x="293" y="15"/>
                    <a:pt x="293" y="15"/>
                    <a:pt x="294" y="15"/>
                  </a:cubicBezTo>
                  <a:cubicBezTo>
                    <a:pt x="294" y="14"/>
                    <a:pt x="293" y="14"/>
                    <a:pt x="293" y="14"/>
                  </a:cubicBezTo>
                  <a:cubicBezTo>
                    <a:pt x="293" y="14"/>
                    <a:pt x="292" y="15"/>
                    <a:pt x="292" y="15"/>
                  </a:cubicBezTo>
                  <a:cubicBezTo>
                    <a:pt x="289" y="11"/>
                    <a:pt x="285" y="9"/>
                    <a:pt x="282" y="7"/>
                  </a:cubicBezTo>
                  <a:cubicBezTo>
                    <a:pt x="275" y="3"/>
                    <a:pt x="268" y="0"/>
                    <a:pt x="261" y="1"/>
                  </a:cubicBezTo>
                  <a:cubicBezTo>
                    <a:pt x="254" y="3"/>
                    <a:pt x="249" y="8"/>
                    <a:pt x="247" y="14"/>
                  </a:cubicBezTo>
                  <a:cubicBezTo>
                    <a:pt x="247" y="14"/>
                    <a:pt x="247" y="14"/>
                    <a:pt x="247" y="14"/>
                  </a:cubicBezTo>
                  <a:cubicBezTo>
                    <a:pt x="246" y="15"/>
                    <a:pt x="246" y="16"/>
                    <a:pt x="246" y="18"/>
                  </a:cubicBezTo>
                  <a:cubicBezTo>
                    <a:pt x="244" y="31"/>
                    <a:pt x="250" y="47"/>
                    <a:pt x="261" y="51"/>
                  </a:cubicBezTo>
                  <a:cubicBezTo>
                    <a:pt x="261" y="65"/>
                    <a:pt x="261" y="78"/>
                    <a:pt x="261" y="92"/>
                  </a:cubicBezTo>
                  <a:cubicBezTo>
                    <a:pt x="261" y="92"/>
                    <a:pt x="260" y="92"/>
                    <a:pt x="260" y="92"/>
                  </a:cubicBezTo>
                  <a:cubicBezTo>
                    <a:pt x="226" y="91"/>
                    <a:pt x="192" y="94"/>
                    <a:pt x="159" y="100"/>
                  </a:cubicBezTo>
                  <a:cubicBezTo>
                    <a:pt x="130" y="105"/>
                    <a:pt x="102" y="112"/>
                    <a:pt x="77" y="124"/>
                  </a:cubicBezTo>
                  <a:cubicBezTo>
                    <a:pt x="74" y="123"/>
                    <a:pt x="71" y="122"/>
                    <a:pt x="68" y="122"/>
                  </a:cubicBezTo>
                  <a:cubicBezTo>
                    <a:pt x="68" y="121"/>
                    <a:pt x="67" y="119"/>
                    <a:pt x="67" y="118"/>
                  </a:cubicBezTo>
                  <a:cubicBezTo>
                    <a:pt x="80" y="113"/>
                    <a:pt x="92" y="107"/>
                    <a:pt x="104" y="104"/>
                  </a:cubicBezTo>
                  <a:cubicBezTo>
                    <a:pt x="121" y="99"/>
                    <a:pt x="137" y="95"/>
                    <a:pt x="154" y="92"/>
                  </a:cubicBezTo>
                  <a:cubicBezTo>
                    <a:pt x="188" y="87"/>
                    <a:pt x="222" y="85"/>
                    <a:pt x="256" y="85"/>
                  </a:cubicBezTo>
                  <a:cubicBezTo>
                    <a:pt x="260" y="85"/>
                    <a:pt x="260" y="78"/>
                    <a:pt x="256" y="78"/>
                  </a:cubicBezTo>
                  <a:cubicBezTo>
                    <a:pt x="221" y="78"/>
                    <a:pt x="186" y="80"/>
                    <a:pt x="152" y="85"/>
                  </a:cubicBezTo>
                  <a:cubicBezTo>
                    <a:pt x="134" y="88"/>
                    <a:pt x="117" y="92"/>
                    <a:pt x="100" y="98"/>
                  </a:cubicBezTo>
                  <a:cubicBezTo>
                    <a:pt x="88" y="102"/>
                    <a:pt x="75" y="107"/>
                    <a:pt x="65" y="115"/>
                  </a:cubicBezTo>
                  <a:cubicBezTo>
                    <a:pt x="63" y="115"/>
                    <a:pt x="62" y="115"/>
                    <a:pt x="62" y="117"/>
                  </a:cubicBezTo>
                  <a:cubicBezTo>
                    <a:pt x="61" y="117"/>
                    <a:pt x="60" y="118"/>
                    <a:pt x="60" y="118"/>
                  </a:cubicBezTo>
                  <a:cubicBezTo>
                    <a:pt x="59" y="119"/>
                    <a:pt x="60" y="121"/>
                    <a:pt x="61" y="120"/>
                  </a:cubicBezTo>
                  <a:cubicBezTo>
                    <a:pt x="61" y="120"/>
                    <a:pt x="62" y="120"/>
                    <a:pt x="62" y="120"/>
                  </a:cubicBezTo>
                  <a:cubicBezTo>
                    <a:pt x="62" y="121"/>
                    <a:pt x="63" y="122"/>
                    <a:pt x="63" y="124"/>
                  </a:cubicBezTo>
                  <a:cubicBezTo>
                    <a:pt x="62" y="125"/>
                    <a:pt x="62" y="126"/>
                    <a:pt x="62" y="127"/>
                  </a:cubicBezTo>
                  <a:cubicBezTo>
                    <a:pt x="59" y="127"/>
                    <a:pt x="55" y="128"/>
                    <a:pt x="52" y="131"/>
                  </a:cubicBezTo>
                  <a:cubicBezTo>
                    <a:pt x="49" y="133"/>
                    <a:pt x="47" y="136"/>
                    <a:pt x="47" y="140"/>
                  </a:cubicBezTo>
                  <a:cubicBezTo>
                    <a:pt x="48" y="143"/>
                    <a:pt x="49" y="146"/>
                    <a:pt x="50" y="149"/>
                  </a:cubicBezTo>
                  <a:cubicBezTo>
                    <a:pt x="52" y="153"/>
                    <a:pt x="54" y="155"/>
                    <a:pt x="57" y="157"/>
                  </a:cubicBezTo>
                  <a:cubicBezTo>
                    <a:pt x="42" y="194"/>
                    <a:pt x="26" y="229"/>
                    <a:pt x="4" y="263"/>
                  </a:cubicBezTo>
                  <a:cubicBezTo>
                    <a:pt x="3" y="265"/>
                    <a:pt x="7" y="268"/>
                    <a:pt x="9" y="265"/>
                  </a:cubicBezTo>
                  <a:cubicBezTo>
                    <a:pt x="29" y="232"/>
                    <a:pt x="49" y="196"/>
                    <a:pt x="59" y="158"/>
                  </a:cubicBezTo>
                  <a:cubicBezTo>
                    <a:pt x="63" y="159"/>
                    <a:pt x="68" y="159"/>
                    <a:pt x="72" y="157"/>
                  </a:cubicBezTo>
                  <a:cubicBezTo>
                    <a:pt x="72" y="157"/>
                    <a:pt x="72" y="157"/>
                    <a:pt x="72" y="157"/>
                  </a:cubicBezTo>
                  <a:cubicBezTo>
                    <a:pt x="73" y="176"/>
                    <a:pt x="81" y="194"/>
                    <a:pt x="89" y="210"/>
                  </a:cubicBezTo>
                  <a:cubicBezTo>
                    <a:pt x="98" y="228"/>
                    <a:pt x="108" y="245"/>
                    <a:pt x="117" y="263"/>
                  </a:cubicBezTo>
                  <a:cubicBezTo>
                    <a:pt x="111" y="263"/>
                    <a:pt x="104" y="263"/>
                    <a:pt x="98" y="264"/>
                  </a:cubicBezTo>
                  <a:cubicBezTo>
                    <a:pt x="87" y="265"/>
                    <a:pt x="76" y="265"/>
                    <a:pt x="65" y="265"/>
                  </a:cubicBezTo>
                  <a:cubicBezTo>
                    <a:pt x="44" y="265"/>
                    <a:pt x="22" y="262"/>
                    <a:pt x="2" y="267"/>
                  </a:cubicBezTo>
                  <a:cubicBezTo>
                    <a:pt x="1" y="267"/>
                    <a:pt x="1" y="268"/>
                    <a:pt x="2" y="269"/>
                  </a:cubicBezTo>
                  <a:cubicBezTo>
                    <a:pt x="0" y="278"/>
                    <a:pt x="1" y="286"/>
                    <a:pt x="3" y="294"/>
                  </a:cubicBezTo>
                  <a:cubicBezTo>
                    <a:pt x="3" y="294"/>
                    <a:pt x="4" y="294"/>
                    <a:pt x="4" y="295"/>
                  </a:cubicBezTo>
                  <a:cubicBezTo>
                    <a:pt x="5" y="298"/>
                    <a:pt x="7" y="301"/>
                    <a:pt x="9" y="304"/>
                  </a:cubicBezTo>
                  <a:cubicBezTo>
                    <a:pt x="8" y="305"/>
                    <a:pt x="8" y="307"/>
                    <a:pt x="9" y="308"/>
                  </a:cubicBezTo>
                  <a:cubicBezTo>
                    <a:pt x="10" y="308"/>
                    <a:pt x="11" y="309"/>
                    <a:pt x="12" y="309"/>
                  </a:cubicBezTo>
                  <a:cubicBezTo>
                    <a:pt x="24" y="323"/>
                    <a:pt x="44" y="333"/>
                    <a:pt x="63" y="334"/>
                  </a:cubicBezTo>
                  <a:cubicBezTo>
                    <a:pt x="80" y="335"/>
                    <a:pt x="96" y="328"/>
                    <a:pt x="108" y="318"/>
                  </a:cubicBezTo>
                  <a:cubicBezTo>
                    <a:pt x="115" y="311"/>
                    <a:pt x="119" y="304"/>
                    <a:pt x="123" y="296"/>
                  </a:cubicBezTo>
                  <a:cubicBezTo>
                    <a:pt x="125" y="288"/>
                    <a:pt x="128" y="277"/>
                    <a:pt x="125" y="269"/>
                  </a:cubicBezTo>
                  <a:cubicBezTo>
                    <a:pt x="126" y="268"/>
                    <a:pt x="126" y="267"/>
                    <a:pt x="125" y="266"/>
                  </a:cubicBezTo>
                  <a:cubicBezTo>
                    <a:pt x="125" y="266"/>
                    <a:pt x="125" y="266"/>
                    <a:pt x="125" y="266"/>
                  </a:cubicBezTo>
                  <a:cubicBezTo>
                    <a:pt x="125" y="266"/>
                    <a:pt x="126" y="265"/>
                    <a:pt x="126" y="265"/>
                  </a:cubicBezTo>
                  <a:cubicBezTo>
                    <a:pt x="127" y="264"/>
                    <a:pt x="127" y="262"/>
                    <a:pt x="125" y="262"/>
                  </a:cubicBezTo>
                  <a:cubicBezTo>
                    <a:pt x="124" y="262"/>
                    <a:pt x="124" y="262"/>
                    <a:pt x="123" y="262"/>
                  </a:cubicBezTo>
                  <a:cubicBezTo>
                    <a:pt x="106" y="227"/>
                    <a:pt x="83" y="195"/>
                    <a:pt x="75" y="156"/>
                  </a:cubicBezTo>
                  <a:cubicBezTo>
                    <a:pt x="80" y="152"/>
                    <a:pt x="84" y="146"/>
                    <a:pt x="84" y="139"/>
                  </a:cubicBezTo>
                  <a:cubicBezTo>
                    <a:pt x="85" y="135"/>
                    <a:pt x="83" y="130"/>
                    <a:pt x="80" y="127"/>
                  </a:cubicBezTo>
                  <a:cubicBezTo>
                    <a:pt x="136" y="103"/>
                    <a:pt x="200" y="95"/>
                    <a:pt x="260" y="97"/>
                  </a:cubicBezTo>
                  <a:cubicBezTo>
                    <a:pt x="260" y="97"/>
                    <a:pt x="261" y="97"/>
                    <a:pt x="261" y="97"/>
                  </a:cubicBezTo>
                  <a:cubicBezTo>
                    <a:pt x="261" y="136"/>
                    <a:pt x="261" y="176"/>
                    <a:pt x="261" y="216"/>
                  </a:cubicBezTo>
                  <a:cubicBezTo>
                    <a:pt x="260" y="244"/>
                    <a:pt x="260" y="271"/>
                    <a:pt x="260" y="299"/>
                  </a:cubicBezTo>
                  <a:cubicBezTo>
                    <a:pt x="260" y="326"/>
                    <a:pt x="259" y="353"/>
                    <a:pt x="261" y="380"/>
                  </a:cubicBezTo>
                  <a:cubicBezTo>
                    <a:pt x="238" y="382"/>
                    <a:pt x="216" y="391"/>
                    <a:pt x="195" y="402"/>
                  </a:cubicBezTo>
                  <a:cubicBezTo>
                    <a:pt x="173" y="413"/>
                    <a:pt x="150" y="426"/>
                    <a:pt x="128" y="438"/>
                  </a:cubicBezTo>
                  <a:cubicBezTo>
                    <a:pt x="126" y="437"/>
                    <a:pt x="125" y="439"/>
                    <a:pt x="125" y="440"/>
                  </a:cubicBezTo>
                  <a:cubicBezTo>
                    <a:pt x="129" y="449"/>
                    <a:pt x="127" y="457"/>
                    <a:pt x="126" y="466"/>
                  </a:cubicBezTo>
                  <a:cubicBezTo>
                    <a:pt x="126" y="471"/>
                    <a:pt x="125" y="476"/>
                    <a:pt x="130" y="479"/>
                  </a:cubicBezTo>
                  <a:cubicBezTo>
                    <a:pt x="131" y="479"/>
                    <a:pt x="133" y="479"/>
                    <a:pt x="133" y="477"/>
                  </a:cubicBezTo>
                  <a:cubicBezTo>
                    <a:pt x="133" y="471"/>
                    <a:pt x="132" y="465"/>
                    <a:pt x="133" y="458"/>
                  </a:cubicBezTo>
                  <a:cubicBezTo>
                    <a:pt x="134" y="452"/>
                    <a:pt x="133" y="445"/>
                    <a:pt x="129" y="440"/>
                  </a:cubicBezTo>
                  <a:cubicBezTo>
                    <a:pt x="130" y="440"/>
                    <a:pt x="130" y="440"/>
                    <a:pt x="130" y="440"/>
                  </a:cubicBezTo>
                  <a:cubicBezTo>
                    <a:pt x="130" y="440"/>
                    <a:pt x="130" y="440"/>
                    <a:pt x="131" y="440"/>
                  </a:cubicBezTo>
                  <a:cubicBezTo>
                    <a:pt x="134" y="443"/>
                    <a:pt x="139" y="445"/>
                    <a:pt x="143" y="447"/>
                  </a:cubicBezTo>
                  <a:cubicBezTo>
                    <a:pt x="143" y="447"/>
                    <a:pt x="143" y="447"/>
                    <a:pt x="143" y="447"/>
                  </a:cubicBezTo>
                  <a:cubicBezTo>
                    <a:pt x="139" y="454"/>
                    <a:pt x="138" y="461"/>
                    <a:pt x="136" y="469"/>
                  </a:cubicBezTo>
                  <a:cubicBezTo>
                    <a:pt x="136" y="472"/>
                    <a:pt x="135" y="477"/>
                    <a:pt x="135" y="481"/>
                  </a:cubicBezTo>
                  <a:cubicBezTo>
                    <a:pt x="135" y="481"/>
                    <a:pt x="135" y="481"/>
                    <a:pt x="135" y="481"/>
                  </a:cubicBezTo>
                  <a:cubicBezTo>
                    <a:pt x="133" y="483"/>
                    <a:pt x="132" y="484"/>
                    <a:pt x="132" y="486"/>
                  </a:cubicBezTo>
                  <a:cubicBezTo>
                    <a:pt x="130" y="484"/>
                    <a:pt x="129" y="481"/>
                    <a:pt x="127" y="477"/>
                  </a:cubicBezTo>
                  <a:cubicBezTo>
                    <a:pt x="127" y="477"/>
                    <a:pt x="127" y="477"/>
                    <a:pt x="127" y="477"/>
                  </a:cubicBezTo>
                  <a:cubicBezTo>
                    <a:pt x="125" y="484"/>
                    <a:pt x="129" y="492"/>
                    <a:pt x="133" y="497"/>
                  </a:cubicBezTo>
                  <a:cubicBezTo>
                    <a:pt x="139" y="506"/>
                    <a:pt x="147" y="511"/>
                    <a:pt x="157" y="514"/>
                  </a:cubicBezTo>
                  <a:cubicBezTo>
                    <a:pt x="181" y="524"/>
                    <a:pt x="209" y="524"/>
                    <a:pt x="235" y="523"/>
                  </a:cubicBezTo>
                  <a:cubicBezTo>
                    <a:pt x="241" y="523"/>
                    <a:pt x="247" y="523"/>
                    <a:pt x="253" y="522"/>
                  </a:cubicBezTo>
                  <a:cubicBezTo>
                    <a:pt x="264" y="523"/>
                    <a:pt x="274" y="522"/>
                    <a:pt x="285" y="521"/>
                  </a:cubicBezTo>
                  <a:cubicBezTo>
                    <a:pt x="299" y="520"/>
                    <a:pt x="314" y="518"/>
                    <a:pt x="328" y="515"/>
                  </a:cubicBezTo>
                  <a:cubicBezTo>
                    <a:pt x="334" y="514"/>
                    <a:pt x="339" y="514"/>
                    <a:pt x="344" y="512"/>
                  </a:cubicBezTo>
                  <a:cubicBezTo>
                    <a:pt x="345" y="512"/>
                    <a:pt x="345" y="512"/>
                    <a:pt x="346" y="512"/>
                  </a:cubicBezTo>
                  <a:cubicBezTo>
                    <a:pt x="366" y="507"/>
                    <a:pt x="387" y="501"/>
                    <a:pt x="406" y="493"/>
                  </a:cubicBezTo>
                  <a:cubicBezTo>
                    <a:pt x="409" y="492"/>
                    <a:pt x="409" y="489"/>
                    <a:pt x="408" y="488"/>
                  </a:cubicBezTo>
                  <a:cubicBezTo>
                    <a:pt x="409" y="487"/>
                    <a:pt x="409" y="487"/>
                    <a:pt x="409" y="486"/>
                  </a:cubicBezTo>
                  <a:cubicBezTo>
                    <a:pt x="409" y="473"/>
                    <a:pt x="409" y="459"/>
                    <a:pt x="407" y="447"/>
                  </a:cubicBezTo>
                  <a:cubicBezTo>
                    <a:pt x="409" y="446"/>
                    <a:pt x="409" y="443"/>
                    <a:pt x="408" y="441"/>
                  </a:cubicBezTo>
                  <a:cubicBezTo>
                    <a:pt x="399" y="431"/>
                    <a:pt x="389" y="425"/>
                    <a:pt x="378" y="419"/>
                  </a:cubicBezTo>
                  <a:cubicBezTo>
                    <a:pt x="368" y="412"/>
                    <a:pt x="357" y="405"/>
                    <a:pt x="346" y="399"/>
                  </a:cubicBezTo>
                  <a:cubicBezTo>
                    <a:pt x="328" y="388"/>
                    <a:pt x="308" y="382"/>
                    <a:pt x="287" y="380"/>
                  </a:cubicBezTo>
                  <a:cubicBezTo>
                    <a:pt x="287" y="376"/>
                    <a:pt x="287" y="372"/>
                    <a:pt x="286" y="368"/>
                  </a:cubicBezTo>
                  <a:cubicBezTo>
                    <a:pt x="286" y="365"/>
                    <a:pt x="286" y="361"/>
                    <a:pt x="286" y="357"/>
                  </a:cubicBezTo>
                  <a:cubicBezTo>
                    <a:pt x="287" y="309"/>
                    <a:pt x="287" y="262"/>
                    <a:pt x="287" y="214"/>
                  </a:cubicBezTo>
                  <a:cubicBezTo>
                    <a:pt x="288" y="201"/>
                    <a:pt x="289" y="187"/>
                    <a:pt x="289" y="174"/>
                  </a:cubicBezTo>
                  <a:cubicBezTo>
                    <a:pt x="290" y="148"/>
                    <a:pt x="288" y="122"/>
                    <a:pt x="286" y="97"/>
                  </a:cubicBezTo>
                  <a:cubicBezTo>
                    <a:pt x="349" y="95"/>
                    <a:pt x="417" y="105"/>
                    <a:pt x="474" y="132"/>
                  </a:cubicBezTo>
                  <a:cubicBezTo>
                    <a:pt x="474" y="132"/>
                    <a:pt x="474" y="132"/>
                    <a:pt x="474" y="132"/>
                  </a:cubicBezTo>
                  <a:cubicBezTo>
                    <a:pt x="474" y="132"/>
                    <a:pt x="474" y="132"/>
                    <a:pt x="474" y="133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1" y="132"/>
                    <a:pt x="470" y="133"/>
                    <a:pt x="470" y="134"/>
                  </a:cubicBezTo>
                  <a:cubicBezTo>
                    <a:pt x="470" y="135"/>
                    <a:pt x="470" y="136"/>
                    <a:pt x="470" y="137"/>
                  </a:cubicBezTo>
                  <a:cubicBezTo>
                    <a:pt x="469" y="140"/>
                    <a:pt x="469" y="143"/>
                    <a:pt x="471" y="147"/>
                  </a:cubicBezTo>
                  <a:cubicBezTo>
                    <a:pt x="471" y="148"/>
                    <a:pt x="473" y="150"/>
                    <a:pt x="475" y="151"/>
                  </a:cubicBezTo>
                  <a:cubicBezTo>
                    <a:pt x="470" y="159"/>
                    <a:pt x="468" y="169"/>
                    <a:pt x="465" y="178"/>
                  </a:cubicBezTo>
                  <a:cubicBezTo>
                    <a:pt x="455" y="210"/>
                    <a:pt x="437" y="239"/>
                    <a:pt x="427" y="271"/>
                  </a:cubicBezTo>
                  <a:cubicBezTo>
                    <a:pt x="426" y="271"/>
                    <a:pt x="425" y="271"/>
                    <a:pt x="425" y="272"/>
                  </a:cubicBezTo>
                  <a:cubicBezTo>
                    <a:pt x="423" y="281"/>
                    <a:pt x="421" y="289"/>
                    <a:pt x="425" y="298"/>
                  </a:cubicBezTo>
                  <a:cubicBezTo>
                    <a:pt x="427" y="302"/>
                    <a:pt x="430" y="305"/>
                    <a:pt x="433" y="307"/>
                  </a:cubicBezTo>
                  <a:cubicBezTo>
                    <a:pt x="435" y="312"/>
                    <a:pt x="438" y="316"/>
                    <a:pt x="439" y="318"/>
                  </a:cubicBezTo>
                  <a:cubicBezTo>
                    <a:pt x="450" y="335"/>
                    <a:pt x="465" y="343"/>
                    <a:pt x="485" y="344"/>
                  </a:cubicBezTo>
                  <a:cubicBezTo>
                    <a:pt x="522" y="348"/>
                    <a:pt x="564" y="322"/>
                    <a:pt x="560" y="280"/>
                  </a:cubicBezTo>
                  <a:close/>
                  <a:moveTo>
                    <a:pt x="103" y="311"/>
                  </a:moveTo>
                  <a:cubicBezTo>
                    <a:pt x="93" y="321"/>
                    <a:pt x="78" y="326"/>
                    <a:pt x="63" y="326"/>
                  </a:cubicBezTo>
                  <a:cubicBezTo>
                    <a:pt x="54" y="326"/>
                    <a:pt x="46" y="324"/>
                    <a:pt x="38" y="321"/>
                  </a:cubicBezTo>
                  <a:cubicBezTo>
                    <a:pt x="43" y="321"/>
                    <a:pt x="46" y="318"/>
                    <a:pt x="48" y="314"/>
                  </a:cubicBezTo>
                  <a:cubicBezTo>
                    <a:pt x="48" y="314"/>
                    <a:pt x="48" y="314"/>
                    <a:pt x="48" y="314"/>
                  </a:cubicBezTo>
                  <a:cubicBezTo>
                    <a:pt x="44" y="317"/>
                    <a:pt x="39" y="317"/>
                    <a:pt x="35" y="316"/>
                  </a:cubicBezTo>
                  <a:cubicBezTo>
                    <a:pt x="31" y="315"/>
                    <a:pt x="28" y="312"/>
                    <a:pt x="24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23" y="312"/>
                    <a:pt x="23" y="311"/>
                    <a:pt x="22" y="311"/>
                  </a:cubicBezTo>
                  <a:cubicBezTo>
                    <a:pt x="27" y="311"/>
                    <a:pt x="31" y="311"/>
                    <a:pt x="36" y="311"/>
                  </a:cubicBezTo>
                  <a:cubicBezTo>
                    <a:pt x="36" y="310"/>
                    <a:pt x="36" y="309"/>
                    <a:pt x="36" y="309"/>
                  </a:cubicBezTo>
                  <a:cubicBezTo>
                    <a:pt x="29" y="308"/>
                    <a:pt x="23" y="307"/>
                    <a:pt x="17" y="305"/>
                  </a:cubicBezTo>
                  <a:cubicBezTo>
                    <a:pt x="15" y="303"/>
                    <a:pt x="13" y="301"/>
                    <a:pt x="12" y="298"/>
                  </a:cubicBezTo>
                  <a:cubicBezTo>
                    <a:pt x="21" y="300"/>
                    <a:pt x="30" y="299"/>
                    <a:pt x="40" y="298"/>
                  </a:cubicBezTo>
                  <a:cubicBezTo>
                    <a:pt x="41" y="298"/>
                    <a:pt x="41" y="296"/>
                    <a:pt x="40" y="296"/>
                  </a:cubicBezTo>
                  <a:cubicBezTo>
                    <a:pt x="29" y="295"/>
                    <a:pt x="18" y="295"/>
                    <a:pt x="9" y="291"/>
                  </a:cubicBezTo>
                  <a:cubicBezTo>
                    <a:pt x="7" y="287"/>
                    <a:pt x="6" y="283"/>
                    <a:pt x="5" y="278"/>
                  </a:cubicBezTo>
                  <a:cubicBezTo>
                    <a:pt x="5" y="278"/>
                    <a:pt x="5" y="279"/>
                    <a:pt x="5" y="279"/>
                  </a:cubicBezTo>
                  <a:cubicBezTo>
                    <a:pt x="18" y="284"/>
                    <a:pt x="32" y="283"/>
                    <a:pt x="45" y="277"/>
                  </a:cubicBezTo>
                  <a:cubicBezTo>
                    <a:pt x="46" y="277"/>
                    <a:pt x="45" y="275"/>
                    <a:pt x="43" y="275"/>
                  </a:cubicBezTo>
                  <a:cubicBezTo>
                    <a:pt x="32" y="279"/>
                    <a:pt x="19" y="279"/>
                    <a:pt x="8" y="274"/>
                  </a:cubicBezTo>
                  <a:cubicBezTo>
                    <a:pt x="6" y="273"/>
                    <a:pt x="5" y="274"/>
                    <a:pt x="4" y="275"/>
                  </a:cubicBezTo>
                  <a:cubicBezTo>
                    <a:pt x="4" y="273"/>
                    <a:pt x="3" y="271"/>
                    <a:pt x="3" y="269"/>
                  </a:cubicBezTo>
                  <a:cubicBezTo>
                    <a:pt x="23" y="274"/>
                    <a:pt x="45" y="275"/>
                    <a:pt x="65" y="276"/>
                  </a:cubicBezTo>
                  <a:cubicBezTo>
                    <a:pt x="76" y="276"/>
                    <a:pt x="87" y="276"/>
                    <a:pt x="98" y="275"/>
                  </a:cubicBezTo>
                  <a:cubicBezTo>
                    <a:pt x="106" y="274"/>
                    <a:pt x="113" y="272"/>
                    <a:pt x="120" y="269"/>
                  </a:cubicBezTo>
                  <a:cubicBezTo>
                    <a:pt x="117" y="276"/>
                    <a:pt x="117" y="284"/>
                    <a:pt x="115" y="291"/>
                  </a:cubicBezTo>
                  <a:cubicBezTo>
                    <a:pt x="115" y="291"/>
                    <a:pt x="115" y="291"/>
                    <a:pt x="115" y="292"/>
                  </a:cubicBezTo>
                  <a:cubicBezTo>
                    <a:pt x="110" y="293"/>
                    <a:pt x="106" y="296"/>
                    <a:pt x="101" y="297"/>
                  </a:cubicBezTo>
                  <a:cubicBezTo>
                    <a:pt x="94" y="299"/>
                    <a:pt x="85" y="300"/>
                    <a:pt x="77" y="297"/>
                  </a:cubicBezTo>
                  <a:cubicBezTo>
                    <a:pt x="77" y="296"/>
                    <a:pt x="76" y="297"/>
                    <a:pt x="76" y="298"/>
                  </a:cubicBezTo>
                  <a:cubicBezTo>
                    <a:pt x="81" y="304"/>
                    <a:pt x="88" y="304"/>
                    <a:pt x="95" y="303"/>
                  </a:cubicBezTo>
                  <a:cubicBezTo>
                    <a:pt x="99" y="303"/>
                    <a:pt x="106" y="302"/>
                    <a:pt x="111" y="300"/>
                  </a:cubicBezTo>
                  <a:cubicBezTo>
                    <a:pt x="109" y="304"/>
                    <a:pt x="106" y="308"/>
                    <a:pt x="103" y="311"/>
                  </a:cubicBezTo>
                  <a:close/>
                  <a:moveTo>
                    <a:pt x="71" y="144"/>
                  </a:moveTo>
                  <a:cubicBezTo>
                    <a:pt x="71" y="144"/>
                    <a:pt x="71" y="144"/>
                    <a:pt x="70" y="145"/>
                  </a:cubicBezTo>
                  <a:cubicBezTo>
                    <a:pt x="70" y="145"/>
                    <a:pt x="70" y="145"/>
                    <a:pt x="70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8" y="147"/>
                    <a:pt x="67" y="147"/>
                    <a:pt x="67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8"/>
                    <a:pt x="65" y="148"/>
                    <a:pt x="65" y="148"/>
                  </a:cubicBezTo>
                  <a:cubicBezTo>
                    <a:pt x="65" y="148"/>
                    <a:pt x="64" y="148"/>
                    <a:pt x="64" y="148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64" y="148"/>
                    <a:pt x="64" y="148"/>
                    <a:pt x="63" y="148"/>
                  </a:cubicBezTo>
                  <a:cubicBezTo>
                    <a:pt x="62" y="148"/>
                    <a:pt x="61" y="147"/>
                    <a:pt x="60" y="146"/>
                  </a:cubicBezTo>
                  <a:cubicBezTo>
                    <a:pt x="59" y="144"/>
                    <a:pt x="58" y="142"/>
                    <a:pt x="58" y="139"/>
                  </a:cubicBezTo>
                  <a:cubicBezTo>
                    <a:pt x="58" y="138"/>
                    <a:pt x="59" y="136"/>
                    <a:pt x="61" y="135"/>
                  </a:cubicBezTo>
                  <a:cubicBezTo>
                    <a:pt x="63" y="134"/>
                    <a:pt x="65" y="133"/>
                    <a:pt x="67" y="132"/>
                  </a:cubicBezTo>
                  <a:cubicBezTo>
                    <a:pt x="67" y="133"/>
                    <a:pt x="68" y="133"/>
                    <a:pt x="68" y="133"/>
                  </a:cubicBezTo>
                  <a:cubicBezTo>
                    <a:pt x="69" y="133"/>
                    <a:pt x="69" y="133"/>
                    <a:pt x="70" y="134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1" y="135"/>
                    <a:pt x="71" y="135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2" y="137"/>
                    <a:pt x="72" y="137"/>
                    <a:pt x="73" y="137"/>
                  </a:cubicBezTo>
                  <a:cubicBezTo>
                    <a:pt x="73" y="137"/>
                    <a:pt x="73" y="137"/>
                    <a:pt x="73" y="137"/>
                  </a:cubicBezTo>
                  <a:cubicBezTo>
                    <a:pt x="73" y="137"/>
                    <a:pt x="73" y="138"/>
                    <a:pt x="73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38"/>
                    <a:pt x="73" y="139"/>
                    <a:pt x="73" y="139"/>
                  </a:cubicBezTo>
                  <a:cubicBezTo>
                    <a:pt x="73" y="139"/>
                    <a:pt x="73" y="139"/>
                    <a:pt x="73" y="140"/>
                  </a:cubicBezTo>
                  <a:cubicBezTo>
                    <a:pt x="73" y="140"/>
                    <a:pt x="73" y="141"/>
                    <a:pt x="73" y="141"/>
                  </a:cubicBezTo>
                  <a:cubicBezTo>
                    <a:pt x="73" y="141"/>
                    <a:pt x="72" y="141"/>
                    <a:pt x="72" y="142"/>
                  </a:cubicBezTo>
                  <a:cubicBezTo>
                    <a:pt x="72" y="142"/>
                    <a:pt x="72" y="142"/>
                    <a:pt x="72" y="143"/>
                  </a:cubicBezTo>
                  <a:cubicBezTo>
                    <a:pt x="72" y="143"/>
                    <a:pt x="71" y="144"/>
                    <a:pt x="71" y="144"/>
                  </a:cubicBezTo>
                  <a:cubicBezTo>
                    <a:pt x="71" y="144"/>
                    <a:pt x="71" y="144"/>
                    <a:pt x="71" y="144"/>
                  </a:cubicBezTo>
                  <a:close/>
                  <a:moveTo>
                    <a:pt x="484" y="134"/>
                  </a:moveTo>
                  <a:cubicBezTo>
                    <a:pt x="486" y="136"/>
                    <a:pt x="488" y="139"/>
                    <a:pt x="488" y="141"/>
                  </a:cubicBezTo>
                  <a:cubicBezTo>
                    <a:pt x="488" y="142"/>
                    <a:pt x="487" y="142"/>
                    <a:pt x="487" y="142"/>
                  </a:cubicBezTo>
                  <a:cubicBezTo>
                    <a:pt x="487" y="143"/>
                    <a:pt x="487" y="143"/>
                    <a:pt x="487" y="143"/>
                  </a:cubicBezTo>
                  <a:cubicBezTo>
                    <a:pt x="487" y="144"/>
                    <a:pt x="487" y="144"/>
                    <a:pt x="486" y="145"/>
                  </a:cubicBezTo>
                  <a:cubicBezTo>
                    <a:pt x="485" y="145"/>
                    <a:pt x="484" y="144"/>
                    <a:pt x="483" y="145"/>
                  </a:cubicBezTo>
                  <a:cubicBezTo>
                    <a:pt x="482" y="145"/>
                    <a:pt x="479" y="144"/>
                    <a:pt x="478" y="143"/>
                  </a:cubicBezTo>
                  <a:cubicBezTo>
                    <a:pt x="477" y="143"/>
                    <a:pt x="477" y="142"/>
                    <a:pt x="477" y="141"/>
                  </a:cubicBezTo>
                  <a:cubicBezTo>
                    <a:pt x="476" y="138"/>
                    <a:pt x="481" y="135"/>
                    <a:pt x="484" y="134"/>
                  </a:cubicBezTo>
                  <a:close/>
                  <a:moveTo>
                    <a:pt x="285" y="18"/>
                  </a:moveTo>
                  <a:cubicBezTo>
                    <a:pt x="285" y="18"/>
                    <a:pt x="285" y="18"/>
                    <a:pt x="285" y="18"/>
                  </a:cubicBezTo>
                  <a:cubicBezTo>
                    <a:pt x="285" y="18"/>
                    <a:pt x="284" y="19"/>
                    <a:pt x="283" y="19"/>
                  </a:cubicBezTo>
                  <a:cubicBezTo>
                    <a:pt x="284" y="18"/>
                    <a:pt x="284" y="18"/>
                    <a:pt x="285" y="18"/>
                  </a:cubicBezTo>
                  <a:close/>
                  <a:moveTo>
                    <a:pt x="279" y="13"/>
                  </a:moveTo>
                  <a:cubicBezTo>
                    <a:pt x="274" y="12"/>
                    <a:pt x="270" y="11"/>
                    <a:pt x="267" y="9"/>
                  </a:cubicBezTo>
                  <a:cubicBezTo>
                    <a:pt x="271" y="9"/>
                    <a:pt x="275" y="11"/>
                    <a:pt x="279" y="13"/>
                  </a:cubicBezTo>
                  <a:close/>
                  <a:moveTo>
                    <a:pt x="258" y="40"/>
                  </a:moveTo>
                  <a:cubicBezTo>
                    <a:pt x="258" y="39"/>
                    <a:pt x="257" y="38"/>
                    <a:pt x="257" y="37"/>
                  </a:cubicBezTo>
                  <a:cubicBezTo>
                    <a:pt x="263" y="37"/>
                    <a:pt x="269" y="32"/>
                    <a:pt x="273" y="27"/>
                  </a:cubicBezTo>
                  <a:cubicBezTo>
                    <a:pt x="273" y="27"/>
                    <a:pt x="273" y="27"/>
                    <a:pt x="272" y="27"/>
                  </a:cubicBezTo>
                  <a:cubicBezTo>
                    <a:pt x="270" y="29"/>
                    <a:pt x="268" y="30"/>
                    <a:pt x="265" y="31"/>
                  </a:cubicBezTo>
                  <a:cubicBezTo>
                    <a:pt x="262" y="32"/>
                    <a:pt x="258" y="34"/>
                    <a:pt x="255" y="33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3" y="27"/>
                    <a:pt x="253" y="24"/>
                  </a:cubicBezTo>
                  <a:cubicBezTo>
                    <a:pt x="258" y="25"/>
                    <a:pt x="263" y="25"/>
                    <a:pt x="268" y="23"/>
                  </a:cubicBezTo>
                  <a:cubicBezTo>
                    <a:pt x="269" y="23"/>
                    <a:pt x="268" y="23"/>
                    <a:pt x="268" y="23"/>
                  </a:cubicBezTo>
                  <a:cubicBezTo>
                    <a:pt x="263" y="24"/>
                    <a:pt x="258" y="23"/>
                    <a:pt x="253" y="22"/>
                  </a:cubicBezTo>
                  <a:cubicBezTo>
                    <a:pt x="254" y="21"/>
                    <a:pt x="254" y="20"/>
                    <a:pt x="254" y="19"/>
                  </a:cubicBezTo>
                  <a:cubicBezTo>
                    <a:pt x="257" y="17"/>
                    <a:pt x="260" y="16"/>
                    <a:pt x="264" y="15"/>
                  </a:cubicBezTo>
                  <a:cubicBezTo>
                    <a:pt x="265" y="15"/>
                    <a:pt x="265" y="14"/>
                    <a:pt x="264" y="14"/>
                  </a:cubicBezTo>
                  <a:cubicBezTo>
                    <a:pt x="261" y="14"/>
                    <a:pt x="258" y="15"/>
                    <a:pt x="255" y="16"/>
                  </a:cubicBezTo>
                  <a:cubicBezTo>
                    <a:pt x="255" y="15"/>
                    <a:pt x="255" y="15"/>
                    <a:pt x="256" y="14"/>
                  </a:cubicBezTo>
                  <a:cubicBezTo>
                    <a:pt x="258" y="10"/>
                    <a:pt x="261" y="8"/>
                    <a:pt x="265" y="9"/>
                  </a:cubicBezTo>
                  <a:cubicBezTo>
                    <a:pt x="268" y="14"/>
                    <a:pt x="275" y="17"/>
                    <a:pt x="281" y="15"/>
                  </a:cubicBezTo>
                  <a:cubicBezTo>
                    <a:pt x="281" y="15"/>
                    <a:pt x="281" y="15"/>
                    <a:pt x="281" y="15"/>
                  </a:cubicBezTo>
                  <a:cubicBezTo>
                    <a:pt x="282" y="15"/>
                    <a:pt x="282" y="16"/>
                    <a:pt x="282" y="16"/>
                  </a:cubicBezTo>
                  <a:cubicBezTo>
                    <a:pt x="282" y="16"/>
                    <a:pt x="282" y="16"/>
                    <a:pt x="282" y="16"/>
                  </a:cubicBezTo>
                  <a:cubicBezTo>
                    <a:pt x="280" y="19"/>
                    <a:pt x="276" y="19"/>
                    <a:pt x="273" y="18"/>
                  </a:cubicBezTo>
                  <a:cubicBezTo>
                    <a:pt x="271" y="17"/>
                    <a:pt x="271" y="20"/>
                    <a:pt x="272" y="20"/>
                  </a:cubicBezTo>
                  <a:cubicBezTo>
                    <a:pt x="275" y="21"/>
                    <a:pt x="278" y="21"/>
                    <a:pt x="281" y="20"/>
                  </a:cubicBezTo>
                  <a:cubicBezTo>
                    <a:pt x="283" y="20"/>
                    <a:pt x="285" y="20"/>
                    <a:pt x="287" y="20"/>
                  </a:cubicBezTo>
                  <a:cubicBezTo>
                    <a:pt x="288" y="21"/>
                    <a:pt x="289" y="21"/>
                    <a:pt x="289" y="22"/>
                  </a:cubicBezTo>
                  <a:cubicBezTo>
                    <a:pt x="285" y="23"/>
                    <a:pt x="281" y="25"/>
                    <a:pt x="276" y="27"/>
                  </a:cubicBezTo>
                  <a:cubicBezTo>
                    <a:pt x="276" y="27"/>
                    <a:pt x="276" y="28"/>
                    <a:pt x="277" y="28"/>
                  </a:cubicBezTo>
                  <a:cubicBezTo>
                    <a:pt x="281" y="26"/>
                    <a:pt x="286" y="25"/>
                    <a:pt x="290" y="24"/>
                  </a:cubicBezTo>
                  <a:cubicBezTo>
                    <a:pt x="291" y="25"/>
                    <a:pt x="291" y="26"/>
                    <a:pt x="291" y="27"/>
                  </a:cubicBezTo>
                  <a:cubicBezTo>
                    <a:pt x="290" y="27"/>
                    <a:pt x="289" y="28"/>
                    <a:pt x="288" y="28"/>
                  </a:cubicBezTo>
                  <a:cubicBezTo>
                    <a:pt x="286" y="29"/>
                    <a:pt x="283" y="30"/>
                    <a:pt x="281" y="30"/>
                  </a:cubicBezTo>
                  <a:cubicBezTo>
                    <a:pt x="279" y="30"/>
                    <a:pt x="279" y="33"/>
                    <a:pt x="281" y="33"/>
                  </a:cubicBezTo>
                  <a:cubicBezTo>
                    <a:pt x="283" y="33"/>
                    <a:pt x="286" y="32"/>
                    <a:pt x="288" y="31"/>
                  </a:cubicBezTo>
                  <a:cubicBezTo>
                    <a:pt x="289" y="31"/>
                    <a:pt x="290" y="31"/>
                    <a:pt x="290" y="30"/>
                  </a:cubicBezTo>
                  <a:cubicBezTo>
                    <a:pt x="290" y="32"/>
                    <a:pt x="288" y="34"/>
                    <a:pt x="287" y="35"/>
                  </a:cubicBezTo>
                  <a:cubicBezTo>
                    <a:pt x="285" y="36"/>
                    <a:pt x="283" y="37"/>
                    <a:pt x="281" y="38"/>
                  </a:cubicBezTo>
                  <a:cubicBezTo>
                    <a:pt x="277" y="39"/>
                    <a:pt x="272" y="39"/>
                    <a:pt x="268" y="39"/>
                  </a:cubicBezTo>
                  <a:cubicBezTo>
                    <a:pt x="268" y="39"/>
                    <a:pt x="268" y="40"/>
                    <a:pt x="268" y="40"/>
                  </a:cubicBezTo>
                  <a:cubicBezTo>
                    <a:pt x="267" y="40"/>
                    <a:pt x="266" y="39"/>
                    <a:pt x="265" y="39"/>
                  </a:cubicBezTo>
                  <a:cubicBezTo>
                    <a:pt x="264" y="38"/>
                    <a:pt x="263" y="39"/>
                    <a:pt x="263" y="40"/>
                  </a:cubicBezTo>
                  <a:cubicBezTo>
                    <a:pt x="264" y="42"/>
                    <a:pt x="265" y="44"/>
                    <a:pt x="267" y="45"/>
                  </a:cubicBezTo>
                  <a:cubicBezTo>
                    <a:pt x="263" y="44"/>
                    <a:pt x="261" y="43"/>
                    <a:pt x="258" y="40"/>
                  </a:cubicBezTo>
                  <a:close/>
                  <a:moveTo>
                    <a:pt x="264" y="302"/>
                  </a:moveTo>
                  <a:cubicBezTo>
                    <a:pt x="264" y="275"/>
                    <a:pt x="264" y="247"/>
                    <a:pt x="264" y="219"/>
                  </a:cubicBezTo>
                  <a:cubicBezTo>
                    <a:pt x="263" y="163"/>
                    <a:pt x="263" y="107"/>
                    <a:pt x="263" y="52"/>
                  </a:cubicBezTo>
                  <a:cubicBezTo>
                    <a:pt x="264" y="52"/>
                    <a:pt x="265" y="52"/>
                    <a:pt x="266" y="52"/>
                  </a:cubicBezTo>
                  <a:cubicBezTo>
                    <a:pt x="272" y="53"/>
                    <a:pt x="278" y="50"/>
                    <a:pt x="282" y="46"/>
                  </a:cubicBezTo>
                  <a:cubicBezTo>
                    <a:pt x="283" y="46"/>
                    <a:pt x="283" y="45"/>
                    <a:pt x="283" y="45"/>
                  </a:cubicBezTo>
                  <a:cubicBezTo>
                    <a:pt x="282" y="54"/>
                    <a:pt x="282" y="63"/>
                    <a:pt x="282" y="72"/>
                  </a:cubicBezTo>
                  <a:cubicBezTo>
                    <a:pt x="282" y="79"/>
                    <a:pt x="282" y="85"/>
                    <a:pt x="282" y="92"/>
                  </a:cubicBezTo>
                  <a:cubicBezTo>
                    <a:pt x="279" y="92"/>
                    <a:pt x="279" y="97"/>
                    <a:pt x="282" y="97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2" y="103"/>
                    <a:pt x="283" y="110"/>
                    <a:pt x="283" y="116"/>
                  </a:cubicBezTo>
                  <a:cubicBezTo>
                    <a:pt x="283" y="146"/>
                    <a:pt x="282" y="176"/>
                    <a:pt x="282" y="206"/>
                  </a:cubicBezTo>
                  <a:cubicBezTo>
                    <a:pt x="281" y="229"/>
                    <a:pt x="279" y="252"/>
                    <a:pt x="278" y="276"/>
                  </a:cubicBezTo>
                  <a:cubicBezTo>
                    <a:pt x="278" y="296"/>
                    <a:pt x="277" y="317"/>
                    <a:pt x="278" y="338"/>
                  </a:cubicBezTo>
                  <a:cubicBezTo>
                    <a:pt x="278" y="348"/>
                    <a:pt x="278" y="358"/>
                    <a:pt x="279" y="368"/>
                  </a:cubicBezTo>
                  <a:cubicBezTo>
                    <a:pt x="279" y="372"/>
                    <a:pt x="279" y="376"/>
                    <a:pt x="280" y="380"/>
                  </a:cubicBezTo>
                  <a:cubicBezTo>
                    <a:pt x="278" y="379"/>
                    <a:pt x="276" y="379"/>
                    <a:pt x="274" y="379"/>
                  </a:cubicBezTo>
                  <a:cubicBezTo>
                    <a:pt x="270" y="379"/>
                    <a:pt x="267" y="379"/>
                    <a:pt x="264" y="380"/>
                  </a:cubicBezTo>
                  <a:cubicBezTo>
                    <a:pt x="265" y="354"/>
                    <a:pt x="264" y="328"/>
                    <a:pt x="264" y="302"/>
                  </a:cubicBezTo>
                  <a:close/>
                  <a:moveTo>
                    <a:pt x="195" y="412"/>
                  </a:moveTo>
                  <a:cubicBezTo>
                    <a:pt x="220" y="402"/>
                    <a:pt x="247" y="398"/>
                    <a:pt x="274" y="399"/>
                  </a:cubicBezTo>
                  <a:cubicBezTo>
                    <a:pt x="290" y="399"/>
                    <a:pt x="305" y="403"/>
                    <a:pt x="319" y="409"/>
                  </a:cubicBezTo>
                  <a:cubicBezTo>
                    <a:pt x="309" y="409"/>
                    <a:pt x="298" y="414"/>
                    <a:pt x="287" y="417"/>
                  </a:cubicBezTo>
                  <a:cubicBezTo>
                    <a:pt x="274" y="420"/>
                    <a:pt x="261" y="424"/>
                    <a:pt x="247" y="426"/>
                  </a:cubicBezTo>
                  <a:cubicBezTo>
                    <a:pt x="246" y="426"/>
                    <a:pt x="247" y="428"/>
                    <a:pt x="248" y="428"/>
                  </a:cubicBezTo>
                  <a:cubicBezTo>
                    <a:pt x="260" y="428"/>
                    <a:pt x="271" y="425"/>
                    <a:pt x="283" y="422"/>
                  </a:cubicBezTo>
                  <a:cubicBezTo>
                    <a:pt x="296" y="419"/>
                    <a:pt x="310" y="416"/>
                    <a:pt x="323" y="411"/>
                  </a:cubicBezTo>
                  <a:cubicBezTo>
                    <a:pt x="323" y="411"/>
                    <a:pt x="323" y="411"/>
                    <a:pt x="323" y="411"/>
                  </a:cubicBezTo>
                  <a:cubicBezTo>
                    <a:pt x="328" y="413"/>
                    <a:pt x="333" y="415"/>
                    <a:pt x="337" y="417"/>
                  </a:cubicBezTo>
                  <a:cubicBezTo>
                    <a:pt x="334" y="419"/>
                    <a:pt x="330" y="420"/>
                    <a:pt x="327" y="421"/>
                  </a:cubicBezTo>
                  <a:cubicBezTo>
                    <a:pt x="318" y="424"/>
                    <a:pt x="310" y="427"/>
                    <a:pt x="302" y="429"/>
                  </a:cubicBezTo>
                  <a:cubicBezTo>
                    <a:pt x="284" y="434"/>
                    <a:pt x="266" y="438"/>
                    <a:pt x="248" y="439"/>
                  </a:cubicBezTo>
                  <a:cubicBezTo>
                    <a:pt x="247" y="439"/>
                    <a:pt x="247" y="440"/>
                    <a:pt x="248" y="440"/>
                  </a:cubicBezTo>
                  <a:cubicBezTo>
                    <a:pt x="266" y="441"/>
                    <a:pt x="283" y="439"/>
                    <a:pt x="300" y="434"/>
                  </a:cubicBezTo>
                  <a:cubicBezTo>
                    <a:pt x="310" y="432"/>
                    <a:pt x="319" y="429"/>
                    <a:pt x="328" y="425"/>
                  </a:cubicBezTo>
                  <a:cubicBezTo>
                    <a:pt x="333" y="424"/>
                    <a:pt x="338" y="422"/>
                    <a:pt x="343" y="420"/>
                  </a:cubicBezTo>
                  <a:cubicBezTo>
                    <a:pt x="350" y="424"/>
                    <a:pt x="356" y="427"/>
                    <a:pt x="363" y="431"/>
                  </a:cubicBezTo>
                  <a:cubicBezTo>
                    <a:pt x="349" y="435"/>
                    <a:pt x="336" y="441"/>
                    <a:pt x="323" y="445"/>
                  </a:cubicBezTo>
                  <a:cubicBezTo>
                    <a:pt x="302" y="452"/>
                    <a:pt x="281" y="455"/>
                    <a:pt x="260" y="456"/>
                  </a:cubicBezTo>
                  <a:cubicBezTo>
                    <a:pt x="259" y="456"/>
                    <a:pt x="259" y="457"/>
                    <a:pt x="260" y="457"/>
                  </a:cubicBezTo>
                  <a:cubicBezTo>
                    <a:pt x="281" y="459"/>
                    <a:pt x="301" y="455"/>
                    <a:pt x="321" y="450"/>
                  </a:cubicBezTo>
                  <a:cubicBezTo>
                    <a:pt x="336" y="445"/>
                    <a:pt x="352" y="440"/>
                    <a:pt x="366" y="433"/>
                  </a:cubicBezTo>
                  <a:cubicBezTo>
                    <a:pt x="368" y="433"/>
                    <a:pt x="370" y="434"/>
                    <a:pt x="371" y="435"/>
                  </a:cubicBezTo>
                  <a:cubicBezTo>
                    <a:pt x="373" y="436"/>
                    <a:pt x="375" y="437"/>
                    <a:pt x="377" y="438"/>
                  </a:cubicBezTo>
                  <a:cubicBezTo>
                    <a:pt x="372" y="441"/>
                    <a:pt x="367" y="443"/>
                    <a:pt x="362" y="445"/>
                  </a:cubicBezTo>
                  <a:cubicBezTo>
                    <a:pt x="354" y="447"/>
                    <a:pt x="346" y="449"/>
                    <a:pt x="339" y="451"/>
                  </a:cubicBezTo>
                  <a:cubicBezTo>
                    <a:pt x="337" y="451"/>
                    <a:pt x="338" y="453"/>
                    <a:pt x="339" y="453"/>
                  </a:cubicBezTo>
                  <a:cubicBezTo>
                    <a:pt x="352" y="451"/>
                    <a:pt x="370" y="449"/>
                    <a:pt x="381" y="440"/>
                  </a:cubicBezTo>
                  <a:cubicBezTo>
                    <a:pt x="385" y="442"/>
                    <a:pt x="388" y="444"/>
                    <a:pt x="392" y="445"/>
                  </a:cubicBezTo>
                  <a:cubicBezTo>
                    <a:pt x="389" y="446"/>
                    <a:pt x="385" y="447"/>
                    <a:pt x="382" y="448"/>
                  </a:cubicBezTo>
                  <a:cubicBezTo>
                    <a:pt x="372" y="451"/>
                    <a:pt x="362" y="454"/>
                    <a:pt x="352" y="456"/>
                  </a:cubicBezTo>
                  <a:cubicBezTo>
                    <a:pt x="330" y="460"/>
                    <a:pt x="308" y="463"/>
                    <a:pt x="286" y="465"/>
                  </a:cubicBezTo>
                  <a:cubicBezTo>
                    <a:pt x="261" y="467"/>
                    <a:pt x="237" y="465"/>
                    <a:pt x="213" y="461"/>
                  </a:cubicBezTo>
                  <a:cubicBezTo>
                    <a:pt x="199" y="459"/>
                    <a:pt x="186" y="455"/>
                    <a:pt x="172" y="451"/>
                  </a:cubicBezTo>
                  <a:cubicBezTo>
                    <a:pt x="159" y="448"/>
                    <a:pt x="146" y="442"/>
                    <a:pt x="133" y="439"/>
                  </a:cubicBezTo>
                  <a:cubicBezTo>
                    <a:pt x="154" y="432"/>
                    <a:pt x="174" y="420"/>
                    <a:pt x="195" y="412"/>
                  </a:cubicBezTo>
                  <a:close/>
                  <a:moveTo>
                    <a:pt x="402" y="486"/>
                  </a:moveTo>
                  <a:cubicBezTo>
                    <a:pt x="402" y="486"/>
                    <a:pt x="402" y="486"/>
                    <a:pt x="402" y="486"/>
                  </a:cubicBezTo>
                  <a:cubicBezTo>
                    <a:pt x="402" y="487"/>
                    <a:pt x="402" y="487"/>
                    <a:pt x="402" y="487"/>
                  </a:cubicBezTo>
                  <a:cubicBezTo>
                    <a:pt x="402" y="488"/>
                    <a:pt x="401" y="488"/>
                    <a:pt x="400" y="488"/>
                  </a:cubicBezTo>
                  <a:cubicBezTo>
                    <a:pt x="401" y="488"/>
                    <a:pt x="401" y="487"/>
                    <a:pt x="402" y="486"/>
                  </a:cubicBezTo>
                  <a:close/>
                  <a:moveTo>
                    <a:pt x="141" y="490"/>
                  </a:moveTo>
                  <a:cubicBezTo>
                    <a:pt x="143" y="485"/>
                    <a:pt x="142" y="478"/>
                    <a:pt x="142" y="472"/>
                  </a:cubicBezTo>
                  <a:cubicBezTo>
                    <a:pt x="142" y="464"/>
                    <a:pt x="143" y="456"/>
                    <a:pt x="145" y="448"/>
                  </a:cubicBezTo>
                  <a:cubicBezTo>
                    <a:pt x="145" y="448"/>
                    <a:pt x="145" y="448"/>
                    <a:pt x="145" y="448"/>
                  </a:cubicBezTo>
                  <a:cubicBezTo>
                    <a:pt x="151" y="451"/>
                    <a:pt x="158" y="453"/>
                    <a:pt x="165" y="455"/>
                  </a:cubicBezTo>
                  <a:cubicBezTo>
                    <a:pt x="179" y="460"/>
                    <a:pt x="193" y="464"/>
                    <a:pt x="208" y="467"/>
                  </a:cubicBezTo>
                  <a:cubicBezTo>
                    <a:pt x="233" y="472"/>
                    <a:pt x="258" y="473"/>
                    <a:pt x="283" y="471"/>
                  </a:cubicBezTo>
                  <a:cubicBezTo>
                    <a:pt x="306" y="470"/>
                    <a:pt x="329" y="467"/>
                    <a:pt x="351" y="462"/>
                  </a:cubicBezTo>
                  <a:cubicBezTo>
                    <a:pt x="362" y="460"/>
                    <a:pt x="373" y="458"/>
                    <a:pt x="384" y="455"/>
                  </a:cubicBezTo>
                  <a:cubicBezTo>
                    <a:pt x="390" y="453"/>
                    <a:pt x="397" y="452"/>
                    <a:pt x="403" y="448"/>
                  </a:cubicBezTo>
                  <a:cubicBezTo>
                    <a:pt x="402" y="460"/>
                    <a:pt x="402" y="473"/>
                    <a:pt x="402" y="485"/>
                  </a:cubicBezTo>
                  <a:cubicBezTo>
                    <a:pt x="402" y="485"/>
                    <a:pt x="401" y="485"/>
                    <a:pt x="401" y="485"/>
                  </a:cubicBezTo>
                  <a:cubicBezTo>
                    <a:pt x="397" y="486"/>
                    <a:pt x="394" y="488"/>
                    <a:pt x="390" y="489"/>
                  </a:cubicBezTo>
                  <a:cubicBezTo>
                    <a:pt x="394" y="478"/>
                    <a:pt x="392" y="465"/>
                    <a:pt x="385" y="456"/>
                  </a:cubicBezTo>
                  <a:cubicBezTo>
                    <a:pt x="385" y="456"/>
                    <a:pt x="384" y="456"/>
                    <a:pt x="384" y="456"/>
                  </a:cubicBezTo>
                  <a:cubicBezTo>
                    <a:pt x="390" y="467"/>
                    <a:pt x="387" y="479"/>
                    <a:pt x="388" y="490"/>
                  </a:cubicBezTo>
                  <a:cubicBezTo>
                    <a:pt x="383" y="491"/>
                    <a:pt x="379" y="492"/>
                    <a:pt x="374" y="493"/>
                  </a:cubicBezTo>
                  <a:cubicBezTo>
                    <a:pt x="375" y="485"/>
                    <a:pt x="374" y="477"/>
                    <a:pt x="374" y="469"/>
                  </a:cubicBezTo>
                  <a:cubicBezTo>
                    <a:pt x="374" y="467"/>
                    <a:pt x="371" y="467"/>
                    <a:pt x="371" y="469"/>
                  </a:cubicBezTo>
                  <a:cubicBezTo>
                    <a:pt x="370" y="477"/>
                    <a:pt x="369" y="486"/>
                    <a:pt x="370" y="494"/>
                  </a:cubicBezTo>
                  <a:cubicBezTo>
                    <a:pt x="365" y="496"/>
                    <a:pt x="359" y="497"/>
                    <a:pt x="353" y="499"/>
                  </a:cubicBezTo>
                  <a:cubicBezTo>
                    <a:pt x="354" y="496"/>
                    <a:pt x="354" y="492"/>
                    <a:pt x="354" y="489"/>
                  </a:cubicBezTo>
                  <a:cubicBezTo>
                    <a:pt x="353" y="482"/>
                    <a:pt x="353" y="476"/>
                    <a:pt x="353" y="469"/>
                  </a:cubicBezTo>
                  <a:cubicBezTo>
                    <a:pt x="353" y="467"/>
                    <a:pt x="350" y="467"/>
                    <a:pt x="350" y="469"/>
                  </a:cubicBezTo>
                  <a:cubicBezTo>
                    <a:pt x="350" y="475"/>
                    <a:pt x="349" y="481"/>
                    <a:pt x="349" y="487"/>
                  </a:cubicBezTo>
                  <a:cubicBezTo>
                    <a:pt x="349" y="491"/>
                    <a:pt x="349" y="496"/>
                    <a:pt x="350" y="501"/>
                  </a:cubicBezTo>
                  <a:cubicBezTo>
                    <a:pt x="350" y="501"/>
                    <a:pt x="350" y="501"/>
                    <a:pt x="350" y="501"/>
                  </a:cubicBezTo>
                  <a:cubicBezTo>
                    <a:pt x="343" y="503"/>
                    <a:pt x="336" y="504"/>
                    <a:pt x="329" y="505"/>
                  </a:cubicBezTo>
                  <a:cubicBezTo>
                    <a:pt x="330" y="494"/>
                    <a:pt x="325" y="482"/>
                    <a:pt x="331" y="471"/>
                  </a:cubicBezTo>
                  <a:cubicBezTo>
                    <a:pt x="331" y="471"/>
                    <a:pt x="331" y="470"/>
                    <a:pt x="330" y="471"/>
                  </a:cubicBezTo>
                  <a:cubicBezTo>
                    <a:pt x="327" y="475"/>
                    <a:pt x="325" y="480"/>
                    <a:pt x="324" y="486"/>
                  </a:cubicBezTo>
                  <a:cubicBezTo>
                    <a:pt x="324" y="492"/>
                    <a:pt x="323" y="499"/>
                    <a:pt x="324" y="505"/>
                  </a:cubicBezTo>
                  <a:cubicBezTo>
                    <a:pt x="318" y="506"/>
                    <a:pt x="312" y="507"/>
                    <a:pt x="306" y="507"/>
                  </a:cubicBezTo>
                  <a:cubicBezTo>
                    <a:pt x="302" y="498"/>
                    <a:pt x="297" y="487"/>
                    <a:pt x="300" y="477"/>
                  </a:cubicBezTo>
                  <a:cubicBezTo>
                    <a:pt x="300" y="477"/>
                    <a:pt x="299" y="476"/>
                    <a:pt x="299" y="477"/>
                  </a:cubicBezTo>
                  <a:cubicBezTo>
                    <a:pt x="295" y="483"/>
                    <a:pt x="295" y="488"/>
                    <a:pt x="295" y="495"/>
                  </a:cubicBezTo>
                  <a:cubicBezTo>
                    <a:pt x="296" y="498"/>
                    <a:pt x="297" y="502"/>
                    <a:pt x="298" y="505"/>
                  </a:cubicBezTo>
                  <a:cubicBezTo>
                    <a:pt x="299" y="506"/>
                    <a:pt x="299" y="507"/>
                    <a:pt x="300" y="508"/>
                  </a:cubicBezTo>
                  <a:cubicBezTo>
                    <a:pt x="283" y="509"/>
                    <a:pt x="267" y="510"/>
                    <a:pt x="250" y="510"/>
                  </a:cubicBezTo>
                  <a:cubicBezTo>
                    <a:pt x="248" y="499"/>
                    <a:pt x="246" y="488"/>
                    <a:pt x="244" y="477"/>
                  </a:cubicBezTo>
                  <a:cubicBezTo>
                    <a:pt x="244" y="476"/>
                    <a:pt x="242" y="476"/>
                    <a:pt x="242" y="477"/>
                  </a:cubicBezTo>
                  <a:cubicBezTo>
                    <a:pt x="241" y="488"/>
                    <a:pt x="242" y="499"/>
                    <a:pt x="244" y="510"/>
                  </a:cubicBezTo>
                  <a:cubicBezTo>
                    <a:pt x="237" y="510"/>
                    <a:pt x="231" y="510"/>
                    <a:pt x="225" y="509"/>
                  </a:cubicBezTo>
                  <a:cubicBezTo>
                    <a:pt x="225" y="505"/>
                    <a:pt x="224" y="501"/>
                    <a:pt x="223" y="497"/>
                  </a:cubicBezTo>
                  <a:cubicBezTo>
                    <a:pt x="222" y="489"/>
                    <a:pt x="221" y="481"/>
                    <a:pt x="220" y="473"/>
                  </a:cubicBezTo>
                  <a:cubicBezTo>
                    <a:pt x="219" y="471"/>
                    <a:pt x="217" y="472"/>
                    <a:pt x="217" y="473"/>
                  </a:cubicBezTo>
                  <a:cubicBezTo>
                    <a:pt x="216" y="482"/>
                    <a:pt x="217" y="491"/>
                    <a:pt x="218" y="500"/>
                  </a:cubicBezTo>
                  <a:cubicBezTo>
                    <a:pt x="218" y="502"/>
                    <a:pt x="218" y="506"/>
                    <a:pt x="219" y="509"/>
                  </a:cubicBezTo>
                  <a:cubicBezTo>
                    <a:pt x="213" y="508"/>
                    <a:pt x="207" y="508"/>
                    <a:pt x="200" y="507"/>
                  </a:cubicBezTo>
                  <a:cubicBezTo>
                    <a:pt x="200" y="496"/>
                    <a:pt x="198" y="483"/>
                    <a:pt x="203" y="474"/>
                  </a:cubicBezTo>
                  <a:cubicBezTo>
                    <a:pt x="203" y="473"/>
                    <a:pt x="202" y="471"/>
                    <a:pt x="201" y="472"/>
                  </a:cubicBezTo>
                  <a:cubicBezTo>
                    <a:pt x="193" y="482"/>
                    <a:pt x="194" y="495"/>
                    <a:pt x="195" y="506"/>
                  </a:cubicBezTo>
                  <a:cubicBezTo>
                    <a:pt x="190" y="505"/>
                    <a:pt x="185" y="505"/>
                    <a:pt x="179" y="504"/>
                  </a:cubicBezTo>
                  <a:cubicBezTo>
                    <a:pt x="175" y="491"/>
                    <a:pt x="173" y="478"/>
                    <a:pt x="178" y="465"/>
                  </a:cubicBezTo>
                  <a:cubicBezTo>
                    <a:pt x="178" y="464"/>
                    <a:pt x="177" y="463"/>
                    <a:pt x="176" y="464"/>
                  </a:cubicBezTo>
                  <a:cubicBezTo>
                    <a:pt x="169" y="476"/>
                    <a:pt x="167" y="490"/>
                    <a:pt x="171" y="502"/>
                  </a:cubicBezTo>
                  <a:cubicBezTo>
                    <a:pt x="171" y="502"/>
                    <a:pt x="171" y="502"/>
                    <a:pt x="171" y="502"/>
                  </a:cubicBezTo>
                  <a:cubicBezTo>
                    <a:pt x="166" y="501"/>
                    <a:pt x="162" y="500"/>
                    <a:pt x="157" y="499"/>
                  </a:cubicBezTo>
                  <a:cubicBezTo>
                    <a:pt x="161" y="485"/>
                    <a:pt x="159" y="469"/>
                    <a:pt x="158" y="456"/>
                  </a:cubicBezTo>
                  <a:cubicBezTo>
                    <a:pt x="157" y="454"/>
                    <a:pt x="155" y="454"/>
                    <a:pt x="155" y="456"/>
                  </a:cubicBezTo>
                  <a:cubicBezTo>
                    <a:pt x="154" y="464"/>
                    <a:pt x="153" y="472"/>
                    <a:pt x="152" y="480"/>
                  </a:cubicBezTo>
                  <a:cubicBezTo>
                    <a:pt x="152" y="485"/>
                    <a:pt x="150" y="491"/>
                    <a:pt x="149" y="496"/>
                  </a:cubicBezTo>
                  <a:cubicBezTo>
                    <a:pt x="146" y="494"/>
                    <a:pt x="142" y="493"/>
                    <a:pt x="140" y="491"/>
                  </a:cubicBezTo>
                  <a:cubicBezTo>
                    <a:pt x="140" y="491"/>
                    <a:pt x="140" y="491"/>
                    <a:pt x="141" y="490"/>
                  </a:cubicBezTo>
                  <a:close/>
                  <a:moveTo>
                    <a:pt x="135" y="482"/>
                  </a:moveTo>
                  <a:cubicBezTo>
                    <a:pt x="136" y="485"/>
                    <a:pt x="136" y="487"/>
                    <a:pt x="137" y="489"/>
                  </a:cubicBezTo>
                  <a:cubicBezTo>
                    <a:pt x="135" y="487"/>
                    <a:pt x="135" y="485"/>
                    <a:pt x="135" y="482"/>
                  </a:cubicBezTo>
                  <a:close/>
                  <a:moveTo>
                    <a:pt x="286" y="92"/>
                  </a:moveTo>
                  <a:cubicBezTo>
                    <a:pt x="286" y="91"/>
                    <a:pt x="286" y="90"/>
                    <a:pt x="286" y="89"/>
                  </a:cubicBezTo>
                  <a:cubicBezTo>
                    <a:pt x="286" y="89"/>
                    <a:pt x="286" y="89"/>
                    <a:pt x="286" y="89"/>
                  </a:cubicBezTo>
                  <a:cubicBezTo>
                    <a:pt x="286" y="88"/>
                    <a:pt x="286" y="86"/>
                    <a:pt x="286" y="85"/>
                  </a:cubicBezTo>
                  <a:cubicBezTo>
                    <a:pt x="286" y="85"/>
                    <a:pt x="286" y="85"/>
                    <a:pt x="286" y="85"/>
                  </a:cubicBezTo>
                  <a:cubicBezTo>
                    <a:pt x="320" y="85"/>
                    <a:pt x="355" y="87"/>
                    <a:pt x="388" y="92"/>
                  </a:cubicBezTo>
                  <a:cubicBezTo>
                    <a:pt x="405" y="95"/>
                    <a:pt x="422" y="99"/>
                    <a:pt x="438" y="104"/>
                  </a:cubicBezTo>
                  <a:cubicBezTo>
                    <a:pt x="450" y="107"/>
                    <a:pt x="462" y="113"/>
                    <a:pt x="475" y="118"/>
                  </a:cubicBezTo>
                  <a:cubicBezTo>
                    <a:pt x="474" y="118"/>
                    <a:pt x="474" y="118"/>
                    <a:pt x="474" y="118"/>
                  </a:cubicBezTo>
                  <a:cubicBezTo>
                    <a:pt x="473" y="119"/>
                    <a:pt x="471" y="121"/>
                    <a:pt x="472" y="122"/>
                  </a:cubicBezTo>
                  <a:cubicBezTo>
                    <a:pt x="472" y="124"/>
                    <a:pt x="472" y="126"/>
                    <a:pt x="474" y="127"/>
                  </a:cubicBezTo>
                  <a:cubicBezTo>
                    <a:pt x="474" y="128"/>
                    <a:pt x="475" y="128"/>
                    <a:pt x="475" y="129"/>
                  </a:cubicBezTo>
                  <a:cubicBezTo>
                    <a:pt x="475" y="129"/>
                    <a:pt x="475" y="129"/>
                    <a:pt x="475" y="129"/>
                  </a:cubicBezTo>
                  <a:cubicBezTo>
                    <a:pt x="447" y="114"/>
                    <a:pt x="415" y="105"/>
                    <a:pt x="384" y="100"/>
                  </a:cubicBezTo>
                  <a:cubicBezTo>
                    <a:pt x="351" y="94"/>
                    <a:pt x="319" y="91"/>
                    <a:pt x="286" y="92"/>
                  </a:cubicBezTo>
                  <a:close/>
                  <a:moveTo>
                    <a:pt x="467" y="192"/>
                  </a:moveTo>
                  <a:cubicBezTo>
                    <a:pt x="470" y="184"/>
                    <a:pt x="472" y="176"/>
                    <a:pt x="474" y="168"/>
                  </a:cubicBezTo>
                  <a:cubicBezTo>
                    <a:pt x="475" y="164"/>
                    <a:pt x="476" y="160"/>
                    <a:pt x="477" y="156"/>
                  </a:cubicBezTo>
                  <a:cubicBezTo>
                    <a:pt x="477" y="155"/>
                    <a:pt x="478" y="153"/>
                    <a:pt x="478" y="152"/>
                  </a:cubicBezTo>
                  <a:cubicBezTo>
                    <a:pt x="479" y="153"/>
                    <a:pt x="480" y="153"/>
                    <a:pt x="481" y="153"/>
                  </a:cubicBezTo>
                  <a:cubicBezTo>
                    <a:pt x="483" y="153"/>
                    <a:pt x="485" y="153"/>
                    <a:pt x="487" y="152"/>
                  </a:cubicBezTo>
                  <a:cubicBezTo>
                    <a:pt x="489" y="172"/>
                    <a:pt x="502" y="192"/>
                    <a:pt x="512" y="208"/>
                  </a:cubicBezTo>
                  <a:cubicBezTo>
                    <a:pt x="525" y="229"/>
                    <a:pt x="539" y="249"/>
                    <a:pt x="545" y="273"/>
                  </a:cubicBezTo>
                  <a:cubicBezTo>
                    <a:pt x="525" y="274"/>
                    <a:pt x="505" y="272"/>
                    <a:pt x="484" y="272"/>
                  </a:cubicBezTo>
                  <a:cubicBezTo>
                    <a:pt x="468" y="272"/>
                    <a:pt x="451" y="275"/>
                    <a:pt x="434" y="273"/>
                  </a:cubicBezTo>
                  <a:cubicBezTo>
                    <a:pt x="443" y="245"/>
                    <a:pt x="458" y="220"/>
                    <a:pt x="467" y="192"/>
                  </a:cubicBezTo>
                  <a:close/>
                  <a:moveTo>
                    <a:pt x="490" y="336"/>
                  </a:moveTo>
                  <a:cubicBezTo>
                    <a:pt x="476" y="336"/>
                    <a:pt x="464" y="333"/>
                    <a:pt x="454" y="324"/>
                  </a:cubicBezTo>
                  <a:cubicBezTo>
                    <a:pt x="461" y="325"/>
                    <a:pt x="469" y="324"/>
                    <a:pt x="476" y="323"/>
                  </a:cubicBezTo>
                  <a:cubicBezTo>
                    <a:pt x="477" y="323"/>
                    <a:pt x="477" y="322"/>
                    <a:pt x="476" y="322"/>
                  </a:cubicBezTo>
                  <a:cubicBezTo>
                    <a:pt x="468" y="321"/>
                    <a:pt x="459" y="319"/>
                    <a:pt x="451" y="321"/>
                  </a:cubicBezTo>
                  <a:cubicBezTo>
                    <a:pt x="450" y="321"/>
                    <a:pt x="450" y="321"/>
                    <a:pt x="450" y="321"/>
                  </a:cubicBezTo>
                  <a:cubicBezTo>
                    <a:pt x="450" y="320"/>
                    <a:pt x="449" y="320"/>
                    <a:pt x="448" y="319"/>
                  </a:cubicBezTo>
                  <a:cubicBezTo>
                    <a:pt x="447" y="318"/>
                    <a:pt x="446" y="316"/>
                    <a:pt x="445" y="315"/>
                  </a:cubicBezTo>
                  <a:cubicBezTo>
                    <a:pt x="448" y="315"/>
                    <a:pt x="451" y="316"/>
                    <a:pt x="453" y="316"/>
                  </a:cubicBezTo>
                  <a:cubicBezTo>
                    <a:pt x="461" y="317"/>
                    <a:pt x="470" y="315"/>
                    <a:pt x="476" y="310"/>
                  </a:cubicBezTo>
                  <a:cubicBezTo>
                    <a:pt x="477" y="310"/>
                    <a:pt x="476" y="309"/>
                    <a:pt x="476" y="309"/>
                  </a:cubicBezTo>
                  <a:cubicBezTo>
                    <a:pt x="468" y="314"/>
                    <a:pt x="460" y="312"/>
                    <a:pt x="452" y="311"/>
                  </a:cubicBezTo>
                  <a:cubicBezTo>
                    <a:pt x="450" y="311"/>
                    <a:pt x="447" y="310"/>
                    <a:pt x="444" y="309"/>
                  </a:cubicBezTo>
                  <a:cubicBezTo>
                    <a:pt x="444" y="309"/>
                    <a:pt x="444" y="309"/>
                    <a:pt x="444" y="309"/>
                  </a:cubicBezTo>
                  <a:cubicBezTo>
                    <a:pt x="441" y="306"/>
                    <a:pt x="438" y="303"/>
                    <a:pt x="435" y="300"/>
                  </a:cubicBezTo>
                  <a:cubicBezTo>
                    <a:pt x="435" y="299"/>
                    <a:pt x="435" y="299"/>
                    <a:pt x="435" y="298"/>
                  </a:cubicBezTo>
                  <a:cubicBezTo>
                    <a:pt x="434" y="296"/>
                    <a:pt x="433" y="294"/>
                    <a:pt x="432" y="292"/>
                  </a:cubicBezTo>
                  <a:cubicBezTo>
                    <a:pt x="444" y="301"/>
                    <a:pt x="462" y="299"/>
                    <a:pt x="476" y="298"/>
                  </a:cubicBezTo>
                  <a:cubicBezTo>
                    <a:pt x="477" y="298"/>
                    <a:pt x="477" y="297"/>
                    <a:pt x="476" y="297"/>
                  </a:cubicBezTo>
                  <a:cubicBezTo>
                    <a:pt x="469" y="296"/>
                    <a:pt x="462" y="296"/>
                    <a:pt x="455" y="296"/>
                  </a:cubicBezTo>
                  <a:cubicBezTo>
                    <a:pt x="446" y="295"/>
                    <a:pt x="439" y="292"/>
                    <a:pt x="431" y="288"/>
                  </a:cubicBezTo>
                  <a:cubicBezTo>
                    <a:pt x="431" y="287"/>
                    <a:pt x="431" y="287"/>
                    <a:pt x="430" y="287"/>
                  </a:cubicBezTo>
                  <a:cubicBezTo>
                    <a:pt x="429" y="284"/>
                    <a:pt x="429" y="280"/>
                    <a:pt x="430" y="276"/>
                  </a:cubicBezTo>
                  <a:cubicBezTo>
                    <a:pt x="431" y="276"/>
                    <a:pt x="430" y="276"/>
                    <a:pt x="430" y="276"/>
                  </a:cubicBezTo>
                  <a:cubicBezTo>
                    <a:pt x="430" y="277"/>
                    <a:pt x="429" y="278"/>
                    <a:pt x="428" y="279"/>
                  </a:cubicBezTo>
                  <a:cubicBezTo>
                    <a:pt x="428" y="278"/>
                    <a:pt x="428" y="277"/>
                    <a:pt x="428" y="275"/>
                  </a:cubicBezTo>
                  <a:cubicBezTo>
                    <a:pt x="429" y="276"/>
                    <a:pt x="430" y="276"/>
                    <a:pt x="431" y="276"/>
                  </a:cubicBezTo>
                  <a:cubicBezTo>
                    <a:pt x="445" y="283"/>
                    <a:pt x="464" y="280"/>
                    <a:pt x="479" y="281"/>
                  </a:cubicBezTo>
                  <a:cubicBezTo>
                    <a:pt x="502" y="281"/>
                    <a:pt x="525" y="284"/>
                    <a:pt x="547" y="282"/>
                  </a:cubicBezTo>
                  <a:cubicBezTo>
                    <a:pt x="548" y="284"/>
                    <a:pt x="549" y="284"/>
                    <a:pt x="551" y="284"/>
                  </a:cubicBezTo>
                  <a:cubicBezTo>
                    <a:pt x="551" y="285"/>
                    <a:pt x="551" y="287"/>
                    <a:pt x="551" y="288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45" y="289"/>
                    <a:pt x="540" y="293"/>
                    <a:pt x="534" y="295"/>
                  </a:cubicBezTo>
                  <a:cubicBezTo>
                    <a:pt x="528" y="296"/>
                    <a:pt x="520" y="296"/>
                    <a:pt x="514" y="296"/>
                  </a:cubicBezTo>
                  <a:cubicBezTo>
                    <a:pt x="512" y="295"/>
                    <a:pt x="511" y="298"/>
                    <a:pt x="513" y="299"/>
                  </a:cubicBezTo>
                  <a:cubicBezTo>
                    <a:pt x="521" y="300"/>
                    <a:pt x="528" y="300"/>
                    <a:pt x="536" y="299"/>
                  </a:cubicBezTo>
                  <a:cubicBezTo>
                    <a:pt x="540" y="298"/>
                    <a:pt x="547" y="296"/>
                    <a:pt x="551" y="292"/>
                  </a:cubicBezTo>
                  <a:cubicBezTo>
                    <a:pt x="550" y="295"/>
                    <a:pt x="549" y="299"/>
                    <a:pt x="548" y="302"/>
                  </a:cubicBezTo>
                  <a:cubicBezTo>
                    <a:pt x="543" y="305"/>
                    <a:pt x="538" y="309"/>
                    <a:pt x="533" y="310"/>
                  </a:cubicBezTo>
                  <a:cubicBezTo>
                    <a:pt x="526" y="312"/>
                    <a:pt x="517" y="313"/>
                    <a:pt x="509" y="313"/>
                  </a:cubicBezTo>
                  <a:cubicBezTo>
                    <a:pt x="508" y="313"/>
                    <a:pt x="508" y="315"/>
                    <a:pt x="509" y="315"/>
                  </a:cubicBezTo>
                  <a:cubicBezTo>
                    <a:pt x="518" y="317"/>
                    <a:pt x="532" y="318"/>
                    <a:pt x="541" y="314"/>
                  </a:cubicBezTo>
                  <a:cubicBezTo>
                    <a:pt x="540" y="315"/>
                    <a:pt x="539" y="316"/>
                    <a:pt x="538" y="317"/>
                  </a:cubicBezTo>
                  <a:cubicBezTo>
                    <a:pt x="526" y="321"/>
                    <a:pt x="515" y="333"/>
                    <a:pt x="502" y="326"/>
                  </a:cubicBezTo>
                  <a:cubicBezTo>
                    <a:pt x="501" y="325"/>
                    <a:pt x="499" y="326"/>
                    <a:pt x="500" y="327"/>
                  </a:cubicBezTo>
                  <a:cubicBezTo>
                    <a:pt x="504" y="330"/>
                    <a:pt x="508" y="332"/>
                    <a:pt x="513" y="332"/>
                  </a:cubicBezTo>
                  <a:cubicBezTo>
                    <a:pt x="506" y="334"/>
                    <a:pt x="498" y="336"/>
                    <a:pt x="490" y="33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7206" y="2544"/>
              <a:ext cx="9" cy="32"/>
            </a:xfrm>
            <a:custGeom>
              <a:avLst/>
              <a:gdLst>
                <a:gd name="T0" fmla="*/ 8 w 9"/>
                <a:gd name="T1" fmla="*/ 32 h 35"/>
                <a:gd name="T2" fmla="*/ 3 w 9"/>
                <a:gd name="T3" fmla="*/ 2 h 35"/>
                <a:gd name="T4" fmla="*/ 0 w 9"/>
                <a:gd name="T5" fmla="*/ 2 h 35"/>
                <a:gd name="T6" fmla="*/ 3 w 9"/>
                <a:gd name="T7" fmla="*/ 32 h 35"/>
                <a:gd name="T8" fmla="*/ 8 w 9"/>
                <a:gd name="T9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5">
                  <a:moveTo>
                    <a:pt x="8" y="32"/>
                  </a:moveTo>
                  <a:cubicBezTo>
                    <a:pt x="7" y="22"/>
                    <a:pt x="6" y="11"/>
                    <a:pt x="3" y="2"/>
                  </a:cubicBezTo>
                  <a:cubicBezTo>
                    <a:pt x="2" y="0"/>
                    <a:pt x="0" y="0"/>
                    <a:pt x="0" y="2"/>
                  </a:cubicBezTo>
                  <a:cubicBezTo>
                    <a:pt x="1" y="12"/>
                    <a:pt x="1" y="23"/>
                    <a:pt x="3" y="32"/>
                  </a:cubicBezTo>
                  <a:cubicBezTo>
                    <a:pt x="4" y="35"/>
                    <a:pt x="9" y="35"/>
                    <a:pt x="8" y="3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7015" y="2352"/>
              <a:ext cx="46" cy="17"/>
            </a:xfrm>
            <a:custGeom>
              <a:avLst/>
              <a:gdLst>
                <a:gd name="T0" fmla="*/ 2 w 47"/>
                <a:gd name="T1" fmla="*/ 17 h 19"/>
                <a:gd name="T2" fmla="*/ 45 w 47"/>
                <a:gd name="T3" fmla="*/ 5 h 19"/>
                <a:gd name="T4" fmla="*/ 42 w 47"/>
                <a:gd name="T5" fmla="*/ 1 h 19"/>
                <a:gd name="T6" fmla="*/ 23 w 47"/>
                <a:gd name="T7" fmla="*/ 10 h 19"/>
                <a:gd name="T8" fmla="*/ 2 w 47"/>
                <a:gd name="T9" fmla="*/ 15 h 19"/>
                <a:gd name="T10" fmla="*/ 2 w 47"/>
                <a:gd name="T11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9">
                  <a:moveTo>
                    <a:pt x="2" y="17"/>
                  </a:moveTo>
                  <a:cubicBezTo>
                    <a:pt x="16" y="19"/>
                    <a:pt x="34" y="14"/>
                    <a:pt x="45" y="5"/>
                  </a:cubicBezTo>
                  <a:cubicBezTo>
                    <a:pt x="47" y="3"/>
                    <a:pt x="45" y="0"/>
                    <a:pt x="42" y="1"/>
                  </a:cubicBezTo>
                  <a:cubicBezTo>
                    <a:pt x="36" y="4"/>
                    <a:pt x="30" y="8"/>
                    <a:pt x="23" y="10"/>
                  </a:cubicBezTo>
                  <a:cubicBezTo>
                    <a:pt x="16" y="13"/>
                    <a:pt x="9" y="14"/>
                    <a:pt x="2" y="15"/>
                  </a:cubicBezTo>
                  <a:cubicBezTo>
                    <a:pt x="0" y="15"/>
                    <a:pt x="1" y="17"/>
                    <a:pt x="2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7015" y="2384"/>
              <a:ext cx="32" cy="19"/>
            </a:xfrm>
            <a:custGeom>
              <a:avLst/>
              <a:gdLst>
                <a:gd name="T0" fmla="*/ 32 w 34"/>
                <a:gd name="T1" fmla="*/ 1 h 19"/>
                <a:gd name="T2" fmla="*/ 1 w 34"/>
                <a:gd name="T3" fmla="*/ 6 h 19"/>
                <a:gd name="T4" fmla="*/ 0 w 34"/>
                <a:gd name="T5" fmla="*/ 6 h 19"/>
                <a:gd name="T6" fmla="*/ 33 w 34"/>
                <a:gd name="T7" fmla="*/ 2 h 19"/>
                <a:gd name="T8" fmla="*/ 32 w 34"/>
                <a:gd name="T9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9">
                  <a:moveTo>
                    <a:pt x="32" y="1"/>
                  </a:moveTo>
                  <a:cubicBezTo>
                    <a:pt x="24" y="0"/>
                    <a:pt x="8" y="15"/>
                    <a:pt x="1" y="6"/>
                  </a:cubicBezTo>
                  <a:cubicBezTo>
                    <a:pt x="1" y="5"/>
                    <a:pt x="0" y="6"/>
                    <a:pt x="0" y="6"/>
                  </a:cubicBezTo>
                  <a:cubicBezTo>
                    <a:pt x="0" y="19"/>
                    <a:pt x="29" y="8"/>
                    <a:pt x="33" y="2"/>
                  </a:cubicBezTo>
                  <a:cubicBezTo>
                    <a:pt x="34" y="2"/>
                    <a:pt x="33" y="1"/>
                    <a:pt x="32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767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Traversals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96240" y="1461135"/>
            <a:ext cx="8082280" cy="418909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/>
              <a:t>Recall traversal of binary </a:t>
            </a:r>
            <a:r>
              <a:rPr lang="en-US" altLang="zh-CN" sz="2000" dirty="0" smtClean="0"/>
              <a:t>trees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/>
              <a:t>Preorder, </a:t>
            </a:r>
            <a:r>
              <a:rPr lang="en-US" altLang="zh-CN" sz="1800" dirty="0" err="1"/>
              <a:t>inorder</a:t>
            </a:r>
            <a:r>
              <a:rPr lang="en-US" altLang="zh-CN" sz="1800" dirty="0"/>
              <a:t>, or </a:t>
            </a:r>
            <a:r>
              <a:rPr lang="en-US" altLang="zh-CN" sz="1800" dirty="0" err="1"/>
              <a:t>postorder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traversal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solidFill>
                  <a:srgbClr val="FF0000"/>
                </a:solidFill>
              </a:rPr>
              <a:t>Graph </a:t>
            </a:r>
            <a:r>
              <a:rPr lang="en-US" altLang="zh-CN" sz="2000" dirty="0">
                <a:solidFill>
                  <a:srgbClr val="FF0000"/>
                </a:solidFill>
              </a:rPr>
              <a:t>traversal</a:t>
            </a:r>
            <a:r>
              <a:rPr lang="en-US" altLang="zh-CN" sz="2000" dirty="0"/>
              <a:t>: visit the vertices of a graph in some specific order based on the graph’s topology.</a:t>
            </a:r>
            <a:endParaRPr lang="en-US" altLang="zh-CN" sz="2000" dirty="0" smtClean="0"/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/>
              <a:t>Traversal </a:t>
            </a:r>
            <a:r>
              <a:rPr lang="en-US" altLang="zh-CN" sz="2000" dirty="0"/>
              <a:t>algorithms typically begins with a start vertex and attempt to visit the remaining vertices from there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/>
              <a:t>The traversal can only follow the edges in the graph.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/>
              <a:t>It may </a:t>
            </a:r>
            <a:r>
              <a:rPr lang="en-US" altLang="zh-CN" sz="1800" dirty="0">
                <a:solidFill>
                  <a:srgbClr val="FF0000"/>
                </a:solidFill>
              </a:rPr>
              <a:t>not be possible to reach all vertices </a:t>
            </a:r>
            <a:r>
              <a:rPr lang="en-US" altLang="zh-CN" sz="1800" dirty="0"/>
              <a:t>if the graph is not connected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/>
              <a:t>The algorithms shall make sure </a:t>
            </a:r>
            <a:r>
              <a:rPr lang="en-US" altLang="zh-CN" sz="1800" dirty="0">
                <a:solidFill>
                  <a:srgbClr val="FF0000"/>
                </a:solidFill>
              </a:rPr>
              <a:t>not to go into an infinite loop </a:t>
            </a:r>
            <a:r>
              <a:rPr lang="en-US" altLang="zh-CN" sz="1800" dirty="0"/>
              <a:t>if the graph contains cycles.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E5C35A-04D7-413C-B80A-C7B2055C37FF}" type="slidenum">
              <a:rPr lang="en-US" altLang="zh-CN" sz="465" smtClean="0"/>
              <a:pPr/>
              <a:t>3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986EB-A62D-45E5-916D-60F2AF25BA3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grpSp>
        <p:nvGrpSpPr>
          <p:cNvPr id="6" name="组合 5"/>
          <p:cNvGrpSpPr/>
          <p:nvPr/>
        </p:nvGrpSpPr>
        <p:grpSpPr>
          <a:xfrm rot="10980000">
            <a:off x="8215630" y="5535295"/>
            <a:ext cx="595630" cy="638810"/>
            <a:chOff x="10213" y="4484"/>
            <a:chExt cx="444" cy="476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8" name="Freeform 90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213" y="4484"/>
              <a:ext cx="445" cy="477"/>
            </a:xfrm>
            <a:custGeom>
              <a:avLst/>
              <a:gdLst>
                <a:gd name="T0" fmla="*/ 284 w 466"/>
                <a:gd name="T1" fmla="*/ 21 h 500"/>
                <a:gd name="T2" fmla="*/ 12 w 466"/>
                <a:gd name="T3" fmla="*/ 223 h 500"/>
                <a:gd name="T4" fmla="*/ 8 w 466"/>
                <a:gd name="T5" fmla="*/ 236 h 500"/>
                <a:gd name="T6" fmla="*/ 3 w 466"/>
                <a:gd name="T7" fmla="*/ 254 h 500"/>
                <a:gd name="T8" fmla="*/ 6 w 466"/>
                <a:gd name="T9" fmla="*/ 307 h 500"/>
                <a:gd name="T10" fmla="*/ 21 w 466"/>
                <a:gd name="T11" fmla="*/ 366 h 500"/>
                <a:gd name="T12" fmla="*/ 80 w 466"/>
                <a:gd name="T13" fmla="*/ 432 h 500"/>
                <a:gd name="T14" fmla="*/ 298 w 466"/>
                <a:gd name="T15" fmla="*/ 478 h 500"/>
                <a:gd name="T16" fmla="*/ 399 w 466"/>
                <a:gd name="T17" fmla="*/ 93 h 500"/>
                <a:gd name="T18" fmla="*/ 42 w 466"/>
                <a:gd name="T19" fmla="*/ 367 h 500"/>
                <a:gd name="T20" fmla="*/ 46 w 466"/>
                <a:gd name="T21" fmla="*/ 374 h 500"/>
                <a:gd name="T22" fmla="*/ 331 w 466"/>
                <a:gd name="T23" fmla="*/ 391 h 500"/>
                <a:gd name="T24" fmla="*/ 364 w 466"/>
                <a:gd name="T25" fmla="*/ 406 h 500"/>
                <a:gd name="T26" fmla="*/ 311 w 466"/>
                <a:gd name="T27" fmla="*/ 440 h 500"/>
                <a:gd name="T28" fmla="*/ 278 w 466"/>
                <a:gd name="T29" fmla="*/ 424 h 500"/>
                <a:gd name="T30" fmla="*/ 290 w 466"/>
                <a:gd name="T31" fmla="*/ 457 h 500"/>
                <a:gd name="T32" fmla="*/ 289 w 466"/>
                <a:gd name="T33" fmla="*/ 452 h 500"/>
                <a:gd name="T34" fmla="*/ 219 w 466"/>
                <a:gd name="T35" fmla="*/ 413 h 500"/>
                <a:gd name="T36" fmla="*/ 235 w 466"/>
                <a:gd name="T37" fmla="*/ 460 h 500"/>
                <a:gd name="T38" fmla="*/ 148 w 466"/>
                <a:gd name="T39" fmla="*/ 452 h 500"/>
                <a:gd name="T40" fmla="*/ 121 w 466"/>
                <a:gd name="T41" fmla="*/ 424 h 500"/>
                <a:gd name="T42" fmla="*/ 116 w 466"/>
                <a:gd name="T43" fmla="*/ 372 h 500"/>
                <a:gd name="T44" fmla="*/ 120 w 466"/>
                <a:gd name="T45" fmla="*/ 434 h 500"/>
                <a:gd name="T46" fmla="*/ 108 w 466"/>
                <a:gd name="T47" fmla="*/ 422 h 500"/>
                <a:gd name="T48" fmla="*/ 86 w 466"/>
                <a:gd name="T49" fmla="*/ 321 h 500"/>
                <a:gd name="T50" fmla="*/ 88 w 466"/>
                <a:gd name="T51" fmla="*/ 409 h 500"/>
                <a:gd name="T52" fmla="*/ 38 w 466"/>
                <a:gd name="T53" fmla="*/ 358 h 500"/>
                <a:gd name="T54" fmla="*/ 27 w 466"/>
                <a:gd name="T55" fmla="*/ 311 h 500"/>
                <a:gd name="T56" fmla="*/ 56 w 466"/>
                <a:gd name="T57" fmla="*/ 229 h 500"/>
                <a:gd name="T58" fmla="*/ 33 w 466"/>
                <a:gd name="T59" fmla="*/ 261 h 500"/>
                <a:gd name="T60" fmla="*/ 51 w 466"/>
                <a:gd name="T61" fmla="*/ 136 h 500"/>
                <a:gd name="T62" fmla="*/ 361 w 466"/>
                <a:gd name="T63" fmla="*/ 80 h 500"/>
                <a:gd name="T64" fmla="*/ 416 w 466"/>
                <a:gd name="T65" fmla="*/ 337 h 500"/>
                <a:gd name="T66" fmla="*/ 391 w 466"/>
                <a:gd name="T67" fmla="*/ 340 h 500"/>
                <a:gd name="T68" fmla="*/ 413 w 466"/>
                <a:gd name="T69" fmla="*/ 342 h 500"/>
                <a:gd name="T70" fmla="*/ 369 w 466"/>
                <a:gd name="T71" fmla="*/ 40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00">
                  <a:moveTo>
                    <a:pt x="399" y="93"/>
                  </a:moveTo>
                  <a:cubicBezTo>
                    <a:pt x="367" y="60"/>
                    <a:pt x="328" y="34"/>
                    <a:pt x="284" y="21"/>
                  </a:cubicBezTo>
                  <a:cubicBezTo>
                    <a:pt x="210" y="0"/>
                    <a:pt x="130" y="27"/>
                    <a:pt x="77" y="82"/>
                  </a:cubicBezTo>
                  <a:cubicBezTo>
                    <a:pt x="41" y="120"/>
                    <a:pt x="18" y="171"/>
                    <a:pt x="12" y="223"/>
                  </a:cubicBezTo>
                  <a:cubicBezTo>
                    <a:pt x="12" y="225"/>
                    <a:pt x="12" y="227"/>
                    <a:pt x="11" y="228"/>
                  </a:cubicBezTo>
                  <a:cubicBezTo>
                    <a:pt x="10" y="231"/>
                    <a:pt x="9" y="233"/>
                    <a:pt x="8" y="236"/>
                  </a:cubicBezTo>
                  <a:cubicBezTo>
                    <a:pt x="6" y="234"/>
                    <a:pt x="1" y="235"/>
                    <a:pt x="1" y="238"/>
                  </a:cubicBezTo>
                  <a:cubicBezTo>
                    <a:pt x="0" y="244"/>
                    <a:pt x="1" y="248"/>
                    <a:pt x="3" y="254"/>
                  </a:cubicBezTo>
                  <a:cubicBezTo>
                    <a:pt x="3" y="254"/>
                    <a:pt x="3" y="255"/>
                    <a:pt x="3" y="255"/>
                  </a:cubicBezTo>
                  <a:cubicBezTo>
                    <a:pt x="0" y="273"/>
                    <a:pt x="2" y="290"/>
                    <a:pt x="6" y="307"/>
                  </a:cubicBezTo>
                  <a:cubicBezTo>
                    <a:pt x="7" y="310"/>
                    <a:pt x="7" y="313"/>
                    <a:pt x="7" y="315"/>
                  </a:cubicBezTo>
                  <a:cubicBezTo>
                    <a:pt x="8" y="334"/>
                    <a:pt x="12" y="351"/>
                    <a:pt x="21" y="366"/>
                  </a:cubicBezTo>
                  <a:cubicBezTo>
                    <a:pt x="20" y="367"/>
                    <a:pt x="21" y="368"/>
                    <a:pt x="21" y="370"/>
                  </a:cubicBezTo>
                  <a:cubicBezTo>
                    <a:pt x="34" y="396"/>
                    <a:pt x="57" y="414"/>
                    <a:pt x="80" y="432"/>
                  </a:cubicBezTo>
                  <a:cubicBezTo>
                    <a:pt x="101" y="450"/>
                    <a:pt x="123" y="465"/>
                    <a:pt x="147" y="477"/>
                  </a:cubicBezTo>
                  <a:cubicBezTo>
                    <a:pt x="196" y="500"/>
                    <a:pt x="249" y="499"/>
                    <a:pt x="298" y="478"/>
                  </a:cubicBezTo>
                  <a:cubicBezTo>
                    <a:pt x="391" y="438"/>
                    <a:pt x="466" y="333"/>
                    <a:pt x="464" y="229"/>
                  </a:cubicBezTo>
                  <a:cubicBezTo>
                    <a:pt x="463" y="175"/>
                    <a:pt x="435" y="131"/>
                    <a:pt x="399" y="93"/>
                  </a:cubicBezTo>
                  <a:close/>
                  <a:moveTo>
                    <a:pt x="46" y="374"/>
                  </a:moveTo>
                  <a:cubicBezTo>
                    <a:pt x="45" y="372"/>
                    <a:pt x="43" y="369"/>
                    <a:pt x="42" y="367"/>
                  </a:cubicBezTo>
                  <a:cubicBezTo>
                    <a:pt x="45" y="371"/>
                    <a:pt x="48" y="375"/>
                    <a:pt x="51" y="378"/>
                  </a:cubicBezTo>
                  <a:cubicBezTo>
                    <a:pt x="50" y="377"/>
                    <a:pt x="48" y="375"/>
                    <a:pt x="46" y="374"/>
                  </a:cubicBezTo>
                  <a:close/>
                  <a:moveTo>
                    <a:pt x="369" y="401"/>
                  </a:moveTo>
                  <a:cubicBezTo>
                    <a:pt x="356" y="402"/>
                    <a:pt x="344" y="400"/>
                    <a:pt x="331" y="391"/>
                  </a:cubicBezTo>
                  <a:cubicBezTo>
                    <a:pt x="330" y="390"/>
                    <a:pt x="328" y="393"/>
                    <a:pt x="330" y="394"/>
                  </a:cubicBezTo>
                  <a:cubicBezTo>
                    <a:pt x="340" y="402"/>
                    <a:pt x="352" y="406"/>
                    <a:pt x="364" y="406"/>
                  </a:cubicBezTo>
                  <a:cubicBezTo>
                    <a:pt x="351" y="418"/>
                    <a:pt x="338" y="429"/>
                    <a:pt x="323" y="439"/>
                  </a:cubicBezTo>
                  <a:cubicBezTo>
                    <a:pt x="319" y="440"/>
                    <a:pt x="316" y="440"/>
                    <a:pt x="311" y="440"/>
                  </a:cubicBezTo>
                  <a:cubicBezTo>
                    <a:pt x="299" y="440"/>
                    <a:pt x="288" y="432"/>
                    <a:pt x="281" y="422"/>
                  </a:cubicBezTo>
                  <a:cubicBezTo>
                    <a:pt x="279" y="421"/>
                    <a:pt x="277" y="423"/>
                    <a:pt x="278" y="424"/>
                  </a:cubicBezTo>
                  <a:cubicBezTo>
                    <a:pt x="286" y="434"/>
                    <a:pt x="299" y="443"/>
                    <a:pt x="313" y="445"/>
                  </a:cubicBezTo>
                  <a:cubicBezTo>
                    <a:pt x="305" y="449"/>
                    <a:pt x="298" y="453"/>
                    <a:pt x="290" y="457"/>
                  </a:cubicBezTo>
                  <a:cubicBezTo>
                    <a:pt x="290" y="456"/>
                    <a:pt x="291" y="456"/>
                    <a:pt x="291" y="456"/>
                  </a:cubicBezTo>
                  <a:cubicBezTo>
                    <a:pt x="293" y="454"/>
                    <a:pt x="291" y="452"/>
                    <a:pt x="289" y="452"/>
                  </a:cubicBezTo>
                  <a:cubicBezTo>
                    <a:pt x="272" y="456"/>
                    <a:pt x="257" y="465"/>
                    <a:pt x="239" y="457"/>
                  </a:cubicBezTo>
                  <a:cubicBezTo>
                    <a:pt x="223" y="450"/>
                    <a:pt x="219" y="429"/>
                    <a:pt x="219" y="413"/>
                  </a:cubicBezTo>
                  <a:cubicBezTo>
                    <a:pt x="219" y="413"/>
                    <a:pt x="218" y="412"/>
                    <a:pt x="218" y="413"/>
                  </a:cubicBezTo>
                  <a:cubicBezTo>
                    <a:pt x="214" y="431"/>
                    <a:pt x="218" y="450"/>
                    <a:pt x="235" y="460"/>
                  </a:cubicBezTo>
                  <a:cubicBezTo>
                    <a:pt x="243" y="465"/>
                    <a:pt x="253" y="467"/>
                    <a:pt x="264" y="466"/>
                  </a:cubicBezTo>
                  <a:cubicBezTo>
                    <a:pt x="224" y="477"/>
                    <a:pt x="185" y="471"/>
                    <a:pt x="148" y="452"/>
                  </a:cubicBezTo>
                  <a:cubicBezTo>
                    <a:pt x="141" y="448"/>
                    <a:pt x="134" y="444"/>
                    <a:pt x="127" y="439"/>
                  </a:cubicBezTo>
                  <a:cubicBezTo>
                    <a:pt x="125" y="434"/>
                    <a:pt x="122" y="429"/>
                    <a:pt x="121" y="424"/>
                  </a:cubicBezTo>
                  <a:cubicBezTo>
                    <a:pt x="115" y="407"/>
                    <a:pt x="116" y="389"/>
                    <a:pt x="118" y="372"/>
                  </a:cubicBezTo>
                  <a:cubicBezTo>
                    <a:pt x="118" y="371"/>
                    <a:pt x="116" y="371"/>
                    <a:pt x="116" y="372"/>
                  </a:cubicBezTo>
                  <a:cubicBezTo>
                    <a:pt x="113" y="391"/>
                    <a:pt x="113" y="409"/>
                    <a:pt x="118" y="428"/>
                  </a:cubicBezTo>
                  <a:cubicBezTo>
                    <a:pt x="118" y="430"/>
                    <a:pt x="119" y="432"/>
                    <a:pt x="120" y="434"/>
                  </a:cubicBezTo>
                  <a:cubicBezTo>
                    <a:pt x="116" y="431"/>
                    <a:pt x="112" y="428"/>
                    <a:pt x="108" y="425"/>
                  </a:cubicBezTo>
                  <a:cubicBezTo>
                    <a:pt x="109" y="425"/>
                    <a:pt x="110" y="423"/>
                    <a:pt x="108" y="422"/>
                  </a:cubicBezTo>
                  <a:cubicBezTo>
                    <a:pt x="80" y="395"/>
                    <a:pt x="68" y="358"/>
                    <a:pt x="87" y="321"/>
                  </a:cubicBezTo>
                  <a:cubicBezTo>
                    <a:pt x="88" y="321"/>
                    <a:pt x="86" y="320"/>
                    <a:pt x="86" y="321"/>
                  </a:cubicBezTo>
                  <a:cubicBezTo>
                    <a:pt x="68" y="351"/>
                    <a:pt x="72" y="388"/>
                    <a:pt x="94" y="414"/>
                  </a:cubicBezTo>
                  <a:cubicBezTo>
                    <a:pt x="92" y="413"/>
                    <a:pt x="90" y="411"/>
                    <a:pt x="88" y="409"/>
                  </a:cubicBezTo>
                  <a:cubicBezTo>
                    <a:pt x="76" y="400"/>
                    <a:pt x="66" y="390"/>
                    <a:pt x="54" y="381"/>
                  </a:cubicBezTo>
                  <a:cubicBezTo>
                    <a:pt x="48" y="374"/>
                    <a:pt x="43" y="366"/>
                    <a:pt x="38" y="358"/>
                  </a:cubicBezTo>
                  <a:cubicBezTo>
                    <a:pt x="33" y="343"/>
                    <a:pt x="28" y="328"/>
                    <a:pt x="25" y="312"/>
                  </a:cubicBezTo>
                  <a:cubicBezTo>
                    <a:pt x="26" y="312"/>
                    <a:pt x="27" y="312"/>
                    <a:pt x="27" y="311"/>
                  </a:cubicBezTo>
                  <a:cubicBezTo>
                    <a:pt x="30" y="297"/>
                    <a:pt x="29" y="282"/>
                    <a:pt x="33" y="268"/>
                  </a:cubicBezTo>
                  <a:cubicBezTo>
                    <a:pt x="37" y="253"/>
                    <a:pt x="44" y="239"/>
                    <a:pt x="56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45" y="237"/>
                    <a:pt x="38" y="248"/>
                    <a:pt x="33" y="261"/>
                  </a:cubicBezTo>
                  <a:cubicBezTo>
                    <a:pt x="28" y="273"/>
                    <a:pt x="23" y="288"/>
                    <a:pt x="23" y="302"/>
                  </a:cubicBezTo>
                  <a:cubicBezTo>
                    <a:pt x="14" y="246"/>
                    <a:pt x="22" y="188"/>
                    <a:pt x="51" y="136"/>
                  </a:cubicBezTo>
                  <a:cubicBezTo>
                    <a:pt x="90" y="68"/>
                    <a:pt x="164" y="22"/>
                    <a:pt x="243" y="28"/>
                  </a:cubicBezTo>
                  <a:cubicBezTo>
                    <a:pt x="287" y="31"/>
                    <a:pt x="327" y="51"/>
                    <a:pt x="361" y="80"/>
                  </a:cubicBezTo>
                  <a:cubicBezTo>
                    <a:pt x="400" y="113"/>
                    <a:pt x="437" y="159"/>
                    <a:pt x="444" y="211"/>
                  </a:cubicBezTo>
                  <a:cubicBezTo>
                    <a:pt x="450" y="255"/>
                    <a:pt x="437" y="299"/>
                    <a:pt x="416" y="337"/>
                  </a:cubicBezTo>
                  <a:cubicBezTo>
                    <a:pt x="415" y="338"/>
                    <a:pt x="414" y="338"/>
                    <a:pt x="412" y="338"/>
                  </a:cubicBezTo>
                  <a:cubicBezTo>
                    <a:pt x="406" y="340"/>
                    <a:pt x="398" y="340"/>
                    <a:pt x="391" y="340"/>
                  </a:cubicBezTo>
                  <a:cubicBezTo>
                    <a:pt x="389" y="340"/>
                    <a:pt x="389" y="343"/>
                    <a:pt x="391" y="343"/>
                  </a:cubicBezTo>
                  <a:cubicBezTo>
                    <a:pt x="398" y="343"/>
                    <a:pt x="406" y="343"/>
                    <a:pt x="413" y="342"/>
                  </a:cubicBezTo>
                  <a:cubicBezTo>
                    <a:pt x="410" y="347"/>
                    <a:pt x="407" y="352"/>
                    <a:pt x="404" y="357"/>
                  </a:cubicBezTo>
                  <a:cubicBezTo>
                    <a:pt x="394" y="373"/>
                    <a:pt x="382" y="387"/>
                    <a:pt x="369" y="40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05"/>
            <p:cNvSpPr/>
            <p:nvPr>
              <p:custDataLst>
                <p:tags r:id="rId6"/>
              </p:custDataLst>
            </p:nvPr>
          </p:nvSpPr>
          <p:spPr bwMode="auto">
            <a:xfrm>
              <a:off x="10247" y="4741"/>
              <a:ext cx="29" cy="90"/>
            </a:xfrm>
            <a:custGeom>
              <a:avLst/>
              <a:gdLst>
                <a:gd name="T0" fmla="*/ 31 w 31"/>
                <a:gd name="T1" fmla="*/ 0 h 94"/>
                <a:gd name="T2" fmla="*/ 20 w 31"/>
                <a:gd name="T3" fmla="*/ 93 h 94"/>
                <a:gd name="T4" fmla="*/ 22 w 31"/>
                <a:gd name="T5" fmla="*/ 92 h 94"/>
                <a:gd name="T6" fmla="*/ 17 w 31"/>
                <a:gd name="T7" fmla="*/ 73 h 94"/>
                <a:gd name="T8" fmla="*/ 16 w 31"/>
                <a:gd name="T9" fmla="*/ 48 h 94"/>
                <a:gd name="T10" fmla="*/ 31 w 31"/>
                <a:gd name="T11" fmla="*/ 0 h 94"/>
                <a:gd name="T12" fmla="*/ 31 w 31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4">
                  <a:moveTo>
                    <a:pt x="31" y="0"/>
                  </a:moveTo>
                  <a:cubicBezTo>
                    <a:pt x="15" y="24"/>
                    <a:pt x="0" y="66"/>
                    <a:pt x="20" y="93"/>
                  </a:cubicBezTo>
                  <a:cubicBezTo>
                    <a:pt x="21" y="94"/>
                    <a:pt x="23" y="93"/>
                    <a:pt x="22" y="92"/>
                  </a:cubicBezTo>
                  <a:cubicBezTo>
                    <a:pt x="21" y="85"/>
                    <a:pt x="18" y="80"/>
                    <a:pt x="17" y="73"/>
                  </a:cubicBezTo>
                  <a:cubicBezTo>
                    <a:pt x="15" y="65"/>
                    <a:pt x="15" y="56"/>
                    <a:pt x="16" y="48"/>
                  </a:cubicBezTo>
                  <a:cubicBezTo>
                    <a:pt x="17" y="31"/>
                    <a:pt x="23" y="15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906"/>
            <p:cNvSpPr/>
            <p:nvPr>
              <p:custDataLst>
                <p:tags r:id="rId7"/>
              </p:custDataLst>
            </p:nvPr>
          </p:nvSpPr>
          <p:spPr bwMode="auto">
            <a:xfrm>
              <a:off x="10339" y="4849"/>
              <a:ext cx="65" cy="75"/>
            </a:xfrm>
            <a:custGeom>
              <a:avLst/>
              <a:gdLst>
                <a:gd name="T0" fmla="*/ 67 w 69"/>
                <a:gd name="T1" fmla="*/ 71 h 79"/>
                <a:gd name="T2" fmla="*/ 19 w 69"/>
                <a:gd name="T3" fmla="*/ 53 h 79"/>
                <a:gd name="T4" fmla="*/ 7 w 69"/>
                <a:gd name="T5" fmla="*/ 1 h 79"/>
                <a:gd name="T6" fmla="*/ 6 w 69"/>
                <a:gd name="T7" fmla="*/ 0 h 79"/>
                <a:gd name="T8" fmla="*/ 14 w 69"/>
                <a:gd name="T9" fmla="*/ 56 h 79"/>
                <a:gd name="T10" fmla="*/ 68 w 69"/>
                <a:gd name="T11" fmla="*/ 74 h 79"/>
                <a:gd name="T12" fmla="*/ 67 w 69"/>
                <a:gd name="T1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67" y="71"/>
                  </a:moveTo>
                  <a:cubicBezTo>
                    <a:pt x="48" y="69"/>
                    <a:pt x="32" y="67"/>
                    <a:pt x="19" y="53"/>
                  </a:cubicBezTo>
                  <a:cubicBezTo>
                    <a:pt x="5" y="39"/>
                    <a:pt x="3" y="18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0" y="20"/>
                    <a:pt x="2" y="40"/>
                    <a:pt x="14" y="56"/>
                  </a:cubicBezTo>
                  <a:cubicBezTo>
                    <a:pt x="26" y="72"/>
                    <a:pt x="49" y="79"/>
                    <a:pt x="68" y="74"/>
                  </a:cubicBezTo>
                  <a:cubicBezTo>
                    <a:pt x="69" y="73"/>
                    <a:pt x="69" y="71"/>
                    <a:pt x="67" y="7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07"/>
            <p:cNvSpPr/>
            <p:nvPr>
              <p:custDataLst>
                <p:tags r:id="rId8"/>
              </p:custDataLst>
            </p:nvPr>
          </p:nvSpPr>
          <p:spPr bwMode="auto">
            <a:xfrm>
              <a:off x="10296" y="4571"/>
              <a:ext cx="278" cy="288"/>
            </a:xfrm>
            <a:custGeom>
              <a:avLst/>
              <a:gdLst>
                <a:gd name="T0" fmla="*/ 278 w 291"/>
                <a:gd name="T1" fmla="*/ 100 h 301"/>
                <a:gd name="T2" fmla="*/ 215 w 291"/>
                <a:gd name="T3" fmla="*/ 102 h 301"/>
                <a:gd name="T4" fmla="*/ 184 w 291"/>
                <a:gd name="T5" fmla="*/ 103 h 301"/>
                <a:gd name="T6" fmla="*/ 217 w 291"/>
                <a:gd name="T7" fmla="*/ 66 h 301"/>
                <a:gd name="T8" fmla="*/ 153 w 291"/>
                <a:gd name="T9" fmla="*/ 4 h 301"/>
                <a:gd name="T10" fmla="*/ 34 w 291"/>
                <a:gd name="T11" fmla="*/ 128 h 301"/>
                <a:gd name="T12" fmla="*/ 12 w 291"/>
                <a:gd name="T13" fmla="*/ 182 h 301"/>
                <a:gd name="T14" fmla="*/ 169 w 291"/>
                <a:gd name="T15" fmla="*/ 299 h 301"/>
                <a:gd name="T16" fmla="*/ 205 w 291"/>
                <a:gd name="T17" fmla="*/ 261 h 301"/>
                <a:gd name="T18" fmla="*/ 212 w 291"/>
                <a:gd name="T19" fmla="*/ 221 h 301"/>
                <a:gd name="T20" fmla="*/ 171 w 291"/>
                <a:gd name="T21" fmla="*/ 280 h 301"/>
                <a:gd name="T22" fmla="*/ 168 w 291"/>
                <a:gd name="T23" fmla="*/ 259 h 301"/>
                <a:gd name="T24" fmla="*/ 173 w 291"/>
                <a:gd name="T25" fmla="*/ 235 h 301"/>
                <a:gd name="T26" fmla="*/ 125 w 291"/>
                <a:gd name="T27" fmla="*/ 253 h 301"/>
                <a:gd name="T28" fmla="*/ 143 w 291"/>
                <a:gd name="T29" fmla="*/ 215 h 301"/>
                <a:gd name="T30" fmla="*/ 121 w 291"/>
                <a:gd name="T31" fmla="*/ 251 h 301"/>
                <a:gd name="T32" fmla="*/ 103 w 291"/>
                <a:gd name="T33" fmla="*/ 194 h 301"/>
                <a:gd name="T34" fmla="*/ 100 w 291"/>
                <a:gd name="T35" fmla="*/ 238 h 301"/>
                <a:gd name="T36" fmla="*/ 73 w 291"/>
                <a:gd name="T37" fmla="*/ 163 h 301"/>
                <a:gd name="T38" fmla="*/ 65 w 291"/>
                <a:gd name="T39" fmla="*/ 215 h 301"/>
                <a:gd name="T40" fmla="*/ 42 w 291"/>
                <a:gd name="T41" fmla="*/ 184 h 301"/>
                <a:gd name="T42" fmla="*/ 50 w 291"/>
                <a:gd name="T43" fmla="*/ 162 h 301"/>
                <a:gd name="T44" fmla="*/ 19 w 291"/>
                <a:gd name="T45" fmla="*/ 177 h 301"/>
                <a:gd name="T46" fmla="*/ 84 w 291"/>
                <a:gd name="T47" fmla="*/ 95 h 301"/>
                <a:gd name="T48" fmla="*/ 202 w 291"/>
                <a:gd name="T49" fmla="*/ 73 h 301"/>
                <a:gd name="T50" fmla="*/ 168 w 291"/>
                <a:gd name="T51" fmla="*/ 102 h 301"/>
                <a:gd name="T52" fmla="*/ 163 w 291"/>
                <a:gd name="T53" fmla="*/ 102 h 301"/>
                <a:gd name="T54" fmla="*/ 181 w 291"/>
                <a:gd name="T55" fmla="*/ 114 h 301"/>
                <a:gd name="T56" fmla="*/ 263 w 291"/>
                <a:gd name="T57" fmla="*/ 111 h 301"/>
                <a:gd name="T58" fmla="*/ 256 w 291"/>
                <a:gd name="T59" fmla="*/ 151 h 301"/>
                <a:gd name="T60" fmla="*/ 224 w 291"/>
                <a:gd name="T61" fmla="*/ 154 h 301"/>
                <a:gd name="T62" fmla="*/ 263 w 291"/>
                <a:gd name="T63" fmla="*/ 172 h 301"/>
                <a:gd name="T64" fmla="*/ 235 w 291"/>
                <a:gd name="T65" fmla="*/ 153 h 301"/>
                <a:gd name="T66" fmla="*/ 233 w 291"/>
                <a:gd name="T67" fmla="*/ 176 h 301"/>
                <a:gd name="T68" fmla="*/ 219 w 291"/>
                <a:gd name="T69" fmla="*/ 178 h 301"/>
                <a:gd name="T70" fmla="*/ 208 w 291"/>
                <a:gd name="T71" fmla="*/ 175 h 301"/>
                <a:gd name="T72" fmla="*/ 214 w 291"/>
                <a:gd name="T73" fmla="*/ 153 h 301"/>
                <a:gd name="T74" fmla="*/ 188 w 291"/>
                <a:gd name="T75" fmla="*/ 176 h 301"/>
                <a:gd name="T76" fmla="*/ 173 w 291"/>
                <a:gd name="T77" fmla="*/ 153 h 301"/>
                <a:gd name="T78" fmla="*/ 185 w 291"/>
                <a:gd name="T79" fmla="*/ 164 h 301"/>
                <a:gd name="T80" fmla="*/ 167 w 291"/>
                <a:gd name="T81" fmla="*/ 177 h 301"/>
                <a:gd name="T82" fmla="*/ 213 w 291"/>
                <a:gd name="T83" fmla="*/ 218 h 301"/>
                <a:gd name="T84" fmla="*/ 186 w 291"/>
                <a:gd name="T85" fmla="*/ 198 h 301"/>
                <a:gd name="T86" fmla="*/ 215 w 291"/>
                <a:gd name="T87" fmla="*/ 195 h 301"/>
                <a:gd name="T88" fmla="*/ 228 w 291"/>
                <a:gd name="T89" fmla="*/ 194 h 301"/>
                <a:gd name="T90" fmla="*/ 271 w 291"/>
                <a:gd name="T91" fmla="*/ 192 h 301"/>
                <a:gd name="T92" fmla="*/ 288 w 291"/>
                <a:gd name="T93" fmla="*/ 189 h 301"/>
                <a:gd name="T94" fmla="*/ 285 w 291"/>
                <a:gd name="T95" fmla="*/ 17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301">
                  <a:moveTo>
                    <a:pt x="285" y="177"/>
                  </a:moveTo>
                  <a:cubicBezTo>
                    <a:pt x="284" y="151"/>
                    <a:pt x="283" y="125"/>
                    <a:pt x="278" y="100"/>
                  </a:cubicBezTo>
                  <a:cubicBezTo>
                    <a:pt x="277" y="95"/>
                    <a:pt x="272" y="93"/>
                    <a:pt x="268" y="94"/>
                  </a:cubicBezTo>
                  <a:cubicBezTo>
                    <a:pt x="250" y="97"/>
                    <a:pt x="232" y="100"/>
                    <a:pt x="215" y="102"/>
                  </a:cubicBezTo>
                  <a:cubicBezTo>
                    <a:pt x="206" y="103"/>
                    <a:pt x="198" y="104"/>
                    <a:pt x="190" y="104"/>
                  </a:cubicBezTo>
                  <a:cubicBezTo>
                    <a:pt x="188" y="104"/>
                    <a:pt x="186" y="103"/>
                    <a:pt x="184" y="103"/>
                  </a:cubicBezTo>
                  <a:cubicBezTo>
                    <a:pt x="196" y="96"/>
                    <a:pt x="205" y="85"/>
                    <a:pt x="217" y="77"/>
                  </a:cubicBezTo>
                  <a:cubicBezTo>
                    <a:pt x="221" y="75"/>
                    <a:pt x="222" y="68"/>
                    <a:pt x="217" y="66"/>
                  </a:cubicBezTo>
                  <a:cubicBezTo>
                    <a:pt x="193" y="55"/>
                    <a:pt x="176" y="32"/>
                    <a:pt x="166" y="8"/>
                  </a:cubicBezTo>
                  <a:cubicBezTo>
                    <a:pt x="163" y="2"/>
                    <a:pt x="158" y="0"/>
                    <a:pt x="153" y="4"/>
                  </a:cubicBezTo>
                  <a:cubicBezTo>
                    <a:pt x="123" y="28"/>
                    <a:pt x="97" y="55"/>
                    <a:pt x="71" y="83"/>
                  </a:cubicBezTo>
                  <a:cubicBezTo>
                    <a:pt x="58" y="98"/>
                    <a:pt x="46" y="113"/>
                    <a:pt x="34" y="128"/>
                  </a:cubicBezTo>
                  <a:cubicBezTo>
                    <a:pt x="24" y="141"/>
                    <a:pt x="10" y="155"/>
                    <a:pt x="3" y="169"/>
                  </a:cubicBezTo>
                  <a:cubicBezTo>
                    <a:pt x="0" y="176"/>
                    <a:pt x="6" y="183"/>
                    <a:pt x="12" y="182"/>
                  </a:cubicBezTo>
                  <a:cubicBezTo>
                    <a:pt x="28" y="207"/>
                    <a:pt x="54" y="225"/>
                    <a:pt x="77" y="241"/>
                  </a:cubicBezTo>
                  <a:cubicBezTo>
                    <a:pt x="107" y="262"/>
                    <a:pt x="138" y="280"/>
                    <a:pt x="169" y="299"/>
                  </a:cubicBezTo>
                  <a:cubicBezTo>
                    <a:pt x="173" y="301"/>
                    <a:pt x="178" y="299"/>
                    <a:pt x="181" y="296"/>
                  </a:cubicBezTo>
                  <a:cubicBezTo>
                    <a:pt x="189" y="284"/>
                    <a:pt x="197" y="273"/>
                    <a:pt x="205" y="261"/>
                  </a:cubicBezTo>
                  <a:cubicBezTo>
                    <a:pt x="212" y="250"/>
                    <a:pt x="221" y="238"/>
                    <a:pt x="219" y="224"/>
                  </a:cubicBezTo>
                  <a:cubicBezTo>
                    <a:pt x="218" y="221"/>
                    <a:pt x="214" y="219"/>
                    <a:pt x="212" y="221"/>
                  </a:cubicBezTo>
                  <a:cubicBezTo>
                    <a:pt x="201" y="229"/>
                    <a:pt x="197" y="242"/>
                    <a:pt x="190" y="253"/>
                  </a:cubicBezTo>
                  <a:cubicBezTo>
                    <a:pt x="185" y="262"/>
                    <a:pt x="178" y="271"/>
                    <a:pt x="171" y="280"/>
                  </a:cubicBezTo>
                  <a:cubicBezTo>
                    <a:pt x="169" y="279"/>
                    <a:pt x="168" y="278"/>
                    <a:pt x="166" y="277"/>
                  </a:cubicBezTo>
                  <a:cubicBezTo>
                    <a:pt x="166" y="271"/>
                    <a:pt x="167" y="265"/>
                    <a:pt x="168" y="259"/>
                  </a:cubicBezTo>
                  <a:cubicBezTo>
                    <a:pt x="169" y="251"/>
                    <a:pt x="172" y="243"/>
                    <a:pt x="174" y="235"/>
                  </a:cubicBezTo>
                  <a:cubicBezTo>
                    <a:pt x="174" y="235"/>
                    <a:pt x="173" y="235"/>
                    <a:pt x="173" y="235"/>
                  </a:cubicBezTo>
                  <a:cubicBezTo>
                    <a:pt x="168" y="247"/>
                    <a:pt x="163" y="261"/>
                    <a:pt x="161" y="275"/>
                  </a:cubicBezTo>
                  <a:cubicBezTo>
                    <a:pt x="149" y="268"/>
                    <a:pt x="137" y="260"/>
                    <a:pt x="125" y="253"/>
                  </a:cubicBezTo>
                  <a:cubicBezTo>
                    <a:pt x="125" y="251"/>
                    <a:pt x="126" y="249"/>
                    <a:pt x="126" y="248"/>
                  </a:cubicBezTo>
                  <a:cubicBezTo>
                    <a:pt x="128" y="236"/>
                    <a:pt x="135" y="224"/>
                    <a:pt x="143" y="215"/>
                  </a:cubicBezTo>
                  <a:cubicBezTo>
                    <a:pt x="143" y="215"/>
                    <a:pt x="143" y="214"/>
                    <a:pt x="143" y="215"/>
                  </a:cubicBezTo>
                  <a:cubicBezTo>
                    <a:pt x="132" y="225"/>
                    <a:pt x="124" y="236"/>
                    <a:pt x="121" y="251"/>
                  </a:cubicBezTo>
                  <a:cubicBezTo>
                    <a:pt x="116" y="248"/>
                    <a:pt x="110" y="244"/>
                    <a:pt x="104" y="241"/>
                  </a:cubicBezTo>
                  <a:cubicBezTo>
                    <a:pt x="105" y="225"/>
                    <a:pt x="103" y="209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208"/>
                    <a:pt x="100" y="224"/>
                    <a:pt x="100" y="238"/>
                  </a:cubicBezTo>
                  <a:cubicBezTo>
                    <a:pt x="89" y="231"/>
                    <a:pt x="78" y="224"/>
                    <a:pt x="68" y="216"/>
                  </a:cubicBezTo>
                  <a:cubicBezTo>
                    <a:pt x="75" y="200"/>
                    <a:pt x="76" y="182"/>
                    <a:pt x="73" y="163"/>
                  </a:cubicBezTo>
                  <a:cubicBezTo>
                    <a:pt x="72" y="162"/>
                    <a:pt x="71" y="163"/>
                    <a:pt x="71" y="164"/>
                  </a:cubicBezTo>
                  <a:cubicBezTo>
                    <a:pt x="74" y="182"/>
                    <a:pt x="73" y="199"/>
                    <a:pt x="65" y="215"/>
                  </a:cubicBezTo>
                  <a:cubicBezTo>
                    <a:pt x="57" y="209"/>
                    <a:pt x="50" y="203"/>
                    <a:pt x="42" y="197"/>
                  </a:cubicBezTo>
                  <a:cubicBezTo>
                    <a:pt x="42" y="193"/>
                    <a:pt x="41" y="188"/>
                    <a:pt x="42" y="184"/>
                  </a:cubicBezTo>
                  <a:cubicBezTo>
                    <a:pt x="44" y="177"/>
                    <a:pt x="48" y="170"/>
                    <a:pt x="53" y="165"/>
                  </a:cubicBezTo>
                  <a:cubicBezTo>
                    <a:pt x="54" y="163"/>
                    <a:pt x="52" y="160"/>
                    <a:pt x="50" y="162"/>
                  </a:cubicBezTo>
                  <a:cubicBezTo>
                    <a:pt x="43" y="170"/>
                    <a:pt x="37" y="181"/>
                    <a:pt x="37" y="193"/>
                  </a:cubicBezTo>
                  <a:cubicBezTo>
                    <a:pt x="31" y="188"/>
                    <a:pt x="25" y="182"/>
                    <a:pt x="19" y="177"/>
                  </a:cubicBezTo>
                  <a:cubicBezTo>
                    <a:pt x="29" y="166"/>
                    <a:pt x="37" y="152"/>
                    <a:pt x="46" y="141"/>
                  </a:cubicBezTo>
                  <a:cubicBezTo>
                    <a:pt x="58" y="125"/>
                    <a:pt x="71" y="110"/>
                    <a:pt x="84" y="95"/>
                  </a:cubicBezTo>
                  <a:cubicBezTo>
                    <a:pt x="106" y="70"/>
                    <a:pt x="130" y="45"/>
                    <a:pt x="155" y="23"/>
                  </a:cubicBezTo>
                  <a:cubicBezTo>
                    <a:pt x="166" y="44"/>
                    <a:pt x="182" y="62"/>
                    <a:pt x="202" y="73"/>
                  </a:cubicBezTo>
                  <a:cubicBezTo>
                    <a:pt x="193" y="82"/>
                    <a:pt x="184" y="92"/>
                    <a:pt x="172" y="97"/>
                  </a:cubicBezTo>
                  <a:cubicBezTo>
                    <a:pt x="170" y="98"/>
                    <a:pt x="168" y="100"/>
                    <a:pt x="168" y="102"/>
                  </a:cubicBezTo>
                  <a:cubicBezTo>
                    <a:pt x="166" y="102"/>
                    <a:pt x="164" y="102"/>
                    <a:pt x="163" y="102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6" y="105"/>
                    <a:pt x="167" y="108"/>
                    <a:pt x="170" y="110"/>
                  </a:cubicBezTo>
                  <a:cubicBezTo>
                    <a:pt x="174" y="112"/>
                    <a:pt x="178" y="113"/>
                    <a:pt x="181" y="114"/>
                  </a:cubicBezTo>
                  <a:cubicBezTo>
                    <a:pt x="190" y="116"/>
                    <a:pt x="199" y="117"/>
                    <a:pt x="207" y="117"/>
                  </a:cubicBezTo>
                  <a:cubicBezTo>
                    <a:pt x="226" y="118"/>
                    <a:pt x="245" y="114"/>
                    <a:pt x="263" y="111"/>
                  </a:cubicBezTo>
                  <a:cubicBezTo>
                    <a:pt x="265" y="129"/>
                    <a:pt x="266" y="148"/>
                    <a:pt x="266" y="166"/>
                  </a:cubicBezTo>
                  <a:cubicBezTo>
                    <a:pt x="265" y="160"/>
                    <a:pt x="262" y="154"/>
                    <a:pt x="256" y="151"/>
                  </a:cubicBezTo>
                  <a:cubicBezTo>
                    <a:pt x="247" y="147"/>
                    <a:pt x="234" y="151"/>
                    <a:pt x="224" y="153"/>
                  </a:cubicBezTo>
                  <a:cubicBezTo>
                    <a:pt x="223" y="153"/>
                    <a:pt x="224" y="154"/>
                    <a:pt x="224" y="154"/>
                  </a:cubicBezTo>
                  <a:cubicBezTo>
                    <a:pt x="233" y="152"/>
                    <a:pt x="242" y="151"/>
                    <a:pt x="251" y="152"/>
                  </a:cubicBezTo>
                  <a:cubicBezTo>
                    <a:pt x="261" y="154"/>
                    <a:pt x="263" y="164"/>
                    <a:pt x="263" y="172"/>
                  </a:cubicBezTo>
                  <a:cubicBezTo>
                    <a:pt x="254" y="172"/>
                    <a:pt x="244" y="174"/>
                    <a:pt x="235" y="175"/>
                  </a:cubicBezTo>
                  <a:cubicBezTo>
                    <a:pt x="235" y="168"/>
                    <a:pt x="235" y="161"/>
                    <a:pt x="235" y="153"/>
                  </a:cubicBezTo>
                  <a:cubicBezTo>
                    <a:pt x="235" y="153"/>
                    <a:pt x="234" y="153"/>
                    <a:pt x="234" y="153"/>
                  </a:cubicBezTo>
                  <a:cubicBezTo>
                    <a:pt x="234" y="161"/>
                    <a:pt x="234" y="168"/>
                    <a:pt x="233" y="176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28" y="176"/>
                    <a:pt x="223" y="177"/>
                    <a:pt x="219" y="178"/>
                  </a:cubicBezTo>
                  <a:cubicBezTo>
                    <a:pt x="215" y="178"/>
                    <a:pt x="212" y="177"/>
                    <a:pt x="208" y="177"/>
                  </a:cubicBezTo>
                  <a:cubicBezTo>
                    <a:pt x="208" y="176"/>
                    <a:pt x="208" y="176"/>
                    <a:pt x="208" y="175"/>
                  </a:cubicBezTo>
                  <a:cubicBezTo>
                    <a:pt x="207" y="167"/>
                    <a:pt x="211" y="160"/>
                    <a:pt x="214" y="153"/>
                  </a:cubicBezTo>
                  <a:cubicBezTo>
                    <a:pt x="214" y="153"/>
                    <a:pt x="214" y="153"/>
                    <a:pt x="214" y="153"/>
                  </a:cubicBezTo>
                  <a:cubicBezTo>
                    <a:pt x="208" y="160"/>
                    <a:pt x="205" y="169"/>
                    <a:pt x="205" y="177"/>
                  </a:cubicBezTo>
                  <a:cubicBezTo>
                    <a:pt x="200" y="177"/>
                    <a:pt x="194" y="176"/>
                    <a:pt x="188" y="176"/>
                  </a:cubicBezTo>
                  <a:cubicBezTo>
                    <a:pt x="189" y="171"/>
                    <a:pt x="189" y="165"/>
                    <a:pt x="187" y="161"/>
                  </a:cubicBezTo>
                  <a:cubicBezTo>
                    <a:pt x="185" y="154"/>
                    <a:pt x="179" y="153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80" y="154"/>
                    <a:pt x="183" y="158"/>
                    <a:pt x="185" y="164"/>
                  </a:cubicBezTo>
                  <a:cubicBezTo>
                    <a:pt x="185" y="168"/>
                    <a:pt x="184" y="172"/>
                    <a:pt x="183" y="176"/>
                  </a:cubicBezTo>
                  <a:cubicBezTo>
                    <a:pt x="178" y="176"/>
                    <a:pt x="172" y="177"/>
                    <a:pt x="167" y="177"/>
                  </a:cubicBezTo>
                  <a:cubicBezTo>
                    <a:pt x="162" y="178"/>
                    <a:pt x="161" y="184"/>
                    <a:pt x="163" y="187"/>
                  </a:cubicBezTo>
                  <a:cubicBezTo>
                    <a:pt x="173" y="211"/>
                    <a:pt x="190" y="215"/>
                    <a:pt x="213" y="218"/>
                  </a:cubicBezTo>
                  <a:cubicBezTo>
                    <a:pt x="217" y="218"/>
                    <a:pt x="219" y="213"/>
                    <a:pt x="215" y="212"/>
                  </a:cubicBezTo>
                  <a:cubicBezTo>
                    <a:pt x="204" y="208"/>
                    <a:pt x="194" y="204"/>
                    <a:pt x="186" y="198"/>
                  </a:cubicBezTo>
                  <a:cubicBezTo>
                    <a:pt x="195" y="197"/>
                    <a:pt x="204" y="196"/>
                    <a:pt x="213" y="195"/>
                  </a:cubicBezTo>
                  <a:cubicBezTo>
                    <a:pt x="214" y="196"/>
                    <a:pt x="215" y="196"/>
                    <a:pt x="215" y="195"/>
                  </a:cubicBezTo>
                  <a:cubicBezTo>
                    <a:pt x="219" y="195"/>
                    <a:pt x="223" y="194"/>
                    <a:pt x="227" y="194"/>
                  </a:cubicBezTo>
                  <a:cubicBezTo>
                    <a:pt x="227" y="194"/>
                    <a:pt x="227" y="194"/>
                    <a:pt x="228" y="194"/>
                  </a:cubicBezTo>
                  <a:cubicBezTo>
                    <a:pt x="238" y="195"/>
                    <a:pt x="253" y="198"/>
                    <a:pt x="263" y="192"/>
                  </a:cubicBezTo>
                  <a:cubicBezTo>
                    <a:pt x="266" y="192"/>
                    <a:pt x="268" y="192"/>
                    <a:pt x="271" y="192"/>
                  </a:cubicBezTo>
                  <a:cubicBezTo>
                    <a:pt x="274" y="194"/>
                    <a:pt x="278" y="194"/>
                    <a:pt x="281" y="191"/>
                  </a:cubicBezTo>
                  <a:cubicBezTo>
                    <a:pt x="283" y="191"/>
                    <a:pt x="286" y="190"/>
                    <a:pt x="288" y="189"/>
                  </a:cubicBezTo>
                  <a:cubicBezTo>
                    <a:pt x="291" y="187"/>
                    <a:pt x="291" y="183"/>
                    <a:pt x="289" y="180"/>
                  </a:cubicBezTo>
                  <a:cubicBezTo>
                    <a:pt x="288" y="179"/>
                    <a:pt x="286" y="178"/>
                    <a:pt x="285" y="177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37185" y="2401570"/>
            <a:ext cx="4599305" cy="151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Topological Sort</a:t>
            </a: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8940" y="4050665"/>
            <a:ext cx="4257675" cy="758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3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Section 9.2</a:t>
            </a:r>
          </a:p>
        </p:txBody>
      </p:sp>
      <p:pic>
        <p:nvPicPr>
          <p:cNvPr id="9" name="PA_库_PicturePlaceholder 1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87900" y="1844675"/>
            <a:ext cx="4356100" cy="3258820"/>
          </a:xfrm>
          <a:custGeom>
            <a:avLst/>
            <a:gdLst>
              <a:gd name="connsiteX0" fmla="*/ 0 w 8115300"/>
              <a:gd name="connsiteY0" fmla="*/ 6858000 h 6858000"/>
              <a:gd name="connsiteX1" fmla="*/ 1714500 w 8115300"/>
              <a:gd name="connsiteY1" fmla="*/ 0 h 6858000"/>
              <a:gd name="connsiteX2" fmla="*/ 6400800 w 8115300"/>
              <a:gd name="connsiteY2" fmla="*/ 0 h 6858000"/>
              <a:gd name="connsiteX3" fmla="*/ 8115300 w 8115300"/>
              <a:gd name="connsiteY3" fmla="*/ 6858000 h 6858000"/>
              <a:gd name="connsiteX4" fmla="*/ 0 w 8115300"/>
              <a:gd name="connsiteY4" fmla="*/ 6858000 h 6858000"/>
              <a:gd name="connsiteX0-1" fmla="*/ 0 w 6438900"/>
              <a:gd name="connsiteY0-2" fmla="*/ 6858000 h 6858000"/>
              <a:gd name="connsiteX1-3" fmla="*/ 1714500 w 6438900"/>
              <a:gd name="connsiteY1-4" fmla="*/ 0 h 6858000"/>
              <a:gd name="connsiteX2-5" fmla="*/ 6400800 w 6438900"/>
              <a:gd name="connsiteY2-6" fmla="*/ 0 h 6858000"/>
              <a:gd name="connsiteX3-7" fmla="*/ 6438900 w 6438900"/>
              <a:gd name="connsiteY3-8" fmla="*/ 6858000 h 6858000"/>
              <a:gd name="connsiteX4-9" fmla="*/ 0 w 6438900"/>
              <a:gd name="connsiteY4-10" fmla="*/ 6858000 h 6858000"/>
              <a:gd name="connsiteX0-11" fmla="*/ 0 w 6400800"/>
              <a:gd name="connsiteY0-12" fmla="*/ 6858000 h 6858000"/>
              <a:gd name="connsiteX1-13" fmla="*/ 1714500 w 6400800"/>
              <a:gd name="connsiteY1-14" fmla="*/ 0 h 6858000"/>
              <a:gd name="connsiteX2-15" fmla="*/ 6400800 w 6400800"/>
              <a:gd name="connsiteY2-16" fmla="*/ 0 h 6858000"/>
              <a:gd name="connsiteX3-17" fmla="*/ 6400800 w 6400800"/>
              <a:gd name="connsiteY3-18" fmla="*/ 6838950 h 6858000"/>
              <a:gd name="connsiteX4-19" fmla="*/ 0 w 6400800"/>
              <a:gd name="connsiteY4-20" fmla="*/ 6858000 h 6858000"/>
              <a:gd name="connsiteX0-21" fmla="*/ 0 w 6419850"/>
              <a:gd name="connsiteY0-22" fmla="*/ 6858000 h 6877050"/>
              <a:gd name="connsiteX1-23" fmla="*/ 1714500 w 6419850"/>
              <a:gd name="connsiteY1-24" fmla="*/ 0 h 6877050"/>
              <a:gd name="connsiteX2-25" fmla="*/ 6400800 w 6419850"/>
              <a:gd name="connsiteY2-26" fmla="*/ 0 h 6877050"/>
              <a:gd name="connsiteX3-27" fmla="*/ 6419850 w 6419850"/>
              <a:gd name="connsiteY3-28" fmla="*/ 6877050 h 6877050"/>
              <a:gd name="connsiteX4-29" fmla="*/ 0 w 6419850"/>
              <a:gd name="connsiteY4-30" fmla="*/ 6858000 h 6877050"/>
              <a:gd name="connsiteX0-31" fmla="*/ 0 w 6400800"/>
              <a:gd name="connsiteY0-32" fmla="*/ 6858000 h 6858000"/>
              <a:gd name="connsiteX1-33" fmla="*/ 1714500 w 6400800"/>
              <a:gd name="connsiteY1-34" fmla="*/ 0 h 6858000"/>
              <a:gd name="connsiteX2-35" fmla="*/ 6400800 w 6400800"/>
              <a:gd name="connsiteY2-36" fmla="*/ 0 h 6858000"/>
              <a:gd name="connsiteX3-37" fmla="*/ 6381750 w 6400800"/>
              <a:gd name="connsiteY3-38" fmla="*/ 6838950 h 6858000"/>
              <a:gd name="connsiteX4-39" fmla="*/ 0 w 6400800"/>
              <a:gd name="connsiteY4-4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00800" h="6858000">
                <a:moveTo>
                  <a:pt x="0" y="6858000"/>
                </a:moveTo>
                <a:lnTo>
                  <a:pt x="1714500" y="0"/>
                </a:lnTo>
                <a:lnTo>
                  <a:pt x="6400800" y="0"/>
                </a:lnTo>
                <a:lnTo>
                  <a:pt x="6381750" y="683895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170656-7B48-4BE4-A927-C9F357CE6793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30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32130" y="1748155"/>
            <a:ext cx="8060690" cy="327279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Given a series of tasks such as classes or jobs with </a:t>
            </a:r>
            <a:r>
              <a:rPr lang="en-US" altLang="zh-CN" sz="2400" dirty="0">
                <a:solidFill>
                  <a:srgbClr val="FF0000"/>
                </a:solidFill>
              </a:rPr>
              <a:t>prerequisite constraints</a:t>
            </a:r>
            <a:r>
              <a:rPr lang="en-US" altLang="zh-CN" sz="2400" dirty="0"/>
              <a:t>, one task cannot be started until its prerequisites are completed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algn="just"/>
            <a:r>
              <a:rPr lang="en-US" altLang="zh-CN" sz="2400" dirty="0"/>
              <a:t>Organize the tasks into a </a:t>
            </a:r>
            <a:r>
              <a:rPr lang="en-US" altLang="zh-CN" sz="2400" dirty="0">
                <a:solidFill>
                  <a:srgbClr val="FF0000"/>
                </a:solidFill>
              </a:rPr>
              <a:t>linear order </a:t>
            </a:r>
            <a:r>
              <a:rPr lang="en-US" altLang="zh-CN" sz="2400" dirty="0"/>
              <a:t>so that they are completed one at a time without violating any prerequisites.</a:t>
            </a:r>
          </a:p>
          <a:p>
            <a:endParaRPr lang="en-US" altLang="zh-CN" sz="2000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B0564C-7C7E-49E1-83FA-1D333EA82CF9}" type="slidenum">
              <a:rPr lang="en-US" altLang="zh-CN" sz="465" smtClean="0"/>
              <a:pPr/>
              <a:t>31</a:t>
            </a:fld>
            <a:endParaRPr lang="en-US" altLang="zh-CN" sz="465" smtClean="0"/>
          </a:p>
        </p:txBody>
      </p:sp>
      <p:grpSp>
        <p:nvGrpSpPr>
          <p:cNvPr id="12" name="Group 11"/>
          <p:cNvGrpSpPr/>
          <p:nvPr/>
        </p:nvGrpSpPr>
        <p:grpSpPr bwMode="auto">
          <a:xfrm>
            <a:off x="1922780" y="4509120"/>
            <a:ext cx="5041265" cy="1660525"/>
            <a:chOff x="1711993" y="4876151"/>
            <a:chExt cx="5597233" cy="1844258"/>
          </a:xfrm>
        </p:grpSpPr>
        <p:sp>
          <p:nvSpPr>
            <p:cNvPr id="14" name="Oval 1"/>
            <p:cNvSpPr/>
            <p:nvPr/>
          </p:nvSpPr>
          <p:spPr>
            <a:xfrm>
              <a:off x="1711993" y="4950345"/>
              <a:ext cx="2376853" cy="6606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Sitka Text" pitchFamily="2" charset="0"/>
                </a:rPr>
                <a:t>Programming C++</a:t>
              </a:r>
            </a:p>
          </p:txBody>
        </p:sp>
        <p:sp>
          <p:nvSpPr>
            <p:cNvPr id="15" name="Oval 5"/>
            <p:cNvSpPr/>
            <p:nvPr/>
          </p:nvSpPr>
          <p:spPr>
            <a:xfrm>
              <a:off x="5292790" y="4876151"/>
              <a:ext cx="2016436" cy="6606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Sitka Text" pitchFamily="2" charset="0"/>
                </a:rPr>
                <a:t>Data Mining</a:t>
              </a:r>
            </a:p>
          </p:txBody>
        </p:sp>
        <p:sp>
          <p:nvSpPr>
            <p:cNvPr id="16" name="Oval 6"/>
            <p:cNvSpPr/>
            <p:nvPr/>
          </p:nvSpPr>
          <p:spPr>
            <a:xfrm>
              <a:off x="3566912" y="5975579"/>
              <a:ext cx="2010085" cy="7448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solidFill>
                    <a:schemeClr val="tx1"/>
                  </a:solidFill>
                  <a:latin typeface="Sitka Text" pitchFamily="2" charset="0"/>
                </a:rPr>
                <a:t>Data Structure</a:t>
              </a:r>
            </a:p>
          </p:txBody>
        </p:sp>
        <p:cxnSp>
          <p:nvCxnSpPr>
            <p:cNvPr id="17" name="Straight Arrow Connector 3"/>
            <p:cNvCxnSpPr>
              <a:stCxn id="14" idx="5"/>
              <a:endCxn id="16" idx="1"/>
            </p:cNvCxnSpPr>
            <p:nvPr/>
          </p:nvCxnSpPr>
          <p:spPr>
            <a:xfrm>
              <a:off x="3740765" y="5514254"/>
              <a:ext cx="120518" cy="5704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"/>
            <p:cNvCxnSpPr>
              <a:stCxn id="14" idx="6"/>
              <a:endCxn id="15" idx="2"/>
            </p:cNvCxnSpPr>
            <p:nvPr/>
          </p:nvCxnSpPr>
          <p:spPr>
            <a:xfrm flipV="1">
              <a:off x="4088846" y="5206481"/>
              <a:ext cx="1203944" cy="741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2"/>
            <p:cNvCxnSpPr>
              <a:stCxn id="16" idx="7"/>
              <a:endCxn id="15" idx="3"/>
            </p:cNvCxnSpPr>
            <p:nvPr/>
          </p:nvCxnSpPr>
          <p:spPr>
            <a:xfrm flipV="1">
              <a:off x="5282627" y="5440060"/>
              <a:ext cx="305464" cy="644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7BC7AA-EE2F-4E5D-8336-902B16CF4012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673225"/>
            <a:ext cx="7909560" cy="4351020"/>
          </a:xfrm>
        </p:spPr>
        <p:txBody>
          <a:bodyPr/>
          <a:lstStyle/>
          <a:p>
            <a:pPr algn="just"/>
            <a:r>
              <a:rPr lang="en-US" altLang="zh-CN" sz="2800" dirty="0"/>
              <a:t>Given a </a:t>
            </a:r>
            <a:r>
              <a:rPr lang="en-US" altLang="zh-CN" sz="2800" dirty="0">
                <a:solidFill>
                  <a:srgbClr val="FF0000"/>
                </a:solidFill>
              </a:rPr>
              <a:t>digraph</a:t>
            </a:r>
            <a:r>
              <a:rPr lang="en-US" altLang="zh-CN" sz="2800" dirty="0"/>
              <a:t> G = (V, E), find a linear ordering of </a:t>
            </a:r>
            <a:r>
              <a:rPr lang="en-US" altLang="zh-CN" sz="2800" dirty="0" smtClean="0"/>
              <a:t>its </a:t>
            </a:r>
            <a:r>
              <a:rPr lang="en-US" altLang="zh-CN" sz="2800" dirty="0"/>
              <a:t>vertices such that: </a:t>
            </a:r>
          </a:p>
          <a:p>
            <a:pPr lvl="1" algn="just"/>
            <a:r>
              <a:rPr lang="en-US" altLang="zh-CN" dirty="0" smtClean="0"/>
              <a:t>for </a:t>
            </a:r>
            <a:r>
              <a:rPr lang="en-US" altLang="zh-CN" dirty="0"/>
              <a:t>any edge (v, w) in E, v precedes w in the ordering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015D2F-0D6E-4FFA-92D1-6A8497241EF8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32</a:t>
            </a:fld>
            <a:endParaRPr lang="zh-CN" altLang="en-US" sz="465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2261870" y="4552950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507740" y="3770630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5652770" y="4057015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5263515" y="5339080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3262630" y="5267325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62" name="AutoShape 24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5513705" y="4557395"/>
            <a:ext cx="388620" cy="7816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5"/>
          <p:cNvCxnSpPr>
            <a:cxnSpLocks noChangeShapeType="1"/>
            <a:stCxn id="61" idx="6"/>
            <a:endCxn id="60" idx="2"/>
          </p:cNvCxnSpPr>
          <p:nvPr/>
        </p:nvCxnSpPr>
        <p:spPr bwMode="auto">
          <a:xfrm>
            <a:off x="3763010" y="5517515"/>
            <a:ext cx="1501140" cy="717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6"/>
          <p:cNvCxnSpPr>
            <a:cxnSpLocks noChangeShapeType="1"/>
            <a:stCxn id="57" idx="5"/>
            <a:endCxn id="61" idx="1"/>
          </p:cNvCxnSpPr>
          <p:nvPr/>
        </p:nvCxnSpPr>
        <p:spPr bwMode="auto">
          <a:xfrm>
            <a:off x="2689225" y="4980305"/>
            <a:ext cx="646430" cy="3606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7"/>
          <p:cNvCxnSpPr>
            <a:cxnSpLocks noChangeShapeType="1"/>
            <a:stCxn id="59" idx="3"/>
            <a:endCxn id="61" idx="7"/>
          </p:cNvCxnSpPr>
          <p:nvPr/>
        </p:nvCxnSpPr>
        <p:spPr bwMode="auto">
          <a:xfrm flipH="1">
            <a:off x="3689985" y="4484370"/>
            <a:ext cx="2035810" cy="855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8"/>
          <p:cNvCxnSpPr>
            <a:cxnSpLocks noChangeShapeType="1"/>
            <a:stCxn id="58" idx="6"/>
            <a:endCxn id="59" idx="2"/>
          </p:cNvCxnSpPr>
          <p:nvPr/>
        </p:nvCxnSpPr>
        <p:spPr bwMode="auto">
          <a:xfrm>
            <a:off x="4008120" y="4020820"/>
            <a:ext cx="1644015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9"/>
          <p:cNvCxnSpPr>
            <a:cxnSpLocks noChangeShapeType="1"/>
            <a:stCxn id="57" idx="7"/>
            <a:endCxn id="58" idx="2"/>
          </p:cNvCxnSpPr>
          <p:nvPr/>
        </p:nvCxnSpPr>
        <p:spPr bwMode="auto">
          <a:xfrm flipV="1">
            <a:off x="2689225" y="4020820"/>
            <a:ext cx="819150" cy="6045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6624320" y="5053330"/>
            <a:ext cx="500380" cy="5003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4" name="图片 13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8455"/>
            <a:ext cx="7891780" cy="18542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Any</a:t>
            </a:r>
            <a:r>
              <a:rPr lang="en-US" altLang="zh-CN" sz="2800" dirty="0"/>
              <a:t> linear ordering in </a:t>
            </a:r>
            <a:r>
              <a:rPr lang="en-US" altLang="zh-CN" sz="2800" dirty="0" smtClean="0"/>
              <a:t>which all </a:t>
            </a:r>
            <a:r>
              <a:rPr lang="en-US" altLang="zh-CN" sz="2800" dirty="0"/>
              <a:t>the arrows go to the </a:t>
            </a:r>
            <a:r>
              <a:rPr lang="en-US" altLang="zh-CN" sz="2800" dirty="0" smtClean="0"/>
              <a:t>right is </a:t>
            </a:r>
            <a:r>
              <a:rPr lang="en-US" altLang="zh-CN" sz="2800" dirty="0"/>
              <a:t>a valid solution</a:t>
            </a:r>
          </a:p>
          <a:p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BB49B2-8658-4239-A5F7-5F80E78833D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33</a:t>
            </a:fld>
            <a:endParaRPr lang="zh-CN" altLang="en-US" sz="465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2976265" y="3141725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723680" y="267291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5009555" y="284436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4776490" y="3613212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3576340" y="3570350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62" name="AutoShape 24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4926509" y="3144404"/>
            <a:ext cx="233066" cy="468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5"/>
          <p:cNvCxnSpPr>
            <a:cxnSpLocks noChangeShapeType="1"/>
            <a:stCxn id="61" idx="6"/>
            <a:endCxn id="60" idx="2"/>
          </p:cNvCxnSpPr>
          <p:nvPr/>
        </p:nvCxnSpPr>
        <p:spPr bwMode="auto">
          <a:xfrm>
            <a:off x="3876377" y="3720368"/>
            <a:ext cx="900113" cy="4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6"/>
          <p:cNvCxnSpPr>
            <a:cxnSpLocks noChangeShapeType="1"/>
            <a:stCxn id="57" idx="5"/>
            <a:endCxn id="61" idx="1"/>
          </p:cNvCxnSpPr>
          <p:nvPr/>
        </p:nvCxnSpPr>
        <p:spPr bwMode="auto">
          <a:xfrm>
            <a:off x="3232547" y="3398007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7"/>
          <p:cNvCxnSpPr>
            <a:cxnSpLocks noChangeShapeType="1"/>
            <a:stCxn id="59" idx="3"/>
            <a:endCxn id="61" idx="7"/>
          </p:cNvCxnSpPr>
          <p:nvPr/>
        </p:nvCxnSpPr>
        <p:spPr bwMode="auto">
          <a:xfrm flipH="1">
            <a:off x="3832622" y="3100649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8"/>
          <p:cNvCxnSpPr>
            <a:cxnSpLocks noChangeShapeType="1"/>
            <a:stCxn id="58" idx="6"/>
            <a:endCxn id="59" idx="2"/>
          </p:cNvCxnSpPr>
          <p:nvPr/>
        </p:nvCxnSpPr>
        <p:spPr bwMode="auto">
          <a:xfrm>
            <a:off x="4023718" y="2822935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9"/>
          <p:cNvCxnSpPr>
            <a:cxnSpLocks noChangeShapeType="1"/>
            <a:stCxn id="57" idx="7"/>
            <a:endCxn id="58" idx="2"/>
          </p:cNvCxnSpPr>
          <p:nvPr/>
        </p:nvCxnSpPr>
        <p:spPr bwMode="auto">
          <a:xfrm flipV="1">
            <a:off x="3232547" y="2822936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5592152" y="3441762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Arc 37"/>
          <p:cNvSpPr/>
          <p:nvPr/>
        </p:nvSpPr>
        <p:spPr bwMode="auto">
          <a:xfrm flipH="1">
            <a:off x="3587890" y="4644399"/>
            <a:ext cx="1047215" cy="371287"/>
          </a:xfrm>
          <a:custGeom>
            <a:avLst/>
            <a:gdLst>
              <a:gd name="T0" fmla="*/ 0 w 43154"/>
              <a:gd name="T1" fmla="*/ 483910 h 21600"/>
              <a:gd name="T2" fmla="*/ 1168400 w 43154"/>
              <a:gd name="T3" fmla="*/ 517525 h 21600"/>
              <a:gd name="T4" fmla="*/ 583577 w 43154"/>
              <a:gd name="T5" fmla="*/ 5175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54" h="21600" fill="none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</a:path>
              <a:path w="43154" h="21600" stroke="0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  <a:lnTo>
                  <a:pt x="21554" y="21600"/>
                </a:lnTo>
                <a:lnTo>
                  <a:pt x="-1" y="20196"/>
                </a:lnTo>
                <a:close/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" name="Arc 39"/>
          <p:cNvSpPr/>
          <p:nvPr/>
        </p:nvSpPr>
        <p:spPr bwMode="auto">
          <a:xfrm flipH="1">
            <a:off x="4814034" y="4650017"/>
            <a:ext cx="988101" cy="342618"/>
          </a:xfrm>
          <a:custGeom>
            <a:avLst/>
            <a:gdLst>
              <a:gd name="T0" fmla="*/ 0 w 43089"/>
              <a:gd name="T1" fmla="*/ 428988 h 21600"/>
              <a:gd name="T2" fmla="*/ 1154113 w 43089"/>
              <a:gd name="T3" fmla="*/ 423317 h 21600"/>
              <a:gd name="T4" fmla="*/ 577311 w 43089"/>
              <a:gd name="T5" fmla="*/ 4587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89" h="21600" fill="none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2835" y="0"/>
                  <a:pt x="42217" y="8682"/>
                  <a:pt x="43089" y="19929"/>
                </a:cubicBezTo>
              </a:path>
              <a:path w="43089" h="21600" stroke="0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2835" y="0"/>
                  <a:pt x="42217" y="8682"/>
                  <a:pt x="43089" y="19929"/>
                </a:cubicBezTo>
                <a:lnTo>
                  <a:pt x="21554" y="21600"/>
                </a:lnTo>
                <a:lnTo>
                  <a:pt x="-1" y="20196"/>
                </a:lnTo>
                <a:close/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Freeform 43"/>
          <p:cNvSpPr/>
          <p:nvPr/>
        </p:nvSpPr>
        <p:spPr bwMode="auto">
          <a:xfrm>
            <a:off x="3026459" y="4574279"/>
            <a:ext cx="2214246" cy="418356"/>
          </a:xfrm>
          <a:custGeom>
            <a:avLst/>
            <a:gdLst>
              <a:gd name="T0" fmla="*/ 0 w 1632"/>
              <a:gd name="T1" fmla="*/ 698500 h 440"/>
              <a:gd name="T2" fmla="*/ 476250 w 1632"/>
              <a:gd name="T3" fmla="*/ 195263 h 440"/>
              <a:gd name="T4" fmla="*/ 1292225 w 1632"/>
              <a:gd name="T5" fmla="*/ 4763 h 440"/>
              <a:gd name="T6" fmla="*/ 2133600 w 1632"/>
              <a:gd name="T7" fmla="*/ 165100 h 440"/>
              <a:gd name="T8" fmla="*/ 2590800 w 1632"/>
              <a:gd name="T9" fmla="*/ 69850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2" h="440">
                <a:moveTo>
                  <a:pt x="0" y="440"/>
                </a:moveTo>
                <a:cubicBezTo>
                  <a:pt x="50" y="387"/>
                  <a:pt x="164" y="196"/>
                  <a:pt x="300" y="123"/>
                </a:cubicBezTo>
                <a:cubicBezTo>
                  <a:pt x="436" y="50"/>
                  <a:pt x="640" y="6"/>
                  <a:pt x="814" y="3"/>
                </a:cubicBezTo>
                <a:cubicBezTo>
                  <a:pt x="988" y="0"/>
                  <a:pt x="1208" y="31"/>
                  <a:pt x="1344" y="104"/>
                </a:cubicBezTo>
                <a:cubicBezTo>
                  <a:pt x="1480" y="177"/>
                  <a:pt x="1556" y="304"/>
                  <a:pt x="1632" y="440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16115" y="5045766"/>
          <a:ext cx="3429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278130"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848465" y="4988869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3426919" y="4993778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4007284" y="4988869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4585738" y="4987725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5152133" y="498995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5711642" y="4987725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9" name="直接箭头连接符 8"/>
          <p:cNvCxnSpPr>
            <a:stCxn id="84" idx="6"/>
            <a:endCxn id="85" idx="2"/>
          </p:cNvCxnSpPr>
          <p:nvPr/>
        </p:nvCxnSpPr>
        <p:spPr>
          <a:xfrm>
            <a:off x="3148502" y="5138888"/>
            <a:ext cx="278417" cy="4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8" idx="2"/>
          </p:cNvCxnSpPr>
          <p:nvPr/>
        </p:nvCxnSpPr>
        <p:spPr>
          <a:xfrm>
            <a:off x="4910138" y="5137744"/>
            <a:ext cx="241995" cy="2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8" idx="6"/>
            <a:endCxn id="89" idx="2"/>
          </p:cNvCxnSpPr>
          <p:nvPr/>
        </p:nvCxnSpPr>
        <p:spPr>
          <a:xfrm flipV="1">
            <a:off x="5452171" y="5137744"/>
            <a:ext cx="259472" cy="2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 Box 52"/>
          <p:cNvSpPr txBox="1">
            <a:spLocks noChangeArrowheads="1"/>
          </p:cNvSpPr>
          <p:nvPr/>
        </p:nvSpPr>
        <p:spPr bwMode="auto">
          <a:xfrm>
            <a:off x="467995" y="5496560"/>
            <a:ext cx="81895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Note that F can go anywhere in this list because it is not connected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. Also 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the solution is not unique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8" name="下箭头 17"/>
          <p:cNvSpPr/>
          <p:nvPr/>
        </p:nvSpPr>
        <p:spPr>
          <a:xfrm>
            <a:off x="4143466" y="4025225"/>
            <a:ext cx="227321" cy="43204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1" name="矩形 90"/>
          <p:cNvSpPr/>
          <p:nvPr/>
        </p:nvSpPr>
        <p:spPr>
          <a:xfrm>
            <a:off x="4343096" y="4043422"/>
            <a:ext cx="173609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Topological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5" name="图片 14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710" y="1754505"/>
            <a:ext cx="4436110" cy="55626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bad example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C2DD61-D3A2-4060-AFFA-6F4ACC9701A0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34</a:t>
            </a:fld>
            <a:endParaRPr lang="zh-CN" altLang="en-US" sz="465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2987799" y="320827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735215" y="2739467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5021090" y="2910917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4788024" y="3679763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3587874" y="3636901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62" name="AutoShape 24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4938043" y="3210955"/>
            <a:ext cx="233066" cy="468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5"/>
          <p:cNvCxnSpPr>
            <a:cxnSpLocks noChangeShapeType="1"/>
            <a:stCxn id="61" idx="6"/>
            <a:endCxn id="60" idx="2"/>
          </p:cNvCxnSpPr>
          <p:nvPr/>
        </p:nvCxnSpPr>
        <p:spPr bwMode="auto">
          <a:xfrm>
            <a:off x="3887912" y="3786919"/>
            <a:ext cx="900113" cy="4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6"/>
          <p:cNvCxnSpPr>
            <a:cxnSpLocks noChangeShapeType="1"/>
            <a:stCxn id="57" idx="5"/>
            <a:endCxn id="61" idx="1"/>
          </p:cNvCxnSpPr>
          <p:nvPr/>
        </p:nvCxnSpPr>
        <p:spPr bwMode="auto">
          <a:xfrm>
            <a:off x="3244082" y="3464558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7"/>
          <p:cNvCxnSpPr>
            <a:cxnSpLocks noChangeShapeType="1"/>
            <a:stCxn id="59" idx="3"/>
            <a:endCxn id="61" idx="7"/>
          </p:cNvCxnSpPr>
          <p:nvPr/>
        </p:nvCxnSpPr>
        <p:spPr bwMode="auto">
          <a:xfrm flipH="1">
            <a:off x="3844157" y="3167200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8"/>
          <p:cNvCxnSpPr>
            <a:cxnSpLocks noChangeShapeType="1"/>
            <a:stCxn id="58" idx="6"/>
            <a:endCxn id="59" idx="2"/>
          </p:cNvCxnSpPr>
          <p:nvPr/>
        </p:nvCxnSpPr>
        <p:spPr bwMode="auto">
          <a:xfrm>
            <a:off x="4035252" y="2889486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9"/>
          <p:cNvCxnSpPr>
            <a:cxnSpLocks noChangeShapeType="1"/>
            <a:stCxn id="57" idx="7"/>
            <a:endCxn id="58" idx="2"/>
          </p:cNvCxnSpPr>
          <p:nvPr/>
        </p:nvCxnSpPr>
        <p:spPr bwMode="auto">
          <a:xfrm flipV="1">
            <a:off x="3244082" y="2889487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5603687" y="3508313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Arc 37"/>
          <p:cNvSpPr/>
          <p:nvPr/>
        </p:nvSpPr>
        <p:spPr bwMode="auto">
          <a:xfrm flipH="1">
            <a:off x="3599423" y="4543859"/>
            <a:ext cx="2322726" cy="486055"/>
          </a:xfrm>
          <a:custGeom>
            <a:avLst/>
            <a:gdLst>
              <a:gd name="T0" fmla="*/ 0 w 43154"/>
              <a:gd name="T1" fmla="*/ 483910 h 21600"/>
              <a:gd name="T2" fmla="*/ 1168400 w 43154"/>
              <a:gd name="T3" fmla="*/ 517525 h 21600"/>
              <a:gd name="T4" fmla="*/ 583577 w 43154"/>
              <a:gd name="T5" fmla="*/ 5175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54" h="21600" fill="none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</a:path>
              <a:path w="43154" h="21600" stroke="0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3483" y="0"/>
                  <a:pt x="43154" y="9670"/>
                  <a:pt x="43154" y="21600"/>
                </a:cubicBezTo>
                <a:lnTo>
                  <a:pt x="21554" y="21600"/>
                </a:lnTo>
                <a:lnTo>
                  <a:pt x="-1" y="20196"/>
                </a:lnTo>
                <a:close/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" name="Arc 39"/>
          <p:cNvSpPr/>
          <p:nvPr/>
        </p:nvSpPr>
        <p:spPr bwMode="auto">
          <a:xfrm rot="10800000" flipH="1" flipV="1">
            <a:off x="4896036" y="4597865"/>
            <a:ext cx="918102" cy="425687"/>
          </a:xfrm>
          <a:custGeom>
            <a:avLst/>
            <a:gdLst>
              <a:gd name="T0" fmla="*/ 0 w 43089"/>
              <a:gd name="T1" fmla="*/ 428988 h 21600"/>
              <a:gd name="T2" fmla="*/ 1154113 w 43089"/>
              <a:gd name="T3" fmla="*/ 423317 h 21600"/>
              <a:gd name="T4" fmla="*/ 577311 w 43089"/>
              <a:gd name="T5" fmla="*/ 45878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89" h="21600" fill="none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2835" y="0"/>
                  <a:pt x="42217" y="8682"/>
                  <a:pt x="43089" y="19929"/>
                </a:cubicBezTo>
              </a:path>
              <a:path w="43089" h="21600" stroke="0" extrusionOk="0">
                <a:moveTo>
                  <a:pt x="-1" y="20196"/>
                </a:moveTo>
                <a:cubicBezTo>
                  <a:pt x="739" y="8836"/>
                  <a:pt x="10169" y="0"/>
                  <a:pt x="21554" y="0"/>
                </a:cubicBezTo>
                <a:cubicBezTo>
                  <a:pt x="32835" y="0"/>
                  <a:pt x="42217" y="8682"/>
                  <a:pt x="43089" y="19929"/>
                </a:cubicBezTo>
                <a:lnTo>
                  <a:pt x="21554" y="21600"/>
                </a:lnTo>
                <a:lnTo>
                  <a:pt x="-1" y="20196"/>
                </a:lnTo>
                <a:close/>
              </a:path>
            </a:pathLst>
          </a:cu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Freeform 43"/>
          <p:cNvSpPr/>
          <p:nvPr/>
        </p:nvSpPr>
        <p:spPr bwMode="auto">
          <a:xfrm>
            <a:off x="3037994" y="4640830"/>
            <a:ext cx="1750031" cy="389084"/>
          </a:xfrm>
          <a:custGeom>
            <a:avLst/>
            <a:gdLst>
              <a:gd name="T0" fmla="*/ 0 w 1632"/>
              <a:gd name="T1" fmla="*/ 698500 h 440"/>
              <a:gd name="T2" fmla="*/ 476250 w 1632"/>
              <a:gd name="T3" fmla="*/ 195263 h 440"/>
              <a:gd name="T4" fmla="*/ 1292225 w 1632"/>
              <a:gd name="T5" fmla="*/ 4763 h 440"/>
              <a:gd name="T6" fmla="*/ 2133600 w 1632"/>
              <a:gd name="T7" fmla="*/ 165100 h 440"/>
              <a:gd name="T8" fmla="*/ 2590800 w 1632"/>
              <a:gd name="T9" fmla="*/ 69850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32" h="440">
                <a:moveTo>
                  <a:pt x="0" y="440"/>
                </a:moveTo>
                <a:cubicBezTo>
                  <a:pt x="50" y="387"/>
                  <a:pt x="164" y="196"/>
                  <a:pt x="300" y="123"/>
                </a:cubicBezTo>
                <a:cubicBezTo>
                  <a:pt x="436" y="50"/>
                  <a:pt x="640" y="6"/>
                  <a:pt x="814" y="3"/>
                </a:cubicBezTo>
                <a:cubicBezTo>
                  <a:pt x="988" y="0"/>
                  <a:pt x="1208" y="31"/>
                  <a:pt x="1344" y="104"/>
                </a:cubicBezTo>
                <a:cubicBezTo>
                  <a:pt x="1480" y="177"/>
                  <a:pt x="1556" y="304"/>
                  <a:pt x="1632" y="440"/>
                </a:cubicBezTo>
              </a:path>
            </a:pathLst>
          </a:cu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 sz="135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27650" y="5112317"/>
          <a:ext cx="3429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278130"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Oval 4"/>
          <p:cNvSpPr>
            <a:spLocks noChangeArrowheads="1"/>
          </p:cNvSpPr>
          <p:nvPr/>
        </p:nvSpPr>
        <p:spPr bwMode="auto">
          <a:xfrm>
            <a:off x="2859999" y="5055420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5" name="Oval 5"/>
          <p:cNvSpPr>
            <a:spLocks noChangeArrowheads="1"/>
          </p:cNvSpPr>
          <p:nvPr/>
        </p:nvSpPr>
        <p:spPr bwMode="auto">
          <a:xfrm>
            <a:off x="3438453" y="5060329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" name="Oval 7"/>
          <p:cNvSpPr>
            <a:spLocks noChangeArrowheads="1"/>
          </p:cNvSpPr>
          <p:nvPr/>
        </p:nvSpPr>
        <p:spPr bwMode="auto">
          <a:xfrm>
            <a:off x="4018818" y="5055420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4597272" y="505427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5163668" y="5056507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5723177" y="505427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84" idx="6"/>
            <a:endCxn id="85" idx="2"/>
          </p:cNvCxnSpPr>
          <p:nvPr/>
        </p:nvCxnSpPr>
        <p:spPr>
          <a:xfrm>
            <a:off x="3160036" y="5205439"/>
            <a:ext cx="278417" cy="4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8" idx="2"/>
          </p:cNvCxnSpPr>
          <p:nvPr/>
        </p:nvCxnSpPr>
        <p:spPr>
          <a:xfrm>
            <a:off x="4921672" y="5204295"/>
            <a:ext cx="241995" cy="2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8" idx="6"/>
            <a:endCxn id="89" idx="2"/>
          </p:cNvCxnSpPr>
          <p:nvPr/>
        </p:nvCxnSpPr>
        <p:spPr>
          <a:xfrm flipV="1">
            <a:off x="5463705" y="5204295"/>
            <a:ext cx="259472" cy="2231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4155000" y="4091776"/>
            <a:ext cx="227321" cy="432048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乘号 7"/>
          <p:cNvSpPr/>
          <p:nvPr/>
        </p:nvSpPr>
        <p:spPr>
          <a:xfrm>
            <a:off x="6009756" y="5034817"/>
            <a:ext cx="558486" cy="59406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文本框 9"/>
          <p:cNvSpPr txBox="1"/>
          <p:nvPr/>
        </p:nvSpPr>
        <p:spPr>
          <a:xfrm>
            <a:off x="6120455" y="4857020"/>
            <a:ext cx="432048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b="1" dirty="0" smtClean="0">
                <a:solidFill>
                  <a:srgbClr val="FF0000"/>
                </a:solidFill>
              </a:rPr>
              <a:t>NO!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82750"/>
            <a:ext cx="7893050" cy="998855"/>
          </a:xfrm>
        </p:spPr>
        <p:txBody>
          <a:bodyPr/>
          <a:lstStyle/>
          <a:p>
            <a:pPr algn="just"/>
            <a:r>
              <a:rPr lang="en-US" altLang="zh-CN" sz="2800" b="1" dirty="0">
                <a:solidFill>
                  <a:srgbClr val="FF0000"/>
                </a:solidFill>
              </a:rPr>
              <a:t>Only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direct acyclic graphs (DAG) </a:t>
            </a:r>
            <a:r>
              <a:rPr lang="en-US" altLang="zh-CN" sz="2800" dirty="0"/>
              <a:t>can be topological sorted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C39182-6EDC-4DFF-863F-AA95CEFDB18C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35</a:t>
            </a:fld>
            <a:endParaRPr lang="zh-CN" altLang="en-US" sz="465"/>
          </a:p>
        </p:txBody>
      </p:sp>
      <p:sp>
        <p:nvSpPr>
          <p:cNvPr id="57" name="Oval 4"/>
          <p:cNvSpPr>
            <a:spLocks noChangeArrowheads="1"/>
          </p:cNvSpPr>
          <p:nvPr/>
        </p:nvSpPr>
        <p:spPr bwMode="auto">
          <a:xfrm>
            <a:off x="2526030" y="3714750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3600450" y="3041015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9" name="Oval 6"/>
          <p:cNvSpPr>
            <a:spLocks noChangeArrowheads="1"/>
          </p:cNvSpPr>
          <p:nvPr/>
        </p:nvSpPr>
        <p:spPr bwMode="auto">
          <a:xfrm>
            <a:off x="5448300" y="3287395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5113655" y="4392295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1" name="Oval 8"/>
          <p:cNvSpPr>
            <a:spLocks noChangeArrowheads="1"/>
          </p:cNvSpPr>
          <p:nvPr/>
        </p:nvSpPr>
        <p:spPr bwMode="auto">
          <a:xfrm>
            <a:off x="3388360" y="4330700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62" name="AutoShape 24"/>
          <p:cNvCxnSpPr>
            <a:cxnSpLocks noChangeShapeType="1"/>
            <a:stCxn id="59" idx="4"/>
            <a:endCxn id="60" idx="0"/>
          </p:cNvCxnSpPr>
          <p:nvPr/>
        </p:nvCxnSpPr>
        <p:spPr bwMode="auto">
          <a:xfrm flipH="1">
            <a:off x="5328920" y="3718560"/>
            <a:ext cx="335280" cy="673735"/>
          </a:xfrm>
          <a:prstGeom prst="straightConnector1">
            <a:avLst/>
          </a:prstGeom>
          <a:noFill/>
          <a:ln w="19050">
            <a:solidFill>
              <a:srgbClr val="263AF8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AutoShape 25"/>
          <p:cNvCxnSpPr>
            <a:cxnSpLocks noChangeShapeType="1"/>
            <a:stCxn id="61" idx="6"/>
            <a:endCxn id="60" idx="2"/>
          </p:cNvCxnSpPr>
          <p:nvPr/>
        </p:nvCxnSpPr>
        <p:spPr bwMode="auto">
          <a:xfrm>
            <a:off x="3819525" y="4546600"/>
            <a:ext cx="1293495" cy="61595"/>
          </a:xfrm>
          <a:prstGeom prst="straightConnector1">
            <a:avLst/>
          </a:prstGeom>
          <a:noFill/>
          <a:ln w="19050">
            <a:solidFill>
              <a:srgbClr val="263AF8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AutoShape 26"/>
          <p:cNvCxnSpPr>
            <a:cxnSpLocks noChangeShapeType="1"/>
            <a:stCxn id="57" idx="5"/>
            <a:endCxn id="61" idx="1"/>
          </p:cNvCxnSpPr>
          <p:nvPr/>
        </p:nvCxnSpPr>
        <p:spPr bwMode="auto">
          <a:xfrm>
            <a:off x="2894330" y="4083050"/>
            <a:ext cx="556895" cy="3105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AutoShape 27"/>
          <p:cNvCxnSpPr>
            <a:cxnSpLocks noChangeShapeType="1"/>
            <a:stCxn id="59" idx="3"/>
            <a:endCxn id="61" idx="7"/>
          </p:cNvCxnSpPr>
          <p:nvPr/>
        </p:nvCxnSpPr>
        <p:spPr bwMode="auto">
          <a:xfrm flipH="1">
            <a:off x="3756660" y="3655695"/>
            <a:ext cx="1754505" cy="737870"/>
          </a:xfrm>
          <a:prstGeom prst="straightConnector1">
            <a:avLst/>
          </a:prstGeom>
          <a:noFill/>
          <a:ln w="19050">
            <a:solidFill>
              <a:srgbClr val="263AF8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28"/>
          <p:cNvCxnSpPr>
            <a:cxnSpLocks noChangeShapeType="1"/>
            <a:stCxn id="58" idx="6"/>
            <a:endCxn id="59" idx="2"/>
          </p:cNvCxnSpPr>
          <p:nvPr/>
        </p:nvCxnSpPr>
        <p:spPr bwMode="auto">
          <a:xfrm>
            <a:off x="4031615" y="3256915"/>
            <a:ext cx="1416685" cy="2463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29"/>
          <p:cNvCxnSpPr>
            <a:cxnSpLocks noChangeShapeType="1"/>
            <a:stCxn id="57" idx="7"/>
            <a:endCxn id="58" idx="2"/>
          </p:cNvCxnSpPr>
          <p:nvPr/>
        </p:nvCxnSpPr>
        <p:spPr bwMode="auto">
          <a:xfrm flipV="1">
            <a:off x="2894330" y="3256915"/>
            <a:ext cx="706120" cy="5213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6285865" y="4145915"/>
            <a:ext cx="431165" cy="4311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" name="矩形 6"/>
          <p:cNvSpPr/>
          <p:nvPr/>
        </p:nvSpPr>
        <p:spPr>
          <a:xfrm>
            <a:off x="4791710" y="5464175"/>
            <a:ext cx="188404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Sitka Text" pitchFamily="2" charset="0"/>
              </a:rPr>
              <a:t>cyclic graph </a:t>
            </a:r>
          </a:p>
        </p:txBody>
      </p:sp>
      <p:sp>
        <p:nvSpPr>
          <p:cNvPr id="8" name="右箭头 7"/>
          <p:cNvSpPr/>
          <p:nvPr/>
        </p:nvSpPr>
        <p:spPr>
          <a:xfrm rot="13769672">
            <a:off x="5262245" y="5143500"/>
            <a:ext cx="273685" cy="2159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41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2925" y="1628775"/>
            <a:ext cx="7836535" cy="4351020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Step 1: Identify vertices that have no incoming edges</a:t>
            </a:r>
          </a:p>
          <a:p>
            <a:pPr lvl="1"/>
            <a:r>
              <a:rPr lang="en-US" altLang="zh-CN" sz="1600" dirty="0" smtClean="0"/>
              <a:t>The </a:t>
            </a:r>
            <a:r>
              <a:rPr lang="en-US" altLang="zh-CN" sz="1600" dirty="0"/>
              <a:t>“in-degree” of these vertices is </a:t>
            </a:r>
            <a:r>
              <a:rPr lang="en-US" altLang="zh-CN" sz="1600" dirty="0" smtClean="0"/>
              <a:t>zero</a:t>
            </a:r>
          </a:p>
          <a:p>
            <a:pPr lvl="1"/>
            <a:r>
              <a:rPr lang="en-US" altLang="zh-CN" sz="1600" dirty="0"/>
              <a:t>Select one </a:t>
            </a:r>
            <a:r>
              <a:rPr lang="en-US" altLang="zh-CN" sz="1600" dirty="0" smtClean="0"/>
              <a:t>of </a:t>
            </a:r>
            <a:r>
              <a:rPr lang="en-US" altLang="zh-CN" sz="1600" dirty="0"/>
              <a:t>such vertices</a:t>
            </a:r>
            <a:endParaRPr lang="en-US" altLang="zh-CN" sz="1600" dirty="0" smtClean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 smtClean="0"/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If no such vertices, graph has only cycle(s) (cyclic graph</a:t>
            </a:r>
            <a:r>
              <a:rPr lang="en-US" altLang="zh-CN" sz="1600" dirty="0" smtClean="0"/>
              <a:t>),  </a:t>
            </a:r>
            <a:r>
              <a:rPr lang="en-US" altLang="zh-CN" sz="1600" dirty="0"/>
              <a:t>Topological sort not possible – </a:t>
            </a:r>
            <a:r>
              <a:rPr lang="en-US" altLang="zh-CN" sz="1600" dirty="0">
                <a:solidFill>
                  <a:srgbClr val="FF0000"/>
                </a:solidFill>
              </a:rPr>
              <a:t>Halt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699622-E7CD-4BEF-8F62-05887233DFEE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36</a:t>
            </a:fld>
            <a:endParaRPr lang="zh-CN" altLang="en-US" sz="465"/>
          </a:p>
        </p:txBody>
      </p:sp>
      <p:sp>
        <p:nvSpPr>
          <p:cNvPr id="8" name="右箭头 7"/>
          <p:cNvSpPr/>
          <p:nvPr/>
        </p:nvSpPr>
        <p:spPr>
          <a:xfrm rot="3993108">
            <a:off x="5757602" y="3376871"/>
            <a:ext cx="190203" cy="1500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3100527" y="340205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847943" y="2933248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133818" y="3104698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900752" y="3873543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3700602" y="3830681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26" name="AutoShape 24"/>
          <p:cNvCxnSpPr>
            <a:cxnSpLocks noChangeShapeType="1"/>
            <a:stCxn id="23" idx="4"/>
            <a:endCxn id="24" idx="0"/>
          </p:cNvCxnSpPr>
          <p:nvPr/>
        </p:nvCxnSpPr>
        <p:spPr bwMode="auto">
          <a:xfrm flipH="1">
            <a:off x="5050771" y="3404736"/>
            <a:ext cx="233066" cy="468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4000640" y="3980700"/>
            <a:ext cx="900113" cy="4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1" idx="5"/>
            <a:endCxn id="25" idx="1"/>
          </p:cNvCxnSpPr>
          <p:nvPr/>
        </p:nvCxnSpPr>
        <p:spPr bwMode="auto">
          <a:xfrm>
            <a:off x="3356810" y="3658339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23" idx="3"/>
            <a:endCxn id="25" idx="7"/>
          </p:cNvCxnSpPr>
          <p:nvPr/>
        </p:nvCxnSpPr>
        <p:spPr bwMode="auto">
          <a:xfrm flipH="1">
            <a:off x="3956885" y="3360980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4147980" y="3083266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1" idx="7"/>
            <a:endCxn id="22" idx="2"/>
          </p:cNvCxnSpPr>
          <p:nvPr/>
        </p:nvCxnSpPr>
        <p:spPr bwMode="auto">
          <a:xfrm flipV="1">
            <a:off x="3356810" y="3083267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5716415" y="3702094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右箭头 32"/>
          <p:cNvSpPr/>
          <p:nvPr/>
        </p:nvSpPr>
        <p:spPr>
          <a:xfrm rot="3993108">
            <a:off x="2943796" y="3146777"/>
            <a:ext cx="190203" cy="150041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3356810" y="5429668"/>
            <a:ext cx="300038" cy="30003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4104225" y="4960859"/>
            <a:ext cx="300038" cy="30003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5390100" y="5132309"/>
            <a:ext cx="300038" cy="30003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8" name="Oval 8"/>
          <p:cNvSpPr>
            <a:spLocks noChangeArrowheads="1"/>
          </p:cNvSpPr>
          <p:nvPr/>
        </p:nvSpPr>
        <p:spPr bwMode="auto">
          <a:xfrm>
            <a:off x="3956885" y="5858293"/>
            <a:ext cx="300038" cy="300038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41" name="AutoShape 26"/>
          <p:cNvCxnSpPr>
            <a:cxnSpLocks noChangeShapeType="1"/>
            <a:stCxn id="34" idx="5"/>
            <a:endCxn id="38" idx="1"/>
          </p:cNvCxnSpPr>
          <p:nvPr/>
        </p:nvCxnSpPr>
        <p:spPr bwMode="auto">
          <a:xfrm>
            <a:off x="3613092" y="5685950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7"/>
          <p:cNvCxnSpPr>
            <a:cxnSpLocks noChangeShapeType="1"/>
            <a:stCxn id="36" idx="3"/>
            <a:endCxn id="38" idx="7"/>
          </p:cNvCxnSpPr>
          <p:nvPr/>
        </p:nvCxnSpPr>
        <p:spPr bwMode="auto">
          <a:xfrm flipH="1">
            <a:off x="4213167" y="5388592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8"/>
          <p:cNvCxnSpPr>
            <a:cxnSpLocks noChangeShapeType="1"/>
            <a:stCxn id="35" idx="6"/>
            <a:endCxn id="36" idx="2"/>
          </p:cNvCxnSpPr>
          <p:nvPr/>
        </p:nvCxnSpPr>
        <p:spPr bwMode="auto">
          <a:xfrm>
            <a:off x="4404263" y="5110878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29"/>
          <p:cNvCxnSpPr>
            <a:cxnSpLocks noChangeShapeType="1"/>
            <a:stCxn id="34" idx="7"/>
            <a:endCxn id="35" idx="2"/>
          </p:cNvCxnSpPr>
          <p:nvPr/>
        </p:nvCxnSpPr>
        <p:spPr bwMode="auto">
          <a:xfrm flipV="1">
            <a:off x="3613092" y="5110879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41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592580"/>
            <a:ext cx="7900035" cy="1284605"/>
          </a:xfrm>
        </p:spPr>
        <p:txBody>
          <a:bodyPr/>
          <a:lstStyle/>
          <a:p>
            <a:r>
              <a:rPr lang="en-US" altLang="zh-CN" sz="2800" dirty="0"/>
              <a:t>Step 2: Delete this vertex of in-degree 0 and all its outgoing edges from the graph. Place it in the output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09E693-12B5-47EC-9B1F-8157DAF96226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37</a:t>
            </a:fld>
            <a:endParaRPr lang="zh-CN" altLang="en-US" sz="465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28543" y="5542090"/>
          <a:ext cx="342900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/>
                <a:gridCol w="571500"/>
                <a:gridCol w="571500"/>
                <a:gridCol w="571500"/>
                <a:gridCol w="571500"/>
                <a:gridCol w="571500"/>
              </a:tblGrid>
              <a:tr h="278130"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797175" y="3609975"/>
            <a:ext cx="360680" cy="3606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696335" y="3046095"/>
            <a:ext cx="360680" cy="3606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242560" y="3252470"/>
            <a:ext cx="360680" cy="3606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961890" y="4177030"/>
            <a:ext cx="360680" cy="3606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3519170" y="4125595"/>
            <a:ext cx="360680" cy="3606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26" name="AutoShape 24"/>
          <p:cNvCxnSpPr>
            <a:cxnSpLocks noChangeShapeType="1"/>
            <a:stCxn id="23" idx="4"/>
            <a:endCxn id="24" idx="0"/>
          </p:cNvCxnSpPr>
          <p:nvPr/>
        </p:nvCxnSpPr>
        <p:spPr bwMode="auto">
          <a:xfrm flipH="1">
            <a:off x="5142230" y="3613150"/>
            <a:ext cx="280035" cy="5638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3879850" y="4305935"/>
            <a:ext cx="1082040" cy="514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1" idx="5"/>
            <a:endCxn id="25" idx="1"/>
          </p:cNvCxnSpPr>
          <p:nvPr/>
        </p:nvCxnSpPr>
        <p:spPr bwMode="auto">
          <a:xfrm>
            <a:off x="3105785" y="3917950"/>
            <a:ext cx="466090" cy="25971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23" idx="3"/>
            <a:endCxn id="25" idx="7"/>
          </p:cNvCxnSpPr>
          <p:nvPr/>
        </p:nvCxnSpPr>
        <p:spPr bwMode="auto">
          <a:xfrm flipH="1">
            <a:off x="3827145" y="3560445"/>
            <a:ext cx="1467485" cy="6172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4057015" y="3226435"/>
            <a:ext cx="1185545" cy="2063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1" idx="7"/>
            <a:endCxn id="22" idx="2"/>
          </p:cNvCxnSpPr>
          <p:nvPr/>
        </p:nvCxnSpPr>
        <p:spPr bwMode="auto">
          <a:xfrm flipV="1">
            <a:off x="3105785" y="3226435"/>
            <a:ext cx="590550" cy="43561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5942965" y="3970655"/>
            <a:ext cx="360680" cy="36068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2734310" y="5424805"/>
            <a:ext cx="360680" cy="36068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" name="弧形 6"/>
          <p:cNvSpPr/>
          <p:nvPr/>
        </p:nvSpPr>
        <p:spPr>
          <a:xfrm flipH="1">
            <a:off x="2832647" y="3943043"/>
            <a:ext cx="202633" cy="2041988"/>
          </a:xfrm>
          <a:prstGeom prst="arc">
            <a:avLst>
              <a:gd name="adj1" fmla="val 16200000"/>
              <a:gd name="adj2" fmla="val 464663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41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1663700"/>
            <a:ext cx="8321675" cy="683260"/>
          </a:xfrm>
        </p:spPr>
        <p:txBody>
          <a:bodyPr/>
          <a:lstStyle/>
          <a:p>
            <a:r>
              <a:rPr lang="en-US" altLang="zh-CN" sz="2800" dirty="0"/>
              <a:t>Repeat Step 1 and Step 2 until graph is empty</a:t>
            </a:r>
            <a:endParaRPr lang="en-US" altLang="zh-CN" sz="2400" dirty="0"/>
          </a:p>
          <a:p>
            <a:pPr lvl="1"/>
            <a:endParaRPr lang="en-US" altLang="zh-CN" sz="2400" dirty="0" smtClean="0"/>
          </a:p>
          <a:p>
            <a:pPr lvl="1"/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7AB072-8938-4919-B2D0-106642E9A74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38</a:t>
            </a:fld>
            <a:endParaRPr lang="zh-CN" altLang="en-US" sz="465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174240" y="5173345"/>
          <a:ext cx="490728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817880"/>
                <a:gridCol w="817880"/>
                <a:gridCol w="817880"/>
                <a:gridCol w="817880"/>
                <a:gridCol w="817880"/>
              </a:tblGrid>
              <a:tr h="533400"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499995" y="3123565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557905" y="2459355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5377815" y="270256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048250" y="379095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3348990" y="372999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26" name="AutoShape 24"/>
          <p:cNvCxnSpPr>
            <a:cxnSpLocks noChangeShapeType="1"/>
            <a:stCxn id="23" idx="4"/>
            <a:endCxn id="24" idx="0"/>
          </p:cNvCxnSpPr>
          <p:nvPr/>
        </p:nvCxnSpPr>
        <p:spPr bwMode="auto">
          <a:xfrm flipH="1">
            <a:off x="5260340" y="3126740"/>
            <a:ext cx="330200" cy="6635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25" idx="6"/>
            <a:endCxn id="24" idx="2"/>
          </p:cNvCxnSpPr>
          <p:nvPr/>
        </p:nvCxnSpPr>
        <p:spPr bwMode="auto">
          <a:xfrm>
            <a:off x="3773805" y="3942080"/>
            <a:ext cx="1274445" cy="6096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21" idx="5"/>
            <a:endCxn id="25" idx="1"/>
          </p:cNvCxnSpPr>
          <p:nvPr/>
        </p:nvCxnSpPr>
        <p:spPr bwMode="auto">
          <a:xfrm>
            <a:off x="2862580" y="3486150"/>
            <a:ext cx="548640" cy="30607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23" idx="3"/>
            <a:endCxn id="25" idx="7"/>
          </p:cNvCxnSpPr>
          <p:nvPr/>
        </p:nvCxnSpPr>
        <p:spPr bwMode="auto">
          <a:xfrm flipH="1">
            <a:off x="3712210" y="3065145"/>
            <a:ext cx="1727835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22" idx="6"/>
            <a:endCxn id="23" idx="2"/>
          </p:cNvCxnSpPr>
          <p:nvPr/>
        </p:nvCxnSpPr>
        <p:spPr bwMode="auto">
          <a:xfrm>
            <a:off x="3982720" y="2672080"/>
            <a:ext cx="1395730" cy="24257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21" idx="7"/>
            <a:endCxn id="22" idx="2"/>
          </p:cNvCxnSpPr>
          <p:nvPr/>
        </p:nvCxnSpPr>
        <p:spPr bwMode="auto">
          <a:xfrm flipV="1">
            <a:off x="2862580" y="2672080"/>
            <a:ext cx="695325" cy="5130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6202680" y="3547745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4"/>
          <p:cNvSpPr>
            <a:spLocks noChangeArrowheads="1"/>
          </p:cNvSpPr>
          <p:nvPr/>
        </p:nvSpPr>
        <p:spPr bwMode="auto">
          <a:xfrm>
            <a:off x="2341880" y="523367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" name="Oval 5"/>
          <p:cNvSpPr>
            <a:spLocks noChangeArrowheads="1"/>
          </p:cNvSpPr>
          <p:nvPr/>
        </p:nvSpPr>
        <p:spPr bwMode="auto">
          <a:xfrm>
            <a:off x="3161030" y="5240655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6" name="Oval 7"/>
          <p:cNvSpPr>
            <a:spLocks noChangeArrowheads="1"/>
          </p:cNvSpPr>
          <p:nvPr/>
        </p:nvSpPr>
        <p:spPr bwMode="auto">
          <a:xfrm>
            <a:off x="3982720" y="523367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6"/>
          <p:cNvSpPr>
            <a:spLocks noChangeArrowheads="1"/>
          </p:cNvSpPr>
          <p:nvPr/>
        </p:nvSpPr>
        <p:spPr bwMode="auto">
          <a:xfrm>
            <a:off x="4801235" y="523240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5603240" y="5235575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6395085" y="5232400"/>
            <a:ext cx="424815" cy="4248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345940" y="4391660"/>
            <a:ext cx="321945" cy="611505"/>
          </a:xfrm>
          <a:prstGeom prst="dow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46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791335"/>
            <a:ext cx="8676640" cy="444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5045" y="1917065"/>
            <a:ext cx="8133080" cy="610870"/>
          </a:xfrm>
        </p:spPr>
        <p:txBody>
          <a:bodyPr/>
          <a:lstStyle/>
          <a:p>
            <a:r>
              <a:rPr lang="en-US" altLang="zh-CN" sz="2800" dirty="0"/>
              <a:t>Assume adjacency </a:t>
            </a:r>
            <a:r>
              <a:rPr lang="en-US" altLang="zh-CN" sz="2800" dirty="0" smtClean="0"/>
              <a:t>list representation</a:t>
            </a:r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5DACF-0AF3-4DF8-B314-696484C8FD64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39</a:t>
            </a:fld>
            <a:endParaRPr lang="zh-CN" altLang="en-US" sz="465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2895800" y="2930478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" name="Oval 5"/>
          <p:cNvSpPr>
            <a:spLocks noChangeArrowheads="1"/>
          </p:cNvSpPr>
          <p:nvPr/>
        </p:nvSpPr>
        <p:spPr bwMode="auto">
          <a:xfrm>
            <a:off x="3643216" y="2461670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" name="Oval 6"/>
          <p:cNvSpPr>
            <a:spLocks noChangeArrowheads="1"/>
          </p:cNvSpPr>
          <p:nvPr/>
        </p:nvSpPr>
        <p:spPr bwMode="auto">
          <a:xfrm>
            <a:off x="4929091" y="2633120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4" name="Oval 7"/>
          <p:cNvSpPr>
            <a:spLocks noChangeArrowheads="1"/>
          </p:cNvSpPr>
          <p:nvPr/>
        </p:nvSpPr>
        <p:spPr bwMode="auto">
          <a:xfrm>
            <a:off x="4696025" y="340196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3495875" y="3359103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47" name="AutoShape 24"/>
          <p:cNvCxnSpPr>
            <a:cxnSpLocks noChangeShapeType="1"/>
            <a:stCxn id="43" idx="4"/>
            <a:endCxn id="44" idx="0"/>
          </p:cNvCxnSpPr>
          <p:nvPr/>
        </p:nvCxnSpPr>
        <p:spPr bwMode="auto">
          <a:xfrm flipH="1">
            <a:off x="4846044" y="2933158"/>
            <a:ext cx="233066" cy="468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25"/>
          <p:cNvCxnSpPr>
            <a:cxnSpLocks noChangeShapeType="1"/>
            <a:stCxn id="46" idx="6"/>
            <a:endCxn id="44" idx="2"/>
          </p:cNvCxnSpPr>
          <p:nvPr/>
        </p:nvCxnSpPr>
        <p:spPr bwMode="auto">
          <a:xfrm>
            <a:off x="3795913" y="3509122"/>
            <a:ext cx="900113" cy="4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26"/>
          <p:cNvCxnSpPr>
            <a:cxnSpLocks noChangeShapeType="1"/>
            <a:stCxn id="39" idx="5"/>
            <a:endCxn id="46" idx="1"/>
          </p:cNvCxnSpPr>
          <p:nvPr/>
        </p:nvCxnSpPr>
        <p:spPr bwMode="auto">
          <a:xfrm>
            <a:off x="3152083" y="3186761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27"/>
          <p:cNvCxnSpPr>
            <a:cxnSpLocks noChangeShapeType="1"/>
            <a:stCxn id="43" idx="3"/>
            <a:endCxn id="46" idx="7"/>
          </p:cNvCxnSpPr>
          <p:nvPr/>
        </p:nvCxnSpPr>
        <p:spPr bwMode="auto">
          <a:xfrm flipH="1">
            <a:off x="3752158" y="2889402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28"/>
          <p:cNvCxnSpPr>
            <a:cxnSpLocks noChangeShapeType="1"/>
            <a:stCxn id="42" idx="6"/>
            <a:endCxn id="43" idx="2"/>
          </p:cNvCxnSpPr>
          <p:nvPr/>
        </p:nvCxnSpPr>
        <p:spPr bwMode="auto">
          <a:xfrm>
            <a:off x="3943253" y="2611689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29"/>
          <p:cNvCxnSpPr>
            <a:cxnSpLocks noChangeShapeType="1"/>
            <a:stCxn id="39" idx="7"/>
            <a:endCxn id="42" idx="2"/>
          </p:cNvCxnSpPr>
          <p:nvPr/>
        </p:nvCxnSpPr>
        <p:spPr bwMode="auto">
          <a:xfrm flipV="1">
            <a:off x="3152083" y="2611689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511688" y="3230516"/>
            <a:ext cx="300038" cy="30003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2175292" y="3944857"/>
            <a:ext cx="2126678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b="1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①</a:t>
            </a:r>
            <a:r>
              <a:rPr lang="en-US" altLang="zh-CN" sz="15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Translation array</a:t>
            </a:r>
            <a:endParaRPr lang="en-US" altLang="zh-CN" sz="1500" dirty="0">
              <a:solidFill>
                <a:srgbClr val="263AF8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62899" y="4585956"/>
          <a:ext cx="17145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A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B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C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D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E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F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2362899" y="4300521"/>
          <a:ext cx="17145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4986598" y="4058763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4674077" y="4058800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5167275" y="422115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5173526" y="4565769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7" name="Line 50"/>
          <p:cNvSpPr>
            <a:spLocks noChangeShapeType="1"/>
          </p:cNvSpPr>
          <p:nvPr/>
        </p:nvSpPr>
        <p:spPr bwMode="auto">
          <a:xfrm>
            <a:off x="5167275" y="4902903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8" name="Line 51"/>
          <p:cNvSpPr>
            <a:spLocks noChangeShapeType="1"/>
          </p:cNvSpPr>
          <p:nvPr/>
        </p:nvSpPr>
        <p:spPr bwMode="auto">
          <a:xfrm>
            <a:off x="5175312" y="524760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5437861" y="4083288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5437861" y="4426374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5437861" y="476612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5437861" y="5105018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Line 48"/>
          <p:cNvSpPr>
            <a:spLocks noChangeShapeType="1"/>
          </p:cNvSpPr>
          <p:nvPr/>
        </p:nvSpPr>
        <p:spPr bwMode="auto">
          <a:xfrm>
            <a:off x="5899178" y="422115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4" name="Line 50"/>
          <p:cNvSpPr>
            <a:spLocks noChangeShapeType="1"/>
          </p:cNvSpPr>
          <p:nvPr/>
        </p:nvSpPr>
        <p:spPr bwMode="auto">
          <a:xfrm>
            <a:off x="5899178" y="4902903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6169763" y="4083288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6169763" y="476612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93" grpId="0" bldLvl="0" animBg="1"/>
      <p:bldP spid="9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767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Traversals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33730" y="1613535"/>
            <a:ext cx="7886700" cy="1600835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/>
              <a:t>A </a:t>
            </a:r>
            <a:r>
              <a:rPr lang="en-US" altLang="zh-CN" sz="2000" dirty="0">
                <a:solidFill>
                  <a:srgbClr val="FF0000"/>
                </a:solidFill>
              </a:rPr>
              <a:t>mark bit </a:t>
            </a:r>
            <a:r>
              <a:rPr lang="en-US" altLang="zh-CN" sz="2000" dirty="0"/>
              <a:t>is maintained for each vertex</a:t>
            </a:r>
          </a:p>
          <a:p>
            <a:pPr lvl="1" eaLnBrk="1" hangingPunct="1"/>
            <a:r>
              <a:rPr lang="en-US" altLang="zh-CN" sz="1800" dirty="0"/>
              <a:t>If a marked vertex is encountered during traversal, it is not visited a second time</a:t>
            </a:r>
          </a:p>
          <a:p>
            <a:pPr lvl="1" eaLnBrk="1" hangingPunct="1"/>
            <a:r>
              <a:rPr lang="en-US" altLang="zh-CN" sz="1800" dirty="0"/>
              <a:t>If not all vertices are marked when the algorithm completes, we continue the traversal from another unvisited vertex.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CC66C-08ED-4A55-A225-5EFF7CA0D1B0}" type="slidenum">
              <a:rPr lang="en-US" altLang="zh-CN" sz="465" smtClean="0"/>
              <a:pPr/>
              <a:t>4</a:t>
            </a:fld>
            <a:endParaRPr lang="en-US" altLang="zh-CN" sz="465" smtClean="0"/>
          </a:p>
        </p:txBody>
      </p:sp>
      <p:sp>
        <p:nvSpPr>
          <p:cNvPr id="2" name="矩形 1"/>
          <p:cNvSpPr/>
          <p:nvPr/>
        </p:nvSpPr>
        <p:spPr>
          <a:xfrm>
            <a:off x="2051685" y="3550920"/>
            <a:ext cx="5107305" cy="246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void </a:t>
            </a:r>
            <a:r>
              <a:rPr lang="en-US" altLang="zh-CN" b="1" dirty="0" err="1">
                <a:solidFill>
                  <a:srgbClr val="FF0000"/>
                </a:solidFill>
                <a:latin typeface="Sitka Text" pitchFamily="2" charset="0"/>
              </a:rPr>
              <a:t>graphTraverse</a:t>
            </a:r>
            <a:r>
              <a:rPr lang="en-US" altLang="zh-CN" dirty="0">
                <a:latin typeface="Sitka Text" pitchFamily="2" charset="0"/>
              </a:rPr>
              <a:t>(Graph* G) {</a:t>
            </a:r>
          </a:p>
          <a:p>
            <a:r>
              <a:rPr lang="en-US" altLang="zh-CN" dirty="0">
                <a:latin typeface="Sitka Text" pitchFamily="2" charset="0"/>
              </a:rPr>
              <a:t> 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v;</a:t>
            </a:r>
          </a:p>
          <a:p>
            <a:r>
              <a:rPr lang="en-US" altLang="zh-CN" dirty="0">
                <a:latin typeface="Sitka Text" pitchFamily="2" charset="0"/>
              </a:rPr>
              <a:t>  for (v=0; v&lt;G-&gt;n(); v++)</a:t>
            </a:r>
          </a:p>
          <a:p>
            <a:r>
              <a:rPr lang="en-US" altLang="zh-CN" dirty="0">
                <a:latin typeface="Sitka Text" pitchFamily="2" charset="0"/>
              </a:rPr>
              <a:t>    G-&gt;</a:t>
            </a:r>
            <a:r>
              <a:rPr lang="en-US" altLang="zh-CN" dirty="0" err="1">
                <a:latin typeface="Sitka Text" pitchFamily="2" charset="0"/>
              </a:rPr>
              <a:t>setMark</a:t>
            </a:r>
            <a:r>
              <a:rPr lang="en-US" altLang="zh-CN" dirty="0">
                <a:latin typeface="Sitka Text" pitchFamily="2" charset="0"/>
              </a:rPr>
              <a:t>(v, UNVISITED); </a:t>
            </a:r>
            <a:r>
              <a:rPr lang="en-US" altLang="zh-CN" dirty="0">
                <a:solidFill>
                  <a:srgbClr val="00B050"/>
                </a:solidFill>
                <a:latin typeface="Sitka Text" pitchFamily="2" charset="0"/>
              </a:rPr>
              <a:t>// Initialize</a:t>
            </a:r>
            <a:r>
              <a:rPr lang="en-US" altLang="zh-CN" dirty="0">
                <a:latin typeface="Sitka Text" pitchFamily="2" charset="0"/>
              </a:rPr>
              <a:t> </a:t>
            </a:r>
          </a:p>
          <a:p>
            <a:endParaRPr lang="en-US" altLang="zh-CN" sz="1050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</a:rPr>
              <a:t>  for (v=0; v&lt;G-&gt;n(); v++)</a:t>
            </a:r>
          </a:p>
          <a:p>
            <a:r>
              <a:rPr lang="en-US" altLang="zh-CN" dirty="0">
                <a:latin typeface="Sitka Text" pitchFamily="2" charset="0"/>
              </a:rPr>
              <a:t>    if (G-&gt;</a:t>
            </a:r>
            <a:r>
              <a:rPr lang="en-US" altLang="zh-CN" dirty="0" err="1">
                <a:latin typeface="Sitka Text" pitchFamily="2" charset="0"/>
              </a:rPr>
              <a:t>getMark</a:t>
            </a:r>
            <a:r>
              <a:rPr lang="en-US" altLang="zh-CN" dirty="0">
                <a:latin typeface="Sitka Text" pitchFamily="2" charset="0"/>
              </a:rPr>
              <a:t>(v) == UNVISITED)</a:t>
            </a:r>
          </a:p>
          <a:p>
            <a:r>
              <a:rPr lang="en-US" altLang="zh-CN" dirty="0">
                <a:latin typeface="Sitka Text" pitchFamily="2" charset="0"/>
              </a:rPr>
              <a:t>      </a:t>
            </a:r>
            <a:r>
              <a:rPr lang="en-US" altLang="zh-CN" dirty="0" err="1">
                <a:solidFill>
                  <a:srgbClr val="263AF8"/>
                </a:solidFill>
                <a:latin typeface="Sitka Text" pitchFamily="2" charset="0"/>
              </a:rPr>
              <a:t>doTraverse</a:t>
            </a:r>
            <a:r>
              <a:rPr lang="en-US" altLang="zh-CN" dirty="0">
                <a:latin typeface="Sitka Text" pitchFamily="2" charset="0"/>
              </a:rPr>
              <a:t>(G, v);</a:t>
            </a:r>
          </a:p>
          <a:p>
            <a:r>
              <a:rPr lang="en-US" altLang="zh-CN" dirty="0">
                <a:latin typeface="Sitka Text" pitchFamily="2" charset="0"/>
              </a:rPr>
              <a:t>}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87F89A-7622-479A-8718-51D23FE686A3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grpSp>
        <p:nvGrpSpPr>
          <p:cNvPr id="7" name="组合 6"/>
          <p:cNvGrpSpPr/>
          <p:nvPr/>
        </p:nvGrpSpPr>
        <p:grpSpPr>
          <a:xfrm rot="10980000">
            <a:off x="8215630" y="5535295"/>
            <a:ext cx="595630" cy="638810"/>
            <a:chOff x="10213" y="4484"/>
            <a:chExt cx="444" cy="476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8" name="Freeform 90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213" y="4484"/>
              <a:ext cx="445" cy="477"/>
            </a:xfrm>
            <a:custGeom>
              <a:avLst/>
              <a:gdLst>
                <a:gd name="T0" fmla="*/ 284 w 466"/>
                <a:gd name="T1" fmla="*/ 21 h 500"/>
                <a:gd name="T2" fmla="*/ 12 w 466"/>
                <a:gd name="T3" fmla="*/ 223 h 500"/>
                <a:gd name="T4" fmla="*/ 8 w 466"/>
                <a:gd name="T5" fmla="*/ 236 h 500"/>
                <a:gd name="T6" fmla="*/ 3 w 466"/>
                <a:gd name="T7" fmla="*/ 254 h 500"/>
                <a:gd name="T8" fmla="*/ 6 w 466"/>
                <a:gd name="T9" fmla="*/ 307 h 500"/>
                <a:gd name="T10" fmla="*/ 21 w 466"/>
                <a:gd name="T11" fmla="*/ 366 h 500"/>
                <a:gd name="T12" fmla="*/ 80 w 466"/>
                <a:gd name="T13" fmla="*/ 432 h 500"/>
                <a:gd name="T14" fmla="*/ 298 w 466"/>
                <a:gd name="T15" fmla="*/ 478 h 500"/>
                <a:gd name="T16" fmla="*/ 399 w 466"/>
                <a:gd name="T17" fmla="*/ 93 h 500"/>
                <a:gd name="T18" fmla="*/ 42 w 466"/>
                <a:gd name="T19" fmla="*/ 367 h 500"/>
                <a:gd name="T20" fmla="*/ 46 w 466"/>
                <a:gd name="T21" fmla="*/ 374 h 500"/>
                <a:gd name="T22" fmla="*/ 331 w 466"/>
                <a:gd name="T23" fmla="*/ 391 h 500"/>
                <a:gd name="T24" fmla="*/ 364 w 466"/>
                <a:gd name="T25" fmla="*/ 406 h 500"/>
                <a:gd name="T26" fmla="*/ 311 w 466"/>
                <a:gd name="T27" fmla="*/ 440 h 500"/>
                <a:gd name="T28" fmla="*/ 278 w 466"/>
                <a:gd name="T29" fmla="*/ 424 h 500"/>
                <a:gd name="T30" fmla="*/ 290 w 466"/>
                <a:gd name="T31" fmla="*/ 457 h 500"/>
                <a:gd name="T32" fmla="*/ 289 w 466"/>
                <a:gd name="T33" fmla="*/ 452 h 500"/>
                <a:gd name="T34" fmla="*/ 219 w 466"/>
                <a:gd name="T35" fmla="*/ 413 h 500"/>
                <a:gd name="T36" fmla="*/ 235 w 466"/>
                <a:gd name="T37" fmla="*/ 460 h 500"/>
                <a:gd name="T38" fmla="*/ 148 w 466"/>
                <a:gd name="T39" fmla="*/ 452 h 500"/>
                <a:gd name="T40" fmla="*/ 121 w 466"/>
                <a:gd name="T41" fmla="*/ 424 h 500"/>
                <a:gd name="T42" fmla="*/ 116 w 466"/>
                <a:gd name="T43" fmla="*/ 372 h 500"/>
                <a:gd name="T44" fmla="*/ 120 w 466"/>
                <a:gd name="T45" fmla="*/ 434 h 500"/>
                <a:gd name="T46" fmla="*/ 108 w 466"/>
                <a:gd name="T47" fmla="*/ 422 h 500"/>
                <a:gd name="T48" fmla="*/ 86 w 466"/>
                <a:gd name="T49" fmla="*/ 321 h 500"/>
                <a:gd name="T50" fmla="*/ 88 w 466"/>
                <a:gd name="T51" fmla="*/ 409 h 500"/>
                <a:gd name="T52" fmla="*/ 38 w 466"/>
                <a:gd name="T53" fmla="*/ 358 h 500"/>
                <a:gd name="T54" fmla="*/ 27 w 466"/>
                <a:gd name="T55" fmla="*/ 311 h 500"/>
                <a:gd name="T56" fmla="*/ 56 w 466"/>
                <a:gd name="T57" fmla="*/ 229 h 500"/>
                <a:gd name="T58" fmla="*/ 33 w 466"/>
                <a:gd name="T59" fmla="*/ 261 h 500"/>
                <a:gd name="T60" fmla="*/ 51 w 466"/>
                <a:gd name="T61" fmla="*/ 136 h 500"/>
                <a:gd name="T62" fmla="*/ 361 w 466"/>
                <a:gd name="T63" fmla="*/ 80 h 500"/>
                <a:gd name="T64" fmla="*/ 416 w 466"/>
                <a:gd name="T65" fmla="*/ 337 h 500"/>
                <a:gd name="T66" fmla="*/ 391 w 466"/>
                <a:gd name="T67" fmla="*/ 340 h 500"/>
                <a:gd name="T68" fmla="*/ 413 w 466"/>
                <a:gd name="T69" fmla="*/ 342 h 500"/>
                <a:gd name="T70" fmla="*/ 369 w 466"/>
                <a:gd name="T71" fmla="*/ 40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00">
                  <a:moveTo>
                    <a:pt x="399" y="93"/>
                  </a:moveTo>
                  <a:cubicBezTo>
                    <a:pt x="367" y="60"/>
                    <a:pt x="328" y="34"/>
                    <a:pt x="284" y="21"/>
                  </a:cubicBezTo>
                  <a:cubicBezTo>
                    <a:pt x="210" y="0"/>
                    <a:pt x="130" y="27"/>
                    <a:pt x="77" y="82"/>
                  </a:cubicBezTo>
                  <a:cubicBezTo>
                    <a:pt x="41" y="120"/>
                    <a:pt x="18" y="171"/>
                    <a:pt x="12" y="223"/>
                  </a:cubicBezTo>
                  <a:cubicBezTo>
                    <a:pt x="12" y="225"/>
                    <a:pt x="12" y="227"/>
                    <a:pt x="11" y="228"/>
                  </a:cubicBezTo>
                  <a:cubicBezTo>
                    <a:pt x="10" y="231"/>
                    <a:pt x="9" y="233"/>
                    <a:pt x="8" y="236"/>
                  </a:cubicBezTo>
                  <a:cubicBezTo>
                    <a:pt x="6" y="234"/>
                    <a:pt x="1" y="235"/>
                    <a:pt x="1" y="238"/>
                  </a:cubicBezTo>
                  <a:cubicBezTo>
                    <a:pt x="0" y="244"/>
                    <a:pt x="1" y="248"/>
                    <a:pt x="3" y="254"/>
                  </a:cubicBezTo>
                  <a:cubicBezTo>
                    <a:pt x="3" y="254"/>
                    <a:pt x="3" y="255"/>
                    <a:pt x="3" y="255"/>
                  </a:cubicBezTo>
                  <a:cubicBezTo>
                    <a:pt x="0" y="273"/>
                    <a:pt x="2" y="290"/>
                    <a:pt x="6" y="307"/>
                  </a:cubicBezTo>
                  <a:cubicBezTo>
                    <a:pt x="7" y="310"/>
                    <a:pt x="7" y="313"/>
                    <a:pt x="7" y="315"/>
                  </a:cubicBezTo>
                  <a:cubicBezTo>
                    <a:pt x="8" y="334"/>
                    <a:pt x="12" y="351"/>
                    <a:pt x="21" y="366"/>
                  </a:cubicBezTo>
                  <a:cubicBezTo>
                    <a:pt x="20" y="367"/>
                    <a:pt x="21" y="368"/>
                    <a:pt x="21" y="370"/>
                  </a:cubicBezTo>
                  <a:cubicBezTo>
                    <a:pt x="34" y="396"/>
                    <a:pt x="57" y="414"/>
                    <a:pt x="80" y="432"/>
                  </a:cubicBezTo>
                  <a:cubicBezTo>
                    <a:pt x="101" y="450"/>
                    <a:pt x="123" y="465"/>
                    <a:pt x="147" y="477"/>
                  </a:cubicBezTo>
                  <a:cubicBezTo>
                    <a:pt x="196" y="500"/>
                    <a:pt x="249" y="499"/>
                    <a:pt x="298" y="478"/>
                  </a:cubicBezTo>
                  <a:cubicBezTo>
                    <a:pt x="391" y="438"/>
                    <a:pt x="466" y="333"/>
                    <a:pt x="464" y="229"/>
                  </a:cubicBezTo>
                  <a:cubicBezTo>
                    <a:pt x="463" y="175"/>
                    <a:pt x="435" y="131"/>
                    <a:pt x="399" y="93"/>
                  </a:cubicBezTo>
                  <a:close/>
                  <a:moveTo>
                    <a:pt x="46" y="374"/>
                  </a:moveTo>
                  <a:cubicBezTo>
                    <a:pt x="45" y="372"/>
                    <a:pt x="43" y="369"/>
                    <a:pt x="42" y="367"/>
                  </a:cubicBezTo>
                  <a:cubicBezTo>
                    <a:pt x="45" y="371"/>
                    <a:pt x="48" y="375"/>
                    <a:pt x="51" y="378"/>
                  </a:cubicBezTo>
                  <a:cubicBezTo>
                    <a:pt x="50" y="377"/>
                    <a:pt x="48" y="375"/>
                    <a:pt x="46" y="374"/>
                  </a:cubicBezTo>
                  <a:close/>
                  <a:moveTo>
                    <a:pt x="369" y="401"/>
                  </a:moveTo>
                  <a:cubicBezTo>
                    <a:pt x="356" y="402"/>
                    <a:pt x="344" y="400"/>
                    <a:pt x="331" y="391"/>
                  </a:cubicBezTo>
                  <a:cubicBezTo>
                    <a:pt x="330" y="390"/>
                    <a:pt x="328" y="393"/>
                    <a:pt x="330" y="394"/>
                  </a:cubicBezTo>
                  <a:cubicBezTo>
                    <a:pt x="340" y="402"/>
                    <a:pt x="352" y="406"/>
                    <a:pt x="364" y="406"/>
                  </a:cubicBezTo>
                  <a:cubicBezTo>
                    <a:pt x="351" y="418"/>
                    <a:pt x="338" y="429"/>
                    <a:pt x="323" y="439"/>
                  </a:cubicBezTo>
                  <a:cubicBezTo>
                    <a:pt x="319" y="440"/>
                    <a:pt x="316" y="440"/>
                    <a:pt x="311" y="440"/>
                  </a:cubicBezTo>
                  <a:cubicBezTo>
                    <a:pt x="299" y="440"/>
                    <a:pt x="288" y="432"/>
                    <a:pt x="281" y="422"/>
                  </a:cubicBezTo>
                  <a:cubicBezTo>
                    <a:pt x="279" y="421"/>
                    <a:pt x="277" y="423"/>
                    <a:pt x="278" y="424"/>
                  </a:cubicBezTo>
                  <a:cubicBezTo>
                    <a:pt x="286" y="434"/>
                    <a:pt x="299" y="443"/>
                    <a:pt x="313" y="445"/>
                  </a:cubicBezTo>
                  <a:cubicBezTo>
                    <a:pt x="305" y="449"/>
                    <a:pt x="298" y="453"/>
                    <a:pt x="290" y="457"/>
                  </a:cubicBezTo>
                  <a:cubicBezTo>
                    <a:pt x="290" y="456"/>
                    <a:pt x="291" y="456"/>
                    <a:pt x="291" y="456"/>
                  </a:cubicBezTo>
                  <a:cubicBezTo>
                    <a:pt x="293" y="454"/>
                    <a:pt x="291" y="452"/>
                    <a:pt x="289" y="452"/>
                  </a:cubicBezTo>
                  <a:cubicBezTo>
                    <a:pt x="272" y="456"/>
                    <a:pt x="257" y="465"/>
                    <a:pt x="239" y="457"/>
                  </a:cubicBezTo>
                  <a:cubicBezTo>
                    <a:pt x="223" y="450"/>
                    <a:pt x="219" y="429"/>
                    <a:pt x="219" y="413"/>
                  </a:cubicBezTo>
                  <a:cubicBezTo>
                    <a:pt x="219" y="413"/>
                    <a:pt x="218" y="412"/>
                    <a:pt x="218" y="413"/>
                  </a:cubicBezTo>
                  <a:cubicBezTo>
                    <a:pt x="214" y="431"/>
                    <a:pt x="218" y="450"/>
                    <a:pt x="235" y="460"/>
                  </a:cubicBezTo>
                  <a:cubicBezTo>
                    <a:pt x="243" y="465"/>
                    <a:pt x="253" y="467"/>
                    <a:pt x="264" y="466"/>
                  </a:cubicBezTo>
                  <a:cubicBezTo>
                    <a:pt x="224" y="477"/>
                    <a:pt x="185" y="471"/>
                    <a:pt x="148" y="452"/>
                  </a:cubicBezTo>
                  <a:cubicBezTo>
                    <a:pt x="141" y="448"/>
                    <a:pt x="134" y="444"/>
                    <a:pt x="127" y="439"/>
                  </a:cubicBezTo>
                  <a:cubicBezTo>
                    <a:pt x="125" y="434"/>
                    <a:pt x="122" y="429"/>
                    <a:pt x="121" y="424"/>
                  </a:cubicBezTo>
                  <a:cubicBezTo>
                    <a:pt x="115" y="407"/>
                    <a:pt x="116" y="389"/>
                    <a:pt x="118" y="372"/>
                  </a:cubicBezTo>
                  <a:cubicBezTo>
                    <a:pt x="118" y="371"/>
                    <a:pt x="116" y="371"/>
                    <a:pt x="116" y="372"/>
                  </a:cubicBezTo>
                  <a:cubicBezTo>
                    <a:pt x="113" y="391"/>
                    <a:pt x="113" y="409"/>
                    <a:pt x="118" y="428"/>
                  </a:cubicBezTo>
                  <a:cubicBezTo>
                    <a:pt x="118" y="430"/>
                    <a:pt x="119" y="432"/>
                    <a:pt x="120" y="434"/>
                  </a:cubicBezTo>
                  <a:cubicBezTo>
                    <a:pt x="116" y="431"/>
                    <a:pt x="112" y="428"/>
                    <a:pt x="108" y="425"/>
                  </a:cubicBezTo>
                  <a:cubicBezTo>
                    <a:pt x="109" y="425"/>
                    <a:pt x="110" y="423"/>
                    <a:pt x="108" y="422"/>
                  </a:cubicBezTo>
                  <a:cubicBezTo>
                    <a:pt x="80" y="395"/>
                    <a:pt x="68" y="358"/>
                    <a:pt x="87" y="321"/>
                  </a:cubicBezTo>
                  <a:cubicBezTo>
                    <a:pt x="88" y="321"/>
                    <a:pt x="86" y="320"/>
                    <a:pt x="86" y="321"/>
                  </a:cubicBezTo>
                  <a:cubicBezTo>
                    <a:pt x="68" y="351"/>
                    <a:pt x="72" y="388"/>
                    <a:pt x="94" y="414"/>
                  </a:cubicBezTo>
                  <a:cubicBezTo>
                    <a:pt x="92" y="413"/>
                    <a:pt x="90" y="411"/>
                    <a:pt x="88" y="409"/>
                  </a:cubicBezTo>
                  <a:cubicBezTo>
                    <a:pt x="76" y="400"/>
                    <a:pt x="66" y="390"/>
                    <a:pt x="54" y="381"/>
                  </a:cubicBezTo>
                  <a:cubicBezTo>
                    <a:pt x="48" y="374"/>
                    <a:pt x="43" y="366"/>
                    <a:pt x="38" y="358"/>
                  </a:cubicBezTo>
                  <a:cubicBezTo>
                    <a:pt x="33" y="343"/>
                    <a:pt x="28" y="328"/>
                    <a:pt x="25" y="312"/>
                  </a:cubicBezTo>
                  <a:cubicBezTo>
                    <a:pt x="26" y="312"/>
                    <a:pt x="27" y="312"/>
                    <a:pt x="27" y="311"/>
                  </a:cubicBezTo>
                  <a:cubicBezTo>
                    <a:pt x="30" y="297"/>
                    <a:pt x="29" y="282"/>
                    <a:pt x="33" y="268"/>
                  </a:cubicBezTo>
                  <a:cubicBezTo>
                    <a:pt x="37" y="253"/>
                    <a:pt x="44" y="239"/>
                    <a:pt x="56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45" y="237"/>
                    <a:pt x="38" y="248"/>
                    <a:pt x="33" y="261"/>
                  </a:cubicBezTo>
                  <a:cubicBezTo>
                    <a:pt x="28" y="273"/>
                    <a:pt x="23" y="288"/>
                    <a:pt x="23" y="302"/>
                  </a:cubicBezTo>
                  <a:cubicBezTo>
                    <a:pt x="14" y="246"/>
                    <a:pt x="22" y="188"/>
                    <a:pt x="51" y="136"/>
                  </a:cubicBezTo>
                  <a:cubicBezTo>
                    <a:pt x="90" y="68"/>
                    <a:pt x="164" y="22"/>
                    <a:pt x="243" y="28"/>
                  </a:cubicBezTo>
                  <a:cubicBezTo>
                    <a:pt x="287" y="31"/>
                    <a:pt x="327" y="51"/>
                    <a:pt x="361" y="80"/>
                  </a:cubicBezTo>
                  <a:cubicBezTo>
                    <a:pt x="400" y="113"/>
                    <a:pt x="437" y="159"/>
                    <a:pt x="444" y="211"/>
                  </a:cubicBezTo>
                  <a:cubicBezTo>
                    <a:pt x="450" y="255"/>
                    <a:pt x="437" y="299"/>
                    <a:pt x="416" y="337"/>
                  </a:cubicBezTo>
                  <a:cubicBezTo>
                    <a:pt x="415" y="338"/>
                    <a:pt x="414" y="338"/>
                    <a:pt x="412" y="338"/>
                  </a:cubicBezTo>
                  <a:cubicBezTo>
                    <a:pt x="406" y="340"/>
                    <a:pt x="398" y="340"/>
                    <a:pt x="391" y="340"/>
                  </a:cubicBezTo>
                  <a:cubicBezTo>
                    <a:pt x="389" y="340"/>
                    <a:pt x="389" y="343"/>
                    <a:pt x="391" y="343"/>
                  </a:cubicBezTo>
                  <a:cubicBezTo>
                    <a:pt x="398" y="343"/>
                    <a:pt x="406" y="343"/>
                    <a:pt x="413" y="342"/>
                  </a:cubicBezTo>
                  <a:cubicBezTo>
                    <a:pt x="410" y="347"/>
                    <a:pt x="407" y="352"/>
                    <a:pt x="404" y="357"/>
                  </a:cubicBezTo>
                  <a:cubicBezTo>
                    <a:pt x="394" y="373"/>
                    <a:pt x="382" y="387"/>
                    <a:pt x="369" y="40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05"/>
            <p:cNvSpPr/>
            <p:nvPr>
              <p:custDataLst>
                <p:tags r:id="rId6"/>
              </p:custDataLst>
            </p:nvPr>
          </p:nvSpPr>
          <p:spPr bwMode="auto">
            <a:xfrm>
              <a:off x="10247" y="4741"/>
              <a:ext cx="29" cy="90"/>
            </a:xfrm>
            <a:custGeom>
              <a:avLst/>
              <a:gdLst>
                <a:gd name="T0" fmla="*/ 31 w 31"/>
                <a:gd name="T1" fmla="*/ 0 h 94"/>
                <a:gd name="T2" fmla="*/ 20 w 31"/>
                <a:gd name="T3" fmla="*/ 93 h 94"/>
                <a:gd name="T4" fmla="*/ 22 w 31"/>
                <a:gd name="T5" fmla="*/ 92 h 94"/>
                <a:gd name="T6" fmla="*/ 17 w 31"/>
                <a:gd name="T7" fmla="*/ 73 h 94"/>
                <a:gd name="T8" fmla="*/ 16 w 31"/>
                <a:gd name="T9" fmla="*/ 48 h 94"/>
                <a:gd name="T10" fmla="*/ 31 w 31"/>
                <a:gd name="T11" fmla="*/ 0 h 94"/>
                <a:gd name="T12" fmla="*/ 31 w 31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4">
                  <a:moveTo>
                    <a:pt x="31" y="0"/>
                  </a:moveTo>
                  <a:cubicBezTo>
                    <a:pt x="15" y="24"/>
                    <a:pt x="0" y="66"/>
                    <a:pt x="20" y="93"/>
                  </a:cubicBezTo>
                  <a:cubicBezTo>
                    <a:pt x="21" y="94"/>
                    <a:pt x="23" y="93"/>
                    <a:pt x="22" y="92"/>
                  </a:cubicBezTo>
                  <a:cubicBezTo>
                    <a:pt x="21" y="85"/>
                    <a:pt x="18" y="80"/>
                    <a:pt x="17" y="73"/>
                  </a:cubicBezTo>
                  <a:cubicBezTo>
                    <a:pt x="15" y="65"/>
                    <a:pt x="15" y="56"/>
                    <a:pt x="16" y="48"/>
                  </a:cubicBezTo>
                  <a:cubicBezTo>
                    <a:pt x="17" y="31"/>
                    <a:pt x="23" y="15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906"/>
            <p:cNvSpPr/>
            <p:nvPr>
              <p:custDataLst>
                <p:tags r:id="rId7"/>
              </p:custDataLst>
            </p:nvPr>
          </p:nvSpPr>
          <p:spPr bwMode="auto">
            <a:xfrm>
              <a:off x="10339" y="4849"/>
              <a:ext cx="65" cy="75"/>
            </a:xfrm>
            <a:custGeom>
              <a:avLst/>
              <a:gdLst>
                <a:gd name="T0" fmla="*/ 67 w 69"/>
                <a:gd name="T1" fmla="*/ 71 h 79"/>
                <a:gd name="T2" fmla="*/ 19 w 69"/>
                <a:gd name="T3" fmla="*/ 53 h 79"/>
                <a:gd name="T4" fmla="*/ 7 w 69"/>
                <a:gd name="T5" fmla="*/ 1 h 79"/>
                <a:gd name="T6" fmla="*/ 6 w 69"/>
                <a:gd name="T7" fmla="*/ 0 h 79"/>
                <a:gd name="T8" fmla="*/ 14 w 69"/>
                <a:gd name="T9" fmla="*/ 56 h 79"/>
                <a:gd name="T10" fmla="*/ 68 w 69"/>
                <a:gd name="T11" fmla="*/ 74 h 79"/>
                <a:gd name="T12" fmla="*/ 67 w 69"/>
                <a:gd name="T1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67" y="71"/>
                  </a:moveTo>
                  <a:cubicBezTo>
                    <a:pt x="48" y="69"/>
                    <a:pt x="32" y="67"/>
                    <a:pt x="19" y="53"/>
                  </a:cubicBezTo>
                  <a:cubicBezTo>
                    <a:pt x="5" y="39"/>
                    <a:pt x="3" y="18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0" y="20"/>
                    <a:pt x="2" y="40"/>
                    <a:pt x="14" y="56"/>
                  </a:cubicBezTo>
                  <a:cubicBezTo>
                    <a:pt x="26" y="72"/>
                    <a:pt x="49" y="79"/>
                    <a:pt x="68" y="74"/>
                  </a:cubicBezTo>
                  <a:cubicBezTo>
                    <a:pt x="69" y="73"/>
                    <a:pt x="69" y="71"/>
                    <a:pt x="67" y="7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07"/>
            <p:cNvSpPr/>
            <p:nvPr>
              <p:custDataLst>
                <p:tags r:id="rId8"/>
              </p:custDataLst>
            </p:nvPr>
          </p:nvSpPr>
          <p:spPr bwMode="auto">
            <a:xfrm>
              <a:off x="10296" y="4571"/>
              <a:ext cx="278" cy="288"/>
            </a:xfrm>
            <a:custGeom>
              <a:avLst/>
              <a:gdLst>
                <a:gd name="T0" fmla="*/ 278 w 291"/>
                <a:gd name="T1" fmla="*/ 100 h 301"/>
                <a:gd name="T2" fmla="*/ 215 w 291"/>
                <a:gd name="T3" fmla="*/ 102 h 301"/>
                <a:gd name="T4" fmla="*/ 184 w 291"/>
                <a:gd name="T5" fmla="*/ 103 h 301"/>
                <a:gd name="T6" fmla="*/ 217 w 291"/>
                <a:gd name="T7" fmla="*/ 66 h 301"/>
                <a:gd name="T8" fmla="*/ 153 w 291"/>
                <a:gd name="T9" fmla="*/ 4 h 301"/>
                <a:gd name="T10" fmla="*/ 34 w 291"/>
                <a:gd name="T11" fmla="*/ 128 h 301"/>
                <a:gd name="T12" fmla="*/ 12 w 291"/>
                <a:gd name="T13" fmla="*/ 182 h 301"/>
                <a:gd name="T14" fmla="*/ 169 w 291"/>
                <a:gd name="T15" fmla="*/ 299 h 301"/>
                <a:gd name="T16" fmla="*/ 205 w 291"/>
                <a:gd name="T17" fmla="*/ 261 h 301"/>
                <a:gd name="T18" fmla="*/ 212 w 291"/>
                <a:gd name="T19" fmla="*/ 221 h 301"/>
                <a:gd name="T20" fmla="*/ 171 w 291"/>
                <a:gd name="T21" fmla="*/ 280 h 301"/>
                <a:gd name="T22" fmla="*/ 168 w 291"/>
                <a:gd name="T23" fmla="*/ 259 h 301"/>
                <a:gd name="T24" fmla="*/ 173 w 291"/>
                <a:gd name="T25" fmla="*/ 235 h 301"/>
                <a:gd name="T26" fmla="*/ 125 w 291"/>
                <a:gd name="T27" fmla="*/ 253 h 301"/>
                <a:gd name="T28" fmla="*/ 143 w 291"/>
                <a:gd name="T29" fmla="*/ 215 h 301"/>
                <a:gd name="T30" fmla="*/ 121 w 291"/>
                <a:gd name="T31" fmla="*/ 251 h 301"/>
                <a:gd name="T32" fmla="*/ 103 w 291"/>
                <a:gd name="T33" fmla="*/ 194 h 301"/>
                <a:gd name="T34" fmla="*/ 100 w 291"/>
                <a:gd name="T35" fmla="*/ 238 h 301"/>
                <a:gd name="T36" fmla="*/ 73 w 291"/>
                <a:gd name="T37" fmla="*/ 163 h 301"/>
                <a:gd name="T38" fmla="*/ 65 w 291"/>
                <a:gd name="T39" fmla="*/ 215 h 301"/>
                <a:gd name="T40" fmla="*/ 42 w 291"/>
                <a:gd name="T41" fmla="*/ 184 h 301"/>
                <a:gd name="T42" fmla="*/ 50 w 291"/>
                <a:gd name="T43" fmla="*/ 162 h 301"/>
                <a:gd name="T44" fmla="*/ 19 w 291"/>
                <a:gd name="T45" fmla="*/ 177 h 301"/>
                <a:gd name="T46" fmla="*/ 84 w 291"/>
                <a:gd name="T47" fmla="*/ 95 h 301"/>
                <a:gd name="T48" fmla="*/ 202 w 291"/>
                <a:gd name="T49" fmla="*/ 73 h 301"/>
                <a:gd name="T50" fmla="*/ 168 w 291"/>
                <a:gd name="T51" fmla="*/ 102 h 301"/>
                <a:gd name="T52" fmla="*/ 163 w 291"/>
                <a:gd name="T53" fmla="*/ 102 h 301"/>
                <a:gd name="T54" fmla="*/ 181 w 291"/>
                <a:gd name="T55" fmla="*/ 114 h 301"/>
                <a:gd name="T56" fmla="*/ 263 w 291"/>
                <a:gd name="T57" fmla="*/ 111 h 301"/>
                <a:gd name="T58" fmla="*/ 256 w 291"/>
                <a:gd name="T59" fmla="*/ 151 h 301"/>
                <a:gd name="T60" fmla="*/ 224 w 291"/>
                <a:gd name="T61" fmla="*/ 154 h 301"/>
                <a:gd name="T62" fmla="*/ 263 w 291"/>
                <a:gd name="T63" fmla="*/ 172 h 301"/>
                <a:gd name="T64" fmla="*/ 235 w 291"/>
                <a:gd name="T65" fmla="*/ 153 h 301"/>
                <a:gd name="T66" fmla="*/ 233 w 291"/>
                <a:gd name="T67" fmla="*/ 176 h 301"/>
                <a:gd name="T68" fmla="*/ 219 w 291"/>
                <a:gd name="T69" fmla="*/ 178 h 301"/>
                <a:gd name="T70" fmla="*/ 208 w 291"/>
                <a:gd name="T71" fmla="*/ 175 h 301"/>
                <a:gd name="T72" fmla="*/ 214 w 291"/>
                <a:gd name="T73" fmla="*/ 153 h 301"/>
                <a:gd name="T74" fmla="*/ 188 w 291"/>
                <a:gd name="T75" fmla="*/ 176 h 301"/>
                <a:gd name="T76" fmla="*/ 173 w 291"/>
                <a:gd name="T77" fmla="*/ 153 h 301"/>
                <a:gd name="T78" fmla="*/ 185 w 291"/>
                <a:gd name="T79" fmla="*/ 164 h 301"/>
                <a:gd name="T80" fmla="*/ 167 w 291"/>
                <a:gd name="T81" fmla="*/ 177 h 301"/>
                <a:gd name="T82" fmla="*/ 213 w 291"/>
                <a:gd name="T83" fmla="*/ 218 h 301"/>
                <a:gd name="T84" fmla="*/ 186 w 291"/>
                <a:gd name="T85" fmla="*/ 198 h 301"/>
                <a:gd name="T86" fmla="*/ 215 w 291"/>
                <a:gd name="T87" fmla="*/ 195 h 301"/>
                <a:gd name="T88" fmla="*/ 228 w 291"/>
                <a:gd name="T89" fmla="*/ 194 h 301"/>
                <a:gd name="T90" fmla="*/ 271 w 291"/>
                <a:gd name="T91" fmla="*/ 192 h 301"/>
                <a:gd name="T92" fmla="*/ 288 w 291"/>
                <a:gd name="T93" fmla="*/ 189 h 301"/>
                <a:gd name="T94" fmla="*/ 285 w 291"/>
                <a:gd name="T95" fmla="*/ 17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301">
                  <a:moveTo>
                    <a:pt x="285" y="177"/>
                  </a:moveTo>
                  <a:cubicBezTo>
                    <a:pt x="284" y="151"/>
                    <a:pt x="283" y="125"/>
                    <a:pt x="278" y="100"/>
                  </a:cubicBezTo>
                  <a:cubicBezTo>
                    <a:pt x="277" y="95"/>
                    <a:pt x="272" y="93"/>
                    <a:pt x="268" y="94"/>
                  </a:cubicBezTo>
                  <a:cubicBezTo>
                    <a:pt x="250" y="97"/>
                    <a:pt x="232" y="100"/>
                    <a:pt x="215" y="102"/>
                  </a:cubicBezTo>
                  <a:cubicBezTo>
                    <a:pt x="206" y="103"/>
                    <a:pt x="198" y="104"/>
                    <a:pt x="190" y="104"/>
                  </a:cubicBezTo>
                  <a:cubicBezTo>
                    <a:pt x="188" y="104"/>
                    <a:pt x="186" y="103"/>
                    <a:pt x="184" y="103"/>
                  </a:cubicBezTo>
                  <a:cubicBezTo>
                    <a:pt x="196" y="96"/>
                    <a:pt x="205" y="85"/>
                    <a:pt x="217" y="77"/>
                  </a:cubicBezTo>
                  <a:cubicBezTo>
                    <a:pt x="221" y="75"/>
                    <a:pt x="222" y="68"/>
                    <a:pt x="217" y="66"/>
                  </a:cubicBezTo>
                  <a:cubicBezTo>
                    <a:pt x="193" y="55"/>
                    <a:pt x="176" y="32"/>
                    <a:pt x="166" y="8"/>
                  </a:cubicBezTo>
                  <a:cubicBezTo>
                    <a:pt x="163" y="2"/>
                    <a:pt x="158" y="0"/>
                    <a:pt x="153" y="4"/>
                  </a:cubicBezTo>
                  <a:cubicBezTo>
                    <a:pt x="123" y="28"/>
                    <a:pt x="97" y="55"/>
                    <a:pt x="71" y="83"/>
                  </a:cubicBezTo>
                  <a:cubicBezTo>
                    <a:pt x="58" y="98"/>
                    <a:pt x="46" y="113"/>
                    <a:pt x="34" y="128"/>
                  </a:cubicBezTo>
                  <a:cubicBezTo>
                    <a:pt x="24" y="141"/>
                    <a:pt x="10" y="155"/>
                    <a:pt x="3" y="169"/>
                  </a:cubicBezTo>
                  <a:cubicBezTo>
                    <a:pt x="0" y="176"/>
                    <a:pt x="6" y="183"/>
                    <a:pt x="12" y="182"/>
                  </a:cubicBezTo>
                  <a:cubicBezTo>
                    <a:pt x="28" y="207"/>
                    <a:pt x="54" y="225"/>
                    <a:pt x="77" y="241"/>
                  </a:cubicBezTo>
                  <a:cubicBezTo>
                    <a:pt x="107" y="262"/>
                    <a:pt x="138" y="280"/>
                    <a:pt x="169" y="299"/>
                  </a:cubicBezTo>
                  <a:cubicBezTo>
                    <a:pt x="173" y="301"/>
                    <a:pt x="178" y="299"/>
                    <a:pt x="181" y="296"/>
                  </a:cubicBezTo>
                  <a:cubicBezTo>
                    <a:pt x="189" y="284"/>
                    <a:pt x="197" y="273"/>
                    <a:pt x="205" y="261"/>
                  </a:cubicBezTo>
                  <a:cubicBezTo>
                    <a:pt x="212" y="250"/>
                    <a:pt x="221" y="238"/>
                    <a:pt x="219" y="224"/>
                  </a:cubicBezTo>
                  <a:cubicBezTo>
                    <a:pt x="218" y="221"/>
                    <a:pt x="214" y="219"/>
                    <a:pt x="212" y="221"/>
                  </a:cubicBezTo>
                  <a:cubicBezTo>
                    <a:pt x="201" y="229"/>
                    <a:pt x="197" y="242"/>
                    <a:pt x="190" y="253"/>
                  </a:cubicBezTo>
                  <a:cubicBezTo>
                    <a:pt x="185" y="262"/>
                    <a:pt x="178" y="271"/>
                    <a:pt x="171" y="280"/>
                  </a:cubicBezTo>
                  <a:cubicBezTo>
                    <a:pt x="169" y="279"/>
                    <a:pt x="168" y="278"/>
                    <a:pt x="166" y="277"/>
                  </a:cubicBezTo>
                  <a:cubicBezTo>
                    <a:pt x="166" y="271"/>
                    <a:pt x="167" y="265"/>
                    <a:pt x="168" y="259"/>
                  </a:cubicBezTo>
                  <a:cubicBezTo>
                    <a:pt x="169" y="251"/>
                    <a:pt x="172" y="243"/>
                    <a:pt x="174" y="235"/>
                  </a:cubicBezTo>
                  <a:cubicBezTo>
                    <a:pt x="174" y="235"/>
                    <a:pt x="173" y="235"/>
                    <a:pt x="173" y="235"/>
                  </a:cubicBezTo>
                  <a:cubicBezTo>
                    <a:pt x="168" y="247"/>
                    <a:pt x="163" y="261"/>
                    <a:pt x="161" y="275"/>
                  </a:cubicBezTo>
                  <a:cubicBezTo>
                    <a:pt x="149" y="268"/>
                    <a:pt x="137" y="260"/>
                    <a:pt x="125" y="253"/>
                  </a:cubicBezTo>
                  <a:cubicBezTo>
                    <a:pt x="125" y="251"/>
                    <a:pt x="126" y="249"/>
                    <a:pt x="126" y="248"/>
                  </a:cubicBezTo>
                  <a:cubicBezTo>
                    <a:pt x="128" y="236"/>
                    <a:pt x="135" y="224"/>
                    <a:pt x="143" y="215"/>
                  </a:cubicBezTo>
                  <a:cubicBezTo>
                    <a:pt x="143" y="215"/>
                    <a:pt x="143" y="214"/>
                    <a:pt x="143" y="215"/>
                  </a:cubicBezTo>
                  <a:cubicBezTo>
                    <a:pt x="132" y="225"/>
                    <a:pt x="124" y="236"/>
                    <a:pt x="121" y="251"/>
                  </a:cubicBezTo>
                  <a:cubicBezTo>
                    <a:pt x="116" y="248"/>
                    <a:pt x="110" y="244"/>
                    <a:pt x="104" y="241"/>
                  </a:cubicBezTo>
                  <a:cubicBezTo>
                    <a:pt x="105" y="225"/>
                    <a:pt x="103" y="209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208"/>
                    <a:pt x="100" y="224"/>
                    <a:pt x="100" y="238"/>
                  </a:cubicBezTo>
                  <a:cubicBezTo>
                    <a:pt x="89" y="231"/>
                    <a:pt x="78" y="224"/>
                    <a:pt x="68" y="216"/>
                  </a:cubicBezTo>
                  <a:cubicBezTo>
                    <a:pt x="75" y="200"/>
                    <a:pt x="76" y="182"/>
                    <a:pt x="73" y="163"/>
                  </a:cubicBezTo>
                  <a:cubicBezTo>
                    <a:pt x="72" y="162"/>
                    <a:pt x="71" y="163"/>
                    <a:pt x="71" y="164"/>
                  </a:cubicBezTo>
                  <a:cubicBezTo>
                    <a:pt x="74" y="182"/>
                    <a:pt x="73" y="199"/>
                    <a:pt x="65" y="215"/>
                  </a:cubicBezTo>
                  <a:cubicBezTo>
                    <a:pt x="57" y="209"/>
                    <a:pt x="50" y="203"/>
                    <a:pt x="42" y="197"/>
                  </a:cubicBezTo>
                  <a:cubicBezTo>
                    <a:pt x="42" y="193"/>
                    <a:pt x="41" y="188"/>
                    <a:pt x="42" y="184"/>
                  </a:cubicBezTo>
                  <a:cubicBezTo>
                    <a:pt x="44" y="177"/>
                    <a:pt x="48" y="170"/>
                    <a:pt x="53" y="165"/>
                  </a:cubicBezTo>
                  <a:cubicBezTo>
                    <a:pt x="54" y="163"/>
                    <a:pt x="52" y="160"/>
                    <a:pt x="50" y="162"/>
                  </a:cubicBezTo>
                  <a:cubicBezTo>
                    <a:pt x="43" y="170"/>
                    <a:pt x="37" y="181"/>
                    <a:pt x="37" y="193"/>
                  </a:cubicBezTo>
                  <a:cubicBezTo>
                    <a:pt x="31" y="188"/>
                    <a:pt x="25" y="182"/>
                    <a:pt x="19" y="177"/>
                  </a:cubicBezTo>
                  <a:cubicBezTo>
                    <a:pt x="29" y="166"/>
                    <a:pt x="37" y="152"/>
                    <a:pt x="46" y="141"/>
                  </a:cubicBezTo>
                  <a:cubicBezTo>
                    <a:pt x="58" y="125"/>
                    <a:pt x="71" y="110"/>
                    <a:pt x="84" y="95"/>
                  </a:cubicBezTo>
                  <a:cubicBezTo>
                    <a:pt x="106" y="70"/>
                    <a:pt x="130" y="45"/>
                    <a:pt x="155" y="23"/>
                  </a:cubicBezTo>
                  <a:cubicBezTo>
                    <a:pt x="166" y="44"/>
                    <a:pt x="182" y="62"/>
                    <a:pt x="202" y="73"/>
                  </a:cubicBezTo>
                  <a:cubicBezTo>
                    <a:pt x="193" y="82"/>
                    <a:pt x="184" y="92"/>
                    <a:pt x="172" y="97"/>
                  </a:cubicBezTo>
                  <a:cubicBezTo>
                    <a:pt x="170" y="98"/>
                    <a:pt x="168" y="100"/>
                    <a:pt x="168" y="102"/>
                  </a:cubicBezTo>
                  <a:cubicBezTo>
                    <a:pt x="166" y="102"/>
                    <a:pt x="164" y="102"/>
                    <a:pt x="163" y="102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6" y="105"/>
                    <a:pt x="167" y="108"/>
                    <a:pt x="170" y="110"/>
                  </a:cubicBezTo>
                  <a:cubicBezTo>
                    <a:pt x="174" y="112"/>
                    <a:pt x="178" y="113"/>
                    <a:pt x="181" y="114"/>
                  </a:cubicBezTo>
                  <a:cubicBezTo>
                    <a:pt x="190" y="116"/>
                    <a:pt x="199" y="117"/>
                    <a:pt x="207" y="117"/>
                  </a:cubicBezTo>
                  <a:cubicBezTo>
                    <a:pt x="226" y="118"/>
                    <a:pt x="245" y="114"/>
                    <a:pt x="263" y="111"/>
                  </a:cubicBezTo>
                  <a:cubicBezTo>
                    <a:pt x="265" y="129"/>
                    <a:pt x="266" y="148"/>
                    <a:pt x="266" y="166"/>
                  </a:cubicBezTo>
                  <a:cubicBezTo>
                    <a:pt x="265" y="160"/>
                    <a:pt x="262" y="154"/>
                    <a:pt x="256" y="151"/>
                  </a:cubicBezTo>
                  <a:cubicBezTo>
                    <a:pt x="247" y="147"/>
                    <a:pt x="234" y="151"/>
                    <a:pt x="224" y="153"/>
                  </a:cubicBezTo>
                  <a:cubicBezTo>
                    <a:pt x="223" y="153"/>
                    <a:pt x="224" y="154"/>
                    <a:pt x="224" y="154"/>
                  </a:cubicBezTo>
                  <a:cubicBezTo>
                    <a:pt x="233" y="152"/>
                    <a:pt x="242" y="151"/>
                    <a:pt x="251" y="152"/>
                  </a:cubicBezTo>
                  <a:cubicBezTo>
                    <a:pt x="261" y="154"/>
                    <a:pt x="263" y="164"/>
                    <a:pt x="263" y="172"/>
                  </a:cubicBezTo>
                  <a:cubicBezTo>
                    <a:pt x="254" y="172"/>
                    <a:pt x="244" y="174"/>
                    <a:pt x="235" y="175"/>
                  </a:cubicBezTo>
                  <a:cubicBezTo>
                    <a:pt x="235" y="168"/>
                    <a:pt x="235" y="161"/>
                    <a:pt x="235" y="153"/>
                  </a:cubicBezTo>
                  <a:cubicBezTo>
                    <a:pt x="235" y="153"/>
                    <a:pt x="234" y="153"/>
                    <a:pt x="234" y="153"/>
                  </a:cubicBezTo>
                  <a:cubicBezTo>
                    <a:pt x="234" y="161"/>
                    <a:pt x="234" y="168"/>
                    <a:pt x="233" y="176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28" y="176"/>
                    <a:pt x="223" y="177"/>
                    <a:pt x="219" y="178"/>
                  </a:cubicBezTo>
                  <a:cubicBezTo>
                    <a:pt x="215" y="178"/>
                    <a:pt x="212" y="177"/>
                    <a:pt x="208" y="177"/>
                  </a:cubicBezTo>
                  <a:cubicBezTo>
                    <a:pt x="208" y="176"/>
                    <a:pt x="208" y="176"/>
                    <a:pt x="208" y="175"/>
                  </a:cubicBezTo>
                  <a:cubicBezTo>
                    <a:pt x="207" y="167"/>
                    <a:pt x="211" y="160"/>
                    <a:pt x="214" y="153"/>
                  </a:cubicBezTo>
                  <a:cubicBezTo>
                    <a:pt x="214" y="153"/>
                    <a:pt x="214" y="153"/>
                    <a:pt x="214" y="153"/>
                  </a:cubicBezTo>
                  <a:cubicBezTo>
                    <a:pt x="208" y="160"/>
                    <a:pt x="205" y="169"/>
                    <a:pt x="205" y="177"/>
                  </a:cubicBezTo>
                  <a:cubicBezTo>
                    <a:pt x="200" y="177"/>
                    <a:pt x="194" y="176"/>
                    <a:pt x="188" y="176"/>
                  </a:cubicBezTo>
                  <a:cubicBezTo>
                    <a:pt x="189" y="171"/>
                    <a:pt x="189" y="165"/>
                    <a:pt x="187" y="161"/>
                  </a:cubicBezTo>
                  <a:cubicBezTo>
                    <a:pt x="185" y="154"/>
                    <a:pt x="179" y="153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80" y="154"/>
                    <a:pt x="183" y="158"/>
                    <a:pt x="185" y="164"/>
                  </a:cubicBezTo>
                  <a:cubicBezTo>
                    <a:pt x="185" y="168"/>
                    <a:pt x="184" y="172"/>
                    <a:pt x="183" y="176"/>
                  </a:cubicBezTo>
                  <a:cubicBezTo>
                    <a:pt x="178" y="176"/>
                    <a:pt x="172" y="177"/>
                    <a:pt x="167" y="177"/>
                  </a:cubicBezTo>
                  <a:cubicBezTo>
                    <a:pt x="162" y="178"/>
                    <a:pt x="161" y="184"/>
                    <a:pt x="163" y="187"/>
                  </a:cubicBezTo>
                  <a:cubicBezTo>
                    <a:pt x="173" y="211"/>
                    <a:pt x="190" y="215"/>
                    <a:pt x="213" y="218"/>
                  </a:cubicBezTo>
                  <a:cubicBezTo>
                    <a:pt x="217" y="218"/>
                    <a:pt x="219" y="213"/>
                    <a:pt x="215" y="212"/>
                  </a:cubicBezTo>
                  <a:cubicBezTo>
                    <a:pt x="204" y="208"/>
                    <a:pt x="194" y="204"/>
                    <a:pt x="186" y="198"/>
                  </a:cubicBezTo>
                  <a:cubicBezTo>
                    <a:pt x="195" y="197"/>
                    <a:pt x="204" y="196"/>
                    <a:pt x="213" y="195"/>
                  </a:cubicBezTo>
                  <a:cubicBezTo>
                    <a:pt x="214" y="196"/>
                    <a:pt x="215" y="196"/>
                    <a:pt x="215" y="195"/>
                  </a:cubicBezTo>
                  <a:cubicBezTo>
                    <a:pt x="219" y="195"/>
                    <a:pt x="223" y="194"/>
                    <a:pt x="227" y="194"/>
                  </a:cubicBezTo>
                  <a:cubicBezTo>
                    <a:pt x="227" y="194"/>
                    <a:pt x="227" y="194"/>
                    <a:pt x="228" y="194"/>
                  </a:cubicBezTo>
                  <a:cubicBezTo>
                    <a:pt x="238" y="195"/>
                    <a:pt x="253" y="198"/>
                    <a:pt x="263" y="192"/>
                  </a:cubicBezTo>
                  <a:cubicBezTo>
                    <a:pt x="266" y="192"/>
                    <a:pt x="268" y="192"/>
                    <a:pt x="271" y="192"/>
                  </a:cubicBezTo>
                  <a:cubicBezTo>
                    <a:pt x="274" y="194"/>
                    <a:pt x="278" y="194"/>
                    <a:pt x="281" y="191"/>
                  </a:cubicBezTo>
                  <a:cubicBezTo>
                    <a:pt x="283" y="191"/>
                    <a:pt x="286" y="190"/>
                    <a:pt x="288" y="189"/>
                  </a:cubicBezTo>
                  <a:cubicBezTo>
                    <a:pt x="291" y="187"/>
                    <a:pt x="291" y="183"/>
                    <a:pt x="289" y="180"/>
                  </a:cubicBezTo>
                  <a:cubicBezTo>
                    <a:pt x="288" y="179"/>
                    <a:pt x="286" y="178"/>
                    <a:pt x="285" y="177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46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07010" y="1791335"/>
            <a:ext cx="8676640" cy="444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9095" y="1754814"/>
            <a:ext cx="4436269" cy="4351337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A504CC-574A-40DD-8453-D0513308C2A8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40</a:t>
            </a:fld>
            <a:endParaRPr lang="zh-CN" altLang="en-US" sz="465"/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915670" y="2132330"/>
            <a:ext cx="32359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②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</a:rPr>
              <a:t> Calculate </a:t>
            </a:r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</a:rPr>
              <a:t>In-degrees</a:t>
            </a:r>
            <a:endParaRPr lang="en-US" altLang="zh-CN" sz="1800" dirty="0" smtClean="0">
              <a:solidFill>
                <a:srgbClr val="263AF8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971550" y="2709545"/>
            <a:ext cx="4827270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 in-degree array D[]; 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 vertex array A[] </a:t>
            </a:r>
          </a:p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for 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0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to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n-1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do D[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] := 0; 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</a:rPr>
              <a:t>endfor</a:t>
            </a:r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for 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0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to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n-1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do 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 x := A[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];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 while x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 null do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D[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x.value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] := D[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x.value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] + 1;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x := 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x.next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endwhile</a:t>
            </a:r>
            <a:endParaRPr lang="en-US" altLang="zh-CN" dirty="0">
              <a:latin typeface="Sitka Text" pitchFamily="2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 err="1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endfor</a:t>
            </a:r>
            <a:endParaRPr lang="en-US" altLang="zh-CN" dirty="0">
              <a:latin typeface="Sitka Text" pitchFamily="2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 </a:t>
            </a:r>
          </a:p>
        </p:txBody>
      </p:sp>
      <p:grpSp>
        <p:nvGrpSpPr>
          <p:cNvPr id="955" name="组合 954"/>
          <p:cNvGrpSpPr/>
          <p:nvPr/>
        </p:nvGrpSpPr>
        <p:grpSpPr>
          <a:xfrm rot="5220000">
            <a:off x="8177830" y="553438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46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791335"/>
            <a:ext cx="8676640" cy="4447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9095" y="1754814"/>
            <a:ext cx="4436269" cy="4351337"/>
          </a:xfrm>
        </p:spPr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C1164-35CA-4130-961B-9BEFD5D39B64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41</a:t>
            </a:fld>
            <a:endParaRPr lang="zh-CN" altLang="en-US" sz="465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11153" y="2918207"/>
          <a:ext cx="17145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3511153" y="2632772"/>
          <a:ext cx="171450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0"/>
                <a:gridCol w="285750"/>
                <a:gridCol w="285750"/>
                <a:gridCol w="285750"/>
                <a:gridCol w="285750"/>
                <a:gridCol w="28575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b="0" dirty="0">
                        <a:solidFill>
                          <a:schemeClr val="tx1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4120737" y="3976274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3808217" y="3976311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" name="Line 48"/>
          <p:cNvSpPr>
            <a:spLocks noChangeShapeType="1"/>
          </p:cNvSpPr>
          <p:nvPr/>
        </p:nvSpPr>
        <p:spPr bwMode="auto">
          <a:xfrm>
            <a:off x="4301414" y="413866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6" name="Line 49"/>
          <p:cNvSpPr>
            <a:spLocks noChangeShapeType="1"/>
          </p:cNvSpPr>
          <p:nvPr/>
        </p:nvSpPr>
        <p:spPr bwMode="auto">
          <a:xfrm>
            <a:off x="4307665" y="448328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7" name="Line 50"/>
          <p:cNvSpPr>
            <a:spLocks noChangeShapeType="1"/>
          </p:cNvSpPr>
          <p:nvPr/>
        </p:nvSpPr>
        <p:spPr bwMode="auto">
          <a:xfrm>
            <a:off x="4301414" y="4820414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88" name="Line 51"/>
          <p:cNvSpPr>
            <a:spLocks noChangeShapeType="1"/>
          </p:cNvSpPr>
          <p:nvPr/>
        </p:nvSpPr>
        <p:spPr bwMode="auto">
          <a:xfrm>
            <a:off x="4309451" y="5165119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4572000" y="4000799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4572000" y="4343885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572000" y="4683638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572000" y="5022529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" name="Line 48"/>
          <p:cNvSpPr>
            <a:spLocks noChangeShapeType="1"/>
          </p:cNvSpPr>
          <p:nvPr/>
        </p:nvSpPr>
        <p:spPr bwMode="auto">
          <a:xfrm>
            <a:off x="5033317" y="413866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4" name="Line 50"/>
          <p:cNvSpPr>
            <a:spLocks noChangeShapeType="1"/>
          </p:cNvSpPr>
          <p:nvPr/>
        </p:nvSpPr>
        <p:spPr bwMode="auto">
          <a:xfrm>
            <a:off x="5033317" y="4820414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95" name="表格 94"/>
          <p:cNvGraphicFramePr>
            <a:graphicFrameLocks noGrp="1"/>
          </p:cNvGraphicFramePr>
          <p:nvPr/>
        </p:nvGraphicFramePr>
        <p:xfrm>
          <a:off x="5303903" y="4000799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6" name="表格 95"/>
          <p:cNvGraphicFramePr>
            <a:graphicFrameLocks noGrp="1"/>
          </p:cNvGraphicFramePr>
          <p:nvPr/>
        </p:nvGraphicFramePr>
        <p:xfrm>
          <a:off x="5303903" y="4683638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235200" y="3336925"/>
            <a:ext cx="581723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In-Degree array; or add a field to </a:t>
            </a:r>
            <a:r>
              <a:rPr lang="en-US" altLang="zh-CN" dirty="0" smtClean="0">
                <a:latin typeface="Sitka Text" pitchFamily="2" charset="0"/>
              </a:rPr>
              <a:t>vertex array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399479" y="3976274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81" name="Text Box 7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5670" y="2132330"/>
            <a:ext cx="32359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②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</a:rPr>
              <a:t> Calculate </a:t>
            </a:r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</a:rPr>
              <a:t>In-degrees</a:t>
            </a:r>
            <a:endParaRPr lang="en-US" altLang="zh-CN" sz="1800" dirty="0" smtClean="0">
              <a:solidFill>
                <a:srgbClr val="263AF8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46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07010" y="1791335"/>
            <a:ext cx="8676640" cy="4565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1" name="图片 10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 Implementation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280" y="1979295"/>
            <a:ext cx="8176895" cy="3973195"/>
          </a:xfrm>
        </p:spPr>
        <p:txBody>
          <a:bodyPr/>
          <a:lstStyle/>
          <a:p>
            <a:r>
              <a:rPr lang="en-US" altLang="zh-CN" sz="2400" dirty="0"/>
              <a:t>Maintaining Degree 0 </a:t>
            </a:r>
            <a:r>
              <a:rPr lang="en-US" altLang="zh-CN" sz="2400" dirty="0" smtClean="0"/>
              <a:t>Vertices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Key idea</a:t>
            </a:r>
            <a:r>
              <a:rPr lang="en-US" altLang="zh-CN" sz="2000" dirty="0"/>
              <a:t>: Initialize and maintain a queue (or stack</a:t>
            </a:r>
            <a:r>
              <a:rPr lang="en-US" altLang="zh-CN" sz="2000" dirty="0" smtClean="0"/>
              <a:t>) of </a:t>
            </a:r>
            <a:r>
              <a:rPr lang="en-US" altLang="zh-CN" sz="2000" dirty="0"/>
              <a:t>vertices with In-Degree 0</a:t>
            </a:r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E3140-CCEE-45B0-81EE-F6CCE351BD9E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42</a:t>
            </a:fld>
            <a:endParaRPr lang="zh-CN" altLang="en-US" sz="465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05826" y="3411251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693306" y="3411288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3186503" y="3573643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>
            <a:off x="3192754" y="3918257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1" name="Line 50"/>
          <p:cNvSpPr>
            <a:spLocks noChangeShapeType="1"/>
          </p:cNvSpPr>
          <p:nvPr/>
        </p:nvSpPr>
        <p:spPr bwMode="auto">
          <a:xfrm>
            <a:off x="3186503" y="4255391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3194540" y="460009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457089" y="3435776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457089" y="3778862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3457089" y="4118615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457089" y="4457506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3918406" y="3573643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59" name="Line 50"/>
          <p:cNvSpPr>
            <a:spLocks noChangeShapeType="1"/>
          </p:cNvSpPr>
          <p:nvPr/>
        </p:nvSpPr>
        <p:spPr bwMode="auto">
          <a:xfrm>
            <a:off x="3918406" y="4255391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4188992" y="3435776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188992" y="4118615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2284568" y="3411251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6047679" y="4065813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5401169" y="4049740"/>
            <a:ext cx="697230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6337894" y="4064920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Oval 4"/>
          <p:cNvSpPr>
            <a:spLocks noChangeArrowheads="1"/>
          </p:cNvSpPr>
          <p:nvPr/>
        </p:nvSpPr>
        <p:spPr bwMode="auto">
          <a:xfrm>
            <a:off x="3997998" y="5408533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Oval 5"/>
          <p:cNvSpPr>
            <a:spLocks noChangeArrowheads="1"/>
          </p:cNvSpPr>
          <p:nvPr/>
        </p:nvSpPr>
        <p:spPr bwMode="auto">
          <a:xfrm>
            <a:off x="4745414" y="4939725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6"/>
          <p:cNvSpPr>
            <a:spLocks noChangeArrowheads="1"/>
          </p:cNvSpPr>
          <p:nvPr/>
        </p:nvSpPr>
        <p:spPr bwMode="auto">
          <a:xfrm>
            <a:off x="6031289" y="5111175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Oval 7"/>
          <p:cNvSpPr>
            <a:spLocks noChangeArrowheads="1"/>
          </p:cNvSpPr>
          <p:nvPr/>
        </p:nvSpPr>
        <p:spPr bwMode="auto">
          <a:xfrm>
            <a:off x="5798223" y="5880021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Oval 8"/>
          <p:cNvSpPr>
            <a:spLocks noChangeArrowheads="1"/>
          </p:cNvSpPr>
          <p:nvPr/>
        </p:nvSpPr>
        <p:spPr bwMode="auto">
          <a:xfrm>
            <a:off x="4598073" y="5837158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1" name="AutoShape 24"/>
          <p:cNvCxnSpPr>
            <a:cxnSpLocks noChangeShapeType="1"/>
            <a:stCxn id="68" idx="4"/>
            <a:endCxn id="69" idx="0"/>
          </p:cNvCxnSpPr>
          <p:nvPr/>
        </p:nvCxnSpPr>
        <p:spPr bwMode="auto">
          <a:xfrm flipH="1">
            <a:off x="5948242" y="5411213"/>
            <a:ext cx="233066" cy="46880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25"/>
          <p:cNvCxnSpPr>
            <a:cxnSpLocks noChangeShapeType="1"/>
            <a:stCxn id="70" idx="6"/>
            <a:endCxn id="69" idx="2"/>
          </p:cNvCxnSpPr>
          <p:nvPr/>
        </p:nvCxnSpPr>
        <p:spPr bwMode="auto">
          <a:xfrm>
            <a:off x="4898110" y="5987177"/>
            <a:ext cx="900113" cy="42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26"/>
          <p:cNvCxnSpPr>
            <a:cxnSpLocks noChangeShapeType="1"/>
            <a:stCxn id="66" idx="5"/>
            <a:endCxn id="70" idx="1"/>
          </p:cNvCxnSpPr>
          <p:nvPr/>
        </p:nvCxnSpPr>
        <p:spPr bwMode="auto">
          <a:xfrm>
            <a:off x="4254281" y="5664816"/>
            <a:ext cx="387548" cy="21609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27"/>
          <p:cNvCxnSpPr>
            <a:cxnSpLocks noChangeShapeType="1"/>
            <a:stCxn id="68" idx="3"/>
            <a:endCxn id="70" idx="7"/>
          </p:cNvCxnSpPr>
          <p:nvPr/>
        </p:nvCxnSpPr>
        <p:spPr bwMode="auto">
          <a:xfrm flipH="1">
            <a:off x="4854356" y="5367457"/>
            <a:ext cx="1220688" cy="51345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28"/>
          <p:cNvCxnSpPr>
            <a:cxnSpLocks noChangeShapeType="1"/>
            <a:stCxn id="67" idx="6"/>
            <a:endCxn id="68" idx="2"/>
          </p:cNvCxnSpPr>
          <p:nvPr/>
        </p:nvCxnSpPr>
        <p:spPr bwMode="auto">
          <a:xfrm>
            <a:off x="5045451" y="5089743"/>
            <a:ext cx="985838" cy="171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29"/>
          <p:cNvCxnSpPr>
            <a:cxnSpLocks noChangeShapeType="1"/>
            <a:stCxn id="66" idx="7"/>
            <a:endCxn id="67" idx="2"/>
          </p:cNvCxnSpPr>
          <p:nvPr/>
        </p:nvCxnSpPr>
        <p:spPr bwMode="auto">
          <a:xfrm flipV="1">
            <a:off x="4254281" y="5089744"/>
            <a:ext cx="491133" cy="36254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613886" y="5708571"/>
            <a:ext cx="300038" cy="3000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42255" y="3192780"/>
            <a:ext cx="27527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263AF8"/>
                </a:solidFill>
                <a:latin typeface="Sitka Text" pitchFamily="2" charset="0"/>
              </a:rPr>
              <a:t>③ </a:t>
            </a:r>
            <a:r>
              <a:rPr lang="en-US" altLang="zh-CN" dirty="0" err="1" smtClean="0">
                <a:solidFill>
                  <a:srgbClr val="263AF8"/>
                </a:solidFill>
                <a:latin typeface="Sitka Text" pitchFamily="2" charset="0"/>
              </a:rPr>
              <a:t>enqueue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the vertices with In-Degree 0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40" grpId="0" bldLvl="0" animBg="1"/>
      <p:bldP spid="41" grpId="0" bldLvl="0" animBg="1"/>
      <p:bldP spid="45" grpId="0" bldLvl="0" animBg="1"/>
      <p:bldP spid="58" grpId="0" bldLvl="0" animBg="1"/>
      <p:bldP spid="59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7" grpId="0" bldLvl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46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791335"/>
            <a:ext cx="8676640" cy="4565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 Implementation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344953-D4A4-45D7-8C8F-5A9C85870047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43</a:t>
            </a:fld>
            <a:endParaRPr lang="zh-CN" altLang="en-US" sz="465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254823" y="2972958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963325" y="2972995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0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3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4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5435500" y="313535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0" name="Line 49"/>
          <p:cNvSpPr>
            <a:spLocks noChangeShapeType="1"/>
          </p:cNvSpPr>
          <p:nvPr/>
        </p:nvSpPr>
        <p:spPr bwMode="auto">
          <a:xfrm>
            <a:off x="5441750" y="3479964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1" name="Line 50"/>
          <p:cNvSpPr>
            <a:spLocks noChangeShapeType="1"/>
          </p:cNvSpPr>
          <p:nvPr/>
        </p:nvSpPr>
        <p:spPr bwMode="auto">
          <a:xfrm>
            <a:off x="5435500" y="381709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5443537" y="4161803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5706086" y="2997483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706086" y="3340569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706086" y="3680322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5706086" y="4019213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6167402" y="313535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59" name="Line 50"/>
          <p:cNvSpPr>
            <a:spLocks noChangeShapeType="1"/>
          </p:cNvSpPr>
          <p:nvPr/>
        </p:nvSpPr>
        <p:spPr bwMode="auto">
          <a:xfrm>
            <a:off x="6167402" y="381709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6437988" y="2997483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6437988" y="3680322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/>
        </p:nvGraphicFramePr>
        <p:xfrm>
          <a:off x="4680012" y="2972958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3" name="Rectangle 3"/>
          <p:cNvSpPr>
            <a:spLocks noChangeArrowheads="1"/>
          </p:cNvSpPr>
          <p:nvPr/>
        </p:nvSpPr>
        <p:spPr bwMode="auto">
          <a:xfrm>
            <a:off x="3034727" y="3044263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2316462" y="3028189"/>
            <a:ext cx="7162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Queue</a:t>
            </a:r>
          </a:p>
        </p:txBody>
      </p:sp>
      <p:sp>
        <p:nvSpPr>
          <p:cNvPr id="65" name="Rectangle 63"/>
          <p:cNvSpPr>
            <a:spLocks noChangeArrowheads="1"/>
          </p:cNvSpPr>
          <p:nvPr/>
        </p:nvSpPr>
        <p:spPr bwMode="auto">
          <a:xfrm>
            <a:off x="3324942" y="3043370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65724" y="5342423"/>
            <a:ext cx="1944476" cy="894440"/>
            <a:chOff x="2663664" y="6681973"/>
            <a:chExt cx="3887900" cy="1653778"/>
          </a:xfrm>
        </p:grpSpPr>
        <p:sp>
          <p:nvSpPr>
            <p:cNvPr id="66" name="Oval 4"/>
            <p:cNvSpPr>
              <a:spLocks noChangeArrowheads="1"/>
            </p:cNvSpPr>
            <p:nvPr/>
          </p:nvSpPr>
          <p:spPr bwMode="auto">
            <a:xfrm>
              <a:off x="2663664" y="7307051"/>
              <a:ext cx="400050" cy="400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3660218" y="6681973"/>
              <a:ext cx="400050" cy="400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5374718" y="6910573"/>
              <a:ext cx="400050" cy="400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5063964" y="7935701"/>
              <a:ext cx="400050" cy="400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Oval 8"/>
            <p:cNvSpPr>
              <a:spLocks noChangeArrowheads="1"/>
            </p:cNvSpPr>
            <p:nvPr/>
          </p:nvSpPr>
          <p:spPr bwMode="auto">
            <a:xfrm>
              <a:off x="3463764" y="7878551"/>
              <a:ext cx="400050" cy="400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1" name="AutoShape 24"/>
            <p:cNvCxnSpPr>
              <a:cxnSpLocks noChangeShapeType="1"/>
              <a:stCxn id="68" idx="4"/>
              <a:endCxn id="69" idx="0"/>
            </p:cNvCxnSpPr>
            <p:nvPr/>
          </p:nvCxnSpPr>
          <p:spPr bwMode="auto">
            <a:xfrm flipH="1">
              <a:off x="5263989" y="7310624"/>
              <a:ext cx="310754" cy="6250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25"/>
            <p:cNvCxnSpPr>
              <a:cxnSpLocks noChangeShapeType="1"/>
              <a:stCxn id="70" idx="6"/>
              <a:endCxn id="69" idx="2"/>
            </p:cNvCxnSpPr>
            <p:nvPr/>
          </p:nvCxnSpPr>
          <p:spPr bwMode="auto">
            <a:xfrm>
              <a:off x="3863814" y="8078576"/>
              <a:ext cx="1200150" cy="571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26"/>
            <p:cNvCxnSpPr>
              <a:cxnSpLocks noChangeShapeType="1"/>
              <a:stCxn id="66" idx="5"/>
              <a:endCxn id="70" idx="1"/>
            </p:cNvCxnSpPr>
            <p:nvPr/>
          </p:nvCxnSpPr>
          <p:spPr bwMode="auto">
            <a:xfrm>
              <a:off x="3005374" y="7648761"/>
              <a:ext cx="516731" cy="2881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27"/>
            <p:cNvCxnSpPr>
              <a:cxnSpLocks noChangeShapeType="1"/>
              <a:stCxn id="68" idx="3"/>
              <a:endCxn id="70" idx="7"/>
            </p:cNvCxnSpPr>
            <p:nvPr/>
          </p:nvCxnSpPr>
          <p:spPr bwMode="auto">
            <a:xfrm flipH="1">
              <a:off x="3805474" y="7252283"/>
              <a:ext cx="1627584" cy="68461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28"/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4060268" y="6881998"/>
              <a:ext cx="1314450" cy="2286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29"/>
            <p:cNvCxnSpPr>
              <a:cxnSpLocks noChangeShapeType="1"/>
              <a:stCxn id="66" idx="7"/>
              <a:endCxn id="67" idx="2"/>
            </p:cNvCxnSpPr>
            <p:nvPr/>
          </p:nvCxnSpPr>
          <p:spPr bwMode="auto">
            <a:xfrm flipV="1">
              <a:off x="3005374" y="6881999"/>
              <a:ext cx="654844" cy="4833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6151514" y="7707101"/>
              <a:ext cx="400050" cy="40005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581741" y="1886272"/>
            <a:ext cx="612267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263AF8"/>
                </a:solidFill>
                <a:latin typeface="Sitka Text" pitchFamily="2" charset="0"/>
              </a:rPr>
              <a:t>④ </a:t>
            </a:r>
            <a:r>
              <a:rPr lang="en-US" altLang="zh-CN" dirty="0" err="1" smtClean="0">
                <a:solidFill>
                  <a:srgbClr val="263AF8"/>
                </a:solidFill>
                <a:latin typeface="Sitka Text" pitchFamily="2" charset="0"/>
              </a:rPr>
              <a:t>dequeue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vertex from queue to output;</a:t>
            </a:r>
          </a:p>
          <a:p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 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  update In-Degree array;</a:t>
            </a:r>
          </a:p>
          <a:p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 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  </a:t>
            </a:r>
            <a:r>
              <a:rPr lang="en-US" altLang="zh-CN" dirty="0" err="1" smtClean="0">
                <a:solidFill>
                  <a:srgbClr val="263AF8"/>
                </a:solidFill>
                <a:latin typeface="Sitka Text" pitchFamily="2" charset="0"/>
              </a:rPr>
              <a:t>enqueue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any vertex whose In-Degree becomes 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</a:rPr>
              <a:t>zero.  </a:t>
            </a: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3043793" y="3463873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68"/>
          <p:cNvSpPr txBox="1">
            <a:spLocks noChangeArrowheads="1"/>
          </p:cNvSpPr>
          <p:nvPr/>
        </p:nvSpPr>
        <p:spPr bwMode="auto">
          <a:xfrm>
            <a:off x="2140414" y="3471060"/>
            <a:ext cx="8769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 err="1">
                <a:latin typeface="Sitka Text" pitchFamily="2" charset="0"/>
                <a:ea typeface="宋体" panose="02010600030101010101" pitchFamily="2" charset="-122"/>
              </a:rPr>
              <a:t>dequeue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396810" y="4252552"/>
          <a:ext cx="1809750" cy="2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25"/>
                <a:gridCol w="301625"/>
                <a:gridCol w="301625"/>
                <a:gridCol w="301625"/>
                <a:gridCol w="301625"/>
                <a:gridCol w="301625"/>
              </a:tblGrid>
              <a:tr h="278130"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6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Text Box 64"/>
          <p:cNvSpPr txBox="1">
            <a:spLocks noChangeArrowheads="1"/>
          </p:cNvSpPr>
          <p:nvPr/>
        </p:nvSpPr>
        <p:spPr bwMode="auto">
          <a:xfrm>
            <a:off x="2365003" y="3814241"/>
            <a:ext cx="82296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Output</a:t>
            </a:r>
          </a:p>
        </p:txBody>
      </p:sp>
      <p:sp>
        <p:nvSpPr>
          <p:cNvPr id="106" name="Rectangle 3"/>
          <p:cNvSpPr>
            <a:spLocks noChangeArrowheads="1"/>
          </p:cNvSpPr>
          <p:nvPr/>
        </p:nvSpPr>
        <p:spPr bwMode="auto">
          <a:xfrm>
            <a:off x="3040720" y="3043370"/>
            <a:ext cx="244673" cy="24467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7" name="Line 67"/>
          <p:cNvSpPr>
            <a:spLocks noChangeShapeType="1"/>
          </p:cNvSpPr>
          <p:nvPr/>
        </p:nvSpPr>
        <p:spPr bwMode="auto">
          <a:xfrm>
            <a:off x="3329862" y="3781250"/>
            <a:ext cx="0" cy="215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2450102" y="4289835"/>
            <a:ext cx="200079" cy="21636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56640" y="4975225"/>
            <a:ext cx="2164715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Delete this vertex of in-degree 0 and all its outgoing edges from the graph</a:t>
            </a:r>
          </a:p>
        </p:txBody>
      </p:sp>
      <p:sp>
        <p:nvSpPr>
          <p:cNvPr id="109" name="Line 67"/>
          <p:cNvSpPr>
            <a:spLocks noChangeShapeType="1"/>
          </p:cNvSpPr>
          <p:nvPr/>
        </p:nvSpPr>
        <p:spPr bwMode="auto">
          <a:xfrm>
            <a:off x="3329862" y="4791726"/>
            <a:ext cx="0" cy="215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/>
        </p:nvGraphicFramePr>
        <p:xfrm>
          <a:off x="5254823" y="2972960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" name="表格 110"/>
          <p:cNvGraphicFramePr>
            <a:graphicFrameLocks noGrp="1"/>
          </p:cNvGraphicFramePr>
          <p:nvPr/>
        </p:nvGraphicFramePr>
        <p:xfrm>
          <a:off x="5705241" y="299725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/>
        </p:nvGraphicFramePr>
        <p:xfrm>
          <a:off x="6437144" y="299725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/>
        </p:nvGraphicFramePr>
        <p:xfrm>
          <a:off x="4679989" y="2972627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任意多边形 11"/>
          <p:cNvSpPr/>
          <p:nvPr/>
        </p:nvSpPr>
        <p:spPr>
          <a:xfrm>
            <a:off x="5086350" y="5129213"/>
            <a:ext cx="273291" cy="528638"/>
          </a:xfrm>
          <a:custGeom>
            <a:avLst/>
            <a:gdLst>
              <a:gd name="connsiteX0" fmla="*/ 247650 w 364388"/>
              <a:gd name="connsiteY0" fmla="*/ 704850 h 704850"/>
              <a:gd name="connsiteX1" fmla="*/ 352425 w 364388"/>
              <a:gd name="connsiteY1" fmla="*/ 495300 h 704850"/>
              <a:gd name="connsiteX2" fmla="*/ 0 w 364388"/>
              <a:gd name="connsiteY2" fmla="*/ 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388" h="704850">
                <a:moveTo>
                  <a:pt x="247650" y="704850"/>
                </a:moveTo>
                <a:cubicBezTo>
                  <a:pt x="320675" y="658812"/>
                  <a:pt x="393700" y="612775"/>
                  <a:pt x="352425" y="495300"/>
                </a:cubicBezTo>
                <a:cubicBezTo>
                  <a:pt x="311150" y="377825"/>
                  <a:pt x="95250" y="106362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46065" y="5271770"/>
            <a:ext cx="314706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update In-Degree array</a:t>
            </a:r>
          </a:p>
        </p:txBody>
      </p:sp>
      <p:graphicFrame>
        <p:nvGraphicFramePr>
          <p:cNvPr id="116" name="表格 115"/>
          <p:cNvGraphicFramePr>
            <a:graphicFrameLocks noGrp="1"/>
          </p:cNvGraphicFramePr>
          <p:nvPr/>
        </p:nvGraphicFramePr>
        <p:xfrm>
          <a:off x="4679855" y="2971982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50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50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50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50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17" name="Rectangle 63"/>
          <p:cNvSpPr>
            <a:spLocks noChangeArrowheads="1"/>
          </p:cNvSpPr>
          <p:nvPr/>
        </p:nvSpPr>
        <p:spPr bwMode="auto">
          <a:xfrm>
            <a:off x="3612063" y="3037598"/>
            <a:ext cx="244673" cy="244673"/>
          </a:xfrm>
          <a:prstGeom prst="rect">
            <a:avLst/>
          </a:prstGeom>
          <a:solidFill>
            <a:srgbClr val="CC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4164215" y="3296053"/>
            <a:ext cx="407786" cy="240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/>
          <p:cNvSpPr/>
          <p:nvPr/>
        </p:nvSpPr>
        <p:spPr>
          <a:xfrm>
            <a:off x="3569970" y="3455035"/>
            <a:ext cx="1109980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Sitka Text" pitchFamily="2" charset="0"/>
              </a:rPr>
              <a:t>enqueue</a:t>
            </a:r>
            <a:r>
              <a:rPr lang="en-US" altLang="zh-CN" sz="1400" dirty="0">
                <a:latin typeface="Sitka Text" pitchFamily="2" charset="0"/>
              </a:rPr>
              <a:t> in-degree 0 vertex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97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1" grpId="0"/>
      <p:bldP spid="109" grpId="0" bldLvl="0" animBg="1"/>
      <p:bldP spid="12" grpId="0" bldLvl="0" animBg="1"/>
      <p:bldP spid="13" grpId="0"/>
      <p:bldP spid="117" grpId="0" bldLvl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418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Algorithm</a:t>
            </a:r>
          </a:p>
        </p:txBody>
      </p:sp>
      <p:sp>
        <p:nvSpPr>
          <p:cNvPr id="5837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A37774-6A02-4D21-8C68-FF39ABE5D311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5837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583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483883-AB2D-40C3-B869-DF81C6C1B3C5}" type="slidenum">
              <a:rPr lang="en-US" altLang="zh-CN" sz="790"/>
              <a:pPr/>
              <a:t>44</a:t>
            </a:fld>
            <a:endParaRPr lang="en-US" altLang="zh-CN" sz="790"/>
          </a:p>
        </p:txBody>
      </p:sp>
      <p:sp>
        <p:nvSpPr>
          <p:cNvPr id="58374" name="Rectangle 3"/>
          <p:cNvSpPr>
            <a:spLocks noChangeArrowheads="1"/>
          </p:cNvSpPr>
          <p:nvPr/>
        </p:nvSpPr>
        <p:spPr bwMode="auto">
          <a:xfrm>
            <a:off x="467995" y="1700530"/>
            <a:ext cx="8259445" cy="421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0899" tIns="25003" rIns="50899" bIns="25003"/>
          <a:lstStyle>
            <a:lvl1pPr marL="609600" indent="-609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AutoNum type="arabicPeriod"/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Store each vertex’s In-Degree in an array D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AutoNum type="arabicPeriod"/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Initialize queue with all </a:t>
            </a:r>
            <a:r>
              <a:rPr lang="en-US" altLang="zh-CN" sz="2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“in-degree=0”</a:t>
            </a: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 vertices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AutoNum type="arabicPeriod"/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While there are vertices remaining in the queue: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(a)</a:t>
            </a:r>
            <a:r>
              <a:rPr lang="en-US" altLang="zh-CN" sz="20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Dequeue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output </a:t>
            </a: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a vertex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(b)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Reduce In-Degree </a:t>
            </a: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of all vertices adjacent to it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by 1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(c) </a:t>
            </a:r>
            <a:r>
              <a:rPr lang="en-US" altLang="zh-CN" sz="2000" dirty="0" err="1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Enqueue</a:t>
            </a:r>
            <a:r>
              <a:rPr lang="en-US" altLang="zh-CN" sz="20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any of these vertices whose In-Degree 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became zero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AutoNum type="arabicPeriod"/>
            </a:pPr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If all vertices are output then success, otherwise there is a cycle.</a:t>
            </a:r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812405" y="537273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2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7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5074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412875"/>
            <a:ext cx="7974965" cy="467423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1200" dirty="0">
                <a:solidFill>
                  <a:srgbClr val="008000"/>
                </a:solidFill>
              </a:rPr>
              <a:t>//Queue-based topological sort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void </a:t>
            </a:r>
            <a:r>
              <a:rPr lang="en-US" altLang="zh-CN" sz="1200" b="1" dirty="0" err="1">
                <a:solidFill>
                  <a:srgbClr val="FF0000"/>
                </a:solidFill>
              </a:rPr>
              <a:t>topsort</a:t>
            </a:r>
            <a:r>
              <a:rPr lang="en-US" altLang="zh-CN" sz="1200" dirty="0"/>
              <a:t>(Graph* G, Queue&lt;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&gt;* Q) {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InDgree</a:t>
            </a:r>
            <a:r>
              <a:rPr lang="en-US" altLang="zh-CN" sz="1200" dirty="0" smtClean="0"/>
              <a:t>[G-</a:t>
            </a:r>
            <a:r>
              <a:rPr lang="en-US" altLang="zh-CN" sz="1200" dirty="0"/>
              <a:t>&gt;n()];  </a:t>
            </a:r>
            <a:r>
              <a:rPr lang="en-US" altLang="zh-CN" sz="1200" dirty="0">
                <a:solidFill>
                  <a:srgbClr val="008000"/>
                </a:solidFill>
              </a:rPr>
              <a:t>//the size is the number of vertices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</a:t>
            </a: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v, w;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/>
              <a:t>for (v=0; v&lt;G-&gt;n(); v++) </a:t>
            </a:r>
            <a:r>
              <a:rPr lang="en-US" altLang="zh-CN" sz="1200" dirty="0" err="1"/>
              <a:t>InDgree</a:t>
            </a:r>
            <a:r>
              <a:rPr lang="en-US" altLang="zh-CN" sz="1200" dirty="0" smtClean="0"/>
              <a:t>[v</a:t>
            </a:r>
            <a:r>
              <a:rPr lang="en-US" altLang="zh-CN" sz="1200" dirty="0"/>
              <a:t>] = 0; </a:t>
            </a:r>
            <a:r>
              <a:rPr lang="en-US" altLang="zh-CN" sz="1200" dirty="0">
                <a:solidFill>
                  <a:srgbClr val="008000"/>
                </a:solidFill>
              </a:rPr>
              <a:t>//initialize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</a:t>
            </a:r>
            <a:r>
              <a:rPr lang="en-US" altLang="zh-CN" sz="1200" dirty="0" smtClean="0"/>
              <a:t>  </a:t>
            </a:r>
            <a:r>
              <a:rPr lang="en-US" altLang="zh-CN" sz="1200" dirty="0" smtClean="0">
                <a:solidFill>
                  <a:srgbClr val="008000"/>
                </a:solidFill>
              </a:rPr>
              <a:t>//</a:t>
            </a:r>
            <a:r>
              <a:rPr lang="en-US" altLang="zh-CN" sz="1200" dirty="0">
                <a:solidFill>
                  <a:srgbClr val="008000"/>
                </a:solidFill>
              </a:rPr>
              <a:t>compute </a:t>
            </a:r>
            <a:r>
              <a:rPr lang="en-US" altLang="zh-CN" sz="1200" dirty="0" err="1">
                <a:solidFill>
                  <a:srgbClr val="008000"/>
                </a:solidFill>
              </a:rPr>
              <a:t>indgree</a:t>
            </a:r>
            <a:r>
              <a:rPr lang="en-US" altLang="zh-CN" sz="1200" dirty="0">
                <a:solidFill>
                  <a:srgbClr val="008000"/>
                </a:solidFill>
              </a:rPr>
              <a:t> </a:t>
            </a:r>
            <a:r>
              <a:rPr lang="en-US" altLang="zh-CN" sz="1200" dirty="0" smtClean="0">
                <a:solidFill>
                  <a:srgbClr val="008000"/>
                </a:solidFill>
              </a:rPr>
              <a:t>for </a:t>
            </a:r>
            <a:r>
              <a:rPr lang="en-US" altLang="zh-CN" sz="1200" dirty="0">
                <a:solidFill>
                  <a:srgbClr val="008000"/>
                </a:solidFill>
              </a:rPr>
              <a:t>every vertex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for </a:t>
            </a:r>
            <a:r>
              <a:rPr lang="en-US" altLang="zh-CN" sz="1200" dirty="0"/>
              <a:t>(v=0; v&lt;G-&gt;n(); v++) </a:t>
            </a:r>
            <a:r>
              <a:rPr lang="en-US" altLang="zh-CN" sz="1200" dirty="0">
                <a:solidFill>
                  <a:srgbClr val="008000"/>
                </a:solidFill>
              </a:rPr>
              <a:t>// Process every edge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</a:t>
            </a:r>
            <a:r>
              <a:rPr lang="en-US" altLang="zh-CN" sz="1200" dirty="0" smtClean="0"/>
              <a:t>      for </a:t>
            </a:r>
            <a:r>
              <a:rPr lang="en-US" altLang="zh-CN" sz="1200" dirty="0"/>
              <a:t>(w=G-&gt;first(v); w&lt;G-&gt;n(); w=G-&gt;next(</a:t>
            </a:r>
            <a:r>
              <a:rPr lang="en-US" altLang="zh-CN" sz="1200" dirty="0" err="1"/>
              <a:t>v,w</a:t>
            </a:r>
            <a:r>
              <a:rPr lang="en-US" altLang="zh-CN" sz="1200" dirty="0"/>
              <a:t>))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     </a:t>
            </a:r>
            <a:r>
              <a:rPr lang="en-US" altLang="zh-CN" sz="1200" dirty="0" smtClean="0"/>
              <a:t>       </a:t>
            </a:r>
            <a:r>
              <a:rPr lang="en-US" altLang="zh-CN" sz="1200" b="1" dirty="0" err="1"/>
              <a:t>InDgree</a:t>
            </a:r>
            <a:r>
              <a:rPr lang="en-US" altLang="zh-CN" sz="1200" b="1" dirty="0"/>
              <a:t> </a:t>
            </a:r>
            <a:r>
              <a:rPr lang="en-US" altLang="zh-CN" sz="1200" b="1" dirty="0" smtClean="0"/>
              <a:t>[</a:t>
            </a:r>
            <a:r>
              <a:rPr lang="en-US" altLang="zh-CN" sz="1200" b="1" dirty="0"/>
              <a:t>w]++;   </a:t>
            </a:r>
            <a:r>
              <a:rPr lang="en-US" altLang="zh-CN" sz="1200" dirty="0">
                <a:solidFill>
                  <a:srgbClr val="008000"/>
                </a:solidFill>
              </a:rPr>
              <a:t>// Add to w's </a:t>
            </a:r>
            <a:r>
              <a:rPr lang="en-US" altLang="zh-CN" sz="1200" dirty="0" err="1" smtClean="0">
                <a:solidFill>
                  <a:srgbClr val="008000"/>
                </a:solidFill>
              </a:rPr>
              <a:t>InDgree</a:t>
            </a:r>
            <a:endParaRPr lang="en-US" altLang="zh-CN" sz="1200" dirty="0" smtClean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sz="1200" dirty="0">
              <a:solidFill>
                <a:srgbClr val="008000"/>
              </a:solidFill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 smtClean="0"/>
              <a:t>    for (v=0; v&lt;G-&gt;n(); v++) </a:t>
            </a:r>
            <a:r>
              <a:rPr lang="en-US" altLang="zh-CN" sz="1200" dirty="0">
                <a:solidFill>
                  <a:srgbClr val="008000"/>
                </a:solidFill>
              </a:rPr>
              <a:t>// Initialize Queue </a:t>
            </a:r>
            <a:r>
              <a:rPr lang="en-US" altLang="zh-CN" sz="1200" dirty="0" smtClean="0">
                <a:solidFill>
                  <a:srgbClr val="008000"/>
                </a:solidFill>
              </a:rPr>
              <a:t>Q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 smtClean="0"/>
              <a:t>         if (</a:t>
            </a:r>
            <a:r>
              <a:rPr lang="en-US" altLang="zh-CN" sz="1200" b="1" dirty="0" err="1" smtClean="0"/>
              <a:t>InDgree</a:t>
            </a:r>
            <a:r>
              <a:rPr lang="en-US" altLang="zh-CN" sz="1200" b="1" dirty="0" smtClean="0"/>
              <a:t>[v] == 0</a:t>
            </a:r>
            <a:r>
              <a:rPr lang="en-US" altLang="zh-CN" sz="1200" dirty="0" smtClean="0"/>
              <a:t>) </a:t>
            </a:r>
            <a:r>
              <a:rPr lang="en-US" altLang="zh-CN" sz="1200" dirty="0" smtClean="0">
                <a:solidFill>
                  <a:srgbClr val="008000"/>
                </a:solidFill>
              </a:rPr>
              <a:t>// </a:t>
            </a:r>
            <a:r>
              <a:rPr lang="en-US" altLang="zh-CN" sz="1200" dirty="0" err="1" smtClean="0">
                <a:solidFill>
                  <a:srgbClr val="008000"/>
                </a:solidFill>
              </a:rPr>
              <a:t>enqueue</a:t>
            </a:r>
            <a:r>
              <a:rPr lang="en-US" altLang="zh-CN" sz="1200" dirty="0" smtClean="0">
                <a:solidFill>
                  <a:srgbClr val="008000"/>
                </a:solidFill>
              </a:rPr>
              <a:t> v with no prerequisites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              Q-</a:t>
            </a:r>
            <a:r>
              <a:rPr lang="en-US" altLang="zh-CN" sz="1200" dirty="0"/>
              <a:t>&gt;</a:t>
            </a:r>
            <a:r>
              <a:rPr lang="en-US" altLang="zh-CN" sz="1200" dirty="0" err="1"/>
              <a:t>enqueue</a:t>
            </a:r>
            <a:r>
              <a:rPr lang="en-US" altLang="zh-CN" sz="1200" dirty="0"/>
              <a:t>(v);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 </a:t>
            </a:r>
            <a:r>
              <a:rPr lang="en-US" altLang="zh-CN" sz="1200" dirty="0" smtClean="0"/>
              <a:t>  while </a:t>
            </a:r>
            <a:r>
              <a:rPr lang="en-US" altLang="zh-CN" sz="1200" dirty="0"/>
              <a:t>(Q-&gt;length() != 0) { </a:t>
            </a:r>
            <a:r>
              <a:rPr lang="en-US" altLang="zh-CN" sz="1200" dirty="0">
                <a:solidFill>
                  <a:srgbClr val="008000"/>
                </a:solidFill>
              </a:rPr>
              <a:t>//process vertices in Q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 </a:t>
            </a:r>
            <a:r>
              <a:rPr lang="en-US" altLang="zh-CN" sz="1200" dirty="0" smtClean="0"/>
              <a:t>     </a:t>
            </a:r>
            <a:r>
              <a:rPr lang="en-US" altLang="zh-CN" sz="1200" b="1" dirty="0" smtClean="0"/>
              <a:t>v </a:t>
            </a:r>
            <a:r>
              <a:rPr lang="en-US" altLang="zh-CN" sz="1200" b="1" dirty="0"/>
              <a:t>= Q-&gt;</a:t>
            </a:r>
            <a:r>
              <a:rPr lang="en-US" altLang="zh-CN" sz="1200" b="1" dirty="0" err="1"/>
              <a:t>dequeue</a:t>
            </a:r>
            <a:r>
              <a:rPr lang="en-US" altLang="zh-CN" sz="1200" b="1" dirty="0"/>
              <a:t>()</a:t>
            </a:r>
            <a:r>
              <a:rPr lang="en-US" altLang="zh-CN" sz="1200" dirty="0"/>
              <a:t>;  </a:t>
            </a:r>
            <a:endParaRPr lang="en-US" altLang="zh-CN" sz="1200" dirty="0" smtClean="0"/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printout(v</a:t>
            </a:r>
            <a:r>
              <a:rPr lang="en-US" altLang="zh-CN" sz="1200" dirty="0"/>
              <a:t>);    </a:t>
            </a:r>
            <a:r>
              <a:rPr lang="en-US" altLang="zh-CN" sz="1200" dirty="0">
                <a:solidFill>
                  <a:srgbClr val="008000"/>
                </a:solidFill>
              </a:rPr>
              <a:t> // </a:t>
            </a:r>
            <a:r>
              <a:rPr lang="en-US" altLang="zh-CN" sz="1200" dirty="0" smtClean="0">
                <a:solidFill>
                  <a:srgbClr val="008000"/>
                </a:solidFill>
              </a:rPr>
              <a:t>output v</a:t>
            </a:r>
            <a:endParaRPr lang="en-US" altLang="zh-CN" sz="1200" dirty="0">
              <a:solidFill>
                <a:srgbClr val="008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 </a:t>
            </a:r>
            <a:r>
              <a:rPr lang="en-US" altLang="zh-CN" sz="1200" dirty="0" smtClean="0"/>
              <a:t>    for </a:t>
            </a:r>
            <a:r>
              <a:rPr lang="en-US" altLang="zh-CN" sz="1200" dirty="0"/>
              <a:t>(w=G-&gt;first(v); w&lt;G-&gt;n(); w=G-&gt;next(</a:t>
            </a:r>
            <a:r>
              <a:rPr lang="en-US" altLang="zh-CN" sz="1200" dirty="0" err="1"/>
              <a:t>v,w</a:t>
            </a:r>
            <a:r>
              <a:rPr lang="en-US" altLang="zh-CN" sz="1200" dirty="0"/>
              <a:t>)) {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     </a:t>
            </a:r>
            <a:r>
              <a:rPr lang="en-US" altLang="zh-CN" sz="1200" dirty="0" smtClean="0"/>
              <a:t>       </a:t>
            </a:r>
            <a:r>
              <a:rPr lang="en-US" altLang="zh-CN" sz="1200" b="1" dirty="0" err="1" smtClean="0"/>
              <a:t>InDgree</a:t>
            </a:r>
            <a:r>
              <a:rPr lang="en-US" altLang="zh-CN" sz="1200" b="1" dirty="0" smtClean="0"/>
              <a:t>[w</a:t>
            </a:r>
            <a:r>
              <a:rPr lang="en-US" altLang="zh-CN" sz="1200" b="1" dirty="0"/>
              <a:t>]--</a:t>
            </a:r>
            <a:r>
              <a:rPr lang="en-US" altLang="zh-CN" sz="1200" dirty="0"/>
              <a:t>;    </a:t>
            </a:r>
            <a:r>
              <a:rPr lang="en-US" altLang="zh-CN" sz="1200" dirty="0">
                <a:solidFill>
                  <a:srgbClr val="008000"/>
                </a:solidFill>
              </a:rPr>
              <a:t>// One less prerequisite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1200" dirty="0"/>
              <a:t>      </a:t>
            </a:r>
            <a:r>
              <a:rPr lang="en-US" altLang="zh-CN" sz="1200" dirty="0" smtClean="0"/>
              <a:t>       if </a:t>
            </a:r>
            <a:r>
              <a:rPr lang="en-US" altLang="zh-CN" sz="1200" dirty="0"/>
              <a:t>(</a:t>
            </a:r>
            <a:r>
              <a:rPr lang="en-US" altLang="zh-CN" sz="1200" dirty="0" err="1"/>
              <a:t>InDgree</a:t>
            </a:r>
            <a:r>
              <a:rPr lang="en-US" altLang="zh-CN" sz="1200" dirty="0"/>
              <a:t>[w] == 0) </a:t>
            </a:r>
            <a:r>
              <a:rPr lang="en-US" altLang="zh-CN" sz="1200" dirty="0">
                <a:solidFill>
                  <a:srgbClr val="008000"/>
                </a:solidFill>
              </a:rPr>
              <a:t>//vertex v is now free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     </a:t>
            </a:r>
            <a:r>
              <a:rPr lang="en-US" altLang="zh-CN" sz="1200" dirty="0" smtClean="0"/>
              <a:t>         </a:t>
            </a:r>
            <a:r>
              <a:rPr lang="en-US" altLang="zh-CN" sz="1200" b="1" dirty="0" smtClean="0"/>
              <a:t>Q-</a:t>
            </a:r>
            <a:r>
              <a:rPr lang="en-US" altLang="zh-CN" sz="1200" b="1" dirty="0"/>
              <a:t>&gt;</a:t>
            </a:r>
            <a:r>
              <a:rPr lang="en-US" altLang="zh-CN" sz="1200" b="1" dirty="0" err="1"/>
              <a:t>enqueue</a:t>
            </a:r>
            <a:r>
              <a:rPr lang="en-US" altLang="zh-CN" sz="1200" b="1" dirty="0"/>
              <a:t>(w)</a:t>
            </a:r>
            <a:r>
              <a:rPr lang="en-US" altLang="zh-CN" sz="1200" dirty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/>
              <a:t>    </a:t>
            </a:r>
            <a:r>
              <a:rPr lang="en-US" altLang="zh-CN" sz="1200" dirty="0" smtClean="0"/>
              <a:t> 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   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 smtClean="0"/>
              <a:t>}</a:t>
            </a:r>
            <a:endParaRPr lang="zh-CN" altLang="en-US" sz="1200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5378C0-A19F-4C32-9B78-3449331C263B}" type="slidenum">
              <a:rPr lang="en-US" altLang="zh-CN" sz="465" smtClean="0"/>
              <a:pPr/>
              <a:t>45</a:t>
            </a:fld>
            <a:endParaRPr lang="en-US" altLang="zh-CN" sz="465" smtClean="0"/>
          </a:p>
        </p:txBody>
      </p:sp>
      <p:sp>
        <p:nvSpPr>
          <p:cNvPr id="2" name="矩形 1"/>
          <p:cNvSpPr/>
          <p:nvPr/>
        </p:nvSpPr>
        <p:spPr>
          <a:xfrm>
            <a:off x="5291827" y="6020922"/>
            <a:ext cx="15621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breadth-first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EE08E8-DE22-43C9-8CF6-B94FF533BCEA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812405" y="537273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2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6001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1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Topological Sort Analysis</a:t>
            </a:r>
          </a:p>
        </p:txBody>
      </p:sp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C4413-4860-487E-BD40-D8DEAA738103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D345D-D5B1-4B3E-9DFE-1F13CAA6073B}" type="slidenum">
              <a:rPr lang="en-US" altLang="zh-CN" sz="790"/>
              <a:pPr/>
              <a:t>46</a:t>
            </a:fld>
            <a:endParaRPr lang="en-US" altLang="zh-CN" sz="790"/>
          </a:p>
        </p:txBody>
      </p:sp>
      <p:sp>
        <p:nvSpPr>
          <p:cNvPr id="61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750" y="1700530"/>
            <a:ext cx="7981315" cy="439293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Initialize In-Degree array: O(|V| + |E|)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Initialize Queue with In-Degree 0 vertices: O(|V|)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Dequeue</a:t>
            </a:r>
            <a:r>
              <a:rPr lang="en-US" altLang="zh-CN" sz="2000" dirty="0">
                <a:ea typeface="宋体" panose="02010600030101010101" pitchFamily="2" charset="-122"/>
              </a:rPr>
              <a:t> and output vertex: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|V| vertices, each takes only O(1) to </a:t>
            </a:r>
            <a:r>
              <a:rPr lang="en-US" altLang="zh-CN" sz="2000" dirty="0" err="1">
                <a:ea typeface="宋体" panose="02010600030101010101" pitchFamily="2" charset="-122"/>
              </a:rPr>
              <a:t>dequeue</a:t>
            </a:r>
            <a:r>
              <a:rPr lang="en-US" altLang="zh-CN" sz="2000" dirty="0">
                <a:ea typeface="宋体" panose="02010600030101010101" pitchFamily="2" charset="-122"/>
              </a:rPr>
              <a:t> and output: O(|V|)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Reduce In-Degree of all vertices adjacent to a vertex and </a:t>
            </a:r>
            <a:r>
              <a:rPr lang="en-US" altLang="zh-CN" sz="2000" dirty="0" err="1">
                <a:ea typeface="宋体" panose="02010600030101010101" pitchFamily="2" charset="-122"/>
              </a:rPr>
              <a:t>Enqueue</a:t>
            </a:r>
            <a:r>
              <a:rPr lang="en-US" altLang="zh-CN" sz="2000" dirty="0">
                <a:ea typeface="宋体" panose="02010600030101010101" pitchFamily="2" charset="-122"/>
              </a:rPr>
              <a:t> any In-Degree 0 vertices: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O(|E|)  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For input graph G=(V,E) run time  =  O(|V| + |E|)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Linear time!</a:t>
            </a:r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8012430" y="5299075"/>
            <a:ext cx="780415" cy="911860"/>
            <a:chOff x="3082" y="1214"/>
            <a:chExt cx="1623" cy="1896"/>
          </a:xfrm>
          <a:solidFill>
            <a:srgbClr val="345F86">
              <a:alpha val="30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0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83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44930"/>
            <a:ext cx="8676640" cy="4942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Another Topological Sort Algorithm</a:t>
            </a:r>
          </a:p>
        </p:txBody>
      </p:sp>
      <p:sp>
        <p:nvSpPr>
          <p:cNvPr id="614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E43C86-B8AA-4093-8C97-1E8E827CEB6E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614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dirty="0" err="1" smtClean="0"/>
              <a:t>lec</a:t>
            </a:r>
            <a:r>
              <a:rPr lang="en-US" altLang="zh-CN" sz="790" dirty="0" smtClean="0"/>
              <a:t> 9-2 Graph Algorithms II</a:t>
            </a:r>
            <a:endParaRPr lang="en-US" altLang="zh-CN" sz="790" dirty="0"/>
          </a:p>
        </p:txBody>
      </p:sp>
      <p:sp>
        <p:nvSpPr>
          <p:cNvPr id="614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7D345D-D5B1-4B3E-9DFE-1F13CAA6073B}" type="slidenum">
              <a:rPr lang="en-US" altLang="zh-CN" sz="790"/>
              <a:pPr/>
              <a:t>47</a:t>
            </a:fld>
            <a:endParaRPr lang="en-US" altLang="zh-CN" sz="790"/>
          </a:p>
        </p:txBody>
      </p:sp>
      <p:sp>
        <p:nvSpPr>
          <p:cNvPr id="614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5605" y="1520825"/>
            <a:ext cx="8124825" cy="3382645"/>
          </a:xfrm>
        </p:spPr>
        <p:txBody>
          <a:bodyPr>
            <a:normAutofit/>
          </a:bodyPr>
          <a:lstStyle/>
          <a:p>
            <a:r>
              <a:rPr lang="en-US" altLang="zh-CN" sz="1500" dirty="0" smtClean="0"/>
              <a:t>Topological </a:t>
            </a:r>
            <a:r>
              <a:rPr lang="en-US" altLang="zh-CN" sz="1500" dirty="0"/>
              <a:t>Sort using a </a:t>
            </a:r>
            <a:r>
              <a:rPr lang="en-US" altLang="zh-CN" sz="1500" dirty="0" smtClean="0"/>
              <a:t>depth-first strategy</a:t>
            </a:r>
          </a:p>
          <a:p>
            <a:pPr lvl="1"/>
            <a:r>
              <a:rPr lang="en-US" altLang="zh-CN" sz="1350" dirty="0" smtClean="0"/>
              <a:t>When </a:t>
            </a:r>
            <a:r>
              <a:rPr lang="en-US" altLang="zh-CN" sz="1350" dirty="0"/>
              <a:t>a vertex is visited, </a:t>
            </a:r>
            <a:r>
              <a:rPr lang="en-US" altLang="zh-CN" sz="1350" dirty="0" smtClean="0"/>
              <a:t>do </a:t>
            </a:r>
            <a:r>
              <a:rPr lang="en-US" altLang="zh-CN" sz="1350" dirty="0"/>
              <a:t>nothing</a:t>
            </a:r>
          </a:p>
          <a:p>
            <a:pPr lvl="1"/>
            <a:r>
              <a:rPr lang="en-US" altLang="zh-CN" sz="1350" dirty="0"/>
              <a:t>When the recursion pops back to that vertex, </a:t>
            </a:r>
            <a:r>
              <a:rPr lang="en-US" altLang="zh-CN" sz="1350" dirty="0" smtClean="0"/>
              <a:t>print </a:t>
            </a:r>
            <a:r>
              <a:rPr lang="en-US" altLang="zh-CN" sz="1350" dirty="0"/>
              <a:t>the </a:t>
            </a:r>
            <a:r>
              <a:rPr lang="en-US" altLang="zh-CN" sz="1350" dirty="0" smtClean="0"/>
              <a:t>vertex</a:t>
            </a:r>
          </a:p>
          <a:p>
            <a:pPr lvl="1"/>
            <a:r>
              <a:rPr lang="en-US" altLang="zh-CN" sz="1350" dirty="0" smtClean="0"/>
              <a:t>A </a:t>
            </a:r>
            <a:r>
              <a:rPr lang="en-US" altLang="zh-CN" sz="1350" dirty="0"/>
              <a:t>topological sort is printed </a:t>
            </a:r>
            <a:r>
              <a:rPr lang="en-US" altLang="zh-CN" sz="1350" dirty="0">
                <a:solidFill>
                  <a:srgbClr val="FF0000"/>
                </a:solidFill>
              </a:rPr>
              <a:t>in reversed order</a:t>
            </a:r>
            <a:r>
              <a:rPr lang="en-US" altLang="zh-CN" sz="1350" dirty="0"/>
              <a:t>.</a:t>
            </a:r>
          </a:p>
          <a:p>
            <a:pPr lvl="1"/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05" y="2869565"/>
            <a:ext cx="766318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latin typeface="Sitka Text" pitchFamily="2" charset="0"/>
              </a:rPr>
              <a:t>void </a:t>
            </a:r>
            <a:r>
              <a:rPr lang="en-US" altLang="zh-CN" sz="1350" dirty="0" err="1">
                <a:latin typeface="Sitka Text" pitchFamily="2" charset="0"/>
              </a:rPr>
              <a:t>topsort</a:t>
            </a:r>
            <a:r>
              <a:rPr lang="en-US" altLang="zh-CN" sz="1350" dirty="0">
                <a:latin typeface="Sitka Text" pitchFamily="2" charset="0"/>
              </a:rPr>
              <a:t>(Graph* G) { 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  </a:t>
            </a:r>
            <a:r>
              <a:rPr lang="en-US" altLang="zh-CN" sz="1350" dirty="0" err="1" smtClean="0">
                <a:latin typeface="Sitka Text" pitchFamily="2" charset="0"/>
              </a:rPr>
              <a:t>int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;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  for 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=0;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&lt;G-&gt;n();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++)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Initialize Mark</a:t>
            </a:r>
          </a:p>
          <a:p>
            <a:r>
              <a:rPr lang="en-US" altLang="zh-CN" sz="1350" dirty="0">
                <a:latin typeface="Sitka Text" pitchFamily="2" charset="0"/>
              </a:rPr>
              <a:t>    </a:t>
            </a:r>
            <a:r>
              <a:rPr lang="en-US" altLang="zh-CN" sz="1350" dirty="0" smtClean="0">
                <a:latin typeface="Sitka Text" pitchFamily="2" charset="0"/>
              </a:rPr>
              <a:t>    G-</a:t>
            </a:r>
            <a:r>
              <a:rPr lang="en-US" altLang="zh-CN" sz="1350" dirty="0">
                <a:latin typeface="Sitka Text" pitchFamily="2" charset="0"/>
              </a:rPr>
              <a:t>&gt;</a:t>
            </a:r>
            <a:r>
              <a:rPr lang="en-US" altLang="zh-CN" sz="1350" dirty="0" err="1">
                <a:latin typeface="Sitka Text" pitchFamily="2" charset="0"/>
              </a:rPr>
              <a:t>setMark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, UNVISITED);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  for 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=0;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&lt;G-&gt;n();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++)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Process vertices</a:t>
            </a:r>
          </a:p>
          <a:p>
            <a:r>
              <a:rPr lang="en-US" altLang="zh-CN" sz="1350" dirty="0">
                <a:latin typeface="Sitka Text" pitchFamily="2" charset="0"/>
              </a:rPr>
              <a:t>    </a:t>
            </a:r>
            <a:r>
              <a:rPr lang="en-US" altLang="zh-CN" sz="1350" dirty="0" smtClean="0">
                <a:latin typeface="Sitka Text" pitchFamily="2" charset="0"/>
              </a:rPr>
              <a:t>    if </a:t>
            </a:r>
            <a:r>
              <a:rPr lang="en-US" altLang="zh-CN" sz="1350" dirty="0">
                <a:latin typeface="Sitka Text" pitchFamily="2" charset="0"/>
              </a:rPr>
              <a:t>(G-&gt;</a:t>
            </a:r>
            <a:r>
              <a:rPr lang="en-US" altLang="zh-CN" sz="1350" dirty="0" err="1">
                <a:latin typeface="Sitka Text" pitchFamily="2" charset="0"/>
              </a:rPr>
              <a:t>getMark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) == UNVISITED)</a:t>
            </a:r>
          </a:p>
          <a:p>
            <a:r>
              <a:rPr lang="en-US" altLang="zh-CN" sz="1350" dirty="0">
                <a:latin typeface="Sitka Text" pitchFamily="2" charset="0"/>
              </a:rPr>
              <a:t>      </a:t>
            </a:r>
            <a:r>
              <a:rPr lang="en-US" altLang="zh-CN" sz="1350" dirty="0" smtClean="0">
                <a:latin typeface="Sitka Text" pitchFamily="2" charset="0"/>
              </a:rPr>
              <a:t>      </a:t>
            </a:r>
            <a:r>
              <a:rPr lang="en-US" altLang="zh-CN" sz="1350" dirty="0" err="1" smtClean="0">
                <a:latin typeface="Sitka Text" pitchFamily="2" charset="0"/>
              </a:rPr>
              <a:t>tophelp</a:t>
            </a:r>
            <a:r>
              <a:rPr lang="en-US" altLang="zh-CN" sz="1350" dirty="0" smtClean="0">
                <a:latin typeface="Sitka Text" pitchFamily="2" charset="0"/>
              </a:rPr>
              <a:t>(G</a:t>
            </a:r>
            <a:r>
              <a:rPr lang="en-US" altLang="zh-CN" sz="1350" dirty="0">
                <a:latin typeface="Sitka Text" pitchFamily="2" charset="0"/>
              </a:rPr>
              <a:t>,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);      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Call helper</a:t>
            </a:r>
          </a:p>
          <a:p>
            <a:r>
              <a:rPr lang="en-US" altLang="zh-CN" sz="1350" dirty="0">
                <a:latin typeface="Sitka Text" pitchFamily="2" charset="0"/>
              </a:rPr>
              <a:t>}</a:t>
            </a:r>
          </a:p>
          <a:p>
            <a:endParaRPr lang="en-US" altLang="zh-CN" sz="1350" dirty="0">
              <a:latin typeface="Sitka Text" pitchFamily="2" charset="0"/>
            </a:endParaRPr>
          </a:p>
          <a:p>
            <a:r>
              <a:rPr lang="en-US" altLang="zh-CN" sz="1350" dirty="0">
                <a:latin typeface="Sitka Text" pitchFamily="2" charset="0"/>
              </a:rPr>
              <a:t>void </a:t>
            </a:r>
            <a:r>
              <a:rPr lang="en-US" altLang="zh-CN" sz="1350" dirty="0" err="1">
                <a:latin typeface="Sitka Text" pitchFamily="2" charset="0"/>
              </a:rPr>
              <a:t>tophelp</a:t>
            </a:r>
            <a:r>
              <a:rPr lang="en-US" altLang="zh-CN" sz="1350" dirty="0">
                <a:latin typeface="Sitka Text" pitchFamily="2" charset="0"/>
              </a:rPr>
              <a:t>(Graph* G, </a:t>
            </a:r>
            <a:r>
              <a:rPr lang="en-US" altLang="zh-CN" sz="1350" dirty="0" err="1">
                <a:latin typeface="Sitka Text" pitchFamily="2" charset="0"/>
              </a:rPr>
              <a:t>int</a:t>
            </a:r>
            <a:r>
              <a:rPr lang="en-US" altLang="zh-CN" sz="1350" dirty="0">
                <a:latin typeface="Sitka Text" pitchFamily="2" charset="0"/>
              </a:rPr>
              <a:t> v) {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Process v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  G-</a:t>
            </a:r>
            <a:r>
              <a:rPr lang="en-US" altLang="zh-CN" sz="1350" dirty="0">
                <a:latin typeface="Sitka Text" pitchFamily="2" charset="0"/>
              </a:rPr>
              <a:t>&gt;</a:t>
            </a:r>
            <a:r>
              <a:rPr lang="en-US" altLang="zh-CN" sz="1350" dirty="0" err="1">
                <a:latin typeface="Sitka Text" pitchFamily="2" charset="0"/>
              </a:rPr>
              <a:t>setMark</a:t>
            </a:r>
            <a:r>
              <a:rPr lang="en-US" altLang="zh-CN" sz="1350" dirty="0">
                <a:latin typeface="Sitka Text" pitchFamily="2" charset="0"/>
              </a:rPr>
              <a:t>(v, VISITED);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  for 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int</a:t>
            </a:r>
            <a:r>
              <a:rPr lang="en-US" altLang="zh-CN" sz="1350" dirty="0">
                <a:latin typeface="Sitka Text" pitchFamily="2" charset="0"/>
              </a:rPr>
              <a:t> w=G-&gt;first(v); w&lt;G-&gt;n(); w=G-&gt;next(</a:t>
            </a:r>
            <a:r>
              <a:rPr lang="en-US" altLang="zh-CN" sz="1350" dirty="0" err="1">
                <a:latin typeface="Sitka Text" pitchFamily="2" charset="0"/>
              </a:rPr>
              <a:t>v,w</a:t>
            </a:r>
            <a:r>
              <a:rPr lang="en-US" altLang="zh-CN" sz="1350" dirty="0">
                <a:latin typeface="Sitka Text" pitchFamily="2" charset="0"/>
              </a:rPr>
              <a:t>))</a:t>
            </a:r>
          </a:p>
          <a:p>
            <a:r>
              <a:rPr lang="en-US" altLang="zh-CN" sz="1350" dirty="0">
                <a:latin typeface="Sitka Text" pitchFamily="2" charset="0"/>
              </a:rPr>
              <a:t>    </a:t>
            </a:r>
            <a:r>
              <a:rPr lang="en-US" altLang="zh-CN" sz="1350" dirty="0" smtClean="0">
                <a:latin typeface="Sitka Text" pitchFamily="2" charset="0"/>
              </a:rPr>
              <a:t>    if </a:t>
            </a:r>
            <a:r>
              <a:rPr lang="en-US" altLang="zh-CN" sz="1350" dirty="0">
                <a:latin typeface="Sitka Text" pitchFamily="2" charset="0"/>
              </a:rPr>
              <a:t>(G-&gt;</a:t>
            </a:r>
            <a:r>
              <a:rPr lang="en-US" altLang="zh-CN" sz="1350" dirty="0" err="1">
                <a:latin typeface="Sitka Text" pitchFamily="2" charset="0"/>
              </a:rPr>
              <a:t>getMark</a:t>
            </a:r>
            <a:r>
              <a:rPr lang="en-US" altLang="zh-CN" sz="1350" dirty="0">
                <a:latin typeface="Sitka Text" pitchFamily="2" charset="0"/>
              </a:rPr>
              <a:t>(w) == UNVISITED)</a:t>
            </a:r>
          </a:p>
          <a:p>
            <a:r>
              <a:rPr lang="en-US" altLang="zh-CN" sz="1350" dirty="0">
                <a:latin typeface="Sitka Text" pitchFamily="2" charset="0"/>
              </a:rPr>
              <a:t>      </a:t>
            </a:r>
            <a:r>
              <a:rPr lang="en-US" altLang="zh-CN" sz="1350" dirty="0" smtClean="0">
                <a:latin typeface="Sitka Text" pitchFamily="2" charset="0"/>
              </a:rPr>
              <a:t>      </a:t>
            </a:r>
            <a:r>
              <a:rPr lang="en-US" altLang="zh-CN" sz="1350" dirty="0" err="1" smtClean="0">
                <a:latin typeface="Sitka Text" pitchFamily="2" charset="0"/>
              </a:rPr>
              <a:t>tophelp</a:t>
            </a:r>
            <a:r>
              <a:rPr lang="en-US" altLang="zh-CN" sz="1350" dirty="0" smtClean="0">
                <a:latin typeface="Sitka Text" pitchFamily="2" charset="0"/>
              </a:rPr>
              <a:t>(G</a:t>
            </a:r>
            <a:r>
              <a:rPr lang="en-US" altLang="zh-CN" sz="1350" dirty="0">
                <a:latin typeface="Sitka Text" pitchFamily="2" charset="0"/>
              </a:rPr>
              <a:t>, w);</a:t>
            </a:r>
          </a:p>
          <a:p>
            <a:r>
              <a:rPr lang="en-US" altLang="zh-CN" sz="1350" dirty="0">
                <a:latin typeface="Sitka Text" pitchFamily="2" charset="0"/>
              </a:rPr>
              <a:t>  </a:t>
            </a:r>
            <a:r>
              <a:rPr lang="en-US" altLang="zh-CN" sz="1350" dirty="0" smtClean="0">
                <a:latin typeface="Sitka Text" pitchFamily="2" charset="0"/>
              </a:rPr>
              <a:t>printout(v</a:t>
            </a:r>
            <a:r>
              <a:rPr lang="en-US" altLang="zh-CN" sz="1350" dirty="0">
                <a:latin typeface="Sitka Text" pitchFamily="2" charset="0"/>
              </a:rPr>
              <a:t>);   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</a:t>
            </a:r>
            <a:r>
              <a:rPr lang="en-US" altLang="zh-CN" sz="1350" dirty="0" smtClean="0">
                <a:solidFill>
                  <a:srgbClr val="008000"/>
                </a:solidFill>
                <a:latin typeface="Sitka Text" pitchFamily="2" charset="0"/>
              </a:rPr>
              <a:t>output v</a:t>
            </a:r>
            <a:endParaRPr lang="en-US" altLang="zh-CN" sz="135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350" dirty="0">
                <a:latin typeface="Sitka Text" pitchFamily="2" charset="0"/>
              </a:rPr>
              <a:t>}</a:t>
            </a:r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812405" y="537273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2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03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1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DFS, BFS and Topological Sort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33847" y="1613537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Depth-first search (DFS)</a:t>
            </a:r>
          </a:p>
          <a:p>
            <a:pPr lvl="1"/>
            <a:r>
              <a:rPr lang="en-US" altLang="zh-CN" sz="1800" dirty="0"/>
              <a:t>For both </a:t>
            </a:r>
            <a:r>
              <a:rPr lang="en-US" altLang="zh-CN" sz="1800" dirty="0">
                <a:solidFill>
                  <a:srgbClr val="FF0000"/>
                </a:solidFill>
              </a:rPr>
              <a:t>directed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undirected</a:t>
            </a:r>
            <a:r>
              <a:rPr lang="en-US" altLang="zh-CN" sz="1800" dirty="0"/>
              <a:t> graphs</a:t>
            </a:r>
          </a:p>
          <a:p>
            <a:pPr lvl="1"/>
            <a:r>
              <a:rPr lang="en-US" altLang="zh-CN" sz="1800" dirty="0"/>
              <a:t>It is implemented using a </a:t>
            </a:r>
            <a:r>
              <a:rPr lang="en-US" altLang="zh-CN" sz="1800" dirty="0" smtClean="0">
                <a:solidFill>
                  <a:srgbClr val="FF0000"/>
                </a:solidFill>
              </a:rPr>
              <a:t>stack </a:t>
            </a:r>
            <a:r>
              <a:rPr lang="en-US" altLang="zh-CN" sz="1800" dirty="0">
                <a:solidFill>
                  <a:srgbClr val="FF0000"/>
                </a:solidFill>
              </a:rPr>
              <a:t>or </a:t>
            </a:r>
            <a:r>
              <a:rPr lang="en-US" altLang="zh-CN" sz="1800" dirty="0" smtClean="0">
                <a:solidFill>
                  <a:srgbClr val="FF0000"/>
                </a:solidFill>
              </a:rPr>
              <a:t>recursion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Breadth-first search (BFS)</a:t>
            </a:r>
          </a:p>
          <a:p>
            <a:pPr lvl="1"/>
            <a:r>
              <a:rPr lang="en-US" altLang="zh-CN" sz="1800" dirty="0"/>
              <a:t>For both </a:t>
            </a:r>
            <a:r>
              <a:rPr lang="en-US" altLang="zh-CN" sz="1800" dirty="0">
                <a:solidFill>
                  <a:srgbClr val="FF0000"/>
                </a:solidFill>
              </a:rPr>
              <a:t>directed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undirected</a:t>
            </a:r>
            <a:r>
              <a:rPr lang="en-US" altLang="zh-CN" sz="1800" dirty="0"/>
              <a:t> graphs</a:t>
            </a:r>
          </a:p>
          <a:p>
            <a:pPr lvl="1"/>
            <a:r>
              <a:rPr lang="en-US" altLang="zh-CN" sz="1800" dirty="0"/>
              <a:t>It is implemented using a </a:t>
            </a:r>
            <a:r>
              <a:rPr lang="en-US" altLang="zh-CN" sz="1800" dirty="0">
                <a:solidFill>
                  <a:srgbClr val="FF0000"/>
                </a:solidFill>
              </a:rPr>
              <a:t>queue</a:t>
            </a:r>
          </a:p>
          <a:p>
            <a:r>
              <a:rPr lang="en-US" altLang="zh-CN" sz="2000" dirty="0"/>
              <a:t>Topological sort</a:t>
            </a:r>
          </a:p>
          <a:p>
            <a:pPr lvl="1"/>
            <a:r>
              <a:rPr lang="en-US" altLang="zh-CN" sz="1800" dirty="0"/>
              <a:t>For </a:t>
            </a:r>
            <a:r>
              <a:rPr lang="en-US" altLang="zh-CN" sz="1800" dirty="0">
                <a:solidFill>
                  <a:srgbClr val="FF0000"/>
                </a:solidFill>
              </a:rPr>
              <a:t>directed acyclic</a:t>
            </a:r>
            <a:r>
              <a:rPr lang="en-US" altLang="zh-CN" sz="1800" dirty="0"/>
              <a:t> graphs (DAG)</a:t>
            </a:r>
          </a:p>
          <a:p>
            <a:pPr lvl="1"/>
            <a:r>
              <a:rPr lang="en-US" altLang="zh-CN" sz="1800" dirty="0"/>
              <a:t>It is implemented using </a:t>
            </a:r>
            <a:r>
              <a:rPr lang="en-US" altLang="zh-CN" sz="1800" dirty="0">
                <a:solidFill>
                  <a:srgbClr val="FF0000"/>
                </a:solidFill>
              </a:rPr>
              <a:t>DFS</a:t>
            </a:r>
            <a:r>
              <a:rPr lang="en-US" altLang="zh-CN" sz="1800" dirty="0"/>
              <a:t> or a </a:t>
            </a:r>
            <a:r>
              <a:rPr lang="en-US" altLang="zh-CN" sz="1800" dirty="0">
                <a:solidFill>
                  <a:srgbClr val="FF0000"/>
                </a:solidFill>
              </a:rPr>
              <a:t>queue-based</a:t>
            </a:r>
            <a:r>
              <a:rPr lang="en-US" altLang="zh-CN" sz="1800" dirty="0"/>
              <a:t> method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0428E2-C88D-41D7-A87B-670A173177F4}" type="slidenum">
              <a:rPr lang="en-US" altLang="zh-CN" sz="465" smtClean="0"/>
              <a:pPr/>
              <a:t>48</a:t>
            </a:fld>
            <a:endParaRPr lang="en-US" altLang="zh-CN" sz="465" smtClean="0"/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812405" y="537273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2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39757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7-1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6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7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8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9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10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1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2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3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4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5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6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7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8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9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20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1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2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3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4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5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6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7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8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9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30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1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2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3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4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5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6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7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8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9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40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1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2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3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4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5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6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8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9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50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1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2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3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4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5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6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Content Placeholder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99795" y="2887980"/>
            <a:ext cx="7186930" cy="92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Char char=""/>
              <a:defRPr sz="32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6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Textbook Exercises 9.1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49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767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Traversals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 rot="10980000">
            <a:off x="8215630" y="5535295"/>
            <a:ext cx="595630" cy="638810"/>
            <a:chOff x="10213" y="4484"/>
            <a:chExt cx="444" cy="476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8" name="Freeform 90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213" y="4484"/>
              <a:ext cx="445" cy="477"/>
            </a:xfrm>
            <a:custGeom>
              <a:avLst/>
              <a:gdLst>
                <a:gd name="T0" fmla="*/ 284 w 466"/>
                <a:gd name="T1" fmla="*/ 21 h 500"/>
                <a:gd name="T2" fmla="*/ 12 w 466"/>
                <a:gd name="T3" fmla="*/ 223 h 500"/>
                <a:gd name="T4" fmla="*/ 8 w 466"/>
                <a:gd name="T5" fmla="*/ 236 h 500"/>
                <a:gd name="T6" fmla="*/ 3 w 466"/>
                <a:gd name="T7" fmla="*/ 254 h 500"/>
                <a:gd name="T8" fmla="*/ 6 w 466"/>
                <a:gd name="T9" fmla="*/ 307 h 500"/>
                <a:gd name="T10" fmla="*/ 21 w 466"/>
                <a:gd name="T11" fmla="*/ 366 h 500"/>
                <a:gd name="T12" fmla="*/ 80 w 466"/>
                <a:gd name="T13" fmla="*/ 432 h 500"/>
                <a:gd name="T14" fmla="*/ 298 w 466"/>
                <a:gd name="T15" fmla="*/ 478 h 500"/>
                <a:gd name="T16" fmla="*/ 399 w 466"/>
                <a:gd name="T17" fmla="*/ 93 h 500"/>
                <a:gd name="T18" fmla="*/ 42 w 466"/>
                <a:gd name="T19" fmla="*/ 367 h 500"/>
                <a:gd name="T20" fmla="*/ 46 w 466"/>
                <a:gd name="T21" fmla="*/ 374 h 500"/>
                <a:gd name="T22" fmla="*/ 331 w 466"/>
                <a:gd name="T23" fmla="*/ 391 h 500"/>
                <a:gd name="T24" fmla="*/ 364 w 466"/>
                <a:gd name="T25" fmla="*/ 406 h 500"/>
                <a:gd name="T26" fmla="*/ 311 w 466"/>
                <a:gd name="T27" fmla="*/ 440 h 500"/>
                <a:gd name="T28" fmla="*/ 278 w 466"/>
                <a:gd name="T29" fmla="*/ 424 h 500"/>
                <a:gd name="T30" fmla="*/ 290 w 466"/>
                <a:gd name="T31" fmla="*/ 457 h 500"/>
                <a:gd name="T32" fmla="*/ 289 w 466"/>
                <a:gd name="T33" fmla="*/ 452 h 500"/>
                <a:gd name="T34" fmla="*/ 219 w 466"/>
                <a:gd name="T35" fmla="*/ 413 h 500"/>
                <a:gd name="T36" fmla="*/ 235 w 466"/>
                <a:gd name="T37" fmla="*/ 460 h 500"/>
                <a:gd name="T38" fmla="*/ 148 w 466"/>
                <a:gd name="T39" fmla="*/ 452 h 500"/>
                <a:gd name="T40" fmla="*/ 121 w 466"/>
                <a:gd name="T41" fmla="*/ 424 h 500"/>
                <a:gd name="T42" fmla="*/ 116 w 466"/>
                <a:gd name="T43" fmla="*/ 372 h 500"/>
                <a:gd name="T44" fmla="*/ 120 w 466"/>
                <a:gd name="T45" fmla="*/ 434 h 500"/>
                <a:gd name="T46" fmla="*/ 108 w 466"/>
                <a:gd name="T47" fmla="*/ 422 h 500"/>
                <a:gd name="T48" fmla="*/ 86 w 466"/>
                <a:gd name="T49" fmla="*/ 321 h 500"/>
                <a:gd name="T50" fmla="*/ 88 w 466"/>
                <a:gd name="T51" fmla="*/ 409 h 500"/>
                <a:gd name="T52" fmla="*/ 38 w 466"/>
                <a:gd name="T53" fmla="*/ 358 h 500"/>
                <a:gd name="T54" fmla="*/ 27 w 466"/>
                <a:gd name="T55" fmla="*/ 311 h 500"/>
                <a:gd name="T56" fmla="*/ 56 w 466"/>
                <a:gd name="T57" fmla="*/ 229 h 500"/>
                <a:gd name="T58" fmla="*/ 33 w 466"/>
                <a:gd name="T59" fmla="*/ 261 h 500"/>
                <a:gd name="T60" fmla="*/ 51 w 466"/>
                <a:gd name="T61" fmla="*/ 136 h 500"/>
                <a:gd name="T62" fmla="*/ 361 w 466"/>
                <a:gd name="T63" fmla="*/ 80 h 500"/>
                <a:gd name="T64" fmla="*/ 416 w 466"/>
                <a:gd name="T65" fmla="*/ 337 h 500"/>
                <a:gd name="T66" fmla="*/ 391 w 466"/>
                <a:gd name="T67" fmla="*/ 340 h 500"/>
                <a:gd name="T68" fmla="*/ 413 w 466"/>
                <a:gd name="T69" fmla="*/ 342 h 500"/>
                <a:gd name="T70" fmla="*/ 369 w 466"/>
                <a:gd name="T71" fmla="*/ 40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00">
                  <a:moveTo>
                    <a:pt x="399" y="93"/>
                  </a:moveTo>
                  <a:cubicBezTo>
                    <a:pt x="367" y="60"/>
                    <a:pt x="328" y="34"/>
                    <a:pt x="284" y="21"/>
                  </a:cubicBezTo>
                  <a:cubicBezTo>
                    <a:pt x="210" y="0"/>
                    <a:pt x="130" y="27"/>
                    <a:pt x="77" y="82"/>
                  </a:cubicBezTo>
                  <a:cubicBezTo>
                    <a:pt x="41" y="120"/>
                    <a:pt x="18" y="171"/>
                    <a:pt x="12" y="223"/>
                  </a:cubicBezTo>
                  <a:cubicBezTo>
                    <a:pt x="12" y="225"/>
                    <a:pt x="12" y="227"/>
                    <a:pt x="11" y="228"/>
                  </a:cubicBezTo>
                  <a:cubicBezTo>
                    <a:pt x="10" y="231"/>
                    <a:pt x="9" y="233"/>
                    <a:pt x="8" y="236"/>
                  </a:cubicBezTo>
                  <a:cubicBezTo>
                    <a:pt x="6" y="234"/>
                    <a:pt x="1" y="235"/>
                    <a:pt x="1" y="238"/>
                  </a:cubicBezTo>
                  <a:cubicBezTo>
                    <a:pt x="0" y="244"/>
                    <a:pt x="1" y="248"/>
                    <a:pt x="3" y="254"/>
                  </a:cubicBezTo>
                  <a:cubicBezTo>
                    <a:pt x="3" y="254"/>
                    <a:pt x="3" y="255"/>
                    <a:pt x="3" y="255"/>
                  </a:cubicBezTo>
                  <a:cubicBezTo>
                    <a:pt x="0" y="273"/>
                    <a:pt x="2" y="290"/>
                    <a:pt x="6" y="307"/>
                  </a:cubicBezTo>
                  <a:cubicBezTo>
                    <a:pt x="7" y="310"/>
                    <a:pt x="7" y="313"/>
                    <a:pt x="7" y="315"/>
                  </a:cubicBezTo>
                  <a:cubicBezTo>
                    <a:pt x="8" y="334"/>
                    <a:pt x="12" y="351"/>
                    <a:pt x="21" y="366"/>
                  </a:cubicBezTo>
                  <a:cubicBezTo>
                    <a:pt x="20" y="367"/>
                    <a:pt x="21" y="368"/>
                    <a:pt x="21" y="370"/>
                  </a:cubicBezTo>
                  <a:cubicBezTo>
                    <a:pt x="34" y="396"/>
                    <a:pt x="57" y="414"/>
                    <a:pt x="80" y="432"/>
                  </a:cubicBezTo>
                  <a:cubicBezTo>
                    <a:pt x="101" y="450"/>
                    <a:pt x="123" y="465"/>
                    <a:pt x="147" y="477"/>
                  </a:cubicBezTo>
                  <a:cubicBezTo>
                    <a:pt x="196" y="500"/>
                    <a:pt x="249" y="499"/>
                    <a:pt x="298" y="478"/>
                  </a:cubicBezTo>
                  <a:cubicBezTo>
                    <a:pt x="391" y="438"/>
                    <a:pt x="466" y="333"/>
                    <a:pt x="464" y="229"/>
                  </a:cubicBezTo>
                  <a:cubicBezTo>
                    <a:pt x="463" y="175"/>
                    <a:pt x="435" y="131"/>
                    <a:pt x="399" y="93"/>
                  </a:cubicBezTo>
                  <a:close/>
                  <a:moveTo>
                    <a:pt x="46" y="374"/>
                  </a:moveTo>
                  <a:cubicBezTo>
                    <a:pt x="45" y="372"/>
                    <a:pt x="43" y="369"/>
                    <a:pt x="42" y="367"/>
                  </a:cubicBezTo>
                  <a:cubicBezTo>
                    <a:pt x="45" y="371"/>
                    <a:pt x="48" y="375"/>
                    <a:pt x="51" y="378"/>
                  </a:cubicBezTo>
                  <a:cubicBezTo>
                    <a:pt x="50" y="377"/>
                    <a:pt x="48" y="375"/>
                    <a:pt x="46" y="374"/>
                  </a:cubicBezTo>
                  <a:close/>
                  <a:moveTo>
                    <a:pt x="369" y="401"/>
                  </a:moveTo>
                  <a:cubicBezTo>
                    <a:pt x="356" y="402"/>
                    <a:pt x="344" y="400"/>
                    <a:pt x="331" y="391"/>
                  </a:cubicBezTo>
                  <a:cubicBezTo>
                    <a:pt x="330" y="390"/>
                    <a:pt x="328" y="393"/>
                    <a:pt x="330" y="394"/>
                  </a:cubicBezTo>
                  <a:cubicBezTo>
                    <a:pt x="340" y="402"/>
                    <a:pt x="352" y="406"/>
                    <a:pt x="364" y="406"/>
                  </a:cubicBezTo>
                  <a:cubicBezTo>
                    <a:pt x="351" y="418"/>
                    <a:pt x="338" y="429"/>
                    <a:pt x="323" y="439"/>
                  </a:cubicBezTo>
                  <a:cubicBezTo>
                    <a:pt x="319" y="440"/>
                    <a:pt x="316" y="440"/>
                    <a:pt x="311" y="440"/>
                  </a:cubicBezTo>
                  <a:cubicBezTo>
                    <a:pt x="299" y="440"/>
                    <a:pt x="288" y="432"/>
                    <a:pt x="281" y="422"/>
                  </a:cubicBezTo>
                  <a:cubicBezTo>
                    <a:pt x="279" y="421"/>
                    <a:pt x="277" y="423"/>
                    <a:pt x="278" y="424"/>
                  </a:cubicBezTo>
                  <a:cubicBezTo>
                    <a:pt x="286" y="434"/>
                    <a:pt x="299" y="443"/>
                    <a:pt x="313" y="445"/>
                  </a:cubicBezTo>
                  <a:cubicBezTo>
                    <a:pt x="305" y="449"/>
                    <a:pt x="298" y="453"/>
                    <a:pt x="290" y="457"/>
                  </a:cubicBezTo>
                  <a:cubicBezTo>
                    <a:pt x="290" y="456"/>
                    <a:pt x="291" y="456"/>
                    <a:pt x="291" y="456"/>
                  </a:cubicBezTo>
                  <a:cubicBezTo>
                    <a:pt x="293" y="454"/>
                    <a:pt x="291" y="452"/>
                    <a:pt x="289" y="452"/>
                  </a:cubicBezTo>
                  <a:cubicBezTo>
                    <a:pt x="272" y="456"/>
                    <a:pt x="257" y="465"/>
                    <a:pt x="239" y="457"/>
                  </a:cubicBezTo>
                  <a:cubicBezTo>
                    <a:pt x="223" y="450"/>
                    <a:pt x="219" y="429"/>
                    <a:pt x="219" y="413"/>
                  </a:cubicBezTo>
                  <a:cubicBezTo>
                    <a:pt x="219" y="413"/>
                    <a:pt x="218" y="412"/>
                    <a:pt x="218" y="413"/>
                  </a:cubicBezTo>
                  <a:cubicBezTo>
                    <a:pt x="214" y="431"/>
                    <a:pt x="218" y="450"/>
                    <a:pt x="235" y="460"/>
                  </a:cubicBezTo>
                  <a:cubicBezTo>
                    <a:pt x="243" y="465"/>
                    <a:pt x="253" y="467"/>
                    <a:pt x="264" y="466"/>
                  </a:cubicBezTo>
                  <a:cubicBezTo>
                    <a:pt x="224" y="477"/>
                    <a:pt x="185" y="471"/>
                    <a:pt x="148" y="452"/>
                  </a:cubicBezTo>
                  <a:cubicBezTo>
                    <a:pt x="141" y="448"/>
                    <a:pt x="134" y="444"/>
                    <a:pt x="127" y="439"/>
                  </a:cubicBezTo>
                  <a:cubicBezTo>
                    <a:pt x="125" y="434"/>
                    <a:pt x="122" y="429"/>
                    <a:pt x="121" y="424"/>
                  </a:cubicBezTo>
                  <a:cubicBezTo>
                    <a:pt x="115" y="407"/>
                    <a:pt x="116" y="389"/>
                    <a:pt x="118" y="372"/>
                  </a:cubicBezTo>
                  <a:cubicBezTo>
                    <a:pt x="118" y="371"/>
                    <a:pt x="116" y="371"/>
                    <a:pt x="116" y="372"/>
                  </a:cubicBezTo>
                  <a:cubicBezTo>
                    <a:pt x="113" y="391"/>
                    <a:pt x="113" y="409"/>
                    <a:pt x="118" y="428"/>
                  </a:cubicBezTo>
                  <a:cubicBezTo>
                    <a:pt x="118" y="430"/>
                    <a:pt x="119" y="432"/>
                    <a:pt x="120" y="434"/>
                  </a:cubicBezTo>
                  <a:cubicBezTo>
                    <a:pt x="116" y="431"/>
                    <a:pt x="112" y="428"/>
                    <a:pt x="108" y="425"/>
                  </a:cubicBezTo>
                  <a:cubicBezTo>
                    <a:pt x="109" y="425"/>
                    <a:pt x="110" y="423"/>
                    <a:pt x="108" y="422"/>
                  </a:cubicBezTo>
                  <a:cubicBezTo>
                    <a:pt x="80" y="395"/>
                    <a:pt x="68" y="358"/>
                    <a:pt x="87" y="321"/>
                  </a:cubicBezTo>
                  <a:cubicBezTo>
                    <a:pt x="88" y="321"/>
                    <a:pt x="86" y="320"/>
                    <a:pt x="86" y="321"/>
                  </a:cubicBezTo>
                  <a:cubicBezTo>
                    <a:pt x="68" y="351"/>
                    <a:pt x="72" y="388"/>
                    <a:pt x="94" y="414"/>
                  </a:cubicBezTo>
                  <a:cubicBezTo>
                    <a:pt x="92" y="413"/>
                    <a:pt x="90" y="411"/>
                    <a:pt x="88" y="409"/>
                  </a:cubicBezTo>
                  <a:cubicBezTo>
                    <a:pt x="76" y="400"/>
                    <a:pt x="66" y="390"/>
                    <a:pt x="54" y="381"/>
                  </a:cubicBezTo>
                  <a:cubicBezTo>
                    <a:pt x="48" y="374"/>
                    <a:pt x="43" y="366"/>
                    <a:pt x="38" y="358"/>
                  </a:cubicBezTo>
                  <a:cubicBezTo>
                    <a:pt x="33" y="343"/>
                    <a:pt x="28" y="328"/>
                    <a:pt x="25" y="312"/>
                  </a:cubicBezTo>
                  <a:cubicBezTo>
                    <a:pt x="26" y="312"/>
                    <a:pt x="27" y="312"/>
                    <a:pt x="27" y="311"/>
                  </a:cubicBezTo>
                  <a:cubicBezTo>
                    <a:pt x="30" y="297"/>
                    <a:pt x="29" y="282"/>
                    <a:pt x="33" y="268"/>
                  </a:cubicBezTo>
                  <a:cubicBezTo>
                    <a:pt x="37" y="253"/>
                    <a:pt x="44" y="239"/>
                    <a:pt x="56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45" y="237"/>
                    <a:pt x="38" y="248"/>
                    <a:pt x="33" y="261"/>
                  </a:cubicBezTo>
                  <a:cubicBezTo>
                    <a:pt x="28" y="273"/>
                    <a:pt x="23" y="288"/>
                    <a:pt x="23" y="302"/>
                  </a:cubicBezTo>
                  <a:cubicBezTo>
                    <a:pt x="14" y="246"/>
                    <a:pt x="22" y="188"/>
                    <a:pt x="51" y="136"/>
                  </a:cubicBezTo>
                  <a:cubicBezTo>
                    <a:pt x="90" y="68"/>
                    <a:pt x="164" y="22"/>
                    <a:pt x="243" y="28"/>
                  </a:cubicBezTo>
                  <a:cubicBezTo>
                    <a:pt x="287" y="31"/>
                    <a:pt x="327" y="51"/>
                    <a:pt x="361" y="80"/>
                  </a:cubicBezTo>
                  <a:cubicBezTo>
                    <a:pt x="400" y="113"/>
                    <a:pt x="437" y="159"/>
                    <a:pt x="444" y="211"/>
                  </a:cubicBezTo>
                  <a:cubicBezTo>
                    <a:pt x="450" y="255"/>
                    <a:pt x="437" y="299"/>
                    <a:pt x="416" y="337"/>
                  </a:cubicBezTo>
                  <a:cubicBezTo>
                    <a:pt x="415" y="338"/>
                    <a:pt x="414" y="338"/>
                    <a:pt x="412" y="338"/>
                  </a:cubicBezTo>
                  <a:cubicBezTo>
                    <a:pt x="406" y="340"/>
                    <a:pt x="398" y="340"/>
                    <a:pt x="391" y="340"/>
                  </a:cubicBezTo>
                  <a:cubicBezTo>
                    <a:pt x="389" y="340"/>
                    <a:pt x="389" y="343"/>
                    <a:pt x="391" y="343"/>
                  </a:cubicBezTo>
                  <a:cubicBezTo>
                    <a:pt x="398" y="343"/>
                    <a:pt x="406" y="343"/>
                    <a:pt x="413" y="342"/>
                  </a:cubicBezTo>
                  <a:cubicBezTo>
                    <a:pt x="410" y="347"/>
                    <a:pt x="407" y="352"/>
                    <a:pt x="404" y="357"/>
                  </a:cubicBezTo>
                  <a:cubicBezTo>
                    <a:pt x="394" y="373"/>
                    <a:pt x="382" y="387"/>
                    <a:pt x="369" y="40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05"/>
            <p:cNvSpPr/>
            <p:nvPr>
              <p:custDataLst>
                <p:tags r:id="rId6"/>
              </p:custDataLst>
            </p:nvPr>
          </p:nvSpPr>
          <p:spPr bwMode="auto">
            <a:xfrm>
              <a:off x="10247" y="4741"/>
              <a:ext cx="29" cy="90"/>
            </a:xfrm>
            <a:custGeom>
              <a:avLst/>
              <a:gdLst>
                <a:gd name="T0" fmla="*/ 31 w 31"/>
                <a:gd name="T1" fmla="*/ 0 h 94"/>
                <a:gd name="T2" fmla="*/ 20 w 31"/>
                <a:gd name="T3" fmla="*/ 93 h 94"/>
                <a:gd name="T4" fmla="*/ 22 w 31"/>
                <a:gd name="T5" fmla="*/ 92 h 94"/>
                <a:gd name="T6" fmla="*/ 17 w 31"/>
                <a:gd name="T7" fmla="*/ 73 h 94"/>
                <a:gd name="T8" fmla="*/ 16 w 31"/>
                <a:gd name="T9" fmla="*/ 48 h 94"/>
                <a:gd name="T10" fmla="*/ 31 w 31"/>
                <a:gd name="T11" fmla="*/ 0 h 94"/>
                <a:gd name="T12" fmla="*/ 31 w 31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4">
                  <a:moveTo>
                    <a:pt x="31" y="0"/>
                  </a:moveTo>
                  <a:cubicBezTo>
                    <a:pt x="15" y="24"/>
                    <a:pt x="0" y="66"/>
                    <a:pt x="20" y="93"/>
                  </a:cubicBezTo>
                  <a:cubicBezTo>
                    <a:pt x="21" y="94"/>
                    <a:pt x="23" y="93"/>
                    <a:pt x="22" y="92"/>
                  </a:cubicBezTo>
                  <a:cubicBezTo>
                    <a:pt x="21" y="85"/>
                    <a:pt x="18" y="80"/>
                    <a:pt x="17" y="73"/>
                  </a:cubicBezTo>
                  <a:cubicBezTo>
                    <a:pt x="15" y="65"/>
                    <a:pt x="15" y="56"/>
                    <a:pt x="16" y="48"/>
                  </a:cubicBezTo>
                  <a:cubicBezTo>
                    <a:pt x="17" y="31"/>
                    <a:pt x="23" y="15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Freeform 906"/>
            <p:cNvSpPr/>
            <p:nvPr>
              <p:custDataLst>
                <p:tags r:id="rId7"/>
              </p:custDataLst>
            </p:nvPr>
          </p:nvSpPr>
          <p:spPr bwMode="auto">
            <a:xfrm>
              <a:off x="10339" y="4849"/>
              <a:ext cx="65" cy="75"/>
            </a:xfrm>
            <a:custGeom>
              <a:avLst/>
              <a:gdLst>
                <a:gd name="T0" fmla="*/ 67 w 69"/>
                <a:gd name="T1" fmla="*/ 71 h 79"/>
                <a:gd name="T2" fmla="*/ 19 w 69"/>
                <a:gd name="T3" fmla="*/ 53 h 79"/>
                <a:gd name="T4" fmla="*/ 7 w 69"/>
                <a:gd name="T5" fmla="*/ 1 h 79"/>
                <a:gd name="T6" fmla="*/ 6 w 69"/>
                <a:gd name="T7" fmla="*/ 0 h 79"/>
                <a:gd name="T8" fmla="*/ 14 w 69"/>
                <a:gd name="T9" fmla="*/ 56 h 79"/>
                <a:gd name="T10" fmla="*/ 68 w 69"/>
                <a:gd name="T11" fmla="*/ 74 h 79"/>
                <a:gd name="T12" fmla="*/ 67 w 69"/>
                <a:gd name="T1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67" y="71"/>
                  </a:moveTo>
                  <a:cubicBezTo>
                    <a:pt x="48" y="69"/>
                    <a:pt x="32" y="67"/>
                    <a:pt x="19" y="53"/>
                  </a:cubicBezTo>
                  <a:cubicBezTo>
                    <a:pt x="5" y="39"/>
                    <a:pt x="3" y="18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0" y="20"/>
                    <a:pt x="2" y="40"/>
                    <a:pt x="14" y="56"/>
                  </a:cubicBezTo>
                  <a:cubicBezTo>
                    <a:pt x="26" y="72"/>
                    <a:pt x="49" y="79"/>
                    <a:pt x="68" y="74"/>
                  </a:cubicBezTo>
                  <a:cubicBezTo>
                    <a:pt x="69" y="73"/>
                    <a:pt x="69" y="71"/>
                    <a:pt x="67" y="7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07"/>
            <p:cNvSpPr/>
            <p:nvPr>
              <p:custDataLst>
                <p:tags r:id="rId8"/>
              </p:custDataLst>
            </p:nvPr>
          </p:nvSpPr>
          <p:spPr bwMode="auto">
            <a:xfrm>
              <a:off x="10296" y="4571"/>
              <a:ext cx="278" cy="288"/>
            </a:xfrm>
            <a:custGeom>
              <a:avLst/>
              <a:gdLst>
                <a:gd name="T0" fmla="*/ 278 w 291"/>
                <a:gd name="T1" fmla="*/ 100 h 301"/>
                <a:gd name="T2" fmla="*/ 215 w 291"/>
                <a:gd name="T3" fmla="*/ 102 h 301"/>
                <a:gd name="T4" fmla="*/ 184 w 291"/>
                <a:gd name="T5" fmla="*/ 103 h 301"/>
                <a:gd name="T6" fmla="*/ 217 w 291"/>
                <a:gd name="T7" fmla="*/ 66 h 301"/>
                <a:gd name="T8" fmla="*/ 153 w 291"/>
                <a:gd name="T9" fmla="*/ 4 h 301"/>
                <a:gd name="T10" fmla="*/ 34 w 291"/>
                <a:gd name="T11" fmla="*/ 128 h 301"/>
                <a:gd name="T12" fmla="*/ 12 w 291"/>
                <a:gd name="T13" fmla="*/ 182 h 301"/>
                <a:gd name="T14" fmla="*/ 169 w 291"/>
                <a:gd name="T15" fmla="*/ 299 h 301"/>
                <a:gd name="T16" fmla="*/ 205 w 291"/>
                <a:gd name="T17" fmla="*/ 261 h 301"/>
                <a:gd name="T18" fmla="*/ 212 w 291"/>
                <a:gd name="T19" fmla="*/ 221 h 301"/>
                <a:gd name="T20" fmla="*/ 171 w 291"/>
                <a:gd name="T21" fmla="*/ 280 h 301"/>
                <a:gd name="T22" fmla="*/ 168 w 291"/>
                <a:gd name="T23" fmla="*/ 259 h 301"/>
                <a:gd name="T24" fmla="*/ 173 w 291"/>
                <a:gd name="T25" fmla="*/ 235 h 301"/>
                <a:gd name="T26" fmla="*/ 125 w 291"/>
                <a:gd name="T27" fmla="*/ 253 h 301"/>
                <a:gd name="T28" fmla="*/ 143 w 291"/>
                <a:gd name="T29" fmla="*/ 215 h 301"/>
                <a:gd name="T30" fmla="*/ 121 w 291"/>
                <a:gd name="T31" fmla="*/ 251 h 301"/>
                <a:gd name="T32" fmla="*/ 103 w 291"/>
                <a:gd name="T33" fmla="*/ 194 h 301"/>
                <a:gd name="T34" fmla="*/ 100 w 291"/>
                <a:gd name="T35" fmla="*/ 238 h 301"/>
                <a:gd name="T36" fmla="*/ 73 w 291"/>
                <a:gd name="T37" fmla="*/ 163 h 301"/>
                <a:gd name="T38" fmla="*/ 65 w 291"/>
                <a:gd name="T39" fmla="*/ 215 h 301"/>
                <a:gd name="T40" fmla="*/ 42 w 291"/>
                <a:gd name="T41" fmla="*/ 184 h 301"/>
                <a:gd name="T42" fmla="*/ 50 w 291"/>
                <a:gd name="T43" fmla="*/ 162 h 301"/>
                <a:gd name="T44" fmla="*/ 19 w 291"/>
                <a:gd name="T45" fmla="*/ 177 h 301"/>
                <a:gd name="T46" fmla="*/ 84 w 291"/>
                <a:gd name="T47" fmla="*/ 95 h 301"/>
                <a:gd name="T48" fmla="*/ 202 w 291"/>
                <a:gd name="T49" fmla="*/ 73 h 301"/>
                <a:gd name="T50" fmla="*/ 168 w 291"/>
                <a:gd name="T51" fmla="*/ 102 h 301"/>
                <a:gd name="T52" fmla="*/ 163 w 291"/>
                <a:gd name="T53" fmla="*/ 102 h 301"/>
                <a:gd name="T54" fmla="*/ 181 w 291"/>
                <a:gd name="T55" fmla="*/ 114 h 301"/>
                <a:gd name="T56" fmla="*/ 263 w 291"/>
                <a:gd name="T57" fmla="*/ 111 h 301"/>
                <a:gd name="T58" fmla="*/ 256 w 291"/>
                <a:gd name="T59" fmla="*/ 151 h 301"/>
                <a:gd name="T60" fmla="*/ 224 w 291"/>
                <a:gd name="T61" fmla="*/ 154 h 301"/>
                <a:gd name="T62" fmla="*/ 263 w 291"/>
                <a:gd name="T63" fmla="*/ 172 h 301"/>
                <a:gd name="T64" fmla="*/ 235 w 291"/>
                <a:gd name="T65" fmla="*/ 153 h 301"/>
                <a:gd name="T66" fmla="*/ 233 w 291"/>
                <a:gd name="T67" fmla="*/ 176 h 301"/>
                <a:gd name="T68" fmla="*/ 219 w 291"/>
                <a:gd name="T69" fmla="*/ 178 h 301"/>
                <a:gd name="T70" fmla="*/ 208 w 291"/>
                <a:gd name="T71" fmla="*/ 175 h 301"/>
                <a:gd name="T72" fmla="*/ 214 w 291"/>
                <a:gd name="T73" fmla="*/ 153 h 301"/>
                <a:gd name="T74" fmla="*/ 188 w 291"/>
                <a:gd name="T75" fmla="*/ 176 h 301"/>
                <a:gd name="T76" fmla="*/ 173 w 291"/>
                <a:gd name="T77" fmla="*/ 153 h 301"/>
                <a:gd name="T78" fmla="*/ 185 w 291"/>
                <a:gd name="T79" fmla="*/ 164 h 301"/>
                <a:gd name="T80" fmla="*/ 167 w 291"/>
                <a:gd name="T81" fmla="*/ 177 h 301"/>
                <a:gd name="T82" fmla="*/ 213 w 291"/>
                <a:gd name="T83" fmla="*/ 218 h 301"/>
                <a:gd name="T84" fmla="*/ 186 w 291"/>
                <a:gd name="T85" fmla="*/ 198 h 301"/>
                <a:gd name="T86" fmla="*/ 215 w 291"/>
                <a:gd name="T87" fmla="*/ 195 h 301"/>
                <a:gd name="T88" fmla="*/ 228 w 291"/>
                <a:gd name="T89" fmla="*/ 194 h 301"/>
                <a:gd name="T90" fmla="*/ 271 w 291"/>
                <a:gd name="T91" fmla="*/ 192 h 301"/>
                <a:gd name="T92" fmla="*/ 288 w 291"/>
                <a:gd name="T93" fmla="*/ 189 h 301"/>
                <a:gd name="T94" fmla="*/ 285 w 291"/>
                <a:gd name="T95" fmla="*/ 17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301">
                  <a:moveTo>
                    <a:pt x="285" y="177"/>
                  </a:moveTo>
                  <a:cubicBezTo>
                    <a:pt x="284" y="151"/>
                    <a:pt x="283" y="125"/>
                    <a:pt x="278" y="100"/>
                  </a:cubicBezTo>
                  <a:cubicBezTo>
                    <a:pt x="277" y="95"/>
                    <a:pt x="272" y="93"/>
                    <a:pt x="268" y="94"/>
                  </a:cubicBezTo>
                  <a:cubicBezTo>
                    <a:pt x="250" y="97"/>
                    <a:pt x="232" y="100"/>
                    <a:pt x="215" y="102"/>
                  </a:cubicBezTo>
                  <a:cubicBezTo>
                    <a:pt x="206" y="103"/>
                    <a:pt x="198" y="104"/>
                    <a:pt x="190" y="104"/>
                  </a:cubicBezTo>
                  <a:cubicBezTo>
                    <a:pt x="188" y="104"/>
                    <a:pt x="186" y="103"/>
                    <a:pt x="184" y="103"/>
                  </a:cubicBezTo>
                  <a:cubicBezTo>
                    <a:pt x="196" y="96"/>
                    <a:pt x="205" y="85"/>
                    <a:pt x="217" y="77"/>
                  </a:cubicBezTo>
                  <a:cubicBezTo>
                    <a:pt x="221" y="75"/>
                    <a:pt x="222" y="68"/>
                    <a:pt x="217" y="66"/>
                  </a:cubicBezTo>
                  <a:cubicBezTo>
                    <a:pt x="193" y="55"/>
                    <a:pt x="176" y="32"/>
                    <a:pt x="166" y="8"/>
                  </a:cubicBezTo>
                  <a:cubicBezTo>
                    <a:pt x="163" y="2"/>
                    <a:pt x="158" y="0"/>
                    <a:pt x="153" y="4"/>
                  </a:cubicBezTo>
                  <a:cubicBezTo>
                    <a:pt x="123" y="28"/>
                    <a:pt x="97" y="55"/>
                    <a:pt x="71" y="83"/>
                  </a:cubicBezTo>
                  <a:cubicBezTo>
                    <a:pt x="58" y="98"/>
                    <a:pt x="46" y="113"/>
                    <a:pt x="34" y="128"/>
                  </a:cubicBezTo>
                  <a:cubicBezTo>
                    <a:pt x="24" y="141"/>
                    <a:pt x="10" y="155"/>
                    <a:pt x="3" y="169"/>
                  </a:cubicBezTo>
                  <a:cubicBezTo>
                    <a:pt x="0" y="176"/>
                    <a:pt x="6" y="183"/>
                    <a:pt x="12" y="182"/>
                  </a:cubicBezTo>
                  <a:cubicBezTo>
                    <a:pt x="28" y="207"/>
                    <a:pt x="54" y="225"/>
                    <a:pt x="77" y="241"/>
                  </a:cubicBezTo>
                  <a:cubicBezTo>
                    <a:pt x="107" y="262"/>
                    <a:pt x="138" y="280"/>
                    <a:pt x="169" y="299"/>
                  </a:cubicBezTo>
                  <a:cubicBezTo>
                    <a:pt x="173" y="301"/>
                    <a:pt x="178" y="299"/>
                    <a:pt x="181" y="296"/>
                  </a:cubicBezTo>
                  <a:cubicBezTo>
                    <a:pt x="189" y="284"/>
                    <a:pt x="197" y="273"/>
                    <a:pt x="205" y="261"/>
                  </a:cubicBezTo>
                  <a:cubicBezTo>
                    <a:pt x="212" y="250"/>
                    <a:pt x="221" y="238"/>
                    <a:pt x="219" y="224"/>
                  </a:cubicBezTo>
                  <a:cubicBezTo>
                    <a:pt x="218" y="221"/>
                    <a:pt x="214" y="219"/>
                    <a:pt x="212" y="221"/>
                  </a:cubicBezTo>
                  <a:cubicBezTo>
                    <a:pt x="201" y="229"/>
                    <a:pt x="197" y="242"/>
                    <a:pt x="190" y="253"/>
                  </a:cubicBezTo>
                  <a:cubicBezTo>
                    <a:pt x="185" y="262"/>
                    <a:pt x="178" y="271"/>
                    <a:pt x="171" y="280"/>
                  </a:cubicBezTo>
                  <a:cubicBezTo>
                    <a:pt x="169" y="279"/>
                    <a:pt x="168" y="278"/>
                    <a:pt x="166" y="277"/>
                  </a:cubicBezTo>
                  <a:cubicBezTo>
                    <a:pt x="166" y="271"/>
                    <a:pt x="167" y="265"/>
                    <a:pt x="168" y="259"/>
                  </a:cubicBezTo>
                  <a:cubicBezTo>
                    <a:pt x="169" y="251"/>
                    <a:pt x="172" y="243"/>
                    <a:pt x="174" y="235"/>
                  </a:cubicBezTo>
                  <a:cubicBezTo>
                    <a:pt x="174" y="235"/>
                    <a:pt x="173" y="235"/>
                    <a:pt x="173" y="235"/>
                  </a:cubicBezTo>
                  <a:cubicBezTo>
                    <a:pt x="168" y="247"/>
                    <a:pt x="163" y="261"/>
                    <a:pt x="161" y="275"/>
                  </a:cubicBezTo>
                  <a:cubicBezTo>
                    <a:pt x="149" y="268"/>
                    <a:pt x="137" y="260"/>
                    <a:pt x="125" y="253"/>
                  </a:cubicBezTo>
                  <a:cubicBezTo>
                    <a:pt x="125" y="251"/>
                    <a:pt x="126" y="249"/>
                    <a:pt x="126" y="248"/>
                  </a:cubicBezTo>
                  <a:cubicBezTo>
                    <a:pt x="128" y="236"/>
                    <a:pt x="135" y="224"/>
                    <a:pt x="143" y="215"/>
                  </a:cubicBezTo>
                  <a:cubicBezTo>
                    <a:pt x="143" y="215"/>
                    <a:pt x="143" y="214"/>
                    <a:pt x="143" y="215"/>
                  </a:cubicBezTo>
                  <a:cubicBezTo>
                    <a:pt x="132" y="225"/>
                    <a:pt x="124" y="236"/>
                    <a:pt x="121" y="251"/>
                  </a:cubicBezTo>
                  <a:cubicBezTo>
                    <a:pt x="116" y="248"/>
                    <a:pt x="110" y="244"/>
                    <a:pt x="104" y="241"/>
                  </a:cubicBezTo>
                  <a:cubicBezTo>
                    <a:pt x="105" y="225"/>
                    <a:pt x="103" y="209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208"/>
                    <a:pt x="100" y="224"/>
                    <a:pt x="100" y="238"/>
                  </a:cubicBezTo>
                  <a:cubicBezTo>
                    <a:pt x="89" y="231"/>
                    <a:pt x="78" y="224"/>
                    <a:pt x="68" y="216"/>
                  </a:cubicBezTo>
                  <a:cubicBezTo>
                    <a:pt x="75" y="200"/>
                    <a:pt x="76" y="182"/>
                    <a:pt x="73" y="163"/>
                  </a:cubicBezTo>
                  <a:cubicBezTo>
                    <a:pt x="72" y="162"/>
                    <a:pt x="71" y="163"/>
                    <a:pt x="71" y="164"/>
                  </a:cubicBezTo>
                  <a:cubicBezTo>
                    <a:pt x="74" y="182"/>
                    <a:pt x="73" y="199"/>
                    <a:pt x="65" y="215"/>
                  </a:cubicBezTo>
                  <a:cubicBezTo>
                    <a:pt x="57" y="209"/>
                    <a:pt x="50" y="203"/>
                    <a:pt x="42" y="197"/>
                  </a:cubicBezTo>
                  <a:cubicBezTo>
                    <a:pt x="42" y="193"/>
                    <a:pt x="41" y="188"/>
                    <a:pt x="42" y="184"/>
                  </a:cubicBezTo>
                  <a:cubicBezTo>
                    <a:pt x="44" y="177"/>
                    <a:pt x="48" y="170"/>
                    <a:pt x="53" y="165"/>
                  </a:cubicBezTo>
                  <a:cubicBezTo>
                    <a:pt x="54" y="163"/>
                    <a:pt x="52" y="160"/>
                    <a:pt x="50" y="162"/>
                  </a:cubicBezTo>
                  <a:cubicBezTo>
                    <a:pt x="43" y="170"/>
                    <a:pt x="37" y="181"/>
                    <a:pt x="37" y="193"/>
                  </a:cubicBezTo>
                  <a:cubicBezTo>
                    <a:pt x="31" y="188"/>
                    <a:pt x="25" y="182"/>
                    <a:pt x="19" y="177"/>
                  </a:cubicBezTo>
                  <a:cubicBezTo>
                    <a:pt x="29" y="166"/>
                    <a:pt x="37" y="152"/>
                    <a:pt x="46" y="141"/>
                  </a:cubicBezTo>
                  <a:cubicBezTo>
                    <a:pt x="58" y="125"/>
                    <a:pt x="71" y="110"/>
                    <a:pt x="84" y="95"/>
                  </a:cubicBezTo>
                  <a:cubicBezTo>
                    <a:pt x="106" y="70"/>
                    <a:pt x="130" y="45"/>
                    <a:pt x="155" y="23"/>
                  </a:cubicBezTo>
                  <a:cubicBezTo>
                    <a:pt x="166" y="44"/>
                    <a:pt x="182" y="62"/>
                    <a:pt x="202" y="73"/>
                  </a:cubicBezTo>
                  <a:cubicBezTo>
                    <a:pt x="193" y="82"/>
                    <a:pt x="184" y="92"/>
                    <a:pt x="172" y="97"/>
                  </a:cubicBezTo>
                  <a:cubicBezTo>
                    <a:pt x="170" y="98"/>
                    <a:pt x="168" y="100"/>
                    <a:pt x="168" y="102"/>
                  </a:cubicBezTo>
                  <a:cubicBezTo>
                    <a:pt x="166" y="102"/>
                    <a:pt x="164" y="102"/>
                    <a:pt x="163" y="102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6" y="105"/>
                    <a:pt x="167" y="108"/>
                    <a:pt x="170" y="110"/>
                  </a:cubicBezTo>
                  <a:cubicBezTo>
                    <a:pt x="174" y="112"/>
                    <a:pt x="178" y="113"/>
                    <a:pt x="181" y="114"/>
                  </a:cubicBezTo>
                  <a:cubicBezTo>
                    <a:pt x="190" y="116"/>
                    <a:pt x="199" y="117"/>
                    <a:pt x="207" y="117"/>
                  </a:cubicBezTo>
                  <a:cubicBezTo>
                    <a:pt x="226" y="118"/>
                    <a:pt x="245" y="114"/>
                    <a:pt x="263" y="111"/>
                  </a:cubicBezTo>
                  <a:cubicBezTo>
                    <a:pt x="265" y="129"/>
                    <a:pt x="266" y="148"/>
                    <a:pt x="266" y="166"/>
                  </a:cubicBezTo>
                  <a:cubicBezTo>
                    <a:pt x="265" y="160"/>
                    <a:pt x="262" y="154"/>
                    <a:pt x="256" y="151"/>
                  </a:cubicBezTo>
                  <a:cubicBezTo>
                    <a:pt x="247" y="147"/>
                    <a:pt x="234" y="151"/>
                    <a:pt x="224" y="153"/>
                  </a:cubicBezTo>
                  <a:cubicBezTo>
                    <a:pt x="223" y="153"/>
                    <a:pt x="224" y="154"/>
                    <a:pt x="224" y="154"/>
                  </a:cubicBezTo>
                  <a:cubicBezTo>
                    <a:pt x="233" y="152"/>
                    <a:pt x="242" y="151"/>
                    <a:pt x="251" y="152"/>
                  </a:cubicBezTo>
                  <a:cubicBezTo>
                    <a:pt x="261" y="154"/>
                    <a:pt x="263" y="164"/>
                    <a:pt x="263" y="172"/>
                  </a:cubicBezTo>
                  <a:cubicBezTo>
                    <a:pt x="254" y="172"/>
                    <a:pt x="244" y="174"/>
                    <a:pt x="235" y="175"/>
                  </a:cubicBezTo>
                  <a:cubicBezTo>
                    <a:pt x="235" y="168"/>
                    <a:pt x="235" y="161"/>
                    <a:pt x="235" y="153"/>
                  </a:cubicBezTo>
                  <a:cubicBezTo>
                    <a:pt x="235" y="153"/>
                    <a:pt x="234" y="153"/>
                    <a:pt x="234" y="153"/>
                  </a:cubicBezTo>
                  <a:cubicBezTo>
                    <a:pt x="234" y="161"/>
                    <a:pt x="234" y="168"/>
                    <a:pt x="233" y="176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28" y="176"/>
                    <a:pt x="223" y="177"/>
                    <a:pt x="219" y="178"/>
                  </a:cubicBezTo>
                  <a:cubicBezTo>
                    <a:pt x="215" y="178"/>
                    <a:pt x="212" y="177"/>
                    <a:pt x="208" y="177"/>
                  </a:cubicBezTo>
                  <a:cubicBezTo>
                    <a:pt x="208" y="176"/>
                    <a:pt x="208" y="176"/>
                    <a:pt x="208" y="175"/>
                  </a:cubicBezTo>
                  <a:cubicBezTo>
                    <a:pt x="207" y="167"/>
                    <a:pt x="211" y="160"/>
                    <a:pt x="214" y="153"/>
                  </a:cubicBezTo>
                  <a:cubicBezTo>
                    <a:pt x="214" y="153"/>
                    <a:pt x="214" y="153"/>
                    <a:pt x="214" y="153"/>
                  </a:cubicBezTo>
                  <a:cubicBezTo>
                    <a:pt x="208" y="160"/>
                    <a:pt x="205" y="169"/>
                    <a:pt x="205" y="177"/>
                  </a:cubicBezTo>
                  <a:cubicBezTo>
                    <a:pt x="200" y="177"/>
                    <a:pt x="194" y="176"/>
                    <a:pt x="188" y="176"/>
                  </a:cubicBezTo>
                  <a:cubicBezTo>
                    <a:pt x="189" y="171"/>
                    <a:pt x="189" y="165"/>
                    <a:pt x="187" y="161"/>
                  </a:cubicBezTo>
                  <a:cubicBezTo>
                    <a:pt x="185" y="154"/>
                    <a:pt x="179" y="153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80" y="154"/>
                    <a:pt x="183" y="158"/>
                    <a:pt x="185" y="164"/>
                  </a:cubicBezTo>
                  <a:cubicBezTo>
                    <a:pt x="185" y="168"/>
                    <a:pt x="184" y="172"/>
                    <a:pt x="183" y="176"/>
                  </a:cubicBezTo>
                  <a:cubicBezTo>
                    <a:pt x="178" y="176"/>
                    <a:pt x="172" y="177"/>
                    <a:pt x="167" y="177"/>
                  </a:cubicBezTo>
                  <a:cubicBezTo>
                    <a:pt x="162" y="178"/>
                    <a:pt x="161" y="184"/>
                    <a:pt x="163" y="187"/>
                  </a:cubicBezTo>
                  <a:cubicBezTo>
                    <a:pt x="173" y="211"/>
                    <a:pt x="190" y="215"/>
                    <a:pt x="213" y="218"/>
                  </a:cubicBezTo>
                  <a:cubicBezTo>
                    <a:pt x="217" y="218"/>
                    <a:pt x="219" y="213"/>
                    <a:pt x="215" y="212"/>
                  </a:cubicBezTo>
                  <a:cubicBezTo>
                    <a:pt x="204" y="208"/>
                    <a:pt x="194" y="204"/>
                    <a:pt x="186" y="198"/>
                  </a:cubicBezTo>
                  <a:cubicBezTo>
                    <a:pt x="195" y="197"/>
                    <a:pt x="204" y="196"/>
                    <a:pt x="213" y="195"/>
                  </a:cubicBezTo>
                  <a:cubicBezTo>
                    <a:pt x="214" y="196"/>
                    <a:pt x="215" y="196"/>
                    <a:pt x="215" y="195"/>
                  </a:cubicBezTo>
                  <a:cubicBezTo>
                    <a:pt x="219" y="195"/>
                    <a:pt x="223" y="194"/>
                    <a:pt x="227" y="194"/>
                  </a:cubicBezTo>
                  <a:cubicBezTo>
                    <a:pt x="227" y="194"/>
                    <a:pt x="227" y="194"/>
                    <a:pt x="228" y="194"/>
                  </a:cubicBezTo>
                  <a:cubicBezTo>
                    <a:pt x="238" y="195"/>
                    <a:pt x="253" y="198"/>
                    <a:pt x="263" y="192"/>
                  </a:cubicBezTo>
                  <a:cubicBezTo>
                    <a:pt x="266" y="192"/>
                    <a:pt x="268" y="192"/>
                    <a:pt x="271" y="192"/>
                  </a:cubicBezTo>
                  <a:cubicBezTo>
                    <a:pt x="274" y="194"/>
                    <a:pt x="278" y="194"/>
                    <a:pt x="281" y="191"/>
                  </a:cubicBezTo>
                  <a:cubicBezTo>
                    <a:pt x="283" y="191"/>
                    <a:pt x="286" y="190"/>
                    <a:pt x="288" y="189"/>
                  </a:cubicBezTo>
                  <a:cubicBezTo>
                    <a:pt x="291" y="187"/>
                    <a:pt x="291" y="183"/>
                    <a:pt x="289" y="180"/>
                  </a:cubicBezTo>
                  <a:cubicBezTo>
                    <a:pt x="288" y="179"/>
                    <a:pt x="286" y="178"/>
                    <a:pt x="285" y="177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4660" y="2289810"/>
            <a:ext cx="8246110" cy="2887345"/>
          </a:xfrm>
        </p:spPr>
        <p:txBody>
          <a:bodyPr>
            <a:normAutofit/>
          </a:bodyPr>
          <a:lstStyle/>
          <a:p>
            <a:r>
              <a:rPr lang="en-US" altLang="zh-CN" dirty="0"/>
              <a:t>Three typical graph traversal strategies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263AF8"/>
                </a:solidFill>
              </a:rPr>
              <a:t>Depth-first </a:t>
            </a:r>
            <a:r>
              <a:rPr lang="en-US" altLang="zh-CN" dirty="0">
                <a:solidFill>
                  <a:srgbClr val="263AF8"/>
                </a:solidFill>
              </a:rPr>
              <a:t>search (DFS)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Breadth-first search (BFS)</a:t>
            </a:r>
            <a:endParaRPr lang="en-US" altLang="zh-CN" dirty="0"/>
          </a:p>
          <a:p>
            <a:pPr lvl="1"/>
            <a:r>
              <a:rPr lang="en-US" altLang="zh-CN" dirty="0"/>
              <a:t>Topological sort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81DC15-2B36-4F13-8EAE-A24D3798A3E6}" type="slidenum">
              <a:rPr lang="en-US" altLang="zh-CN" sz="465" smtClean="0"/>
              <a:pPr/>
              <a:t>5</a:t>
            </a:fld>
            <a:endParaRPr lang="en-US" altLang="zh-CN" sz="465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BE098-F3DD-433D-9460-71D51A7A872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9-2 Graph Algorithms 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09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Searching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98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13303-B2F8-45DC-97CF-55F1178CE919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198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198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3477F0-24E4-42D2-B63A-3D78F570E532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685292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Find Properties of Graphs</a:t>
            </a:r>
          </a:p>
          <a:p>
            <a:pPr lvl="1"/>
            <a:r>
              <a:rPr lang="en-US" altLang="zh-CN" sz="1800" dirty="0"/>
              <a:t>Spanning trees</a:t>
            </a:r>
          </a:p>
          <a:p>
            <a:pPr lvl="1"/>
            <a:r>
              <a:rPr lang="en-US" altLang="zh-CN" sz="1800" dirty="0"/>
              <a:t>Connected components</a:t>
            </a:r>
          </a:p>
          <a:p>
            <a:pPr lvl="1"/>
            <a:r>
              <a:rPr lang="en-US" altLang="zh-CN" sz="1800" dirty="0" smtClean="0"/>
              <a:t>Bipartite</a:t>
            </a:r>
            <a:r>
              <a:rPr lang="zh-CN" altLang="en-US" sz="1800" dirty="0" smtClean="0"/>
              <a:t>（双边）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structure</a:t>
            </a:r>
          </a:p>
          <a:p>
            <a:pPr lvl="1"/>
            <a:r>
              <a:rPr lang="en-US" altLang="zh-CN" sz="1800" dirty="0" err="1" smtClean="0"/>
              <a:t>Biconnected</a:t>
            </a:r>
            <a:r>
              <a:rPr lang="zh-CN" altLang="en-US" sz="1800" dirty="0" smtClean="0"/>
              <a:t>（双连通）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components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Applications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Finding the web graph – used by Google and others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panose="02010600030101010101" pitchFamily="2" charset="-122"/>
              </a:rPr>
              <a:t>Garbage</a:t>
            </a:r>
            <a:r>
              <a:rPr lang="zh-CN" altLang="en-US" sz="1800" smtClean="0">
                <a:ea typeface="宋体" panose="02010600030101010101" pitchFamily="2" charset="-122"/>
              </a:rPr>
              <a:t>（碎片）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collection – used in Java run time system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Alternating paths for matching</a:t>
            </a:r>
          </a:p>
        </p:txBody>
      </p:sp>
      <p:grpSp>
        <p:nvGrpSpPr>
          <p:cNvPr id="4" name="组合 3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485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Searching Methodology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08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4C95D6-A6B8-420A-A577-85DE8613C052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08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08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0C2CE7-7AF5-484C-85AC-64E10E214811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613537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solidFill>
                  <a:srgbClr val="263AF8"/>
                </a:solidFill>
                <a:ea typeface="宋体" panose="02010600030101010101" pitchFamily="2" charset="-122"/>
              </a:rPr>
              <a:t>Breadth-First Search (BFS)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Use a queue to explore neighbors of source vertex, then neighbors of neighbors etc.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All </a:t>
            </a:r>
            <a:r>
              <a:rPr lang="en-US" altLang="zh-CN" sz="1800" dirty="0" smtClean="0"/>
              <a:t>vertices </a:t>
            </a:r>
            <a:r>
              <a:rPr lang="en-US" altLang="zh-CN" sz="1800" dirty="0" smtClean="0">
                <a:ea typeface="宋体" panose="02010600030101010101" pitchFamily="2" charset="-122"/>
              </a:rPr>
              <a:t>at a given distance (in number of edges) are explored before we go further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263AF8"/>
                </a:solidFill>
              </a:rPr>
              <a:t>Depth-First Search (DFS)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Searches down one path as deep as possible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When no vertices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available, it backtracks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When backtracking, it explores side-paths that were not taken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Uses a stack (instead of a queue in BFS)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Allows an easy recursive implementation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830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6830695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Depth First Search Algorithm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8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CA2D78-E1C2-4500-8B73-F4F480C36FE0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28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72FC3-D988-41E5-BBDB-B6F713CCFD49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2280" y="1772285"/>
            <a:ext cx="6381750" cy="1421765"/>
          </a:xfrm>
        </p:spPr>
        <p:txBody>
          <a:bodyPr/>
          <a:lstStyle/>
          <a:p>
            <a:pPr fontAlgn="auto">
              <a:spcBef>
                <a:spcPts val="12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Recursive marking algorithm</a:t>
            </a:r>
          </a:p>
          <a:p>
            <a:pPr fontAlgn="auto">
              <a:spcBef>
                <a:spcPts val="12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Initially every vertex is unmarked</a:t>
            </a:r>
          </a:p>
        </p:txBody>
      </p:sp>
      <p:sp>
        <p:nvSpPr>
          <p:cNvPr id="122887" name="Text Box 4"/>
          <p:cNvSpPr txBox="1">
            <a:spLocks noChangeArrowheads="1"/>
          </p:cNvSpPr>
          <p:nvPr/>
        </p:nvSpPr>
        <p:spPr bwMode="auto">
          <a:xfrm>
            <a:off x="1261004" y="3122176"/>
            <a:ext cx="4704080" cy="193802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latin typeface="Sitka Text" pitchFamily="2" charset="0"/>
                <a:ea typeface="宋体" panose="02010600030101010101" pitchFamily="2" charset="-122"/>
              </a:rPr>
              <a:t>DFS(i: vertex)</a:t>
            </a:r>
          </a:p>
          <a:p>
            <a:r>
              <a:rPr lang="en-US" altLang="zh-CN" sz="2400">
                <a:solidFill>
                  <a:srgbClr val="CC0000"/>
                </a:solidFill>
                <a:latin typeface="Sitka Text" pitchFamily="2" charset="0"/>
                <a:ea typeface="宋体" panose="02010600030101010101" pitchFamily="2" charset="-122"/>
              </a:rPr>
              <a:t>   mark i;</a:t>
            </a:r>
          </a:p>
          <a:p>
            <a:r>
              <a:rPr lang="en-US" altLang="zh-CN" sz="2400">
                <a:solidFill>
                  <a:srgbClr val="CC0000"/>
                </a:solidFill>
                <a:latin typeface="Sitka Text" pitchFamily="2" charset="0"/>
                <a:ea typeface="宋体" panose="02010600030101010101" pitchFamily="2" charset="-122"/>
              </a:rPr>
              <a:t>   for each j adjacent to i do </a:t>
            </a:r>
          </a:p>
          <a:p>
            <a:r>
              <a:rPr lang="en-US" altLang="zh-CN" sz="2400">
                <a:solidFill>
                  <a:srgbClr val="CC0000"/>
                </a:solidFill>
                <a:latin typeface="Sitka Text" pitchFamily="2" charset="0"/>
                <a:ea typeface="宋体" panose="02010600030101010101" pitchFamily="2" charset="-122"/>
              </a:rPr>
              <a:t>      if j is unmarked then DFS(j)</a:t>
            </a:r>
          </a:p>
          <a:p>
            <a:r>
              <a:rPr lang="en-US" altLang="zh-CN" sz="2400">
                <a:solidFill>
                  <a:srgbClr val="CC0000"/>
                </a:solidFill>
                <a:latin typeface="Sitka Text" pitchFamily="2" charset="0"/>
                <a:ea typeface="宋体" panose="02010600030101010101" pitchFamily="2" charset="-122"/>
              </a:rPr>
              <a:t>end{DFS}</a:t>
            </a:r>
          </a:p>
        </p:txBody>
      </p:sp>
      <p:sp>
        <p:nvSpPr>
          <p:cNvPr id="122888" name="Text Box 6"/>
          <p:cNvSpPr txBox="1">
            <a:spLocks noChangeArrowheads="1"/>
          </p:cNvSpPr>
          <p:nvPr/>
        </p:nvSpPr>
        <p:spPr bwMode="auto">
          <a:xfrm>
            <a:off x="973249" y="5372054"/>
            <a:ext cx="5172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Marks all vertices reachable from </a:t>
            </a:r>
            <a:r>
              <a:rPr lang="en-US" altLang="zh-CN" sz="24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136179" y="1964690"/>
            <a:ext cx="1930149" cy="3637280"/>
            <a:chOff x="8958" y="5060"/>
            <a:chExt cx="1644" cy="3097"/>
          </a:xfrm>
        </p:grpSpPr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9858" y="5547"/>
              <a:ext cx="450" cy="4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9408" y="6627"/>
              <a:ext cx="450" cy="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8958" y="7707"/>
              <a:ext cx="450" cy="4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9991" y="5590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9541" y="6627"/>
              <a:ext cx="385" cy="3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latin typeface="Sitka Text" pitchFamily="2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9041" y="7750"/>
              <a:ext cx="457" cy="3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latin typeface="Sitka Text" pitchFamily="2" charset="0"/>
                  <a:ea typeface="宋体" panose="02010600030101010101" pitchFamily="2" charset="-122"/>
                </a:rPr>
                <a:t>k</a:t>
              </a: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H="1">
              <a:off x="9678" y="5997"/>
              <a:ext cx="251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9228" y="7077"/>
              <a:ext cx="251" cy="6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7" name="Text Box 16"/>
            <p:cNvSpPr txBox="1">
              <a:spLocks noChangeArrowheads="1"/>
            </p:cNvSpPr>
            <p:nvPr/>
          </p:nvSpPr>
          <p:spPr bwMode="auto">
            <a:xfrm>
              <a:off x="9583" y="5060"/>
              <a:ext cx="99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>
                  <a:solidFill>
                    <a:srgbClr val="CC0000"/>
                  </a:solidFill>
                  <a:latin typeface="Sitka Text" pitchFamily="2" charset="0"/>
                  <a:ea typeface="宋体" panose="02010600030101010101" pitchFamily="2" charset="-122"/>
                </a:rPr>
                <a:t>DFS(i)</a:t>
              </a:r>
            </a:p>
          </p:txBody>
        </p:sp>
        <p:sp>
          <p:nvSpPr>
            <p:cNvPr id="28" name="Text Box 17"/>
            <p:cNvSpPr txBox="1">
              <a:spLocks noChangeArrowheads="1"/>
            </p:cNvSpPr>
            <p:nvPr/>
          </p:nvSpPr>
          <p:spPr bwMode="auto">
            <a:xfrm>
              <a:off x="9583" y="7078"/>
              <a:ext cx="1019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2400" dirty="0">
                  <a:solidFill>
                    <a:srgbClr val="CC0000"/>
                  </a:solidFill>
                  <a:latin typeface="Sitka Text" pitchFamily="2" charset="0"/>
                  <a:ea typeface="宋体" panose="02010600030101010101" pitchFamily="2" charset="-122"/>
                </a:rPr>
                <a:t>DFS(j)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841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Depth First Search Algorithm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8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9F1258-27B7-4724-A199-B2BD9D984307}" type="datetime1">
              <a:rPr lang="zh-CN" altLang="en-US" sz="790" smtClean="0"/>
              <a:pPr/>
              <a:t>2024/11/6</a:t>
            </a:fld>
            <a:endParaRPr lang="en-US" altLang="zh-CN" sz="790"/>
          </a:p>
        </p:txBody>
      </p:sp>
      <p:sp>
        <p:nvSpPr>
          <p:cNvPr id="1228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9-2 Graph Algorithms II</a:t>
            </a:r>
            <a:endParaRPr lang="en-US" altLang="zh-CN" sz="790"/>
          </a:p>
        </p:txBody>
      </p:sp>
      <p:sp>
        <p:nvSpPr>
          <p:cNvPr id="1228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B72FC3-D988-41E5-BBDB-B6F713CCFD49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655320" y="1829435"/>
            <a:ext cx="8141970" cy="412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void </a:t>
            </a:r>
            <a:r>
              <a:rPr lang="en-US" altLang="zh-CN" sz="2400" b="1" dirty="0">
                <a:solidFill>
                  <a:srgbClr val="FF0000"/>
                </a:solidFill>
                <a:latin typeface="Sitka Text" pitchFamily="2" charset="0"/>
              </a:rPr>
              <a:t>DFS</a:t>
            </a:r>
            <a:r>
              <a:rPr lang="en-US" altLang="zh-CN" sz="2400" dirty="0">
                <a:latin typeface="Sitka Text" pitchFamily="2" charset="0"/>
              </a:rPr>
              <a:t>(Graph* G, 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v) {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</a:t>
            </a:r>
            <a:r>
              <a:rPr lang="en-US" altLang="zh-CN" sz="2400" dirty="0" err="1">
                <a:latin typeface="Sitka Text" pitchFamily="2" charset="0"/>
              </a:rPr>
              <a:t>PreVisit</a:t>
            </a:r>
            <a:r>
              <a:rPr lang="en-US" altLang="zh-CN" sz="2400" dirty="0">
                <a:latin typeface="Sitka Text" pitchFamily="2" charset="0"/>
              </a:rPr>
              <a:t>(G, v); 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// Take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some actions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G-&gt;</a:t>
            </a:r>
            <a:r>
              <a:rPr lang="en-US" altLang="zh-CN" sz="2400" dirty="0" err="1">
                <a:latin typeface="Sitka Text" pitchFamily="2" charset="0"/>
              </a:rPr>
              <a:t>setMark</a:t>
            </a:r>
            <a:r>
              <a:rPr lang="en-US" altLang="zh-CN" sz="2400" dirty="0">
                <a:latin typeface="Sitka Text" pitchFamily="2" charset="0"/>
              </a:rPr>
              <a:t>(v, VISITED</a:t>
            </a:r>
            <a:r>
              <a:rPr lang="en-US" altLang="zh-CN" sz="2400" dirty="0" smtClean="0">
                <a:latin typeface="Sitka Text" pitchFamily="2" charset="0"/>
              </a:rPr>
              <a:t>);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//mark v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for (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w=G-&gt;first(v); w&lt;G-&gt;n(); w=G-&gt;next(</a:t>
            </a:r>
            <a:r>
              <a:rPr lang="en-US" altLang="zh-CN" sz="2400" dirty="0" err="1">
                <a:latin typeface="Sitka Text" pitchFamily="2" charset="0"/>
              </a:rPr>
              <a:t>v,w</a:t>
            </a:r>
            <a:r>
              <a:rPr lang="en-US" altLang="zh-CN" sz="2400" dirty="0">
                <a:latin typeface="Sitka Text" pitchFamily="2" charset="0"/>
              </a:rPr>
              <a:t>))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  if (G-&gt;</a:t>
            </a:r>
            <a:r>
              <a:rPr lang="en-US" altLang="zh-CN" sz="2400" dirty="0" err="1">
                <a:latin typeface="Sitka Text" pitchFamily="2" charset="0"/>
              </a:rPr>
              <a:t>getMark</a:t>
            </a:r>
            <a:r>
              <a:rPr lang="en-US" altLang="zh-CN" sz="2400" dirty="0">
                <a:latin typeface="Sitka Text" pitchFamily="2" charset="0"/>
              </a:rPr>
              <a:t>(w) == UNVISITED)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    </a:t>
            </a:r>
            <a:r>
              <a:rPr lang="en-US" altLang="zh-CN" sz="2400" dirty="0">
                <a:solidFill>
                  <a:srgbClr val="FF0000"/>
                </a:solidFill>
                <a:latin typeface="Sitka Text" pitchFamily="2" charset="0"/>
              </a:rPr>
              <a:t>DFS</a:t>
            </a:r>
            <a:r>
              <a:rPr lang="en-US" altLang="zh-CN" sz="2400" dirty="0">
                <a:latin typeface="Sitka Text" pitchFamily="2" charset="0"/>
              </a:rPr>
              <a:t>(G, w);</a:t>
            </a: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  </a:t>
            </a:r>
            <a:r>
              <a:rPr lang="en-US" altLang="zh-CN" sz="2400" dirty="0" err="1">
                <a:latin typeface="Sitka Text" pitchFamily="2" charset="0"/>
              </a:rPr>
              <a:t>PostVisit</a:t>
            </a:r>
            <a:r>
              <a:rPr lang="en-US" altLang="zh-CN" sz="2400" dirty="0">
                <a:latin typeface="Sitka Text" pitchFamily="2" charset="0"/>
              </a:rPr>
              <a:t>(G, v);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// Take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some actions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spcBef>
                <a:spcPts val="1200"/>
              </a:spcBef>
            </a:pPr>
            <a:r>
              <a:rPr lang="en-US" altLang="zh-CN" sz="2400" dirty="0">
                <a:latin typeface="Sitka Text" pitchFamily="2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86*42"/>
  <p:tag name="TABLE_ENDDRAG_RECT" val="171*407*386*4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26</TotalTime>
  <Words>2877</Words>
  <Application>Microsoft Office PowerPoint</Application>
  <PresentationFormat>全屏显示(4:3)</PresentationFormat>
  <Paragraphs>808</Paragraphs>
  <Slides>49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1079</cp:revision>
  <dcterms:created xsi:type="dcterms:W3CDTF">2000-11-03T19:18:00Z</dcterms:created>
  <dcterms:modified xsi:type="dcterms:W3CDTF">2024-11-06T10:58:27Z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CFD4DBBE49BA488084EA4F5849B2E794_12</vt:lpwstr>
  </property>
  <property fmtid="{D5CDD505-2E9C-101B-9397-08002B2CF9AE}" pid="3" name="KSOProductBuildVer">
    <vt:lpwstr>2052-12.1.0.15712</vt:lpwstr>
  </property>
</Properties>
</file>