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tags/tag8.xml" ContentType="application/vnd.openxmlformats-officedocument.presentationml.tags+xml"/>
  <Override PartName="/ppt/tags/tag140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16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39.xml" ContentType="application/vnd.openxmlformats-officedocument.presentationml.tags+xml"/>
  <Override PartName="/ppt/tags/tag16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17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279.xml" ContentType="application/vnd.openxmlformats-officedocument.presentationml.tags+xml"/>
  <Override PartName="/ppt/tags/tag342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268.xml" ContentType="application/vnd.openxmlformats-officedocument.presentationml.tags+xml"/>
  <Override PartName="/ppt/tags/tag320.xml" ContentType="application/vnd.openxmlformats-officedocument.presentationml.tags+xml"/>
  <Override PartName="/ppt/tags/tag33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293.xml" ContentType="application/vnd.openxmlformats-officedocument.presentationml.tags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tags/tag271.xml" ContentType="application/vnd.openxmlformats-officedocument.presentationml.tags+xml"/>
  <Override PartName="/ppt/tags/tag282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tags/tag33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32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tags/tag254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slides/slide41.xml" ContentType="application/vnd.openxmlformats-officedocument.presentationml.slide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19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308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33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259.xml" ContentType="application/vnd.openxmlformats-officedocument.presentationml.tags+xml"/>
  <Override PartName="/ppt/tags/tag311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95.xml" ContentType="application/vnd.openxmlformats-officedocument.presentationml.tags+xml"/>
  <Override PartName="/ppt/tags/tag300.xml" ContentType="application/vnd.openxmlformats-officedocument.presentationml.tags+xml"/>
  <Override PartName="/ppt/slides/slide46.xml" ContentType="application/vnd.openxmlformats-officedocument.presentationml.slide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51.xml" ContentType="application/vnd.openxmlformats-officedocument.presentationml.tags+xml"/>
  <Override PartName="/ppt/tags/tag338.xml" ContentType="application/vnd.openxmlformats-officedocument.presentationml.tags+xml"/>
  <Override PartName="/ppt/tags/tag26.xml" ContentType="application/vnd.openxmlformats-officedocument.presentationml.tags+xml"/>
  <Override PartName="/ppt/tags/tag73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327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119.xml" ContentType="application/vnd.openxmlformats-officedocument.presentationml.tags+xml"/>
  <Override PartName="/ppt/tags/tag166.xml" ContentType="application/vnd.openxmlformats-officedocument.presentationml.tags+xml"/>
  <Override PartName="/ppt/tags/tag316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notesSlides/notesSlide6.xml" ContentType="application/vnd.openxmlformats-officedocument.presentationml.notesSlide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341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78.xml" ContentType="application/vnd.openxmlformats-officedocument.presentationml.tags+xml"/>
  <Override PartName="/ppt/tags/tag330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ags/tag292.xml" ContentType="application/vnd.openxmlformats-officedocument.presentationml.tags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324.xml" ContentType="application/vnd.openxmlformats-officedocument.presentationml.tags+xml"/>
  <Override PartName="/ppt/tags/tag33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302.xml" ContentType="application/vnd.openxmlformats-officedocument.presentationml.tags+xml"/>
  <Override PartName="/ppt/slides/slide48.xml" ContentType="application/vnd.openxmlformats-officedocument.presentationml.slide+xml"/>
  <Override PartName="/ppt/notesSlides/notesSlide3.xml" ContentType="application/vnd.openxmlformats-officedocument.presentationml.notesSlide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tags/tag286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329.xml" ContentType="application/vnd.openxmlformats-officedocument.presentationml.tags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318.xml" ContentType="application/vnd.openxmlformats-officedocument.presentationml.tags+xml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0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32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33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315.xml" ContentType="application/vnd.openxmlformats-officedocument.presentationml.tags+xml"/>
  <Override PartName="/ppt/tags/tag32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304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notesSlides/notesSlide5.xml" ContentType="application/vnd.openxmlformats-officedocument.presentationml.notesSlide+xml"/>
  <Override PartName="/ppt/tags/tag277.xml" ContentType="application/vnd.openxmlformats-officedocument.presentationml.tags+xml"/>
  <Override PartName="/ppt/tags/tag288.xml" ContentType="application/vnd.openxmlformats-officedocument.presentationml.tags+xml"/>
  <Override PartName="/ppt/tags/tag34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3.xml" ContentType="application/vnd.openxmlformats-officedocument.presentationml.tags+xml"/>
  <Default Extension="jpeg" ContentType="image/jpeg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  <Override PartName="/ppt/tags/tag291.xml" ContentType="application/vnd.openxmlformats-officedocument.presentationml.tags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slides/slide20.xml" ContentType="application/vnd.openxmlformats-officedocument.presentationml.slide+xml"/>
  <Override PartName="/ppt/tags/tag55.xml" ContentType="application/vnd.openxmlformats-officedocument.presentationml.tags+xml"/>
  <Override PartName="/ppt/tags/tag159.xml" ContentType="application/vnd.openxmlformats-officedocument.presentationml.tags+xml"/>
  <Override PartName="/ppt/tags/tag211.xml" ContentType="application/vnd.openxmlformats-officedocument.presentationml.tags+xml"/>
  <Override PartName="/ppt/tags/tag309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334.xml" ContentType="application/vnd.openxmlformats-officedocument.presentationml.tags+xml"/>
  <Override PartName="/ppt/tags/tag22.xml" ContentType="application/vnd.openxmlformats-officedocument.presentationml.tags+xml"/>
  <Override PartName="/ppt/tags/tag126.xml" ContentType="application/vnd.openxmlformats-officedocument.presentationml.tags+xml"/>
  <Override PartName="/ppt/tags/tag173.xml" ContentType="application/vnd.openxmlformats-officedocument.presentationml.tags+xml"/>
  <Override PartName="/ppt/tags/tag32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249.xml" ContentType="application/vnd.openxmlformats-officedocument.presentationml.tags+xml"/>
  <Override PartName="/ppt/tags/tag296.xml" ContentType="application/vnd.openxmlformats-officedocument.presentationml.tags+xml"/>
  <Override PartName="/ppt/tags/tag301.xml" ContentType="application/vnd.openxmlformats-officedocument.presentationml.tags+xml"/>
  <Override PartName="/ppt/tags/tag312.xml" ContentType="application/vnd.openxmlformats-officedocument.presentationml.tags+xml"/>
  <Override PartName="/ppt/notesSlides/notesSlide2.xml" ContentType="application/vnd.openxmlformats-officedocument.presentationml.notesSlide+xml"/>
  <Override PartName="/ppt/tags/tag104.xml" ContentType="application/vnd.openxmlformats-officedocument.presentationml.tags+xml"/>
  <Override PartName="/ppt/tags/tag151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52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89.xml" ContentType="application/vnd.openxmlformats-officedocument.presentationml.tag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28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06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651" r:id="rId2"/>
    <p:sldId id="1297" r:id="rId3"/>
    <p:sldId id="1173" r:id="rId4"/>
    <p:sldId id="1174" r:id="rId5"/>
    <p:sldId id="1175" r:id="rId6"/>
    <p:sldId id="1176" r:id="rId7"/>
    <p:sldId id="1177" r:id="rId8"/>
    <p:sldId id="1178" r:id="rId9"/>
    <p:sldId id="1179" r:id="rId10"/>
    <p:sldId id="1180" r:id="rId11"/>
    <p:sldId id="1181" r:id="rId12"/>
    <p:sldId id="1182" r:id="rId13"/>
    <p:sldId id="1184" r:id="rId14"/>
    <p:sldId id="1327" r:id="rId15"/>
    <p:sldId id="1185" r:id="rId16"/>
    <p:sldId id="1186" r:id="rId17"/>
    <p:sldId id="1331" r:id="rId18"/>
    <p:sldId id="1332" r:id="rId19"/>
    <p:sldId id="1333" r:id="rId20"/>
    <p:sldId id="1334" r:id="rId21"/>
    <p:sldId id="1336" r:id="rId22"/>
    <p:sldId id="1335" r:id="rId23"/>
    <p:sldId id="1305" r:id="rId24"/>
    <p:sldId id="1298" r:id="rId25"/>
    <p:sldId id="1306" r:id="rId26"/>
    <p:sldId id="1299" r:id="rId27"/>
    <p:sldId id="1308" r:id="rId28"/>
    <p:sldId id="1311" r:id="rId29"/>
    <p:sldId id="1312" r:id="rId30"/>
    <p:sldId id="1313" r:id="rId31"/>
    <p:sldId id="1314" r:id="rId32"/>
    <p:sldId id="1315" r:id="rId33"/>
    <p:sldId id="1316" r:id="rId34"/>
    <p:sldId id="1323" r:id="rId35"/>
    <p:sldId id="1318" r:id="rId36"/>
    <p:sldId id="1320" r:id="rId37"/>
    <p:sldId id="1321" r:id="rId38"/>
    <p:sldId id="1319" r:id="rId39"/>
    <p:sldId id="1201" r:id="rId40"/>
    <p:sldId id="1202" r:id="rId41"/>
    <p:sldId id="1203" r:id="rId42"/>
    <p:sldId id="1330" r:id="rId43"/>
    <p:sldId id="1338" r:id="rId44"/>
    <p:sldId id="1337" r:id="rId45"/>
    <p:sldId id="1325" r:id="rId46"/>
    <p:sldId id="1329" r:id="rId47"/>
    <p:sldId id="1328" r:id="rId48"/>
    <p:sldId id="1204" r:id="rId49"/>
    <p:sldId id="1326" r:id="rId50"/>
  </p:sldIdLst>
  <p:sldSz cx="9144000" cy="6858000" type="screen4x3"/>
  <p:notesSz cx="9180513" cy="6858000"/>
  <p:custDataLst>
    <p:tags r:id="rId5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59" userDrawn="1">
          <p15:clr>
            <a:srgbClr val="A4A3A4"/>
          </p15:clr>
        </p15:guide>
        <p15:guide id="2" pos="29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263AF8"/>
    <a:srgbClr val="008000"/>
    <a:srgbClr val="DDDDDD"/>
    <a:srgbClr val="99CCFF"/>
    <a:srgbClr val="3A3AB9"/>
    <a:srgbClr val="5D26F8"/>
    <a:srgbClr val="CC0000"/>
    <a:srgbClr val="5252D4"/>
    <a:srgbClr val="B545B5"/>
    <a:srgbClr val="3399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9400" autoAdjust="0"/>
  </p:normalViewPr>
  <p:slideViewPr>
    <p:cSldViewPr showGuides="1">
      <p:cViewPr varScale="1">
        <p:scale>
          <a:sx n="100" d="100"/>
          <a:sy n="100" d="100"/>
        </p:scale>
        <p:origin x="-1944" y="-96"/>
      </p:cViewPr>
      <p:guideLst>
        <p:guide orient="horz" pos="2059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25CC5D-31DA-4F4B-89AE-356C3429D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7095" y="514694"/>
            <a:ext cx="3428130" cy="2571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4026" y="3257752"/>
            <a:ext cx="6732143" cy="30857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A164DF-2D1A-4652-9C0E-EA404900A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881D9A-ACAD-45B8-9573-A20562D56295}" type="slidenum">
              <a:rPr lang="en-US" altLang="zh-CN" sz="1200">
                <a:latin typeface="Times New Roman" panose="02020603050405020304" pitchFamily="18" charset="0"/>
              </a:rPr>
              <a:pPr/>
              <a:t>3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61" tIns="45032" rIns="90061" bIns="45032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5D908C-E78D-4B91-B420-AF63C54C43FE}" type="slidenum">
              <a:rPr lang="en-US" altLang="zh-CN" sz="1200">
                <a:latin typeface="Times New Roman" panose="02020603050405020304" pitchFamily="18" charset="0"/>
              </a:rPr>
              <a:pPr/>
              <a:t>4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6550" y="514350"/>
            <a:ext cx="3429000" cy="2571750"/>
          </a:xfrm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902" y="3271983"/>
            <a:ext cx="6804395" cy="30988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61" tIns="45032" rIns="90061" bIns="45032"/>
          <a:lstStyle/>
          <a:p>
            <a:r>
              <a:rPr lang="en-US" altLang="zh-CN" smtClean="0">
                <a:ea typeface="宋体" panose="02010600030101010101" pitchFamily="2" charset="-122"/>
              </a:rPr>
              <a:t>The problem that Dijkstra’s algorithm addresses is the single source, shortest path problem.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Given a graph and a source vertex, find the shortest path from the source to every vertex.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We can put a variety of limitations or spins on the problem.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We’ll focus on weighted graphs with no negative weights.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This is used in all sorts of optimization problems: minimum delay in a network, minimum cost flights for airplane routes, etc.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222861-7220-4421-AEEF-83A837934C8A}" type="slidenum">
              <a:rPr lang="en-US" altLang="zh-CN" sz="1200">
                <a:latin typeface="Times New Roman" panose="02020603050405020304" pitchFamily="18" charset="0"/>
              </a:rPr>
              <a:pPr/>
              <a:t>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96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6550" y="514350"/>
            <a:ext cx="3429000" cy="2571750"/>
          </a:xfrm>
        </p:spPr>
      </p:sp>
      <p:sp>
        <p:nvSpPr>
          <p:cNvPr id="6963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993292" y="3271983"/>
            <a:ext cx="6810770" cy="30988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61" tIns="45032" rIns="90061" bIns="45032"/>
          <a:lstStyle/>
          <a:p>
            <a:r>
              <a:rPr lang="en-US" altLang="zh-CN" smtClean="0">
                <a:ea typeface="宋体" panose="02010600030101010101" pitchFamily="2" charset="-122"/>
              </a:rPr>
              <a:t>Now, can we handle unweighted graphs?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How might we implement this?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Breadth first search!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Will it work for weighted graphs?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No. It won’t.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What about Depth First search?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Clearly not that either.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What about the third search we studied? Best first search?</a:t>
            </a:r>
          </a:p>
          <a:p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That won’t quite work, but it might if we counted the path cost in with the edge cost.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Let’s come back to that.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12C9209-3240-4D7F-80CB-7A12F77A47F0}" type="slidenum">
              <a:rPr lang="en-US" altLang="zh-CN" sz="1200">
                <a:latin typeface="Times New Roman" panose="02020603050405020304" pitchFamily="18" charset="0"/>
              </a:rPr>
              <a:pPr/>
              <a:t>16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8089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76550" y="514350"/>
            <a:ext cx="3429000" cy="2571750"/>
          </a:xfrm>
        </p:spPr>
      </p:sp>
      <p:sp>
        <p:nvSpPr>
          <p:cNvPr id="80900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89534" y="3271983"/>
            <a:ext cx="6806520" cy="30988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61" tIns="45032" rIns="90061" bIns="45032"/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Dijkstra’s</a:t>
            </a:r>
            <a:r>
              <a:rPr lang="en-US" altLang="zh-CN" dirty="0" smtClean="0">
                <a:ea typeface="宋体" panose="02010600030101010101" pitchFamily="2" charset="-122"/>
              </a:rPr>
              <a:t> algorithm is a greedy algorithm (like Huffman encoding), so it just makes the best local choice at each step.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The choice it makes is which shortest path to declare known next.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It starts by declaring the start node known to have a shortest path of length 0. Then, it updates neighboring node’s path costs according to the start node’s cost.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Then, it just keeps picking the next shortest path and fixing that one until it has all the vertices.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7499190-FDCA-4FF9-AF70-A5A53BA2D8EA}" type="slidenum">
              <a:rPr lang="en-US" altLang="zh-CN" smtClean="0"/>
              <a:pPr/>
              <a:t>32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F8A0E6-8DFD-4D60-A5EF-FB2C5F22BB17}" type="slidenum">
              <a:rPr lang="en-US" altLang="zh-CN" sz="1200">
                <a:latin typeface="Times New Roman" panose="02020603050405020304" pitchFamily="18" charset="0"/>
              </a:rPr>
              <a:pPr/>
              <a:t>40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902" y="3271983"/>
            <a:ext cx="6804395" cy="30988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61" tIns="45032" rIns="90061" bIns="45032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EDE5293-2A87-4370-86FE-991F49912763}" type="slidenum">
              <a:rPr lang="en-US" altLang="zh-CN" sz="1200">
                <a:latin typeface="Times New Roman" panose="02020603050405020304" pitchFamily="18" charset="0"/>
              </a:rPr>
              <a:pPr/>
              <a:t>41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902" y="3271983"/>
            <a:ext cx="6804395" cy="3098837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61" tIns="45032" rIns="90061" bIns="45032"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To polish this off, note that it’s an inductive proof.</a:t>
            </a: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Proof of </a:t>
            </a:r>
            <a:r>
              <a:rPr lang="en-US" altLang="zh-CN" sz="1200" b="0" i="1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Dijkstra's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 algorithm is constructed by induction on the number of visited nodes.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+mn-cs"/>
            </a:endParaRPr>
          </a:p>
          <a:p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Invariant hypothesis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: For each node v,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[v] is the shortest distance from source to v when traveling via visited nodes only, or infinity if no such path exists. (Note: we do not assume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[v] is the actual shortest distance for unvisited nodes.)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The base case is when there is just one visited node, namely the initial node source, in which case the hypothesis is trivial.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Otherwise, assume the hypothesis for 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n-1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 visited nodes. In which case, we choose an edge 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v,u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) where u has the least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[u] of any unvisited nodes and the edge (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v,u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) is such that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[u]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[v] + length[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v,u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].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[u] is considered to be the shortest distance from source to u because if there were a shorter path, and if w was the first unvisited node on that path then by the original hypothesis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[w] &gt;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[u] which creates a contradiction. Similarly if there were a shorter path to u without using unvisited nodes, and if the last but one node on that path were w, then we would have had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[u] =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[w] + length[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w,u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], also a contradiction.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After processing u it will still be true that for each unvisited node w,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[w] will be the shortest distance from source to w using visited nodes only, because if there were a shorter path that doesn't go by u we would have found it previously, and if there were a shorter path using u we would have updated it when processing u.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After all nodes are visited, the shortest path from source to any node v consists only of visited nodes, therefore 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dist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[v] is the shortest distance.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Here’s the other problem with negative weights. 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A negative weight could make it actually better to wander outside the cloud for a while instead of going straight to a new unknown node.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02CC33-474D-41B4-A331-35D74BCD4E34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9-3 Graph Algorithms III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9B4B7-6FC4-46C7-B312-FF4DD7F8F9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3" name="图片 12" descr="华工标志（透明版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D76E96-2959-4228-A59D-5B0897F27C96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9-3 Graph Algorithms III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0E623-7BE8-433A-A2F9-0757649116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0363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0362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C5D008-4AE4-4C01-A0BA-953F2C76ABEB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9-3 Graph Algorithms III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335">
                <a:latin typeface="Sitka Small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200">
                <a:latin typeface="Sitka Text" pitchFamily="2" charset="0"/>
              </a:defRPr>
            </a:lvl1pPr>
            <a:lvl2pPr>
              <a:defRPr sz="2665">
                <a:latin typeface="Sitka Text" pitchFamily="2" charset="0"/>
              </a:defRPr>
            </a:lvl2pPr>
            <a:lvl3pPr>
              <a:defRPr sz="2400">
                <a:latin typeface="Sitka Text" pitchFamily="2" charset="0"/>
              </a:defRPr>
            </a:lvl3pPr>
            <a:lvl4pPr>
              <a:defRPr sz="1865">
                <a:latin typeface="Sitka Text" pitchFamily="2" charset="0"/>
              </a:defRPr>
            </a:lvl4pPr>
            <a:lvl5pPr>
              <a:defRPr sz="1865">
                <a:latin typeface="Sitka Text" pitchFamily="2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AB26A0-6B1E-49B3-9926-4931363C3B0B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9-3 Graph Algorithms III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712425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1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FD216C-29CE-4EFB-8E59-60BC06D95259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9-3 Graph Algorithms III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CCCCD8-C732-404F-B4A0-F8E87E870766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9-3 Graph Algorithms III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B17B5-A930-4446-BA1F-272BF9AC38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8" y="1681850"/>
            <a:ext cx="386715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8" y="2507552"/>
            <a:ext cx="386715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3" y="1681852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3" y="2507552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42D087-416F-4201-8BBC-5C9C4352BC73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9-3 Graph Algorithms III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24403-EF1A-4B6F-946B-A6E534429E5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9C05E4-B627-4D01-878C-F02F9BC4359C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9-3 Graph Algorithms III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810087-9B4F-4C82-8B49-6F68EBE9CCD1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9-3 Graph Algorithms III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7ABA4-88C9-4138-B5CD-00AB99C8A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2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E7DB05-5C1F-4531-81EB-AC383C453963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9-3 Graph Algorithms III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196B7-B9C7-42B1-8A5A-00AAACE51B9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C64339-BA88-4071-93CA-5AE606BC290C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mtClean="0"/>
              <a:t>Lecture 9-3 Graph Algorithms III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1FAD-2A9A-4887-9496-291ED06DDAC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39" y="35065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7" y="1828802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2F69B8F7-957F-4AAD-A3EF-76AAD11061CC}" type="datetime1">
              <a:rPr lang="zh-CN" altLang="en-US" smtClean="0"/>
              <a:pPr>
                <a:defRPr/>
              </a:pPr>
              <a:t>2024/11/6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 altLang="zh-CN" smtClean="0"/>
              <a:t>Lecture 9-3 Graph Algorithms III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itka Small" pitchFamily="2" charset="0"/>
          <a:ea typeface="+mj-ea"/>
          <a:cs typeface="Times New Roman" panose="02020603050405020304" pitchFamily="18" charset="0"/>
        </a:defRPr>
      </a:lvl1pPr>
    </p:titleStyle>
    <p:bodyStyle>
      <a:lvl1pPr marL="170815" indent="-170815" algn="l" defTabSz="685800" rtl="0" eaLnBrk="1" latinLnBrk="0" hangingPunct="1">
        <a:lnSpc>
          <a:spcPct val="90000"/>
        </a:lnSpc>
        <a:spcBef>
          <a:spcPct val="151000"/>
        </a:spcBef>
        <a:buFont typeface="Wingdings 2" pitchFamily="18" charset="2"/>
        <a:buChar char=""/>
        <a:defRPr sz="32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1pPr>
      <a:lvl2pPr marL="5137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6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2pPr>
      <a:lvl3pPr marL="8566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3pPr>
      <a:lvl4pPr marL="11995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4pPr>
      <a:lvl5pPr marL="15424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5pPr>
      <a:lvl6pPr marL="18853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8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tags" Target="../tags/tag6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2" Type="http://schemas.openxmlformats.org/officeDocument/2006/relationships/tags" Target="../tags/tag72.xml"/><Relationship Id="rId16" Type="http://schemas.openxmlformats.org/officeDocument/2006/relationships/image" Target="../media/image1.png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1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jpe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00.xml"/><Relationship Id="rId18" Type="http://schemas.openxmlformats.org/officeDocument/2006/relationships/tags" Target="../tags/tag105.xml"/><Relationship Id="rId26" Type="http://schemas.openxmlformats.org/officeDocument/2006/relationships/tags" Target="../tags/tag113.xml"/><Relationship Id="rId39" Type="http://schemas.openxmlformats.org/officeDocument/2006/relationships/tags" Target="../tags/tag126.xml"/><Relationship Id="rId3" Type="http://schemas.openxmlformats.org/officeDocument/2006/relationships/tags" Target="../tags/tag90.xml"/><Relationship Id="rId21" Type="http://schemas.openxmlformats.org/officeDocument/2006/relationships/tags" Target="../tags/tag108.xml"/><Relationship Id="rId34" Type="http://schemas.openxmlformats.org/officeDocument/2006/relationships/tags" Target="../tags/tag121.xml"/><Relationship Id="rId42" Type="http://schemas.openxmlformats.org/officeDocument/2006/relationships/tags" Target="../tags/tag129.xml"/><Relationship Id="rId47" Type="http://schemas.openxmlformats.org/officeDocument/2006/relationships/tags" Target="../tags/tag134.xml"/><Relationship Id="rId50" Type="http://schemas.openxmlformats.org/officeDocument/2006/relationships/tags" Target="../tags/tag137.xml"/><Relationship Id="rId7" Type="http://schemas.openxmlformats.org/officeDocument/2006/relationships/tags" Target="../tags/tag94.xml"/><Relationship Id="rId12" Type="http://schemas.openxmlformats.org/officeDocument/2006/relationships/tags" Target="../tags/tag99.xml"/><Relationship Id="rId17" Type="http://schemas.openxmlformats.org/officeDocument/2006/relationships/tags" Target="../tags/tag104.xml"/><Relationship Id="rId25" Type="http://schemas.openxmlformats.org/officeDocument/2006/relationships/tags" Target="../tags/tag112.xml"/><Relationship Id="rId33" Type="http://schemas.openxmlformats.org/officeDocument/2006/relationships/tags" Target="../tags/tag120.xml"/><Relationship Id="rId38" Type="http://schemas.openxmlformats.org/officeDocument/2006/relationships/tags" Target="../tags/tag125.xml"/><Relationship Id="rId46" Type="http://schemas.openxmlformats.org/officeDocument/2006/relationships/tags" Target="../tags/tag133.xml"/><Relationship Id="rId2" Type="http://schemas.openxmlformats.org/officeDocument/2006/relationships/tags" Target="../tags/tag89.xml"/><Relationship Id="rId16" Type="http://schemas.openxmlformats.org/officeDocument/2006/relationships/tags" Target="../tags/tag103.xml"/><Relationship Id="rId20" Type="http://schemas.openxmlformats.org/officeDocument/2006/relationships/tags" Target="../tags/tag107.xml"/><Relationship Id="rId29" Type="http://schemas.openxmlformats.org/officeDocument/2006/relationships/tags" Target="../tags/tag116.xml"/><Relationship Id="rId41" Type="http://schemas.openxmlformats.org/officeDocument/2006/relationships/tags" Target="../tags/tag128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tags" Target="../tags/tag98.xml"/><Relationship Id="rId24" Type="http://schemas.openxmlformats.org/officeDocument/2006/relationships/tags" Target="../tags/tag111.xml"/><Relationship Id="rId32" Type="http://schemas.openxmlformats.org/officeDocument/2006/relationships/tags" Target="../tags/tag119.xml"/><Relationship Id="rId37" Type="http://schemas.openxmlformats.org/officeDocument/2006/relationships/tags" Target="../tags/tag124.xml"/><Relationship Id="rId40" Type="http://schemas.openxmlformats.org/officeDocument/2006/relationships/tags" Target="../tags/tag127.xml"/><Relationship Id="rId45" Type="http://schemas.openxmlformats.org/officeDocument/2006/relationships/tags" Target="../tags/tag132.xml"/><Relationship Id="rId5" Type="http://schemas.openxmlformats.org/officeDocument/2006/relationships/tags" Target="../tags/tag92.xml"/><Relationship Id="rId15" Type="http://schemas.openxmlformats.org/officeDocument/2006/relationships/tags" Target="../tags/tag102.xml"/><Relationship Id="rId23" Type="http://schemas.openxmlformats.org/officeDocument/2006/relationships/tags" Target="../tags/tag110.xml"/><Relationship Id="rId28" Type="http://schemas.openxmlformats.org/officeDocument/2006/relationships/tags" Target="../tags/tag115.xml"/><Relationship Id="rId36" Type="http://schemas.openxmlformats.org/officeDocument/2006/relationships/tags" Target="../tags/tag123.xml"/><Relationship Id="rId49" Type="http://schemas.openxmlformats.org/officeDocument/2006/relationships/tags" Target="../tags/tag136.xml"/><Relationship Id="rId10" Type="http://schemas.openxmlformats.org/officeDocument/2006/relationships/tags" Target="../tags/tag97.xml"/><Relationship Id="rId19" Type="http://schemas.openxmlformats.org/officeDocument/2006/relationships/tags" Target="../tags/tag106.xml"/><Relationship Id="rId31" Type="http://schemas.openxmlformats.org/officeDocument/2006/relationships/tags" Target="../tags/tag118.xml"/><Relationship Id="rId44" Type="http://schemas.openxmlformats.org/officeDocument/2006/relationships/tags" Target="../tags/tag131.xml"/><Relationship Id="rId52" Type="http://schemas.openxmlformats.org/officeDocument/2006/relationships/image" Target="../media/image1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tags" Target="../tags/tag101.xml"/><Relationship Id="rId22" Type="http://schemas.openxmlformats.org/officeDocument/2006/relationships/tags" Target="../tags/tag109.xml"/><Relationship Id="rId27" Type="http://schemas.openxmlformats.org/officeDocument/2006/relationships/tags" Target="../tags/tag114.xml"/><Relationship Id="rId30" Type="http://schemas.openxmlformats.org/officeDocument/2006/relationships/tags" Target="../tags/tag117.xml"/><Relationship Id="rId35" Type="http://schemas.openxmlformats.org/officeDocument/2006/relationships/tags" Target="../tags/tag122.xml"/><Relationship Id="rId43" Type="http://schemas.openxmlformats.org/officeDocument/2006/relationships/tags" Target="../tags/tag130.xml"/><Relationship Id="rId48" Type="http://schemas.openxmlformats.org/officeDocument/2006/relationships/tags" Target="../tags/tag135.xml"/><Relationship Id="rId8" Type="http://schemas.openxmlformats.org/officeDocument/2006/relationships/tags" Target="../tags/tag95.xml"/><Relationship Id="rId5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3" Type="http://schemas.openxmlformats.org/officeDocument/2006/relationships/tags" Target="../tags/tag140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5" Type="http://schemas.openxmlformats.org/officeDocument/2006/relationships/tags" Target="../tags/tag142.xml"/><Relationship Id="rId15" Type="http://schemas.openxmlformats.org/officeDocument/2006/relationships/image" Target="../media/image1.png"/><Relationship Id="rId10" Type="http://schemas.openxmlformats.org/officeDocument/2006/relationships/tags" Target="../tags/tag147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53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10" Type="http://schemas.openxmlformats.org/officeDocument/2006/relationships/image" Target="../media/image1.png"/><Relationship Id="rId4" Type="http://schemas.openxmlformats.org/officeDocument/2006/relationships/tags" Target="../tags/tag190.xml"/><Relationship Id="rId9" Type="http://schemas.openxmlformats.org/officeDocument/2006/relationships/notesSlide" Target="../notesSlides/notesSlide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9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5" Type="http://schemas.openxmlformats.org/officeDocument/2006/relationships/tags" Target="../tags/tag213.xml"/><Relationship Id="rId4" Type="http://schemas.openxmlformats.org/officeDocument/2006/relationships/tags" Target="../tags/tag212.xml"/><Relationship Id="rId9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9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2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232.xml"/><Relationship Id="rId7" Type="http://schemas.openxmlformats.org/officeDocument/2006/relationships/image" Target="../media/image1.png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241.xml"/><Relationship Id="rId13" Type="http://schemas.openxmlformats.org/officeDocument/2006/relationships/tags" Target="../tags/tag246.xml"/><Relationship Id="rId18" Type="http://schemas.openxmlformats.org/officeDocument/2006/relationships/tags" Target="../tags/tag251.xml"/><Relationship Id="rId26" Type="http://schemas.openxmlformats.org/officeDocument/2006/relationships/tags" Target="../tags/tag259.xml"/><Relationship Id="rId3" Type="http://schemas.openxmlformats.org/officeDocument/2006/relationships/tags" Target="../tags/tag236.xml"/><Relationship Id="rId21" Type="http://schemas.openxmlformats.org/officeDocument/2006/relationships/tags" Target="../tags/tag254.xml"/><Relationship Id="rId7" Type="http://schemas.openxmlformats.org/officeDocument/2006/relationships/tags" Target="../tags/tag240.xml"/><Relationship Id="rId12" Type="http://schemas.openxmlformats.org/officeDocument/2006/relationships/tags" Target="../tags/tag245.xml"/><Relationship Id="rId17" Type="http://schemas.openxmlformats.org/officeDocument/2006/relationships/tags" Target="../tags/tag250.xml"/><Relationship Id="rId25" Type="http://schemas.openxmlformats.org/officeDocument/2006/relationships/tags" Target="../tags/tag258.xml"/><Relationship Id="rId2" Type="http://schemas.openxmlformats.org/officeDocument/2006/relationships/tags" Target="../tags/tag235.xml"/><Relationship Id="rId16" Type="http://schemas.openxmlformats.org/officeDocument/2006/relationships/tags" Target="../tags/tag249.xml"/><Relationship Id="rId20" Type="http://schemas.openxmlformats.org/officeDocument/2006/relationships/tags" Target="../tags/tag253.xml"/><Relationship Id="rId29" Type="http://schemas.openxmlformats.org/officeDocument/2006/relationships/tags" Target="../tags/tag262.xml"/><Relationship Id="rId1" Type="http://schemas.openxmlformats.org/officeDocument/2006/relationships/tags" Target="../tags/tag234.xml"/><Relationship Id="rId6" Type="http://schemas.openxmlformats.org/officeDocument/2006/relationships/tags" Target="../tags/tag239.xml"/><Relationship Id="rId11" Type="http://schemas.openxmlformats.org/officeDocument/2006/relationships/tags" Target="../tags/tag244.xml"/><Relationship Id="rId24" Type="http://schemas.openxmlformats.org/officeDocument/2006/relationships/tags" Target="../tags/tag257.xml"/><Relationship Id="rId32" Type="http://schemas.openxmlformats.org/officeDocument/2006/relationships/image" Target="../media/image1.png"/><Relationship Id="rId5" Type="http://schemas.openxmlformats.org/officeDocument/2006/relationships/tags" Target="../tags/tag238.xml"/><Relationship Id="rId15" Type="http://schemas.openxmlformats.org/officeDocument/2006/relationships/tags" Target="../tags/tag248.xml"/><Relationship Id="rId23" Type="http://schemas.openxmlformats.org/officeDocument/2006/relationships/tags" Target="../tags/tag256.xml"/><Relationship Id="rId28" Type="http://schemas.openxmlformats.org/officeDocument/2006/relationships/tags" Target="../tags/tag261.xml"/><Relationship Id="rId10" Type="http://schemas.openxmlformats.org/officeDocument/2006/relationships/tags" Target="../tags/tag243.xml"/><Relationship Id="rId19" Type="http://schemas.openxmlformats.org/officeDocument/2006/relationships/tags" Target="../tags/tag252.xml"/><Relationship Id="rId31" Type="http://schemas.openxmlformats.org/officeDocument/2006/relationships/notesSlide" Target="../notesSlides/notesSlide7.xml"/><Relationship Id="rId4" Type="http://schemas.openxmlformats.org/officeDocument/2006/relationships/tags" Target="../tags/tag237.xml"/><Relationship Id="rId9" Type="http://schemas.openxmlformats.org/officeDocument/2006/relationships/tags" Target="../tags/tag242.xml"/><Relationship Id="rId14" Type="http://schemas.openxmlformats.org/officeDocument/2006/relationships/tags" Target="../tags/tag247.xml"/><Relationship Id="rId22" Type="http://schemas.openxmlformats.org/officeDocument/2006/relationships/tags" Target="../tags/tag255.xml"/><Relationship Id="rId27" Type="http://schemas.openxmlformats.org/officeDocument/2006/relationships/tags" Target="../tags/tag260.xml"/><Relationship Id="rId30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tags" Target="../tags/tag26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6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3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281.xml"/><Relationship Id="rId13" Type="http://schemas.openxmlformats.org/officeDocument/2006/relationships/tags" Target="../tags/tag286.xml"/><Relationship Id="rId3" Type="http://schemas.openxmlformats.org/officeDocument/2006/relationships/tags" Target="../tags/tag276.xml"/><Relationship Id="rId7" Type="http://schemas.openxmlformats.org/officeDocument/2006/relationships/tags" Target="../tags/tag280.xml"/><Relationship Id="rId12" Type="http://schemas.openxmlformats.org/officeDocument/2006/relationships/tags" Target="../tags/tag285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1" Type="http://schemas.openxmlformats.org/officeDocument/2006/relationships/tags" Target="../tags/tag284.xml"/><Relationship Id="rId5" Type="http://schemas.openxmlformats.org/officeDocument/2006/relationships/tags" Target="../tags/tag278.xml"/><Relationship Id="rId15" Type="http://schemas.openxmlformats.org/officeDocument/2006/relationships/image" Target="../media/image1.png"/><Relationship Id="rId10" Type="http://schemas.openxmlformats.org/officeDocument/2006/relationships/tags" Target="../tags/tag283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299.xml"/><Relationship Id="rId18" Type="http://schemas.openxmlformats.org/officeDocument/2006/relationships/tags" Target="../tags/tag304.xml"/><Relationship Id="rId26" Type="http://schemas.openxmlformats.org/officeDocument/2006/relationships/tags" Target="../tags/tag312.xml"/><Relationship Id="rId39" Type="http://schemas.openxmlformats.org/officeDocument/2006/relationships/tags" Target="../tags/tag325.xml"/><Relationship Id="rId21" Type="http://schemas.openxmlformats.org/officeDocument/2006/relationships/tags" Target="../tags/tag307.xml"/><Relationship Id="rId34" Type="http://schemas.openxmlformats.org/officeDocument/2006/relationships/tags" Target="../tags/tag320.xml"/><Relationship Id="rId42" Type="http://schemas.openxmlformats.org/officeDocument/2006/relationships/tags" Target="../tags/tag328.xml"/><Relationship Id="rId47" Type="http://schemas.openxmlformats.org/officeDocument/2006/relationships/tags" Target="../tags/tag333.xml"/><Relationship Id="rId50" Type="http://schemas.openxmlformats.org/officeDocument/2006/relationships/tags" Target="../tags/tag336.xml"/><Relationship Id="rId55" Type="http://schemas.openxmlformats.org/officeDocument/2006/relationships/tags" Target="../tags/tag341.xml"/><Relationship Id="rId7" Type="http://schemas.openxmlformats.org/officeDocument/2006/relationships/tags" Target="../tags/tag293.xml"/><Relationship Id="rId12" Type="http://schemas.openxmlformats.org/officeDocument/2006/relationships/tags" Target="../tags/tag298.xml"/><Relationship Id="rId17" Type="http://schemas.openxmlformats.org/officeDocument/2006/relationships/tags" Target="../tags/tag303.xml"/><Relationship Id="rId25" Type="http://schemas.openxmlformats.org/officeDocument/2006/relationships/tags" Target="../tags/tag311.xml"/><Relationship Id="rId33" Type="http://schemas.openxmlformats.org/officeDocument/2006/relationships/tags" Target="../tags/tag319.xml"/><Relationship Id="rId38" Type="http://schemas.openxmlformats.org/officeDocument/2006/relationships/tags" Target="../tags/tag324.xml"/><Relationship Id="rId46" Type="http://schemas.openxmlformats.org/officeDocument/2006/relationships/tags" Target="../tags/tag332.xml"/><Relationship Id="rId2" Type="http://schemas.openxmlformats.org/officeDocument/2006/relationships/tags" Target="../tags/tag288.xml"/><Relationship Id="rId16" Type="http://schemas.openxmlformats.org/officeDocument/2006/relationships/tags" Target="../tags/tag302.xml"/><Relationship Id="rId20" Type="http://schemas.openxmlformats.org/officeDocument/2006/relationships/tags" Target="../tags/tag306.xml"/><Relationship Id="rId29" Type="http://schemas.openxmlformats.org/officeDocument/2006/relationships/tags" Target="../tags/tag315.xml"/><Relationship Id="rId41" Type="http://schemas.openxmlformats.org/officeDocument/2006/relationships/tags" Target="../tags/tag327.xml"/><Relationship Id="rId54" Type="http://schemas.openxmlformats.org/officeDocument/2006/relationships/tags" Target="../tags/tag340.xml"/><Relationship Id="rId1" Type="http://schemas.openxmlformats.org/officeDocument/2006/relationships/tags" Target="../tags/tag287.xml"/><Relationship Id="rId6" Type="http://schemas.openxmlformats.org/officeDocument/2006/relationships/tags" Target="../tags/tag292.xml"/><Relationship Id="rId11" Type="http://schemas.openxmlformats.org/officeDocument/2006/relationships/tags" Target="../tags/tag297.xml"/><Relationship Id="rId24" Type="http://schemas.openxmlformats.org/officeDocument/2006/relationships/tags" Target="../tags/tag310.xml"/><Relationship Id="rId32" Type="http://schemas.openxmlformats.org/officeDocument/2006/relationships/tags" Target="../tags/tag318.xml"/><Relationship Id="rId37" Type="http://schemas.openxmlformats.org/officeDocument/2006/relationships/tags" Target="../tags/tag323.xml"/><Relationship Id="rId40" Type="http://schemas.openxmlformats.org/officeDocument/2006/relationships/tags" Target="../tags/tag326.xml"/><Relationship Id="rId45" Type="http://schemas.openxmlformats.org/officeDocument/2006/relationships/tags" Target="../tags/tag331.xml"/><Relationship Id="rId53" Type="http://schemas.openxmlformats.org/officeDocument/2006/relationships/tags" Target="../tags/tag339.xml"/><Relationship Id="rId58" Type="http://schemas.openxmlformats.org/officeDocument/2006/relationships/image" Target="../media/image1.png"/><Relationship Id="rId5" Type="http://schemas.openxmlformats.org/officeDocument/2006/relationships/tags" Target="../tags/tag291.xml"/><Relationship Id="rId15" Type="http://schemas.openxmlformats.org/officeDocument/2006/relationships/tags" Target="../tags/tag301.xml"/><Relationship Id="rId23" Type="http://schemas.openxmlformats.org/officeDocument/2006/relationships/tags" Target="../tags/tag309.xml"/><Relationship Id="rId28" Type="http://schemas.openxmlformats.org/officeDocument/2006/relationships/tags" Target="../tags/tag314.xml"/><Relationship Id="rId36" Type="http://schemas.openxmlformats.org/officeDocument/2006/relationships/tags" Target="../tags/tag322.xml"/><Relationship Id="rId49" Type="http://schemas.openxmlformats.org/officeDocument/2006/relationships/tags" Target="../tags/tag335.xml"/><Relationship Id="rId57" Type="http://schemas.openxmlformats.org/officeDocument/2006/relationships/slideLayout" Target="../slideLayouts/slideLayout2.xml"/><Relationship Id="rId10" Type="http://schemas.openxmlformats.org/officeDocument/2006/relationships/tags" Target="../tags/tag296.xml"/><Relationship Id="rId19" Type="http://schemas.openxmlformats.org/officeDocument/2006/relationships/tags" Target="../tags/tag305.xml"/><Relationship Id="rId31" Type="http://schemas.openxmlformats.org/officeDocument/2006/relationships/tags" Target="../tags/tag317.xml"/><Relationship Id="rId44" Type="http://schemas.openxmlformats.org/officeDocument/2006/relationships/tags" Target="../tags/tag330.xml"/><Relationship Id="rId52" Type="http://schemas.openxmlformats.org/officeDocument/2006/relationships/tags" Target="../tags/tag338.xml"/><Relationship Id="rId4" Type="http://schemas.openxmlformats.org/officeDocument/2006/relationships/tags" Target="../tags/tag290.xml"/><Relationship Id="rId9" Type="http://schemas.openxmlformats.org/officeDocument/2006/relationships/tags" Target="../tags/tag295.xml"/><Relationship Id="rId14" Type="http://schemas.openxmlformats.org/officeDocument/2006/relationships/tags" Target="../tags/tag300.xml"/><Relationship Id="rId22" Type="http://schemas.openxmlformats.org/officeDocument/2006/relationships/tags" Target="../tags/tag308.xml"/><Relationship Id="rId27" Type="http://schemas.openxmlformats.org/officeDocument/2006/relationships/tags" Target="../tags/tag313.xml"/><Relationship Id="rId30" Type="http://schemas.openxmlformats.org/officeDocument/2006/relationships/tags" Target="../tags/tag316.xml"/><Relationship Id="rId35" Type="http://schemas.openxmlformats.org/officeDocument/2006/relationships/tags" Target="../tags/tag321.xml"/><Relationship Id="rId43" Type="http://schemas.openxmlformats.org/officeDocument/2006/relationships/tags" Target="../tags/tag329.xml"/><Relationship Id="rId48" Type="http://schemas.openxmlformats.org/officeDocument/2006/relationships/tags" Target="../tags/tag334.xml"/><Relationship Id="rId56" Type="http://schemas.openxmlformats.org/officeDocument/2006/relationships/tags" Target="../tags/tag342.xml"/><Relationship Id="rId8" Type="http://schemas.openxmlformats.org/officeDocument/2006/relationships/tags" Target="../tags/tag294.xml"/><Relationship Id="rId51" Type="http://schemas.openxmlformats.org/officeDocument/2006/relationships/tags" Target="../tags/tag337.xml"/><Relationship Id="rId3" Type="http://schemas.openxmlformats.org/officeDocument/2006/relationships/tags" Target="../tags/tag28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1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>
            <p:custDataLst>
              <p:tags r:id="rId1"/>
            </p:custDataLst>
          </p:nvPr>
        </p:nvSpPr>
        <p:spPr>
          <a:xfrm>
            <a:off x="0" y="2146141"/>
            <a:ext cx="9144000" cy="1817846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-36830" y="2060419"/>
            <a:ext cx="9144000" cy="15811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6600" dirty="0" smtClean="0">
                <a:solidFill>
                  <a:schemeClr val="bg1"/>
                </a:solidFill>
                <a:latin typeface="Sitka Text" pitchFamily="2" charset="0"/>
                <a:ea typeface="+mn-ea"/>
              </a:rPr>
              <a:t>Graph Algorithms</a:t>
            </a:r>
          </a:p>
        </p:txBody>
      </p:sp>
      <p:sp>
        <p:nvSpPr>
          <p:cNvPr id="6" name="Sub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-108585" y="4418330"/>
            <a:ext cx="9438640" cy="1483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5pPr>
            <a:lvl6pPr marL="17145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Fall </a:t>
            </a:r>
            <a:r>
              <a:rPr lang="en-US" altLang="zh-CN" sz="4000" dirty="0" smtClean="0">
                <a:solidFill>
                  <a:schemeClr val="tx1"/>
                </a:solidFill>
              </a:rPr>
              <a:t>2024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School of Software Engineering</a:t>
            </a: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South China University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0855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 (ct’d)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3731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7373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5D52EC-3CF2-40A7-875F-41FADD5D333B}" type="slidenum">
              <a:rPr lang="en-US" altLang="zh-CN" sz="790"/>
              <a:pPr/>
              <a:t>10</a:t>
            </a:fld>
            <a:endParaRPr lang="en-US" altLang="zh-CN" sz="790"/>
          </a:p>
        </p:txBody>
      </p:sp>
      <p:sp>
        <p:nvSpPr>
          <p:cNvPr id="73734" name="Oval 1027"/>
          <p:cNvSpPr>
            <a:spLocks noChangeAspect="1" noChangeArrowheads="1"/>
          </p:cNvSpPr>
          <p:nvPr/>
        </p:nvSpPr>
        <p:spPr bwMode="auto">
          <a:xfrm>
            <a:off x="2701925" y="2249170"/>
            <a:ext cx="317500" cy="31750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3735" name="Oval 1028"/>
          <p:cNvSpPr>
            <a:spLocks noChangeAspect="1" noChangeArrowheads="1"/>
          </p:cNvSpPr>
          <p:nvPr/>
        </p:nvSpPr>
        <p:spPr bwMode="auto">
          <a:xfrm>
            <a:off x="4098290" y="3201035"/>
            <a:ext cx="317500" cy="31750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3736" name="Oval 1029"/>
          <p:cNvSpPr>
            <a:spLocks noChangeAspect="1" noChangeArrowheads="1"/>
          </p:cNvSpPr>
          <p:nvPr/>
        </p:nvSpPr>
        <p:spPr bwMode="auto">
          <a:xfrm>
            <a:off x="4098290" y="2185670"/>
            <a:ext cx="317500" cy="317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3737" name="Oval 1030"/>
          <p:cNvSpPr>
            <a:spLocks noChangeAspect="1" noChangeArrowheads="1"/>
          </p:cNvSpPr>
          <p:nvPr/>
        </p:nvSpPr>
        <p:spPr bwMode="auto">
          <a:xfrm>
            <a:off x="2574925" y="3518535"/>
            <a:ext cx="317500" cy="31750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3738" name="Oval 1031"/>
          <p:cNvSpPr>
            <a:spLocks noChangeAspect="1" noChangeArrowheads="1"/>
          </p:cNvSpPr>
          <p:nvPr/>
        </p:nvSpPr>
        <p:spPr bwMode="auto">
          <a:xfrm>
            <a:off x="5558155" y="2249170"/>
            <a:ext cx="317500" cy="317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3739" name="Oval 1032"/>
          <p:cNvSpPr>
            <a:spLocks noChangeAspect="1" noChangeArrowheads="1"/>
          </p:cNvSpPr>
          <p:nvPr/>
        </p:nvSpPr>
        <p:spPr bwMode="auto">
          <a:xfrm>
            <a:off x="6510020" y="2249170"/>
            <a:ext cx="317500" cy="317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73740" name="Oval 1033"/>
          <p:cNvSpPr>
            <a:spLocks noChangeAspect="1" noChangeArrowheads="1"/>
          </p:cNvSpPr>
          <p:nvPr/>
        </p:nvSpPr>
        <p:spPr bwMode="auto">
          <a:xfrm>
            <a:off x="5938520" y="3011170"/>
            <a:ext cx="317500" cy="3175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73741" name="Oval 1034"/>
          <p:cNvSpPr>
            <a:spLocks noChangeAspect="1" noChangeArrowheads="1"/>
          </p:cNvSpPr>
          <p:nvPr/>
        </p:nvSpPr>
        <p:spPr bwMode="auto">
          <a:xfrm>
            <a:off x="5304155" y="3772535"/>
            <a:ext cx="317500" cy="31750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latin typeface="Courier New" panose="02070309020205020404" pitchFamily="49" charset="0"/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73742" name="AutoShape 1035"/>
          <p:cNvCxnSpPr>
            <a:cxnSpLocks noChangeShapeType="1"/>
            <a:stCxn id="73734" idx="6"/>
            <a:endCxn id="73735" idx="0"/>
          </p:cNvCxnSpPr>
          <p:nvPr/>
        </p:nvCxnSpPr>
        <p:spPr bwMode="auto">
          <a:xfrm>
            <a:off x="3030855" y="2407920"/>
            <a:ext cx="1225550" cy="78168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3" name="AutoShape 1036"/>
          <p:cNvCxnSpPr>
            <a:cxnSpLocks noChangeShapeType="1"/>
            <a:stCxn id="73735" idx="2"/>
            <a:endCxn id="73734" idx="4"/>
          </p:cNvCxnSpPr>
          <p:nvPr/>
        </p:nvCxnSpPr>
        <p:spPr bwMode="auto">
          <a:xfrm rot="10800000">
            <a:off x="2860675" y="2578735"/>
            <a:ext cx="1225550" cy="78168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4" name="AutoShape 1037"/>
          <p:cNvCxnSpPr>
            <a:cxnSpLocks noChangeShapeType="1"/>
            <a:stCxn id="73734" idx="7"/>
            <a:endCxn id="73736" idx="2"/>
          </p:cNvCxnSpPr>
          <p:nvPr/>
        </p:nvCxnSpPr>
        <p:spPr bwMode="auto">
          <a:xfrm>
            <a:off x="2973070" y="2283460"/>
            <a:ext cx="1113155" cy="609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5" name="AutoShape 1038"/>
          <p:cNvCxnSpPr>
            <a:cxnSpLocks noChangeShapeType="1"/>
            <a:stCxn id="73736" idx="5"/>
            <a:endCxn id="73735" idx="7"/>
          </p:cNvCxnSpPr>
          <p:nvPr/>
        </p:nvCxnSpPr>
        <p:spPr bwMode="auto">
          <a:xfrm>
            <a:off x="4369435" y="2468880"/>
            <a:ext cx="0" cy="7670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6" name="AutoShape 1039"/>
          <p:cNvCxnSpPr>
            <a:cxnSpLocks noChangeShapeType="1"/>
            <a:stCxn id="73737" idx="6"/>
            <a:endCxn id="73735" idx="3"/>
          </p:cNvCxnSpPr>
          <p:nvPr/>
        </p:nvCxnSpPr>
        <p:spPr bwMode="auto">
          <a:xfrm flipV="1">
            <a:off x="2904490" y="3484245"/>
            <a:ext cx="1240155" cy="1930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7" name="AutoShape 1040"/>
          <p:cNvCxnSpPr>
            <a:cxnSpLocks noChangeShapeType="1"/>
            <a:stCxn id="73734" idx="3"/>
            <a:endCxn id="73737" idx="0"/>
          </p:cNvCxnSpPr>
          <p:nvPr/>
        </p:nvCxnSpPr>
        <p:spPr bwMode="auto">
          <a:xfrm flipH="1">
            <a:off x="2733675" y="2532380"/>
            <a:ext cx="14605" cy="974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8" name="AutoShape 1041"/>
          <p:cNvCxnSpPr>
            <a:cxnSpLocks noChangeShapeType="1"/>
            <a:stCxn id="73735" idx="5"/>
            <a:endCxn id="73741" idx="1"/>
          </p:cNvCxnSpPr>
          <p:nvPr/>
        </p:nvCxnSpPr>
        <p:spPr bwMode="auto">
          <a:xfrm>
            <a:off x="4369435" y="3484245"/>
            <a:ext cx="981075" cy="3225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49" name="AutoShape 1042"/>
          <p:cNvCxnSpPr>
            <a:cxnSpLocks noChangeShapeType="1"/>
            <a:stCxn id="73741" idx="2"/>
            <a:endCxn id="73737" idx="5"/>
          </p:cNvCxnSpPr>
          <p:nvPr/>
        </p:nvCxnSpPr>
        <p:spPr bwMode="auto">
          <a:xfrm flipH="1" flipV="1">
            <a:off x="2846070" y="3801745"/>
            <a:ext cx="2446020" cy="1295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0" name="AutoShape 1043"/>
          <p:cNvCxnSpPr>
            <a:cxnSpLocks noChangeShapeType="1"/>
            <a:stCxn id="73740" idx="1"/>
            <a:endCxn id="73738" idx="4"/>
          </p:cNvCxnSpPr>
          <p:nvPr/>
        </p:nvCxnSpPr>
        <p:spPr bwMode="auto">
          <a:xfrm flipH="1" flipV="1">
            <a:off x="5716905" y="2578735"/>
            <a:ext cx="26860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1" name="AutoShape 1044"/>
          <p:cNvCxnSpPr>
            <a:cxnSpLocks noChangeShapeType="1"/>
            <a:stCxn id="73738" idx="6"/>
            <a:endCxn id="73739" idx="2"/>
          </p:cNvCxnSpPr>
          <p:nvPr/>
        </p:nvCxnSpPr>
        <p:spPr bwMode="auto">
          <a:xfrm>
            <a:off x="5887085" y="2407920"/>
            <a:ext cx="61087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2" name="AutoShape 1045"/>
          <p:cNvCxnSpPr>
            <a:cxnSpLocks noChangeShapeType="1"/>
            <a:stCxn id="73739" idx="4"/>
            <a:endCxn id="73740" idx="7"/>
          </p:cNvCxnSpPr>
          <p:nvPr/>
        </p:nvCxnSpPr>
        <p:spPr bwMode="auto">
          <a:xfrm flipH="1">
            <a:off x="6209665" y="2578735"/>
            <a:ext cx="459105" cy="466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3" name="AutoShape 1046"/>
          <p:cNvCxnSpPr>
            <a:cxnSpLocks noChangeShapeType="1"/>
            <a:stCxn id="73740" idx="2"/>
            <a:endCxn id="73741" idx="0"/>
          </p:cNvCxnSpPr>
          <p:nvPr/>
        </p:nvCxnSpPr>
        <p:spPr bwMode="auto">
          <a:xfrm rot="10800000" flipV="1">
            <a:off x="5462905" y="3169285"/>
            <a:ext cx="464185" cy="59118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754" name="AutoShape 1047"/>
          <p:cNvCxnSpPr>
            <a:cxnSpLocks noChangeShapeType="1"/>
            <a:stCxn id="73741" idx="6"/>
            <a:endCxn id="73740" idx="4"/>
          </p:cNvCxnSpPr>
          <p:nvPr/>
        </p:nvCxnSpPr>
        <p:spPr bwMode="auto">
          <a:xfrm flipV="1">
            <a:off x="5633085" y="3340100"/>
            <a:ext cx="464185" cy="59118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755" name="Text Box 1048"/>
          <p:cNvSpPr txBox="1">
            <a:spLocks noChangeArrowheads="1"/>
          </p:cNvSpPr>
          <p:nvPr/>
        </p:nvSpPr>
        <p:spPr bwMode="auto">
          <a:xfrm>
            <a:off x="4479290" y="3011170"/>
            <a:ext cx="38925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3756" name="Text Box 1049"/>
          <p:cNvSpPr txBox="1">
            <a:spLocks noChangeArrowheads="1"/>
          </p:cNvSpPr>
          <p:nvPr/>
        </p:nvSpPr>
        <p:spPr bwMode="auto">
          <a:xfrm>
            <a:off x="2498090" y="4416425"/>
            <a:ext cx="223329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Queue Q = 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A D E</a:t>
            </a:r>
          </a:p>
        </p:txBody>
      </p:sp>
      <p:sp>
        <p:nvSpPr>
          <p:cNvPr id="73757" name="Text Box 1050"/>
          <p:cNvSpPr txBox="1">
            <a:spLocks noChangeArrowheads="1"/>
          </p:cNvSpPr>
          <p:nvPr/>
        </p:nvSpPr>
        <p:spPr bwMode="auto">
          <a:xfrm>
            <a:off x="5621655" y="3963670"/>
            <a:ext cx="38925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3758" name="Text Box 1051"/>
          <p:cNvSpPr txBox="1">
            <a:spLocks noChangeArrowheads="1"/>
          </p:cNvSpPr>
          <p:nvPr/>
        </p:nvSpPr>
        <p:spPr bwMode="auto">
          <a:xfrm>
            <a:off x="2448560" y="2059305"/>
            <a:ext cx="38925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3759" name="Text Box 1052"/>
          <p:cNvSpPr txBox="1">
            <a:spLocks noChangeArrowheads="1"/>
          </p:cNvSpPr>
          <p:nvPr/>
        </p:nvSpPr>
        <p:spPr bwMode="auto">
          <a:xfrm>
            <a:off x="2321560" y="3264535"/>
            <a:ext cx="38925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3760" name="Line 1053"/>
          <p:cNvSpPr>
            <a:spLocks noChangeShapeType="1"/>
          </p:cNvSpPr>
          <p:nvPr/>
        </p:nvSpPr>
        <p:spPr bwMode="auto">
          <a:xfrm flipH="1" flipV="1">
            <a:off x="4352290" y="3582035"/>
            <a:ext cx="888365" cy="254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3761" name="Line 1054"/>
          <p:cNvSpPr>
            <a:spLocks noChangeShapeType="1"/>
          </p:cNvSpPr>
          <p:nvPr/>
        </p:nvSpPr>
        <p:spPr bwMode="auto">
          <a:xfrm flipV="1">
            <a:off x="6126480" y="5947410"/>
            <a:ext cx="101536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3762" name="Text Box 1055"/>
          <p:cNvSpPr txBox="1">
            <a:spLocks noChangeArrowheads="1"/>
          </p:cNvSpPr>
          <p:nvPr/>
        </p:nvSpPr>
        <p:spPr bwMode="auto">
          <a:xfrm>
            <a:off x="4210685" y="5768340"/>
            <a:ext cx="179197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smtClean="0">
                <a:ea typeface="宋体" panose="02010600030101010101" pitchFamily="2" charset="-122"/>
              </a:rPr>
              <a:t>Previous pointer</a:t>
            </a:r>
          </a:p>
        </p:txBody>
      </p:sp>
      <p:sp>
        <p:nvSpPr>
          <p:cNvPr id="73763" name="Line 1056"/>
          <p:cNvSpPr>
            <a:spLocks noChangeShapeType="1"/>
          </p:cNvSpPr>
          <p:nvPr/>
        </p:nvSpPr>
        <p:spPr bwMode="auto">
          <a:xfrm flipV="1">
            <a:off x="2892425" y="3391535"/>
            <a:ext cx="1142365" cy="190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3764" name="Line 1057"/>
          <p:cNvSpPr>
            <a:spLocks noChangeShapeType="1"/>
          </p:cNvSpPr>
          <p:nvPr/>
        </p:nvSpPr>
        <p:spPr bwMode="auto">
          <a:xfrm>
            <a:off x="3019425" y="2503170"/>
            <a:ext cx="1078865" cy="6985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3765" name="Oval 1058"/>
          <p:cNvSpPr>
            <a:spLocks noChangeAspect="1" noChangeArrowheads="1"/>
          </p:cNvSpPr>
          <p:nvPr/>
        </p:nvSpPr>
        <p:spPr bwMode="auto">
          <a:xfrm>
            <a:off x="6126480" y="5212080"/>
            <a:ext cx="317500" cy="31750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240" b="1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3766" name="Text Box 1059"/>
          <p:cNvSpPr txBox="1">
            <a:spLocks noChangeArrowheads="1"/>
          </p:cNvSpPr>
          <p:nvPr/>
        </p:nvSpPr>
        <p:spPr bwMode="auto">
          <a:xfrm>
            <a:off x="2874645" y="5255895"/>
            <a:ext cx="318135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dirty="0">
                <a:ea typeface="宋体" panose="02010600030101010101" pitchFamily="2" charset="-122"/>
              </a:rPr>
              <a:t>Indicates the vertex is marked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0855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 (ct’d)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475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7475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B94B79-5B8F-4479-A356-B64C9350C91F}" type="slidenum">
              <a:rPr lang="en-US" altLang="zh-CN" sz="790"/>
              <a:pPr/>
              <a:t>11</a:t>
            </a:fld>
            <a:endParaRPr lang="en-US" altLang="zh-CN" sz="790"/>
          </a:p>
        </p:txBody>
      </p:sp>
      <p:sp>
        <p:nvSpPr>
          <p:cNvPr id="74758" name="Oval 3"/>
          <p:cNvSpPr>
            <a:spLocks noChangeAspect="1" noChangeArrowheads="1"/>
          </p:cNvSpPr>
          <p:nvPr/>
        </p:nvSpPr>
        <p:spPr bwMode="auto">
          <a:xfrm>
            <a:off x="1659890" y="2482850"/>
            <a:ext cx="497840" cy="49784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4759" name="Oval 4"/>
          <p:cNvSpPr>
            <a:spLocks noChangeAspect="1" noChangeArrowheads="1"/>
          </p:cNvSpPr>
          <p:nvPr/>
        </p:nvSpPr>
        <p:spPr bwMode="auto">
          <a:xfrm>
            <a:off x="3849370" y="3975735"/>
            <a:ext cx="497840" cy="49784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4760" name="Oval 5"/>
          <p:cNvSpPr>
            <a:spLocks noChangeAspect="1" noChangeArrowheads="1"/>
          </p:cNvSpPr>
          <p:nvPr/>
        </p:nvSpPr>
        <p:spPr bwMode="auto">
          <a:xfrm>
            <a:off x="3849370" y="2383790"/>
            <a:ext cx="497840" cy="49784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4761" name="Oval 6"/>
          <p:cNvSpPr>
            <a:spLocks noChangeAspect="1" noChangeArrowheads="1"/>
          </p:cNvSpPr>
          <p:nvPr/>
        </p:nvSpPr>
        <p:spPr bwMode="auto">
          <a:xfrm>
            <a:off x="1461135" y="4473575"/>
            <a:ext cx="497840" cy="49784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4762" name="Oval 7"/>
          <p:cNvSpPr>
            <a:spLocks noChangeAspect="1" noChangeArrowheads="1"/>
          </p:cNvSpPr>
          <p:nvPr/>
        </p:nvSpPr>
        <p:spPr bwMode="auto">
          <a:xfrm>
            <a:off x="6138545" y="2482850"/>
            <a:ext cx="497840" cy="4978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4763" name="Oval 8"/>
          <p:cNvSpPr>
            <a:spLocks noChangeAspect="1" noChangeArrowheads="1"/>
          </p:cNvSpPr>
          <p:nvPr/>
        </p:nvSpPr>
        <p:spPr bwMode="auto">
          <a:xfrm>
            <a:off x="7630795" y="2482850"/>
            <a:ext cx="497840" cy="4978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74764" name="Oval 9"/>
          <p:cNvSpPr>
            <a:spLocks noChangeAspect="1" noChangeArrowheads="1"/>
          </p:cNvSpPr>
          <p:nvPr/>
        </p:nvSpPr>
        <p:spPr bwMode="auto">
          <a:xfrm>
            <a:off x="6735445" y="3677285"/>
            <a:ext cx="497840" cy="4978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74765" name="Oval 10"/>
          <p:cNvSpPr>
            <a:spLocks noChangeAspect="1" noChangeArrowheads="1"/>
          </p:cNvSpPr>
          <p:nvPr/>
        </p:nvSpPr>
        <p:spPr bwMode="auto">
          <a:xfrm>
            <a:off x="5740400" y="4871720"/>
            <a:ext cx="497840" cy="49784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74766" name="AutoShape 11"/>
          <p:cNvCxnSpPr>
            <a:cxnSpLocks noChangeShapeType="1"/>
            <a:stCxn id="74758" idx="6"/>
            <a:endCxn id="74759" idx="0"/>
          </p:cNvCxnSpPr>
          <p:nvPr/>
        </p:nvCxnSpPr>
        <p:spPr bwMode="auto">
          <a:xfrm>
            <a:off x="2176145" y="2731770"/>
            <a:ext cx="1922145" cy="12255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67" name="AutoShape 12"/>
          <p:cNvCxnSpPr>
            <a:cxnSpLocks noChangeShapeType="1"/>
            <a:stCxn id="74759" idx="2"/>
            <a:endCxn id="74758" idx="4"/>
          </p:cNvCxnSpPr>
          <p:nvPr/>
        </p:nvCxnSpPr>
        <p:spPr bwMode="auto">
          <a:xfrm rot="10800000">
            <a:off x="1908810" y="2999105"/>
            <a:ext cx="1922145" cy="12255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68" name="AutoShape 13"/>
          <p:cNvCxnSpPr>
            <a:cxnSpLocks noChangeShapeType="1"/>
            <a:stCxn id="74758" idx="7"/>
            <a:endCxn id="74760" idx="2"/>
          </p:cNvCxnSpPr>
          <p:nvPr/>
        </p:nvCxnSpPr>
        <p:spPr bwMode="auto">
          <a:xfrm>
            <a:off x="2084705" y="2536825"/>
            <a:ext cx="1745615" cy="95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69" name="AutoShape 14"/>
          <p:cNvCxnSpPr>
            <a:cxnSpLocks noChangeShapeType="1"/>
            <a:stCxn id="74760" idx="5"/>
            <a:endCxn id="74759" idx="7"/>
          </p:cNvCxnSpPr>
          <p:nvPr/>
        </p:nvCxnSpPr>
        <p:spPr bwMode="auto">
          <a:xfrm>
            <a:off x="4274185" y="2827020"/>
            <a:ext cx="0" cy="12026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0" name="AutoShape 15"/>
          <p:cNvCxnSpPr>
            <a:cxnSpLocks noChangeShapeType="1"/>
            <a:stCxn id="74761" idx="6"/>
            <a:endCxn id="74759" idx="3"/>
          </p:cNvCxnSpPr>
          <p:nvPr/>
        </p:nvCxnSpPr>
        <p:spPr bwMode="auto">
          <a:xfrm flipV="1">
            <a:off x="1977390" y="4419600"/>
            <a:ext cx="1945005" cy="3028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1" name="AutoShape 16"/>
          <p:cNvCxnSpPr>
            <a:cxnSpLocks noChangeShapeType="1"/>
            <a:stCxn id="74758" idx="3"/>
            <a:endCxn id="74761" idx="0"/>
          </p:cNvCxnSpPr>
          <p:nvPr/>
        </p:nvCxnSpPr>
        <p:spPr bwMode="auto">
          <a:xfrm flipH="1">
            <a:off x="1710055" y="2926715"/>
            <a:ext cx="22860" cy="15278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2" name="AutoShape 17"/>
          <p:cNvCxnSpPr>
            <a:cxnSpLocks noChangeShapeType="1"/>
            <a:stCxn id="74759" idx="5"/>
            <a:endCxn id="74765" idx="1"/>
          </p:cNvCxnSpPr>
          <p:nvPr/>
        </p:nvCxnSpPr>
        <p:spPr bwMode="auto">
          <a:xfrm>
            <a:off x="4274185" y="4419600"/>
            <a:ext cx="1538605" cy="5060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3" name="AutoShape 18"/>
          <p:cNvCxnSpPr>
            <a:cxnSpLocks noChangeShapeType="1"/>
            <a:stCxn id="74765" idx="2"/>
            <a:endCxn id="74761" idx="5"/>
          </p:cNvCxnSpPr>
          <p:nvPr/>
        </p:nvCxnSpPr>
        <p:spPr bwMode="auto">
          <a:xfrm flipH="1" flipV="1">
            <a:off x="1885950" y="4916805"/>
            <a:ext cx="383540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4" name="AutoShape 19"/>
          <p:cNvCxnSpPr>
            <a:cxnSpLocks noChangeShapeType="1"/>
            <a:stCxn id="74764" idx="1"/>
            <a:endCxn id="74762" idx="4"/>
          </p:cNvCxnSpPr>
          <p:nvPr/>
        </p:nvCxnSpPr>
        <p:spPr bwMode="auto">
          <a:xfrm flipH="1" flipV="1">
            <a:off x="6386830" y="2999105"/>
            <a:ext cx="421005" cy="7321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5" name="AutoShape 20"/>
          <p:cNvCxnSpPr>
            <a:cxnSpLocks noChangeShapeType="1"/>
            <a:stCxn id="74762" idx="6"/>
            <a:endCxn id="74763" idx="2"/>
          </p:cNvCxnSpPr>
          <p:nvPr/>
        </p:nvCxnSpPr>
        <p:spPr bwMode="auto">
          <a:xfrm>
            <a:off x="6654800" y="2731770"/>
            <a:ext cx="95758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6" name="AutoShape 21"/>
          <p:cNvCxnSpPr>
            <a:cxnSpLocks noChangeShapeType="1"/>
            <a:stCxn id="74763" idx="4"/>
            <a:endCxn id="74764" idx="7"/>
          </p:cNvCxnSpPr>
          <p:nvPr/>
        </p:nvCxnSpPr>
        <p:spPr bwMode="auto">
          <a:xfrm flipH="1">
            <a:off x="7160260" y="2999105"/>
            <a:ext cx="719455" cy="7321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7" name="AutoShape 22"/>
          <p:cNvCxnSpPr>
            <a:cxnSpLocks noChangeShapeType="1"/>
            <a:stCxn id="74764" idx="2"/>
            <a:endCxn id="74765" idx="0"/>
          </p:cNvCxnSpPr>
          <p:nvPr/>
        </p:nvCxnSpPr>
        <p:spPr bwMode="auto">
          <a:xfrm rot="10800000" flipV="1">
            <a:off x="5989320" y="3926205"/>
            <a:ext cx="727710" cy="92646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778" name="AutoShape 23"/>
          <p:cNvCxnSpPr>
            <a:cxnSpLocks noChangeShapeType="1"/>
            <a:stCxn id="74765" idx="6"/>
            <a:endCxn id="74764" idx="4"/>
          </p:cNvCxnSpPr>
          <p:nvPr/>
        </p:nvCxnSpPr>
        <p:spPr bwMode="auto">
          <a:xfrm flipV="1">
            <a:off x="6256655" y="4193540"/>
            <a:ext cx="727710" cy="92646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779" name="Text Box 24"/>
          <p:cNvSpPr txBox="1">
            <a:spLocks noChangeArrowheads="1"/>
          </p:cNvSpPr>
          <p:nvPr/>
        </p:nvSpPr>
        <p:spPr bwMode="auto">
          <a:xfrm>
            <a:off x="4446905" y="3677285"/>
            <a:ext cx="61023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4780" name="Text Box 25"/>
          <p:cNvSpPr txBox="1">
            <a:spLocks noChangeArrowheads="1"/>
          </p:cNvSpPr>
          <p:nvPr/>
        </p:nvSpPr>
        <p:spPr bwMode="auto">
          <a:xfrm>
            <a:off x="1340485" y="5522595"/>
            <a:ext cx="2212975" cy="39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Q = </a:t>
            </a:r>
            <a:r>
              <a:rPr lang="en-US" altLang="zh-CN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D E B</a:t>
            </a:r>
          </a:p>
        </p:txBody>
      </p:sp>
      <p:sp>
        <p:nvSpPr>
          <p:cNvPr id="74781" name="Text Box 26"/>
          <p:cNvSpPr txBox="1">
            <a:spLocks noChangeArrowheads="1"/>
          </p:cNvSpPr>
          <p:nvPr/>
        </p:nvSpPr>
        <p:spPr bwMode="auto">
          <a:xfrm>
            <a:off x="6238240" y="5170805"/>
            <a:ext cx="61023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4782" name="Text Box 27"/>
          <p:cNvSpPr txBox="1">
            <a:spLocks noChangeArrowheads="1"/>
          </p:cNvSpPr>
          <p:nvPr/>
        </p:nvSpPr>
        <p:spPr bwMode="auto">
          <a:xfrm>
            <a:off x="1262380" y="2185035"/>
            <a:ext cx="61023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4783" name="Text Box 28"/>
          <p:cNvSpPr txBox="1">
            <a:spLocks noChangeArrowheads="1"/>
          </p:cNvSpPr>
          <p:nvPr/>
        </p:nvSpPr>
        <p:spPr bwMode="auto">
          <a:xfrm>
            <a:off x="1063625" y="4075430"/>
            <a:ext cx="61023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4784" name="Text Box 29"/>
          <p:cNvSpPr txBox="1">
            <a:spLocks noChangeArrowheads="1"/>
          </p:cNvSpPr>
          <p:nvPr/>
        </p:nvSpPr>
        <p:spPr bwMode="auto">
          <a:xfrm>
            <a:off x="4347210" y="1986280"/>
            <a:ext cx="61023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4785" name="Line 30"/>
          <p:cNvSpPr>
            <a:spLocks noChangeShapeType="1"/>
          </p:cNvSpPr>
          <p:nvPr/>
        </p:nvSpPr>
        <p:spPr bwMode="auto">
          <a:xfrm flipH="1" flipV="1">
            <a:off x="4247515" y="4572635"/>
            <a:ext cx="1393190" cy="39814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4786" name="Line 31"/>
          <p:cNvSpPr>
            <a:spLocks noChangeShapeType="1"/>
          </p:cNvSpPr>
          <p:nvPr/>
        </p:nvSpPr>
        <p:spPr bwMode="auto">
          <a:xfrm flipV="1">
            <a:off x="1958340" y="4274185"/>
            <a:ext cx="1791335" cy="298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4787" name="Line 32"/>
          <p:cNvSpPr>
            <a:spLocks noChangeShapeType="1"/>
          </p:cNvSpPr>
          <p:nvPr/>
        </p:nvSpPr>
        <p:spPr bwMode="auto">
          <a:xfrm>
            <a:off x="2157730" y="2880995"/>
            <a:ext cx="1691640" cy="10947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4788" name="Line 33"/>
          <p:cNvSpPr>
            <a:spLocks noChangeShapeType="1"/>
          </p:cNvSpPr>
          <p:nvPr/>
        </p:nvSpPr>
        <p:spPr bwMode="auto">
          <a:xfrm flipH="1">
            <a:off x="2157730" y="2383790"/>
            <a:ext cx="169164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0855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 (ct’d)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577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7578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7E7095-BF93-4F82-B9F1-A526464FCB22}" type="slidenum">
              <a:rPr lang="en-US" altLang="zh-CN" sz="790"/>
              <a:pPr/>
              <a:t>12</a:t>
            </a:fld>
            <a:endParaRPr lang="en-US" altLang="zh-CN" sz="790"/>
          </a:p>
        </p:txBody>
      </p:sp>
      <p:sp>
        <p:nvSpPr>
          <p:cNvPr id="75782" name="Oval 3"/>
          <p:cNvSpPr>
            <a:spLocks noChangeAspect="1" noChangeArrowheads="1"/>
          </p:cNvSpPr>
          <p:nvPr/>
        </p:nvSpPr>
        <p:spPr bwMode="auto">
          <a:xfrm>
            <a:off x="1306195" y="2429510"/>
            <a:ext cx="547370" cy="54737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5783" name="Oval 4"/>
          <p:cNvSpPr>
            <a:spLocks noChangeAspect="1" noChangeArrowheads="1"/>
          </p:cNvSpPr>
          <p:nvPr/>
        </p:nvSpPr>
        <p:spPr bwMode="auto">
          <a:xfrm>
            <a:off x="3713480" y="4070985"/>
            <a:ext cx="547370" cy="54737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5784" name="Oval 5"/>
          <p:cNvSpPr>
            <a:spLocks noChangeAspect="1" noChangeArrowheads="1"/>
          </p:cNvSpPr>
          <p:nvPr/>
        </p:nvSpPr>
        <p:spPr bwMode="auto">
          <a:xfrm>
            <a:off x="3713480" y="2319655"/>
            <a:ext cx="547370" cy="54737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5785" name="Oval 6"/>
          <p:cNvSpPr>
            <a:spLocks noChangeAspect="1" noChangeArrowheads="1"/>
          </p:cNvSpPr>
          <p:nvPr/>
        </p:nvSpPr>
        <p:spPr bwMode="auto">
          <a:xfrm>
            <a:off x="1087120" y="4618355"/>
            <a:ext cx="547370" cy="54737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5786" name="Oval 7"/>
          <p:cNvSpPr>
            <a:spLocks noChangeAspect="1" noChangeArrowheads="1"/>
          </p:cNvSpPr>
          <p:nvPr/>
        </p:nvSpPr>
        <p:spPr bwMode="auto">
          <a:xfrm>
            <a:off x="6230620" y="2429510"/>
            <a:ext cx="547370" cy="5473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5787" name="Oval 8"/>
          <p:cNvSpPr>
            <a:spLocks noChangeAspect="1" noChangeArrowheads="1"/>
          </p:cNvSpPr>
          <p:nvPr/>
        </p:nvSpPr>
        <p:spPr bwMode="auto">
          <a:xfrm>
            <a:off x="7872095" y="2429510"/>
            <a:ext cx="547370" cy="5473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75788" name="Oval 9"/>
          <p:cNvSpPr>
            <a:spLocks noChangeAspect="1" noChangeArrowheads="1"/>
          </p:cNvSpPr>
          <p:nvPr/>
        </p:nvSpPr>
        <p:spPr bwMode="auto">
          <a:xfrm>
            <a:off x="6887210" y="3742690"/>
            <a:ext cx="547370" cy="54737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75789" name="Oval 10"/>
          <p:cNvSpPr>
            <a:spLocks noChangeAspect="1" noChangeArrowheads="1"/>
          </p:cNvSpPr>
          <p:nvPr/>
        </p:nvSpPr>
        <p:spPr bwMode="auto">
          <a:xfrm>
            <a:off x="5793105" y="5055870"/>
            <a:ext cx="547370" cy="54737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75790" name="AutoShape 11"/>
          <p:cNvCxnSpPr>
            <a:cxnSpLocks noChangeShapeType="1"/>
            <a:stCxn id="75782" idx="6"/>
            <a:endCxn id="75783" idx="0"/>
          </p:cNvCxnSpPr>
          <p:nvPr/>
        </p:nvCxnSpPr>
        <p:spPr bwMode="auto">
          <a:xfrm>
            <a:off x="1873885" y="2702560"/>
            <a:ext cx="2113280" cy="134747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1" name="AutoShape 12"/>
          <p:cNvCxnSpPr>
            <a:cxnSpLocks noChangeShapeType="1"/>
            <a:stCxn id="75783" idx="2"/>
            <a:endCxn id="75782" idx="4"/>
          </p:cNvCxnSpPr>
          <p:nvPr/>
        </p:nvCxnSpPr>
        <p:spPr bwMode="auto">
          <a:xfrm rot="10800000">
            <a:off x="1579880" y="2997200"/>
            <a:ext cx="2113280" cy="134747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2" name="AutoShape 13"/>
          <p:cNvCxnSpPr>
            <a:cxnSpLocks noChangeShapeType="1"/>
            <a:stCxn id="75782" idx="7"/>
            <a:endCxn id="75784" idx="2"/>
          </p:cNvCxnSpPr>
          <p:nvPr/>
        </p:nvCxnSpPr>
        <p:spPr bwMode="auto">
          <a:xfrm>
            <a:off x="1773555" y="2488565"/>
            <a:ext cx="1919605" cy="104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3" name="AutoShape 14"/>
          <p:cNvCxnSpPr>
            <a:cxnSpLocks noChangeShapeType="1"/>
            <a:stCxn id="75784" idx="5"/>
            <a:endCxn id="75783" idx="7"/>
          </p:cNvCxnSpPr>
          <p:nvPr/>
        </p:nvCxnSpPr>
        <p:spPr bwMode="auto">
          <a:xfrm>
            <a:off x="4180840" y="2807970"/>
            <a:ext cx="0" cy="13227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4" name="AutoShape 15"/>
          <p:cNvCxnSpPr>
            <a:cxnSpLocks noChangeShapeType="1"/>
            <a:stCxn id="75785" idx="6"/>
            <a:endCxn id="75783" idx="3"/>
          </p:cNvCxnSpPr>
          <p:nvPr/>
        </p:nvCxnSpPr>
        <p:spPr bwMode="auto">
          <a:xfrm flipV="1">
            <a:off x="1654810" y="4558665"/>
            <a:ext cx="2138680" cy="332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5" name="AutoShape 16"/>
          <p:cNvCxnSpPr>
            <a:cxnSpLocks noChangeShapeType="1"/>
            <a:stCxn id="75782" idx="3"/>
            <a:endCxn id="75785" idx="0"/>
          </p:cNvCxnSpPr>
          <p:nvPr/>
        </p:nvCxnSpPr>
        <p:spPr bwMode="auto">
          <a:xfrm flipH="1">
            <a:off x="1360805" y="2917190"/>
            <a:ext cx="24765" cy="16802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6" name="AutoShape 17"/>
          <p:cNvCxnSpPr>
            <a:cxnSpLocks noChangeShapeType="1"/>
            <a:stCxn id="75783" idx="5"/>
            <a:endCxn id="75789" idx="1"/>
          </p:cNvCxnSpPr>
          <p:nvPr/>
        </p:nvCxnSpPr>
        <p:spPr bwMode="auto">
          <a:xfrm>
            <a:off x="4180840" y="4558665"/>
            <a:ext cx="1691640" cy="5562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7" name="AutoShape 18"/>
          <p:cNvCxnSpPr>
            <a:cxnSpLocks noChangeShapeType="1"/>
            <a:stCxn id="75789" idx="2"/>
            <a:endCxn id="75785" idx="5"/>
          </p:cNvCxnSpPr>
          <p:nvPr/>
        </p:nvCxnSpPr>
        <p:spPr bwMode="auto">
          <a:xfrm flipH="1" flipV="1">
            <a:off x="1554480" y="5106035"/>
            <a:ext cx="4217670" cy="2235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8" name="AutoShape 19"/>
          <p:cNvCxnSpPr>
            <a:cxnSpLocks noChangeShapeType="1"/>
            <a:stCxn id="75788" idx="1"/>
            <a:endCxn id="75786" idx="4"/>
          </p:cNvCxnSpPr>
          <p:nvPr/>
        </p:nvCxnSpPr>
        <p:spPr bwMode="auto">
          <a:xfrm flipH="1" flipV="1">
            <a:off x="6504305" y="2997200"/>
            <a:ext cx="462915" cy="8051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799" name="AutoShape 20"/>
          <p:cNvCxnSpPr>
            <a:cxnSpLocks noChangeShapeType="1"/>
            <a:stCxn id="75786" idx="6"/>
            <a:endCxn id="75787" idx="2"/>
          </p:cNvCxnSpPr>
          <p:nvPr/>
        </p:nvCxnSpPr>
        <p:spPr bwMode="auto">
          <a:xfrm>
            <a:off x="6798310" y="2702560"/>
            <a:ext cx="105346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00" name="AutoShape 21"/>
          <p:cNvCxnSpPr>
            <a:cxnSpLocks noChangeShapeType="1"/>
            <a:stCxn id="75787" idx="4"/>
            <a:endCxn id="75788" idx="7"/>
          </p:cNvCxnSpPr>
          <p:nvPr/>
        </p:nvCxnSpPr>
        <p:spPr bwMode="auto">
          <a:xfrm flipH="1">
            <a:off x="7354570" y="2997200"/>
            <a:ext cx="791210" cy="8051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01" name="AutoShape 22"/>
          <p:cNvCxnSpPr>
            <a:cxnSpLocks noChangeShapeType="1"/>
            <a:stCxn id="75788" idx="2"/>
            <a:endCxn id="75789" idx="0"/>
          </p:cNvCxnSpPr>
          <p:nvPr/>
        </p:nvCxnSpPr>
        <p:spPr bwMode="auto">
          <a:xfrm rot="10800000" flipV="1">
            <a:off x="6066790" y="4016375"/>
            <a:ext cx="800100" cy="10191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802" name="AutoShape 23"/>
          <p:cNvCxnSpPr>
            <a:cxnSpLocks noChangeShapeType="1"/>
            <a:stCxn id="75789" idx="6"/>
            <a:endCxn id="75788" idx="4"/>
          </p:cNvCxnSpPr>
          <p:nvPr/>
        </p:nvCxnSpPr>
        <p:spPr bwMode="auto">
          <a:xfrm flipV="1">
            <a:off x="6360795" y="4310380"/>
            <a:ext cx="800100" cy="10191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803" name="Text Box 24"/>
          <p:cNvSpPr txBox="1">
            <a:spLocks noChangeArrowheads="1"/>
          </p:cNvSpPr>
          <p:nvPr/>
        </p:nvSpPr>
        <p:spPr bwMode="auto">
          <a:xfrm>
            <a:off x="4371340" y="3742690"/>
            <a:ext cx="67119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5804" name="Text Box 25"/>
          <p:cNvSpPr txBox="1">
            <a:spLocks noChangeArrowheads="1"/>
          </p:cNvSpPr>
          <p:nvPr/>
        </p:nvSpPr>
        <p:spPr bwMode="auto">
          <a:xfrm>
            <a:off x="955040" y="5664200"/>
            <a:ext cx="203009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Q = </a:t>
            </a:r>
            <a:r>
              <a:rPr lang="en-US" altLang="zh-CN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B G</a:t>
            </a:r>
          </a:p>
        </p:txBody>
      </p:sp>
      <p:sp>
        <p:nvSpPr>
          <p:cNvPr id="75805" name="Text Box 26"/>
          <p:cNvSpPr txBox="1">
            <a:spLocks noChangeArrowheads="1"/>
          </p:cNvSpPr>
          <p:nvPr/>
        </p:nvSpPr>
        <p:spPr bwMode="auto">
          <a:xfrm>
            <a:off x="6341110" y="5385435"/>
            <a:ext cx="67119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5806" name="Text Box 27"/>
          <p:cNvSpPr txBox="1">
            <a:spLocks noChangeArrowheads="1"/>
          </p:cNvSpPr>
          <p:nvPr/>
        </p:nvSpPr>
        <p:spPr bwMode="auto">
          <a:xfrm>
            <a:off x="869315" y="2101850"/>
            <a:ext cx="67119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5807" name="Text Box 28"/>
          <p:cNvSpPr txBox="1">
            <a:spLocks noChangeArrowheads="1"/>
          </p:cNvSpPr>
          <p:nvPr/>
        </p:nvSpPr>
        <p:spPr bwMode="auto">
          <a:xfrm>
            <a:off x="650240" y="4180205"/>
            <a:ext cx="67119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5808" name="Text Box 29"/>
          <p:cNvSpPr txBox="1">
            <a:spLocks noChangeArrowheads="1"/>
          </p:cNvSpPr>
          <p:nvPr/>
        </p:nvSpPr>
        <p:spPr bwMode="auto">
          <a:xfrm>
            <a:off x="4260850" y="1882775"/>
            <a:ext cx="67119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809" name="Text Box 30"/>
          <p:cNvSpPr txBox="1">
            <a:spLocks noChangeArrowheads="1"/>
          </p:cNvSpPr>
          <p:nvPr/>
        </p:nvSpPr>
        <p:spPr bwMode="auto">
          <a:xfrm>
            <a:off x="7543800" y="3742690"/>
            <a:ext cx="67119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5810" name="Line 31"/>
          <p:cNvSpPr>
            <a:spLocks noChangeShapeType="1"/>
          </p:cNvSpPr>
          <p:nvPr/>
        </p:nvSpPr>
        <p:spPr bwMode="auto">
          <a:xfrm flipH="1" flipV="1">
            <a:off x="4151630" y="4727575"/>
            <a:ext cx="1532255" cy="43751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5811" name="Line 32"/>
          <p:cNvSpPr>
            <a:spLocks noChangeShapeType="1"/>
          </p:cNvSpPr>
          <p:nvPr/>
        </p:nvSpPr>
        <p:spPr bwMode="auto">
          <a:xfrm flipV="1">
            <a:off x="1634490" y="4399280"/>
            <a:ext cx="1969770" cy="3282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5812" name="Line 33"/>
          <p:cNvSpPr>
            <a:spLocks noChangeShapeType="1"/>
          </p:cNvSpPr>
          <p:nvPr/>
        </p:nvSpPr>
        <p:spPr bwMode="auto">
          <a:xfrm>
            <a:off x="1852930" y="2867025"/>
            <a:ext cx="1860550" cy="12039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5813" name="Line 34"/>
          <p:cNvSpPr>
            <a:spLocks noChangeShapeType="1"/>
          </p:cNvSpPr>
          <p:nvPr/>
        </p:nvSpPr>
        <p:spPr bwMode="auto">
          <a:xfrm flipH="1">
            <a:off x="1852930" y="2319655"/>
            <a:ext cx="18605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5814" name="Line 35"/>
          <p:cNvSpPr>
            <a:spLocks noChangeShapeType="1"/>
          </p:cNvSpPr>
          <p:nvPr/>
        </p:nvSpPr>
        <p:spPr bwMode="auto">
          <a:xfrm flipH="1">
            <a:off x="6340475" y="4290060"/>
            <a:ext cx="547370" cy="65659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0855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 (ct’d)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7827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7782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1CF30A-FB8F-48BB-98C6-86BFBDD60BA7}" type="slidenum">
              <a:rPr lang="en-US" altLang="zh-CN" sz="790"/>
              <a:pPr/>
              <a:t>13</a:t>
            </a:fld>
            <a:endParaRPr lang="en-US" altLang="zh-CN" sz="790"/>
          </a:p>
        </p:txBody>
      </p:sp>
      <p:sp>
        <p:nvSpPr>
          <p:cNvPr id="77830" name="Oval 3"/>
          <p:cNvSpPr>
            <a:spLocks noChangeAspect="1" noChangeArrowheads="1"/>
          </p:cNvSpPr>
          <p:nvPr/>
        </p:nvSpPr>
        <p:spPr bwMode="auto">
          <a:xfrm>
            <a:off x="1332865" y="2465070"/>
            <a:ext cx="547370" cy="54737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7831" name="Oval 4"/>
          <p:cNvSpPr>
            <a:spLocks noChangeAspect="1" noChangeArrowheads="1"/>
          </p:cNvSpPr>
          <p:nvPr/>
        </p:nvSpPr>
        <p:spPr bwMode="auto">
          <a:xfrm>
            <a:off x="3741420" y="4107180"/>
            <a:ext cx="547370" cy="54737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7832" name="Oval 5"/>
          <p:cNvSpPr>
            <a:spLocks noChangeAspect="1" noChangeArrowheads="1"/>
          </p:cNvSpPr>
          <p:nvPr/>
        </p:nvSpPr>
        <p:spPr bwMode="auto">
          <a:xfrm>
            <a:off x="3741420" y="2355215"/>
            <a:ext cx="547370" cy="54737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7833" name="Oval 6"/>
          <p:cNvSpPr>
            <a:spLocks noChangeAspect="1" noChangeArrowheads="1"/>
          </p:cNvSpPr>
          <p:nvPr/>
        </p:nvSpPr>
        <p:spPr bwMode="auto">
          <a:xfrm>
            <a:off x="1113790" y="4654550"/>
            <a:ext cx="547370" cy="54737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7834" name="Oval 7"/>
          <p:cNvSpPr>
            <a:spLocks noChangeAspect="1" noChangeArrowheads="1"/>
          </p:cNvSpPr>
          <p:nvPr/>
        </p:nvSpPr>
        <p:spPr bwMode="auto">
          <a:xfrm>
            <a:off x="6259830" y="2465070"/>
            <a:ext cx="547370" cy="54737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7835" name="Oval 8"/>
          <p:cNvSpPr>
            <a:spLocks noChangeAspect="1" noChangeArrowheads="1"/>
          </p:cNvSpPr>
          <p:nvPr/>
        </p:nvSpPr>
        <p:spPr bwMode="auto">
          <a:xfrm>
            <a:off x="7901940" y="2465070"/>
            <a:ext cx="547370" cy="5473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77836" name="Oval 9"/>
          <p:cNvSpPr>
            <a:spLocks noChangeAspect="1" noChangeArrowheads="1"/>
          </p:cNvSpPr>
          <p:nvPr/>
        </p:nvSpPr>
        <p:spPr bwMode="auto">
          <a:xfrm>
            <a:off x="6916420" y="3778885"/>
            <a:ext cx="547370" cy="54737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77837" name="Oval 10"/>
          <p:cNvSpPr>
            <a:spLocks noChangeAspect="1" noChangeArrowheads="1"/>
          </p:cNvSpPr>
          <p:nvPr/>
        </p:nvSpPr>
        <p:spPr bwMode="auto">
          <a:xfrm>
            <a:off x="5821680" y="5092700"/>
            <a:ext cx="547370" cy="54737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77838" name="AutoShape 11"/>
          <p:cNvCxnSpPr>
            <a:cxnSpLocks noChangeShapeType="1"/>
            <a:stCxn id="77830" idx="6"/>
            <a:endCxn id="77831" idx="0"/>
          </p:cNvCxnSpPr>
          <p:nvPr/>
        </p:nvCxnSpPr>
        <p:spPr bwMode="auto">
          <a:xfrm>
            <a:off x="1901190" y="2738755"/>
            <a:ext cx="2114550" cy="134810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39" name="AutoShape 12"/>
          <p:cNvCxnSpPr>
            <a:cxnSpLocks noChangeShapeType="1"/>
            <a:stCxn id="77831" idx="2"/>
            <a:endCxn id="77830" idx="4"/>
          </p:cNvCxnSpPr>
          <p:nvPr/>
        </p:nvCxnSpPr>
        <p:spPr bwMode="auto">
          <a:xfrm rot="10800000">
            <a:off x="1606550" y="3032760"/>
            <a:ext cx="2114550" cy="134810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0" name="AutoShape 13"/>
          <p:cNvCxnSpPr>
            <a:cxnSpLocks noChangeShapeType="1"/>
            <a:stCxn id="77830" idx="7"/>
            <a:endCxn id="77832" idx="2"/>
          </p:cNvCxnSpPr>
          <p:nvPr/>
        </p:nvCxnSpPr>
        <p:spPr bwMode="auto">
          <a:xfrm>
            <a:off x="1800860" y="2524125"/>
            <a:ext cx="1920240" cy="104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1" name="AutoShape 14"/>
          <p:cNvCxnSpPr>
            <a:cxnSpLocks noChangeShapeType="1"/>
            <a:stCxn id="77832" idx="5"/>
            <a:endCxn id="77831" idx="7"/>
          </p:cNvCxnSpPr>
          <p:nvPr/>
        </p:nvCxnSpPr>
        <p:spPr bwMode="auto">
          <a:xfrm>
            <a:off x="4209415" y="2843530"/>
            <a:ext cx="0" cy="13233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2" name="AutoShape 15"/>
          <p:cNvCxnSpPr>
            <a:cxnSpLocks noChangeShapeType="1"/>
            <a:stCxn id="77833" idx="6"/>
            <a:endCxn id="77831" idx="3"/>
          </p:cNvCxnSpPr>
          <p:nvPr/>
        </p:nvCxnSpPr>
        <p:spPr bwMode="auto">
          <a:xfrm flipV="1">
            <a:off x="1682115" y="4595495"/>
            <a:ext cx="2139315" cy="3327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3" name="AutoShape 16"/>
          <p:cNvCxnSpPr>
            <a:cxnSpLocks noChangeShapeType="1"/>
            <a:stCxn id="77830" idx="3"/>
            <a:endCxn id="77833" idx="0"/>
          </p:cNvCxnSpPr>
          <p:nvPr/>
        </p:nvCxnSpPr>
        <p:spPr bwMode="auto">
          <a:xfrm flipH="1">
            <a:off x="1387475" y="2952750"/>
            <a:ext cx="25400" cy="16814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4" name="AutoShape 17"/>
          <p:cNvCxnSpPr>
            <a:cxnSpLocks noChangeShapeType="1"/>
            <a:stCxn id="77831" idx="5"/>
            <a:endCxn id="77837" idx="1"/>
          </p:cNvCxnSpPr>
          <p:nvPr/>
        </p:nvCxnSpPr>
        <p:spPr bwMode="auto">
          <a:xfrm>
            <a:off x="4209415" y="4595495"/>
            <a:ext cx="1692275" cy="5568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5" name="AutoShape 18"/>
          <p:cNvCxnSpPr>
            <a:cxnSpLocks noChangeShapeType="1"/>
            <a:stCxn id="77837" idx="2"/>
            <a:endCxn id="77833" idx="5"/>
          </p:cNvCxnSpPr>
          <p:nvPr/>
        </p:nvCxnSpPr>
        <p:spPr bwMode="auto">
          <a:xfrm flipH="1" flipV="1">
            <a:off x="1581785" y="5142865"/>
            <a:ext cx="4219575" cy="2235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6" name="AutoShape 19"/>
          <p:cNvCxnSpPr>
            <a:cxnSpLocks noChangeShapeType="1"/>
            <a:stCxn id="77836" idx="1"/>
            <a:endCxn id="77834" idx="4"/>
          </p:cNvCxnSpPr>
          <p:nvPr/>
        </p:nvCxnSpPr>
        <p:spPr bwMode="auto">
          <a:xfrm flipH="1" flipV="1">
            <a:off x="6533515" y="3032760"/>
            <a:ext cx="462915" cy="8051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7" name="AutoShape 20"/>
          <p:cNvCxnSpPr>
            <a:cxnSpLocks noChangeShapeType="1"/>
            <a:stCxn id="77834" idx="6"/>
            <a:endCxn id="77835" idx="2"/>
          </p:cNvCxnSpPr>
          <p:nvPr/>
        </p:nvCxnSpPr>
        <p:spPr bwMode="auto">
          <a:xfrm>
            <a:off x="6827520" y="2738755"/>
            <a:ext cx="105346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8" name="AutoShape 21"/>
          <p:cNvCxnSpPr>
            <a:cxnSpLocks noChangeShapeType="1"/>
            <a:stCxn id="77835" idx="4"/>
            <a:endCxn id="77836" idx="7"/>
          </p:cNvCxnSpPr>
          <p:nvPr/>
        </p:nvCxnSpPr>
        <p:spPr bwMode="auto">
          <a:xfrm flipH="1">
            <a:off x="7384415" y="3032760"/>
            <a:ext cx="791210" cy="8051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49" name="AutoShape 22"/>
          <p:cNvCxnSpPr>
            <a:cxnSpLocks noChangeShapeType="1"/>
            <a:stCxn id="77836" idx="2"/>
            <a:endCxn id="77837" idx="0"/>
          </p:cNvCxnSpPr>
          <p:nvPr/>
        </p:nvCxnSpPr>
        <p:spPr bwMode="auto">
          <a:xfrm rot="10800000" flipV="1">
            <a:off x="6095365" y="4052570"/>
            <a:ext cx="800735" cy="101981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850" name="AutoShape 23"/>
          <p:cNvCxnSpPr>
            <a:cxnSpLocks noChangeShapeType="1"/>
            <a:stCxn id="77837" idx="6"/>
            <a:endCxn id="77836" idx="4"/>
          </p:cNvCxnSpPr>
          <p:nvPr/>
        </p:nvCxnSpPr>
        <p:spPr bwMode="auto">
          <a:xfrm flipV="1">
            <a:off x="6389370" y="4346575"/>
            <a:ext cx="800735" cy="101981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851" name="Text Box 24"/>
          <p:cNvSpPr txBox="1">
            <a:spLocks noChangeArrowheads="1"/>
          </p:cNvSpPr>
          <p:nvPr/>
        </p:nvSpPr>
        <p:spPr bwMode="auto">
          <a:xfrm>
            <a:off x="4399280" y="3778885"/>
            <a:ext cx="67119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7852" name="Text Box 25"/>
          <p:cNvSpPr txBox="1">
            <a:spLocks noChangeArrowheads="1"/>
          </p:cNvSpPr>
          <p:nvPr/>
        </p:nvSpPr>
        <p:spPr bwMode="auto">
          <a:xfrm>
            <a:off x="981710" y="5701665"/>
            <a:ext cx="1574800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Q 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= </a:t>
            </a:r>
            <a:r>
              <a:rPr lang="en-US" altLang="zh-CN" dirty="0" smtClean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7853" name="Text Box 26"/>
          <p:cNvSpPr txBox="1">
            <a:spLocks noChangeArrowheads="1"/>
          </p:cNvSpPr>
          <p:nvPr/>
        </p:nvSpPr>
        <p:spPr bwMode="auto">
          <a:xfrm>
            <a:off x="6369685" y="5422265"/>
            <a:ext cx="67119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7854" name="Text Box 27"/>
          <p:cNvSpPr txBox="1">
            <a:spLocks noChangeArrowheads="1"/>
          </p:cNvSpPr>
          <p:nvPr/>
        </p:nvSpPr>
        <p:spPr bwMode="auto">
          <a:xfrm>
            <a:off x="895985" y="2137410"/>
            <a:ext cx="67119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7855" name="Text Box 28"/>
          <p:cNvSpPr txBox="1">
            <a:spLocks noChangeArrowheads="1"/>
          </p:cNvSpPr>
          <p:nvPr/>
        </p:nvSpPr>
        <p:spPr bwMode="auto">
          <a:xfrm>
            <a:off x="676910" y="4217035"/>
            <a:ext cx="67119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7856" name="Text Box 29"/>
          <p:cNvSpPr txBox="1">
            <a:spLocks noChangeArrowheads="1"/>
          </p:cNvSpPr>
          <p:nvPr/>
        </p:nvSpPr>
        <p:spPr bwMode="auto">
          <a:xfrm>
            <a:off x="4288790" y="1918335"/>
            <a:ext cx="67119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7857" name="Text Box 30"/>
          <p:cNvSpPr txBox="1">
            <a:spLocks noChangeArrowheads="1"/>
          </p:cNvSpPr>
          <p:nvPr/>
        </p:nvSpPr>
        <p:spPr bwMode="auto">
          <a:xfrm>
            <a:off x="7573645" y="3778885"/>
            <a:ext cx="67119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7858" name="Text Box 31"/>
          <p:cNvSpPr txBox="1">
            <a:spLocks noChangeArrowheads="1"/>
          </p:cNvSpPr>
          <p:nvPr/>
        </p:nvSpPr>
        <p:spPr bwMode="auto">
          <a:xfrm>
            <a:off x="6151245" y="1807845"/>
            <a:ext cx="671195" cy="3683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7859" name="Line 32"/>
          <p:cNvSpPr>
            <a:spLocks noChangeShapeType="1"/>
          </p:cNvSpPr>
          <p:nvPr/>
        </p:nvSpPr>
        <p:spPr bwMode="auto">
          <a:xfrm flipH="1" flipV="1">
            <a:off x="4179570" y="4764405"/>
            <a:ext cx="1532890" cy="43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7860" name="Line 33"/>
          <p:cNvSpPr>
            <a:spLocks noChangeShapeType="1"/>
          </p:cNvSpPr>
          <p:nvPr/>
        </p:nvSpPr>
        <p:spPr bwMode="auto">
          <a:xfrm flipV="1">
            <a:off x="1661160" y="4435475"/>
            <a:ext cx="1970405" cy="3282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7861" name="Line 34"/>
          <p:cNvSpPr>
            <a:spLocks noChangeShapeType="1"/>
          </p:cNvSpPr>
          <p:nvPr/>
        </p:nvSpPr>
        <p:spPr bwMode="auto">
          <a:xfrm>
            <a:off x="1880235" y="2902585"/>
            <a:ext cx="1861185" cy="12045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7862" name="Line 35"/>
          <p:cNvSpPr>
            <a:spLocks noChangeShapeType="1"/>
          </p:cNvSpPr>
          <p:nvPr/>
        </p:nvSpPr>
        <p:spPr bwMode="auto">
          <a:xfrm flipH="1">
            <a:off x="1880235" y="2355215"/>
            <a:ext cx="18611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7863" name="Line 36"/>
          <p:cNvSpPr>
            <a:spLocks noChangeShapeType="1"/>
          </p:cNvSpPr>
          <p:nvPr/>
        </p:nvSpPr>
        <p:spPr bwMode="auto">
          <a:xfrm flipH="1">
            <a:off x="6369050" y="4326255"/>
            <a:ext cx="547370" cy="657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7864" name="Line 37"/>
          <p:cNvSpPr>
            <a:spLocks noChangeShapeType="1"/>
          </p:cNvSpPr>
          <p:nvPr/>
        </p:nvSpPr>
        <p:spPr bwMode="auto">
          <a:xfrm>
            <a:off x="6369050" y="3121660"/>
            <a:ext cx="438150" cy="657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0855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 (ct’d)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6803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7680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1DF558-CD95-4D53-B435-B94D69AAF28E}" type="slidenum">
              <a:rPr lang="en-US" altLang="zh-CN" sz="790"/>
              <a:pPr/>
              <a:t>14</a:t>
            </a:fld>
            <a:endParaRPr lang="en-US" altLang="zh-CN" sz="790"/>
          </a:p>
        </p:txBody>
      </p:sp>
      <p:sp>
        <p:nvSpPr>
          <p:cNvPr id="76806" name="Oval 1027"/>
          <p:cNvSpPr>
            <a:spLocks noChangeAspect="1" noChangeArrowheads="1"/>
          </p:cNvSpPr>
          <p:nvPr/>
        </p:nvSpPr>
        <p:spPr bwMode="auto">
          <a:xfrm>
            <a:off x="1214755" y="2485390"/>
            <a:ext cx="539115" cy="53975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6807" name="Oval 1028"/>
          <p:cNvSpPr>
            <a:spLocks noChangeAspect="1" noChangeArrowheads="1"/>
          </p:cNvSpPr>
          <p:nvPr/>
        </p:nvSpPr>
        <p:spPr bwMode="auto">
          <a:xfrm>
            <a:off x="3588385" y="4103370"/>
            <a:ext cx="539115" cy="53975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6808" name="Oval 1029"/>
          <p:cNvSpPr>
            <a:spLocks noChangeAspect="1" noChangeArrowheads="1"/>
          </p:cNvSpPr>
          <p:nvPr/>
        </p:nvSpPr>
        <p:spPr bwMode="auto">
          <a:xfrm>
            <a:off x="3588385" y="2377440"/>
            <a:ext cx="539115" cy="53975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6809" name="Oval 1030"/>
          <p:cNvSpPr>
            <a:spLocks noChangeAspect="1" noChangeArrowheads="1"/>
          </p:cNvSpPr>
          <p:nvPr/>
        </p:nvSpPr>
        <p:spPr bwMode="auto">
          <a:xfrm>
            <a:off x="998855" y="4643120"/>
            <a:ext cx="539115" cy="53975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6810" name="Oval 1031"/>
          <p:cNvSpPr>
            <a:spLocks noChangeAspect="1" noChangeArrowheads="1"/>
          </p:cNvSpPr>
          <p:nvPr/>
        </p:nvSpPr>
        <p:spPr bwMode="auto">
          <a:xfrm>
            <a:off x="6069330" y="2485390"/>
            <a:ext cx="539115" cy="53975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6811" name="Oval 1032"/>
          <p:cNvSpPr>
            <a:spLocks noChangeAspect="1" noChangeArrowheads="1"/>
          </p:cNvSpPr>
          <p:nvPr/>
        </p:nvSpPr>
        <p:spPr bwMode="auto">
          <a:xfrm>
            <a:off x="7687310" y="2485390"/>
            <a:ext cx="539115" cy="53975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76812" name="Oval 1033"/>
          <p:cNvSpPr>
            <a:spLocks noChangeAspect="1" noChangeArrowheads="1"/>
          </p:cNvSpPr>
          <p:nvPr/>
        </p:nvSpPr>
        <p:spPr bwMode="auto">
          <a:xfrm>
            <a:off x="6716395" y="3780155"/>
            <a:ext cx="539115" cy="53975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76813" name="Oval 1034"/>
          <p:cNvSpPr>
            <a:spLocks noChangeAspect="1" noChangeArrowheads="1"/>
          </p:cNvSpPr>
          <p:nvPr/>
        </p:nvSpPr>
        <p:spPr bwMode="auto">
          <a:xfrm>
            <a:off x="5637530" y="5074920"/>
            <a:ext cx="539115" cy="53975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76814" name="AutoShape 1035"/>
          <p:cNvCxnSpPr>
            <a:cxnSpLocks noChangeShapeType="1"/>
            <a:stCxn id="76806" idx="6"/>
            <a:endCxn id="76807" idx="0"/>
          </p:cNvCxnSpPr>
          <p:nvPr/>
        </p:nvCxnSpPr>
        <p:spPr bwMode="auto">
          <a:xfrm>
            <a:off x="1774190" y="2754630"/>
            <a:ext cx="2083435" cy="132842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5" name="AutoShape 1036"/>
          <p:cNvCxnSpPr>
            <a:cxnSpLocks noChangeShapeType="1"/>
            <a:stCxn id="76807" idx="2"/>
            <a:endCxn id="76806" idx="4"/>
          </p:cNvCxnSpPr>
          <p:nvPr/>
        </p:nvCxnSpPr>
        <p:spPr bwMode="auto">
          <a:xfrm rot="10800000">
            <a:off x="1484630" y="3044825"/>
            <a:ext cx="2083435" cy="132842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6" name="AutoShape 1037"/>
          <p:cNvCxnSpPr>
            <a:cxnSpLocks noChangeShapeType="1"/>
            <a:stCxn id="76806" idx="7"/>
            <a:endCxn id="76808" idx="2"/>
          </p:cNvCxnSpPr>
          <p:nvPr/>
        </p:nvCxnSpPr>
        <p:spPr bwMode="auto">
          <a:xfrm>
            <a:off x="1675765" y="2543810"/>
            <a:ext cx="1892300" cy="1035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7" name="AutoShape 1038"/>
          <p:cNvCxnSpPr>
            <a:cxnSpLocks noChangeShapeType="1"/>
            <a:stCxn id="76808" idx="5"/>
            <a:endCxn id="76807" idx="7"/>
          </p:cNvCxnSpPr>
          <p:nvPr/>
        </p:nvCxnSpPr>
        <p:spPr bwMode="auto">
          <a:xfrm>
            <a:off x="4048760" y="2858135"/>
            <a:ext cx="0" cy="13036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8" name="AutoShape 1039"/>
          <p:cNvCxnSpPr>
            <a:cxnSpLocks noChangeShapeType="1"/>
            <a:stCxn id="76809" idx="6"/>
            <a:endCxn id="76807" idx="3"/>
          </p:cNvCxnSpPr>
          <p:nvPr/>
        </p:nvCxnSpPr>
        <p:spPr bwMode="auto">
          <a:xfrm flipV="1">
            <a:off x="1558925" y="4584700"/>
            <a:ext cx="2108200" cy="3282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19" name="AutoShape 1040"/>
          <p:cNvCxnSpPr>
            <a:cxnSpLocks noChangeShapeType="1"/>
            <a:stCxn id="76806" idx="3"/>
            <a:endCxn id="76809" idx="0"/>
          </p:cNvCxnSpPr>
          <p:nvPr/>
        </p:nvCxnSpPr>
        <p:spPr bwMode="auto">
          <a:xfrm flipH="1">
            <a:off x="1268730" y="2966085"/>
            <a:ext cx="24765" cy="16567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0" name="AutoShape 1041"/>
          <p:cNvCxnSpPr>
            <a:cxnSpLocks noChangeShapeType="1"/>
            <a:stCxn id="76807" idx="5"/>
            <a:endCxn id="76813" idx="1"/>
          </p:cNvCxnSpPr>
          <p:nvPr/>
        </p:nvCxnSpPr>
        <p:spPr bwMode="auto">
          <a:xfrm>
            <a:off x="4048760" y="4584700"/>
            <a:ext cx="1667510" cy="5486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1" name="AutoShape 1042"/>
          <p:cNvCxnSpPr>
            <a:cxnSpLocks noChangeShapeType="1"/>
            <a:stCxn id="76813" idx="2"/>
            <a:endCxn id="76809" idx="5"/>
          </p:cNvCxnSpPr>
          <p:nvPr/>
        </p:nvCxnSpPr>
        <p:spPr bwMode="auto">
          <a:xfrm flipH="1" flipV="1">
            <a:off x="1459865" y="5123815"/>
            <a:ext cx="4157980" cy="2203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2" name="AutoShape 1043"/>
          <p:cNvCxnSpPr>
            <a:cxnSpLocks noChangeShapeType="1"/>
            <a:stCxn id="76812" idx="1"/>
            <a:endCxn id="76810" idx="4"/>
          </p:cNvCxnSpPr>
          <p:nvPr/>
        </p:nvCxnSpPr>
        <p:spPr bwMode="auto">
          <a:xfrm flipH="1" flipV="1">
            <a:off x="6339205" y="3044825"/>
            <a:ext cx="455930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3" name="AutoShape 1044"/>
          <p:cNvCxnSpPr>
            <a:cxnSpLocks noChangeShapeType="1"/>
            <a:stCxn id="76810" idx="6"/>
            <a:endCxn id="76811" idx="2"/>
          </p:cNvCxnSpPr>
          <p:nvPr/>
        </p:nvCxnSpPr>
        <p:spPr bwMode="auto">
          <a:xfrm>
            <a:off x="6628765" y="2754630"/>
            <a:ext cx="1038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4" name="AutoShape 1045"/>
          <p:cNvCxnSpPr>
            <a:cxnSpLocks noChangeShapeType="1"/>
            <a:stCxn id="76811" idx="4"/>
            <a:endCxn id="76812" idx="7"/>
          </p:cNvCxnSpPr>
          <p:nvPr/>
        </p:nvCxnSpPr>
        <p:spPr bwMode="auto">
          <a:xfrm flipH="1">
            <a:off x="7177405" y="3044825"/>
            <a:ext cx="779780" cy="793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5" name="AutoShape 1046"/>
          <p:cNvCxnSpPr>
            <a:cxnSpLocks noChangeShapeType="1"/>
            <a:stCxn id="76812" idx="2"/>
            <a:endCxn id="76813" idx="0"/>
          </p:cNvCxnSpPr>
          <p:nvPr/>
        </p:nvCxnSpPr>
        <p:spPr bwMode="auto">
          <a:xfrm rot="10800000" flipV="1">
            <a:off x="5907405" y="4049395"/>
            <a:ext cx="788670" cy="100457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826" name="AutoShape 1047"/>
          <p:cNvCxnSpPr>
            <a:cxnSpLocks noChangeShapeType="1"/>
            <a:stCxn id="76813" idx="6"/>
            <a:endCxn id="76812" idx="4"/>
          </p:cNvCxnSpPr>
          <p:nvPr/>
        </p:nvCxnSpPr>
        <p:spPr bwMode="auto">
          <a:xfrm flipV="1">
            <a:off x="6197600" y="4339590"/>
            <a:ext cx="788670" cy="100457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6827" name="Text Box 1048"/>
          <p:cNvSpPr txBox="1">
            <a:spLocks noChangeArrowheads="1"/>
          </p:cNvSpPr>
          <p:nvPr/>
        </p:nvSpPr>
        <p:spPr bwMode="auto">
          <a:xfrm>
            <a:off x="4236085" y="3780155"/>
            <a:ext cx="661670" cy="36766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6828" name="Text Box 1049"/>
          <p:cNvSpPr txBox="1">
            <a:spLocks noChangeArrowheads="1"/>
          </p:cNvSpPr>
          <p:nvPr/>
        </p:nvSpPr>
        <p:spPr bwMode="auto">
          <a:xfrm>
            <a:off x="868680" y="5595620"/>
            <a:ext cx="1633220" cy="398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Q </a:t>
            </a:r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= </a:t>
            </a:r>
            <a:r>
              <a:rPr lang="en-US" altLang="zh-CN" smtClean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H</a:t>
            </a:r>
            <a:endParaRPr lang="en-US" altLang="zh-CN" dirty="0" smtClean="0">
              <a:solidFill>
                <a:srgbClr val="263AF8"/>
              </a:solidFill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76829" name="Text Box 1050"/>
          <p:cNvSpPr txBox="1">
            <a:spLocks noChangeArrowheads="1"/>
          </p:cNvSpPr>
          <p:nvPr/>
        </p:nvSpPr>
        <p:spPr bwMode="auto">
          <a:xfrm>
            <a:off x="6177915" y="5399405"/>
            <a:ext cx="661670" cy="36766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6830" name="Text Box 1051"/>
          <p:cNvSpPr txBox="1">
            <a:spLocks noChangeArrowheads="1"/>
          </p:cNvSpPr>
          <p:nvPr/>
        </p:nvSpPr>
        <p:spPr bwMode="auto">
          <a:xfrm>
            <a:off x="784225" y="2162175"/>
            <a:ext cx="661670" cy="36766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6831" name="Text Box 1052"/>
          <p:cNvSpPr txBox="1">
            <a:spLocks noChangeArrowheads="1"/>
          </p:cNvSpPr>
          <p:nvPr/>
        </p:nvSpPr>
        <p:spPr bwMode="auto">
          <a:xfrm>
            <a:off x="568325" y="4211320"/>
            <a:ext cx="661670" cy="36766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6832" name="Text Box 1053"/>
          <p:cNvSpPr txBox="1">
            <a:spLocks noChangeArrowheads="1"/>
          </p:cNvSpPr>
          <p:nvPr/>
        </p:nvSpPr>
        <p:spPr bwMode="auto">
          <a:xfrm>
            <a:off x="4127500" y="1946275"/>
            <a:ext cx="661670" cy="36766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6833" name="Text Box 1054"/>
          <p:cNvSpPr txBox="1">
            <a:spLocks noChangeArrowheads="1"/>
          </p:cNvSpPr>
          <p:nvPr/>
        </p:nvSpPr>
        <p:spPr bwMode="auto">
          <a:xfrm>
            <a:off x="7364095" y="3780155"/>
            <a:ext cx="661670" cy="36766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6834" name="Text Box 1055"/>
          <p:cNvSpPr txBox="1">
            <a:spLocks noChangeArrowheads="1"/>
          </p:cNvSpPr>
          <p:nvPr/>
        </p:nvSpPr>
        <p:spPr bwMode="auto">
          <a:xfrm>
            <a:off x="5962015" y="1837690"/>
            <a:ext cx="661670" cy="36766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6835" name="Text Box 1056"/>
          <p:cNvSpPr txBox="1">
            <a:spLocks noChangeArrowheads="1"/>
          </p:cNvSpPr>
          <p:nvPr/>
        </p:nvSpPr>
        <p:spPr bwMode="auto">
          <a:xfrm>
            <a:off x="8119745" y="1946275"/>
            <a:ext cx="661670" cy="36766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6836" name="Line 1057"/>
          <p:cNvSpPr>
            <a:spLocks noChangeShapeType="1"/>
          </p:cNvSpPr>
          <p:nvPr/>
        </p:nvSpPr>
        <p:spPr bwMode="auto">
          <a:xfrm flipH="1" flipV="1">
            <a:off x="4019550" y="4751070"/>
            <a:ext cx="151003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6837" name="Line 1058"/>
          <p:cNvSpPr>
            <a:spLocks noChangeShapeType="1"/>
          </p:cNvSpPr>
          <p:nvPr/>
        </p:nvSpPr>
        <p:spPr bwMode="auto">
          <a:xfrm flipV="1">
            <a:off x="1538605" y="4427220"/>
            <a:ext cx="1941830" cy="323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6838" name="Line 1059"/>
          <p:cNvSpPr>
            <a:spLocks noChangeShapeType="1"/>
          </p:cNvSpPr>
          <p:nvPr/>
        </p:nvSpPr>
        <p:spPr bwMode="auto">
          <a:xfrm>
            <a:off x="1753870" y="2916555"/>
            <a:ext cx="1833880" cy="118681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6839" name="Line 1060"/>
          <p:cNvSpPr>
            <a:spLocks noChangeShapeType="1"/>
          </p:cNvSpPr>
          <p:nvPr/>
        </p:nvSpPr>
        <p:spPr bwMode="auto">
          <a:xfrm flipH="1">
            <a:off x="1753870" y="2377440"/>
            <a:ext cx="183388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6840" name="Line 1061"/>
          <p:cNvSpPr>
            <a:spLocks noChangeShapeType="1"/>
          </p:cNvSpPr>
          <p:nvPr/>
        </p:nvSpPr>
        <p:spPr bwMode="auto">
          <a:xfrm flipH="1">
            <a:off x="6177280" y="4319270"/>
            <a:ext cx="53911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6841" name="Line 1062"/>
          <p:cNvSpPr>
            <a:spLocks noChangeShapeType="1"/>
          </p:cNvSpPr>
          <p:nvPr/>
        </p:nvSpPr>
        <p:spPr bwMode="auto">
          <a:xfrm>
            <a:off x="6177280" y="3132455"/>
            <a:ext cx="43180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76842" name="Line 1063"/>
          <p:cNvSpPr>
            <a:spLocks noChangeShapeType="1"/>
          </p:cNvSpPr>
          <p:nvPr/>
        </p:nvSpPr>
        <p:spPr bwMode="auto">
          <a:xfrm flipH="1">
            <a:off x="6716395" y="2485390"/>
            <a:ext cx="97091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842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Weighted Shortest Path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885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788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D6AF20-174C-4690-B641-2FA6EB719B2E}" type="slidenum">
              <a:rPr lang="en-US" altLang="zh-CN" sz="790"/>
              <a:pPr/>
              <a:t>15</a:t>
            </a:fld>
            <a:endParaRPr lang="en-US" altLang="zh-CN" sz="790"/>
          </a:p>
        </p:txBody>
      </p:sp>
      <p:sp>
        <p:nvSpPr>
          <p:cNvPr id="7885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487680" y="1628775"/>
            <a:ext cx="8032115" cy="148780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/>
              <a:t>What if edges have weights?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Breadth </a:t>
            </a:r>
            <a:r>
              <a:rPr lang="en-US" altLang="zh-CN" sz="1800" dirty="0">
                <a:ea typeface="宋体" panose="02010600030101010101" pitchFamily="2" charset="-122"/>
              </a:rPr>
              <a:t>First Search does not work anymore 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minimum </a:t>
            </a:r>
            <a:r>
              <a:rPr lang="en-US" altLang="zh-CN" sz="1600" i="1" dirty="0" smtClean="0">
                <a:ea typeface="宋体" panose="02010600030101010101" pitchFamily="2" charset="-122"/>
              </a:rPr>
              <a:t>cost</a:t>
            </a:r>
            <a:r>
              <a:rPr lang="en-US" altLang="zh-CN" sz="1600" dirty="0" smtClean="0">
                <a:ea typeface="宋体" panose="02010600030101010101" pitchFamily="2" charset="-122"/>
              </a:rPr>
              <a:t> path may have more edges than minimum </a:t>
            </a:r>
            <a:r>
              <a:rPr lang="en-US" altLang="zh-CN" sz="1600" i="1" dirty="0" smtClean="0">
                <a:ea typeface="宋体" panose="02010600030101010101" pitchFamily="2" charset="-122"/>
              </a:rPr>
              <a:t>length</a:t>
            </a:r>
            <a:r>
              <a:rPr lang="en-US" altLang="zh-CN" sz="1600" dirty="0" smtClean="0">
                <a:ea typeface="宋体" panose="02010600030101010101" pitchFamily="2" charset="-122"/>
              </a:rPr>
              <a:t> path</a:t>
            </a:r>
          </a:p>
        </p:txBody>
      </p:sp>
      <p:sp>
        <p:nvSpPr>
          <p:cNvPr id="78855" name="Oval 2052"/>
          <p:cNvSpPr>
            <a:spLocks noChangeAspect="1" noChangeArrowheads="1"/>
          </p:cNvSpPr>
          <p:nvPr/>
        </p:nvSpPr>
        <p:spPr bwMode="auto">
          <a:xfrm>
            <a:off x="2433955" y="3175635"/>
            <a:ext cx="316230" cy="3162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8856" name="Oval 2053"/>
          <p:cNvSpPr>
            <a:spLocks noChangeAspect="1" noChangeArrowheads="1"/>
          </p:cNvSpPr>
          <p:nvPr/>
        </p:nvSpPr>
        <p:spPr bwMode="auto">
          <a:xfrm>
            <a:off x="3824605" y="4187190"/>
            <a:ext cx="316230" cy="316230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8857" name="Oval 2054"/>
          <p:cNvSpPr>
            <a:spLocks noChangeAspect="1" noChangeArrowheads="1"/>
          </p:cNvSpPr>
          <p:nvPr/>
        </p:nvSpPr>
        <p:spPr bwMode="auto">
          <a:xfrm>
            <a:off x="4077335" y="3112135"/>
            <a:ext cx="316230" cy="3162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8858" name="Oval 2055"/>
          <p:cNvSpPr>
            <a:spLocks noChangeAspect="1" noChangeArrowheads="1"/>
          </p:cNvSpPr>
          <p:nvPr/>
        </p:nvSpPr>
        <p:spPr bwMode="auto">
          <a:xfrm>
            <a:off x="2307590" y="4439920"/>
            <a:ext cx="316230" cy="3162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8859" name="Oval 2056"/>
          <p:cNvSpPr>
            <a:spLocks noChangeAspect="1" noChangeArrowheads="1"/>
          </p:cNvSpPr>
          <p:nvPr/>
        </p:nvSpPr>
        <p:spPr bwMode="auto">
          <a:xfrm>
            <a:off x="5278120" y="3175635"/>
            <a:ext cx="316230" cy="3162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8860" name="Oval 2057"/>
          <p:cNvSpPr>
            <a:spLocks noChangeAspect="1" noChangeArrowheads="1"/>
          </p:cNvSpPr>
          <p:nvPr/>
        </p:nvSpPr>
        <p:spPr bwMode="auto">
          <a:xfrm>
            <a:off x="6226175" y="3175635"/>
            <a:ext cx="316230" cy="3162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78861" name="Oval 2058"/>
          <p:cNvSpPr>
            <a:spLocks noChangeAspect="1" noChangeArrowheads="1"/>
          </p:cNvSpPr>
          <p:nvPr/>
        </p:nvSpPr>
        <p:spPr bwMode="auto">
          <a:xfrm>
            <a:off x="5657850" y="3934460"/>
            <a:ext cx="316230" cy="3162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78862" name="Oval 2059"/>
          <p:cNvSpPr>
            <a:spLocks noChangeAspect="1" noChangeArrowheads="1"/>
          </p:cNvSpPr>
          <p:nvPr/>
        </p:nvSpPr>
        <p:spPr bwMode="auto">
          <a:xfrm>
            <a:off x="4899025" y="4566285"/>
            <a:ext cx="316230" cy="31623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78863" name="AutoShape 2060"/>
          <p:cNvCxnSpPr>
            <a:cxnSpLocks noChangeShapeType="1"/>
            <a:stCxn id="78855" idx="6"/>
            <a:endCxn id="78856" idx="1"/>
          </p:cNvCxnSpPr>
          <p:nvPr/>
        </p:nvCxnSpPr>
        <p:spPr bwMode="auto">
          <a:xfrm>
            <a:off x="2762250" y="3333750"/>
            <a:ext cx="1108710" cy="88773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64" name="AutoShape 2061"/>
          <p:cNvCxnSpPr>
            <a:cxnSpLocks noChangeShapeType="1"/>
            <a:stCxn id="78856" idx="2"/>
            <a:endCxn id="78855" idx="4"/>
          </p:cNvCxnSpPr>
          <p:nvPr/>
        </p:nvCxnSpPr>
        <p:spPr bwMode="auto">
          <a:xfrm rot="10800000">
            <a:off x="2592070" y="3503295"/>
            <a:ext cx="1220470" cy="841375"/>
          </a:xfrm>
          <a:prstGeom prst="curvedConnector2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65" name="AutoShape 2062"/>
          <p:cNvCxnSpPr>
            <a:cxnSpLocks noChangeShapeType="1"/>
            <a:stCxn id="78855" idx="7"/>
            <a:endCxn id="78857" idx="2"/>
          </p:cNvCxnSpPr>
          <p:nvPr/>
        </p:nvCxnSpPr>
        <p:spPr bwMode="auto">
          <a:xfrm>
            <a:off x="2703830" y="3209925"/>
            <a:ext cx="1361440" cy="60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66" name="AutoShape 2063"/>
          <p:cNvCxnSpPr>
            <a:cxnSpLocks noChangeShapeType="1"/>
            <a:stCxn id="78857" idx="4"/>
            <a:endCxn id="78856" idx="0"/>
          </p:cNvCxnSpPr>
          <p:nvPr/>
        </p:nvCxnSpPr>
        <p:spPr bwMode="auto">
          <a:xfrm flipH="1">
            <a:off x="3982720" y="3440430"/>
            <a:ext cx="252730" cy="7346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67" name="AutoShape 2064"/>
          <p:cNvCxnSpPr>
            <a:cxnSpLocks noChangeShapeType="1"/>
            <a:stCxn id="78858" idx="6"/>
            <a:endCxn id="78856" idx="3"/>
          </p:cNvCxnSpPr>
          <p:nvPr/>
        </p:nvCxnSpPr>
        <p:spPr bwMode="auto">
          <a:xfrm flipV="1">
            <a:off x="2635885" y="4469130"/>
            <a:ext cx="1235075" cy="12890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68" name="AutoShape 2065"/>
          <p:cNvCxnSpPr>
            <a:cxnSpLocks noChangeShapeType="1"/>
            <a:stCxn id="78855" idx="3"/>
            <a:endCxn id="78858" idx="0"/>
          </p:cNvCxnSpPr>
          <p:nvPr/>
        </p:nvCxnSpPr>
        <p:spPr bwMode="auto">
          <a:xfrm flipH="1">
            <a:off x="2465705" y="3457575"/>
            <a:ext cx="14605" cy="97091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69" name="AutoShape 2066"/>
          <p:cNvCxnSpPr>
            <a:cxnSpLocks noChangeShapeType="1"/>
            <a:stCxn id="78856" idx="5"/>
            <a:endCxn id="78862" idx="2"/>
          </p:cNvCxnSpPr>
          <p:nvPr/>
        </p:nvCxnSpPr>
        <p:spPr bwMode="auto">
          <a:xfrm>
            <a:off x="4094480" y="4469130"/>
            <a:ext cx="792480" cy="25527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0" name="AutoShape 2067"/>
          <p:cNvCxnSpPr>
            <a:cxnSpLocks noChangeShapeType="1"/>
            <a:stCxn id="78862" idx="3"/>
            <a:endCxn id="78858" idx="5"/>
          </p:cNvCxnSpPr>
          <p:nvPr/>
        </p:nvCxnSpPr>
        <p:spPr bwMode="auto">
          <a:xfrm flipH="1" flipV="1">
            <a:off x="2577465" y="4721860"/>
            <a:ext cx="2367280" cy="12636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1" name="AutoShape 2068"/>
          <p:cNvCxnSpPr>
            <a:cxnSpLocks noChangeShapeType="1"/>
            <a:stCxn id="78861" idx="1"/>
            <a:endCxn id="78859" idx="4"/>
          </p:cNvCxnSpPr>
          <p:nvPr/>
        </p:nvCxnSpPr>
        <p:spPr bwMode="auto">
          <a:xfrm flipH="1" flipV="1">
            <a:off x="5436235" y="3503295"/>
            <a:ext cx="267335" cy="4648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2" name="AutoShape 2069"/>
          <p:cNvCxnSpPr>
            <a:cxnSpLocks noChangeShapeType="1"/>
            <a:stCxn id="78859" idx="6"/>
            <a:endCxn id="78860" idx="2"/>
          </p:cNvCxnSpPr>
          <p:nvPr/>
        </p:nvCxnSpPr>
        <p:spPr bwMode="auto">
          <a:xfrm>
            <a:off x="5606415" y="3333750"/>
            <a:ext cx="60833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3" name="AutoShape 2070"/>
          <p:cNvCxnSpPr>
            <a:cxnSpLocks noChangeShapeType="1"/>
            <a:stCxn id="78860" idx="4"/>
            <a:endCxn id="78861" idx="7"/>
          </p:cNvCxnSpPr>
          <p:nvPr/>
        </p:nvCxnSpPr>
        <p:spPr bwMode="auto">
          <a:xfrm flipH="1">
            <a:off x="5927725" y="3503295"/>
            <a:ext cx="457200" cy="4648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4" name="AutoShape 2071"/>
          <p:cNvCxnSpPr>
            <a:cxnSpLocks noChangeShapeType="1"/>
            <a:stCxn id="78861" idx="2"/>
            <a:endCxn id="78862" idx="0"/>
          </p:cNvCxnSpPr>
          <p:nvPr/>
        </p:nvCxnSpPr>
        <p:spPr bwMode="auto">
          <a:xfrm rot="10800000" flipV="1">
            <a:off x="5057140" y="4091940"/>
            <a:ext cx="588645" cy="46228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875" name="AutoShape 2072"/>
          <p:cNvCxnSpPr>
            <a:cxnSpLocks noChangeShapeType="1"/>
            <a:stCxn id="78862" idx="6"/>
            <a:endCxn id="78861" idx="4"/>
          </p:cNvCxnSpPr>
          <p:nvPr/>
        </p:nvCxnSpPr>
        <p:spPr bwMode="auto">
          <a:xfrm flipV="1">
            <a:off x="5227320" y="4262120"/>
            <a:ext cx="588645" cy="46228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876" name="Text Box 2073"/>
          <p:cNvSpPr txBox="1">
            <a:spLocks noChangeArrowheads="1"/>
          </p:cNvSpPr>
          <p:nvPr/>
        </p:nvSpPr>
        <p:spPr bwMode="auto">
          <a:xfrm>
            <a:off x="3053080" y="2934970"/>
            <a:ext cx="3962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8877" name="Text Box 2074"/>
          <p:cNvSpPr txBox="1">
            <a:spLocks noChangeArrowheads="1"/>
          </p:cNvSpPr>
          <p:nvPr/>
        </p:nvSpPr>
        <p:spPr bwMode="auto">
          <a:xfrm>
            <a:off x="5720715" y="3049270"/>
            <a:ext cx="3962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8878" name="Text Box 2075"/>
          <p:cNvSpPr txBox="1">
            <a:spLocks noChangeArrowheads="1"/>
          </p:cNvSpPr>
          <p:nvPr/>
        </p:nvSpPr>
        <p:spPr bwMode="auto">
          <a:xfrm>
            <a:off x="5531485" y="3491230"/>
            <a:ext cx="3962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8879" name="Text Box 2076"/>
          <p:cNvSpPr txBox="1">
            <a:spLocks noChangeArrowheads="1"/>
          </p:cNvSpPr>
          <p:nvPr/>
        </p:nvSpPr>
        <p:spPr bwMode="auto">
          <a:xfrm>
            <a:off x="6157595" y="3617595"/>
            <a:ext cx="3962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8880" name="Text Box 2077"/>
          <p:cNvSpPr txBox="1">
            <a:spLocks noChangeArrowheads="1"/>
          </p:cNvSpPr>
          <p:nvPr/>
        </p:nvSpPr>
        <p:spPr bwMode="auto">
          <a:xfrm>
            <a:off x="5594350" y="4502785"/>
            <a:ext cx="3962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8881" name="Text Box 2078"/>
          <p:cNvSpPr txBox="1">
            <a:spLocks noChangeArrowheads="1"/>
          </p:cNvSpPr>
          <p:nvPr/>
        </p:nvSpPr>
        <p:spPr bwMode="auto">
          <a:xfrm>
            <a:off x="5088255" y="3921125"/>
            <a:ext cx="3962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8882" name="Text Box 2079"/>
          <p:cNvSpPr txBox="1">
            <a:spLocks noChangeArrowheads="1"/>
          </p:cNvSpPr>
          <p:nvPr/>
        </p:nvSpPr>
        <p:spPr bwMode="auto">
          <a:xfrm>
            <a:off x="4267200" y="4250055"/>
            <a:ext cx="3962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8883" name="Text Box 2080"/>
          <p:cNvSpPr txBox="1">
            <a:spLocks noChangeArrowheads="1"/>
          </p:cNvSpPr>
          <p:nvPr/>
        </p:nvSpPr>
        <p:spPr bwMode="auto">
          <a:xfrm>
            <a:off x="3945890" y="3491230"/>
            <a:ext cx="3962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8884" name="Text Box 2081"/>
          <p:cNvSpPr txBox="1">
            <a:spLocks noChangeArrowheads="1"/>
          </p:cNvSpPr>
          <p:nvPr/>
        </p:nvSpPr>
        <p:spPr bwMode="auto">
          <a:xfrm>
            <a:off x="3503295" y="3364865"/>
            <a:ext cx="3962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8885" name="Text Box 2082"/>
          <p:cNvSpPr txBox="1">
            <a:spLocks noChangeArrowheads="1"/>
          </p:cNvSpPr>
          <p:nvPr/>
        </p:nvSpPr>
        <p:spPr bwMode="auto">
          <a:xfrm>
            <a:off x="2939415" y="3808095"/>
            <a:ext cx="3962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78886" name="Text Box 2083"/>
          <p:cNvSpPr txBox="1">
            <a:spLocks noChangeArrowheads="1"/>
          </p:cNvSpPr>
          <p:nvPr/>
        </p:nvSpPr>
        <p:spPr bwMode="auto">
          <a:xfrm>
            <a:off x="2209165" y="3750945"/>
            <a:ext cx="3962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8887" name="Text Box 2084"/>
          <p:cNvSpPr txBox="1">
            <a:spLocks noChangeArrowheads="1"/>
          </p:cNvSpPr>
          <p:nvPr/>
        </p:nvSpPr>
        <p:spPr bwMode="auto">
          <a:xfrm>
            <a:off x="2876550" y="4232275"/>
            <a:ext cx="3962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78888" name="Text Box 2085"/>
          <p:cNvSpPr txBox="1">
            <a:spLocks noChangeArrowheads="1"/>
          </p:cNvSpPr>
          <p:nvPr/>
        </p:nvSpPr>
        <p:spPr bwMode="auto">
          <a:xfrm>
            <a:off x="3531235" y="4763770"/>
            <a:ext cx="3962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78889" name="Text Box 2086"/>
          <p:cNvSpPr txBox="1">
            <a:spLocks noChangeArrowheads="1"/>
          </p:cNvSpPr>
          <p:nvPr/>
        </p:nvSpPr>
        <p:spPr bwMode="auto">
          <a:xfrm>
            <a:off x="2175510" y="5229225"/>
            <a:ext cx="5361305" cy="922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solidFill>
                  <a:srgbClr val="FF0000"/>
                </a:solidFill>
                <a:latin typeface="Sitka Text" pitchFamily="2" charset="0"/>
              </a:rPr>
              <a:t>from C to A</a:t>
            </a:r>
          </a:p>
          <a:p>
            <a:r>
              <a:rPr lang="en-US" altLang="zh-CN" sz="1800" dirty="0" smtClean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Shortest </a:t>
            </a:r>
            <a:r>
              <a:rPr lang="en-US" altLang="zh-CN" sz="18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path (length</a:t>
            </a:r>
            <a:r>
              <a:rPr lang="en-US" altLang="zh-CN" sz="1800" dirty="0" smtClean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) </a:t>
            </a:r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=</a:t>
            </a:r>
            <a:r>
              <a:rPr lang="en-US" altLang="zh-CN" sz="1800" dirty="0" smtClean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 </a:t>
            </a:r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C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A (cost = 9)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Sitka Text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Minimum Cost </a:t>
            </a:r>
            <a:r>
              <a:rPr lang="en-US" altLang="zh-CN" sz="1800" dirty="0" smtClean="0">
                <a:solidFill>
                  <a:srgbClr val="0000FF"/>
                </a:solidFill>
                <a:latin typeface="Sitka Text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Path</a:t>
            </a:r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= CED</a:t>
            </a:r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A (cost = 8)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4108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Dijkstra’s Algorithm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987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798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872529-BE0C-49CF-9B94-6BB8156A9398}" type="slidenum">
              <a:rPr lang="en-US" altLang="zh-CN" sz="790"/>
              <a:pPr/>
              <a:t>16</a:t>
            </a:fld>
            <a:endParaRPr lang="en-US" altLang="zh-CN" sz="790"/>
          </a:p>
        </p:txBody>
      </p:sp>
      <p:sp>
        <p:nvSpPr>
          <p:cNvPr id="7987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33730" y="2187575"/>
            <a:ext cx="7886700" cy="3213100"/>
          </a:xfrm>
        </p:spPr>
        <p:txBody>
          <a:bodyPr>
            <a:normAutofit lnSpcReduction="10000"/>
          </a:bodyPr>
          <a:lstStyle/>
          <a:p>
            <a:pPr algn="just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Classic algorithm for solving </a:t>
            </a:r>
            <a:r>
              <a:rPr lang="en-US" altLang="zh-CN" dirty="0">
                <a:ea typeface="宋体" panose="02010600030101010101" pitchFamily="2" charset="-122"/>
              </a:rPr>
              <a:t>Single-Source Shortest Paths in weighted </a:t>
            </a:r>
            <a:r>
              <a:rPr lang="en-US" altLang="zh-CN" dirty="0" smtClean="0">
                <a:ea typeface="宋体" panose="02010600030101010101" pitchFamily="2" charset="-122"/>
              </a:rPr>
              <a:t>graphs (without negative </a:t>
            </a:r>
            <a:r>
              <a:rPr lang="en-US" altLang="zh-CN" dirty="0">
                <a:ea typeface="宋体" panose="02010600030101010101" pitchFamily="2" charset="-122"/>
              </a:rPr>
              <a:t>weights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 algn="just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A 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greedy algorithm </a:t>
            </a:r>
            <a:r>
              <a:rPr lang="en-US" altLang="zh-CN" dirty="0" smtClean="0">
                <a:ea typeface="宋体" panose="02010600030101010101" pitchFamily="2" charset="-122"/>
              </a:rPr>
              <a:t>(irrevocably makes decisions without considering future consequences)</a:t>
            </a:r>
          </a:p>
        </p:txBody>
      </p:sp>
      <p:sp>
        <p:nvSpPr>
          <p:cNvPr id="38" name="Freeform 1438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7812405" y="5400675"/>
            <a:ext cx="979170" cy="771525"/>
          </a:xfrm>
          <a:custGeom>
            <a:avLst/>
            <a:gdLst>
              <a:gd name="T0" fmla="*/ 377 w 515"/>
              <a:gd name="T1" fmla="*/ 160 h 406"/>
              <a:gd name="T2" fmla="*/ 367 w 515"/>
              <a:gd name="T3" fmla="*/ 140 h 406"/>
              <a:gd name="T4" fmla="*/ 328 w 515"/>
              <a:gd name="T5" fmla="*/ 7 h 406"/>
              <a:gd name="T6" fmla="*/ 261 w 515"/>
              <a:gd name="T7" fmla="*/ 20 h 406"/>
              <a:gd name="T8" fmla="*/ 2 w 515"/>
              <a:gd name="T9" fmla="*/ 326 h 406"/>
              <a:gd name="T10" fmla="*/ 160 w 515"/>
              <a:gd name="T11" fmla="*/ 280 h 406"/>
              <a:gd name="T12" fmla="*/ 320 w 515"/>
              <a:gd name="T13" fmla="*/ 178 h 406"/>
              <a:gd name="T14" fmla="*/ 333 w 515"/>
              <a:gd name="T15" fmla="*/ 310 h 406"/>
              <a:gd name="T16" fmla="*/ 351 w 515"/>
              <a:gd name="T17" fmla="*/ 371 h 406"/>
              <a:gd name="T18" fmla="*/ 493 w 515"/>
              <a:gd name="T19" fmla="*/ 363 h 406"/>
              <a:gd name="T20" fmla="*/ 364 w 515"/>
              <a:gd name="T21" fmla="*/ 233 h 406"/>
              <a:gd name="T22" fmla="*/ 236 w 515"/>
              <a:gd name="T23" fmla="*/ 77 h 406"/>
              <a:gd name="T24" fmla="*/ 237 w 515"/>
              <a:gd name="T25" fmla="*/ 123 h 406"/>
              <a:gd name="T26" fmla="*/ 138 w 515"/>
              <a:gd name="T27" fmla="*/ 251 h 406"/>
              <a:gd name="T28" fmla="*/ 126 w 515"/>
              <a:gd name="T29" fmla="*/ 370 h 406"/>
              <a:gd name="T30" fmla="*/ 121 w 515"/>
              <a:gd name="T31" fmla="*/ 354 h 406"/>
              <a:gd name="T32" fmla="*/ 136 w 515"/>
              <a:gd name="T33" fmla="*/ 318 h 406"/>
              <a:gd name="T34" fmla="*/ 83 w 515"/>
              <a:gd name="T35" fmla="*/ 385 h 406"/>
              <a:gd name="T36" fmla="*/ 121 w 515"/>
              <a:gd name="T37" fmla="*/ 301 h 406"/>
              <a:gd name="T38" fmla="*/ 44 w 515"/>
              <a:gd name="T39" fmla="*/ 372 h 406"/>
              <a:gd name="T40" fmla="*/ 90 w 515"/>
              <a:gd name="T41" fmla="*/ 285 h 406"/>
              <a:gd name="T42" fmla="*/ 48 w 515"/>
              <a:gd name="T43" fmla="*/ 296 h 406"/>
              <a:gd name="T44" fmla="*/ 18 w 515"/>
              <a:gd name="T45" fmla="*/ 339 h 406"/>
              <a:gd name="T46" fmla="*/ 15 w 515"/>
              <a:gd name="T47" fmla="*/ 330 h 406"/>
              <a:gd name="T48" fmla="*/ 149 w 515"/>
              <a:gd name="T49" fmla="*/ 288 h 406"/>
              <a:gd name="T50" fmla="*/ 179 w 515"/>
              <a:gd name="T51" fmla="*/ 248 h 406"/>
              <a:gd name="T52" fmla="*/ 145 w 515"/>
              <a:gd name="T53" fmla="*/ 241 h 406"/>
              <a:gd name="T54" fmla="*/ 181 w 515"/>
              <a:gd name="T55" fmla="*/ 238 h 406"/>
              <a:gd name="T56" fmla="*/ 200 w 515"/>
              <a:gd name="T57" fmla="*/ 209 h 406"/>
              <a:gd name="T58" fmla="*/ 232 w 515"/>
              <a:gd name="T59" fmla="*/ 140 h 406"/>
              <a:gd name="T60" fmla="*/ 269 w 515"/>
              <a:gd name="T61" fmla="*/ 164 h 406"/>
              <a:gd name="T62" fmla="*/ 243 w 515"/>
              <a:gd name="T63" fmla="*/ 137 h 406"/>
              <a:gd name="T64" fmla="*/ 265 w 515"/>
              <a:gd name="T65" fmla="*/ 152 h 406"/>
              <a:gd name="T66" fmla="*/ 327 w 515"/>
              <a:gd name="T67" fmla="*/ 155 h 406"/>
              <a:gd name="T68" fmla="*/ 297 w 515"/>
              <a:gd name="T69" fmla="*/ 157 h 406"/>
              <a:gd name="T70" fmla="*/ 267 w 515"/>
              <a:gd name="T71" fmla="*/ 143 h 406"/>
              <a:gd name="T72" fmla="*/ 259 w 515"/>
              <a:gd name="T73" fmla="*/ 136 h 406"/>
              <a:gd name="T74" fmla="*/ 343 w 515"/>
              <a:gd name="T75" fmla="*/ 149 h 406"/>
              <a:gd name="T76" fmla="*/ 368 w 515"/>
              <a:gd name="T77" fmla="*/ 165 h 406"/>
              <a:gd name="T78" fmla="*/ 369 w 515"/>
              <a:gd name="T79" fmla="*/ 170 h 406"/>
              <a:gd name="T80" fmla="*/ 357 w 515"/>
              <a:gd name="T81" fmla="*/ 150 h 406"/>
              <a:gd name="T82" fmla="*/ 376 w 515"/>
              <a:gd name="T83" fmla="*/ 340 h 406"/>
              <a:gd name="T84" fmla="*/ 464 w 515"/>
              <a:gd name="T85" fmla="*/ 376 h 406"/>
              <a:gd name="T86" fmla="*/ 460 w 515"/>
              <a:gd name="T87" fmla="*/ 356 h 406"/>
              <a:gd name="T88" fmla="*/ 395 w 515"/>
              <a:gd name="T89" fmla="*/ 383 h 406"/>
              <a:gd name="T90" fmla="*/ 437 w 515"/>
              <a:gd name="T91" fmla="*/ 290 h 406"/>
              <a:gd name="T92" fmla="*/ 384 w 515"/>
              <a:gd name="T93" fmla="*/ 335 h 406"/>
              <a:gd name="T94" fmla="*/ 399 w 515"/>
              <a:gd name="T95" fmla="*/ 307 h 406"/>
              <a:gd name="T96" fmla="*/ 356 w 515"/>
              <a:gd name="T97" fmla="*/ 324 h 406"/>
              <a:gd name="T98" fmla="*/ 359 w 515"/>
              <a:gd name="T99" fmla="*/ 304 h 406"/>
              <a:gd name="T100" fmla="*/ 407 w 515"/>
              <a:gd name="T101" fmla="*/ 267 h 406"/>
              <a:gd name="T102" fmla="*/ 464 w 515"/>
              <a:gd name="T103" fmla="*/ 376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15" h="406">
                <a:moveTo>
                  <a:pt x="496" y="271"/>
                </a:moveTo>
                <a:cubicBezTo>
                  <a:pt x="477" y="246"/>
                  <a:pt x="441" y="243"/>
                  <a:pt x="410" y="250"/>
                </a:cubicBezTo>
                <a:cubicBezTo>
                  <a:pt x="395" y="223"/>
                  <a:pt x="383" y="193"/>
                  <a:pt x="375" y="163"/>
                </a:cubicBezTo>
                <a:cubicBezTo>
                  <a:pt x="375" y="162"/>
                  <a:pt x="376" y="160"/>
                  <a:pt x="377" y="160"/>
                </a:cubicBezTo>
                <a:cubicBezTo>
                  <a:pt x="378" y="158"/>
                  <a:pt x="376" y="156"/>
                  <a:pt x="375" y="157"/>
                </a:cubicBezTo>
                <a:cubicBezTo>
                  <a:pt x="374" y="158"/>
                  <a:pt x="374" y="158"/>
                  <a:pt x="373" y="159"/>
                </a:cubicBezTo>
                <a:cubicBezTo>
                  <a:pt x="372" y="153"/>
                  <a:pt x="370" y="147"/>
                  <a:pt x="369" y="142"/>
                </a:cubicBezTo>
                <a:cubicBezTo>
                  <a:pt x="369" y="141"/>
                  <a:pt x="368" y="140"/>
                  <a:pt x="367" y="140"/>
                </a:cubicBezTo>
                <a:cubicBezTo>
                  <a:pt x="374" y="132"/>
                  <a:pt x="379" y="124"/>
                  <a:pt x="382" y="115"/>
                </a:cubicBezTo>
                <a:cubicBezTo>
                  <a:pt x="385" y="109"/>
                  <a:pt x="388" y="104"/>
                  <a:pt x="391" y="98"/>
                </a:cubicBezTo>
                <a:cubicBezTo>
                  <a:pt x="392" y="95"/>
                  <a:pt x="388" y="92"/>
                  <a:pt x="386" y="95"/>
                </a:cubicBezTo>
                <a:cubicBezTo>
                  <a:pt x="389" y="58"/>
                  <a:pt x="369" y="18"/>
                  <a:pt x="328" y="7"/>
                </a:cubicBezTo>
                <a:cubicBezTo>
                  <a:pt x="303" y="0"/>
                  <a:pt x="281" y="5"/>
                  <a:pt x="263" y="18"/>
                </a:cubicBezTo>
                <a:cubicBezTo>
                  <a:pt x="264" y="16"/>
                  <a:pt x="266" y="14"/>
                  <a:pt x="268" y="12"/>
                </a:cubicBezTo>
                <a:cubicBezTo>
                  <a:pt x="268" y="12"/>
                  <a:pt x="268" y="11"/>
                  <a:pt x="267" y="11"/>
                </a:cubicBezTo>
                <a:cubicBezTo>
                  <a:pt x="265" y="14"/>
                  <a:pt x="263" y="17"/>
                  <a:pt x="261" y="20"/>
                </a:cubicBezTo>
                <a:cubicBezTo>
                  <a:pt x="229" y="44"/>
                  <a:pt x="214" y="91"/>
                  <a:pt x="228" y="131"/>
                </a:cubicBezTo>
                <a:cubicBezTo>
                  <a:pt x="192" y="166"/>
                  <a:pt x="156" y="202"/>
                  <a:pt x="127" y="243"/>
                </a:cubicBezTo>
                <a:cubicBezTo>
                  <a:pt x="93" y="224"/>
                  <a:pt x="49" y="234"/>
                  <a:pt x="23" y="264"/>
                </a:cubicBezTo>
                <a:cubicBezTo>
                  <a:pt x="8" y="281"/>
                  <a:pt x="0" y="304"/>
                  <a:pt x="2" y="326"/>
                </a:cubicBezTo>
                <a:cubicBezTo>
                  <a:pt x="4" y="349"/>
                  <a:pt x="16" y="368"/>
                  <a:pt x="34" y="381"/>
                </a:cubicBezTo>
                <a:cubicBezTo>
                  <a:pt x="43" y="388"/>
                  <a:pt x="55" y="393"/>
                  <a:pt x="68" y="395"/>
                </a:cubicBezTo>
                <a:cubicBezTo>
                  <a:pt x="105" y="406"/>
                  <a:pt x="147" y="388"/>
                  <a:pt x="162" y="351"/>
                </a:cubicBezTo>
                <a:cubicBezTo>
                  <a:pt x="170" y="328"/>
                  <a:pt x="170" y="302"/>
                  <a:pt x="160" y="280"/>
                </a:cubicBezTo>
                <a:cubicBezTo>
                  <a:pt x="167" y="274"/>
                  <a:pt x="173" y="267"/>
                  <a:pt x="178" y="261"/>
                </a:cubicBezTo>
                <a:cubicBezTo>
                  <a:pt x="189" y="250"/>
                  <a:pt x="199" y="237"/>
                  <a:pt x="209" y="225"/>
                </a:cubicBezTo>
                <a:cubicBezTo>
                  <a:pt x="225" y="206"/>
                  <a:pt x="242" y="188"/>
                  <a:pt x="260" y="172"/>
                </a:cubicBezTo>
                <a:cubicBezTo>
                  <a:pt x="278" y="183"/>
                  <a:pt x="300" y="187"/>
                  <a:pt x="320" y="178"/>
                </a:cubicBezTo>
                <a:cubicBezTo>
                  <a:pt x="325" y="176"/>
                  <a:pt x="329" y="173"/>
                  <a:pt x="334" y="170"/>
                </a:cubicBezTo>
                <a:cubicBezTo>
                  <a:pt x="338" y="204"/>
                  <a:pt x="352" y="237"/>
                  <a:pt x="365" y="268"/>
                </a:cubicBezTo>
                <a:cubicBezTo>
                  <a:pt x="354" y="275"/>
                  <a:pt x="344" y="284"/>
                  <a:pt x="338" y="296"/>
                </a:cubicBezTo>
                <a:cubicBezTo>
                  <a:pt x="335" y="300"/>
                  <a:pt x="333" y="305"/>
                  <a:pt x="333" y="310"/>
                </a:cubicBezTo>
                <a:cubicBezTo>
                  <a:pt x="325" y="321"/>
                  <a:pt x="326" y="334"/>
                  <a:pt x="335" y="349"/>
                </a:cubicBezTo>
                <a:cubicBezTo>
                  <a:pt x="338" y="353"/>
                  <a:pt x="342" y="359"/>
                  <a:pt x="348" y="365"/>
                </a:cubicBezTo>
                <a:cubicBezTo>
                  <a:pt x="348" y="365"/>
                  <a:pt x="348" y="365"/>
                  <a:pt x="348" y="365"/>
                </a:cubicBezTo>
                <a:cubicBezTo>
                  <a:pt x="349" y="367"/>
                  <a:pt x="350" y="369"/>
                  <a:pt x="351" y="371"/>
                </a:cubicBezTo>
                <a:cubicBezTo>
                  <a:pt x="352" y="372"/>
                  <a:pt x="353" y="372"/>
                  <a:pt x="354" y="371"/>
                </a:cubicBezTo>
                <a:cubicBezTo>
                  <a:pt x="355" y="372"/>
                  <a:pt x="357" y="374"/>
                  <a:pt x="359" y="375"/>
                </a:cubicBezTo>
                <a:cubicBezTo>
                  <a:pt x="374" y="393"/>
                  <a:pt x="397" y="403"/>
                  <a:pt x="420" y="404"/>
                </a:cubicBezTo>
                <a:cubicBezTo>
                  <a:pt x="450" y="406"/>
                  <a:pt x="478" y="389"/>
                  <a:pt x="493" y="363"/>
                </a:cubicBezTo>
                <a:cubicBezTo>
                  <a:pt x="508" y="338"/>
                  <a:pt x="515" y="297"/>
                  <a:pt x="496" y="271"/>
                </a:cubicBezTo>
                <a:close/>
                <a:moveTo>
                  <a:pt x="382" y="259"/>
                </a:moveTo>
                <a:cubicBezTo>
                  <a:pt x="380" y="260"/>
                  <a:pt x="378" y="261"/>
                  <a:pt x="376" y="262"/>
                </a:cubicBezTo>
                <a:cubicBezTo>
                  <a:pt x="372" y="253"/>
                  <a:pt x="368" y="243"/>
                  <a:pt x="364" y="233"/>
                </a:cubicBezTo>
                <a:cubicBezTo>
                  <a:pt x="366" y="221"/>
                  <a:pt x="369" y="209"/>
                  <a:pt x="378" y="201"/>
                </a:cubicBezTo>
                <a:cubicBezTo>
                  <a:pt x="384" y="219"/>
                  <a:pt x="391" y="236"/>
                  <a:pt x="399" y="253"/>
                </a:cubicBezTo>
                <a:cubicBezTo>
                  <a:pt x="393" y="255"/>
                  <a:pt x="387" y="257"/>
                  <a:pt x="382" y="259"/>
                </a:cubicBezTo>
                <a:close/>
                <a:moveTo>
                  <a:pt x="236" y="77"/>
                </a:moveTo>
                <a:cubicBezTo>
                  <a:pt x="237" y="72"/>
                  <a:pt x="239" y="67"/>
                  <a:pt x="241" y="62"/>
                </a:cubicBezTo>
                <a:cubicBezTo>
                  <a:pt x="237" y="80"/>
                  <a:pt x="238" y="98"/>
                  <a:pt x="243" y="116"/>
                </a:cubicBezTo>
                <a:cubicBezTo>
                  <a:pt x="243" y="116"/>
                  <a:pt x="243" y="117"/>
                  <a:pt x="243" y="117"/>
                </a:cubicBezTo>
                <a:cubicBezTo>
                  <a:pt x="241" y="119"/>
                  <a:pt x="239" y="121"/>
                  <a:pt x="237" y="123"/>
                </a:cubicBezTo>
                <a:cubicBezTo>
                  <a:pt x="232" y="108"/>
                  <a:pt x="233" y="92"/>
                  <a:pt x="236" y="77"/>
                </a:cubicBezTo>
                <a:close/>
                <a:moveTo>
                  <a:pt x="144" y="243"/>
                </a:moveTo>
                <a:cubicBezTo>
                  <a:pt x="145" y="248"/>
                  <a:pt x="146" y="253"/>
                  <a:pt x="146" y="258"/>
                </a:cubicBezTo>
                <a:cubicBezTo>
                  <a:pt x="143" y="255"/>
                  <a:pt x="141" y="253"/>
                  <a:pt x="138" y="251"/>
                </a:cubicBezTo>
                <a:cubicBezTo>
                  <a:pt x="140" y="248"/>
                  <a:pt x="142" y="245"/>
                  <a:pt x="144" y="243"/>
                </a:cubicBezTo>
                <a:close/>
                <a:moveTo>
                  <a:pt x="141" y="361"/>
                </a:moveTo>
                <a:cubicBezTo>
                  <a:pt x="140" y="360"/>
                  <a:pt x="138" y="359"/>
                  <a:pt x="136" y="361"/>
                </a:cubicBezTo>
                <a:cubicBezTo>
                  <a:pt x="133" y="364"/>
                  <a:pt x="130" y="367"/>
                  <a:pt x="126" y="370"/>
                </a:cubicBezTo>
                <a:cubicBezTo>
                  <a:pt x="124" y="365"/>
                  <a:pt x="123" y="360"/>
                  <a:pt x="126" y="354"/>
                </a:cubicBezTo>
                <a:cubicBezTo>
                  <a:pt x="129" y="346"/>
                  <a:pt x="138" y="342"/>
                  <a:pt x="145" y="339"/>
                </a:cubicBezTo>
                <a:cubicBezTo>
                  <a:pt x="147" y="338"/>
                  <a:pt x="147" y="335"/>
                  <a:pt x="144" y="335"/>
                </a:cubicBezTo>
                <a:cubicBezTo>
                  <a:pt x="135" y="339"/>
                  <a:pt x="125" y="344"/>
                  <a:pt x="121" y="354"/>
                </a:cubicBezTo>
                <a:cubicBezTo>
                  <a:pt x="118" y="360"/>
                  <a:pt x="119" y="367"/>
                  <a:pt x="123" y="373"/>
                </a:cubicBezTo>
                <a:cubicBezTo>
                  <a:pt x="115" y="379"/>
                  <a:pt x="106" y="383"/>
                  <a:pt x="97" y="384"/>
                </a:cubicBezTo>
                <a:cubicBezTo>
                  <a:pt x="91" y="372"/>
                  <a:pt x="93" y="362"/>
                  <a:pt x="101" y="349"/>
                </a:cubicBezTo>
                <a:cubicBezTo>
                  <a:pt x="109" y="336"/>
                  <a:pt x="122" y="325"/>
                  <a:pt x="136" y="318"/>
                </a:cubicBezTo>
                <a:cubicBezTo>
                  <a:pt x="136" y="318"/>
                  <a:pt x="136" y="318"/>
                  <a:pt x="136" y="318"/>
                </a:cubicBezTo>
                <a:cubicBezTo>
                  <a:pt x="119" y="324"/>
                  <a:pt x="104" y="336"/>
                  <a:pt x="93" y="351"/>
                </a:cubicBezTo>
                <a:cubicBezTo>
                  <a:pt x="87" y="361"/>
                  <a:pt x="84" y="375"/>
                  <a:pt x="91" y="385"/>
                </a:cubicBezTo>
                <a:cubicBezTo>
                  <a:pt x="88" y="385"/>
                  <a:pt x="86" y="385"/>
                  <a:pt x="83" y="385"/>
                </a:cubicBezTo>
                <a:cubicBezTo>
                  <a:pt x="75" y="385"/>
                  <a:pt x="68" y="383"/>
                  <a:pt x="61" y="381"/>
                </a:cubicBezTo>
                <a:cubicBezTo>
                  <a:pt x="56" y="375"/>
                  <a:pt x="53" y="369"/>
                  <a:pt x="55" y="360"/>
                </a:cubicBezTo>
                <a:cubicBezTo>
                  <a:pt x="57" y="350"/>
                  <a:pt x="65" y="342"/>
                  <a:pt x="72" y="336"/>
                </a:cubicBezTo>
                <a:cubicBezTo>
                  <a:pt x="86" y="322"/>
                  <a:pt x="103" y="310"/>
                  <a:pt x="121" y="301"/>
                </a:cubicBezTo>
                <a:cubicBezTo>
                  <a:pt x="121" y="300"/>
                  <a:pt x="121" y="299"/>
                  <a:pt x="120" y="300"/>
                </a:cubicBezTo>
                <a:cubicBezTo>
                  <a:pt x="98" y="310"/>
                  <a:pt x="75" y="322"/>
                  <a:pt x="59" y="341"/>
                </a:cubicBezTo>
                <a:cubicBezTo>
                  <a:pt x="50" y="351"/>
                  <a:pt x="46" y="365"/>
                  <a:pt x="50" y="376"/>
                </a:cubicBezTo>
                <a:cubicBezTo>
                  <a:pt x="48" y="375"/>
                  <a:pt x="46" y="373"/>
                  <a:pt x="44" y="372"/>
                </a:cubicBezTo>
                <a:cubicBezTo>
                  <a:pt x="40" y="368"/>
                  <a:pt x="37" y="364"/>
                  <a:pt x="34" y="360"/>
                </a:cubicBezTo>
                <a:cubicBezTo>
                  <a:pt x="35" y="350"/>
                  <a:pt x="40" y="340"/>
                  <a:pt x="45" y="333"/>
                </a:cubicBezTo>
                <a:cubicBezTo>
                  <a:pt x="56" y="315"/>
                  <a:pt x="72" y="296"/>
                  <a:pt x="91" y="286"/>
                </a:cubicBezTo>
                <a:cubicBezTo>
                  <a:pt x="91" y="286"/>
                  <a:pt x="91" y="285"/>
                  <a:pt x="90" y="285"/>
                </a:cubicBezTo>
                <a:cubicBezTo>
                  <a:pt x="68" y="296"/>
                  <a:pt x="47" y="318"/>
                  <a:pt x="35" y="339"/>
                </a:cubicBezTo>
                <a:cubicBezTo>
                  <a:pt x="33" y="343"/>
                  <a:pt x="31" y="347"/>
                  <a:pt x="30" y="351"/>
                </a:cubicBezTo>
                <a:cubicBezTo>
                  <a:pt x="30" y="351"/>
                  <a:pt x="30" y="350"/>
                  <a:pt x="30" y="350"/>
                </a:cubicBezTo>
                <a:cubicBezTo>
                  <a:pt x="24" y="330"/>
                  <a:pt x="35" y="310"/>
                  <a:pt x="48" y="296"/>
                </a:cubicBezTo>
                <a:cubicBezTo>
                  <a:pt x="48" y="295"/>
                  <a:pt x="47" y="295"/>
                  <a:pt x="47" y="295"/>
                </a:cubicBezTo>
                <a:cubicBezTo>
                  <a:pt x="31" y="309"/>
                  <a:pt x="20" y="328"/>
                  <a:pt x="22" y="350"/>
                </a:cubicBezTo>
                <a:cubicBezTo>
                  <a:pt x="20" y="347"/>
                  <a:pt x="18" y="343"/>
                  <a:pt x="17" y="340"/>
                </a:cubicBezTo>
                <a:cubicBezTo>
                  <a:pt x="18" y="340"/>
                  <a:pt x="18" y="339"/>
                  <a:pt x="18" y="339"/>
                </a:cubicBezTo>
                <a:cubicBezTo>
                  <a:pt x="22" y="320"/>
                  <a:pt x="27" y="304"/>
                  <a:pt x="41" y="289"/>
                </a:cubicBezTo>
                <a:cubicBezTo>
                  <a:pt x="54" y="274"/>
                  <a:pt x="72" y="265"/>
                  <a:pt x="90" y="259"/>
                </a:cubicBezTo>
                <a:cubicBezTo>
                  <a:pt x="91" y="259"/>
                  <a:pt x="91" y="258"/>
                  <a:pt x="90" y="258"/>
                </a:cubicBezTo>
                <a:cubicBezTo>
                  <a:pt x="54" y="267"/>
                  <a:pt x="19" y="292"/>
                  <a:pt x="15" y="330"/>
                </a:cubicBezTo>
                <a:cubicBezTo>
                  <a:pt x="9" y="296"/>
                  <a:pt x="38" y="259"/>
                  <a:pt x="71" y="249"/>
                </a:cubicBezTo>
                <a:cubicBezTo>
                  <a:pt x="103" y="240"/>
                  <a:pt x="131" y="255"/>
                  <a:pt x="145" y="281"/>
                </a:cubicBezTo>
                <a:cubicBezTo>
                  <a:pt x="145" y="281"/>
                  <a:pt x="145" y="281"/>
                  <a:pt x="145" y="281"/>
                </a:cubicBezTo>
                <a:cubicBezTo>
                  <a:pt x="142" y="284"/>
                  <a:pt x="145" y="289"/>
                  <a:pt x="149" y="288"/>
                </a:cubicBezTo>
                <a:cubicBezTo>
                  <a:pt x="153" y="297"/>
                  <a:pt x="155" y="307"/>
                  <a:pt x="155" y="318"/>
                </a:cubicBezTo>
                <a:cubicBezTo>
                  <a:pt x="156" y="335"/>
                  <a:pt x="150" y="350"/>
                  <a:pt x="141" y="361"/>
                </a:cubicBezTo>
                <a:close/>
                <a:moveTo>
                  <a:pt x="210" y="212"/>
                </a:moveTo>
                <a:cubicBezTo>
                  <a:pt x="199" y="224"/>
                  <a:pt x="189" y="236"/>
                  <a:pt x="179" y="248"/>
                </a:cubicBezTo>
                <a:cubicBezTo>
                  <a:pt x="171" y="256"/>
                  <a:pt x="163" y="263"/>
                  <a:pt x="155" y="271"/>
                </a:cubicBezTo>
                <a:cubicBezTo>
                  <a:pt x="153" y="267"/>
                  <a:pt x="151" y="264"/>
                  <a:pt x="148" y="261"/>
                </a:cubicBezTo>
                <a:cubicBezTo>
                  <a:pt x="150" y="255"/>
                  <a:pt x="148" y="248"/>
                  <a:pt x="146" y="242"/>
                </a:cubicBezTo>
                <a:cubicBezTo>
                  <a:pt x="146" y="241"/>
                  <a:pt x="146" y="241"/>
                  <a:pt x="145" y="241"/>
                </a:cubicBezTo>
                <a:cubicBezTo>
                  <a:pt x="158" y="224"/>
                  <a:pt x="171" y="208"/>
                  <a:pt x="184" y="192"/>
                </a:cubicBezTo>
                <a:cubicBezTo>
                  <a:pt x="183" y="198"/>
                  <a:pt x="183" y="204"/>
                  <a:pt x="182" y="210"/>
                </a:cubicBezTo>
                <a:cubicBezTo>
                  <a:pt x="181" y="219"/>
                  <a:pt x="179" y="228"/>
                  <a:pt x="179" y="237"/>
                </a:cubicBezTo>
                <a:cubicBezTo>
                  <a:pt x="179" y="239"/>
                  <a:pt x="181" y="239"/>
                  <a:pt x="181" y="238"/>
                </a:cubicBezTo>
                <a:cubicBezTo>
                  <a:pt x="187" y="225"/>
                  <a:pt x="189" y="205"/>
                  <a:pt x="186" y="191"/>
                </a:cubicBezTo>
                <a:cubicBezTo>
                  <a:pt x="186" y="191"/>
                  <a:pt x="186" y="191"/>
                  <a:pt x="186" y="191"/>
                </a:cubicBezTo>
                <a:cubicBezTo>
                  <a:pt x="190" y="185"/>
                  <a:pt x="195" y="180"/>
                  <a:pt x="199" y="175"/>
                </a:cubicBezTo>
                <a:cubicBezTo>
                  <a:pt x="201" y="186"/>
                  <a:pt x="201" y="197"/>
                  <a:pt x="200" y="209"/>
                </a:cubicBezTo>
                <a:cubicBezTo>
                  <a:pt x="200" y="210"/>
                  <a:pt x="202" y="210"/>
                  <a:pt x="202" y="209"/>
                </a:cubicBezTo>
                <a:cubicBezTo>
                  <a:pt x="206" y="197"/>
                  <a:pt x="204" y="184"/>
                  <a:pt x="201" y="173"/>
                </a:cubicBezTo>
                <a:cubicBezTo>
                  <a:pt x="211" y="161"/>
                  <a:pt x="221" y="149"/>
                  <a:pt x="230" y="137"/>
                </a:cubicBezTo>
                <a:cubicBezTo>
                  <a:pt x="231" y="138"/>
                  <a:pt x="231" y="139"/>
                  <a:pt x="232" y="140"/>
                </a:cubicBezTo>
                <a:cubicBezTo>
                  <a:pt x="237" y="152"/>
                  <a:pt x="246" y="161"/>
                  <a:pt x="256" y="169"/>
                </a:cubicBezTo>
                <a:cubicBezTo>
                  <a:pt x="238" y="180"/>
                  <a:pt x="223" y="197"/>
                  <a:pt x="210" y="212"/>
                </a:cubicBezTo>
                <a:close/>
                <a:moveTo>
                  <a:pt x="298" y="172"/>
                </a:moveTo>
                <a:cubicBezTo>
                  <a:pt x="287" y="173"/>
                  <a:pt x="278" y="169"/>
                  <a:pt x="269" y="164"/>
                </a:cubicBezTo>
                <a:cubicBezTo>
                  <a:pt x="271" y="163"/>
                  <a:pt x="272" y="161"/>
                  <a:pt x="274" y="160"/>
                </a:cubicBezTo>
                <a:cubicBezTo>
                  <a:pt x="274" y="160"/>
                  <a:pt x="274" y="159"/>
                  <a:pt x="274" y="159"/>
                </a:cubicBezTo>
                <a:cubicBezTo>
                  <a:pt x="272" y="160"/>
                  <a:pt x="269" y="161"/>
                  <a:pt x="267" y="163"/>
                </a:cubicBezTo>
                <a:cubicBezTo>
                  <a:pt x="257" y="156"/>
                  <a:pt x="248" y="146"/>
                  <a:pt x="243" y="137"/>
                </a:cubicBezTo>
                <a:cubicBezTo>
                  <a:pt x="241" y="134"/>
                  <a:pt x="240" y="131"/>
                  <a:pt x="238" y="128"/>
                </a:cubicBezTo>
                <a:cubicBezTo>
                  <a:pt x="240" y="125"/>
                  <a:pt x="242" y="123"/>
                  <a:pt x="244" y="121"/>
                </a:cubicBezTo>
                <a:cubicBezTo>
                  <a:pt x="248" y="133"/>
                  <a:pt x="255" y="142"/>
                  <a:pt x="264" y="149"/>
                </a:cubicBezTo>
                <a:cubicBezTo>
                  <a:pt x="264" y="150"/>
                  <a:pt x="264" y="151"/>
                  <a:pt x="265" y="152"/>
                </a:cubicBezTo>
                <a:cubicBezTo>
                  <a:pt x="265" y="153"/>
                  <a:pt x="266" y="153"/>
                  <a:pt x="267" y="152"/>
                </a:cubicBezTo>
                <a:cubicBezTo>
                  <a:pt x="283" y="163"/>
                  <a:pt x="303" y="167"/>
                  <a:pt x="324" y="163"/>
                </a:cubicBezTo>
                <a:cubicBezTo>
                  <a:pt x="316" y="168"/>
                  <a:pt x="307" y="171"/>
                  <a:pt x="298" y="172"/>
                </a:cubicBezTo>
                <a:close/>
                <a:moveTo>
                  <a:pt x="327" y="155"/>
                </a:moveTo>
                <a:cubicBezTo>
                  <a:pt x="325" y="133"/>
                  <a:pt x="332" y="113"/>
                  <a:pt x="354" y="103"/>
                </a:cubicBezTo>
                <a:cubicBezTo>
                  <a:pt x="355" y="102"/>
                  <a:pt x="354" y="100"/>
                  <a:pt x="353" y="100"/>
                </a:cubicBezTo>
                <a:cubicBezTo>
                  <a:pt x="333" y="106"/>
                  <a:pt x="309" y="135"/>
                  <a:pt x="324" y="156"/>
                </a:cubicBezTo>
                <a:cubicBezTo>
                  <a:pt x="315" y="158"/>
                  <a:pt x="306" y="158"/>
                  <a:pt x="297" y="157"/>
                </a:cubicBezTo>
                <a:cubicBezTo>
                  <a:pt x="289" y="128"/>
                  <a:pt x="302" y="95"/>
                  <a:pt x="331" y="83"/>
                </a:cubicBezTo>
                <a:cubicBezTo>
                  <a:pt x="333" y="83"/>
                  <a:pt x="332" y="81"/>
                  <a:pt x="330" y="81"/>
                </a:cubicBezTo>
                <a:cubicBezTo>
                  <a:pt x="303" y="90"/>
                  <a:pt x="279" y="128"/>
                  <a:pt x="292" y="156"/>
                </a:cubicBezTo>
                <a:cubicBezTo>
                  <a:pt x="283" y="154"/>
                  <a:pt x="274" y="150"/>
                  <a:pt x="267" y="143"/>
                </a:cubicBezTo>
                <a:cubicBezTo>
                  <a:pt x="264" y="127"/>
                  <a:pt x="264" y="112"/>
                  <a:pt x="272" y="96"/>
                </a:cubicBezTo>
                <a:cubicBezTo>
                  <a:pt x="281" y="81"/>
                  <a:pt x="297" y="68"/>
                  <a:pt x="311" y="57"/>
                </a:cubicBezTo>
                <a:cubicBezTo>
                  <a:pt x="311" y="57"/>
                  <a:pt x="311" y="56"/>
                  <a:pt x="310" y="56"/>
                </a:cubicBezTo>
                <a:cubicBezTo>
                  <a:pt x="281" y="73"/>
                  <a:pt x="253" y="102"/>
                  <a:pt x="259" y="136"/>
                </a:cubicBezTo>
                <a:cubicBezTo>
                  <a:pt x="241" y="113"/>
                  <a:pt x="238" y="80"/>
                  <a:pt x="247" y="51"/>
                </a:cubicBezTo>
                <a:cubicBezTo>
                  <a:pt x="264" y="24"/>
                  <a:pt x="295" y="9"/>
                  <a:pt x="328" y="17"/>
                </a:cubicBezTo>
                <a:cubicBezTo>
                  <a:pt x="367" y="27"/>
                  <a:pt x="385" y="72"/>
                  <a:pt x="375" y="109"/>
                </a:cubicBezTo>
                <a:cubicBezTo>
                  <a:pt x="366" y="122"/>
                  <a:pt x="355" y="137"/>
                  <a:pt x="343" y="149"/>
                </a:cubicBezTo>
                <a:cubicBezTo>
                  <a:pt x="338" y="151"/>
                  <a:pt x="333" y="153"/>
                  <a:pt x="327" y="155"/>
                </a:cubicBezTo>
                <a:close/>
                <a:moveTo>
                  <a:pt x="357" y="150"/>
                </a:moveTo>
                <a:cubicBezTo>
                  <a:pt x="359" y="148"/>
                  <a:pt x="362" y="146"/>
                  <a:pt x="364" y="144"/>
                </a:cubicBezTo>
                <a:cubicBezTo>
                  <a:pt x="365" y="151"/>
                  <a:pt x="367" y="158"/>
                  <a:pt x="368" y="165"/>
                </a:cubicBezTo>
                <a:cubicBezTo>
                  <a:pt x="361" y="176"/>
                  <a:pt x="355" y="189"/>
                  <a:pt x="357" y="202"/>
                </a:cubicBezTo>
                <a:cubicBezTo>
                  <a:pt x="357" y="203"/>
                  <a:pt x="359" y="203"/>
                  <a:pt x="359" y="202"/>
                </a:cubicBezTo>
                <a:cubicBezTo>
                  <a:pt x="362" y="196"/>
                  <a:pt x="362" y="189"/>
                  <a:pt x="364" y="183"/>
                </a:cubicBezTo>
                <a:cubicBezTo>
                  <a:pt x="365" y="178"/>
                  <a:pt x="367" y="174"/>
                  <a:pt x="369" y="170"/>
                </a:cubicBezTo>
                <a:cubicBezTo>
                  <a:pt x="372" y="180"/>
                  <a:pt x="375" y="190"/>
                  <a:pt x="378" y="200"/>
                </a:cubicBezTo>
                <a:cubicBezTo>
                  <a:pt x="370" y="206"/>
                  <a:pt x="365" y="216"/>
                  <a:pt x="362" y="226"/>
                </a:cubicBezTo>
                <a:cubicBezTo>
                  <a:pt x="355" y="206"/>
                  <a:pt x="348" y="186"/>
                  <a:pt x="339" y="166"/>
                </a:cubicBezTo>
                <a:cubicBezTo>
                  <a:pt x="345" y="162"/>
                  <a:pt x="351" y="156"/>
                  <a:pt x="357" y="150"/>
                </a:cubicBezTo>
                <a:close/>
                <a:moveTo>
                  <a:pt x="373" y="365"/>
                </a:moveTo>
                <a:cubicBezTo>
                  <a:pt x="372" y="354"/>
                  <a:pt x="372" y="345"/>
                  <a:pt x="376" y="335"/>
                </a:cubicBezTo>
                <a:cubicBezTo>
                  <a:pt x="380" y="325"/>
                  <a:pt x="388" y="317"/>
                  <a:pt x="396" y="310"/>
                </a:cubicBezTo>
                <a:cubicBezTo>
                  <a:pt x="388" y="320"/>
                  <a:pt x="381" y="329"/>
                  <a:pt x="376" y="340"/>
                </a:cubicBezTo>
                <a:cubicBezTo>
                  <a:pt x="373" y="348"/>
                  <a:pt x="372" y="359"/>
                  <a:pt x="374" y="368"/>
                </a:cubicBezTo>
                <a:cubicBezTo>
                  <a:pt x="373" y="367"/>
                  <a:pt x="372" y="367"/>
                  <a:pt x="371" y="366"/>
                </a:cubicBezTo>
                <a:cubicBezTo>
                  <a:pt x="372" y="366"/>
                  <a:pt x="373" y="366"/>
                  <a:pt x="373" y="365"/>
                </a:cubicBezTo>
                <a:close/>
                <a:moveTo>
                  <a:pt x="464" y="376"/>
                </a:moveTo>
                <a:cubicBezTo>
                  <a:pt x="464" y="371"/>
                  <a:pt x="462" y="365"/>
                  <a:pt x="463" y="360"/>
                </a:cubicBezTo>
                <a:cubicBezTo>
                  <a:pt x="465" y="352"/>
                  <a:pt x="472" y="345"/>
                  <a:pt x="478" y="342"/>
                </a:cubicBezTo>
                <a:cubicBezTo>
                  <a:pt x="479" y="341"/>
                  <a:pt x="479" y="340"/>
                  <a:pt x="478" y="340"/>
                </a:cubicBezTo>
                <a:cubicBezTo>
                  <a:pt x="470" y="343"/>
                  <a:pt x="463" y="348"/>
                  <a:pt x="460" y="356"/>
                </a:cubicBezTo>
                <a:cubicBezTo>
                  <a:pt x="456" y="362"/>
                  <a:pt x="455" y="373"/>
                  <a:pt x="461" y="379"/>
                </a:cubicBezTo>
                <a:cubicBezTo>
                  <a:pt x="454" y="384"/>
                  <a:pt x="446" y="388"/>
                  <a:pt x="436" y="390"/>
                </a:cubicBezTo>
                <a:cubicBezTo>
                  <a:pt x="421" y="393"/>
                  <a:pt x="405" y="391"/>
                  <a:pt x="391" y="385"/>
                </a:cubicBezTo>
                <a:cubicBezTo>
                  <a:pt x="392" y="384"/>
                  <a:pt x="394" y="384"/>
                  <a:pt x="395" y="383"/>
                </a:cubicBezTo>
                <a:cubicBezTo>
                  <a:pt x="397" y="383"/>
                  <a:pt x="397" y="382"/>
                  <a:pt x="397" y="380"/>
                </a:cubicBezTo>
                <a:cubicBezTo>
                  <a:pt x="397" y="380"/>
                  <a:pt x="397" y="380"/>
                  <a:pt x="396" y="379"/>
                </a:cubicBezTo>
                <a:cubicBezTo>
                  <a:pt x="380" y="343"/>
                  <a:pt x="403" y="305"/>
                  <a:pt x="437" y="290"/>
                </a:cubicBezTo>
                <a:cubicBezTo>
                  <a:pt x="437" y="290"/>
                  <a:pt x="437" y="289"/>
                  <a:pt x="437" y="290"/>
                </a:cubicBezTo>
                <a:cubicBezTo>
                  <a:pt x="404" y="300"/>
                  <a:pt x="373" y="338"/>
                  <a:pt x="387" y="373"/>
                </a:cubicBezTo>
                <a:cubicBezTo>
                  <a:pt x="385" y="373"/>
                  <a:pt x="384" y="372"/>
                  <a:pt x="383" y="372"/>
                </a:cubicBezTo>
                <a:cubicBezTo>
                  <a:pt x="381" y="368"/>
                  <a:pt x="380" y="364"/>
                  <a:pt x="379" y="359"/>
                </a:cubicBezTo>
                <a:cubicBezTo>
                  <a:pt x="379" y="351"/>
                  <a:pt x="381" y="342"/>
                  <a:pt x="384" y="335"/>
                </a:cubicBezTo>
                <a:cubicBezTo>
                  <a:pt x="390" y="321"/>
                  <a:pt x="401" y="309"/>
                  <a:pt x="409" y="296"/>
                </a:cubicBezTo>
                <a:cubicBezTo>
                  <a:pt x="409" y="296"/>
                  <a:pt x="408" y="295"/>
                  <a:pt x="408" y="296"/>
                </a:cubicBezTo>
                <a:cubicBezTo>
                  <a:pt x="405" y="299"/>
                  <a:pt x="402" y="303"/>
                  <a:pt x="399" y="307"/>
                </a:cubicBezTo>
                <a:cubicBezTo>
                  <a:pt x="399" y="307"/>
                  <a:pt x="399" y="307"/>
                  <a:pt x="399" y="307"/>
                </a:cubicBezTo>
                <a:cubicBezTo>
                  <a:pt x="379" y="317"/>
                  <a:pt x="357" y="342"/>
                  <a:pt x="369" y="365"/>
                </a:cubicBezTo>
                <a:cubicBezTo>
                  <a:pt x="368" y="365"/>
                  <a:pt x="368" y="364"/>
                  <a:pt x="367" y="364"/>
                </a:cubicBezTo>
                <a:cubicBezTo>
                  <a:pt x="360" y="353"/>
                  <a:pt x="358" y="340"/>
                  <a:pt x="357" y="327"/>
                </a:cubicBezTo>
                <a:cubicBezTo>
                  <a:pt x="357" y="326"/>
                  <a:pt x="356" y="325"/>
                  <a:pt x="356" y="324"/>
                </a:cubicBezTo>
                <a:cubicBezTo>
                  <a:pt x="368" y="297"/>
                  <a:pt x="398" y="279"/>
                  <a:pt x="430" y="278"/>
                </a:cubicBezTo>
                <a:cubicBezTo>
                  <a:pt x="430" y="278"/>
                  <a:pt x="431" y="277"/>
                  <a:pt x="430" y="277"/>
                </a:cubicBezTo>
                <a:cubicBezTo>
                  <a:pt x="405" y="272"/>
                  <a:pt x="375" y="285"/>
                  <a:pt x="358" y="307"/>
                </a:cubicBezTo>
                <a:cubicBezTo>
                  <a:pt x="359" y="306"/>
                  <a:pt x="359" y="305"/>
                  <a:pt x="359" y="304"/>
                </a:cubicBezTo>
                <a:cubicBezTo>
                  <a:pt x="360" y="302"/>
                  <a:pt x="359" y="300"/>
                  <a:pt x="358" y="298"/>
                </a:cubicBezTo>
                <a:cubicBezTo>
                  <a:pt x="359" y="296"/>
                  <a:pt x="359" y="294"/>
                  <a:pt x="360" y="292"/>
                </a:cubicBezTo>
                <a:cubicBezTo>
                  <a:pt x="364" y="289"/>
                  <a:pt x="368" y="286"/>
                  <a:pt x="372" y="283"/>
                </a:cubicBezTo>
                <a:cubicBezTo>
                  <a:pt x="382" y="276"/>
                  <a:pt x="394" y="271"/>
                  <a:pt x="407" y="267"/>
                </a:cubicBezTo>
                <a:cubicBezTo>
                  <a:pt x="410" y="269"/>
                  <a:pt x="413" y="268"/>
                  <a:pt x="415" y="265"/>
                </a:cubicBezTo>
                <a:cubicBezTo>
                  <a:pt x="427" y="263"/>
                  <a:pt x="439" y="262"/>
                  <a:pt x="451" y="264"/>
                </a:cubicBezTo>
                <a:cubicBezTo>
                  <a:pt x="480" y="267"/>
                  <a:pt x="495" y="288"/>
                  <a:pt x="492" y="317"/>
                </a:cubicBezTo>
                <a:cubicBezTo>
                  <a:pt x="491" y="340"/>
                  <a:pt x="481" y="362"/>
                  <a:pt x="464" y="376"/>
                </a:cubicBez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52298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Dijkstra其人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2092" y="1685292"/>
            <a:ext cx="7886700" cy="4351337"/>
          </a:xfrm>
        </p:spPr>
        <p:txBody>
          <a:bodyPr>
            <a:noAutofit/>
          </a:bodyPr>
          <a:lstStyle/>
          <a:p>
            <a:pPr algn="just"/>
            <a:r>
              <a:rPr lang="en-US" altLang="zh-CN" sz="2000" dirty="0" err="1" smtClean="0"/>
              <a:t>Dijkstra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的全名叫 </a:t>
            </a:r>
            <a:r>
              <a:rPr lang="en-US" altLang="zh-CN" sz="2000" dirty="0" err="1" smtClean="0"/>
              <a:t>Edsger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Wybe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Dijkstra</a:t>
            </a:r>
            <a:r>
              <a:rPr lang="zh-CN" altLang="en-US" sz="2000" dirty="0" smtClean="0"/>
              <a:t>（艾兹赫尔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韦伯</a:t>
            </a:r>
            <a:r>
              <a:rPr lang="en-US" altLang="zh-CN" sz="2000" dirty="0" smtClean="0"/>
              <a:t>·</a:t>
            </a:r>
            <a:r>
              <a:rPr lang="zh-CN" altLang="en-US" sz="2000" dirty="0" smtClean="0"/>
              <a:t>戴克斯特拉）。大部分中国程序员如果能记住这个名字是因为学过计算最短路径的</a:t>
            </a:r>
            <a:r>
              <a:rPr lang="zh-CN" altLang="en-US" sz="2000" b="1" dirty="0" smtClean="0"/>
              <a:t>「</a:t>
            </a:r>
            <a:r>
              <a:rPr lang="en-US" altLang="zh-CN" sz="2000" b="1" dirty="0" err="1" smtClean="0"/>
              <a:t>Dijkstra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算法」</a:t>
            </a:r>
            <a:r>
              <a:rPr lang="zh-CN" altLang="en-US" sz="2000" dirty="0" smtClean="0"/>
              <a:t>，然而大部分人都难以记住正确的拼写，因为他是荷兰人，名字不符合英语的发音规则。</a:t>
            </a:r>
            <a:endParaRPr lang="en-US" altLang="zh-CN" sz="2000" dirty="0" smtClean="0"/>
          </a:p>
          <a:p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* </a:t>
            </a:r>
            <a:r>
              <a:rPr lang="en-US" altLang="zh-CN" sz="2000" dirty="0" smtClean="0">
                <a:solidFill>
                  <a:srgbClr val="FF0000"/>
                </a:solidFill>
              </a:rPr>
              <a:t>d</a:t>
            </a:r>
            <a:r>
              <a:rPr lang="en-US" altLang="zh-CN" sz="2000" dirty="0" smtClean="0"/>
              <a:t>;</a:t>
            </a:r>
            <a:br>
              <a:rPr lang="en-US" altLang="zh-CN" sz="2000" dirty="0" smtClean="0"/>
            </a:b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i</a:t>
            </a:r>
            <a:r>
              <a:rPr lang="en-US" altLang="zh-CN" sz="2000" dirty="0" smtClean="0">
                <a:solidFill>
                  <a:srgbClr val="FF0000"/>
                </a:solidFill>
              </a:rPr>
              <a:t>, j, k</a:t>
            </a:r>
            <a:r>
              <a:rPr lang="en-US" altLang="zh-CN" sz="2000" dirty="0" smtClean="0"/>
              <a:t>;</a:t>
            </a:r>
            <a:br>
              <a:rPr lang="en-US" altLang="zh-CN" sz="2000" dirty="0" smtClean="0"/>
            </a:br>
            <a:r>
              <a:rPr lang="en-US" altLang="zh-CN" sz="2000" dirty="0" smtClean="0"/>
              <a:t>char* 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str</a:t>
            </a:r>
            <a:r>
              <a:rPr lang="en-US" altLang="zh-CN" sz="2000" dirty="0" smtClean="0"/>
              <a:t>;</a:t>
            </a:r>
            <a:br>
              <a:rPr lang="en-US" altLang="zh-CN" sz="2000" dirty="0" smtClean="0"/>
            </a:br>
            <a:r>
              <a:rPr lang="en-US" altLang="zh-CN" sz="2000" dirty="0" smtClean="0"/>
              <a:t>Double </a:t>
            </a:r>
            <a:r>
              <a:rPr lang="en-US" altLang="zh-CN" sz="2000" dirty="0" smtClean="0">
                <a:solidFill>
                  <a:srgbClr val="FF0000"/>
                </a:solidFill>
              </a:rPr>
              <a:t>a</a:t>
            </a:r>
            <a:r>
              <a:rPr lang="en-US" altLang="zh-CN" sz="2000" dirty="0" smtClean="0"/>
              <a:t>;</a:t>
            </a:r>
          </a:p>
          <a:p>
            <a:pPr algn="ctr">
              <a:buNone/>
            </a:pPr>
            <a:r>
              <a:rPr lang="en-US" altLang="zh-CN" sz="2000" dirty="0" err="1" smtClean="0">
                <a:solidFill>
                  <a:srgbClr val="FF0000"/>
                </a:solidFill>
              </a:rPr>
              <a:t>dijkstra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algn="just"/>
            <a:r>
              <a:rPr lang="en-US" altLang="zh-CN" sz="2000" dirty="0" smtClean="0"/>
              <a:t>1994 </a:t>
            </a:r>
            <a:r>
              <a:rPr lang="zh-CN" altLang="en-US" sz="2000" dirty="0" smtClean="0"/>
              <a:t>年时有人对约 </a:t>
            </a:r>
            <a:r>
              <a:rPr lang="en-US" altLang="zh-CN" sz="2000" dirty="0" smtClean="0"/>
              <a:t>1000 </a:t>
            </a:r>
            <a:r>
              <a:rPr lang="zh-CN" altLang="en-US" sz="2000" dirty="0" smtClean="0"/>
              <a:t>名计算机科学家进行了问卷调查，选出了 </a:t>
            </a:r>
            <a:r>
              <a:rPr lang="en-US" altLang="zh-CN" sz="2000" dirty="0" smtClean="0"/>
              <a:t>38 </a:t>
            </a:r>
            <a:r>
              <a:rPr lang="zh-CN" altLang="en-US" sz="2000" dirty="0" smtClean="0"/>
              <a:t>篇这个领域最有影响力的论文，其中有五篇是 </a:t>
            </a:r>
            <a:r>
              <a:rPr lang="en-US" altLang="zh-CN" sz="2000" dirty="0" err="1" smtClean="0"/>
              <a:t>Dijkstra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写的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smtClean="0"/>
              <a:t>Lecture 9-3 Graph Algorithms III</a:t>
            </a:r>
            <a:endParaRPr lang="zh-CN" altLang="en-US" sz="465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17</a:t>
            </a:fld>
            <a:endParaRPr lang="zh-CN" altLang="en-US" sz="465"/>
          </a:p>
        </p:txBody>
      </p:sp>
      <p:grpSp>
        <p:nvGrpSpPr>
          <p:cNvPr id="10" name="组合 9"/>
          <p:cNvGrpSpPr/>
          <p:nvPr/>
        </p:nvGrpSpPr>
        <p:grpSpPr>
          <a:xfrm>
            <a:off x="4965700" y="4523740"/>
            <a:ext cx="501650" cy="791210"/>
            <a:chOff x="7376" y="7085"/>
            <a:chExt cx="386" cy="608"/>
          </a:xfrm>
          <a:solidFill>
            <a:srgbClr val="345F86">
              <a:alpha val="38000"/>
            </a:srgbClr>
          </a:solidFill>
        </p:grpSpPr>
        <p:sp>
          <p:nvSpPr>
            <p:cNvPr id="876" name="Freeform 4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376" y="7085"/>
              <a:ext cx="387" cy="608"/>
            </a:xfrm>
            <a:custGeom>
              <a:avLst/>
              <a:gdLst>
                <a:gd name="T0" fmla="*/ 234 w 406"/>
                <a:gd name="T1" fmla="*/ 57 h 638"/>
                <a:gd name="T2" fmla="*/ 1 w 406"/>
                <a:gd name="T3" fmla="*/ 276 h 638"/>
                <a:gd name="T4" fmla="*/ 113 w 406"/>
                <a:gd name="T5" fmla="*/ 635 h 638"/>
                <a:gd name="T6" fmla="*/ 284 w 406"/>
                <a:gd name="T7" fmla="*/ 410 h 638"/>
                <a:gd name="T8" fmla="*/ 270 w 406"/>
                <a:gd name="T9" fmla="*/ 379 h 638"/>
                <a:gd name="T10" fmla="*/ 263 w 406"/>
                <a:gd name="T11" fmla="*/ 321 h 638"/>
                <a:gd name="T12" fmla="*/ 178 w 406"/>
                <a:gd name="T13" fmla="*/ 359 h 638"/>
                <a:gd name="T14" fmla="*/ 244 w 406"/>
                <a:gd name="T15" fmla="*/ 331 h 638"/>
                <a:gd name="T16" fmla="*/ 236 w 406"/>
                <a:gd name="T17" fmla="*/ 381 h 638"/>
                <a:gd name="T18" fmla="*/ 229 w 406"/>
                <a:gd name="T19" fmla="*/ 543 h 638"/>
                <a:gd name="T20" fmla="*/ 221 w 406"/>
                <a:gd name="T21" fmla="*/ 523 h 638"/>
                <a:gd name="T22" fmla="*/ 217 w 406"/>
                <a:gd name="T23" fmla="*/ 494 h 638"/>
                <a:gd name="T24" fmla="*/ 196 w 406"/>
                <a:gd name="T25" fmla="*/ 489 h 638"/>
                <a:gd name="T26" fmla="*/ 173 w 406"/>
                <a:gd name="T27" fmla="*/ 545 h 638"/>
                <a:gd name="T28" fmla="*/ 165 w 406"/>
                <a:gd name="T29" fmla="*/ 531 h 638"/>
                <a:gd name="T30" fmla="*/ 182 w 406"/>
                <a:gd name="T31" fmla="*/ 482 h 638"/>
                <a:gd name="T32" fmla="*/ 228 w 406"/>
                <a:gd name="T33" fmla="*/ 438 h 638"/>
                <a:gd name="T34" fmla="*/ 222 w 406"/>
                <a:gd name="T35" fmla="*/ 398 h 638"/>
                <a:gd name="T36" fmla="*/ 170 w 406"/>
                <a:gd name="T37" fmla="*/ 439 h 638"/>
                <a:gd name="T38" fmla="*/ 170 w 406"/>
                <a:gd name="T39" fmla="*/ 439 h 638"/>
                <a:gd name="T40" fmla="*/ 209 w 406"/>
                <a:gd name="T41" fmla="*/ 334 h 638"/>
                <a:gd name="T42" fmla="*/ 182 w 406"/>
                <a:gd name="T43" fmla="*/ 388 h 638"/>
                <a:gd name="T44" fmla="*/ 162 w 406"/>
                <a:gd name="T45" fmla="*/ 477 h 638"/>
                <a:gd name="T46" fmla="*/ 169 w 406"/>
                <a:gd name="T47" fmla="*/ 560 h 638"/>
                <a:gd name="T48" fmla="*/ 210 w 406"/>
                <a:gd name="T49" fmla="*/ 547 h 638"/>
                <a:gd name="T50" fmla="*/ 216 w 406"/>
                <a:gd name="T51" fmla="*/ 556 h 638"/>
                <a:gd name="T52" fmla="*/ 243 w 406"/>
                <a:gd name="T53" fmla="*/ 354 h 638"/>
                <a:gd name="T54" fmla="*/ 267 w 406"/>
                <a:gd name="T55" fmla="*/ 379 h 638"/>
                <a:gd name="T56" fmla="*/ 203 w 406"/>
                <a:gd name="T57" fmla="*/ 321 h 638"/>
                <a:gd name="T58" fmla="*/ 227 w 406"/>
                <a:gd name="T59" fmla="*/ 106 h 638"/>
                <a:gd name="T60" fmla="*/ 95 w 406"/>
                <a:gd name="T61" fmla="*/ 111 h 638"/>
                <a:gd name="T62" fmla="*/ 150 w 406"/>
                <a:gd name="T63" fmla="*/ 85 h 638"/>
                <a:gd name="T64" fmla="*/ 242 w 406"/>
                <a:gd name="T65" fmla="*/ 98 h 638"/>
                <a:gd name="T66" fmla="*/ 187 w 406"/>
                <a:gd name="T67" fmla="*/ 79 h 638"/>
                <a:gd name="T68" fmla="*/ 326 w 406"/>
                <a:gd name="T69" fmla="*/ 126 h 638"/>
                <a:gd name="T70" fmla="*/ 314 w 406"/>
                <a:gd name="T71" fmla="*/ 136 h 638"/>
                <a:gd name="T72" fmla="*/ 352 w 406"/>
                <a:gd name="T73" fmla="*/ 89 h 638"/>
                <a:gd name="T74" fmla="*/ 207 w 406"/>
                <a:gd name="T75" fmla="*/ 82 h 638"/>
                <a:gd name="T76" fmla="*/ 179 w 406"/>
                <a:gd name="T77" fmla="*/ 57 h 638"/>
                <a:gd name="T78" fmla="*/ 59 w 406"/>
                <a:gd name="T79" fmla="*/ 136 h 638"/>
                <a:gd name="T80" fmla="*/ 60 w 406"/>
                <a:gd name="T81" fmla="*/ 125 h 638"/>
                <a:gd name="T82" fmla="*/ 80 w 406"/>
                <a:gd name="T83" fmla="*/ 148 h 638"/>
                <a:gd name="T84" fmla="*/ 84 w 406"/>
                <a:gd name="T85" fmla="*/ 183 h 638"/>
                <a:gd name="T86" fmla="*/ 87 w 406"/>
                <a:gd name="T87" fmla="*/ 260 h 638"/>
                <a:gd name="T88" fmla="*/ 81 w 406"/>
                <a:gd name="T89" fmla="*/ 224 h 638"/>
                <a:gd name="T90" fmla="*/ 26 w 406"/>
                <a:gd name="T91" fmla="*/ 267 h 638"/>
                <a:gd name="T92" fmla="*/ 76 w 406"/>
                <a:gd name="T93" fmla="*/ 263 h 638"/>
                <a:gd name="T94" fmla="*/ 87 w 406"/>
                <a:gd name="T95" fmla="*/ 189 h 638"/>
                <a:gd name="T96" fmla="*/ 181 w 406"/>
                <a:gd name="T97" fmla="*/ 332 h 638"/>
                <a:gd name="T98" fmla="*/ 145 w 406"/>
                <a:gd name="T99" fmla="*/ 351 h 638"/>
                <a:gd name="T100" fmla="*/ 133 w 406"/>
                <a:gd name="T101" fmla="*/ 312 h 638"/>
                <a:gd name="T102" fmla="*/ 114 w 406"/>
                <a:gd name="T103" fmla="*/ 290 h 638"/>
                <a:gd name="T104" fmla="*/ 112 w 406"/>
                <a:gd name="T105" fmla="*/ 378 h 638"/>
                <a:gd name="T106" fmla="*/ 159 w 406"/>
                <a:gd name="T107" fmla="*/ 375 h 638"/>
                <a:gd name="T108" fmla="*/ 152 w 406"/>
                <a:gd name="T109" fmla="*/ 465 h 638"/>
                <a:gd name="T110" fmla="*/ 118 w 406"/>
                <a:gd name="T111" fmla="*/ 399 h 638"/>
                <a:gd name="T112" fmla="*/ 241 w 406"/>
                <a:gd name="T113" fmla="*/ 380 h 638"/>
                <a:gd name="T114" fmla="*/ 367 w 406"/>
                <a:gd name="T115" fmla="*/ 272 h 638"/>
                <a:gd name="T116" fmla="*/ 347 w 406"/>
                <a:gd name="T117" fmla="*/ 269 h 638"/>
                <a:gd name="T118" fmla="*/ 317 w 406"/>
                <a:gd name="T119" fmla="*/ 254 h 638"/>
                <a:gd name="T120" fmla="*/ 334 w 406"/>
                <a:gd name="T121" fmla="*/ 261 h 638"/>
                <a:gd name="T122" fmla="*/ 388 w 406"/>
                <a:gd name="T123" fmla="*/ 271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638">
                  <a:moveTo>
                    <a:pt x="403" y="270"/>
                  </a:moveTo>
                  <a:cubicBezTo>
                    <a:pt x="371" y="239"/>
                    <a:pt x="352" y="198"/>
                    <a:pt x="318" y="168"/>
                  </a:cubicBezTo>
                  <a:cubicBezTo>
                    <a:pt x="317" y="168"/>
                    <a:pt x="317" y="168"/>
                    <a:pt x="317" y="168"/>
                  </a:cubicBezTo>
                  <a:cubicBezTo>
                    <a:pt x="317" y="167"/>
                    <a:pt x="317" y="167"/>
                    <a:pt x="317" y="166"/>
                  </a:cubicBezTo>
                  <a:cubicBezTo>
                    <a:pt x="340" y="143"/>
                    <a:pt x="350" y="108"/>
                    <a:pt x="374" y="85"/>
                  </a:cubicBezTo>
                  <a:cubicBezTo>
                    <a:pt x="379" y="80"/>
                    <a:pt x="374" y="73"/>
                    <a:pt x="368" y="74"/>
                  </a:cubicBezTo>
                  <a:cubicBezTo>
                    <a:pt x="330" y="80"/>
                    <a:pt x="293" y="91"/>
                    <a:pt x="255" y="99"/>
                  </a:cubicBezTo>
                  <a:cubicBezTo>
                    <a:pt x="251" y="84"/>
                    <a:pt x="241" y="70"/>
                    <a:pt x="234" y="57"/>
                  </a:cubicBezTo>
                  <a:cubicBezTo>
                    <a:pt x="222" y="39"/>
                    <a:pt x="210" y="20"/>
                    <a:pt x="196" y="4"/>
                  </a:cubicBezTo>
                  <a:cubicBezTo>
                    <a:pt x="193" y="0"/>
                    <a:pt x="187" y="2"/>
                    <a:pt x="185" y="7"/>
                  </a:cubicBezTo>
                  <a:cubicBezTo>
                    <a:pt x="175" y="41"/>
                    <a:pt x="149" y="67"/>
                    <a:pt x="132" y="98"/>
                  </a:cubicBezTo>
                  <a:cubicBezTo>
                    <a:pt x="99" y="96"/>
                    <a:pt x="66" y="95"/>
                    <a:pt x="32" y="90"/>
                  </a:cubicBezTo>
                  <a:cubicBezTo>
                    <a:pt x="27" y="89"/>
                    <a:pt x="24" y="94"/>
                    <a:pt x="27" y="99"/>
                  </a:cubicBezTo>
                  <a:cubicBezTo>
                    <a:pt x="41" y="116"/>
                    <a:pt x="47" y="138"/>
                    <a:pt x="57" y="157"/>
                  </a:cubicBezTo>
                  <a:cubicBezTo>
                    <a:pt x="62" y="167"/>
                    <a:pt x="68" y="182"/>
                    <a:pt x="78" y="188"/>
                  </a:cubicBezTo>
                  <a:cubicBezTo>
                    <a:pt x="52" y="219"/>
                    <a:pt x="14" y="233"/>
                    <a:pt x="1" y="276"/>
                  </a:cubicBezTo>
                  <a:cubicBezTo>
                    <a:pt x="0" y="280"/>
                    <a:pt x="3" y="284"/>
                    <a:pt x="7" y="284"/>
                  </a:cubicBezTo>
                  <a:cubicBezTo>
                    <a:pt x="40" y="285"/>
                    <a:pt x="71" y="291"/>
                    <a:pt x="104" y="290"/>
                  </a:cubicBezTo>
                  <a:cubicBezTo>
                    <a:pt x="97" y="325"/>
                    <a:pt x="95" y="361"/>
                    <a:pt x="90" y="395"/>
                  </a:cubicBezTo>
                  <a:cubicBezTo>
                    <a:pt x="89" y="401"/>
                    <a:pt x="93" y="404"/>
                    <a:pt x="98" y="404"/>
                  </a:cubicBezTo>
                  <a:cubicBezTo>
                    <a:pt x="102" y="403"/>
                    <a:pt x="106" y="402"/>
                    <a:pt x="110" y="401"/>
                  </a:cubicBezTo>
                  <a:cubicBezTo>
                    <a:pt x="104" y="477"/>
                    <a:pt x="113" y="554"/>
                    <a:pt x="113" y="630"/>
                  </a:cubicBezTo>
                  <a:cubicBezTo>
                    <a:pt x="113" y="631"/>
                    <a:pt x="114" y="633"/>
                    <a:pt x="114" y="634"/>
                  </a:cubicBezTo>
                  <a:cubicBezTo>
                    <a:pt x="114" y="634"/>
                    <a:pt x="113" y="635"/>
                    <a:pt x="113" y="635"/>
                  </a:cubicBezTo>
                  <a:cubicBezTo>
                    <a:pt x="112" y="636"/>
                    <a:pt x="114" y="638"/>
                    <a:pt x="115" y="637"/>
                  </a:cubicBezTo>
                  <a:cubicBezTo>
                    <a:pt x="116" y="637"/>
                    <a:pt x="116" y="636"/>
                    <a:pt x="116" y="636"/>
                  </a:cubicBezTo>
                  <a:cubicBezTo>
                    <a:pt x="120" y="638"/>
                    <a:pt x="127" y="636"/>
                    <a:pt x="127" y="630"/>
                  </a:cubicBezTo>
                  <a:cubicBezTo>
                    <a:pt x="127" y="629"/>
                    <a:pt x="127" y="627"/>
                    <a:pt x="127" y="626"/>
                  </a:cubicBezTo>
                  <a:cubicBezTo>
                    <a:pt x="150" y="601"/>
                    <a:pt x="170" y="573"/>
                    <a:pt x="194" y="549"/>
                  </a:cubicBezTo>
                  <a:cubicBezTo>
                    <a:pt x="211" y="572"/>
                    <a:pt x="266" y="638"/>
                    <a:pt x="276" y="627"/>
                  </a:cubicBezTo>
                  <a:cubicBezTo>
                    <a:pt x="277" y="626"/>
                    <a:pt x="277" y="624"/>
                    <a:pt x="275" y="622"/>
                  </a:cubicBezTo>
                  <a:cubicBezTo>
                    <a:pt x="299" y="619"/>
                    <a:pt x="289" y="461"/>
                    <a:pt x="284" y="410"/>
                  </a:cubicBezTo>
                  <a:cubicBezTo>
                    <a:pt x="286" y="409"/>
                    <a:pt x="289" y="407"/>
                    <a:pt x="290" y="405"/>
                  </a:cubicBezTo>
                  <a:cubicBezTo>
                    <a:pt x="296" y="368"/>
                    <a:pt x="298" y="331"/>
                    <a:pt x="299" y="294"/>
                  </a:cubicBezTo>
                  <a:cubicBezTo>
                    <a:pt x="310" y="296"/>
                    <a:pt x="323" y="294"/>
                    <a:pt x="334" y="293"/>
                  </a:cubicBezTo>
                  <a:cubicBezTo>
                    <a:pt x="356" y="290"/>
                    <a:pt x="379" y="285"/>
                    <a:pt x="401" y="280"/>
                  </a:cubicBezTo>
                  <a:cubicBezTo>
                    <a:pt x="405" y="279"/>
                    <a:pt x="406" y="273"/>
                    <a:pt x="403" y="270"/>
                  </a:cubicBezTo>
                  <a:close/>
                  <a:moveTo>
                    <a:pt x="278" y="390"/>
                  </a:moveTo>
                  <a:cubicBezTo>
                    <a:pt x="275" y="387"/>
                    <a:pt x="271" y="384"/>
                    <a:pt x="268" y="381"/>
                  </a:cubicBezTo>
                  <a:cubicBezTo>
                    <a:pt x="269" y="381"/>
                    <a:pt x="270" y="381"/>
                    <a:pt x="270" y="379"/>
                  </a:cubicBezTo>
                  <a:cubicBezTo>
                    <a:pt x="273" y="370"/>
                    <a:pt x="277" y="361"/>
                    <a:pt x="282" y="353"/>
                  </a:cubicBezTo>
                  <a:cubicBezTo>
                    <a:pt x="283" y="351"/>
                    <a:pt x="281" y="349"/>
                    <a:pt x="279" y="351"/>
                  </a:cubicBezTo>
                  <a:cubicBezTo>
                    <a:pt x="275" y="355"/>
                    <a:pt x="271" y="359"/>
                    <a:pt x="267" y="363"/>
                  </a:cubicBezTo>
                  <a:cubicBezTo>
                    <a:pt x="269" y="353"/>
                    <a:pt x="272" y="344"/>
                    <a:pt x="276" y="335"/>
                  </a:cubicBezTo>
                  <a:cubicBezTo>
                    <a:pt x="278" y="333"/>
                    <a:pt x="274" y="331"/>
                    <a:pt x="272" y="333"/>
                  </a:cubicBezTo>
                  <a:cubicBezTo>
                    <a:pt x="268" y="339"/>
                    <a:pt x="263" y="344"/>
                    <a:pt x="257" y="350"/>
                  </a:cubicBezTo>
                  <a:cubicBezTo>
                    <a:pt x="261" y="341"/>
                    <a:pt x="264" y="332"/>
                    <a:pt x="268" y="323"/>
                  </a:cubicBezTo>
                  <a:cubicBezTo>
                    <a:pt x="269" y="320"/>
                    <a:pt x="265" y="318"/>
                    <a:pt x="263" y="321"/>
                  </a:cubicBezTo>
                  <a:cubicBezTo>
                    <a:pt x="258" y="330"/>
                    <a:pt x="252" y="337"/>
                    <a:pt x="245" y="345"/>
                  </a:cubicBezTo>
                  <a:cubicBezTo>
                    <a:pt x="247" y="339"/>
                    <a:pt x="248" y="332"/>
                    <a:pt x="249" y="326"/>
                  </a:cubicBezTo>
                  <a:cubicBezTo>
                    <a:pt x="250" y="324"/>
                    <a:pt x="247" y="322"/>
                    <a:pt x="246" y="324"/>
                  </a:cubicBezTo>
                  <a:cubicBezTo>
                    <a:pt x="243" y="329"/>
                    <a:pt x="239" y="331"/>
                    <a:pt x="235" y="334"/>
                  </a:cubicBezTo>
                  <a:cubicBezTo>
                    <a:pt x="235" y="331"/>
                    <a:pt x="235" y="328"/>
                    <a:pt x="235" y="325"/>
                  </a:cubicBezTo>
                  <a:cubicBezTo>
                    <a:pt x="254" y="320"/>
                    <a:pt x="271" y="308"/>
                    <a:pt x="285" y="293"/>
                  </a:cubicBezTo>
                  <a:cubicBezTo>
                    <a:pt x="285" y="325"/>
                    <a:pt x="283" y="358"/>
                    <a:pt x="278" y="390"/>
                  </a:cubicBezTo>
                  <a:close/>
                  <a:moveTo>
                    <a:pt x="178" y="359"/>
                  </a:moveTo>
                  <a:cubicBezTo>
                    <a:pt x="178" y="360"/>
                    <a:pt x="177" y="360"/>
                    <a:pt x="176" y="361"/>
                  </a:cubicBezTo>
                  <a:cubicBezTo>
                    <a:pt x="172" y="366"/>
                    <a:pt x="168" y="371"/>
                    <a:pt x="165" y="376"/>
                  </a:cubicBezTo>
                  <a:cubicBezTo>
                    <a:pt x="166" y="373"/>
                    <a:pt x="166" y="371"/>
                    <a:pt x="167" y="368"/>
                  </a:cubicBezTo>
                  <a:cubicBezTo>
                    <a:pt x="171" y="365"/>
                    <a:pt x="175" y="362"/>
                    <a:pt x="178" y="359"/>
                  </a:cubicBezTo>
                  <a:close/>
                  <a:moveTo>
                    <a:pt x="233" y="326"/>
                  </a:moveTo>
                  <a:cubicBezTo>
                    <a:pt x="233" y="330"/>
                    <a:pt x="232" y="334"/>
                    <a:pt x="231" y="337"/>
                  </a:cubicBezTo>
                  <a:cubicBezTo>
                    <a:pt x="231" y="339"/>
                    <a:pt x="233" y="339"/>
                    <a:pt x="234" y="338"/>
                  </a:cubicBezTo>
                  <a:cubicBezTo>
                    <a:pt x="237" y="335"/>
                    <a:pt x="241" y="334"/>
                    <a:pt x="244" y="331"/>
                  </a:cubicBezTo>
                  <a:cubicBezTo>
                    <a:pt x="243" y="338"/>
                    <a:pt x="241" y="344"/>
                    <a:pt x="239" y="350"/>
                  </a:cubicBezTo>
                  <a:cubicBezTo>
                    <a:pt x="231" y="343"/>
                    <a:pt x="224" y="336"/>
                    <a:pt x="215" y="329"/>
                  </a:cubicBezTo>
                  <a:cubicBezTo>
                    <a:pt x="221" y="329"/>
                    <a:pt x="227" y="328"/>
                    <a:pt x="233" y="326"/>
                  </a:cubicBezTo>
                  <a:close/>
                  <a:moveTo>
                    <a:pt x="236" y="381"/>
                  </a:moveTo>
                  <a:cubicBezTo>
                    <a:pt x="233" y="382"/>
                    <a:pt x="231" y="384"/>
                    <a:pt x="228" y="386"/>
                  </a:cubicBezTo>
                  <a:cubicBezTo>
                    <a:pt x="231" y="381"/>
                    <a:pt x="234" y="376"/>
                    <a:pt x="236" y="370"/>
                  </a:cubicBezTo>
                  <a:cubicBezTo>
                    <a:pt x="236" y="370"/>
                    <a:pt x="236" y="370"/>
                    <a:pt x="237" y="369"/>
                  </a:cubicBezTo>
                  <a:cubicBezTo>
                    <a:pt x="236" y="373"/>
                    <a:pt x="236" y="376"/>
                    <a:pt x="236" y="381"/>
                  </a:cubicBezTo>
                  <a:close/>
                  <a:moveTo>
                    <a:pt x="211" y="433"/>
                  </a:moveTo>
                  <a:cubicBezTo>
                    <a:pt x="213" y="431"/>
                    <a:pt x="215" y="430"/>
                    <a:pt x="218" y="429"/>
                  </a:cubicBezTo>
                  <a:cubicBezTo>
                    <a:pt x="217" y="430"/>
                    <a:pt x="216" y="431"/>
                    <a:pt x="216" y="432"/>
                  </a:cubicBezTo>
                  <a:cubicBezTo>
                    <a:pt x="205" y="438"/>
                    <a:pt x="195" y="444"/>
                    <a:pt x="185" y="451"/>
                  </a:cubicBezTo>
                  <a:cubicBezTo>
                    <a:pt x="193" y="441"/>
                    <a:pt x="201" y="432"/>
                    <a:pt x="209" y="422"/>
                  </a:cubicBezTo>
                  <a:cubicBezTo>
                    <a:pt x="208" y="424"/>
                    <a:pt x="207" y="427"/>
                    <a:pt x="206" y="429"/>
                  </a:cubicBezTo>
                  <a:cubicBezTo>
                    <a:pt x="205" y="432"/>
                    <a:pt x="208" y="434"/>
                    <a:pt x="211" y="433"/>
                  </a:cubicBezTo>
                  <a:close/>
                  <a:moveTo>
                    <a:pt x="229" y="543"/>
                  </a:moveTo>
                  <a:cubicBezTo>
                    <a:pt x="229" y="543"/>
                    <a:pt x="228" y="543"/>
                    <a:pt x="227" y="543"/>
                  </a:cubicBezTo>
                  <a:cubicBezTo>
                    <a:pt x="228" y="542"/>
                    <a:pt x="229" y="541"/>
                    <a:pt x="229" y="539"/>
                  </a:cubicBezTo>
                  <a:cubicBezTo>
                    <a:pt x="229" y="541"/>
                    <a:pt x="229" y="542"/>
                    <a:pt x="229" y="543"/>
                  </a:cubicBezTo>
                  <a:close/>
                  <a:moveTo>
                    <a:pt x="229" y="531"/>
                  </a:moveTo>
                  <a:cubicBezTo>
                    <a:pt x="228" y="530"/>
                    <a:pt x="226" y="530"/>
                    <a:pt x="225" y="531"/>
                  </a:cubicBezTo>
                  <a:cubicBezTo>
                    <a:pt x="223" y="533"/>
                    <a:pt x="220" y="534"/>
                    <a:pt x="217" y="536"/>
                  </a:cubicBezTo>
                  <a:cubicBezTo>
                    <a:pt x="218" y="533"/>
                    <a:pt x="219" y="531"/>
                    <a:pt x="221" y="528"/>
                  </a:cubicBezTo>
                  <a:cubicBezTo>
                    <a:pt x="222" y="527"/>
                    <a:pt x="222" y="525"/>
                    <a:pt x="221" y="523"/>
                  </a:cubicBezTo>
                  <a:cubicBezTo>
                    <a:pt x="222" y="520"/>
                    <a:pt x="219" y="518"/>
                    <a:pt x="216" y="519"/>
                  </a:cubicBezTo>
                  <a:cubicBezTo>
                    <a:pt x="216" y="519"/>
                    <a:pt x="215" y="520"/>
                    <a:pt x="214" y="520"/>
                  </a:cubicBezTo>
                  <a:cubicBezTo>
                    <a:pt x="216" y="517"/>
                    <a:pt x="218" y="514"/>
                    <a:pt x="219" y="512"/>
                  </a:cubicBezTo>
                  <a:cubicBezTo>
                    <a:pt x="220" y="511"/>
                    <a:pt x="220" y="511"/>
                    <a:pt x="221" y="510"/>
                  </a:cubicBezTo>
                  <a:cubicBezTo>
                    <a:pt x="221" y="509"/>
                    <a:pt x="222" y="508"/>
                    <a:pt x="222" y="507"/>
                  </a:cubicBezTo>
                  <a:cubicBezTo>
                    <a:pt x="224" y="504"/>
                    <a:pt x="226" y="501"/>
                    <a:pt x="228" y="498"/>
                  </a:cubicBezTo>
                  <a:cubicBezTo>
                    <a:pt x="230" y="494"/>
                    <a:pt x="225" y="490"/>
                    <a:pt x="222" y="492"/>
                  </a:cubicBezTo>
                  <a:cubicBezTo>
                    <a:pt x="220" y="493"/>
                    <a:pt x="219" y="493"/>
                    <a:pt x="217" y="494"/>
                  </a:cubicBezTo>
                  <a:cubicBezTo>
                    <a:pt x="221" y="487"/>
                    <a:pt x="225" y="481"/>
                    <a:pt x="229" y="474"/>
                  </a:cubicBezTo>
                  <a:cubicBezTo>
                    <a:pt x="228" y="494"/>
                    <a:pt x="228" y="514"/>
                    <a:pt x="229" y="531"/>
                  </a:cubicBezTo>
                  <a:close/>
                  <a:moveTo>
                    <a:pt x="173" y="545"/>
                  </a:moveTo>
                  <a:cubicBezTo>
                    <a:pt x="178" y="535"/>
                    <a:pt x="184" y="527"/>
                    <a:pt x="191" y="519"/>
                  </a:cubicBezTo>
                  <a:cubicBezTo>
                    <a:pt x="194" y="516"/>
                    <a:pt x="191" y="513"/>
                    <a:pt x="188" y="513"/>
                  </a:cubicBezTo>
                  <a:cubicBezTo>
                    <a:pt x="195" y="505"/>
                    <a:pt x="202" y="497"/>
                    <a:pt x="209" y="489"/>
                  </a:cubicBezTo>
                  <a:cubicBezTo>
                    <a:pt x="211" y="486"/>
                    <a:pt x="208" y="481"/>
                    <a:pt x="204" y="483"/>
                  </a:cubicBezTo>
                  <a:cubicBezTo>
                    <a:pt x="201" y="485"/>
                    <a:pt x="199" y="487"/>
                    <a:pt x="196" y="489"/>
                  </a:cubicBezTo>
                  <a:cubicBezTo>
                    <a:pt x="200" y="486"/>
                    <a:pt x="204" y="482"/>
                    <a:pt x="208" y="479"/>
                  </a:cubicBezTo>
                  <a:cubicBezTo>
                    <a:pt x="209" y="479"/>
                    <a:pt x="210" y="479"/>
                    <a:pt x="211" y="478"/>
                  </a:cubicBezTo>
                  <a:cubicBezTo>
                    <a:pt x="214" y="476"/>
                    <a:pt x="217" y="475"/>
                    <a:pt x="220" y="473"/>
                  </a:cubicBezTo>
                  <a:cubicBezTo>
                    <a:pt x="214" y="481"/>
                    <a:pt x="210" y="490"/>
                    <a:pt x="206" y="499"/>
                  </a:cubicBezTo>
                  <a:cubicBezTo>
                    <a:pt x="204" y="503"/>
                    <a:pt x="206" y="506"/>
                    <a:pt x="210" y="506"/>
                  </a:cubicBezTo>
                  <a:cubicBezTo>
                    <a:pt x="212" y="505"/>
                    <a:pt x="213" y="505"/>
                    <a:pt x="214" y="505"/>
                  </a:cubicBezTo>
                  <a:cubicBezTo>
                    <a:pt x="213" y="507"/>
                    <a:pt x="212" y="508"/>
                    <a:pt x="211" y="510"/>
                  </a:cubicBezTo>
                  <a:cubicBezTo>
                    <a:pt x="199" y="522"/>
                    <a:pt x="187" y="534"/>
                    <a:pt x="173" y="545"/>
                  </a:cubicBezTo>
                  <a:close/>
                  <a:moveTo>
                    <a:pt x="166" y="543"/>
                  </a:moveTo>
                  <a:cubicBezTo>
                    <a:pt x="166" y="541"/>
                    <a:pt x="166" y="539"/>
                    <a:pt x="166" y="537"/>
                  </a:cubicBezTo>
                  <a:cubicBezTo>
                    <a:pt x="166" y="538"/>
                    <a:pt x="167" y="538"/>
                    <a:pt x="168" y="538"/>
                  </a:cubicBezTo>
                  <a:cubicBezTo>
                    <a:pt x="168" y="540"/>
                    <a:pt x="167" y="542"/>
                    <a:pt x="166" y="543"/>
                  </a:cubicBezTo>
                  <a:close/>
                  <a:moveTo>
                    <a:pt x="165" y="531"/>
                  </a:moveTo>
                  <a:cubicBezTo>
                    <a:pt x="165" y="529"/>
                    <a:pt x="165" y="527"/>
                    <a:pt x="165" y="525"/>
                  </a:cubicBezTo>
                  <a:cubicBezTo>
                    <a:pt x="169" y="521"/>
                    <a:pt x="173" y="518"/>
                    <a:pt x="177" y="515"/>
                  </a:cubicBezTo>
                  <a:cubicBezTo>
                    <a:pt x="172" y="520"/>
                    <a:pt x="169" y="525"/>
                    <a:pt x="165" y="531"/>
                  </a:cubicBezTo>
                  <a:close/>
                  <a:moveTo>
                    <a:pt x="164" y="511"/>
                  </a:moveTo>
                  <a:cubicBezTo>
                    <a:pt x="164" y="510"/>
                    <a:pt x="164" y="509"/>
                    <a:pt x="164" y="508"/>
                  </a:cubicBezTo>
                  <a:cubicBezTo>
                    <a:pt x="167" y="505"/>
                    <a:pt x="171" y="501"/>
                    <a:pt x="175" y="498"/>
                  </a:cubicBezTo>
                  <a:cubicBezTo>
                    <a:pt x="171" y="502"/>
                    <a:pt x="167" y="507"/>
                    <a:pt x="164" y="511"/>
                  </a:cubicBezTo>
                  <a:close/>
                  <a:moveTo>
                    <a:pt x="213" y="451"/>
                  </a:moveTo>
                  <a:cubicBezTo>
                    <a:pt x="215" y="451"/>
                    <a:pt x="217" y="450"/>
                    <a:pt x="219" y="450"/>
                  </a:cubicBezTo>
                  <a:cubicBezTo>
                    <a:pt x="216" y="454"/>
                    <a:pt x="214" y="457"/>
                    <a:pt x="211" y="461"/>
                  </a:cubicBezTo>
                  <a:cubicBezTo>
                    <a:pt x="201" y="468"/>
                    <a:pt x="192" y="475"/>
                    <a:pt x="182" y="482"/>
                  </a:cubicBezTo>
                  <a:cubicBezTo>
                    <a:pt x="192" y="471"/>
                    <a:pt x="203" y="462"/>
                    <a:pt x="213" y="451"/>
                  </a:cubicBezTo>
                  <a:close/>
                  <a:moveTo>
                    <a:pt x="230" y="458"/>
                  </a:moveTo>
                  <a:cubicBezTo>
                    <a:pt x="228" y="459"/>
                    <a:pt x="226" y="460"/>
                    <a:pt x="224" y="461"/>
                  </a:cubicBezTo>
                  <a:cubicBezTo>
                    <a:pt x="225" y="460"/>
                    <a:pt x="225" y="458"/>
                    <a:pt x="224" y="457"/>
                  </a:cubicBezTo>
                  <a:cubicBezTo>
                    <a:pt x="226" y="454"/>
                    <a:pt x="228" y="451"/>
                    <a:pt x="231" y="447"/>
                  </a:cubicBezTo>
                  <a:cubicBezTo>
                    <a:pt x="230" y="451"/>
                    <a:pt x="230" y="455"/>
                    <a:pt x="230" y="458"/>
                  </a:cubicBezTo>
                  <a:close/>
                  <a:moveTo>
                    <a:pt x="231" y="438"/>
                  </a:moveTo>
                  <a:cubicBezTo>
                    <a:pt x="230" y="438"/>
                    <a:pt x="229" y="438"/>
                    <a:pt x="228" y="438"/>
                  </a:cubicBezTo>
                  <a:cubicBezTo>
                    <a:pt x="226" y="439"/>
                    <a:pt x="225" y="440"/>
                    <a:pt x="223" y="440"/>
                  </a:cubicBezTo>
                  <a:cubicBezTo>
                    <a:pt x="225" y="438"/>
                    <a:pt x="228" y="435"/>
                    <a:pt x="230" y="433"/>
                  </a:cubicBezTo>
                  <a:cubicBezTo>
                    <a:pt x="231" y="431"/>
                    <a:pt x="231" y="428"/>
                    <a:pt x="229" y="427"/>
                  </a:cubicBezTo>
                  <a:cubicBezTo>
                    <a:pt x="230" y="426"/>
                    <a:pt x="231" y="425"/>
                    <a:pt x="232" y="424"/>
                  </a:cubicBezTo>
                  <a:cubicBezTo>
                    <a:pt x="232" y="428"/>
                    <a:pt x="231" y="433"/>
                    <a:pt x="231" y="438"/>
                  </a:cubicBezTo>
                  <a:close/>
                  <a:moveTo>
                    <a:pt x="218" y="404"/>
                  </a:moveTo>
                  <a:cubicBezTo>
                    <a:pt x="218" y="403"/>
                    <a:pt x="217" y="402"/>
                    <a:pt x="216" y="402"/>
                  </a:cubicBezTo>
                  <a:cubicBezTo>
                    <a:pt x="218" y="401"/>
                    <a:pt x="220" y="400"/>
                    <a:pt x="222" y="398"/>
                  </a:cubicBezTo>
                  <a:cubicBezTo>
                    <a:pt x="220" y="400"/>
                    <a:pt x="219" y="402"/>
                    <a:pt x="218" y="404"/>
                  </a:cubicBezTo>
                  <a:close/>
                  <a:moveTo>
                    <a:pt x="213" y="398"/>
                  </a:moveTo>
                  <a:cubicBezTo>
                    <a:pt x="212" y="399"/>
                    <a:pt x="212" y="401"/>
                    <a:pt x="214" y="402"/>
                  </a:cubicBezTo>
                  <a:cubicBezTo>
                    <a:pt x="213" y="402"/>
                    <a:pt x="213" y="403"/>
                    <a:pt x="212" y="403"/>
                  </a:cubicBezTo>
                  <a:cubicBezTo>
                    <a:pt x="202" y="412"/>
                    <a:pt x="193" y="421"/>
                    <a:pt x="184" y="430"/>
                  </a:cubicBezTo>
                  <a:cubicBezTo>
                    <a:pt x="197" y="410"/>
                    <a:pt x="215" y="394"/>
                    <a:pt x="231" y="375"/>
                  </a:cubicBezTo>
                  <a:cubicBezTo>
                    <a:pt x="226" y="384"/>
                    <a:pt x="220" y="391"/>
                    <a:pt x="213" y="398"/>
                  </a:cubicBezTo>
                  <a:close/>
                  <a:moveTo>
                    <a:pt x="170" y="439"/>
                  </a:moveTo>
                  <a:cubicBezTo>
                    <a:pt x="167" y="444"/>
                    <a:pt x="165" y="448"/>
                    <a:pt x="164" y="453"/>
                  </a:cubicBezTo>
                  <a:cubicBezTo>
                    <a:pt x="162" y="456"/>
                    <a:pt x="165" y="458"/>
                    <a:pt x="168" y="458"/>
                  </a:cubicBezTo>
                  <a:cubicBezTo>
                    <a:pt x="166" y="460"/>
                    <a:pt x="164" y="463"/>
                    <a:pt x="162" y="466"/>
                  </a:cubicBezTo>
                  <a:cubicBezTo>
                    <a:pt x="161" y="451"/>
                    <a:pt x="160" y="435"/>
                    <a:pt x="160" y="419"/>
                  </a:cubicBezTo>
                  <a:cubicBezTo>
                    <a:pt x="161" y="419"/>
                    <a:pt x="163" y="419"/>
                    <a:pt x="165" y="418"/>
                  </a:cubicBezTo>
                  <a:cubicBezTo>
                    <a:pt x="170" y="412"/>
                    <a:pt x="176" y="407"/>
                    <a:pt x="181" y="401"/>
                  </a:cubicBezTo>
                  <a:cubicBezTo>
                    <a:pt x="175" y="412"/>
                    <a:pt x="169" y="422"/>
                    <a:pt x="164" y="434"/>
                  </a:cubicBezTo>
                  <a:cubicBezTo>
                    <a:pt x="162" y="437"/>
                    <a:pt x="166" y="441"/>
                    <a:pt x="170" y="439"/>
                  </a:cubicBezTo>
                  <a:close/>
                  <a:moveTo>
                    <a:pt x="161" y="401"/>
                  </a:moveTo>
                  <a:cubicBezTo>
                    <a:pt x="164" y="398"/>
                    <a:pt x="167" y="395"/>
                    <a:pt x="169" y="392"/>
                  </a:cubicBezTo>
                  <a:cubicBezTo>
                    <a:pt x="166" y="397"/>
                    <a:pt x="163" y="403"/>
                    <a:pt x="160" y="408"/>
                  </a:cubicBezTo>
                  <a:cubicBezTo>
                    <a:pt x="160" y="406"/>
                    <a:pt x="161" y="403"/>
                    <a:pt x="161" y="401"/>
                  </a:cubicBezTo>
                  <a:close/>
                  <a:moveTo>
                    <a:pt x="177" y="371"/>
                  </a:moveTo>
                  <a:cubicBezTo>
                    <a:pt x="184" y="362"/>
                    <a:pt x="191" y="353"/>
                    <a:pt x="199" y="345"/>
                  </a:cubicBezTo>
                  <a:cubicBezTo>
                    <a:pt x="200" y="344"/>
                    <a:pt x="200" y="343"/>
                    <a:pt x="199" y="342"/>
                  </a:cubicBezTo>
                  <a:cubicBezTo>
                    <a:pt x="202" y="339"/>
                    <a:pt x="206" y="336"/>
                    <a:pt x="209" y="334"/>
                  </a:cubicBezTo>
                  <a:cubicBezTo>
                    <a:pt x="211" y="336"/>
                    <a:pt x="213" y="338"/>
                    <a:pt x="215" y="340"/>
                  </a:cubicBezTo>
                  <a:cubicBezTo>
                    <a:pt x="213" y="339"/>
                    <a:pt x="211" y="338"/>
                    <a:pt x="209" y="340"/>
                  </a:cubicBezTo>
                  <a:cubicBezTo>
                    <a:pt x="198" y="350"/>
                    <a:pt x="187" y="360"/>
                    <a:pt x="177" y="371"/>
                  </a:cubicBezTo>
                  <a:close/>
                  <a:moveTo>
                    <a:pt x="215" y="346"/>
                  </a:moveTo>
                  <a:cubicBezTo>
                    <a:pt x="217" y="344"/>
                    <a:pt x="216" y="342"/>
                    <a:pt x="215" y="340"/>
                  </a:cubicBezTo>
                  <a:cubicBezTo>
                    <a:pt x="218" y="343"/>
                    <a:pt x="220" y="345"/>
                    <a:pt x="222" y="348"/>
                  </a:cubicBezTo>
                  <a:cubicBezTo>
                    <a:pt x="222" y="348"/>
                    <a:pt x="221" y="349"/>
                    <a:pt x="221" y="349"/>
                  </a:cubicBezTo>
                  <a:cubicBezTo>
                    <a:pt x="208" y="362"/>
                    <a:pt x="195" y="375"/>
                    <a:pt x="182" y="388"/>
                  </a:cubicBezTo>
                  <a:cubicBezTo>
                    <a:pt x="192" y="373"/>
                    <a:pt x="204" y="360"/>
                    <a:pt x="215" y="346"/>
                  </a:cubicBezTo>
                  <a:close/>
                  <a:moveTo>
                    <a:pt x="227" y="355"/>
                  </a:moveTo>
                  <a:cubicBezTo>
                    <a:pt x="227" y="355"/>
                    <a:pt x="227" y="354"/>
                    <a:pt x="228" y="354"/>
                  </a:cubicBezTo>
                  <a:cubicBezTo>
                    <a:pt x="229" y="356"/>
                    <a:pt x="231" y="359"/>
                    <a:pt x="233" y="361"/>
                  </a:cubicBezTo>
                  <a:cubicBezTo>
                    <a:pt x="233" y="361"/>
                    <a:pt x="233" y="361"/>
                    <a:pt x="233" y="361"/>
                  </a:cubicBezTo>
                  <a:cubicBezTo>
                    <a:pt x="217" y="379"/>
                    <a:pt x="201" y="396"/>
                    <a:pt x="184" y="413"/>
                  </a:cubicBezTo>
                  <a:cubicBezTo>
                    <a:pt x="196" y="392"/>
                    <a:pt x="210" y="372"/>
                    <a:pt x="227" y="355"/>
                  </a:cubicBezTo>
                  <a:close/>
                  <a:moveTo>
                    <a:pt x="162" y="477"/>
                  </a:moveTo>
                  <a:cubicBezTo>
                    <a:pt x="162" y="475"/>
                    <a:pt x="162" y="473"/>
                    <a:pt x="162" y="471"/>
                  </a:cubicBezTo>
                  <a:cubicBezTo>
                    <a:pt x="163" y="473"/>
                    <a:pt x="165" y="473"/>
                    <a:pt x="167" y="472"/>
                  </a:cubicBezTo>
                  <a:cubicBezTo>
                    <a:pt x="179" y="463"/>
                    <a:pt x="192" y="455"/>
                    <a:pt x="205" y="447"/>
                  </a:cubicBezTo>
                  <a:cubicBezTo>
                    <a:pt x="205" y="447"/>
                    <a:pt x="205" y="448"/>
                    <a:pt x="205" y="448"/>
                  </a:cubicBezTo>
                  <a:cubicBezTo>
                    <a:pt x="191" y="463"/>
                    <a:pt x="175" y="477"/>
                    <a:pt x="163" y="493"/>
                  </a:cubicBezTo>
                  <a:cubicBezTo>
                    <a:pt x="163" y="488"/>
                    <a:pt x="162" y="483"/>
                    <a:pt x="162" y="477"/>
                  </a:cubicBezTo>
                  <a:close/>
                  <a:moveTo>
                    <a:pt x="167" y="561"/>
                  </a:moveTo>
                  <a:cubicBezTo>
                    <a:pt x="168" y="561"/>
                    <a:pt x="168" y="560"/>
                    <a:pt x="169" y="560"/>
                  </a:cubicBezTo>
                  <a:cubicBezTo>
                    <a:pt x="168" y="561"/>
                    <a:pt x="167" y="562"/>
                    <a:pt x="167" y="563"/>
                  </a:cubicBezTo>
                  <a:cubicBezTo>
                    <a:pt x="167" y="562"/>
                    <a:pt x="167" y="562"/>
                    <a:pt x="167" y="561"/>
                  </a:cubicBezTo>
                  <a:close/>
                  <a:moveTo>
                    <a:pt x="208" y="537"/>
                  </a:moveTo>
                  <a:cubicBezTo>
                    <a:pt x="207" y="539"/>
                    <a:pt x="207" y="540"/>
                    <a:pt x="206" y="541"/>
                  </a:cubicBezTo>
                  <a:cubicBezTo>
                    <a:pt x="205" y="543"/>
                    <a:pt x="205" y="544"/>
                    <a:pt x="206" y="545"/>
                  </a:cubicBezTo>
                  <a:cubicBezTo>
                    <a:pt x="205" y="544"/>
                    <a:pt x="203" y="542"/>
                    <a:pt x="202" y="541"/>
                  </a:cubicBezTo>
                  <a:cubicBezTo>
                    <a:pt x="204" y="540"/>
                    <a:pt x="206" y="538"/>
                    <a:pt x="208" y="537"/>
                  </a:cubicBezTo>
                  <a:close/>
                  <a:moveTo>
                    <a:pt x="210" y="547"/>
                  </a:moveTo>
                  <a:cubicBezTo>
                    <a:pt x="210" y="547"/>
                    <a:pt x="210" y="547"/>
                    <a:pt x="210" y="547"/>
                  </a:cubicBezTo>
                  <a:cubicBezTo>
                    <a:pt x="210" y="548"/>
                    <a:pt x="210" y="549"/>
                    <a:pt x="211" y="550"/>
                  </a:cubicBezTo>
                  <a:cubicBezTo>
                    <a:pt x="209" y="549"/>
                    <a:pt x="208" y="548"/>
                    <a:pt x="207" y="547"/>
                  </a:cubicBezTo>
                  <a:cubicBezTo>
                    <a:pt x="208" y="547"/>
                    <a:pt x="209" y="547"/>
                    <a:pt x="210" y="547"/>
                  </a:cubicBezTo>
                  <a:close/>
                  <a:moveTo>
                    <a:pt x="219" y="554"/>
                  </a:moveTo>
                  <a:cubicBezTo>
                    <a:pt x="224" y="556"/>
                    <a:pt x="227" y="554"/>
                    <a:pt x="230" y="549"/>
                  </a:cubicBezTo>
                  <a:cubicBezTo>
                    <a:pt x="231" y="560"/>
                    <a:pt x="232" y="569"/>
                    <a:pt x="235" y="575"/>
                  </a:cubicBezTo>
                  <a:cubicBezTo>
                    <a:pt x="228" y="568"/>
                    <a:pt x="222" y="562"/>
                    <a:pt x="216" y="556"/>
                  </a:cubicBezTo>
                  <a:cubicBezTo>
                    <a:pt x="218" y="556"/>
                    <a:pt x="219" y="555"/>
                    <a:pt x="219" y="554"/>
                  </a:cubicBezTo>
                  <a:close/>
                  <a:moveTo>
                    <a:pt x="233" y="412"/>
                  </a:moveTo>
                  <a:cubicBezTo>
                    <a:pt x="228" y="416"/>
                    <a:pt x="222" y="419"/>
                    <a:pt x="216" y="422"/>
                  </a:cubicBezTo>
                  <a:cubicBezTo>
                    <a:pt x="221" y="411"/>
                    <a:pt x="227" y="401"/>
                    <a:pt x="235" y="391"/>
                  </a:cubicBezTo>
                  <a:cubicBezTo>
                    <a:pt x="234" y="398"/>
                    <a:pt x="234" y="405"/>
                    <a:pt x="233" y="412"/>
                  </a:cubicBezTo>
                  <a:close/>
                  <a:moveTo>
                    <a:pt x="255" y="341"/>
                  </a:moveTo>
                  <a:cubicBezTo>
                    <a:pt x="253" y="348"/>
                    <a:pt x="251" y="354"/>
                    <a:pt x="248" y="360"/>
                  </a:cubicBezTo>
                  <a:cubicBezTo>
                    <a:pt x="247" y="358"/>
                    <a:pt x="245" y="356"/>
                    <a:pt x="243" y="354"/>
                  </a:cubicBezTo>
                  <a:cubicBezTo>
                    <a:pt x="247" y="350"/>
                    <a:pt x="251" y="346"/>
                    <a:pt x="255" y="341"/>
                  </a:cubicBezTo>
                  <a:close/>
                  <a:moveTo>
                    <a:pt x="253" y="362"/>
                  </a:moveTo>
                  <a:cubicBezTo>
                    <a:pt x="257" y="356"/>
                    <a:pt x="262" y="351"/>
                    <a:pt x="267" y="346"/>
                  </a:cubicBezTo>
                  <a:cubicBezTo>
                    <a:pt x="265" y="354"/>
                    <a:pt x="262" y="361"/>
                    <a:pt x="260" y="369"/>
                  </a:cubicBezTo>
                  <a:cubicBezTo>
                    <a:pt x="260" y="371"/>
                    <a:pt x="263" y="373"/>
                    <a:pt x="264" y="371"/>
                  </a:cubicBezTo>
                  <a:cubicBezTo>
                    <a:pt x="267" y="369"/>
                    <a:pt x="270" y="366"/>
                    <a:pt x="272" y="363"/>
                  </a:cubicBezTo>
                  <a:cubicBezTo>
                    <a:pt x="270" y="368"/>
                    <a:pt x="268" y="373"/>
                    <a:pt x="267" y="378"/>
                  </a:cubicBezTo>
                  <a:cubicBezTo>
                    <a:pt x="266" y="379"/>
                    <a:pt x="267" y="379"/>
                    <a:pt x="267" y="379"/>
                  </a:cubicBezTo>
                  <a:cubicBezTo>
                    <a:pt x="261" y="374"/>
                    <a:pt x="256" y="369"/>
                    <a:pt x="251" y="363"/>
                  </a:cubicBezTo>
                  <a:cubicBezTo>
                    <a:pt x="252" y="363"/>
                    <a:pt x="252" y="363"/>
                    <a:pt x="253" y="362"/>
                  </a:cubicBezTo>
                  <a:close/>
                  <a:moveTo>
                    <a:pt x="285" y="277"/>
                  </a:moveTo>
                  <a:cubicBezTo>
                    <a:pt x="282" y="278"/>
                    <a:pt x="280" y="281"/>
                    <a:pt x="280" y="284"/>
                  </a:cubicBezTo>
                  <a:cubicBezTo>
                    <a:pt x="272" y="294"/>
                    <a:pt x="262" y="302"/>
                    <a:pt x="252" y="309"/>
                  </a:cubicBezTo>
                  <a:cubicBezTo>
                    <a:pt x="241" y="316"/>
                    <a:pt x="228" y="320"/>
                    <a:pt x="214" y="321"/>
                  </a:cubicBezTo>
                  <a:cubicBezTo>
                    <a:pt x="212" y="318"/>
                    <a:pt x="209" y="317"/>
                    <a:pt x="206" y="319"/>
                  </a:cubicBezTo>
                  <a:cubicBezTo>
                    <a:pt x="205" y="320"/>
                    <a:pt x="204" y="320"/>
                    <a:pt x="203" y="321"/>
                  </a:cubicBezTo>
                  <a:cubicBezTo>
                    <a:pt x="185" y="320"/>
                    <a:pt x="167" y="314"/>
                    <a:pt x="152" y="306"/>
                  </a:cubicBezTo>
                  <a:cubicBezTo>
                    <a:pt x="99" y="276"/>
                    <a:pt x="83" y="191"/>
                    <a:pt x="108" y="139"/>
                  </a:cubicBezTo>
                  <a:cubicBezTo>
                    <a:pt x="109" y="138"/>
                    <a:pt x="109" y="137"/>
                    <a:pt x="110" y="136"/>
                  </a:cubicBezTo>
                  <a:cubicBezTo>
                    <a:pt x="110" y="136"/>
                    <a:pt x="110" y="136"/>
                    <a:pt x="110" y="137"/>
                  </a:cubicBezTo>
                  <a:cubicBezTo>
                    <a:pt x="111" y="141"/>
                    <a:pt x="116" y="142"/>
                    <a:pt x="118" y="138"/>
                  </a:cubicBezTo>
                  <a:cubicBezTo>
                    <a:pt x="122" y="124"/>
                    <a:pt x="132" y="115"/>
                    <a:pt x="145" y="109"/>
                  </a:cubicBezTo>
                  <a:cubicBezTo>
                    <a:pt x="146" y="109"/>
                    <a:pt x="146" y="108"/>
                    <a:pt x="147" y="108"/>
                  </a:cubicBezTo>
                  <a:cubicBezTo>
                    <a:pt x="172" y="97"/>
                    <a:pt x="206" y="99"/>
                    <a:pt x="227" y="106"/>
                  </a:cubicBezTo>
                  <a:cubicBezTo>
                    <a:pt x="233" y="107"/>
                    <a:pt x="239" y="109"/>
                    <a:pt x="245" y="112"/>
                  </a:cubicBezTo>
                  <a:cubicBezTo>
                    <a:pt x="246" y="115"/>
                    <a:pt x="250" y="116"/>
                    <a:pt x="253" y="116"/>
                  </a:cubicBezTo>
                  <a:cubicBezTo>
                    <a:pt x="285" y="132"/>
                    <a:pt x="310" y="161"/>
                    <a:pt x="312" y="198"/>
                  </a:cubicBezTo>
                  <a:cubicBezTo>
                    <a:pt x="313" y="226"/>
                    <a:pt x="303" y="254"/>
                    <a:pt x="285" y="277"/>
                  </a:cubicBezTo>
                  <a:close/>
                  <a:moveTo>
                    <a:pt x="106" y="117"/>
                  </a:moveTo>
                  <a:cubicBezTo>
                    <a:pt x="101" y="124"/>
                    <a:pt x="94" y="129"/>
                    <a:pt x="88" y="134"/>
                  </a:cubicBezTo>
                  <a:cubicBezTo>
                    <a:pt x="91" y="128"/>
                    <a:pt x="94" y="121"/>
                    <a:pt x="99" y="114"/>
                  </a:cubicBezTo>
                  <a:cubicBezTo>
                    <a:pt x="100" y="112"/>
                    <a:pt x="97" y="109"/>
                    <a:pt x="95" y="111"/>
                  </a:cubicBezTo>
                  <a:cubicBezTo>
                    <a:pt x="92" y="112"/>
                    <a:pt x="88" y="114"/>
                    <a:pt x="85" y="116"/>
                  </a:cubicBezTo>
                  <a:cubicBezTo>
                    <a:pt x="86" y="113"/>
                    <a:pt x="86" y="110"/>
                    <a:pt x="87" y="108"/>
                  </a:cubicBezTo>
                  <a:cubicBezTo>
                    <a:pt x="98" y="108"/>
                    <a:pt x="109" y="109"/>
                    <a:pt x="120" y="109"/>
                  </a:cubicBezTo>
                  <a:cubicBezTo>
                    <a:pt x="118" y="111"/>
                    <a:pt x="117" y="113"/>
                    <a:pt x="115" y="115"/>
                  </a:cubicBezTo>
                  <a:cubicBezTo>
                    <a:pt x="112" y="119"/>
                    <a:pt x="109" y="122"/>
                    <a:pt x="107" y="126"/>
                  </a:cubicBezTo>
                  <a:cubicBezTo>
                    <a:pt x="108" y="124"/>
                    <a:pt x="109" y="122"/>
                    <a:pt x="110" y="120"/>
                  </a:cubicBezTo>
                  <a:cubicBezTo>
                    <a:pt x="112" y="118"/>
                    <a:pt x="108" y="115"/>
                    <a:pt x="106" y="117"/>
                  </a:cubicBezTo>
                  <a:close/>
                  <a:moveTo>
                    <a:pt x="150" y="85"/>
                  </a:moveTo>
                  <a:cubicBezTo>
                    <a:pt x="150" y="85"/>
                    <a:pt x="151" y="85"/>
                    <a:pt x="151" y="85"/>
                  </a:cubicBezTo>
                  <a:cubicBezTo>
                    <a:pt x="157" y="80"/>
                    <a:pt x="163" y="75"/>
                    <a:pt x="168" y="70"/>
                  </a:cubicBezTo>
                  <a:cubicBezTo>
                    <a:pt x="166" y="77"/>
                    <a:pt x="164" y="83"/>
                    <a:pt x="161" y="90"/>
                  </a:cubicBezTo>
                  <a:cubicBezTo>
                    <a:pt x="154" y="91"/>
                    <a:pt x="147" y="93"/>
                    <a:pt x="141" y="96"/>
                  </a:cubicBezTo>
                  <a:cubicBezTo>
                    <a:pt x="144" y="92"/>
                    <a:pt x="147" y="89"/>
                    <a:pt x="150" y="85"/>
                  </a:cubicBezTo>
                  <a:close/>
                  <a:moveTo>
                    <a:pt x="221" y="89"/>
                  </a:moveTo>
                  <a:cubicBezTo>
                    <a:pt x="226" y="88"/>
                    <a:pt x="232" y="87"/>
                    <a:pt x="237" y="88"/>
                  </a:cubicBezTo>
                  <a:cubicBezTo>
                    <a:pt x="239" y="91"/>
                    <a:pt x="240" y="94"/>
                    <a:pt x="242" y="98"/>
                  </a:cubicBezTo>
                  <a:cubicBezTo>
                    <a:pt x="231" y="93"/>
                    <a:pt x="220" y="90"/>
                    <a:pt x="208" y="88"/>
                  </a:cubicBezTo>
                  <a:cubicBezTo>
                    <a:pt x="212" y="85"/>
                    <a:pt x="216" y="82"/>
                    <a:pt x="220" y="78"/>
                  </a:cubicBezTo>
                  <a:cubicBezTo>
                    <a:pt x="220" y="81"/>
                    <a:pt x="219" y="83"/>
                    <a:pt x="218" y="85"/>
                  </a:cubicBezTo>
                  <a:cubicBezTo>
                    <a:pt x="218" y="87"/>
                    <a:pt x="219" y="89"/>
                    <a:pt x="221" y="89"/>
                  </a:cubicBezTo>
                  <a:close/>
                  <a:moveTo>
                    <a:pt x="201" y="87"/>
                  </a:moveTo>
                  <a:cubicBezTo>
                    <a:pt x="194" y="86"/>
                    <a:pt x="185" y="86"/>
                    <a:pt x="177" y="87"/>
                  </a:cubicBezTo>
                  <a:cubicBezTo>
                    <a:pt x="180" y="85"/>
                    <a:pt x="183" y="82"/>
                    <a:pt x="186" y="80"/>
                  </a:cubicBezTo>
                  <a:cubicBezTo>
                    <a:pt x="186" y="80"/>
                    <a:pt x="186" y="80"/>
                    <a:pt x="187" y="79"/>
                  </a:cubicBezTo>
                  <a:cubicBezTo>
                    <a:pt x="193" y="75"/>
                    <a:pt x="199" y="71"/>
                    <a:pt x="205" y="66"/>
                  </a:cubicBezTo>
                  <a:cubicBezTo>
                    <a:pt x="204" y="73"/>
                    <a:pt x="203" y="80"/>
                    <a:pt x="201" y="87"/>
                  </a:cubicBezTo>
                  <a:close/>
                  <a:moveTo>
                    <a:pt x="310" y="153"/>
                  </a:moveTo>
                  <a:cubicBezTo>
                    <a:pt x="307" y="149"/>
                    <a:pt x="305" y="145"/>
                    <a:pt x="302" y="141"/>
                  </a:cubicBezTo>
                  <a:cubicBezTo>
                    <a:pt x="305" y="136"/>
                    <a:pt x="308" y="131"/>
                    <a:pt x="311" y="125"/>
                  </a:cubicBezTo>
                  <a:cubicBezTo>
                    <a:pt x="310" y="131"/>
                    <a:pt x="309" y="137"/>
                    <a:pt x="308" y="142"/>
                  </a:cubicBezTo>
                  <a:cubicBezTo>
                    <a:pt x="307" y="144"/>
                    <a:pt x="310" y="146"/>
                    <a:pt x="312" y="144"/>
                  </a:cubicBezTo>
                  <a:cubicBezTo>
                    <a:pt x="317" y="139"/>
                    <a:pt x="322" y="133"/>
                    <a:pt x="326" y="126"/>
                  </a:cubicBezTo>
                  <a:cubicBezTo>
                    <a:pt x="326" y="126"/>
                    <a:pt x="327" y="127"/>
                    <a:pt x="327" y="127"/>
                  </a:cubicBezTo>
                  <a:cubicBezTo>
                    <a:pt x="322" y="136"/>
                    <a:pt x="316" y="145"/>
                    <a:pt x="310" y="153"/>
                  </a:cubicBezTo>
                  <a:close/>
                  <a:moveTo>
                    <a:pt x="350" y="93"/>
                  </a:moveTo>
                  <a:cubicBezTo>
                    <a:pt x="350" y="91"/>
                    <a:pt x="348" y="90"/>
                    <a:pt x="347" y="91"/>
                  </a:cubicBezTo>
                  <a:cubicBezTo>
                    <a:pt x="344" y="100"/>
                    <a:pt x="338" y="108"/>
                    <a:pt x="332" y="116"/>
                  </a:cubicBezTo>
                  <a:cubicBezTo>
                    <a:pt x="333" y="114"/>
                    <a:pt x="333" y="112"/>
                    <a:pt x="333" y="110"/>
                  </a:cubicBezTo>
                  <a:cubicBezTo>
                    <a:pt x="333" y="107"/>
                    <a:pt x="329" y="107"/>
                    <a:pt x="329" y="109"/>
                  </a:cubicBezTo>
                  <a:cubicBezTo>
                    <a:pt x="326" y="119"/>
                    <a:pt x="320" y="128"/>
                    <a:pt x="314" y="136"/>
                  </a:cubicBezTo>
                  <a:cubicBezTo>
                    <a:pt x="315" y="124"/>
                    <a:pt x="316" y="113"/>
                    <a:pt x="318" y="101"/>
                  </a:cubicBezTo>
                  <a:cubicBezTo>
                    <a:pt x="319" y="99"/>
                    <a:pt x="314" y="98"/>
                    <a:pt x="314" y="100"/>
                  </a:cubicBezTo>
                  <a:cubicBezTo>
                    <a:pt x="311" y="114"/>
                    <a:pt x="307" y="126"/>
                    <a:pt x="299" y="138"/>
                  </a:cubicBezTo>
                  <a:cubicBezTo>
                    <a:pt x="299" y="126"/>
                    <a:pt x="297" y="115"/>
                    <a:pt x="299" y="104"/>
                  </a:cubicBezTo>
                  <a:cubicBezTo>
                    <a:pt x="299" y="103"/>
                    <a:pt x="298" y="103"/>
                    <a:pt x="298" y="104"/>
                  </a:cubicBezTo>
                  <a:cubicBezTo>
                    <a:pt x="295" y="114"/>
                    <a:pt x="296" y="124"/>
                    <a:pt x="296" y="135"/>
                  </a:cubicBezTo>
                  <a:cubicBezTo>
                    <a:pt x="286" y="123"/>
                    <a:pt x="273" y="114"/>
                    <a:pt x="260" y="106"/>
                  </a:cubicBezTo>
                  <a:cubicBezTo>
                    <a:pt x="291" y="102"/>
                    <a:pt x="321" y="95"/>
                    <a:pt x="352" y="89"/>
                  </a:cubicBezTo>
                  <a:cubicBezTo>
                    <a:pt x="352" y="90"/>
                    <a:pt x="351" y="91"/>
                    <a:pt x="350" y="93"/>
                  </a:cubicBezTo>
                  <a:close/>
                  <a:moveTo>
                    <a:pt x="234" y="82"/>
                  </a:moveTo>
                  <a:cubicBezTo>
                    <a:pt x="227" y="81"/>
                    <a:pt x="221" y="85"/>
                    <a:pt x="228" y="72"/>
                  </a:cubicBezTo>
                  <a:cubicBezTo>
                    <a:pt x="230" y="75"/>
                    <a:pt x="232" y="79"/>
                    <a:pt x="234" y="82"/>
                  </a:cubicBezTo>
                  <a:close/>
                  <a:moveTo>
                    <a:pt x="193" y="21"/>
                  </a:moveTo>
                  <a:cubicBezTo>
                    <a:pt x="202" y="33"/>
                    <a:pt x="211" y="46"/>
                    <a:pt x="219" y="59"/>
                  </a:cubicBezTo>
                  <a:cubicBezTo>
                    <a:pt x="221" y="61"/>
                    <a:pt x="223" y="64"/>
                    <a:pt x="225" y="67"/>
                  </a:cubicBezTo>
                  <a:cubicBezTo>
                    <a:pt x="220" y="73"/>
                    <a:pt x="214" y="77"/>
                    <a:pt x="207" y="82"/>
                  </a:cubicBezTo>
                  <a:cubicBezTo>
                    <a:pt x="209" y="75"/>
                    <a:pt x="210" y="67"/>
                    <a:pt x="212" y="60"/>
                  </a:cubicBezTo>
                  <a:cubicBezTo>
                    <a:pt x="212" y="57"/>
                    <a:pt x="209" y="55"/>
                    <a:pt x="207" y="57"/>
                  </a:cubicBezTo>
                  <a:cubicBezTo>
                    <a:pt x="204" y="60"/>
                    <a:pt x="200" y="63"/>
                    <a:pt x="197" y="66"/>
                  </a:cubicBezTo>
                  <a:cubicBezTo>
                    <a:pt x="197" y="65"/>
                    <a:pt x="197" y="65"/>
                    <a:pt x="197" y="65"/>
                  </a:cubicBezTo>
                  <a:cubicBezTo>
                    <a:pt x="198" y="62"/>
                    <a:pt x="195" y="60"/>
                    <a:pt x="193" y="62"/>
                  </a:cubicBezTo>
                  <a:cubicBezTo>
                    <a:pt x="190" y="64"/>
                    <a:pt x="188" y="69"/>
                    <a:pt x="185" y="73"/>
                  </a:cubicBezTo>
                  <a:cubicBezTo>
                    <a:pt x="180" y="78"/>
                    <a:pt x="174" y="83"/>
                    <a:pt x="168" y="87"/>
                  </a:cubicBezTo>
                  <a:cubicBezTo>
                    <a:pt x="171" y="77"/>
                    <a:pt x="174" y="67"/>
                    <a:pt x="179" y="57"/>
                  </a:cubicBezTo>
                  <a:cubicBezTo>
                    <a:pt x="180" y="54"/>
                    <a:pt x="176" y="52"/>
                    <a:pt x="174" y="55"/>
                  </a:cubicBezTo>
                  <a:cubicBezTo>
                    <a:pt x="172" y="59"/>
                    <a:pt x="168" y="63"/>
                    <a:pt x="165" y="66"/>
                  </a:cubicBezTo>
                  <a:cubicBezTo>
                    <a:pt x="171" y="58"/>
                    <a:pt x="177" y="50"/>
                    <a:pt x="182" y="42"/>
                  </a:cubicBezTo>
                  <a:cubicBezTo>
                    <a:pt x="183" y="41"/>
                    <a:pt x="184" y="40"/>
                    <a:pt x="186" y="38"/>
                  </a:cubicBezTo>
                  <a:cubicBezTo>
                    <a:pt x="186" y="38"/>
                    <a:pt x="186" y="37"/>
                    <a:pt x="185" y="38"/>
                  </a:cubicBezTo>
                  <a:cubicBezTo>
                    <a:pt x="185" y="38"/>
                    <a:pt x="184" y="38"/>
                    <a:pt x="184" y="39"/>
                  </a:cubicBezTo>
                  <a:cubicBezTo>
                    <a:pt x="187" y="33"/>
                    <a:pt x="190" y="27"/>
                    <a:pt x="193" y="21"/>
                  </a:cubicBezTo>
                  <a:close/>
                  <a:moveTo>
                    <a:pt x="59" y="136"/>
                  </a:moveTo>
                  <a:cubicBezTo>
                    <a:pt x="54" y="125"/>
                    <a:pt x="49" y="113"/>
                    <a:pt x="42" y="102"/>
                  </a:cubicBezTo>
                  <a:cubicBezTo>
                    <a:pt x="54" y="104"/>
                    <a:pt x="67" y="106"/>
                    <a:pt x="79" y="107"/>
                  </a:cubicBezTo>
                  <a:cubicBezTo>
                    <a:pt x="76" y="110"/>
                    <a:pt x="73" y="113"/>
                    <a:pt x="69" y="116"/>
                  </a:cubicBezTo>
                  <a:cubicBezTo>
                    <a:pt x="68" y="117"/>
                    <a:pt x="66" y="118"/>
                    <a:pt x="65" y="120"/>
                  </a:cubicBezTo>
                  <a:cubicBezTo>
                    <a:pt x="61" y="124"/>
                    <a:pt x="61" y="122"/>
                    <a:pt x="63" y="115"/>
                  </a:cubicBezTo>
                  <a:cubicBezTo>
                    <a:pt x="64" y="113"/>
                    <a:pt x="66" y="112"/>
                    <a:pt x="67" y="110"/>
                  </a:cubicBezTo>
                  <a:cubicBezTo>
                    <a:pt x="67" y="110"/>
                    <a:pt x="67" y="109"/>
                    <a:pt x="66" y="110"/>
                  </a:cubicBezTo>
                  <a:cubicBezTo>
                    <a:pt x="62" y="116"/>
                    <a:pt x="58" y="117"/>
                    <a:pt x="60" y="125"/>
                  </a:cubicBezTo>
                  <a:cubicBezTo>
                    <a:pt x="60" y="126"/>
                    <a:pt x="61" y="126"/>
                    <a:pt x="61" y="125"/>
                  </a:cubicBezTo>
                  <a:cubicBezTo>
                    <a:pt x="68" y="119"/>
                    <a:pt x="76" y="114"/>
                    <a:pt x="82" y="107"/>
                  </a:cubicBezTo>
                  <a:cubicBezTo>
                    <a:pt x="83" y="107"/>
                    <a:pt x="83" y="107"/>
                    <a:pt x="83" y="107"/>
                  </a:cubicBezTo>
                  <a:cubicBezTo>
                    <a:pt x="82" y="112"/>
                    <a:pt x="81" y="117"/>
                    <a:pt x="79" y="121"/>
                  </a:cubicBezTo>
                  <a:cubicBezTo>
                    <a:pt x="78" y="124"/>
                    <a:pt x="81" y="125"/>
                    <a:pt x="83" y="124"/>
                  </a:cubicBezTo>
                  <a:cubicBezTo>
                    <a:pt x="85" y="122"/>
                    <a:pt x="87" y="121"/>
                    <a:pt x="90" y="119"/>
                  </a:cubicBezTo>
                  <a:cubicBezTo>
                    <a:pt x="85" y="128"/>
                    <a:pt x="81" y="136"/>
                    <a:pt x="76" y="144"/>
                  </a:cubicBezTo>
                  <a:cubicBezTo>
                    <a:pt x="75" y="147"/>
                    <a:pt x="78" y="150"/>
                    <a:pt x="80" y="148"/>
                  </a:cubicBezTo>
                  <a:cubicBezTo>
                    <a:pt x="86" y="142"/>
                    <a:pt x="92" y="138"/>
                    <a:pt x="97" y="133"/>
                  </a:cubicBezTo>
                  <a:cubicBezTo>
                    <a:pt x="94" y="140"/>
                    <a:pt x="91" y="147"/>
                    <a:pt x="88" y="153"/>
                  </a:cubicBezTo>
                  <a:cubicBezTo>
                    <a:pt x="87" y="156"/>
                    <a:pt x="91" y="159"/>
                    <a:pt x="92" y="156"/>
                  </a:cubicBezTo>
                  <a:cubicBezTo>
                    <a:pt x="92" y="156"/>
                    <a:pt x="93" y="156"/>
                    <a:pt x="93" y="156"/>
                  </a:cubicBezTo>
                  <a:cubicBezTo>
                    <a:pt x="91" y="163"/>
                    <a:pt x="89" y="170"/>
                    <a:pt x="88" y="177"/>
                  </a:cubicBezTo>
                  <a:cubicBezTo>
                    <a:pt x="88" y="180"/>
                    <a:pt x="88" y="183"/>
                    <a:pt x="88" y="186"/>
                  </a:cubicBezTo>
                  <a:cubicBezTo>
                    <a:pt x="87" y="185"/>
                    <a:pt x="87" y="185"/>
                    <a:pt x="86" y="184"/>
                  </a:cubicBezTo>
                  <a:cubicBezTo>
                    <a:pt x="85" y="184"/>
                    <a:pt x="85" y="183"/>
                    <a:pt x="84" y="183"/>
                  </a:cubicBezTo>
                  <a:cubicBezTo>
                    <a:pt x="84" y="183"/>
                    <a:pt x="84" y="182"/>
                    <a:pt x="85" y="182"/>
                  </a:cubicBezTo>
                  <a:cubicBezTo>
                    <a:pt x="85" y="181"/>
                    <a:pt x="84" y="181"/>
                    <a:pt x="84" y="181"/>
                  </a:cubicBezTo>
                  <a:cubicBezTo>
                    <a:pt x="84" y="182"/>
                    <a:pt x="84" y="182"/>
                    <a:pt x="83" y="183"/>
                  </a:cubicBezTo>
                  <a:cubicBezTo>
                    <a:pt x="71" y="173"/>
                    <a:pt x="65" y="150"/>
                    <a:pt x="59" y="136"/>
                  </a:cubicBezTo>
                  <a:close/>
                  <a:moveTo>
                    <a:pt x="96" y="277"/>
                  </a:moveTo>
                  <a:cubicBezTo>
                    <a:pt x="94" y="272"/>
                    <a:pt x="94" y="268"/>
                    <a:pt x="95" y="263"/>
                  </a:cubicBezTo>
                  <a:cubicBezTo>
                    <a:pt x="96" y="262"/>
                    <a:pt x="95" y="260"/>
                    <a:pt x="93" y="260"/>
                  </a:cubicBezTo>
                  <a:cubicBezTo>
                    <a:pt x="87" y="260"/>
                    <a:pt x="87" y="260"/>
                    <a:pt x="87" y="260"/>
                  </a:cubicBezTo>
                  <a:cubicBezTo>
                    <a:pt x="84" y="260"/>
                    <a:pt x="78" y="262"/>
                    <a:pt x="84" y="260"/>
                  </a:cubicBezTo>
                  <a:cubicBezTo>
                    <a:pt x="87" y="259"/>
                    <a:pt x="88" y="258"/>
                    <a:pt x="89" y="254"/>
                  </a:cubicBezTo>
                  <a:cubicBezTo>
                    <a:pt x="90" y="252"/>
                    <a:pt x="87" y="250"/>
                    <a:pt x="86" y="252"/>
                  </a:cubicBezTo>
                  <a:cubicBezTo>
                    <a:pt x="81" y="256"/>
                    <a:pt x="76" y="258"/>
                    <a:pt x="70" y="261"/>
                  </a:cubicBezTo>
                  <a:cubicBezTo>
                    <a:pt x="74" y="257"/>
                    <a:pt x="78" y="253"/>
                    <a:pt x="83" y="249"/>
                  </a:cubicBezTo>
                  <a:cubicBezTo>
                    <a:pt x="85" y="248"/>
                    <a:pt x="83" y="244"/>
                    <a:pt x="80" y="245"/>
                  </a:cubicBezTo>
                  <a:cubicBezTo>
                    <a:pt x="76" y="248"/>
                    <a:pt x="71" y="251"/>
                    <a:pt x="66" y="254"/>
                  </a:cubicBezTo>
                  <a:cubicBezTo>
                    <a:pt x="72" y="245"/>
                    <a:pt x="76" y="235"/>
                    <a:pt x="81" y="224"/>
                  </a:cubicBezTo>
                  <a:cubicBezTo>
                    <a:pt x="81" y="222"/>
                    <a:pt x="79" y="221"/>
                    <a:pt x="77" y="222"/>
                  </a:cubicBezTo>
                  <a:cubicBezTo>
                    <a:pt x="69" y="228"/>
                    <a:pt x="60" y="234"/>
                    <a:pt x="53" y="242"/>
                  </a:cubicBezTo>
                  <a:cubicBezTo>
                    <a:pt x="62" y="230"/>
                    <a:pt x="71" y="219"/>
                    <a:pt x="79" y="206"/>
                  </a:cubicBezTo>
                  <a:cubicBezTo>
                    <a:pt x="79" y="205"/>
                    <a:pt x="78" y="205"/>
                    <a:pt x="78" y="205"/>
                  </a:cubicBezTo>
                  <a:cubicBezTo>
                    <a:pt x="66" y="230"/>
                    <a:pt x="43" y="245"/>
                    <a:pt x="27" y="267"/>
                  </a:cubicBezTo>
                  <a:cubicBezTo>
                    <a:pt x="27" y="267"/>
                    <a:pt x="27" y="267"/>
                    <a:pt x="26" y="267"/>
                  </a:cubicBezTo>
                  <a:cubicBezTo>
                    <a:pt x="26" y="267"/>
                    <a:pt x="26" y="267"/>
                    <a:pt x="26" y="267"/>
                  </a:cubicBezTo>
                  <a:cubicBezTo>
                    <a:pt x="26" y="267"/>
                    <a:pt x="26" y="267"/>
                    <a:pt x="26" y="267"/>
                  </a:cubicBezTo>
                  <a:cubicBezTo>
                    <a:pt x="25" y="269"/>
                    <a:pt x="28" y="272"/>
                    <a:pt x="30" y="270"/>
                  </a:cubicBezTo>
                  <a:cubicBezTo>
                    <a:pt x="44" y="256"/>
                    <a:pt x="58" y="242"/>
                    <a:pt x="73" y="230"/>
                  </a:cubicBezTo>
                  <a:cubicBezTo>
                    <a:pt x="69" y="242"/>
                    <a:pt x="63" y="252"/>
                    <a:pt x="53" y="261"/>
                  </a:cubicBezTo>
                  <a:cubicBezTo>
                    <a:pt x="51" y="262"/>
                    <a:pt x="54" y="266"/>
                    <a:pt x="56" y="264"/>
                  </a:cubicBezTo>
                  <a:cubicBezTo>
                    <a:pt x="60" y="262"/>
                    <a:pt x="63" y="260"/>
                    <a:pt x="67" y="258"/>
                  </a:cubicBezTo>
                  <a:cubicBezTo>
                    <a:pt x="65" y="261"/>
                    <a:pt x="62" y="264"/>
                    <a:pt x="59" y="267"/>
                  </a:cubicBezTo>
                  <a:cubicBezTo>
                    <a:pt x="57" y="269"/>
                    <a:pt x="60" y="272"/>
                    <a:pt x="62" y="270"/>
                  </a:cubicBezTo>
                  <a:cubicBezTo>
                    <a:pt x="66" y="267"/>
                    <a:pt x="71" y="265"/>
                    <a:pt x="76" y="263"/>
                  </a:cubicBezTo>
                  <a:cubicBezTo>
                    <a:pt x="77" y="264"/>
                    <a:pt x="77" y="265"/>
                    <a:pt x="78" y="265"/>
                  </a:cubicBezTo>
                  <a:cubicBezTo>
                    <a:pt x="87" y="265"/>
                    <a:pt x="87" y="265"/>
                    <a:pt x="87" y="265"/>
                  </a:cubicBezTo>
                  <a:cubicBezTo>
                    <a:pt x="93" y="265"/>
                    <a:pt x="91" y="263"/>
                    <a:pt x="90" y="267"/>
                  </a:cubicBezTo>
                  <a:cubicBezTo>
                    <a:pt x="89" y="270"/>
                    <a:pt x="90" y="273"/>
                    <a:pt x="91" y="277"/>
                  </a:cubicBezTo>
                  <a:cubicBezTo>
                    <a:pt x="66" y="276"/>
                    <a:pt x="41" y="272"/>
                    <a:pt x="16" y="271"/>
                  </a:cubicBezTo>
                  <a:cubicBezTo>
                    <a:pt x="30" y="239"/>
                    <a:pt x="60" y="218"/>
                    <a:pt x="80" y="189"/>
                  </a:cubicBezTo>
                  <a:cubicBezTo>
                    <a:pt x="81" y="190"/>
                    <a:pt x="82" y="190"/>
                    <a:pt x="83" y="191"/>
                  </a:cubicBezTo>
                  <a:cubicBezTo>
                    <a:pt x="85" y="192"/>
                    <a:pt x="86" y="191"/>
                    <a:pt x="87" y="189"/>
                  </a:cubicBezTo>
                  <a:cubicBezTo>
                    <a:pt x="86" y="220"/>
                    <a:pt x="94" y="252"/>
                    <a:pt x="111" y="277"/>
                  </a:cubicBezTo>
                  <a:cubicBezTo>
                    <a:pt x="106" y="277"/>
                    <a:pt x="101" y="277"/>
                    <a:pt x="96" y="277"/>
                  </a:cubicBezTo>
                  <a:close/>
                  <a:moveTo>
                    <a:pt x="114" y="290"/>
                  </a:moveTo>
                  <a:cubicBezTo>
                    <a:pt x="116" y="290"/>
                    <a:pt x="118" y="289"/>
                    <a:pt x="119" y="288"/>
                  </a:cubicBezTo>
                  <a:cubicBezTo>
                    <a:pt x="133" y="305"/>
                    <a:pt x="153" y="319"/>
                    <a:pt x="177" y="326"/>
                  </a:cubicBezTo>
                  <a:cubicBezTo>
                    <a:pt x="182" y="327"/>
                    <a:pt x="187" y="328"/>
                    <a:pt x="193" y="329"/>
                  </a:cubicBezTo>
                  <a:cubicBezTo>
                    <a:pt x="188" y="333"/>
                    <a:pt x="183" y="337"/>
                    <a:pt x="178" y="341"/>
                  </a:cubicBezTo>
                  <a:cubicBezTo>
                    <a:pt x="179" y="338"/>
                    <a:pt x="180" y="335"/>
                    <a:pt x="181" y="332"/>
                  </a:cubicBezTo>
                  <a:cubicBezTo>
                    <a:pt x="182" y="330"/>
                    <a:pt x="179" y="328"/>
                    <a:pt x="178" y="330"/>
                  </a:cubicBezTo>
                  <a:cubicBezTo>
                    <a:pt x="176" y="331"/>
                    <a:pt x="174" y="333"/>
                    <a:pt x="172" y="334"/>
                  </a:cubicBezTo>
                  <a:cubicBezTo>
                    <a:pt x="173" y="333"/>
                    <a:pt x="174" y="331"/>
                    <a:pt x="175" y="329"/>
                  </a:cubicBezTo>
                  <a:cubicBezTo>
                    <a:pt x="177" y="327"/>
                    <a:pt x="174" y="325"/>
                    <a:pt x="172" y="326"/>
                  </a:cubicBezTo>
                  <a:cubicBezTo>
                    <a:pt x="161" y="332"/>
                    <a:pt x="153" y="340"/>
                    <a:pt x="145" y="350"/>
                  </a:cubicBezTo>
                  <a:cubicBezTo>
                    <a:pt x="145" y="350"/>
                    <a:pt x="145" y="350"/>
                    <a:pt x="145" y="350"/>
                  </a:cubicBezTo>
                  <a:cubicBezTo>
                    <a:pt x="145" y="350"/>
                    <a:pt x="145" y="350"/>
                    <a:pt x="145" y="350"/>
                  </a:cubicBezTo>
                  <a:cubicBezTo>
                    <a:pt x="145" y="351"/>
                    <a:pt x="145" y="351"/>
                    <a:pt x="145" y="351"/>
                  </a:cubicBezTo>
                  <a:cubicBezTo>
                    <a:pt x="143" y="353"/>
                    <a:pt x="147" y="355"/>
                    <a:pt x="148" y="354"/>
                  </a:cubicBezTo>
                  <a:cubicBezTo>
                    <a:pt x="149" y="353"/>
                    <a:pt x="150" y="352"/>
                    <a:pt x="150" y="352"/>
                  </a:cubicBezTo>
                  <a:cubicBezTo>
                    <a:pt x="142" y="361"/>
                    <a:pt x="132" y="368"/>
                    <a:pt x="121" y="373"/>
                  </a:cubicBezTo>
                  <a:cubicBezTo>
                    <a:pt x="130" y="359"/>
                    <a:pt x="139" y="345"/>
                    <a:pt x="146" y="330"/>
                  </a:cubicBezTo>
                  <a:cubicBezTo>
                    <a:pt x="148" y="326"/>
                    <a:pt x="143" y="323"/>
                    <a:pt x="141" y="327"/>
                  </a:cubicBezTo>
                  <a:cubicBezTo>
                    <a:pt x="133" y="340"/>
                    <a:pt x="125" y="352"/>
                    <a:pt x="114" y="362"/>
                  </a:cubicBezTo>
                  <a:cubicBezTo>
                    <a:pt x="120" y="345"/>
                    <a:pt x="127" y="329"/>
                    <a:pt x="137" y="315"/>
                  </a:cubicBezTo>
                  <a:cubicBezTo>
                    <a:pt x="139" y="312"/>
                    <a:pt x="135" y="309"/>
                    <a:pt x="133" y="312"/>
                  </a:cubicBezTo>
                  <a:cubicBezTo>
                    <a:pt x="128" y="318"/>
                    <a:pt x="122" y="324"/>
                    <a:pt x="116" y="329"/>
                  </a:cubicBezTo>
                  <a:cubicBezTo>
                    <a:pt x="120" y="320"/>
                    <a:pt x="122" y="310"/>
                    <a:pt x="126" y="301"/>
                  </a:cubicBezTo>
                  <a:cubicBezTo>
                    <a:pt x="126" y="301"/>
                    <a:pt x="126" y="301"/>
                    <a:pt x="126" y="301"/>
                  </a:cubicBezTo>
                  <a:cubicBezTo>
                    <a:pt x="125" y="302"/>
                    <a:pt x="124" y="303"/>
                    <a:pt x="123" y="304"/>
                  </a:cubicBezTo>
                  <a:cubicBezTo>
                    <a:pt x="123" y="304"/>
                    <a:pt x="123" y="305"/>
                    <a:pt x="123" y="304"/>
                  </a:cubicBezTo>
                  <a:cubicBezTo>
                    <a:pt x="119" y="310"/>
                    <a:pt x="117" y="319"/>
                    <a:pt x="113" y="327"/>
                  </a:cubicBezTo>
                  <a:cubicBezTo>
                    <a:pt x="114" y="314"/>
                    <a:pt x="114" y="302"/>
                    <a:pt x="112" y="290"/>
                  </a:cubicBezTo>
                  <a:cubicBezTo>
                    <a:pt x="113" y="290"/>
                    <a:pt x="113" y="290"/>
                    <a:pt x="114" y="290"/>
                  </a:cubicBezTo>
                  <a:close/>
                  <a:moveTo>
                    <a:pt x="113" y="335"/>
                  </a:moveTo>
                  <a:cubicBezTo>
                    <a:pt x="116" y="333"/>
                    <a:pt x="119" y="331"/>
                    <a:pt x="122" y="329"/>
                  </a:cubicBezTo>
                  <a:cubicBezTo>
                    <a:pt x="117" y="338"/>
                    <a:pt x="113" y="347"/>
                    <a:pt x="110" y="357"/>
                  </a:cubicBezTo>
                  <a:cubicBezTo>
                    <a:pt x="111" y="350"/>
                    <a:pt x="112" y="342"/>
                    <a:pt x="113" y="335"/>
                  </a:cubicBezTo>
                  <a:close/>
                  <a:moveTo>
                    <a:pt x="107" y="373"/>
                  </a:moveTo>
                  <a:cubicBezTo>
                    <a:pt x="108" y="373"/>
                    <a:pt x="109" y="373"/>
                    <a:pt x="110" y="372"/>
                  </a:cubicBezTo>
                  <a:cubicBezTo>
                    <a:pt x="114" y="370"/>
                    <a:pt x="117" y="367"/>
                    <a:pt x="121" y="364"/>
                  </a:cubicBezTo>
                  <a:cubicBezTo>
                    <a:pt x="118" y="368"/>
                    <a:pt x="115" y="373"/>
                    <a:pt x="112" y="378"/>
                  </a:cubicBezTo>
                  <a:cubicBezTo>
                    <a:pt x="111" y="380"/>
                    <a:pt x="113" y="382"/>
                    <a:pt x="115" y="381"/>
                  </a:cubicBezTo>
                  <a:cubicBezTo>
                    <a:pt x="135" y="375"/>
                    <a:pt x="151" y="360"/>
                    <a:pt x="165" y="343"/>
                  </a:cubicBezTo>
                  <a:cubicBezTo>
                    <a:pt x="169" y="341"/>
                    <a:pt x="172" y="339"/>
                    <a:pt x="175" y="337"/>
                  </a:cubicBezTo>
                  <a:cubicBezTo>
                    <a:pt x="174" y="340"/>
                    <a:pt x="174" y="343"/>
                    <a:pt x="172" y="346"/>
                  </a:cubicBezTo>
                  <a:cubicBezTo>
                    <a:pt x="152" y="364"/>
                    <a:pt x="130" y="381"/>
                    <a:pt x="105" y="388"/>
                  </a:cubicBezTo>
                  <a:cubicBezTo>
                    <a:pt x="106" y="383"/>
                    <a:pt x="107" y="378"/>
                    <a:pt x="107" y="373"/>
                  </a:cubicBezTo>
                  <a:close/>
                  <a:moveTo>
                    <a:pt x="118" y="399"/>
                  </a:moveTo>
                  <a:cubicBezTo>
                    <a:pt x="133" y="393"/>
                    <a:pt x="146" y="384"/>
                    <a:pt x="159" y="375"/>
                  </a:cubicBezTo>
                  <a:cubicBezTo>
                    <a:pt x="158" y="380"/>
                    <a:pt x="156" y="385"/>
                    <a:pt x="155" y="390"/>
                  </a:cubicBezTo>
                  <a:cubicBezTo>
                    <a:pt x="154" y="390"/>
                    <a:pt x="153" y="391"/>
                    <a:pt x="153" y="391"/>
                  </a:cubicBezTo>
                  <a:cubicBezTo>
                    <a:pt x="152" y="391"/>
                    <a:pt x="152" y="391"/>
                    <a:pt x="153" y="391"/>
                  </a:cubicBezTo>
                  <a:cubicBezTo>
                    <a:pt x="153" y="391"/>
                    <a:pt x="154" y="391"/>
                    <a:pt x="155" y="391"/>
                  </a:cubicBezTo>
                  <a:cubicBezTo>
                    <a:pt x="155" y="392"/>
                    <a:pt x="155" y="392"/>
                    <a:pt x="155" y="393"/>
                  </a:cubicBezTo>
                  <a:cubicBezTo>
                    <a:pt x="154" y="395"/>
                    <a:pt x="153" y="396"/>
                    <a:pt x="152" y="398"/>
                  </a:cubicBezTo>
                  <a:cubicBezTo>
                    <a:pt x="151" y="400"/>
                    <a:pt x="152" y="402"/>
                    <a:pt x="153" y="403"/>
                  </a:cubicBezTo>
                  <a:cubicBezTo>
                    <a:pt x="151" y="424"/>
                    <a:pt x="152" y="445"/>
                    <a:pt x="152" y="465"/>
                  </a:cubicBezTo>
                  <a:cubicBezTo>
                    <a:pt x="152" y="479"/>
                    <a:pt x="153" y="493"/>
                    <a:pt x="153" y="507"/>
                  </a:cubicBezTo>
                  <a:cubicBezTo>
                    <a:pt x="153" y="508"/>
                    <a:pt x="153" y="508"/>
                    <a:pt x="152" y="509"/>
                  </a:cubicBezTo>
                  <a:cubicBezTo>
                    <a:pt x="151" y="511"/>
                    <a:pt x="152" y="513"/>
                    <a:pt x="153" y="514"/>
                  </a:cubicBezTo>
                  <a:cubicBezTo>
                    <a:pt x="154" y="519"/>
                    <a:pt x="154" y="525"/>
                    <a:pt x="154" y="530"/>
                  </a:cubicBezTo>
                  <a:cubicBezTo>
                    <a:pt x="155" y="544"/>
                    <a:pt x="154" y="559"/>
                    <a:pt x="158" y="571"/>
                  </a:cubicBezTo>
                  <a:cubicBezTo>
                    <a:pt x="158" y="572"/>
                    <a:pt x="159" y="572"/>
                    <a:pt x="159" y="573"/>
                  </a:cubicBezTo>
                  <a:cubicBezTo>
                    <a:pt x="148" y="587"/>
                    <a:pt x="138" y="603"/>
                    <a:pt x="127" y="618"/>
                  </a:cubicBezTo>
                  <a:cubicBezTo>
                    <a:pt x="126" y="545"/>
                    <a:pt x="125" y="471"/>
                    <a:pt x="118" y="399"/>
                  </a:cubicBezTo>
                  <a:close/>
                  <a:moveTo>
                    <a:pt x="271" y="616"/>
                  </a:moveTo>
                  <a:cubicBezTo>
                    <a:pt x="266" y="608"/>
                    <a:pt x="255" y="596"/>
                    <a:pt x="244" y="585"/>
                  </a:cubicBezTo>
                  <a:cubicBezTo>
                    <a:pt x="245" y="585"/>
                    <a:pt x="245" y="585"/>
                    <a:pt x="245" y="585"/>
                  </a:cubicBezTo>
                  <a:cubicBezTo>
                    <a:pt x="247" y="585"/>
                    <a:pt x="248" y="582"/>
                    <a:pt x="247" y="580"/>
                  </a:cubicBezTo>
                  <a:cubicBezTo>
                    <a:pt x="241" y="574"/>
                    <a:pt x="242" y="552"/>
                    <a:pt x="241" y="544"/>
                  </a:cubicBezTo>
                  <a:cubicBezTo>
                    <a:pt x="240" y="521"/>
                    <a:pt x="241" y="498"/>
                    <a:pt x="241" y="475"/>
                  </a:cubicBezTo>
                  <a:cubicBezTo>
                    <a:pt x="241" y="445"/>
                    <a:pt x="242" y="414"/>
                    <a:pt x="241" y="383"/>
                  </a:cubicBezTo>
                  <a:cubicBezTo>
                    <a:pt x="242" y="382"/>
                    <a:pt x="242" y="381"/>
                    <a:pt x="241" y="380"/>
                  </a:cubicBezTo>
                  <a:cubicBezTo>
                    <a:pt x="241" y="377"/>
                    <a:pt x="241" y="373"/>
                    <a:pt x="241" y="370"/>
                  </a:cubicBezTo>
                  <a:cubicBezTo>
                    <a:pt x="252" y="383"/>
                    <a:pt x="264" y="396"/>
                    <a:pt x="277" y="407"/>
                  </a:cubicBezTo>
                  <a:cubicBezTo>
                    <a:pt x="274" y="442"/>
                    <a:pt x="276" y="478"/>
                    <a:pt x="277" y="513"/>
                  </a:cubicBezTo>
                  <a:cubicBezTo>
                    <a:pt x="277" y="544"/>
                    <a:pt x="282" y="585"/>
                    <a:pt x="271" y="616"/>
                  </a:cubicBezTo>
                  <a:close/>
                  <a:moveTo>
                    <a:pt x="356" y="277"/>
                  </a:moveTo>
                  <a:cubicBezTo>
                    <a:pt x="358" y="275"/>
                    <a:pt x="360" y="272"/>
                    <a:pt x="362" y="270"/>
                  </a:cubicBezTo>
                  <a:cubicBezTo>
                    <a:pt x="363" y="272"/>
                    <a:pt x="364" y="273"/>
                    <a:pt x="365" y="273"/>
                  </a:cubicBezTo>
                  <a:cubicBezTo>
                    <a:pt x="366" y="274"/>
                    <a:pt x="367" y="273"/>
                    <a:pt x="367" y="272"/>
                  </a:cubicBezTo>
                  <a:cubicBezTo>
                    <a:pt x="367" y="272"/>
                    <a:pt x="368" y="272"/>
                    <a:pt x="368" y="272"/>
                  </a:cubicBezTo>
                  <a:cubicBezTo>
                    <a:pt x="368" y="270"/>
                    <a:pt x="366" y="270"/>
                    <a:pt x="366" y="270"/>
                  </a:cubicBezTo>
                  <a:cubicBezTo>
                    <a:pt x="366" y="268"/>
                    <a:pt x="367" y="266"/>
                    <a:pt x="368" y="263"/>
                  </a:cubicBezTo>
                  <a:cubicBezTo>
                    <a:pt x="370" y="261"/>
                    <a:pt x="366" y="259"/>
                    <a:pt x="365" y="261"/>
                  </a:cubicBezTo>
                  <a:cubicBezTo>
                    <a:pt x="360" y="267"/>
                    <a:pt x="355" y="273"/>
                    <a:pt x="349" y="278"/>
                  </a:cubicBezTo>
                  <a:cubicBezTo>
                    <a:pt x="349" y="278"/>
                    <a:pt x="349" y="278"/>
                    <a:pt x="349" y="278"/>
                  </a:cubicBezTo>
                  <a:cubicBezTo>
                    <a:pt x="347" y="278"/>
                    <a:pt x="346" y="278"/>
                    <a:pt x="344" y="279"/>
                  </a:cubicBezTo>
                  <a:cubicBezTo>
                    <a:pt x="345" y="276"/>
                    <a:pt x="346" y="272"/>
                    <a:pt x="347" y="269"/>
                  </a:cubicBezTo>
                  <a:cubicBezTo>
                    <a:pt x="348" y="268"/>
                    <a:pt x="347" y="266"/>
                    <a:pt x="345" y="266"/>
                  </a:cubicBezTo>
                  <a:cubicBezTo>
                    <a:pt x="341" y="268"/>
                    <a:pt x="336" y="271"/>
                    <a:pt x="332" y="272"/>
                  </a:cubicBezTo>
                  <a:cubicBezTo>
                    <a:pt x="336" y="265"/>
                    <a:pt x="340" y="258"/>
                    <a:pt x="344" y="251"/>
                  </a:cubicBezTo>
                  <a:cubicBezTo>
                    <a:pt x="346" y="249"/>
                    <a:pt x="343" y="247"/>
                    <a:pt x="341" y="249"/>
                  </a:cubicBezTo>
                  <a:cubicBezTo>
                    <a:pt x="336" y="256"/>
                    <a:pt x="329" y="260"/>
                    <a:pt x="321" y="264"/>
                  </a:cubicBezTo>
                  <a:cubicBezTo>
                    <a:pt x="325" y="256"/>
                    <a:pt x="328" y="247"/>
                    <a:pt x="333" y="240"/>
                  </a:cubicBezTo>
                  <a:cubicBezTo>
                    <a:pt x="335" y="237"/>
                    <a:pt x="330" y="235"/>
                    <a:pt x="329" y="237"/>
                  </a:cubicBezTo>
                  <a:cubicBezTo>
                    <a:pt x="325" y="243"/>
                    <a:pt x="321" y="248"/>
                    <a:pt x="317" y="254"/>
                  </a:cubicBezTo>
                  <a:cubicBezTo>
                    <a:pt x="321" y="241"/>
                    <a:pt x="328" y="230"/>
                    <a:pt x="334" y="218"/>
                  </a:cubicBezTo>
                  <a:cubicBezTo>
                    <a:pt x="335" y="217"/>
                    <a:pt x="334" y="217"/>
                    <a:pt x="333" y="217"/>
                  </a:cubicBezTo>
                  <a:cubicBezTo>
                    <a:pt x="322" y="233"/>
                    <a:pt x="312" y="248"/>
                    <a:pt x="308" y="268"/>
                  </a:cubicBezTo>
                  <a:cubicBezTo>
                    <a:pt x="307" y="271"/>
                    <a:pt x="311" y="272"/>
                    <a:pt x="312" y="270"/>
                  </a:cubicBezTo>
                  <a:cubicBezTo>
                    <a:pt x="313" y="268"/>
                    <a:pt x="314" y="267"/>
                    <a:pt x="315" y="266"/>
                  </a:cubicBezTo>
                  <a:cubicBezTo>
                    <a:pt x="314" y="267"/>
                    <a:pt x="314" y="267"/>
                    <a:pt x="314" y="267"/>
                  </a:cubicBezTo>
                  <a:cubicBezTo>
                    <a:pt x="313" y="269"/>
                    <a:pt x="315" y="271"/>
                    <a:pt x="317" y="270"/>
                  </a:cubicBezTo>
                  <a:cubicBezTo>
                    <a:pt x="323" y="267"/>
                    <a:pt x="329" y="265"/>
                    <a:pt x="334" y="261"/>
                  </a:cubicBezTo>
                  <a:cubicBezTo>
                    <a:pt x="331" y="265"/>
                    <a:pt x="329" y="269"/>
                    <a:pt x="326" y="273"/>
                  </a:cubicBezTo>
                  <a:cubicBezTo>
                    <a:pt x="325" y="274"/>
                    <a:pt x="326" y="276"/>
                    <a:pt x="328" y="276"/>
                  </a:cubicBezTo>
                  <a:cubicBezTo>
                    <a:pt x="334" y="276"/>
                    <a:pt x="337" y="274"/>
                    <a:pt x="342" y="272"/>
                  </a:cubicBezTo>
                  <a:cubicBezTo>
                    <a:pt x="341" y="274"/>
                    <a:pt x="340" y="277"/>
                    <a:pt x="340" y="279"/>
                  </a:cubicBezTo>
                  <a:cubicBezTo>
                    <a:pt x="326" y="281"/>
                    <a:pt x="311" y="283"/>
                    <a:pt x="298" y="280"/>
                  </a:cubicBezTo>
                  <a:cubicBezTo>
                    <a:pt x="298" y="280"/>
                    <a:pt x="297" y="279"/>
                    <a:pt x="297" y="279"/>
                  </a:cubicBezTo>
                  <a:cubicBezTo>
                    <a:pt x="316" y="251"/>
                    <a:pt x="328" y="211"/>
                    <a:pt x="320" y="178"/>
                  </a:cubicBezTo>
                  <a:cubicBezTo>
                    <a:pt x="345" y="207"/>
                    <a:pt x="362" y="242"/>
                    <a:pt x="388" y="271"/>
                  </a:cubicBezTo>
                  <a:cubicBezTo>
                    <a:pt x="377" y="273"/>
                    <a:pt x="367" y="275"/>
                    <a:pt x="356" y="27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7" name="Freeform 4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472" y="7172"/>
              <a:ext cx="205" cy="211"/>
            </a:xfrm>
            <a:custGeom>
              <a:avLst/>
              <a:gdLst>
                <a:gd name="T0" fmla="*/ 87 w 215"/>
                <a:gd name="T1" fmla="*/ 20 h 223"/>
                <a:gd name="T2" fmla="*/ 7 w 215"/>
                <a:gd name="T3" fmla="*/ 99 h 223"/>
                <a:gd name="T4" fmla="*/ 117 w 215"/>
                <a:gd name="T5" fmla="*/ 215 h 223"/>
                <a:gd name="T6" fmla="*/ 200 w 215"/>
                <a:gd name="T7" fmla="*/ 89 h 223"/>
                <a:gd name="T8" fmla="*/ 87 w 215"/>
                <a:gd name="T9" fmla="*/ 20 h 223"/>
                <a:gd name="T10" fmla="*/ 104 w 215"/>
                <a:gd name="T11" fmla="*/ 207 h 223"/>
                <a:gd name="T12" fmla="*/ 14 w 215"/>
                <a:gd name="T13" fmla="*/ 91 h 223"/>
                <a:gd name="T14" fmla="*/ 83 w 215"/>
                <a:gd name="T15" fmla="*/ 23 h 223"/>
                <a:gd name="T16" fmla="*/ 83 w 215"/>
                <a:gd name="T17" fmla="*/ 23 h 223"/>
                <a:gd name="T18" fmla="*/ 85 w 215"/>
                <a:gd name="T19" fmla="*/ 29 h 223"/>
                <a:gd name="T20" fmla="*/ 192 w 215"/>
                <a:gd name="T21" fmla="*/ 91 h 223"/>
                <a:gd name="T22" fmla="*/ 104 w 215"/>
                <a:gd name="T23" fmla="*/ 20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5" h="223">
                  <a:moveTo>
                    <a:pt x="87" y="20"/>
                  </a:moveTo>
                  <a:cubicBezTo>
                    <a:pt x="43" y="31"/>
                    <a:pt x="0" y="43"/>
                    <a:pt x="7" y="99"/>
                  </a:cubicBezTo>
                  <a:cubicBezTo>
                    <a:pt x="15" y="156"/>
                    <a:pt x="50" y="223"/>
                    <a:pt x="117" y="215"/>
                  </a:cubicBezTo>
                  <a:cubicBezTo>
                    <a:pt x="170" y="209"/>
                    <a:pt x="215" y="139"/>
                    <a:pt x="200" y="89"/>
                  </a:cubicBezTo>
                  <a:cubicBezTo>
                    <a:pt x="190" y="55"/>
                    <a:pt x="125" y="0"/>
                    <a:pt x="87" y="20"/>
                  </a:cubicBezTo>
                  <a:close/>
                  <a:moveTo>
                    <a:pt x="104" y="207"/>
                  </a:moveTo>
                  <a:cubicBezTo>
                    <a:pt x="46" y="208"/>
                    <a:pt x="19" y="139"/>
                    <a:pt x="14" y="91"/>
                  </a:cubicBezTo>
                  <a:cubicBezTo>
                    <a:pt x="9" y="46"/>
                    <a:pt x="49" y="35"/>
                    <a:pt x="83" y="23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80" y="25"/>
                    <a:pt x="82" y="29"/>
                    <a:pt x="85" y="29"/>
                  </a:cubicBezTo>
                  <a:cubicBezTo>
                    <a:pt x="128" y="22"/>
                    <a:pt x="175" y="50"/>
                    <a:pt x="192" y="91"/>
                  </a:cubicBezTo>
                  <a:cubicBezTo>
                    <a:pt x="212" y="142"/>
                    <a:pt x="152" y="206"/>
                    <a:pt x="104" y="20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8" name="Freeform 415"/>
            <p:cNvSpPr/>
            <p:nvPr>
              <p:custDataLst>
                <p:tags r:id="rId7"/>
              </p:custDataLst>
            </p:nvPr>
          </p:nvSpPr>
          <p:spPr bwMode="auto">
            <a:xfrm>
              <a:off x="7507" y="7268"/>
              <a:ext cx="0" cy="9"/>
            </a:xfrm>
            <a:custGeom>
              <a:avLst/>
              <a:gdLst>
                <a:gd name="T0" fmla="*/ 1 h 10"/>
                <a:gd name="T1" fmla="*/ 10 h 10"/>
                <a:gd name="T2" fmla="*/ 10 h 10"/>
                <a:gd name="T3" fmla="*/ 1 h 10"/>
                <a:gd name="T4" fmla="*/ 1 h 1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0">
                  <a:moveTo>
                    <a:pt x="0" y="1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9" name="Freeform 416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7516" y="7208"/>
              <a:ext cx="78" cy="90"/>
            </a:xfrm>
            <a:custGeom>
              <a:avLst/>
              <a:gdLst>
                <a:gd name="T0" fmla="*/ 37 w 82"/>
                <a:gd name="T1" fmla="*/ 89 h 94"/>
                <a:gd name="T2" fmla="*/ 38 w 82"/>
                <a:gd name="T3" fmla="*/ 88 h 94"/>
                <a:gd name="T4" fmla="*/ 45 w 82"/>
                <a:gd name="T5" fmla="*/ 94 h 94"/>
                <a:gd name="T6" fmla="*/ 48 w 82"/>
                <a:gd name="T7" fmla="*/ 93 h 94"/>
                <a:gd name="T8" fmla="*/ 65 w 82"/>
                <a:gd name="T9" fmla="*/ 63 h 94"/>
                <a:gd name="T10" fmla="*/ 71 w 82"/>
                <a:gd name="T11" fmla="*/ 61 h 94"/>
                <a:gd name="T12" fmla="*/ 76 w 82"/>
                <a:gd name="T13" fmla="*/ 38 h 94"/>
                <a:gd name="T14" fmla="*/ 72 w 82"/>
                <a:gd name="T15" fmla="*/ 34 h 94"/>
                <a:gd name="T16" fmla="*/ 69 w 82"/>
                <a:gd name="T17" fmla="*/ 12 h 94"/>
                <a:gd name="T18" fmla="*/ 39 w 82"/>
                <a:gd name="T19" fmla="*/ 6 h 94"/>
                <a:gd name="T20" fmla="*/ 23 w 82"/>
                <a:gd name="T21" fmla="*/ 17 h 94"/>
                <a:gd name="T22" fmla="*/ 29 w 82"/>
                <a:gd name="T23" fmla="*/ 49 h 94"/>
                <a:gd name="T24" fmla="*/ 42 w 82"/>
                <a:gd name="T25" fmla="*/ 62 h 94"/>
                <a:gd name="T26" fmla="*/ 48 w 82"/>
                <a:gd name="T27" fmla="*/ 85 h 94"/>
                <a:gd name="T28" fmla="*/ 45 w 82"/>
                <a:gd name="T29" fmla="*/ 89 h 94"/>
                <a:gd name="T30" fmla="*/ 33 w 82"/>
                <a:gd name="T31" fmla="*/ 70 h 94"/>
                <a:gd name="T32" fmla="*/ 30 w 82"/>
                <a:gd name="T33" fmla="*/ 71 h 94"/>
                <a:gd name="T34" fmla="*/ 37 w 82"/>
                <a:gd name="T35" fmla="*/ 87 h 94"/>
                <a:gd name="T36" fmla="*/ 19 w 82"/>
                <a:gd name="T37" fmla="*/ 71 h 94"/>
                <a:gd name="T38" fmla="*/ 3 w 82"/>
                <a:gd name="T39" fmla="*/ 51 h 94"/>
                <a:gd name="T40" fmla="*/ 0 w 82"/>
                <a:gd name="T41" fmla="*/ 53 h 94"/>
                <a:gd name="T42" fmla="*/ 15 w 82"/>
                <a:gd name="T43" fmla="*/ 75 h 94"/>
                <a:gd name="T44" fmla="*/ 37 w 82"/>
                <a:gd name="T45" fmla="*/ 89 h 94"/>
                <a:gd name="T46" fmla="*/ 62 w 82"/>
                <a:gd name="T47" fmla="*/ 52 h 94"/>
                <a:gd name="T48" fmla="*/ 54 w 82"/>
                <a:gd name="T49" fmla="*/ 61 h 94"/>
                <a:gd name="T50" fmla="*/ 53 w 82"/>
                <a:gd name="T51" fmla="*/ 61 h 94"/>
                <a:gd name="T52" fmla="*/ 50 w 82"/>
                <a:gd name="T53" fmla="*/ 47 h 94"/>
                <a:gd name="T54" fmla="*/ 51 w 82"/>
                <a:gd name="T55" fmla="*/ 46 h 94"/>
                <a:gd name="T56" fmla="*/ 62 w 82"/>
                <a:gd name="T57" fmla="*/ 46 h 94"/>
                <a:gd name="T58" fmla="*/ 63 w 82"/>
                <a:gd name="T59" fmla="*/ 49 h 94"/>
                <a:gd name="T60" fmla="*/ 62 w 82"/>
                <a:gd name="T61" fmla="*/ 52 h 94"/>
                <a:gd name="T62" fmla="*/ 65 w 82"/>
                <a:gd name="T63" fmla="*/ 44 h 94"/>
                <a:gd name="T64" fmla="*/ 56 w 82"/>
                <a:gd name="T65" fmla="*/ 41 h 94"/>
                <a:gd name="T66" fmla="*/ 50 w 82"/>
                <a:gd name="T67" fmla="*/ 42 h 94"/>
                <a:gd name="T68" fmla="*/ 50 w 82"/>
                <a:gd name="T69" fmla="*/ 41 h 94"/>
                <a:gd name="T70" fmla="*/ 63 w 82"/>
                <a:gd name="T71" fmla="*/ 35 h 94"/>
                <a:gd name="T72" fmla="*/ 66 w 82"/>
                <a:gd name="T73" fmla="*/ 36 h 94"/>
                <a:gd name="T74" fmla="*/ 65 w 82"/>
                <a:gd name="T75" fmla="*/ 44 h 94"/>
                <a:gd name="T76" fmla="*/ 72 w 82"/>
                <a:gd name="T77" fmla="*/ 39 h 94"/>
                <a:gd name="T78" fmla="*/ 67 w 82"/>
                <a:gd name="T79" fmla="*/ 56 h 94"/>
                <a:gd name="T80" fmla="*/ 72 w 82"/>
                <a:gd name="T81" fmla="*/ 39 h 94"/>
                <a:gd name="T82" fmla="*/ 42 w 82"/>
                <a:gd name="T83" fmla="*/ 57 h 94"/>
                <a:gd name="T84" fmla="*/ 30 w 82"/>
                <a:gd name="T85" fmla="*/ 37 h 94"/>
                <a:gd name="T86" fmla="*/ 27 w 82"/>
                <a:gd name="T87" fmla="*/ 21 h 94"/>
                <a:gd name="T88" fmla="*/ 40 w 82"/>
                <a:gd name="T89" fmla="*/ 10 h 94"/>
                <a:gd name="T90" fmla="*/ 67 w 82"/>
                <a:gd name="T91" fmla="*/ 26 h 94"/>
                <a:gd name="T92" fmla="*/ 67 w 82"/>
                <a:gd name="T93" fmla="*/ 31 h 94"/>
                <a:gd name="T94" fmla="*/ 53 w 82"/>
                <a:gd name="T95" fmla="*/ 31 h 94"/>
                <a:gd name="T96" fmla="*/ 45 w 82"/>
                <a:gd name="T97" fmla="*/ 46 h 94"/>
                <a:gd name="T98" fmla="*/ 42 w 82"/>
                <a:gd name="T99" fmla="*/ 57 h 94"/>
                <a:gd name="T100" fmla="*/ 48 w 82"/>
                <a:gd name="T101" fmla="*/ 60 h 94"/>
                <a:gd name="T102" fmla="*/ 43 w 82"/>
                <a:gd name="T103" fmla="*/ 58 h 94"/>
                <a:gd name="T104" fmla="*/ 46 w 82"/>
                <a:gd name="T105" fmla="*/ 51 h 94"/>
                <a:gd name="T106" fmla="*/ 48 w 82"/>
                <a:gd name="T107" fmla="*/ 60 h 94"/>
                <a:gd name="T108" fmla="*/ 43 w 82"/>
                <a:gd name="T109" fmla="*/ 63 h 94"/>
                <a:gd name="T110" fmla="*/ 50 w 82"/>
                <a:gd name="T111" fmla="*/ 65 h 94"/>
                <a:gd name="T112" fmla="*/ 50 w 82"/>
                <a:gd name="T113" fmla="*/ 65 h 94"/>
                <a:gd name="T114" fmla="*/ 53 w 82"/>
                <a:gd name="T115" fmla="*/ 66 h 94"/>
                <a:gd name="T116" fmla="*/ 56 w 82"/>
                <a:gd name="T117" fmla="*/ 65 h 94"/>
                <a:gd name="T118" fmla="*/ 58 w 82"/>
                <a:gd name="T119" fmla="*/ 65 h 94"/>
                <a:gd name="T120" fmla="*/ 49 w 82"/>
                <a:gd name="T121" fmla="*/ 82 h 94"/>
                <a:gd name="T122" fmla="*/ 48 w 82"/>
                <a:gd name="T123" fmla="*/ 85 h 94"/>
                <a:gd name="T124" fmla="*/ 43 w 82"/>
                <a:gd name="T125" fmla="*/ 63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2" h="94">
                  <a:moveTo>
                    <a:pt x="37" y="89"/>
                  </a:moveTo>
                  <a:cubicBezTo>
                    <a:pt x="38" y="89"/>
                    <a:pt x="38" y="89"/>
                    <a:pt x="38" y="88"/>
                  </a:cubicBezTo>
                  <a:cubicBezTo>
                    <a:pt x="40" y="90"/>
                    <a:pt x="42" y="92"/>
                    <a:pt x="45" y="94"/>
                  </a:cubicBezTo>
                  <a:cubicBezTo>
                    <a:pt x="46" y="94"/>
                    <a:pt x="48" y="94"/>
                    <a:pt x="48" y="93"/>
                  </a:cubicBezTo>
                  <a:cubicBezTo>
                    <a:pt x="54" y="85"/>
                    <a:pt x="60" y="75"/>
                    <a:pt x="65" y="63"/>
                  </a:cubicBezTo>
                  <a:cubicBezTo>
                    <a:pt x="67" y="63"/>
                    <a:pt x="69" y="62"/>
                    <a:pt x="71" y="61"/>
                  </a:cubicBezTo>
                  <a:cubicBezTo>
                    <a:pt x="80" y="56"/>
                    <a:pt x="82" y="45"/>
                    <a:pt x="76" y="38"/>
                  </a:cubicBezTo>
                  <a:cubicBezTo>
                    <a:pt x="75" y="37"/>
                    <a:pt x="73" y="35"/>
                    <a:pt x="72" y="34"/>
                  </a:cubicBezTo>
                  <a:cubicBezTo>
                    <a:pt x="73" y="26"/>
                    <a:pt x="72" y="19"/>
                    <a:pt x="69" y="12"/>
                  </a:cubicBezTo>
                  <a:cubicBezTo>
                    <a:pt x="63" y="0"/>
                    <a:pt x="48" y="3"/>
                    <a:pt x="39" y="6"/>
                  </a:cubicBezTo>
                  <a:cubicBezTo>
                    <a:pt x="32" y="8"/>
                    <a:pt x="24" y="9"/>
                    <a:pt x="23" y="17"/>
                  </a:cubicBezTo>
                  <a:cubicBezTo>
                    <a:pt x="22" y="28"/>
                    <a:pt x="25" y="39"/>
                    <a:pt x="29" y="49"/>
                  </a:cubicBezTo>
                  <a:cubicBezTo>
                    <a:pt x="32" y="55"/>
                    <a:pt x="37" y="60"/>
                    <a:pt x="42" y="62"/>
                  </a:cubicBezTo>
                  <a:cubicBezTo>
                    <a:pt x="42" y="71"/>
                    <a:pt x="45" y="79"/>
                    <a:pt x="48" y="85"/>
                  </a:cubicBezTo>
                  <a:cubicBezTo>
                    <a:pt x="47" y="86"/>
                    <a:pt x="46" y="88"/>
                    <a:pt x="45" y="89"/>
                  </a:cubicBezTo>
                  <a:cubicBezTo>
                    <a:pt x="44" y="91"/>
                    <a:pt x="34" y="72"/>
                    <a:pt x="33" y="70"/>
                  </a:cubicBezTo>
                  <a:cubicBezTo>
                    <a:pt x="32" y="68"/>
                    <a:pt x="29" y="69"/>
                    <a:pt x="30" y="71"/>
                  </a:cubicBezTo>
                  <a:cubicBezTo>
                    <a:pt x="31" y="77"/>
                    <a:pt x="33" y="83"/>
                    <a:pt x="37" y="87"/>
                  </a:cubicBezTo>
                  <a:cubicBezTo>
                    <a:pt x="30" y="82"/>
                    <a:pt x="24" y="77"/>
                    <a:pt x="19" y="71"/>
                  </a:cubicBezTo>
                  <a:cubicBezTo>
                    <a:pt x="13" y="65"/>
                    <a:pt x="9" y="56"/>
                    <a:pt x="3" y="51"/>
                  </a:cubicBezTo>
                  <a:cubicBezTo>
                    <a:pt x="1" y="50"/>
                    <a:pt x="0" y="52"/>
                    <a:pt x="0" y="53"/>
                  </a:cubicBezTo>
                  <a:cubicBezTo>
                    <a:pt x="2" y="62"/>
                    <a:pt x="9" y="69"/>
                    <a:pt x="15" y="75"/>
                  </a:cubicBezTo>
                  <a:cubicBezTo>
                    <a:pt x="21" y="82"/>
                    <a:pt x="28" y="88"/>
                    <a:pt x="37" y="89"/>
                  </a:cubicBezTo>
                  <a:close/>
                  <a:moveTo>
                    <a:pt x="62" y="52"/>
                  </a:moveTo>
                  <a:cubicBezTo>
                    <a:pt x="60" y="56"/>
                    <a:pt x="56" y="59"/>
                    <a:pt x="54" y="61"/>
                  </a:cubicBezTo>
                  <a:cubicBezTo>
                    <a:pt x="54" y="61"/>
                    <a:pt x="53" y="61"/>
                    <a:pt x="53" y="61"/>
                  </a:cubicBezTo>
                  <a:cubicBezTo>
                    <a:pt x="52" y="60"/>
                    <a:pt x="51" y="52"/>
                    <a:pt x="50" y="47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4" y="44"/>
                    <a:pt x="59" y="44"/>
                    <a:pt x="62" y="46"/>
                  </a:cubicBezTo>
                  <a:cubicBezTo>
                    <a:pt x="63" y="47"/>
                    <a:pt x="63" y="48"/>
                    <a:pt x="63" y="49"/>
                  </a:cubicBezTo>
                  <a:cubicBezTo>
                    <a:pt x="63" y="50"/>
                    <a:pt x="63" y="51"/>
                    <a:pt x="62" y="52"/>
                  </a:cubicBezTo>
                  <a:close/>
                  <a:moveTo>
                    <a:pt x="65" y="44"/>
                  </a:moveTo>
                  <a:cubicBezTo>
                    <a:pt x="63" y="42"/>
                    <a:pt x="59" y="41"/>
                    <a:pt x="56" y="41"/>
                  </a:cubicBezTo>
                  <a:cubicBezTo>
                    <a:pt x="54" y="41"/>
                    <a:pt x="52" y="42"/>
                    <a:pt x="50" y="42"/>
                  </a:cubicBezTo>
                  <a:cubicBezTo>
                    <a:pt x="50" y="42"/>
                    <a:pt x="50" y="41"/>
                    <a:pt x="50" y="41"/>
                  </a:cubicBezTo>
                  <a:cubicBezTo>
                    <a:pt x="51" y="34"/>
                    <a:pt x="58" y="33"/>
                    <a:pt x="63" y="35"/>
                  </a:cubicBezTo>
                  <a:cubicBezTo>
                    <a:pt x="65" y="35"/>
                    <a:pt x="66" y="35"/>
                    <a:pt x="66" y="36"/>
                  </a:cubicBezTo>
                  <a:cubicBezTo>
                    <a:pt x="66" y="38"/>
                    <a:pt x="65" y="41"/>
                    <a:pt x="65" y="44"/>
                  </a:cubicBezTo>
                  <a:close/>
                  <a:moveTo>
                    <a:pt x="72" y="39"/>
                  </a:moveTo>
                  <a:cubicBezTo>
                    <a:pt x="77" y="44"/>
                    <a:pt x="74" y="51"/>
                    <a:pt x="67" y="56"/>
                  </a:cubicBezTo>
                  <a:cubicBezTo>
                    <a:pt x="69" y="50"/>
                    <a:pt x="71" y="45"/>
                    <a:pt x="72" y="39"/>
                  </a:cubicBezTo>
                  <a:close/>
                  <a:moveTo>
                    <a:pt x="42" y="57"/>
                  </a:moveTo>
                  <a:cubicBezTo>
                    <a:pt x="35" y="53"/>
                    <a:pt x="32" y="44"/>
                    <a:pt x="30" y="37"/>
                  </a:cubicBezTo>
                  <a:cubicBezTo>
                    <a:pt x="28" y="32"/>
                    <a:pt x="28" y="26"/>
                    <a:pt x="27" y="21"/>
                  </a:cubicBezTo>
                  <a:cubicBezTo>
                    <a:pt x="27" y="13"/>
                    <a:pt x="34" y="12"/>
                    <a:pt x="40" y="10"/>
                  </a:cubicBezTo>
                  <a:cubicBezTo>
                    <a:pt x="55" y="5"/>
                    <a:pt x="67" y="9"/>
                    <a:pt x="67" y="26"/>
                  </a:cubicBezTo>
                  <a:cubicBezTo>
                    <a:pt x="67" y="28"/>
                    <a:pt x="67" y="29"/>
                    <a:pt x="67" y="31"/>
                  </a:cubicBezTo>
                  <a:cubicBezTo>
                    <a:pt x="62" y="29"/>
                    <a:pt x="57" y="29"/>
                    <a:pt x="53" y="31"/>
                  </a:cubicBezTo>
                  <a:cubicBezTo>
                    <a:pt x="46" y="34"/>
                    <a:pt x="45" y="40"/>
                    <a:pt x="45" y="46"/>
                  </a:cubicBezTo>
                  <a:cubicBezTo>
                    <a:pt x="43" y="49"/>
                    <a:pt x="42" y="53"/>
                    <a:pt x="42" y="57"/>
                  </a:cubicBezTo>
                  <a:close/>
                  <a:moveTo>
                    <a:pt x="48" y="60"/>
                  </a:moveTo>
                  <a:cubicBezTo>
                    <a:pt x="46" y="60"/>
                    <a:pt x="45" y="59"/>
                    <a:pt x="43" y="58"/>
                  </a:cubicBezTo>
                  <a:cubicBezTo>
                    <a:pt x="44" y="56"/>
                    <a:pt x="44" y="53"/>
                    <a:pt x="46" y="51"/>
                  </a:cubicBezTo>
                  <a:cubicBezTo>
                    <a:pt x="46" y="54"/>
                    <a:pt x="47" y="58"/>
                    <a:pt x="48" y="60"/>
                  </a:cubicBezTo>
                  <a:close/>
                  <a:moveTo>
                    <a:pt x="43" y="63"/>
                  </a:moveTo>
                  <a:cubicBezTo>
                    <a:pt x="45" y="64"/>
                    <a:pt x="47" y="64"/>
                    <a:pt x="50" y="65"/>
                  </a:cubicBezTo>
                  <a:cubicBezTo>
                    <a:pt x="50" y="65"/>
                    <a:pt x="50" y="65"/>
                    <a:pt x="50" y="65"/>
                  </a:cubicBezTo>
                  <a:cubicBezTo>
                    <a:pt x="51" y="66"/>
                    <a:pt x="52" y="67"/>
                    <a:pt x="53" y="66"/>
                  </a:cubicBezTo>
                  <a:cubicBezTo>
                    <a:pt x="54" y="66"/>
                    <a:pt x="55" y="65"/>
                    <a:pt x="56" y="65"/>
                  </a:cubicBezTo>
                  <a:cubicBezTo>
                    <a:pt x="56" y="65"/>
                    <a:pt x="57" y="65"/>
                    <a:pt x="58" y="65"/>
                  </a:cubicBezTo>
                  <a:cubicBezTo>
                    <a:pt x="55" y="71"/>
                    <a:pt x="52" y="77"/>
                    <a:pt x="49" y="82"/>
                  </a:cubicBezTo>
                  <a:cubicBezTo>
                    <a:pt x="49" y="83"/>
                    <a:pt x="48" y="84"/>
                    <a:pt x="48" y="85"/>
                  </a:cubicBezTo>
                  <a:cubicBezTo>
                    <a:pt x="45" y="78"/>
                    <a:pt x="43" y="70"/>
                    <a:pt x="43" y="6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0" name="Freeform 417"/>
            <p:cNvSpPr/>
            <p:nvPr>
              <p:custDataLst>
                <p:tags r:id="rId9"/>
              </p:custDataLst>
            </p:nvPr>
          </p:nvSpPr>
          <p:spPr bwMode="auto">
            <a:xfrm>
              <a:off x="7514" y="7228"/>
              <a:ext cx="19" cy="37"/>
            </a:xfrm>
            <a:custGeom>
              <a:avLst/>
              <a:gdLst>
                <a:gd name="T0" fmla="*/ 19 w 21"/>
                <a:gd name="T1" fmla="*/ 40 h 40"/>
                <a:gd name="T2" fmla="*/ 20 w 21"/>
                <a:gd name="T3" fmla="*/ 38 h 40"/>
                <a:gd name="T4" fmla="*/ 7 w 21"/>
                <a:gd name="T5" fmla="*/ 3 h 40"/>
                <a:gd name="T6" fmla="*/ 3 w 21"/>
                <a:gd name="T7" fmla="*/ 2 h 40"/>
                <a:gd name="T8" fmla="*/ 19 w 2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40">
                  <a:moveTo>
                    <a:pt x="19" y="40"/>
                  </a:moveTo>
                  <a:cubicBezTo>
                    <a:pt x="20" y="40"/>
                    <a:pt x="21" y="39"/>
                    <a:pt x="20" y="38"/>
                  </a:cubicBezTo>
                  <a:cubicBezTo>
                    <a:pt x="10" y="29"/>
                    <a:pt x="4" y="17"/>
                    <a:pt x="7" y="3"/>
                  </a:cubicBezTo>
                  <a:cubicBezTo>
                    <a:pt x="7" y="1"/>
                    <a:pt x="3" y="0"/>
                    <a:pt x="3" y="2"/>
                  </a:cubicBezTo>
                  <a:cubicBezTo>
                    <a:pt x="0" y="18"/>
                    <a:pt x="7" y="30"/>
                    <a:pt x="19" y="4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1" name="Freeform 418"/>
            <p:cNvSpPr/>
            <p:nvPr>
              <p:custDataLst>
                <p:tags r:id="rId10"/>
              </p:custDataLst>
            </p:nvPr>
          </p:nvSpPr>
          <p:spPr bwMode="auto">
            <a:xfrm>
              <a:off x="7528" y="7216"/>
              <a:ext cx="7" cy="12"/>
            </a:xfrm>
            <a:custGeom>
              <a:avLst/>
              <a:gdLst>
                <a:gd name="T0" fmla="*/ 3 w 7"/>
                <a:gd name="T1" fmla="*/ 12 h 13"/>
                <a:gd name="T2" fmla="*/ 6 w 7"/>
                <a:gd name="T3" fmla="*/ 4 h 13"/>
                <a:gd name="T4" fmla="*/ 4 w 7"/>
                <a:gd name="T5" fmla="*/ 2 h 13"/>
                <a:gd name="T6" fmla="*/ 0 w 7"/>
                <a:gd name="T7" fmla="*/ 12 h 13"/>
                <a:gd name="T8" fmla="*/ 3 w 7"/>
                <a:gd name="T9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3">
                  <a:moveTo>
                    <a:pt x="3" y="12"/>
                  </a:moveTo>
                  <a:cubicBezTo>
                    <a:pt x="3" y="9"/>
                    <a:pt x="3" y="6"/>
                    <a:pt x="6" y="4"/>
                  </a:cubicBezTo>
                  <a:cubicBezTo>
                    <a:pt x="7" y="2"/>
                    <a:pt x="5" y="0"/>
                    <a:pt x="4" y="2"/>
                  </a:cubicBezTo>
                  <a:cubicBezTo>
                    <a:pt x="1" y="5"/>
                    <a:pt x="0" y="8"/>
                    <a:pt x="0" y="12"/>
                  </a:cubicBezTo>
                  <a:cubicBezTo>
                    <a:pt x="0" y="13"/>
                    <a:pt x="3" y="13"/>
                    <a:pt x="3" y="1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2" name="Freeform 419"/>
            <p:cNvSpPr/>
            <p:nvPr>
              <p:custDataLst>
                <p:tags r:id="rId11"/>
              </p:custDataLst>
            </p:nvPr>
          </p:nvSpPr>
          <p:spPr bwMode="auto">
            <a:xfrm>
              <a:off x="7608" y="7216"/>
              <a:ext cx="15" cy="34"/>
            </a:xfrm>
            <a:custGeom>
              <a:avLst/>
              <a:gdLst>
                <a:gd name="T0" fmla="*/ 3 w 16"/>
                <a:gd name="T1" fmla="*/ 34 h 35"/>
                <a:gd name="T2" fmla="*/ 9 w 16"/>
                <a:gd name="T3" fmla="*/ 21 h 35"/>
                <a:gd name="T4" fmla="*/ 15 w 16"/>
                <a:gd name="T5" fmla="*/ 3 h 35"/>
                <a:gd name="T6" fmla="*/ 12 w 16"/>
                <a:gd name="T7" fmla="*/ 2 h 35"/>
                <a:gd name="T8" fmla="*/ 5 w 16"/>
                <a:gd name="T9" fmla="*/ 19 h 35"/>
                <a:gd name="T10" fmla="*/ 0 w 16"/>
                <a:gd name="T11" fmla="*/ 33 h 35"/>
                <a:gd name="T12" fmla="*/ 3 w 16"/>
                <a:gd name="T13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35">
                  <a:moveTo>
                    <a:pt x="3" y="34"/>
                  </a:moveTo>
                  <a:cubicBezTo>
                    <a:pt x="6" y="31"/>
                    <a:pt x="7" y="25"/>
                    <a:pt x="9" y="21"/>
                  </a:cubicBezTo>
                  <a:cubicBezTo>
                    <a:pt x="11" y="15"/>
                    <a:pt x="13" y="9"/>
                    <a:pt x="15" y="3"/>
                  </a:cubicBezTo>
                  <a:cubicBezTo>
                    <a:pt x="16" y="1"/>
                    <a:pt x="13" y="0"/>
                    <a:pt x="12" y="2"/>
                  </a:cubicBezTo>
                  <a:cubicBezTo>
                    <a:pt x="10" y="8"/>
                    <a:pt x="7" y="14"/>
                    <a:pt x="5" y="19"/>
                  </a:cubicBezTo>
                  <a:cubicBezTo>
                    <a:pt x="3" y="23"/>
                    <a:pt x="0" y="28"/>
                    <a:pt x="0" y="33"/>
                  </a:cubicBezTo>
                  <a:cubicBezTo>
                    <a:pt x="0" y="34"/>
                    <a:pt x="2" y="35"/>
                    <a:pt x="3" y="34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3" name="Freeform 420"/>
            <p:cNvSpPr/>
            <p:nvPr>
              <p:custDataLst>
                <p:tags r:id="rId12"/>
              </p:custDataLst>
            </p:nvPr>
          </p:nvSpPr>
          <p:spPr bwMode="auto">
            <a:xfrm>
              <a:off x="7596" y="7230"/>
              <a:ext cx="36" cy="49"/>
            </a:xfrm>
            <a:custGeom>
              <a:avLst/>
              <a:gdLst>
                <a:gd name="T0" fmla="*/ 37 w 38"/>
                <a:gd name="T1" fmla="*/ 1 h 53"/>
                <a:gd name="T2" fmla="*/ 23 w 38"/>
                <a:gd name="T3" fmla="*/ 29 h 53"/>
                <a:gd name="T4" fmla="*/ 12 w 38"/>
                <a:gd name="T5" fmla="*/ 39 h 53"/>
                <a:gd name="T6" fmla="*/ 1 w 38"/>
                <a:gd name="T7" fmla="*/ 41 h 53"/>
                <a:gd name="T8" fmla="*/ 0 w 38"/>
                <a:gd name="T9" fmla="*/ 44 h 53"/>
                <a:gd name="T10" fmla="*/ 24 w 38"/>
                <a:gd name="T11" fmla="*/ 38 h 53"/>
                <a:gd name="T12" fmla="*/ 38 w 38"/>
                <a:gd name="T13" fmla="*/ 1 h 53"/>
                <a:gd name="T14" fmla="*/ 37 w 38"/>
                <a:gd name="T15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37" y="1"/>
                  </a:moveTo>
                  <a:cubicBezTo>
                    <a:pt x="34" y="11"/>
                    <a:pt x="29" y="20"/>
                    <a:pt x="23" y="29"/>
                  </a:cubicBezTo>
                  <a:cubicBezTo>
                    <a:pt x="20" y="34"/>
                    <a:pt x="16" y="37"/>
                    <a:pt x="12" y="39"/>
                  </a:cubicBezTo>
                  <a:cubicBezTo>
                    <a:pt x="8" y="41"/>
                    <a:pt x="4" y="39"/>
                    <a:pt x="1" y="41"/>
                  </a:cubicBezTo>
                  <a:cubicBezTo>
                    <a:pt x="0" y="42"/>
                    <a:pt x="0" y="43"/>
                    <a:pt x="0" y="44"/>
                  </a:cubicBezTo>
                  <a:cubicBezTo>
                    <a:pt x="5" y="53"/>
                    <a:pt x="20" y="42"/>
                    <a:pt x="24" y="38"/>
                  </a:cubicBezTo>
                  <a:cubicBezTo>
                    <a:pt x="34" y="28"/>
                    <a:pt x="37" y="14"/>
                    <a:pt x="38" y="1"/>
                  </a:cubicBezTo>
                  <a:cubicBezTo>
                    <a:pt x="38" y="0"/>
                    <a:pt x="37" y="0"/>
                    <a:pt x="37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4" name="Freeform 421"/>
            <p:cNvSpPr/>
            <p:nvPr>
              <p:custDataLst>
                <p:tags r:id="rId13"/>
              </p:custDataLst>
            </p:nvPr>
          </p:nvSpPr>
          <p:spPr bwMode="auto">
            <a:xfrm>
              <a:off x="7601" y="7262"/>
              <a:ext cx="31" cy="29"/>
            </a:xfrm>
            <a:custGeom>
              <a:avLst/>
              <a:gdLst>
                <a:gd name="T0" fmla="*/ 31 w 32"/>
                <a:gd name="T1" fmla="*/ 1 h 29"/>
                <a:gd name="T2" fmla="*/ 14 w 32"/>
                <a:gd name="T3" fmla="*/ 18 h 29"/>
                <a:gd name="T4" fmla="*/ 5 w 32"/>
                <a:gd name="T5" fmla="*/ 21 h 29"/>
                <a:gd name="T6" fmla="*/ 1 w 32"/>
                <a:gd name="T7" fmla="*/ 24 h 29"/>
                <a:gd name="T8" fmla="*/ 1 w 32"/>
                <a:gd name="T9" fmla="*/ 27 h 29"/>
                <a:gd name="T10" fmla="*/ 16 w 32"/>
                <a:gd name="T11" fmla="*/ 23 h 29"/>
                <a:gd name="T12" fmla="*/ 32 w 32"/>
                <a:gd name="T13" fmla="*/ 2 h 29"/>
                <a:gd name="T14" fmla="*/ 31 w 32"/>
                <a:gd name="T1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9">
                  <a:moveTo>
                    <a:pt x="31" y="1"/>
                  </a:moveTo>
                  <a:cubicBezTo>
                    <a:pt x="27" y="9"/>
                    <a:pt x="21" y="15"/>
                    <a:pt x="14" y="18"/>
                  </a:cubicBezTo>
                  <a:cubicBezTo>
                    <a:pt x="11" y="20"/>
                    <a:pt x="8" y="20"/>
                    <a:pt x="5" y="21"/>
                  </a:cubicBezTo>
                  <a:cubicBezTo>
                    <a:pt x="4" y="22"/>
                    <a:pt x="3" y="23"/>
                    <a:pt x="1" y="24"/>
                  </a:cubicBezTo>
                  <a:cubicBezTo>
                    <a:pt x="0" y="24"/>
                    <a:pt x="0" y="27"/>
                    <a:pt x="1" y="27"/>
                  </a:cubicBezTo>
                  <a:cubicBezTo>
                    <a:pt x="7" y="29"/>
                    <a:pt x="12" y="26"/>
                    <a:pt x="16" y="23"/>
                  </a:cubicBezTo>
                  <a:cubicBezTo>
                    <a:pt x="24" y="18"/>
                    <a:pt x="30" y="11"/>
                    <a:pt x="32" y="2"/>
                  </a:cubicBezTo>
                  <a:cubicBezTo>
                    <a:pt x="32" y="1"/>
                    <a:pt x="31" y="0"/>
                    <a:pt x="31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5" name="Freeform 422"/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7516" y="7295"/>
              <a:ext cx="116" cy="51"/>
            </a:xfrm>
            <a:custGeom>
              <a:avLst/>
              <a:gdLst>
                <a:gd name="T0" fmla="*/ 108 w 121"/>
                <a:gd name="T1" fmla="*/ 8 h 53"/>
                <a:gd name="T2" fmla="*/ 108 w 121"/>
                <a:gd name="T3" fmla="*/ 6 h 53"/>
                <a:gd name="T4" fmla="*/ 83 w 121"/>
                <a:gd name="T5" fmla="*/ 18 h 53"/>
                <a:gd name="T6" fmla="*/ 79 w 121"/>
                <a:gd name="T7" fmla="*/ 9 h 53"/>
                <a:gd name="T8" fmla="*/ 37 w 121"/>
                <a:gd name="T9" fmla="*/ 9 h 53"/>
                <a:gd name="T10" fmla="*/ 37 w 121"/>
                <a:gd name="T11" fmla="*/ 19 h 53"/>
                <a:gd name="T12" fmla="*/ 6 w 121"/>
                <a:gd name="T13" fmla="*/ 4 h 53"/>
                <a:gd name="T14" fmla="*/ 7 w 121"/>
                <a:gd name="T15" fmla="*/ 12 h 53"/>
                <a:gd name="T16" fmla="*/ 3 w 121"/>
                <a:gd name="T17" fmla="*/ 39 h 53"/>
                <a:gd name="T18" fmla="*/ 42 w 121"/>
                <a:gd name="T19" fmla="*/ 46 h 53"/>
                <a:gd name="T20" fmla="*/ 44 w 121"/>
                <a:gd name="T21" fmla="*/ 52 h 53"/>
                <a:gd name="T22" fmla="*/ 59 w 121"/>
                <a:gd name="T23" fmla="*/ 42 h 53"/>
                <a:gd name="T24" fmla="*/ 70 w 121"/>
                <a:gd name="T25" fmla="*/ 50 h 53"/>
                <a:gd name="T26" fmla="*/ 95 w 121"/>
                <a:gd name="T27" fmla="*/ 29 h 53"/>
                <a:gd name="T28" fmla="*/ 119 w 121"/>
                <a:gd name="T29" fmla="*/ 5 h 53"/>
                <a:gd name="T30" fmla="*/ 119 w 121"/>
                <a:gd name="T31" fmla="*/ 5 h 53"/>
                <a:gd name="T32" fmla="*/ 116 w 121"/>
                <a:gd name="T33" fmla="*/ 2 h 53"/>
                <a:gd name="T34" fmla="*/ 83 w 121"/>
                <a:gd name="T35" fmla="*/ 25 h 53"/>
                <a:gd name="T36" fmla="*/ 95 w 121"/>
                <a:gd name="T37" fmla="*/ 18 h 53"/>
                <a:gd name="T38" fmla="*/ 72 w 121"/>
                <a:gd name="T39" fmla="*/ 29 h 53"/>
                <a:gd name="T40" fmla="*/ 69 w 121"/>
                <a:gd name="T41" fmla="*/ 30 h 53"/>
                <a:gd name="T42" fmla="*/ 67 w 121"/>
                <a:gd name="T43" fmla="*/ 18 h 53"/>
                <a:gd name="T44" fmla="*/ 72 w 121"/>
                <a:gd name="T45" fmla="*/ 27 h 53"/>
                <a:gd name="T46" fmla="*/ 72 w 121"/>
                <a:gd name="T47" fmla="*/ 25 h 53"/>
                <a:gd name="T48" fmla="*/ 63 w 121"/>
                <a:gd name="T49" fmla="*/ 29 h 53"/>
                <a:gd name="T50" fmla="*/ 67 w 121"/>
                <a:gd name="T51" fmla="*/ 18 h 53"/>
                <a:gd name="T52" fmla="*/ 61 w 121"/>
                <a:gd name="T53" fmla="*/ 13 h 53"/>
                <a:gd name="T54" fmla="*/ 56 w 121"/>
                <a:gd name="T55" fmla="*/ 29 h 53"/>
                <a:gd name="T56" fmla="*/ 50 w 121"/>
                <a:gd name="T57" fmla="*/ 16 h 53"/>
                <a:gd name="T58" fmla="*/ 43 w 121"/>
                <a:gd name="T59" fmla="*/ 18 h 53"/>
                <a:gd name="T60" fmla="*/ 39 w 121"/>
                <a:gd name="T61" fmla="*/ 21 h 53"/>
                <a:gd name="T62" fmla="*/ 30 w 121"/>
                <a:gd name="T63" fmla="*/ 22 h 53"/>
                <a:gd name="T64" fmla="*/ 49 w 121"/>
                <a:gd name="T65" fmla="*/ 38 h 53"/>
                <a:gd name="T66" fmla="*/ 42 w 121"/>
                <a:gd name="T67" fmla="*/ 36 h 53"/>
                <a:gd name="T68" fmla="*/ 16 w 121"/>
                <a:gd name="T69" fmla="*/ 37 h 53"/>
                <a:gd name="T70" fmla="*/ 40 w 121"/>
                <a:gd name="T71" fmla="*/ 36 h 53"/>
                <a:gd name="T72" fmla="*/ 16 w 121"/>
                <a:gd name="T73" fmla="*/ 37 h 53"/>
                <a:gd name="T74" fmla="*/ 44 w 121"/>
                <a:gd name="T75" fmla="*/ 45 h 53"/>
                <a:gd name="T76" fmla="*/ 44 w 121"/>
                <a:gd name="T77" fmla="*/ 49 h 53"/>
                <a:gd name="T78" fmla="*/ 67 w 121"/>
                <a:gd name="T79" fmla="*/ 40 h 53"/>
                <a:gd name="T80" fmla="*/ 67 w 121"/>
                <a:gd name="T81" fmla="*/ 4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1" h="53">
                  <a:moveTo>
                    <a:pt x="116" y="2"/>
                  </a:moveTo>
                  <a:cubicBezTo>
                    <a:pt x="113" y="4"/>
                    <a:pt x="110" y="6"/>
                    <a:pt x="108" y="8"/>
                  </a:cubicBezTo>
                  <a:cubicBezTo>
                    <a:pt x="108" y="8"/>
                    <a:pt x="109" y="7"/>
                    <a:pt x="109" y="7"/>
                  </a:cubicBezTo>
                  <a:cubicBezTo>
                    <a:pt x="110" y="6"/>
                    <a:pt x="109" y="5"/>
                    <a:pt x="108" y="6"/>
                  </a:cubicBezTo>
                  <a:cubicBezTo>
                    <a:pt x="102" y="11"/>
                    <a:pt x="96" y="15"/>
                    <a:pt x="88" y="17"/>
                  </a:cubicBezTo>
                  <a:cubicBezTo>
                    <a:pt x="87" y="17"/>
                    <a:pt x="85" y="18"/>
                    <a:pt x="83" y="18"/>
                  </a:cubicBezTo>
                  <a:cubicBezTo>
                    <a:pt x="83" y="16"/>
                    <a:pt x="83" y="14"/>
                    <a:pt x="83" y="12"/>
                  </a:cubicBezTo>
                  <a:cubicBezTo>
                    <a:pt x="82" y="10"/>
                    <a:pt x="81" y="9"/>
                    <a:pt x="79" y="9"/>
                  </a:cubicBezTo>
                  <a:cubicBezTo>
                    <a:pt x="76" y="8"/>
                    <a:pt x="73" y="8"/>
                    <a:pt x="70" y="9"/>
                  </a:cubicBezTo>
                  <a:cubicBezTo>
                    <a:pt x="60" y="3"/>
                    <a:pt x="47" y="6"/>
                    <a:pt x="37" y="9"/>
                  </a:cubicBezTo>
                  <a:cubicBezTo>
                    <a:pt x="35" y="10"/>
                    <a:pt x="34" y="12"/>
                    <a:pt x="34" y="13"/>
                  </a:cubicBezTo>
                  <a:cubicBezTo>
                    <a:pt x="35" y="15"/>
                    <a:pt x="36" y="17"/>
                    <a:pt x="37" y="19"/>
                  </a:cubicBezTo>
                  <a:cubicBezTo>
                    <a:pt x="26" y="22"/>
                    <a:pt x="16" y="16"/>
                    <a:pt x="9" y="3"/>
                  </a:cubicBezTo>
                  <a:cubicBezTo>
                    <a:pt x="8" y="1"/>
                    <a:pt x="5" y="2"/>
                    <a:pt x="6" y="4"/>
                  </a:cubicBezTo>
                  <a:cubicBezTo>
                    <a:pt x="9" y="9"/>
                    <a:pt x="12" y="12"/>
                    <a:pt x="15" y="15"/>
                  </a:cubicBezTo>
                  <a:cubicBezTo>
                    <a:pt x="12" y="14"/>
                    <a:pt x="10" y="13"/>
                    <a:pt x="7" y="12"/>
                  </a:cubicBezTo>
                  <a:cubicBezTo>
                    <a:pt x="4" y="10"/>
                    <a:pt x="0" y="12"/>
                    <a:pt x="0" y="15"/>
                  </a:cubicBezTo>
                  <a:cubicBezTo>
                    <a:pt x="1" y="23"/>
                    <a:pt x="3" y="31"/>
                    <a:pt x="3" y="39"/>
                  </a:cubicBezTo>
                  <a:cubicBezTo>
                    <a:pt x="4" y="41"/>
                    <a:pt x="5" y="43"/>
                    <a:pt x="7" y="44"/>
                  </a:cubicBezTo>
                  <a:cubicBezTo>
                    <a:pt x="19" y="46"/>
                    <a:pt x="31" y="47"/>
                    <a:pt x="42" y="46"/>
                  </a:cubicBezTo>
                  <a:cubicBezTo>
                    <a:pt x="42" y="47"/>
                    <a:pt x="42" y="49"/>
                    <a:pt x="42" y="51"/>
                  </a:cubicBezTo>
                  <a:cubicBezTo>
                    <a:pt x="42" y="52"/>
                    <a:pt x="43" y="53"/>
                    <a:pt x="44" y="52"/>
                  </a:cubicBezTo>
                  <a:cubicBezTo>
                    <a:pt x="48" y="49"/>
                    <a:pt x="51" y="46"/>
                    <a:pt x="55" y="43"/>
                  </a:cubicBezTo>
                  <a:cubicBezTo>
                    <a:pt x="56" y="43"/>
                    <a:pt x="58" y="42"/>
                    <a:pt x="59" y="42"/>
                  </a:cubicBezTo>
                  <a:cubicBezTo>
                    <a:pt x="61" y="45"/>
                    <a:pt x="62" y="48"/>
                    <a:pt x="64" y="50"/>
                  </a:cubicBezTo>
                  <a:cubicBezTo>
                    <a:pt x="65" y="53"/>
                    <a:pt x="69" y="52"/>
                    <a:pt x="70" y="50"/>
                  </a:cubicBezTo>
                  <a:cubicBezTo>
                    <a:pt x="73" y="47"/>
                    <a:pt x="75" y="43"/>
                    <a:pt x="77" y="39"/>
                  </a:cubicBezTo>
                  <a:cubicBezTo>
                    <a:pt x="83" y="37"/>
                    <a:pt x="90" y="34"/>
                    <a:pt x="95" y="29"/>
                  </a:cubicBezTo>
                  <a:cubicBezTo>
                    <a:pt x="97" y="28"/>
                    <a:pt x="96" y="27"/>
                    <a:pt x="95" y="26"/>
                  </a:cubicBezTo>
                  <a:cubicBezTo>
                    <a:pt x="105" y="22"/>
                    <a:pt x="112" y="14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19" y="5"/>
                    <a:pt x="119" y="5"/>
                  </a:cubicBezTo>
                  <a:cubicBezTo>
                    <a:pt x="119" y="5"/>
                    <a:pt x="120" y="5"/>
                    <a:pt x="120" y="5"/>
                  </a:cubicBezTo>
                  <a:cubicBezTo>
                    <a:pt x="121" y="2"/>
                    <a:pt x="118" y="0"/>
                    <a:pt x="116" y="2"/>
                  </a:cubicBezTo>
                  <a:close/>
                  <a:moveTo>
                    <a:pt x="95" y="18"/>
                  </a:moveTo>
                  <a:cubicBezTo>
                    <a:pt x="91" y="21"/>
                    <a:pt x="87" y="23"/>
                    <a:pt x="83" y="25"/>
                  </a:cubicBezTo>
                  <a:cubicBezTo>
                    <a:pt x="83" y="24"/>
                    <a:pt x="84" y="23"/>
                    <a:pt x="84" y="22"/>
                  </a:cubicBezTo>
                  <a:cubicBezTo>
                    <a:pt x="87" y="21"/>
                    <a:pt x="91" y="20"/>
                    <a:pt x="95" y="18"/>
                  </a:cubicBezTo>
                  <a:close/>
                  <a:moveTo>
                    <a:pt x="70" y="28"/>
                  </a:moveTo>
                  <a:cubicBezTo>
                    <a:pt x="71" y="29"/>
                    <a:pt x="72" y="29"/>
                    <a:pt x="72" y="29"/>
                  </a:cubicBezTo>
                  <a:cubicBezTo>
                    <a:pt x="72" y="29"/>
                    <a:pt x="72" y="29"/>
                    <a:pt x="72" y="29"/>
                  </a:cubicBezTo>
                  <a:cubicBezTo>
                    <a:pt x="71" y="29"/>
                    <a:pt x="70" y="30"/>
                    <a:pt x="69" y="30"/>
                  </a:cubicBezTo>
                  <a:cubicBezTo>
                    <a:pt x="69" y="29"/>
                    <a:pt x="70" y="29"/>
                    <a:pt x="70" y="28"/>
                  </a:cubicBezTo>
                  <a:close/>
                  <a:moveTo>
                    <a:pt x="67" y="18"/>
                  </a:moveTo>
                  <a:cubicBezTo>
                    <a:pt x="68" y="19"/>
                    <a:pt x="70" y="19"/>
                    <a:pt x="71" y="20"/>
                  </a:cubicBezTo>
                  <a:cubicBezTo>
                    <a:pt x="72" y="22"/>
                    <a:pt x="73" y="25"/>
                    <a:pt x="72" y="27"/>
                  </a:cubicBezTo>
                  <a:cubicBezTo>
                    <a:pt x="72" y="27"/>
                    <a:pt x="71" y="27"/>
                    <a:pt x="71" y="27"/>
                  </a:cubicBezTo>
                  <a:cubicBezTo>
                    <a:pt x="71" y="27"/>
                    <a:pt x="72" y="26"/>
                    <a:pt x="72" y="25"/>
                  </a:cubicBezTo>
                  <a:cubicBezTo>
                    <a:pt x="73" y="23"/>
                    <a:pt x="69" y="21"/>
                    <a:pt x="68" y="23"/>
                  </a:cubicBezTo>
                  <a:cubicBezTo>
                    <a:pt x="67" y="26"/>
                    <a:pt x="65" y="28"/>
                    <a:pt x="63" y="29"/>
                  </a:cubicBezTo>
                  <a:cubicBezTo>
                    <a:pt x="63" y="28"/>
                    <a:pt x="63" y="27"/>
                    <a:pt x="63" y="26"/>
                  </a:cubicBezTo>
                  <a:cubicBezTo>
                    <a:pt x="63" y="22"/>
                    <a:pt x="65" y="19"/>
                    <a:pt x="67" y="18"/>
                  </a:cubicBezTo>
                  <a:close/>
                  <a:moveTo>
                    <a:pt x="42" y="14"/>
                  </a:moveTo>
                  <a:cubicBezTo>
                    <a:pt x="48" y="13"/>
                    <a:pt x="54" y="12"/>
                    <a:pt x="61" y="13"/>
                  </a:cubicBezTo>
                  <a:cubicBezTo>
                    <a:pt x="59" y="15"/>
                    <a:pt x="57" y="17"/>
                    <a:pt x="57" y="19"/>
                  </a:cubicBezTo>
                  <a:cubicBezTo>
                    <a:pt x="56" y="22"/>
                    <a:pt x="55" y="26"/>
                    <a:pt x="56" y="29"/>
                  </a:cubicBezTo>
                  <a:cubicBezTo>
                    <a:pt x="51" y="27"/>
                    <a:pt x="47" y="23"/>
                    <a:pt x="44" y="19"/>
                  </a:cubicBezTo>
                  <a:cubicBezTo>
                    <a:pt x="46" y="18"/>
                    <a:pt x="48" y="17"/>
                    <a:pt x="50" y="16"/>
                  </a:cubicBezTo>
                  <a:cubicBezTo>
                    <a:pt x="50" y="16"/>
                    <a:pt x="50" y="14"/>
                    <a:pt x="49" y="15"/>
                  </a:cubicBezTo>
                  <a:cubicBezTo>
                    <a:pt x="47" y="16"/>
                    <a:pt x="45" y="17"/>
                    <a:pt x="43" y="18"/>
                  </a:cubicBezTo>
                  <a:cubicBezTo>
                    <a:pt x="43" y="17"/>
                    <a:pt x="42" y="15"/>
                    <a:pt x="42" y="14"/>
                  </a:cubicBezTo>
                  <a:close/>
                  <a:moveTo>
                    <a:pt x="39" y="21"/>
                  </a:moveTo>
                  <a:cubicBezTo>
                    <a:pt x="40" y="23"/>
                    <a:pt x="41" y="25"/>
                    <a:pt x="43" y="27"/>
                  </a:cubicBezTo>
                  <a:cubicBezTo>
                    <a:pt x="39" y="25"/>
                    <a:pt x="34" y="24"/>
                    <a:pt x="30" y="22"/>
                  </a:cubicBezTo>
                  <a:cubicBezTo>
                    <a:pt x="33" y="22"/>
                    <a:pt x="36" y="22"/>
                    <a:pt x="39" y="21"/>
                  </a:cubicBezTo>
                  <a:close/>
                  <a:moveTo>
                    <a:pt x="49" y="38"/>
                  </a:moveTo>
                  <a:cubicBezTo>
                    <a:pt x="47" y="39"/>
                    <a:pt x="45" y="39"/>
                    <a:pt x="42" y="39"/>
                  </a:cubicBezTo>
                  <a:cubicBezTo>
                    <a:pt x="42" y="38"/>
                    <a:pt x="42" y="37"/>
                    <a:pt x="42" y="36"/>
                  </a:cubicBezTo>
                  <a:cubicBezTo>
                    <a:pt x="44" y="37"/>
                    <a:pt x="47" y="38"/>
                    <a:pt x="49" y="38"/>
                  </a:cubicBezTo>
                  <a:close/>
                  <a:moveTo>
                    <a:pt x="16" y="37"/>
                  </a:moveTo>
                  <a:cubicBezTo>
                    <a:pt x="11" y="36"/>
                    <a:pt x="10" y="29"/>
                    <a:pt x="9" y="22"/>
                  </a:cubicBezTo>
                  <a:cubicBezTo>
                    <a:pt x="19" y="27"/>
                    <a:pt x="29" y="32"/>
                    <a:pt x="40" y="36"/>
                  </a:cubicBezTo>
                  <a:cubicBezTo>
                    <a:pt x="40" y="37"/>
                    <a:pt x="40" y="38"/>
                    <a:pt x="41" y="39"/>
                  </a:cubicBezTo>
                  <a:cubicBezTo>
                    <a:pt x="32" y="39"/>
                    <a:pt x="24" y="38"/>
                    <a:pt x="16" y="37"/>
                  </a:cubicBezTo>
                  <a:close/>
                  <a:moveTo>
                    <a:pt x="44" y="49"/>
                  </a:moveTo>
                  <a:cubicBezTo>
                    <a:pt x="44" y="48"/>
                    <a:pt x="44" y="46"/>
                    <a:pt x="44" y="45"/>
                  </a:cubicBezTo>
                  <a:cubicBezTo>
                    <a:pt x="45" y="45"/>
                    <a:pt x="47" y="45"/>
                    <a:pt x="49" y="44"/>
                  </a:cubicBezTo>
                  <a:cubicBezTo>
                    <a:pt x="47" y="46"/>
                    <a:pt x="46" y="47"/>
                    <a:pt x="44" y="49"/>
                  </a:cubicBezTo>
                  <a:close/>
                  <a:moveTo>
                    <a:pt x="67" y="41"/>
                  </a:moveTo>
                  <a:cubicBezTo>
                    <a:pt x="67" y="41"/>
                    <a:pt x="67" y="41"/>
                    <a:pt x="67" y="40"/>
                  </a:cubicBezTo>
                  <a:cubicBezTo>
                    <a:pt x="67" y="40"/>
                    <a:pt x="68" y="40"/>
                    <a:pt x="68" y="40"/>
                  </a:cubicBezTo>
                  <a:cubicBezTo>
                    <a:pt x="68" y="41"/>
                    <a:pt x="68" y="41"/>
                    <a:pt x="67" y="4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207010" y="309880"/>
            <a:ext cx="8676640" cy="5928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620395"/>
            <a:ext cx="7832725" cy="5778500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err="1" smtClean="0"/>
              <a:t>Dijkstra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在鹿特丹长大。在高中毕业前他想在</a:t>
            </a:r>
            <a:r>
              <a:rPr lang="zh-CN" altLang="en-US" b="1" dirty="0" smtClean="0">
                <a:solidFill>
                  <a:srgbClr val="FF0000"/>
                </a:solidFill>
              </a:rPr>
              <a:t>法学界</a:t>
            </a:r>
            <a:r>
              <a:rPr lang="zh-CN" altLang="en-US" dirty="0" smtClean="0"/>
              <a:t>发展，并且希望将来能在联合国做荷兰的代表。然而因为他毕业时数学、物理、化学、生物都是满分，老师和父母都劝他选择</a:t>
            </a:r>
            <a:r>
              <a:rPr lang="zh-CN" altLang="en-US" b="1" dirty="0" smtClean="0">
                <a:solidFill>
                  <a:srgbClr val="FF0000"/>
                </a:solidFill>
              </a:rPr>
              <a:t>科学</a:t>
            </a:r>
            <a:r>
              <a:rPr lang="zh-CN" altLang="en-US" dirty="0" smtClean="0"/>
              <a:t>的道路，后来他选择</a:t>
            </a:r>
            <a:r>
              <a:rPr lang="zh-CN" altLang="en-US" b="1" dirty="0" smtClean="0">
                <a:solidFill>
                  <a:srgbClr val="FF0000"/>
                </a:solidFill>
              </a:rPr>
              <a:t>学习理论物理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在大学期间，世界上最早的电子计算机出现了，他父亲让他到剑桥大学参加一个程序设计的课程。从这里开始，他的程序设计生涯开始了。一段时间以后他决定转向计算机程序设计，因为他认为相对于</a:t>
            </a:r>
            <a:r>
              <a:rPr lang="zh-CN" altLang="en-US" b="1" dirty="0" smtClean="0">
                <a:solidFill>
                  <a:srgbClr val="008000"/>
                </a:solidFill>
              </a:rPr>
              <a:t>理论物理，程序设计对智力是更大的挑战。程序设计是最无情的，每一个一和零都容不得差错。</a:t>
            </a:r>
            <a:endParaRPr lang="en-US" altLang="zh-CN" b="1" dirty="0" smtClean="0">
              <a:solidFill>
                <a:srgbClr val="008000"/>
              </a:solidFill>
            </a:endParaRPr>
          </a:p>
          <a:p>
            <a:r>
              <a:rPr lang="zh-CN" altLang="en-US" dirty="0" smtClean="0"/>
              <a:t>他在阿姆斯特丹的数学中心成为了一个</a:t>
            </a:r>
            <a:r>
              <a:rPr lang="zh-CN" altLang="en-US" dirty="0" smtClean="0">
                <a:solidFill>
                  <a:srgbClr val="008000"/>
                </a:solidFill>
              </a:rPr>
              <a:t>兼职的程序员</a:t>
            </a:r>
            <a:r>
              <a:rPr lang="zh-CN" altLang="en-US" dirty="0" smtClean="0"/>
              <a:t>。他的工作是为一些正在被设计制造的计算机编写程序，也就是说他要用纸和笔把程序写出来，验证它们的正确性，和负责硬件的同事确认需要的指令是可以被实现的，并写出计算机的规范说明。他</a:t>
            </a:r>
            <a:r>
              <a:rPr lang="zh-CN" altLang="en-US" b="1" dirty="0" smtClean="0">
                <a:solidFill>
                  <a:srgbClr val="008000"/>
                </a:solidFill>
              </a:rPr>
              <a:t>为并不存在的机器写了五年程序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smtClean="0"/>
              <a:t>Lecture 9-3 Graph Algorithms III</a:t>
            </a:r>
            <a:endParaRPr lang="zh-CN" altLang="en-US" sz="465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18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207010" y="309880"/>
            <a:ext cx="8676640" cy="5928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763905"/>
            <a:ext cx="7918450" cy="5229225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zh-CN" altLang="en-US" dirty="0" smtClean="0"/>
              <a:t>物理学家们觉得他是逃兵，而数学家们也看不起他和他做的事，因为在当时的数学文化里，你的课题必须和 ∞ 有关才会受尊重。那个时候程序设计没有成为一个职业，没有人能说出这个行业的基础知识体系是什么，而这些都会被 </a:t>
            </a:r>
            <a:r>
              <a:rPr lang="en-US" altLang="zh-CN" dirty="0" err="1" smtClean="0"/>
              <a:t>Dijkstra</a:t>
            </a:r>
            <a:r>
              <a:rPr lang="en-US" altLang="zh-CN" dirty="0" smtClean="0"/>
              <a:t> </a:t>
            </a:r>
            <a:r>
              <a:rPr lang="zh-CN" altLang="en-US" dirty="0" smtClean="0"/>
              <a:t>改变。</a:t>
            </a:r>
            <a:r>
              <a:rPr lang="en-US" altLang="zh-CN" dirty="0" smtClean="0"/>
              <a:t>1957 </a:t>
            </a:r>
            <a:r>
              <a:rPr lang="zh-CN" altLang="en-US" dirty="0" smtClean="0"/>
              <a:t>年，他结婚的时候在申请的职业一栏写上了「程序员」，结果被政府拒绝，因为当时荷兰没有这个职业</a:t>
            </a:r>
            <a:endParaRPr lang="en-US" altLang="zh-CN" dirty="0" smtClean="0"/>
          </a:p>
          <a:p>
            <a:pPr algn="just"/>
            <a:r>
              <a:rPr lang="zh-CN" altLang="en-US" dirty="0" smtClean="0"/>
              <a:t>在一台新的叫 </a:t>
            </a:r>
            <a:r>
              <a:rPr lang="en-US" altLang="zh-CN" dirty="0" smtClean="0"/>
              <a:t>ARMAC </a:t>
            </a:r>
            <a:r>
              <a:rPr lang="zh-CN" altLang="en-US" dirty="0" smtClean="0"/>
              <a:t>的计算机发布之前，</a:t>
            </a:r>
            <a:r>
              <a:rPr lang="en-US" altLang="zh-CN" dirty="0" err="1" smtClean="0"/>
              <a:t>Dijkstra</a:t>
            </a:r>
            <a:r>
              <a:rPr lang="en-US" altLang="zh-CN" dirty="0" smtClean="0"/>
              <a:t> </a:t>
            </a:r>
            <a:r>
              <a:rPr lang="zh-CN" altLang="en-US" dirty="0" smtClean="0"/>
              <a:t>需要想出一个可以让不懂数学的媒体和公众理解的问题，以便向他们展示。有一天他和未婚妻在阿姆斯特丹购物，他们停下来在一家咖啡店的阳台上喝咖啡休息，他开始思考这个问题。他觉得可以让计算机演示如何计算荷兰两个城市间的最短路径，这样问题和答案都容易被人理解。于是他在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分钟内想出了高效计算最短路径的方法。</a:t>
            </a:r>
            <a:r>
              <a:rPr lang="en-US" altLang="zh-CN" dirty="0" err="1" smtClean="0"/>
              <a:t>Dijkstra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自己也没有想到这个 </a:t>
            </a:r>
            <a:r>
              <a:rPr lang="en-US" altLang="zh-CN" dirty="0" smtClean="0"/>
              <a:t>20 </a:t>
            </a:r>
            <a:r>
              <a:rPr lang="zh-CN" altLang="en-US" dirty="0" smtClean="0"/>
              <a:t>分钟的发明会成为他最著名的成就之一，并且会被以他的名字命名为 </a:t>
            </a:r>
            <a:r>
              <a:rPr lang="en-US" altLang="zh-CN" dirty="0" err="1" smtClean="0"/>
              <a:t>Dijkstra</a:t>
            </a:r>
            <a:r>
              <a:rPr lang="en-US" altLang="zh-CN" dirty="0" smtClean="0"/>
              <a:t> </a:t>
            </a:r>
            <a:r>
              <a:rPr lang="zh-CN" altLang="en-US" dirty="0" smtClean="0"/>
              <a:t>算法。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smtClean="0"/>
              <a:t>Lecture 9-3 Graph Algorithms III</a:t>
            </a:r>
            <a:endParaRPr lang="zh-CN" altLang="en-US" sz="465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19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08940" y="2401570"/>
            <a:ext cx="4599305" cy="1516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Small" pitchFamily="2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 smtClean="0"/>
              <a:t>Shortest-Path Algorithms</a:t>
            </a:r>
          </a:p>
        </p:txBody>
      </p:sp>
      <p:sp>
        <p:nvSpPr>
          <p:cNvPr id="8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08940" y="4265930"/>
            <a:ext cx="4257675" cy="758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355" kern="1200">
                <a:solidFill>
                  <a:schemeClr val="tx1">
                    <a:tint val="7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5pPr>
            <a:lvl6pPr marL="1714500" indent="0" algn="l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055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Section 9.3 </a:t>
            </a:r>
          </a:p>
        </p:txBody>
      </p:sp>
      <p:pic>
        <p:nvPicPr>
          <p:cNvPr id="9" name="PA_库_PicturePlaceholder 1"/>
          <p:cNvPicPr>
            <a:picLocks noGrp="1"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7900" y="1844675"/>
            <a:ext cx="4356100" cy="3258820"/>
          </a:xfrm>
          <a:custGeom>
            <a:avLst/>
            <a:gdLst>
              <a:gd name="connsiteX0" fmla="*/ 0 w 8115300"/>
              <a:gd name="connsiteY0" fmla="*/ 6858000 h 6858000"/>
              <a:gd name="connsiteX1" fmla="*/ 1714500 w 8115300"/>
              <a:gd name="connsiteY1" fmla="*/ 0 h 6858000"/>
              <a:gd name="connsiteX2" fmla="*/ 6400800 w 8115300"/>
              <a:gd name="connsiteY2" fmla="*/ 0 h 6858000"/>
              <a:gd name="connsiteX3" fmla="*/ 8115300 w 8115300"/>
              <a:gd name="connsiteY3" fmla="*/ 6858000 h 6858000"/>
              <a:gd name="connsiteX4" fmla="*/ 0 w 8115300"/>
              <a:gd name="connsiteY4" fmla="*/ 6858000 h 6858000"/>
              <a:gd name="connsiteX0-1" fmla="*/ 0 w 6438900"/>
              <a:gd name="connsiteY0-2" fmla="*/ 6858000 h 6858000"/>
              <a:gd name="connsiteX1-3" fmla="*/ 1714500 w 6438900"/>
              <a:gd name="connsiteY1-4" fmla="*/ 0 h 6858000"/>
              <a:gd name="connsiteX2-5" fmla="*/ 6400800 w 6438900"/>
              <a:gd name="connsiteY2-6" fmla="*/ 0 h 6858000"/>
              <a:gd name="connsiteX3-7" fmla="*/ 6438900 w 6438900"/>
              <a:gd name="connsiteY3-8" fmla="*/ 6858000 h 6858000"/>
              <a:gd name="connsiteX4-9" fmla="*/ 0 w 6438900"/>
              <a:gd name="connsiteY4-10" fmla="*/ 6858000 h 6858000"/>
              <a:gd name="connsiteX0-11" fmla="*/ 0 w 6400800"/>
              <a:gd name="connsiteY0-12" fmla="*/ 6858000 h 6858000"/>
              <a:gd name="connsiteX1-13" fmla="*/ 1714500 w 6400800"/>
              <a:gd name="connsiteY1-14" fmla="*/ 0 h 6858000"/>
              <a:gd name="connsiteX2-15" fmla="*/ 6400800 w 6400800"/>
              <a:gd name="connsiteY2-16" fmla="*/ 0 h 6858000"/>
              <a:gd name="connsiteX3-17" fmla="*/ 6400800 w 6400800"/>
              <a:gd name="connsiteY3-18" fmla="*/ 6838950 h 6858000"/>
              <a:gd name="connsiteX4-19" fmla="*/ 0 w 6400800"/>
              <a:gd name="connsiteY4-20" fmla="*/ 6858000 h 6858000"/>
              <a:gd name="connsiteX0-21" fmla="*/ 0 w 6419850"/>
              <a:gd name="connsiteY0-22" fmla="*/ 6858000 h 6877050"/>
              <a:gd name="connsiteX1-23" fmla="*/ 1714500 w 6419850"/>
              <a:gd name="connsiteY1-24" fmla="*/ 0 h 6877050"/>
              <a:gd name="connsiteX2-25" fmla="*/ 6400800 w 6419850"/>
              <a:gd name="connsiteY2-26" fmla="*/ 0 h 6877050"/>
              <a:gd name="connsiteX3-27" fmla="*/ 6419850 w 6419850"/>
              <a:gd name="connsiteY3-28" fmla="*/ 6877050 h 6877050"/>
              <a:gd name="connsiteX4-29" fmla="*/ 0 w 6419850"/>
              <a:gd name="connsiteY4-30" fmla="*/ 6858000 h 6877050"/>
              <a:gd name="connsiteX0-31" fmla="*/ 0 w 6400800"/>
              <a:gd name="connsiteY0-32" fmla="*/ 6858000 h 6858000"/>
              <a:gd name="connsiteX1-33" fmla="*/ 1714500 w 6400800"/>
              <a:gd name="connsiteY1-34" fmla="*/ 0 h 6858000"/>
              <a:gd name="connsiteX2-35" fmla="*/ 6400800 w 6400800"/>
              <a:gd name="connsiteY2-36" fmla="*/ 0 h 6858000"/>
              <a:gd name="connsiteX3-37" fmla="*/ 6381750 w 6400800"/>
              <a:gd name="connsiteY3-38" fmla="*/ 6838950 h 6858000"/>
              <a:gd name="connsiteX4-39" fmla="*/ 0 w 6400800"/>
              <a:gd name="connsiteY4-4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00800" h="6858000">
                <a:moveTo>
                  <a:pt x="0" y="6858000"/>
                </a:moveTo>
                <a:lnTo>
                  <a:pt x="1714500" y="0"/>
                </a:lnTo>
                <a:lnTo>
                  <a:pt x="6400800" y="0"/>
                </a:lnTo>
                <a:lnTo>
                  <a:pt x="6381750" y="683895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smtClean="0"/>
              <a:t>Lecture 9-3 Graph Algorithms III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z="465" smtClean="0"/>
              <a:pPr>
                <a:defRPr/>
              </a:pPr>
              <a:t>2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207010" y="309880"/>
            <a:ext cx="8676640" cy="5928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Dijkstra</a:t>
            </a:r>
            <a:r>
              <a:rPr lang="en-US" altLang="zh-CN" dirty="0" smtClean="0"/>
              <a:t> </a:t>
            </a:r>
            <a:r>
              <a:rPr lang="zh-CN" altLang="en-US" dirty="0" smtClean="0"/>
              <a:t>后来在采访中说，他的最短路径算法之所以能如此简洁，是因为当时在咖啡店里没有纸和笔，这强迫他在思考时避免复杂度，尽可能追求简单。在他的访谈和文章中，经常能发现一个主题，就是资源的匮乏往往最能激发创造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smtClean="0"/>
              <a:t>Lecture 9-3 Graph Algorithms III</a:t>
            </a:r>
            <a:endParaRPr lang="zh-CN" altLang="en-US" sz="465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20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9364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712595"/>
            <a:ext cx="8676640" cy="4526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Basic Idea of </a:t>
            </a:r>
          </a:p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Dijkstra’s Algorithm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192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819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0C3669-F1CF-4B7D-B0B9-38F5AD2D63FB}" type="slidenum">
              <a:rPr lang="en-US" altLang="zh-CN" sz="790"/>
              <a:pPr/>
              <a:t>21</a:t>
            </a:fld>
            <a:endParaRPr lang="en-US" altLang="zh-CN" sz="790"/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730" y="1972310"/>
            <a:ext cx="7886700" cy="4292600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Find the vertex with smallest cost that has not been “</a:t>
            </a:r>
            <a:r>
              <a:rPr lang="en-US" altLang="zh-CN" sz="2400" dirty="0">
                <a:solidFill>
                  <a:srgbClr val="263AF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marked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” yet.</a:t>
            </a:r>
          </a:p>
          <a:p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Mark it and compute the cost of its neighbors.</a:t>
            </a:r>
          </a:p>
          <a:p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Do this until all vertices are marked.</a:t>
            </a:r>
          </a:p>
          <a:p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Note that each step of the algorithm we are marking one vertex and we won’t change our decision: hence the term “greedy” algorithm</a:t>
            </a:r>
          </a:p>
        </p:txBody>
      </p:sp>
      <p:grpSp>
        <p:nvGrpSpPr>
          <p:cNvPr id="955" name="组合 954"/>
          <p:cNvGrpSpPr/>
          <p:nvPr/>
        </p:nvGrpSpPr>
        <p:grpSpPr>
          <a:xfrm rot="5640000">
            <a:off x="8179100" y="5549622"/>
            <a:ext cx="608013" cy="641350"/>
            <a:chOff x="4197350" y="2182813"/>
            <a:chExt cx="608013" cy="641350"/>
          </a:xfrm>
          <a:solidFill>
            <a:schemeClr val="accent5">
              <a:lumMod val="75000"/>
              <a:alpha val="21000"/>
            </a:schemeClr>
          </a:solidFill>
        </p:grpSpPr>
        <p:sp>
          <p:nvSpPr>
            <p:cNvPr id="16550" name="Freeform 166"/>
            <p:cNvSpPr/>
            <p:nvPr>
              <p:custDataLst>
                <p:tags r:id="rId5"/>
              </p:custDataLst>
            </p:nvPr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1" name="Freeform 167"/>
            <p:cNvSpPr/>
            <p:nvPr>
              <p:custDataLst>
                <p:tags r:id="rId6"/>
              </p:custDataLst>
            </p:nvPr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2" name="Freeform 168"/>
            <p:cNvSpPr/>
            <p:nvPr>
              <p:custDataLst>
                <p:tags r:id="rId7"/>
              </p:custDataLst>
            </p:nvPr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3" name="Freeform 169"/>
            <p:cNvSpPr/>
            <p:nvPr>
              <p:custDataLst>
                <p:tags r:id="rId8"/>
              </p:custDataLst>
            </p:nvPr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4" name="Freeform 170"/>
            <p:cNvSpPr/>
            <p:nvPr>
              <p:custDataLst>
                <p:tags r:id="rId9"/>
              </p:custDataLst>
            </p:nvPr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5" name="Freeform 171"/>
            <p:cNvSpPr/>
            <p:nvPr>
              <p:custDataLst>
                <p:tags r:id="rId10"/>
              </p:custDataLst>
            </p:nvPr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6" name="Freeform 172"/>
            <p:cNvSpPr/>
            <p:nvPr>
              <p:custDataLst>
                <p:tags r:id="rId11"/>
              </p:custDataLst>
            </p:nvPr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7" name="Freeform 173"/>
            <p:cNvSpPr/>
            <p:nvPr>
              <p:custDataLst>
                <p:tags r:id="rId12"/>
              </p:custDataLst>
            </p:nvPr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8" name="Freeform 174"/>
            <p:cNvSpPr/>
            <p:nvPr>
              <p:custDataLst>
                <p:tags r:id="rId13"/>
              </p:custDataLst>
            </p:nvPr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9" name="Freeform 175"/>
            <p:cNvSpPr/>
            <p:nvPr>
              <p:custDataLst>
                <p:tags r:id="rId14"/>
              </p:custDataLst>
            </p:nvPr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0" name="Freeform 176"/>
            <p:cNvSpPr/>
            <p:nvPr>
              <p:custDataLst>
                <p:tags r:id="rId15"/>
              </p:custDataLst>
            </p:nvPr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1" name="Freeform 177"/>
            <p:cNvSpPr/>
            <p:nvPr>
              <p:custDataLst>
                <p:tags r:id="rId16"/>
              </p:custDataLst>
            </p:nvPr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2" name="Freeform 178"/>
            <p:cNvSpPr/>
            <p:nvPr>
              <p:custDataLst>
                <p:tags r:id="rId17"/>
              </p:custDataLst>
            </p:nvPr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3" name="Freeform 179"/>
            <p:cNvSpPr/>
            <p:nvPr>
              <p:custDataLst>
                <p:tags r:id="rId18"/>
              </p:custDataLst>
            </p:nvPr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4" name="Freeform 180"/>
            <p:cNvSpPr/>
            <p:nvPr>
              <p:custDataLst>
                <p:tags r:id="rId19"/>
              </p:custDataLst>
            </p:nvPr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5" name="Freeform 181"/>
            <p:cNvSpPr/>
            <p:nvPr>
              <p:custDataLst>
                <p:tags r:id="rId20"/>
              </p:custDataLst>
            </p:nvPr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6" name="Freeform 182"/>
            <p:cNvSpPr/>
            <p:nvPr>
              <p:custDataLst>
                <p:tags r:id="rId21"/>
              </p:custDataLst>
            </p:nvPr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7" name="Freeform 183"/>
            <p:cNvSpPr/>
            <p:nvPr>
              <p:custDataLst>
                <p:tags r:id="rId22"/>
              </p:custDataLst>
            </p:nvPr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8" name="Freeform 184"/>
            <p:cNvSpPr/>
            <p:nvPr>
              <p:custDataLst>
                <p:tags r:id="rId23"/>
              </p:custDataLst>
            </p:nvPr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9" name="Freeform 185"/>
            <p:cNvSpPr/>
            <p:nvPr>
              <p:custDataLst>
                <p:tags r:id="rId24"/>
              </p:custDataLst>
            </p:nvPr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0" name="Freeform 186"/>
            <p:cNvSpPr/>
            <p:nvPr>
              <p:custDataLst>
                <p:tags r:id="rId25"/>
              </p:custDataLst>
            </p:nvPr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1" name="Freeform 187"/>
            <p:cNvSpPr/>
            <p:nvPr>
              <p:custDataLst>
                <p:tags r:id="rId26"/>
              </p:custDataLst>
            </p:nvPr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2" name="Freeform 188"/>
            <p:cNvSpPr/>
            <p:nvPr>
              <p:custDataLst>
                <p:tags r:id="rId27"/>
              </p:custDataLst>
            </p:nvPr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3" name="Freeform 189"/>
            <p:cNvSpPr/>
            <p:nvPr>
              <p:custDataLst>
                <p:tags r:id="rId28"/>
              </p:custDataLst>
            </p:nvPr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4" name="Freeform 190"/>
            <p:cNvSpPr/>
            <p:nvPr>
              <p:custDataLst>
                <p:tags r:id="rId29"/>
              </p:custDataLst>
            </p:nvPr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5" name="Freeform 191"/>
            <p:cNvSpPr/>
            <p:nvPr>
              <p:custDataLst>
                <p:tags r:id="rId30"/>
              </p:custDataLst>
            </p:nvPr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6" name="Freeform 192"/>
            <p:cNvSpPr/>
            <p:nvPr>
              <p:custDataLst>
                <p:tags r:id="rId31"/>
              </p:custDataLst>
            </p:nvPr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7" name="Freeform 193"/>
            <p:cNvSpPr/>
            <p:nvPr>
              <p:custDataLst>
                <p:tags r:id="rId32"/>
              </p:custDataLst>
            </p:nvPr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8" name="Freeform 194"/>
            <p:cNvSpPr/>
            <p:nvPr>
              <p:custDataLst>
                <p:tags r:id="rId33"/>
              </p:custDataLst>
            </p:nvPr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9" name="Freeform 195"/>
            <p:cNvSpPr/>
            <p:nvPr>
              <p:custDataLst>
                <p:tags r:id="rId34"/>
              </p:custDataLst>
            </p:nvPr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0" name="Freeform 196"/>
            <p:cNvSpPr/>
            <p:nvPr>
              <p:custDataLst>
                <p:tags r:id="rId35"/>
              </p:custDataLst>
            </p:nvPr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1" name="Freeform 197"/>
            <p:cNvSpPr/>
            <p:nvPr>
              <p:custDataLst>
                <p:tags r:id="rId36"/>
              </p:custDataLst>
            </p:nvPr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2" name="Freeform 198"/>
            <p:cNvSpPr/>
            <p:nvPr>
              <p:custDataLst>
                <p:tags r:id="rId37"/>
              </p:custDataLst>
            </p:nvPr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3" name="Freeform 199"/>
            <p:cNvSpPr/>
            <p:nvPr>
              <p:custDataLst>
                <p:tags r:id="rId38"/>
              </p:custDataLst>
            </p:nvPr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4" name="Freeform 200"/>
            <p:cNvSpPr/>
            <p:nvPr>
              <p:custDataLst>
                <p:tags r:id="rId39"/>
              </p:custDataLst>
            </p:nvPr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5" name="Freeform 201"/>
            <p:cNvSpPr/>
            <p:nvPr>
              <p:custDataLst>
                <p:tags r:id="rId40"/>
              </p:custDataLst>
            </p:nvPr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6" name="Freeform 202"/>
            <p:cNvSpPr/>
            <p:nvPr>
              <p:custDataLst>
                <p:tags r:id="rId41"/>
              </p:custDataLst>
            </p:nvPr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7" name="Freeform 203"/>
            <p:cNvSpPr/>
            <p:nvPr>
              <p:custDataLst>
                <p:tags r:id="rId42"/>
              </p:custDataLst>
            </p:nvPr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8" name="Freeform 204"/>
            <p:cNvSpPr/>
            <p:nvPr>
              <p:custDataLst>
                <p:tags r:id="rId43"/>
              </p:custDataLst>
            </p:nvPr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0" name="Freeform 206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1" name="Freeform 207"/>
            <p:cNvSpPr/>
            <p:nvPr>
              <p:custDataLst>
                <p:tags r:id="rId45"/>
              </p:custDataLst>
            </p:nvPr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2" name="Freeform 208"/>
            <p:cNvSpPr/>
            <p:nvPr>
              <p:custDataLst>
                <p:tags r:id="rId46"/>
              </p:custDataLst>
            </p:nvPr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3" name="Freeform 209"/>
            <p:cNvSpPr/>
            <p:nvPr>
              <p:custDataLst>
                <p:tags r:id="rId47"/>
              </p:custDataLst>
            </p:nvPr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4" name="Freeform 210"/>
            <p:cNvSpPr/>
            <p:nvPr>
              <p:custDataLst>
                <p:tags r:id="rId48"/>
              </p:custDataLst>
            </p:nvPr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5" name="Freeform 211"/>
            <p:cNvSpPr/>
            <p:nvPr>
              <p:custDataLst>
                <p:tags r:id="rId49"/>
              </p:custDataLst>
            </p:nvPr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6" name="Freeform 212"/>
            <p:cNvSpPr/>
            <p:nvPr>
              <p:custDataLst>
                <p:tags r:id="rId50"/>
              </p:custDataLst>
            </p:nvPr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2216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353185"/>
            <a:ext cx="8676640" cy="48856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21665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Dijkstra’s Shortest Path Algorithm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397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839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C9B3BD-4C22-4FC8-8A52-9342A1130C7C}" type="slidenum">
              <a:rPr lang="en-US" altLang="zh-CN" sz="790"/>
              <a:pPr/>
              <a:t>22</a:t>
            </a:fld>
            <a:endParaRPr lang="en-US" altLang="zh-CN" sz="790"/>
          </a:p>
        </p:txBody>
      </p:sp>
      <p:sp>
        <p:nvSpPr>
          <p:cNvPr id="839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3245" y="1731010"/>
            <a:ext cx="7960360" cy="429514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Initialize the cost of s to 0, and all the rest of the nodes to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Initialize set S to be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>
                <a:solidFill>
                  <a:srgbClr val="263AF8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 is the set of nodes to which we have a shortest path </a:t>
            </a:r>
            <a:endParaRPr lang="en-US" altLang="zh-CN" sz="1800" dirty="0">
              <a:solidFill>
                <a:srgbClr val="263AF8"/>
              </a:solidFill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While S is not all vertices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Select the node A with the lowest cost that is not in S and identify the node as now being in S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for each node B adjacent to A</a:t>
            </a:r>
          </a:p>
          <a:p>
            <a:pPr lvl="2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if cost(A)+cost(A,B) &lt; B’s currently known cost</a:t>
            </a:r>
          </a:p>
          <a:p>
            <a:pPr lvl="3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set cost(B) = cost(A)+cost(A,B)</a:t>
            </a:r>
          </a:p>
          <a:p>
            <a:pPr lvl="3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set  previous(B) = A so that we can remember the path</a:t>
            </a:r>
          </a:p>
        </p:txBody>
      </p:sp>
      <p:grpSp>
        <p:nvGrpSpPr>
          <p:cNvPr id="217" name="组合 216"/>
          <p:cNvGrpSpPr/>
          <p:nvPr/>
        </p:nvGrpSpPr>
        <p:grpSpPr>
          <a:xfrm>
            <a:off x="8053705" y="5370195"/>
            <a:ext cx="737235" cy="772160"/>
            <a:chOff x="11177" y="6972"/>
            <a:chExt cx="422" cy="442"/>
          </a:xfrm>
          <a:solidFill>
            <a:schemeClr val="accent1">
              <a:lumMod val="50000"/>
              <a:alpha val="25000"/>
            </a:schemeClr>
          </a:solidFill>
        </p:grpSpPr>
        <p:sp>
          <p:nvSpPr>
            <p:cNvPr id="79" name="Freeform 87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1177" y="6972"/>
              <a:ext cx="423" cy="443"/>
            </a:xfrm>
            <a:custGeom>
              <a:avLst/>
              <a:gdLst>
                <a:gd name="T0" fmla="*/ 414 w 443"/>
                <a:gd name="T1" fmla="*/ 116 h 464"/>
                <a:gd name="T2" fmla="*/ 350 w 443"/>
                <a:gd name="T3" fmla="*/ 180 h 464"/>
                <a:gd name="T4" fmla="*/ 287 w 443"/>
                <a:gd name="T5" fmla="*/ 187 h 464"/>
                <a:gd name="T6" fmla="*/ 255 w 443"/>
                <a:gd name="T7" fmla="*/ 29 h 464"/>
                <a:gd name="T8" fmla="*/ 224 w 443"/>
                <a:gd name="T9" fmla="*/ 8 h 464"/>
                <a:gd name="T10" fmla="*/ 170 w 443"/>
                <a:gd name="T11" fmla="*/ 24 h 464"/>
                <a:gd name="T12" fmla="*/ 168 w 443"/>
                <a:gd name="T13" fmla="*/ 84 h 464"/>
                <a:gd name="T14" fmla="*/ 150 w 443"/>
                <a:gd name="T15" fmla="*/ 193 h 464"/>
                <a:gd name="T16" fmla="*/ 79 w 443"/>
                <a:gd name="T17" fmla="*/ 229 h 464"/>
                <a:gd name="T18" fmla="*/ 18 w 443"/>
                <a:gd name="T19" fmla="*/ 176 h 464"/>
                <a:gd name="T20" fmla="*/ 43 w 443"/>
                <a:gd name="T21" fmla="*/ 244 h 464"/>
                <a:gd name="T22" fmla="*/ 57 w 443"/>
                <a:gd name="T23" fmla="*/ 316 h 464"/>
                <a:gd name="T24" fmla="*/ 57 w 443"/>
                <a:gd name="T25" fmla="*/ 321 h 464"/>
                <a:gd name="T26" fmla="*/ 48 w 443"/>
                <a:gd name="T27" fmla="*/ 427 h 464"/>
                <a:gd name="T28" fmla="*/ 42 w 443"/>
                <a:gd name="T29" fmla="*/ 443 h 464"/>
                <a:gd name="T30" fmla="*/ 52 w 443"/>
                <a:gd name="T31" fmla="*/ 451 h 464"/>
                <a:gd name="T32" fmla="*/ 60 w 443"/>
                <a:gd name="T33" fmla="*/ 459 h 464"/>
                <a:gd name="T34" fmla="*/ 67 w 443"/>
                <a:gd name="T35" fmla="*/ 446 h 464"/>
                <a:gd name="T36" fmla="*/ 69 w 443"/>
                <a:gd name="T37" fmla="*/ 446 h 464"/>
                <a:gd name="T38" fmla="*/ 136 w 443"/>
                <a:gd name="T39" fmla="*/ 463 h 464"/>
                <a:gd name="T40" fmla="*/ 313 w 443"/>
                <a:gd name="T41" fmla="*/ 460 h 464"/>
                <a:gd name="T42" fmla="*/ 388 w 443"/>
                <a:gd name="T43" fmla="*/ 442 h 464"/>
                <a:gd name="T44" fmla="*/ 380 w 443"/>
                <a:gd name="T45" fmla="*/ 421 h 464"/>
                <a:gd name="T46" fmla="*/ 380 w 443"/>
                <a:gd name="T47" fmla="*/ 313 h 464"/>
                <a:gd name="T48" fmla="*/ 440 w 443"/>
                <a:gd name="T49" fmla="*/ 180 h 464"/>
                <a:gd name="T50" fmla="*/ 329 w 443"/>
                <a:gd name="T51" fmla="*/ 316 h 464"/>
                <a:gd name="T52" fmla="*/ 361 w 443"/>
                <a:gd name="T53" fmla="*/ 316 h 464"/>
                <a:gd name="T54" fmla="*/ 92 w 443"/>
                <a:gd name="T55" fmla="*/ 434 h 464"/>
                <a:gd name="T56" fmla="*/ 122 w 443"/>
                <a:gd name="T57" fmla="*/ 420 h 464"/>
                <a:gd name="T58" fmla="*/ 78 w 443"/>
                <a:gd name="T59" fmla="*/ 429 h 464"/>
                <a:gd name="T60" fmla="*/ 65 w 443"/>
                <a:gd name="T61" fmla="*/ 428 h 464"/>
                <a:gd name="T62" fmla="*/ 125 w 443"/>
                <a:gd name="T63" fmla="*/ 391 h 464"/>
                <a:gd name="T64" fmla="*/ 107 w 443"/>
                <a:gd name="T65" fmla="*/ 377 h 464"/>
                <a:gd name="T66" fmla="*/ 103 w 443"/>
                <a:gd name="T67" fmla="*/ 373 h 464"/>
                <a:gd name="T68" fmla="*/ 117 w 443"/>
                <a:gd name="T69" fmla="*/ 337 h 464"/>
                <a:gd name="T70" fmla="*/ 71 w 443"/>
                <a:gd name="T71" fmla="*/ 334 h 464"/>
                <a:gd name="T72" fmla="*/ 98 w 443"/>
                <a:gd name="T73" fmla="*/ 307 h 464"/>
                <a:gd name="T74" fmla="*/ 73 w 443"/>
                <a:gd name="T75" fmla="*/ 238 h 464"/>
                <a:gd name="T76" fmla="*/ 160 w 443"/>
                <a:gd name="T77" fmla="*/ 282 h 464"/>
                <a:gd name="T78" fmla="*/ 160 w 443"/>
                <a:gd name="T79" fmla="*/ 279 h 464"/>
                <a:gd name="T80" fmla="*/ 207 w 443"/>
                <a:gd name="T81" fmla="*/ 216 h 464"/>
                <a:gd name="T82" fmla="*/ 174 w 443"/>
                <a:gd name="T83" fmla="*/ 203 h 464"/>
                <a:gd name="T84" fmla="*/ 199 w 443"/>
                <a:gd name="T85" fmla="*/ 188 h 464"/>
                <a:gd name="T86" fmla="*/ 209 w 443"/>
                <a:gd name="T87" fmla="*/ 102 h 464"/>
                <a:gd name="T88" fmla="*/ 296 w 443"/>
                <a:gd name="T89" fmla="*/ 280 h 464"/>
                <a:gd name="T90" fmla="*/ 297 w 443"/>
                <a:gd name="T91" fmla="*/ 283 h 464"/>
                <a:gd name="T92" fmla="*/ 328 w 443"/>
                <a:gd name="T93" fmla="*/ 320 h 464"/>
                <a:gd name="T94" fmla="*/ 290 w 443"/>
                <a:gd name="T95" fmla="*/ 373 h 464"/>
                <a:gd name="T96" fmla="*/ 357 w 443"/>
                <a:gd name="T97" fmla="*/ 386 h 464"/>
                <a:gd name="T98" fmla="*/ 364 w 443"/>
                <a:gd name="T99" fmla="*/ 429 h 464"/>
                <a:gd name="T100" fmla="*/ 299 w 443"/>
                <a:gd name="T101" fmla="*/ 427 h 464"/>
                <a:gd name="T102" fmla="*/ 238 w 443"/>
                <a:gd name="T103" fmla="*/ 433 h 464"/>
                <a:gd name="T104" fmla="*/ 337 w 443"/>
                <a:gd name="T105" fmla="*/ 288 h 464"/>
                <a:gd name="T106" fmla="*/ 365 w 443"/>
                <a:gd name="T107" fmla="*/ 283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3" h="464">
                  <a:moveTo>
                    <a:pt x="436" y="154"/>
                  </a:moveTo>
                  <a:cubicBezTo>
                    <a:pt x="436" y="149"/>
                    <a:pt x="436" y="143"/>
                    <a:pt x="436" y="137"/>
                  </a:cubicBezTo>
                  <a:cubicBezTo>
                    <a:pt x="436" y="125"/>
                    <a:pt x="424" y="120"/>
                    <a:pt x="414" y="116"/>
                  </a:cubicBezTo>
                  <a:cubicBezTo>
                    <a:pt x="399" y="110"/>
                    <a:pt x="382" y="112"/>
                    <a:pt x="370" y="122"/>
                  </a:cubicBezTo>
                  <a:cubicBezTo>
                    <a:pt x="364" y="127"/>
                    <a:pt x="360" y="132"/>
                    <a:pt x="357" y="139"/>
                  </a:cubicBezTo>
                  <a:cubicBezTo>
                    <a:pt x="351" y="151"/>
                    <a:pt x="348" y="167"/>
                    <a:pt x="350" y="180"/>
                  </a:cubicBezTo>
                  <a:cubicBezTo>
                    <a:pt x="351" y="187"/>
                    <a:pt x="354" y="193"/>
                    <a:pt x="357" y="197"/>
                  </a:cubicBezTo>
                  <a:cubicBezTo>
                    <a:pt x="343" y="222"/>
                    <a:pt x="329" y="248"/>
                    <a:pt x="318" y="275"/>
                  </a:cubicBezTo>
                  <a:cubicBezTo>
                    <a:pt x="310" y="245"/>
                    <a:pt x="299" y="216"/>
                    <a:pt x="287" y="187"/>
                  </a:cubicBezTo>
                  <a:cubicBezTo>
                    <a:pt x="272" y="152"/>
                    <a:pt x="255" y="116"/>
                    <a:pt x="230" y="87"/>
                  </a:cubicBezTo>
                  <a:cubicBezTo>
                    <a:pt x="230" y="86"/>
                    <a:pt x="230" y="86"/>
                    <a:pt x="230" y="86"/>
                  </a:cubicBezTo>
                  <a:cubicBezTo>
                    <a:pt x="248" y="75"/>
                    <a:pt x="257" y="50"/>
                    <a:pt x="255" y="29"/>
                  </a:cubicBezTo>
                  <a:cubicBezTo>
                    <a:pt x="254" y="25"/>
                    <a:pt x="252" y="19"/>
                    <a:pt x="247" y="19"/>
                  </a:cubicBezTo>
                  <a:cubicBezTo>
                    <a:pt x="243" y="18"/>
                    <a:pt x="240" y="18"/>
                    <a:pt x="236" y="17"/>
                  </a:cubicBezTo>
                  <a:cubicBezTo>
                    <a:pt x="233" y="14"/>
                    <a:pt x="229" y="11"/>
                    <a:pt x="224" y="8"/>
                  </a:cubicBezTo>
                  <a:cubicBezTo>
                    <a:pt x="214" y="4"/>
                    <a:pt x="204" y="2"/>
                    <a:pt x="194" y="1"/>
                  </a:cubicBezTo>
                  <a:cubicBezTo>
                    <a:pt x="184" y="0"/>
                    <a:pt x="178" y="11"/>
                    <a:pt x="174" y="21"/>
                  </a:cubicBezTo>
                  <a:cubicBezTo>
                    <a:pt x="173" y="22"/>
                    <a:pt x="171" y="23"/>
                    <a:pt x="170" y="24"/>
                  </a:cubicBezTo>
                  <a:cubicBezTo>
                    <a:pt x="166" y="28"/>
                    <a:pt x="165" y="36"/>
                    <a:pt x="164" y="42"/>
                  </a:cubicBezTo>
                  <a:cubicBezTo>
                    <a:pt x="162" y="55"/>
                    <a:pt x="162" y="68"/>
                    <a:pt x="168" y="79"/>
                  </a:cubicBezTo>
                  <a:cubicBezTo>
                    <a:pt x="168" y="81"/>
                    <a:pt x="168" y="82"/>
                    <a:pt x="168" y="84"/>
                  </a:cubicBezTo>
                  <a:cubicBezTo>
                    <a:pt x="168" y="90"/>
                    <a:pt x="171" y="94"/>
                    <a:pt x="177" y="96"/>
                  </a:cubicBezTo>
                  <a:cubicBezTo>
                    <a:pt x="179" y="97"/>
                    <a:pt x="181" y="98"/>
                    <a:pt x="184" y="98"/>
                  </a:cubicBezTo>
                  <a:cubicBezTo>
                    <a:pt x="169" y="128"/>
                    <a:pt x="159" y="161"/>
                    <a:pt x="150" y="193"/>
                  </a:cubicBezTo>
                  <a:cubicBezTo>
                    <a:pt x="142" y="223"/>
                    <a:pt x="136" y="255"/>
                    <a:pt x="133" y="287"/>
                  </a:cubicBezTo>
                  <a:cubicBezTo>
                    <a:pt x="126" y="278"/>
                    <a:pt x="118" y="270"/>
                    <a:pt x="110" y="261"/>
                  </a:cubicBezTo>
                  <a:cubicBezTo>
                    <a:pt x="100" y="250"/>
                    <a:pt x="89" y="240"/>
                    <a:pt x="79" y="229"/>
                  </a:cubicBezTo>
                  <a:cubicBezTo>
                    <a:pt x="95" y="208"/>
                    <a:pt x="99" y="172"/>
                    <a:pt x="71" y="167"/>
                  </a:cubicBezTo>
                  <a:cubicBezTo>
                    <a:pt x="70" y="166"/>
                    <a:pt x="69" y="166"/>
                    <a:pt x="68" y="166"/>
                  </a:cubicBezTo>
                  <a:cubicBezTo>
                    <a:pt x="51" y="159"/>
                    <a:pt x="29" y="164"/>
                    <a:pt x="18" y="176"/>
                  </a:cubicBezTo>
                  <a:cubicBezTo>
                    <a:pt x="0" y="196"/>
                    <a:pt x="17" y="228"/>
                    <a:pt x="36" y="240"/>
                  </a:cubicBezTo>
                  <a:cubicBezTo>
                    <a:pt x="37" y="240"/>
                    <a:pt x="38" y="241"/>
                    <a:pt x="39" y="241"/>
                  </a:cubicBezTo>
                  <a:cubicBezTo>
                    <a:pt x="40" y="242"/>
                    <a:pt x="42" y="243"/>
                    <a:pt x="43" y="244"/>
                  </a:cubicBezTo>
                  <a:cubicBezTo>
                    <a:pt x="46" y="246"/>
                    <a:pt x="50" y="246"/>
                    <a:pt x="52" y="244"/>
                  </a:cubicBezTo>
                  <a:cubicBezTo>
                    <a:pt x="55" y="244"/>
                    <a:pt x="58" y="244"/>
                    <a:pt x="60" y="243"/>
                  </a:cubicBezTo>
                  <a:cubicBezTo>
                    <a:pt x="61" y="267"/>
                    <a:pt x="59" y="292"/>
                    <a:pt x="57" y="316"/>
                  </a:cubicBezTo>
                  <a:cubicBezTo>
                    <a:pt x="56" y="316"/>
                    <a:pt x="55" y="316"/>
                    <a:pt x="53" y="316"/>
                  </a:cubicBezTo>
                  <a:cubicBezTo>
                    <a:pt x="51" y="315"/>
                    <a:pt x="50" y="319"/>
                    <a:pt x="52" y="320"/>
                  </a:cubicBezTo>
                  <a:cubicBezTo>
                    <a:pt x="54" y="320"/>
                    <a:pt x="55" y="321"/>
                    <a:pt x="57" y="321"/>
                  </a:cubicBezTo>
                  <a:cubicBezTo>
                    <a:pt x="56" y="326"/>
                    <a:pt x="56" y="331"/>
                    <a:pt x="55" y="337"/>
                  </a:cubicBezTo>
                  <a:cubicBezTo>
                    <a:pt x="53" y="358"/>
                    <a:pt x="51" y="380"/>
                    <a:pt x="49" y="402"/>
                  </a:cubicBezTo>
                  <a:cubicBezTo>
                    <a:pt x="49" y="410"/>
                    <a:pt x="48" y="419"/>
                    <a:pt x="48" y="427"/>
                  </a:cubicBezTo>
                  <a:cubicBezTo>
                    <a:pt x="47" y="428"/>
                    <a:pt x="47" y="429"/>
                    <a:pt x="48" y="430"/>
                  </a:cubicBezTo>
                  <a:cubicBezTo>
                    <a:pt x="48" y="433"/>
                    <a:pt x="49" y="437"/>
                    <a:pt x="49" y="440"/>
                  </a:cubicBezTo>
                  <a:cubicBezTo>
                    <a:pt x="47" y="441"/>
                    <a:pt x="44" y="442"/>
                    <a:pt x="42" y="443"/>
                  </a:cubicBezTo>
                  <a:cubicBezTo>
                    <a:pt x="40" y="445"/>
                    <a:pt x="40" y="450"/>
                    <a:pt x="44" y="449"/>
                  </a:cubicBezTo>
                  <a:cubicBezTo>
                    <a:pt x="46" y="449"/>
                    <a:pt x="49" y="449"/>
                    <a:pt x="51" y="449"/>
                  </a:cubicBezTo>
                  <a:cubicBezTo>
                    <a:pt x="51" y="450"/>
                    <a:pt x="51" y="450"/>
                    <a:pt x="52" y="451"/>
                  </a:cubicBezTo>
                  <a:cubicBezTo>
                    <a:pt x="52" y="453"/>
                    <a:pt x="54" y="455"/>
                    <a:pt x="57" y="456"/>
                  </a:cubicBezTo>
                  <a:cubicBezTo>
                    <a:pt x="57" y="456"/>
                    <a:pt x="57" y="457"/>
                    <a:pt x="57" y="457"/>
                  </a:cubicBezTo>
                  <a:cubicBezTo>
                    <a:pt x="58" y="458"/>
                    <a:pt x="59" y="458"/>
                    <a:pt x="60" y="459"/>
                  </a:cubicBezTo>
                  <a:cubicBezTo>
                    <a:pt x="63" y="460"/>
                    <a:pt x="65" y="458"/>
                    <a:pt x="66" y="455"/>
                  </a:cubicBezTo>
                  <a:cubicBezTo>
                    <a:pt x="66" y="454"/>
                    <a:pt x="66" y="453"/>
                    <a:pt x="66" y="453"/>
                  </a:cubicBezTo>
                  <a:cubicBezTo>
                    <a:pt x="67" y="451"/>
                    <a:pt x="67" y="449"/>
                    <a:pt x="67" y="446"/>
                  </a:cubicBezTo>
                  <a:cubicBezTo>
                    <a:pt x="67" y="446"/>
                    <a:pt x="67" y="446"/>
                    <a:pt x="67" y="446"/>
                  </a:cubicBezTo>
                  <a:cubicBezTo>
                    <a:pt x="67" y="446"/>
                    <a:pt x="67" y="446"/>
                    <a:pt x="67" y="446"/>
                  </a:cubicBezTo>
                  <a:cubicBezTo>
                    <a:pt x="68" y="446"/>
                    <a:pt x="69" y="446"/>
                    <a:pt x="69" y="446"/>
                  </a:cubicBezTo>
                  <a:cubicBezTo>
                    <a:pt x="69" y="446"/>
                    <a:pt x="69" y="447"/>
                    <a:pt x="70" y="448"/>
                  </a:cubicBezTo>
                  <a:cubicBezTo>
                    <a:pt x="76" y="452"/>
                    <a:pt x="82" y="455"/>
                    <a:pt x="89" y="457"/>
                  </a:cubicBezTo>
                  <a:cubicBezTo>
                    <a:pt x="104" y="462"/>
                    <a:pt x="121" y="464"/>
                    <a:pt x="136" y="463"/>
                  </a:cubicBezTo>
                  <a:cubicBezTo>
                    <a:pt x="154" y="461"/>
                    <a:pt x="172" y="462"/>
                    <a:pt x="189" y="461"/>
                  </a:cubicBezTo>
                  <a:cubicBezTo>
                    <a:pt x="205" y="460"/>
                    <a:pt x="222" y="458"/>
                    <a:pt x="238" y="459"/>
                  </a:cubicBezTo>
                  <a:cubicBezTo>
                    <a:pt x="263" y="459"/>
                    <a:pt x="288" y="458"/>
                    <a:pt x="313" y="460"/>
                  </a:cubicBezTo>
                  <a:cubicBezTo>
                    <a:pt x="325" y="461"/>
                    <a:pt x="339" y="459"/>
                    <a:pt x="351" y="458"/>
                  </a:cubicBezTo>
                  <a:cubicBezTo>
                    <a:pt x="360" y="457"/>
                    <a:pt x="370" y="457"/>
                    <a:pt x="379" y="454"/>
                  </a:cubicBezTo>
                  <a:cubicBezTo>
                    <a:pt x="384" y="452"/>
                    <a:pt x="388" y="448"/>
                    <a:pt x="388" y="442"/>
                  </a:cubicBezTo>
                  <a:cubicBezTo>
                    <a:pt x="388" y="438"/>
                    <a:pt x="387" y="436"/>
                    <a:pt x="385" y="433"/>
                  </a:cubicBezTo>
                  <a:cubicBezTo>
                    <a:pt x="382" y="431"/>
                    <a:pt x="379" y="429"/>
                    <a:pt x="375" y="430"/>
                  </a:cubicBezTo>
                  <a:cubicBezTo>
                    <a:pt x="377" y="426"/>
                    <a:pt x="380" y="425"/>
                    <a:pt x="380" y="421"/>
                  </a:cubicBezTo>
                  <a:cubicBezTo>
                    <a:pt x="380" y="417"/>
                    <a:pt x="379" y="414"/>
                    <a:pt x="379" y="410"/>
                  </a:cubicBezTo>
                  <a:cubicBezTo>
                    <a:pt x="378" y="401"/>
                    <a:pt x="378" y="393"/>
                    <a:pt x="378" y="384"/>
                  </a:cubicBezTo>
                  <a:cubicBezTo>
                    <a:pt x="378" y="360"/>
                    <a:pt x="379" y="337"/>
                    <a:pt x="380" y="313"/>
                  </a:cubicBezTo>
                  <a:cubicBezTo>
                    <a:pt x="383" y="279"/>
                    <a:pt x="384" y="245"/>
                    <a:pt x="383" y="212"/>
                  </a:cubicBezTo>
                  <a:cubicBezTo>
                    <a:pt x="394" y="213"/>
                    <a:pt x="407" y="211"/>
                    <a:pt x="417" y="205"/>
                  </a:cubicBezTo>
                  <a:cubicBezTo>
                    <a:pt x="427" y="200"/>
                    <a:pt x="435" y="191"/>
                    <a:pt x="440" y="180"/>
                  </a:cubicBezTo>
                  <a:cubicBezTo>
                    <a:pt x="443" y="171"/>
                    <a:pt x="441" y="162"/>
                    <a:pt x="436" y="154"/>
                  </a:cubicBezTo>
                  <a:close/>
                  <a:moveTo>
                    <a:pt x="361" y="316"/>
                  </a:moveTo>
                  <a:cubicBezTo>
                    <a:pt x="350" y="316"/>
                    <a:pt x="339" y="316"/>
                    <a:pt x="329" y="316"/>
                  </a:cubicBezTo>
                  <a:cubicBezTo>
                    <a:pt x="331" y="308"/>
                    <a:pt x="333" y="300"/>
                    <a:pt x="336" y="292"/>
                  </a:cubicBezTo>
                  <a:cubicBezTo>
                    <a:pt x="344" y="292"/>
                    <a:pt x="355" y="293"/>
                    <a:pt x="364" y="289"/>
                  </a:cubicBezTo>
                  <a:cubicBezTo>
                    <a:pt x="363" y="298"/>
                    <a:pt x="362" y="307"/>
                    <a:pt x="361" y="316"/>
                  </a:cubicBezTo>
                  <a:close/>
                  <a:moveTo>
                    <a:pt x="238" y="433"/>
                  </a:moveTo>
                  <a:cubicBezTo>
                    <a:pt x="205" y="434"/>
                    <a:pt x="172" y="436"/>
                    <a:pt x="140" y="438"/>
                  </a:cubicBezTo>
                  <a:cubicBezTo>
                    <a:pt x="124" y="438"/>
                    <a:pt x="107" y="437"/>
                    <a:pt x="92" y="434"/>
                  </a:cubicBezTo>
                  <a:cubicBezTo>
                    <a:pt x="91" y="433"/>
                    <a:pt x="89" y="433"/>
                    <a:pt x="87" y="433"/>
                  </a:cubicBezTo>
                  <a:cubicBezTo>
                    <a:pt x="88" y="432"/>
                    <a:pt x="89" y="432"/>
                    <a:pt x="90" y="432"/>
                  </a:cubicBezTo>
                  <a:cubicBezTo>
                    <a:pt x="102" y="431"/>
                    <a:pt x="113" y="427"/>
                    <a:pt x="122" y="420"/>
                  </a:cubicBezTo>
                  <a:cubicBezTo>
                    <a:pt x="122" y="419"/>
                    <a:pt x="122" y="418"/>
                    <a:pt x="121" y="419"/>
                  </a:cubicBezTo>
                  <a:cubicBezTo>
                    <a:pt x="111" y="425"/>
                    <a:pt x="99" y="428"/>
                    <a:pt x="87" y="429"/>
                  </a:cubicBezTo>
                  <a:cubicBezTo>
                    <a:pt x="84" y="429"/>
                    <a:pt x="81" y="429"/>
                    <a:pt x="78" y="429"/>
                  </a:cubicBezTo>
                  <a:cubicBezTo>
                    <a:pt x="76" y="429"/>
                    <a:pt x="75" y="428"/>
                    <a:pt x="74" y="428"/>
                  </a:cubicBezTo>
                  <a:cubicBezTo>
                    <a:pt x="71" y="427"/>
                    <a:pt x="68" y="428"/>
                    <a:pt x="65" y="428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5" y="423"/>
                    <a:pt x="65" y="417"/>
                    <a:pt x="65" y="412"/>
                  </a:cubicBezTo>
                  <a:cubicBezTo>
                    <a:pt x="86" y="411"/>
                    <a:pt x="111" y="407"/>
                    <a:pt x="126" y="392"/>
                  </a:cubicBezTo>
                  <a:cubicBezTo>
                    <a:pt x="127" y="391"/>
                    <a:pt x="126" y="390"/>
                    <a:pt x="125" y="391"/>
                  </a:cubicBezTo>
                  <a:cubicBezTo>
                    <a:pt x="110" y="404"/>
                    <a:pt x="86" y="406"/>
                    <a:pt x="65" y="407"/>
                  </a:cubicBezTo>
                  <a:cubicBezTo>
                    <a:pt x="65" y="397"/>
                    <a:pt x="66" y="387"/>
                    <a:pt x="66" y="377"/>
                  </a:cubicBezTo>
                  <a:cubicBezTo>
                    <a:pt x="79" y="380"/>
                    <a:pt x="94" y="378"/>
                    <a:pt x="107" y="377"/>
                  </a:cubicBezTo>
                  <a:cubicBezTo>
                    <a:pt x="119" y="377"/>
                    <a:pt x="132" y="374"/>
                    <a:pt x="143" y="366"/>
                  </a:cubicBezTo>
                  <a:cubicBezTo>
                    <a:pt x="143" y="365"/>
                    <a:pt x="143" y="364"/>
                    <a:pt x="142" y="365"/>
                  </a:cubicBezTo>
                  <a:cubicBezTo>
                    <a:pt x="130" y="372"/>
                    <a:pt x="116" y="373"/>
                    <a:pt x="103" y="373"/>
                  </a:cubicBezTo>
                  <a:cubicBezTo>
                    <a:pt x="92" y="373"/>
                    <a:pt x="79" y="370"/>
                    <a:pt x="67" y="372"/>
                  </a:cubicBezTo>
                  <a:cubicBezTo>
                    <a:pt x="68" y="364"/>
                    <a:pt x="69" y="356"/>
                    <a:pt x="69" y="349"/>
                  </a:cubicBezTo>
                  <a:cubicBezTo>
                    <a:pt x="86" y="350"/>
                    <a:pt x="102" y="347"/>
                    <a:pt x="117" y="337"/>
                  </a:cubicBezTo>
                  <a:cubicBezTo>
                    <a:pt x="117" y="336"/>
                    <a:pt x="117" y="336"/>
                    <a:pt x="116" y="336"/>
                  </a:cubicBezTo>
                  <a:cubicBezTo>
                    <a:pt x="102" y="344"/>
                    <a:pt x="86" y="346"/>
                    <a:pt x="70" y="344"/>
                  </a:cubicBezTo>
                  <a:cubicBezTo>
                    <a:pt x="70" y="341"/>
                    <a:pt x="70" y="337"/>
                    <a:pt x="71" y="334"/>
                  </a:cubicBezTo>
                  <a:cubicBezTo>
                    <a:pt x="71" y="330"/>
                    <a:pt x="71" y="325"/>
                    <a:pt x="72" y="321"/>
                  </a:cubicBezTo>
                  <a:cubicBezTo>
                    <a:pt x="81" y="320"/>
                    <a:pt x="91" y="316"/>
                    <a:pt x="99" y="310"/>
                  </a:cubicBezTo>
                  <a:cubicBezTo>
                    <a:pt x="100" y="309"/>
                    <a:pt x="99" y="307"/>
                    <a:pt x="98" y="307"/>
                  </a:cubicBezTo>
                  <a:cubicBezTo>
                    <a:pt x="89" y="313"/>
                    <a:pt x="81" y="316"/>
                    <a:pt x="72" y="317"/>
                  </a:cubicBezTo>
                  <a:cubicBezTo>
                    <a:pt x="73" y="299"/>
                    <a:pt x="74" y="282"/>
                    <a:pt x="74" y="264"/>
                  </a:cubicBezTo>
                  <a:cubicBezTo>
                    <a:pt x="74" y="255"/>
                    <a:pt x="74" y="247"/>
                    <a:pt x="73" y="238"/>
                  </a:cubicBezTo>
                  <a:cubicBezTo>
                    <a:pt x="90" y="271"/>
                    <a:pt x="118" y="299"/>
                    <a:pt x="133" y="333"/>
                  </a:cubicBezTo>
                  <a:cubicBezTo>
                    <a:pt x="138" y="345"/>
                    <a:pt x="156" y="339"/>
                    <a:pt x="156" y="327"/>
                  </a:cubicBezTo>
                  <a:cubicBezTo>
                    <a:pt x="157" y="312"/>
                    <a:pt x="158" y="297"/>
                    <a:pt x="160" y="282"/>
                  </a:cubicBezTo>
                  <a:cubicBezTo>
                    <a:pt x="170" y="282"/>
                    <a:pt x="180" y="279"/>
                    <a:pt x="190" y="273"/>
                  </a:cubicBezTo>
                  <a:cubicBezTo>
                    <a:pt x="191" y="272"/>
                    <a:pt x="190" y="270"/>
                    <a:pt x="189" y="271"/>
                  </a:cubicBezTo>
                  <a:cubicBezTo>
                    <a:pt x="180" y="277"/>
                    <a:pt x="170" y="278"/>
                    <a:pt x="160" y="279"/>
                  </a:cubicBezTo>
                  <a:cubicBezTo>
                    <a:pt x="162" y="260"/>
                    <a:pt x="166" y="241"/>
                    <a:pt x="170" y="223"/>
                  </a:cubicBezTo>
                  <a:cubicBezTo>
                    <a:pt x="182" y="228"/>
                    <a:pt x="197" y="223"/>
                    <a:pt x="208" y="218"/>
                  </a:cubicBezTo>
                  <a:cubicBezTo>
                    <a:pt x="209" y="217"/>
                    <a:pt x="208" y="216"/>
                    <a:pt x="207" y="216"/>
                  </a:cubicBezTo>
                  <a:cubicBezTo>
                    <a:pt x="199" y="220"/>
                    <a:pt x="191" y="223"/>
                    <a:pt x="182" y="223"/>
                  </a:cubicBezTo>
                  <a:cubicBezTo>
                    <a:pt x="178" y="223"/>
                    <a:pt x="174" y="221"/>
                    <a:pt x="170" y="220"/>
                  </a:cubicBezTo>
                  <a:cubicBezTo>
                    <a:pt x="171" y="214"/>
                    <a:pt x="173" y="209"/>
                    <a:pt x="174" y="203"/>
                  </a:cubicBezTo>
                  <a:cubicBezTo>
                    <a:pt x="175" y="199"/>
                    <a:pt x="176" y="194"/>
                    <a:pt x="177" y="190"/>
                  </a:cubicBezTo>
                  <a:cubicBezTo>
                    <a:pt x="185" y="191"/>
                    <a:pt x="192" y="191"/>
                    <a:pt x="199" y="191"/>
                  </a:cubicBezTo>
                  <a:cubicBezTo>
                    <a:pt x="200" y="191"/>
                    <a:pt x="200" y="188"/>
                    <a:pt x="199" y="188"/>
                  </a:cubicBezTo>
                  <a:cubicBezTo>
                    <a:pt x="192" y="188"/>
                    <a:pt x="186" y="188"/>
                    <a:pt x="180" y="187"/>
                  </a:cubicBezTo>
                  <a:cubicBezTo>
                    <a:pt x="179" y="187"/>
                    <a:pt x="179" y="187"/>
                    <a:pt x="178" y="187"/>
                  </a:cubicBezTo>
                  <a:cubicBezTo>
                    <a:pt x="186" y="158"/>
                    <a:pt x="196" y="129"/>
                    <a:pt x="209" y="102"/>
                  </a:cubicBezTo>
                  <a:cubicBezTo>
                    <a:pt x="210" y="102"/>
                    <a:pt x="212" y="102"/>
                    <a:pt x="213" y="102"/>
                  </a:cubicBezTo>
                  <a:cubicBezTo>
                    <a:pt x="237" y="129"/>
                    <a:pt x="254" y="163"/>
                    <a:pt x="268" y="196"/>
                  </a:cubicBezTo>
                  <a:cubicBezTo>
                    <a:pt x="280" y="223"/>
                    <a:pt x="289" y="251"/>
                    <a:pt x="296" y="280"/>
                  </a:cubicBezTo>
                  <a:cubicBezTo>
                    <a:pt x="279" y="279"/>
                    <a:pt x="261" y="280"/>
                    <a:pt x="244" y="280"/>
                  </a:cubicBezTo>
                  <a:cubicBezTo>
                    <a:pt x="243" y="280"/>
                    <a:pt x="243" y="282"/>
                    <a:pt x="244" y="282"/>
                  </a:cubicBezTo>
                  <a:cubicBezTo>
                    <a:pt x="261" y="282"/>
                    <a:pt x="280" y="284"/>
                    <a:pt x="297" y="283"/>
                  </a:cubicBezTo>
                  <a:cubicBezTo>
                    <a:pt x="300" y="295"/>
                    <a:pt x="303" y="308"/>
                    <a:pt x="306" y="321"/>
                  </a:cubicBezTo>
                  <a:cubicBezTo>
                    <a:pt x="308" y="332"/>
                    <a:pt x="325" y="332"/>
                    <a:pt x="328" y="321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39" y="320"/>
                    <a:pt x="350" y="320"/>
                    <a:pt x="360" y="320"/>
                  </a:cubicBezTo>
                  <a:cubicBezTo>
                    <a:pt x="359" y="340"/>
                    <a:pt x="357" y="360"/>
                    <a:pt x="357" y="380"/>
                  </a:cubicBezTo>
                  <a:cubicBezTo>
                    <a:pt x="334" y="379"/>
                    <a:pt x="312" y="376"/>
                    <a:pt x="290" y="373"/>
                  </a:cubicBezTo>
                  <a:cubicBezTo>
                    <a:pt x="289" y="373"/>
                    <a:pt x="289" y="373"/>
                    <a:pt x="290" y="373"/>
                  </a:cubicBezTo>
                  <a:cubicBezTo>
                    <a:pt x="312" y="378"/>
                    <a:pt x="334" y="384"/>
                    <a:pt x="357" y="384"/>
                  </a:cubicBezTo>
                  <a:cubicBezTo>
                    <a:pt x="357" y="385"/>
                    <a:pt x="357" y="385"/>
                    <a:pt x="357" y="386"/>
                  </a:cubicBezTo>
                  <a:cubicBezTo>
                    <a:pt x="357" y="395"/>
                    <a:pt x="357" y="403"/>
                    <a:pt x="358" y="412"/>
                  </a:cubicBezTo>
                  <a:cubicBezTo>
                    <a:pt x="358" y="416"/>
                    <a:pt x="358" y="420"/>
                    <a:pt x="360" y="423"/>
                  </a:cubicBezTo>
                  <a:cubicBezTo>
                    <a:pt x="361" y="426"/>
                    <a:pt x="363" y="428"/>
                    <a:pt x="364" y="429"/>
                  </a:cubicBezTo>
                  <a:cubicBezTo>
                    <a:pt x="360" y="431"/>
                    <a:pt x="356" y="432"/>
                    <a:pt x="352" y="433"/>
                  </a:cubicBezTo>
                  <a:cubicBezTo>
                    <a:pt x="339" y="434"/>
                    <a:pt x="326" y="433"/>
                    <a:pt x="313" y="434"/>
                  </a:cubicBezTo>
                  <a:cubicBezTo>
                    <a:pt x="308" y="433"/>
                    <a:pt x="303" y="431"/>
                    <a:pt x="299" y="427"/>
                  </a:cubicBezTo>
                  <a:cubicBezTo>
                    <a:pt x="298" y="427"/>
                    <a:pt x="298" y="428"/>
                    <a:pt x="298" y="428"/>
                  </a:cubicBezTo>
                  <a:cubicBezTo>
                    <a:pt x="301" y="431"/>
                    <a:pt x="304" y="433"/>
                    <a:pt x="307" y="435"/>
                  </a:cubicBezTo>
                  <a:cubicBezTo>
                    <a:pt x="284" y="436"/>
                    <a:pt x="261" y="433"/>
                    <a:pt x="238" y="433"/>
                  </a:cubicBezTo>
                  <a:close/>
                  <a:moveTo>
                    <a:pt x="365" y="283"/>
                  </a:moveTo>
                  <a:cubicBezTo>
                    <a:pt x="362" y="285"/>
                    <a:pt x="359" y="286"/>
                    <a:pt x="356" y="287"/>
                  </a:cubicBezTo>
                  <a:cubicBezTo>
                    <a:pt x="350" y="288"/>
                    <a:pt x="343" y="288"/>
                    <a:pt x="337" y="288"/>
                  </a:cubicBezTo>
                  <a:cubicBezTo>
                    <a:pt x="347" y="261"/>
                    <a:pt x="361" y="235"/>
                    <a:pt x="375" y="210"/>
                  </a:cubicBezTo>
                  <a:cubicBezTo>
                    <a:pt x="375" y="210"/>
                    <a:pt x="376" y="210"/>
                    <a:pt x="376" y="210"/>
                  </a:cubicBezTo>
                  <a:cubicBezTo>
                    <a:pt x="372" y="234"/>
                    <a:pt x="368" y="259"/>
                    <a:pt x="365" y="283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0" name="Freeform 873"/>
            <p:cNvSpPr/>
            <p:nvPr>
              <p:custDataLst>
                <p:tags r:id="rId6"/>
              </p:custDataLst>
            </p:nvPr>
          </p:nvSpPr>
          <p:spPr bwMode="auto">
            <a:xfrm>
              <a:off x="11452" y="7363"/>
              <a:ext cx="65" cy="20"/>
            </a:xfrm>
            <a:custGeom>
              <a:avLst/>
              <a:gdLst>
                <a:gd name="T0" fmla="*/ 66 w 69"/>
                <a:gd name="T1" fmla="*/ 22 h 22"/>
                <a:gd name="T2" fmla="*/ 68 w 69"/>
                <a:gd name="T3" fmla="*/ 18 h 22"/>
                <a:gd name="T4" fmla="*/ 41 w 69"/>
                <a:gd name="T5" fmla="*/ 10 h 22"/>
                <a:gd name="T6" fmla="*/ 3 w 69"/>
                <a:gd name="T7" fmla="*/ 0 h 22"/>
                <a:gd name="T8" fmla="*/ 2 w 69"/>
                <a:gd name="T9" fmla="*/ 3 h 22"/>
                <a:gd name="T10" fmla="*/ 37 w 69"/>
                <a:gd name="T11" fmla="*/ 13 h 22"/>
                <a:gd name="T12" fmla="*/ 66 w 69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2">
                  <a:moveTo>
                    <a:pt x="66" y="22"/>
                  </a:moveTo>
                  <a:cubicBezTo>
                    <a:pt x="68" y="22"/>
                    <a:pt x="69" y="20"/>
                    <a:pt x="68" y="18"/>
                  </a:cubicBezTo>
                  <a:cubicBezTo>
                    <a:pt x="61" y="13"/>
                    <a:pt x="49" y="12"/>
                    <a:pt x="41" y="10"/>
                  </a:cubicBezTo>
                  <a:cubicBezTo>
                    <a:pt x="29" y="6"/>
                    <a:pt x="16" y="3"/>
                    <a:pt x="3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14" y="6"/>
                    <a:pt x="25" y="10"/>
                    <a:pt x="37" y="13"/>
                  </a:cubicBezTo>
                  <a:cubicBezTo>
                    <a:pt x="46" y="16"/>
                    <a:pt x="57" y="22"/>
                    <a:pt x="66" y="22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874"/>
            <p:cNvSpPr/>
            <p:nvPr>
              <p:custDataLst>
                <p:tags r:id="rId7"/>
              </p:custDataLst>
            </p:nvPr>
          </p:nvSpPr>
          <p:spPr bwMode="auto">
            <a:xfrm>
              <a:off x="11462" y="7310"/>
              <a:ext cx="55" cy="2"/>
            </a:xfrm>
            <a:custGeom>
              <a:avLst/>
              <a:gdLst>
                <a:gd name="T0" fmla="*/ 1 w 58"/>
                <a:gd name="T1" fmla="*/ 2 h 3"/>
                <a:gd name="T2" fmla="*/ 55 w 58"/>
                <a:gd name="T3" fmla="*/ 3 h 3"/>
                <a:gd name="T4" fmla="*/ 55 w 58"/>
                <a:gd name="T5" fmla="*/ 0 h 3"/>
                <a:gd name="T6" fmla="*/ 1 w 58"/>
                <a:gd name="T7" fmla="*/ 1 h 3"/>
                <a:gd name="T8" fmla="*/ 1 w 58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">
                  <a:moveTo>
                    <a:pt x="1" y="2"/>
                  </a:moveTo>
                  <a:cubicBezTo>
                    <a:pt x="19" y="3"/>
                    <a:pt x="37" y="3"/>
                    <a:pt x="55" y="3"/>
                  </a:cubicBezTo>
                  <a:cubicBezTo>
                    <a:pt x="58" y="3"/>
                    <a:pt x="58" y="0"/>
                    <a:pt x="55" y="0"/>
                  </a:cubicBezTo>
                  <a:cubicBezTo>
                    <a:pt x="37" y="0"/>
                    <a:pt x="19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875"/>
            <p:cNvSpPr/>
            <p:nvPr>
              <p:custDataLst>
                <p:tags r:id="rId8"/>
              </p:custDataLst>
            </p:nvPr>
          </p:nvSpPr>
          <p:spPr bwMode="auto">
            <a:xfrm>
              <a:off x="11409" y="7145"/>
              <a:ext cx="20" cy="14"/>
            </a:xfrm>
            <a:custGeom>
              <a:avLst/>
              <a:gdLst>
                <a:gd name="T0" fmla="*/ 4 w 21"/>
                <a:gd name="T1" fmla="*/ 12 h 15"/>
                <a:gd name="T2" fmla="*/ 20 w 21"/>
                <a:gd name="T3" fmla="*/ 11 h 15"/>
                <a:gd name="T4" fmla="*/ 19 w 21"/>
                <a:gd name="T5" fmla="*/ 8 h 15"/>
                <a:gd name="T6" fmla="*/ 6 w 21"/>
                <a:gd name="T7" fmla="*/ 11 h 15"/>
                <a:gd name="T8" fmla="*/ 1 w 21"/>
                <a:gd name="T9" fmla="*/ 0 h 15"/>
                <a:gd name="T10" fmla="*/ 1 w 21"/>
                <a:gd name="T11" fmla="*/ 0 h 15"/>
                <a:gd name="T12" fmla="*/ 4 w 21"/>
                <a:gd name="T1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">
                  <a:moveTo>
                    <a:pt x="4" y="12"/>
                  </a:moveTo>
                  <a:cubicBezTo>
                    <a:pt x="8" y="15"/>
                    <a:pt x="15" y="12"/>
                    <a:pt x="20" y="11"/>
                  </a:cubicBezTo>
                  <a:cubicBezTo>
                    <a:pt x="21" y="10"/>
                    <a:pt x="20" y="8"/>
                    <a:pt x="19" y="8"/>
                  </a:cubicBezTo>
                  <a:cubicBezTo>
                    <a:pt x="15" y="10"/>
                    <a:pt x="10" y="12"/>
                    <a:pt x="6" y="11"/>
                  </a:cubicBezTo>
                  <a:cubicBezTo>
                    <a:pt x="2" y="10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10"/>
                    <a:pt x="4" y="12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876"/>
            <p:cNvSpPr/>
            <p:nvPr>
              <p:custDataLst>
                <p:tags r:id="rId9"/>
              </p:custDataLst>
            </p:nvPr>
          </p:nvSpPr>
          <p:spPr bwMode="auto">
            <a:xfrm>
              <a:off x="11392" y="7192"/>
              <a:ext cx="55" cy="15"/>
            </a:xfrm>
            <a:custGeom>
              <a:avLst/>
              <a:gdLst>
                <a:gd name="T0" fmla="*/ 56 w 57"/>
                <a:gd name="T1" fmla="*/ 14 h 16"/>
                <a:gd name="T2" fmla="*/ 1 w 57"/>
                <a:gd name="T3" fmla="*/ 0 h 16"/>
                <a:gd name="T4" fmla="*/ 1 w 57"/>
                <a:gd name="T5" fmla="*/ 1 h 16"/>
                <a:gd name="T6" fmla="*/ 55 w 57"/>
                <a:gd name="T7" fmla="*/ 15 h 16"/>
                <a:gd name="T8" fmla="*/ 56 w 57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6">
                  <a:moveTo>
                    <a:pt x="56" y="14"/>
                  </a:moveTo>
                  <a:cubicBezTo>
                    <a:pt x="40" y="5"/>
                    <a:pt x="19" y="0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9" y="2"/>
                    <a:pt x="38" y="9"/>
                    <a:pt x="55" y="15"/>
                  </a:cubicBezTo>
                  <a:cubicBezTo>
                    <a:pt x="56" y="16"/>
                    <a:pt x="57" y="14"/>
                    <a:pt x="56" y="14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877"/>
            <p:cNvSpPr/>
            <p:nvPr>
              <p:custDataLst>
                <p:tags r:id="rId10"/>
              </p:custDataLst>
            </p:nvPr>
          </p:nvSpPr>
          <p:spPr bwMode="auto">
            <a:xfrm>
              <a:off x="11411" y="7293"/>
              <a:ext cx="36" cy="2"/>
            </a:xfrm>
            <a:custGeom>
              <a:avLst/>
              <a:gdLst>
                <a:gd name="T0" fmla="*/ 0 w 37"/>
                <a:gd name="T1" fmla="*/ 0 h 1"/>
                <a:gd name="T2" fmla="*/ 36 w 37"/>
                <a:gd name="T3" fmla="*/ 1 h 1"/>
                <a:gd name="T4" fmla="*/ 36 w 37"/>
                <a:gd name="T5" fmla="*/ 0 h 1"/>
                <a:gd name="T6" fmla="*/ 0 w 37"/>
                <a:gd name="T7" fmla="*/ 0 h 1"/>
                <a:gd name="T8" fmla="*/ 0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0" y="0"/>
                  </a:move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878"/>
            <p:cNvSpPr/>
            <p:nvPr>
              <p:custDataLst>
                <p:tags r:id="rId11"/>
              </p:custDataLst>
            </p:nvPr>
          </p:nvSpPr>
          <p:spPr bwMode="auto">
            <a:xfrm>
              <a:off x="11402" y="7354"/>
              <a:ext cx="44" cy="12"/>
            </a:xfrm>
            <a:custGeom>
              <a:avLst/>
              <a:gdLst>
                <a:gd name="T0" fmla="*/ 46 w 47"/>
                <a:gd name="T1" fmla="*/ 8 h 12"/>
                <a:gd name="T2" fmla="*/ 21 w 47"/>
                <a:gd name="T3" fmla="*/ 6 h 12"/>
                <a:gd name="T4" fmla="*/ 0 w 47"/>
                <a:gd name="T5" fmla="*/ 0 h 12"/>
                <a:gd name="T6" fmla="*/ 0 w 47"/>
                <a:gd name="T7" fmla="*/ 1 h 12"/>
                <a:gd name="T8" fmla="*/ 45 w 47"/>
                <a:gd name="T9" fmla="*/ 11 h 12"/>
                <a:gd name="T10" fmla="*/ 46 w 47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">
                  <a:moveTo>
                    <a:pt x="46" y="8"/>
                  </a:moveTo>
                  <a:cubicBezTo>
                    <a:pt x="38" y="7"/>
                    <a:pt x="29" y="7"/>
                    <a:pt x="21" y="6"/>
                  </a:cubicBezTo>
                  <a:cubicBezTo>
                    <a:pt x="14" y="4"/>
                    <a:pt x="7" y="2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4" y="6"/>
                    <a:pt x="30" y="12"/>
                    <a:pt x="45" y="11"/>
                  </a:cubicBezTo>
                  <a:cubicBezTo>
                    <a:pt x="46" y="10"/>
                    <a:pt x="47" y="9"/>
                    <a:pt x="46" y="8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879"/>
            <p:cNvSpPr/>
            <p:nvPr>
              <p:custDataLst>
                <p:tags r:id="rId12"/>
              </p:custDataLst>
            </p:nvPr>
          </p:nvSpPr>
          <p:spPr bwMode="auto">
            <a:xfrm>
              <a:off x="11336" y="7301"/>
              <a:ext cx="41" cy="15"/>
            </a:xfrm>
            <a:custGeom>
              <a:avLst/>
              <a:gdLst>
                <a:gd name="T0" fmla="*/ 42 w 43"/>
                <a:gd name="T1" fmla="*/ 2 h 16"/>
                <a:gd name="T2" fmla="*/ 41 w 43"/>
                <a:gd name="T3" fmla="*/ 1 h 16"/>
                <a:gd name="T4" fmla="*/ 1 w 43"/>
                <a:gd name="T5" fmla="*/ 10 h 16"/>
                <a:gd name="T6" fmla="*/ 0 w 43"/>
                <a:gd name="T7" fmla="*/ 11 h 16"/>
                <a:gd name="T8" fmla="*/ 42 w 43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6">
                  <a:moveTo>
                    <a:pt x="42" y="2"/>
                  </a:moveTo>
                  <a:cubicBezTo>
                    <a:pt x="43" y="1"/>
                    <a:pt x="42" y="0"/>
                    <a:pt x="41" y="1"/>
                  </a:cubicBezTo>
                  <a:cubicBezTo>
                    <a:pt x="30" y="11"/>
                    <a:pt x="15" y="14"/>
                    <a:pt x="1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5" y="16"/>
                    <a:pt x="31" y="12"/>
                    <a:pt x="42" y="2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880"/>
            <p:cNvSpPr/>
            <p:nvPr>
              <p:custDataLst>
                <p:tags r:id="rId13"/>
              </p:custDataLst>
            </p:nvPr>
          </p:nvSpPr>
          <p:spPr bwMode="auto">
            <a:xfrm>
              <a:off x="11339" y="7353"/>
              <a:ext cx="37" cy="5"/>
            </a:xfrm>
            <a:custGeom>
              <a:avLst/>
              <a:gdLst>
                <a:gd name="T0" fmla="*/ 38 w 39"/>
                <a:gd name="T1" fmla="*/ 1 h 5"/>
                <a:gd name="T2" fmla="*/ 1 w 39"/>
                <a:gd name="T3" fmla="*/ 1 h 5"/>
                <a:gd name="T4" fmla="*/ 1 w 39"/>
                <a:gd name="T5" fmla="*/ 3 h 5"/>
                <a:gd name="T6" fmla="*/ 38 w 39"/>
                <a:gd name="T7" fmla="*/ 3 h 5"/>
                <a:gd name="T8" fmla="*/ 38 w 3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">
                  <a:moveTo>
                    <a:pt x="38" y="1"/>
                  </a:moveTo>
                  <a:cubicBezTo>
                    <a:pt x="26" y="1"/>
                    <a:pt x="13" y="0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13" y="5"/>
                    <a:pt x="26" y="4"/>
                    <a:pt x="38" y="3"/>
                  </a:cubicBezTo>
                  <a:cubicBezTo>
                    <a:pt x="39" y="3"/>
                    <a:pt x="39" y="1"/>
                    <a:pt x="38" y="1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00710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Example: Initialization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49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849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45434D-B9FE-4267-937C-348F2145D37B}" type="slidenum">
              <a:rPr lang="en-US" altLang="zh-CN" sz="790"/>
              <a:pPr/>
              <a:t>23</a:t>
            </a:fld>
            <a:endParaRPr lang="en-US" altLang="zh-CN" sz="790"/>
          </a:p>
        </p:txBody>
      </p:sp>
      <p:sp>
        <p:nvSpPr>
          <p:cNvPr id="85034" name="Text Box 43"/>
          <p:cNvSpPr txBox="1">
            <a:spLocks noChangeArrowheads="1"/>
          </p:cNvSpPr>
          <p:nvPr/>
        </p:nvSpPr>
        <p:spPr bwMode="auto">
          <a:xfrm>
            <a:off x="1993671" y="4478134"/>
            <a:ext cx="559752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Pick 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vertex not in S with lowest </a:t>
            </a:r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cost in every step.</a:t>
            </a:r>
          </a:p>
        </p:txBody>
      </p:sp>
      <p:sp>
        <p:nvSpPr>
          <p:cNvPr id="84998" name="Oval 3"/>
          <p:cNvSpPr>
            <a:spLocks noChangeArrowheads="1"/>
          </p:cNvSpPr>
          <p:nvPr/>
        </p:nvSpPr>
        <p:spPr bwMode="auto">
          <a:xfrm>
            <a:off x="3554095" y="1899285"/>
            <a:ext cx="339090" cy="33909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4999" name="Oval 4"/>
          <p:cNvSpPr>
            <a:spLocks noChangeArrowheads="1"/>
          </p:cNvSpPr>
          <p:nvPr/>
        </p:nvSpPr>
        <p:spPr bwMode="auto">
          <a:xfrm>
            <a:off x="5080635" y="3595370"/>
            <a:ext cx="339090" cy="33909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00" name="Oval 5"/>
          <p:cNvSpPr>
            <a:spLocks noChangeArrowheads="1"/>
          </p:cNvSpPr>
          <p:nvPr/>
        </p:nvSpPr>
        <p:spPr bwMode="auto">
          <a:xfrm>
            <a:off x="3554095" y="3595370"/>
            <a:ext cx="339090" cy="33909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cxnSp>
        <p:nvCxnSpPr>
          <p:cNvPr id="85001" name="AutoShape 6"/>
          <p:cNvCxnSpPr>
            <a:cxnSpLocks noChangeShapeType="1"/>
            <a:stCxn id="84999" idx="2"/>
            <a:endCxn id="85000" idx="6"/>
          </p:cNvCxnSpPr>
          <p:nvPr/>
        </p:nvCxnSpPr>
        <p:spPr bwMode="auto">
          <a:xfrm flipH="1">
            <a:off x="3893185" y="3764915"/>
            <a:ext cx="118681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2" name="AutoShape 7"/>
          <p:cNvCxnSpPr>
            <a:cxnSpLocks noChangeShapeType="1"/>
            <a:stCxn id="85014" idx="2"/>
            <a:endCxn id="85011" idx="6"/>
          </p:cNvCxnSpPr>
          <p:nvPr/>
        </p:nvCxnSpPr>
        <p:spPr bwMode="auto">
          <a:xfrm flipH="1">
            <a:off x="3158490" y="2917190"/>
            <a:ext cx="118681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3" name="AutoShape 8"/>
          <p:cNvCxnSpPr>
            <a:cxnSpLocks noChangeShapeType="1"/>
            <a:stCxn id="84998" idx="6"/>
            <a:endCxn id="85004" idx="2"/>
          </p:cNvCxnSpPr>
          <p:nvPr/>
        </p:nvCxnSpPr>
        <p:spPr bwMode="auto">
          <a:xfrm>
            <a:off x="3893185" y="2069465"/>
            <a:ext cx="118681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4" name="Oval 9"/>
          <p:cNvSpPr>
            <a:spLocks noChangeArrowheads="1"/>
          </p:cNvSpPr>
          <p:nvPr/>
        </p:nvSpPr>
        <p:spPr bwMode="auto">
          <a:xfrm>
            <a:off x="5080635" y="1899285"/>
            <a:ext cx="339090" cy="33909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05" name="Oval 10"/>
          <p:cNvSpPr>
            <a:spLocks noChangeArrowheads="1"/>
          </p:cNvSpPr>
          <p:nvPr/>
        </p:nvSpPr>
        <p:spPr bwMode="auto">
          <a:xfrm>
            <a:off x="5758815" y="2747645"/>
            <a:ext cx="339090" cy="33909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85006" name="AutoShape 11"/>
          <p:cNvCxnSpPr>
            <a:cxnSpLocks noChangeShapeType="1"/>
            <a:stCxn id="85005" idx="2"/>
            <a:endCxn id="85014" idx="6"/>
          </p:cNvCxnSpPr>
          <p:nvPr/>
        </p:nvCxnSpPr>
        <p:spPr bwMode="auto">
          <a:xfrm flipH="1">
            <a:off x="4685030" y="2917190"/>
            <a:ext cx="107378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7" name="AutoShape 12"/>
          <p:cNvCxnSpPr>
            <a:cxnSpLocks noChangeShapeType="1"/>
            <a:stCxn id="85005" idx="1"/>
            <a:endCxn id="85004" idx="5"/>
          </p:cNvCxnSpPr>
          <p:nvPr/>
        </p:nvCxnSpPr>
        <p:spPr bwMode="auto">
          <a:xfrm flipH="1" flipV="1">
            <a:off x="5370195" y="2189480"/>
            <a:ext cx="438150" cy="6076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8" name="AutoShape 13"/>
          <p:cNvCxnSpPr>
            <a:cxnSpLocks noChangeShapeType="1"/>
            <a:stCxn id="84999" idx="7"/>
            <a:endCxn id="85005" idx="3"/>
          </p:cNvCxnSpPr>
          <p:nvPr/>
        </p:nvCxnSpPr>
        <p:spPr bwMode="auto">
          <a:xfrm flipV="1">
            <a:off x="5370195" y="3037205"/>
            <a:ext cx="438150" cy="6076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9" name="AutoShape 14"/>
          <p:cNvCxnSpPr>
            <a:cxnSpLocks noChangeShapeType="1"/>
            <a:stCxn id="84998" idx="5"/>
            <a:endCxn id="85014" idx="1"/>
          </p:cNvCxnSpPr>
          <p:nvPr/>
        </p:nvCxnSpPr>
        <p:spPr bwMode="auto">
          <a:xfrm>
            <a:off x="3844290" y="2189480"/>
            <a:ext cx="551180" cy="6076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0" name="AutoShape 15"/>
          <p:cNvCxnSpPr>
            <a:cxnSpLocks noChangeShapeType="1"/>
            <a:stCxn id="85004" idx="3"/>
            <a:endCxn id="85014" idx="7"/>
          </p:cNvCxnSpPr>
          <p:nvPr/>
        </p:nvCxnSpPr>
        <p:spPr bwMode="auto">
          <a:xfrm flipH="1">
            <a:off x="4635500" y="2189480"/>
            <a:ext cx="494665" cy="6076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1" name="Oval 16"/>
          <p:cNvSpPr>
            <a:spLocks noChangeArrowheads="1"/>
          </p:cNvSpPr>
          <p:nvPr/>
        </p:nvSpPr>
        <p:spPr bwMode="auto">
          <a:xfrm>
            <a:off x="2819400" y="2747645"/>
            <a:ext cx="339090" cy="33909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5012" name="AutoShape 17"/>
          <p:cNvCxnSpPr>
            <a:cxnSpLocks noChangeShapeType="1"/>
            <a:stCxn id="85011" idx="7"/>
            <a:endCxn id="84998" idx="3"/>
          </p:cNvCxnSpPr>
          <p:nvPr/>
        </p:nvCxnSpPr>
        <p:spPr bwMode="auto">
          <a:xfrm flipV="1">
            <a:off x="3108960" y="2189480"/>
            <a:ext cx="494665" cy="6076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3" name="AutoShape 18"/>
          <p:cNvCxnSpPr>
            <a:cxnSpLocks noChangeShapeType="1"/>
            <a:stCxn id="85000" idx="1"/>
            <a:endCxn id="85011" idx="5"/>
          </p:cNvCxnSpPr>
          <p:nvPr/>
        </p:nvCxnSpPr>
        <p:spPr bwMode="auto">
          <a:xfrm flipH="1" flipV="1">
            <a:off x="3108960" y="3037205"/>
            <a:ext cx="494665" cy="6076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4" name="Oval 19"/>
          <p:cNvSpPr>
            <a:spLocks noChangeArrowheads="1"/>
          </p:cNvSpPr>
          <p:nvPr/>
        </p:nvSpPr>
        <p:spPr bwMode="auto">
          <a:xfrm>
            <a:off x="4345940" y="2747645"/>
            <a:ext cx="339090" cy="33909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cxnSp>
        <p:nvCxnSpPr>
          <p:cNvPr id="85015" name="AutoShape 20"/>
          <p:cNvCxnSpPr>
            <a:cxnSpLocks noChangeShapeType="1"/>
            <a:stCxn id="84999" idx="1"/>
            <a:endCxn id="85014" idx="5"/>
          </p:cNvCxnSpPr>
          <p:nvPr/>
        </p:nvCxnSpPr>
        <p:spPr bwMode="auto">
          <a:xfrm flipH="1" flipV="1">
            <a:off x="4635500" y="3037205"/>
            <a:ext cx="494665" cy="6076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1"/>
          <p:cNvCxnSpPr>
            <a:cxnSpLocks noChangeShapeType="1"/>
            <a:stCxn id="85000" idx="7"/>
            <a:endCxn id="85014" idx="3"/>
          </p:cNvCxnSpPr>
          <p:nvPr/>
        </p:nvCxnSpPr>
        <p:spPr bwMode="auto">
          <a:xfrm flipV="1">
            <a:off x="3844290" y="3037205"/>
            <a:ext cx="551180" cy="6076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7" name="Text Box 22"/>
          <p:cNvSpPr txBox="1">
            <a:spLocks noChangeArrowheads="1"/>
          </p:cNvSpPr>
          <p:nvPr/>
        </p:nvSpPr>
        <p:spPr bwMode="auto">
          <a:xfrm>
            <a:off x="3034030" y="2260918"/>
            <a:ext cx="36195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18" name="Text Box 23"/>
          <p:cNvSpPr txBox="1">
            <a:spLocks noChangeArrowheads="1"/>
          </p:cNvSpPr>
          <p:nvPr/>
        </p:nvSpPr>
        <p:spPr bwMode="auto">
          <a:xfrm>
            <a:off x="4005580" y="2250123"/>
            <a:ext cx="36195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19" name="Text Box 24"/>
          <p:cNvSpPr txBox="1">
            <a:spLocks noChangeArrowheads="1"/>
          </p:cNvSpPr>
          <p:nvPr/>
        </p:nvSpPr>
        <p:spPr bwMode="auto">
          <a:xfrm>
            <a:off x="4323715" y="1785938"/>
            <a:ext cx="36195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0" name="Text Box 25"/>
          <p:cNvSpPr txBox="1">
            <a:spLocks noChangeArrowheads="1"/>
          </p:cNvSpPr>
          <p:nvPr/>
        </p:nvSpPr>
        <p:spPr bwMode="auto">
          <a:xfrm>
            <a:off x="5474335" y="2250123"/>
            <a:ext cx="4826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5021" name="Text Box 26"/>
          <p:cNvSpPr txBox="1">
            <a:spLocks noChangeArrowheads="1"/>
          </p:cNvSpPr>
          <p:nvPr/>
        </p:nvSpPr>
        <p:spPr bwMode="auto">
          <a:xfrm>
            <a:off x="4640580" y="2250123"/>
            <a:ext cx="36195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22" name="Text Box 27"/>
          <p:cNvSpPr txBox="1">
            <a:spLocks noChangeArrowheads="1"/>
          </p:cNvSpPr>
          <p:nvPr/>
        </p:nvSpPr>
        <p:spPr bwMode="auto">
          <a:xfrm>
            <a:off x="5567045" y="3253423"/>
            <a:ext cx="36195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23" name="Text Box 28"/>
          <p:cNvSpPr txBox="1">
            <a:spLocks noChangeArrowheads="1"/>
          </p:cNvSpPr>
          <p:nvPr/>
        </p:nvSpPr>
        <p:spPr bwMode="auto">
          <a:xfrm>
            <a:off x="4832985" y="3108643"/>
            <a:ext cx="36195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24" name="Text Box 29"/>
          <p:cNvSpPr txBox="1">
            <a:spLocks noChangeArrowheads="1"/>
          </p:cNvSpPr>
          <p:nvPr/>
        </p:nvSpPr>
        <p:spPr bwMode="auto">
          <a:xfrm>
            <a:off x="5059045" y="2633663"/>
            <a:ext cx="36195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5" name="Text Box 30"/>
          <p:cNvSpPr txBox="1">
            <a:spLocks noChangeArrowheads="1"/>
          </p:cNvSpPr>
          <p:nvPr/>
        </p:nvSpPr>
        <p:spPr bwMode="auto">
          <a:xfrm>
            <a:off x="3532505" y="2633663"/>
            <a:ext cx="36195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6" name="Text Box 31"/>
          <p:cNvSpPr txBox="1">
            <a:spLocks noChangeArrowheads="1"/>
          </p:cNvSpPr>
          <p:nvPr/>
        </p:nvSpPr>
        <p:spPr bwMode="auto">
          <a:xfrm>
            <a:off x="3871595" y="3108643"/>
            <a:ext cx="36195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5027" name="Text Box 32"/>
          <p:cNvSpPr txBox="1">
            <a:spLocks noChangeArrowheads="1"/>
          </p:cNvSpPr>
          <p:nvPr/>
        </p:nvSpPr>
        <p:spPr bwMode="auto">
          <a:xfrm>
            <a:off x="3051810" y="3253423"/>
            <a:ext cx="36195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28" name="Text Box 33"/>
          <p:cNvSpPr txBox="1">
            <a:spLocks noChangeArrowheads="1"/>
          </p:cNvSpPr>
          <p:nvPr/>
        </p:nvSpPr>
        <p:spPr bwMode="auto">
          <a:xfrm>
            <a:off x="4380865" y="3482023"/>
            <a:ext cx="36195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29" name="Text Box 34"/>
          <p:cNvSpPr txBox="1">
            <a:spLocks noChangeArrowheads="1"/>
          </p:cNvSpPr>
          <p:nvPr/>
        </p:nvSpPr>
        <p:spPr bwMode="auto">
          <a:xfrm>
            <a:off x="3720465" y="1522730"/>
            <a:ext cx="37655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5030" name="Text Box 35"/>
          <p:cNvSpPr txBox="1">
            <a:spLocks noChangeArrowheads="1"/>
          </p:cNvSpPr>
          <p:nvPr/>
        </p:nvSpPr>
        <p:spPr bwMode="auto">
          <a:xfrm>
            <a:off x="5155565" y="1514475"/>
            <a:ext cx="402590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5031" name="Text Box 38"/>
          <p:cNvSpPr txBox="1">
            <a:spLocks noChangeArrowheads="1"/>
          </p:cNvSpPr>
          <p:nvPr/>
        </p:nvSpPr>
        <p:spPr bwMode="auto">
          <a:xfrm>
            <a:off x="2432685" y="2804160"/>
            <a:ext cx="402590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5032" name="Text Box 39"/>
          <p:cNvSpPr txBox="1">
            <a:spLocks noChangeArrowheads="1"/>
          </p:cNvSpPr>
          <p:nvPr/>
        </p:nvSpPr>
        <p:spPr bwMode="auto">
          <a:xfrm>
            <a:off x="6152515" y="2747645"/>
            <a:ext cx="402590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5033" name="Text Box 40"/>
          <p:cNvSpPr txBox="1">
            <a:spLocks noChangeArrowheads="1"/>
          </p:cNvSpPr>
          <p:nvPr/>
        </p:nvSpPr>
        <p:spPr bwMode="auto">
          <a:xfrm>
            <a:off x="4298315" y="3143250"/>
            <a:ext cx="402590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5035" name="Text Box 44"/>
          <p:cNvSpPr txBox="1">
            <a:spLocks noChangeArrowheads="1"/>
          </p:cNvSpPr>
          <p:nvPr/>
        </p:nvSpPr>
        <p:spPr bwMode="auto">
          <a:xfrm>
            <a:off x="3507105" y="3990975"/>
            <a:ext cx="402590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5036" name="Text Box 45"/>
          <p:cNvSpPr txBox="1">
            <a:spLocks noChangeArrowheads="1"/>
          </p:cNvSpPr>
          <p:nvPr/>
        </p:nvSpPr>
        <p:spPr bwMode="auto">
          <a:xfrm>
            <a:off x="5033010" y="3990975"/>
            <a:ext cx="402590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5037" name="Text Box 46"/>
          <p:cNvSpPr txBox="1">
            <a:spLocks noChangeArrowheads="1"/>
          </p:cNvSpPr>
          <p:nvPr/>
        </p:nvSpPr>
        <p:spPr bwMode="auto">
          <a:xfrm>
            <a:off x="1976120" y="1667510"/>
            <a:ext cx="158305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Cost(source) = 0</a:t>
            </a:r>
          </a:p>
        </p:txBody>
      </p:sp>
      <p:sp>
        <p:nvSpPr>
          <p:cNvPr id="85038" name="Line 47"/>
          <p:cNvSpPr>
            <a:spLocks noChangeShapeType="1"/>
          </p:cNvSpPr>
          <p:nvPr/>
        </p:nvSpPr>
        <p:spPr bwMode="auto">
          <a:xfrm>
            <a:off x="3328035" y="1842770"/>
            <a:ext cx="226060" cy="1130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85039" name="Text Box 48"/>
          <p:cNvSpPr txBox="1">
            <a:spLocks noChangeArrowheads="1"/>
          </p:cNvSpPr>
          <p:nvPr/>
        </p:nvSpPr>
        <p:spPr bwMode="auto">
          <a:xfrm>
            <a:off x="5758815" y="1673860"/>
            <a:ext cx="195072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Cost(all vertices but source) = </a:t>
            </a:r>
          </a:p>
        </p:txBody>
      </p:sp>
      <p:sp>
        <p:nvSpPr>
          <p:cNvPr id="85040" name="Text Box 50"/>
          <p:cNvSpPr txBox="1">
            <a:spLocks noChangeArrowheads="1"/>
          </p:cNvSpPr>
          <p:nvPr/>
        </p:nvSpPr>
        <p:spPr bwMode="auto">
          <a:xfrm>
            <a:off x="7244715" y="1950720"/>
            <a:ext cx="40259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" name="矩形 2"/>
          <p:cNvSpPr/>
          <p:nvPr/>
        </p:nvSpPr>
        <p:spPr>
          <a:xfrm>
            <a:off x="1746698" y="5281435"/>
            <a:ext cx="8261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Sitka Text" pitchFamily="2" charset="0"/>
              </a:rPr>
              <a:t>initial</a:t>
            </a:r>
          </a:p>
        </p:txBody>
      </p:sp>
      <p:graphicFrame>
        <p:nvGraphicFramePr>
          <p:cNvPr id="53" name="表格 52"/>
          <p:cNvGraphicFramePr>
            <a:graphicFrameLocks noGrp="1"/>
          </p:cNvGraphicFramePr>
          <p:nvPr/>
        </p:nvGraphicFramePr>
        <p:xfrm>
          <a:off x="2632308" y="4972060"/>
          <a:ext cx="4318635" cy="112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005"/>
                <a:gridCol w="520065"/>
                <a:gridCol w="520700"/>
                <a:gridCol w="520700"/>
                <a:gridCol w="520700"/>
                <a:gridCol w="520700"/>
                <a:gridCol w="520065"/>
                <a:gridCol w="520700"/>
              </a:tblGrid>
              <a:tr h="37338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{}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20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5298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Example: Update Cost neighbors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49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849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45434D-B9FE-4267-937C-348F2145D37B}" type="slidenum">
              <a:rPr lang="en-US" altLang="zh-CN" sz="790"/>
              <a:pPr/>
              <a:t>24</a:t>
            </a:fld>
            <a:endParaRPr lang="en-US" altLang="zh-CN" sz="790"/>
          </a:p>
        </p:txBody>
      </p:sp>
      <p:sp>
        <p:nvSpPr>
          <p:cNvPr id="84998" name="Oval 3"/>
          <p:cNvSpPr>
            <a:spLocks noChangeArrowheads="1"/>
          </p:cNvSpPr>
          <p:nvPr/>
        </p:nvSpPr>
        <p:spPr bwMode="auto">
          <a:xfrm>
            <a:off x="3158490" y="1990090"/>
            <a:ext cx="337820" cy="33782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4999" name="Oval 4"/>
          <p:cNvSpPr>
            <a:spLocks noChangeArrowheads="1"/>
          </p:cNvSpPr>
          <p:nvPr/>
        </p:nvSpPr>
        <p:spPr bwMode="auto">
          <a:xfrm>
            <a:off x="4679950" y="3680460"/>
            <a:ext cx="337820" cy="33782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00" name="Oval 5"/>
          <p:cNvSpPr>
            <a:spLocks noChangeArrowheads="1"/>
          </p:cNvSpPr>
          <p:nvPr/>
        </p:nvSpPr>
        <p:spPr bwMode="auto">
          <a:xfrm>
            <a:off x="3158490" y="3680460"/>
            <a:ext cx="337820" cy="33782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cxnSp>
        <p:nvCxnSpPr>
          <p:cNvPr id="85001" name="AutoShape 6"/>
          <p:cNvCxnSpPr>
            <a:cxnSpLocks noChangeShapeType="1"/>
            <a:stCxn id="84999" idx="2"/>
            <a:endCxn id="85000" idx="6"/>
          </p:cNvCxnSpPr>
          <p:nvPr/>
        </p:nvCxnSpPr>
        <p:spPr bwMode="auto">
          <a:xfrm flipH="1">
            <a:off x="3496945" y="3849370"/>
            <a:ext cx="11830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2" name="AutoShape 7"/>
          <p:cNvCxnSpPr>
            <a:cxnSpLocks noChangeShapeType="1"/>
            <a:stCxn id="85014" idx="2"/>
            <a:endCxn id="85011" idx="6"/>
          </p:cNvCxnSpPr>
          <p:nvPr/>
        </p:nvCxnSpPr>
        <p:spPr bwMode="auto">
          <a:xfrm flipH="1">
            <a:off x="2764155" y="3004820"/>
            <a:ext cx="11830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3" name="AutoShape 8"/>
          <p:cNvCxnSpPr>
            <a:cxnSpLocks noChangeShapeType="1"/>
            <a:stCxn id="84998" idx="6"/>
            <a:endCxn id="85004" idx="2"/>
          </p:cNvCxnSpPr>
          <p:nvPr/>
        </p:nvCxnSpPr>
        <p:spPr bwMode="auto">
          <a:xfrm>
            <a:off x="3496945" y="2159635"/>
            <a:ext cx="1183005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4" name="Oval 9"/>
          <p:cNvSpPr>
            <a:spLocks noChangeArrowheads="1"/>
          </p:cNvSpPr>
          <p:nvPr/>
        </p:nvSpPr>
        <p:spPr bwMode="auto">
          <a:xfrm>
            <a:off x="4679950" y="1990090"/>
            <a:ext cx="337820" cy="33782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05" name="Oval 10"/>
          <p:cNvSpPr>
            <a:spLocks noChangeArrowheads="1"/>
          </p:cNvSpPr>
          <p:nvPr/>
        </p:nvSpPr>
        <p:spPr bwMode="auto">
          <a:xfrm>
            <a:off x="5356225" y="2835275"/>
            <a:ext cx="337820" cy="33782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85006" name="AutoShape 11"/>
          <p:cNvCxnSpPr>
            <a:cxnSpLocks noChangeShapeType="1"/>
            <a:stCxn id="85005" idx="2"/>
            <a:endCxn id="85014" idx="6"/>
          </p:cNvCxnSpPr>
          <p:nvPr/>
        </p:nvCxnSpPr>
        <p:spPr bwMode="auto">
          <a:xfrm flipH="1">
            <a:off x="4285615" y="3004820"/>
            <a:ext cx="107061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7" name="AutoShape 12"/>
          <p:cNvCxnSpPr>
            <a:cxnSpLocks noChangeShapeType="1"/>
            <a:stCxn id="85005" idx="1"/>
            <a:endCxn id="85004" idx="5"/>
          </p:cNvCxnSpPr>
          <p:nvPr/>
        </p:nvCxnSpPr>
        <p:spPr bwMode="auto">
          <a:xfrm flipH="1" flipV="1">
            <a:off x="4968875" y="2279015"/>
            <a:ext cx="436880" cy="6057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8" name="AutoShape 13"/>
          <p:cNvCxnSpPr>
            <a:cxnSpLocks noChangeShapeType="1"/>
            <a:stCxn id="84999" idx="7"/>
            <a:endCxn id="85005" idx="3"/>
          </p:cNvCxnSpPr>
          <p:nvPr/>
        </p:nvCxnSpPr>
        <p:spPr bwMode="auto">
          <a:xfrm flipV="1">
            <a:off x="4968875" y="3124200"/>
            <a:ext cx="436880" cy="6057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9" name="AutoShape 14"/>
          <p:cNvCxnSpPr>
            <a:cxnSpLocks noChangeShapeType="1"/>
            <a:stCxn id="84998" idx="5"/>
            <a:endCxn id="85014" idx="1"/>
          </p:cNvCxnSpPr>
          <p:nvPr/>
        </p:nvCxnSpPr>
        <p:spPr bwMode="auto">
          <a:xfrm>
            <a:off x="3447415" y="2279015"/>
            <a:ext cx="549275" cy="60579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0" name="AutoShape 15"/>
          <p:cNvCxnSpPr>
            <a:cxnSpLocks noChangeShapeType="1"/>
            <a:stCxn id="85004" idx="3"/>
            <a:endCxn id="85014" idx="7"/>
          </p:cNvCxnSpPr>
          <p:nvPr/>
        </p:nvCxnSpPr>
        <p:spPr bwMode="auto">
          <a:xfrm flipH="1">
            <a:off x="4236085" y="2279015"/>
            <a:ext cx="492760" cy="6057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1" name="Oval 16"/>
          <p:cNvSpPr>
            <a:spLocks noChangeArrowheads="1"/>
          </p:cNvSpPr>
          <p:nvPr/>
        </p:nvSpPr>
        <p:spPr bwMode="auto">
          <a:xfrm>
            <a:off x="2426335" y="2835275"/>
            <a:ext cx="337820" cy="33782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5012" name="AutoShape 17"/>
          <p:cNvCxnSpPr>
            <a:cxnSpLocks noChangeShapeType="1"/>
            <a:stCxn id="85011" idx="7"/>
            <a:endCxn id="84998" idx="3"/>
          </p:cNvCxnSpPr>
          <p:nvPr/>
        </p:nvCxnSpPr>
        <p:spPr bwMode="auto">
          <a:xfrm flipV="1">
            <a:off x="2715260" y="2279015"/>
            <a:ext cx="492760" cy="6057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3" name="AutoShape 18"/>
          <p:cNvCxnSpPr>
            <a:cxnSpLocks noChangeShapeType="1"/>
            <a:stCxn id="85000" idx="1"/>
            <a:endCxn id="85011" idx="5"/>
          </p:cNvCxnSpPr>
          <p:nvPr/>
        </p:nvCxnSpPr>
        <p:spPr bwMode="auto">
          <a:xfrm flipH="1" flipV="1">
            <a:off x="2715260" y="3124200"/>
            <a:ext cx="492760" cy="6057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4" name="Oval 19"/>
          <p:cNvSpPr>
            <a:spLocks noChangeArrowheads="1"/>
          </p:cNvSpPr>
          <p:nvPr/>
        </p:nvSpPr>
        <p:spPr bwMode="auto">
          <a:xfrm>
            <a:off x="3947795" y="2835275"/>
            <a:ext cx="337820" cy="33782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cxnSp>
        <p:nvCxnSpPr>
          <p:cNvPr id="85015" name="AutoShape 20"/>
          <p:cNvCxnSpPr>
            <a:cxnSpLocks noChangeShapeType="1"/>
            <a:stCxn id="84999" idx="1"/>
            <a:endCxn id="85014" idx="5"/>
          </p:cNvCxnSpPr>
          <p:nvPr/>
        </p:nvCxnSpPr>
        <p:spPr bwMode="auto">
          <a:xfrm flipH="1" flipV="1">
            <a:off x="4236085" y="3124200"/>
            <a:ext cx="492760" cy="6057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1"/>
          <p:cNvCxnSpPr>
            <a:cxnSpLocks noChangeShapeType="1"/>
            <a:stCxn id="85000" idx="7"/>
            <a:endCxn id="85014" idx="3"/>
          </p:cNvCxnSpPr>
          <p:nvPr/>
        </p:nvCxnSpPr>
        <p:spPr bwMode="auto">
          <a:xfrm flipV="1">
            <a:off x="3447415" y="3124200"/>
            <a:ext cx="549275" cy="6057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7" name="Text Box 22"/>
          <p:cNvSpPr txBox="1">
            <a:spLocks noChangeArrowheads="1"/>
          </p:cNvSpPr>
          <p:nvPr/>
        </p:nvSpPr>
        <p:spPr bwMode="auto">
          <a:xfrm>
            <a:off x="2640330" y="2348548"/>
            <a:ext cx="3606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18" name="Text Box 23"/>
          <p:cNvSpPr txBox="1">
            <a:spLocks noChangeArrowheads="1"/>
          </p:cNvSpPr>
          <p:nvPr/>
        </p:nvSpPr>
        <p:spPr bwMode="auto">
          <a:xfrm>
            <a:off x="3608705" y="2338388"/>
            <a:ext cx="3606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19" name="Text Box 24"/>
          <p:cNvSpPr txBox="1">
            <a:spLocks noChangeArrowheads="1"/>
          </p:cNvSpPr>
          <p:nvPr/>
        </p:nvSpPr>
        <p:spPr bwMode="auto">
          <a:xfrm>
            <a:off x="3925570" y="1876108"/>
            <a:ext cx="3606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0" name="Text Box 25"/>
          <p:cNvSpPr txBox="1">
            <a:spLocks noChangeArrowheads="1"/>
          </p:cNvSpPr>
          <p:nvPr/>
        </p:nvSpPr>
        <p:spPr bwMode="auto">
          <a:xfrm>
            <a:off x="5072380" y="2338388"/>
            <a:ext cx="48069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5021" name="Text Box 26"/>
          <p:cNvSpPr txBox="1">
            <a:spLocks noChangeArrowheads="1"/>
          </p:cNvSpPr>
          <p:nvPr/>
        </p:nvSpPr>
        <p:spPr bwMode="auto">
          <a:xfrm>
            <a:off x="4241165" y="2338388"/>
            <a:ext cx="3606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22" name="Text Box 27"/>
          <p:cNvSpPr txBox="1">
            <a:spLocks noChangeArrowheads="1"/>
          </p:cNvSpPr>
          <p:nvPr/>
        </p:nvSpPr>
        <p:spPr bwMode="auto">
          <a:xfrm>
            <a:off x="5165090" y="3337243"/>
            <a:ext cx="3606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23" name="Text Box 28"/>
          <p:cNvSpPr txBox="1">
            <a:spLocks noChangeArrowheads="1"/>
          </p:cNvSpPr>
          <p:nvPr/>
        </p:nvSpPr>
        <p:spPr bwMode="auto">
          <a:xfrm>
            <a:off x="4432935" y="3193733"/>
            <a:ext cx="3606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24" name="Text Box 29"/>
          <p:cNvSpPr txBox="1">
            <a:spLocks noChangeArrowheads="1"/>
          </p:cNvSpPr>
          <p:nvPr/>
        </p:nvSpPr>
        <p:spPr bwMode="auto">
          <a:xfrm>
            <a:off x="4658360" y="2720658"/>
            <a:ext cx="3606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5" name="Text Box 30"/>
          <p:cNvSpPr txBox="1">
            <a:spLocks noChangeArrowheads="1"/>
          </p:cNvSpPr>
          <p:nvPr/>
        </p:nvSpPr>
        <p:spPr bwMode="auto">
          <a:xfrm>
            <a:off x="3136900" y="2720658"/>
            <a:ext cx="3606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6" name="Text Box 31"/>
          <p:cNvSpPr txBox="1">
            <a:spLocks noChangeArrowheads="1"/>
          </p:cNvSpPr>
          <p:nvPr/>
        </p:nvSpPr>
        <p:spPr bwMode="auto">
          <a:xfrm>
            <a:off x="3474720" y="3193733"/>
            <a:ext cx="3606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5027" name="Text Box 32"/>
          <p:cNvSpPr txBox="1">
            <a:spLocks noChangeArrowheads="1"/>
          </p:cNvSpPr>
          <p:nvPr/>
        </p:nvSpPr>
        <p:spPr bwMode="auto">
          <a:xfrm>
            <a:off x="2657475" y="3337243"/>
            <a:ext cx="3606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28" name="Text Box 33"/>
          <p:cNvSpPr txBox="1">
            <a:spLocks noChangeArrowheads="1"/>
          </p:cNvSpPr>
          <p:nvPr/>
        </p:nvSpPr>
        <p:spPr bwMode="auto">
          <a:xfrm>
            <a:off x="3982720" y="3566478"/>
            <a:ext cx="3606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29" name="Text Box 34"/>
          <p:cNvSpPr txBox="1">
            <a:spLocks noChangeArrowheads="1"/>
          </p:cNvSpPr>
          <p:nvPr/>
        </p:nvSpPr>
        <p:spPr bwMode="auto">
          <a:xfrm>
            <a:off x="3324860" y="1614805"/>
            <a:ext cx="375920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5030" name="Text Box 35"/>
          <p:cNvSpPr txBox="1">
            <a:spLocks noChangeArrowheads="1"/>
          </p:cNvSpPr>
          <p:nvPr/>
        </p:nvSpPr>
        <p:spPr bwMode="auto">
          <a:xfrm>
            <a:off x="4754880" y="1606550"/>
            <a:ext cx="375920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5031" name="Text Box 38"/>
          <p:cNvSpPr txBox="1">
            <a:spLocks noChangeArrowheads="1"/>
          </p:cNvSpPr>
          <p:nvPr/>
        </p:nvSpPr>
        <p:spPr bwMode="auto">
          <a:xfrm>
            <a:off x="2040890" y="2891790"/>
            <a:ext cx="401320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5032" name="Text Box 39"/>
          <p:cNvSpPr txBox="1">
            <a:spLocks noChangeArrowheads="1"/>
          </p:cNvSpPr>
          <p:nvPr/>
        </p:nvSpPr>
        <p:spPr bwMode="auto">
          <a:xfrm>
            <a:off x="5748655" y="2835275"/>
            <a:ext cx="401320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5033" name="Text Box 40"/>
          <p:cNvSpPr txBox="1">
            <a:spLocks noChangeArrowheads="1"/>
          </p:cNvSpPr>
          <p:nvPr/>
        </p:nvSpPr>
        <p:spPr bwMode="auto">
          <a:xfrm>
            <a:off x="3900805" y="3230245"/>
            <a:ext cx="375920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5034" name="Text Box 43"/>
          <p:cNvSpPr txBox="1">
            <a:spLocks noChangeArrowheads="1"/>
          </p:cNvSpPr>
          <p:nvPr/>
        </p:nvSpPr>
        <p:spPr bwMode="auto">
          <a:xfrm>
            <a:off x="5647055" y="1718310"/>
            <a:ext cx="2044065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latin typeface="Sitka Text" pitchFamily="2" charset="0"/>
              </a:rPr>
              <a:t>Update Cost </a:t>
            </a:r>
            <a:r>
              <a:rPr lang="en-US" altLang="zh-CN" sz="1600" dirty="0" smtClean="0">
                <a:latin typeface="Sitka Text" pitchFamily="2" charset="0"/>
              </a:rPr>
              <a:t>neighbors of the picked vertex V1</a:t>
            </a:r>
            <a:r>
              <a:rPr lang="en-US" altLang="zh-CN" sz="1600" dirty="0" smtClean="0">
                <a:latin typeface="Sitka Text" pitchFamily="2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5035" name="Text Box 44"/>
          <p:cNvSpPr txBox="1">
            <a:spLocks noChangeArrowheads="1"/>
          </p:cNvSpPr>
          <p:nvPr/>
        </p:nvSpPr>
        <p:spPr bwMode="auto">
          <a:xfrm>
            <a:off x="3112135" y="4074795"/>
            <a:ext cx="401320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5036" name="Text Box 45"/>
          <p:cNvSpPr txBox="1">
            <a:spLocks noChangeArrowheads="1"/>
          </p:cNvSpPr>
          <p:nvPr/>
        </p:nvSpPr>
        <p:spPr bwMode="auto">
          <a:xfrm>
            <a:off x="4632960" y="4074795"/>
            <a:ext cx="401320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 flipH="1" flipV="1">
            <a:off x="3371850" y="2399030"/>
            <a:ext cx="507365" cy="5073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1" name="Line 44"/>
          <p:cNvSpPr>
            <a:spLocks noChangeShapeType="1"/>
          </p:cNvSpPr>
          <p:nvPr/>
        </p:nvSpPr>
        <p:spPr bwMode="auto">
          <a:xfrm flipH="1" flipV="1">
            <a:off x="3597275" y="2230120"/>
            <a:ext cx="101409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5193665" y="1878330"/>
            <a:ext cx="452755" cy="92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47"/>
          <p:cNvSpPr txBox="1">
            <a:spLocks noChangeArrowheads="1"/>
          </p:cNvSpPr>
          <p:nvPr/>
        </p:nvSpPr>
        <p:spPr bwMode="auto">
          <a:xfrm>
            <a:off x="5918200" y="3325495"/>
            <a:ext cx="150241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latin typeface="Sitka Text" pitchFamily="2" charset="0"/>
              </a:defRPr>
            </a:lvl1pPr>
            <a:lvl2pPr marL="742950" indent="-285750">
              <a:defRPr sz="2000">
                <a:latin typeface="Arial" panose="020B060402020202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</a:defRPr>
            </a:lvl3pPr>
            <a:lvl4pPr marL="1600200" indent="-228600">
              <a:defRPr sz="2000">
                <a:latin typeface="Arial" panose="020B0604020202020204" pitchFamily="34" charset="0"/>
              </a:defRPr>
            </a:lvl4pPr>
            <a:lvl5pPr marL="2057400" indent="-228600"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Cost(v2) = 2</a:t>
            </a:r>
          </a:p>
          <a:p>
            <a:r>
              <a:rPr lang="en-US" altLang="zh-CN" dirty="0"/>
              <a:t>Cost(v4) = 1</a:t>
            </a:r>
          </a:p>
        </p:txBody>
      </p: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2195736" y="4611985"/>
          <a:ext cx="480441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520700"/>
                <a:gridCol w="520700"/>
                <a:gridCol w="520065"/>
                <a:gridCol w="520700"/>
                <a:gridCol w="520700"/>
                <a:gridCol w="520065"/>
                <a:gridCol w="520700"/>
              </a:tblGrid>
              <a:tr h="27813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{} 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20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854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49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849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45434D-B9FE-4267-937C-348F2145D37B}" type="slidenum">
              <a:rPr lang="en-US" altLang="zh-CN" sz="790"/>
              <a:pPr/>
              <a:t>25</a:t>
            </a:fld>
            <a:endParaRPr lang="en-US" altLang="zh-CN" sz="790"/>
          </a:p>
        </p:txBody>
      </p:sp>
      <p:sp>
        <p:nvSpPr>
          <p:cNvPr id="84998" name="Oval 3"/>
          <p:cNvSpPr>
            <a:spLocks noChangeArrowheads="1"/>
          </p:cNvSpPr>
          <p:nvPr/>
        </p:nvSpPr>
        <p:spPr bwMode="auto">
          <a:xfrm>
            <a:off x="3437255" y="1970405"/>
            <a:ext cx="353695" cy="35369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4999" name="Oval 4"/>
          <p:cNvSpPr>
            <a:spLocks noChangeArrowheads="1"/>
          </p:cNvSpPr>
          <p:nvPr/>
        </p:nvSpPr>
        <p:spPr bwMode="auto">
          <a:xfrm>
            <a:off x="5028565" y="3739515"/>
            <a:ext cx="353695" cy="35369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00" name="Oval 5"/>
          <p:cNvSpPr>
            <a:spLocks noChangeArrowheads="1"/>
          </p:cNvSpPr>
          <p:nvPr/>
        </p:nvSpPr>
        <p:spPr bwMode="auto">
          <a:xfrm>
            <a:off x="3437255" y="3739515"/>
            <a:ext cx="353695" cy="35369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cxnSp>
        <p:nvCxnSpPr>
          <p:cNvPr id="85001" name="AutoShape 6"/>
          <p:cNvCxnSpPr>
            <a:cxnSpLocks noChangeShapeType="1"/>
            <a:stCxn id="84999" idx="2"/>
            <a:endCxn id="85000" idx="6"/>
          </p:cNvCxnSpPr>
          <p:nvPr/>
        </p:nvCxnSpPr>
        <p:spPr bwMode="auto">
          <a:xfrm flipH="1">
            <a:off x="3790950" y="3916045"/>
            <a:ext cx="123761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2" name="AutoShape 7"/>
          <p:cNvCxnSpPr>
            <a:cxnSpLocks noChangeShapeType="1"/>
            <a:stCxn id="85014" idx="2"/>
            <a:endCxn id="85011" idx="6"/>
          </p:cNvCxnSpPr>
          <p:nvPr/>
        </p:nvCxnSpPr>
        <p:spPr bwMode="auto">
          <a:xfrm flipH="1">
            <a:off x="3024505" y="3032125"/>
            <a:ext cx="123761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3" name="AutoShape 8"/>
          <p:cNvCxnSpPr>
            <a:cxnSpLocks noChangeShapeType="1"/>
            <a:stCxn id="84998" idx="6"/>
            <a:endCxn id="85004" idx="2"/>
          </p:cNvCxnSpPr>
          <p:nvPr/>
        </p:nvCxnSpPr>
        <p:spPr bwMode="auto">
          <a:xfrm>
            <a:off x="3790950" y="2147570"/>
            <a:ext cx="1237615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4" name="Oval 9"/>
          <p:cNvSpPr>
            <a:spLocks noChangeArrowheads="1"/>
          </p:cNvSpPr>
          <p:nvPr/>
        </p:nvSpPr>
        <p:spPr bwMode="auto">
          <a:xfrm>
            <a:off x="5028565" y="1970405"/>
            <a:ext cx="353695" cy="35369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05" name="Oval 10"/>
          <p:cNvSpPr>
            <a:spLocks noChangeArrowheads="1"/>
          </p:cNvSpPr>
          <p:nvPr/>
        </p:nvSpPr>
        <p:spPr bwMode="auto">
          <a:xfrm>
            <a:off x="5735955" y="2854960"/>
            <a:ext cx="353695" cy="35369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85006" name="AutoShape 11"/>
          <p:cNvCxnSpPr>
            <a:cxnSpLocks noChangeShapeType="1"/>
            <a:stCxn id="85005" idx="2"/>
            <a:endCxn id="85014" idx="6"/>
          </p:cNvCxnSpPr>
          <p:nvPr/>
        </p:nvCxnSpPr>
        <p:spPr bwMode="auto">
          <a:xfrm flipH="1">
            <a:off x="4615815" y="3032125"/>
            <a:ext cx="112014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7" name="AutoShape 12"/>
          <p:cNvCxnSpPr>
            <a:cxnSpLocks noChangeShapeType="1"/>
            <a:stCxn id="85005" idx="1"/>
            <a:endCxn id="85004" idx="5"/>
          </p:cNvCxnSpPr>
          <p:nvPr/>
        </p:nvCxnSpPr>
        <p:spPr bwMode="auto">
          <a:xfrm flipH="1" flipV="1">
            <a:off x="5330825" y="2272665"/>
            <a:ext cx="456565" cy="6337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8" name="AutoShape 13"/>
          <p:cNvCxnSpPr>
            <a:cxnSpLocks noChangeShapeType="1"/>
            <a:stCxn id="84999" idx="7"/>
            <a:endCxn id="85005" idx="3"/>
          </p:cNvCxnSpPr>
          <p:nvPr/>
        </p:nvCxnSpPr>
        <p:spPr bwMode="auto">
          <a:xfrm flipV="1">
            <a:off x="5330825" y="3157220"/>
            <a:ext cx="456565" cy="6337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9" name="AutoShape 14"/>
          <p:cNvCxnSpPr>
            <a:cxnSpLocks noChangeShapeType="1"/>
            <a:stCxn id="84998" idx="5"/>
            <a:endCxn id="85014" idx="1"/>
          </p:cNvCxnSpPr>
          <p:nvPr/>
        </p:nvCxnSpPr>
        <p:spPr bwMode="auto">
          <a:xfrm>
            <a:off x="3739515" y="2272665"/>
            <a:ext cx="574675" cy="63373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0" name="AutoShape 15"/>
          <p:cNvCxnSpPr>
            <a:cxnSpLocks noChangeShapeType="1"/>
            <a:stCxn id="85004" idx="3"/>
            <a:endCxn id="85014" idx="7"/>
          </p:cNvCxnSpPr>
          <p:nvPr/>
        </p:nvCxnSpPr>
        <p:spPr bwMode="auto">
          <a:xfrm flipH="1">
            <a:off x="4564380" y="2272665"/>
            <a:ext cx="515620" cy="6337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1" name="Oval 16"/>
          <p:cNvSpPr>
            <a:spLocks noChangeArrowheads="1"/>
          </p:cNvSpPr>
          <p:nvPr/>
        </p:nvSpPr>
        <p:spPr bwMode="auto">
          <a:xfrm>
            <a:off x="2670810" y="2854960"/>
            <a:ext cx="353695" cy="35369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5012" name="AutoShape 17"/>
          <p:cNvCxnSpPr>
            <a:cxnSpLocks noChangeShapeType="1"/>
            <a:stCxn id="85011" idx="7"/>
            <a:endCxn id="84998" idx="3"/>
          </p:cNvCxnSpPr>
          <p:nvPr/>
        </p:nvCxnSpPr>
        <p:spPr bwMode="auto">
          <a:xfrm flipV="1">
            <a:off x="2973070" y="2272665"/>
            <a:ext cx="515620" cy="6337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3" name="AutoShape 18"/>
          <p:cNvCxnSpPr>
            <a:cxnSpLocks noChangeShapeType="1"/>
            <a:stCxn id="85000" idx="1"/>
            <a:endCxn id="85011" idx="5"/>
          </p:cNvCxnSpPr>
          <p:nvPr/>
        </p:nvCxnSpPr>
        <p:spPr bwMode="auto">
          <a:xfrm flipH="1" flipV="1">
            <a:off x="2973070" y="3157220"/>
            <a:ext cx="515620" cy="6337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4" name="Oval 19"/>
          <p:cNvSpPr>
            <a:spLocks noChangeArrowheads="1"/>
          </p:cNvSpPr>
          <p:nvPr/>
        </p:nvSpPr>
        <p:spPr bwMode="auto">
          <a:xfrm>
            <a:off x="4262120" y="2854960"/>
            <a:ext cx="353695" cy="35369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cxnSp>
        <p:nvCxnSpPr>
          <p:cNvPr id="85015" name="AutoShape 20"/>
          <p:cNvCxnSpPr>
            <a:cxnSpLocks noChangeShapeType="1"/>
            <a:stCxn id="84999" idx="1"/>
            <a:endCxn id="85014" idx="5"/>
          </p:cNvCxnSpPr>
          <p:nvPr/>
        </p:nvCxnSpPr>
        <p:spPr bwMode="auto">
          <a:xfrm flipH="1" flipV="1">
            <a:off x="4564380" y="3157220"/>
            <a:ext cx="515620" cy="6337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1"/>
          <p:cNvCxnSpPr>
            <a:cxnSpLocks noChangeShapeType="1"/>
            <a:stCxn id="85000" idx="7"/>
            <a:endCxn id="85014" idx="3"/>
          </p:cNvCxnSpPr>
          <p:nvPr/>
        </p:nvCxnSpPr>
        <p:spPr bwMode="auto">
          <a:xfrm flipV="1">
            <a:off x="3739515" y="3157220"/>
            <a:ext cx="574675" cy="6337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7" name="Text Box 22"/>
          <p:cNvSpPr txBox="1">
            <a:spLocks noChangeArrowheads="1"/>
          </p:cNvSpPr>
          <p:nvPr/>
        </p:nvSpPr>
        <p:spPr bwMode="auto">
          <a:xfrm>
            <a:off x="2873375" y="2354580"/>
            <a:ext cx="4191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18" name="Text Box 23"/>
          <p:cNvSpPr txBox="1">
            <a:spLocks noChangeArrowheads="1"/>
          </p:cNvSpPr>
          <p:nvPr/>
        </p:nvSpPr>
        <p:spPr bwMode="auto">
          <a:xfrm>
            <a:off x="3886835" y="2343785"/>
            <a:ext cx="4191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19" name="Text Box 24"/>
          <p:cNvSpPr txBox="1">
            <a:spLocks noChangeArrowheads="1"/>
          </p:cNvSpPr>
          <p:nvPr/>
        </p:nvSpPr>
        <p:spPr bwMode="auto">
          <a:xfrm>
            <a:off x="4218305" y="1859915"/>
            <a:ext cx="4191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0" name="Text Box 25"/>
          <p:cNvSpPr txBox="1">
            <a:spLocks noChangeArrowheads="1"/>
          </p:cNvSpPr>
          <p:nvPr/>
        </p:nvSpPr>
        <p:spPr bwMode="auto">
          <a:xfrm>
            <a:off x="5397500" y="2343785"/>
            <a:ext cx="5867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5021" name="Text Box 26"/>
          <p:cNvSpPr txBox="1">
            <a:spLocks noChangeArrowheads="1"/>
          </p:cNvSpPr>
          <p:nvPr/>
        </p:nvSpPr>
        <p:spPr bwMode="auto">
          <a:xfrm>
            <a:off x="4548505" y="2343785"/>
            <a:ext cx="4191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22" name="Text Box 27"/>
          <p:cNvSpPr txBox="1">
            <a:spLocks noChangeArrowheads="1"/>
          </p:cNvSpPr>
          <p:nvPr/>
        </p:nvSpPr>
        <p:spPr bwMode="auto">
          <a:xfrm>
            <a:off x="5515610" y="3389630"/>
            <a:ext cx="4191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23" name="Text Box 28"/>
          <p:cNvSpPr txBox="1">
            <a:spLocks noChangeArrowheads="1"/>
          </p:cNvSpPr>
          <p:nvPr/>
        </p:nvSpPr>
        <p:spPr bwMode="auto">
          <a:xfrm>
            <a:off x="4749165" y="3239135"/>
            <a:ext cx="4191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24" name="Text Box 29"/>
          <p:cNvSpPr txBox="1">
            <a:spLocks noChangeArrowheads="1"/>
          </p:cNvSpPr>
          <p:nvPr/>
        </p:nvSpPr>
        <p:spPr bwMode="auto">
          <a:xfrm>
            <a:off x="4985385" y="2743835"/>
            <a:ext cx="4191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5" name="Text Box 30"/>
          <p:cNvSpPr txBox="1">
            <a:spLocks noChangeArrowheads="1"/>
          </p:cNvSpPr>
          <p:nvPr/>
        </p:nvSpPr>
        <p:spPr bwMode="auto">
          <a:xfrm>
            <a:off x="3393440" y="2743835"/>
            <a:ext cx="4191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6" name="Text Box 31"/>
          <p:cNvSpPr txBox="1">
            <a:spLocks noChangeArrowheads="1"/>
          </p:cNvSpPr>
          <p:nvPr/>
        </p:nvSpPr>
        <p:spPr bwMode="auto">
          <a:xfrm>
            <a:off x="3747135" y="3239135"/>
            <a:ext cx="4191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5027" name="Text Box 32"/>
          <p:cNvSpPr txBox="1">
            <a:spLocks noChangeArrowheads="1"/>
          </p:cNvSpPr>
          <p:nvPr/>
        </p:nvSpPr>
        <p:spPr bwMode="auto">
          <a:xfrm>
            <a:off x="2891790" y="3389630"/>
            <a:ext cx="4191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28" name="Text Box 33"/>
          <p:cNvSpPr txBox="1">
            <a:spLocks noChangeArrowheads="1"/>
          </p:cNvSpPr>
          <p:nvPr/>
        </p:nvSpPr>
        <p:spPr bwMode="auto">
          <a:xfrm>
            <a:off x="4277995" y="3628390"/>
            <a:ext cx="41910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29" name="Text Box 34"/>
          <p:cNvSpPr txBox="1">
            <a:spLocks noChangeArrowheads="1"/>
          </p:cNvSpPr>
          <p:nvPr/>
        </p:nvSpPr>
        <p:spPr bwMode="auto">
          <a:xfrm>
            <a:off x="3610610" y="1577975"/>
            <a:ext cx="419100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5030" name="Text Box 35"/>
          <p:cNvSpPr txBox="1">
            <a:spLocks noChangeArrowheads="1"/>
          </p:cNvSpPr>
          <p:nvPr/>
        </p:nvSpPr>
        <p:spPr bwMode="auto">
          <a:xfrm>
            <a:off x="5106670" y="1569085"/>
            <a:ext cx="419100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5031" name="Text Box 38"/>
          <p:cNvSpPr txBox="1">
            <a:spLocks noChangeArrowheads="1"/>
          </p:cNvSpPr>
          <p:nvPr/>
        </p:nvSpPr>
        <p:spPr bwMode="auto">
          <a:xfrm>
            <a:off x="2267585" y="2914015"/>
            <a:ext cx="45148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5032" name="Text Box 39"/>
          <p:cNvSpPr txBox="1">
            <a:spLocks noChangeArrowheads="1"/>
          </p:cNvSpPr>
          <p:nvPr/>
        </p:nvSpPr>
        <p:spPr bwMode="auto">
          <a:xfrm>
            <a:off x="6146800" y="2854960"/>
            <a:ext cx="45148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5033" name="Text Box 40"/>
          <p:cNvSpPr txBox="1">
            <a:spLocks noChangeArrowheads="1"/>
          </p:cNvSpPr>
          <p:nvPr/>
        </p:nvSpPr>
        <p:spPr bwMode="auto">
          <a:xfrm>
            <a:off x="4213225" y="3267710"/>
            <a:ext cx="419100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5034" name="Text Box 43"/>
          <p:cNvSpPr txBox="1">
            <a:spLocks noChangeArrowheads="1"/>
          </p:cNvSpPr>
          <p:nvPr/>
        </p:nvSpPr>
        <p:spPr bwMode="auto">
          <a:xfrm>
            <a:off x="6040120" y="1685925"/>
            <a:ext cx="213868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latin typeface="Sitka Text" pitchFamily="2" charset="0"/>
              </a:rPr>
              <a:t>pick vertex with lowest cost and add it to S</a:t>
            </a:r>
            <a:endParaRPr lang="en-US" altLang="zh-CN" sz="1600" dirty="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85035" name="Text Box 44"/>
          <p:cNvSpPr txBox="1">
            <a:spLocks noChangeArrowheads="1"/>
          </p:cNvSpPr>
          <p:nvPr/>
        </p:nvSpPr>
        <p:spPr bwMode="auto">
          <a:xfrm>
            <a:off x="3387725" y="4151630"/>
            <a:ext cx="45148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5036" name="Text Box 45"/>
          <p:cNvSpPr txBox="1">
            <a:spLocks noChangeArrowheads="1"/>
          </p:cNvSpPr>
          <p:nvPr/>
        </p:nvSpPr>
        <p:spPr bwMode="auto">
          <a:xfrm>
            <a:off x="4979035" y="4151630"/>
            <a:ext cx="45148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0" name="Line 43"/>
          <p:cNvSpPr>
            <a:spLocks noChangeShapeType="1"/>
          </p:cNvSpPr>
          <p:nvPr/>
        </p:nvSpPr>
        <p:spPr bwMode="auto">
          <a:xfrm flipH="1" flipV="1">
            <a:off x="3660140" y="2398395"/>
            <a:ext cx="530225" cy="5308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1" name="Line 44"/>
          <p:cNvSpPr>
            <a:spLocks noChangeShapeType="1"/>
          </p:cNvSpPr>
          <p:nvPr/>
        </p:nvSpPr>
        <p:spPr bwMode="auto">
          <a:xfrm flipH="1" flipV="1">
            <a:off x="3895725" y="2221865"/>
            <a:ext cx="10610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4725035" y="1949450"/>
            <a:ext cx="1314450" cy="956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表格 51"/>
          <p:cNvGraphicFramePr>
            <a:graphicFrameLocks noGrp="1"/>
          </p:cNvGraphicFramePr>
          <p:nvPr/>
        </p:nvGraphicFramePr>
        <p:xfrm>
          <a:off x="2267491" y="4611985"/>
          <a:ext cx="4804410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520700"/>
                <a:gridCol w="520700"/>
                <a:gridCol w="520065"/>
                <a:gridCol w="520700"/>
                <a:gridCol w="520700"/>
                <a:gridCol w="520065"/>
                <a:gridCol w="520700"/>
              </a:tblGrid>
              <a:tr h="27813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20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854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49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849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45434D-B9FE-4267-937C-348F2145D37B}" type="slidenum">
              <a:rPr lang="en-US" altLang="zh-CN" sz="790"/>
              <a:pPr/>
              <a:t>26</a:t>
            </a:fld>
            <a:endParaRPr lang="en-US" altLang="zh-CN" sz="790"/>
          </a:p>
        </p:txBody>
      </p:sp>
      <p:sp>
        <p:nvSpPr>
          <p:cNvPr id="84998" name="Oval 3"/>
          <p:cNvSpPr>
            <a:spLocks noChangeArrowheads="1"/>
          </p:cNvSpPr>
          <p:nvPr/>
        </p:nvSpPr>
        <p:spPr bwMode="auto">
          <a:xfrm>
            <a:off x="2967355" y="1894840"/>
            <a:ext cx="304800" cy="30480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4999" name="Oval 4"/>
          <p:cNvSpPr>
            <a:spLocks noChangeArrowheads="1"/>
          </p:cNvSpPr>
          <p:nvPr/>
        </p:nvSpPr>
        <p:spPr bwMode="auto">
          <a:xfrm>
            <a:off x="4338955" y="3419475"/>
            <a:ext cx="304800" cy="3048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00" name="Oval 5"/>
          <p:cNvSpPr>
            <a:spLocks noChangeArrowheads="1"/>
          </p:cNvSpPr>
          <p:nvPr/>
        </p:nvSpPr>
        <p:spPr bwMode="auto">
          <a:xfrm>
            <a:off x="2967355" y="3419475"/>
            <a:ext cx="304800" cy="3048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cxnSp>
        <p:nvCxnSpPr>
          <p:cNvPr id="85001" name="AutoShape 6"/>
          <p:cNvCxnSpPr>
            <a:cxnSpLocks noChangeShapeType="1"/>
            <a:stCxn id="84999" idx="2"/>
            <a:endCxn id="85000" idx="6"/>
          </p:cNvCxnSpPr>
          <p:nvPr/>
        </p:nvCxnSpPr>
        <p:spPr bwMode="auto">
          <a:xfrm flipH="1">
            <a:off x="3272155" y="3571875"/>
            <a:ext cx="10668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2" name="AutoShape 7"/>
          <p:cNvCxnSpPr>
            <a:cxnSpLocks noChangeShapeType="1"/>
            <a:stCxn id="85014" idx="2"/>
            <a:endCxn id="85011" idx="6"/>
          </p:cNvCxnSpPr>
          <p:nvPr/>
        </p:nvCxnSpPr>
        <p:spPr bwMode="auto">
          <a:xfrm flipH="1">
            <a:off x="2611755" y="2809875"/>
            <a:ext cx="10668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3" name="AutoShape 8"/>
          <p:cNvCxnSpPr>
            <a:cxnSpLocks noChangeShapeType="1"/>
            <a:stCxn id="84998" idx="6"/>
            <a:endCxn id="85004" idx="2"/>
          </p:cNvCxnSpPr>
          <p:nvPr/>
        </p:nvCxnSpPr>
        <p:spPr bwMode="auto">
          <a:xfrm>
            <a:off x="3272155" y="2047240"/>
            <a:ext cx="10668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4" name="Oval 9"/>
          <p:cNvSpPr>
            <a:spLocks noChangeArrowheads="1"/>
          </p:cNvSpPr>
          <p:nvPr/>
        </p:nvSpPr>
        <p:spPr bwMode="auto">
          <a:xfrm>
            <a:off x="4338955" y="1894840"/>
            <a:ext cx="304800" cy="3048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05" name="Oval 10"/>
          <p:cNvSpPr>
            <a:spLocks noChangeArrowheads="1"/>
          </p:cNvSpPr>
          <p:nvPr/>
        </p:nvSpPr>
        <p:spPr bwMode="auto">
          <a:xfrm>
            <a:off x="4948555" y="2657475"/>
            <a:ext cx="304800" cy="3048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85006" name="AutoShape 11"/>
          <p:cNvCxnSpPr>
            <a:cxnSpLocks noChangeShapeType="1"/>
            <a:stCxn id="85005" idx="2"/>
            <a:endCxn id="85014" idx="6"/>
          </p:cNvCxnSpPr>
          <p:nvPr/>
        </p:nvCxnSpPr>
        <p:spPr bwMode="auto">
          <a:xfrm flipH="1">
            <a:off x="3983355" y="2809875"/>
            <a:ext cx="9652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7" name="AutoShape 12"/>
          <p:cNvCxnSpPr>
            <a:cxnSpLocks noChangeShapeType="1"/>
            <a:stCxn id="85005" idx="1"/>
            <a:endCxn id="85004" idx="5"/>
          </p:cNvCxnSpPr>
          <p:nvPr/>
        </p:nvCxnSpPr>
        <p:spPr bwMode="auto">
          <a:xfrm flipH="1" flipV="1">
            <a:off x="4599305" y="2155190"/>
            <a:ext cx="393700" cy="546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8" name="AutoShape 13"/>
          <p:cNvCxnSpPr>
            <a:cxnSpLocks noChangeShapeType="1"/>
            <a:stCxn id="84999" idx="7"/>
            <a:endCxn id="85005" idx="3"/>
          </p:cNvCxnSpPr>
          <p:nvPr/>
        </p:nvCxnSpPr>
        <p:spPr bwMode="auto">
          <a:xfrm flipV="1">
            <a:off x="4599305" y="2917825"/>
            <a:ext cx="393700" cy="546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9" name="AutoShape 14"/>
          <p:cNvCxnSpPr>
            <a:cxnSpLocks noChangeShapeType="1"/>
            <a:stCxn id="84998" idx="5"/>
            <a:endCxn id="85014" idx="1"/>
          </p:cNvCxnSpPr>
          <p:nvPr/>
        </p:nvCxnSpPr>
        <p:spPr bwMode="auto">
          <a:xfrm>
            <a:off x="3227705" y="2155190"/>
            <a:ext cx="495300" cy="546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0" name="AutoShape 15"/>
          <p:cNvCxnSpPr>
            <a:cxnSpLocks noChangeShapeType="1"/>
            <a:stCxn id="85004" idx="3"/>
            <a:endCxn id="85014" idx="7"/>
          </p:cNvCxnSpPr>
          <p:nvPr/>
        </p:nvCxnSpPr>
        <p:spPr bwMode="auto">
          <a:xfrm flipH="1">
            <a:off x="3938905" y="2155190"/>
            <a:ext cx="444500" cy="546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1" name="Oval 16"/>
          <p:cNvSpPr>
            <a:spLocks noChangeArrowheads="1"/>
          </p:cNvSpPr>
          <p:nvPr/>
        </p:nvSpPr>
        <p:spPr bwMode="auto">
          <a:xfrm>
            <a:off x="2306320" y="2657475"/>
            <a:ext cx="304800" cy="3048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5012" name="AutoShape 17"/>
          <p:cNvCxnSpPr>
            <a:cxnSpLocks noChangeShapeType="1"/>
            <a:stCxn id="85011" idx="7"/>
            <a:endCxn id="84998" idx="3"/>
          </p:cNvCxnSpPr>
          <p:nvPr/>
        </p:nvCxnSpPr>
        <p:spPr bwMode="auto">
          <a:xfrm flipV="1">
            <a:off x="2566670" y="2155190"/>
            <a:ext cx="444500" cy="546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3" name="AutoShape 18"/>
          <p:cNvCxnSpPr>
            <a:cxnSpLocks noChangeShapeType="1"/>
            <a:stCxn id="85000" idx="1"/>
            <a:endCxn id="85011" idx="5"/>
          </p:cNvCxnSpPr>
          <p:nvPr/>
        </p:nvCxnSpPr>
        <p:spPr bwMode="auto">
          <a:xfrm flipH="1" flipV="1">
            <a:off x="2566670" y="2917825"/>
            <a:ext cx="444500" cy="5461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4" name="Oval 19"/>
          <p:cNvSpPr>
            <a:spLocks noChangeArrowheads="1"/>
          </p:cNvSpPr>
          <p:nvPr/>
        </p:nvSpPr>
        <p:spPr bwMode="auto">
          <a:xfrm>
            <a:off x="3678555" y="2657475"/>
            <a:ext cx="304800" cy="30480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cxnSp>
        <p:nvCxnSpPr>
          <p:cNvPr id="85015" name="AutoShape 20"/>
          <p:cNvCxnSpPr>
            <a:cxnSpLocks noChangeShapeType="1"/>
            <a:stCxn id="84999" idx="1"/>
            <a:endCxn id="85014" idx="5"/>
          </p:cNvCxnSpPr>
          <p:nvPr/>
        </p:nvCxnSpPr>
        <p:spPr bwMode="auto">
          <a:xfrm flipH="1" flipV="1">
            <a:off x="3938905" y="2917825"/>
            <a:ext cx="444500" cy="5461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1"/>
          <p:cNvCxnSpPr>
            <a:cxnSpLocks noChangeShapeType="1"/>
            <a:stCxn id="85000" idx="7"/>
            <a:endCxn id="85014" idx="3"/>
          </p:cNvCxnSpPr>
          <p:nvPr/>
        </p:nvCxnSpPr>
        <p:spPr bwMode="auto">
          <a:xfrm flipV="1">
            <a:off x="3227705" y="2917825"/>
            <a:ext cx="495300" cy="5461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7" name="Text Box 22"/>
          <p:cNvSpPr txBox="1">
            <a:spLocks noChangeArrowheads="1"/>
          </p:cNvSpPr>
          <p:nvPr/>
        </p:nvSpPr>
        <p:spPr bwMode="auto">
          <a:xfrm>
            <a:off x="2481580" y="2202180"/>
            <a:ext cx="3613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18" name="Text Box 23"/>
          <p:cNvSpPr txBox="1">
            <a:spLocks noChangeArrowheads="1"/>
          </p:cNvSpPr>
          <p:nvPr/>
        </p:nvSpPr>
        <p:spPr bwMode="auto">
          <a:xfrm>
            <a:off x="3354705" y="2193290"/>
            <a:ext cx="3613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19" name="Text Box 24"/>
          <p:cNvSpPr txBox="1">
            <a:spLocks noChangeArrowheads="1"/>
          </p:cNvSpPr>
          <p:nvPr/>
        </p:nvSpPr>
        <p:spPr bwMode="auto">
          <a:xfrm>
            <a:off x="3640455" y="1776095"/>
            <a:ext cx="3613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0" name="Text Box 25"/>
          <p:cNvSpPr txBox="1">
            <a:spLocks noChangeArrowheads="1"/>
          </p:cNvSpPr>
          <p:nvPr/>
        </p:nvSpPr>
        <p:spPr bwMode="auto">
          <a:xfrm>
            <a:off x="4657090" y="2193290"/>
            <a:ext cx="50609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5021" name="Text Box 26"/>
          <p:cNvSpPr txBox="1">
            <a:spLocks noChangeArrowheads="1"/>
          </p:cNvSpPr>
          <p:nvPr/>
        </p:nvSpPr>
        <p:spPr bwMode="auto">
          <a:xfrm>
            <a:off x="3924935" y="2193290"/>
            <a:ext cx="3613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22" name="Text Box 27"/>
          <p:cNvSpPr txBox="1">
            <a:spLocks noChangeArrowheads="1"/>
          </p:cNvSpPr>
          <p:nvPr/>
        </p:nvSpPr>
        <p:spPr bwMode="auto">
          <a:xfrm>
            <a:off x="4758690" y="3094355"/>
            <a:ext cx="3613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23" name="Text Box 28"/>
          <p:cNvSpPr txBox="1">
            <a:spLocks noChangeArrowheads="1"/>
          </p:cNvSpPr>
          <p:nvPr/>
        </p:nvSpPr>
        <p:spPr bwMode="auto">
          <a:xfrm>
            <a:off x="4098290" y="2964815"/>
            <a:ext cx="3613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24" name="Text Box 29"/>
          <p:cNvSpPr txBox="1">
            <a:spLocks noChangeArrowheads="1"/>
          </p:cNvSpPr>
          <p:nvPr/>
        </p:nvSpPr>
        <p:spPr bwMode="auto">
          <a:xfrm>
            <a:off x="4301490" y="2538095"/>
            <a:ext cx="3613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5" name="Text Box 30"/>
          <p:cNvSpPr txBox="1">
            <a:spLocks noChangeArrowheads="1"/>
          </p:cNvSpPr>
          <p:nvPr/>
        </p:nvSpPr>
        <p:spPr bwMode="auto">
          <a:xfrm>
            <a:off x="2929255" y="2538095"/>
            <a:ext cx="3613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6" name="Text Box 31"/>
          <p:cNvSpPr txBox="1">
            <a:spLocks noChangeArrowheads="1"/>
          </p:cNvSpPr>
          <p:nvPr/>
        </p:nvSpPr>
        <p:spPr bwMode="auto">
          <a:xfrm>
            <a:off x="3234055" y="2964815"/>
            <a:ext cx="3613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5027" name="Text Box 32"/>
          <p:cNvSpPr txBox="1">
            <a:spLocks noChangeArrowheads="1"/>
          </p:cNvSpPr>
          <p:nvPr/>
        </p:nvSpPr>
        <p:spPr bwMode="auto">
          <a:xfrm>
            <a:off x="2497455" y="3094355"/>
            <a:ext cx="3613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28" name="Text Box 33"/>
          <p:cNvSpPr txBox="1">
            <a:spLocks noChangeArrowheads="1"/>
          </p:cNvSpPr>
          <p:nvPr/>
        </p:nvSpPr>
        <p:spPr bwMode="auto">
          <a:xfrm>
            <a:off x="3691890" y="3300730"/>
            <a:ext cx="3613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29" name="Text Box 34"/>
          <p:cNvSpPr txBox="1">
            <a:spLocks noChangeArrowheads="1"/>
          </p:cNvSpPr>
          <p:nvPr/>
        </p:nvSpPr>
        <p:spPr bwMode="auto">
          <a:xfrm>
            <a:off x="3116580" y="1556385"/>
            <a:ext cx="36131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5030" name="Text Box 35"/>
          <p:cNvSpPr txBox="1">
            <a:spLocks noChangeArrowheads="1"/>
          </p:cNvSpPr>
          <p:nvPr/>
        </p:nvSpPr>
        <p:spPr bwMode="auto">
          <a:xfrm>
            <a:off x="4406265" y="1548765"/>
            <a:ext cx="36131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5031" name="Text Box 38"/>
          <p:cNvSpPr txBox="1">
            <a:spLocks noChangeArrowheads="1"/>
          </p:cNvSpPr>
          <p:nvPr/>
        </p:nvSpPr>
        <p:spPr bwMode="auto">
          <a:xfrm>
            <a:off x="1958975" y="2708275"/>
            <a:ext cx="36131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85032" name="Text Box 39"/>
          <p:cNvSpPr txBox="1">
            <a:spLocks noChangeArrowheads="1"/>
          </p:cNvSpPr>
          <p:nvPr/>
        </p:nvSpPr>
        <p:spPr bwMode="auto">
          <a:xfrm>
            <a:off x="5302885" y="2656840"/>
            <a:ext cx="36131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85033" name="Text Box 40"/>
          <p:cNvSpPr txBox="1">
            <a:spLocks noChangeArrowheads="1"/>
          </p:cNvSpPr>
          <p:nvPr/>
        </p:nvSpPr>
        <p:spPr bwMode="auto">
          <a:xfrm>
            <a:off x="3636010" y="3013075"/>
            <a:ext cx="36131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5035" name="Text Box 44"/>
          <p:cNvSpPr txBox="1">
            <a:spLocks noChangeArrowheads="1"/>
          </p:cNvSpPr>
          <p:nvPr/>
        </p:nvSpPr>
        <p:spPr bwMode="auto">
          <a:xfrm>
            <a:off x="2924810" y="3775075"/>
            <a:ext cx="36131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85036" name="Text Box 45"/>
          <p:cNvSpPr txBox="1">
            <a:spLocks noChangeArrowheads="1"/>
          </p:cNvSpPr>
          <p:nvPr/>
        </p:nvSpPr>
        <p:spPr bwMode="auto">
          <a:xfrm>
            <a:off x="4296410" y="3775075"/>
            <a:ext cx="36131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2" name="Line 45"/>
          <p:cNvSpPr>
            <a:spLocks noChangeShapeType="1"/>
          </p:cNvSpPr>
          <p:nvPr/>
        </p:nvSpPr>
        <p:spPr bwMode="auto">
          <a:xfrm flipH="1" flipV="1">
            <a:off x="3974465" y="2889250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 flipH="1" flipV="1">
            <a:off x="3923665" y="2990850"/>
            <a:ext cx="355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4" name="Line 47"/>
          <p:cNvSpPr>
            <a:spLocks noChangeShapeType="1"/>
          </p:cNvSpPr>
          <p:nvPr/>
        </p:nvSpPr>
        <p:spPr bwMode="auto">
          <a:xfrm flipV="1">
            <a:off x="3364865" y="2990850"/>
            <a:ext cx="355600" cy="40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5" name="Line 48"/>
          <p:cNvSpPr>
            <a:spLocks noChangeShapeType="1"/>
          </p:cNvSpPr>
          <p:nvPr/>
        </p:nvSpPr>
        <p:spPr bwMode="auto">
          <a:xfrm flipV="1">
            <a:off x="2653030" y="2889250"/>
            <a:ext cx="965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 flipH="1" flipV="1">
            <a:off x="3159125" y="2263775"/>
            <a:ext cx="4572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7" name="Line 44"/>
          <p:cNvSpPr>
            <a:spLocks noChangeShapeType="1"/>
          </p:cNvSpPr>
          <p:nvPr/>
        </p:nvSpPr>
        <p:spPr bwMode="auto">
          <a:xfrm flipH="1" flipV="1">
            <a:off x="3362325" y="2111375"/>
            <a:ext cx="91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3" name="矩形 2"/>
          <p:cNvSpPr/>
          <p:nvPr/>
        </p:nvSpPr>
        <p:spPr>
          <a:xfrm>
            <a:off x="5262245" y="2164715"/>
            <a:ext cx="217678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Sitka Text" pitchFamily="2" charset="0"/>
              </a:rPr>
              <a:t>update neighbors</a:t>
            </a:r>
          </a:p>
        </p:txBody>
      </p:sp>
      <p:sp>
        <p:nvSpPr>
          <p:cNvPr id="59" name="Text Box 49"/>
          <p:cNvSpPr txBox="1">
            <a:spLocks noChangeArrowheads="1"/>
          </p:cNvSpPr>
          <p:nvPr/>
        </p:nvSpPr>
        <p:spPr bwMode="auto">
          <a:xfrm>
            <a:off x="5145405" y="3107055"/>
            <a:ext cx="2487295" cy="107569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latin typeface="Sitka Text" pitchFamily="2" charset="0"/>
              </a:defRPr>
            </a:lvl1pPr>
          </a:lstStyle>
          <a:p>
            <a:r>
              <a:rPr lang="en-US" altLang="zh-CN" dirty="0"/>
              <a:t>Cost(v3) = 1 + 2 = 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Cost(v5</a:t>
            </a:r>
            <a:r>
              <a:rPr lang="en-US" altLang="zh-CN" dirty="0"/>
              <a:t>) = 1 + 2 = </a:t>
            </a:r>
            <a:r>
              <a:rPr lang="en-US" altLang="zh-CN" dirty="0" smtClean="0"/>
              <a:t>3</a:t>
            </a:r>
          </a:p>
          <a:p>
            <a:r>
              <a:rPr lang="en-US" altLang="zh-CN" dirty="0" smtClean="0"/>
              <a:t>Cost(v6</a:t>
            </a:r>
            <a:r>
              <a:rPr lang="en-US" altLang="zh-CN" dirty="0"/>
              <a:t>) = 1 + 8 = </a:t>
            </a:r>
            <a:r>
              <a:rPr lang="en-US" altLang="zh-CN" dirty="0" smtClean="0"/>
              <a:t>9</a:t>
            </a:r>
          </a:p>
          <a:p>
            <a:r>
              <a:rPr lang="en-US" altLang="zh-CN" dirty="0" smtClean="0"/>
              <a:t>Cost(v7</a:t>
            </a:r>
            <a:r>
              <a:rPr lang="en-US" altLang="zh-CN" dirty="0"/>
              <a:t>) = 1 + 4 = 5</a:t>
            </a:r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2267491" y="4253210"/>
          <a:ext cx="4804410" cy="186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520700"/>
                <a:gridCol w="520700"/>
                <a:gridCol w="520065"/>
                <a:gridCol w="520700"/>
                <a:gridCol w="520700"/>
                <a:gridCol w="520065"/>
                <a:gridCol w="520700"/>
              </a:tblGrid>
              <a:tr h="27813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20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20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20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u="sng" dirty="0" smtClean="0">
                          <a:solidFill>
                            <a:srgbClr val="FF0000"/>
                          </a:solidFill>
                          <a:latin typeface="Sitka Text" pitchFamily="2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Sitka Text" pitchFamily="2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u="sng" dirty="0" smtClean="0">
                          <a:solidFill>
                            <a:srgbClr val="008000"/>
                          </a:solidFill>
                          <a:latin typeface="Sitka Text" pitchFamily="2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Sitka Text" pitchFamily="2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Sitka Text" pitchFamily="2" charset="0"/>
                        </a:rPr>
                        <a:t>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latin typeface="Sitka Text" pitchFamily="2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20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20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854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49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849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45434D-B9FE-4267-937C-348F2145D37B}" type="slidenum">
              <a:rPr lang="en-US" altLang="zh-CN" sz="790"/>
              <a:pPr/>
              <a:t>27</a:t>
            </a:fld>
            <a:endParaRPr lang="en-US" altLang="zh-CN" sz="790"/>
          </a:p>
        </p:txBody>
      </p:sp>
      <p:sp>
        <p:nvSpPr>
          <p:cNvPr id="84998" name="Oval 3"/>
          <p:cNvSpPr>
            <a:spLocks noChangeArrowheads="1"/>
          </p:cNvSpPr>
          <p:nvPr/>
        </p:nvSpPr>
        <p:spPr bwMode="auto">
          <a:xfrm>
            <a:off x="3303270" y="1755140"/>
            <a:ext cx="302895" cy="30607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4999" name="Oval 4"/>
          <p:cNvSpPr>
            <a:spLocks noChangeArrowheads="1"/>
          </p:cNvSpPr>
          <p:nvPr/>
        </p:nvSpPr>
        <p:spPr bwMode="auto">
          <a:xfrm>
            <a:off x="4667250" y="3284220"/>
            <a:ext cx="302895" cy="30607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00" name="Oval 5"/>
          <p:cNvSpPr>
            <a:spLocks noChangeArrowheads="1"/>
          </p:cNvSpPr>
          <p:nvPr/>
        </p:nvSpPr>
        <p:spPr bwMode="auto">
          <a:xfrm>
            <a:off x="3303270" y="3284220"/>
            <a:ext cx="302895" cy="30607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cxnSp>
        <p:nvCxnSpPr>
          <p:cNvPr id="85001" name="AutoShape 6"/>
          <p:cNvCxnSpPr>
            <a:cxnSpLocks noChangeShapeType="1"/>
            <a:stCxn id="84999" idx="2"/>
            <a:endCxn id="85000" idx="6"/>
          </p:cNvCxnSpPr>
          <p:nvPr/>
        </p:nvCxnSpPr>
        <p:spPr bwMode="auto">
          <a:xfrm flipH="1">
            <a:off x="3606165" y="3437255"/>
            <a:ext cx="1060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2" name="AutoShape 7"/>
          <p:cNvCxnSpPr>
            <a:cxnSpLocks noChangeShapeType="1"/>
            <a:stCxn id="85014" idx="2"/>
            <a:endCxn id="85011" idx="6"/>
          </p:cNvCxnSpPr>
          <p:nvPr/>
        </p:nvCxnSpPr>
        <p:spPr bwMode="auto">
          <a:xfrm flipH="1">
            <a:off x="2949575" y="2672715"/>
            <a:ext cx="1060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3" name="AutoShape 8"/>
          <p:cNvCxnSpPr>
            <a:cxnSpLocks noChangeShapeType="1"/>
            <a:stCxn id="84998" idx="6"/>
            <a:endCxn id="85004" idx="2"/>
          </p:cNvCxnSpPr>
          <p:nvPr/>
        </p:nvCxnSpPr>
        <p:spPr bwMode="auto">
          <a:xfrm>
            <a:off x="3606165" y="1908175"/>
            <a:ext cx="1060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4" name="Oval 9"/>
          <p:cNvSpPr>
            <a:spLocks noChangeArrowheads="1"/>
          </p:cNvSpPr>
          <p:nvPr/>
        </p:nvSpPr>
        <p:spPr bwMode="auto">
          <a:xfrm>
            <a:off x="4667250" y="1755140"/>
            <a:ext cx="302895" cy="30607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05" name="Oval 10"/>
          <p:cNvSpPr>
            <a:spLocks noChangeArrowheads="1"/>
          </p:cNvSpPr>
          <p:nvPr/>
        </p:nvSpPr>
        <p:spPr bwMode="auto">
          <a:xfrm>
            <a:off x="5273040" y="2519680"/>
            <a:ext cx="302895" cy="30607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85006" name="AutoShape 11"/>
          <p:cNvCxnSpPr>
            <a:cxnSpLocks noChangeShapeType="1"/>
            <a:stCxn id="85005" idx="2"/>
            <a:endCxn id="85014" idx="6"/>
          </p:cNvCxnSpPr>
          <p:nvPr/>
        </p:nvCxnSpPr>
        <p:spPr bwMode="auto">
          <a:xfrm flipH="1">
            <a:off x="4313555" y="2672715"/>
            <a:ext cx="95948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7" name="AutoShape 12"/>
          <p:cNvCxnSpPr>
            <a:cxnSpLocks noChangeShapeType="1"/>
            <a:stCxn id="85005" idx="1"/>
            <a:endCxn id="85004" idx="5"/>
          </p:cNvCxnSpPr>
          <p:nvPr/>
        </p:nvCxnSpPr>
        <p:spPr bwMode="auto">
          <a:xfrm flipH="1" flipV="1">
            <a:off x="4925695" y="2016125"/>
            <a:ext cx="391160" cy="548005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8" name="AutoShape 13"/>
          <p:cNvCxnSpPr>
            <a:cxnSpLocks noChangeShapeType="1"/>
            <a:stCxn id="84999" idx="7"/>
            <a:endCxn id="85005" idx="3"/>
          </p:cNvCxnSpPr>
          <p:nvPr/>
        </p:nvCxnSpPr>
        <p:spPr bwMode="auto">
          <a:xfrm flipV="1">
            <a:off x="4925695" y="2780665"/>
            <a:ext cx="391160" cy="5480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9" name="AutoShape 14"/>
          <p:cNvCxnSpPr>
            <a:cxnSpLocks noChangeShapeType="1"/>
            <a:stCxn id="84998" idx="5"/>
            <a:endCxn id="85014" idx="1"/>
          </p:cNvCxnSpPr>
          <p:nvPr/>
        </p:nvCxnSpPr>
        <p:spPr bwMode="auto">
          <a:xfrm>
            <a:off x="3562350" y="2016125"/>
            <a:ext cx="492125" cy="5480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0" name="AutoShape 15"/>
          <p:cNvCxnSpPr>
            <a:cxnSpLocks noChangeShapeType="1"/>
            <a:stCxn id="85004" idx="3"/>
            <a:endCxn id="85014" idx="7"/>
          </p:cNvCxnSpPr>
          <p:nvPr/>
        </p:nvCxnSpPr>
        <p:spPr bwMode="auto">
          <a:xfrm flipH="1">
            <a:off x="4269105" y="2016125"/>
            <a:ext cx="441960" cy="548005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1" name="Oval 16"/>
          <p:cNvSpPr>
            <a:spLocks noChangeArrowheads="1"/>
          </p:cNvSpPr>
          <p:nvPr/>
        </p:nvSpPr>
        <p:spPr bwMode="auto">
          <a:xfrm>
            <a:off x="2646680" y="2519680"/>
            <a:ext cx="302895" cy="30607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5012" name="AutoShape 17"/>
          <p:cNvCxnSpPr>
            <a:cxnSpLocks noChangeShapeType="1"/>
            <a:stCxn id="85011" idx="7"/>
            <a:endCxn id="84998" idx="3"/>
          </p:cNvCxnSpPr>
          <p:nvPr/>
        </p:nvCxnSpPr>
        <p:spPr bwMode="auto">
          <a:xfrm flipV="1">
            <a:off x="2905760" y="2016125"/>
            <a:ext cx="441960" cy="5480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3" name="AutoShape 18"/>
          <p:cNvCxnSpPr>
            <a:cxnSpLocks noChangeShapeType="1"/>
            <a:stCxn id="85000" idx="1"/>
            <a:endCxn id="85011" idx="5"/>
          </p:cNvCxnSpPr>
          <p:nvPr/>
        </p:nvCxnSpPr>
        <p:spPr bwMode="auto">
          <a:xfrm flipH="1" flipV="1">
            <a:off x="2905760" y="2780665"/>
            <a:ext cx="441960" cy="5480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4" name="Oval 19"/>
          <p:cNvSpPr>
            <a:spLocks noChangeArrowheads="1"/>
          </p:cNvSpPr>
          <p:nvPr/>
        </p:nvSpPr>
        <p:spPr bwMode="auto">
          <a:xfrm>
            <a:off x="4010660" y="2519680"/>
            <a:ext cx="302895" cy="30607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cxnSp>
        <p:nvCxnSpPr>
          <p:cNvPr id="85015" name="AutoShape 20"/>
          <p:cNvCxnSpPr>
            <a:cxnSpLocks noChangeShapeType="1"/>
            <a:stCxn id="84999" idx="1"/>
            <a:endCxn id="85014" idx="5"/>
          </p:cNvCxnSpPr>
          <p:nvPr/>
        </p:nvCxnSpPr>
        <p:spPr bwMode="auto">
          <a:xfrm flipH="1" flipV="1">
            <a:off x="4269105" y="2780665"/>
            <a:ext cx="441960" cy="5480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1"/>
          <p:cNvCxnSpPr>
            <a:cxnSpLocks noChangeShapeType="1"/>
            <a:stCxn id="85000" idx="7"/>
            <a:endCxn id="85014" idx="3"/>
          </p:cNvCxnSpPr>
          <p:nvPr/>
        </p:nvCxnSpPr>
        <p:spPr bwMode="auto">
          <a:xfrm flipV="1">
            <a:off x="3562350" y="2780665"/>
            <a:ext cx="492125" cy="5480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7" name="Text Box 22"/>
          <p:cNvSpPr txBox="1">
            <a:spLocks noChangeArrowheads="1"/>
          </p:cNvSpPr>
          <p:nvPr/>
        </p:nvSpPr>
        <p:spPr bwMode="auto">
          <a:xfrm>
            <a:off x="2838450" y="2063750"/>
            <a:ext cx="32321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18" name="Text Box 23"/>
          <p:cNvSpPr txBox="1">
            <a:spLocks noChangeArrowheads="1"/>
          </p:cNvSpPr>
          <p:nvPr/>
        </p:nvSpPr>
        <p:spPr bwMode="auto">
          <a:xfrm>
            <a:off x="3706495" y="2054225"/>
            <a:ext cx="32321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19" name="Text Box 24"/>
          <p:cNvSpPr txBox="1">
            <a:spLocks noChangeArrowheads="1"/>
          </p:cNvSpPr>
          <p:nvPr/>
        </p:nvSpPr>
        <p:spPr bwMode="auto">
          <a:xfrm>
            <a:off x="3990975" y="1635760"/>
            <a:ext cx="32321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0" name="Text Box 25"/>
          <p:cNvSpPr txBox="1">
            <a:spLocks noChangeArrowheads="1"/>
          </p:cNvSpPr>
          <p:nvPr/>
        </p:nvSpPr>
        <p:spPr bwMode="auto">
          <a:xfrm>
            <a:off x="5019040" y="2054225"/>
            <a:ext cx="43116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5021" name="Text Box 26"/>
          <p:cNvSpPr txBox="1">
            <a:spLocks noChangeArrowheads="1"/>
          </p:cNvSpPr>
          <p:nvPr/>
        </p:nvSpPr>
        <p:spPr bwMode="auto">
          <a:xfrm>
            <a:off x="4273550" y="2054225"/>
            <a:ext cx="32321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22" name="Text Box 27"/>
          <p:cNvSpPr txBox="1">
            <a:spLocks noChangeArrowheads="1"/>
          </p:cNvSpPr>
          <p:nvPr/>
        </p:nvSpPr>
        <p:spPr bwMode="auto">
          <a:xfrm>
            <a:off x="5102225" y="2959100"/>
            <a:ext cx="32321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23" name="Text Box 28"/>
          <p:cNvSpPr txBox="1">
            <a:spLocks noChangeArrowheads="1"/>
          </p:cNvSpPr>
          <p:nvPr/>
        </p:nvSpPr>
        <p:spPr bwMode="auto">
          <a:xfrm>
            <a:off x="4445635" y="2828290"/>
            <a:ext cx="32321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24" name="Text Box 29"/>
          <p:cNvSpPr txBox="1">
            <a:spLocks noChangeArrowheads="1"/>
          </p:cNvSpPr>
          <p:nvPr/>
        </p:nvSpPr>
        <p:spPr bwMode="auto">
          <a:xfrm>
            <a:off x="4647565" y="2400300"/>
            <a:ext cx="32321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5" name="Text Box 30"/>
          <p:cNvSpPr txBox="1">
            <a:spLocks noChangeArrowheads="1"/>
          </p:cNvSpPr>
          <p:nvPr/>
        </p:nvSpPr>
        <p:spPr bwMode="auto">
          <a:xfrm>
            <a:off x="3283585" y="2400300"/>
            <a:ext cx="32321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6" name="Text Box 31"/>
          <p:cNvSpPr txBox="1">
            <a:spLocks noChangeArrowheads="1"/>
          </p:cNvSpPr>
          <p:nvPr/>
        </p:nvSpPr>
        <p:spPr bwMode="auto">
          <a:xfrm>
            <a:off x="3586480" y="2828290"/>
            <a:ext cx="32321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5027" name="Text Box 32"/>
          <p:cNvSpPr txBox="1">
            <a:spLocks noChangeArrowheads="1"/>
          </p:cNvSpPr>
          <p:nvPr/>
        </p:nvSpPr>
        <p:spPr bwMode="auto">
          <a:xfrm>
            <a:off x="2854325" y="2959100"/>
            <a:ext cx="32321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28" name="Text Box 33"/>
          <p:cNvSpPr txBox="1">
            <a:spLocks noChangeArrowheads="1"/>
          </p:cNvSpPr>
          <p:nvPr/>
        </p:nvSpPr>
        <p:spPr bwMode="auto">
          <a:xfrm>
            <a:off x="4041775" y="3164840"/>
            <a:ext cx="32321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29" name="Text Box 34"/>
          <p:cNvSpPr txBox="1">
            <a:spLocks noChangeArrowheads="1"/>
          </p:cNvSpPr>
          <p:nvPr/>
        </p:nvSpPr>
        <p:spPr bwMode="auto">
          <a:xfrm>
            <a:off x="3451860" y="1415415"/>
            <a:ext cx="336550" cy="336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5030" name="Text Box 35"/>
          <p:cNvSpPr txBox="1">
            <a:spLocks noChangeArrowheads="1"/>
          </p:cNvSpPr>
          <p:nvPr/>
        </p:nvSpPr>
        <p:spPr bwMode="auto">
          <a:xfrm>
            <a:off x="4733925" y="1407795"/>
            <a:ext cx="336550" cy="336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5031" name="Text Box 38"/>
          <p:cNvSpPr txBox="1">
            <a:spLocks noChangeArrowheads="1"/>
          </p:cNvSpPr>
          <p:nvPr/>
        </p:nvSpPr>
        <p:spPr bwMode="auto">
          <a:xfrm>
            <a:off x="2301240" y="2570480"/>
            <a:ext cx="336550" cy="336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85032" name="Text Box 39"/>
          <p:cNvSpPr txBox="1">
            <a:spLocks noChangeArrowheads="1"/>
          </p:cNvSpPr>
          <p:nvPr/>
        </p:nvSpPr>
        <p:spPr bwMode="auto">
          <a:xfrm>
            <a:off x="5624830" y="2519680"/>
            <a:ext cx="336550" cy="336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85033" name="Text Box 40"/>
          <p:cNvSpPr txBox="1">
            <a:spLocks noChangeArrowheads="1"/>
          </p:cNvSpPr>
          <p:nvPr/>
        </p:nvSpPr>
        <p:spPr bwMode="auto">
          <a:xfrm>
            <a:off x="3968115" y="2876550"/>
            <a:ext cx="336550" cy="336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5035" name="Text Box 44"/>
          <p:cNvSpPr txBox="1">
            <a:spLocks noChangeArrowheads="1"/>
          </p:cNvSpPr>
          <p:nvPr/>
        </p:nvSpPr>
        <p:spPr bwMode="auto">
          <a:xfrm>
            <a:off x="3261360" y="3641090"/>
            <a:ext cx="336550" cy="336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85036" name="Text Box 45"/>
          <p:cNvSpPr txBox="1">
            <a:spLocks noChangeArrowheads="1"/>
          </p:cNvSpPr>
          <p:nvPr/>
        </p:nvSpPr>
        <p:spPr bwMode="auto">
          <a:xfrm>
            <a:off x="4624705" y="3641090"/>
            <a:ext cx="336550" cy="3365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2" name="Line 45"/>
          <p:cNvSpPr>
            <a:spLocks noChangeShapeType="1"/>
          </p:cNvSpPr>
          <p:nvPr/>
        </p:nvSpPr>
        <p:spPr bwMode="auto">
          <a:xfrm flipH="1" flipV="1">
            <a:off x="4304665" y="2752090"/>
            <a:ext cx="9093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 flipH="1" flipV="1">
            <a:off x="4253865" y="2854325"/>
            <a:ext cx="353695" cy="4584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4" name="Line 47"/>
          <p:cNvSpPr>
            <a:spLocks noChangeShapeType="1"/>
          </p:cNvSpPr>
          <p:nvPr/>
        </p:nvSpPr>
        <p:spPr bwMode="auto">
          <a:xfrm flipV="1">
            <a:off x="3698240" y="2854325"/>
            <a:ext cx="353695" cy="4076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5" name="Line 48"/>
          <p:cNvSpPr>
            <a:spLocks noChangeShapeType="1"/>
          </p:cNvSpPr>
          <p:nvPr/>
        </p:nvSpPr>
        <p:spPr bwMode="auto">
          <a:xfrm flipV="1">
            <a:off x="2991485" y="2752090"/>
            <a:ext cx="95948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 flipH="1" flipV="1">
            <a:off x="3494405" y="2124710"/>
            <a:ext cx="454660" cy="4584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7" name="Line 44"/>
          <p:cNvSpPr>
            <a:spLocks noChangeShapeType="1"/>
          </p:cNvSpPr>
          <p:nvPr/>
        </p:nvSpPr>
        <p:spPr bwMode="auto">
          <a:xfrm flipH="1" flipV="1">
            <a:off x="3696335" y="1972310"/>
            <a:ext cx="90932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3" name="矩形 2"/>
          <p:cNvSpPr/>
          <p:nvPr/>
        </p:nvSpPr>
        <p:spPr>
          <a:xfrm>
            <a:off x="5584825" y="2025650"/>
            <a:ext cx="1909445" cy="33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Sitka Text" pitchFamily="2" charset="0"/>
              </a:rPr>
              <a:t>update neighbors</a:t>
            </a:r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2195736" y="4037945"/>
          <a:ext cx="480441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520700"/>
                <a:gridCol w="520700"/>
                <a:gridCol w="520065"/>
                <a:gridCol w="520700"/>
                <a:gridCol w="520700"/>
                <a:gridCol w="520065"/>
                <a:gridCol w="520700"/>
              </a:tblGrid>
              <a:tr h="34290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8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>
                          <a:solidFill>
                            <a:srgbClr val="FF0000"/>
                          </a:solidFill>
                          <a:latin typeface="Sitka Text" pitchFamily="2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Sitka Text" pitchFamily="2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u="sng" dirty="0" smtClean="0">
                          <a:solidFill>
                            <a:srgbClr val="008000"/>
                          </a:solidFill>
                          <a:latin typeface="Sitka Text" pitchFamily="2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Sitka Text" pitchFamily="2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Sitka Text" pitchFamily="2" charset="0"/>
                        </a:rPr>
                        <a:t>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Sitka Text" pitchFamily="2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8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{1,4,2}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8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Sitka Text" pitchFamily="2" charset="0"/>
                        </a:rPr>
                        <a:t>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latin typeface="Sitka Text" pitchFamily="2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8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8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8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8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8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8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u="sng" dirty="0">
                        <a:solidFill>
                          <a:srgbClr val="FF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854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19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49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849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45434D-B9FE-4267-937C-348F2145D37B}" type="slidenum">
              <a:rPr lang="en-US" altLang="zh-CN" sz="790"/>
              <a:pPr/>
              <a:t>28</a:t>
            </a:fld>
            <a:endParaRPr lang="en-US" altLang="zh-CN" sz="790"/>
          </a:p>
        </p:txBody>
      </p:sp>
      <p:sp>
        <p:nvSpPr>
          <p:cNvPr id="84998" name="Oval 3"/>
          <p:cNvSpPr>
            <a:spLocks noChangeArrowheads="1"/>
          </p:cNvSpPr>
          <p:nvPr/>
        </p:nvSpPr>
        <p:spPr bwMode="auto">
          <a:xfrm>
            <a:off x="3342005" y="1783080"/>
            <a:ext cx="300990" cy="30099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4999" name="Oval 4"/>
          <p:cNvSpPr>
            <a:spLocks noChangeArrowheads="1"/>
          </p:cNvSpPr>
          <p:nvPr/>
        </p:nvSpPr>
        <p:spPr bwMode="auto">
          <a:xfrm>
            <a:off x="4697095" y="3288665"/>
            <a:ext cx="300990" cy="30099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00" name="Oval 5"/>
          <p:cNvSpPr>
            <a:spLocks noChangeArrowheads="1"/>
          </p:cNvSpPr>
          <p:nvPr/>
        </p:nvSpPr>
        <p:spPr bwMode="auto">
          <a:xfrm>
            <a:off x="3342005" y="3288665"/>
            <a:ext cx="300990" cy="30099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cxnSp>
        <p:nvCxnSpPr>
          <p:cNvPr id="85001" name="AutoShape 6"/>
          <p:cNvCxnSpPr>
            <a:cxnSpLocks noChangeShapeType="1"/>
            <a:stCxn id="84999" idx="2"/>
            <a:endCxn id="85000" idx="6"/>
          </p:cNvCxnSpPr>
          <p:nvPr/>
        </p:nvCxnSpPr>
        <p:spPr bwMode="auto">
          <a:xfrm flipH="1">
            <a:off x="3642995" y="3439795"/>
            <a:ext cx="1054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2" name="AutoShape 7"/>
          <p:cNvCxnSpPr>
            <a:cxnSpLocks noChangeShapeType="1"/>
            <a:stCxn id="85014" idx="2"/>
            <a:endCxn id="85011" idx="6"/>
          </p:cNvCxnSpPr>
          <p:nvPr/>
        </p:nvCxnSpPr>
        <p:spPr bwMode="auto">
          <a:xfrm flipH="1">
            <a:off x="2990215" y="2686685"/>
            <a:ext cx="1054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3" name="AutoShape 8"/>
          <p:cNvCxnSpPr>
            <a:cxnSpLocks noChangeShapeType="1"/>
            <a:stCxn id="84998" idx="6"/>
            <a:endCxn id="85004" idx="2"/>
          </p:cNvCxnSpPr>
          <p:nvPr/>
        </p:nvCxnSpPr>
        <p:spPr bwMode="auto">
          <a:xfrm>
            <a:off x="3642995" y="1933575"/>
            <a:ext cx="1054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4" name="Oval 9"/>
          <p:cNvSpPr>
            <a:spLocks noChangeArrowheads="1"/>
          </p:cNvSpPr>
          <p:nvPr/>
        </p:nvSpPr>
        <p:spPr bwMode="auto">
          <a:xfrm>
            <a:off x="4697095" y="1783080"/>
            <a:ext cx="300990" cy="30099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05" name="Oval 10"/>
          <p:cNvSpPr>
            <a:spLocks noChangeArrowheads="1"/>
          </p:cNvSpPr>
          <p:nvPr/>
        </p:nvSpPr>
        <p:spPr bwMode="auto">
          <a:xfrm>
            <a:off x="5299710" y="2535555"/>
            <a:ext cx="300990" cy="30099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85006" name="AutoShape 11"/>
          <p:cNvCxnSpPr>
            <a:cxnSpLocks noChangeShapeType="1"/>
            <a:stCxn id="85005" idx="2"/>
            <a:endCxn id="85014" idx="6"/>
          </p:cNvCxnSpPr>
          <p:nvPr/>
        </p:nvCxnSpPr>
        <p:spPr bwMode="auto">
          <a:xfrm flipH="1">
            <a:off x="4345940" y="2686685"/>
            <a:ext cx="95377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7" name="AutoShape 12"/>
          <p:cNvCxnSpPr>
            <a:cxnSpLocks noChangeShapeType="1"/>
            <a:stCxn id="85005" idx="1"/>
            <a:endCxn id="85004" idx="5"/>
          </p:cNvCxnSpPr>
          <p:nvPr/>
        </p:nvCxnSpPr>
        <p:spPr bwMode="auto">
          <a:xfrm flipH="1" flipV="1">
            <a:off x="4954270" y="2040255"/>
            <a:ext cx="389255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8" name="AutoShape 13"/>
          <p:cNvCxnSpPr>
            <a:cxnSpLocks noChangeShapeType="1"/>
            <a:stCxn id="84999" idx="7"/>
            <a:endCxn id="85005" idx="3"/>
          </p:cNvCxnSpPr>
          <p:nvPr/>
        </p:nvCxnSpPr>
        <p:spPr bwMode="auto">
          <a:xfrm flipV="1">
            <a:off x="4954270" y="2793365"/>
            <a:ext cx="389255" cy="53975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9" name="AutoShape 14"/>
          <p:cNvCxnSpPr>
            <a:cxnSpLocks noChangeShapeType="1"/>
            <a:stCxn id="84998" idx="5"/>
            <a:endCxn id="85014" idx="1"/>
          </p:cNvCxnSpPr>
          <p:nvPr/>
        </p:nvCxnSpPr>
        <p:spPr bwMode="auto">
          <a:xfrm>
            <a:off x="3599180" y="2040255"/>
            <a:ext cx="489585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0" name="AutoShape 15"/>
          <p:cNvCxnSpPr>
            <a:cxnSpLocks noChangeShapeType="1"/>
            <a:stCxn id="85004" idx="3"/>
            <a:endCxn id="85014" idx="7"/>
          </p:cNvCxnSpPr>
          <p:nvPr/>
        </p:nvCxnSpPr>
        <p:spPr bwMode="auto">
          <a:xfrm flipH="1">
            <a:off x="4302125" y="2040255"/>
            <a:ext cx="439420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1" name="Oval 16"/>
          <p:cNvSpPr>
            <a:spLocks noChangeArrowheads="1"/>
          </p:cNvSpPr>
          <p:nvPr/>
        </p:nvSpPr>
        <p:spPr bwMode="auto">
          <a:xfrm>
            <a:off x="2689225" y="2535555"/>
            <a:ext cx="300990" cy="30099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5012" name="AutoShape 17"/>
          <p:cNvCxnSpPr>
            <a:cxnSpLocks noChangeShapeType="1"/>
            <a:stCxn id="85011" idx="7"/>
            <a:endCxn id="84998" idx="3"/>
          </p:cNvCxnSpPr>
          <p:nvPr/>
        </p:nvCxnSpPr>
        <p:spPr bwMode="auto">
          <a:xfrm flipV="1">
            <a:off x="2946400" y="2040255"/>
            <a:ext cx="439420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3" name="AutoShape 18"/>
          <p:cNvCxnSpPr>
            <a:cxnSpLocks noChangeShapeType="1"/>
            <a:stCxn id="85000" idx="1"/>
            <a:endCxn id="85011" idx="5"/>
          </p:cNvCxnSpPr>
          <p:nvPr/>
        </p:nvCxnSpPr>
        <p:spPr bwMode="auto">
          <a:xfrm flipH="1" flipV="1">
            <a:off x="2946400" y="2793365"/>
            <a:ext cx="439420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4" name="Oval 19"/>
          <p:cNvSpPr>
            <a:spLocks noChangeArrowheads="1"/>
          </p:cNvSpPr>
          <p:nvPr/>
        </p:nvSpPr>
        <p:spPr bwMode="auto">
          <a:xfrm>
            <a:off x="4044315" y="2535555"/>
            <a:ext cx="300990" cy="30099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cxnSp>
        <p:nvCxnSpPr>
          <p:cNvPr id="85015" name="AutoShape 20"/>
          <p:cNvCxnSpPr>
            <a:cxnSpLocks noChangeShapeType="1"/>
            <a:stCxn id="84999" idx="1"/>
            <a:endCxn id="85014" idx="5"/>
          </p:cNvCxnSpPr>
          <p:nvPr/>
        </p:nvCxnSpPr>
        <p:spPr bwMode="auto">
          <a:xfrm flipH="1" flipV="1">
            <a:off x="4302125" y="2793365"/>
            <a:ext cx="439420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1"/>
          <p:cNvCxnSpPr>
            <a:cxnSpLocks noChangeShapeType="1"/>
            <a:stCxn id="85000" idx="7"/>
            <a:endCxn id="85014" idx="3"/>
          </p:cNvCxnSpPr>
          <p:nvPr/>
        </p:nvCxnSpPr>
        <p:spPr bwMode="auto">
          <a:xfrm flipV="1">
            <a:off x="3599180" y="2793365"/>
            <a:ext cx="489585" cy="539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7" name="Text Box 22"/>
          <p:cNvSpPr txBox="1">
            <a:spLocks noChangeArrowheads="1"/>
          </p:cNvSpPr>
          <p:nvPr/>
        </p:nvSpPr>
        <p:spPr bwMode="auto">
          <a:xfrm>
            <a:off x="2879725" y="2083435"/>
            <a:ext cx="32131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18" name="Text Box 23"/>
          <p:cNvSpPr txBox="1">
            <a:spLocks noChangeArrowheads="1"/>
          </p:cNvSpPr>
          <p:nvPr/>
        </p:nvSpPr>
        <p:spPr bwMode="auto">
          <a:xfrm>
            <a:off x="3742690" y="2074545"/>
            <a:ext cx="32131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19" name="Text Box 24"/>
          <p:cNvSpPr txBox="1">
            <a:spLocks noChangeArrowheads="1"/>
          </p:cNvSpPr>
          <p:nvPr/>
        </p:nvSpPr>
        <p:spPr bwMode="auto">
          <a:xfrm>
            <a:off x="4025265" y="1661795"/>
            <a:ext cx="32131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0" name="Text Box 25"/>
          <p:cNvSpPr txBox="1">
            <a:spLocks noChangeArrowheads="1"/>
          </p:cNvSpPr>
          <p:nvPr/>
        </p:nvSpPr>
        <p:spPr bwMode="auto">
          <a:xfrm>
            <a:off x="5046980" y="2074545"/>
            <a:ext cx="42862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5021" name="Text Box 26"/>
          <p:cNvSpPr txBox="1">
            <a:spLocks noChangeArrowheads="1"/>
          </p:cNvSpPr>
          <p:nvPr/>
        </p:nvSpPr>
        <p:spPr bwMode="auto">
          <a:xfrm>
            <a:off x="4306570" y="2074545"/>
            <a:ext cx="32131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22" name="Text Box 27"/>
          <p:cNvSpPr txBox="1">
            <a:spLocks noChangeArrowheads="1"/>
          </p:cNvSpPr>
          <p:nvPr/>
        </p:nvSpPr>
        <p:spPr bwMode="auto">
          <a:xfrm>
            <a:off x="5129530" y="2964815"/>
            <a:ext cx="32131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23" name="Text Box 28"/>
          <p:cNvSpPr txBox="1">
            <a:spLocks noChangeArrowheads="1"/>
          </p:cNvSpPr>
          <p:nvPr/>
        </p:nvSpPr>
        <p:spPr bwMode="auto">
          <a:xfrm>
            <a:off x="4477385" y="2837180"/>
            <a:ext cx="32131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24" name="Text Box 29"/>
          <p:cNvSpPr txBox="1">
            <a:spLocks noChangeArrowheads="1"/>
          </p:cNvSpPr>
          <p:nvPr/>
        </p:nvSpPr>
        <p:spPr bwMode="auto">
          <a:xfrm>
            <a:off x="4678045" y="2414905"/>
            <a:ext cx="32131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5" name="Text Box 30"/>
          <p:cNvSpPr txBox="1">
            <a:spLocks noChangeArrowheads="1"/>
          </p:cNvSpPr>
          <p:nvPr/>
        </p:nvSpPr>
        <p:spPr bwMode="auto">
          <a:xfrm>
            <a:off x="3322320" y="2414905"/>
            <a:ext cx="32131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6" name="Text Box 31"/>
          <p:cNvSpPr txBox="1">
            <a:spLocks noChangeArrowheads="1"/>
          </p:cNvSpPr>
          <p:nvPr/>
        </p:nvSpPr>
        <p:spPr bwMode="auto">
          <a:xfrm>
            <a:off x="3623310" y="2837180"/>
            <a:ext cx="32131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5027" name="Text Box 32"/>
          <p:cNvSpPr txBox="1">
            <a:spLocks noChangeArrowheads="1"/>
          </p:cNvSpPr>
          <p:nvPr/>
        </p:nvSpPr>
        <p:spPr bwMode="auto">
          <a:xfrm>
            <a:off x="2895600" y="2964815"/>
            <a:ext cx="32131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28" name="Text Box 33"/>
          <p:cNvSpPr txBox="1">
            <a:spLocks noChangeArrowheads="1"/>
          </p:cNvSpPr>
          <p:nvPr/>
        </p:nvSpPr>
        <p:spPr bwMode="auto">
          <a:xfrm>
            <a:off x="4075430" y="3168015"/>
            <a:ext cx="32131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29" name="Text Box 34"/>
          <p:cNvSpPr txBox="1">
            <a:spLocks noChangeArrowheads="1"/>
          </p:cNvSpPr>
          <p:nvPr/>
        </p:nvSpPr>
        <p:spPr bwMode="auto">
          <a:xfrm>
            <a:off x="3489325" y="1448435"/>
            <a:ext cx="33464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5030" name="Text Box 35"/>
          <p:cNvSpPr txBox="1">
            <a:spLocks noChangeArrowheads="1"/>
          </p:cNvSpPr>
          <p:nvPr/>
        </p:nvSpPr>
        <p:spPr bwMode="auto">
          <a:xfrm>
            <a:off x="4763770" y="1440815"/>
            <a:ext cx="33464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5031" name="Text Box 38"/>
          <p:cNvSpPr txBox="1">
            <a:spLocks noChangeArrowheads="1"/>
          </p:cNvSpPr>
          <p:nvPr/>
        </p:nvSpPr>
        <p:spPr bwMode="auto">
          <a:xfrm>
            <a:off x="2345690" y="2586355"/>
            <a:ext cx="33464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85032" name="Text Box 39"/>
          <p:cNvSpPr txBox="1">
            <a:spLocks noChangeArrowheads="1"/>
          </p:cNvSpPr>
          <p:nvPr/>
        </p:nvSpPr>
        <p:spPr bwMode="auto">
          <a:xfrm>
            <a:off x="5649595" y="2535555"/>
            <a:ext cx="33464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85033" name="Text Box 40"/>
          <p:cNvSpPr txBox="1">
            <a:spLocks noChangeArrowheads="1"/>
          </p:cNvSpPr>
          <p:nvPr/>
        </p:nvSpPr>
        <p:spPr bwMode="auto">
          <a:xfrm>
            <a:off x="4003040" y="2887345"/>
            <a:ext cx="33464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5035" name="Text Box 44"/>
          <p:cNvSpPr txBox="1">
            <a:spLocks noChangeArrowheads="1"/>
          </p:cNvSpPr>
          <p:nvPr/>
        </p:nvSpPr>
        <p:spPr bwMode="auto">
          <a:xfrm>
            <a:off x="3300095" y="3640455"/>
            <a:ext cx="33464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85036" name="Text Box 45"/>
          <p:cNvSpPr txBox="1">
            <a:spLocks noChangeArrowheads="1"/>
          </p:cNvSpPr>
          <p:nvPr/>
        </p:nvSpPr>
        <p:spPr bwMode="auto">
          <a:xfrm>
            <a:off x="4655185" y="3640455"/>
            <a:ext cx="334645" cy="3371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2" name="Line 45"/>
          <p:cNvSpPr>
            <a:spLocks noChangeShapeType="1"/>
          </p:cNvSpPr>
          <p:nvPr/>
        </p:nvSpPr>
        <p:spPr bwMode="auto">
          <a:xfrm flipH="1" flipV="1">
            <a:off x="4337050" y="2764790"/>
            <a:ext cx="90360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 flipH="1" flipV="1">
            <a:off x="4286885" y="2865755"/>
            <a:ext cx="351155" cy="4521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4" name="Line 47"/>
          <p:cNvSpPr>
            <a:spLocks noChangeShapeType="1"/>
          </p:cNvSpPr>
          <p:nvPr/>
        </p:nvSpPr>
        <p:spPr bwMode="auto">
          <a:xfrm flipV="1">
            <a:off x="3734435" y="2865755"/>
            <a:ext cx="351155" cy="4019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5" name="Line 48"/>
          <p:cNvSpPr>
            <a:spLocks noChangeShapeType="1"/>
          </p:cNvSpPr>
          <p:nvPr/>
        </p:nvSpPr>
        <p:spPr bwMode="auto">
          <a:xfrm flipV="1">
            <a:off x="3031490" y="2764790"/>
            <a:ext cx="95377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 flipH="1" flipV="1">
            <a:off x="3531870" y="2146935"/>
            <a:ext cx="452120" cy="4521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7" name="Line 44"/>
          <p:cNvSpPr>
            <a:spLocks noChangeShapeType="1"/>
          </p:cNvSpPr>
          <p:nvPr/>
        </p:nvSpPr>
        <p:spPr bwMode="auto">
          <a:xfrm flipH="1" flipV="1">
            <a:off x="3732530" y="1996440"/>
            <a:ext cx="90360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9" name="矩形 58"/>
          <p:cNvSpPr/>
          <p:nvPr/>
        </p:nvSpPr>
        <p:spPr>
          <a:xfrm>
            <a:off x="5636260" y="3077210"/>
            <a:ext cx="144907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Sitka Text" pitchFamily="2" charset="0"/>
              </a:rPr>
              <a:t>No updating</a:t>
            </a:r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2195736" y="4037945"/>
          <a:ext cx="4804410" cy="218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520700"/>
                <a:gridCol w="520700"/>
                <a:gridCol w="520065"/>
                <a:gridCol w="520700"/>
                <a:gridCol w="520700"/>
                <a:gridCol w="520065"/>
                <a:gridCol w="520700"/>
              </a:tblGrid>
              <a:tr h="31242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FF0000"/>
                          </a:solidFill>
                          <a:latin typeface="Sitka Text" pitchFamily="2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Sitka Text" pitchFamily="2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008000"/>
                          </a:solidFill>
                          <a:latin typeface="Sitka Text" pitchFamily="2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Sitka Text" pitchFamily="2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Sitka Text" pitchFamily="2" charset="0"/>
                        </a:rPr>
                        <a:t>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Sitka Text" pitchFamily="2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{1,4,2}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Sitka Text" pitchFamily="2" charset="0"/>
                        </a:rPr>
                        <a:t>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Sitka Text" pitchFamily="2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{1,4,2,5}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Sitka Text" pitchFamily="2" charset="0"/>
                        </a:rPr>
                        <a:t>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latin typeface="Sitka Text" pitchFamily="2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6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6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6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6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6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u="sng" dirty="0">
                        <a:solidFill>
                          <a:srgbClr val="FF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854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19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49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849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45434D-B9FE-4267-937C-348F2145D37B}" type="slidenum">
              <a:rPr lang="en-US" altLang="zh-CN" sz="790"/>
              <a:pPr/>
              <a:t>29</a:t>
            </a:fld>
            <a:endParaRPr lang="en-US" altLang="zh-CN" sz="790"/>
          </a:p>
        </p:txBody>
      </p:sp>
      <p:sp>
        <p:nvSpPr>
          <p:cNvPr id="84998" name="Oval 3"/>
          <p:cNvSpPr>
            <a:spLocks noChangeArrowheads="1"/>
          </p:cNvSpPr>
          <p:nvPr/>
        </p:nvSpPr>
        <p:spPr bwMode="auto">
          <a:xfrm>
            <a:off x="3978275" y="1847215"/>
            <a:ext cx="293370" cy="29337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4999" name="Oval 4"/>
          <p:cNvSpPr>
            <a:spLocks noChangeArrowheads="1"/>
          </p:cNvSpPr>
          <p:nvPr/>
        </p:nvSpPr>
        <p:spPr bwMode="auto">
          <a:xfrm>
            <a:off x="5297805" y="3314065"/>
            <a:ext cx="293370" cy="29337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00" name="Oval 5"/>
          <p:cNvSpPr>
            <a:spLocks noChangeArrowheads="1"/>
          </p:cNvSpPr>
          <p:nvPr/>
        </p:nvSpPr>
        <p:spPr bwMode="auto">
          <a:xfrm>
            <a:off x="3978275" y="3314065"/>
            <a:ext cx="293370" cy="29337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cxnSp>
        <p:nvCxnSpPr>
          <p:cNvPr id="85001" name="AutoShape 6"/>
          <p:cNvCxnSpPr>
            <a:cxnSpLocks noChangeShapeType="1"/>
            <a:stCxn id="84999" idx="2"/>
            <a:endCxn id="85000" idx="6"/>
          </p:cNvCxnSpPr>
          <p:nvPr/>
        </p:nvCxnSpPr>
        <p:spPr bwMode="auto">
          <a:xfrm flipH="1">
            <a:off x="4271010" y="3460115"/>
            <a:ext cx="10261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2" name="AutoShape 7"/>
          <p:cNvCxnSpPr>
            <a:cxnSpLocks noChangeShapeType="1"/>
            <a:stCxn id="85014" idx="2"/>
            <a:endCxn id="85011" idx="6"/>
          </p:cNvCxnSpPr>
          <p:nvPr/>
        </p:nvCxnSpPr>
        <p:spPr bwMode="auto">
          <a:xfrm flipH="1">
            <a:off x="3636010" y="2727325"/>
            <a:ext cx="10261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3" name="AutoShape 8"/>
          <p:cNvCxnSpPr>
            <a:cxnSpLocks noChangeShapeType="1"/>
            <a:stCxn id="84998" idx="6"/>
            <a:endCxn id="85004" idx="2"/>
          </p:cNvCxnSpPr>
          <p:nvPr/>
        </p:nvCxnSpPr>
        <p:spPr bwMode="auto">
          <a:xfrm>
            <a:off x="4271010" y="1993900"/>
            <a:ext cx="102616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4" name="Oval 9"/>
          <p:cNvSpPr>
            <a:spLocks noChangeArrowheads="1"/>
          </p:cNvSpPr>
          <p:nvPr/>
        </p:nvSpPr>
        <p:spPr bwMode="auto">
          <a:xfrm>
            <a:off x="5297805" y="1847215"/>
            <a:ext cx="293370" cy="29337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05" name="Oval 10"/>
          <p:cNvSpPr>
            <a:spLocks noChangeArrowheads="1"/>
          </p:cNvSpPr>
          <p:nvPr/>
        </p:nvSpPr>
        <p:spPr bwMode="auto">
          <a:xfrm>
            <a:off x="5884545" y="2580640"/>
            <a:ext cx="293370" cy="29337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85006" name="AutoShape 11"/>
          <p:cNvCxnSpPr>
            <a:cxnSpLocks noChangeShapeType="1"/>
            <a:stCxn id="85005" idx="2"/>
            <a:endCxn id="85014" idx="6"/>
          </p:cNvCxnSpPr>
          <p:nvPr/>
        </p:nvCxnSpPr>
        <p:spPr bwMode="auto">
          <a:xfrm flipH="1">
            <a:off x="4955540" y="2727325"/>
            <a:ext cx="9290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7" name="AutoShape 12"/>
          <p:cNvCxnSpPr>
            <a:cxnSpLocks noChangeShapeType="1"/>
            <a:stCxn id="85005" idx="1"/>
            <a:endCxn id="85004" idx="5"/>
          </p:cNvCxnSpPr>
          <p:nvPr/>
        </p:nvCxnSpPr>
        <p:spPr bwMode="auto">
          <a:xfrm flipH="1" flipV="1">
            <a:off x="5547995" y="2098040"/>
            <a:ext cx="379095" cy="5251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8" name="AutoShape 13"/>
          <p:cNvCxnSpPr>
            <a:cxnSpLocks noChangeShapeType="1"/>
            <a:stCxn id="84999" idx="7"/>
            <a:endCxn id="85005" idx="3"/>
          </p:cNvCxnSpPr>
          <p:nvPr/>
        </p:nvCxnSpPr>
        <p:spPr bwMode="auto">
          <a:xfrm flipV="1">
            <a:off x="5547995" y="2830830"/>
            <a:ext cx="379095" cy="5251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9" name="AutoShape 14"/>
          <p:cNvCxnSpPr>
            <a:cxnSpLocks noChangeShapeType="1"/>
            <a:stCxn id="84998" idx="5"/>
            <a:endCxn id="85014" idx="1"/>
          </p:cNvCxnSpPr>
          <p:nvPr/>
        </p:nvCxnSpPr>
        <p:spPr bwMode="auto">
          <a:xfrm>
            <a:off x="4228465" y="2098040"/>
            <a:ext cx="476885" cy="5251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0" name="AutoShape 15"/>
          <p:cNvCxnSpPr>
            <a:cxnSpLocks noChangeShapeType="1"/>
            <a:stCxn id="85004" idx="3"/>
            <a:endCxn id="85014" idx="7"/>
          </p:cNvCxnSpPr>
          <p:nvPr/>
        </p:nvCxnSpPr>
        <p:spPr bwMode="auto">
          <a:xfrm flipH="1">
            <a:off x="4912995" y="2098040"/>
            <a:ext cx="427990" cy="5251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1" name="Oval 16"/>
          <p:cNvSpPr>
            <a:spLocks noChangeArrowheads="1"/>
          </p:cNvSpPr>
          <p:nvPr/>
        </p:nvSpPr>
        <p:spPr bwMode="auto">
          <a:xfrm>
            <a:off x="3342640" y="2580640"/>
            <a:ext cx="293370" cy="29337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5012" name="AutoShape 17"/>
          <p:cNvCxnSpPr>
            <a:cxnSpLocks noChangeShapeType="1"/>
            <a:stCxn id="85011" idx="7"/>
            <a:endCxn id="84998" idx="3"/>
          </p:cNvCxnSpPr>
          <p:nvPr/>
        </p:nvCxnSpPr>
        <p:spPr bwMode="auto">
          <a:xfrm flipV="1">
            <a:off x="3592830" y="2098040"/>
            <a:ext cx="427990" cy="5251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3" name="AutoShape 18"/>
          <p:cNvCxnSpPr>
            <a:cxnSpLocks noChangeShapeType="1"/>
            <a:stCxn id="85000" idx="1"/>
            <a:endCxn id="85011" idx="5"/>
          </p:cNvCxnSpPr>
          <p:nvPr/>
        </p:nvCxnSpPr>
        <p:spPr bwMode="auto">
          <a:xfrm flipH="1" flipV="1">
            <a:off x="3592830" y="2830830"/>
            <a:ext cx="427990" cy="525145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4" name="Oval 19"/>
          <p:cNvSpPr>
            <a:spLocks noChangeArrowheads="1"/>
          </p:cNvSpPr>
          <p:nvPr/>
        </p:nvSpPr>
        <p:spPr bwMode="auto">
          <a:xfrm>
            <a:off x="4662170" y="2580640"/>
            <a:ext cx="293370" cy="293370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cxnSp>
        <p:nvCxnSpPr>
          <p:cNvPr id="85015" name="AutoShape 20"/>
          <p:cNvCxnSpPr>
            <a:cxnSpLocks noChangeShapeType="1"/>
            <a:stCxn id="84999" idx="1"/>
            <a:endCxn id="85014" idx="5"/>
          </p:cNvCxnSpPr>
          <p:nvPr/>
        </p:nvCxnSpPr>
        <p:spPr bwMode="auto">
          <a:xfrm flipH="1" flipV="1">
            <a:off x="4912995" y="2830830"/>
            <a:ext cx="427990" cy="5251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1"/>
          <p:cNvCxnSpPr>
            <a:cxnSpLocks noChangeShapeType="1"/>
            <a:stCxn id="85000" idx="7"/>
            <a:endCxn id="85014" idx="3"/>
          </p:cNvCxnSpPr>
          <p:nvPr/>
        </p:nvCxnSpPr>
        <p:spPr bwMode="auto">
          <a:xfrm flipV="1">
            <a:off x="4228465" y="2830830"/>
            <a:ext cx="476885" cy="5251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7" name="Text Box 22"/>
          <p:cNvSpPr txBox="1">
            <a:spLocks noChangeArrowheads="1"/>
          </p:cNvSpPr>
          <p:nvPr/>
        </p:nvSpPr>
        <p:spPr bwMode="auto">
          <a:xfrm>
            <a:off x="3528060" y="2152650"/>
            <a:ext cx="31305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18" name="Text Box 23"/>
          <p:cNvSpPr txBox="1">
            <a:spLocks noChangeArrowheads="1"/>
          </p:cNvSpPr>
          <p:nvPr/>
        </p:nvSpPr>
        <p:spPr bwMode="auto">
          <a:xfrm>
            <a:off x="4368165" y="2143125"/>
            <a:ext cx="31305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19" name="Text Box 24"/>
          <p:cNvSpPr txBox="1">
            <a:spLocks noChangeArrowheads="1"/>
          </p:cNvSpPr>
          <p:nvPr/>
        </p:nvSpPr>
        <p:spPr bwMode="auto">
          <a:xfrm>
            <a:off x="4643120" y="1741805"/>
            <a:ext cx="31305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0" name="Text Box 25"/>
          <p:cNvSpPr txBox="1">
            <a:spLocks noChangeArrowheads="1"/>
          </p:cNvSpPr>
          <p:nvPr/>
        </p:nvSpPr>
        <p:spPr bwMode="auto">
          <a:xfrm>
            <a:off x="5638165" y="2143125"/>
            <a:ext cx="41719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5021" name="Text Box 26"/>
          <p:cNvSpPr txBox="1">
            <a:spLocks noChangeArrowheads="1"/>
          </p:cNvSpPr>
          <p:nvPr/>
        </p:nvSpPr>
        <p:spPr bwMode="auto">
          <a:xfrm>
            <a:off x="4916805" y="2143125"/>
            <a:ext cx="31305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22" name="Text Box 27"/>
          <p:cNvSpPr txBox="1">
            <a:spLocks noChangeArrowheads="1"/>
          </p:cNvSpPr>
          <p:nvPr/>
        </p:nvSpPr>
        <p:spPr bwMode="auto">
          <a:xfrm>
            <a:off x="5718810" y="3010535"/>
            <a:ext cx="31305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23" name="Text Box 28"/>
          <p:cNvSpPr txBox="1">
            <a:spLocks noChangeArrowheads="1"/>
          </p:cNvSpPr>
          <p:nvPr/>
        </p:nvSpPr>
        <p:spPr bwMode="auto">
          <a:xfrm>
            <a:off x="5083810" y="2885440"/>
            <a:ext cx="31305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24" name="Text Box 29"/>
          <p:cNvSpPr txBox="1">
            <a:spLocks noChangeArrowheads="1"/>
          </p:cNvSpPr>
          <p:nvPr/>
        </p:nvSpPr>
        <p:spPr bwMode="auto">
          <a:xfrm>
            <a:off x="5279390" y="2474595"/>
            <a:ext cx="31305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5" name="Text Box 30"/>
          <p:cNvSpPr txBox="1">
            <a:spLocks noChangeArrowheads="1"/>
          </p:cNvSpPr>
          <p:nvPr/>
        </p:nvSpPr>
        <p:spPr bwMode="auto">
          <a:xfrm>
            <a:off x="3959225" y="2474595"/>
            <a:ext cx="31305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6" name="Text Box 31"/>
          <p:cNvSpPr txBox="1">
            <a:spLocks noChangeArrowheads="1"/>
          </p:cNvSpPr>
          <p:nvPr/>
        </p:nvSpPr>
        <p:spPr bwMode="auto">
          <a:xfrm>
            <a:off x="4251960" y="2885440"/>
            <a:ext cx="31305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5027" name="Text Box 32"/>
          <p:cNvSpPr txBox="1">
            <a:spLocks noChangeArrowheads="1"/>
          </p:cNvSpPr>
          <p:nvPr/>
        </p:nvSpPr>
        <p:spPr bwMode="auto">
          <a:xfrm>
            <a:off x="3543300" y="3010535"/>
            <a:ext cx="31305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28" name="Text Box 33"/>
          <p:cNvSpPr txBox="1">
            <a:spLocks noChangeArrowheads="1"/>
          </p:cNvSpPr>
          <p:nvPr/>
        </p:nvSpPr>
        <p:spPr bwMode="auto">
          <a:xfrm>
            <a:off x="4692650" y="3208020"/>
            <a:ext cx="313055" cy="3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29" name="Text Box 34"/>
          <p:cNvSpPr txBox="1">
            <a:spLocks noChangeArrowheads="1"/>
          </p:cNvSpPr>
          <p:nvPr/>
        </p:nvSpPr>
        <p:spPr bwMode="auto">
          <a:xfrm>
            <a:off x="4121785" y="1521460"/>
            <a:ext cx="325755" cy="30734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5030" name="Text Box 35"/>
          <p:cNvSpPr txBox="1">
            <a:spLocks noChangeArrowheads="1"/>
          </p:cNvSpPr>
          <p:nvPr/>
        </p:nvSpPr>
        <p:spPr bwMode="auto">
          <a:xfrm>
            <a:off x="5362575" y="1514475"/>
            <a:ext cx="325755" cy="30734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5031" name="Text Box 38"/>
          <p:cNvSpPr txBox="1">
            <a:spLocks noChangeArrowheads="1"/>
          </p:cNvSpPr>
          <p:nvPr/>
        </p:nvSpPr>
        <p:spPr bwMode="auto">
          <a:xfrm>
            <a:off x="3007995" y="2629535"/>
            <a:ext cx="325755" cy="30734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85032" name="Text Box 39"/>
          <p:cNvSpPr txBox="1">
            <a:spLocks noChangeArrowheads="1"/>
          </p:cNvSpPr>
          <p:nvPr/>
        </p:nvSpPr>
        <p:spPr bwMode="auto">
          <a:xfrm>
            <a:off x="6224905" y="2580640"/>
            <a:ext cx="325755" cy="30734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85033" name="Text Box 40"/>
          <p:cNvSpPr txBox="1">
            <a:spLocks noChangeArrowheads="1"/>
          </p:cNvSpPr>
          <p:nvPr/>
        </p:nvSpPr>
        <p:spPr bwMode="auto">
          <a:xfrm>
            <a:off x="4621530" y="2922905"/>
            <a:ext cx="325755" cy="30734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85035" name="Text Box 44"/>
          <p:cNvSpPr txBox="1">
            <a:spLocks noChangeArrowheads="1"/>
          </p:cNvSpPr>
          <p:nvPr/>
        </p:nvSpPr>
        <p:spPr bwMode="auto">
          <a:xfrm>
            <a:off x="3937000" y="3655695"/>
            <a:ext cx="325755" cy="30734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85036" name="Text Box 45"/>
          <p:cNvSpPr txBox="1">
            <a:spLocks noChangeArrowheads="1"/>
          </p:cNvSpPr>
          <p:nvPr/>
        </p:nvSpPr>
        <p:spPr bwMode="auto">
          <a:xfrm>
            <a:off x="5256530" y="3655695"/>
            <a:ext cx="325755" cy="30734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2" name="Line 45"/>
          <p:cNvSpPr>
            <a:spLocks noChangeShapeType="1"/>
          </p:cNvSpPr>
          <p:nvPr/>
        </p:nvSpPr>
        <p:spPr bwMode="auto">
          <a:xfrm flipH="1" flipV="1">
            <a:off x="4947285" y="2803525"/>
            <a:ext cx="8801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 flipH="1" flipV="1">
            <a:off x="4898390" y="2901315"/>
            <a:ext cx="342265" cy="4400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4" name="Line 47"/>
          <p:cNvSpPr>
            <a:spLocks noChangeShapeType="1"/>
          </p:cNvSpPr>
          <p:nvPr/>
        </p:nvSpPr>
        <p:spPr bwMode="auto">
          <a:xfrm flipV="1">
            <a:off x="4360545" y="2901315"/>
            <a:ext cx="342265" cy="3911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5" name="Line 48"/>
          <p:cNvSpPr>
            <a:spLocks noChangeShapeType="1"/>
          </p:cNvSpPr>
          <p:nvPr/>
        </p:nvSpPr>
        <p:spPr bwMode="auto">
          <a:xfrm flipV="1">
            <a:off x="3676015" y="2803525"/>
            <a:ext cx="92900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 flipH="1" flipV="1">
            <a:off x="4163060" y="2202180"/>
            <a:ext cx="440055" cy="4400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7" name="Line 44"/>
          <p:cNvSpPr>
            <a:spLocks noChangeShapeType="1"/>
          </p:cNvSpPr>
          <p:nvPr/>
        </p:nvSpPr>
        <p:spPr bwMode="auto">
          <a:xfrm flipH="1" flipV="1">
            <a:off x="4358640" y="2055495"/>
            <a:ext cx="88011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 flipH="1" flipV="1">
            <a:off x="3718560" y="2855595"/>
            <a:ext cx="342265" cy="3911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9" name="矩形 58"/>
          <p:cNvSpPr/>
          <p:nvPr/>
        </p:nvSpPr>
        <p:spPr>
          <a:xfrm>
            <a:off x="1797685" y="3246120"/>
            <a:ext cx="1896745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Sitka Text" pitchFamily="2" charset="0"/>
              </a:rPr>
              <a:t>update neighbors</a:t>
            </a:r>
          </a:p>
        </p:txBody>
      </p:sp>
      <p:graphicFrame>
        <p:nvGraphicFramePr>
          <p:cNvPr id="60" name="表格 59"/>
          <p:cNvGraphicFramePr>
            <a:graphicFrameLocks noGrp="1"/>
          </p:cNvGraphicFramePr>
          <p:nvPr/>
        </p:nvGraphicFramePr>
        <p:xfrm>
          <a:off x="2195736" y="4037945"/>
          <a:ext cx="480441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520700"/>
                <a:gridCol w="520700"/>
                <a:gridCol w="520065"/>
                <a:gridCol w="520700"/>
                <a:gridCol w="520700"/>
                <a:gridCol w="520065"/>
                <a:gridCol w="520700"/>
              </a:tblGrid>
              <a:tr h="27813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4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sng" dirty="0" smtClean="0">
                          <a:solidFill>
                            <a:srgbClr val="FF0000"/>
                          </a:solidFill>
                          <a:latin typeface="Sitka Text" pitchFamily="2" charset="0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Sitka Text" pitchFamily="2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sng" dirty="0" smtClean="0">
                          <a:solidFill>
                            <a:srgbClr val="008000"/>
                          </a:solidFill>
                          <a:latin typeface="Sitka Text" pitchFamily="2" charset="0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Sitka Text" pitchFamily="2" charset="0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Sitka Text" pitchFamily="2" charset="0"/>
                        </a:rPr>
                        <a:t>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Sitka Text" pitchFamily="2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{1,4,2}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Sitka Text" pitchFamily="2" charset="0"/>
                        </a:rPr>
                        <a:t>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Sitka Text" pitchFamily="2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{1,4,2,5}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Sitka Text" pitchFamily="2" charset="0"/>
                        </a:rPr>
                        <a:t>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Sitka Text" pitchFamily="2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4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{1,4,2,5,3}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4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latin typeface="Sitka Text" pitchFamily="2" charset="0"/>
                        </a:rPr>
                        <a:t>8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u="sng" dirty="0" smtClean="0">
                          <a:solidFill>
                            <a:srgbClr val="FF0000"/>
                          </a:solidFill>
                          <a:latin typeface="Sitka Text" pitchFamily="2" charset="0"/>
                        </a:rPr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400" b="1" kern="1200" dirty="0">
                        <a:solidFill>
                          <a:schemeClr val="dk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4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4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4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4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4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solidFill>
                          <a:srgbClr val="FF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u="sng" dirty="0">
                        <a:solidFill>
                          <a:srgbClr val="008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27392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Recall Path cost ,Path length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6349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634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3CD81C-F7E6-4487-A152-A33534F825D2}" type="slidenum">
              <a:rPr lang="en-US" altLang="zh-CN" sz="790"/>
              <a:pPr/>
              <a:t>3</a:t>
            </a:fld>
            <a:endParaRPr lang="en-US" altLang="zh-CN" sz="790"/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805" y="1628775"/>
            <a:ext cx="8048625" cy="150114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Path cost</a:t>
            </a:r>
            <a:r>
              <a:rPr lang="en-US" altLang="zh-CN" sz="2000" dirty="0">
                <a:ea typeface="宋体" panose="02010600030101010101" pitchFamily="2" charset="-122"/>
              </a:rPr>
              <a:t>: the sum of the costs of each edge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Path length</a:t>
            </a:r>
            <a:r>
              <a:rPr lang="en-US" altLang="zh-CN" sz="2000" dirty="0">
                <a:ea typeface="宋体" panose="02010600030101010101" pitchFamily="2" charset="-122"/>
              </a:rPr>
              <a:t>: the number of edges in the path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Path length is the unweighted path cost</a:t>
            </a:r>
          </a:p>
        </p:txBody>
      </p:sp>
      <p:sp>
        <p:nvSpPr>
          <p:cNvPr id="63495" name="Oval 4"/>
          <p:cNvSpPr>
            <a:spLocks noChangeAspect="1" noChangeArrowheads="1"/>
          </p:cNvSpPr>
          <p:nvPr/>
        </p:nvSpPr>
        <p:spPr bwMode="auto">
          <a:xfrm>
            <a:off x="3284855" y="4614545"/>
            <a:ext cx="242570" cy="2362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6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3496" name="Oval 5"/>
          <p:cNvSpPr>
            <a:spLocks noChangeAspect="1" noChangeArrowheads="1"/>
          </p:cNvSpPr>
          <p:nvPr/>
        </p:nvSpPr>
        <p:spPr bwMode="auto">
          <a:xfrm>
            <a:off x="3139440" y="3612515"/>
            <a:ext cx="242570" cy="23622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600">
              <a:latin typeface="Sitka Text" pitchFamily="2" charset="0"/>
              <a:ea typeface="宋体" panose="02010600030101010101" pitchFamily="2" charset="-122"/>
            </a:endParaRPr>
          </a:p>
        </p:txBody>
      </p:sp>
      <p:cxnSp>
        <p:nvCxnSpPr>
          <p:cNvPr id="63497" name="AutoShape 6"/>
          <p:cNvCxnSpPr>
            <a:cxnSpLocks noChangeShapeType="1"/>
            <a:stCxn id="63495" idx="0"/>
            <a:endCxn id="63496" idx="4"/>
          </p:cNvCxnSpPr>
          <p:nvPr/>
        </p:nvCxnSpPr>
        <p:spPr bwMode="auto">
          <a:xfrm flipH="1" flipV="1">
            <a:off x="3260725" y="3860165"/>
            <a:ext cx="145415" cy="745490"/>
          </a:xfrm>
          <a:prstGeom prst="straightConnector1">
            <a:avLst/>
          </a:prstGeom>
          <a:noFill/>
          <a:ln w="38100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498" name="Oval 7"/>
          <p:cNvSpPr>
            <a:spLocks noChangeAspect="1" noChangeArrowheads="1"/>
          </p:cNvSpPr>
          <p:nvPr/>
        </p:nvSpPr>
        <p:spPr bwMode="auto">
          <a:xfrm>
            <a:off x="4217670" y="4142105"/>
            <a:ext cx="242570" cy="2362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6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3499" name="Oval 8"/>
          <p:cNvSpPr>
            <a:spLocks noChangeAspect="1" noChangeArrowheads="1"/>
          </p:cNvSpPr>
          <p:nvPr/>
        </p:nvSpPr>
        <p:spPr bwMode="auto">
          <a:xfrm>
            <a:off x="5368925" y="4803775"/>
            <a:ext cx="242570" cy="2362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6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63500" name="Oval 9"/>
          <p:cNvSpPr>
            <a:spLocks noChangeAspect="1" noChangeArrowheads="1"/>
          </p:cNvSpPr>
          <p:nvPr/>
        </p:nvSpPr>
        <p:spPr bwMode="auto">
          <a:xfrm>
            <a:off x="6047740" y="3801110"/>
            <a:ext cx="242570" cy="23622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600">
              <a:latin typeface="Sitka Text" pitchFamily="2" charset="0"/>
              <a:ea typeface="宋体" panose="02010600030101010101" pitchFamily="2" charset="-122"/>
            </a:endParaRPr>
          </a:p>
        </p:txBody>
      </p:sp>
      <p:cxnSp>
        <p:nvCxnSpPr>
          <p:cNvPr id="63501" name="AutoShape 10"/>
          <p:cNvCxnSpPr>
            <a:cxnSpLocks noChangeShapeType="1"/>
            <a:stCxn id="63500" idx="4"/>
            <a:endCxn id="63499" idx="7"/>
          </p:cNvCxnSpPr>
          <p:nvPr/>
        </p:nvCxnSpPr>
        <p:spPr bwMode="auto">
          <a:xfrm flipH="1">
            <a:off x="5575935" y="4046855"/>
            <a:ext cx="592455" cy="782955"/>
          </a:xfrm>
          <a:prstGeom prst="straightConnector1">
            <a:avLst/>
          </a:prstGeom>
          <a:noFill/>
          <a:ln w="38100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2" name="AutoShape 11"/>
          <p:cNvCxnSpPr>
            <a:cxnSpLocks noChangeShapeType="1"/>
            <a:stCxn id="63500" idx="2"/>
            <a:endCxn id="63496" idx="6"/>
          </p:cNvCxnSpPr>
          <p:nvPr/>
        </p:nvCxnSpPr>
        <p:spPr bwMode="auto">
          <a:xfrm flipH="1" flipV="1">
            <a:off x="3394075" y="3730625"/>
            <a:ext cx="2644775" cy="1892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3" name="AutoShape 12"/>
          <p:cNvCxnSpPr>
            <a:cxnSpLocks noChangeShapeType="1"/>
            <a:stCxn id="63496" idx="5"/>
            <a:endCxn id="63498" idx="1"/>
          </p:cNvCxnSpPr>
          <p:nvPr/>
        </p:nvCxnSpPr>
        <p:spPr bwMode="auto">
          <a:xfrm>
            <a:off x="3346450" y="3825875"/>
            <a:ext cx="906780" cy="341630"/>
          </a:xfrm>
          <a:prstGeom prst="straightConnector1">
            <a:avLst/>
          </a:prstGeom>
          <a:noFill/>
          <a:ln w="38100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4" name="AutoShape 13"/>
          <p:cNvCxnSpPr>
            <a:cxnSpLocks noChangeShapeType="1"/>
            <a:stCxn id="63495" idx="7"/>
            <a:endCxn id="63498" idx="3"/>
          </p:cNvCxnSpPr>
          <p:nvPr/>
        </p:nvCxnSpPr>
        <p:spPr bwMode="auto">
          <a:xfrm flipV="1">
            <a:off x="3491865" y="4352925"/>
            <a:ext cx="761365" cy="2876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5" name="AutoShape 14"/>
          <p:cNvCxnSpPr>
            <a:cxnSpLocks noChangeShapeType="1"/>
            <a:stCxn id="63498" idx="5"/>
            <a:endCxn id="63499" idx="1"/>
          </p:cNvCxnSpPr>
          <p:nvPr/>
        </p:nvCxnSpPr>
        <p:spPr bwMode="auto">
          <a:xfrm>
            <a:off x="4424680" y="4352925"/>
            <a:ext cx="979170" cy="4768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6" name="AutoShape 15"/>
          <p:cNvCxnSpPr>
            <a:cxnSpLocks noChangeShapeType="1"/>
            <a:stCxn id="63498" idx="7"/>
            <a:endCxn id="63500" idx="3"/>
          </p:cNvCxnSpPr>
          <p:nvPr/>
        </p:nvCxnSpPr>
        <p:spPr bwMode="auto">
          <a:xfrm flipV="1">
            <a:off x="4424680" y="4011930"/>
            <a:ext cx="1657985" cy="155575"/>
          </a:xfrm>
          <a:prstGeom prst="straightConnector1">
            <a:avLst/>
          </a:prstGeom>
          <a:noFill/>
          <a:ln w="38100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507" name="AutoShape 16"/>
          <p:cNvCxnSpPr>
            <a:cxnSpLocks noChangeShapeType="1"/>
            <a:stCxn id="63499" idx="2"/>
            <a:endCxn id="63495" idx="6"/>
          </p:cNvCxnSpPr>
          <p:nvPr/>
        </p:nvCxnSpPr>
        <p:spPr bwMode="auto">
          <a:xfrm flipH="1" flipV="1">
            <a:off x="3536315" y="4733290"/>
            <a:ext cx="1823720" cy="189230"/>
          </a:xfrm>
          <a:prstGeom prst="straightConnector1">
            <a:avLst/>
          </a:prstGeom>
          <a:noFill/>
          <a:ln w="38100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508" name="Text Box 17"/>
          <p:cNvSpPr txBox="1">
            <a:spLocks noChangeArrowheads="1"/>
          </p:cNvSpPr>
          <p:nvPr/>
        </p:nvSpPr>
        <p:spPr bwMode="auto">
          <a:xfrm>
            <a:off x="2324735" y="3564890"/>
            <a:ext cx="83883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smtClean="0">
                <a:latin typeface="Sitka Text" pitchFamily="2" charset="0"/>
                <a:ea typeface="宋体" panose="02010600030101010101" pitchFamily="2" charset="-122"/>
              </a:rPr>
              <a:t>Peking</a:t>
            </a:r>
          </a:p>
        </p:txBody>
      </p:sp>
      <p:sp>
        <p:nvSpPr>
          <p:cNvPr id="63509" name="Text Box 18"/>
          <p:cNvSpPr txBox="1">
            <a:spLocks noChangeArrowheads="1"/>
          </p:cNvSpPr>
          <p:nvPr/>
        </p:nvSpPr>
        <p:spPr bwMode="auto">
          <a:xfrm>
            <a:off x="2943860" y="4914900"/>
            <a:ext cx="63182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smtClean="0">
                <a:latin typeface="Sitka Text" pitchFamily="2" charset="0"/>
                <a:ea typeface="宋体" panose="02010600030101010101" pitchFamily="2" charset="-122"/>
              </a:rPr>
              <a:t>Xian</a:t>
            </a:r>
          </a:p>
        </p:txBody>
      </p:sp>
      <p:sp>
        <p:nvSpPr>
          <p:cNvPr id="63510" name="Text Box 19"/>
          <p:cNvSpPr txBox="1">
            <a:spLocks noChangeArrowheads="1"/>
          </p:cNvSpPr>
          <p:nvPr/>
        </p:nvSpPr>
        <p:spPr bwMode="auto">
          <a:xfrm>
            <a:off x="5223510" y="5040630"/>
            <a:ext cx="125666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smtClean="0">
                <a:latin typeface="Sitka Text" pitchFamily="2" charset="0"/>
                <a:ea typeface="宋体" panose="02010600030101010101" pitchFamily="2" charset="-122"/>
              </a:rPr>
              <a:t>Guangzhou</a:t>
            </a:r>
          </a:p>
        </p:txBody>
      </p:sp>
      <p:sp>
        <p:nvSpPr>
          <p:cNvPr id="63511" name="Text Box 20"/>
          <p:cNvSpPr txBox="1">
            <a:spLocks noChangeArrowheads="1"/>
          </p:cNvSpPr>
          <p:nvPr/>
        </p:nvSpPr>
        <p:spPr bwMode="auto">
          <a:xfrm>
            <a:off x="6023610" y="3454400"/>
            <a:ext cx="107315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smtClean="0">
                <a:latin typeface="Sitka Text" pitchFamily="2" charset="0"/>
                <a:ea typeface="宋体" panose="02010600030101010101" pitchFamily="2" charset="-122"/>
              </a:rPr>
              <a:t>Shanghai</a:t>
            </a:r>
          </a:p>
        </p:txBody>
      </p:sp>
      <p:sp>
        <p:nvSpPr>
          <p:cNvPr id="63512" name="Text Box 21"/>
          <p:cNvSpPr txBox="1">
            <a:spLocks noChangeArrowheads="1"/>
          </p:cNvSpPr>
          <p:nvPr/>
        </p:nvSpPr>
        <p:spPr bwMode="auto">
          <a:xfrm>
            <a:off x="4503420" y="4154170"/>
            <a:ext cx="93027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smtClean="0">
                <a:latin typeface="Sitka Text" pitchFamily="2" charset="0"/>
                <a:ea typeface="宋体" panose="02010600030101010101" pitchFamily="2" charset="-122"/>
              </a:rPr>
              <a:t>Wuhan </a:t>
            </a:r>
          </a:p>
        </p:txBody>
      </p:sp>
      <p:sp>
        <p:nvSpPr>
          <p:cNvPr id="63513" name="Text Box 22"/>
          <p:cNvSpPr txBox="1">
            <a:spLocks noChangeArrowheads="1"/>
          </p:cNvSpPr>
          <p:nvPr/>
        </p:nvSpPr>
        <p:spPr bwMode="auto">
          <a:xfrm>
            <a:off x="4583430" y="3574415"/>
            <a:ext cx="30988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3514" name="Text Box 23"/>
          <p:cNvSpPr txBox="1">
            <a:spLocks noChangeArrowheads="1"/>
          </p:cNvSpPr>
          <p:nvPr/>
        </p:nvSpPr>
        <p:spPr bwMode="auto">
          <a:xfrm>
            <a:off x="3975735" y="3858260"/>
            <a:ext cx="30543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3515" name="Text Box 24"/>
          <p:cNvSpPr txBox="1">
            <a:spLocks noChangeArrowheads="1"/>
          </p:cNvSpPr>
          <p:nvPr/>
        </p:nvSpPr>
        <p:spPr bwMode="auto">
          <a:xfrm>
            <a:off x="4993640" y="3905885"/>
            <a:ext cx="30543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3516" name="Text Box 25"/>
          <p:cNvSpPr txBox="1">
            <a:spLocks noChangeArrowheads="1"/>
          </p:cNvSpPr>
          <p:nvPr/>
        </p:nvSpPr>
        <p:spPr bwMode="auto">
          <a:xfrm>
            <a:off x="5892800" y="4420235"/>
            <a:ext cx="30543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3517" name="Text Box 26"/>
          <p:cNvSpPr txBox="1">
            <a:spLocks noChangeArrowheads="1"/>
          </p:cNvSpPr>
          <p:nvPr/>
        </p:nvSpPr>
        <p:spPr bwMode="auto">
          <a:xfrm>
            <a:off x="4157345" y="4568190"/>
            <a:ext cx="30353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3518" name="Text Box 27"/>
          <p:cNvSpPr txBox="1">
            <a:spLocks noChangeArrowheads="1"/>
          </p:cNvSpPr>
          <p:nvPr/>
        </p:nvSpPr>
        <p:spPr bwMode="auto">
          <a:xfrm>
            <a:off x="3139440" y="4175760"/>
            <a:ext cx="30543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3519" name="Text Box 28"/>
          <p:cNvSpPr txBox="1">
            <a:spLocks noChangeArrowheads="1"/>
          </p:cNvSpPr>
          <p:nvPr/>
        </p:nvSpPr>
        <p:spPr bwMode="auto">
          <a:xfrm>
            <a:off x="3733165" y="4236720"/>
            <a:ext cx="30543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3520" name="Text Box 29"/>
          <p:cNvSpPr txBox="1">
            <a:spLocks noChangeArrowheads="1"/>
          </p:cNvSpPr>
          <p:nvPr/>
        </p:nvSpPr>
        <p:spPr bwMode="auto">
          <a:xfrm>
            <a:off x="4944745" y="4425950"/>
            <a:ext cx="30353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3521" name="Text Box 30"/>
          <p:cNvSpPr txBox="1">
            <a:spLocks noChangeArrowheads="1"/>
          </p:cNvSpPr>
          <p:nvPr/>
        </p:nvSpPr>
        <p:spPr bwMode="auto">
          <a:xfrm>
            <a:off x="3747135" y="5432425"/>
            <a:ext cx="14535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solidFill>
                  <a:srgbClr val="0000FF"/>
                </a:solidFill>
                <a:latin typeface="Sitka Text" pitchFamily="2" charset="0"/>
                <a:ea typeface="宋体" panose="02010600030101010101" pitchFamily="2" charset="-122"/>
              </a:rPr>
              <a:t>length(p) = 5</a:t>
            </a:r>
          </a:p>
        </p:txBody>
      </p:sp>
      <p:sp>
        <p:nvSpPr>
          <p:cNvPr id="63522" name="Text Box 31"/>
          <p:cNvSpPr txBox="1">
            <a:spLocks noChangeArrowheads="1"/>
          </p:cNvSpPr>
          <p:nvPr/>
        </p:nvSpPr>
        <p:spPr bwMode="auto">
          <a:xfrm>
            <a:off x="3779520" y="5748655"/>
            <a:ext cx="130746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solidFill>
                  <a:srgbClr val="0000FF"/>
                </a:solidFill>
                <a:latin typeface="Sitka Text" pitchFamily="2" charset="0"/>
                <a:ea typeface="宋体" panose="02010600030101010101" pitchFamily="2" charset="-122"/>
              </a:rPr>
              <a:t>cost(p) = 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854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19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49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849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45434D-B9FE-4267-937C-348F2145D37B}" type="slidenum">
              <a:rPr lang="en-US" altLang="zh-CN" sz="790"/>
              <a:pPr/>
              <a:t>30</a:t>
            </a:fld>
            <a:endParaRPr lang="en-US" altLang="zh-CN" sz="790"/>
          </a:p>
        </p:txBody>
      </p:sp>
      <p:sp>
        <p:nvSpPr>
          <p:cNvPr id="84998" name="Oval 3"/>
          <p:cNvSpPr>
            <a:spLocks noChangeArrowheads="1"/>
          </p:cNvSpPr>
          <p:nvPr/>
        </p:nvSpPr>
        <p:spPr bwMode="auto">
          <a:xfrm>
            <a:off x="3940810" y="1840230"/>
            <a:ext cx="287655" cy="26479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35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4999" name="Oval 4"/>
          <p:cNvSpPr>
            <a:spLocks noChangeArrowheads="1"/>
          </p:cNvSpPr>
          <p:nvPr/>
        </p:nvSpPr>
        <p:spPr bwMode="auto">
          <a:xfrm>
            <a:off x="5234305" y="3164205"/>
            <a:ext cx="287655" cy="26479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35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00" name="Oval 5"/>
          <p:cNvSpPr>
            <a:spLocks noChangeArrowheads="1"/>
          </p:cNvSpPr>
          <p:nvPr/>
        </p:nvSpPr>
        <p:spPr bwMode="auto">
          <a:xfrm>
            <a:off x="3940810" y="3164205"/>
            <a:ext cx="287655" cy="26479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35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cxnSp>
        <p:nvCxnSpPr>
          <p:cNvPr id="85001" name="AutoShape 6"/>
          <p:cNvCxnSpPr>
            <a:cxnSpLocks noChangeShapeType="1"/>
            <a:stCxn id="84999" idx="2"/>
            <a:endCxn id="85000" idx="6"/>
          </p:cNvCxnSpPr>
          <p:nvPr/>
        </p:nvCxnSpPr>
        <p:spPr bwMode="auto">
          <a:xfrm flipH="1">
            <a:off x="4228465" y="3296920"/>
            <a:ext cx="1006475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2" name="AutoShape 7"/>
          <p:cNvCxnSpPr>
            <a:cxnSpLocks noChangeShapeType="1"/>
            <a:stCxn id="85014" idx="2"/>
            <a:endCxn id="85011" idx="6"/>
          </p:cNvCxnSpPr>
          <p:nvPr/>
        </p:nvCxnSpPr>
        <p:spPr bwMode="auto">
          <a:xfrm flipH="1">
            <a:off x="3605530" y="2634615"/>
            <a:ext cx="10064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3" name="AutoShape 8"/>
          <p:cNvCxnSpPr>
            <a:cxnSpLocks noChangeShapeType="1"/>
            <a:stCxn id="84998" idx="6"/>
            <a:endCxn id="85004" idx="2"/>
          </p:cNvCxnSpPr>
          <p:nvPr/>
        </p:nvCxnSpPr>
        <p:spPr bwMode="auto">
          <a:xfrm>
            <a:off x="4228465" y="1972310"/>
            <a:ext cx="10064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4" name="Oval 9"/>
          <p:cNvSpPr>
            <a:spLocks noChangeArrowheads="1"/>
          </p:cNvSpPr>
          <p:nvPr/>
        </p:nvSpPr>
        <p:spPr bwMode="auto">
          <a:xfrm>
            <a:off x="5234305" y="1840230"/>
            <a:ext cx="287655" cy="26479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1350" b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35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05" name="Oval 10"/>
          <p:cNvSpPr>
            <a:spLocks noChangeArrowheads="1"/>
          </p:cNvSpPr>
          <p:nvPr/>
        </p:nvSpPr>
        <p:spPr bwMode="auto">
          <a:xfrm>
            <a:off x="5809615" y="2502535"/>
            <a:ext cx="287655" cy="26479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35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85006" name="AutoShape 11"/>
          <p:cNvCxnSpPr>
            <a:cxnSpLocks noChangeShapeType="1"/>
            <a:stCxn id="85005" idx="2"/>
            <a:endCxn id="85014" idx="6"/>
          </p:cNvCxnSpPr>
          <p:nvPr/>
        </p:nvCxnSpPr>
        <p:spPr bwMode="auto">
          <a:xfrm flipH="1">
            <a:off x="4899025" y="2634615"/>
            <a:ext cx="91059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7" name="AutoShape 12"/>
          <p:cNvCxnSpPr>
            <a:cxnSpLocks noChangeShapeType="1"/>
            <a:stCxn id="85005" idx="1"/>
            <a:endCxn id="85004" idx="5"/>
          </p:cNvCxnSpPr>
          <p:nvPr/>
        </p:nvCxnSpPr>
        <p:spPr bwMode="auto">
          <a:xfrm flipH="1" flipV="1">
            <a:off x="5480050" y="2066290"/>
            <a:ext cx="371475" cy="4743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8" name="AutoShape 13"/>
          <p:cNvCxnSpPr>
            <a:cxnSpLocks noChangeShapeType="1"/>
            <a:stCxn id="84999" idx="7"/>
            <a:endCxn id="85005" idx="3"/>
          </p:cNvCxnSpPr>
          <p:nvPr/>
        </p:nvCxnSpPr>
        <p:spPr bwMode="auto">
          <a:xfrm flipV="1">
            <a:off x="5480050" y="2728595"/>
            <a:ext cx="371475" cy="4743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9" name="AutoShape 14"/>
          <p:cNvCxnSpPr>
            <a:cxnSpLocks noChangeShapeType="1"/>
            <a:stCxn id="84998" idx="5"/>
            <a:endCxn id="85014" idx="1"/>
          </p:cNvCxnSpPr>
          <p:nvPr/>
        </p:nvCxnSpPr>
        <p:spPr bwMode="auto">
          <a:xfrm>
            <a:off x="4186555" y="2066290"/>
            <a:ext cx="467360" cy="4743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0" name="AutoShape 15"/>
          <p:cNvCxnSpPr>
            <a:cxnSpLocks noChangeShapeType="1"/>
            <a:stCxn id="85004" idx="3"/>
            <a:endCxn id="85014" idx="7"/>
          </p:cNvCxnSpPr>
          <p:nvPr/>
        </p:nvCxnSpPr>
        <p:spPr bwMode="auto">
          <a:xfrm flipH="1">
            <a:off x="4857115" y="2066290"/>
            <a:ext cx="419100" cy="4743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1" name="Oval 16"/>
          <p:cNvSpPr>
            <a:spLocks noChangeArrowheads="1"/>
          </p:cNvSpPr>
          <p:nvPr/>
        </p:nvSpPr>
        <p:spPr bwMode="auto">
          <a:xfrm>
            <a:off x="3317875" y="2502535"/>
            <a:ext cx="287655" cy="26479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35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5012" name="AutoShape 17"/>
          <p:cNvCxnSpPr>
            <a:cxnSpLocks noChangeShapeType="1"/>
            <a:stCxn id="85011" idx="7"/>
            <a:endCxn id="84998" idx="3"/>
          </p:cNvCxnSpPr>
          <p:nvPr/>
        </p:nvCxnSpPr>
        <p:spPr bwMode="auto">
          <a:xfrm flipV="1">
            <a:off x="3563620" y="2066290"/>
            <a:ext cx="419100" cy="4743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3" name="AutoShape 18"/>
          <p:cNvCxnSpPr>
            <a:cxnSpLocks noChangeShapeType="1"/>
            <a:stCxn id="85000" idx="1"/>
            <a:endCxn id="85011" idx="5"/>
          </p:cNvCxnSpPr>
          <p:nvPr/>
        </p:nvCxnSpPr>
        <p:spPr bwMode="auto">
          <a:xfrm flipH="1" flipV="1">
            <a:off x="3563620" y="2728595"/>
            <a:ext cx="419100" cy="4743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4" name="Oval 19"/>
          <p:cNvSpPr>
            <a:spLocks noChangeArrowheads="1"/>
          </p:cNvSpPr>
          <p:nvPr/>
        </p:nvSpPr>
        <p:spPr bwMode="auto">
          <a:xfrm>
            <a:off x="4611370" y="2502535"/>
            <a:ext cx="287655" cy="26479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35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cxnSp>
        <p:nvCxnSpPr>
          <p:cNvPr id="85015" name="AutoShape 20"/>
          <p:cNvCxnSpPr>
            <a:cxnSpLocks noChangeShapeType="1"/>
            <a:stCxn id="84999" idx="1"/>
            <a:endCxn id="85014" idx="5"/>
          </p:cNvCxnSpPr>
          <p:nvPr/>
        </p:nvCxnSpPr>
        <p:spPr bwMode="auto">
          <a:xfrm flipH="1" flipV="1">
            <a:off x="4857115" y="2728595"/>
            <a:ext cx="419100" cy="4743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1"/>
          <p:cNvCxnSpPr>
            <a:cxnSpLocks noChangeShapeType="1"/>
            <a:stCxn id="85000" idx="7"/>
            <a:endCxn id="85014" idx="3"/>
          </p:cNvCxnSpPr>
          <p:nvPr/>
        </p:nvCxnSpPr>
        <p:spPr bwMode="auto">
          <a:xfrm flipV="1">
            <a:off x="4186555" y="2728595"/>
            <a:ext cx="467360" cy="4743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7" name="Text Box 22"/>
          <p:cNvSpPr txBox="1">
            <a:spLocks noChangeArrowheads="1"/>
          </p:cNvSpPr>
          <p:nvPr/>
        </p:nvSpPr>
        <p:spPr bwMode="auto">
          <a:xfrm>
            <a:off x="3499485" y="2115185"/>
            <a:ext cx="30670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18" name="Text Box 23"/>
          <p:cNvSpPr txBox="1">
            <a:spLocks noChangeArrowheads="1"/>
          </p:cNvSpPr>
          <p:nvPr/>
        </p:nvSpPr>
        <p:spPr bwMode="auto">
          <a:xfrm>
            <a:off x="4323080" y="2107565"/>
            <a:ext cx="30670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19" name="Text Box 24"/>
          <p:cNvSpPr txBox="1">
            <a:spLocks noChangeArrowheads="1"/>
          </p:cNvSpPr>
          <p:nvPr/>
        </p:nvSpPr>
        <p:spPr bwMode="auto">
          <a:xfrm>
            <a:off x="4592955" y="1744980"/>
            <a:ext cx="30670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0" name="Text Box 25"/>
          <p:cNvSpPr txBox="1">
            <a:spLocks noChangeArrowheads="1"/>
          </p:cNvSpPr>
          <p:nvPr/>
        </p:nvSpPr>
        <p:spPr bwMode="auto">
          <a:xfrm>
            <a:off x="5568315" y="2107565"/>
            <a:ext cx="40894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5021" name="Text Box 26"/>
          <p:cNvSpPr txBox="1">
            <a:spLocks noChangeArrowheads="1"/>
          </p:cNvSpPr>
          <p:nvPr/>
        </p:nvSpPr>
        <p:spPr bwMode="auto">
          <a:xfrm>
            <a:off x="4861560" y="2107565"/>
            <a:ext cx="30670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22" name="Text Box 27"/>
          <p:cNvSpPr txBox="1">
            <a:spLocks noChangeArrowheads="1"/>
          </p:cNvSpPr>
          <p:nvPr/>
        </p:nvSpPr>
        <p:spPr bwMode="auto">
          <a:xfrm>
            <a:off x="5647055" y="2890520"/>
            <a:ext cx="30670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23" name="Text Box 28"/>
          <p:cNvSpPr txBox="1">
            <a:spLocks noChangeArrowheads="1"/>
          </p:cNvSpPr>
          <p:nvPr/>
        </p:nvSpPr>
        <p:spPr bwMode="auto">
          <a:xfrm>
            <a:off x="5024755" y="2778125"/>
            <a:ext cx="30670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24" name="Text Box 29"/>
          <p:cNvSpPr txBox="1">
            <a:spLocks noChangeArrowheads="1"/>
          </p:cNvSpPr>
          <p:nvPr/>
        </p:nvSpPr>
        <p:spPr bwMode="auto">
          <a:xfrm>
            <a:off x="5216525" y="2407285"/>
            <a:ext cx="30670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5" name="Text Box 30"/>
          <p:cNvSpPr txBox="1">
            <a:spLocks noChangeArrowheads="1"/>
          </p:cNvSpPr>
          <p:nvPr/>
        </p:nvSpPr>
        <p:spPr bwMode="auto">
          <a:xfrm>
            <a:off x="3922395" y="2407285"/>
            <a:ext cx="30670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6" name="Text Box 31"/>
          <p:cNvSpPr txBox="1">
            <a:spLocks noChangeArrowheads="1"/>
          </p:cNvSpPr>
          <p:nvPr/>
        </p:nvSpPr>
        <p:spPr bwMode="auto">
          <a:xfrm>
            <a:off x="4209415" y="2778125"/>
            <a:ext cx="30670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5027" name="Text Box 32"/>
          <p:cNvSpPr txBox="1">
            <a:spLocks noChangeArrowheads="1"/>
          </p:cNvSpPr>
          <p:nvPr/>
        </p:nvSpPr>
        <p:spPr bwMode="auto">
          <a:xfrm>
            <a:off x="3514725" y="2890520"/>
            <a:ext cx="30670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28" name="Text Box 33"/>
          <p:cNvSpPr txBox="1">
            <a:spLocks noChangeArrowheads="1"/>
          </p:cNvSpPr>
          <p:nvPr/>
        </p:nvSpPr>
        <p:spPr bwMode="auto">
          <a:xfrm>
            <a:off x="4641215" y="3069590"/>
            <a:ext cx="306705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29" name="Text Box 34"/>
          <p:cNvSpPr txBox="1">
            <a:spLocks noChangeArrowheads="1"/>
          </p:cNvSpPr>
          <p:nvPr/>
        </p:nvSpPr>
        <p:spPr bwMode="auto">
          <a:xfrm>
            <a:off x="4081780" y="1545590"/>
            <a:ext cx="319405" cy="2990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5030" name="Text Box 35"/>
          <p:cNvSpPr txBox="1">
            <a:spLocks noChangeArrowheads="1"/>
          </p:cNvSpPr>
          <p:nvPr/>
        </p:nvSpPr>
        <p:spPr bwMode="auto">
          <a:xfrm>
            <a:off x="5297805" y="1539240"/>
            <a:ext cx="319405" cy="2990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135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5031" name="Text Box 38"/>
          <p:cNvSpPr txBox="1">
            <a:spLocks noChangeArrowheads="1"/>
          </p:cNvSpPr>
          <p:nvPr/>
        </p:nvSpPr>
        <p:spPr bwMode="auto">
          <a:xfrm>
            <a:off x="2990215" y="2546350"/>
            <a:ext cx="319405" cy="2990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135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5032" name="Text Box 39"/>
          <p:cNvSpPr txBox="1">
            <a:spLocks noChangeArrowheads="1"/>
          </p:cNvSpPr>
          <p:nvPr/>
        </p:nvSpPr>
        <p:spPr bwMode="auto">
          <a:xfrm>
            <a:off x="6143625" y="2501900"/>
            <a:ext cx="319405" cy="2990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135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5033" name="Text Box 40"/>
          <p:cNvSpPr txBox="1">
            <a:spLocks noChangeArrowheads="1"/>
          </p:cNvSpPr>
          <p:nvPr/>
        </p:nvSpPr>
        <p:spPr bwMode="auto">
          <a:xfrm>
            <a:off x="4572000" y="2811145"/>
            <a:ext cx="319405" cy="2990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135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5035" name="Text Box 44"/>
          <p:cNvSpPr txBox="1">
            <a:spLocks noChangeArrowheads="1"/>
          </p:cNvSpPr>
          <p:nvPr/>
        </p:nvSpPr>
        <p:spPr bwMode="auto">
          <a:xfrm>
            <a:off x="3900805" y="3473450"/>
            <a:ext cx="319405" cy="2990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endParaRPr lang="en-US" altLang="zh-CN" sz="135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5036" name="Text Box 45"/>
          <p:cNvSpPr txBox="1">
            <a:spLocks noChangeArrowheads="1"/>
          </p:cNvSpPr>
          <p:nvPr/>
        </p:nvSpPr>
        <p:spPr bwMode="auto">
          <a:xfrm>
            <a:off x="5194300" y="3473450"/>
            <a:ext cx="319405" cy="2990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endParaRPr lang="en-US" altLang="zh-CN" sz="135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52" name="Line 45"/>
          <p:cNvSpPr>
            <a:spLocks noChangeShapeType="1"/>
          </p:cNvSpPr>
          <p:nvPr/>
        </p:nvSpPr>
        <p:spPr bwMode="auto">
          <a:xfrm flipH="1" flipV="1">
            <a:off x="4890770" y="2703830"/>
            <a:ext cx="86233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 flipH="1" flipV="1">
            <a:off x="4842510" y="2792095"/>
            <a:ext cx="335280" cy="3975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4" name="Line 47"/>
          <p:cNvSpPr>
            <a:spLocks noChangeShapeType="1"/>
          </p:cNvSpPr>
          <p:nvPr/>
        </p:nvSpPr>
        <p:spPr bwMode="auto">
          <a:xfrm flipV="1">
            <a:off x="4315460" y="2792095"/>
            <a:ext cx="335280" cy="3530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5" name="Line 48"/>
          <p:cNvSpPr>
            <a:spLocks noChangeShapeType="1"/>
          </p:cNvSpPr>
          <p:nvPr/>
        </p:nvSpPr>
        <p:spPr bwMode="auto">
          <a:xfrm flipV="1">
            <a:off x="3644900" y="2703830"/>
            <a:ext cx="91059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 flipH="1" flipV="1">
            <a:off x="4121785" y="2160270"/>
            <a:ext cx="431165" cy="39751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7" name="Line 44"/>
          <p:cNvSpPr>
            <a:spLocks noChangeShapeType="1"/>
          </p:cNvSpPr>
          <p:nvPr/>
        </p:nvSpPr>
        <p:spPr bwMode="auto">
          <a:xfrm flipH="1" flipV="1">
            <a:off x="4313555" y="2028190"/>
            <a:ext cx="86233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 flipH="1" flipV="1">
            <a:off x="3686175" y="2750820"/>
            <a:ext cx="335280" cy="3530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9" name="矩形 58"/>
          <p:cNvSpPr/>
          <p:nvPr/>
        </p:nvSpPr>
        <p:spPr>
          <a:xfrm>
            <a:off x="1599565" y="3103245"/>
            <a:ext cx="206311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Sitka Text" pitchFamily="2" charset="0"/>
              </a:rPr>
              <a:t>update neighbors</a:t>
            </a:r>
          </a:p>
        </p:txBody>
      </p:sp>
      <p:sp>
        <p:nvSpPr>
          <p:cNvPr id="60" name="Line 44"/>
          <p:cNvSpPr>
            <a:spLocks noChangeShapeType="1"/>
          </p:cNvSpPr>
          <p:nvPr/>
        </p:nvSpPr>
        <p:spPr bwMode="auto">
          <a:xfrm flipV="1">
            <a:off x="4323715" y="3382010"/>
            <a:ext cx="86233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2195736" y="3822680"/>
          <a:ext cx="4804410" cy="250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520700"/>
                <a:gridCol w="520700"/>
                <a:gridCol w="520065"/>
                <a:gridCol w="520700"/>
                <a:gridCol w="520700"/>
                <a:gridCol w="520065"/>
                <a:gridCol w="520700"/>
              </a:tblGrid>
              <a:tr h="27813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{}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u="sng" kern="1200" dirty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200" b="1" dirty="0" smtClean="0">
                        <a:latin typeface="Courier New" panose="02070309020205020404" pitchFamily="49" charset="0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{1}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</a:t>
                      </a:r>
                      <a:endParaRPr lang="zh-CN" altLang="en-US" sz="1200" b="1" u="sng" kern="1200" dirty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{1,4}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sng" dirty="0" smtClean="0">
                          <a:solidFill>
                            <a:srgbClr val="FF0000"/>
                          </a:solidFill>
                          <a:latin typeface="Sitka Text" pitchFamily="2" charset="0"/>
                        </a:rPr>
                        <a:t>2</a:t>
                      </a:r>
                      <a:endParaRPr lang="zh-CN" altLang="en-US" sz="1200" b="1" u="sng" dirty="0">
                        <a:solidFill>
                          <a:srgbClr val="FF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3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sng" dirty="0" smtClean="0">
                          <a:solidFill>
                            <a:srgbClr val="008000"/>
                          </a:solidFill>
                          <a:latin typeface="Sitka Text" pitchFamily="2" charset="0"/>
                        </a:rPr>
                        <a:t>1</a:t>
                      </a:r>
                      <a:endParaRPr lang="zh-CN" altLang="en-US" sz="1200" b="1" u="sng" dirty="0">
                        <a:solidFill>
                          <a:srgbClr val="008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3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9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5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{1,4,2}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none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sng" kern="1200" dirty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9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5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{1,4,2,5}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sng" kern="1200" dirty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9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5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{1,4,2,5,3}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8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sng" dirty="0" smtClean="0">
                          <a:solidFill>
                            <a:srgbClr val="FF0000"/>
                          </a:solidFill>
                          <a:latin typeface="Sitka Text" pitchFamily="2" charset="0"/>
                        </a:rPr>
                        <a:t>5</a:t>
                      </a:r>
                      <a:endParaRPr lang="zh-CN" altLang="en-US" sz="1200" b="1" u="sng" dirty="0">
                        <a:solidFill>
                          <a:srgbClr val="FF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{1,4,2,5,3,7}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sng" dirty="0" smtClean="0">
                          <a:solidFill>
                            <a:srgbClr val="FF0000"/>
                          </a:solidFill>
                          <a:latin typeface="Sitka Text" pitchFamily="2" charset="0"/>
                        </a:rPr>
                        <a:t>6</a:t>
                      </a:r>
                      <a:endParaRPr lang="zh-CN" altLang="en-US" sz="1200" b="1" u="sng" dirty="0">
                        <a:solidFill>
                          <a:srgbClr val="FF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sng" dirty="0" smtClean="0">
                          <a:solidFill>
                            <a:srgbClr val="008000"/>
                          </a:solidFill>
                          <a:latin typeface="Sitka Text" pitchFamily="2" charset="0"/>
                        </a:rPr>
                        <a:t>5</a:t>
                      </a:r>
                      <a:endParaRPr lang="zh-CN" altLang="en-US" sz="1200" b="1" u="sng" dirty="0">
                        <a:solidFill>
                          <a:srgbClr val="008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endParaRPr lang="zh-CN" altLang="en-US" sz="1200" b="1" kern="1200" dirty="0">
                        <a:solidFill>
                          <a:schemeClr val="dk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6854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19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49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849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45434D-B9FE-4267-937C-348F2145D37B}" type="slidenum">
              <a:rPr lang="en-US" altLang="zh-CN" sz="790"/>
              <a:pPr/>
              <a:t>31</a:t>
            </a:fld>
            <a:endParaRPr lang="en-US" altLang="zh-CN" sz="790"/>
          </a:p>
        </p:txBody>
      </p:sp>
      <p:sp>
        <p:nvSpPr>
          <p:cNvPr id="84998" name="Oval 3"/>
          <p:cNvSpPr>
            <a:spLocks noChangeArrowheads="1"/>
          </p:cNvSpPr>
          <p:nvPr/>
        </p:nvSpPr>
        <p:spPr bwMode="auto">
          <a:xfrm>
            <a:off x="6541919" y="2901159"/>
            <a:ext cx="257175" cy="25717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35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4999" name="Oval 4"/>
          <p:cNvSpPr>
            <a:spLocks noChangeArrowheads="1"/>
          </p:cNvSpPr>
          <p:nvPr/>
        </p:nvSpPr>
        <p:spPr bwMode="auto">
          <a:xfrm>
            <a:off x="7699207" y="4187034"/>
            <a:ext cx="257175" cy="25717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35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85000" name="Oval 5"/>
          <p:cNvSpPr>
            <a:spLocks noChangeArrowheads="1"/>
          </p:cNvSpPr>
          <p:nvPr/>
        </p:nvSpPr>
        <p:spPr bwMode="auto">
          <a:xfrm>
            <a:off x="6541919" y="4187034"/>
            <a:ext cx="257175" cy="25717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35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cxnSp>
        <p:nvCxnSpPr>
          <p:cNvPr id="85001" name="AutoShape 6"/>
          <p:cNvCxnSpPr>
            <a:cxnSpLocks noChangeShapeType="1"/>
            <a:stCxn id="84999" idx="2"/>
            <a:endCxn id="85000" idx="6"/>
          </p:cNvCxnSpPr>
          <p:nvPr/>
        </p:nvCxnSpPr>
        <p:spPr bwMode="auto">
          <a:xfrm flipH="1">
            <a:off x="6799094" y="4315622"/>
            <a:ext cx="9001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2" name="AutoShape 7"/>
          <p:cNvCxnSpPr>
            <a:cxnSpLocks noChangeShapeType="1"/>
            <a:stCxn id="85014" idx="2"/>
            <a:endCxn id="85011" idx="6"/>
          </p:cNvCxnSpPr>
          <p:nvPr/>
        </p:nvCxnSpPr>
        <p:spPr bwMode="auto">
          <a:xfrm flipH="1">
            <a:off x="6241882" y="3672684"/>
            <a:ext cx="9001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3" name="AutoShape 8"/>
          <p:cNvCxnSpPr>
            <a:cxnSpLocks noChangeShapeType="1"/>
            <a:stCxn id="84998" idx="6"/>
            <a:endCxn id="85004" idx="2"/>
          </p:cNvCxnSpPr>
          <p:nvPr/>
        </p:nvCxnSpPr>
        <p:spPr bwMode="auto">
          <a:xfrm>
            <a:off x="6799094" y="3029747"/>
            <a:ext cx="9001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04" name="Oval 9"/>
          <p:cNvSpPr>
            <a:spLocks noChangeArrowheads="1"/>
          </p:cNvSpPr>
          <p:nvPr/>
        </p:nvSpPr>
        <p:spPr bwMode="auto">
          <a:xfrm>
            <a:off x="7699207" y="2901159"/>
            <a:ext cx="257175" cy="25717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algn="ctr"/>
            <a:r>
              <a:rPr lang="en-US" altLang="zh-CN" sz="1350" b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35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05" name="Oval 10"/>
          <p:cNvSpPr>
            <a:spLocks noChangeArrowheads="1"/>
          </p:cNvSpPr>
          <p:nvPr/>
        </p:nvSpPr>
        <p:spPr bwMode="auto">
          <a:xfrm>
            <a:off x="8213557" y="3544097"/>
            <a:ext cx="257175" cy="25717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35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85006" name="AutoShape 11"/>
          <p:cNvCxnSpPr>
            <a:cxnSpLocks noChangeShapeType="1"/>
            <a:stCxn id="85005" idx="2"/>
            <a:endCxn id="85014" idx="6"/>
          </p:cNvCxnSpPr>
          <p:nvPr/>
        </p:nvCxnSpPr>
        <p:spPr bwMode="auto">
          <a:xfrm flipH="1">
            <a:off x="7399169" y="3672684"/>
            <a:ext cx="814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7" name="AutoShape 12"/>
          <p:cNvCxnSpPr>
            <a:cxnSpLocks noChangeShapeType="1"/>
            <a:stCxn id="85005" idx="1"/>
            <a:endCxn id="85004" idx="5"/>
          </p:cNvCxnSpPr>
          <p:nvPr/>
        </p:nvCxnSpPr>
        <p:spPr bwMode="auto">
          <a:xfrm flipH="1" flipV="1">
            <a:off x="7918877" y="3120830"/>
            <a:ext cx="332185" cy="460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8" name="AutoShape 13"/>
          <p:cNvCxnSpPr>
            <a:cxnSpLocks noChangeShapeType="1"/>
            <a:stCxn id="84999" idx="7"/>
            <a:endCxn id="85005" idx="3"/>
          </p:cNvCxnSpPr>
          <p:nvPr/>
        </p:nvCxnSpPr>
        <p:spPr bwMode="auto">
          <a:xfrm flipV="1">
            <a:off x="7918877" y="3763767"/>
            <a:ext cx="332185" cy="460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09" name="AutoShape 14"/>
          <p:cNvCxnSpPr>
            <a:cxnSpLocks noChangeShapeType="1"/>
            <a:stCxn id="84998" idx="5"/>
            <a:endCxn id="85014" idx="1"/>
          </p:cNvCxnSpPr>
          <p:nvPr/>
        </p:nvCxnSpPr>
        <p:spPr bwMode="auto">
          <a:xfrm>
            <a:off x="6761590" y="3120830"/>
            <a:ext cx="417910" cy="460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0" name="AutoShape 15"/>
          <p:cNvCxnSpPr>
            <a:cxnSpLocks noChangeShapeType="1"/>
            <a:stCxn id="85004" idx="3"/>
            <a:endCxn id="85014" idx="7"/>
          </p:cNvCxnSpPr>
          <p:nvPr/>
        </p:nvCxnSpPr>
        <p:spPr bwMode="auto">
          <a:xfrm flipH="1">
            <a:off x="7361665" y="3120830"/>
            <a:ext cx="375047" cy="460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1" name="Oval 16"/>
          <p:cNvSpPr>
            <a:spLocks noChangeArrowheads="1"/>
          </p:cNvSpPr>
          <p:nvPr/>
        </p:nvSpPr>
        <p:spPr bwMode="auto">
          <a:xfrm>
            <a:off x="5984707" y="3544097"/>
            <a:ext cx="257175" cy="25717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35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85012" name="AutoShape 17"/>
          <p:cNvCxnSpPr>
            <a:cxnSpLocks noChangeShapeType="1"/>
            <a:stCxn id="85011" idx="7"/>
            <a:endCxn id="84998" idx="3"/>
          </p:cNvCxnSpPr>
          <p:nvPr/>
        </p:nvCxnSpPr>
        <p:spPr bwMode="auto">
          <a:xfrm flipV="1">
            <a:off x="6204377" y="3120830"/>
            <a:ext cx="375047" cy="460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3" name="AutoShape 18"/>
          <p:cNvCxnSpPr>
            <a:cxnSpLocks noChangeShapeType="1"/>
            <a:stCxn id="85000" idx="1"/>
            <a:endCxn id="85011" idx="5"/>
          </p:cNvCxnSpPr>
          <p:nvPr/>
        </p:nvCxnSpPr>
        <p:spPr bwMode="auto">
          <a:xfrm flipH="1" flipV="1">
            <a:off x="6204377" y="3763767"/>
            <a:ext cx="375047" cy="460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4" name="Oval 19"/>
          <p:cNvSpPr>
            <a:spLocks noChangeArrowheads="1"/>
          </p:cNvSpPr>
          <p:nvPr/>
        </p:nvSpPr>
        <p:spPr bwMode="auto">
          <a:xfrm>
            <a:off x="7141994" y="3544097"/>
            <a:ext cx="257175" cy="257175"/>
          </a:xfrm>
          <a:prstGeom prst="ellipse">
            <a:avLst/>
          </a:prstGeom>
          <a:solidFill>
            <a:srgbClr val="DDDDDD"/>
          </a:solidFill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35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cxnSp>
        <p:nvCxnSpPr>
          <p:cNvPr id="85015" name="AutoShape 20"/>
          <p:cNvCxnSpPr>
            <a:cxnSpLocks noChangeShapeType="1"/>
            <a:stCxn id="84999" idx="1"/>
            <a:endCxn id="85014" idx="5"/>
          </p:cNvCxnSpPr>
          <p:nvPr/>
        </p:nvCxnSpPr>
        <p:spPr bwMode="auto">
          <a:xfrm flipH="1" flipV="1">
            <a:off x="7361665" y="3763767"/>
            <a:ext cx="375047" cy="460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016" name="AutoShape 21"/>
          <p:cNvCxnSpPr>
            <a:cxnSpLocks noChangeShapeType="1"/>
            <a:stCxn id="85000" idx="7"/>
            <a:endCxn id="85014" idx="3"/>
          </p:cNvCxnSpPr>
          <p:nvPr/>
        </p:nvCxnSpPr>
        <p:spPr bwMode="auto">
          <a:xfrm flipV="1">
            <a:off x="6761590" y="3763767"/>
            <a:ext cx="417910" cy="46077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017" name="Text Box 22"/>
          <p:cNvSpPr txBox="1">
            <a:spLocks noChangeArrowheads="1"/>
          </p:cNvSpPr>
          <p:nvPr/>
        </p:nvSpPr>
        <p:spPr bwMode="auto">
          <a:xfrm>
            <a:off x="6147585" y="3164755"/>
            <a:ext cx="27432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18" name="Text Box 23"/>
          <p:cNvSpPr txBox="1">
            <a:spLocks noChangeArrowheads="1"/>
          </p:cNvSpPr>
          <p:nvPr/>
        </p:nvSpPr>
        <p:spPr bwMode="auto">
          <a:xfrm>
            <a:off x="6884284" y="3156719"/>
            <a:ext cx="27432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19" name="Text Box 24"/>
          <p:cNvSpPr txBox="1">
            <a:spLocks noChangeArrowheads="1"/>
          </p:cNvSpPr>
          <p:nvPr/>
        </p:nvSpPr>
        <p:spPr bwMode="auto">
          <a:xfrm>
            <a:off x="7125386" y="2804889"/>
            <a:ext cx="27432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0" name="Text Box 25"/>
          <p:cNvSpPr txBox="1">
            <a:spLocks noChangeArrowheads="1"/>
          </p:cNvSpPr>
          <p:nvPr/>
        </p:nvSpPr>
        <p:spPr bwMode="auto">
          <a:xfrm>
            <a:off x="7997850" y="3156719"/>
            <a:ext cx="36576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85021" name="Text Box 26"/>
          <p:cNvSpPr txBox="1">
            <a:spLocks noChangeArrowheads="1"/>
          </p:cNvSpPr>
          <p:nvPr/>
        </p:nvSpPr>
        <p:spPr bwMode="auto">
          <a:xfrm>
            <a:off x="7365594" y="3156719"/>
            <a:ext cx="27432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85022" name="Text Box 27"/>
          <p:cNvSpPr txBox="1">
            <a:spLocks noChangeArrowheads="1"/>
          </p:cNvSpPr>
          <p:nvPr/>
        </p:nvSpPr>
        <p:spPr bwMode="auto">
          <a:xfrm>
            <a:off x="8068361" y="3917295"/>
            <a:ext cx="27432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5023" name="Text Box 28"/>
          <p:cNvSpPr txBox="1">
            <a:spLocks noChangeArrowheads="1"/>
          </p:cNvSpPr>
          <p:nvPr/>
        </p:nvSpPr>
        <p:spPr bwMode="auto">
          <a:xfrm>
            <a:off x="7511148" y="3807692"/>
            <a:ext cx="27432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85024" name="Text Box 29"/>
          <p:cNvSpPr txBox="1">
            <a:spLocks noChangeArrowheads="1"/>
          </p:cNvSpPr>
          <p:nvPr/>
        </p:nvSpPr>
        <p:spPr bwMode="auto">
          <a:xfrm>
            <a:off x="7682598" y="3447826"/>
            <a:ext cx="27432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5" name="Text Box 30"/>
          <p:cNvSpPr txBox="1">
            <a:spLocks noChangeArrowheads="1"/>
          </p:cNvSpPr>
          <p:nvPr/>
        </p:nvSpPr>
        <p:spPr bwMode="auto">
          <a:xfrm>
            <a:off x="6525311" y="3447826"/>
            <a:ext cx="27432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5026" name="Text Box 31"/>
          <p:cNvSpPr txBox="1">
            <a:spLocks noChangeArrowheads="1"/>
          </p:cNvSpPr>
          <p:nvPr/>
        </p:nvSpPr>
        <p:spPr bwMode="auto">
          <a:xfrm>
            <a:off x="6782486" y="3807692"/>
            <a:ext cx="27432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5027" name="Text Box 32"/>
          <p:cNvSpPr txBox="1">
            <a:spLocks noChangeArrowheads="1"/>
          </p:cNvSpPr>
          <p:nvPr/>
        </p:nvSpPr>
        <p:spPr bwMode="auto">
          <a:xfrm>
            <a:off x="6160690" y="3917295"/>
            <a:ext cx="27432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 dirty="0">
                <a:latin typeface="Courier New" panose="02070309020205020404" pitchFamily="49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85028" name="Text Box 33"/>
          <p:cNvSpPr txBox="1">
            <a:spLocks noChangeArrowheads="1"/>
          </p:cNvSpPr>
          <p:nvPr/>
        </p:nvSpPr>
        <p:spPr bwMode="auto">
          <a:xfrm>
            <a:off x="7168248" y="4090764"/>
            <a:ext cx="274320" cy="27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200" b="1">
                <a:latin typeface="Courier New" panose="02070309020205020404" pitchFamily="49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29" name="Text Box 34"/>
          <p:cNvSpPr txBox="1">
            <a:spLocks noChangeArrowheads="1"/>
          </p:cNvSpPr>
          <p:nvPr/>
        </p:nvSpPr>
        <p:spPr bwMode="auto">
          <a:xfrm>
            <a:off x="6668367" y="2615874"/>
            <a:ext cx="285750" cy="2990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 dirty="0">
                <a:latin typeface="Courier New" panose="02070309020205020404" pitchFamily="49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5030" name="Text Box 35"/>
          <p:cNvSpPr txBox="1">
            <a:spLocks noChangeArrowheads="1"/>
          </p:cNvSpPr>
          <p:nvPr/>
        </p:nvSpPr>
        <p:spPr bwMode="auto">
          <a:xfrm>
            <a:off x="7756185" y="2608905"/>
            <a:ext cx="285750" cy="2990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135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5031" name="Text Box 38"/>
          <p:cNvSpPr txBox="1">
            <a:spLocks noChangeArrowheads="1"/>
          </p:cNvSpPr>
          <p:nvPr/>
        </p:nvSpPr>
        <p:spPr bwMode="auto">
          <a:xfrm>
            <a:off x="5691813" y="3586959"/>
            <a:ext cx="285750" cy="2990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135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5032" name="Text Box 39"/>
          <p:cNvSpPr txBox="1">
            <a:spLocks noChangeArrowheads="1"/>
          </p:cNvSpPr>
          <p:nvPr/>
        </p:nvSpPr>
        <p:spPr bwMode="auto">
          <a:xfrm>
            <a:off x="8512269" y="3544097"/>
            <a:ext cx="285750" cy="2990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 dirty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endParaRPr lang="en-US" altLang="zh-CN" sz="135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5033" name="Text Box 40"/>
          <p:cNvSpPr txBox="1">
            <a:spLocks noChangeArrowheads="1"/>
          </p:cNvSpPr>
          <p:nvPr/>
        </p:nvSpPr>
        <p:spPr bwMode="auto">
          <a:xfrm>
            <a:off x="7106276" y="3844134"/>
            <a:ext cx="285750" cy="2990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 sz="135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5035" name="Text Box 44"/>
          <p:cNvSpPr txBox="1">
            <a:spLocks noChangeArrowheads="1"/>
          </p:cNvSpPr>
          <p:nvPr/>
        </p:nvSpPr>
        <p:spPr bwMode="auto">
          <a:xfrm>
            <a:off x="6506201" y="4487072"/>
            <a:ext cx="285750" cy="2990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6</a:t>
            </a:r>
            <a:endParaRPr lang="en-US" altLang="zh-CN" sz="135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85036" name="Text Box 45"/>
          <p:cNvSpPr txBox="1">
            <a:spLocks noChangeArrowheads="1"/>
          </p:cNvSpPr>
          <p:nvPr/>
        </p:nvSpPr>
        <p:spPr bwMode="auto">
          <a:xfrm>
            <a:off x="7663488" y="4487072"/>
            <a:ext cx="285750" cy="29908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 b="1" dirty="0" smtClean="0">
                <a:latin typeface="Courier New" panose="02070309020205020404" pitchFamily="49" charset="0"/>
                <a:ea typeface="宋体" panose="02010600030101010101" pitchFamily="2" charset="-122"/>
                <a:sym typeface="Symbol" panose="05050102010706020507" pitchFamily="18" charset="2"/>
              </a:rPr>
              <a:t>5</a:t>
            </a:r>
            <a:endParaRPr lang="en-US" altLang="zh-CN" sz="135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69476" y="2459335"/>
          <a:ext cx="4980305" cy="279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6675"/>
                <a:gridCol w="520700"/>
                <a:gridCol w="520700"/>
                <a:gridCol w="520065"/>
                <a:gridCol w="520700"/>
                <a:gridCol w="520700"/>
                <a:gridCol w="520065"/>
                <a:gridCol w="520700"/>
              </a:tblGrid>
              <a:tr h="28702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S</a:t>
                      </a:r>
                      <a:endParaRPr lang="zh-CN" altLang="en-US" sz="1200" b="1" kern="1200" dirty="0">
                        <a:solidFill>
                          <a:schemeClr val="dk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{}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u="sng" kern="1200" dirty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200" b="1" dirty="0" smtClean="0">
                        <a:latin typeface="Courier New" panose="02070309020205020404" pitchFamily="49" charset="0"/>
                        <a:ea typeface="+mn-ea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{1}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200" b="1" kern="1200" dirty="0" smtClean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</a:t>
                      </a:r>
                      <a:endParaRPr lang="zh-CN" altLang="en-US" sz="1200" b="1" u="sng" kern="1200" dirty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lang="zh-CN" altLang="en-US" sz="1200" b="1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{1,4}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sng" dirty="0" smtClean="0">
                          <a:solidFill>
                            <a:srgbClr val="FF0000"/>
                          </a:solidFill>
                          <a:latin typeface="Sitka Text" pitchFamily="2" charset="0"/>
                        </a:rPr>
                        <a:t>2</a:t>
                      </a:r>
                      <a:endParaRPr lang="zh-CN" altLang="en-US" sz="1200" b="1" u="sng" dirty="0">
                        <a:solidFill>
                          <a:srgbClr val="FF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3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sng" dirty="0" smtClean="0">
                          <a:solidFill>
                            <a:srgbClr val="008000"/>
                          </a:solidFill>
                          <a:latin typeface="Sitka Text" pitchFamily="2" charset="0"/>
                        </a:rPr>
                        <a:t>1</a:t>
                      </a:r>
                      <a:endParaRPr lang="zh-CN" altLang="en-US" sz="1200" b="1" u="sng" dirty="0">
                        <a:solidFill>
                          <a:srgbClr val="008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3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9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5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{1,4,2}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none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sng" kern="1200" dirty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9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5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{1,4,2,5}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sng" kern="1200" dirty="0">
                        <a:solidFill>
                          <a:srgbClr val="FF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9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5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{1,4,2,5,3}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smtClean="0">
                          <a:latin typeface="Sitka Text" pitchFamily="2" charset="0"/>
                        </a:rPr>
                        <a:t>8</a:t>
                      </a:r>
                      <a:endParaRPr lang="zh-CN" altLang="en-US" sz="1200" b="1" dirty="0"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sng" dirty="0" smtClean="0">
                          <a:solidFill>
                            <a:srgbClr val="FF0000"/>
                          </a:solidFill>
                          <a:latin typeface="Sitka Text" pitchFamily="2" charset="0"/>
                        </a:rPr>
                        <a:t>5</a:t>
                      </a:r>
                      <a:endParaRPr lang="zh-CN" altLang="en-US" sz="1200" b="1" u="sng" dirty="0">
                        <a:solidFill>
                          <a:srgbClr val="FF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{1,4,2,5,3,7}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sng" dirty="0" smtClean="0">
                          <a:solidFill>
                            <a:srgbClr val="FF0000"/>
                          </a:solidFill>
                          <a:latin typeface="Sitka Text" pitchFamily="2" charset="0"/>
                        </a:rPr>
                        <a:t>6</a:t>
                      </a:r>
                      <a:endParaRPr lang="zh-CN" altLang="en-US" sz="1200" b="1" u="sng" dirty="0">
                        <a:solidFill>
                          <a:srgbClr val="FF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u="sng" dirty="0" smtClean="0">
                          <a:solidFill>
                            <a:srgbClr val="008000"/>
                          </a:solidFill>
                          <a:latin typeface="Sitka Text" pitchFamily="2" charset="0"/>
                        </a:rPr>
                        <a:t>5</a:t>
                      </a:r>
                      <a:endParaRPr lang="zh-CN" altLang="en-US" sz="1200" b="1" u="sng" dirty="0">
                        <a:solidFill>
                          <a:srgbClr val="008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2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{1,4,2,5,3,7,6}</a:t>
                      </a:r>
                      <a:endParaRPr lang="zh-CN" altLang="en-US" sz="1200" b="0" kern="1200" dirty="0">
                        <a:solidFill>
                          <a:schemeClr val="dk1"/>
                        </a:solidFill>
                        <a:latin typeface="Bodoni MT Black" panose="02070A03080606020203" pitchFamily="18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2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200" b="1" u="sng" kern="1200" dirty="0">
                        <a:solidFill>
                          <a:srgbClr val="008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2" name="Line 45"/>
          <p:cNvSpPr>
            <a:spLocks noChangeShapeType="1"/>
          </p:cNvSpPr>
          <p:nvPr/>
        </p:nvSpPr>
        <p:spPr bwMode="auto">
          <a:xfrm flipH="1" flipV="1">
            <a:off x="7391649" y="3739803"/>
            <a:ext cx="7715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3" name="Line 46"/>
          <p:cNvSpPr>
            <a:spLocks noChangeShapeType="1"/>
          </p:cNvSpPr>
          <p:nvPr/>
        </p:nvSpPr>
        <p:spPr bwMode="auto">
          <a:xfrm flipH="1" flipV="1">
            <a:off x="7348787" y="3825528"/>
            <a:ext cx="300038" cy="385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4" name="Line 47"/>
          <p:cNvSpPr>
            <a:spLocks noChangeShapeType="1"/>
          </p:cNvSpPr>
          <p:nvPr/>
        </p:nvSpPr>
        <p:spPr bwMode="auto">
          <a:xfrm flipV="1">
            <a:off x="6877299" y="3825528"/>
            <a:ext cx="300038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5" name="Line 48"/>
          <p:cNvSpPr>
            <a:spLocks noChangeShapeType="1"/>
          </p:cNvSpPr>
          <p:nvPr/>
        </p:nvSpPr>
        <p:spPr bwMode="auto">
          <a:xfrm flipV="1">
            <a:off x="6277224" y="3739803"/>
            <a:ext cx="8143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6" name="Line 43"/>
          <p:cNvSpPr>
            <a:spLocks noChangeShapeType="1"/>
          </p:cNvSpPr>
          <p:nvPr/>
        </p:nvSpPr>
        <p:spPr bwMode="auto">
          <a:xfrm flipH="1" flipV="1">
            <a:off x="6704086" y="3212228"/>
            <a:ext cx="385763" cy="385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7" name="Line 44"/>
          <p:cNvSpPr>
            <a:spLocks noChangeShapeType="1"/>
          </p:cNvSpPr>
          <p:nvPr/>
        </p:nvSpPr>
        <p:spPr bwMode="auto">
          <a:xfrm flipH="1" flipV="1">
            <a:off x="6875536" y="3083641"/>
            <a:ext cx="7715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8" name="Line 44"/>
          <p:cNvSpPr>
            <a:spLocks noChangeShapeType="1"/>
          </p:cNvSpPr>
          <p:nvPr/>
        </p:nvSpPr>
        <p:spPr bwMode="auto">
          <a:xfrm flipH="1" flipV="1">
            <a:off x="6314324" y="3785142"/>
            <a:ext cx="300038" cy="342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  <p:sp>
        <p:nvSpPr>
          <p:cNvPr id="59" name="矩形 58"/>
          <p:cNvSpPr/>
          <p:nvPr/>
        </p:nvSpPr>
        <p:spPr>
          <a:xfrm>
            <a:off x="5452110" y="4127500"/>
            <a:ext cx="92710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Sitka Text" pitchFamily="2" charset="0"/>
              </a:rPr>
              <a:t>update neighbors</a:t>
            </a:r>
            <a:endParaRPr lang="zh-CN" altLang="en-US" sz="1200" dirty="0">
              <a:latin typeface="Sitka Text" pitchFamily="2" charset="0"/>
            </a:endParaRPr>
          </a:p>
        </p:txBody>
      </p:sp>
      <p:sp>
        <p:nvSpPr>
          <p:cNvPr id="60" name="Line 44"/>
          <p:cNvSpPr>
            <a:spLocks noChangeShapeType="1"/>
          </p:cNvSpPr>
          <p:nvPr/>
        </p:nvSpPr>
        <p:spPr bwMode="auto">
          <a:xfrm flipV="1">
            <a:off x="6884391" y="4398072"/>
            <a:ext cx="7715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9364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712595"/>
            <a:ext cx="8676640" cy="4586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Dijkstra’s Algorithm </a:t>
            </a:r>
          </a:p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- Implementation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701800"/>
            <a:ext cx="8019415" cy="406654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solidFill>
                  <a:srgbClr val="008000"/>
                </a:solidFill>
              </a:rPr>
              <a:t>//Implementation </a:t>
            </a:r>
            <a:r>
              <a:rPr lang="en-US" altLang="zh-CN" sz="1600" dirty="0">
                <a:solidFill>
                  <a:srgbClr val="008000"/>
                </a:solidFill>
              </a:rPr>
              <a:t>of </a:t>
            </a:r>
            <a:r>
              <a:rPr lang="en-US" altLang="zh-CN" sz="1600" dirty="0" err="1">
                <a:solidFill>
                  <a:srgbClr val="008000"/>
                </a:solidFill>
              </a:rPr>
              <a:t>Dijkstra’s</a:t>
            </a:r>
            <a:r>
              <a:rPr lang="en-US" altLang="zh-CN" sz="1600" dirty="0">
                <a:solidFill>
                  <a:srgbClr val="008000"/>
                </a:solidFill>
              </a:rPr>
              <a:t> algorithm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solidFill>
                  <a:srgbClr val="008000"/>
                </a:solidFill>
                <a:cs typeface="Courier New" panose="02070309020205020404" pitchFamily="49" charset="0"/>
              </a:rPr>
              <a:t>//compute shortest path </a:t>
            </a:r>
            <a:r>
              <a:rPr lang="en-US" altLang="zh-CN" sz="1600" dirty="0" err="1">
                <a:solidFill>
                  <a:srgbClr val="008000"/>
                </a:solidFill>
                <a:cs typeface="Courier New" panose="02070309020205020404" pitchFamily="49" charset="0"/>
              </a:rPr>
              <a:t>dists</a:t>
            </a:r>
            <a:r>
              <a:rPr lang="en-US" altLang="zh-CN" sz="1600" dirty="0">
                <a:solidFill>
                  <a:srgbClr val="008000"/>
                </a:solidFill>
                <a:cs typeface="Courier New" panose="02070309020205020404" pitchFamily="49" charset="0"/>
              </a:rPr>
              <a:t> from “s</a:t>
            </a:r>
            <a:r>
              <a:rPr lang="en-US" altLang="zh-CN" sz="1600" dirty="0" smtClean="0">
                <a:solidFill>
                  <a:srgbClr val="008000"/>
                </a:solidFill>
                <a:cs typeface="Courier New" panose="02070309020205020404" pitchFamily="49" charset="0"/>
              </a:rPr>
              <a:t>”</a:t>
            </a:r>
            <a:endParaRPr lang="en-US" altLang="zh-CN" sz="1600" dirty="0">
              <a:solidFill>
                <a:srgbClr val="008000"/>
              </a:solidFill>
              <a:cs typeface="Courier New" panose="02070309020205020404" pitchFamily="49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void </a:t>
            </a:r>
            <a:r>
              <a:rPr lang="en-US" altLang="zh-CN" sz="1600" dirty="0" err="1">
                <a:solidFill>
                  <a:srgbClr val="FF0000"/>
                </a:solidFill>
                <a:cs typeface="Courier New" panose="02070309020205020404" pitchFamily="49" charset="0"/>
              </a:rPr>
              <a:t>Dijkstra</a:t>
            </a:r>
            <a:r>
              <a:rPr lang="en-US" altLang="zh-CN" sz="1600" dirty="0">
                <a:cs typeface="Courier New" panose="02070309020205020404" pitchFamily="49" charset="0"/>
              </a:rPr>
              <a:t>(Graph* G, </a:t>
            </a:r>
            <a:r>
              <a:rPr lang="en-US" altLang="zh-CN" sz="1600" dirty="0" err="1"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cs typeface="Courier New" panose="02070309020205020404" pitchFamily="49" charset="0"/>
              </a:rPr>
              <a:t>* D, </a:t>
            </a:r>
            <a:r>
              <a:rPr lang="en-US" altLang="zh-CN" sz="1600" dirty="0" err="1"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cs typeface="Courier New" panose="02070309020205020404" pitchFamily="49" charset="0"/>
              </a:rPr>
              <a:t> s) {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, v, w</a:t>
            </a:r>
            <a:r>
              <a:rPr lang="en-US" altLang="zh-CN" sz="1600" dirty="0" smtClean="0">
                <a:cs typeface="Courier New" panose="02070309020205020404" pitchFamily="49" charset="0"/>
              </a:rPr>
              <a:t>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cs typeface="Courier New" panose="02070309020205020404" pitchFamily="49" charset="0"/>
              </a:rPr>
              <a:t>  for </a:t>
            </a:r>
            <a:r>
              <a:rPr lang="en-US" altLang="zh-CN" sz="1600" dirty="0"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=0; </a:t>
            </a:r>
            <a:r>
              <a:rPr lang="en-US" altLang="zh-CN" sz="1600" dirty="0" err="1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&lt;G-&gt;n(); </a:t>
            </a:r>
            <a:r>
              <a:rPr lang="en-US" altLang="zh-CN" sz="1600" dirty="0" err="1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++) </a:t>
            </a:r>
            <a:r>
              <a:rPr lang="en-US" altLang="zh-CN" sz="1600" dirty="0">
                <a:solidFill>
                  <a:srgbClr val="008000"/>
                </a:solidFill>
                <a:cs typeface="Courier New" panose="02070309020205020404" pitchFamily="49" charset="0"/>
              </a:rPr>
              <a:t>// Initialize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cs typeface="Courier New" panose="02070309020205020404" pitchFamily="49" charset="0"/>
              </a:rPr>
              <a:t>      D[</a:t>
            </a:r>
            <a:r>
              <a:rPr lang="en-US" altLang="zh-CN" sz="1600" dirty="0" err="1" smtClean="0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] = INFINITY;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cs typeface="Courier New" panose="02070309020205020404" pitchFamily="49" charset="0"/>
              </a:rPr>
              <a:t>  D[s] </a:t>
            </a:r>
            <a:r>
              <a:rPr lang="en-US" altLang="zh-CN" sz="1600" dirty="0">
                <a:cs typeface="Courier New" panose="02070309020205020404" pitchFamily="49" charset="0"/>
              </a:rPr>
              <a:t>= 0;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for (</a:t>
            </a:r>
            <a:r>
              <a:rPr lang="en-US" altLang="zh-CN" sz="1600" dirty="0" err="1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=0; </a:t>
            </a:r>
            <a:r>
              <a:rPr lang="en-US" altLang="zh-CN" sz="1600" dirty="0" err="1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&lt;G-&gt;n(); </a:t>
            </a:r>
            <a:r>
              <a:rPr lang="en-US" altLang="zh-CN" sz="1600" dirty="0" err="1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++) { </a:t>
            </a:r>
            <a:r>
              <a:rPr lang="en-US" altLang="zh-CN" sz="1600" dirty="0">
                <a:solidFill>
                  <a:srgbClr val="008000"/>
                </a:solidFill>
              </a:rPr>
              <a:t>//process vertices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solidFill>
                  <a:srgbClr val="00B050"/>
                </a:solidFill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</a:rPr>
              <a:t>//find the unvisited vertex with min </a:t>
            </a:r>
            <a:r>
              <a:rPr lang="en-US" altLang="zh-CN" sz="1600" dirty="0" err="1">
                <a:solidFill>
                  <a:srgbClr val="008000"/>
                </a:solidFill>
              </a:rPr>
              <a:t>dist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  v = </a:t>
            </a:r>
            <a:r>
              <a:rPr lang="en-US" altLang="zh-CN" sz="1600" dirty="0" err="1">
                <a:solidFill>
                  <a:srgbClr val="FF0000"/>
                </a:solidFill>
                <a:cs typeface="Courier New" panose="02070309020205020404" pitchFamily="49" charset="0"/>
              </a:rPr>
              <a:t>minVertex</a:t>
            </a:r>
            <a:r>
              <a:rPr lang="en-US" altLang="zh-CN" sz="1600" dirty="0">
                <a:cs typeface="Courier New" panose="02070309020205020404" pitchFamily="49" charset="0"/>
              </a:rPr>
              <a:t>(G, D); 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  if (D[v] == INFINITY) return; </a:t>
            </a:r>
            <a:r>
              <a:rPr lang="en-US" altLang="zh-CN" sz="1600" dirty="0">
                <a:solidFill>
                  <a:srgbClr val="008000"/>
                </a:solidFill>
              </a:rPr>
              <a:t>//v is unreachable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1600" dirty="0">
              <a:cs typeface="Courier New" panose="02070309020205020404" pitchFamily="49" charset="0"/>
            </a:endParaRP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	  G-&gt;</a:t>
            </a:r>
            <a:r>
              <a:rPr lang="en-US" altLang="zh-CN" sz="1600" dirty="0" err="1">
                <a:cs typeface="Courier New" panose="02070309020205020404" pitchFamily="49" charset="0"/>
              </a:rPr>
              <a:t>setMark</a:t>
            </a:r>
            <a:r>
              <a:rPr lang="en-US" altLang="zh-CN" sz="1600" dirty="0">
                <a:cs typeface="Courier New" panose="02070309020205020404" pitchFamily="49" charset="0"/>
              </a:rPr>
              <a:t>(v, VISITED);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solidFill>
                  <a:srgbClr val="008000"/>
                </a:solidFill>
              </a:rPr>
              <a:t>//update the distance of v’s neighbors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  for (w=G-&gt;first(v); w&lt;G-&gt;n(); w = G-&gt;next(</a:t>
            </a:r>
            <a:r>
              <a:rPr lang="en-US" altLang="zh-CN" sz="1600" dirty="0" err="1">
                <a:cs typeface="Courier New" panose="02070309020205020404" pitchFamily="49" charset="0"/>
              </a:rPr>
              <a:t>v,w</a:t>
            </a:r>
            <a:r>
              <a:rPr lang="en-US" altLang="zh-CN" sz="1600" dirty="0">
                <a:cs typeface="Courier New" panose="02070309020205020404" pitchFamily="49" charset="0"/>
              </a:rPr>
              <a:t>))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    </a:t>
            </a:r>
            <a:r>
              <a:rPr lang="en-US" altLang="zh-CN" sz="1600" dirty="0" smtClean="0">
                <a:cs typeface="Courier New" panose="02070309020205020404" pitchFamily="49" charset="0"/>
              </a:rPr>
              <a:t>  if (</a:t>
            </a:r>
            <a:r>
              <a:rPr lang="en-US" altLang="zh-CN" sz="1600" dirty="0" smtClean="0"/>
              <a:t>G-&gt;</a:t>
            </a:r>
            <a:r>
              <a:rPr lang="en-US" altLang="zh-CN" sz="1600" dirty="0" err="1" smtClean="0"/>
              <a:t>getMark</a:t>
            </a:r>
            <a:r>
              <a:rPr lang="en-US" altLang="zh-CN" sz="1600" dirty="0" smtClean="0"/>
              <a:t>(w) == UNVISITED</a:t>
            </a:r>
            <a:r>
              <a:rPr lang="en-US" altLang="zh-CN" sz="1600" dirty="0" smtClean="0">
                <a:cs typeface="Courier New" panose="02070309020205020404" pitchFamily="49" charset="0"/>
              </a:rPr>
              <a:t>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cs typeface="Courier New" panose="02070309020205020404" pitchFamily="49" charset="0"/>
              </a:rPr>
              <a:t>		 	if </a:t>
            </a:r>
            <a:r>
              <a:rPr lang="en-US" altLang="zh-CN" sz="1600" dirty="0">
                <a:cs typeface="Courier New" panose="02070309020205020404" pitchFamily="49" charset="0"/>
              </a:rPr>
              <a:t>(D[w] &gt; (D[v] + G-&gt;weight(v, w)))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      </a:t>
            </a:r>
            <a:r>
              <a:rPr lang="en-US" altLang="zh-CN" sz="1600" dirty="0" smtClean="0">
                <a:cs typeface="Courier New" panose="02070309020205020404" pitchFamily="49" charset="0"/>
              </a:rPr>
              <a:t>		</a:t>
            </a:r>
            <a:r>
              <a:rPr lang="en-US" altLang="zh-CN" sz="16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D[w</a:t>
            </a:r>
            <a:r>
              <a:rPr lang="en-US" altLang="zh-CN" sz="1600" dirty="0">
                <a:solidFill>
                  <a:srgbClr val="FF0000"/>
                </a:solidFill>
                <a:cs typeface="Courier New" panose="02070309020205020404" pitchFamily="49" charset="0"/>
              </a:rPr>
              <a:t>] = D[v] + G-&gt;weight(v, w)</a:t>
            </a:r>
            <a:r>
              <a:rPr lang="en-US" altLang="zh-CN" sz="1600" dirty="0">
                <a:cs typeface="Courier New" panose="02070309020205020404" pitchFamily="49" charset="0"/>
              </a:rPr>
              <a:t>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}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5292F2-701C-4E20-95C6-6366E45ED922}" type="slidenum">
              <a:rPr lang="en-US" altLang="zh-CN" sz="465" smtClean="0"/>
              <a:pPr/>
              <a:t>32</a:t>
            </a:fld>
            <a:endParaRPr lang="en-US" altLang="zh-CN" sz="465" smtClean="0"/>
          </a:p>
        </p:txBody>
      </p:sp>
      <p:sp>
        <p:nvSpPr>
          <p:cNvPr id="5" name="Rectangle 4"/>
          <p:cNvSpPr/>
          <p:nvPr/>
        </p:nvSpPr>
        <p:spPr>
          <a:xfrm>
            <a:off x="683895" y="3429000"/>
            <a:ext cx="5076190" cy="1002030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6" name="Rectangle 5"/>
          <p:cNvSpPr/>
          <p:nvPr/>
        </p:nvSpPr>
        <p:spPr>
          <a:xfrm>
            <a:off x="684530" y="4935220"/>
            <a:ext cx="5075555" cy="1272540"/>
          </a:xfrm>
          <a:prstGeom prst="rect">
            <a:avLst/>
          </a:prstGeom>
          <a:noFill/>
          <a:ln w="28575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smtClean="0"/>
              <a:t>Lecture 9-3 Graph Algorithms III</a:t>
            </a:r>
            <a:endParaRPr lang="zh-CN" altLang="en-US" sz="465"/>
          </a:p>
        </p:txBody>
      </p:sp>
      <p:grpSp>
        <p:nvGrpSpPr>
          <p:cNvPr id="122" name="Group 115"/>
          <p:cNvGrpSpPr/>
          <p:nvPr/>
        </p:nvGrpSpPr>
        <p:grpSpPr>
          <a:xfrm>
            <a:off x="7812405" y="5399405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6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9364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712595"/>
            <a:ext cx="8676640" cy="4586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Dijkstra’s Algorithm </a:t>
            </a:r>
          </a:p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- Implementation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67995" y="1844675"/>
            <a:ext cx="8164830" cy="815340"/>
          </a:xfrm>
        </p:spPr>
        <p:txBody>
          <a:bodyPr vert="horz" lIns="68580" tIns="34290" rIns="0" bIns="34290" rtlCol="0"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minVertex</a:t>
            </a:r>
            <a:r>
              <a:rPr lang="en-US" altLang="zh-CN" sz="1600" dirty="0"/>
              <a:t> – find the unvisited vertex with minimum distance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600" dirty="0">
                <a:solidFill>
                  <a:srgbClr val="263AF8"/>
                </a:solidFill>
              </a:rPr>
              <a:t>Method 1:</a:t>
            </a:r>
            <a:r>
              <a:rPr lang="en-US" altLang="zh-CN" sz="1600" dirty="0"/>
              <a:t> scan through the list of |V| vertices searching for the minimum </a:t>
            </a:r>
            <a:r>
              <a:rPr lang="en-US" altLang="zh-CN" sz="1600" dirty="0" smtClean="0"/>
              <a:t>value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A1020B-3F84-48DB-B381-E41EF4A13547}" type="slidenum">
              <a:rPr lang="en-US" altLang="zh-CN" sz="465" smtClean="0"/>
              <a:pPr/>
              <a:t>33</a:t>
            </a:fld>
            <a:endParaRPr lang="en-US" altLang="zh-CN" sz="465" smtClean="0"/>
          </a:p>
        </p:txBody>
      </p:sp>
      <p:sp>
        <p:nvSpPr>
          <p:cNvPr id="3" name="矩形 2"/>
          <p:cNvSpPr/>
          <p:nvPr/>
        </p:nvSpPr>
        <p:spPr>
          <a:xfrm>
            <a:off x="485140" y="2580005"/>
            <a:ext cx="7845425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 err="1">
                <a:latin typeface="Sitka Text" pitchFamily="2" charset="0"/>
              </a:rPr>
              <a:t>int</a:t>
            </a:r>
            <a:r>
              <a:rPr lang="en-US" altLang="zh-CN" sz="2000" dirty="0">
                <a:latin typeface="Sitka Text" pitchFamily="2" charset="0"/>
              </a:rPr>
              <a:t> </a:t>
            </a:r>
            <a:r>
              <a:rPr lang="en-US" altLang="zh-CN" sz="2000" dirty="0" err="1">
                <a:solidFill>
                  <a:srgbClr val="00B050"/>
                </a:solidFill>
                <a:latin typeface="Sitka Text" pitchFamily="2" charset="0"/>
              </a:rPr>
              <a:t>minVertex</a:t>
            </a:r>
            <a:r>
              <a:rPr lang="en-US" altLang="zh-CN" sz="2000" dirty="0">
                <a:latin typeface="Sitka Text" pitchFamily="2" charset="0"/>
              </a:rPr>
              <a:t>(Graph* G, </a:t>
            </a:r>
            <a:r>
              <a:rPr lang="en-US" altLang="zh-CN" sz="2000" dirty="0" err="1">
                <a:latin typeface="Sitka Text" pitchFamily="2" charset="0"/>
              </a:rPr>
              <a:t>int</a:t>
            </a:r>
            <a:r>
              <a:rPr lang="en-US" altLang="zh-CN" sz="2000" dirty="0">
                <a:latin typeface="Sitka Text" pitchFamily="2" charset="0"/>
              </a:rPr>
              <a:t>* D)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</a:rPr>
              <a:t>  </a:t>
            </a:r>
            <a:r>
              <a:rPr lang="en-US" altLang="zh-CN" sz="2000" dirty="0" err="1">
                <a:latin typeface="Sitka Text" pitchFamily="2" charset="0"/>
              </a:rPr>
              <a:t>int</a:t>
            </a:r>
            <a:r>
              <a:rPr lang="en-US" altLang="zh-CN" sz="2000" dirty="0">
                <a:latin typeface="Sitka Text" pitchFamily="2" charset="0"/>
              </a:rPr>
              <a:t> </a:t>
            </a:r>
            <a:r>
              <a:rPr lang="en-US" altLang="zh-CN" sz="2000" dirty="0" err="1">
                <a:latin typeface="Sitka Text" pitchFamily="2" charset="0"/>
              </a:rPr>
              <a:t>i</a:t>
            </a:r>
            <a:r>
              <a:rPr lang="en-US" altLang="zh-CN" sz="2000" dirty="0">
                <a:latin typeface="Sitka Text" pitchFamily="2" charset="0"/>
              </a:rPr>
              <a:t>, v = -1;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Sitka Text" pitchFamily="2" charset="0"/>
              </a:rPr>
              <a:t>//initialize v to some unvisited vertex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</a:rPr>
              <a:t>  for (</a:t>
            </a:r>
            <a:r>
              <a:rPr lang="en-US" altLang="zh-CN" sz="2000" dirty="0" err="1">
                <a:latin typeface="Sitka Text" pitchFamily="2" charset="0"/>
              </a:rPr>
              <a:t>i</a:t>
            </a:r>
            <a:r>
              <a:rPr lang="en-US" altLang="zh-CN" sz="2000" dirty="0">
                <a:latin typeface="Sitka Text" pitchFamily="2" charset="0"/>
              </a:rPr>
              <a:t>=0; </a:t>
            </a:r>
            <a:r>
              <a:rPr lang="en-US" altLang="zh-CN" sz="2000" dirty="0" err="1">
                <a:latin typeface="Sitka Text" pitchFamily="2" charset="0"/>
              </a:rPr>
              <a:t>i</a:t>
            </a:r>
            <a:r>
              <a:rPr lang="en-US" altLang="zh-CN" sz="2000" dirty="0">
                <a:latin typeface="Sitka Text" pitchFamily="2" charset="0"/>
              </a:rPr>
              <a:t>&lt;G-&gt;n(); </a:t>
            </a:r>
            <a:r>
              <a:rPr lang="en-US" altLang="zh-CN" sz="2000" dirty="0" err="1">
                <a:latin typeface="Sitka Text" pitchFamily="2" charset="0"/>
              </a:rPr>
              <a:t>i</a:t>
            </a:r>
            <a:r>
              <a:rPr lang="en-US" altLang="zh-CN" sz="2000" dirty="0">
                <a:latin typeface="Sitka Text" pitchFamily="2" charset="0"/>
              </a:rPr>
              <a:t>++)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</a:rPr>
              <a:t>    if (G-&gt;</a:t>
            </a:r>
            <a:r>
              <a:rPr lang="en-US" altLang="zh-CN" sz="2000" dirty="0" err="1">
                <a:latin typeface="Sitka Text" pitchFamily="2" charset="0"/>
              </a:rPr>
              <a:t>getMark</a:t>
            </a:r>
            <a:r>
              <a:rPr lang="en-US" altLang="zh-CN" sz="2000" dirty="0">
                <a:latin typeface="Sitka Text" pitchFamily="2" charset="0"/>
              </a:rPr>
              <a:t>(</a:t>
            </a:r>
            <a:r>
              <a:rPr lang="en-US" altLang="zh-CN" sz="2000" dirty="0" err="1">
                <a:latin typeface="Sitka Text" pitchFamily="2" charset="0"/>
              </a:rPr>
              <a:t>i</a:t>
            </a:r>
            <a:r>
              <a:rPr lang="en-US" altLang="zh-CN" sz="2000" dirty="0">
                <a:latin typeface="Sitka Text" pitchFamily="2" charset="0"/>
              </a:rPr>
              <a:t>) == UNVISITED) { </a:t>
            </a:r>
            <a:endParaRPr lang="en-US" altLang="zh-CN" sz="2000" dirty="0" smtClean="0">
              <a:latin typeface="Sitka Text" pitchFamily="2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</a:rPr>
              <a:t> </a:t>
            </a:r>
            <a:r>
              <a:rPr lang="en-US" altLang="zh-CN" sz="2000" dirty="0" smtClean="0">
                <a:latin typeface="Sitka Text" pitchFamily="2" charset="0"/>
              </a:rPr>
              <a:t>       v </a:t>
            </a:r>
            <a:r>
              <a:rPr lang="en-US" altLang="zh-CN" sz="2000" dirty="0">
                <a:latin typeface="Sitka Text" pitchFamily="2" charset="0"/>
              </a:rPr>
              <a:t>= </a:t>
            </a:r>
            <a:r>
              <a:rPr lang="en-US" altLang="zh-CN" sz="2000" dirty="0" err="1">
                <a:latin typeface="Sitka Text" pitchFamily="2" charset="0"/>
              </a:rPr>
              <a:t>i</a:t>
            </a:r>
            <a:r>
              <a:rPr lang="en-US" altLang="zh-CN" sz="2000" dirty="0">
                <a:latin typeface="Sitka Text" pitchFamily="2" charset="0"/>
              </a:rPr>
              <a:t>; </a:t>
            </a:r>
            <a:endParaRPr lang="en-US" altLang="zh-CN" sz="2000" dirty="0" smtClean="0">
              <a:latin typeface="Sitka Text" pitchFamily="2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</a:rPr>
              <a:t> </a:t>
            </a:r>
            <a:r>
              <a:rPr lang="en-US" altLang="zh-CN" sz="2000" dirty="0" smtClean="0">
                <a:latin typeface="Sitka Text" pitchFamily="2" charset="0"/>
              </a:rPr>
              <a:t>       break</a:t>
            </a:r>
            <a:r>
              <a:rPr lang="en-US" altLang="zh-CN" sz="2000" dirty="0">
                <a:latin typeface="Sitka Text" pitchFamily="2" charset="0"/>
              </a:rPr>
              <a:t>; 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</a:rPr>
              <a:t>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Sitka Text" pitchFamily="2" charset="0"/>
              </a:rPr>
              <a:t>// Now find smallest D value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</a:rPr>
              <a:t>  for (</a:t>
            </a:r>
            <a:r>
              <a:rPr lang="en-US" altLang="zh-CN" sz="2000" dirty="0" err="1">
                <a:latin typeface="Sitka Text" pitchFamily="2" charset="0"/>
              </a:rPr>
              <a:t>i</a:t>
            </a:r>
            <a:r>
              <a:rPr lang="en-US" altLang="zh-CN" sz="2000" dirty="0">
                <a:latin typeface="Sitka Text" pitchFamily="2" charset="0"/>
              </a:rPr>
              <a:t>++; </a:t>
            </a:r>
            <a:r>
              <a:rPr lang="en-US" altLang="zh-CN" sz="2000" dirty="0" err="1">
                <a:latin typeface="Sitka Text" pitchFamily="2" charset="0"/>
              </a:rPr>
              <a:t>i</a:t>
            </a:r>
            <a:r>
              <a:rPr lang="en-US" altLang="zh-CN" sz="2000" dirty="0">
                <a:latin typeface="Sitka Text" pitchFamily="2" charset="0"/>
              </a:rPr>
              <a:t>&lt;G-&gt;n(); </a:t>
            </a:r>
            <a:r>
              <a:rPr lang="en-US" altLang="zh-CN" sz="2000" dirty="0" err="1">
                <a:latin typeface="Sitka Text" pitchFamily="2" charset="0"/>
              </a:rPr>
              <a:t>i</a:t>
            </a:r>
            <a:r>
              <a:rPr lang="en-US" altLang="zh-CN" sz="2000" dirty="0">
                <a:latin typeface="Sitka Text" pitchFamily="2" charset="0"/>
              </a:rPr>
              <a:t>++)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</a:rPr>
              <a:t>    if ((G-&gt;</a:t>
            </a:r>
            <a:r>
              <a:rPr lang="en-US" altLang="zh-CN" sz="2000" dirty="0" err="1">
                <a:latin typeface="Sitka Text" pitchFamily="2" charset="0"/>
              </a:rPr>
              <a:t>getMark</a:t>
            </a:r>
            <a:r>
              <a:rPr lang="en-US" altLang="zh-CN" sz="2000" dirty="0">
                <a:latin typeface="Sitka Text" pitchFamily="2" charset="0"/>
              </a:rPr>
              <a:t>(</a:t>
            </a:r>
            <a:r>
              <a:rPr lang="en-US" altLang="zh-CN" sz="2000" dirty="0" err="1">
                <a:latin typeface="Sitka Text" pitchFamily="2" charset="0"/>
              </a:rPr>
              <a:t>i</a:t>
            </a:r>
            <a:r>
              <a:rPr lang="en-US" altLang="zh-CN" sz="2000" dirty="0">
                <a:latin typeface="Sitka Text" pitchFamily="2" charset="0"/>
              </a:rPr>
              <a:t>) == UNVISITED) &amp;&amp; (</a:t>
            </a:r>
            <a:r>
              <a:rPr lang="en-US" altLang="zh-CN" sz="2000" dirty="0">
                <a:solidFill>
                  <a:srgbClr val="FF0000"/>
                </a:solidFill>
                <a:latin typeface="Sitka Text" pitchFamily="2" charset="0"/>
              </a:rPr>
              <a:t>D[</a:t>
            </a:r>
            <a:r>
              <a:rPr lang="en-US" altLang="zh-CN" sz="2000" dirty="0" err="1">
                <a:solidFill>
                  <a:srgbClr val="FF0000"/>
                </a:solidFill>
                <a:latin typeface="Sitka Text" pitchFamily="2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Sitka Text" pitchFamily="2" charset="0"/>
              </a:rPr>
              <a:t>] &lt; D[v]</a:t>
            </a:r>
            <a:r>
              <a:rPr lang="en-US" altLang="zh-CN" sz="2000" dirty="0">
                <a:latin typeface="Sitka Text" pitchFamily="2" charset="0"/>
              </a:rPr>
              <a:t>))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</a:rPr>
              <a:t>      v = </a:t>
            </a:r>
            <a:r>
              <a:rPr lang="en-US" altLang="zh-CN" sz="2000" dirty="0" err="1">
                <a:latin typeface="Sitka Text" pitchFamily="2" charset="0"/>
              </a:rPr>
              <a:t>i</a:t>
            </a:r>
            <a:r>
              <a:rPr lang="en-US" altLang="zh-CN" sz="2000" dirty="0">
                <a:latin typeface="Sitka Text" pitchFamily="2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</a:rPr>
              <a:t>  return v;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650" y="3284855"/>
            <a:ext cx="4707255" cy="1344930"/>
          </a:xfrm>
          <a:prstGeom prst="rect">
            <a:avLst/>
          </a:prstGeom>
          <a:noFill/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6" name="Rectangle 5"/>
          <p:cNvSpPr/>
          <p:nvPr/>
        </p:nvSpPr>
        <p:spPr>
          <a:xfrm>
            <a:off x="628650" y="4796790"/>
            <a:ext cx="6781800" cy="1235710"/>
          </a:xfrm>
          <a:prstGeom prst="rect">
            <a:avLst/>
          </a:prstGeom>
          <a:noFill/>
          <a:ln w="190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smtClean="0"/>
              <a:t>Lecture 9-3 Graph Algorithms III</a:t>
            </a:r>
            <a:endParaRPr lang="zh-CN" altLang="en-US" sz="465"/>
          </a:p>
        </p:txBody>
      </p:sp>
      <p:grpSp>
        <p:nvGrpSpPr>
          <p:cNvPr id="122" name="Group 115"/>
          <p:cNvGrpSpPr/>
          <p:nvPr/>
        </p:nvGrpSpPr>
        <p:grpSpPr>
          <a:xfrm>
            <a:off x="7812405" y="5399405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5" grpId="1" bldLvl="0" animBg="1"/>
      <p:bldP spid="6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9364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712595"/>
            <a:ext cx="8676640" cy="4586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Dijkstra’s Algorithm </a:t>
            </a:r>
          </a:p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- Implementation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611505" y="1917065"/>
            <a:ext cx="7905750" cy="2978150"/>
          </a:xfrm>
        </p:spPr>
        <p:txBody>
          <a:bodyPr vert="horz" lIns="68580" tIns="34290" rIns="0" bIns="34290" rtlCol="0"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800" dirty="0"/>
              <a:t>Complexity analysis of </a:t>
            </a:r>
            <a:r>
              <a:rPr lang="en-US" altLang="zh-CN" sz="2800" dirty="0">
                <a:solidFill>
                  <a:srgbClr val="263AF8"/>
                </a:solidFill>
              </a:rPr>
              <a:t>method 1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minVertex</a:t>
            </a:r>
            <a:r>
              <a:rPr lang="en-US" altLang="zh-CN" sz="2400" dirty="0"/>
              <a:t> executes |V| times, and it scans the list of |V| vertices each time. 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The cost is </a:t>
            </a:r>
            <a:r>
              <a:rPr lang="el-GR" altLang="zh-CN" sz="2400" dirty="0" smtClean="0"/>
              <a:t>Θ </a:t>
            </a:r>
            <a:r>
              <a:rPr lang="en-US" altLang="zh-CN" sz="2400" dirty="0" smtClean="0"/>
              <a:t>(|</a:t>
            </a:r>
            <a:r>
              <a:rPr lang="en-US" altLang="zh-CN" sz="2400" dirty="0"/>
              <a:t>V|</a:t>
            </a:r>
            <a:r>
              <a:rPr lang="en-US" altLang="zh-CN" sz="2400" baseline="30000" dirty="0"/>
              <a:t>2</a:t>
            </a:r>
            <a:r>
              <a:rPr lang="en-US" altLang="zh-CN" sz="2400" dirty="0" smtClean="0"/>
              <a:t>)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/>
              <a:t>The </a:t>
            </a:r>
            <a:r>
              <a:rPr lang="en-US" altLang="zh-CN" sz="2400" dirty="0"/>
              <a:t>edges are processed </a:t>
            </a:r>
            <a:r>
              <a:rPr lang="el-GR" altLang="zh-CN" sz="2400" dirty="0" smtClean="0"/>
              <a:t>Θ </a:t>
            </a:r>
            <a:r>
              <a:rPr lang="en-US" altLang="zh-CN" sz="2400" dirty="0" smtClean="0"/>
              <a:t>(|</a:t>
            </a:r>
            <a:r>
              <a:rPr lang="en-US" altLang="zh-CN" sz="2400" dirty="0"/>
              <a:t>E|) times, and each visit to an edge may cause a constant-time update to the array D.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/>
              <a:t>The cost is </a:t>
            </a:r>
            <a:r>
              <a:rPr lang="el-GR" altLang="zh-CN" sz="2400" dirty="0"/>
              <a:t>Θ </a:t>
            </a:r>
            <a:r>
              <a:rPr lang="en-US" altLang="zh-CN" sz="2400" dirty="0" smtClean="0"/>
              <a:t>(|</a:t>
            </a:r>
            <a:r>
              <a:rPr lang="en-US" altLang="zh-CN" sz="2400" dirty="0"/>
              <a:t>E|)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800" dirty="0"/>
              <a:t>In total, the cost is </a:t>
            </a:r>
            <a:r>
              <a:rPr lang="el-GR" altLang="zh-CN" sz="2800" dirty="0">
                <a:solidFill>
                  <a:srgbClr val="FF0000"/>
                </a:solidFill>
              </a:rPr>
              <a:t>Θ </a:t>
            </a:r>
            <a:r>
              <a:rPr lang="en-US" altLang="zh-CN" sz="2800" dirty="0" smtClean="0">
                <a:solidFill>
                  <a:srgbClr val="FF0000"/>
                </a:solidFill>
              </a:rPr>
              <a:t>(|</a:t>
            </a:r>
            <a:r>
              <a:rPr lang="en-US" altLang="zh-CN" sz="2800" dirty="0">
                <a:solidFill>
                  <a:srgbClr val="FF0000"/>
                </a:solidFill>
              </a:rPr>
              <a:t>V|</a:t>
            </a:r>
            <a:r>
              <a:rPr lang="en-US" altLang="zh-CN" sz="2800" baseline="300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+|E|)= </a:t>
            </a:r>
            <a:r>
              <a:rPr lang="el-GR" altLang="zh-CN" sz="2800" dirty="0">
                <a:solidFill>
                  <a:srgbClr val="FF0000"/>
                </a:solidFill>
              </a:rPr>
              <a:t>Θ </a:t>
            </a:r>
            <a:r>
              <a:rPr lang="en-US" altLang="zh-CN" sz="2800" dirty="0" smtClean="0">
                <a:solidFill>
                  <a:srgbClr val="FF0000"/>
                </a:solidFill>
              </a:rPr>
              <a:t>(|</a:t>
            </a:r>
            <a:r>
              <a:rPr lang="en-US" altLang="zh-CN" sz="2800" dirty="0">
                <a:solidFill>
                  <a:srgbClr val="FF0000"/>
                </a:solidFill>
              </a:rPr>
              <a:t>V|</a:t>
            </a:r>
            <a:r>
              <a:rPr lang="en-US" altLang="zh-CN" sz="2800" baseline="300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6A1020B-3F84-48DB-B381-E41EF4A13547}" type="slidenum">
              <a:rPr lang="en-US" altLang="zh-CN" sz="465" smtClean="0"/>
              <a:pPr/>
              <a:t>34</a:t>
            </a:fld>
            <a:endParaRPr lang="en-US" altLang="zh-CN" sz="465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smtClean="0"/>
              <a:t>Lecture 9-3 Graph Algorithms III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9364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712595"/>
            <a:ext cx="8676640" cy="4586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Dijkstra’s Algorithm </a:t>
            </a:r>
          </a:p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- Implementation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850390"/>
            <a:ext cx="8080375" cy="401002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400" dirty="0">
                <a:solidFill>
                  <a:srgbClr val="263AF8"/>
                </a:solidFill>
              </a:rPr>
              <a:t>Method 2: 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dirty="0"/>
              <a:t>Store unprocessed vertices in a </a:t>
            </a:r>
            <a:r>
              <a:rPr lang="en-US" altLang="zh-CN" sz="2000" dirty="0">
                <a:solidFill>
                  <a:srgbClr val="FF0000"/>
                </a:solidFill>
              </a:rPr>
              <a:t>priority-queue</a:t>
            </a:r>
            <a:r>
              <a:rPr lang="en-US" altLang="zh-CN" sz="2000" dirty="0"/>
              <a:t> (implemented using a </a:t>
            </a:r>
            <a:r>
              <a:rPr lang="en-US" altLang="zh-CN" sz="2000" dirty="0">
                <a:solidFill>
                  <a:srgbClr val="FF0000"/>
                </a:solidFill>
              </a:rPr>
              <a:t>min-heap</a:t>
            </a:r>
            <a:r>
              <a:rPr lang="en-US" altLang="zh-CN" sz="2000" dirty="0"/>
              <a:t>) ordered by </a:t>
            </a:r>
            <a:r>
              <a:rPr lang="en-US" altLang="zh-CN" sz="2000" dirty="0">
                <a:solidFill>
                  <a:srgbClr val="FF0000"/>
                </a:solidFill>
              </a:rPr>
              <a:t>distance values.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dirty="0"/>
              <a:t>The next-closest vertex can be found in the heap in </a:t>
            </a:r>
            <a:r>
              <a:rPr lang="el-GR" altLang="zh-CN" sz="2000" dirty="0">
                <a:solidFill>
                  <a:srgbClr val="FF0000"/>
                </a:solidFill>
              </a:rPr>
              <a:t>Θ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log|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V</a:t>
            </a:r>
            <a:r>
              <a:rPr lang="en-US" altLang="zh-CN" sz="2000" dirty="0">
                <a:solidFill>
                  <a:srgbClr val="FF0000"/>
                </a:solidFill>
              </a:rPr>
              <a:t>|) </a:t>
            </a:r>
            <a:r>
              <a:rPr lang="en-US" altLang="zh-CN" sz="2000" dirty="0"/>
              <a:t>time</a:t>
            </a:r>
            <a:endParaRPr lang="en-US" altLang="zh-CN" sz="480" dirty="0"/>
          </a:p>
          <a:p>
            <a:pPr fontAlgn="auto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400" dirty="0"/>
              <a:t>Every time D(</a:t>
            </a:r>
            <a:r>
              <a:rPr lang="en-US" altLang="zh-CN" sz="2400" b="1" i="1" dirty="0"/>
              <a:t>x</a:t>
            </a:r>
            <a:r>
              <a:rPr lang="en-US" altLang="zh-CN" sz="2400" dirty="0"/>
              <a:t>) is updated, 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dirty="0"/>
              <a:t>Reordered </a:t>
            </a:r>
            <a:r>
              <a:rPr lang="en-US" altLang="zh-CN" sz="2000" b="1" i="1" dirty="0"/>
              <a:t>x</a:t>
            </a:r>
            <a:r>
              <a:rPr lang="en-US" altLang="zh-CN" sz="2000" dirty="0"/>
              <a:t> in the heap by </a:t>
            </a:r>
            <a:r>
              <a:rPr lang="en-US" altLang="zh-CN" sz="2000" dirty="0">
                <a:solidFill>
                  <a:srgbClr val="FF0000"/>
                </a:solidFill>
              </a:rPr>
              <a:t>deleting and reinserting </a:t>
            </a:r>
            <a:r>
              <a:rPr lang="en-US" altLang="zh-CN" sz="2000" dirty="0"/>
              <a:t>it.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2000" dirty="0"/>
              <a:t>Or, add the new smaller distance value for </a:t>
            </a:r>
            <a:r>
              <a:rPr lang="en-US" altLang="zh-CN" sz="2000" b="1" i="1" dirty="0"/>
              <a:t>x</a:t>
            </a:r>
            <a:r>
              <a:rPr lang="en-US" altLang="zh-CN" sz="2000" dirty="0"/>
              <a:t> as </a:t>
            </a:r>
            <a:r>
              <a:rPr lang="en-US" altLang="zh-CN" sz="2000" dirty="0">
                <a:solidFill>
                  <a:srgbClr val="FF0000"/>
                </a:solidFill>
              </a:rPr>
              <a:t>a new record </a:t>
            </a:r>
            <a:r>
              <a:rPr lang="en-US" altLang="zh-CN" sz="2000" dirty="0"/>
              <a:t>in the heap</a:t>
            </a:r>
          </a:p>
          <a:p>
            <a:pPr lvl="2" fontAlgn="auto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altLang="zh-CN" sz="1800" dirty="0"/>
              <a:t>The greater distance values found later will be </a:t>
            </a:r>
            <a:r>
              <a:rPr lang="en-US" altLang="zh-CN" sz="1800" dirty="0">
                <a:solidFill>
                  <a:srgbClr val="FF0000"/>
                </a:solidFill>
              </a:rPr>
              <a:t>ignored</a:t>
            </a:r>
            <a:r>
              <a:rPr lang="en-US" altLang="zh-CN" sz="1800" dirty="0"/>
              <a:t> because the vertex will already be marked as </a:t>
            </a:r>
            <a:r>
              <a:rPr lang="en-US" altLang="zh-CN" sz="1800" b="1" dirty="0"/>
              <a:t>VISITED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2FAEEC3-A51A-4A09-9CB9-C5F7C951B963}" type="slidenum">
              <a:rPr lang="en-US" altLang="zh-CN" sz="465" smtClean="0"/>
              <a:pPr/>
              <a:t>35</a:t>
            </a:fld>
            <a:endParaRPr lang="en-US" altLang="zh-CN" sz="465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smtClean="0"/>
              <a:t>Lecture 9-3 Graph Algorithms III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9364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712595"/>
            <a:ext cx="8676640" cy="4586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Dijkstra’s Algorithm </a:t>
            </a:r>
          </a:p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- Implementation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88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004B02-BA93-40B6-AF9B-678C1AFF243F}" type="slidenum">
              <a:rPr lang="en-US" altLang="zh-CN" sz="465" smtClean="0"/>
              <a:pPr/>
              <a:t>36</a:t>
            </a:fld>
            <a:endParaRPr lang="en-US" altLang="zh-CN" sz="465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smtClean="0"/>
              <a:t>Lecture 9-3 Graph Algorithms III</a:t>
            </a:r>
            <a:endParaRPr lang="zh-CN" altLang="en-US" sz="465"/>
          </a:p>
        </p:txBody>
      </p:sp>
      <p:sp>
        <p:nvSpPr>
          <p:cNvPr id="5" name="矩形 4"/>
          <p:cNvSpPr/>
          <p:nvPr/>
        </p:nvSpPr>
        <p:spPr>
          <a:xfrm>
            <a:off x="539750" y="2060575"/>
            <a:ext cx="8023860" cy="4096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defRPr/>
            </a:pPr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  <a:cs typeface="Courier New" panose="02070309020205020404" pitchFamily="49" charset="0"/>
              </a:rPr>
              <a:t>// Implementation 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  <a:cs typeface="Courier New" panose="02070309020205020404" pitchFamily="49" charset="0"/>
              </a:rPr>
              <a:t>using the priority queue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  <a:cs typeface="Courier New" panose="02070309020205020404" pitchFamily="49" charset="0"/>
              </a:rPr>
              <a:t>// Class for elements in the heap</a:t>
            </a:r>
          </a:p>
          <a:p>
            <a:pPr>
              <a:defRPr/>
            </a:pPr>
            <a:r>
              <a:rPr lang="en-US" altLang="zh-CN" sz="2400" dirty="0" smtClean="0">
                <a:latin typeface="Sitka Text" pitchFamily="2" charset="0"/>
                <a:cs typeface="Courier New" panose="02070309020205020404" pitchFamily="49" charset="0"/>
              </a:rPr>
              <a:t>Class </a:t>
            </a:r>
            <a:r>
              <a:rPr lang="en-US" altLang="zh-CN" sz="2400" dirty="0" err="1">
                <a:latin typeface="Sitka Text" pitchFamily="2" charset="0"/>
                <a:cs typeface="Courier New" panose="02070309020205020404" pitchFamily="49" charset="0"/>
              </a:rPr>
              <a:t>DijkElem</a:t>
            </a:r>
            <a:r>
              <a:rPr lang="en-US" altLang="zh-CN" sz="2400" dirty="0">
                <a:latin typeface="Sitka Text" pitchFamily="2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en-US" altLang="zh-CN" sz="2400" dirty="0">
                <a:latin typeface="Sitka Text" pitchFamily="2" charset="0"/>
                <a:cs typeface="Courier New" panose="02070309020205020404" pitchFamily="49" charset="0"/>
              </a:rPr>
              <a:t>Public:</a:t>
            </a:r>
          </a:p>
          <a:p>
            <a:pPr>
              <a:defRPr/>
            </a:pPr>
            <a:r>
              <a:rPr lang="en-US" altLang="zh-CN" sz="2400" dirty="0">
                <a:latin typeface="Sitka Text" pitchFamily="2" charset="0"/>
                <a:cs typeface="Courier New" panose="02070309020205020404" pitchFamily="49" charset="0"/>
              </a:rPr>
              <a:t>  </a:t>
            </a:r>
            <a:r>
              <a:rPr lang="en-US" altLang="zh-CN" sz="2400" dirty="0" err="1">
                <a:latin typeface="Sitka Text" pitchFamily="2" charset="0"/>
                <a:cs typeface="Courier New" panose="02070309020205020404" pitchFamily="49" charset="0"/>
              </a:rPr>
              <a:t>int</a:t>
            </a:r>
            <a:r>
              <a:rPr lang="en-US" altLang="zh-CN" sz="2400" dirty="0">
                <a:latin typeface="Sitka Text" pitchFamily="2" charset="0"/>
                <a:cs typeface="Courier New" panose="02070309020205020404" pitchFamily="49" charset="0"/>
              </a:rPr>
              <a:t> vertex, </a:t>
            </a:r>
            <a:r>
              <a:rPr lang="en-US" altLang="zh-CN" sz="2400" dirty="0">
                <a:solidFill>
                  <a:srgbClr val="FF0000"/>
                </a:solidFill>
                <a:latin typeface="Sitka Text" pitchFamily="2" charset="0"/>
                <a:cs typeface="Courier New" panose="02070309020205020404" pitchFamily="49" charset="0"/>
              </a:rPr>
              <a:t>distance</a:t>
            </a:r>
            <a:r>
              <a:rPr lang="en-US" altLang="zh-CN" sz="2400" dirty="0">
                <a:latin typeface="Sitka Text" pitchFamily="2" charset="0"/>
                <a:cs typeface="Courier New" panose="02070309020205020404" pitchFamily="49" charset="0"/>
              </a:rPr>
              <a:t>;</a:t>
            </a:r>
          </a:p>
          <a:p>
            <a:pPr>
              <a:defRPr/>
            </a:pPr>
            <a:r>
              <a:rPr lang="en-US" altLang="zh-CN" sz="2400" dirty="0">
                <a:latin typeface="Sitka Text" pitchFamily="2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zh-CN" sz="2400" dirty="0">
                <a:latin typeface="Sitka Text" pitchFamily="2" charset="0"/>
                <a:cs typeface="Courier New" panose="02070309020205020404" pitchFamily="49" charset="0"/>
              </a:rPr>
              <a:t>  </a:t>
            </a:r>
            <a:r>
              <a:rPr lang="en-US" altLang="zh-CN" sz="2400" dirty="0" err="1">
                <a:latin typeface="Sitka Text" pitchFamily="2" charset="0"/>
                <a:cs typeface="Courier New" panose="02070309020205020404" pitchFamily="49" charset="0"/>
              </a:rPr>
              <a:t>DijkElem</a:t>
            </a:r>
            <a:r>
              <a:rPr lang="en-US" altLang="zh-CN" sz="2400" dirty="0">
                <a:latin typeface="Sitka Text" pitchFamily="2" charset="0"/>
                <a:cs typeface="Courier New" panose="02070309020205020404" pitchFamily="49" charset="0"/>
              </a:rPr>
              <a:t>() {vertex = -1; distance = -1;}</a:t>
            </a:r>
          </a:p>
          <a:p>
            <a:pPr>
              <a:defRPr/>
            </a:pPr>
            <a:r>
              <a:rPr lang="en-US" altLang="zh-CN" sz="2400" dirty="0">
                <a:latin typeface="Sitka Text" pitchFamily="2" charset="0"/>
                <a:cs typeface="Courier New" panose="02070309020205020404" pitchFamily="49" charset="0"/>
              </a:rPr>
              <a:t> </a:t>
            </a:r>
          </a:p>
          <a:p>
            <a:pPr>
              <a:defRPr/>
            </a:pPr>
            <a:r>
              <a:rPr lang="en-US" altLang="zh-CN" sz="2400" dirty="0">
                <a:latin typeface="Sitka Text" pitchFamily="2" charset="0"/>
                <a:cs typeface="Courier New" panose="02070309020205020404" pitchFamily="49" charset="0"/>
              </a:rPr>
              <a:t>  </a:t>
            </a:r>
            <a:r>
              <a:rPr lang="en-US" altLang="zh-CN" sz="2400" dirty="0" err="1">
                <a:latin typeface="Sitka Text" pitchFamily="2" charset="0"/>
                <a:cs typeface="Courier New" panose="02070309020205020404" pitchFamily="49" charset="0"/>
              </a:rPr>
              <a:t>DijkElem</a:t>
            </a:r>
            <a:r>
              <a:rPr lang="en-US" altLang="zh-CN" sz="2400" dirty="0">
                <a:latin typeface="Sitka Text" pitchFamily="2" charset="0"/>
                <a:cs typeface="Courier New" panose="02070309020205020404" pitchFamily="49" charset="0"/>
              </a:rPr>
              <a:t>(</a:t>
            </a:r>
            <a:r>
              <a:rPr lang="en-US" altLang="zh-CN" sz="2400" dirty="0" err="1">
                <a:latin typeface="Sitka Text" pitchFamily="2" charset="0"/>
                <a:cs typeface="Courier New" panose="02070309020205020404" pitchFamily="49" charset="0"/>
              </a:rPr>
              <a:t>int</a:t>
            </a:r>
            <a:r>
              <a:rPr lang="en-US" altLang="zh-CN" sz="2400" dirty="0">
                <a:latin typeface="Sitka Text" pitchFamily="2" charset="0"/>
                <a:cs typeface="Courier New" panose="02070309020205020404" pitchFamily="49" charset="0"/>
              </a:rPr>
              <a:t> v, </a:t>
            </a:r>
            <a:r>
              <a:rPr lang="en-US" altLang="zh-CN" sz="2400" dirty="0" err="1">
                <a:latin typeface="Sitka Text" pitchFamily="2" charset="0"/>
                <a:cs typeface="Courier New" panose="02070309020205020404" pitchFamily="49" charset="0"/>
              </a:rPr>
              <a:t>int</a:t>
            </a:r>
            <a:r>
              <a:rPr lang="en-US" altLang="zh-CN" sz="2400" dirty="0">
                <a:latin typeface="Sitka Text" pitchFamily="2" charset="0"/>
                <a:cs typeface="Courier New" panose="02070309020205020404" pitchFamily="49" charset="0"/>
              </a:rPr>
              <a:t> d) {vertex = v; distance = d};</a:t>
            </a:r>
          </a:p>
          <a:p>
            <a:pPr>
              <a:defRPr/>
            </a:pPr>
            <a:r>
              <a:rPr lang="en-US" altLang="zh-CN" sz="3200" dirty="0">
                <a:latin typeface="Sitka Text" pitchFamily="2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22" name="Group 115"/>
          <p:cNvGrpSpPr/>
          <p:nvPr/>
        </p:nvGrpSpPr>
        <p:grpSpPr>
          <a:xfrm>
            <a:off x="7812405" y="5399405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207010" y="309880"/>
            <a:ext cx="8676640" cy="6015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224E2B-BE6E-47B3-8213-A2C4E2F24A1E}" type="slidenum">
              <a:rPr lang="en-US" altLang="zh-CN" sz="465" smtClean="0"/>
              <a:pPr/>
              <a:t>37</a:t>
            </a:fld>
            <a:endParaRPr lang="en-US" altLang="zh-CN" sz="465" smtClean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smtClean="0"/>
              <a:t>Lecture 9-3 Graph Algorithms III</a:t>
            </a:r>
            <a:endParaRPr lang="zh-CN" altLang="en-US" sz="465"/>
          </a:p>
        </p:txBody>
      </p:sp>
      <p:sp>
        <p:nvSpPr>
          <p:cNvPr id="5" name="矩形 4"/>
          <p:cNvSpPr/>
          <p:nvPr/>
        </p:nvSpPr>
        <p:spPr>
          <a:xfrm>
            <a:off x="467360" y="332740"/>
            <a:ext cx="7980045" cy="640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//Implementation of </a:t>
            </a:r>
            <a:r>
              <a:rPr lang="en-US" altLang="zh-CN" sz="1350" dirty="0" err="1">
                <a:solidFill>
                  <a:srgbClr val="008000"/>
                </a:solidFill>
                <a:latin typeface="Sitka Text" pitchFamily="2" charset="0"/>
              </a:rPr>
              <a:t>Dijkstra’s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 algorithm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void </a:t>
            </a:r>
            <a:r>
              <a:rPr lang="en-US" altLang="zh-CN" sz="1350" b="1" dirty="0" err="1">
                <a:solidFill>
                  <a:srgbClr val="FF0000"/>
                </a:solidFill>
                <a:latin typeface="Sitka Text" pitchFamily="2" charset="0"/>
              </a:rPr>
              <a:t>Dijkstra</a:t>
            </a:r>
            <a:r>
              <a:rPr lang="en-US" altLang="zh-CN" sz="1350" dirty="0">
                <a:latin typeface="Sitka Text" pitchFamily="2" charset="0"/>
              </a:rPr>
              <a:t>(Graph* G, </a:t>
            </a:r>
            <a:r>
              <a:rPr lang="en-US" altLang="zh-CN" sz="1350" dirty="0" err="1">
                <a:latin typeface="Sitka Text" pitchFamily="2" charset="0"/>
              </a:rPr>
              <a:t>int</a:t>
            </a:r>
            <a:r>
              <a:rPr lang="en-US" altLang="zh-CN" sz="1350" dirty="0">
                <a:latin typeface="Sitka Text" pitchFamily="2" charset="0"/>
              </a:rPr>
              <a:t>* D, </a:t>
            </a:r>
            <a:r>
              <a:rPr lang="en-US" altLang="zh-CN" sz="1350" dirty="0" err="1">
                <a:latin typeface="Sitka Text" pitchFamily="2" charset="0"/>
              </a:rPr>
              <a:t>int</a:t>
            </a:r>
            <a:r>
              <a:rPr lang="en-US" altLang="zh-CN" sz="1350" dirty="0">
                <a:latin typeface="Sitka Text" pitchFamily="2" charset="0"/>
              </a:rPr>
              <a:t> s) {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    </a:t>
            </a:r>
            <a:r>
              <a:rPr lang="en-US" altLang="zh-CN" sz="1350" dirty="0" err="1" smtClean="0">
                <a:latin typeface="Sitka Text" pitchFamily="2" charset="0"/>
              </a:rPr>
              <a:t>int</a:t>
            </a:r>
            <a:r>
              <a:rPr lang="en-US" altLang="zh-CN" sz="1350" dirty="0" smtClean="0">
                <a:latin typeface="Sitka Text" pitchFamily="2" charset="0"/>
              </a:rPr>
              <a:t> 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, v, w;       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// v is current vertex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    </a:t>
            </a:r>
            <a:r>
              <a:rPr lang="en-US" altLang="zh-CN" sz="1350" dirty="0" err="1" smtClean="0">
                <a:latin typeface="Sitka Text" pitchFamily="2" charset="0"/>
              </a:rPr>
              <a:t>DijkElem</a:t>
            </a:r>
            <a:r>
              <a:rPr lang="en-US" altLang="zh-CN" sz="1350" dirty="0" smtClean="0">
                <a:latin typeface="Sitka Text" pitchFamily="2" charset="0"/>
              </a:rPr>
              <a:t> </a:t>
            </a:r>
            <a:r>
              <a:rPr lang="en-US" altLang="zh-CN" sz="1350" dirty="0">
                <a:latin typeface="Sitka Text" pitchFamily="2" charset="0"/>
              </a:rPr>
              <a:t>temp;  </a:t>
            </a:r>
            <a:r>
              <a:rPr lang="en-US" altLang="zh-CN" sz="1350" dirty="0" err="1" smtClean="0">
                <a:latin typeface="Sitka Text" pitchFamily="2" charset="0"/>
              </a:rPr>
              <a:t>DijkElem</a:t>
            </a:r>
            <a:r>
              <a:rPr lang="en-US" altLang="zh-CN" sz="1350" dirty="0" smtClean="0">
                <a:latin typeface="Sitka Text" pitchFamily="2" charset="0"/>
              </a:rPr>
              <a:t> </a:t>
            </a:r>
            <a:r>
              <a:rPr lang="en-US" altLang="zh-CN" sz="1350" dirty="0">
                <a:latin typeface="Sitka Text" pitchFamily="2" charset="0"/>
              </a:rPr>
              <a:t>E[G-&gt;e()]; 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// Heap array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1350" dirty="0" smtClean="0">
              <a:latin typeface="Sitka Text" pitchFamily="2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>
                <a:latin typeface="Sitka Text" pitchFamily="2" charset="0"/>
              </a:rPr>
              <a:t>    for (</a:t>
            </a:r>
            <a:r>
              <a:rPr lang="en-US" altLang="zh-CN" sz="1350" dirty="0" err="1">
                <a:latin typeface="Sitka Text" pitchFamily="2" charset="0"/>
              </a:rPr>
              <a:t>int</a:t>
            </a:r>
            <a:r>
              <a:rPr lang="en-US" altLang="zh-CN" sz="1350" dirty="0">
                <a:latin typeface="Sitka Text" pitchFamily="2" charset="0"/>
              </a:rPr>
              <a:t> 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=0; 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&lt;G-&gt;n(); 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++) 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// Initialize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       D[</a:t>
            </a:r>
            <a:r>
              <a:rPr lang="en-US" altLang="zh-CN" sz="1350" dirty="0" err="1" smtClean="0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] = INFINITY;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    D[s] </a:t>
            </a:r>
            <a:r>
              <a:rPr lang="en-US" altLang="zh-CN" sz="1350" dirty="0">
                <a:latin typeface="Sitka Text" pitchFamily="2" charset="0"/>
              </a:rPr>
              <a:t>= 0;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 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 </a:t>
            </a:r>
            <a:r>
              <a:rPr lang="en-US" altLang="zh-CN" sz="1350" dirty="0" smtClean="0">
                <a:solidFill>
                  <a:srgbClr val="008000"/>
                </a:solidFill>
                <a:latin typeface="Sitka Text" pitchFamily="2" charset="0"/>
              </a:rPr>
              <a:t>   // 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Initialize heap array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    </a:t>
            </a:r>
            <a:r>
              <a:rPr lang="en-US" altLang="zh-CN" sz="1350" dirty="0" err="1" smtClean="0">
                <a:latin typeface="Sitka Text" pitchFamily="2" charset="0"/>
              </a:rPr>
              <a:t>temp.distance</a:t>
            </a:r>
            <a:r>
              <a:rPr lang="en-US" altLang="zh-CN" sz="1350" dirty="0" smtClean="0">
                <a:latin typeface="Sitka Text" pitchFamily="2" charset="0"/>
              </a:rPr>
              <a:t> </a:t>
            </a:r>
            <a:r>
              <a:rPr lang="en-US" altLang="zh-CN" sz="1350" dirty="0">
                <a:latin typeface="Sitka Text" pitchFamily="2" charset="0"/>
              </a:rPr>
              <a:t>= 0; </a:t>
            </a:r>
            <a:r>
              <a:rPr lang="en-US" altLang="zh-CN" sz="1350" dirty="0" err="1">
                <a:latin typeface="Sitka Text" pitchFamily="2" charset="0"/>
              </a:rPr>
              <a:t>temp.vertex</a:t>
            </a:r>
            <a:r>
              <a:rPr lang="en-US" altLang="zh-CN" sz="1350" dirty="0">
                <a:latin typeface="Sitka Text" pitchFamily="2" charset="0"/>
              </a:rPr>
              <a:t> = </a:t>
            </a:r>
            <a:r>
              <a:rPr lang="en-US" altLang="zh-CN" sz="1350" b="1" dirty="0">
                <a:latin typeface="Sitka Text" pitchFamily="2" charset="0"/>
              </a:rPr>
              <a:t>s</a:t>
            </a:r>
            <a:r>
              <a:rPr lang="en-US" altLang="zh-CN" sz="1350" dirty="0">
                <a:latin typeface="Sitka Text" pitchFamily="2" charset="0"/>
              </a:rPr>
              <a:t>;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    E[0</a:t>
            </a:r>
            <a:r>
              <a:rPr lang="en-US" altLang="zh-CN" sz="1350" dirty="0">
                <a:latin typeface="Sitka Text" pitchFamily="2" charset="0"/>
              </a:rPr>
              <a:t>] = temp;     </a:t>
            </a:r>
            <a:endParaRPr lang="en-US" altLang="zh-CN" sz="1350" dirty="0">
              <a:solidFill>
                <a:srgbClr val="00B050"/>
              </a:solidFill>
              <a:latin typeface="Sitka Text" pitchFamily="2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    heap&lt;</a:t>
            </a:r>
            <a:r>
              <a:rPr lang="en-US" altLang="zh-CN" sz="1350" dirty="0" err="1" smtClean="0">
                <a:latin typeface="Sitka Text" pitchFamily="2" charset="0"/>
              </a:rPr>
              <a:t>DijkElem</a:t>
            </a:r>
            <a:r>
              <a:rPr lang="en-US" altLang="zh-CN" sz="1350" dirty="0">
                <a:latin typeface="Sitka Text" pitchFamily="2" charset="0"/>
              </a:rPr>
              <a:t>, </a:t>
            </a:r>
            <a:r>
              <a:rPr lang="en-US" altLang="zh-CN" sz="1350" dirty="0" err="1">
                <a:latin typeface="Sitka Text" pitchFamily="2" charset="0"/>
              </a:rPr>
              <a:t>DDComp</a:t>
            </a:r>
            <a:r>
              <a:rPr lang="en-US" altLang="zh-CN" sz="1350" dirty="0">
                <a:latin typeface="Sitka Text" pitchFamily="2" charset="0"/>
              </a:rPr>
              <a:t>&gt; H(</a:t>
            </a:r>
            <a:r>
              <a:rPr lang="en-US" altLang="zh-CN" sz="1350" b="1" dirty="0">
                <a:latin typeface="Sitka Text" pitchFamily="2" charset="0"/>
              </a:rPr>
              <a:t>E, 1, G-&gt;e()</a:t>
            </a:r>
            <a:r>
              <a:rPr lang="en-US" altLang="zh-CN" sz="1350" dirty="0">
                <a:latin typeface="Sitka Text" pitchFamily="2" charset="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1350" dirty="0">
              <a:latin typeface="Sitka Text" pitchFamily="2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solidFill>
                  <a:srgbClr val="00B050"/>
                </a:solidFill>
                <a:latin typeface="Sitka Text" pitchFamily="2" charset="0"/>
              </a:rPr>
              <a:t>    </a:t>
            </a:r>
            <a:r>
              <a:rPr lang="en-US" altLang="zh-CN" sz="1350" dirty="0" smtClean="0">
                <a:solidFill>
                  <a:srgbClr val="008000"/>
                </a:solidFill>
                <a:latin typeface="Sitka Text" pitchFamily="2" charset="0"/>
              </a:rPr>
              <a:t>// 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get an unvisited vertex with smallest distance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    for </a:t>
            </a:r>
            <a:r>
              <a:rPr lang="en-US" altLang="zh-CN" sz="1350" dirty="0">
                <a:latin typeface="Sitka Text" pitchFamily="2" charset="0"/>
              </a:rPr>
              <a:t>(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=0; 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&lt;G-&gt;n(); </a:t>
            </a:r>
            <a:r>
              <a:rPr lang="en-US" altLang="zh-CN" sz="1350" dirty="0" err="1">
                <a:latin typeface="Sitka Text" pitchFamily="2" charset="0"/>
              </a:rPr>
              <a:t>i</a:t>
            </a:r>
            <a:r>
              <a:rPr lang="en-US" altLang="zh-CN" sz="1350" dirty="0">
                <a:latin typeface="Sitka Text" pitchFamily="2" charset="0"/>
              </a:rPr>
              <a:t>++) {</a:t>
            </a:r>
            <a:endParaRPr lang="en-US" altLang="zh-CN" sz="1350" dirty="0">
              <a:solidFill>
                <a:srgbClr val="00B050"/>
              </a:solidFill>
              <a:latin typeface="Sitka Text" pitchFamily="2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        do { </a:t>
            </a:r>
            <a:endParaRPr lang="en-US" altLang="zh-CN" sz="1350" dirty="0">
              <a:latin typeface="Sitka Text" pitchFamily="2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            if(</a:t>
            </a:r>
            <a:r>
              <a:rPr lang="en-US" altLang="zh-CN" sz="1350" dirty="0" err="1" smtClean="0">
                <a:latin typeface="Sitka Text" pitchFamily="2" charset="0"/>
              </a:rPr>
              <a:t>H.size</a:t>
            </a:r>
            <a:r>
              <a:rPr lang="en-US" altLang="zh-CN" sz="1350" dirty="0" smtClean="0">
                <a:latin typeface="Sitka Text" pitchFamily="2" charset="0"/>
              </a:rPr>
              <a:t>() == 0) </a:t>
            </a:r>
            <a:r>
              <a:rPr lang="en-US" altLang="zh-CN" sz="1350" dirty="0">
                <a:latin typeface="Sitka Text" pitchFamily="2" charset="0"/>
              </a:rPr>
              <a:t>return; 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// Nothing to remove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            temp </a:t>
            </a:r>
            <a:r>
              <a:rPr lang="en-US" altLang="zh-CN" sz="1350" dirty="0">
                <a:latin typeface="Sitka Text" pitchFamily="2" charset="0"/>
              </a:rPr>
              <a:t>= </a:t>
            </a:r>
            <a:r>
              <a:rPr lang="en-US" altLang="zh-CN" sz="1350" dirty="0" err="1">
                <a:latin typeface="Sitka Text" pitchFamily="2" charset="0"/>
              </a:rPr>
              <a:t>H.</a:t>
            </a:r>
            <a:r>
              <a:rPr lang="en-US" altLang="zh-CN" sz="1350" dirty="0" err="1">
                <a:solidFill>
                  <a:srgbClr val="FF0000"/>
                </a:solidFill>
                <a:latin typeface="Sitka Text" pitchFamily="2" charset="0"/>
              </a:rPr>
              <a:t>removefirst</a:t>
            </a:r>
            <a:r>
              <a:rPr lang="en-US" altLang="zh-CN" sz="1350" dirty="0">
                <a:latin typeface="Sitka Text" pitchFamily="2" charset="0"/>
              </a:rPr>
              <a:t>(); 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//</a:t>
            </a:r>
            <a:r>
              <a:rPr lang="en-US" altLang="zh-CN" sz="1350" dirty="0" err="1">
                <a:solidFill>
                  <a:srgbClr val="008000"/>
                </a:solidFill>
                <a:latin typeface="Sitka Text" pitchFamily="2" charset="0"/>
              </a:rPr>
              <a:t>delmin</a:t>
            </a:r>
            <a:endParaRPr lang="en-US" altLang="zh-CN" sz="1350" dirty="0">
              <a:solidFill>
                <a:srgbClr val="008000"/>
              </a:solidFill>
              <a:latin typeface="Sitka Text" pitchFamily="2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>
                <a:latin typeface="Courier New" panose="02070309020205020404" pitchFamily="49" charset="0"/>
              </a:rPr>
              <a:t> </a:t>
            </a:r>
            <a:r>
              <a:rPr lang="en-US" altLang="zh-CN" sz="1350" dirty="0" smtClean="0">
                <a:latin typeface="Courier New" panose="02070309020205020404" pitchFamily="49" charset="0"/>
              </a:rPr>
              <a:t>     </a:t>
            </a:r>
            <a:r>
              <a:rPr lang="en-US" altLang="zh-CN" sz="1350" dirty="0" smtClean="0">
                <a:latin typeface="Sitka Text" pitchFamily="2" charset="0"/>
              </a:rPr>
              <a:t>v </a:t>
            </a:r>
            <a:r>
              <a:rPr lang="en-US" altLang="zh-CN" sz="1350" dirty="0">
                <a:latin typeface="Sitka Text" pitchFamily="2" charset="0"/>
              </a:rPr>
              <a:t>= </a:t>
            </a:r>
            <a:r>
              <a:rPr lang="en-US" altLang="zh-CN" sz="1350" dirty="0" err="1">
                <a:latin typeface="Sitka Text" pitchFamily="2" charset="0"/>
              </a:rPr>
              <a:t>temp.vertex</a:t>
            </a:r>
            <a:r>
              <a:rPr lang="en-US" altLang="zh-CN" sz="1350" dirty="0">
                <a:latin typeface="Sitka Text" pitchFamily="2" charset="0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        } </a:t>
            </a:r>
            <a:r>
              <a:rPr lang="en-US" altLang="zh-CN" sz="1350" dirty="0">
                <a:latin typeface="Sitka Text" pitchFamily="2" charset="0"/>
              </a:rPr>
              <a:t>while (G-&gt;</a:t>
            </a:r>
            <a:r>
              <a:rPr lang="en-US" altLang="zh-CN" sz="1350" dirty="0" err="1">
                <a:latin typeface="Sitka Text" pitchFamily="2" charset="0"/>
              </a:rPr>
              <a:t>getMark</a:t>
            </a:r>
            <a:r>
              <a:rPr lang="en-US" altLang="zh-CN" sz="1350" dirty="0">
                <a:latin typeface="Sitka Text" pitchFamily="2" charset="0"/>
              </a:rPr>
              <a:t>(v) == VISITED</a:t>
            </a:r>
            <a:r>
              <a:rPr lang="en-US" altLang="zh-CN" sz="1350" dirty="0" smtClean="0">
                <a:latin typeface="Sitka Text" pitchFamily="2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1350" dirty="0">
              <a:latin typeface="Sitka Text" pitchFamily="2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        G-</a:t>
            </a:r>
            <a:r>
              <a:rPr lang="en-US" altLang="zh-CN" sz="1350" dirty="0">
                <a:latin typeface="Sitka Text" pitchFamily="2" charset="0"/>
              </a:rPr>
              <a:t>&gt;</a:t>
            </a:r>
            <a:r>
              <a:rPr lang="en-US" altLang="zh-CN" sz="1350" dirty="0" err="1">
                <a:latin typeface="Sitka Text" pitchFamily="2" charset="0"/>
              </a:rPr>
              <a:t>setMark</a:t>
            </a:r>
            <a:r>
              <a:rPr lang="en-US" altLang="zh-CN" sz="1350" dirty="0">
                <a:latin typeface="Sitka Text" pitchFamily="2" charset="0"/>
              </a:rPr>
              <a:t>(v, VISITED);  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//mark the vertex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1350" dirty="0">
              <a:latin typeface="Sitka Text" pitchFamily="2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>
                <a:latin typeface="Sitka Text" pitchFamily="2" charset="0"/>
              </a:rPr>
              <a:t>   </a:t>
            </a:r>
            <a:r>
              <a:rPr lang="en-US" altLang="zh-CN" sz="1350" dirty="0" smtClean="0">
                <a:latin typeface="Sitka Text" pitchFamily="2" charset="0"/>
              </a:rPr>
              <a:t>     if </a:t>
            </a:r>
            <a:r>
              <a:rPr lang="en-US" altLang="zh-CN" sz="1350" dirty="0">
                <a:latin typeface="Sitka Text" pitchFamily="2" charset="0"/>
              </a:rPr>
              <a:t>(D[v] == INFINITY) return; 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//unreachable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>
                <a:latin typeface="Sitka Text" pitchFamily="2" charset="0"/>
              </a:rPr>
              <a:t>  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>
                <a:latin typeface="Sitka Text" pitchFamily="2" charset="0"/>
              </a:rPr>
              <a:t>   </a:t>
            </a:r>
            <a:r>
              <a:rPr lang="en-US" altLang="zh-CN" sz="1350" dirty="0" smtClean="0">
                <a:latin typeface="Sitka Text" pitchFamily="2" charset="0"/>
              </a:rPr>
              <a:t>     for(w=G-</a:t>
            </a:r>
            <a:r>
              <a:rPr lang="en-US" altLang="zh-CN" sz="1350" dirty="0">
                <a:latin typeface="Sitka Text" pitchFamily="2" charset="0"/>
              </a:rPr>
              <a:t>&gt;first(v); w&lt;G-&gt;n(); w=G-&gt;next(</a:t>
            </a:r>
            <a:r>
              <a:rPr lang="en-US" altLang="zh-CN" sz="1350" dirty="0" err="1">
                <a:latin typeface="Sitka Text" pitchFamily="2" charset="0"/>
              </a:rPr>
              <a:t>v,w</a:t>
            </a:r>
            <a:r>
              <a:rPr lang="en-US" altLang="zh-CN" sz="1350" dirty="0" smtClean="0">
                <a:latin typeface="Sitka Text" pitchFamily="2" charset="0"/>
              </a:rPr>
              <a:t>))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400" dirty="0" smtClean="0">
                <a:cs typeface="Courier New" panose="02070309020205020404" pitchFamily="49" charset="0"/>
              </a:rPr>
              <a:t>            if (</a:t>
            </a:r>
            <a:r>
              <a:rPr lang="en-US" altLang="zh-CN" sz="1400" dirty="0" smtClean="0"/>
              <a:t>G-&gt;</a:t>
            </a:r>
            <a:r>
              <a:rPr lang="en-US" altLang="zh-CN" sz="1400" dirty="0" err="1" smtClean="0"/>
              <a:t>getMark</a:t>
            </a:r>
            <a:r>
              <a:rPr lang="en-US" altLang="zh-CN" sz="1400" dirty="0" smtClean="0"/>
              <a:t>(w) == UNVISITED</a:t>
            </a:r>
            <a:r>
              <a:rPr lang="en-US" altLang="zh-CN" sz="1400" dirty="0" smtClean="0">
                <a:cs typeface="Courier New" panose="02070309020205020404" pitchFamily="49" charset="0"/>
              </a:rPr>
              <a:t>)</a:t>
            </a:r>
            <a:endParaRPr lang="en-US" altLang="zh-CN" sz="1350" dirty="0">
              <a:latin typeface="Sitka Text" pitchFamily="2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>
                <a:latin typeface="Sitka Text" pitchFamily="2" charset="0"/>
              </a:rPr>
              <a:t>     </a:t>
            </a:r>
            <a:r>
              <a:rPr lang="en-US" altLang="zh-CN" sz="1350" dirty="0" smtClean="0">
                <a:latin typeface="Sitka Text" pitchFamily="2" charset="0"/>
              </a:rPr>
              <a:t>          if </a:t>
            </a:r>
            <a:r>
              <a:rPr lang="en-US" altLang="zh-CN" sz="1350" dirty="0">
                <a:latin typeface="Sitka Text" pitchFamily="2" charset="0"/>
              </a:rPr>
              <a:t>(D[w] &gt; (D[v] + G-&gt;weight(v, w))) { </a:t>
            </a:r>
            <a:endParaRPr lang="en-US" altLang="zh-CN" sz="1350" dirty="0" smtClean="0">
              <a:latin typeface="Sitka Text" pitchFamily="2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>
                <a:latin typeface="Sitka Text" pitchFamily="2" charset="0"/>
              </a:rPr>
              <a:t> </a:t>
            </a:r>
            <a:r>
              <a:rPr lang="en-US" altLang="zh-CN" sz="1350" dirty="0" smtClean="0">
                <a:latin typeface="Sitka Text" pitchFamily="2" charset="0"/>
              </a:rPr>
              <a:t>                </a:t>
            </a:r>
            <a:r>
              <a:rPr lang="en-US" altLang="zh-CN" sz="1350" dirty="0" smtClean="0">
                <a:solidFill>
                  <a:srgbClr val="008000"/>
                </a:solidFill>
                <a:latin typeface="Sitka Text" pitchFamily="2" charset="0"/>
              </a:rPr>
              <a:t>//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update </a:t>
            </a:r>
            <a:r>
              <a:rPr lang="en-US" altLang="zh-CN" sz="1350" dirty="0" smtClean="0">
                <a:solidFill>
                  <a:srgbClr val="008000"/>
                </a:solidFill>
                <a:latin typeface="Sitka Text" pitchFamily="2" charset="0"/>
              </a:rPr>
              <a:t>D</a:t>
            </a:r>
            <a:r>
              <a:rPr lang="en-US" altLang="zh-CN" sz="1350" dirty="0" smtClean="0">
                <a:latin typeface="Sitka Text" pitchFamily="2" charset="0"/>
              </a:rPr>
              <a:t>      </a:t>
            </a:r>
            <a:endParaRPr lang="en-US" altLang="zh-CN" sz="1350" dirty="0">
              <a:latin typeface="Sitka Text" pitchFamily="2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>
                <a:latin typeface="Sitka Text" pitchFamily="2" charset="0"/>
              </a:rPr>
              <a:t>       </a:t>
            </a:r>
            <a:r>
              <a:rPr lang="en-US" altLang="zh-CN" sz="1350" dirty="0" smtClean="0">
                <a:latin typeface="Sitka Text" pitchFamily="2" charset="0"/>
              </a:rPr>
              <a:t>           D[w</a:t>
            </a:r>
            <a:r>
              <a:rPr lang="en-US" altLang="zh-CN" sz="1350" dirty="0">
                <a:latin typeface="Sitka Text" pitchFamily="2" charset="0"/>
              </a:rPr>
              <a:t>] = D[v] + G-&gt;weight(v, w</a:t>
            </a:r>
            <a:r>
              <a:rPr lang="en-US" altLang="zh-CN" sz="1350" dirty="0" smtClean="0">
                <a:latin typeface="Sitka Text" pitchFamily="2" charset="0"/>
              </a:rPr>
              <a:t>);</a:t>
            </a:r>
            <a:endParaRPr lang="en-US" altLang="zh-CN" sz="1350" dirty="0">
              <a:latin typeface="Sitka Text" pitchFamily="2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>
                <a:latin typeface="Sitka Text" pitchFamily="2" charset="0"/>
              </a:rPr>
              <a:t>       </a:t>
            </a:r>
            <a:r>
              <a:rPr lang="en-US" altLang="zh-CN" sz="1350" dirty="0" smtClean="0">
                <a:latin typeface="Sitka Text" pitchFamily="2" charset="0"/>
              </a:rPr>
              <a:t>           </a:t>
            </a:r>
            <a:r>
              <a:rPr lang="en-US" altLang="zh-CN" sz="1350" dirty="0" err="1" smtClean="0">
                <a:latin typeface="Sitka Text" pitchFamily="2" charset="0"/>
              </a:rPr>
              <a:t>temp.distance</a:t>
            </a:r>
            <a:r>
              <a:rPr lang="en-US" altLang="zh-CN" sz="1350" dirty="0" smtClean="0">
                <a:latin typeface="Sitka Text" pitchFamily="2" charset="0"/>
              </a:rPr>
              <a:t> </a:t>
            </a:r>
            <a:r>
              <a:rPr lang="en-US" altLang="zh-CN" sz="1350" dirty="0">
                <a:latin typeface="Sitka Text" pitchFamily="2" charset="0"/>
              </a:rPr>
              <a:t>= D[w]; </a:t>
            </a:r>
            <a:r>
              <a:rPr lang="en-US" altLang="zh-CN" sz="1350" dirty="0" err="1">
                <a:latin typeface="Sitka Text" pitchFamily="2" charset="0"/>
              </a:rPr>
              <a:t>temp.vertex</a:t>
            </a:r>
            <a:r>
              <a:rPr lang="en-US" altLang="zh-CN" sz="1350" dirty="0">
                <a:latin typeface="Sitka Text" pitchFamily="2" charset="0"/>
              </a:rPr>
              <a:t> = w;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>
                <a:latin typeface="Sitka Text" pitchFamily="2" charset="0"/>
              </a:rPr>
              <a:t>      </a:t>
            </a:r>
            <a:r>
              <a:rPr lang="en-US" altLang="zh-CN" sz="1350" dirty="0" smtClean="0">
                <a:latin typeface="Sitka Text" pitchFamily="2" charset="0"/>
              </a:rPr>
              <a:t>           </a:t>
            </a:r>
            <a:r>
              <a:rPr lang="en-US" altLang="zh-CN" sz="1350" dirty="0">
                <a:solidFill>
                  <a:srgbClr val="008000"/>
                </a:solidFill>
                <a:latin typeface="Sitka Text" pitchFamily="2" charset="0"/>
              </a:rPr>
              <a:t>// Insert new distance in heap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>
                <a:latin typeface="Sitka Text" pitchFamily="2" charset="0"/>
              </a:rPr>
              <a:t>       </a:t>
            </a:r>
            <a:r>
              <a:rPr lang="en-US" altLang="zh-CN" sz="1350" dirty="0" smtClean="0">
                <a:latin typeface="Sitka Text" pitchFamily="2" charset="0"/>
              </a:rPr>
              <a:t>           </a:t>
            </a:r>
            <a:r>
              <a:rPr lang="en-US" altLang="zh-CN" sz="1350" dirty="0" err="1" smtClean="0">
                <a:latin typeface="Sitka Text" pitchFamily="2" charset="0"/>
              </a:rPr>
              <a:t>H.insert</a:t>
            </a:r>
            <a:r>
              <a:rPr lang="en-US" altLang="zh-CN" sz="1350" dirty="0" smtClean="0">
                <a:latin typeface="Sitka Text" pitchFamily="2" charset="0"/>
              </a:rPr>
              <a:t>(temp</a:t>
            </a:r>
            <a:r>
              <a:rPr lang="en-US" altLang="zh-CN" sz="1350" dirty="0">
                <a:latin typeface="Sitka Text" pitchFamily="2" charset="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               }</a:t>
            </a:r>
            <a:endParaRPr lang="en-US" altLang="zh-CN" sz="1350" dirty="0">
              <a:latin typeface="Sitka Text" pitchFamily="2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 smtClean="0">
                <a:latin typeface="Sitka Text" pitchFamily="2" charset="0"/>
              </a:rPr>
              <a:t>    }</a:t>
            </a:r>
            <a:endParaRPr lang="en-US" altLang="zh-CN" sz="1350" dirty="0">
              <a:latin typeface="Sitka Text" pitchFamily="2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1350" dirty="0">
                <a:latin typeface="Sitka Text" pitchFamily="2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1350" dirty="0">
              <a:latin typeface="Sitka Tex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9364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712595"/>
            <a:ext cx="8676640" cy="45866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Dijkstra’s Algorithm </a:t>
            </a:r>
          </a:p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- Implementation</a:t>
            </a:r>
          </a:p>
        </p:txBody>
      </p:sp>
      <p:pic>
        <p:nvPicPr>
          <p:cNvPr id="7" name="图片 6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7827" name="Content Placeholder 2"/>
          <p:cNvSpPr>
            <a:spLocks noGrp="1"/>
          </p:cNvSpPr>
          <p:nvPr>
            <p:ph idx="1"/>
          </p:nvPr>
        </p:nvSpPr>
        <p:spPr>
          <a:xfrm>
            <a:off x="539750" y="2005330"/>
            <a:ext cx="8068945" cy="4084955"/>
          </a:xfrm>
        </p:spPr>
        <p:txBody>
          <a:bodyPr>
            <a:noAutofit/>
          </a:bodyPr>
          <a:lstStyle/>
          <a:p>
            <a:r>
              <a:rPr lang="en-US" altLang="zh-CN" sz="2400" dirty="0"/>
              <a:t>Complexity analysis of </a:t>
            </a:r>
            <a:r>
              <a:rPr lang="en-US" altLang="zh-CN" sz="2400" dirty="0">
                <a:solidFill>
                  <a:srgbClr val="263AF8"/>
                </a:solidFill>
              </a:rPr>
              <a:t>method 2</a:t>
            </a:r>
          </a:p>
          <a:p>
            <a:pPr lvl="1"/>
            <a:r>
              <a:rPr lang="en-US" altLang="zh-CN" sz="2000" dirty="0"/>
              <a:t>If the vertex with a smaller distance is inserted as a new record, the cost for finding the minimum value using the min-heap becomes </a:t>
            </a:r>
            <a:r>
              <a:rPr lang="el-GR" altLang="zh-CN" sz="2000" dirty="0">
                <a:solidFill>
                  <a:srgbClr val="FF0000"/>
                </a:solidFill>
              </a:rPr>
              <a:t>Θ</a:t>
            </a:r>
            <a:r>
              <a:rPr lang="en-US" altLang="zh-CN" sz="2000" dirty="0" smtClean="0">
                <a:solidFill>
                  <a:srgbClr val="FF0000"/>
                </a:solidFill>
              </a:rPr>
              <a:t>(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log|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E</a:t>
            </a:r>
            <a:r>
              <a:rPr lang="en-US" altLang="zh-CN" sz="2000" dirty="0">
                <a:solidFill>
                  <a:srgbClr val="FF0000"/>
                </a:solidFill>
              </a:rPr>
              <a:t>|) </a:t>
            </a:r>
          </a:p>
          <a:p>
            <a:pPr lvl="1"/>
            <a:r>
              <a:rPr lang="en-US" altLang="zh-CN" sz="2000" dirty="0"/>
              <a:t>It executes V times, and the cost is </a:t>
            </a:r>
            <a:r>
              <a:rPr lang="el-GR" altLang="zh-CN" sz="2000" dirty="0">
                <a:solidFill>
                  <a:srgbClr val="FF0000"/>
                </a:solidFill>
              </a:rPr>
              <a:t>Θ </a:t>
            </a:r>
            <a:r>
              <a:rPr lang="en-US" altLang="zh-CN" sz="2000" dirty="0" smtClean="0">
                <a:solidFill>
                  <a:srgbClr val="FF0000"/>
                </a:solidFill>
              </a:rPr>
              <a:t>(|</a:t>
            </a:r>
            <a:r>
              <a:rPr lang="en-US" altLang="zh-CN" sz="2000" b="1" dirty="0" err="1">
                <a:solidFill>
                  <a:srgbClr val="FF0000"/>
                </a:solidFill>
              </a:rPr>
              <a:t>V</a:t>
            </a:r>
            <a:r>
              <a:rPr lang="en-US" altLang="zh-CN" sz="2000" dirty="0" err="1">
                <a:solidFill>
                  <a:srgbClr val="FF0000"/>
                </a:solidFill>
              </a:rPr>
              <a:t>|log|</a:t>
            </a:r>
            <a:r>
              <a:rPr lang="en-US" altLang="zh-CN" sz="2000" b="1" dirty="0" err="1">
                <a:solidFill>
                  <a:srgbClr val="FF0000"/>
                </a:solidFill>
              </a:rPr>
              <a:t>E</a:t>
            </a:r>
            <a:r>
              <a:rPr lang="en-US" altLang="zh-CN" sz="2000" dirty="0">
                <a:solidFill>
                  <a:srgbClr val="FF0000"/>
                </a:solidFill>
              </a:rPr>
              <a:t>|) </a:t>
            </a:r>
            <a:endParaRPr lang="en-US" altLang="zh-CN" sz="2000" dirty="0"/>
          </a:p>
          <a:p>
            <a:pPr lvl="1"/>
            <a:r>
              <a:rPr lang="en-US" altLang="zh-CN" sz="2000" dirty="0"/>
              <a:t>Every visit to an edge cause an update to D and also the min-heap. </a:t>
            </a:r>
          </a:p>
          <a:p>
            <a:pPr lvl="1"/>
            <a:r>
              <a:rPr lang="en-US" altLang="zh-CN" sz="2000" dirty="0"/>
              <a:t>The cost is </a:t>
            </a:r>
            <a:r>
              <a:rPr lang="el-GR" altLang="zh-CN" sz="2000" dirty="0">
                <a:solidFill>
                  <a:srgbClr val="FF0000"/>
                </a:solidFill>
              </a:rPr>
              <a:t>Θ </a:t>
            </a:r>
            <a:r>
              <a:rPr lang="en-US" altLang="zh-CN" sz="2000" dirty="0" smtClean="0">
                <a:solidFill>
                  <a:srgbClr val="FF0000"/>
                </a:solidFill>
              </a:rPr>
              <a:t>(|</a:t>
            </a:r>
            <a:r>
              <a:rPr lang="en-US" altLang="zh-CN" sz="2000" b="1" dirty="0" err="1">
                <a:solidFill>
                  <a:srgbClr val="FF0000"/>
                </a:solidFill>
              </a:rPr>
              <a:t>E</a:t>
            </a:r>
            <a:r>
              <a:rPr lang="en-US" altLang="zh-CN" sz="2000" dirty="0" err="1">
                <a:solidFill>
                  <a:srgbClr val="FF0000"/>
                </a:solidFill>
              </a:rPr>
              <a:t>|log|</a:t>
            </a:r>
            <a:r>
              <a:rPr lang="en-US" altLang="zh-CN" sz="2000" b="1" dirty="0" err="1">
                <a:solidFill>
                  <a:srgbClr val="FF0000"/>
                </a:solidFill>
              </a:rPr>
              <a:t>E</a:t>
            </a:r>
            <a:r>
              <a:rPr lang="en-US" altLang="zh-CN" sz="2000" dirty="0">
                <a:solidFill>
                  <a:srgbClr val="FF0000"/>
                </a:solidFill>
              </a:rPr>
              <a:t>|)</a:t>
            </a:r>
            <a:endParaRPr lang="en-US" altLang="zh-CN" sz="2000" dirty="0"/>
          </a:p>
          <a:p>
            <a:r>
              <a:rPr lang="en-US" altLang="zh-CN" sz="2400" dirty="0"/>
              <a:t>In total, the cost </a:t>
            </a:r>
            <a:r>
              <a:rPr lang="el-GR" altLang="zh-CN" sz="2400" dirty="0">
                <a:solidFill>
                  <a:srgbClr val="FF0000"/>
                </a:solidFill>
              </a:rPr>
              <a:t>Θ </a:t>
            </a:r>
            <a:r>
              <a:rPr lang="en-US" altLang="zh-CN" sz="2400" dirty="0" smtClean="0">
                <a:solidFill>
                  <a:srgbClr val="FF0000"/>
                </a:solidFill>
              </a:rPr>
              <a:t>((|</a:t>
            </a:r>
            <a:r>
              <a:rPr lang="en-US" altLang="zh-CN" sz="2400" b="1" dirty="0">
                <a:solidFill>
                  <a:srgbClr val="FF0000"/>
                </a:solidFill>
              </a:rPr>
              <a:t>V</a:t>
            </a:r>
            <a:r>
              <a:rPr lang="en-US" altLang="zh-CN" sz="2400" dirty="0">
                <a:solidFill>
                  <a:srgbClr val="FF0000"/>
                </a:solidFill>
              </a:rPr>
              <a:t>|+|</a:t>
            </a:r>
            <a:r>
              <a:rPr lang="en-US" altLang="zh-CN" sz="2400" b="1" dirty="0">
                <a:solidFill>
                  <a:srgbClr val="FF0000"/>
                </a:solidFill>
              </a:rPr>
              <a:t>E</a:t>
            </a:r>
            <a:r>
              <a:rPr lang="en-US" altLang="zh-CN" sz="2400" dirty="0">
                <a:solidFill>
                  <a:srgbClr val="FF0000"/>
                </a:solidFill>
              </a:rPr>
              <a:t>|)</a:t>
            </a:r>
            <a:r>
              <a:rPr lang="en-US" altLang="zh-CN" sz="2400" dirty="0" err="1">
                <a:solidFill>
                  <a:srgbClr val="FF0000"/>
                </a:solidFill>
              </a:rPr>
              <a:t>log|</a:t>
            </a:r>
            <a:r>
              <a:rPr lang="en-US" altLang="zh-CN" sz="2400" b="1" dirty="0" err="1">
                <a:solidFill>
                  <a:srgbClr val="FF0000"/>
                </a:solidFill>
              </a:rPr>
              <a:t>E</a:t>
            </a:r>
            <a:r>
              <a:rPr lang="en-US" altLang="zh-CN" sz="2400" dirty="0">
                <a:solidFill>
                  <a:srgbClr val="FF0000"/>
                </a:solidFill>
              </a:rPr>
              <a:t>|)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73609E-BD05-4631-A0C3-0F70057437D8}" type="slidenum">
              <a:rPr lang="en-US" altLang="zh-CN" sz="465" smtClean="0"/>
              <a:pPr/>
              <a:t>38</a:t>
            </a:fld>
            <a:endParaRPr lang="en-US" altLang="zh-CN" sz="465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smtClean="0"/>
              <a:t>Lecture 9-3 Graph Algorithms III</a:t>
            </a:r>
            <a:endParaRPr lang="zh-CN" altLang="en-US" sz="465"/>
          </a:p>
        </p:txBody>
      </p:sp>
      <p:grpSp>
        <p:nvGrpSpPr>
          <p:cNvPr id="122" name="Group 115"/>
          <p:cNvGrpSpPr/>
          <p:nvPr/>
        </p:nvGrpSpPr>
        <p:grpSpPr>
          <a:xfrm>
            <a:off x="7812405" y="5399405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3813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Correctness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625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962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050047-DD88-4CEF-B661-B333B60E745B}" type="slidenum">
              <a:rPr lang="en-US" altLang="zh-CN" sz="790"/>
              <a:pPr/>
              <a:t>39</a:t>
            </a:fld>
            <a:endParaRPr lang="en-US" altLang="zh-CN" sz="790"/>
          </a:p>
        </p:txBody>
      </p:sp>
      <p:sp>
        <p:nvSpPr>
          <p:cNvPr id="962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11505" y="1772285"/>
            <a:ext cx="7950200" cy="425767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err="1">
                <a:ea typeface="宋体" panose="02010600030101010101" pitchFamily="2" charset="-122"/>
              </a:rPr>
              <a:t>Dijkstra’s</a:t>
            </a:r>
            <a:r>
              <a:rPr lang="en-US" altLang="zh-CN" sz="2400" dirty="0">
                <a:ea typeface="宋体" panose="02010600030101010101" pitchFamily="2" charset="-122"/>
              </a:rPr>
              <a:t> algorithm is an example of a greedy algorithm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Greedy algorithms always make choices that currently seem the best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Short-sighted – no consideration of long-term or global issues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Locally optimal does not always mean globally optimal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In </a:t>
            </a:r>
            <a:r>
              <a:rPr lang="en-US" altLang="zh-CN" sz="2400" dirty="0" err="1">
                <a:ea typeface="宋体" panose="02010600030101010101" pitchFamily="2" charset="-122"/>
              </a:rPr>
              <a:t>Dijkstra’s</a:t>
            </a:r>
            <a:r>
              <a:rPr lang="en-US" altLang="zh-CN" sz="2400" dirty="0">
                <a:ea typeface="宋体" panose="02010600030101010101" pitchFamily="2" charset="-122"/>
              </a:rPr>
              <a:t> case – choose the least cost node, but what if there is another path through other vertices that is cheaper?</a:t>
            </a:r>
          </a:p>
        </p:txBody>
      </p:sp>
      <p:grpSp>
        <p:nvGrpSpPr>
          <p:cNvPr id="207" name="组合 206"/>
          <p:cNvGrpSpPr/>
          <p:nvPr/>
        </p:nvGrpSpPr>
        <p:grpSpPr>
          <a:xfrm>
            <a:off x="8341995" y="5873115"/>
            <a:ext cx="427355" cy="287020"/>
            <a:chOff x="6825" y="3288"/>
            <a:chExt cx="673" cy="452"/>
          </a:xfrm>
          <a:solidFill>
            <a:schemeClr val="accent1">
              <a:lumMod val="50000"/>
              <a:alpha val="40000"/>
            </a:schemeClr>
          </a:solidFill>
        </p:grpSpPr>
        <p:sp>
          <p:nvSpPr>
            <p:cNvPr id="14" name="Freeform 882"/>
            <p:cNvSpPr/>
            <p:nvPr>
              <p:custDataLst>
                <p:tags r:id="rId5"/>
              </p:custDataLst>
            </p:nvPr>
          </p:nvSpPr>
          <p:spPr bwMode="auto">
            <a:xfrm>
              <a:off x="7170" y="3288"/>
              <a:ext cx="329" cy="452"/>
            </a:xfrm>
            <a:custGeom>
              <a:avLst/>
              <a:gdLst>
                <a:gd name="T0" fmla="*/ 4 w 345"/>
                <a:gd name="T1" fmla="*/ 283 h 473"/>
                <a:gd name="T2" fmla="*/ 62 w 345"/>
                <a:gd name="T3" fmla="*/ 282 h 473"/>
                <a:gd name="T4" fmla="*/ 155 w 345"/>
                <a:gd name="T5" fmla="*/ 362 h 473"/>
                <a:gd name="T6" fmla="*/ 342 w 345"/>
                <a:gd name="T7" fmla="*/ 0 h 473"/>
                <a:gd name="T8" fmla="*/ 289 w 345"/>
                <a:gd name="T9" fmla="*/ 97 h 473"/>
                <a:gd name="T10" fmla="*/ 192 w 345"/>
                <a:gd name="T11" fmla="*/ 412 h 473"/>
                <a:gd name="T12" fmla="*/ 165 w 345"/>
                <a:gd name="T13" fmla="*/ 463 h 473"/>
                <a:gd name="T14" fmla="*/ 94 w 345"/>
                <a:gd name="T15" fmla="*/ 359 h 473"/>
                <a:gd name="T16" fmla="*/ 4 w 345"/>
                <a:gd name="T17" fmla="*/ 283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73">
                  <a:moveTo>
                    <a:pt x="4" y="283"/>
                  </a:moveTo>
                  <a:cubicBezTo>
                    <a:pt x="0" y="276"/>
                    <a:pt x="36" y="268"/>
                    <a:pt x="62" y="282"/>
                  </a:cubicBezTo>
                  <a:cubicBezTo>
                    <a:pt x="87" y="295"/>
                    <a:pt x="133" y="331"/>
                    <a:pt x="155" y="362"/>
                  </a:cubicBezTo>
                  <a:cubicBezTo>
                    <a:pt x="172" y="289"/>
                    <a:pt x="247" y="99"/>
                    <a:pt x="342" y="0"/>
                  </a:cubicBezTo>
                  <a:cubicBezTo>
                    <a:pt x="345" y="2"/>
                    <a:pt x="318" y="39"/>
                    <a:pt x="289" y="97"/>
                  </a:cubicBezTo>
                  <a:cubicBezTo>
                    <a:pt x="256" y="165"/>
                    <a:pt x="198" y="317"/>
                    <a:pt x="192" y="412"/>
                  </a:cubicBezTo>
                  <a:cubicBezTo>
                    <a:pt x="189" y="473"/>
                    <a:pt x="170" y="469"/>
                    <a:pt x="165" y="463"/>
                  </a:cubicBezTo>
                  <a:cubicBezTo>
                    <a:pt x="157" y="451"/>
                    <a:pt x="152" y="420"/>
                    <a:pt x="94" y="359"/>
                  </a:cubicBezTo>
                  <a:cubicBezTo>
                    <a:pt x="33" y="294"/>
                    <a:pt x="14" y="302"/>
                    <a:pt x="4" y="283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lumMod val="50000"/>
                  <a:alpha val="2100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5" name="Freeform 883"/>
            <p:cNvSpPr/>
            <p:nvPr>
              <p:custDataLst>
                <p:tags r:id="rId6"/>
              </p:custDataLst>
            </p:nvPr>
          </p:nvSpPr>
          <p:spPr bwMode="auto">
            <a:xfrm>
              <a:off x="6825" y="3294"/>
              <a:ext cx="346" cy="430"/>
            </a:xfrm>
            <a:custGeom>
              <a:avLst/>
              <a:gdLst>
                <a:gd name="T0" fmla="*/ 357 w 363"/>
                <a:gd name="T1" fmla="*/ 413 h 451"/>
                <a:gd name="T2" fmla="*/ 342 w 363"/>
                <a:gd name="T3" fmla="*/ 382 h 451"/>
                <a:gd name="T4" fmla="*/ 305 w 363"/>
                <a:gd name="T5" fmla="*/ 328 h 451"/>
                <a:gd name="T6" fmla="*/ 223 w 363"/>
                <a:gd name="T7" fmla="*/ 232 h 451"/>
                <a:gd name="T8" fmla="*/ 285 w 363"/>
                <a:gd name="T9" fmla="*/ 140 h 451"/>
                <a:gd name="T10" fmla="*/ 317 w 363"/>
                <a:gd name="T11" fmla="*/ 82 h 451"/>
                <a:gd name="T12" fmla="*/ 328 w 363"/>
                <a:gd name="T13" fmla="*/ 50 h 451"/>
                <a:gd name="T14" fmla="*/ 331 w 363"/>
                <a:gd name="T15" fmla="*/ 20 h 451"/>
                <a:gd name="T16" fmla="*/ 321 w 363"/>
                <a:gd name="T17" fmla="*/ 15 h 451"/>
                <a:gd name="T18" fmla="*/ 319 w 363"/>
                <a:gd name="T19" fmla="*/ 17 h 451"/>
                <a:gd name="T20" fmla="*/ 315 w 363"/>
                <a:gd name="T21" fmla="*/ 15 h 451"/>
                <a:gd name="T22" fmla="*/ 306 w 363"/>
                <a:gd name="T23" fmla="*/ 15 h 451"/>
                <a:gd name="T24" fmla="*/ 304 w 363"/>
                <a:gd name="T25" fmla="*/ 14 h 451"/>
                <a:gd name="T26" fmla="*/ 289 w 363"/>
                <a:gd name="T27" fmla="*/ 4 h 451"/>
                <a:gd name="T28" fmla="*/ 272 w 363"/>
                <a:gd name="T29" fmla="*/ 11 h 451"/>
                <a:gd name="T30" fmla="*/ 187 w 363"/>
                <a:gd name="T31" fmla="*/ 197 h 451"/>
                <a:gd name="T32" fmla="*/ 115 w 363"/>
                <a:gd name="T33" fmla="*/ 138 h 451"/>
                <a:gd name="T34" fmla="*/ 58 w 363"/>
                <a:gd name="T35" fmla="*/ 98 h 451"/>
                <a:gd name="T36" fmla="*/ 3 w 363"/>
                <a:gd name="T37" fmla="*/ 61 h 451"/>
                <a:gd name="T38" fmla="*/ 1 w 363"/>
                <a:gd name="T39" fmla="*/ 64 h 451"/>
                <a:gd name="T40" fmla="*/ 43 w 363"/>
                <a:gd name="T41" fmla="*/ 108 h 451"/>
                <a:gd name="T42" fmla="*/ 96 w 363"/>
                <a:gd name="T43" fmla="*/ 153 h 451"/>
                <a:gd name="T44" fmla="*/ 171 w 363"/>
                <a:gd name="T45" fmla="*/ 223 h 451"/>
                <a:gd name="T46" fmla="*/ 63 w 363"/>
                <a:gd name="T47" fmla="*/ 369 h 451"/>
                <a:gd name="T48" fmla="*/ 47 w 363"/>
                <a:gd name="T49" fmla="*/ 386 h 451"/>
                <a:gd name="T50" fmla="*/ 18 w 363"/>
                <a:gd name="T51" fmla="*/ 420 h 451"/>
                <a:gd name="T52" fmla="*/ 6 w 363"/>
                <a:gd name="T53" fmla="*/ 434 h 451"/>
                <a:gd name="T54" fmla="*/ 9 w 363"/>
                <a:gd name="T55" fmla="*/ 438 h 451"/>
                <a:gd name="T56" fmla="*/ 11 w 363"/>
                <a:gd name="T57" fmla="*/ 437 h 451"/>
                <a:gd name="T58" fmla="*/ 12 w 363"/>
                <a:gd name="T59" fmla="*/ 436 h 451"/>
                <a:gd name="T60" fmla="*/ 63 w 363"/>
                <a:gd name="T61" fmla="*/ 395 h 451"/>
                <a:gd name="T62" fmla="*/ 116 w 363"/>
                <a:gd name="T63" fmla="*/ 349 h 451"/>
                <a:gd name="T64" fmla="*/ 203 w 363"/>
                <a:gd name="T65" fmla="*/ 257 h 451"/>
                <a:gd name="T66" fmla="*/ 275 w 363"/>
                <a:gd name="T67" fmla="*/ 346 h 451"/>
                <a:gd name="T68" fmla="*/ 309 w 363"/>
                <a:gd name="T69" fmla="*/ 398 h 451"/>
                <a:gd name="T70" fmla="*/ 329 w 363"/>
                <a:gd name="T71" fmla="*/ 426 h 451"/>
                <a:gd name="T72" fmla="*/ 353 w 363"/>
                <a:gd name="T73" fmla="*/ 448 h 451"/>
                <a:gd name="T74" fmla="*/ 363 w 363"/>
                <a:gd name="T75" fmla="*/ 443 h 451"/>
                <a:gd name="T76" fmla="*/ 357 w 363"/>
                <a:gd name="T77" fmla="*/ 413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63" h="451">
                  <a:moveTo>
                    <a:pt x="357" y="413"/>
                  </a:moveTo>
                  <a:cubicBezTo>
                    <a:pt x="352" y="403"/>
                    <a:pt x="348" y="392"/>
                    <a:pt x="342" y="382"/>
                  </a:cubicBezTo>
                  <a:cubicBezTo>
                    <a:pt x="331" y="364"/>
                    <a:pt x="318" y="346"/>
                    <a:pt x="305" y="328"/>
                  </a:cubicBezTo>
                  <a:cubicBezTo>
                    <a:pt x="280" y="294"/>
                    <a:pt x="252" y="262"/>
                    <a:pt x="223" y="232"/>
                  </a:cubicBezTo>
                  <a:cubicBezTo>
                    <a:pt x="245" y="202"/>
                    <a:pt x="266" y="172"/>
                    <a:pt x="285" y="140"/>
                  </a:cubicBezTo>
                  <a:cubicBezTo>
                    <a:pt x="296" y="121"/>
                    <a:pt x="308" y="102"/>
                    <a:pt x="317" y="82"/>
                  </a:cubicBezTo>
                  <a:cubicBezTo>
                    <a:pt x="321" y="72"/>
                    <a:pt x="324" y="61"/>
                    <a:pt x="328" y="50"/>
                  </a:cubicBezTo>
                  <a:cubicBezTo>
                    <a:pt x="331" y="41"/>
                    <a:pt x="332" y="29"/>
                    <a:pt x="331" y="20"/>
                  </a:cubicBezTo>
                  <a:cubicBezTo>
                    <a:pt x="330" y="15"/>
                    <a:pt x="325" y="13"/>
                    <a:pt x="321" y="15"/>
                  </a:cubicBezTo>
                  <a:cubicBezTo>
                    <a:pt x="320" y="16"/>
                    <a:pt x="319" y="16"/>
                    <a:pt x="319" y="17"/>
                  </a:cubicBezTo>
                  <a:cubicBezTo>
                    <a:pt x="318" y="16"/>
                    <a:pt x="317" y="15"/>
                    <a:pt x="315" y="15"/>
                  </a:cubicBezTo>
                  <a:cubicBezTo>
                    <a:pt x="312" y="15"/>
                    <a:pt x="309" y="15"/>
                    <a:pt x="306" y="15"/>
                  </a:cubicBezTo>
                  <a:cubicBezTo>
                    <a:pt x="306" y="15"/>
                    <a:pt x="305" y="14"/>
                    <a:pt x="304" y="14"/>
                  </a:cubicBezTo>
                  <a:cubicBezTo>
                    <a:pt x="299" y="11"/>
                    <a:pt x="294" y="7"/>
                    <a:pt x="289" y="4"/>
                  </a:cubicBezTo>
                  <a:cubicBezTo>
                    <a:pt x="282" y="0"/>
                    <a:pt x="275" y="4"/>
                    <a:pt x="272" y="11"/>
                  </a:cubicBezTo>
                  <a:cubicBezTo>
                    <a:pt x="251" y="76"/>
                    <a:pt x="222" y="138"/>
                    <a:pt x="187" y="197"/>
                  </a:cubicBezTo>
                  <a:cubicBezTo>
                    <a:pt x="164" y="176"/>
                    <a:pt x="140" y="156"/>
                    <a:pt x="115" y="138"/>
                  </a:cubicBezTo>
                  <a:cubicBezTo>
                    <a:pt x="97" y="124"/>
                    <a:pt x="78" y="111"/>
                    <a:pt x="58" y="98"/>
                  </a:cubicBezTo>
                  <a:cubicBezTo>
                    <a:pt x="40" y="86"/>
                    <a:pt x="22" y="72"/>
                    <a:pt x="3" y="61"/>
                  </a:cubicBezTo>
                  <a:cubicBezTo>
                    <a:pt x="2" y="61"/>
                    <a:pt x="0" y="62"/>
                    <a:pt x="1" y="64"/>
                  </a:cubicBezTo>
                  <a:cubicBezTo>
                    <a:pt x="13" y="81"/>
                    <a:pt x="28" y="95"/>
                    <a:pt x="43" y="108"/>
                  </a:cubicBezTo>
                  <a:cubicBezTo>
                    <a:pt x="61" y="124"/>
                    <a:pt x="78" y="138"/>
                    <a:pt x="96" y="153"/>
                  </a:cubicBezTo>
                  <a:cubicBezTo>
                    <a:pt x="122" y="175"/>
                    <a:pt x="147" y="198"/>
                    <a:pt x="171" y="223"/>
                  </a:cubicBezTo>
                  <a:cubicBezTo>
                    <a:pt x="139" y="274"/>
                    <a:pt x="102" y="322"/>
                    <a:pt x="63" y="369"/>
                  </a:cubicBezTo>
                  <a:cubicBezTo>
                    <a:pt x="58" y="374"/>
                    <a:pt x="52" y="380"/>
                    <a:pt x="47" y="386"/>
                  </a:cubicBezTo>
                  <a:cubicBezTo>
                    <a:pt x="37" y="397"/>
                    <a:pt x="27" y="408"/>
                    <a:pt x="18" y="420"/>
                  </a:cubicBezTo>
                  <a:cubicBezTo>
                    <a:pt x="14" y="425"/>
                    <a:pt x="10" y="429"/>
                    <a:pt x="6" y="434"/>
                  </a:cubicBezTo>
                  <a:cubicBezTo>
                    <a:pt x="3" y="437"/>
                    <a:pt x="7" y="440"/>
                    <a:pt x="9" y="438"/>
                  </a:cubicBezTo>
                  <a:cubicBezTo>
                    <a:pt x="10" y="437"/>
                    <a:pt x="10" y="437"/>
                    <a:pt x="11" y="437"/>
                  </a:cubicBezTo>
                  <a:cubicBezTo>
                    <a:pt x="11" y="437"/>
                    <a:pt x="12" y="437"/>
                    <a:pt x="12" y="436"/>
                  </a:cubicBezTo>
                  <a:cubicBezTo>
                    <a:pt x="30" y="424"/>
                    <a:pt x="46" y="409"/>
                    <a:pt x="63" y="395"/>
                  </a:cubicBezTo>
                  <a:cubicBezTo>
                    <a:pt x="81" y="380"/>
                    <a:pt x="99" y="365"/>
                    <a:pt x="116" y="349"/>
                  </a:cubicBezTo>
                  <a:cubicBezTo>
                    <a:pt x="147" y="321"/>
                    <a:pt x="176" y="290"/>
                    <a:pt x="203" y="257"/>
                  </a:cubicBezTo>
                  <a:cubicBezTo>
                    <a:pt x="229" y="285"/>
                    <a:pt x="253" y="315"/>
                    <a:pt x="275" y="346"/>
                  </a:cubicBezTo>
                  <a:cubicBezTo>
                    <a:pt x="287" y="363"/>
                    <a:pt x="297" y="381"/>
                    <a:pt x="309" y="398"/>
                  </a:cubicBezTo>
                  <a:cubicBezTo>
                    <a:pt x="315" y="408"/>
                    <a:pt x="323" y="416"/>
                    <a:pt x="329" y="426"/>
                  </a:cubicBezTo>
                  <a:cubicBezTo>
                    <a:pt x="335" y="434"/>
                    <a:pt x="344" y="443"/>
                    <a:pt x="353" y="448"/>
                  </a:cubicBezTo>
                  <a:cubicBezTo>
                    <a:pt x="357" y="451"/>
                    <a:pt x="362" y="448"/>
                    <a:pt x="363" y="443"/>
                  </a:cubicBezTo>
                  <a:cubicBezTo>
                    <a:pt x="363" y="434"/>
                    <a:pt x="360" y="422"/>
                    <a:pt x="357" y="413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lumMod val="50000"/>
                  <a:alpha val="2100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702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Shortest Path Problems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6553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655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CCD7DA-03A6-4EF3-83D5-A4EFD5774D36}" type="slidenum">
              <a:rPr lang="en-US" altLang="zh-CN" sz="790"/>
              <a:pPr/>
              <a:t>4</a:t>
            </a:fld>
            <a:endParaRPr lang="en-US" altLang="zh-CN" sz="790"/>
          </a:p>
        </p:txBody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556385"/>
            <a:ext cx="7979410" cy="2958465"/>
          </a:xfrm>
        </p:spPr>
        <p:txBody>
          <a:bodyPr>
            <a:noAutofit/>
          </a:bodyPr>
          <a:lstStyle/>
          <a:p>
            <a:pPr algn="just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Given a graph G = (</a:t>
            </a:r>
            <a:r>
              <a:rPr lang="en-US" altLang="zh-CN" sz="1800" i="1" dirty="0">
                <a:ea typeface="宋体" panose="02010600030101010101" pitchFamily="2" charset="-122"/>
              </a:rPr>
              <a:t>V, E</a:t>
            </a:r>
            <a:r>
              <a:rPr lang="en-US" altLang="zh-CN" sz="1800" dirty="0">
                <a:ea typeface="宋体" panose="02010600030101010101" pitchFamily="2" charset="-122"/>
              </a:rPr>
              <a:t>) and a “source” vertex </a:t>
            </a:r>
            <a:r>
              <a:rPr lang="en-US" altLang="zh-CN" sz="1800" i="1" dirty="0"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ea typeface="宋体" panose="02010600030101010101" pitchFamily="2" charset="-122"/>
              </a:rPr>
              <a:t> in </a:t>
            </a:r>
            <a:r>
              <a:rPr lang="en-US" altLang="zh-CN" sz="1800" i="1" dirty="0">
                <a:ea typeface="宋体" panose="02010600030101010101" pitchFamily="2" charset="-122"/>
              </a:rPr>
              <a:t>V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, find the </a:t>
            </a:r>
            <a:r>
              <a:rPr lang="en-US" altLang="zh-CN" sz="1800" u="sng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minimum cost paths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 from </a:t>
            </a:r>
            <a:r>
              <a:rPr lang="en-US" altLang="zh-CN" sz="1800" i="1" dirty="0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 to every vertex in </a:t>
            </a:r>
            <a:r>
              <a:rPr lang="en-US" altLang="zh-CN" sz="1800" i="1" dirty="0">
                <a:ea typeface="宋体" panose="02010600030101010101" pitchFamily="2" charset="-122"/>
              </a:rPr>
              <a:t>V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1800" dirty="0" smtClean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dirty="0">
                <a:sym typeface="Symbol" panose="05050102010706020507" pitchFamily="18" charset="2"/>
              </a:rPr>
              <a:t>Single-Source Shortest Paths </a:t>
            </a:r>
            <a:r>
              <a:rPr lang="en-US" altLang="zh-CN" sz="1800" dirty="0" smtClean="0">
                <a:sym typeface="Symbol" panose="05050102010706020507" pitchFamily="18" charset="2"/>
              </a:rPr>
              <a:t>problem</a:t>
            </a:r>
            <a:endParaRPr lang="en-US" altLang="zh-CN" sz="1800" dirty="0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800" u="sng" dirty="0">
                <a:solidFill>
                  <a:srgbClr val="0000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Many variations</a:t>
            </a:r>
            <a:r>
              <a:rPr lang="en-US" altLang="zh-CN" sz="1800" dirty="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unweighted vs. weighted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cyclic vs. acyclic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600" dirty="0" smtClean="0">
                <a:ea typeface="宋体" panose="02010600030101010101" pitchFamily="2" charset="-122"/>
              </a:rPr>
              <a:t>pos. weights only vs. pos. and neg. weights 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1600" dirty="0" err="1" smtClean="0">
                <a:ea typeface="宋体" panose="02010600030101010101" pitchFamily="2" charset="-122"/>
              </a:rPr>
              <a:t>etc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590" t="17889" b="12601"/>
          <a:stretch>
            <a:fillRect/>
          </a:stretch>
        </p:blipFill>
        <p:spPr bwMode="auto">
          <a:xfrm>
            <a:off x="3059801" y="4490187"/>
            <a:ext cx="3277193" cy="174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onut 3"/>
          <p:cNvSpPr/>
          <p:nvPr/>
        </p:nvSpPr>
        <p:spPr>
          <a:xfrm>
            <a:off x="3707904" y="5500382"/>
            <a:ext cx="432197" cy="315218"/>
          </a:xfrm>
          <a:prstGeom prst="donut">
            <a:avLst>
              <a:gd name="adj" fmla="val 678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5182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“Cloudy” Proof: The Idea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728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972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48DFEF-B49F-479D-9888-7A964CBCB728}" type="slidenum">
              <a:rPr lang="en-US" altLang="zh-CN" sz="790"/>
              <a:pPr/>
              <a:t>40</a:t>
            </a:fld>
            <a:endParaRPr lang="en-US" altLang="zh-CN" sz="790"/>
          </a:p>
        </p:txBody>
      </p:sp>
      <p:sp>
        <p:nvSpPr>
          <p:cNvPr id="97295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781050" y="5146040"/>
            <a:ext cx="7831455" cy="892810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If the path to G is the next shortest path, the path to P must be at least as long. Therefore, any path through P to G cannot be shorter!</a:t>
            </a:r>
          </a:p>
        </p:txBody>
      </p:sp>
      <p:sp>
        <p:nvSpPr>
          <p:cNvPr id="21" name="AutoShape 2"/>
          <p:cNvSpPr>
            <a:spLocks noChangeArrowheads="1"/>
          </p:cNvSpPr>
          <p:nvPr/>
        </p:nvSpPr>
        <p:spPr bwMode="auto">
          <a:xfrm>
            <a:off x="2797810" y="2722245"/>
            <a:ext cx="4126230" cy="1910715"/>
          </a:xfrm>
          <a:prstGeom prst="cloudCallout">
            <a:avLst>
              <a:gd name="adj1" fmla="val 32792"/>
              <a:gd name="adj2" fmla="val -34250"/>
            </a:avLst>
          </a:prstGeom>
          <a:blipFill dpi="0" rotWithShape="0">
            <a:blip r:embed="rId8" cstate="print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 b="1" dirty="0">
                <a:ea typeface="宋体" panose="02010600030101010101" pitchFamily="2" charset="-122"/>
              </a:rPr>
              <a:t>THE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MARKED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algn="ctr"/>
            <a:r>
              <a:rPr lang="en-US" altLang="zh-CN" sz="2400" b="1" dirty="0">
                <a:ea typeface="宋体" panose="02010600030101010101" pitchFamily="2" charset="-122"/>
              </a:rPr>
              <a:t>CLOUD</a:t>
            </a:r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5701665" y="3868420"/>
            <a:ext cx="229235" cy="229235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3" name="Oval 4"/>
          <p:cNvSpPr>
            <a:spLocks noChangeAspect="1" noChangeArrowheads="1"/>
          </p:cNvSpPr>
          <p:nvPr/>
        </p:nvSpPr>
        <p:spPr bwMode="auto">
          <a:xfrm>
            <a:off x="3638550" y="1881505"/>
            <a:ext cx="382270" cy="3822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4854575" y="1729105"/>
            <a:ext cx="318706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Next shortest path from </a:t>
            </a:r>
            <a:br>
              <a:rPr lang="en-US" altLang="zh-CN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inside the known cloud</a:t>
            </a:r>
          </a:p>
        </p:txBody>
      </p:sp>
      <p:cxnSp>
        <p:nvCxnSpPr>
          <p:cNvPr id="25" name="AutoShape 6"/>
          <p:cNvCxnSpPr>
            <a:cxnSpLocks noChangeShapeType="1"/>
            <a:stCxn id="21" idx="3"/>
            <a:endCxn id="23" idx="5"/>
          </p:cNvCxnSpPr>
          <p:nvPr/>
        </p:nvCxnSpPr>
        <p:spPr bwMode="auto">
          <a:xfrm flipH="1" flipV="1">
            <a:off x="3964940" y="2222500"/>
            <a:ext cx="895985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Line 7"/>
          <p:cNvSpPr>
            <a:spLocks noChangeShapeType="1"/>
          </p:cNvSpPr>
          <p:nvPr/>
        </p:nvSpPr>
        <p:spPr bwMode="auto">
          <a:xfrm>
            <a:off x="4480560" y="2569210"/>
            <a:ext cx="549275" cy="3822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cxnSp>
        <p:nvCxnSpPr>
          <p:cNvPr id="27" name="AutoShape 8"/>
          <p:cNvCxnSpPr>
            <a:cxnSpLocks noChangeShapeType="1"/>
            <a:endCxn id="26" idx="0"/>
          </p:cNvCxnSpPr>
          <p:nvPr/>
        </p:nvCxnSpPr>
        <p:spPr bwMode="auto">
          <a:xfrm rot="10800000" flipV="1">
            <a:off x="4480560" y="2214245"/>
            <a:ext cx="374015" cy="354965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Oval 9"/>
          <p:cNvSpPr>
            <a:spLocks noChangeAspect="1" noChangeArrowheads="1"/>
          </p:cNvSpPr>
          <p:nvPr/>
        </p:nvSpPr>
        <p:spPr bwMode="auto">
          <a:xfrm>
            <a:off x="1748790" y="3518535"/>
            <a:ext cx="382270" cy="38227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 b="1">
                <a:latin typeface="Courier New" panose="02070309020205020404" pitchFamily="49" charset="0"/>
                <a:ea typeface="宋体" panose="02010600030101010101" pitchFamily="2" charset="-122"/>
              </a:rPr>
              <a:t>P</a:t>
            </a:r>
          </a:p>
        </p:txBody>
      </p:sp>
      <p:cxnSp>
        <p:nvCxnSpPr>
          <p:cNvPr id="29" name="AutoShape 12"/>
          <p:cNvCxnSpPr>
            <a:cxnSpLocks noChangeShapeType="1"/>
            <a:stCxn id="28" idx="0"/>
            <a:endCxn id="23" idx="3"/>
          </p:cNvCxnSpPr>
          <p:nvPr/>
        </p:nvCxnSpPr>
        <p:spPr bwMode="auto">
          <a:xfrm rot="16200000">
            <a:off x="2176145" y="1986280"/>
            <a:ext cx="1281430" cy="1754505"/>
          </a:xfrm>
          <a:prstGeom prst="curvedConnector3">
            <a:avLst>
              <a:gd name="adj1" fmla="val 47824"/>
            </a:avLst>
          </a:prstGeom>
          <a:noFill/>
          <a:ln w="9525">
            <a:solidFill>
              <a:schemeClr val="tx1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6578600" y="4174490"/>
            <a:ext cx="129794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Source</a:t>
            </a:r>
          </a:p>
        </p:txBody>
      </p:sp>
      <p:cxnSp>
        <p:nvCxnSpPr>
          <p:cNvPr id="31" name="AutoShape 18"/>
          <p:cNvCxnSpPr>
            <a:cxnSpLocks noChangeShapeType="1"/>
            <a:stCxn id="30" idx="1"/>
            <a:endCxn id="22" idx="4"/>
          </p:cNvCxnSpPr>
          <p:nvPr/>
        </p:nvCxnSpPr>
        <p:spPr bwMode="auto">
          <a:xfrm rot="10800000">
            <a:off x="5816600" y="4097020"/>
            <a:ext cx="762635" cy="337820"/>
          </a:xfrm>
          <a:prstGeom prst="curvedConnector2">
            <a:avLst/>
          </a:prstGeom>
          <a:noFill/>
          <a:ln w="9525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 Box 19"/>
          <p:cNvSpPr txBox="1">
            <a:spLocks noChangeArrowheads="1"/>
          </p:cNvSpPr>
          <p:nvPr/>
        </p:nvSpPr>
        <p:spPr bwMode="auto">
          <a:xfrm>
            <a:off x="1468755" y="1774825"/>
            <a:ext cx="207835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  <a:latin typeface="Sitka Text" pitchFamily="2" charset="0"/>
                <a:ea typeface="宋体" panose="02010600030101010101" pitchFamily="2" charset="-122"/>
              </a:rPr>
              <a:t>Least cost node</a:t>
            </a:r>
          </a:p>
        </p:txBody>
      </p:sp>
      <p:sp>
        <p:nvSpPr>
          <p:cNvPr id="33" name="Freeform 20"/>
          <p:cNvSpPr/>
          <p:nvPr/>
        </p:nvSpPr>
        <p:spPr bwMode="auto">
          <a:xfrm>
            <a:off x="1901825" y="3900170"/>
            <a:ext cx="3213735" cy="1000125"/>
          </a:xfrm>
          <a:custGeom>
            <a:avLst/>
            <a:gdLst>
              <a:gd name="T0" fmla="*/ 3205163 w 2019"/>
              <a:gd name="T1" fmla="*/ 404813 h 628"/>
              <a:gd name="T2" fmla="*/ 1858963 w 2019"/>
              <a:gd name="T3" fmla="*/ 949325 h 628"/>
              <a:gd name="T4" fmla="*/ 538163 w 2019"/>
              <a:gd name="T5" fmla="*/ 690563 h 628"/>
              <a:gd name="T6" fmla="*/ 0 w 2019"/>
              <a:gd name="T7" fmla="*/ 0 h 62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19" h="628">
                <a:moveTo>
                  <a:pt x="2019" y="255"/>
                </a:moveTo>
                <a:cubicBezTo>
                  <a:pt x="1878" y="311"/>
                  <a:pt x="1451" y="568"/>
                  <a:pt x="1171" y="598"/>
                </a:cubicBezTo>
                <a:cubicBezTo>
                  <a:pt x="891" y="628"/>
                  <a:pt x="534" y="535"/>
                  <a:pt x="339" y="435"/>
                </a:cubicBezTo>
                <a:cubicBezTo>
                  <a:pt x="144" y="335"/>
                  <a:pt x="71" y="91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1236980" y="4121150"/>
            <a:ext cx="155257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competitor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2680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Inside the Cloud (Proof)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933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993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0E02F9-0A3F-4F80-9644-D2F718BEF52B}" type="slidenum">
              <a:rPr lang="en-US" altLang="zh-CN" sz="790"/>
              <a:pPr/>
              <a:t>41</a:t>
            </a:fld>
            <a:endParaRPr lang="en-US" altLang="zh-CN" sz="790"/>
          </a:p>
        </p:txBody>
      </p:sp>
      <p:sp>
        <p:nvSpPr>
          <p:cNvPr id="993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9895" y="1828800"/>
            <a:ext cx="8018780" cy="417703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Everything inside the cloud has the correct shortest path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Proof is by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induction</a:t>
            </a:r>
            <a:r>
              <a:rPr lang="en-US" altLang="zh-CN" sz="2000" dirty="0">
                <a:ea typeface="宋体" panose="02010600030101010101" pitchFamily="2" charset="-122"/>
              </a:rPr>
              <a:t> on the number of nodes in the cloud: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263AF8"/>
                </a:solidFill>
                <a:ea typeface="宋体" panose="02010600030101010101" pitchFamily="2" charset="-122"/>
              </a:rPr>
              <a:t>Base case: </a:t>
            </a:r>
            <a:r>
              <a:rPr lang="en-US" altLang="zh-CN" sz="1800" dirty="0">
                <a:ea typeface="宋体" panose="02010600030101010101" pitchFamily="2" charset="-122"/>
              </a:rPr>
              <a:t>Initial cloud is just the source </a:t>
            </a:r>
            <a:r>
              <a:rPr lang="en-US" altLang="zh-CN" sz="1800" dirty="0">
                <a:solidFill>
                  <a:srgbClr val="263AF8"/>
                </a:solidFill>
                <a:ea typeface="宋体" panose="02010600030101010101" pitchFamily="2" charset="-122"/>
              </a:rPr>
              <a:t>s</a:t>
            </a:r>
            <a:r>
              <a:rPr lang="en-US" altLang="zh-CN" sz="1800" dirty="0">
                <a:ea typeface="宋体" panose="02010600030101010101" pitchFamily="2" charset="-122"/>
              </a:rPr>
              <a:t> with shortest path 0.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263AF8"/>
                </a:solidFill>
                <a:ea typeface="宋体" panose="02010600030101010101" pitchFamily="2" charset="-122"/>
              </a:rPr>
              <a:t>Inductive hypothesis: </a:t>
            </a:r>
            <a:r>
              <a:rPr lang="en-US" altLang="zh-CN" sz="1800" dirty="0">
                <a:ea typeface="宋体" panose="02010600030101010101" pitchFamily="2" charset="-122"/>
              </a:rPr>
              <a:t>Assume that a cloud of k-1 nodes all have shortest paths.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solidFill>
                  <a:srgbClr val="263AF8"/>
                </a:solidFill>
                <a:ea typeface="宋体" panose="02010600030101010101" pitchFamily="2" charset="-122"/>
              </a:rPr>
              <a:t>Inductive step: </a:t>
            </a:r>
            <a:r>
              <a:rPr lang="en-US" altLang="zh-CN" sz="1800" dirty="0">
                <a:ea typeface="宋体" panose="02010600030101010101" pitchFamily="2" charset="-122"/>
              </a:rPr>
              <a:t>choose the least cost node G </a:t>
            </a:r>
            <a:r>
              <a:rPr lang="en-US" altLang="zh-CN" sz="1800" dirty="0">
                <a:ea typeface="宋体" panose="02010600030101010101" pitchFamily="2" charset="-122"/>
                <a:sym typeface="Wingdings" panose="05000000000000000000" pitchFamily="2" charset="2"/>
              </a:rPr>
              <a:t> has to be the shortest path to G (previous slide). </a:t>
            </a:r>
            <a:r>
              <a:rPr lang="en-US" altLang="zh-CN" sz="1800" dirty="0">
                <a:ea typeface="宋体" panose="02010600030101010101" pitchFamily="2" charset="-122"/>
              </a:rPr>
              <a:t>Add k-</a:t>
            </a:r>
            <a:r>
              <a:rPr lang="en-US" altLang="zh-CN" sz="1800" dirty="0" err="1">
                <a:ea typeface="宋体" panose="02010600030101010101" pitchFamily="2" charset="-122"/>
              </a:rPr>
              <a:t>th</a:t>
            </a:r>
            <a:r>
              <a:rPr lang="en-US" altLang="zh-CN" sz="1800" dirty="0">
                <a:ea typeface="宋体" panose="02010600030101010101" pitchFamily="2" charset="-122"/>
              </a:rPr>
              <a:t> node G to the cloud</a:t>
            </a:r>
            <a:r>
              <a:rPr lang="en-US" altLang="zh-CN" sz="1800" dirty="0" smtClean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 sz="1800" dirty="0" smtClean="0">
                <a:ea typeface="宋体" panose="02010600030101010101" pitchFamily="2" charset="-122"/>
              </a:rPr>
              <a:t>Reference</a:t>
            </a:r>
            <a:r>
              <a:rPr lang="zh-CN" altLang="en-US" sz="1800" dirty="0" smtClean="0">
                <a:ea typeface="宋体" panose="02010600030101010101" pitchFamily="2" charset="-122"/>
              </a:rPr>
              <a:t>：</a:t>
            </a:r>
            <a:r>
              <a:rPr lang="en-US" altLang="zh-CN" sz="1800" dirty="0"/>
              <a:t>https://en.wikipedia.org/wiki/Dijkstra's_algorithm#Proof_of_correctness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524750" y="5445125"/>
            <a:ext cx="1219835" cy="683260"/>
            <a:chOff x="4902" y="9201"/>
            <a:chExt cx="600" cy="336"/>
          </a:xfrm>
          <a:solidFill>
            <a:schemeClr val="accent1">
              <a:lumMod val="50000"/>
              <a:alpha val="25000"/>
            </a:schemeClr>
          </a:solidFill>
        </p:grpSpPr>
        <p:sp>
          <p:nvSpPr>
            <p:cNvPr id="209" name="Freeform 1350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4902" y="9201"/>
              <a:ext cx="600" cy="336"/>
            </a:xfrm>
            <a:custGeom>
              <a:avLst/>
              <a:gdLst>
                <a:gd name="T0" fmla="*/ 582 w 629"/>
                <a:gd name="T1" fmla="*/ 188 h 353"/>
                <a:gd name="T2" fmla="*/ 468 w 629"/>
                <a:gd name="T3" fmla="*/ 128 h 353"/>
                <a:gd name="T4" fmla="*/ 423 w 629"/>
                <a:gd name="T5" fmla="*/ 30 h 353"/>
                <a:gd name="T6" fmla="*/ 312 w 629"/>
                <a:gd name="T7" fmla="*/ 52 h 353"/>
                <a:gd name="T8" fmla="*/ 286 w 629"/>
                <a:gd name="T9" fmla="*/ 20 h 353"/>
                <a:gd name="T10" fmla="*/ 166 w 629"/>
                <a:gd name="T11" fmla="*/ 18 h 353"/>
                <a:gd name="T12" fmla="*/ 100 w 629"/>
                <a:gd name="T13" fmla="*/ 98 h 353"/>
                <a:gd name="T14" fmla="*/ 71 w 629"/>
                <a:gd name="T15" fmla="*/ 144 h 353"/>
                <a:gd name="T16" fmla="*/ 26 w 629"/>
                <a:gd name="T17" fmla="*/ 301 h 353"/>
                <a:gd name="T18" fmla="*/ 106 w 629"/>
                <a:gd name="T19" fmla="*/ 338 h 353"/>
                <a:gd name="T20" fmla="*/ 98 w 629"/>
                <a:gd name="T21" fmla="*/ 343 h 353"/>
                <a:gd name="T22" fmla="*/ 176 w 629"/>
                <a:gd name="T23" fmla="*/ 349 h 353"/>
                <a:gd name="T24" fmla="*/ 420 w 629"/>
                <a:gd name="T25" fmla="*/ 352 h 353"/>
                <a:gd name="T26" fmla="*/ 541 w 629"/>
                <a:gd name="T27" fmla="*/ 349 h 353"/>
                <a:gd name="T28" fmla="*/ 581 w 629"/>
                <a:gd name="T29" fmla="*/ 334 h 353"/>
                <a:gd name="T30" fmla="*/ 622 w 629"/>
                <a:gd name="T31" fmla="*/ 291 h 353"/>
                <a:gd name="T32" fmla="*/ 37 w 629"/>
                <a:gd name="T33" fmla="*/ 301 h 353"/>
                <a:gd name="T34" fmla="*/ 84 w 629"/>
                <a:gd name="T35" fmla="*/ 152 h 353"/>
                <a:gd name="T36" fmla="*/ 127 w 629"/>
                <a:gd name="T37" fmla="*/ 154 h 353"/>
                <a:gd name="T38" fmla="*/ 111 w 629"/>
                <a:gd name="T39" fmla="*/ 125 h 353"/>
                <a:gd name="T40" fmla="*/ 113 w 629"/>
                <a:gd name="T41" fmla="*/ 120 h 353"/>
                <a:gd name="T42" fmla="*/ 140 w 629"/>
                <a:gd name="T43" fmla="*/ 141 h 353"/>
                <a:gd name="T44" fmla="*/ 128 w 629"/>
                <a:gd name="T45" fmla="*/ 80 h 353"/>
                <a:gd name="T46" fmla="*/ 172 w 629"/>
                <a:gd name="T47" fmla="*/ 32 h 353"/>
                <a:gd name="T48" fmla="*/ 165 w 629"/>
                <a:gd name="T49" fmla="*/ 30 h 353"/>
                <a:gd name="T50" fmla="*/ 267 w 629"/>
                <a:gd name="T51" fmla="*/ 21 h 353"/>
                <a:gd name="T52" fmla="*/ 308 w 629"/>
                <a:gd name="T53" fmla="*/ 68 h 353"/>
                <a:gd name="T54" fmla="*/ 315 w 629"/>
                <a:gd name="T55" fmla="*/ 94 h 353"/>
                <a:gd name="T56" fmla="*/ 335 w 629"/>
                <a:gd name="T57" fmla="*/ 48 h 353"/>
                <a:gd name="T58" fmla="*/ 367 w 629"/>
                <a:gd name="T59" fmla="*/ 29 h 353"/>
                <a:gd name="T60" fmla="*/ 400 w 629"/>
                <a:gd name="T61" fmla="*/ 31 h 353"/>
                <a:gd name="T62" fmla="*/ 456 w 629"/>
                <a:gd name="T63" fmla="*/ 132 h 353"/>
                <a:gd name="T64" fmla="*/ 462 w 629"/>
                <a:gd name="T65" fmla="*/ 144 h 353"/>
                <a:gd name="T66" fmla="*/ 467 w 629"/>
                <a:gd name="T67" fmla="*/ 137 h 353"/>
                <a:gd name="T68" fmla="*/ 531 w 629"/>
                <a:gd name="T69" fmla="*/ 211 h 353"/>
                <a:gd name="T70" fmla="*/ 559 w 629"/>
                <a:gd name="T71" fmla="*/ 198 h 353"/>
                <a:gd name="T72" fmla="*/ 614 w 629"/>
                <a:gd name="T73" fmla="*/ 232 h 353"/>
                <a:gd name="T74" fmla="*/ 611 w 629"/>
                <a:gd name="T75" fmla="*/ 231 h 353"/>
                <a:gd name="T76" fmla="*/ 613 w 629"/>
                <a:gd name="T77" fmla="*/ 276 h 353"/>
                <a:gd name="T78" fmla="*/ 603 w 629"/>
                <a:gd name="T79" fmla="*/ 295 h 353"/>
                <a:gd name="T80" fmla="*/ 601 w 629"/>
                <a:gd name="T81" fmla="*/ 299 h 353"/>
                <a:gd name="T82" fmla="*/ 560 w 629"/>
                <a:gd name="T83" fmla="*/ 325 h 353"/>
                <a:gd name="T84" fmla="*/ 539 w 629"/>
                <a:gd name="T85" fmla="*/ 329 h 353"/>
                <a:gd name="T86" fmla="*/ 510 w 629"/>
                <a:gd name="T87" fmla="*/ 333 h 353"/>
                <a:gd name="T88" fmla="*/ 511 w 629"/>
                <a:gd name="T89" fmla="*/ 326 h 353"/>
                <a:gd name="T90" fmla="*/ 402 w 629"/>
                <a:gd name="T91" fmla="*/ 326 h 353"/>
                <a:gd name="T92" fmla="*/ 330 w 629"/>
                <a:gd name="T93" fmla="*/ 324 h 353"/>
                <a:gd name="T94" fmla="*/ 238 w 629"/>
                <a:gd name="T95" fmla="*/ 326 h 353"/>
                <a:gd name="T96" fmla="*/ 106 w 629"/>
                <a:gd name="T97" fmla="*/ 335 h 353"/>
                <a:gd name="T98" fmla="*/ 436 w 629"/>
                <a:gd name="T99" fmla="*/ 334 h 353"/>
                <a:gd name="T100" fmla="*/ 493 w 629"/>
                <a:gd name="T101" fmla="*/ 335 h 353"/>
                <a:gd name="T102" fmla="*/ 436 w 629"/>
                <a:gd name="T103" fmla="*/ 33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629" h="353">
                  <a:moveTo>
                    <a:pt x="620" y="227"/>
                  </a:moveTo>
                  <a:cubicBezTo>
                    <a:pt x="613" y="210"/>
                    <a:pt x="600" y="194"/>
                    <a:pt x="582" y="188"/>
                  </a:cubicBezTo>
                  <a:cubicBezTo>
                    <a:pt x="573" y="186"/>
                    <a:pt x="562" y="187"/>
                    <a:pt x="552" y="191"/>
                  </a:cubicBezTo>
                  <a:cubicBezTo>
                    <a:pt x="545" y="152"/>
                    <a:pt x="507" y="97"/>
                    <a:pt x="468" y="128"/>
                  </a:cubicBezTo>
                  <a:cubicBezTo>
                    <a:pt x="474" y="109"/>
                    <a:pt x="474" y="89"/>
                    <a:pt x="466" y="72"/>
                  </a:cubicBezTo>
                  <a:cubicBezTo>
                    <a:pt x="458" y="52"/>
                    <a:pt x="442" y="38"/>
                    <a:pt x="423" y="30"/>
                  </a:cubicBezTo>
                  <a:cubicBezTo>
                    <a:pt x="393" y="15"/>
                    <a:pt x="341" y="11"/>
                    <a:pt x="318" y="42"/>
                  </a:cubicBezTo>
                  <a:cubicBezTo>
                    <a:pt x="315" y="45"/>
                    <a:pt x="314" y="48"/>
                    <a:pt x="312" y="52"/>
                  </a:cubicBezTo>
                  <a:cubicBezTo>
                    <a:pt x="312" y="52"/>
                    <a:pt x="312" y="51"/>
                    <a:pt x="312" y="51"/>
                  </a:cubicBezTo>
                  <a:cubicBezTo>
                    <a:pt x="306" y="38"/>
                    <a:pt x="297" y="28"/>
                    <a:pt x="286" y="20"/>
                  </a:cubicBezTo>
                  <a:cubicBezTo>
                    <a:pt x="262" y="4"/>
                    <a:pt x="230" y="0"/>
                    <a:pt x="202" y="5"/>
                  </a:cubicBezTo>
                  <a:cubicBezTo>
                    <a:pt x="190" y="7"/>
                    <a:pt x="177" y="11"/>
                    <a:pt x="166" y="18"/>
                  </a:cubicBezTo>
                  <a:cubicBezTo>
                    <a:pt x="159" y="23"/>
                    <a:pt x="153" y="30"/>
                    <a:pt x="147" y="37"/>
                  </a:cubicBezTo>
                  <a:cubicBezTo>
                    <a:pt x="124" y="50"/>
                    <a:pt x="106" y="72"/>
                    <a:pt x="100" y="98"/>
                  </a:cubicBezTo>
                  <a:cubicBezTo>
                    <a:pt x="97" y="112"/>
                    <a:pt x="97" y="128"/>
                    <a:pt x="103" y="141"/>
                  </a:cubicBezTo>
                  <a:cubicBezTo>
                    <a:pt x="92" y="139"/>
                    <a:pt x="81" y="140"/>
                    <a:pt x="71" y="144"/>
                  </a:cubicBezTo>
                  <a:cubicBezTo>
                    <a:pt x="52" y="150"/>
                    <a:pt x="37" y="165"/>
                    <a:pt x="27" y="181"/>
                  </a:cubicBezTo>
                  <a:cubicBezTo>
                    <a:pt x="5" y="216"/>
                    <a:pt x="0" y="267"/>
                    <a:pt x="26" y="301"/>
                  </a:cubicBezTo>
                  <a:cubicBezTo>
                    <a:pt x="44" y="326"/>
                    <a:pt x="75" y="339"/>
                    <a:pt x="105" y="339"/>
                  </a:cubicBezTo>
                  <a:cubicBezTo>
                    <a:pt x="106" y="339"/>
                    <a:pt x="106" y="338"/>
                    <a:pt x="106" y="338"/>
                  </a:cubicBezTo>
                  <a:cubicBezTo>
                    <a:pt x="114" y="339"/>
                    <a:pt x="122" y="339"/>
                    <a:pt x="130" y="339"/>
                  </a:cubicBezTo>
                  <a:cubicBezTo>
                    <a:pt x="119" y="340"/>
                    <a:pt x="109" y="341"/>
                    <a:pt x="98" y="343"/>
                  </a:cubicBezTo>
                  <a:cubicBezTo>
                    <a:pt x="97" y="343"/>
                    <a:pt x="97" y="344"/>
                    <a:pt x="98" y="345"/>
                  </a:cubicBezTo>
                  <a:cubicBezTo>
                    <a:pt x="124" y="349"/>
                    <a:pt x="150" y="349"/>
                    <a:pt x="176" y="349"/>
                  </a:cubicBezTo>
                  <a:cubicBezTo>
                    <a:pt x="202" y="350"/>
                    <a:pt x="229" y="351"/>
                    <a:pt x="256" y="351"/>
                  </a:cubicBezTo>
                  <a:cubicBezTo>
                    <a:pt x="311" y="352"/>
                    <a:pt x="365" y="352"/>
                    <a:pt x="420" y="352"/>
                  </a:cubicBezTo>
                  <a:cubicBezTo>
                    <a:pt x="447" y="352"/>
                    <a:pt x="476" y="353"/>
                    <a:pt x="504" y="351"/>
                  </a:cubicBezTo>
                  <a:cubicBezTo>
                    <a:pt x="517" y="351"/>
                    <a:pt x="529" y="351"/>
                    <a:pt x="541" y="349"/>
                  </a:cubicBezTo>
                  <a:cubicBezTo>
                    <a:pt x="544" y="349"/>
                    <a:pt x="545" y="347"/>
                    <a:pt x="546" y="345"/>
                  </a:cubicBezTo>
                  <a:cubicBezTo>
                    <a:pt x="558" y="342"/>
                    <a:pt x="570" y="339"/>
                    <a:pt x="581" y="334"/>
                  </a:cubicBezTo>
                  <a:cubicBezTo>
                    <a:pt x="598" y="326"/>
                    <a:pt x="612" y="314"/>
                    <a:pt x="619" y="297"/>
                  </a:cubicBezTo>
                  <a:cubicBezTo>
                    <a:pt x="620" y="295"/>
                    <a:pt x="621" y="293"/>
                    <a:pt x="622" y="291"/>
                  </a:cubicBezTo>
                  <a:cubicBezTo>
                    <a:pt x="629" y="271"/>
                    <a:pt x="628" y="247"/>
                    <a:pt x="620" y="227"/>
                  </a:cubicBezTo>
                  <a:close/>
                  <a:moveTo>
                    <a:pt x="37" y="301"/>
                  </a:moveTo>
                  <a:cubicBezTo>
                    <a:pt x="24" y="284"/>
                    <a:pt x="18" y="262"/>
                    <a:pt x="19" y="241"/>
                  </a:cubicBezTo>
                  <a:cubicBezTo>
                    <a:pt x="20" y="204"/>
                    <a:pt x="44" y="158"/>
                    <a:pt x="84" y="152"/>
                  </a:cubicBezTo>
                  <a:cubicBezTo>
                    <a:pt x="98" y="149"/>
                    <a:pt x="112" y="155"/>
                    <a:pt x="125" y="158"/>
                  </a:cubicBezTo>
                  <a:cubicBezTo>
                    <a:pt x="127" y="158"/>
                    <a:pt x="129" y="156"/>
                    <a:pt x="127" y="154"/>
                  </a:cubicBezTo>
                  <a:cubicBezTo>
                    <a:pt x="124" y="150"/>
                    <a:pt x="120" y="147"/>
                    <a:pt x="115" y="145"/>
                  </a:cubicBezTo>
                  <a:cubicBezTo>
                    <a:pt x="113" y="140"/>
                    <a:pt x="112" y="127"/>
                    <a:pt x="111" y="125"/>
                  </a:cubicBezTo>
                  <a:cubicBezTo>
                    <a:pt x="110" y="114"/>
                    <a:pt x="111" y="104"/>
                    <a:pt x="115" y="94"/>
                  </a:cubicBezTo>
                  <a:cubicBezTo>
                    <a:pt x="113" y="103"/>
                    <a:pt x="112" y="111"/>
                    <a:pt x="113" y="120"/>
                  </a:cubicBezTo>
                  <a:cubicBezTo>
                    <a:pt x="114" y="134"/>
                    <a:pt x="125" y="143"/>
                    <a:pt x="140" y="142"/>
                  </a:cubicBezTo>
                  <a:cubicBezTo>
                    <a:pt x="141" y="142"/>
                    <a:pt x="141" y="141"/>
                    <a:pt x="140" y="141"/>
                  </a:cubicBezTo>
                  <a:cubicBezTo>
                    <a:pt x="129" y="137"/>
                    <a:pt x="120" y="131"/>
                    <a:pt x="119" y="119"/>
                  </a:cubicBezTo>
                  <a:cubicBezTo>
                    <a:pt x="117" y="106"/>
                    <a:pt x="123" y="92"/>
                    <a:pt x="128" y="80"/>
                  </a:cubicBezTo>
                  <a:cubicBezTo>
                    <a:pt x="133" y="71"/>
                    <a:pt x="138" y="62"/>
                    <a:pt x="144" y="54"/>
                  </a:cubicBezTo>
                  <a:cubicBezTo>
                    <a:pt x="152" y="46"/>
                    <a:pt x="162" y="38"/>
                    <a:pt x="172" y="32"/>
                  </a:cubicBezTo>
                  <a:cubicBezTo>
                    <a:pt x="174" y="31"/>
                    <a:pt x="172" y="28"/>
                    <a:pt x="170" y="28"/>
                  </a:cubicBezTo>
                  <a:cubicBezTo>
                    <a:pt x="168" y="29"/>
                    <a:pt x="167" y="29"/>
                    <a:pt x="165" y="30"/>
                  </a:cubicBezTo>
                  <a:cubicBezTo>
                    <a:pt x="169" y="26"/>
                    <a:pt x="174" y="22"/>
                    <a:pt x="180" y="20"/>
                  </a:cubicBezTo>
                  <a:cubicBezTo>
                    <a:pt x="207" y="8"/>
                    <a:pt x="240" y="9"/>
                    <a:pt x="267" y="21"/>
                  </a:cubicBezTo>
                  <a:cubicBezTo>
                    <a:pt x="281" y="27"/>
                    <a:pt x="292" y="36"/>
                    <a:pt x="300" y="48"/>
                  </a:cubicBezTo>
                  <a:cubicBezTo>
                    <a:pt x="304" y="54"/>
                    <a:pt x="306" y="61"/>
                    <a:pt x="308" y="68"/>
                  </a:cubicBezTo>
                  <a:cubicBezTo>
                    <a:pt x="309" y="77"/>
                    <a:pt x="308" y="85"/>
                    <a:pt x="310" y="94"/>
                  </a:cubicBezTo>
                  <a:cubicBezTo>
                    <a:pt x="311" y="95"/>
                    <a:pt x="314" y="96"/>
                    <a:pt x="315" y="94"/>
                  </a:cubicBezTo>
                  <a:cubicBezTo>
                    <a:pt x="318" y="87"/>
                    <a:pt x="319" y="78"/>
                    <a:pt x="318" y="69"/>
                  </a:cubicBezTo>
                  <a:cubicBezTo>
                    <a:pt x="322" y="61"/>
                    <a:pt x="327" y="53"/>
                    <a:pt x="335" y="48"/>
                  </a:cubicBezTo>
                  <a:cubicBezTo>
                    <a:pt x="345" y="41"/>
                    <a:pt x="357" y="36"/>
                    <a:pt x="368" y="32"/>
                  </a:cubicBezTo>
                  <a:cubicBezTo>
                    <a:pt x="370" y="31"/>
                    <a:pt x="370" y="28"/>
                    <a:pt x="367" y="29"/>
                  </a:cubicBezTo>
                  <a:cubicBezTo>
                    <a:pt x="353" y="32"/>
                    <a:pt x="333" y="37"/>
                    <a:pt x="321" y="49"/>
                  </a:cubicBezTo>
                  <a:cubicBezTo>
                    <a:pt x="337" y="26"/>
                    <a:pt x="374" y="25"/>
                    <a:pt x="400" y="31"/>
                  </a:cubicBezTo>
                  <a:cubicBezTo>
                    <a:pt x="420" y="36"/>
                    <a:pt x="439" y="46"/>
                    <a:pt x="451" y="64"/>
                  </a:cubicBezTo>
                  <a:cubicBezTo>
                    <a:pt x="465" y="84"/>
                    <a:pt x="464" y="109"/>
                    <a:pt x="456" y="132"/>
                  </a:cubicBezTo>
                  <a:cubicBezTo>
                    <a:pt x="455" y="135"/>
                    <a:pt x="454" y="138"/>
                    <a:pt x="453" y="140"/>
                  </a:cubicBezTo>
                  <a:cubicBezTo>
                    <a:pt x="451" y="145"/>
                    <a:pt x="459" y="149"/>
                    <a:pt x="462" y="144"/>
                  </a:cubicBezTo>
                  <a:cubicBezTo>
                    <a:pt x="463" y="142"/>
                    <a:pt x="464" y="140"/>
                    <a:pt x="465" y="138"/>
                  </a:cubicBezTo>
                  <a:cubicBezTo>
                    <a:pt x="465" y="138"/>
                    <a:pt x="466" y="137"/>
                    <a:pt x="467" y="137"/>
                  </a:cubicBezTo>
                  <a:cubicBezTo>
                    <a:pt x="506" y="105"/>
                    <a:pt x="538" y="161"/>
                    <a:pt x="542" y="196"/>
                  </a:cubicBezTo>
                  <a:cubicBezTo>
                    <a:pt x="537" y="200"/>
                    <a:pt x="533" y="205"/>
                    <a:pt x="531" y="211"/>
                  </a:cubicBezTo>
                  <a:cubicBezTo>
                    <a:pt x="531" y="213"/>
                    <a:pt x="533" y="214"/>
                    <a:pt x="535" y="214"/>
                  </a:cubicBezTo>
                  <a:cubicBezTo>
                    <a:pt x="544" y="209"/>
                    <a:pt x="550" y="201"/>
                    <a:pt x="559" y="198"/>
                  </a:cubicBezTo>
                  <a:cubicBezTo>
                    <a:pt x="566" y="195"/>
                    <a:pt x="573" y="195"/>
                    <a:pt x="580" y="197"/>
                  </a:cubicBezTo>
                  <a:cubicBezTo>
                    <a:pt x="596" y="202"/>
                    <a:pt x="607" y="217"/>
                    <a:pt x="614" y="232"/>
                  </a:cubicBezTo>
                  <a:cubicBezTo>
                    <a:pt x="616" y="237"/>
                    <a:pt x="617" y="242"/>
                    <a:pt x="619" y="247"/>
                  </a:cubicBezTo>
                  <a:cubicBezTo>
                    <a:pt x="617" y="242"/>
                    <a:pt x="614" y="236"/>
                    <a:pt x="611" y="231"/>
                  </a:cubicBezTo>
                  <a:cubicBezTo>
                    <a:pt x="610" y="230"/>
                    <a:pt x="608" y="231"/>
                    <a:pt x="608" y="232"/>
                  </a:cubicBezTo>
                  <a:cubicBezTo>
                    <a:pt x="610" y="247"/>
                    <a:pt x="615" y="261"/>
                    <a:pt x="613" y="276"/>
                  </a:cubicBezTo>
                  <a:cubicBezTo>
                    <a:pt x="612" y="284"/>
                    <a:pt x="608" y="291"/>
                    <a:pt x="603" y="297"/>
                  </a:cubicBezTo>
                  <a:cubicBezTo>
                    <a:pt x="603" y="296"/>
                    <a:pt x="603" y="296"/>
                    <a:pt x="603" y="295"/>
                  </a:cubicBezTo>
                  <a:cubicBezTo>
                    <a:pt x="604" y="294"/>
                    <a:pt x="603" y="294"/>
                    <a:pt x="603" y="295"/>
                  </a:cubicBezTo>
                  <a:cubicBezTo>
                    <a:pt x="602" y="296"/>
                    <a:pt x="602" y="298"/>
                    <a:pt x="601" y="299"/>
                  </a:cubicBezTo>
                  <a:cubicBezTo>
                    <a:pt x="600" y="301"/>
                    <a:pt x="599" y="302"/>
                    <a:pt x="597" y="304"/>
                  </a:cubicBezTo>
                  <a:cubicBezTo>
                    <a:pt x="588" y="314"/>
                    <a:pt x="574" y="320"/>
                    <a:pt x="560" y="325"/>
                  </a:cubicBezTo>
                  <a:cubicBezTo>
                    <a:pt x="553" y="325"/>
                    <a:pt x="547" y="326"/>
                    <a:pt x="540" y="328"/>
                  </a:cubicBezTo>
                  <a:cubicBezTo>
                    <a:pt x="539" y="328"/>
                    <a:pt x="539" y="329"/>
                    <a:pt x="539" y="329"/>
                  </a:cubicBezTo>
                  <a:cubicBezTo>
                    <a:pt x="536" y="330"/>
                    <a:pt x="533" y="330"/>
                    <a:pt x="531" y="331"/>
                  </a:cubicBezTo>
                  <a:cubicBezTo>
                    <a:pt x="524" y="332"/>
                    <a:pt x="517" y="333"/>
                    <a:pt x="510" y="333"/>
                  </a:cubicBezTo>
                  <a:cubicBezTo>
                    <a:pt x="510" y="333"/>
                    <a:pt x="510" y="333"/>
                    <a:pt x="511" y="333"/>
                  </a:cubicBezTo>
                  <a:cubicBezTo>
                    <a:pt x="514" y="333"/>
                    <a:pt x="514" y="327"/>
                    <a:pt x="511" y="326"/>
                  </a:cubicBezTo>
                  <a:cubicBezTo>
                    <a:pt x="493" y="324"/>
                    <a:pt x="475" y="325"/>
                    <a:pt x="458" y="326"/>
                  </a:cubicBezTo>
                  <a:cubicBezTo>
                    <a:pt x="439" y="326"/>
                    <a:pt x="421" y="326"/>
                    <a:pt x="402" y="326"/>
                  </a:cubicBezTo>
                  <a:cubicBezTo>
                    <a:pt x="394" y="326"/>
                    <a:pt x="385" y="327"/>
                    <a:pt x="377" y="327"/>
                  </a:cubicBezTo>
                  <a:cubicBezTo>
                    <a:pt x="361" y="325"/>
                    <a:pt x="346" y="324"/>
                    <a:pt x="330" y="324"/>
                  </a:cubicBezTo>
                  <a:cubicBezTo>
                    <a:pt x="302" y="324"/>
                    <a:pt x="275" y="325"/>
                    <a:pt x="247" y="327"/>
                  </a:cubicBezTo>
                  <a:cubicBezTo>
                    <a:pt x="244" y="327"/>
                    <a:pt x="241" y="326"/>
                    <a:pt x="238" y="326"/>
                  </a:cubicBezTo>
                  <a:cubicBezTo>
                    <a:pt x="194" y="325"/>
                    <a:pt x="150" y="332"/>
                    <a:pt x="106" y="335"/>
                  </a:cubicBezTo>
                  <a:cubicBezTo>
                    <a:pt x="106" y="335"/>
                    <a:pt x="106" y="335"/>
                    <a:pt x="106" y="335"/>
                  </a:cubicBezTo>
                  <a:cubicBezTo>
                    <a:pt x="80" y="330"/>
                    <a:pt x="55" y="322"/>
                    <a:pt x="37" y="301"/>
                  </a:cubicBezTo>
                  <a:close/>
                  <a:moveTo>
                    <a:pt x="436" y="334"/>
                  </a:moveTo>
                  <a:cubicBezTo>
                    <a:pt x="442" y="334"/>
                    <a:pt x="448" y="334"/>
                    <a:pt x="455" y="334"/>
                  </a:cubicBezTo>
                  <a:cubicBezTo>
                    <a:pt x="467" y="334"/>
                    <a:pt x="480" y="335"/>
                    <a:pt x="493" y="335"/>
                  </a:cubicBezTo>
                  <a:cubicBezTo>
                    <a:pt x="480" y="335"/>
                    <a:pt x="466" y="335"/>
                    <a:pt x="452" y="335"/>
                  </a:cubicBezTo>
                  <a:cubicBezTo>
                    <a:pt x="447" y="335"/>
                    <a:pt x="441" y="334"/>
                    <a:pt x="436" y="334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0" name="Freeform 1351"/>
            <p:cNvSpPr/>
            <p:nvPr>
              <p:custDataLst>
                <p:tags r:id="rId6"/>
              </p:custDataLst>
            </p:nvPr>
          </p:nvSpPr>
          <p:spPr bwMode="auto">
            <a:xfrm>
              <a:off x="4925" y="9364"/>
              <a:ext cx="60" cy="85"/>
            </a:xfrm>
            <a:custGeom>
              <a:avLst/>
              <a:gdLst>
                <a:gd name="T0" fmla="*/ 60 w 63"/>
                <a:gd name="T1" fmla="*/ 5 h 89"/>
                <a:gd name="T2" fmla="*/ 59 w 63"/>
                <a:gd name="T3" fmla="*/ 1 h 89"/>
                <a:gd name="T4" fmla="*/ 18 w 63"/>
                <a:gd name="T5" fmla="*/ 36 h 89"/>
                <a:gd name="T6" fmla="*/ 2 w 63"/>
                <a:gd name="T7" fmla="*/ 88 h 89"/>
                <a:gd name="T8" fmla="*/ 6 w 63"/>
                <a:gd name="T9" fmla="*/ 88 h 89"/>
                <a:gd name="T10" fmla="*/ 13 w 63"/>
                <a:gd name="T11" fmla="*/ 67 h 89"/>
                <a:gd name="T12" fmla="*/ 23 w 63"/>
                <a:gd name="T13" fmla="*/ 41 h 89"/>
                <a:gd name="T14" fmla="*/ 60 w 63"/>
                <a:gd name="T15" fmla="*/ 5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89">
                  <a:moveTo>
                    <a:pt x="60" y="5"/>
                  </a:moveTo>
                  <a:cubicBezTo>
                    <a:pt x="63" y="4"/>
                    <a:pt x="61" y="0"/>
                    <a:pt x="59" y="1"/>
                  </a:cubicBezTo>
                  <a:cubicBezTo>
                    <a:pt x="41" y="8"/>
                    <a:pt x="28" y="20"/>
                    <a:pt x="18" y="36"/>
                  </a:cubicBezTo>
                  <a:cubicBezTo>
                    <a:pt x="10" y="50"/>
                    <a:pt x="0" y="71"/>
                    <a:pt x="2" y="88"/>
                  </a:cubicBezTo>
                  <a:cubicBezTo>
                    <a:pt x="2" y="89"/>
                    <a:pt x="5" y="89"/>
                    <a:pt x="6" y="88"/>
                  </a:cubicBezTo>
                  <a:cubicBezTo>
                    <a:pt x="10" y="82"/>
                    <a:pt x="11" y="74"/>
                    <a:pt x="13" y="67"/>
                  </a:cubicBezTo>
                  <a:cubicBezTo>
                    <a:pt x="15" y="58"/>
                    <a:pt x="19" y="49"/>
                    <a:pt x="23" y="41"/>
                  </a:cubicBezTo>
                  <a:cubicBezTo>
                    <a:pt x="32" y="26"/>
                    <a:pt x="45" y="13"/>
                    <a:pt x="60" y="5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1" name="Freeform 1352"/>
            <p:cNvSpPr/>
            <p:nvPr>
              <p:custDataLst>
                <p:tags r:id="rId7"/>
              </p:custDataLst>
            </p:nvPr>
          </p:nvSpPr>
          <p:spPr bwMode="auto">
            <a:xfrm>
              <a:off x="4942" y="9407"/>
              <a:ext cx="49" cy="84"/>
            </a:xfrm>
            <a:custGeom>
              <a:avLst/>
              <a:gdLst>
                <a:gd name="T0" fmla="*/ 11 w 51"/>
                <a:gd name="T1" fmla="*/ 68 h 88"/>
                <a:gd name="T2" fmla="*/ 19 w 51"/>
                <a:gd name="T3" fmla="*/ 44 h 88"/>
                <a:gd name="T4" fmla="*/ 49 w 51"/>
                <a:gd name="T5" fmla="*/ 3 h 88"/>
                <a:gd name="T6" fmla="*/ 47 w 51"/>
                <a:gd name="T7" fmla="*/ 1 h 88"/>
                <a:gd name="T8" fmla="*/ 8 w 51"/>
                <a:gd name="T9" fmla="*/ 49 h 88"/>
                <a:gd name="T10" fmla="*/ 21 w 51"/>
                <a:gd name="T11" fmla="*/ 88 h 88"/>
                <a:gd name="T12" fmla="*/ 22 w 51"/>
                <a:gd name="T13" fmla="*/ 84 h 88"/>
                <a:gd name="T14" fmla="*/ 11 w 51"/>
                <a:gd name="T15" fmla="*/ 6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88">
                  <a:moveTo>
                    <a:pt x="11" y="68"/>
                  </a:moveTo>
                  <a:cubicBezTo>
                    <a:pt x="11" y="60"/>
                    <a:pt x="15" y="51"/>
                    <a:pt x="19" y="44"/>
                  </a:cubicBezTo>
                  <a:cubicBezTo>
                    <a:pt x="26" y="29"/>
                    <a:pt x="38" y="15"/>
                    <a:pt x="49" y="3"/>
                  </a:cubicBezTo>
                  <a:cubicBezTo>
                    <a:pt x="51" y="2"/>
                    <a:pt x="49" y="0"/>
                    <a:pt x="47" y="1"/>
                  </a:cubicBezTo>
                  <a:cubicBezTo>
                    <a:pt x="31" y="13"/>
                    <a:pt x="17" y="30"/>
                    <a:pt x="8" y="49"/>
                  </a:cubicBezTo>
                  <a:cubicBezTo>
                    <a:pt x="2" y="62"/>
                    <a:pt x="0" y="87"/>
                    <a:pt x="21" y="88"/>
                  </a:cubicBezTo>
                  <a:cubicBezTo>
                    <a:pt x="22" y="88"/>
                    <a:pt x="23" y="86"/>
                    <a:pt x="22" y="84"/>
                  </a:cubicBezTo>
                  <a:cubicBezTo>
                    <a:pt x="17" y="80"/>
                    <a:pt x="12" y="75"/>
                    <a:pt x="11" y="68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2" name="Freeform 1353"/>
            <p:cNvSpPr/>
            <p:nvPr>
              <p:custDataLst>
                <p:tags r:id="rId8"/>
              </p:custDataLst>
            </p:nvPr>
          </p:nvSpPr>
          <p:spPr bwMode="auto">
            <a:xfrm>
              <a:off x="4980" y="9427"/>
              <a:ext cx="36" cy="70"/>
            </a:xfrm>
            <a:custGeom>
              <a:avLst/>
              <a:gdLst>
                <a:gd name="T0" fmla="*/ 37 w 38"/>
                <a:gd name="T1" fmla="*/ 2 h 73"/>
                <a:gd name="T2" fmla="*/ 37 w 38"/>
                <a:gd name="T3" fmla="*/ 1 h 73"/>
                <a:gd name="T4" fmla="*/ 11 w 38"/>
                <a:gd name="T5" fmla="*/ 32 h 73"/>
                <a:gd name="T6" fmla="*/ 7 w 38"/>
                <a:gd name="T7" fmla="*/ 72 h 73"/>
                <a:gd name="T8" fmla="*/ 11 w 38"/>
                <a:gd name="T9" fmla="*/ 71 h 73"/>
                <a:gd name="T10" fmla="*/ 11 w 38"/>
                <a:gd name="T11" fmla="*/ 54 h 73"/>
                <a:gd name="T12" fmla="*/ 16 w 38"/>
                <a:gd name="T13" fmla="*/ 34 h 73"/>
                <a:gd name="T14" fmla="*/ 37 w 38"/>
                <a:gd name="T15" fmla="*/ 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3">
                  <a:moveTo>
                    <a:pt x="37" y="2"/>
                  </a:moveTo>
                  <a:cubicBezTo>
                    <a:pt x="38" y="1"/>
                    <a:pt x="37" y="0"/>
                    <a:pt x="37" y="1"/>
                  </a:cubicBezTo>
                  <a:cubicBezTo>
                    <a:pt x="25" y="9"/>
                    <a:pt x="17" y="19"/>
                    <a:pt x="11" y="32"/>
                  </a:cubicBezTo>
                  <a:cubicBezTo>
                    <a:pt x="6" y="42"/>
                    <a:pt x="0" y="62"/>
                    <a:pt x="7" y="72"/>
                  </a:cubicBezTo>
                  <a:cubicBezTo>
                    <a:pt x="8" y="73"/>
                    <a:pt x="11" y="73"/>
                    <a:pt x="11" y="71"/>
                  </a:cubicBezTo>
                  <a:cubicBezTo>
                    <a:pt x="12" y="66"/>
                    <a:pt x="11" y="60"/>
                    <a:pt x="11" y="54"/>
                  </a:cubicBezTo>
                  <a:cubicBezTo>
                    <a:pt x="11" y="47"/>
                    <a:pt x="13" y="40"/>
                    <a:pt x="16" y="34"/>
                  </a:cubicBezTo>
                  <a:cubicBezTo>
                    <a:pt x="20" y="22"/>
                    <a:pt x="28" y="11"/>
                    <a:pt x="37" y="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3" name="Freeform 1354"/>
            <p:cNvSpPr/>
            <p:nvPr>
              <p:custDataLst>
                <p:tags r:id="rId9"/>
              </p:custDataLst>
            </p:nvPr>
          </p:nvSpPr>
          <p:spPr bwMode="auto">
            <a:xfrm>
              <a:off x="5023" y="9460"/>
              <a:ext cx="20" cy="51"/>
            </a:xfrm>
            <a:custGeom>
              <a:avLst/>
              <a:gdLst>
                <a:gd name="T0" fmla="*/ 8 w 22"/>
                <a:gd name="T1" fmla="*/ 51 h 53"/>
                <a:gd name="T2" fmla="*/ 7 w 22"/>
                <a:gd name="T3" fmla="*/ 42 h 53"/>
                <a:gd name="T4" fmla="*/ 9 w 22"/>
                <a:gd name="T5" fmla="*/ 28 h 53"/>
                <a:gd name="T6" fmla="*/ 21 w 22"/>
                <a:gd name="T7" fmla="*/ 3 h 53"/>
                <a:gd name="T8" fmla="*/ 18 w 22"/>
                <a:gd name="T9" fmla="*/ 1 h 53"/>
                <a:gd name="T10" fmla="*/ 5 w 22"/>
                <a:gd name="T11" fmla="*/ 27 h 53"/>
                <a:gd name="T12" fmla="*/ 4 w 22"/>
                <a:gd name="T13" fmla="*/ 52 h 53"/>
                <a:gd name="T14" fmla="*/ 8 w 22"/>
                <a:gd name="T15" fmla="*/ 5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53">
                  <a:moveTo>
                    <a:pt x="8" y="51"/>
                  </a:moveTo>
                  <a:cubicBezTo>
                    <a:pt x="8" y="48"/>
                    <a:pt x="8" y="45"/>
                    <a:pt x="7" y="42"/>
                  </a:cubicBezTo>
                  <a:cubicBezTo>
                    <a:pt x="7" y="37"/>
                    <a:pt x="8" y="33"/>
                    <a:pt x="9" y="28"/>
                  </a:cubicBezTo>
                  <a:cubicBezTo>
                    <a:pt x="11" y="19"/>
                    <a:pt x="16" y="10"/>
                    <a:pt x="21" y="3"/>
                  </a:cubicBezTo>
                  <a:cubicBezTo>
                    <a:pt x="22" y="1"/>
                    <a:pt x="19" y="0"/>
                    <a:pt x="18" y="1"/>
                  </a:cubicBezTo>
                  <a:cubicBezTo>
                    <a:pt x="12" y="9"/>
                    <a:pt x="8" y="18"/>
                    <a:pt x="5" y="27"/>
                  </a:cubicBezTo>
                  <a:cubicBezTo>
                    <a:pt x="3" y="34"/>
                    <a:pt x="0" y="45"/>
                    <a:pt x="4" y="52"/>
                  </a:cubicBezTo>
                  <a:cubicBezTo>
                    <a:pt x="5" y="53"/>
                    <a:pt x="7" y="53"/>
                    <a:pt x="8" y="5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4" name="Freeform 1355"/>
            <p:cNvSpPr/>
            <p:nvPr>
              <p:custDataLst>
                <p:tags r:id="rId10"/>
              </p:custDataLst>
            </p:nvPr>
          </p:nvSpPr>
          <p:spPr bwMode="auto">
            <a:xfrm>
              <a:off x="5067" y="9489"/>
              <a:ext cx="283" cy="14"/>
            </a:xfrm>
            <a:custGeom>
              <a:avLst/>
              <a:gdLst>
                <a:gd name="T0" fmla="*/ 292 w 297"/>
                <a:gd name="T1" fmla="*/ 2 h 14"/>
                <a:gd name="T2" fmla="*/ 219 w 297"/>
                <a:gd name="T3" fmla="*/ 1 h 14"/>
                <a:gd name="T4" fmla="*/ 145 w 297"/>
                <a:gd name="T5" fmla="*/ 2 h 14"/>
                <a:gd name="T6" fmla="*/ 1 w 297"/>
                <a:gd name="T7" fmla="*/ 12 h 14"/>
                <a:gd name="T8" fmla="*/ 1 w 297"/>
                <a:gd name="T9" fmla="*/ 14 h 14"/>
                <a:gd name="T10" fmla="*/ 145 w 297"/>
                <a:gd name="T11" fmla="*/ 11 h 14"/>
                <a:gd name="T12" fmla="*/ 216 w 297"/>
                <a:gd name="T13" fmla="*/ 11 h 14"/>
                <a:gd name="T14" fmla="*/ 292 w 297"/>
                <a:gd name="T15" fmla="*/ 10 h 14"/>
                <a:gd name="T16" fmla="*/ 292 w 297"/>
                <a:gd name="T1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7" h="14">
                  <a:moveTo>
                    <a:pt x="292" y="2"/>
                  </a:moveTo>
                  <a:cubicBezTo>
                    <a:pt x="268" y="0"/>
                    <a:pt x="243" y="1"/>
                    <a:pt x="219" y="1"/>
                  </a:cubicBezTo>
                  <a:cubicBezTo>
                    <a:pt x="195" y="1"/>
                    <a:pt x="170" y="2"/>
                    <a:pt x="145" y="2"/>
                  </a:cubicBezTo>
                  <a:cubicBezTo>
                    <a:pt x="97" y="3"/>
                    <a:pt x="49" y="5"/>
                    <a:pt x="1" y="12"/>
                  </a:cubicBezTo>
                  <a:cubicBezTo>
                    <a:pt x="0" y="12"/>
                    <a:pt x="0" y="14"/>
                    <a:pt x="1" y="14"/>
                  </a:cubicBezTo>
                  <a:cubicBezTo>
                    <a:pt x="49" y="14"/>
                    <a:pt x="97" y="12"/>
                    <a:pt x="145" y="11"/>
                  </a:cubicBezTo>
                  <a:cubicBezTo>
                    <a:pt x="169" y="11"/>
                    <a:pt x="192" y="11"/>
                    <a:pt x="216" y="11"/>
                  </a:cubicBezTo>
                  <a:cubicBezTo>
                    <a:pt x="241" y="11"/>
                    <a:pt x="267" y="12"/>
                    <a:pt x="292" y="10"/>
                  </a:cubicBezTo>
                  <a:cubicBezTo>
                    <a:pt x="297" y="10"/>
                    <a:pt x="297" y="2"/>
                    <a:pt x="292" y="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5" name="Freeform 1356"/>
            <p:cNvSpPr/>
            <p:nvPr>
              <p:custDataLst>
                <p:tags r:id="rId11"/>
              </p:custDataLst>
            </p:nvPr>
          </p:nvSpPr>
          <p:spPr bwMode="auto">
            <a:xfrm>
              <a:off x="5072" y="9463"/>
              <a:ext cx="177" cy="10"/>
            </a:xfrm>
            <a:custGeom>
              <a:avLst/>
              <a:gdLst>
                <a:gd name="T0" fmla="*/ 94 w 185"/>
                <a:gd name="T1" fmla="*/ 2 h 12"/>
                <a:gd name="T2" fmla="*/ 2 w 185"/>
                <a:gd name="T3" fmla="*/ 4 h 12"/>
                <a:gd name="T4" fmla="*/ 2 w 185"/>
                <a:gd name="T5" fmla="*/ 7 h 12"/>
                <a:gd name="T6" fmla="*/ 91 w 185"/>
                <a:gd name="T7" fmla="*/ 10 h 12"/>
                <a:gd name="T8" fmla="*/ 136 w 185"/>
                <a:gd name="T9" fmla="*/ 11 h 12"/>
                <a:gd name="T10" fmla="*/ 183 w 185"/>
                <a:gd name="T11" fmla="*/ 9 h 12"/>
                <a:gd name="T12" fmla="*/ 183 w 185"/>
                <a:gd name="T13" fmla="*/ 3 h 12"/>
                <a:gd name="T14" fmla="*/ 139 w 185"/>
                <a:gd name="T15" fmla="*/ 1 h 12"/>
                <a:gd name="T16" fmla="*/ 94 w 185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12">
                  <a:moveTo>
                    <a:pt x="94" y="2"/>
                  </a:moveTo>
                  <a:cubicBezTo>
                    <a:pt x="63" y="2"/>
                    <a:pt x="33" y="1"/>
                    <a:pt x="2" y="4"/>
                  </a:cubicBezTo>
                  <a:cubicBezTo>
                    <a:pt x="0" y="5"/>
                    <a:pt x="0" y="7"/>
                    <a:pt x="2" y="7"/>
                  </a:cubicBezTo>
                  <a:cubicBezTo>
                    <a:pt x="31" y="11"/>
                    <a:pt x="61" y="10"/>
                    <a:pt x="91" y="10"/>
                  </a:cubicBezTo>
                  <a:cubicBezTo>
                    <a:pt x="106" y="10"/>
                    <a:pt x="121" y="11"/>
                    <a:pt x="136" y="11"/>
                  </a:cubicBezTo>
                  <a:cubicBezTo>
                    <a:pt x="151" y="11"/>
                    <a:pt x="167" y="12"/>
                    <a:pt x="183" y="9"/>
                  </a:cubicBezTo>
                  <a:cubicBezTo>
                    <a:pt x="185" y="8"/>
                    <a:pt x="185" y="4"/>
                    <a:pt x="183" y="3"/>
                  </a:cubicBezTo>
                  <a:cubicBezTo>
                    <a:pt x="168" y="0"/>
                    <a:pt x="154" y="1"/>
                    <a:pt x="139" y="1"/>
                  </a:cubicBezTo>
                  <a:cubicBezTo>
                    <a:pt x="124" y="1"/>
                    <a:pt x="109" y="1"/>
                    <a:pt x="94" y="2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6" name="Freeform 1357"/>
            <p:cNvSpPr/>
            <p:nvPr>
              <p:custDataLst>
                <p:tags r:id="rId12"/>
              </p:custDataLst>
            </p:nvPr>
          </p:nvSpPr>
          <p:spPr bwMode="auto">
            <a:xfrm>
              <a:off x="5034" y="9235"/>
              <a:ext cx="61" cy="77"/>
            </a:xfrm>
            <a:custGeom>
              <a:avLst/>
              <a:gdLst>
                <a:gd name="T0" fmla="*/ 9 w 63"/>
                <a:gd name="T1" fmla="*/ 78 h 80"/>
                <a:gd name="T2" fmla="*/ 15 w 63"/>
                <a:gd name="T3" fmla="*/ 58 h 80"/>
                <a:gd name="T4" fmla="*/ 27 w 63"/>
                <a:gd name="T5" fmla="*/ 33 h 80"/>
                <a:gd name="T6" fmla="*/ 62 w 63"/>
                <a:gd name="T7" fmla="*/ 1 h 80"/>
                <a:gd name="T8" fmla="*/ 62 w 63"/>
                <a:gd name="T9" fmla="*/ 0 h 80"/>
                <a:gd name="T10" fmla="*/ 21 w 63"/>
                <a:gd name="T11" fmla="*/ 29 h 80"/>
                <a:gd name="T12" fmla="*/ 4 w 63"/>
                <a:gd name="T13" fmla="*/ 78 h 80"/>
                <a:gd name="T14" fmla="*/ 9 w 63"/>
                <a:gd name="T15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80">
                  <a:moveTo>
                    <a:pt x="9" y="78"/>
                  </a:moveTo>
                  <a:cubicBezTo>
                    <a:pt x="12" y="72"/>
                    <a:pt x="13" y="64"/>
                    <a:pt x="15" y="58"/>
                  </a:cubicBezTo>
                  <a:cubicBezTo>
                    <a:pt x="18" y="49"/>
                    <a:pt x="22" y="41"/>
                    <a:pt x="27" y="33"/>
                  </a:cubicBezTo>
                  <a:cubicBezTo>
                    <a:pt x="36" y="20"/>
                    <a:pt x="47" y="8"/>
                    <a:pt x="62" y="1"/>
                  </a:cubicBezTo>
                  <a:cubicBezTo>
                    <a:pt x="63" y="0"/>
                    <a:pt x="62" y="0"/>
                    <a:pt x="62" y="0"/>
                  </a:cubicBezTo>
                  <a:cubicBezTo>
                    <a:pt x="45" y="5"/>
                    <a:pt x="32" y="15"/>
                    <a:pt x="21" y="29"/>
                  </a:cubicBezTo>
                  <a:cubicBezTo>
                    <a:pt x="12" y="40"/>
                    <a:pt x="0" y="63"/>
                    <a:pt x="4" y="78"/>
                  </a:cubicBezTo>
                  <a:cubicBezTo>
                    <a:pt x="5" y="80"/>
                    <a:pt x="8" y="80"/>
                    <a:pt x="9" y="78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7" name="Freeform 1358"/>
            <p:cNvSpPr/>
            <p:nvPr>
              <p:custDataLst>
                <p:tags r:id="rId13"/>
              </p:custDataLst>
            </p:nvPr>
          </p:nvSpPr>
          <p:spPr bwMode="auto">
            <a:xfrm>
              <a:off x="5050" y="9267"/>
              <a:ext cx="46" cy="63"/>
            </a:xfrm>
            <a:custGeom>
              <a:avLst/>
              <a:gdLst>
                <a:gd name="T0" fmla="*/ 47 w 48"/>
                <a:gd name="T1" fmla="*/ 0 h 66"/>
                <a:gd name="T2" fmla="*/ 11 w 48"/>
                <a:gd name="T3" fmla="*/ 65 h 66"/>
                <a:gd name="T4" fmla="*/ 14 w 48"/>
                <a:gd name="T5" fmla="*/ 64 h 66"/>
                <a:gd name="T6" fmla="*/ 23 w 48"/>
                <a:gd name="T7" fmla="*/ 29 h 66"/>
                <a:gd name="T8" fmla="*/ 47 w 48"/>
                <a:gd name="T9" fmla="*/ 2 h 66"/>
                <a:gd name="T10" fmla="*/ 47 w 4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66">
                  <a:moveTo>
                    <a:pt x="47" y="0"/>
                  </a:moveTo>
                  <a:cubicBezTo>
                    <a:pt x="24" y="9"/>
                    <a:pt x="0" y="39"/>
                    <a:pt x="11" y="65"/>
                  </a:cubicBezTo>
                  <a:cubicBezTo>
                    <a:pt x="11" y="66"/>
                    <a:pt x="14" y="66"/>
                    <a:pt x="14" y="64"/>
                  </a:cubicBezTo>
                  <a:cubicBezTo>
                    <a:pt x="17" y="52"/>
                    <a:pt x="17" y="40"/>
                    <a:pt x="23" y="29"/>
                  </a:cubicBezTo>
                  <a:cubicBezTo>
                    <a:pt x="28" y="18"/>
                    <a:pt x="38" y="8"/>
                    <a:pt x="47" y="2"/>
                  </a:cubicBezTo>
                  <a:cubicBezTo>
                    <a:pt x="48" y="1"/>
                    <a:pt x="48" y="0"/>
                    <a:pt x="47" y="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8" name="Freeform 1359"/>
            <p:cNvSpPr/>
            <p:nvPr>
              <p:custDataLst>
                <p:tags r:id="rId14"/>
              </p:custDataLst>
            </p:nvPr>
          </p:nvSpPr>
          <p:spPr bwMode="auto">
            <a:xfrm>
              <a:off x="5213" y="9241"/>
              <a:ext cx="60" cy="43"/>
            </a:xfrm>
            <a:custGeom>
              <a:avLst/>
              <a:gdLst>
                <a:gd name="T0" fmla="*/ 8 w 62"/>
                <a:gd name="T1" fmla="*/ 43 h 45"/>
                <a:gd name="T2" fmla="*/ 13 w 62"/>
                <a:gd name="T3" fmla="*/ 26 h 45"/>
                <a:gd name="T4" fmla="*/ 25 w 62"/>
                <a:gd name="T5" fmla="*/ 13 h 45"/>
                <a:gd name="T6" fmla="*/ 62 w 62"/>
                <a:gd name="T7" fmla="*/ 2 h 45"/>
                <a:gd name="T8" fmla="*/ 62 w 62"/>
                <a:gd name="T9" fmla="*/ 1 h 45"/>
                <a:gd name="T10" fmla="*/ 21 w 62"/>
                <a:gd name="T11" fmla="*/ 9 h 45"/>
                <a:gd name="T12" fmla="*/ 4 w 62"/>
                <a:gd name="T13" fmla="*/ 43 h 45"/>
                <a:gd name="T14" fmla="*/ 8 w 62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" h="45">
                  <a:moveTo>
                    <a:pt x="8" y="43"/>
                  </a:moveTo>
                  <a:cubicBezTo>
                    <a:pt x="11" y="38"/>
                    <a:pt x="11" y="31"/>
                    <a:pt x="13" y="26"/>
                  </a:cubicBezTo>
                  <a:cubicBezTo>
                    <a:pt x="16" y="20"/>
                    <a:pt x="20" y="16"/>
                    <a:pt x="25" y="13"/>
                  </a:cubicBezTo>
                  <a:cubicBezTo>
                    <a:pt x="36" y="6"/>
                    <a:pt x="49" y="3"/>
                    <a:pt x="62" y="2"/>
                  </a:cubicBezTo>
                  <a:cubicBezTo>
                    <a:pt x="62" y="2"/>
                    <a:pt x="62" y="1"/>
                    <a:pt x="62" y="1"/>
                  </a:cubicBezTo>
                  <a:cubicBezTo>
                    <a:pt x="47" y="0"/>
                    <a:pt x="33" y="1"/>
                    <a:pt x="21" y="9"/>
                  </a:cubicBezTo>
                  <a:cubicBezTo>
                    <a:pt x="10" y="15"/>
                    <a:pt x="0" y="31"/>
                    <a:pt x="4" y="43"/>
                  </a:cubicBezTo>
                  <a:cubicBezTo>
                    <a:pt x="5" y="45"/>
                    <a:pt x="7" y="45"/>
                    <a:pt x="8" y="4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19" name="Freeform 1360"/>
            <p:cNvSpPr/>
            <p:nvPr>
              <p:custDataLst>
                <p:tags r:id="rId15"/>
              </p:custDataLst>
            </p:nvPr>
          </p:nvSpPr>
          <p:spPr bwMode="auto">
            <a:xfrm>
              <a:off x="5224" y="9265"/>
              <a:ext cx="46" cy="46"/>
            </a:xfrm>
            <a:custGeom>
              <a:avLst/>
              <a:gdLst>
                <a:gd name="T0" fmla="*/ 43 w 47"/>
                <a:gd name="T1" fmla="*/ 1 h 47"/>
                <a:gd name="T2" fmla="*/ 16 w 47"/>
                <a:gd name="T3" fmla="*/ 18 h 47"/>
                <a:gd name="T4" fmla="*/ 8 w 47"/>
                <a:gd name="T5" fmla="*/ 46 h 47"/>
                <a:gd name="T6" fmla="*/ 11 w 47"/>
                <a:gd name="T7" fmla="*/ 46 h 47"/>
                <a:gd name="T8" fmla="*/ 14 w 47"/>
                <a:gd name="T9" fmla="*/ 37 h 47"/>
                <a:gd name="T10" fmla="*/ 23 w 47"/>
                <a:gd name="T11" fmla="*/ 22 h 47"/>
                <a:gd name="T12" fmla="*/ 45 w 47"/>
                <a:gd name="T13" fmla="*/ 5 h 47"/>
                <a:gd name="T14" fmla="*/ 43 w 47"/>
                <a:gd name="T15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47">
                  <a:moveTo>
                    <a:pt x="43" y="1"/>
                  </a:moveTo>
                  <a:cubicBezTo>
                    <a:pt x="33" y="5"/>
                    <a:pt x="24" y="10"/>
                    <a:pt x="16" y="18"/>
                  </a:cubicBezTo>
                  <a:cubicBezTo>
                    <a:pt x="11" y="24"/>
                    <a:pt x="0" y="39"/>
                    <a:pt x="8" y="46"/>
                  </a:cubicBezTo>
                  <a:cubicBezTo>
                    <a:pt x="8" y="47"/>
                    <a:pt x="10" y="47"/>
                    <a:pt x="11" y="46"/>
                  </a:cubicBezTo>
                  <a:cubicBezTo>
                    <a:pt x="14" y="44"/>
                    <a:pt x="14" y="41"/>
                    <a:pt x="14" y="37"/>
                  </a:cubicBezTo>
                  <a:cubicBezTo>
                    <a:pt x="16" y="31"/>
                    <a:pt x="19" y="27"/>
                    <a:pt x="23" y="22"/>
                  </a:cubicBezTo>
                  <a:cubicBezTo>
                    <a:pt x="29" y="15"/>
                    <a:pt x="37" y="10"/>
                    <a:pt x="45" y="5"/>
                  </a:cubicBezTo>
                  <a:cubicBezTo>
                    <a:pt x="47" y="4"/>
                    <a:pt x="46" y="0"/>
                    <a:pt x="43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0" name="Freeform 1361"/>
            <p:cNvSpPr/>
            <p:nvPr>
              <p:custDataLst>
                <p:tags r:id="rId16"/>
              </p:custDataLst>
            </p:nvPr>
          </p:nvSpPr>
          <p:spPr bwMode="auto">
            <a:xfrm>
              <a:off x="5345" y="9332"/>
              <a:ext cx="36" cy="20"/>
            </a:xfrm>
            <a:custGeom>
              <a:avLst/>
              <a:gdLst>
                <a:gd name="T0" fmla="*/ 5 w 37"/>
                <a:gd name="T1" fmla="*/ 18 h 20"/>
                <a:gd name="T2" fmla="*/ 10 w 37"/>
                <a:gd name="T3" fmla="*/ 15 h 20"/>
                <a:gd name="T4" fmla="*/ 16 w 37"/>
                <a:gd name="T5" fmla="*/ 11 h 20"/>
                <a:gd name="T6" fmla="*/ 35 w 37"/>
                <a:gd name="T7" fmla="*/ 5 h 20"/>
                <a:gd name="T8" fmla="*/ 34 w 37"/>
                <a:gd name="T9" fmla="*/ 1 h 20"/>
                <a:gd name="T10" fmla="*/ 12 w 37"/>
                <a:gd name="T11" fmla="*/ 4 h 20"/>
                <a:gd name="T12" fmla="*/ 1 w 37"/>
                <a:gd name="T13" fmla="*/ 16 h 20"/>
                <a:gd name="T14" fmla="*/ 5 w 37"/>
                <a:gd name="T15" fmla="*/ 1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0">
                  <a:moveTo>
                    <a:pt x="5" y="18"/>
                  </a:moveTo>
                  <a:cubicBezTo>
                    <a:pt x="6" y="17"/>
                    <a:pt x="8" y="16"/>
                    <a:pt x="10" y="15"/>
                  </a:cubicBezTo>
                  <a:cubicBezTo>
                    <a:pt x="12" y="14"/>
                    <a:pt x="14" y="13"/>
                    <a:pt x="16" y="11"/>
                  </a:cubicBezTo>
                  <a:cubicBezTo>
                    <a:pt x="22" y="8"/>
                    <a:pt x="28" y="6"/>
                    <a:pt x="35" y="5"/>
                  </a:cubicBezTo>
                  <a:cubicBezTo>
                    <a:pt x="37" y="4"/>
                    <a:pt x="36" y="1"/>
                    <a:pt x="34" y="1"/>
                  </a:cubicBezTo>
                  <a:cubicBezTo>
                    <a:pt x="26" y="0"/>
                    <a:pt x="19" y="0"/>
                    <a:pt x="12" y="4"/>
                  </a:cubicBezTo>
                  <a:cubicBezTo>
                    <a:pt x="6" y="6"/>
                    <a:pt x="3" y="9"/>
                    <a:pt x="1" y="16"/>
                  </a:cubicBezTo>
                  <a:cubicBezTo>
                    <a:pt x="0" y="18"/>
                    <a:pt x="3" y="20"/>
                    <a:pt x="5" y="18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1" name="Freeform 1362"/>
            <p:cNvSpPr/>
            <p:nvPr>
              <p:custDataLst>
                <p:tags r:id="rId17"/>
              </p:custDataLst>
            </p:nvPr>
          </p:nvSpPr>
          <p:spPr bwMode="auto">
            <a:xfrm>
              <a:off x="5350" y="9354"/>
              <a:ext cx="37" cy="24"/>
            </a:xfrm>
            <a:custGeom>
              <a:avLst/>
              <a:gdLst>
                <a:gd name="T0" fmla="*/ 0 w 40"/>
                <a:gd name="T1" fmla="*/ 21 h 25"/>
                <a:gd name="T2" fmla="*/ 5 w 40"/>
                <a:gd name="T3" fmla="*/ 23 h 25"/>
                <a:gd name="T4" fmla="*/ 37 w 40"/>
                <a:gd name="T5" fmla="*/ 10 h 25"/>
                <a:gd name="T6" fmla="*/ 38 w 40"/>
                <a:gd name="T7" fmla="*/ 5 h 25"/>
                <a:gd name="T8" fmla="*/ 0 w 40"/>
                <a:gd name="T9" fmla="*/ 2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25">
                  <a:moveTo>
                    <a:pt x="0" y="21"/>
                  </a:moveTo>
                  <a:cubicBezTo>
                    <a:pt x="0" y="24"/>
                    <a:pt x="3" y="25"/>
                    <a:pt x="5" y="23"/>
                  </a:cubicBezTo>
                  <a:cubicBezTo>
                    <a:pt x="11" y="11"/>
                    <a:pt x="25" y="9"/>
                    <a:pt x="37" y="10"/>
                  </a:cubicBezTo>
                  <a:cubicBezTo>
                    <a:pt x="40" y="10"/>
                    <a:pt x="40" y="6"/>
                    <a:pt x="38" y="5"/>
                  </a:cubicBezTo>
                  <a:cubicBezTo>
                    <a:pt x="23" y="0"/>
                    <a:pt x="1" y="1"/>
                    <a:pt x="0" y="2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2" name="Freeform 1363"/>
            <p:cNvSpPr/>
            <p:nvPr>
              <p:custDataLst>
                <p:tags r:id="rId18"/>
              </p:custDataLst>
            </p:nvPr>
          </p:nvSpPr>
          <p:spPr bwMode="auto">
            <a:xfrm>
              <a:off x="5377" y="9380"/>
              <a:ext cx="22" cy="17"/>
            </a:xfrm>
            <a:custGeom>
              <a:avLst/>
              <a:gdLst>
                <a:gd name="T0" fmla="*/ 0 w 23"/>
                <a:gd name="T1" fmla="*/ 15 h 17"/>
                <a:gd name="T2" fmla="*/ 3 w 23"/>
                <a:gd name="T3" fmla="*/ 16 h 17"/>
                <a:gd name="T4" fmla="*/ 11 w 23"/>
                <a:gd name="T5" fmla="*/ 6 h 17"/>
                <a:gd name="T6" fmla="*/ 17 w 23"/>
                <a:gd name="T7" fmla="*/ 4 h 17"/>
                <a:gd name="T8" fmla="*/ 22 w 23"/>
                <a:gd name="T9" fmla="*/ 2 h 17"/>
                <a:gd name="T10" fmla="*/ 22 w 23"/>
                <a:gd name="T11" fmla="*/ 1 h 17"/>
                <a:gd name="T12" fmla="*/ 18 w 23"/>
                <a:gd name="T13" fmla="*/ 0 h 17"/>
                <a:gd name="T14" fmla="*/ 16 w 23"/>
                <a:gd name="T15" fmla="*/ 0 h 17"/>
                <a:gd name="T16" fmla="*/ 8 w 23"/>
                <a:gd name="T17" fmla="*/ 2 h 17"/>
                <a:gd name="T18" fmla="*/ 0 w 23"/>
                <a:gd name="T1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17">
                  <a:moveTo>
                    <a:pt x="0" y="15"/>
                  </a:moveTo>
                  <a:cubicBezTo>
                    <a:pt x="0" y="17"/>
                    <a:pt x="2" y="17"/>
                    <a:pt x="3" y="16"/>
                  </a:cubicBezTo>
                  <a:cubicBezTo>
                    <a:pt x="5" y="12"/>
                    <a:pt x="7" y="8"/>
                    <a:pt x="11" y="6"/>
                  </a:cubicBezTo>
                  <a:cubicBezTo>
                    <a:pt x="13" y="5"/>
                    <a:pt x="15" y="5"/>
                    <a:pt x="17" y="4"/>
                  </a:cubicBezTo>
                  <a:cubicBezTo>
                    <a:pt x="19" y="3"/>
                    <a:pt x="20" y="2"/>
                    <a:pt x="22" y="2"/>
                  </a:cubicBezTo>
                  <a:cubicBezTo>
                    <a:pt x="23" y="2"/>
                    <a:pt x="23" y="1"/>
                    <a:pt x="22" y="1"/>
                  </a:cubicBezTo>
                  <a:cubicBezTo>
                    <a:pt x="21" y="1"/>
                    <a:pt x="19" y="1"/>
                    <a:pt x="18" y="0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3" y="0"/>
                    <a:pt x="10" y="1"/>
                    <a:pt x="8" y="2"/>
                  </a:cubicBezTo>
                  <a:cubicBezTo>
                    <a:pt x="3" y="5"/>
                    <a:pt x="0" y="10"/>
                    <a:pt x="0" y="15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3" name="Freeform 1364"/>
            <p:cNvSpPr/>
            <p:nvPr>
              <p:custDataLst>
                <p:tags r:id="rId19"/>
              </p:custDataLst>
            </p:nvPr>
          </p:nvSpPr>
          <p:spPr bwMode="auto">
            <a:xfrm>
              <a:off x="5442" y="9393"/>
              <a:ext cx="17" cy="37"/>
            </a:xfrm>
            <a:custGeom>
              <a:avLst/>
              <a:gdLst>
                <a:gd name="T0" fmla="*/ 3 w 18"/>
                <a:gd name="T1" fmla="*/ 38 h 39"/>
                <a:gd name="T2" fmla="*/ 17 w 18"/>
                <a:gd name="T3" fmla="*/ 17 h 39"/>
                <a:gd name="T4" fmla="*/ 10 w 18"/>
                <a:gd name="T5" fmla="*/ 1 h 39"/>
                <a:gd name="T6" fmla="*/ 9 w 18"/>
                <a:gd name="T7" fmla="*/ 2 h 39"/>
                <a:gd name="T8" fmla="*/ 1 w 18"/>
                <a:gd name="T9" fmla="*/ 36 h 39"/>
                <a:gd name="T10" fmla="*/ 3 w 18"/>
                <a:gd name="T11" fmla="*/ 3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39">
                  <a:moveTo>
                    <a:pt x="3" y="38"/>
                  </a:moveTo>
                  <a:cubicBezTo>
                    <a:pt x="10" y="33"/>
                    <a:pt x="15" y="26"/>
                    <a:pt x="17" y="17"/>
                  </a:cubicBezTo>
                  <a:cubicBezTo>
                    <a:pt x="18" y="10"/>
                    <a:pt x="15" y="5"/>
                    <a:pt x="10" y="1"/>
                  </a:cubicBezTo>
                  <a:cubicBezTo>
                    <a:pt x="9" y="0"/>
                    <a:pt x="8" y="1"/>
                    <a:pt x="9" y="2"/>
                  </a:cubicBezTo>
                  <a:cubicBezTo>
                    <a:pt x="17" y="14"/>
                    <a:pt x="4" y="24"/>
                    <a:pt x="1" y="36"/>
                  </a:cubicBezTo>
                  <a:cubicBezTo>
                    <a:pt x="0" y="37"/>
                    <a:pt x="2" y="39"/>
                    <a:pt x="3" y="38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4" name="Freeform 1365"/>
            <p:cNvSpPr/>
            <p:nvPr>
              <p:custDataLst>
                <p:tags r:id="rId20"/>
              </p:custDataLst>
            </p:nvPr>
          </p:nvSpPr>
          <p:spPr bwMode="auto">
            <a:xfrm>
              <a:off x="5449" y="9414"/>
              <a:ext cx="26" cy="51"/>
            </a:xfrm>
            <a:custGeom>
              <a:avLst/>
              <a:gdLst>
                <a:gd name="T0" fmla="*/ 2 w 28"/>
                <a:gd name="T1" fmla="*/ 53 h 53"/>
                <a:gd name="T2" fmla="*/ 23 w 28"/>
                <a:gd name="T3" fmla="*/ 33 h 53"/>
                <a:gd name="T4" fmla="*/ 27 w 28"/>
                <a:gd name="T5" fmla="*/ 19 h 53"/>
                <a:gd name="T6" fmla="*/ 24 w 28"/>
                <a:gd name="T7" fmla="*/ 1 h 53"/>
                <a:gd name="T8" fmla="*/ 22 w 28"/>
                <a:gd name="T9" fmla="*/ 1 h 53"/>
                <a:gd name="T10" fmla="*/ 14 w 28"/>
                <a:gd name="T11" fmla="*/ 28 h 53"/>
                <a:gd name="T12" fmla="*/ 0 w 28"/>
                <a:gd name="T13" fmla="*/ 49 h 53"/>
                <a:gd name="T14" fmla="*/ 2 w 2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53">
                  <a:moveTo>
                    <a:pt x="2" y="53"/>
                  </a:moveTo>
                  <a:cubicBezTo>
                    <a:pt x="12" y="53"/>
                    <a:pt x="19" y="40"/>
                    <a:pt x="23" y="33"/>
                  </a:cubicBezTo>
                  <a:cubicBezTo>
                    <a:pt x="25" y="29"/>
                    <a:pt x="27" y="24"/>
                    <a:pt x="27" y="19"/>
                  </a:cubicBezTo>
                  <a:cubicBezTo>
                    <a:pt x="28" y="12"/>
                    <a:pt x="26" y="8"/>
                    <a:pt x="24" y="1"/>
                  </a:cubicBezTo>
                  <a:cubicBezTo>
                    <a:pt x="24" y="0"/>
                    <a:pt x="22" y="0"/>
                    <a:pt x="22" y="1"/>
                  </a:cubicBezTo>
                  <a:cubicBezTo>
                    <a:pt x="22" y="10"/>
                    <a:pt x="18" y="20"/>
                    <a:pt x="14" y="28"/>
                  </a:cubicBezTo>
                  <a:cubicBezTo>
                    <a:pt x="11" y="35"/>
                    <a:pt x="1" y="42"/>
                    <a:pt x="0" y="49"/>
                  </a:cubicBezTo>
                  <a:cubicBezTo>
                    <a:pt x="0" y="51"/>
                    <a:pt x="1" y="52"/>
                    <a:pt x="2" y="5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5" name="Freeform 1366"/>
            <p:cNvSpPr/>
            <p:nvPr>
              <p:custDataLst>
                <p:tags r:id="rId21"/>
              </p:custDataLst>
            </p:nvPr>
          </p:nvSpPr>
          <p:spPr bwMode="auto">
            <a:xfrm>
              <a:off x="5447" y="9446"/>
              <a:ext cx="39" cy="44"/>
            </a:xfrm>
            <a:custGeom>
              <a:avLst/>
              <a:gdLst>
                <a:gd name="T0" fmla="*/ 13 w 41"/>
                <a:gd name="T1" fmla="*/ 34 h 47"/>
                <a:gd name="T2" fmla="*/ 2 w 41"/>
                <a:gd name="T3" fmla="*/ 41 h 47"/>
                <a:gd name="T4" fmla="*/ 4 w 41"/>
                <a:gd name="T5" fmla="*/ 47 h 47"/>
                <a:gd name="T6" fmla="*/ 29 w 41"/>
                <a:gd name="T7" fmla="*/ 31 h 47"/>
                <a:gd name="T8" fmla="*/ 40 w 41"/>
                <a:gd name="T9" fmla="*/ 2 h 47"/>
                <a:gd name="T10" fmla="*/ 37 w 41"/>
                <a:gd name="T11" fmla="*/ 2 h 47"/>
                <a:gd name="T12" fmla="*/ 23 w 41"/>
                <a:gd name="T13" fmla="*/ 25 h 47"/>
                <a:gd name="T14" fmla="*/ 13 w 41"/>
                <a:gd name="T15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1" h="47">
                  <a:moveTo>
                    <a:pt x="13" y="34"/>
                  </a:moveTo>
                  <a:cubicBezTo>
                    <a:pt x="9" y="37"/>
                    <a:pt x="5" y="39"/>
                    <a:pt x="2" y="41"/>
                  </a:cubicBezTo>
                  <a:cubicBezTo>
                    <a:pt x="0" y="43"/>
                    <a:pt x="1" y="47"/>
                    <a:pt x="4" y="47"/>
                  </a:cubicBezTo>
                  <a:cubicBezTo>
                    <a:pt x="14" y="46"/>
                    <a:pt x="23" y="38"/>
                    <a:pt x="29" y="31"/>
                  </a:cubicBezTo>
                  <a:cubicBezTo>
                    <a:pt x="35" y="23"/>
                    <a:pt x="40" y="12"/>
                    <a:pt x="40" y="2"/>
                  </a:cubicBezTo>
                  <a:cubicBezTo>
                    <a:pt x="41" y="0"/>
                    <a:pt x="38" y="0"/>
                    <a:pt x="37" y="2"/>
                  </a:cubicBezTo>
                  <a:cubicBezTo>
                    <a:pt x="34" y="11"/>
                    <a:pt x="30" y="18"/>
                    <a:pt x="23" y="25"/>
                  </a:cubicBezTo>
                  <a:cubicBezTo>
                    <a:pt x="20" y="29"/>
                    <a:pt x="17" y="32"/>
                    <a:pt x="13" y="34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6" name="Freeform 1367"/>
            <p:cNvSpPr/>
            <p:nvPr>
              <p:custDataLst>
                <p:tags r:id="rId22"/>
              </p:custDataLst>
            </p:nvPr>
          </p:nvSpPr>
          <p:spPr bwMode="auto">
            <a:xfrm>
              <a:off x="5258" y="9328"/>
              <a:ext cx="61" cy="70"/>
            </a:xfrm>
            <a:custGeom>
              <a:avLst/>
              <a:gdLst>
                <a:gd name="T0" fmla="*/ 0 w 65"/>
                <a:gd name="T1" fmla="*/ 70 h 73"/>
                <a:gd name="T2" fmla="*/ 3 w 65"/>
                <a:gd name="T3" fmla="*/ 72 h 73"/>
                <a:gd name="T4" fmla="*/ 39 w 65"/>
                <a:gd name="T5" fmla="*/ 41 h 73"/>
                <a:gd name="T6" fmla="*/ 64 w 65"/>
                <a:gd name="T7" fmla="*/ 1 h 73"/>
                <a:gd name="T8" fmla="*/ 64 w 65"/>
                <a:gd name="T9" fmla="*/ 1 h 73"/>
                <a:gd name="T10" fmla="*/ 33 w 65"/>
                <a:gd name="T11" fmla="*/ 39 h 73"/>
                <a:gd name="T12" fmla="*/ 0 w 65"/>
                <a:gd name="T13" fmla="*/ 7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3">
                  <a:moveTo>
                    <a:pt x="0" y="70"/>
                  </a:moveTo>
                  <a:cubicBezTo>
                    <a:pt x="0" y="71"/>
                    <a:pt x="1" y="73"/>
                    <a:pt x="3" y="72"/>
                  </a:cubicBezTo>
                  <a:cubicBezTo>
                    <a:pt x="15" y="63"/>
                    <a:pt x="28" y="52"/>
                    <a:pt x="39" y="41"/>
                  </a:cubicBezTo>
                  <a:cubicBezTo>
                    <a:pt x="50" y="30"/>
                    <a:pt x="60" y="17"/>
                    <a:pt x="64" y="1"/>
                  </a:cubicBezTo>
                  <a:cubicBezTo>
                    <a:pt x="65" y="0"/>
                    <a:pt x="64" y="0"/>
                    <a:pt x="64" y="1"/>
                  </a:cubicBezTo>
                  <a:cubicBezTo>
                    <a:pt x="57" y="16"/>
                    <a:pt x="46" y="28"/>
                    <a:pt x="33" y="39"/>
                  </a:cubicBezTo>
                  <a:cubicBezTo>
                    <a:pt x="22" y="49"/>
                    <a:pt x="9" y="57"/>
                    <a:pt x="0" y="7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7" name="Freeform 1368"/>
            <p:cNvSpPr/>
            <p:nvPr>
              <p:custDataLst>
                <p:tags r:id="rId23"/>
              </p:custDataLst>
            </p:nvPr>
          </p:nvSpPr>
          <p:spPr bwMode="auto">
            <a:xfrm>
              <a:off x="5254" y="9373"/>
              <a:ext cx="87" cy="66"/>
            </a:xfrm>
            <a:custGeom>
              <a:avLst/>
              <a:gdLst>
                <a:gd name="T0" fmla="*/ 25 w 91"/>
                <a:gd name="T1" fmla="*/ 50 h 69"/>
                <a:gd name="T2" fmla="*/ 3 w 91"/>
                <a:gd name="T3" fmla="*/ 62 h 69"/>
                <a:gd name="T4" fmla="*/ 6 w 91"/>
                <a:gd name="T5" fmla="*/ 69 h 69"/>
                <a:gd name="T6" fmla="*/ 30 w 91"/>
                <a:gd name="T7" fmla="*/ 59 h 69"/>
                <a:gd name="T8" fmla="*/ 55 w 91"/>
                <a:gd name="T9" fmla="*/ 43 h 69"/>
                <a:gd name="T10" fmla="*/ 90 w 91"/>
                <a:gd name="T11" fmla="*/ 3 h 69"/>
                <a:gd name="T12" fmla="*/ 87 w 91"/>
                <a:gd name="T13" fmla="*/ 2 h 69"/>
                <a:gd name="T14" fmla="*/ 48 w 91"/>
                <a:gd name="T15" fmla="*/ 37 h 69"/>
                <a:gd name="T16" fmla="*/ 25 w 91"/>
                <a:gd name="T17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69">
                  <a:moveTo>
                    <a:pt x="25" y="50"/>
                  </a:moveTo>
                  <a:cubicBezTo>
                    <a:pt x="18" y="54"/>
                    <a:pt x="8" y="56"/>
                    <a:pt x="3" y="62"/>
                  </a:cubicBezTo>
                  <a:cubicBezTo>
                    <a:pt x="0" y="65"/>
                    <a:pt x="2" y="69"/>
                    <a:pt x="6" y="69"/>
                  </a:cubicBezTo>
                  <a:cubicBezTo>
                    <a:pt x="14" y="69"/>
                    <a:pt x="23" y="63"/>
                    <a:pt x="30" y="59"/>
                  </a:cubicBezTo>
                  <a:cubicBezTo>
                    <a:pt x="38" y="54"/>
                    <a:pt x="47" y="49"/>
                    <a:pt x="55" y="43"/>
                  </a:cubicBezTo>
                  <a:cubicBezTo>
                    <a:pt x="69" y="32"/>
                    <a:pt x="81" y="19"/>
                    <a:pt x="90" y="3"/>
                  </a:cubicBezTo>
                  <a:cubicBezTo>
                    <a:pt x="91" y="1"/>
                    <a:pt x="89" y="0"/>
                    <a:pt x="87" y="2"/>
                  </a:cubicBezTo>
                  <a:cubicBezTo>
                    <a:pt x="77" y="16"/>
                    <a:pt x="63" y="27"/>
                    <a:pt x="48" y="37"/>
                  </a:cubicBezTo>
                  <a:cubicBezTo>
                    <a:pt x="40" y="42"/>
                    <a:pt x="33" y="46"/>
                    <a:pt x="25" y="5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8" name="Freeform 1369"/>
            <p:cNvSpPr/>
            <p:nvPr>
              <p:custDataLst>
                <p:tags r:id="rId24"/>
              </p:custDataLst>
            </p:nvPr>
          </p:nvSpPr>
          <p:spPr bwMode="auto">
            <a:xfrm>
              <a:off x="5283" y="9422"/>
              <a:ext cx="77" cy="41"/>
            </a:xfrm>
            <a:custGeom>
              <a:avLst/>
              <a:gdLst>
                <a:gd name="T0" fmla="*/ 15 w 81"/>
                <a:gd name="T1" fmla="*/ 30 h 43"/>
                <a:gd name="T2" fmla="*/ 1 w 81"/>
                <a:gd name="T3" fmla="*/ 40 h 43"/>
                <a:gd name="T4" fmla="*/ 2 w 81"/>
                <a:gd name="T5" fmla="*/ 43 h 43"/>
                <a:gd name="T6" fmla="*/ 18 w 81"/>
                <a:gd name="T7" fmla="*/ 37 h 43"/>
                <a:gd name="T8" fmla="*/ 41 w 81"/>
                <a:gd name="T9" fmla="*/ 28 h 43"/>
                <a:gd name="T10" fmla="*/ 80 w 81"/>
                <a:gd name="T11" fmla="*/ 4 h 43"/>
                <a:gd name="T12" fmla="*/ 77 w 81"/>
                <a:gd name="T13" fmla="*/ 2 h 43"/>
                <a:gd name="T14" fmla="*/ 35 w 81"/>
                <a:gd name="T15" fmla="*/ 23 h 43"/>
                <a:gd name="T16" fmla="*/ 15 w 81"/>
                <a:gd name="T17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" h="43">
                  <a:moveTo>
                    <a:pt x="15" y="30"/>
                  </a:moveTo>
                  <a:cubicBezTo>
                    <a:pt x="10" y="33"/>
                    <a:pt x="3" y="35"/>
                    <a:pt x="1" y="40"/>
                  </a:cubicBezTo>
                  <a:cubicBezTo>
                    <a:pt x="0" y="41"/>
                    <a:pt x="1" y="43"/>
                    <a:pt x="2" y="43"/>
                  </a:cubicBezTo>
                  <a:cubicBezTo>
                    <a:pt x="8" y="43"/>
                    <a:pt x="13" y="39"/>
                    <a:pt x="18" y="37"/>
                  </a:cubicBezTo>
                  <a:cubicBezTo>
                    <a:pt x="25" y="33"/>
                    <a:pt x="34" y="31"/>
                    <a:pt x="41" y="28"/>
                  </a:cubicBezTo>
                  <a:cubicBezTo>
                    <a:pt x="55" y="22"/>
                    <a:pt x="69" y="15"/>
                    <a:pt x="80" y="4"/>
                  </a:cubicBezTo>
                  <a:cubicBezTo>
                    <a:pt x="81" y="2"/>
                    <a:pt x="79" y="0"/>
                    <a:pt x="77" y="2"/>
                  </a:cubicBezTo>
                  <a:cubicBezTo>
                    <a:pt x="65" y="12"/>
                    <a:pt x="50" y="18"/>
                    <a:pt x="35" y="23"/>
                  </a:cubicBezTo>
                  <a:cubicBezTo>
                    <a:pt x="28" y="25"/>
                    <a:pt x="22" y="28"/>
                    <a:pt x="15" y="3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29" name="Freeform 1370"/>
            <p:cNvSpPr/>
            <p:nvPr>
              <p:custDataLst>
                <p:tags r:id="rId25"/>
              </p:custDataLst>
            </p:nvPr>
          </p:nvSpPr>
          <p:spPr bwMode="auto">
            <a:xfrm>
              <a:off x="5323" y="9439"/>
              <a:ext cx="65" cy="37"/>
            </a:xfrm>
            <a:custGeom>
              <a:avLst/>
              <a:gdLst>
                <a:gd name="T0" fmla="*/ 65 w 67"/>
                <a:gd name="T1" fmla="*/ 4 h 40"/>
                <a:gd name="T2" fmla="*/ 63 w 67"/>
                <a:gd name="T3" fmla="*/ 2 h 40"/>
                <a:gd name="T4" fmla="*/ 23 w 67"/>
                <a:gd name="T5" fmla="*/ 19 h 40"/>
                <a:gd name="T6" fmla="*/ 0 w 67"/>
                <a:gd name="T7" fmla="*/ 38 h 40"/>
                <a:gd name="T8" fmla="*/ 4 w 67"/>
                <a:gd name="T9" fmla="*/ 39 h 40"/>
                <a:gd name="T10" fmla="*/ 15 w 67"/>
                <a:gd name="T11" fmla="*/ 31 h 40"/>
                <a:gd name="T12" fmla="*/ 34 w 67"/>
                <a:gd name="T13" fmla="*/ 22 h 40"/>
                <a:gd name="T14" fmla="*/ 65 w 67"/>
                <a:gd name="T1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40">
                  <a:moveTo>
                    <a:pt x="65" y="4"/>
                  </a:moveTo>
                  <a:cubicBezTo>
                    <a:pt x="67" y="3"/>
                    <a:pt x="65" y="0"/>
                    <a:pt x="63" y="2"/>
                  </a:cubicBezTo>
                  <a:cubicBezTo>
                    <a:pt x="52" y="11"/>
                    <a:pt x="36" y="14"/>
                    <a:pt x="23" y="19"/>
                  </a:cubicBezTo>
                  <a:cubicBezTo>
                    <a:pt x="14" y="22"/>
                    <a:pt x="0" y="27"/>
                    <a:pt x="0" y="38"/>
                  </a:cubicBezTo>
                  <a:cubicBezTo>
                    <a:pt x="0" y="40"/>
                    <a:pt x="3" y="40"/>
                    <a:pt x="4" y="39"/>
                  </a:cubicBezTo>
                  <a:cubicBezTo>
                    <a:pt x="6" y="35"/>
                    <a:pt x="12" y="33"/>
                    <a:pt x="15" y="31"/>
                  </a:cubicBezTo>
                  <a:cubicBezTo>
                    <a:pt x="21" y="27"/>
                    <a:pt x="28" y="25"/>
                    <a:pt x="34" y="22"/>
                  </a:cubicBezTo>
                  <a:cubicBezTo>
                    <a:pt x="45" y="18"/>
                    <a:pt x="57" y="14"/>
                    <a:pt x="65" y="4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0" name="Freeform 1371"/>
            <p:cNvSpPr/>
            <p:nvPr>
              <p:custDataLst>
                <p:tags r:id="rId26"/>
              </p:custDataLst>
            </p:nvPr>
          </p:nvSpPr>
          <p:spPr bwMode="auto">
            <a:xfrm>
              <a:off x="5362" y="9460"/>
              <a:ext cx="51" cy="27"/>
            </a:xfrm>
            <a:custGeom>
              <a:avLst/>
              <a:gdLst>
                <a:gd name="T0" fmla="*/ 1 w 52"/>
                <a:gd name="T1" fmla="*/ 20 h 28"/>
                <a:gd name="T2" fmla="*/ 1 w 52"/>
                <a:gd name="T3" fmla="*/ 24 h 28"/>
                <a:gd name="T4" fmla="*/ 29 w 52"/>
                <a:gd name="T5" fmla="*/ 19 h 28"/>
                <a:gd name="T6" fmla="*/ 51 w 52"/>
                <a:gd name="T7" fmla="*/ 2 h 28"/>
                <a:gd name="T8" fmla="*/ 50 w 52"/>
                <a:gd name="T9" fmla="*/ 0 h 28"/>
                <a:gd name="T10" fmla="*/ 26 w 52"/>
                <a:gd name="T11" fmla="*/ 12 h 28"/>
                <a:gd name="T12" fmla="*/ 1 w 52"/>
                <a:gd name="T13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8">
                  <a:moveTo>
                    <a:pt x="1" y="20"/>
                  </a:moveTo>
                  <a:cubicBezTo>
                    <a:pt x="0" y="21"/>
                    <a:pt x="0" y="23"/>
                    <a:pt x="1" y="24"/>
                  </a:cubicBezTo>
                  <a:cubicBezTo>
                    <a:pt x="9" y="28"/>
                    <a:pt x="21" y="22"/>
                    <a:pt x="29" y="19"/>
                  </a:cubicBezTo>
                  <a:cubicBezTo>
                    <a:pt x="38" y="15"/>
                    <a:pt x="45" y="9"/>
                    <a:pt x="51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43" y="6"/>
                    <a:pt x="34" y="9"/>
                    <a:pt x="26" y="12"/>
                  </a:cubicBezTo>
                  <a:cubicBezTo>
                    <a:pt x="18" y="14"/>
                    <a:pt x="6" y="14"/>
                    <a:pt x="1" y="20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1" name="Freeform 1372"/>
            <p:cNvSpPr/>
            <p:nvPr>
              <p:custDataLst>
                <p:tags r:id="rId27"/>
              </p:custDataLst>
            </p:nvPr>
          </p:nvSpPr>
          <p:spPr bwMode="auto">
            <a:xfrm>
              <a:off x="5098" y="9301"/>
              <a:ext cx="44" cy="43"/>
            </a:xfrm>
            <a:custGeom>
              <a:avLst/>
              <a:gdLst>
                <a:gd name="T0" fmla="*/ 3 w 45"/>
                <a:gd name="T1" fmla="*/ 45 h 45"/>
                <a:gd name="T2" fmla="*/ 24 w 45"/>
                <a:gd name="T3" fmla="*/ 25 h 45"/>
                <a:gd name="T4" fmla="*/ 45 w 45"/>
                <a:gd name="T5" fmla="*/ 1 h 45"/>
                <a:gd name="T6" fmla="*/ 44 w 45"/>
                <a:gd name="T7" fmla="*/ 1 h 45"/>
                <a:gd name="T8" fmla="*/ 22 w 45"/>
                <a:gd name="T9" fmla="*/ 20 h 45"/>
                <a:gd name="T10" fmla="*/ 10 w 45"/>
                <a:gd name="T11" fmla="*/ 31 h 45"/>
                <a:gd name="T12" fmla="*/ 1 w 45"/>
                <a:gd name="T13" fmla="*/ 42 h 45"/>
                <a:gd name="T14" fmla="*/ 3 w 45"/>
                <a:gd name="T1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" h="45">
                  <a:moveTo>
                    <a:pt x="3" y="45"/>
                  </a:moveTo>
                  <a:cubicBezTo>
                    <a:pt x="11" y="41"/>
                    <a:pt x="18" y="31"/>
                    <a:pt x="24" y="25"/>
                  </a:cubicBezTo>
                  <a:cubicBezTo>
                    <a:pt x="31" y="17"/>
                    <a:pt x="38" y="9"/>
                    <a:pt x="45" y="1"/>
                  </a:cubicBezTo>
                  <a:cubicBezTo>
                    <a:pt x="45" y="1"/>
                    <a:pt x="44" y="0"/>
                    <a:pt x="44" y="1"/>
                  </a:cubicBezTo>
                  <a:cubicBezTo>
                    <a:pt x="37" y="7"/>
                    <a:pt x="29" y="13"/>
                    <a:pt x="22" y="20"/>
                  </a:cubicBezTo>
                  <a:cubicBezTo>
                    <a:pt x="18" y="24"/>
                    <a:pt x="14" y="27"/>
                    <a:pt x="10" y="31"/>
                  </a:cubicBezTo>
                  <a:cubicBezTo>
                    <a:pt x="7" y="35"/>
                    <a:pt x="3" y="37"/>
                    <a:pt x="1" y="42"/>
                  </a:cubicBezTo>
                  <a:cubicBezTo>
                    <a:pt x="0" y="43"/>
                    <a:pt x="2" y="45"/>
                    <a:pt x="3" y="45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2" name="Freeform 1373"/>
            <p:cNvSpPr/>
            <p:nvPr>
              <p:custDataLst>
                <p:tags r:id="rId28"/>
              </p:custDataLst>
            </p:nvPr>
          </p:nvSpPr>
          <p:spPr bwMode="auto">
            <a:xfrm>
              <a:off x="5144" y="9301"/>
              <a:ext cx="36" cy="51"/>
            </a:xfrm>
            <a:custGeom>
              <a:avLst/>
              <a:gdLst>
                <a:gd name="T0" fmla="*/ 3 w 38"/>
                <a:gd name="T1" fmla="*/ 53 h 53"/>
                <a:gd name="T2" fmla="*/ 26 w 38"/>
                <a:gd name="T3" fmla="*/ 34 h 53"/>
                <a:gd name="T4" fmla="*/ 38 w 38"/>
                <a:gd name="T5" fmla="*/ 1 h 53"/>
                <a:gd name="T6" fmla="*/ 37 w 38"/>
                <a:gd name="T7" fmla="*/ 1 h 53"/>
                <a:gd name="T8" fmla="*/ 21 w 38"/>
                <a:gd name="T9" fmla="*/ 30 h 53"/>
                <a:gd name="T10" fmla="*/ 9 w 38"/>
                <a:gd name="T11" fmla="*/ 41 h 53"/>
                <a:gd name="T12" fmla="*/ 1 w 38"/>
                <a:gd name="T13" fmla="*/ 48 h 53"/>
                <a:gd name="T14" fmla="*/ 3 w 3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53">
                  <a:moveTo>
                    <a:pt x="3" y="53"/>
                  </a:moveTo>
                  <a:cubicBezTo>
                    <a:pt x="12" y="52"/>
                    <a:pt x="21" y="41"/>
                    <a:pt x="26" y="34"/>
                  </a:cubicBezTo>
                  <a:cubicBezTo>
                    <a:pt x="33" y="24"/>
                    <a:pt x="37" y="13"/>
                    <a:pt x="38" y="1"/>
                  </a:cubicBezTo>
                  <a:cubicBezTo>
                    <a:pt x="38" y="0"/>
                    <a:pt x="37" y="0"/>
                    <a:pt x="37" y="1"/>
                  </a:cubicBezTo>
                  <a:cubicBezTo>
                    <a:pt x="34" y="12"/>
                    <a:pt x="28" y="21"/>
                    <a:pt x="21" y="30"/>
                  </a:cubicBezTo>
                  <a:cubicBezTo>
                    <a:pt x="18" y="34"/>
                    <a:pt x="14" y="37"/>
                    <a:pt x="9" y="41"/>
                  </a:cubicBezTo>
                  <a:cubicBezTo>
                    <a:pt x="6" y="43"/>
                    <a:pt x="3" y="44"/>
                    <a:pt x="1" y="48"/>
                  </a:cubicBezTo>
                  <a:cubicBezTo>
                    <a:pt x="0" y="50"/>
                    <a:pt x="1" y="53"/>
                    <a:pt x="3" y="53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33" name="Freeform 1374"/>
            <p:cNvSpPr/>
            <p:nvPr>
              <p:custDataLst>
                <p:tags r:id="rId29"/>
              </p:custDataLst>
            </p:nvPr>
          </p:nvSpPr>
          <p:spPr bwMode="auto">
            <a:xfrm>
              <a:off x="5171" y="9332"/>
              <a:ext cx="39" cy="39"/>
            </a:xfrm>
            <a:custGeom>
              <a:avLst/>
              <a:gdLst>
                <a:gd name="T0" fmla="*/ 2 w 41"/>
                <a:gd name="T1" fmla="*/ 37 h 41"/>
                <a:gd name="T2" fmla="*/ 3 w 41"/>
                <a:gd name="T3" fmla="*/ 40 h 41"/>
                <a:gd name="T4" fmla="*/ 39 w 41"/>
                <a:gd name="T5" fmla="*/ 5 h 41"/>
                <a:gd name="T6" fmla="*/ 36 w 41"/>
                <a:gd name="T7" fmla="*/ 3 h 41"/>
                <a:gd name="T8" fmla="*/ 2 w 41"/>
                <a:gd name="T9" fmla="*/ 3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2" y="37"/>
                  </a:moveTo>
                  <a:cubicBezTo>
                    <a:pt x="0" y="39"/>
                    <a:pt x="1" y="41"/>
                    <a:pt x="3" y="40"/>
                  </a:cubicBezTo>
                  <a:cubicBezTo>
                    <a:pt x="19" y="36"/>
                    <a:pt x="33" y="20"/>
                    <a:pt x="39" y="5"/>
                  </a:cubicBezTo>
                  <a:cubicBezTo>
                    <a:pt x="41" y="2"/>
                    <a:pt x="37" y="0"/>
                    <a:pt x="36" y="3"/>
                  </a:cubicBezTo>
                  <a:cubicBezTo>
                    <a:pt x="27" y="17"/>
                    <a:pt x="12" y="24"/>
                    <a:pt x="2" y="3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207010" y="309880"/>
            <a:ext cx="8676640" cy="60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dirty="0" smtClean="0"/>
              <a:t>Lecture 9-3 Graph Algorithms III</a:t>
            </a:r>
            <a:endParaRPr lang="zh-CN" altLang="en-US" sz="465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42</a:t>
            </a:fld>
            <a:endParaRPr lang="zh-CN" altLang="en-US" sz="465"/>
          </a:p>
        </p:txBody>
      </p:sp>
      <p:sp>
        <p:nvSpPr>
          <p:cNvPr id="6" name="矩形 5"/>
          <p:cNvSpPr/>
          <p:nvPr/>
        </p:nvSpPr>
        <p:spPr>
          <a:xfrm>
            <a:off x="589280" y="1235075"/>
            <a:ext cx="7998460" cy="430720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r>
              <a:rPr lang="en-US" altLang="zh-CN" sz="2400" dirty="0" smtClean="0">
                <a:ea typeface="宋体" panose="02010600030101010101" pitchFamily="2" charset="-122"/>
              </a:rPr>
              <a:t>To polish this off, note that it’s an inductive proof.</a:t>
            </a:r>
          </a:p>
          <a:p>
            <a:pPr algn="just"/>
            <a:r>
              <a:rPr lang="en-US" altLang="zh-CN" sz="2400" i="1" dirty="0" smtClean="0">
                <a:latin typeface="Times New Roman" panose="02020603050405020304" pitchFamily="18" charset="0"/>
              </a:rPr>
              <a:t>Proof of </a:t>
            </a:r>
            <a:r>
              <a:rPr lang="en-US" altLang="zh-CN" sz="2400" i="1" dirty="0" err="1" smtClean="0">
                <a:latin typeface="Times New Roman" panose="02020603050405020304" pitchFamily="18" charset="0"/>
              </a:rPr>
              <a:t>Dijkstra's</a:t>
            </a:r>
            <a:r>
              <a:rPr lang="en-US" altLang="zh-CN" sz="2400" i="1" dirty="0" smtClean="0">
                <a:latin typeface="Times New Roman" panose="02020603050405020304" pitchFamily="18" charset="0"/>
              </a:rPr>
              <a:t> algorithm is constructed by induction on the number of visited nodes.</a:t>
            </a:r>
          </a:p>
          <a:p>
            <a:pPr algn="just"/>
            <a:endParaRPr lang="en-US" altLang="zh-CN" sz="2400" dirty="0" smtClean="0">
              <a:latin typeface="Times New Roman" panose="02020603050405020304" pitchFamily="18" charset="0"/>
            </a:endParaRPr>
          </a:p>
          <a:p>
            <a:pPr algn="just"/>
            <a:r>
              <a:rPr lang="en-US" altLang="zh-CN" sz="2400" i="1" dirty="0" smtClean="0">
                <a:latin typeface="Times New Roman" panose="02020603050405020304" pitchFamily="18" charset="0"/>
              </a:rPr>
              <a:t>Invariant hypothesis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: For each node v, dist[v] is the shortest distance from source to v when traveling via visited nodes only, or infinity if no such path exists. (Note: we do not assume dist[v] is the actual shortest distance for unvisited nodes.)</a:t>
            </a:r>
          </a:p>
          <a:p>
            <a:pPr algn="just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The base case is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when there is just one visited node, namely the initial node source, in which case the hypothesis is trivial.</a:t>
            </a:r>
          </a:p>
          <a:p>
            <a:pPr algn="just"/>
            <a:endParaRPr lang="en-US" altLang="zh-CN" sz="24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309880"/>
            <a:ext cx="8676640" cy="60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smtClean="0"/>
              <a:t>Lecture 9-3 Graph Algorithms III</a:t>
            </a:r>
            <a:endParaRPr lang="zh-CN" altLang="en-US" sz="465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43</a:t>
            </a:fld>
            <a:endParaRPr lang="zh-CN" altLang="en-US" sz="465"/>
          </a:p>
        </p:txBody>
      </p:sp>
      <p:sp>
        <p:nvSpPr>
          <p:cNvPr id="6" name="矩形 5"/>
          <p:cNvSpPr/>
          <p:nvPr/>
        </p:nvSpPr>
        <p:spPr>
          <a:xfrm>
            <a:off x="539750" y="3208655"/>
            <a:ext cx="8063230" cy="3014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Otherwise, assume the hypothesis for </a:t>
            </a:r>
            <a:r>
              <a:rPr lang="en-US" altLang="zh-CN" sz="2000" i="1" dirty="0" smtClean="0">
                <a:latin typeface="Times New Roman" panose="02020603050405020304" pitchFamily="18" charset="0"/>
              </a:rPr>
              <a:t>n-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1 visited nodes. In which case, we choose an edge 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v,u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 where u has the least dist[u] of any unvisited nodes and the edge (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v,u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) is such that dist[u] = dist[v] + length[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v,u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]. dist[u] is considered to be the shortest distance from source to u because if there were a shorter path, and if w was the first unvisited node on that path then by the original hypothesis dist[w] &gt; dist[u] which </a:t>
            </a:r>
            <a:r>
              <a:rPr lang="en-US" altLang="zh-CN" sz="2000" dirty="0" smtClean="0">
                <a:solidFill>
                  <a:srgbClr val="263AF8"/>
                </a:solidFill>
                <a:latin typeface="Times New Roman" panose="02020603050405020304" pitchFamily="18" charset="0"/>
              </a:rPr>
              <a:t>creates a contradiction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. </a:t>
            </a:r>
          </a:p>
          <a:p>
            <a:pPr indent="0" algn="just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Similarly if there were a shorter path to u without using unvisited nodes, and if the last but one node on that path were w, then we would have had dist[u] = dist[w] + length[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w,u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], also a contradiction.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951720" y="565150"/>
            <a:ext cx="3687930" cy="2169574"/>
            <a:chOff x="4649" y="212"/>
            <a:chExt cx="4337" cy="2551"/>
          </a:xfrm>
        </p:grpSpPr>
        <p:sp>
          <p:nvSpPr>
            <p:cNvPr id="7" name="云形 6"/>
            <p:cNvSpPr/>
            <p:nvPr/>
          </p:nvSpPr>
          <p:spPr>
            <a:xfrm>
              <a:off x="4649" y="467"/>
              <a:ext cx="2977" cy="229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06" y="212"/>
              <a:ext cx="595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79" y="1148"/>
              <a:ext cx="595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V</a:t>
              </a:r>
            </a:p>
          </p:txBody>
        </p:sp>
        <p:cxnSp>
          <p:nvCxnSpPr>
            <p:cNvPr id="12" name="直接箭头连接符 11"/>
            <p:cNvCxnSpPr/>
            <p:nvPr/>
          </p:nvCxnSpPr>
          <p:spPr>
            <a:xfrm flipV="1">
              <a:off x="6605" y="552"/>
              <a:ext cx="1701" cy="802"/>
            </a:xfrm>
            <a:prstGeom prst="straightConnector1">
              <a:avLst/>
            </a:prstGeom>
            <a:ln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8391" y="1743"/>
              <a:ext cx="595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W</a:t>
              </a:r>
            </a:p>
          </p:txBody>
        </p:sp>
        <p:cxnSp>
          <p:nvCxnSpPr>
            <p:cNvPr id="15" name="曲线连接符 14"/>
            <p:cNvCxnSpPr>
              <a:stCxn id="9" idx="3"/>
            </p:cNvCxnSpPr>
            <p:nvPr/>
          </p:nvCxnSpPr>
          <p:spPr>
            <a:xfrm>
              <a:off x="6774" y="1382"/>
              <a:ext cx="1616" cy="46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263AF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线连接符 16"/>
            <p:cNvCxnSpPr/>
            <p:nvPr/>
          </p:nvCxnSpPr>
          <p:spPr>
            <a:xfrm rot="5400000" flipH="1" flipV="1">
              <a:off x="7907" y="1121"/>
              <a:ext cx="1095" cy="12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263AF8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244" y="1573"/>
              <a:ext cx="595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S</a:t>
              </a: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5412" y="1131"/>
              <a:ext cx="1058" cy="795"/>
            </a:xfrm>
            <a:custGeom>
              <a:avLst/>
              <a:gdLst>
                <a:gd name="connsiteX0" fmla="*/ 0 w 895865"/>
                <a:gd name="connsiteY0" fmla="*/ 673443 h 673443"/>
                <a:gd name="connsiteX1" fmla="*/ 395417 w 895865"/>
                <a:gd name="connsiteY1" fmla="*/ 117389 h 673443"/>
                <a:gd name="connsiteX2" fmla="*/ 827903 w 895865"/>
                <a:gd name="connsiteY2" fmla="*/ 6178 h 673443"/>
                <a:gd name="connsiteX3" fmla="*/ 803189 w 895865"/>
                <a:gd name="connsiteY3" fmla="*/ 80319 h 673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5865" h="673443">
                  <a:moveTo>
                    <a:pt x="0" y="673443"/>
                  </a:moveTo>
                  <a:cubicBezTo>
                    <a:pt x="128716" y="451021"/>
                    <a:pt x="257433" y="228600"/>
                    <a:pt x="395417" y="117389"/>
                  </a:cubicBezTo>
                  <a:cubicBezTo>
                    <a:pt x="533401" y="6178"/>
                    <a:pt x="759941" y="12356"/>
                    <a:pt x="827903" y="6178"/>
                  </a:cubicBezTo>
                  <a:cubicBezTo>
                    <a:pt x="895865" y="0"/>
                    <a:pt x="849527" y="40159"/>
                    <a:pt x="803189" y="8031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35" y="1828"/>
              <a:ext cx="595" cy="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smtClean="0"/>
                <a:t>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309880"/>
            <a:ext cx="8676640" cy="6007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5795" y="890270"/>
            <a:ext cx="7863205" cy="5026025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zh-CN" dirty="0" smtClean="0">
                <a:latin typeface="Times New Roman" panose="02020603050405020304" pitchFamily="18" charset="0"/>
              </a:rPr>
              <a:t>After processing u it will still be true that for each unvisited node w, dist[w] will be the shortest distance from source to w using visited nodes only, because if there were a shorter path that doesn't go by u we would have found it previously, and if there were a shorter path using u we would have updated it when processing u.</a:t>
            </a: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</a:rPr>
              <a:t>After all nodes are visited, the shortest path from source to any node v consists only of visited nodes, therefore dist[v] is the shortest distance.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smtClean="0"/>
              <a:t>Lecture 9-3 Graph Algorithms III</a:t>
            </a:r>
            <a:endParaRPr lang="zh-CN" altLang="en-US" sz="465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44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53745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23850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Graphs with Negative Edge Costs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137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1013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53ECC1-E1D1-4018-8255-F8BE7BACD96A}" type="slidenum">
              <a:rPr lang="en-US" altLang="zh-CN" sz="790"/>
              <a:pPr/>
              <a:t>45</a:t>
            </a:fld>
            <a:endParaRPr lang="en-US" altLang="zh-CN" sz="790"/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940" y="1802765"/>
            <a:ext cx="8030210" cy="761365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If the graph has negative edge costs, then </a:t>
            </a:r>
            <a:r>
              <a:rPr lang="en-US" altLang="zh-CN" sz="2000" dirty="0" err="1"/>
              <a:t>Dijkstra’s</a:t>
            </a:r>
            <a:r>
              <a:rPr lang="en-US" altLang="zh-CN" sz="2000" dirty="0"/>
              <a:t> algorithm does not work</a:t>
            </a:r>
            <a:r>
              <a:rPr lang="en-US" altLang="zh-CN" sz="2000" dirty="0" smtClean="0"/>
              <a:t>. 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5619750" y="2972435"/>
            <a:ext cx="387985" cy="38798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53" name="AutoShape 8"/>
          <p:cNvCxnSpPr>
            <a:cxnSpLocks noChangeShapeType="1"/>
            <a:stCxn id="48" idx="6"/>
            <a:endCxn id="54" idx="2"/>
          </p:cNvCxnSpPr>
          <p:nvPr/>
        </p:nvCxnSpPr>
        <p:spPr bwMode="auto">
          <a:xfrm>
            <a:off x="6007735" y="3166110"/>
            <a:ext cx="135826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9"/>
          <p:cNvSpPr>
            <a:spLocks noChangeArrowheads="1"/>
          </p:cNvSpPr>
          <p:nvPr/>
        </p:nvSpPr>
        <p:spPr bwMode="auto">
          <a:xfrm>
            <a:off x="7366000" y="2972435"/>
            <a:ext cx="387985" cy="38798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7984490" y="4912995"/>
            <a:ext cx="387985" cy="38798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57" name="AutoShape 12"/>
          <p:cNvCxnSpPr>
            <a:cxnSpLocks noChangeShapeType="1"/>
            <a:stCxn id="55" idx="0"/>
            <a:endCxn id="54" idx="4"/>
          </p:cNvCxnSpPr>
          <p:nvPr/>
        </p:nvCxnSpPr>
        <p:spPr bwMode="auto">
          <a:xfrm flipH="1" flipV="1">
            <a:off x="7559675" y="3360420"/>
            <a:ext cx="619125" cy="15532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4"/>
          <p:cNvCxnSpPr>
            <a:cxnSpLocks noChangeShapeType="1"/>
            <a:stCxn id="48" idx="5"/>
            <a:endCxn id="64" idx="1"/>
          </p:cNvCxnSpPr>
          <p:nvPr/>
        </p:nvCxnSpPr>
        <p:spPr bwMode="auto">
          <a:xfrm>
            <a:off x="5951220" y="3303905"/>
            <a:ext cx="630555" cy="695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5"/>
          <p:cNvCxnSpPr>
            <a:cxnSpLocks noChangeShapeType="1"/>
            <a:stCxn id="54" idx="3"/>
            <a:endCxn id="64" idx="7"/>
          </p:cNvCxnSpPr>
          <p:nvPr/>
        </p:nvCxnSpPr>
        <p:spPr bwMode="auto">
          <a:xfrm flipH="1">
            <a:off x="6856730" y="3303905"/>
            <a:ext cx="565785" cy="695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16"/>
          <p:cNvSpPr>
            <a:spLocks noChangeArrowheads="1"/>
          </p:cNvSpPr>
          <p:nvPr/>
        </p:nvSpPr>
        <p:spPr bwMode="auto">
          <a:xfrm>
            <a:off x="5563235" y="4799330"/>
            <a:ext cx="387985" cy="38798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62" name="AutoShape 17"/>
          <p:cNvCxnSpPr>
            <a:cxnSpLocks noChangeShapeType="1"/>
            <a:stCxn id="61" idx="0"/>
            <a:endCxn id="48" idx="4"/>
          </p:cNvCxnSpPr>
          <p:nvPr/>
        </p:nvCxnSpPr>
        <p:spPr bwMode="auto">
          <a:xfrm flipV="1">
            <a:off x="5756910" y="3360420"/>
            <a:ext cx="56515" cy="14395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Oval 19"/>
          <p:cNvSpPr>
            <a:spLocks noChangeArrowheads="1"/>
          </p:cNvSpPr>
          <p:nvPr/>
        </p:nvSpPr>
        <p:spPr bwMode="auto">
          <a:xfrm>
            <a:off x="6525260" y="3942080"/>
            <a:ext cx="387985" cy="38798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5182870" y="4006850"/>
            <a:ext cx="5518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68" name="Text Box 23"/>
          <p:cNvSpPr txBox="1">
            <a:spLocks noChangeArrowheads="1"/>
          </p:cNvSpPr>
          <p:nvPr/>
        </p:nvSpPr>
        <p:spPr bwMode="auto">
          <a:xfrm>
            <a:off x="6079490" y="3331210"/>
            <a:ext cx="68961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6362065" y="2866390"/>
            <a:ext cx="68961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210</a:t>
            </a: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7920355" y="3945255"/>
            <a:ext cx="5518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auto">
          <a:xfrm>
            <a:off x="6888480" y="3696970"/>
            <a:ext cx="82804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-150</a:t>
            </a:r>
          </a:p>
        </p:txBody>
      </p:sp>
      <p:cxnSp>
        <p:nvCxnSpPr>
          <p:cNvPr id="14343" name="直接箭头连接符 14342"/>
          <p:cNvCxnSpPr>
            <a:stCxn id="64" idx="3"/>
            <a:endCxn id="61" idx="7"/>
          </p:cNvCxnSpPr>
          <p:nvPr/>
        </p:nvCxnSpPr>
        <p:spPr>
          <a:xfrm flipH="1">
            <a:off x="5894070" y="4273550"/>
            <a:ext cx="687705" cy="5829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Text Box 22"/>
          <p:cNvSpPr txBox="1">
            <a:spLocks noChangeArrowheads="1"/>
          </p:cNvSpPr>
          <p:nvPr/>
        </p:nvSpPr>
        <p:spPr bwMode="auto">
          <a:xfrm>
            <a:off x="5998210" y="4178935"/>
            <a:ext cx="5518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60</a:t>
            </a:r>
          </a:p>
        </p:txBody>
      </p:sp>
      <p:cxnSp>
        <p:nvCxnSpPr>
          <p:cNvPr id="14345" name="直接箭头连接符 14344"/>
          <p:cNvCxnSpPr>
            <a:stCxn id="55" idx="2"/>
            <a:endCxn id="61" idx="6"/>
          </p:cNvCxnSpPr>
          <p:nvPr/>
        </p:nvCxnSpPr>
        <p:spPr>
          <a:xfrm flipH="1" flipV="1">
            <a:off x="5951220" y="4993640"/>
            <a:ext cx="2033905" cy="1136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Text Box 25"/>
          <p:cNvSpPr txBox="1">
            <a:spLocks noChangeArrowheads="1"/>
          </p:cNvSpPr>
          <p:nvPr/>
        </p:nvSpPr>
        <p:spPr bwMode="auto">
          <a:xfrm>
            <a:off x="6894195" y="5147945"/>
            <a:ext cx="55181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cxnSp>
        <p:nvCxnSpPr>
          <p:cNvPr id="14347" name="直接箭头连接符 14346"/>
          <p:cNvCxnSpPr>
            <a:stCxn id="64" idx="5"/>
            <a:endCxn id="55" idx="1"/>
          </p:cNvCxnSpPr>
          <p:nvPr/>
        </p:nvCxnSpPr>
        <p:spPr>
          <a:xfrm>
            <a:off x="6856095" y="4273550"/>
            <a:ext cx="1185545" cy="6965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 Box 25"/>
          <p:cNvSpPr txBox="1">
            <a:spLocks noChangeArrowheads="1"/>
          </p:cNvSpPr>
          <p:nvPr/>
        </p:nvSpPr>
        <p:spPr bwMode="auto">
          <a:xfrm>
            <a:off x="7058025" y="4227195"/>
            <a:ext cx="68961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-30</a:t>
            </a: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614141" y="3069327"/>
          <a:ext cx="3904615" cy="2186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750"/>
                <a:gridCol w="520700"/>
                <a:gridCol w="520700"/>
                <a:gridCol w="520700"/>
                <a:gridCol w="520065"/>
                <a:gridCol w="520700"/>
              </a:tblGrid>
              <a:tr h="27813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dirty="0" smtClean="0"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600" b="1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20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{1,5}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u="sng" dirty="0" smtClean="0">
                          <a:solidFill>
                            <a:srgbClr val="FF0000"/>
                          </a:solidFill>
                          <a:latin typeface="Sitka Text" pitchFamily="2" charset="0"/>
                        </a:rPr>
                        <a:t>100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smtClean="0">
                          <a:solidFill>
                            <a:srgbClr val="008000"/>
                          </a:solidFill>
                          <a:latin typeface="Sitka Text" pitchFamily="2" charset="0"/>
                        </a:rPr>
                        <a:t>20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{1,5,4}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{1,5,4,3}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FF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{1,5,4,3,2}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sng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kern="1200" dirty="0" smtClean="0">
                          <a:solidFill>
                            <a:srgbClr val="008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348" name="椭圆 14347"/>
          <p:cNvSpPr/>
          <p:nvPr/>
        </p:nvSpPr>
        <p:spPr>
          <a:xfrm>
            <a:off x="3448685" y="4907915"/>
            <a:ext cx="621665" cy="534035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smtClean="0">
                <a:solidFill>
                  <a:srgbClr val="263AF8"/>
                </a:solidFill>
                <a:latin typeface="Sitka Text" pitchFamily="2" charset="0"/>
              </a:rPr>
              <a:t>60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8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altLang="zh-CN" sz="465" smtClean="0"/>
              <a:t>Lecture 9-3 Graph Algorithms III</a:t>
            </a:r>
            <a:endParaRPr lang="zh-CN" altLang="en-US" sz="465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46</a:t>
            </a:fld>
            <a:endParaRPr lang="zh-CN" altLang="en-US" sz="465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3778" y="242646"/>
            <a:ext cx="3996444" cy="6383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53745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23850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Graphs with Negative Edge Costs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137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1013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53ECC1-E1D1-4018-8255-F8BE7BACD96A}" type="slidenum">
              <a:rPr lang="en-US" altLang="zh-CN" sz="790"/>
              <a:pPr/>
              <a:t>47</a:t>
            </a:fld>
            <a:endParaRPr lang="en-US" altLang="zh-CN" sz="790"/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0550" y="1802765"/>
            <a:ext cx="7995920" cy="761365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If the graph has negative edge costs, then </a:t>
            </a:r>
            <a:r>
              <a:rPr lang="en-US" altLang="zh-CN" sz="2000" dirty="0" err="1"/>
              <a:t>Dijkstra’s</a:t>
            </a:r>
            <a:r>
              <a:rPr lang="en-US" altLang="zh-CN" sz="2000" dirty="0"/>
              <a:t> algorithm does not work</a:t>
            </a:r>
            <a:r>
              <a:rPr lang="en-US" altLang="zh-CN" sz="2000" dirty="0" smtClean="0"/>
              <a:t>. 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sp>
        <p:nvSpPr>
          <p:cNvPr id="48" name="Oval 3"/>
          <p:cNvSpPr>
            <a:spLocks noChangeArrowheads="1"/>
          </p:cNvSpPr>
          <p:nvPr/>
        </p:nvSpPr>
        <p:spPr bwMode="auto">
          <a:xfrm>
            <a:off x="5128260" y="2761615"/>
            <a:ext cx="461645" cy="46164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53" name="AutoShape 8"/>
          <p:cNvCxnSpPr>
            <a:cxnSpLocks noChangeShapeType="1"/>
            <a:stCxn id="48" idx="6"/>
            <a:endCxn id="54" idx="2"/>
          </p:cNvCxnSpPr>
          <p:nvPr/>
        </p:nvCxnSpPr>
        <p:spPr bwMode="auto">
          <a:xfrm>
            <a:off x="5589905" y="2992120"/>
            <a:ext cx="161480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9"/>
          <p:cNvSpPr>
            <a:spLocks noChangeArrowheads="1"/>
          </p:cNvSpPr>
          <p:nvPr/>
        </p:nvSpPr>
        <p:spPr bwMode="auto">
          <a:xfrm>
            <a:off x="7204710" y="2761615"/>
            <a:ext cx="461645" cy="46164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7940675" y="5069205"/>
            <a:ext cx="461645" cy="46164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cxnSp>
        <p:nvCxnSpPr>
          <p:cNvPr id="57" name="AutoShape 12"/>
          <p:cNvCxnSpPr>
            <a:cxnSpLocks noChangeShapeType="1"/>
            <a:stCxn id="55" idx="0"/>
            <a:endCxn id="54" idx="4"/>
          </p:cNvCxnSpPr>
          <p:nvPr/>
        </p:nvCxnSpPr>
        <p:spPr bwMode="auto">
          <a:xfrm flipH="1" flipV="1">
            <a:off x="7435215" y="3222625"/>
            <a:ext cx="735965" cy="18465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14"/>
          <p:cNvCxnSpPr>
            <a:cxnSpLocks noChangeShapeType="1"/>
            <a:stCxn id="48" idx="5"/>
            <a:endCxn id="64" idx="1"/>
          </p:cNvCxnSpPr>
          <p:nvPr/>
        </p:nvCxnSpPr>
        <p:spPr bwMode="auto">
          <a:xfrm>
            <a:off x="5522595" y="3155950"/>
            <a:ext cx="749935" cy="82677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5"/>
          <p:cNvCxnSpPr>
            <a:cxnSpLocks noChangeShapeType="1"/>
            <a:stCxn id="54" idx="3"/>
            <a:endCxn id="64" idx="7"/>
          </p:cNvCxnSpPr>
          <p:nvPr/>
        </p:nvCxnSpPr>
        <p:spPr bwMode="auto">
          <a:xfrm flipH="1">
            <a:off x="6598920" y="3155950"/>
            <a:ext cx="673100" cy="82677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16"/>
          <p:cNvSpPr>
            <a:spLocks noChangeArrowheads="1"/>
          </p:cNvSpPr>
          <p:nvPr/>
        </p:nvSpPr>
        <p:spPr bwMode="auto">
          <a:xfrm>
            <a:off x="5060950" y="4934585"/>
            <a:ext cx="461645" cy="46164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62" name="AutoShape 17"/>
          <p:cNvCxnSpPr>
            <a:cxnSpLocks noChangeShapeType="1"/>
            <a:stCxn id="61" idx="0"/>
            <a:endCxn id="48" idx="4"/>
          </p:cNvCxnSpPr>
          <p:nvPr/>
        </p:nvCxnSpPr>
        <p:spPr bwMode="auto">
          <a:xfrm flipV="1">
            <a:off x="5291455" y="3222625"/>
            <a:ext cx="67310" cy="1711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Oval 19"/>
          <p:cNvSpPr>
            <a:spLocks noChangeArrowheads="1"/>
          </p:cNvSpPr>
          <p:nvPr/>
        </p:nvSpPr>
        <p:spPr bwMode="auto">
          <a:xfrm>
            <a:off x="6205220" y="3915410"/>
            <a:ext cx="461645" cy="46164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608830" y="4007485"/>
            <a:ext cx="65659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68" name="Text Box 23"/>
          <p:cNvSpPr txBox="1">
            <a:spLocks noChangeArrowheads="1"/>
          </p:cNvSpPr>
          <p:nvPr/>
        </p:nvSpPr>
        <p:spPr bwMode="auto">
          <a:xfrm>
            <a:off x="5675630" y="3202940"/>
            <a:ext cx="8204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100</a:t>
            </a: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6011545" y="2651760"/>
            <a:ext cx="8204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210</a:t>
            </a:r>
          </a:p>
        </p:txBody>
      </p:sp>
      <p:sp>
        <p:nvSpPr>
          <p:cNvPr id="70" name="Text Box 25"/>
          <p:cNvSpPr txBox="1">
            <a:spLocks noChangeArrowheads="1"/>
          </p:cNvSpPr>
          <p:nvPr/>
        </p:nvSpPr>
        <p:spPr bwMode="auto">
          <a:xfrm>
            <a:off x="7863840" y="3934460"/>
            <a:ext cx="65659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71" name="Text Box 26"/>
          <p:cNvSpPr txBox="1">
            <a:spLocks noChangeArrowheads="1"/>
          </p:cNvSpPr>
          <p:nvPr/>
        </p:nvSpPr>
        <p:spPr bwMode="auto">
          <a:xfrm>
            <a:off x="6637020" y="3638550"/>
            <a:ext cx="9842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-150</a:t>
            </a:r>
          </a:p>
        </p:txBody>
      </p:sp>
      <p:cxnSp>
        <p:nvCxnSpPr>
          <p:cNvPr id="14343" name="直接箭头连接符 14342"/>
          <p:cNvCxnSpPr>
            <a:stCxn id="64" idx="3"/>
            <a:endCxn id="61" idx="7"/>
          </p:cNvCxnSpPr>
          <p:nvPr/>
        </p:nvCxnSpPr>
        <p:spPr>
          <a:xfrm flipH="1">
            <a:off x="5454650" y="4309110"/>
            <a:ext cx="817880" cy="6927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" name="Text Box 22"/>
          <p:cNvSpPr txBox="1">
            <a:spLocks noChangeArrowheads="1"/>
          </p:cNvSpPr>
          <p:nvPr/>
        </p:nvSpPr>
        <p:spPr bwMode="auto">
          <a:xfrm>
            <a:off x="5578475" y="4212590"/>
            <a:ext cx="65659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60</a:t>
            </a:r>
          </a:p>
        </p:txBody>
      </p:sp>
      <p:cxnSp>
        <p:nvCxnSpPr>
          <p:cNvPr id="14345" name="直接箭头连接符 14344"/>
          <p:cNvCxnSpPr>
            <a:stCxn id="55" idx="2"/>
            <a:endCxn id="61" idx="6"/>
          </p:cNvCxnSpPr>
          <p:nvPr/>
        </p:nvCxnSpPr>
        <p:spPr>
          <a:xfrm flipH="1" flipV="1">
            <a:off x="5522595" y="5165090"/>
            <a:ext cx="2418715" cy="1352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5" name="Text Box 25"/>
          <p:cNvSpPr txBox="1">
            <a:spLocks noChangeArrowheads="1"/>
          </p:cNvSpPr>
          <p:nvPr/>
        </p:nvSpPr>
        <p:spPr bwMode="auto">
          <a:xfrm>
            <a:off x="6644005" y="5364480"/>
            <a:ext cx="65659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10</a:t>
            </a:r>
          </a:p>
        </p:txBody>
      </p:sp>
      <p:cxnSp>
        <p:nvCxnSpPr>
          <p:cNvPr id="14347" name="直接箭头连接符 14346"/>
          <p:cNvCxnSpPr>
            <a:stCxn id="64" idx="5"/>
            <a:endCxn id="55" idx="1"/>
          </p:cNvCxnSpPr>
          <p:nvPr/>
        </p:nvCxnSpPr>
        <p:spPr>
          <a:xfrm>
            <a:off x="6598920" y="4309110"/>
            <a:ext cx="1409700" cy="82804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Text Box 25"/>
          <p:cNvSpPr txBox="1">
            <a:spLocks noChangeArrowheads="1"/>
          </p:cNvSpPr>
          <p:nvPr/>
        </p:nvSpPr>
        <p:spPr bwMode="auto">
          <a:xfrm>
            <a:off x="6838950" y="4269740"/>
            <a:ext cx="82042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-30</a:t>
            </a:r>
          </a:p>
        </p:txBody>
      </p:sp>
      <p:graphicFrame>
        <p:nvGraphicFramePr>
          <p:cNvPr id="109" name="表格 108"/>
          <p:cNvGraphicFramePr>
            <a:graphicFrameLocks noGrp="1"/>
          </p:cNvGraphicFramePr>
          <p:nvPr/>
        </p:nvGraphicFramePr>
        <p:xfrm>
          <a:off x="490951" y="3142987"/>
          <a:ext cx="3763645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/>
                <a:gridCol w="520700"/>
                <a:gridCol w="520700"/>
                <a:gridCol w="520700"/>
                <a:gridCol w="520065"/>
                <a:gridCol w="520700"/>
              </a:tblGrid>
              <a:tr h="27813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kern="1200" dirty="0" smtClean="0">
                          <a:solidFill>
                            <a:schemeClr val="dk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indent="0" algn="l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600" b="0" kern="1200" dirty="0" smtClean="0">
                          <a:solidFill>
                            <a:srgbClr val="00B050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u="none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600" b="1" u="none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u="none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600" b="1" u="none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sym typeface="Symbol" panose="05050102010706020507" pitchFamily="18" charset="2"/>
                        </a:rPr>
                        <a:t></a:t>
                      </a:r>
                      <a:endParaRPr lang="en-US" altLang="zh-CN" sz="1600" b="1" u="none" kern="1200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+mn-cs"/>
                        <a:sym typeface="Symbol" panose="05050102010706020507" pitchFamily="18" charset="2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600" b="0" kern="1200" dirty="0" smtClean="0">
                          <a:solidFill>
                            <a:srgbClr val="00B050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,4,5}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kern="1200" dirty="0" smtClean="0">
                          <a:solidFill>
                            <a:srgbClr val="C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kern="1200" dirty="0" smtClean="0">
                          <a:solidFill>
                            <a:srgbClr val="C00000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u="none" kern="1200" dirty="0" smtClean="0">
                          <a:solidFill>
                            <a:srgbClr val="C00000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20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600" b="0" kern="1200" dirty="0" smtClean="0">
                          <a:solidFill>
                            <a:srgbClr val="008000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,5,3}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i="0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i="0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i="0" u="none" kern="1200" dirty="0" smtClean="0">
                          <a:solidFill>
                            <a:srgbClr val="C00000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230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dirty="0" smtClean="0">
                          <a:solidFill>
                            <a:srgbClr val="C00000"/>
                          </a:solidFill>
                          <a:latin typeface="Sitka Text" pitchFamily="2" charset="0"/>
                        </a:rPr>
                        <a:t>60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20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600" b="0" kern="1200" dirty="0" smtClean="0">
                          <a:solidFill>
                            <a:srgbClr val="008000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,3}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i="0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i="0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i="0" u="none" kern="1200" dirty="0" smtClean="0">
                          <a:solidFill>
                            <a:srgbClr val="C00000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60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20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altLang="zh-CN" sz="1600" b="0" kern="1200" dirty="0" smtClean="0">
                          <a:solidFill>
                            <a:srgbClr val="008000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i="0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i="0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i="0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60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20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marL="0" algn="l" defTabSz="514350" rtl="0" eaLnBrk="1" latinLnBrk="0" hangingPunct="1"/>
                      <a:r>
                        <a:rPr lang="en-US" altLang="zh-CN" sz="1600" b="0" kern="1200" dirty="0" smtClean="0">
                          <a:solidFill>
                            <a:schemeClr val="dk1"/>
                          </a:solidFill>
                          <a:latin typeface="Bodoni MT Black" panose="02070A03080606020203" pitchFamily="18" charset="0"/>
                          <a:ea typeface="+mn-ea"/>
                          <a:cs typeface="+mn-cs"/>
                        </a:rPr>
                        <a:t>{0}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i="0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600" b="1" i="0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5143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i="0" u="none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60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0" u="none" dirty="0" smtClean="0">
                          <a:solidFill>
                            <a:schemeClr val="tx1"/>
                          </a:solidFill>
                          <a:latin typeface="Sitka Text" pitchFamily="2" charset="0"/>
                        </a:rPr>
                        <a:t>20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95376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All Pairs Shortest Path</a:t>
            </a:r>
          </a:p>
        </p:txBody>
      </p:sp>
      <p:pic>
        <p:nvPicPr>
          <p:cNvPr id="2" name="图片 1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137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1013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53ECC1-E1D1-4018-8255-F8BE7BACD96A}" type="slidenum">
              <a:rPr lang="en-US" altLang="zh-CN" sz="790"/>
              <a:pPr/>
              <a:t>48</a:t>
            </a:fld>
            <a:endParaRPr lang="en-US" altLang="zh-CN" sz="790"/>
          </a:p>
        </p:txBody>
      </p:sp>
      <p:sp>
        <p:nvSpPr>
          <p:cNvPr id="1013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6110" y="1765935"/>
            <a:ext cx="7914640" cy="414274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Given a edge weighted directed graph G = (V,E) </a:t>
            </a:r>
            <a:r>
              <a:rPr lang="en-US" altLang="zh-CN" sz="2400" dirty="0" smtClean="0">
                <a:ea typeface="宋体" panose="02010600030101010101" pitchFamily="2" charset="-122"/>
              </a:rPr>
              <a:t>, find </a:t>
            </a:r>
            <a:r>
              <a:rPr lang="en-US" altLang="zh-CN" sz="2400" dirty="0">
                <a:ea typeface="宋体" panose="02010600030101010101" pitchFamily="2" charset="-122"/>
              </a:rPr>
              <a:t>for all </a:t>
            </a:r>
            <a:r>
              <a:rPr lang="en-US" altLang="zh-CN" sz="2400" dirty="0" err="1">
                <a:ea typeface="宋体" panose="02010600030101010101" pitchFamily="2" charset="-122"/>
              </a:rPr>
              <a:t>u,v</a:t>
            </a:r>
            <a:r>
              <a:rPr lang="en-US" altLang="zh-CN" sz="2400" dirty="0">
                <a:ea typeface="宋体" panose="02010600030101010101" pitchFamily="2" charset="-122"/>
              </a:rPr>
              <a:t> in V the length of the shortest path from u to v.  </a:t>
            </a:r>
          </a:p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400" dirty="0" smtClean="0"/>
              <a:t>Could run </a:t>
            </a:r>
            <a:r>
              <a:rPr lang="en-US" altLang="zh-CN" sz="2400" dirty="0"/>
              <a:t>the appropriate single-source algorithm |V| </a:t>
            </a:r>
            <a:r>
              <a:rPr lang="en-US" altLang="zh-CN" sz="2400" dirty="0" smtClean="0"/>
              <a:t>times.</a:t>
            </a:r>
          </a:p>
          <a:p>
            <a:pPr lvl="1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000" dirty="0"/>
              <a:t>On sparse graphs, </a:t>
            </a:r>
            <a:r>
              <a:rPr lang="en-US" altLang="zh-CN" sz="2000" dirty="0" smtClean="0"/>
              <a:t>it </a:t>
            </a:r>
            <a:r>
              <a:rPr lang="en-US" altLang="zh-CN" sz="2000" dirty="0"/>
              <a:t>is </a:t>
            </a:r>
            <a:r>
              <a:rPr lang="en-US" altLang="zh-CN" sz="2000" dirty="0" smtClean="0"/>
              <a:t>fast to </a:t>
            </a:r>
            <a:r>
              <a:rPr lang="en-US" altLang="zh-CN" sz="2000" dirty="0"/>
              <a:t>run |V| </a:t>
            </a:r>
            <a:r>
              <a:rPr lang="en-US" altLang="zh-CN" sz="2000" dirty="0" err="1"/>
              <a:t>Dijkstra’s</a:t>
            </a:r>
            <a:r>
              <a:rPr lang="en-US" altLang="zh-CN" sz="2000" dirty="0"/>
              <a:t> algorithms coded with priority </a:t>
            </a:r>
            <a:r>
              <a:rPr lang="en-US" altLang="zh-CN" sz="2000" dirty="0" smtClean="0"/>
              <a:t>queues</a:t>
            </a:r>
          </a:p>
          <a:p>
            <a:pPr lvl="1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On dense graphs,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algorithm in </a:t>
            </a:r>
            <a:r>
              <a:rPr lang="en-US" altLang="zh-CN" sz="2000" dirty="0"/>
              <a:t>textbook section </a:t>
            </a:r>
            <a:r>
              <a:rPr lang="en-US" altLang="zh-CN" sz="2000" dirty="0" smtClean="0"/>
              <a:t>10.3.4 more faster in practice</a:t>
            </a:r>
            <a:endParaRPr lang="en-US" altLang="zh-CN" sz="2000" dirty="0" smtClean="0">
              <a:ea typeface="宋体" panose="02010600030101010101" pitchFamily="2" charset="-122"/>
            </a:endParaRPr>
          </a:p>
        </p:txBody>
      </p:sp>
      <p:grpSp>
        <p:nvGrpSpPr>
          <p:cNvPr id="217" name="组合 216"/>
          <p:cNvGrpSpPr/>
          <p:nvPr/>
        </p:nvGrpSpPr>
        <p:grpSpPr>
          <a:xfrm>
            <a:off x="8053705" y="5370195"/>
            <a:ext cx="737235" cy="772160"/>
            <a:chOff x="11177" y="6972"/>
            <a:chExt cx="422" cy="442"/>
          </a:xfrm>
          <a:solidFill>
            <a:schemeClr val="accent1">
              <a:lumMod val="50000"/>
              <a:alpha val="25000"/>
            </a:schemeClr>
          </a:solidFill>
        </p:grpSpPr>
        <p:sp>
          <p:nvSpPr>
            <p:cNvPr id="79" name="Freeform 87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1177" y="6972"/>
              <a:ext cx="423" cy="443"/>
            </a:xfrm>
            <a:custGeom>
              <a:avLst/>
              <a:gdLst>
                <a:gd name="T0" fmla="*/ 414 w 443"/>
                <a:gd name="T1" fmla="*/ 116 h 464"/>
                <a:gd name="T2" fmla="*/ 350 w 443"/>
                <a:gd name="T3" fmla="*/ 180 h 464"/>
                <a:gd name="T4" fmla="*/ 287 w 443"/>
                <a:gd name="T5" fmla="*/ 187 h 464"/>
                <a:gd name="T6" fmla="*/ 255 w 443"/>
                <a:gd name="T7" fmla="*/ 29 h 464"/>
                <a:gd name="T8" fmla="*/ 224 w 443"/>
                <a:gd name="T9" fmla="*/ 8 h 464"/>
                <a:gd name="T10" fmla="*/ 170 w 443"/>
                <a:gd name="T11" fmla="*/ 24 h 464"/>
                <a:gd name="T12" fmla="*/ 168 w 443"/>
                <a:gd name="T13" fmla="*/ 84 h 464"/>
                <a:gd name="T14" fmla="*/ 150 w 443"/>
                <a:gd name="T15" fmla="*/ 193 h 464"/>
                <a:gd name="T16" fmla="*/ 79 w 443"/>
                <a:gd name="T17" fmla="*/ 229 h 464"/>
                <a:gd name="T18" fmla="*/ 18 w 443"/>
                <a:gd name="T19" fmla="*/ 176 h 464"/>
                <a:gd name="T20" fmla="*/ 43 w 443"/>
                <a:gd name="T21" fmla="*/ 244 h 464"/>
                <a:gd name="T22" fmla="*/ 57 w 443"/>
                <a:gd name="T23" fmla="*/ 316 h 464"/>
                <a:gd name="T24" fmla="*/ 57 w 443"/>
                <a:gd name="T25" fmla="*/ 321 h 464"/>
                <a:gd name="T26" fmla="*/ 48 w 443"/>
                <a:gd name="T27" fmla="*/ 427 h 464"/>
                <a:gd name="T28" fmla="*/ 42 w 443"/>
                <a:gd name="T29" fmla="*/ 443 h 464"/>
                <a:gd name="T30" fmla="*/ 52 w 443"/>
                <a:gd name="T31" fmla="*/ 451 h 464"/>
                <a:gd name="T32" fmla="*/ 60 w 443"/>
                <a:gd name="T33" fmla="*/ 459 h 464"/>
                <a:gd name="T34" fmla="*/ 67 w 443"/>
                <a:gd name="T35" fmla="*/ 446 h 464"/>
                <a:gd name="T36" fmla="*/ 69 w 443"/>
                <a:gd name="T37" fmla="*/ 446 h 464"/>
                <a:gd name="T38" fmla="*/ 136 w 443"/>
                <a:gd name="T39" fmla="*/ 463 h 464"/>
                <a:gd name="T40" fmla="*/ 313 w 443"/>
                <a:gd name="T41" fmla="*/ 460 h 464"/>
                <a:gd name="T42" fmla="*/ 388 w 443"/>
                <a:gd name="T43" fmla="*/ 442 h 464"/>
                <a:gd name="T44" fmla="*/ 380 w 443"/>
                <a:gd name="T45" fmla="*/ 421 h 464"/>
                <a:gd name="T46" fmla="*/ 380 w 443"/>
                <a:gd name="T47" fmla="*/ 313 h 464"/>
                <a:gd name="T48" fmla="*/ 440 w 443"/>
                <a:gd name="T49" fmla="*/ 180 h 464"/>
                <a:gd name="T50" fmla="*/ 329 w 443"/>
                <a:gd name="T51" fmla="*/ 316 h 464"/>
                <a:gd name="T52" fmla="*/ 361 w 443"/>
                <a:gd name="T53" fmla="*/ 316 h 464"/>
                <a:gd name="T54" fmla="*/ 92 w 443"/>
                <a:gd name="T55" fmla="*/ 434 h 464"/>
                <a:gd name="T56" fmla="*/ 122 w 443"/>
                <a:gd name="T57" fmla="*/ 420 h 464"/>
                <a:gd name="T58" fmla="*/ 78 w 443"/>
                <a:gd name="T59" fmla="*/ 429 h 464"/>
                <a:gd name="T60" fmla="*/ 65 w 443"/>
                <a:gd name="T61" fmla="*/ 428 h 464"/>
                <a:gd name="T62" fmla="*/ 125 w 443"/>
                <a:gd name="T63" fmla="*/ 391 h 464"/>
                <a:gd name="T64" fmla="*/ 107 w 443"/>
                <a:gd name="T65" fmla="*/ 377 h 464"/>
                <a:gd name="T66" fmla="*/ 103 w 443"/>
                <a:gd name="T67" fmla="*/ 373 h 464"/>
                <a:gd name="T68" fmla="*/ 117 w 443"/>
                <a:gd name="T69" fmla="*/ 337 h 464"/>
                <a:gd name="T70" fmla="*/ 71 w 443"/>
                <a:gd name="T71" fmla="*/ 334 h 464"/>
                <a:gd name="T72" fmla="*/ 98 w 443"/>
                <a:gd name="T73" fmla="*/ 307 h 464"/>
                <a:gd name="T74" fmla="*/ 73 w 443"/>
                <a:gd name="T75" fmla="*/ 238 h 464"/>
                <a:gd name="T76" fmla="*/ 160 w 443"/>
                <a:gd name="T77" fmla="*/ 282 h 464"/>
                <a:gd name="T78" fmla="*/ 160 w 443"/>
                <a:gd name="T79" fmla="*/ 279 h 464"/>
                <a:gd name="T80" fmla="*/ 207 w 443"/>
                <a:gd name="T81" fmla="*/ 216 h 464"/>
                <a:gd name="T82" fmla="*/ 174 w 443"/>
                <a:gd name="T83" fmla="*/ 203 h 464"/>
                <a:gd name="T84" fmla="*/ 199 w 443"/>
                <a:gd name="T85" fmla="*/ 188 h 464"/>
                <a:gd name="T86" fmla="*/ 209 w 443"/>
                <a:gd name="T87" fmla="*/ 102 h 464"/>
                <a:gd name="T88" fmla="*/ 296 w 443"/>
                <a:gd name="T89" fmla="*/ 280 h 464"/>
                <a:gd name="T90" fmla="*/ 297 w 443"/>
                <a:gd name="T91" fmla="*/ 283 h 464"/>
                <a:gd name="T92" fmla="*/ 328 w 443"/>
                <a:gd name="T93" fmla="*/ 320 h 464"/>
                <a:gd name="T94" fmla="*/ 290 w 443"/>
                <a:gd name="T95" fmla="*/ 373 h 464"/>
                <a:gd name="T96" fmla="*/ 357 w 443"/>
                <a:gd name="T97" fmla="*/ 386 h 464"/>
                <a:gd name="T98" fmla="*/ 364 w 443"/>
                <a:gd name="T99" fmla="*/ 429 h 464"/>
                <a:gd name="T100" fmla="*/ 299 w 443"/>
                <a:gd name="T101" fmla="*/ 427 h 464"/>
                <a:gd name="T102" fmla="*/ 238 w 443"/>
                <a:gd name="T103" fmla="*/ 433 h 464"/>
                <a:gd name="T104" fmla="*/ 337 w 443"/>
                <a:gd name="T105" fmla="*/ 288 h 464"/>
                <a:gd name="T106" fmla="*/ 365 w 443"/>
                <a:gd name="T107" fmla="*/ 283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3" h="464">
                  <a:moveTo>
                    <a:pt x="436" y="154"/>
                  </a:moveTo>
                  <a:cubicBezTo>
                    <a:pt x="436" y="149"/>
                    <a:pt x="436" y="143"/>
                    <a:pt x="436" y="137"/>
                  </a:cubicBezTo>
                  <a:cubicBezTo>
                    <a:pt x="436" y="125"/>
                    <a:pt x="424" y="120"/>
                    <a:pt x="414" y="116"/>
                  </a:cubicBezTo>
                  <a:cubicBezTo>
                    <a:pt x="399" y="110"/>
                    <a:pt x="382" y="112"/>
                    <a:pt x="370" y="122"/>
                  </a:cubicBezTo>
                  <a:cubicBezTo>
                    <a:pt x="364" y="127"/>
                    <a:pt x="360" y="132"/>
                    <a:pt x="357" y="139"/>
                  </a:cubicBezTo>
                  <a:cubicBezTo>
                    <a:pt x="351" y="151"/>
                    <a:pt x="348" y="167"/>
                    <a:pt x="350" y="180"/>
                  </a:cubicBezTo>
                  <a:cubicBezTo>
                    <a:pt x="351" y="187"/>
                    <a:pt x="354" y="193"/>
                    <a:pt x="357" y="197"/>
                  </a:cubicBezTo>
                  <a:cubicBezTo>
                    <a:pt x="343" y="222"/>
                    <a:pt x="329" y="248"/>
                    <a:pt x="318" y="275"/>
                  </a:cubicBezTo>
                  <a:cubicBezTo>
                    <a:pt x="310" y="245"/>
                    <a:pt x="299" y="216"/>
                    <a:pt x="287" y="187"/>
                  </a:cubicBezTo>
                  <a:cubicBezTo>
                    <a:pt x="272" y="152"/>
                    <a:pt x="255" y="116"/>
                    <a:pt x="230" y="87"/>
                  </a:cubicBezTo>
                  <a:cubicBezTo>
                    <a:pt x="230" y="86"/>
                    <a:pt x="230" y="86"/>
                    <a:pt x="230" y="86"/>
                  </a:cubicBezTo>
                  <a:cubicBezTo>
                    <a:pt x="248" y="75"/>
                    <a:pt x="257" y="50"/>
                    <a:pt x="255" y="29"/>
                  </a:cubicBezTo>
                  <a:cubicBezTo>
                    <a:pt x="254" y="25"/>
                    <a:pt x="252" y="19"/>
                    <a:pt x="247" y="19"/>
                  </a:cubicBezTo>
                  <a:cubicBezTo>
                    <a:pt x="243" y="18"/>
                    <a:pt x="240" y="18"/>
                    <a:pt x="236" y="17"/>
                  </a:cubicBezTo>
                  <a:cubicBezTo>
                    <a:pt x="233" y="14"/>
                    <a:pt x="229" y="11"/>
                    <a:pt x="224" y="8"/>
                  </a:cubicBezTo>
                  <a:cubicBezTo>
                    <a:pt x="214" y="4"/>
                    <a:pt x="204" y="2"/>
                    <a:pt x="194" y="1"/>
                  </a:cubicBezTo>
                  <a:cubicBezTo>
                    <a:pt x="184" y="0"/>
                    <a:pt x="178" y="11"/>
                    <a:pt x="174" y="21"/>
                  </a:cubicBezTo>
                  <a:cubicBezTo>
                    <a:pt x="173" y="22"/>
                    <a:pt x="171" y="23"/>
                    <a:pt x="170" y="24"/>
                  </a:cubicBezTo>
                  <a:cubicBezTo>
                    <a:pt x="166" y="28"/>
                    <a:pt x="165" y="36"/>
                    <a:pt x="164" y="42"/>
                  </a:cubicBezTo>
                  <a:cubicBezTo>
                    <a:pt x="162" y="55"/>
                    <a:pt x="162" y="68"/>
                    <a:pt x="168" y="79"/>
                  </a:cubicBezTo>
                  <a:cubicBezTo>
                    <a:pt x="168" y="81"/>
                    <a:pt x="168" y="82"/>
                    <a:pt x="168" y="84"/>
                  </a:cubicBezTo>
                  <a:cubicBezTo>
                    <a:pt x="168" y="90"/>
                    <a:pt x="171" y="94"/>
                    <a:pt x="177" y="96"/>
                  </a:cubicBezTo>
                  <a:cubicBezTo>
                    <a:pt x="179" y="97"/>
                    <a:pt x="181" y="98"/>
                    <a:pt x="184" y="98"/>
                  </a:cubicBezTo>
                  <a:cubicBezTo>
                    <a:pt x="169" y="128"/>
                    <a:pt x="159" y="161"/>
                    <a:pt x="150" y="193"/>
                  </a:cubicBezTo>
                  <a:cubicBezTo>
                    <a:pt x="142" y="223"/>
                    <a:pt x="136" y="255"/>
                    <a:pt x="133" y="287"/>
                  </a:cubicBezTo>
                  <a:cubicBezTo>
                    <a:pt x="126" y="278"/>
                    <a:pt x="118" y="270"/>
                    <a:pt x="110" y="261"/>
                  </a:cubicBezTo>
                  <a:cubicBezTo>
                    <a:pt x="100" y="250"/>
                    <a:pt x="89" y="240"/>
                    <a:pt x="79" y="229"/>
                  </a:cubicBezTo>
                  <a:cubicBezTo>
                    <a:pt x="95" y="208"/>
                    <a:pt x="99" y="172"/>
                    <a:pt x="71" y="167"/>
                  </a:cubicBezTo>
                  <a:cubicBezTo>
                    <a:pt x="70" y="166"/>
                    <a:pt x="69" y="166"/>
                    <a:pt x="68" y="166"/>
                  </a:cubicBezTo>
                  <a:cubicBezTo>
                    <a:pt x="51" y="159"/>
                    <a:pt x="29" y="164"/>
                    <a:pt x="18" y="176"/>
                  </a:cubicBezTo>
                  <a:cubicBezTo>
                    <a:pt x="0" y="196"/>
                    <a:pt x="17" y="228"/>
                    <a:pt x="36" y="240"/>
                  </a:cubicBezTo>
                  <a:cubicBezTo>
                    <a:pt x="37" y="240"/>
                    <a:pt x="38" y="241"/>
                    <a:pt x="39" y="241"/>
                  </a:cubicBezTo>
                  <a:cubicBezTo>
                    <a:pt x="40" y="242"/>
                    <a:pt x="42" y="243"/>
                    <a:pt x="43" y="244"/>
                  </a:cubicBezTo>
                  <a:cubicBezTo>
                    <a:pt x="46" y="246"/>
                    <a:pt x="50" y="246"/>
                    <a:pt x="52" y="244"/>
                  </a:cubicBezTo>
                  <a:cubicBezTo>
                    <a:pt x="55" y="244"/>
                    <a:pt x="58" y="244"/>
                    <a:pt x="60" y="243"/>
                  </a:cubicBezTo>
                  <a:cubicBezTo>
                    <a:pt x="61" y="267"/>
                    <a:pt x="59" y="292"/>
                    <a:pt x="57" y="316"/>
                  </a:cubicBezTo>
                  <a:cubicBezTo>
                    <a:pt x="56" y="316"/>
                    <a:pt x="55" y="316"/>
                    <a:pt x="53" y="316"/>
                  </a:cubicBezTo>
                  <a:cubicBezTo>
                    <a:pt x="51" y="315"/>
                    <a:pt x="50" y="319"/>
                    <a:pt x="52" y="320"/>
                  </a:cubicBezTo>
                  <a:cubicBezTo>
                    <a:pt x="54" y="320"/>
                    <a:pt x="55" y="321"/>
                    <a:pt x="57" y="321"/>
                  </a:cubicBezTo>
                  <a:cubicBezTo>
                    <a:pt x="56" y="326"/>
                    <a:pt x="56" y="331"/>
                    <a:pt x="55" y="337"/>
                  </a:cubicBezTo>
                  <a:cubicBezTo>
                    <a:pt x="53" y="358"/>
                    <a:pt x="51" y="380"/>
                    <a:pt x="49" y="402"/>
                  </a:cubicBezTo>
                  <a:cubicBezTo>
                    <a:pt x="49" y="410"/>
                    <a:pt x="48" y="419"/>
                    <a:pt x="48" y="427"/>
                  </a:cubicBezTo>
                  <a:cubicBezTo>
                    <a:pt x="47" y="428"/>
                    <a:pt x="47" y="429"/>
                    <a:pt x="48" y="430"/>
                  </a:cubicBezTo>
                  <a:cubicBezTo>
                    <a:pt x="48" y="433"/>
                    <a:pt x="49" y="437"/>
                    <a:pt x="49" y="440"/>
                  </a:cubicBezTo>
                  <a:cubicBezTo>
                    <a:pt x="47" y="441"/>
                    <a:pt x="44" y="442"/>
                    <a:pt x="42" y="443"/>
                  </a:cubicBezTo>
                  <a:cubicBezTo>
                    <a:pt x="40" y="445"/>
                    <a:pt x="40" y="450"/>
                    <a:pt x="44" y="449"/>
                  </a:cubicBezTo>
                  <a:cubicBezTo>
                    <a:pt x="46" y="449"/>
                    <a:pt x="49" y="449"/>
                    <a:pt x="51" y="449"/>
                  </a:cubicBezTo>
                  <a:cubicBezTo>
                    <a:pt x="51" y="450"/>
                    <a:pt x="51" y="450"/>
                    <a:pt x="52" y="451"/>
                  </a:cubicBezTo>
                  <a:cubicBezTo>
                    <a:pt x="52" y="453"/>
                    <a:pt x="54" y="455"/>
                    <a:pt x="57" y="456"/>
                  </a:cubicBezTo>
                  <a:cubicBezTo>
                    <a:pt x="57" y="456"/>
                    <a:pt x="57" y="457"/>
                    <a:pt x="57" y="457"/>
                  </a:cubicBezTo>
                  <a:cubicBezTo>
                    <a:pt x="58" y="458"/>
                    <a:pt x="59" y="458"/>
                    <a:pt x="60" y="459"/>
                  </a:cubicBezTo>
                  <a:cubicBezTo>
                    <a:pt x="63" y="460"/>
                    <a:pt x="65" y="458"/>
                    <a:pt x="66" y="455"/>
                  </a:cubicBezTo>
                  <a:cubicBezTo>
                    <a:pt x="66" y="454"/>
                    <a:pt x="66" y="453"/>
                    <a:pt x="66" y="453"/>
                  </a:cubicBezTo>
                  <a:cubicBezTo>
                    <a:pt x="67" y="451"/>
                    <a:pt x="67" y="449"/>
                    <a:pt x="67" y="446"/>
                  </a:cubicBezTo>
                  <a:cubicBezTo>
                    <a:pt x="67" y="446"/>
                    <a:pt x="67" y="446"/>
                    <a:pt x="67" y="446"/>
                  </a:cubicBezTo>
                  <a:cubicBezTo>
                    <a:pt x="67" y="446"/>
                    <a:pt x="67" y="446"/>
                    <a:pt x="67" y="446"/>
                  </a:cubicBezTo>
                  <a:cubicBezTo>
                    <a:pt x="68" y="446"/>
                    <a:pt x="69" y="446"/>
                    <a:pt x="69" y="446"/>
                  </a:cubicBezTo>
                  <a:cubicBezTo>
                    <a:pt x="69" y="446"/>
                    <a:pt x="69" y="447"/>
                    <a:pt x="70" y="448"/>
                  </a:cubicBezTo>
                  <a:cubicBezTo>
                    <a:pt x="76" y="452"/>
                    <a:pt x="82" y="455"/>
                    <a:pt x="89" y="457"/>
                  </a:cubicBezTo>
                  <a:cubicBezTo>
                    <a:pt x="104" y="462"/>
                    <a:pt x="121" y="464"/>
                    <a:pt x="136" y="463"/>
                  </a:cubicBezTo>
                  <a:cubicBezTo>
                    <a:pt x="154" y="461"/>
                    <a:pt x="172" y="462"/>
                    <a:pt x="189" y="461"/>
                  </a:cubicBezTo>
                  <a:cubicBezTo>
                    <a:pt x="205" y="460"/>
                    <a:pt x="222" y="458"/>
                    <a:pt x="238" y="459"/>
                  </a:cubicBezTo>
                  <a:cubicBezTo>
                    <a:pt x="263" y="459"/>
                    <a:pt x="288" y="458"/>
                    <a:pt x="313" y="460"/>
                  </a:cubicBezTo>
                  <a:cubicBezTo>
                    <a:pt x="325" y="461"/>
                    <a:pt x="339" y="459"/>
                    <a:pt x="351" y="458"/>
                  </a:cubicBezTo>
                  <a:cubicBezTo>
                    <a:pt x="360" y="457"/>
                    <a:pt x="370" y="457"/>
                    <a:pt x="379" y="454"/>
                  </a:cubicBezTo>
                  <a:cubicBezTo>
                    <a:pt x="384" y="452"/>
                    <a:pt x="388" y="448"/>
                    <a:pt x="388" y="442"/>
                  </a:cubicBezTo>
                  <a:cubicBezTo>
                    <a:pt x="388" y="438"/>
                    <a:pt x="387" y="436"/>
                    <a:pt x="385" y="433"/>
                  </a:cubicBezTo>
                  <a:cubicBezTo>
                    <a:pt x="382" y="431"/>
                    <a:pt x="379" y="429"/>
                    <a:pt x="375" y="430"/>
                  </a:cubicBezTo>
                  <a:cubicBezTo>
                    <a:pt x="377" y="426"/>
                    <a:pt x="380" y="425"/>
                    <a:pt x="380" y="421"/>
                  </a:cubicBezTo>
                  <a:cubicBezTo>
                    <a:pt x="380" y="417"/>
                    <a:pt x="379" y="414"/>
                    <a:pt x="379" y="410"/>
                  </a:cubicBezTo>
                  <a:cubicBezTo>
                    <a:pt x="378" y="401"/>
                    <a:pt x="378" y="393"/>
                    <a:pt x="378" y="384"/>
                  </a:cubicBezTo>
                  <a:cubicBezTo>
                    <a:pt x="378" y="360"/>
                    <a:pt x="379" y="337"/>
                    <a:pt x="380" y="313"/>
                  </a:cubicBezTo>
                  <a:cubicBezTo>
                    <a:pt x="383" y="279"/>
                    <a:pt x="384" y="245"/>
                    <a:pt x="383" y="212"/>
                  </a:cubicBezTo>
                  <a:cubicBezTo>
                    <a:pt x="394" y="213"/>
                    <a:pt x="407" y="211"/>
                    <a:pt x="417" y="205"/>
                  </a:cubicBezTo>
                  <a:cubicBezTo>
                    <a:pt x="427" y="200"/>
                    <a:pt x="435" y="191"/>
                    <a:pt x="440" y="180"/>
                  </a:cubicBezTo>
                  <a:cubicBezTo>
                    <a:pt x="443" y="171"/>
                    <a:pt x="441" y="162"/>
                    <a:pt x="436" y="154"/>
                  </a:cubicBezTo>
                  <a:close/>
                  <a:moveTo>
                    <a:pt x="361" y="316"/>
                  </a:moveTo>
                  <a:cubicBezTo>
                    <a:pt x="350" y="316"/>
                    <a:pt x="339" y="316"/>
                    <a:pt x="329" y="316"/>
                  </a:cubicBezTo>
                  <a:cubicBezTo>
                    <a:pt x="331" y="308"/>
                    <a:pt x="333" y="300"/>
                    <a:pt x="336" y="292"/>
                  </a:cubicBezTo>
                  <a:cubicBezTo>
                    <a:pt x="344" y="292"/>
                    <a:pt x="355" y="293"/>
                    <a:pt x="364" y="289"/>
                  </a:cubicBezTo>
                  <a:cubicBezTo>
                    <a:pt x="363" y="298"/>
                    <a:pt x="362" y="307"/>
                    <a:pt x="361" y="316"/>
                  </a:cubicBezTo>
                  <a:close/>
                  <a:moveTo>
                    <a:pt x="238" y="433"/>
                  </a:moveTo>
                  <a:cubicBezTo>
                    <a:pt x="205" y="434"/>
                    <a:pt x="172" y="436"/>
                    <a:pt x="140" y="438"/>
                  </a:cubicBezTo>
                  <a:cubicBezTo>
                    <a:pt x="124" y="438"/>
                    <a:pt x="107" y="437"/>
                    <a:pt x="92" y="434"/>
                  </a:cubicBezTo>
                  <a:cubicBezTo>
                    <a:pt x="91" y="433"/>
                    <a:pt x="89" y="433"/>
                    <a:pt x="87" y="433"/>
                  </a:cubicBezTo>
                  <a:cubicBezTo>
                    <a:pt x="88" y="432"/>
                    <a:pt x="89" y="432"/>
                    <a:pt x="90" y="432"/>
                  </a:cubicBezTo>
                  <a:cubicBezTo>
                    <a:pt x="102" y="431"/>
                    <a:pt x="113" y="427"/>
                    <a:pt x="122" y="420"/>
                  </a:cubicBezTo>
                  <a:cubicBezTo>
                    <a:pt x="122" y="419"/>
                    <a:pt x="122" y="418"/>
                    <a:pt x="121" y="419"/>
                  </a:cubicBezTo>
                  <a:cubicBezTo>
                    <a:pt x="111" y="425"/>
                    <a:pt x="99" y="428"/>
                    <a:pt x="87" y="429"/>
                  </a:cubicBezTo>
                  <a:cubicBezTo>
                    <a:pt x="84" y="429"/>
                    <a:pt x="81" y="429"/>
                    <a:pt x="78" y="429"/>
                  </a:cubicBezTo>
                  <a:cubicBezTo>
                    <a:pt x="76" y="429"/>
                    <a:pt x="75" y="428"/>
                    <a:pt x="74" y="428"/>
                  </a:cubicBezTo>
                  <a:cubicBezTo>
                    <a:pt x="71" y="427"/>
                    <a:pt x="68" y="428"/>
                    <a:pt x="65" y="428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5" y="423"/>
                    <a:pt x="65" y="417"/>
                    <a:pt x="65" y="412"/>
                  </a:cubicBezTo>
                  <a:cubicBezTo>
                    <a:pt x="86" y="411"/>
                    <a:pt x="111" y="407"/>
                    <a:pt x="126" y="392"/>
                  </a:cubicBezTo>
                  <a:cubicBezTo>
                    <a:pt x="127" y="391"/>
                    <a:pt x="126" y="390"/>
                    <a:pt x="125" y="391"/>
                  </a:cubicBezTo>
                  <a:cubicBezTo>
                    <a:pt x="110" y="404"/>
                    <a:pt x="86" y="406"/>
                    <a:pt x="65" y="407"/>
                  </a:cubicBezTo>
                  <a:cubicBezTo>
                    <a:pt x="65" y="397"/>
                    <a:pt x="66" y="387"/>
                    <a:pt x="66" y="377"/>
                  </a:cubicBezTo>
                  <a:cubicBezTo>
                    <a:pt x="79" y="380"/>
                    <a:pt x="94" y="378"/>
                    <a:pt x="107" y="377"/>
                  </a:cubicBezTo>
                  <a:cubicBezTo>
                    <a:pt x="119" y="377"/>
                    <a:pt x="132" y="374"/>
                    <a:pt x="143" y="366"/>
                  </a:cubicBezTo>
                  <a:cubicBezTo>
                    <a:pt x="143" y="365"/>
                    <a:pt x="143" y="364"/>
                    <a:pt x="142" y="365"/>
                  </a:cubicBezTo>
                  <a:cubicBezTo>
                    <a:pt x="130" y="372"/>
                    <a:pt x="116" y="373"/>
                    <a:pt x="103" y="373"/>
                  </a:cubicBezTo>
                  <a:cubicBezTo>
                    <a:pt x="92" y="373"/>
                    <a:pt x="79" y="370"/>
                    <a:pt x="67" y="372"/>
                  </a:cubicBezTo>
                  <a:cubicBezTo>
                    <a:pt x="68" y="364"/>
                    <a:pt x="69" y="356"/>
                    <a:pt x="69" y="349"/>
                  </a:cubicBezTo>
                  <a:cubicBezTo>
                    <a:pt x="86" y="350"/>
                    <a:pt x="102" y="347"/>
                    <a:pt x="117" y="337"/>
                  </a:cubicBezTo>
                  <a:cubicBezTo>
                    <a:pt x="117" y="336"/>
                    <a:pt x="117" y="336"/>
                    <a:pt x="116" y="336"/>
                  </a:cubicBezTo>
                  <a:cubicBezTo>
                    <a:pt x="102" y="344"/>
                    <a:pt x="86" y="346"/>
                    <a:pt x="70" y="344"/>
                  </a:cubicBezTo>
                  <a:cubicBezTo>
                    <a:pt x="70" y="341"/>
                    <a:pt x="70" y="337"/>
                    <a:pt x="71" y="334"/>
                  </a:cubicBezTo>
                  <a:cubicBezTo>
                    <a:pt x="71" y="330"/>
                    <a:pt x="71" y="325"/>
                    <a:pt x="72" y="321"/>
                  </a:cubicBezTo>
                  <a:cubicBezTo>
                    <a:pt x="81" y="320"/>
                    <a:pt x="91" y="316"/>
                    <a:pt x="99" y="310"/>
                  </a:cubicBezTo>
                  <a:cubicBezTo>
                    <a:pt x="100" y="309"/>
                    <a:pt x="99" y="307"/>
                    <a:pt x="98" y="307"/>
                  </a:cubicBezTo>
                  <a:cubicBezTo>
                    <a:pt x="89" y="313"/>
                    <a:pt x="81" y="316"/>
                    <a:pt x="72" y="317"/>
                  </a:cubicBezTo>
                  <a:cubicBezTo>
                    <a:pt x="73" y="299"/>
                    <a:pt x="74" y="282"/>
                    <a:pt x="74" y="264"/>
                  </a:cubicBezTo>
                  <a:cubicBezTo>
                    <a:pt x="74" y="255"/>
                    <a:pt x="74" y="247"/>
                    <a:pt x="73" y="238"/>
                  </a:cubicBezTo>
                  <a:cubicBezTo>
                    <a:pt x="90" y="271"/>
                    <a:pt x="118" y="299"/>
                    <a:pt x="133" y="333"/>
                  </a:cubicBezTo>
                  <a:cubicBezTo>
                    <a:pt x="138" y="345"/>
                    <a:pt x="156" y="339"/>
                    <a:pt x="156" y="327"/>
                  </a:cubicBezTo>
                  <a:cubicBezTo>
                    <a:pt x="157" y="312"/>
                    <a:pt x="158" y="297"/>
                    <a:pt x="160" y="282"/>
                  </a:cubicBezTo>
                  <a:cubicBezTo>
                    <a:pt x="170" y="282"/>
                    <a:pt x="180" y="279"/>
                    <a:pt x="190" y="273"/>
                  </a:cubicBezTo>
                  <a:cubicBezTo>
                    <a:pt x="191" y="272"/>
                    <a:pt x="190" y="270"/>
                    <a:pt x="189" y="271"/>
                  </a:cubicBezTo>
                  <a:cubicBezTo>
                    <a:pt x="180" y="277"/>
                    <a:pt x="170" y="278"/>
                    <a:pt x="160" y="279"/>
                  </a:cubicBezTo>
                  <a:cubicBezTo>
                    <a:pt x="162" y="260"/>
                    <a:pt x="166" y="241"/>
                    <a:pt x="170" y="223"/>
                  </a:cubicBezTo>
                  <a:cubicBezTo>
                    <a:pt x="182" y="228"/>
                    <a:pt x="197" y="223"/>
                    <a:pt x="208" y="218"/>
                  </a:cubicBezTo>
                  <a:cubicBezTo>
                    <a:pt x="209" y="217"/>
                    <a:pt x="208" y="216"/>
                    <a:pt x="207" y="216"/>
                  </a:cubicBezTo>
                  <a:cubicBezTo>
                    <a:pt x="199" y="220"/>
                    <a:pt x="191" y="223"/>
                    <a:pt x="182" y="223"/>
                  </a:cubicBezTo>
                  <a:cubicBezTo>
                    <a:pt x="178" y="223"/>
                    <a:pt x="174" y="221"/>
                    <a:pt x="170" y="220"/>
                  </a:cubicBezTo>
                  <a:cubicBezTo>
                    <a:pt x="171" y="214"/>
                    <a:pt x="173" y="209"/>
                    <a:pt x="174" y="203"/>
                  </a:cubicBezTo>
                  <a:cubicBezTo>
                    <a:pt x="175" y="199"/>
                    <a:pt x="176" y="194"/>
                    <a:pt x="177" y="190"/>
                  </a:cubicBezTo>
                  <a:cubicBezTo>
                    <a:pt x="185" y="191"/>
                    <a:pt x="192" y="191"/>
                    <a:pt x="199" y="191"/>
                  </a:cubicBezTo>
                  <a:cubicBezTo>
                    <a:pt x="200" y="191"/>
                    <a:pt x="200" y="188"/>
                    <a:pt x="199" y="188"/>
                  </a:cubicBezTo>
                  <a:cubicBezTo>
                    <a:pt x="192" y="188"/>
                    <a:pt x="186" y="188"/>
                    <a:pt x="180" y="187"/>
                  </a:cubicBezTo>
                  <a:cubicBezTo>
                    <a:pt x="179" y="187"/>
                    <a:pt x="179" y="187"/>
                    <a:pt x="178" y="187"/>
                  </a:cubicBezTo>
                  <a:cubicBezTo>
                    <a:pt x="186" y="158"/>
                    <a:pt x="196" y="129"/>
                    <a:pt x="209" y="102"/>
                  </a:cubicBezTo>
                  <a:cubicBezTo>
                    <a:pt x="210" y="102"/>
                    <a:pt x="212" y="102"/>
                    <a:pt x="213" y="102"/>
                  </a:cubicBezTo>
                  <a:cubicBezTo>
                    <a:pt x="237" y="129"/>
                    <a:pt x="254" y="163"/>
                    <a:pt x="268" y="196"/>
                  </a:cubicBezTo>
                  <a:cubicBezTo>
                    <a:pt x="280" y="223"/>
                    <a:pt x="289" y="251"/>
                    <a:pt x="296" y="280"/>
                  </a:cubicBezTo>
                  <a:cubicBezTo>
                    <a:pt x="279" y="279"/>
                    <a:pt x="261" y="280"/>
                    <a:pt x="244" y="280"/>
                  </a:cubicBezTo>
                  <a:cubicBezTo>
                    <a:pt x="243" y="280"/>
                    <a:pt x="243" y="282"/>
                    <a:pt x="244" y="282"/>
                  </a:cubicBezTo>
                  <a:cubicBezTo>
                    <a:pt x="261" y="282"/>
                    <a:pt x="280" y="284"/>
                    <a:pt x="297" y="283"/>
                  </a:cubicBezTo>
                  <a:cubicBezTo>
                    <a:pt x="300" y="295"/>
                    <a:pt x="303" y="308"/>
                    <a:pt x="306" y="321"/>
                  </a:cubicBezTo>
                  <a:cubicBezTo>
                    <a:pt x="308" y="332"/>
                    <a:pt x="325" y="332"/>
                    <a:pt x="328" y="321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39" y="320"/>
                    <a:pt x="350" y="320"/>
                    <a:pt x="360" y="320"/>
                  </a:cubicBezTo>
                  <a:cubicBezTo>
                    <a:pt x="359" y="340"/>
                    <a:pt x="357" y="360"/>
                    <a:pt x="357" y="380"/>
                  </a:cubicBezTo>
                  <a:cubicBezTo>
                    <a:pt x="334" y="379"/>
                    <a:pt x="312" y="376"/>
                    <a:pt x="290" y="373"/>
                  </a:cubicBezTo>
                  <a:cubicBezTo>
                    <a:pt x="289" y="373"/>
                    <a:pt x="289" y="373"/>
                    <a:pt x="290" y="373"/>
                  </a:cubicBezTo>
                  <a:cubicBezTo>
                    <a:pt x="312" y="378"/>
                    <a:pt x="334" y="384"/>
                    <a:pt x="357" y="384"/>
                  </a:cubicBezTo>
                  <a:cubicBezTo>
                    <a:pt x="357" y="385"/>
                    <a:pt x="357" y="385"/>
                    <a:pt x="357" y="386"/>
                  </a:cubicBezTo>
                  <a:cubicBezTo>
                    <a:pt x="357" y="395"/>
                    <a:pt x="357" y="403"/>
                    <a:pt x="358" y="412"/>
                  </a:cubicBezTo>
                  <a:cubicBezTo>
                    <a:pt x="358" y="416"/>
                    <a:pt x="358" y="420"/>
                    <a:pt x="360" y="423"/>
                  </a:cubicBezTo>
                  <a:cubicBezTo>
                    <a:pt x="361" y="426"/>
                    <a:pt x="363" y="428"/>
                    <a:pt x="364" y="429"/>
                  </a:cubicBezTo>
                  <a:cubicBezTo>
                    <a:pt x="360" y="431"/>
                    <a:pt x="356" y="432"/>
                    <a:pt x="352" y="433"/>
                  </a:cubicBezTo>
                  <a:cubicBezTo>
                    <a:pt x="339" y="434"/>
                    <a:pt x="326" y="433"/>
                    <a:pt x="313" y="434"/>
                  </a:cubicBezTo>
                  <a:cubicBezTo>
                    <a:pt x="308" y="433"/>
                    <a:pt x="303" y="431"/>
                    <a:pt x="299" y="427"/>
                  </a:cubicBezTo>
                  <a:cubicBezTo>
                    <a:pt x="298" y="427"/>
                    <a:pt x="298" y="428"/>
                    <a:pt x="298" y="428"/>
                  </a:cubicBezTo>
                  <a:cubicBezTo>
                    <a:pt x="301" y="431"/>
                    <a:pt x="304" y="433"/>
                    <a:pt x="307" y="435"/>
                  </a:cubicBezTo>
                  <a:cubicBezTo>
                    <a:pt x="284" y="436"/>
                    <a:pt x="261" y="433"/>
                    <a:pt x="238" y="433"/>
                  </a:cubicBezTo>
                  <a:close/>
                  <a:moveTo>
                    <a:pt x="365" y="283"/>
                  </a:moveTo>
                  <a:cubicBezTo>
                    <a:pt x="362" y="285"/>
                    <a:pt x="359" y="286"/>
                    <a:pt x="356" y="287"/>
                  </a:cubicBezTo>
                  <a:cubicBezTo>
                    <a:pt x="350" y="288"/>
                    <a:pt x="343" y="288"/>
                    <a:pt x="337" y="288"/>
                  </a:cubicBezTo>
                  <a:cubicBezTo>
                    <a:pt x="347" y="261"/>
                    <a:pt x="361" y="235"/>
                    <a:pt x="375" y="210"/>
                  </a:cubicBezTo>
                  <a:cubicBezTo>
                    <a:pt x="375" y="210"/>
                    <a:pt x="376" y="210"/>
                    <a:pt x="376" y="210"/>
                  </a:cubicBezTo>
                  <a:cubicBezTo>
                    <a:pt x="372" y="234"/>
                    <a:pt x="368" y="259"/>
                    <a:pt x="365" y="283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0" name="Freeform 873"/>
            <p:cNvSpPr/>
            <p:nvPr>
              <p:custDataLst>
                <p:tags r:id="rId6"/>
              </p:custDataLst>
            </p:nvPr>
          </p:nvSpPr>
          <p:spPr bwMode="auto">
            <a:xfrm>
              <a:off x="11452" y="7363"/>
              <a:ext cx="65" cy="20"/>
            </a:xfrm>
            <a:custGeom>
              <a:avLst/>
              <a:gdLst>
                <a:gd name="T0" fmla="*/ 66 w 69"/>
                <a:gd name="T1" fmla="*/ 22 h 22"/>
                <a:gd name="T2" fmla="*/ 68 w 69"/>
                <a:gd name="T3" fmla="*/ 18 h 22"/>
                <a:gd name="T4" fmla="*/ 41 w 69"/>
                <a:gd name="T5" fmla="*/ 10 h 22"/>
                <a:gd name="T6" fmla="*/ 3 w 69"/>
                <a:gd name="T7" fmla="*/ 0 h 22"/>
                <a:gd name="T8" fmla="*/ 2 w 69"/>
                <a:gd name="T9" fmla="*/ 3 h 22"/>
                <a:gd name="T10" fmla="*/ 37 w 69"/>
                <a:gd name="T11" fmla="*/ 13 h 22"/>
                <a:gd name="T12" fmla="*/ 66 w 69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2">
                  <a:moveTo>
                    <a:pt x="66" y="22"/>
                  </a:moveTo>
                  <a:cubicBezTo>
                    <a:pt x="68" y="22"/>
                    <a:pt x="69" y="20"/>
                    <a:pt x="68" y="18"/>
                  </a:cubicBezTo>
                  <a:cubicBezTo>
                    <a:pt x="61" y="13"/>
                    <a:pt x="49" y="12"/>
                    <a:pt x="41" y="10"/>
                  </a:cubicBezTo>
                  <a:cubicBezTo>
                    <a:pt x="29" y="6"/>
                    <a:pt x="16" y="3"/>
                    <a:pt x="3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14" y="6"/>
                    <a:pt x="25" y="10"/>
                    <a:pt x="37" y="13"/>
                  </a:cubicBezTo>
                  <a:cubicBezTo>
                    <a:pt x="46" y="16"/>
                    <a:pt x="57" y="22"/>
                    <a:pt x="66" y="22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874"/>
            <p:cNvSpPr/>
            <p:nvPr>
              <p:custDataLst>
                <p:tags r:id="rId7"/>
              </p:custDataLst>
            </p:nvPr>
          </p:nvSpPr>
          <p:spPr bwMode="auto">
            <a:xfrm>
              <a:off x="11462" y="7310"/>
              <a:ext cx="55" cy="2"/>
            </a:xfrm>
            <a:custGeom>
              <a:avLst/>
              <a:gdLst>
                <a:gd name="T0" fmla="*/ 1 w 58"/>
                <a:gd name="T1" fmla="*/ 2 h 3"/>
                <a:gd name="T2" fmla="*/ 55 w 58"/>
                <a:gd name="T3" fmla="*/ 3 h 3"/>
                <a:gd name="T4" fmla="*/ 55 w 58"/>
                <a:gd name="T5" fmla="*/ 0 h 3"/>
                <a:gd name="T6" fmla="*/ 1 w 58"/>
                <a:gd name="T7" fmla="*/ 1 h 3"/>
                <a:gd name="T8" fmla="*/ 1 w 58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">
                  <a:moveTo>
                    <a:pt x="1" y="2"/>
                  </a:moveTo>
                  <a:cubicBezTo>
                    <a:pt x="19" y="3"/>
                    <a:pt x="37" y="3"/>
                    <a:pt x="55" y="3"/>
                  </a:cubicBezTo>
                  <a:cubicBezTo>
                    <a:pt x="58" y="3"/>
                    <a:pt x="58" y="0"/>
                    <a:pt x="55" y="0"/>
                  </a:cubicBezTo>
                  <a:cubicBezTo>
                    <a:pt x="37" y="0"/>
                    <a:pt x="19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875"/>
            <p:cNvSpPr/>
            <p:nvPr>
              <p:custDataLst>
                <p:tags r:id="rId8"/>
              </p:custDataLst>
            </p:nvPr>
          </p:nvSpPr>
          <p:spPr bwMode="auto">
            <a:xfrm>
              <a:off x="11409" y="7145"/>
              <a:ext cx="20" cy="14"/>
            </a:xfrm>
            <a:custGeom>
              <a:avLst/>
              <a:gdLst>
                <a:gd name="T0" fmla="*/ 4 w 21"/>
                <a:gd name="T1" fmla="*/ 12 h 15"/>
                <a:gd name="T2" fmla="*/ 20 w 21"/>
                <a:gd name="T3" fmla="*/ 11 h 15"/>
                <a:gd name="T4" fmla="*/ 19 w 21"/>
                <a:gd name="T5" fmla="*/ 8 h 15"/>
                <a:gd name="T6" fmla="*/ 6 w 21"/>
                <a:gd name="T7" fmla="*/ 11 h 15"/>
                <a:gd name="T8" fmla="*/ 1 w 21"/>
                <a:gd name="T9" fmla="*/ 0 h 15"/>
                <a:gd name="T10" fmla="*/ 1 w 21"/>
                <a:gd name="T11" fmla="*/ 0 h 15"/>
                <a:gd name="T12" fmla="*/ 4 w 21"/>
                <a:gd name="T1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">
                  <a:moveTo>
                    <a:pt x="4" y="12"/>
                  </a:moveTo>
                  <a:cubicBezTo>
                    <a:pt x="8" y="15"/>
                    <a:pt x="15" y="12"/>
                    <a:pt x="20" y="11"/>
                  </a:cubicBezTo>
                  <a:cubicBezTo>
                    <a:pt x="21" y="10"/>
                    <a:pt x="20" y="8"/>
                    <a:pt x="19" y="8"/>
                  </a:cubicBezTo>
                  <a:cubicBezTo>
                    <a:pt x="15" y="10"/>
                    <a:pt x="10" y="12"/>
                    <a:pt x="6" y="11"/>
                  </a:cubicBezTo>
                  <a:cubicBezTo>
                    <a:pt x="2" y="10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10"/>
                    <a:pt x="4" y="12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876"/>
            <p:cNvSpPr/>
            <p:nvPr>
              <p:custDataLst>
                <p:tags r:id="rId9"/>
              </p:custDataLst>
            </p:nvPr>
          </p:nvSpPr>
          <p:spPr bwMode="auto">
            <a:xfrm>
              <a:off x="11392" y="7192"/>
              <a:ext cx="55" cy="15"/>
            </a:xfrm>
            <a:custGeom>
              <a:avLst/>
              <a:gdLst>
                <a:gd name="T0" fmla="*/ 56 w 57"/>
                <a:gd name="T1" fmla="*/ 14 h 16"/>
                <a:gd name="T2" fmla="*/ 1 w 57"/>
                <a:gd name="T3" fmla="*/ 0 h 16"/>
                <a:gd name="T4" fmla="*/ 1 w 57"/>
                <a:gd name="T5" fmla="*/ 1 h 16"/>
                <a:gd name="T6" fmla="*/ 55 w 57"/>
                <a:gd name="T7" fmla="*/ 15 h 16"/>
                <a:gd name="T8" fmla="*/ 56 w 57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6">
                  <a:moveTo>
                    <a:pt x="56" y="14"/>
                  </a:moveTo>
                  <a:cubicBezTo>
                    <a:pt x="40" y="5"/>
                    <a:pt x="19" y="0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9" y="2"/>
                    <a:pt x="38" y="9"/>
                    <a:pt x="55" y="15"/>
                  </a:cubicBezTo>
                  <a:cubicBezTo>
                    <a:pt x="56" y="16"/>
                    <a:pt x="57" y="14"/>
                    <a:pt x="56" y="14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877"/>
            <p:cNvSpPr/>
            <p:nvPr>
              <p:custDataLst>
                <p:tags r:id="rId10"/>
              </p:custDataLst>
            </p:nvPr>
          </p:nvSpPr>
          <p:spPr bwMode="auto">
            <a:xfrm>
              <a:off x="11411" y="7293"/>
              <a:ext cx="36" cy="2"/>
            </a:xfrm>
            <a:custGeom>
              <a:avLst/>
              <a:gdLst>
                <a:gd name="T0" fmla="*/ 0 w 37"/>
                <a:gd name="T1" fmla="*/ 0 h 1"/>
                <a:gd name="T2" fmla="*/ 36 w 37"/>
                <a:gd name="T3" fmla="*/ 1 h 1"/>
                <a:gd name="T4" fmla="*/ 36 w 37"/>
                <a:gd name="T5" fmla="*/ 0 h 1"/>
                <a:gd name="T6" fmla="*/ 0 w 37"/>
                <a:gd name="T7" fmla="*/ 0 h 1"/>
                <a:gd name="T8" fmla="*/ 0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0" y="0"/>
                  </a:move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878"/>
            <p:cNvSpPr/>
            <p:nvPr>
              <p:custDataLst>
                <p:tags r:id="rId11"/>
              </p:custDataLst>
            </p:nvPr>
          </p:nvSpPr>
          <p:spPr bwMode="auto">
            <a:xfrm>
              <a:off x="11402" y="7354"/>
              <a:ext cx="44" cy="12"/>
            </a:xfrm>
            <a:custGeom>
              <a:avLst/>
              <a:gdLst>
                <a:gd name="T0" fmla="*/ 46 w 47"/>
                <a:gd name="T1" fmla="*/ 8 h 12"/>
                <a:gd name="T2" fmla="*/ 21 w 47"/>
                <a:gd name="T3" fmla="*/ 6 h 12"/>
                <a:gd name="T4" fmla="*/ 0 w 47"/>
                <a:gd name="T5" fmla="*/ 0 h 12"/>
                <a:gd name="T6" fmla="*/ 0 w 47"/>
                <a:gd name="T7" fmla="*/ 1 h 12"/>
                <a:gd name="T8" fmla="*/ 45 w 47"/>
                <a:gd name="T9" fmla="*/ 11 h 12"/>
                <a:gd name="T10" fmla="*/ 46 w 47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">
                  <a:moveTo>
                    <a:pt x="46" y="8"/>
                  </a:moveTo>
                  <a:cubicBezTo>
                    <a:pt x="38" y="7"/>
                    <a:pt x="29" y="7"/>
                    <a:pt x="21" y="6"/>
                  </a:cubicBezTo>
                  <a:cubicBezTo>
                    <a:pt x="14" y="4"/>
                    <a:pt x="7" y="2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4" y="6"/>
                    <a:pt x="30" y="12"/>
                    <a:pt x="45" y="11"/>
                  </a:cubicBezTo>
                  <a:cubicBezTo>
                    <a:pt x="46" y="10"/>
                    <a:pt x="47" y="9"/>
                    <a:pt x="46" y="8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879"/>
            <p:cNvSpPr/>
            <p:nvPr>
              <p:custDataLst>
                <p:tags r:id="rId12"/>
              </p:custDataLst>
            </p:nvPr>
          </p:nvSpPr>
          <p:spPr bwMode="auto">
            <a:xfrm>
              <a:off x="11336" y="7301"/>
              <a:ext cx="41" cy="15"/>
            </a:xfrm>
            <a:custGeom>
              <a:avLst/>
              <a:gdLst>
                <a:gd name="T0" fmla="*/ 42 w 43"/>
                <a:gd name="T1" fmla="*/ 2 h 16"/>
                <a:gd name="T2" fmla="*/ 41 w 43"/>
                <a:gd name="T3" fmla="*/ 1 h 16"/>
                <a:gd name="T4" fmla="*/ 1 w 43"/>
                <a:gd name="T5" fmla="*/ 10 h 16"/>
                <a:gd name="T6" fmla="*/ 0 w 43"/>
                <a:gd name="T7" fmla="*/ 11 h 16"/>
                <a:gd name="T8" fmla="*/ 42 w 43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6">
                  <a:moveTo>
                    <a:pt x="42" y="2"/>
                  </a:moveTo>
                  <a:cubicBezTo>
                    <a:pt x="43" y="1"/>
                    <a:pt x="42" y="0"/>
                    <a:pt x="41" y="1"/>
                  </a:cubicBezTo>
                  <a:cubicBezTo>
                    <a:pt x="30" y="11"/>
                    <a:pt x="15" y="14"/>
                    <a:pt x="1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5" y="16"/>
                    <a:pt x="31" y="12"/>
                    <a:pt x="42" y="2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880"/>
            <p:cNvSpPr/>
            <p:nvPr>
              <p:custDataLst>
                <p:tags r:id="rId13"/>
              </p:custDataLst>
            </p:nvPr>
          </p:nvSpPr>
          <p:spPr bwMode="auto">
            <a:xfrm>
              <a:off x="11339" y="7353"/>
              <a:ext cx="37" cy="5"/>
            </a:xfrm>
            <a:custGeom>
              <a:avLst/>
              <a:gdLst>
                <a:gd name="T0" fmla="*/ 38 w 39"/>
                <a:gd name="T1" fmla="*/ 1 h 5"/>
                <a:gd name="T2" fmla="*/ 1 w 39"/>
                <a:gd name="T3" fmla="*/ 1 h 5"/>
                <a:gd name="T4" fmla="*/ 1 w 39"/>
                <a:gd name="T5" fmla="*/ 3 h 5"/>
                <a:gd name="T6" fmla="*/ 38 w 39"/>
                <a:gd name="T7" fmla="*/ 3 h 5"/>
                <a:gd name="T8" fmla="*/ 38 w 3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">
                  <a:moveTo>
                    <a:pt x="38" y="1"/>
                  </a:moveTo>
                  <a:cubicBezTo>
                    <a:pt x="26" y="1"/>
                    <a:pt x="13" y="0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13" y="5"/>
                    <a:pt x="26" y="4"/>
                    <a:pt x="38" y="3"/>
                  </a:cubicBezTo>
                  <a:cubicBezTo>
                    <a:pt x="39" y="3"/>
                    <a:pt x="39" y="1"/>
                    <a:pt x="38" y="1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1066800"/>
            <a:ext cx="39757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765300"/>
            <a:ext cx="8678545" cy="398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68935" y="1110615"/>
            <a:ext cx="57461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</a:rPr>
              <a:t>Homework 7-2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7616666" y="4661218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16740" name="Freeform 356"/>
            <p:cNvSpPr/>
            <p:nvPr>
              <p:custDataLst>
                <p:tags r:id="rId6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1" name="Freeform 357"/>
            <p:cNvSpPr/>
            <p:nvPr>
              <p:custDataLst>
                <p:tags r:id="rId7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2" name="Freeform 358"/>
            <p:cNvSpPr/>
            <p:nvPr>
              <p:custDataLst>
                <p:tags r:id="rId8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3" name="Freeform 359"/>
            <p:cNvSpPr/>
            <p:nvPr>
              <p:custDataLst>
                <p:tags r:id="rId9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4" name="Freeform 360"/>
            <p:cNvSpPr/>
            <p:nvPr>
              <p:custDataLst>
                <p:tags r:id="rId10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5" name="Freeform 361"/>
            <p:cNvSpPr/>
            <p:nvPr>
              <p:custDataLst>
                <p:tags r:id="rId11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6" name="Freeform 362"/>
            <p:cNvSpPr/>
            <p:nvPr>
              <p:custDataLst>
                <p:tags r:id="rId12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7" name="Freeform 363"/>
            <p:cNvSpPr/>
            <p:nvPr>
              <p:custDataLst>
                <p:tags r:id="rId13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8" name="Freeform 364"/>
            <p:cNvSpPr/>
            <p:nvPr>
              <p:custDataLst>
                <p:tags r:id="rId14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9" name="Freeform 365"/>
            <p:cNvSpPr/>
            <p:nvPr>
              <p:custDataLst>
                <p:tags r:id="rId15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0" name="Freeform 366"/>
            <p:cNvSpPr/>
            <p:nvPr>
              <p:custDataLst>
                <p:tags r:id="rId16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1" name="Freeform 367"/>
            <p:cNvSpPr/>
            <p:nvPr>
              <p:custDataLst>
                <p:tags r:id="rId17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2" name="Freeform 368"/>
            <p:cNvSpPr/>
            <p:nvPr>
              <p:custDataLst>
                <p:tags r:id="rId18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3" name="Freeform 369"/>
            <p:cNvSpPr/>
            <p:nvPr>
              <p:custDataLst>
                <p:tags r:id="rId19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4" name="Freeform 370"/>
            <p:cNvSpPr/>
            <p:nvPr>
              <p:custDataLst>
                <p:tags r:id="rId20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5" name="Freeform 371"/>
            <p:cNvSpPr/>
            <p:nvPr>
              <p:custDataLst>
                <p:tags r:id="rId21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6" name="Freeform 372"/>
            <p:cNvSpPr/>
            <p:nvPr>
              <p:custDataLst>
                <p:tags r:id="rId22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7" name="Freeform 373"/>
            <p:cNvSpPr/>
            <p:nvPr>
              <p:custDataLst>
                <p:tags r:id="rId23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8" name="Freeform 374"/>
            <p:cNvSpPr/>
            <p:nvPr>
              <p:custDataLst>
                <p:tags r:id="rId24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9" name="Freeform 375"/>
            <p:cNvSpPr/>
            <p:nvPr>
              <p:custDataLst>
                <p:tags r:id="rId25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0" name="Freeform 376"/>
            <p:cNvSpPr/>
            <p:nvPr>
              <p:custDataLst>
                <p:tags r:id="rId26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1" name="Freeform 377"/>
            <p:cNvSpPr/>
            <p:nvPr>
              <p:custDataLst>
                <p:tags r:id="rId27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2" name="Freeform 378"/>
            <p:cNvSpPr/>
            <p:nvPr>
              <p:custDataLst>
                <p:tags r:id="rId28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3" name="Freeform 379"/>
            <p:cNvSpPr/>
            <p:nvPr>
              <p:custDataLst>
                <p:tags r:id="rId29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4" name="Freeform 380"/>
            <p:cNvSpPr/>
            <p:nvPr>
              <p:custDataLst>
                <p:tags r:id="rId30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5" name="Freeform 381"/>
            <p:cNvSpPr/>
            <p:nvPr>
              <p:custDataLst>
                <p:tags r:id="rId31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6" name="Freeform 382"/>
            <p:cNvSpPr/>
            <p:nvPr>
              <p:custDataLst>
                <p:tags r:id="rId32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7" name="Freeform 383"/>
            <p:cNvSpPr/>
            <p:nvPr>
              <p:custDataLst>
                <p:tags r:id="rId33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8" name="Freeform 384"/>
            <p:cNvSpPr/>
            <p:nvPr>
              <p:custDataLst>
                <p:tags r:id="rId34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9" name="Freeform 385"/>
            <p:cNvSpPr/>
            <p:nvPr>
              <p:custDataLst>
                <p:tags r:id="rId35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0" name="Freeform 386"/>
            <p:cNvSpPr/>
            <p:nvPr>
              <p:custDataLst>
                <p:tags r:id="rId36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1" name="Freeform 387"/>
            <p:cNvSpPr/>
            <p:nvPr>
              <p:custDataLst>
                <p:tags r:id="rId37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2" name="Freeform 388"/>
            <p:cNvSpPr/>
            <p:nvPr>
              <p:custDataLst>
                <p:tags r:id="rId38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3" name="Freeform 389"/>
            <p:cNvSpPr/>
            <p:nvPr>
              <p:custDataLst>
                <p:tags r:id="rId39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4" name="Freeform 390"/>
            <p:cNvSpPr/>
            <p:nvPr>
              <p:custDataLst>
                <p:tags r:id="rId40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5" name="Freeform 391"/>
            <p:cNvSpPr/>
            <p:nvPr>
              <p:custDataLst>
                <p:tags r:id="rId41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6" name="Freeform 392"/>
            <p:cNvSpPr/>
            <p:nvPr>
              <p:custDataLst>
                <p:tags r:id="rId42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7" name="Freeform 393"/>
            <p:cNvSpPr/>
            <p:nvPr>
              <p:custDataLst>
                <p:tags r:id="rId43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8" name="Freeform 394"/>
            <p:cNvSpPr/>
            <p:nvPr>
              <p:custDataLst>
                <p:tags r:id="rId44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9" name="Freeform 395"/>
            <p:cNvSpPr/>
            <p:nvPr>
              <p:custDataLst>
                <p:tags r:id="rId45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0" name="Freeform 396"/>
            <p:cNvSpPr/>
            <p:nvPr>
              <p:custDataLst>
                <p:tags r:id="rId46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1" name="Freeform 397"/>
            <p:cNvSpPr>
              <a:spLocks noEditPoints="1"/>
            </p:cNvSpPr>
            <p:nvPr>
              <p:custDataLst>
                <p:tags r:id="rId47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2" name="Freeform 398"/>
            <p:cNvSpPr/>
            <p:nvPr>
              <p:custDataLst>
                <p:tags r:id="rId48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3" name="Freeform 399"/>
            <p:cNvSpPr/>
            <p:nvPr>
              <p:custDataLst>
                <p:tags r:id="rId49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4" name="Freeform 400"/>
            <p:cNvSpPr/>
            <p:nvPr>
              <p:custDataLst>
                <p:tags r:id="rId50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5" name="Freeform 401"/>
            <p:cNvSpPr/>
            <p:nvPr>
              <p:custDataLst>
                <p:tags r:id="rId51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6" name="Freeform 402"/>
            <p:cNvSpPr/>
            <p:nvPr>
              <p:custDataLst>
                <p:tags r:id="rId52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7" name="Freeform 403"/>
            <p:cNvSpPr/>
            <p:nvPr>
              <p:custDataLst>
                <p:tags r:id="rId53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8" name="Freeform 404"/>
            <p:cNvSpPr/>
            <p:nvPr>
              <p:custDataLst>
                <p:tags r:id="rId54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9" name="Freeform 405"/>
            <p:cNvSpPr/>
            <p:nvPr>
              <p:custDataLst>
                <p:tags r:id="rId55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1" name="Freeform 407"/>
            <p:cNvSpPr/>
            <p:nvPr>
              <p:custDataLst>
                <p:tags r:id="rId56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Content Placeholder 2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899795" y="2887980"/>
            <a:ext cx="7186930" cy="926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0815" indent="-170815" algn="l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Char char=""/>
              <a:defRPr sz="32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1pPr>
            <a:lvl2pPr marL="5137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2665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2pPr>
            <a:lvl3pPr marL="8566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3pPr>
            <a:lvl4pPr marL="11995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1865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4pPr>
            <a:lvl5pPr marL="15424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1865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5pPr>
            <a:lvl6pPr marL="18853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/>
              <a:t>Textbook Exercises 9.5</a:t>
            </a: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71CEBBB-5C13-4167-AA25-0755E87E6100}" type="slidenum">
              <a:rPr lang="en-US" altLang="zh-CN" sz="465" smtClean="0"/>
              <a:pPr/>
              <a:t>49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24027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346200"/>
            <a:ext cx="8676640" cy="4892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21665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Why study shortest path problems?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6758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675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E8564F-A7D5-40B3-BB3D-4927E4A219FE}" type="slidenum">
              <a:rPr lang="en-US" altLang="zh-CN" sz="790"/>
              <a:pPr/>
              <a:t>5</a:t>
            </a:fld>
            <a:endParaRPr lang="en-US" altLang="zh-CN" sz="790"/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844040"/>
            <a:ext cx="7951470" cy="428053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263AF8"/>
                </a:solidFill>
                <a:ea typeface="宋体" panose="02010600030101010101" pitchFamily="2" charset="-122"/>
              </a:rPr>
              <a:t>Traveling on a budget: </a:t>
            </a:r>
            <a:r>
              <a:rPr lang="en-US" altLang="zh-CN" sz="2400" dirty="0">
                <a:ea typeface="宋体" panose="02010600030101010101" pitchFamily="2" charset="-122"/>
              </a:rPr>
              <a:t>What is the cheapest airline schedule from </a:t>
            </a:r>
            <a:r>
              <a:rPr lang="en-US" altLang="zh-CN" sz="2400" dirty="0" smtClean="0">
                <a:ea typeface="宋体" panose="02010600030101010101" pitchFamily="2" charset="-122"/>
              </a:rPr>
              <a:t>Guangzhou </a:t>
            </a:r>
            <a:r>
              <a:rPr lang="en-US" altLang="zh-CN" sz="2400" dirty="0">
                <a:ea typeface="宋体" panose="02010600030101010101" pitchFamily="2" charset="-122"/>
              </a:rPr>
              <a:t>to city X?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263AF8"/>
                </a:solidFill>
                <a:ea typeface="宋体" panose="02010600030101010101" pitchFamily="2" charset="-122"/>
              </a:rPr>
              <a:t>Optimizing routing of packets on the internet:</a:t>
            </a:r>
          </a:p>
          <a:p>
            <a:pPr lvl="1" algn="just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Vertices are routers and edges are network links with different delays.  What is the routing path with smallest total delay?</a:t>
            </a:r>
          </a:p>
          <a:p>
            <a:pPr algn="just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263AF8"/>
                </a:solidFill>
                <a:ea typeface="宋体" panose="02010600030101010101" pitchFamily="2" charset="-122"/>
              </a:rPr>
              <a:t>Shipping:</a:t>
            </a:r>
            <a:r>
              <a:rPr lang="en-US" altLang="zh-CN" sz="2400" dirty="0">
                <a:ea typeface="宋体" panose="02010600030101010101" pitchFamily="2" charset="-122"/>
              </a:rPr>
              <a:t> Find which highways and roads to take to minimize total delay due to traffic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etc.</a:t>
            </a:r>
          </a:p>
        </p:txBody>
      </p:sp>
      <p:grpSp>
        <p:nvGrpSpPr>
          <p:cNvPr id="424" name="组合 423"/>
          <p:cNvGrpSpPr/>
          <p:nvPr/>
        </p:nvGrpSpPr>
        <p:grpSpPr>
          <a:xfrm>
            <a:off x="8172450" y="5156835"/>
            <a:ext cx="523240" cy="989965"/>
            <a:chOff x="7145" y="3784"/>
            <a:chExt cx="284" cy="537"/>
          </a:xfrm>
          <a:solidFill>
            <a:schemeClr val="accent1">
              <a:lumMod val="75000"/>
              <a:alpha val="32000"/>
            </a:schemeClr>
          </a:solidFill>
        </p:grpSpPr>
        <p:sp>
          <p:nvSpPr>
            <p:cNvPr id="316" name="Freeform 901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145" y="3784"/>
              <a:ext cx="285" cy="365"/>
            </a:xfrm>
            <a:custGeom>
              <a:avLst/>
              <a:gdLst>
                <a:gd name="T0" fmla="*/ 62 w 298"/>
                <a:gd name="T1" fmla="*/ 58 h 381"/>
                <a:gd name="T2" fmla="*/ 58 w 298"/>
                <a:gd name="T3" fmla="*/ 61 h 381"/>
                <a:gd name="T4" fmla="*/ 17 w 298"/>
                <a:gd name="T5" fmla="*/ 122 h 381"/>
                <a:gd name="T6" fmla="*/ 4 w 298"/>
                <a:gd name="T7" fmla="*/ 174 h 381"/>
                <a:gd name="T8" fmla="*/ 28 w 298"/>
                <a:gd name="T9" fmla="*/ 216 h 381"/>
                <a:gd name="T10" fmla="*/ 94 w 298"/>
                <a:gd name="T11" fmla="*/ 118 h 381"/>
                <a:gd name="T12" fmla="*/ 141 w 298"/>
                <a:gd name="T13" fmla="*/ 100 h 381"/>
                <a:gd name="T14" fmla="*/ 205 w 298"/>
                <a:gd name="T15" fmla="*/ 151 h 381"/>
                <a:gd name="T16" fmla="*/ 205 w 298"/>
                <a:gd name="T17" fmla="*/ 152 h 381"/>
                <a:gd name="T18" fmla="*/ 182 w 298"/>
                <a:gd name="T19" fmla="*/ 192 h 381"/>
                <a:gd name="T20" fmla="*/ 119 w 298"/>
                <a:gd name="T21" fmla="*/ 251 h 381"/>
                <a:gd name="T22" fmla="*/ 110 w 298"/>
                <a:gd name="T23" fmla="*/ 255 h 381"/>
                <a:gd name="T24" fmla="*/ 66 w 298"/>
                <a:gd name="T25" fmla="*/ 367 h 381"/>
                <a:gd name="T26" fmla="*/ 149 w 298"/>
                <a:gd name="T27" fmla="*/ 340 h 381"/>
                <a:gd name="T28" fmla="*/ 290 w 298"/>
                <a:gd name="T29" fmla="*/ 110 h 381"/>
                <a:gd name="T30" fmla="*/ 30 w 298"/>
                <a:gd name="T31" fmla="*/ 204 h 381"/>
                <a:gd name="T32" fmla="*/ 30 w 298"/>
                <a:gd name="T33" fmla="*/ 210 h 381"/>
                <a:gd name="T34" fmla="*/ 49 w 298"/>
                <a:gd name="T35" fmla="*/ 150 h 381"/>
                <a:gd name="T36" fmla="*/ 45 w 298"/>
                <a:gd name="T37" fmla="*/ 126 h 381"/>
                <a:gd name="T38" fmla="*/ 57 w 298"/>
                <a:gd name="T39" fmla="*/ 185 h 381"/>
                <a:gd name="T40" fmla="*/ 73 w 298"/>
                <a:gd name="T41" fmla="*/ 73 h 381"/>
                <a:gd name="T42" fmla="*/ 66 w 298"/>
                <a:gd name="T43" fmla="*/ 128 h 381"/>
                <a:gd name="T44" fmla="*/ 122 w 298"/>
                <a:gd name="T45" fmla="*/ 48 h 381"/>
                <a:gd name="T46" fmla="*/ 132 w 298"/>
                <a:gd name="T47" fmla="*/ 88 h 381"/>
                <a:gd name="T48" fmla="*/ 85 w 298"/>
                <a:gd name="T49" fmla="*/ 75 h 381"/>
                <a:gd name="T50" fmla="*/ 189 w 298"/>
                <a:gd name="T51" fmla="*/ 37 h 381"/>
                <a:gd name="T52" fmla="*/ 180 w 298"/>
                <a:gd name="T53" fmla="*/ 90 h 381"/>
                <a:gd name="T54" fmla="*/ 89 w 298"/>
                <a:gd name="T55" fmla="*/ 307 h 381"/>
                <a:gd name="T56" fmla="*/ 104 w 298"/>
                <a:gd name="T57" fmla="*/ 360 h 381"/>
                <a:gd name="T58" fmla="*/ 111 w 298"/>
                <a:gd name="T59" fmla="*/ 306 h 381"/>
                <a:gd name="T60" fmla="*/ 131 w 298"/>
                <a:gd name="T61" fmla="*/ 260 h 381"/>
                <a:gd name="T62" fmla="*/ 133 w 298"/>
                <a:gd name="T63" fmla="*/ 257 h 381"/>
                <a:gd name="T64" fmla="*/ 184 w 298"/>
                <a:gd name="T65" fmla="*/ 254 h 381"/>
                <a:gd name="T66" fmla="*/ 263 w 298"/>
                <a:gd name="T67" fmla="*/ 163 h 381"/>
                <a:gd name="T68" fmla="*/ 178 w 298"/>
                <a:gd name="T69" fmla="*/ 237 h 381"/>
                <a:gd name="T70" fmla="*/ 202 w 298"/>
                <a:gd name="T71" fmla="*/ 205 h 381"/>
                <a:gd name="T72" fmla="*/ 203 w 298"/>
                <a:gd name="T73" fmla="*/ 202 h 381"/>
                <a:gd name="T74" fmla="*/ 217 w 298"/>
                <a:gd name="T75" fmla="*/ 154 h 381"/>
                <a:gd name="T76" fmla="*/ 218 w 298"/>
                <a:gd name="T77" fmla="*/ 152 h 381"/>
                <a:gd name="T78" fmla="*/ 244 w 298"/>
                <a:gd name="T79" fmla="*/ 80 h 381"/>
                <a:gd name="T80" fmla="*/ 228 w 298"/>
                <a:gd name="T81" fmla="*/ 100 h 381"/>
                <a:gd name="T82" fmla="*/ 182 w 298"/>
                <a:gd name="T83" fmla="*/ 91 h 381"/>
                <a:gd name="T84" fmla="*/ 236 w 298"/>
                <a:gd name="T85" fmla="*/ 63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98" h="381">
                  <a:moveTo>
                    <a:pt x="290" y="110"/>
                  </a:moveTo>
                  <a:cubicBezTo>
                    <a:pt x="280" y="70"/>
                    <a:pt x="246" y="35"/>
                    <a:pt x="209" y="20"/>
                  </a:cubicBezTo>
                  <a:cubicBezTo>
                    <a:pt x="158" y="0"/>
                    <a:pt x="101" y="24"/>
                    <a:pt x="62" y="58"/>
                  </a:cubicBezTo>
                  <a:cubicBezTo>
                    <a:pt x="61" y="58"/>
                    <a:pt x="60" y="58"/>
                    <a:pt x="60" y="58"/>
                  </a:cubicBezTo>
                  <a:cubicBezTo>
                    <a:pt x="58" y="58"/>
                    <a:pt x="57" y="59"/>
                    <a:pt x="58" y="60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6" y="63"/>
                    <a:pt x="54" y="65"/>
                    <a:pt x="52" y="67"/>
                  </a:cubicBezTo>
                  <a:cubicBezTo>
                    <a:pt x="38" y="82"/>
                    <a:pt x="25" y="100"/>
                    <a:pt x="18" y="119"/>
                  </a:cubicBezTo>
                  <a:cubicBezTo>
                    <a:pt x="17" y="120"/>
                    <a:pt x="17" y="121"/>
                    <a:pt x="17" y="122"/>
                  </a:cubicBezTo>
                  <a:cubicBezTo>
                    <a:pt x="12" y="136"/>
                    <a:pt x="9" y="150"/>
                    <a:pt x="10" y="165"/>
                  </a:cubicBezTo>
                  <a:cubicBezTo>
                    <a:pt x="7" y="167"/>
                    <a:pt x="4" y="169"/>
                    <a:pt x="2" y="171"/>
                  </a:cubicBezTo>
                  <a:cubicBezTo>
                    <a:pt x="0" y="172"/>
                    <a:pt x="2" y="175"/>
                    <a:pt x="4" y="174"/>
                  </a:cubicBezTo>
                  <a:cubicBezTo>
                    <a:pt x="6" y="173"/>
                    <a:pt x="8" y="172"/>
                    <a:pt x="10" y="170"/>
                  </a:cubicBezTo>
                  <a:cubicBezTo>
                    <a:pt x="12" y="185"/>
                    <a:pt x="17" y="200"/>
                    <a:pt x="26" y="213"/>
                  </a:cubicBezTo>
                  <a:cubicBezTo>
                    <a:pt x="26" y="214"/>
                    <a:pt x="27" y="216"/>
                    <a:pt x="28" y="216"/>
                  </a:cubicBezTo>
                  <a:cubicBezTo>
                    <a:pt x="43" y="218"/>
                    <a:pt x="58" y="213"/>
                    <a:pt x="72" y="207"/>
                  </a:cubicBezTo>
                  <a:cubicBezTo>
                    <a:pt x="75" y="206"/>
                    <a:pt x="75" y="202"/>
                    <a:pt x="74" y="200"/>
                  </a:cubicBezTo>
                  <a:cubicBezTo>
                    <a:pt x="58" y="169"/>
                    <a:pt x="66" y="138"/>
                    <a:pt x="94" y="118"/>
                  </a:cubicBezTo>
                  <a:cubicBezTo>
                    <a:pt x="107" y="109"/>
                    <a:pt x="122" y="102"/>
                    <a:pt x="139" y="100"/>
                  </a:cubicBezTo>
                  <a:cubicBezTo>
                    <a:pt x="139" y="100"/>
                    <a:pt x="140" y="100"/>
                    <a:pt x="140" y="101"/>
                  </a:cubicBezTo>
                  <a:cubicBezTo>
                    <a:pt x="141" y="102"/>
                    <a:pt x="142" y="101"/>
                    <a:pt x="141" y="100"/>
                  </a:cubicBezTo>
                  <a:cubicBezTo>
                    <a:pt x="141" y="100"/>
                    <a:pt x="141" y="99"/>
                    <a:pt x="141" y="99"/>
                  </a:cubicBezTo>
                  <a:cubicBezTo>
                    <a:pt x="153" y="98"/>
                    <a:pt x="166" y="99"/>
                    <a:pt x="177" y="103"/>
                  </a:cubicBezTo>
                  <a:cubicBezTo>
                    <a:pt x="198" y="110"/>
                    <a:pt x="207" y="131"/>
                    <a:pt x="205" y="151"/>
                  </a:cubicBezTo>
                  <a:cubicBezTo>
                    <a:pt x="204" y="151"/>
                    <a:pt x="203" y="151"/>
                    <a:pt x="202" y="151"/>
                  </a:cubicBezTo>
                  <a:cubicBezTo>
                    <a:pt x="201" y="151"/>
                    <a:pt x="201" y="152"/>
                    <a:pt x="202" y="152"/>
                  </a:cubicBezTo>
                  <a:cubicBezTo>
                    <a:pt x="203" y="152"/>
                    <a:pt x="204" y="152"/>
                    <a:pt x="205" y="152"/>
                  </a:cubicBezTo>
                  <a:cubicBezTo>
                    <a:pt x="204" y="160"/>
                    <a:pt x="201" y="168"/>
                    <a:pt x="197" y="175"/>
                  </a:cubicBezTo>
                  <a:cubicBezTo>
                    <a:pt x="194" y="181"/>
                    <a:pt x="189" y="188"/>
                    <a:pt x="184" y="193"/>
                  </a:cubicBezTo>
                  <a:cubicBezTo>
                    <a:pt x="183" y="193"/>
                    <a:pt x="183" y="192"/>
                    <a:pt x="182" y="192"/>
                  </a:cubicBezTo>
                  <a:cubicBezTo>
                    <a:pt x="181" y="192"/>
                    <a:pt x="180" y="193"/>
                    <a:pt x="181" y="193"/>
                  </a:cubicBezTo>
                  <a:cubicBezTo>
                    <a:pt x="182" y="193"/>
                    <a:pt x="183" y="194"/>
                    <a:pt x="183" y="194"/>
                  </a:cubicBezTo>
                  <a:cubicBezTo>
                    <a:pt x="165" y="216"/>
                    <a:pt x="139" y="233"/>
                    <a:pt x="119" y="251"/>
                  </a:cubicBezTo>
                  <a:cubicBezTo>
                    <a:pt x="118" y="252"/>
                    <a:pt x="117" y="253"/>
                    <a:pt x="116" y="253"/>
                  </a:cubicBezTo>
                  <a:cubicBezTo>
                    <a:pt x="114" y="253"/>
                    <a:pt x="112" y="253"/>
                    <a:pt x="110" y="253"/>
                  </a:cubicBezTo>
                  <a:cubicBezTo>
                    <a:pt x="109" y="253"/>
                    <a:pt x="109" y="254"/>
                    <a:pt x="110" y="255"/>
                  </a:cubicBezTo>
                  <a:cubicBezTo>
                    <a:pt x="112" y="255"/>
                    <a:pt x="113" y="255"/>
                    <a:pt x="115" y="255"/>
                  </a:cubicBezTo>
                  <a:cubicBezTo>
                    <a:pt x="85" y="283"/>
                    <a:pt x="61" y="318"/>
                    <a:pt x="63" y="361"/>
                  </a:cubicBezTo>
                  <a:cubicBezTo>
                    <a:pt x="63" y="364"/>
                    <a:pt x="64" y="366"/>
                    <a:pt x="66" y="367"/>
                  </a:cubicBezTo>
                  <a:cubicBezTo>
                    <a:pt x="78" y="372"/>
                    <a:pt x="91" y="373"/>
                    <a:pt x="104" y="373"/>
                  </a:cubicBezTo>
                  <a:cubicBezTo>
                    <a:pt x="105" y="378"/>
                    <a:pt x="111" y="381"/>
                    <a:pt x="115" y="376"/>
                  </a:cubicBezTo>
                  <a:cubicBezTo>
                    <a:pt x="126" y="364"/>
                    <a:pt x="139" y="354"/>
                    <a:pt x="149" y="340"/>
                  </a:cubicBezTo>
                  <a:cubicBezTo>
                    <a:pt x="159" y="327"/>
                    <a:pt x="173" y="313"/>
                    <a:pt x="185" y="300"/>
                  </a:cubicBezTo>
                  <a:cubicBezTo>
                    <a:pt x="214" y="272"/>
                    <a:pt x="243" y="244"/>
                    <a:pt x="266" y="210"/>
                  </a:cubicBezTo>
                  <a:cubicBezTo>
                    <a:pt x="285" y="181"/>
                    <a:pt x="298" y="145"/>
                    <a:pt x="290" y="110"/>
                  </a:cubicBezTo>
                  <a:close/>
                  <a:moveTo>
                    <a:pt x="57" y="185"/>
                  </a:moveTo>
                  <a:cubicBezTo>
                    <a:pt x="50" y="193"/>
                    <a:pt x="37" y="197"/>
                    <a:pt x="28" y="201"/>
                  </a:cubicBezTo>
                  <a:cubicBezTo>
                    <a:pt x="26" y="202"/>
                    <a:pt x="28" y="205"/>
                    <a:pt x="30" y="204"/>
                  </a:cubicBezTo>
                  <a:cubicBezTo>
                    <a:pt x="39" y="199"/>
                    <a:pt x="51" y="195"/>
                    <a:pt x="57" y="187"/>
                  </a:cubicBezTo>
                  <a:cubicBezTo>
                    <a:pt x="58" y="191"/>
                    <a:pt x="60" y="196"/>
                    <a:pt x="62" y="200"/>
                  </a:cubicBezTo>
                  <a:cubicBezTo>
                    <a:pt x="52" y="205"/>
                    <a:pt x="41" y="208"/>
                    <a:pt x="30" y="210"/>
                  </a:cubicBezTo>
                  <a:cubicBezTo>
                    <a:pt x="22" y="195"/>
                    <a:pt x="19" y="179"/>
                    <a:pt x="20" y="164"/>
                  </a:cubicBezTo>
                  <a:cubicBezTo>
                    <a:pt x="29" y="158"/>
                    <a:pt x="38" y="154"/>
                    <a:pt x="49" y="153"/>
                  </a:cubicBezTo>
                  <a:cubicBezTo>
                    <a:pt x="51" y="153"/>
                    <a:pt x="51" y="150"/>
                    <a:pt x="49" y="150"/>
                  </a:cubicBezTo>
                  <a:cubicBezTo>
                    <a:pt x="40" y="150"/>
                    <a:pt x="30" y="154"/>
                    <a:pt x="21" y="158"/>
                  </a:cubicBezTo>
                  <a:cubicBezTo>
                    <a:pt x="23" y="147"/>
                    <a:pt x="26" y="136"/>
                    <a:pt x="32" y="125"/>
                  </a:cubicBezTo>
                  <a:cubicBezTo>
                    <a:pt x="36" y="125"/>
                    <a:pt x="41" y="126"/>
                    <a:pt x="45" y="126"/>
                  </a:cubicBezTo>
                  <a:cubicBezTo>
                    <a:pt x="52" y="128"/>
                    <a:pt x="58" y="129"/>
                    <a:pt x="64" y="131"/>
                  </a:cubicBezTo>
                  <a:cubicBezTo>
                    <a:pt x="64" y="131"/>
                    <a:pt x="64" y="132"/>
                    <a:pt x="64" y="132"/>
                  </a:cubicBezTo>
                  <a:cubicBezTo>
                    <a:pt x="53" y="148"/>
                    <a:pt x="52" y="167"/>
                    <a:pt x="57" y="185"/>
                  </a:cubicBezTo>
                  <a:close/>
                  <a:moveTo>
                    <a:pt x="66" y="128"/>
                  </a:moveTo>
                  <a:cubicBezTo>
                    <a:pt x="57" y="124"/>
                    <a:pt x="46" y="120"/>
                    <a:pt x="35" y="118"/>
                  </a:cubicBezTo>
                  <a:cubicBezTo>
                    <a:pt x="45" y="101"/>
                    <a:pt x="58" y="86"/>
                    <a:pt x="73" y="73"/>
                  </a:cubicBezTo>
                  <a:cubicBezTo>
                    <a:pt x="75" y="74"/>
                    <a:pt x="77" y="75"/>
                    <a:pt x="79" y="77"/>
                  </a:cubicBezTo>
                  <a:cubicBezTo>
                    <a:pt x="88" y="83"/>
                    <a:pt x="97" y="90"/>
                    <a:pt x="105" y="97"/>
                  </a:cubicBezTo>
                  <a:cubicBezTo>
                    <a:pt x="89" y="104"/>
                    <a:pt x="76" y="114"/>
                    <a:pt x="66" y="128"/>
                  </a:cubicBezTo>
                  <a:close/>
                  <a:moveTo>
                    <a:pt x="136" y="87"/>
                  </a:moveTo>
                  <a:cubicBezTo>
                    <a:pt x="134" y="83"/>
                    <a:pt x="133" y="79"/>
                    <a:pt x="132" y="75"/>
                  </a:cubicBezTo>
                  <a:cubicBezTo>
                    <a:pt x="129" y="68"/>
                    <a:pt x="128" y="54"/>
                    <a:pt x="122" y="48"/>
                  </a:cubicBezTo>
                  <a:cubicBezTo>
                    <a:pt x="121" y="47"/>
                    <a:pt x="119" y="47"/>
                    <a:pt x="118" y="49"/>
                  </a:cubicBezTo>
                  <a:cubicBezTo>
                    <a:pt x="117" y="58"/>
                    <a:pt x="125" y="71"/>
                    <a:pt x="128" y="79"/>
                  </a:cubicBezTo>
                  <a:cubicBezTo>
                    <a:pt x="129" y="82"/>
                    <a:pt x="131" y="85"/>
                    <a:pt x="132" y="88"/>
                  </a:cubicBezTo>
                  <a:cubicBezTo>
                    <a:pt x="128" y="89"/>
                    <a:pt x="125" y="90"/>
                    <a:pt x="121" y="91"/>
                  </a:cubicBezTo>
                  <a:cubicBezTo>
                    <a:pt x="117" y="92"/>
                    <a:pt x="112" y="94"/>
                    <a:pt x="107" y="96"/>
                  </a:cubicBezTo>
                  <a:cubicBezTo>
                    <a:pt x="100" y="89"/>
                    <a:pt x="93" y="82"/>
                    <a:pt x="85" y="75"/>
                  </a:cubicBezTo>
                  <a:cubicBezTo>
                    <a:pt x="83" y="73"/>
                    <a:pt x="80" y="71"/>
                    <a:pt x="78" y="69"/>
                  </a:cubicBezTo>
                  <a:cubicBezTo>
                    <a:pt x="95" y="55"/>
                    <a:pt x="114" y="45"/>
                    <a:pt x="132" y="39"/>
                  </a:cubicBezTo>
                  <a:cubicBezTo>
                    <a:pt x="151" y="33"/>
                    <a:pt x="171" y="32"/>
                    <a:pt x="189" y="37"/>
                  </a:cubicBezTo>
                  <a:cubicBezTo>
                    <a:pt x="190" y="45"/>
                    <a:pt x="191" y="53"/>
                    <a:pt x="189" y="61"/>
                  </a:cubicBezTo>
                  <a:cubicBezTo>
                    <a:pt x="188" y="71"/>
                    <a:pt x="185" y="80"/>
                    <a:pt x="180" y="90"/>
                  </a:cubicBezTo>
                  <a:cubicBezTo>
                    <a:pt x="180" y="90"/>
                    <a:pt x="180" y="90"/>
                    <a:pt x="180" y="90"/>
                  </a:cubicBezTo>
                  <a:cubicBezTo>
                    <a:pt x="166" y="85"/>
                    <a:pt x="150" y="85"/>
                    <a:pt x="136" y="87"/>
                  </a:cubicBezTo>
                  <a:close/>
                  <a:moveTo>
                    <a:pt x="76" y="357"/>
                  </a:moveTo>
                  <a:cubicBezTo>
                    <a:pt x="76" y="338"/>
                    <a:pt x="81" y="321"/>
                    <a:pt x="89" y="307"/>
                  </a:cubicBezTo>
                  <a:cubicBezTo>
                    <a:pt x="96" y="308"/>
                    <a:pt x="103" y="310"/>
                    <a:pt x="109" y="312"/>
                  </a:cubicBezTo>
                  <a:cubicBezTo>
                    <a:pt x="113" y="313"/>
                    <a:pt x="117" y="315"/>
                    <a:pt x="122" y="316"/>
                  </a:cubicBezTo>
                  <a:cubicBezTo>
                    <a:pt x="112" y="329"/>
                    <a:pt x="105" y="344"/>
                    <a:pt x="104" y="360"/>
                  </a:cubicBezTo>
                  <a:cubicBezTo>
                    <a:pt x="94" y="360"/>
                    <a:pt x="84" y="360"/>
                    <a:pt x="76" y="357"/>
                  </a:cubicBezTo>
                  <a:close/>
                  <a:moveTo>
                    <a:pt x="126" y="310"/>
                  </a:moveTo>
                  <a:cubicBezTo>
                    <a:pt x="121" y="308"/>
                    <a:pt x="116" y="307"/>
                    <a:pt x="111" y="306"/>
                  </a:cubicBezTo>
                  <a:cubicBezTo>
                    <a:pt x="104" y="305"/>
                    <a:pt x="97" y="304"/>
                    <a:pt x="91" y="304"/>
                  </a:cubicBezTo>
                  <a:cubicBezTo>
                    <a:pt x="101" y="287"/>
                    <a:pt x="115" y="273"/>
                    <a:pt x="130" y="259"/>
                  </a:cubicBezTo>
                  <a:cubicBezTo>
                    <a:pt x="131" y="260"/>
                    <a:pt x="131" y="260"/>
                    <a:pt x="131" y="260"/>
                  </a:cubicBezTo>
                  <a:cubicBezTo>
                    <a:pt x="139" y="264"/>
                    <a:pt x="143" y="271"/>
                    <a:pt x="150" y="276"/>
                  </a:cubicBezTo>
                  <a:cubicBezTo>
                    <a:pt x="151" y="276"/>
                    <a:pt x="153" y="276"/>
                    <a:pt x="152" y="274"/>
                  </a:cubicBezTo>
                  <a:cubicBezTo>
                    <a:pt x="149" y="265"/>
                    <a:pt x="142" y="260"/>
                    <a:pt x="133" y="257"/>
                  </a:cubicBezTo>
                  <a:cubicBezTo>
                    <a:pt x="142" y="249"/>
                    <a:pt x="151" y="242"/>
                    <a:pt x="160" y="234"/>
                  </a:cubicBezTo>
                  <a:cubicBezTo>
                    <a:pt x="166" y="235"/>
                    <a:pt x="172" y="238"/>
                    <a:pt x="177" y="243"/>
                  </a:cubicBezTo>
                  <a:cubicBezTo>
                    <a:pt x="180" y="246"/>
                    <a:pt x="182" y="250"/>
                    <a:pt x="184" y="254"/>
                  </a:cubicBezTo>
                  <a:cubicBezTo>
                    <a:pt x="180" y="257"/>
                    <a:pt x="177" y="260"/>
                    <a:pt x="173" y="264"/>
                  </a:cubicBezTo>
                  <a:cubicBezTo>
                    <a:pt x="158" y="278"/>
                    <a:pt x="140" y="293"/>
                    <a:pt x="126" y="310"/>
                  </a:cubicBezTo>
                  <a:close/>
                  <a:moveTo>
                    <a:pt x="263" y="163"/>
                  </a:moveTo>
                  <a:cubicBezTo>
                    <a:pt x="256" y="182"/>
                    <a:pt x="240" y="199"/>
                    <a:pt x="226" y="214"/>
                  </a:cubicBezTo>
                  <a:cubicBezTo>
                    <a:pt x="214" y="226"/>
                    <a:pt x="201" y="238"/>
                    <a:pt x="189" y="249"/>
                  </a:cubicBezTo>
                  <a:cubicBezTo>
                    <a:pt x="186" y="244"/>
                    <a:pt x="182" y="240"/>
                    <a:pt x="178" y="237"/>
                  </a:cubicBezTo>
                  <a:cubicBezTo>
                    <a:pt x="174" y="233"/>
                    <a:pt x="169" y="232"/>
                    <a:pt x="164" y="231"/>
                  </a:cubicBezTo>
                  <a:cubicBezTo>
                    <a:pt x="175" y="222"/>
                    <a:pt x="185" y="212"/>
                    <a:pt x="195" y="201"/>
                  </a:cubicBezTo>
                  <a:cubicBezTo>
                    <a:pt x="197" y="202"/>
                    <a:pt x="200" y="203"/>
                    <a:pt x="202" y="205"/>
                  </a:cubicBezTo>
                  <a:cubicBezTo>
                    <a:pt x="208" y="208"/>
                    <a:pt x="215" y="214"/>
                    <a:pt x="222" y="215"/>
                  </a:cubicBezTo>
                  <a:cubicBezTo>
                    <a:pt x="223" y="215"/>
                    <a:pt x="224" y="213"/>
                    <a:pt x="223" y="212"/>
                  </a:cubicBezTo>
                  <a:cubicBezTo>
                    <a:pt x="218" y="207"/>
                    <a:pt x="209" y="205"/>
                    <a:pt x="203" y="202"/>
                  </a:cubicBezTo>
                  <a:cubicBezTo>
                    <a:pt x="201" y="201"/>
                    <a:pt x="199" y="200"/>
                    <a:pt x="196" y="199"/>
                  </a:cubicBezTo>
                  <a:cubicBezTo>
                    <a:pt x="200" y="194"/>
                    <a:pt x="204" y="188"/>
                    <a:pt x="208" y="183"/>
                  </a:cubicBezTo>
                  <a:cubicBezTo>
                    <a:pt x="213" y="174"/>
                    <a:pt x="216" y="164"/>
                    <a:pt x="217" y="154"/>
                  </a:cubicBezTo>
                  <a:cubicBezTo>
                    <a:pt x="229" y="157"/>
                    <a:pt x="241" y="160"/>
                    <a:pt x="252" y="164"/>
                  </a:cubicBezTo>
                  <a:cubicBezTo>
                    <a:pt x="255" y="165"/>
                    <a:pt x="256" y="160"/>
                    <a:pt x="253" y="160"/>
                  </a:cubicBezTo>
                  <a:cubicBezTo>
                    <a:pt x="241" y="156"/>
                    <a:pt x="230" y="153"/>
                    <a:pt x="218" y="152"/>
                  </a:cubicBezTo>
                  <a:cubicBezTo>
                    <a:pt x="219" y="137"/>
                    <a:pt x="216" y="123"/>
                    <a:pt x="208" y="111"/>
                  </a:cubicBezTo>
                  <a:cubicBezTo>
                    <a:pt x="216" y="111"/>
                    <a:pt x="223" y="109"/>
                    <a:pt x="229" y="104"/>
                  </a:cubicBezTo>
                  <a:cubicBezTo>
                    <a:pt x="236" y="99"/>
                    <a:pt x="245" y="89"/>
                    <a:pt x="244" y="80"/>
                  </a:cubicBezTo>
                  <a:cubicBezTo>
                    <a:pt x="244" y="78"/>
                    <a:pt x="242" y="77"/>
                    <a:pt x="241" y="79"/>
                  </a:cubicBezTo>
                  <a:cubicBezTo>
                    <a:pt x="239" y="82"/>
                    <a:pt x="238" y="86"/>
                    <a:pt x="236" y="89"/>
                  </a:cubicBezTo>
                  <a:cubicBezTo>
                    <a:pt x="234" y="93"/>
                    <a:pt x="232" y="97"/>
                    <a:pt x="228" y="100"/>
                  </a:cubicBezTo>
                  <a:cubicBezTo>
                    <a:pt x="223" y="105"/>
                    <a:pt x="215" y="108"/>
                    <a:pt x="207" y="109"/>
                  </a:cubicBezTo>
                  <a:cubicBezTo>
                    <a:pt x="205" y="107"/>
                    <a:pt x="203" y="104"/>
                    <a:pt x="200" y="102"/>
                  </a:cubicBezTo>
                  <a:cubicBezTo>
                    <a:pt x="195" y="97"/>
                    <a:pt x="189" y="93"/>
                    <a:pt x="182" y="91"/>
                  </a:cubicBezTo>
                  <a:cubicBezTo>
                    <a:pt x="182" y="91"/>
                    <a:pt x="182" y="91"/>
                    <a:pt x="182" y="91"/>
                  </a:cubicBezTo>
                  <a:cubicBezTo>
                    <a:pt x="192" y="77"/>
                    <a:pt x="199" y="57"/>
                    <a:pt x="197" y="39"/>
                  </a:cubicBezTo>
                  <a:cubicBezTo>
                    <a:pt x="211" y="44"/>
                    <a:pt x="224" y="52"/>
                    <a:pt x="236" y="63"/>
                  </a:cubicBezTo>
                  <a:cubicBezTo>
                    <a:pt x="263" y="91"/>
                    <a:pt x="277" y="126"/>
                    <a:pt x="263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17" name="Freeform 902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7155" y="4177"/>
              <a:ext cx="131" cy="145"/>
            </a:xfrm>
            <a:custGeom>
              <a:avLst/>
              <a:gdLst>
                <a:gd name="T0" fmla="*/ 24 w 139"/>
                <a:gd name="T1" fmla="*/ 35 h 151"/>
                <a:gd name="T2" fmla="*/ 19 w 139"/>
                <a:gd name="T3" fmla="*/ 46 h 151"/>
                <a:gd name="T4" fmla="*/ 18 w 139"/>
                <a:gd name="T5" fmla="*/ 47 h 151"/>
                <a:gd name="T6" fmla="*/ 18 w 139"/>
                <a:gd name="T7" fmla="*/ 118 h 151"/>
                <a:gd name="T8" fmla="*/ 19 w 139"/>
                <a:gd name="T9" fmla="*/ 119 h 151"/>
                <a:gd name="T10" fmla="*/ 38 w 139"/>
                <a:gd name="T11" fmla="*/ 148 h 151"/>
                <a:gd name="T12" fmla="*/ 52 w 139"/>
                <a:gd name="T13" fmla="*/ 136 h 151"/>
                <a:gd name="T14" fmla="*/ 114 w 139"/>
                <a:gd name="T15" fmla="*/ 132 h 151"/>
                <a:gd name="T16" fmla="*/ 82 w 139"/>
                <a:gd name="T17" fmla="*/ 11 h 151"/>
                <a:gd name="T18" fmla="*/ 90 w 139"/>
                <a:gd name="T19" fmla="*/ 46 h 151"/>
                <a:gd name="T20" fmla="*/ 105 w 139"/>
                <a:gd name="T21" fmla="*/ 70 h 151"/>
                <a:gd name="T22" fmla="*/ 68 w 139"/>
                <a:gd name="T23" fmla="*/ 57 h 151"/>
                <a:gd name="T24" fmla="*/ 88 w 139"/>
                <a:gd name="T25" fmla="*/ 43 h 151"/>
                <a:gd name="T26" fmla="*/ 85 w 139"/>
                <a:gd name="T27" fmla="*/ 40 h 151"/>
                <a:gd name="T28" fmla="*/ 53 w 139"/>
                <a:gd name="T29" fmla="*/ 31 h 151"/>
                <a:gd name="T30" fmla="*/ 41 w 139"/>
                <a:gd name="T31" fmla="*/ 37 h 151"/>
                <a:gd name="T32" fmla="*/ 49 w 139"/>
                <a:gd name="T33" fmla="*/ 31 h 151"/>
                <a:gd name="T34" fmla="*/ 61 w 139"/>
                <a:gd name="T35" fmla="*/ 64 h 151"/>
                <a:gd name="T36" fmla="*/ 88 w 139"/>
                <a:gd name="T37" fmla="*/ 87 h 151"/>
                <a:gd name="T38" fmla="*/ 70 w 139"/>
                <a:gd name="T39" fmla="*/ 106 h 151"/>
                <a:gd name="T40" fmla="*/ 61 w 139"/>
                <a:gd name="T41" fmla="*/ 64 h 151"/>
                <a:gd name="T42" fmla="*/ 26 w 139"/>
                <a:gd name="T43" fmla="*/ 60 h 151"/>
                <a:gd name="T44" fmla="*/ 25 w 139"/>
                <a:gd name="T45" fmla="*/ 63 h 151"/>
                <a:gd name="T46" fmla="*/ 28 w 139"/>
                <a:gd name="T47" fmla="*/ 104 h 151"/>
                <a:gd name="T48" fmla="*/ 35 w 139"/>
                <a:gd name="T49" fmla="*/ 110 h 151"/>
                <a:gd name="T50" fmla="*/ 41 w 139"/>
                <a:gd name="T51" fmla="*/ 88 h 151"/>
                <a:gd name="T52" fmla="*/ 59 w 139"/>
                <a:gd name="T53" fmla="*/ 119 h 151"/>
                <a:gd name="T54" fmla="*/ 113 w 139"/>
                <a:gd name="T55" fmla="*/ 103 h 151"/>
                <a:gd name="T56" fmla="*/ 79 w 139"/>
                <a:gd name="T57" fmla="*/ 100 h 151"/>
                <a:gd name="T58" fmla="*/ 110 w 139"/>
                <a:gd name="T59" fmla="*/ 99 h 151"/>
                <a:gd name="T60" fmla="*/ 94 w 139"/>
                <a:gd name="T61" fmla="*/ 84 h 151"/>
                <a:gd name="T62" fmla="*/ 112 w 139"/>
                <a:gd name="T63" fmla="*/ 8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9" h="151">
                  <a:moveTo>
                    <a:pt x="82" y="11"/>
                  </a:moveTo>
                  <a:cubicBezTo>
                    <a:pt x="58" y="0"/>
                    <a:pt x="31" y="7"/>
                    <a:pt x="24" y="35"/>
                  </a:cubicBezTo>
                  <a:cubicBezTo>
                    <a:pt x="24" y="36"/>
                    <a:pt x="24" y="38"/>
                    <a:pt x="25" y="39"/>
                  </a:cubicBezTo>
                  <a:cubicBezTo>
                    <a:pt x="23" y="41"/>
                    <a:pt x="21" y="44"/>
                    <a:pt x="19" y="46"/>
                  </a:cubicBezTo>
                  <a:cubicBezTo>
                    <a:pt x="18" y="46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4" y="67"/>
                    <a:pt x="0" y="95"/>
                    <a:pt x="17" y="116"/>
                  </a:cubicBezTo>
                  <a:cubicBezTo>
                    <a:pt x="17" y="117"/>
                    <a:pt x="18" y="117"/>
                    <a:pt x="18" y="118"/>
                  </a:cubicBezTo>
                  <a:cubicBezTo>
                    <a:pt x="18" y="118"/>
                    <a:pt x="18" y="118"/>
                    <a:pt x="18" y="118"/>
                  </a:cubicBezTo>
                  <a:cubicBezTo>
                    <a:pt x="17" y="119"/>
                    <a:pt x="19" y="120"/>
                    <a:pt x="19" y="119"/>
                  </a:cubicBezTo>
                  <a:cubicBezTo>
                    <a:pt x="27" y="127"/>
                    <a:pt x="36" y="131"/>
                    <a:pt x="47" y="134"/>
                  </a:cubicBezTo>
                  <a:cubicBezTo>
                    <a:pt x="43" y="139"/>
                    <a:pt x="40" y="144"/>
                    <a:pt x="38" y="148"/>
                  </a:cubicBezTo>
                  <a:cubicBezTo>
                    <a:pt x="37" y="150"/>
                    <a:pt x="39" y="151"/>
                    <a:pt x="40" y="150"/>
                  </a:cubicBezTo>
                  <a:cubicBezTo>
                    <a:pt x="44" y="146"/>
                    <a:pt x="48" y="141"/>
                    <a:pt x="52" y="136"/>
                  </a:cubicBezTo>
                  <a:cubicBezTo>
                    <a:pt x="56" y="137"/>
                    <a:pt x="60" y="137"/>
                    <a:pt x="65" y="138"/>
                  </a:cubicBezTo>
                  <a:cubicBezTo>
                    <a:pt x="81" y="140"/>
                    <a:pt x="99" y="140"/>
                    <a:pt x="114" y="132"/>
                  </a:cubicBezTo>
                  <a:cubicBezTo>
                    <a:pt x="138" y="120"/>
                    <a:pt x="139" y="89"/>
                    <a:pt x="131" y="66"/>
                  </a:cubicBezTo>
                  <a:cubicBezTo>
                    <a:pt x="122" y="44"/>
                    <a:pt x="105" y="22"/>
                    <a:pt x="82" y="11"/>
                  </a:cubicBezTo>
                  <a:close/>
                  <a:moveTo>
                    <a:pt x="106" y="66"/>
                  </a:moveTo>
                  <a:cubicBezTo>
                    <a:pt x="101" y="59"/>
                    <a:pt x="95" y="53"/>
                    <a:pt x="90" y="46"/>
                  </a:cubicBezTo>
                  <a:cubicBezTo>
                    <a:pt x="90" y="46"/>
                    <a:pt x="89" y="46"/>
                    <a:pt x="89" y="47"/>
                  </a:cubicBezTo>
                  <a:cubicBezTo>
                    <a:pt x="94" y="55"/>
                    <a:pt x="100" y="62"/>
                    <a:pt x="105" y="70"/>
                  </a:cubicBezTo>
                  <a:cubicBezTo>
                    <a:pt x="101" y="74"/>
                    <a:pt x="96" y="78"/>
                    <a:pt x="92" y="82"/>
                  </a:cubicBezTo>
                  <a:cubicBezTo>
                    <a:pt x="83" y="75"/>
                    <a:pt x="75" y="66"/>
                    <a:pt x="68" y="57"/>
                  </a:cubicBezTo>
                  <a:cubicBezTo>
                    <a:pt x="73" y="51"/>
                    <a:pt x="79" y="46"/>
                    <a:pt x="85" y="41"/>
                  </a:cubicBezTo>
                  <a:cubicBezTo>
                    <a:pt x="86" y="41"/>
                    <a:pt x="87" y="42"/>
                    <a:pt x="88" y="43"/>
                  </a:cubicBezTo>
                  <a:cubicBezTo>
                    <a:pt x="94" y="49"/>
                    <a:pt x="101" y="57"/>
                    <a:pt x="106" y="66"/>
                  </a:cubicBezTo>
                  <a:close/>
                  <a:moveTo>
                    <a:pt x="85" y="40"/>
                  </a:moveTo>
                  <a:cubicBezTo>
                    <a:pt x="79" y="46"/>
                    <a:pt x="73" y="51"/>
                    <a:pt x="68" y="57"/>
                  </a:cubicBezTo>
                  <a:cubicBezTo>
                    <a:pt x="62" y="49"/>
                    <a:pt x="57" y="40"/>
                    <a:pt x="53" y="31"/>
                  </a:cubicBezTo>
                  <a:cubicBezTo>
                    <a:pt x="64" y="28"/>
                    <a:pt x="74" y="32"/>
                    <a:pt x="85" y="40"/>
                  </a:cubicBezTo>
                  <a:close/>
                  <a:moveTo>
                    <a:pt x="41" y="37"/>
                  </a:moveTo>
                  <a:cubicBezTo>
                    <a:pt x="43" y="35"/>
                    <a:pt x="45" y="34"/>
                    <a:pt x="47" y="32"/>
                  </a:cubicBezTo>
                  <a:cubicBezTo>
                    <a:pt x="48" y="32"/>
                    <a:pt x="49" y="32"/>
                    <a:pt x="49" y="31"/>
                  </a:cubicBezTo>
                  <a:cubicBezTo>
                    <a:pt x="53" y="42"/>
                    <a:pt x="58" y="52"/>
                    <a:pt x="64" y="61"/>
                  </a:cubicBezTo>
                  <a:cubicBezTo>
                    <a:pt x="63" y="62"/>
                    <a:pt x="62" y="63"/>
                    <a:pt x="61" y="64"/>
                  </a:cubicBezTo>
                  <a:cubicBezTo>
                    <a:pt x="62" y="63"/>
                    <a:pt x="63" y="62"/>
                    <a:pt x="64" y="61"/>
                  </a:cubicBezTo>
                  <a:cubicBezTo>
                    <a:pt x="70" y="71"/>
                    <a:pt x="78" y="80"/>
                    <a:pt x="88" y="87"/>
                  </a:cubicBezTo>
                  <a:cubicBezTo>
                    <a:pt x="84" y="90"/>
                    <a:pt x="80" y="94"/>
                    <a:pt x="77" y="98"/>
                  </a:cubicBezTo>
                  <a:cubicBezTo>
                    <a:pt x="74" y="101"/>
                    <a:pt x="72" y="103"/>
                    <a:pt x="70" y="106"/>
                  </a:cubicBezTo>
                  <a:cubicBezTo>
                    <a:pt x="61" y="99"/>
                    <a:pt x="52" y="91"/>
                    <a:pt x="45" y="83"/>
                  </a:cubicBezTo>
                  <a:cubicBezTo>
                    <a:pt x="50" y="77"/>
                    <a:pt x="55" y="71"/>
                    <a:pt x="61" y="64"/>
                  </a:cubicBezTo>
                  <a:cubicBezTo>
                    <a:pt x="55" y="70"/>
                    <a:pt x="49" y="77"/>
                    <a:pt x="44" y="83"/>
                  </a:cubicBezTo>
                  <a:cubicBezTo>
                    <a:pt x="38" y="76"/>
                    <a:pt x="31" y="68"/>
                    <a:pt x="26" y="60"/>
                  </a:cubicBezTo>
                  <a:cubicBezTo>
                    <a:pt x="30" y="51"/>
                    <a:pt x="36" y="43"/>
                    <a:pt x="41" y="37"/>
                  </a:cubicBezTo>
                  <a:close/>
                  <a:moveTo>
                    <a:pt x="25" y="63"/>
                  </a:moveTo>
                  <a:cubicBezTo>
                    <a:pt x="29" y="72"/>
                    <a:pt x="34" y="80"/>
                    <a:pt x="41" y="87"/>
                  </a:cubicBezTo>
                  <a:cubicBezTo>
                    <a:pt x="36" y="93"/>
                    <a:pt x="32" y="98"/>
                    <a:pt x="28" y="104"/>
                  </a:cubicBezTo>
                  <a:cubicBezTo>
                    <a:pt x="19" y="92"/>
                    <a:pt x="20" y="77"/>
                    <a:pt x="25" y="63"/>
                  </a:cubicBezTo>
                  <a:close/>
                  <a:moveTo>
                    <a:pt x="35" y="110"/>
                  </a:moveTo>
                  <a:cubicBezTo>
                    <a:pt x="33" y="108"/>
                    <a:pt x="31" y="107"/>
                    <a:pt x="29" y="105"/>
                  </a:cubicBezTo>
                  <a:cubicBezTo>
                    <a:pt x="33" y="99"/>
                    <a:pt x="37" y="94"/>
                    <a:pt x="41" y="88"/>
                  </a:cubicBezTo>
                  <a:cubicBezTo>
                    <a:pt x="48" y="97"/>
                    <a:pt x="57" y="104"/>
                    <a:pt x="67" y="109"/>
                  </a:cubicBezTo>
                  <a:cubicBezTo>
                    <a:pt x="64" y="112"/>
                    <a:pt x="62" y="115"/>
                    <a:pt x="59" y="119"/>
                  </a:cubicBezTo>
                  <a:cubicBezTo>
                    <a:pt x="49" y="117"/>
                    <a:pt x="40" y="113"/>
                    <a:pt x="35" y="110"/>
                  </a:cubicBezTo>
                  <a:close/>
                  <a:moveTo>
                    <a:pt x="113" y="103"/>
                  </a:moveTo>
                  <a:cubicBezTo>
                    <a:pt x="108" y="120"/>
                    <a:pt x="85" y="123"/>
                    <a:pt x="64" y="120"/>
                  </a:cubicBezTo>
                  <a:cubicBezTo>
                    <a:pt x="69" y="113"/>
                    <a:pt x="74" y="106"/>
                    <a:pt x="79" y="100"/>
                  </a:cubicBezTo>
                  <a:cubicBezTo>
                    <a:pt x="82" y="96"/>
                    <a:pt x="86" y="92"/>
                    <a:pt x="89" y="88"/>
                  </a:cubicBezTo>
                  <a:cubicBezTo>
                    <a:pt x="96" y="93"/>
                    <a:pt x="102" y="96"/>
                    <a:pt x="110" y="99"/>
                  </a:cubicBezTo>
                  <a:cubicBezTo>
                    <a:pt x="111" y="100"/>
                    <a:pt x="112" y="98"/>
                    <a:pt x="111" y="97"/>
                  </a:cubicBezTo>
                  <a:cubicBezTo>
                    <a:pt x="105" y="92"/>
                    <a:pt x="99" y="88"/>
                    <a:pt x="94" y="84"/>
                  </a:cubicBezTo>
                  <a:cubicBezTo>
                    <a:pt x="98" y="79"/>
                    <a:pt x="102" y="75"/>
                    <a:pt x="106" y="71"/>
                  </a:cubicBezTo>
                  <a:cubicBezTo>
                    <a:pt x="108" y="74"/>
                    <a:pt x="110" y="77"/>
                    <a:pt x="112" y="80"/>
                  </a:cubicBezTo>
                  <a:cubicBezTo>
                    <a:pt x="115" y="88"/>
                    <a:pt x="116" y="96"/>
                    <a:pt x="113" y="1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7621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Unweighted Shortest Path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6861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686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A13BD1-D1C9-4A92-BC0C-6F3879884B4E}" type="slidenum">
              <a:rPr lang="en-US" altLang="zh-CN" sz="790"/>
              <a:pPr/>
              <a:t>6</a:t>
            </a:fld>
            <a:endParaRPr lang="en-US" altLang="zh-CN" sz="790"/>
          </a:p>
        </p:txBody>
      </p:sp>
      <p:sp>
        <p:nvSpPr>
          <p:cNvPr id="686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19430" y="1628775"/>
            <a:ext cx="8059420" cy="1238885"/>
          </a:xfrm>
        </p:spPr>
        <p:txBody>
          <a:bodyPr>
            <a:noAutofit/>
          </a:bodyPr>
          <a:lstStyle/>
          <a:p>
            <a:pPr algn="just" fontAlgn="auto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Problem</a:t>
            </a:r>
            <a:r>
              <a:rPr lang="en-US" altLang="zh-CN" sz="2400" dirty="0">
                <a:ea typeface="宋体" panose="02010600030101010101" pitchFamily="2" charset="-122"/>
              </a:rPr>
              <a:t>: Given a “source” vertex </a:t>
            </a:r>
            <a:r>
              <a:rPr lang="en-US" altLang="zh-CN" sz="2400" i="1" dirty="0"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ea typeface="宋体" panose="02010600030101010101" pitchFamily="2" charset="-122"/>
              </a:rPr>
              <a:t> in an unweighted </a:t>
            </a:r>
            <a:r>
              <a:rPr lang="en-US" altLang="zh-CN" sz="2400" dirty="0" smtClean="0">
                <a:ea typeface="宋体" panose="02010600030101010101" pitchFamily="2" charset="-122"/>
              </a:rPr>
              <a:t>directed/undirected </a:t>
            </a:r>
            <a:r>
              <a:rPr lang="en-US" altLang="zh-CN" sz="2400" dirty="0">
                <a:ea typeface="宋体" panose="02010600030101010101" pitchFamily="2" charset="-122"/>
              </a:rPr>
              <a:t>graph 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G = (</a:t>
            </a:r>
            <a:r>
              <a:rPr lang="en-US" altLang="zh-CN" sz="2400" i="1" dirty="0">
                <a:ea typeface="宋体" panose="02010600030101010101" pitchFamily="2" charset="-122"/>
              </a:rPr>
              <a:t>V</a:t>
            </a:r>
            <a:r>
              <a:rPr lang="en-US" altLang="zh-CN" sz="2400" dirty="0">
                <a:ea typeface="宋体" panose="02010600030101010101" pitchFamily="2" charset="-122"/>
              </a:rPr>
              <a:t>,</a:t>
            </a:r>
            <a:r>
              <a:rPr lang="en-US" altLang="zh-CN" sz="2400" i="1" dirty="0">
                <a:ea typeface="宋体" panose="02010600030101010101" pitchFamily="2" charset="-122"/>
              </a:rPr>
              <a:t>E</a:t>
            </a:r>
            <a:r>
              <a:rPr lang="en-US" altLang="zh-CN" sz="2400" dirty="0">
                <a:ea typeface="宋体" panose="02010600030101010101" pitchFamily="2" charset="-122"/>
              </a:rPr>
              <a:t>), find the shortest path </a:t>
            </a:r>
            <a:r>
              <a:rPr lang="en-US" altLang="zh-CN" sz="2400" dirty="0">
                <a:solidFill>
                  <a:srgbClr val="263AF8"/>
                </a:solidFill>
                <a:ea typeface="宋体" panose="02010600030101010101" pitchFamily="2" charset="-122"/>
              </a:rPr>
              <a:t>from </a:t>
            </a:r>
            <a:r>
              <a:rPr lang="en-US" altLang="zh-CN" sz="2400" i="1" dirty="0">
                <a:solidFill>
                  <a:srgbClr val="263AF8"/>
                </a:solidFill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olidFill>
                  <a:srgbClr val="263AF8"/>
                </a:solidFill>
                <a:ea typeface="宋体" panose="02010600030101010101" pitchFamily="2" charset="-122"/>
              </a:rPr>
              <a:t> to all </a:t>
            </a:r>
            <a:r>
              <a:rPr lang="en-US" altLang="zh-CN" sz="2400" dirty="0">
                <a:ea typeface="宋体" panose="02010600030101010101" pitchFamily="2" charset="-122"/>
              </a:rPr>
              <a:t>vertices in G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982470" y="3785706"/>
            <a:ext cx="5153025" cy="2307590"/>
            <a:chOff x="5206" y="5603"/>
            <a:chExt cx="4523" cy="2025"/>
          </a:xfrm>
        </p:grpSpPr>
        <p:sp>
          <p:nvSpPr>
            <p:cNvPr id="68615" name="Oval 1028"/>
            <p:cNvSpPr>
              <a:spLocks noChangeAspect="1" noChangeArrowheads="1"/>
            </p:cNvSpPr>
            <p:nvPr/>
          </p:nvSpPr>
          <p:spPr bwMode="auto">
            <a:xfrm>
              <a:off x="5341" y="5670"/>
              <a:ext cx="338" cy="3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68616" name="Oval 1029"/>
            <p:cNvSpPr>
              <a:spLocks noChangeAspect="1" noChangeArrowheads="1"/>
            </p:cNvSpPr>
            <p:nvPr/>
          </p:nvSpPr>
          <p:spPr bwMode="auto">
            <a:xfrm>
              <a:off x="6826" y="6683"/>
              <a:ext cx="338" cy="3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68617" name="Oval 1030"/>
            <p:cNvSpPr>
              <a:spLocks noChangeAspect="1" noChangeArrowheads="1"/>
            </p:cNvSpPr>
            <p:nvPr/>
          </p:nvSpPr>
          <p:spPr bwMode="auto">
            <a:xfrm>
              <a:off x="6863" y="5603"/>
              <a:ext cx="338" cy="3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68618" name="Oval 1031"/>
            <p:cNvSpPr>
              <a:spLocks noChangeAspect="1" noChangeArrowheads="1"/>
            </p:cNvSpPr>
            <p:nvPr/>
          </p:nvSpPr>
          <p:spPr bwMode="auto">
            <a:xfrm>
              <a:off x="5206" y="7020"/>
              <a:ext cx="338" cy="3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68619" name="Oval 1032"/>
            <p:cNvSpPr>
              <a:spLocks noChangeAspect="1" noChangeArrowheads="1"/>
            </p:cNvSpPr>
            <p:nvPr/>
          </p:nvSpPr>
          <p:spPr bwMode="auto">
            <a:xfrm>
              <a:off x="8378" y="5670"/>
              <a:ext cx="338" cy="3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68620" name="Oval 1033"/>
            <p:cNvSpPr>
              <a:spLocks noChangeAspect="1" noChangeArrowheads="1"/>
            </p:cNvSpPr>
            <p:nvPr/>
          </p:nvSpPr>
          <p:spPr bwMode="auto">
            <a:xfrm>
              <a:off x="9391" y="5670"/>
              <a:ext cx="338" cy="3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68621" name="Oval 1034"/>
            <p:cNvSpPr>
              <a:spLocks noChangeAspect="1" noChangeArrowheads="1"/>
            </p:cNvSpPr>
            <p:nvPr/>
          </p:nvSpPr>
          <p:spPr bwMode="auto">
            <a:xfrm>
              <a:off x="8783" y="6480"/>
              <a:ext cx="338" cy="3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68622" name="Oval 1035"/>
            <p:cNvSpPr>
              <a:spLocks noChangeAspect="1" noChangeArrowheads="1"/>
            </p:cNvSpPr>
            <p:nvPr/>
          </p:nvSpPr>
          <p:spPr bwMode="auto">
            <a:xfrm>
              <a:off x="8108" y="7290"/>
              <a:ext cx="338" cy="3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E</a:t>
              </a:r>
            </a:p>
          </p:txBody>
        </p:sp>
        <p:cxnSp>
          <p:nvCxnSpPr>
            <p:cNvPr id="68623" name="AutoShape 1036"/>
            <p:cNvCxnSpPr>
              <a:cxnSpLocks noChangeShapeType="1"/>
              <a:stCxn id="68615" idx="6"/>
              <a:endCxn id="68616" idx="0"/>
            </p:cNvCxnSpPr>
            <p:nvPr/>
          </p:nvCxnSpPr>
          <p:spPr bwMode="auto">
            <a:xfrm>
              <a:off x="5691" y="5839"/>
              <a:ext cx="1304" cy="83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24" name="AutoShape 1037"/>
            <p:cNvCxnSpPr>
              <a:cxnSpLocks noChangeShapeType="1"/>
              <a:stCxn id="68616" idx="2"/>
              <a:endCxn id="68615" idx="4"/>
            </p:cNvCxnSpPr>
            <p:nvPr/>
          </p:nvCxnSpPr>
          <p:spPr bwMode="auto">
            <a:xfrm rot="10800000">
              <a:off x="5510" y="6020"/>
              <a:ext cx="1304" cy="83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25" name="AutoShape 1038"/>
            <p:cNvCxnSpPr>
              <a:cxnSpLocks noChangeShapeType="1"/>
              <a:stCxn id="68615" idx="7"/>
              <a:endCxn id="68617" idx="2"/>
            </p:cNvCxnSpPr>
            <p:nvPr/>
          </p:nvCxnSpPr>
          <p:spPr bwMode="auto">
            <a:xfrm>
              <a:off x="5629" y="5707"/>
              <a:ext cx="1221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26" name="AutoShape 1039"/>
            <p:cNvCxnSpPr>
              <a:cxnSpLocks noChangeShapeType="1"/>
              <a:stCxn id="68617" idx="5"/>
              <a:endCxn id="68616" idx="7"/>
            </p:cNvCxnSpPr>
            <p:nvPr/>
          </p:nvCxnSpPr>
          <p:spPr bwMode="auto">
            <a:xfrm flipH="1">
              <a:off x="7114" y="5903"/>
              <a:ext cx="37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27" name="AutoShape 1040"/>
            <p:cNvCxnSpPr>
              <a:cxnSpLocks noChangeShapeType="1"/>
              <a:stCxn id="68618" idx="6"/>
              <a:endCxn id="68616" idx="3"/>
            </p:cNvCxnSpPr>
            <p:nvPr/>
          </p:nvCxnSpPr>
          <p:spPr bwMode="auto">
            <a:xfrm flipV="1">
              <a:off x="5556" y="6983"/>
              <a:ext cx="1319" cy="2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28" name="AutoShape 1041"/>
            <p:cNvCxnSpPr>
              <a:cxnSpLocks noChangeShapeType="1"/>
              <a:stCxn id="68615" idx="3"/>
              <a:endCxn id="68618" idx="0"/>
            </p:cNvCxnSpPr>
            <p:nvPr/>
          </p:nvCxnSpPr>
          <p:spPr bwMode="auto">
            <a:xfrm flipH="1">
              <a:off x="5375" y="5971"/>
              <a:ext cx="15" cy="10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29" name="AutoShape 1042"/>
            <p:cNvCxnSpPr>
              <a:cxnSpLocks noChangeShapeType="1"/>
              <a:stCxn id="68616" idx="5"/>
              <a:endCxn id="68622" idx="1"/>
            </p:cNvCxnSpPr>
            <p:nvPr/>
          </p:nvCxnSpPr>
          <p:spPr bwMode="auto">
            <a:xfrm>
              <a:off x="7114" y="6983"/>
              <a:ext cx="1043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30" name="AutoShape 1043"/>
            <p:cNvCxnSpPr>
              <a:cxnSpLocks noChangeShapeType="1"/>
              <a:stCxn id="68622" idx="2"/>
              <a:endCxn id="68618" idx="5"/>
            </p:cNvCxnSpPr>
            <p:nvPr/>
          </p:nvCxnSpPr>
          <p:spPr bwMode="auto">
            <a:xfrm flipH="1" flipV="1">
              <a:off x="5494" y="7321"/>
              <a:ext cx="2602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31" name="AutoShape 1044"/>
            <p:cNvCxnSpPr>
              <a:cxnSpLocks noChangeShapeType="1"/>
              <a:stCxn id="68621" idx="1"/>
              <a:endCxn id="68619" idx="4"/>
            </p:cNvCxnSpPr>
            <p:nvPr/>
          </p:nvCxnSpPr>
          <p:spPr bwMode="auto">
            <a:xfrm flipH="1" flipV="1">
              <a:off x="8547" y="6020"/>
              <a:ext cx="285" cy="4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32" name="AutoShape 1045"/>
            <p:cNvCxnSpPr>
              <a:cxnSpLocks noChangeShapeType="1"/>
              <a:stCxn id="68619" idx="6"/>
              <a:endCxn id="68620" idx="2"/>
            </p:cNvCxnSpPr>
            <p:nvPr/>
          </p:nvCxnSpPr>
          <p:spPr bwMode="auto">
            <a:xfrm>
              <a:off x="8729" y="5839"/>
              <a:ext cx="6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33" name="AutoShape 1046"/>
            <p:cNvCxnSpPr>
              <a:cxnSpLocks noChangeShapeType="1"/>
              <a:stCxn id="68620" idx="4"/>
              <a:endCxn id="68621" idx="7"/>
            </p:cNvCxnSpPr>
            <p:nvPr/>
          </p:nvCxnSpPr>
          <p:spPr bwMode="auto">
            <a:xfrm flipH="1">
              <a:off x="9072" y="6020"/>
              <a:ext cx="488" cy="4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34" name="AutoShape 1047"/>
            <p:cNvCxnSpPr>
              <a:cxnSpLocks noChangeShapeType="1"/>
              <a:stCxn id="68621" idx="2"/>
              <a:endCxn id="68622" idx="0"/>
            </p:cNvCxnSpPr>
            <p:nvPr/>
          </p:nvCxnSpPr>
          <p:spPr bwMode="auto">
            <a:xfrm rot="10800000" flipV="1">
              <a:off x="8277" y="6649"/>
              <a:ext cx="494" cy="62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35" name="AutoShape 1048"/>
            <p:cNvCxnSpPr>
              <a:cxnSpLocks noChangeShapeType="1"/>
              <a:stCxn id="68622" idx="6"/>
              <a:endCxn id="68621" idx="4"/>
            </p:cNvCxnSpPr>
            <p:nvPr/>
          </p:nvCxnSpPr>
          <p:spPr bwMode="auto">
            <a:xfrm flipV="1">
              <a:off x="8459" y="6830"/>
              <a:ext cx="494" cy="62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636" name="Text Box 1049"/>
            <p:cNvSpPr txBox="1">
              <a:spLocks noChangeArrowheads="1"/>
            </p:cNvSpPr>
            <p:nvPr/>
          </p:nvSpPr>
          <p:spPr bwMode="auto">
            <a:xfrm>
              <a:off x="7155" y="6577"/>
              <a:ext cx="1038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80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Source</a:t>
              </a:r>
            </a:p>
          </p:txBody>
        </p:sp>
      </p:grpSp>
      <p:sp>
        <p:nvSpPr>
          <p:cNvPr id="68637" name="Text Box 1051"/>
          <p:cNvSpPr txBox="1">
            <a:spLocks noChangeArrowheads="1"/>
          </p:cNvSpPr>
          <p:nvPr/>
        </p:nvSpPr>
        <p:spPr bwMode="auto">
          <a:xfrm>
            <a:off x="2124075" y="3348732"/>
            <a:ext cx="42068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Only </a:t>
            </a:r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interested in 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path lengths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97230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Breadth-First Search Solution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065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706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301121-4ED0-4E07-88DF-EE4BA2CBECD8}" type="slidenum">
              <a:rPr lang="en-US" altLang="zh-CN" sz="790"/>
              <a:pPr/>
              <a:t>7</a:t>
            </a:fld>
            <a:endParaRPr lang="en-US" altLang="zh-CN" sz="790"/>
          </a:p>
        </p:txBody>
      </p:sp>
      <p:sp>
        <p:nvSpPr>
          <p:cNvPr id="70662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60070" y="1641475"/>
            <a:ext cx="7905115" cy="1586865"/>
          </a:xfrm>
        </p:spPr>
        <p:txBody>
          <a:bodyPr>
            <a:normAutofit/>
          </a:bodyPr>
          <a:lstStyle/>
          <a:p>
            <a:pPr algn="just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0000FF"/>
                </a:solidFill>
                <a:ea typeface="宋体" panose="02010600030101010101" pitchFamily="2" charset="-122"/>
              </a:rPr>
              <a:t>Basic Idea</a:t>
            </a:r>
            <a:r>
              <a:rPr lang="en-US" altLang="zh-CN" sz="2400" dirty="0">
                <a:ea typeface="宋体" panose="02010600030101010101" pitchFamily="2" charset="-122"/>
              </a:rPr>
              <a:t>: Starting at node s, find vertices that can be reached using 0, 1, 2, 3, …, N-1 edges  (works even for cyclic graphs!)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739900" y="3185160"/>
            <a:ext cx="5812155" cy="2603500"/>
            <a:chOff x="5108" y="5535"/>
            <a:chExt cx="4523" cy="2026"/>
          </a:xfrm>
        </p:grpSpPr>
        <p:sp>
          <p:nvSpPr>
            <p:cNvPr id="70663" name="Oval 1028"/>
            <p:cNvSpPr>
              <a:spLocks noChangeAspect="1" noChangeArrowheads="1"/>
            </p:cNvSpPr>
            <p:nvPr/>
          </p:nvSpPr>
          <p:spPr bwMode="auto">
            <a:xfrm>
              <a:off x="5243" y="5603"/>
              <a:ext cx="338" cy="3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0664" name="Oval 1029"/>
            <p:cNvSpPr>
              <a:spLocks noChangeAspect="1" noChangeArrowheads="1"/>
            </p:cNvSpPr>
            <p:nvPr/>
          </p:nvSpPr>
          <p:spPr bwMode="auto">
            <a:xfrm>
              <a:off x="6728" y="6615"/>
              <a:ext cx="338" cy="3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solidFill>
                    <a:srgbClr val="0000FF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0665" name="Oval 1030"/>
            <p:cNvSpPr>
              <a:spLocks noChangeAspect="1" noChangeArrowheads="1"/>
            </p:cNvSpPr>
            <p:nvPr/>
          </p:nvSpPr>
          <p:spPr bwMode="auto">
            <a:xfrm>
              <a:off x="6728" y="5535"/>
              <a:ext cx="338" cy="3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0666" name="Oval 1031"/>
            <p:cNvSpPr>
              <a:spLocks noChangeAspect="1" noChangeArrowheads="1"/>
            </p:cNvSpPr>
            <p:nvPr/>
          </p:nvSpPr>
          <p:spPr bwMode="auto">
            <a:xfrm>
              <a:off x="5108" y="6953"/>
              <a:ext cx="338" cy="3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0667" name="Oval 1032"/>
            <p:cNvSpPr>
              <a:spLocks noChangeAspect="1" noChangeArrowheads="1"/>
            </p:cNvSpPr>
            <p:nvPr/>
          </p:nvSpPr>
          <p:spPr bwMode="auto">
            <a:xfrm>
              <a:off x="8280" y="5603"/>
              <a:ext cx="338" cy="3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70668" name="Oval 1033"/>
            <p:cNvSpPr>
              <a:spLocks noChangeAspect="1" noChangeArrowheads="1"/>
            </p:cNvSpPr>
            <p:nvPr/>
          </p:nvSpPr>
          <p:spPr bwMode="auto">
            <a:xfrm>
              <a:off x="9293" y="5603"/>
              <a:ext cx="338" cy="3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70669" name="Oval 1034"/>
            <p:cNvSpPr>
              <a:spLocks noChangeAspect="1" noChangeArrowheads="1"/>
            </p:cNvSpPr>
            <p:nvPr/>
          </p:nvSpPr>
          <p:spPr bwMode="auto">
            <a:xfrm>
              <a:off x="8685" y="6413"/>
              <a:ext cx="338" cy="3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G</a:t>
              </a:r>
            </a:p>
          </p:txBody>
        </p:sp>
        <p:sp>
          <p:nvSpPr>
            <p:cNvPr id="70670" name="Oval 1035"/>
            <p:cNvSpPr>
              <a:spLocks noChangeAspect="1" noChangeArrowheads="1"/>
            </p:cNvSpPr>
            <p:nvPr/>
          </p:nvSpPr>
          <p:spPr bwMode="auto">
            <a:xfrm>
              <a:off x="8010" y="7223"/>
              <a:ext cx="338" cy="33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800" b="1">
                  <a:latin typeface="Courier New" panose="02070309020205020404" pitchFamily="49" charset="0"/>
                  <a:ea typeface="宋体" panose="02010600030101010101" pitchFamily="2" charset="-122"/>
                </a:rPr>
                <a:t>E</a:t>
              </a:r>
            </a:p>
          </p:txBody>
        </p:sp>
        <p:cxnSp>
          <p:nvCxnSpPr>
            <p:cNvPr id="70671" name="AutoShape 1036"/>
            <p:cNvCxnSpPr>
              <a:cxnSpLocks noChangeShapeType="1"/>
              <a:stCxn id="70663" idx="6"/>
              <a:endCxn id="70664" idx="0"/>
            </p:cNvCxnSpPr>
            <p:nvPr/>
          </p:nvCxnSpPr>
          <p:spPr bwMode="auto">
            <a:xfrm>
              <a:off x="5593" y="5771"/>
              <a:ext cx="1304" cy="83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72" name="AutoShape 1037"/>
            <p:cNvCxnSpPr>
              <a:cxnSpLocks noChangeShapeType="1"/>
              <a:stCxn id="70664" idx="2"/>
              <a:endCxn id="70663" idx="4"/>
            </p:cNvCxnSpPr>
            <p:nvPr/>
          </p:nvCxnSpPr>
          <p:spPr bwMode="auto">
            <a:xfrm rot="10800000">
              <a:off x="5411" y="5953"/>
              <a:ext cx="1304" cy="831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73" name="AutoShape 1038"/>
            <p:cNvCxnSpPr>
              <a:cxnSpLocks noChangeShapeType="1"/>
              <a:stCxn id="70663" idx="7"/>
              <a:endCxn id="70665" idx="2"/>
            </p:cNvCxnSpPr>
            <p:nvPr/>
          </p:nvCxnSpPr>
          <p:spPr bwMode="auto">
            <a:xfrm>
              <a:off x="5531" y="5639"/>
              <a:ext cx="1184" cy="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74" name="AutoShape 1039"/>
            <p:cNvCxnSpPr>
              <a:cxnSpLocks noChangeShapeType="1"/>
              <a:stCxn id="70665" idx="5"/>
              <a:endCxn id="70664" idx="7"/>
            </p:cNvCxnSpPr>
            <p:nvPr/>
          </p:nvCxnSpPr>
          <p:spPr bwMode="auto">
            <a:xfrm>
              <a:off x="7016" y="5836"/>
              <a:ext cx="0" cy="8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75" name="AutoShape 1040"/>
            <p:cNvCxnSpPr>
              <a:cxnSpLocks noChangeShapeType="1"/>
              <a:stCxn id="70666" idx="6"/>
              <a:endCxn id="70664" idx="3"/>
            </p:cNvCxnSpPr>
            <p:nvPr/>
          </p:nvCxnSpPr>
          <p:spPr bwMode="auto">
            <a:xfrm flipV="1">
              <a:off x="5458" y="6916"/>
              <a:ext cx="1319" cy="2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76" name="AutoShape 1041"/>
            <p:cNvCxnSpPr>
              <a:cxnSpLocks noChangeShapeType="1"/>
              <a:stCxn id="70663" idx="3"/>
              <a:endCxn id="70666" idx="0"/>
            </p:cNvCxnSpPr>
            <p:nvPr/>
          </p:nvCxnSpPr>
          <p:spPr bwMode="auto">
            <a:xfrm flipH="1">
              <a:off x="5276" y="5903"/>
              <a:ext cx="15" cy="10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77" name="AutoShape 1042"/>
            <p:cNvCxnSpPr>
              <a:cxnSpLocks noChangeShapeType="1"/>
              <a:stCxn id="70664" idx="5"/>
              <a:endCxn id="70670" idx="1"/>
            </p:cNvCxnSpPr>
            <p:nvPr/>
          </p:nvCxnSpPr>
          <p:spPr bwMode="auto">
            <a:xfrm>
              <a:off x="7016" y="6916"/>
              <a:ext cx="1043" cy="3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78" name="AutoShape 1043"/>
            <p:cNvCxnSpPr>
              <a:cxnSpLocks noChangeShapeType="1"/>
              <a:stCxn id="70670" idx="2"/>
              <a:endCxn id="70666" idx="5"/>
            </p:cNvCxnSpPr>
            <p:nvPr/>
          </p:nvCxnSpPr>
          <p:spPr bwMode="auto">
            <a:xfrm flipH="1" flipV="1">
              <a:off x="5396" y="7253"/>
              <a:ext cx="2602" cy="1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79" name="AutoShape 1044"/>
            <p:cNvCxnSpPr>
              <a:cxnSpLocks noChangeShapeType="1"/>
              <a:stCxn id="70669" idx="1"/>
              <a:endCxn id="70667" idx="4"/>
            </p:cNvCxnSpPr>
            <p:nvPr/>
          </p:nvCxnSpPr>
          <p:spPr bwMode="auto">
            <a:xfrm flipH="1" flipV="1">
              <a:off x="8449" y="5953"/>
              <a:ext cx="285" cy="4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80" name="AutoShape 1045"/>
            <p:cNvCxnSpPr>
              <a:cxnSpLocks noChangeShapeType="1"/>
              <a:stCxn id="70667" idx="6"/>
              <a:endCxn id="70668" idx="2"/>
            </p:cNvCxnSpPr>
            <p:nvPr/>
          </p:nvCxnSpPr>
          <p:spPr bwMode="auto">
            <a:xfrm>
              <a:off x="8630" y="5771"/>
              <a:ext cx="6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81" name="AutoShape 1046"/>
            <p:cNvCxnSpPr>
              <a:cxnSpLocks noChangeShapeType="1"/>
              <a:stCxn id="70668" idx="4"/>
              <a:endCxn id="70669" idx="7"/>
            </p:cNvCxnSpPr>
            <p:nvPr/>
          </p:nvCxnSpPr>
          <p:spPr bwMode="auto">
            <a:xfrm flipH="1">
              <a:off x="8973" y="5953"/>
              <a:ext cx="488" cy="4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82" name="AutoShape 1047"/>
            <p:cNvCxnSpPr>
              <a:cxnSpLocks noChangeShapeType="1"/>
              <a:stCxn id="70669" idx="2"/>
              <a:endCxn id="70670" idx="0"/>
            </p:cNvCxnSpPr>
            <p:nvPr/>
          </p:nvCxnSpPr>
          <p:spPr bwMode="auto">
            <a:xfrm rot="10800000" flipV="1">
              <a:off x="8179" y="6581"/>
              <a:ext cx="494" cy="62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83" name="AutoShape 1048"/>
            <p:cNvCxnSpPr>
              <a:cxnSpLocks noChangeShapeType="1"/>
              <a:stCxn id="70670" idx="6"/>
              <a:endCxn id="70669" idx="4"/>
            </p:cNvCxnSpPr>
            <p:nvPr/>
          </p:nvCxnSpPr>
          <p:spPr bwMode="auto">
            <a:xfrm flipV="1">
              <a:off x="8360" y="6763"/>
              <a:ext cx="494" cy="62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2764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Breadth-First Search Algorithm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168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716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900004-1660-49BB-953F-9536FF83E634}" type="slidenum">
              <a:rPr lang="en-US" altLang="zh-CN" sz="790"/>
              <a:pPr/>
              <a:t>8</a:t>
            </a:fld>
            <a:endParaRPr lang="en-US" altLang="zh-CN" sz="790"/>
          </a:p>
        </p:txBody>
      </p:sp>
      <p:sp>
        <p:nvSpPr>
          <p:cNvPr id="71686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7995" y="1628775"/>
            <a:ext cx="7927340" cy="3834130"/>
          </a:xfrm>
        </p:spPr>
        <p:txBody>
          <a:bodyPr>
            <a:normAutofit/>
          </a:bodyPr>
          <a:lstStyle/>
          <a:p>
            <a:pPr marL="342900" indent="-342900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Uses a queue to track vertices that are “nearby”</a:t>
            </a: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source vertex is </a:t>
            </a:r>
            <a:r>
              <a:rPr lang="en-US" altLang="zh-CN" sz="1800" b="1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s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Running </a:t>
            </a:r>
            <a:r>
              <a:rPr lang="en-US" altLang="zh-CN" sz="1800" dirty="0">
                <a:ea typeface="宋体" panose="02010600030101010101" pitchFamily="2" charset="-122"/>
              </a:rPr>
              <a:t>time = 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O(|</a:t>
            </a:r>
            <a: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| + |</a:t>
            </a:r>
            <a:r>
              <a:rPr lang="en-US" altLang="zh-CN" sz="1800" i="1" dirty="0">
                <a:solidFill>
                  <a:srgbClr val="0000FF"/>
                </a:solidFill>
                <a:ea typeface="宋体" panose="02010600030101010101" pitchFamily="2" charset="-122"/>
              </a:rPr>
              <a:t>E</a:t>
            </a: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|)</a:t>
            </a:r>
          </a:p>
        </p:txBody>
      </p:sp>
      <p:sp>
        <p:nvSpPr>
          <p:cNvPr id="3" name="矩形 2"/>
          <p:cNvSpPr/>
          <p:nvPr/>
        </p:nvSpPr>
        <p:spPr>
          <a:xfrm>
            <a:off x="539750" y="2708910"/>
            <a:ext cx="7787640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2">
              <a:buNone/>
            </a:pPr>
            <a:r>
              <a:rPr lang="en-US" altLang="zh-CN" dirty="0">
                <a:latin typeface="Sitka Text" pitchFamily="2" charset="0"/>
              </a:rPr>
              <a:t>Distance[s] := 0</a:t>
            </a:r>
          </a:p>
          <a:p>
            <a:pPr marL="0" lvl="2"/>
            <a:r>
              <a:rPr lang="en-US" altLang="zh-CN" dirty="0" err="1">
                <a:latin typeface="Sitka Text" pitchFamily="2" charset="0"/>
              </a:rPr>
              <a:t>Enqueue</a:t>
            </a:r>
            <a:r>
              <a:rPr lang="en-US" altLang="zh-CN" dirty="0">
                <a:latin typeface="Sitka Text" pitchFamily="2" charset="0"/>
              </a:rPr>
              <a:t>(Q,s); </a:t>
            </a:r>
            <a:endParaRPr lang="en-US" altLang="zh-CN" dirty="0" smtClean="0">
              <a:latin typeface="Sitka Text" pitchFamily="2" charset="0"/>
            </a:endParaRPr>
          </a:p>
          <a:p>
            <a:pPr marL="0" lvl="2"/>
            <a:r>
              <a:rPr lang="en-US" altLang="zh-CN" dirty="0" smtClean="0">
                <a:latin typeface="Sitka Text" pitchFamily="2" charset="0"/>
              </a:rPr>
              <a:t>Mark(s); </a:t>
            </a:r>
            <a:r>
              <a:rPr lang="en-US" altLang="zh-CN" dirty="0" smtClean="0">
                <a:solidFill>
                  <a:srgbClr val="008000"/>
                </a:solidFill>
                <a:latin typeface="Sitka Text" pitchFamily="2" charset="0"/>
              </a:rPr>
              <a:t>//</a:t>
            </a:r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After a vertex is marked once </a:t>
            </a:r>
            <a:endParaRPr lang="en-US" altLang="zh-CN" dirty="0" smtClean="0">
              <a:solidFill>
                <a:srgbClr val="008000"/>
              </a:solidFill>
              <a:latin typeface="Sitka Text" pitchFamily="2" charset="0"/>
            </a:endParaRPr>
          </a:p>
          <a:p>
            <a:pPr marL="0" lvl="2"/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 </a:t>
            </a:r>
            <a:r>
              <a:rPr lang="en-US" altLang="zh-CN" dirty="0" smtClean="0">
                <a:solidFill>
                  <a:srgbClr val="008000"/>
                </a:solidFill>
                <a:latin typeface="Sitka Text" pitchFamily="2" charset="0"/>
              </a:rPr>
              <a:t>              // </a:t>
            </a:r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it won’t be </a:t>
            </a:r>
            <a:r>
              <a:rPr lang="en-US" altLang="zh-CN" dirty="0" err="1">
                <a:solidFill>
                  <a:srgbClr val="008000"/>
                </a:solidFill>
                <a:latin typeface="Sitka Text" pitchFamily="2" charset="0"/>
              </a:rPr>
              <a:t>enqueued</a:t>
            </a:r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 again</a:t>
            </a:r>
          </a:p>
          <a:p>
            <a:pPr marL="0" lvl="2"/>
            <a:r>
              <a:rPr lang="en-US" altLang="zh-CN" dirty="0">
                <a:latin typeface="Sitka Text" pitchFamily="2" charset="0"/>
              </a:rPr>
              <a:t>while queue is not empty do</a:t>
            </a:r>
          </a:p>
          <a:p>
            <a:pPr marL="0" lvl="2"/>
            <a:r>
              <a:rPr lang="en-US" altLang="zh-CN" dirty="0" smtClean="0">
                <a:latin typeface="Sitka Text" pitchFamily="2" charset="0"/>
              </a:rPr>
              <a:t>    X </a:t>
            </a:r>
            <a:r>
              <a:rPr lang="en-US" altLang="zh-CN" dirty="0">
                <a:latin typeface="Sitka Text" pitchFamily="2" charset="0"/>
              </a:rPr>
              <a:t>:= </a:t>
            </a:r>
            <a:r>
              <a:rPr lang="en-US" altLang="zh-CN" dirty="0" err="1">
                <a:latin typeface="Sitka Text" pitchFamily="2" charset="0"/>
              </a:rPr>
              <a:t>Dequeue</a:t>
            </a:r>
            <a:r>
              <a:rPr lang="en-US" altLang="zh-CN" dirty="0">
                <a:latin typeface="Sitka Text" pitchFamily="2" charset="0"/>
              </a:rPr>
              <a:t>(Q);</a:t>
            </a:r>
          </a:p>
          <a:p>
            <a:pPr marL="0" lvl="2"/>
            <a:r>
              <a:rPr lang="en-US" altLang="zh-CN" dirty="0" smtClean="0">
                <a:latin typeface="Sitka Text" pitchFamily="2" charset="0"/>
              </a:rPr>
              <a:t>   for </a:t>
            </a:r>
            <a:r>
              <a:rPr lang="en-US" altLang="zh-CN" dirty="0">
                <a:latin typeface="Sitka Text" pitchFamily="2" charset="0"/>
              </a:rPr>
              <a:t>each vertex Y adjacent to X do</a:t>
            </a:r>
          </a:p>
          <a:p>
            <a:pPr marL="0" lvl="2"/>
            <a:r>
              <a:rPr lang="en-US" altLang="zh-CN" dirty="0">
                <a:latin typeface="Sitka Text" pitchFamily="2" charset="0"/>
              </a:rPr>
              <a:t>   </a:t>
            </a:r>
            <a:r>
              <a:rPr lang="en-US" altLang="zh-CN" dirty="0" smtClean="0">
                <a:latin typeface="Sitka Text" pitchFamily="2" charset="0"/>
              </a:rPr>
              <a:t>    if </a:t>
            </a:r>
            <a:r>
              <a:rPr lang="en-US" altLang="zh-CN" dirty="0">
                <a:latin typeface="Sitka Text" pitchFamily="2" charset="0"/>
              </a:rPr>
              <a:t>Y is unmarked then</a:t>
            </a:r>
          </a:p>
          <a:p>
            <a:pPr marL="0" lvl="2"/>
            <a:r>
              <a:rPr lang="en-US" altLang="zh-CN" dirty="0">
                <a:latin typeface="Sitka Text" pitchFamily="2" charset="0"/>
              </a:rPr>
              <a:t>      </a:t>
            </a:r>
            <a:r>
              <a:rPr lang="en-US" altLang="zh-CN" dirty="0" smtClean="0">
                <a:latin typeface="Sitka Text" pitchFamily="2" charset="0"/>
              </a:rPr>
              <a:t>     Distance[Y</a:t>
            </a:r>
            <a:r>
              <a:rPr lang="en-US" altLang="zh-CN" dirty="0">
                <a:latin typeface="Sitka Text" pitchFamily="2" charset="0"/>
              </a:rPr>
              <a:t>] := Distance[X] + 1;</a:t>
            </a:r>
          </a:p>
          <a:p>
            <a:pPr marL="0" lvl="2"/>
            <a:r>
              <a:rPr lang="en-US" altLang="zh-CN" dirty="0">
                <a:latin typeface="Sitka Text" pitchFamily="2" charset="0"/>
              </a:rPr>
              <a:t>      </a:t>
            </a:r>
            <a:r>
              <a:rPr lang="en-US" altLang="zh-CN" dirty="0" smtClean="0">
                <a:latin typeface="Sitka Text" pitchFamily="2" charset="0"/>
              </a:rPr>
              <a:t>     Previous[Y</a:t>
            </a:r>
            <a:r>
              <a:rPr lang="en-US" altLang="zh-CN" dirty="0">
                <a:latin typeface="Sitka Text" pitchFamily="2" charset="0"/>
              </a:rPr>
              <a:t>] := </a:t>
            </a:r>
            <a:r>
              <a:rPr lang="en-US" altLang="zh-CN" dirty="0" smtClean="0">
                <a:latin typeface="Sitka Text" pitchFamily="2" charset="0"/>
              </a:rPr>
              <a:t>X;</a:t>
            </a:r>
            <a:r>
              <a:rPr lang="en-US" altLang="zh-CN" dirty="0" smtClean="0">
                <a:solidFill>
                  <a:srgbClr val="008000"/>
                </a:solidFill>
                <a:latin typeface="Sitka Text" pitchFamily="2" charset="0"/>
              </a:rPr>
              <a:t> //</a:t>
            </a:r>
            <a:r>
              <a:rPr lang="en-US" altLang="zh-CN" dirty="0">
                <a:solidFill>
                  <a:srgbClr val="008000"/>
                </a:solidFill>
                <a:latin typeface="Sitka Text" pitchFamily="2" charset="0"/>
              </a:rPr>
              <a:t>if we want to record paths</a:t>
            </a:r>
          </a:p>
          <a:p>
            <a:pPr marL="0" lvl="2"/>
            <a:r>
              <a:rPr lang="en-US" altLang="zh-CN" dirty="0">
                <a:latin typeface="Sitka Text" pitchFamily="2" charset="0"/>
              </a:rPr>
              <a:t>      </a:t>
            </a:r>
            <a:r>
              <a:rPr lang="en-US" altLang="zh-CN" dirty="0" smtClean="0">
                <a:latin typeface="Sitka Text" pitchFamily="2" charset="0"/>
              </a:rPr>
              <a:t>     </a:t>
            </a:r>
            <a:r>
              <a:rPr lang="en-US" altLang="zh-CN" dirty="0" err="1" smtClean="0">
                <a:latin typeface="Sitka Text" pitchFamily="2" charset="0"/>
              </a:rPr>
              <a:t>Enqueue</a:t>
            </a:r>
            <a:r>
              <a:rPr lang="en-US" altLang="zh-CN" dirty="0" smtClean="0">
                <a:latin typeface="Sitka Text" pitchFamily="2" charset="0"/>
              </a:rPr>
              <a:t>(Q,Y</a:t>
            </a:r>
            <a:r>
              <a:rPr lang="en-US" altLang="zh-CN" dirty="0">
                <a:latin typeface="Sitka Text" pitchFamily="2" charset="0"/>
              </a:rPr>
              <a:t>); </a:t>
            </a:r>
            <a:endParaRPr lang="en-US" altLang="zh-CN" dirty="0" smtClean="0">
              <a:latin typeface="Sitka Text" pitchFamily="2" charset="0"/>
            </a:endParaRPr>
          </a:p>
          <a:p>
            <a:pPr marL="0" lvl="2"/>
            <a:r>
              <a:rPr lang="en-US" altLang="zh-CN" dirty="0">
                <a:latin typeface="Sitka Text" pitchFamily="2" charset="0"/>
              </a:rPr>
              <a:t> </a:t>
            </a:r>
            <a:r>
              <a:rPr lang="en-US" altLang="zh-CN" dirty="0" smtClean="0">
                <a:latin typeface="Sitka Text" pitchFamily="2" charset="0"/>
              </a:rPr>
              <a:t>          Mark(Y</a:t>
            </a:r>
            <a:r>
              <a:rPr lang="en-US" altLang="zh-CN" dirty="0">
                <a:latin typeface="Sitka Text" pitchFamily="2" charset="0"/>
              </a:rPr>
              <a:t>);</a:t>
            </a:r>
          </a:p>
        </p:txBody>
      </p:sp>
      <p:grpSp>
        <p:nvGrpSpPr>
          <p:cNvPr id="2" name="组合 1"/>
          <p:cNvGrpSpPr/>
          <p:nvPr/>
        </p:nvGrpSpPr>
        <p:grpSpPr>
          <a:xfrm rot="17700000">
            <a:off x="8364855" y="5661660"/>
            <a:ext cx="444500" cy="446405"/>
            <a:chOff x="4384" y="4532"/>
            <a:chExt cx="510" cy="512"/>
          </a:xfrm>
        </p:grpSpPr>
        <p:sp>
          <p:nvSpPr>
            <p:cNvPr id="274" name="AutoShape 126"/>
            <p:cNvSpPr/>
            <p:nvPr>
              <p:custDataLst>
                <p:tags r:id="rId5"/>
              </p:custDataLst>
            </p:nvPr>
          </p:nvSpPr>
          <p:spPr bwMode="auto">
            <a:xfrm>
              <a:off x="4384" y="4532"/>
              <a:ext cx="510" cy="5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lIns="38100" tIns="38100" rIns="38100" bIns="38100" anchor="ctr"/>
            <a:lstStyle/>
            <a:p>
              <a:pPr defTabSz="608965"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75" name="AutoShape 127"/>
            <p:cNvSpPr/>
            <p:nvPr>
              <p:custDataLst>
                <p:tags r:id="rId6"/>
              </p:custDataLst>
            </p:nvPr>
          </p:nvSpPr>
          <p:spPr bwMode="auto">
            <a:xfrm>
              <a:off x="4590" y="4612"/>
              <a:ext cx="121" cy="1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ln>
              <a:solidFill>
                <a:schemeClr val="accent1">
                  <a:alpha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lIns="38100" tIns="38100" rIns="38100" bIns="38100" anchor="ctr"/>
            <a:lstStyle/>
            <a:p>
              <a:pPr defTabSz="608965">
                <a:defRPr/>
              </a:pPr>
              <a:endParaRPr lang="en-US" sz="3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0516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Example: Shortest Path length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72707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zh-CN" sz="790" smtClean="0"/>
              <a:t>Lecture 9-3 Graph Algorithms III</a:t>
            </a:r>
            <a:endParaRPr lang="en-US" altLang="zh-CN" sz="790"/>
          </a:p>
        </p:txBody>
      </p:sp>
      <p:sp>
        <p:nvSpPr>
          <p:cNvPr id="7270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979E4B-6AF8-4C32-B8F3-BFA1463CF6D8}" type="slidenum">
              <a:rPr lang="en-US" altLang="zh-CN" sz="790"/>
              <a:pPr/>
              <a:t>9</a:t>
            </a:fld>
            <a:endParaRPr lang="en-US" altLang="zh-CN" sz="790"/>
          </a:p>
        </p:txBody>
      </p:sp>
      <p:sp>
        <p:nvSpPr>
          <p:cNvPr id="72710" name="Oval 3"/>
          <p:cNvSpPr>
            <a:spLocks noChangeAspect="1" noChangeArrowheads="1"/>
          </p:cNvSpPr>
          <p:nvPr/>
        </p:nvSpPr>
        <p:spPr bwMode="auto">
          <a:xfrm>
            <a:off x="1624965" y="2393315"/>
            <a:ext cx="488315" cy="4787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2711" name="Oval 4"/>
          <p:cNvSpPr>
            <a:spLocks noChangeAspect="1" noChangeArrowheads="1"/>
          </p:cNvSpPr>
          <p:nvPr/>
        </p:nvSpPr>
        <p:spPr bwMode="auto">
          <a:xfrm>
            <a:off x="3774440" y="3829050"/>
            <a:ext cx="488315" cy="478790"/>
          </a:xfrm>
          <a:prstGeom prst="ellipse">
            <a:avLst/>
          </a:prstGeom>
          <a:solidFill>
            <a:srgbClr val="DDDDDD"/>
          </a:solidFill>
          <a:ln w="28575">
            <a:solidFill>
              <a:srgbClr val="FF0000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2712" name="Oval 5"/>
          <p:cNvSpPr>
            <a:spLocks noChangeAspect="1" noChangeArrowheads="1"/>
          </p:cNvSpPr>
          <p:nvPr/>
        </p:nvSpPr>
        <p:spPr bwMode="auto">
          <a:xfrm>
            <a:off x="3774440" y="2297430"/>
            <a:ext cx="488315" cy="4787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2713" name="Oval 6"/>
          <p:cNvSpPr>
            <a:spLocks noChangeAspect="1" noChangeArrowheads="1"/>
          </p:cNvSpPr>
          <p:nvPr/>
        </p:nvSpPr>
        <p:spPr bwMode="auto">
          <a:xfrm>
            <a:off x="1430020" y="4307840"/>
            <a:ext cx="488315" cy="4787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2714" name="Oval 7"/>
          <p:cNvSpPr>
            <a:spLocks noChangeAspect="1" noChangeArrowheads="1"/>
          </p:cNvSpPr>
          <p:nvPr/>
        </p:nvSpPr>
        <p:spPr bwMode="auto">
          <a:xfrm>
            <a:off x="6021705" y="2393315"/>
            <a:ext cx="488315" cy="4787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2715" name="Oval 8"/>
          <p:cNvSpPr>
            <a:spLocks noChangeAspect="1" noChangeArrowheads="1"/>
          </p:cNvSpPr>
          <p:nvPr/>
        </p:nvSpPr>
        <p:spPr bwMode="auto">
          <a:xfrm>
            <a:off x="7487285" y="2393315"/>
            <a:ext cx="488315" cy="4787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72716" name="Oval 9"/>
          <p:cNvSpPr>
            <a:spLocks noChangeAspect="1" noChangeArrowheads="1"/>
          </p:cNvSpPr>
          <p:nvPr/>
        </p:nvSpPr>
        <p:spPr bwMode="auto">
          <a:xfrm>
            <a:off x="6607810" y="3542030"/>
            <a:ext cx="488315" cy="4787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72717" name="Oval 10"/>
          <p:cNvSpPr>
            <a:spLocks noChangeAspect="1" noChangeArrowheads="1"/>
          </p:cNvSpPr>
          <p:nvPr/>
        </p:nvSpPr>
        <p:spPr bwMode="auto">
          <a:xfrm>
            <a:off x="5630545" y="4690745"/>
            <a:ext cx="488315" cy="47879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b="1">
                <a:latin typeface="Courier New" panose="02070309020205020404" pitchFamily="49" charset="0"/>
                <a:ea typeface="宋体" panose="02010600030101010101" pitchFamily="2" charset="-122"/>
              </a:rPr>
              <a:t>E</a:t>
            </a:r>
          </a:p>
        </p:txBody>
      </p:sp>
      <p:cxnSp>
        <p:nvCxnSpPr>
          <p:cNvPr id="72718" name="AutoShape 11"/>
          <p:cNvCxnSpPr>
            <a:cxnSpLocks noChangeShapeType="1"/>
            <a:stCxn id="72710" idx="6"/>
            <a:endCxn id="72711" idx="0"/>
          </p:cNvCxnSpPr>
          <p:nvPr/>
        </p:nvCxnSpPr>
        <p:spPr bwMode="auto">
          <a:xfrm>
            <a:off x="2132330" y="2632710"/>
            <a:ext cx="1886585" cy="117856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19" name="AutoShape 12"/>
          <p:cNvCxnSpPr>
            <a:cxnSpLocks noChangeShapeType="1"/>
            <a:stCxn id="72711" idx="2"/>
            <a:endCxn id="72710" idx="4"/>
          </p:cNvCxnSpPr>
          <p:nvPr/>
        </p:nvCxnSpPr>
        <p:spPr bwMode="auto">
          <a:xfrm rot="10800000">
            <a:off x="1869440" y="2889885"/>
            <a:ext cx="1886585" cy="117856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0" name="AutoShape 13"/>
          <p:cNvCxnSpPr>
            <a:cxnSpLocks noChangeShapeType="1"/>
            <a:stCxn id="72710" idx="7"/>
            <a:endCxn id="72712" idx="2"/>
          </p:cNvCxnSpPr>
          <p:nvPr/>
        </p:nvCxnSpPr>
        <p:spPr bwMode="auto">
          <a:xfrm>
            <a:off x="2042795" y="2444750"/>
            <a:ext cx="1713865" cy="9144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1" name="AutoShape 14"/>
          <p:cNvCxnSpPr>
            <a:cxnSpLocks noChangeShapeType="1"/>
            <a:stCxn id="72712" idx="5"/>
            <a:endCxn id="72711" idx="7"/>
          </p:cNvCxnSpPr>
          <p:nvPr/>
        </p:nvCxnSpPr>
        <p:spPr bwMode="auto">
          <a:xfrm>
            <a:off x="4191635" y="2724150"/>
            <a:ext cx="0" cy="115697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2" name="AutoShape 15"/>
          <p:cNvCxnSpPr>
            <a:cxnSpLocks noChangeShapeType="1"/>
            <a:stCxn id="72713" idx="6"/>
            <a:endCxn id="72711" idx="3"/>
          </p:cNvCxnSpPr>
          <p:nvPr/>
        </p:nvCxnSpPr>
        <p:spPr bwMode="auto">
          <a:xfrm flipV="1">
            <a:off x="1936750" y="4255770"/>
            <a:ext cx="1909445" cy="2914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3" name="AutoShape 16"/>
          <p:cNvCxnSpPr>
            <a:cxnSpLocks noChangeShapeType="1"/>
            <a:stCxn id="72710" idx="3"/>
            <a:endCxn id="72713" idx="0"/>
          </p:cNvCxnSpPr>
          <p:nvPr/>
        </p:nvCxnSpPr>
        <p:spPr bwMode="auto">
          <a:xfrm flipH="1">
            <a:off x="1673860" y="2820035"/>
            <a:ext cx="22225" cy="1470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4" name="AutoShape 17"/>
          <p:cNvCxnSpPr>
            <a:cxnSpLocks noChangeShapeType="1"/>
            <a:stCxn id="72711" idx="5"/>
            <a:endCxn id="72717" idx="1"/>
          </p:cNvCxnSpPr>
          <p:nvPr/>
        </p:nvCxnSpPr>
        <p:spPr bwMode="auto">
          <a:xfrm>
            <a:off x="4191635" y="4255770"/>
            <a:ext cx="1510030" cy="4864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5" name="AutoShape 18"/>
          <p:cNvCxnSpPr>
            <a:cxnSpLocks noChangeShapeType="1"/>
            <a:stCxn id="72717" idx="2"/>
            <a:endCxn id="72713" idx="5"/>
          </p:cNvCxnSpPr>
          <p:nvPr/>
        </p:nvCxnSpPr>
        <p:spPr bwMode="auto">
          <a:xfrm flipH="1" flipV="1">
            <a:off x="1847215" y="4734560"/>
            <a:ext cx="3765550" cy="19558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6" name="AutoShape 19"/>
          <p:cNvCxnSpPr>
            <a:cxnSpLocks noChangeShapeType="1"/>
            <a:stCxn id="72716" idx="1"/>
            <a:endCxn id="72714" idx="4"/>
          </p:cNvCxnSpPr>
          <p:nvPr/>
        </p:nvCxnSpPr>
        <p:spPr bwMode="auto">
          <a:xfrm flipH="1" flipV="1">
            <a:off x="6266180" y="2889885"/>
            <a:ext cx="413385" cy="7042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7" name="AutoShape 20"/>
          <p:cNvCxnSpPr>
            <a:cxnSpLocks noChangeShapeType="1"/>
            <a:stCxn id="72714" idx="6"/>
            <a:endCxn id="72715" idx="2"/>
          </p:cNvCxnSpPr>
          <p:nvPr/>
        </p:nvCxnSpPr>
        <p:spPr bwMode="auto">
          <a:xfrm>
            <a:off x="6528435" y="2632710"/>
            <a:ext cx="94043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8" name="AutoShape 21"/>
          <p:cNvCxnSpPr>
            <a:cxnSpLocks noChangeShapeType="1"/>
            <a:stCxn id="72715" idx="4"/>
            <a:endCxn id="72716" idx="7"/>
          </p:cNvCxnSpPr>
          <p:nvPr/>
        </p:nvCxnSpPr>
        <p:spPr bwMode="auto">
          <a:xfrm flipH="1">
            <a:off x="7025005" y="2889885"/>
            <a:ext cx="706120" cy="7042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29" name="AutoShape 22"/>
          <p:cNvCxnSpPr>
            <a:cxnSpLocks noChangeShapeType="1"/>
            <a:stCxn id="72716" idx="2"/>
            <a:endCxn id="72717" idx="0"/>
          </p:cNvCxnSpPr>
          <p:nvPr/>
        </p:nvCxnSpPr>
        <p:spPr bwMode="auto">
          <a:xfrm rot="10800000" flipV="1">
            <a:off x="5875020" y="3781425"/>
            <a:ext cx="714375" cy="89154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730" name="AutoShape 23"/>
          <p:cNvCxnSpPr>
            <a:cxnSpLocks noChangeShapeType="1"/>
            <a:stCxn id="72717" idx="6"/>
            <a:endCxn id="72716" idx="4"/>
          </p:cNvCxnSpPr>
          <p:nvPr/>
        </p:nvCxnSpPr>
        <p:spPr bwMode="auto">
          <a:xfrm flipV="1">
            <a:off x="6137910" y="4038600"/>
            <a:ext cx="714375" cy="89154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731" name="Text Box 24"/>
          <p:cNvSpPr txBox="1">
            <a:spLocks noChangeArrowheads="1"/>
          </p:cNvSpPr>
          <p:nvPr/>
        </p:nvSpPr>
        <p:spPr bwMode="auto">
          <a:xfrm>
            <a:off x="4361815" y="3542030"/>
            <a:ext cx="599440" cy="36893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2732" name="Text Box 25"/>
          <p:cNvSpPr txBox="1">
            <a:spLocks noChangeArrowheads="1"/>
          </p:cNvSpPr>
          <p:nvPr/>
        </p:nvSpPr>
        <p:spPr bwMode="auto">
          <a:xfrm>
            <a:off x="1311910" y="5445125"/>
            <a:ext cx="268795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Queue Q = </a:t>
            </a:r>
            <a:r>
              <a:rPr lang="en-US" altLang="zh-CN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dlMjhmNTNlYTMyZDkyYmQ5YWI0OGM4ZjhmMTc0M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186</TotalTime>
  <Words>4041</Words>
  <Application>Microsoft Office PowerPoint</Application>
  <PresentationFormat>全屏显示(4:3)</PresentationFormat>
  <Paragraphs>1286</Paragraphs>
  <Slides>49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HDOfficeLightV0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</vt:vector>
  </TitlesOfParts>
  <Company>scut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yi xiang</cp:lastModifiedBy>
  <cp:revision>1178</cp:revision>
  <dcterms:created xsi:type="dcterms:W3CDTF">2000-11-03T19:18:00Z</dcterms:created>
  <dcterms:modified xsi:type="dcterms:W3CDTF">2024-11-06T11:16:21Z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35DCD674C5C641D5A74CAB718CA9D675_12</vt:lpwstr>
  </property>
  <property fmtid="{D5CDD505-2E9C-101B-9397-08002B2CF9AE}" pid="3" name="KSOProductBuildVer">
    <vt:lpwstr>2052-12.1.0.15712</vt:lpwstr>
  </property>
</Properties>
</file>