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2" r:id="rId4"/>
    <p:sldId id="260" r:id="rId5"/>
    <p:sldId id="261" r:id="rId6"/>
    <p:sldId id="258" r:id="rId7"/>
    <p:sldId id="269" r:id="rId8"/>
    <p:sldId id="270" r:id="rId9"/>
    <p:sldId id="271" r:id="rId10"/>
    <p:sldId id="264" r:id="rId11"/>
    <p:sldId id="265" r:id="rId12"/>
    <p:sldId id="266" r:id="rId13"/>
    <p:sldId id="267" r:id="rId14"/>
    <p:sldId id="263" r:id="rId15"/>
    <p:sldId id="268" r:id="rId16"/>
    <p:sldId id="272" r:id="rId17"/>
    <p:sldId id="25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电路与电子技术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2015-921D-4189-A26D-EE97911B780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C5F08-26F3-4C9F-94EA-0B906C174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0106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电路与电子技术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D304D-1870-40E1-B369-C7ECC895894C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1C10B-D136-46CE-87AD-D9B425EF8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55508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电路与电子技术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90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052236" y="3522846"/>
            <a:ext cx="4677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讲授：曾军</a:t>
            </a:r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36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3600" b="1" dirty="0" smtClean="0">
                <a:solidFill>
                  <a:schemeClr val="tx1"/>
                </a:solidFill>
              </a:rPr>
              <a:t>电力学院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3378468" y="1559293"/>
            <a:ext cx="6025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0000"/>
                </a:solidFill>
              </a:rPr>
              <a:t>电路与电子技术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81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5EB-6D6E-4629-9A17-A68DB330E862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186-BAFE-4DF8-99E4-69A8D0710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9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5EB-6D6E-4629-9A17-A68DB330E862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186-BAFE-4DF8-99E4-69A8D0710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6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 flipV="1">
            <a:off x="0" y="553317"/>
            <a:ext cx="12192000" cy="45719"/>
          </a:xfrm>
          <a:prstGeom prst="rect">
            <a:avLst/>
          </a:prstGeom>
          <a:solidFill>
            <a:srgbClr val="C00000"/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0" y="28875"/>
            <a:ext cx="2435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电路与电子技术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782728" y="36541"/>
            <a:ext cx="528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South China University of Technology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0270158" y="69996"/>
            <a:ext cx="1883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讲授：曾军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5EB-6D6E-4629-9A17-A68DB330E862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186-BAFE-4DF8-99E4-69A8D0710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28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5EB-6D6E-4629-9A17-A68DB330E862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186-BAFE-4DF8-99E4-69A8D0710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67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5EB-6D6E-4629-9A17-A68DB330E862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186-BAFE-4DF8-99E4-69A8D0710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28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5EB-6D6E-4629-9A17-A68DB330E862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186-BAFE-4DF8-99E4-69A8D0710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05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5EB-6D6E-4629-9A17-A68DB330E862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186-BAFE-4DF8-99E4-69A8D0710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5EB-6D6E-4629-9A17-A68DB330E862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186-BAFE-4DF8-99E4-69A8D0710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10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25EB-6D6E-4629-9A17-A68DB330E862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6186-BAFE-4DF8-99E4-69A8D0710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8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25EB-6D6E-4629-9A17-A68DB330E862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A6186-BAFE-4DF8-99E4-69A8D0710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20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6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7493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如何构成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进制计数器</a:t>
            </a:r>
          </a:p>
        </p:txBody>
      </p:sp>
      <p:sp>
        <p:nvSpPr>
          <p:cNvPr id="3" name="Text Box 3" descr="40%"/>
          <p:cNvSpPr txBox="1">
            <a:spLocks noChangeArrowheads="1"/>
          </p:cNvSpPr>
          <p:nvPr/>
        </p:nvSpPr>
        <p:spPr bwMode="auto">
          <a:xfrm>
            <a:off x="485868" y="1657712"/>
            <a:ext cx="10731375" cy="349634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反馈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清</a:t>
            </a:r>
            <a:r>
              <a:rPr lang="zh-CN" altLang="en-US" sz="2800" b="1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800" b="1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0”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当满足一定的条件时，利用计数器的复位端强迫计数器清零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重新开始新一轮计数。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利用反馈置“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0”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法可用已有的计数器得出小于原进制的计数器。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例：用一片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74LS290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可构成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十进制计数器，再将十进制计数器适当改接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利用其清零端进行反馈清零，则可得出十以内的任意进制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计数器；用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74LS161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可构成四位二进制计数器，利用反馈置零法可以构成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进制内的任意进制计数器。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39" descr="80%"/>
          <p:cNvSpPr>
            <a:spLocks noChangeArrowheads="1"/>
          </p:cNvSpPr>
          <p:nvPr/>
        </p:nvSpPr>
        <p:spPr bwMode="auto">
          <a:xfrm>
            <a:off x="250825" y="5334000"/>
            <a:ext cx="3886200" cy="1524000"/>
          </a:xfrm>
          <a:prstGeom prst="wedgeRoundRectCallout">
            <a:avLst>
              <a:gd name="adj1" fmla="val 7742"/>
              <a:gd name="adj2" fmla="val -259799"/>
              <a:gd name="adj3" fmla="val 16667"/>
            </a:avLst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清零不受时钟</a:t>
            </a:r>
            <a:r>
              <a:rPr lang="en-US" altLang="zh-CN" sz="2800" dirty="0">
                <a:solidFill>
                  <a:srgbClr val="FF0000"/>
                </a:solidFill>
              </a:rPr>
              <a:t>CP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控制，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只要</a:t>
            </a:r>
            <a:r>
              <a:rPr lang="en-US" altLang="zh-CN" sz="2800" i="1" dirty="0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D</a:t>
            </a:r>
            <a:r>
              <a:rPr lang="zh-CN" altLang="en-US" sz="2800" dirty="0">
                <a:solidFill>
                  <a:srgbClr val="FF0000"/>
                </a:solidFill>
              </a:rPr>
              <a:t>端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出现高电平信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号，计数器立即清零。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783756" y="5436669"/>
            <a:ext cx="4427621" cy="13186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故反馈清零法，应该用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进制的下一个状态来清零。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2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0825" y="7493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如何构成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进制计数器</a:t>
            </a:r>
          </a:p>
        </p:txBody>
      </p:sp>
      <p:sp>
        <p:nvSpPr>
          <p:cNvPr id="3" name="Text Box 3" descr="40%"/>
          <p:cNvSpPr txBox="1">
            <a:spLocks noChangeArrowheads="1"/>
          </p:cNvSpPr>
          <p:nvPr/>
        </p:nvSpPr>
        <p:spPr bwMode="auto">
          <a:xfrm>
            <a:off x="533995" y="1426706"/>
            <a:ext cx="10731375" cy="25053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反馈置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“数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当满足一定的条件时，利用计数器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的置数端置数，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开始从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所置数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开始的新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一轮计数。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置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数是需要时钟信号触发的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，则反馈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置数法构建的计数器不需要用其下一个状态来置数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。如果置数不需要时钟信号，同样要用下一个状态来置数。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0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57575" y="582325"/>
            <a:ext cx="838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用一片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74LS290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构成十以内的任意进制计数器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6175" y="1033375"/>
            <a:ext cx="38862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例：六进制计数器</a:t>
            </a:r>
          </a:p>
        </p:txBody>
      </p:sp>
      <p:sp>
        <p:nvSpPr>
          <p:cNvPr id="4" name="Rectangle 4" descr="70%"/>
          <p:cNvSpPr>
            <a:spLocks noChangeArrowheads="1"/>
          </p:cNvSpPr>
          <p:nvPr/>
        </p:nvSpPr>
        <p:spPr bwMode="auto">
          <a:xfrm>
            <a:off x="1171975" y="2473038"/>
            <a:ext cx="6629400" cy="2209800"/>
          </a:xfrm>
          <a:prstGeom prst="rect">
            <a:avLst/>
          </a:prstGeom>
          <a:pattFill prst="pct70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877575" y="2473038"/>
            <a:ext cx="771525" cy="2133600"/>
            <a:chOff x="4896" y="1344"/>
            <a:chExt cx="486" cy="1344"/>
          </a:xfrm>
        </p:grpSpPr>
        <p:sp>
          <p:nvSpPr>
            <p:cNvPr id="6" name="AutoShape 6"/>
            <p:cNvSpPr>
              <a:spLocks/>
            </p:cNvSpPr>
            <p:nvPr/>
          </p:nvSpPr>
          <p:spPr bwMode="auto">
            <a:xfrm>
              <a:off x="4896" y="1344"/>
              <a:ext cx="144" cy="1344"/>
            </a:xfrm>
            <a:prstGeom prst="rightBrace">
              <a:avLst>
                <a:gd name="adj1" fmla="val 77778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040" y="1440"/>
              <a:ext cx="342" cy="113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六种状态</a:t>
              </a:r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927500" y="1613213"/>
            <a:ext cx="7315200" cy="5033962"/>
            <a:chOff x="560" y="901"/>
            <a:chExt cx="4608" cy="3171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618" y="901"/>
              <a:ext cx="4526" cy="3170"/>
              <a:chOff x="240" y="87"/>
              <a:chExt cx="4371" cy="3369"/>
            </a:xfrm>
          </p:grpSpPr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240" y="144"/>
                <a:ext cx="4368" cy="3312"/>
                <a:chOff x="240" y="144"/>
                <a:chExt cx="4368" cy="3312"/>
              </a:xfrm>
            </p:grpSpPr>
            <p:sp>
              <p:nvSpPr>
                <p:cNvPr id="58" name="Line 11"/>
                <p:cNvSpPr>
                  <a:spLocks noChangeShapeType="1"/>
                </p:cNvSpPr>
                <p:nvPr/>
              </p:nvSpPr>
              <p:spPr bwMode="auto">
                <a:xfrm>
                  <a:off x="240" y="144"/>
                  <a:ext cx="43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144"/>
                  <a:ext cx="0" cy="33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Line 13"/>
                <p:cNvSpPr>
                  <a:spLocks noChangeShapeType="1"/>
                </p:cNvSpPr>
                <p:nvPr/>
              </p:nvSpPr>
              <p:spPr bwMode="auto">
                <a:xfrm>
                  <a:off x="3600" y="144"/>
                  <a:ext cx="0" cy="33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Line 14"/>
                <p:cNvSpPr>
                  <a:spLocks noChangeShapeType="1"/>
                </p:cNvSpPr>
                <p:nvPr/>
              </p:nvSpPr>
              <p:spPr bwMode="auto">
                <a:xfrm>
                  <a:off x="288" y="672"/>
                  <a:ext cx="43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Line 15"/>
                <p:cNvSpPr>
                  <a:spLocks noChangeShapeType="1"/>
                </p:cNvSpPr>
                <p:nvPr/>
              </p:nvSpPr>
              <p:spPr bwMode="auto">
                <a:xfrm>
                  <a:off x="1152" y="384"/>
                  <a:ext cx="24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300" y="87"/>
                <a:ext cx="4311" cy="637"/>
                <a:chOff x="300" y="87"/>
                <a:chExt cx="4311" cy="637"/>
              </a:xfrm>
            </p:grpSpPr>
            <p:sp>
              <p:nvSpPr>
                <p:cNvPr id="5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739" y="87"/>
                  <a:ext cx="981" cy="34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zh-CN" altLang="en-US" sz="2800" b="1">
                      <a:solidFill>
                        <a:srgbClr val="CC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二进制数</a:t>
                  </a:r>
                  <a:endParaRPr lang="zh-CN" altLang="en-US" sz="3200" b="1">
                    <a:solidFill>
                      <a:srgbClr val="CC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48" y="324"/>
                  <a:ext cx="535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i="1">
                      <a:cs typeface="Times New Roman" panose="02020603050405020304" pitchFamily="18" charset="0"/>
                    </a:rPr>
                    <a:t>Q</a:t>
                  </a:r>
                  <a:r>
                    <a:rPr lang="en-US" altLang="zh-CN" sz="2800" baseline="-25000">
                      <a:cs typeface="Times New Roman" panose="02020603050405020304" pitchFamily="18" charset="0"/>
                    </a:rPr>
                    <a:t>3</a:t>
                  </a:r>
                  <a:endParaRPr lang="en-US" altLang="zh-CN" sz="32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Rectangle 19"/>
                <p:cNvSpPr>
                  <a:spLocks noChangeArrowheads="1"/>
                </p:cNvSpPr>
                <p:nvPr/>
              </p:nvSpPr>
              <p:spPr bwMode="auto">
                <a:xfrm>
                  <a:off x="1933" y="324"/>
                  <a:ext cx="342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i="1">
                      <a:cs typeface="Times New Roman" panose="02020603050405020304" pitchFamily="18" charset="0"/>
                    </a:rPr>
                    <a:t>Q</a:t>
                  </a:r>
                  <a:r>
                    <a:rPr lang="en-US" altLang="zh-CN" sz="2800" baseline="-25000"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53" name="Rectangle 20"/>
                <p:cNvSpPr>
                  <a:spLocks noChangeArrowheads="1"/>
                </p:cNvSpPr>
                <p:nvPr/>
              </p:nvSpPr>
              <p:spPr bwMode="auto">
                <a:xfrm>
                  <a:off x="2545" y="324"/>
                  <a:ext cx="366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i="1">
                      <a:cs typeface="Times New Roman" panose="02020603050405020304" pitchFamily="18" charset="0"/>
                    </a:rPr>
                    <a:t>Q</a:t>
                  </a:r>
                  <a:r>
                    <a:rPr lang="en-US" altLang="zh-CN" sz="2800" baseline="-25000"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54" name="Rectangle 21"/>
                <p:cNvSpPr>
                  <a:spLocks noChangeArrowheads="1"/>
                </p:cNvSpPr>
                <p:nvPr/>
              </p:nvSpPr>
              <p:spPr bwMode="auto">
                <a:xfrm>
                  <a:off x="3182" y="324"/>
                  <a:ext cx="341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i="1">
                      <a:cs typeface="Times New Roman" panose="02020603050405020304" pitchFamily="18" charset="0"/>
                    </a:rPr>
                    <a:t>Q</a:t>
                  </a:r>
                  <a:r>
                    <a:rPr lang="en-US" altLang="zh-CN" sz="2800" baseline="-25000"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5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00" y="152"/>
                  <a:ext cx="768" cy="3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zh-CN" altLang="en-US" sz="2800" b="1">
                      <a:solidFill>
                        <a:srgbClr val="CC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脉冲数</a:t>
                  </a:r>
                  <a:endParaRPr lang="zh-CN" altLang="en-US" sz="3200" b="1">
                    <a:solidFill>
                      <a:srgbClr val="CC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42" y="376"/>
                  <a:ext cx="545" cy="34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en-US" altLang="zh-CN" sz="2800" b="1">
                      <a:solidFill>
                        <a:srgbClr val="CC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(CP)</a:t>
                  </a:r>
                  <a:endParaRPr lang="en-US" altLang="zh-CN" sz="3200" b="1">
                    <a:solidFill>
                      <a:srgbClr val="CC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630" y="200"/>
                  <a:ext cx="981" cy="34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lang="zh-CN" altLang="en-US" sz="2800" b="1">
                      <a:solidFill>
                        <a:srgbClr val="CC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十进制数</a:t>
                  </a:r>
                  <a:endParaRPr lang="zh-CN" altLang="en-US" sz="3200" b="1">
                    <a:solidFill>
                      <a:srgbClr val="CC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437" y="664"/>
                <a:ext cx="328" cy="2745"/>
                <a:chOff x="437" y="664"/>
                <a:chExt cx="328" cy="2745"/>
              </a:xfrm>
            </p:grpSpPr>
            <p:grpSp>
              <p:nvGrpSpPr>
                <p:cNvPr id="38" name="Group 26"/>
                <p:cNvGrpSpPr>
                  <a:grpSpLocks/>
                </p:cNvGrpSpPr>
                <p:nvPr/>
              </p:nvGrpSpPr>
              <p:grpSpPr bwMode="auto">
                <a:xfrm>
                  <a:off x="486" y="664"/>
                  <a:ext cx="240" cy="2506"/>
                  <a:chOff x="486" y="664"/>
                  <a:chExt cx="240" cy="2506"/>
                </a:xfrm>
              </p:grpSpPr>
              <p:sp>
                <p:nvSpPr>
                  <p:cNvPr id="40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664"/>
                    <a:ext cx="220" cy="3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800"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41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486" y="902"/>
                    <a:ext cx="220" cy="3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800"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42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86" y="1144"/>
                    <a:ext cx="220" cy="3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800"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43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86" y="1384"/>
                    <a:ext cx="220" cy="3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800"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44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86" y="1624"/>
                    <a:ext cx="220" cy="3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800">
                        <a:cs typeface="Times New Roman" panose="02020603050405020304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45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86" y="1861"/>
                    <a:ext cx="220" cy="3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800">
                        <a:cs typeface="Times New Roman" panose="02020603050405020304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46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486" y="2102"/>
                    <a:ext cx="220" cy="3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800">
                        <a:cs typeface="Times New Roman" panose="02020603050405020304" pitchFamily="18" charset="0"/>
                      </a:rPr>
                      <a:t>6</a:t>
                    </a:r>
                  </a:p>
                </p:txBody>
              </p:sp>
              <p:sp>
                <p:nvSpPr>
                  <p:cNvPr id="47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486" y="2342"/>
                    <a:ext cx="220" cy="3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800">
                        <a:cs typeface="Times New Roman" panose="02020603050405020304" pitchFamily="18" charset="0"/>
                      </a:rPr>
                      <a:t>7</a:t>
                    </a:r>
                  </a:p>
                </p:txBody>
              </p:sp>
              <p:sp>
                <p:nvSpPr>
                  <p:cNvPr id="48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486" y="2578"/>
                    <a:ext cx="220" cy="34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800">
                        <a:cs typeface="Times New Roman" panose="02020603050405020304" pitchFamily="18" charset="0"/>
                      </a:rPr>
                      <a:t>8</a:t>
                    </a:r>
                  </a:p>
                </p:txBody>
              </p:sp>
              <p:sp>
                <p:nvSpPr>
                  <p:cNvPr id="49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486" y="2823"/>
                    <a:ext cx="220" cy="34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2800">
                        <a:cs typeface="Times New Roman" panose="02020603050405020304" pitchFamily="18" charset="0"/>
                      </a:rPr>
                      <a:t>9</a:t>
                    </a:r>
                  </a:p>
                </p:txBody>
              </p:sp>
            </p:grpSp>
            <p:sp>
              <p:nvSpPr>
                <p:cNvPr id="39" name="Rectangle 37"/>
                <p:cNvSpPr>
                  <a:spLocks noChangeArrowheads="1"/>
                </p:cNvSpPr>
                <p:nvPr/>
              </p:nvSpPr>
              <p:spPr bwMode="auto">
                <a:xfrm>
                  <a:off x="437" y="3062"/>
                  <a:ext cx="328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10</a:t>
                  </a:r>
                </a:p>
              </p:txBody>
            </p:sp>
          </p:grpSp>
          <p:grpSp>
            <p:nvGrpSpPr>
              <p:cNvPr id="14" name="Group 38"/>
              <p:cNvGrpSpPr>
                <a:grpSpLocks/>
              </p:cNvGrpSpPr>
              <p:nvPr/>
            </p:nvGrpSpPr>
            <p:grpSpPr bwMode="auto">
              <a:xfrm>
                <a:off x="1419" y="664"/>
                <a:ext cx="2013" cy="2745"/>
                <a:chOff x="1419" y="664"/>
                <a:chExt cx="2013" cy="2745"/>
              </a:xfrm>
            </p:grpSpPr>
            <p:sp>
              <p:nvSpPr>
                <p:cNvPr id="2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419" y="664"/>
                  <a:ext cx="2005" cy="3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0         0         0         0</a:t>
                  </a:r>
                  <a:endParaRPr lang="en-US" altLang="zh-CN" sz="32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Rectangle 40"/>
                <p:cNvSpPr>
                  <a:spLocks noChangeArrowheads="1"/>
                </p:cNvSpPr>
                <p:nvPr/>
              </p:nvSpPr>
              <p:spPr bwMode="auto">
                <a:xfrm>
                  <a:off x="1427" y="902"/>
                  <a:ext cx="2005" cy="3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0         0         0         1</a:t>
                  </a:r>
                </a:p>
              </p:txBody>
            </p:sp>
            <p:sp>
              <p:nvSpPr>
                <p:cNvPr id="29" name="Rectangle 41"/>
                <p:cNvSpPr>
                  <a:spLocks noChangeArrowheads="1"/>
                </p:cNvSpPr>
                <p:nvPr/>
              </p:nvSpPr>
              <p:spPr bwMode="auto">
                <a:xfrm>
                  <a:off x="1427" y="1144"/>
                  <a:ext cx="2005" cy="3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0         0         1         0</a:t>
                  </a:r>
                </a:p>
              </p:txBody>
            </p:sp>
            <p:sp>
              <p:nvSpPr>
                <p:cNvPr id="30" name="Rectangle 42"/>
                <p:cNvSpPr>
                  <a:spLocks noChangeArrowheads="1"/>
                </p:cNvSpPr>
                <p:nvPr/>
              </p:nvSpPr>
              <p:spPr bwMode="auto">
                <a:xfrm>
                  <a:off x="1427" y="1384"/>
                  <a:ext cx="2005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0         0         1         1</a:t>
                  </a:r>
                </a:p>
              </p:txBody>
            </p:sp>
            <p:sp>
              <p:nvSpPr>
                <p:cNvPr id="31" name="Rectangle 43"/>
                <p:cNvSpPr>
                  <a:spLocks noChangeArrowheads="1"/>
                </p:cNvSpPr>
                <p:nvPr/>
              </p:nvSpPr>
              <p:spPr bwMode="auto">
                <a:xfrm>
                  <a:off x="1427" y="1624"/>
                  <a:ext cx="2005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0         1         0         0</a:t>
                  </a:r>
                </a:p>
              </p:txBody>
            </p:sp>
            <p:sp>
              <p:nvSpPr>
                <p:cNvPr id="32" name="Rectangle 44"/>
                <p:cNvSpPr>
                  <a:spLocks noChangeArrowheads="1"/>
                </p:cNvSpPr>
                <p:nvPr/>
              </p:nvSpPr>
              <p:spPr bwMode="auto">
                <a:xfrm>
                  <a:off x="1427" y="1861"/>
                  <a:ext cx="2005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0         1         0         1</a:t>
                  </a:r>
                </a:p>
              </p:txBody>
            </p:sp>
            <p:sp>
              <p:nvSpPr>
                <p:cNvPr id="33" name="Rectangle 45"/>
                <p:cNvSpPr>
                  <a:spLocks noChangeArrowheads="1"/>
                </p:cNvSpPr>
                <p:nvPr/>
              </p:nvSpPr>
              <p:spPr bwMode="auto">
                <a:xfrm>
                  <a:off x="1427" y="2102"/>
                  <a:ext cx="2005" cy="3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0         1         1         0</a:t>
                  </a:r>
                </a:p>
              </p:txBody>
            </p:sp>
            <p:sp>
              <p:nvSpPr>
                <p:cNvPr id="34" name="Rectangle 46"/>
                <p:cNvSpPr>
                  <a:spLocks noChangeArrowheads="1"/>
                </p:cNvSpPr>
                <p:nvPr/>
              </p:nvSpPr>
              <p:spPr bwMode="auto">
                <a:xfrm>
                  <a:off x="1427" y="2342"/>
                  <a:ext cx="2005" cy="3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0         1         1         1</a:t>
                  </a:r>
                </a:p>
              </p:txBody>
            </p:sp>
            <p:sp>
              <p:nvSpPr>
                <p:cNvPr id="35" name="Rectangle 47"/>
                <p:cNvSpPr>
                  <a:spLocks noChangeArrowheads="1"/>
                </p:cNvSpPr>
                <p:nvPr/>
              </p:nvSpPr>
              <p:spPr bwMode="auto">
                <a:xfrm>
                  <a:off x="1427" y="2582"/>
                  <a:ext cx="2005" cy="3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1         0         0         0</a:t>
                  </a:r>
                </a:p>
              </p:txBody>
            </p:sp>
            <p:sp>
              <p:nvSpPr>
                <p:cNvPr id="36" name="Rectangle 48"/>
                <p:cNvSpPr>
                  <a:spLocks noChangeArrowheads="1"/>
                </p:cNvSpPr>
                <p:nvPr/>
              </p:nvSpPr>
              <p:spPr bwMode="auto">
                <a:xfrm>
                  <a:off x="1427" y="2823"/>
                  <a:ext cx="2005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1         0         0         1</a:t>
                  </a:r>
                </a:p>
              </p:txBody>
            </p:sp>
            <p:sp>
              <p:nvSpPr>
                <p:cNvPr id="37" name="Rectangle 49"/>
                <p:cNvSpPr>
                  <a:spLocks noChangeArrowheads="1"/>
                </p:cNvSpPr>
                <p:nvPr/>
              </p:nvSpPr>
              <p:spPr bwMode="auto">
                <a:xfrm>
                  <a:off x="1427" y="3062"/>
                  <a:ext cx="2005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0         0         0         0</a:t>
                  </a:r>
                </a:p>
              </p:txBody>
            </p:sp>
          </p:grpSp>
          <p:grpSp>
            <p:nvGrpSpPr>
              <p:cNvPr id="15" name="Group 50"/>
              <p:cNvGrpSpPr>
                <a:grpSpLocks/>
              </p:cNvGrpSpPr>
              <p:nvPr/>
            </p:nvGrpSpPr>
            <p:grpSpPr bwMode="auto">
              <a:xfrm>
                <a:off x="3988" y="664"/>
                <a:ext cx="237" cy="2506"/>
                <a:chOff x="484" y="664"/>
                <a:chExt cx="237" cy="2506"/>
              </a:xfrm>
            </p:grpSpPr>
            <p:sp>
              <p:nvSpPr>
                <p:cNvPr id="17" name="Rectangle 51"/>
                <p:cNvSpPr>
                  <a:spLocks noChangeArrowheads="1"/>
                </p:cNvSpPr>
                <p:nvPr/>
              </p:nvSpPr>
              <p:spPr bwMode="auto">
                <a:xfrm>
                  <a:off x="500" y="664"/>
                  <a:ext cx="221" cy="3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18" name="Rectangle 52"/>
                <p:cNvSpPr>
                  <a:spLocks noChangeArrowheads="1"/>
                </p:cNvSpPr>
                <p:nvPr/>
              </p:nvSpPr>
              <p:spPr bwMode="auto">
                <a:xfrm>
                  <a:off x="484" y="902"/>
                  <a:ext cx="220" cy="3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9" name="Rectangle 53"/>
                <p:cNvSpPr>
                  <a:spLocks noChangeArrowheads="1"/>
                </p:cNvSpPr>
                <p:nvPr/>
              </p:nvSpPr>
              <p:spPr bwMode="auto">
                <a:xfrm>
                  <a:off x="484" y="1144"/>
                  <a:ext cx="220" cy="3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20" name="Rectangle 54"/>
                <p:cNvSpPr>
                  <a:spLocks noChangeArrowheads="1"/>
                </p:cNvSpPr>
                <p:nvPr/>
              </p:nvSpPr>
              <p:spPr bwMode="auto">
                <a:xfrm>
                  <a:off x="484" y="1384"/>
                  <a:ext cx="220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21" name="Rectangle 55"/>
                <p:cNvSpPr>
                  <a:spLocks noChangeArrowheads="1"/>
                </p:cNvSpPr>
                <p:nvPr/>
              </p:nvSpPr>
              <p:spPr bwMode="auto">
                <a:xfrm>
                  <a:off x="484" y="1624"/>
                  <a:ext cx="220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22" name="Rectangle 56"/>
                <p:cNvSpPr>
                  <a:spLocks noChangeArrowheads="1"/>
                </p:cNvSpPr>
                <p:nvPr/>
              </p:nvSpPr>
              <p:spPr bwMode="auto">
                <a:xfrm>
                  <a:off x="484" y="1861"/>
                  <a:ext cx="220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23" name="Rectangle 57"/>
                <p:cNvSpPr>
                  <a:spLocks noChangeArrowheads="1"/>
                </p:cNvSpPr>
                <p:nvPr/>
              </p:nvSpPr>
              <p:spPr bwMode="auto">
                <a:xfrm>
                  <a:off x="484" y="2102"/>
                  <a:ext cx="220" cy="3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24" name="Rectangle 58"/>
                <p:cNvSpPr>
                  <a:spLocks noChangeArrowheads="1"/>
                </p:cNvSpPr>
                <p:nvPr/>
              </p:nvSpPr>
              <p:spPr bwMode="auto">
                <a:xfrm>
                  <a:off x="484" y="2342"/>
                  <a:ext cx="220" cy="3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25" name="Rectangle 59"/>
                <p:cNvSpPr>
                  <a:spLocks noChangeArrowheads="1"/>
                </p:cNvSpPr>
                <p:nvPr/>
              </p:nvSpPr>
              <p:spPr bwMode="auto">
                <a:xfrm>
                  <a:off x="484" y="2578"/>
                  <a:ext cx="220" cy="3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26" name="Rectangle 60"/>
                <p:cNvSpPr>
                  <a:spLocks noChangeArrowheads="1"/>
                </p:cNvSpPr>
                <p:nvPr/>
              </p:nvSpPr>
              <p:spPr bwMode="auto">
                <a:xfrm>
                  <a:off x="484" y="2823"/>
                  <a:ext cx="220" cy="3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9</a:t>
                  </a:r>
                </a:p>
              </p:txBody>
            </p:sp>
          </p:grp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3988" y="3062"/>
                <a:ext cx="220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>
                    <a:cs typeface="Times New Roman" panose="02020603050405020304" pitchFamily="18" charset="0"/>
                  </a:rPr>
                  <a:t>0</a:t>
                </a:r>
                <a:endParaRPr lang="en-US" altLang="zh-CN" sz="2800">
                  <a:solidFill>
                    <a:srgbClr val="3333CC"/>
                  </a:solidFill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Line 62"/>
            <p:cNvSpPr>
              <a:spLocks noChangeShapeType="1"/>
            </p:cNvSpPr>
            <p:nvPr/>
          </p:nvSpPr>
          <p:spPr bwMode="auto">
            <a:xfrm>
              <a:off x="560" y="4072"/>
              <a:ext cx="46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982576" y="5393350"/>
            <a:ext cx="7327900" cy="519113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一般计数器有几种状态就称为几进制计数器。</a:t>
            </a:r>
          </a:p>
        </p:txBody>
      </p:sp>
      <p:sp>
        <p:nvSpPr>
          <p:cNvPr id="64" name="Rectangle 64"/>
          <p:cNvSpPr>
            <a:spLocks noChangeArrowheads="1"/>
          </p:cNvSpPr>
          <p:nvPr/>
        </p:nvSpPr>
        <p:spPr bwMode="auto">
          <a:xfrm>
            <a:off x="3696100" y="1028413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chemeClr val="tx2"/>
                </a:solidFill>
                <a:cs typeface="Times New Roman" panose="02020603050405020304" pitchFamily="18" charset="0"/>
              </a:rPr>
              <a:t>六个脉冲循环一次</a:t>
            </a:r>
          </a:p>
        </p:txBody>
      </p:sp>
    </p:spTree>
    <p:extLst>
      <p:ext uri="{BB962C8B-B14F-4D97-AF65-F5344CB8AC3E}">
        <p14:creationId xmlns:p14="http://schemas.microsoft.com/office/powerpoint/2010/main" val="61025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63" grpId="0" animBg="1" autoUpdateAnimBg="0"/>
      <p:bldP spid="6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1975" y="90718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rgbClr val="FF3300"/>
                </a:solidFill>
                <a:cs typeface="Times New Roman" panose="02020603050405020304" pitchFamily="18" charset="0"/>
              </a:rPr>
              <a:t>例：六进制计数器</a:t>
            </a:r>
            <a:endParaRPr lang="zh-CN" altLang="en-US" sz="2800"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93575" y="2145430"/>
            <a:ext cx="2946400" cy="2227263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279014" y="2221630"/>
            <a:ext cx="695325" cy="2133600"/>
            <a:chOff x="2544" y="1097"/>
            <a:chExt cx="438" cy="1344"/>
          </a:xfrm>
        </p:grpSpPr>
        <p:sp>
          <p:nvSpPr>
            <p:cNvPr id="5" name="AutoShape 5"/>
            <p:cNvSpPr>
              <a:spLocks/>
            </p:cNvSpPr>
            <p:nvPr/>
          </p:nvSpPr>
          <p:spPr bwMode="auto">
            <a:xfrm>
              <a:off x="2544" y="1097"/>
              <a:ext cx="144" cy="1344"/>
            </a:xfrm>
            <a:prstGeom prst="rightBrace">
              <a:avLst>
                <a:gd name="adj1" fmla="val 77778"/>
                <a:gd name="adj2" fmla="val 50000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688" y="1152"/>
              <a:ext cx="294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FF3300"/>
                  </a:solidFill>
                  <a:cs typeface="Times New Roman" panose="02020603050405020304" pitchFamily="18" charset="0"/>
                </a:rPr>
                <a:t>六种状态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96775" y="4507630"/>
            <a:ext cx="2514600" cy="1828800"/>
            <a:chOff x="624" y="2352"/>
            <a:chExt cx="1584" cy="96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624" y="2352"/>
              <a:ext cx="1584" cy="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624" y="2352"/>
              <a:ext cx="1584" cy="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AutoShape 10"/>
          <p:cNvSpPr>
            <a:spLocks noChangeArrowheads="1"/>
          </p:cNvSpPr>
          <p:nvPr/>
        </p:nvSpPr>
        <p:spPr bwMode="auto">
          <a:xfrm flipH="1" flipV="1">
            <a:off x="291975" y="1993030"/>
            <a:ext cx="304800" cy="2438400"/>
          </a:xfrm>
          <a:prstGeom prst="curvedLeftArrow">
            <a:avLst>
              <a:gd name="adj1" fmla="val 160000"/>
              <a:gd name="adj2" fmla="val 320000"/>
              <a:gd name="adj3" fmla="val 2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215775" y="1572343"/>
            <a:ext cx="3352800" cy="4857750"/>
            <a:chOff x="384" y="688"/>
            <a:chExt cx="2112" cy="3060"/>
          </a:xfrm>
        </p:grpSpPr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384" y="688"/>
              <a:ext cx="2112" cy="3060"/>
              <a:chOff x="384" y="503"/>
              <a:chExt cx="2112" cy="3060"/>
            </a:xfrm>
          </p:grpSpPr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>
                <a:off x="384" y="531"/>
                <a:ext cx="2112" cy="3032"/>
                <a:chOff x="1520" y="664"/>
                <a:chExt cx="2535" cy="3032"/>
              </a:xfrm>
            </p:grpSpPr>
            <p:sp>
              <p:nvSpPr>
                <p:cNvPr id="32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536" y="672"/>
                  <a:ext cx="0" cy="30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Line 15"/>
                <p:cNvSpPr>
                  <a:spLocks noChangeShapeType="1"/>
                </p:cNvSpPr>
                <p:nvPr/>
              </p:nvSpPr>
              <p:spPr bwMode="auto">
                <a:xfrm>
                  <a:off x="4032" y="672"/>
                  <a:ext cx="0" cy="30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536" y="960"/>
                  <a:ext cx="24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Line 17"/>
                <p:cNvSpPr>
                  <a:spLocks noChangeShapeType="1"/>
                </p:cNvSpPr>
                <p:nvPr/>
              </p:nvSpPr>
              <p:spPr bwMode="auto">
                <a:xfrm>
                  <a:off x="1520" y="664"/>
                  <a:ext cx="253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" name="Group 18"/>
              <p:cNvGrpSpPr>
                <a:grpSpLocks/>
              </p:cNvGrpSpPr>
              <p:nvPr/>
            </p:nvGrpSpPr>
            <p:grpSpPr bwMode="auto">
              <a:xfrm>
                <a:off x="473" y="503"/>
                <a:ext cx="1872" cy="327"/>
                <a:chOff x="473" y="503"/>
                <a:chExt cx="1872" cy="327"/>
              </a:xfrm>
            </p:grpSpPr>
            <p:sp>
              <p:nvSpPr>
                <p:cNvPr id="2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73" y="503"/>
                  <a:ext cx="493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i="1">
                      <a:cs typeface="Times New Roman" panose="02020603050405020304" pitchFamily="18" charset="0"/>
                    </a:rPr>
                    <a:t>Q</a:t>
                  </a:r>
                  <a:r>
                    <a:rPr lang="en-US" altLang="zh-CN" sz="2800" baseline="-25000">
                      <a:cs typeface="Times New Roman" panose="02020603050405020304" pitchFamily="18" charset="0"/>
                    </a:rPr>
                    <a:t>3</a:t>
                  </a:r>
                  <a:endParaRPr lang="en-US" altLang="zh-CN" sz="32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Rectangle 20"/>
                <p:cNvSpPr>
                  <a:spLocks noChangeArrowheads="1"/>
                </p:cNvSpPr>
                <p:nvPr/>
              </p:nvSpPr>
              <p:spPr bwMode="auto">
                <a:xfrm>
                  <a:off x="1031" y="503"/>
                  <a:ext cx="35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i="1">
                      <a:cs typeface="Times New Roman" panose="02020603050405020304" pitchFamily="18" charset="0"/>
                    </a:rPr>
                    <a:t>Q</a:t>
                  </a:r>
                  <a:r>
                    <a:rPr lang="en-US" altLang="zh-CN" sz="2800" baseline="-25000"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30" name="Rectangle 21"/>
                <p:cNvSpPr>
                  <a:spLocks noChangeArrowheads="1"/>
                </p:cNvSpPr>
                <p:nvPr/>
              </p:nvSpPr>
              <p:spPr bwMode="auto">
                <a:xfrm>
                  <a:off x="1392" y="503"/>
                  <a:ext cx="63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i="1">
                      <a:cs typeface="Times New Roman" panose="02020603050405020304" pitchFamily="18" charset="0"/>
                    </a:rPr>
                    <a:t>Q</a:t>
                  </a:r>
                  <a:r>
                    <a:rPr lang="en-US" altLang="zh-CN" sz="2800" baseline="-25000"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31" name="Rectangle 22"/>
                <p:cNvSpPr>
                  <a:spLocks noChangeArrowheads="1"/>
                </p:cNvSpPr>
                <p:nvPr/>
              </p:nvSpPr>
              <p:spPr bwMode="auto">
                <a:xfrm>
                  <a:off x="1991" y="503"/>
                  <a:ext cx="35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i="1">
                      <a:cs typeface="Times New Roman" panose="02020603050405020304" pitchFamily="18" charset="0"/>
                    </a:rPr>
                    <a:t>Q</a:t>
                  </a:r>
                  <a:r>
                    <a:rPr lang="en-US" altLang="zh-CN" sz="2800" baseline="-25000"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16" name="Group 23"/>
              <p:cNvGrpSpPr>
                <a:grpSpLocks/>
              </p:cNvGrpSpPr>
              <p:nvPr/>
            </p:nvGrpSpPr>
            <p:grpSpPr bwMode="auto">
              <a:xfrm>
                <a:off x="588" y="813"/>
                <a:ext cx="1708" cy="2739"/>
                <a:chOff x="588" y="813"/>
                <a:chExt cx="1708" cy="2739"/>
              </a:xfrm>
            </p:grpSpPr>
            <p:sp>
              <p:nvSpPr>
                <p:cNvPr id="1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612" y="813"/>
                  <a:ext cx="168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0       0       0      0</a:t>
                  </a:r>
                  <a:endParaRPr lang="en-US" altLang="zh-CN" sz="32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25"/>
                <p:cNvSpPr>
                  <a:spLocks noChangeArrowheads="1"/>
                </p:cNvSpPr>
                <p:nvPr/>
              </p:nvSpPr>
              <p:spPr bwMode="auto">
                <a:xfrm>
                  <a:off x="612" y="1049"/>
                  <a:ext cx="168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0       0       0      1</a:t>
                  </a:r>
                </a:p>
              </p:txBody>
            </p:sp>
            <p:sp>
              <p:nvSpPr>
                <p:cNvPr id="19" name="Rectangle 26"/>
                <p:cNvSpPr>
                  <a:spLocks noChangeArrowheads="1"/>
                </p:cNvSpPr>
                <p:nvPr/>
              </p:nvSpPr>
              <p:spPr bwMode="auto">
                <a:xfrm>
                  <a:off x="612" y="1288"/>
                  <a:ext cx="168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0       0       1      0</a:t>
                  </a:r>
                </a:p>
              </p:txBody>
            </p:sp>
            <p:sp>
              <p:nvSpPr>
                <p:cNvPr id="20" name="Rectangle 27"/>
                <p:cNvSpPr>
                  <a:spLocks noChangeArrowheads="1"/>
                </p:cNvSpPr>
                <p:nvPr/>
              </p:nvSpPr>
              <p:spPr bwMode="auto">
                <a:xfrm>
                  <a:off x="612" y="1545"/>
                  <a:ext cx="168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0       0       1      1</a:t>
                  </a:r>
                </a:p>
              </p:txBody>
            </p:sp>
            <p:sp>
              <p:nvSpPr>
                <p:cNvPr id="21" name="Rectangle 28"/>
                <p:cNvSpPr>
                  <a:spLocks noChangeArrowheads="1"/>
                </p:cNvSpPr>
                <p:nvPr/>
              </p:nvSpPr>
              <p:spPr bwMode="auto">
                <a:xfrm>
                  <a:off x="612" y="1785"/>
                  <a:ext cx="168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0       1       0      0</a:t>
                  </a:r>
                </a:p>
              </p:txBody>
            </p:sp>
            <p:sp>
              <p:nvSpPr>
                <p:cNvPr id="22" name="Rectangle 29"/>
                <p:cNvSpPr>
                  <a:spLocks noChangeArrowheads="1"/>
                </p:cNvSpPr>
                <p:nvPr/>
              </p:nvSpPr>
              <p:spPr bwMode="auto">
                <a:xfrm>
                  <a:off x="612" y="1997"/>
                  <a:ext cx="168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0       1       0      1</a:t>
                  </a:r>
                </a:p>
              </p:txBody>
            </p:sp>
            <p:sp>
              <p:nvSpPr>
                <p:cNvPr id="23" name="Rectangle 30"/>
                <p:cNvSpPr>
                  <a:spLocks noChangeArrowheads="1"/>
                </p:cNvSpPr>
                <p:nvPr/>
              </p:nvSpPr>
              <p:spPr bwMode="auto">
                <a:xfrm>
                  <a:off x="612" y="2235"/>
                  <a:ext cx="168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0       1       1      0</a:t>
                  </a:r>
                </a:p>
              </p:txBody>
            </p:sp>
            <p:sp>
              <p:nvSpPr>
                <p:cNvPr id="24" name="Rectangle 31"/>
                <p:cNvSpPr>
                  <a:spLocks noChangeArrowheads="1"/>
                </p:cNvSpPr>
                <p:nvPr/>
              </p:nvSpPr>
              <p:spPr bwMode="auto">
                <a:xfrm>
                  <a:off x="612" y="2471"/>
                  <a:ext cx="168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0       1       1      1</a:t>
                  </a:r>
                </a:p>
              </p:txBody>
            </p:sp>
            <p:sp>
              <p:nvSpPr>
                <p:cNvPr id="25" name="Rectangle 32"/>
                <p:cNvSpPr>
                  <a:spLocks noChangeArrowheads="1"/>
                </p:cNvSpPr>
                <p:nvPr/>
              </p:nvSpPr>
              <p:spPr bwMode="auto">
                <a:xfrm>
                  <a:off x="588" y="2708"/>
                  <a:ext cx="168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1       0       0      0</a:t>
                  </a:r>
                </a:p>
              </p:txBody>
            </p:sp>
            <p:sp>
              <p:nvSpPr>
                <p:cNvPr id="26" name="Rectangle 33"/>
                <p:cNvSpPr>
                  <a:spLocks noChangeArrowheads="1"/>
                </p:cNvSpPr>
                <p:nvPr/>
              </p:nvSpPr>
              <p:spPr bwMode="auto">
                <a:xfrm>
                  <a:off x="612" y="2945"/>
                  <a:ext cx="168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1       0       0      1</a:t>
                  </a:r>
                </a:p>
              </p:txBody>
            </p:sp>
            <p:sp>
              <p:nvSpPr>
                <p:cNvPr id="27" name="Rectangle 34"/>
                <p:cNvSpPr>
                  <a:spLocks noChangeArrowheads="1"/>
                </p:cNvSpPr>
                <p:nvPr/>
              </p:nvSpPr>
              <p:spPr bwMode="auto">
                <a:xfrm>
                  <a:off x="612" y="3225"/>
                  <a:ext cx="168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>
                      <a:cs typeface="Times New Roman" panose="02020603050405020304" pitchFamily="18" charset="0"/>
                    </a:rPr>
                    <a:t>0       0       0      0</a:t>
                  </a:r>
                </a:p>
              </p:txBody>
            </p:sp>
          </p:grpSp>
        </p:grp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384" y="3744"/>
              <a:ext cx="2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4242343" y="4300269"/>
            <a:ext cx="411480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当状态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0110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出现时，将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送到清零端 </a:t>
            </a:r>
            <a:r>
              <a:rPr lang="en-US" altLang="zh-CN" sz="2800" b="1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800" b="1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使计数器立即清零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。状态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0110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仅瞬间存在。</a:t>
            </a:r>
          </a:p>
        </p:txBody>
      </p:sp>
      <p:sp>
        <p:nvSpPr>
          <p:cNvPr id="37" name="AutoShape 37" descr="40%"/>
          <p:cNvSpPr>
            <a:spLocks noChangeArrowheads="1"/>
          </p:cNvSpPr>
          <p:nvPr/>
        </p:nvSpPr>
        <p:spPr bwMode="auto">
          <a:xfrm>
            <a:off x="4470943" y="736331"/>
            <a:ext cx="3048000" cy="1143000"/>
          </a:xfrm>
          <a:prstGeom prst="wedgeRoundRectCallout">
            <a:avLst>
              <a:gd name="adj1" fmla="val 21148"/>
              <a:gd name="adj2" fmla="val 46389"/>
              <a:gd name="adj3" fmla="val 16667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381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74LS290</a:t>
            </a:r>
            <a:r>
              <a:rPr lang="zh-CN" altLang="en-US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</a:p>
          <a:p>
            <a:pPr algn="ctr">
              <a:defRPr/>
            </a:pPr>
            <a:r>
              <a:rPr lang="zh-CN" altLang="en-US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异步清零的计数器</a:t>
            </a: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4467908" y="3858478"/>
            <a:ext cx="3549370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反馈置“</a:t>
            </a:r>
            <a:r>
              <a:rPr lang="en-US" altLang="zh-CN" sz="280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0”</a:t>
            </a:r>
            <a:r>
              <a:rPr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实现方法</a:t>
            </a:r>
            <a:r>
              <a:rPr lang="en-US" altLang="zh-CN" sz="2800" b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9" name="AutoShape 39" descr="80%"/>
          <p:cNvSpPr>
            <a:spLocks noChangeArrowheads="1"/>
          </p:cNvSpPr>
          <p:nvPr/>
        </p:nvSpPr>
        <p:spPr bwMode="auto">
          <a:xfrm>
            <a:off x="4038609" y="2260331"/>
            <a:ext cx="3886200" cy="1524000"/>
          </a:xfrm>
          <a:prstGeom prst="wedgeRoundRectCallout">
            <a:avLst>
              <a:gd name="adj1" fmla="val -10662"/>
              <a:gd name="adj2" fmla="val -90523"/>
              <a:gd name="adj3" fmla="val 16667"/>
            </a:avLst>
          </a:prstGeom>
          <a:pattFill prst="pct80">
            <a:fgClr>
              <a:srgbClr val="66FF99"/>
            </a:fgClr>
            <a:bgClr>
              <a:srgbClr val="FFFFFF"/>
            </a:bgClr>
          </a:pattFill>
          <a:ln w="381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2"/>
                </a:solidFill>
                <a:cs typeface="Times New Roman" panose="02020603050405020304" pitchFamily="18" charset="0"/>
              </a:rPr>
              <a:t>清零不受时钟</a:t>
            </a:r>
            <a:r>
              <a:rPr lang="en-US" altLang="zh-CN" sz="2800">
                <a:solidFill>
                  <a:schemeClr val="tx2"/>
                </a:solidFill>
                <a:cs typeface="Times New Roman" panose="02020603050405020304" pitchFamily="18" charset="0"/>
              </a:rPr>
              <a:t>CP</a:t>
            </a:r>
            <a:r>
              <a:rPr lang="zh-CN" altLang="en-US" sz="2800">
                <a:solidFill>
                  <a:schemeClr val="tx2"/>
                </a:solidFill>
                <a:cs typeface="Times New Roman" panose="02020603050405020304" pitchFamily="18" charset="0"/>
              </a:rPr>
              <a:t>控制，</a:t>
            </a:r>
          </a:p>
          <a:p>
            <a:pPr eaLnBrk="1" hangingPunct="1"/>
            <a:r>
              <a:rPr lang="zh-CN" altLang="en-US" sz="2800">
                <a:solidFill>
                  <a:schemeClr val="tx2"/>
                </a:solidFill>
                <a:cs typeface="Times New Roman" panose="02020603050405020304" pitchFamily="18" charset="0"/>
              </a:rPr>
              <a:t>只要</a:t>
            </a:r>
            <a:r>
              <a:rPr lang="en-US" altLang="zh-CN" sz="2800" i="1">
                <a:solidFill>
                  <a:srgbClr val="FF0000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2800" baseline="-25000">
                <a:solidFill>
                  <a:srgbClr val="FF0000"/>
                </a:solidFill>
                <a:cs typeface="Times New Roman" panose="02020603050405020304" pitchFamily="18" charset="0"/>
              </a:rPr>
              <a:t>D</a:t>
            </a:r>
            <a:r>
              <a:rPr lang="zh-CN" altLang="en-US" sz="2800">
                <a:cs typeface="Times New Roman" panose="02020603050405020304" pitchFamily="18" charset="0"/>
              </a:rPr>
              <a:t>端</a:t>
            </a:r>
            <a:r>
              <a:rPr lang="zh-CN" altLang="en-US" sz="2800">
                <a:solidFill>
                  <a:schemeClr val="tx2"/>
                </a:solidFill>
                <a:cs typeface="Times New Roman" panose="02020603050405020304" pitchFamily="18" charset="0"/>
              </a:rPr>
              <a:t>出现高电平信</a:t>
            </a:r>
          </a:p>
          <a:p>
            <a:pPr eaLnBrk="1" hangingPunct="1"/>
            <a:r>
              <a:rPr lang="zh-CN" altLang="en-US" sz="2800">
                <a:solidFill>
                  <a:schemeClr val="tx2"/>
                </a:solidFill>
                <a:cs typeface="Times New Roman" panose="02020603050405020304" pitchFamily="18" charset="0"/>
              </a:rPr>
              <a:t>号，计数器立即清零。</a:t>
            </a:r>
          </a:p>
        </p:txBody>
      </p: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9922278" y="1416768"/>
            <a:ext cx="685800" cy="838200"/>
            <a:chOff x="1440" y="528"/>
            <a:chExt cx="432" cy="528"/>
          </a:xfrm>
        </p:grpSpPr>
        <p:sp>
          <p:nvSpPr>
            <p:cNvPr id="41" name="Line 3"/>
            <p:cNvSpPr>
              <a:spLocks noChangeShapeType="1"/>
            </p:cNvSpPr>
            <p:nvPr/>
          </p:nvSpPr>
          <p:spPr bwMode="auto">
            <a:xfrm>
              <a:off x="1440" y="672"/>
              <a:ext cx="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4"/>
            <p:cNvSpPr>
              <a:spLocks noChangeShapeType="1"/>
            </p:cNvSpPr>
            <p:nvPr/>
          </p:nvSpPr>
          <p:spPr bwMode="auto">
            <a:xfrm>
              <a:off x="1872" y="528"/>
              <a:ext cx="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Group 5"/>
          <p:cNvGrpSpPr>
            <a:grpSpLocks/>
          </p:cNvGrpSpPr>
          <p:nvPr/>
        </p:nvGrpSpPr>
        <p:grpSpPr bwMode="auto">
          <a:xfrm>
            <a:off x="8017278" y="1416768"/>
            <a:ext cx="2590800" cy="1905000"/>
            <a:chOff x="240" y="528"/>
            <a:chExt cx="1632" cy="1200"/>
          </a:xfrm>
        </p:grpSpPr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384" y="1440"/>
              <a:ext cx="43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>
              <a:off x="240" y="1728"/>
              <a:ext cx="57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>
              <a:off x="384" y="672"/>
              <a:ext cx="0" cy="76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384" y="672"/>
              <a:ext cx="105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Line 10"/>
            <p:cNvSpPr>
              <a:spLocks noChangeShapeType="1"/>
            </p:cNvSpPr>
            <p:nvPr/>
          </p:nvSpPr>
          <p:spPr bwMode="auto">
            <a:xfrm>
              <a:off x="240" y="528"/>
              <a:ext cx="163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11"/>
            <p:cNvSpPr>
              <a:spLocks noChangeShapeType="1"/>
            </p:cNvSpPr>
            <p:nvPr/>
          </p:nvSpPr>
          <p:spPr bwMode="auto">
            <a:xfrm>
              <a:off x="240" y="528"/>
              <a:ext cx="0" cy="1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12"/>
          <p:cNvGrpSpPr>
            <a:grpSpLocks/>
          </p:cNvGrpSpPr>
          <p:nvPr/>
        </p:nvGrpSpPr>
        <p:grpSpPr bwMode="auto">
          <a:xfrm>
            <a:off x="9617478" y="1812056"/>
            <a:ext cx="1047750" cy="519112"/>
            <a:chOff x="1248" y="720"/>
            <a:chExt cx="660" cy="327"/>
          </a:xfrm>
        </p:grpSpPr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1248" y="720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chemeClr val="accent2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1680" y="7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chemeClr val="accent2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53" name="Group 15"/>
          <p:cNvGrpSpPr>
            <a:grpSpLocks/>
          </p:cNvGrpSpPr>
          <p:nvPr/>
        </p:nvGrpSpPr>
        <p:grpSpPr bwMode="auto">
          <a:xfrm>
            <a:off x="8550678" y="2407368"/>
            <a:ext cx="361950" cy="976313"/>
            <a:chOff x="576" y="1152"/>
            <a:chExt cx="228" cy="615"/>
          </a:xfrm>
        </p:grpSpPr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576" y="115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chemeClr val="accent2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576" y="14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chemeClr val="accent2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56" name="Text Box 18"/>
          <p:cNvSpPr txBox="1">
            <a:spLocks noChangeArrowheads="1"/>
          </p:cNvSpPr>
          <p:nvPr/>
        </p:nvSpPr>
        <p:spPr bwMode="auto">
          <a:xfrm>
            <a:off x="8398278" y="735731"/>
            <a:ext cx="274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六进制计数器</a:t>
            </a:r>
          </a:p>
        </p:txBody>
      </p:sp>
      <p:sp>
        <p:nvSpPr>
          <p:cNvPr id="57" name="Rectangle 43"/>
          <p:cNvSpPr>
            <a:spLocks noChangeArrowheads="1"/>
          </p:cNvSpPr>
          <p:nvPr/>
        </p:nvSpPr>
        <p:spPr bwMode="auto">
          <a:xfrm>
            <a:off x="9388878" y="2788368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cs typeface="Times New Roman" panose="02020603050405020304" pitchFamily="18" charset="0"/>
              </a:rPr>
              <a:t>计数器清零</a:t>
            </a:r>
          </a:p>
        </p:txBody>
      </p:sp>
      <p:sp>
        <p:nvSpPr>
          <p:cNvPr id="58" name="Text Box 45"/>
          <p:cNvSpPr txBox="1">
            <a:spLocks noChangeArrowheads="1"/>
          </p:cNvSpPr>
          <p:nvPr/>
        </p:nvSpPr>
        <p:spPr bwMode="auto">
          <a:xfrm>
            <a:off x="8398278" y="4845768"/>
            <a:ext cx="388143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当出现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0110(6)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立即使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计数器清零，重新开始新一轮计数。  </a:t>
            </a:r>
            <a:r>
              <a:rPr lang="en-US" altLang="zh-CN" sz="2800" b="1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59" name="Picture 89" descr="图片5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366" y="1824756"/>
            <a:ext cx="3706812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07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感叹时奏乐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6" grpId="0" autoUpdateAnimBg="0"/>
      <p:bldP spid="37" grpId="0" animBg="1" autoUpdateAnimBg="0"/>
      <p:bldP spid="38" grpId="0" autoUpdateAnimBg="0"/>
      <p:bldP spid="39" grpId="0" animBg="1" autoUpdateAnimBg="0"/>
      <p:bldP spid="56" grpId="0" autoUpdateAnimBg="0"/>
      <p:bldP spid="57" grpId="0" autoUpdateAnimBg="0"/>
      <p:bldP spid="5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400009" y="5581191"/>
            <a:ext cx="53347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dirty="0"/>
              <a:t>   74LS161</a:t>
            </a:r>
            <a:r>
              <a:rPr lang="zh-CN" altLang="en-US" sz="2600" dirty="0"/>
              <a:t>型四位同步二进制计数器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726518" y="5987491"/>
            <a:ext cx="45940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(a) </a:t>
            </a:r>
            <a:r>
              <a:rPr lang="zh-CN" altLang="en-US" dirty="0"/>
              <a:t>外引线排列图；  </a:t>
            </a:r>
            <a:r>
              <a:rPr lang="en-US" altLang="zh-CN" dirty="0"/>
              <a:t>(b) </a:t>
            </a:r>
            <a:r>
              <a:rPr lang="zh-CN" altLang="en-US" dirty="0"/>
              <a:t>逻辑符号</a:t>
            </a:r>
          </a:p>
        </p:txBody>
      </p:sp>
      <p:pic>
        <p:nvPicPr>
          <p:cNvPr id="4" name="Picture 116" descr="图片4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735" y="1750147"/>
            <a:ext cx="6192191" cy="370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02158" y="2093833"/>
            <a:ext cx="451428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21.3.4  74LS161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同步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二进制计数器的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功能表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9" descr="C:\Users\Administrator\Desktop\图片5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7" y="3619740"/>
            <a:ext cx="5274256" cy="226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 descr="40%"/>
          <p:cNvSpPr txBox="1">
            <a:spLocks noChangeArrowheads="1"/>
          </p:cNvSpPr>
          <p:nvPr/>
        </p:nvSpPr>
        <p:spPr bwMode="auto">
          <a:xfrm>
            <a:off x="582121" y="738043"/>
            <a:ext cx="11276203" cy="104028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如果用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74LS161</a:t>
            </a:r>
            <a:r>
              <a:rPr lang="zh-CN" altLang="en-US" sz="2800" b="1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反馈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置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“数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</a:t>
            </a:r>
            <a:r>
              <a:rPr lang="zh-CN" altLang="en-US" sz="2800" b="1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来实现</a:t>
            </a:r>
            <a:r>
              <a:rPr lang="en-US" altLang="zh-CN" sz="2800" b="1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进制计数器，则按如下接法实现。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5"/>
          <p:cNvSpPr txBox="1">
            <a:spLocks noChangeArrowheads="1"/>
          </p:cNvSpPr>
          <p:nvPr/>
        </p:nvSpPr>
        <p:spPr bwMode="auto">
          <a:xfrm>
            <a:off x="452386" y="702644"/>
            <a:ext cx="4013735" cy="389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当用“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反馈置数法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”来实现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进制时， 出现 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0101(5)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，与非门的输出为“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”，等待下一个计数脉冲的到来后，通过置数端使</a:t>
            </a:r>
            <a:r>
              <a:rPr lang="zh-CN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计数器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置数（“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”）</a:t>
            </a:r>
            <a:r>
              <a:rPr lang="zh-CN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重新开始新一轮计数</a:t>
            </a:r>
            <a:r>
              <a:rPr lang="zh-CN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202109" y="4716379"/>
            <a:ext cx="6853207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思考：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如何实现计数器不从“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”开始计数？例如：如何实现从“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”开始的“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计数器？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182420" y="1029902"/>
            <a:ext cx="6204651" cy="3821230"/>
            <a:chOff x="5182420" y="1029902"/>
            <a:chExt cx="6204651" cy="382123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2420" y="1029902"/>
              <a:ext cx="6204651" cy="382123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9018493" y="3636463"/>
              <a:ext cx="427939" cy="630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856806" y="3818965"/>
              <a:ext cx="427939" cy="897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8585735" y="4177364"/>
              <a:ext cx="94327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7385168" y="4643011"/>
              <a:ext cx="94327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8585735" y="3636463"/>
              <a:ext cx="4011" cy="5807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 flipV="1">
              <a:off x="7356709" y="3496921"/>
              <a:ext cx="11518" cy="11534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166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5"/>
          <p:cNvSpPr txBox="1">
            <a:spLocks noChangeArrowheads="1"/>
          </p:cNvSpPr>
          <p:nvPr/>
        </p:nvSpPr>
        <p:spPr bwMode="auto">
          <a:xfrm>
            <a:off x="443421" y="988140"/>
            <a:ext cx="4013735" cy="198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当用“反馈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清零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法”来实现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进制时， 出现 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0110(6)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，计数器清零</a:t>
            </a:r>
            <a:r>
              <a:rPr lang="zh-CN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重新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开始新一轮计数</a:t>
            </a:r>
            <a:r>
              <a:rPr lang="zh-CN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120478" y="3560025"/>
            <a:ext cx="6853207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思考：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如何实现计数器不从“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”开始计数？例如：如何实现从“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”开始的“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计数器？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23570" y="1029902"/>
            <a:ext cx="9448138" cy="3821230"/>
            <a:chOff x="2023570" y="1029902"/>
            <a:chExt cx="9448138" cy="382123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2420" y="1029902"/>
              <a:ext cx="6204651" cy="382123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9058693" y="3801035"/>
              <a:ext cx="354813" cy="559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0452751" y="2435191"/>
              <a:ext cx="934319" cy="7315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6895" y="2435191"/>
              <a:ext cx="354813" cy="5592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2023570" y="4733176"/>
              <a:ext cx="94327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10414919" y="3011104"/>
              <a:ext cx="94327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 flipV="1">
              <a:off x="8584131" y="3482741"/>
              <a:ext cx="1604" cy="6946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 flipV="1">
              <a:off x="11332801" y="3014641"/>
              <a:ext cx="1604" cy="6946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120478" y="5267057"/>
            <a:ext cx="1164159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答：此时需要利用反馈置数法来设计，如从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0011(3)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开始的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进制计数器，则当计数到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0111(7)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时，再来一个脉冲则又回到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0011(3).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89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876" y="1741893"/>
            <a:ext cx="84858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考试题型：</a:t>
            </a:r>
            <a:endParaRPr lang="en-US" altLang="zh-CN" sz="3200" b="1" dirty="0" smtClean="0"/>
          </a:p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        </a:t>
            </a:r>
            <a:r>
              <a:rPr lang="zh-CN" altLang="en-US" sz="3200" b="1" dirty="0" smtClean="0"/>
              <a:t>选择题、计算题、分析题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57695" y="2727671"/>
            <a:ext cx="5950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选择题（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分*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10=20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分）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基本概念、简单计算等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7693" y="3551464"/>
            <a:ext cx="109299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计算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题（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6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道题，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56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分）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直流电路分析方法、一阶电路的三要素法、正弦交流电路、放大电路、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运算放大器电路、直流稳压电源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876" y="756654"/>
            <a:ext cx="11799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考试内容：</a:t>
            </a:r>
            <a:endParaRPr lang="en-US" altLang="zh-CN" sz="3200" b="1" dirty="0" smtClean="0"/>
          </a:p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        </a:t>
            </a:r>
            <a:r>
              <a:rPr lang="zh-CN" altLang="en-US" sz="2800" b="1" dirty="0" smtClean="0"/>
              <a:t>各部分所占比重，大概：电路</a:t>
            </a:r>
            <a:r>
              <a:rPr lang="en-US" altLang="zh-CN" sz="2800" b="1" dirty="0" smtClean="0"/>
              <a:t>36%</a:t>
            </a:r>
            <a:r>
              <a:rPr lang="zh-CN" altLang="en-US" sz="2800" b="1" dirty="0" smtClean="0"/>
              <a:t>、模电</a:t>
            </a:r>
            <a:r>
              <a:rPr lang="en-US" altLang="zh-CN" sz="2800" b="1" dirty="0" smtClean="0"/>
              <a:t>34%</a:t>
            </a:r>
            <a:r>
              <a:rPr lang="zh-CN" altLang="en-US" sz="2800" b="1" dirty="0" smtClean="0"/>
              <a:t>、数电</a:t>
            </a:r>
            <a:r>
              <a:rPr lang="en-US" altLang="zh-CN" sz="2800" b="1" dirty="0" smtClean="0"/>
              <a:t>30%</a:t>
            </a:r>
            <a:r>
              <a:rPr lang="zh-CN" altLang="en-US" sz="2800" b="1" dirty="0" smtClean="0"/>
              <a:t>左右。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57694" y="4918559"/>
            <a:ext cx="109299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分析设计题（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24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分）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组合逻辑电路的分析设计（常用组合逻辑电路如加法器、选择器、译码器等实现逻辑功能）、时序逻辑电路的分析设计（重点触发器和计数芯片利用反馈清零法和反馈置数法实现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N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进制计数器）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2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18072" y="760396"/>
            <a:ext cx="768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0000"/>
                </a:solidFill>
              </a:rPr>
              <a:t>数字电子技术部分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505" y="1228335"/>
            <a:ext cx="439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一、组合逻辑电路部分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9773" y="2032585"/>
            <a:ext cx="5694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组合逻辑电路部分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246212"/>
              </p:ext>
            </p:extLst>
          </p:nvPr>
        </p:nvGraphicFramePr>
        <p:xfrm>
          <a:off x="976263" y="1909060"/>
          <a:ext cx="915926" cy="451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公式" r:id="rId3" imgW="164880" imgH="215640" progId="Equation.3">
                  <p:embed/>
                </p:oleObj>
              </mc:Choice>
              <mc:Fallback>
                <p:oleObj name="公式" r:id="rId3" imgW="164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6263" y="1909060"/>
                        <a:ext cx="915926" cy="45189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545758" y="1936221"/>
            <a:ext cx="595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1.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数制：二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-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十进制的相互转换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45758" y="2529326"/>
            <a:ext cx="8557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2.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逻辑函数：逻辑函数的化简，重点卡诺图化简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45756" y="3122431"/>
            <a:ext cx="872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3.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门电路：基本的门电路及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TTL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与非门的原理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45757" y="3843667"/>
            <a:ext cx="595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4.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组合逻辑函数的分析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83330" y="3812451"/>
            <a:ext cx="595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——</a:t>
            </a:r>
            <a:r>
              <a:rPr lang="zh-CN" altLang="en-US" sz="2800" b="1" dirty="0" smtClean="0"/>
              <a:t>已知电路，分析其逻辑功能</a:t>
            </a:r>
            <a:endParaRPr lang="zh-CN" altLang="en-US" sz="28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1545756" y="4462837"/>
            <a:ext cx="8720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5.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设计：</a:t>
            </a:r>
            <a:r>
              <a:rPr lang="zh-CN" altLang="en-US" sz="2800" b="1" dirty="0" smtClean="0"/>
              <a:t>写逻辑状态表→逻辑表达式</a:t>
            </a:r>
            <a:r>
              <a:rPr lang="zh-CN" altLang="en-US" sz="2800" b="1" dirty="0"/>
              <a:t>→</a:t>
            </a:r>
            <a:r>
              <a:rPr lang="zh-CN" altLang="en-US" sz="2800" b="1" dirty="0" smtClean="0"/>
              <a:t>化简→用基本门电路实现逻辑功能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45756" y="5427422"/>
            <a:ext cx="85579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6.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常用的组合逻辑电路：</a:t>
            </a:r>
            <a:r>
              <a:rPr lang="zh-CN" altLang="en-US" sz="2800" b="1" dirty="0" smtClean="0"/>
              <a:t>加法器、编码器、译码器和数字显示，数据选择器等</a:t>
            </a:r>
            <a:endParaRPr lang="en-US" altLang="zh-CN" sz="2800" b="1" dirty="0" smtClean="0"/>
          </a:p>
          <a:p>
            <a:r>
              <a:rPr lang="zh-CN" altLang="en-US" sz="2800" b="1" dirty="0"/>
              <a:t>能</a:t>
            </a:r>
            <a:r>
              <a:rPr lang="zh-CN" altLang="en-US" sz="2800" b="1" dirty="0" smtClean="0"/>
              <a:t>用常用逻辑电路实现逻辑功能。</a:t>
            </a:r>
            <a:endParaRPr lang="zh-CN" altLang="en-US" sz="2800" b="1" dirty="0"/>
          </a:p>
        </p:txBody>
      </p:sp>
      <p:sp>
        <p:nvSpPr>
          <p:cNvPr id="2" name="双波形 1"/>
          <p:cNvSpPr/>
          <p:nvPr/>
        </p:nvSpPr>
        <p:spPr>
          <a:xfrm>
            <a:off x="9412269" y="932507"/>
            <a:ext cx="2600060" cy="1596819"/>
          </a:xfrm>
          <a:prstGeom prst="doubleWav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7030A0"/>
                </a:solidFill>
              </a:rPr>
              <a:t>重点掌握组合逻辑电路的分析和设计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7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31947" y="636368"/>
            <a:ext cx="11573393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8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74LS138</a:t>
            </a:r>
            <a:r>
              <a:rPr lang="zh-CN" altLang="en-US" sz="28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型三</a:t>
            </a:r>
            <a:r>
              <a:rPr lang="en-US" altLang="zh-CN" sz="28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八译码器和少量与非门实现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逻辑函数式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 = AB + BC + CA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20094" y="1729962"/>
            <a:ext cx="5209201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解：将逻辑函数式用最小项表示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021852"/>
              </p:ext>
            </p:extLst>
          </p:nvPr>
        </p:nvGraphicFramePr>
        <p:xfrm>
          <a:off x="355092" y="2261255"/>
          <a:ext cx="5049838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3" imgW="2527200" imgH="1066680" progId="Equation.DSMT4">
                  <p:embed/>
                </p:oleObj>
              </mc:Choice>
              <mc:Fallback>
                <p:oleObj name="Equation" r:id="rId3" imgW="252720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92" y="2261255"/>
                        <a:ext cx="5049838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5" name="图片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928" y="1501768"/>
            <a:ext cx="6519091" cy="520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图片 3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82681" y="3787063"/>
            <a:ext cx="2344874" cy="343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03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78005" y="690158"/>
            <a:ext cx="11573393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74LS151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数据选择器实现逻辑函数式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 = AB + BC + CA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85429" y="1431085"/>
            <a:ext cx="5209201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解：将逻辑函数式用最小项表示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17811"/>
              </p:ext>
            </p:extLst>
          </p:nvPr>
        </p:nvGraphicFramePr>
        <p:xfrm>
          <a:off x="485430" y="2217713"/>
          <a:ext cx="5354056" cy="838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3" imgW="2679480" imgH="431640" progId="Equation.3">
                  <p:embed/>
                </p:oleObj>
              </mc:Choice>
              <mc:Fallback>
                <p:oleObj name="Equation" r:id="rId3" imgW="2679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30" y="2217713"/>
                        <a:ext cx="5354056" cy="838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85429" y="3210256"/>
            <a:ext cx="5281628" cy="306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800" dirty="0"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cs typeface="Times New Roman" panose="02020603050405020304" pitchFamily="18" charset="0"/>
              </a:rPr>
              <a:t>将输入变量</a:t>
            </a:r>
            <a:r>
              <a:rPr lang="en-US" altLang="zh-CN" sz="2800" i="1" dirty="0">
                <a:solidFill>
                  <a:srgbClr val="FF33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i="1" dirty="0">
                <a:solidFill>
                  <a:srgbClr val="FF330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solidFill>
                  <a:srgbClr val="FF3300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800" i="1" dirty="0">
                <a:solidFill>
                  <a:srgbClr val="FF330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solidFill>
                  <a:srgbClr val="FF3300"/>
                </a:solidFill>
                <a:cs typeface="Times New Roman" panose="02020603050405020304" pitchFamily="18" charset="0"/>
              </a:rPr>
              <a:t>C </a:t>
            </a:r>
            <a:r>
              <a:rPr lang="zh-CN" altLang="en-US" sz="2800" dirty="0">
                <a:cs typeface="Times New Roman" panose="02020603050405020304" pitchFamily="18" charset="0"/>
              </a:rPr>
              <a:t>分别对应地接到数据选择器的选择端 </a:t>
            </a:r>
            <a:r>
              <a:rPr lang="en-US" altLang="zh-CN" sz="2800" i="1" dirty="0">
                <a:solidFill>
                  <a:srgbClr val="FF33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FF3300"/>
                </a:solidFill>
                <a:cs typeface="Times New Roman" panose="02020603050405020304" pitchFamily="18" charset="0"/>
              </a:rPr>
              <a:t>2 </a:t>
            </a:r>
            <a:r>
              <a:rPr lang="zh-CN" altLang="en-US" sz="2800" dirty="0">
                <a:solidFill>
                  <a:srgbClr val="FF330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solidFill>
                  <a:srgbClr val="FF33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FF3300"/>
                </a:solidFill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solidFill>
                  <a:srgbClr val="FF3300"/>
                </a:solidFill>
                <a:cs typeface="Times New Roman" panose="02020603050405020304" pitchFamily="18" charset="0"/>
              </a:rPr>
              <a:t>、</a:t>
            </a:r>
            <a:r>
              <a:rPr lang="zh-CN" altLang="en-US" sz="2800" baseline="-25000" dirty="0">
                <a:solidFill>
                  <a:srgbClr val="FF33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33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FF3300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cs typeface="Times New Roman" panose="02020603050405020304" pitchFamily="18" charset="0"/>
              </a:rPr>
              <a:t>由状态表可知</a:t>
            </a:r>
            <a:r>
              <a:rPr lang="en-US" altLang="zh-CN" sz="2800" dirty="0"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cs typeface="Times New Roman" panose="02020603050405020304" pitchFamily="18" charset="0"/>
              </a:rPr>
              <a:t>将数据输入端</a:t>
            </a:r>
            <a:r>
              <a:rPr lang="en-US" altLang="zh-CN" sz="2800" i="1" dirty="0">
                <a:solidFill>
                  <a:srgbClr val="FF33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2800" baseline="-25000" dirty="0">
                <a:solidFill>
                  <a:srgbClr val="FF3300"/>
                </a:solidFill>
                <a:cs typeface="Times New Roman" panose="02020603050405020304" pitchFamily="18" charset="0"/>
              </a:rPr>
              <a:t>3 </a:t>
            </a:r>
            <a:r>
              <a:rPr lang="zh-CN" altLang="en-US" sz="2800" dirty="0">
                <a:solidFill>
                  <a:srgbClr val="FF330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solidFill>
                  <a:srgbClr val="FF33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2800" baseline="-25000" dirty="0">
                <a:solidFill>
                  <a:srgbClr val="FF3300"/>
                </a:solidFill>
                <a:cs typeface="Times New Roman" panose="02020603050405020304" pitchFamily="18" charset="0"/>
              </a:rPr>
              <a:t>5 </a:t>
            </a:r>
            <a:r>
              <a:rPr lang="zh-CN" altLang="en-US" sz="2800" dirty="0">
                <a:solidFill>
                  <a:srgbClr val="FF3300"/>
                </a:solidFill>
                <a:cs typeface="Times New Roman" panose="02020603050405020304" pitchFamily="18" charset="0"/>
              </a:rPr>
              <a:t>、</a:t>
            </a:r>
            <a:r>
              <a:rPr lang="zh-CN" altLang="en-US" sz="2800" baseline="-25000" dirty="0">
                <a:solidFill>
                  <a:srgbClr val="FF33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33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2800" baseline="-25000" dirty="0">
                <a:solidFill>
                  <a:srgbClr val="FF3300"/>
                </a:solidFill>
                <a:cs typeface="Times New Roman" panose="02020603050405020304" pitchFamily="18" charset="0"/>
              </a:rPr>
              <a:t>6 </a:t>
            </a:r>
            <a:r>
              <a:rPr lang="zh-CN" altLang="en-US" sz="2800" dirty="0">
                <a:solidFill>
                  <a:srgbClr val="FF3300"/>
                </a:solidFill>
                <a:cs typeface="Times New Roman" panose="02020603050405020304" pitchFamily="18" charset="0"/>
              </a:rPr>
              <a:t>、</a:t>
            </a:r>
            <a:r>
              <a:rPr lang="zh-CN" altLang="en-US" sz="2800" baseline="-25000" dirty="0">
                <a:solidFill>
                  <a:srgbClr val="FF33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33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sz="2800" baseline="-25000" dirty="0">
                <a:solidFill>
                  <a:srgbClr val="FF3300"/>
                </a:solidFill>
                <a:cs typeface="Times New Roman" panose="02020603050405020304" pitchFamily="18" charset="0"/>
              </a:rPr>
              <a:t>7</a:t>
            </a:r>
            <a:r>
              <a:rPr lang="en-US" altLang="zh-CN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cs typeface="Times New Roman" panose="02020603050405020304" pitchFamily="18" charset="0"/>
              </a:rPr>
              <a:t>接</a:t>
            </a:r>
            <a:r>
              <a:rPr lang="zh-CN" altLang="en-US" sz="2800" dirty="0">
                <a:solidFill>
                  <a:srgbClr val="FF33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3300"/>
                </a:solidFill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solidFill>
                  <a:srgbClr val="FF3300"/>
                </a:solidFill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cs typeface="Times New Roman" panose="02020603050405020304" pitchFamily="18" charset="0"/>
              </a:rPr>
              <a:t>其余输入端接</a:t>
            </a:r>
            <a:r>
              <a:rPr lang="zh-CN" altLang="en-US" sz="2800" dirty="0">
                <a:solidFill>
                  <a:srgbClr val="FF33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3300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FF3300"/>
                </a:solidFill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cs typeface="Times New Roman" panose="02020603050405020304" pitchFamily="18" charset="0"/>
              </a:rPr>
              <a:t>即可实现输出</a:t>
            </a:r>
            <a:r>
              <a:rPr lang="en-US" altLang="zh-CN" sz="2800" i="1" dirty="0"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cs typeface="Times New Roman" panose="02020603050405020304" pitchFamily="18" charset="0"/>
              </a:rPr>
              <a:t>，如图所示。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276360" y="1163508"/>
            <a:ext cx="2579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74LS151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功能表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7" descr="C:\Users\Administrator\Desktop\图片7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348" y="1682750"/>
            <a:ext cx="3956050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76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868498" y="788647"/>
            <a:ext cx="4572000" cy="325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en-US" altLang="zh-CN" sz="2800" b="1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将输入变量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分别对应地接到数据选择器的选择端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2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、</a:t>
            </a:r>
            <a:r>
              <a:rPr lang="zh-CN" altLang="en-U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。</a:t>
            </a:r>
            <a:r>
              <a:rPr lang="zh-CN" altLang="en-US" sz="2800" b="1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由状态表可知</a:t>
            </a:r>
            <a:r>
              <a:rPr lang="en-US" altLang="zh-CN" sz="2800" b="1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将数据输入端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3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5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、</a:t>
            </a:r>
            <a:r>
              <a:rPr lang="zh-CN" altLang="en-U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6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、</a:t>
            </a:r>
            <a:r>
              <a:rPr lang="zh-CN" altLang="en-U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7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接“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1”,</a:t>
            </a:r>
            <a:r>
              <a:rPr lang="zh-CN" altLang="en-US" sz="2800" b="1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其余输入端接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0”,</a:t>
            </a:r>
            <a:r>
              <a:rPr lang="zh-CN" altLang="en-US" sz="2800" b="1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即可实现输出</a:t>
            </a:r>
            <a:r>
              <a:rPr lang="en-US" altLang="zh-CN" sz="2800" b="1" i="1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如图所示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b="1" dirty="0">
                <a:solidFill>
                  <a:srgbClr val="FFFFCC"/>
                </a:solidFill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38200" y="737847"/>
            <a:ext cx="2579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74LS151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功能表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09" descr="图片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607" y="3854110"/>
            <a:ext cx="4384675" cy="27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7" descr="C:\Users\Administrator\Desktop\图片7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29" y="1356672"/>
            <a:ext cx="3956050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98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876" y="756698"/>
            <a:ext cx="616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二、触发器和时序逻辑电路部分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9773" y="1984460"/>
            <a:ext cx="5694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时序逻辑电路部分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439234"/>
              </p:ext>
            </p:extLst>
          </p:nvPr>
        </p:nvGraphicFramePr>
        <p:xfrm>
          <a:off x="976263" y="1860935"/>
          <a:ext cx="915926" cy="451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0" name="公式" r:id="rId4" imgW="164880" imgH="215640" progId="Equation.3">
                  <p:embed/>
                </p:oleObj>
              </mc:Choice>
              <mc:Fallback>
                <p:oleObj name="公式" r:id="rId4" imgW="164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6263" y="1860935"/>
                        <a:ext cx="915926" cy="45189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45757" y="1909458"/>
            <a:ext cx="5950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1.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双稳态触发器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7030A0"/>
                </a:solidFill>
              </a:rPr>
              <a:t>掌握其逻辑状态表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5756" y="3074306"/>
            <a:ext cx="872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2.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寄存器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756" y="4097848"/>
            <a:ext cx="906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3.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计数器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34226" y="5435277"/>
            <a:ext cx="8557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4. 555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定时器                                             （不考）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084851"/>
              </p:ext>
            </p:extLst>
          </p:nvPr>
        </p:nvGraphicFramePr>
        <p:xfrm>
          <a:off x="4486764" y="1619010"/>
          <a:ext cx="545079" cy="110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1" name="公式" r:id="rId6" imgW="164880" imgH="215640" progId="Equation.3">
                  <p:embed/>
                </p:oleObj>
              </mc:Choice>
              <mc:Fallback>
                <p:oleObj name="公式" r:id="rId6" imgW="164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6764" y="1619010"/>
                        <a:ext cx="545079" cy="110411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872326" y="1452210"/>
            <a:ext cx="353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触发器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72325" y="1922551"/>
            <a:ext cx="4558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触发器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62603" y="2327072"/>
            <a:ext cx="353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触发器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929946"/>
              </p:ext>
            </p:extLst>
          </p:nvPr>
        </p:nvGraphicFramePr>
        <p:xfrm>
          <a:off x="3053165" y="3854263"/>
          <a:ext cx="545079" cy="110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2" name="公式" r:id="rId8" imgW="164880" imgH="215640" progId="Equation.3">
                  <p:embed/>
                </p:oleObj>
              </mc:Choice>
              <mc:Fallback>
                <p:oleObj name="公式" r:id="rId8" imgW="164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53165" y="3854263"/>
                        <a:ext cx="545079" cy="110411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438727" y="3687463"/>
            <a:ext cx="353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二进制计数器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38727" y="4157804"/>
            <a:ext cx="353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十进制计数器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29003" y="4589220"/>
            <a:ext cx="861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任意进制计数器（用触发器实现；用集成芯片实现）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891368"/>
              </p:ext>
            </p:extLst>
          </p:nvPr>
        </p:nvGraphicFramePr>
        <p:xfrm>
          <a:off x="3739008" y="5165190"/>
          <a:ext cx="545079" cy="110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53" name="公式" r:id="rId9" imgW="164880" imgH="215640" progId="Equation.3">
                  <p:embed/>
                </p:oleObj>
              </mc:Choice>
              <mc:Fallback>
                <p:oleObj name="公式" r:id="rId9" imgW="164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9008" y="5165190"/>
                        <a:ext cx="545079" cy="110411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4065422" y="5113635"/>
            <a:ext cx="353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单稳态触发器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40304" y="5825731"/>
            <a:ext cx="353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多谐振荡器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28" name="双波形 27"/>
          <p:cNvSpPr/>
          <p:nvPr/>
        </p:nvSpPr>
        <p:spPr>
          <a:xfrm>
            <a:off x="9152387" y="1342443"/>
            <a:ext cx="2600060" cy="1596819"/>
          </a:xfrm>
          <a:prstGeom prst="doubleWav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7030A0"/>
                </a:solidFill>
              </a:rPr>
              <a:t>重点掌握触发器、计数器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2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57200" y="662288"/>
            <a:ext cx="7467600" cy="1066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zh-CN" altLang="en-US" sz="28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分析图示逻辑电路的逻辑功能</a:t>
            </a:r>
            <a:r>
              <a:rPr lang="en-US" altLang="zh-CN" sz="28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说明其用处。</a:t>
            </a:r>
            <a:br>
              <a:rPr lang="zh-CN" altLang="en-US" sz="28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设初始状态为“</a:t>
            </a:r>
            <a:r>
              <a:rPr lang="en-US" altLang="zh-CN" sz="28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000”</a:t>
            </a:r>
            <a:r>
              <a:rPr lang="zh-CN" altLang="en-US" sz="28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3" name="Picture 136" descr="图片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993" y="1291974"/>
            <a:ext cx="7013575" cy="414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-6418" y="3890695"/>
            <a:ext cx="6338888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en-US" altLang="zh-CN" sz="28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写出各触发器</a:t>
            </a:r>
            <a:r>
              <a:rPr lang="en-US" altLang="zh-CN" sz="2800" b="1" i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b="1" i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端和</a:t>
            </a:r>
            <a:r>
              <a:rPr lang="en-US" altLang="zh-CN" sz="2800" b="1" i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端的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逻辑表达式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917507" y="5003532"/>
            <a:ext cx="4791075" cy="519113"/>
            <a:chOff x="966" y="2976"/>
            <a:chExt cx="3018" cy="327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880" y="2976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ea typeface="楷体_GB2312" pitchFamily="49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800" i="1">
                  <a:ea typeface="楷体_GB2312" pitchFamily="49" charset="-122"/>
                  <a:cs typeface="Times New Roman" panose="02020603050405020304" pitchFamily="18" charset="0"/>
                </a:rPr>
                <a:t>CP</a:t>
              </a:r>
              <a:r>
                <a:rPr lang="en-US" altLang="zh-CN" sz="2800" baseline="-25000"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800"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2800" i="1">
                  <a:ea typeface="楷体_GB2312" pitchFamily="49" charset="-122"/>
                  <a:cs typeface="Times New Roman" panose="02020603050405020304" pitchFamily="18" charset="0"/>
                </a:rPr>
                <a:t>CP</a:t>
              </a:r>
              <a:r>
                <a:rPr lang="en-US" altLang="zh-CN" sz="2800">
                  <a:ea typeface="楷体_GB2312" pitchFamily="49" charset="-122"/>
                  <a:cs typeface="Times New Roman" panose="02020603050405020304" pitchFamily="18" charset="0"/>
                </a:rPr>
                <a:t>  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060" y="2976"/>
              <a:ext cx="6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6600"/>
                  </a:solidFill>
                  <a:cs typeface="Times New Roman" panose="02020603050405020304" pitchFamily="18" charset="0"/>
                </a:rPr>
                <a:t>K</a:t>
              </a:r>
              <a:r>
                <a:rPr lang="en-US" altLang="zh-CN" sz="2800" baseline="-25000">
                  <a:solidFill>
                    <a:srgbClr val="006600"/>
                  </a:solidFill>
                  <a:cs typeface="Times New Roman" panose="02020603050405020304" pitchFamily="18" charset="0"/>
                </a:rPr>
                <a:t>0 </a:t>
              </a:r>
              <a:r>
                <a:rPr lang="en-US" altLang="zh-CN" sz="2800">
                  <a:solidFill>
                    <a:srgbClr val="006600"/>
                  </a:solidFill>
                  <a:cs typeface="Times New Roman" panose="02020603050405020304" pitchFamily="18" charset="0"/>
                </a:rPr>
                <a:t>=1</a:t>
              </a: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966" y="2976"/>
              <a:ext cx="764" cy="327"/>
              <a:chOff x="1350" y="2957"/>
              <a:chExt cx="764" cy="327"/>
            </a:xfrm>
          </p:grpSpPr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824" y="3001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1350" y="2957"/>
                <a:ext cx="7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808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>
                    <a:solidFill>
                      <a:srgbClr val="006600"/>
                    </a:solidFill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baseline="-25000">
                    <a:solidFill>
                      <a:srgbClr val="006600"/>
                    </a:solidFill>
                    <a:cs typeface="Times New Roman" panose="02020603050405020304" pitchFamily="18" charset="0"/>
                  </a:rPr>
                  <a:t>0 </a:t>
                </a:r>
                <a:r>
                  <a:rPr lang="en-US" altLang="zh-CN" sz="2800">
                    <a:solidFill>
                      <a:srgbClr val="006600"/>
                    </a:solidFill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i="1">
                    <a:solidFill>
                      <a:srgbClr val="006600"/>
                    </a:solidFill>
                    <a:cs typeface="Times New Roman" panose="02020603050405020304" pitchFamily="18" charset="0"/>
                  </a:rPr>
                  <a:t>Q</a:t>
                </a:r>
                <a:r>
                  <a:rPr lang="en-US" altLang="zh-CN" sz="2800" baseline="-25000">
                    <a:solidFill>
                      <a:srgbClr val="006600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984182" y="5478195"/>
            <a:ext cx="4584700" cy="539750"/>
            <a:chOff x="1008" y="3275"/>
            <a:chExt cx="2888" cy="340"/>
          </a:xfrm>
        </p:grpSpPr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051" y="3288"/>
              <a:ext cx="6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6600"/>
                  </a:solidFill>
                  <a:cs typeface="Times New Roman" panose="02020603050405020304" pitchFamily="18" charset="0"/>
                </a:rPr>
                <a:t>K</a:t>
              </a:r>
              <a:r>
                <a:rPr lang="en-US" altLang="zh-CN" sz="2800" baseline="-25000">
                  <a:solidFill>
                    <a:srgbClr val="006600"/>
                  </a:solidFill>
                  <a:cs typeface="Times New Roman" panose="02020603050405020304" pitchFamily="18" charset="0"/>
                </a:rPr>
                <a:t>1 </a:t>
              </a:r>
              <a:r>
                <a:rPr lang="en-US" altLang="zh-CN" sz="2800">
                  <a:solidFill>
                    <a:srgbClr val="006600"/>
                  </a:solidFill>
                  <a:cs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008" y="3288"/>
              <a:ext cx="6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808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i="1">
                  <a:solidFill>
                    <a:srgbClr val="006600"/>
                  </a:solidFill>
                  <a:cs typeface="Times New Roman" panose="02020603050405020304" pitchFamily="18" charset="0"/>
                </a:rPr>
                <a:t>J</a:t>
              </a:r>
              <a:r>
                <a:rPr lang="en-US" altLang="zh-CN" sz="2800" baseline="-25000">
                  <a:solidFill>
                    <a:srgbClr val="006600"/>
                  </a:solidFill>
                  <a:cs typeface="Times New Roman" panose="02020603050405020304" pitchFamily="18" charset="0"/>
                </a:rPr>
                <a:t>1 </a:t>
              </a:r>
              <a:r>
                <a:rPr lang="en-US" altLang="zh-CN" sz="2800">
                  <a:solidFill>
                    <a:srgbClr val="006600"/>
                  </a:solidFill>
                  <a:cs typeface="Times New Roman" panose="02020603050405020304" pitchFamily="18" charset="0"/>
                </a:rPr>
                <a:t>=1</a:t>
              </a:r>
              <a:endParaRPr lang="en-US" altLang="zh-CN" sz="2800" baseline="-25000">
                <a:solidFill>
                  <a:srgbClr val="0066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996" y="3275"/>
              <a:ext cx="9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33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CP</a:t>
              </a:r>
              <a:r>
                <a:rPr lang="en-US" altLang="zh-CN" sz="2800" baseline="-25000">
                  <a:solidFill>
                    <a:srgbClr val="FF33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>
                  <a:solidFill>
                    <a:srgbClr val="FF33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2800" i="1">
                  <a:solidFill>
                    <a:srgbClr val="FF33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800" baseline="-25000">
                  <a:solidFill>
                    <a:srgbClr val="FF3300"/>
                  </a:solidFill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933382" y="5973495"/>
            <a:ext cx="4778375" cy="569912"/>
            <a:chOff x="976" y="3587"/>
            <a:chExt cx="3010" cy="359"/>
          </a:xfrm>
        </p:grpSpPr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976" y="3587"/>
              <a:ext cx="9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6600"/>
                  </a:solidFill>
                  <a:cs typeface="Times New Roman" panose="02020603050405020304" pitchFamily="18" charset="0"/>
                </a:rPr>
                <a:t>J</a:t>
              </a:r>
              <a:r>
                <a:rPr lang="en-US" altLang="zh-CN" sz="2800" baseline="-25000">
                  <a:solidFill>
                    <a:srgbClr val="006600"/>
                  </a:solidFill>
                  <a:cs typeface="Times New Roman" panose="02020603050405020304" pitchFamily="18" charset="0"/>
                </a:rPr>
                <a:t>2</a:t>
              </a:r>
              <a:r>
                <a:rPr lang="en-US" altLang="zh-CN" sz="2800">
                  <a:solidFill>
                    <a:srgbClr val="006600"/>
                  </a:solidFill>
                  <a:cs typeface="Times New Roman" panose="02020603050405020304" pitchFamily="18" charset="0"/>
                </a:rPr>
                <a:t>=</a:t>
              </a:r>
              <a:r>
                <a:rPr lang="en-US" altLang="zh-CN" sz="2800" i="1">
                  <a:solidFill>
                    <a:srgbClr val="006600"/>
                  </a:solidFill>
                  <a:cs typeface="Times New Roman" panose="02020603050405020304" pitchFamily="18" charset="0"/>
                </a:rPr>
                <a:t>Q</a:t>
              </a:r>
              <a:r>
                <a:rPr lang="en-US" altLang="zh-CN" sz="2800" baseline="-25000">
                  <a:solidFill>
                    <a:srgbClr val="006600"/>
                  </a:solidFill>
                  <a:cs typeface="Times New Roman" panose="02020603050405020304" pitchFamily="18" charset="0"/>
                </a:rPr>
                <a:t>0</a:t>
              </a:r>
              <a:r>
                <a:rPr lang="en-US" altLang="zh-CN" sz="2800" i="1">
                  <a:solidFill>
                    <a:srgbClr val="006600"/>
                  </a:solidFill>
                  <a:cs typeface="Times New Roman" panose="02020603050405020304" pitchFamily="18" charset="0"/>
                </a:rPr>
                <a:t>Q</a:t>
              </a:r>
              <a:r>
                <a:rPr lang="en-US" altLang="zh-CN" sz="2800" baseline="-25000">
                  <a:solidFill>
                    <a:srgbClr val="0066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064" y="3619"/>
              <a:ext cx="6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6600"/>
                  </a:solidFill>
                  <a:cs typeface="Times New Roman" panose="02020603050405020304" pitchFamily="18" charset="0"/>
                </a:rPr>
                <a:t>K</a:t>
              </a:r>
              <a:r>
                <a:rPr lang="en-US" altLang="zh-CN" sz="2800" baseline="-25000">
                  <a:solidFill>
                    <a:srgbClr val="006600"/>
                  </a:solidFill>
                  <a:cs typeface="Times New Roman" panose="02020603050405020304" pitchFamily="18" charset="0"/>
                </a:rPr>
                <a:t>2 </a:t>
              </a:r>
              <a:r>
                <a:rPr lang="en-US" altLang="zh-CN" sz="2800">
                  <a:solidFill>
                    <a:srgbClr val="006600"/>
                  </a:solidFill>
                  <a:cs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000" y="3619"/>
              <a:ext cx="9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3333CC"/>
                  </a:solidFill>
                  <a:ea typeface="楷体_GB2312" pitchFamily="49" charset="-122"/>
                  <a:cs typeface="Times New Roman" panose="02020603050405020304" pitchFamily="18" charset="0"/>
                </a:rPr>
                <a:t>CP</a:t>
              </a:r>
              <a:r>
                <a:rPr lang="en-US" altLang="zh-CN" sz="2800" baseline="-25000">
                  <a:solidFill>
                    <a:srgbClr val="3333CC"/>
                  </a:solidFill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>
                  <a:solidFill>
                    <a:srgbClr val="3333CC"/>
                  </a:solidFill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2800" i="1">
                  <a:solidFill>
                    <a:srgbClr val="3333CC"/>
                  </a:solidFill>
                  <a:ea typeface="楷体_GB2312" pitchFamily="49" charset="-122"/>
                  <a:cs typeface="Times New Roman" panose="02020603050405020304" pitchFamily="18" charset="0"/>
                </a:rPr>
                <a:t>CP</a:t>
              </a:r>
              <a:r>
                <a:rPr lang="en-US" altLang="zh-CN" sz="2800" baseline="-25000">
                  <a:solidFill>
                    <a:srgbClr val="3333CC"/>
                  </a:solidFill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2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2"/>
          <p:cNvGrpSpPr>
            <a:grpSpLocks/>
          </p:cNvGrpSpPr>
          <p:nvPr/>
        </p:nvGrpSpPr>
        <p:grpSpPr bwMode="auto">
          <a:xfrm>
            <a:off x="1678000" y="4617863"/>
            <a:ext cx="5238750" cy="547687"/>
            <a:chOff x="960" y="1200"/>
            <a:chExt cx="3300" cy="345"/>
          </a:xfrm>
        </p:grpSpPr>
        <p:grpSp>
          <p:nvGrpSpPr>
            <p:cNvPr id="97" name="Group 3"/>
            <p:cNvGrpSpPr>
              <a:grpSpLocks/>
            </p:cNvGrpSpPr>
            <p:nvPr/>
          </p:nvGrpSpPr>
          <p:grpSpPr bwMode="auto">
            <a:xfrm>
              <a:off x="960" y="1209"/>
              <a:ext cx="900" cy="327"/>
              <a:chOff x="960" y="1209"/>
              <a:chExt cx="900" cy="327"/>
            </a:xfrm>
          </p:grpSpPr>
          <p:sp>
            <p:nvSpPr>
              <p:cNvPr id="102" name="Text Box 4"/>
              <p:cNvSpPr txBox="1">
                <a:spLocks noChangeArrowheads="1"/>
              </p:cNvSpPr>
              <p:nvPr/>
            </p:nvSpPr>
            <p:spPr bwMode="auto">
              <a:xfrm>
                <a:off x="960" y="120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03" name="Rectangle 5"/>
              <p:cNvSpPr>
                <a:spLocks noChangeArrowheads="1"/>
              </p:cNvSpPr>
              <p:nvPr/>
            </p:nvSpPr>
            <p:spPr bwMode="auto">
              <a:xfrm>
                <a:off x="1632" y="120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98" name="Rectangle 6"/>
            <p:cNvSpPr>
              <a:spLocks noChangeArrowheads="1"/>
            </p:cNvSpPr>
            <p:nvPr/>
          </p:nvSpPr>
          <p:spPr bwMode="auto">
            <a:xfrm>
              <a:off x="2316" y="120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9" name="Rectangle 7"/>
            <p:cNvSpPr>
              <a:spLocks noChangeArrowheads="1"/>
            </p:cNvSpPr>
            <p:nvPr/>
          </p:nvSpPr>
          <p:spPr bwMode="auto">
            <a:xfrm>
              <a:off x="2796" y="120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0" name="Rectangle 8"/>
            <p:cNvSpPr>
              <a:spLocks noChangeArrowheads="1"/>
            </p:cNvSpPr>
            <p:nvPr/>
          </p:nvSpPr>
          <p:spPr bwMode="auto">
            <a:xfrm>
              <a:off x="3420" y="121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4032" y="121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04" name="Line 10"/>
          <p:cNvSpPr>
            <a:spLocks noChangeShapeType="1"/>
          </p:cNvSpPr>
          <p:nvPr/>
        </p:nvSpPr>
        <p:spPr bwMode="auto">
          <a:xfrm>
            <a:off x="382600" y="2422350"/>
            <a:ext cx="861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Line 11"/>
          <p:cNvSpPr>
            <a:spLocks noChangeShapeType="1"/>
          </p:cNvSpPr>
          <p:nvPr/>
        </p:nvSpPr>
        <p:spPr bwMode="auto">
          <a:xfrm>
            <a:off x="382600" y="2955750"/>
            <a:ext cx="861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Line 12"/>
          <p:cNvSpPr>
            <a:spLocks noChangeShapeType="1"/>
          </p:cNvSpPr>
          <p:nvPr/>
        </p:nvSpPr>
        <p:spPr bwMode="auto">
          <a:xfrm>
            <a:off x="382600" y="3489150"/>
            <a:ext cx="861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Line 13"/>
          <p:cNvSpPr>
            <a:spLocks noChangeShapeType="1"/>
          </p:cNvSpPr>
          <p:nvPr/>
        </p:nvSpPr>
        <p:spPr bwMode="auto">
          <a:xfrm flipH="1">
            <a:off x="1220800" y="127935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Line 14"/>
          <p:cNvSpPr>
            <a:spLocks noChangeShapeType="1"/>
          </p:cNvSpPr>
          <p:nvPr/>
        </p:nvSpPr>
        <p:spPr bwMode="auto">
          <a:xfrm>
            <a:off x="382600" y="4022550"/>
            <a:ext cx="861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Line 15"/>
          <p:cNvSpPr>
            <a:spLocks noChangeShapeType="1"/>
          </p:cNvSpPr>
          <p:nvPr/>
        </p:nvSpPr>
        <p:spPr bwMode="auto">
          <a:xfrm flipH="1">
            <a:off x="3583000" y="127935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Line 16"/>
          <p:cNvSpPr>
            <a:spLocks noChangeShapeType="1"/>
          </p:cNvSpPr>
          <p:nvPr/>
        </p:nvSpPr>
        <p:spPr bwMode="auto">
          <a:xfrm flipH="1">
            <a:off x="5183200" y="127935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Line 17"/>
          <p:cNvSpPr>
            <a:spLocks noChangeShapeType="1"/>
          </p:cNvSpPr>
          <p:nvPr/>
        </p:nvSpPr>
        <p:spPr bwMode="auto">
          <a:xfrm flipH="1">
            <a:off x="7164400" y="127935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Group 18"/>
          <p:cNvGrpSpPr>
            <a:grpSpLocks/>
          </p:cNvGrpSpPr>
          <p:nvPr/>
        </p:nvGrpSpPr>
        <p:grpSpPr bwMode="auto">
          <a:xfrm>
            <a:off x="382600" y="1279350"/>
            <a:ext cx="8839200" cy="644525"/>
            <a:chOff x="144" y="768"/>
            <a:chExt cx="5568" cy="406"/>
          </a:xfrm>
        </p:grpSpPr>
        <p:sp>
          <p:nvSpPr>
            <p:cNvPr id="113" name="Line 19"/>
            <p:cNvSpPr>
              <a:spLocks noChangeShapeType="1"/>
            </p:cNvSpPr>
            <p:nvPr/>
          </p:nvSpPr>
          <p:spPr bwMode="auto">
            <a:xfrm>
              <a:off x="144" y="768"/>
              <a:ext cx="54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Line 20"/>
            <p:cNvSpPr>
              <a:spLocks noChangeShapeType="1"/>
            </p:cNvSpPr>
            <p:nvPr/>
          </p:nvSpPr>
          <p:spPr bwMode="auto">
            <a:xfrm>
              <a:off x="144" y="1152"/>
              <a:ext cx="54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 Box 21"/>
            <p:cNvSpPr txBox="1">
              <a:spLocks noChangeArrowheads="1"/>
            </p:cNvSpPr>
            <p:nvPr/>
          </p:nvSpPr>
          <p:spPr bwMode="auto">
            <a:xfrm>
              <a:off x="226" y="815"/>
              <a:ext cx="4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  <a:endPara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 Box 22"/>
            <p:cNvSpPr txBox="1">
              <a:spLocks noChangeArrowheads="1"/>
            </p:cNvSpPr>
            <p:nvPr/>
          </p:nvSpPr>
          <p:spPr bwMode="auto">
            <a:xfrm>
              <a:off x="633" y="815"/>
              <a:ext cx="91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2800" b="1" baseline="-250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800" b="1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800" b="1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 Box 23"/>
            <p:cNvSpPr txBox="1">
              <a:spLocks noChangeArrowheads="1"/>
            </p:cNvSpPr>
            <p:nvPr/>
          </p:nvSpPr>
          <p:spPr bwMode="auto">
            <a:xfrm>
              <a:off x="1575" y="844"/>
              <a:ext cx="6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800" b="1" baseline="-250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118" name="Text Box 24"/>
            <p:cNvSpPr txBox="1">
              <a:spLocks noChangeArrowheads="1"/>
            </p:cNvSpPr>
            <p:nvPr/>
          </p:nvSpPr>
          <p:spPr bwMode="auto">
            <a:xfrm>
              <a:off x="2169" y="815"/>
              <a:ext cx="10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2800" b="1" baseline="-250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zh-CN" sz="2800" b="1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800" b="1" baseline="-250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119" name="Text Box 25"/>
            <p:cNvSpPr txBox="1">
              <a:spLocks noChangeArrowheads="1"/>
            </p:cNvSpPr>
            <p:nvPr/>
          </p:nvSpPr>
          <p:spPr bwMode="auto">
            <a:xfrm>
              <a:off x="3803" y="815"/>
              <a:ext cx="6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800" b="1" baseline="-250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</a:p>
          </p:txBody>
        </p:sp>
        <p:grpSp>
          <p:nvGrpSpPr>
            <p:cNvPr id="120" name="Group 26"/>
            <p:cNvGrpSpPr>
              <a:grpSpLocks/>
            </p:cNvGrpSpPr>
            <p:nvPr/>
          </p:nvGrpSpPr>
          <p:grpSpPr bwMode="auto">
            <a:xfrm>
              <a:off x="3077" y="815"/>
              <a:ext cx="768" cy="330"/>
              <a:chOff x="1349" y="2956"/>
              <a:chExt cx="768" cy="330"/>
            </a:xfrm>
          </p:grpSpPr>
          <p:sp>
            <p:nvSpPr>
              <p:cNvPr id="122" name="Line 27"/>
              <p:cNvSpPr>
                <a:spLocks noChangeShapeType="1"/>
              </p:cNvSpPr>
              <p:nvPr/>
            </p:nvSpPr>
            <p:spPr bwMode="auto">
              <a:xfrm>
                <a:off x="1824" y="3001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Text Box 28"/>
              <p:cNvSpPr txBox="1">
                <a:spLocks noChangeArrowheads="1"/>
              </p:cNvSpPr>
              <p:nvPr/>
            </p:nvSpPr>
            <p:spPr bwMode="auto">
              <a:xfrm>
                <a:off x="1349" y="2956"/>
                <a:ext cx="768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rgbClr val="0066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i="1">
                    <a:solidFill>
                      <a:srgbClr val="CC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b="1" baseline="-25000">
                    <a:solidFill>
                      <a:srgbClr val="CC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altLang="zh-CN" sz="2800" b="1">
                    <a:solidFill>
                      <a:srgbClr val="CC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b="1" i="1">
                    <a:solidFill>
                      <a:srgbClr val="CC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800" b="1" baseline="-25000">
                    <a:solidFill>
                      <a:srgbClr val="CC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121" name="Rectangle 29"/>
            <p:cNvSpPr>
              <a:spLocks noChangeArrowheads="1"/>
            </p:cNvSpPr>
            <p:nvPr/>
          </p:nvSpPr>
          <p:spPr bwMode="auto">
            <a:xfrm>
              <a:off x="4464" y="816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  </a:t>
              </a:r>
              <a:r>
                <a:rPr lang="en-US" altLang="zh-CN" sz="2800" b="1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en-US" altLang="zh-CN" sz="2800" b="1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baseline="-250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24" name="Line 30"/>
          <p:cNvSpPr>
            <a:spLocks noChangeShapeType="1"/>
          </p:cNvSpPr>
          <p:nvPr/>
        </p:nvSpPr>
        <p:spPr bwMode="auto">
          <a:xfrm>
            <a:off x="382600" y="4555950"/>
            <a:ext cx="861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Line 31"/>
          <p:cNvSpPr>
            <a:spLocks noChangeShapeType="1"/>
          </p:cNvSpPr>
          <p:nvPr/>
        </p:nvSpPr>
        <p:spPr bwMode="auto">
          <a:xfrm>
            <a:off x="382600" y="5089350"/>
            <a:ext cx="861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6" name="Group 32"/>
          <p:cNvGrpSpPr>
            <a:grpSpLocks/>
          </p:cNvGrpSpPr>
          <p:nvPr/>
        </p:nvGrpSpPr>
        <p:grpSpPr bwMode="auto">
          <a:xfrm>
            <a:off x="1678000" y="2498550"/>
            <a:ext cx="5238750" cy="547688"/>
            <a:chOff x="960" y="1536"/>
            <a:chExt cx="3300" cy="345"/>
          </a:xfrm>
        </p:grpSpPr>
        <p:grpSp>
          <p:nvGrpSpPr>
            <p:cNvPr id="127" name="Group 33"/>
            <p:cNvGrpSpPr>
              <a:grpSpLocks/>
            </p:cNvGrpSpPr>
            <p:nvPr/>
          </p:nvGrpSpPr>
          <p:grpSpPr bwMode="auto">
            <a:xfrm>
              <a:off x="960" y="1545"/>
              <a:ext cx="900" cy="327"/>
              <a:chOff x="960" y="1545"/>
              <a:chExt cx="900" cy="327"/>
            </a:xfrm>
          </p:grpSpPr>
          <p:sp>
            <p:nvSpPr>
              <p:cNvPr id="132" name="Text Box 34"/>
              <p:cNvSpPr txBox="1">
                <a:spLocks noChangeArrowheads="1"/>
              </p:cNvSpPr>
              <p:nvPr/>
            </p:nvSpPr>
            <p:spPr bwMode="auto">
              <a:xfrm>
                <a:off x="960" y="154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" name="Rectangle 35"/>
              <p:cNvSpPr>
                <a:spLocks noChangeArrowheads="1"/>
              </p:cNvSpPr>
              <p:nvPr/>
            </p:nvSpPr>
            <p:spPr bwMode="auto">
              <a:xfrm>
                <a:off x="1632" y="154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128" name="Rectangle 36"/>
            <p:cNvSpPr>
              <a:spLocks noChangeArrowheads="1"/>
            </p:cNvSpPr>
            <p:nvPr/>
          </p:nvSpPr>
          <p:spPr bwMode="auto">
            <a:xfrm>
              <a:off x="2316" y="154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9" name="Rectangle 37"/>
            <p:cNvSpPr>
              <a:spLocks noChangeArrowheads="1"/>
            </p:cNvSpPr>
            <p:nvPr/>
          </p:nvSpPr>
          <p:spPr bwMode="auto">
            <a:xfrm>
              <a:off x="2796" y="15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0" name="Rectangle 38"/>
            <p:cNvSpPr>
              <a:spLocks noChangeArrowheads="1"/>
            </p:cNvSpPr>
            <p:nvPr/>
          </p:nvSpPr>
          <p:spPr bwMode="auto">
            <a:xfrm>
              <a:off x="3420" y="155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1" name="Rectangle 39"/>
            <p:cNvSpPr>
              <a:spLocks noChangeArrowheads="1"/>
            </p:cNvSpPr>
            <p:nvPr/>
          </p:nvSpPr>
          <p:spPr bwMode="auto">
            <a:xfrm>
              <a:off x="4032" y="155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34" name="Group 40"/>
          <p:cNvGrpSpPr>
            <a:grpSpLocks/>
          </p:cNvGrpSpPr>
          <p:nvPr/>
        </p:nvGrpSpPr>
        <p:grpSpPr bwMode="auto">
          <a:xfrm>
            <a:off x="1678000" y="3031950"/>
            <a:ext cx="5238750" cy="547688"/>
            <a:chOff x="960" y="1872"/>
            <a:chExt cx="3300" cy="345"/>
          </a:xfrm>
        </p:grpSpPr>
        <p:sp>
          <p:nvSpPr>
            <p:cNvPr id="135" name="Text Box 41"/>
            <p:cNvSpPr txBox="1">
              <a:spLocks noChangeArrowheads="1"/>
            </p:cNvSpPr>
            <p:nvPr/>
          </p:nvSpPr>
          <p:spPr bwMode="auto">
            <a:xfrm>
              <a:off x="960" y="188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6" name="Rectangle 42"/>
            <p:cNvSpPr>
              <a:spLocks noChangeArrowheads="1"/>
            </p:cNvSpPr>
            <p:nvPr/>
          </p:nvSpPr>
          <p:spPr bwMode="auto">
            <a:xfrm>
              <a:off x="1632" y="188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7" name="Rectangle 43"/>
            <p:cNvSpPr>
              <a:spLocks noChangeArrowheads="1"/>
            </p:cNvSpPr>
            <p:nvPr/>
          </p:nvSpPr>
          <p:spPr bwMode="auto">
            <a:xfrm>
              <a:off x="2316" y="188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8" name="Rectangle 44"/>
            <p:cNvSpPr>
              <a:spLocks noChangeArrowheads="1"/>
            </p:cNvSpPr>
            <p:nvPr/>
          </p:nvSpPr>
          <p:spPr bwMode="auto">
            <a:xfrm>
              <a:off x="2796" y="187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9" name="Rectangle 45"/>
            <p:cNvSpPr>
              <a:spLocks noChangeArrowheads="1"/>
            </p:cNvSpPr>
            <p:nvPr/>
          </p:nvSpPr>
          <p:spPr bwMode="auto">
            <a:xfrm>
              <a:off x="3420" y="189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0" name="Rectangle 46"/>
            <p:cNvSpPr>
              <a:spLocks noChangeArrowheads="1"/>
            </p:cNvSpPr>
            <p:nvPr/>
          </p:nvSpPr>
          <p:spPr bwMode="auto">
            <a:xfrm>
              <a:off x="4032" y="189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41" name="Group 47"/>
          <p:cNvGrpSpPr>
            <a:grpSpLocks/>
          </p:cNvGrpSpPr>
          <p:nvPr/>
        </p:nvGrpSpPr>
        <p:grpSpPr bwMode="auto">
          <a:xfrm>
            <a:off x="1678000" y="3565350"/>
            <a:ext cx="5238750" cy="547688"/>
            <a:chOff x="960" y="2208"/>
            <a:chExt cx="3300" cy="345"/>
          </a:xfrm>
        </p:grpSpPr>
        <p:sp>
          <p:nvSpPr>
            <p:cNvPr id="142" name="Text Box 48"/>
            <p:cNvSpPr txBox="1">
              <a:spLocks noChangeArrowheads="1"/>
            </p:cNvSpPr>
            <p:nvPr/>
          </p:nvSpPr>
          <p:spPr bwMode="auto">
            <a:xfrm>
              <a:off x="960" y="220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3" name="Rectangle 49"/>
            <p:cNvSpPr>
              <a:spLocks noChangeArrowheads="1"/>
            </p:cNvSpPr>
            <p:nvPr/>
          </p:nvSpPr>
          <p:spPr bwMode="auto">
            <a:xfrm>
              <a:off x="1632" y="220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4" name="Rectangle 50"/>
            <p:cNvSpPr>
              <a:spLocks noChangeArrowheads="1"/>
            </p:cNvSpPr>
            <p:nvPr/>
          </p:nvSpPr>
          <p:spPr bwMode="auto">
            <a:xfrm>
              <a:off x="2316" y="221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5" name="Rectangle 51"/>
            <p:cNvSpPr>
              <a:spLocks noChangeArrowheads="1"/>
            </p:cNvSpPr>
            <p:nvPr/>
          </p:nvSpPr>
          <p:spPr bwMode="auto">
            <a:xfrm>
              <a:off x="2796" y="220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6" name="Rectangle 52"/>
            <p:cNvSpPr>
              <a:spLocks noChangeArrowheads="1"/>
            </p:cNvSpPr>
            <p:nvPr/>
          </p:nvSpPr>
          <p:spPr bwMode="auto">
            <a:xfrm>
              <a:off x="3420" y="221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7" name="Rectangle 53"/>
            <p:cNvSpPr>
              <a:spLocks noChangeArrowheads="1"/>
            </p:cNvSpPr>
            <p:nvPr/>
          </p:nvSpPr>
          <p:spPr bwMode="auto">
            <a:xfrm>
              <a:off x="4032" y="222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48" name="Group 54"/>
          <p:cNvGrpSpPr>
            <a:grpSpLocks/>
          </p:cNvGrpSpPr>
          <p:nvPr/>
        </p:nvGrpSpPr>
        <p:grpSpPr bwMode="auto">
          <a:xfrm>
            <a:off x="1678000" y="4098750"/>
            <a:ext cx="5238750" cy="533400"/>
            <a:chOff x="960" y="2544"/>
            <a:chExt cx="3300" cy="336"/>
          </a:xfrm>
        </p:grpSpPr>
        <p:sp>
          <p:nvSpPr>
            <p:cNvPr id="149" name="Text Box 55"/>
            <p:cNvSpPr txBox="1">
              <a:spLocks noChangeArrowheads="1"/>
            </p:cNvSpPr>
            <p:nvPr/>
          </p:nvSpPr>
          <p:spPr bwMode="auto">
            <a:xfrm>
              <a:off x="960" y="25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0" name="Rectangle 56"/>
            <p:cNvSpPr>
              <a:spLocks noChangeArrowheads="1"/>
            </p:cNvSpPr>
            <p:nvPr/>
          </p:nvSpPr>
          <p:spPr bwMode="auto">
            <a:xfrm>
              <a:off x="1632" y="25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1" name="Rectangle 57"/>
            <p:cNvSpPr>
              <a:spLocks noChangeArrowheads="1"/>
            </p:cNvSpPr>
            <p:nvPr/>
          </p:nvSpPr>
          <p:spPr bwMode="auto">
            <a:xfrm>
              <a:off x="2316" y="255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2" name="Rectangle 58"/>
            <p:cNvSpPr>
              <a:spLocks noChangeArrowheads="1"/>
            </p:cNvSpPr>
            <p:nvPr/>
          </p:nvSpPr>
          <p:spPr bwMode="auto">
            <a:xfrm>
              <a:off x="2796" y="25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" name="Rectangle 59"/>
            <p:cNvSpPr>
              <a:spLocks noChangeArrowheads="1"/>
            </p:cNvSpPr>
            <p:nvPr/>
          </p:nvSpPr>
          <p:spPr bwMode="auto">
            <a:xfrm>
              <a:off x="3420" y="255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4" name="Rectangle 60"/>
            <p:cNvSpPr>
              <a:spLocks noChangeArrowheads="1"/>
            </p:cNvSpPr>
            <p:nvPr/>
          </p:nvSpPr>
          <p:spPr bwMode="auto">
            <a:xfrm>
              <a:off x="4032" y="255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55" name="Group 61"/>
          <p:cNvGrpSpPr>
            <a:grpSpLocks/>
          </p:cNvGrpSpPr>
          <p:nvPr/>
        </p:nvGrpSpPr>
        <p:grpSpPr bwMode="auto">
          <a:xfrm>
            <a:off x="1678000" y="1965150"/>
            <a:ext cx="5238750" cy="547688"/>
            <a:chOff x="960" y="1200"/>
            <a:chExt cx="3300" cy="345"/>
          </a:xfrm>
        </p:grpSpPr>
        <p:grpSp>
          <p:nvGrpSpPr>
            <p:cNvPr id="156" name="Group 62"/>
            <p:cNvGrpSpPr>
              <a:grpSpLocks/>
            </p:cNvGrpSpPr>
            <p:nvPr/>
          </p:nvGrpSpPr>
          <p:grpSpPr bwMode="auto">
            <a:xfrm>
              <a:off x="960" y="1209"/>
              <a:ext cx="900" cy="327"/>
              <a:chOff x="960" y="1209"/>
              <a:chExt cx="900" cy="327"/>
            </a:xfrm>
          </p:grpSpPr>
          <p:sp>
            <p:nvSpPr>
              <p:cNvPr id="161" name="Text Box 63"/>
              <p:cNvSpPr txBox="1">
                <a:spLocks noChangeArrowheads="1"/>
              </p:cNvSpPr>
              <p:nvPr/>
            </p:nvSpPr>
            <p:spPr bwMode="auto">
              <a:xfrm>
                <a:off x="960" y="120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62" name="Rectangle 64"/>
              <p:cNvSpPr>
                <a:spLocks noChangeArrowheads="1"/>
              </p:cNvSpPr>
              <p:nvPr/>
            </p:nvSpPr>
            <p:spPr bwMode="auto">
              <a:xfrm>
                <a:off x="1632" y="120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157" name="Rectangle 65"/>
            <p:cNvSpPr>
              <a:spLocks noChangeArrowheads="1"/>
            </p:cNvSpPr>
            <p:nvPr/>
          </p:nvSpPr>
          <p:spPr bwMode="auto">
            <a:xfrm>
              <a:off x="2316" y="120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8" name="Rectangle 66"/>
            <p:cNvSpPr>
              <a:spLocks noChangeArrowheads="1"/>
            </p:cNvSpPr>
            <p:nvPr/>
          </p:nvSpPr>
          <p:spPr bwMode="auto">
            <a:xfrm>
              <a:off x="2796" y="120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9" name="Rectangle 67"/>
            <p:cNvSpPr>
              <a:spLocks noChangeArrowheads="1"/>
            </p:cNvSpPr>
            <p:nvPr/>
          </p:nvSpPr>
          <p:spPr bwMode="auto">
            <a:xfrm>
              <a:off x="3420" y="121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0" name="Rectangle 68"/>
            <p:cNvSpPr>
              <a:spLocks noChangeArrowheads="1"/>
            </p:cNvSpPr>
            <p:nvPr/>
          </p:nvSpPr>
          <p:spPr bwMode="auto">
            <a:xfrm>
              <a:off x="4032" y="121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63" name="Group 69"/>
          <p:cNvGrpSpPr>
            <a:grpSpLocks/>
          </p:cNvGrpSpPr>
          <p:nvPr/>
        </p:nvGrpSpPr>
        <p:grpSpPr bwMode="auto">
          <a:xfrm>
            <a:off x="630250" y="1965150"/>
            <a:ext cx="8267700" cy="533400"/>
            <a:chOff x="300" y="1200"/>
            <a:chExt cx="5208" cy="336"/>
          </a:xfrm>
        </p:grpSpPr>
        <p:sp>
          <p:nvSpPr>
            <p:cNvPr id="164" name="Text Box 70"/>
            <p:cNvSpPr txBox="1">
              <a:spLocks noChangeArrowheads="1"/>
            </p:cNvSpPr>
            <p:nvPr/>
          </p:nvSpPr>
          <p:spPr bwMode="auto">
            <a:xfrm>
              <a:off x="300" y="120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5" name="Rectangle 71"/>
            <p:cNvSpPr>
              <a:spLocks noChangeArrowheads="1"/>
            </p:cNvSpPr>
            <p:nvPr/>
          </p:nvSpPr>
          <p:spPr bwMode="auto">
            <a:xfrm>
              <a:off x="4512" y="120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6" name="Rectangle 72"/>
            <p:cNvSpPr>
              <a:spLocks noChangeArrowheads="1"/>
            </p:cNvSpPr>
            <p:nvPr/>
          </p:nvSpPr>
          <p:spPr bwMode="auto">
            <a:xfrm>
              <a:off x="4896" y="120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7" name="Rectangle 73"/>
            <p:cNvSpPr>
              <a:spLocks noChangeArrowheads="1"/>
            </p:cNvSpPr>
            <p:nvPr/>
          </p:nvSpPr>
          <p:spPr bwMode="auto">
            <a:xfrm>
              <a:off x="5280" y="120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68" name="Group 74"/>
          <p:cNvGrpSpPr>
            <a:grpSpLocks/>
          </p:cNvGrpSpPr>
          <p:nvPr/>
        </p:nvGrpSpPr>
        <p:grpSpPr bwMode="auto">
          <a:xfrm>
            <a:off x="611200" y="2422350"/>
            <a:ext cx="8286750" cy="595313"/>
            <a:chOff x="300" y="1497"/>
            <a:chExt cx="5220" cy="375"/>
          </a:xfrm>
        </p:grpSpPr>
        <p:sp>
          <p:nvSpPr>
            <p:cNvPr id="169" name="Text Box 75"/>
            <p:cNvSpPr txBox="1">
              <a:spLocks noChangeArrowheads="1"/>
            </p:cNvSpPr>
            <p:nvPr/>
          </p:nvSpPr>
          <p:spPr bwMode="auto">
            <a:xfrm>
              <a:off x="300" y="149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0" name="Rectangle 76"/>
            <p:cNvSpPr>
              <a:spLocks noChangeArrowheads="1"/>
            </p:cNvSpPr>
            <p:nvPr/>
          </p:nvSpPr>
          <p:spPr bwMode="auto">
            <a:xfrm>
              <a:off x="4524" y="154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6600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1" name="Rectangle 77"/>
            <p:cNvSpPr>
              <a:spLocks noChangeArrowheads="1"/>
            </p:cNvSpPr>
            <p:nvPr/>
          </p:nvSpPr>
          <p:spPr bwMode="auto">
            <a:xfrm>
              <a:off x="4908" y="15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6600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2" name="Rectangle 78"/>
            <p:cNvSpPr>
              <a:spLocks noChangeArrowheads="1"/>
            </p:cNvSpPr>
            <p:nvPr/>
          </p:nvSpPr>
          <p:spPr bwMode="auto">
            <a:xfrm>
              <a:off x="5292" y="154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66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73" name="Group 79"/>
          <p:cNvGrpSpPr>
            <a:grpSpLocks/>
          </p:cNvGrpSpPr>
          <p:nvPr/>
        </p:nvGrpSpPr>
        <p:grpSpPr bwMode="auto">
          <a:xfrm>
            <a:off x="611200" y="2955750"/>
            <a:ext cx="8267700" cy="609600"/>
            <a:chOff x="288" y="1824"/>
            <a:chExt cx="5208" cy="384"/>
          </a:xfrm>
        </p:grpSpPr>
        <p:sp>
          <p:nvSpPr>
            <p:cNvPr id="174" name="Text Box 80"/>
            <p:cNvSpPr txBox="1">
              <a:spLocks noChangeArrowheads="1"/>
            </p:cNvSpPr>
            <p:nvPr/>
          </p:nvSpPr>
          <p:spPr bwMode="auto">
            <a:xfrm>
              <a:off x="288" y="182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5" name="Rectangle 81"/>
            <p:cNvSpPr>
              <a:spLocks noChangeArrowheads="1"/>
            </p:cNvSpPr>
            <p:nvPr/>
          </p:nvSpPr>
          <p:spPr bwMode="auto">
            <a:xfrm>
              <a:off x="4500" y="188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6600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6" name="Rectangle 82"/>
            <p:cNvSpPr>
              <a:spLocks noChangeArrowheads="1"/>
            </p:cNvSpPr>
            <p:nvPr/>
          </p:nvSpPr>
          <p:spPr bwMode="auto">
            <a:xfrm>
              <a:off x="4884" y="187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66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7" name="Rectangle 83"/>
            <p:cNvSpPr>
              <a:spLocks noChangeArrowheads="1"/>
            </p:cNvSpPr>
            <p:nvPr/>
          </p:nvSpPr>
          <p:spPr bwMode="auto">
            <a:xfrm>
              <a:off x="5268" y="188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6600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78" name="Group 84"/>
          <p:cNvGrpSpPr>
            <a:grpSpLocks/>
          </p:cNvGrpSpPr>
          <p:nvPr/>
        </p:nvGrpSpPr>
        <p:grpSpPr bwMode="auto">
          <a:xfrm>
            <a:off x="611200" y="3565350"/>
            <a:ext cx="8286750" cy="533400"/>
            <a:chOff x="288" y="2208"/>
            <a:chExt cx="5220" cy="336"/>
          </a:xfrm>
        </p:grpSpPr>
        <p:sp>
          <p:nvSpPr>
            <p:cNvPr id="179" name="Text Box 85"/>
            <p:cNvSpPr txBox="1">
              <a:spLocks noChangeArrowheads="1"/>
            </p:cNvSpPr>
            <p:nvPr/>
          </p:nvSpPr>
          <p:spPr bwMode="auto">
            <a:xfrm>
              <a:off x="288" y="221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0" name="Rectangle 86"/>
            <p:cNvSpPr>
              <a:spLocks noChangeArrowheads="1"/>
            </p:cNvSpPr>
            <p:nvPr/>
          </p:nvSpPr>
          <p:spPr bwMode="auto">
            <a:xfrm>
              <a:off x="4512" y="221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6600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1" name="Rectangle 87"/>
            <p:cNvSpPr>
              <a:spLocks noChangeArrowheads="1"/>
            </p:cNvSpPr>
            <p:nvPr/>
          </p:nvSpPr>
          <p:spPr bwMode="auto">
            <a:xfrm>
              <a:off x="4896" y="220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66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2" name="Rectangle 88"/>
            <p:cNvSpPr>
              <a:spLocks noChangeArrowheads="1"/>
            </p:cNvSpPr>
            <p:nvPr/>
          </p:nvSpPr>
          <p:spPr bwMode="auto">
            <a:xfrm>
              <a:off x="5280" y="221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66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83" name="Group 89"/>
          <p:cNvGrpSpPr>
            <a:grpSpLocks/>
          </p:cNvGrpSpPr>
          <p:nvPr/>
        </p:nvGrpSpPr>
        <p:grpSpPr bwMode="auto">
          <a:xfrm>
            <a:off x="611200" y="4084463"/>
            <a:ext cx="8286750" cy="533400"/>
            <a:chOff x="288" y="2535"/>
            <a:chExt cx="5220" cy="336"/>
          </a:xfrm>
        </p:grpSpPr>
        <p:sp>
          <p:nvSpPr>
            <p:cNvPr id="184" name="Rectangle 90"/>
            <p:cNvSpPr>
              <a:spLocks noChangeArrowheads="1"/>
            </p:cNvSpPr>
            <p:nvPr/>
          </p:nvSpPr>
          <p:spPr bwMode="auto">
            <a:xfrm>
              <a:off x="288" y="25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5" name="Rectangle 91"/>
            <p:cNvSpPr>
              <a:spLocks noChangeArrowheads="1"/>
            </p:cNvSpPr>
            <p:nvPr/>
          </p:nvSpPr>
          <p:spPr bwMode="auto">
            <a:xfrm>
              <a:off x="4512" y="25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66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6" name="Rectangle 92"/>
            <p:cNvSpPr>
              <a:spLocks noChangeArrowheads="1"/>
            </p:cNvSpPr>
            <p:nvPr/>
          </p:nvSpPr>
          <p:spPr bwMode="auto">
            <a:xfrm>
              <a:off x="4896" y="253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6600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7" name="Rectangle 93"/>
            <p:cNvSpPr>
              <a:spLocks noChangeArrowheads="1"/>
            </p:cNvSpPr>
            <p:nvPr/>
          </p:nvSpPr>
          <p:spPr bwMode="auto">
            <a:xfrm>
              <a:off x="5280" y="25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CC6600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88" name="Group 94"/>
          <p:cNvGrpSpPr>
            <a:grpSpLocks/>
          </p:cNvGrpSpPr>
          <p:nvPr/>
        </p:nvGrpSpPr>
        <p:grpSpPr bwMode="auto">
          <a:xfrm>
            <a:off x="611200" y="4617863"/>
            <a:ext cx="8305800" cy="547687"/>
            <a:chOff x="288" y="2871"/>
            <a:chExt cx="5232" cy="345"/>
          </a:xfrm>
        </p:grpSpPr>
        <p:sp>
          <p:nvSpPr>
            <p:cNvPr id="189" name="Rectangle 95"/>
            <p:cNvSpPr>
              <a:spLocks noChangeArrowheads="1"/>
            </p:cNvSpPr>
            <p:nvPr/>
          </p:nvSpPr>
          <p:spPr bwMode="auto">
            <a:xfrm>
              <a:off x="288" y="288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0" name="Rectangle 96"/>
            <p:cNvSpPr>
              <a:spLocks noChangeArrowheads="1"/>
            </p:cNvSpPr>
            <p:nvPr/>
          </p:nvSpPr>
          <p:spPr bwMode="auto">
            <a:xfrm>
              <a:off x="4524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1" name="Rectangle 97"/>
            <p:cNvSpPr>
              <a:spLocks noChangeArrowheads="1"/>
            </p:cNvSpPr>
            <p:nvPr/>
          </p:nvSpPr>
          <p:spPr bwMode="auto">
            <a:xfrm>
              <a:off x="4908" y="28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2" name="Rectangle 98"/>
            <p:cNvSpPr>
              <a:spLocks noChangeArrowheads="1"/>
            </p:cNvSpPr>
            <p:nvPr/>
          </p:nvSpPr>
          <p:spPr bwMode="auto">
            <a:xfrm>
              <a:off x="5292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3300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93" name="Text Box 99"/>
          <p:cNvSpPr txBox="1">
            <a:spLocks noChangeArrowheads="1"/>
          </p:cNvSpPr>
          <p:nvPr/>
        </p:nvSpPr>
        <p:spPr bwMode="auto">
          <a:xfrm>
            <a:off x="403238" y="5165550"/>
            <a:ext cx="8755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由表可知，经</a:t>
            </a:r>
            <a:r>
              <a:rPr lang="en-US" altLang="zh-CN" sz="28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个脉冲循环一次</a:t>
            </a:r>
            <a:r>
              <a:rPr lang="en-US" altLang="zh-CN" sz="28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为五进制加法计数器。</a:t>
            </a:r>
            <a:endParaRPr lang="zh-CN" altLang="en-US" sz="2800" b="1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Text Box 100"/>
          <p:cNvSpPr txBox="1">
            <a:spLocks noChangeArrowheads="1"/>
          </p:cNvSpPr>
          <p:nvPr/>
        </p:nvSpPr>
        <p:spPr bwMode="auto">
          <a:xfrm>
            <a:off x="90500" y="631650"/>
            <a:ext cx="76962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  <a:defRPr/>
            </a:pPr>
            <a:r>
              <a:rPr lang="en-US" altLang="zh-CN" sz="2800" b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b="1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列写状态转换表，分析其状态转换过程</a:t>
            </a:r>
          </a:p>
        </p:txBody>
      </p:sp>
      <p:cxnSp>
        <p:nvCxnSpPr>
          <p:cNvPr id="195" name="AutoShape 101"/>
          <p:cNvCxnSpPr>
            <a:cxnSpLocks noChangeShapeType="1"/>
          </p:cNvCxnSpPr>
          <p:nvPr/>
        </p:nvCxnSpPr>
        <p:spPr bwMode="auto">
          <a:xfrm>
            <a:off x="8839213" y="2803350"/>
            <a:ext cx="1587" cy="423863"/>
          </a:xfrm>
          <a:prstGeom prst="curvedConnector3">
            <a:avLst>
              <a:gd name="adj1" fmla="val 14400005"/>
            </a:avLst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" name="AutoShape 102"/>
          <p:cNvCxnSpPr>
            <a:cxnSpLocks noChangeShapeType="1"/>
          </p:cNvCxnSpPr>
          <p:nvPr/>
        </p:nvCxnSpPr>
        <p:spPr bwMode="auto">
          <a:xfrm>
            <a:off x="8840800" y="3870150"/>
            <a:ext cx="1588" cy="423863"/>
          </a:xfrm>
          <a:prstGeom prst="curvedConnector3">
            <a:avLst>
              <a:gd name="adj1" fmla="val 14400005"/>
            </a:avLst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7" name="AutoShape 103"/>
          <p:cNvSpPr>
            <a:spLocks noChangeArrowheads="1"/>
          </p:cNvSpPr>
          <p:nvPr/>
        </p:nvSpPr>
        <p:spPr bwMode="auto">
          <a:xfrm>
            <a:off x="5107000" y="4632150"/>
            <a:ext cx="1828800" cy="609600"/>
          </a:xfrm>
          <a:prstGeom prst="wedgeEllipseCallout">
            <a:avLst>
              <a:gd name="adj1" fmla="val 107292"/>
              <a:gd name="adj2" fmla="val -248699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3300"/>
                </a:solidFill>
                <a:ea typeface="楷体_GB2312" pitchFamily="49" charset="-122"/>
                <a:cs typeface="Times New Roman" panose="02020603050405020304" pitchFamily="18" charset="0"/>
              </a:rPr>
              <a:t>CP</a:t>
            </a:r>
            <a:r>
              <a:rPr lang="en-US" altLang="zh-CN" sz="2800" baseline="-25000">
                <a:solidFill>
                  <a:srgbClr val="FF33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FF3300"/>
                </a:solidFill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>
                <a:solidFill>
                  <a:srgbClr val="FF3300"/>
                </a:solidFill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800" baseline="-25000">
                <a:solidFill>
                  <a:srgbClr val="FF3300"/>
                </a:solidFill>
                <a:ea typeface="楷体_GB2312" pitchFamily="49" charset="-122"/>
                <a:cs typeface="Times New Roman" panose="02020603050405020304" pitchFamily="18" charset="0"/>
              </a:rPr>
              <a:t>0</a:t>
            </a:r>
            <a:endParaRPr lang="en-US" altLang="zh-CN" sz="2800">
              <a:cs typeface="Times New Roman" panose="02020603050405020304" pitchFamily="18" charset="0"/>
            </a:endParaRPr>
          </a:p>
        </p:txBody>
      </p:sp>
      <p:grpSp>
        <p:nvGrpSpPr>
          <p:cNvPr id="198" name="Group 104"/>
          <p:cNvGrpSpPr>
            <a:grpSpLocks/>
          </p:cNvGrpSpPr>
          <p:nvPr/>
        </p:nvGrpSpPr>
        <p:grpSpPr bwMode="auto">
          <a:xfrm>
            <a:off x="8536000" y="2955750"/>
            <a:ext cx="381000" cy="1066800"/>
            <a:chOff x="5280" y="1872"/>
            <a:chExt cx="240" cy="672"/>
          </a:xfrm>
        </p:grpSpPr>
        <p:sp>
          <p:nvSpPr>
            <p:cNvPr id="199" name="Line 105"/>
            <p:cNvSpPr>
              <a:spLocks noChangeShapeType="1"/>
            </p:cNvSpPr>
            <p:nvPr/>
          </p:nvSpPr>
          <p:spPr bwMode="auto">
            <a:xfrm>
              <a:off x="5280" y="1872"/>
              <a:ext cx="240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Line 106"/>
            <p:cNvSpPr>
              <a:spLocks noChangeShapeType="1"/>
            </p:cNvSpPr>
            <p:nvPr/>
          </p:nvSpPr>
          <p:spPr bwMode="auto">
            <a:xfrm>
              <a:off x="5280" y="2544"/>
              <a:ext cx="240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1" name="Text Box 107"/>
          <p:cNvSpPr txBox="1">
            <a:spLocks noChangeArrowheads="1"/>
          </p:cNvSpPr>
          <p:nvPr/>
        </p:nvSpPr>
        <p:spPr bwMode="auto">
          <a:xfrm>
            <a:off x="687400" y="5622750"/>
            <a:ext cx="8067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由于计数脉冲没有同时加到各位触发器上，所以为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异步计数器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02" name="Line 108"/>
          <p:cNvSpPr>
            <a:spLocks noChangeShapeType="1"/>
          </p:cNvSpPr>
          <p:nvPr/>
        </p:nvSpPr>
        <p:spPr bwMode="auto">
          <a:xfrm>
            <a:off x="7926400" y="3489150"/>
            <a:ext cx="381000" cy="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utoUpdateAnimBg="0"/>
      <p:bldP spid="197" grpId="0" animBg="1" autoUpdateAnimBg="0"/>
      <p:bldP spid="201" grpId="0" autoUpdateAnimBg="0"/>
      <p:bldP spid="20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981200" y="4978667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异步五进制计数器工作波形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057400" y="1092467"/>
            <a:ext cx="4800600" cy="1052513"/>
            <a:chOff x="2544" y="336"/>
            <a:chExt cx="3024" cy="663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5328" y="912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544" y="336"/>
              <a:ext cx="2784" cy="663"/>
              <a:chOff x="0" y="384"/>
              <a:chExt cx="2784" cy="663"/>
            </a:xfrm>
          </p:grpSpPr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0" y="720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i="1">
                    <a:cs typeface="Times New Roman" panose="02020603050405020304" pitchFamily="18" charset="0"/>
                  </a:rPr>
                  <a:t>CP</a:t>
                </a:r>
                <a:endParaRPr lang="en-US" altLang="zh-CN" sz="2800">
                  <a:solidFill>
                    <a:srgbClr val="3333CC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672" y="384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>
                    <a:cs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rgbClr val="3333CC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1104" y="38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1632" y="38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2064" y="38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2544" y="38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>
                    <a:cs typeface="Times New Roman" panose="02020603050405020304" pitchFamily="18" charset="0"/>
                  </a:rPr>
                  <a:t>5</a:t>
                </a:r>
              </a:p>
            </p:txBody>
          </p:sp>
          <p:grpSp>
            <p:nvGrpSpPr>
              <p:cNvPr id="12" name="Group 12"/>
              <p:cNvGrpSpPr>
                <a:grpSpLocks/>
              </p:cNvGrpSpPr>
              <p:nvPr/>
            </p:nvGrpSpPr>
            <p:grpSpPr bwMode="auto">
              <a:xfrm>
                <a:off x="384" y="672"/>
                <a:ext cx="480" cy="288"/>
                <a:chOff x="384" y="672"/>
                <a:chExt cx="480" cy="288"/>
              </a:xfrm>
            </p:grpSpPr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384" y="96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624" y="6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864" y="6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Line 16"/>
                <p:cNvSpPr>
                  <a:spLocks noChangeShapeType="1"/>
                </p:cNvSpPr>
                <p:nvPr/>
              </p:nvSpPr>
              <p:spPr bwMode="auto">
                <a:xfrm>
                  <a:off x="624" y="672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" name="Group 17"/>
              <p:cNvGrpSpPr>
                <a:grpSpLocks/>
              </p:cNvGrpSpPr>
              <p:nvPr/>
            </p:nvGrpSpPr>
            <p:grpSpPr bwMode="auto">
              <a:xfrm>
                <a:off x="864" y="672"/>
                <a:ext cx="480" cy="288"/>
                <a:chOff x="384" y="672"/>
                <a:chExt cx="480" cy="288"/>
              </a:xfrm>
            </p:grpSpPr>
            <p:sp>
              <p:nvSpPr>
                <p:cNvPr id="29" name="Line 18"/>
                <p:cNvSpPr>
                  <a:spLocks noChangeShapeType="1"/>
                </p:cNvSpPr>
                <p:nvPr/>
              </p:nvSpPr>
              <p:spPr bwMode="auto">
                <a:xfrm>
                  <a:off x="384" y="96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624" y="6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Line 20"/>
                <p:cNvSpPr>
                  <a:spLocks noChangeShapeType="1"/>
                </p:cNvSpPr>
                <p:nvPr/>
              </p:nvSpPr>
              <p:spPr bwMode="auto">
                <a:xfrm>
                  <a:off x="864" y="6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Line 21"/>
                <p:cNvSpPr>
                  <a:spLocks noChangeShapeType="1"/>
                </p:cNvSpPr>
                <p:nvPr/>
              </p:nvSpPr>
              <p:spPr bwMode="auto">
                <a:xfrm>
                  <a:off x="624" y="672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" name="Group 22"/>
              <p:cNvGrpSpPr>
                <a:grpSpLocks/>
              </p:cNvGrpSpPr>
              <p:nvPr/>
            </p:nvGrpSpPr>
            <p:grpSpPr bwMode="auto">
              <a:xfrm>
                <a:off x="1344" y="672"/>
                <a:ext cx="480" cy="288"/>
                <a:chOff x="384" y="672"/>
                <a:chExt cx="480" cy="288"/>
              </a:xfrm>
            </p:grpSpPr>
            <p:sp>
              <p:nvSpPr>
                <p:cNvPr id="25" name="Line 23"/>
                <p:cNvSpPr>
                  <a:spLocks noChangeShapeType="1"/>
                </p:cNvSpPr>
                <p:nvPr/>
              </p:nvSpPr>
              <p:spPr bwMode="auto">
                <a:xfrm>
                  <a:off x="384" y="96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624" y="6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Line 25"/>
                <p:cNvSpPr>
                  <a:spLocks noChangeShapeType="1"/>
                </p:cNvSpPr>
                <p:nvPr/>
              </p:nvSpPr>
              <p:spPr bwMode="auto">
                <a:xfrm>
                  <a:off x="864" y="6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Line 26"/>
                <p:cNvSpPr>
                  <a:spLocks noChangeShapeType="1"/>
                </p:cNvSpPr>
                <p:nvPr/>
              </p:nvSpPr>
              <p:spPr bwMode="auto">
                <a:xfrm>
                  <a:off x="624" y="672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" name="Group 27"/>
              <p:cNvGrpSpPr>
                <a:grpSpLocks/>
              </p:cNvGrpSpPr>
              <p:nvPr/>
            </p:nvGrpSpPr>
            <p:grpSpPr bwMode="auto">
              <a:xfrm>
                <a:off x="1824" y="672"/>
                <a:ext cx="480" cy="288"/>
                <a:chOff x="384" y="672"/>
                <a:chExt cx="480" cy="288"/>
              </a:xfrm>
            </p:grpSpPr>
            <p:sp>
              <p:nvSpPr>
                <p:cNvPr id="21" name="Line 28"/>
                <p:cNvSpPr>
                  <a:spLocks noChangeShapeType="1"/>
                </p:cNvSpPr>
                <p:nvPr/>
              </p:nvSpPr>
              <p:spPr bwMode="auto">
                <a:xfrm>
                  <a:off x="384" y="96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624" y="6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Line 30"/>
                <p:cNvSpPr>
                  <a:spLocks noChangeShapeType="1"/>
                </p:cNvSpPr>
                <p:nvPr/>
              </p:nvSpPr>
              <p:spPr bwMode="auto">
                <a:xfrm>
                  <a:off x="864" y="6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Line 31"/>
                <p:cNvSpPr>
                  <a:spLocks noChangeShapeType="1"/>
                </p:cNvSpPr>
                <p:nvPr/>
              </p:nvSpPr>
              <p:spPr bwMode="auto">
                <a:xfrm>
                  <a:off x="624" y="672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" name="Group 32"/>
              <p:cNvGrpSpPr>
                <a:grpSpLocks/>
              </p:cNvGrpSpPr>
              <p:nvPr/>
            </p:nvGrpSpPr>
            <p:grpSpPr bwMode="auto">
              <a:xfrm>
                <a:off x="2304" y="672"/>
                <a:ext cx="480" cy="288"/>
                <a:chOff x="384" y="672"/>
                <a:chExt cx="480" cy="288"/>
              </a:xfrm>
            </p:grpSpPr>
            <p:sp>
              <p:nvSpPr>
                <p:cNvPr id="17" name="Line 33"/>
                <p:cNvSpPr>
                  <a:spLocks noChangeShapeType="1"/>
                </p:cNvSpPr>
                <p:nvPr/>
              </p:nvSpPr>
              <p:spPr bwMode="auto">
                <a:xfrm>
                  <a:off x="384" y="96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624" y="6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Line 35"/>
                <p:cNvSpPr>
                  <a:spLocks noChangeShapeType="1"/>
                </p:cNvSpPr>
                <p:nvPr/>
              </p:nvSpPr>
              <p:spPr bwMode="auto">
                <a:xfrm>
                  <a:off x="864" y="6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Line 36"/>
                <p:cNvSpPr>
                  <a:spLocks noChangeShapeType="1"/>
                </p:cNvSpPr>
                <p:nvPr/>
              </p:nvSpPr>
              <p:spPr bwMode="auto">
                <a:xfrm>
                  <a:off x="624" y="672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1981200" y="2540267"/>
            <a:ext cx="1447800" cy="2271713"/>
            <a:chOff x="2592" y="1776"/>
            <a:chExt cx="912" cy="1431"/>
          </a:xfrm>
        </p:grpSpPr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2592" y="177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i="1">
                  <a:cs typeface="Times New Roman" panose="02020603050405020304" pitchFamily="18" charset="0"/>
                </a:rPr>
                <a:t>Q</a:t>
              </a:r>
              <a:r>
                <a:rPr lang="en-US" altLang="zh-CN" sz="2800" baseline="-25000">
                  <a:cs typeface="Times New Roman" panose="02020603050405020304" pitchFamily="18" charset="0"/>
                </a:rPr>
                <a:t>0</a:t>
              </a:r>
              <a:endParaRPr lang="en-US" altLang="zh-CN" sz="2800"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2592" y="230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i="1">
                  <a:cs typeface="Times New Roman" panose="02020603050405020304" pitchFamily="18" charset="0"/>
                </a:rPr>
                <a:t>Q</a:t>
              </a:r>
              <a:r>
                <a:rPr lang="en-US" altLang="zh-CN" sz="2800" baseline="-2500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688" y="2880"/>
              <a:ext cx="4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i="1">
                  <a:cs typeface="Times New Roman" panose="02020603050405020304" pitchFamily="18" charset="0"/>
                </a:rPr>
                <a:t>Q</a:t>
              </a:r>
              <a:r>
                <a:rPr lang="en-US" altLang="zh-CN" sz="2800" baseline="-25000"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3024" y="2496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3024" y="3072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3024" y="201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3429000" y="2006867"/>
            <a:ext cx="3048000" cy="914400"/>
            <a:chOff x="3504" y="912"/>
            <a:chExt cx="1920" cy="576"/>
          </a:xfrm>
        </p:grpSpPr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504" y="912"/>
              <a:ext cx="0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984" y="912"/>
              <a:ext cx="0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4464" y="912"/>
              <a:ext cx="0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4944" y="912"/>
              <a:ext cx="0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5424" y="912"/>
              <a:ext cx="0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Group 50"/>
          <p:cNvGrpSpPr>
            <a:grpSpLocks/>
          </p:cNvGrpSpPr>
          <p:nvPr/>
        </p:nvGrpSpPr>
        <p:grpSpPr bwMode="auto">
          <a:xfrm>
            <a:off x="4191000" y="2921267"/>
            <a:ext cx="1524000" cy="685800"/>
            <a:chOff x="3984" y="2016"/>
            <a:chExt cx="960" cy="432"/>
          </a:xfrm>
        </p:grpSpPr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3984" y="2016"/>
              <a:ext cx="0" cy="432"/>
            </a:xfrm>
            <a:prstGeom prst="line">
              <a:avLst/>
            </a:prstGeom>
            <a:noFill/>
            <a:ln w="38100">
              <a:solidFill>
                <a:srgbClr val="0099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4944" y="2016"/>
              <a:ext cx="0" cy="432"/>
            </a:xfrm>
            <a:prstGeom prst="line">
              <a:avLst/>
            </a:prstGeom>
            <a:noFill/>
            <a:ln w="38100">
              <a:solidFill>
                <a:srgbClr val="0099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3"/>
          <p:cNvGrpSpPr>
            <a:grpSpLocks/>
          </p:cNvGrpSpPr>
          <p:nvPr/>
        </p:nvGrpSpPr>
        <p:grpSpPr bwMode="auto">
          <a:xfrm>
            <a:off x="3429000" y="2006867"/>
            <a:ext cx="3048000" cy="2667000"/>
            <a:chOff x="3504" y="912"/>
            <a:chExt cx="1920" cy="576"/>
          </a:xfrm>
        </p:grpSpPr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3504" y="912"/>
              <a:ext cx="0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3984" y="912"/>
              <a:ext cx="0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4464" y="912"/>
              <a:ext cx="0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4944" y="912"/>
              <a:ext cx="0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5424" y="912"/>
              <a:ext cx="0" cy="5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59"/>
          <p:cNvGrpSpPr>
            <a:grpSpLocks/>
          </p:cNvGrpSpPr>
          <p:nvPr/>
        </p:nvGrpSpPr>
        <p:grpSpPr bwMode="auto">
          <a:xfrm>
            <a:off x="3429000" y="2464067"/>
            <a:ext cx="3048000" cy="457200"/>
            <a:chOff x="3504" y="1728"/>
            <a:chExt cx="1920" cy="288"/>
          </a:xfrm>
        </p:grpSpPr>
        <p:grpSp>
          <p:nvGrpSpPr>
            <p:cNvPr id="60" name="Group 60"/>
            <p:cNvGrpSpPr>
              <a:grpSpLocks/>
            </p:cNvGrpSpPr>
            <p:nvPr/>
          </p:nvGrpSpPr>
          <p:grpSpPr bwMode="auto">
            <a:xfrm>
              <a:off x="3504" y="1728"/>
              <a:ext cx="960" cy="288"/>
              <a:chOff x="3504" y="1200"/>
              <a:chExt cx="960" cy="288"/>
            </a:xfrm>
          </p:grpSpPr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>
                <a:off x="3504" y="120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62"/>
              <p:cNvSpPr>
                <a:spLocks noChangeShapeType="1"/>
              </p:cNvSpPr>
              <p:nvPr/>
            </p:nvSpPr>
            <p:spPr bwMode="auto">
              <a:xfrm flipV="1">
                <a:off x="3504" y="120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63"/>
              <p:cNvSpPr>
                <a:spLocks noChangeShapeType="1"/>
              </p:cNvSpPr>
              <p:nvPr/>
            </p:nvSpPr>
            <p:spPr bwMode="auto">
              <a:xfrm flipV="1">
                <a:off x="3984" y="120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Line 64"/>
              <p:cNvSpPr>
                <a:spLocks noChangeShapeType="1"/>
              </p:cNvSpPr>
              <p:nvPr/>
            </p:nvSpPr>
            <p:spPr bwMode="auto">
              <a:xfrm>
                <a:off x="3984" y="1488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" name="Group 65"/>
            <p:cNvGrpSpPr>
              <a:grpSpLocks/>
            </p:cNvGrpSpPr>
            <p:nvPr/>
          </p:nvGrpSpPr>
          <p:grpSpPr bwMode="auto">
            <a:xfrm>
              <a:off x="4464" y="1728"/>
              <a:ext cx="960" cy="288"/>
              <a:chOff x="3504" y="1200"/>
              <a:chExt cx="960" cy="288"/>
            </a:xfrm>
          </p:grpSpPr>
          <p:sp>
            <p:nvSpPr>
              <p:cNvPr id="62" name="Line 66"/>
              <p:cNvSpPr>
                <a:spLocks noChangeShapeType="1"/>
              </p:cNvSpPr>
              <p:nvPr/>
            </p:nvSpPr>
            <p:spPr bwMode="auto">
              <a:xfrm>
                <a:off x="3504" y="120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67"/>
              <p:cNvSpPr>
                <a:spLocks noChangeShapeType="1"/>
              </p:cNvSpPr>
              <p:nvPr/>
            </p:nvSpPr>
            <p:spPr bwMode="auto">
              <a:xfrm flipV="1">
                <a:off x="3504" y="120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68"/>
              <p:cNvSpPr>
                <a:spLocks noChangeShapeType="1"/>
              </p:cNvSpPr>
              <p:nvPr/>
            </p:nvSpPr>
            <p:spPr bwMode="auto">
              <a:xfrm flipV="1">
                <a:off x="3984" y="120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69"/>
              <p:cNvSpPr>
                <a:spLocks noChangeShapeType="1"/>
              </p:cNvSpPr>
              <p:nvPr/>
            </p:nvSpPr>
            <p:spPr bwMode="auto">
              <a:xfrm>
                <a:off x="3984" y="1488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" name="Group 70"/>
          <p:cNvGrpSpPr>
            <a:grpSpLocks/>
          </p:cNvGrpSpPr>
          <p:nvPr/>
        </p:nvGrpSpPr>
        <p:grpSpPr bwMode="auto">
          <a:xfrm>
            <a:off x="3429000" y="3226067"/>
            <a:ext cx="3048000" cy="457200"/>
            <a:chOff x="3504" y="1680"/>
            <a:chExt cx="1920" cy="288"/>
          </a:xfrm>
        </p:grpSpPr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3984" y="1680"/>
              <a:ext cx="96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4944" y="196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Line 73"/>
            <p:cNvSpPr>
              <a:spLocks noChangeShapeType="1"/>
            </p:cNvSpPr>
            <p:nvPr/>
          </p:nvSpPr>
          <p:spPr bwMode="auto">
            <a:xfrm>
              <a:off x="3984" y="16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4944" y="16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3504" y="196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3429000" y="4597667"/>
            <a:ext cx="2286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" name="Group 77"/>
          <p:cNvGrpSpPr>
            <a:grpSpLocks/>
          </p:cNvGrpSpPr>
          <p:nvPr/>
        </p:nvGrpSpPr>
        <p:grpSpPr bwMode="auto">
          <a:xfrm>
            <a:off x="5715000" y="4140467"/>
            <a:ext cx="762000" cy="457200"/>
            <a:chOff x="4944" y="2784"/>
            <a:chExt cx="480" cy="288"/>
          </a:xfrm>
        </p:grpSpPr>
        <p:sp>
          <p:nvSpPr>
            <p:cNvPr id="78" name="Line 78"/>
            <p:cNvSpPr>
              <a:spLocks noChangeShapeType="1"/>
            </p:cNvSpPr>
            <p:nvPr/>
          </p:nvSpPr>
          <p:spPr bwMode="auto">
            <a:xfrm flipV="1">
              <a:off x="4944" y="278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Line 79"/>
            <p:cNvSpPr>
              <a:spLocks noChangeShapeType="1"/>
            </p:cNvSpPr>
            <p:nvPr/>
          </p:nvSpPr>
          <p:spPr bwMode="auto">
            <a:xfrm>
              <a:off x="4944" y="278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Group 80"/>
          <p:cNvGrpSpPr>
            <a:grpSpLocks/>
          </p:cNvGrpSpPr>
          <p:nvPr/>
        </p:nvGrpSpPr>
        <p:grpSpPr bwMode="auto">
          <a:xfrm>
            <a:off x="6477000" y="2921267"/>
            <a:ext cx="381000" cy="1676400"/>
            <a:chOff x="5424" y="2016"/>
            <a:chExt cx="240" cy="1056"/>
          </a:xfrm>
        </p:grpSpPr>
        <p:sp>
          <p:nvSpPr>
            <p:cNvPr id="81" name="Line 81"/>
            <p:cNvSpPr>
              <a:spLocks noChangeShapeType="1"/>
            </p:cNvSpPr>
            <p:nvPr/>
          </p:nvSpPr>
          <p:spPr bwMode="auto">
            <a:xfrm>
              <a:off x="5424" y="201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>
              <a:off x="5424" y="249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>
              <a:off x="5424" y="278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Line 84"/>
            <p:cNvSpPr>
              <a:spLocks noChangeShapeType="1"/>
            </p:cNvSpPr>
            <p:nvPr/>
          </p:nvSpPr>
          <p:spPr bwMode="auto">
            <a:xfrm>
              <a:off x="5424" y="307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75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1491</Words>
  <Application>Microsoft Office PowerPoint</Application>
  <PresentationFormat>宽屏</PresentationFormat>
  <Paragraphs>241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楷体_GB2312</vt:lpstr>
      <vt:lpstr>宋体</vt:lpstr>
      <vt:lpstr>Arial</vt:lpstr>
      <vt:lpstr>Calibri</vt:lpstr>
      <vt:lpstr>Calibri Light</vt:lpstr>
      <vt:lpstr>Times New Roman</vt:lpstr>
      <vt:lpstr>Office 主题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</dc:creator>
  <cp:lastModifiedBy>Microsoft 帐户</cp:lastModifiedBy>
  <cp:revision>189</cp:revision>
  <dcterms:created xsi:type="dcterms:W3CDTF">2021-11-11T01:53:15Z</dcterms:created>
  <dcterms:modified xsi:type="dcterms:W3CDTF">2024-12-13T14:38:03Z</dcterms:modified>
</cp:coreProperties>
</file>