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1" r:id="rId4"/>
    <p:sldId id="292" r:id="rId5"/>
    <p:sldId id="264" r:id="rId6"/>
    <p:sldId id="293" r:id="rId7"/>
    <p:sldId id="294" r:id="rId8"/>
    <p:sldId id="262" r:id="rId9"/>
    <p:sldId id="291" r:id="rId10"/>
    <p:sldId id="290" r:id="rId11"/>
    <p:sldId id="289" r:id="rId12"/>
    <p:sldId id="263" r:id="rId13"/>
    <p:sldId id="28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286" r:id="rId33"/>
    <p:sldId id="287" r:id="rId34"/>
    <p:sldId id="283" r:id="rId35"/>
    <p:sldId id="284" r:id="rId36"/>
    <p:sldId id="297" r:id="rId37"/>
    <p:sldId id="298" r:id="rId38"/>
    <p:sldId id="296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1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png"/><Relationship Id="rId6" Type="http://schemas.openxmlformats.org/officeDocument/2006/relationships/image" Target="../media/image64.emf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85.emf"/><Relationship Id="rId1" Type="http://schemas.openxmlformats.org/officeDocument/2006/relationships/image" Target="../media/image84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2.wmf"/><Relationship Id="rId5" Type="http://schemas.openxmlformats.org/officeDocument/2006/relationships/image" Target="../media/image97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.wmf"/><Relationship Id="rId6" Type="http://schemas.openxmlformats.org/officeDocument/2006/relationships/image" Target="../media/image111.wmf"/><Relationship Id="rId5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e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.wmf"/><Relationship Id="rId6" Type="http://schemas.openxmlformats.org/officeDocument/2006/relationships/image" Target="../media/image123.emf"/><Relationship Id="rId11" Type="http://schemas.openxmlformats.org/officeDocument/2006/relationships/image" Target="../media/image128.wmf"/><Relationship Id="rId5" Type="http://schemas.openxmlformats.org/officeDocument/2006/relationships/image" Target="../media/image122.e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电路与电子技术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2015-921D-4189-A26D-EE97911B780E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5F08-26F3-4C9F-94EA-0B906C17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403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电路与电子技术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304D-1870-40E1-B369-C7ECC895894C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C10B-D136-46CE-87AD-D9B425EF8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015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电路与电子技术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2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052236" y="3522846"/>
            <a:ext cx="46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讲授：曾军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电力学院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378468" y="1559293"/>
            <a:ext cx="6025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电路与电子技术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V="1">
            <a:off x="0" y="553317"/>
            <a:ext cx="12192000" cy="45719"/>
          </a:xfrm>
          <a:prstGeom prst="rect">
            <a:avLst/>
          </a:prstGeom>
          <a:solidFill>
            <a:srgbClr val="C0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0" y="28875"/>
            <a:ext cx="243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电路与电子技术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782728" y="36541"/>
            <a:ext cx="528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China University of Technology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270158" y="69996"/>
            <a:ext cx="188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讲授：曾军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25EB-6D6E-4629-9A17-A68DB330E862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emf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emf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.wmf"/><Relationship Id="rId9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emf"/><Relationship Id="rId3" Type="http://schemas.openxmlformats.org/officeDocument/2006/relationships/image" Target="../media/image65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66.emf"/><Relationship Id="rId9" Type="http://schemas.openxmlformats.org/officeDocument/2006/relationships/image" Target="../media/image6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7.emf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0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71.emf"/><Relationship Id="rId9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76.emf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5.wmf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9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81.emf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0.wmf"/><Relationship Id="rId5" Type="http://schemas.openxmlformats.org/officeDocument/2006/relationships/image" Target="../media/image83.e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82.emf"/><Relationship Id="rId9" Type="http://schemas.openxmlformats.org/officeDocument/2006/relationships/image" Target="../media/image7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7.wmf"/><Relationship Id="rId3" Type="http://schemas.openxmlformats.org/officeDocument/2006/relationships/image" Target="../media/image83.e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6.w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71.emf"/><Relationship Id="rId9" Type="http://schemas.openxmlformats.org/officeDocument/2006/relationships/image" Target="../media/image8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92.wmf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1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96.wmf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5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01.wmf"/><Relationship Id="rId3" Type="http://schemas.openxmlformats.org/officeDocument/2006/relationships/oleObject" Target="../embeddings/oleObject81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image" Target="../media/image100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97.wmf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1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.wmf"/><Relationship Id="rId9" Type="http://schemas.openxmlformats.org/officeDocument/2006/relationships/image" Target="../media/image10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11.wmf"/><Relationship Id="rId10" Type="http://schemas.openxmlformats.org/officeDocument/2006/relationships/image" Target="../media/image11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20.bin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130.w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23.emf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emf"/><Relationship Id="rId11" Type="http://schemas.openxmlformats.org/officeDocument/2006/relationships/image" Target="../media/image120.emf"/><Relationship Id="rId24" Type="http://schemas.openxmlformats.org/officeDocument/2006/relationships/image" Target="../media/image126.wmf"/><Relationship Id="rId32" Type="http://schemas.openxmlformats.org/officeDocument/2006/relationships/image" Target="../media/image129.wmf"/><Relationship Id="rId5" Type="http://schemas.openxmlformats.org/officeDocument/2006/relationships/image" Target="../media/image131.emf"/><Relationship Id="rId15" Type="http://schemas.openxmlformats.org/officeDocument/2006/relationships/image" Target="../media/image122.emf"/><Relationship Id="rId23" Type="http://schemas.openxmlformats.org/officeDocument/2006/relationships/oleObject" Target="../embeddings/oleObject118.bin"/><Relationship Id="rId28" Type="http://schemas.openxmlformats.org/officeDocument/2006/relationships/oleObject" Target="../embeddings/oleObject121.bin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24.wmf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1.wmf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3.bin"/><Relationship Id="rId22" Type="http://schemas.openxmlformats.org/officeDocument/2006/relationships/image" Target="../media/image125.wmf"/><Relationship Id="rId27" Type="http://schemas.openxmlformats.org/officeDocument/2006/relationships/image" Target="../media/image127.wmf"/><Relationship Id="rId30" Type="http://schemas.openxmlformats.org/officeDocument/2006/relationships/image" Target="../media/image1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emf"/><Relationship Id="rId5" Type="http://schemas.openxmlformats.org/officeDocument/2006/relationships/image" Target="../media/image134.emf"/><Relationship Id="rId4" Type="http://schemas.openxmlformats.org/officeDocument/2006/relationships/oleObject" Target="../embeddings/oleObject12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2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36.bin"/><Relationship Id="rId7" Type="http://schemas.openxmlformats.org/officeDocument/2006/relationships/image" Target="../media/image142.wmf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4.wmf"/><Relationship Id="rId24" Type="http://schemas.openxmlformats.org/officeDocument/2006/relationships/image" Target="../media/image150.wmf"/><Relationship Id="rId5" Type="http://schemas.openxmlformats.org/officeDocument/2006/relationships/image" Target="../media/image141.wmf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oleObject" Target="../embeddings/oleObject131.bin"/><Relationship Id="rId19" Type="http://schemas.openxmlformats.org/officeDocument/2006/relationships/oleObject" Target="../embeddings/oleObject135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3.wmf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emf"/><Relationship Id="rId4" Type="http://schemas.openxmlformats.org/officeDocument/2006/relationships/image" Target="../media/image25.emf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48"/>
          <p:cNvGraphicFramePr>
            <a:graphicFrameLocks noChangeAspect="1"/>
          </p:cNvGraphicFramePr>
          <p:nvPr/>
        </p:nvGraphicFramePr>
        <p:xfrm>
          <a:off x="4264025" y="6019551"/>
          <a:ext cx="2971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3" imgW="821690" imgH="219710" progId="Equation.3">
                  <p:embed/>
                </p:oleObj>
              </mc:Choice>
              <mc:Fallback>
                <p:oleObj name="Equation" r:id="rId3" imgW="821690" imgH="219710" progId="Equation.3">
                  <p:embed/>
                  <p:pic>
                    <p:nvPicPr>
                      <p:cNvPr id="0" name="图片 42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6019551"/>
                        <a:ext cx="2971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49"/>
          <p:cNvGraphicFramePr>
            <a:graphicFrameLocks noChangeAspect="1"/>
          </p:cNvGraphicFramePr>
          <p:nvPr/>
        </p:nvGraphicFramePr>
        <p:xfrm>
          <a:off x="2068513" y="5835401"/>
          <a:ext cx="22971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公式" r:id="rId5" imgW="567055" imgH="248920" progId="Equation.3">
                  <p:embed/>
                </p:oleObj>
              </mc:Choice>
              <mc:Fallback>
                <p:oleObj name="公式" r:id="rId5" imgW="567055" imgH="248920" progId="Equation.3">
                  <p:embed/>
                  <p:pic>
                    <p:nvPicPr>
                      <p:cNvPr id="0" name="图片 42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835401"/>
                        <a:ext cx="22971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50"/>
          <p:cNvGraphicFramePr>
            <a:graphicFrameLocks noChangeAspect="1"/>
          </p:cNvGraphicFramePr>
          <p:nvPr/>
        </p:nvGraphicFramePr>
        <p:xfrm>
          <a:off x="609600" y="4982913"/>
          <a:ext cx="69865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7" imgW="1950085" imgH="271780" progId="Equation.3">
                  <p:embed/>
                </p:oleObj>
              </mc:Choice>
              <mc:Fallback>
                <p:oleObj name="Equation" r:id="rId7" imgW="1950085" imgH="271780" progId="Equation.3">
                  <p:embed/>
                  <p:pic>
                    <p:nvPicPr>
                      <p:cNvPr id="0" name="图片 42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82913"/>
                        <a:ext cx="69865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51"/>
          <p:cNvGraphicFramePr>
            <a:graphicFrameLocks noChangeAspect="1"/>
          </p:cNvGraphicFramePr>
          <p:nvPr/>
        </p:nvGraphicFramePr>
        <p:xfrm>
          <a:off x="1062038" y="4360613"/>
          <a:ext cx="62817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9" imgW="1753870" imgH="300990" progId="Equation.3">
                  <p:embed/>
                </p:oleObj>
              </mc:Choice>
              <mc:Fallback>
                <p:oleObj name="Equation" r:id="rId9" imgW="1753870" imgH="300990" progId="Equation.3">
                  <p:embed/>
                  <p:pic>
                    <p:nvPicPr>
                      <p:cNvPr id="0" name="图片 42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360613"/>
                        <a:ext cx="628173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476250" y="3468440"/>
            <a:ext cx="2766820" cy="523968"/>
            <a:chOff x="384" y="3504"/>
            <a:chExt cx="1796" cy="34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4" y="3504"/>
              <a:ext cx="156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rgbClr val="000099"/>
                  </a:solidFill>
                  <a:cs typeface="Times New Roman" panose="02020603050405020304" pitchFamily="18" charset="0"/>
                </a:rPr>
                <a:t>(3)</a:t>
              </a:r>
              <a:r>
                <a:rPr lang="zh-CN" altLang="en-US" sz="2800" b="1" dirty="0" smtClean="0">
                  <a:solidFill>
                    <a:srgbClr val="000099"/>
                  </a:solidFill>
                  <a:cs typeface="Times New Roman" panose="02020603050405020304" pitchFamily="18" charset="0"/>
                </a:rPr>
                <a:t>求</a:t>
              </a:r>
              <a:r>
                <a:rPr lang="zh-CN" altLang="en-US" sz="2800" b="1" dirty="0">
                  <a:solidFill>
                    <a:srgbClr val="000099"/>
                  </a:solidFill>
                  <a:cs typeface="Times New Roman" panose="02020603050405020304" pitchFamily="18" charset="0"/>
                </a:rPr>
                <a:t>时间常数</a:t>
              </a:r>
            </a:p>
          </p:txBody>
        </p:sp>
        <p:graphicFrame>
          <p:nvGraphicFramePr>
            <p:cNvPr id="8" name="Object 2054"/>
            <p:cNvGraphicFramePr>
              <a:graphicFrameLocks noChangeAspect="1"/>
            </p:cNvGraphicFramePr>
            <p:nvPr/>
          </p:nvGraphicFramePr>
          <p:xfrm>
            <a:off x="1925" y="3562"/>
            <a:ext cx="2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3" name="公式" r:id="rId11" imgW="86995" imgH="98425" progId="Equation.3">
                    <p:embed/>
                  </p:oleObj>
                </mc:Choice>
                <mc:Fallback>
                  <p:oleObj name="公式" r:id="rId11" imgW="86995" imgH="98425" progId="Equation.3">
                    <p:embed/>
                    <p:pic>
                      <p:nvPicPr>
                        <p:cNvPr id="0" name="图片 42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" y="3562"/>
                          <a:ext cx="25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1963" y="3925638"/>
            <a:ext cx="353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由右图电路可求得</a:t>
            </a:r>
          </a:p>
        </p:txBody>
      </p:sp>
      <p:grpSp>
        <p:nvGrpSpPr>
          <p:cNvPr id="10" name="Group 10"/>
          <p:cNvGrpSpPr/>
          <p:nvPr/>
        </p:nvGrpSpPr>
        <p:grpSpPr bwMode="auto">
          <a:xfrm>
            <a:off x="457200" y="2968376"/>
            <a:ext cx="5661025" cy="614362"/>
            <a:chOff x="288" y="1519"/>
            <a:chExt cx="3566" cy="387"/>
          </a:xfrm>
        </p:grpSpPr>
        <p:grpSp>
          <p:nvGrpSpPr>
            <p:cNvPr id="11" name="Group 11"/>
            <p:cNvGrpSpPr/>
            <p:nvPr/>
          </p:nvGrpSpPr>
          <p:grpSpPr bwMode="auto">
            <a:xfrm>
              <a:off x="288" y="1519"/>
              <a:ext cx="1968" cy="340"/>
              <a:chOff x="480" y="2828"/>
              <a:chExt cx="1968" cy="340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480" y="2828"/>
                <a:ext cx="19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 smtClean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b="1" dirty="0" smtClean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求</a:t>
                </a:r>
                <a:r>
                  <a:rPr lang="zh-CN" altLang="en-US" sz="2800" b="1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稳态值            </a:t>
                </a:r>
              </a:p>
            </p:txBody>
          </p:sp>
          <p:graphicFrame>
            <p:nvGraphicFramePr>
              <p:cNvPr id="14" name="Object 2053"/>
              <p:cNvGraphicFramePr>
                <a:graphicFrameLocks noChangeAspect="1"/>
              </p:cNvGraphicFramePr>
              <p:nvPr/>
            </p:nvGraphicFramePr>
            <p:xfrm>
              <a:off x="1722" y="2828"/>
              <a:ext cx="65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84" name="公式" r:id="rId13" imgW="9753600" imgH="5486400" progId="Equation.3">
                      <p:embed/>
                    </p:oleObj>
                  </mc:Choice>
                  <mc:Fallback>
                    <p:oleObj name="公式" r:id="rId13" imgW="9753600" imgH="5486400" progId="Equation.3">
                      <p:embed/>
                      <p:pic>
                        <p:nvPicPr>
                          <p:cNvPr id="0" name="图片 42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2" y="2828"/>
                            <a:ext cx="65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2052"/>
            <p:cNvGraphicFramePr>
              <a:graphicFrameLocks noChangeAspect="1"/>
            </p:cNvGraphicFramePr>
            <p:nvPr/>
          </p:nvGraphicFramePr>
          <p:xfrm>
            <a:off x="2750" y="1553"/>
            <a:ext cx="11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5" name="公式" r:id="rId15" imgW="503555" imgH="173355" progId="Equation.3">
                    <p:embed/>
                  </p:oleObj>
                </mc:Choice>
                <mc:Fallback>
                  <p:oleObj name="公式" r:id="rId15" imgW="503555" imgH="173355" progId="Equation.3">
                    <p:embed/>
                    <p:pic>
                      <p:nvPicPr>
                        <p:cNvPr id="0" name="图片 42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1553"/>
                          <a:ext cx="11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29"/>
          <p:cNvSpPr txBox="1">
            <a:spLocks noChangeArrowheads="1"/>
          </p:cNvSpPr>
          <p:nvPr/>
        </p:nvSpPr>
        <p:spPr bwMode="auto">
          <a:xfrm>
            <a:off x="1389063" y="57760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 Box 130"/>
          <p:cNvSpPr txBox="1">
            <a:spLocks noChangeArrowheads="1"/>
          </p:cNvSpPr>
          <p:nvPr/>
        </p:nvSpPr>
        <p:spPr bwMode="auto">
          <a:xfrm>
            <a:off x="2500313" y="577601"/>
            <a:ext cx="71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7" name="Picture 131" descr="图片2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4001"/>
            <a:ext cx="46561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2" descr="图片3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95088"/>
            <a:ext cx="33670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0"/>
          <p:cNvGraphicFramePr>
            <a:graphicFrameLocks noChangeAspect="1"/>
          </p:cNvGraphicFramePr>
          <p:nvPr/>
        </p:nvGraphicFramePr>
        <p:xfrm>
          <a:off x="493713" y="734457"/>
          <a:ext cx="2378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3" imgW="682625" imgH="300990" progId="Equation.3">
                  <p:embed/>
                </p:oleObj>
              </mc:Choice>
              <mc:Fallback>
                <p:oleObj name="Equation" r:id="rId3" imgW="682625" imgH="300990" progId="Equation.3">
                  <p:embed/>
                  <p:pic>
                    <p:nvPicPr>
                      <p:cNvPr id="0" name="图片 43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734457"/>
                        <a:ext cx="23780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468313" y="3031570"/>
          <a:ext cx="47466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Equation" r:id="rId5" imgW="1215390" imgH="306705" progId="Equation.3">
                  <p:embed/>
                </p:oleObj>
              </mc:Choice>
              <mc:Fallback>
                <p:oleObj name="Equation" r:id="rId5" imgW="1215390" imgH="306705" progId="Equation.3">
                  <p:embed/>
                  <p:pic>
                    <p:nvPicPr>
                      <p:cNvPr id="0" name="图片 43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31570"/>
                        <a:ext cx="47466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71500" y="4092020"/>
          <a:ext cx="2209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7" imgW="624840" imgH="173355" progId="Equation.3">
                  <p:embed/>
                </p:oleObj>
              </mc:Choice>
              <mc:Fallback>
                <p:oleObj name="Equation" r:id="rId7" imgW="624840" imgH="173355" progId="Equation.3">
                  <p:embed/>
                  <p:pic>
                    <p:nvPicPr>
                      <p:cNvPr id="0" name="图片 43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92020"/>
                        <a:ext cx="2209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23975" y="4828620"/>
          <a:ext cx="4891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9" imgW="1319530" imgH="202565" progId="Equation.3">
                  <p:embed/>
                </p:oleObj>
              </mc:Choice>
              <mc:Fallback>
                <p:oleObj name="Equation" r:id="rId9" imgW="1319530" imgH="202565" progId="Equation.3">
                  <p:embed/>
                  <p:pic>
                    <p:nvPicPr>
                      <p:cNvPr id="0" name="图片 4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828620"/>
                        <a:ext cx="4891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98575" y="5638245"/>
          <a:ext cx="35591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11" imgW="914400" imgH="202565" progId="Equation.3">
                  <p:embed/>
                </p:oleObj>
              </mc:Choice>
              <mc:Fallback>
                <p:oleObj name="Equation" r:id="rId11" imgW="914400" imgH="202565" progId="Equation.3">
                  <p:embed/>
                  <p:pic>
                    <p:nvPicPr>
                      <p:cNvPr id="0" name="图片 4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638245"/>
                        <a:ext cx="35591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 bwMode="auto">
          <a:xfrm>
            <a:off x="1214438" y="2448957"/>
            <a:ext cx="2316162" cy="595313"/>
            <a:chOff x="576" y="1584"/>
            <a:chExt cx="1459" cy="37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6" y="1632"/>
              <a:ext cx="14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(      </a:t>
              </a:r>
              <a:r>
                <a:rPr lang="zh-CN" altLang="en-US" sz="2800" b="1">
                  <a:cs typeface="Times New Roman" panose="02020603050405020304" pitchFamily="18" charset="0"/>
                </a:rPr>
                <a:t>、  关联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720" y="1584"/>
            <a:ext cx="64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1" name="公式" r:id="rId13" imgW="271780" imgH="173355" progId="Equation.3">
                    <p:embed/>
                  </p:oleObj>
                </mc:Choice>
                <mc:Fallback>
                  <p:oleObj name="公式" r:id="rId13" imgW="271780" imgH="173355" progId="Equation.3">
                    <p:embed/>
                    <p:pic>
                      <p:nvPicPr>
                        <p:cNvPr id="0" name="图片 43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64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99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331913" y="1663145"/>
          <a:ext cx="336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Equation" r:id="rId15" imgW="937260" imgH="219710" progId="Equation.3">
                  <p:embed/>
                </p:oleObj>
              </mc:Choice>
              <mc:Fallback>
                <p:oleObj name="Equation" r:id="rId15" imgW="937260" imgH="219710" progId="Equation.3">
                  <p:embed/>
                  <p:pic>
                    <p:nvPicPr>
                      <p:cNvPr id="0" name="图片 43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63145"/>
                        <a:ext cx="336073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7"/>
          <p:cNvSpPr txBox="1">
            <a:spLocks noChangeArrowheads="1"/>
          </p:cNvSpPr>
          <p:nvPr/>
        </p:nvSpPr>
        <p:spPr bwMode="auto">
          <a:xfrm>
            <a:off x="5638800" y="80907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98"/>
          <p:cNvSpPr txBox="1">
            <a:spLocks noChangeArrowheads="1"/>
          </p:cNvSpPr>
          <p:nvPr/>
        </p:nvSpPr>
        <p:spPr bwMode="auto">
          <a:xfrm>
            <a:off x="6750050" y="809070"/>
            <a:ext cx="71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99" descr="图片2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15470"/>
            <a:ext cx="46561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457" y="675154"/>
            <a:ext cx="441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四、正弦交流电路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457" y="1819844"/>
            <a:ext cx="331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正弦交流电路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52682" y="1330222"/>
          <a:ext cx="712268" cy="552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195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682" y="1330222"/>
                        <a:ext cx="712268" cy="552777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44290" y="1259929"/>
            <a:ext cx="682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、正弦量的相量表示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44290" y="1814933"/>
            <a:ext cx="570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、元件</a:t>
            </a:r>
            <a:r>
              <a:rPr lang="en-US" altLang="zh-CN" sz="2800" b="1" dirty="0" smtClean="0"/>
              <a:t>VCR</a:t>
            </a:r>
            <a:r>
              <a:rPr lang="zh-CN" altLang="en-US" sz="2800" b="1" dirty="0" smtClean="0"/>
              <a:t>的相量形式、相量模型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基尔霍夫定律的相量形式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642347" y="1814933"/>
          <a:ext cx="596917" cy="105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公式" r:id="rId5" imgW="3962400" imgH="5181600" progId="Equation.3">
                  <p:embed/>
                </p:oleObj>
              </mc:Choice>
              <mc:Fallback>
                <p:oleObj name="公式" r:id="rId5" imgW="3962400" imgH="5181600" progId="Equation.3">
                  <p:embed/>
                  <p:pic>
                    <p:nvPicPr>
                      <p:cNvPr id="0" name="图片 195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2347" y="1814933"/>
                        <a:ext cx="596917" cy="105824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239264" y="1783149"/>
            <a:ext cx="1887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交流电路分析基础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4288" y="2904962"/>
            <a:ext cx="68293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、正弦交流电路的相量分析法（重点）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00423" y="3466692"/>
          <a:ext cx="712268" cy="219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公式" r:id="rId6" imgW="3962400" imgH="5181600" progId="Equation.3">
                  <p:embed/>
                </p:oleObj>
              </mc:Choice>
              <mc:Fallback>
                <p:oleObj name="公式" r:id="rId6" imgW="3962400" imgH="5181600" progId="Equation.3">
                  <p:embed/>
                  <p:pic>
                    <p:nvPicPr>
                      <p:cNvPr id="0" name="图片 195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23" y="3466692"/>
                        <a:ext cx="712268" cy="219423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051208" y="3471546"/>
            <a:ext cx="682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、画出电路的相量模型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51208" y="4008759"/>
            <a:ext cx="760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、应用电路分析方法列写电路的复代数方程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051208" y="4545972"/>
            <a:ext cx="760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、解方程，得相量解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051208" y="5137703"/>
            <a:ext cx="760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、其余分析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244215" y="5574665"/>
            <a:ext cx="8208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、功率和功率因数的提高，并联电容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的求解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44215" y="6079490"/>
            <a:ext cx="798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、电路的谐振。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谐振条件、谐振特点（了解）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2"/>
          <p:cNvGrpSpPr/>
          <p:nvPr/>
        </p:nvGrpSpPr>
        <p:grpSpPr bwMode="auto">
          <a:xfrm>
            <a:off x="414842" y="723994"/>
            <a:ext cx="7635876" cy="1174750"/>
            <a:chOff x="339" y="293"/>
            <a:chExt cx="4810" cy="74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9" y="34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已知</a:t>
              </a:r>
              <a:r>
                <a:rPr lang="en-US" altLang="zh-CN" b="1" dirty="0"/>
                <a:t>: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125" y="293"/>
            <a:ext cx="324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Equation" r:id="rId3" imgW="2005965" imgH="254000" progId="Equation.3">
                    <p:embed/>
                  </p:oleObj>
                </mc:Choice>
                <mc:Fallback>
                  <p:oleObj name="Equation" r:id="rId3" imgW="2005965" imgH="254000" progId="Equation.3">
                    <p:embed/>
                    <p:pic>
                      <p:nvPicPr>
                        <p:cNvPr id="0" name="图片 40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293"/>
                          <a:ext cx="324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364" y="672"/>
            <a:ext cx="328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Equation" r:id="rId5" imgW="2184400" imgH="228600" progId="Equation.3">
                    <p:embed/>
                  </p:oleObj>
                </mc:Choice>
                <mc:Fallback>
                  <p:oleObj name="Equation" r:id="rId5" imgW="2184400" imgH="228600" progId="Equation.3">
                    <p:embed/>
                    <p:pic>
                      <p:nvPicPr>
                        <p:cNvPr id="0" name="图片 40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672"/>
                          <a:ext cx="328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3714" y="656"/>
            <a:ext cx="143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Equation" r:id="rId7" imgW="812165" imgH="215900" progId="Equation.3">
                    <p:embed/>
                  </p:oleObj>
                </mc:Choice>
                <mc:Fallback>
                  <p:oleObj name="Equation" r:id="rId7" imgW="812165" imgH="215900" progId="Equation.3">
                    <p:embed/>
                    <p:pic>
                      <p:nvPicPr>
                        <p:cNvPr id="0" name="图片 40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656"/>
                          <a:ext cx="1435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47049" y="2065715"/>
            <a:ext cx="32210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一般用相量式计算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48637" y="3281740"/>
          <a:ext cx="3719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9" imgW="1082040" imgH="173355" progId="Equation.3">
                  <p:embed/>
                </p:oleObj>
              </mc:Choice>
              <mc:Fallback>
                <p:oleObj name="Equation" r:id="rId9" imgW="1082040" imgH="173355" progId="Equation.3">
                  <p:embed/>
                  <p:pic>
                    <p:nvPicPr>
                      <p:cNvPr id="0" name="图片 40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37" y="3281740"/>
                        <a:ext cx="37195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69274" y="2681665"/>
          <a:ext cx="37036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11" imgW="1261745" imgH="173355" progId="Equation.3">
                  <p:embed/>
                </p:oleObj>
              </mc:Choice>
              <mc:Fallback>
                <p:oleObj name="Equation" r:id="rId11" imgW="1261745" imgH="173355" progId="Equation.3">
                  <p:embed/>
                  <p:pic>
                    <p:nvPicPr>
                      <p:cNvPr id="0" name="图片 40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74" y="2681665"/>
                        <a:ext cx="37036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53" descr="图片4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4" y="2065715"/>
            <a:ext cx="3112647" cy="277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072" y="760396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模拟电子技术部分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505" y="1228335"/>
            <a:ext cx="338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一、半导体器件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1991502"/>
            <a:ext cx="1090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二极管：二极管的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单向导电性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31520" y="2519036"/>
            <a:ext cx="10905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二极管的电路分析：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端开二极管，分析其阳极和阴极电位；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2.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阳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，二极管导通；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3.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，二极管截止。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520" y="4079582"/>
            <a:ext cx="10905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二极管的优先导通原则：</a:t>
            </a:r>
            <a:endParaRPr lang="en-US" altLang="zh-CN" sz="2800" b="1" dirty="0" smtClean="0"/>
          </a:p>
          <a:p>
            <a:r>
              <a:rPr lang="zh-CN" altLang="en-US" sz="2800" b="1" dirty="0"/>
              <a:t>多</a:t>
            </a:r>
            <a:r>
              <a:rPr lang="zh-CN" altLang="en-US" sz="2800" b="1" dirty="0" smtClean="0"/>
              <a:t>个二极管接成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共阳极接法</a:t>
            </a:r>
            <a:r>
              <a:rPr lang="zh-CN" altLang="en-US" sz="2800" b="1" dirty="0" smtClean="0"/>
              <a:t>时，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阴极电位低</a:t>
            </a:r>
            <a:r>
              <a:rPr lang="zh-CN" altLang="en-US" sz="2800" b="1" dirty="0" smtClean="0"/>
              <a:t>的二极管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优先导通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多个二极管接成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共阴极接法</a:t>
            </a:r>
            <a:r>
              <a:rPr lang="zh-CN" altLang="en-US" sz="2800" b="1" dirty="0" smtClean="0"/>
              <a:t>时，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阳极电位高</a:t>
            </a:r>
            <a:r>
              <a:rPr lang="zh-CN" altLang="en-US" sz="2800" b="1" dirty="0" smtClean="0"/>
              <a:t>的二极管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优先导通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二极管优先导通后，再判断其他二极管的导通情况。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893" y="913472"/>
            <a:ext cx="1090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三极管：三极管的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电流放大作用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4893" y="3021405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电流放大条件：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22332" y="2242687"/>
          <a:ext cx="1203157" cy="22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205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332" y="2242687"/>
                        <a:ext cx="1203157" cy="22908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75785" y="2242687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内部条件：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5784" y="3906254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外部条件：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86412" y="1540042"/>
          <a:ext cx="1203157" cy="183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公式" r:id="rId5" imgW="3962400" imgH="5181600" progId="Equation.3">
                  <p:embed/>
                </p:oleObj>
              </mc:Choice>
              <mc:Fallback>
                <p:oleObj name="公式" r:id="rId5" imgW="3962400" imgH="5181600" progId="Equation.3">
                  <p:embed/>
                  <p:pic>
                    <p:nvPicPr>
                      <p:cNvPr id="0" name="图片 205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6412" y="1540042"/>
                        <a:ext cx="1203157" cy="18312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87990" y="1391741"/>
            <a:ext cx="363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发射区掺杂浓度高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7988" y="2146295"/>
            <a:ext cx="363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基区薄，掺杂浓度低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7988" y="2848084"/>
            <a:ext cx="363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集电结面积大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186410" y="3656148"/>
          <a:ext cx="911194" cy="11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公式" r:id="rId7" imgW="3962400" imgH="5181600" progId="Equation.3">
                  <p:embed/>
                </p:oleObj>
              </mc:Choice>
              <mc:Fallback>
                <p:oleObj name="公式" r:id="rId7" imgW="3962400" imgH="5181600" progId="Equation.3">
                  <p:embed/>
                  <p:pic>
                    <p:nvPicPr>
                      <p:cNvPr id="0" name="图片 205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6410" y="3656148"/>
                        <a:ext cx="911194" cy="110411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7988" y="3502222"/>
            <a:ext cx="363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发射结电压正偏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7987" y="4428982"/>
            <a:ext cx="363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集电结电压正偏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375220" y="5045108"/>
          <a:ext cx="2341069" cy="95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公式" r:id="rId8" imgW="13411200" imgH="5486400" progId="Equation.3">
                  <p:embed/>
                </p:oleObj>
              </mc:Choice>
              <mc:Fallback>
                <p:oleObj name="公式" r:id="rId8" imgW="13411200" imgH="5486400" progId="Equation.3">
                  <p:embed/>
                  <p:pic>
                    <p:nvPicPr>
                      <p:cNvPr id="0" name="图片 206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5220" y="5045108"/>
                        <a:ext cx="2341069" cy="95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4891" y="6002818"/>
            <a:ext cx="1090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三极管：三极管的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传输特性曲线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输入和输出特性曲线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632" y="929268"/>
            <a:ext cx="36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二、基本放大电路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" y="3685550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放大电路分析：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06829" y="2252312"/>
          <a:ext cx="1087655" cy="351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217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829" y="2252312"/>
                        <a:ext cx="1087655" cy="351322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561347" y="2195609"/>
            <a:ext cx="7719462" cy="1482893"/>
            <a:chOff x="3532471" y="1514043"/>
            <a:chExt cx="7719462" cy="1482893"/>
          </a:xfrm>
        </p:grpSpPr>
        <p:sp>
          <p:nvSpPr>
            <p:cNvPr id="5" name="文本框 4"/>
            <p:cNvSpPr txBox="1"/>
            <p:nvPr/>
          </p:nvSpPr>
          <p:spPr>
            <a:xfrm>
              <a:off x="3532471" y="1514043"/>
              <a:ext cx="7719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静态分析：直流通路</a:t>
              </a:r>
              <a:endParaRPr lang="en-US" altLang="zh-CN" sz="28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</a:rPr>
                <a:t>估算法</a:t>
              </a:r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求静态参数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695723" y="2267340"/>
            <a:ext cx="519765" cy="631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7" name="公式" r:id="rId5" imgW="4267200" imgH="5181600" progId="Equation.3">
                    <p:embed/>
                  </p:oleObj>
                </mc:Choice>
                <mc:Fallback>
                  <p:oleObj name="公式" r:id="rId5" imgW="4267200" imgH="5181600" progId="Equation.3">
                    <p:embed/>
                    <p:pic>
                      <p:nvPicPr>
                        <p:cNvPr id="0" name="图片 217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95723" y="2267340"/>
                          <a:ext cx="519765" cy="6316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7586127" y="2328598"/>
            <a:ext cx="519113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8" name="公式" r:id="rId7" imgW="4267200" imgH="5486400" progId="Equation.3">
                    <p:embed/>
                  </p:oleObj>
                </mc:Choice>
                <mc:Fallback>
                  <p:oleObj name="公式" r:id="rId7" imgW="4267200" imgH="5486400" progId="Equation.3">
                    <p:embed/>
                    <p:pic>
                      <p:nvPicPr>
                        <p:cNvPr id="0" name="图片 217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86127" y="2328598"/>
                          <a:ext cx="519113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8581715" y="2319571"/>
            <a:ext cx="815975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9" name="公式" r:id="rId9" imgW="6705600" imgH="5486400" progId="Equation.3">
                    <p:embed/>
                  </p:oleObj>
                </mc:Choice>
                <mc:Fallback>
                  <p:oleObj name="公式" r:id="rId9" imgW="6705600" imgH="5486400" progId="Equation.3">
                    <p:embed/>
                    <p:pic>
                      <p:nvPicPr>
                        <p:cNvPr id="0" name="图片 217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81715" y="2319571"/>
                          <a:ext cx="815975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561347" y="4106533"/>
            <a:ext cx="8056346" cy="1815882"/>
            <a:chOff x="3561347" y="2306607"/>
            <a:chExt cx="8056346" cy="1815882"/>
          </a:xfrm>
        </p:grpSpPr>
        <p:sp>
          <p:nvSpPr>
            <p:cNvPr id="6" name="文本框 5"/>
            <p:cNvSpPr txBox="1"/>
            <p:nvPr/>
          </p:nvSpPr>
          <p:spPr>
            <a:xfrm>
              <a:off x="3561347" y="2306607"/>
              <a:ext cx="80563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动态分析：交流通路</a:t>
              </a:r>
              <a:endParaRPr lang="en-US" altLang="zh-CN" sz="28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</a:rPr>
                <a:t>微变等效电路法</a:t>
              </a:r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求动态参数</a:t>
              </a:r>
              <a:endParaRPr lang="en-US" altLang="zh-CN" sz="28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           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8147492" y="3125733"/>
            <a:ext cx="555625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0" name="公式" r:id="rId11" imgW="4572000" imgH="5486400" progId="Equation.3">
                    <p:embed/>
                  </p:oleObj>
                </mc:Choice>
                <mc:Fallback>
                  <p:oleObj name="公式" r:id="rId11" imgW="4572000" imgH="5486400" progId="Equation.3">
                    <p:embed/>
                    <p:pic>
                      <p:nvPicPr>
                        <p:cNvPr id="0" name="图片 217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47492" y="3125733"/>
                          <a:ext cx="555625" cy="668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9065857" y="3125733"/>
            <a:ext cx="3714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1" name="公式" r:id="rId13" imgW="3048000" imgH="5181600" progId="Equation.3">
                    <p:embed/>
                  </p:oleObj>
                </mc:Choice>
                <mc:Fallback>
                  <p:oleObj name="公式" r:id="rId13" imgW="3048000" imgH="5181600" progId="Equation.3">
                    <p:embed/>
                    <p:pic>
                      <p:nvPicPr>
                        <p:cNvPr id="0" name="图片 217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065857" y="3125733"/>
                          <a:ext cx="371475" cy="63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9900575" y="3115621"/>
            <a:ext cx="409575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2" name="公式" r:id="rId15" imgW="3352800" imgH="5486400" progId="Equation.3">
                    <p:embed/>
                  </p:oleObj>
                </mc:Choice>
                <mc:Fallback>
                  <p:oleObj name="公式" r:id="rId15" imgW="3352800" imgH="5486400" progId="Equation.3">
                    <p:embed/>
                    <p:pic>
                      <p:nvPicPr>
                        <p:cNvPr id="0" name="图片 217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900575" y="3115621"/>
                          <a:ext cx="409575" cy="668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335" y="829077"/>
            <a:ext cx="2690253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分压式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偏置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53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" y="2951497"/>
            <a:ext cx="48228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927" y="622712"/>
            <a:ext cx="2194802" cy="3630689"/>
          </a:xfrm>
          <a:prstGeom prst="rect">
            <a:avLst/>
          </a:prstGeom>
        </p:spPr>
      </p:pic>
      <p:pic>
        <p:nvPicPr>
          <p:cNvPr id="33" name="Picture 239" descr="图片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65" y="4677109"/>
            <a:ext cx="498316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4505641" y="1662761"/>
            <a:ext cx="1859608" cy="783761"/>
            <a:chOff x="4505641" y="1662761"/>
            <a:chExt cx="1859608" cy="783761"/>
          </a:xfrm>
        </p:grpSpPr>
        <p:sp>
          <p:nvSpPr>
            <p:cNvPr id="34" name="右箭头 33"/>
            <p:cNvSpPr/>
            <p:nvPr/>
          </p:nvSpPr>
          <p:spPr>
            <a:xfrm rot="20889815">
              <a:off x="4739606" y="2032786"/>
              <a:ext cx="1564372" cy="413736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 rot="20916855">
              <a:off x="4505641" y="1662761"/>
              <a:ext cx="1859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直流通路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59721" y="4034636"/>
            <a:ext cx="1859608" cy="825076"/>
            <a:chOff x="4660235" y="4034636"/>
            <a:chExt cx="1859608" cy="825076"/>
          </a:xfrm>
        </p:grpSpPr>
        <p:sp>
          <p:nvSpPr>
            <p:cNvPr id="35" name="右箭头 34"/>
            <p:cNvSpPr/>
            <p:nvPr/>
          </p:nvSpPr>
          <p:spPr>
            <a:xfrm rot="752377">
              <a:off x="4749659" y="4492463"/>
              <a:ext cx="1182612" cy="36724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828349">
              <a:off x="4660235" y="4034636"/>
              <a:ext cx="1859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交流通路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Object 80" descr="40%"/>
          <p:cNvGraphicFramePr>
            <a:graphicFrameLocks noChangeAspect="1"/>
          </p:cNvGraphicFramePr>
          <p:nvPr/>
        </p:nvGraphicFramePr>
        <p:xfrm>
          <a:off x="8712740" y="748125"/>
          <a:ext cx="31654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6" imgW="955040" imgH="335915" progId="Equation.3">
                  <p:embed/>
                </p:oleObj>
              </mc:Choice>
              <mc:Fallback>
                <p:oleObj name="Equation" r:id="rId6" imgW="955040" imgH="335915" progId="Equation.3">
                  <p:embed/>
                  <p:pic>
                    <p:nvPicPr>
                      <p:cNvPr id="0" name="图片 22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740" y="748125"/>
                        <a:ext cx="3165475" cy="1116012"/>
                      </a:xfrm>
                      <a:prstGeom prst="rect">
                        <a:avLst/>
                      </a:prstGeom>
                      <a:pattFill prst="pct40">
                        <a:fgClr>
                          <a:srgbClr val="66FF66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1" descr="40%"/>
          <p:cNvGraphicFramePr>
            <a:graphicFrameLocks noChangeAspect="1"/>
          </p:cNvGraphicFramePr>
          <p:nvPr/>
        </p:nvGraphicFramePr>
        <p:xfrm>
          <a:off x="8738140" y="2013362"/>
          <a:ext cx="3200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8" imgW="937260" imgH="329565" progId="Equation.3">
                  <p:embed/>
                </p:oleObj>
              </mc:Choice>
              <mc:Fallback>
                <p:oleObj name="Equation" r:id="rId8" imgW="937260" imgH="329565" progId="Equation.3">
                  <p:embed/>
                  <p:pic>
                    <p:nvPicPr>
                      <p:cNvPr id="0" name="图片 22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140" y="2013362"/>
                        <a:ext cx="3200400" cy="1119188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2" descr="40%"/>
          <p:cNvGraphicFramePr>
            <a:graphicFrameLocks noChangeAspect="1"/>
          </p:cNvGraphicFramePr>
          <p:nvPr/>
        </p:nvGraphicFramePr>
        <p:xfrm>
          <a:off x="8754015" y="3189700"/>
          <a:ext cx="2565053" cy="87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0" imgW="925830" imgH="329565" progId="Equation.3">
                  <p:embed/>
                </p:oleObj>
              </mc:Choice>
              <mc:Fallback>
                <p:oleObj name="Equation" r:id="rId10" imgW="925830" imgH="329565" progId="Equation.3">
                  <p:embed/>
                  <p:pic>
                    <p:nvPicPr>
                      <p:cNvPr id="0" name="图片 22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4015" y="3189700"/>
                        <a:ext cx="2565053" cy="872161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FF00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69" descr="75%"/>
          <p:cNvGraphicFramePr>
            <a:graphicFrameLocks noChangeAspect="1"/>
          </p:cNvGraphicFramePr>
          <p:nvPr/>
        </p:nvGraphicFramePr>
        <p:xfrm>
          <a:off x="8754014" y="4118354"/>
          <a:ext cx="3413125" cy="102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2" imgW="1232535" imgH="358775" progId="Equation.3">
                  <p:embed/>
                </p:oleObj>
              </mc:Choice>
              <mc:Fallback>
                <p:oleObj name="Equation" r:id="rId12" imgW="1232535" imgH="358775" progId="Equation.3">
                  <p:embed/>
                  <p:pic>
                    <p:nvPicPr>
                      <p:cNvPr id="0" name="图片 22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4014" y="4118354"/>
                        <a:ext cx="3413125" cy="1021537"/>
                      </a:xfrm>
                      <a:prstGeom prst="rect">
                        <a:avLst/>
                      </a:prstGeom>
                      <a:pattFill prst="pct75">
                        <a:fgClr>
                          <a:srgbClr val="FFCC99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9" descr="图片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1" y="1106137"/>
            <a:ext cx="498316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23" y="4000100"/>
            <a:ext cx="2338041" cy="24929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7" name="椭圆 66"/>
          <p:cNvSpPr/>
          <p:nvPr/>
        </p:nvSpPr>
        <p:spPr>
          <a:xfrm>
            <a:off x="2319688" y="837397"/>
            <a:ext cx="1145406" cy="136759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弧形箭头 68"/>
          <p:cNvSpPr/>
          <p:nvPr/>
        </p:nvSpPr>
        <p:spPr>
          <a:xfrm>
            <a:off x="2319689" y="2290813"/>
            <a:ext cx="481264" cy="1790299"/>
          </a:xfrm>
          <a:prstGeom prst="curvedRightArrow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上弧形箭头 69"/>
          <p:cNvSpPr/>
          <p:nvPr/>
        </p:nvSpPr>
        <p:spPr>
          <a:xfrm>
            <a:off x="4745255" y="837397"/>
            <a:ext cx="2030930" cy="673769"/>
          </a:xfrm>
          <a:prstGeom prst="curvedDownArrow">
            <a:avLst/>
          </a:prstGeom>
          <a:solidFill>
            <a:srgbClr val="7030A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" name="Picture 185" descr="图片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825543"/>
            <a:ext cx="4973638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" name="Object 5"/>
          <p:cNvGraphicFramePr>
            <a:graphicFrameLocks noChangeAspect="1"/>
          </p:cNvGraphicFramePr>
          <p:nvPr/>
        </p:nvGraphicFramePr>
        <p:xfrm>
          <a:off x="6108600" y="3449337"/>
          <a:ext cx="20383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6" imgW="619125" imgH="329565" progId="Equation.3">
                  <p:embed/>
                </p:oleObj>
              </mc:Choice>
              <mc:Fallback>
                <p:oleObj name="Equation" r:id="rId6" imgW="619125" imgH="329565" progId="Equation.3">
                  <p:embed/>
                  <p:pic>
                    <p:nvPicPr>
                      <p:cNvPr id="0" name="图片 23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00" y="3449337"/>
                        <a:ext cx="20383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/>
        </p:nvGraphicFramePr>
        <p:xfrm>
          <a:off x="6108600" y="4381283"/>
          <a:ext cx="58356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8" imgW="54864000" imgH="10972800" progId="Equation.3">
                  <p:embed/>
                </p:oleObj>
              </mc:Choice>
              <mc:Fallback>
                <p:oleObj name="公式" r:id="rId8" imgW="54864000" imgH="10972800" progId="Equation.3">
                  <p:embed/>
                  <p:pic>
                    <p:nvPicPr>
                      <p:cNvPr id="0" name="图片 23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00" y="4381283"/>
                        <a:ext cx="58356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1"/>
          <p:cNvGraphicFramePr>
            <a:graphicFrameLocks noChangeAspect="1"/>
          </p:cNvGraphicFramePr>
          <p:nvPr/>
        </p:nvGraphicFramePr>
        <p:xfrm>
          <a:off x="6108600" y="5457264"/>
          <a:ext cx="21193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10" imgW="636905" imgH="347345" progId="Equation.3">
                  <p:embed/>
                </p:oleObj>
              </mc:Choice>
              <mc:Fallback>
                <p:oleObj name="Equation" r:id="rId10" imgW="636905" imgH="347345" progId="Equation.3">
                  <p:embed/>
                  <p:pic>
                    <p:nvPicPr>
                      <p:cNvPr id="0" name="图片 23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00" y="5457264"/>
                        <a:ext cx="21193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92391" y="3311671"/>
            <a:ext cx="2319689" cy="7694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晶体管用其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微变等效模型</a:t>
            </a:r>
            <a:r>
              <a:rPr lang="zh-CN" altLang="en-US" sz="2200" b="1" dirty="0" smtClean="0"/>
              <a:t>替换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02" y="626952"/>
            <a:ext cx="2690253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分压式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偏置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43" descr="图片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65" y="626952"/>
            <a:ext cx="46355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259315" y="1075038"/>
            <a:ext cx="4822825" cy="3451225"/>
            <a:chOff x="261863" y="1854218"/>
            <a:chExt cx="4822825" cy="3451225"/>
          </a:xfrm>
        </p:grpSpPr>
        <p:pic>
          <p:nvPicPr>
            <p:cNvPr id="3" name="Picture 253" descr="图片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63" y="1854218"/>
              <a:ext cx="4822825" cy="345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272589" y="4138863"/>
              <a:ext cx="712269" cy="85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78480" y="3830855"/>
              <a:ext cx="712269" cy="308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58" y="4718302"/>
            <a:ext cx="4060784" cy="207609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19688916">
            <a:off x="5147711" y="3844546"/>
            <a:ext cx="2456169" cy="244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72"/>
          <p:cNvGraphicFramePr>
            <a:graphicFrameLocks noChangeAspect="1"/>
          </p:cNvGraphicFramePr>
          <p:nvPr/>
        </p:nvGraphicFramePr>
        <p:xfrm>
          <a:off x="7681749" y="3966570"/>
          <a:ext cx="35004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6" imgW="1070610" imgH="329565" progId="Equation.3">
                  <p:embed/>
                </p:oleObj>
              </mc:Choice>
              <mc:Fallback>
                <p:oleObj name="Equation" r:id="rId6" imgW="1070610" imgH="329565" progId="Equation.3">
                  <p:embed/>
                  <p:pic>
                    <p:nvPicPr>
                      <p:cNvPr id="0" name="图片 24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749" y="3966570"/>
                        <a:ext cx="3500438" cy="11001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2"/>
          <p:cNvGraphicFramePr>
            <a:graphicFrameLocks noChangeAspect="1"/>
          </p:cNvGraphicFramePr>
          <p:nvPr/>
        </p:nvGraphicFramePr>
        <p:xfrm>
          <a:off x="7483349" y="5385068"/>
          <a:ext cx="33131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8" imgW="1174750" imgH="173355" progId="Equation.3">
                  <p:embed/>
                </p:oleObj>
              </mc:Choice>
              <mc:Fallback>
                <p:oleObj name="Equation" r:id="rId8" imgW="1174750" imgH="173355" progId="Equation.3">
                  <p:embed/>
                  <p:pic>
                    <p:nvPicPr>
                      <p:cNvPr id="0" name="图片 24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349" y="5385068"/>
                        <a:ext cx="33131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1"/>
          <p:cNvGraphicFramePr>
            <a:graphicFrameLocks noChangeAspect="1"/>
          </p:cNvGraphicFramePr>
          <p:nvPr/>
        </p:nvGraphicFramePr>
        <p:xfrm>
          <a:off x="7483349" y="6175800"/>
          <a:ext cx="1187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公式" r:id="rId10" imgW="11277600" imgH="5486400" progId="Equation.3">
                  <p:embed/>
                </p:oleObj>
              </mc:Choice>
              <mc:Fallback>
                <p:oleObj name="公式" r:id="rId10" imgW="11277600" imgH="5486400" progId="Equation.3">
                  <p:embed/>
                  <p:pic>
                    <p:nvPicPr>
                      <p:cNvPr id="0" name="图片 24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349" y="6175800"/>
                        <a:ext cx="11874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072" y="760396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电路部分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505" y="1228335"/>
            <a:ext cx="441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一、电路的基本概念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1991502"/>
            <a:ext cx="10905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电路的作用与组成部分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电路模型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电压和电流的参考方向：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8070" y="2402351"/>
          <a:ext cx="712268" cy="158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155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8070" y="2402351"/>
                        <a:ext cx="712268" cy="158395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95069" y="2402351"/>
            <a:ext cx="43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实际方向与参考方向一致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14614" y="2492705"/>
          <a:ext cx="13096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公式" r:id="rId5" imgW="14630400" imgH="4267200" progId="Equation.3">
                  <p:embed/>
                </p:oleObj>
              </mc:Choice>
              <mc:Fallback>
                <p:oleObj name="公式" r:id="rId5" imgW="14630400" imgH="4267200" progId="Equation.3">
                  <p:embed/>
                  <p:pic>
                    <p:nvPicPr>
                      <p:cNvPr id="0" name="图片 155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4614" y="2492705"/>
                        <a:ext cx="1309688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14614" y="3466851"/>
          <a:ext cx="13096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公式" r:id="rId7" imgW="14630400" imgH="4267200" progId="Equation.3">
                  <p:embed/>
                </p:oleObj>
              </mc:Choice>
              <mc:Fallback>
                <p:oleObj name="公式" r:id="rId7" imgW="14630400" imgH="4267200" progId="Equation.3">
                  <p:embed/>
                  <p:pic>
                    <p:nvPicPr>
                      <p:cNvPr id="0" name="图片 155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4614" y="3466851"/>
                        <a:ext cx="1309688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95069" y="3353151"/>
            <a:ext cx="43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实际方向与参考方向相反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1520" y="4143227"/>
            <a:ext cx="771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电路的三种工作状态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：有载、开路、短路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520" y="5433177"/>
            <a:ext cx="43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电路分析理论基础：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95946" y="4966963"/>
          <a:ext cx="712268" cy="158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公式" r:id="rId9" imgW="3962400" imgH="5181600" progId="Equation.3">
                  <p:embed/>
                </p:oleObj>
              </mc:Choice>
              <mc:Fallback>
                <p:oleObj name="公式" r:id="rId9" imgW="3962400" imgH="5181600" progId="Equation.3">
                  <p:embed/>
                  <p:pic>
                    <p:nvPicPr>
                      <p:cNvPr id="0" name="图片 155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5946" y="4966963"/>
                        <a:ext cx="712268" cy="158395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24104" y="4798347"/>
            <a:ext cx="7418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、描述元件上电压电流关系的</a:t>
            </a:r>
            <a:r>
              <a:rPr lang="en-US" altLang="zh-CN" sz="2800" b="1" dirty="0" smtClean="0"/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元件伏安关系特性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4104" y="5776606"/>
            <a:ext cx="7418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、描述电路拓扑结构中电压电流关系的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基尔霍夫定律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824" y="694110"/>
            <a:ext cx="2521819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射极输出器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放大电路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188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05" y="703736"/>
            <a:ext cx="34163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6" descr="图片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" y="2555424"/>
            <a:ext cx="5102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7" descr="图片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05" y="4791075"/>
            <a:ext cx="41703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43114" y="1530372"/>
            <a:ext cx="1859608" cy="783761"/>
            <a:chOff x="4505641" y="1662761"/>
            <a:chExt cx="1859608" cy="783761"/>
          </a:xfrm>
        </p:grpSpPr>
        <p:sp>
          <p:nvSpPr>
            <p:cNvPr id="7" name="右箭头 6"/>
            <p:cNvSpPr/>
            <p:nvPr/>
          </p:nvSpPr>
          <p:spPr>
            <a:xfrm rot="20889815">
              <a:off x="4739606" y="2032786"/>
              <a:ext cx="1564372" cy="413736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 rot="20916855">
              <a:off x="4505641" y="1662761"/>
              <a:ext cx="1859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直流通路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16377" y="3851272"/>
            <a:ext cx="1859608" cy="825076"/>
            <a:chOff x="4660235" y="4034636"/>
            <a:chExt cx="1859608" cy="825076"/>
          </a:xfrm>
        </p:grpSpPr>
        <p:sp>
          <p:nvSpPr>
            <p:cNvPr id="10" name="右箭头 9"/>
            <p:cNvSpPr/>
            <p:nvPr/>
          </p:nvSpPr>
          <p:spPr>
            <a:xfrm rot="752377">
              <a:off x="4749659" y="4492463"/>
              <a:ext cx="1182612" cy="36724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 rot="828349">
              <a:off x="4660235" y="4034636"/>
              <a:ext cx="1859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交流通路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8628150" y="1102305"/>
          <a:ext cx="32527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6" imgW="995680" imgH="335915" progId="Equation.3">
                  <p:embed/>
                </p:oleObj>
              </mc:Choice>
              <mc:Fallback>
                <p:oleObj name="Equation" r:id="rId6" imgW="995680" imgH="335915" progId="Equation.3">
                  <p:embed/>
                  <p:pic>
                    <p:nvPicPr>
                      <p:cNvPr id="0" name="图片 25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150" y="1102305"/>
                        <a:ext cx="32527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8629738" y="2284992"/>
          <a:ext cx="2322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8" imgW="694690" imgH="161925" progId="Equation.3">
                  <p:embed/>
                </p:oleObj>
              </mc:Choice>
              <mc:Fallback>
                <p:oleObj name="Equation" r:id="rId8" imgW="694690" imgH="161925" progId="Equation.3">
                  <p:embed/>
                  <p:pic>
                    <p:nvPicPr>
                      <p:cNvPr id="0" name="图片 25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738" y="2284992"/>
                        <a:ext cx="2322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8632103" y="3210924"/>
          <a:ext cx="281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10" imgW="1155700" imgH="228600" progId="Equation.3">
                  <p:embed/>
                </p:oleObj>
              </mc:Choice>
              <mc:Fallback>
                <p:oleObj name="Equation" r:id="rId10" imgW="1155700" imgH="228600" progId="Equation.3">
                  <p:embed/>
                  <p:pic>
                    <p:nvPicPr>
                      <p:cNvPr id="0" name="图片 25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103" y="3210924"/>
                        <a:ext cx="2819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824" y="694110"/>
            <a:ext cx="2521819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射极输出器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放大电路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147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4" y="1807243"/>
            <a:ext cx="41703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9" y="4388907"/>
            <a:ext cx="2257118" cy="24066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椭圆 4"/>
          <p:cNvSpPr/>
          <p:nvPr/>
        </p:nvSpPr>
        <p:spPr>
          <a:xfrm>
            <a:off x="2016050" y="1728985"/>
            <a:ext cx="1145406" cy="795934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>
            <a:off x="1269058" y="2126951"/>
            <a:ext cx="670817" cy="2723795"/>
          </a:xfrm>
          <a:prstGeom prst="curvedRightArrow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4610501" y="1039528"/>
            <a:ext cx="2483318" cy="608689"/>
          </a:xfrm>
          <a:prstGeom prst="curvedDownArrow">
            <a:avLst/>
          </a:prstGeom>
          <a:solidFill>
            <a:srgbClr val="7030A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Picture 356" descr="图片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333" y="638792"/>
            <a:ext cx="44021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52"/>
          <p:cNvGraphicFramePr>
            <a:graphicFrameLocks noChangeAspect="1"/>
          </p:cNvGraphicFramePr>
          <p:nvPr/>
        </p:nvGraphicFramePr>
        <p:xfrm>
          <a:off x="4735232" y="1888108"/>
          <a:ext cx="27225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公式" r:id="rId6" imgW="29565600" imgH="10363200" progId="Equation.3">
                  <p:embed/>
                </p:oleObj>
              </mc:Choice>
              <mc:Fallback>
                <p:oleObj name="公式" r:id="rId6" imgW="29565600" imgH="10363200" progId="Equation.3">
                  <p:embed/>
                  <p:pic>
                    <p:nvPicPr>
                      <p:cNvPr id="0" name="图片 26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232" y="1888108"/>
                        <a:ext cx="27225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 descr="40%"/>
          <p:cNvGraphicFramePr>
            <a:graphicFrameLocks noChangeAspect="1"/>
          </p:cNvGraphicFramePr>
          <p:nvPr/>
        </p:nvGraphicFramePr>
        <p:xfrm>
          <a:off x="4735232" y="4147154"/>
          <a:ext cx="36179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8" imgW="1198245" imgH="173355" progId="Equation.3">
                  <p:embed/>
                </p:oleObj>
              </mc:Choice>
              <mc:Fallback>
                <p:oleObj name="Equation" r:id="rId8" imgW="1198245" imgH="173355" progId="Equation.3">
                  <p:embed/>
                  <p:pic>
                    <p:nvPicPr>
                      <p:cNvPr id="0" name="图片 26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232" y="4147154"/>
                        <a:ext cx="36179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702019" y="3196185"/>
            <a:ext cx="2519482" cy="566312"/>
            <a:chOff x="9210859" y="4042818"/>
            <a:chExt cx="2519482" cy="566312"/>
          </a:xfrm>
        </p:grpSpPr>
        <p:sp>
          <p:nvSpPr>
            <p:cNvPr id="12" name="矩形 11"/>
            <p:cNvSpPr/>
            <p:nvPr/>
          </p:nvSpPr>
          <p:spPr>
            <a:xfrm>
              <a:off x="10109384" y="4042818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3300"/>
                  </a:solidFill>
                  <a:latin typeface="宋体" panose="02010600030101010101" pitchFamily="2" charset="-122"/>
                </a:rPr>
                <a:t>电压跟随</a:t>
              </a:r>
              <a:endParaRPr lang="zh-CN" altLang="en-US" sz="2800" b="1" dirty="0"/>
            </a:p>
          </p:txBody>
        </p:sp>
        <p:graphicFrame>
          <p:nvGraphicFramePr>
            <p:cNvPr id="13" name="Object 352"/>
            <p:cNvGraphicFramePr>
              <a:graphicFrameLocks noChangeAspect="1"/>
            </p:cNvGraphicFramePr>
            <p:nvPr/>
          </p:nvGraphicFramePr>
          <p:xfrm>
            <a:off x="9210859" y="4043980"/>
            <a:ext cx="8985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4" name="公式" r:id="rId10" imgW="9753600" imgH="5486400" progId="Equation.3">
                    <p:embed/>
                  </p:oleObj>
                </mc:Choice>
                <mc:Fallback>
                  <p:oleObj name="公式" r:id="rId10" imgW="9753600" imgH="5486400" progId="Equation.3">
                    <p:embed/>
                    <p:pic>
                      <p:nvPicPr>
                        <p:cNvPr id="0" name="图片 267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0859" y="4043980"/>
                          <a:ext cx="8985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14"/>
          <p:cNvSpPr txBox="1"/>
          <p:nvPr/>
        </p:nvSpPr>
        <p:spPr>
          <a:xfrm>
            <a:off x="9029077" y="3921218"/>
            <a:ext cx="2521819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输入电阻大，对前级有利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702019" y="4850747"/>
          <a:ext cx="2825903" cy="19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12" imgW="29565600" imgH="20726400" progId="Equation.3">
                  <p:embed/>
                </p:oleObj>
              </mc:Choice>
              <mc:Fallback>
                <p:oleObj name="公式" r:id="rId12" imgW="29565600" imgH="20726400" progId="Equation.3">
                  <p:embed/>
                  <p:pic>
                    <p:nvPicPr>
                      <p:cNvPr id="0" name="图片 26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19" y="4850747"/>
                        <a:ext cx="2825903" cy="1988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029077" y="5573026"/>
            <a:ext cx="2521819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输出电阻小，带负载能力强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9875" y="3781747"/>
            <a:ext cx="2319689" cy="7694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晶体管用其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微变等效模型</a:t>
            </a:r>
            <a:r>
              <a:rPr lang="zh-CN" altLang="en-US" sz="2200" b="1" dirty="0" smtClean="0"/>
              <a:t>替换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0" y="2203357"/>
            <a:ext cx="4289462" cy="321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37"/>
          <p:cNvSpPr txBox="1"/>
          <p:nvPr/>
        </p:nvSpPr>
        <p:spPr>
          <a:xfrm>
            <a:off x="138160" y="683393"/>
            <a:ext cx="11806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电路如图所示：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晶体管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=0.7V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画出电路的直流通路；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若测得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的电压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7V 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求晶体管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画出微变等效电路，并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动态参数。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62888" y="1828800"/>
            <a:ext cx="687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）画出直流通路如下</a:t>
            </a:r>
            <a:endParaRPr lang="zh-CN" altLang="en-US" sz="2800" b="1" dirty="0"/>
          </a:p>
        </p:txBody>
      </p:sp>
      <p:pic>
        <p:nvPicPr>
          <p:cNvPr id="925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66" y="2352020"/>
            <a:ext cx="3757796" cy="34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8884118" y="34265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8083037" y="3089981"/>
          <a:ext cx="3438027" cy="85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公式" r:id="rId5" imgW="41148000" imgH="10363200" progId="Equation.3">
                  <p:embed/>
                </p:oleObj>
              </mc:Choice>
              <mc:Fallback>
                <p:oleObj name="公式" r:id="rId5" imgW="41148000" imgH="10363200" progId="Equation.3">
                  <p:embed/>
                  <p:pic>
                    <p:nvPicPr>
                      <p:cNvPr id="0" name="图片 27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037" y="3089981"/>
                        <a:ext cx="3438027" cy="85791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884118" y="3829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801276" y="2426514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8089300" y="4208463"/>
          <a:ext cx="3886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公式" r:id="rId7" imgW="46939200" imgH="9448800" progId="Equation.3">
                  <p:embed/>
                </p:oleObj>
              </mc:Choice>
              <mc:Fallback>
                <p:oleObj name="公式" r:id="rId7" imgW="46939200" imgH="9448800" progId="Equation.3">
                  <p:embed/>
                  <p:pic>
                    <p:nvPicPr>
                      <p:cNvPr id="0" name="图片 27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300" y="4208463"/>
                        <a:ext cx="3886200" cy="7762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0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8083037" y="5177981"/>
          <a:ext cx="3763004" cy="1437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公式" r:id="rId9" imgW="40233600" imgH="15240000" progId="Equation.3">
                  <p:embed/>
                </p:oleObj>
              </mc:Choice>
              <mc:Fallback>
                <p:oleObj name="公式" r:id="rId9" imgW="40233600" imgH="15240000" progId="Equation.3">
                  <p:embed/>
                  <p:pic>
                    <p:nvPicPr>
                      <p:cNvPr id="0" name="图片 27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037" y="5177981"/>
                        <a:ext cx="3763004" cy="143743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0" y="396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065" y="790219"/>
            <a:ext cx="759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3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）画出微变等效电路如下图所示</a:t>
            </a:r>
            <a:endParaRPr lang="zh-CN" altLang="en-US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" y="1462285"/>
            <a:ext cx="3619099" cy="35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52"/>
          <p:cNvGraphicFramePr>
            <a:graphicFrameLocks noChangeAspect="1"/>
          </p:cNvGraphicFramePr>
          <p:nvPr/>
        </p:nvGraphicFramePr>
        <p:xfrm>
          <a:off x="5091367" y="2224993"/>
          <a:ext cx="27225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公式" r:id="rId4" imgW="29565600" imgH="10363200" progId="Equation.3">
                  <p:embed/>
                </p:oleObj>
              </mc:Choice>
              <mc:Fallback>
                <p:oleObj name="公式" r:id="rId4" imgW="29565600" imgH="10363200" progId="Equation.3">
                  <p:embed/>
                  <p:pic>
                    <p:nvPicPr>
                      <p:cNvPr id="0" name="图片 28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367" y="2224993"/>
                        <a:ext cx="27225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 descr="40%"/>
          <p:cNvGraphicFramePr>
            <a:graphicFrameLocks noChangeAspect="1"/>
          </p:cNvGraphicFramePr>
          <p:nvPr/>
        </p:nvGraphicFramePr>
        <p:xfrm>
          <a:off x="5091367" y="3627419"/>
          <a:ext cx="36179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6" imgW="1198245" imgH="173355" progId="Equation.3">
                  <p:embed/>
                </p:oleObj>
              </mc:Choice>
              <mc:Fallback>
                <p:oleObj name="Equation" r:id="rId6" imgW="1198245" imgH="173355" progId="Equation.3">
                  <p:embed/>
                  <p:pic>
                    <p:nvPicPr>
                      <p:cNvPr id="0" name="图片 28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367" y="3627419"/>
                        <a:ext cx="36179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91367" y="4658485"/>
          <a:ext cx="1747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公式" r:id="rId8" imgW="18288000" imgH="10058400" progId="Equation.3">
                  <p:embed/>
                </p:oleObj>
              </mc:Choice>
              <mc:Fallback>
                <p:oleObj name="公式" r:id="rId8" imgW="18288000" imgH="10058400" progId="Equation.3">
                  <p:embed/>
                  <p:pic>
                    <p:nvPicPr>
                      <p:cNvPr id="0" name="图片 28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367" y="4658485"/>
                        <a:ext cx="1747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0888" y="5736000"/>
            <a:ext cx="759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ym typeface="Wingdings" panose="05000000000000000000" pitchFamily="2" charset="2"/>
              </a:rPr>
              <a:t>代入电路图中的参数就可以将动态参数求出。</a:t>
            </a:r>
            <a:endParaRPr lang="zh-CN" altLang="en-US" sz="2800" b="1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91367" y="1275283"/>
          <a:ext cx="39766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公式" r:id="rId10" imgW="44500800" imgH="10363200" progId="Equation.3">
                  <p:embed/>
                </p:oleObj>
              </mc:Choice>
              <mc:Fallback>
                <p:oleObj name="公式" r:id="rId10" imgW="44500800" imgH="10363200" progId="Equation.3">
                  <p:embed/>
                  <p:pic>
                    <p:nvPicPr>
                      <p:cNvPr id="0" name="图片 28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367" y="1275283"/>
                        <a:ext cx="3976687" cy="92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403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173" y="786147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单管放大电路如图所示，其静态工作点已经调整合适。若出现下列各种情况，试分析</a:t>
            </a:r>
            <a:r>
              <a:rPr lang="en-US" altLang="zh-CN" sz="2800" b="1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  、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输入电阻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如何变化，并说明理由。（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增大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）去掉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79817" y="1173734"/>
          <a:ext cx="577344" cy="56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" name="公式" r:id="rId3" imgW="6096000" imgH="6096000" progId="Equation.3">
                  <p:embed/>
                </p:oleObj>
              </mc:Choice>
              <mc:Fallback>
                <p:oleObj name="公式" r:id="rId3" imgW="6096000" imgH="6096000" progId="Equation.3">
                  <p:embed/>
                  <p:pic>
                    <p:nvPicPr>
                      <p:cNvPr id="0" name="图片 29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817" y="1173734"/>
                        <a:ext cx="577344" cy="566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02981" y="1022610"/>
          <a:ext cx="510088" cy="82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公式" r:id="rId5" imgW="3048000" imgH="5181600" progId="Equation.3">
                  <p:embed/>
                </p:oleObj>
              </mc:Choice>
              <mc:Fallback>
                <p:oleObj name="公式" r:id="rId5" imgW="3048000" imgH="5181600" progId="Equation.3">
                  <p:embed/>
                  <p:pic>
                    <p:nvPicPr>
                      <p:cNvPr id="0" name="图片 29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981" y="1022610"/>
                        <a:ext cx="510088" cy="823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71142"/>
            <a:ext cx="5080253" cy="46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080252" y="2120766"/>
            <a:ext cx="687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增大时，因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371798" y="2072524"/>
          <a:ext cx="2820202" cy="5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公式" r:id="rId8" imgW="28956000" imgH="5791200" progId="Equation.3">
                  <p:embed/>
                </p:oleObj>
              </mc:Choice>
              <mc:Fallback>
                <p:oleObj name="公式" r:id="rId8" imgW="28956000" imgH="5791200" progId="Equation.3">
                  <p:embed/>
                  <p:pic>
                    <p:nvPicPr>
                      <p:cNvPr id="0" name="图片 29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1798" y="2072524"/>
                        <a:ext cx="2820202" cy="571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888251" y="26439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480175" y="2592227"/>
          <a:ext cx="319563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公式" r:id="rId10" imgW="35052000" imgH="12801600" progId="Equation.3">
                  <p:embed/>
                </p:oleObj>
              </mc:Choice>
              <mc:Fallback>
                <p:oleObj name="公式" r:id="rId10" imgW="35052000" imgH="12801600" progId="Equation.3">
                  <p:embed/>
                  <p:pic>
                    <p:nvPicPr>
                      <p:cNvPr id="0" name="图片 29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592227"/>
                        <a:ext cx="3195638" cy="11795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52400" y="815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431990" y="3879478"/>
          <a:ext cx="3468765" cy="101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公式" r:id="rId12" imgW="35052000" imgH="10363200" progId="Equation.3">
                  <p:embed/>
                </p:oleObj>
              </mc:Choice>
              <mc:Fallback>
                <p:oleObj name="公式" r:id="rId12" imgW="35052000" imgH="10363200" progId="Equation.3">
                  <p:embed/>
                  <p:pic>
                    <p:nvPicPr>
                      <p:cNvPr id="0" name="图片 29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990" y="3879478"/>
                        <a:ext cx="3468765" cy="101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86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888251" y="4803409"/>
            <a:ext cx="5807242" cy="566520"/>
            <a:chOff x="5888251" y="4062263"/>
            <a:chExt cx="5807242" cy="566520"/>
          </a:xfrm>
        </p:grpSpPr>
        <p:sp>
          <p:nvSpPr>
            <p:cNvPr id="21" name="文本框 20"/>
            <p:cNvSpPr txBox="1"/>
            <p:nvPr/>
          </p:nvSpPr>
          <p:spPr>
            <a:xfrm>
              <a:off x="5888251" y="4083913"/>
              <a:ext cx="5807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因为</a:t>
              </a:r>
              <a:r>
                <a:rPr lang="en-US" altLang="zh-CN" sz="28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增大，故           略微减小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8778736" y="4062263"/>
            <a:ext cx="577344" cy="566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" name="公式" r:id="rId14" imgW="6096000" imgH="6096000" progId="Equation.3">
                    <p:embed/>
                  </p:oleObj>
                </mc:Choice>
                <mc:Fallback>
                  <p:oleObj name="公式" r:id="rId14" imgW="6096000" imgH="6096000" progId="Equation.3">
                    <p:embed/>
                    <p:pic>
                      <p:nvPicPr>
                        <p:cNvPr id="0" name="图片 29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8736" y="4062263"/>
                          <a:ext cx="577344" cy="5665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431990" y="5418497"/>
          <a:ext cx="4228374" cy="5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公式" r:id="rId15" imgW="45720000" imgH="5486400" progId="Equation.3">
                  <p:embed/>
                </p:oleObj>
              </mc:Choice>
              <mc:Fallback>
                <p:oleObj name="公式" r:id="rId15" imgW="45720000" imgH="5486400" progId="Equation.3">
                  <p:embed/>
                  <p:pic>
                    <p:nvPicPr>
                      <p:cNvPr id="0" name="图片 29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990" y="5418497"/>
                        <a:ext cx="4228374" cy="50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0" y="63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3286" y="599184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略微增大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74" y="732141"/>
            <a:ext cx="1011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增大，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增大，                                 减小；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7244" y="1340289"/>
          <a:ext cx="3364841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" name="公式" r:id="rId3" imgW="41452800" imgH="10363200" progId="Equation.3">
                  <p:embed/>
                </p:oleObj>
              </mc:Choice>
              <mc:Fallback>
                <p:oleObj name="公式" r:id="rId3" imgW="41452800" imgH="10363200" progId="Equation.3">
                  <p:embed/>
                  <p:pic>
                    <p:nvPicPr>
                      <p:cNvPr id="0" name="图片 30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44" y="1340289"/>
                        <a:ext cx="3364841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9209" y="739952"/>
          <a:ext cx="2820202" cy="5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" name="公式" r:id="rId5" imgW="28956000" imgH="5791200" progId="Equation.3">
                  <p:embed/>
                </p:oleObj>
              </mc:Choice>
              <mc:Fallback>
                <p:oleObj name="公式" r:id="rId5" imgW="28956000" imgH="5791200" progId="Equation.3">
                  <p:embed/>
                  <p:pic>
                    <p:nvPicPr>
                      <p:cNvPr id="0" name="图片 30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209" y="739952"/>
                        <a:ext cx="2820202" cy="571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53948" y="1340289"/>
          <a:ext cx="1963717" cy="111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" name="公式" r:id="rId7" imgW="22555200" imgH="12801600" progId="Equation.3">
                  <p:embed/>
                </p:oleObj>
              </mc:Choice>
              <mc:Fallback>
                <p:oleObj name="公式" r:id="rId7" imgW="22555200" imgH="12801600" progId="Equation.3">
                  <p:embed/>
                  <p:pic>
                    <p:nvPicPr>
                      <p:cNvPr id="0" name="图片 308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3948" y="1340289"/>
                        <a:ext cx="1963717" cy="111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80343" y="2260242"/>
          <a:ext cx="3468765" cy="101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" name="公式" r:id="rId9" imgW="35052000" imgH="10363200" progId="Equation.3">
                  <p:embed/>
                </p:oleObj>
              </mc:Choice>
              <mc:Fallback>
                <p:oleObj name="公式" r:id="rId9" imgW="35052000" imgH="10363200" progId="Equation.3">
                  <p:embed/>
                  <p:pic>
                    <p:nvPicPr>
                      <p:cNvPr id="0" name="图片 30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343" y="2260242"/>
                        <a:ext cx="3468765" cy="101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44975" y="2539759"/>
            <a:ext cx="5807242" cy="566520"/>
            <a:chOff x="5888251" y="4062263"/>
            <a:chExt cx="5807242" cy="566520"/>
          </a:xfrm>
        </p:grpSpPr>
        <p:sp>
          <p:nvSpPr>
            <p:cNvPr id="10" name="文本框 9"/>
            <p:cNvSpPr txBox="1"/>
            <p:nvPr/>
          </p:nvSpPr>
          <p:spPr>
            <a:xfrm>
              <a:off x="5888251" y="4083913"/>
              <a:ext cx="5807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因为</a:t>
              </a:r>
              <a:r>
                <a:rPr lang="en-US" altLang="zh-CN" sz="28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变小，故           略微增大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8778736" y="4062263"/>
            <a:ext cx="577344" cy="566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1" name="公式" r:id="rId11" imgW="6096000" imgH="6096000" progId="Equation.3">
                    <p:embed/>
                  </p:oleObj>
                </mc:Choice>
                <mc:Fallback>
                  <p:oleObj name="公式" r:id="rId11" imgW="6096000" imgH="6096000" progId="Equation.3">
                    <p:embed/>
                    <p:pic>
                      <p:nvPicPr>
                        <p:cNvPr id="0" name="图片 30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8736" y="4062263"/>
                          <a:ext cx="577344" cy="5665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07088" y="3371190"/>
          <a:ext cx="4228374" cy="5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" name="公式" r:id="rId13" imgW="45720000" imgH="5486400" progId="Equation.3">
                  <p:embed/>
                </p:oleObj>
              </mc:Choice>
              <mc:Fallback>
                <p:oleObj name="公式" r:id="rId13" imgW="45720000" imgH="5486400" progId="Equation.3">
                  <p:embed/>
                  <p:pic>
                    <p:nvPicPr>
                      <p:cNvPr id="0" name="图片 30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88" y="3371190"/>
                        <a:ext cx="4228374" cy="50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462551" y="334874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略微减小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793" y="4277481"/>
            <a:ext cx="4248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）去掉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8118" y="4262977"/>
            <a:ext cx="5903072" cy="566520"/>
            <a:chOff x="5792421" y="4046206"/>
            <a:chExt cx="5903072" cy="566520"/>
          </a:xfrm>
        </p:grpSpPr>
        <p:sp>
          <p:nvSpPr>
            <p:cNvPr id="16" name="文本框 15"/>
            <p:cNvSpPr txBox="1"/>
            <p:nvPr/>
          </p:nvSpPr>
          <p:spPr>
            <a:xfrm>
              <a:off x="5888251" y="4083913"/>
              <a:ext cx="5807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变小，</a:t>
              </a:r>
              <a:r>
                <a:rPr lang="en-US" altLang="zh-CN" sz="28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变大。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792421" y="4046206"/>
            <a:ext cx="577344" cy="566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3" name="公式" r:id="rId15" imgW="6096000" imgH="6096000" progId="Equation.3">
                    <p:embed/>
                  </p:oleObj>
                </mc:Choice>
                <mc:Fallback>
                  <p:oleObj name="公式" r:id="rId15" imgW="6096000" imgH="6096000" progId="Equation.3">
                    <p:embed/>
                    <p:pic>
                      <p:nvPicPr>
                        <p:cNvPr id="0" name="图片 308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2421" y="4046206"/>
                          <a:ext cx="577344" cy="5665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072" y="760396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模拟电子技术部分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505" y="1228335"/>
            <a:ext cx="408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三、集成运算放大器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0292" y="4095596"/>
            <a:ext cx="2521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理想运放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线性应用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分析依据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83421" y="3996115"/>
          <a:ext cx="712268" cy="158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318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3421" y="3996115"/>
                        <a:ext cx="712268" cy="158395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10293" y="2496991"/>
            <a:ext cx="2521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理想运放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条        件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83421" y="2182066"/>
          <a:ext cx="712268" cy="158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公式" r:id="rId5" imgW="3962400" imgH="5181600" progId="Equation.3">
                  <p:embed/>
                </p:oleObj>
              </mc:Choice>
              <mc:Fallback>
                <p:oleObj name="公式" r:id="rId5" imgW="3962400" imgH="5181600" progId="Equation.3">
                  <p:embed/>
                  <p:pic>
                    <p:nvPicPr>
                      <p:cNvPr id="0" name="图片 318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3421" y="2182066"/>
                        <a:ext cx="712268" cy="158395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80804" y="2019439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放大倍数→∞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80804" y="2650004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输入电阻→∞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80804" y="3221241"/>
            <a:ext cx="252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输出电阻→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80803" y="3892771"/>
            <a:ext cx="3118284" cy="631825"/>
            <a:chOff x="3780803" y="3766025"/>
            <a:chExt cx="3118284" cy="631825"/>
          </a:xfrm>
        </p:grpSpPr>
        <p:sp>
          <p:nvSpPr>
            <p:cNvPr id="16" name="文本框 15"/>
            <p:cNvSpPr txBox="1"/>
            <p:nvPr/>
          </p:nvSpPr>
          <p:spPr>
            <a:xfrm>
              <a:off x="3780803" y="3791485"/>
              <a:ext cx="2521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虚断→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041712" y="3766025"/>
            <a:ext cx="18573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2" name="公式" r:id="rId6" imgW="15240000" imgH="5181600" progId="Equation.3">
                    <p:embed/>
                  </p:oleObj>
                </mc:Choice>
                <mc:Fallback>
                  <p:oleObj name="公式" r:id="rId6" imgW="15240000" imgH="5181600" progId="Equation.3">
                    <p:embed/>
                    <p:pic>
                      <p:nvPicPr>
                        <p:cNvPr id="0" name="图片 3183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41712" y="3766025"/>
                          <a:ext cx="1857375" cy="63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780803" y="4900359"/>
            <a:ext cx="2877172" cy="631825"/>
            <a:chOff x="3780803" y="3766463"/>
            <a:chExt cx="2877172" cy="631825"/>
          </a:xfrm>
        </p:grpSpPr>
        <p:sp>
          <p:nvSpPr>
            <p:cNvPr id="19" name="文本框 18"/>
            <p:cNvSpPr txBox="1"/>
            <p:nvPr/>
          </p:nvSpPr>
          <p:spPr>
            <a:xfrm>
              <a:off x="3780803" y="3791485"/>
              <a:ext cx="2521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虚短→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5283200" y="3766463"/>
            <a:ext cx="13747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公式" r:id="rId8" imgW="11277600" imgH="5181600" progId="Equation.3">
                    <p:embed/>
                  </p:oleObj>
                </mc:Choice>
                <mc:Fallback>
                  <p:oleObj name="公式" r:id="rId8" imgW="11277600" imgH="5181600" progId="Equation.3">
                    <p:embed/>
                    <p:pic>
                      <p:nvPicPr>
                        <p:cNvPr id="0" name="图片 318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83200" y="3766463"/>
                          <a:ext cx="1374775" cy="63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5051" y="2367584"/>
            <a:ext cx="2521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理想运放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>
                <a:solidFill>
                  <a:srgbClr val="C00000"/>
                </a:solidFill>
              </a:rPr>
              <a:t>运算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电路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842175" y="1402487"/>
          <a:ext cx="712268" cy="28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329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175" y="1402487"/>
                        <a:ext cx="712268" cy="288430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336146" y="1170911"/>
            <a:ext cx="174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比例运算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6146" y="1793786"/>
            <a:ext cx="174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求和运算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81414" y="2416661"/>
            <a:ext cx="174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减法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运算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6146" y="3090115"/>
            <a:ext cx="174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积分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运算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6146" y="3763569"/>
            <a:ext cx="174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微分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运算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9341" y="776200"/>
            <a:ext cx="2521819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理想运放运算电路分析步骤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90644" y="776200"/>
            <a:ext cx="4794490" cy="35394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第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步：由虚断确定            ；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第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步：由虚短，得                  ；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第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步：由虚断，对反相输入端           列写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方程；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第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步：利用欧姆定律将电流用电压表示，得到关于电压的方程；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第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步：解方程，求输出。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0610358" y="667595"/>
          <a:ext cx="520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公式" r:id="rId5" imgW="4267200" imgH="5181600" progId="Equation.3">
                  <p:embed/>
                </p:oleObj>
              </mc:Choice>
              <mc:Fallback>
                <p:oleObj name="公式" r:id="rId5" imgW="4267200" imgH="5181600" progId="Equation.3">
                  <p:embed/>
                  <p:pic>
                    <p:nvPicPr>
                      <p:cNvPr id="0" name="图片 329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0358" y="667595"/>
                        <a:ext cx="5207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0447402" y="1170911"/>
          <a:ext cx="1374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公式" r:id="rId7" imgW="11277600" imgH="5181600" progId="Equation.3">
                  <p:embed/>
                </p:oleObj>
              </mc:Choice>
              <mc:Fallback>
                <p:oleObj name="公式" r:id="rId7" imgW="11277600" imgH="5181600" progId="Equation.3">
                  <p:embed/>
                  <p:pic>
                    <p:nvPicPr>
                      <p:cNvPr id="0" name="图片 329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7402" y="1170911"/>
                        <a:ext cx="13747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913680" y="1971840"/>
          <a:ext cx="520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公式" r:id="rId9" imgW="4267200" imgH="5181600" progId="Equation.3">
                  <p:embed/>
                </p:oleObj>
              </mc:Choice>
              <mc:Fallback>
                <p:oleObj name="公式" r:id="rId9" imgW="4267200" imgH="5181600" progId="Equation.3">
                  <p:embed/>
                  <p:pic>
                    <p:nvPicPr>
                      <p:cNvPr id="0" name="图片 329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13680" y="1971840"/>
                        <a:ext cx="5207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5051" y="5116717"/>
            <a:ext cx="2521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理想运放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非线性应用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分析依据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073184" y="5017236"/>
          <a:ext cx="712268" cy="158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公式" r:id="rId11" imgW="3962400" imgH="5181600" progId="Equation.3">
                  <p:embed/>
                </p:oleObj>
              </mc:Choice>
              <mc:Fallback>
                <p:oleObj name="公式" r:id="rId11" imgW="3962400" imgH="5181600" progId="Equation.3">
                  <p:embed/>
                  <p:pic>
                    <p:nvPicPr>
                      <p:cNvPr id="0" name="图片 329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184" y="5017236"/>
                        <a:ext cx="712268" cy="158395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353864" y="5593830"/>
            <a:ext cx="264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电压比较器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29318" y="4801734"/>
            <a:ext cx="3118284" cy="631825"/>
            <a:chOff x="3780803" y="3766025"/>
            <a:chExt cx="3118284" cy="631825"/>
          </a:xfrm>
        </p:grpSpPr>
        <p:sp>
          <p:nvSpPr>
            <p:cNvPr id="34" name="文本框 33"/>
            <p:cNvSpPr txBox="1"/>
            <p:nvPr/>
          </p:nvSpPr>
          <p:spPr>
            <a:xfrm>
              <a:off x="3780803" y="3791485"/>
              <a:ext cx="2521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虚断→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5041712" y="3766025"/>
            <a:ext cx="18573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1" name="公式" r:id="rId12" imgW="15240000" imgH="5181600" progId="Equation.3">
                    <p:embed/>
                  </p:oleObj>
                </mc:Choice>
                <mc:Fallback>
                  <p:oleObj name="公式" r:id="rId12" imgW="15240000" imgH="5181600" progId="Equation.3">
                    <p:embed/>
                    <p:pic>
                      <p:nvPicPr>
                        <p:cNvPr id="0" name="图片 3295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41712" y="3766025"/>
                          <a:ext cx="1857375" cy="63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522294" y="5423330"/>
          <a:ext cx="1374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公式" r:id="rId14" imgW="11277600" imgH="5181600" progId="Equation.3">
                  <p:embed/>
                </p:oleObj>
              </mc:Choice>
              <mc:Fallback>
                <p:oleObj name="公式" r:id="rId14" imgW="11277600" imgH="5181600" progId="Equation.3">
                  <p:embed/>
                  <p:pic>
                    <p:nvPicPr>
                      <p:cNvPr id="0" name="图片 329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22294" y="5423330"/>
                        <a:ext cx="13747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433207" y="6009068"/>
          <a:ext cx="1374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公式" r:id="rId16" imgW="11277600" imgH="5181600" progId="Equation.3">
                  <p:embed/>
                </p:oleObj>
              </mc:Choice>
              <mc:Fallback>
                <p:oleObj name="公式" r:id="rId16" imgW="11277600" imgH="5181600" progId="Equation.3">
                  <p:embed/>
                  <p:pic>
                    <p:nvPicPr>
                      <p:cNvPr id="0" name="图片 3296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3207" y="6009068"/>
                        <a:ext cx="13747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3952050" y="5547604"/>
            <a:ext cx="357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，输出负饱和电压；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52050" y="6117050"/>
            <a:ext cx="357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，输出正饱和电压。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70521" y="5421842"/>
            <a:ext cx="1983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非线性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应用电路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725" y="5066432"/>
            <a:ext cx="147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负反馈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分类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72667" y="4360244"/>
          <a:ext cx="712268" cy="23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338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667" y="4360244"/>
                        <a:ext cx="712268" cy="23778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3417" y="1045455"/>
            <a:ext cx="408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四、负反馈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9997" y="1700478"/>
            <a:ext cx="10792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反馈：将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输出的全部或部分</a:t>
            </a:r>
            <a:r>
              <a:rPr lang="zh-CN" altLang="en-US" sz="2800" b="1" dirty="0" smtClean="0"/>
              <a:t>通过反馈回路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引回到输入端</a:t>
            </a:r>
            <a:r>
              <a:rPr lang="zh-CN" altLang="en-US" sz="2800" b="1" dirty="0" smtClean="0"/>
              <a:t>，称为反馈。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使得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净输入信号增强</a:t>
            </a:r>
            <a:r>
              <a:rPr lang="zh-CN" altLang="en-US" sz="2800" b="1" dirty="0" smtClean="0"/>
              <a:t>的为正反馈，</a:t>
            </a:r>
            <a:r>
              <a:rPr lang="zh-CN" altLang="en-US" sz="2800" b="1" dirty="0"/>
              <a:t>使得</a:t>
            </a:r>
            <a:r>
              <a:rPr lang="zh-CN" altLang="en-US" sz="2800" b="1" dirty="0">
                <a:solidFill>
                  <a:srgbClr val="FF0000"/>
                </a:solidFill>
              </a:rPr>
              <a:t>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输入信号减弱</a:t>
            </a:r>
            <a:r>
              <a:rPr lang="zh-CN" altLang="en-US" sz="2800" b="1" dirty="0" smtClean="0"/>
              <a:t>的为负反馈；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直流反馈</a:t>
            </a:r>
            <a:r>
              <a:rPr lang="zh-CN" altLang="en-US" sz="2800" b="1" dirty="0" smtClean="0"/>
              <a:t>：只对直流信号有反馈，一般有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并联旁路电容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交流反馈</a:t>
            </a:r>
            <a:r>
              <a:rPr lang="zh-CN" altLang="en-US" sz="2800" b="1" dirty="0" smtClean="0"/>
              <a:t>：只对交流信号有反馈，一般有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串联隔直电容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949997" y="3615979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正、负反馈判断方法：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瞬时极性法。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8261" y="495308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串联电流负反馈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118261" y="547587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并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联电压负反馈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2118261" y="6060825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并联电流负反馈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118261" y="440099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串联电压负反馈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856" y="1139325"/>
            <a:ext cx="173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负反馈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类型判断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8263" y="754604"/>
            <a:ext cx="9456057" cy="2677656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在输出端：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电压反馈、电流反馈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反馈信号取自输出电压为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电压反馈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反馈信号取自输出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电流为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</a:t>
            </a:r>
            <a:r>
              <a:rPr lang="zh-CN" altLang="en-US" sz="2800" b="1" dirty="0">
                <a:solidFill>
                  <a:srgbClr val="FF0000"/>
                </a:solidFill>
              </a:rPr>
              <a:t>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反馈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输入端：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串联反馈、并联反馈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反馈信号与输入信号以电压形式比较，为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串联反馈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/>
              <a:t>反馈信号与输入信号以</a:t>
            </a:r>
            <a:r>
              <a:rPr lang="zh-CN" altLang="en-US" sz="2800" b="1" dirty="0" smtClean="0"/>
              <a:t>电流形式比较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并联反馈</a:t>
            </a:r>
            <a:r>
              <a:rPr lang="zh-CN" altLang="en-US" sz="2800" b="1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2856" y="3447781"/>
            <a:ext cx="9626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快速判断方法：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电压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OR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电流：反馈信号取自输出端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电压反馈；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                           反馈信号取自非输出</a:t>
            </a:r>
            <a:r>
              <a:rPr lang="zh-CN" altLang="en-US" sz="2800" b="1" dirty="0">
                <a:solidFill>
                  <a:srgbClr val="0070C0"/>
                </a:solidFill>
              </a:rPr>
              <a:t>端</a:t>
            </a:r>
            <a:r>
              <a:rPr lang="en-US" altLang="zh-CN" sz="2800" b="1" dirty="0">
                <a:solidFill>
                  <a:srgbClr val="0070C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电流反馈；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串联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OR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并联：反馈信号与输入信号接在同一点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——</a:t>
            </a:r>
            <a:r>
              <a:rPr lang="zh-CN" altLang="en-US" sz="2800" b="1" dirty="0">
                <a:solidFill>
                  <a:srgbClr val="0070C0"/>
                </a:solidFill>
              </a:rPr>
              <a:t>并联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反馈；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                           反馈信号</a:t>
            </a:r>
            <a:r>
              <a:rPr lang="zh-CN" altLang="en-US" sz="2800" b="1" dirty="0">
                <a:solidFill>
                  <a:srgbClr val="0070C0"/>
                </a:solidFill>
              </a:rPr>
              <a:t>与输入信号接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在不同点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串联反馈。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流程图: 摘录 4"/>
          <p:cNvSpPr/>
          <p:nvPr/>
        </p:nvSpPr>
        <p:spPr>
          <a:xfrm rot="5400000">
            <a:off x="9264193" y="3536326"/>
            <a:ext cx="683394" cy="1386284"/>
          </a:xfrm>
          <a:prstGeom prst="flowChartExtract">
            <a:avLst/>
          </a:prstGeom>
          <a:solidFill>
            <a:srgbClr val="92D05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流程图: 摘录 5"/>
          <p:cNvSpPr/>
          <p:nvPr/>
        </p:nvSpPr>
        <p:spPr>
          <a:xfrm rot="5400000">
            <a:off x="9900507" y="5006586"/>
            <a:ext cx="683394" cy="406111"/>
          </a:xfrm>
          <a:prstGeom prst="flowChartExtract">
            <a:avLst/>
          </a:prstGeom>
          <a:solidFill>
            <a:srgbClr val="92D05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45260" y="3617058"/>
            <a:ext cx="173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由输出端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判断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8422" y="4732587"/>
            <a:ext cx="173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由输入端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判断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855" y="5695289"/>
            <a:ext cx="11541722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 smtClean="0"/>
              <a:t>对</a:t>
            </a:r>
            <a:r>
              <a:rPr lang="zh-CN" altLang="en-US" sz="2400" b="1" dirty="0">
                <a:solidFill>
                  <a:srgbClr val="FF0000"/>
                </a:solidFill>
              </a:rPr>
              <a:t>串联反馈</a:t>
            </a:r>
            <a:r>
              <a:rPr lang="zh-CN" altLang="en-US" sz="2400" b="1" dirty="0"/>
              <a:t>，输入信号和反馈信号的</a:t>
            </a:r>
            <a:r>
              <a:rPr lang="zh-CN" altLang="en-US" sz="2400" b="1" dirty="0">
                <a:solidFill>
                  <a:srgbClr val="FF0000"/>
                </a:solidFill>
              </a:rPr>
              <a:t>极性相同时，是负反馈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</a:rPr>
              <a:t>极性相反时，是正反馈</a:t>
            </a:r>
            <a:r>
              <a:rPr lang="zh-CN" altLang="en-US" sz="2400" b="1" dirty="0"/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 smtClean="0"/>
              <a:t>对</a:t>
            </a:r>
            <a:r>
              <a:rPr lang="zh-CN" altLang="en-US" sz="2400" b="1" dirty="0">
                <a:solidFill>
                  <a:srgbClr val="FF0000"/>
                </a:solidFill>
              </a:rPr>
              <a:t>并联反馈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输入信号和反馈信号的</a:t>
            </a:r>
            <a:r>
              <a:rPr lang="zh-CN" altLang="en-US" sz="2400" b="1" dirty="0">
                <a:solidFill>
                  <a:srgbClr val="FF0000"/>
                </a:solidFill>
              </a:rPr>
              <a:t>极性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相反时</a:t>
            </a:r>
            <a:r>
              <a:rPr lang="zh-CN" altLang="en-US" sz="2400" b="1" dirty="0">
                <a:solidFill>
                  <a:srgbClr val="FF0000"/>
                </a:solidFill>
              </a:rPr>
              <a:t>，是负反馈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</a:rPr>
              <a:t>极性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相同时</a:t>
            </a:r>
            <a:r>
              <a:rPr lang="zh-CN" altLang="en-US" sz="2400" b="1" dirty="0">
                <a:solidFill>
                  <a:srgbClr val="FF0000"/>
                </a:solidFill>
              </a:rPr>
              <a:t>，是正反馈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。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099" y="1349456"/>
            <a:ext cx="268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基尔霍夫定律：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82782" y="782874"/>
          <a:ext cx="712268" cy="189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164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782" y="782874"/>
                        <a:ext cx="712268" cy="1898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38916" y="674238"/>
            <a:ext cx="8766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基尔霍夫电流定律（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KCL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对电路中的任意结点，流入该结点的电流代数和等于零。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8915" y="1718599"/>
            <a:ext cx="8766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基尔霍夫电压定律（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KVL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对电路中的任意回路，各元件上电压降的代数和等于零。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99" y="3023656"/>
            <a:ext cx="441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二、电路的分析方法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099" y="4498904"/>
            <a:ext cx="268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电路分析方法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82782" y="3932322"/>
          <a:ext cx="712268" cy="189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公式" r:id="rId5" imgW="3962400" imgH="5181600" progId="Equation.3">
                  <p:embed/>
                </p:oleObj>
              </mc:Choice>
              <mc:Fallback>
                <p:oleObj name="公式" r:id="rId5" imgW="3962400" imgH="5181600" progId="Equation.3">
                  <p:embed/>
                  <p:pic>
                    <p:nvPicPr>
                      <p:cNvPr id="0" name="图片 164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782" y="3932322"/>
                        <a:ext cx="712268" cy="1898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38915" y="3725837"/>
            <a:ext cx="87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支路电流法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8914" y="4285155"/>
            <a:ext cx="87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结点电压法</a:t>
            </a:r>
            <a:r>
              <a:rPr lang="zh-CN" altLang="en-US" sz="2800" b="1" dirty="0" smtClean="0"/>
              <a:t>（重点</a:t>
            </a:r>
            <a:r>
              <a:rPr lang="en-US" altLang="zh-CN" sz="2800" b="1" dirty="0" smtClean="0"/>
              <a:t>2~3</a:t>
            </a:r>
            <a:r>
              <a:rPr lang="zh-CN" altLang="en-US" sz="2800" b="1" dirty="0" smtClean="0"/>
              <a:t>个独立结点电路）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8914" y="4818773"/>
            <a:ext cx="87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叠加定理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8913" y="5302188"/>
            <a:ext cx="87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戴维宁定理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0738" y="6047213"/>
            <a:ext cx="87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含受控源的电路也要求会分析。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46" y="1727096"/>
            <a:ext cx="2359220" cy="9541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负反馈对放大电路的影响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8822" y="779647"/>
          <a:ext cx="712268" cy="305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348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822" y="779647"/>
                        <a:ext cx="712268" cy="30594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54956" y="779647"/>
            <a:ext cx="3657600" cy="5762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smtClean="0">
                <a:solidFill>
                  <a:srgbClr val="E60000"/>
                </a:solidFill>
              </a:rPr>
              <a:t>1.</a:t>
            </a:r>
            <a:r>
              <a:rPr lang="en-US" altLang="zh-CN" sz="2800" b="1" smtClean="0">
                <a:solidFill>
                  <a:srgbClr val="E6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smtClean="0">
                <a:solidFill>
                  <a:srgbClr val="E60000"/>
                </a:solidFill>
                <a:latin typeface="宋体" panose="02010600030101010101" pitchFamily="2" charset="-122"/>
              </a:rPr>
              <a:t>降低放大倍数</a:t>
            </a:r>
            <a:endParaRPr lang="zh-CN" altLang="en-US" sz="2800" b="1" dirty="0" smtClean="0">
              <a:solidFill>
                <a:srgbClr val="E6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54956" y="1282749"/>
            <a:ext cx="5257800" cy="685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smtClean="0">
                <a:solidFill>
                  <a:srgbClr val="E60000"/>
                </a:solidFill>
              </a:rPr>
              <a:t>2. </a:t>
            </a:r>
            <a:r>
              <a:rPr lang="zh-CN" altLang="en-US" sz="2800" b="1" smtClean="0">
                <a:solidFill>
                  <a:srgbClr val="E60000"/>
                </a:solidFill>
                <a:latin typeface="宋体" panose="02010600030101010101" pitchFamily="2" charset="-122"/>
              </a:rPr>
              <a:t>提高放大倍数的稳定性</a:t>
            </a:r>
            <a:endParaRPr lang="zh-CN" altLang="en-US" sz="2800" b="1" dirty="0" smtClean="0">
              <a:solidFill>
                <a:srgbClr val="E6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54956" y="1736922"/>
            <a:ext cx="3810000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E60000"/>
                </a:solidFill>
              </a:rPr>
              <a:t>3. 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改善波形失真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54956" y="2204951"/>
            <a:ext cx="3810000" cy="685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smtClean="0">
                <a:solidFill>
                  <a:srgbClr val="E60000"/>
                </a:solidFill>
              </a:rPr>
              <a:t>4.  </a:t>
            </a:r>
            <a:r>
              <a:rPr lang="zh-CN" altLang="en-US" sz="2800" b="1" smtClean="0">
                <a:solidFill>
                  <a:srgbClr val="E60000"/>
                </a:solidFill>
                <a:latin typeface="宋体" panose="02010600030101010101" pitchFamily="2" charset="-122"/>
              </a:rPr>
              <a:t>展宽通频带</a:t>
            </a:r>
            <a:endParaRPr lang="zh-CN" altLang="en-US" sz="2800" b="1" dirty="0" smtClean="0">
              <a:solidFill>
                <a:srgbClr val="E6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2954956" y="2710078"/>
            <a:ext cx="5029200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E60000"/>
                </a:solidFill>
              </a:rPr>
              <a:t>5.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对放大电路输入电阻的影响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4656" y="4913274"/>
            <a:ext cx="11390296" cy="1121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1" dirty="0"/>
              <a:t>6. </a:t>
            </a:r>
            <a:r>
              <a:rPr lang="zh-CN" altLang="en-US" sz="2800" b="1" dirty="0">
                <a:latin typeface="宋体" panose="02010600030101010101" pitchFamily="2" charset="-122"/>
              </a:rPr>
              <a:t>对放大电路输出电阻的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影响：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电压负反馈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减少输出电阻；</a:t>
            </a:r>
            <a:endParaRPr lang="en-US" altLang="zh-CN" sz="2800" b="1" dirty="0" smtClean="0">
              <a:solidFill>
                <a:srgbClr val="E6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电流负反馈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增大输出电阻。</a:t>
            </a:r>
            <a:endParaRPr lang="zh-CN" altLang="en-US" sz="2800" b="1" dirty="0">
              <a:solidFill>
                <a:srgbClr val="E6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20"/>
          <p:cNvSpPr txBox="1">
            <a:spLocks noChangeArrowheads="1"/>
          </p:cNvSpPr>
          <p:nvPr/>
        </p:nvSpPr>
        <p:spPr bwMode="auto">
          <a:xfrm>
            <a:off x="554656" y="3796942"/>
            <a:ext cx="11390296" cy="94732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/>
              <a:t>5.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对放大电路输入电阻的影响： 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串联负反馈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增大输入电阻；</a:t>
            </a:r>
            <a:endParaRPr lang="en-US" altLang="zh-CN" sz="2800" b="1" dirty="0" smtClean="0">
              <a:solidFill>
                <a:srgbClr val="E6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并联负反馈</a:t>
            </a:r>
            <a:r>
              <a:rPr lang="en-US" altLang="zh-CN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减少输入电阻；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54956" y="3127153"/>
            <a:ext cx="5986913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6. </a:t>
            </a:r>
            <a:r>
              <a:rPr lang="zh-CN" altLang="en-US" sz="2800" b="1" dirty="0">
                <a:solidFill>
                  <a:srgbClr val="E60000"/>
                </a:solidFill>
                <a:latin typeface="宋体" panose="02010600030101010101" pitchFamily="2" charset="-122"/>
              </a:rPr>
              <a:t>对放大电路输出电阻的</a:t>
            </a:r>
            <a:r>
              <a:rPr lang="zh-CN" altLang="en-US" sz="2800" b="1" dirty="0" smtClean="0">
                <a:solidFill>
                  <a:srgbClr val="E60000"/>
                </a:solidFill>
                <a:latin typeface="宋体" panose="02010600030101010101" pitchFamily="2" charset="-122"/>
              </a:rPr>
              <a:t>影响</a:t>
            </a:r>
            <a:endParaRPr lang="zh-CN" altLang="en-US" sz="2800" b="1" dirty="0">
              <a:solidFill>
                <a:srgbClr val="E6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792" y="968453"/>
            <a:ext cx="408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五、直流稳压电源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11306" y="1687948"/>
            <a:ext cx="5791200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000099"/>
                </a:solidFill>
              </a:rPr>
              <a:t>小功率直流稳压电源的组成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1293" y="5115360"/>
            <a:ext cx="85344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功能：</a:t>
            </a:r>
            <a:r>
              <a:rPr lang="zh-CN" altLang="en-US" sz="2800" b="1"/>
              <a:t>把交流电压变成稳定的大小合适 的直流电压</a:t>
            </a:r>
          </a:p>
        </p:txBody>
      </p:sp>
      <p:pic>
        <p:nvPicPr>
          <p:cNvPr id="5" name="Picture 18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8" y="2208648"/>
            <a:ext cx="872807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7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68" y="4135873"/>
            <a:ext cx="8509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8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93" y="4121585"/>
            <a:ext cx="914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9" descr="图片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06" y="4121585"/>
            <a:ext cx="91916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0" descr="图片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18" y="4150160"/>
            <a:ext cx="90487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1" descr="图片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93" y="4207310"/>
            <a:ext cx="8461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5972" y="1859413"/>
            <a:ext cx="3940175" cy="7620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b="1" dirty="0" smtClean="0">
                <a:solidFill>
                  <a:srgbClr val="E60000"/>
                </a:solidFill>
                <a:latin typeface="+mn-ea"/>
                <a:ea typeface="+mn-ea"/>
              </a:rPr>
              <a:t>1.</a:t>
            </a:r>
            <a:r>
              <a:rPr lang="zh-CN" altLang="en-US" sz="3600" b="1" dirty="0" smtClean="0">
                <a:solidFill>
                  <a:srgbClr val="E60000"/>
                </a:solidFill>
                <a:latin typeface="+mn-ea"/>
                <a:ea typeface="+mn-ea"/>
              </a:rPr>
              <a:t>整流电路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8822" y="731521"/>
          <a:ext cx="539014" cy="313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0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38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822" y="731521"/>
                        <a:ext cx="539014" cy="313693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27129" y="595723"/>
            <a:ext cx="8905338" cy="1127891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单相半波整流电路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800" b="1" dirty="0" smtClean="0">
              <a:solidFill>
                <a:srgbClr val="000099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22660" y="2818255"/>
            <a:ext cx="3566176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单相全波整流电路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22660" y="1773424"/>
            <a:ext cx="3566176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单相桥式整流电路</a:t>
            </a:r>
          </a:p>
        </p:txBody>
      </p:sp>
      <p:pic>
        <p:nvPicPr>
          <p:cNvPr id="22" name="Picture 288" descr="图片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3" y="3895708"/>
            <a:ext cx="410527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282"/>
          <p:cNvGrpSpPr/>
          <p:nvPr/>
        </p:nvGrpSpPr>
        <p:grpSpPr bwMode="auto">
          <a:xfrm>
            <a:off x="181210" y="4218915"/>
            <a:ext cx="496888" cy="1626746"/>
            <a:chOff x="435" y="1071"/>
            <a:chExt cx="313" cy="1107"/>
          </a:xfrm>
        </p:grpSpPr>
        <p:sp>
          <p:nvSpPr>
            <p:cNvPr id="33" name="Rectangle 283"/>
            <p:cNvSpPr>
              <a:spLocks noChangeArrowheads="1"/>
            </p:cNvSpPr>
            <p:nvPr/>
          </p:nvSpPr>
          <p:spPr bwMode="auto">
            <a:xfrm>
              <a:off x="435" y="107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solidFill>
                    <a:srgbClr val="FF3300"/>
                  </a:solidFill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34" name="Oval 284"/>
            <p:cNvSpPr>
              <a:spLocks noChangeArrowheads="1"/>
            </p:cNvSpPr>
            <p:nvPr/>
          </p:nvSpPr>
          <p:spPr bwMode="auto">
            <a:xfrm flipV="1">
              <a:off x="490" y="1986"/>
              <a:ext cx="192" cy="1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pic>
        <p:nvPicPr>
          <p:cNvPr id="38" name="Picture 152" descr="图片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05" y="3722529"/>
            <a:ext cx="390366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81210" y="6241978"/>
            <a:ext cx="3566176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单相半波整流电路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4637005" y="6263673"/>
            <a:ext cx="3566176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单相桥式整流电路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8603612" y="6250003"/>
            <a:ext cx="3566176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单相全波整流电路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668" y="3922479"/>
            <a:ext cx="3527154" cy="232752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 bwMode="auto">
          <a:xfrm>
            <a:off x="3029864" y="1263375"/>
            <a:ext cx="1866900" cy="539750"/>
            <a:chOff x="1481" y="912"/>
            <a:chExt cx="1176" cy="340"/>
          </a:xfrm>
        </p:grpSpPr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1864" y="926"/>
            <a:ext cx="7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1" name="公式" r:id="rId8" imgW="13106400" imgH="4267200" progId="Equation.3">
                    <p:embed/>
                  </p:oleObj>
                </mc:Choice>
                <mc:Fallback>
                  <p:oleObj name="公式" r:id="rId8" imgW="13106400" imgH="4267200" progId="Equation.3">
                    <p:embed/>
                    <p:pic>
                      <p:nvPicPr>
                        <p:cNvPr id="0" name="图片 38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926"/>
                          <a:ext cx="7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1481" y="912"/>
            <a:ext cx="3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2" name="Equation" r:id="rId10" imgW="173355" imgH="173355" progId="Equation.3">
                    <p:embed/>
                  </p:oleObj>
                </mc:Choice>
                <mc:Fallback>
                  <p:oleObj name="Equation" r:id="rId10" imgW="173355" imgH="173355" progId="Equation.3">
                    <p:embed/>
                    <p:pic>
                      <p:nvPicPr>
                        <p:cNvPr id="0" name="图片 38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12"/>
                          <a:ext cx="34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5144003" y="978343"/>
          <a:ext cx="20288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3" name="公式" r:id="rId12" imgW="19507200" imgH="10363200" progId="Equation.3">
                  <p:embed/>
                </p:oleObj>
              </mc:Choice>
              <mc:Fallback>
                <p:oleObj name="公式" r:id="rId12" imgW="19507200" imgH="10363200" progId="Equation.3">
                  <p:embed/>
                  <p:pic>
                    <p:nvPicPr>
                      <p:cNvPr id="0" name="图片 38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003" y="978343"/>
                        <a:ext cx="20288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7420066" y="1194132"/>
          <a:ext cx="129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4" name="Equation" r:id="rId14" imgW="375920" imgH="173355" progId="Equation.3">
                  <p:embed/>
                </p:oleObj>
              </mc:Choice>
              <mc:Fallback>
                <p:oleObj name="Equation" r:id="rId14" imgW="375920" imgH="173355" progId="Equation.3">
                  <p:embed/>
                  <p:pic>
                    <p:nvPicPr>
                      <p:cNvPr id="0" name="图片 38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066" y="1194132"/>
                        <a:ext cx="129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8962704" y="1165558"/>
          <a:ext cx="1727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5" name="公式" r:id="rId16" imgW="596265" imgH="185420" progId="Equation.3">
                  <p:embed/>
                </p:oleObj>
              </mc:Choice>
              <mc:Fallback>
                <p:oleObj name="公式" r:id="rId16" imgW="596265" imgH="185420" progId="Equation.3">
                  <p:embed/>
                  <p:pic>
                    <p:nvPicPr>
                      <p:cNvPr id="0" name="图片 38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704" y="1165558"/>
                        <a:ext cx="1727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9"/>
          <p:cNvGrpSpPr/>
          <p:nvPr/>
        </p:nvGrpSpPr>
        <p:grpSpPr bwMode="auto">
          <a:xfrm>
            <a:off x="3137836" y="2303748"/>
            <a:ext cx="1552575" cy="539750"/>
            <a:chOff x="1481" y="912"/>
            <a:chExt cx="978" cy="340"/>
          </a:xfrm>
        </p:grpSpPr>
        <p:graphicFrame>
          <p:nvGraphicFramePr>
            <p:cNvPr id="28" name="Object 17"/>
            <p:cNvGraphicFramePr>
              <a:graphicFrameLocks noChangeAspect="1"/>
            </p:cNvGraphicFramePr>
            <p:nvPr/>
          </p:nvGraphicFramePr>
          <p:xfrm>
            <a:off x="1777" y="925"/>
            <a:ext cx="68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6" name="公式" r:id="rId18" imgW="11277600" imgH="4267200" progId="Equation.3">
                    <p:embed/>
                  </p:oleObj>
                </mc:Choice>
                <mc:Fallback>
                  <p:oleObj name="公式" r:id="rId18" imgW="11277600" imgH="4267200" progId="Equation.3">
                    <p:embed/>
                    <p:pic>
                      <p:nvPicPr>
                        <p:cNvPr id="0" name="图片 38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925"/>
                          <a:ext cx="68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/>
          </p:nvGraphicFramePr>
          <p:xfrm>
            <a:off x="1481" y="912"/>
            <a:ext cx="3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7" name="Equation" r:id="rId20" imgW="173355" imgH="173355" progId="Equation.3">
                    <p:embed/>
                  </p:oleObj>
                </mc:Choice>
                <mc:Fallback>
                  <p:oleObj name="Equation" r:id="rId20" imgW="173355" imgH="173355" progId="Equation.3">
                    <p:embed/>
                    <p:pic>
                      <p:nvPicPr>
                        <p:cNvPr id="0" name="图片 38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12"/>
                          <a:ext cx="34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4864100" y="2010502"/>
          <a:ext cx="1871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8" name="公式" r:id="rId21" imgW="17983200" imgH="10363200" progId="Equation.3">
                  <p:embed/>
                </p:oleObj>
              </mc:Choice>
              <mc:Fallback>
                <p:oleObj name="公式" r:id="rId21" imgW="17983200" imgH="10363200" progId="Equation.3">
                  <p:embed/>
                  <p:pic>
                    <p:nvPicPr>
                      <p:cNvPr id="0" name="图片 38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010502"/>
                        <a:ext cx="18716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6865938" y="2010502"/>
          <a:ext cx="15621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9" name="公式" r:id="rId23" imgW="14325600" imgH="9448800" progId="Equation.3">
                  <p:embed/>
                </p:oleObj>
              </mc:Choice>
              <mc:Fallback>
                <p:oleObj name="公式" r:id="rId23" imgW="14325600" imgH="9448800" progId="Equation.3">
                  <p:embed/>
                  <p:pic>
                    <p:nvPicPr>
                      <p:cNvPr id="0" name="图片 38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2010502"/>
                        <a:ext cx="15621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/>
        </p:nvGraphicFramePr>
        <p:xfrm>
          <a:off x="8962704" y="2211320"/>
          <a:ext cx="1727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0" name="公式" r:id="rId25" imgW="596265" imgH="185420" progId="Equation.3">
                  <p:embed/>
                </p:oleObj>
              </mc:Choice>
              <mc:Fallback>
                <p:oleObj name="公式" r:id="rId25" imgW="596265" imgH="185420" progId="Equation.3">
                  <p:embed/>
                  <p:pic>
                    <p:nvPicPr>
                      <p:cNvPr id="0" name="图片 38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704" y="2211320"/>
                        <a:ext cx="1727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19"/>
          <p:cNvGrpSpPr/>
          <p:nvPr/>
        </p:nvGrpSpPr>
        <p:grpSpPr bwMode="auto">
          <a:xfrm>
            <a:off x="3244969" y="3346121"/>
            <a:ext cx="1552575" cy="539750"/>
            <a:chOff x="1481" y="912"/>
            <a:chExt cx="978" cy="340"/>
          </a:xfrm>
        </p:grpSpPr>
        <p:graphicFrame>
          <p:nvGraphicFramePr>
            <p:cNvPr id="43" name="Object 17"/>
            <p:cNvGraphicFramePr>
              <a:graphicFrameLocks noChangeAspect="1"/>
            </p:cNvGraphicFramePr>
            <p:nvPr/>
          </p:nvGraphicFramePr>
          <p:xfrm>
            <a:off x="1777" y="925"/>
            <a:ext cx="68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71" name="公式" r:id="rId26" imgW="11277600" imgH="4267200" progId="Equation.3">
                    <p:embed/>
                  </p:oleObj>
                </mc:Choice>
                <mc:Fallback>
                  <p:oleObj name="公式" r:id="rId26" imgW="11277600" imgH="4267200" progId="Equation.3">
                    <p:embed/>
                    <p:pic>
                      <p:nvPicPr>
                        <p:cNvPr id="0" name="图片 38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925"/>
                          <a:ext cx="68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1481" y="912"/>
            <a:ext cx="3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72" name="Equation" r:id="rId28" imgW="173355" imgH="173355" progId="Equation.3">
                    <p:embed/>
                  </p:oleObj>
                </mc:Choice>
                <mc:Fallback>
                  <p:oleObj name="Equation" r:id="rId28" imgW="173355" imgH="173355" progId="Equation.3">
                    <p:embed/>
                    <p:pic>
                      <p:nvPicPr>
                        <p:cNvPr id="0" name="图片 38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12"/>
                          <a:ext cx="34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6"/>
          <p:cNvGraphicFramePr>
            <a:graphicFrameLocks noChangeAspect="1"/>
          </p:cNvGraphicFramePr>
          <p:nvPr/>
        </p:nvGraphicFramePr>
        <p:xfrm>
          <a:off x="4971233" y="3070981"/>
          <a:ext cx="1871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3" name="公式" r:id="rId29" imgW="17983200" imgH="10363200" progId="Equation.3">
                  <p:embed/>
                </p:oleObj>
              </mc:Choice>
              <mc:Fallback>
                <p:oleObj name="公式" r:id="rId29" imgW="17983200" imgH="10363200" progId="Equation.3">
                  <p:embed/>
                  <p:pic>
                    <p:nvPicPr>
                      <p:cNvPr id="0" name="图片 38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233" y="3070981"/>
                        <a:ext cx="18716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6973071" y="3034769"/>
          <a:ext cx="15621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4" name="公式" r:id="rId31" imgW="14325600" imgH="9448800" progId="Equation.3">
                  <p:embed/>
                </p:oleObj>
              </mc:Choice>
              <mc:Fallback>
                <p:oleObj name="公式" r:id="rId31" imgW="14325600" imgH="9448800" progId="Equation.3">
                  <p:embed/>
                  <p:pic>
                    <p:nvPicPr>
                      <p:cNvPr id="0" name="图片 38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071" y="3034769"/>
                        <a:ext cx="15621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/>
        </p:nvGraphicFramePr>
        <p:xfrm>
          <a:off x="9001125" y="3209065"/>
          <a:ext cx="18653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5" name="公式" r:id="rId33" imgW="20421600" imgH="5791200" progId="Equation.3">
                  <p:embed/>
                </p:oleObj>
              </mc:Choice>
              <mc:Fallback>
                <p:oleObj name="公式" r:id="rId33" imgW="20421600" imgH="5791200" progId="Equation.3">
                  <p:embed/>
                  <p:pic>
                    <p:nvPicPr>
                      <p:cNvPr id="0" name="图片 38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5" y="3209065"/>
                        <a:ext cx="186531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924" y="620818"/>
            <a:ext cx="3940175" cy="7620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b="1" dirty="0" smtClean="0">
                <a:solidFill>
                  <a:srgbClr val="E60000"/>
                </a:solidFill>
                <a:latin typeface="+mn-ea"/>
                <a:ea typeface="+mn-ea"/>
              </a:rPr>
              <a:t>2.</a:t>
            </a:r>
            <a:r>
              <a:rPr lang="zh-CN" altLang="en-US" sz="3600" b="1" dirty="0" smtClean="0">
                <a:solidFill>
                  <a:srgbClr val="E60000"/>
                </a:solidFill>
                <a:latin typeface="+mn-ea"/>
                <a:ea typeface="+mn-ea"/>
              </a:rPr>
              <a:t>滤波电路</a:t>
            </a:r>
          </a:p>
        </p:txBody>
      </p:sp>
      <p:pic>
        <p:nvPicPr>
          <p:cNvPr id="3" name="Picture 61" descr="图片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75" y="1609206"/>
            <a:ext cx="4827588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 descr="40%"/>
          <p:cNvGraphicFramePr>
            <a:graphicFrameLocks noChangeAspect="1"/>
          </p:cNvGraphicFramePr>
          <p:nvPr/>
        </p:nvGraphicFramePr>
        <p:xfrm>
          <a:off x="210898" y="4119078"/>
          <a:ext cx="41290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4" imgW="1302385" imgH="306705" progId="Equation.3">
                  <p:embed/>
                </p:oleObj>
              </mc:Choice>
              <mc:Fallback>
                <p:oleObj name="Equation" r:id="rId4" imgW="1302385" imgH="306705" progId="Equation.3">
                  <p:embed/>
                  <p:pic>
                    <p:nvPicPr>
                      <p:cNvPr id="0" name="图片 38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98" y="4119078"/>
                        <a:ext cx="4129087" cy="9763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7710" y="5133254"/>
            <a:ext cx="4122275" cy="1643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3300"/>
            </a:solidFill>
            <a:miter lim="800000"/>
          </a:ln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近似估算取：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 err="1" smtClean="0">
                <a:ea typeface="楷体_GB2312" pitchFamily="49" charset="-122"/>
              </a:rPr>
              <a:t>U</a:t>
            </a:r>
            <a:r>
              <a:rPr lang="en-US" altLang="zh-CN" sz="2800" b="1" baseline="-25000" dirty="0" err="1" smtClean="0">
                <a:ea typeface="楷体_GB2312" pitchFamily="49" charset="-122"/>
              </a:rPr>
              <a:t>o</a:t>
            </a:r>
            <a:r>
              <a:rPr lang="en-US" altLang="zh-CN" sz="2800" b="1" i="1" baseline="-25000" dirty="0" smtClean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= 1. 2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 (</a:t>
            </a:r>
            <a:r>
              <a:rPr lang="en-US" altLang="zh-CN" sz="2800" b="1" i="1" baseline="-25000" dirty="0">
                <a:ea typeface="楷体_GB2312" pitchFamily="49" charset="-122"/>
              </a:rPr>
              <a:t>  </a:t>
            </a:r>
            <a:r>
              <a:rPr lang="zh-CN" altLang="en-US" sz="2800" b="1" dirty="0"/>
              <a:t>桥式、全波）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 err="1" smtClean="0">
                <a:ea typeface="楷体_GB2312" pitchFamily="49" charset="-122"/>
              </a:rPr>
              <a:t>U</a:t>
            </a:r>
            <a:r>
              <a:rPr lang="en-US" altLang="zh-CN" sz="2800" b="1" baseline="-25000" dirty="0" err="1" smtClean="0">
                <a:ea typeface="楷体_GB2312" pitchFamily="49" charset="-122"/>
              </a:rPr>
              <a:t>o</a:t>
            </a:r>
            <a:r>
              <a:rPr lang="en-US" altLang="zh-CN" sz="2800" b="1" i="1" baseline="-25000" dirty="0" smtClean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= 1. 0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zh-CN" altLang="en-US" sz="2800" b="1" dirty="0"/>
              <a:t>半波）</a:t>
            </a:r>
          </a:p>
        </p:txBody>
      </p:sp>
      <p:pic>
        <p:nvPicPr>
          <p:cNvPr id="7" name="Picture 118" descr="图片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3" y="993517"/>
            <a:ext cx="39957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3760" y="3458392"/>
            <a:ext cx="4080667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单相半波整流</a:t>
            </a:r>
            <a:r>
              <a:rPr lang="zh-CN" altLang="en-US" sz="2800" b="1" dirty="0">
                <a:solidFill>
                  <a:srgbClr val="000099"/>
                </a:solidFill>
              </a:rPr>
              <a:t>滤波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电路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535375" y="3391049"/>
            <a:ext cx="4080667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单相</a:t>
            </a:r>
            <a:r>
              <a:rPr lang="zh-CN" altLang="en-US" sz="2800" b="1" dirty="0">
                <a:solidFill>
                  <a:srgbClr val="000099"/>
                </a:solidFill>
              </a:rPr>
              <a:t>桥式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整流</a:t>
            </a:r>
            <a:r>
              <a:rPr lang="zh-CN" altLang="en-US" sz="2800" b="1" dirty="0">
                <a:solidFill>
                  <a:srgbClr val="000099"/>
                </a:solidFill>
              </a:rPr>
              <a:t>滤波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电路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575433" y="4145872"/>
            <a:ext cx="642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</a:rPr>
              <a:t>截止二极管上的最高反向电压</a:t>
            </a:r>
            <a:r>
              <a:rPr lang="en-US" altLang="zh-CN" sz="2800" b="1" i="1" dirty="0">
                <a:solidFill>
                  <a:srgbClr val="CC0000"/>
                </a:solidFill>
              </a:rPr>
              <a:t>U</a:t>
            </a:r>
            <a:r>
              <a:rPr lang="en-US" altLang="zh-CN" sz="2800" b="1" baseline="-25000" dirty="0">
                <a:solidFill>
                  <a:srgbClr val="CC0000"/>
                </a:solidFill>
              </a:rPr>
              <a:t>DRM</a:t>
            </a:r>
          </a:p>
        </p:txBody>
      </p:sp>
      <p:pic>
        <p:nvPicPr>
          <p:cNvPr id="11" name="Picture 31" descr="C:\Users\Administrator\Desktop\图片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4664075"/>
            <a:ext cx="70707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6674" y="632428"/>
            <a:ext cx="3553927" cy="6937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直流稳压电源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82632" y="1326166"/>
            <a:ext cx="5595937" cy="2151062"/>
            <a:chOff x="1509713" y="1144588"/>
            <a:chExt cx="5595937" cy="2151062"/>
          </a:xfrm>
        </p:grpSpPr>
        <p:pic>
          <p:nvPicPr>
            <p:cNvPr id="4" name="Picture 226" descr="图片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3" y="1144588"/>
              <a:ext cx="5595937" cy="204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4341813" y="1327150"/>
              <a:ext cx="1401762" cy="1968500"/>
            </a:xfrm>
            <a:prstGeom prst="rect">
              <a:avLst/>
            </a:prstGeom>
            <a:noFill/>
            <a:ln w="28575">
              <a:solidFill>
                <a:srgbClr val="003399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>
                <a:ea typeface="楷体_GB2312" pitchFamily="49" charset="-122"/>
              </a:endParaRPr>
            </a:p>
          </p:txBody>
        </p:sp>
        <p:grpSp>
          <p:nvGrpSpPr>
            <p:cNvPr id="6" name="Group 119"/>
            <p:cNvGrpSpPr/>
            <p:nvPr/>
          </p:nvGrpSpPr>
          <p:grpSpPr bwMode="auto">
            <a:xfrm>
              <a:off x="3756025" y="1166813"/>
              <a:ext cx="579438" cy="503237"/>
              <a:chOff x="2031" y="739"/>
              <a:chExt cx="365" cy="317"/>
            </a:xfrm>
          </p:grpSpPr>
          <p:sp>
            <p:nvSpPr>
              <p:cNvPr id="7" name="Rectangle 81"/>
              <p:cNvSpPr>
                <a:spLocks noChangeArrowheads="1"/>
              </p:cNvSpPr>
              <p:nvPr/>
            </p:nvSpPr>
            <p:spPr bwMode="auto">
              <a:xfrm>
                <a:off x="2031" y="739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R</a:t>
                </a:r>
                <a:endParaRPr lang="en-US" altLang="zh-CN" b="1" i="1"/>
              </a:p>
            </p:txBody>
          </p:sp>
          <p:sp>
            <p:nvSpPr>
              <p:cNvPr id="8" name="Line 82"/>
              <p:cNvSpPr>
                <a:spLocks noChangeShapeType="1"/>
              </p:cNvSpPr>
              <p:nvPr/>
            </p:nvSpPr>
            <p:spPr bwMode="auto">
              <a:xfrm>
                <a:off x="2127" y="1056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Rectangle 91"/>
            <p:cNvSpPr>
              <a:spLocks noChangeArrowheads="1"/>
            </p:cNvSpPr>
            <p:nvPr/>
          </p:nvSpPr>
          <p:spPr bwMode="auto">
            <a:xfrm>
              <a:off x="5303838" y="1852613"/>
              <a:ext cx="1841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 i="1" baseline="-25000"/>
            </a:p>
          </p:txBody>
        </p:sp>
        <p:grpSp>
          <p:nvGrpSpPr>
            <p:cNvPr id="10" name="Group 126"/>
            <p:cNvGrpSpPr/>
            <p:nvPr/>
          </p:nvGrpSpPr>
          <p:grpSpPr bwMode="auto">
            <a:xfrm>
              <a:off x="5265738" y="1768475"/>
              <a:ext cx="549275" cy="519113"/>
              <a:chOff x="2981" y="1104"/>
              <a:chExt cx="346" cy="327"/>
            </a:xfrm>
          </p:grpSpPr>
          <p:sp>
            <p:nvSpPr>
              <p:cNvPr id="11" name="Line 92"/>
              <p:cNvSpPr>
                <a:spLocks noChangeShapeType="1"/>
              </p:cNvSpPr>
              <p:nvPr/>
            </p:nvSpPr>
            <p:spPr bwMode="auto">
              <a:xfrm rot="5400000">
                <a:off x="2866" y="1289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93"/>
              <p:cNvSpPr>
                <a:spLocks noChangeArrowheads="1"/>
              </p:cNvSpPr>
              <p:nvPr/>
            </p:nvSpPr>
            <p:spPr bwMode="auto">
              <a:xfrm>
                <a:off x="2981" y="1104"/>
                <a:ext cx="34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I</a:t>
                </a:r>
                <a:r>
                  <a:rPr lang="en-US" altLang="zh-CN" sz="2800" b="1" baseline="-25000"/>
                  <a:t>z</a:t>
                </a:r>
                <a:endParaRPr lang="en-US" altLang="zh-CN" sz="2800" b="1" i="1" baseline="-25000"/>
              </a:p>
            </p:txBody>
          </p:sp>
        </p:grpSp>
        <p:grpSp>
          <p:nvGrpSpPr>
            <p:cNvPr id="13" name="Group 109"/>
            <p:cNvGrpSpPr/>
            <p:nvPr/>
          </p:nvGrpSpPr>
          <p:grpSpPr bwMode="auto">
            <a:xfrm>
              <a:off x="4200525" y="1268413"/>
              <a:ext cx="1133475" cy="1900237"/>
              <a:chOff x="2311" y="803"/>
              <a:chExt cx="714" cy="1197"/>
            </a:xfrm>
          </p:grpSpPr>
          <p:sp>
            <p:nvSpPr>
              <p:cNvPr id="14" name="Rectangle 110"/>
              <p:cNvSpPr>
                <a:spLocks noChangeArrowheads="1"/>
              </p:cNvSpPr>
              <p:nvPr/>
            </p:nvSpPr>
            <p:spPr bwMode="auto">
              <a:xfrm>
                <a:off x="2311" y="803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endParaRPr lang="en-US" altLang="zh-CN" b="1" i="1" baseline="-25000"/>
              </a:p>
            </p:txBody>
          </p:sp>
          <p:sp>
            <p:nvSpPr>
              <p:cNvPr id="15" name="Rectangle 111"/>
              <p:cNvSpPr>
                <a:spLocks noChangeArrowheads="1"/>
              </p:cNvSpPr>
              <p:nvPr/>
            </p:nvSpPr>
            <p:spPr bwMode="auto">
              <a:xfrm>
                <a:off x="2543" y="1368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D</a:t>
                </a:r>
                <a:r>
                  <a:rPr lang="en-US" altLang="zh-CN" b="1" baseline="-25000"/>
                  <a:t>Z</a:t>
                </a:r>
                <a:endParaRPr lang="en-US" altLang="zh-CN" b="1" i="1" baseline="-25000"/>
              </a:p>
            </p:txBody>
          </p:sp>
          <p:grpSp>
            <p:nvGrpSpPr>
              <p:cNvPr id="16" name="Group 112"/>
              <p:cNvGrpSpPr/>
              <p:nvPr/>
            </p:nvGrpSpPr>
            <p:grpSpPr bwMode="auto">
              <a:xfrm>
                <a:off x="2443" y="1077"/>
                <a:ext cx="582" cy="923"/>
                <a:chOff x="2443" y="1077"/>
                <a:chExt cx="582" cy="923"/>
              </a:xfrm>
            </p:grpSpPr>
            <p:sp>
              <p:nvSpPr>
                <p:cNvPr id="17" name="Line 113"/>
                <p:cNvSpPr>
                  <a:spLocks noChangeShapeType="1"/>
                </p:cNvSpPr>
                <p:nvPr/>
              </p:nvSpPr>
              <p:spPr bwMode="auto">
                <a:xfrm>
                  <a:off x="2942" y="1116"/>
                  <a:ext cx="0" cy="884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" name="Group 114"/>
                <p:cNvGrpSpPr/>
                <p:nvPr/>
              </p:nvGrpSpPr>
              <p:grpSpPr bwMode="auto">
                <a:xfrm>
                  <a:off x="2857" y="1462"/>
                  <a:ext cx="168" cy="127"/>
                  <a:chOff x="2850" y="1318"/>
                  <a:chExt cx="153" cy="115"/>
                </a:xfrm>
              </p:grpSpPr>
              <p:sp>
                <p:nvSpPr>
                  <p:cNvPr id="20" name="Line 1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26" y="1242"/>
                    <a:ext cx="0" cy="152"/>
                  </a:xfrm>
                  <a:prstGeom prst="line">
                    <a:avLst/>
                  </a:prstGeom>
                  <a:noFill/>
                  <a:ln w="28575">
                    <a:solidFill>
                      <a:srgbClr val="0033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1322"/>
                    <a:ext cx="152" cy="11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8575">
                    <a:solidFill>
                      <a:srgbClr val="0033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" name="Line 117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2977" y="1342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33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" name="Rectangle 118"/>
                <p:cNvSpPr>
                  <a:spLocks noChangeArrowheads="1"/>
                </p:cNvSpPr>
                <p:nvPr/>
              </p:nvSpPr>
              <p:spPr bwMode="auto">
                <a:xfrm flipV="1">
                  <a:off x="2443" y="1077"/>
                  <a:ext cx="230" cy="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3399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4986" y="3899503"/>
            <a:ext cx="43561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ea typeface="楷体_GB2312" pitchFamily="49" charset="-122"/>
              </a:rPr>
              <a:t>Z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=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b="1" baseline="-25000" dirty="0">
                <a:ea typeface="楷体_GB2312" pitchFamily="49" charset="-122"/>
              </a:rPr>
              <a:t>O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en-US" altLang="zh-CN" sz="2800" b="1" i="1" dirty="0"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ea typeface="楷体_GB2312" pitchFamily="49" charset="-122"/>
              </a:rPr>
              <a:t>ZM</a:t>
            </a:r>
            <a:r>
              <a:rPr lang="en-US" altLang="zh-CN" sz="2800" b="1" i="1" dirty="0">
                <a:ea typeface="楷体_GB2312" pitchFamily="49" charset="-122"/>
              </a:rPr>
              <a:t>=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(1.5 ~ 3) </a:t>
            </a:r>
            <a:r>
              <a:rPr lang="en-US" altLang="zh-CN" sz="2800" b="1" i="1" dirty="0" smtClean="0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baseline="-25000" dirty="0" smtClean="0">
                <a:ea typeface="楷体_GB2312" pitchFamily="49" charset="-122"/>
                <a:sym typeface="Symbol" panose="05050102010706020507" pitchFamily="18" charset="2"/>
              </a:rPr>
              <a:t>OM</a:t>
            </a:r>
            <a:endParaRPr lang="en-US" altLang="zh-CN" b="1" i="1" dirty="0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(3)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800" b="1" baseline="-25000" dirty="0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= (2 ~ 3) </a:t>
            </a:r>
            <a:r>
              <a:rPr lang="en-US" altLang="zh-CN" sz="2800" b="1" i="1" dirty="0" smtClean="0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b="1" baseline="-25000" dirty="0" smtClean="0">
                <a:ea typeface="楷体_GB2312" pitchFamily="49" charset="-122"/>
                <a:sym typeface="Symbol" panose="05050102010706020507" pitchFamily="18" charset="2"/>
              </a:rPr>
              <a:t>O</a:t>
            </a:r>
            <a:endParaRPr lang="en-US" altLang="zh-CN" b="1" baseline="-250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96099" y="5664803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(4)  </a:t>
            </a: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1214438" y="5565775"/>
          <a:ext cx="19764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4" imgW="23774400" imgH="10363200" progId="Equation.3">
                  <p:embed/>
                </p:oleObj>
              </mc:Choice>
              <mc:Fallback>
                <p:oleObj name="公式" r:id="rId4" imgW="23774400" imgH="10363200" progId="Equation.3">
                  <p:embed/>
                  <p:pic>
                    <p:nvPicPr>
                      <p:cNvPr id="0" name="图片 35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565775"/>
                        <a:ext cx="197643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3176581" y="5568242"/>
          <a:ext cx="18399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6" imgW="20421600" imgH="10363200" progId="Equation.3">
                  <p:embed/>
                </p:oleObj>
              </mc:Choice>
              <mc:Fallback>
                <p:oleObj name="公式" r:id="rId6" imgW="20421600" imgH="10363200" progId="Equation.3">
                  <p:embed/>
                  <p:pic>
                    <p:nvPicPr>
                      <p:cNvPr id="0" name="图片 35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1" y="5568242"/>
                        <a:ext cx="18399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88150" y="3527493"/>
            <a:ext cx="3657600" cy="609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rgbClr val="E60000"/>
                </a:solidFill>
              </a:rPr>
              <a:t>参数的选择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576632" y="2787201"/>
            <a:ext cx="3569608" cy="2462324"/>
            <a:chOff x="3576632" y="2787201"/>
            <a:chExt cx="3569608" cy="2462324"/>
          </a:xfrm>
        </p:grpSpPr>
        <p:sp>
          <p:nvSpPr>
            <p:cNvPr id="29" name="矩形标注 28"/>
            <p:cNvSpPr/>
            <p:nvPr/>
          </p:nvSpPr>
          <p:spPr>
            <a:xfrm>
              <a:off x="4760907" y="4169801"/>
              <a:ext cx="2385333" cy="1079724"/>
            </a:xfrm>
            <a:prstGeom prst="wedgeRectCallout">
              <a:avLst>
                <a:gd name="adj1" fmla="val -89199"/>
                <a:gd name="adj2" fmla="val 5269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注意：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为滤波输出电压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3576632" y="2787201"/>
              <a:ext cx="1184275" cy="1380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Box 11" descr="40%"/>
          <p:cNvSpPr txBox="1">
            <a:spLocks noChangeArrowheads="1"/>
          </p:cNvSpPr>
          <p:nvPr/>
        </p:nvSpPr>
        <p:spPr bwMode="auto">
          <a:xfrm>
            <a:off x="7352501" y="1445789"/>
            <a:ext cx="40386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99"/>
                </a:solidFill>
              </a:rPr>
              <a:t>        </a:t>
            </a:r>
            <a:r>
              <a:rPr lang="zh-CN" altLang="en-US" sz="2800" b="1" dirty="0">
                <a:solidFill>
                  <a:srgbClr val="000099"/>
                </a:solidFill>
              </a:rPr>
              <a:t>适用于输出电压固定、输出电流不大、且负载变动不大的场合。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autoUpdateAnimBg="0"/>
      <p:bldP spid="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299" y="670644"/>
            <a:ext cx="11707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整流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电路如图所示，二极管为理想元件，它能够提供两种整流电压。已知变压器副边电压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有效值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                       </a:t>
            </a:r>
            <a:r>
              <a:rPr lang="zh-CN" altLang="zh-CN" sz="2800" b="1" dirty="0"/>
              <a:t>，负载电阻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13843" y="1147697"/>
          <a:ext cx="1412440" cy="43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2" name="公式" r:id="rId4" imgW="16459200" imgH="5181600" progId="Equation.3">
                  <p:embed/>
                </p:oleObj>
              </mc:Choice>
              <mc:Fallback>
                <p:oleObj name="公式" r:id="rId4" imgW="16459200" imgH="5181600" progId="Equation.3">
                  <p:embed/>
                  <p:pic>
                    <p:nvPicPr>
                      <p:cNvPr id="0" name="图片 37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43" y="1147697"/>
                        <a:ext cx="1412440" cy="438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54812" y="1128447"/>
          <a:ext cx="2298541" cy="48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3" name="公式" r:id="rId6" imgW="25603200" imgH="5486400" progId="Equation.3">
                  <p:embed/>
                </p:oleObj>
              </mc:Choice>
              <mc:Fallback>
                <p:oleObj name="公式" r:id="rId6" imgW="25603200" imgH="5486400" progId="Equation.3">
                  <p:embed/>
                  <p:pic>
                    <p:nvPicPr>
                      <p:cNvPr id="0" name="图片 37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12" y="1128447"/>
                        <a:ext cx="2298541" cy="482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6299" y="1624751"/>
          <a:ext cx="1434165" cy="37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4" name="公式" r:id="rId8" imgW="672465" imgH="177800" progId="Equation.3">
                  <p:embed/>
                </p:oleObj>
              </mc:Choice>
              <mc:Fallback>
                <p:oleObj name="公式" r:id="rId8" imgW="672465" imgH="177800" progId="Equation.3">
                  <p:embed/>
                  <p:pic>
                    <p:nvPicPr>
                      <p:cNvPr id="0" name="图片 37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99" y="1624751"/>
                        <a:ext cx="1434165" cy="373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53928" y="1610731"/>
          <a:ext cx="1727714" cy="38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5" name="公式" r:id="rId10" imgW="774065" imgH="177800" progId="Equation.3">
                  <p:embed/>
                </p:oleObj>
              </mc:Choice>
              <mc:Fallback>
                <p:oleObj name="公式" r:id="rId10" imgW="774065" imgH="177800" progId="Equation.3">
                  <p:embed/>
                  <p:pic>
                    <p:nvPicPr>
                      <p:cNvPr id="0" name="图片 37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928" y="1610731"/>
                        <a:ext cx="1727714" cy="387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678621" y="150881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。试求：</a:t>
            </a:r>
            <a:endParaRPr lang="zh-CN" altLang="en-US" sz="2800" b="1" dirty="0"/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9" y="3445848"/>
            <a:ext cx="4176022" cy="34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66299" y="2002495"/>
            <a:ext cx="7068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在图上标出两个整流电压的实际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极性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通过两个负载的平均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       ；</a:t>
            </a:r>
            <a:endParaRPr lang="en-US" altLang="zh-CN" sz="28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每个二极管承受的最高反向电压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835525" y="2465388"/>
          <a:ext cx="46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6" name="公式" r:id="rId13" imgW="5181600" imgH="5486400" progId="Equation.3">
                  <p:embed/>
                </p:oleObj>
              </mc:Choice>
              <mc:Fallback>
                <p:oleObj name="公式" r:id="rId13" imgW="5181600" imgH="5486400" progId="Equation.3">
                  <p:embed/>
                  <p:pic>
                    <p:nvPicPr>
                      <p:cNvPr id="0" name="图片 37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2465388"/>
                        <a:ext cx="46990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870825" y="2466976"/>
          <a:ext cx="4984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7" name="公式" r:id="rId15" imgW="5486400" imgH="5486400" progId="Equation.3">
                  <p:embed/>
                </p:oleObj>
              </mc:Choice>
              <mc:Fallback>
                <p:oleObj name="公式" r:id="rId15" imgW="5486400" imgH="5486400" progId="Equation.3">
                  <p:embed/>
                  <p:pic>
                    <p:nvPicPr>
                      <p:cNvPr id="0" name="图片 37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825" y="2466976"/>
                        <a:ext cx="498475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523122" y="177915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83064" y="1826118"/>
            <a:ext cx="52213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Times New Roman" panose="02020603050405020304" pitchFamily="18" charset="0"/>
              </a:rPr>
              <a:t>(1)</a:t>
            </a:r>
            <a:r>
              <a:rPr lang="zh-CN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整流电压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Uo1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上正下负；</a:t>
            </a:r>
            <a:endParaRPr lang="en-US" altLang="zh-CN" sz="28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电压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Uo2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下正上负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见红色标识；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900002" y="6339597"/>
            <a:ext cx="4258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48129" y="5592278"/>
            <a:ext cx="3748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604777" y="3416999"/>
          <a:ext cx="6369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公式" r:id="rId17" imgW="63093600" imgH="5486400" progId="Equation.3">
                  <p:embed/>
                </p:oleObj>
              </mc:Choice>
              <mc:Fallback>
                <p:oleObj name="公式" r:id="rId17" imgW="63093600" imgH="5486400" progId="Equation.3">
                  <p:embed/>
                  <p:pic>
                    <p:nvPicPr>
                      <p:cNvPr id="0" name="图片 37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777" y="3416999"/>
                        <a:ext cx="6369050" cy="544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4768148" y="341699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604777" y="3961512"/>
          <a:ext cx="5760564" cy="57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公式" r:id="rId19" imgW="53949600" imgH="5486400" progId="Equation.3">
                  <p:embed/>
                </p:oleObj>
              </mc:Choice>
              <mc:Fallback>
                <p:oleObj name="公式" r:id="rId19" imgW="53949600" imgH="5486400" progId="Equation.3">
                  <p:embed/>
                  <p:pic>
                    <p:nvPicPr>
                      <p:cNvPr id="0" name="图片 37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777" y="3961512"/>
                        <a:ext cx="5760564" cy="574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807500" y="4484732"/>
          <a:ext cx="7166327" cy="9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公式" r:id="rId21" imgW="79857600" imgH="10363200" progId="Equation.3">
                  <p:embed/>
                </p:oleObj>
              </mc:Choice>
              <mc:Fallback>
                <p:oleObj name="公式" r:id="rId21" imgW="79857600" imgH="10363200" progId="Equation.3">
                  <p:embed/>
                  <p:pic>
                    <p:nvPicPr>
                      <p:cNvPr id="0" name="图片 37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500" y="4484732"/>
                        <a:ext cx="7166327" cy="92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835525" y="5671330"/>
          <a:ext cx="6756159" cy="55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公式" r:id="rId23" imgW="69494400" imgH="5791200" progId="Equation.3">
                  <p:embed/>
                </p:oleObj>
              </mc:Choice>
              <mc:Fallback>
                <p:oleObj name="公式" r:id="rId23" imgW="69494400" imgH="5791200" progId="Equation.3">
                  <p:embed/>
                  <p:pic>
                    <p:nvPicPr>
                      <p:cNvPr id="0" name="图片 37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5671330"/>
                        <a:ext cx="6756159" cy="556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4688109" y="514952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817125" y="6249439"/>
          <a:ext cx="6984130" cy="58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公式" r:id="rId25" imgW="71932800" imgH="6096000" progId="Equation.3">
                  <p:embed/>
                </p:oleObj>
              </mc:Choice>
              <mc:Fallback>
                <p:oleObj name="公式" r:id="rId25" imgW="71932800" imgH="6096000" progId="Equation.3">
                  <p:embed/>
                  <p:pic>
                    <p:nvPicPr>
                      <p:cNvPr id="0" name="图片 37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125" y="6249439"/>
                        <a:ext cx="6984130" cy="584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50684" y="328685"/>
            <a:ext cx="426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集成稳压电源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911351" y="880341"/>
            <a:ext cx="86407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单片集成稳压电源，具有体积小，可靠性高，使用灵活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cs typeface="Times New Roman" panose="02020603050405020304" pitchFamily="18" charset="0"/>
              </a:rPr>
              <a:t>价格低廉等优点。</a:t>
            </a:r>
            <a:endParaRPr lang="zh-CN" altLang="en-US" sz="2800" b="1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4E00"/>
                </a:solidFill>
                <a:cs typeface="Times New Roman" panose="02020603050405020304" pitchFamily="18" charset="0"/>
              </a:rPr>
              <a:t>  最简单的集成稳压电源只有输入，输出和公共引出端，故称之为三端集成稳压器。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2150" y="2798040"/>
            <a:ext cx="441325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固定式三端集成稳压器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2526" y="4123603"/>
            <a:ext cx="82454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表示集成稳压器的输出电压的数值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为单位。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13001" y="5058640"/>
            <a:ext cx="8220075" cy="1509712"/>
            <a:chOff x="520" y="3141"/>
            <a:chExt cx="5178" cy="855"/>
          </a:xfrm>
        </p:grpSpPr>
        <p:sp>
          <p:nvSpPr>
            <p:cNvPr id="55312" name="Rectangle 7"/>
            <p:cNvSpPr>
              <a:spLocks noChangeArrowheads="1"/>
            </p:cNvSpPr>
            <p:nvPr/>
          </p:nvSpPr>
          <p:spPr bwMode="auto">
            <a:xfrm>
              <a:off x="520" y="3141"/>
              <a:ext cx="124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输出电流：</a:t>
              </a:r>
            </a:p>
          </p:txBody>
        </p:sp>
        <p:sp>
          <p:nvSpPr>
            <p:cNvPr id="55313" name="Rectangle 8"/>
            <p:cNvSpPr>
              <a:spLocks noChangeArrowheads="1"/>
            </p:cNvSpPr>
            <p:nvPr/>
          </p:nvSpPr>
          <p:spPr bwMode="auto">
            <a:xfrm>
              <a:off x="1584" y="3156"/>
              <a:ext cx="411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78LXX / 79LXX — </a:t>
              </a:r>
              <a:r>
                <a:rPr lang="zh-CN" altLang="en-US" sz="2800" b="1">
                  <a:cs typeface="Times New Roman" panose="02020603050405020304" pitchFamily="18" charset="0"/>
                </a:rPr>
                <a:t>输出电流</a:t>
              </a:r>
              <a:r>
                <a:rPr lang="en-US" altLang="zh-CN" sz="2800" b="1">
                  <a:cs typeface="Times New Roman" panose="02020603050405020304" pitchFamily="18" charset="0"/>
                </a:rPr>
                <a:t>100 mA</a:t>
              </a:r>
            </a:p>
          </p:txBody>
        </p:sp>
        <p:sp>
          <p:nvSpPr>
            <p:cNvPr id="55314" name="Rectangle 9"/>
            <p:cNvSpPr>
              <a:spLocks noChangeArrowheads="1"/>
            </p:cNvSpPr>
            <p:nvPr/>
          </p:nvSpPr>
          <p:spPr bwMode="auto">
            <a:xfrm>
              <a:off x="1583" y="3429"/>
              <a:ext cx="40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78MXX/ 79MXX —</a:t>
              </a:r>
              <a:r>
                <a:rPr lang="zh-CN" altLang="en-US" sz="2800" b="1">
                  <a:cs typeface="Times New Roman" panose="02020603050405020304" pitchFamily="18" charset="0"/>
                </a:rPr>
                <a:t>输出电流</a:t>
              </a:r>
              <a:r>
                <a:rPr lang="en-US" altLang="zh-CN" sz="2800" b="1">
                  <a:cs typeface="Times New Roman" panose="02020603050405020304" pitchFamily="18" charset="0"/>
                </a:rPr>
                <a:t>500 mA</a:t>
              </a:r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1591" y="3702"/>
              <a:ext cx="374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78 XX/ 79XX  — </a:t>
              </a:r>
              <a:r>
                <a:rPr lang="zh-CN" altLang="en-US" sz="2800" b="1">
                  <a:cs typeface="Times New Roman" panose="02020603050405020304" pitchFamily="18" charset="0"/>
                </a:rPr>
                <a:t>输出电流 </a:t>
              </a:r>
              <a:r>
                <a:rPr lang="en-US" altLang="zh-CN" sz="2800" b="1">
                  <a:cs typeface="Times New Roman" panose="02020603050405020304" pitchFamily="18" charset="0"/>
                </a:rPr>
                <a:t>1.5 A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14588" y="4555403"/>
            <a:ext cx="7929562" cy="557213"/>
            <a:chOff x="521" y="2833"/>
            <a:chExt cx="4995" cy="351"/>
          </a:xfrm>
        </p:grpSpPr>
        <p:sp>
          <p:nvSpPr>
            <p:cNvPr id="55310" name="Rectangle 12"/>
            <p:cNvSpPr>
              <a:spLocks noChangeArrowheads="1"/>
            </p:cNvSpPr>
            <p:nvPr/>
          </p:nvSpPr>
          <p:spPr bwMode="auto">
            <a:xfrm>
              <a:off x="1617" y="2857"/>
              <a:ext cx="38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5V, 6V,</a:t>
              </a:r>
              <a:r>
                <a:rPr lang="en-US" altLang="zh-CN" b="1"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cs typeface="Times New Roman" panose="02020603050405020304" pitchFamily="18" charset="0"/>
                </a:rPr>
                <a:t>9V, 12V, 15V, 18V, 24V</a:t>
              </a:r>
              <a:r>
                <a:rPr lang="zh-CN" altLang="en-US" sz="2800" b="1">
                  <a:cs typeface="Times New Roman" panose="02020603050405020304" pitchFamily="18" charset="0"/>
                </a:rPr>
                <a:t>等多种</a:t>
              </a:r>
            </a:p>
          </p:txBody>
        </p:sp>
        <p:sp>
          <p:nvSpPr>
            <p:cNvPr id="55311" name="Rectangle 13"/>
            <p:cNvSpPr>
              <a:spLocks noChangeArrowheads="1"/>
            </p:cNvSpPr>
            <p:nvPr/>
          </p:nvSpPr>
          <p:spPr bwMode="auto">
            <a:xfrm>
              <a:off x="521" y="283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输出电压</a:t>
              </a:r>
              <a:r>
                <a:rPr lang="zh-CN" altLang="en-US" sz="2800" b="1">
                  <a:cs typeface="Times New Roman" panose="02020603050405020304" pitchFamily="18" charset="0"/>
                </a:rPr>
                <a:t>：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57376" y="3204441"/>
            <a:ext cx="6829425" cy="966787"/>
            <a:chOff x="170" y="1933"/>
            <a:chExt cx="4302" cy="609"/>
          </a:xfrm>
        </p:grpSpPr>
        <p:sp>
          <p:nvSpPr>
            <p:cNvPr id="55305" name="Text Box 15"/>
            <p:cNvSpPr txBox="1">
              <a:spLocks noChangeArrowheads="1"/>
            </p:cNvSpPr>
            <p:nvPr/>
          </p:nvSpPr>
          <p:spPr bwMode="auto">
            <a:xfrm>
              <a:off x="521" y="2066"/>
              <a:ext cx="1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E60000"/>
                  </a:solidFill>
                  <a:cs typeface="Times New Roman" panose="02020603050405020304" pitchFamily="18" charset="0"/>
                </a:rPr>
                <a:t>型号命名</a:t>
              </a:r>
            </a:p>
          </p:txBody>
        </p:sp>
        <p:sp>
          <p:nvSpPr>
            <p:cNvPr id="55306" name="AutoShape 16"/>
            <p:cNvSpPr>
              <a:spLocks/>
            </p:cNvSpPr>
            <p:nvPr/>
          </p:nvSpPr>
          <p:spPr bwMode="auto">
            <a:xfrm>
              <a:off x="1579" y="2075"/>
              <a:ext cx="131" cy="344"/>
            </a:xfrm>
            <a:prstGeom prst="leftBrace">
              <a:avLst>
                <a:gd name="adj1" fmla="val 2188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5307" name="Text Box 17"/>
            <p:cNvSpPr txBox="1">
              <a:spLocks noChangeArrowheads="1"/>
            </p:cNvSpPr>
            <p:nvPr/>
          </p:nvSpPr>
          <p:spPr bwMode="auto">
            <a:xfrm>
              <a:off x="1612" y="1933"/>
              <a:ext cx="27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cs typeface="Times New Roman" panose="02020603050405020304" pitchFamily="18" charset="0"/>
                </a:rPr>
                <a:t>W78XX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cs typeface="Times New Roman" panose="02020603050405020304" pitchFamily="18" charset="0"/>
                </a:rPr>
                <a:t>输出正电压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cs typeface="Times New Roman" panose="02020603050405020304" pitchFamily="18" charset="0"/>
                </a:rPr>
                <a:t>系列 </a:t>
              </a:r>
            </a:p>
          </p:txBody>
        </p:sp>
        <p:sp>
          <p:nvSpPr>
            <p:cNvPr id="55308" name="Text Box 18"/>
            <p:cNvSpPr txBox="1">
              <a:spLocks noChangeArrowheads="1"/>
            </p:cNvSpPr>
            <p:nvPr/>
          </p:nvSpPr>
          <p:spPr bwMode="auto">
            <a:xfrm>
              <a:off x="1564" y="2215"/>
              <a:ext cx="2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cs typeface="Times New Roman" panose="02020603050405020304" pitchFamily="18" charset="0"/>
                </a:rPr>
                <a:t>W79XX (</a:t>
              </a:r>
              <a:r>
                <a:rPr lang="zh-CN" altLang="en-US" sz="2800" b="1">
                  <a:cs typeface="Times New Roman" panose="02020603050405020304" pitchFamily="18" charset="0"/>
                </a:rPr>
                <a:t>输出负电压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cs typeface="Times New Roman" panose="02020603050405020304" pitchFamily="18" charset="0"/>
                </a:rPr>
                <a:t>系列 </a:t>
              </a:r>
            </a:p>
          </p:txBody>
        </p:sp>
        <p:sp>
          <p:nvSpPr>
            <p:cNvPr id="55309" name="Text Box 19"/>
            <p:cNvSpPr txBox="1">
              <a:spLocks noChangeArrowheads="1"/>
            </p:cNvSpPr>
            <p:nvPr/>
          </p:nvSpPr>
          <p:spPr bwMode="auto">
            <a:xfrm>
              <a:off x="170" y="2071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E60000"/>
                  </a:solidFill>
                  <a:cs typeface="Times New Roman" panose="02020603050405020304" pitchFamily="18" charset="0"/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  <p:bldP spid="119812" grpId="0" build="p"/>
      <p:bldP spid="1198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2081858" y="1080663"/>
            <a:ext cx="8353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600" b="1">
                <a:cs typeface="Times New Roman" panose="02020603050405020304" pitchFamily="18" charset="0"/>
              </a:rPr>
              <a:t>W7800</a:t>
            </a:r>
            <a:r>
              <a:rPr lang="zh-CN" altLang="en-US" sz="2600" b="1">
                <a:cs typeface="Times New Roman" panose="02020603050405020304" pitchFamily="18" charset="0"/>
              </a:rPr>
              <a:t>、</a:t>
            </a:r>
            <a:r>
              <a:rPr lang="en-US" altLang="zh-CN" sz="2600" b="1">
                <a:cs typeface="Times New Roman" panose="02020603050405020304" pitchFamily="18" charset="0"/>
              </a:rPr>
              <a:t>W7900</a:t>
            </a:r>
            <a:r>
              <a:rPr lang="zh-CN" altLang="en-US" sz="2600" b="1">
                <a:cs typeface="Times New Roman" panose="02020603050405020304" pitchFamily="18" charset="0"/>
              </a:rPr>
              <a:t>系列稳压器有</a:t>
            </a:r>
            <a:r>
              <a:rPr lang="zh-CN" altLang="en-US" sz="2600" b="1">
                <a:solidFill>
                  <a:srgbClr val="E60000"/>
                </a:solidFill>
                <a:cs typeface="Times New Roman" panose="02020603050405020304" pitchFamily="18" charset="0"/>
              </a:rPr>
              <a:t>金属封装</a:t>
            </a:r>
            <a:r>
              <a:rPr lang="zh-CN" altLang="en-US" sz="2600" b="1">
                <a:cs typeface="Times New Roman" panose="02020603050405020304" pitchFamily="18" charset="0"/>
              </a:rPr>
              <a:t>和</a:t>
            </a:r>
            <a:r>
              <a:rPr lang="zh-CN" altLang="en-US" sz="2600" b="1">
                <a:solidFill>
                  <a:srgbClr val="E60000"/>
                </a:solidFill>
                <a:cs typeface="Times New Roman" panose="02020603050405020304" pitchFamily="18" charset="0"/>
              </a:rPr>
              <a:t>塑料封装</a:t>
            </a:r>
            <a:r>
              <a:rPr lang="zh-CN" altLang="en-US" sz="2600" b="1">
                <a:cs typeface="Times New Roman" panose="02020603050405020304" pitchFamily="18" charset="0"/>
              </a:rPr>
              <a:t>两种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99307" y="547263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外形及引脚功能</a:t>
            </a:r>
          </a:p>
        </p:txBody>
      </p:sp>
      <p:sp>
        <p:nvSpPr>
          <p:cNvPr id="122969" name="Rectangle 89"/>
          <p:cNvSpPr>
            <a:spLocks noChangeArrowheads="1"/>
          </p:cNvSpPr>
          <p:nvPr/>
        </p:nvSpPr>
        <p:spPr bwMode="auto">
          <a:xfrm>
            <a:off x="4378971" y="4814463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外形封装和引脚功能图 </a:t>
            </a:r>
          </a:p>
        </p:txBody>
      </p:sp>
      <p:pic>
        <p:nvPicPr>
          <p:cNvPr id="123000" name="Picture 120" descr="图片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7" y="1669627"/>
            <a:ext cx="81788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9" name="Rectangle 119"/>
          <p:cNvSpPr>
            <a:spLocks noChangeArrowheads="1"/>
          </p:cNvSpPr>
          <p:nvPr/>
        </p:nvSpPr>
        <p:spPr bwMode="auto">
          <a:xfrm>
            <a:off x="1792932" y="5308176"/>
            <a:ext cx="8496300" cy="1117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使用时必须注意引脚功能，不能接错，否则电路将不能正常工作，甚至损坏集成电路。 </a:t>
            </a:r>
          </a:p>
        </p:txBody>
      </p:sp>
    </p:spTree>
    <p:extLst>
      <p:ext uri="{BB962C8B-B14F-4D97-AF65-F5344CB8AC3E}">
        <p14:creationId xmlns:p14="http://schemas.microsoft.com/office/powerpoint/2010/main" val="1081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969" grpId="0"/>
      <p:bldP spid="1229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97669" y="132556"/>
            <a:ext cx="563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端输出集成稳压器的应用</a:t>
            </a:r>
          </a:p>
        </p:txBody>
      </p:sp>
      <p:sp>
        <p:nvSpPr>
          <p:cNvPr id="87200" name="Text Box 160"/>
          <p:cNvSpPr txBox="1">
            <a:spLocks noChangeArrowheads="1"/>
          </p:cNvSpPr>
          <p:nvPr/>
        </p:nvSpPr>
        <p:spPr bwMode="auto">
          <a:xfrm>
            <a:off x="1408939" y="640558"/>
            <a:ext cx="54006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输出为固定电压的电路</a:t>
            </a:r>
          </a:p>
        </p:txBody>
      </p:sp>
      <p:sp>
        <p:nvSpPr>
          <p:cNvPr id="87239" name="AutoShape 199" descr="小棋盘"/>
          <p:cNvSpPr>
            <a:spLocks noChangeArrowheads="1"/>
          </p:cNvSpPr>
          <p:nvPr/>
        </p:nvSpPr>
        <p:spPr bwMode="auto">
          <a:xfrm>
            <a:off x="7050088" y="4713288"/>
            <a:ext cx="3505200" cy="1524000"/>
          </a:xfrm>
          <a:prstGeom prst="wedgeRoundRectCallout">
            <a:avLst>
              <a:gd name="adj1" fmla="val -43116"/>
              <a:gd name="adj2" fmla="val -119167"/>
              <a:gd name="adj3" fmla="val 16667"/>
            </a:avLst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为了瞬时增减负载电流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时，不致引起输出电压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有较大的波动。即用来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改善负载的瞬态响应。</a:t>
            </a:r>
          </a:p>
        </p:txBody>
      </p:sp>
      <p:sp>
        <p:nvSpPr>
          <p:cNvPr id="87240" name="AutoShape 200" descr="小棋盘"/>
          <p:cNvSpPr>
            <a:spLocks noChangeArrowheads="1"/>
          </p:cNvSpPr>
          <p:nvPr/>
        </p:nvSpPr>
        <p:spPr bwMode="auto">
          <a:xfrm>
            <a:off x="2910681" y="4713288"/>
            <a:ext cx="3124200" cy="1524000"/>
          </a:xfrm>
          <a:prstGeom prst="wedgeRoundRectCallout">
            <a:avLst>
              <a:gd name="adj1" fmla="val 1676"/>
              <a:gd name="adj2" fmla="val -113856"/>
              <a:gd name="adj3" fmla="val 16667"/>
            </a:avLst>
          </a:prstGeom>
          <a:pattFill prst="smCheck">
            <a:fgClr>
              <a:srgbClr val="00FF00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用来抵消输入端接线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较长时的电感效应，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防止产生自激振荡。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即用以改善波形。</a:t>
            </a:r>
          </a:p>
        </p:txBody>
      </p:sp>
      <p:sp>
        <p:nvSpPr>
          <p:cNvPr id="87199" name="Rectangle 159"/>
          <p:cNvSpPr>
            <a:spLocks noChangeArrowheads="1"/>
          </p:cNvSpPr>
          <p:nvPr/>
        </p:nvSpPr>
        <p:spPr bwMode="auto">
          <a:xfrm>
            <a:off x="2546350" y="1270004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cs typeface="Times New Roman" panose="02020603050405020304" pitchFamily="18" charset="0"/>
              </a:rPr>
              <a:t>输出为固定正电压时的接法如图所示。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77137" y="1951038"/>
            <a:ext cx="8016431" cy="2341562"/>
            <a:chOff x="484632" y="1951038"/>
            <a:chExt cx="8016431" cy="2341562"/>
          </a:xfrm>
        </p:grpSpPr>
        <p:pic>
          <p:nvPicPr>
            <p:cNvPr id="87241" name="Picture 201" descr="图片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275" y="1951038"/>
              <a:ext cx="5284788" cy="234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632" y="2095585"/>
              <a:ext cx="3530626" cy="204180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03904" y="2209804"/>
              <a:ext cx="315709" cy="32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445844" y="2367814"/>
              <a:ext cx="933651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25263" y="1890624"/>
            <a:ext cx="2175309" cy="22467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输入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和输出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之间的电压不得低于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，一般在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00" grpId="0" build="p" autoUpdateAnimBg="0"/>
      <p:bldP spid="87239" grpId="0" animBg="1" autoUpdateAnimBg="0"/>
      <p:bldP spid="87240" grpId="0" animBg="1" autoUpdateAnimBg="0"/>
      <p:bldP spid="87199" grpId="0" autoUpdateAnimBg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46125" y="646069"/>
            <a:ext cx="9144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850" y="665119"/>
            <a:ext cx="8308975" cy="13731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10V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=1A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,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defRPr/>
            </a:pP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，试用叠加原理求流过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的电流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和理想电流源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两端的电压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49715" y="4029031"/>
            <a:ext cx="1608133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</a:p>
          <a:p>
            <a:pPr algn="ctr" eaLnBrk="0" hangingPunct="0">
              <a:defRPr/>
            </a:pPr>
            <a:r>
              <a:rPr kumimoji="0" lang="zh-CN" altLang="zh-CN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将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断开</a:t>
            </a:r>
            <a:endParaRPr kumimoji="0" lang="zh-CN" altLang="en-US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19107" y="4128141"/>
            <a:ext cx="160332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</a:p>
          <a:p>
            <a:pPr algn="ctr">
              <a:defRPr/>
            </a:pPr>
            <a:r>
              <a:rPr kumimoji="0"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kumimoji="0"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zh-CN" altLang="zh-CN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</a:t>
            </a:r>
            <a:endParaRPr kumimoji="0"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6763" y="4635456"/>
            <a:ext cx="2227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 b)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25588" y="4968831"/>
          <a:ext cx="411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3" imgW="1360170" imgH="335915" progId="Equation.3">
                  <p:embed/>
                </p:oleObj>
              </mc:Choice>
              <mc:Fallback>
                <p:oleObj name="Equation" r:id="rId3" imgW="1360170" imgH="335915" progId="Equation.3">
                  <p:embed/>
                  <p:pic>
                    <p:nvPicPr>
                      <p:cNvPr id="0" name="图片 44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968831"/>
                        <a:ext cx="411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1"/>
          <p:cNvGraphicFramePr>
            <a:graphicFrameLocks noChangeAspect="1"/>
          </p:cNvGraphicFramePr>
          <p:nvPr/>
        </p:nvGraphicFramePr>
        <p:xfrm>
          <a:off x="1566863" y="6083256"/>
          <a:ext cx="3941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5" imgW="1186180" imgH="173355" progId="Equation.3">
                  <p:embed/>
                </p:oleObj>
              </mc:Choice>
              <mc:Fallback>
                <p:oleObj name="Equation" r:id="rId5" imgW="1186180" imgH="173355" progId="Equation.3">
                  <p:embed/>
                  <p:pic>
                    <p:nvPicPr>
                      <p:cNvPr id="0" name="图片 44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6083256"/>
                        <a:ext cx="39417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8"/>
          <p:cNvSpPr txBox="1">
            <a:spLocks noChangeArrowheads="1"/>
          </p:cNvSpPr>
          <p:nvPr/>
        </p:nvSpPr>
        <p:spPr bwMode="auto">
          <a:xfrm>
            <a:off x="6056313" y="4098365"/>
            <a:ext cx="266541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kumimoji="0"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81" descr="图片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55756"/>
            <a:ext cx="3246437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2" descr="图片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1920831"/>
            <a:ext cx="258286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3" descr="图片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931944"/>
            <a:ext cx="28384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43363" y="809323"/>
            <a:ext cx="4903787" cy="73866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24000" y="5844873"/>
          <a:ext cx="579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3" imgW="1776730" imgH="161925" progId="Equation.3">
                  <p:embed/>
                </p:oleObj>
              </mc:Choice>
              <mc:Fallback>
                <p:oleObj name="Equation" r:id="rId3" imgW="1776730" imgH="161925" progId="Equation.3">
                  <p:embed/>
                  <p:pic>
                    <p:nvPicPr>
                      <p:cNvPr id="0" name="图片 45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44873"/>
                        <a:ext cx="5791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9"/>
          <p:cNvSpPr txBox="1">
            <a:spLocks noChangeArrowheads="1"/>
          </p:cNvSpPr>
          <p:nvPr/>
        </p:nvSpPr>
        <p:spPr bwMode="auto">
          <a:xfrm>
            <a:off x="438150" y="4587573"/>
            <a:ext cx="2097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90"/>
          <p:cNvGraphicFramePr>
            <a:graphicFrameLocks noChangeAspect="1"/>
          </p:cNvGraphicFramePr>
          <p:nvPr/>
        </p:nvGraphicFramePr>
        <p:xfrm>
          <a:off x="2362200" y="4395486"/>
          <a:ext cx="507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5" imgW="1609090" imgH="335915" progId="Equation.3">
                  <p:embed/>
                </p:oleObj>
              </mc:Choice>
              <mc:Fallback>
                <p:oleObj name="Equation" r:id="rId5" imgW="1609090" imgH="335915" progId="Equation.3">
                  <p:embed/>
                  <p:pic>
                    <p:nvPicPr>
                      <p:cNvPr id="0" name="图片 45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95486"/>
                        <a:ext cx="507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1"/>
          <p:cNvGraphicFramePr>
            <a:graphicFrameLocks noChangeAspect="1"/>
          </p:cNvGraphicFramePr>
          <p:nvPr/>
        </p:nvGraphicFramePr>
        <p:xfrm>
          <a:off x="2357438" y="5309886"/>
          <a:ext cx="44846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7" imgW="1371600" imgH="173355" progId="Equation.3">
                  <p:embed/>
                </p:oleObj>
              </mc:Choice>
              <mc:Fallback>
                <p:oleObj name="Equation" r:id="rId7" imgW="1371600" imgH="173355" progId="Equation.3">
                  <p:embed/>
                  <p:pic>
                    <p:nvPicPr>
                      <p:cNvPr id="0" name="图片 45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309886"/>
                        <a:ext cx="44846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3"/>
          <p:cNvSpPr txBox="1">
            <a:spLocks noChangeArrowheads="1"/>
          </p:cNvSpPr>
          <p:nvPr/>
        </p:nvSpPr>
        <p:spPr bwMode="auto">
          <a:xfrm>
            <a:off x="746125" y="674386"/>
            <a:ext cx="9144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" name="Text Box 184"/>
          <p:cNvSpPr txBox="1">
            <a:spLocks noChangeArrowheads="1"/>
          </p:cNvSpPr>
          <p:nvPr/>
        </p:nvSpPr>
        <p:spPr bwMode="auto">
          <a:xfrm>
            <a:off x="323850" y="698198"/>
            <a:ext cx="8308975" cy="137318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=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10V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=1A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,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defRPr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，试用叠加原理求流过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和理想电流源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两端的电压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188" descr="图片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69773"/>
            <a:ext cx="8609012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2"/>
          <p:cNvGraphicFramePr>
            <a:graphicFrameLocks noChangeAspect="1"/>
          </p:cNvGraphicFramePr>
          <p:nvPr/>
        </p:nvGraphicFramePr>
        <p:xfrm>
          <a:off x="2357438" y="6340173"/>
          <a:ext cx="54102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10" imgW="1631950" imgH="173355" progId="Equation.3">
                  <p:embed/>
                </p:oleObj>
              </mc:Choice>
              <mc:Fallback>
                <p:oleObj name="Equation" r:id="rId10" imgW="1631950" imgH="173355" progId="Equation.3">
                  <p:embed/>
                  <p:pic>
                    <p:nvPicPr>
                      <p:cNvPr id="0" name="图片 45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6340173"/>
                        <a:ext cx="54102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2"/>
          <p:cNvSpPr txBox="1">
            <a:spLocks noChangeArrowheads="1"/>
          </p:cNvSpPr>
          <p:nvPr/>
        </p:nvSpPr>
        <p:spPr bwMode="auto">
          <a:xfrm>
            <a:off x="468313" y="606340"/>
            <a:ext cx="84312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</a:rPr>
              <a:t>2: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求图示电路中的电流 </a:t>
            </a:r>
            <a:r>
              <a:rPr lang="en-US" altLang="zh-CN" sz="2800" b="1" i="1" dirty="0"/>
              <a:t>I</a:t>
            </a:r>
            <a:r>
              <a:rPr lang="zh-CN" altLang="en-US" sz="2800" b="1" dirty="0"/>
              <a:t>。已知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>
                <a:ea typeface="隶书" panose="02010509060101010101" pitchFamily="49" charset="-122"/>
              </a:rPr>
              <a:t>=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3 </a:t>
            </a:r>
            <a:r>
              <a:rPr lang="en-US" altLang="zh-CN" sz="2800" b="1" dirty="0">
                <a:ea typeface="隶书" panose="02010509060101010101" pitchFamily="49" charset="-122"/>
              </a:rPr>
              <a:t>= 2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2</a:t>
            </a:r>
            <a:r>
              <a:rPr lang="en-US" altLang="zh-CN" sz="2800" b="1" dirty="0">
                <a:ea typeface="隶书" panose="02010509060101010101" pitchFamily="49" charset="-122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,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4 </a:t>
            </a:r>
            <a:r>
              <a:rPr lang="en-US" altLang="zh-CN" sz="2800" b="1" dirty="0">
                <a:ea typeface="隶书" panose="02010509060101010101" pitchFamily="49" charset="-122"/>
              </a:rPr>
              <a:t>= 8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5 </a:t>
            </a:r>
            <a:r>
              <a:rPr lang="en-US" altLang="zh-CN" sz="2800" b="1" dirty="0">
                <a:ea typeface="隶书" panose="02010509060101010101" pitchFamily="49" charset="-122"/>
              </a:rPr>
              <a:t>=14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ea typeface="隶书" panose="02010509060101010101" pitchFamily="49" charset="-122"/>
              </a:rPr>
              <a:t>= 8V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>
                <a:ea typeface="隶书" panose="02010509060101010101" pitchFamily="49" charset="-122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V, 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S</a:t>
            </a:r>
            <a:r>
              <a:rPr lang="en-US" altLang="zh-CN" sz="2800" b="1" dirty="0">
                <a:ea typeface="隶书" panose="02010509060101010101" pitchFamily="49" charset="-122"/>
              </a:rPr>
              <a:t>= 3</a:t>
            </a: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ea typeface="隶书" panose="02010509060101010101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b="1" dirty="0"/>
              <a:t>   </a:t>
            </a:r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336675" y="4252361"/>
            <a:ext cx="5580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99"/>
                </a:solidFill>
              </a:rPr>
              <a:t>(1) 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断开待求量，</a:t>
            </a: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800" b="1" i="1" dirty="0">
                <a:solidFill>
                  <a:srgbClr val="000099"/>
                </a:solidFill>
              </a:rPr>
              <a:t>U</a:t>
            </a:r>
            <a:r>
              <a:rPr lang="en-US" altLang="zh-CN" b="1" baseline="-25000" dirty="0">
                <a:solidFill>
                  <a:srgbClr val="000099"/>
                </a:solidFill>
              </a:rPr>
              <a:t>OC</a:t>
            </a:r>
          </a:p>
        </p:txBody>
      </p:sp>
      <p:sp>
        <p:nvSpPr>
          <p:cNvPr id="4" name="Text Box 95"/>
          <p:cNvSpPr txBox="1">
            <a:spLocks noChangeArrowheads="1"/>
          </p:cNvSpPr>
          <p:nvPr/>
        </p:nvSpPr>
        <p:spPr bwMode="auto">
          <a:xfrm>
            <a:off x="4389438" y="5654590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ea typeface="隶书" panose="02010509060101010101" pitchFamily="49" charset="-122"/>
              </a:rPr>
              <a:t>=14V</a:t>
            </a:r>
          </a:p>
        </p:txBody>
      </p:sp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1319213" y="5626015"/>
            <a:ext cx="330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U</a:t>
            </a:r>
            <a:r>
              <a:rPr lang="en-US" altLang="zh-CN" b="1" baseline="-25000"/>
              <a:t>OC </a:t>
            </a:r>
            <a:r>
              <a:rPr lang="en-US" altLang="zh-CN" sz="2800" b="1"/>
              <a:t>=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3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3 </a:t>
            </a:r>
            <a:r>
              <a:rPr lang="en-US" altLang="zh-CN" sz="2800" b="1">
                <a:ea typeface="隶书" panose="02010509060101010101" pitchFamily="49" charset="-122"/>
              </a:rPr>
              <a:t>–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ea typeface="隶书" panose="02010509060101010101" pitchFamily="49" charset="-122"/>
              </a:rPr>
              <a:t>+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S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2</a:t>
            </a:r>
            <a:r>
              <a:rPr lang="en-US" altLang="zh-CN" sz="2800" b="1" i="1" baseline="-25000"/>
              <a:t> </a:t>
            </a:r>
          </a:p>
        </p:txBody>
      </p:sp>
      <p:sp>
        <p:nvSpPr>
          <p:cNvPr id="6" name="Text Box 97"/>
          <p:cNvSpPr txBox="1">
            <a:spLocks noChangeArrowheads="1"/>
          </p:cNvSpPr>
          <p:nvPr/>
        </p:nvSpPr>
        <p:spPr bwMode="auto">
          <a:xfrm>
            <a:off x="785813" y="4229015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解：</a:t>
            </a:r>
          </a:p>
        </p:txBody>
      </p:sp>
      <p:grpSp>
        <p:nvGrpSpPr>
          <p:cNvPr id="7" name="Group 337"/>
          <p:cNvGrpSpPr/>
          <p:nvPr/>
        </p:nvGrpSpPr>
        <p:grpSpPr bwMode="auto">
          <a:xfrm>
            <a:off x="1289050" y="4629065"/>
            <a:ext cx="2641600" cy="990600"/>
            <a:chOff x="648" y="1664"/>
            <a:chExt cx="1664" cy="624"/>
          </a:xfrm>
        </p:grpSpPr>
        <p:sp>
          <p:nvSpPr>
            <p:cNvPr id="8" name="Text Box 338"/>
            <p:cNvSpPr txBox="1">
              <a:spLocks noChangeArrowheads="1"/>
            </p:cNvSpPr>
            <p:nvPr/>
          </p:nvSpPr>
          <p:spPr bwMode="auto">
            <a:xfrm>
              <a:off x="1278" y="166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E</a:t>
              </a:r>
              <a:r>
                <a:rPr lang="en-US" altLang="zh-CN" sz="2800" b="1" baseline="-25000"/>
                <a:t>1</a:t>
              </a:r>
            </a:p>
          </p:txBody>
        </p:sp>
        <p:grpSp>
          <p:nvGrpSpPr>
            <p:cNvPr id="9" name="Group 339"/>
            <p:cNvGrpSpPr/>
            <p:nvPr/>
          </p:nvGrpSpPr>
          <p:grpSpPr bwMode="auto">
            <a:xfrm>
              <a:off x="648" y="1831"/>
              <a:ext cx="1664" cy="457"/>
              <a:chOff x="616" y="1863"/>
              <a:chExt cx="1664" cy="457"/>
            </a:xfrm>
          </p:grpSpPr>
          <p:sp>
            <p:nvSpPr>
              <p:cNvPr id="10" name="Text Box 340"/>
              <p:cNvSpPr txBox="1">
                <a:spLocks noChangeArrowheads="1"/>
              </p:cNvSpPr>
              <p:nvPr/>
            </p:nvSpPr>
            <p:spPr bwMode="auto">
              <a:xfrm>
                <a:off x="616" y="1863"/>
                <a:ext cx="5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 </a:t>
                </a:r>
                <a:r>
                  <a:rPr lang="en-US" altLang="zh-CN" sz="2800" b="1" i="1"/>
                  <a:t>I</a:t>
                </a:r>
                <a:r>
                  <a:rPr lang="en-US" altLang="zh-CN" sz="2800" b="1" baseline="-25000"/>
                  <a:t>3</a:t>
                </a:r>
                <a:r>
                  <a:rPr lang="en-US" altLang="zh-CN" sz="2800" b="1" i="1" baseline="-25000"/>
                  <a:t> </a:t>
                </a:r>
                <a:r>
                  <a:rPr lang="en-US" altLang="zh-CN" sz="2800" b="1"/>
                  <a:t>=</a:t>
                </a:r>
                <a:endParaRPr lang="en-US" altLang="zh-CN" sz="2800" b="1" i="1" baseline="-25000"/>
              </a:p>
            </p:txBody>
          </p:sp>
          <p:sp>
            <p:nvSpPr>
              <p:cNvPr id="11" name="Text Box 341"/>
              <p:cNvSpPr txBox="1">
                <a:spLocks noChangeArrowheads="1"/>
              </p:cNvSpPr>
              <p:nvPr/>
            </p:nvSpPr>
            <p:spPr bwMode="auto">
              <a:xfrm>
                <a:off x="1036" y="1993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R</a:t>
                </a:r>
                <a:r>
                  <a:rPr lang="en-US" altLang="zh-CN" sz="2800" b="1" baseline="-25000"/>
                  <a:t>1 </a:t>
                </a:r>
                <a:r>
                  <a:rPr lang="en-US" altLang="zh-CN" sz="2800" b="1">
                    <a:ea typeface="隶书" panose="02010509060101010101" pitchFamily="49" charset="-122"/>
                  </a:rPr>
                  <a:t>+ </a:t>
                </a:r>
                <a:r>
                  <a:rPr lang="en-US" altLang="zh-CN" sz="2800" b="1" i="1"/>
                  <a:t>R</a:t>
                </a:r>
                <a:r>
                  <a:rPr lang="en-US" altLang="zh-CN" sz="2800" b="1" baseline="-25000"/>
                  <a:t>3</a:t>
                </a:r>
              </a:p>
            </p:txBody>
          </p:sp>
          <p:sp>
            <p:nvSpPr>
              <p:cNvPr id="12" name="Line 342"/>
              <p:cNvSpPr>
                <a:spLocks noChangeShapeType="1"/>
              </p:cNvSpPr>
              <p:nvPr/>
            </p:nvSpPr>
            <p:spPr bwMode="auto">
              <a:xfrm>
                <a:off x="1104" y="2039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343"/>
              <p:cNvSpPr txBox="1">
                <a:spLocks noChangeArrowheads="1"/>
              </p:cNvSpPr>
              <p:nvPr/>
            </p:nvSpPr>
            <p:spPr bwMode="auto">
              <a:xfrm>
                <a:off x="1650" y="1864"/>
                <a:ext cx="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 = 2A</a:t>
                </a:r>
              </a:p>
            </p:txBody>
          </p:sp>
        </p:grpSp>
      </p:grpSp>
      <p:pic>
        <p:nvPicPr>
          <p:cNvPr id="14" name="Picture 345" descr="图片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79490"/>
            <a:ext cx="4132263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46" descr="图片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638215"/>
            <a:ext cx="4116388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93681" y="4050270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解：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1287418" y="4038691"/>
            <a:ext cx="3921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99"/>
                </a:solidFill>
              </a:rPr>
              <a:t>(2) 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求等效内阻 </a:t>
            </a:r>
            <a:r>
              <a:rPr lang="en-US" altLang="zh-CN" sz="2800" b="1" i="1" dirty="0">
                <a:solidFill>
                  <a:srgbClr val="000099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4" name="Text Box 52"/>
          <p:cNvSpPr txBox="1">
            <a:spLocks noChangeArrowheads="1"/>
          </p:cNvSpPr>
          <p:nvPr/>
        </p:nvSpPr>
        <p:spPr bwMode="auto">
          <a:xfrm>
            <a:off x="1300118" y="5208679"/>
            <a:ext cx="48910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99"/>
                </a:solidFill>
              </a:rPr>
              <a:t>(3) 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画出等效电路，求未知量 </a:t>
            </a:r>
            <a:r>
              <a:rPr lang="en-US" altLang="zh-CN" sz="2800" b="1" i="1" dirty="0">
                <a:solidFill>
                  <a:srgbClr val="000099"/>
                </a:solidFill>
              </a:rPr>
              <a:t>I</a:t>
            </a:r>
            <a:endParaRPr lang="en-US" altLang="zh-CN" sz="2800" b="1" baseline="-25000" dirty="0">
              <a:solidFill>
                <a:srgbClr val="000099"/>
              </a:solidFill>
            </a:endParaRPr>
          </a:p>
        </p:txBody>
      </p:sp>
      <p:grpSp>
        <p:nvGrpSpPr>
          <p:cNvPr id="5" name="Group 53"/>
          <p:cNvGrpSpPr/>
          <p:nvPr/>
        </p:nvGrpSpPr>
        <p:grpSpPr bwMode="auto">
          <a:xfrm>
            <a:off x="1835106" y="5617132"/>
            <a:ext cx="2840037" cy="900113"/>
            <a:chOff x="1788" y="3504"/>
            <a:chExt cx="1789" cy="567"/>
          </a:xfrm>
        </p:grpSpPr>
        <p:sp>
          <p:nvSpPr>
            <p:cNvPr id="6" name="Line 54"/>
            <p:cNvSpPr>
              <a:spLocks noChangeShapeType="1"/>
            </p:cNvSpPr>
            <p:nvPr/>
          </p:nvSpPr>
          <p:spPr bwMode="auto">
            <a:xfrm>
              <a:off x="2119" y="380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55"/>
            <p:cNvSpPr txBox="1">
              <a:spLocks noChangeArrowheads="1"/>
            </p:cNvSpPr>
            <p:nvPr/>
          </p:nvSpPr>
          <p:spPr bwMode="auto">
            <a:xfrm>
              <a:off x="2099" y="3744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0 </a:t>
              </a:r>
              <a:r>
                <a:rPr lang="en-US" altLang="zh-CN" sz="2800" b="1">
                  <a:solidFill>
                    <a:srgbClr val="FF0000"/>
                  </a:solidFill>
                  <a:ea typeface="隶书" panose="02010509060101010101" pitchFamily="49" charset="-122"/>
                </a:rPr>
                <a:t>+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237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2779" y="3626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  <a:ea typeface="隶书" panose="02010509060101010101" pitchFamily="49" charset="-122"/>
                </a:rPr>
                <a:t> = </a:t>
              </a:r>
              <a:r>
                <a:rPr lang="en-US" altLang="zh-CN" sz="2800" b="1">
                  <a:solidFill>
                    <a:srgbClr val="FF0000"/>
                  </a:solidFill>
                  <a:ea typeface="隶书" panose="02010509060101010101" pitchFamily="49" charset="-122"/>
                </a:rPr>
                <a:t>0.5A</a:t>
              </a:r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1788" y="3630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  <a:ea typeface="隶书" panose="02010509060101010101" pitchFamily="49" charset="-122"/>
                </a:rPr>
                <a:t>I=</a:t>
              </a:r>
            </a:p>
          </p:txBody>
        </p:sp>
      </p:grp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4929143" y="1475345"/>
            <a:ext cx="41243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58"/>
          <p:cNvSpPr txBox="1">
            <a:spLocks noChangeArrowheads="1"/>
          </p:cNvSpPr>
          <p:nvPr/>
        </p:nvSpPr>
        <p:spPr bwMode="auto">
          <a:xfrm>
            <a:off x="1831931" y="4586845"/>
            <a:ext cx="4570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R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 = </a:t>
            </a:r>
            <a:r>
              <a:rPr lang="en-US" altLang="zh-CN" sz="2800" b="1"/>
              <a:t>(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//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)+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+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=20 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</a:t>
            </a:r>
            <a:endParaRPr lang="en-US" altLang="zh-CN" sz="2800" b="1" baseline="-25000"/>
          </a:p>
        </p:txBody>
      </p:sp>
      <p:sp>
        <p:nvSpPr>
          <p:cNvPr id="13" name="Text Box 197"/>
          <p:cNvSpPr txBox="1">
            <a:spLocks noChangeArrowheads="1"/>
          </p:cNvSpPr>
          <p:nvPr/>
        </p:nvSpPr>
        <p:spPr bwMode="auto">
          <a:xfrm>
            <a:off x="377781" y="624445"/>
            <a:ext cx="84312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00"/>
                </a:solidFill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2:</a:t>
            </a:r>
            <a:r>
              <a:rPr lang="en-US" altLang="zh-CN" sz="2800" b="1"/>
              <a:t> </a:t>
            </a:r>
            <a:r>
              <a:rPr lang="zh-CN" altLang="en-US" sz="2800" b="1"/>
              <a:t>求图示电路中的电流 </a:t>
            </a:r>
            <a:r>
              <a:rPr lang="en-US" altLang="zh-CN" sz="2800" b="1" i="1"/>
              <a:t>I</a:t>
            </a:r>
            <a:r>
              <a:rPr lang="zh-CN" altLang="en-US" sz="2800" b="1"/>
              <a:t>。已知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 </a:t>
            </a:r>
            <a:r>
              <a:rPr lang="en-US" altLang="zh-CN" sz="2800" b="1">
                <a:ea typeface="隶书" panose="02010509060101010101" pitchFamily="49" charset="-122"/>
              </a:rPr>
              <a:t>=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3 </a:t>
            </a:r>
            <a:r>
              <a:rPr lang="en-US" altLang="zh-CN" sz="2800" b="1">
                <a:ea typeface="隶书" panose="02010509060101010101" pitchFamily="49" charset="-122"/>
              </a:rPr>
              <a:t>= 2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i="1"/>
              <a:t>R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ea typeface="隶书" panose="02010509060101010101" pitchFamily="49" charset="-122"/>
              </a:rPr>
              <a:t>= 5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,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4 </a:t>
            </a:r>
            <a:r>
              <a:rPr lang="en-US" altLang="zh-CN" sz="2800" b="1">
                <a:ea typeface="隶书" panose="02010509060101010101" pitchFamily="49" charset="-122"/>
              </a:rPr>
              <a:t>= 8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5 </a:t>
            </a:r>
            <a:r>
              <a:rPr lang="en-US" altLang="zh-CN" sz="2800" b="1">
                <a:ea typeface="隶书" panose="02010509060101010101" pitchFamily="49" charset="-122"/>
              </a:rPr>
              <a:t>=14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,  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ea typeface="隶书" panose="02010509060101010101" pitchFamily="49" charset="-122"/>
              </a:rPr>
              <a:t>= 8V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2 </a:t>
            </a:r>
            <a:r>
              <a:rPr lang="en-US" altLang="zh-CN" sz="2800" b="1">
                <a:ea typeface="隶书" panose="02010509060101010101" pitchFamily="49" charset="-122"/>
              </a:rPr>
              <a:t>= 5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V, 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S</a:t>
            </a:r>
            <a:r>
              <a:rPr lang="en-US" altLang="zh-CN" sz="2800" b="1">
                <a:ea typeface="隶书" panose="02010509060101010101" pitchFamily="49" charset="-122"/>
              </a:rPr>
              <a:t>= 3</a:t>
            </a:r>
            <a:r>
              <a:rPr lang="en-US" altLang="zh-CN" sz="2800" b="1"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>
                <a:ea typeface="隶书" panose="02010509060101010101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b="1"/>
              <a:t>   </a:t>
            </a:r>
          </a:p>
        </p:txBody>
      </p:sp>
      <p:pic>
        <p:nvPicPr>
          <p:cNvPr id="14" name="Picture 284" descr="图片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8" y="1556307"/>
            <a:ext cx="4256088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85" descr="图片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31" y="1583295"/>
            <a:ext cx="39830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6" descr="图片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46" y="4300301"/>
            <a:ext cx="21717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457" y="675154"/>
            <a:ext cx="441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三、电路的暂态分析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560" y="1829469"/>
            <a:ext cx="331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电路暂态分析</a:t>
            </a:r>
            <a:endParaRPr lang="zh-CN" altLang="en-US" sz="40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65084" y="1233970"/>
          <a:ext cx="712268" cy="189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" name="公式" r:id="rId3" imgW="3962400" imgH="5181600" progId="Equation.3">
                  <p:embed/>
                </p:oleObj>
              </mc:Choice>
              <mc:Fallback>
                <p:oleObj name="公式" r:id="rId3" imgW="3962400" imgH="5181600" progId="Equation.3">
                  <p:embed/>
                  <p:pic>
                    <p:nvPicPr>
                      <p:cNvPr id="0" name="图片 188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5084" y="1233970"/>
                        <a:ext cx="712268" cy="1898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21217" y="1027485"/>
            <a:ext cx="682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换路定理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初始值的求解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1217" y="1586803"/>
            <a:ext cx="682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一阶电路的三要素法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重点，必考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10516" y="2255475"/>
          <a:ext cx="712268" cy="36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" name="公式" r:id="rId5" imgW="3962400" imgH="5181600" progId="Equation.3">
                  <p:embed/>
                </p:oleObj>
              </mc:Choice>
              <mc:Fallback>
                <p:oleObj name="公式" r:id="rId5" imgW="3962400" imgH="5181600" progId="Equation.3">
                  <p:embed/>
                  <p:pic>
                    <p:nvPicPr>
                      <p:cNvPr id="0" name="图片 188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0516" y="2255475"/>
                        <a:ext cx="712268" cy="367702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66650" y="2284327"/>
            <a:ext cx="6210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、初始值的计算：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由</a:t>
            </a:r>
            <a:r>
              <a:rPr lang="en-US" altLang="zh-CN" sz="2800" b="1" dirty="0" smtClean="0"/>
              <a:t>t=0_</a:t>
            </a:r>
            <a:r>
              <a:rPr lang="zh-CN" altLang="en-US" sz="2800" b="1" dirty="0" smtClean="0"/>
              <a:t>时电路，求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由换路定理得：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画出</a:t>
            </a:r>
            <a:r>
              <a:rPr lang="en-US" altLang="zh-CN" sz="2800" b="1" dirty="0" smtClean="0"/>
              <a:t>t=0+</a:t>
            </a:r>
            <a:r>
              <a:rPr lang="zh-CN" altLang="en-US" sz="2800" b="1" dirty="0" smtClean="0"/>
              <a:t>时电路，求其余量初始值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866650" y="4129061"/>
            <a:ext cx="6210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、稳态值的计算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画出</a:t>
            </a:r>
            <a:r>
              <a:rPr lang="en-US" altLang="zh-CN" sz="2800" b="1" dirty="0" smtClean="0"/>
              <a:t>t=</a:t>
            </a:r>
            <a:r>
              <a:rPr lang="zh-CN" altLang="en-US" sz="2800" b="1" dirty="0" smtClean="0"/>
              <a:t>∞时电路，求稳态值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6648" y="5118616"/>
            <a:ext cx="6210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、时间常数的计算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电路：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RL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电路：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406039" y="2748464"/>
          <a:ext cx="1119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" name="公式" r:id="rId6" imgW="12496800" imgH="5486400" progId="Equation.3">
                  <p:embed/>
                </p:oleObj>
              </mc:Choice>
              <mc:Fallback>
                <p:oleObj name="公式" r:id="rId6" imgW="12496800" imgH="5486400" progId="Equation.3">
                  <p:embed/>
                  <p:pic>
                    <p:nvPicPr>
                      <p:cNvPr id="0" name="图片 188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06039" y="2748464"/>
                        <a:ext cx="111918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639881" y="2730668"/>
          <a:ext cx="927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" name="公式" r:id="rId8" imgW="10363200" imgH="5181600" progId="Equation.3">
                  <p:embed/>
                </p:oleObj>
              </mc:Choice>
              <mc:Fallback>
                <p:oleObj name="公式" r:id="rId8" imgW="10363200" imgH="5181600" progId="Equation.3">
                  <p:embed/>
                  <p:pic>
                    <p:nvPicPr>
                      <p:cNvPr id="0" name="图片 188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39881" y="2730668"/>
                        <a:ext cx="9271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966985" y="3177197"/>
          <a:ext cx="2155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5" name="公式" r:id="rId10" imgW="24079200" imgH="5486400" progId="Equation.3">
                  <p:embed/>
                </p:oleObj>
              </mc:Choice>
              <mc:Fallback>
                <p:oleObj name="公式" r:id="rId10" imgW="24079200" imgH="5486400" progId="Equation.3">
                  <p:embed/>
                  <p:pic>
                    <p:nvPicPr>
                      <p:cNvPr id="0" name="图片 188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66985" y="3177197"/>
                        <a:ext cx="21558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984766" y="5595669"/>
          <a:ext cx="122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6" name="公式" r:id="rId12" imgW="13716000" imgH="5791200" progId="Equation.3">
                  <p:embed/>
                </p:oleObj>
              </mc:Choice>
              <mc:Fallback>
                <p:oleObj name="公式" r:id="rId12" imgW="13716000" imgH="5791200" progId="Equation.3">
                  <p:embed/>
                  <p:pic>
                    <p:nvPicPr>
                      <p:cNvPr id="0" name="图片 188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84766" y="5595669"/>
                        <a:ext cx="122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916504" y="6059620"/>
          <a:ext cx="13636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7" name="公式" r:id="rId14" imgW="15240000" imgH="5791200" progId="Equation.3">
                  <p:embed/>
                </p:oleObj>
              </mc:Choice>
              <mc:Fallback>
                <p:oleObj name="公式" r:id="rId14" imgW="15240000" imgH="5791200" progId="Equation.3">
                  <p:embed/>
                  <p:pic>
                    <p:nvPicPr>
                      <p:cNvPr id="0" name="图片 188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16504" y="6059620"/>
                        <a:ext cx="136366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0457" y="3702395"/>
          <a:ext cx="5427203" cy="90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8" name="公式" r:id="rId16" imgW="47548800" imgH="7924800" progId="Equation.3">
                  <p:embed/>
                </p:oleObj>
              </mc:Choice>
              <mc:Fallback>
                <p:oleObj name="公式" r:id="rId16" imgW="47548800" imgH="7924800" progId="Equation.3">
                  <p:embed/>
                  <p:pic>
                    <p:nvPicPr>
                      <p:cNvPr id="0" name="图片 188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0457" y="3702395"/>
                        <a:ext cx="5427203" cy="906219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上箭头标注 19"/>
          <p:cNvSpPr/>
          <p:nvPr/>
        </p:nvSpPr>
        <p:spPr>
          <a:xfrm>
            <a:off x="418318" y="4708258"/>
            <a:ext cx="3892398" cy="122424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9554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可以是电压和电流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685800"/>
            <a:ext cx="121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8200" y="3429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2800" b="1" i="1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=0-</a:t>
            </a: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时电路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685800"/>
            <a:ext cx="1019420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电路如图，开关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闭合前电路已处于稳态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闭合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≧0</a:t>
            </a:r>
            <a:r>
              <a:rPr lang="zh-CN" altLang="en-US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时电容电压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和电流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" name="Group 5"/>
          <p:cNvGrpSpPr/>
          <p:nvPr/>
        </p:nvGrpSpPr>
        <p:grpSpPr bwMode="auto">
          <a:xfrm>
            <a:off x="304800" y="2286000"/>
            <a:ext cx="3276600" cy="519113"/>
            <a:chOff x="96" y="1728"/>
            <a:chExt cx="2064" cy="32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6" y="172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69" y="1728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用三要素法求解</a:t>
              </a:r>
            </a:p>
          </p:txBody>
        </p:sp>
      </p:grp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879475" y="3886200"/>
          <a:ext cx="4149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3" imgW="1284605" imgH="300990" progId="Equation.3">
                  <p:embed/>
                </p:oleObj>
              </mc:Choice>
              <mc:Fallback>
                <p:oleObj name="Equation" r:id="rId3" imgW="1284605" imgH="300990" progId="Equation.3">
                  <p:embed/>
                  <p:pic>
                    <p:nvPicPr>
                      <p:cNvPr id="0" name="图片 40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886200"/>
                        <a:ext cx="4149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/>
          <p:nvPr/>
        </p:nvGrpSpPr>
        <p:grpSpPr bwMode="auto">
          <a:xfrm>
            <a:off x="622300" y="2835275"/>
            <a:ext cx="3246438" cy="593725"/>
            <a:chOff x="344" y="1872"/>
            <a:chExt cx="2045" cy="374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4" y="1872"/>
              <a:ext cx="12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000099"/>
                  </a:solidFill>
                  <a:cs typeface="Times New Roman" panose="02020603050405020304" pitchFamily="18" charset="0"/>
                </a:rPr>
                <a:t>(1)</a:t>
              </a:r>
              <a:r>
                <a:rPr lang="zh-CN" altLang="en-US" sz="2800" b="1" dirty="0" smtClean="0">
                  <a:solidFill>
                    <a:srgbClr val="000099"/>
                  </a:solidFill>
                  <a:cs typeface="Times New Roman" panose="02020603050405020304" pitchFamily="18" charset="0"/>
                </a:rPr>
                <a:t>求</a:t>
              </a:r>
              <a:r>
                <a:rPr lang="zh-CN" altLang="en-US" sz="2800" b="1" dirty="0">
                  <a:solidFill>
                    <a:srgbClr val="000099"/>
                  </a:solidFill>
                  <a:cs typeface="Times New Roman" panose="02020603050405020304" pitchFamily="18" charset="0"/>
                </a:rPr>
                <a:t>初始值</a:t>
              </a: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611" y="1872"/>
            <a:ext cx="7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7" name="公式" r:id="rId5" imgW="358775" imgH="173355" progId="Equation.3">
                    <p:embed/>
                  </p:oleObj>
                </mc:Choice>
                <mc:Fallback>
                  <p:oleObj name="公式" r:id="rId5" imgW="358775" imgH="173355" progId="Equation.3">
                    <p:embed/>
                    <p:pic>
                      <p:nvPicPr>
                        <p:cNvPr id="0" name="图片 409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1872"/>
                          <a:ext cx="7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962025" y="4876800"/>
          <a:ext cx="3152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7" imgW="1070610" imgH="173355" progId="Equation.3">
                  <p:embed/>
                </p:oleObj>
              </mc:Choice>
              <mc:Fallback>
                <p:oleObj name="Equation" r:id="rId7" imgW="1070610" imgH="173355" progId="Equation.3">
                  <p:embed/>
                  <p:pic>
                    <p:nvPicPr>
                      <p:cNvPr id="0" name="图片 40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876800"/>
                        <a:ext cx="3152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741359" y="1402439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852609" y="1402439"/>
            <a:ext cx="71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5" name="Picture 90" descr="图片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28" y="1834019"/>
            <a:ext cx="46561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1" descr="图片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28" y="3789363"/>
            <a:ext cx="39322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zZjM0MjE1ZDM1YWNjNzU5NTIzZWM3NjI4M2FkZ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2254</Words>
  <Application>Microsoft Office PowerPoint</Application>
  <PresentationFormat>宽屏</PresentationFormat>
  <Paragraphs>311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楷体_GB2312</vt:lpstr>
      <vt:lpstr>隶书</vt:lpstr>
      <vt:lpstr>宋体</vt:lpstr>
      <vt:lpstr>幼圆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集成稳压电源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</dc:creator>
  <cp:lastModifiedBy>Microsoft 帐户</cp:lastModifiedBy>
  <cp:revision>160</cp:revision>
  <dcterms:created xsi:type="dcterms:W3CDTF">2021-11-11T01:53:00Z</dcterms:created>
  <dcterms:modified xsi:type="dcterms:W3CDTF">2023-12-09T19:07:33Z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185414A90F5C408C88FB5EE9A2168EF0_12</vt:lpwstr>
  </property>
  <property fmtid="{D5CDD505-2E9C-101B-9397-08002B2CF9AE}" pid="3" name="KSOProductBuildVer">
    <vt:lpwstr>2052-12.1.0.15712</vt:lpwstr>
  </property>
</Properties>
</file>