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33"/>
    <a:srgbClr val="800080"/>
    <a:srgbClr val="99CC00"/>
    <a:srgbClr val="66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5B3-8A8D-4C07-B5A6-2490B5EF9463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DB1F6-0A89-47DF-86C0-9715806D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0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9pPr>
          </a:lstStyle>
          <a:p>
            <a:fld id="{5D2CEAF0-5144-4383-89A4-DAC7FA39B1B2}" type="slidenum">
              <a:rPr lang="en-US" altLang="zh-CN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41850" cy="3481388"/>
          </a:xfrm>
          <a:ln w="1270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447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9pPr>
          </a:lstStyle>
          <a:p>
            <a:fld id="{0600DB57-C26F-4A7D-9485-533C2C544143}" type="slidenum">
              <a:rPr lang="en-US" altLang="zh-CN" sz="12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41850" cy="3481388"/>
          </a:xfrm>
          <a:ln w="1270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062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9pPr>
          </a:lstStyle>
          <a:p>
            <a:fld id="{D2D976F2-D142-4B14-9BD0-11FB96DB16B4}" type="slidenum">
              <a:rPr lang="en-US" altLang="zh-CN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41850" cy="3481388"/>
          </a:xfrm>
          <a:ln w="1270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6327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9pPr>
          </a:lstStyle>
          <a:p>
            <a:fld id="{47D1DEA4-B81C-4B2A-B18E-8778D9F8EA57}" type="slidenum">
              <a:rPr lang="en-US" altLang="zh-CN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41850" cy="3481388"/>
          </a:xfrm>
          <a:ln w="1270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152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1pPr>
            <a:lvl2pPr marL="742950" indent="-28575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2pPr>
            <a:lvl3pPr marL="11430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3pPr>
            <a:lvl4pPr marL="16002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4pPr>
            <a:lvl5pPr marL="2057400" indent="-228600"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Plotter" pitchFamily="49" charset="0"/>
                <a:ea typeface="宋体" panose="02010600030101010101" pitchFamily="2" charset="-122"/>
              </a:defRPr>
            </a:lvl9pPr>
          </a:lstStyle>
          <a:p>
            <a:fld id="{DD7DD338-B22C-4169-8453-FDDBB5ADCD5D}" type="slidenum">
              <a:rPr lang="en-US" altLang="zh-CN" sz="12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54050"/>
            <a:ext cx="4641850" cy="3481388"/>
          </a:xfrm>
          <a:ln w="12700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969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225"/>
            <a:ext cx="9144000" cy="7009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 userDrawn="1"/>
        </p:nvSpPr>
        <p:spPr>
          <a:xfrm>
            <a:off x="1216404" y="1434518"/>
            <a:ext cx="6711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66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16404" y="4406279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讲授：曾军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16404" y="5256778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电力学院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18636-C75F-43E8-95B2-BC2FD790E1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42826" y="6492875"/>
            <a:ext cx="1233182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5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229742" y="50343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rgbClr val="00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1800" b="0" dirty="0">
              <a:solidFill>
                <a:srgbClr val="0066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447566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6583"/>
            <a:ext cx="1709159" cy="415644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0" y="465742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8111841" y="6585358"/>
            <a:ext cx="327171" cy="272642"/>
          </a:xfrm>
          <a:prstGeom prst="actionButtonBackPrevious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8447558" y="6585358"/>
            <a:ext cx="327170" cy="272642"/>
          </a:xfrm>
          <a:prstGeom prst="actionButtonForwardNext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结束 9">
            <a:hlinkClick r:id="" action="ppaction://hlinkshowjump?jump=lastslide" highlightClick="1"/>
          </p:cNvPr>
          <p:cNvSpPr/>
          <p:nvPr userDrawn="1"/>
        </p:nvSpPr>
        <p:spPr>
          <a:xfrm>
            <a:off x="8783274" y="6585358"/>
            <a:ext cx="327170" cy="272642"/>
          </a:xfrm>
          <a:prstGeom prst="actionButtonEnd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开始 10">
            <a:hlinkClick r:id="" action="ppaction://hlinkshowjump?jump=firstslide" highlightClick="1"/>
          </p:cNvPr>
          <p:cNvSpPr/>
          <p:nvPr userDrawn="1"/>
        </p:nvSpPr>
        <p:spPr>
          <a:xfrm>
            <a:off x="7776126" y="6585358"/>
            <a:ext cx="327169" cy="272642"/>
          </a:xfrm>
          <a:prstGeom prst="actionButtonBeginning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280482" y="6493079"/>
            <a:ext cx="583035" cy="364921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89045E0B-6A83-4EB6-8BF3-A1378D93F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3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114800" y="4572000"/>
          <a:ext cx="4114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剪辑" r:id="rId3" imgW="6545263" imgH="1706563" progId="MS_ClipArt_Gallery.2">
                  <p:embed/>
                </p:oleObj>
              </mc:Choice>
              <mc:Fallback>
                <p:oleObj name="剪辑" r:id="rId3" imgW="6545263" imgH="17065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4114800" cy="160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219200" y="3124200"/>
          <a:ext cx="3025775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剪辑" r:id="rId5" imgW="3025775" imgH="3252788" progId="MS_ClipArt_Gallery.2">
                  <p:embed/>
                </p:oleObj>
              </mc:Choice>
              <mc:Fallback>
                <p:oleObj name="剪辑" r:id="rId5" imgW="3025775" imgH="32527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3025775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143000" y="762000"/>
            <a:ext cx="2514600" cy="1828800"/>
            <a:chOff x="720" y="480"/>
            <a:chExt cx="1584" cy="1152"/>
          </a:xfrm>
        </p:grpSpPr>
        <p:sp>
          <p:nvSpPr>
            <p:cNvPr id="16390" name="AutoShape 5"/>
            <p:cNvSpPr>
              <a:spLocks noChangeArrowheads="1"/>
            </p:cNvSpPr>
            <p:nvPr/>
          </p:nvSpPr>
          <p:spPr bwMode="auto">
            <a:xfrm>
              <a:off x="720" y="480"/>
              <a:ext cx="1584" cy="1152"/>
            </a:xfrm>
            <a:prstGeom prst="cloudCallout">
              <a:avLst>
                <a:gd name="adj1" fmla="val 46718"/>
                <a:gd name="adj2" fmla="val 947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6000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1008" y="720"/>
              <a:ext cx="977" cy="64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FF0033"/>
                  </a:solidFill>
                </a:rPr>
                <a:t>EV?</a:t>
              </a:r>
            </a:p>
          </p:txBody>
        </p:sp>
      </p:grp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953000" y="614363"/>
            <a:ext cx="3270250" cy="2298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33"/>
                </a:solidFill>
              </a:rPr>
              <a:t>Electric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33"/>
                </a:solidFill>
              </a:rPr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9994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538678"/>
            <a:ext cx="6565900" cy="8810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0080"/>
                </a:solidFill>
              </a:rPr>
              <a:t>21</a:t>
            </a:r>
            <a:r>
              <a:rPr lang="zh-CN" altLang="en-US" sz="4000" b="1">
                <a:solidFill>
                  <a:srgbClr val="000080"/>
                </a:solidFill>
              </a:rPr>
              <a:t>世纪</a:t>
            </a:r>
            <a:r>
              <a:rPr lang="zh-CN" altLang="en-US" sz="4000" b="1">
                <a:solidFill>
                  <a:schemeClr val="accent1"/>
                </a:solidFill>
              </a:rPr>
              <a:t> 绿色 </a:t>
            </a:r>
            <a:r>
              <a:rPr lang="zh-CN" altLang="en-US" sz="4000" b="1">
                <a:solidFill>
                  <a:srgbClr val="000080"/>
                </a:solidFill>
              </a:rPr>
              <a:t>环保汽车</a:t>
            </a:r>
            <a:r>
              <a:rPr lang="en-US" altLang="zh-CN" sz="4000" b="1">
                <a:solidFill>
                  <a:srgbClr val="FF0000"/>
                </a:solidFill>
              </a:rPr>
              <a:t>EV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848350" y="5894902"/>
            <a:ext cx="2686050" cy="60483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安全、舒适、可靠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819400" y="2672278"/>
            <a:ext cx="4267200" cy="1905000"/>
            <a:chOff x="2784" y="1776"/>
            <a:chExt cx="2688" cy="1200"/>
          </a:xfrm>
        </p:grpSpPr>
        <p:sp>
          <p:nvSpPr>
            <p:cNvPr id="17415" name="Freeform 5"/>
            <p:cNvSpPr>
              <a:spLocks/>
            </p:cNvSpPr>
            <p:nvPr/>
          </p:nvSpPr>
          <p:spPr bwMode="auto">
            <a:xfrm>
              <a:off x="3804" y="1836"/>
              <a:ext cx="103" cy="261"/>
            </a:xfrm>
            <a:custGeom>
              <a:avLst/>
              <a:gdLst>
                <a:gd name="T0" fmla="*/ 1 w 183"/>
                <a:gd name="T1" fmla="*/ 3 h 259"/>
                <a:gd name="T2" fmla="*/ 0 w 183"/>
                <a:gd name="T3" fmla="*/ 0 h 259"/>
                <a:gd name="T4" fmla="*/ 12 w 183"/>
                <a:gd name="T5" fmla="*/ 267 h 259"/>
                <a:gd name="T6" fmla="*/ 19 w 183"/>
                <a:gd name="T7" fmla="*/ 267 h 259"/>
                <a:gd name="T8" fmla="*/ 5 w 183"/>
                <a:gd name="T9" fmla="*/ 0 h 259"/>
                <a:gd name="T10" fmla="*/ 1 w 183"/>
                <a:gd name="T11" fmla="*/ 3 h 2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3" h="259">
                  <a:moveTo>
                    <a:pt x="5" y="3"/>
                  </a:moveTo>
                  <a:lnTo>
                    <a:pt x="0" y="0"/>
                  </a:lnTo>
                  <a:lnTo>
                    <a:pt x="121" y="259"/>
                  </a:lnTo>
                  <a:lnTo>
                    <a:pt x="183" y="259"/>
                  </a:lnTo>
                  <a:lnTo>
                    <a:pt x="5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Freeform 6"/>
            <p:cNvSpPr>
              <a:spLocks/>
            </p:cNvSpPr>
            <p:nvPr/>
          </p:nvSpPr>
          <p:spPr bwMode="auto">
            <a:xfrm>
              <a:off x="4312" y="1982"/>
              <a:ext cx="95" cy="174"/>
            </a:xfrm>
            <a:custGeom>
              <a:avLst/>
              <a:gdLst>
                <a:gd name="T0" fmla="*/ 4 w 169"/>
                <a:gd name="T1" fmla="*/ 20 h 174"/>
                <a:gd name="T2" fmla="*/ 5 w 169"/>
                <a:gd name="T3" fmla="*/ 17 h 174"/>
                <a:gd name="T4" fmla="*/ 17 w 169"/>
                <a:gd name="T5" fmla="*/ 174 h 174"/>
                <a:gd name="T6" fmla="*/ 11 w 169"/>
                <a:gd name="T7" fmla="*/ 165 h 174"/>
                <a:gd name="T8" fmla="*/ 0 w 169"/>
                <a:gd name="T9" fmla="*/ 0 h 174"/>
                <a:gd name="T10" fmla="*/ 4 w 169"/>
                <a:gd name="T11" fmla="*/ 20 h 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9" h="174">
                  <a:moveTo>
                    <a:pt x="45" y="20"/>
                  </a:moveTo>
                  <a:lnTo>
                    <a:pt x="49" y="17"/>
                  </a:lnTo>
                  <a:lnTo>
                    <a:pt x="169" y="174"/>
                  </a:lnTo>
                  <a:lnTo>
                    <a:pt x="111" y="165"/>
                  </a:lnTo>
                  <a:lnTo>
                    <a:pt x="0" y="0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Freeform 7"/>
            <p:cNvSpPr>
              <a:spLocks/>
            </p:cNvSpPr>
            <p:nvPr/>
          </p:nvSpPr>
          <p:spPr bwMode="auto">
            <a:xfrm>
              <a:off x="3594" y="1822"/>
              <a:ext cx="947" cy="372"/>
            </a:xfrm>
            <a:custGeom>
              <a:avLst/>
              <a:gdLst>
                <a:gd name="T0" fmla="*/ 1 w 1679"/>
                <a:gd name="T1" fmla="*/ 53 h 368"/>
                <a:gd name="T2" fmla="*/ 17 w 1679"/>
                <a:gd name="T3" fmla="*/ 42 h 368"/>
                <a:gd name="T4" fmla="*/ 29 w 1679"/>
                <a:gd name="T5" fmla="*/ 42 h 368"/>
                <a:gd name="T6" fmla="*/ 46 w 1679"/>
                <a:gd name="T7" fmla="*/ 33 h 368"/>
                <a:gd name="T8" fmla="*/ 61 w 1679"/>
                <a:gd name="T9" fmla="*/ 33 h 368"/>
                <a:gd name="T10" fmla="*/ 78 w 1679"/>
                <a:gd name="T11" fmla="*/ 33 h 368"/>
                <a:gd name="T12" fmla="*/ 93 w 1679"/>
                <a:gd name="T13" fmla="*/ 38 h 368"/>
                <a:gd name="T14" fmla="*/ 100 w 1679"/>
                <a:gd name="T15" fmla="*/ 52 h 368"/>
                <a:gd name="T16" fmla="*/ 107 w 1679"/>
                <a:gd name="T17" fmla="*/ 65 h 368"/>
                <a:gd name="T18" fmla="*/ 113 w 1679"/>
                <a:gd name="T19" fmla="*/ 90 h 368"/>
                <a:gd name="T20" fmla="*/ 120 w 1679"/>
                <a:gd name="T21" fmla="*/ 117 h 368"/>
                <a:gd name="T22" fmla="*/ 144 w 1679"/>
                <a:gd name="T23" fmla="*/ 248 h 368"/>
                <a:gd name="T24" fmla="*/ 157 w 1679"/>
                <a:gd name="T25" fmla="*/ 305 h 368"/>
                <a:gd name="T26" fmla="*/ 165 w 1679"/>
                <a:gd name="T27" fmla="*/ 356 h 368"/>
                <a:gd name="T28" fmla="*/ 158 w 1679"/>
                <a:gd name="T29" fmla="*/ 354 h 368"/>
                <a:gd name="T30" fmla="*/ 0 w 1679"/>
                <a:gd name="T31" fmla="*/ 227 h 368"/>
                <a:gd name="T32" fmla="*/ 1 w 1679"/>
                <a:gd name="T33" fmla="*/ 268 h 368"/>
                <a:gd name="T34" fmla="*/ 165 w 1679"/>
                <a:gd name="T35" fmla="*/ 384 h 368"/>
                <a:gd name="T36" fmla="*/ 170 w 1679"/>
                <a:gd name="T37" fmla="*/ 375 h 368"/>
                <a:gd name="T38" fmla="*/ 168 w 1679"/>
                <a:gd name="T39" fmla="*/ 342 h 368"/>
                <a:gd name="T40" fmla="*/ 163 w 1679"/>
                <a:gd name="T41" fmla="*/ 305 h 368"/>
                <a:gd name="T42" fmla="*/ 152 w 1679"/>
                <a:gd name="T43" fmla="*/ 248 h 368"/>
                <a:gd name="T44" fmla="*/ 143 w 1679"/>
                <a:gd name="T45" fmla="*/ 198 h 368"/>
                <a:gd name="T46" fmla="*/ 121 w 1679"/>
                <a:gd name="T47" fmla="*/ 88 h 368"/>
                <a:gd name="T48" fmla="*/ 111 w 1679"/>
                <a:gd name="T49" fmla="*/ 50 h 368"/>
                <a:gd name="T50" fmla="*/ 102 w 1679"/>
                <a:gd name="T51" fmla="*/ 21 h 368"/>
                <a:gd name="T52" fmla="*/ 80 w 1679"/>
                <a:gd name="T53" fmla="*/ 0 h 368"/>
                <a:gd name="T54" fmla="*/ 50 w 1679"/>
                <a:gd name="T55" fmla="*/ 0 h 368"/>
                <a:gd name="T56" fmla="*/ 1 w 1679"/>
                <a:gd name="T57" fmla="*/ 25 h 368"/>
                <a:gd name="T58" fmla="*/ 1 w 1679"/>
                <a:gd name="T59" fmla="*/ 53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679" h="368">
                  <a:moveTo>
                    <a:pt x="12" y="49"/>
                  </a:moveTo>
                  <a:lnTo>
                    <a:pt x="170" y="42"/>
                  </a:lnTo>
                  <a:lnTo>
                    <a:pt x="291" y="42"/>
                  </a:lnTo>
                  <a:lnTo>
                    <a:pt x="453" y="33"/>
                  </a:lnTo>
                  <a:lnTo>
                    <a:pt x="602" y="33"/>
                  </a:lnTo>
                  <a:lnTo>
                    <a:pt x="771" y="33"/>
                  </a:lnTo>
                  <a:lnTo>
                    <a:pt x="922" y="38"/>
                  </a:lnTo>
                  <a:lnTo>
                    <a:pt x="994" y="48"/>
                  </a:lnTo>
                  <a:lnTo>
                    <a:pt x="1055" y="61"/>
                  </a:lnTo>
                  <a:lnTo>
                    <a:pt x="1123" y="86"/>
                  </a:lnTo>
                  <a:lnTo>
                    <a:pt x="1188" y="113"/>
                  </a:lnTo>
                  <a:lnTo>
                    <a:pt x="1425" y="236"/>
                  </a:lnTo>
                  <a:lnTo>
                    <a:pt x="1551" y="293"/>
                  </a:lnTo>
                  <a:lnTo>
                    <a:pt x="1624" y="340"/>
                  </a:lnTo>
                  <a:lnTo>
                    <a:pt x="1558" y="338"/>
                  </a:lnTo>
                  <a:lnTo>
                    <a:pt x="0" y="219"/>
                  </a:lnTo>
                  <a:lnTo>
                    <a:pt x="2" y="256"/>
                  </a:lnTo>
                  <a:lnTo>
                    <a:pt x="1628" y="368"/>
                  </a:lnTo>
                  <a:lnTo>
                    <a:pt x="1679" y="359"/>
                  </a:lnTo>
                  <a:lnTo>
                    <a:pt x="1653" y="326"/>
                  </a:lnTo>
                  <a:lnTo>
                    <a:pt x="1608" y="293"/>
                  </a:lnTo>
                  <a:lnTo>
                    <a:pt x="1499" y="236"/>
                  </a:lnTo>
                  <a:lnTo>
                    <a:pt x="1414" y="190"/>
                  </a:lnTo>
                  <a:lnTo>
                    <a:pt x="1198" y="84"/>
                  </a:lnTo>
                  <a:lnTo>
                    <a:pt x="1101" y="46"/>
                  </a:lnTo>
                  <a:lnTo>
                    <a:pt x="1005" y="21"/>
                  </a:lnTo>
                  <a:lnTo>
                    <a:pt x="789" y="0"/>
                  </a:lnTo>
                  <a:lnTo>
                    <a:pt x="494" y="0"/>
                  </a:lnTo>
                  <a:lnTo>
                    <a:pt x="12" y="25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8"/>
            <p:cNvSpPr>
              <a:spLocks/>
            </p:cNvSpPr>
            <p:nvPr/>
          </p:nvSpPr>
          <p:spPr bwMode="auto">
            <a:xfrm>
              <a:off x="2971" y="1776"/>
              <a:ext cx="1775" cy="422"/>
            </a:xfrm>
            <a:custGeom>
              <a:avLst/>
              <a:gdLst>
                <a:gd name="T0" fmla="*/ 12 w 3143"/>
                <a:gd name="T1" fmla="*/ 274 h 417"/>
                <a:gd name="T2" fmla="*/ 28 w 3143"/>
                <a:gd name="T3" fmla="*/ 234 h 417"/>
                <a:gd name="T4" fmla="*/ 40 w 3143"/>
                <a:gd name="T5" fmla="*/ 199 h 417"/>
                <a:gd name="T6" fmla="*/ 53 w 3143"/>
                <a:gd name="T7" fmla="*/ 166 h 417"/>
                <a:gd name="T8" fmla="*/ 65 w 3143"/>
                <a:gd name="T9" fmla="*/ 143 h 417"/>
                <a:gd name="T10" fmla="*/ 75 w 3143"/>
                <a:gd name="T11" fmla="*/ 122 h 417"/>
                <a:gd name="T12" fmla="*/ 88 w 3143"/>
                <a:gd name="T13" fmla="*/ 102 h 417"/>
                <a:gd name="T14" fmla="*/ 99 w 3143"/>
                <a:gd name="T15" fmla="*/ 78 h 417"/>
                <a:gd name="T16" fmla="*/ 108 w 3143"/>
                <a:gd name="T17" fmla="*/ 23 h 417"/>
                <a:gd name="T18" fmla="*/ 125 w 3143"/>
                <a:gd name="T19" fmla="*/ 18 h 417"/>
                <a:gd name="T20" fmla="*/ 145 w 3143"/>
                <a:gd name="T21" fmla="*/ 4 h 417"/>
                <a:gd name="T22" fmla="*/ 171 w 3143"/>
                <a:gd name="T23" fmla="*/ 1 h 417"/>
                <a:gd name="T24" fmla="*/ 191 w 3143"/>
                <a:gd name="T25" fmla="*/ 0 h 417"/>
                <a:gd name="T26" fmla="*/ 212 w 3143"/>
                <a:gd name="T27" fmla="*/ 23 h 417"/>
                <a:gd name="T28" fmla="*/ 226 w 3143"/>
                <a:gd name="T29" fmla="*/ 64 h 417"/>
                <a:gd name="T30" fmla="*/ 242 w 3143"/>
                <a:gd name="T31" fmla="*/ 111 h 417"/>
                <a:gd name="T32" fmla="*/ 259 w 3143"/>
                <a:gd name="T33" fmla="*/ 172 h 417"/>
                <a:gd name="T34" fmla="*/ 276 w 3143"/>
                <a:gd name="T35" fmla="*/ 233 h 417"/>
                <a:gd name="T36" fmla="*/ 289 w 3143"/>
                <a:gd name="T37" fmla="*/ 272 h 417"/>
                <a:gd name="T38" fmla="*/ 303 w 3143"/>
                <a:gd name="T39" fmla="*/ 322 h 417"/>
                <a:gd name="T40" fmla="*/ 320 w 3143"/>
                <a:gd name="T41" fmla="*/ 379 h 417"/>
                <a:gd name="T42" fmla="*/ 312 w 3143"/>
                <a:gd name="T43" fmla="*/ 416 h 417"/>
                <a:gd name="T44" fmla="*/ 300 w 3143"/>
                <a:gd name="T45" fmla="*/ 436 h 417"/>
                <a:gd name="T46" fmla="*/ 284 w 3143"/>
                <a:gd name="T47" fmla="*/ 435 h 417"/>
                <a:gd name="T48" fmla="*/ 280 w 3143"/>
                <a:gd name="T49" fmla="*/ 379 h 417"/>
                <a:gd name="T50" fmla="*/ 267 w 3143"/>
                <a:gd name="T51" fmla="*/ 305 h 417"/>
                <a:gd name="T52" fmla="*/ 247 w 3143"/>
                <a:gd name="T53" fmla="*/ 196 h 417"/>
                <a:gd name="T54" fmla="*/ 225 w 3143"/>
                <a:gd name="T55" fmla="*/ 98 h 417"/>
                <a:gd name="T56" fmla="*/ 208 w 3143"/>
                <a:gd name="T57" fmla="*/ 62 h 417"/>
                <a:gd name="T58" fmla="*/ 176 w 3143"/>
                <a:gd name="T59" fmla="*/ 48 h 417"/>
                <a:gd name="T60" fmla="*/ 139 w 3143"/>
                <a:gd name="T61" fmla="*/ 59 h 417"/>
                <a:gd name="T62" fmla="*/ 112 w 3143"/>
                <a:gd name="T63" fmla="*/ 332 h 4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143" h="417">
                  <a:moveTo>
                    <a:pt x="0" y="278"/>
                  </a:moveTo>
                  <a:lnTo>
                    <a:pt x="121" y="262"/>
                  </a:lnTo>
                  <a:lnTo>
                    <a:pt x="213" y="240"/>
                  </a:lnTo>
                  <a:lnTo>
                    <a:pt x="276" y="222"/>
                  </a:lnTo>
                  <a:lnTo>
                    <a:pt x="327" y="208"/>
                  </a:lnTo>
                  <a:lnTo>
                    <a:pt x="394" y="191"/>
                  </a:lnTo>
                  <a:lnTo>
                    <a:pt x="451" y="174"/>
                  </a:lnTo>
                  <a:lnTo>
                    <a:pt x="516" y="158"/>
                  </a:lnTo>
                  <a:lnTo>
                    <a:pt x="574" y="145"/>
                  </a:lnTo>
                  <a:lnTo>
                    <a:pt x="640" y="135"/>
                  </a:lnTo>
                  <a:lnTo>
                    <a:pt x="694" y="126"/>
                  </a:lnTo>
                  <a:lnTo>
                    <a:pt x="740" y="118"/>
                  </a:lnTo>
                  <a:lnTo>
                    <a:pt x="808" y="107"/>
                  </a:lnTo>
                  <a:lnTo>
                    <a:pt x="866" y="98"/>
                  </a:lnTo>
                  <a:lnTo>
                    <a:pt x="921" y="89"/>
                  </a:lnTo>
                  <a:lnTo>
                    <a:pt x="978" y="74"/>
                  </a:lnTo>
                  <a:lnTo>
                    <a:pt x="1025" y="50"/>
                  </a:lnTo>
                  <a:lnTo>
                    <a:pt x="1058" y="23"/>
                  </a:lnTo>
                  <a:lnTo>
                    <a:pt x="1126" y="20"/>
                  </a:lnTo>
                  <a:lnTo>
                    <a:pt x="1225" y="18"/>
                  </a:lnTo>
                  <a:lnTo>
                    <a:pt x="1337" y="9"/>
                  </a:lnTo>
                  <a:lnTo>
                    <a:pt x="1424" y="4"/>
                  </a:lnTo>
                  <a:lnTo>
                    <a:pt x="1552" y="2"/>
                  </a:lnTo>
                  <a:lnTo>
                    <a:pt x="1676" y="1"/>
                  </a:lnTo>
                  <a:lnTo>
                    <a:pt x="1795" y="0"/>
                  </a:lnTo>
                  <a:lnTo>
                    <a:pt x="1885" y="0"/>
                  </a:lnTo>
                  <a:lnTo>
                    <a:pt x="1984" y="8"/>
                  </a:lnTo>
                  <a:lnTo>
                    <a:pt x="2084" y="23"/>
                  </a:lnTo>
                  <a:lnTo>
                    <a:pt x="2159" y="42"/>
                  </a:lnTo>
                  <a:lnTo>
                    <a:pt x="2226" y="60"/>
                  </a:lnTo>
                  <a:lnTo>
                    <a:pt x="2299" y="83"/>
                  </a:lnTo>
                  <a:lnTo>
                    <a:pt x="2378" y="107"/>
                  </a:lnTo>
                  <a:lnTo>
                    <a:pt x="2459" y="135"/>
                  </a:lnTo>
                  <a:lnTo>
                    <a:pt x="2545" y="164"/>
                  </a:lnTo>
                  <a:lnTo>
                    <a:pt x="2629" y="193"/>
                  </a:lnTo>
                  <a:lnTo>
                    <a:pt x="2717" y="221"/>
                  </a:lnTo>
                  <a:lnTo>
                    <a:pt x="2783" y="244"/>
                  </a:lnTo>
                  <a:lnTo>
                    <a:pt x="2844" y="260"/>
                  </a:lnTo>
                  <a:lnTo>
                    <a:pt x="2911" y="285"/>
                  </a:lnTo>
                  <a:lnTo>
                    <a:pt x="2981" y="306"/>
                  </a:lnTo>
                  <a:lnTo>
                    <a:pt x="3066" y="334"/>
                  </a:lnTo>
                  <a:lnTo>
                    <a:pt x="3143" y="363"/>
                  </a:lnTo>
                  <a:lnTo>
                    <a:pt x="3111" y="383"/>
                  </a:lnTo>
                  <a:lnTo>
                    <a:pt x="3066" y="396"/>
                  </a:lnTo>
                  <a:lnTo>
                    <a:pt x="3015" y="409"/>
                  </a:lnTo>
                  <a:lnTo>
                    <a:pt x="2953" y="416"/>
                  </a:lnTo>
                  <a:lnTo>
                    <a:pt x="2870" y="417"/>
                  </a:lnTo>
                  <a:lnTo>
                    <a:pt x="2787" y="415"/>
                  </a:lnTo>
                  <a:lnTo>
                    <a:pt x="2766" y="383"/>
                  </a:lnTo>
                  <a:lnTo>
                    <a:pt x="2746" y="363"/>
                  </a:lnTo>
                  <a:lnTo>
                    <a:pt x="2707" y="335"/>
                  </a:lnTo>
                  <a:lnTo>
                    <a:pt x="2622" y="290"/>
                  </a:lnTo>
                  <a:lnTo>
                    <a:pt x="2517" y="235"/>
                  </a:lnTo>
                  <a:lnTo>
                    <a:pt x="2423" y="188"/>
                  </a:lnTo>
                  <a:lnTo>
                    <a:pt x="2309" y="131"/>
                  </a:lnTo>
                  <a:lnTo>
                    <a:pt x="2214" y="94"/>
                  </a:lnTo>
                  <a:lnTo>
                    <a:pt x="2123" y="68"/>
                  </a:lnTo>
                  <a:lnTo>
                    <a:pt x="2050" y="58"/>
                  </a:lnTo>
                  <a:lnTo>
                    <a:pt x="1913" y="45"/>
                  </a:lnTo>
                  <a:lnTo>
                    <a:pt x="1736" y="44"/>
                  </a:lnTo>
                  <a:lnTo>
                    <a:pt x="1528" y="49"/>
                  </a:lnTo>
                  <a:lnTo>
                    <a:pt x="1369" y="55"/>
                  </a:lnTo>
                  <a:lnTo>
                    <a:pt x="1115" y="68"/>
                  </a:lnTo>
                  <a:lnTo>
                    <a:pt x="1101" y="316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9"/>
            <p:cNvSpPr>
              <a:spLocks/>
            </p:cNvSpPr>
            <p:nvPr/>
          </p:nvSpPr>
          <p:spPr bwMode="auto">
            <a:xfrm>
              <a:off x="3020" y="2190"/>
              <a:ext cx="2400" cy="665"/>
            </a:xfrm>
            <a:custGeom>
              <a:avLst/>
              <a:gdLst>
                <a:gd name="T0" fmla="*/ 364 w 4251"/>
                <a:gd name="T1" fmla="*/ 324 h 659"/>
                <a:gd name="T2" fmla="*/ 368 w 4251"/>
                <a:gd name="T3" fmla="*/ 428 h 659"/>
                <a:gd name="T4" fmla="*/ 368 w 4251"/>
                <a:gd name="T5" fmla="*/ 506 h 659"/>
                <a:gd name="T6" fmla="*/ 432 w 4251"/>
                <a:gd name="T7" fmla="*/ 506 h 659"/>
                <a:gd name="T8" fmla="*/ 427 w 4251"/>
                <a:gd name="T9" fmla="*/ 559 h 659"/>
                <a:gd name="T10" fmla="*/ 430 w 4251"/>
                <a:gd name="T11" fmla="*/ 619 h 659"/>
                <a:gd name="T12" fmla="*/ 430 w 4251"/>
                <a:gd name="T13" fmla="*/ 648 h 659"/>
                <a:gd name="T14" fmla="*/ 429 w 4251"/>
                <a:gd name="T15" fmla="*/ 667 h 659"/>
                <a:gd name="T16" fmla="*/ 392 w 4251"/>
                <a:gd name="T17" fmla="*/ 667 h 659"/>
                <a:gd name="T18" fmla="*/ 388 w 4251"/>
                <a:gd name="T19" fmla="*/ 683 h 659"/>
                <a:gd name="T20" fmla="*/ 370 w 4251"/>
                <a:gd name="T21" fmla="*/ 683 h 659"/>
                <a:gd name="T22" fmla="*/ 367 w 4251"/>
                <a:gd name="T23" fmla="*/ 665 h 659"/>
                <a:gd name="T24" fmla="*/ 25 w 4251"/>
                <a:gd name="T25" fmla="*/ 665 h 659"/>
                <a:gd name="T26" fmla="*/ 12 w 4251"/>
                <a:gd name="T27" fmla="*/ 540 h 659"/>
                <a:gd name="T28" fmla="*/ 2 w 4251"/>
                <a:gd name="T29" fmla="*/ 580 h 659"/>
                <a:gd name="T30" fmla="*/ 0 w 4251"/>
                <a:gd name="T31" fmla="*/ 249 h 659"/>
                <a:gd name="T32" fmla="*/ 26 w 4251"/>
                <a:gd name="T33" fmla="*/ 0 h 659"/>
                <a:gd name="T34" fmla="*/ 67 w 4251"/>
                <a:gd name="T35" fmla="*/ 9 h 659"/>
                <a:gd name="T36" fmla="*/ 278 w 4251"/>
                <a:gd name="T37" fmla="*/ 559 h 659"/>
                <a:gd name="T38" fmla="*/ 285 w 4251"/>
                <a:gd name="T39" fmla="*/ 491 h 659"/>
                <a:gd name="T40" fmla="*/ 290 w 4251"/>
                <a:gd name="T41" fmla="*/ 323 h 659"/>
                <a:gd name="T42" fmla="*/ 297 w 4251"/>
                <a:gd name="T43" fmla="*/ 184 h 659"/>
                <a:gd name="T44" fmla="*/ 320 w 4251"/>
                <a:gd name="T45" fmla="*/ 71 h 659"/>
                <a:gd name="T46" fmla="*/ 340 w 4251"/>
                <a:gd name="T47" fmla="*/ 77 h 659"/>
                <a:gd name="T48" fmla="*/ 355 w 4251"/>
                <a:gd name="T49" fmla="*/ 156 h 659"/>
                <a:gd name="T50" fmla="*/ 364 w 4251"/>
                <a:gd name="T51" fmla="*/ 324 h 6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51" h="659">
                  <a:moveTo>
                    <a:pt x="3587" y="312"/>
                  </a:moveTo>
                  <a:lnTo>
                    <a:pt x="3619" y="412"/>
                  </a:lnTo>
                  <a:lnTo>
                    <a:pt x="3619" y="488"/>
                  </a:lnTo>
                  <a:lnTo>
                    <a:pt x="4251" y="488"/>
                  </a:lnTo>
                  <a:lnTo>
                    <a:pt x="4207" y="539"/>
                  </a:lnTo>
                  <a:lnTo>
                    <a:pt x="4236" y="597"/>
                  </a:lnTo>
                  <a:lnTo>
                    <a:pt x="4236" y="624"/>
                  </a:lnTo>
                  <a:lnTo>
                    <a:pt x="4217" y="643"/>
                  </a:lnTo>
                  <a:lnTo>
                    <a:pt x="3854" y="643"/>
                  </a:lnTo>
                  <a:lnTo>
                    <a:pt x="3825" y="659"/>
                  </a:lnTo>
                  <a:lnTo>
                    <a:pt x="3639" y="659"/>
                  </a:lnTo>
                  <a:lnTo>
                    <a:pt x="3615" y="641"/>
                  </a:lnTo>
                  <a:lnTo>
                    <a:pt x="252" y="641"/>
                  </a:lnTo>
                  <a:lnTo>
                    <a:pt x="119" y="520"/>
                  </a:lnTo>
                  <a:lnTo>
                    <a:pt x="14" y="560"/>
                  </a:lnTo>
                  <a:lnTo>
                    <a:pt x="0" y="241"/>
                  </a:lnTo>
                  <a:lnTo>
                    <a:pt x="256" y="0"/>
                  </a:lnTo>
                  <a:lnTo>
                    <a:pt x="656" y="9"/>
                  </a:lnTo>
                  <a:lnTo>
                    <a:pt x="2741" y="539"/>
                  </a:lnTo>
                  <a:lnTo>
                    <a:pt x="2800" y="475"/>
                  </a:lnTo>
                  <a:lnTo>
                    <a:pt x="2851" y="311"/>
                  </a:lnTo>
                  <a:lnTo>
                    <a:pt x="2925" y="176"/>
                  </a:lnTo>
                  <a:lnTo>
                    <a:pt x="3144" y="67"/>
                  </a:lnTo>
                  <a:lnTo>
                    <a:pt x="3347" y="73"/>
                  </a:lnTo>
                  <a:lnTo>
                    <a:pt x="3499" y="152"/>
                  </a:lnTo>
                  <a:lnTo>
                    <a:pt x="3587" y="31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2849" y="2057"/>
              <a:ext cx="2573" cy="701"/>
            </a:xfrm>
            <a:custGeom>
              <a:avLst/>
              <a:gdLst>
                <a:gd name="T0" fmla="*/ 23 w 4559"/>
                <a:gd name="T1" fmla="*/ 0 h 695"/>
                <a:gd name="T2" fmla="*/ 3 w 4559"/>
                <a:gd name="T3" fmla="*/ 0 h 695"/>
                <a:gd name="T4" fmla="*/ 0 w 4559"/>
                <a:gd name="T5" fmla="*/ 112 h 695"/>
                <a:gd name="T6" fmla="*/ 9 w 4559"/>
                <a:gd name="T7" fmla="*/ 112 h 695"/>
                <a:gd name="T8" fmla="*/ 9 w 4559"/>
                <a:gd name="T9" fmla="*/ 512 h 695"/>
                <a:gd name="T10" fmla="*/ 27 w 4559"/>
                <a:gd name="T11" fmla="*/ 695 h 695"/>
                <a:gd name="T12" fmla="*/ 31 w 4559"/>
                <a:gd name="T13" fmla="*/ 713 h 695"/>
                <a:gd name="T14" fmla="*/ 34 w 4559"/>
                <a:gd name="T15" fmla="*/ 719 h 695"/>
                <a:gd name="T16" fmla="*/ 34 w 4559"/>
                <a:gd name="T17" fmla="*/ 626 h 695"/>
                <a:gd name="T18" fmla="*/ 33 w 4559"/>
                <a:gd name="T19" fmla="*/ 517 h 695"/>
                <a:gd name="T20" fmla="*/ 36 w 4559"/>
                <a:gd name="T21" fmla="*/ 428 h 695"/>
                <a:gd name="T22" fmla="*/ 39 w 4559"/>
                <a:gd name="T23" fmla="*/ 358 h 695"/>
                <a:gd name="T24" fmla="*/ 43 w 4559"/>
                <a:gd name="T25" fmla="*/ 299 h 695"/>
                <a:gd name="T26" fmla="*/ 49 w 4559"/>
                <a:gd name="T27" fmla="*/ 239 h 695"/>
                <a:gd name="T28" fmla="*/ 56 w 4559"/>
                <a:gd name="T29" fmla="*/ 196 h 695"/>
                <a:gd name="T30" fmla="*/ 67 w 4559"/>
                <a:gd name="T31" fmla="*/ 165 h 695"/>
                <a:gd name="T32" fmla="*/ 80 w 4559"/>
                <a:gd name="T33" fmla="*/ 155 h 695"/>
                <a:gd name="T34" fmla="*/ 90 w 4559"/>
                <a:gd name="T35" fmla="*/ 183 h 695"/>
                <a:gd name="T36" fmla="*/ 97 w 4559"/>
                <a:gd name="T37" fmla="*/ 220 h 695"/>
                <a:gd name="T38" fmla="*/ 102 w 4559"/>
                <a:gd name="T39" fmla="*/ 262 h 695"/>
                <a:gd name="T40" fmla="*/ 109 w 4559"/>
                <a:gd name="T41" fmla="*/ 332 h 695"/>
                <a:gd name="T42" fmla="*/ 113 w 4559"/>
                <a:gd name="T43" fmla="*/ 405 h 695"/>
                <a:gd name="T44" fmla="*/ 116 w 4559"/>
                <a:gd name="T45" fmla="*/ 474 h 695"/>
                <a:gd name="T46" fmla="*/ 117 w 4559"/>
                <a:gd name="T47" fmla="*/ 539 h 695"/>
                <a:gd name="T48" fmla="*/ 117 w 4559"/>
                <a:gd name="T49" fmla="*/ 681 h 695"/>
                <a:gd name="T50" fmla="*/ 319 w 4559"/>
                <a:gd name="T51" fmla="*/ 719 h 695"/>
                <a:gd name="T52" fmla="*/ 319 w 4559"/>
                <a:gd name="T53" fmla="*/ 583 h 695"/>
                <a:gd name="T54" fmla="*/ 322 w 4559"/>
                <a:gd name="T55" fmla="*/ 488 h 695"/>
                <a:gd name="T56" fmla="*/ 325 w 4559"/>
                <a:gd name="T57" fmla="*/ 416 h 695"/>
                <a:gd name="T58" fmla="*/ 330 w 4559"/>
                <a:gd name="T59" fmla="*/ 348 h 695"/>
                <a:gd name="T60" fmla="*/ 337 w 4559"/>
                <a:gd name="T61" fmla="*/ 286 h 695"/>
                <a:gd name="T62" fmla="*/ 344 w 4559"/>
                <a:gd name="T63" fmla="*/ 248 h 695"/>
                <a:gd name="T64" fmla="*/ 352 w 4559"/>
                <a:gd name="T65" fmla="*/ 225 h 695"/>
                <a:gd name="T66" fmla="*/ 364 w 4559"/>
                <a:gd name="T67" fmla="*/ 225 h 695"/>
                <a:gd name="T68" fmla="*/ 371 w 4559"/>
                <a:gd name="T69" fmla="*/ 239 h 695"/>
                <a:gd name="T70" fmla="*/ 378 w 4559"/>
                <a:gd name="T71" fmla="*/ 268 h 695"/>
                <a:gd name="T72" fmla="*/ 384 w 4559"/>
                <a:gd name="T73" fmla="*/ 323 h 695"/>
                <a:gd name="T74" fmla="*/ 390 w 4559"/>
                <a:gd name="T75" fmla="*/ 390 h 695"/>
                <a:gd name="T76" fmla="*/ 393 w 4559"/>
                <a:gd name="T77" fmla="*/ 474 h 695"/>
                <a:gd name="T78" fmla="*/ 396 w 4559"/>
                <a:gd name="T79" fmla="*/ 564 h 695"/>
                <a:gd name="T80" fmla="*/ 396 w 4559"/>
                <a:gd name="T81" fmla="*/ 656 h 695"/>
                <a:gd name="T82" fmla="*/ 462 w 4559"/>
                <a:gd name="T83" fmla="*/ 653 h 695"/>
                <a:gd name="T84" fmla="*/ 462 w 4559"/>
                <a:gd name="T85" fmla="*/ 622 h 695"/>
                <a:gd name="T86" fmla="*/ 461 w 4559"/>
                <a:gd name="T87" fmla="*/ 622 h 695"/>
                <a:gd name="T88" fmla="*/ 461 w 4559"/>
                <a:gd name="T89" fmla="*/ 579 h 695"/>
                <a:gd name="T90" fmla="*/ 462 w 4559"/>
                <a:gd name="T91" fmla="*/ 577 h 695"/>
                <a:gd name="T92" fmla="*/ 462 w 4559"/>
                <a:gd name="T93" fmla="*/ 444 h 695"/>
                <a:gd name="T94" fmla="*/ 461 w 4559"/>
                <a:gd name="T95" fmla="*/ 416 h 695"/>
                <a:gd name="T96" fmla="*/ 445 w 4559"/>
                <a:gd name="T97" fmla="*/ 338 h 695"/>
                <a:gd name="T98" fmla="*/ 428 w 4559"/>
                <a:gd name="T99" fmla="*/ 268 h 695"/>
                <a:gd name="T100" fmla="*/ 407 w 4559"/>
                <a:gd name="T101" fmla="*/ 206 h 695"/>
                <a:gd name="T102" fmla="*/ 385 w 4559"/>
                <a:gd name="T103" fmla="*/ 150 h 695"/>
                <a:gd name="T104" fmla="*/ 365 w 4559"/>
                <a:gd name="T105" fmla="*/ 107 h 695"/>
                <a:gd name="T106" fmla="*/ 345 w 4559"/>
                <a:gd name="T107" fmla="*/ 74 h 695"/>
                <a:gd name="T108" fmla="*/ 339 w 4559"/>
                <a:gd name="T109" fmla="*/ 74 h 695"/>
                <a:gd name="T110" fmla="*/ 335 w 4559"/>
                <a:gd name="T111" fmla="*/ 93 h 695"/>
                <a:gd name="T112" fmla="*/ 313 w 4559"/>
                <a:gd name="T113" fmla="*/ 122 h 695"/>
                <a:gd name="T114" fmla="*/ 297 w 4559"/>
                <a:gd name="T115" fmla="*/ 136 h 695"/>
                <a:gd name="T116" fmla="*/ 211 w 4559"/>
                <a:gd name="T117" fmla="*/ 83 h 695"/>
                <a:gd name="T118" fmla="*/ 169 w 4559"/>
                <a:gd name="T119" fmla="*/ 46 h 695"/>
                <a:gd name="T120" fmla="*/ 130 w 4559"/>
                <a:gd name="T121" fmla="*/ 17 h 695"/>
                <a:gd name="T122" fmla="*/ 111 w 4559"/>
                <a:gd name="T123" fmla="*/ 4 h 695"/>
                <a:gd name="T124" fmla="*/ 23 w 4559"/>
                <a:gd name="T125" fmla="*/ 0 h 6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559" h="695">
                  <a:moveTo>
                    <a:pt x="228" y="0"/>
                  </a:moveTo>
                  <a:lnTo>
                    <a:pt x="27" y="0"/>
                  </a:lnTo>
                  <a:lnTo>
                    <a:pt x="0" y="108"/>
                  </a:lnTo>
                  <a:lnTo>
                    <a:pt x="89" y="108"/>
                  </a:lnTo>
                  <a:lnTo>
                    <a:pt x="89" y="496"/>
                  </a:lnTo>
                  <a:lnTo>
                    <a:pt x="265" y="671"/>
                  </a:lnTo>
                  <a:lnTo>
                    <a:pt x="304" y="689"/>
                  </a:lnTo>
                  <a:lnTo>
                    <a:pt x="338" y="695"/>
                  </a:lnTo>
                  <a:lnTo>
                    <a:pt x="332" y="606"/>
                  </a:lnTo>
                  <a:lnTo>
                    <a:pt x="328" y="501"/>
                  </a:lnTo>
                  <a:lnTo>
                    <a:pt x="351" y="412"/>
                  </a:lnTo>
                  <a:lnTo>
                    <a:pt x="383" y="346"/>
                  </a:lnTo>
                  <a:lnTo>
                    <a:pt x="426" y="288"/>
                  </a:lnTo>
                  <a:lnTo>
                    <a:pt x="487" y="231"/>
                  </a:lnTo>
                  <a:lnTo>
                    <a:pt x="559" y="188"/>
                  </a:lnTo>
                  <a:lnTo>
                    <a:pt x="659" y="161"/>
                  </a:lnTo>
                  <a:lnTo>
                    <a:pt x="791" y="151"/>
                  </a:lnTo>
                  <a:lnTo>
                    <a:pt x="883" y="175"/>
                  </a:lnTo>
                  <a:lnTo>
                    <a:pt x="950" y="212"/>
                  </a:lnTo>
                  <a:lnTo>
                    <a:pt x="1006" y="254"/>
                  </a:lnTo>
                  <a:lnTo>
                    <a:pt x="1073" y="320"/>
                  </a:lnTo>
                  <a:lnTo>
                    <a:pt x="1115" y="393"/>
                  </a:lnTo>
                  <a:lnTo>
                    <a:pt x="1143" y="458"/>
                  </a:lnTo>
                  <a:lnTo>
                    <a:pt x="1152" y="520"/>
                  </a:lnTo>
                  <a:lnTo>
                    <a:pt x="1152" y="657"/>
                  </a:lnTo>
                  <a:lnTo>
                    <a:pt x="3144" y="695"/>
                  </a:lnTo>
                  <a:lnTo>
                    <a:pt x="3144" y="563"/>
                  </a:lnTo>
                  <a:lnTo>
                    <a:pt x="3172" y="472"/>
                  </a:lnTo>
                  <a:lnTo>
                    <a:pt x="3204" y="402"/>
                  </a:lnTo>
                  <a:lnTo>
                    <a:pt x="3253" y="336"/>
                  </a:lnTo>
                  <a:lnTo>
                    <a:pt x="3324" y="278"/>
                  </a:lnTo>
                  <a:lnTo>
                    <a:pt x="3395" y="240"/>
                  </a:lnTo>
                  <a:lnTo>
                    <a:pt x="3466" y="217"/>
                  </a:lnTo>
                  <a:lnTo>
                    <a:pt x="3590" y="217"/>
                  </a:lnTo>
                  <a:lnTo>
                    <a:pt x="3656" y="231"/>
                  </a:lnTo>
                  <a:lnTo>
                    <a:pt x="3723" y="260"/>
                  </a:lnTo>
                  <a:lnTo>
                    <a:pt x="3783" y="311"/>
                  </a:lnTo>
                  <a:lnTo>
                    <a:pt x="3841" y="378"/>
                  </a:lnTo>
                  <a:lnTo>
                    <a:pt x="3879" y="458"/>
                  </a:lnTo>
                  <a:lnTo>
                    <a:pt x="3903" y="544"/>
                  </a:lnTo>
                  <a:lnTo>
                    <a:pt x="3903" y="633"/>
                  </a:lnTo>
                  <a:lnTo>
                    <a:pt x="4559" y="631"/>
                  </a:lnTo>
                  <a:lnTo>
                    <a:pt x="4559" y="602"/>
                  </a:lnTo>
                  <a:lnTo>
                    <a:pt x="4538" y="602"/>
                  </a:lnTo>
                  <a:lnTo>
                    <a:pt x="4538" y="559"/>
                  </a:lnTo>
                  <a:lnTo>
                    <a:pt x="4558" y="557"/>
                  </a:lnTo>
                  <a:lnTo>
                    <a:pt x="4558" y="428"/>
                  </a:lnTo>
                  <a:lnTo>
                    <a:pt x="4540" y="402"/>
                  </a:lnTo>
                  <a:lnTo>
                    <a:pt x="4388" y="326"/>
                  </a:lnTo>
                  <a:lnTo>
                    <a:pt x="4220" y="260"/>
                  </a:lnTo>
                  <a:lnTo>
                    <a:pt x="4018" y="198"/>
                  </a:lnTo>
                  <a:lnTo>
                    <a:pt x="3799" y="146"/>
                  </a:lnTo>
                  <a:lnTo>
                    <a:pt x="3598" y="103"/>
                  </a:lnTo>
                  <a:lnTo>
                    <a:pt x="3405" y="70"/>
                  </a:lnTo>
                  <a:lnTo>
                    <a:pt x="3340" y="70"/>
                  </a:lnTo>
                  <a:lnTo>
                    <a:pt x="3296" y="89"/>
                  </a:lnTo>
                  <a:lnTo>
                    <a:pt x="3091" y="118"/>
                  </a:lnTo>
                  <a:lnTo>
                    <a:pt x="2929" y="132"/>
                  </a:lnTo>
                  <a:lnTo>
                    <a:pt x="2079" y="79"/>
                  </a:lnTo>
                  <a:lnTo>
                    <a:pt x="1671" y="46"/>
                  </a:lnTo>
                  <a:lnTo>
                    <a:pt x="1286" y="17"/>
                  </a:lnTo>
                  <a:lnTo>
                    <a:pt x="1092" y="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11"/>
            <p:cNvSpPr>
              <a:spLocks/>
            </p:cNvSpPr>
            <p:nvPr/>
          </p:nvSpPr>
          <p:spPr bwMode="auto">
            <a:xfrm>
              <a:off x="3884" y="2115"/>
              <a:ext cx="518" cy="631"/>
            </a:xfrm>
            <a:custGeom>
              <a:avLst/>
              <a:gdLst>
                <a:gd name="T0" fmla="*/ 0 w 920"/>
                <a:gd name="T1" fmla="*/ 0 h 625"/>
                <a:gd name="T2" fmla="*/ 0 w 920"/>
                <a:gd name="T3" fmla="*/ 635 h 625"/>
                <a:gd name="T4" fmla="*/ 92 w 920"/>
                <a:gd name="T5" fmla="*/ 649 h 625"/>
                <a:gd name="T6" fmla="*/ 92 w 920"/>
                <a:gd name="T7" fmla="*/ 70 h 625"/>
                <a:gd name="T8" fmla="*/ 80 w 920"/>
                <a:gd name="T9" fmla="*/ 58 h 625"/>
                <a:gd name="T10" fmla="*/ 64 w 920"/>
                <a:gd name="T11" fmla="*/ 43 h 625"/>
                <a:gd name="T12" fmla="*/ 46 w 920"/>
                <a:gd name="T13" fmla="*/ 35 h 625"/>
                <a:gd name="T14" fmla="*/ 35 w 920"/>
                <a:gd name="T15" fmla="*/ 25 h 625"/>
                <a:gd name="T16" fmla="*/ 25 w 920"/>
                <a:gd name="T17" fmla="*/ 18 h 625"/>
                <a:gd name="T18" fmla="*/ 10 w 920"/>
                <a:gd name="T19" fmla="*/ 6 h 625"/>
                <a:gd name="T20" fmla="*/ 0 w 920"/>
                <a:gd name="T21" fmla="*/ 0 h 6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0" h="625">
                  <a:moveTo>
                    <a:pt x="0" y="0"/>
                  </a:moveTo>
                  <a:lnTo>
                    <a:pt x="0" y="611"/>
                  </a:lnTo>
                  <a:lnTo>
                    <a:pt x="920" y="625"/>
                  </a:lnTo>
                  <a:lnTo>
                    <a:pt x="920" y="66"/>
                  </a:lnTo>
                  <a:lnTo>
                    <a:pt x="798" y="54"/>
                  </a:lnTo>
                  <a:lnTo>
                    <a:pt x="630" y="43"/>
                  </a:lnTo>
                  <a:lnTo>
                    <a:pt x="462" y="35"/>
                  </a:lnTo>
                  <a:lnTo>
                    <a:pt x="352" y="25"/>
                  </a:lnTo>
                  <a:lnTo>
                    <a:pt x="245" y="18"/>
                  </a:lnTo>
                  <a:lnTo>
                    <a:pt x="99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Oval 12"/>
            <p:cNvSpPr>
              <a:spLocks noChangeArrowheads="1"/>
            </p:cNvSpPr>
            <p:nvPr/>
          </p:nvSpPr>
          <p:spPr bwMode="auto">
            <a:xfrm>
              <a:off x="3464" y="1911"/>
              <a:ext cx="102" cy="103"/>
            </a:xfrm>
            <a:prstGeom prst="ellipse">
              <a:avLst/>
            </a:prstGeom>
            <a:solidFill>
              <a:srgbClr val="800000"/>
            </a:solidFill>
            <a:ln w="4763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23" name="Oval 13"/>
            <p:cNvSpPr>
              <a:spLocks noChangeArrowheads="1"/>
            </p:cNvSpPr>
            <p:nvPr/>
          </p:nvSpPr>
          <p:spPr bwMode="auto">
            <a:xfrm>
              <a:off x="3483" y="1945"/>
              <a:ext cx="15" cy="31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24" name="Freeform 14"/>
            <p:cNvSpPr>
              <a:spLocks/>
            </p:cNvSpPr>
            <p:nvPr/>
          </p:nvSpPr>
          <p:spPr bwMode="auto">
            <a:xfrm>
              <a:off x="3787" y="2493"/>
              <a:ext cx="549" cy="138"/>
            </a:xfrm>
            <a:custGeom>
              <a:avLst/>
              <a:gdLst>
                <a:gd name="T0" fmla="*/ 0 w 973"/>
                <a:gd name="T1" fmla="*/ 80 h 136"/>
                <a:gd name="T2" fmla="*/ 0 w 973"/>
                <a:gd name="T3" fmla="*/ 144 h 136"/>
                <a:gd name="T4" fmla="*/ 99 w 973"/>
                <a:gd name="T5" fmla="*/ 0 h 136"/>
                <a:gd name="T6" fmla="*/ 0 w 973"/>
                <a:gd name="T7" fmla="*/ 8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3" h="136">
                  <a:moveTo>
                    <a:pt x="0" y="76"/>
                  </a:moveTo>
                  <a:lnTo>
                    <a:pt x="0" y="136"/>
                  </a:lnTo>
                  <a:lnTo>
                    <a:pt x="973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15"/>
            <p:cNvSpPr>
              <a:spLocks/>
            </p:cNvSpPr>
            <p:nvPr/>
          </p:nvSpPr>
          <p:spPr bwMode="auto">
            <a:xfrm>
              <a:off x="3787" y="2200"/>
              <a:ext cx="544" cy="164"/>
            </a:xfrm>
            <a:custGeom>
              <a:avLst/>
              <a:gdLst>
                <a:gd name="T0" fmla="*/ 0 w 963"/>
                <a:gd name="T1" fmla="*/ 0 h 161"/>
                <a:gd name="T2" fmla="*/ 0 w 963"/>
                <a:gd name="T3" fmla="*/ 67 h 161"/>
                <a:gd name="T4" fmla="*/ 98 w 963"/>
                <a:gd name="T5" fmla="*/ 173 h 161"/>
                <a:gd name="T6" fmla="*/ 0 w 963"/>
                <a:gd name="T7" fmla="*/ 0 h 1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3" h="161">
                  <a:moveTo>
                    <a:pt x="0" y="0"/>
                  </a:moveTo>
                  <a:lnTo>
                    <a:pt x="0" y="63"/>
                  </a:lnTo>
                  <a:lnTo>
                    <a:pt x="963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16"/>
            <p:cNvSpPr>
              <a:spLocks/>
            </p:cNvSpPr>
            <p:nvPr/>
          </p:nvSpPr>
          <p:spPr bwMode="auto">
            <a:xfrm>
              <a:off x="3787" y="2297"/>
              <a:ext cx="544" cy="99"/>
            </a:xfrm>
            <a:custGeom>
              <a:avLst/>
              <a:gdLst>
                <a:gd name="T0" fmla="*/ 0 w 963"/>
                <a:gd name="T1" fmla="*/ 0 h 100"/>
                <a:gd name="T2" fmla="*/ 0 w 963"/>
                <a:gd name="T3" fmla="*/ 58 h 100"/>
                <a:gd name="T4" fmla="*/ 98 w 963"/>
                <a:gd name="T5" fmla="*/ 96 h 100"/>
                <a:gd name="T6" fmla="*/ 0 w 963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3" h="100">
                  <a:moveTo>
                    <a:pt x="0" y="0"/>
                  </a:moveTo>
                  <a:lnTo>
                    <a:pt x="0" y="62"/>
                  </a:lnTo>
                  <a:lnTo>
                    <a:pt x="963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7"/>
            <p:cNvSpPr>
              <a:spLocks/>
            </p:cNvSpPr>
            <p:nvPr/>
          </p:nvSpPr>
          <p:spPr bwMode="auto">
            <a:xfrm>
              <a:off x="3787" y="2388"/>
              <a:ext cx="549" cy="63"/>
            </a:xfrm>
            <a:custGeom>
              <a:avLst/>
              <a:gdLst>
                <a:gd name="T0" fmla="*/ 0 w 973"/>
                <a:gd name="T1" fmla="*/ 0 h 61"/>
                <a:gd name="T2" fmla="*/ 0 w 973"/>
                <a:gd name="T3" fmla="*/ 69 h 61"/>
                <a:gd name="T4" fmla="*/ 99 w 973"/>
                <a:gd name="T5" fmla="*/ 41 h 61"/>
                <a:gd name="T6" fmla="*/ 0 w 97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3" h="61">
                  <a:moveTo>
                    <a:pt x="0" y="0"/>
                  </a:moveTo>
                  <a:lnTo>
                    <a:pt x="0" y="61"/>
                  </a:lnTo>
                  <a:lnTo>
                    <a:pt x="97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18"/>
            <p:cNvSpPr>
              <a:spLocks/>
            </p:cNvSpPr>
            <p:nvPr/>
          </p:nvSpPr>
          <p:spPr bwMode="auto">
            <a:xfrm>
              <a:off x="3787" y="2459"/>
              <a:ext cx="549" cy="81"/>
            </a:xfrm>
            <a:custGeom>
              <a:avLst/>
              <a:gdLst>
                <a:gd name="T0" fmla="*/ 0 w 973"/>
                <a:gd name="T1" fmla="*/ 19 h 81"/>
                <a:gd name="T2" fmla="*/ 0 w 973"/>
                <a:gd name="T3" fmla="*/ 81 h 81"/>
                <a:gd name="T4" fmla="*/ 99 w 973"/>
                <a:gd name="T5" fmla="*/ 0 h 81"/>
                <a:gd name="T6" fmla="*/ 0 w 973"/>
                <a:gd name="T7" fmla="*/ 19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3" h="81">
                  <a:moveTo>
                    <a:pt x="0" y="19"/>
                  </a:moveTo>
                  <a:lnTo>
                    <a:pt x="0" y="81"/>
                  </a:lnTo>
                  <a:lnTo>
                    <a:pt x="97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00000"/>
            </a:solidFill>
            <a:ln w="476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Oval 19"/>
            <p:cNvSpPr>
              <a:spLocks noChangeArrowheads="1"/>
            </p:cNvSpPr>
            <p:nvPr/>
          </p:nvSpPr>
          <p:spPr bwMode="auto">
            <a:xfrm>
              <a:off x="4636" y="2235"/>
              <a:ext cx="408" cy="741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30" name="Freeform 20"/>
            <p:cNvSpPr>
              <a:spLocks/>
            </p:cNvSpPr>
            <p:nvPr/>
          </p:nvSpPr>
          <p:spPr bwMode="auto">
            <a:xfrm>
              <a:off x="4807" y="2716"/>
              <a:ext cx="71" cy="157"/>
            </a:xfrm>
            <a:custGeom>
              <a:avLst/>
              <a:gdLst>
                <a:gd name="T0" fmla="*/ 0 w 126"/>
                <a:gd name="T1" fmla="*/ 148 h 156"/>
                <a:gd name="T2" fmla="*/ 5 w 126"/>
                <a:gd name="T3" fmla="*/ 0 h 156"/>
                <a:gd name="T4" fmla="*/ 8 w 126"/>
                <a:gd name="T5" fmla="*/ 0 h 156"/>
                <a:gd name="T6" fmla="*/ 13 w 126"/>
                <a:gd name="T7" fmla="*/ 154 h 156"/>
                <a:gd name="T8" fmla="*/ 7 w 126"/>
                <a:gd name="T9" fmla="*/ 160 h 156"/>
                <a:gd name="T10" fmla="*/ 0 w 126"/>
                <a:gd name="T11" fmla="*/ 148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6" h="156">
                  <a:moveTo>
                    <a:pt x="0" y="144"/>
                  </a:moveTo>
                  <a:lnTo>
                    <a:pt x="49" y="0"/>
                  </a:lnTo>
                  <a:lnTo>
                    <a:pt x="80" y="0"/>
                  </a:lnTo>
                  <a:lnTo>
                    <a:pt x="126" y="150"/>
                  </a:lnTo>
                  <a:lnTo>
                    <a:pt x="65" y="15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21"/>
            <p:cNvSpPr>
              <a:spLocks/>
            </p:cNvSpPr>
            <p:nvPr/>
          </p:nvSpPr>
          <p:spPr bwMode="auto">
            <a:xfrm>
              <a:off x="4804" y="2336"/>
              <a:ext cx="72" cy="157"/>
            </a:xfrm>
            <a:custGeom>
              <a:avLst/>
              <a:gdLst>
                <a:gd name="T0" fmla="*/ 0 w 129"/>
                <a:gd name="T1" fmla="*/ 12 h 156"/>
                <a:gd name="T2" fmla="*/ 5 w 129"/>
                <a:gd name="T3" fmla="*/ 160 h 156"/>
                <a:gd name="T4" fmla="*/ 8 w 129"/>
                <a:gd name="T5" fmla="*/ 160 h 156"/>
                <a:gd name="T6" fmla="*/ 12 w 129"/>
                <a:gd name="T7" fmla="*/ 7 h 156"/>
                <a:gd name="T8" fmla="*/ 7 w 129"/>
                <a:gd name="T9" fmla="*/ 0 h 156"/>
                <a:gd name="T10" fmla="*/ 0 w 129"/>
                <a:gd name="T11" fmla="*/ 12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156">
                  <a:moveTo>
                    <a:pt x="0" y="12"/>
                  </a:moveTo>
                  <a:lnTo>
                    <a:pt x="52" y="156"/>
                  </a:lnTo>
                  <a:lnTo>
                    <a:pt x="81" y="156"/>
                  </a:lnTo>
                  <a:lnTo>
                    <a:pt x="129" y="7"/>
                  </a:lnTo>
                  <a:lnTo>
                    <a:pt x="6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22"/>
            <p:cNvSpPr>
              <a:spLocks/>
            </p:cNvSpPr>
            <p:nvPr/>
          </p:nvSpPr>
          <p:spPr bwMode="auto">
            <a:xfrm>
              <a:off x="4900" y="2538"/>
              <a:ext cx="88" cy="127"/>
            </a:xfrm>
            <a:custGeom>
              <a:avLst/>
              <a:gdLst>
                <a:gd name="T0" fmla="*/ 15 w 154"/>
                <a:gd name="T1" fmla="*/ 0 h 127"/>
                <a:gd name="T2" fmla="*/ 0 w 154"/>
                <a:gd name="T3" fmla="*/ 51 h 127"/>
                <a:gd name="T4" fmla="*/ 0 w 154"/>
                <a:gd name="T5" fmla="*/ 81 h 127"/>
                <a:gd name="T6" fmla="*/ 15 w 154"/>
                <a:gd name="T7" fmla="*/ 127 h 127"/>
                <a:gd name="T8" fmla="*/ 17 w 154"/>
                <a:gd name="T9" fmla="*/ 66 h 127"/>
                <a:gd name="T10" fmla="*/ 15 w 154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" h="127">
                  <a:moveTo>
                    <a:pt x="143" y="0"/>
                  </a:moveTo>
                  <a:lnTo>
                    <a:pt x="0" y="51"/>
                  </a:lnTo>
                  <a:lnTo>
                    <a:pt x="0" y="81"/>
                  </a:lnTo>
                  <a:lnTo>
                    <a:pt x="147" y="127"/>
                  </a:lnTo>
                  <a:lnTo>
                    <a:pt x="154" y="6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23"/>
            <p:cNvSpPr>
              <a:spLocks/>
            </p:cNvSpPr>
            <p:nvPr/>
          </p:nvSpPr>
          <p:spPr bwMode="auto">
            <a:xfrm>
              <a:off x="4692" y="2538"/>
              <a:ext cx="88" cy="127"/>
            </a:xfrm>
            <a:custGeom>
              <a:avLst/>
              <a:gdLst>
                <a:gd name="T0" fmla="*/ 1 w 154"/>
                <a:gd name="T1" fmla="*/ 0 h 127"/>
                <a:gd name="T2" fmla="*/ 17 w 154"/>
                <a:gd name="T3" fmla="*/ 51 h 127"/>
                <a:gd name="T4" fmla="*/ 17 w 154"/>
                <a:gd name="T5" fmla="*/ 81 h 127"/>
                <a:gd name="T6" fmla="*/ 1 w 154"/>
                <a:gd name="T7" fmla="*/ 127 h 127"/>
                <a:gd name="T8" fmla="*/ 0 w 154"/>
                <a:gd name="T9" fmla="*/ 66 h 127"/>
                <a:gd name="T10" fmla="*/ 1 w 154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" h="127">
                  <a:moveTo>
                    <a:pt x="11" y="0"/>
                  </a:moveTo>
                  <a:lnTo>
                    <a:pt x="154" y="51"/>
                  </a:lnTo>
                  <a:lnTo>
                    <a:pt x="154" y="81"/>
                  </a:lnTo>
                  <a:lnTo>
                    <a:pt x="5" y="127"/>
                  </a:lnTo>
                  <a:lnTo>
                    <a:pt x="0" y="6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24"/>
            <p:cNvSpPr>
              <a:spLocks noChangeArrowheads="1"/>
            </p:cNvSpPr>
            <p:nvPr/>
          </p:nvSpPr>
          <p:spPr bwMode="auto">
            <a:xfrm>
              <a:off x="4692" y="2332"/>
              <a:ext cx="293" cy="537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35" name="Oval 25"/>
            <p:cNvSpPr>
              <a:spLocks noChangeArrowheads="1"/>
            </p:cNvSpPr>
            <p:nvPr/>
          </p:nvSpPr>
          <p:spPr bwMode="auto">
            <a:xfrm>
              <a:off x="4783" y="2495"/>
              <a:ext cx="110" cy="21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36" name="Oval 26"/>
            <p:cNvSpPr>
              <a:spLocks noChangeArrowheads="1"/>
            </p:cNvSpPr>
            <p:nvPr/>
          </p:nvSpPr>
          <p:spPr bwMode="auto">
            <a:xfrm>
              <a:off x="4805" y="2537"/>
              <a:ext cx="64" cy="1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059" y="2235"/>
              <a:ext cx="408" cy="741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38" name="Freeform 28"/>
            <p:cNvSpPr>
              <a:spLocks/>
            </p:cNvSpPr>
            <p:nvPr/>
          </p:nvSpPr>
          <p:spPr bwMode="auto">
            <a:xfrm>
              <a:off x="3230" y="2716"/>
              <a:ext cx="71" cy="157"/>
            </a:xfrm>
            <a:custGeom>
              <a:avLst/>
              <a:gdLst>
                <a:gd name="T0" fmla="*/ 0 w 126"/>
                <a:gd name="T1" fmla="*/ 148 h 156"/>
                <a:gd name="T2" fmla="*/ 5 w 126"/>
                <a:gd name="T3" fmla="*/ 0 h 156"/>
                <a:gd name="T4" fmla="*/ 8 w 126"/>
                <a:gd name="T5" fmla="*/ 0 h 156"/>
                <a:gd name="T6" fmla="*/ 13 w 126"/>
                <a:gd name="T7" fmla="*/ 154 h 156"/>
                <a:gd name="T8" fmla="*/ 7 w 126"/>
                <a:gd name="T9" fmla="*/ 160 h 156"/>
                <a:gd name="T10" fmla="*/ 0 w 126"/>
                <a:gd name="T11" fmla="*/ 148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6" h="156">
                  <a:moveTo>
                    <a:pt x="0" y="144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26" y="150"/>
                  </a:lnTo>
                  <a:lnTo>
                    <a:pt x="65" y="15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29"/>
            <p:cNvSpPr>
              <a:spLocks/>
            </p:cNvSpPr>
            <p:nvPr/>
          </p:nvSpPr>
          <p:spPr bwMode="auto">
            <a:xfrm>
              <a:off x="3227" y="2336"/>
              <a:ext cx="72" cy="157"/>
            </a:xfrm>
            <a:custGeom>
              <a:avLst/>
              <a:gdLst>
                <a:gd name="T0" fmla="*/ 0 w 129"/>
                <a:gd name="T1" fmla="*/ 12 h 156"/>
                <a:gd name="T2" fmla="*/ 5 w 129"/>
                <a:gd name="T3" fmla="*/ 160 h 156"/>
                <a:gd name="T4" fmla="*/ 8 w 129"/>
                <a:gd name="T5" fmla="*/ 160 h 156"/>
                <a:gd name="T6" fmla="*/ 12 w 129"/>
                <a:gd name="T7" fmla="*/ 7 h 156"/>
                <a:gd name="T8" fmla="*/ 7 w 129"/>
                <a:gd name="T9" fmla="*/ 0 h 156"/>
                <a:gd name="T10" fmla="*/ 0 w 129"/>
                <a:gd name="T11" fmla="*/ 12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156">
                  <a:moveTo>
                    <a:pt x="0" y="12"/>
                  </a:moveTo>
                  <a:lnTo>
                    <a:pt x="51" y="156"/>
                  </a:lnTo>
                  <a:lnTo>
                    <a:pt x="82" y="156"/>
                  </a:lnTo>
                  <a:lnTo>
                    <a:pt x="129" y="7"/>
                  </a:lnTo>
                  <a:lnTo>
                    <a:pt x="6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30"/>
            <p:cNvSpPr>
              <a:spLocks/>
            </p:cNvSpPr>
            <p:nvPr/>
          </p:nvSpPr>
          <p:spPr bwMode="auto">
            <a:xfrm>
              <a:off x="3323" y="2538"/>
              <a:ext cx="88" cy="127"/>
            </a:xfrm>
            <a:custGeom>
              <a:avLst/>
              <a:gdLst>
                <a:gd name="T0" fmla="*/ 15 w 155"/>
                <a:gd name="T1" fmla="*/ 0 h 127"/>
                <a:gd name="T2" fmla="*/ 0 w 155"/>
                <a:gd name="T3" fmla="*/ 51 h 127"/>
                <a:gd name="T4" fmla="*/ 0 w 155"/>
                <a:gd name="T5" fmla="*/ 81 h 127"/>
                <a:gd name="T6" fmla="*/ 15 w 155"/>
                <a:gd name="T7" fmla="*/ 127 h 127"/>
                <a:gd name="T8" fmla="*/ 16 w 155"/>
                <a:gd name="T9" fmla="*/ 66 h 127"/>
                <a:gd name="T10" fmla="*/ 15 w 155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127">
                  <a:moveTo>
                    <a:pt x="144" y="0"/>
                  </a:moveTo>
                  <a:lnTo>
                    <a:pt x="0" y="51"/>
                  </a:lnTo>
                  <a:lnTo>
                    <a:pt x="0" y="81"/>
                  </a:lnTo>
                  <a:lnTo>
                    <a:pt x="148" y="127"/>
                  </a:lnTo>
                  <a:lnTo>
                    <a:pt x="155" y="66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31"/>
            <p:cNvSpPr>
              <a:spLocks/>
            </p:cNvSpPr>
            <p:nvPr/>
          </p:nvSpPr>
          <p:spPr bwMode="auto">
            <a:xfrm>
              <a:off x="3115" y="2538"/>
              <a:ext cx="88" cy="127"/>
            </a:xfrm>
            <a:custGeom>
              <a:avLst/>
              <a:gdLst>
                <a:gd name="T0" fmla="*/ 1 w 155"/>
                <a:gd name="T1" fmla="*/ 0 h 127"/>
                <a:gd name="T2" fmla="*/ 16 w 155"/>
                <a:gd name="T3" fmla="*/ 51 h 127"/>
                <a:gd name="T4" fmla="*/ 16 w 155"/>
                <a:gd name="T5" fmla="*/ 81 h 127"/>
                <a:gd name="T6" fmla="*/ 1 w 155"/>
                <a:gd name="T7" fmla="*/ 127 h 127"/>
                <a:gd name="T8" fmla="*/ 0 w 155"/>
                <a:gd name="T9" fmla="*/ 66 h 127"/>
                <a:gd name="T10" fmla="*/ 1 w 155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127">
                  <a:moveTo>
                    <a:pt x="11" y="0"/>
                  </a:moveTo>
                  <a:lnTo>
                    <a:pt x="155" y="51"/>
                  </a:lnTo>
                  <a:lnTo>
                    <a:pt x="155" y="81"/>
                  </a:lnTo>
                  <a:lnTo>
                    <a:pt x="6" y="127"/>
                  </a:lnTo>
                  <a:lnTo>
                    <a:pt x="0" y="6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32"/>
            <p:cNvSpPr>
              <a:spLocks noChangeArrowheads="1"/>
            </p:cNvSpPr>
            <p:nvPr/>
          </p:nvSpPr>
          <p:spPr bwMode="auto">
            <a:xfrm>
              <a:off x="3115" y="2332"/>
              <a:ext cx="293" cy="537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43" name="Oval 33"/>
            <p:cNvSpPr>
              <a:spLocks noChangeArrowheads="1"/>
            </p:cNvSpPr>
            <p:nvPr/>
          </p:nvSpPr>
          <p:spPr bwMode="auto">
            <a:xfrm>
              <a:off x="3206" y="2495"/>
              <a:ext cx="112" cy="21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44" name="Oval 34"/>
            <p:cNvSpPr>
              <a:spLocks noChangeArrowheads="1"/>
            </p:cNvSpPr>
            <p:nvPr/>
          </p:nvSpPr>
          <p:spPr bwMode="auto">
            <a:xfrm>
              <a:off x="3230" y="2537"/>
              <a:ext cx="63" cy="12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6600">
                <a:latin typeface="Plotter" pitchFamily="49" charset="0"/>
              </a:endParaRPr>
            </a:p>
          </p:txBody>
        </p:sp>
        <p:sp>
          <p:nvSpPr>
            <p:cNvPr id="17445" name="Line 35"/>
            <p:cNvSpPr>
              <a:spLocks noChangeShapeType="1"/>
            </p:cNvSpPr>
            <p:nvPr/>
          </p:nvSpPr>
          <p:spPr bwMode="auto">
            <a:xfrm>
              <a:off x="2784" y="2976"/>
              <a:ext cx="2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AutoShape 36"/>
          <p:cNvSpPr>
            <a:spLocks noChangeArrowheads="1"/>
          </p:cNvSpPr>
          <p:nvPr/>
        </p:nvSpPr>
        <p:spPr bwMode="auto">
          <a:xfrm>
            <a:off x="457200" y="4424878"/>
            <a:ext cx="1905000" cy="914400"/>
          </a:xfrm>
          <a:prstGeom prst="wedgeRoundRectCallout">
            <a:avLst>
              <a:gd name="adj1" fmla="val 86583"/>
              <a:gd name="adj2" fmla="val -80903"/>
              <a:gd name="adj3" fmla="val 16667"/>
            </a:avLst>
          </a:prstGeom>
          <a:solidFill>
            <a:srgbClr val="CCFF66"/>
          </a:solidFill>
          <a:ln w="127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无废气排放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( </a:t>
            </a:r>
            <a:r>
              <a:rPr lang="zh-CN" altLang="en-US" sz="2800" b="1">
                <a:solidFill>
                  <a:srgbClr val="FF0000"/>
                </a:solidFill>
              </a:rPr>
              <a:t>零 排放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endParaRPr lang="en-US" altLang="zh-CN" sz="6000">
              <a:solidFill>
                <a:srgbClr val="FF0000"/>
              </a:solidFill>
            </a:endParaRPr>
          </a:p>
        </p:txBody>
      </p:sp>
      <p:sp>
        <p:nvSpPr>
          <p:cNvPr id="17414" name="AutoShape 37"/>
          <p:cNvSpPr>
            <a:spLocks noChangeArrowheads="1"/>
          </p:cNvSpPr>
          <p:nvPr/>
        </p:nvSpPr>
        <p:spPr bwMode="auto">
          <a:xfrm>
            <a:off x="6400800" y="2138878"/>
            <a:ext cx="1676400" cy="838200"/>
          </a:xfrm>
          <a:prstGeom prst="wedgeRoundRectCallout">
            <a:avLst>
              <a:gd name="adj1" fmla="val -63352"/>
              <a:gd name="adj2" fmla="val 91287"/>
              <a:gd name="adj3" fmla="val 16667"/>
            </a:avLst>
          </a:prstGeom>
          <a:solidFill>
            <a:srgbClr val="FFFF99"/>
          </a:solidFill>
          <a:ln w="127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高效率</a:t>
            </a:r>
          </a:p>
        </p:txBody>
      </p:sp>
    </p:spTree>
    <p:extLst>
      <p:ext uri="{BB962C8B-B14F-4D97-AF65-F5344CB8AC3E}">
        <p14:creationId xmlns:p14="http://schemas.microsoft.com/office/powerpoint/2010/main" val="29021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81000" y="5416550"/>
            <a:ext cx="1981200" cy="1238250"/>
            <a:chOff x="240" y="3412"/>
            <a:chExt cx="1248" cy="780"/>
          </a:xfrm>
        </p:grpSpPr>
        <p:grpSp>
          <p:nvGrpSpPr>
            <p:cNvPr id="18491" name="Group 3"/>
            <p:cNvGrpSpPr>
              <a:grpSpLocks/>
            </p:cNvGrpSpPr>
            <p:nvPr/>
          </p:nvGrpSpPr>
          <p:grpSpPr bwMode="auto">
            <a:xfrm>
              <a:off x="240" y="3412"/>
              <a:ext cx="1248" cy="539"/>
              <a:chOff x="480" y="2256"/>
              <a:chExt cx="1968" cy="868"/>
            </a:xfrm>
          </p:grpSpPr>
          <p:pic>
            <p:nvPicPr>
              <p:cNvPr id="18497" name="Picture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256"/>
                <a:ext cx="1968" cy="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98" name="Line 5"/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92" name="AutoShape 6"/>
            <p:cNvSpPr>
              <a:spLocks noChangeArrowheads="1"/>
            </p:cNvSpPr>
            <p:nvPr/>
          </p:nvSpPr>
          <p:spPr bwMode="auto">
            <a:xfrm rot="10800000">
              <a:off x="271" y="3919"/>
              <a:ext cx="813" cy="2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0 w 21600"/>
                <a:gd name="T13" fmla="*/ 4513 h 21600"/>
                <a:gd name="T14" fmla="*/ 1711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8493" name="Text Box 7"/>
            <p:cNvSpPr txBox="1">
              <a:spLocks noChangeArrowheads="1"/>
            </p:cNvSpPr>
            <p:nvPr/>
          </p:nvSpPr>
          <p:spPr bwMode="auto">
            <a:xfrm>
              <a:off x="528" y="388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机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8494" name="AutoShape 8"/>
            <p:cNvSpPr>
              <a:spLocks noChangeArrowheads="1"/>
            </p:cNvSpPr>
            <p:nvPr/>
          </p:nvSpPr>
          <p:spPr bwMode="auto">
            <a:xfrm rot="10800000">
              <a:off x="1122" y="3919"/>
              <a:ext cx="275" cy="2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77 w 21600"/>
                <a:gd name="T13" fmla="*/ 4513 h 21600"/>
                <a:gd name="T14" fmla="*/ 17123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8495" name="Text Box 9"/>
            <p:cNvSpPr txBox="1">
              <a:spLocks noChangeArrowheads="1"/>
            </p:cNvSpPr>
            <p:nvPr/>
          </p:nvSpPr>
          <p:spPr bwMode="auto">
            <a:xfrm>
              <a:off x="1104" y="3936"/>
              <a:ext cx="30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电 </a:t>
              </a:r>
            </a:p>
          </p:txBody>
        </p:sp>
        <p:sp>
          <p:nvSpPr>
            <p:cNvPr id="18496" name="Line 10"/>
            <p:cNvSpPr>
              <a:spLocks noChangeShapeType="1"/>
            </p:cNvSpPr>
            <p:nvPr/>
          </p:nvSpPr>
          <p:spPr bwMode="auto">
            <a:xfrm>
              <a:off x="1341" y="3800"/>
              <a:ext cx="147" cy="14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5750583" y="5525605"/>
            <a:ext cx="3308350" cy="900112"/>
          </a:xfrm>
          <a:prstGeom prst="rect">
            <a:avLst/>
          </a:prstGeom>
          <a:noFill/>
          <a:ln w="7620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ea typeface="隶书" panose="02010509060101010101" pitchFamily="49" charset="-122"/>
              </a:rPr>
              <a:t>机电一体化</a:t>
            </a:r>
          </a:p>
        </p:txBody>
      </p:sp>
      <p:grpSp>
        <p:nvGrpSpPr>
          <p:cNvPr id="18436" name="Group 12"/>
          <p:cNvGrpSpPr>
            <a:grpSpLocks/>
          </p:cNvGrpSpPr>
          <p:nvPr/>
        </p:nvGrpSpPr>
        <p:grpSpPr bwMode="auto">
          <a:xfrm>
            <a:off x="169998" y="597528"/>
            <a:ext cx="6916602" cy="4050671"/>
            <a:chOff x="0" y="0"/>
            <a:chExt cx="4464" cy="2928"/>
          </a:xfrm>
        </p:grpSpPr>
        <p:grpSp>
          <p:nvGrpSpPr>
            <p:cNvPr id="18458" name="Group 13"/>
            <p:cNvGrpSpPr>
              <a:grpSpLocks/>
            </p:cNvGrpSpPr>
            <p:nvPr/>
          </p:nvGrpSpPr>
          <p:grpSpPr bwMode="auto">
            <a:xfrm>
              <a:off x="1776" y="1728"/>
              <a:ext cx="2688" cy="1200"/>
              <a:chOff x="2784" y="1776"/>
              <a:chExt cx="2688" cy="1200"/>
            </a:xfrm>
          </p:grpSpPr>
          <p:sp>
            <p:nvSpPr>
              <p:cNvPr id="18460" name="Freeform 14"/>
              <p:cNvSpPr>
                <a:spLocks/>
              </p:cNvSpPr>
              <p:nvPr/>
            </p:nvSpPr>
            <p:spPr bwMode="auto">
              <a:xfrm>
                <a:off x="3804" y="1836"/>
                <a:ext cx="103" cy="261"/>
              </a:xfrm>
              <a:custGeom>
                <a:avLst/>
                <a:gdLst>
                  <a:gd name="T0" fmla="*/ 1 w 183"/>
                  <a:gd name="T1" fmla="*/ 3 h 259"/>
                  <a:gd name="T2" fmla="*/ 0 w 183"/>
                  <a:gd name="T3" fmla="*/ 0 h 259"/>
                  <a:gd name="T4" fmla="*/ 12 w 183"/>
                  <a:gd name="T5" fmla="*/ 267 h 259"/>
                  <a:gd name="T6" fmla="*/ 19 w 183"/>
                  <a:gd name="T7" fmla="*/ 267 h 259"/>
                  <a:gd name="T8" fmla="*/ 5 w 183"/>
                  <a:gd name="T9" fmla="*/ 0 h 259"/>
                  <a:gd name="T10" fmla="*/ 1 w 183"/>
                  <a:gd name="T11" fmla="*/ 3 h 2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3" h="259">
                    <a:moveTo>
                      <a:pt x="5" y="3"/>
                    </a:moveTo>
                    <a:lnTo>
                      <a:pt x="0" y="0"/>
                    </a:lnTo>
                    <a:lnTo>
                      <a:pt x="121" y="259"/>
                    </a:lnTo>
                    <a:lnTo>
                      <a:pt x="183" y="259"/>
                    </a:lnTo>
                    <a:lnTo>
                      <a:pt x="5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Freeform 15"/>
              <p:cNvSpPr>
                <a:spLocks/>
              </p:cNvSpPr>
              <p:nvPr/>
            </p:nvSpPr>
            <p:spPr bwMode="auto">
              <a:xfrm>
                <a:off x="4312" y="1982"/>
                <a:ext cx="95" cy="174"/>
              </a:xfrm>
              <a:custGeom>
                <a:avLst/>
                <a:gdLst>
                  <a:gd name="T0" fmla="*/ 4 w 169"/>
                  <a:gd name="T1" fmla="*/ 20 h 174"/>
                  <a:gd name="T2" fmla="*/ 5 w 169"/>
                  <a:gd name="T3" fmla="*/ 17 h 174"/>
                  <a:gd name="T4" fmla="*/ 17 w 169"/>
                  <a:gd name="T5" fmla="*/ 174 h 174"/>
                  <a:gd name="T6" fmla="*/ 11 w 169"/>
                  <a:gd name="T7" fmla="*/ 165 h 174"/>
                  <a:gd name="T8" fmla="*/ 0 w 169"/>
                  <a:gd name="T9" fmla="*/ 0 h 174"/>
                  <a:gd name="T10" fmla="*/ 4 w 169"/>
                  <a:gd name="T11" fmla="*/ 20 h 1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9" h="174">
                    <a:moveTo>
                      <a:pt x="45" y="20"/>
                    </a:moveTo>
                    <a:lnTo>
                      <a:pt x="49" y="17"/>
                    </a:lnTo>
                    <a:lnTo>
                      <a:pt x="169" y="174"/>
                    </a:lnTo>
                    <a:lnTo>
                      <a:pt x="111" y="165"/>
                    </a:lnTo>
                    <a:lnTo>
                      <a:pt x="0" y="0"/>
                    </a:ln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Freeform 16"/>
              <p:cNvSpPr>
                <a:spLocks/>
              </p:cNvSpPr>
              <p:nvPr/>
            </p:nvSpPr>
            <p:spPr bwMode="auto">
              <a:xfrm>
                <a:off x="3594" y="1822"/>
                <a:ext cx="947" cy="372"/>
              </a:xfrm>
              <a:custGeom>
                <a:avLst/>
                <a:gdLst>
                  <a:gd name="T0" fmla="*/ 1 w 1679"/>
                  <a:gd name="T1" fmla="*/ 53 h 368"/>
                  <a:gd name="T2" fmla="*/ 17 w 1679"/>
                  <a:gd name="T3" fmla="*/ 42 h 368"/>
                  <a:gd name="T4" fmla="*/ 29 w 1679"/>
                  <a:gd name="T5" fmla="*/ 42 h 368"/>
                  <a:gd name="T6" fmla="*/ 46 w 1679"/>
                  <a:gd name="T7" fmla="*/ 33 h 368"/>
                  <a:gd name="T8" fmla="*/ 61 w 1679"/>
                  <a:gd name="T9" fmla="*/ 33 h 368"/>
                  <a:gd name="T10" fmla="*/ 78 w 1679"/>
                  <a:gd name="T11" fmla="*/ 33 h 368"/>
                  <a:gd name="T12" fmla="*/ 93 w 1679"/>
                  <a:gd name="T13" fmla="*/ 38 h 368"/>
                  <a:gd name="T14" fmla="*/ 100 w 1679"/>
                  <a:gd name="T15" fmla="*/ 52 h 368"/>
                  <a:gd name="T16" fmla="*/ 107 w 1679"/>
                  <a:gd name="T17" fmla="*/ 65 h 368"/>
                  <a:gd name="T18" fmla="*/ 113 w 1679"/>
                  <a:gd name="T19" fmla="*/ 90 h 368"/>
                  <a:gd name="T20" fmla="*/ 120 w 1679"/>
                  <a:gd name="T21" fmla="*/ 117 h 368"/>
                  <a:gd name="T22" fmla="*/ 144 w 1679"/>
                  <a:gd name="T23" fmla="*/ 248 h 368"/>
                  <a:gd name="T24" fmla="*/ 157 w 1679"/>
                  <a:gd name="T25" fmla="*/ 305 h 368"/>
                  <a:gd name="T26" fmla="*/ 165 w 1679"/>
                  <a:gd name="T27" fmla="*/ 356 h 368"/>
                  <a:gd name="T28" fmla="*/ 158 w 1679"/>
                  <a:gd name="T29" fmla="*/ 354 h 368"/>
                  <a:gd name="T30" fmla="*/ 0 w 1679"/>
                  <a:gd name="T31" fmla="*/ 227 h 368"/>
                  <a:gd name="T32" fmla="*/ 1 w 1679"/>
                  <a:gd name="T33" fmla="*/ 268 h 368"/>
                  <a:gd name="T34" fmla="*/ 165 w 1679"/>
                  <a:gd name="T35" fmla="*/ 384 h 368"/>
                  <a:gd name="T36" fmla="*/ 170 w 1679"/>
                  <a:gd name="T37" fmla="*/ 375 h 368"/>
                  <a:gd name="T38" fmla="*/ 168 w 1679"/>
                  <a:gd name="T39" fmla="*/ 342 h 368"/>
                  <a:gd name="T40" fmla="*/ 163 w 1679"/>
                  <a:gd name="T41" fmla="*/ 305 h 368"/>
                  <a:gd name="T42" fmla="*/ 152 w 1679"/>
                  <a:gd name="T43" fmla="*/ 248 h 368"/>
                  <a:gd name="T44" fmla="*/ 143 w 1679"/>
                  <a:gd name="T45" fmla="*/ 198 h 368"/>
                  <a:gd name="T46" fmla="*/ 121 w 1679"/>
                  <a:gd name="T47" fmla="*/ 88 h 368"/>
                  <a:gd name="T48" fmla="*/ 111 w 1679"/>
                  <a:gd name="T49" fmla="*/ 50 h 368"/>
                  <a:gd name="T50" fmla="*/ 102 w 1679"/>
                  <a:gd name="T51" fmla="*/ 21 h 368"/>
                  <a:gd name="T52" fmla="*/ 80 w 1679"/>
                  <a:gd name="T53" fmla="*/ 0 h 368"/>
                  <a:gd name="T54" fmla="*/ 50 w 1679"/>
                  <a:gd name="T55" fmla="*/ 0 h 368"/>
                  <a:gd name="T56" fmla="*/ 1 w 1679"/>
                  <a:gd name="T57" fmla="*/ 25 h 368"/>
                  <a:gd name="T58" fmla="*/ 1 w 1679"/>
                  <a:gd name="T59" fmla="*/ 53 h 36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679" h="368">
                    <a:moveTo>
                      <a:pt x="12" y="49"/>
                    </a:moveTo>
                    <a:lnTo>
                      <a:pt x="170" y="42"/>
                    </a:lnTo>
                    <a:lnTo>
                      <a:pt x="291" y="42"/>
                    </a:lnTo>
                    <a:lnTo>
                      <a:pt x="453" y="33"/>
                    </a:lnTo>
                    <a:lnTo>
                      <a:pt x="602" y="33"/>
                    </a:lnTo>
                    <a:lnTo>
                      <a:pt x="771" y="33"/>
                    </a:lnTo>
                    <a:lnTo>
                      <a:pt x="922" y="38"/>
                    </a:lnTo>
                    <a:lnTo>
                      <a:pt x="994" y="48"/>
                    </a:lnTo>
                    <a:lnTo>
                      <a:pt x="1055" y="61"/>
                    </a:lnTo>
                    <a:lnTo>
                      <a:pt x="1123" y="86"/>
                    </a:lnTo>
                    <a:lnTo>
                      <a:pt x="1188" y="113"/>
                    </a:lnTo>
                    <a:lnTo>
                      <a:pt x="1425" y="236"/>
                    </a:lnTo>
                    <a:lnTo>
                      <a:pt x="1551" y="293"/>
                    </a:lnTo>
                    <a:lnTo>
                      <a:pt x="1624" y="340"/>
                    </a:lnTo>
                    <a:lnTo>
                      <a:pt x="1558" y="338"/>
                    </a:lnTo>
                    <a:lnTo>
                      <a:pt x="0" y="219"/>
                    </a:lnTo>
                    <a:lnTo>
                      <a:pt x="2" y="256"/>
                    </a:lnTo>
                    <a:lnTo>
                      <a:pt x="1628" y="368"/>
                    </a:lnTo>
                    <a:lnTo>
                      <a:pt x="1679" y="359"/>
                    </a:lnTo>
                    <a:lnTo>
                      <a:pt x="1653" y="326"/>
                    </a:lnTo>
                    <a:lnTo>
                      <a:pt x="1608" y="293"/>
                    </a:lnTo>
                    <a:lnTo>
                      <a:pt x="1499" y="236"/>
                    </a:lnTo>
                    <a:lnTo>
                      <a:pt x="1414" y="190"/>
                    </a:lnTo>
                    <a:lnTo>
                      <a:pt x="1198" y="84"/>
                    </a:lnTo>
                    <a:lnTo>
                      <a:pt x="1101" y="46"/>
                    </a:lnTo>
                    <a:lnTo>
                      <a:pt x="1005" y="21"/>
                    </a:lnTo>
                    <a:lnTo>
                      <a:pt x="789" y="0"/>
                    </a:lnTo>
                    <a:lnTo>
                      <a:pt x="494" y="0"/>
                    </a:lnTo>
                    <a:lnTo>
                      <a:pt x="12" y="25"/>
                    </a:lnTo>
                    <a:lnTo>
                      <a:pt x="12" y="49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Freeform 17"/>
              <p:cNvSpPr>
                <a:spLocks/>
              </p:cNvSpPr>
              <p:nvPr/>
            </p:nvSpPr>
            <p:spPr bwMode="auto">
              <a:xfrm>
                <a:off x="2971" y="1776"/>
                <a:ext cx="1775" cy="422"/>
              </a:xfrm>
              <a:custGeom>
                <a:avLst/>
                <a:gdLst>
                  <a:gd name="T0" fmla="*/ 12 w 3143"/>
                  <a:gd name="T1" fmla="*/ 274 h 417"/>
                  <a:gd name="T2" fmla="*/ 28 w 3143"/>
                  <a:gd name="T3" fmla="*/ 234 h 417"/>
                  <a:gd name="T4" fmla="*/ 40 w 3143"/>
                  <a:gd name="T5" fmla="*/ 199 h 417"/>
                  <a:gd name="T6" fmla="*/ 53 w 3143"/>
                  <a:gd name="T7" fmla="*/ 166 h 417"/>
                  <a:gd name="T8" fmla="*/ 65 w 3143"/>
                  <a:gd name="T9" fmla="*/ 143 h 417"/>
                  <a:gd name="T10" fmla="*/ 75 w 3143"/>
                  <a:gd name="T11" fmla="*/ 122 h 417"/>
                  <a:gd name="T12" fmla="*/ 88 w 3143"/>
                  <a:gd name="T13" fmla="*/ 102 h 417"/>
                  <a:gd name="T14" fmla="*/ 99 w 3143"/>
                  <a:gd name="T15" fmla="*/ 78 h 417"/>
                  <a:gd name="T16" fmla="*/ 108 w 3143"/>
                  <a:gd name="T17" fmla="*/ 23 h 417"/>
                  <a:gd name="T18" fmla="*/ 125 w 3143"/>
                  <a:gd name="T19" fmla="*/ 18 h 417"/>
                  <a:gd name="T20" fmla="*/ 145 w 3143"/>
                  <a:gd name="T21" fmla="*/ 4 h 417"/>
                  <a:gd name="T22" fmla="*/ 171 w 3143"/>
                  <a:gd name="T23" fmla="*/ 1 h 417"/>
                  <a:gd name="T24" fmla="*/ 191 w 3143"/>
                  <a:gd name="T25" fmla="*/ 0 h 417"/>
                  <a:gd name="T26" fmla="*/ 212 w 3143"/>
                  <a:gd name="T27" fmla="*/ 23 h 417"/>
                  <a:gd name="T28" fmla="*/ 226 w 3143"/>
                  <a:gd name="T29" fmla="*/ 64 h 417"/>
                  <a:gd name="T30" fmla="*/ 242 w 3143"/>
                  <a:gd name="T31" fmla="*/ 111 h 417"/>
                  <a:gd name="T32" fmla="*/ 259 w 3143"/>
                  <a:gd name="T33" fmla="*/ 172 h 417"/>
                  <a:gd name="T34" fmla="*/ 276 w 3143"/>
                  <a:gd name="T35" fmla="*/ 233 h 417"/>
                  <a:gd name="T36" fmla="*/ 289 w 3143"/>
                  <a:gd name="T37" fmla="*/ 272 h 417"/>
                  <a:gd name="T38" fmla="*/ 303 w 3143"/>
                  <a:gd name="T39" fmla="*/ 322 h 417"/>
                  <a:gd name="T40" fmla="*/ 320 w 3143"/>
                  <a:gd name="T41" fmla="*/ 379 h 417"/>
                  <a:gd name="T42" fmla="*/ 312 w 3143"/>
                  <a:gd name="T43" fmla="*/ 416 h 417"/>
                  <a:gd name="T44" fmla="*/ 300 w 3143"/>
                  <a:gd name="T45" fmla="*/ 436 h 417"/>
                  <a:gd name="T46" fmla="*/ 284 w 3143"/>
                  <a:gd name="T47" fmla="*/ 435 h 417"/>
                  <a:gd name="T48" fmla="*/ 280 w 3143"/>
                  <a:gd name="T49" fmla="*/ 379 h 417"/>
                  <a:gd name="T50" fmla="*/ 267 w 3143"/>
                  <a:gd name="T51" fmla="*/ 305 h 417"/>
                  <a:gd name="T52" fmla="*/ 247 w 3143"/>
                  <a:gd name="T53" fmla="*/ 196 h 417"/>
                  <a:gd name="T54" fmla="*/ 225 w 3143"/>
                  <a:gd name="T55" fmla="*/ 98 h 417"/>
                  <a:gd name="T56" fmla="*/ 208 w 3143"/>
                  <a:gd name="T57" fmla="*/ 62 h 417"/>
                  <a:gd name="T58" fmla="*/ 176 w 3143"/>
                  <a:gd name="T59" fmla="*/ 48 h 417"/>
                  <a:gd name="T60" fmla="*/ 139 w 3143"/>
                  <a:gd name="T61" fmla="*/ 59 h 417"/>
                  <a:gd name="T62" fmla="*/ 112 w 3143"/>
                  <a:gd name="T63" fmla="*/ 332 h 4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143" h="417">
                    <a:moveTo>
                      <a:pt x="0" y="278"/>
                    </a:moveTo>
                    <a:lnTo>
                      <a:pt x="121" y="262"/>
                    </a:lnTo>
                    <a:lnTo>
                      <a:pt x="213" y="240"/>
                    </a:lnTo>
                    <a:lnTo>
                      <a:pt x="276" y="222"/>
                    </a:lnTo>
                    <a:lnTo>
                      <a:pt x="327" y="208"/>
                    </a:lnTo>
                    <a:lnTo>
                      <a:pt x="394" y="191"/>
                    </a:lnTo>
                    <a:lnTo>
                      <a:pt x="451" y="174"/>
                    </a:lnTo>
                    <a:lnTo>
                      <a:pt x="516" y="158"/>
                    </a:lnTo>
                    <a:lnTo>
                      <a:pt x="574" y="145"/>
                    </a:lnTo>
                    <a:lnTo>
                      <a:pt x="640" y="135"/>
                    </a:lnTo>
                    <a:lnTo>
                      <a:pt x="694" y="126"/>
                    </a:lnTo>
                    <a:lnTo>
                      <a:pt x="740" y="118"/>
                    </a:lnTo>
                    <a:lnTo>
                      <a:pt x="808" y="107"/>
                    </a:lnTo>
                    <a:lnTo>
                      <a:pt x="866" y="98"/>
                    </a:lnTo>
                    <a:lnTo>
                      <a:pt x="921" y="89"/>
                    </a:lnTo>
                    <a:lnTo>
                      <a:pt x="978" y="74"/>
                    </a:lnTo>
                    <a:lnTo>
                      <a:pt x="1025" y="50"/>
                    </a:lnTo>
                    <a:lnTo>
                      <a:pt x="1058" y="23"/>
                    </a:lnTo>
                    <a:lnTo>
                      <a:pt x="1126" y="20"/>
                    </a:lnTo>
                    <a:lnTo>
                      <a:pt x="1225" y="18"/>
                    </a:lnTo>
                    <a:lnTo>
                      <a:pt x="1337" y="9"/>
                    </a:lnTo>
                    <a:lnTo>
                      <a:pt x="1424" y="4"/>
                    </a:lnTo>
                    <a:lnTo>
                      <a:pt x="1552" y="2"/>
                    </a:lnTo>
                    <a:lnTo>
                      <a:pt x="1676" y="1"/>
                    </a:lnTo>
                    <a:lnTo>
                      <a:pt x="1795" y="0"/>
                    </a:lnTo>
                    <a:lnTo>
                      <a:pt x="1885" y="0"/>
                    </a:lnTo>
                    <a:lnTo>
                      <a:pt x="1984" y="8"/>
                    </a:lnTo>
                    <a:lnTo>
                      <a:pt x="2084" y="23"/>
                    </a:lnTo>
                    <a:lnTo>
                      <a:pt x="2159" y="42"/>
                    </a:lnTo>
                    <a:lnTo>
                      <a:pt x="2226" y="60"/>
                    </a:lnTo>
                    <a:lnTo>
                      <a:pt x="2299" y="83"/>
                    </a:lnTo>
                    <a:lnTo>
                      <a:pt x="2378" y="107"/>
                    </a:lnTo>
                    <a:lnTo>
                      <a:pt x="2459" y="135"/>
                    </a:lnTo>
                    <a:lnTo>
                      <a:pt x="2545" y="164"/>
                    </a:lnTo>
                    <a:lnTo>
                      <a:pt x="2629" y="193"/>
                    </a:lnTo>
                    <a:lnTo>
                      <a:pt x="2717" y="221"/>
                    </a:lnTo>
                    <a:lnTo>
                      <a:pt x="2783" y="244"/>
                    </a:lnTo>
                    <a:lnTo>
                      <a:pt x="2844" y="260"/>
                    </a:lnTo>
                    <a:lnTo>
                      <a:pt x="2911" y="285"/>
                    </a:lnTo>
                    <a:lnTo>
                      <a:pt x="2981" y="306"/>
                    </a:lnTo>
                    <a:lnTo>
                      <a:pt x="3066" y="334"/>
                    </a:lnTo>
                    <a:lnTo>
                      <a:pt x="3143" y="363"/>
                    </a:lnTo>
                    <a:lnTo>
                      <a:pt x="3111" y="383"/>
                    </a:lnTo>
                    <a:lnTo>
                      <a:pt x="3066" y="396"/>
                    </a:lnTo>
                    <a:lnTo>
                      <a:pt x="3015" y="409"/>
                    </a:lnTo>
                    <a:lnTo>
                      <a:pt x="2953" y="416"/>
                    </a:lnTo>
                    <a:lnTo>
                      <a:pt x="2870" y="417"/>
                    </a:lnTo>
                    <a:lnTo>
                      <a:pt x="2787" y="415"/>
                    </a:lnTo>
                    <a:lnTo>
                      <a:pt x="2766" y="383"/>
                    </a:lnTo>
                    <a:lnTo>
                      <a:pt x="2746" y="363"/>
                    </a:lnTo>
                    <a:lnTo>
                      <a:pt x="2707" y="335"/>
                    </a:lnTo>
                    <a:lnTo>
                      <a:pt x="2622" y="290"/>
                    </a:lnTo>
                    <a:lnTo>
                      <a:pt x="2517" y="235"/>
                    </a:lnTo>
                    <a:lnTo>
                      <a:pt x="2423" y="188"/>
                    </a:lnTo>
                    <a:lnTo>
                      <a:pt x="2309" y="131"/>
                    </a:lnTo>
                    <a:lnTo>
                      <a:pt x="2214" y="94"/>
                    </a:lnTo>
                    <a:lnTo>
                      <a:pt x="2123" y="68"/>
                    </a:lnTo>
                    <a:lnTo>
                      <a:pt x="2050" y="58"/>
                    </a:lnTo>
                    <a:lnTo>
                      <a:pt x="1913" y="45"/>
                    </a:lnTo>
                    <a:lnTo>
                      <a:pt x="1736" y="44"/>
                    </a:lnTo>
                    <a:lnTo>
                      <a:pt x="1528" y="49"/>
                    </a:lnTo>
                    <a:lnTo>
                      <a:pt x="1369" y="55"/>
                    </a:lnTo>
                    <a:lnTo>
                      <a:pt x="1115" y="68"/>
                    </a:lnTo>
                    <a:lnTo>
                      <a:pt x="1101" y="316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Freeform 18"/>
              <p:cNvSpPr>
                <a:spLocks/>
              </p:cNvSpPr>
              <p:nvPr/>
            </p:nvSpPr>
            <p:spPr bwMode="auto">
              <a:xfrm>
                <a:off x="3020" y="2190"/>
                <a:ext cx="2400" cy="665"/>
              </a:xfrm>
              <a:custGeom>
                <a:avLst/>
                <a:gdLst>
                  <a:gd name="T0" fmla="*/ 364 w 4251"/>
                  <a:gd name="T1" fmla="*/ 324 h 659"/>
                  <a:gd name="T2" fmla="*/ 368 w 4251"/>
                  <a:gd name="T3" fmla="*/ 428 h 659"/>
                  <a:gd name="T4" fmla="*/ 368 w 4251"/>
                  <a:gd name="T5" fmla="*/ 506 h 659"/>
                  <a:gd name="T6" fmla="*/ 432 w 4251"/>
                  <a:gd name="T7" fmla="*/ 506 h 659"/>
                  <a:gd name="T8" fmla="*/ 427 w 4251"/>
                  <a:gd name="T9" fmla="*/ 559 h 659"/>
                  <a:gd name="T10" fmla="*/ 430 w 4251"/>
                  <a:gd name="T11" fmla="*/ 619 h 659"/>
                  <a:gd name="T12" fmla="*/ 430 w 4251"/>
                  <a:gd name="T13" fmla="*/ 648 h 659"/>
                  <a:gd name="T14" fmla="*/ 429 w 4251"/>
                  <a:gd name="T15" fmla="*/ 667 h 659"/>
                  <a:gd name="T16" fmla="*/ 392 w 4251"/>
                  <a:gd name="T17" fmla="*/ 667 h 659"/>
                  <a:gd name="T18" fmla="*/ 388 w 4251"/>
                  <a:gd name="T19" fmla="*/ 683 h 659"/>
                  <a:gd name="T20" fmla="*/ 370 w 4251"/>
                  <a:gd name="T21" fmla="*/ 683 h 659"/>
                  <a:gd name="T22" fmla="*/ 367 w 4251"/>
                  <a:gd name="T23" fmla="*/ 665 h 659"/>
                  <a:gd name="T24" fmla="*/ 25 w 4251"/>
                  <a:gd name="T25" fmla="*/ 665 h 659"/>
                  <a:gd name="T26" fmla="*/ 12 w 4251"/>
                  <a:gd name="T27" fmla="*/ 540 h 659"/>
                  <a:gd name="T28" fmla="*/ 2 w 4251"/>
                  <a:gd name="T29" fmla="*/ 580 h 659"/>
                  <a:gd name="T30" fmla="*/ 0 w 4251"/>
                  <a:gd name="T31" fmla="*/ 249 h 659"/>
                  <a:gd name="T32" fmla="*/ 26 w 4251"/>
                  <a:gd name="T33" fmla="*/ 0 h 659"/>
                  <a:gd name="T34" fmla="*/ 67 w 4251"/>
                  <a:gd name="T35" fmla="*/ 9 h 659"/>
                  <a:gd name="T36" fmla="*/ 278 w 4251"/>
                  <a:gd name="T37" fmla="*/ 559 h 659"/>
                  <a:gd name="T38" fmla="*/ 285 w 4251"/>
                  <a:gd name="T39" fmla="*/ 491 h 659"/>
                  <a:gd name="T40" fmla="*/ 290 w 4251"/>
                  <a:gd name="T41" fmla="*/ 323 h 659"/>
                  <a:gd name="T42" fmla="*/ 297 w 4251"/>
                  <a:gd name="T43" fmla="*/ 184 h 659"/>
                  <a:gd name="T44" fmla="*/ 320 w 4251"/>
                  <a:gd name="T45" fmla="*/ 71 h 659"/>
                  <a:gd name="T46" fmla="*/ 340 w 4251"/>
                  <a:gd name="T47" fmla="*/ 77 h 659"/>
                  <a:gd name="T48" fmla="*/ 355 w 4251"/>
                  <a:gd name="T49" fmla="*/ 156 h 659"/>
                  <a:gd name="T50" fmla="*/ 364 w 4251"/>
                  <a:gd name="T51" fmla="*/ 324 h 65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4251" h="659">
                    <a:moveTo>
                      <a:pt x="3587" y="312"/>
                    </a:moveTo>
                    <a:lnTo>
                      <a:pt x="3619" y="412"/>
                    </a:lnTo>
                    <a:lnTo>
                      <a:pt x="3619" y="488"/>
                    </a:lnTo>
                    <a:lnTo>
                      <a:pt x="4251" y="488"/>
                    </a:lnTo>
                    <a:lnTo>
                      <a:pt x="4207" y="539"/>
                    </a:lnTo>
                    <a:lnTo>
                      <a:pt x="4236" y="597"/>
                    </a:lnTo>
                    <a:lnTo>
                      <a:pt x="4236" y="624"/>
                    </a:lnTo>
                    <a:lnTo>
                      <a:pt x="4217" y="643"/>
                    </a:lnTo>
                    <a:lnTo>
                      <a:pt x="3854" y="643"/>
                    </a:lnTo>
                    <a:lnTo>
                      <a:pt x="3825" y="659"/>
                    </a:lnTo>
                    <a:lnTo>
                      <a:pt x="3639" y="659"/>
                    </a:lnTo>
                    <a:lnTo>
                      <a:pt x="3615" y="641"/>
                    </a:lnTo>
                    <a:lnTo>
                      <a:pt x="252" y="641"/>
                    </a:lnTo>
                    <a:lnTo>
                      <a:pt x="119" y="520"/>
                    </a:lnTo>
                    <a:lnTo>
                      <a:pt x="14" y="560"/>
                    </a:lnTo>
                    <a:lnTo>
                      <a:pt x="0" y="241"/>
                    </a:lnTo>
                    <a:lnTo>
                      <a:pt x="256" y="0"/>
                    </a:lnTo>
                    <a:lnTo>
                      <a:pt x="656" y="9"/>
                    </a:lnTo>
                    <a:lnTo>
                      <a:pt x="2741" y="539"/>
                    </a:lnTo>
                    <a:lnTo>
                      <a:pt x="2800" y="475"/>
                    </a:lnTo>
                    <a:lnTo>
                      <a:pt x="2851" y="311"/>
                    </a:lnTo>
                    <a:lnTo>
                      <a:pt x="2925" y="176"/>
                    </a:lnTo>
                    <a:lnTo>
                      <a:pt x="3144" y="67"/>
                    </a:lnTo>
                    <a:lnTo>
                      <a:pt x="3347" y="73"/>
                    </a:lnTo>
                    <a:lnTo>
                      <a:pt x="3499" y="152"/>
                    </a:lnTo>
                    <a:lnTo>
                      <a:pt x="3587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5" name="Freeform 19"/>
              <p:cNvSpPr>
                <a:spLocks/>
              </p:cNvSpPr>
              <p:nvPr/>
            </p:nvSpPr>
            <p:spPr bwMode="auto">
              <a:xfrm>
                <a:off x="2849" y="2057"/>
                <a:ext cx="2573" cy="701"/>
              </a:xfrm>
              <a:custGeom>
                <a:avLst/>
                <a:gdLst>
                  <a:gd name="T0" fmla="*/ 23 w 4559"/>
                  <a:gd name="T1" fmla="*/ 0 h 695"/>
                  <a:gd name="T2" fmla="*/ 3 w 4559"/>
                  <a:gd name="T3" fmla="*/ 0 h 695"/>
                  <a:gd name="T4" fmla="*/ 0 w 4559"/>
                  <a:gd name="T5" fmla="*/ 112 h 695"/>
                  <a:gd name="T6" fmla="*/ 9 w 4559"/>
                  <a:gd name="T7" fmla="*/ 112 h 695"/>
                  <a:gd name="T8" fmla="*/ 9 w 4559"/>
                  <a:gd name="T9" fmla="*/ 512 h 695"/>
                  <a:gd name="T10" fmla="*/ 27 w 4559"/>
                  <a:gd name="T11" fmla="*/ 695 h 695"/>
                  <a:gd name="T12" fmla="*/ 31 w 4559"/>
                  <a:gd name="T13" fmla="*/ 713 h 695"/>
                  <a:gd name="T14" fmla="*/ 34 w 4559"/>
                  <a:gd name="T15" fmla="*/ 719 h 695"/>
                  <a:gd name="T16" fmla="*/ 34 w 4559"/>
                  <a:gd name="T17" fmla="*/ 626 h 695"/>
                  <a:gd name="T18" fmla="*/ 33 w 4559"/>
                  <a:gd name="T19" fmla="*/ 517 h 695"/>
                  <a:gd name="T20" fmla="*/ 36 w 4559"/>
                  <a:gd name="T21" fmla="*/ 428 h 695"/>
                  <a:gd name="T22" fmla="*/ 39 w 4559"/>
                  <a:gd name="T23" fmla="*/ 358 h 695"/>
                  <a:gd name="T24" fmla="*/ 43 w 4559"/>
                  <a:gd name="T25" fmla="*/ 299 h 695"/>
                  <a:gd name="T26" fmla="*/ 49 w 4559"/>
                  <a:gd name="T27" fmla="*/ 239 h 695"/>
                  <a:gd name="T28" fmla="*/ 56 w 4559"/>
                  <a:gd name="T29" fmla="*/ 196 h 695"/>
                  <a:gd name="T30" fmla="*/ 67 w 4559"/>
                  <a:gd name="T31" fmla="*/ 165 h 695"/>
                  <a:gd name="T32" fmla="*/ 80 w 4559"/>
                  <a:gd name="T33" fmla="*/ 155 h 695"/>
                  <a:gd name="T34" fmla="*/ 90 w 4559"/>
                  <a:gd name="T35" fmla="*/ 183 h 695"/>
                  <a:gd name="T36" fmla="*/ 97 w 4559"/>
                  <a:gd name="T37" fmla="*/ 220 h 695"/>
                  <a:gd name="T38" fmla="*/ 102 w 4559"/>
                  <a:gd name="T39" fmla="*/ 262 h 695"/>
                  <a:gd name="T40" fmla="*/ 109 w 4559"/>
                  <a:gd name="T41" fmla="*/ 332 h 695"/>
                  <a:gd name="T42" fmla="*/ 113 w 4559"/>
                  <a:gd name="T43" fmla="*/ 405 h 695"/>
                  <a:gd name="T44" fmla="*/ 116 w 4559"/>
                  <a:gd name="T45" fmla="*/ 474 h 695"/>
                  <a:gd name="T46" fmla="*/ 117 w 4559"/>
                  <a:gd name="T47" fmla="*/ 539 h 695"/>
                  <a:gd name="T48" fmla="*/ 117 w 4559"/>
                  <a:gd name="T49" fmla="*/ 681 h 695"/>
                  <a:gd name="T50" fmla="*/ 319 w 4559"/>
                  <a:gd name="T51" fmla="*/ 719 h 695"/>
                  <a:gd name="T52" fmla="*/ 319 w 4559"/>
                  <a:gd name="T53" fmla="*/ 583 h 695"/>
                  <a:gd name="T54" fmla="*/ 322 w 4559"/>
                  <a:gd name="T55" fmla="*/ 488 h 695"/>
                  <a:gd name="T56" fmla="*/ 325 w 4559"/>
                  <a:gd name="T57" fmla="*/ 416 h 695"/>
                  <a:gd name="T58" fmla="*/ 330 w 4559"/>
                  <a:gd name="T59" fmla="*/ 348 h 695"/>
                  <a:gd name="T60" fmla="*/ 337 w 4559"/>
                  <a:gd name="T61" fmla="*/ 286 h 695"/>
                  <a:gd name="T62" fmla="*/ 344 w 4559"/>
                  <a:gd name="T63" fmla="*/ 248 h 695"/>
                  <a:gd name="T64" fmla="*/ 352 w 4559"/>
                  <a:gd name="T65" fmla="*/ 225 h 695"/>
                  <a:gd name="T66" fmla="*/ 364 w 4559"/>
                  <a:gd name="T67" fmla="*/ 225 h 695"/>
                  <a:gd name="T68" fmla="*/ 371 w 4559"/>
                  <a:gd name="T69" fmla="*/ 239 h 695"/>
                  <a:gd name="T70" fmla="*/ 378 w 4559"/>
                  <a:gd name="T71" fmla="*/ 268 h 695"/>
                  <a:gd name="T72" fmla="*/ 384 w 4559"/>
                  <a:gd name="T73" fmla="*/ 323 h 695"/>
                  <a:gd name="T74" fmla="*/ 390 w 4559"/>
                  <a:gd name="T75" fmla="*/ 390 h 695"/>
                  <a:gd name="T76" fmla="*/ 393 w 4559"/>
                  <a:gd name="T77" fmla="*/ 474 h 695"/>
                  <a:gd name="T78" fmla="*/ 396 w 4559"/>
                  <a:gd name="T79" fmla="*/ 564 h 695"/>
                  <a:gd name="T80" fmla="*/ 396 w 4559"/>
                  <a:gd name="T81" fmla="*/ 656 h 695"/>
                  <a:gd name="T82" fmla="*/ 462 w 4559"/>
                  <a:gd name="T83" fmla="*/ 653 h 695"/>
                  <a:gd name="T84" fmla="*/ 462 w 4559"/>
                  <a:gd name="T85" fmla="*/ 622 h 695"/>
                  <a:gd name="T86" fmla="*/ 461 w 4559"/>
                  <a:gd name="T87" fmla="*/ 622 h 695"/>
                  <a:gd name="T88" fmla="*/ 461 w 4559"/>
                  <a:gd name="T89" fmla="*/ 579 h 695"/>
                  <a:gd name="T90" fmla="*/ 462 w 4559"/>
                  <a:gd name="T91" fmla="*/ 577 h 695"/>
                  <a:gd name="T92" fmla="*/ 462 w 4559"/>
                  <a:gd name="T93" fmla="*/ 444 h 695"/>
                  <a:gd name="T94" fmla="*/ 461 w 4559"/>
                  <a:gd name="T95" fmla="*/ 416 h 695"/>
                  <a:gd name="T96" fmla="*/ 445 w 4559"/>
                  <a:gd name="T97" fmla="*/ 338 h 695"/>
                  <a:gd name="T98" fmla="*/ 428 w 4559"/>
                  <a:gd name="T99" fmla="*/ 268 h 695"/>
                  <a:gd name="T100" fmla="*/ 407 w 4559"/>
                  <a:gd name="T101" fmla="*/ 206 h 695"/>
                  <a:gd name="T102" fmla="*/ 385 w 4559"/>
                  <a:gd name="T103" fmla="*/ 150 h 695"/>
                  <a:gd name="T104" fmla="*/ 365 w 4559"/>
                  <a:gd name="T105" fmla="*/ 107 h 695"/>
                  <a:gd name="T106" fmla="*/ 345 w 4559"/>
                  <a:gd name="T107" fmla="*/ 74 h 695"/>
                  <a:gd name="T108" fmla="*/ 339 w 4559"/>
                  <a:gd name="T109" fmla="*/ 74 h 695"/>
                  <a:gd name="T110" fmla="*/ 335 w 4559"/>
                  <a:gd name="T111" fmla="*/ 93 h 695"/>
                  <a:gd name="T112" fmla="*/ 313 w 4559"/>
                  <a:gd name="T113" fmla="*/ 122 h 695"/>
                  <a:gd name="T114" fmla="*/ 297 w 4559"/>
                  <a:gd name="T115" fmla="*/ 136 h 695"/>
                  <a:gd name="T116" fmla="*/ 211 w 4559"/>
                  <a:gd name="T117" fmla="*/ 83 h 695"/>
                  <a:gd name="T118" fmla="*/ 169 w 4559"/>
                  <a:gd name="T119" fmla="*/ 46 h 695"/>
                  <a:gd name="T120" fmla="*/ 130 w 4559"/>
                  <a:gd name="T121" fmla="*/ 17 h 695"/>
                  <a:gd name="T122" fmla="*/ 111 w 4559"/>
                  <a:gd name="T123" fmla="*/ 4 h 695"/>
                  <a:gd name="T124" fmla="*/ 23 w 4559"/>
                  <a:gd name="T125" fmla="*/ 0 h 69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559" h="695">
                    <a:moveTo>
                      <a:pt x="228" y="0"/>
                    </a:moveTo>
                    <a:lnTo>
                      <a:pt x="27" y="0"/>
                    </a:lnTo>
                    <a:lnTo>
                      <a:pt x="0" y="108"/>
                    </a:lnTo>
                    <a:lnTo>
                      <a:pt x="89" y="108"/>
                    </a:lnTo>
                    <a:lnTo>
                      <a:pt x="89" y="496"/>
                    </a:lnTo>
                    <a:lnTo>
                      <a:pt x="265" y="671"/>
                    </a:lnTo>
                    <a:lnTo>
                      <a:pt x="304" y="689"/>
                    </a:lnTo>
                    <a:lnTo>
                      <a:pt x="338" y="695"/>
                    </a:lnTo>
                    <a:lnTo>
                      <a:pt x="332" y="606"/>
                    </a:lnTo>
                    <a:lnTo>
                      <a:pt x="328" y="501"/>
                    </a:lnTo>
                    <a:lnTo>
                      <a:pt x="351" y="412"/>
                    </a:lnTo>
                    <a:lnTo>
                      <a:pt x="383" y="346"/>
                    </a:lnTo>
                    <a:lnTo>
                      <a:pt x="426" y="288"/>
                    </a:lnTo>
                    <a:lnTo>
                      <a:pt x="487" y="231"/>
                    </a:lnTo>
                    <a:lnTo>
                      <a:pt x="559" y="188"/>
                    </a:lnTo>
                    <a:lnTo>
                      <a:pt x="659" y="161"/>
                    </a:lnTo>
                    <a:lnTo>
                      <a:pt x="791" y="151"/>
                    </a:lnTo>
                    <a:lnTo>
                      <a:pt x="883" y="175"/>
                    </a:lnTo>
                    <a:lnTo>
                      <a:pt x="950" y="212"/>
                    </a:lnTo>
                    <a:lnTo>
                      <a:pt x="1006" y="254"/>
                    </a:lnTo>
                    <a:lnTo>
                      <a:pt x="1073" y="320"/>
                    </a:lnTo>
                    <a:lnTo>
                      <a:pt x="1115" y="393"/>
                    </a:lnTo>
                    <a:lnTo>
                      <a:pt x="1143" y="458"/>
                    </a:lnTo>
                    <a:lnTo>
                      <a:pt x="1152" y="520"/>
                    </a:lnTo>
                    <a:lnTo>
                      <a:pt x="1152" y="657"/>
                    </a:lnTo>
                    <a:lnTo>
                      <a:pt x="3144" y="695"/>
                    </a:lnTo>
                    <a:lnTo>
                      <a:pt x="3144" y="563"/>
                    </a:lnTo>
                    <a:lnTo>
                      <a:pt x="3172" y="472"/>
                    </a:lnTo>
                    <a:lnTo>
                      <a:pt x="3204" y="402"/>
                    </a:lnTo>
                    <a:lnTo>
                      <a:pt x="3253" y="336"/>
                    </a:lnTo>
                    <a:lnTo>
                      <a:pt x="3324" y="278"/>
                    </a:lnTo>
                    <a:lnTo>
                      <a:pt x="3395" y="240"/>
                    </a:lnTo>
                    <a:lnTo>
                      <a:pt x="3466" y="217"/>
                    </a:lnTo>
                    <a:lnTo>
                      <a:pt x="3590" y="217"/>
                    </a:lnTo>
                    <a:lnTo>
                      <a:pt x="3656" y="231"/>
                    </a:lnTo>
                    <a:lnTo>
                      <a:pt x="3723" y="260"/>
                    </a:lnTo>
                    <a:lnTo>
                      <a:pt x="3783" y="311"/>
                    </a:lnTo>
                    <a:lnTo>
                      <a:pt x="3841" y="378"/>
                    </a:lnTo>
                    <a:lnTo>
                      <a:pt x="3879" y="458"/>
                    </a:lnTo>
                    <a:lnTo>
                      <a:pt x="3903" y="544"/>
                    </a:lnTo>
                    <a:lnTo>
                      <a:pt x="3903" y="633"/>
                    </a:lnTo>
                    <a:lnTo>
                      <a:pt x="4559" y="631"/>
                    </a:lnTo>
                    <a:lnTo>
                      <a:pt x="4559" y="602"/>
                    </a:lnTo>
                    <a:lnTo>
                      <a:pt x="4538" y="602"/>
                    </a:lnTo>
                    <a:lnTo>
                      <a:pt x="4538" y="559"/>
                    </a:lnTo>
                    <a:lnTo>
                      <a:pt x="4558" y="557"/>
                    </a:lnTo>
                    <a:lnTo>
                      <a:pt x="4558" y="428"/>
                    </a:lnTo>
                    <a:lnTo>
                      <a:pt x="4540" y="402"/>
                    </a:lnTo>
                    <a:lnTo>
                      <a:pt x="4388" y="326"/>
                    </a:lnTo>
                    <a:lnTo>
                      <a:pt x="4220" y="260"/>
                    </a:lnTo>
                    <a:lnTo>
                      <a:pt x="4018" y="198"/>
                    </a:lnTo>
                    <a:lnTo>
                      <a:pt x="3799" y="146"/>
                    </a:lnTo>
                    <a:lnTo>
                      <a:pt x="3598" y="103"/>
                    </a:lnTo>
                    <a:lnTo>
                      <a:pt x="3405" y="70"/>
                    </a:lnTo>
                    <a:lnTo>
                      <a:pt x="3340" y="70"/>
                    </a:lnTo>
                    <a:lnTo>
                      <a:pt x="3296" y="89"/>
                    </a:lnTo>
                    <a:lnTo>
                      <a:pt x="3091" y="118"/>
                    </a:lnTo>
                    <a:lnTo>
                      <a:pt x="2929" y="132"/>
                    </a:lnTo>
                    <a:lnTo>
                      <a:pt x="2079" y="79"/>
                    </a:lnTo>
                    <a:lnTo>
                      <a:pt x="1671" y="46"/>
                    </a:lnTo>
                    <a:lnTo>
                      <a:pt x="1286" y="17"/>
                    </a:lnTo>
                    <a:lnTo>
                      <a:pt x="1092" y="4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Freeform 20"/>
              <p:cNvSpPr>
                <a:spLocks/>
              </p:cNvSpPr>
              <p:nvPr/>
            </p:nvSpPr>
            <p:spPr bwMode="auto">
              <a:xfrm>
                <a:off x="3884" y="2115"/>
                <a:ext cx="518" cy="631"/>
              </a:xfrm>
              <a:custGeom>
                <a:avLst/>
                <a:gdLst>
                  <a:gd name="T0" fmla="*/ 0 w 920"/>
                  <a:gd name="T1" fmla="*/ 0 h 625"/>
                  <a:gd name="T2" fmla="*/ 0 w 920"/>
                  <a:gd name="T3" fmla="*/ 635 h 625"/>
                  <a:gd name="T4" fmla="*/ 92 w 920"/>
                  <a:gd name="T5" fmla="*/ 649 h 625"/>
                  <a:gd name="T6" fmla="*/ 92 w 920"/>
                  <a:gd name="T7" fmla="*/ 70 h 625"/>
                  <a:gd name="T8" fmla="*/ 80 w 920"/>
                  <a:gd name="T9" fmla="*/ 58 h 625"/>
                  <a:gd name="T10" fmla="*/ 64 w 920"/>
                  <a:gd name="T11" fmla="*/ 43 h 625"/>
                  <a:gd name="T12" fmla="*/ 46 w 920"/>
                  <a:gd name="T13" fmla="*/ 35 h 625"/>
                  <a:gd name="T14" fmla="*/ 35 w 920"/>
                  <a:gd name="T15" fmla="*/ 25 h 625"/>
                  <a:gd name="T16" fmla="*/ 25 w 920"/>
                  <a:gd name="T17" fmla="*/ 18 h 625"/>
                  <a:gd name="T18" fmla="*/ 10 w 920"/>
                  <a:gd name="T19" fmla="*/ 6 h 625"/>
                  <a:gd name="T20" fmla="*/ 0 w 920"/>
                  <a:gd name="T21" fmla="*/ 0 h 6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920" h="625">
                    <a:moveTo>
                      <a:pt x="0" y="0"/>
                    </a:moveTo>
                    <a:lnTo>
                      <a:pt x="0" y="611"/>
                    </a:lnTo>
                    <a:lnTo>
                      <a:pt x="920" y="625"/>
                    </a:lnTo>
                    <a:lnTo>
                      <a:pt x="920" y="66"/>
                    </a:lnTo>
                    <a:lnTo>
                      <a:pt x="798" y="54"/>
                    </a:lnTo>
                    <a:lnTo>
                      <a:pt x="630" y="43"/>
                    </a:lnTo>
                    <a:lnTo>
                      <a:pt x="462" y="35"/>
                    </a:lnTo>
                    <a:lnTo>
                      <a:pt x="352" y="25"/>
                    </a:lnTo>
                    <a:lnTo>
                      <a:pt x="245" y="18"/>
                    </a:lnTo>
                    <a:lnTo>
                      <a:pt x="99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Oval 21"/>
              <p:cNvSpPr>
                <a:spLocks noChangeArrowheads="1"/>
              </p:cNvSpPr>
              <p:nvPr/>
            </p:nvSpPr>
            <p:spPr bwMode="auto">
              <a:xfrm>
                <a:off x="3464" y="1911"/>
                <a:ext cx="102" cy="103"/>
              </a:xfrm>
              <a:prstGeom prst="ellipse">
                <a:avLst/>
              </a:prstGeom>
              <a:solidFill>
                <a:srgbClr val="800000"/>
              </a:solidFill>
              <a:ln w="4763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68" name="Oval 22"/>
              <p:cNvSpPr>
                <a:spLocks noChangeArrowheads="1"/>
              </p:cNvSpPr>
              <p:nvPr/>
            </p:nvSpPr>
            <p:spPr bwMode="auto">
              <a:xfrm>
                <a:off x="3483" y="1945"/>
                <a:ext cx="15" cy="31"/>
              </a:xfrm>
              <a:prstGeom prst="ellipse">
                <a:avLst/>
              </a:pr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69" name="Freeform 23"/>
              <p:cNvSpPr>
                <a:spLocks/>
              </p:cNvSpPr>
              <p:nvPr/>
            </p:nvSpPr>
            <p:spPr bwMode="auto">
              <a:xfrm>
                <a:off x="3787" y="2493"/>
                <a:ext cx="549" cy="138"/>
              </a:xfrm>
              <a:custGeom>
                <a:avLst/>
                <a:gdLst>
                  <a:gd name="T0" fmla="*/ 0 w 973"/>
                  <a:gd name="T1" fmla="*/ 80 h 136"/>
                  <a:gd name="T2" fmla="*/ 0 w 973"/>
                  <a:gd name="T3" fmla="*/ 144 h 136"/>
                  <a:gd name="T4" fmla="*/ 99 w 973"/>
                  <a:gd name="T5" fmla="*/ 0 h 136"/>
                  <a:gd name="T6" fmla="*/ 0 w 973"/>
                  <a:gd name="T7" fmla="*/ 80 h 1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3" h="136">
                    <a:moveTo>
                      <a:pt x="0" y="76"/>
                    </a:moveTo>
                    <a:lnTo>
                      <a:pt x="0" y="136"/>
                    </a:lnTo>
                    <a:lnTo>
                      <a:pt x="973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Freeform 24"/>
              <p:cNvSpPr>
                <a:spLocks/>
              </p:cNvSpPr>
              <p:nvPr/>
            </p:nvSpPr>
            <p:spPr bwMode="auto">
              <a:xfrm>
                <a:off x="3787" y="2200"/>
                <a:ext cx="544" cy="164"/>
              </a:xfrm>
              <a:custGeom>
                <a:avLst/>
                <a:gdLst>
                  <a:gd name="T0" fmla="*/ 0 w 963"/>
                  <a:gd name="T1" fmla="*/ 0 h 161"/>
                  <a:gd name="T2" fmla="*/ 0 w 963"/>
                  <a:gd name="T3" fmla="*/ 67 h 161"/>
                  <a:gd name="T4" fmla="*/ 98 w 963"/>
                  <a:gd name="T5" fmla="*/ 173 h 161"/>
                  <a:gd name="T6" fmla="*/ 0 w 963"/>
                  <a:gd name="T7" fmla="*/ 0 h 1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3" h="161">
                    <a:moveTo>
                      <a:pt x="0" y="0"/>
                    </a:moveTo>
                    <a:lnTo>
                      <a:pt x="0" y="63"/>
                    </a:lnTo>
                    <a:lnTo>
                      <a:pt x="963" y="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Freeform 25"/>
              <p:cNvSpPr>
                <a:spLocks/>
              </p:cNvSpPr>
              <p:nvPr/>
            </p:nvSpPr>
            <p:spPr bwMode="auto">
              <a:xfrm>
                <a:off x="3787" y="2297"/>
                <a:ext cx="544" cy="99"/>
              </a:xfrm>
              <a:custGeom>
                <a:avLst/>
                <a:gdLst>
                  <a:gd name="T0" fmla="*/ 0 w 963"/>
                  <a:gd name="T1" fmla="*/ 0 h 100"/>
                  <a:gd name="T2" fmla="*/ 0 w 963"/>
                  <a:gd name="T3" fmla="*/ 58 h 100"/>
                  <a:gd name="T4" fmla="*/ 98 w 963"/>
                  <a:gd name="T5" fmla="*/ 96 h 100"/>
                  <a:gd name="T6" fmla="*/ 0 w 963"/>
                  <a:gd name="T7" fmla="*/ 0 h 1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3" h="100">
                    <a:moveTo>
                      <a:pt x="0" y="0"/>
                    </a:moveTo>
                    <a:lnTo>
                      <a:pt x="0" y="62"/>
                    </a:lnTo>
                    <a:lnTo>
                      <a:pt x="963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2" name="Freeform 26"/>
              <p:cNvSpPr>
                <a:spLocks/>
              </p:cNvSpPr>
              <p:nvPr/>
            </p:nvSpPr>
            <p:spPr bwMode="auto">
              <a:xfrm>
                <a:off x="3787" y="2388"/>
                <a:ext cx="549" cy="63"/>
              </a:xfrm>
              <a:custGeom>
                <a:avLst/>
                <a:gdLst>
                  <a:gd name="T0" fmla="*/ 0 w 973"/>
                  <a:gd name="T1" fmla="*/ 0 h 61"/>
                  <a:gd name="T2" fmla="*/ 0 w 973"/>
                  <a:gd name="T3" fmla="*/ 69 h 61"/>
                  <a:gd name="T4" fmla="*/ 99 w 973"/>
                  <a:gd name="T5" fmla="*/ 41 h 61"/>
                  <a:gd name="T6" fmla="*/ 0 w 973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3" h="61">
                    <a:moveTo>
                      <a:pt x="0" y="0"/>
                    </a:moveTo>
                    <a:lnTo>
                      <a:pt x="0" y="61"/>
                    </a:lnTo>
                    <a:lnTo>
                      <a:pt x="973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3" name="Freeform 27"/>
              <p:cNvSpPr>
                <a:spLocks/>
              </p:cNvSpPr>
              <p:nvPr/>
            </p:nvSpPr>
            <p:spPr bwMode="auto">
              <a:xfrm>
                <a:off x="3787" y="2459"/>
                <a:ext cx="549" cy="81"/>
              </a:xfrm>
              <a:custGeom>
                <a:avLst/>
                <a:gdLst>
                  <a:gd name="T0" fmla="*/ 0 w 973"/>
                  <a:gd name="T1" fmla="*/ 19 h 81"/>
                  <a:gd name="T2" fmla="*/ 0 w 973"/>
                  <a:gd name="T3" fmla="*/ 81 h 81"/>
                  <a:gd name="T4" fmla="*/ 99 w 973"/>
                  <a:gd name="T5" fmla="*/ 0 h 81"/>
                  <a:gd name="T6" fmla="*/ 0 w 973"/>
                  <a:gd name="T7" fmla="*/ 19 h 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73" h="81">
                    <a:moveTo>
                      <a:pt x="0" y="19"/>
                    </a:moveTo>
                    <a:lnTo>
                      <a:pt x="0" y="81"/>
                    </a:lnTo>
                    <a:lnTo>
                      <a:pt x="97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Oval 28"/>
              <p:cNvSpPr>
                <a:spLocks noChangeArrowheads="1"/>
              </p:cNvSpPr>
              <p:nvPr/>
            </p:nvSpPr>
            <p:spPr bwMode="auto">
              <a:xfrm>
                <a:off x="4636" y="2235"/>
                <a:ext cx="408" cy="741"/>
              </a:xfrm>
              <a:prstGeom prst="ellipse">
                <a:avLst/>
              </a:pr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75" name="Freeform 29"/>
              <p:cNvSpPr>
                <a:spLocks/>
              </p:cNvSpPr>
              <p:nvPr/>
            </p:nvSpPr>
            <p:spPr bwMode="auto">
              <a:xfrm>
                <a:off x="4807" y="2716"/>
                <a:ext cx="71" cy="157"/>
              </a:xfrm>
              <a:custGeom>
                <a:avLst/>
                <a:gdLst>
                  <a:gd name="T0" fmla="*/ 0 w 126"/>
                  <a:gd name="T1" fmla="*/ 148 h 156"/>
                  <a:gd name="T2" fmla="*/ 5 w 126"/>
                  <a:gd name="T3" fmla="*/ 0 h 156"/>
                  <a:gd name="T4" fmla="*/ 8 w 126"/>
                  <a:gd name="T5" fmla="*/ 0 h 156"/>
                  <a:gd name="T6" fmla="*/ 13 w 126"/>
                  <a:gd name="T7" fmla="*/ 154 h 156"/>
                  <a:gd name="T8" fmla="*/ 7 w 126"/>
                  <a:gd name="T9" fmla="*/ 160 h 156"/>
                  <a:gd name="T10" fmla="*/ 0 w 126"/>
                  <a:gd name="T11" fmla="*/ 148 h 1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6" h="156">
                    <a:moveTo>
                      <a:pt x="0" y="144"/>
                    </a:moveTo>
                    <a:lnTo>
                      <a:pt x="49" y="0"/>
                    </a:lnTo>
                    <a:lnTo>
                      <a:pt x="80" y="0"/>
                    </a:lnTo>
                    <a:lnTo>
                      <a:pt x="126" y="150"/>
                    </a:lnTo>
                    <a:lnTo>
                      <a:pt x="65" y="15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Freeform 30"/>
              <p:cNvSpPr>
                <a:spLocks/>
              </p:cNvSpPr>
              <p:nvPr/>
            </p:nvSpPr>
            <p:spPr bwMode="auto">
              <a:xfrm>
                <a:off x="4804" y="2336"/>
                <a:ext cx="72" cy="157"/>
              </a:xfrm>
              <a:custGeom>
                <a:avLst/>
                <a:gdLst>
                  <a:gd name="T0" fmla="*/ 0 w 129"/>
                  <a:gd name="T1" fmla="*/ 12 h 156"/>
                  <a:gd name="T2" fmla="*/ 5 w 129"/>
                  <a:gd name="T3" fmla="*/ 160 h 156"/>
                  <a:gd name="T4" fmla="*/ 8 w 129"/>
                  <a:gd name="T5" fmla="*/ 160 h 156"/>
                  <a:gd name="T6" fmla="*/ 12 w 129"/>
                  <a:gd name="T7" fmla="*/ 7 h 156"/>
                  <a:gd name="T8" fmla="*/ 7 w 129"/>
                  <a:gd name="T9" fmla="*/ 0 h 156"/>
                  <a:gd name="T10" fmla="*/ 0 w 129"/>
                  <a:gd name="T11" fmla="*/ 12 h 1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56">
                    <a:moveTo>
                      <a:pt x="0" y="12"/>
                    </a:moveTo>
                    <a:lnTo>
                      <a:pt x="52" y="156"/>
                    </a:lnTo>
                    <a:lnTo>
                      <a:pt x="81" y="156"/>
                    </a:lnTo>
                    <a:lnTo>
                      <a:pt x="129" y="7"/>
                    </a:lnTo>
                    <a:lnTo>
                      <a:pt x="6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Freeform 31"/>
              <p:cNvSpPr>
                <a:spLocks/>
              </p:cNvSpPr>
              <p:nvPr/>
            </p:nvSpPr>
            <p:spPr bwMode="auto">
              <a:xfrm>
                <a:off x="4900" y="2538"/>
                <a:ext cx="88" cy="127"/>
              </a:xfrm>
              <a:custGeom>
                <a:avLst/>
                <a:gdLst>
                  <a:gd name="T0" fmla="*/ 15 w 154"/>
                  <a:gd name="T1" fmla="*/ 0 h 127"/>
                  <a:gd name="T2" fmla="*/ 0 w 154"/>
                  <a:gd name="T3" fmla="*/ 51 h 127"/>
                  <a:gd name="T4" fmla="*/ 0 w 154"/>
                  <a:gd name="T5" fmla="*/ 81 h 127"/>
                  <a:gd name="T6" fmla="*/ 15 w 154"/>
                  <a:gd name="T7" fmla="*/ 127 h 127"/>
                  <a:gd name="T8" fmla="*/ 17 w 154"/>
                  <a:gd name="T9" fmla="*/ 66 h 127"/>
                  <a:gd name="T10" fmla="*/ 15 w 154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4" h="127">
                    <a:moveTo>
                      <a:pt x="143" y="0"/>
                    </a:moveTo>
                    <a:lnTo>
                      <a:pt x="0" y="51"/>
                    </a:lnTo>
                    <a:lnTo>
                      <a:pt x="0" y="81"/>
                    </a:lnTo>
                    <a:lnTo>
                      <a:pt x="147" y="127"/>
                    </a:lnTo>
                    <a:lnTo>
                      <a:pt x="154" y="6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Freeform 32"/>
              <p:cNvSpPr>
                <a:spLocks/>
              </p:cNvSpPr>
              <p:nvPr/>
            </p:nvSpPr>
            <p:spPr bwMode="auto">
              <a:xfrm>
                <a:off x="4692" y="2538"/>
                <a:ext cx="88" cy="127"/>
              </a:xfrm>
              <a:custGeom>
                <a:avLst/>
                <a:gdLst>
                  <a:gd name="T0" fmla="*/ 1 w 154"/>
                  <a:gd name="T1" fmla="*/ 0 h 127"/>
                  <a:gd name="T2" fmla="*/ 17 w 154"/>
                  <a:gd name="T3" fmla="*/ 51 h 127"/>
                  <a:gd name="T4" fmla="*/ 17 w 154"/>
                  <a:gd name="T5" fmla="*/ 81 h 127"/>
                  <a:gd name="T6" fmla="*/ 1 w 154"/>
                  <a:gd name="T7" fmla="*/ 127 h 127"/>
                  <a:gd name="T8" fmla="*/ 0 w 154"/>
                  <a:gd name="T9" fmla="*/ 66 h 127"/>
                  <a:gd name="T10" fmla="*/ 1 w 154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4" h="127">
                    <a:moveTo>
                      <a:pt x="11" y="0"/>
                    </a:moveTo>
                    <a:lnTo>
                      <a:pt x="154" y="51"/>
                    </a:lnTo>
                    <a:lnTo>
                      <a:pt x="154" y="81"/>
                    </a:lnTo>
                    <a:lnTo>
                      <a:pt x="5" y="127"/>
                    </a:lnTo>
                    <a:lnTo>
                      <a:pt x="0" y="6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Oval 33"/>
              <p:cNvSpPr>
                <a:spLocks noChangeArrowheads="1"/>
              </p:cNvSpPr>
              <p:nvPr/>
            </p:nvSpPr>
            <p:spPr bwMode="auto">
              <a:xfrm>
                <a:off x="4692" y="2332"/>
                <a:ext cx="293" cy="537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0" name="Oval 34"/>
              <p:cNvSpPr>
                <a:spLocks noChangeArrowheads="1"/>
              </p:cNvSpPr>
              <p:nvPr/>
            </p:nvSpPr>
            <p:spPr bwMode="auto">
              <a:xfrm>
                <a:off x="4783" y="2495"/>
                <a:ext cx="110" cy="2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1" name="Oval 35"/>
              <p:cNvSpPr>
                <a:spLocks noChangeArrowheads="1"/>
              </p:cNvSpPr>
              <p:nvPr/>
            </p:nvSpPr>
            <p:spPr bwMode="auto">
              <a:xfrm>
                <a:off x="4805" y="2537"/>
                <a:ext cx="64" cy="1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2" name="Oval 36"/>
              <p:cNvSpPr>
                <a:spLocks noChangeArrowheads="1"/>
              </p:cNvSpPr>
              <p:nvPr/>
            </p:nvSpPr>
            <p:spPr bwMode="auto">
              <a:xfrm>
                <a:off x="3059" y="2235"/>
                <a:ext cx="408" cy="741"/>
              </a:xfrm>
              <a:prstGeom prst="ellipse">
                <a:avLst/>
              </a:pr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3" name="Freeform 37"/>
              <p:cNvSpPr>
                <a:spLocks/>
              </p:cNvSpPr>
              <p:nvPr/>
            </p:nvSpPr>
            <p:spPr bwMode="auto">
              <a:xfrm>
                <a:off x="3230" y="2716"/>
                <a:ext cx="71" cy="157"/>
              </a:xfrm>
              <a:custGeom>
                <a:avLst/>
                <a:gdLst>
                  <a:gd name="T0" fmla="*/ 0 w 126"/>
                  <a:gd name="T1" fmla="*/ 148 h 156"/>
                  <a:gd name="T2" fmla="*/ 5 w 126"/>
                  <a:gd name="T3" fmla="*/ 0 h 156"/>
                  <a:gd name="T4" fmla="*/ 8 w 126"/>
                  <a:gd name="T5" fmla="*/ 0 h 156"/>
                  <a:gd name="T6" fmla="*/ 13 w 126"/>
                  <a:gd name="T7" fmla="*/ 154 h 156"/>
                  <a:gd name="T8" fmla="*/ 7 w 126"/>
                  <a:gd name="T9" fmla="*/ 160 h 156"/>
                  <a:gd name="T10" fmla="*/ 0 w 126"/>
                  <a:gd name="T11" fmla="*/ 148 h 1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6" h="156">
                    <a:moveTo>
                      <a:pt x="0" y="144"/>
                    </a:moveTo>
                    <a:lnTo>
                      <a:pt x="48" y="0"/>
                    </a:lnTo>
                    <a:lnTo>
                      <a:pt x="79" y="0"/>
                    </a:lnTo>
                    <a:lnTo>
                      <a:pt x="126" y="150"/>
                    </a:lnTo>
                    <a:lnTo>
                      <a:pt x="65" y="15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Freeform 38"/>
              <p:cNvSpPr>
                <a:spLocks/>
              </p:cNvSpPr>
              <p:nvPr/>
            </p:nvSpPr>
            <p:spPr bwMode="auto">
              <a:xfrm>
                <a:off x="3227" y="2336"/>
                <a:ext cx="72" cy="157"/>
              </a:xfrm>
              <a:custGeom>
                <a:avLst/>
                <a:gdLst>
                  <a:gd name="T0" fmla="*/ 0 w 129"/>
                  <a:gd name="T1" fmla="*/ 12 h 156"/>
                  <a:gd name="T2" fmla="*/ 5 w 129"/>
                  <a:gd name="T3" fmla="*/ 160 h 156"/>
                  <a:gd name="T4" fmla="*/ 8 w 129"/>
                  <a:gd name="T5" fmla="*/ 160 h 156"/>
                  <a:gd name="T6" fmla="*/ 12 w 129"/>
                  <a:gd name="T7" fmla="*/ 7 h 156"/>
                  <a:gd name="T8" fmla="*/ 7 w 129"/>
                  <a:gd name="T9" fmla="*/ 0 h 156"/>
                  <a:gd name="T10" fmla="*/ 0 w 129"/>
                  <a:gd name="T11" fmla="*/ 12 h 1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9" h="156">
                    <a:moveTo>
                      <a:pt x="0" y="12"/>
                    </a:moveTo>
                    <a:lnTo>
                      <a:pt x="51" y="156"/>
                    </a:lnTo>
                    <a:lnTo>
                      <a:pt x="82" y="156"/>
                    </a:lnTo>
                    <a:lnTo>
                      <a:pt x="129" y="7"/>
                    </a:lnTo>
                    <a:lnTo>
                      <a:pt x="67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Freeform 39"/>
              <p:cNvSpPr>
                <a:spLocks/>
              </p:cNvSpPr>
              <p:nvPr/>
            </p:nvSpPr>
            <p:spPr bwMode="auto">
              <a:xfrm>
                <a:off x="3323" y="2538"/>
                <a:ext cx="88" cy="127"/>
              </a:xfrm>
              <a:custGeom>
                <a:avLst/>
                <a:gdLst>
                  <a:gd name="T0" fmla="*/ 15 w 155"/>
                  <a:gd name="T1" fmla="*/ 0 h 127"/>
                  <a:gd name="T2" fmla="*/ 0 w 155"/>
                  <a:gd name="T3" fmla="*/ 51 h 127"/>
                  <a:gd name="T4" fmla="*/ 0 w 155"/>
                  <a:gd name="T5" fmla="*/ 81 h 127"/>
                  <a:gd name="T6" fmla="*/ 15 w 155"/>
                  <a:gd name="T7" fmla="*/ 127 h 127"/>
                  <a:gd name="T8" fmla="*/ 16 w 155"/>
                  <a:gd name="T9" fmla="*/ 66 h 127"/>
                  <a:gd name="T10" fmla="*/ 15 w 155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5" h="127">
                    <a:moveTo>
                      <a:pt x="144" y="0"/>
                    </a:moveTo>
                    <a:lnTo>
                      <a:pt x="0" y="51"/>
                    </a:lnTo>
                    <a:lnTo>
                      <a:pt x="0" y="81"/>
                    </a:lnTo>
                    <a:lnTo>
                      <a:pt x="148" y="127"/>
                    </a:lnTo>
                    <a:lnTo>
                      <a:pt x="155" y="66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Freeform 40"/>
              <p:cNvSpPr>
                <a:spLocks/>
              </p:cNvSpPr>
              <p:nvPr/>
            </p:nvSpPr>
            <p:spPr bwMode="auto">
              <a:xfrm>
                <a:off x="3115" y="2538"/>
                <a:ext cx="88" cy="127"/>
              </a:xfrm>
              <a:custGeom>
                <a:avLst/>
                <a:gdLst>
                  <a:gd name="T0" fmla="*/ 1 w 155"/>
                  <a:gd name="T1" fmla="*/ 0 h 127"/>
                  <a:gd name="T2" fmla="*/ 16 w 155"/>
                  <a:gd name="T3" fmla="*/ 51 h 127"/>
                  <a:gd name="T4" fmla="*/ 16 w 155"/>
                  <a:gd name="T5" fmla="*/ 81 h 127"/>
                  <a:gd name="T6" fmla="*/ 1 w 155"/>
                  <a:gd name="T7" fmla="*/ 127 h 127"/>
                  <a:gd name="T8" fmla="*/ 0 w 155"/>
                  <a:gd name="T9" fmla="*/ 66 h 127"/>
                  <a:gd name="T10" fmla="*/ 1 w 155"/>
                  <a:gd name="T11" fmla="*/ 0 h 1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5" h="127">
                    <a:moveTo>
                      <a:pt x="11" y="0"/>
                    </a:moveTo>
                    <a:lnTo>
                      <a:pt x="155" y="51"/>
                    </a:lnTo>
                    <a:lnTo>
                      <a:pt x="155" y="81"/>
                    </a:lnTo>
                    <a:lnTo>
                      <a:pt x="6" y="127"/>
                    </a:lnTo>
                    <a:lnTo>
                      <a:pt x="0" y="6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Oval 41"/>
              <p:cNvSpPr>
                <a:spLocks noChangeArrowheads="1"/>
              </p:cNvSpPr>
              <p:nvPr/>
            </p:nvSpPr>
            <p:spPr bwMode="auto">
              <a:xfrm>
                <a:off x="3115" y="2332"/>
                <a:ext cx="293" cy="537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8" name="Oval 42"/>
              <p:cNvSpPr>
                <a:spLocks noChangeArrowheads="1"/>
              </p:cNvSpPr>
              <p:nvPr/>
            </p:nvSpPr>
            <p:spPr bwMode="auto">
              <a:xfrm>
                <a:off x="3206" y="2495"/>
                <a:ext cx="112" cy="21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89" name="Oval 43"/>
              <p:cNvSpPr>
                <a:spLocks noChangeArrowheads="1"/>
              </p:cNvSpPr>
              <p:nvPr/>
            </p:nvSpPr>
            <p:spPr bwMode="auto">
              <a:xfrm>
                <a:off x="3230" y="2537"/>
                <a:ext cx="63" cy="12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8490" name="Line 44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26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59" name="Text Box 45"/>
            <p:cNvSpPr txBox="1">
              <a:spLocks noChangeArrowheads="1"/>
            </p:cNvSpPr>
            <p:nvPr/>
          </p:nvSpPr>
          <p:spPr bwMode="auto">
            <a:xfrm>
              <a:off x="0" y="0"/>
              <a:ext cx="740" cy="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5400" b="1"/>
                <a:t>EV</a:t>
              </a:r>
            </a:p>
          </p:txBody>
        </p:sp>
      </p:grpSp>
      <p:grpSp>
        <p:nvGrpSpPr>
          <p:cNvPr id="18437" name="Group 46"/>
          <p:cNvGrpSpPr>
            <a:grpSpLocks/>
          </p:cNvGrpSpPr>
          <p:nvPr/>
        </p:nvGrpSpPr>
        <p:grpSpPr bwMode="auto">
          <a:xfrm>
            <a:off x="86570" y="2340526"/>
            <a:ext cx="2139950" cy="1422400"/>
            <a:chOff x="156" y="1502"/>
            <a:chExt cx="1348" cy="896"/>
          </a:xfrm>
        </p:grpSpPr>
        <p:sp>
          <p:nvSpPr>
            <p:cNvPr id="18456" name="AutoShape 47"/>
            <p:cNvSpPr>
              <a:spLocks noChangeArrowheads="1"/>
            </p:cNvSpPr>
            <p:nvPr/>
          </p:nvSpPr>
          <p:spPr bwMode="auto">
            <a:xfrm rot="19034605">
              <a:off x="156" y="1616"/>
              <a:ext cx="1348" cy="524"/>
            </a:xfrm>
            <a:prstGeom prst="wedgeEllipseCallout">
              <a:avLst>
                <a:gd name="adj1" fmla="val 59505"/>
                <a:gd name="adj2" fmla="val 19277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18457" name="Text Box 48"/>
            <p:cNvSpPr txBox="1">
              <a:spLocks noChangeArrowheads="1"/>
            </p:cNvSpPr>
            <p:nvPr/>
          </p:nvSpPr>
          <p:spPr bwMode="auto">
            <a:xfrm rot="18814808">
              <a:off x="388" y="1804"/>
              <a:ext cx="896" cy="29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充电系统</a:t>
              </a:r>
            </a:p>
          </p:txBody>
        </p:sp>
      </p:grpSp>
      <p:grpSp>
        <p:nvGrpSpPr>
          <p:cNvPr id="18438" name="Group 49"/>
          <p:cNvGrpSpPr>
            <a:grpSpLocks/>
          </p:cNvGrpSpPr>
          <p:nvPr/>
        </p:nvGrpSpPr>
        <p:grpSpPr bwMode="auto">
          <a:xfrm>
            <a:off x="528638" y="3019425"/>
            <a:ext cx="2041525" cy="2895600"/>
            <a:chOff x="333" y="1902"/>
            <a:chExt cx="1286" cy="1824"/>
          </a:xfrm>
        </p:grpSpPr>
        <p:sp>
          <p:nvSpPr>
            <p:cNvPr id="18454" name="AutoShape 50"/>
            <p:cNvSpPr>
              <a:spLocks noChangeArrowheads="1"/>
            </p:cNvSpPr>
            <p:nvPr/>
          </p:nvSpPr>
          <p:spPr bwMode="auto">
            <a:xfrm rot="18854418">
              <a:off x="32" y="2598"/>
              <a:ext cx="1824" cy="432"/>
            </a:xfrm>
            <a:prstGeom prst="wedgeEllipseCallout">
              <a:avLst>
                <a:gd name="adj1" fmla="val 54722"/>
                <a:gd name="adj2" fmla="val 98409"/>
              </a:avLst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18455" name="Text Box 51"/>
            <p:cNvSpPr txBox="1">
              <a:spLocks noChangeArrowheads="1"/>
            </p:cNvSpPr>
            <p:nvPr/>
          </p:nvSpPr>
          <p:spPr bwMode="auto">
            <a:xfrm rot="19061068">
              <a:off x="333" y="2562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电池管理系统</a:t>
              </a:r>
            </a:p>
          </p:txBody>
        </p:sp>
      </p:grpSp>
      <p:grpSp>
        <p:nvGrpSpPr>
          <p:cNvPr id="18439" name="Group 52"/>
          <p:cNvGrpSpPr>
            <a:grpSpLocks/>
          </p:cNvGrpSpPr>
          <p:nvPr/>
        </p:nvGrpSpPr>
        <p:grpSpPr bwMode="auto">
          <a:xfrm>
            <a:off x="5687477" y="1140737"/>
            <a:ext cx="3438418" cy="2027912"/>
            <a:chOff x="3407" y="244"/>
            <a:chExt cx="2208" cy="1752"/>
          </a:xfrm>
        </p:grpSpPr>
        <p:sp>
          <p:nvSpPr>
            <p:cNvPr id="18452" name="AutoShape 53"/>
            <p:cNvSpPr>
              <a:spLocks noChangeArrowheads="1"/>
            </p:cNvSpPr>
            <p:nvPr/>
          </p:nvSpPr>
          <p:spPr bwMode="auto">
            <a:xfrm rot="21494579">
              <a:off x="3407" y="244"/>
              <a:ext cx="2208" cy="1752"/>
            </a:xfrm>
            <a:prstGeom prst="wedgeEllipseCallout">
              <a:avLst>
                <a:gd name="adj1" fmla="val -19776"/>
                <a:gd name="adj2" fmla="val 74854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 dirty="0"/>
            </a:p>
          </p:txBody>
        </p:sp>
        <p:sp>
          <p:nvSpPr>
            <p:cNvPr id="18453" name="Text Box 54"/>
            <p:cNvSpPr txBox="1">
              <a:spLocks noChangeArrowheads="1"/>
            </p:cNvSpPr>
            <p:nvPr/>
          </p:nvSpPr>
          <p:spPr bwMode="auto">
            <a:xfrm>
              <a:off x="3648" y="432"/>
              <a:ext cx="1924" cy="1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汽车照明、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电动转向、空调、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音响、雨刷、安全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报警、电动门窗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…….</a:t>
              </a:r>
            </a:p>
          </p:txBody>
        </p:sp>
      </p:grpSp>
      <p:grpSp>
        <p:nvGrpSpPr>
          <p:cNvPr id="18440" name="Group 55"/>
          <p:cNvGrpSpPr>
            <a:grpSpLocks/>
          </p:cNvGrpSpPr>
          <p:nvPr/>
        </p:nvGrpSpPr>
        <p:grpSpPr bwMode="auto">
          <a:xfrm>
            <a:off x="2590800" y="4648200"/>
            <a:ext cx="5105400" cy="1524000"/>
            <a:chOff x="1632" y="2928"/>
            <a:chExt cx="3216" cy="960"/>
          </a:xfrm>
        </p:grpSpPr>
        <p:sp>
          <p:nvSpPr>
            <p:cNvPr id="18447" name="AutoShape 56"/>
            <p:cNvSpPr>
              <a:spLocks noChangeArrowheads="1"/>
            </p:cNvSpPr>
            <p:nvPr/>
          </p:nvSpPr>
          <p:spPr bwMode="auto">
            <a:xfrm rot="10800000">
              <a:off x="1824" y="2928"/>
              <a:ext cx="864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8448" name="AutoShape 57"/>
            <p:cNvSpPr>
              <a:spLocks noChangeArrowheads="1"/>
            </p:cNvSpPr>
            <p:nvPr/>
          </p:nvSpPr>
          <p:spPr bwMode="auto">
            <a:xfrm rot="10800000">
              <a:off x="2736" y="2928"/>
              <a:ext cx="2112" cy="432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8449" name="Text Box 58"/>
            <p:cNvSpPr txBox="1">
              <a:spLocks noChangeArrowheads="1"/>
            </p:cNvSpPr>
            <p:nvPr/>
          </p:nvSpPr>
          <p:spPr bwMode="auto">
            <a:xfrm>
              <a:off x="3504" y="3024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电    子</a:t>
              </a:r>
            </a:p>
          </p:txBody>
        </p:sp>
        <p:sp>
          <p:nvSpPr>
            <p:cNvPr id="18450" name="Text Box 59"/>
            <p:cNvSpPr txBox="1">
              <a:spLocks noChangeArrowheads="1"/>
            </p:cNvSpPr>
            <p:nvPr/>
          </p:nvSpPr>
          <p:spPr bwMode="auto">
            <a:xfrm>
              <a:off x="2016" y="3024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机械</a:t>
              </a:r>
            </a:p>
          </p:txBody>
        </p:sp>
        <p:sp>
          <p:nvSpPr>
            <p:cNvPr id="18451" name="Line 60"/>
            <p:cNvSpPr>
              <a:spLocks noChangeShapeType="1"/>
            </p:cNvSpPr>
            <p:nvPr/>
          </p:nvSpPr>
          <p:spPr bwMode="auto">
            <a:xfrm flipV="1">
              <a:off x="1632" y="3504"/>
              <a:ext cx="432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1" name="Group 61"/>
          <p:cNvGrpSpPr>
            <a:grpSpLocks/>
          </p:cNvGrpSpPr>
          <p:nvPr/>
        </p:nvGrpSpPr>
        <p:grpSpPr bwMode="auto">
          <a:xfrm>
            <a:off x="3415282" y="798324"/>
            <a:ext cx="2895600" cy="914400"/>
            <a:chOff x="1872" y="336"/>
            <a:chExt cx="1824" cy="576"/>
          </a:xfrm>
        </p:grpSpPr>
        <p:sp>
          <p:nvSpPr>
            <p:cNvPr id="18445" name="AutoShape 62"/>
            <p:cNvSpPr>
              <a:spLocks noChangeArrowheads="1"/>
            </p:cNvSpPr>
            <p:nvPr/>
          </p:nvSpPr>
          <p:spPr bwMode="auto">
            <a:xfrm rot="20339171">
              <a:off x="1872" y="336"/>
              <a:ext cx="1824" cy="576"/>
            </a:xfrm>
            <a:prstGeom prst="wedgeEllipseCallout">
              <a:avLst>
                <a:gd name="adj1" fmla="val 6694"/>
                <a:gd name="adj2" fmla="val 26168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18446" name="Text Box 63"/>
            <p:cNvSpPr txBox="1">
              <a:spLocks noChangeArrowheads="1"/>
            </p:cNvSpPr>
            <p:nvPr/>
          </p:nvSpPr>
          <p:spPr bwMode="auto">
            <a:xfrm rot="20186112">
              <a:off x="2061" y="498"/>
              <a:ext cx="1286" cy="29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驱动控制系统</a:t>
              </a:r>
            </a:p>
          </p:txBody>
        </p:sp>
      </p:grpSp>
      <p:grpSp>
        <p:nvGrpSpPr>
          <p:cNvPr id="18442" name="Group 64"/>
          <p:cNvGrpSpPr>
            <a:grpSpLocks/>
          </p:cNvGrpSpPr>
          <p:nvPr/>
        </p:nvGrpSpPr>
        <p:grpSpPr bwMode="auto">
          <a:xfrm>
            <a:off x="868844" y="960195"/>
            <a:ext cx="2895600" cy="914400"/>
            <a:chOff x="150" y="618"/>
            <a:chExt cx="1824" cy="576"/>
          </a:xfrm>
        </p:grpSpPr>
        <p:sp>
          <p:nvSpPr>
            <p:cNvPr id="18443" name="AutoShape 65"/>
            <p:cNvSpPr>
              <a:spLocks noChangeArrowheads="1"/>
            </p:cNvSpPr>
            <p:nvPr/>
          </p:nvSpPr>
          <p:spPr bwMode="auto">
            <a:xfrm rot="20118259">
              <a:off x="150" y="618"/>
              <a:ext cx="1824" cy="576"/>
            </a:xfrm>
            <a:prstGeom prst="wedgeEllipseCallout">
              <a:avLst>
                <a:gd name="adj1" fmla="val 83543"/>
                <a:gd name="adj2" fmla="val 360794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18444" name="Text Box 66"/>
            <p:cNvSpPr txBox="1">
              <a:spLocks noChangeArrowheads="1"/>
            </p:cNvSpPr>
            <p:nvPr/>
          </p:nvSpPr>
          <p:spPr bwMode="auto">
            <a:xfrm rot="19971082">
              <a:off x="333" y="834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电机驱动系统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2545533" y="639778"/>
            <a:ext cx="3733800" cy="990600"/>
          </a:xfrm>
          <a:prstGeom prst="can">
            <a:avLst>
              <a:gd name="adj" fmla="val 12838"/>
            </a:avLst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</a:rPr>
              <a:t>汽车电子</a:t>
            </a: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1250133" y="2239978"/>
            <a:ext cx="6096000" cy="838200"/>
            <a:chOff x="816" y="1200"/>
            <a:chExt cx="3840" cy="528"/>
          </a:xfrm>
        </p:grpSpPr>
        <p:sp>
          <p:nvSpPr>
            <p:cNvPr id="19475" name="AutoShape 4"/>
            <p:cNvSpPr>
              <a:spLocks noChangeArrowheads="1"/>
            </p:cNvSpPr>
            <p:nvPr/>
          </p:nvSpPr>
          <p:spPr bwMode="auto">
            <a:xfrm>
              <a:off x="816" y="1200"/>
              <a:ext cx="1344" cy="528"/>
            </a:xfrm>
            <a:prstGeom prst="cube">
              <a:avLst>
                <a:gd name="adj" fmla="val 14065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3600" b="1">
                  <a:solidFill>
                    <a:srgbClr val="FF0000"/>
                  </a:solidFill>
                </a:rPr>
                <a:t>强电</a:t>
              </a:r>
            </a:p>
          </p:txBody>
        </p:sp>
        <p:sp>
          <p:nvSpPr>
            <p:cNvPr id="19476" name="AutoShape 5"/>
            <p:cNvSpPr>
              <a:spLocks noChangeArrowheads="1"/>
            </p:cNvSpPr>
            <p:nvPr/>
          </p:nvSpPr>
          <p:spPr bwMode="auto">
            <a:xfrm>
              <a:off x="3264" y="1200"/>
              <a:ext cx="1392" cy="528"/>
            </a:xfrm>
            <a:prstGeom prst="cube">
              <a:avLst>
                <a:gd name="adj" fmla="val 14065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3600" b="1">
                  <a:solidFill>
                    <a:srgbClr val="FF0000"/>
                  </a:solidFill>
                </a:rPr>
                <a:t>弱电</a:t>
              </a:r>
            </a:p>
          </p:txBody>
        </p:sp>
      </p:grpSp>
      <p:grpSp>
        <p:nvGrpSpPr>
          <p:cNvPr id="80902" name="Group 6"/>
          <p:cNvGrpSpPr>
            <a:grpSpLocks/>
          </p:cNvGrpSpPr>
          <p:nvPr/>
        </p:nvGrpSpPr>
        <p:grpSpPr bwMode="auto">
          <a:xfrm>
            <a:off x="2393133" y="1630378"/>
            <a:ext cx="3886200" cy="609600"/>
            <a:chOff x="1536" y="816"/>
            <a:chExt cx="2448" cy="384"/>
          </a:xfrm>
        </p:grpSpPr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 flipH="1">
              <a:off x="1536" y="816"/>
              <a:ext cx="124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8"/>
            <p:cNvSpPr>
              <a:spLocks noChangeShapeType="1"/>
            </p:cNvSpPr>
            <p:nvPr/>
          </p:nvSpPr>
          <p:spPr bwMode="auto">
            <a:xfrm>
              <a:off x="2784" y="816"/>
              <a:ext cx="120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05" name="Group 9"/>
          <p:cNvGrpSpPr>
            <a:grpSpLocks/>
          </p:cNvGrpSpPr>
          <p:nvPr/>
        </p:nvGrpSpPr>
        <p:grpSpPr bwMode="auto">
          <a:xfrm>
            <a:off x="1173933" y="3078178"/>
            <a:ext cx="2209800" cy="3429000"/>
            <a:chOff x="768" y="1728"/>
            <a:chExt cx="1392" cy="2160"/>
          </a:xfrm>
        </p:grpSpPr>
        <p:sp>
          <p:nvSpPr>
            <p:cNvPr id="19468" name="Rectangle 10" descr="大纸屑"/>
            <p:cNvSpPr>
              <a:spLocks noChangeArrowheads="1"/>
            </p:cNvSpPr>
            <p:nvPr/>
          </p:nvSpPr>
          <p:spPr bwMode="auto">
            <a:xfrm>
              <a:off x="768" y="2016"/>
              <a:ext cx="1392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电机驱动</a:t>
              </a:r>
            </a:p>
          </p:txBody>
        </p:sp>
        <p:sp>
          <p:nvSpPr>
            <p:cNvPr id="19469" name="Rectangle 11" descr="大纸屑"/>
            <p:cNvSpPr>
              <a:spLocks noChangeArrowheads="1"/>
            </p:cNvSpPr>
            <p:nvPr/>
          </p:nvSpPr>
          <p:spPr bwMode="auto">
            <a:xfrm>
              <a:off x="768" y="2496"/>
              <a:ext cx="1392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逆变电源</a:t>
              </a:r>
            </a:p>
          </p:txBody>
        </p:sp>
        <p:sp>
          <p:nvSpPr>
            <p:cNvPr id="19470" name="Rectangle 12" descr="大纸屑"/>
            <p:cNvSpPr>
              <a:spLocks noChangeArrowheads="1"/>
            </p:cNvSpPr>
            <p:nvPr/>
          </p:nvSpPr>
          <p:spPr bwMode="auto">
            <a:xfrm>
              <a:off x="768" y="2976"/>
              <a:ext cx="1392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电力电子</a:t>
              </a:r>
            </a:p>
          </p:txBody>
        </p:sp>
        <p:sp>
          <p:nvSpPr>
            <p:cNvPr id="19471" name="Rectangle 13" descr="大纸屑"/>
            <p:cNvSpPr>
              <a:spLocks noChangeArrowheads="1"/>
            </p:cNvSpPr>
            <p:nvPr/>
          </p:nvSpPr>
          <p:spPr bwMode="auto">
            <a:xfrm>
              <a:off x="768" y="3456"/>
              <a:ext cx="1392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…...</a:t>
              </a:r>
            </a:p>
          </p:txBody>
        </p:sp>
        <p:sp>
          <p:nvSpPr>
            <p:cNvPr id="19472" name="Line 14"/>
            <p:cNvSpPr>
              <a:spLocks noChangeShapeType="1"/>
            </p:cNvSpPr>
            <p:nvPr/>
          </p:nvSpPr>
          <p:spPr bwMode="auto">
            <a:xfrm>
              <a:off x="1440" y="172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4602933" y="3078178"/>
            <a:ext cx="3886200" cy="3429000"/>
            <a:chOff x="2928" y="1728"/>
            <a:chExt cx="2448" cy="2160"/>
          </a:xfrm>
        </p:grpSpPr>
        <p:sp>
          <p:nvSpPr>
            <p:cNvPr id="19463" name="Rectangle 16" descr="大纸屑"/>
            <p:cNvSpPr>
              <a:spLocks noChangeArrowheads="1"/>
            </p:cNvSpPr>
            <p:nvPr/>
          </p:nvSpPr>
          <p:spPr bwMode="auto">
            <a:xfrm>
              <a:off x="2928" y="2016"/>
              <a:ext cx="2448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电机与电器控制</a:t>
              </a:r>
            </a:p>
          </p:txBody>
        </p:sp>
        <p:sp>
          <p:nvSpPr>
            <p:cNvPr id="19464" name="Rectangle 17" descr="大纸屑"/>
            <p:cNvSpPr>
              <a:spLocks noChangeArrowheads="1"/>
            </p:cNvSpPr>
            <p:nvPr/>
          </p:nvSpPr>
          <p:spPr bwMode="auto">
            <a:xfrm>
              <a:off x="2928" y="2496"/>
              <a:ext cx="2448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信号处理（</a:t>
              </a:r>
              <a:r>
                <a:rPr lang="en-US" altLang="zh-CN" sz="2800" b="1"/>
                <a:t>DSP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19465" name="Rectangle 18" descr="大纸屑"/>
            <p:cNvSpPr>
              <a:spLocks noChangeArrowheads="1"/>
            </p:cNvSpPr>
            <p:nvPr/>
          </p:nvSpPr>
          <p:spPr bwMode="auto">
            <a:xfrm>
              <a:off x="2928" y="2976"/>
              <a:ext cx="2448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计算机、单片机</a:t>
              </a:r>
            </a:p>
          </p:txBody>
        </p:sp>
        <p:sp>
          <p:nvSpPr>
            <p:cNvPr id="19466" name="Rectangle 19" descr="大纸屑"/>
            <p:cNvSpPr>
              <a:spLocks noChangeArrowheads="1"/>
            </p:cNvSpPr>
            <p:nvPr/>
          </p:nvSpPr>
          <p:spPr bwMode="auto">
            <a:xfrm>
              <a:off x="2928" y="3456"/>
              <a:ext cx="2448" cy="432"/>
            </a:xfrm>
            <a:prstGeom prst="rect">
              <a:avLst/>
            </a:prstGeom>
            <a:pattFill prst="lgConfetti">
              <a:fgClr>
                <a:srgbClr val="CCFF66"/>
              </a:fgClr>
              <a:bgClr>
                <a:srgbClr val="FF99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sx="75000" sy="75000" algn="tl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…...</a:t>
              </a:r>
            </a:p>
          </p:txBody>
        </p:sp>
        <p:sp>
          <p:nvSpPr>
            <p:cNvPr id="19467" name="Line 20"/>
            <p:cNvSpPr>
              <a:spLocks noChangeShapeType="1"/>
            </p:cNvSpPr>
            <p:nvPr/>
          </p:nvSpPr>
          <p:spPr bwMode="auto">
            <a:xfrm>
              <a:off x="3936" y="172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43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23900" y="5356225"/>
            <a:ext cx="80772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473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4000" b="1">
              <a:solidFill>
                <a:srgbClr val="FF00FF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66750" y="304800"/>
            <a:ext cx="2914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课程性质</a:t>
            </a:r>
            <a:r>
              <a:rPr lang="en-US" altLang="zh-CN" sz="44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44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498850" y="4953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技术基础课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69925" y="1071563"/>
            <a:ext cx="2605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ea typeface="隶书" panose="02010509060101010101" pitchFamily="49" charset="-122"/>
              </a:rPr>
              <a:t>服务对象</a:t>
            </a:r>
            <a:r>
              <a:rPr lang="en-US" altLang="zh-CN" sz="4400" b="1">
                <a:solidFill>
                  <a:srgbClr val="FF0000"/>
                </a:solidFill>
                <a:ea typeface="隶书" panose="02010509060101010101" pitchFamily="49" charset="-122"/>
              </a:rPr>
              <a:t>:</a:t>
            </a:r>
            <a:endParaRPr lang="en-US" altLang="zh-CN" sz="4800" b="1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455988" y="1192213"/>
            <a:ext cx="1801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非电专业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609600" y="1855788"/>
            <a:ext cx="2978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ea typeface="隶书" panose="02010509060101010101" pitchFamily="49" charset="-122"/>
              </a:rPr>
              <a:t>课程特点：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3584575" y="36115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3508375" y="1852613"/>
            <a:ext cx="305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内容丰富，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技术更新快，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紧密联系实际，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应用非常广泛。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557213" y="4503270"/>
            <a:ext cx="8213725" cy="2009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    </a:t>
            </a:r>
            <a:r>
              <a:rPr lang="zh-CN" altLang="en-US" sz="2800" b="1">
                <a:solidFill>
                  <a:srgbClr val="0000FF"/>
                </a:solidFill>
              </a:rPr>
              <a:t>本课是非电专业一切电类后续课程（电子技术、计算机原理、自动控制等）的基础。学时少、内容多，不能轻视。否则，对以后的学习将会造成很大影响。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2593975" y="44497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73005" y="520937"/>
            <a:ext cx="38703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FF0000"/>
                </a:solidFill>
                <a:ea typeface="隶书" panose="02010509060101010101" pitchFamily="49" charset="-122"/>
              </a:rPr>
              <a:t>主要教学环节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69580" y="3297474"/>
            <a:ext cx="5362575" cy="1020763"/>
            <a:chOff x="456" y="1924"/>
            <a:chExt cx="3378" cy="643"/>
          </a:xfrm>
        </p:grpSpPr>
        <p:grpSp>
          <p:nvGrpSpPr>
            <p:cNvPr id="22543" name="Group 5"/>
            <p:cNvGrpSpPr>
              <a:grpSpLocks/>
            </p:cNvGrpSpPr>
            <p:nvPr/>
          </p:nvGrpSpPr>
          <p:grpSpPr bwMode="auto">
            <a:xfrm>
              <a:off x="578" y="1924"/>
              <a:ext cx="3256" cy="643"/>
              <a:chOff x="602" y="2296"/>
              <a:chExt cx="3256" cy="643"/>
            </a:xfrm>
          </p:grpSpPr>
          <p:sp>
            <p:nvSpPr>
              <p:cNvPr id="22545" name="Rectangle 6"/>
              <p:cNvSpPr>
                <a:spLocks noChangeArrowheads="1"/>
              </p:cNvSpPr>
              <p:nvPr/>
            </p:nvSpPr>
            <p:spPr bwMode="auto">
              <a:xfrm>
                <a:off x="602" y="2296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习题</a:t>
                </a:r>
              </a:p>
            </p:txBody>
          </p:sp>
          <p:sp>
            <p:nvSpPr>
              <p:cNvPr id="22546" name="Rectangle 7"/>
              <p:cNvSpPr>
                <a:spLocks noChangeArrowheads="1"/>
              </p:cNvSpPr>
              <p:nvPr/>
            </p:nvSpPr>
            <p:spPr bwMode="auto">
              <a:xfrm>
                <a:off x="830" y="2585"/>
                <a:ext cx="3028" cy="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独立完成作业，按时交作业。</a:t>
                </a:r>
              </a:p>
            </p:txBody>
          </p:sp>
        </p:grpSp>
        <p:sp>
          <p:nvSpPr>
            <p:cNvPr id="22544" name="AutoShape 8"/>
            <p:cNvSpPr>
              <a:spLocks noChangeArrowheads="1"/>
            </p:cNvSpPr>
            <p:nvPr/>
          </p:nvSpPr>
          <p:spPr bwMode="auto">
            <a:xfrm>
              <a:off x="456" y="2052"/>
              <a:ext cx="96" cy="1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950 w 21600"/>
                <a:gd name="T13" fmla="*/ 2340 h 21600"/>
                <a:gd name="T14" fmla="*/ 16650 w 21600"/>
                <a:gd name="T15" fmla="*/ 136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688630" y="1602024"/>
            <a:ext cx="7927975" cy="1441450"/>
            <a:chOff x="468" y="724"/>
            <a:chExt cx="4994" cy="908"/>
          </a:xfrm>
        </p:grpSpPr>
        <p:grpSp>
          <p:nvGrpSpPr>
            <p:cNvPr id="22539" name="Group 10"/>
            <p:cNvGrpSpPr>
              <a:grpSpLocks/>
            </p:cNvGrpSpPr>
            <p:nvPr/>
          </p:nvGrpSpPr>
          <p:grpSpPr bwMode="auto">
            <a:xfrm>
              <a:off x="626" y="724"/>
              <a:ext cx="4836" cy="908"/>
              <a:chOff x="578" y="1336"/>
              <a:chExt cx="4836" cy="908"/>
            </a:xfrm>
          </p:grpSpPr>
          <p:sp>
            <p:nvSpPr>
              <p:cNvPr id="22541" name="Rectangle 11"/>
              <p:cNvSpPr>
                <a:spLocks noChangeArrowheads="1"/>
              </p:cNvSpPr>
              <p:nvPr/>
            </p:nvSpPr>
            <p:spPr bwMode="auto">
              <a:xfrm>
                <a:off x="818" y="1648"/>
                <a:ext cx="4596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紧跟老师讲课思路，搞清基本概念，注意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解题方法和技巧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。 </a:t>
                </a:r>
              </a:p>
            </p:txBody>
          </p:sp>
          <p:sp>
            <p:nvSpPr>
              <p:cNvPr id="22542" name="Rectangle 12"/>
              <p:cNvSpPr>
                <a:spLocks noChangeArrowheads="1"/>
              </p:cNvSpPr>
              <p:nvPr/>
            </p:nvSpPr>
            <p:spPr bwMode="auto">
              <a:xfrm>
                <a:off x="578" y="1336"/>
                <a:ext cx="10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课堂教学</a:t>
                </a:r>
              </a:p>
            </p:txBody>
          </p:sp>
        </p:grpSp>
        <p:sp>
          <p:nvSpPr>
            <p:cNvPr id="22540" name="AutoShape 13"/>
            <p:cNvSpPr>
              <a:spLocks noChangeArrowheads="1"/>
            </p:cNvSpPr>
            <p:nvPr/>
          </p:nvSpPr>
          <p:spPr bwMode="auto">
            <a:xfrm>
              <a:off x="468" y="840"/>
              <a:ext cx="96" cy="1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950 w 21600"/>
                <a:gd name="T13" fmla="*/ 2340 h 21600"/>
                <a:gd name="T14" fmla="*/ 16650 w 21600"/>
                <a:gd name="T15" fmla="*/ 136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669580" y="4669076"/>
            <a:ext cx="7632700" cy="1962151"/>
            <a:chOff x="456" y="3004"/>
            <a:chExt cx="4808" cy="1236"/>
          </a:xfrm>
        </p:grpSpPr>
        <p:grpSp>
          <p:nvGrpSpPr>
            <p:cNvPr id="22535" name="Group 15"/>
            <p:cNvGrpSpPr>
              <a:grpSpLocks/>
            </p:cNvGrpSpPr>
            <p:nvPr/>
          </p:nvGrpSpPr>
          <p:grpSpPr bwMode="auto">
            <a:xfrm>
              <a:off x="590" y="3004"/>
              <a:ext cx="4674" cy="1236"/>
              <a:chOff x="638" y="3256"/>
              <a:chExt cx="4674" cy="1236"/>
            </a:xfrm>
          </p:grpSpPr>
          <p:sp>
            <p:nvSpPr>
              <p:cNvPr id="22537" name="Rectangle 16"/>
              <p:cNvSpPr>
                <a:spLocks noChangeArrowheads="1"/>
              </p:cNvSpPr>
              <p:nvPr/>
            </p:nvSpPr>
            <p:spPr bwMode="auto">
              <a:xfrm>
                <a:off x="638" y="3256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实验</a:t>
                </a:r>
              </a:p>
            </p:txBody>
          </p:sp>
          <p:sp>
            <p:nvSpPr>
              <p:cNvPr id="22538" name="Rectangle 17"/>
              <p:cNvSpPr>
                <a:spLocks noChangeArrowheads="1"/>
              </p:cNvSpPr>
              <p:nvPr/>
            </p:nvSpPr>
            <p:spPr bwMode="auto">
              <a:xfrm>
                <a:off x="854" y="3538"/>
                <a:ext cx="4458" cy="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注意理论联系实际，掌握常用仪器、仪表的使用方法，验证与探索相结合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。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统一安排在下学期完成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。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536" name="AutoShape 18"/>
            <p:cNvSpPr>
              <a:spLocks noChangeArrowheads="1"/>
            </p:cNvSpPr>
            <p:nvPr/>
          </p:nvSpPr>
          <p:spPr bwMode="auto">
            <a:xfrm>
              <a:off x="456" y="3132"/>
              <a:ext cx="96" cy="1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950 w 21600"/>
                <a:gd name="T13" fmla="*/ 2340 h 21600"/>
                <a:gd name="T14" fmla="*/ 16650 w 21600"/>
                <a:gd name="T15" fmla="*/ 136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4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76487" y="493713"/>
            <a:ext cx="3169457" cy="58477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教 材 及 参 考 书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/>
          </p:nvPr>
        </p:nvGraphicFramePr>
        <p:xfrm>
          <a:off x="7454900" y="634722"/>
          <a:ext cx="14668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lip" r:id="rId4" imgW="952129" imgH="828352" progId="MS_ClipArt_Gallery.2">
                  <p:embed/>
                </p:oleObj>
              </mc:Choice>
              <mc:Fallback>
                <p:oleObj name="Clip" r:id="rId4" imgW="952129" imgH="82835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634722"/>
                        <a:ext cx="14668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684213" y="1031664"/>
            <a:ext cx="1628775" cy="523875"/>
            <a:chOff x="444" y="753"/>
            <a:chExt cx="1026" cy="330"/>
          </a:xfrm>
        </p:grpSpPr>
        <p:sp>
          <p:nvSpPr>
            <p:cNvPr id="23576" name="AutoShape 6"/>
            <p:cNvSpPr>
              <a:spLocks noChangeArrowheads="1"/>
            </p:cNvSpPr>
            <p:nvPr/>
          </p:nvSpPr>
          <p:spPr bwMode="auto">
            <a:xfrm>
              <a:off x="444" y="88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100 w 21600"/>
                <a:gd name="T13" fmla="*/ 2250 h 21600"/>
                <a:gd name="T14" fmla="*/ 16500 w 21600"/>
                <a:gd name="T15" fmla="*/ 13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672" y="753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</a:rPr>
                <a:t>教材：</a:t>
              </a:r>
            </a:p>
          </p:txBody>
        </p:sp>
      </p:grp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898525" y="1515162"/>
            <a:ext cx="6556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《电工学 》  （上</a:t>
            </a:r>
            <a:r>
              <a:rPr lang="zh-CN" altLang="en-US" sz="2800" b="1"/>
              <a:t>、下</a:t>
            </a:r>
            <a:r>
              <a:rPr lang="zh-CN" altLang="zh-CN" sz="2800" b="1"/>
              <a:t>册）   （第</a:t>
            </a:r>
            <a:r>
              <a:rPr lang="en-US" altLang="zh-CN" sz="2800" b="1"/>
              <a:t>7</a:t>
            </a:r>
            <a:r>
              <a:rPr lang="zh-CN" altLang="zh-CN" sz="2800" b="1"/>
              <a:t>版）</a:t>
            </a:r>
            <a:endParaRPr lang="zh-CN" altLang="en-US" sz="2800" b="1"/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1831975" y="2025521"/>
            <a:ext cx="5051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/>
              <a:t>秦曾煌主编      高等教育出版社</a:t>
            </a:r>
            <a:endParaRPr lang="zh-CN" altLang="en-US" sz="2800" b="1" dirty="0"/>
          </a:p>
        </p:txBody>
      </p:sp>
      <p:grpSp>
        <p:nvGrpSpPr>
          <p:cNvPr id="85016" name="Group 24"/>
          <p:cNvGrpSpPr>
            <a:grpSpLocks/>
          </p:cNvGrpSpPr>
          <p:nvPr/>
        </p:nvGrpSpPr>
        <p:grpSpPr bwMode="auto">
          <a:xfrm>
            <a:off x="684213" y="2565743"/>
            <a:ext cx="6570662" cy="2862263"/>
            <a:chOff x="432" y="2205"/>
            <a:chExt cx="4139" cy="1803"/>
          </a:xfrm>
        </p:grpSpPr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524" y="2510"/>
              <a:ext cx="4047" cy="624"/>
              <a:chOff x="692" y="3110"/>
              <a:chExt cx="4047" cy="624"/>
            </a:xfrm>
          </p:grpSpPr>
          <p:sp>
            <p:nvSpPr>
              <p:cNvPr id="23574" name="Text Box 15"/>
              <p:cNvSpPr txBox="1">
                <a:spLocks noChangeArrowheads="1"/>
              </p:cNvSpPr>
              <p:nvPr/>
            </p:nvSpPr>
            <p:spPr bwMode="auto">
              <a:xfrm>
                <a:off x="692" y="3110"/>
                <a:ext cx="293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zh-CN" sz="2800" b="1" dirty="0"/>
                  <a:t>《</a:t>
                </a:r>
                <a:r>
                  <a:rPr lang="zh-CN" altLang="en-US" sz="2800" b="1" dirty="0"/>
                  <a:t>电工与电子技术</a:t>
                </a:r>
                <a:r>
                  <a:rPr lang="en-US" altLang="zh-CN" sz="2800" b="1" dirty="0"/>
                  <a:t>(</a:t>
                </a:r>
                <a:r>
                  <a:rPr lang="zh-CN" altLang="en-US" sz="2800" b="1" dirty="0"/>
                  <a:t>第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版</a:t>
                </a:r>
                <a:r>
                  <a:rPr lang="en-US" altLang="zh-CN" sz="2800" b="1" dirty="0"/>
                  <a:t>)</a:t>
                </a:r>
                <a:r>
                  <a:rPr lang="zh-CN" altLang="zh-CN" sz="2800" b="1" dirty="0"/>
                  <a:t>》</a:t>
                </a:r>
                <a:r>
                  <a:rPr lang="en-US" altLang="zh-CN" sz="2800" b="1" dirty="0"/>
                  <a:t> </a:t>
                </a:r>
                <a:endParaRPr lang="zh-CN" altLang="en-US" sz="2800" b="1" dirty="0"/>
              </a:p>
            </p:txBody>
          </p:sp>
          <p:sp>
            <p:nvSpPr>
              <p:cNvPr id="23575" name="Text Box 16"/>
              <p:cNvSpPr txBox="1">
                <a:spLocks noChangeArrowheads="1"/>
              </p:cNvSpPr>
              <p:nvPr/>
            </p:nvSpPr>
            <p:spPr bwMode="auto">
              <a:xfrm>
                <a:off x="1320" y="3404"/>
                <a:ext cx="341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/>
                  <a:t>曾军编著      电子工业出版社      </a:t>
                </a:r>
              </a:p>
            </p:txBody>
          </p:sp>
        </p:grpSp>
        <p:grpSp>
          <p:nvGrpSpPr>
            <p:cNvPr id="23567" name="Group 17"/>
            <p:cNvGrpSpPr>
              <a:grpSpLocks/>
            </p:cNvGrpSpPr>
            <p:nvPr/>
          </p:nvGrpSpPr>
          <p:grpSpPr bwMode="auto">
            <a:xfrm>
              <a:off x="432" y="2205"/>
              <a:ext cx="1265" cy="330"/>
              <a:chOff x="456" y="2421"/>
              <a:chExt cx="1265" cy="330"/>
            </a:xfrm>
          </p:grpSpPr>
          <p:sp>
            <p:nvSpPr>
              <p:cNvPr id="23572" name="Text Box 18"/>
              <p:cNvSpPr txBox="1">
                <a:spLocks noChangeArrowheads="1"/>
              </p:cNvSpPr>
              <p:nvPr/>
            </p:nvSpPr>
            <p:spPr bwMode="auto">
              <a:xfrm>
                <a:off x="696" y="2421"/>
                <a:ext cx="102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参考书：</a:t>
                </a:r>
              </a:p>
            </p:txBody>
          </p:sp>
          <p:sp>
            <p:nvSpPr>
              <p:cNvPr id="23573" name="AutoShape 19"/>
              <p:cNvSpPr>
                <a:spLocks noChangeArrowheads="1"/>
              </p:cNvSpPr>
              <p:nvPr/>
            </p:nvSpPr>
            <p:spPr bwMode="auto">
              <a:xfrm>
                <a:off x="456" y="2496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100 w 21600"/>
                  <a:gd name="T13" fmla="*/ 2250 h 21600"/>
                  <a:gd name="T14" fmla="*/ 16500 w 21600"/>
                  <a:gd name="T15" fmla="*/ 136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FF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23568" name="Group 20"/>
            <p:cNvGrpSpPr>
              <a:grpSpLocks/>
            </p:cNvGrpSpPr>
            <p:nvPr/>
          </p:nvGrpSpPr>
          <p:grpSpPr bwMode="auto">
            <a:xfrm>
              <a:off x="784" y="3330"/>
              <a:ext cx="581" cy="678"/>
              <a:chOff x="746" y="3198"/>
              <a:chExt cx="581" cy="678"/>
            </a:xfrm>
          </p:grpSpPr>
          <p:sp>
            <p:nvSpPr>
              <p:cNvPr id="23570" name="Text Box 21"/>
              <p:cNvSpPr txBox="1">
                <a:spLocks noChangeArrowheads="1"/>
              </p:cNvSpPr>
              <p:nvPr/>
            </p:nvSpPr>
            <p:spPr bwMode="auto">
              <a:xfrm>
                <a:off x="746" y="319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800" b="1"/>
              </a:p>
            </p:txBody>
          </p:sp>
          <p:sp>
            <p:nvSpPr>
              <p:cNvPr id="23571" name="Text Box 22"/>
              <p:cNvSpPr txBox="1">
                <a:spLocks noChangeArrowheads="1"/>
              </p:cNvSpPr>
              <p:nvPr/>
            </p:nvSpPr>
            <p:spPr bwMode="auto">
              <a:xfrm>
                <a:off x="1154" y="3546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 </a:t>
                </a:r>
                <a:endParaRPr lang="zh-CN" altLang="en-US" sz="2800" b="1"/>
              </a:p>
            </p:txBody>
          </p:sp>
        </p:grpSp>
        <p:sp>
          <p:nvSpPr>
            <p:cNvPr id="23569" name="Rectangle 23"/>
            <p:cNvSpPr>
              <a:spLocks noChangeArrowheads="1"/>
            </p:cNvSpPr>
            <p:nvPr/>
          </p:nvSpPr>
          <p:spPr bwMode="auto">
            <a:xfrm>
              <a:off x="668" y="3326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 b="1"/>
            </a:p>
          </p:txBody>
        </p:sp>
      </p:grp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830263" y="3986213"/>
            <a:ext cx="17176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《</a:t>
            </a:r>
            <a:r>
              <a:rPr lang="zh-CN" altLang="en-US" sz="2800" b="1"/>
              <a:t>电路</a:t>
            </a:r>
            <a:r>
              <a:rPr lang="zh-CN" altLang="zh-CN" sz="2800" b="1"/>
              <a:t>》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1801813" y="4418013"/>
            <a:ext cx="5589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邱关源主编      高等教育出版社      </a:t>
            </a:r>
          </a:p>
        </p:txBody>
      </p:sp>
      <p:sp>
        <p:nvSpPr>
          <p:cNvPr id="23562" name="Text Box 15"/>
          <p:cNvSpPr txBox="1">
            <a:spLocks noChangeArrowheads="1"/>
          </p:cNvSpPr>
          <p:nvPr/>
        </p:nvSpPr>
        <p:spPr bwMode="auto">
          <a:xfrm>
            <a:off x="830263" y="4872381"/>
            <a:ext cx="38814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/>
              <a:t>《</a:t>
            </a:r>
            <a:r>
              <a:rPr lang="zh-CN" altLang="en-US" sz="2800" b="1" dirty="0"/>
              <a:t>模拟电子技术基础</a:t>
            </a:r>
            <a:r>
              <a:rPr lang="zh-CN" altLang="zh-CN" sz="2800" b="1" dirty="0"/>
              <a:t>》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3563" name="Text Box 16"/>
          <p:cNvSpPr txBox="1">
            <a:spLocks noChangeArrowheads="1"/>
          </p:cNvSpPr>
          <p:nvPr/>
        </p:nvSpPr>
        <p:spPr bwMode="auto">
          <a:xfrm>
            <a:off x="1801813" y="5353050"/>
            <a:ext cx="5589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华成英主编      高等教育出版社      </a:t>
            </a:r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893763" y="5837238"/>
            <a:ext cx="38560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《</a:t>
            </a:r>
            <a:r>
              <a:rPr lang="zh-CN" altLang="en-US" sz="2800" b="1"/>
              <a:t>数字电子技术基础</a:t>
            </a:r>
            <a:r>
              <a:rPr lang="zh-CN" altLang="zh-CN" sz="2800" b="1"/>
              <a:t>》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23565" name="Text Box 16"/>
          <p:cNvSpPr txBox="1">
            <a:spLocks noChangeArrowheads="1"/>
          </p:cNvSpPr>
          <p:nvPr/>
        </p:nvSpPr>
        <p:spPr bwMode="auto">
          <a:xfrm>
            <a:off x="1865313" y="6372225"/>
            <a:ext cx="5427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阎石主编      高等教育出版社      </a:t>
            </a:r>
          </a:p>
        </p:txBody>
      </p:sp>
    </p:spTree>
    <p:extLst>
      <p:ext uri="{BB962C8B-B14F-4D97-AF65-F5344CB8AC3E}">
        <p14:creationId xmlns:p14="http://schemas.microsoft.com/office/powerpoint/2010/main" val="2238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0" y="655937"/>
            <a:ext cx="2920256" cy="40715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76" y="776024"/>
            <a:ext cx="2885183" cy="3831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016" y="655937"/>
            <a:ext cx="2524125" cy="3581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247" y="3007514"/>
            <a:ext cx="2885183" cy="38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97971" y="1209488"/>
            <a:ext cx="5961063" cy="5443538"/>
            <a:chOff x="1434593" y="917307"/>
            <a:chExt cx="5961063" cy="544268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434593" y="1411288"/>
              <a:ext cx="5961063" cy="4486476"/>
              <a:chOff x="414" y="1327"/>
              <a:chExt cx="3755" cy="2194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14" y="1889"/>
                <a:ext cx="474" cy="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电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工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学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1295" y="1578"/>
                <a:ext cx="701" cy="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电工</a:t>
                </a:r>
                <a:endParaRPr lang="en-US" altLang="zh-CN" sz="36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技术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263" y="2934"/>
                <a:ext cx="701" cy="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电子</a:t>
                </a:r>
                <a:endParaRPr lang="en-US" altLang="zh-CN" sz="36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技术</a:t>
                </a: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117" y="1327"/>
                <a:ext cx="1154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/>
                  <a:t>电路基础</a:t>
                </a:r>
              </a:p>
            </p:txBody>
          </p:sp>
          <p:sp>
            <p:nvSpPr>
              <p:cNvPr id="16" name="AutoShape 9"/>
              <p:cNvSpPr>
                <a:spLocks/>
              </p:cNvSpPr>
              <p:nvPr/>
            </p:nvSpPr>
            <p:spPr bwMode="auto">
              <a:xfrm>
                <a:off x="2006" y="1555"/>
                <a:ext cx="121" cy="633"/>
              </a:xfrm>
              <a:prstGeom prst="leftBrace">
                <a:avLst>
                  <a:gd name="adj1" fmla="val 71423"/>
                  <a:gd name="adj2" fmla="val 51639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2157" y="2791"/>
                <a:ext cx="201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模拟电子</a:t>
                </a:r>
              </a:p>
            </p:txBody>
          </p:sp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1964" y="2963"/>
                <a:ext cx="167" cy="504"/>
              </a:xfrm>
              <a:prstGeom prst="leftBrace">
                <a:avLst>
                  <a:gd name="adj1" fmla="val 2515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19" name="AutoShape 12"/>
              <p:cNvSpPr>
                <a:spLocks/>
              </p:cNvSpPr>
              <p:nvPr/>
            </p:nvSpPr>
            <p:spPr bwMode="auto">
              <a:xfrm>
                <a:off x="960" y="1836"/>
                <a:ext cx="288" cy="1392"/>
              </a:xfrm>
              <a:prstGeom prst="leftBrace">
                <a:avLst>
                  <a:gd name="adj1" fmla="val 40278"/>
                  <a:gd name="adj2" fmla="val 50000"/>
                </a:avLst>
              </a:prstGeom>
              <a:noFill/>
              <a:ln w="381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b="1">
                  <a:solidFill>
                    <a:schemeClr val="accent2"/>
                  </a:solidFill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139952" y="2586263"/>
              <a:ext cx="183255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电气控制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201606" y="5371842"/>
              <a:ext cx="183255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数字电子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089272" y="5048676"/>
              <a:ext cx="606256" cy="131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0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6154711" y="3750971"/>
              <a:ext cx="649537" cy="143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6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10" name="矩形 18"/>
            <p:cNvSpPr>
              <a:spLocks noChangeArrowheads="1"/>
            </p:cNvSpPr>
            <p:nvPr/>
          </p:nvSpPr>
          <p:spPr bwMode="auto">
            <a:xfrm>
              <a:off x="6154711" y="917307"/>
              <a:ext cx="649537" cy="143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6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11" name="矩形 19"/>
            <p:cNvSpPr>
              <a:spLocks noChangeArrowheads="1"/>
            </p:cNvSpPr>
            <p:nvPr/>
          </p:nvSpPr>
          <p:spPr bwMode="auto">
            <a:xfrm>
              <a:off x="6199778" y="2083759"/>
              <a:ext cx="1034257" cy="147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600" b="1" dirty="0">
                  <a:solidFill>
                    <a:srgbClr val="FF0000"/>
                  </a:solidFill>
                  <a:latin typeface="Plotter" pitchFamily="49" charset="0"/>
                </a:rPr>
                <a:t>×</a:t>
              </a:r>
              <a:endParaRPr lang="zh-CN" altLang="en-US" sz="6600" b="1" dirty="0">
                <a:solidFill>
                  <a:srgbClr val="FF0000"/>
                </a:solidFill>
                <a:latin typeface="Plotter" pitchFamily="49" charset="0"/>
              </a:endParaRPr>
            </a:p>
          </p:txBody>
        </p:sp>
      </p:grp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97971" y="565499"/>
            <a:ext cx="30139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rgbClr val="0000FF"/>
                </a:solidFill>
              </a:rPr>
              <a:t>授课内容：</a:t>
            </a:r>
            <a:endParaRPr lang="zh-CN" altLang="en-US" sz="4400" b="1" dirty="0">
              <a:solidFill>
                <a:srgbClr val="0000FF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97413" y="1852903"/>
            <a:ext cx="1451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1~4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97413" y="4688859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14~18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997413" y="5818675"/>
            <a:ext cx="1984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20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章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39148" y="2636347"/>
            <a:ext cx="45833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7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 节 结 束</a:t>
            </a:r>
            <a:endParaRPr lang="zh-CN" altLang="en-US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95563" y="863600"/>
            <a:ext cx="35702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800">
                <a:solidFill>
                  <a:srgbClr val="FF0000"/>
                </a:solidFill>
                <a:latin typeface="Plotter" pitchFamily="49" charset="0"/>
                <a:ea typeface="隶书" panose="02010509060101010101" pitchFamily="49" charset="-122"/>
              </a:rPr>
              <a:t>电工学</a:t>
            </a:r>
            <a:endParaRPr lang="en-US" altLang="zh-CN" sz="8800">
              <a:solidFill>
                <a:srgbClr val="FF0000"/>
              </a:solidFill>
              <a:latin typeface="Plotter" pitchFamily="49" charset="0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8800">
                <a:solidFill>
                  <a:srgbClr val="FF0000"/>
                </a:solidFill>
                <a:latin typeface="Plotter" pitchFamily="49" charset="0"/>
                <a:ea typeface="隶书" panose="02010509060101010101" pitchFamily="49" charset="-122"/>
              </a:rPr>
              <a:t>概 论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00400" y="3663950"/>
          <a:ext cx="25146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剪辑" r:id="rId3" imgW="4540250" imgH="3497263" progId="MS_ClipArt_Gallery.2">
                  <p:embed/>
                </p:oleObj>
              </mc:Choice>
              <mc:Fallback>
                <p:oleObj name="剪辑" r:id="rId3" imgW="4540250" imgH="34972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63950"/>
                        <a:ext cx="25146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3578" y="459121"/>
            <a:ext cx="4327525" cy="9429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5400" b="1" dirty="0">
                <a:solidFill>
                  <a:srgbClr val="FF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主要教学内容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7042150" y="602456"/>
          <a:ext cx="19780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3" imgW="4006850" imgH="2857500" progId="MS_ClipArt_Gallery.2">
                  <p:embed/>
                </p:oleObj>
              </mc:Choice>
              <mc:Fallback>
                <p:oleObj name="Clip" r:id="rId3" imgW="4006850" imgH="2857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602456"/>
                        <a:ext cx="19780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组合 2"/>
          <p:cNvGrpSpPr>
            <a:grpSpLocks/>
          </p:cNvGrpSpPr>
          <p:nvPr/>
        </p:nvGrpSpPr>
        <p:grpSpPr bwMode="auto">
          <a:xfrm>
            <a:off x="1435100" y="1308100"/>
            <a:ext cx="5961063" cy="5443538"/>
            <a:chOff x="1434593" y="917307"/>
            <a:chExt cx="5961063" cy="5442684"/>
          </a:xfrm>
        </p:grpSpPr>
        <p:grpSp>
          <p:nvGrpSpPr>
            <p:cNvPr id="5126" name="Group 4"/>
            <p:cNvGrpSpPr>
              <a:grpSpLocks/>
            </p:cNvGrpSpPr>
            <p:nvPr/>
          </p:nvGrpSpPr>
          <p:grpSpPr bwMode="auto">
            <a:xfrm>
              <a:off x="1434593" y="1411288"/>
              <a:ext cx="5961063" cy="4486476"/>
              <a:chOff x="414" y="1327"/>
              <a:chExt cx="3755" cy="2194"/>
            </a:xfrm>
          </p:grpSpPr>
          <p:sp>
            <p:nvSpPr>
              <p:cNvPr id="5133" name="Rectangle 5"/>
              <p:cNvSpPr>
                <a:spLocks noChangeArrowheads="1"/>
              </p:cNvSpPr>
              <p:nvPr/>
            </p:nvSpPr>
            <p:spPr bwMode="auto">
              <a:xfrm>
                <a:off x="414" y="1889"/>
                <a:ext cx="474" cy="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电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工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4400" b="1" dirty="0">
                    <a:solidFill>
                      <a:srgbClr val="FF00FF"/>
                    </a:solidFill>
                  </a:rPr>
                  <a:t>学</a:t>
                </a:r>
              </a:p>
            </p:txBody>
          </p:sp>
          <p:sp>
            <p:nvSpPr>
              <p:cNvPr id="5134" name="Rectangle 6"/>
              <p:cNvSpPr>
                <a:spLocks noChangeArrowheads="1"/>
              </p:cNvSpPr>
              <p:nvPr/>
            </p:nvSpPr>
            <p:spPr bwMode="auto">
              <a:xfrm>
                <a:off x="1295" y="1578"/>
                <a:ext cx="701" cy="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电工</a:t>
                </a:r>
                <a:endParaRPr lang="en-US" altLang="zh-CN" sz="36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技术</a:t>
                </a:r>
              </a:p>
            </p:txBody>
          </p:sp>
          <p:sp>
            <p:nvSpPr>
              <p:cNvPr id="5135" name="Rectangle 7"/>
              <p:cNvSpPr>
                <a:spLocks noChangeArrowheads="1"/>
              </p:cNvSpPr>
              <p:nvPr/>
            </p:nvSpPr>
            <p:spPr bwMode="auto">
              <a:xfrm>
                <a:off x="1263" y="2934"/>
                <a:ext cx="701" cy="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电子</a:t>
                </a:r>
                <a:endParaRPr lang="en-US" altLang="zh-CN" sz="3600" b="1">
                  <a:solidFill>
                    <a:srgbClr val="0000FF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FF"/>
                    </a:solidFill>
                  </a:rPr>
                  <a:t>技术</a:t>
                </a:r>
              </a:p>
            </p:txBody>
          </p:sp>
          <p:sp>
            <p:nvSpPr>
              <p:cNvPr id="5136" name="Text Box 8"/>
              <p:cNvSpPr txBox="1">
                <a:spLocks noChangeArrowheads="1"/>
              </p:cNvSpPr>
              <p:nvPr/>
            </p:nvSpPr>
            <p:spPr bwMode="auto">
              <a:xfrm>
                <a:off x="2117" y="1327"/>
                <a:ext cx="1154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/>
                  <a:t>电路基础</a:t>
                </a:r>
              </a:p>
            </p:txBody>
          </p:sp>
          <p:sp>
            <p:nvSpPr>
              <p:cNvPr id="5137" name="AutoShape 9"/>
              <p:cNvSpPr>
                <a:spLocks/>
              </p:cNvSpPr>
              <p:nvPr/>
            </p:nvSpPr>
            <p:spPr bwMode="auto">
              <a:xfrm>
                <a:off x="2006" y="1555"/>
                <a:ext cx="121" cy="633"/>
              </a:xfrm>
              <a:prstGeom prst="leftBrace">
                <a:avLst>
                  <a:gd name="adj1" fmla="val 71423"/>
                  <a:gd name="adj2" fmla="val 51639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5138" name="Rectangle 10"/>
              <p:cNvSpPr>
                <a:spLocks noChangeArrowheads="1"/>
              </p:cNvSpPr>
              <p:nvPr/>
            </p:nvSpPr>
            <p:spPr bwMode="auto">
              <a:xfrm>
                <a:off x="2157" y="2791"/>
                <a:ext cx="201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模拟电子</a:t>
                </a:r>
              </a:p>
            </p:txBody>
          </p:sp>
          <p:sp>
            <p:nvSpPr>
              <p:cNvPr id="5139" name="AutoShape 11"/>
              <p:cNvSpPr>
                <a:spLocks/>
              </p:cNvSpPr>
              <p:nvPr/>
            </p:nvSpPr>
            <p:spPr bwMode="auto">
              <a:xfrm>
                <a:off x="1964" y="2963"/>
                <a:ext cx="167" cy="504"/>
              </a:xfrm>
              <a:prstGeom prst="leftBrace">
                <a:avLst>
                  <a:gd name="adj1" fmla="val 2515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6600">
                  <a:latin typeface="Plotter" pitchFamily="49" charset="0"/>
                </a:endParaRPr>
              </a:p>
            </p:txBody>
          </p:sp>
          <p:sp>
            <p:nvSpPr>
              <p:cNvPr id="5140" name="AutoShape 12"/>
              <p:cNvSpPr>
                <a:spLocks/>
              </p:cNvSpPr>
              <p:nvPr/>
            </p:nvSpPr>
            <p:spPr bwMode="auto">
              <a:xfrm>
                <a:off x="960" y="1836"/>
                <a:ext cx="288" cy="1392"/>
              </a:xfrm>
              <a:prstGeom prst="leftBrace">
                <a:avLst>
                  <a:gd name="adj1" fmla="val 40278"/>
                  <a:gd name="adj2" fmla="val 50000"/>
                </a:avLst>
              </a:prstGeom>
              <a:noFill/>
              <a:ln w="38100">
                <a:solidFill>
                  <a:srgbClr val="0000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zh-CN" b="1">
                  <a:solidFill>
                    <a:schemeClr val="accent2"/>
                  </a:solidFill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4139952" y="2586263"/>
              <a:ext cx="183255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电气控制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201606" y="5371842"/>
              <a:ext cx="183255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数字电子</a:t>
              </a:r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6089272" y="5048676"/>
              <a:ext cx="606256" cy="131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0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5130" name="矩形 1"/>
            <p:cNvSpPr>
              <a:spLocks noChangeArrowheads="1"/>
            </p:cNvSpPr>
            <p:nvPr/>
          </p:nvSpPr>
          <p:spPr bwMode="auto">
            <a:xfrm>
              <a:off x="6154711" y="3750971"/>
              <a:ext cx="649537" cy="143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6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5131" name="矩形 18"/>
            <p:cNvSpPr>
              <a:spLocks noChangeArrowheads="1"/>
            </p:cNvSpPr>
            <p:nvPr/>
          </p:nvSpPr>
          <p:spPr bwMode="auto">
            <a:xfrm>
              <a:off x="6154711" y="917307"/>
              <a:ext cx="649537" cy="143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6600" b="1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5132" name="矩形 19"/>
            <p:cNvSpPr>
              <a:spLocks noChangeArrowheads="1"/>
            </p:cNvSpPr>
            <p:nvPr/>
          </p:nvSpPr>
          <p:spPr bwMode="auto">
            <a:xfrm>
              <a:off x="6199778" y="2083759"/>
              <a:ext cx="1034257" cy="147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600" b="1">
                  <a:solidFill>
                    <a:srgbClr val="FF0000"/>
                  </a:solidFill>
                  <a:latin typeface="Plotter" pitchFamily="49" charset="0"/>
                </a:rPr>
                <a:t>×</a:t>
              </a:r>
              <a:endParaRPr lang="zh-CN" altLang="en-US" sz="6600" b="1">
                <a:solidFill>
                  <a:srgbClr val="FF0000"/>
                </a:solidFill>
                <a:latin typeface="Plotter" pitchFamily="49" charset="0"/>
              </a:endParaRPr>
            </a:p>
          </p:txBody>
        </p:sp>
      </p:grp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865553" y="1247427"/>
            <a:ext cx="38925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非主干课，必修课。</a:t>
            </a:r>
          </a:p>
        </p:txBody>
      </p:sp>
    </p:spTree>
    <p:extLst>
      <p:ext uri="{BB962C8B-B14F-4D97-AF65-F5344CB8AC3E}">
        <p14:creationId xmlns:p14="http://schemas.microsoft.com/office/powerpoint/2010/main" val="34022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760893"/>
            <a:ext cx="2362200" cy="901700"/>
          </a:xfrm>
          <a:noFill/>
          <a:ln w="12700" cap="flat">
            <a:solidFill>
              <a:schemeClr val="accent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r>
              <a:rPr lang="zh-CN" altLang="en-US" sz="2400" b="1" smtClean="0">
                <a:solidFill>
                  <a:srgbClr val="0000FF"/>
                </a:solidFill>
              </a:rPr>
              <a:t>电工技术</a:t>
            </a:r>
            <a:br>
              <a:rPr lang="zh-CN" altLang="en-US" sz="2400" b="1" smtClean="0">
                <a:solidFill>
                  <a:srgbClr val="0000FF"/>
                </a:solidFill>
              </a:rPr>
            </a:br>
            <a:r>
              <a:rPr lang="zh-CN" altLang="en-US" sz="2400" b="1" smtClean="0">
                <a:solidFill>
                  <a:srgbClr val="0000FF"/>
                </a:solidFill>
              </a:rPr>
              <a:t> 应用举例  </a:t>
            </a:r>
            <a:r>
              <a:rPr lang="en-US" altLang="zh-CN" sz="2400" b="1" smtClean="0">
                <a:solidFill>
                  <a:srgbClr val="0000FF"/>
                </a:solidFill>
              </a:rPr>
              <a:t>(1)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524250" y="1798993"/>
            <a:ext cx="327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 业 控 制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14349" y="3259493"/>
            <a:ext cx="4550709" cy="34480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电机控制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机床控制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生产过程自动化控制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</a:rPr>
              <a:t>楼宇电梯控制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</a:rPr>
              <a:t>. . . . . .</a:t>
            </a:r>
          </a:p>
        </p:txBody>
      </p:sp>
      <p:graphicFrame>
        <p:nvGraphicFramePr>
          <p:cNvPr id="67589" name="Object 5"/>
          <p:cNvGraphicFramePr>
            <a:graphicFrameLocks/>
          </p:cNvGraphicFramePr>
          <p:nvPr>
            <p:extLst/>
          </p:nvPr>
        </p:nvGraphicFramePr>
        <p:xfrm>
          <a:off x="5562600" y="3570643"/>
          <a:ext cx="2378075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剪辑" r:id="rId5" imgW="2378075" imgH="3136900" progId="MS_ClipArt_Gallery.2">
                  <p:embed/>
                </p:oleObj>
              </mc:Choice>
              <mc:Fallback>
                <p:oleObj name="剪辑" r:id="rId5" imgW="2378075" imgH="3136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70643"/>
                        <a:ext cx="2378075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12975" y="467081"/>
            <a:ext cx="44846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FF0000"/>
                </a:solidFill>
                <a:ea typeface="隶书" panose="02010509060101010101" pitchFamily="49" charset="-122"/>
              </a:rPr>
              <a:t>电工技术的应用</a:t>
            </a:r>
          </a:p>
        </p:txBody>
      </p:sp>
    </p:spTree>
    <p:extLst>
      <p:ext uri="{BB962C8B-B14F-4D97-AF65-F5344CB8AC3E}">
        <p14:creationId xmlns:p14="http://schemas.microsoft.com/office/powerpoint/2010/main" val="17240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mu2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53013" y="643545"/>
            <a:ext cx="2127250" cy="901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电工技术</a:t>
            </a:r>
            <a:br>
              <a:rPr lang="zh-CN" altLang="en-US" sz="2400" b="1">
                <a:solidFill>
                  <a:srgbClr val="0000FF"/>
                </a:solidFill>
              </a:rPr>
            </a:br>
            <a:r>
              <a:rPr lang="zh-CN" altLang="en-US" sz="2400" b="1">
                <a:solidFill>
                  <a:srgbClr val="0000FF"/>
                </a:solidFill>
              </a:rPr>
              <a:t> 应用举例  </a:t>
            </a:r>
            <a:r>
              <a:rPr lang="en-US" altLang="zh-CN" sz="2400" b="1">
                <a:solidFill>
                  <a:srgbClr val="0000FF"/>
                </a:solidFill>
              </a:rPr>
              <a:t>(2)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80338" y="673708"/>
            <a:ext cx="3556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信 号 检 测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81613" y="2319945"/>
            <a:ext cx="4495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 dirty="0"/>
              <a:t>压力、温度、水位、流量等的测量与调节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电子仪器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医疗仪器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. . . . . 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b="1" dirty="0"/>
          </a:p>
        </p:txBody>
      </p:sp>
      <p:graphicFrame>
        <p:nvGraphicFramePr>
          <p:cNvPr id="8197" name="Object 5"/>
          <p:cNvGraphicFramePr>
            <a:graphicFrameLocks/>
          </p:cNvGraphicFramePr>
          <p:nvPr>
            <p:extLst/>
          </p:nvPr>
        </p:nvGraphicFramePr>
        <p:xfrm>
          <a:off x="5734613" y="2700945"/>
          <a:ext cx="245427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剪辑" r:id="rId4" imgW="2454275" imgH="2679700" progId="MS_ClipArt_Gallery.2">
                  <p:embed/>
                </p:oleObj>
              </mc:Choice>
              <mc:Fallback>
                <p:oleObj name="剪辑" r:id="rId4" imgW="2454275" imgH="26797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613" y="2700945"/>
                        <a:ext cx="245427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7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262234" y="927210"/>
            <a:ext cx="3556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家 用 电 器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92109" y="2725847"/>
            <a:ext cx="3429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/>
              <a:t>电灯、电话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广播、电视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冰箱、洗衣机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家庭影院</a:t>
            </a:r>
          </a:p>
          <a:p>
            <a:pPr>
              <a:lnSpc>
                <a:spcPct val="110000"/>
              </a:lnSpc>
            </a:pPr>
            <a:r>
              <a:rPr lang="en-US" altLang="zh-CN" b="1"/>
              <a:t>. . . . . 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b="1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6309" y="744647"/>
            <a:ext cx="2590800" cy="901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电工技术</a:t>
            </a:r>
            <a:br>
              <a:rPr lang="zh-CN" altLang="en-US" sz="2800" b="1">
                <a:solidFill>
                  <a:srgbClr val="0000FF"/>
                </a:solidFill>
              </a:rPr>
            </a:br>
            <a:r>
              <a:rPr lang="zh-CN" altLang="en-US" sz="2800" b="1">
                <a:solidFill>
                  <a:srgbClr val="0000FF"/>
                </a:solidFill>
              </a:rPr>
              <a:t> 应用举例  </a:t>
            </a:r>
            <a:r>
              <a:rPr lang="en-US" altLang="zh-CN" sz="2800" b="1">
                <a:solidFill>
                  <a:srgbClr val="0000FF"/>
                </a:solidFill>
              </a:rPr>
              <a:t>(3)</a:t>
            </a:r>
          </a:p>
        </p:txBody>
      </p:sp>
      <p:graphicFrame>
        <p:nvGraphicFramePr>
          <p:cNvPr id="10245" name="Object 5"/>
          <p:cNvGraphicFramePr>
            <a:graphicFrameLocks/>
          </p:cNvGraphicFramePr>
          <p:nvPr>
            <p:extLst/>
          </p:nvPr>
        </p:nvGraphicFramePr>
        <p:xfrm>
          <a:off x="5259309" y="2954447"/>
          <a:ext cx="34036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剪辑" r:id="rId4" imgW="3403600" imgH="2489200" progId="MS_ClipArt_Gallery.2">
                  <p:embed/>
                </p:oleObj>
              </mc:Choice>
              <mc:Fallback>
                <p:oleObj name="剪辑" r:id="rId4" imgW="3403600" imgH="24892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09" y="2954447"/>
                        <a:ext cx="34036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877462" y="921207"/>
            <a:ext cx="44846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楼宇电梯的控制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/>
          </p:nvPr>
        </p:nvGraphicFramePr>
        <p:xfrm>
          <a:off x="1902737" y="2170569"/>
          <a:ext cx="58674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剪辑" r:id="rId4" imgW="2827338" imgH="3497263" progId="MS_ClipArt_Gallery.2">
                  <p:embed/>
                </p:oleObj>
              </mc:Choice>
              <mc:Fallback>
                <p:oleObj name="剪辑" r:id="rId4" imgW="2827338" imgH="34972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737" y="2170569"/>
                        <a:ext cx="5867400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78737" y="798969"/>
            <a:ext cx="2590800" cy="901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电工技术</a:t>
            </a:r>
            <a:br>
              <a:rPr lang="zh-CN" altLang="en-US" sz="2800" b="1">
                <a:solidFill>
                  <a:srgbClr val="0000FF"/>
                </a:solidFill>
              </a:rPr>
            </a:br>
            <a:r>
              <a:rPr lang="zh-CN" altLang="en-US" sz="2800" b="1">
                <a:solidFill>
                  <a:srgbClr val="0000FF"/>
                </a:solidFill>
              </a:rPr>
              <a:t> 应用举例  </a:t>
            </a:r>
            <a:r>
              <a:rPr lang="en-US" altLang="zh-CN" sz="2800" b="1">
                <a:solidFill>
                  <a:srgbClr val="0000FF"/>
                </a:solidFill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6679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33053" y="636006"/>
            <a:ext cx="63134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rgbClr val="FF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楼 宇 电 梯 的 控 制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23453" y="1702806"/>
            <a:ext cx="592138" cy="1857375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信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号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检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测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333653" y="4522206"/>
            <a:ext cx="914400" cy="205105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供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电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系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统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962053" y="5284206"/>
            <a:ext cx="1371600" cy="838200"/>
            <a:chOff x="1392" y="2496"/>
            <a:chExt cx="576" cy="768"/>
          </a:xfrm>
        </p:grpSpPr>
        <p:sp>
          <p:nvSpPr>
            <p:cNvPr id="14363" name="Line 6"/>
            <p:cNvSpPr>
              <a:spLocks noChangeShapeType="1"/>
            </p:cNvSpPr>
            <p:nvPr/>
          </p:nvSpPr>
          <p:spPr bwMode="auto">
            <a:xfrm>
              <a:off x="1392" y="2880"/>
              <a:ext cx="576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7"/>
            <p:cNvSpPr>
              <a:spLocks noChangeShapeType="1"/>
            </p:cNvSpPr>
            <p:nvPr/>
          </p:nvSpPr>
          <p:spPr bwMode="auto">
            <a:xfrm>
              <a:off x="1392" y="3264"/>
              <a:ext cx="576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>
              <a:off x="1392" y="2496"/>
              <a:ext cx="576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2676053" y="4827006"/>
            <a:ext cx="2362200" cy="17526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电机</a:t>
            </a:r>
            <a:endParaRPr lang="zh-CN" altLang="en-US" sz="2800" b="1"/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800" b="1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/>
              <a:t>(</a:t>
            </a:r>
            <a:r>
              <a:rPr lang="zh-CN" altLang="en-US" sz="2800" b="1"/>
              <a:t>执行机构</a:t>
            </a:r>
            <a:r>
              <a:rPr lang="en-US" altLang="zh-CN" sz="2800" b="1"/>
              <a:t>)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2752253" y="1855206"/>
            <a:ext cx="2133600" cy="14478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可编程序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控制器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5571653" y="1731381"/>
            <a:ext cx="28019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Programmable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Logic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/>
              <a:t>Controller</a:t>
            </a:r>
          </a:p>
        </p:txBody>
      </p:sp>
      <p:grpSp>
        <p:nvGrpSpPr>
          <p:cNvPr id="14345" name="Group 12"/>
          <p:cNvGrpSpPr>
            <a:grpSpLocks/>
          </p:cNvGrpSpPr>
          <p:nvPr/>
        </p:nvGrpSpPr>
        <p:grpSpPr bwMode="auto">
          <a:xfrm>
            <a:off x="1502891" y="2136194"/>
            <a:ext cx="1219200" cy="914400"/>
            <a:chOff x="1776" y="1152"/>
            <a:chExt cx="816" cy="480"/>
          </a:xfrm>
        </p:grpSpPr>
        <p:sp>
          <p:nvSpPr>
            <p:cNvPr id="14357" name="Line 13"/>
            <p:cNvSpPr>
              <a:spLocks noChangeShapeType="1"/>
            </p:cNvSpPr>
            <p:nvPr/>
          </p:nvSpPr>
          <p:spPr bwMode="auto">
            <a:xfrm>
              <a:off x="1776" y="1152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>
              <a:off x="1776" y="1248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>
              <a:off x="1776" y="1344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6"/>
            <p:cNvSpPr>
              <a:spLocks noChangeShapeType="1"/>
            </p:cNvSpPr>
            <p:nvPr/>
          </p:nvSpPr>
          <p:spPr bwMode="auto">
            <a:xfrm>
              <a:off x="1776" y="1440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7"/>
            <p:cNvSpPr>
              <a:spLocks noChangeShapeType="1"/>
            </p:cNvSpPr>
            <p:nvPr/>
          </p:nvSpPr>
          <p:spPr bwMode="auto">
            <a:xfrm>
              <a:off x="1776" y="1536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8"/>
            <p:cNvSpPr>
              <a:spLocks noChangeShapeType="1"/>
            </p:cNvSpPr>
            <p:nvPr/>
          </p:nvSpPr>
          <p:spPr bwMode="auto">
            <a:xfrm>
              <a:off x="1776" y="1632"/>
              <a:ext cx="81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6" name="Rectangle 19"/>
          <p:cNvSpPr>
            <a:spLocks noChangeArrowheads="1"/>
          </p:cNvSpPr>
          <p:nvPr/>
        </p:nvSpPr>
        <p:spPr bwMode="auto">
          <a:xfrm>
            <a:off x="2752253" y="3760206"/>
            <a:ext cx="2057400" cy="685800"/>
          </a:xfrm>
          <a:prstGeom prst="rect">
            <a:avLst/>
          </a:prstGeom>
          <a:solidFill>
            <a:srgbClr val="FFFF99"/>
          </a:solidFill>
          <a:ln w="57150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/>
              <a:t>电机控制器</a:t>
            </a:r>
          </a:p>
        </p:txBody>
      </p:sp>
      <p:grpSp>
        <p:nvGrpSpPr>
          <p:cNvPr id="14347" name="Group 20"/>
          <p:cNvGrpSpPr>
            <a:grpSpLocks/>
          </p:cNvGrpSpPr>
          <p:nvPr/>
        </p:nvGrpSpPr>
        <p:grpSpPr bwMode="auto">
          <a:xfrm>
            <a:off x="3285653" y="4446006"/>
            <a:ext cx="1143000" cy="381000"/>
            <a:chOff x="2064" y="1824"/>
            <a:chExt cx="720" cy="288"/>
          </a:xfrm>
        </p:grpSpPr>
        <p:sp>
          <p:nvSpPr>
            <p:cNvPr id="14353" name="Line 21"/>
            <p:cNvSpPr>
              <a:spLocks noChangeShapeType="1"/>
            </p:cNvSpPr>
            <p:nvPr/>
          </p:nvSpPr>
          <p:spPr bwMode="auto">
            <a:xfrm>
              <a:off x="206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22"/>
            <p:cNvSpPr>
              <a:spLocks noChangeShapeType="1"/>
            </p:cNvSpPr>
            <p:nvPr/>
          </p:nvSpPr>
          <p:spPr bwMode="auto">
            <a:xfrm>
              <a:off x="230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23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24"/>
            <p:cNvSpPr>
              <a:spLocks noChangeShapeType="1"/>
            </p:cNvSpPr>
            <p:nvPr/>
          </p:nvSpPr>
          <p:spPr bwMode="auto">
            <a:xfrm>
              <a:off x="278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8" name="Group 25"/>
          <p:cNvGrpSpPr>
            <a:grpSpLocks/>
          </p:cNvGrpSpPr>
          <p:nvPr/>
        </p:nvGrpSpPr>
        <p:grpSpPr bwMode="auto">
          <a:xfrm>
            <a:off x="3285653" y="3303006"/>
            <a:ext cx="1143000" cy="457200"/>
            <a:chOff x="2064" y="1824"/>
            <a:chExt cx="720" cy="288"/>
          </a:xfrm>
        </p:grpSpPr>
        <p:sp>
          <p:nvSpPr>
            <p:cNvPr id="14349" name="Line 26"/>
            <p:cNvSpPr>
              <a:spLocks noChangeShapeType="1"/>
            </p:cNvSpPr>
            <p:nvPr/>
          </p:nvSpPr>
          <p:spPr bwMode="auto">
            <a:xfrm>
              <a:off x="206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27"/>
            <p:cNvSpPr>
              <a:spLocks noChangeShapeType="1"/>
            </p:cNvSpPr>
            <p:nvPr/>
          </p:nvSpPr>
          <p:spPr bwMode="auto">
            <a:xfrm>
              <a:off x="230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28"/>
            <p:cNvSpPr>
              <a:spLocks noChangeShapeType="1"/>
            </p:cNvSpPr>
            <p:nvPr/>
          </p:nvSpPr>
          <p:spPr bwMode="auto">
            <a:xfrm>
              <a:off x="254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29"/>
            <p:cNvSpPr>
              <a:spLocks noChangeShapeType="1"/>
            </p:cNvSpPr>
            <p:nvPr/>
          </p:nvSpPr>
          <p:spPr bwMode="auto">
            <a:xfrm>
              <a:off x="278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6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/>
          </p:nvPr>
        </p:nvGraphicFramePr>
        <p:xfrm>
          <a:off x="6305550" y="485481"/>
          <a:ext cx="2438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剪辑" r:id="rId3" imgW="6545263" imgH="1706563" progId="MS_ClipArt_Gallery.2">
                  <p:embed/>
                </p:oleObj>
              </mc:Choice>
              <mc:Fallback>
                <p:oleObj name="剪辑" r:id="rId3" imgW="6545263" imgH="17065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85481"/>
                        <a:ext cx="2438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76600" y="516462"/>
            <a:ext cx="2641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990000"/>
                </a:solidFill>
                <a:ea typeface="隶书" panose="02010509060101010101" pitchFamily="49" charset="-122"/>
              </a:rPr>
              <a:t>汽车电子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3058558"/>
            <a:ext cx="611188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汽 车 电 子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914400" y="1763158"/>
            <a:ext cx="304800" cy="4724400"/>
          </a:xfrm>
          <a:prstGeom prst="leftBrace">
            <a:avLst>
              <a:gd name="adj1" fmla="val 129167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6600">
              <a:latin typeface="Plotter" pitchFamily="49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95400" y="1458358"/>
            <a:ext cx="2339975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电源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发动机控制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行驶装置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报警与安全装置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旅居性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仪表</a:t>
            </a:r>
          </a:p>
          <a:p>
            <a:pPr>
              <a:lnSpc>
                <a:spcPct val="19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80"/>
                </a:solidFill>
              </a:rPr>
              <a:t>娱乐通讯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3255963" y="6182758"/>
            <a:ext cx="5507037" cy="582613"/>
            <a:chOff x="2051" y="3792"/>
            <a:chExt cx="3469" cy="367"/>
          </a:xfrm>
        </p:grpSpPr>
        <p:sp>
          <p:nvSpPr>
            <p:cNvPr id="15384" name="Line 8"/>
            <p:cNvSpPr>
              <a:spLocks noChangeShapeType="1"/>
            </p:cNvSpPr>
            <p:nvPr/>
          </p:nvSpPr>
          <p:spPr bwMode="auto">
            <a:xfrm flipH="1" flipV="1">
              <a:off x="2051" y="3792"/>
              <a:ext cx="493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Text Box 9"/>
            <p:cNvSpPr txBox="1">
              <a:spLocks noChangeArrowheads="1"/>
            </p:cNvSpPr>
            <p:nvPr/>
          </p:nvSpPr>
          <p:spPr bwMode="auto">
            <a:xfrm>
              <a:off x="2688" y="3840"/>
              <a:ext cx="2832" cy="31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3300"/>
                  </a:solidFill>
                </a:rPr>
                <a:t>收音机、汽车电话、业余电台</a:t>
              </a:r>
            </a:p>
          </p:txBody>
        </p:sp>
      </p:grp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3422650" y="1458358"/>
            <a:ext cx="4737100" cy="1219200"/>
            <a:chOff x="2156" y="816"/>
            <a:chExt cx="2984" cy="768"/>
          </a:xfrm>
        </p:grpSpPr>
        <p:sp>
          <p:nvSpPr>
            <p:cNvPr id="15382" name="Line 11"/>
            <p:cNvSpPr>
              <a:spLocks noChangeShapeType="1"/>
            </p:cNvSpPr>
            <p:nvPr/>
          </p:nvSpPr>
          <p:spPr bwMode="auto">
            <a:xfrm flipH="1">
              <a:off x="2156" y="1296"/>
              <a:ext cx="388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Text Box 12"/>
            <p:cNvSpPr txBox="1">
              <a:spLocks noChangeArrowheads="1"/>
            </p:cNvSpPr>
            <p:nvPr/>
          </p:nvSpPr>
          <p:spPr bwMode="auto">
            <a:xfrm>
              <a:off x="2688" y="816"/>
              <a:ext cx="2452" cy="5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点火装置、燃油喷射控制、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发动机电子控制</a:t>
              </a:r>
            </a:p>
          </p:txBody>
        </p:sp>
      </p:grpSp>
      <p:grpSp>
        <p:nvGrpSpPr>
          <p:cNvPr id="15369" name="Group 13"/>
          <p:cNvGrpSpPr>
            <a:grpSpLocks/>
          </p:cNvGrpSpPr>
          <p:nvPr/>
        </p:nvGrpSpPr>
        <p:grpSpPr bwMode="auto">
          <a:xfrm>
            <a:off x="3422650" y="2525158"/>
            <a:ext cx="4194175" cy="908050"/>
            <a:chOff x="2156" y="1488"/>
            <a:chExt cx="2642" cy="572"/>
          </a:xfrm>
        </p:grpSpPr>
        <p:sp>
          <p:nvSpPr>
            <p:cNvPr id="15380" name="Line 14"/>
            <p:cNvSpPr>
              <a:spLocks noChangeShapeType="1"/>
            </p:cNvSpPr>
            <p:nvPr/>
          </p:nvSpPr>
          <p:spPr bwMode="auto">
            <a:xfrm flipH="1">
              <a:off x="2156" y="1824"/>
              <a:ext cx="388" cy="2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2688" y="1488"/>
              <a:ext cx="2110" cy="5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3300"/>
                  </a:solidFill>
                </a:rPr>
                <a:t>车速控制、间歇刮水、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3300"/>
                  </a:solidFill>
                </a:rPr>
                <a:t>除雾装置、车门紧锁</a:t>
              </a:r>
              <a:r>
                <a:rPr lang="en-US" altLang="zh-CN" sz="2400" b="1">
                  <a:solidFill>
                    <a:srgbClr val="663300"/>
                  </a:solidFill>
                </a:rPr>
                <a:t>….</a:t>
              </a:r>
            </a:p>
          </p:txBody>
        </p:sp>
      </p:grpSp>
      <p:grpSp>
        <p:nvGrpSpPr>
          <p:cNvPr id="15370" name="Group 16"/>
          <p:cNvGrpSpPr>
            <a:grpSpLocks/>
          </p:cNvGrpSpPr>
          <p:nvPr/>
        </p:nvGrpSpPr>
        <p:grpSpPr bwMode="auto">
          <a:xfrm>
            <a:off x="3630613" y="3591958"/>
            <a:ext cx="4221162" cy="908050"/>
            <a:chOff x="2287" y="2160"/>
            <a:chExt cx="2659" cy="572"/>
          </a:xfrm>
        </p:grpSpPr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287" y="2448"/>
              <a:ext cx="257" cy="6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2688" y="2160"/>
              <a:ext cx="2258" cy="5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安全带、车灯未关报警、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速度报警、安全气囊</a:t>
              </a:r>
              <a:r>
                <a:rPr lang="en-US" altLang="zh-CN" sz="2400" b="1">
                  <a:solidFill>
                    <a:srgbClr val="FF0033"/>
                  </a:solidFill>
                </a:rPr>
                <a:t>….</a:t>
              </a:r>
            </a:p>
          </p:txBody>
        </p:sp>
      </p:grpSp>
      <p:grpSp>
        <p:nvGrpSpPr>
          <p:cNvPr id="15371" name="Group 19"/>
          <p:cNvGrpSpPr>
            <a:grpSpLocks/>
          </p:cNvGrpSpPr>
          <p:nvPr/>
        </p:nvGrpSpPr>
        <p:grpSpPr bwMode="auto">
          <a:xfrm>
            <a:off x="3173413" y="4658758"/>
            <a:ext cx="4370387" cy="469900"/>
            <a:chOff x="1999" y="2832"/>
            <a:chExt cx="2753" cy="296"/>
          </a:xfrm>
        </p:grpSpPr>
        <p:sp>
          <p:nvSpPr>
            <p:cNvPr id="15376" name="Line 20"/>
            <p:cNvSpPr>
              <a:spLocks noChangeShapeType="1"/>
            </p:cNvSpPr>
            <p:nvPr/>
          </p:nvSpPr>
          <p:spPr bwMode="auto">
            <a:xfrm flipH="1">
              <a:off x="1999" y="2920"/>
              <a:ext cx="4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Text Box 21"/>
            <p:cNvSpPr txBox="1">
              <a:spLocks noChangeArrowheads="1"/>
            </p:cNvSpPr>
            <p:nvPr/>
          </p:nvSpPr>
          <p:spPr bwMode="auto">
            <a:xfrm>
              <a:off x="2688" y="2832"/>
              <a:ext cx="2064" cy="29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663300"/>
                  </a:solidFill>
                </a:rPr>
                <a:t>空调控制、动力窗控制</a:t>
              </a:r>
            </a:p>
          </p:txBody>
        </p:sp>
      </p:grpSp>
      <p:grpSp>
        <p:nvGrpSpPr>
          <p:cNvPr id="15372" name="Group 22"/>
          <p:cNvGrpSpPr>
            <a:grpSpLocks/>
          </p:cNvGrpSpPr>
          <p:nvPr/>
        </p:nvGrpSpPr>
        <p:grpSpPr bwMode="auto">
          <a:xfrm>
            <a:off x="3048000" y="5268358"/>
            <a:ext cx="4803775" cy="908050"/>
            <a:chOff x="1920" y="3216"/>
            <a:chExt cx="3026" cy="572"/>
          </a:xfrm>
        </p:grpSpPr>
        <p:sp>
          <p:nvSpPr>
            <p:cNvPr id="15374" name="Line 23"/>
            <p:cNvSpPr>
              <a:spLocks noChangeShapeType="1"/>
            </p:cNvSpPr>
            <p:nvPr/>
          </p:nvSpPr>
          <p:spPr bwMode="auto">
            <a:xfrm flipH="1" flipV="1">
              <a:off x="1920" y="3385"/>
              <a:ext cx="624" cy="11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Text Box 24"/>
            <p:cNvSpPr txBox="1">
              <a:spLocks noChangeArrowheads="1"/>
            </p:cNvSpPr>
            <p:nvPr/>
          </p:nvSpPr>
          <p:spPr bwMode="auto">
            <a:xfrm>
              <a:off x="2688" y="3216"/>
              <a:ext cx="2258" cy="57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里程表、数字式速度表、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33"/>
                  </a:solidFill>
                </a:rPr>
                <a:t>出租车用仪表</a:t>
              </a:r>
              <a:r>
                <a:rPr lang="en-US" altLang="zh-CN" sz="2400" b="1">
                  <a:solidFill>
                    <a:srgbClr val="FF0033"/>
                  </a:solidFill>
                </a:rPr>
                <a:t>….</a:t>
              </a:r>
            </a:p>
          </p:txBody>
        </p:sp>
      </p:grpSp>
      <p:sp>
        <p:nvSpPr>
          <p:cNvPr id="15373" name="Rectangle 25"/>
          <p:cNvSpPr>
            <a:spLocks noChangeArrowheads="1"/>
          </p:cNvSpPr>
          <p:nvPr/>
        </p:nvSpPr>
        <p:spPr bwMode="auto">
          <a:xfrm>
            <a:off x="152400" y="482089"/>
            <a:ext cx="2590800" cy="9017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电工技术</a:t>
            </a:r>
            <a:br>
              <a:rPr lang="zh-CN" altLang="en-US" sz="2800" b="1" dirty="0">
                <a:solidFill>
                  <a:srgbClr val="0000FF"/>
                </a:solidFill>
              </a:rPr>
            </a:br>
            <a:r>
              <a:rPr lang="zh-CN" altLang="en-US" sz="2800" b="1" dirty="0">
                <a:solidFill>
                  <a:srgbClr val="0000FF"/>
                </a:solidFill>
              </a:rPr>
              <a:t> 应用举例  </a:t>
            </a:r>
            <a:r>
              <a:rPr lang="en-US" altLang="zh-CN" sz="2800" b="1" dirty="0">
                <a:solidFill>
                  <a:srgbClr val="0000FF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674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536</Words>
  <Application>Microsoft Office PowerPoint</Application>
  <PresentationFormat>全屏显示(4:3)</PresentationFormat>
  <Paragraphs>172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Plotter</vt:lpstr>
      <vt:lpstr>华文中宋</vt:lpstr>
      <vt:lpstr>隶书</vt:lpstr>
      <vt:lpstr>宋体</vt:lpstr>
      <vt:lpstr>Arial</vt:lpstr>
      <vt:lpstr>Calibri</vt:lpstr>
      <vt:lpstr>Calibri Light</vt:lpstr>
      <vt:lpstr>Times New Roman</vt:lpstr>
      <vt:lpstr>Office 主题</vt:lpstr>
      <vt:lpstr>剪辑</vt:lpstr>
      <vt:lpstr>Clip</vt:lpstr>
      <vt:lpstr>PowerPoint 演示文稿</vt:lpstr>
      <vt:lpstr>PowerPoint 演示文稿</vt:lpstr>
      <vt:lpstr>PowerPoint 演示文稿</vt:lpstr>
      <vt:lpstr>电工技术  应用举例  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28</cp:revision>
  <dcterms:created xsi:type="dcterms:W3CDTF">2023-06-12T00:47:34Z</dcterms:created>
  <dcterms:modified xsi:type="dcterms:W3CDTF">2023-09-13T08:13:35Z</dcterms:modified>
</cp:coreProperties>
</file>