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9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338" r:id="rId41"/>
    <p:sldId id="339" r:id="rId42"/>
    <p:sldId id="340" r:id="rId43"/>
    <p:sldId id="341" r:id="rId44"/>
    <p:sldId id="342" r:id="rId45"/>
    <p:sldId id="343" r:id="rId46"/>
    <p:sldId id="344" r:id="rId47"/>
    <p:sldId id="345" r:id="rId48"/>
    <p:sldId id="346" r:id="rId49"/>
    <p:sldId id="347" r:id="rId50"/>
    <p:sldId id="348" r:id="rId51"/>
    <p:sldId id="349" r:id="rId52"/>
    <p:sldId id="350" r:id="rId53"/>
    <p:sldId id="351" r:id="rId54"/>
    <p:sldId id="352" r:id="rId55"/>
    <p:sldId id="353" r:id="rId56"/>
    <p:sldId id="354" r:id="rId57"/>
    <p:sldId id="297" r:id="rId5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33"/>
    <a:srgbClr val="800080"/>
    <a:srgbClr val="99CC00"/>
    <a:srgbClr val="66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2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3.wmf"/><Relationship Id="rId1" Type="http://schemas.openxmlformats.org/officeDocument/2006/relationships/image" Target="../media/image64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8C4DC-8A1F-46D4-9F18-0452FDB9E5AD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A78C50-FB84-440A-AD5E-44ED59777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9618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A78C50-FB84-440A-AD5E-44ED5977775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35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33751"/>
            <a:ext cx="9143999" cy="7009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 userDrawn="1"/>
        </p:nvSpPr>
        <p:spPr>
          <a:xfrm>
            <a:off x="1216404" y="1434518"/>
            <a:ext cx="6711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66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16404" y="4406279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讲授：曾军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16404" y="5256778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电力学院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928060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65847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538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5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2024/8/26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229742" y="50343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rgbClr val="00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1800" b="0" dirty="0">
              <a:solidFill>
                <a:srgbClr val="0066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447566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6583"/>
            <a:ext cx="1709159" cy="415644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0" y="465742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8111841" y="6585358"/>
            <a:ext cx="327171" cy="272642"/>
          </a:xfrm>
          <a:prstGeom prst="actionButtonBackPrevious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8447558" y="6585358"/>
            <a:ext cx="327170" cy="272642"/>
          </a:xfrm>
          <a:prstGeom prst="actionButtonForwardNext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结束 9">
            <a:hlinkClick r:id="" action="ppaction://hlinkshowjump?jump=lastslide" highlightClick="1"/>
          </p:cNvPr>
          <p:cNvSpPr/>
          <p:nvPr userDrawn="1"/>
        </p:nvSpPr>
        <p:spPr>
          <a:xfrm>
            <a:off x="8783274" y="6585358"/>
            <a:ext cx="327170" cy="272642"/>
          </a:xfrm>
          <a:prstGeom prst="actionButtonEnd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开始 10">
            <a:hlinkClick r:id="" action="ppaction://hlinkshowjump?jump=firstslide" highlightClick="1"/>
          </p:cNvPr>
          <p:cNvSpPr/>
          <p:nvPr userDrawn="1"/>
        </p:nvSpPr>
        <p:spPr>
          <a:xfrm>
            <a:off x="7776126" y="6585358"/>
            <a:ext cx="327169" cy="272642"/>
          </a:xfrm>
          <a:prstGeom prst="actionButtonBeginning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3.png"/><Relationship Id="rId10" Type="http://schemas.openxmlformats.org/officeDocument/2006/relationships/image" Target="../media/image24.emf"/><Relationship Id="rId4" Type="http://schemas.openxmlformats.org/officeDocument/2006/relationships/image" Target="../media/image20.emf"/><Relationship Id="rId9" Type="http://schemas.openxmlformats.org/officeDocument/2006/relationships/image" Target="../media/image2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31.emf"/><Relationship Id="rId4" Type="http://schemas.openxmlformats.org/officeDocument/2006/relationships/image" Target="../media/image3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7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3.emf"/><Relationship Id="rId11" Type="http://schemas.openxmlformats.org/officeDocument/2006/relationships/image" Target="../media/image36.e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9.xml"/><Relationship Id="rId3" Type="http://schemas.openxmlformats.org/officeDocument/2006/relationships/slide" Target="slide8.xml"/><Relationship Id="rId7" Type="http://schemas.openxmlformats.org/officeDocument/2006/relationships/slide" Target="slide40.xml"/><Relationship Id="rId2" Type="http://schemas.openxmlformats.org/officeDocument/2006/relationships/slide" Target="slide47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1.xml"/><Relationship Id="rId5" Type="http://schemas.openxmlformats.org/officeDocument/2006/relationships/slide" Target="slide53.xml"/><Relationship Id="rId4" Type="http://schemas.openxmlformats.org/officeDocument/2006/relationships/slide" Target="slide10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3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2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4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50.wmf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54.wmf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49.wmf"/><Relationship Id="rId5" Type="http://schemas.openxmlformats.org/officeDocument/2006/relationships/image" Target="../media/image55.png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53.wmf"/><Relationship Id="rId4" Type="http://schemas.openxmlformats.org/officeDocument/2006/relationships/image" Target="../media/image46.wmf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58.emf"/><Relationship Id="rId4" Type="http://schemas.openxmlformats.org/officeDocument/2006/relationships/image" Target="../media/image56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3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62.emf"/><Relationship Id="rId4" Type="http://schemas.openxmlformats.org/officeDocument/2006/relationships/image" Target="../media/image61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3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4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7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8.png"/><Relationship Id="rId5" Type="http://schemas.openxmlformats.org/officeDocument/2006/relationships/image" Target="../media/image66.emf"/><Relationship Id="rId4" Type="http://schemas.openxmlformats.org/officeDocument/2006/relationships/oleObject" Target="../embeddings/oleObject4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emf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6.png"/><Relationship Id="rId4" Type="http://schemas.openxmlformats.org/officeDocument/2006/relationships/image" Target="../media/image7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7.emf"/><Relationship Id="rId4" Type="http://schemas.openxmlformats.org/officeDocument/2006/relationships/image" Target="../media/image63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63.wmf"/><Relationship Id="rId4" Type="http://schemas.openxmlformats.org/officeDocument/2006/relationships/oleObject" Target="../embeddings/oleObject44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emf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86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emf"/><Relationship Id="rId2" Type="http://schemas.openxmlformats.org/officeDocument/2006/relationships/image" Target="../media/image87.emf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089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684213" y="692150"/>
            <a:ext cx="2392362" cy="538163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电动势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971550" y="1187450"/>
            <a:ext cx="395922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外力对电荷所做的功。</a:t>
            </a:r>
            <a:endParaRPr lang="zh-CN" altLang="en-US" sz="2800" b="1">
              <a:latin typeface="Monotype Corsiva" panose="03010101010201010101" pitchFamily="66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0263" y="4071938"/>
            <a:ext cx="3627437" cy="538162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单位</a:t>
            </a:r>
            <a:r>
              <a:rPr lang="en-US" sz="2800" b="1" dirty="0"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latin typeface="Times New Roman" panose="02020603050405020304" pitchFamily="18" charset="0"/>
              </a:rPr>
              <a:t>伏特 </a:t>
            </a:r>
            <a:r>
              <a:rPr lang="en-US" sz="2800" b="1" dirty="0">
                <a:latin typeface="Times New Roman" panose="02020603050405020304" pitchFamily="18" charset="0"/>
              </a:rPr>
              <a:t>( V )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830263" y="5240338"/>
            <a:ext cx="7510462" cy="538162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方向</a:t>
            </a: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从电源负极指向正极，即电压升方向。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1881188" y="1652588"/>
          <a:ext cx="1328737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3" imgW="495935" imgH="432435" progId="Equation.DSMT4">
                  <p:embed/>
                </p:oleObj>
              </mc:Choice>
              <mc:Fallback>
                <p:oleObj name="Equation" r:id="rId3" imgW="495935" imgH="43243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1188" y="1652588"/>
                        <a:ext cx="1328737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830263" y="2819400"/>
            <a:ext cx="3165475" cy="538163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latin typeface="Times New Roman" panose="02020603050405020304" pitchFamily="18" charset="0"/>
              </a:rPr>
              <a:t>直流电动势：</a:t>
            </a:r>
            <a:r>
              <a:rPr lang="en-US" sz="2800" b="1" i="1" dirty="0">
                <a:latin typeface="Times New Roman" panose="02020603050405020304" pitchFamily="18" charset="0"/>
              </a:rPr>
              <a:t>E</a:t>
            </a:r>
            <a:r>
              <a:rPr lang="en-US" sz="2800" b="1" baseline="-250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30263" y="3414713"/>
            <a:ext cx="2982912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00"/>
                </a:solidFill>
              </a:rPr>
              <a:t>交流电动势：</a:t>
            </a:r>
            <a:r>
              <a:rPr lang="en-US" altLang="zh-CN" sz="2800" b="1" i="1">
                <a:solidFill>
                  <a:srgbClr val="000000"/>
                </a:solidFill>
              </a:rPr>
              <a:t>e</a:t>
            </a:r>
            <a:endParaRPr lang="en-US" altLang="zh-CN" sz="2800" b="1" baseline="-2500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1825625" y="4667250"/>
            <a:ext cx="46799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1V =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mV 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  <a:r>
              <a:rPr lang="en-US" altLang="zh-CN" sz="2800" b="1"/>
              <a:t>1kV =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4248273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02450" y="0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fld id="{54A879DC-3582-46D8-B124-9B0732F614AA}" type="slidenum">
              <a:rPr lang="en-US" altLang="zh-CN" sz="1600" b="1">
                <a:solidFill>
                  <a:srgbClr val="003366"/>
                </a:solidFill>
                <a:latin typeface="Arial" panose="020B0604020202020204" pitchFamily="34" charset="0"/>
              </a:rPr>
              <a:t>11</a:t>
            </a:fld>
            <a:endParaRPr lang="en-US" altLang="zh-CN" sz="1600" b="1">
              <a:solidFill>
                <a:srgbClr val="003366"/>
              </a:solidFill>
              <a:latin typeface="Arial" panose="020B0604020202020204" pitchFamily="34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863600" y="836613"/>
            <a:ext cx="3563938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4.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电功率（功率）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863600" y="1463675"/>
            <a:ext cx="8172450" cy="5222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10000"/>
              </a:spcBef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单位时间内电场力所做的功称为电功率（功率）。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1042988" y="5237163"/>
            <a:ext cx="4884737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宋体" panose="02010600030101010101" pitchFamily="2" charset="-122"/>
              </a:rPr>
              <a:t>单位：</a:t>
            </a:r>
            <a:r>
              <a:rPr lang="zh-CN" altLang="en-US" sz="2800" b="1" dirty="0">
                <a:latin typeface="宋体" panose="02010600030101010101" pitchFamily="2" charset="-122"/>
              </a:rPr>
              <a:t>瓦</a:t>
            </a:r>
            <a:r>
              <a:rPr lang="zh-CN" altLang="en-US" sz="2800" b="1" dirty="0">
                <a:latin typeface="+mn-lt"/>
              </a:rPr>
              <a:t>（</a:t>
            </a:r>
            <a:r>
              <a:rPr lang="en-US" altLang="zh-CN" sz="2800" b="1" dirty="0">
                <a:latin typeface="+mn-lt"/>
              </a:rPr>
              <a:t>w</a:t>
            </a:r>
            <a:r>
              <a:rPr lang="zh-CN" altLang="en-US" sz="2800" b="1" dirty="0">
                <a:latin typeface="+mn-lt"/>
              </a:rPr>
              <a:t>）</a:t>
            </a:r>
            <a:r>
              <a:rPr lang="zh-CN" altLang="en-US" sz="2800" b="1" dirty="0">
                <a:latin typeface="宋体" panose="02010600030101010101" pitchFamily="2" charset="-122"/>
              </a:rPr>
              <a:t>或千瓦</a:t>
            </a:r>
            <a:r>
              <a:rPr lang="zh-CN" altLang="en-US" sz="2800" b="1" dirty="0">
                <a:latin typeface="+mn-lt"/>
              </a:rPr>
              <a:t>（</a:t>
            </a:r>
            <a:r>
              <a:rPr lang="en-US" altLang="zh-CN" sz="2800" b="1" dirty="0">
                <a:latin typeface="+mn-lt"/>
              </a:rPr>
              <a:t>kw</a:t>
            </a:r>
            <a:r>
              <a:rPr lang="zh-CN" altLang="en-US" sz="2800" b="1" dirty="0">
                <a:latin typeface="+mn-lt"/>
              </a:rPr>
              <a:t>）</a:t>
            </a:r>
          </a:p>
        </p:txBody>
      </p:sp>
      <p:sp>
        <p:nvSpPr>
          <p:cNvPr id="37" name="文本框 36"/>
          <p:cNvSpPr txBox="1">
            <a:spLocks noChangeArrowheads="1"/>
          </p:cNvSpPr>
          <p:nvPr/>
        </p:nvSpPr>
        <p:spPr bwMode="auto">
          <a:xfrm>
            <a:off x="971550" y="3208338"/>
            <a:ext cx="1800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瞬时功率</a:t>
            </a:r>
          </a:p>
        </p:txBody>
      </p:sp>
      <p:graphicFrame>
        <p:nvGraphicFramePr>
          <p:cNvPr id="42" name="Object 6"/>
          <p:cNvGraphicFramePr>
            <a:graphicFrameLocks noChangeAspect="1"/>
          </p:cNvGraphicFramePr>
          <p:nvPr/>
        </p:nvGraphicFramePr>
        <p:xfrm>
          <a:off x="1289050" y="2049463"/>
          <a:ext cx="46450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3" imgW="1955800" imgH="419100" progId="Equation.DSMT4">
                  <p:embed/>
                </p:oleObj>
              </mc:Choice>
              <mc:Fallback>
                <p:oleObj name="Equation" r:id="rId3" imgW="19558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049463"/>
                        <a:ext cx="46450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6"/>
          <p:cNvGraphicFramePr>
            <a:graphicFrameLocks noChangeAspect="1"/>
          </p:cNvGraphicFramePr>
          <p:nvPr/>
        </p:nvGraphicFramePr>
        <p:xfrm>
          <a:off x="1289050" y="3790950"/>
          <a:ext cx="51879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5" imgW="2184400" imgH="419100" progId="Equation.DSMT4">
                  <p:embed/>
                </p:oleObj>
              </mc:Choice>
              <mc:Fallback>
                <p:oleObj name="Equation" r:id="rId5" imgW="21844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3790950"/>
                        <a:ext cx="51879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6637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9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23" grpId="0" build="allAtOnce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84065" y="652985"/>
            <a:ext cx="5106987" cy="538162"/>
          </a:xfrm>
          <a:prstGeom prst="rect">
            <a:avLst/>
          </a:prstGeom>
          <a:noFill/>
          <a:ln>
            <a:noFill/>
          </a:ln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二、电压和电流的参考方向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90550" y="3518322"/>
            <a:ext cx="26289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习惯上规定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27050" y="5087391"/>
            <a:ext cx="30797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</a:rPr>
              <a:t>电压的实际方向：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390900" y="5088979"/>
            <a:ext cx="4508500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</a:t>
            </a:r>
            <a:r>
              <a:rPr lang="zh-CN" altLang="en-US" sz="2800" b="1">
                <a:solidFill>
                  <a:srgbClr val="CC0000"/>
                </a:solidFill>
              </a:rPr>
              <a:t>高</a:t>
            </a:r>
            <a:r>
              <a:rPr lang="zh-CN" altLang="en-US" sz="2800" b="1"/>
              <a:t>电位端指向</a:t>
            </a:r>
            <a:r>
              <a:rPr lang="zh-CN" altLang="en-US" sz="2800" b="1">
                <a:solidFill>
                  <a:srgbClr val="CC0000"/>
                </a:solidFill>
              </a:rPr>
              <a:t>低</a:t>
            </a:r>
            <a:r>
              <a:rPr lang="zh-CN" altLang="en-US" sz="2800" b="1"/>
              <a:t>电位端；</a:t>
            </a:r>
            <a:endParaRPr lang="en-US" altLang="zh-CN" sz="2800" b="1"/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38163" y="4021559"/>
            <a:ext cx="307975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</a:rPr>
              <a:t>电流的实际方向：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433763" y="3948534"/>
            <a:ext cx="4805362" cy="1136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正电荷运动的方向或负电荷运动的反方向；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514350" y="5625554"/>
            <a:ext cx="343693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</a:rPr>
              <a:t>电动势的实际方向：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724275" y="5627141"/>
            <a:ext cx="45085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10764" tIns="55381" rIns="110764" bIns="55381" anchor="ctr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</a:t>
            </a:r>
            <a:r>
              <a:rPr lang="zh-CN" altLang="en-US" sz="2800" b="1">
                <a:solidFill>
                  <a:srgbClr val="CC0000"/>
                </a:solidFill>
              </a:rPr>
              <a:t>低</a:t>
            </a:r>
            <a:r>
              <a:rPr lang="zh-CN" altLang="en-US" sz="2800" b="1"/>
              <a:t>电位端指向</a:t>
            </a:r>
            <a:r>
              <a:rPr lang="zh-CN" altLang="en-US" sz="2800" b="1">
                <a:solidFill>
                  <a:srgbClr val="CC0000"/>
                </a:solidFill>
              </a:rPr>
              <a:t>高</a:t>
            </a:r>
            <a:r>
              <a:rPr lang="zh-CN" altLang="en-US" sz="2800" b="1"/>
              <a:t>电位端。</a:t>
            </a:r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11560" y="2953372"/>
            <a:ext cx="7137400" cy="538162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/>
          <a:p>
            <a:pPr defTabSz="1108075">
              <a:spcBef>
                <a:spcPct val="30000"/>
              </a:spcBef>
              <a:defRPr/>
            </a:pPr>
            <a:r>
              <a:rPr lang="en-US" sz="2800" b="1" dirty="0">
                <a:solidFill>
                  <a:srgbClr val="EC0000"/>
                </a:solidFill>
              </a:rPr>
              <a:t>1.  </a:t>
            </a:r>
            <a:r>
              <a:rPr lang="zh-CN" altLang="en-US" sz="2800" b="1" dirty="0">
                <a:solidFill>
                  <a:srgbClr val="EC0000"/>
                </a:solidFill>
              </a:rPr>
              <a:t>电流 </a:t>
            </a:r>
            <a:r>
              <a:rPr lang="en-US" sz="2800" b="1" i="1" dirty="0">
                <a:solidFill>
                  <a:srgbClr val="EC0000"/>
                </a:solidFill>
              </a:rPr>
              <a:t>I</a:t>
            </a:r>
            <a:r>
              <a:rPr lang="zh-CN" altLang="en-US" sz="2800" b="1" dirty="0">
                <a:solidFill>
                  <a:srgbClr val="EC0000"/>
                </a:solidFill>
              </a:rPr>
              <a:t>、电压 </a:t>
            </a:r>
            <a:r>
              <a:rPr lang="en-US" sz="2800" b="1" i="1" dirty="0">
                <a:solidFill>
                  <a:srgbClr val="EC0000"/>
                </a:solidFill>
              </a:rPr>
              <a:t>U</a:t>
            </a:r>
            <a:r>
              <a:rPr lang="zh-CN" altLang="en-US" sz="2800" b="1" dirty="0">
                <a:solidFill>
                  <a:srgbClr val="EC0000"/>
                </a:solidFill>
              </a:rPr>
              <a:t>、电动势 </a:t>
            </a:r>
            <a:r>
              <a:rPr lang="en-US" sz="2800" b="1" i="1" dirty="0">
                <a:solidFill>
                  <a:srgbClr val="EC0000"/>
                </a:solidFill>
              </a:rPr>
              <a:t>E </a:t>
            </a:r>
            <a:r>
              <a:rPr lang="zh-CN" altLang="en-US" sz="2800" b="1" dirty="0">
                <a:solidFill>
                  <a:srgbClr val="EC0000"/>
                </a:solidFill>
              </a:rPr>
              <a:t>的实际方向</a:t>
            </a: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590550" y="1204541"/>
            <a:ext cx="7800975" cy="1576387"/>
            <a:chOff x="590550" y="985838"/>
            <a:chExt cx="7800975" cy="1577182"/>
          </a:xfrm>
        </p:grpSpPr>
        <p:sp>
          <p:nvSpPr>
            <p:cNvPr id="13324" name="Text Box 5"/>
            <p:cNvSpPr txBox="1">
              <a:spLocks noChangeArrowheads="1"/>
            </p:cNvSpPr>
            <p:nvPr/>
          </p:nvSpPr>
          <p:spPr bwMode="auto">
            <a:xfrm>
              <a:off x="590550" y="985838"/>
              <a:ext cx="7800975" cy="15208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10764" tIns="55381" rIns="110764" bIns="55381" anchor="ctr">
              <a:spAutoFit/>
            </a:bodyPr>
            <a:lstStyle>
              <a:lvl1pPr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sz="2800" b="1"/>
                <a:t>对电路进行分析计算时，不仅要算出电压、电流、功率值的大小，还要确定这些量在电路中的实际方向。</a:t>
              </a:r>
            </a:p>
          </p:txBody>
        </p:sp>
        <p:grpSp>
          <p:nvGrpSpPr>
            <p:cNvPr id="13325" name="Group 6"/>
            <p:cNvGrpSpPr/>
            <p:nvPr/>
          </p:nvGrpSpPr>
          <p:grpSpPr bwMode="auto">
            <a:xfrm>
              <a:off x="7627144" y="2013744"/>
              <a:ext cx="469184" cy="73025"/>
              <a:chOff x="0" y="0"/>
              <a:chExt cx="276" cy="48"/>
            </a:xfrm>
          </p:grpSpPr>
          <p:sp>
            <p:nvSpPr>
              <p:cNvPr id="13328" name="Oval 9"/>
              <p:cNvSpPr>
                <a:spLocks noChangeArrowheads="1"/>
              </p:cNvSpPr>
              <p:nvPr/>
            </p:nvSpPr>
            <p:spPr bwMode="auto">
              <a:xfrm>
                <a:off x="228" y="0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700">
                  <a:latin typeface="Calibri" panose="020F0502020204030204" pitchFamily="34" charset="0"/>
                </a:endParaRPr>
              </a:p>
            </p:txBody>
          </p:sp>
          <p:sp>
            <p:nvSpPr>
              <p:cNvPr id="13329" name="Oval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25400">
                <a:solidFill>
                  <a:srgbClr val="CC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7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13326" name="Oval 7"/>
            <p:cNvSpPr>
              <a:spLocks noChangeArrowheads="1"/>
            </p:cNvSpPr>
            <p:nvPr/>
          </p:nvSpPr>
          <p:spPr bwMode="auto">
            <a:xfrm>
              <a:off x="1225982" y="2489995"/>
              <a:ext cx="81597" cy="73025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CC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  <p:sp>
          <p:nvSpPr>
            <p:cNvPr id="13327" name="Oval 8"/>
            <p:cNvSpPr>
              <a:spLocks noChangeArrowheads="1"/>
            </p:cNvSpPr>
            <p:nvPr/>
          </p:nvSpPr>
          <p:spPr bwMode="auto">
            <a:xfrm>
              <a:off x="899592" y="2489995"/>
              <a:ext cx="81597" cy="73025"/>
            </a:xfrm>
            <a:prstGeom prst="ellipse">
              <a:avLst/>
            </a:prstGeom>
            <a:solidFill>
              <a:srgbClr val="CC0000"/>
            </a:solidFill>
            <a:ln w="25400">
              <a:solidFill>
                <a:srgbClr val="CC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7488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  <p:bldP spid="10" grpId="0" autoUpdateAnimBg="0"/>
      <p:bldP spid="11" grpId="0" autoUpdateAnimBg="0"/>
      <p:bldP spid="12" grpId="0" autoUpdateAnimBg="0"/>
      <p:bldP spid="13" grpId="0" autoUpdateAnimBg="0"/>
      <p:bldP spid="14" grpId="0" autoUpdateAnimBg="0"/>
      <p:bldP spid="15" grpId="0" autoUpdateAnimBg="0"/>
      <p:bldP spid="16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/>
          </p:cNvSpPr>
          <p:nvPr/>
        </p:nvSpPr>
        <p:spPr bwMode="auto">
          <a:xfrm>
            <a:off x="144463" y="2517775"/>
            <a:ext cx="4500562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>
                <a:solidFill>
                  <a:srgbClr val="005200"/>
                </a:solidFill>
              </a:rPr>
              <a:t>(2) </a:t>
            </a:r>
            <a:r>
              <a:rPr lang="zh-CN" altLang="en-US" sz="2800" b="1">
                <a:solidFill>
                  <a:srgbClr val="005200"/>
                </a:solidFill>
                <a:latin typeface="Tahoma" panose="020B0604030504040204" pitchFamily="34" charset="0"/>
              </a:rPr>
              <a:t>参考方向的表示方法</a:t>
            </a:r>
          </a:p>
        </p:txBody>
      </p:sp>
      <p:sp>
        <p:nvSpPr>
          <p:cNvPr id="104451" name="Line 3"/>
          <p:cNvSpPr>
            <a:spLocks noChangeShapeType="1"/>
          </p:cNvSpPr>
          <p:nvPr/>
        </p:nvSpPr>
        <p:spPr bwMode="auto">
          <a:xfrm flipV="1">
            <a:off x="47625" y="3298825"/>
            <a:ext cx="8924925" cy="6350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4"/>
          <p:cNvGrpSpPr/>
          <p:nvPr/>
        </p:nvGrpSpPr>
        <p:grpSpPr bwMode="auto">
          <a:xfrm>
            <a:off x="4749800" y="4775200"/>
            <a:ext cx="2436813" cy="522288"/>
            <a:chOff x="3080" y="3649"/>
            <a:chExt cx="1535" cy="329"/>
          </a:xfrm>
        </p:grpSpPr>
        <p:sp>
          <p:nvSpPr>
            <p:cNvPr id="14382" name="Text Box 5"/>
            <p:cNvSpPr txBox="1">
              <a:spLocks noChangeArrowheads="1"/>
            </p:cNvSpPr>
            <p:nvPr/>
          </p:nvSpPr>
          <p:spPr bwMode="auto">
            <a:xfrm>
              <a:off x="4176" y="3649"/>
              <a:ext cx="4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/>
                <a:t>U</a:t>
              </a:r>
              <a:r>
                <a:rPr lang="en-US" altLang="zh-CN" sz="2800" b="1" baseline="-25000"/>
                <a:t>ab</a:t>
              </a:r>
              <a:endParaRPr lang="en-US" altLang="zh-CN" sz="2800" b="1" i="1">
                <a:solidFill>
                  <a:srgbClr val="006600"/>
                </a:solidFill>
              </a:endParaRPr>
            </a:p>
          </p:txBody>
        </p:sp>
        <p:sp>
          <p:nvSpPr>
            <p:cNvPr id="14383" name="Rectangle 6"/>
            <p:cNvSpPr>
              <a:spLocks noChangeArrowheads="1"/>
            </p:cNvSpPr>
            <p:nvPr/>
          </p:nvSpPr>
          <p:spPr bwMode="auto">
            <a:xfrm>
              <a:off x="3080" y="3651"/>
              <a:ext cx="84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</a:rPr>
                <a:t> </a:t>
              </a:r>
              <a:r>
                <a:rPr lang="zh-CN" altLang="en-US" sz="2800" b="1">
                  <a:solidFill>
                    <a:srgbClr val="000000"/>
                  </a:solidFill>
                </a:rPr>
                <a:t>双下标</a:t>
              </a:r>
              <a:endParaRPr lang="zh-CN" altLang="en-US" sz="2800" b="1" i="1">
                <a:solidFill>
                  <a:srgbClr val="000000"/>
                </a:solidFill>
              </a:endParaRPr>
            </a:p>
          </p:txBody>
        </p:sp>
      </p:grp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606925" y="3387725"/>
            <a:ext cx="1255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电压：</a:t>
            </a:r>
            <a:endParaRPr lang="zh-CN" altLang="en-US" sz="2800" b="1" i="1">
              <a:solidFill>
                <a:srgbClr val="CC0000"/>
              </a:solidFill>
            </a:endParaRPr>
          </a:p>
        </p:txBody>
      </p:sp>
      <p:sp>
        <p:nvSpPr>
          <p:cNvPr id="104456" name="Line 8"/>
          <p:cNvSpPr>
            <a:spLocks noChangeShapeType="1"/>
          </p:cNvSpPr>
          <p:nvPr/>
        </p:nvSpPr>
        <p:spPr bwMode="auto">
          <a:xfrm>
            <a:off x="4419600" y="3348038"/>
            <a:ext cx="0" cy="2255837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457" name="Rectangle 9"/>
          <p:cNvSpPr>
            <a:spLocks noChangeArrowheads="1"/>
          </p:cNvSpPr>
          <p:nvPr/>
        </p:nvSpPr>
        <p:spPr bwMode="auto">
          <a:xfrm>
            <a:off x="304800" y="1112838"/>
            <a:ext cx="27654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5200"/>
                </a:solidFill>
              </a:rPr>
              <a:t> (1) </a:t>
            </a:r>
            <a:r>
              <a:rPr lang="zh-CN" altLang="en-US" sz="2800" b="1">
                <a:solidFill>
                  <a:srgbClr val="005200"/>
                </a:solidFill>
                <a:latin typeface="Tahoma" panose="020B0604030504040204" pitchFamily="34" charset="0"/>
              </a:rPr>
              <a:t>参考方向</a:t>
            </a:r>
            <a:endParaRPr lang="zh-CN" altLang="en-US" sz="2800" b="1">
              <a:solidFill>
                <a:srgbClr val="005200"/>
              </a:solidFill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6286500" y="742950"/>
            <a:ext cx="719138" cy="488950"/>
            <a:chOff x="3936" y="489"/>
            <a:chExt cx="453" cy="308"/>
          </a:xfrm>
        </p:grpSpPr>
        <p:sp>
          <p:nvSpPr>
            <p:cNvPr id="14380" name="Text Box 11"/>
            <p:cNvSpPr txBox="1">
              <a:spLocks noChangeArrowheads="1"/>
            </p:cNvSpPr>
            <p:nvPr/>
          </p:nvSpPr>
          <p:spPr bwMode="auto">
            <a:xfrm>
              <a:off x="4034" y="489"/>
              <a:ext cx="33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 i="1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4381" name="Line 12"/>
            <p:cNvSpPr>
              <a:spLocks noChangeShapeType="1"/>
            </p:cNvSpPr>
            <p:nvPr/>
          </p:nvSpPr>
          <p:spPr bwMode="auto">
            <a:xfrm>
              <a:off x="3936" y="793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4461" name="Rectangle 13"/>
          <p:cNvSpPr>
            <a:spLocks noChangeArrowheads="1"/>
          </p:cNvSpPr>
          <p:nvPr/>
        </p:nvSpPr>
        <p:spPr bwMode="auto">
          <a:xfrm>
            <a:off x="890588" y="1571625"/>
            <a:ext cx="3894137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在分析与计算电路时，对电量任意假定的方向。</a:t>
            </a:r>
          </a:p>
        </p:txBody>
      </p:sp>
      <p:sp>
        <p:nvSpPr>
          <p:cNvPr id="14346" name="Rectangle 14"/>
          <p:cNvSpPr>
            <a:spLocks noChangeArrowheads="1"/>
          </p:cNvSpPr>
          <p:nvPr/>
        </p:nvSpPr>
        <p:spPr bwMode="auto">
          <a:xfrm>
            <a:off x="533400" y="549275"/>
            <a:ext cx="58674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E60000"/>
                </a:solidFill>
                <a:latin typeface="+mn-lt"/>
              </a:rPr>
              <a:t>2. </a:t>
            </a:r>
            <a:r>
              <a:rPr lang="zh-CN" altLang="en-US" sz="2800" b="1" dirty="0">
                <a:solidFill>
                  <a:srgbClr val="E60000"/>
                </a:solidFill>
                <a:latin typeface="+mn-lt"/>
              </a:rPr>
              <a:t>电路基本物理量的参考方向</a:t>
            </a:r>
          </a:p>
        </p:txBody>
      </p:sp>
      <p:sp>
        <p:nvSpPr>
          <p:cNvPr id="104501" name="AutoShape 53"/>
          <p:cNvSpPr/>
          <p:nvPr/>
        </p:nvSpPr>
        <p:spPr bwMode="auto">
          <a:xfrm>
            <a:off x="4648200" y="4178300"/>
            <a:ext cx="228600" cy="955675"/>
          </a:xfrm>
          <a:prstGeom prst="leftBrace">
            <a:avLst>
              <a:gd name="adj1" fmla="val 34838"/>
              <a:gd name="adj2" fmla="val 50000"/>
            </a:avLst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 i="1"/>
          </a:p>
        </p:txBody>
      </p:sp>
      <p:grpSp>
        <p:nvGrpSpPr>
          <p:cNvPr id="4" name="Group 54"/>
          <p:cNvGrpSpPr/>
          <p:nvPr/>
        </p:nvGrpSpPr>
        <p:grpSpPr bwMode="auto">
          <a:xfrm>
            <a:off x="4800600" y="3614738"/>
            <a:ext cx="4010025" cy="1138237"/>
            <a:chOff x="3024" y="2592"/>
            <a:chExt cx="2526" cy="717"/>
          </a:xfrm>
        </p:grpSpPr>
        <p:sp>
          <p:nvSpPr>
            <p:cNvPr id="14369" name="Text Box 55"/>
            <p:cNvSpPr txBox="1">
              <a:spLocks noChangeArrowheads="1"/>
            </p:cNvSpPr>
            <p:nvPr/>
          </p:nvSpPr>
          <p:spPr bwMode="auto">
            <a:xfrm>
              <a:off x="3024" y="2824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00"/>
                  </a:solidFill>
                </a:rPr>
                <a:t>正负极性</a:t>
              </a:r>
              <a:endParaRPr lang="zh-CN" altLang="en-US" sz="2800" b="1" i="1">
                <a:solidFill>
                  <a:srgbClr val="000000"/>
                </a:solidFill>
              </a:endParaRPr>
            </a:p>
          </p:txBody>
        </p:sp>
        <p:grpSp>
          <p:nvGrpSpPr>
            <p:cNvPr id="14370" name="Group 56"/>
            <p:cNvGrpSpPr/>
            <p:nvPr/>
          </p:nvGrpSpPr>
          <p:grpSpPr bwMode="auto">
            <a:xfrm>
              <a:off x="4032" y="2592"/>
              <a:ext cx="1518" cy="717"/>
              <a:chOff x="4032" y="2435"/>
              <a:chExt cx="1518" cy="717"/>
            </a:xfrm>
          </p:grpSpPr>
          <p:sp>
            <p:nvSpPr>
              <p:cNvPr id="14371" name="Text Box 57"/>
              <p:cNvSpPr txBox="1">
                <a:spLocks noChangeArrowheads="1"/>
              </p:cNvSpPr>
              <p:nvPr/>
            </p:nvSpPr>
            <p:spPr bwMode="auto">
              <a:xfrm>
                <a:off x="4416" y="2523"/>
                <a:ext cx="2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14372" name="Text Box 58"/>
              <p:cNvSpPr txBox="1">
                <a:spLocks noChangeArrowheads="1"/>
              </p:cNvSpPr>
              <p:nvPr/>
            </p:nvSpPr>
            <p:spPr bwMode="auto">
              <a:xfrm>
                <a:off x="4848" y="2503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715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FF0000"/>
                    </a:solidFill>
                  </a:rPr>
                  <a:t>–</a:t>
                </a:r>
                <a:endParaRPr lang="zh-CN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73" name="Text Box 59"/>
              <p:cNvSpPr txBox="1">
                <a:spLocks noChangeArrowheads="1"/>
              </p:cNvSpPr>
              <p:nvPr/>
            </p:nvSpPr>
            <p:spPr bwMode="auto">
              <a:xfrm>
                <a:off x="4032" y="281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6600"/>
                    </a:solidFill>
                  </a:rPr>
                  <a:t>a</a:t>
                </a:r>
              </a:p>
            </p:txBody>
          </p:sp>
          <p:sp>
            <p:nvSpPr>
              <p:cNvPr id="14374" name="Text Box 60"/>
              <p:cNvSpPr txBox="1">
                <a:spLocks noChangeArrowheads="1"/>
              </p:cNvSpPr>
              <p:nvPr/>
            </p:nvSpPr>
            <p:spPr bwMode="auto">
              <a:xfrm>
                <a:off x="5327" y="2864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104509" name="Text Box 61"/>
              <p:cNvSpPr txBox="1">
                <a:spLocks noChangeArrowheads="1"/>
              </p:cNvSpPr>
              <p:nvPr/>
            </p:nvSpPr>
            <p:spPr bwMode="auto">
              <a:xfrm>
                <a:off x="4633" y="2435"/>
                <a:ext cx="359" cy="219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buClr>
                    <a:schemeClr val="tx1"/>
                  </a:buClr>
                  <a:defRPr/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U</a:t>
                </a:r>
                <a:endPara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4376" name="Line 62"/>
              <p:cNvSpPr>
                <a:spLocks noChangeShapeType="1"/>
              </p:cNvSpPr>
              <p:nvPr/>
            </p:nvSpPr>
            <p:spPr bwMode="auto">
              <a:xfrm rot="5400000">
                <a:off x="4796" y="2269"/>
                <a:ext cx="0" cy="115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7" name="Oval 63"/>
              <p:cNvSpPr>
                <a:spLocks noChangeArrowheads="1"/>
              </p:cNvSpPr>
              <p:nvPr/>
            </p:nvSpPr>
            <p:spPr bwMode="auto">
              <a:xfrm rot="5400000">
                <a:off x="4648" y="2697"/>
                <a:ext cx="283" cy="283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8" name="Oval 64"/>
              <p:cNvSpPr>
                <a:spLocks noChangeArrowheads="1"/>
              </p:cNvSpPr>
              <p:nvPr/>
            </p:nvSpPr>
            <p:spPr bwMode="auto">
              <a:xfrm>
                <a:off x="5350" y="2824"/>
                <a:ext cx="54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79" name="Oval 65"/>
              <p:cNvSpPr>
                <a:spLocks noChangeArrowheads="1"/>
              </p:cNvSpPr>
              <p:nvPr/>
            </p:nvSpPr>
            <p:spPr bwMode="auto">
              <a:xfrm>
                <a:off x="4176" y="2832"/>
                <a:ext cx="54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6" name="Group 66"/>
          <p:cNvGrpSpPr/>
          <p:nvPr/>
        </p:nvGrpSpPr>
        <p:grpSpPr bwMode="auto">
          <a:xfrm>
            <a:off x="7720013" y="1309688"/>
            <a:ext cx="987425" cy="1597025"/>
            <a:chOff x="4706" y="912"/>
            <a:chExt cx="622" cy="693"/>
          </a:xfrm>
        </p:grpSpPr>
        <p:sp>
          <p:nvSpPr>
            <p:cNvPr id="14366" name="Text Box 67"/>
            <p:cNvSpPr txBox="1">
              <a:spLocks noChangeArrowheads="1"/>
            </p:cNvSpPr>
            <p:nvPr/>
          </p:nvSpPr>
          <p:spPr bwMode="auto">
            <a:xfrm>
              <a:off x="4706" y="1211"/>
              <a:ext cx="31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 i="1">
                  <a:solidFill>
                    <a:srgbClr val="FF0000"/>
                  </a:solidFill>
                </a:rPr>
                <a:t> U</a:t>
              </a:r>
            </a:p>
          </p:txBody>
        </p:sp>
        <p:sp>
          <p:nvSpPr>
            <p:cNvPr id="14367" name="Text Box 68"/>
            <p:cNvSpPr txBox="1">
              <a:spLocks noChangeArrowheads="1"/>
            </p:cNvSpPr>
            <p:nvPr/>
          </p:nvSpPr>
          <p:spPr bwMode="auto">
            <a:xfrm>
              <a:off x="4800" y="912"/>
              <a:ext cx="52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>
                  <a:solidFill>
                    <a:srgbClr val="FF0000"/>
                  </a:solidFill>
                </a:rPr>
                <a:t>+</a:t>
              </a:r>
            </a:p>
          </p:txBody>
        </p:sp>
        <p:sp>
          <p:nvSpPr>
            <p:cNvPr id="14368" name="Text Box 69"/>
            <p:cNvSpPr txBox="1">
              <a:spLocks noChangeArrowheads="1"/>
            </p:cNvSpPr>
            <p:nvPr/>
          </p:nvSpPr>
          <p:spPr bwMode="auto">
            <a:xfrm>
              <a:off x="4800" y="1392"/>
              <a:ext cx="28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 i="1">
                  <a:solidFill>
                    <a:srgbClr val="FF0000"/>
                  </a:solidFill>
                </a:rPr>
                <a:t>_</a:t>
              </a:r>
            </a:p>
          </p:txBody>
        </p:sp>
      </p:grpSp>
      <p:grpSp>
        <p:nvGrpSpPr>
          <p:cNvPr id="7" name="Group 74"/>
          <p:cNvGrpSpPr/>
          <p:nvPr/>
        </p:nvGrpSpPr>
        <p:grpSpPr bwMode="auto">
          <a:xfrm>
            <a:off x="611188" y="3789363"/>
            <a:ext cx="3162300" cy="1254125"/>
            <a:chOff x="535" y="2304"/>
            <a:chExt cx="1992" cy="790"/>
          </a:xfrm>
        </p:grpSpPr>
        <p:sp>
          <p:nvSpPr>
            <p:cNvPr id="14354" name="Text Box 75"/>
            <p:cNvSpPr txBox="1">
              <a:spLocks noChangeArrowheads="1"/>
            </p:cNvSpPr>
            <p:nvPr/>
          </p:nvSpPr>
          <p:spPr bwMode="auto">
            <a:xfrm>
              <a:off x="535" y="2544"/>
              <a:ext cx="953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solidFill>
                    <a:srgbClr val="000000"/>
                  </a:solidFill>
                </a:rPr>
                <a:t>箭   标</a:t>
              </a:r>
            </a:p>
          </p:txBody>
        </p:sp>
        <p:grpSp>
          <p:nvGrpSpPr>
            <p:cNvPr id="14355" name="Group 76"/>
            <p:cNvGrpSpPr/>
            <p:nvPr/>
          </p:nvGrpSpPr>
          <p:grpSpPr bwMode="auto">
            <a:xfrm>
              <a:off x="1248" y="2304"/>
              <a:ext cx="1279" cy="790"/>
              <a:chOff x="1344" y="2352"/>
              <a:chExt cx="1279" cy="790"/>
            </a:xfrm>
          </p:grpSpPr>
          <p:sp>
            <p:nvSpPr>
              <p:cNvPr id="14356" name="Text Box 77"/>
              <p:cNvSpPr txBox="1">
                <a:spLocks noChangeArrowheads="1"/>
              </p:cNvSpPr>
              <p:nvPr/>
            </p:nvSpPr>
            <p:spPr bwMode="auto">
              <a:xfrm>
                <a:off x="1344" y="2777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6600"/>
                    </a:solidFill>
                  </a:rPr>
                  <a:t>a</a:t>
                </a:r>
              </a:p>
            </p:txBody>
          </p:sp>
          <p:sp>
            <p:nvSpPr>
              <p:cNvPr id="14357" name="Text Box 78"/>
              <p:cNvSpPr txBox="1">
                <a:spLocks noChangeArrowheads="1"/>
              </p:cNvSpPr>
              <p:nvPr/>
            </p:nvSpPr>
            <p:spPr bwMode="auto">
              <a:xfrm>
                <a:off x="2400" y="2777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>
                    <a:solidFill>
                      <a:srgbClr val="006600"/>
                    </a:solidFill>
                  </a:rPr>
                  <a:t>b</a:t>
                </a:r>
              </a:p>
            </p:txBody>
          </p:sp>
          <p:sp>
            <p:nvSpPr>
              <p:cNvPr id="14358" name="Text Box 79"/>
              <p:cNvSpPr txBox="1">
                <a:spLocks noChangeArrowheads="1"/>
              </p:cNvSpPr>
              <p:nvPr/>
            </p:nvSpPr>
            <p:spPr bwMode="auto">
              <a:xfrm>
                <a:off x="1836" y="2854"/>
                <a:ext cx="2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6600"/>
                    </a:solidFill>
                  </a:rPr>
                  <a:t>R</a:t>
                </a:r>
                <a:endParaRPr lang="en-US" altLang="zh-CN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14359" name="Line 80"/>
              <p:cNvSpPr>
                <a:spLocks noChangeShapeType="1"/>
              </p:cNvSpPr>
              <p:nvPr/>
            </p:nvSpPr>
            <p:spPr bwMode="auto">
              <a:xfrm>
                <a:off x="1462" y="2780"/>
                <a:ext cx="39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0" name="Rectangle 81"/>
              <p:cNvSpPr>
                <a:spLocks noChangeArrowheads="1"/>
              </p:cNvSpPr>
              <p:nvPr/>
            </p:nvSpPr>
            <p:spPr bwMode="auto">
              <a:xfrm>
                <a:off x="1858" y="2720"/>
                <a:ext cx="264" cy="1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1" name="Line 82"/>
              <p:cNvSpPr>
                <a:spLocks noChangeShapeType="1"/>
              </p:cNvSpPr>
              <p:nvPr/>
            </p:nvSpPr>
            <p:spPr bwMode="auto">
              <a:xfrm>
                <a:off x="1764" y="2640"/>
                <a:ext cx="492" cy="0"/>
              </a:xfrm>
              <a:prstGeom prst="line">
                <a:avLst/>
              </a:prstGeom>
              <a:noFill/>
              <a:ln w="28575">
                <a:solidFill>
                  <a:srgbClr val="FF3300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2" name="Text Box 83"/>
              <p:cNvSpPr txBox="1">
                <a:spLocks noChangeArrowheads="1"/>
              </p:cNvSpPr>
              <p:nvPr/>
            </p:nvSpPr>
            <p:spPr bwMode="auto">
              <a:xfrm>
                <a:off x="1872" y="2352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FF0000"/>
                    </a:solidFill>
                  </a:rPr>
                  <a:t>I</a:t>
                </a:r>
                <a:endParaRPr lang="en-US" altLang="zh-CN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363" name="Line 84"/>
              <p:cNvSpPr>
                <a:spLocks noChangeShapeType="1"/>
              </p:cNvSpPr>
              <p:nvPr/>
            </p:nvSpPr>
            <p:spPr bwMode="auto">
              <a:xfrm>
                <a:off x="2112" y="2784"/>
                <a:ext cx="38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4" name="Oval 85"/>
              <p:cNvSpPr>
                <a:spLocks noChangeArrowheads="1"/>
              </p:cNvSpPr>
              <p:nvPr/>
            </p:nvSpPr>
            <p:spPr bwMode="auto">
              <a:xfrm>
                <a:off x="1416" y="2758"/>
                <a:ext cx="54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365" name="Oval 86"/>
              <p:cNvSpPr>
                <a:spLocks noChangeArrowheads="1"/>
              </p:cNvSpPr>
              <p:nvPr/>
            </p:nvSpPr>
            <p:spPr bwMode="auto">
              <a:xfrm>
                <a:off x="2496" y="2754"/>
                <a:ext cx="54" cy="54"/>
              </a:xfrm>
              <a:prstGeom prst="ellipse">
                <a:avLst/>
              </a:prstGeom>
              <a:noFill/>
              <a:ln w="285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sp>
        <p:nvSpPr>
          <p:cNvPr id="104535" name="Text Box 87"/>
          <p:cNvSpPr txBox="1">
            <a:spLocks noChangeArrowheads="1"/>
          </p:cNvSpPr>
          <p:nvPr/>
        </p:nvSpPr>
        <p:spPr bwMode="auto">
          <a:xfrm>
            <a:off x="539750" y="5068888"/>
            <a:ext cx="8229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</a:rPr>
              <a:t>注意：</a:t>
            </a:r>
            <a:endParaRPr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在参考方向选定后，电流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或电压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值才有正负之分。   </a:t>
            </a:r>
          </a:p>
        </p:txBody>
      </p:sp>
      <p:sp>
        <p:nvSpPr>
          <p:cNvPr id="104536" name="Text Box 88"/>
          <p:cNvSpPr txBox="1">
            <a:spLocks noChangeArrowheads="1"/>
          </p:cNvSpPr>
          <p:nvPr/>
        </p:nvSpPr>
        <p:spPr bwMode="auto">
          <a:xfrm>
            <a:off x="539750" y="3375025"/>
            <a:ext cx="1665288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电流：</a:t>
            </a:r>
          </a:p>
        </p:txBody>
      </p:sp>
      <p:pic>
        <p:nvPicPr>
          <p:cNvPr id="104550" name="Picture 102" descr="图片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247775"/>
            <a:ext cx="343535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065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4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4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 autoUpdateAnimBg="0"/>
      <p:bldP spid="104455" grpId="0"/>
      <p:bldP spid="104457" grpId="0" autoUpdateAnimBg="0"/>
      <p:bldP spid="104461" grpId="0" autoUpdateAnimBg="0"/>
      <p:bldP spid="104501" grpId="0" animBg="1"/>
      <p:bldP spid="104535" grpId="0"/>
      <p:bldP spid="1045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533400" y="954088"/>
            <a:ext cx="8431213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实际方向与参考方向</a:t>
            </a:r>
            <a:r>
              <a:rPr lang="zh-CN" altLang="en-US" sz="2800" b="1">
                <a:solidFill>
                  <a:srgbClr val="CC0000"/>
                </a:solidFill>
              </a:rPr>
              <a:t>一致</a:t>
            </a:r>
            <a:r>
              <a:rPr lang="zh-CN" altLang="en-US" sz="2800" b="1">
                <a:solidFill>
                  <a:srgbClr val="000000"/>
                </a:solidFill>
              </a:rPr>
              <a:t>，电流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或电压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值为</a:t>
            </a:r>
            <a:r>
              <a:rPr lang="zh-CN" altLang="en-US" sz="2800" b="1">
                <a:solidFill>
                  <a:srgbClr val="CC0000"/>
                </a:solidFill>
              </a:rPr>
              <a:t>正值</a:t>
            </a:r>
            <a:r>
              <a:rPr lang="zh-CN" altLang="en-US" sz="2800" b="1">
                <a:solidFill>
                  <a:srgbClr val="000000"/>
                </a:solidFill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实际方向与参考方向</a:t>
            </a:r>
            <a:r>
              <a:rPr lang="zh-CN" altLang="en-US" sz="2800" b="1">
                <a:solidFill>
                  <a:srgbClr val="CC0000"/>
                </a:solidFill>
              </a:rPr>
              <a:t>相反</a:t>
            </a:r>
            <a:r>
              <a:rPr lang="zh-CN" altLang="en-US" sz="2800" b="1">
                <a:solidFill>
                  <a:srgbClr val="000000"/>
                </a:solidFill>
              </a:rPr>
              <a:t>，电流</a:t>
            </a:r>
            <a:r>
              <a:rPr lang="en-US" altLang="zh-CN" sz="2800" b="1">
                <a:solidFill>
                  <a:srgbClr val="000000"/>
                </a:solidFill>
              </a:rPr>
              <a:t>(</a:t>
            </a:r>
            <a:r>
              <a:rPr lang="zh-CN" altLang="en-US" sz="2800" b="1">
                <a:solidFill>
                  <a:srgbClr val="000000"/>
                </a:solidFill>
              </a:rPr>
              <a:t>或电压</a:t>
            </a:r>
            <a:r>
              <a:rPr lang="en-US" altLang="zh-CN" sz="2800" b="1">
                <a:solidFill>
                  <a:srgbClr val="000000"/>
                </a:solidFill>
              </a:rPr>
              <a:t>)</a:t>
            </a:r>
            <a:r>
              <a:rPr lang="zh-CN" altLang="en-US" sz="2800" b="1">
                <a:solidFill>
                  <a:srgbClr val="000000"/>
                </a:solidFill>
              </a:rPr>
              <a:t>值为</a:t>
            </a:r>
            <a:r>
              <a:rPr lang="zh-CN" altLang="en-US" sz="2800" b="1">
                <a:solidFill>
                  <a:srgbClr val="CC0000"/>
                </a:solidFill>
              </a:rPr>
              <a:t>负值</a:t>
            </a:r>
            <a:r>
              <a:rPr lang="zh-CN" altLang="en-US" sz="2800" b="1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533400" y="323850"/>
            <a:ext cx="6702425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en-US" altLang="zh-CN" sz="2800" b="1">
                <a:solidFill>
                  <a:srgbClr val="005200"/>
                </a:solidFill>
              </a:rPr>
              <a:t>(3)</a:t>
            </a:r>
            <a:r>
              <a:rPr lang="en-US" altLang="zh-CN" sz="2800" b="1">
                <a:solidFill>
                  <a:srgbClr val="0052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5200"/>
                </a:solidFill>
                <a:latin typeface="宋体" panose="02010600030101010101" pitchFamily="2" charset="-122"/>
              </a:rPr>
              <a:t>实际方向与</a:t>
            </a:r>
            <a:r>
              <a:rPr lang="zh-CN" altLang="en-US" sz="2800" b="1">
                <a:solidFill>
                  <a:srgbClr val="005200"/>
                </a:solidFill>
                <a:latin typeface="Tahoma" panose="020B0604030504040204" pitchFamily="34" charset="0"/>
              </a:rPr>
              <a:t>参考方向的关系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938463" y="2797175"/>
            <a:ext cx="5410200" cy="5191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lang="zh-CN" altLang="en-US" sz="2800" b="1" dirty="0">
                <a:latin typeface="+mn-lt"/>
                <a:ea typeface="+mn-ea"/>
              </a:rPr>
              <a:t>若 </a:t>
            </a:r>
            <a:r>
              <a:rPr lang="en-US" altLang="zh-CN" sz="2800" b="1" i="1" dirty="0">
                <a:solidFill>
                  <a:srgbClr val="E60000"/>
                </a:solidFill>
                <a:latin typeface="+mn-lt"/>
                <a:ea typeface="+mn-ea"/>
              </a:rPr>
              <a:t>I</a:t>
            </a:r>
            <a:r>
              <a:rPr lang="en-US" altLang="zh-CN" sz="2800" b="1" dirty="0">
                <a:solidFill>
                  <a:srgbClr val="E60000"/>
                </a:solidFill>
                <a:latin typeface="+mn-lt"/>
                <a:ea typeface="+mn-ea"/>
              </a:rPr>
              <a:t> = 5A</a:t>
            </a:r>
            <a:r>
              <a:rPr lang="zh-CN" altLang="en-US" sz="2800" b="1" dirty="0">
                <a:solidFill>
                  <a:srgbClr val="000000"/>
                </a:solidFill>
                <a:latin typeface="+mn-lt"/>
                <a:ea typeface="+mn-ea"/>
              </a:rPr>
              <a:t>，</a:t>
            </a:r>
            <a:r>
              <a:rPr lang="zh-CN" altLang="en-US" sz="2800" b="1" dirty="0">
                <a:latin typeface="+mn-lt"/>
                <a:ea typeface="+mn-ea"/>
              </a:rPr>
              <a:t>则电流从 </a:t>
            </a:r>
            <a:r>
              <a:rPr lang="en-US" altLang="zh-CN" sz="2800" b="1" dirty="0">
                <a:latin typeface="+mn-lt"/>
                <a:ea typeface="+mn-ea"/>
              </a:rPr>
              <a:t>a </a:t>
            </a:r>
            <a:r>
              <a:rPr lang="zh-CN" altLang="en-US" sz="2800" b="1" dirty="0">
                <a:latin typeface="+mn-lt"/>
                <a:ea typeface="+mn-ea"/>
              </a:rPr>
              <a:t>流向 </a:t>
            </a:r>
            <a:r>
              <a:rPr lang="en-US" altLang="zh-CN" sz="2800" b="1" dirty="0">
                <a:latin typeface="+mn-lt"/>
                <a:ea typeface="+mn-ea"/>
              </a:rPr>
              <a:t>b</a:t>
            </a:r>
            <a:r>
              <a:rPr lang="zh-CN" altLang="en-US" sz="2800" b="1" dirty="0">
                <a:latin typeface="+mn-lt"/>
                <a:ea typeface="+mn-ea"/>
              </a:rPr>
              <a:t>；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563563" y="2128838"/>
            <a:ext cx="1384300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zh-CN" altLang="en-US" sz="2800" b="1" dirty="0">
                <a:solidFill>
                  <a:srgbClr val="E60000"/>
                </a:solidFill>
                <a:latin typeface="+mn-lt"/>
                <a:ea typeface="+mn-ea"/>
              </a:rPr>
              <a:t>例</a:t>
            </a:r>
            <a:r>
              <a:rPr lang="en-US" altLang="zh-CN" sz="2800" b="1" dirty="0">
                <a:solidFill>
                  <a:srgbClr val="E60000"/>
                </a:solidFill>
                <a:latin typeface="+mn-lt"/>
                <a:ea typeface="+mn-ea"/>
              </a:rPr>
              <a:t>1</a:t>
            </a:r>
            <a:r>
              <a:rPr lang="zh-CN" altLang="en-US" sz="2800" b="1" dirty="0">
                <a:solidFill>
                  <a:srgbClr val="E60000"/>
                </a:solidFill>
                <a:latin typeface="+mn-lt"/>
                <a:ea typeface="+mn-ea"/>
              </a:rPr>
              <a:t>：</a:t>
            </a:r>
          </a:p>
        </p:txBody>
      </p:sp>
      <p:sp>
        <p:nvSpPr>
          <p:cNvPr id="27" name="Line 6"/>
          <p:cNvSpPr>
            <a:spLocks noChangeShapeType="1"/>
          </p:cNvSpPr>
          <p:nvPr/>
        </p:nvSpPr>
        <p:spPr bwMode="auto">
          <a:xfrm>
            <a:off x="1454150" y="2809875"/>
            <a:ext cx="781050" cy="0"/>
          </a:xfrm>
          <a:prstGeom prst="line">
            <a:avLst/>
          </a:prstGeom>
          <a:noFill/>
          <a:ln w="38100">
            <a:solidFill>
              <a:srgbClr val="000099"/>
            </a:solidFill>
            <a:prstDash val="dash"/>
            <a:round/>
            <a:tailEnd type="stealth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2938463" y="3376613"/>
            <a:ext cx="548640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defRPr/>
            </a:pPr>
            <a:r>
              <a:rPr lang="zh-CN" altLang="en-US" sz="2800" b="1" dirty="0">
                <a:latin typeface="+mn-lt"/>
                <a:ea typeface="+mn-ea"/>
              </a:rPr>
              <a:t>若 </a:t>
            </a:r>
            <a:r>
              <a:rPr lang="en-US" altLang="zh-CN" sz="2800" b="1" i="1" dirty="0">
                <a:solidFill>
                  <a:srgbClr val="E60000"/>
                </a:solidFill>
                <a:latin typeface="+mn-lt"/>
                <a:ea typeface="+mn-ea"/>
              </a:rPr>
              <a:t>I</a:t>
            </a:r>
            <a:r>
              <a:rPr lang="en-US" altLang="zh-CN" sz="2800" b="1" dirty="0">
                <a:solidFill>
                  <a:srgbClr val="E60000"/>
                </a:solidFill>
                <a:latin typeface="+mn-lt"/>
                <a:ea typeface="+mn-ea"/>
              </a:rPr>
              <a:t> = –5A</a:t>
            </a:r>
            <a:r>
              <a:rPr lang="zh-CN" altLang="en-US" sz="2800" b="1" dirty="0">
                <a:latin typeface="+mn-lt"/>
                <a:ea typeface="+mn-ea"/>
              </a:rPr>
              <a:t>，则电流从</a:t>
            </a:r>
            <a:r>
              <a:rPr lang="zh-CN" altLang="en-US" sz="2800" b="1" i="1" dirty="0">
                <a:latin typeface="+mn-lt"/>
                <a:ea typeface="+mn-ea"/>
              </a:rPr>
              <a:t> </a:t>
            </a:r>
            <a:r>
              <a:rPr lang="en-US" altLang="zh-CN" sz="2800" b="1" dirty="0">
                <a:latin typeface="+mn-lt"/>
                <a:ea typeface="+mn-ea"/>
              </a:rPr>
              <a:t>b </a:t>
            </a:r>
            <a:r>
              <a:rPr lang="zh-CN" altLang="en-US" sz="2800" b="1" dirty="0">
                <a:latin typeface="+mn-lt"/>
                <a:ea typeface="+mn-ea"/>
              </a:rPr>
              <a:t>流向 </a:t>
            </a:r>
            <a:r>
              <a:rPr lang="en-US" altLang="zh-CN" sz="2800" b="1" dirty="0">
                <a:latin typeface="+mn-lt"/>
                <a:ea typeface="+mn-ea"/>
              </a:rPr>
              <a:t>a 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</a:p>
        </p:txBody>
      </p:sp>
      <p:sp>
        <p:nvSpPr>
          <p:cNvPr id="29" name="Line 8"/>
          <p:cNvSpPr>
            <a:spLocks noChangeShapeType="1"/>
          </p:cNvSpPr>
          <p:nvPr/>
        </p:nvSpPr>
        <p:spPr bwMode="auto">
          <a:xfrm flipH="1">
            <a:off x="1320800" y="3873500"/>
            <a:ext cx="78105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dash"/>
            <a:round/>
            <a:tailEnd type="stealth" w="med" len="lg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微软雅黑" panose="020B0503020204020204" pitchFamily="34" charset="-122"/>
            </a:endParaRPr>
          </a:p>
        </p:txBody>
      </p:sp>
      <p:sp>
        <p:nvSpPr>
          <p:cNvPr id="30" name="Rectangle 21"/>
          <p:cNvSpPr>
            <a:spLocks noChangeArrowheads="1"/>
          </p:cNvSpPr>
          <p:nvPr/>
        </p:nvSpPr>
        <p:spPr bwMode="auto">
          <a:xfrm>
            <a:off x="2938463" y="4375150"/>
            <a:ext cx="5808662" cy="527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  <a:ea typeface="+mn-ea"/>
              </a:rPr>
              <a:t>若 </a:t>
            </a:r>
            <a:r>
              <a:rPr lang="en-US" altLang="zh-CN" sz="2800" b="1" i="1" dirty="0">
                <a:solidFill>
                  <a:srgbClr val="E60000"/>
                </a:solidFill>
                <a:latin typeface="+mn-lt"/>
                <a:ea typeface="+mn-ea"/>
              </a:rPr>
              <a:t>U</a:t>
            </a:r>
            <a:r>
              <a:rPr lang="en-US" altLang="zh-CN" sz="2800" b="1" dirty="0">
                <a:solidFill>
                  <a:srgbClr val="E60000"/>
                </a:solidFill>
                <a:latin typeface="+mn-lt"/>
                <a:ea typeface="+mn-ea"/>
              </a:rPr>
              <a:t> = 5V</a:t>
            </a:r>
            <a:r>
              <a:rPr lang="zh-CN" altLang="en-US" sz="2800" b="1" dirty="0">
                <a:latin typeface="+mn-lt"/>
                <a:ea typeface="+mn-ea"/>
              </a:rPr>
              <a:t>，电压实际方向从 </a:t>
            </a:r>
            <a:r>
              <a:rPr lang="en-US" altLang="zh-CN" sz="2800" b="1" dirty="0">
                <a:latin typeface="+mn-lt"/>
                <a:ea typeface="+mn-ea"/>
              </a:rPr>
              <a:t>a </a:t>
            </a:r>
            <a:r>
              <a:rPr lang="zh-CN" altLang="en-US" sz="2800" b="1" dirty="0">
                <a:latin typeface="+mn-lt"/>
                <a:ea typeface="+mn-ea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+mn-lt"/>
                <a:ea typeface="+mn-ea"/>
              </a:rPr>
              <a:t> </a:t>
            </a:r>
            <a:r>
              <a:rPr lang="en-US" altLang="zh-CN" sz="2800" b="1" dirty="0">
                <a:latin typeface="+mn-lt"/>
                <a:ea typeface="+mn-ea"/>
              </a:rPr>
              <a:t>b</a:t>
            </a:r>
            <a:r>
              <a:rPr lang="zh-CN" altLang="en-US" sz="2800" b="1" dirty="0">
                <a:latin typeface="+mn-lt"/>
                <a:ea typeface="+mn-ea"/>
              </a:rPr>
              <a:t>；</a:t>
            </a:r>
          </a:p>
        </p:txBody>
      </p: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952750" y="4946650"/>
            <a:ext cx="5895975" cy="527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+mn-lt"/>
                <a:ea typeface="+mn-ea"/>
              </a:rPr>
              <a:t>若 </a:t>
            </a:r>
            <a:r>
              <a:rPr lang="en-US" altLang="zh-CN" sz="2800" b="1" i="1" dirty="0">
                <a:solidFill>
                  <a:srgbClr val="E60000"/>
                </a:solidFill>
                <a:latin typeface="+mn-lt"/>
                <a:ea typeface="+mn-ea"/>
              </a:rPr>
              <a:t>U</a:t>
            </a:r>
            <a:r>
              <a:rPr lang="en-US" altLang="zh-CN" sz="2800" b="1" dirty="0">
                <a:solidFill>
                  <a:srgbClr val="E60000"/>
                </a:solidFill>
                <a:latin typeface="+mn-lt"/>
                <a:ea typeface="+mn-ea"/>
              </a:rPr>
              <a:t>= –5V</a:t>
            </a:r>
            <a:r>
              <a:rPr lang="zh-CN" altLang="en-US" sz="2800" b="1" dirty="0">
                <a:latin typeface="+mn-lt"/>
                <a:ea typeface="+mn-ea"/>
              </a:rPr>
              <a:t>，电压实际方向从 </a:t>
            </a:r>
            <a:r>
              <a:rPr lang="en-US" altLang="zh-CN" sz="2800" b="1" dirty="0">
                <a:latin typeface="+mn-lt"/>
                <a:ea typeface="+mn-ea"/>
              </a:rPr>
              <a:t>b </a:t>
            </a:r>
            <a:r>
              <a:rPr lang="zh-CN" altLang="en-US" sz="2800" b="1" dirty="0"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latin typeface="+mn-lt"/>
                <a:ea typeface="+mn-ea"/>
              </a:rPr>
              <a:t> </a:t>
            </a:r>
            <a:r>
              <a:rPr lang="en-US" altLang="zh-CN" sz="2800" b="1" dirty="0">
                <a:latin typeface="+mn-lt"/>
                <a:ea typeface="+mn-ea"/>
              </a:rPr>
              <a:t>a </a:t>
            </a:r>
            <a:r>
              <a:rPr lang="zh-CN" altLang="en-US" sz="2800" b="1" dirty="0">
                <a:latin typeface="+mn-lt"/>
                <a:ea typeface="+mn-ea"/>
              </a:rPr>
              <a:t>。</a:t>
            </a:r>
          </a:p>
        </p:txBody>
      </p:sp>
      <p:grpSp>
        <p:nvGrpSpPr>
          <p:cNvPr id="32" name="Group 36"/>
          <p:cNvGrpSpPr/>
          <p:nvPr/>
        </p:nvGrpSpPr>
        <p:grpSpPr bwMode="auto">
          <a:xfrm>
            <a:off x="754063" y="2809875"/>
            <a:ext cx="2085975" cy="1103313"/>
            <a:chOff x="744" y="1596"/>
            <a:chExt cx="1314" cy="695"/>
          </a:xfrm>
        </p:grpSpPr>
        <p:sp>
          <p:nvSpPr>
            <p:cNvPr id="15385" name="Text Box 37"/>
            <p:cNvSpPr txBox="1">
              <a:spLocks noChangeArrowheads="1"/>
            </p:cNvSpPr>
            <p:nvPr/>
          </p:nvSpPr>
          <p:spPr bwMode="auto">
            <a:xfrm>
              <a:off x="744" y="188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5386" name="Text Box 38"/>
            <p:cNvSpPr txBox="1">
              <a:spLocks noChangeArrowheads="1"/>
            </p:cNvSpPr>
            <p:nvPr/>
          </p:nvSpPr>
          <p:spPr bwMode="auto">
            <a:xfrm>
              <a:off x="1815" y="1890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1236" y="1961"/>
              <a:ext cx="27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  <a:ea typeface="微软雅黑" panose="020B0503020204020204" pitchFamily="34" charset="-122"/>
                </a:rPr>
                <a:t>R</a:t>
              </a:r>
              <a:endParaRPr lang="en-US" altLang="zh-CN" sz="2800" b="1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6" name="Line 40"/>
            <p:cNvSpPr>
              <a:spLocks noChangeShapeType="1"/>
            </p:cNvSpPr>
            <p:nvPr/>
          </p:nvSpPr>
          <p:spPr bwMode="auto">
            <a:xfrm>
              <a:off x="862" y="1919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7" name="Rectangle 41"/>
            <p:cNvSpPr>
              <a:spLocks noChangeArrowheads="1"/>
            </p:cNvSpPr>
            <p:nvPr/>
          </p:nvSpPr>
          <p:spPr bwMode="auto">
            <a:xfrm>
              <a:off x="1240" y="1865"/>
              <a:ext cx="283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8" name="Line 42"/>
            <p:cNvSpPr>
              <a:spLocks noChangeShapeType="1"/>
            </p:cNvSpPr>
            <p:nvPr/>
          </p:nvSpPr>
          <p:spPr bwMode="auto">
            <a:xfrm>
              <a:off x="1164" y="1779"/>
              <a:ext cx="49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39" name="Text Box 43"/>
            <p:cNvSpPr txBox="1">
              <a:spLocks noChangeArrowheads="1"/>
            </p:cNvSpPr>
            <p:nvPr/>
          </p:nvSpPr>
          <p:spPr bwMode="auto">
            <a:xfrm>
              <a:off x="984" y="1596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latin typeface="+mn-lt"/>
                  <a:ea typeface="微软雅黑" panose="020B0503020204020204" pitchFamily="34" charset="-122"/>
                </a:rPr>
                <a:t>I</a:t>
              </a:r>
              <a:endParaRPr lang="en-US" altLang="zh-CN" sz="2800" b="1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0" name="Line 44"/>
            <p:cNvSpPr>
              <a:spLocks noChangeShapeType="1"/>
            </p:cNvSpPr>
            <p:nvPr/>
          </p:nvSpPr>
          <p:spPr bwMode="auto">
            <a:xfrm>
              <a:off x="1512" y="1923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1" name="Oval 45"/>
            <p:cNvSpPr>
              <a:spLocks noChangeArrowheads="1"/>
            </p:cNvSpPr>
            <p:nvPr/>
          </p:nvSpPr>
          <p:spPr bwMode="auto">
            <a:xfrm>
              <a:off x="816" y="1897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2" name="Oval 46"/>
            <p:cNvSpPr>
              <a:spLocks noChangeArrowheads="1"/>
            </p:cNvSpPr>
            <p:nvPr/>
          </p:nvSpPr>
          <p:spPr bwMode="auto">
            <a:xfrm>
              <a:off x="1896" y="1893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Group 47"/>
          <p:cNvGrpSpPr/>
          <p:nvPr/>
        </p:nvGrpSpPr>
        <p:grpSpPr bwMode="auto">
          <a:xfrm>
            <a:off x="706438" y="4164013"/>
            <a:ext cx="2062162" cy="1179512"/>
            <a:chOff x="696" y="2508"/>
            <a:chExt cx="1299" cy="743"/>
          </a:xfrm>
        </p:grpSpPr>
        <p:sp>
          <p:nvSpPr>
            <p:cNvPr id="15374" name="Text Box 48"/>
            <p:cNvSpPr txBox="1">
              <a:spLocks noChangeArrowheads="1"/>
            </p:cNvSpPr>
            <p:nvPr/>
          </p:nvSpPr>
          <p:spPr bwMode="auto">
            <a:xfrm>
              <a:off x="696" y="2844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微软雅黑" panose="020B0503020204020204" pitchFamily="34" charset="-122"/>
                </a:rPr>
                <a:t>a</a:t>
              </a:r>
            </a:p>
          </p:txBody>
        </p:sp>
        <p:sp>
          <p:nvSpPr>
            <p:cNvPr id="15375" name="Text Box 49"/>
            <p:cNvSpPr txBox="1">
              <a:spLocks noChangeArrowheads="1"/>
            </p:cNvSpPr>
            <p:nvPr/>
          </p:nvSpPr>
          <p:spPr bwMode="auto">
            <a:xfrm>
              <a:off x="1752" y="2844"/>
              <a:ext cx="24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ea typeface="微软雅黑" panose="020B0503020204020204" pitchFamily="34" charset="-122"/>
                </a:rPr>
                <a:t>b</a:t>
              </a:r>
            </a:p>
          </p:txBody>
        </p:sp>
        <p:sp>
          <p:nvSpPr>
            <p:cNvPr id="46" name="Text Box 50"/>
            <p:cNvSpPr txBox="1">
              <a:spLocks noChangeArrowheads="1"/>
            </p:cNvSpPr>
            <p:nvPr/>
          </p:nvSpPr>
          <p:spPr bwMode="auto">
            <a:xfrm>
              <a:off x="1188" y="2921"/>
              <a:ext cx="274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latin typeface="+mn-lt"/>
                  <a:ea typeface="微软雅黑" panose="020B0503020204020204" pitchFamily="34" charset="-122"/>
                </a:rPr>
                <a:t>R</a:t>
              </a:r>
              <a:endParaRPr lang="en-US" altLang="zh-CN" sz="2800" b="1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814" y="2879"/>
              <a:ext cx="3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8" name="Rectangle 52"/>
            <p:cNvSpPr>
              <a:spLocks noChangeArrowheads="1"/>
            </p:cNvSpPr>
            <p:nvPr/>
          </p:nvSpPr>
          <p:spPr bwMode="auto">
            <a:xfrm>
              <a:off x="1195" y="2825"/>
              <a:ext cx="283" cy="10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9" name="Text Box 53"/>
            <p:cNvSpPr txBox="1">
              <a:spLocks noChangeArrowheads="1"/>
            </p:cNvSpPr>
            <p:nvPr/>
          </p:nvSpPr>
          <p:spPr bwMode="auto">
            <a:xfrm>
              <a:off x="1224" y="2508"/>
              <a:ext cx="288" cy="32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latin typeface="+mn-lt"/>
                  <a:ea typeface="微软雅黑" panose="020B0503020204020204" pitchFamily="34" charset="-122"/>
                </a:rPr>
                <a:t>U</a:t>
              </a:r>
              <a:endParaRPr lang="en-US" altLang="zh-CN" sz="2800" b="1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1470" y="2883"/>
              <a:ext cx="38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1" name="Oval 55"/>
            <p:cNvSpPr>
              <a:spLocks noChangeArrowheads="1"/>
            </p:cNvSpPr>
            <p:nvPr/>
          </p:nvSpPr>
          <p:spPr bwMode="auto">
            <a:xfrm>
              <a:off x="768" y="2857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2" name="Oval 56"/>
            <p:cNvSpPr>
              <a:spLocks noChangeArrowheads="1"/>
            </p:cNvSpPr>
            <p:nvPr/>
          </p:nvSpPr>
          <p:spPr bwMode="auto">
            <a:xfrm>
              <a:off x="1848" y="2853"/>
              <a:ext cx="54" cy="54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15383" name="Text Box 57"/>
            <p:cNvSpPr txBox="1">
              <a:spLocks noChangeArrowheads="1"/>
            </p:cNvSpPr>
            <p:nvPr/>
          </p:nvSpPr>
          <p:spPr bwMode="auto">
            <a:xfrm>
              <a:off x="936" y="2517"/>
              <a:ext cx="2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54" name="Text Box 58"/>
            <p:cNvSpPr txBox="1">
              <a:spLocks noChangeArrowheads="1"/>
            </p:cNvSpPr>
            <p:nvPr/>
          </p:nvSpPr>
          <p:spPr bwMode="auto">
            <a:xfrm>
              <a:off x="1560" y="2508"/>
              <a:ext cx="239" cy="33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 i="1" dirty="0">
                  <a:solidFill>
                    <a:srgbClr val="FF0000"/>
                  </a:solidFill>
                  <a:latin typeface="+mn-lt"/>
                  <a:ea typeface="微软雅黑" panose="020B0503020204020204" pitchFamily="34" charset="-122"/>
                </a:rPr>
                <a:t>–</a:t>
              </a:r>
            </a:p>
          </p:txBody>
        </p:sp>
      </p:grpSp>
      <p:sp>
        <p:nvSpPr>
          <p:cNvPr id="55" name="矩形 54"/>
          <p:cNvSpPr/>
          <p:nvPr/>
        </p:nvSpPr>
        <p:spPr>
          <a:xfrm>
            <a:off x="515938" y="5607050"/>
            <a:ext cx="8358187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电路中所标电压、电流的方向 </a:t>
            </a:r>
            <a:r>
              <a:rPr lang="en-US" altLang="zh-CN" sz="2800" b="1" dirty="0">
                <a:solidFill>
                  <a:srgbClr val="000099"/>
                </a:solidFill>
                <a:latin typeface="+mn-ea"/>
                <a:ea typeface="+mn-ea"/>
              </a:rPr>
              <a:t>, </a:t>
            </a:r>
            <a:r>
              <a:rPr lang="zh-CN" altLang="en-US" sz="2800" b="1" dirty="0">
                <a:solidFill>
                  <a:srgbClr val="000099"/>
                </a:solidFill>
                <a:latin typeface="+mn-ea"/>
                <a:ea typeface="+mn-ea"/>
              </a:rPr>
              <a:t>一般均为参考方向。</a:t>
            </a:r>
            <a:endParaRPr lang="zh-CN" altLang="en-US" sz="2800" dirty="0">
              <a:solidFill>
                <a:srgbClr val="00009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819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uild="p" autoUpdateAnimBg="0"/>
      <p:bldP spid="25" grpId="0" autoUpdateAnimBg="0"/>
      <p:bldP spid="26" grpId="0" autoUpdateAnimBg="0"/>
      <p:bldP spid="28" grpId="0" autoUpdateAnimBg="0"/>
      <p:bldP spid="30" grpId="0" autoUpdateAnimBg="0"/>
      <p:bldP spid="31" grpId="0" autoUpdateAnimBg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2371725" y="496888"/>
            <a:ext cx="44640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600" b="1" dirty="0">
                <a:solidFill>
                  <a:srgbClr val="E60000"/>
                </a:solidFill>
                <a:ea typeface="+mn-ea"/>
                <a:cs typeface="Times New Roman" panose="02020603050405020304" pitchFamily="18" charset="0"/>
              </a:rPr>
              <a:t>1.4 </a:t>
            </a:r>
            <a:r>
              <a:rPr lang="zh-CN" altLang="en-US" sz="3600" b="1" dirty="0">
                <a:solidFill>
                  <a:srgbClr val="E60000"/>
                </a:solidFill>
                <a:ea typeface="+mn-ea"/>
                <a:cs typeface="Times New Roman" panose="02020603050405020304" pitchFamily="18" charset="0"/>
              </a:rPr>
              <a:t>电路的基本元件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803275" y="1216564"/>
            <a:ext cx="30956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000" b="1" dirty="0">
                <a:solidFill>
                  <a:srgbClr val="000099"/>
                </a:solidFill>
                <a:latin typeface="+mn-lt"/>
                <a:ea typeface="+mn-ea"/>
              </a:rPr>
              <a:t>1.4.1 </a:t>
            </a:r>
            <a:r>
              <a:rPr lang="zh-CN" altLang="en-US" sz="3000" b="1" dirty="0">
                <a:solidFill>
                  <a:srgbClr val="000099"/>
                </a:solidFill>
                <a:latin typeface="+mn-lt"/>
                <a:ea typeface="+mn-ea"/>
              </a:rPr>
              <a:t>无源元件</a:t>
            </a:r>
          </a:p>
        </p:txBody>
      </p:sp>
      <p:sp>
        <p:nvSpPr>
          <p:cNvPr id="4" name="Text Box 3074"/>
          <p:cNvSpPr txBox="1">
            <a:spLocks noChangeArrowheads="1"/>
          </p:cNvSpPr>
          <p:nvPr/>
        </p:nvSpPr>
        <p:spPr bwMode="auto">
          <a:xfrm>
            <a:off x="803275" y="1749964"/>
            <a:ext cx="24733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E60000"/>
                </a:solidFill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</a:rPr>
              <a:t>电阻元件</a:t>
            </a:r>
          </a:p>
        </p:txBody>
      </p:sp>
      <p:sp>
        <p:nvSpPr>
          <p:cNvPr id="5" name="Text Box 3075"/>
          <p:cNvSpPr txBox="1">
            <a:spLocks noChangeArrowheads="1"/>
          </p:cNvSpPr>
          <p:nvPr/>
        </p:nvSpPr>
        <p:spPr bwMode="auto">
          <a:xfrm>
            <a:off x="1136650" y="2315114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描述消耗电能的性质</a:t>
            </a:r>
            <a:endParaRPr lang="zh-CN" altLang="en-US" sz="2800"/>
          </a:p>
        </p:txBody>
      </p:sp>
      <p:grpSp>
        <p:nvGrpSpPr>
          <p:cNvPr id="6" name="Group 3076"/>
          <p:cNvGrpSpPr/>
          <p:nvPr/>
        </p:nvGrpSpPr>
        <p:grpSpPr bwMode="auto">
          <a:xfrm>
            <a:off x="722313" y="2850102"/>
            <a:ext cx="3579812" cy="519112"/>
            <a:chOff x="579" y="1367"/>
            <a:chExt cx="2255" cy="327"/>
          </a:xfrm>
        </p:grpSpPr>
        <p:graphicFrame>
          <p:nvGraphicFramePr>
            <p:cNvPr id="16401" name="Object 3077"/>
            <p:cNvGraphicFramePr>
              <a:graphicFrameLocks noChangeAspect="1"/>
            </p:cNvGraphicFramePr>
            <p:nvPr/>
          </p:nvGraphicFramePr>
          <p:xfrm>
            <a:off x="2162" y="1400"/>
            <a:ext cx="6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公式" r:id="rId3" imgW="668655" imgH="275590" progId="Equation.3">
                    <p:embed/>
                  </p:oleObj>
                </mc:Choice>
                <mc:Fallback>
                  <p:oleObj name="公式" r:id="rId3" imgW="668655" imgH="27559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1400"/>
                          <a:ext cx="6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Rectangle 3078"/>
            <p:cNvSpPr>
              <a:spLocks noChangeArrowheads="1"/>
            </p:cNvSpPr>
            <p:nvPr/>
          </p:nvSpPr>
          <p:spPr bwMode="auto">
            <a:xfrm>
              <a:off x="579" y="1367"/>
              <a:ext cx="15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99"/>
                  </a:solidFill>
                </a:rPr>
                <a:t>根据欧姆定律</a:t>
              </a:r>
              <a:r>
                <a:rPr lang="en-US" altLang="zh-CN" sz="2800" b="1">
                  <a:solidFill>
                    <a:srgbClr val="000099"/>
                  </a:solidFill>
                </a:rPr>
                <a:t>:</a:t>
              </a:r>
            </a:p>
          </p:txBody>
        </p:sp>
      </p:grpSp>
      <p:sp>
        <p:nvSpPr>
          <p:cNvPr id="9" name="Rectangle 3079"/>
          <p:cNvSpPr>
            <a:spLocks noChangeArrowheads="1"/>
          </p:cNvSpPr>
          <p:nvPr/>
        </p:nvSpPr>
        <p:spPr bwMode="auto">
          <a:xfrm>
            <a:off x="506413" y="3413664"/>
            <a:ext cx="77406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/>
              <a:t>即电阻元件上的电压与通过的电流成线性关系</a:t>
            </a:r>
          </a:p>
        </p:txBody>
      </p:sp>
      <p:sp>
        <p:nvSpPr>
          <p:cNvPr id="10" name="AutoShape 3080" descr="40%"/>
          <p:cNvSpPr>
            <a:spLocks noChangeArrowheads="1"/>
          </p:cNvSpPr>
          <p:nvPr/>
        </p:nvSpPr>
        <p:spPr bwMode="auto">
          <a:xfrm>
            <a:off x="4603750" y="2337339"/>
            <a:ext cx="1935163" cy="628650"/>
          </a:xfrm>
          <a:prstGeom prst="wedgeEllipseCallout">
            <a:avLst>
              <a:gd name="adj1" fmla="val -56296"/>
              <a:gd name="adj2" fmla="val 83074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000099"/>
                </a:solidFill>
              </a:rPr>
              <a:t>线性电阻</a:t>
            </a:r>
            <a:endParaRPr lang="zh-CN" altLang="en-US" b="1" i="1">
              <a:solidFill>
                <a:srgbClr val="000099"/>
              </a:solidFill>
            </a:endParaRPr>
          </a:p>
        </p:txBody>
      </p:sp>
      <p:graphicFrame>
        <p:nvGraphicFramePr>
          <p:cNvPr id="11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64551"/>
              </p:ext>
            </p:extLst>
          </p:nvPr>
        </p:nvGraphicFramePr>
        <p:xfrm>
          <a:off x="3589338" y="4331239"/>
          <a:ext cx="11858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6" imgW="1140460" imgH="786765" progId="Equation.DSMT4">
                  <p:embed/>
                </p:oleObj>
              </mc:Choice>
              <mc:Fallback>
                <p:oleObj name="Equation" r:id="rId6" imgW="1140460" imgH="7867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9338" y="4331239"/>
                        <a:ext cx="11858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3082"/>
          <p:cNvSpPr>
            <a:spLocks noChangeArrowheads="1"/>
          </p:cNvSpPr>
          <p:nvPr/>
        </p:nvSpPr>
        <p:spPr bwMode="auto">
          <a:xfrm>
            <a:off x="647700" y="3894677"/>
            <a:ext cx="81629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/>
              <a:t>金属导体的电阻与导体的尺寸及导体材料的电性能有关</a:t>
            </a:r>
            <a:r>
              <a:rPr lang="zh-CN" altLang="zh-CN" sz="2800" b="1"/>
              <a:t>，</a:t>
            </a:r>
            <a:r>
              <a:rPr lang="zh-CN" altLang="en-US" sz="2800" b="1"/>
              <a:t>表达式为：</a:t>
            </a:r>
          </a:p>
        </p:txBody>
      </p:sp>
      <p:sp>
        <p:nvSpPr>
          <p:cNvPr id="13" name="Text Box 3083"/>
          <p:cNvSpPr txBox="1">
            <a:spLocks noChangeArrowheads="1"/>
          </p:cNvSpPr>
          <p:nvPr/>
        </p:nvSpPr>
        <p:spPr bwMode="auto">
          <a:xfrm>
            <a:off x="593725" y="5921914"/>
            <a:ext cx="775970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b="1"/>
              <a:t>表明电能全部消耗在电阻上，转换为热能散发。</a:t>
            </a:r>
          </a:p>
        </p:txBody>
      </p:sp>
      <p:grpSp>
        <p:nvGrpSpPr>
          <p:cNvPr id="14" name="Group 3084"/>
          <p:cNvGrpSpPr/>
          <p:nvPr/>
        </p:nvGrpSpPr>
        <p:grpSpPr bwMode="auto">
          <a:xfrm>
            <a:off x="635000" y="5120227"/>
            <a:ext cx="6656388" cy="847725"/>
            <a:chOff x="570" y="2894"/>
            <a:chExt cx="4193" cy="534"/>
          </a:xfrm>
        </p:grpSpPr>
        <p:graphicFrame>
          <p:nvGraphicFramePr>
            <p:cNvPr id="16399" name="Object 3085">
              <a:hlinkClick r:id="" action="ppaction://ole?verb=0"/>
            </p:cNvPr>
            <p:cNvGraphicFramePr/>
            <p:nvPr/>
          </p:nvGraphicFramePr>
          <p:xfrm>
            <a:off x="1812" y="2894"/>
            <a:ext cx="2951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Equation" r:id="rId8" imgW="1600200" imgH="330200" progId="Equation.DSMT4">
                    <p:embed/>
                  </p:oleObj>
                </mc:Choice>
                <mc:Fallback>
                  <p:oleObj name="Equation" r:id="rId8" imgW="1600200" imgH="3302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2" y="2894"/>
                          <a:ext cx="2951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3086"/>
            <p:cNvSpPr>
              <a:spLocks noChangeArrowheads="1"/>
            </p:cNvSpPr>
            <p:nvPr/>
          </p:nvSpPr>
          <p:spPr bwMode="auto">
            <a:xfrm>
              <a:off x="570" y="2989"/>
              <a:ext cx="1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E60000"/>
                  </a:solidFill>
                </a:rPr>
                <a:t>电阻的能量</a:t>
              </a:r>
            </a:p>
          </p:txBody>
        </p:sp>
      </p:grpSp>
      <p:sp>
        <p:nvSpPr>
          <p:cNvPr id="17" name="Rectangle 3103"/>
          <p:cNvSpPr>
            <a:spLocks noChangeArrowheads="1"/>
          </p:cNvSpPr>
          <p:nvPr/>
        </p:nvSpPr>
        <p:spPr bwMode="auto">
          <a:xfrm>
            <a:off x="6691313" y="2894552"/>
            <a:ext cx="1541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99"/>
                </a:solidFill>
              </a:rPr>
              <a:t>电阻元件</a:t>
            </a:r>
          </a:p>
        </p:txBody>
      </p:sp>
      <p:pic>
        <p:nvPicPr>
          <p:cNvPr id="18" name="Picture 3104" descr="图片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1153064"/>
            <a:ext cx="1465262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0209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 autoUpdateAnimBg="0"/>
      <p:bldP spid="9" grpId="0" autoUpdateAnimBg="0"/>
      <p:bldP spid="10" grpId="0" animBg="1" autoUpdateAnimBg="0"/>
      <p:bldP spid="12" grpId="0" autoUpdateAnimBg="0"/>
      <p:bldP spid="13" grpId="0" autoUpdateAnimBg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36588" y="533401"/>
            <a:ext cx="3097212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+mn-lt"/>
              </a:rPr>
              <a:t>1.4.1 </a:t>
            </a:r>
            <a:r>
              <a:rPr lang="zh-CN" altLang="en-US" sz="3000" b="1" dirty="0">
                <a:solidFill>
                  <a:srgbClr val="000099"/>
                </a:solidFill>
                <a:latin typeface="+mn-lt"/>
              </a:rPr>
              <a:t>无源元件</a:t>
            </a:r>
          </a:p>
        </p:txBody>
      </p:sp>
      <p:sp>
        <p:nvSpPr>
          <p:cNvPr id="20" name="Text Box 3074"/>
          <p:cNvSpPr txBox="1">
            <a:spLocks noChangeArrowheads="1"/>
          </p:cNvSpPr>
          <p:nvPr/>
        </p:nvSpPr>
        <p:spPr bwMode="auto">
          <a:xfrm>
            <a:off x="641350" y="1039813"/>
            <a:ext cx="2503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E60000"/>
                </a:solidFill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</a:rPr>
              <a:t>电阻元件</a:t>
            </a:r>
          </a:p>
        </p:txBody>
      </p: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641350" y="1531938"/>
            <a:ext cx="1668463" cy="5270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+mn-ea"/>
                <a:ea typeface="+mn-ea"/>
              </a:rPr>
              <a:t>欧姆定律</a:t>
            </a: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auto">
          <a:xfrm>
            <a:off x="641350" y="1984375"/>
            <a:ext cx="4267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i="1"/>
              <a:t>U</a:t>
            </a:r>
            <a:r>
              <a:rPr lang="zh-CN" altLang="en-US" sz="2800" b="1"/>
              <a:t>、</a:t>
            </a:r>
            <a:r>
              <a:rPr lang="en-US" altLang="zh-CN" sz="2800" b="1" i="1"/>
              <a:t>I </a:t>
            </a:r>
            <a:r>
              <a:rPr lang="zh-CN" altLang="en-US" sz="2800" b="1"/>
              <a:t>参考方向相同时</a:t>
            </a:r>
            <a:endParaRPr lang="zh-CN" altLang="en-US" sz="2800" b="1" i="1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4427538" y="2036763"/>
            <a:ext cx="3962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i="1">
                <a:solidFill>
                  <a:srgbClr val="000099"/>
                </a:solidFill>
              </a:rPr>
              <a:t>U</a:t>
            </a:r>
            <a:r>
              <a:rPr lang="zh-CN" altLang="en-US" sz="2800" b="1">
                <a:solidFill>
                  <a:srgbClr val="000099"/>
                </a:solidFill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</a:rPr>
              <a:t>I </a:t>
            </a:r>
            <a:r>
              <a:rPr lang="zh-CN" altLang="en-US" sz="2800" b="1">
                <a:solidFill>
                  <a:srgbClr val="000099"/>
                </a:solidFill>
              </a:rPr>
              <a:t>参考方向相反时</a:t>
            </a:r>
            <a:endParaRPr lang="zh-CN" altLang="en-US" sz="2800" b="1" i="1">
              <a:solidFill>
                <a:srgbClr val="000099"/>
              </a:solidFill>
            </a:endParaRPr>
          </a:p>
        </p:txBody>
      </p:sp>
      <p:sp>
        <p:nvSpPr>
          <p:cNvPr id="24" name="Text Box 85" descr="90%"/>
          <p:cNvSpPr txBox="1">
            <a:spLocks noChangeArrowheads="1"/>
          </p:cNvSpPr>
          <p:nvPr/>
        </p:nvSpPr>
        <p:spPr bwMode="auto">
          <a:xfrm>
            <a:off x="323850" y="4381500"/>
            <a:ext cx="82296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rgbClr val="FFFF00"/>
                </a:solidFill>
              </a:rPr>
              <a:t>    </a:t>
            </a:r>
            <a:r>
              <a:rPr lang="zh-CN" altLang="en-US" sz="2800" b="1">
                <a:solidFill>
                  <a:srgbClr val="CC0000"/>
                </a:solidFill>
              </a:rPr>
              <a:t>表达式中有两套正负号：</a:t>
            </a:r>
            <a:endParaRPr lang="zh-CN" altLang="en-US" sz="2800" b="1">
              <a:solidFill>
                <a:srgbClr val="FFFF00"/>
              </a:solidFill>
            </a:endParaRP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　</a:t>
            </a:r>
            <a:r>
              <a:rPr lang="en-US" altLang="zh-CN" sz="2800" b="1"/>
              <a:t>(1) </a:t>
            </a:r>
            <a:r>
              <a:rPr lang="zh-CN" altLang="en-US" sz="2800" b="1"/>
              <a:t>式前的正负号由</a:t>
            </a:r>
            <a:r>
              <a:rPr lang="en-US" altLang="zh-CN" sz="2800" b="1" i="1"/>
              <a:t>U</a:t>
            </a:r>
            <a:r>
              <a:rPr lang="zh-CN" altLang="en-US" sz="2800" b="1"/>
              <a:t>、</a:t>
            </a:r>
            <a:r>
              <a:rPr lang="en-US" altLang="zh-CN" sz="2800" b="1" i="1"/>
              <a:t>I</a:t>
            </a:r>
            <a:r>
              <a:rPr lang="en-US" altLang="zh-CN" sz="2800" b="1"/>
              <a:t> </a:t>
            </a:r>
            <a:r>
              <a:rPr lang="zh-CN" altLang="en-US" sz="2800" b="1"/>
              <a:t>参考方向的关系确定。   </a:t>
            </a:r>
          </a:p>
        </p:txBody>
      </p:sp>
      <p:sp>
        <p:nvSpPr>
          <p:cNvPr id="25" name="Text Box 86" descr="90%"/>
          <p:cNvSpPr txBox="1">
            <a:spLocks noChangeArrowheads="1"/>
          </p:cNvSpPr>
          <p:nvPr/>
        </p:nvSpPr>
        <p:spPr bwMode="auto">
          <a:xfrm>
            <a:off x="323850" y="5362575"/>
            <a:ext cx="88265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/>
              <a:t>    (2) </a:t>
            </a:r>
            <a:r>
              <a:rPr lang="en-US" altLang="zh-CN" sz="2800" b="1" i="1"/>
              <a:t>U</a:t>
            </a:r>
            <a:r>
              <a:rPr lang="zh-CN" altLang="en-US" sz="2800" b="1"/>
              <a:t>、</a:t>
            </a:r>
            <a:r>
              <a:rPr lang="en-US" altLang="zh-CN" sz="2800" b="1" i="1"/>
              <a:t>I</a:t>
            </a:r>
            <a:r>
              <a:rPr lang="en-US" altLang="zh-CN" sz="2800" b="1"/>
              <a:t> </a:t>
            </a:r>
            <a:r>
              <a:rPr lang="zh-CN" altLang="en-US" sz="2800" b="1"/>
              <a:t>值本身的正负则说明实际方向与参考方向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800" b="1"/>
              <a:t>          之间的关系。</a:t>
            </a:r>
          </a:p>
        </p:txBody>
      </p:sp>
      <p:sp>
        <p:nvSpPr>
          <p:cNvPr id="26" name="Text Box 87" descr="90%"/>
          <p:cNvSpPr txBox="1">
            <a:spLocks noChangeArrowheads="1"/>
          </p:cNvSpPr>
          <p:nvPr/>
        </p:nvSpPr>
        <p:spPr bwMode="auto">
          <a:xfrm>
            <a:off x="3103563" y="5895975"/>
            <a:ext cx="5410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   </a:t>
            </a:r>
            <a:r>
              <a:rPr lang="zh-CN" altLang="en-US" sz="2800" b="1">
                <a:solidFill>
                  <a:srgbClr val="CC0000"/>
                </a:solidFill>
              </a:rPr>
              <a:t>通常取</a:t>
            </a:r>
            <a:r>
              <a:rPr lang="zh-CN" altLang="en-US" sz="2800" b="1" i="1">
                <a:solidFill>
                  <a:srgbClr val="CC0000"/>
                </a:solidFill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</a:rPr>
              <a:t>U</a:t>
            </a:r>
            <a:r>
              <a:rPr lang="zh-CN" altLang="en-US" sz="2800" b="1">
                <a:solidFill>
                  <a:srgbClr val="CC0000"/>
                </a:solidFill>
              </a:rPr>
              <a:t>、</a:t>
            </a:r>
            <a:r>
              <a:rPr lang="en-US" altLang="zh-CN" sz="2800" b="1" i="1">
                <a:solidFill>
                  <a:srgbClr val="CC0000"/>
                </a:solidFill>
              </a:rPr>
              <a:t>I</a:t>
            </a:r>
            <a:r>
              <a:rPr lang="en-US" altLang="zh-CN" sz="2800" b="1">
                <a:solidFill>
                  <a:srgbClr val="CC0000"/>
                </a:solidFill>
              </a:rPr>
              <a:t> </a:t>
            </a:r>
            <a:r>
              <a:rPr lang="zh-CN" altLang="en-US" sz="2800" b="1">
                <a:solidFill>
                  <a:srgbClr val="CC0000"/>
                </a:solidFill>
              </a:rPr>
              <a:t>参考方向相同。</a:t>
            </a:r>
          </a:p>
        </p:txBody>
      </p:sp>
      <p:sp>
        <p:nvSpPr>
          <p:cNvPr id="27" name="Rectangle 88"/>
          <p:cNvSpPr>
            <a:spLocks noChangeArrowheads="1"/>
          </p:cNvSpPr>
          <p:nvPr/>
        </p:nvSpPr>
        <p:spPr bwMode="auto">
          <a:xfrm>
            <a:off x="3144838" y="2547938"/>
            <a:ext cx="1676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 i="1"/>
              <a:t>U</a:t>
            </a:r>
            <a:r>
              <a:rPr lang="en-US" altLang="zh-CN" sz="2800" b="1"/>
              <a:t> = </a:t>
            </a:r>
            <a:r>
              <a:rPr lang="en-US" altLang="zh-CN" sz="2800" b="1" i="1"/>
              <a:t>I R</a:t>
            </a:r>
          </a:p>
        </p:txBody>
      </p:sp>
      <p:sp>
        <p:nvSpPr>
          <p:cNvPr id="28" name="Rectangle 89"/>
          <p:cNvSpPr>
            <a:spLocks noChangeArrowheads="1"/>
          </p:cNvSpPr>
          <p:nvPr/>
        </p:nvSpPr>
        <p:spPr bwMode="auto">
          <a:xfrm>
            <a:off x="6804025" y="2684463"/>
            <a:ext cx="1905000" cy="53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en-US" altLang="zh-CN" sz="2800" b="1">
                <a:solidFill>
                  <a:srgbClr val="000099"/>
                </a:solidFill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</a:rPr>
              <a:t>U </a:t>
            </a:r>
            <a:r>
              <a:rPr lang="en-US" altLang="zh-CN" sz="2800" b="1">
                <a:solidFill>
                  <a:srgbClr val="000099"/>
                </a:solidFill>
              </a:rPr>
              <a:t>= – </a:t>
            </a:r>
            <a:r>
              <a:rPr lang="en-US" altLang="zh-CN" sz="2800" b="1" i="1">
                <a:solidFill>
                  <a:srgbClr val="000099"/>
                </a:solidFill>
              </a:rPr>
              <a:t>IR</a:t>
            </a:r>
          </a:p>
        </p:txBody>
      </p:sp>
      <p:pic>
        <p:nvPicPr>
          <p:cNvPr id="29" name="Picture 90" descr="图片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438" y="2565400"/>
            <a:ext cx="2195512" cy="1843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91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2608263"/>
            <a:ext cx="2190750" cy="183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277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utoUpdateAnimBg="0"/>
      <p:bldP spid="23" grpId="0" autoUpdateAnimBg="0"/>
      <p:bldP spid="24" grpId="0" build="p" autoUpdateAnimBg="0"/>
      <p:bldP spid="25" grpId="0" autoUpdateAnimBg="0"/>
      <p:bldP spid="26" grpId="0" autoUpdateAnimBg="0"/>
      <p:bldP spid="27" grpId="0" autoUpdateAnimBg="0"/>
      <p:bldP spid="2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/>
          </p:cNvSpPr>
          <p:nvPr/>
        </p:nvSpPr>
        <p:spPr bwMode="auto">
          <a:xfrm>
            <a:off x="309563" y="3432175"/>
            <a:ext cx="56388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 b="1">
                <a:solidFill>
                  <a:srgbClr val="CC0000"/>
                </a:solidFill>
              </a:rPr>
              <a:t>  </a:t>
            </a:r>
            <a:r>
              <a:rPr lang="zh-CN" altLang="en-US" sz="2800" b="1">
                <a:solidFill>
                  <a:srgbClr val="CC0000"/>
                </a:solidFill>
              </a:rPr>
              <a:t>解</a:t>
            </a:r>
            <a:r>
              <a:rPr lang="en-US" altLang="zh-CN" sz="2800" b="1">
                <a:solidFill>
                  <a:srgbClr val="CC0000"/>
                </a:solidFill>
              </a:rPr>
              <a:t>: </a:t>
            </a:r>
            <a:r>
              <a:rPr lang="zh-CN" altLang="en-US" sz="2800" b="1"/>
              <a:t>对图</a:t>
            </a:r>
            <a:r>
              <a:rPr lang="en-US" altLang="zh-CN" sz="2800" b="1"/>
              <a:t>(a)</a:t>
            </a:r>
            <a:r>
              <a:rPr lang="zh-CN" altLang="en-US" sz="2800" b="1"/>
              <a:t>有，</a:t>
            </a:r>
            <a:r>
              <a:rPr lang="en-US" altLang="zh-CN" sz="2800" b="1" i="1"/>
              <a:t>U </a:t>
            </a:r>
            <a:r>
              <a:rPr lang="en-US" altLang="zh-CN" sz="2800" b="1"/>
              <a:t>=  </a:t>
            </a:r>
            <a:r>
              <a:rPr lang="en-US" altLang="zh-CN" sz="2800" b="1" i="1"/>
              <a:t>IR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28600" y="549275"/>
            <a:ext cx="883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</a:rPr>
              <a:t>   </a:t>
            </a:r>
            <a:r>
              <a:rPr lang="zh-CN" altLang="en-US" sz="2800" b="1">
                <a:solidFill>
                  <a:srgbClr val="CC0000"/>
                </a:solidFill>
              </a:rPr>
              <a:t>例</a:t>
            </a:r>
            <a:r>
              <a:rPr lang="en-US" altLang="zh-CN" sz="2800" b="1">
                <a:solidFill>
                  <a:srgbClr val="CC0000"/>
                </a:solidFill>
              </a:rPr>
              <a:t>: </a:t>
            </a:r>
            <a:r>
              <a:rPr lang="zh-CN" altLang="en-US" sz="2800" b="1"/>
              <a:t>应用欧姆定律对下图电路列出式子，并求电阻</a:t>
            </a:r>
            <a:r>
              <a:rPr lang="en-US" altLang="zh-CN" sz="2800" b="1" i="1"/>
              <a:t>R</a:t>
            </a:r>
            <a:r>
              <a:rPr lang="zh-CN" altLang="en-US" sz="2800" b="1"/>
              <a:t>。</a:t>
            </a:r>
            <a:endParaRPr lang="zh-CN" altLang="en-US" sz="2800" b="1" i="1">
              <a:solidFill>
                <a:srgbClr val="FF0000"/>
              </a:solidFill>
            </a:endParaRPr>
          </a:p>
        </p:txBody>
      </p:sp>
      <p:sp>
        <p:nvSpPr>
          <p:cNvPr id="107524" name="Rectangle 4"/>
          <p:cNvSpPr>
            <a:spLocks noChangeArrowheads="1"/>
          </p:cNvSpPr>
          <p:nvPr/>
        </p:nvSpPr>
        <p:spPr bwMode="auto">
          <a:xfrm>
            <a:off x="995363" y="4270375"/>
            <a:ext cx="3429000" cy="560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/>
              <a:t>对图</a:t>
            </a:r>
            <a:r>
              <a:rPr lang="en-US" altLang="zh-CN" sz="2800" b="1"/>
              <a:t>(b)</a:t>
            </a:r>
            <a:r>
              <a:rPr lang="zh-CN" altLang="en-US" sz="2800" b="1"/>
              <a:t>有，</a:t>
            </a:r>
            <a:r>
              <a:rPr lang="en-US" altLang="zh-CN" sz="2800" b="1" i="1"/>
              <a:t>U </a:t>
            </a:r>
            <a:r>
              <a:rPr lang="en-US" altLang="zh-CN" sz="2800" b="1"/>
              <a:t>= – </a:t>
            </a:r>
            <a:r>
              <a:rPr lang="en-US" altLang="zh-CN" sz="2800" b="1" i="1"/>
              <a:t>IR</a:t>
            </a:r>
          </a:p>
        </p:txBody>
      </p:sp>
      <p:graphicFrame>
        <p:nvGraphicFramePr>
          <p:cNvPr id="107525" name="Object 5"/>
          <p:cNvGraphicFramePr>
            <a:graphicFrameLocks noChangeAspect="1"/>
          </p:cNvGraphicFramePr>
          <p:nvPr/>
        </p:nvGraphicFramePr>
        <p:xfrm>
          <a:off x="4271963" y="3284538"/>
          <a:ext cx="360045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3" imgW="1473200" imgH="393700" progId="Equation.3">
                  <p:embed/>
                </p:oleObj>
              </mc:Choice>
              <mc:Fallback>
                <p:oleObj name="Equation" r:id="rId3" imgW="1473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1963" y="3284538"/>
                        <a:ext cx="360045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/>
        </p:nvGraphicFramePr>
        <p:xfrm>
          <a:off x="4305300" y="4154488"/>
          <a:ext cx="4262438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5" imgW="1828800" imgH="393700" progId="Equation.3">
                  <p:embed/>
                </p:oleObj>
              </mc:Choice>
              <mc:Fallback>
                <p:oleObj name="Equation" r:id="rId5" imgW="18288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5300" y="4154488"/>
                        <a:ext cx="4262438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558" name="AutoShape 38" descr="90%"/>
          <p:cNvSpPr>
            <a:spLocks noChangeArrowheads="1"/>
          </p:cNvSpPr>
          <p:nvPr/>
        </p:nvSpPr>
        <p:spPr bwMode="auto">
          <a:xfrm>
            <a:off x="5948363" y="5262563"/>
            <a:ext cx="2846387" cy="987425"/>
          </a:xfrm>
          <a:prstGeom prst="wedgeEllipseCallout">
            <a:avLst>
              <a:gd name="adj1" fmla="val -2750"/>
              <a:gd name="adj2" fmla="val -81310"/>
            </a:avLst>
          </a:pr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16200000" scaled="1"/>
          </a:gradFill>
          <a:ln w="2857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电流的参考方向</a:t>
            </a:r>
          </a:p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与实际方向相反</a:t>
            </a:r>
          </a:p>
        </p:txBody>
      </p:sp>
      <p:sp>
        <p:nvSpPr>
          <p:cNvPr id="107559" name="AutoShape 39" descr="90%"/>
          <p:cNvSpPr>
            <a:spLocks noChangeArrowheads="1"/>
          </p:cNvSpPr>
          <p:nvPr/>
        </p:nvSpPr>
        <p:spPr bwMode="auto">
          <a:xfrm>
            <a:off x="2938463" y="5211763"/>
            <a:ext cx="2667000" cy="990600"/>
          </a:xfrm>
          <a:prstGeom prst="wedgeEllipseCallout">
            <a:avLst>
              <a:gd name="adj1" fmla="val 68273"/>
              <a:gd name="adj2" fmla="val -97755"/>
            </a:avLst>
          </a:prstGeom>
          <a:gradFill rotWithShape="1">
            <a:gsLst>
              <a:gs pos="0">
                <a:srgbClr val="FFFF80"/>
              </a:gs>
              <a:gs pos="50000">
                <a:srgbClr val="FFFFB3"/>
              </a:gs>
              <a:gs pos="100000">
                <a:srgbClr val="FFFFDA"/>
              </a:gs>
            </a:gsLst>
            <a:lin ang="16200000" scaled="1"/>
          </a:gradFill>
          <a:ln w="28575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电压与电流参</a:t>
            </a:r>
          </a:p>
          <a:p>
            <a:pPr algn="ctr" eaLnBrk="1" hangingPunct="1"/>
            <a:r>
              <a:rPr lang="zh-CN" altLang="en-US" b="1">
                <a:solidFill>
                  <a:srgbClr val="FF0000"/>
                </a:solidFill>
              </a:rPr>
              <a:t>考方向相反</a:t>
            </a:r>
          </a:p>
        </p:txBody>
      </p:sp>
      <p:pic>
        <p:nvPicPr>
          <p:cNvPr id="18441" name="Picture 40" descr="图片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13" y="1004888"/>
            <a:ext cx="6030912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31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 autoUpdateAnimBg="0"/>
      <p:bldP spid="107524" grpId="0" autoUpdateAnimBg="0"/>
      <p:bldP spid="107558" grpId="0" animBg="1" autoUpdateAnimBg="0"/>
      <p:bldP spid="10755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ext Box 2"/>
          <p:cNvSpPr txBox="1">
            <a:spLocks noChangeArrowheads="1"/>
          </p:cNvSpPr>
          <p:nvPr/>
        </p:nvSpPr>
        <p:spPr bwMode="auto">
          <a:xfrm>
            <a:off x="533400" y="2921000"/>
            <a:ext cx="739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电路端电压与电流的关系称为伏安特性。</a:t>
            </a:r>
          </a:p>
        </p:txBody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514350" y="963613"/>
            <a:ext cx="8305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00"/>
                </a:solidFill>
              </a:rPr>
              <a:t>遵循欧姆定律的电阻称为线性电阻，它表示该段电路电压与电流的比值为常数。</a:t>
            </a:r>
          </a:p>
        </p:txBody>
      </p:sp>
      <p:sp>
        <p:nvSpPr>
          <p:cNvPr id="19460" name="Text Box 12"/>
          <p:cNvSpPr txBox="1">
            <a:spLocks noChangeArrowheads="1"/>
          </p:cNvSpPr>
          <p:nvPr/>
        </p:nvSpPr>
        <p:spPr bwMode="auto">
          <a:xfrm>
            <a:off x="533400" y="444500"/>
            <a:ext cx="3216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线性电阻的概念：</a:t>
            </a: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971550" y="1998663"/>
          <a:ext cx="2843213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公式" r:id="rId3" imgW="1396365" imgH="444500" progId="Equation.3">
                  <p:embed/>
                </p:oleObj>
              </mc:Choice>
              <mc:Fallback>
                <p:oleObj name="公式" r:id="rId3" imgW="1396365" imgH="444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998663"/>
                        <a:ext cx="2843213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533400" y="3452813"/>
            <a:ext cx="6946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线性电阻的伏安特性是一条过原点的直线。</a:t>
            </a:r>
          </a:p>
        </p:txBody>
      </p:sp>
      <p:pic>
        <p:nvPicPr>
          <p:cNvPr id="108559" name="Picture 15" descr="图片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29" b="15732"/>
          <a:stretch>
            <a:fillRect/>
          </a:stretch>
        </p:blipFill>
        <p:spPr bwMode="auto">
          <a:xfrm>
            <a:off x="5003800" y="3919538"/>
            <a:ext cx="3384550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979712" y="4919663"/>
            <a:ext cx="307816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000099"/>
                </a:solidFill>
              </a:rPr>
              <a:t>线性电阻的伏安特性</a:t>
            </a:r>
            <a:endParaRPr lang="zh-CN" altLang="en-US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969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autoUpdateAnimBg="0"/>
      <p:bldP spid="108547" grpId="0" autoUpdateAnimBg="0"/>
      <p:bldP spid="108558" grpId="0" autoUpdateAnimBg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075"/>
          <p:cNvSpPr>
            <a:spLocks noChangeArrowheads="1"/>
          </p:cNvSpPr>
          <p:nvPr/>
        </p:nvSpPr>
        <p:spPr bwMode="auto">
          <a:xfrm>
            <a:off x="441325" y="1928813"/>
            <a:ext cx="25273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E60000"/>
                </a:solidFill>
              </a:rPr>
              <a:t>（</a:t>
            </a:r>
            <a:r>
              <a:rPr lang="en-US" altLang="zh-CN" sz="2800" b="1">
                <a:solidFill>
                  <a:srgbClr val="E60000"/>
                </a:solidFill>
              </a:rPr>
              <a:t>1</a:t>
            </a:r>
            <a:r>
              <a:rPr lang="zh-CN" altLang="en-US" sz="2800" b="1">
                <a:solidFill>
                  <a:srgbClr val="E60000"/>
                </a:solidFill>
              </a:rPr>
              <a:t>）物理意义</a:t>
            </a:r>
          </a:p>
        </p:txBody>
      </p:sp>
      <p:grpSp>
        <p:nvGrpSpPr>
          <p:cNvPr id="2" name="Group 3076"/>
          <p:cNvGrpSpPr/>
          <p:nvPr/>
        </p:nvGrpSpPr>
        <p:grpSpPr bwMode="auto">
          <a:xfrm>
            <a:off x="555625" y="3709988"/>
            <a:ext cx="4506913" cy="973137"/>
            <a:chOff x="392" y="2279"/>
            <a:chExt cx="2839" cy="613"/>
          </a:xfrm>
        </p:grpSpPr>
        <p:graphicFrame>
          <p:nvGraphicFramePr>
            <p:cNvPr id="20505" name="Object 3077"/>
            <p:cNvGraphicFramePr>
              <a:graphicFrameLocks noChangeAspect="1"/>
            </p:cNvGraphicFramePr>
            <p:nvPr/>
          </p:nvGraphicFramePr>
          <p:xfrm>
            <a:off x="1096" y="2279"/>
            <a:ext cx="1282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Equation" r:id="rId3" imgW="1258570" imgH="609600" progId="Equation.DSMT4">
                    <p:embed/>
                  </p:oleObj>
                </mc:Choice>
                <mc:Fallback>
                  <p:oleObj name="Equation" r:id="rId3" imgW="1258570" imgH="609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6" y="2279"/>
                          <a:ext cx="1282" cy="6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6" name="Text Box 3078"/>
            <p:cNvSpPr txBox="1">
              <a:spLocks noChangeArrowheads="1"/>
            </p:cNvSpPr>
            <p:nvPr/>
          </p:nvSpPr>
          <p:spPr bwMode="auto">
            <a:xfrm>
              <a:off x="392" y="2396"/>
              <a:ext cx="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电感</a:t>
              </a:r>
              <a:r>
                <a:rPr lang="en-US" altLang="zh-CN" sz="2800" b="1"/>
                <a:t>:</a:t>
              </a:r>
            </a:p>
          </p:txBody>
        </p:sp>
        <p:sp>
          <p:nvSpPr>
            <p:cNvPr id="20507" name="Text Box 3079"/>
            <p:cNvSpPr txBox="1">
              <a:spLocks noChangeArrowheads="1"/>
            </p:cNvSpPr>
            <p:nvPr/>
          </p:nvSpPr>
          <p:spPr bwMode="auto">
            <a:xfrm>
              <a:off x="2485" y="2437"/>
              <a:ext cx="74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（</a:t>
              </a:r>
              <a:r>
                <a:rPr lang="en-US" altLang="zh-CN" sz="2800" b="1"/>
                <a:t>H</a:t>
              </a:r>
              <a:r>
                <a:rPr lang="zh-CN" altLang="en-US" sz="2800" b="1"/>
                <a:t>）</a:t>
              </a:r>
              <a:endParaRPr lang="en-US" altLang="zh-CN" sz="2800" b="1"/>
            </a:p>
          </p:txBody>
        </p:sp>
      </p:grpSp>
      <p:grpSp>
        <p:nvGrpSpPr>
          <p:cNvPr id="3" name="Group 3080"/>
          <p:cNvGrpSpPr/>
          <p:nvPr/>
        </p:nvGrpSpPr>
        <p:grpSpPr bwMode="auto">
          <a:xfrm>
            <a:off x="531813" y="4735513"/>
            <a:ext cx="7675562" cy="527050"/>
            <a:chOff x="384" y="2928"/>
            <a:chExt cx="4835" cy="332"/>
          </a:xfrm>
        </p:grpSpPr>
        <p:sp>
          <p:nvSpPr>
            <p:cNvPr id="20503" name="Text Box 3081"/>
            <p:cNvSpPr txBox="1">
              <a:spLocks noChangeArrowheads="1"/>
            </p:cNvSpPr>
            <p:nvPr/>
          </p:nvSpPr>
          <p:spPr bwMode="auto">
            <a:xfrm>
              <a:off x="384" y="2928"/>
              <a:ext cx="2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0099"/>
                  </a:solidFill>
                </a:rPr>
                <a:t>线性电感：</a:t>
              </a:r>
              <a:r>
                <a:rPr lang="en-US" altLang="zh-CN" sz="2800" b="1">
                  <a:solidFill>
                    <a:srgbClr val="000099"/>
                  </a:solidFill>
                </a:rPr>
                <a:t> 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L</a:t>
              </a:r>
              <a:r>
                <a:rPr lang="zh-CN" altLang="en-US" sz="2800" b="1">
                  <a:solidFill>
                    <a:srgbClr val="000099"/>
                  </a:solidFill>
                </a:rPr>
                <a:t>为常数；</a:t>
              </a:r>
              <a:endParaRPr lang="en-US" altLang="zh-CN" sz="2800" b="1">
                <a:solidFill>
                  <a:srgbClr val="000099"/>
                </a:solidFill>
              </a:endParaRPr>
            </a:p>
          </p:txBody>
        </p:sp>
        <p:sp>
          <p:nvSpPr>
            <p:cNvPr id="20504" name="Rectangle 3082"/>
            <p:cNvSpPr>
              <a:spLocks noChangeArrowheads="1"/>
            </p:cNvSpPr>
            <p:nvPr/>
          </p:nvSpPr>
          <p:spPr bwMode="auto">
            <a:xfrm>
              <a:off x="2675" y="2933"/>
              <a:ext cx="254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000099"/>
                  </a:solidFill>
                </a:rPr>
                <a:t>非线性电感：</a:t>
              </a:r>
              <a:r>
                <a:rPr lang="en-US" altLang="zh-CN" sz="2800" b="1" i="1">
                  <a:solidFill>
                    <a:srgbClr val="000099"/>
                  </a:solidFill>
                </a:rPr>
                <a:t>L</a:t>
              </a:r>
              <a:r>
                <a:rPr lang="zh-CN" altLang="en-US" sz="2800" b="1">
                  <a:solidFill>
                    <a:srgbClr val="000099"/>
                  </a:solidFill>
                </a:rPr>
                <a:t>不为常数</a:t>
              </a:r>
            </a:p>
          </p:txBody>
        </p:sp>
      </p:grpSp>
      <p:sp>
        <p:nvSpPr>
          <p:cNvPr id="20485" name="Rectangle 3083"/>
          <p:cNvSpPr>
            <a:spLocks noChangeArrowheads="1"/>
          </p:cNvSpPr>
          <p:nvPr/>
        </p:nvSpPr>
        <p:spPr bwMode="auto">
          <a:xfrm>
            <a:off x="730393" y="623888"/>
            <a:ext cx="2895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000" b="1" dirty="0">
                <a:solidFill>
                  <a:srgbClr val="000099"/>
                </a:solidFill>
              </a:rPr>
              <a:t>2. </a:t>
            </a:r>
            <a:r>
              <a:rPr lang="zh-CN" altLang="en-US" sz="3000" b="1" dirty="0">
                <a:solidFill>
                  <a:srgbClr val="000099"/>
                </a:solidFill>
              </a:rPr>
              <a:t>电感元件</a:t>
            </a:r>
          </a:p>
        </p:txBody>
      </p:sp>
      <p:grpSp>
        <p:nvGrpSpPr>
          <p:cNvPr id="4" name="Group 3084"/>
          <p:cNvGrpSpPr/>
          <p:nvPr/>
        </p:nvGrpSpPr>
        <p:grpSpPr bwMode="auto">
          <a:xfrm>
            <a:off x="555625" y="3182938"/>
            <a:ext cx="7177088" cy="536575"/>
            <a:chOff x="417" y="1872"/>
            <a:chExt cx="4521" cy="338"/>
          </a:xfrm>
        </p:grpSpPr>
        <p:sp>
          <p:nvSpPr>
            <p:cNvPr id="20499" name="Line 3085"/>
            <p:cNvSpPr>
              <a:spLocks noChangeShapeType="1"/>
            </p:cNvSpPr>
            <p:nvPr/>
          </p:nvSpPr>
          <p:spPr bwMode="auto">
            <a:xfrm>
              <a:off x="2736" y="206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0" name="Rectangle 3086"/>
            <p:cNvSpPr>
              <a:spLocks noChangeArrowheads="1"/>
            </p:cNvSpPr>
            <p:nvPr/>
          </p:nvSpPr>
          <p:spPr bwMode="auto">
            <a:xfrm>
              <a:off x="417" y="1872"/>
              <a:ext cx="23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电流通过</a:t>
              </a:r>
              <a:r>
                <a:rPr lang="en-US" altLang="zh-CN" sz="2800" b="1" i="1">
                  <a:solidFill>
                    <a:srgbClr val="FF0000"/>
                  </a:solidFill>
                </a:rPr>
                <a:t>N</a:t>
              </a:r>
              <a:r>
                <a:rPr lang="zh-CN" altLang="en-US" sz="2800" b="1">
                  <a:solidFill>
                    <a:srgbClr val="FF0000"/>
                  </a:solidFill>
                </a:rPr>
                <a:t>匝</a:t>
              </a:r>
              <a:r>
                <a:rPr lang="zh-CN" altLang="en-US" sz="2800" b="1"/>
                <a:t>线圈产生</a:t>
              </a:r>
            </a:p>
          </p:txBody>
        </p:sp>
        <p:sp>
          <p:nvSpPr>
            <p:cNvPr id="20501" name="Rectangle 3087"/>
            <p:cNvSpPr>
              <a:spLocks noChangeArrowheads="1"/>
            </p:cNvSpPr>
            <p:nvPr/>
          </p:nvSpPr>
          <p:spPr bwMode="auto">
            <a:xfrm>
              <a:off x="3913" y="1880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/>
                <a:t>（磁链）</a:t>
              </a:r>
              <a:endParaRPr lang="en-US" altLang="zh-CN" sz="2800" b="1"/>
            </a:p>
          </p:txBody>
        </p:sp>
        <p:graphicFrame>
          <p:nvGraphicFramePr>
            <p:cNvPr id="20502" name="Object 3088"/>
            <p:cNvGraphicFramePr>
              <a:graphicFrameLocks noChangeAspect="1"/>
            </p:cNvGraphicFramePr>
            <p:nvPr/>
          </p:nvGraphicFramePr>
          <p:xfrm>
            <a:off x="3105" y="1897"/>
            <a:ext cx="86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Equation" r:id="rId5" imgW="786765" imgH="255905" progId="Equation.DSMT4">
                    <p:embed/>
                  </p:oleObj>
                </mc:Choice>
                <mc:Fallback>
                  <p:oleObj name="Equation" r:id="rId5" imgW="786765" imgH="25590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5" y="1897"/>
                          <a:ext cx="860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89"/>
          <p:cNvGrpSpPr/>
          <p:nvPr/>
        </p:nvGrpSpPr>
        <p:grpSpPr bwMode="auto">
          <a:xfrm>
            <a:off x="576263" y="2579688"/>
            <a:ext cx="5753100" cy="522287"/>
            <a:chOff x="336" y="1678"/>
            <a:chExt cx="3624" cy="329"/>
          </a:xfrm>
        </p:grpSpPr>
        <p:sp>
          <p:nvSpPr>
            <p:cNvPr id="20495" name="Text Box 3090"/>
            <p:cNvSpPr txBox="1">
              <a:spLocks noChangeArrowheads="1"/>
            </p:cNvSpPr>
            <p:nvPr/>
          </p:nvSpPr>
          <p:spPr bwMode="auto">
            <a:xfrm>
              <a:off x="336" y="1678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电流通过</a:t>
              </a:r>
              <a:r>
                <a:rPr lang="zh-CN" altLang="en-US" sz="2800" b="1">
                  <a:solidFill>
                    <a:srgbClr val="FF0000"/>
                  </a:solidFill>
                </a:rPr>
                <a:t>一匝</a:t>
              </a:r>
              <a:r>
                <a:rPr lang="zh-CN" altLang="en-US" sz="2800" b="1"/>
                <a:t>线圈产生</a:t>
              </a:r>
            </a:p>
          </p:txBody>
        </p:sp>
        <p:sp>
          <p:nvSpPr>
            <p:cNvPr id="20496" name="Line 3091"/>
            <p:cNvSpPr>
              <a:spLocks noChangeShapeType="1"/>
            </p:cNvSpPr>
            <p:nvPr/>
          </p:nvSpPr>
          <p:spPr bwMode="auto">
            <a:xfrm>
              <a:off x="2736" y="187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497" name="Text Box 3092"/>
            <p:cNvSpPr txBox="1">
              <a:spLocks noChangeArrowheads="1"/>
            </p:cNvSpPr>
            <p:nvPr/>
          </p:nvSpPr>
          <p:spPr bwMode="auto">
            <a:xfrm>
              <a:off x="3244" y="1680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/>
                <a:t>(</a:t>
              </a:r>
              <a:r>
                <a:rPr lang="zh-CN" altLang="en-US" sz="2800" b="1"/>
                <a:t>磁通</a:t>
              </a:r>
              <a:r>
                <a:rPr lang="en-US" altLang="zh-CN" sz="2800" b="1"/>
                <a:t>)</a:t>
              </a:r>
            </a:p>
          </p:txBody>
        </p:sp>
        <p:graphicFrame>
          <p:nvGraphicFramePr>
            <p:cNvPr id="20498" name="Object 3093"/>
            <p:cNvGraphicFramePr>
              <a:graphicFrameLocks noChangeAspect="1"/>
            </p:cNvGraphicFramePr>
            <p:nvPr/>
          </p:nvGraphicFramePr>
          <p:xfrm>
            <a:off x="3072" y="1728"/>
            <a:ext cx="17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Equation" r:id="rId7" imgW="196850" imgH="236220" progId="Equation.DSMT4">
                    <p:embed/>
                  </p:oleObj>
                </mc:Choice>
                <mc:Fallback>
                  <p:oleObj name="Equation" r:id="rId7" imgW="196850" imgH="2362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728"/>
                          <a:ext cx="172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29"/>
          <p:cNvGrpSpPr/>
          <p:nvPr/>
        </p:nvGrpSpPr>
        <p:grpSpPr bwMode="auto">
          <a:xfrm>
            <a:off x="481013" y="5267325"/>
            <a:ext cx="6413500" cy="933450"/>
            <a:chOff x="330" y="3223"/>
            <a:chExt cx="3692" cy="588"/>
          </a:xfrm>
        </p:grpSpPr>
        <p:sp>
          <p:nvSpPr>
            <p:cNvPr id="20493" name="Text Box 3126"/>
            <p:cNvSpPr txBox="1">
              <a:spLocks noChangeArrowheads="1"/>
            </p:cNvSpPr>
            <p:nvPr/>
          </p:nvSpPr>
          <p:spPr bwMode="auto">
            <a:xfrm>
              <a:off x="330" y="3348"/>
              <a:ext cx="195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 b="1">
                  <a:solidFill>
                    <a:srgbClr val="E60000"/>
                  </a:solidFill>
                </a:rPr>
                <a:t>（</a:t>
              </a:r>
              <a:r>
                <a:rPr lang="en-US" altLang="zh-CN" sz="2800" b="1">
                  <a:solidFill>
                    <a:srgbClr val="E60000"/>
                  </a:solidFill>
                </a:rPr>
                <a:t>2</a:t>
              </a:r>
              <a:r>
                <a:rPr lang="zh-CN" altLang="en-US" sz="2800" b="1">
                  <a:solidFill>
                    <a:srgbClr val="E60000"/>
                  </a:solidFill>
                </a:rPr>
                <a:t>）自感电动势：</a:t>
              </a:r>
            </a:p>
          </p:txBody>
        </p:sp>
        <p:graphicFrame>
          <p:nvGraphicFramePr>
            <p:cNvPr id="20494" name="Object 3127"/>
            <p:cNvGraphicFramePr>
              <a:graphicFrameLocks noChangeAspect="1"/>
            </p:cNvGraphicFramePr>
            <p:nvPr/>
          </p:nvGraphicFramePr>
          <p:xfrm>
            <a:off x="2151" y="3223"/>
            <a:ext cx="1871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Equation" r:id="rId9" imgW="1193800" imgH="393700" progId="Equation.3">
                    <p:embed/>
                  </p:oleObj>
                </mc:Choice>
                <mc:Fallback>
                  <p:oleObj name="Equation" r:id="rId9" imgW="1193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3223"/>
                          <a:ext cx="1871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58" name="Rectangle 3130"/>
          <p:cNvSpPr>
            <a:spLocks noChangeArrowheads="1"/>
          </p:cNvSpPr>
          <p:nvPr/>
        </p:nvSpPr>
        <p:spPr bwMode="auto">
          <a:xfrm>
            <a:off x="6613525" y="2601913"/>
            <a:ext cx="1584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rgbClr val="000099"/>
                </a:solidFill>
              </a:rPr>
              <a:t>电感元件</a:t>
            </a:r>
          </a:p>
        </p:txBody>
      </p:sp>
      <p:pic>
        <p:nvPicPr>
          <p:cNvPr id="76887" name="Picture 3159" descr="图片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338" y="404813"/>
            <a:ext cx="1670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7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2" r="10558" b="7187"/>
          <a:stretch>
            <a:fillRect/>
          </a:stretch>
        </p:blipFill>
        <p:spPr bwMode="auto">
          <a:xfrm>
            <a:off x="7426325" y="503238"/>
            <a:ext cx="1276350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Text Box 3074"/>
          <p:cNvSpPr txBox="1">
            <a:spLocks noChangeArrowheads="1"/>
          </p:cNvSpPr>
          <p:nvPr/>
        </p:nvSpPr>
        <p:spPr bwMode="auto">
          <a:xfrm>
            <a:off x="600075" y="1241425"/>
            <a:ext cx="4892675" cy="541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+mn-ea"/>
                <a:ea typeface="+mn-ea"/>
              </a:rPr>
              <a:t>描述线圈储存磁场能量的性质</a:t>
            </a:r>
          </a:p>
        </p:txBody>
      </p:sp>
    </p:spTree>
    <p:extLst>
      <p:ext uri="{BB962C8B-B14F-4D97-AF65-F5344CB8AC3E}">
        <p14:creationId xmlns:p14="http://schemas.microsoft.com/office/powerpoint/2010/main" val="28710638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autoUpdateAnimBg="0"/>
      <p:bldP spid="76858" grpId="0"/>
      <p:bldP spid="5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234176" y="512031"/>
            <a:ext cx="8676456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b="1" dirty="0">
                <a:solidFill>
                  <a:srgbClr val="CC0000"/>
                </a:solidFill>
                <a:latin typeface="+mn-ea"/>
              </a:rPr>
              <a:t>  </a:t>
            </a:r>
            <a:r>
              <a:rPr lang="zh-CN" altLang="en-US" sz="4000" b="1" dirty="0">
                <a:solidFill>
                  <a:srgbClr val="CC0000"/>
                </a:solidFill>
                <a:latin typeface="+mn-ea"/>
              </a:rPr>
              <a:t>第</a:t>
            </a:r>
            <a:r>
              <a:rPr lang="en-US" altLang="zh-CN" sz="4000" b="1" dirty="0">
                <a:solidFill>
                  <a:srgbClr val="CC0000"/>
                </a:solidFill>
                <a:latin typeface="+mn-ea"/>
              </a:rPr>
              <a:t>1</a:t>
            </a:r>
            <a:r>
              <a:rPr lang="zh-CN" altLang="en-US" sz="4000" b="1" dirty="0">
                <a:solidFill>
                  <a:srgbClr val="CC0000"/>
                </a:solidFill>
                <a:latin typeface="+mn-ea"/>
              </a:rPr>
              <a:t>章 电路的基本概念与基本定律</a:t>
            </a:r>
            <a:endParaRPr lang="zh-CN" altLang="en-US" sz="4000" dirty="0">
              <a:solidFill>
                <a:srgbClr val="CC0000"/>
              </a:solidFill>
              <a:latin typeface="+mn-ea"/>
            </a:endParaRPr>
          </a:p>
        </p:txBody>
      </p:sp>
      <p:sp>
        <p:nvSpPr>
          <p:cNvPr id="96259" name="Rectangle 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374775" y="1546225"/>
            <a:ext cx="51419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电路的作用与组成部分</a:t>
            </a:r>
          </a:p>
        </p:txBody>
      </p:sp>
      <p:sp>
        <p:nvSpPr>
          <p:cNvPr id="96260" name="Rectangle 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371600" y="2155825"/>
            <a:ext cx="2840038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电路模型</a:t>
            </a:r>
          </a:p>
        </p:txBody>
      </p:sp>
      <p:sp>
        <p:nvSpPr>
          <p:cNvPr id="96261" name="Rectangle 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371600" y="2709863"/>
            <a:ext cx="716121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电路的基本物理量与电压电流参考方向</a:t>
            </a:r>
          </a:p>
        </p:txBody>
      </p:sp>
      <p:sp>
        <p:nvSpPr>
          <p:cNvPr id="96262" name="Rectangle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371600" y="3278188"/>
            <a:ext cx="3776464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1.4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电路的基本元件</a:t>
            </a:r>
          </a:p>
        </p:txBody>
      </p:sp>
      <p:sp>
        <p:nvSpPr>
          <p:cNvPr id="96263" name="Rectangle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371600" y="3898900"/>
            <a:ext cx="5216525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1.5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电源有载工作、开路与短路</a:t>
            </a:r>
          </a:p>
        </p:txBody>
      </p:sp>
      <p:sp>
        <p:nvSpPr>
          <p:cNvPr id="96264" name="Rectangle 8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1376363" y="4460875"/>
            <a:ext cx="45720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1.6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基尔霍夫定律</a:t>
            </a:r>
          </a:p>
        </p:txBody>
      </p:sp>
      <p:sp>
        <p:nvSpPr>
          <p:cNvPr id="96265" name="Rectangle 9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371600" y="5070475"/>
            <a:ext cx="61722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电路中电位的概念及计算</a:t>
            </a:r>
          </a:p>
        </p:txBody>
      </p:sp>
    </p:spTree>
    <p:extLst>
      <p:ext uri="{BB962C8B-B14F-4D97-AF65-F5344CB8AC3E}">
        <p14:creationId xmlns:p14="http://schemas.microsoft.com/office/powerpoint/2010/main" val="9484477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26"/>
          <p:cNvSpPr>
            <a:spLocks noChangeArrowheads="1"/>
          </p:cNvSpPr>
          <p:nvPr/>
        </p:nvSpPr>
        <p:spPr bwMode="auto">
          <a:xfrm>
            <a:off x="468313" y="609600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E60000"/>
                </a:solidFill>
              </a:rPr>
              <a:t>（</a:t>
            </a:r>
            <a:r>
              <a:rPr lang="en-US" altLang="zh-CN" sz="2800" b="1">
                <a:solidFill>
                  <a:srgbClr val="E60000"/>
                </a:solidFill>
              </a:rPr>
              <a:t>3</a:t>
            </a:r>
            <a:r>
              <a:rPr lang="zh-CN" altLang="en-US" sz="2800" b="1">
                <a:solidFill>
                  <a:srgbClr val="E60000"/>
                </a:solidFill>
              </a:rPr>
              <a:t>）</a:t>
            </a:r>
            <a:r>
              <a:rPr lang="zh-CN" altLang="zh-CN" sz="2800" b="1">
                <a:solidFill>
                  <a:srgbClr val="E60000"/>
                </a:solidFill>
              </a:rPr>
              <a:t>电感元件储能</a:t>
            </a:r>
            <a:endParaRPr lang="zh-CN" altLang="en-US" sz="2800" b="1">
              <a:solidFill>
                <a:srgbClr val="E60000"/>
              </a:solidFill>
            </a:endParaRPr>
          </a:p>
        </p:txBody>
      </p:sp>
      <p:graphicFrame>
        <p:nvGraphicFramePr>
          <p:cNvPr id="98304" name="Object 2048"/>
          <p:cNvGraphicFramePr>
            <a:graphicFrameLocks noChangeAspect="1"/>
          </p:cNvGraphicFramePr>
          <p:nvPr/>
        </p:nvGraphicFramePr>
        <p:xfrm>
          <a:off x="3244850" y="3408363"/>
          <a:ext cx="1676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3" imgW="673100" imgH="393700" progId="Equation.DSMT4">
                  <p:embed/>
                </p:oleObj>
              </mc:Choice>
              <mc:Fallback>
                <p:oleObj name="Equation" r:id="rId3" imgW="6731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408363"/>
                        <a:ext cx="1676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6" name="Text Box 1028"/>
          <p:cNvSpPr txBox="1">
            <a:spLocks noChangeArrowheads="1"/>
          </p:cNvSpPr>
          <p:nvPr/>
        </p:nvSpPr>
        <p:spPr bwMode="auto">
          <a:xfrm>
            <a:off x="1290638" y="3878263"/>
            <a:ext cx="1841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3200" b="1"/>
          </a:p>
        </p:txBody>
      </p:sp>
      <p:grpSp>
        <p:nvGrpSpPr>
          <p:cNvPr id="2" name="Group 1029"/>
          <p:cNvGrpSpPr/>
          <p:nvPr/>
        </p:nvGrpSpPr>
        <p:grpSpPr bwMode="auto">
          <a:xfrm>
            <a:off x="436563" y="981075"/>
            <a:ext cx="6186487" cy="987425"/>
            <a:chOff x="480" y="528"/>
            <a:chExt cx="3897" cy="622"/>
          </a:xfrm>
        </p:grpSpPr>
        <p:graphicFrame>
          <p:nvGraphicFramePr>
            <p:cNvPr id="21514" name="Object 2050"/>
            <p:cNvGraphicFramePr>
              <a:graphicFrameLocks noChangeAspect="1"/>
            </p:cNvGraphicFramePr>
            <p:nvPr/>
          </p:nvGraphicFramePr>
          <p:xfrm>
            <a:off x="2967" y="528"/>
            <a:ext cx="1410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Equation" r:id="rId5" imgW="951865" imgH="393700" progId="Equation.DSMT4">
                    <p:embed/>
                  </p:oleObj>
                </mc:Choice>
                <mc:Fallback>
                  <p:oleObj name="Equation" r:id="rId5" imgW="951865" imgH="3937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528"/>
                          <a:ext cx="1410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Rectangle 1031"/>
            <p:cNvSpPr>
              <a:spLocks noChangeArrowheads="1"/>
            </p:cNvSpPr>
            <p:nvPr/>
          </p:nvSpPr>
          <p:spPr bwMode="auto">
            <a:xfrm>
              <a:off x="480" y="672"/>
              <a:ext cx="24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10000"/>
                  </a:solidFill>
                </a:rPr>
                <a:t>根据基尔霍夫定律可得：</a:t>
              </a:r>
            </a:p>
          </p:txBody>
        </p:sp>
      </p:grpSp>
      <p:sp>
        <p:nvSpPr>
          <p:cNvPr id="79880" name="Rectangle 1032"/>
          <p:cNvSpPr>
            <a:spLocks noChangeArrowheads="1"/>
          </p:cNvSpPr>
          <p:nvPr/>
        </p:nvSpPr>
        <p:spPr bwMode="auto">
          <a:xfrm>
            <a:off x="468313" y="1727200"/>
            <a:ext cx="6248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10000"/>
                </a:solidFill>
              </a:rPr>
              <a:t>将上式两边同乘上</a:t>
            </a:r>
            <a:r>
              <a:rPr lang="zh-CN" altLang="en-US" sz="2800" b="1">
                <a:solidFill>
                  <a:srgbClr val="FF0000"/>
                </a:solidFill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</a:rPr>
              <a:t>i</a:t>
            </a:r>
            <a:r>
              <a:rPr lang="en-US" altLang="zh-CN" sz="2800" b="1" i="1">
                <a:solidFill>
                  <a:srgbClr val="010000"/>
                </a:solidFill>
              </a:rPr>
              <a:t> </a:t>
            </a:r>
            <a:r>
              <a:rPr lang="zh-CN" altLang="en-US" sz="2800" b="1">
                <a:solidFill>
                  <a:srgbClr val="010000"/>
                </a:solidFill>
              </a:rPr>
              <a:t>，并积分，则得：</a:t>
            </a:r>
          </a:p>
        </p:txBody>
      </p:sp>
      <p:graphicFrame>
        <p:nvGraphicFramePr>
          <p:cNvPr id="98305" name="Object 2049"/>
          <p:cNvGraphicFramePr>
            <a:graphicFrameLocks noChangeAspect="1"/>
          </p:cNvGraphicFramePr>
          <p:nvPr/>
        </p:nvGraphicFramePr>
        <p:xfrm>
          <a:off x="1597025" y="2427288"/>
          <a:ext cx="36401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7" imgW="1548765" imgH="393700" progId="Equation.3">
                  <p:embed/>
                </p:oleObj>
              </mc:Choice>
              <mc:Fallback>
                <p:oleObj name="Equation" r:id="rId7" imgW="1548765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427288"/>
                        <a:ext cx="36401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1034"/>
          <p:cNvSpPr>
            <a:spLocks noChangeArrowheads="1"/>
          </p:cNvSpPr>
          <p:nvPr/>
        </p:nvSpPr>
        <p:spPr bwMode="auto">
          <a:xfrm>
            <a:off x="468313" y="4200525"/>
            <a:ext cx="81232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10000"/>
                </a:solidFill>
              </a:rPr>
              <a:t>电感将电能转换为磁场能储存在线圈中</a:t>
            </a:r>
            <a:r>
              <a:rPr lang="en-US" altLang="zh-CN" sz="2800" b="1">
                <a:solidFill>
                  <a:srgbClr val="010000"/>
                </a:solidFill>
              </a:rPr>
              <a:t>.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10000"/>
                </a:solidFill>
              </a:rPr>
              <a:t>电流增大，磁场能增大，电感元件从电源取用电能；电流减小，磁场能减小，电感元件向电源放还能量。</a:t>
            </a:r>
          </a:p>
        </p:txBody>
      </p:sp>
      <p:sp>
        <p:nvSpPr>
          <p:cNvPr id="79883" name="AutoShape 1035" descr="75%"/>
          <p:cNvSpPr>
            <a:spLocks noChangeArrowheads="1"/>
          </p:cNvSpPr>
          <p:nvPr/>
        </p:nvSpPr>
        <p:spPr bwMode="auto">
          <a:xfrm>
            <a:off x="1077913" y="3355975"/>
            <a:ext cx="1219200" cy="609600"/>
          </a:xfrm>
          <a:prstGeom prst="wedgeRoundRectCallout">
            <a:avLst>
              <a:gd name="adj1" fmla="val 121222"/>
              <a:gd name="adj2" fmla="val 50523"/>
              <a:gd name="adj3" fmla="val 16667"/>
            </a:avLst>
          </a:prstGeom>
          <a:pattFill prst="pct75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800" b="1">
                <a:solidFill>
                  <a:srgbClr val="000099"/>
                </a:solidFill>
                <a:latin typeface="+mn-ea"/>
                <a:ea typeface="+mn-ea"/>
              </a:rPr>
              <a:t>磁场能</a:t>
            </a:r>
          </a:p>
        </p:txBody>
      </p:sp>
    </p:spTree>
    <p:extLst>
      <p:ext uri="{BB962C8B-B14F-4D97-AF65-F5344CB8AC3E}">
        <p14:creationId xmlns:p14="http://schemas.microsoft.com/office/powerpoint/2010/main" val="1268165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  <p:bldP spid="79880" grpId="0" autoUpdateAnimBg="0"/>
      <p:bldP spid="79882" grpId="0" autoUpdateAnimBg="0"/>
      <p:bldP spid="79883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663427" y="530225"/>
            <a:ext cx="2959100" cy="5048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 eaLnBrk="1" hangingPunct="1"/>
            <a:r>
              <a:rPr lang="en-US" altLang="zh-CN" sz="3000" b="1" dirty="0">
                <a:solidFill>
                  <a:srgbClr val="000099"/>
                </a:solidFill>
              </a:rPr>
              <a:t>3. </a:t>
            </a:r>
            <a:r>
              <a:rPr lang="zh-CN" altLang="en-US" sz="3000" b="1" dirty="0">
                <a:solidFill>
                  <a:srgbClr val="000099"/>
                </a:solidFill>
              </a:rPr>
              <a:t>电容元件</a:t>
            </a:r>
          </a:p>
        </p:txBody>
      </p:sp>
      <p:grpSp>
        <p:nvGrpSpPr>
          <p:cNvPr id="2" name="Group 2087"/>
          <p:cNvGrpSpPr/>
          <p:nvPr/>
        </p:nvGrpSpPr>
        <p:grpSpPr bwMode="auto">
          <a:xfrm>
            <a:off x="554038" y="1560513"/>
            <a:ext cx="2379662" cy="990600"/>
            <a:chOff x="336" y="1496"/>
            <a:chExt cx="1499" cy="624"/>
          </a:xfrm>
        </p:grpSpPr>
        <p:sp>
          <p:nvSpPr>
            <p:cNvPr id="22539" name="Text Box 2053"/>
            <p:cNvSpPr txBox="1">
              <a:spLocks noChangeArrowheads="1"/>
            </p:cNvSpPr>
            <p:nvPr/>
          </p:nvSpPr>
          <p:spPr bwMode="auto">
            <a:xfrm>
              <a:off x="336" y="1608"/>
              <a:ext cx="78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b="1"/>
                <a:t>电容：</a:t>
              </a:r>
            </a:p>
          </p:txBody>
        </p:sp>
        <p:graphicFrame>
          <p:nvGraphicFramePr>
            <p:cNvPr id="22540" name="Object 2054">
              <a:hlinkClick r:id="" action="ppaction://ole?verb=0"/>
            </p:cNvPr>
            <p:cNvGraphicFramePr/>
            <p:nvPr/>
          </p:nvGraphicFramePr>
          <p:xfrm>
            <a:off x="1067" y="1496"/>
            <a:ext cx="7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36" name="Equation" r:id="rId3" imgW="648970" imgH="609600" progId="Equation.DSMT4">
                    <p:embed/>
                  </p:oleObj>
                </mc:Choice>
                <mc:Fallback>
                  <p:oleObj name="Equation" r:id="rId3" imgW="648970" imgH="6096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7" y="1496"/>
                          <a:ext cx="7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00" name="Object 2080">
            <a:hlinkClick r:id="" action="ppaction://ole?verb=0"/>
          </p:cNvPr>
          <p:cNvGraphicFramePr/>
          <p:nvPr/>
        </p:nvGraphicFramePr>
        <p:xfrm>
          <a:off x="1714500" y="3128963"/>
          <a:ext cx="1631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5" imgW="904875" imgH="629285" progId="Equation.DSMT4">
                  <p:embed/>
                </p:oleObj>
              </mc:Choice>
              <mc:Fallback>
                <p:oleObj name="Equation" r:id="rId5" imgW="904875" imgH="629285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3128963"/>
                        <a:ext cx="1631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Text Box 2081"/>
          <p:cNvSpPr txBox="1">
            <a:spLocks noChangeArrowheads="1"/>
          </p:cNvSpPr>
          <p:nvPr/>
        </p:nvSpPr>
        <p:spPr bwMode="auto">
          <a:xfrm>
            <a:off x="161925" y="2574925"/>
            <a:ext cx="6757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/>
              <a:t>    </a:t>
            </a:r>
            <a:r>
              <a:rPr lang="zh-CN" altLang="en-US" sz="2800" b="1"/>
              <a:t>当电压 </a:t>
            </a:r>
            <a:r>
              <a:rPr lang="en-US" altLang="zh-CN" sz="2800" b="1" i="1"/>
              <a:t>u </a:t>
            </a:r>
            <a:r>
              <a:rPr lang="zh-CN" altLang="en-US" sz="2800" b="1"/>
              <a:t>变化时，在电路中产生电流</a:t>
            </a:r>
            <a:r>
              <a:rPr lang="en-US" altLang="zh-CN" sz="2800" b="1"/>
              <a:t> 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pic>
        <p:nvPicPr>
          <p:cNvPr id="22534" name="Picture 2088" descr="图片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75" y="746125"/>
            <a:ext cx="1736725" cy="2325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31813" y="1103313"/>
            <a:ext cx="6121400" cy="523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2800" b="1" dirty="0">
                <a:latin typeface="+mn-ea"/>
                <a:ea typeface="+mn-ea"/>
              </a:rPr>
              <a:t>表征产生电场、</a:t>
            </a:r>
            <a:r>
              <a:rPr lang="zh-CN" altLang="zh-CN" sz="2800" b="1" dirty="0">
                <a:solidFill>
                  <a:srgbClr val="E60000"/>
                </a:solidFill>
                <a:latin typeface="+mn-ea"/>
                <a:ea typeface="+mn-ea"/>
              </a:rPr>
              <a:t>储存</a:t>
            </a:r>
            <a:r>
              <a:rPr lang="zh-CN" altLang="zh-CN" sz="2800" b="1" dirty="0">
                <a:latin typeface="+mn-ea"/>
                <a:ea typeface="+mn-ea"/>
              </a:rPr>
              <a:t>电场能量的元件</a:t>
            </a:r>
            <a:r>
              <a:rPr lang="zh-CN" altLang="en-US" sz="2800" b="1" dirty="0">
                <a:latin typeface="+mn-ea"/>
                <a:ea typeface="+mn-ea"/>
              </a:rPr>
              <a:t>。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121025" y="1812925"/>
            <a:ext cx="1125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（</a:t>
            </a:r>
            <a:r>
              <a:rPr lang="en-US" altLang="zh-CN" sz="2800" b="1"/>
              <a:t>F</a:t>
            </a:r>
            <a:r>
              <a:rPr lang="zh-CN" altLang="en-US" sz="2800" b="1"/>
              <a:t>）</a:t>
            </a:r>
          </a:p>
        </p:txBody>
      </p:sp>
      <p:sp>
        <p:nvSpPr>
          <p:cNvPr id="18" name="Text Box 2090" descr="小棋盘"/>
          <p:cNvSpPr txBox="1">
            <a:spLocks noChangeArrowheads="1"/>
          </p:cNvSpPr>
          <p:nvPr/>
        </p:nvSpPr>
        <p:spPr bwMode="auto">
          <a:xfrm>
            <a:off x="747713" y="4249738"/>
            <a:ext cx="5905500" cy="558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28575">
            <a:solidFill>
              <a:srgbClr val="0066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+mn-ea"/>
              </a:rPr>
              <a:t>u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+mn-ea"/>
              </a:rPr>
              <a:t>、</a:t>
            </a:r>
            <a:r>
              <a:rPr lang="en-US" altLang="zh-CN" sz="2800" b="1" i="1" dirty="0" err="1">
                <a:solidFill>
                  <a:srgbClr val="000099"/>
                </a:solidFill>
                <a:latin typeface="+mn-lt"/>
                <a:ea typeface="+mn-ea"/>
              </a:rPr>
              <a:t>i</a:t>
            </a:r>
            <a:r>
              <a:rPr lang="en-US" altLang="zh-CN" sz="2800" b="1" i="1" dirty="0">
                <a:solidFill>
                  <a:srgbClr val="000099"/>
                </a:solidFill>
                <a:latin typeface="+mn-lt"/>
                <a:ea typeface="+mn-ea"/>
              </a:rPr>
              <a:t>  </a:t>
            </a:r>
            <a:r>
              <a:rPr lang="zh-CN" altLang="en-US" sz="2800" b="1" dirty="0">
                <a:solidFill>
                  <a:srgbClr val="000099"/>
                </a:solidFill>
                <a:latin typeface="+mn-lt"/>
                <a:ea typeface="+mn-ea"/>
              </a:rPr>
              <a:t>参考方向不同时，项前加负号</a:t>
            </a:r>
          </a:p>
        </p:txBody>
      </p:sp>
      <p:sp>
        <p:nvSpPr>
          <p:cNvPr id="20" name="Rectangle 2091"/>
          <p:cNvSpPr>
            <a:spLocks noChangeArrowheads="1"/>
          </p:cNvSpPr>
          <p:nvPr/>
        </p:nvSpPr>
        <p:spPr bwMode="auto">
          <a:xfrm>
            <a:off x="554038" y="5049838"/>
            <a:ext cx="8135937" cy="936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当电容两端加</a:t>
            </a:r>
            <a:r>
              <a:rPr lang="zh-CN" altLang="en-US" sz="2800" b="1" dirty="0">
                <a:solidFill>
                  <a:srgbClr val="E60000"/>
                </a:solidFill>
                <a:latin typeface="+mn-ea"/>
                <a:ea typeface="+mn-ea"/>
              </a:rPr>
              <a:t>恒定电压时</a:t>
            </a:r>
            <a:r>
              <a:rPr lang="zh-CN" altLang="en-US" sz="2800" b="1" dirty="0">
                <a:solidFill>
                  <a:srgbClr val="201A96"/>
                </a:solidFill>
                <a:latin typeface="+mn-ea"/>
                <a:ea typeface="+mn-ea"/>
              </a:rPr>
              <a:t>，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其中电流 </a:t>
            </a:r>
            <a:r>
              <a:rPr lang="en-US" altLang="zh-CN" sz="2800" b="1" i="1" dirty="0">
                <a:solidFill>
                  <a:srgbClr val="000000"/>
                </a:solidFill>
                <a:latin typeface="+mn-lt"/>
                <a:ea typeface="+mn-ea"/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  <a:ea typeface="+mn-ea"/>
              </a:rPr>
              <a:t>为零，</a:t>
            </a:r>
            <a:r>
              <a:rPr lang="zh-CN" altLang="en-US" sz="2800" b="1" dirty="0">
                <a:solidFill>
                  <a:srgbClr val="E60000"/>
                </a:solidFill>
                <a:latin typeface="+mn-ea"/>
                <a:ea typeface="+mn-ea"/>
              </a:rPr>
              <a:t>电容元件可视为开路</a:t>
            </a:r>
            <a:r>
              <a:rPr lang="zh-CN" altLang="en-US" sz="2800" b="1" dirty="0">
                <a:solidFill>
                  <a:srgbClr val="0000CC"/>
                </a:solidFill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590711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1" grpId="0" autoUpdateAnimBg="0"/>
      <p:bldP spid="14" grpId="0"/>
      <p:bldP spid="3" grpId="0"/>
      <p:bldP spid="18" grpId="0" animBg="1"/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2052"/>
          <p:cNvSpPr txBox="1">
            <a:spLocks noChangeArrowheads="1"/>
          </p:cNvSpPr>
          <p:nvPr/>
        </p:nvSpPr>
        <p:spPr bwMode="auto">
          <a:xfrm>
            <a:off x="1279525" y="4325938"/>
            <a:ext cx="184150" cy="5794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endParaRPr lang="en-US" sz="32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4999" name="Rectangle 2055"/>
          <p:cNvSpPr>
            <a:spLocks noChangeArrowheads="1"/>
          </p:cNvSpPr>
          <p:nvPr/>
        </p:nvSpPr>
        <p:spPr bwMode="auto">
          <a:xfrm>
            <a:off x="688975" y="3432175"/>
            <a:ext cx="845502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10000"/>
                </a:solidFill>
                <a:latin typeface="宋体" panose="02010600030101010101" pitchFamily="2" charset="-122"/>
              </a:rPr>
              <a:t>即电容将电能转换为电场能储存在电容中</a:t>
            </a:r>
            <a:endParaRPr lang="en-US" altLang="zh-CN" sz="2800" b="1">
              <a:solidFill>
                <a:srgbClr val="010000"/>
              </a:solidFill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800" b="1">
                <a:solidFill>
                  <a:srgbClr val="010000"/>
                </a:solidFill>
                <a:latin typeface="宋体" panose="02010600030101010101" pitchFamily="2" charset="-122"/>
              </a:rPr>
              <a:t>电压增大，电场能增大，电容元件从电源取用电能；电压减小，电场能减小，电容元件向电源放还能量。</a:t>
            </a:r>
          </a:p>
        </p:txBody>
      </p:sp>
      <p:sp>
        <p:nvSpPr>
          <p:cNvPr id="85006" name="Text Box 2062"/>
          <p:cNvSpPr txBox="1">
            <a:spLocks noChangeArrowheads="1"/>
          </p:cNvSpPr>
          <p:nvPr/>
        </p:nvSpPr>
        <p:spPr bwMode="auto">
          <a:xfrm>
            <a:off x="665163" y="5410200"/>
            <a:ext cx="80946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</a:rPr>
              <a:t>本节所讲的均为线性元件，即</a:t>
            </a:r>
            <a:r>
              <a:rPr lang="en-US" altLang="zh-CN" sz="2800" b="1" i="1">
                <a:solidFill>
                  <a:srgbClr val="000099"/>
                </a:solidFill>
              </a:rPr>
              <a:t>R</a:t>
            </a:r>
            <a:r>
              <a:rPr lang="zh-CN" altLang="en-US" sz="2800" b="1" i="1">
                <a:solidFill>
                  <a:srgbClr val="000099"/>
                </a:solidFill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</a:rPr>
              <a:t>L</a:t>
            </a:r>
            <a:r>
              <a:rPr lang="zh-CN" altLang="en-US" sz="2800" b="1" i="1">
                <a:solidFill>
                  <a:srgbClr val="000099"/>
                </a:solidFill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</a:rPr>
              <a:t>C</a:t>
            </a:r>
            <a:r>
              <a:rPr lang="zh-CN" altLang="en-US" sz="2800" b="1">
                <a:solidFill>
                  <a:srgbClr val="000099"/>
                </a:solidFill>
              </a:rPr>
              <a:t>都是常数。</a:t>
            </a:r>
          </a:p>
        </p:txBody>
      </p:sp>
      <p:graphicFrame>
        <p:nvGraphicFramePr>
          <p:cNvPr id="8" name="Object 0"/>
          <p:cNvGraphicFramePr>
            <a:graphicFrameLocks noChangeAspect="1"/>
          </p:cNvGraphicFramePr>
          <p:nvPr/>
        </p:nvGraphicFramePr>
        <p:xfrm>
          <a:off x="1887538" y="2532063"/>
          <a:ext cx="286385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3" imgW="812165" imgH="419100" progId="Equation.DSMT4">
                  <p:embed/>
                </p:oleObj>
              </mc:Choice>
              <mc:Fallback>
                <p:oleObj name="Equation" r:id="rId3" imgW="812165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2532063"/>
                        <a:ext cx="286385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AutoShape 12" descr="75%"/>
          <p:cNvSpPr>
            <a:spLocks noChangeArrowheads="1"/>
          </p:cNvSpPr>
          <p:nvPr/>
        </p:nvSpPr>
        <p:spPr bwMode="auto">
          <a:xfrm>
            <a:off x="5219700" y="2587625"/>
            <a:ext cx="1330325" cy="592138"/>
          </a:xfrm>
          <a:prstGeom prst="wedgeRoundRectCallout">
            <a:avLst>
              <a:gd name="adj1" fmla="val -93793"/>
              <a:gd name="adj2" fmla="val 36517"/>
              <a:gd name="adj3" fmla="val 16667"/>
            </a:avLst>
          </a:prstGeom>
          <a:pattFill prst="pct75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+mn-ea"/>
                <a:ea typeface="+mn-ea"/>
              </a:rPr>
              <a:t>电场能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35013" y="515938"/>
            <a:ext cx="24685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zh-CN" sz="2800" b="1" dirty="0">
                <a:solidFill>
                  <a:srgbClr val="E60000"/>
                </a:solidFill>
                <a:latin typeface="+mn-ea"/>
                <a:ea typeface="+mn-ea"/>
              </a:rPr>
              <a:t>电容元件储能</a:t>
            </a:r>
            <a:endParaRPr lang="zh-CN" altLang="en-US" sz="2800" b="1" dirty="0">
              <a:solidFill>
                <a:srgbClr val="E6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Object 1"/>
          <p:cNvGraphicFramePr>
            <a:graphicFrameLocks noChangeAspect="1"/>
          </p:cNvGraphicFramePr>
          <p:nvPr/>
        </p:nvGraphicFramePr>
        <p:xfrm>
          <a:off x="1522413" y="1600200"/>
          <a:ext cx="5140325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5" imgW="1651000" imgH="393700" progId="Equation.3">
                  <p:embed/>
                </p:oleObj>
              </mc:Choice>
              <mc:Fallback>
                <p:oleObj name="Equation" r:id="rId5" imgW="165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413" y="1600200"/>
                        <a:ext cx="5140325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5"/>
          <p:cNvSpPr>
            <a:spLocks noChangeArrowheads="1"/>
          </p:cNvSpPr>
          <p:nvPr/>
        </p:nvSpPr>
        <p:spPr bwMode="auto">
          <a:xfrm>
            <a:off x="690563" y="923925"/>
            <a:ext cx="6376987" cy="838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2075" tIns="46038" rIns="92075" bIns="46038" anchor="ctr"/>
          <a:lstStyle/>
          <a:p>
            <a:pPr>
              <a:defRPr/>
            </a:pPr>
            <a:r>
              <a:rPr lang="zh-CN" altLang="en-US" sz="2800" b="1" dirty="0">
                <a:solidFill>
                  <a:srgbClr val="010000"/>
                </a:solidFill>
                <a:latin typeface="+mn-lt"/>
                <a:ea typeface="+mn-ea"/>
              </a:rPr>
              <a:t>将前式两边同乘上 </a:t>
            </a:r>
            <a:r>
              <a:rPr lang="en-US" altLang="zh-CN" sz="2800" b="1" i="1" dirty="0">
                <a:solidFill>
                  <a:srgbClr val="FF0000"/>
                </a:solidFill>
                <a:latin typeface="+mn-lt"/>
                <a:ea typeface="+mn-ea"/>
              </a:rPr>
              <a:t>u</a:t>
            </a:r>
            <a:r>
              <a:rPr lang="zh-CN" altLang="en-US" sz="2800" b="1" dirty="0">
                <a:solidFill>
                  <a:srgbClr val="010000"/>
                </a:solidFill>
                <a:latin typeface="+mn-lt"/>
                <a:ea typeface="+mn-ea"/>
              </a:rPr>
              <a:t>，并积分，则得：</a:t>
            </a:r>
          </a:p>
        </p:txBody>
      </p:sp>
    </p:spTree>
    <p:extLst>
      <p:ext uri="{BB962C8B-B14F-4D97-AF65-F5344CB8AC3E}">
        <p14:creationId xmlns:p14="http://schemas.microsoft.com/office/powerpoint/2010/main" val="2667792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utoUpdateAnimBg="0"/>
      <p:bldP spid="85006" grpId="0" autoUpdateAnimBg="0"/>
      <p:bldP spid="9" grpId="0" animBg="1" autoUpdateAnimBg="0"/>
      <p:bldP spid="1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83"/>
          <p:cNvSpPr txBox="1">
            <a:spLocks noChangeArrowheads="1"/>
          </p:cNvSpPr>
          <p:nvPr/>
        </p:nvSpPr>
        <p:spPr bwMode="auto">
          <a:xfrm>
            <a:off x="1425575" y="958850"/>
            <a:ext cx="6672263" cy="5238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EC0000"/>
                </a:solidFill>
                <a:latin typeface="+mn-ea"/>
                <a:ea typeface="+mn-ea"/>
              </a:rPr>
              <a:t>电阻元件、电感元件和电容元件的特征</a:t>
            </a:r>
          </a:p>
        </p:txBody>
      </p:sp>
      <p:grpSp>
        <p:nvGrpSpPr>
          <p:cNvPr id="24579" name="组合 2"/>
          <p:cNvGrpSpPr/>
          <p:nvPr/>
        </p:nvGrpSpPr>
        <p:grpSpPr bwMode="auto">
          <a:xfrm>
            <a:off x="278780" y="1736725"/>
            <a:ext cx="8474927" cy="4351841"/>
            <a:chOff x="722886" y="1500558"/>
            <a:chExt cx="7698777" cy="3385767"/>
          </a:xfrm>
        </p:grpSpPr>
        <p:grpSp>
          <p:nvGrpSpPr>
            <p:cNvPr id="24580" name="组合 3"/>
            <p:cNvGrpSpPr/>
            <p:nvPr/>
          </p:nvGrpSpPr>
          <p:grpSpPr bwMode="auto">
            <a:xfrm>
              <a:off x="722886" y="1500558"/>
              <a:ext cx="7698777" cy="3385767"/>
              <a:chOff x="771136" y="1115119"/>
              <a:chExt cx="7698777" cy="3385767"/>
            </a:xfrm>
          </p:grpSpPr>
          <p:sp>
            <p:nvSpPr>
              <p:cNvPr id="13" name="Text Box 31"/>
              <p:cNvSpPr txBox="1">
                <a:spLocks noChangeArrowheads="1"/>
              </p:cNvSpPr>
              <p:nvPr/>
            </p:nvSpPr>
            <p:spPr bwMode="auto">
              <a:xfrm>
                <a:off x="2044212" y="1172290"/>
                <a:ext cx="1142911" cy="3460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lnSpc>
                    <a:spcPct val="80000"/>
                  </a:lnSpc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元件</a:t>
                </a:r>
              </a:p>
            </p:txBody>
          </p:sp>
          <p:graphicFrame>
            <p:nvGraphicFramePr>
              <p:cNvPr id="24590" name="Object 33"/>
              <p:cNvGraphicFramePr>
                <a:graphicFrameLocks noChangeAspect="1"/>
              </p:cNvGraphicFramePr>
              <p:nvPr/>
            </p:nvGraphicFramePr>
            <p:xfrm>
              <a:off x="5009989" y="1706912"/>
              <a:ext cx="1371600" cy="8953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1" name="Equation" r:id="rId3" imgW="571500" imgH="393700" progId="Equation.3">
                      <p:embed/>
                    </p:oleObj>
                  </mc:Choice>
                  <mc:Fallback>
                    <p:oleObj name="Equation" r:id="rId3" imgW="5715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09989" y="1706912"/>
                            <a:ext cx="1371600" cy="8953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 r:embed="rId5"/>
                                  <a:srcRect/>
                                  <a:tile tx="0" ty="0" sx="100000" sy="100000" flip="none" algn="tl"/>
                                </a:blip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591" name="Object 36"/>
              <p:cNvGraphicFramePr>
                <a:graphicFrameLocks noChangeAspect="1"/>
              </p:cNvGraphicFramePr>
              <p:nvPr/>
            </p:nvGraphicFramePr>
            <p:xfrm>
              <a:off x="6856406" y="1720514"/>
              <a:ext cx="1295400" cy="906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2" name="Equation" r:id="rId6" imgW="571500" imgH="393700" progId="Equation.3">
                      <p:embed/>
                    </p:oleObj>
                  </mc:Choice>
                  <mc:Fallback>
                    <p:oleObj name="Equation" r:id="rId6" imgW="571500" imgH="3937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856406" y="1720514"/>
                            <a:ext cx="1295400" cy="9064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blipFill dpi="0" rotWithShape="0">
                                  <a:blip r:embed="rId5"/>
                                  <a:srcRect/>
                                  <a:tile tx="0" ty="0" sx="100000" sy="100000" flip="none" algn="tl"/>
                                </a:blip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" name="Text Box 38"/>
              <p:cNvSpPr txBox="1">
                <a:spLocks noChangeArrowheads="1"/>
              </p:cNvSpPr>
              <p:nvPr/>
            </p:nvSpPr>
            <p:spPr bwMode="auto">
              <a:xfrm>
                <a:off x="3150613" y="1167526"/>
                <a:ext cx="1669920" cy="4119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电阻元件</a:t>
                </a:r>
              </a:p>
            </p:txBody>
          </p:sp>
          <p:sp>
            <p:nvSpPr>
              <p:cNvPr id="17" name="Text Box 39"/>
              <p:cNvSpPr txBox="1">
                <a:spLocks noChangeArrowheads="1"/>
              </p:cNvSpPr>
              <p:nvPr/>
            </p:nvSpPr>
            <p:spPr bwMode="auto">
              <a:xfrm>
                <a:off x="771136" y="1967914"/>
                <a:ext cx="2401700" cy="3790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电压电流关系式</a:t>
                </a:r>
              </a:p>
            </p:txBody>
          </p:sp>
          <p:graphicFrame>
            <p:nvGraphicFramePr>
              <p:cNvPr id="24594" name="Object 40"/>
              <p:cNvGraphicFramePr>
                <a:graphicFrameLocks noChangeAspect="1"/>
              </p:cNvGraphicFramePr>
              <p:nvPr/>
            </p:nvGraphicFramePr>
            <p:xfrm>
              <a:off x="3305739" y="1964703"/>
              <a:ext cx="1224912" cy="408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3" name="公式" r:id="rId8" imgW="431165" imgH="177800" progId="Equation.3">
                      <p:embed/>
                    </p:oleObj>
                  </mc:Choice>
                  <mc:Fallback>
                    <p:oleObj name="公式" r:id="rId8" imgW="431165" imgH="1778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5739" y="1964703"/>
                            <a:ext cx="1224912" cy="4083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Line 43"/>
              <p:cNvSpPr>
                <a:spLocks noChangeShapeType="1"/>
              </p:cNvSpPr>
              <p:nvPr/>
            </p:nvSpPr>
            <p:spPr bwMode="auto">
              <a:xfrm>
                <a:off x="831456" y="1129412"/>
                <a:ext cx="763686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ea"/>
                  <a:ea typeface="+mn-ea"/>
                </a:endParaRPr>
              </a:p>
            </p:txBody>
          </p:sp>
          <p:sp>
            <p:nvSpPr>
              <p:cNvPr id="20" name="Line 48"/>
              <p:cNvSpPr>
                <a:spLocks noChangeShapeType="1"/>
              </p:cNvSpPr>
              <p:nvPr/>
            </p:nvSpPr>
            <p:spPr bwMode="auto">
              <a:xfrm>
                <a:off x="833043" y="1720175"/>
                <a:ext cx="7635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dirty="0">
                  <a:latin typeface="+mn-ea"/>
                  <a:ea typeface="+mn-ea"/>
                </a:endParaRPr>
              </a:p>
            </p:txBody>
          </p:sp>
          <p:sp>
            <p:nvSpPr>
              <p:cNvPr id="21" name="Line 49"/>
              <p:cNvSpPr>
                <a:spLocks noChangeShapeType="1"/>
              </p:cNvSpPr>
              <p:nvPr/>
            </p:nvSpPr>
            <p:spPr bwMode="auto">
              <a:xfrm>
                <a:off x="3091881" y="1145293"/>
                <a:ext cx="0" cy="33555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2" name="Line 50"/>
              <p:cNvSpPr>
                <a:spLocks noChangeShapeType="1"/>
              </p:cNvSpPr>
              <p:nvPr/>
            </p:nvSpPr>
            <p:spPr bwMode="auto">
              <a:xfrm>
                <a:off x="4831646" y="1145293"/>
                <a:ext cx="0" cy="33555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 dirty="0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Line 51"/>
              <p:cNvSpPr>
                <a:spLocks noChangeShapeType="1"/>
              </p:cNvSpPr>
              <p:nvPr/>
            </p:nvSpPr>
            <p:spPr bwMode="auto">
              <a:xfrm>
                <a:off x="6660304" y="1145293"/>
                <a:ext cx="0" cy="33555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Text Box 53"/>
              <p:cNvSpPr txBox="1">
                <a:spLocks noChangeArrowheads="1"/>
              </p:cNvSpPr>
              <p:nvPr/>
            </p:nvSpPr>
            <p:spPr bwMode="auto">
              <a:xfrm>
                <a:off x="808321" y="1280278"/>
                <a:ext cx="770114" cy="4119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特征</a:t>
                </a:r>
              </a:p>
            </p:txBody>
          </p:sp>
          <p:sp>
            <p:nvSpPr>
              <p:cNvPr id="25" name="Text Box 58"/>
              <p:cNvSpPr txBox="1">
                <a:spLocks noChangeArrowheads="1"/>
              </p:cNvSpPr>
              <p:nvPr/>
            </p:nvSpPr>
            <p:spPr bwMode="auto">
              <a:xfrm>
                <a:off x="5351392" y="1165937"/>
                <a:ext cx="770114" cy="4119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电感</a:t>
                </a:r>
              </a:p>
            </p:txBody>
          </p:sp>
          <p:sp>
            <p:nvSpPr>
              <p:cNvPr id="26" name="Text Box 59"/>
              <p:cNvSpPr txBox="1">
                <a:spLocks noChangeArrowheads="1"/>
              </p:cNvSpPr>
              <p:nvPr/>
            </p:nvSpPr>
            <p:spPr bwMode="auto">
              <a:xfrm>
                <a:off x="7151478" y="1164350"/>
                <a:ext cx="770114" cy="41196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>
                  <a:spcBef>
                    <a:spcPct val="50000"/>
                  </a:spcBef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电容</a:t>
                </a:r>
              </a:p>
            </p:txBody>
          </p:sp>
          <p:sp>
            <p:nvSpPr>
              <p:cNvPr id="27" name="Line 60"/>
              <p:cNvSpPr>
                <a:spLocks noChangeShapeType="1"/>
              </p:cNvSpPr>
              <p:nvPr/>
            </p:nvSpPr>
            <p:spPr bwMode="auto">
              <a:xfrm>
                <a:off x="833043" y="2626963"/>
                <a:ext cx="76368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lt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24604" name="直接连接符 27"/>
              <p:cNvCxnSpPr/>
              <p:nvPr/>
            </p:nvCxnSpPr>
            <p:spPr bwMode="auto">
              <a:xfrm rot="60000">
                <a:off x="814592" y="1142992"/>
                <a:ext cx="2289260" cy="547263"/>
              </a:xfrm>
              <a:prstGeom prst="line">
                <a:avLst/>
              </a:prstGeom>
              <a:noFill/>
              <a:ln w="28575" algn="ctr">
                <a:solidFill>
                  <a:schemeClr val="tx1"/>
                </a:solidFill>
                <a:round/>
              </a:ln>
            </p:spPr>
          </p:cxnSp>
          <p:sp>
            <p:nvSpPr>
              <p:cNvPr id="29" name="Line 60"/>
              <p:cNvSpPr>
                <a:spLocks noChangeShapeType="1"/>
              </p:cNvSpPr>
              <p:nvPr/>
            </p:nvSpPr>
            <p:spPr bwMode="auto">
              <a:xfrm>
                <a:off x="825107" y="3548044"/>
                <a:ext cx="763528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0" name="Line 49"/>
              <p:cNvSpPr>
                <a:spLocks noChangeShapeType="1"/>
              </p:cNvSpPr>
              <p:nvPr/>
            </p:nvSpPr>
            <p:spPr bwMode="auto">
              <a:xfrm>
                <a:off x="831456" y="1118295"/>
                <a:ext cx="0" cy="338259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Text Box 39"/>
              <p:cNvSpPr txBox="1">
                <a:spLocks noChangeArrowheads="1"/>
              </p:cNvSpPr>
              <p:nvPr/>
            </p:nvSpPr>
            <p:spPr bwMode="auto">
              <a:xfrm>
                <a:off x="821932" y="2860409"/>
                <a:ext cx="1711192" cy="37900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pPr>
                  <a:lnSpc>
                    <a:spcPct val="90000"/>
                  </a:lnSpc>
                  <a:defRPr/>
                </a:pPr>
                <a:r>
                  <a:rPr lang="zh-CN" altLang="en-US" sz="2400" b="1" dirty="0">
                    <a:latin typeface="+mn-ea"/>
                    <a:ea typeface="+mn-ea"/>
                  </a:rPr>
                  <a:t>参数意义</a:t>
                </a:r>
              </a:p>
            </p:txBody>
          </p:sp>
          <p:sp>
            <p:nvSpPr>
              <p:cNvPr id="32" name="Line 51"/>
              <p:cNvSpPr>
                <a:spLocks noChangeShapeType="1"/>
              </p:cNvSpPr>
              <p:nvPr/>
            </p:nvSpPr>
            <p:spPr bwMode="auto">
              <a:xfrm>
                <a:off x="8460389" y="1115119"/>
                <a:ext cx="0" cy="338576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 sz="2400" b="1">
                  <a:latin typeface="+mn-lt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24581" name="Object 2054">
              <a:hlinkClick r:id="" action="ppaction://ole?verb=0"/>
            </p:cNvPr>
            <p:cNvGraphicFramePr/>
            <p:nvPr/>
          </p:nvGraphicFramePr>
          <p:xfrm>
            <a:off x="6781615" y="2959516"/>
            <a:ext cx="1321941" cy="9538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4" name="Equation" r:id="rId10" imgW="508000" imgH="419100" progId="Equation.DSMT4">
                    <p:embed/>
                  </p:oleObj>
                </mc:Choice>
                <mc:Fallback>
                  <p:oleObj name="Equation" r:id="rId10" imgW="5080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615" y="2959516"/>
                          <a:ext cx="1321941" cy="9538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2" name="Object 3077"/>
            <p:cNvGraphicFramePr>
              <a:graphicFrameLocks noChangeAspect="1"/>
            </p:cNvGraphicFramePr>
            <p:nvPr/>
          </p:nvGraphicFramePr>
          <p:xfrm>
            <a:off x="4915975" y="3049813"/>
            <a:ext cx="1430108" cy="8948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5" name="Equation" r:id="rId12" imgW="660400" imgH="419100" progId="Equation.DSMT4">
                    <p:embed/>
                  </p:oleObj>
                </mc:Choice>
                <mc:Fallback>
                  <p:oleObj name="Equation" r:id="rId12" imgW="6604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975" y="3049813"/>
                          <a:ext cx="1430108" cy="8948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3" name="Object 3081"/>
            <p:cNvGraphicFramePr>
              <a:graphicFrameLocks noChangeAspect="1"/>
            </p:cNvGraphicFramePr>
            <p:nvPr/>
          </p:nvGraphicFramePr>
          <p:xfrm>
            <a:off x="3310026" y="2957110"/>
            <a:ext cx="1075325" cy="9437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6" name="Equation" r:id="rId14" imgW="508000" imgH="419100" progId="Equation.DSMT4">
                    <p:embed/>
                  </p:oleObj>
                </mc:Choice>
                <mc:Fallback>
                  <p:oleObj name="Equation" r:id="rId14" imgW="5080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0026" y="2957110"/>
                          <a:ext cx="1075325" cy="9437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Line 60"/>
            <p:cNvSpPr>
              <a:spLocks noChangeShapeType="1"/>
            </p:cNvSpPr>
            <p:nvPr/>
          </p:nvSpPr>
          <p:spPr bwMode="auto">
            <a:xfrm>
              <a:off x="786381" y="4886325"/>
              <a:ext cx="76352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>
                <a:defRPr/>
              </a:pPr>
              <a:endParaRPr lang="zh-CN" altLang="en-US" sz="2400" b="1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9" name="Text Box 39"/>
            <p:cNvSpPr txBox="1">
              <a:spLocks noChangeArrowheads="1"/>
            </p:cNvSpPr>
            <p:nvPr/>
          </p:nvSpPr>
          <p:spPr bwMode="auto">
            <a:xfrm>
              <a:off x="802255" y="4198691"/>
              <a:ext cx="1030207" cy="379003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defRPr/>
              </a:pPr>
              <a:r>
                <a:rPr lang="zh-CN" altLang="en-US" sz="2400" b="1" dirty="0">
                  <a:latin typeface="+mn-ea"/>
                  <a:ea typeface="+mn-ea"/>
                </a:rPr>
                <a:t>能量</a:t>
              </a:r>
            </a:p>
          </p:txBody>
        </p:sp>
        <p:graphicFrame>
          <p:nvGraphicFramePr>
            <p:cNvPr id="24586" name="Object 3085">
              <a:hlinkClick r:id="" action="ppaction://ole?verb=0"/>
            </p:cNvPr>
            <p:cNvGraphicFramePr/>
            <p:nvPr/>
          </p:nvGraphicFramePr>
          <p:xfrm>
            <a:off x="3124627" y="4011460"/>
            <a:ext cx="1620039" cy="807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7" name="Equation" r:id="rId16" imgW="571500" imgH="342900" progId="Equation.DSMT4">
                    <p:embed/>
                  </p:oleObj>
                </mc:Choice>
                <mc:Fallback>
                  <p:oleObj name="Equation" r:id="rId16" imgW="571500" imgH="3429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627" y="4011460"/>
                          <a:ext cx="1620039" cy="807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7" name="Object 2048"/>
            <p:cNvGraphicFramePr>
              <a:graphicFrameLocks noChangeAspect="1"/>
            </p:cNvGraphicFramePr>
            <p:nvPr/>
          </p:nvGraphicFramePr>
          <p:xfrm>
            <a:off x="5245657" y="3866564"/>
            <a:ext cx="969236" cy="10068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8" name="Equation" r:id="rId18" imgW="393700" imgH="419100" progId="Equation.DSMT4">
                    <p:embed/>
                  </p:oleObj>
                </mc:Choice>
                <mc:Fallback>
                  <p:oleObj name="Equation" r:id="rId18" imgW="3937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657" y="3866564"/>
                          <a:ext cx="969236" cy="10068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2048"/>
            <p:cNvGraphicFramePr>
              <a:graphicFrameLocks noChangeAspect="1"/>
            </p:cNvGraphicFramePr>
            <p:nvPr/>
          </p:nvGraphicFramePr>
          <p:xfrm>
            <a:off x="6915150" y="3878263"/>
            <a:ext cx="1033463" cy="1008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9" name="Equation" r:id="rId20" imgW="419100" imgH="419100" progId="Equation.DSMT4">
                    <p:embed/>
                  </p:oleObj>
                </mc:Choice>
                <mc:Fallback>
                  <p:oleObj name="Equation" r:id="rId20" imgW="419100" imgH="4191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5150" y="3878263"/>
                          <a:ext cx="1033463" cy="10080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95443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612964" y="534202"/>
            <a:ext cx="3096344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+mn-lt"/>
              </a:rPr>
              <a:t>1.4.2 </a:t>
            </a:r>
            <a:r>
              <a:rPr lang="zh-CN" altLang="en-US" sz="3000" b="1" dirty="0">
                <a:solidFill>
                  <a:srgbClr val="000099"/>
                </a:solidFill>
                <a:latin typeface="+mn-lt"/>
              </a:rPr>
              <a:t>电源元件</a:t>
            </a:r>
          </a:p>
        </p:txBody>
      </p:sp>
      <p:sp>
        <p:nvSpPr>
          <p:cNvPr id="3" name="Text Box 3074"/>
          <p:cNvSpPr txBox="1">
            <a:spLocks noChangeArrowheads="1"/>
          </p:cNvSpPr>
          <p:nvPr/>
        </p:nvSpPr>
        <p:spPr bwMode="auto">
          <a:xfrm>
            <a:off x="580487" y="2130210"/>
            <a:ext cx="250414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</a:rPr>
              <a:t>独立电源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95278" y="1041650"/>
            <a:ext cx="8064254" cy="107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/>
              <a:t>电路的工作离不开各种电源的作用，按电源的不同性质可分为独立电源和受控电源两大类。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297783" y="3209790"/>
            <a:ext cx="2576562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</a:rPr>
              <a:t>1</a:t>
            </a:r>
            <a:r>
              <a:rPr lang="zh-CN" altLang="en-US" sz="2800" b="1" kern="0" dirty="0">
                <a:solidFill>
                  <a:srgbClr val="000099"/>
                </a:solidFill>
              </a:rPr>
              <a:t>）电压源</a:t>
            </a: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580487" y="3717365"/>
            <a:ext cx="3801586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</a:rPr>
              <a:t>恒压源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000099"/>
                </a:solidFill>
              </a:rPr>
              <a:t>理想电压源</a:t>
            </a:r>
            <a:r>
              <a:rPr lang="zh-CN" altLang="en-US" sz="2800" b="1" dirty="0"/>
              <a:t>）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6032022" y="5958564"/>
            <a:ext cx="173156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b="1" dirty="0">
                <a:solidFill>
                  <a:srgbClr val="000099"/>
                </a:solidFill>
              </a:rPr>
              <a:t>恒压源特性</a:t>
            </a:r>
          </a:p>
        </p:txBody>
      </p:sp>
      <p:grpSp>
        <p:nvGrpSpPr>
          <p:cNvPr id="99" name="组合 98"/>
          <p:cNvGrpSpPr/>
          <p:nvPr/>
        </p:nvGrpSpPr>
        <p:grpSpPr>
          <a:xfrm>
            <a:off x="5663441" y="4105439"/>
            <a:ext cx="3201989" cy="2019300"/>
            <a:chOff x="5687045" y="3924479"/>
            <a:chExt cx="3201989" cy="2019300"/>
          </a:xfrm>
        </p:grpSpPr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5687045" y="4703049"/>
              <a:ext cx="2418711" cy="14287"/>
            </a:xfrm>
            <a:prstGeom prst="line">
              <a:avLst/>
            </a:prstGeom>
            <a:noFill/>
            <a:ln w="38100">
              <a:solidFill>
                <a:srgbClr val="CC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715897" y="4248527"/>
              <a:ext cx="598241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>
                  <a:solidFill>
                    <a:srgbClr val="CC0000"/>
                  </a:solidFill>
                </a:rPr>
                <a:t>U</a:t>
              </a:r>
              <a:r>
                <a:rPr kumimoji="0" lang="en-US" altLang="zh-CN" b="1" baseline="-25000" dirty="0">
                  <a:solidFill>
                    <a:srgbClr val="CC0000"/>
                  </a:solidFill>
                </a:rPr>
                <a:t>S</a:t>
              </a:r>
              <a:r>
                <a:rPr kumimoji="0" lang="en-US" altLang="zh-CN" b="1" i="1" dirty="0">
                  <a:solidFill>
                    <a:srgbClr val="000099"/>
                  </a:solidFill>
                </a:rPr>
                <a:t> </a:t>
              </a:r>
            </a:p>
          </p:txBody>
        </p:sp>
        <p:grpSp>
          <p:nvGrpSpPr>
            <p:cNvPr id="98" name="组合 97"/>
            <p:cNvGrpSpPr/>
            <p:nvPr/>
          </p:nvGrpSpPr>
          <p:grpSpPr>
            <a:xfrm>
              <a:off x="5687045" y="3924479"/>
              <a:ext cx="3201989" cy="2019300"/>
              <a:chOff x="5687045" y="3924479"/>
              <a:chExt cx="3201989" cy="2019300"/>
            </a:xfrm>
          </p:grpSpPr>
          <p:sp>
            <p:nvSpPr>
              <p:cNvPr id="42" name="Text Box 50"/>
              <p:cNvSpPr txBox="1">
                <a:spLocks noChangeArrowheads="1"/>
              </p:cNvSpPr>
              <p:nvPr/>
            </p:nvSpPr>
            <p:spPr bwMode="auto">
              <a:xfrm>
                <a:off x="5814488" y="5480069"/>
                <a:ext cx="368300" cy="39687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0" lang="en-US" altLang="zh-CN" sz="2000" b="1" i="1" dirty="0"/>
                  <a:t>O</a:t>
                </a:r>
              </a:p>
            </p:txBody>
          </p:sp>
          <p:grpSp>
            <p:nvGrpSpPr>
              <p:cNvPr id="43" name="Group 62"/>
              <p:cNvGrpSpPr/>
              <p:nvPr/>
            </p:nvGrpSpPr>
            <p:grpSpPr bwMode="auto">
              <a:xfrm>
                <a:off x="5687045" y="3924479"/>
                <a:ext cx="3201989" cy="2019300"/>
                <a:chOff x="862" y="2084"/>
                <a:chExt cx="2017" cy="1272"/>
              </a:xfrm>
            </p:grpSpPr>
            <p:sp>
              <p:nvSpPr>
                <p:cNvPr id="44" name="Line 63"/>
                <p:cNvSpPr>
                  <a:spLocks noChangeShapeType="1"/>
                </p:cNvSpPr>
                <p:nvPr/>
              </p:nvSpPr>
              <p:spPr bwMode="auto">
                <a:xfrm>
                  <a:off x="862" y="3079"/>
                  <a:ext cx="16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1215" y="2145"/>
                  <a:ext cx="0" cy="107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Text Box 65"/>
                <p:cNvSpPr txBox="1">
                  <a:spLocks noChangeArrowheads="1"/>
                </p:cNvSpPr>
                <p:nvPr/>
              </p:nvSpPr>
              <p:spPr bwMode="auto">
                <a:xfrm>
                  <a:off x="2157" y="3065"/>
                  <a:ext cx="72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I</a:t>
                  </a:r>
                  <a:r>
                    <a:rPr kumimoji="0" lang="zh-CN" altLang="en-US" b="1" dirty="0"/>
                    <a:t>（</a:t>
                  </a:r>
                  <a:r>
                    <a:rPr kumimoji="0" lang="en-US" altLang="zh-CN" b="1" dirty="0"/>
                    <a:t>A</a:t>
                  </a:r>
                  <a:r>
                    <a:rPr kumimoji="0" lang="zh-CN" altLang="en-US" b="1" dirty="0"/>
                    <a:t>）</a:t>
                  </a:r>
                  <a:endParaRPr kumimoji="0" lang="en-US" altLang="zh-CN" b="1" dirty="0"/>
                </a:p>
              </p:txBody>
            </p:sp>
            <p:sp>
              <p:nvSpPr>
                <p:cNvPr id="47" name="Text Box 66"/>
                <p:cNvSpPr txBox="1">
                  <a:spLocks noChangeArrowheads="1"/>
                </p:cNvSpPr>
                <p:nvPr/>
              </p:nvSpPr>
              <p:spPr bwMode="auto">
                <a:xfrm>
                  <a:off x="1222" y="2084"/>
                  <a:ext cx="7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b="1" i="1" dirty="0"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U</a:t>
                  </a:r>
                  <a:r>
                    <a:rPr kumimoji="0" lang="zh-CN" altLang="en-US" b="1" dirty="0"/>
                    <a:t>（</a:t>
                  </a:r>
                  <a:r>
                    <a:rPr kumimoji="0" lang="en-US" altLang="zh-CN" b="1" dirty="0"/>
                    <a:t>V</a:t>
                  </a:r>
                  <a:r>
                    <a:rPr kumimoji="0" lang="zh-CN" altLang="en-US" b="1" dirty="0"/>
                    <a:t>）</a:t>
                  </a:r>
                  <a:endParaRPr kumimoji="0" lang="en-US" altLang="zh-CN" b="1" dirty="0"/>
                </a:p>
              </p:txBody>
            </p:sp>
          </p:grpSp>
        </p:grpSp>
      </p:grpSp>
      <p:sp>
        <p:nvSpPr>
          <p:cNvPr id="55" name="矩形 106"/>
          <p:cNvSpPr>
            <a:spLocks noChangeArrowheads="1"/>
          </p:cNvSpPr>
          <p:nvPr/>
        </p:nvSpPr>
        <p:spPr bwMode="auto">
          <a:xfrm>
            <a:off x="2450180" y="5987993"/>
            <a:ext cx="17315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恒压源符号</a:t>
            </a:r>
          </a:p>
        </p:txBody>
      </p:sp>
      <p:grpSp>
        <p:nvGrpSpPr>
          <p:cNvPr id="105" name="组合 104"/>
          <p:cNvGrpSpPr/>
          <p:nvPr/>
        </p:nvGrpSpPr>
        <p:grpSpPr>
          <a:xfrm>
            <a:off x="1293613" y="4310576"/>
            <a:ext cx="3526212" cy="1681476"/>
            <a:chOff x="1609986" y="4481320"/>
            <a:chExt cx="3526214" cy="1681477"/>
          </a:xfrm>
        </p:grpSpPr>
        <p:sp>
          <p:nvSpPr>
            <p:cNvPr id="48" name="Oval 86"/>
            <p:cNvSpPr>
              <a:spLocks noChangeArrowheads="1"/>
            </p:cNvSpPr>
            <p:nvPr/>
          </p:nvSpPr>
          <p:spPr bwMode="auto">
            <a:xfrm>
              <a:off x="2171895" y="5046553"/>
              <a:ext cx="507385" cy="50738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50" name="Line 90"/>
            <p:cNvSpPr>
              <a:spLocks noChangeShapeType="1"/>
            </p:cNvSpPr>
            <p:nvPr/>
          </p:nvSpPr>
          <p:spPr bwMode="auto">
            <a:xfrm>
              <a:off x="2406100" y="4596183"/>
              <a:ext cx="28561" cy="14652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92"/>
            <p:cNvSpPr txBox="1">
              <a:spLocks noChangeArrowheads="1"/>
            </p:cNvSpPr>
            <p:nvPr/>
          </p:nvSpPr>
          <p:spPr bwMode="auto">
            <a:xfrm>
              <a:off x="2097789" y="4733326"/>
              <a:ext cx="294129" cy="1184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kumimoji="0" lang="en-US" altLang="zh-CN" sz="2500" b="1" dirty="0">
                  <a:solidFill>
                    <a:srgbClr val="1C1C1C"/>
                  </a:solidFill>
                </a:rPr>
                <a:t>+</a:t>
              </a:r>
            </a:p>
            <a:p>
              <a:pPr algn="just" eaLnBrk="1" hangingPunct="1"/>
              <a:r>
                <a:rPr kumimoji="0" lang="en-US" altLang="zh-CN" sz="2500" b="1" dirty="0">
                  <a:solidFill>
                    <a:srgbClr val="1C1C1C"/>
                  </a:solidFill>
                </a:rPr>
                <a:t>   </a:t>
              </a:r>
            </a:p>
            <a:p>
              <a:pPr algn="just" eaLnBrk="1" hangingPunct="1"/>
              <a:r>
                <a:rPr kumimoji="0" lang="en-US" altLang="zh-CN" sz="2500" b="1" dirty="0">
                  <a:solidFill>
                    <a:srgbClr val="1C1C1C"/>
                  </a:solidFill>
                  <a:cs typeface="Times New Roman" panose="02020603050405020304" pitchFamily="18" charset="0"/>
                </a:rPr>
                <a:t>–</a:t>
              </a:r>
              <a:endParaRPr kumimoji="0" lang="en-US" altLang="zh-CN" sz="2500" b="1" dirty="0">
                <a:solidFill>
                  <a:srgbClr val="1C1C1C"/>
                </a:solidFill>
              </a:endParaRPr>
            </a:p>
          </p:txBody>
        </p:sp>
        <p:sp>
          <p:nvSpPr>
            <p:cNvPr id="53" name="Oval 141"/>
            <p:cNvSpPr>
              <a:spLocks noChangeAspect="1" noChangeArrowheads="1"/>
            </p:cNvSpPr>
            <p:nvPr/>
          </p:nvSpPr>
          <p:spPr bwMode="auto">
            <a:xfrm>
              <a:off x="2384643" y="606999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54" name="Oval 142"/>
            <p:cNvSpPr>
              <a:spLocks noChangeAspect="1" noChangeArrowheads="1"/>
            </p:cNvSpPr>
            <p:nvPr/>
          </p:nvSpPr>
          <p:spPr bwMode="auto">
            <a:xfrm>
              <a:off x="2362879" y="448132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58" name="Text Box 10"/>
            <p:cNvSpPr txBox="1">
              <a:spLocks noChangeArrowheads="1"/>
            </p:cNvSpPr>
            <p:nvPr/>
          </p:nvSpPr>
          <p:spPr bwMode="auto">
            <a:xfrm>
              <a:off x="1609986" y="5031938"/>
              <a:ext cx="581491" cy="4487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/>
                <a:t>U</a:t>
              </a:r>
              <a:r>
                <a:rPr kumimoji="0" lang="en-US" altLang="zh-CN" b="1" baseline="-25000" dirty="0"/>
                <a:t>S</a:t>
              </a:r>
              <a:r>
                <a:rPr kumimoji="0" lang="en-US" altLang="zh-CN" b="1" i="1" dirty="0"/>
                <a:t> </a:t>
              </a:r>
            </a:p>
          </p:txBody>
        </p:sp>
        <p:sp>
          <p:nvSpPr>
            <p:cNvPr id="61" name="Oval 86"/>
            <p:cNvSpPr>
              <a:spLocks noChangeArrowheads="1"/>
            </p:cNvSpPr>
            <p:nvPr/>
          </p:nvSpPr>
          <p:spPr bwMode="auto">
            <a:xfrm>
              <a:off x="4628815" y="5057138"/>
              <a:ext cx="507385" cy="507387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62" name="Line 90"/>
            <p:cNvSpPr>
              <a:spLocks noChangeShapeType="1"/>
            </p:cNvSpPr>
            <p:nvPr/>
          </p:nvSpPr>
          <p:spPr bwMode="auto">
            <a:xfrm>
              <a:off x="4882226" y="4567409"/>
              <a:ext cx="0" cy="4751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Oval 142"/>
            <p:cNvSpPr>
              <a:spLocks noChangeAspect="1" noChangeArrowheads="1"/>
            </p:cNvSpPr>
            <p:nvPr/>
          </p:nvSpPr>
          <p:spPr bwMode="auto">
            <a:xfrm>
              <a:off x="4830075" y="448132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 dirty="0"/>
            </a:p>
          </p:txBody>
        </p:sp>
        <p:sp>
          <p:nvSpPr>
            <p:cNvPr id="66" name="Text Box 10"/>
            <p:cNvSpPr txBox="1">
              <a:spLocks noChangeArrowheads="1"/>
            </p:cNvSpPr>
            <p:nvPr/>
          </p:nvSpPr>
          <p:spPr bwMode="auto">
            <a:xfrm>
              <a:off x="4108809" y="5075879"/>
              <a:ext cx="581491" cy="448741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/>
                <a:t>U</a:t>
              </a:r>
              <a:r>
                <a:rPr kumimoji="0" lang="en-US" altLang="zh-CN" b="1" baseline="-25000" dirty="0"/>
                <a:t>S</a:t>
              </a:r>
              <a:r>
                <a:rPr kumimoji="0" lang="en-US" altLang="zh-CN" b="1" i="1" dirty="0"/>
                <a:t> </a:t>
              </a:r>
            </a:p>
          </p:txBody>
        </p:sp>
        <p:sp>
          <p:nvSpPr>
            <p:cNvPr id="75" name="Line 90"/>
            <p:cNvSpPr>
              <a:spLocks noChangeShapeType="1"/>
            </p:cNvSpPr>
            <p:nvPr/>
          </p:nvSpPr>
          <p:spPr bwMode="auto">
            <a:xfrm>
              <a:off x="4888231" y="5564526"/>
              <a:ext cx="0" cy="50548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Oval 141"/>
            <p:cNvSpPr>
              <a:spLocks noChangeAspect="1" noChangeArrowheads="1"/>
            </p:cNvSpPr>
            <p:nvPr/>
          </p:nvSpPr>
          <p:spPr bwMode="auto">
            <a:xfrm>
              <a:off x="4835039" y="606999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78" name="Text Box 143"/>
            <p:cNvSpPr txBox="1">
              <a:spLocks noChangeArrowheads="1"/>
            </p:cNvSpPr>
            <p:nvPr/>
          </p:nvSpPr>
          <p:spPr bwMode="auto">
            <a:xfrm>
              <a:off x="4709110" y="4974930"/>
              <a:ext cx="349332" cy="448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79" name="Text Box 150"/>
            <p:cNvSpPr txBox="1">
              <a:spLocks noChangeArrowheads="1"/>
            </p:cNvSpPr>
            <p:nvPr/>
          </p:nvSpPr>
          <p:spPr bwMode="auto">
            <a:xfrm>
              <a:off x="4680832" y="5181526"/>
              <a:ext cx="419710" cy="44874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dirty="0">
                  <a:latin typeface="+mn-lt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84" name="Line 90"/>
            <p:cNvSpPr>
              <a:spLocks noChangeShapeType="1"/>
            </p:cNvSpPr>
            <p:nvPr/>
          </p:nvSpPr>
          <p:spPr bwMode="auto">
            <a:xfrm flipH="1">
              <a:off x="3606183" y="4574128"/>
              <a:ext cx="12757" cy="67251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Oval 142"/>
            <p:cNvSpPr>
              <a:spLocks noChangeAspect="1" noChangeArrowheads="1"/>
            </p:cNvSpPr>
            <p:nvPr/>
          </p:nvSpPr>
          <p:spPr bwMode="auto">
            <a:xfrm>
              <a:off x="3559795" y="448132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86" name="Text Box 10"/>
            <p:cNvSpPr txBox="1">
              <a:spLocks noChangeArrowheads="1"/>
            </p:cNvSpPr>
            <p:nvPr/>
          </p:nvSpPr>
          <p:spPr bwMode="auto">
            <a:xfrm>
              <a:off x="3037635" y="5086442"/>
              <a:ext cx="453725" cy="44873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/>
                <a:t>E </a:t>
              </a:r>
            </a:p>
          </p:txBody>
        </p:sp>
        <p:sp>
          <p:nvSpPr>
            <p:cNvPr id="88" name="Oval 141"/>
            <p:cNvSpPr>
              <a:spLocks noChangeAspect="1" noChangeArrowheads="1"/>
            </p:cNvSpPr>
            <p:nvPr/>
          </p:nvSpPr>
          <p:spPr bwMode="auto">
            <a:xfrm>
              <a:off x="3531638" y="6069990"/>
              <a:ext cx="92866" cy="92807"/>
            </a:xfrm>
            <a:prstGeom prst="ellips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500" b="1"/>
            </a:p>
          </p:txBody>
        </p:sp>
        <p:sp>
          <p:nvSpPr>
            <p:cNvPr id="89" name="Text Box 143"/>
            <p:cNvSpPr txBox="1">
              <a:spLocks noChangeArrowheads="1"/>
            </p:cNvSpPr>
            <p:nvPr/>
          </p:nvSpPr>
          <p:spPr bwMode="auto">
            <a:xfrm>
              <a:off x="3266181" y="4851491"/>
              <a:ext cx="349332" cy="4487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ea typeface="微软雅黑" panose="020B0503020204020204" pitchFamily="34" charset="-122"/>
                </a:rPr>
                <a:t>+</a:t>
              </a:r>
            </a:p>
          </p:txBody>
        </p:sp>
        <p:sp>
          <p:nvSpPr>
            <p:cNvPr id="90" name="Text Box 150"/>
            <p:cNvSpPr txBox="1">
              <a:spLocks noChangeArrowheads="1"/>
            </p:cNvSpPr>
            <p:nvPr/>
          </p:nvSpPr>
          <p:spPr bwMode="auto">
            <a:xfrm>
              <a:off x="3221284" y="5276650"/>
              <a:ext cx="419710" cy="448739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dirty="0">
                  <a:latin typeface="+mn-lt"/>
                  <a:ea typeface="微软雅黑" panose="020B0503020204020204" pitchFamily="34" charset="-122"/>
                </a:rPr>
                <a:t>–</a:t>
              </a:r>
            </a:p>
          </p:txBody>
        </p:sp>
        <p:sp>
          <p:nvSpPr>
            <p:cNvPr id="91" name="Line 90"/>
            <p:cNvSpPr>
              <a:spLocks noChangeShapeType="1"/>
            </p:cNvSpPr>
            <p:nvPr/>
          </p:nvSpPr>
          <p:spPr bwMode="auto">
            <a:xfrm flipH="1">
              <a:off x="3582909" y="5416871"/>
              <a:ext cx="12389" cy="65310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93" name="直接连接符 92"/>
            <p:cNvCxnSpPr/>
            <p:nvPr/>
          </p:nvCxnSpPr>
          <p:spPr bwMode="auto">
            <a:xfrm>
              <a:off x="3428773" y="5265905"/>
              <a:ext cx="3477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3490341" y="5391908"/>
              <a:ext cx="209952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0" name="组合 46"/>
          <p:cNvGrpSpPr/>
          <p:nvPr/>
        </p:nvGrpSpPr>
        <p:grpSpPr bwMode="auto">
          <a:xfrm>
            <a:off x="3968203" y="3246745"/>
            <a:ext cx="4746100" cy="549306"/>
            <a:chOff x="7900015" y="5374009"/>
            <a:chExt cx="4675826" cy="506438"/>
          </a:xfrm>
        </p:grpSpPr>
        <p:sp>
          <p:nvSpPr>
            <p:cNvPr id="101" name="Round Diagonal Corner Rectangle 33"/>
            <p:cNvSpPr>
              <a:spLocks noChangeArrowheads="1"/>
            </p:cNvSpPr>
            <p:nvPr/>
          </p:nvSpPr>
          <p:spPr bwMode="auto">
            <a:xfrm>
              <a:off x="7900015" y="5374009"/>
              <a:ext cx="4675826" cy="506438"/>
            </a:xfrm>
            <a:custGeom>
              <a:avLst/>
              <a:gdLst>
                <a:gd name="T0" fmla="*/ 1964436 w 1964436"/>
                <a:gd name="T1" fmla="*/ 411480 h 822960"/>
                <a:gd name="T2" fmla="*/ 982218 w 1964436"/>
                <a:gd name="T3" fmla="*/ 822960 h 822960"/>
                <a:gd name="T4" fmla="*/ 0 w 1964436"/>
                <a:gd name="T5" fmla="*/ 411480 h 822960"/>
                <a:gd name="T6" fmla="*/ 982218 w 1964436"/>
                <a:gd name="T7" fmla="*/ 0 h 82296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40174 w 1964436"/>
                <a:gd name="T13" fmla="*/ 40174 h 822960"/>
                <a:gd name="T14" fmla="*/ 1924262 w 1964436"/>
                <a:gd name="T15" fmla="*/ 782786 h 822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4436" h="822960">
                  <a:moveTo>
                    <a:pt x="137163" y="0"/>
                  </a:moveTo>
                  <a:lnTo>
                    <a:pt x="1964436" y="0"/>
                  </a:lnTo>
                  <a:lnTo>
                    <a:pt x="1964436" y="685797"/>
                  </a:lnTo>
                  <a:cubicBezTo>
                    <a:pt x="1964436" y="761550"/>
                    <a:pt x="1903026" y="822959"/>
                    <a:pt x="1827273" y="822960"/>
                  </a:cubicBezTo>
                  <a:lnTo>
                    <a:pt x="0" y="822960"/>
                  </a:lnTo>
                  <a:lnTo>
                    <a:pt x="0" y="137163"/>
                  </a:lnTo>
                  <a:cubicBezTo>
                    <a:pt x="0" y="61409"/>
                    <a:pt x="61409" y="0"/>
                    <a:pt x="1371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BAB00"/>
                </a:gs>
                <a:gs pos="50000">
                  <a:schemeClr val="bg1"/>
                </a:gs>
                <a:gs pos="100000">
                  <a:srgbClr val="8BAB00"/>
                </a:gs>
              </a:gsLst>
              <a:lin ang="5400000" scaled="1"/>
            </a:gradFill>
            <a:ln w="25400" algn="ctr">
              <a:solidFill>
                <a:srgbClr val="006600"/>
              </a:solidFill>
              <a:miter lim="800000"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SG" altLang="zh-CN" sz="2800" b="1" dirty="0">
                <a:solidFill>
                  <a:srgbClr val="009EDB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2" name="Text Box 43"/>
            <p:cNvSpPr txBox="1">
              <a:spLocks noChangeArrowheads="1"/>
            </p:cNvSpPr>
            <p:nvPr/>
          </p:nvSpPr>
          <p:spPr bwMode="auto">
            <a:xfrm>
              <a:off x="7955281" y="5409897"/>
              <a:ext cx="4600132" cy="460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75" tIns="45737" rIns="91475" bIns="45737">
              <a:spAutoFit/>
            </a:bodyPr>
            <a:lstStyle>
              <a:lvl1pPr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9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电压恒定，电流随负载变化。</a:t>
              </a:r>
              <a:endPara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04" name="文本框 103"/>
          <p:cNvSpPr txBox="1"/>
          <p:nvPr/>
        </p:nvSpPr>
        <p:spPr>
          <a:xfrm>
            <a:off x="511684" y="2585241"/>
            <a:ext cx="8452803" cy="559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/>
              <a:t>独立电源的参数不受电路中其它电压或电流的影响。</a:t>
            </a:r>
          </a:p>
        </p:txBody>
      </p:sp>
    </p:spTree>
    <p:extLst>
      <p:ext uri="{BB962C8B-B14F-4D97-AF65-F5344CB8AC3E}">
        <p14:creationId xmlns:p14="http://schemas.microsoft.com/office/powerpoint/2010/main" val="1196526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/>
      <p:bldP spid="6" grpId="0" build="p" autoUpdateAnimBg="0"/>
      <p:bldP spid="27" grpId="0" autoUpdateAnimBg="0"/>
      <p:bldP spid="38" grpId="0" autoUpdateAnimBg="0"/>
      <p:bldP spid="55" grpId="0"/>
      <p:bldP spid="10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47665" y="1212390"/>
            <a:ext cx="3096344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实际电压源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17873" y="4755428"/>
            <a:ext cx="250421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0099"/>
                </a:solidFill>
              </a:rPr>
              <a:t>  </a:t>
            </a:r>
            <a:r>
              <a:rPr lang="zh-CN" altLang="en-US" b="1" dirty="0">
                <a:solidFill>
                  <a:srgbClr val="000099"/>
                </a:solidFill>
              </a:rPr>
              <a:t>实际电压源模型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069450" y="2653646"/>
            <a:ext cx="1112836" cy="194945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6" name="Group 18"/>
          <p:cNvGrpSpPr/>
          <p:nvPr/>
        </p:nvGrpSpPr>
        <p:grpSpPr bwMode="auto">
          <a:xfrm>
            <a:off x="7122085" y="2272646"/>
            <a:ext cx="719138" cy="519113"/>
            <a:chOff x="4416" y="441"/>
            <a:chExt cx="453" cy="327"/>
          </a:xfrm>
        </p:grpSpPr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516" y="441"/>
              <a:ext cx="203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4416" y="720"/>
              <a:ext cx="45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9" name="Group 21"/>
          <p:cNvGrpSpPr/>
          <p:nvPr/>
        </p:nvGrpSpPr>
        <p:grpSpPr bwMode="auto">
          <a:xfrm>
            <a:off x="6998264" y="2790171"/>
            <a:ext cx="1809751" cy="1712913"/>
            <a:chOff x="4338" y="779"/>
            <a:chExt cx="1140" cy="982"/>
          </a:xfrm>
        </p:grpSpPr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5147" y="1146"/>
              <a:ext cx="331" cy="2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 dirty="0"/>
                <a:t>R</a:t>
              </a:r>
              <a:r>
                <a:rPr lang="en-US" altLang="zh-CN" b="1" baseline="-25000" dirty="0"/>
                <a:t>L</a:t>
              </a:r>
              <a:endParaRPr lang="en-US" altLang="zh-CN" b="1" dirty="0"/>
            </a:p>
          </p:txBody>
        </p:sp>
        <p:grpSp>
          <p:nvGrpSpPr>
            <p:cNvPr id="21" name="Group 23"/>
            <p:cNvGrpSpPr/>
            <p:nvPr/>
          </p:nvGrpSpPr>
          <p:grpSpPr bwMode="auto">
            <a:xfrm>
              <a:off x="4338" y="779"/>
              <a:ext cx="788" cy="982"/>
              <a:chOff x="4338" y="779"/>
              <a:chExt cx="788" cy="982"/>
            </a:xfrm>
          </p:grpSpPr>
          <p:sp>
            <p:nvSpPr>
              <p:cNvPr id="22" name="Line 24"/>
              <p:cNvSpPr>
                <a:spLocks noChangeShapeType="1"/>
              </p:cNvSpPr>
              <p:nvPr/>
            </p:nvSpPr>
            <p:spPr bwMode="auto">
              <a:xfrm>
                <a:off x="4338" y="779"/>
                <a:ext cx="750" cy="0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Rectangle 25"/>
              <p:cNvSpPr>
                <a:spLocks noChangeArrowheads="1"/>
              </p:cNvSpPr>
              <p:nvPr/>
            </p:nvSpPr>
            <p:spPr bwMode="auto">
              <a:xfrm>
                <a:off x="5024" y="1169"/>
                <a:ext cx="102" cy="227"/>
              </a:xfrm>
              <a:prstGeom prst="rect">
                <a:avLst/>
              </a:prstGeom>
              <a:noFill/>
              <a:ln w="38100">
                <a:solidFill>
                  <a:srgbClr val="0052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5080" y="1384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Line 27"/>
              <p:cNvSpPr>
                <a:spLocks noChangeShapeType="1"/>
              </p:cNvSpPr>
              <p:nvPr/>
            </p:nvSpPr>
            <p:spPr bwMode="auto">
              <a:xfrm flipV="1">
                <a:off x="5080" y="792"/>
                <a:ext cx="0" cy="377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4354" y="1748"/>
                <a:ext cx="734" cy="0"/>
              </a:xfrm>
              <a:prstGeom prst="line">
                <a:avLst/>
              </a:prstGeom>
              <a:noFill/>
              <a:ln w="38100">
                <a:solidFill>
                  <a:srgbClr val="0052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447665" y="1742152"/>
            <a:ext cx="7891204" cy="10769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/>
              <a:t>实际电压源是由电动势 </a:t>
            </a:r>
            <a:r>
              <a:rPr lang="en-US" altLang="zh-CN" sz="2800" b="1" i="1" dirty="0"/>
              <a:t>E</a:t>
            </a:r>
            <a:r>
              <a:rPr lang="zh-CN" altLang="en-US" sz="2800" b="1" dirty="0"/>
              <a:t>和内阻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0  </a:t>
            </a:r>
            <a:r>
              <a:rPr lang="zh-CN" altLang="en-US" sz="2800" b="1" dirty="0"/>
              <a:t>串联的电源的电路模型。</a:t>
            </a: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251520" y="645667"/>
            <a:ext cx="2576562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</a:rPr>
              <a:t>1</a:t>
            </a:r>
            <a:r>
              <a:rPr lang="zh-CN" altLang="en-US" sz="2800" b="1" kern="0" dirty="0">
                <a:solidFill>
                  <a:srgbClr val="000099"/>
                </a:solidFill>
              </a:rPr>
              <a:t>）电压源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857305" y="3982247"/>
            <a:ext cx="3653589" cy="2128838"/>
            <a:chOff x="857305" y="3982247"/>
            <a:chExt cx="3653589" cy="2128838"/>
          </a:xfrm>
        </p:grpSpPr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1407041" y="4649272"/>
              <a:ext cx="2418711" cy="142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9"/>
            <p:cNvSpPr>
              <a:spLocks noChangeShapeType="1"/>
            </p:cNvSpPr>
            <p:nvPr/>
          </p:nvSpPr>
          <p:spPr bwMode="auto">
            <a:xfrm>
              <a:off x="1418154" y="4663561"/>
              <a:ext cx="2372680" cy="2460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57305" y="4413638"/>
              <a:ext cx="598241" cy="46166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0" lang="en-US" altLang="zh-CN" b="1" baseline="-25000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S</a:t>
              </a:r>
              <a:r>
                <a:rPr kumimoji="0" lang="en-US" altLang="zh-CN" b="1" i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</a:p>
          </p:txBody>
        </p:sp>
        <p:sp>
          <p:nvSpPr>
            <p:cNvPr id="35" name="Text Box 50"/>
            <p:cNvSpPr txBox="1">
              <a:spLocks noChangeArrowheads="1"/>
            </p:cNvSpPr>
            <p:nvPr/>
          </p:nvSpPr>
          <p:spPr bwMode="auto">
            <a:xfrm>
              <a:off x="1051730" y="5714210"/>
              <a:ext cx="368300" cy="396875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</a:p>
          </p:txBody>
        </p:sp>
        <p:grpSp>
          <p:nvGrpSpPr>
            <p:cNvPr id="37" name="Group 62"/>
            <p:cNvGrpSpPr/>
            <p:nvPr/>
          </p:nvGrpSpPr>
          <p:grpSpPr bwMode="auto">
            <a:xfrm>
              <a:off x="1389867" y="3982247"/>
              <a:ext cx="3121027" cy="2111374"/>
              <a:chOff x="854" y="1884"/>
              <a:chExt cx="1966" cy="1330"/>
            </a:xfrm>
          </p:grpSpPr>
          <p:sp>
            <p:nvSpPr>
              <p:cNvPr id="38" name="Line 63"/>
              <p:cNvSpPr>
                <a:spLocks noChangeShapeType="1"/>
              </p:cNvSpPr>
              <p:nvPr/>
            </p:nvSpPr>
            <p:spPr bwMode="auto">
              <a:xfrm>
                <a:off x="862" y="3079"/>
                <a:ext cx="16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Line 64"/>
              <p:cNvSpPr>
                <a:spLocks noChangeShapeType="1"/>
              </p:cNvSpPr>
              <p:nvPr/>
            </p:nvSpPr>
            <p:spPr bwMode="auto">
              <a:xfrm flipV="1">
                <a:off x="862" y="1979"/>
                <a:ext cx="0" cy="11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Text Box 65"/>
              <p:cNvSpPr txBox="1">
                <a:spLocks noChangeArrowheads="1"/>
              </p:cNvSpPr>
              <p:nvPr/>
            </p:nvSpPr>
            <p:spPr bwMode="auto">
              <a:xfrm>
                <a:off x="2434" y="2923"/>
                <a:ext cx="386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/A</a:t>
                </a:r>
              </a:p>
            </p:txBody>
          </p:sp>
          <p:sp>
            <p:nvSpPr>
              <p:cNvPr id="41" name="Text Box 66"/>
              <p:cNvSpPr txBox="1">
                <a:spLocks noChangeArrowheads="1"/>
              </p:cNvSpPr>
              <p:nvPr/>
            </p:nvSpPr>
            <p:spPr bwMode="auto">
              <a:xfrm>
                <a:off x="854" y="1884"/>
                <a:ext cx="451" cy="2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kumimoji="0" lang="en-US" altLang="zh-CN" b="1" i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0" lang="en-US" altLang="zh-CN" b="1" dirty="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/V</a:t>
                </a:r>
              </a:p>
            </p:txBody>
          </p:sp>
        </p:grpSp>
      </p:grpSp>
      <p:sp>
        <p:nvSpPr>
          <p:cNvPr id="42" name="Text Box 4"/>
          <p:cNvSpPr txBox="1">
            <a:spLocks noChangeArrowheads="1"/>
          </p:cNvSpPr>
          <p:nvPr/>
        </p:nvSpPr>
        <p:spPr bwMode="auto">
          <a:xfrm>
            <a:off x="1066690" y="5897070"/>
            <a:ext cx="3122971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rgbClr val="003399"/>
                </a:solidFill>
              </a:rPr>
              <a:t>  </a:t>
            </a:r>
            <a:r>
              <a:rPr lang="zh-CN" altLang="en-US" b="1" dirty="0">
                <a:solidFill>
                  <a:srgbClr val="003399"/>
                </a:solidFill>
              </a:rPr>
              <a:t>实际</a:t>
            </a:r>
            <a:r>
              <a:rPr lang="zh-CN" altLang="en-US" b="1" dirty="0">
                <a:solidFill>
                  <a:srgbClr val="000099"/>
                </a:solidFill>
              </a:rPr>
              <a:t>电压源的外特性</a:t>
            </a:r>
          </a:p>
        </p:txBody>
      </p:sp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466191" y="2836873"/>
            <a:ext cx="3413125" cy="108132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/>
              <a:t>由图示电路可得</a:t>
            </a:r>
            <a:r>
              <a:rPr lang="en-US" altLang="zh-CN" sz="2800" b="1" dirty="0"/>
              <a:t>: 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i="1" dirty="0"/>
              <a:t>           U </a:t>
            </a:r>
            <a:r>
              <a:rPr lang="en-US" altLang="zh-CN" sz="2800" b="1" dirty="0"/>
              <a:t>=</a:t>
            </a:r>
            <a:r>
              <a:rPr lang="en-US" altLang="zh-CN" sz="2800" b="1" i="1" dirty="0"/>
              <a:t> U</a:t>
            </a:r>
            <a:r>
              <a:rPr lang="en-US" altLang="zh-CN" sz="2800" b="1" baseline="-25000" dirty="0"/>
              <a:t>S</a:t>
            </a:r>
            <a:r>
              <a:rPr lang="en-US" altLang="zh-CN" sz="2800" b="1" i="1" dirty="0"/>
              <a:t> – IR</a:t>
            </a:r>
            <a:r>
              <a:rPr lang="en-US" altLang="zh-CN" sz="2800" b="1" baseline="-25000" dirty="0"/>
              <a:t>0</a:t>
            </a:r>
            <a:r>
              <a:rPr lang="en-US" altLang="zh-CN" sz="2800" b="1" dirty="0"/>
              <a:t>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040417" y="2642760"/>
            <a:ext cx="2103193" cy="1882001"/>
            <a:chOff x="5040417" y="2642760"/>
            <a:chExt cx="2103193" cy="1882001"/>
          </a:xfrm>
        </p:grpSpPr>
        <p:grpSp>
          <p:nvGrpSpPr>
            <p:cNvPr id="9" name="组合 8"/>
            <p:cNvGrpSpPr/>
            <p:nvPr/>
          </p:nvGrpSpPr>
          <p:grpSpPr>
            <a:xfrm>
              <a:off x="5040417" y="2642760"/>
              <a:ext cx="1983416" cy="1882001"/>
              <a:chOff x="5040417" y="2642760"/>
              <a:chExt cx="1983416" cy="1882001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5040417" y="2642760"/>
                <a:ext cx="1878472" cy="1841167"/>
                <a:chOff x="9046495" y="2539813"/>
                <a:chExt cx="1878472" cy="1841167"/>
              </a:xfrm>
            </p:grpSpPr>
            <p:sp>
              <p:nvSpPr>
                <p:cNvPr id="45" name="Line 376"/>
                <p:cNvSpPr>
                  <a:spLocks noChangeShapeType="1"/>
                </p:cNvSpPr>
                <p:nvPr/>
              </p:nvSpPr>
              <p:spPr bwMode="auto">
                <a:xfrm>
                  <a:off x="9759143" y="2695587"/>
                  <a:ext cx="0" cy="1022361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Text Box 374"/>
                <p:cNvSpPr txBox="1">
                  <a:spLocks noChangeArrowheads="1"/>
                </p:cNvSpPr>
                <p:nvPr/>
              </p:nvSpPr>
              <p:spPr bwMode="auto">
                <a:xfrm>
                  <a:off x="9170516" y="3633256"/>
                  <a:ext cx="798531" cy="461665"/>
                </a:xfrm>
                <a:prstGeom prst="rect">
                  <a:avLst/>
                </a:prstGeom>
                <a:noFill/>
                <a:ln w="38100" cap="sq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en-US" altLang="zh-CN" b="1" i="1" dirty="0">
                      <a:latin typeface="+mn-lt"/>
                      <a:ea typeface="微软雅黑" panose="020B0503020204020204" pitchFamily="34" charset="-122"/>
                    </a:rPr>
                    <a:t>R</a:t>
                  </a:r>
                  <a:r>
                    <a:rPr lang="en-US" altLang="zh-CN" b="1" baseline="-25000" dirty="0">
                      <a:latin typeface="+mn-lt"/>
                      <a:ea typeface="微软雅黑" panose="020B0503020204020204" pitchFamily="34" charset="-122"/>
                    </a:rPr>
                    <a:t>0</a:t>
                  </a:r>
                  <a:endParaRPr lang="en-US" altLang="zh-CN" b="1" dirty="0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Text Box 375"/>
                <p:cNvSpPr txBox="1">
                  <a:spLocks noChangeArrowheads="1"/>
                </p:cNvSpPr>
                <p:nvPr/>
              </p:nvSpPr>
              <p:spPr bwMode="auto">
                <a:xfrm>
                  <a:off x="9046495" y="2907319"/>
                  <a:ext cx="604955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 i="1" dirty="0">
                      <a:ea typeface="微软雅黑" panose="020B0503020204020204" pitchFamily="34" charset="-122"/>
                    </a:rPr>
                    <a:t>U</a:t>
                  </a:r>
                  <a:r>
                    <a:rPr lang="en-US" altLang="zh-CN" b="1" baseline="-25000" dirty="0">
                      <a:ea typeface="微软雅黑" panose="020B0503020204020204" pitchFamily="34" charset="-122"/>
                    </a:rPr>
                    <a:t>S</a:t>
                  </a:r>
                </a:p>
              </p:txBody>
            </p:sp>
            <p:sp>
              <p:nvSpPr>
                <p:cNvPr id="51" name="Oval 379"/>
                <p:cNvSpPr>
                  <a:spLocks noChangeArrowheads="1"/>
                </p:cNvSpPr>
                <p:nvPr/>
              </p:nvSpPr>
              <p:spPr bwMode="auto">
                <a:xfrm>
                  <a:off x="9542874" y="2914880"/>
                  <a:ext cx="424976" cy="446149"/>
                </a:xfrm>
                <a:prstGeom prst="ellips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2" name="Line 380"/>
                <p:cNvSpPr>
                  <a:spLocks noChangeShapeType="1"/>
                </p:cNvSpPr>
                <p:nvPr/>
              </p:nvSpPr>
              <p:spPr bwMode="auto">
                <a:xfrm>
                  <a:off x="9757630" y="4141411"/>
                  <a:ext cx="0" cy="23400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9762167" y="2681976"/>
                  <a:ext cx="116280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Text Box 391"/>
                <p:cNvSpPr txBox="1">
                  <a:spLocks noChangeArrowheads="1"/>
                </p:cNvSpPr>
                <p:nvPr/>
              </p:nvSpPr>
              <p:spPr bwMode="auto">
                <a:xfrm>
                  <a:off x="9376513" y="2539813"/>
                  <a:ext cx="341795" cy="49454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0000"/>
                      </a:solidFill>
                      <a:ea typeface="微软雅黑" panose="020B0503020204020204" pitchFamily="34" charset="-122"/>
                    </a:rPr>
                    <a:t>+</a:t>
                  </a:r>
                </a:p>
              </p:txBody>
            </p:sp>
            <p:sp>
              <p:nvSpPr>
                <p:cNvPr id="57" name="Text Box 392"/>
                <p:cNvSpPr txBox="1">
                  <a:spLocks noChangeArrowheads="1"/>
                </p:cNvSpPr>
                <p:nvPr/>
              </p:nvSpPr>
              <p:spPr bwMode="auto">
                <a:xfrm>
                  <a:off x="9412810" y="3206768"/>
                  <a:ext cx="361456" cy="49908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lang="en-US" altLang="zh-CN" sz="2800" b="1">
                      <a:solidFill>
                        <a:srgbClr val="FF0000"/>
                      </a:solidFill>
                      <a:latin typeface="+mn-lt"/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–</a:t>
                  </a:r>
                  <a:endParaRPr lang="en-US" altLang="zh-CN" sz="2800" b="1">
                    <a:solidFill>
                      <a:srgbClr val="FF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9" name="Rectangle 394"/>
                <p:cNvSpPr>
                  <a:spLocks noChangeArrowheads="1"/>
                </p:cNvSpPr>
                <p:nvPr/>
              </p:nvSpPr>
              <p:spPr bwMode="auto">
                <a:xfrm>
                  <a:off x="9677475" y="3680139"/>
                  <a:ext cx="164848" cy="428000"/>
                </a:xfrm>
                <a:prstGeom prst="rect">
                  <a:avLst/>
                </a:prstGeom>
                <a:solidFill>
                  <a:schemeClr val="bg1"/>
                </a:solidFill>
                <a:ln w="381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Line 384"/>
                <p:cNvSpPr>
                  <a:spLocks noChangeShapeType="1"/>
                </p:cNvSpPr>
                <p:nvPr/>
              </p:nvSpPr>
              <p:spPr bwMode="auto">
                <a:xfrm flipH="1">
                  <a:off x="9760655" y="4380980"/>
                  <a:ext cx="1162800" cy="0"/>
                </a:xfrm>
                <a:prstGeom prst="line">
                  <a:avLst/>
                </a:prstGeom>
                <a:noFill/>
                <a:ln w="381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2" name="Oval 141"/>
              <p:cNvSpPr>
                <a:spLocks noChangeAspect="1" noChangeArrowheads="1"/>
              </p:cNvSpPr>
              <p:nvPr/>
            </p:nvSpPr>
            <p:spPr bwMode="auto">
              <a:xfrm>
                <a:off x="6930967" y="2752130"/>
                <a:ext cx="92866" cy="92807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  <p:sp>
            <p:nvSpPr>
              <p:cNvPr id="63" name="Oval 141"/>
              <p:cNvSpPr>
                <a:spLocks noChangeAspect="1" noChangeArrowheads="1"/>
              </p:cNvSpPr>
              <p:nvPr/>
            </p:nvSpPr>
            <p:spPr bwMode="auto">
              <a:xfrm>
                <a:off x="6930967" y="4431954"/>
                <a:ext cx="92866" cy="92807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</p:grpSp>
        <p:grpSp>
          <p:nvGrpSpPr>
            <p:cNvPr id="64" name="Group 397"/>
            <p:cNvGrpSpPr/>
            <p:nvPr/>
          </p:nvGrpSpPr>
          <p:grpSpPr bwMode="auto">
            <a:xfrm>
              <a:off x="6732447" y="2777894"/>
              <a:ext cx="411163" cy="1684338"/>
              <a:chOff x="3834" y="709"/>
              <a:chExt cx="259" cy="1061"/>
            </a:xfrm>
          </p:grpSpPr>
          <p:sp>
            <p:nvSpPr>
              <p:cNvPr id="65" name="Rectangle 398"/>
              <p:cNvSpPr>
                <a:spLocks noChangeArrowheads="1"/>
              </p:cNvSpPr>
              <p:nvPr/>
            </p:nvSpPr>
            <p:spPr bwMode="auto">
              <a:xfrm>
                <a:off x="3869" y="1479"/>
                <a:ext cx="213" cy="291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b="1">
                    <a:solidFill>
                      <a:srgbClr val="FF0000"/>
                    </a:solidFill>
                    <a:latin typeface="+mn-lt"/>
                    <a:ea typeface="微软雅黑" panose="020B0503020204020204" pitchFamily="34" charset="-122"/>
                  </a:rPr>
                  <a:t>–</a:t>
                </a:r>
              </a:p>
            </p:txBody>
          </p:sp>
          <p:sp>
            <p:nvSpPr>
              <p:cNvPr id="66" name="Rectangle 399"/>
              <p:cNvSpPr>
                <a:spLocks noChangeArrowheads="1"/>
              </p:cNvSpPr>
              <p:nvPr/>
            </p:nvSpPr>
            <p:spPr bwMode="auto">
              <a:xfrm>
                <a:off x="3867" y="709"/>
                <a:ext cx="22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+</a:t>
                </a:r>
              </a:p>
            </p:txBody>
          </p:sp>
          <p:sp>
            <p:nvSpPr>
              <p:cNvPr id="67" name="Rectangle 400"/>
              <p:cNvSpPr>
                <a:spLocks noChangeArrowheads="1"/>
              </p:cNvSpPr>
              <p:nvPr/>
            </p:nvSpPr>
            <p:spPr bwMode="auto">
              <a:xfrm>
                <a:off x="3834" y="1121"/>
                <a:ext cx="257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solidFill>
                      <a:srgbClr val="FF0000"/>
                    </a:solidFill>
                    <a:ea typeface="微软雅黑" panose="020B0503020204020204" pitchFamily="34" charset="-122"/>
                  </a:rPr>
                  <a:t>U</a:t>
                </a:r>
              </a:p>
            </p:txBody>
          </p:sp>
        </p:grpSp>
      </p:grpSp>
      <p:grpSp>
        <p:nvGrpSpPr>
          <p:cNvPr id="71" name="组合 70"/>
          <p:cNvGrpSpPr/>
          <p:nvPr/>
        </p:nvGrpSpPr>
        <p:grpSpPr>
          <a:xfrm>
            <a:off x="3275856" y="4413638"/>
            <a:ext cx="620776" cy="711586"/>
            <a:chOff x="3275856" y="4413638"/>
            <a:chExt cx="620776" cy="711586"/>
          </a:xfrm>
        </p:grpSpPr>
        <p:cxnSp>
          <p:nvCxnSpPr>
            <p:cNvPr id="13" name="直接箭头连接符 12"/>
            <p:cNvCxnSpPr/>
            <p:nvPr/>
          </p:nvCxnSpPr>
          <p:spPr bwMode="auto">
            <a:xfrm>
              <a:off x="3275856" y="4413638"/>
              <a:ext cx="0" cy="2499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8" name="直接箭头连接符 67"/>
            <p:cNvCxnSpPr/>
            <p:nvPr/>
          </p:nvCxnSpPr>
          <p:spPr bwMode="auto">
            <a:xfrm flipV="1">
              <a:off x="3275856" y="4875303"/>
              <a:ext cx="0" cy="24992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0" name="文本框 69"/>
            <p:cNvSpPr txBox="1"/>
            <p:nvPr/>
          </p:nvSpPr>
          <p:spPr>
            <a:xfrm>
              <a:off x="3283858" y="4547450"/>
              <a:ext cx="61277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b="1" i="1" dirty="0"/>
                <a:t>IR</a:t>
              </a:r>
              <a:r>
                <a:rPr lang="en-US" altLang="zh-CN" sz="2000" b="1" baseline="-25000" dirty="0"/>
                <a:t>0</a:t>
              </a:r>
              <a:r>
                <a:rPr lang="en-US" altLang="zh-CN" sz="2000" b="1" dirty="0"/>
                <a:t> 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08885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utoUpdateAnimBg="0"/>
      <p:bldP spid="14" grpId="0" animBg="1"/>
      <p:bldP spid="27" grpId="0" autoUpdateAnimBg="0"/>
      <p:bldP spid="42" grpId="0" autoUpdateAnimBg="0"/>
      <p:bldP spid="4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07"/>
          <p:cNvSpPr>
            <a:spLocks noChangeArrowheads="1"/>
          </p:cNvSpPr>
          <p:nvPr/>
        </p:nvSpPr>
        <p:spPr bwMode="auto">
          <a:xfrm>
            <a:off x="1299216" y="4993935"/>
            <a:ext cx="210826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</a:rPr>
              <a:t>恒流源的符号</a:t>
            </a: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636471" y="583256"/>
            <a:ext cx="3096344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+mn-lt"/>
              </a:rPr>
              <a:t>1.4.2 </a:t>
            </a:r>
            <a:r>
              <a:rPr lang="zh-CN" altLang="en-US" sz="3000" b="1" dirty="0">
                <a:solidFill>
                  <a:srgbClr val="000099"/>
                </a:solidFill>
                <a:latin typeface="+mn-lt"/>
              </a:rPr>
              <a:t>电源元件</a:t>
            </a:r>
          </a:p>
        </p:txBody>
      </p:sp>
      <p:sp>
        <p:nvSpPr>
          <p:cNvPr id="15" name="Text Box 3074"/>
          <p:cNvSpPr txBox="1">
            <a:spLocks noChangeArrowheads="1"/>
          </p:cNvSpPr>
          <p:nvPr/>
        </p:nvSpPr>
        <p:spPr bwMode="auto">
          <a:xfrm>
            <a:off x="611560" y="1196752"/>
            <a:ext cx="250414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</a:rPr>
              <a:t>独立电源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15415" y="1746405"/>
            <a:ext cx="2576562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</a:rPr>
              <a:t>2</a:t>
            </a:r>
            <a:r>
              <a:rPr lang="zh-CN" altLang="en-US" sz="2800" b="1" kern="0" dirty="0">
                <a:solidFill>
                  <a:srgbClr val="000099"/>
                </a:solidFill>
              </a:rPr>
              <a:t>）电流源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954383" y="2959521"/>
            <a:ext cx="2368023" cy="1929665"/>
            <a:chOff x="954383" y="2535067"/>
            <a:chExt cx="2368023" cy="1929665"/>
          </a:xfrm>
        </p:grpSpPr>
        <p:grpSp>
          <p:nvGrpSpPr>
            <p:cNvPr id="18" name="组合 17"/>
            <p:cNvGrpSpPr/>
            <p:nvPr/>
          </p:nvGrpSpPr>
          <p:grpSpPr>
            <a:xfrm>
              <a:off x="954383" y="2535067"/>
              <a:ext cx="967859" cy="1885721"/>
              <a:chOff x="954383" y="2535067"/>
              <a:chExt cx="967859" cy="1885721"/>
            </a:xfrm>
          </p:grpSpPr>
          <p:sp>
            <p:nvSpPr>
              <p:cNvPr id="4" name="Line 109"/>
              <p:cNvSpPr>
                <a:spLocks noChangeShapeType="1"/>
              </p:cNvSpPr>
              <p:nvPr/>
            </p:nvSpPr>
            <p:spPr bwMode="auto">
              <a:xfrm>
                <a:off x="1650350" y="2630547"/>
                <a:ext cx="0" cy="17281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" name="Text Box 113"/>
              <p:cNvSpPr txBox="1">
                <a:spLocks noChangeArrowheads="1"/>
              </p:cNvSpPr>
              <p:nvPr/>
            </p:nvSpPr>
            <p:spPr bwMode="auto">
              <a:xfrm>
                <a:off x="954383" y="3224157"/>
                <a:ext cx="445859" cy="46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0" lang="en-US" altLang="zh-CN" sz="2500" b="1" i="1" dirty="0">
                    <a:solidFill>
                      <a:srgbClr val="CC0000"/>
                    </a:solidFill>
                  </a:rPr>
                  <a:t>I</a:t>
                </a:r>
                <a:r>
                  <a:rPr kumimoji="0" lang="en-US" altLang="zh-CN" sz="2500" b="1" baseline="-25000" dirty="0">
                    <a:solidFill>
                      <a:srgbClr val="CC0000"/>
                    </a:solidFill>
                  </a:rPr>
                  <a:t>S</a:t>
                </a:r>
              </a:p>
            </p:txBody>
          </p:sp>
          <p:sp>
            <p:nvSpPr>
              <p:cNvPr id="6" name="Oval 111"/>
              <p:cNvSpPr>
                <a:spLocks noChangeArrowheads="1"/>
              </p:cNvSpPr>
              <p:nvPr/>
            </p:nvSpPr>
            <p:spPr bwMode="auto">
              <a:xfrm>
                <a:off x="1400242" y="3163641"/>
                <a:ext cx="522000" cy="522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  <p:sp>
            <p:nvSpPr>
              <p:cNvPr id="7" name="Line 112"/>
              <p:cNvSpPr>
                <a:spLocks noChangeShapeType="1"/>
              </p:cNvSpPr>
              <p:nvPr/>
            </p:nvSpPr>
            <p:spPr bwMode="auto">
              <a:xfrm flipV="1">
                <a:off x="1274844" y="3157673"/>
                <a:ext cx="0" cy="54105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" name="Line 115"/>
              <p:cNvSpPr>
                <a:spLocks noChangeShapeType="1"/>
              </p:cNvSpPr>
              <p:nvPr/>
            </p:nvSpPr>
            <p:spPr bwMode="auto">
              <a:xfrm>
                <a:off x="1400242" y="3427173"/>
                <a:ext cx="522000" cy="198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Oval 143"/>
              <p:cNvSpPr>
                <a:spLocks noChangeAspect="1" noChangeArrowheads="1"/>
              </p:cNvSpPr>
              <p:nvPr/>
            </p:nvSpPr>
            <p:spPr bwMode="auto">
              <a:xfrm>
                <a:off x="1603364" y="4325308"/>
                <a:ext cx="95541" cy="95480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  <p:sp>
            <p:nvSpPr>
              <p:cNvPr id="12" name="Oval 144"/>
              <p:cNvSpPr>
                <a:spLocks noChangeAspect="1" noChangeArrowheads="1"/>
              </p:cNvSpPr>
              <p:nvPr/>
            </p:nvSpPr>
            <p:spPr bwMode="auto">
              <a:xfrm>
                <a:off x="1613317" y="2535067"/>
                <a:ext cx="95541" cy="95480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2424900" y="2579011"/>
              <a:ext cx="897506" cy="1885721"/>
              <a:chOff x="1024736" y="2535067"/>
              <a:chExt cx="897506" cy="1885721"/>
            </a:xfrm>
          </p:grpSpPr>
          <p:sp>
            <p:nvSpPr>
              <p:cNvPr id="20" name="Line 109"/>
              <p:cNvSpPr>
                <a:spLocks noChangeShapeType="1"/>
              </p:cNvSpPr>
              <p:nvPr/>
            </p:nvSpPr>
            <p:spPr bwMode="auto">
              <a:xfrm>
                <a:off x="1650350" y="2630547"/>
                <a:ext cx="0" cy="172819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113"/>
              <p:cNvSpPr txBox="1">
                <a:spLocks noChangeArrowheads="1"/>
              </p:cNvSpPr>
              <p:nvPr/>
            </p:nvSpPr>
            <p:spPr bwMode="auto">
              <a:xfrm>
                <a:off x="1024736" y="3171927"/>
                <a:ext cx="445859" cy="461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kumimoji="0" lang="en-US" altLang="zh-CN" sz="2500" b="1" i="1" dirty="0">
                    <a:solidFill>
                      <a:srgbClr val="CC0000"/>
                    </a:solidFill>
                  </a:rPr>
                  <a:t>I</a:t>
                </a:r>
                <a:r>
                  <a:rPr kumimoji="0" lang="en-US" altLang="zh-CN" sz="2500" b="1" baseline="-25000" dirty="0">
                    <a:solidFill>
                      <a:srgbClr val="CC0000"/>
                    </a:solidFill>
                  </a:rPr>
                  <a:t>S</a:t>
                </a:r>
              </a:p>
            </p:txBody>
          </p:sp>
          <p:sp>
            <p:nvSpPr>
              <p:cNvPr id="22" name="Oval 111"/>
              <p:cNvSpPr>
                <a:spLocks noChangeArrowheads="1"/>
              </p:cNvSpPr>
              <p:nvPr/>
            </p:nvSpPr>
            <p:spPr bwMode="auto">
              <a:xfrm>
                <a:off x="1400242" y="3163641"/>
                <a:ext cx="522000" cy="522000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rgbClr val="000000"/>
                </a:solidFill>
                <a:rou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  <p:sp>
            <p:nvSpPr>
              <p:cNvPr id="23" name="Line 112"/>
              <p:cNvSpPr>
                <a:spLocks noChangeShapeType="1"/>
              </p:cNvSpPr>
              <p:nvPr/>
            </p:nvSpPr>
            <p:spPr bwMode="auto">
              <a:xfrm flipV="1">
                <a:off x="1650350" y="3163641"/>
                <a:ext cx="0" cy="47805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 type="none" w="sm" len="sm"/>
                <a:tailEnd type="triangl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143"/>
              <p:cNvSpPr>
                <a:spLocks noChangeAspect="1" noChangeArrowheads="1"/>
              </p:cNvSpPr>
              <p:nvPr/>
            </p:nvSpPr>
            <p:spPr bwMode="auto">
              <a:xfrm>
                <a:off x="1603364" y="4325308"/>
                <a:ext cx="95541" cy="95480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  <p:sp>
            <p:nvSpPr>
              <p:cNvPr id="26" name="Oval 144"/>
              <p:cNvSpPr>
                <a:spLocks noChangeAspect="1" noChangeArrowheads="1"/>
              </p:cNvSpPr>
              <p:nvPr/>
            </p:nvSpPr>
            <p:spPr bwMode="auto">
              <a:xfrm>
                <a:off x="1613317" y="2535067"/>
                <a:ext cx="95541" cy="95480"/>
              </a:xfrm>
              <a:prstGeom prst="ellipse">
                <a:avLst/>
              </a:prstGeom>
              <a:noFill/>
              <a:ln w="38100" algn="ctr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2500" b="1"/>
              </a:p>
            </p:txBody>
          </p:sp>
        </p:grpSp>
      </p:grp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5265671" y="4993935"/>
            <a:ext cx="1730841" cy="461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82" tIns="45540" rIns="91082" bIns="45540">
            <a:spAutoFit/>
          </a:bodyPr>
          <a:lstStyle>
            <a:lvl1pPr defTabSz="9639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39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39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39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393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393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393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393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393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rgbClr val="000099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恒流源特性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915467" y="2830760"/>
            <a:ext cx="3366384" cy="2197094"/>
            <a:chOff x="4915467" y="2517555"/>
            <a:chExt cx="3366384" cy="2197094"/>
          </a:xfrm>
        </p:grpSpPr>
        <p:sp>
          <p:nvSpPr>
            <p:cNvPr id="28" name="Line 16"/>
            <p:cNvSpPr>
              <a:spLocks noChangeShapeType="1"/>
            </p:cNvSpPr>
            <p:nvPr/>
          </p:nvSpPr>
          <p:spPr bwMode="auto">
            <a:xfrm rot="16200000" flipH="1">
              <a:off x="5760435" y="3768522"/>
              <a:ext cx="18288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86039" tIns="43019" rIns="86039" bIns="43019" anchor="ctr"/>
            <a:lstStyle/>
            <a:p>
              <a:endParaRPr lang="zh-CN" altLang="en-US"/>
            </a:p>
          </p:txBody>
        </p:sp>
        <p:sp>
          <p:nvSpPr>
            <p:cNvPr id="33" name="Text Box 27"/>
            <p:cNvSpPr txBox="1">
              <a:spLocks noChangeArrowheads="1"/>
            </p:cNvSpPr>
            <p:nvPr/>
          </p:nvSpPr>
          <p:spPr bwMode="auto">
            <a:xfrm>
              <a:off x="6720171" y="3687974"/>
              <a:ext cx="407987" cy="446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082" tIns="45540" rIns="91082" bIns="45540">
              <a:spAutoFit/>
            </a:bodyPr>
            <a:lstStyle>
              <a:lvl1pPr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300" b="1" i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300" b="1" baseline="-25000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S</a:t>
              </a:r>
              <a:endParaRPr lang="en-US" altLang="zh-CN" sz="2300" b="1" i="1" dirty="0"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35" name="Group 117"/>
            <p:cNvGrpSpPr/>
            <p:nvPr/>
          </p:nvGrpSpPr>
          <p:grpSpPr bwMode="auto">
            <a:xfrm>
              <a:off x="4915467" y="2517555"/>
              <a:ext cx="3366384" cy="2197094"/>
              <a:chOff x="1087" y="1541"/>
              <a:chExt cx="2133" cy="1385"/>
            </a:xfrm>
          </p:grpSpPr>
          <p:grpSp>
            <p:nvGrpSpPr>
              <p:cNvPr id="36" name="Group 118"/>
              <p:cNvGrpSpPr/>
              <p:nvPr/>
            </p:nvGrpSpPr>
            <p:grpSpPr bwMode="auto">
              <a:xfrm>
                <a:off x="1087" y="1541"/>
                <a:ext cx="2133" cy="1385"/>
                <a:chOff x="1087" y="1541"/>
                <a:chExt cx="2133" cy="1385"/>
              </a:xfrm>
            </p:grpSpPr>
            <p:sp>
              <p:nvSpPr>
                <p:cNvPr id="38" name="Line 119"/>
                <p:cNvSpPr>
                  <a:spLocks noChangeShapeType="1"/>
                </p:cNvSpPr>
                <p:nvPr/>
              </p:nvSpPr>
              <p:spPr bwMode="auto">
                <a:xfrm>
                  <a:off x="1087" y="2607"/>
                  <a:ext cx="184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Line 120"/>
                <p:cNvSpPr>
                  <a:spLocks noChangeShapeType="1"/>
                </p:cNvSpPr>
                <p:nvPr/>
              </p:nvSpPr>
              <p:spPr bwMode="auto">
                <a:xfrm flipV="1">
                  <a:off x="1407" y="1616"/>
                  <a:ext cx="0" cy="115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89" y="2632"/>
                  <a:ext cx="731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6798" tIns="48399" rIns="96798" bIns="48399">
                  <a:spAutoFit/>
                </a:bodyPr>
                <a:lstStyle>
                  <a:lvl1pPr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I</a:t>
                  </a:r>
                  <a:r>
                    <a:rPr lang="zh-CN" altLang="en-US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A</a:t>
                  </a:r>
                  <a:r>
                    <a:rPr lang="zh-CN" altLang="en-US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）</a:t>
                  </a:r>
                  <a:endParaRPr lang="en-US" altLang="zh-CN" b="1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1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426" y="1541"/>
                  <a:ext cx="796" cy="2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96798" tIns="48399" rIns="96798" bIns="48399">
                  <a:spAutoFit/>
                </a:bodyPr>
                <a:lstStyle>
                  <a:lvl1pPr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defTabSz="96393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defTabSz="96393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U</a:t>
                  </a:r>
                  <a:r>
                    <a:rPr lang="zh-CN" altLang="en-US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（</a:t>
                  </a:r>
                  <a:r>
                    <a:rPr lang="en-US" altLang="zh-CN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V</a:t>
                  </a:r>
                  <a:r>
                    <a:rPr lang="zh-CN" altLang="en-US" b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）</a:t>
                  </a:r>
                  <a:endParaRPr lang="en-US" altLang="zh-CN" b="1" dirty="0"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7" name="Text Box 123"/>
              <p:cNvSpPr txBox="1">
                <a:spLocks noChangeArrowheads="1"/>
              </p:cNvSpPr>
              <p:nvPr/>
            </p:nvSpPr>
            <p:spPr bwMode="auto">
              <a:xfrm>
                <a:off x="1156" y="2558"/>
                <a:ext cx="265" cy="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6798" tIns="48399" rIns="96798" bIns="48399" anchor="ctr">
                <a:spAutoFit/>
              </a:bodyPr>
              <a:lstStyle>
                <a:lvl1pPr defTabSz="96393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96393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96393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96393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96393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96393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96393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96393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96393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</a:t>
                </a:r>
              </a:p>
            </p:txBody>
          </p:sp>
        </p:grpSp>
      </p:grpSp>
      <p:grpSp>
        <p:nvGrpSpPr>
          <p:cNvPr id="42" name="组合 46"/>
          <p:cNvGrpSpPr/>
          <p:nvPr/>
        </p:nvGrpSpPr>
        <p:grpSpPr bwMode="auto">
          <a:xfrm>
            <a:off x="1305618" y="5604056"/>
            <a:ext cx="4975354" cy="591887"/>
            <a:chOff x="7879428" y="5588021"/>
            <a:chExt cx="4901687" cy="545696"/>
          </a:xfrm>
        </p:grpSpPr>
        <p:sp>
          <p:nvSpPr>
            <p:cNvPr id="43" name="Round Diagonal Corner Rectangle 33"/>
            <p:cNvSpPr>
              <a:spLocks noChangeArrowheads="1"/>
            </p:cNvSpPr>
            <p:nvPr/>
          </p:nvSpPr>
          <p:spPr bwMode="auto">
            <a:xfrm>
              <a:off x="7879428" y="5588021"/>
              <a:ext cx="4782519" cy="545696"/>
            </a:xfrm>
            <a:custGeom>
              <a:avLst/>
              <a:gdLst>
                <a:gd name="T0" fmla="*/ 1964436 w 1964436"/>
                <a:gd name="T1" fmla="*/ 411480 h 822960"/>
                <a:gd name="T2" fmla="*/ 982218 w 1964436"/>
                <a:gd name="T3" fmla="*/ 822960 h 822960"/>
                <a:gd name="T4" fmla="*/ 0 w 1964436"/>
                <a:gd name="T5" fmla="*/ 411480 h 822960"/>
                <a:gd name="T6" fmla="*/ 982218 w 1964436"/>
                <a:gd name="T7" fmla="*/ 0 h 822960"/>
                <a:gd name="T8" fmla="*/ 0 60000 65536"/>
                <a:gd name="T9" fmla="*/ 5898240 60000 65536"/>
                <a:gd name="T10" fmla="*/ 11796480 60000 65536"/>
                <a:gd name="T11" fmla="*/ 17694720 60000 65536"/>
                <a:gd name="T12" fmla="*/ 40174 w 1964436"/>
                <a:gd name="T13" fmla="*/ 40174 h 822960"/>
                <a:gd name="T14" fmla="*/ 1924262 w 1964436"/>
                <a:gd name="T15" fmla="*/ 782786 h 8229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64436" h="822960">
                  <a:moveTo>
                    <a:pt x="137163" y="0"/>
                  </a:moveTo>
                  <a:lnTo>
                    <a:pt x="1964436" y="0"/>
                  </a:lnTo>
                  <a:lnTo>
                    <a:pt x="1964436" y="685797"/>
                  </a:lnTo>
                  <a:cubicBezTo>
                    <a:pt x="1964436" y="761550"/>
                    <a:pt x="1903026" y="822959"/>
                    <a:pt x="1827273" y="822960"/>
                  </a:cubicBezTo>
                  <a:lnTo>
                    <a:pt x="0" y="822960"/>
                  </a:lnTo>
                  <a:lnTo>
                    <a:pt x="0" y="137163"/>
                  </a:lnTo>
                  <a:cubicBezTo>
                    <a:pt x="0" y="61409"/>
                    <a:pt x="61409" y="0"/>
                    <a:pt x="137162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8BAB00"/>
                </a:gs>
                <a:gs pos="50000">
                  <a:schemeClr val="bg1"/>
                </a:gs>
                <a:gs pos="100000">
                  <a:srgbClr val="8BAB00"/>
                </a:gs>
              </a:gsLst>
              <a:lin ang="5400000" scaled="1"/>
            </a:gradFill>
            <a:ln w="25400" algn="ctr">
              <a:solidFill>
                <a:srgbClr val="006600"/>
              </a:solidFill>
              <a:miter lim="800000"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  <a:defRPr/>
              </a:pPr>
              <a:endParaRPr lang="en-SG" altLang="zh-CN" sz="2800" b="1" dirty="0">
                <a:solidFill>
                  <a:srgbClr val="009EDB"/>
                </a:solidFill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4" name="Text Box 43"/>
            <p:cNvSpPr txBox="1">
              <a:spLocks noChangeArrowheads="1"/>
            </p:cNvSpPr>
            <p:nvPr/>
          </p:nvSpPr>
          <p:spPr bwMode="auto">
            <a:xfrm>
              <a:off x="7979008" y="5625687"/>
              <a:ext cx="4802107" cy="460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75" tIns="45737" rIns="91475" bIns="45737">
              <a:spAutoFit/>
            </a:bodyPr>
            <a:lstStyle>
              <a:lvl1pPr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96393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96393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3590"/>
                </a:lnSpc>
              </a:pPr>
              <a:r>
                <a:rPr lang="zh-CN" altLang="en-US" sz="2800" b="1" dirty="0">
                  <a:latin typeface="宋体" panose="02010600030101010101" pitchFamily="2" charset="-122"/>
                  <a:cs typeface="Times New Roman" panose="02020603050405020304" pitchFamily="18" charset="0"/>
                </a:rPr>
                <a:t>电流恒定，电压随负载变化。</a:t>
              </a:r>
              <a:endParaRPr lang="zh-CN" altLang="en-US" sz="2800" b="1" dirty="0">
                <a:latin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611560" y="2256916"/>
            <a:ext cx="3801586" cy="5598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</a:rPr>
              <a:t>恒流源</a:t>
            </a:r>
            <a:r>
              <a:rPr lang="zh-CN" altLang="en-US" sz="2800" b="1" dirty="0"/>
              <a:t>（</a:t>
            </a:r>
            <a:r>
              <a:rPr lang="zh-CN" altLang="en-US" sz="2800" b="1" dirty="0">
                <a:solidFill>
                  <a:srgbClr val="000099"/>
                </a:solidFill>
              </a:rPr>
              <a:t>理想电流源</a:t>
            </a:r>
            <a:r>
              <a:rPr lang="zh-CN" altLang="en-US" sz="2800" b="1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36543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build="p" autoUpdateAnimBg="0"/>
      <p:bldP spid="31" grpId="0" autoUpdateAnimBg="0"/>
      <p:bldP spid="4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151791"/>
              </p:ext>
            </p:extLst>
          </p:nvPr>
        </p:nvGraphicFramePr>
        <p:xfrm>
          <a:off x="6018484" y="5566191"/>
          <a:ext cx="1549401" cy="958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3" imgW="761365" imgH="444500" progId="Equation.DSMT4">
                  <p:embed/>
                </p:oleObj>
              </mc:Choice>
              <mc:Fallback>
                <p:oleObj name="Equation" r:id="rId3" imgW="761365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8484" y="5566191"/>
                        <a:ext cx="1549401" cy="9588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16"/>
          <p:cNvGrpSpPr/>
          <p:nvPr/>
        </p:nvGrpSpPr>
        <p:grpSpPr bwMode="auto">
          <a:xfrm>
            <a:off x="7578973" y="2011666"/>
            <a:ext cx="563562" cy="457200"/>
            <a:chOff x="4765" y="254"/>
            <a:chExt cx="355" cy="288"/>
          </a:xfrm>
        </p:grpSpPr>
        <p:sp>
          <p:nvSpPr>
            <p:cNvPr id="4" name="Line 5"/>
            <p:cNvSpPr>
              <a:spLocks noChangeShapeType="1"/>
            </p:cNvSpPr>
            <p:nvPr/>
          </p:nvSpPr>
          <p:spPr bwMode="auto">
            <a:xfrm>
              <a:off x="4765" y="526"/>
              <a:ext cx="35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4810" y="254"/>
              <a:ext cx="191" cy="288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</a:p>
          </p:txBody>
        </p:sp>
      </p:grp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5004048" y="2294241"/>
            <a:ext cx="2249487" cy="2133600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7" name="Group 8"/>
          <p:cNvGrpSpPr/>
          <p:nvPr/>
        </p:nvGrpSpPr>
        <p:grpSpPr bwMode="auto">
          <a:xfrm>
            <a:off x="7552665" y="2529417"/>
            <a:ext cx="1238250" cy="1736725"/>
            <a:chOff x="2318" y="850"/>
            <a:chExt cx="974" cy="1368"/>
          </a:xfrm>
        </p:grpSpPr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2881" y="1386"/>
              <a:ext cx="411" cy="36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altLang="zh-CN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lang="en-US" altLang="zh-CN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L</a:t>
              </a:r>
              <a:endParaRPr lang="en-US" altLang="zh-CN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" name="Group 10"/>
            <p:cNvGrpSpPr/>
            <p:nvPr/>
          </p:nvGrpSpPr>
          <p:grpSpPr bwMode="auto">
            <a:xfrm>
              <a:off x="2738" y="850"/>
              <a:ext cx="153" cy="1368"/>
              <a:chOff x="2784" y="912"/>
              <a:chExt cx="96" cy="864"/>
            </a:xfrm>
          </p:grpSpPr>
          <p:sp>
            <p:nvSpPr>
              <p:cNvPr id="12" name="Rectangle 11"/>
              <p:cNvSpPr>
                <a:spLocks noChangeArrowheads="1"/>
              </p:cNvSpPr>
              <p:nvPr/>
            </p:nvSpPr>
            <p:spPr bwMode="auto">
              <a:xfrm>
                <a:off x="2784" y="1248"/>
                <a:ext cx="96" cy="193"/>
              </a:xfrm>
              <a:prstGeom prst="rect">
                <a:avLst/>
              </a:prstGeom>
              <a:noFill/>
              <a:ln w="38100">
                <a:solidFill>
                  <a:srgbClr val="CC3300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pPr algn="ctr">
                  <a:defRPr/>
                </a:pPr>
                <a:endParaRPr lang="en-US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13" name="Line 12"/>
              <p:cNvSpPr>
                <a:spLocks noChangeShapeType="1"/>
              </p:cNvSpPr>
              <p:nvPr/>
            </p:nvSpPr>
            <p:spPr bwMode="auto">
              <a:xfrm>
                <a:off x="2832" y="1440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" name="Line 13"/>
              <p:cNvSpPr>
                <a:spLocks noChangeShapeType="1"/>
              </p:cNvSpPr>
              <p:nvPr/>
            </p:nvSpPr>
            <p:spPr bwMode="auto">
              <a:xfrm flipV="1">
                <a:off x="2832" y="912"/>
                <a:ext cx="0" cy="336"/>
              </a:xfrm>
              <a:prstGeom prst="line">
                <a:avLst/>
              </a:prstGeom>
              <a:noFill/>
              <a:ln w="38100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Line 14"/>
            <p:cNvSpPr>
              <a:spLocks noChangeShapeType="1"/>
            </p:cNvSpPr>
            <p:nvPr/>
          </p:nvSpPr>
          <p:spPr bwMode="auto">
            <a:xfrm flipV="1">
              <a:off x="2340" y="2218"/>
              <a:ext cx="49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15"/>
            <p:cNvSpPr>
              <a:spLocks noChangeShapeType="1"/>
            </p:cNvSpPr>
            <p:nvPr/>
          </p:nvSpPr>
          <p:spPr bwMode="auto">
            <a:xfrm>
              <a:off x="2318" y="850"/>
              <a:ext cx="516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5" name="Text Box 29"/>
          <p:cNvSpPr txBox="1">
            <a:spLocks noChangeArrowheads="1"/>
          </p:cNvSpPr>
          <p:nvPr/>
        </p:nvSpPr>
        <p:spPr bwMode="auto">
          <a:xfrm>
            <a:off x="5224826" y="5104526"/>
            <a:ext cx="2892425" cy="5191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/>
              <a:t>由上图电路可得</a:t>
            </a:r>
            <a:r>
              <a:rPr lang="en-US" altLang="zh-CN" sz="2800" b="1" dirty="0"/>
              <a:t>: </a:t>
            </a:r>
          </a:p>
        </p:txBody>
      </p:sp>
      <p:sp>
        <p:nvSpPr>
          <p:cNvPr id="16" name="Text Box 114"/>
          <p:cNvSpPr txBox="1">
            <a:spLocks noChangeArrowheads="1"/>
          </p:cNvSpPr>
          <p:nvPr/>
        </p:nvSpPr>
        <p:spPr bwMode="auto">
          <a:xfrm>
            <a:off x="5300087" y="4478903"/>
            <a:ext cx="2709396" cy="523220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实际电流源模型</a:t>
            </a:r>
          </a:p>
        </p:txBody>
      </p:sp>
      <p:pic>
        <p:nvPicPr>
          <p:cNvPr id="17" name="Picture 124" descr="图片2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457753"/>
            <a:ext cx="2779712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47665" y="1050087"/>
            <a:ext cx="2252127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实际电流源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251520" y="548680"/>
            <a:ext cx="2576562" cy="5334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zh-CN" altLang="en-US" sz="2800" b="1" kern="0" dirty="0">
                <a:solidFill>
                  <a:srgbClr val="000099"/>
                </a:solidFill>
              </a:rPr>
              <a:t>（</a:t>
            </a:r>
            <a:r>
              <a:rPr lang="en-US" altLang="zh-CN" sz="2800" b="1" kern="0" dirty="0">
                <a:solidFill>
                  <a:srgbClr val="000099"/>
                </a:solidFill>
              </a:rPr>
              <a:t>2</a:t>
            </a:r>
            <a:r>
              <a:rPr lang="zh-CN" altLang="en-US" sz="2800" b="1" kern="0" dirty="0">
                <a:solidFill>
                  <a:srgbClr val="000099"/>
                </a:solidFill>
              </a:rPr>
              <a:t>）电流源</a:t>
            </a:r>
          </a:p>
        </p:txBody>
      </p:sp>
      <p:sp>
        <p:nvSpPr>
          <p:cNvPr id="21" name="Text Box 28"/>
          <p:cNvSpPr txBox="1">
            <a:spLocks noChangeArrowheads="1"/>
          </p:cNvSpPr>
          <p:nvPr/>
        </p:nvSpPr>
        <p:spPr bwMode="auto">
          <a:xfrm>
            <a:off x="468137" y="1536199"/>
            <a:ext cx="8355435" cy="10769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/>
              <a:t>实际电流源是由电流 </a:t>
            </a:r>
            <a:r>
              <a:rPr lang="en-US" altLang="zh-CN" sz="2800" b="1" i="1" dirty="0"/>
              <a:t>I</a:t>
            </a:r>
            <a:r>
              <a:rPr lang="en-US" altLang="zh-CN" sz="2800" b="1" baseline="-25000" dirty="0"/>
              <a:t>S </a:t>
            </a:r>
            <a:r>
              <a:rPr lang="zh-CN" altLang="en-US" sz="2800" b="1" dirty="0"/>
              <a:t>和内阻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0 </a:t>
            </a:r>
            <a:r>
              <a:rPr lang="zh-CN" altLang="en-US" sz="2800" b="1" dirty="0"/>
              <a:t>并联的电源的电路模型。</a:t>
            </a: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1006053" y="5405404"/>
            <a:ext cx="343074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C00000"/>
                </a:solidFill>
              </a:rPr>
              <a:t>实际电流源的外特性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1158059" y="3046145"/>
            <a:ext cx="2798764" cy="2257426"/>
            <a:chOff x="1428700" y="2600304"/>
            <a:chExt cx="2798764" cy="2257426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 rot="16200000" flipH="1">
              <a:off x="2600531" y="3539580"/>
              <a:ext cx="1810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3131398" y="2621438"/>
              <a:ext cx="361330" cy="181274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3261456" y="4400530"/>
              <a:ext cx="415925" cy="4572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kumimoji="0" lang="en-US" altLang="zh-CN" b="1" i="1" dirty="0"/>
                <a:t>I</a:t>
              </a:r>
              <a:r>
                <a:rPr kumimoji="0" lang="en-US" altLang="zh-CN" b="1" baseline="-25000" dirty="0"/>
                <a:t>S</a:t>
              </a:r>
              <a:endParaRPr kumimoji="0" lang="en-US" altLang="zh-CN" b="1" i="1" dirty="0"/>
            </a:p>
          </p:txBody>
        </p:sp>
        <p:grpSp>
          <p:nvGrpSpPr>
            <p:cNvPr id="29" name="Group 117"/>
            <p:cNvGrpSpPr/>
            <p:nvPr/>
          </p:nvGrpSpPr>
          <p:grpSpPr bwMode="auto">
            <a:xfrm>
              <a:off x="1428700" y="2600304"/>
              <a:ext cx="2798764" cy="2257426"/>
              <a:chOff x="1068" y="1600"/>
              <a:chExt cx="1763" cy="1422"/>
            </a:xfrm>
          </p:grpSpPr>
          <p:grpSp>
            <p:nvGrpSpPr>
              <p:cNvPr id="30" name="Group 118"/>
              <p:cNvGrpSpPr/>
              <p:nvPr/>
            </p:nvGrpSpPr>
            <p:grpSpPr bwMode="auto">
              <a:xfrm>
                <a:off x="1083" y="1600"/>
                <a:ext cx="1748" cy="1422"/>
                <a:chOff x="1083" y="1600"/>
                <a:chExt cx="1748" cy="1422"/>
              </a:xfrm>
            </p:grpSpPr>
            <p:sp>
              <p:nvSpPr>
                <p:cNvPr id="32" name="Line 119"/>
                <p:cNvSpPr>
                  <a:spLocks noChangeShapeType="1"/>
                </p:cNvSpPr>
                <p:nvPr/>
              </p:nvSpPr>
              <p:spPr bwMode="auto">
                <a:xfrm>
                  <a:off x="1083" y="2763"/>
                  <a:ext cx="160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3" name="Line 120"/>
                <p:cNvSpPr>
                  <a:spLocks noChangeShapeType="1"/>
                </p:cNvSpPr>
                <p:nvPr/>
              </p:nvSpPr>
              <p:spPr bwMode="auto">
                <a:xfrm flipH="1" flipV="1">
                  <a:off x="1291" y="1634"/>
                  <a:ext cx="26" cy="12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dirty="0"/>
                </a:p>
              </p:txBody>
            </p:sp>
            <p:sp>
              <p:nvSpPr>
                <p:cNvPr id="34" name="Text Box 121"/>
                <p:cNvSpPr txBox="1">
                  <a:spLocks noChangeArrowheads="1"/>
                </p:cNvSpPr>
                <p:nvPr/>
              </p:nvSpPr>
              <p:spPr bwMode="auto">
                <a:xfrm>
                  <a:off x="2445" y="2731"/>
                  <a:ext cx="386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b="1" i="1" dirty="0">
                      <a:solidFill>
                        <a:srgbClr val="000099"/>
                      </a:solidFill>
                    </a:rPr>
                    <a:t>I/</a:t>
                  </a:r>
                  <a:r>
                    <a:rPr kumimoji="0" lang="en-US" altLang="zh-CN" b="1" dirty="0">
                      <a:solidFill>
                        <a:srgbClr val="000099"/>
                      </a:solidFill>
                    </a:rPr>
                    <a:t>A</a:t>
                  </a:r>
                </a:p>
              </p:txBody>
            </p:sp>
            <p:sp>
              <p:nvSpPr>
                <p:cNvPr id="35" name="Text Box 122"/>
                <p:cNvSpPr txBox="1">
                  <a:spLocks noChangeArrowheads="1"/>
                </p:cNvSpPr>
                <p:nvPr/>
              </p:nvSpPr>
              <p:spPr bwMode="auto">
                <a:xfrm>
                  <a:off x="1321" y="1600"/>
                  <a:ext cx="458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wrap="squar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kumimoji="0" lang="en-US" altLang="zh-CN" b="1" i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U</a:t>
                  </a:r>
                  <a:r>
                    <a:rPr kumimoji="0" lang="en-US" altLang="zh-CN" b="1" dirty="0">
                      <a:solidFill>
                        <a:srgbClr val="000099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</a:rPr>
                    <a:t>/</a:t>
                  </a:r>
                  <a:r>
                    <a:rPr kumimoji="0" lang="en-US" altLang="zh-CN" b="1" dirty="0">
                      <a:solidFill>
                        <a:srgbClr val="000099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31" name="Text Box 123"/>
              <p:cNvSpPr txBox="1">
                <a:spLocks noChangeArrowheads="1"/>
              </p:cNvSpPr>
              <p:nvPr/>
            </p:nvSpPr>
            <p:spPr bwMode="auto">
              <a:xfrm>
                <a:off x="1068" y="2732"/>
                <a:ext cx="232" cy="250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  <a:effectLst/>
            </p:spPr>
            <p:txBody>
              <a:bodyPr wrap="none" anchor="ctr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kumimoji="0" lang="en-US" altLang="zh-CN" sz="2000" b="1" i="1" dirty="0"/>
                  <a:t>O</a:t>
                </a:r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2630759" y="2947822"/>
            <a:ext cx="869382" cy="658608"/>
            <a:chOff x="2637603" y="2960817"/>
            <a:chExt cx="869382" cy="658608"/>
          </a:xfrm>
        </p:grpSpPr>
        <p:grpSp>
          <p:nvGrpSpPr>
            <p:cNvPr id="37" name="组合 36"/>
            <p:cNvGrpSpPr/>
            <p:nvPr/>
          </p:nvGrpSpPr>
          <p:grpSpPr>
            <a:xfrm rot="16200000">
              <a:off x="3072293" y="2853977"/>
              <a:ext cx="1" cy="869382"/>
              <a:chOff x="3308514" y="4413638"/>
              <a:chExt cx="1" cy="869382"/>
            </a:xfrm>
          </p:grpSpPr>
          <p:cxnSp>
            <p:nvCxnSpPr>
              <p:cNvPr id="38" name="直接箭头连接符 37"/>
              <p:cNvCxnSpPr/>
              <p:nvPr/>
            </p:nvCxnSpPr>
            <p:spPr bwMode="auto">
              <a:xfrm>
                <a:off x="3308514" y="4413638"/>
                <a:ext cx="0" cy="24992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直接箭头连接符 38"/>
              <p:cNvCxnSpPr/>
              <p:nvPr/>
            </p:nvCxnSpPr>
            <p:spPr bwMode="auto">
              <a:xfrm flipV="1">
                <a:off x="3308515" y="5033099"/>
                <a:ext cx="0" cy="249921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</p:grpSp>
        <p:graphicFrame>
          <p:nvGraphicFramePr>
            <p:cNvPr id="42" name="Object 3"/>
            <p:cNvGraphicFramePr>
              <a:graphicFrameLocks noChangeAspect="1"/>
            </p:cNvGraphicFramePr>
            <p:nvPr/>
          </p:nvGraphicFramePr>
          <p:xfrm>
            <a:off x="2936717" y="2960817"/>
            <a:ext cx="301991" cy="658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09" name="Equation" r:id="rId6" imgW="5486400" imgH="11277600" progId="Equation.DSMT4">
                    <p:embed/>
                  </p:oleObj>
                </mc:Choice>
                <mc:Fallback>
                  <p:oleObj name="Equation" r:id="rId6" imgW="5486400" imgH="11277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717" y="2960817"/>
                          <a:ext cx="301991" cy="658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357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utoUpdateAnimBg="0"/>
      <p:bldP spid="16" grpId="0"/>
      <p:bldP spid="18" grpId="0" build="p" autoUpdateAnimBg="0"/>
      <p:bldP spid="21" grpId="0" autoUpdateAnimBg="0"/>
      <p:bldP spid="25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48916" y="4305168"/>
            <a:ext cx="7955532" cy="177279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晶体管的输出特性可见，当基极电流</a:t>
            </a:r>
            <a:r>
              <a:rPr kumimoji="0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为某个定值，并当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超过一定值时，电流 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可近似认为不随电压 </a:t>
            </a:r>
            <a:r>
              <a:rPr kumimoji="0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而变 ，即 </a:t>
            </a:r>
            <a:r>
              <a:rPr kumimoji="0" lang="en-US" altLang="zh-CN" sz="2800" b="1" i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zh-CN" sz="2800" b="1" baseline="-25000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kumimoji="0"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可视为恒流源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1691680" y="739775"/>
            <a:ext cx="6119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latin typeface="+mn-ea"/>
                <a:ea typeface="+mn-ea"/>
              </a:rPr>
              <a:t>晶体管可近似地认为是理想电流源。</a:t>
            </a:r>
          </a:p>
        </p:txBody>
      </p:sp>
      <p:grpSp>
        <p:nvGrpSpPr>
          <p:cNvPr id="4" name="Group 7"/>
          <p:cNvGrpSpPr/>
          <p:nvPr/>
        </p:nvGrpSpPr>
        <p:grpSpPr bwMode="auto">
          <a:xfrm>
            <a:off x="2477716" y="1590543"/>
            <a:ext cx="4318000" cy="2527301"/>
            <a:chOff x="768" y="779"/>
            <a:chExt cx="2720" cy="1592"/>
          </a:xfrm>
        </p:grpSpPr>
        <p:sp>
          <p:nvSpPr>
            <p:cNvPr id="5" name="Freeform 8"/>
            <p:cNvSpPr/>
            <p:nvPr/>
          </p:nvSpPr>
          <p:spPr bwMode="auto">
            <a:xfrm>
              <a:off x="1142" y="1196"/>
              <a:ext cx="267" cy="703"/>
            </a:xfrm>
            <a:custGeom>
              <a:avLst/>
              <a:gdLst>
                <a:gd name="T0" fmla="*/ 0 w 240"/>
                <a:gd name="T1" fmla="*/ 68558 h 528"/>
                <a:gd name="T2" fmla="*/ 586 w 240"/>
                <a:gd name="T3" fmla="*/ 12450 h 528"/>
                <a:gd name="T4" fmla="*/ 1466 w 240"/>
                <a:gd name="T5" fmla="*/ 0 h 528"/>
                <a:gd name="T6" fmla="*/ 0 60000 65536"/>
                <a:gd name="T7" fmla="*/ 0 60000 65536"/>
                <a:gd name="T8" fmla="*/ 0 60000 65536"/>
                <a:gd name="T9" fmla="*/ 0 w 240"/>
                <a:gd name="T10" fmla="*/ 0 h 528"/>
                <a:gd name="T11" fmla="*/ 240 w 240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528">
                  <a:moveTo>
                    <a:pt x="0" y="528"/>
                  </a:moveTo>
                  <a:cubicBezTo>
                    <a:pt x="28" y="356"/>
                    <a:pt x="56" y="184"/>
                    <a:pt x="96" y="96"/>
                  </a:cubicBezTo>
                  <a:cubicBezTo>
                    <a:pt x="136" y="8"/>
                    <a:pt x="188" y="4"/>
                    <a:pt x="240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" name="Line 9"/>
            <p:cNvSpPr>
              <a:spLocks noChangeShapeType="1"/>
            </p:cNvSpPr>
            <p:nvPr/>
          </p:nvSpPr>
          <p:spPr bwMode="auto">
            <a:xfrm flipV="1">
              <a:off x="1351" y="1137"/>
              <a:ext cx="1497" cy="6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" name="Text Box 10"/>
            <p:cNvSpPr txBox="1">
              <a:spLocks noChangeArrowheads="1"/>
            </p:cNvSpPr>
            <p:nvPr/>
          </p:nvSpPr>
          <p:spPr bwMode="auto">
            <a:xfrm>
              <a:off x="2688" y="816"/>
              <a:ext cx="304" cy="327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sz="2800" b="1" i="1">
                  <a:solidFill>
                    <a:schemeClr val="accent2"/>
                  </a:solidFill>
                  <a:latin typeface="+mn-lt"/>
                  <a:ea typeface="+mn-ea"/>
                </a:rPr>
                <a:t>I</a:t>
              </a:r>
              <a:r>
                <a:rPr kumimoji="0" lang="en-US" altLang="zh-CN" sz="2800" b="1" baseline="-25000">
                  <a:solidFill>
                    <a:schemeClr val="accent2"/>
                  </a:solidFill>
                  <a:latin typeface="+mn-lt"/>
                  <a:ea typeface="+mn-ea"/>
                </a:rPr>
                <a:t>B</a:t>
              </a:r>
              <a:endParaRPr kumimoji="0" lang="en-US" altLang="zh-CN" sz="2800" b="1">
                <a:solidFill>
                  <a:schemeClr val="accent2"/>
                </a:solidFill>
                <a:latin typeface="+mn-lt"/>
                <a:ea typeface="+mn-ea"/>
              </a:endParaRPr>
            </a:p>
          </p:txBody>
        </p:sp>
        <p:grpSp>
          <p:nvGrpSpPr>
            <p:cNvPr id="8" name="Group 11"/>
            <p:cNvGrpSpPr/>
            <p:nvPr/>
          </p:nvGrpSpPr>
          <p:grpSpPr bwMode="auto">
            <a:xfrm>
              <a:off x="768" y="779"/>
              <a:ext cx="2720" cy="1336"/>
              <a:chOff x="2976" y="972"/>
              <a:chExt cx="2720" cy="1336"/>
            </a:xfrm>
          </p:grpSpPr>
          <p:sp>
            <p:nvSpPr>
              <p:cNvPr id="10" name="Line 12"/>
              <p:cNvSpPr>
                <a:spLocks noChangeShapeType="1"/>
              </p:cNvSpPr>
              <p:nvPr/>
            </p:nvSpPr>
            <p:spPr bwMode="auto">
              <a:xfrm>
                <a:off x="3326" y="2105"/>
                <a:ext cx="1871" cy="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11" name="Text Box 13"/>
              <p:cNvSpPr txBox="1">
                <a:spLocks noChangeArrowheads="1"/>
              </p:cNvSpPr>
              <p:nvPr/>
            </p:nvSpPr>
            <p:spPr bwMode="auto">
              <a:xfrm>
                <a:off x="2976" y="972"/>
                <a:ext cx="313" cy="330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 b="1" i="1" dirty="0">
                    <a:latin typeface="+mn-lt"/>
                    <a:ea typeface="+mn-ea"/>
                  </a:rPr>
                  <a:t>I</a:t>
                </a:r>
                <a:r>
                  <a:rPr kumimoji="0" lang="en-US" altLang="zh-CN" sz="2800" b="1" baseline="-25000" dirty="0">
                    <a:latin typeface="+mn-lt"/>
                    <a:ea typeface="+mn-ea"/>
                  </a:rPr>
                  <a:t>C</a:t>
                </a:r>
                <a:endParaRPr kumimoji="0" lang="en-US" altLang="zh-CN" sz="2800" b="1" dirty="0">
                  <a:latin typeface="+mn-lt"/>
                  <a:ea typeface="+mn-ea"/>
                </a:endParaRPr>
              </a:p>
            </p:txBody>
          </p:sp>
          <p:sp>
            <p:nvSpPr>
              <p:cNvPr id="12" name="Rectangle 14"/>
              <p:cNvSpPr>
                <a:spLocks noChangeArrowheads="1"/>
              </p:cNvSpPr>
              <p:nvPr/>
            </p:nvSpPr>
            <p:spPr bwMode="auto">
              <a:xfrm>
                <a:off x="5205" y="1978"/>
                <a:ext cx="491" cy="330"/>
              </a:xfrm>
              <a:prstGeom prst="rect">
                <a:avLst/>
              </a:prstGeom>
              <a:noFill/>
              <a:ln w="12700">
                <a:noFill/>
                <a:miter lim="800000"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defRPr/>
                </a:pPr>
                <a:r>
                  <a:rPr kumimoji="0" lang="en-US" altLang="zh-CN" sz="2800" b="1" i="1">
                    <a:latin typeface="+mn-lt"/>
                    <a:ea typeface="+mn-ea"/>
                  </a:rPr>
                  <a:t>U</a:t>
                </a:r>
                <a:r>
                  <a:rPr kumimoji="0" lang="en-US" altLang="zh-CN" sz="2800" b="1" baseline="-25000">
                    <a:latin typeface="+mn-lt"/>
                    <a:ea typeface="+mn-ea"/>
                  </a:rPr>
                  <a:t>CE</a:t>
                </a:r>
                <a:endParaRPr kumimoji="0" lang="en-US" altLang="zh-CN" sz="2800" b="1">
                  <a:latin typeface="+mn-lt"/>
                  <a:ea typeface="+mn-ea"/>
                </a:endParaRPr>
              </a:p>
            </p:txBody>
          </p:sp>
          <p:sp>
            <p:nvSpPr>
              <p:cNvPr id="13" name="Line 15"/>
              <p:cNvSpPr>
                <a:spLocks noChangeShapeType="1"/>
              </p:cNvSpPr>
              <p:nvPr/>
            </p:nvSpPr>
            <p:spPr bwMode="auto">
              <a:xfrm flipV="1">
                <a:off x="3326" y="1154"/>
                <a:ext cx="1" cy="95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stealth" w="med" len="lg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177" y="2041"/>
              <a:ext cx="1934" cy="33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zh-CN" altLang="en-US" sz="2800" b="1" dirty="0">
                  <a:solidFill>
                    <a:srgbClr val="C00000"/>
                  </a:solidFill>
                  <a:latin typeface="+mn-lt"/>
                  <a:ea typeface="+mn-ea"/>
                </a:rPr>
                <a:t>晶体管的输出特性</a:t>
              </a:r>
            </a:p>
          </p:txBody>
        </p:sp>
      </p:grp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739180" y="739775"/>
            <a:ext cx="1143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E60000"/>
                </a:solidFill>
                <a:latin typeface="+mn-ea"/>
                <a:ea typeface="+mn-ea"/>
              </a:rPr>
              <a:t>应用：</a:t>
            </a:r>
          </a:p>
        </p:txBody>
      </p:sp>
    </p:spTree>
    <p:extLst>
      <p:ext uri="{BB962C8B-B14F-4D97-AF65-F5344CB8AC3E}">
        <p14:creationId xmlns:p14="http://schemas.microsoft.com/office/powerpoint/2010/main" val="1926377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9"/>
          <p:cNvSpPr txBox="1">
            <a:spLocks noChangeArrowheads="1"/>
          </p:cNvSpPr>
          <p:nvPr/>
        </p:nvSpPr>
        <p:spPr bwMode="auto">
          <a:xfrm>
            <a:off x="594657" y="2915719"/>
            <a:ext cx="8296132" cy="16435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受控电源的特点：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当控制电压或电流消失或等于零时，受控电源的电压或电流也将为零。</a:t>
            </a:r>
            <a:endParaRPr lang="zh-CN" altLang="en-US" sz="28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40"/>
          <p:cNvSpPr txBox="1">
            <a:spLocks noChangeArrowheads="1"/>
          </p:cNvSpPr>
          <p:nvPr/>
        </p:nvSpPr>
        <p:spPr bwMode="auto">
          <a:xfrm>
            <a:off x="576266" y="1839722"/>
            <a:ext cx="8314523" cy="1117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指电压源的电压或电流源的电流，是受电路中其它部分的电流或电压控制的电源。</a:t>
            </a:r>
          </a:p>
        </p:txBody>
      </p:sp>
      <p:sp>
        <p:nvSpPr>
          <p:cNvPr id="4" name="Text Box 42"/>
          <p:cNvSpPr txBox="1">
            <a:spLocks noChangeArrowheads="1"/>
          </p:cNvSpPr>
          <p:nvPr/>
        </p:nvSpPr>
        <p:spPr bwMode="auto">
          <a:xfrm>
            <a:off x="596482" y="4698655"/>
            <a:ext cx="52641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应用：用于晶体管电路的分析。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8791" y="713925"/>
            <a:ext cx="3096344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1.4.2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电源元件</a:t>
            </a:r>
          </a:p>
        </p:txBody>
      </p:sp>
      <p:sp>
        <p:nvSpPr>
          <p:cNvPr id="6" name="Text Box 3074"/>
          <p:cNvSpPr txBox="1">
            <a:spLocks noChangeArrowheads="1"/>
          </p:cNvSpPr>
          <p:nvPr/>
        </p:nvSpPr>
        <p:spPr bwMode="auto">
          <a:xfrm>
            <a:off x="620687" y="1282845"/>
            <a:ext cx="250414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受控电源</a:t>
            </a:r>
          </a:p>
        </p:txBody>
      </p:sp>
    </p:spTree>
    <p:extLst>
      <p:ext uri="{BB962C8B-B14F-4D97-AF65-F5344CB8AC3E}">
        <p14:creationId xmlns:p14="http://schemas.microsoft.com/office/powerpoint/2010/main" val="76985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1554162" y="613762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电路的作用与组成部分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55625" y="2389188"/>
            <a:ext cx="2868613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1. </a:t>
            </a:r>
            <a:r>
              <a:rPr lang="zh-CN" altLang="en-US" sz="2800" b="1" dirty="0">
                <a:solidFill>
                  <a:srgbClr val="E60000"/>
                </a:solidFill>
              </a:rPr>
              <a:t>电路的作用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539750" y="1303338"/>
            <a:ext cx="82010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latin typeface="宋体" panose="02010600030101010101" pitchFamily="2" charset="-122"/>
              </a:rPr>
              <a:t>电路是电流的通路，是为了某种需要由电工设备或电路元件按一定方式组合而成。</a:t>
            </a:r>
            <a:r>
              <a:rPr lang="zh-CN" altLang="en-US" sz="2800" b="1"/>
              <a:t>               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73125" y="2862263"/>
            <a:ext cx="7256463" cy="1774825"/>
            <a:chOff x="873125" y="2862263"/>
            <a:chExt cx="7256463" cy="1774825"/>
          </a:xfrm>
        </p:grpSpPr>
        <p:pic>
          <p:nvPicPr>
            <p:cNvPr id="4101" name="Picture 17" descr="j0104964[1]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3125" y="3027363"/>
              <a:ext cx="1844675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AutoShape 19"/>
            <p:cNvSpPr>
              <a:spLocks noChangeArrowheads="1"/>
            </p:cNvSpPr>
            <p:nvPr/>
          </p:nvSpPr>
          <p:spPr bwMode="auto">
            <a:xfrm>
              <a:off x="2946400" y="3490913"/>
              <a:ext cx="5183188" cy="72072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anchor="ctr"/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 dirty="0">
                  <a:solidFill>
                    <a:schemeClr val="tx2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实现电能的传输、分配和转换</a:t>
              </a:r>
              <a:endParaRPr lang="zh-CN" altLang="en-US" sz="2800" b="1" dirty="0">
                <a:latin typeface="宋体" panose="02010600030101010101" pitchFamily="2" charset="-122"/>
              </a:endParaRPr>
            </a:p>
          </p:txBody>
        </p:sp>
        <p:sp>
          <p:nvSpPr>
            <p:cNvPr id="4103" name="Text Box 37"/>
            <p:cNvSpPr txBox="1">
              <a:spLocks noChangeArrowheads="1"/>
            </p:cNvSpPr>
            <p:nvPr/>
          </p:nvSpPr>
          <p:spPr bwMode="auto">
            <a:xfrm>
              <a:off x="2789238" y="2862263"/>
              <a:ext cx="1989137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000099"/>
                  </a:solidFill>
                  <a:latin typeface="宋体" panose="02010600030101010101" pitchFamily="2" charset="-122"/>
                </a:rPr>
                <a:t> </a:t>
              </a:r>
              <a:r>
                <a:rPr kumimoji="0" lang="zh-CN" altLang="en-US" sz="2800" b="1">
                  <a:solidFill>
                    <a:srgbClr val="000099"/>
                  </a:solidFill>
                  <a:latin typeface="宋体" panose="02010600030101010101" pitchFamily="2" charset="-122"/>
                </a:rPr>
                <a:t>电力系统 </a:t>
              </a:r>
            </a:p>
          </p:txBody>
        </p:sp>
      </p:grpSp>
      <p:grpSp>
        <p:nvGrpSpPr>
          <p:cNvPr id="20" name="组合 13"/>
          <p:cNvGrpSpPr/>
          <p:nvPr/>
        </p:nvGrpSpPr>
        <p:grpSpPr bwMode="auto">
          <a:xfrm>
            <a:off x="819150" y="4756150"/>
            <a:ext cx="7643813" cy="1471613"/>
            <a:chOff x="1843589" y="2904629"/>
            <a:chExt cx="7644922" cy="1471200"/>
          </a:xfrm>
        </p:grpSpPr>
        <p:sp>
          <p:nvSpPr>
            <p:cNvPr id="21" name="AutoShape 36"/>
            <p:cNvSpPr>
              <a:spLocks noChangeArrowheads="1"/>
            </p:cNvSpPr>
            <p:nvPr/>
          </p:nvSpPr>
          <p:spPr bwMode="auto">
            <a:xfrm>
              <a:off x="3988613" y="3531516"/>
              <a:ext cx="5499898" cy="611015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00"/>
                </a:gs>
                <a:gs pos="50000">
                  <a:schemeClr val="bg1"/>
                </a:gs>
                <a:gs pos="100000">
                  <a:srgbClr val="FFFF00"/>
                </a:gs>
              </a:gsLst>
              <a:lin ang="5400000" scaled="1"/>
            </a:gradFill>
            <a:ln w="12700">
              <a:solidFill>
                <a:srgbClr val="008000"/>
              </a:solidFill>
              <a:round/>
            </a:ln>
            <a:effectLst/>
          </p:spPr>
          <p:txBody>
            <a:bodyPr wrap="none" lIns="86374" tIns="43187" rIns="86374" bIns="43187" anchor="ctr"/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宋体" panose="02010600030101010101" pitchFamily="2" charset="-122"/>
                </a:rPr>
                <a:t>实现电信号的传递、控制与处理。</a:t>
              </a:r>
            </a:p>
          </p:txBody>
        </p:sp>
        <p:sp>
          <p:nvSpPr>
            <p:cNvPr id="4106" name="Text Box 38"/>
            <p:cNvSpPr txBox="1">
              <a:spLocks noChangeArrowheads="1"/>
            </p:cNvSpPr>
            <p:nvPr/>
          </p:nvSpPr>
          <p:spPr bwMode="auto">
            <a:xfrm>
              <a:off x="3838335" y="2907883"/>
              <a:ext cx="1979703" cy="5178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6374" tIns="43187" rIns="86374" bIns="43187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>
                  <a:solidFill>
                    <a:srgbClr val="000099"/>
                  </a:solidFill>
                  <a:latin typeface="宋体" panose="02010600030101010101" pitchFamily="2" charset="-122"/>
                </a:rPr>
                <a:t> </a:t>
              </a:r>
              <a:r>
                <a:rPr kumimoji="0" lang="zh-CN" altLang="en-US" sz="2800" b="1">
                  <a:solidFill>
                    <a:srgbClr val="000099"/>
                  </a:solidFill>
                  <a:latin typeface="宋体" panose="02010600030101010101" pitchFamily="2" charset="-122"/>
                </a:rPr>
                <a:t>电子技术 </a:t>
              </a:r>
            </a:p>
          </p:txBody>
        </p:sp>
        <p:pic>
          <p:nvPicPr>
            <p:cNvPr id="4107" name="Picture 39" descr="j0149860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3589" y="2904629"/>
              <a:ext cx="1833876" cy="147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622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2"/>
          <p:cNvGrpSpPr/>
          <p:nvPr/>
        </p:nvGrpSpPr>
        <p:grpSpPr bwMode="auto">
          <a:xfrm>
            <a:off x="5338316" y="1033189"/>
            <a:ext cx="3298825" cy="2524125"/>
            <a:chOff x="3384" y="454"/>
            <a:chExt cx="2078" cy="1590"/>
          </a:xfrm>
        </p:grpSpPr>
        <p:sp>
          <p:nvSpPr>
            <p:cNvPr id="3" name="Text Box 33"/>
            <p:cNvSpPr txBox="1">
              <a:spLocks noChangeArrowheads="1"/>
            </p:cNvSpPr>
            <p:nvPr/>
          </p:nvSpPr>
          <p:spPr bwMode="auto">
            <a:xfrm>
              <a:off x="4319" y="1250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</a:t>
              </a:r>
              <a:r>
                <a:rPr lang="zh-CN" altLang="zh-CN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" name="Text Box 34"/>
            <p:cNvSpPr txBox="1">
              <a:spLocks noChangeArrowheads="1"/>
            </p:cNvSpPr>
            <p:nvPr/>
          </p:nvSpPr>
          <p:spPr bwMode="auto">
            <a:xfrm>
              <a:off x="3802" y="1811"/>
              <a:ext cx="1085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(b)CCVS</a:t>
              </a:r>
            </a:p>
          </p:txBody>
        </p:sp>
        <p:grpSp>
          <p:nvGrpSpPr>
            <p:cNvPr id="5" name="Group 35"/>
            <p:cNvGrpSpPr/>
            <p:nvPr/>
          </p:nvGrpSpPr>
          <p:grpSpPr bwMode="auto">
            <a:xfrm>
              <a:off x="4407" y="803"/>
              <a:ext cx="866" cy="68"/>
              <a:chOff x="4423" y="1995"/>
              <a:chExt cx="866" cy="68"/>
            </a:xfrm>
          </p:grpSpPr>
          <p:sp>
            <p:nvSpPr>
              <p:cNvPr id="28" name="Oval 36"/>
              <p:cNvSpPr>
                <a:spLocks noChangeArrowheads="1"/>
              </p:cNvSpPr>
              <p:nvPr/>
            </p:nvSpPr>
            <p:spPr bwMode="auto">
              <a:xfrm>
                <a:off x="5221" y="1995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Line 37"/>
              <p:cNvSpPr>
                <a:spLocks noChangeShapeType="1"/>
              </p:cNvSpPr>
              <p:nvPr/>
            </p:nvSpPr>
            <p:spPr bwMode="auto">
              <a:xfrm flipH="1">
                <a:off x="4423" y="2007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" name="Oval 38"/>
            <p:cNvSpPr>
              <a:spLocks noChangeArrowheads="1"/>
            </p:cNvSpPr>
            <p:nvPr/>
          </p:nvSpPr>
          <p:spPr bwMode="auto">
            <a:xfrm>
              <a:off x="3467" y="1590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Line 39"/>
            <p:cNvSpPr>
              <a:spLocks noChangeShapeType="1"/>
            </p:cNvSpPr>
            <p:nvPr/>
          </p:nvSpPr>
          <p:spPr bwMode="auto">
            <a:xfrm flipH="1">
              <a:off x="3521" y="1640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40"/>
            <p:cNvSpPr>
              <a:spLocks noChangeShapeType="1"/>
            </p:cNvSpPr>
            <p:nvPr/>
          </p:nvSpPr>
          <p:spPr bwMode="auto">
            <a:xfrm>
              <a:off x="4415" y="818"/>
              <a:ext cx="0" cy="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AutoShape 41"/>
            <p:cNvSpPr>
              <a:spLocks noChangeArrowheads="1"/>
            </p:cNvSpPr>
            <p:nvPr/>
          </p:nvSpPr>
          <p:spPr bwMode="auto">
            <a:xfrm rot="-5400000">
              <a:off x="4222" y="1103"/>
              <a:ext cx="392" cy="249"/>
            </a:xfrm>
            <a:prstGeom prst="flowChartDecision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42"/>
            <p:cNvSpPr txBox="1">
              <a:spLocks noChangeArrowheads="1"/>
            </p:cNvSpPr>
            <p:nvPr/>
          </p:nvSpPr>
          <p:spPr bwMode="auto">
            <a:xfrm>
              <a:off x="4208" y="891"/>
              <a:ext cx="226" cy="6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+</a:t>
              </a:r>
            </a:p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" name="Text Box 43"/>
            <p:cNvSpPr txBox="1">
              <a:spLocks noChangeArrowheads="1"/>
            </p:cNvSpPr>
            <p:nvPr/>
          </p:nvSpPr>
          <p:spPr bwMode="auto">
            <a:xfrm>
              <a:off x="3385" y="1101"/>
              <a:ext cx="462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12" name="Text Box 44"/>
            <p:cNvSpPr txBox="1">
              <a:spLocks noChangeArrowheads="1"/>
            </p:cNvSpPr>
            <p:nvPr/>
          </p:nvSpPr>
          <p:spPr bwMode="auto">
            <a:xfrm>
              <a:off x="5015" y="1109"/>
              <a:ext cx="447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Line 45"/>
            <p:cNvSpPr>
              <a:spLocks noChangeShapeType="1"/>
            </p:cNvSpPr>
            <p:nvPr/>
          </p:nvSpPr>
          <p:spPr bwMode="auto">
            <a:xfrm>
              <a:off x="3534" y="741"/>
              <a:ext cx="3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46"/>
            <p:cNvSpPr>
              <a:spLocks noChangeShapeType="1"/>
            </p:cNvSpPr>
            <p:nvPr/>
          </p:nvSpPr>
          <p:spPr bwMode="auto">
            <a:xfrm flipH="1">
              <a:off x="4958" y="746"/>
              <a:ext cx="3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4903" y="469"/>
              <a:ext cx="421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48"/>
            <p:cNvSpPr txBox="1">
              <a:spLocks noChangeArrowheads="1"/>
            </p:cNvSpPr>
            <p:nvPr/>
          </p:nvSpPr>
          <p:spPr bwMode="auto">
            <a:xfrm>
              <a:off x="3529" y="454"/>
              <a:ext cx="34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49"/>
            <p:cNvSpPr txBox="1">
              <a:spLocks noChangeArrowheads="1"/>
            </p:cNvSpPr>
            <p:nvPr/>
          </p:nvSpPr>
          <p:spPr bwMode="auto">
            <a:xfrm>
              <a:off x="3384" y="799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 dirty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8" name="Oval 50"/>
            <p:cNvSpPr>
              <a:spLocks noChangeArrowheads="1"/>
            </p:cNvSpPr>
            <p:nvPr/>
          </p:nvSpPr>
          <p:spPr bwMode="auto">
            <a:xfrm>
              <a:off x="3443" y="780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51"/>
            <p:cNvSpPr>
              <a:spLocks noChangeShapeType="1"/>
            </p:cNvSpPr>
            <p:nvPr/>
          </p:nvSpPr>
          <p:spPr bwMode="auto">
            <a:xfrm flipH="1">
              <a:off x="3497" y="810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52"/>
            <p:cNvSpPr txBox="1">
              <a:spLocks noChangeArrowheads="1"/>
            </p:cNvSpPr>
            <p:nvPr/>
          </p:nvSpPr>
          <p:spPr bwMode="auto">
            <a:xfrm>
              <a:off x="3397" y="1326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1" name="Text Box 53"/>
            <p:cNvSpPr txBox="1">
              <a:spLocks noChangeArrowheads="1"/>
            </p:cNvSpPr>
            <p:nvPr/>
          </p:nvSpPr>
          <p:spPr bwMode="auto">
            <a:xfrm>
              <a:off x="5152" y="835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 dirty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22" name="Text Box 54"/>
            <p:cNvSpPr txBox="1">
              <a:spLocks noChangeArrowheads="1"/>
            </p:cNvSpPr>
            <p:nvPr/>
          </p:nvSpPr>
          <p:spPr bwMode="auto">
            <a:xfrm>
              <a:off x="5165" y="1313"/>
              <a:ext cx="169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23" name="Rectangle 55"/>
            <p:cNvSpPr>
              <a:spLocks noChangeArrowheads="1"/>
            </p:cNvSpPr>
            <p:nvPr/>
          </p:nvSpPr>
          <p:spPr bwMode="auto">
            <a:xfrm>
              <a:off x="3946" y="604"/>
              <a:ext cx="979" cy="1182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" name="Group 56"/>
            <p:cNvGrpSpPr/>
            <p:nvPr/>
          </p:nvGrpSpPr>
          <p:grpSpPr bwMode="auto">
            <a:xfrm>
              <a:off x="4417" y="1624"/>
              <a:ext cx="866" cy="68"/>
              <a:chOff x="4433" y="2840"/>
              <a:chExt cx="866" cy="68"/>
            </a:xfrm>
          </p:grpSpPr>
          <p:sp>
            <p:nvSpPr>
              <p:cNvPr id="26" name="Oval 57"/>
              <p:cNvSpPr>
                <a:spLocks noChangeArrowheads="1"/>
              </p:cNvSpPr>
              <p:nvPr/>
            </p:nvSpPr>
            <p:spPr bwMode="auto">
              <a:xfrm>
                <a:off x="5231" y="2840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Line 58"/>
              <p:cNvSpPr>
                <a:spLocks noChangeShapeType="1"/>
              </p:cNvSpPr>
              <p:nvPr/>
            </p:nvSpPr>
            <p:spPr bwMode="auto">
              <a:xfrm flipH="1">
                <a:off x="4433" y="2852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Line 59"/>
            <p:cNvSpPr>
              <a:spLocks noChangeShapeType="1"/>
            </p:cNvSpPr>
            <p:nvPr/>
          </p:nvSpPr>
          <p:spPr bwMode="auto">
            <a:xfrm>
              <a:off x="4092" y="810"/>
              <a:ext cx="0" cy="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61"/>
          <p:cNvGrpSpPr/>
          <p:nvPr/>
        </p:nvGrpSpPr>
        <p:grpSpPr bwMode="auto">
          <a:xfrm>
            <a:off x="1110283" y="3811338"/>
            <a:ext cx="3395663" cy="2570163"/>
            <a:chOff x="556" y="2303"/>
            <a:chExt cx="2139" cy="1619"/>
          </a:xfrm>
        </p:grpSpPr>
        <p:sp>
          <p:nvSpPr>
            <p:cNvPr id="31" name="Text Box 62"/>
            <p:cNvSpPr txBox="1">
              <a:spLocks noChangeArrowheads="1"/>
            </p:cNvSpPr>
            <p:nvPr/>
          </p:nvSpPr>
          <p:spPr bwMode="auto">
            <a:xfrm>
              <a:off x="967" y="3689"/>
              <a:ext cx="1464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(c) VCCS</a:t>
              </a:r>
            </a:p>
          </p:txBody>
        </p:sp>
        <p:sp>
          <p:nvSpPr>
            <p:cNvPr id="32" name="Text Box 63"/>
            <p:cNvSpPr txBox="1">
              <a:spLocks noChangeArrowheads="1"/>
            </p:cNvSpPr>
            <p:nvPr/>
          </p:nvSpPr>
          <p:spPr bwMode="auto">
            <a:xfrm>
              <a:off x="1821" y="2980"/>
              <a:ext cx="343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" name="Group 64"/>
            <p:cNvGrpSpPr/>
            <p:nvPr/>
          </p:nvGrpSpPr>
          <p:grpSpPr bwMode="auto">
            <a:xfrm>
              <a:off x="1639" y="2650"/>
              <a:ext cx="866" cy="68"/>
              <a:chOff x="1489" y="804"/>
              <a:chExt cx="866" cy="68"/>
            </a:xfrm>
          </p:grpSpPr>
          <p:sp>
            <p:nvSpPr>
              <p:cNvPr id="59" name="Oval 65"/>
              <p:cNvSpPr>
                <a:spLocks noChangeArrowheads="1"/>
              </p:cNvSpPr>
              <p:nvPr/>
            </p:nvSpPr>
            <p:spPr bwMode="auto">
              <a:xfrm>
                <a:off x="2287" y="804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Line 66"/>
              <p:cNvSpPr>
                <a:spLocks noChangeShapeType="1"/>
              </p:cNvSpPr>
              <p:nvPr/>
            </p:nvSpPr>
            <p:spPr bwMode="auto">
              <a:xfrm flipH="1">
                <a:off x="1489" y="816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4" name="Oval 67"/>
            <p:cNvSpPr>
              <a:spLocks noChangeArrowheads="1"/>
            </p:cNvSpPr>
            <p:nvPr/>
          </p:nvSpPr>
          <p:spPr bwMode="auto">
            <a:xfrm>
              <a:off x="675" y="3453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" name="Oval 68"/>
            <p:cNvSpPr>
              <a:spLocks noChangeArrowheads="1"/>
            </p:cNvSpPr>
            <p:nvPr/>
          </p:nvSpPr>
          <p:spPr bwMode="auto">
            <a:xfrm>
              <a:off x="1316" y="3460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Line 69"/>
            <p:cNvSpPr>
              <a:spLocks noChangeShapeType="1"/>
            </p:cNvSpPr>
            <p:nvPr/>
          </p:nvSpPr>
          <p:spPr bwMode="auto">
            <a:xfrm flipH="1">
              <a:off x="729" y="3495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70"/>
            <p:cNvSpPr txBox="1">
              <a:spLocks noChangeArrowheads="1"/>
            </p:cNvSpPr>
            <p:nvPr/>
          </p:nvSpPr>
          <p:spPr bwMode="auto">
            <a:xfrm>
              <a:off x="556" y="2962"/>
              <a:ext cx="27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Text Box 71"/>
            <p:cNvSpPr txBox="1">
              <a:spLocks noChangeArrowheads="1"/>
            </p:cNvSpPr>
            <p:nvPr/>
          </p:nvSpPr>
          <p:spPr bwMode="auto">
            <a:xfrm>
              <a:off x="2248" y="2985"/>
              <a:ext cx="447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Line 72"/>
            <p:cNvSpPr>
              <a:spLocks noChangeShapeType="1"/>
            </p:cNvSpPr>
            <p:nvPr/>
          </p:nvSpPr>
          <p:spPr bwMode="auto">
            <a:xfrm>
              <a:off x="751" y="2592"/>
              <a:ext cx="3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73"/>
            <p:cNvSpPr>
              <a:spLocks noChangeShapeType="1"/>
            </p:cNvSpPr>
            <p:nvPr/>
          </p:nvSpPr>
          <p:spPr bwMode="auto">
            <a:xfrm flipH="1">
              <a:off x="2215" y="2601"/>
              <a:ext cx="3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74"/>
            <p:cNvSpPr txBox="1">
              <a:spLocks noChangeArrowheads="1"/>
            </p:cNvSpPr>
            <p:nvPr/>
          </p:nvSpPr>
          <p:spPr bwMode="auto">
            <a:xfrm>
              <a:off x="2146" y="2303"/>
              <a:ext cx="421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 Box 75"/>
            <p:cNvSpPr txBox="1">
              <a:spLocks noChangeArrowheads="1"/>
            </p:cNvSpPr>
            <p:nvPr/>
          </p:nvSpPr>
          <p:spPr bwMode="auto">
            <a:xfrm>
              <a:off x="627" y="2309"/>
              <a:ext cx="664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595" y="2662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 dirty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4" name="Oval 77"/>
            <p:cNvSpPr>
              <a:spLocks noChangeArrowheads="1"/>
            </p:cNvSpPr>
            <p:nvPr/>
          </p:nvSpPr>
          <p:spPr bwMode="auto">
            <a:xfrm>
              <a:off x="651" y="2631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78"/>
            <p:cNvSpPr>
              <a:spLocks noChangeArrowheads="1"/>
            </p:cNvSpPr>
            <p:nvPr/>
          </p:nvSpPr>
          <p:spPr bwMode="auto">
            <a:xfrm>
              <a:off x="1305" y="2630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Line 79"/>
            <p:cNvSpPr>
              <a:spLocks noChangeShapeType="1"/>
            </p:cNvSpPr>
            <p:nvPr/>
          </p:nvSpPr>
          <p:spPr bwMode="auto">
            <a:xfrm flipH="1">
              <a:off x="705" y="2665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80"/>
            <p:cNvSpPr txBox="1">
              <a:spLocks noChangeArrowheads="1"/>
            </p:cNvSpPr>
            <p:nvPr/>
          </p:nvSpPr>
          <p:spPr bwMode="auto">
            <a:xfrm>
              <a:off x="619" y="3181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48" name="Text Box 81"/>
            <p:cNvSpPr txBox="1">
              <a:spLocks noChangeArrowheads="1"/>
            </p:cNvSpPr>
            <p:nvPr/>
          </p:nvSpPr>
          <p:spPr bwMode="auto">
            <a:xfrm>
              <a:off x="2389" y="2649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49" name="Text Box 82"/>
            <p:cNvSpPr txBox="1">
              <a:spLocks noChangeArrowheads="1"/>
            </p:cNvSpPr>
            <p:nvPr/>
          </p:nvSpPr>
          <p:spPr bwMode="auto">
            <a:xfrm>
              <a:off x="2389" y="3161"/>
              <a:ext cx="174" cy="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  <a:p>
              <a:pPr algn="ctr">
                <a:spcBef>
                  <a:spcPct val="50000"/>
                </a:spcBef>
              </a:pPr>
              <a:endParaRPr kumimoji="0" lang="en-US" altLang="zh-CN" b="1" dirty="0">
                <a:cs typeface="Times New Roman" panose="02020603050405020304" pitchFamily="18" charset="0"/>
              </a:endParaRPr>
            </a:p>
          </p:txBody>
        </p:sp>
        <p:sp>
          <p:nvSpPr>
            <p:cNvPr id="50" name="Rectangle 83"/>
            <p:cNvSpPr>
              <a:spLocks noChangeArrowheads="1"/>
            </p:cNvSpPr>
            <p:nvPr/>
          </p:nvSpPr>
          <p:spPr bwMode="auto">
            <a:xfrm>
              <a:off x="1107" y="2485"/>
              <a:ext cx="1108" cy="115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84"/>
            <p:cNvGrpSpPr/>
            <p:nvPr/>
          </p:nvGrpSpPr>
          <p:grpSpPr bwMode="auto">
            <a:xfrm>
              <a:off x="1649" y="3503"/>
              <a:ext cx="866" cy="68"/>
              <a:chOff x="1499" y="1649"/>
              <a:chExt cx="866" cy="68"/>
            </a:xfrm>
          </p:grpSpPr>
          <p:sp>
            <p:nvSpPr>
              <p:cNvPr id="57" name="Oval 85"/>
              <p:cNvSpPr>
                <a:spLocks noChangeArrowheads="1"/>
              </p:cNvSpPr>
              <p:nvPr/>
            </p:nvSpPr>
            <p:spPr bwMode="auto">
              <a:xfrm>
                <a:off x="2297" y="1649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Line 86"/>
              <p:cNvSpPr>
                <a:spLocks noChangeShapeType="1"/>
              </p:cNvSpPr>
              <p:nvPr/>
            </p:nvSpPr>
            <p:spPr bwMode="auto">
              <a:xfrm flipH="1">
                <a:off x="1499" y="1661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2" name="Group 87"/>
            <p:cNvGrpSpPr/>
            <p:nvPr/>
          </p:nvGrpSpPr>
          <p:grpSpPr bwMode="auto">
            <a:xfrm>
              <a:off x="1482" y="2668"/>
              <a:ext cx="292" cy="864"/>
              <a:chOff x="1332" y="822"/>
              <a:chExt cx="292" cy="864"/>
            </a:xfrm>
          </p:grpSpPr>
          <p:sp>
            <p:nvSpPr>
              <p:cNvPr id="53" name="Line 88"/>
              <p:cNvSpPr>
                <a:spLocks noChangeShapeType="1"/>
              </p:cNvSpPr>
              <p:nvPr/>
            </p:nvSpPr>
            <p:spPr bwMode="auto">
              <a:xfrm>
                <a:off x="1493" y="82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" name="AutoShape 89"/>
              <p:cNvSpPr>
                <a:spLocks noChangeArrowheads="1"/>
              </p:cNvSpPr>
              <p:nvPr/>
            </p:nvSpPr>
            <p:spPr bwMode="auto">
              <a:xfrm rot="16200000">
                <a:off x="1285" y="1123"/>
                <a:ext cx="408" cy="249"/>
              </a:xfrm>
              <a:prstGeom prst="flowChartDecision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Line 90"/>
              <p:cNvSpPr>
                <a:spLocks noChangeShapeType="1"/>
              </p:cNvSpPr>
              <p:nvPr/>
            </p:nvSpPr>
            <p:spPr bwMode="auto">
              <a:xfrm>
                <a:off x="1352" y="1248"/>
                <a:ext cx="27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" name="Line 91"/>
              <p:cNvSpPr>
                <a:spLocks noChangeShapeType="1"/>
              </p:cNvSpPr>
              <p:nvPr/>
            </p:nvSpPr>
            <p:spPr bwMode="auto">
              <a:xfrm>
                <a:off x="1332" y="1083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stealth" w="med" len="lg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1" name="Group 92"/>
          <p:cNvGrpSpPr/>
          <p:nvPr/>
        </p:nvGrpSpPr>
        <p:grpSpPr bwMode="auto">
          <a:xfrm>
            <a:off x="5349429" y="3790702"/>
            <a:ext cx="3365500" cy="2573338"/>
            <a:chOff x="3391" y="2290"/>
            <a:chExt cx="2120" cy="1621"/>
          </a:xfrm>
        </p:grpSpPr>
        <p:sp>
          <p:nvSpPr>
            <p:cNvPr id="62" name="Text Box 93"/>
            <p:cNvSpPr txBox="1">
              <a:spLocks noChangeArrowheads="1"/>
            </p:cNvSpPr>
            <p:nvPr/>
          </p:nvSpPr>
          <p:spPr bwMode="auto">
            <a:xfrm>
              <a:off x="3832" y="3678"/>
              <a:ext cx="127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(d) CCCS</a:t>
              </a:r>
            </a:p>
          </p:txBody>
        </p:sp>
        <p:sp>
          <p:nvSpPr>
            <p:cNvPr id="63" name="Text Box 94"/>
            <p:cNvSpPr txBox="1">
              <a:spLocks noChangeArrowheads="1"/>
            </p:cNvSpPr>
            <p:nvPr/>
          </p:nvSpPr>
          <p:spPr bwMode="auto">
            <a:xfrm>
              <a:off x="4395" y="2932"/>
              <a:ext cx="728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zh-CN" b="1" i="1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 </a:t>
              </a: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" name="Oval 95"/>
            <p:cNvSpPr>
              <a:spLocks noChangeArrowheads="1"/>
            </p:cNvSpPr>
            <p:nvPr/>
          </p:nvSpPr>
          <p:spPr bwMode="auto">
            <a:xfrm>
              <a:off x="5266" y="2627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Line 96"/>
            <p:cNvSpPr>
              <a:spLocks noChangeShapeType="1"/>
            </p:cNvSpPr>
            <p:nvPr/>
          </p:nvSpPr>
          <p:spPr bwMode="auto">
            <a:xfrm flipH="1">
              <a:off x="4468" y="2655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Oval 97"/>
            <p:cNvSpPr>
              <a:spLocks noChangeArrowheads="1"/>
            </p:cNvSpPr>
            <p:nvPr/>
          </p:nvSpPr>
          <p:spPr bwMode="auto">
            <a:xfrm>
              <a:off x="3488" y="3454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Line 98"/>
            <p:cNvSpPr>
              <a:spLocks noChangeShapeType="1"/>
            </p:cNvSpPr>
            <p:nvPr/>
          </p:nvSpPr>
          <p:spPr bwMode="auto">
            <a:xfrm flipH="1">
              <a:off x="3550" y="3488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Text Box 99"/>
            <p:cNvSpPr txBox="1">
              <a:spLocks noChangeArrowheads="1"/>
            </p:cNvSpPr>
            <p:nvPr/>
          </p:nvSpPr>
          <p:spPr bwMode="auto">
            <a:xfrm>
              <a:off x="3391" y="2977"/>
              <a:ext cx="462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69" name="Text Box 100"/>
            <p:cNvSpPr txBox="1">
              <a:spLocks noChangeArrowheads="1"/>
            </p:cNvSpPr>
            <p:nvPr/>
          </p:nvSpPr>
          <p:spPr bwMode="auto">
            <a:xfrm>
              <a:off x="5064" y="2985"/>
              <a:ext cx="447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Line 101"/>
            <p:cNvSpPr>
              <a:spLocks noChangeShapeType="1"/>
            </p:cNvSpPr>
            <p:nvPr/>
          </p:nvSpPr>
          <p:spPr bwMode="auto">
            <a:xfrm>
              <a:off x="3551" y="2585"/>
              <a:ext cx="3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Line 102"/>
            <p:cNvSpPr>
              <a:spLocks noChangeShapeType="1"/>
            </p:cNvSpPr>
            <p:nvPr/>
          </p:nvSpPr>
          <p:spPr bwMode="auto">
            <a:xfrm flipH="1">
              <a:off x="4958" y="2589"/>
              <a:ext cx="3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Text Box 103"/>
            <p:cNvSpPr txBox="1">
              <a:spLocks noChangeArrowheads="1"/>
            </p:cNvSpPr>
            <p:nvPr/>
          </p:nvSpPr>
          <p:spPr bwMode="auto">
            <a:xfrm>
              <a:off x="4947" y="2297"/>
              <a:ext cx="421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Text Box 104"/>
            <p:cNvSpPr txBox="1">
              <a:spLocks noChangeArrowheads="1"/>
            </p:cNvSpPr>
            <p:nvPr/>
          </p:nvSpPr>
          <p:spPr bwMode="auto">
            <a:xfrm>
              <a:off x="3567" y="2290"/>
              <a:ext cx="315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Text Box 105"/>
            <p:cNvSpPr txBox="1">
              <a:spLocks noChangeArrowheads="1"/>
            </p:cNvSpPr>
            <p:nvPr/>
          </p:nvSpPr>
          <p:spPr bwMode="auto">
            <a:xfrm>
              <a:off x="3411" y="2651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 dirty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5" name="Oval 106"/>
            <p:cNvSpPr>
              <a:spLocks noChangeArrowheads="1"/>
            </p:cNvSpPr>
            <p:nvPr/>
          </p:nvSpPr>
          <p:spPr bwMode="auto">
            <a:xfrm>
              <a:off x="3464" y="2624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6" name="Line 107"/>
            <p:cNvSpPr>
              <a:spLocks noChangeShapeType="1"/>
            </p:cNvSpPr>
            <p:nvPr/>
          </p:nvSpPr>
          <p:spPr bwMode="auto">
            <a:xfrm flipH="1">
              <a:off x="3534" y="2658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7" name="Text Box 108"/>
            <p:cNvSpPr txBox="1">
              <a:spLocks noChangeArrowheads="1"/>
            </p:cNvSpPr>
            <p:nvPr/>
          </p:nvSpPr>
          <p:spPr bwMode="auto">
            <a:xfrm>
              <a:off x="3424" y="3170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78" name="Text Box 109"/>
            <p:cNvSpPr txBox="1">
              <a:spLocks noChangeArrowheads="1"/>
            </p:cNvSpPr>
            <p:nvPr/>
          </p:nvSpPr>
          <p:spPr bwMode="auto">
            <a:xfrm>
              <a:off x="5194" y="2642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79" name="Text Box 110"/>
            <p:cNvSpPr txBox="1">
              <a:spLocks noChangeArrowheads="1"/>
            </p:cNvSpPr>
            <p:nvPr/>
          </p:nvSpPr>
          <p:spPr bwMode="auto">
            <a:xfrm>
              <a:off x="5201" y="3202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80" name="Rectangle 111"/>
            <p:cNvSpPr>
              <a:spLocks noChangeArrowheads="1"/>
            </p:cNvSpPr>
            <p:nvPr/>
          </p:nvSpPr>
          <p:spPr bwMode="auto">
            <a:xfrm>
              <a:off x="3975" y="2446"/>
              <a:ext cx="979" cy="1188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1" name="Group 112"/>
            <p:cNvGrpSpPr/>
            <p:nvPr/>
          </p:nvGrpSpPr>
          <p:grpSpPr bwMode="auto">
            <a:xfrm>
              <a:off x="4462" y="3496"/>
              <a:ext cx="866" cy="68"/>
              <a:chOff x="4139" y="1570"/>
              <a:chExt cx="866" cy="68"/>
            </a:xfrm>
          </p:grpSpPr>
          <p:sp>
            <p:nvSpPr>
              <p:cNvPr id="88" name="Oval 113"/>
              <p:cNvSpPr>
                <a:spLocks noChangeArrowheads="1"/>
              </p:cNvSpPr>
              <p:nvPr/>
            </p:nvSpPr>
            <p:spPr bwMode="auto">
              <a:xfrm>
                <a:off x="4937" y="1570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Line 114"/>
              <p:cNvSpPr>
                <a:spLocks noChangeShapeType="1"/>
              </p:cNvSpPr>
              <p:nvPr/>
            </p:nvSpPr>
            <p:spPr bwMode="auto">
              <a:xfrm flipH="1">
                <a:off x="4139" y="1582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Line 115"/>
            <p:cNvSpPr>
              <a:spLocks noChangeShapeType="1"/>
            </p:cNvSpPr>
            <p:nvPr/>
          </p:nvSpPr>
          <p:spPr bwMode="auto">
            <a:xfrm>
              <a:off x="4121" y="2658"/>
              <a:ext cx="0" cy="8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83" name="Group 116"/>
            <p:cNvGrpSpPr/>
            <p:nvPr/>
          </p:nvGrpSpPr>
          <p:grpSpPr bwMode="auto">
            <a:xfrm>
              <a:off x="4317" y="2655"/>
              <a:ext cx="277" cy="864"/>
              <a:chOff x="4002" y="745"/>
              <a:chExt cx="277" cy="864"/>
            </a:xfrm>
          </p:grpSpPr>
          <p:sp>
            <p:nvSpPr>
              <p:cNvPr id="84" name="Line 117"/>
              <p:cNvSpPr>
                <a:spLocks noChangeShapeType="1"/>
              </p:cNvSpPr>
              <p:nvPr/>
            </p:nvSpPr>
            <p:spPr bwMode="auto">
              <a:xfrm>
                <a:off x="4159" y="745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AutoShape 118"/>
              <p:cNvSpPr>
                <a:spLocks noChangeArrowheads="1"/>
              </p:cNvSpPr>
              <p:nvPr/>
            </p:nvSpPr>
            <p:spPr bwMode="auto">
              <a:xfrm rot="-5400000">
                <a:off x="3951" y="1046"/>
                <a:ext cx="408" cy="249"/>
              </a:xfrm>
              <a:prstGeom prst="flowChartDecision">
                <a:avLst/>
              </a:prstGeom>
              <a:solidFill>
                <a:srgbClr val="F6FAE6"/>
              </a:solidFill>
              <a:ln w="38100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Line 119"/>
              <p:cNvSpPr>
                <a:spLocks noChangeShapeType="1"/>
              </p:cNvSpPr>
              <p:nvPr/>
            </p:nvSpPr>
            <p:spPr bwMode="auto">
              <a:xfrm>
                <a:off x="4023" y="1177"/>
                <a:ext cx="2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7" name="Line 120"/>
              <p:cNvSpPr>
                <a:spLocks noChangeShapeType="1"/>
              </p:cNvSpPr>
              <p:nvPr/>
            </p:nvSpPr>
            <p:spPr bwMode="auto">
              <a:xfrm>
                <a:off x="4002" y="1006"/>
                <a:ext cx="0" cy="369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tailEnd type="stealth" w="med" len="lg"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90" name="Line 121"/>
          <p:cNvSpPr>
            <a:spLocks noChangeShapeType="1"/>
          </p:cNvSpPr>
          <p:nvPr/>
        </p:nvSpPr>
        <p:spPr bwMode="auto">
          <a:xfrm flipV="1">
            <a:off x="71438" y="3657387"/>
            <a:ext cx="8856000" cy="36513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Line 122"/>
          <p:cNvSpPr>
            <a:spLocks noChangeShapeType="1"/>
          </p:cNvSpPr>
          <p:nvPr/>
        </p:nvSpPr>
        <p:spPr bwMode="auto">
          <a:xfrm>
            <a:off x="4572673" y="1092919"/>
            <a:ext cx="0" cy="5432425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Box 123"/>
          <p:cNvSpPr txBox="1">
            <a:spLocks noChangeArrowheads="1"/>
          </p:cNvSpPr>
          <p:nvPr/>
        </p:nvSpPr>
        <p:spPr bwMode="auto">
          <a:xfrm>
            <a:off x="476870" y="1062757"/>
            <a:ext cx="625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zh-CN" altLang="en-US" b="1" dirty="0">
                <a:solidFill>
                  <a:srgbClr val="000099"/>
                </a:solidFill>
                <a:cs typeface="Times New Roman" panose="02020603050405020304" pitchFamily="18" charset="0"/>
              </a:rPr>
              <a:t>电压控制电压源</a:t>
            </a:r>
          </a:p>
        </p:txBody>
      </p:sp>
      <p:sp>
        <p:nvSpPr>
          <p:cNvPr id="93" name="Text Box 124"/>
          <p:cNvSpPr txBox="1">
            <a:spLocks noChangeArrowheads="1"/>
          </p:cNvSpPr>
          <p:nvPr/>
        </p:nvSpPr>
        <p:spPr bwMode="auto">
          <a:xfrm>
            <a:off x="4733479" y="1137964"/>
            <a:ext cx="625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zh-CN" altLang="en-US" b="1" dirty="0">
                <a:solidFill>
                  <a:srgbClr val="000099"/>
                </a:solidFill>
                <a:cs typeface="Times New Roman" panose="02020603050405020304" pitchFamily="18" charset="0"/>
              </a:rPr>
              <a:t>电流控制电压源</a:t>
            </a:r>
          </a:p>
        </p:txBody>
      </p:sp>
      <p:sp>
        <p:nvSpPr>
          <p:cNvPr id="94" name="Text Box 125"/>
          <p:cNvSpPr txBox="1">
            <a:spLocks noChangeArrowheads="1"/>
          </p:cNvSpPr>
          <p:nvPr/>
        </p:nvSpPr>
        <p:spPr bwMode="auto">
          <a:xfrm>
            <a:off x="460995" y="3800226"/>
            <a:ext cx="625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zh-CN" altLang="en-US" b="1" dirty="0">
                <a:solidFill>
                  <a:srgbClr val="000099"/>
                </a:solidFill>
                <a:cs typeface="Times New Roman" panose="02020603050405020304" pitchFamily="18" charset="0"/>
              </a:rPr>
              <a:t>电压控制电流源</a:t>
            </a:r>
          </a:p>
        </p:txBody>
      </p:sp>
      <p:sp>
        <p:nvSpPr>
          <p:cNvPr id="95" name="Text Box 126"/>
          <p:cNvSpPr txBox="1">
            <a:spLocks noChangeArrowheads="1"/>
          </p:cNvSpPr>
          <p:nvPr/>
        </p:nvSpPr>
        <p:spPr bwMode="auto">
          <a:xfrm>
            <a:off x="4716016" y="3800226"/>
            <a:ext cx="625475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0" lang="zh-CN" altLang="en-US" b="1">
                <a:solidFill>
                  <a:srgbClr val="000099"/>
                </a:solidFill>
                <a:cs typeface="Times New Roman" panose="02020603050405020304" pitchFamily="18" charset="0"/>
              </a:rPr>
              <a:t>电流控制电流源</a:t>
            </a:r>
          </a:p>
        </p:txBody>
      </p:sp>
      <p:grpSp>
        <p:nvGrpSpPr>
          <p:cNvPr id="96" name="Group 2"/>
          <p:cNvGrpSpPr/>
          <p:nvPr/>
        </p:nvGrpSpPr>
        <p:grpSpPr bwMode="auto">
          <a:xfrm>
            <a:off x="1059483" y="991915"/>
            <a:ext cx="3406775" cy="2581275"/>
            <a:chOff x="538" y="488"/>
            <a:chExt cx="2146" cy="1626"/>
          </a:xfrm>
        </p:grpSpPr>
        <p:sp>
          <p:nvSpPr>
            <p:cNvPr id="97" name="Text Box 3"/>
            <p:cNvSpPr txBox="1">
              <a:spLocks noChangeArrowheads="1"/>
            </p:cNvSpPr>
            <p:nvPr/>
          </p:nvSpPr>
          <p:spPr bwMode="auto">
            <a:xfrm>
              <a:off x="1753" y="1240"/>
              <a:ext cx="354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Oval 4"/>
            <p:cNvSpPr>
              <a:spLocks noChangeArrowheads="1"/>
            </p:cNvSpPr>
            <p:nvPr/>
          </p:nvSpPr>
          <p:spPr bwMode="auto">
            <a:xfrm>
              <a:off x="2418" y="827"/>
              <a:ext cx="68" cy="6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Line 5"/>
            <p:cNvSpPr>
              <a:spLocks noChangeShapeType="1"/>
            </p:cNvSpPr>
            <p:nvPr/>
          </p:nvSpPr>
          <p:spPr bwMode="auto">
            <a:xfrm flipH="1">
              <a:off x="1620" y="855"/>
              <a:ext cx="7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Oval 6"/>
            <p:cNvSpPr>
              <a:spLocks noChangeArrowheads="1"/>
            </p:cNvSpPr>
            <p:nvPr/>
          </p:nvSpPr>
          <p:spPr bwMode="auto">
            <a:xfrm>
              <a:off x="656" y="1654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1" name="Oval 7"/>
            <p:cNvSpPr>
              <a:spLocks noChangeArrowheads="1"/>
            </p:cNvSpPr>
            <p:nvPr/>
          </p:nvSpPr>
          <p:spPr bwMode="auto">
            <a:xfrm>
              <a:off x="1297" y="1653"/>
              <a:ext cx="63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Line 8"/>
            <p:cNvSpPr>
              <a:spLocks noChangeShapeType="1"/>
            </p:cNvSpPr>
            <p:nvPr/>
          </p:nvSpPr>
          <p:spPr bwMode="auto">
            <a:xfrm flipH="1">
              <a:off x="710" y="1688"/>
              <a:ext cx="5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03" name="Group 9"/>
            <p:cNvGrpSpPr/>
            <p:nvPr/>
          </p:nvGrpSpPr>
          <p:grpSpPr bwMode="auto">
            <a:xfrm>
              <a:off x="1412" y="853"/>
              <a:ext cx="377" cy="864"/>
              <a:chOff x="1460" y="2092"/>
              <a:chExt cx="377" cy="864"/>
            </a:xfrm>
          </p:grpSpPr>
          <p:grpSp>
            <p:nvGrpSpPr>
              <p:cNvPr id="122" name="Group 10"/>
              <p:cNvGrpSpPr/>
              <p:nvPr/>
            </p:nvGrpSpPr>
            <p:grpSpPr bwMode="auto">
              <a:xfrm>
                <a:off x="1525" y="2092"/>
                <a:ext cx="312" cy="864"/>
                <a:chOff x="996" y="2184"/>
                <a:chExt cx="312" cy="864"/>
              </a:xfrm>
            </p:grpSpPr>
            <p:sp>
              <p:nvSpPr>
                <p:cNvPr id="124" name="Line 11"/>
                <p:cNvSpPr>
                  <a:spLocks noChangeShapeType="1"/>
                </p:cNvSpPr>
                <p:nvPr/>
              </p:nvSpPr>
              <p:spPr bwMode="auto">
                <a:xfrm>
                  <a:off x="1158" y="2184"/>
                  <a:ext cx="0" cy="86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5" name="AutoShape 12"/>
                <p:cNvSpPr>
                  <a:spLocks noChangeArrowheads="1"/>
                </p:cNvSpPr>
                <p:nvPr/>
              </p:nvSpPr>
              <p:spPr bwMode="auto">
                <a:xfrm rot="16200000">
                  <a:off x="948" y="2454"/>
                  <a:ext cx="408" cy="312"/>
                </a:xfrm>
                <a:prstGeom prst="flowChartDecision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23" name="Text Box 13"/>
              <p:cNvSpPr txBox="1">
                <a:spLocks noChangeArrowheads="1"/>
              </p:cNvSpPr>
              <p:nvPr/>
            </p:nvSpPr>
            <p:spPr bwMode="auto">
              <a:xfrm>
                <a:off x="1460" y="2201"/>
                <a:ext cx="226" cy="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75000"/>
                  </a:lnSpc>
                  <a:spcBef>
                    <a:spcPts val="2400"/>
                  </a:spcBef>
                </a:pPr>
                <a:r>
                  <a:rPr lang="en-US" altLang="zh-CN" b="1" dirty="0">
                    <a:cs typeface="Times New Roman" panose="02020603050405020304" pitchFamily="18" charset="0"/>
                  </a:rPr>
                  <a:t>+</a:t>
                </a:r>
              </a:p>
              <a:p>
                <a:pPr algn="ctr" eaLnBrk="1" hangingPunct="1">
                  <a:lnSpc>
                    <a:spcPct val="75000"/>
                  </a:lnSpc>
                  <a:spcBef>
                    <a:spcPts val="2400"/>
                  </a:spcBef>
                </a:pPr>
                <a:r>
                  <a:rPr lang="en-US" altLang="zh-CN" b="1" dirty="0">
                    <a:cs typeface="Times New Roman" panose="02020603050405020304" pitchFamily="18" charset="0"/>
                  </a:rPr>
                  <a:t>_</a:t>
                </a:r>
              </a:p>
            </p:txBody>
          </p:sp>
        </p:grpSp>
        <p:sp>
          <p:nvSpPr>
            <p:cNvPr id="104" name="Text Box 14"/>
            <p:cNvSpPr txBox="1">
              <a:spLocks noChangeArrowheads="1"/>
            </p:cNvSpPr>
            <p:nvPr/>
          </p:nvSpPr>
          <p:spPr bwMode="auto">
            <a:xfrm>
              <a:off x="538" y="1160"/>
              <a:ext cx="270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15"/>
            <p:cNvSpPr txBox="1">
              <a:spLocks noChangeArrowheads="1"/>
            </p:cNvSpPr>
            <p:nvPr/>
          </p:nvSpPr>
          <p:spPr bwMode="auto">
            <a:xfrm>
              <a:off x="2237" y="1149"/>
              <a:ext cx="447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Line 16"/>
            <p:cNvSpPr>
              <a:spLocks noChangeShapeType="1"/>
            </p:cNvSpPr>
            <p:nvPr/>
          </p:nvSpPr>
          <p:spPr bwMode="auto">
            <a:xfrm>
              <a:off x="736" y="780"/>
              <a:ext cx="348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 flipH="1">
              <a:off x="2156" y="780"/>
              <a:ext cx="3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Text Box 18"/>
            <p:cNvSpPr txBox="1">
              <a:spLocks noChangeArrowheads="1"/>
            </p:cNvSpPr>
            <p:nvPr/>
          </p:nvSpPr>
          <p:spPr bwMode="auto">
            <a:xfrm>
              <a:off x="2108" y="488"/>
              <a:ext cx="421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 Box 19"/>
            <p:cNvSpPr txBox="1">
              <a:spLocks noChangeArrowheads="1"/>
            </p:cNvSpPr>
            <p:nvPr/>
          </p:nvSpPr>
          <p:spPr bwMode="auto">
            <a:xfrm>
              <a:off x="595" y="492"/>
              <a:ext cx="554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wrap="square" anchor="ctr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 0</a:t>
              </a:r>
            </a:p>
          </p:txBody>
        </p:sp>
        <p:sp>
          <p:nvSpPr>
            <p:cNvPr id="110" name="Text Box 20"/>
            <p:cNvSpPr txBox="1">
              <a:spLocks noChangeArrowheads="1"/>
            </p:cNvSpPr>
            <p:nvPr/>
          </p:nvSpPr>
          <p:spPr bwMode="auto">
            <a:xfrm>
              <a:off x="1052" y="1881"/>
              <a:ext cx="1156" cy="233"/>
            </a:xfrm>
            <a:prstGeom prst="rect">
              <a:avLst/>
            </a:prstGeom>
            <a:noFill/>
            <a:ln w="38100">
              <a:noFill/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(a)VCVS</a:t>
              </a:r>
            </a:p>
          </p:txBody>
        </p:sp>
        <p:sp>
          <p:nvSpPr>
            <p:cNvPr id="111" name="Text Box 21"/>
            <p:cNvSpPr txBox="1">
              <a:spLocks noChangeArrowheads="1"/>
            </p:cNvSpPr>
            <p:nvPr/>
          </p:nvSpPr>
          <p:spPr bwMode="auto">
            <a:xfrm>
              <a:off x="582" y="834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 dirty="0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2" name="Oval 22"/>
            <p:cNvSpPr>
              <a:spLocks noChangeArrowheads="1"/>
            </p:cNvSpPr>
            <p:nvPr/>
          </p:nvSpPr>
          <p:spPr bwMode="auto">
            <a:xfrm>
              <a:off x="632" y="824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3" name="Oval 23"/>
            <p:cNvSpPr>
              <a:spLocks noChangeArrowheads="1"/>
            </p:cNvSpPr>
            <p:nvPr/>
          </p:nvSpPr>
          <p:spPr bwMode="auto">
            <a:xfrm>
              <a:off x="1286" y="823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Line 24"/>
            <p:cNvSpPr>
              <a:spLocks noChangeShapeType="1"/>
            </p:cNvSpPr>
            <p:nvPr/>
          </p:nvSpPr>
          <p:spPr bwMode="auto">
            <a:xfrm flipH="1">
              <a:off x="686" y="858"/>
              <a:ext cx="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5" name="Text Box 25"/>
            <p:cNvSpPr txBox="1">
              <a:spLocks noChangeArrowheads="1"/>
            </p:cNvSpPr>
            <p:nvPr/>
          </p:nvSpPr>
          <p:spPr bwMode="auto">
            <a:xfrm>
              <a:off x="591" y="1370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6" name="Text Box 26"/>
            <p:cNvSpPr txBox="1">
              <a:spLocks noChangeArrowheads="1"/>
            </p:cNvSpPr>
            <p:nvPr/>
          </p:nvSpPr>
          <p:spPr bwMode="auto">
            <a:xfrm>
              <a:off x="2370" y="834"/>
              <a:ext cx="17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kumimoji="0" lang="en-US" altLang="zh-CN" b="1"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17" name="Text Box 27"/>
            <p:cNvSpPr txBox="1">
              <a:spLocks noChangeArrowheads="1"/>
            </p:cNvSpPr>
            <p:nvPr/>
          </p:nvSpPr>
          <p:spPr bwMode="auto">
            <a:xfrm>
              <a:off x="2361" y="1390"/>
              <a:ext cx="174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75000"/>
                </a:lnSpc>
                <a:spcBef>
                  <a:spcPts val="2400"/>
                </a:spcBef>
              </a:pPr>
              <a:r>
                <a:rPr lang="en-US" altLang="zh-CN" b="1" dirty="0">
                  <a:cs typeface="Times New Roman" panose="02020603050405020304" pitchFamily="18" charset="0"/>
                </a:rPr>
                <a:t>_</a:t>
              </a:r>
            </a:p>
          </p:txBody>
        </p:sp>
        <p:sp>
          <p:nvSpPr>
            <p:cNvPr id="118" name="Rectangle 28"/>
            <p:cNvSpPr>
              <a:spLocks noChangeArrowheads="1"/>
            </p:cNvSpPr>
            <p:nvPr/>
          </p:nvSpPr>
          <p:spPr bwMode="auto">
            <a:xfrm>
              <a:off x="1088" y="664"/>
              <a:ext cx="1042" cy="1170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  <a:prstDash val="dashDot"/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Group 29"/>
            <p:cNvGrpSpPr/>
            <p:nvPr/>
          </p:nvGrpSpPr>
          <p:grpSpPr bwMode="auto">
            <a:xfrm>
              <a:off x="1622" y="1670"/>
              <a:ext cx="866" cy="68"/>
              <a:chOff x="1678" y="2901"/>
              <a:chExt cx="866" cy="68"/>
            </a:xfrm>
          </p:grpSpPr>
          <p:sp>
            <p:nvSpPr>
              <p:cNvPr id="120" name="Oval 30"/>
              <p:cNvSpPr>
                <a:spLocks noChangeArrowheads="1"/>
              </p:cNvSpPr>
              <p:nvPr/>
            </p:nvSpPr>
            <p:spPr bwMode="auto">
              <a:xfrm>
                <a:off x="2476" y="2901"/>
                <a:ext cx="68" cy="68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" name="Line 31"/>
              <p:cNvSpPr>
                <a:spLocks noChangeShapeType="1"/>
              </p:cNvSpPr>
              <p:nvPr/>
            </p:nvSpPr>
            <p:spPr bwMode="auto">
              <a:xfrm flipH="1">
                <a:off x="1678" y="2931"/>
                <a:ext cx="79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51" name="矩形 250"/>
          <p:cNvSpPr/>
          <p:nvPr/>
        </p:nvSpPr>
        <p:spPr>
          <a:xfrm>
            <a:off x="2580308" y="504958"/>
            <a:ext cx="4152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kern="0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四种理想受控电源的模型</a:t>
            </a:r>
          </a:p>
        </p:txBody>
      </p:sp>
    </p:spTree>
    <p:extLst>
      <p:ext uri="{BB962C8B-B14F-4D97-AF65-F5344CB8AC3E}">
        <p14:creationId xmlns:p14="http://schemas.microsoft.com/office/powerpoint/2010/main" val="33619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utoUpdateAnimBg="0"/>
      <p:bldP spid="93" grpId="0" autoUpdateAnimBg="0"/>
      <p:bldP spid="94" grpId="0" autoUpdateAnimBg="0"/>
      <p:bldP spid="9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624" name="Picture 56" descr="图片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134" y="1087420"/>
            <a:ext cx="3879850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485775"/>
            <a:ext cx="77724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E6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1.5 </a:t>
            </a:r>
            <a:r>
              <a:rPr lang="zh-CN" altLang="en-US" sz="3600" b="1" dirty="0">
                <a:solidFill>
                  <a:srgbClr val="E6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电源有载工作、开路与短路</a:t>
            </a:r>
          </a:p>
        </p:txBody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457199" y="1823956"/>
            <a:ext cx="46847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开关闭合，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接通电源与负载</a:t>
            </a:r>
          </a:p>
        </p:txBody>
      </p:sp>
      <p:graphicFrame>
        <p:nvGraphicFramePr>
          <p:cNvPr id="1095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184752"/>
              </p:ext>
            </p:extLst>
          </p:nvPr>
        </p:nvGraphicFramePr>
        <p:xfrm>
          <a:off x="1235822" y="2882706"/>
          <a:ext cx="1703381" cy="935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公式" r:id="rId4" imgW="1238885" imgH="708025" progId="Equation.3">
                  <p:embed/>
                </p:oleObj>
              </mc:Choice>
              <mc:Fallback>
                <p:oleObj name="公式" r:id="rId4" imgW="1238885" imgH="708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22" y="2882706"/>
                        <a:ext cx="1703381" cy="935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/>
          <p:cNvSpPr txBox="1">
            <a:spLocks noChangeArrowheads="1"/>
          </p:cNvSpPr>
          <p:nvPr/>
        </p:nvSpPr>
        <p:spPr bwMode="auto">
          <a:xfrm>
            <a:off x="2390571" y="4385356"/>
            <a:ext cx="2393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60000"/>
                </a:solidFill>
                <a:cs typeface="Times New Roman" panose="02020603050405020304" pitchFamily="18" charset="0"/>
              </a:rPr>
              <a:t>负载端电压</a:t>
            </a: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1101521" y="4385356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295075" y="2354448"/>
            <a:ext cx="30353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E60000"/>
                </a:solidFill>
                <a:cs typeface="Times New Roman" panose="02020603050405020304" pitchFamily="18" charset="0"/>
              </a:rPr>
              <a:t> 1. </a:t>
            </a:r>
            <a:r>
              <a:rPr lang="zh-CN" altLang="en-US" sz="2800" b="1" dirty="0">
                <a:solidFill>
                  <a:srgbClr val="E60000"/>
                </a:solidFill>
                <a:cs typeface="Times New Roman" panose="02020603050405020304" pitchFamily="18" charset="0"/>
              </a:rPr>
              <a:t>电压电流关系</a:t>
            </a:r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57436" y="1269958"/>
            <a:ext cx="38862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1.5.1 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电源有载工作</a:t>
            </a: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280781" y="3805103"/>
            <a:ext cx="48418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cs typeface="Times New Roman" panose="02020603050405020304" pitchFamily="18" charset="0"/>
              </a:rPr>
              <a:t>）电流的大小由负载决定</a:t>
            </a:r>
          </a:p>
        </p:txBody>
      </p:sp>
      <p:sp>
        <p:nvSpPr>
          <p:cNvPr id="109579" name="Rectangle 11"/>
          <p:cNvSpPr>
            <a:spLocks noChangeArrowheads="1"/>
          </p:cNvSpPr>
          <p:nvPr/>
        </p:nvSpPr>
        <p:spPr bwMode="auto">
          <a:xfrm>
            <a:off x="1096366" y="4946364"/>
            <a:ext cx="3429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</p:txBody>
      </p:sp>
      <p:grpSp>
        <p:nvGrpSpPr>
          <p:cNvPr id="2" name="Group 80"/>
          <p:cNvGrpSpPr/>
          <p:nvPr/>
        </p:nvGrpSpPr>
        <p:grpSpPr bwMode="auto">
          <a:xfrm>
            <a:off x="6565834" y="1608120"/>
            <a:ext cx="609600" cy="2098675"/>
            <a:chOff x="4069" y="867"/>
            <a:chExt cx="384" cy="1322"/>
          </a:xfrm>
        </p:grpSpPr>
        <p:grpSp>
          <p:nvGrpSpPr>
            <p:cNvPr id="29712" name="Group 81"/>
            <p:cNvGrpSpPr/>
            <p:nvPr/>
          </p:nvGrpSpPr>
          <p:grpSpPr bwMode="auto">
            <a:xfrm>
              <a:off x="4100" y="872"/>
              <a:ext cx="273" cy="1317"/>
              <a:chOff x="4100" y="863"/>
              <a:chExt cx="273" cy="1317"/>
            </a:xfrm>
          </p:grpSpPr>
          <p:sp>
            <p:nvSpPr>
              <p:cNvPr id="29716" name="Line 82"/>
              <p:cNvSpPr>
                <a:spLocks noChangeShapeType="1"/>
              </p:cNvSpPr>
              <p:nvPr/>
            </p:nvSpPr>
            <p:spPr bwMode="auto">
              <a:xfrm flipH="1">
                <a:off x="4100" y="2063"/>
                <a:ext cx="256" cy="117"/>
              </a:xfrm>
              <a:prstGeom prst="line">
                <a:avLst/>
              </a:prstGeom>
              <a:noFill/>
              <a:ln w="5715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7" name="Line 83"/>
              <p:cNvSpPr>
                <a:spLocks noChangeShapeType="1"/>
              </p:cNvSpPr>
              <p:nvPr/>
            </p:nvSpPr>
            <p:spPr bwMode="auto">
              <a:xfrm flipH="1">
                <a:off x="4117" y="863"/>
                <a:ext cx="256" cy="117"/>
              </a:xfrm>
              <a:prstGeom prst="line">
                <a:avLst/>
              </a:prstGeom>
              <a:noFill/>
              <a:ln w="57150" cap="sq">
                <a:solidFill>
                  <a:schemeClr val="bg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8" name="Line 84"/>
              <p:cNvSpPr>
                <a:spLocks noChangeShapeType="1"/>
              </p:cNvSpPr>
              <p:nvPr/>
            </p:nvSpPr>
            <p:spPr bwMode="auto">
              <a:xfrm flipV="1">
                <a:off x="4230" y="917"/>
                <a:ext cx="0" cy="1195"/>
              </a:xfrm>
              <a:prstGeom prst="line">
                <a:avLst/>
              </a:prstGeom>
              <a:noFill/>
              <a:ln w="38100">
                <a:solidFill>
                  <a:srgbClr val="F1F2F3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9713" name="Group 85"/>
            <p:cNvGrpSpPr/>
            <p:nvPr/>
          </p:nvGrpSpPr>
          <p:grpSpPr bwMode="auto">
            <a:xfrm>
              <a:off x="4069" y="867"/>
              <a:ext cx="384" cy="1196"/>
              <a:chOff x="4069" y="795"/>
              <a:chExt cx="384" cy="1196"/>
            </a:xfrm>
          </p:grpSpPr>
          <p:sp>
            <p:nvSpPr>
              <p:cNvPr id="29714" name="Line 86"/>
              <p:cNvSpPr>
                <a:spLocks noChangeShapeType="1"/>
              </p:cNvSpPr>
              <p:nvPr/>
            </p:nvSpPr>
            <p:spPr bwMode="auto">
              <a:xfrm>
                <a:off x="4069" y="795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15" name="Line 87"/>
              <p:cNvSpPr>
                <a:spLocks noChangeShapeType="1"/>
              </p:cNvSpPr>
              <p:nvPr/>
            </p:nvSpPr>
            <p:spPr bwMode="auto">
              <a:xfrm>
                <a:off x="4090" y="1991"/>
                <a:ext cx="36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5833666" y="4118906"/>
            <a:ext cx="2761629" cy="2269206"/>
            <a:chOff x="818184" y="4320490"/>
            <a:chExt cx="2761629" cy="2269206"/>
          </a:xfrm>
        </p:grpSpPr>
        <p:sp>
          <p:nvSpPr>
            <p:cNvPr id="28" name="Rectangle 109"/>
            <p:cNvSpPr>
              <a:spLocks noChangeArrowheads="1"/>
            </p:cNvSpPr>
            <p:nvPr/>
          </p:nvSpPr>
          <p:spPr bwMode="auto">
            <a:xfrm>
              <a:off x="818184" y="4320490"/>
              <a:ext cx="66357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 dirty="0">
                  <a:ea typeface="微软雅黑" panose="020B0503020204020204" pitchFamily="34" charset="-122"/>
                  <a:cs typeface="Times New Roman" panose="02020603050405020304" pitchFamily="18" charset="0"/>
                </a:rPr>
                <a:t>U</a:t>
              </a: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818184" y="4509120"/>
              <a:ext cx="2761629" cy="2080576"/>
              <a:chOff x="730251" y="4477543"/>
              <a:chExt cx="2908696" cy="2191374"/>
            </a:xfrm>
          </p:grpSpPr>
          <p:sp>
            <p:nvSpPr>
              <p:cNvPr id="29" name="Rectangle 110"/>
              <p:cNvSpPr>
                <a:spLocks noChangeArrowheads="1"/>
              </p:cNvSpPr>
              <p:nvPr/>
            </p:nvSpPr>
            <p:spPr bwMode="auto">
              <a:xfrm>
                <a:off x="3230959" y="6182667"/>
                <a:ext cx="407988" cy="486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 dirty="0"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</a:t>
                </a:r>
              </a:p>
            </p:txBody>
          </p:sp>
          <p:grpSp>
            <p:nvGrpSpPr>
              <p:cNvPr id="6" name="组合 5"/>
              <p:cNvGrpSpPr/>
              <p:nvPr/>
            </p:nvGrpSpPr>
            <p:grpSpPr>
              <a:xfrm>
                <a:off x="730251" y="4477543"/>
                <a:ext cx="2689621" cy="1957263"/>
                <a:chOff x="730251" y="4477543"/>
                <a:chExt cx="2689621" cy="1957263"/>
              </a:xfrm>
            </p:grpSpPr>
            <p:cxnSp>
              <p:nvCxnSpPr>
                <p:cNvPr id="4" name="直接连接符 3"/>
                <p:cNvCxnSpPr/>
                <p:nvPr/>
              </p:nvCxnSpPr>
              <p:spPr bwMode="auto">
                <a:xfrm>
                  <a:off x="1127126" y="5010943"/>
                  <a:ext cx="214873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chemeClr val="tx1"/>
                  </a:solidFill>
                  <a:prstDash val="sysDash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4" name="Line 104"/>
                <p:cNvSpPr>
                  <a:spLocks noChangeShapeType="1"/>
                </p:cNvSpPr>
                <p:nvPr/>
              </p:nvSpPr>
              <p:spPr bwMode="auto">
                <a:xfrm>
                  <a:off x="1127126" y="6222206"/>
                  <a:ext cx="2292746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" name="Line 105"/>
                <p:cNvSpPr>
                  <a:spLocks noChangeShapeType="1"/>
                </p:cNvSpPr>
                <p:nvPr/>
              </p:nvSpPr>
              <p:spPr bwMode="auto">
                <a:xfrm flipV="1">
                  <a:off x="1127126" y="4477543"/>
                  <a:ext cx="0" cy="174942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tailEnd type="stealth" w="med" len="lg"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Line 107"/>
                <p:cNvSpPr>
                  <a:spLocks noChangeShapeType="1"/>
                </p:cNvSpPr>
                <p:nvPr/>
              </p:nvSpPr>
              <p:spPr bwMode="auto">
                <a:xfrm>
                  <a:off x="1131888" y="5010943"/>
                  <a:ext cx="2150992" cy="284555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 b="1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730251" y="4788693"/>
                  <a:ext cx="410611" cy="486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b="1" i="1" dirty="0">
                      <a:solidFill>
                        <a:srgbClr val="FF3300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E</a:t>
                  </a:r>
                </a:p>
              </p:txBody>
            </p:sp>
            <p:sp>
              <p:nvSpPr>
                <p:cNvPr id="30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92466" y="6013389"/>
                  <a:ext cx="390351" cy="4214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000" b="1" i="1" dirty="0">
                      <a:ea typeface="微软雅黑" panose="020B0503020204020204" pitchFamily="34" charset="-122"/>
                      <a:cs typeface="Times New Roman" panose="02020603050405020304" pitchFamily="18" charset="0"/>
                    </a:rPr>
                    <a:t>O</a:t>
                  </a:r>
                </a:p>
              </p:txBody>
            </p:sp>
          </p:grpSp>
        </p:grpSp>
      </p:grpSp>
      <p:sp>
        <p:nvSpPr>
          <p:cNvPr id="37" name="Text Box 102"/>
          <p:cNvSpPr txBox="1">
            <a:spLocks noChangeArrowheads="1"/>
          </p:cNvSpPr>
          <p:nvPr/>
        </p:nvSpPr>
        <p:spPr bwMode="auto">
          <a:xfrm>
            <a:off x="6035235" y="6082565"/>
            <a:ext cx="234872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电源的外特性</a:t>
            </a:r>
          </a:p>
        </p:txBody>
      </p:sp>
      <p:sp>
        <p:nvSpPr>
          <p:cNvPr id="38" name="Rectangle 99"/>
          <p:cNvSpPr>
            <a:spLocks noChangeArrowheads="1"/>
          </p:cNvSpPr>
          <p:nvPr/>
        </p:nvSpPr>
        <p:spPr bwMode="auto">
          <a:xfrm>
            <a:off x="311417" y="5482683"/>
            <a:ext cx="5787162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）在电源有内阻时，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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ectangle 112"/>
          <p:cNvSpPr>
            <a:spLocks noChangeArrowheads="1"/>
          </p:cNvSpPr>
          <p:nvPr/>
        </p:nvSpPr>
        <p:spPr bwMode="auto">
          <a:xfrm>
            <a:off x="862367" y="5973660"/>
            <a:ext cx="4554480" cy="566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zh-CN" altLang="en-US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时，则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3846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3" grpId="0" autoUpdateAnimBg="0"/>
      <p:bldP spid="109574" grpId="0" autoUpdateAnimBg="0"/>
      <p:bldP spid="109575" grpId="0" autoUpdateAnimBg="0"/>
      <p:bldP spid="109577" grpId="0" build="p" autoUpdateAnimBg="0"/>
      <p:bldP spid="109579" grpId="0" autoUpdateAnimBg="0"/>
      <p:bldP spid="37" grpId="0"/>
      <p:bldP spid="38" grpId="0" autoUpdateAnimBg="0"/>
      <p:bldP spid="3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442558"/>
              </p:ext>
            </p:extLst>
          </p:nvPr>
        </p:nvGraphicFramePr>
        <p:xfrm>
          <a:off x="881063" y="1652693"/>
          <a:ext cx="17970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公式" r:id="rId3" imgW="1238885" imgH="708025" progId="Equation.3">
                  <p:embed/>
                </p:oleObj>
              </mc:Choice>
              <mc:Fallback>
                <p:oleObj name="公式" r:id="rId3" imgW="1238885" imgH="7080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652693"/>
                        <a:ext cx="17970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808238" y="2605193"/>
            <a:ext cx="15128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U 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solidFill>
                  <a:srgbClr val="000000"/>
                </a:solidFill>
                <a:cs typeface="Times New Roman" panose="02020603050405020304" pitchFamily="18" charset="0"/>
              </a:rPr>
              <a:t>IR</a:t>
            </a:r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68313" y="565095"/>
            <a:ext cx="35052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1.5.1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电源有载工作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045844" y="2641704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或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U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E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IR</a:t>
            </a:r>
            <a:r>
              <a:rPr lang="en-US" altLang="zh-CN" sz="2800" b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3920692" y="3309759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UI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EI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baseline="30000" dirty="0">
                <a:solidFill>
                  <a:srgbClr val="000099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855663" y="3887887"/>
            <a:ext cx="2286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cs typeface="Times New Roman" panose="02020603050405020304" pitchFamily="18" charset="0"/>
              </a:rPr>
              <a:t>P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E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– </a:t>
            </a:r>
            <a:r>
              <a:rPr lang="en-US" altLang="zh-CN" sz="2800" b="1" dirty="0">
                <a:cs typeface="Times New Roman" panose="02020603050405020304" pitchFamily="18" charset="0"/>
                <a:sym typeface="Symbol" panose="05050102010706020507" pitchFamily="18" charset="2"/>
              </a:rPr>
              <a:t>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P</a:t>
            </a:r>
            <a:endParaRPr lang="en-US" altLang="zh-CN" sz="2800" b="1" baseline="-25000" dirty="0">
              <a:cs typeface="Times New Roman" panose="02020603050405020304" pitchFamily="18" charset="0"/>
            </a:endParaRPr>
          </a:p>
        </p:txBody>
      </p:sp>
      <p:sp>
        <p:nvSpPr>
          <p:cNvPr id="110601" name="AutoShape 9"/>
          <p:cNvSpPr>
            <a:spLocks noChangeArrowheads="1"/>
          </p:cNvSpPr>
          <p:nvPr/>
        </p:nvSpPr>
        <p:spPr bwMode="auto">
          <a:xfrm>
            <a:off x="817563" y="4827687"/>
            <a:ext cx="852487" cy="1244600"/>
          </a:xfrm>
          <a:prstGeom prst="wedgeRoundRectCallout">
            <a:avLst>
              <a:gd name="adj1" fmla="val -18343"/>
              <a:gd name="adj2" fmla="val -90560"/>
              <a:gd name="adj3" fmla="val 16667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负载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取用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功率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110602" name="AutoShape 10"/>
          <p:cNvSpPr>
            <a:spLocks noChangeArrowheads="1"/>
          </p:cNvSpPr>
          <p:nvPr/>
        </p:nvSpPr>
        <p:spPr bwMode="auto">
          <a:xfrm>
            <a:off x="1824038" y="4827687"/>
            <a:ext cx="854075" cy="1244600"/>
          </a:xfrm>
          <a:prstGeom prst="wedgeRoundRectCallout">
            <a:avLst>
              <a:gd name="adj1" fmla="val -46838"/>
              <a:gd name="adj2" fmla="val -85713"/>
              <a:gd name="adj3" fmla="val 16667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电源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产生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功率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110603" name="AutoShape 11"/>
          <p:cNvSpPr>
            <a:spLocks noChangeArrowheads="1"/>
          </p:cNvSpPr>
          <p:nvPr/>
        </p:nvSpPr>
        <p:spPr bwMode="auto">
          <a:xfrm>
            <a:off x="2874963" y="4830862"/>
            <a:ext cx="882650" cy="1244600"/>
          </a:xfrm>
          <a:prstGeom prst="wedgeRoundRectCallout">
            <a:avLst>
              <a:gd name="adj1" fmla="val -65648"/>
              <a:gd name="adj2" fmla="val -88903"/>
              <a:gd name="adj3" fmla="val 16667"/>
            </a:avLst>
          </a:prstGeom>
          <a:noFill/>
          <a:ln w="28575">
            <a:solidFill>
              <a:srgbClr val="FF33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内阻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消耗</a:t>
            </a:r>
          </a:p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功率</a:t>
            </a:r>
            <a:endParaRPr lang="zh-CN" altLang="en-US" sz="2800" b="1">
              <a:cs typeface="Times New Roman" panose="02020603050405020304" pitchFamily="18" charset="0"/>
            </a:endParaRPr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3983038" y="4031903"/>
            <a:ext cx="48275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电源输出的功率由负载决定。</a:t>
            </a:r>
          </a:p>
        </p:txBody>
      </p:sp>
      <p:sp>
        <p:nvSpPr>
          <p:cNvPr id="110605" name="Text Box 13"/>
          <p:cNvSpPr txBox="1">
            <a:spLocks noChangeArrowheads="1"/>
          </p:cNvSpPr>
          <p:nvPr/>
        </p:nvSpPr>
        <p:spPr bwMode="auto">
          <a:xfrm>
            <a:off x="3973513" y="4560041"/>
            <a:ext cx="47244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负载大小的概念</a:t>
            </a:r>
            <a:r>
              <a:rPr lang="en-US" altLang="zh-CN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800" b="1" dirty="0">
                <a:solidFill>
                  <a:srgbClr val="66FF33"/>
                </a:solidFill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负载增加指负载取用的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电流和功率增加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电压一定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250825" y="1128118"/>
            <a:ext cx="29860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 1.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电压电流关系</a:t>
            </a:r>
          </a:p>
        </p:txBody>
      </p:sp>
      <p:sp>
        <p:nvSpPr>
          <p:cNvPr id="110607" name="Text Box 15"/>
          <p:cNvSpPr txBox="1">
            <a:spLocks noChangeArrowheads="1"/>
          </p:cNvSpPr>
          <p:nvPr/>
        </p:nvSpPr>
        <p:spPr bwMode="auto">
          <a:xfrm>
            <a:off x="285675" y="3302718"/>
            <a:ext cx="34909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 2. 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功率与功率平衡</a:t>
            </a:r>
          </a:p>
        </p:txBody>
      </p:sp>
      <p:pic>
        <p:nvPicPr>
          <p:cNvPr id="30737" name="Picture 37" descr="图片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26" y="647527"/>
            <a:ext cx="3776663" cy="250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405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0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9" grpId="0" autoUpdateAnimBg="0"/>
      <p:bldP spid="110600" grpId="0" autoUpdateAnimBg="0"/>
      <p:bldP spid="110601" grpId="0" animBg="1" autoUpdateAnimBg="0"/>
      <p:bldP spid="110602" grpId="0" animBg="1" autoUpdateAnimBg="0"/>
      <p:bldP spid="110603" grpId="0" animBg="1" autoUpdateAnimBg="0"/>
      <p:bldP spid="110604" grpId="0" autoUpdateAnimBg="0"/>
      <p:bldP spid="110605" grpId="0" autoUpdateAnimBg="0"/>
      <p:bldP spid="110607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371416" y="681723"/>
            <a:ext cx="844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</a:rPr>
              <a:t>: </a:t>
            </a:r>
            <a:r>
              <a:rPr lang="zh-CN" altLang="en-US" sz="2800" b="1" dirty="0"/>
              <a:t>已知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电路中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=220V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=5A</a:t>
            </a:r>
            <a:r>
              <a:rPr lang="zh-CN" altLang="en-US" sz="2800" b="1" dirty="0"/>
              <a:t>，内阻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01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02</a:t>
            </a:r>
            <a:r>
              <a:rPr lang="en-US" altLang="zh-CN" sz="2800" b="1" dirty="0"/>
              <a:t>= 0.6</a:t>
            </a:r>
            <a:r>
              <a:rPr lang="en-US" altLang="zh-CN" sz="2800" b="1" dirty="0"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71416" y="1214009"/>
            <a:ext cx="80010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求</a:t>
            </a:r>
            <a:r>
              <a:rPr lang="en-US" altLang="zh-CN" sz="2800" b="1" dirty="0">
                <a:sym typeface="Symbol" panose="05050102010706020507" pitchFamily="18" charset="2"/>
              </a:rPr>
              <a:t>: (1) </a:t>
            </a:r>
            <a:r>
              <a:rPr lang="zh-CN" altLang="en-US" sz="2800" b="1" dirty="0">
                <a:sym typeface="Symbol" panose="05050102010706020507" pitchFamily="18" charset="2"/>
              </a:rPr>
              <a:t>电源的电动势 </a:t>
            </a:r>
            <a:r>
              <a:rPr lang="en-US" altLang="zh-CN" sz="2800" b="1" i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12000" dirty="0"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ym typeface="Symbol" panose="05050102010706020507" pitchFamily="18" charset="2"/>
              </a:rPr>
              <a:t>和负载的反电动势 </a:t>
            </a:r>
            <a:r>
              <a:rPr lang="en-US" altLang="zh-CN" sz="2800" b="1" i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10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(2) </a:t>
            </a:r>
            <a:r>
              <a:rPr lang="zh-CN" altLang="en-US" sz="2800" b="1" dirty="0">
                <a:sym typeface="Symbol" panose="05050102010706020507" pitchFamily="18" charset="2"/>
              </a:rPr>
              <a:t>说明功率的平衡关系。</a:t>
            </a:r>
          </a:p>
        </p:txBody>
      </p:sp>
      <p:sp>
        <p:nvSpPr>
          <p:cNvPr id="112673" name="Text Box 33"/>
          <p:cNvSpPr txBox="1">
            <a:spLocks noChangeArrowheads="1"/>
          </p:cNvSpPr>
          <p:nvPr/>
        </p:nvSpPr>
        <p:spPr bwMode="auto">
          <a:xfrm>
            <a:off x="448677" y="2521637"/>
            <a:ext cx="6315680" cy="3392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800" b="1" dirty="0">
                <a:solidFill>
                  <a:srgbClr val="000099"/>
                </a:solidFill>
              </a:rPr>
              <a:t>解：</a:t>
            </a:r>
            <a:r>
              <a:rPr lang="en-US" altLang="zh-CN" sz="2800" b="1" dirty="0"/>
              <a:t>(1) </a:t>
            </a:r>
            <a:r>
              <a:rPr lang="zh-CN" altLang="en-US" sz="2800" b="1" dirty="0"/>
              <a:t>对于电源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800" b="1" dirty="0"/>
              <a:t>      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1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sym typeface="Symbol" panose="05050102010706020507" pitchFamily="18" charset="2"/>
              </a:rPr>
              <a:t>U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1 </a:t>
            </a:r>
            <a:r>
              <a:rPr lang="en-US" altLang="zh-CN" b="1" dirty="0">
                <a:sym typeface="Symbol" panose="05050102010706020507" pitchFamily="18" charset="2"/>
              </a:rPr>
              <a:t></a:t>
            </a:r>
            <a:r>
              <a:rPr lang="en-US" altLang="zh-CN" dirty="0"/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IR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01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zh-CN" sz="2800" b="1" dirty="0">
                <a:sym typeface="Symbol" panose="05050102010706020507" pitchFamily="18" charset="2"/>
              </a:rPr>
              <a:t>即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+ </a:t>
            </a:r>
            <a:r>
              <a:rPr lang="en-US" altLang="zh-CN" sz="2800" b="1" i="1" dirty="0">
                <a:sym typeface="Symbol" panose="05050102010706020507" pitchFamily="18" charset="2"/>
              </a:rPr>
              <a:t>IR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01 </a:t>
            </a:r>
            <a:r>
              <a:rPr lang="en-US" altLang="zh-CN" sz="2800" b="1" dirty="0"/>
              <a:t>= 220 + 5 </a:t>
            </a:r>
            <a:r>
              <a:rPr lang="en-US" altLang="zh-CN" sz="2800" b="1" dirty="0">
                <a:sym typeface="Symbol" panose="05050102010706020507" pitchFamily="18" charset="2"/>
              </a:rPr>
              <a:t> 0.6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     = 223V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/>
              <a:t>      </a:t>
            </a:r>
            <a:r>
              <a:rPr lang="en-US" altLang="zh-CN" sz="2800" b="1" i="1" dirty="0"/>
              <a:t>U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+ </a:t>
            </a:r>
            <a:r>
              <a:rPr lang="en-US" altLang="zh-CN" sz="2800" b="1" dirty="0"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sym typeface="Symbol" panose="05050102010706020507" pitchFamily="18" charset="2"/>
              </a:rPr>
              <a:t>U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+ </a:t>
            </a:r>
            <a:r>
              <a:rPr lang="en-US" altLang="zh-CN" sz="2800" b="1" i="1" dirty="0">
                <a:sym typeface="Symbol" panose="05050102010706020507" pitchFamily="18" charset="2"/>
              </a:rPr>
              <a:t>IR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02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zh-CN" sz="2800" b="1" dirty="0">
                <a:sym typeface="Symbol" panose="05050102010706020507" pitchFamily="18" charset="2"/>
              </a:rPr>
              <a:t>即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U </a:t>
            </a:r>
            <a:r>
              <a:rPr lang="en-US" altLang="zh-CN" b="1" dirty="0">
                <a:sym typeface="Symbol" panose="05050102010706020507" pitchFamily="18" charset="2"/>
              </a:rPr>
              <a:t> </a:t>
            </a:r>
            <a:r>
              <a:rPr lang="en-US" altLang="zh-CN" sz="2800" b="1" i="1" dirty="0">
                <a:sym typeface="Symbol" panose="05050102010706020507" pitchFamily="18" charset="2"/>
              </a:rPr>
              <a:t>IR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01 </a:t>
            </a:r>
            <a:r>
              <a:rPr lang="en-US" altLang="zh-CN" sz="2800" b="1" dirty="0"/>
              <a:t>= 220 </a:t>
            </a:r>
            <a:r>
              <a:rPr lang="en-US" altLang="zh-CN" sz="2800" b="1" dirty="0">
                <a:sym typeface="Symbol" panose="05050102010706020507" pitchFamily="18" charset="2"/>
              </a:rPr>
              <a:t> </a:t>
            </a:r>
            <a:r>
              <a:rPr lang="en-US" altLang="zh-CN" sz="2800" b="1" dirty="0"/>
              <a:t>5 </a:t>
            </a:r>
            <a:r>
              <a:rPr lang="en-US" altLang="zh-CN" sz="2800" b="1" dirty="0">
                <a:sym typeface="Symbol" panose="05050102010706020507" pitchFamily="18" charset="2"/>
              </a:rPr>
              <a:t> 0.6 = 217V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540969" y="1844824"/>
            <a:ext cx="3279503" cy="2603567"/>
            <a:chOff x="5495459" y="3501412"/>
            <a:chExt cx="3279503" cy="2603567"/>
          </a:xfrm>
        </p:grpSpPr>
        <p:sp>
          <p:nvSpPr>
            <p:cNvPr id="7" name="Text Box 391"/>
            <p:cNvSpPr txBox="1">
              <a:spLocks noChangeArrowheads="1"/>
            </p:cNvSpPr>
            <p:nvPr/>
          </p:nvSpPr>
          <p:spPr bwMode="auto">
            <a:xfrm>
              <a:off x="5924254" y="5568755"/>
              <a:ext cx="3587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grpSp>
          <p:nvGrpSpPr>
            <p:cNvPr id="9" name="Group 46"/>
            <p:cNvGrpSpPr/>
            <p:nvPr/>
          </p:nvGrpSpPr>
          <p:grpSpPr bwMode="auto">
            <a:xfrm>
              <a:off x="5644505" y="3501412"/>
              <a:ext cx="3032186" cy="2513204"/>
              <a:chOff x="3504" y="1053"/>
              <a:chExt cx="1890" cy="1533"/>
            </a:xfrm>
          </p:grpSpPr>
          <p:sp>
            <p:nvSpPr>
              <p:cNvPr id="10" name="Text Box 47"/>
              <p:cNvSpPr txBox="1">
                <a:spLocks noChangeArrowheads="1"/>
              </p:cNvSpPr>
              <p:nvPr/>
            </p:nvSpPr>
            <p:spPr bwMode="auto">
              <a:xfrm>
                <a:off x="3948" y="2122"/>
                <a:ext cx="3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/>
                  <a:t>R</a:t>
                </a:r>
                <a:r>
                  <a:rPr lang="en-US" altLang="zh-CN" b="1" baseline="-25000" dirty="0"/>
                  <a:t>01</a:t>
                </a:r>
                <a:endParaRPr lang="en-US" altLang="zh-CN" b="1" dirty="0"/>
              </a:p>
            </p:txBody>
          </p:sp>
          <p:sp>
            <p:nvSpPr>
              <p:cNvPr id="11" name="Text Box 48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E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12" name="Line 49"/>
              <p:cNvSpPr>
                <a:spLocks noChangeShapeType="1"/>
              </p:cNvSpPr>
              <p:nvPr/>
            </p:nvSpPr>
            <p:spPr bwMode="auto">
              <a:xfrm>
                <a:off x="3903" y="2435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Oval 50"/>
              <p:cNvSpPr>
                <a:spLocks noChangeArrowheads="1"/>
              </p:cNvSpPr>
              <p:nvPr/>
            </p:nvSpPr>
            <p:spPr bwMode="auto">
              <a:xfrm>
                <a:off x="3767" y="1612"/>
                <a:ext cx="275" cy="27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4" name="Text Box 51"/>
              <p:cNvSpPr txBox="1">
                <a:spLocks noChangeArrowheads="1"/>
              </p:cNvSpPr>
              <p:nvPr/>
            </p:nvSpPr>
            <p:spPr bwMode="auto">
              <a:xfrm>
                <a:off x="4299" y="1839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U</a:t>
                </a:r>
              </a:p>
            </p:txBody>
          </p:sp>
          <p:sp>
            <p:nvSpPr>
              <p:cNvPr id="15" name="Line 52"/>
              <p:cNvSpPr>
                <a:spLocks noChangeShapeType="1"/>
              </p:cNvSpPr>
              <p:nvPr/>
            </p:nvSpPr>
            <p:spPr bwMode="auto">
              <a:xfrm>
                <a:off x="3905" y="1441"/>
                <a:ext cx="0" cy="69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" name="Rectangle 53"/>
              <p:cNvSpPr>
                <a:spLocks noChangeArrowheads="1"/>
              </p:cNvSpPr>
              <p:nvPr/>
            </p:nvSpPr>
            <p:spPr bwMode="auto">
              <a:xfrm>
                <a:off x="3845" y="2135"/>
                <a:ext cx="109" cy="27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7" name="Line 54"/>
              <p:cNvSpPr>
                <a:spLocks noChangeShapeType="1"/>
              </p:cNvSpPr>
              <p:nvPr/>
            </p:nvSpPr>
            <p:spPr bwMode="auto">
              <a:xfrm>
                <a:off x="3904" y="2435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" name="Line 55"/>
              <p:cNvSpPr>
                <a:spLocks noChangeShapeType="1"/>
              </p:cNvSpPr>
              <p:nvPr/>
            </p:nvSpPr>
            <p:spPr bwMode="auto">
              <a:xfrm>
                <a:off x="4475" y="1441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" name="Line 56"/>
              <p:cNvSpPr>
                <a:spLocks noChangeShapeType="1"/>
              </p:cNvSpPr>
              <p:nvPr/>
            </p:nvSpPr>
            <p:spPr bwMode="auto">
              <a:xfrm flipH="1">
                <a:off x="3907" y="1441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Oval 57"/>
              <p:cNvSpPr>
                <a:spLocks noChangeArrowheads="1"/>
              </p:cNvSpPr>
              <p:nvPr/>
            </p:nvSpPr>
            <p:spPr bwMode="auto">
              <a:xfrm flipH="1">
                <a:off x="4389" y="1407"/>
                <a:ext cx="59" cy="59"/>
              </a:xfrm>
              <a:prstGeom prst="ellips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" name="Line 58"/>
              <p:cNvSpPr>
                <a:spLocks noChangeShapeType="1"/>
              </p:cNvSpPr>
              <p:nvPr/>
            </p:nvSpPr>
            <p:spPr bwMode="auto">
              <a:xfrm>
                <a:off x="4469" y="2562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" name="Line 59"/>
              <p:cNvSpPr>
                <a:spLocks noChangeShapeType="1"/>
              </p:cNvSpPr>
              <p:nvPr/>
            </p:nvSpPr>
            <p:spPr bwMode="auto">
              <a:xfrm flipH="1">
                <a:off x="3907" y="2562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60"/>
              <p:cNvSpPr>
                <a:spLocks noChangeArrowheads="1"/>
              </p:cNvSpPr>
              <p:nvPr/>
            </p:nvSpPr>
            <p:spPr bwMode="auto">
              <a:xfrm flipH="1">
                <a:off x="4389" y="2527"/>
                <a:ext cx="59" cy="59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4" name="Line 61"/>
              <p:cNvSpPr>
                <a:spLocks noChangeShapeType="1"/>
              </p:cNvSpPr>
              <p:nvPr/>
            </p:nvSpPr>
            <p:spPr bwMode="auto">
              <a:xfrm>
                <a:off x="4931" y="2434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5" name="Oval 62"/>
              <p:cNvSpPr>
                <a:spLocks noChangeArrowheads="1"/>
              </p:cNvSpPr>
              <p:nvPr/>
            </p:nvSpPr>
            <p:spPr bwMode="auto">
              <a:xfrm>
                <a:off x="4795" y="1611"/>
                <a:ext cx="275" cy="27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6" name="Line 63"/>
              <p:cNvSpPr>
                <a:spLocks noChangeShapeType="1"/>
              </p:cNvSpPr>
              <p:nvPr/>
            </p:nvSpPr>
            <p:spPr bwMode="auto">
              <a:xfrm>
                <a:off x="4933" y="1450"/>
                <a:ext cx="0" cy="67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Rectangle 64"/>
              <p:cNvSpPr>
                <a:spLocks noChangeArrowheads="1"/>
              </p:cNvSpPr>
              <p:nvPr/>
            </p:nvSpPr>
            <p:spPr bwMode="auto">
              <a:xfrm>
                <a:off x="4873" y="2134"/>
                <a:ext cx="109" cy="27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8" name="Text Box 65"/>
              <p:cNvSpPr txBox="1">
                <a:spLocks noChangeArrowheads="1"/>
              </p:cNvSpPr>
              <p:nvPr/>
            </p:nvSpPr>
            <p:spPr bwMode="auto">
              <a:xfrm>
                <a:off x="4356" y="1053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</a:p>
            </p:txBody>
          </p:sp>
          <p:sp>
            <p:nvSpPr>
              <p:cNvPr id="29" name="Line 66"/>
              <p:cNvSpPr>
                <a:spLocks noChangeShapeType="1"/>
              </p:cNvSpPr>
              <p:nvPr/>
            </p:nvSpPr>
            <p:spPr bwMode="auto">
              <a:xfrm>
                <a:off x="4272" y="1344"/>
                <a:ext cx="423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Rectangle 67"/>
              <p:cNvSpPr>
                <a:spLocks noChangeArrowheads="1"/>
              </p:cNvSpPr>
              <p:nvPr/>
            </p:nvSpPr>
            <p:spPr bwMode="auto">
              <a:xfrm>
                <a:off x="4296" y="141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1" name="Rectangle 68"/>
              <p:cNvSpPr>
                <a:spLocks noChangeArrowheads="1"/>
              </p:cNvSpPr>
              <p:nvPr/>
            </p:nvSpPr>
            <p:spPr bwMode="auto">
              <a:xfrm>
                <a:off x="4320" y="225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–</a:t>
                </a:r>
              </a:p>
            </p:txBody>
          </p:sp>
          <p:sp>
            <p:nvSpPr>
              <p:cNvPr id="32" name="Rectangle 69"/>
              <p:cNvSpPr>
                <a:spLocks noChangeArrowheads="1"/>
              </p:cNvSpPr>
              <p:nvPr/>
            </p:nvSpPr>
            <p:spPr bwMode="auto">
              <a:xfrm>
                <a:off x="3687" y="138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3" name="Rectangle 70"/>
              <p:cNvSpPr>
                <a:spLocks noChangeArrowheads="1"/>
              </p:cNvSpPr>
              <p:nvPr/>
            </p:nvSpPr>
            <p:spPr bwMode="auto">
              <a:xfrm>
                <a:off x="3702" y="17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rgbClr val="FF0000"/>
                    </a:solidFill>
                  </a:rPr>
                  <a:t>–</a:t>
                </a:r>
              </a:p>
            </p:txBody>
          </p:sp>
          <p:sp>
            <p:nvSpPr>
              <p:cNvPr id="34" name="Text Box 71"/>
              <p:cNvSpPr txBox="1">
                <a:spLocks noChangeArrowheads="1"/>
              </p:cNvSpPr>
              <p:nvPr/>
            </p:nvSpPr>
            <p:spPr bwMode="auto">
              <a:xfrm>
                <a:off x="4502" y="2114"/>
                <a:ext cx="39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/>
                  <a:t>R</a:t>
                </a:r>
                <a:r>
                  <a:rPr lang="en-US" altLang="zh-CN" b="1" baseline="-25000" dirty="0"/>
                  <a:t>02</a:t>
                </a:r>
                <a:endParaRPr lang="en-US" altLang="zh-CN" b="1" dirty="0"/>
              </a:p>
            </p:txBody>
          </p:sp>
          <p:sp>
            <p:nvSpPr>
              <p:cNvPr id="35" name="Text Box 72"/>
              <p:cNvSpPr txBox="1">
                <a:spLocks noChangeArrowheads="1"/>
              </p:cNvSpPr>
              <p:nvPr/>
            </p:nvSpPr>
            <p:spPr bwMode="auto">
              <a:xfrm>
                <a:off x="5064" y="1583"/>
                <a:ext cx="3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E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36" name="Rectangle 73"/>
              <p:cNvSpPr>
                <a:spLocks noChangeArrowheads="1"/>
              </p:cNvSpPr>
              <p:nvPr/>
            </p:nvSpPr>
            <p:spPr bwMode="auto">
              <a:xfrm>
                <a:off x="4905" y="138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7" name="Rectangle 74"/>
              <p:cNvSpPr>
                <a:spLocks noChangeArrowheads="1"/>
              </p:cNvSpPr>
              <p:nvPr/>
            </p:nvSpPr>
            <p:spPr bwMode="auto">
              <a:xfrm>
                <a:off x="4932" y="1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rgbClr val="FF0000"/>
                    </a:solidFill>
                  </a:rPr>
                  <a:t>–</a:t>
                </a:r>
              </a:p>
            </p:txBody>
          </p:sp>
        </p:grp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5495459" y="5229794"/>
              <a:ext cx="7779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ym typeface="Symbol" panose="05050102010706020507" pitchFamily="18" charset="2"/>
                </a:rPr>
                <a:t></a:t>
              </a:r>
              <a:r>
                <a:rPr lang="en-US" altLang="zh-CN" b="1" i="1" dirty="0"/>
                <a:t>U</a:t>
              </a:r>
              <a:r>
                <a:rPr lang="en-US" altLang="zh-CN" b="1" baseline="-25000" dirty="0"/>
                <a:t>1</a:t>
              </a:r>
              <a:endParaRPr lang="en-US" altLang="zh-CN" b="1" dirty="0"/>
            </a:p>
          </p:txBody>
        </p:sp>
        <p:sp>
          <p:nvSpPr>
            <p:cNvPr id="39" name="Rectangle 70"/>
            <p:cNvSpPr>
              <a:spLocks noChangeArrowheads="1"/>
            </p:cNvSpPr>
            <p:nvPr/>
          </p:nvSpPr>
          <p:spPr bwMode="auto">
            <a:xfrm>
              <a:off x="5961504" y="4829329"/>
              <a:ext cx="365788" cy="53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</a:rPr>
                <a:t>–</a:t>
              </a:r>
            </a:p>
          </p:txBody>
        </p:sp>
        <p:sp>
          <p:nvSpPr>
            <p:cNvPr id="41" name="Text Box 47"/>
            <p:cNvSpPr txBox="1">
              <a:spLocks noChangeArrowheads="1"/>
            </p:cNvSpPr>
            <p:nvPr/>
          </p:nvSpPr>
          <p:spPr bwMode="auto">
            <a:xfrm>
              <a:off x="7997032" y="5249666"/>
              <a:ext cx="7779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ym typeface="Symbol" panose="05050102010706020507" pitchFamily="18" charset="2"/>
                </a:rPr>
                <a:t></a:t>
              </a:r>
              <a:r>
                <a:rPr lang="en-US" altLang="zh-CN" b="1" i="1" dirty="0"/>
                <a:t>U</a:t>
              </a:r>
              <a:r>
                <a:rPr lang="en-US" altLang="zh-CN" b="1" baseline="-25000" dirty="0"/>
                <a:t>2</a:t>
              </a:r>
              <a:endParaRPr lang="en-US" altLang="zh-CN" b="1" dirty="0"/>
            </a:p>
          </p:txBody>
        </p:sp>
        <p:sp>
          <p:nvSpPr>
            <p:cNvPr id="42" name="Rectangle 70"/>
            <p:cNvSpPr>
              <a:spLocks noChangeArrowheads="1"/>
            </p:cNvSpPr>
            <p:nvPr/>
          </p:nvSpPr>
          <p:spPr bwMode="auto">
            <a:xfrm>
              <a:off x="7892748" y="5568894"/>
              <a:ext cx="365788" cy="53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</a:rPr>
                <a:t>–</a:t>
              </a:r>
            </a:p>
          </p:txBody>
        </p:sp>
        <p:sp>
          <p:nvSpPr>
            <p:cNvPr id="43" name="Text Box 391"/>
            <p:cNvSpPr txBox="1">
              <a:spLocks noChangeArrowheads="1"/>
            </p:cNvSpPr>
            <p:nvPr/>
          </p:nvSpPr>
          <p:spPr bwMode="auto">
            <a:xfrm>
              <a:off x="7896255" y="4857776"/>
              <a:ext cx="3587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33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3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Text Box 33"/>
          <p:cNvSpPr txBox="1">
            <a:spLocks noChangeArrowheads="1"/>
          </p:cNvSpPr>
          <p:nvPr/>
        </p:nvSpPr>
        <p:spPr bwMode="auto">
          <a:xfrm>
            <a:off x="357188" y="2276872"/>
            <a:ext cx="6429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</a:rPr>
              <a:t>解：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6" name="Text Box 34"/>
          <p:cNvSpPr txBox="1">
            <a:spLocks noChangeArrowheads="1"/>
          </p:cNvSpPr>
          <p:nvPr/>
        </p:nvSpPr>
        <p:spPr bwMode="auto">
          <a:xfrm>
            <a:off x="357188" y="2772370"/>
            <a:ext cx="4929187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 i="1" dirty="0"/>
              <a:t>           E</a:t>
            </a:r>
            <a:r>
              <a:rPr lang="en-US" altLang="zh-CN" sz="2800" b="1" baseline="-25000" dirty="0"/>
              <a:t>1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IR</a:t>
            </a:r>
            <a:r>
              <a:rPr lang="en-US" altLang="zh-CN" sz="2800" b="1" baseline="-12000" dirty="0"/>
              <a:t>01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IR</a:t>
            </a:r>
            <a:r>
              <a:rPr lang="en-US" altLang="zh-CN" sz="2800" b="1" baseline="-12000" dirty="0"/>
              <a:t>02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sp>
        <p:nvSpPr>
          <p:cNvPr id="7" name="Text Box 34"/>
          <p:cNvSpPr txBox="1">
            <a:spLocks noChangeArrowheads="1"/>
          </p:cNvSpPr>
          <p:nvPr/>
        </p:nvSpPr>
        <p:spPr bwMode="auto">
          <a:xfrm>
            <a:off x="1076325" y="2276872"/>
            <a:ext cx="36385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5000"/>
              </a:lnSpc>
            </a:pPr>
            <a:r>
              <a:rPr lang="en-US" altLang="zh-CN" sz="2800" b="1">
                <a:sym typeface="Symbol" panose="05050102010706020507" pitchFamily="18" charset="2"/>
              </a:rPr>
              <a:t>(2) </a:t>
            </a:r>
            <a:r>
              <a:rPr lang="zh-CN" altLang="en-US" sz="2800" b="1">
                <a:sym typeface="Symbol" panose="05050102010706020507" pitchFamily="18" charset="2"/>
              </a:rPr>
              <a:t>功率的平衡关系</a:t>
            </a:r>
            <a:endParaRPr lang="en-US" altLang="zh-CN" sz="2800" b="1">
              <a:sym typeface="Symbol" panose="05050102010706020507" pitchFamily="18" charset="2"/>
            </a:endParaRPr>
          </a:p>
        </p:txBody>
      </p:sp>
      <p:sp>
        <p:nvSpPr>
          <p:cNvPr id="8" name="Text Box 34"/>
          <p:cNvSpPr txBox="1">
            <a:spLocks noChangeArrowheads="1"/>
          </p:cNvSpPr>
          <p:nvPr/>
        </p:nvSpPr>
        <p:spPr bwMode="auto">
          <a:xfrm>
            <a:off x="430480" y="3322950"/>
            <a:ext cx="7215188" cy="2632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等号两边同时乘以</a:t>
            </a:r>
            <a:r>
              <a:rPr lang="zh-CN" altLang="zh-CN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则得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    </a:t>
            </a:r>
            <a:r>
              <a:rPr lang="zh-CN" altLang="zh-CN" sz="2800" b="1" dirty="0"/>
              <a:t>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1 </a:t>
            </a:r>
            <a:r>
              <a:rPr lang="en-US" altLang="zh-CN" sz="2800" b="1" i="1" dirty="0">
                <a:sym typeface="Symbol" panose="05050102010706020507" pitchFamily="18" charset="2"/>
              </a:rPr>
              <a:t>I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E</a:t>
            </a:r>
            <a:r>
              <a:rPr lang="en-US" altLang="zh-CN" sz="2800" b="1" baseline="-25000" dirty="0"/>
              <a:t>2 </a:t>
            </a:r>
            <a:r>
              <a:rPr lang="en-US" altLang="zh-CN" sz="2800" b="1" i="1" dirty="0">
                <a:sym typeface="Symbol" panose="05050102010706020507" pitchFamily="18" charset="2"/>
              </a:rPr>
              <a:t>I  </a:t>
            </a:r>
            <a:r>
              <a:rPr lang="en-US" altLang="zh-CN" sz="2800" b="1" baseline="-25000" dirty="0"/>
              <a:t>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I</a:t>
            </a:r>
            <a:r>
              <a:rPr lang="en-US" altLang="zh-CN" sz="2800" b="1" baseline="26000" dirty="0"/>
              <a:t>2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01 </a:t>
            </a:r>
            <a:r>
              <a:rPr lang="en-US" altLang="zh-CN" sz="2800" b="1" dirty="0"/>
              <a:t>+ </a:t>
            </a:r>
            <a:r>
              <a:rPr lang="en-US" altLang="zh-CN" sz="2800" b="1" i="1" dirty="0"/>
              <a:t>I</a:t>
            </a:r>
            <a:r>
              <a:rPr lang="en-US" altLang="zh-CN" sz="2800" b="1" baseline="26000" dirty="0"/>
              <a:t>2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02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代入数据有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     223  5 = 217  5+5</a:t>
            </a:r>
            <a:r>
              <a:rPr lang="en-US" altLang="zh-CN" sz="2800" b="1" baseline="24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  0.6 + 5 + 5</a:t>
            </a:r>
            <a:r>
              <a:rPr lang="en-US" altLang="zh-CN" sz="2800" b="1" baseline="24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  0.6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sym typeface="Symbol" panose="05050102010706020507" pitchFamily="18" charset="2"/>
              </a:rPr>
              <a:t>          </a:t>
            </a:r>
            <a:r>
              <a:rPr lang="en-US" altLang="zh-CN" sz="2800" b="1" dirty="0">
                <a:solidFill>
                  <a:srgbClr val="000099"/>
                </a:solidFill>
                <a:sym typeface="Symbol" panose="05050102010706020507" pitchFamily="18" charset="2"/>
              </a:rPr>
              <a:t>1115W = 1085W + 15W + 15W</a:t>
            </a:r>
            <a:r>
              <a:rPr lang="en-US" altLang="zh-CN" sz="2800" b="1" dirty="0">
                <a:sym typeface="Symbol" panose="05050102010706020507" pitchFamily="18" charset="2"/>
              </a:rPr>
              <a:t>  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540969" y="1844824"/>
            <a:ext cx="3279503" cy="2603567"/>
            <a:chOff x="5495459" y="3501412"/>
            <a:chExt cx="3279503" cy="2603567"/>
          </a:xfrm>
        </p:grpSpPr>
        <p:sp>
          <p:nvSpPr>
            <p:cNvPr id="11" name="Text Box 391"/>
            <p:cNvSpPr txBox="1">
              <a:spLocks noChangeArrowheads="1"/>
            </p:cNvSpPr>
            <p:nvPr/>
          </p:nvSpPr>
          <p:spPr bwMode="auto">
            <a:xfrm>
              <a:off x="5924254" y="5568755"/>
              <a:ext cx="3587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  <p:grpSp>
          <p:nvGrpSpPr>
            <p:cNvPr id="12" name="Group 46"/>
            <p:cNvGrpSpPr/>
            <p:nvPr/>
          </p:nvGrpSpPr>
          <p:grpSpPr bwMode="auto">
            <a:xfrm>
              <a:off x="5644505" y="3501412"/>
              <a:ext cx="3032186" cy="2513204"/>
              <a:chOff x="3504" y="1053"/>
              <a:chExt cx="1890" cy="1533"/>
            </a:xfrm>
          </p:grpSpPr>
          <p:sp>
            <p:nvSpPr>
              <p:cNvPr id="18" name="Text Box 47"/>
              <p:cNvSpPr txBox="1">
                <a:spLocks noChangeArrowheads="1"/>
              </p:cNvSpPr>
              <p:nvPr/>
            </p:nvSpPr>
            <p:spPr bwMode="auto">
              <a:xfrm>
                <a:off x="3948" y="2122"/>
                <a:ext cx="39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/>
                  <a:t>R</a:t>
                </a:r>
                <a:r>
                  <a:rPr lang="en-US" altLang="zh-CN" b="1" baseline="-25000" dirty="0"/>
                  <a:t>01</a:t>
                </a:r>
                <a:endParaRPr lang="en-US" altLang="zh-CN" b="1" dirty="0"/>
              </a:p>
            </p:txBody>
          </p:sp>
          <p:sp>
            <p:nvSpPr>
              <p:cNvPr id="19" name="Text Box 48"/>
              <p:cNvSpPr txBox="1">
                <a:spLocks noChangeArrowheads="1"/>
              </p:cNvSpPr>
              <p:nvPr/>
            </p:nvSpPr>
            <p:spPr bwMode="auto">
              <a:xfrm>
                <a:off x="3504" y="1584"/>
                <a:ext cx="33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E</a:t>
                </a:r>
                <a:r>
                  <a:rPr lang="en-US" altLang="zh-CN" b="1" baseline="-25000"/>
                  <a:t>1</a:t>
                </a:r>
                <a:endParaRPr lang="en-US" altLang="zh-CN" b="1"/>
              </a:p>
            </p:txBody>
          </p:sp>
          <p:sp>
            <p:nvSpPr>
              <p:cNvPr id="20" name="Line 49"/>
              <p:cNvSpPr>
                <a:spLocks noChangeShapeType="1"/>
              </p:cNvSpPr>
              <p:nvPr/>
            </p:nvSpPr>
            <p:spPr bwMode="auto">
              <a:xfrm>
                <a:off x="3903" y="2435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50"/>
              <p:cNvSpPr>
                <a:spLocks noChangeArrowheads="1"/>
              </p:cNvSpPr>
              <p:nvPr/>
            </p:nvSpPr>
            <p:spPr bwMode="auto">
              <a:xfrm>
                <a:off x="3767" y="1612"/>
                <a:ext cx="275" cy="27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2" name="Text Box 51"/>
              <p:cNvSpPr txBox="1">
                <a:spLocks noChangeArrowheads="1"/>
              </p:cNvSpPr>
              <p:nvPr/>
            </p:nvSpPr>
            <p:spPr bwMode="auto">
              <a:xfrm>
                <a:off x="4299" y="1839"/>
                <a:ext cx="32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0000"/>
                    </a:solidFill>
                  </a:rPr>
                  <a:t>U</a:t>
                </a:r>
              </a:p>
            </p:txBody>
          </p:sp>
          <p:sp>
            <p:nvSpPr>
              <p:cNvPr id="23" name="Line 52"/>
              <p:cNvSpPr>
                <a:spLocks noChangeShapeType="1"/>
              </p:cNvSpPr>
              <p:nvPr/>
            </p:nvSpPr>
            <p:spPr bwMode="auto">
              <a:xfrm>
                <a:off x="3905" y="1441"/>
                <a:ext cx="0" cy="691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4" name="Rectangle 53"/>
              <p:cNvSpPr>
                <a:spLocks noChangeArrowheads="1"/>
              </p:cNvSpPr>
              <p:nvPr/>
            </p:nvSpPr>
            <p:spPr bwMode="auto">
              <a:xfrm>
                <a:off x="3845" y="2135"/>
                <a:ext cx="109" cy="27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5" name="Line 54"/>
              <p:cNvSpPr>
                <a:spLocks noChangeShapeType="1"/>
              </p:cNvSpPr>
              <p:nvPr/>
            </p:nvSpPr>
            <p:spPr bwMode="auto">
              <a:xfrm>
                <a:off x="3904" y="2435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Line 55"/>
              <p:cNvSpPr>
                <a:spLocks noChangeShapeType="1"/>
              </p:cNvSpPr>
              <p:nvPr/>
            </p:nvSpPr>
            <p:spPr bwMode="auto">
              <a:xfrm>
                <a:off x="4475" y="1441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56"/>
              <p:cNvSpPr>
                <a:spLocks noChangeShapeType="1"/>
              </p:cNvSpPr>
              <p:nvPr/>
            </p:nvSpPr>
            <p:spPr bwMode="auto">
              <a:xfrm flipH="1">
                <a:off x="3907" y="1441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Oval 57"/>
              <p:cNvSpPr>
                <a:spLocks noChangeArrowheads="1"/>
              </p:cNvSpPr>
              <p:nvPr/>
            </p:nvSpPr>
            <p:spPr bwMode="auto">
              <a:xfrm flipH="1">
                <a:off x="4389" y="1407"/>
                <a:ext cx="59" cy="59"/>
              </a:xfrm>
              <a:prstGeom prst="ellipse">
                <a:avLst/>
              </a:prstGeom>
              <a:noFill/>
              <a:ln w="508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9" name="Line 58"/>
              <p:cNvSpPr>
                <a:spLocks noChangeShapeType="1"/>
              </p:cNvSpPr>
              <p:nvPr/>
            </p:nvSpPr>
            <p:spPr bwMode="auto">
              <a:xfrm>
                <a:off x="4469" y="2562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Line 59"/>
              <p:cNvSpPr>
                <a:spLocks noChangeShapeType="1"/>
              </p:cNvSpPr>
              <p:nvPr/>
            </p:nvSpPr>
            <p:spPr bwMode="auto">
              <a:xfrm flipH="1">
                <a:off x="3907" y="2562"/>
                <a:ext cx="461" cy="0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Oval 60"/>
              <p:cNvSpPr>
                <a:spLocks noChangeArrowheads="1"/>
              </p:cNvSpPr>
              <p:nvPr/>
            </p:nvSpPr>
            <p:spPr bwMode="auto">
              <a:xfrm flipH="1">
                <a:off x="4389" y="2527"/>
                <a:ext cx="59" cy="59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4931" y="2434"/>
                <a:ext cx="0" cy="127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Oval 62"/>
              <p:cNvSpPr>
                <a:spLocks noChangeArrowheads="1"/>
              </p:cNvSpPr>
              <p:nvPr/>
            </p:nvSpPr>
            <p:spPr bwMode="auto">
              <a:xfrm>
                <a:off x="4795" y="1611"/>
                <a:ext cx="275" cy="277"/>
              </a:xfrm>
              <a:prstGeom prst="ellips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" name="Line 63"/>
              <p:cNvSpPr>
                <a:spLocks noChangeShapeType="1"/>
              </p:cNvSpPr>
              <p:nvPr/>
            </p:nvSpPr>
            <p:spPr bwMode="auto">
              <a:xfrm>
                <a:off x="4933" y="1450"/>
                <a:ext cx="0" cy="672"/>
              </a:xfrm>
              <a:prstGeom prst="line">
                <a:avLst/>
              </a:prstGeom>
              <a:noFill/>
              <a:ln w="381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Rectangle 64"/>
              <p:cNvSpPr>
                <a:spLocks noChangeArrowheads="1"/>
              </p:cNvSpPr>
              <p:nvPr/>
            </p:nvSpPr>
            <p:spPr bwMode="auto">
              <a:xfrm>
                <a:off x="4873" y="2134"/>
                <a:ext cx="109" cy="277"/>
              </a:xfrm>
              <a:prstGeom prst="rect">
                <a:avLst/>
              </a:prstGeom>
              <a:noFill/>
              <a:ln w="381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6" name="Text Box 65"/>
              <p:cNvSpPr txBox="1">
                <a:spLocks noChangeArrowheads="1"/>
              </p:cNvSpPr>
              <p:nvPr/>
            </p:nvSpPr>
            <p:spPr bwMode="auto">
              <a:xfrm>
                <a:off x="4356" y="1053"/>
                <a:ext cx="2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I</a:t>
                </a:r>
              </a:p>
            </p:txBody>
          </p:sp>
          <p:sp>
            <p:nvSpPr>
              <p:cNvPr id="37" name="Line 66"/>
              <p:cNvSpPr>
                <a:spLocks noChangeShapeType="1"/>
              </p:cNvSpPr>
              <p:nvPr/>
            </p:nvSpPr>
            <p:spPr bwMode="auto">
              <a:xfrm>
                <a:off x="4272" y="1344"/>
                <a:ext cx="423" cy="0"/>
              </a:xfrm>
              <a:prstGeom prst="line">
                <a:avLst/>
              </a:prstGeom>
              <a:noFill/>
              <a:ln w="38100" cap="sq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67"/>
              <p:cNvSpPr>
                <a:spLocks noChangeArrowheads="1"/>
              </p:cNvSpPr>
              <p:nvPr/>
            </p:nvSpPr>
            <p:spPr bwMode="auto">
              <a:xfrm>
                <a:off x="4296" y="1419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39" name="Rectangle 68"/>
              <p:cNvSpPr>
                <a:spLocks noChangeArrowheads="1"/>
              </p:cNvSpPr>
              <p:nvPr/>
            </p:nvSpPr>
            <p:spPr bwMode="auto">
              <a:xfrm>
                <a:off x="4320" y="2253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–</a:t>
                </a:r>
              </a:p>
            </p:txBody>
          </p:sp>
          <p:sp>
            <p:nvSpPr>
              <p:cNvPr id="40" name="Rectangle 69"/>
              <p:cNvSpPr>
                <a:spLocks noChangeArrowheads="1"/>
              </p:cNvSpPr>
              <p:nvPr/>
            </p:nvSpPr>
            <p:spPr bwMode="auto">
              <a:xfrm>
                <a:off x="3687" y="1386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1" name="Rectangle 70"/>
              <p:cNvSpPr>
                <a:spLocks noChangeArrowheads="1"/>
              </p:cNvSpPr>
              <p:nvPr/>
            </p:nvSpPr>
            <p:spPr bwMode="auto">
              <a:xfrm>
                <a:off x="3702" y="1752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rgbClr val="FF0000"/>
                    </a:solidFill>
                  </a:rPr>
                  <a:t>–</a:t>
                </a:r>
              </a:p>
            </p:txBody>
          </p:sp>
          <p:sp>
            <p:nvSpPr>
              <p:cNvPr id="42" name="Text Box 71"/>
              <p:cNvSpPr txBox="1">
                <a:spLocks noChangeArrowheads="1"/>
              </p:cNvSpPr>
              <p:nvPr/>
            </p:nvSpPr>
            <p:spPr bwMode="auto">
              <a:xfrm>
                <a:off x="4502" y="2114"/>
                <a:ext cx="39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 dirty="0"/>
                  <a:t>R</a:t>
                </a:r>
                <a:r>
                  <a:rPr lang="en-US" altLang="zh-CN" b="1" baseline="-25000" dirty="0"/>
                  <a:t>02</a:t>
                </a:r>
                <a:endParaRPr lang="en-US" altLang="zh-CN" b="1" dirty="0"/>
              </a:p>
            </p:txBody>
          </p:sp>
          <p:sp>
            <p:nvSpPr>
              <p:cNvPr id="43" name="Text Box 72"/>
              <p:cNvSpPr txBox="1">
                <a:spLocks noChangeArrowheads="1"/>
              </p:cNvSpPr>
              <p:nvPr/>
            </p:nvSpPr>
            <p:spPr bwMode="auto">
              <a:xfrm>
                <a:off x="5064" y="1583"/>
                <a:ext cx="330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/>
                  <a:t>E</a:t>
                </a:r>
                <a:r>
                  <a:rPr lang="en-US" altLang="zh-CN" b="1" baseline="-25000"/>
                  <a:t>2</a:t>
                </a:r>
                <a:endParaRPr lang="en-US" altLang="zh-CN" b="1"/>
              </a:p>
            </p:txBody>
          </p:sp>
          <p:sp>
            <p:nvSpPr>
              <p:cNvPr id="44" name="Rectangle 73"/>
              <p:cNvSpPr>
                <a:spLocks noChangeArrowheads="1"/>
              </p:cNvSpPr>
              <p:nvPr/>
            </p:nvSpPr>
            <p:spPr bwMode="auto">
              <a:xfrm>
                <a:off x="4905" y="1385"/>
                <a:ext cx="24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>
                    <a:solidFill>
                      <a:srgbClr val="FF0000"/>
                    </a:solidFill>
                  </a:rPr>
                  <a:t>+</a:t>
                </a:r>
              </a:p>
            </p:txBody>
          </p:sp>
          <p:sp>
            <p:nvSpPr>
              <p:cNvPr id="45" name="Rectangle 74"/>
              <p:cNvSpPr>
                <a:spLocks noChangeArrowheads="1"/>
              </p:cNvSpPr>
              <p:nvPr/>
            </p:nvSpPr>
            <p:spPr bwMode="auto">
              <a:xfrm>
                <a:off x="4932" y="1745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2800" b="1" dirty="0">
                    <a:solidFill>
                      <a:srgbClr val="FF0000"/>
                    </a:solidFill>
                  </a:rPr>
                  <a:t>–</a:t>
                </a:r>
              </a:p>
            </p:txBody>
          </p:sp>
        </p:grpSp>
        <p:sp>
          <p:nvSpPr>
            <p:cNvPr id="13" name="Text Box 47"/>
            <p:cNvSpPr txBox="1">
              <a:spLocks noChangeArrowheads="1"/>
            </p:cNvSpPr>
            <p:nvPr/>
          </p:nvSpPr>
          <p:spPr bwMode="auto">
            <a:xfrm>
              <a:off x="5495459" y="5229794"/>
              <a:ext cx="7779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ym typeface="Symbol" panose="05050102010706020507" pitchFamily="18" charset="2"/>
                </a:rPr>
                <a:t></a:t>
              </a:r>
              <a:r>
                <a:rPr lang="en-US" altLang="zh-CN" b="1" i="1" dirty="0"/>
                <a:t>U</a:t>
              </a:r>
              <a:r>
                <a:rPr lang="en-US" altLang="zh-CN" b="1" baseline="-25000" dirty="0"/>
                <a:t>1</a:t>
              </a:r>
              <a:endParaRPr lang="en-US" altLang="zh-CN" b="1" dirty="0"/>
            </a:p>
          </p:txBody>
        </p:sp>
        <p:sp>
          <p:nvSpPr>
            <p:cNvPr id="14" name="Rectangle 70"/>
            <p:cNvSpPr>
              <a:spLocks noChangeArrowheads="1"/>
            </p:cNvSpPr>
            <p:nvPr/>
          </p:nvSpPr>
          <p:spPr bwMode="auto">
            <a:xfrm>
              <a:off x="5961504" y="4829329"/>
              <a:ext cx="365788" cy="53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</a:rPr>
                <a:t>–</a:t>
              </a:r>
            </a:p>
          </p:txBody>
        </p:sp>
        <p:sp>
          <p:nvSpPr>
            <p:cNvPr id="15" name="Text Box 47"/>
            <p:cNvSpPr txBox="1">
              <a:spLocks noChangeArrowheads="1"/>
            </p:cNvSpPr>
            <p:nvPr/>
          </p:nvSpPr>
          <p:spPr bwMode="auto">
            <a:xfrm>
              <a:off x="7997032" y="5249666"/>
              <a:ext cx="77793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dirty="0">
                  <a:sym typeface="Symbol" panose="05050102010706020507" pitchFamily="18" charset="2"/>
                </a:rPr>
                <a:t></a:t>
              </a:r>
              <a:r>
                <a:rPr lang="en-US" altLang="zh-CN" b="1" i="1" dirty="0"/>
                <a:t>U</a:t>
              </a:r>
              <a:r>
                <a:rPr lang="en-US" altLang="zh-CN" b="1" baseline="-25000" dirty="0"/>
                <a:t>2</a:t>
              </a:r>
              <a:endParaRPr lang="en-US" altLang="zh-CN" b="1" dirty="0"/>
            </a:p>
          </p:txBody>
        </p:sp>
        <p:sp>
          <p:nvSpPr>
            <p:cNvPr id="16" name="Rectangle 70"/>
            <p:cNvSpPr>
              <a:spLocks noChangeArrowheads="1"/>
            </p:cNvSpPr>
            <p:nvPr/>
          </p:nvSpPr>
          <p:spPr bwMode="auto">
            <a:xfrm>
              <a:off x="7892748" y="5568894"/>
              <a:ext cx="365788" cy="5360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dirty="0">
                  <a:solidFill>
                    <a:srgbClr val="FF0000"/>
                  </a:solidFill>
                </a:rPr>
                <a:t>–</a:t>
              </a:r>
            </a:p>
          </p:txBody>
        </p:sp>
        <p:sp>
          <p:nvSpPr>
            <p:cNvPr id="17" name="Text Box 391"/>
            <p:cNvSpPr txBox="1">
              <a:spLocks noChangeArrowheads="1"/>
            </p:cNvSpPr>
            <p:nvPr/>
          </p:nvSpPr>
          <p:spPr bwMode="auto">
            <a:xfrm>
              <a:off x="7896255" y="4857776"/>
              <a:ext cx="358775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0000"/>
                  </a:solidFill>
                  <a:ea typeface="微软雅黑" panose="020B0503020204020204" pitchFamily="34" charset="-122"/>
                </a:rPr>
                <a:t>+</a:t>
              </a:r>
            </a:p>
          </p:txBody>
        </p:sp>
      </p:grp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371416" y="681723"/>
            <a:ext cx="84486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 dirty="0">
                <a:solidFill>
                  <a:srgbClr val="CC0000"/>
                </a:solidFill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</a:rPr>
              <a:t>: </a:t>
            </a:r>
            <a:r>
              <a:rPr lang="zh-CN" altLang="en-US" sz="2800" b="1" dirty="0"/>
              <a:t>已知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电路中</a:t>
            </a:r>
            <a:r>
              <a:rPr lang="en-US" altLang="zh-CN" sz="2800" b="1" i="1" dirty="0"/>
              <a:t>U</a:t>
            </a:r>
            <a:r>
              <a:rPr lang="en-US" altLang="zh-CN" sz="2800" b="1" dirty="0"/>
              <a:t>=220V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I</a:t>
            </a:r>
            <a:r>
              <a:rPr lang="en-US" altLang="zh-CN" sz="2800" b="1" dirty="0"/>
              <a:t>=5A</a:t>
            </a:r>
            <a:r>
              <a:rPr lang="zh-CN" altLang="en-US" sz="2800" b="1" dirty="0"/>
              <a:t>，内阻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01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R</a:t>
            </a:r>
            <a:r>
              <a:rPr lang="en-US" altLang="zh-CN" sz="2800" b="1" baseline="-12000" dirty="0"/>
              <a:t>02</a:t>
            </a:r>
            <a:r>
              <a:rPr lang="en-US" altLang="zh-CN" sz="2800" b="1" dirty="0"/>
              <a:t>= 0.6</a:t>
            </a:r>
            <a:r>
              <a:rPr lang="en-US" altLang="zh-CN" sz="2800" b="1" dirty="0"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20000"/>
              </a:spcBef>
            </a:pP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47" name="Text Box 3"/>
          <p:cNvSpPr txBox="1">
            <a:spLocks noChangeArrowheads="1"/>
          </p:cNvSpPr>
          <p:nvPr/>
        </p:nvSpPr>
        <p:spPr bwMode="auto">
          <a:xfrm>
            <a:off x="371416" y="1214009"/>
            <a:ext cx="8001000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求</a:t>
            </a:r>
            <a:r>
              <a:rPr lang="en-US" altLang="zh-CN" sz="2800" b="1" dirty="0">
                <a:sym typeface="Symbol" panose="05050102010706020507" pitchFamily="18" charset="2"/>
              </a:rPr>
              <a:t>: (1) </a:t>
            </a:r>
            <a:r>
              <a:rPr lang="zh-CN" altLang="en-US" sz="2800" b="1" dirty="0">
                <a:sym typeface="Symbol" panose="05050102010706020507" pitchFamily="18" charset="2"/>
              </a:rPr>
              <a:t>电源的电动势 </a:t>
            </a:r>
            <a:r>
              <a:rPr lang="en-US" altLang="zh-CN" sz="2800" b="1" i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12000" dirty="0"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ym typeface="Symbol" panose="05050102010706020507" pitchFamily="18" charset="2"/>
              </a:rPr>
              <a:t>和负载的反电动势 </a:t>
            </a:r>
            <a:r>
              <a:rPr lang="en-US" altLang="zh-CN" sz="2800" b="1" i="1" dirty="0">
                <a:sym typeface="Symbol" panose="05050102010706020507" pitchFamily="18" charset="2"/>
              </a:rPr>
              <a:t>E</a:t>
            </a:r>
            <a:r>
              <a:rPr lang="en-US" altLang="zh-CN" sz="2800" b="1" baseline="-10000" dirty="0">
                <a:sym typeface="Symbol" panose="05050102010706020507" pitchFamily="18" charset="2"/>
              </a:rPr>
              <a:t>2</a:t>
            </a:r>
            <a:r>
              <a:rPr lang="en-US" altLang="zh-CN" sz="2800" b="1" dirty="0"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ym typeface="Symbol" panose="05050102010706020507" pitchFamily="18" charset="2"/>
              </a:rPr>
              <a:t>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(2) </a:t>
            </a:r>
            <a:r>
              <a:rPr lang="zh-CN" altLang="en-US" sz="2800" b="1" dirty="0">
                <a:sym typeface="Symbol" panose="05050102010706020507" pitchFamily="18" charset="2"/>
              </a:rPr>
              <a:t>说明功率的平衡关系。</a:t>
            </a:r>
          </a:p>
        </p:txBody>
      </p:sp>
      <p:sp>
        <p:nvSpPr>
          <p:cNvPr id="2" name="矩形 1"/>
          <p:cNvSpPr/>
          <p:nvPr/>
        </p:nvSpPr>
        <p:spPr>
          <a:xfrm>
            <a:off x="597669" y="5890949"/>
            <a:ext cx="59554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sym typeface="Symbol" panose="05050102010706020507" pitchFamily="18" charset="2"/>
              </a:rPr>
              <a:t>电源产生的功率等于负载取用的功率</a:t>
            </a:r>
            <a:endParaRPr lang="zh-CN" altLang="en-US" sz="2800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806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build="p" autoUpdateAnimBg="0"/>
      <p:bldP spid="8" grpId="0" build="p" autoUpdateAnimBg="0"/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ext Box 2"/>
          <p:cNvSpPr txBox="1">
            <a:spLocks noChangeArrowheads="1"/>
          </p:cNvSpPr>
          <p:nvPr/>
        </p:nvSpPr>
        <p:spPr bwMode="auto">
          <a:xfrm>
            <a:off x="611560" y="503776"/>
            <a:ext cx="3794125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电源与负载的判别</a:t>
            </a:r>
          </a:p>
        </p:txBody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995247" y="5518196"/>
            <a:ext cx="678366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U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参考方向不同，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UI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 0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电源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20000"/>
              </a:lnSpc>
            </a:pPr>
            <a:r>
              <a:rPr lang="zh-CN" altLang="en-US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                             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UI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 0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负载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111620" name="Text Box 4"/>
          <p:cNvSpPr txBox="1">
            <a:spLocks noChangeArrowheads="1"/>
          </p:cNvSpPr>
          <p:nvPr/>
        </p:nvSpPr>
        <p:spPr bwMode="auto">
          <a:xfrm>
            <a:off x="1082163" y="4377849"/>
            <a:ext cx="6696744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参考方向相同，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UI 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 0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负载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P = UI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 0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电源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1621" name="Text Box 5"/>
          <p:cNvSpPr txBox="1">
            <a:spLocks noChangeArrowheads="1"/>
          </p:cNvSpPr>
          <p:nvPr/>
        </p:nvSpPr>
        <p:spPr bwMode="auto">
          <a:xfrm>
            <a:off x="537472" y="1058168"/>
            <a:ext cx="5406752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的实际方向判别</a:t>
            </a:r>
          </a:p>
        </p:txBody>
      </p:sp>
      <p:sp>
        <p:nvSpPr>
          <p:cNvPr id="111622" name="Text Box 6"/>
          <p:cNvSpPr txBox="1">
            <a:spLocks noChangeArrowheads="1"/>
          </p:cNvSpPr>
          <p:nvPr/>
        </p:nvSpPr>
        <p:spPr bwMode="auto">
          <a:xfrm>
            <a:off x="578107" y="3831435"/>
            <a:ext cx="5715000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根据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的参考方向判别</a:t>
            </a:r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1028700" y="1596999"/>
            <a:ext cx="77724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电源：</a:t>
            </a:r>
            <a:endParaRPr lang="zh-CN" altLang="en-US" sz="2800" b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r>
              <a:rPr lang="zh-CN" altLang="en-US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实际方向相反，即电流从“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+”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端流出，</a:t>
            </a:r>
          </a:p>
          <a:p>
            <a:pPr>
              <a:spcBef>
                <a:spcPct val="10000"/>
              </a:spcBef>
            </a:pP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（发出功率）</a:t>
            </a:r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939800" y="2582863"/>
            <a:ext cx="737413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负载：</a:t>
            </a:r>
            <a:endParaRPr lang="zh-CN" altLang="en-US" sz="2800" b="1" dirty="0">
              <a:solidFill>
                <a:srgbClr val="00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实际方向相同，即电流从“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端流出。</a:t>
            </a:r>
          </a:p>
          <a:p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（吸收功率）</a:t>
            </a:r>
          </a:p>
        </p:txBody>
      </p:sp>
    </p:spTree>
    <p:extLst>
      <p:ext uri="{BB962C8B-B14F-4D97-AF65-F5344CB8AC3E}">
        <p14:creationId xmlns:p14="http://schemas.microsoft.com/office/powerpoint/2010/main" val="1190608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16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16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16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16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16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1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16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1620" grpId="0" build="p" autoUpdateAnimBg="0"/>
      <p:bldP spid="111621" grpId="0" autoUpdateAnimBg="0"/>
      <p:bldP spid="111622" grpId="0" autoUpdateAnimBg="0"/>
      <p:bldP spid="111623" grpId="0" build="p" autoUpdateAnimBg="0"/>
      <p:bldP spid="111624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465249" y="776637"/>
            <a:ext cx="8280920" cy="105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6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图示电路，方框代表电源或负载。已知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220V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1A</a:t>
            </a:r>
            <a:r>
              <a:rPr lang="zh-CN" alt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，试问：哪些方框是电源，哪些是负载？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464481" y="4209828"/>
            <a:ext cx="902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grpSp>
        <p:nvGrpSpPr>
          <p:cNvPr id="57" name="组合 56"/>
          <p:cNvGrpSpPr/>
          <p:nvPr/>
        </p:nvGrpSpPr>
        <p:grpSpPr>
          <a:xfrm>
            <a:off x="755576" y="1922728"/>
            <a:ext cx="7422325" cy="2142664"/>
            <a:chOff x="644197" y="2026616"/>
            <a:chExt cx="7670630" cy="2214344"/>
          </a:xfrm>
        </p:grpSpPr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1397180" y="3763851"/>
              <a:ext cx="989339" cy="47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6" name="Oval 10"/>
            <p:cNvSpPr>
              <a:spLocks noChangeArrowheads="1"/>
            </p:cNvSpPr>
            <p:nvPr/>
          </p:nvSpPr>
          <p:spPr bwMode="auto">
            <a:xfrm>
              <a:off x="805361" y="2507517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 11"/>
            <p:cNvSpPr>
              <a:spLocks noChangeArrowheads="1"/>
            </p:cNvSpPr>
            <p:nvPr/>
          </p:nvSpPr>
          <p:spPr bwMode="auto">
            <a:xfrm>
              <a:off x="805361" y="3365205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Line 13"/>
            <p:cNvSpPr>
              <a:spLocks noChangeShapeType="1"/>
            </p:cNvSpPr>
            <p:nvPr/>
          </p:nvSpPr>
          <p:spPr bwMode="auto">
            <a:xfrm flipH="1">
              <a:off x="911258" y="2557868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16"/>
            <p:cNvSpPr txBox="1">
              <a:spLocks noChangeArrowheads="1"/>
            </p:cNvSpPr>
            <p:nvPr/>
          </p:nvSpPr>
          <p:spPr bwMode="auto">
            <a:xfrm>
              <a:off x="1042866" y="2050881"/>
              <a:ext cx="283615" cy="3816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21"/>
            <p:cNvSpPr>
              <a:spLocks noChangeArrowheads="1"/>
            </p:cNvSpPr>
            <p:nvPr/>
          </p:nvSpPr>
          <p:spPr bwMode="auto">
            <a:xfrm>
              <a:off x="1502770" y="2288765"/>
              <a:ext cx="710154" cy="137826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 flipH="1">
              <a:off x="911258" y="3414109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Line 23"/>
            <p:cNvSpPr>
              <a:spLocks noChangeShapeType="1"/>
            </p:cNvSpPr>
            <p:nvPr/>
          </p:nvSpPr>
          <p:spPr bwMode="auto">
            <a:xfrm>
              <a:off x="977785" y="2444258"/>
              <a:ext cx="458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Oval 26"/>
            <p:cNvSpPr>
              <a:spLocks noChangeArrowheads="1"/>
            </p:cNvSpPr>
            <p:nvPr/>
          </p:nvSpPr>
          <p:spPr bwMode="auto">
            <a:xfrm>
              <a:off x="6918569" y="2475164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Oval 27"/>
            <p:cNvSpPr>
              <a:spLocks noChangeArrowheads="1"/>
            </p:cNvSpPr>
            <p:nvPr/>
          </p:nvSpPr>
          <p:spPr bwMode="auto">
            <a:xfrm>
              <a:off x="6918569" y="3357115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 flipH="1">
              <a:off x="7024467" y="2533603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7156074" y="2026616"/>
              <a:ext cx="283615" cy="3816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7615979" y="2288765"/>
              <a:ext cx="698848" cy="137826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7024467" y="3414107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7089547" y="2419993"/>
              <a:ext cx="45990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 35"/>
            <p:cNvSpPr>
              <a:spLocks noChangeArrowheads="1"/>
            </p:cNvSpPr>
            <p:nvPr/>
          </p:nvSpPr>
          <p:spPr bwMode="auto">
            <a:xfrm>
              <a:off x="2846106" y="2507517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 36"/>
            <p:cNvSpPr>
              <a:spLocks noChangeArrowheads="1"/>
            </p:cNvSpPr>
            <p:nvPr/>
          </p:nvSpPr>
          <p:spPr bwMode="auto">
            <a:xfrm>
              <a:off x="2846106" y="3365205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37"/>
            <p:cNvSpPr>
              <a:spLocks noChangeShapeType="1"/>
            </p:cNvSpPr>
            <p:nvPr/>
          </p:nvSpPr>
          <p:spPr bwMode="auto">
            <a:xfrm flipH="1">
              <a:off x="2952004" y="2557868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Text Box 39"/>
            <p:cNvSpPr txBox="1">
              <a:spLocks noChangeArrowheads="1"/>
            </p:cNvSpPr>
            <p:nvPr/>
          </p:nvSpPr>
          <p:spPr bwMode="auto">
            <a:xfrm>
              <a:off x="3083611" y="2050881"/>
              <a:ext cx="283615" cy="3816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Rectangle 40"/>
            <p:cNvSpPr>
              <a:spLocks noChangeArrowheads="1"/>
            </p:cNvSpPr>
            <p:nvPr/>
          </p:nvSpPr>
          <p:spPr bwMode="auto">
            <a:xfrm>
              <a:off x="3543516" y="2288765"/>
              <a:ext cx="710154" cy="137826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Line 41"/>
            <p:cNvSpPr>
              <a:spLocks noChangeShapeType="1"/>
            </p:cNvSpPr>
            <p:nvPr/>
          </p:nvSpPr>
          <p:spPr bwMode="auto">
            <a:xfrm flipH="1">
              <a:off x="2952004" y="3414109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Line 42"/>
            <p:cNvSpPr>
              <a:spLocks noChangeShapeType="1"/>
            </p:cNvSpPr>
            <p:nvPr/>
          </p:nvSpPr>
          <p:spPr bwMode="auto">
            <a:xfrm flipH="1">
              <a:off x="2953450" y="2444258"/>
              <a:ext cx="52498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Oval 44"/>
            <p:cNvSpPr>
              <a:spLocks noChangeArrowheads="1"/>
            </p:cNvSpPr>
            <p:nvPr/>
          </p:nvSpPr>
          <p:spPr bwMode="auto">
            <a:xfrm>
              <a:off x="4914030" y="2507517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Oval 45"/>
            <p:cNvSpPr>
              <a:spLocks noChangeArrowheads="1"/>
            </p:cNvSpPr>
            <p:nvPr/>
          </p:nvSpPr>
          <p:spPr bwMode="auto">
            <a:xfrm>
              <a:off x="4914030" y="3365205"/>
              <a:ext cx="98390" cy="9839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Line 46"/>
            <p:cNvSpPr>
              <a:spLocks noChangeShapeType="1"/>
            </p:cNvSpPr>
            <p:nvPr/>
          </p:nvSpPr>
          <p:spPr bwMode="auto">
            <a:xfrm flipH="1">
              <a:off x="5019928" y="2557868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Text Box 48"/>
            <p:cNvSpPr txBox="1">
              <a:spLocks noChangeArrowheads="1"/>
            </p:cNvSpPr>
            <p:nvPr/>
          </p:nvSpPr>
          <p:spPr bwMode="auto">
            <a:xfrm>
              <a:off x="5151535" y="2050881"/>
              <a:ext cx="283615" cy="38168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lang="en-US" altLang="zh-CN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49"/>
            <p:cNvSpPr>
              <a:spLocks noChangeArrowheads="1"/>
            </p:cNvSpPr>
            <p:nvPr/>
          </p:nvSpPr>
          <p:spPr bwMode="auto">
            <a:xfrm>
              <a:off x="5611440" y="2288765"/>
              <a:ext cx="708345" cy="137826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38100">
              <a:solidFill>
                <a:srgbClr val="0000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Line 50"/>
            <p:cNvSpPr>
              <a:spLocks noChangeShapeType="1"/>
            </p:cNvSpPr>
            <p:nvPr/>
          </p:nvSpPr>
          <p:spPr bwMode="auto">
            <a:xfrm flipH="1">
              <a:off x="5019928" y="3414109"/>
              <a:ext cx="591513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3" name="Line 51"/>
            <p:cNvSpPr>
              <a:spLocks noChangeShapeType="1"/>
            </p:cNvSpPr>
            <p:nvPr/>
          </p:nvSpPr>
          <p:spPr bwMode="auto">
            <a:xfrm>
              <a:off x="5086455" y="2444258"/>
              <a:ext cx="458459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3278813" y="3742556"/>
              <a:ext cx="1007563" cy="47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5" name="Text Box 56"/>
            <p:cNvSpPr txBox="1">
              <a:spLocks noChangeArrowheads="1"/>
            </p:cNvSpPr>
            <p:nvPr/>
          </p:nvSpPr>
          <p:spPr bwMode="auto">
            <a:xfrm>
              <a:off x="5389641" y="3742555"/>
              <a:ext cx="971117" cy="47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36" name="Text Box 57"/>
            <p:cNvSpPr txBox="1">
              <a:spLocks noChangeArrowheads="1"/>
            </p:cNvSpPr>
            <p:nvPr/>
          </p:nvSpPr>
          <p:spPr bwMode="auto">
            <a:xfrm>
              <a:off x="7302867" y="3721445"/>
              <a:ext cx="1007563" cy="4771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  <p:grpSp>
          <p:nvGrpSpPr>
            <p:cNvPr id="37" name="组合 36"/>
            <p:cNvGrpSpPr/>
            <p:nvPr/>
          </p:nvGrpSpPr>
          <p:grpSpPr>
            <a:xfrm>
              <a:off x="6759059" y="2510076"/>
              <a:ext cx="458459" cy="968499"/>
              <a:chOff x="8322767" y="2733937"/>
              <a:chExt cx="503238" cy="1063095"/>
            </a:xfrm>
          </p:grpSpPr>
          <p:sp>
            <p:nvSpPr>
              <p:cNvPr id="51" name="文本框 50"/>
              <p:cNvSpPr txBox="1"/>
              <p:nvPr/>
            </p:nvSpPr>
            <p:spPr>
              <a:xfrm>
                <a:off x="8371563" y="2733937"/>
                <a:ext cx="322263" cy="4247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endPara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8322767" y="3053254"/>
                <a:ext cx="503238" cy="743778"/>
                <a:chOff x="8322767" y="3053254"/>
                <a:chExt cx="503238" cy="743778"/>
              </a:xfrm>
            </p:grpSpPr>
            <p:sp>
              <p:nvSpPr>
                <p:cNvPr id="53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22767" y="3053254"/>
                  <a:ext cx="503238" cy="424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altLang="zh-CN" b="1" i="1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</a:p>
              </p:txBody>
            </p:sp>
            <p:sp>
              <p:nvSpPr>
                <p:cNvPr id="54" name="文本框 53"/>
                <p:cNvSpPr txBox="1"/>
                <p:nvPr/>
              </p:nvSpPr>
              <p:spPr>
                <a:xfrm>
                  <a:off x="8365306" y="3372246"/>
                  <a:ext cx="364893" cy="4247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altLang="zh-CN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</p:grpSp>
        <p:grpSp>
          <p:nvGrpSpPr>
            <p:cNvPr id="38" name="组合 37"/>
            <p:cNvGrpSpPr/>
            <p:nvPr/>
          </p:nvGrpSpPr>
          <p:grpSpPr>
            <a:xfrm>
              <a:off x="4760795" y="2524477"/>
              <a:ext cx="458459" cy="960411"/>
              <a:chOff x="8331645" y="2742815"/>
              <a:chExt cx="503238" cy="1054217"/>
            </a:xfrm>
          </p:grpSpPr>
          <p:sp>
            <p:nvSpPr>
              <p:cNvPr id="47" name="文本框 46"/>
              <p:cNvSpPr txBox="1"/>
              <p:nvPr/>
            </p:nvSpPr>
            <p:spPr>
              <a:xfrm>
                <a:off x="8380441" y="2742815"/>
                <a:ext cx="322263" cy="4247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endPara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8" name="组合 47"/>
              <p:cNvGrpSpPr/>
              <p:nvPr/>
            </p:nvGrpSpPr>
            <p:grpSpPr>
              <a:xfrm>
                <a:off x="8331645" y="3062132"/>
                <a:ext cx="503238" cy="734900"/>
                <a:chOff x="8331645" y="3062132"/>
                <a:chExt cx="503238" cy="734900"/>
              </a:xfrm>
            </p:grpSpPr>
            <p:sp>
              <p:nvSpPr>
                <p:cNvPr id="4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8331645" y="3062132"/>
                  <a:ext cx="503238" cy="42478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altLang="zh-CN" b="1" i="1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U</a:t>
                  </a: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8365306" y="3372246"/>
                  <a:ext cx="364893" cy="424786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2200"/>
                    </a:lnSpc>
                  </a:pPr>
                  <a:r>
                    <a:rPr lang="en-US" altLang="zh-CN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+</a:t>
                  </a:r>
                </a:p>
              </p:txBody>
            </p:sp>
          </p:grpSp>
        </p:grpSp>
        <p:grpSp>
          <p:nvGrpSpPr>
            <p:cNvPr id="39" name="组合 38"/>
            <p:cNvGrpSpPr/>
            <p:nvPr/>
          </p:nvGrpSpPr>
          <p:grpSpPr>
            <a:xfrm>
              <a:off x="2677757" y="2524989"/>
              <a:ext cx="498460" cy="964332"/>
              <a:chOff x="3631528" y="2750307"/>
              <a:chExt cx="547146" cy="1058521"/>
            </a:xfrm>
          </p:grpSpPr>
          <p:sp>
            <p:nvSpPr>
              <p:cNvPr id="44" name="Text Box 38"/>
              <p:cNvSpPr txBox="1">
                <a:spLocks noChangeArrowheads="1"/>
              </p:cNvSpPr>
              <p:nvPr/>
            </p:nvSpPr>
            <p:spPr bwMode="auto">
              <a:xfrm>
                <a:off x="3675436" y="2750307"/>
                <a:ext cx="503238" cy="4189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3631528" y="3061209"/>
                <a:ext cx="445495" cy="418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46" name="文本框 45"/>
              <p:cNvSpPr txBox="1"/>
              <p:nvPr/>
            </p:nvSpPr>
            <p:spPr>
              <a:xfrm>
                <a:off x="3688989" y="3384041"/>
                <a:ext cx="261772" cy="4247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altLang="zh-CN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644197" y="2533905"/>
              <a:ext cx="498460" cy="956243"/>
              <a:chOff x="3783928" y="2911585"/>
              <a:chExt cx="547146" cy="1049642"/>
            </a:xfrm>
          </p:grpSpPr>
          <p:sp>
            <p:nvSpPr>
              <p:cNvPr id="41" name="Text Box 38"/>
              <p:cNvSpPr txBox="1">
                <a:spLocks noChangeArrowheads="1"/>
              </p:cNvSpPr>
              <p:nvPr/>
            </p:nvSpPr>
            <p:spPr bwMode="auto">
              <a:xfrm>
                <a:off x="3827836" y="2911585"/>
                <a:ext cx="503238" cy="41896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CN" b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3783928" y="3213608"/>
                <a:ext cx="445495" cy="4189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3823633" y="3536441"/>
                <a:ext cx="261772" cy="42478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ts val="2200"/>
                  </a:lnSpc>
                </a:pPr>
                <a:r>
                  <a:rPr lang="en-US" altLang="zh-CN" sz="2800" dirty="0">
                    <a:solidFill>
                      <a:srgbClr val="FF33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endParaRPr lang="en-US" altLang="zh-CN" sz="2800" b="1" dirty="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5" name="Rectangle 130"/>
          <p:cNvSpPr>
            <a:spLocks noChangeArrowheads="1"/>
          </p:cNvSpPr>
          <p:nvPr/>
        </p:nvSpPr>
        <p:spPr bwMode="auto">
          <a:xfrm>
            <a:off x="621725" y="4725906"/>
            <a:ext cx="8173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(a)</a:t>
            </a:r>
            <a:r>
              <a:rPr lang="zh-CN" altLang="en-US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(d)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电源，发出功率（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U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实际方向相反</a:t>
            </a:r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b="1" dirty="0"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56" name="Rectangle 130"/>
          <p:cNvSpPr>
            <a:spLocks noChangeArrowheads="1"/>
          </p:cNvSpPr>
          <p:nvPr/>
        </p:nvSpPr>
        <p:spPr bwMode="auto">
          <a:xfrm>
            <a:off x="626720" y="5335104"/>
            <a:ext cx="817396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(b)</a:t>
            </a:r>
            <a:r>
              <a:rPr lang="zh-CN" altLang="en-US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30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(c)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—</a:t>
            </a:r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负载，吸收功率（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U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、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I 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实际方向相同</a:t>
            </a:r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）</a:t>
            </a:r>
            <a:endParaRPr lang="en-US" altLang="zh-CN" sz="2800" b="1" dirty="0">
              <a:ea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8338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5" grpId="0"/>
      <p:bldP spid="5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76" name="Rectangle 12"/>
          <p:cNvSpPr>
            <a:spLocks noChangeArrowheads="1"/>
          </p:cNvSpPr>
          <p:nvPr/>
        </p:nvSpPr>
        <p:spPr bwMode="auto">
          <a:xfrm flipH="1">
            <a:off x="161925" y="428625"/>
            <a:ext cx="3617987" cy="685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    </a:t>
            </a:r>
            <a:r>
              <a:rPr lang="zh-CN" altLang="en-US" sz="2800" b="1" dirty="0">
                <a:solidFill>
                  <a:srgbClr val="E60000"/>
                </a:solidFill>
              </a:rPr>
              <a:t>电气设备的额定值</a:t>
            </a:r>
          </a:p>
        </p:txBody>
      </p:sp>
      <p:sp>
        <p:nvSpPr>
          <p:cNvPr id="113677" name="Text Box 13"/>
          <p:cNvSpPr txBox="1">
            <a:spLocks noChangeArrowheads="1"/>
          </p:cNvSpPr>
          <p:nvPr/>
        </p:nvSpPr>
        <p:spPr bwMode="auto">
          <a:xfrm>
            <a:off x="-36513" y="1001713"/>
            <a:ext cx="835977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</a:rPr>
              <a:t>      </a:t>
            </a:r>
            <a:r>
              <a:rPr lang="zh-CN" altLang="en-US" sz="2800" b="1" dirty="0">
                <a:solidFill>
                  <a:srgbClr val="000000"/>
                </a:solidFill>
              </a:rPr>
              <a:t>额定值</a:t>
            </a:r>
            <a:r>
              <a:rPr lang="en-US" altLang="zh-CN" sz="2800" b="1" dirty="0">
                <a:solidFill>
                  <a:srgbClr val="000000"/>
                </a:solidFill>
              </a:rPr>
              <a:t>:  </a:t>
            </a:r>
            <a:r>
              <a:rPr lang="zh-CN" altLang="en-US" sz="2800" b="1" dirty="0">
                <a:solidFill>
                  <a:srgbClr val="000000"/>
                </a:solidFill>
              </a:rPr>
              <a:t>电气设备在正常运行时的规定使用值</a:t>
            </a:r>
          </a:p>
        </p:txBody>
      </p:sp>
      <p:grpSp>
        <p:nvGrpSpPr>
          <p:cNvPr id="2" name="Group 14"/>
          <p:cNvGrpSpPr/>
          <p:nvPr/>
        </p:nvGrpSpPr>
        <p:grpSpPr bwMode="auto">
          <a:xfrm>
            <a:off x="161925" y="1550216"/>
            <a:ext cx="7162800" cy="1050503"/>
            <a:chOff x="576" y="2832"/>
            <a:chExt cx="4512" cy="720"/>
          </a:xfrm>
        </p:grpSpPr>
        <p:sp>
          <p:nvSpPr>
            <p:cNvPr id="34827" name="Text Box 15"/>
            <p:cNvSpPr txBox="1">
              <a:spLocks noChangeArrowheads="1"/>
            </p:cNvSpPr>
            <p:nvPr/>
          </p:nvSpPr>
          <p:spPr bwMode="auto">
            <a:xfrm>
              <a:off x="576" y="2832"/>
              <a:ext cx="4512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1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）额定值反映电气设备的使用安全性；</a:t>
              </a:r>
            </a:p>
          </p:txBody>
        </p:sp>
        <p:sp>
          <p:nvSpPr>
            <p:cNvPr id="34828" name="Text Box 16"/>
            <p:cNvSpPr txBox="1">
              <a:spLocks noChangeArrowheads="1"/>
            </p:cNvSpPr>
            <p:nvPr/>
          </p:nvSpPr>
          <p:spPr bwMode="auto">
            <a:xfrm>
              <a:off x="576" y="3168"/>
              <a:ext cx="436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ts val="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</a:rPr>
                <a:t>    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（</a:t>
              </a:r>
              <a:r>
                <a:rPr lang="en-US" altLang="zh-CN" sz="2800" b="1" dirty="0">
                  <a:solidFill>
                    <a:srgbClr val="000000"/>
                  </a:solidFill>
                </a:rPr>
                <a:t>2</a:t>
              </a:r>
              <a:r>
                <a:rPr lang="zh-CN" altLang="en-US" sz="2800" b="1" dirty="0">
                  <a:solidFill>
                    <a:srgbClr val="000000"/>
                  </a:solidFill>
                </a:rPr>
                <a:t>）额定值表示电气设备的使用能力。</a:t>
              </a:r>
            </a:p>
          </p:txBody>
        </p:sp>
      </p:grpSp>
      <p:sp>
        <p:nvSpPr>
          <p:cNvPr id="113681" name="Rectangle 17"/>
          <p:cNvSpPr>
            <a:spLocks noChangeArrowheads="1"/>
          </p:cNvSpPr>
          <p:nvPr/>
        </p:nvSpPr>
        <p:spPr bwMode="auto">
          <a:xfrm>
            <a:off x="515938" y="2512241"/>
            <a:ext cx="82867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CC0000"/>
                </a:solidFill>
              </a:rPr>
              <a:t>注意：</a:t>
            </a:r>
            <a:r>
              <a:rPr lang="zh-CN" altLang="en-US" sz="2800" b="1" dirty="0"/>
              <a:t>电气设备工作时的实际值不一定都等于其额定值，要能够加以区别。</a:t>
            </a:r>
          </a:p>
        </p:txBody>
      </p:sp>
      <p:sp>
        <p:nvSpPr>
          <p:cNvPr id="113682" name="Text Box 18"/>
          <p:cNvSpPr txBox="1">
            <a:spLocks noChangeArrowheads="1"/>
          </p:cNvSpPr>
          <p:nvPr/>
        </p:nvSpPr>
        <p:spPr bwMode="auto">
          <a:xfrm>
            <a:off x="511175" y="3489592"/>
            <a:ext cx="4419600" cy="559897"/>
          </a:xfrm>
          <a:prstGeom prst="rect">
            <a:avLst/>
          </a:prstGeom>
          <a:noFill/>
          <a:ln w="38100">
            <a:noFill/>
            <a:miter lim="800000"/>
            <a:headEnd type="none" w="sm" len="sm"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EC0000"/>
                </a:solidFill>
              </a:rPr>
              <a:t>电气设备的三种运行状态</a:t>
            </a:r>
          </a:p>
        </p:txBody>
      </p:sp>
      <p:sp>
        <p:nvSpPr>
          <p:cNvPr id="113683" name="Text Box 19"/>
          <p:cNvSpPr txBox="1">
            <a:spLocks noChangeArrowheads="1"/>
          </p:cNvSpPr>
          <p:nvPr/>
        </p:nvSpPr>
        <p:spPr bwMode="auto">
          <a:xfrm>
            <a:off x="522288" y="5696665"/>
            <a:ext cx="7239000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欠载</a:t>
            </a: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轻载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  <a:r>
              <a:rPr lang="zh-CN" altLang="en-US" sz="2800" b="1" dirty="0">
                <a:solidFill>
                  <a:srgbClr val="000099"/>
                </a:solidFill>
              </a:rPr>
              <a:t>： </a:t>
            </a:r>
            <a:r>
              <a:rPr lang="en-US" altLang="zh-CN" sz="2800" b="1" i="1" dirty="0">
                <a:solidFill>
                  <a:srgbClr val="000000"/>
                </a:solidFill>
              </a:rPr>
              <a:t>I &lt; I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</a:rPr>
              <a:t>P &lt; P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   </a:t>
            </a:r>
            <a:r>
              <a:rPr lang="en-US" altLang="zh-CN" sz="2800" b="1" dirty="0">
                <a:solidFill>
                  <a:srgbClr val="006600"/>
                </a:solidFill>
              </a:rPr>
              <a:t>(</a:t>
            </a:r>
            <a:r>
              <a:rPr lang="zh-CN" altLang="en-US" sz="2800" b="1" dirty="0">
                <a:solidFill>
                  <a:srgbClr val="006600"/>
                </a:solidFill>
              </a:rPr>
              <a:t>不经济</a:t>
            </a:r>
            <a:r>
              <a:rPr lang="en-US" altLang="zh-CN" sz="2800" b="1" dirty="0">
                <a:solidFill>
                  <a:srgbClr val="006600"/>
                </a:solidFill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34824" name="Object 20"/>
          <p:cNvGraphicFramePr>
            <a:graphicFrameLocks noChangeAspect="1"/>
          </p:cNvGraphicFramePr>
          <p:nvPr/>
        </p:nvGraphicFramePr>
        <p:xfrm>
          <a:off x="4365625" y="5584825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5584825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85" name="Text Box 21"/>
          <p:cNvSpPr txBox="1">
            <a:spLocks noChangeArrowheads="1"/>
          </p:cNvSpPr>
          <p:nvPr/>
        </p:nvSpPr>
        <p:spPr bwMode="auto">
          <a:xfrm>
            <a:off x="511175" y="5104057"/>
            <a:ext cx="7013153" cy="55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过载</a:t>
            </a:r>
            <a:r>
              <a:rPr lang="en-US" altLang="zh-CN" sz="2800" b="1" dirty="0">
                <a:solidFill>
                  <a:srgbClr val="000099"/>
                </a:solidFill>
              </a:rPr>
              <a:t>(</a:t>
            </a:r>
            <a:r>
              <a:rPr lang="zh-CN" altLang="en-US" sz="2800" b="1" dirty="0">
                <a:solidFill>
                  <a:srgbClr val="000099"/>
                </a:solidFill>
              </a:rPr>
              <a:t>超载</a:t>
            </a:r>
            <a:r>
              <a:rPr lang="en-US" altLang="zh-CN" sz="2800" b="1" dirty="0">
                <a:solidFill>
                  <a:srgbClr val="000099"/>
                </a:solidFill>
              </a:rPr>
              <a:t>)</a:t>
            </a:r>
            <a:r>
              <a:rPr lang="zh-CN" altLang="en-US" sz="2800" b="1" dirty="0">
                <a:solidFill>
                  <a:srgbClr val="000099"/>
                </a:solidFill>
              </a:rPr>
              <a:t>： </a:t>
            </a:r>
            <a:r>
              <a:rPr lang="en-US" altLang="zh-CN" sz="2800" b="1" i="1" dirty="0">
                <a:solidFill>
                  <a:srgbClr val="000000"/>
                </a:solidFill>
              </a:rPr>
              <a:t>I &gt; I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</a:rPr>
              <a:t>P &gt; P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  </a:t>
            </a:r>
            <a:r>
              <a:rPr lang="en-US" altLang="zh-CN" sz="2800" b="1" dirty="0">
                <a:solidFill>
                  <a:srgbClr val="006600"/>
                </a:solidFill>
              </a:rPr>
              <a:t>(</a:t>
            </a:r>
            <a:r>
              <a:rPr lang="zh-CN" altLang="en-US" sz="2800" b="1" dirty="0">
                <a:solidFill>
                  <a:srgbClr val="006600"/>
                </a:solidFill>
              </a:rPr>
              <a:t>设备易损坏</a:t>
            </a:r>
            <a:r>
              <a:rPr lang="en-US" altLang="zh-CN" sz="2800" b="1" dirty="0">
                <a:solidFill>
                  <a:srgbClr val="006600"/>
                </a:solidFill>
              </a:rPr>
              <a:t>)</a:t>
            </a:r>
            <a:endParaRPr lang="en-US" altLang="zh-CN" sz="2800" b="1" baseline="-25000" dirty="0">
              <a:solidFill>
                <a:srgbClr val="000000"/>
              </a:solidFill>
            </a:endParaRPr>
          </a:p>
        </p:txBody>
      </p:sp>
      <p:sp>
        <p:nvSpPr>
          <p:cNvPr id="113686" name="Text Box 22"/>
          <p:cNvSpPr txBox="1">
            <a:spLocks noChangeArrowheads="1"/>
          </p:cNvSpPr>
          <p:nvPr/>
        </p:nvSpPr>
        <p:spPr bwMode="auto">
          <a:xfrm>
            <a:off x="534988" y="4080962"/>
            <a:ext cx="7788275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99"/>
                </a:solidFill>
              </a:rPr>
              <a:t>额定工作状态： </a:t>
            </a:r>
            <a:r>
              <a:rPr lang="en-US" altLang="zh-CN" sz="2800" b="1" i="1" dirty="0">
                <a:solidFill>
                  <a:srgbClr val="000000"/>
                </a:solidFill>
              </a:rPr>
              <a:t>I = I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</a:t>
            </a:r>
            <a:r>
              <a:rPr lang="en-US" altLang="zh-CN" sz="2800" b="1" i="1" dirty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>
                <a:solidFill>
                  <a:srgbClr val="000000"/>
                </a:solidFill>
              </a:rPr>
              <a:t>P = P</a:t>
            </a:r>
            <a:r>
              <a:rPr lang="en-US" altLang="zh-CN" sz="2800" b="1" baseline="-25000" dirty="0">
                <a:solidFill>
                  <a:srgbClr val="000000"/>
                </a:solidFill>
              </a:rPr>
              <a:t>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rgbClr val="006600"/>
                </a:solidFill>
              </a:rPr>
              <a:t>                                             </a:t>
            </a:r>
            <a:r>
              <a:rPr lang="en-US" altLang="zh-CN" sz="2800" b="1" dirty="0">
                <a:solidFill>
                  <a:srgbClr val="005200"/>
                </a:solidFill>
              </a:rPr>
              <a:t>(</a:t>
            </a:r>
            <a:r>
              <a:rPr lang="zh-CN" altLang="en-US" sz="2800" b="1" dirty="0">
                <a:solidFill>
                  <a:srgbClr val="005200"/>
                </a:solidFill>
              </a:rPr>
              <a:t>经济合理安全可靠</a:t>
            </a:r>
            <a:r>
              <a:rPr lang="en-US" altLang="zh-CN" sz="2800" b="1" dirty="0">
                <a:solidFill>
                  <a:srgbClr val="005200"/>
                </a:solidFill>
              </a:rPr>
              <a:t>)</a:t>
            </a:r>
            <a:r>
              <a:rPr lang="en-US" altLang="zh-CN" sz="2800" b="1" dirty="0">
                <a:solidFill>
                  <a:srgbClr val="006600"/>
                </a:solidFill>
              </a:rPr>
              <a:t>      </a:t>
            </a:r>
            <a:endParaRPr lang="en-US" altLang="zh-CN" sz="2800" b="1" baseline="-25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80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3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3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77" grpId="0" autoUpdateAnimBg="0"/>
      <p:bldP spid="113681" grpId="0" autoUpdateAnimBg="0"/>
      <p:bldP spid="113682" grpId="0" autoUpdateAnimBg="0"/>
      <p:bldP spid="113683" grpId="0" autoUpdateAnimBg="0"/>
      <p:bldP spid="113685" grpId="0" autoUpdateAnimBg="0"/>
      <p:bldP spid="11368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9" name="Rectangle 11"/>
          <p:cNvSpPr>
            <a:spLocks noChangeArrowheads="1"/>
          </p:cNvSpPr>
          <p:nvPr/>
        </p:nvSpPr>
        <p:spPr bwMode="auto">
          <a:xfrm>
            <a:off x="914624" y="3666925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在</a:t>
            </a:r>
            <a:r>
              <a:rPr lang="en-US" altLang="zh-CN" sz="2800" b="1" dirty="0"/>
              <a:t>220V</a:t>
            </a:r>
            <a:r>
              <a:rPr lang="zh-CN" altLang="en-US" sz="2800" b="1" dirty="0"/>
              <a:t>电压下工作时的电阻</a:t>
            </a:r>
          </a:p>
        </p:txBody>
      </p:sp>
      <p:graphicFrame>
        <p:nvGraphicFramePr>
          <p:cNvPr id="114700" name="Object 12"/>
          <p:cNvGraphicFramePr>
            <a:graphicFrameLocks noChangeAspect="1"/>
          </p:cNvGraphicFramePr>
          <p:nvPr/>
        </p:nvGraphicFramePr>
        <p:xfrm>
          <a:off x="1657226" y="4176514"/>
          <a:ext cx="43434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1663065" imgH="406400" progId="Equation.3">
                  <p:embed/>
                </p:oleObj>
              </mc:Choice>
              <mc:Fallback>
                <p:oleObj name="Equation" r:id="rId3" imgW="1663065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226" y="4176514"/>
                        <a:ext cx="43434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1" name="Rectangle 13"/>
          <p:cNvSpPr>
            <a:spLocks noChangeArrowheads="1"/>
          </p:cNvSpPr>
          <p:nvPr/>
        </p:nvSpPr>
        <p:spPr bwMode="auto">
          <a:xfrm>
            <a:off x="914624" y="5217120"/>
            <a:ext cx="19700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一个月用电</a:t>
            </a: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2860551" y="5191720"/>
            <a:ext cx="57150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zh-CN" sz="2800" b="1" i="1" dirty="0"/>
              <a:t>W</a:t>
            </a:r>
            <a:r>
              <a:rPr lang="en-US" altLang="zh-CN" sz="2800" b="1" i="1" dirty="0"/>
              <a:t> </a:t>
            </a:r>
            <a:r>
              <a:rPr lang="en-US" altLang="zh-CN" sz="2800" b="1" dirty="0"/>
              <a:t>= </a:t>
            </a:r>
            <a:r>
              <a:rPr lang="en-US" altLang="zh-CN" sz="2800" b="1" i="1" dirty="0"/>
              <a:t>Pt</a:t>
            </a:r>
            <a:r>
              <a:rPr lang="en-US" altLang="zh-CN" sz="2800" b="1" dirty="0"/>
              <a:t> = 60W</a:t>
            </a:r>
            <a:r>
              <a:rPr lang="en-US" altLang="zh-CN" sz="2800" b="1" dirty="0">
                <a:sym typeface="Symbol" panose="05050102010706020507" pitchFamily="18" charset="2"/>
              </a:rPr>
              <a:t>(3 30) </a:t>
            </a:r>
            <a:r>
              <a:rPr lang="en-US" altLang="zh-CN" sz="2800" b="1" dirty="0"/>
              <a:t>h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dirty="0"/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= 0.06kW  9</a:t>
            </a:r>
            <a:r>
              <a:rPr lang="en-US" altLang="zh-CN" sz="2800" b="1" dirty="0"/>
              <a:t>0h</a:t>
            </a:r>
            <a:r>
              <a:rPr lang="en-US" altLang="zh-CN" sz="2800" b="1" dirty="0">
                <a:sym typeface="Symbol" panose="05050102010706020507" pitchFamily="18" charset="2"/>
              </a:rPr>
              <a:t>= 5.4kW. </a:t>
            </a:r>
            <a:r>
              <a:rPr lang="en-US" altLang="zh-CN" sz="2800" b="1" dirty="0"/>
              <a:t>h     </a:t>
            </a:r>
          </a:p>
        </p:txBody>
      </p:sp>
      <p:graphicFrame>
        <p:nvGraphicFramePr>
          <p:cNvPr id="35846" name="Object 15"/>
          <p:cNvGraphicFramePr>
            <a:graphicFrameLocks noChangeAspect="1"/>
          </p:cNvGraphicFramePr>
          <p:nvPr/>
        </p:nvGraphicFramePr>
        <p:xfrm>
          <a:off x="4190876" y="3397845"/>
          <a:ext cx="112713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5" imgW="114300" imgH="215900" progId="Equation.3">
                  <p:embed/>
                </p:oleObj>
              </mc:Choice>
              <mc:Fallback>
                <p:oleObj name="公式" r:id="rId5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876" y="3397845"/>
                        <a:ext cx="112713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4" name="Rectangle 16"/>
          <p:cNvSpPr>
            <a:spLocks noChangeArrowheads="1"/>
          </p:cNvSpPr>
          <p:nvPr/>
        </p:nvSpPr>
        <p:spPr bwMode="auto">
          <a:xfrm>
            <a:off x="395536" y="537388"/>
            <a:ext cx="8568952" cy="1594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E60000"/>
                </a:solidFill>
              </a:rPr>
              <a:t>例：</a:t>
            </a:r>
            <a:r>
              <a:rPr lang="zh-CN" altLang="en-US" sz="2800" b="1" dirty="0"/>
              <a:t>一只</a:t>
            </a:r>
            <a:r>
              <a:rPr lang="zh-CN" altLang="zh-CN" sz="2800" b="1" dirty="0"/>
              <a:t>220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60W</a:t>
            </a:r>
            <a:r>
              <a:rPr lang="zh-CN" altLang="en-US" sz="2800" b="1" dirty="0"/>
              <a:t>的白炽灯，接在</a:t>
            </a:r>
            <a:r>
              <a:rPr lang="zh-CN" altLang="zh-CN" sz="2800" b="1" dirty="0"/>
              <a:t>220</a:t>
            </a:r>
            <a:r>
              <a:rPr lang="en-US" altLang="zh-CN" sz="2800" b="1" dirty="0"/>
              <a:t>V</a:t>
            </a:r>
            <a:r>
              <a:rPr lang="zh-CN" altLang="en-US" sz="2800" b="1" dirty="0"/>
              <a:t>的电源上，试求通过电灯的电流和电灯在</a:t>
            </a:r>
            <a:r>
              <a:rPr lang="en-US" altLang="zh-CN" sz="2800" b="1" dirty="0"/>
              <a:t>220V</a:t>
            </a:r>
            <a:r>
              <a:rPr lang="zh-CN" altLang="en-US" sz="2800" b="1" dirty="0"/>
              <a:t>电压下工作时的电阻。如果每晚工作</a:t>
            </a:r>
            <a:r>
              <a:rPr lang="en-US" altLang="zh-CN" sz="2800" b="1" dirty="0"/>
              <a:t>3h(</a:t>
            </a:r>
            <a:r>
              <a:rPr lang="zh-CN" altLang="en-US" sz="2800" b="1" dirty="0"/>
              <a:t>小时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，问一个月消耗多少电能</a:t>
            </a:r>
            <a:r>
              <a:rPr lang="en-US" altLang="zh-CN" sz="2800" b="1" dirty="0"/>
              <a:t>?    </a:t>
            </a:r>
            <a:endParaRPr lang="en-US" altLang="zh-CN" sz="2800" b="1" dirty="0">
              <a:sym typeface="Symbol" panose="05050102010706020507" pitchFamily="18" charset="2"/>
            </a:endParaRPr>
          </a:p>
        </p:txBody>
      </p:sp>
      <p:graphicFrame>
        <p:nvGraphicFramePr>
          <p:cNvPr id="114705" name="Object 17"/>
          <p:cNvGraphicFramePr>
            <a:graphicFrameLocks noChangeAspect="1"/>
          </p:cNvGraphicFramePr>
          <p:nvPr/>
        </p:nvGraphicFramePr>
        <p:xfrm>
          <a:off x="1752824" y="2690610"/>
          <a:ext cx="40386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1624965" imgH="406400" progId="Equation.3">
                  <p:embed/>
                </p:oleObj>
              </mc:Choice>
              <mc:Fallback>
                <p:oleObj name="Equation" r:id="rId7" imgW="1624965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824" y="2690610"/>
                        <a:ext cx="40386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395536" y="2144114"/>
            <a:ext cx="3695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E60000"/>
                </a:solidFill>
              </a:rPr>
              <a:t>解</a:t>
            </a:r>
            <a:r>
              <a:rPr lang="en-US" altLang="zh-CN" sz="2800" b="1" dirty="0">
                <a:solidFill>
                  <a:srgbClr val="E60000"/>
                </a:solidFill>
              </a:rPr>
              <a:t>:</a:t>
            </a:r>
            <a:r>
              <a:rPr lang="en-US" altLang="zh-CN" sz="2800" b="1" dirty="0"/>
              <a:t>  </a:t>
            </a:r>
            <a:r>
              <a:rPr lang="zh-CN" altLang="en-US" sz="2800" b="1" dirty="0"/>
              <a:t>通过电灯的电流为</a:t>
            </a:r>
          </a:p>
        </p:txBody>
      </p:sp>
    </p:spTree>
    <p:extLst>
      <p:ext uri="{BB962C8B-B14F-4D97-AF65-F5344CB8AC3E}">
        <p14:creationId xmlns:p14="http://schemas.microsoft.com/office/powerpoint/2010/main" val="38984839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4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4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9" grpId="0" autoUpdateAnimBg="0"/>
      <p:bldP spid="114701" grpId="0" autoUpdateAnimBg="0"/>
      <p:bldP spid="114702" grpId="0" autoUpdateAnimBg="0"/>
      <p:bldP spid="114704" grpId="0" autoUpdateAnimBg="0"/>
      <p:bldP spid="114706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864" name="Picture 152" descr="图片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13" y="3562929"/>
            <a:ext cx="39751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91" name="Text Box 79"/>
          <p:cNvSpPr txBox="1">
            <a:spLocks noChangeArrowheads="1"/>
          </p:cNvSpPr>
          <p:nvPr/>
        </p:nvSpPr>
        <p:spPr bwMode="auto">
          <a:xfrm>
            <a:off x="457200" y="1462666"/>
            <a:ext cx="1219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特征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5792" name="Text Box 80"/>
          <p:cNvSpPr txBox="1">
            <a:spLocks noChangeArrowheads="1"/>
          </p:cNvSpPr>
          <p:nvPr/>
        </p:nvSpPr>
        <p:spPr bwMode="auto">
          <a:xfrm>
            <a:off x="457200" y="1019754"/>
            <a:ext cx="1790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开关 断开</a:t>
            </a:r>
          </a:p>
        </p:txBody>
      </p:sp>
      <p:grpSp>
        <p:nvGrpSpPr>
          <p:cNvPr id="2" name="Group 81"/>
          <p:cNvGrpSpPr/>
          <p:nvPr/>
        </p:nvGrpSpPr>
        <p:grpSpPr bwMode="auto">
          <a:xfrm>
            <a:off x="533400" y="1996066"/>
            <a:ext cx="4040188" cy="1382713"/>
            <a:chOff x="520" y="1152"/>
            <a:chExt cx="2545" cy="871"/>
          </a:xfrm>
        </p:grpSpPr>
        <p:sp>
          <p:nvSpPr>
            <p:cNvPr id="36890" name="Rectangle 82"/>
            <p:cNvSpPr>
              <a:spLocks noChangeArrowheads="1"/>
            </p:cNvSpPr>
            <p:nvPr/>
          </p:nvSpPr>
          <p:spPr bwMode="auto">
            <a:xfrm>
              <a:off x="580" y="1152"/>
              <a:ext cx="83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I =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6891" name="Text Box 83"/>
            <p:cNvSpPr txBox="1">
              <a:spLocks noChangeArrowheads="1"/>
            </p:cNvSpPr>
            <p:nvPr/>
          </p:nvSpPr>
          <p:spPr bwMode="auto">
            <a:xfrm>
              <a:off x="1824" y="1419"/>
              <a:ext cx="1241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zh-CN" altLang="en-US" sz="2800" b="1">
                  <a:cs typeface="Times New Roman" panose="02020603050405020304" pitchFamily="18" charset="0"/>
                </a:rPr>
                <a:t>电源端电压</a:t>
              </a:r>
              <a:endPara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892" name="Text Box 84"/>
            <p:cNvSpPr txBox="1">
              <a:spLocks noChangeArrowheads="1"/>
            </p:cNvSpPr>
            <p:nvPr/>
          </p:nvSpPr>
          <p:spPr bwMode="auto">
            <a:xfrm>
              <a:off x="1455" y="1715"/>
              <a:ext cx="1016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 type="none" w="sm" len="sm"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</a:pPr>
              <a:r>
                <a:rPr lang="zh-CN" altLang="en-US" sz="2800" b="1" dirty="0">
                  <a:cs typeface="Times New Roman" panose="02020603050405020304" pitchFamily="18" charset="0"/>
                </a:rPr>
                <a:t>负载功率</a:t>
              </a:r>
              <a:endPara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893" name="AutoShape 85"/>
            <p:cNvSpPr/>
            <p:nvPr/>
          </p:nvSpPr>
          <p:spPr bwMode="auto">
            <a:xfrm>
              <a:off x="528" y="1247"/>
              <a:ext cx="148" cy="721"/>
            </a:xfrm>
            <a:prstGeom prst="leftBrace">
              <a:avLst>
                <a:gd name="adj1" fmla="val 40597"/>
                <a:gd name="adj2" fmla="val 5000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6894" name="Rectangle 86"/>
            <p:cNvSpPr>
              <a:spLocks noChangeArrowheads="1"/>
            </p:cNvSpPr>
            <p:nvPr/>
          </p:nvSpPr>
          <p:spPr bwMode="auto">
            <a:xfrm>
              <a:off x="670" y="1421"/>
              <a:ext cx="112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= U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 = E</a:t>
              </a:r>
              <a:endPara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895" name="Rectangle 87"/>
            <p:cNvSpPr>
              <a:spLocks noChangeArrowheads="1"/>
            </p:cNvSpPr>
            <p:nvPr/>
          </p:nvSpPr>
          <p:spPr bwMode="auto">
            <a:xfrm>
              <a:off x="520" y="1736"/>
              <a:ext cx="94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85000"/>
                </a:lnSpc>
                <a:spcBef>
                  <a:spcPct val="1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=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5800" name="Text Box 88"/>
          <p:cNvSpPr txBox="1">
            <a:spLocks noChangeArrowheads="1"/>
          </p:cNvSpPr>
          <p:nvPr/>
        </p:nvSpPr>
        <p:spPr bwMode="auto">
          <a:xfrm>
            <a:off x="1376363" y="3991554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cs typeface="Times New Roman" panose="02020603050405020304" pitchFamily="18" charset="0"/>
              </a:rPr>
              <a:t>电源外部端子被短接</a:t>
            </a:r>
          </a:p>
        </p:txBody>
      </p:sp>
      <p:sp>
        <p:nvSpPr>
          <p:cNvPr id="115801" name="Text Box 89"/>
          <p:cNvSpPr txBox="1">
            <a:spLocks noChangeArrowheads="1"/>
          </p:cNvSpPr>
          <p:nvPr/>
        </p:nvSpPr>
        <p:spPr bwMode="auto">
          <a:xfrm>
            <a:off x="457200" y="4024891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 type="none" w="sm" len="sm"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特征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3" name="Group 90"/>
          <p:cNvGrpSpPr/>
          <p:nvPr/>
        </p:nvGrpSpPr>
        <p:grpSpPr bwMode="auto">
          <a:xfrm>
            <a:off x="533400" y="4434466"/>
            <a:ext cx="7848600" cy="2058988"/>
            <a:chOff x="432" y="2770"/>
            <a:chExt cx="4944" cy="1297"/>
          </a:xfrm>
        </p:grpSpPr>
        <p:graphicFrame>
          <p:nvGraphicFramePr>
            <p:cNvPr id="36881" name="Object 91"/>
            <p:cNvGraphicFramePr>
              <a:graphicFrameLocks noChangeAspect="1"/>
            </p:cNvGraphicFramePr>
            <p:nvPr/>
          </p:nvGraphicFramePr>
          <p:xfrm>
            <a:off x="561" y="2770"/>
            <a:ext cx="1129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27" name="Equation" r:id="rId4" imgW="1140460" imgH="609600" progId="Equation.3">
                    <p:embed/>
                  </p:oleObj>
                </mc:Choice>
                <mc:Fallback>
                  <p:oleObj name="Equation" r:id="rId4" imgW="1140460" imgH="609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1" y="2770"/>
                          <a:ext cx="1129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804" name="Text Box 92"/>
            <p:cNvSpPr txBox="1">
              <a:spLocks noChangeArrowheads="1"/>
            </p:cNvSpPr>
            <p:nvPr/>
          </p:nvSpPr>
          <p:spPr bwMode="auto">
            <a:xfrm>
              <a:off x="1377" y="3168"/>
              <a:ext cx="1877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电源端电压</a:t>
              </a:r>
            </a:p>
          </p:txBody>
        </p:sp>
        <p:sp>
          <p:nvSpPr>
            <p:cNvPr id="115805" name="Text Box 93"/>
            <p:cNvSpPr txBox="1">
              <a:spLocks noChangeArrowheads="1"/>
            </p:cNvSpPr>
            <p:nvPr/>
          </p:nvSpPr>
          <p:spPr bwMode="auto">
            <a:xfrm>
              <a:off x="1608" y="3480"/>
              <a:ext cx="1164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负载功率</a:t>
              </a:r>
            </a:p>
          </p:txBody>
        </p:sp>
        <p:sp>
          <p:nvSpPr>
            <p:cNvPr id="36884" name="AutoShape 94"/>
            <p:cNvSpPr/>
            <p:nvPr/>
          </p:nvSpPr>
          <p:spPr bwMode="auto">
            <a:xfrm>
              <a:off x="432" y="3024"/>
              <a:ext cx="96" cy="849"/>
            </a:xfrm>
            <a:prstGeom prst="leftBrace">
              <a:avLst>
                <a:gd name="adj1" fmla="val 73698"/>
                <a:gd name="adj2" fmla="val 56440"/>
              </a:avLst>
            </a:prstGeom>
            <a:noFill/>
            <a:ln w="38100">
              <a:solidFill>
                <a:srgbClr val="FF0000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15807" name="Text Box 95"/>
            <p:cNvSpPr txBox="1">
              <a:spLocks noChangeArrowheads="1"/>
            </p:cNvSpPr>
            <p:nvPr/>
          </p:nvSpPr>
          <p:spPr bwMode="auto">
            <a:xfrm>
              <a:off x="1872" y="3731"/>
              <a:ext cx="3504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电源产生的能量全被内阻消耗掉</a:t>
              </a:r>
            </a:p>
          </p:txBody>
        </p:sp>
        <p:sp>
          <p:nvSpPr>
            <p:cNvPr id="115808" name="Text Box 96"/>
            <p:cNvSpPr txBox="1">
              <a:spLocks noChangeArrowheads="1"/>
            </p:cNvSpPr>
            <p:nvPr/>
          </p:nvSpPr>
          <p:spPr bwMode="auto">
            <a:xfrm>
              <a:off x="1536" y="2883"/>
              <a:ext cx="1968" cy="327"/>
            </a:xfrm>
            <a:prstGeom prst="rect">
              <a:avLst/>
            </a:prstGeom>
            <a:noFill/>
            <a:ln w="38100">
              <a:noFill/>
              <a:miter lim="800000"/>
              <a:headEnd type="none" w="sm" len="sm"/>
            </a:ln>
            <a:effectLst/>
          </p:spPr>
          <p:txBody>
            <a:bodyPr anchor="ctr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短路电流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很大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6887" name="Rectangle 97"/>
            <p:cNvSpPr>
              <a:spLocks noChangeArrowheads="1"/>
            </p:cNvSpPr>
            <p:nvPr/>
          </p:nvSpPr>
          <p:spPr bwMode="auto">
            <a:xfrm>
              <a:off x="512" y="3198"/>
              <a:ext cx="6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=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36888" name="Rectangle 98"/>
            <p:cNvSpPr>
              <a:spLocks noChangeArrowheads="1"/>
            </p:cNvSpPr>
            <p:nvPr/>
          </p:nvSpPr>
          <p:spPr bwMode="auto">
            <a:xfrm>
              <a:off x="483" y="3740"/>
              <a:ext cx="145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10000"/>
                </a:spcBef>
              </a:pP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E 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=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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P = I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²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R</a:t>
              </a:r>
              <a:r>
                <a:rPr lang="en-US" altLang="zh-CN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  <a:endParaRPr lang="en-US" altLang="zh-CN" b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6889" name="Rectangle 99"/>
            <p:cNvSpPr>
              <a:spLocks noChangeArrowheads="1"/>
            </p:cNvSpPr>
            <p:nvPr/>
          </p:nvSpPr>
          <p:spPr bwMode="auto">
            <a:xfrm>
              <a:off x="539" y="3495"/>
              <a:ext cx="5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P</a:t>
              </a:r>
              <a:r>
                <a:rPr lang="en-US" altLang="zh-CN" sz="2800" b="1" baseline="-25000">
                  <a:solidFill>
                    <a:srgbClr val="00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solidFill>
                    <a:srgbClr val="000000"/>
                  </a:solidFill>
                  <a:cs typeface="Times New Roman" panose="02020603050405020304" pitchFamily="18" charset="0"/>
                </a:rPr>
                <a:t>= </a:t>
              </a:r>
              <a:r>
                <a:rPr lang="en-US" altLang="zh-CN" sz="2800" b="1">
                  <a:solidFill>
                    <a:srgbClr val="000000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115812" name="Rectangle 100"/>
          <p:cNvSpPr>
            <a:spLocks noChangeArrowheads="1"/>
          </p:cNvSpPr>
          <p:nvPr/>
        </p:nvSpPr>
        <p:spPr bwMode="auto">
          <a:xfrm>
            <a:off x="457200" y="3412116"/>
            <a:ext cx="3276600" cy="5794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1.5.3 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电源短路</a:t>
            </a:r>
          </a:p>
        </p:txBody>
      </p:sp>
      <p:sp>
        <p:nvSpPr>
          <p:cNvPr id="115813" name="Rectangle 101"/>
          <p:cNvSpPr>
            <a:spLocks noChangeArrowheads="1"/>
          </p:cNvSpPr>
          <p:nvPr/>
        </p:nvSpPr>
        <p:spPr bwMode="auto">
          <a:xfrm>
            <a:off x="549275" y="528443"/>
            <a:ext cx="3276600" cy="55399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1.5.2 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电源开路</a:t>
            </a:r>
          </a:p>
        </p:txBody>
      </p:sp>
      <p:grpSp>
        <p:nvGrpSpPr>
          <p:cNvPr id="4" name="Group 146"/>
          <p:cNvGrpSpPr/>
          <p:nvPr/>
        </p:nvGrpSpPr>
        <p:grpSpPr bwMode="auto">
          <a:xfrm>
            <a:off x="6097588" y="3958216"/>
            <a:ext cx="719137" cy="1898650"/>
            <a:chOff x="4023" y="342"/>
            <a:chExt cx="453" cy="1196"/>
          </a:xfrm>
        </p:grpSpPr>
        <p:sp>
          <p:nvSpPr>
            <p:cNvPr id="36878" name="Line 147"/>
            <p:cNvSpPr>
              <a:spLocks noChangeShapeType="1"/>
            </p:cNvSpPr>
            <p:nvPr/>
          </p:nvSpPr>
          <p:spPr bwMode="auto">
            <a:xfrm rot="169907" flipH="1">
              <a:off x="4023" y="967"/>
              <a:ext cx="288" cy="5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79" name="Line 148"/>
            <p:cNvSpPr>
              <a:spLocks noChangeShapeType="1"/>
            </p:cNvSpPr>
            <p:nvPr/>
          </p:nvSpPr>
          <p:spPr bwMode="auto">
            <a:xfrm>
              <a:off x="4206" y="980"/>
              <a:ext cx="12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0" name="Line 149"/>
            <p:cNvSpPr>
              <a:spLocks noChangeShapeType="1"/>
            </p:cNvSpPr>
            <p:nvPr/>
          </p:nvSpPr>
          <p:spPr bwMode="auto">
            <a:xfrm rot="578098" flipH="1">
              <a:off x="4253" y="342"/>
              <a:ext cx="223" cy="667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5862" name="Text Box 150" descr="小棋盘"/>
          <p:cNvSpPr txBox="1">
            <a:spLocks noChangeArrowheads="1"/>
          </p:cNvSpPr>
          <p:nvPr/>
        </p:nvSpPr>
        <p:spPr bwMode="auto">
          <a:xfrm>
            <a:off x="5123128" y="3740282"/>
            <a:ext cx="3697021" cy="2104678"/>
          </a:xfrm>
          <a:prstGeom prst="rect">
            <a:avLst/>
          </a:prstGeom>
          <a:blipFill dpi="0" rotWithShape="0">
            <a:blip r:embed="rId6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</a:ln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</a:pPr>
            <a:r>
              <a:rPr lang="en-US" altLang="zh-CN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600" b="1" dirty="0">
                <a:solidFill>
                  <a:srgbClr val="FF0000"/>
                </a:solidFill>
                <a:cs typeface="Times New Roman" panose="02020603050405020304" pitchFamily="18" charset="0"/>
              </a:rPr>
              <a:t>为防止事故发生，需在电路中接入熔断器或自动断路器，用以保护电路。</a:t>
            </a:r>
          </a:p>
        </p:txBody>
      </p:sp>
      <p:pic>
        <p:nvPicPr>
          <p:cNvPr id="36877" name="Picture 151" descr="图片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88" y="787979"/>
            <a:ext cx="3611562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588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5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5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91" grpId="0" autoUpdateAnimBg="0"/>
      <p:bldP spid="115792" grpId="0" autoUpdateAnimBg="0"/>
      <p:bldP spid="115800" grpId="0" autoUpdateAnimBg="0"/>
      <p:bldP spid="115801" grpId="0" autoUpdateAnimBg="0"/>
      <p:bldP spid="115812" grpId="0" autoUpdateAnimBg="0"/>
      <p:bldP spid="1158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1" descr="图片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38" y="3381375"/>
            <a:ext cx="7483475" cy="162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39750" y="663575"/>
            <a:ext cx="34655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2. </a:t>
            </a:r>
            <a:r>
              <a:rPr lang="zh-CN" altLang="en-US" sz="2800" b="1" dirty="0">
                <a:solidFill>
                  <a:srgbClr val="E60000"/>
                </a:solidFill>
                <a:latin typeface="宋体" panose="02010600030101010101" pitchFamily="2" charset="-122"/>
              </a:rPr>
              <a:t>电路的</a:t>
            </a:r>
            <a:r>
              <a:rPr lang="zh-CN" altLang="en-US" sz="2800" b="1" dirty="0">
                <a:solidFill>
                  <a:srgbClr val="E60000"/>
                </a:solidFill>
              </a:rPr>
              <a:t>组成部分</a:t>
            </a: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843213" y="5373688"/>
            <a:ext cx="3170237" cy="884237"/>
          </a:xfrm>
          <a:prstGeom prst="wedgeRoundRectCallout">
            <a:avLst>
              <a:gd name="adj1" fmla="val 3194"/>
              <a:gd name="adj2" fmla="val -87495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CC0000"/>
                </a:solidFill>
              </a:rPr>
              <a:t>中间环节：</a:t>
            </a:r>
            <a:r>
              <a:rPr lang="zh-CN" altLang="en-US" b="1">
                <a:solidFill>
                  <a:srgbClr val="000000"/>
                </a:solidFill>
              </a:rPr>
              <a:t>传递、分</a:t>
            </a:r>
          </a:p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000000"/>
                </a:solidFill>
              </a:rPr>
              <a:t>配和控制电能的作用</a:t>
            </a:r>
          </a:p>
        </p:txBody>
      </p:sp>
      <p:sp>
        <p:nvSpPr>
          <p:cNvPr id="5" name="AutoShape 26"/>
          <p:cNvSpPr/>
          <p:nvPr/>
        </p:nvSpPr>
        <p:spPr bwMode="auto">
          <a:xfrm rot="-5400000">
            <a:off x="4283075" y="3644900"/>
            <a:ext cx="381000" cy="2438400"/>
          </a:xfrm>
          <a:prstGeom prst="leftBrace">
            <a:avLst>
              <a:gd name="adj1" fmla="val 53333"/>
              <a:gd name="adj2" fmla="val 50000"/>
            </a:avLst>
          </a:prstGeom>
          <a:noFill/>
          <a:ln w="28575">
            <a:solidFill>
              <a:srgbClr val="003399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" name="AutoShape 39"/>
          <p:cNvSpPr>
            <a:spLocks noChangeArrowheads="1"/>
          </p:cNvSpPr>
          <p:nvPr/>
        </p:nvSpPr>
        <p:spPr bwMode="auto">
          <a:xfrm>
            <a:off x="1044575" y="2522538"/>
            <a:ext cx="1798638" cy="809625"/>
          </a:xfrm>
          <a:prstGeom prst="wedgeRoundRectCallout">
            <a:avLst>
              <a:gd name="adj1" fmla="val -35782"/>
              <a:gd name="adj2" fmla="val 102403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E60000"/>
                </a:solidFill>
              </a:rPr>
              <a:t>电源</a:t>
            </a:r>
            <a:r>
              <a:rPr lang="en-US" altLang="zh-CN" b="1">
                <a:solidFill>
                  <a:srgbClr val="E60000"/>
                </a:solidFill>
              </a:rPr>
              <a:t>:  </a:t>
            </a:r>
            <a:r>
              <a:rPr lang="zh-CN" altLang="en-US" b="1">
                <a:solidFill>
                  <a:srgbClr val="000000"/>
                </a:solidFill>
              </a:rPr>
              <a:t>提供</a:t>
            </a:r>
          </a:p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000000"/>
                </a:solidFill>
              </a:rPr>
              <a:t>电能的装置</a:t>
            </a:r>
          </a:p>
        </p:txBody>
      </p:sp>
      <p:sp>
        <p:nvSpPr>
          <p:cNvPr id="7" name="AutoShape 40"/>
          <p:cNvSpPr>
            <a:spLocks noChangeArrowheads="1"/>
          </p:cNvSpPr>
          <p:nvPr/>
        </p:nvSpPr>
        <p:spPr bwMode="auto">
          <a:xfrm>
            <a:off x="6659563" y="2133600"/>
            <a:ext cx="1727200" cy="809625"/>
          </a:xfrm>
          <a:prstGeom prst="wedgeRoundRectCallout">
            <a:avLst>
              <a:gd name="adj1" fmla="val 2681"/>
              <a:gd name="adj2" fmla="val 97514"/>
              <a:gd name="adj3" fmla="val 16667"/>
            </a:avLst>
          </a:prstGeom>
          <a:noFill/>
          <a:ln w="28575">
            <a:solidFill>
              <a:srgbClr val="008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000000"/>
                </a:solidFill>
              </a:rPr>
              <a:t>负载</a:t>
            </a:r>
            <a:r>
              <a:rPr lang="en-US" altLang="zh-CN" b="1">
                <a:solidFill>
                  <a:srgbClr val="000000"/>
                </a:solidFill>
              </a:rPr>
              <a:t>:  </a:t>
            </a:r>
            <a:r>
              <a:rPr lang="zh-CN" altLang="en-US" b="1">
                <a:solidFill>
                  <a:srgbClr val="E60000"/>
                </a:solidFill>
              </a:rPr>
              <a:t>取用</a:t>
            </a:r>
          </a:p>
          <a:p>
            <a:pPr algn="ctr" eaLnBrk="1" hangingPunct="1">
              <a:spcBef>
                <a:spcPct val="2000"/>
              </a:spcBef>
            </a:pPr>
            <a:r>
              <a:rPr lang="zh-CN" altLang="en-US" b="1">
                <a:solidFill>
                  <a:srgbClr val="000000"/>
                </a:solidFill>
              </a:rPr>
              <a:t>电能的装置</a:t>
            </a:r>
          </a:p>
        </p:txBody>
      </p:sp>
      <p:sp>
        <p:nvSpPr>
          <p:cNvPr id="8" name="Text Box 52"/>
          <p:cNvSpPr txBox="1">
            <a:spLocks noChangeArrowheads="1"/>
          </p:cNvSpPr>
          <p:nvPr/>
        </p:nvSpPr>
        <p:spPr bwMode="auto">
          <a:xfrm>
            <a:off x="830263" y="1282700"/>
            <a:ext cx="770255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1C1C1C"/>
                </a:solidFill>
                <a:latin typeface="宋体" panose="02010600030101010101" pitchFamily="2" charset="-122"/>
              </a:rPr>
              <a:t> </a:t>
            </a:r>
            <a:r>
              <a:rPr kumimoji="0" lang="zh-CN" altLang="en-US" sz="2800" b="1">
                <a:solidFill>
                  <a:srgbClr val="1C1C1C"/>
                </a:solidFill>
                <a:latin typeface="宋体" panose="02010600030101010101" pitchFamily="2" charset="-122"/>
              </a:rPr>
              <a:t>电路通常由电源、负载和中间环节三部分组成。</a:t>
            </a:r>
          </a:p>
        </p:txBody>
      </p:sp>
      <p:sp>
        <p:nvSpPr>
          <p:cNvPr id="9" name="Text Box 37"/>
          <p:cNvSpPr txBox="1">
            <a:spLocks noChangeArrowheads="1"/>
          </p:cNvSpPr>
          <p:nvPr/>
        </p:nvSpPr>
        <p:spPr bwMode="auto">
          <a:xfrm>
            <a:off x="830263" y="1787525"/>
            <a:ext cx="1798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电力系统 </a:t>
            </a:r>
          </a:p>
        </p:txBody>
      </p:sp>
    </p:spTree>
    <p:extLst>
      <p:ext uri="{BB962C8B-B14F-4D97-AF65-F5344CB8AC3E}">
        <p14:creationId xmlns:p14="http://schemas.microsoft.com/office/powerpoint/2010/main" val="1667085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 autoUpdateAnimBg="0"/>
      <p:bldP spid="7" grpId="0" animBg="1" autoUpdateAnimBg="0"/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920" name="Picture 160" descr="图片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50" y="1359712"/>
            <a:ext cx="52451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367630" y="507207"/>
            <a:ext cx="6010275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1. 6 </a:t>
            </a:r>
            <a:r>
              <a:rPr lang="zh-CN" altLang="en-US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基尔霍夫定律</a:t>
            </a:r>
          </a:p>
        </p:txBody>
      </p:sp>
      <p:sp>
        <p:nvSpPr>
          <p:cNvPr id="117901" name="Text Box 141"/>
          <p:cNvSpPr txBox="1">
            <a:spLocks noChangeArrowheads="1"/>
          </p:cNvSpPr>
          <p:nvPr/>
        </p:nvSpPr>
        <p:spPr bwMode="auto">
          <a:xfrm>
            <a:off x="3328988" y="2675749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7902" name="Text Box 142"/>
          <p:cNvSpPr txBox="1">
            <a:spLocks noChangeArrowheads="1"/>
          </p:cNvSpPr>
          <p:nvPr/>
        </p:nvSpPr>
        <p:spPr bwMode="auto">
          <a:xfrm>
            <a:off x="5461000" y="2623362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7903" name="Text Box 143"/>
          <p:cNvSpPr txBox="1">
            <a:spLocks noChangeArrowheads="1"/>
          </p:cNvSpPr>
          <p:nvPr/>
        </p:nvSpPr>
        <p:spPr bwMode="auto">
          <a:xfrm>
            <a:off x="4083050" y="2636062"/>
            <a:ext cx="322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7904" name="Rectangle 144"/>
          <p:cNvSpPr>
            <a:spLocks noChangeArrowheads="1"/>
          </p:cNvSpPr>
          <p:nvPr/>
        </p:nvSpPr>
        <p:spPr bwMode="auto">
          <a:xfrm>
            <a:off x="1042988" y="4085449"/>
            <a:ext cx="7696200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支路：</a:t>
            </a: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电路中的每一个分支。</a:t>
            </a:r>
          </a:p>
          <a:p>
            <a:pPr eaLnBrk="1" hangingPunct="1">
              <a:spcBef>
                <a:spcPct val="10000"/>
              </a:spcBef>
              <a:buClr>
                <a:schemeClr val="tx1"/>
              </a:buClr>
            </a:pPr>
            <a:r>
              <a:rPr lang="zh-CN" altLang="en-US" sz="2800" b="1" dirty="0">
                <a:solidFill>
                  <a:srgbClr val="000000"/>
                </a:solidFill>
                <a:cs typeface="Times New Roman" panose="02020603050405020304" pitchFamily="18" charset="0"/>
              </a:rPr>
              <a:t>         一条支路流过一个电流，称为支路电流。</a:t>
            </a:r>
          </a:p>
        </p:txBody>
      </p:sp>
      <p:sp>
        <p:nvSpPr>
          <p:cNvPr id="117905" name="Rectangle 145"/>
          <p:cNvSpPr>
            <a:spLocks noChangeArrowheads="1"/>
          </p:cNvSpPr>
          <p:nvPr/>
        </p:nvSpPr>
        <p:spPr bwMode="auto">
          <a:xfrm>
            <a:off x="1042988" y="5012549"/>
            <a:ext cx="6131487" cy="430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结点：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三条或三条以上支路的联接点。</a:t>
            </a:r>
          </a:p>
        </p:txBody>
      </p:sp>
      <p:sp>
        <p:nvSpPr>
          <p:cNvPr id="117906" name="Rectangle 146"/>
          <p:cNvSpPr>
            <a:spLocks noChangeArrowheads="1"/>
          </p:cNvSpPr>
          <p:nvPr/>
        </p:nvSpPr>
        <p:spPr bwMode="auto">
          <a:xfrm>
            <a:off x="1042988" y="5515787"/>
            <a:ext cx="5000625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回路：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由支路组成的闭合路径。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907" name="Rectangle 147"/>
          <p:cNvSpPr>
            <a:spLocks noChangeArrowheads="1"/>
          </p:cNvSpPr>
          <p:nvPr/>
        </p:nvSpPr>
        <p:spPr bwMode="auto">
          <a:xfrm>
            <a:off x="1047750" y="5972987"/>
            <a:ext cx="4643438" cy="4270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0" tIns="0" rIns="0" bIns="0"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tx1"/>
              </a:buClr>
              <a:defRPr/>
            </a:pPr>
            <a:r>
              <a:rPr lang="zh-CN" altLang="en-US" sz="2800" b="1" dirty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网孔：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内部不含支路的回路。</a:t>
            </a:r>
            <a:endParaRPr lang="zh-CN" altLang="en-US" sz="2800" b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48"/>
          <p:cNvGrpSpPr/>
          <p:nvPr/>
        </p:nvGrpSpPr>
        <p:grpSpPr bwMode="auto">
          <a:xfrm>
            <a:off x="2779713" y="1351774"/>
            <a:ext cx="677862" cy="520700"/>
            <a:chOff x="1751" y="624"/>
            <a:chExt cx="427" cy="328"/>
          </a:xfrm>
        </p:grpSpPr>
        <p:sp>
          <p:nvSpPr>
            <p:cNvPr id="37909" name="Rectangle 149"/>
            <p:cNvSpPr>
              <a:spLocks noChangeArrowheads="1"/>
            </p:cNvSpPr>
            <p:nvPr/>
          </p:nvSpPr>
          <p:spPr bwMode="auto">
            <a:xfrm>
              <a:off x="1751" y="624"/>
              <a:ext cx="35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1</a:t>
              </a:r>
              <a:endParaRPr lang="en-US" altLang="zh-CN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910" name="Line 150"/>
            <p:cNvSpPr>
              <a:spLocks noChangeShapeType="1"/>
            </p:cNvSpPr>
            <p:nvPr/>
          </p:nvSpPr>
          <p:spPr bwMode="auto">
            <a:xfrm>
              <a:off x="1797" y="952"/>
              <a:ext cx="3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51"/>
          <p:cNvGrpSpPr/>
          <p:nvPr/>
        </p:nvGrpSpPr>
        <p:grpSpPr bwMode="auto">
          <a:xfrm>
            <a:off x="5546725" y="1378762"/>
            <a:ext cx="693738" cy="512762"/>
            <a:chOff x="3494" y="641"/>
            <a:chExt cx="437" cy="323"/>
          </a:xfrm>
        </p:grpSpPr>
        <p:sp>
          <p:nvSpPr>
            <p:cNvPr id="37907" name="Rectangle 152"/>
            <p:cNvSpPr>
              <a:spLocks noChangeArrowheads="1"/>
            </p:cNvSpPr>
            <p:nvPr/>
          </p:nvSpPr>
          <p:spPr bwMode="auto">
            <a:xfrm>
              <a:off x="3610" y="641"/>
              <a:ext cx="31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2</a:t>
              </a:r>
              <a:endParaRPr lang="en-US" altLang="zh-CN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7908" name="Line 153"/>
            <p:cNvSpPr>
              <a:spLocks noChangeShapeType="1"/>
            </p:cNvSpPr>
            <p:nvPr/>
          </p:nvSpPr>
          <p:spPr bwMode="auto">
            <a:xfrm flipH="1">
              <a:off x="3494" y="964"/>
              <a:ext cx="4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7914" name="Freeform 154"/>
          <p:cNvSpPr/>
          <p:nvPr/>
        </p:nvSpPr>
        <p:spPr bwMode="auto">
          <a:xfrm>
            <a:off x="3200400" y="2343962"/>
            <a:ext cx="608013" cy="10541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915" name="Freeform 155"/>
          <p:cNvSpPr/>
          <p:nvPr/>
        </p:nvSpPr>
        <p:spPr bwMode="auto">
          <a:xfrm>
            <a:off x="4013200" y="2255062"/>
            <a:ext cx="1066800" cy="12192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916" name="Freeform 156"/>
          <p:cNvSpPr/>
          <p:nvPr/>
        </p:nvSpPr>
        <p:spPr bwMode="auto">
          <a:xfrm>
            <a:off x="5308600" y="2343962"/>
            <a:ext cx="608013" cy="10541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157"/>
          <p:cNvGrpSpPr/>
          <p:nvPr/>
        </p:nvGrpSpPr>
        <p:grpSpPr bwMode="auto">
          <a:xfrm>
            <a:off x="3865563" y="1943912"/>
            <a:ext cx="554037" cy="684212"/>
            <a:chOff x="2435" y="1013"/>
            <a:chExt cx="349" cy="431"/>
          </a:xfrm>
        </p:grpSpPr>
        <p:sp>
          <p:nvSpPr>
            <p:cNvPr id="37905" name="Line 158"/>
            <p:cNvSpPr>
              <a:spLocks noChangeShapeType="1"/>
            </p:cNvSpPr>
            <p:nvPr/>
          </p:nvSpPr>
          <p:spPr bwMode="auto">
            <a:xfrm rot="5400000">
              <a:off x="2564" y="1254"/>
              <a:ext cx="38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6" name="Rectangle 159"/>
            <p:cNvSpPr>
              <a:spLocks noChangeArrowheads="1"/>
            </p:cNvSpPr>
            <p:nvPr/>
          </p:nvSpPr>
          <p:spPr bwMode="auto">
            <a:xfrm>
              <a:off x="2435" y="1013"/>
              <a:ext cx="34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3</a:t>
              </a:r>
              <a:endPara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026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1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7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9" dur="500"/>
                                        <p:tgtEl>
                                          <p:spTgt spid="11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7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11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7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901" grpId="0" autoUpdateAnimBg="0"/>
      <p:bldP spid="117902" grpId="0" autoUpdateAnimBg="0"/>
      <p:bldP spid="117903" grpId="0" autoUpdateAnimBg="0"/>
      <p:bldP spid="117904" grpId="0" autoUpdateAnimBg="0"/>
      <p:bldP spid="117905" grpId="0" autoUpdateAnimBg="0"/>
      <p:bldP spid="117906" grpId="0" autoUpdateAnimBg="0"/>
      <p:bldP spid="11790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488998" y="741363"/>
            <a:ext cx="1281113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18787" name="Text Box 3" descr="40%"/>
          <p:cNvSpPr txBox="1">
            <a:spLocks noChangeArrowheads="1"/>
          </p:cNvSpPr>
          <p:nvPr/>
        </p:nvSpPr>
        <p:spPr bwMode="auto">
          <a:xfrm>
            <a:off x="3953571" y="1353750"/>
            <a:ext cx="4191000" cy="103187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支路：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条）</a:t>
            </a:r>
          </a:p>
        </p:txBody>
      </p:sp>
      <p:sp>
        <p:nvSpPr>
          <p:cNvPr id="118788" name="Text Box 4" descr="40%"/>
          <p:cNvSpPr txBox="1">
            <a:spLocks noChangeArrowheads="1"/>
          </p:cNvSpPr>
          <p:nvPr/>
        </p:nvSpPr>
        <p:spPr bwMode="auto">
          <a:xfrm>
            <a:off x="4102254" y="3237123"/>
            <a:ext cx="4953000" cy="103187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回路：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abca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adbca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个）</a:t>
            </a:r>
          </a:p>
        </p:txBody>
      </p:sp>
      <p:sp>
        <p:nvSpPr>
          <p:cNvPr id="118789" name="Text Box 5" descr="75%"/>
          <p:cNvSpPr txBox="1">
            <a:spLocks noChangeArrowheads="1"/>
          </p:cNvSpPr>
          <p:nvPr/>
        </p:nvSpPr>
        <p:spPr bwMode="auto">
          <a:xfrm>
            <a:off x="4258371" y="2268150"/>
            <a:ext cx="3429000" cy="103187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结点</a:t>
            </a:r>
            <a:r>
              <a:rPr lang="zh-CN" alt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个）</a:t>
            </a:r>
          </a:p>
        </p:txBody>
      </p:sp>
      <p:sp>
        <p:nvSpPr>
          <p:cNvPr id="118790" name="Text Box 6" descr="80%"/>
          <p:cNvSpPr txBox="1">
            <a:spLocks noChangeArrowheads="1"/>
          </p:cNvSpPr>
          <p:nvPr/>
        </p:nvSpPr>
        <p:spPr bwMode="auto">
          <a:xfrm>
            <a:off x="4258371" y="4269987"/>
            <a:ext cx="3733800" cy="1031875"/>
          </a:xfrm>
          <a:prstGeom prst="rect">
            <a:avLst/>
          </a:prstGeom>
          <a:noFill/>
          <a:ln w="1905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网孔：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abd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abc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endParaRPr lang="en-US" altLang="zh-CN" sz="28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（共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个）</a:t>
            </a:r>
          </a:p>
        </p:txBody>
      </p:sp>
      <p:pic>
        <p:nvPicPr>
          <p:cNvPr id="38919" name="Picture 52" descr="图片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1" y="1274763"/>
            <a:ext cx="3726830" cy="4956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1588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autoUpdateAnimBg="0"/>
      <p:bldP spid="118788" grpId="0" autoUpdateAnimBg="0"/>
      <p:bldP spid="118789" grpId="0" autoUpdateAnimBg="0"/>
      <p:bldP spid="118790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272627" y="521162"/>
            <a:ext cx="5546402" cy="762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1.6.1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基尔霍夫电流定律</a:t>
            </a: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(KCL)</a:t>
            </a:r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334539" y="1276812"/>
            <a:ext cx="1600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1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定律</a:t>
            </a:r>
          </a:p>
        </p:txBody>
      </p:sp>
      <p:sp>
        <p:nvSpPr>
          <p:cNvPr id="119812" name="Rectangle 4"/>
          <p:cNvSpPr>
            <a:spLocks noChangeArrowheads="1"/>
          </p:cNvSpPr>
          <p:nvPr/>
        </p:nvSpPr>
        <p:spPr bwMode="auto">
          <a:xfrm>
            <a:off x="4492202" y="2419812"/>
            <a:ext cx="3919537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25000"/>
              </a:spcBef>
              <a:defRPr/>
            </a:pP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Ｉ</a:t>
            </a:r>
            <a:r>
              <a:rPr lang="zh-CN" altLang="en-US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入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</a:t>
            </a:r>
            <a:r>
              <a:rPr lang="zh-CN" altLang="en-US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Ｉ</a:t>
            </a:r>
            <a:r>
              <a:rPr lang="zh-CN" altLang="en-US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出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334539" y="1768937"/>
            <a:ext cx="8153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5000"/>
              </a:spcBef>
            </a:pP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rgbClr val="000000"/>
                </a:solidFill>
                <a:ea typeface="+mn-ea"/>
                <a:cs typeface="Times New Roman" panose="02020603050405020304" pitchFamily="18" charset="0"/>
              </a:rPr>
              <a:t>在任一瞬间，流向任一结点的电流等于流出该结点的电流。</a:t>
            </a:r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4346152" y="4720100"/>
            <a:ext cx="4751387" cy="5232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实质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电流连续性的体现。</a:t>
            </a:r>
          </a:p>
        </p:txBody>
      </p:sp>
      <p:sp>
        <p:nvSpPr>
          <p:cNvPr id="119869" name="Text Box 61"/>
          <p:cNvSpPr txBox="1">
            <a:spLocks noChangeArrowheads="1"/>
          </p:cNvSpPr>
          <p:nvPr/>
        </p:nvSpPr>
        <p:spPr bwMode="auto">
          <a:xfrm>
            <a:off x="4865264" y="2953212"/>
            <a:ext cx="2603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800" b="1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:  </a:t>
            </a:r>
            <a:r>
              <a:rPr lang="zh-CN" altLang="en-US" sz="2800" b="1" i="1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Ｉ</a:t>
            </a:r>
            <a:r>
              <a:rPr lang="en-US" altLang="zh-CN" sz="2800" b="1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= 0</a:t>
            </a:r>
          </a:p>
        </p:txBody>
      </p:sp>
      <p:sp>
        <p:nvSpPr>
          <p:cNvPr id="119870" name="Rectangle 62" descr="40%"/>
          <p:cNvSpPr>
            <a:spLocks noChangeArrowheads="1"/>
          </p:cNvSpPr>
          <p:nvPr/>
        </p:nvSpPr>
        <p:spPr bwMode="auto">
          <a:xfrm>
            <a:off x="4879552" y="3500900"/>
            <a:ext cx="189667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对结点 </a:t>
            </a:r>
            <a:r>
              <a:rPr kumimoji="0" lang="en-US" altLang="zh-CN" sz="2800" b="1">
                <a:solidFill>
                  <a:srgbClr val="CC0000"/>
                </a:solidFill>
                <a:ea typeface="+mn-ea"/>
                <a:cs typeface="Times New Roman" panose="02020603050405020304" pitchFamily="18" charset="0"/>
              </a:rPr>
              <a:t>a</a:t>
            </a:r>
            <a:r>
              <a:rPr kumimoji="0" lang="zh-CN" altLang="en-US" sz="2800" b="1">
                <a:ea typeface="+mn-ea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19871" name="Rectangle 63" descr="40%"/>
          <p:cNvSpPr>
            <a:spLocks noChangeArrowheads="1"/>
          </p:cNvSpPr>
          <p:nvPr/>
        </p:nvSpPr>
        <p:spPr bwMode="auto">
          <a:xfrm>
            <a:off x="6479752" y="3500900"/>
            <a:ext cx="167225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3</a:t>
            </a:r>
            <a:endParaRPr kumimoji="0" lang="en-US" altLang="zh-CN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872" name="Rectangle 64" descr="40%"/>
          <p:cNvSpPr>
            <a:spLocks noChangeArrowheads="1"/>
          </p:cNvSpPr>
          <p:nvPr/>
        </p:nvSpPr>
        <p:spPr bwMode="auto">
          <a:xfrm>
            <a:off x="5870152" y="4096212"/>
            <a:ext cx="27511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+mn-ea"/>
                <a:cs typeface="Times New Roman" panose="02020603050405020304" pitchFamily="18" charset="0"/>
              </a:rPr>
              <a:t>或 </a:t>
            </a:r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– </a:t>
            </a:r>
            <a:r>
              <a:rPr lang="en-US" altLang="zh-CN" sz="2800" b="1" i="1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>
                <a:ea typeface="+mn-ea"/>
                <a:cs typeface="Times New Roman" panose="02020603050405020304" pitchFamily="18" charset="0"/>
              </a:rPr>
              <a:t>= 0</a:t>
            </a:r>
            <a:endParaRPr kumimoji="0" lang="en-US" altLang="zh-CN" sz="2800" b="1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19873" name="Text Box 65"/>
          <p:cNvSpPr txBox="1">
            <a:spLocks noChangeArrowheads="1"/>
          </p:cNvSpPr>
          <p:nvPr/>
        </p:nvSpPr>
        <p:spPr bwMode="auto">
          <a:xfrm>
            <a:off x="334539" y="5302712"/>
            <a:ext cx="8215313" cy="10318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基尔霍夫电流定律（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KCL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）反映了电路中任一结点处各支路电流间相互制约的关系。</a:t>
            </a:r>
          </a:p>
        </p:txBody>
      </p:sp>
      <p:pic>
        <p:nvPicPr>
          <p:cNvPr id="39948" name="Picture 100" descr="图片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27" y="2770650"/>
            <a:ext cx="4508500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7786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9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1" grpId="0" autoUpdateAnimBg="0"/>
      <p:bldP spid="119812" grpId="0" autoUpdateAnimBg="0"/>
      <p:bldP spid="119813" grpId="0" autoUpdateAnimBg="0"/>
      <p:bldP spid="119814" grpId="0" autoUpdateAnimBg="0"/>
      <p:bldP spid="119869" grpId="0" autoUpdateAnimBg="0"/>
      <p:bldP spid="119870" grpId="0" autoUpdateAnimBg="0"/>
      <p:bldP spid="119871" grpId="0" autoUpdateAnimBg="0"/>
      <p:bldP spid="119872" grpId="0" autoUpdateAnimBg="0"/>
      <p:bldP spid="119873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73" name="Rectangle 41"/>
          <p:cNvSpPr>
            <a:spLocks noChangeArrowheads="1"/>
          </p:cNvSpPr>
          <p:nvPr/>
        </p:nvSpPr>
        <p:spPr bwMode="auto">
          <a:xfrm>
            <a:off x="593725" y="1055776"/>
            <a:ext cx="7772400" cy="10769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</a:rPr>
              <a:t>电流定律可以推广应用于包围部分电路的任一假设的闭合面。</a:t>
            </a:r>
          </a:p>
        </p:txBody>
      </p:sp>
      <p:sp>
        <p:nvSpPr>
          <p:cNvPr id="120874" name="Rectangle 42"/>
          <p:cNvSpPr>
            <a:spLocks noChangeArrowheads="1"/>
          </p:cNvSpPr>
          <p:nvPr/>
        </p:nvSpPr>
        <p:spPr bwMode="auto">
          <a:xfrm>
            <a:off x="539750" y="662136"/>
            <a:ext cx="1865313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0000"/>
                </a:solidFill>
              </a:rPr>
              <a:t>2. </a:t>
            </a:r>
            <a:r>
              <a:rPr lang="zh-CN" altLang="en-US" sz="2800" b="1">
                <a:solidFill>
                  <a:srgbClr val="CC0000"/>
                </a:solidFill>
              </a:rPr>
              <a:t>推广</a:t>
            </a:r>
          </a:p>
        </p:txBody>
      </p:sp>
      <p:sp>
        <p:nvSpPr>
          <p:cNvPr id="120875" name="Oval 43"/>
          <p:cNvSpPr>
            <a:spLocks noChangeArrowheads="1"/>
          </p:cNvSpPr>
          <p:nvPr/>
        </p:nvSpPr>
        <p:spPr bwMode="auto">
          <a:xfrm>
            <a:off x="6596063" y="3111649"/>
            <a:ext cx="2133600" cy="2133600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 sz="28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120876" name="AutoShape 44" descr="40%"/>
          <p:cNvSpPr>
            <a:spLocks noChangeArrowheads="1"/>
          </p:cNvSpPr>
          <p:nvPr/>
        </p:nvSpPr>
        <p:spPr bwMode="auto">
          <a:xfrm>
            <a:off x="6900863" y="2049611"/>
            <a:ext cx="1449387" cy="681038"/>
          </a:xfrm>
          <a:prstGeom prst="cloudCallout">
            <a:avLst>
              <a:gd name="adj1" fmla="val -71028"/>
              <a:gd name="adj2" fmla="val 118065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28575">
            <a:solidFill>
              <a:srgbClr val="FF3300"/>
            </a:solidFill>
            <a:rou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b="1" i="1">
                <a:solidFill>
                  <a:srgbClr val="003399"/>
                </a:solidFill>
              </a:rPr>
              <a:t>I </a:t>
            </a:r>
            <a:r>
              <a:rPr lang="en-US" altLang="zh-CN" b="1">
                <a:solidFill>
                  <a:srgbClr val="003399"/>
                </a:solidFill>
              </a:rPr>
              <a:t>=?</a:t>
            </a:r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>
            <a:off x="4030663" y="2273449"/>
            <a:ext cx="0" cy="4179887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0878" name="Text Box 46"/>
          <p:cNvSpPr txBox="1">
            <a:spLocks noChangeArrowheads="1"/>
          </p:cNvSpPr>
          <p:nvPr/>
        </p:nvSpPr>
        <p:spPr bwMode="auto">
          <a:xfrm>
            <a:off x="593725" y="2157561"/>
            <a:ext cx="668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</a:pPr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ahoma" panose="020B0604030504040204" pitchFamily="34" charset="0"/>
              </a:rPr>
              <a:t>:</a:t>
            </a:r>
          </a:p>
        </p:txBody>
      </p:sp>
      <p:sp>
        <p:nvSpPr>
          <p:cNvPr id="120879" name="Rectangle 47"/>
          <p:cNvSpPr>
            <a:spLocks noChangeArrowheads="1"/>
          </p:cNvSpPr>
          <p:nvPr/>
        </p:nvSpPr>
        <p:spPr bwMode="auto">
          <a:xfrm>
            <a:off x="5986463" y="5259536"/>
            <a:ext cx="1033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solidFill>
                  <a:srgbClr val="FF0000"/>
                </a:solidFill>
              </a:rPr>
              <a:t>I</a:t>
            </a:r>
            <a:r>
              <a:rPr lang="en-US" altLang="zh-CN" sz="2800" b="1" dirty="0">
                <a:solidFill>
                  <a:srgbClr val="FF0000"/>
                </a:solidFill>
              </a:rPr>
              <a:t> = 0</a:t>
            </a:r>
          </a:p>
        </p:txBody>
      </p:sp>
      <p:sp>
        <p:nvSpPr>
          <p:cNvPr id="120880" name="Rectangle 48" descr="40%"/>
          <p:cNvSpPr>
            <a:spLocks noChangeArrowheads="1"/>
          </p:cNvSpPr>
          <p:nvPr/>
        </p:nvSpPr>
        <p:spPr bwMode="auto">
          <a:xfrm>
            <a:off x="957263" y="553893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/>
              <a:t>I</a:t>
            </a:r>
            <a:r>
              <a:rPr lang="en-US" altLang="zh-CN" sz="2800" b="1" baseline="-25000"/>
              <a:t>A </a:t>
            </a:r>
            <a:r>
              <a:rPr lang="en-US" altLang="zh-CN" sz="2800" b="1"/>
              <a:t>+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B </a:t>
            </a:r>
            <a:r>
              <a:rPr lang="en-US" altLang="zh-CN" sz="2800" b="1"/>
              <a:t>+ </a:t>
            </a:r>
            <a:r>
              <a:rPr lang="en-US" altLang="zh-CN" sz="2800" b="1" i="1"/>
              <a:t>I</a:t>
            </a:r>
            <a:r>
              <a:rPr lang="en-US" altLang="zh-CN" sz="2800" b="1" baseline="-25000"/>
              <a:t>C </a:t>
            </a:r>
            <a:r>
              <a:rPr lang="en-US" altLang="zh-CN" sz="2800" b="1"/>
              <a:t>= 0</a:t>
            </a:r>
            <a:endParaRPr kumimoji="0" lang="en-US" altLang="zh-CN" sz="2800" b="1"/>
          </a:p>
        </p:txBody>
      </p:sp>
      <p:sp>
        <p:nvSpPr>
          <p:cNvPr id="120881" name="Oval 49"/>
          <p:cNvSpPr>
            <a:spLocks noChangeArrowheads="1"/>
          </p:cNvSpPr>
          <p:nvPr/>
        </p:nvSpPr>
        <p:spPr bwMode="auto">
          <a:xfrm>
            <a:off x="1274763" y="2929086"/>
            <a:ext cx="2482850" cy="2486025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Dot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20910" name="Picture 78" descr="图片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938" y="2683024"/>
            <a:ext cx="3030537" cy="2582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912" name="Picture 80" descr="图片1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925" y="3002111"/>
            <a:ext cx="4489450" cy="190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909" name="AutoShape 77" descr="棚架"/>
          <p:cNvSpPr>
            <a:spLocks noChangeArrowheads="1"/>
          </p:cNvSpPr>
          <p:nvPr/>
        </p:nvSpPr>
        <p:spPr bwMode="auto">
          <a:xfrm>
            <a:off x="3011488" y="2121049"/>
            <a:ext cx="1738312" cy="576262"/>
          </a:xfrm>
          <a:prstGeom prst="wedgeRoundRectCallout">
            <a:avLst>
              <a:gd name="adj1" fmla="val -73106"/>
              <a:gd name="adj2" fmla="val 212259"/>
              <a:gd name="adj3" fmla="val 1666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19050">
            <a:solidFill>
              <a:srgbClr val="008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zh-CN" b="1" dirty="0">
                <a:solidFill>
                  <a:srgbClr val="FF3300"/>
                </a:solidFill>
              </a:rPr>
              <a:t>广义结点</a:t>
            </a:r>
            <a:endParaRPr lang="zh-CN" altLang="en-US" b="1" dirty="0">
              <a:solidFill>
                <a:srgbClr val="FF3300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013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0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0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0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20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5" dur="500"/>
                                        <p:tgtEl>
                                          <p:spTgt spid="120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0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0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73" grpId="0" autoUpdateAnimBg="0"/>
      <p:bldP spid="120875" grpId="0" animBg="1" autoUpdateAnimBg="0"/>
      <p:bldP spid="120876" grpId="0" animBg="1" autoUpdateAnimBg="0"/>
      <p:bldP spid="120878" grpId="0" autoUpdateAnimBg="0"/>
      <p:bldP spid="120879" grpId="0" autoUpdateAnimBg="0"/>
      <p:bldP spid="120880" grpId="0" autoUpdateAnimBg="0"/>
      <p:bldP spid="120881" grpId="0" animBg="1"/>
      <p:bldP spid="120909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Rectangle 3"/>
          <p:cNvSpPr>
            <a:spLocks noChangeArrowheads="1"/>
          </p:cNvSpPr>
          <p:nvPr/>
        </p:nvSpPr>
        <p:spPr bwMode="auto">
          <a:xfrm>
            <a:off x="557100" y="609413"/>
            <a:ext cx="5627254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基尔霍夫电压定律（</a:t>
            </a: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KVL)</a:t>
            </a:r>
          </a:p>
        </p:txBody>
      </p:sp>
      <p:sp>
        <p:nvSpPr>
          <p:cNvPr id="121914" name="Rectangle 58"/>
          <p:cNvSpPr>
            <a:spLocks noChangeArrowheads="1"/>
          </p:cNvSpPr>
          <p:nvPr/>
        </p:nvSpPr>
        <p:spPr bwMode="auto">
          <a:xfrm>
            <a:off x="546623" y="1154291"/>
            <a:ext cx="19383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定律</a:t>
            </a:r>
          </a:p>
        </p:txBody>
      </p:sp>
      <p:sp>
        <p:nvSpPr>
          <p:cNvPr id="121916" name="Rectangle 60"/>
          <p:cNvSpPr>
            <a:spLocks noChangeArrowheads="1"/>
          </p:cNvSpPr>
          <p:nvPr/>
        </p:nvSpPr>
        <p:spPr bwMode="auto">
          <a:xfrm>
            <a:off x="500063" y="1676563"/>
            <a:ext cx="8339137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b="1" dirty="0">
                <a:cs typeface="Times New Roman" panose="02020603050405020304" pitchFamily="18" charset="0"/>
              </a:rPr>
              <a:t>在任一瞬间，从回路中任一点出发</a:t>
            </a:r>
            <a:r>
              <a:rPr lang="en-US" altLang="zh-CN" sz="2800" b="1" dirty="0"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cs typeface="Times New Roman" panose="02020603050405020304" pitchFamily="18" charset="0"/>
              </a:rPr>
              <a:t>沿回路循行一周，则在这个方向上电位升之和等于电位降之和。</a:t>
            </a:r>
          </a:p>
        </p:txBody>
      </p:sp>
      <p:graphicFrame>
        <p:nvGraphicFramePr>
          <p:cNvPr id="41991" name="Object 6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70927"/>
              </p:ext>
            </p:extLst>
          </p:nvPr>
        </p:nvGraphicFramePr>
        <p:xfrm>
          <a:off x="4336232" y="1619121"/>
          <a:ext cx="112712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公式" r:id="rId3" imgW="114300" imgH="215900" progId="Equation.3">
                  <p:embed/>
                </p:oleObj>
              </mc:Choice>
              <mc:Fallback>
                <p:oleObj name="公式" r:id="rId3" imgW="1143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6232" y="1619121"/>
                        <a:ext cx="112712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999" name="Picture 113" descr="图片1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3979490"/>
            <a:ext cx="4379912" cy="2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970" name="Text Box 114"/>
          <p:cNvSpPr txBox="1">
            <a:spLocks noChangeArrowheads="1"/>
          </p:cNvSpPr>
          <p:nvPr/>
        </p:nvSpPr>
        <p:spPr bwMode="auto">
          <a:xfrm>
            <a:off x="5589017" y="5221516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21971" name="Text Box 115"/>
          <p:cNvSpPr txBox="1">
            <a:spLocks noChangeArrowheads="1"/>
          </p:cNvSpPr>
          <p:nvPr/>
        </p:nvSpPr>
        <p:spPr bwMode="auto">
          <a:xfrm>
            <a:off x="7413055" y="5231041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21972" name="Freeform 116"/>
          <p:cNvSpPr/>
          <p:nvPr/>
        </p:nvSpPr>
        <p:spPr bwMode="auto">
          <a:xfrm>
            <a:off x="5460430" y="5105629"/>
            <a:ext cx="608012" cy="8382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1973" name="Freeform 117"/>
          <p:cNvSpPr/>
          <p:nvPr/>
        </p:nvSpPr>
        <p:spPr bwMode="auto">
          <a:xfrm flipH="1">
            <a:off x="7260655" y="5105629"/>
            <a:ext cx="608012" cy="8382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59"/>
          <p:cNvSpPr>
            <a:spLocks noChangeArrowheads="1"/>
          </p:cNvSpPr>
          <p:nvPr/>
        </p:nvSpPr>
        <p:spPr bwMode="auto">
          <a:xfrm>
            <a:off x="1119011" y="2777138"/>
            <a:ext cx="35369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000" b="1" dirty="0">
                <a:cs typeface="Times New Roman" panose="02020603050405020304" pitchFamily="18" charset="0"/>
              </a:rPr>
              <a:t> </a:t>
            </a:r>
            <a:r>
              <a:rPr lang="zh-CN" altLang="en-US" sz="3000" b="1" dirty="0">
                <a:solidFill>
                  <a:srgbClr val="EC0000"/>
                </a:solidFill>
                <a:cs typeface="Times New Roman" panose="02020603050405020304" pitchFamily="18" charset="0"/>
              </a:rPr>
              <a:t>即  </a:t>
            </a:r>
            <a:r>
              <a:rPr lang="zh-CN" altLang="en-US" sz="3000" b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3000" b="1" i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3000" b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zh-CN" altLang="en-US" sz="3000" b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3000" b="1" i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IR</a:t>
            </a:r>
            <a:r>
              <a:rPr lang="en-US" altLang="zh-CN" sz="3000" b="1" dirty="0">
                <a:solidFill>
                  <a:srgbClr val="E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en-US" altLang="zh-CN" sz="3000" b="1" i="1" dirty="0">
              <a:solidFill>
                <a:srgbClr val="EC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1" name="Rectangle 64" descr="40%"/>
          <p:cNvSpPr>
            <a:spLocks noChangeArrowheads="1"/>
          </p:cNvSpPr>
          <p:nvPr/>
        </p:nvSpPr>
        <p:spPr bwMode="auto">
          <a:xfrm>
            <a:off x="1656165" y="4444256"/>
            <a:ext cx="2638916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" name="Rectangle 65" descr="40%"/>
          <p:cNvSpPr>
            <a:spLocks noChangeArrowheads="1"/>
          </p:cNvSpPr>
          <p:nvPr/>
        </p:nvSpPr>
        <p:spPr bwMode="auto">
          <a:xfrm>
            <a:off x="1656165" y="5010056"/>
            <a:ext cx="2608459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3" name="Rectangle 159"/>
          <p:cNvSpPr>
            <a:spLocks noChangeArrowheads="1"/>
          </p:cNvSpPr>
          <p:nvPr/>
        </p:nvSpPr>
        <p:spPr bwMode="auto">
          <a:xfrm>
            <a:off x="467544" y="3319777"/>
            <a:ext cx="8280920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项前符号确定：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若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I 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参考方向与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回路循行方向相同时</a:t>
            </a:r>
            <a:r>
              <a:rPr lang="zh-CN" altLang="en-US" sz="2800" b="1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取正号，相反时则取负号。</a:t>
            </a:r>
          </a:p>
        </p:txBody>
      </p:sp>
      <p:sp>
        <p:nvSpPr>
          <p:cNvPr id="24" name="Rectangle 62" descr="40%"/>
          <p:cNvSpPr>
            <a:spLocks noChangeArrowheads="1"/>
          </p:cNvSpPr>
          <p:nvPr/>
        </p:nvSpPr>
        <p:spPr bwMode="auto">
          <a:xfrm>
            <a:off x="467544" y="4465145"/>
            <a:ext cx="1205832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回路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1:</a:t>
            </a:r>
            <a:endParaRPr kumimoji="0" lang="zh-CN" altLang="en-US" sz="2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Rectangle 63" descr="40%"/>
          <p:cNvSpPr>
            <a:spLocks noChangeArrowheads="1"/>
          </p:cNvSpPr>
          <p:nvPr/>
        </p:nvSpPr>
        <p:spPr bwMode="auto">
          <a:xfrm>
            <a:off x="467544" y="5031723"/>
            <a:ext cx="1205832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ea typeface="+mn-ea"/>
                <a:cs typeface="Times New Roman" panose="02020603050405020304" pitchFamily="18" charset="0"/>
              </a:rPr>
              <a:t>回路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2:</a:t>
            </a:r>
            <a:endParaRPr kumimoji="0" lang="zh-CN" altLang="en-US" sz="2800" b="1" dirty="0"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6" name="Rectangle 67" descr="40%"/>
          <p:cNvSpPr>
            <a:spLocks noChangeArrowheads="1"/>
          </p:cNvSpPr>
          <p:nvPr/>
        </p:nvSpPr>
        <p:spPr bwMode="auto">
          <a:xfrm>
            <a:off x="528922" y="5688241"/>
            <a:ext cx="3687280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或    </a:t>
            </a:r>
            <a:r>
              <a:rPr lang="en-US" altLang="zh-CN" sz="2800" b="1" i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solidFill>
                  <a:srgbClr val="000099"/>
                </a:solidFill>
                <a:ea typeface="+mn-ea"/>
                <a:cs typeface="Times New Roman" panose="02020603050405020304" pitchFamily="18" charset="0"/>
              </a:rPr>
              <a:t>= 0 </a:t>
            </a:r>
          </a:p>
        </p:txBody>
      </p:sp>
    </p:spTree>
    <p:extLst>
      <p:ext uri="{BB962C8B-B14F-4D97-AF65-F5344CB8AC3E}">
        <p14:creationId xmlns:p14="http://schemas.microsoft.com/office/powerpoint/2010/main" val="373323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12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6" dur="500"/>
                                        <p:tgtEl>
                                          <p:spTgt spid="121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1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914" grpId="0" autoUpdateAnimBg="0"/>
      <p:bldP spid="121916" grpId="0" autoUpdateAnimBg="0"/>
      <p:bldP spid="121970" grpId="0" autoUpdateAnimBg="0"/>
      <p:bldP spid="121971" grpId="0" autoUpdateAnimBg="0"/>
      <p:bldP spid="20" grpId="0" autoUpdateAnimBg="0"/>
      <p:bldP spid="21" grpId="0" autoUpdateAnimBg="0"/>
      <p:bldP spid="22" grpId="0" autoUpdateAnimBg="0"/>
      <p:bldP spid="23" grpId="0" autoUpdateAnimBg="0"/>
      <p:bldP spid="24" grpId="0" autoUpdateAnimBg="0"/>
      <p:bldP spid="25" grpId="0" autoUpdateAnimBg="0"/>
      <p:bldP spid="26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0233" y="593957"/>
            <a:ext cx="565250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1.6.2 </a:t>
            </a:r>
            <a:r>
              <a:rPr lang="zh-CN" altLang="en-US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基尔霍夫电压定律（</a:t>
            </a:r>
            <a:r>
              <a:rPr lang="en-US" altLang="zh-CN" sz="3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KVL)</a:t>
            </a:r>
          </a:p>
        </p:txBody>
      </p:sp>
      <p:sp>
        <p:nvSpPr>
          <p:cNvPr id="31" name="Rectangle 2"/>
          <p:cNvSpPr>
            <a:spLocks noChangeArrowheads="1"/>
          </p:cNvSpPr>
          <p:nvPr/>
        </p:nvSpPr>
        <p:spPr bwMode="auto">
          <a:xfrm>
            <a:off x="526382" y="1590833"/>
            <a:ext cx="8359775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在任一瞬间，沿任一回路循行方向，回路中各段电压的代数和恒等于零。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2" name="Rectangle 59"/>
          <p:cNvSpPr>
            <a:spLocks noChangeArrowheads="1"/>
          </p:cNvSpPr>
          <p:nvPr/>
        </p:nvSpPr>
        <p:spPr bwMode="auto">
          <a:xfrm>
            <a:off x="4211960" y="2107897"/>
            <a:ext cx="2336133" cy="60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即： 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endParaRPr lang="en-US" altLang="zh-CN" sz="2800" b="1" i="1" dirty="0">
              <a:solidFill>
                <a:srgbClr val="FF0000"/>
              </a:solidFill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546623" y="1109687"/>
            <a:ext cx="1938338" cy="5191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定律</a:t>
            </a:r>
          </a:p>
        </p:txBody>
      </p:sp>
      <p:sp>
        <p:nvSpPr>
          <p:cNvPr id="7" name="Rectangle 78"/>
          <p:cNvSpPr>
            <a:spLocks noChangeArrowheads="1"/>
          </p:cNvSpPr>
          <p:nvPr/>
        </p:nvSpPr>
        <p:spPr bwMode="auto">
          <a:xfrm>
            <a:off x="529556" y="5390633"/>
            <a:ext cx="8353425" cy="112646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基尔霍夫电压定律（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反映了电路中任一回路中各段电压间相互制约的关系。</a:t>
            </a:r>
          </a:p>
        </p:txBody>
      </p:sp>
      <p:sp>
        <p:nvSpPr>
          <p:cNvPr id="3" name="矩形 2"/>
          <p:cNvSpPr/>
          <p:nvPr/>
        </p:nvSpPr>
        <p:spPr>
          <a:xfrm>
            <a:off x="506043" y="2636912"/>
            <a:ext cx="8186496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项前符号的确定：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如果规定电位降取正号，则电位升就取负号。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13" descr="图片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660" y="3056056"/>
            <a:ext cx="4379912" cy="251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Box 114"/>
          <p:cNvSpPr txBox="1">
            <a:spLocks noChangeArrowheads="1"/>
          </p:cNvSpPr>
          <p:nvPr/>
        </p:nvSpPr>
        <p:spPr bwMode="auto">
          <a:xfrm>
            <a:off x="5556685" y="4298082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" name="Text Box 115"/>
          <p:cNvSpPr txBox="1">
            <a:spLocks noChangeArrowheads="1"/>
          </p:cNvSpPr>
          <p:nvPr/>
        </p:nvSpPr>
        <p:spPr bwMode="auto">
          <a:xfrm>
            <a:off x="7380723" y="4307607"/>
            <a:ext cx="322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Freeform 116"/>
          <p:cNvSpPr/>
          <p:nvPr/>
        </p:nvSpPr>
        <p:spPr bwMode="auto">
          <a:xfrm>
            <a:off x="5428098" y="4182195"/>
            <a:ext cx="608012" cy="8382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Freeform 117"/>
          <p:cNvSpPr/>
          <p:nvPr/>
        </p:nvSpPr>
        <p:spPr bwMode="auto">
          <a:xfrm flipH="1">
            <a:off x="7228323" y="4182195"/>
            <a:ext cx="608012" cy="8382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67" descr="40%"/>
          <p:cNvSpPr>
            <a:spLocks noChangeArrowheads="1"/>
          </p:cNvSpPr>
          <p:nvPr/>
        </p:nvSpPr>
        <p:spPr bwMode="auto">
          <a:xfrm>
            <a:off x="1255967" y="3864310"/>
            <a:ext cx="3206379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–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= 0 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683568" y="3663344"/>
            <a:ext cx="627137" cy="841533"/>
            <a:chOff x="1187624" y="4160838"/>
            <a:chExt cx="627137" cy="841533"/>
          </a:xfrm>
        </p:grpSpPr>
        <p:graphicFrame>
          <p:nvGraphicFramePr>
            <p:cNvPr id="22" name="Object 61"/>
            <p:cNvGraphicFramePr>
              <a:graphicFrameLocks noChangeAspect="1"/>
            </p:cNvGraphicFramePr>
            <p:nvPr/>
          </p:nvGraphicFramePr>
          <p:xfrm>
            <a:off x="1665536" y="4160838"/>
            <a:ext cx="149225" cy="212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5" name="公式" r:id="rId4" imgW="114300" imgH="215900" progId="Equation.3">
                    <p:embed/>
                  </p:oleObj>
                </mc:Choice>
                <mc:Fallback>
                  <p:oleObj name="公式" r:id="rId4" imgW="114300" imgH="2159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5536" y="4160838"/>
                          <a:ext cx="149225" cy="212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>
                                    <a:alpha val="74997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 Box 114"/>
            <p:cNvSpPr txBox="1">
              <a:spLocks noChangeArrowheads="1"/>
            </p:cNvSpPr>
            <p:nvPr/>
          </p:nvSpPr>
          <p:spPr bwMode="auto">
            <a:xfrm>
              <a:off x="1272740" y="4400639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21" name="Freeform 116"/>
            <p:cNvSpPr/>
            <p:nvPr/>
          </p:nvSpPr>
          <p:spPr bwMode="auto">
            <a:xfrm>
              <a:off x="1187624" y="4334595"/>
              <a:ext cx="484390" cy="667776"/>
            </a:xfrm>
            <a:custGeom>
              <a:avLst/>
              <a:gdLst>
                <a:gd name="T0" fmla="*/ 2147483646 w 402"/>
                <a:gd name="T1" fmla="*/ 2147483646 h 679"/>
                <a:gd name="T2" fmla="*/ 2147483646 w 402"/>
                <a:gd name="T3" fmla="*/ 2147483646 h 679"/>
                <a:gd name="T4" fmla="*/ 2147483646 w 402"/>
                <a:gd name="T5" fmla="*/ 2147483646 h 679"/>
                <a:gd name="T6" fmla="*/ 2147483646 w 402"/>
                <a:gd name="T7" fmla="*/ 2147483646 h 679"/>
                <a:gd name="T8" fmla="*/ 2147483646 w 402"/>
                <a:gd name="T9" fmla="*/ 2147483646 h 679"/>
                <a:gd name="T10" fmla="*/ 2147483646 w 402"/>
                <a:gd name="T11" fmla="*/ 2147483646 h 679"/>
                <a:gd name="T12" fmla="*/ 2147483646 w 402"/>
                <a:gd name="T13" fmla="*/ 2147483646 h 679"/>
                <a:gd name="T14" fmla="*/ 2147483646 w 402"/>
                <a:gd name="T15" fmla="*/ 2147483646 h 679"/>
                <a:gd name="T16" fmla="*/ 0 w 402"/>
                <a:gd name="T17" fmla="*/ 2147483646 h 6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679"/>
                <a:gd name="T29" fmla="*/ 402 w 402"/>
                <a:gd name="T30" fmla="*/ 679 h 6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679">
                  <a:moveTo>
                    <a:pt x="12" y="248"/>
                  </a:moveTo>
                  <a:cubicBezTo>
                    <a:pt x="28" y="214"/>
                    <a:pt x="57" y="64"/>
                    <a:pt x="108" y="32"/>
                  </a:cubicBezTo>
                  <a:cubicBezTo>
                    <a:pt x="159" y="0"/>
                    <a:pt x="273" y="14"/>
                    <a:pt x="321" y="56"/>
                  </a:cubicBezTo>
                  <a:cubicBezTo>
                    <a:pt x="369" y="98"/>
                    <a:pt x="390" y="204"/>
                    <a:pt x="396" y="284"/>
                  </a:cubicBezTo>
                  <a:cubicBezTo>
                    <a:pt x="402" y="364"/>
                    <a:pt x="388" y="473"/>
                    <a:pt x="360" y="536"/>
                  </a:cubicBezTo>
                  <a:cubicBezTo>
                    <a:pt x="332" y="599"/>
                    <a:pt x="273" y="645"/>
                    <a:pt x="230" y="662"/>
                  </a:cubicBezTo>
                  <a:cubicBezTo>
                    <a:pt x="187" y="679"/>
                    <a:pt x="131" y="649"/>
                    <a:pt x="103" y="636"/>
                  </a:cubicBezTo>
                  <a:cubicBezTo>
                    <a:pt x="75" y="623"/>
                    <a:pt x="77" y="611"/>
                    <a:pt x="60" y="584"/>
                  </a:cubicBezTo>
                  <a:cubicBezTo>
                    <a:pt x="43" y="557"/>
                    <a:pt x="12" y="498"/>
                    <a:pt x="0" y="4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94764" y="4641094"/>
            <a:ext cx="484390" cy="667776"/>
            <a:chOff x="2987849" y="4334595"/>
            <a:chExt cx="484390" cy="667776"/>
          </a:xfrm>
        </p:grpSpPr>
        <p:sp>
          <p:nvSpPr>
            <p:cNvPr id="20" name="Text Box 115"/>
            <p:cNvSpPr txBox="1">
              <a:spLocks noChangeArrowheads="1"/>
            </p:cNvSpPr>
            <p:nvPr/>
          </p:nvSpPr>
          <p:spPr bwMode="auto">
            <a:xfrm>
              <a:off x="3069642" y="4433358"/>
              <a:ext cx="322262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3" name="Freeform 117"/>
            <p:cNvSpPr/>
            <p:nvPr/>
          </p:nvSpPr>
          <p:spPr bwMode="auto">
            <a:xfrm>
              <a:off x="2987849" y="4334595"/>
              <a:ext cx="484390" cy="667776"/>
            </a:xfrm>
            <a:custGeom>
              <a:avLst/>
              <a:gdLst>
                <a:gd name="T0" fmla="*/ 2147483646 w 402"/>
                <a:gd name="T1" fmla="*/ 2147483646 h 679"/>
                <a:gd name="T2" fmla="*/ 2147483646 w 402"/>
                <a:gd name="T3" fmla="*/ 2147483646 h 679"/>
                <a:gd name="T4" fmla="*/ 2147483646 w 402"/>
                <a:gd name="T5" fmla="*/ 2147483646 h 679"/>
                <a:gd name="T6" fmla="*/ 2147483646 w 402"/>
                <a:gd name="T7" fmla="*/ 2147483646 h 679"/>
                <a:gd name="T8" fmla="*/ 2147483646 w 402"/>
                <a:gd name="T9" fmla="*/ 2147483646 h 679"/>
                <a:gd name="T10" fmla="*/ 2147483646 w 402"/>
                <a:gd name="T11" fmla="*/ 2147483646 h 679"/>
                <a:gd name="T12" fmla="*/ 2147483646 w 402"/>
                <a:gd name="T13" fmla="*/ 2147483646 h 679"/>
                <a:gd name="T14" fmla="*/ 2147483646 w 402"/>
                <a:gd name="T15" fmla="*/ 2147483646 h 679"/>
                <a:gd name="T16" fmla="*/ 0 w 402"/>
                <a:gd name="T17" fmla="*/ 2147483646 h 6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679"/>
                <a:gd name="T29" fmla="*/ 402 w 402"/>
                <a:gd name="T30" fmla="*/ 679 h 6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679">
                  <a:moveTo>
                    <a:pt x="12" y="248"/>
                  </a:moveTo>
                  <a:cubicBezTo>
                    <a:pt x="28" y="214"/>
                    <a:pt x="57" y="64"/>
                    <a:pt x="108" y="32"/>
                  </a:cubicBezTo>
                  <a:cubicBezTo>
                    <a:pt x="159" y="0"/>
                    <a:pt x="273" y="14"/>
                    <a:pt x="321" y="56"/>
                  </a:cubicBezTo>
                  <a:cubicBezTo>
                    <a:pt x="369" y="98"/>
                    <a:pt x="390" y="204"/>
                    <a:pt x="396" y="284"/>
                  </a:cubicBezTo>
                  <a:cubicBezTo>
                    <a:pt x="402" y="364"/>
                    <a:pt x="388" y="473"/>
                    <a:pt x="360" y="536"/>
                  </a:cubicBezTo>
                  <a:cubicBezTo>
                    <a:pt x="332" y="599"/>
                    <a:pt x="273" y="645"/>
                    <a:pt x="230" y="662"/>
                  </a:cubicBezTo>
                  <a:cubicBezTo>
                    <a:pt x="187" y="679"/>
                    <a:pt x="131" y="649"/>
                    <a:pt x="103" y="636"/>
                  </a:cubicBezTo>
                  <a:cubicBezTo>
                    <a:pt x="75" y="623"/>
                    <a:pt x="77" y="611"/>
                    <a:pt x="60" y="584"/>
                  </a:cubicBezTo>
                  <a:cubicBezTo>
                    <a:pt x="43" y="557"/>
                    <a:pt x="12" y="498"/>
                    <a:pt x="0" y="4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65" descr="40%"/>
          <p:cNvSpPr>
            <a:spLocks noChangeArrowheads="1"/>
          </p:cNvSpPr>
          <p:nvPr/>
        </p:nvSpPr>
        <p:spPr bwMode="auto">
          <a:xfrm>
            <a:off x="1277010" y="4673813"/>
            <a:ext cx="3057300" cy="523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66" tIns="45732" rIns="91466" bIns="45732">
            <a:spAutoFit/>
          </a:bodyPr>
          <a:lstStyle>
            <a:lvl1pPr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683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cs typeface="Times New Roman" panose="02020603050405020304" pitchFamily="18" charset="0"/>
              </a:rPr>
              <a:t> –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ea typeface="+mn-ea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ea typeface="+mn-ea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ea typeface="+mn-ea"/>
                <a:cs typeface="Times New Roman" panose="02020603050405020304" pitchFamily="18" charset="0"/>
              </a:rPr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94268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utoUpdateAnimBg="0"/>
      <p:bldP spid="32" grpId="0" autoUpdateAnimBg="0"/>
      <p:bldP spid="7" grpId="0" autoUpdateAnimBg="0"/>
      <p:bldP spid="3" grpId="0"/>
      <p:bldP spid="14" grpId="0" autoUpdateAnimBg="0"/>
      <p:bldP spid="15" grpId="0" autoUpdateAnimBg="0"/>
      <p:bldP spid="18" grpId="0" autoUpdateAnimBg="0"/>
      <p:bldP spid="25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8" name="Freeform 38"/>
          <p:cNvSpPr/>
          <p:nvPr/>
        </p:nvSpPr>
        <p:spPr bwMode="auto">
          <a:xfrm>
            <a:off x="6781180" y="2938859"/>
            <a:ext cx="533400" cy="1054100"/>
          </a:xfrm>
          <a:custGeom>
            <a:avLst/>
            <a:gdLst>
              <a:gd name="T0" fmla="*/ 2147483646 w 402"/>
              <a:gd name="T1" fmla="*/ 2147483646 h 679"/>
              <a:gd name="T2" fmla="*/ 2147483646 w 402"/>
              <a:gd name="T3" fmla="*/ 2147483646 h 679"/>
              <a:gd name="T4" fmla="*/ 2147483646 w 402"/>
              <a:gd name="T5" fmla="*/ 2147483646 h 679"/>
              <a:gd name="T6" fmla="*/ 2147483646 w 402"/>
              <a:gd name="T7" fmla="*/ 2147483646 h 679"/>
              <a:gd name="T8" fmla="*/ 2147483646 w 402"/>
              <a:gd name="T9" fmla="*/ 2147483646 h 679"/>
              <a:gd name="T10" fmla="*/ 2147483646 w 402"/>
              <a:gd name="T11" fmla="*/ 2147483646 h 679"/>
              <a:gd name="T12" fmla="*/ 2147483646 w 402"/>
              <a:gd name="T13" fmla="*/ 2147483646 h 679"/>
              <a:gd name="T14" fmla="*/ 2147483646 w 402"/>
              <a:gd name="T15" fmla="*/ 2147483646 h 679"/>
              <a:gd name="T16" fmla="*/ 0 w 402"/>
              <a:gd name="T17" fmla="*/ 2147483646 h 6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2"/>
              <a:gd name="T28" fmla="*/ 0 h 679"/>
              <a:gd name="T29" fmla="*/ 402 w 402"/>
              <a:gd name="T30" fmla="*/ 679 h 6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2" h="679">
                <a:moveTo>
                  <a:pt x="12" y="248"/>
                </a:moveTo>
                <a:cubicBezTo>
                  <a:pt x="28" y="214"/>
                  <a:pt x="57" y="64"/>
                  <a:pt x="108" y="32"/>
                </a:cubicBezTo>
                <a:cubicBezTo>
                  <a:pt x="159" y="0"/>
                  <a:pt x="273" y="14"/>
                  <a:pt x="321" y="56"/>
                </a:cubicBezTo>
                <a:cubicBezTo>
                  <a:pt x="369" y="98"/>
                  <a:pt x="390" y="204"/>
                  <a:pt x="396" y="284"/>
                </a:cubicBezTo>
                <a:cubicBezTo>
                  <a:pt x="402" y="364"/>
                  <a:pt x="388" y="473"/>
                  <a:pt x="360" y="536"/>
                </a:cubicBezTo>
                <a:cubicBezTo>
                  <a:pt x="332" y="599"/>
                  <a:pt x="273" y="645"/>
                  <a:pt x="230" y="662"/>
                </a:cubicBezTo>
                <a:cubicBezTo>
                  <a:pt x="187" y="679"/>
                  <a:pt x="131" y="649"/>
                  <a:pt x="103" y="636"/>
                </a:cubicBezTo>
                <a:cubicBezTo>
                  <a:pt x="75" y="623"/>
                  <a:pt x="77" y="611"/>
                  <a:pt x="60" y="584"/>
                </a:cubicBezTo>
                <a:cubicBezTo>
                  <a:pt x="43" y="557"/>
                  <a:pt x="12" y="498"/>
                  <a:pt x="0" y="476"/>
                </a:cubicBezTo>
              </a:path>
            </a:pathLst>
          </a:custGeom>
          <a:noFill/>
          <a:ln w="38100">
            <a:solidFill>
              <a:srgbClr val="FF0000"/>
            </a:solidFill>
            <a:prstDash val="sysDot"/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919" name="Text Box 39"/>
          <p:cNvSpPr txBox="1">
            <a:spLocks noChangeArrowheads="1"/>
          </p:cNvSpPr>
          <p:nvPr/>
        </p:nvSpPr>
        <p:spPr bwMode="auto">
          <a:xfrm>
            <a:off x="6852617" y="3227784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</a:p>
        </p:txBody>
      </p:sp>
      <p:pic>
        <p:nvPicPr>
          <p:cNvPr id="122920" name="Picture 40" descr="图片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892" y="2276872"/>
            <a:ext cx="3365500" cy="240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1"/>
          <p:cNvSpPr>
            <a:spLocks noChangeArrowheads="1"/>
          </p:cNvSpPr>
          <p:nvPr/>
        </p:nvSpPr>
        <p:spPr bwMode="auto">
          <a:xfrm>
            <a:off x="323528" y="1483661"/>
            <a:ext cx="8610600" cy="5796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66" tIns="45732" rIns="91466" bIns="45732">
            <a:spAutoFit/>
          </a:bodyPr>
          <a:lstStyle/>
          <a:p>
            <a:pPr defTabSz="968375" eaLnBrk="1" hangingPunct="1">
              <a:lnSpc>
                <a:spcPts val="38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KVL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同样可以推广应用到假想的回路。</a:t>
            </a:r>
          </a:p>
        </p:txBody>
      </p:sp>
      <p:sp>
        <p:nvSpPr>
          <p:cNvPr id="13" name="Rectangle 42"/>
          <p:cNvSpPr>
            <a:spLocks noChangeArrowheads="1"/>
          </p:cNvSpPr>
          <p:nvPr/>
        </p:nvSpPr>
        <p:spPr bwMode="auto">
          <a:xfrm>
            <a:off x="653265" y="921768"/>
            <a:ext cx="33401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91466" tIns="45732" rIns="91466" bIns="45732" anchor="ctr"/>
          <a:lstStyle/>
          <a:p>
            <a:pPr defTabSz="968375" eaLnBrk="1" hangingPunct="1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推广</a:t>
            </a:r>
          </a:p>
        </p:txBody>
      </p:sp>
      <p:sp>
        <p:nvSpPr>
          <p:cNvPr id="14" name="Text Box 74"/>
          <p:cNvSpPr txBox="1">
            <a:spLocks noChangeArrowheads="1"/>
          </p:cNvSpPr>
          <p:nvPr/>
        </p:nvSpPr>
        <p:spPr bwMode="auto">
          <a:xfrm>
            <a:off x="653265" y="2726327"/>
            <a:ext cx="2190543" cy="566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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IR</a:t>
            </a:r>
          </a:p>
        </p:txBody>
      </p:sp>
      <p:sp>
        <p:nvSpPr>
          <p:cNvPr id="15" name="Text Box 75"/>
          <p:cNvSpPr txBox="1">
            <a:spLocks noChangeArrowheads="1"/>
          </p:cNvSpPr>
          <p:nvPr/>
        </p:nvSpPr>
        <p:spPr bwMode="auto">
          <a:xfrm>
            <a:off x="763266" y="3907061"/>
            <a:ext cx="4545012" cy="11264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= 0</a:t>
            </a:r>
            <a:endParaRPr lang="en-US" altLang="zh-CN" sz="2800" b="1" i="1" dirty="0">
              <a:solidFill>
                <a:srgbClr val="000099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16" name="Rectangle 77" descr="40%"/>
          <p:cNvSpPr>
            <a:spLocks noChangeArrowheads="1"/>
          </p:cNvSpPr>
          <p:nvPr/>
        </p:nvSpPr>
        <p:spPr bwMode="auto">
          <a:xfrm>
            <a:off x="701353" y="2120891"/>
            <a:ext cx="1800225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</a:t>
            </a:r>
            <a:r>
              <a:rPr lang="en-US" altLang="zh-CN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7" name="Rectangle 110"/>
          <p:cNvSpPr>
            <a:spLocks noChangeArrowheads="1"/>
          </p:cNvSpPr>
          <p:nvPr/>
        </p:nvSpPr>
        <p:spPr bwMode="auto">
          <a:xfrm>
            <a:off x="1078235" y="3355428"/>
            <a:ext cx="2539478" cy="566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BE 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 </a:t>
            </a:r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auto">
          <a:xfrm>
            <a:off x="763267" y="5131389"/>
            <a:ext cx="6905078" cy="60942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66" tIns="45732" rIns="91466" bIns="45732">
            <a:spAutoFit/>
          </a:bodyPr>
          <a:lstStyle/>
          <a:p>
            <a:pPr defTabSz="968375"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方程前标注回路循行方向。</a:t>
            </a:r>
          </a:p>
        </p:txBody>
      </p:sp>
    </p:spTree>
    <p:extLst>
      <p:ext uri="{BB962C8B-B14F-4D97-AF65-F5344CB8AC3E}">
        <p14:creationId xmlns:p14="http://schemas.microsoft.com/office/powerpoint/2010/main" val="31598197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2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2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9" grpId="0" autoUpdateAnimBg="0"/>
      <p:bldP spid="12" grpId="0" autoUpdateAnimBg="0"/>
      <p:bldP spid="14" grpId="0" build="p" autoUpdateAnimBg="0"/>
      <p:bldP spid="15" grpId="0" build="p" autoUpdateAnimBg="0"/>
      <p:bldP spid="16" grpId="0" autoUpdateAnimBg="0"/>
      <p:bldP spid="17" grpId="0" autoUpdateAnimBg="0"/>
      <p:bldP spid="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组合 57"/>
          <p:cNvGrpSpPr/>
          <p:nvPr/>
        </p:nvGrpSpPr>
        <p:grpSpPr>
          <a:xfrm>
            <a:off x="1158780" y="2465562"/>
            <a:ext cx="1591163" cy="2129500"/>
            <a:chOff x="2252074" y="2831555"/>
            <a:chExt cx="1591163" cy="2129500"/>
          </a:xfrm>
        </p:grpSpPr>
        <p:sp>
          <p:nvSpPr>
            <p:cNvPr id="59" name="Freeform 116"/>
            <p:cNvSpPr/>
            <p:nvPr/>
          </p:nvSpPr>
          <p:spPr bwMode="auto">
            <a:xfrm>
              <a:off x="2352104" y="2831555"/>
              <a:ext cx="461963" cy="909637"/>
            </a:xfrm>
            <a:custGeom>
              <a:avLst/>
              <a:gdLst>
                <a:gd name="T0" fmla="*/ 2147483647 w 402"/>
                <a:gd name="T1" fmla="*/ 2147483647 h 679"/>
                <a:gd name="T2" fmla="*/ 2147483647 w 402"/>
                <a:gd name="T3" fmla="*/ 2147483647 h 679"/>
                <a:gd name="T4" fmla="*/ 2147483647 w 402"/>
                <a:gd name="T5" fmla="*/ 2147483647 h 679"/>
                <a:gd name="T6" fmla="*/ 2147483647 w 402"/>
                <a:gd name="T7" fmla="*/ 2147483647 h 679"/>
                <a:gd name="T8" fmla="*/ 2147483647 w 402"/>
                <a:gd name="T9" fmla="*/ 2147483647 h 679"/>
                <a:gd name="T10" fmla="*/ 2147483647 w 402"/>
                <a:gd name="T11" fmla="*/ 2147483647 h 679"/>
                <a:gd name="T12" fmla="*/ 2147483647 w 402"/>
                <a:gd name="T13" fmla="*/ 2147483647 h 679"/>
                <a:gd name="T14" fmla="*/ 2147483647 w 402"/>
                <a:gd name="T15" fmla="*/ 2147483647 h 679"/>
                <a:gd name="T16" fmla="*/ 0 w 402"/>
                <a:gd name="T17" fmla="*/ 2147483647 h 6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679"/>
                <a:gd name="T29" fmla="*/ 402 w 402"/>
                <a:gd name="T30" fmla="*/ 679 h 6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679">
                  <a:moveTo>
                    <a:pt x="12" y="248"/>
                  </a:moveTo>
                  <a:cubicBezTo>
                    <a:pt x="28" y="214"/>
                    <a:pt x="57" y="64"/>
                    <a:pt x="108" y="32"/>
                  </a:cubicBezTo>
                  <a:cubicBezTo>
                    <a:pt x="159" y="0"/>
                    <a:pt x="273" y="14"/>
                    <a:pt x="321" y="56"/>
                  </a:cubicBezTo>
                  <a:cubicBezTo>
                    <a:pt x="369" y="98"/>
                    <a:pt x="390" y="204"/>
                    <a:pt x="396" y="284"/>
                  </a:cubicBezTo>
                  <a:cubicBezTo>
                    <a:pt x="402" y="364"/>
                    <a:pt x="388" y="473"/>
                    <a:pt x="360" y="536"/>
                  </a:cubicBezTo>
                  <a:cubicBezTo>
                    <a:pt x="332" y="599"/>
                    <a:pt x="273" y="645"/>
                    <a:pt x="230" y="662"/>
                  </a:cubicBezTo>
                  <a:cubicBezTo>
                    <a:pt x="187" y="679"/>
                    <a:pt x="131" y="649"/>
                    <a:pt x="103" y="636"/>
                  </a:cubicBezTo>
                  <a:cubicBezTo>
                    <a:pt x="75" y="623"/>
                    <a:pt x="77" y="611"/>
                    <a:pt x="60" y="584"/>
                  </a:cubicBezTo>
                  <a:cubicBezTo>
                    <a:pt x="43" y="557"/>
                    <a:pt x="12" y="498"/>
                    <a:pt x="0" y="4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0" name="Freeform 117"/>
            <p:cNvSpPr/>
            <p:nvPr/>
          </p:nvSpPr>
          <p:spPr bwMode="auto">
            <a:xfrm>
              <a:off x="3215704" y="2831555"/>
              <a:ext cx="461963" cy="909637"/>
            </a:xfrm>
            <a:custGeom>
              <a:avLst/>
              <a:gdLst>
                <a:gd name="T0" fmla="*/ 2147483647 w 402"/>
                <a:gd name="T1" fmla="*/ 2147483647 h 679"/>
                <a:gd name="T2" fmla="*/ 2147483647 w 402"/>
                <a:gd name="T3" fmla="*/ 2147483647 h 679"/>
                <a:gd name="T4" fmla="*/ 2147483647 w 402"/>
                <a:gd name="T5" fmla="*/ 2147483647 h 679"/>
                <a:gd name="T6" fmla="*/ 2147483647 w 402"/>
                <a:gd name="T7" fmla="*/ 2147483647 h 679"/>
                <a:gd name="T8" fmla="*/ 2147483647 w 402"/>
                <a:gd name="T9" fmla="*/ 2147483647 h 679"/>
                <a:gd name="T10" fmla="*/ 2147483647 w 402"/>
                <a:gd name="T11" fmla="*/ 2147483647 h 679"/>
                <a:gd name="T12" fmla="*/ 2147483647 w 402"/>
                <a:gd name="T13" fmla="*/ 2147483647 h 679"/>
                <a:gd name="T14" fmla="*/ 2147483647 w 402"/>
                <a:gd name="T15" fmla="*/ 2147483647 h 679"/>
                <a:gd name="T16" fmla="*/ 0 w 402"/>
                <a:gd name="T17" fmla="*/ 2147483647 h 6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679"/>
                <a:gd name="T29" fmla="*/ 402 w 402"/>
                <a:gd name="T30" fmla="*/ 679 h 6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679">
                  <a:moveTo>
                    <a:pt x="12" y="248"/>
                  </a:moveTo>
                  <a:cubicBezTo>
                    <a:pt x="28" y="214"/>
                    <a:pt x="57" y="64"/>
                    <a:pt x="108" y="32"/>
                  </a:cubicBezTo>
                  <a:cubicBezTo>
                    <a:pt x="159" y="0"/>
                    <a:pt x="273" y="14"/>
                    <a:pt x="321" y="56"/>
                  </a:cubicBezTo>
                  <a:cubicBezTo>
                    <a:pt x="369" y="98"/>
                    <a:pt x="390" y="204"/>
                    <a:pt x="396" y="284"/>
                  </a:cubicBezTo>
                  <a:cubicBezTo>
                    <a:pt x="402" y="364"/>
                    <a:pt x="388" y="473"/>
                    <a:pt x="360" y="536"/>
                  </a:cubicBezTo>
                  <a:cubicBezTo>
                    <a:pt x="332" y="599"/>
                    <a:pt x="273" y="645"/>
                    <a:pt x="230" y="662"/>
                  </a:cubicBezTo>
                  <a:cubicBezTo>
                    <a:pt x="187" y="679"/>
                    <a:pt x="131" y="649"/>
                    <a:pt x="103" y="636"/>
                  </a:cubicBezTo>
                  <a:cubicBezTo>
                    <a:pt x="75" y="623"/>
                    <a:pt x="77" y="611"/>
                    <a:pt x="60" y="584"/>
                  </a:cubicBezTo>
                  <a:cubicBezTo>
                    <a:pt x="43" y="557"/>
                    <a:pt x="12" y="498"/>
                    <a:pt x="0" y="4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Freeform 118"/>
            <p:cNvSpPr/>
            <p:nvPr/>
          </p:nvSpPr>
          <p:spPr bwMode="auto">
            <a:xfrm rot="16200000" flipH="1" flipV="1">
              <a:off x="2867938" y="3985755"/>
              <a:ext cx="359436" cy="1591163"/>
            </a:xfrm>
            <a:custGeom>
              <a:avLst/>
              <a:gdLst>
                <a:gd name="T0" fmla="*/ 2147483647 w 402"/>
                <a:gd name="T1" fmla="*/ 2147483647 h 679"/>
                <a:gd name="T2" fmla="*/ 2147483647 w 402"/>
                <a:gd name="T3" fmla="*/ 2147483647 h 679"/>
                <a:gd name="T4" fmla="*/ 2147483647 w 402"/>
                <a:gd name="T5" fmla="*/ 2147483647 h 679"/>
                <a:gd name="T6" fmla="*/ 2147483647 w 402"/>
                <a:gd name="T7" fmla="*/ 2147483647 h 679"/>
                <a:gd name="T8" fmla="*/ 2147483647 w 402"/>
                <a:gd name="T9" fmla="*/ 2147483647 h 679"/>
                <a:gd name="T10" fmla="*/ 2147483647 w 402"/>
                <a:gd name="T11" fmla="*/ 2147483647 h 679"/>
                <a:gd name="T12" fmla="*/ 2147483647 w 402"/>
                <a:gd name="T13" fmla="*/ 2147483647 h 679"/>
                <a:gd name="T14" fmla="*/ 2147483647 w 402"/>
                <a:gd name="T15" fmla="*/ 2147483647 h 679"/>
                <a:gd name="T16" fmla="*/ 0 w 402"/>
                <a:gd name="T17" fmla="*/ 2147483647 h 67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2"/>
                <a:gd name="T28" fmla="*/ 0 h 679"/>
                <a:gd name="T29" fmla="*/ 402 w 402"/>
                <a:gd name="T30" fmla="*/ 679 h 67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2" h="679">
                  <a:moveTo>
                    <a:pt x="12" y="248"/>
                  </a:moveTo>
                  <a:cubicBezTo>
                    <a:pt x="28" y="214"/>
                    <a:pt x="57" y="64"/>
                    <a:pt x="108" y="32"/>
                  </a:cubicBezTo>
                  <a:cubicBezTo>
                    <a:pt x="159" y="0"/>
                    <a:pt x="273" y="14"/>
                    <a:pt x="321" y="56"/>
                  </a:cubicBezTo>
                  <a:cubicBezTo>
                    <a:pt x="369" y="98"/>
                    <a:pt x="390" y="204"/>
                    <a:pt x="396" y="284"/>
                  </a:cubicBezTo>
                  <a:cubicBezTo>
                    <a:pt x="402" y="364"/>
                    <a:pt x="388" y="473"/>
                    <a:pt x="360" y="536"/>
                  </a:cubicBezTo>
                  <a:cubicBezTo>
                    <a:pt x="332" y="599"/>
                    <a:pt x="273" y="645"/>
                    <a:pt x="230" y="662"/>
                  </a:cubicBezTo>
                  <a:cubicBezTo>
                    <a:pt x="187" y="679"/>
                    <a:pt x="131" y="649"/>
                    <a:pt x="103" y="636"/>
                  </a:cubicBezTo>
                  <a:cubicBezTo>
                    <a:pt x="75" y="623"/>
                    <a:pt x="77" y="611"/>
                    <a:pt x="60" y="584"/>
                  </a:cubicBezTo>
                  <a:cubicBezTo>
                    <a:pt x="43" y="557"/>
                    <a:pt x="12" y="498"/>
                    <a:pt x="0" y="4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tailEnd type="stealth" w="med" len="lg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2" name="Rectangle 5" descr="40%"/>
          <p:cNvSpPr>
            <a:spLocks noChangeArrowheads="1"/>
          </p:cNvSpPr>
          <p:nvPr/>
        </p:nvSpPr>
        <p:spPr bwMode="auto">
          <a:xfrm>
            <a:off x="3609163" y="1854672"/>
            <a:ext cx="38862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6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abda</a:t>
            </a:r>
            <a:r>
              <a:rPr kumimoji="0"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3" name="Rectangle 6" descr="40%"/>
          <p:cNvSpPr>
            <a:spLocks noChangeArrowheads="1"/>
          </p:cNvSpPr>
          <p:nvPr/>
        </p:nvSpPr>
        <p:spPr bwMode="auto">
          <a:xfrm>
            <a:off x="3604401" y="2481734"/>
            <a:ext cx="2651125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acba</a:t>
            </a:r>
            <a:r>
              <a:rPr kumimoji="0" lang="zh-CN" altLang="en-US" sz="26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4" name="Rectangle 7" descr="40%"/>
          <p:cNvSpPr>
            <a:spLocks noChangeArrowheads="1"/>
          </p:cNvSpPr>
          <p:nvPr/>
        </p:nvSpPr>
        <p:spPr bwMode="auto">
          <a:xfrm>
            <a:off x="3604401" y="3092922"/>
            <a:ext cx="34290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对网孔</a:t>
            </a:r>
            <a:r>
              <a:rPr lang="en-US" altLang="zh-CN" sz="26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bcdb</a:t>
            </a:r>
            <a:r>
              <a:rPr kumimoji="0"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zh-CN" altLang="en-US" sz="26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10" descr="40%"/>
          <p:cNvSpPr>
            <a:spLocks noChangeArrowheads="1"/>
          </p:cNvSpPr>
          <p:nvPr/>
        </p:nvSpPr>
        <p:spPr bwMode="auto">
          <a:xfrm>
            <a:off x="5594399" y="1856259"/>
            <a:ext cx="3154065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66" name="Rectangle 11" descr="40%"/>
          <p:cNvSpPr>
            <a:spLocks noChangeArrowheads="1"/>
          </p:cNvSpPr>
          <p:nvPr/>
        </p:nvSpPr>
        <p:spPr bwMode="auto">
          <a:xfrm>
            <a:off x="5595987" y="2478559"/>
            <a:ext cx="3224485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67" name="Rectangle 12" descr="40%"/>
          <p:cNvSpPr>
            <a:spLocks noChangeArrowheads="1"/>
          </p:cNvSpPr>
          <p:nvPr/>
        </p:nvSpPr>
        <p:spPr bwMode="auto">
          <a:xfrm>
            <a:off x="5580112" y="3084984"/>
            <a:ext cx="288032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68" name="Rectangle 13" descr="40%"/>
          <p:cNvSpPr>
            <a:spLocks noChangeArrowheads="1"/>
          </p:cNvSpPr>
          <p:nvPr/>
        </p:nvSpPr>
        <p:spPr bwMode="auto">
          <a:xfrm>
            <a:off x="3604401" y="3726493"/>
            <a:ext cx="5257796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 </a:t>
            </a:r>
            <a:r>
              <a:rPr lang="en-US" altLang="zh-CN" sz="26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adbca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，沿逆时针方向循行</a:t>
            </a:r>
            <a:r>
              <a:rPr kumimoji="0"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69" name="Rectangle 14" descr="40%"/>
          <p:cNvSpPr>
            <a:spLocks noChangeArrowheads="1"/>
          </p:cNvSpPr>
          <p:nvPr/>
        </p:nvSpPr>
        <p:spPr bwMode="auto">
          <a:xfrm>
            <a:off x="4204476" y="4340856"/>
            <a:ext cx="52578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70" name="Rectangle 15"/>
          <p:cNvSpPr>
            <a:spLocks noChangeArrowheads="1"/>
          </p:cNvSpPr>
          <p:nvPr/>
        </p:nvSpPr>
        <p:spPr bwMode="auto">
          <a:xfrm>
            <a:off x="2988233" y="1232479"/>
            <a:ext cx="4897438" cy="492443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en-US" altLang="zh-CN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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0 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列方程</a:t>
            </a:r>
          </a:p>
        </p:txBody>
      </p:sp>
      <p:sp>
        <p:nvSpPr>
          <p:cNvPr id="71" name="Rectangle 16" descr="40%"/>
          <p:cNvSpPr>
            <a:spLocks noChangeArrowheads="1"/>
          </p:cNvSpPr>
          <p:nvPr/>
        </p:nvSpPr>
        <p:spPr bwMode="auto">
          <a:xfrm>
            <a:off x="3637061" y="4967276"/>
            <a:ext cx="5225136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对回路 </a:t>
            </a:r>
            <a:r>
              <a:rPr lang="en-US" altLang="zh-CN" sz="2600" b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cadc</a:t>
            </a:r>
            <a:r>
              <a:rPr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，沿逆时针方向循行</a:t>
            </a:r>
            <a:r>
              <a:rPr kumimoji="0" lang="zh-CN" altLang="en-US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72" name="Rectangle 17" descr="40%"/>
          <p:cNvSpPr>
            <a:spLocks noChangeArrowheads="1"/>
          </p:cNvSpPr>
          <p:nvPr/>
        </p:nvSpPr>
        <p:spPr bwMode="auto">
          <a:xfrm>
            <a:off x="4204476" y="5517353"/>
            <a:ext cx="5257800" cy="49244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 </a:t>
            </a:r>
            <a:r>
              <a:rPr lang="en-US" altLang="zh-CN" sz="2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74" name="Rectangle 2"/>
          <p:cNvSpPr>
            <a:spLocks noChangeArrowheads="1"/>
          </p:cNvSpPr>
          <p:nvPr/>
        </p:nvSpPr>
        <p:spPr bwMode="auto">
          <a:xfrm>
            <a:off x="201982" y="636619"/>
            <a:ext cx="1487487" cy="741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70000"/>
              </a:lnSpc>
            </a:pPr>
            <a:r>
              <a:rPr lang="zh-CN" altLang="en-US" sz="2800" b="1" dirty="0">
                <a:solidFill>
                  <a:srgbClr val="CC0000"/>
                </a:solidFill>
                <a:cs typeface="Times New Roman" panose="02020603050405020304" pitchFamily="18" charset="0"/>
              </a:rPr>
              <a:t>例：</a:t>
            </a:r>
            <a:endParaRPr lang="zh-CN" altLang="en-US" sz="2800" b="1" baseline="-25000" dirty="0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53" name="组合 152"/>
          <p:cNvGrpSpPr/>
          <p:nvPr/>
        </p:nvGrpSpPr>
        <p:grpSpPr>
          <a:xfrm>
            <a:off x="229309" y="1232479"/>
            <a:ext cx="3340608" cy="4364736"/>
            <a:chOff x="179512" y="1196752"/>
            <a:chExt cx="3340608" cy="4364736"/>
          </a:xfrm>
        </p:grpSpPr>
        <p:grpSp>
          <p:nvGrpSpPr>
            <p:cNvPr id="154" name="组合 153"/>
            <p:cNvGrpSpPr/>
            <p:nvPr/>
          </p:nvGrpSpPr>
          <p:grpSpPr>
            <a:xfrm>
              <a:off x="179512" y="1196752"/>
              <a:ext cx="3340608" cy="4364736"/>
              <a:chOff x="240421" y="1147061"/>
              <a:chExt cx="3340608" cy="4364736"/>
            </a:xfrm>
          </p:grpSpPr>
          <p:pic>
            <p:nvPicPr>
              <p:cNvPr id="178" name="图片 177"/>
              <p:cNvPicPr>
                <a:picLocks noChangeAspect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0000" b="90000" l="10000" r="90000">
                            <a14:backgroundMark x1="12226" y1="8939" x2="12226" y2="8939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21" y="1147061"/>
                <a:ext cx="3340608" cy="4364736"/>
              </a:xfrm>
              <a:prstGeom prst="rect">
                <a:avLst/>
              </a:prstGeom>
            </p:spPr>
          </p:pic>
          <p:sp>
            <p:nvSpPr>
              <p:cNvPr id="179" name="Rectangle 8"/>
              <p:cNvSpPr>
                <a:spLocks noChangeArrowheads="1"/>
              </p:cNvSpPr>
              <p:nvPr/>
            </p:nvSpPr>
            <p:spPr bwMode="auto">
              <a:xfrm>
                <a:off x="1966483" y="2623319"/>
                <a:ext cx="415498" cy="369332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none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155" name="Text Box 71"/>
            <p:cNvSpPr txBox="1">
              <a:spLocks noChangeArrowheads="1"/>
            </p:cNvSpPr>
            <p:nvPr/>
          </p:nvSpPr>
          <p:spPr bwMode="auto">
            <a:xfrm>
              <a:off x="1706816" y="1252096"/>
              <a:ext cx="33813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56" name="Text Box 72"/>
            <p:cNvSpPr txBox="1">
              <a:spLocks noChangeArrowheads="1"/>
            </p:cNvSpPr>
            <p:nvPr/>
          </p:nvSpPr>
          <p:spPr bwMode="auto">
            <a:xfrm>
              <a:off x="302477" y="2676899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0" lang="en-US" altLang="zh-CN" b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57" name="Text Box 73"/>
            <p:cNvSpPr txBox="1">
              <a:spLocks noChangeArrowheads="1"/>
            </p:cNvSpPr>
            <p:nvPr/>
          </p:nvSpPr>
          <p:spPr bwMode="auto">
            <a:xfrm>
              <a:off x="1714998" y="4077300"/>
              <a:ext cx="355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58" name="Text Box 74"/>
            <p:cNvSpPr txBox="1">
              <a:spLocks noChangeArrowheads="1"/>
            </p:cNvSpPr>
            <p:nvPr/>
          </p:nvSpPr>
          <p:spPr bwMode="auto">
            <a:xfrm>
              <a:off x="3109564" y="2639625"/>
              <a:ext cx="3206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b="1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59" name="Rectangle 75"/>
            <p:cNvSpPr>
              <a:spLocks noChangeArrowheads="1"/>
            </p:cNvSpPr>
            <p:nvPr/>
          </p:nvSpPr>
          <p:spPr bwMode="auto">
            <a:xfrm>
              <a:off x="1651924" y="4974070"/>
              <a:ext cx="609600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E</a:t>
              </a:r>
              <a:endPara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0" name="Rectangle 76"/>
            <p:cNvSpPr>
              <a:spLocks noChangeArrowheads="1"/>
            </p:cNvSpPr>
            <p:nvPr/>
          </p:nvSpPr>
          <p:spPr bwMode="auto">
            <a:xfrm>
              <a:off x="2015194" y="4719516"/>
              <a:ext cx="301365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–</a:t>
              </a:r>
            </a:p>
          </p:txBody>
        </p:sp>
        <p:sp>
          <p:nvSpPr>
            <p:cNvPr id="161" name="Rectangle 77"/>
            <p:cNvSpPr>
              <a:spLocks noChangeArrowheads="1"/>
            </p:cNvSpPr>
            <p:nvPr/>
          </p:nvSpPr>
          <p:spPr bwMode="auto">
            <a:xfrm>
              <a:off x="1329311" y="4728072"/>
              <a:ext cx="358775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kumimoji="0" lang="en-US" altLang="zh-CN" dirty="0">
                  <a:solidFill>
                    <a:srgbClr val="000000"/>
                  </a:solidFill>
                  <a:ea typeface="微软雅黑" panose="020B0503020204020204" pitchFamily="34" charset="-122"/>
                  <a:cs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62" name="Rectangle 78"/>
            <p:cNvSpPr>
              <a:spLocks noChangeArrowheads="1"/>
            </p:cNvSpPr>
            <p:nvPr/>
          </p:nvSpPr>
          <p:spPr bwMode="auto">
            <a:xfrm rot="21233718">
              <a:off x="763946" y="3522363"/>
              <a:ext cx="582613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3" name="Rectangle 79"/>
            <p:cNvSpPr>
              <a:spLocks noChangeArrowheads="1"/>
            </p:cNvSpPr>
            <p:nvPr/>
          </p:nvSpPr>
          <p:spPr bwMode="auto">
            <a:xfrm rot="30116">
              <a:off x="2502624" y="3446163"/>
              <a:ext cx="416781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4" name="Rectangle 80"/>
            <p:cNvSpPr>
              <a:spLocks noChangeArrowheads="1"/>
            </p:cNvSpPr>
            <p:nvPr/>
          </p:nvSpPr>
          <p:spPr bwMode="auto">
            <a:xfrm rot="371425">
              <a:off x="750024" y="1860251"/>
              <a:ext cx="416781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5" name="Rectangle 81"/>
            <p:cNvSpPr>
              <a:spLocks noChangeArrowheads="1"/>
            </p:cNvSpPr>
            <p:nvPr/>
          </p:nvSpPr>
          <p:spPr bwMode="auto">
            <a:xfrm rot="21584501">
              <a:off x="2530509" y="1978513"/>
              <a:ext cx="416781" cy="369974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kumimoji="0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</a:t>
              </a:r>
              <a:r>
                <a:rPr kumimoji="0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6" name="Line 85"/>
            <p:cNvSpPr>
              <a:spLocks noChangeShapeType="1"/>
            </p:cNvSpPr>
            <p:nvPr/>
          </p:nvSpPr>
          <p:spPr bwMode="auto">
            <a:xfrm>
              <a:off x="1983146" y="1952369"/>
              <a:ext cx="0" cy="5048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7" name="Text Box 86"/>
            <p:cNvSpPr txBox="1">
              <a:spLocks noChangeArrowheads="1"/>
            </p:cNvSpPr>
            <p:nvPr/>
          </p:nvSpPr>
          <p:spPr bwMode="auto">
            <a:xfrm>
              <a:off x="2187933" y="1480882"/>
              <a:ext cx="351378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endPara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8" name="Text Box 87"/>
            <p:cNvSpPr txBox="1">
              <a:spLocks noChangeArrowheads="1"/>
            </p:cNvSpPr>
            <p:nvPr/>
          </p:nvSpPr>
          <p:spPr bwMode="auto">
            <a:xfrm>
              <a:off x="2162473" y="3795604"/>
              <a:ext cx="351378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4</a:t>
              </a:r>
              <a:endParaRPr kumimoji="0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69" name="Text Box 88"/>
            <p:cNvSpPr txBox="1">
              <a:spLocks noChangeArrowheads="1"/>
            </p:cNvSpPr>
            <p:nvPr/>
          </p:nvSpPr>
          <p:spPr bwMode="auto">
            <a:xfrm>
              <a:off x="1930758" y="1999994"/>
              <a:ext cx="351378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6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0" name="Line 90"/>
            <p:cNvSpPr>
              <a:spLocks noChangeShapeType="1"/>
            </p:cNvSpPr>
            <p:nvPr/>
          </p:nvSpPr>
          <p:spPr bwMode="auto">
            <a:xfrm rot="16200000" flipH="1" flipV="1">
              <a:off x="1087796" y="4419344"/>
              <a:ext cx="0" cy="4953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1" name="Text Box 91"/>
            <p:cNvSpPr txBox="1">
              <a:spLocks noChangeArrowheads="1"/>
            </p:cNvSpPr>
            <p:nvPr/>
          </p:nvSpPr>
          <p:spPr bwMode="auto">
            <a:xfrm>
              <a:off x="1068746" y="1466594"/>
              <a:ext cx="351378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2" name="Text Box 92"/>
            <p:cNvSpPr txBox="1">
              <a:spLocks noChangeArrowheads="1"/>
            </p:cNvSpPr>
            <p:nvPr/>
          </p:nvSpPr>
          <p:spPr bwMode="auto">
            <a:xfrm>
              <a:off x="1144946" y="3752594"/>
              <a:ext cx="351378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kumimoji="0" lang="en-US" altLang="zh-CN" b="1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3" name="Text Box 93"/>
            <p:cNvSpPr txBox="1">
              <a:spLocks noChangeArrowheads="1"/>
            </p:cNvSpPr>
            <p:nvPr/>
          </p:nvSpPr>
          <p:spPr bwMode="auto">
            <a:xfrm>
              <a:off x="925077" y="4261818"/>
              <a:ext cx="423863" cy="369332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kumimoji="0" lang="en-US" altLang="zh-CN" b="1" i="1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endParaRPr kumimoji="0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4" name="Line 98"/>
            <p:cNvSpPr>
              <a:spLocks noChangeShapeType="1"/>
            </p:cNvSpPr>
            <p:nvPr/>
          </p:nvSpPr>
          <p:spPr bwMode="auto">
            <a:xfrm>
              <a:off x="2059346" y="1695194"/>
              <a:ext cx="381000" cy="3810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5" name="Line 99"/>
            <p:cNvSpPr>
              <a:spLocks noChangeShapeType="1"/>
            </p:cNvSpPr>
            <p:nvPr/>
          </p:nvSpPr>
          <p:spPr bwMode="auto">
            <a:xfrm rot="10800000" flipH="1">
              <a:off x="2010073" y="3795604"/>
              <a:ext cx="342900" cy="3429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6" name="Line 100"/>
            <p:cNvSpPr>
              <a:spLocks noChangeShapeType="1"/>
            </p:cNvSpPr>
            <p:nvPr/>
          </p:nvSpPr>
          <p:spPr bwMode="auto">
            <a:xfrm rot="10800000" flipH="1" flipV="1">
              <a:off x="1373546" y="3828794"/>
              <a:ext cx="330200" cy="3286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77" name="Line 101"/>
            <p:cNvSpPr>
              <a:spLocks noChangeShapeType="1"/>
            </p:cNvSpPr>
            <p:nvPr/>
          </p:nvSpPr>
          <p:spPr bwMode="auto">
            <a:xfrm flipV="1">
              <a:off x="1373546" y="1698369"/>
              <a:ext cx="301625" cy="30162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med" len="med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5883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/>
      <p:bldP spid="71" grpId="0" autoUpdateAnimBg="0"/>
      <p:bldP spid="72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Text Box 2"/>
          <p:cNvSpPr txBox="1">
            <a:spLocks noChangeArrowheads="1"/>
          </p:cNvSpPr>
          <p:nvPr/>
        </p:nvSpPr>
        <p:spPr bwMode="auto">
          <a:xfrm>
            <a:off x="4452349" y="3117430"/>
            <a:ext cx="4191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 dirty="0">
                <a:ea typeface="隶书" pitchFamily="49" charset="-122"/>
              </a:rPr>
              <a:t>U</a:t>
            </a:r>
            <a:r>
              <a:rPr lang="en-US" altLang="zh-CN" sz="2800" b="1" baseline="-25000" dirty="0">
                <a:ea typeface="隶书" pitchFamily="49" charset="-122"/>
              </a:rPr>
              <a:t>1 </a:t>
            </a:r>
            <a:r>
              <a:rPr lang="en-US" altLang="zh-CN" sz="2800" dirty="0">
                <a:ea typeface="隶书" pitchFamily="49" charset="-122"/>
              </a:rPr>
              <a:t>+ </a:t>
            </a:r>
            <a:r>
              <a:rPr lang="en-US" altLang="zh-CN" sz="2800" b="1" i="1" dirty="0">
                <a:ea typeface="隶书" pitchFamily="49" charset="-122"/>
              </a:rPr>
              <a:t>U</a:t>
            </a:r>
            <a:r>
              <a:rPr lang="en-US" altLang="zh-CN" sz="2800" b="1" baseline="-25000" dirty="0">
                <a:ea typeface="隶书" pitchFamily="49" charset="-122"/>
              </a:rPr>
              <a:t>2  </a:t>
            </a:r>
            <a:r>
              <a:rPr lang="en-US" altLang="zh-CN" sz="2800" dirty="0">
                <a:ea typeface="隶书" pitchFamily="49" charset="-122"/>
              </a:rPr>
              <a:t>– </a:t>
            </a:r>
            <a:r>
              <a:rPr lang="en-US" altLang="zh-CN" sz="2800" b="1" i="1" dirty="0">
                <a:ea typeface="隶书" pitchFamily="49" charset="-122"/>
              </a:rPr>
              <a:t>U</a:t>
            </a:r>
            <a:r>
              <a:rPr lang="en-US" altLang="zh-CN" sz="2800" b="1" baseline="-25000" dirty="0">
                <a:ea typeface="隶书" pitchFamily="49" charset="-122"/>
              </a:rPr>
              <a:t>3  </a:t>
            </a:r>
            <a:r>
              <a:rPr lang="en-US" altLang="zh-CN" sz="2800" dirty="0">
                <a:ea typeface="隶书" pitchFamily="49" charset="-122"/>
              </a:rPr>
              <a:t>– </a:t>
            </a:r>
            <a:r>
              <a:rPr lang="en-US" altLang="zh-CN" sz="2800" b="1" i="1" dirty="0">
                <a:ea typeface="隶书" pitchFamily="49" charset="-122"/>
              </a:rPr>
              <a:t>U</a:t>
            </a:r>
            <a:r>
              <a:rPr lang="en-US" altLang="zh-CN" sz="2800" b="1" baseline="-25000" dirty="0">
                <a:ea typeface="隶书" pitchFamily="49" charset="-122"/>
              </a:rPr>
              <a:t>4</a:t>
            </a:r>
            <a:r>
              <a:rPr lang="en-US" altLang="zh-CN" sz="2800" dirty="0">
                <a:ea typeface="隶书" pitchFamily="49" charset="-122"/>
              </a:rPr>
              <a:t> + </a:t>
            </a:r>
            <a:r>
              <a:rPr lang="en-US" altLang="zh-CN" sz="2800" b="1" i="1" dirty="0">
                <a:ea typeface="隶书" pitchFamily="49" charset="-122"/>
              </a:rPr>
              <a:t>U</a:t>
            </a:r>
            <a:r>
              <a:rPr lang="en-US" altLang="zh-CN" sz="2800" b="1" baseline="-25000" dirty="0">
                <a:ea typeface="隶书" pitchFamily="49" charset="-122"/>
              </a:rPr>
              <a:t>5</a:t>
            </a:r>
            <a:r>
              <a:rPr lang="en-US" altLang="zh-CN" sz="2800" dirty="0">
                <a:ea typeface="隶书" pitchFamily="49" charset="-122"/>
              </a:rPr>
              <a:t> = 0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81000" y="691832"/>
            <a:ext cx="8524473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</a:rPr>
              <a:t>例 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：</a:t>
            </a:r>
            <a:r>
              <a:rPr lang="zh-CN" altLang="en-US" sz="2800" b="1" dirty="0"/>
              <a:t>图中 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1</a:t>
            </a:r>
            <a:r>
              <a:rPr lang="en-US" altLang="zh-CN" sz="2800" b="1" dirty="0"/>
              <a:t>= </a:t>
            </a:r>
            <a:r>
              <a:rPr lang="en-US" altLang="zh-CN" sz="2800" b="1" dirty="0">
                <a:ea typeface="隶书" pitchFamily="49" charset="-122"/>
              </a:rPr>
              <a:t>– </a:t>
            </a:r>
            <a:r>
              <a:rPr lang="en-US" altLang="zh-CN" sz="2800" b="1" dirty="0"/>
              <a:t>2V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2 </a:t>
            </a:r>
            <a:r>
              <a:rPr lang="en-US" altLang="zh-CN" sz="2800" b="1" dirty="0"/>
              <a:t>= 8V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3 </a:t>
            </a:r>
            <a:r>
              <a:rPr lang="en-US" altLang="zh-CN" sz="2800" b="1" dirty="0"/>
              <a:t>= 5V</a:t>
            </a:r>
            <a:r>
              <a:rPr lang="zh-CN" altLang="en-US" sz="2800" b="1" dirty="0"/>
              <a:t>，</a:t>
            </a:r>
            <a:r>
              <a:rPr lang="en-US" altLang="zh-CN" sz="2800" b="1" i="1" dirty="0"/>
              <a:t>U</a:t>
            </a:r>
            <a:r>
              <a:rPr lang="en-US" altLang="zh-CN" sz="2800" b="1" baseline="-25000" dirty="0"/>
              <a:t>5</a:t>
            </a:r>
            <a:r>
              <a:rPr lang="en-US" altLang="zh-CN" sz="2800" b="1" dirty="0"/>
              <a:t> = </a:t>
            </a:r>
            <a:r>
              <a:rPr lang="en-US" altLang="zh-CN" sz="2800" b="1" dirty="0">
                <a:ea typeface="隶书" pitchFamily="49" charset="-122"/>
              </a:rPr>
              <a:t>– </a:t>
            </a:r>
            <a:r>
              <a:rPr lang="en-US" altLang="zh-CN" sz="2800" b="1" dirty="0"/>
              <a:t>3V</a:t>
            </a:r>
            <a:r>
              <a:rPr lang="zh-CN" altLang="en-US" sz="2800" b="1" dirty="0"/>
              <a:t>，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4 </a:t>
            </a:r>
            <a:r>
              <a:rPr lang="en-US" altLang="zh-CN" sz="2800" b="1" dirty="0"/>
              <a:t>= 4</a:t>
            </a:r>
            <a:r>
              <a:rPr lang="en-US" altLang="zh-CN" sz="2800" b="1" dirty="0"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sym typeface="Symbol" panose="05050102010706020507" pitchFamily="18" charset="2"/>
              </a:rPr>
              <a:t>，</a:t>
            </a:r>
            <a:r>
              <a:rPr lang="zh-CN" altLang="en-US" sz="2800" b="1" dirty="0"/>
              <a:t>求电阻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4 </a:t>
            </a:r>
            <a:r>
              <a:rPr lang="zh-CN" altLang="en-US" sz="2800" b="1" dirty="0"/>
              <a:t>两端的电压及流过它的电流。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294873" y="1819442"/>
            <a:ext cx="8417327" cy="107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33CC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800" b="1" dirty="0"/>
              <a:t>设电阻 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4 </a:t>
            </a:r>
            <a:r>
              <a:rPr lang="zh-CN" altLang="en-US" sz="2800" b="1" dirty="0"/>
              <a:t>两端电压的极性及流过它的电流 </a:t>
            </a:r>
            <a:r>
              <a:rPr lang="en-US" altLang="zh-CN" sz="2800" b="1" i="1" dirty="0"/>
              <a:t>I </a:t>
            </a:r>
            <a:r>
              <a:rPr lang="zh-CN" altLang="en-US" sz="2800" b="1" dirty="0"/>
              <a:t>的参考方向如图示。</a:t>
            </a: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4427984" y="4128541"/>
            <a:ext cx="4114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–2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 b="1"/>
              <a:t>+ 8 – 5 </a:t>
            </a:r>
            <a:r>
              <a:rPr lang="en-US" altLang="zh-CN" sz="2800">
                <a:ea typeface="隶书" pitchFamily="49" charset="-122"/>
              </a:rPr>
              <a:t>– </a:t>
            </a:r>
            <a:r>
              <a:rPr lang="en-US" altLang="zh-CN" sz="2800" b="1" i="1">
                <a:ea typeface="隶书" pitchFamily="49" charset="-122"/>
              </a:rPr>
              <a:t>U</a:t>
            </a:r>
            <a:r>
              <a:rPr lang="en-US" altLang="zh-CN" sz="2800" b="1" baseline="-25000">
                <a:ea typeface="隶书" pitchFamily="49" charset="-122"/>
              </a:rPr>
              <a:t>4</a:t>
            </a:r>
            <a:r>
              <a:rPr lang="en-US" altLang="zh-CN" sz="2800" b="1"/>
              <a:t>+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en-US" altLang="zh-CN" sz="2800" b="1"/>
              <a:t>–3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en-US" altLang="zh-CN" sz="2800">
                <a:ea typeface="隶书" pitchFamily="49" charset="-122"/>
              </a:rPr>
              <a:t>= 0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4504184" y="4611141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隶书" pitchFamily="49" charset="-122"/>
              </a:rPr>
              <a:t>U</a:t>
            </a:r>
            <a:r>
              <a:rPr lang="en-US" altLang="zh-CN" sz="2800" b="1" baseline="-25000">
                <a:ea typeface="隶书" pitchFamily="49" charset="-122"/>
              </a:rPr>
              <a:t>4</a:t>
            </a:r>
            <a:r>
              <a:rPr lang="en-US" altLang="zh-CN" sz="2800">
                <a:ea typeface="隶书" pitchFamily="49" charset="-122"/>
              </a:rPr>
              <a:t> = </a:t>
            </a:r>
            <a:r>
              <a:rPr lang="en-US" altLang="zh-CN" sz="2800" b="1"/>
              <a:t>– 2 </a:t>
            </a:r>
            <a:r>
              <a:rPr lang="en-US" altLang="zh-CN" sz="2800" b="1">
                <a:ea typeface="隶书" pitchFamily="49" charset="-122"/>
              </a:rPr>
              <a:t>V</a:t>
            </a:r>
            <a:endParaRPr lang="en-US" altLang="zh-CN" sz="2800" b="1" baseline="-25000">
              <a:ea typeface="隶书" pitchFamily="49" charset="-122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4427984" y="5646191"/>
            <a:ext cx="1860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 i="1"/>
              <a:t>I </a:t>
            </a:r>
            <a:r>
              <a:rPr lang="en-US" altLang="zh-CN" sz="2800">
                <a:ea typeface="隶书" pitchFamily="49" charset="-122"/>
              </a:rPr>
              <a:t>= </a:t>
            </a:r>
            <a:r>
              <a:rPr lang="en-US" altLang="zh-CN" sz="2800" b="1">
                <a:ea typeface="隶书" pitchFamily="49" charset="-122"/>
              </a:rPr>
              <a:t>0.5 A</a:t>
            </a:r>
            <a:endParaRPr lang="en-US" altLang="zh-CN" sz="2800">
              <a:ea typeface="隶书" pitchFamily="49" charset="-122"/>
            </a:endParaRPr>
          </a:p>
        </p:txBody>
      </p:sp>
      <p:sp>
        <p:nvSpPr>
          <p:cNvPr id="124936" name="Freeform 8"/>
          <p:cNvSpPr/>
          <p:nvPr/>
        </p:nvSpPr>
        <p:spPr bwMode="auto">
          <a:xfrm>
            <a:off x="1901825" y="4006081"/>
            <a:ext cx="917575" cy="873125"/>
          </a:xfrm>
          <a:custGeom>
            <a:avLst/>
            <a:gdLst>
              <a:gd name="T0" fmla="*/ 0 w 642"/>
              <a:gd name="T1" fmla="*/ 2147483646 h 584"/>
              <a:gd name="T2" fmla="*/ 2147483646 w 642"/>
              <a:gd name="T3" fmla="*/ 2147483646 h 584"/>
              <a:gd name="T4" fmla="*/ 2147483646 w 642"/>
              <a:gd name="T5" fmla="*/ 2147483646 h 584"/>
              <a:gd name="T6" fmla="*/ 2147483646 w 642"/>
              <a:gd name="T7" fmla="*/ 2147483646 h 584"/>
              <a:gd name="T8" fmla="*/ 2147483646 w 642"/>
              <a:gd name="T9" fmla="*/ 2147483646 h 584"/>
              <a:gd name="T10" fmla="*/ 2147483646 w 642"/>
              <a:gd name="T11" fmla="*/ 2147483646 h 584"/>
              <a:gd name="T12" fmla="*/ 2147483646 w 642"/>
              <a:gd name="T13" fmla="*/ 2147483646 h 584"/>
              <a:gd name="T14" fmla="*/ 2147483646 w 642"/>
              <a:gd name="T15" fmla="*/ 2147483646 h 58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42"/>
              <a:gd name="T25" fmla="*/ 0 h 584"/>
              <a:gd name="T26" fmla="*/ 642 w 642"/>
              <a:gd name="T27" fmla="*/ 584 h 58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42" h="584">
                <a:moveTo>
                  <a:pt x="0" y="296"/>
                </a:moveTo>
                <a:cubicBezTo>
                  <a:pt x="4" y="224"/>
                  <a:pt x="8" y="152"/>
                  <a:pt x="48" y="104"/>
                </a:cubicBezTo>
                <a:cubicBezTo>
                  <a:pt x="88" y="56"/>
                  <a:pt x="168" y="16"/>
                  <a:pt x="240" y="8"/>
                </a:cubicBezTo>
                <a:cubicBezTo>
                  <a:pt x="312" y="0"/>
                  <a:pt x="422" y="28"/>
                  <a:pt x="480" y="56"/>
                </a:cubicBezTo>
                <a:cubicBezTo>
                  <a:pt x="538" y="84"/>
                  <a:pt x="564" y="120"/>
                  <a:pt x="588" y="176"/>
                </a:cubicBezTo>
                <a:cubicBezTo>
                  <a:pt x="612" y="232"/>
                  <a:pt x="642" y="332"/>
                  <a:pt x="624" y="392"/>
                </a:cubicBezTo>
                <a:cubicBezTo>
                  <a:pt x="606" y="452"/>
                  <a:pt x="536" y="504"/>
                  <a:pt x="480" y="536"/>
                </a:cubicBezTo>
                <a:cubicBezTo>
                  <a:pt x="424" y="568"/>
                  <a:pt x="320" y="576"/>
                  <a:pt x="288" y="584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9"/>
          <p:cNvGrpSpPr/>
          <p:nvPr/>
        </p:nvGrpSpPr>
        <p:grpSpPr bwMode="auto">
          <a:xfrm>
            <a:off x="2352675" y="4941119"/>
            <a:ext cx="1354138" cy="987425"/>
            <a:chOff x="1628" y="3037"/>
            <a:chExt cx="766" cy="569"/>
          </a:xfrm>
        </p:grpSpPr>
        <p:sp>
          <p:nvSpPr>
            <p:cNvPr id="45073" name="Text Box 10"/>
            <p:cNvSpPr txBox="1">
              <a:spLocks noChangeArrowheads="1"/>
            </p:cNvSpPr>
            <p:nvPr/>
          </p:nvSpPr>
          <p:spPr bwMode="auto">
            <a:xfrm>
              <a:off x="1923" y="3265"/>
              <a:ext cx="286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FF0000"/>
                  </a:solidFill>
                  <a:ea typeface="隶书" pitchFamily="49" charset="-122"/>
                </a:rPr>
                <a:t>U</a:t>
              </a:r>
              <a:r>
                <a:rPr lang="en-US" altLang="zh-CN" b="1" baseline="-25000">
                  <a:solidFill>
                    <a:srgbClr val="FF0000"/>
                  </a:solidFill>
                  <a:ea typeface="隶书" pitchFamily="49" charset="-122"/>
                </a:rPr>
                <a:t>4</a:t>
              </a:r>
              <a:endParaRPr lang="en-US" altLang="zh-CN" b="1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sp>
          <p:nvSpPr>
            <p:cNvPr id="124939" name="Text Box 11"/>
            <p:cNvSpPr txBox="1">
              <a:spLocks noChangeArrowheads="1"/>
            </p:cNvSpPr>
            <p:nvPr/>
          </p:nvSpPr>
          <p:spPr bwMode="auto">
            <a:xfrm>
              <a:off x="1628" y="3307"/>
              <a:ext cx="219" cy="299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+</a:t>
              </a:r>
            </a:p>
          </p:txBody>
        </p:sp>
        <p:sp>
          <p:nvSpPr>
            <p:cNvPr id="124940" name="Text Box 12"/>
            <p:cNvSpPr txBox="1">
              <a:spLocks noChangeArrowheads="1"/>
            </p:cNvSpPr>
            <p:nvPr/>
          </p:nvSpPr>
          <p:spPr bwMode="auto">
            <a:xfrm>
              <a:off x="2190" y="3037"/>
              <a:ext cx="204" cy="3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</a:p>
          </p:txBody>
        </p:sp>
      </p:grpSp>
      <p:sp>
        <p:nvSpPr>
          <p:cNvPr id="124941" name="Text Box 13"/>
          <p:cNvSpPr txBox="1">
            <a:spLocks noChangeArrowheads="1"/>
          </p:cNvSpPr>
          <p:nvPr/>
        </p:nvSpPr>
        <p:spPr bwMode="auto">
          <a:xfrm>
            <a:off x="3100614" y="2361670"/>
            <a:ext cx="5778500" cy="527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 dirty="0">
                <a:solidFill>
                  <a:srgbClr val="000099"/>
                </a:solidFill>
              </a:rPr>
              <a:t>沿顺时针方向列写回路</a:t>
            </a:r>
            <a:r>
              <a:rPr lang="en-US" altLang="zh-CN" sz="2800" b="1" dirty="0">
                <a:solidFill>
                  <a:srgbClr val="000099"/>
                </a:solidFill>
              </a:rPr>
              <a:t>KVL</a:t>
            </a:r>
            <a:r>
              <a:rPr lang="zh-CN" altLang="en-US" sz="2800" b="1" dirty="0">
                <a:solidFill>
                  <a:srgbClr val="000099"/>
                </a:solidFill>
              </a:rPr>
              <a:t>方程式</a:t>
            </a:r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4466084" y="3650704"/>
            <a:ext cx="2327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/>
              <a:t>代入数据，有</a:t>
            </a:r>
          </a:p>
        </p:txBody>
      </p:sp>
      <p:sp>
        <p:nvSpPr>
          <p:cNvPr id="124943" name="Text Box 15"/>
          <p:cNvSpPr txBox="1">
            <a:spLocks noChangeArrowheads="1"/>
          </p:cNvSpPr>
          <p:nvPr/>
        </p:nvSpPr>
        <p:spPr bwMode="auto">
          <a:xfrm>
            <a:off x="4504184" y="5122316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i="1">
                <a:ea typeface="隶书" pitchFamily="49" charset="-122"/>
              </a:rPr>
              <a:t>U</a:t>
            </a:r>
            <a:r>
              <a:rPr lang="en-US" altLang="zh-CN" sz="2800" b="1" baseline="-25000">
                <a:ea typeface="隶书" pitchFamily="49" charset="-122"/>
              </a:rPr>
              <a:t>4</a:t>
            </a:r>
            <a:r>
              <a:rPr lang="en-US" altLang="zh-CN" sz="2800">
                <a:ea typeface="隶书" pitchFamily="49" charset="-122"/>
              </a:rPr>
              <a:t> = </a:t>
            </a:r>
            <a:r>
              <a:rPr lang="en-US" altLang="zh-CN" sz="2800" b="1"/>
              <a:t>– </a:t>
            </a:r>
            <a:r>
              <a:rPr lang="en-US" altLang="zh-CN" sz="2800" b="1" i="1">
                <a:ea typeface="隶书" pitchFamily="49" charset="-122"/>
              </a:rPr>
              <a:t>IR</a:t>
            </a:r>
            <a:r>
              <a:rPr lang="en-US" altLang="zh-CN" sz="2800" b="1" baseline="-25000">
                <a:ea typeface="隶书" pitchFamily="49" charset="-122"/>
              </a:rPr>
              <a:t>4</a:t>
            </a:r>
          </a:p>
        </p:txBody>
      </p:sp>
      <p:grpSp>
        <p:nvGrpSpPr>
          <p:cNvPr id="3" name="Group 48"/>
          <p:cNvGrpSpPr/>
          <p:nvPr/>
        </p:nvGrpSpPr>
        <p:grpSpPr bwMode="auto">
          <a:xfrm>
            <a:off x="3136900" y="4566469"/>
            <a:ext cx="468313" cy="528637"/>
            <a:chOff x="2009" y="2883"/>
            <a:chExt cx="295" cy="333"/>
          </a:xfrm>
        </p:grpSpPr>
        <p:sp>
          <p:nvSpPr>
            <p:cNvPr id="45071" name="Line 49"/>
            <p:cNvSpPr>
              <a:spLocks noChangeShapeType="1"/>
            </p:cNvSpPr>
            <p:nvPr/>
          </p:nvSpPr>
          <p:spPr bwMode="auto">
            <a:xfrm flipH="1">
              <a:off x="2009" y="3121"/>
              <a:ext cx="295" cy="95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4978" name="Text Box 50"/>
            <p:cNvSpPr txBox="1">
              <a:spLocks noChangeArrowheads="1"/>
            </p:cNvSpPr>
            <p:nvPr/>
          </p:nvSpPr>
          <p:spPr bwMode="auto">
            <a:xfrm>
              <a:off x="2084" y="2883"/>
              <a:ext cx="191" cy="288"/>
            </a:xfrm>
            <a:prstGeom prst="rect">
              <a:avLst/>
            </a:prstGeom>
            <a:noFill/>
            <a:ln w="25400">
              <a:noFill/>
              <a:miter lim="800000"/>
            </a:ln>
            <a:effectLst/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</p:grpSp>
      <p:pic>
        <p:nvPicPr>
          <p:cNvPr id="45070" name="Picture 51" descr="图片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7" y="2973412"/>
            <a:ext cx="3479800" cy="326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93619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4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utoUpdateAnimBg="0"/>
      <p:bldP spid="124932" grpId="0" autoUpdateAnimBg="0"/>
      <p:bldP spid="124933" grpId="0" autoUpdateAnimBg="0"/>
      <p:bldP spid="124934" grpId="0" autoUpdateAnimBg="0"/>
      <p:bldP spid="124935" grpId="0" autoUpdateAnimBg="0"/>
      <p:bldP spid="124941" grpId="0" autoUpdateAnimBg="0"/>
      <p:bldP spid="124942" grpId="0" autoUpdateAnimBg="0"/>
      <p:bldP spid="124943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457200" y="417513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电路中电位的概念及计算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23850" y="1802353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zh-CN" altLang="zh-CN" sz="2800" b="1">
              <a:solidFill>
                <a:srgbClr val="00FF00"/>
              </a:solidFill>
              <a:cs typeface="Times New Roman" panose="02020603050405020304" pitchFamily="18" charset="0"/>
            </a:endParaRPr>
          </a:p>
        </p:txBody>
      </p:sp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501650" y="1967453"/>
            <a:ext cx="8382000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电位：电路中某点至参考点的电压，</a:t>
            </a: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记为“</a:t>
            </a:r>
            <a:r>
              <a:rPr lang="en-US" altLang="zh-CN" sz="2800" b="1" i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rgbClr val="00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通常设参考点的电位为零。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011" name="Rectangle 59"/>
          <p:cNvSpPr>
            <a:spLocks noChangeArrowheads="1"/>
          </p:cNvSpPr>
          <p:nvPr/>
        </p:nvSpPr>
        <p:spPr bwMode="auto">
          <a:xfrm>
            <a:off x="552450" y="1497553"/>
            <a:ext cx="3730625" cy="5191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电位的概念</a:t>
            </a:r>
          </a:p>
        </p:txBody>
      </p:sp>
      <p:sp>
        <p:nvSpPr>
          <p:cNvPr id="126013" name="Rectangle 61"/>
          <p:cNvSpPr>
            <a:spLocks noChangeArrowheads="1"/>
          </p:cNvSpPr>
          <p:nvPr/>
        </p:nvSpPr>
        <p:spPr bwMode="auto">
          <a:xfrm>
            <a:off x="527346" y="3025243"/>
            <a:ext cx="7162800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某点电位为正，说明该点电位比参考点高；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某点电位为负，说明该点电位比参考点低。</a:t>
            </a:r>
            <a:endParaRPr lang="zh-CN" altLang="zh-CN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19"/>
          <p:cNvGrpSpPr/>
          <p:nvPr/>
        </p:nvGrpSpPr>
        <p:grpSpPr bwMode="auto">
          <a:xfrm>
            <a:off x="1835696" y="4391564"/>
            <a:ext cx="1812925" cy="1952625"/>
            <a:chOff x="2000232" y="4357694"/>
            <a:chExt cx="1813846" cy="1951980"/>
          </a:xfrm>
        </p:grpSpPr>
        <p:sp>
          <p:nvSpPr>
            <p:cNvPr id="9" name="Rectangle 16"/>
            <p:cNvSpPr>
              <a:spLocks noChangeArrowheads="1"/>
            </p:cNvSpPr>
            <p:nvPr/>
          </p:nvSpPr>
          <p:spPr bwMode="auto">
            <a:xfrm>
              <a:off x="2643174" y="5160290"/>
              <a:ext cx="198438" cy="476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2757700" y="4690614"/>
              <a:ext cx="0" cy="47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743186" y="5636540"/>
              <a:ext cx="0" cy="54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接连接符 11"/>
            <p:cNvCxnSpPr>
              <a:cxnSpLocks noChangeShapeType="1"/>
            </p:cNvCxnSpPr>
            <p:nvPr/>
          </p:nvCxnSpPr>
          <p:spPr bwMode="auto">
            <a:xfrm>
              <a:off x="2585118" y="6157026"/>
              <a:ext cx="285752" cy="1588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椭圆 12"/>
            <p:cNvSpPr/>
            <p:nvPr/>
          </p:nvSpPr>
          <p:spPr bwMode="auto">
            <a:xfrm>
              <a:off x="2714970" y="4643350"/>
              <a:ext cx="108005" cy="107914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2000232" y="5143512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15"/>
            <p:cNvCxnSpPr>
              <a:cxnSpLocks noChangeShapeType="1"/>
            </p:cNvCxnSpPr>
            <p:nvPr/>
          </p:nvCxnSpPr>
          <p:spPr bwMode="auto">
            <a:xfrm rot="5400000">
              <a:off x="2643174" y="5429264"/>
              <a:ext cx="714380" cy="1588"/>
            </a:xfrm>
            <a:prstGeom prst="straightConnector1">
              <a:avLst/>
            </a:prstGeom>
            <a:noFill/>
            <a:ln w="38100" algn="ctr">
              <a:solidFill>
                <a:srgbClr val="E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" name="Text Box 27"/>
            <p:cNvSpPr txBox="1">
              <a:spLocks noChangeArrowheads="1"/>
            </p:cNvSpPr>
            <p:nvPr/>
          </p:nvSpPr>
          <p:spPr bwMode="auto">
            <a:xfrm>
              <a:off x="3099698" y="5143512"/>
              <a:ext cx="714380" cy="52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5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17" name="Text Box 27"/>
            <p:cNvSpPr txBox="1">
              <a:spLocks noChangeArrowheads="1"/>
            </p:cNvSpPr>
            <p:nvPr/>
          </p:nvSpPr>
          <p:spPr bwMode="auto">
            <a:xfrm>
              <a:off x="2357422" y="4357694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a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18" name="Text Box 27"/>
            <p:cNvSpPr txBox="1">
              <a:spLocks noChangeArrowheads="1"/>
            </p:cNvSpPr>
            <p:nvPr/>
          </p:nvSpPr>
          <p:spPr bwMode="auto">
            <a:xfrm>
              <a:off x="2298466" y="5786454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b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3121571" y="5772689"/>
            <a:ext cx="16319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en-US" altLang="zh-CN" sz="2800" b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+ 5V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grpSp>
        <p:nvGrpSpPr>
          <p:cNvPr id="20" name="组合 38"/>
          <p:cNvGrpSpPr/>
          <p:nvPr/>
        </p:nvGrpSpPr>
        <p:grpSpPr bwMode="auto">
          <a:xfrm>
            <a:off x="5148064" y="4305195"/>
            <a:ext cx="1770062" cy="1952625"/>
            <a:chOff x="4857752" y="4286256"/>
            <a:chExt cx="1770304" cy="1951980"/>
          </a:xfrm>
        </p:grpSpPr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5500694" y="5088852"/>
              <a:ext cx="198438" cy="4762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5615220" y="4619176"/>
              <a:ext cx="0" cy="478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5600706" y="5565102"/>
              <a:ext cx="0" cy="54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椭圆 23"/>
            <p:cNvSpPr/>
            <p:nvPr/>
          </p:nvSpPr>
          <p:spPr bwMode="auto">
            <a:xfrm>
              <a:off x="5557935" y="6106518"/>
              <a:ext cx="107965" cy="107914"/>
            </a:xfrm>
            <a:prstGeom prst="ellipse">
              <a:avLst/>
            </a:prstGeom>
            <a:solidFill>
              <a:schemeClr val="bg1"/>
            </a:solidFill>
            <a:ln w="38100" cap="flat" cmpd="sng" algn="ctr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n>
                  <a:solidFill>
                    <a:sysClr val="windowText" lastClr="000000"/>
                  </a:solidFill>
                </a:ln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4857752" y="5072074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1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cxnSp>
          <p:nvCxnSpPr>
            <p:cNvPr id="26" name="直接箭头连接符 28"/>
            <p:cNvCxnSpPr>
              <a:cxnSpLocks noChangeShapeType="1"/>
            </p:cNvCxnSpPr>
            <p:nvPr/>
          </p:nvCxnSpPr>
          <p:spPr bwMode="auto">
            <a:xfrm rot="5400000">
              <a:off x="5500694" y="5357826"/>
              <a:ext cx="714380" cy="1588"/>
            </a:xfrm>
            <a:prstGeom prst="straightConnector1">
              <a:avLst/>
            </a:prstGeom>
            <a:noFill/>
            <a:ln w="38100" algn="ctr">
              <a:solidFill>
                <a:srgbClr val="EC0000"/>
              </a:solidFill>
              <a:round/>
              <a:headEnd type="none" w="sm" len="sm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" name="Text Box 27"/>
            <p:cNvSpPr txBox="1">
              <a:spLocks noChangeArrowheads="1"/>
            </p:cNvSpPr>
            <p:nvPr/>
          </p:nvSpPr>
          <p:spPr bwMode="auto">
            <a:xfrm>
              <a:off x="5913676" y="5086588"/>
              <a:ext cx="714380" cy="5230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5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5214942" y="4286256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a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5155986" y="5715016"/>
              <a:ext cx="118745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b</a:t>
              </a:r>
              <a:endParaRPr lang="en-US" altLang="zh-CN" sz="2800">
                <a:cs typeface="Times New Roman" panose="02020603050405020304" pitchFamily="18" charset="0"/>
              </a:endParaRPr>
            </a:p>
          </p:txBody>
        </p:sp>
        <p:cxnSp>
          <p:nvCxnSpPr>
            <p:cNvPr id="30" name="直接连接符 32"/>
            <p:cNvCxnSpPr>
              <a:cxnSpLocks noChangeShapeType="1"/>
            </p:cNvCxnSpPr>
            <p:nvPr/>
          </p:nvCxnSpPr>
          <p:spPr bwMode="auto">
            <a:xfrm>
              <a:off x="6042038" y="4858892"/>
              <a:ext cx="285752" cy="1588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直接连接符 36"/>
            <p:cNvCxnSpPr>
              <a:cxnSpLocks noChangeShapeType="1"/>
            </p:cNvCxnSpPr>
            <p:nvPr/>
          </p:nvCxnSpPr>
          <p:spPr bwMode="auto">
            <a:xfrm>
              <a:off x="5614542" y="4630059"/>
              <a:ext cx="571504" cy="1588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直接连接符 37"/>
            <p:cNvCxnSpPr>
              <a:cxnSpLocks noChangeShapeType="1"/>
            </p:cNvCxnSpPr>
            <p:nvPr/>
          </p:nvCxnSpPr>
          <p:spPr bwMode="auto">
            <a:xfrm rot="16200000" flipV="1">
              <a:off x="6053460" y="4754202"/>
              <a:ext cx="248400" cy="1588"/>
            </a:xfrm>
            <a:prstGeom prst="line">
              <a:avLst/>
            </a:prstGeom>
            <a:noFill/>
            <a:ln w="38100" algn="ctr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6148189" y="5781570"/>
            <a:ext cx="16367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b </a:t>
            </a:r>
            <a:r>
              <a:rPr lang="en-US" altLang="zh-CN" sz="2800" b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solidFill>
                  <a:srgbClr val="0000CC"/>
                </a:solidFill>
                <a:ea typeface="微软雅黑" panose="020B0503020204020204" pitchFamily="34" charset="-122"/>
                <a:cs typeface="Times New Roman" panose="02020603050405020304" pitchFamily="18" charset="0"/>
              </a:rPr>
              <a:t> 5V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pic>
        <p:nvPicPr>
          <p:cNvPr id="34" name="Picture 4" descr="C:\Users\TEMP.PC-201801231504.019\Desktop\联系思考图标_百度图片搜索_files\问号及图标\新建文件夹\u=2029804079,582191487&amp;fm=200&amp;gp=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772" y="4343947"/>
            <a:ext cx="714379" cy="715809"/>
          </a:xfrm>
          <a:prstGeom prst="flowChartConnector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9349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build="p" autoUpdateAnimBg="0"/>
      <p:bldP spid="126011" grpId="0" autoUpdateAnimBg="0"/>
      <p:bldP spid="126013" grpId="0" build="p" autoUpdateAnimBg="0"/>
      <p:bldP spid="19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/>
        </p:nvGrpSpPr>
        <p:grpSpPr bwMode="auto">
          <a:xfrm>
            <a:off x="3992563" y="3570288"/>
            <a:ext cx="1662112" cy="1008062"/>
            <a:chOff x="2429" y="2358"/>
            <a:chExt cx="1047" cy="635"/>
          </a:xfrm>
        </p:grpSpPr>
        <p:sp>
          <p:nvSpPr>
            <p:cNvPr id="6165" name="Text Box 13"/>
            <p:cNvSpPr txBox="1">
              <a:spLocks noChangeArrowheads="1"/>
            </p:cNvSpPr>
            <p:nvPr/>
          </p:nvSpPr>
          <p:spPr bwMode="auto">
            <a:xfrm>
              <a:off x="2429" y="2652"/>
              <a:ext cx="10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99"/>
                  </a:solidFill>
                  <a:latin typeface="宋体" panose="02010600030101010101" pitchFamily="2" charset="-122"/>
                </a:rPr>
                <a:t>直流电源</a:t>
              </a:r>
            </a:p>
          </p:txBody>
        </p:sp>
        <p:grpSp>
          <p:nvGrpSpPr>
            <p:cNvPr id="6166" name="Group 14"/>
            <p:cNvGrpSpPr/>
            <p:nvPr/>
          </p:nvGrpSpPr>
          <p:grpSpPr bwMode="auto">
            <a:xfrm>
              <a:off x="2507" y="2358"/>
              <a:ext cx="907" cy="635"/>
              <a:chOff x="2426" y="2214"/>
              <a:chExt cx="907" cy="635"/>
            </a:xfrm>
          </p:grpSpPr>
          <p:sp>
            <p:nvSpPr>
              <p:cNvPr id="6167" name="Rectangle 15"/>
              <p:cNvSpPr>
                <a:spLocks noChangeArrowheads="1"/>
              </p:cNvSpPr>
              <p:nvPr/>
            </p:nvSpPr>
            <p:spPr bwMode="auto">
              <a:xfrm>
                <a:off x="2426" y="2490"/>
                <a:ext cx="907" cy="359"/>
              </a:xfrm>
              <a:prstGeom prst="rect">
                <a:avLst/>
              </a:prstGeom>
              <a:noFill/>
              <a:ln w="28575">
                <a:solidFill>
                  <a:srgbClr val="000000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8" name="Line 16"/>
              <p:cNvSpPr>
                <a:spLocks noChangeShapeType="1"/>
              </p:cNvSpPr>
              <p:nvPr/>
            </p:nvSpPr>
            <p:spPr bwMode="auto">
              <a:xfrm rot="-5400000">
                <a:off x="2735" y="2352"/>
                <a:ext cx="2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317500" y="628650"/>
            <a:ext cx="3575050" cy="519113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2800" b="1" dirty="0">
                <a:solidFill>
                  <a:srgbClr val="E60000"/>
                </a:solidFill>
              </a:rPr>
              <a:t>2. </a:t>
            </a:r>
            <a:r>
              <a:rPr lang="zh-CN" altLang="en-US" sz="2800" b="1" dirty="0">
                <a:solidFill>
                  <a:srgbClr val="E60000"/>
                </a:solidFill>
                <a:latin typeface="宋体" panose="02010600030101010101" pitchFamily="2" charset="-122"/>
              </a:rPr>
              <a:t>电路的</a:t>
            </a:r>
            <a:r>
              <a:rPr lang="zh-CN" altLang="en-US" sz="2800" b="1" dirty="0">
                <a:solidFill>
                  <a:srgbClr val="E60000"/>
                </a:solidFill>
              </a:rPr>
              <a:t>组成部分</a:t>
            </a:r>
          </a:p>
        </p:txBody>
      </p:sp>
      <p:sp>
        <p:nvSpPr>
          <p:cNvPr id="8" name="Rectangle 21"/>
          <p:cNvSpPr>
            <a:spLocks noChangeArrowheads="1"/>
          </p:cNvSpPr>
          <p:nvPr/>
        </p:nvSpPr>
        <p:spPr bwMode="auto">
          <a:xfrm>
            <a:off x="820738" y="4760913"/>
            <a:ext cx="5726112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电源或信号源的电压或电流称为激励，它推动电路工作；由激励所产生的电压和电流称为响应。</a:t>
            </a:r>
          </a:p>
        </p:txBody>
      </p:sp>
      <p:pic>
        <p:nvPicPr>
          <p:cNvPr id="9" name="Picture 23" descr="扩音机1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588" y="4229100"/>
            <a:ext cx="1662112" cy="173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0" name="Group 52"/>
          <p:cNvGrpSpPr/>
          <p:nvPr/>
        </p:nvGrpSpPr>
        <p:grpSpPr bwMode="auto">
          <a:xfrm>
            <a:off x="2687638" y="2266950"/>
            <a:ext cx="4297362" cy="1301750"/>
            <a:chOff x="1261" y="2975"/>
            <a:chExt cx="2707" cy="820"/>
          </a:xfrm>
        </p:grpSpPr>
        <p:sp>
          <p:nvSpPr>
            <p:cNvPr id="6156" name="Oval 53"/>
            <p:cNvSpPr>
              <a:spLocks noChangeArrowheads="1"/>
            </p:cNvSpPr>
            <p:nvPr/>
          </p:nvSpPr>
          <p:spPr bwMode="auto">
            <a:xfrm>
              <a:off x="1603" y="3340"/>
              <a:ext cx="290" cy="29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7" name="Rectangle 54"/>
            <p:cNvSpPr>
              <a:spLocks noChangeArrowheads="1"/>
            </p:cNvSpPr>
            <p:nvPr/>
          </p:nvSpPr>
          <p:spPr bwMode="auto">
            <a:xfrm>
              <a:off x="1565" y="3352"/>
              <a:ext cx="38" cy="29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8" name="Rectangle 55"/>
            <p:cNvSpPr>
              <a:spLocks noChangeArrowheads="1"/>
            </p:cNvSpPr>
            <p:nvPr/>
          </p:nvSpPr>
          <p:spPr bwMode="auto">
            <a:xfrm>
              <a:off x="3308" y="3387"/>
              <a:ext cx="55" cy="210"/>
            </a:xfrm>
            <a:prstGeom prst="rect">
              <a:avLst/>
            </a:pr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59" name="AutoShape 56"/>
            <p:cNvSpPr>
              <a:spLocks noChangeArrowheads="1"/>
            </p:cNvSpPr>
            <p:nvPr/>
          </p:nvSpPr>
          <p:spPr bwMode="auto">
            <a:xfrm rot="5400000">
              <a:off x="3232" y="3427"/>
              <a:ext cx="394" cy="12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95 w 21600"/>
                <a:gd name="T13" fmla="*/ 4493 h 21600"/>
                <a:gd name="T14" fmla="*/ 17105 w 21600"/>
                <a:gd name="T15" fmla="*/ 1710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0" name="Line 57"/>
            <p:cNvSpPr>
              <a:spLocks noChangeShapeType="1"/>
            </p:cNvSpPr>
            <p:nvPr/>
          </p:nvSpPr>
          <p:spPr bwMode="auto">
            <a:xfrm>
              <a:off x="1882" y="3493"/>
              <a:ext cx="48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1" name="Line 58"/>
            <p:cNvSpPr>
              <a:spLocks noChangeShapeType="1"/>
            </p:cNvSpPr>
            <p:nvPr/>
          </p:nvSpPr>
          <p:spPr bwMode="auto">
            <a:xfrm>
              <a:off x="2832" y="3485"/>
              <a:ext cx="492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162" name="Text Box 59"/>
            <p:cNvSpPr txBox="1">
              <a:spLocks noChangeArrowheads="1"/>
            </p:cNvSpPr>
            <p:nvPr/>
          </p:nvSpPr>
          <p:spPr bwMode="auto">
            <a:xfrm>
              <a:off x="2352" y="3098"/>
              <a:ext cx="483" cy="69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</a:pPr>
              <a:r>
                <a:rPr lang="zh-CN" altLang="en-US" b="1" dirty="0">
                  <a:solidFill>
                    <a:srgbClr val="E60000"/>
                  </a:solidFill>
                  <a:latin typeface="宋体" panose="02010600030101010101" pitchFamily="2" charset="-122"/>
                </a:rPr>
                <a:t>放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b="1" dirty="0">
                  <a:solidFill>
                    <a:srgbClr val="E60000"/>
                  </a:solidFill>
                  <a:latin typeface="宋体" panose="02010600030101010101" pitchFamily="2" charset="-122"/>
                </a:rPr>
                <a:t>大</a:t>
              </a:r>
            </a:p>
            <a:p>
              <a:pPr algn="ctr" eaLnBrk="1" hangingPunct="1">
                <a:lnSpc>
                  <a:spcPct val="90000"/>
                </a:lnSpc>
              </a:pPr>
              <a:r>
                <a:rPr lang="zh-CN" altLang="en-US" b="1" dirty="0">
                  <a:solidFill>
                    <a:srgbClr val="E60000"/>
                  </a:solidFill>
                  <a:latin typeface="宋体" panose="02010600030101010101" pitchFamily="2" charset="-122"/>
                </a:rPr>
                <a:t>器</a:t>
              </a:r>
            </a:p>
          </p:txBody>
        </p:sp>
        <p:sp>
          <p:nvSpPr>
            <p:cNvPr id="6163" name="Text Box 60"/>
            <p:cNvSpPr txBox="1">
              <a:spLocks noChangeArrowheads="1"/>
            </p:cNvSpPr>
            <p:nvPr/>
          </p:nvSpPr>
          <p:spPr bwMode="auto">
            <a:xfrm>
              <a:off x="2961" y="2975"/>
              <a:ext cx="10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</a:rPr>
                <a:t>扬声器</a:t>
              </a:r>
            </a:p>
          </p:txBody>
        </p:sp>
        <p:sp>
          <p:nvSpPr>
            <p:cNvPr id="6164" name="Text Box 61"/>
            <p:cNvSpPr txBox="1">
              <a:spLocks noChangeArrowheads="1"/>
            </p:cNvSpPr>
            <p:nvPr/>
          </p:nvSpPr>
          <p:spPr bwMode="auto">
            <a:xfrm>
              <a:off x="1261" y="3032"/>
              <a:ext cx="7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0000CC"/>
                  </a:solidFill>
                  <a:latin typeface="宋体" panose="02010600030101010101" pitchFamily="2" charset="-122"/>
                </a:rPr>
                <a:t>话筒</a:t>
              </a:r>
            </a:p>
          </p:txBody>
        </p:sp>
      </p:grpSp>
      <p:sp>
        <p:nvSpPr>
          <p:cNvPr id="20" name="AutoShape 68"/>
          <p:cNvSpPr>
            <a:spLocks noChangeArrowheads="1"/>
          </p:cNvSpPr>
          <p:nvPr/>
        </p:nvSpPr>
        <p:spPr bwMode="auto">
          <a:xfrm>
            <a:off x="6315075" y="3525838"/>
            <a:ext cx="1138238" cy="457200"/>
          </a:xfrm>
          <a:prstGeom prst="wedgeRoundRectCallout">
            <a:avLst>
              <a:gd name="adj1" fmla="val -54245"/>
              <a:gd name="adj2" fmla="val -136351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19050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</a:rPr>
              <a:t>负载</a:t>
            </a:r>
          </a:p>
        </p:txBody>
      </p:sp>
      <p:sp>
        <p:nvSpPr>
          <p:cNvPr id="21" name="AutoShape 69"/>
          <p:cNvSpPr>
            <a:spLocks noChangeArrowheads="1"/>
          </p:cNvSpPr>
          <p:nvPr/>
        </p:nvSpPr>
        <p:spPr bwMode="auto">
          <a:xfrm>
            <a:off x="1282700" y="1827213"/>
            <a:ext cx="1584325" cy="866775"/>
          </a:xfrm>
          <a:prstGeom prst="wedgeRoundRectCallout">
            <a:avLst>
              <a:gd name="adj1" fmla="val 66930"/>
              <a:gd name="adj2" fmla="val 95670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19050">
            <a:solidFill>
              <a:srgbClr val="006600"/>
            </a:solidFill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2000"/>
              </a:spcBef>
              <a:defRPr/>
            </a:pPr>
            <a:r>
              <a:rPr lang="zh-CN" altLang="en-US" b="1" dirty="0">
                <a:solidFill>
                  <a:srgbClr val="E60000"/>
                </a:solidFill>
                <a:latin typeface="宋体" panose="02010600030101010101" pitchFamily="2" charset="-122"/>
              </a:rPr>
              <a:t>信号源</a:t>
            </a:r>
            <a:r>
              <a:rPr lang="en-US" altLang="zh-CN" b="1" dirty="0">
                <a:solidFill>
                  <a:srgbClr val="E60000"/>
                </a:solidFill>
                <a:latin typeface="宋体" panose="02010600030101010101" pitchFamily="2" charset="-122"/>
              </a:rPr>
              <a:t>: </a:t>
            </a:r>
          </a:p>
          <a:p>
            <a:pPr algn="ctr" eaLnBrk="1" hangingPunct="1">
              <a:spcBef>
                <a:spcPct val="2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提供信息</a:t>
            </a:r>
          </a:p>
        </p:txBody>
      </p:sp>
      <p:sp>
        <p:nvSpPr>
          <p:cNvPr id="22" name="AutoShape 72"/>
          <p:cNvSpPr>
            <a:spLocks noChangeArrowheads="1"/>
          </p:cNvSpPr>
          <p:nvPr/>
        </p:nvSpPr>
        <p:spPr bwMode="auto">
          <a:xfrm>
            <a:off x="4222750" y="1012825"/>
            <a:ext cx="2190750" cy="858838"/>
          </a:xfrm>
          <a:prstGeom prst="wedgeRoundRectCallout">
            <a:avLst>
              <a:gd name="adj1" fmla="val -53908"/>
              <a:gd name="adj2" fmla="val 84734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19050" cmpd="sng">
            <a:solidFill>
              <a:srgbClr val="006600"/>
            </a:solidFill>
            <a:miter lim="800000"/>
          </a:ln>
        </p:spPr>
        <p:txBody>
          <a:bodyPr wrap="none" lIns="110764" tIns="55381" rIns="110764" bIns="55381" anchor="ctr"/>
          <a:lstStyle/>
          <a:p>
            <a:pPr algn="ctr" defTabSz="1108075" eaLnBrk="1" hangingPunct="1">
              <a:spcBef>
                <a:spcPct val="2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 信号处理：</a:t>
            </a:r>
          </a:p>
          <a:p>
            <a:pPr algn="ctr" defTabSz="1108075" eaLnBrk="1" hangingPunct="1">
              <a:spcBef>
                <a:spcPct val="2000"/>
              </a:spcBef>
              <a:buFont typeface="Arial" panose="020B0604020202020204" pitchFamily="34" charset="0"/>
              <a:buNone/>
              <a:defRPr/>
            </a:pP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转换和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放大</a:t>
            </a:r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</a:rPr>
              <a:t>等</a:t>
            </a:r>
          </a:p>
        </p:txBody>
      </p:sp>
      <p:sp>
        <p:nvSpPr>
          <p:cNvPr id="23" name="AutoShape 23"/>
          <p:cNvSpPr/>
          <p:nvPr/>
        </p:nvSpPr>
        <p:spPr bwMode="auto">
          <a:xfrm rot="5400000">
            <a:off x="3926681" y="1516857"/>
            <a:ext cx="200025" cy="1528762"/>
          </a:xfrm>
          <a:prstGeom prst="leftBrace">
            <a:avLst>
              <a:gd name="adj1" fmla="val 63690"/>
              <a:gd name="adj2" fmla="val 50000"/>
            </a:avLst>
          </a:prstGeom>
          <a:noFill/>
          <a:ln w="28575"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lIns="110764" tIns="55381" rIns="110764" bIns="55381" anchor="ctr"/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800" b="1" i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AutoShape 72"/>
          <p:cNvSpPr>
            <a:spLocks noChangeArrowheads="1"/>
          </p:cNvSpPr>
          <p:nvPr/>
        </p:nvSpPr>
        <p:spPr bwMode="auto">
          <a:xfrm>
            <a:off x="2006600" y="3833813"/>
            <a:ext cx="1666875" cy="858837"/>
          </a:xfrm>
          <a:prstGeom prst="wedgeRoundRectCallout">
            <a:avLst>
              <a:gd name="adj1" fmla="val 77732"/>
              <a:gd name="adj2" fmla="val 2851"/>
              <a:gd name="adj3" fmla="val 16667"/>
            </a:avLst>
          </a:prstGeom>
          <a:gradFill rotWithShape="1">
            <a:gsLst>
              <a:gs pos="0">
                <a:srgbClr val="FFFF00"/>
              </a:gs>
              <a:gs pos="50000">
                <a:schemeClr val="bg1"/>
              </a:gs>
              <a:gs pos="100000">
                <a:srgbClr val="FFFF00"/>
              </a:gs>
            </a:gsLst>
            <a:lin ang="5400000" scaled="1"/>
          </a:gradFill>
          <a:ln w="19050" cmpd="sng">
            <a:solidFill>
              <a:srgbClr val="006600"/>
            </a:solidFill>
            <a:miter lim="800000"/>
          </a:ln>
        </p:spPr>
        <p:txBody>
          <a:bodyPr wrap="none" lIns="110764" tIns="55381" rIns="110764" bIns="55381" anchor="ctr"/>
          <a:lstStyle/>
          <a:p>
            <a:pPr eaLnBrk="1" hangingPunct="1">
              <a:spcBef>
                <a:spcPct val="2000"/>
              </a:spcBef>
              <a:defRPr/>
            </a:pPr>
            <a:r>
              <a:rPr lang="zh-CN" altLang="en-US" b="1" dirty="0">
                <a:solidFill>
                  <a:srgbClr val="E60000"/>
                </a:solidFill>
                <a:latin typeface="宋体" panose="02010600030101010101" pitchFamily="2" charset="-122"/>
              </a:rPr>
              <a:t>直流电源</a:t>
            </a:r>
            <a:r>
              <a:rPr lang="en-US" altLang="zh-CN" b="1" dirty="0">
                <a:solidFill>
                  <a:srgbClr val="E60000"/>
                </a:solidFill>
                <a:latin typeface="宋体" panose="02010600030101010101" pitchFamily="2" charset="-122"/>
              </a:rPr>
              <a:t>:  </a:t>
            </a:r>
          </a:p>
          <a:p>
            <a:pPr eaLnBrk="1" hangingPunct="1">
              <a:spcBef>
                <a:spcPct val="2000"/>
              </a:spcBef>
              <a:defRPr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</a:rPr>
              <a:t>提供能源</a:t>
            </a:r>
          </a:p>
        </p:txBody>
      </p:sp>
    </p:spTree>
    <p:extLst>
      <p:ext uri="{BB962C8B-B14F-4D97-AF65-F5344CB8AC3E}">
        <p14:creationId xmlns:p14="http://schemas.microsoft.com/office/powerpoint/2010/main" val="38378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20" grpId="0" animBg="1" autoUpdateAnimBg="0"/>
      <p:bldP spid="21" grpId="0" animBg="1" autoUpdateAnimBg="0"/>
      <p:bldP spid="22" grpId="0" animBg="1" autoUpdateAnimBg="0"/>
      <p:bldP spid="23" grpId="0" animBg="1" autoUpdateAnimBg="0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457200" y="506721"/>
            <a:ext cx="7772400" cy="1066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1.7 </a:t>
            </a: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电路中电位的概念及计算</a:t>
            </a:r>
          </a:p>
        </p:txBody>
      </p:sp>
      <p:sp>
        <p:nvSpPr>
          <p:cNvPr id="126012" name="Rectangle 60"/>
          <p:cNvSpPr>
            <a:spLocks noChangeArrowheads="1"/>
          </p:cNvSpPr>
          <p:nvPr/>
        </p:nvSpPr>
        <p:spPr bwMode="auto">
          <a:xfrm>
            <a:off x="412596" y="1540068"/>
            <a:ext cx="8140370" cy="21684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电位的计算步骤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任选电路中某一点为参考点，设其电位为零；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标出各电流参考方向并计算；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计算各点至参考点间的电压即为各点的电位</a:t>
            </a:r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57" descr="图片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252" y="3844795"/>
            <a:ext cx="5459412" cy="233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280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012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395537" y="4047537"/>
            <a:ext cx="4409818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解：设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为参考点：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656333" y="4664670"/>
            <a:ext cx="38862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b</a:t>
            </a:r>
            <a:r>
              <a:rPr lang="en-US" altLang="zh-CN" sz="2800" b="1" i="1">
                <a:cs typeface="Times New Roman" panose="02020603050405020304" pitchFamily="18" charset="0"/>
              </a:rPr>
              <a:t>=U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ba</a:t>
            </a:r>
            <a:r>
              <a:rPr lang="en-US" altLang="zh-CN" sz="2800" b="1" i="1">
                <a:cs typeface="Times New Roman" panose="02020603050405020304" pitchFamily="18" charset="0"/>
              </a:rPr>
              <a:t>= </a:t>
            </a:r>
            <a:r>
              <a:rPr lang="en-US" altLang="zh-CN" sz="2800" b="1">
                <a:cs typeface="Times New Roman" panose="02020603050405020304" pitchFamily="18" charset="0"/>
              </a:rPr>
              <a:t>–10×6= 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sz="2800" b="1">
                <a:cs typeface="Times New Roman" panose="02020603050405020304" pitchFamily="18" charset="0"/>
              </a:rPr>
              <a:t>60V</a:t>
            </a:r>
            <a:endParaRPr lang="en-US" altLang="zh-CN" sz="2800" b="1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c</a:t>
            </a:r>
            <a:r>
              <a:rPr lang="en-US" altLang="zh-CN" sz="2800" b="1" i="1">
                <a:cs typeface="Times New Roman" panose="02020603050405020304" pitchFamily="18" charset="0"/>
              </a:rPr>
              <a:t>=U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ca</a:t>
            </a:r>
            <a:r>
              <a:rPr lang="en-US" altLang="zh-CN" sz="2800" b="1" i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= 4×20 = 80 V</a:t>
            </a:r>
            <a:endParaRPr lang="en-US" altLang="zh-CN" sz="2800" b="1" i="1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=</a:t>
            </a:r>
            <a:r>
              <a:rPr lang="en-US" altLang="zh-CN" sz="2800" b="1" i="1"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da</a:t>
            </a:r>
            <a:r>
              <a:rPr lang="en-US" altLang="zh-CN" sz="2800" b="1">
                <a:cs typeface="Times New Roman" panose="02020603050405020304" pitchFamily="18" charset="0"/>
              </a:rPr>
              <a:t>=  6×5 = 30 V</a:t>
            </a:r>
            <a:r>
              <a:rPr lang="zh-CN" altLang="en-US" sz="2800" b="1"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5024759" y="4128095"/>
            <a:ext cx="3795710" cy="523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为参考点：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0V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086672" y="4664670"/>
            <a:ext cx="3733800" cy="164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i="1" dirty="0" err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ab</a:t>
            </a:r>
            <a:r>
              <a:rPr lang="en-US" altLang="zh-CN" sz="2800" b="1" dirty="0">
                <a:cs typeface="Times New Roman" panose="02020603050405020304" pitchFamily="18" charset="0"/>
              </a:rPr>
              <a:t>=10×6 = 60 V</a:t>
            </a:r>
            <a:endParaRPr lang="en-US" altLang="zh-CN" sz="2800" b="1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 err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c</a:t>
            </a:r>
            <a:r>
              <a:rPr lang="en-US" altLang="zh-CN" sz="2800" b="1" i="1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cb</a:t>
            </a:r>
            <a:r>
              <a:rPr lang="en-US" altLang="zh-CN" sz="2800" b="1" dirty="0"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cs typeface="Times New Roman" panose="02020603050405020304" pitchFamily="18" charset="0"/>
              </a:rPr>
              <a:t>= 140 V</a:t>
            </a:r>
            <a:endParaRPr lang="en-US" altLang="zh-CN" sz="2800" b="1" i="1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zh-CN" sz="2800" b="1" i="1" dirty="0" err="1"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 err="1"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db</a:t>
            </a:r>
            <a:r>
              <a:rPr lang="en-US" altLang="zh-CN" sz="2800" b="1" dirty="0">
                <a:cs typeface="Times New Roman" panose="02020603050405020304" pitchFamily="18" charset="0"/>
              </a:rPr>
              <a:t> =</a:t>
            </a:r>
            <a:r>
              <a:rPr lang="en-US" altLang="zh-CN" sz="2800" b="1" i="1" dirty="0"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cs typeface="Times New Roman" panose="02020603050405020304" pitchFamily="18" charset="0"/>
              </a:rPr>
              <a:t>= 90 V</a:t>
            </a:r>
            <a:r>
              <a:rPr lang="zh-CN" altLang="en-US" sz="2800" b="1" dirty="0"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890043" y="4293096"/>
            <a:ext cx="0" cy="2141537"/>
          </a:xfrm>
          <a:prstGeom prst="line">
            <a:avLst/>
          </a:prstGeom>
          <a:noFill/>
          <a:ln w="28575">
            <a:solidFill>
              <a:srgbClr val="006600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798393" y="3554636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endParaRPr lang="en-US" altLang="zh-CN" b="1" i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793631" y="1409923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endParaRPr lang="en-US" altLang="zh-CN" i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333131" y="3611786"/>
            <a:ext cx="33639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3"/>
          <p:cNvGrpSpPr/>
          <p:nvPr/>
        </p:nvGrpSpPr>
        <p:grpSpPr bwMode="auto">
          <a:xfrm>
            <a:off x="3275856" y="1052736"/>
            <a:ext cx="5507037" cy="2559050"/>
            <a:chOff x="2003" y="0"/>
            <a:chExt cx="3469" cy="1612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59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544" y="23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endParaRPr lang="en-US" altLang="zh-CN" b="1" i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30" y="877"/>
              <a:ext cx="125" cy="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548" y="944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038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129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318" y="508"/>
              <a:ext cx="8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664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409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693" y="508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693" y="1177"/>
              <a:ext cx="0" cy="4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664" y="508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664" y="50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939" y="144"/>
              <a:ext cx="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20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59" y="850"/>
              <a:ext cx="0" cy="3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017" y="643"/>
              <a:ext cx="3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4093" y="643"/>
              <a:ext cx="3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976" y="660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4A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246" y="889"/>
              <a:ext cx="4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6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873" y="967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10A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848" y="817"/>
              <a:ext cx="6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90V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2640" y="673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592" y="1137"/>
              <a:ext cx="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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003" y="801"/>
              <a:ext cx="5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140V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090" y="177"/>
              <a:ext cx="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5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169" y="660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6A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4644" y="965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4786" y="529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786" y="503"/>
              <a:ext cx="0" cy="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560" y="705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512" y="1185"/>
              <a:ext cx="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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4752" y="308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d</a:t>
              </a:r>
            </a:p>
          </p:txBody>
        </p:sp>
      </p:grpSp>
      <p:grpSp>
        <p:nvGrpSpPr>
          <p:cNvPr id="44" name="Group 50"/>
          <p:cNvGrpSpPr/>
          <p:nvPr/>
        </p:nvGrpSpPr>
        <p:grpSpPr bwMode="auto">
          <a:xfrm>
            <a:off x="5811093" y="1581373"/>
            <a:ext cx="304800" cy="304800"/>
            <a:chOff x="3600" y="336"/>
            <a:chExt cx="192" cy="192"/>
          </a:xfrm>
        </p:grpSpPr>
        <p:grpSp>
          <p:nvGrpSpPr>
            <p:cNvPr id="45" name="Group 51"/>
            <p:cNvGrpSpPr/>
            <p:nvPr/>
          </p:nvGrpSpPr>
          <p:grpSpPr bwMode="auto">
            <a:xfrm>
              <a:off x="3600" y="336"/>
              <a:ext cx="192" cy="192"/>
              <a:chOff x="3600" y="336"/>
              <a:chExt cx="192" cy="192"/>
            </a:xfrm>
          </p:grpSpPr>
          <p:sp>
            <p:nvSpPr>
              <p:cNvPr id="47" name="Line 52"/>
              <p:cNvSpPr>
                <a:spLocks noChangeShapeType="1"/>
              </p:cNvSpPr>
              <p:nvPr/>
            </p:nvSpPr>
            <p:spPr bwMode="auto">
              <a:xfrm flipV="1">
                <a:off x="3696" y="3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Line 53"/>
              <p:cNvSpPr>
                <a:spLocks noChangeShapeType="1"/>
              </p:cNvSpPr>
              <p:nvPr/>
            </p:nvSpPr>
            <p:spPr bwMode="auto">
              <a:xfrm>
                <a:off x="3600" y="33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6" name="Oval 54"/>
            <p:cNvSpPr>
              <a:spLocks noChangeArrowheads="1"/>
            </p:cNvSpPr>
            <p:nvPr/>
          </p:nvSpPr>
          <p:spPr bwMode="auto">
            <a:xfrm rot="16200000" flipH="1">
              <a:off x="3672" y="481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C0000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Group 55"/>
          <p:cNvGrpSpPr/>
          <p:nvPr/>
        </p:nvGrpSpPr>
        <p:grpSpPr bwMode="auto">
          <a:xfrm flipV="1">
            <a:off x="5806331" y="3575273"/>
            <a:ext cx="304800" cy="304800"/>
            <a:chOff x="3600" y="336"/>
            <a:chExt cx="192" cy="192"/>
          </a:xfrm>
        </p:grpSpPr>
        <p:grpSp>
          <p:nvGrpSpPr>
            <p:cNvPr id="50" name="Group 56"/>
            <p:cNvGrpSpPr/>
            <p:nvPr/>
          </p:nvGrpSpPr>
          <p:grpSpPr bwMode="auto">
            <a:xfrm>
              <a:off x="3600" y="336"/>
              <a:ext cx="192" cy="192"/>
              <a:chOff x="3600" y="336"/>
              <a:chExt cx="192" cy="192"/>
            </a:xfrm>
          </p:grpSpPr>
          <p:sp>
            <p:nvSpPr>
              <p:cNvPr id="52" name="Line 57"/>
              <p:cNvSpPr>
                <a:spLocks noChangeShapeType="1"/>
              </p:cNvSpPr>
              <p:nvPr/>
            </p:nvSpPr>
            <p:spPr bwMode="auto">
              <a:xfrm flipV="1">
                <a:off x="3705" y="336"/>
                <a:ext cx="0" cy="1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" name="Line 58"/>
              <p:cNvSpPr>
                <a:spLocks noChangeShapeType="1"/>
              </p:cNvSpPr>
              <p:nvPr/>
            </p:nvSpPr>
            <p:spPr bwMode="auto">
              <a:xfrm>
                <a:off x="3600" y="336"/>
                <a:ext cx="192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Oval 59"/>
            <p:cNvSpPr>
              <a:spLocks noChangeArrowheads="1"/>
            </p:cNvSpPr>
            <p:nvPr/>
          </p:nvSpPr>
          <p:spPr bwMode="auto">
            <a:xfrm rot="16200000" flipH="1">
              <a:off x="3672" y="481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CC0000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</p:grp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223092" y="657933"/>
            <a:ext cx="8405813" cy="566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求图示电路中各点的电位：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026194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 autoUpdateAnimBg="0"/>
      <p:bldP spid="5" grpId="0" build="p" autoUpdateAnimBg="0"/>
      <p:bldP spid="6" grpId="0" build="p" autoUpdateAnimBg="0"/>
      <p:bldP spid="8" grpId="0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798393" y="3554636"/>
            <a:ext cx="355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b</a:t>
            </a:r>
            <a:endParaRPr lang="en-US" altLang="zh-CN" b="1" i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5793631" y="1409923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000000"/>
                </a:solidFill>
                <a:cs typeface="Times New Roman" panose="02020603050405020304" pitchFamily="18" charset="0"/>
              </a:rPr>
              <a:t>a</a:t>
            </a:r>
            <a:endParaRPr lang="en-US" altLang="zh-CN" i="1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333131" y="3611786"/>
            <a:ext cx="3363912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3"/>
          <p:cNvGrpSpPr/>
          <p:nvPr/>
        </p:nvGrpSpPr>
        <p:grpSpPr bwMode="auto">
          <a:xfrm>
            <a:off x="3275856" y="1052736"/>
            <a:ext cx="5507037" cy="2559050"/>
            <a:chOff x="2003" y="0"/>
            <a:chExt cx="3469" cy="1612"/>
          </a:xfrm>
        </p:grpSpPr>
        <p:sp>
          <p:nvSpPr>
            <p:cNvPr id="12" name="Text Box 14"/>
            <p:cNvSpPr txBox="1">
              <a:spLocks noChangeArrowheads="1"/>
            </p:cNvSpPr>
            <p:nvPr/>
          </p:nvSpPr>
          <p:spPr bwMode="auto">
            <a:xfrm>
              <a:off x="2591" y="0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2544" y="234"/>
              <a:ext cx="29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cs typeface="Times New Roman" panose="02020603050405020304" pitchFamily="18" charset="0"/>
                </a:rPr>
                <a:t>c</a:t>
              </a:r>
              <a:endParaRPr lang="en-US" altLang="zh-CN" b="1" i="1">
                <a:solidFill>
                  <a:srgbClr val="00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6"/>
            <p:cNvSpPr>
              <a:spLocks noChangeArrowheads="1"/>
            </p:cNvSpPr>
            <p:nvPr/>
          </p:nvSpPr>
          <p:spPr bwMode="auto">
            <a:xfrm>
              <a:off x="3630" y="877"/>
              <a:ext cx="125" cy="3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5" name="Oval 17"/>
            <p:cNvSpPr>
              <a:spLocks noChangeArrowheads="1"/>
            </p:cNvSpPr>
            <p:nvPr/>
          </p:nvSpPr>
          <p:spPr bwMode="auto">
            <a:xfrm>
              <a:off x="2548" y="944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3038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4129" y="442"/>
              <a:ext cx="280" cy="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3318" y="508"/>
              <a:ext cx="8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 flipH="1">
              <a:off x="2664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>
              <a:off x="4409" y="508"/>
              <a:ext cx="3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3693" y="508"/>
              <a:ext cx="0" cy="3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3693" y="1177"/>
              <a:ext cx="0" cy="4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Line 25"/>
            <p:cNvSpPr>
              <a:spLocks noChangeShapeType="1"/>
            </p:cNvSpPr>
            <p:nvPr/>
          </p:nvSpPr>
          <p:spPr bwMode="auto">
            <a:xfrm>
              <a:off x="2664" y="508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664" y="508"/>
              <a:ext cx="0" cy="11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2939" y="144"/>
              <a:ext cx="74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20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3859" y="850"/>
              <a:ext cx="0" cy="3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3017" y="643"/>
              <a:ext cx="343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Line 30"/>
            <p:cNvSpPr>
              <a:spLocks noChangeShapeType="1"/>
            </p:cNvSpPr>
            <p:nvPr/>
          </p:nvSpPr>
          <p:spPr bwMode="auto">
            <a:xfrm flipH="1">
              <a:off x="4093" y="643"/>
              <a:ext cx="37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miter lim="800000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Text Box 31"/>
            <p:cNvSpPr txBox="1">
              <a:spLocks noChangeArrowheads="1"/>
            </p:cNvSpPr>
            <p:nvPr/>
          </p:nvSpPr>
          <p:spPr bwMode="auto">
            <a:xfrm>
              <a:off x="2976" y="660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4A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0" name="Text Box 32"/>
            <p:cNvSpPr txBox="1">
              <a:spLocks noChangeArrowheads="1"/>
            </p:cNvSpPr>
            <p:nvPr/>
          </p:nvSpPr>
          <p:spPr bwMode="auto">
            <a:xfrm>
              <a:off x="3246" y="889"/>
              <a:ext cx="40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6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1" name="Text Box 33"/>
            <p:cNvSpPr txBox="1">
              <a:spLocks noChangeArrowheads="1"/>
            </p:cNvSpPr>
            <p:nvPr/>
          </p:nvSpPr>
          <p:spPr bwMode="auto">
            <a:xfrm>
              <a:off x="3873" y="967"/>
              <a:ext cx="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10A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2" name="Text Box 34"/>
            <p:cNvSpPr txBox="1">
              <a:spLocks noChangeArrowheads="1"/>
            </p:cNvSpPr>
            <p:nvPr/>
          </p:nvSpPr>
          <p:spPr bwMode="auto">
            <a:xfrm>
              <a:off x="4848" y="817"/>
              <a:ext cx="62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cs typeface="Times New Roman" panose="02020603050405020304" pitchFamily="18" charset="0"/>
                </a:rPr>
                <a:t>2</a:t>
              </a:r>
            </a:p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90V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3" name="Text Box 35"/>
            <p:cNvSpPr txBox="1">
              <a:spLocks noChangeArrowheads="1"/>
            </p:cNvSpPr>
            <p:nvPr/>
          </p:nvSpPr>
          <p:spPr bwMode="auto">
            <a:xfrm>
              <a:off x="2640" y="673"/>
              <a:ext cx="3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4" name="Text Box 36"/>
            <p:cNvSpPr txBox="1">
              <a:spLocks noChangeArrowheads="1"/>
            </p:cNvSpPr>
            <p:nvPr/>
          </p:nvSpPr>
          <p:spPr bwMode="auto">
            <a:xfrm>
              <a:off x="2592" y="1137"/>
              <a:ext cx="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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5" name="Text Box 37"/>
            <p:cNvSpPr txBox="1">
              <a:spLocks noChangeArrowheads="1"/>
            </p:cNvSpPr>
            <p:nvPr/>
          </p:nvSpPr>
          <p:spPr bwMode="auto">
            <a:xfrm>
              <a:off x="2003" y="801"/>
              <a:ext cx="547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cs typeface="Times New Roman" panose="02020603050405020304" pitchFamily="18" charset="0"/>
                </a:rPr>
                <a:t>E</a:t>
              </a:r>
              <a:r>
                <a:rPr lang="en-US" altLang="zh-CN" b="1" baseline="-25000">
                  <a:cs typeface="Times New Roman" panose="02020603050405020304" pitchFamily="18" charset="0"/>
                </a:rPr>
                <a:t>1</a:t>
              </a:r>
            </a:p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140V</a:t>
              </a:r>
            </a:p>
          </p:txBody>
        </p:sp>
        <p:sp>
          <p:nvSpPr>
            <p:cNvPr id="36" name="Rectangle 38"/>
            <p:cNvSpPr>
              <a:spLocks noChangeArrowheads="1"/>
            </p:cNvSpPr>
            <p:nvPr/>
          </p:nvSpPr>
          <p:spPr bwMode="auto">
            <a:xfrm>
              <a:off x="4090" y="177"/>
              <a:ext cx="3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5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37" name="Text Box 39"/>
            <p:cNvSpPr txBox="1">
              <a:spLocks noChangeArrowheads="1"/>
            </p:cNvSpPr>
            <p:nvPr/>
          </p:nvSpPr>
          <p:spPr bwMode="auto">
            <a:xfrm>
              <a:off x="4169" y="660"/>
              <a:ext cx="35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6A</a:t>
              </a:r>
              <a:endParaRPr lang="en-US" altLang="zh-CN">
                <a:cs typeface="Times New Roman" panose="02020603050405020304" pitchFamily="18" charset="0"/>
              </a:endParaRPr>
            </a:p>
          </p:txBody>
        </p:sp>
        <p:sp>
          <p:nvSpPr>
            <p:cNvPr id="38" name="Oval 40"/>
            <p:cNvSpPr>
              <a:spLocks noChangeArrowheads="1"/>
            </p:cNvSpPr>
            <p:nvPr/>
          </p:nvSpPr>
          <p:spPr bwMode="auto">
            <a:xfrm>
              <a:off x="4644" y="965"/>
              <a:ext cx="272" cy="2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39" name="Line 41"/>
            <p:cNvSpPr>
              <a:spLocks noChangeShapeType="1"/>
            </p:cNvSpPr>
            <p:nvPr/>
          </p:nvSpPr>
          <p:spPr bwMode="auto">
            <a:xfrm>
              <a:off x="4786" y="529"/>
              <a:ext cx="0" cy="0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4786" y="503"/>
              <a:ext cx="0" cy="11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Text Box 43"/>
            <p:cNvSpPr txBox="1">
              <a:spLocks noChangeArrowheads="1"/>
            </p:cNvSpPr>
            <p:nvPr/>
          </p:nvSpPr>
          <p:spPr bwMode="auto">
            <a:xfrm>
              <a:off x="4560" y="705"/>
              <a:ext cx="222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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2" name="Text Box 44"/>
            <p:cNvSpPr txBox="1">
              <a:spLocks noChangeArrowheads="1"/>
            </p:cNvSpPr>
            <p:nvPr/>
          </p:nvSpPr>
          <p:spPr bwMode="auto">
            <a:xfrm>
              <a:off x="4512" y="1185"/>
              <a:ext cx="27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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3" name="Text Box 45"/>
            <p:cNvSpPr txBox="1">
              <a:spLocks noChangeArrowheads="1"/>
            </p:cNvSpPr>
            <p:nvPr/>
          </p:nvSpPr>
          <p:spPr bwMode="auto">
            <a:xfrm>
              <a:off x="4752" y="308"/>
              <a:ext cx="3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223092" y="657933"/>
            <a:ext cx="8405813" cy="56630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5000"/>
              </a:spcBef>
              <a:defRPr/>
            </a:pP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求图示电路中各点的电位：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67544" y="3845148"/>
            <a:ext cx="5554662" cy="60939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解：</a:t>
            </a:r>
          </a:p>
        </p:txBody>
      </p:sp>
      <p:sp>
        <p:nvSpPr>
          <p:cNvPr id="56" name="Text Box 46"/>
          <p:cNvSpPr txBox="1">
            <a:spLocks noChangeArrowheads="1"/>
          </p:cNvSpPr>
          <p:nvPr/>
        </p:nvSpPr>
        <p:spPr bwMode="auto">
          <a:xfrm>
            <a:off x="1165151" y="3838798"/>
            <a:ext cx="4014787" cy="23336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元件两端的电压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10×6 = 60 V   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140 V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90 V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</a:p>
        </p:txBody>
      </p:sp>
      <p:sp>
        <p:nvSpPr>
          <p:cNvPr id="57" name="Text Box 60"/>
          <p:cNvSpPr txBox="1">
            <a:spLocks noChangeArrowheads="1"/>
          </p:cNvSpPr>
          <p:nvPr/>
        </p:nvSpPr>
        <p:spPr bwMode="auto">
          <a:xfrm>
            <a:off x="4381766" y="4080098"/>
            <a:ext cx="4202906" cy="2160591"/>
          </a:xfrm>
          <a:prstGeom prst="rect">
            <a:avLst/>
          </a:prstGeom>
          <a:gradFill rotWithShape="1">
            <a:gsLst>
              <a:gs pos="0">
                <a:srgbClr val="FFCC00"/>
              </a:gs>
              <a:gs pos="50000">
                <a:schemeClr val="bg1"/>
              </a:gs>
              <a:gs pos="100000">
                <a:srgbClr val="FFCC00"/>
              </a:gs>
            </a:gsLst>
            <a:lin ang="5400000" scaled="1"/>
          </a:gradFill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选用不同的参考点，各点电位的数值不同，但任意两点之间的电压不随参考点的改变而变化。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51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55" grpId="0"/>
      <p:bldP spid="56" grpId="0" build="p" autoUpdateAnimBg="0"/>
      <p:bldP spid="5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46" name="AutoShape 46"/>
          <p:cNvSpPr>
            <a:spLocks noChangeArrowheads="1"/>
          </p:cNvSpPr>
          <p:nvPr/>
        </p:nvSpPr>
        <p:spPr bwMode="auto">
          <a:xfrm rot="16305593" flipH="1">
            <a:off x="5019341" y="654924"/>
            <a:ext cx="365125" cy="1214437"/>
          </a:xfrm>
          <a:prstGeom prst="curvedRightArrow">
            <a:avLst>
              <a:gd name="adj1" fmla="val 66522"/>
              <a:gd name="adj2" fmla="val 133043"/>
              <a:gd name="adj3" fmla="val 33333"/>
            </a:avLst>
          </a:prstGeom>
          <a:gradFill rotWithShape="0">
            <a:gsLst>
              <a:gs pos="0">
                <a:srgbClr val="008000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47"/>
          <p:cNvGrpSpPr/>
          <p:nvPr/>
        </p:nvGrpSpPr>
        <p:grpSpPr bwMode="auto">
          <a:xfrm>
            <a:off x="5292080" y="1176239"/>
            <a:ext cx="3724275" cy="2008187"/>
            <a:chOff x="3414" y="2287"/>
            <a:chExt cx="2346" cy="1265"/>
          </a:xfrm>
        </p:grpSpPr>
        <p:sp>
          <p:nvSpPr>
            <p:cNvPr id="48137" name="Rectangle 48"/>
            <p:cNvSpPr>
              <a:spLocks noChangeArrowheads="1"/>
            </p:cNvSpPr>
            <p:nvPr/>
          </p:nvSpPr>
          <p:spPr bwMode="auto">
            <a:xfrm>
              <a:off x="5103" y="2691"/>
              <a:ext cx="65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+90V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8138" name="Text Box 49"/>
            <p:cNvSpPr txBox="1">
              <a:spLocks noChangeArrowheads="1"/>
            </p:cNvSpPr>
            <p:nvPr/>
          </p:nvSpPr>
          <p:spPr bwMode="auto">
            <a:xfrm>
              <a:off x="3862" y="2294"/>
              <a:ext cx="4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20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/>
            </a:p>
          </p:txBody>
        </p:sp>
        <p:sp>
          <p:nvSpPr>
            <p:cNvPr id="48139" name="Rectangle 50"/>
            <p:cNvSpPr>
              <a:spLocks noChangeArrowheads="1"/>
            </p:cNvSpPr>
            <p:nvPr/>
          </p:nvSpPr>
          <p:spPr bwMode="auto">
            <a:xfrm>
              <a:off x="4675" y="2287"/>
              <a:ext cx="5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5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  <a:endParaRPr lang="en-US" altLang="zh-CN">
                <a:sym typeface="Symbol" panose="05050102010706020507" pitchFamily="18" charset="2"/>
              </a:endParaRPr>
            </a:p>
          </p:txBody>
        </p:sp>
        <p:sp>
          <p:nvSpPr>
            <p:cNvPr id="48140" name="Text Box 51"/>
            <p:cNvSpPr txBox="1">
              <a:spLocks noChangeArrowheads="1"/>
            </p:cNvSpPr>
            <p:nvPr/>
          </p:nvSpPr>
          <p:spPr bwMode="auto">
            <a:xfrm>
              <a:off x="3425" y="2704"/>
              <a:ext cx="6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</a:rPr>
                <a:t>+140V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48141" name="Rectangle 52"/>
            <p:cNvSpPr>
              <a:spLocks noChangeArrowheads="1"/>
            </p:cNvSpPr>
            <p:nvPr/>
          </p:nvSpPr>
          <p:spPr bwMode="auto">
            <a:xfrm>
              <a:off x="3964" y="2575"/>
              <a:ext cx="291" cy="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2" name="Rectangle 53"/>
            <p:cNvSpPr>
              <a:spLocks noChangeArrowheads="1"/>
            </p:cNvSpPr>
            <p:nvPr/>
          </p:nvSpPr>
          <p:spPr bwMode="auto">
            <a:xfrm>
              <a:off x="4721" y="2575"/>
              <a:ext cx="291" cy="14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3" name="Line 54"/>
            <p:cNvSpPr>
              <a:spLocks noChangeShapeType="1"/>
            </p:cNvSpPr>
            <p:nvPr/>
          </p:nvSpPr>
          <p:spPr bwMode="auto">
            <a:xfrm>
              <a:off x="4255" y="2645"/>
              <a:ext cx="46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4" name="Rectangle 55"/>
            <p:cNvSpPr>
              <a:spLocks noChangeArrowheads="1"/>
            </p:cNvSpPr>
            <p:nvPr/>
          </p:nvSpPr>
          <p:spPr bwMode="auto">
            <a:xfrm>
              <a:off x="4430" y="2889"/>
              <a:ext cx="116" cy="3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45" name="Line 56"/>
            <p:cNvSpPr>
              <a:spLocks noChangeShapeType="1"/>
            </p:cNvSpPr>
            <p:nvPr/>
          </p:nvSpPr>
          <p:spPr bwMode="auto">
            <a:xfrm>
              <a:off x="4488" y="2645"/>
              <a:ext cx="0" cy="2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6" name="Line 57"/>
            <p:cNvSpPr>
              <a:spLocks noChangeShapeType="1"/>
            </p:cNvSpPr>
            <p:nvPr/>
          </p:nvSpPr>
          <p:spPr bwMode="auto">
            <a:xfrm>
              <a:off x="4488" y="3238"/>
              <a:ext cx="0" cy="3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7" name="Line 58"/>
            <p:cNvSpPr>
              <a:spLocks noChangeShapeType="1"/>
            </p:cNvSpPr>
            <p:nvPr/>
          </p:nvSpPr>
          <p:spPr bwMode="auto">
            <a:xfrm flipH="1">
              <a:off x="3702" y="2645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8" name="Line 59"/>
            <p:cNvSpPr>
              <a:spLocks noChangeShapeType="1"/>
            </p:cNvSpPr>
            <p:nvPr/>
          </p:nvSpPr>
          <p:spPr bwMode="auto">
            <a:xfrm>
              <a:off x="5012" y="2645"/>
              <a:ext cx="2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49" name="Line 60"/>
            <p:cNvSpPr>
              <a:spLocks noChangeShapeType="1"/>
            </p:cNvSpPr>
            <p:nvPr/>
          </p:nvSpPr>
          <p:spPr bwMode="auto">
            <a:xfrm>
              <a:off x="4412" y="3552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150" name="Rectangle 61"/>
            <p:cNvSpPr>
              <a:spLocks noChangeArrowheads="1"/>
            </p:cNvSpPr>
            <p:nvPr/>
          </p:nvSpPr>
          <p:spPr bwMode="auto">
            <a:xfrm>
              <a:off x="4548" y="2914"/>
              <a:ext cx="3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6</a:t>
              </a:r>
              <a:r>
                <a:rPr lang="en-US" altLang="zh-CN" b="1">
                  <a:sym typeface="Symbol" panose="05050102010706020507" pitchFamily="18" charset="2"/>
                </a:rPr>
                <a:t></a:t>
              </a:r>
            </a:p>
          </p:txBody>
        </p:sp>
        <p:sp>
          <p:nvSpPr>
            <p:cNvPr id="48151" name="Oval 62"/>
            <p:cNvSpPr>
              <a:spLocks noChangeArrowheads="1"/>
            </p:cNvSpPr>
            <p:nvPr/>
          </p:nvSpPr>
          <p:spPr bwMode="auto">
            <a:xfrm>
              <a:off x="3633" y="2606"/>
              <a:ext cx="60" cy="7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2" name="Oval 63"/>
            <p:cNvSpPr>
              <a:spLocks noChangeArrowheads="1"/>
            </p:cNvSpPr>
            <p:nvPr/>
          </p:nvSpPr>
          <p:spPr bwMode="auto">
            <a:xfrm>
              <a:off x="5283" y="2607"/>
              <a:ext cx="60" cy="7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8153" name="Text Box 64"/>
            <p:cNvSpPr txBox="1">
              <a:spLocks noChangeArrowheads="1"/>
            </p:cNvSpPr>
            <p:nvPr/>
          </p:nvSpPr>
          <p:spPr bwMode="auto">
            <a:xfrm>
              <a:off x="3414" y="2432"/>
              <a:ext cx="21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rgbClr val="000000"/>
                  </a:solidFill>
                </a:rPr>
                <a:t>c</a:t>
              </a:r>
              <a:endParaRPr lang="en-US" altLang="zh-CN" sz="2800" b="1" i="1">
                <a:solidFill>
                  <a:srgbClr val="000000"/>
                </a:solidFill>
              </a:endParaRPr>
            </a:p>
          </p:txBody>
        </p:sp>
        <p:sp>
          <p:nvSpPr>
            <p:cNvPr id="48154" name="Text Box 65"/>
            <p:cNvSpPr txBox="1">
              <a:spLocks noChangeArrowheads="1"/>
            </p:cNvSpPr>
            <p:nvPr/>
          </p:nvSpPr>
          <p:spPr bwMode="auto">
            <a:xfrm>
              <a:off x="5384" y="2464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</a:rPr>
                <a:t>d</a:t>
              </a:r>
              <a:endParaRPr lang="en-US" altLang="zh-CN" b="1" i="1">
                <a:solidFill>
                  <a:srgbClr val="000000"/>
                </a:solidFill>
              </a:endParaRPr>
            </a:p>
          </p:txBody>
        </p:sp>
      </p:grpSp>
      <p:pic>
        <p:nvPicPr>
          <p:cNvPr id="128066" name="Picture 66" descr="图片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00832"/>
            <a:ext cx="5476875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Rectangle 2"/>
          <p:cNvSpPr>
            <a:spLocks noChangeArrowheads="1"/>
          </p:cNvSpPr>
          <p:nvPr/>
        </p:nvSpPr>
        <p:spPr bwMode="auto">
          <a:xfrm>
            <a:off x="512068" y="628969"/>
            <a:ext cx="3771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99"/>
                </a:solidFill>
              </a:rPr>
              <a:t>3. </a:t>
            </a:r>
            <a:r>
              <a:rPr lang="zh-CN" altLang="en-US" sz="2800" b="1" dirty="0">
                <a:solidFill>
                  <a:srgbClr val="000099"/>
                </a:solidFill>
              </a:rPr>
              <a:t>利用电位化简电路</a:t>
            </a:r>
          </a:p>
        </p:txBody>
      </p:sp>
      <p:sp>
        <p:nvSpPr>
          <p:cNvPr id="29" name="Rectangle 67"/>
          <p:cNvSpPr>
            <a:spLocks noChangeArrowheads="1"/>
          </p:cNvSpPr>
          <p:nvPr/>
        </p:nvSpPr>
        <p:spPr bwMode="auto">
          <a:xfrm>
            <a:off x="3810000" y="4761507"/>
            <a:ext cx="40957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" name="AutoShape 105"/>
          <p:cNvSpPr>
            <a:spLocks noChangeArrowheads="1"/>
          </p:cNvSpPr>
          <p:nvPr/>
        </p:nvSpPr>
        <p:spPr bwMode="auto">
          <a:xfrm>
            <a:off x="4198938" y="4978995"/>
            <a:ext cx="574675" cy="360362"/>
          </a:xfrm>
          <a:prstGeom prst="notchedRightArrow">
            <a:avLst>
              <a:gd name="adj1" fmla="val 50000"/>
              <a:gd name="adj2" fmla="val 39868"/>
            </a:avLst>
          </a:prstGeom>
          <a:gradFill rotWithShape="1">
            <a:gsLst>
              <a:gs pos="0">
                <a:srgbClr val="FF0000"/>
              </a:gs>
              <a:gs pos="100000">
                <a:srgbClr val="0099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31" name="Picture 107" descr="图片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4042370"/>
            <a:ext cx="3246437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08" descr="图片2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0" y="3783607"/>
            <a:ext cx="3776663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9930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46" grpId="0" animBg="1"/>
      <p:bldP spid="3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104" name="Picture 56" descr="图片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946525"/>
            <a:ext cx="4173537" cy="229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75" name="Text Box 27"/>
          <p:cNvSpPr txBox="1">
            <a:spLocks noChangeArrowheads="1"/>
          </p:cNvSpPr>
          <p:nvPr/>
        </p:nvSpPr>
        <p:spPr bwMode="auto">
          <a:xfrm>
            <a:off x="323850" y="531813"/>
            <a:ext cx="8583613" cy="519112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2: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图示电路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计算开关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断开和闭合时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点的电位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076" name="Text Box 28"/>
          <p:cNvSpPr txBox="1">
            <a:spLocks noChangeArrowheads="1"/>
          </p:cNvSpPr>
          <p:nvPr/>
        </p:nvSpPr>
        <p:spPr bwMode="auto">
          <a:xfrm>
            <a:off x="332508" y="1308639"/>
            <a:ext cx="465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cs typeface="Times New Roman" panose="02020603050405020304" pitchFamily="18" charset="0"/>
              </a:rPr>
              <a:t>解</a:t>
            </a:r>
            <a:r>
              <a:rPr lang="en-US" altLang="zh-CN" sz="2800" b="1" dirty="0">
                <a:cs typeface="Times New Roman" panose="02020603050405020304" pitchFamily="18" charset="0"/>
              </a:rPr>
              <a:t>: (1) </a:t>
            </a:r>
            <a:r>
              <a:rPr lang="zh-CN" altLang="en-US" sz="2800" b="1" dirty="0">
                <a:cs typeface="Times New Roman" panose="02020603050405020304" pitchFamily="18" charset="0"/>
              </a:rPr>
              <a:t>当开关</a:t>
            </a:r>
            <a:r>
              <a:rPr lang="en-US" altLang="zh-CN" sz="2800" b="1" dirty="0"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cs typeface="Times New Roman" panose="02020603050405020304" pitchFamily="18" charset="0"/>
              </a:rPr>
              <a:t>断开时</a:t>
            </a:r>
          </a:p>
        </p:txBody>
      </p:sp>
      <p:sp>
        <p:nvSpPr>
          <p:cNvPr id="130077" name="Rectangle 29"/>
          <p:cNvSpPr>
            <a:spLocks noChangeArrowheads="1"/>
          </p:cNvSpPr>
          <p:nvPr/>
        </p:nvSpPr>
        <p:spPr bwMode="auto">
          <a:xfrm>
            <a:off x="915092" y="3065349"/>
            <a:ext cx="5040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cs typeface="Times New Roman" panose="02020603050405020304" pitchFamily="18" charset="0"/>
              </a:rPr>
              <a:t>当开关闭合时</a:t>
            </a:r>
            <a:r>
              <a:rPr lang="en-US" altLang="zh-CN" sz="2800" b="1" dirty="0"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cs typeface="Times New Roman" panose="02020603050405020304" pitchFamily="18" charset="0"/>
              </a:rPr>
              <a:t>电路如图</a:t>
            </a:r>
            <a:r>
              <a:rPr lang="en-US" altLang="zh-CN" sz="2800" b="1" dirty="0"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ea typeface="楷体_GB2312" pitchFamily="49" charset="-122"/>
                <a:cs typeface="Times New Roman" panose="02020603050405020304" pitchFamily="18" charset="0"/>
              </a:rPr>
              <a:t>b)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30078" name="Rectangle 30"/>
          <p:cNvSpPr>
            <a:spLocks noChangeArrowheads="1"/>
          </p:cNvSpPr>
          <p:nvPr/>
        </p:nvSpPr>
        <p:spPr bwMode="auto">
          <a:xfrm>
            <a:off x="1354690" y="3605752"/>
            <a:ext cx="34925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电流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cs typeface="Times New Roman" panose="02020603050405020304" pitchFamily="18" charset="0"/>
              </a:rPr>
              <a:t>= 0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电位 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= 0V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sp>
        <p:nvSpPr>
          <p:cNvPr id="130079" name="Rectangle 31"/>
          <p:cNvSpPr>
            <a:spLocks noChangeArrowheads="1"/>
          </p:cNvSpPr>
          <p:nvPr/>
        </p:nvSpPr>
        <p:spPr bwMode="auto">
          <a:xfrm>
            <a:off x="1358336" y="1858897"/>
            <a:ext cx="2847975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电流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 </a:t>
            </a:r>
            <a:r>
              <a:rPr lang="en-US" altLang="zh-CN" sz="2800" b="1" dirty="0"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2 </a:t>
            </a:r>
            <a:r>
              <a:rPr lang="en-US" altLang="zh-CN" sz="2800" b="1" dirty="0">
                <a:cs typeface="Times New Roman" panose="02020603050405020304" pitchFamily="18" charset="0"/>
              </a:rPr>
              <a:t>= 0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电位 </a:t>
            </a:r>
            <a:r>
              <a:rPr lang="en-US" altLang="zh-CN" sz="2800" b="1" i="1" dirty="0">
                <a:solidFill>
                  <a:srgbClr val="FF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0000"/>
                </a:solidFill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= 6V</a:t>
            </a:r>
            <a:endParaRPr lang="en-US" altLang="zh-CN" sz="2800" b="1" dirty="0">
              <a:cs typeface="Times New Roman" panose="02020603050405020304" pitchFamily="18" charset="0"/>
            </a:endParaRPr>
          </a:p>
        </p:txBody>
      </p:sp>
      <p:grpSp>
        <p:nvGrpSpPr>
          <p:cNvPr id="50184" name="Group 32"/>
          <p:cNvGrpSpPr/>
          <p:nvPr/>
        </p:nvGrpSpPr>
        <p:grpSpPr bwMode="auto">
          <a:xfrm>
            <a:off x="5480050" y="1000125"/>
            <a:ext cx="2533650" cy="2805113"/>
            <a:chOff x="3270" y="650"/>
            <a:chExt cx="1639" cy="1815"/>
          </a:xfrm>
        </p:grpSpPr>
        <p:sp>
          <p:nvSpPr>
            <p:cNvPr id="50186" name="Rectangle 33"/>
            <p:cNvSpPr>
              <a:spLocks noChangeArrowheads="1"/>
            </p:cNvSpPr>
            <p:nvPr/>
          </p:nvSpPr>
          <p:spPr bwMode="auto">
            <a:xfrm>
              <a:off x="3270" y="1044"/>
              <a:ext cx="618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2k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187" name="Text Box 34"/>
            <p:cNvSpPr txBox="1">
              <a:spLocks noChangeArrowheads="1"/>
            </p:cNvSpPr>
            <p:nvPr/>
          </p:nvSpPr>
          <p:spPr bwMode="auto">
            <a:xfrm>
              <a:off x="3878" y="650"/>
              <a:ext cx="47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FF0000"/>
                  </a:solidFill>
                  <a:cs typeface="Times New Roman" panose="02020603050405020304" pitchFamily="18" charset="0"/>
                </a:rPr>
                <a:t>+6V</a:t>
              </a:r>
              <a:endParaRPr lang="en-US" altLang="zh-CN">
                <a:solidFill>
                  <a:srgbClr val="FF0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50188" name="Rectangle 35"/>
            <p:cNvSpPr>
              <a:spLocks noChangeArrowheads="1"/>
            </p:cNvSpPr>
            <p:nvPr/>
          </p:nvSpPr>
          <p:spPr bwMode="auto">
            <a:xfrm rot="5400000" flipV="1">
              <a:off x="3676" y="1134"/>
              <a:ext cx="276" cy="12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0189" name="Line 36"/>
            <p:cNvSpPr>
              <a:spLocks noChangeShapeType="1"/>
            </p:cNvSpPr>
            <p:nvPr/>
          </p:nvSpPr>
          <p:spPr bwMode="auto">
            <a:xfrm rot="5400000" flipV="1">
              <a:off x="3648" y="1501"/>
              <a:ext cx="335" cy="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0" name="Line 37"/>
            <p:cNvSpPr>
              <a:spLocks noChangeShapeType="1"/>
            </p:cNvSpPr>
            <p:nvPr/>
          </p:nvSpPr>
          <p:spPr bwMode="auto">
            <a:xfrm rot="5400000" flipH="1" flipV="1">
              <a:off x="3690" y="935"/>
              <a:ext cx="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1" name="Line 38"/>
            <p:cNvSpPr>
              <a:spLocks noChangeShapeType="1"/>
            </p:cNvSpPr>
            <p:nvPr/>
          </p:nvSpPr>
          <p:spPr bwMode="auto">
            <a:xfrm flipH="1">
              <a:off x="3814" y="1633"/>
              <a:ext cx="1" cy="1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2" name="Line 39"/>
            <p:cNvSpPr>
              <a:spLocks noChangeShapeType="1"/>
            </p:cNvSpPr>
            <p:nvPr/>
          </p:nvSpPr>
          <p:spPr bwMode="auto">
            <a:xfrm>
              <a:off x="3815" y="2024"/>
              <a:ext cx="0" cy="3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3" name="Line 40"/>
            <p:cNvSpPr>
              <a:spLocks noChangeShapeType="1"/>
            </p:cNvSpPr>
            <p:nvPr/>
          </p:nvSpPr>
          <p:spPr bwMode="auto">
            <a:xfrm>
              <a:off x="3753" y="2387"/>
              <a:ext cx="1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4" name="Oval 41"/>
            <p:cNvSpPr>
              <a:spLocks noChangeArrowheads="1"/>
            </p:cNvSpPr>
            <p:nvPr/>
          </p:nvSpPr>
          <p:spPr bwMode="auto">
            <a:xfrm>
              <a:off x="3782" y="748"/>
              <a:ext cx="63" cy="63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0195" name="Text Box 42"/>
            <p:cNvSpPr txBox="1">
              <a:spLocks noChangeArrowheads="1"/>
            </p:cNvSpPr>
            <p:nvPr/>
          </p:nvSpPr>
          <p:spPr bwMode="auto">
            <a:xfrm>
              <a:off x="4647" y="1456"/>
              <a:ext cx="26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solidFill>
                    <a:srgbClr val="000000"/>
                  </a:solidFill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0196" name="Rectangle 43"/>
            <p:cNvSpPr>
              <a:spLocks noChangeArrowheads="1"/>
            </p:cNvSpPr>
            <p:nvPr/>
          </p:nvSpPr>
          <p:spPr bwMode="auto">
            <a:xfrm>
              <a:off x="3987" y="1292"/>
              <a:ext cx="617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cs typeface="Times New Roman" panose="02020603050405020304" pitchFamily="18" charset="0"/>
                </a:rPr>
                <a:t>2k</a:t>
              </a:r>
              <a:r>
                <a:rPr lang="en-US" altLang="zh-CN" b="1"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0197" name="Rectangle 44"/>
            <p:cNvSpPr>
              <a:spLocks noChangeArrowheads="1"/>
            </p:cNvSpPr>
            <p:nvPr/>
          </p:nvSpPr>
          <p:spPr bwMode="auto">
            <a:xfrm>
              <a:off x="4064" y="1558"/>
              <a:ext cx="309" cy="1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0198" name="Line 45"/>
            <p:cNvSpPr>
              <a:spLocks noChangeShapeType="1"/>
            </p:cNvSpPr>
            <p:nvPr/>
          </p:nvSpPr>
          <p:spPr bwMode="auto">
            <a:xfrm>
              <a:off x="4373" y="1614"/>
              <a:ext cx="2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199" name="Oval 46"/>
            <p:cNvSpPr>
              <a:spLocks noChangeArrowheads="1"/>
            </p:cNvSpPr>
            <p:nvPr/>
          </p:nvSpPr>
          <p:spPr bwMode="auto">
            <a:xfrm>
              <a:off x="4606" y="1578"/>
              <a:ext cx="64" cy="6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50200" name="Line 47"/>
            <p:cNvSpPr>
              <a:spLocks noChangeShapeType="1"/>
            </p:cNvSpPr>
            <p:nvPr/>
          </p:nvSpPr>
          <p:spPr bwMode="auto">
            <a:xfrm flipV="1">
              <a:off x="3817" y="1614"/>
              <a:ext cx="24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01" name="Line 48"/>
            <p:cNvSpPr>
              <a:spLocks noChangeShapeType="1"/>
            </p:cNvSpPr>
            <p:nvPr/>
          </p:nvSpPr>
          <p:spPr bwMode="auto">
            <a:xfrm rot="758663" flipH="1" flipV="1">
              <a:off x="3678" y="1796"/>
              <a:ext cx="163" cy="2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02" name="Text Box 49"/>
            <p:cNvSpPr txBox="1">
              <a:spLocks noChangeArrowheads="1"/>
            </p:cNvSpPr>
            <p:nvPr/>
          </p:nvSpPr>
          <p:spPr bwMode="auto">
            <a:xfrm>
              <a:off x="3407" y="1648"/>
              <a:ext cx="229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50203" name="Line 50"/>
            <p:cNvSpPr>
              <a:spLocks noChangeShapeType="1"/>
            </p:cNvSpPr>
            <p:nvPr/>
          </p:nvSpPr>
          <p:spPr bwMode="auto">
            <a:xfrm>
              <a:off x="3969" y="999"/>
              <a:ext cx="0" cy="3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04" name="Rectangle 51"/>
            <p:cNvSpPr>
              <a:spLocks noChangeArrowheads="1"/>
            </p:cNvSpPr>
            <p:nvPr/>
          </p:nvSpPr>
          <p:spPr bwMode="auto">
            <a:xfrm>
              <a:off x="4091" y="1714"/>
              <a:ext cx="264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50205" name="Rectangle 52"/>
            <p:cNvSpPr>
              <a:spLocks noChangeArrowheads="1"/>
            </p:cNvSpPr>
            <p:nvPr/>
          </p:nvSpPr>
          <p:spPr bwMode="auto">
            <a:xfrm>
              <a:off x="3968" y="1030"/>
              <a:ext cx="26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baseline="-25000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0206" name="Line 53"/>
            <p:cNvSpPr>
              <a:spLocks noChangeShapeType="1"/>
            </p:cNvSpPr>
            <p:nvPr/>
          </p:nvSpPr>
          <p:spPr bwMode="auto">
            <a:xfrm rot="16200000" flipH="1">
              <a:off x="4217" y="1534"/>
              <a:ext cx="1" cy="40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207" name="Text Box 54"/>
            <p:cNvSpPr txBox="1">
              <a:spLocks noChangeArrowheads="1"/>
            </p:cNvSpPr>
            <p:nvPr/>
          </p:nvSpPr>
          <p:spPr bwMode="auto">
            <a:xfrm>
              <a:off x="3987" y="2169"/>
              <a:ext cx="702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cs typeface="Times New Roman" panose="02020603050405020304" pitchFamily="18" charset="0"/>
                </a:rPr>
                <a:t>(a)</a:t>
              </a:r>
            </a:p>
          </p:txBody>
        </p:sp>
      </p:grpSp>
      <p:sp>
        <p:nvSpPr>
          <p:cNvPr id="130103" name="AutoShape 55" descr="棚架"/>
          <p:cNvSpPr>
            <a:spLocks noChangeArrowheads="1"/>
          </p:cNvSpPr>
          <p:nvPr/>
        </p:nvSpPr>
        <p:spPr bwMode="auto">
          <a:xfrm>
            <a:off x="2195513" y="5405438"/>
            <a:ext cx="2341562" cy="990600"/>
          </a:xfrm>
          <a:prstGeom prst="wedgeEllipseCallout">
            <a:avLst>
              <a:gd name="adj1" fmla="val 82069"/>
              <a:gd name="adj2" fmla="val -4727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28575">
            <a:solidFill>
              <a:srgbClr val="0066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EC0000"/>
                </a:solidFill>
                <a:cs typeface="Times New Roman" panose="02020603050405020304" pitchFamily="18" charset="0"/>
              </a:rPr>
              <a:t>电流在闭合</a:t>
            </a:r>
          </a:p>
          <a:p>
            <a:pPr algn="ctr" eaLnBrk="1" hangingPunct="1"/>
            <a:r>
              <a:rPr lang="zh-CN" altLang="en-US" b="1" dirty="0">
                <a:solidFill>
                  <a:srgbClr val="EC0000"/>
                </a:solidFill>
                <a:cs typeface="Times New Roman" panose="02020603050405020304" pitchFamily="18" charset="0"/>
              </a:rPr>
              <a:t>路径中流通</a:t>
            </a:r>
          </a:p>
        </p:txBody>
      </p:sp>
    </p:spTree>
    <p:extLst>
      <p:ext uri="{BB962C8B-B14F-4D97-AF65-F5344CB8AC3E}">
        <p14:creationId xmlns:p14="http://schemas.microsoft.com/office/powerpoint/2010/main" val="3637392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0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76" grpId="0" autoUpdateAnimBg="0"/>
      <p:bldP spid="130077" grpId="0" autoUpdateAnimBg="0"/>
      <p:bldP spid="130078" grpId="0" autoUpdateAnimBg="0"/>
      <p:bldP spid="130079" grpId="0" build="p" autoUpdateAnimBg="0"/>
      <p:bldP spid="130103" grpId="0" animBg="1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99495" y="649339"/>
            <a:ext cx="1066800" cy="609600"/>
          </a:xfr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3008" y="610838"/>
            <a:ext cx="815144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 dirty="0"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cs typeface="Times New Roman" panose="02020603050405020304" pitchFamily="18" charset="0"/>
              </a:rPr>
              <a:t>电路如图 </a:t>
            </a:r>
            <a:r>
              <a:rPr lang="en-US" altLang="zh-CN" sz="2800" b="1" dirty="0">
                <a:cs typeface="Times New Roman" panose="02020603050405020304" pitchFamily="18" charset="0"/>
              </a:rPr>
              <a:t>(a) </a:t>
            </a:r>
            <a:r>
              <a:rPr lang="zh-CN" altLang="en-US" sz="2800" b="1" dirty="0">
                <a:cs typeface="Times New Roman" panose="02020603050405020304" pitchFamily="18" charset="0"/>
              </a:rPr>
              <a:t>所示，</a:t>
            </a:r>
            <a:r>
              <a:rPr lang="en-US" altLang="zh-CN" sz="2800" b="1" dirty="0"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cs typeface="Times New Roman" panose="02020603050405020304" pitchFamily="18" charset="0"/>
              </a:rPr>
              <a:t>零电位参考点在哪里？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画电路图表示出来。</a:t>
            </a:r>
            <a:r>
              <a:rPr lang="en-US" altLang="zh-CN" sz="2800" b="1" dirty="0"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cs typeface="Times New Roman" panose="02020603050405020304" pitchFamily="18" charset="0"/>
              </a:rPr>
              <a:t>当电位器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P </a:t>
            </a:r>
            <a:r>
              <a:rPr lang="zh-CN" altLang="en-US" sz="2800" b="1" dirty="0">
                <a:cs typeface="Times New Roman" panose="02020603050405020304" pitchFamily="18" charset="0"/>
              </a:rPr>
              <a:t>的滑动触点向下滑动时，</a:t>
            </a:r>
            <a:r>
              <a:rPr lang="en-US" altLang="zh-CN" sz="2800" b="1" dirty="0"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cs typeface="Times New Roman" panose="02020603050405020304" pitchFamily="18" charset="0"/>
              </a:rPr>
              <a:t>、</a:t>
            </a:r>
            <a:r>
              <a:rPr lang="en-US" altLang="zh-CN" sz="2800" b="1" dirty="0"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cs typeface="Times New Roman" panose="02020603050405020304" pitchFamily="18" charset="0"/>
              </a:rPr>
              <a:t>两点的电位增高了还是降低了？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5652120" y="3908526"/>
            <a:ext cx="762000" cy="457200"/>
          </a:xfrm>
          <a:prstGeom prst="notchedRight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3F4C4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355976" y="2321396"/>
            <a:ext cx="1563687" cy="3705322"/>
            <a:chOff x="4177481" y="2189436"/>
            <a:chExt cx="1563687" cy="3705322"/>
          </a:xfrm>
        </p:grpSpPr>
        <p:sp>
          <p:nvSpPr>
            <p:cNvPr id="51208" name="Text Box 28"/>
            <p:cNvSpPr txBox="1">
              <a:spLocks noChangeArrowheads="1"/>
            </p:cNvSpPr>
            <p:nvPr/>
          </p:nvSpPr>
          <p:spPr bwMode="auto">
            <a:xfrm>
              <a:off x="4584253" y="5437558"/>
              <a:ext cx="5397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dirty="0">
                  <a:cs typeface="Times New Roman" panose="02020603050405020304" pitchFamily="18" charset="0"/>
                </a:rPr>
                <a:t>(a)</a:t>
              </a:r>
            </a:p>
          </p:txBody>
        </p:sp>
        <p:pic>
          <p:nvPicPr>
            <p:cNvPr id="51209" name="Picture 62" descr="图片2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7481" y="2189436"/>
              <a:ext cx="1563687" cy="332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31135" name="Picture 63" descr="图片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056" y="2192808"/>
            <a:ext cx="2184400" cy="3900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5017" y="2996952"/>
            <a:ext cx="3830959" cy="216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cs typeface="Times New Roman" panose="02020603050405020304" pitchFamily="18" charset="0"/>
              </a:rPr>
              <a:t>(1) </a:t>
            </a:r>
            <a:r>
              <a:rPr lang="zh-CN" altLang="en-US" sz="2800" b="1" dirty="0">
                <a:cs typeface="Times New Roman" panose="02020603050405020304" pitchFamily="18" charset="0"/>
              </a:rPr>
              <a:t>零电位参考点为 </a:t>
            </a:r>
            <a:r>
              <a:rPr lang="en-US" altLang="zh-CN" sz="2800" b="1" dirty="0">
                <a:cs typeface="Times New Roman" panose="02020603050405020304" pitchFamily="18" charset="0"/>
              </a:rPr>
              <a:t>+ 12V </a:t>
            </a:r>
            <a:r>
              <a:rPr lang="zh-CN" altLang="en-US" sz="2800" b="1" dirty="0">
                <a:cs typeface="Times New Roman" panose="02020603050405020304" pitchFamily="18" charset="0"/>
              </a:rPr>
              <a:t>电源的“</a:t>
            </a:r>
            <a:r>
              <a:rPr lang="en-US" altLang="zh-CN" sz="2800" b="1" dirty="0">
                <a:cs typeface="Times New Roman" panose="02020603050405020304" pitchFamily="18" charset="0"/>
              </a:rPr>
              <a:t>–</a:t>
            </a:r>
            <a:r>
              <a:rPr lang="zh-CN" altLang="en-US" sz="2800" b="1" dirty="0">
                <a:cs typeface="Times New Roman" panose="02020603050405020304" pitchFamily="18" charset="0"/>
              </a:rPr>
              <a:t>”</a:t>
            </a:r>
            <a:r>
              <a:rPr lang="en-US" altLang="zh-CN" sz="2800" b="1" dirty="0"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cs typeface="Times New Roman" panose="02020603050405020304" pitchFamily="18" charset="0"/>
              </a:rPr>
              <a:t>端与</a:t>
            </a:r>
            <a:r>
              <a:rPr lang="en-US" altLang="zh-CN" sz="2800" b="1" dirty="0">
                <a:cs typeface="Times New Roman" panose="02020603050405020304" pitchFamily="18" charset="0"/>
              </a:rPr>
              <a:t>–12V</a:t>
            </a:r>
            <a:r>
              <a:rPr lang="zh-CN" altLang="en-US" sz="2800" b="1" dirty="0">
                <a:cs typeface="Times New Roman" panose="02020603050405020304" pitchFamily="18" charset="0"/>
              </a:rPr>
              <a:t>电源的“</a:t>
            </a:r>
            <a:r>
              <a:rPr lang="en-US" altLang="zh-CN" sz="2800" b="1" dirty="0"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cs typeface="Times New Roman" panose="02020603050405020304" pitchFamily="18" charset="0"/>
              </a:rPr>
              <a:t>” 端的联接处，如图 </a:t>
            </a:r>
            <a:r>
              <a:rPr lang="en-US" altLang="zh-CN" sz="2800" b="1" dirty="0">
                <a:cs typeface="Times New Roman" panose="02020603050405020304" pitchFamily="18" charset="0"/>
              </a:rPr>
              <a:t>(b)</a:t>
            </a:r>
            <a:r>
              <a:rPr lang="zh-CN" altLang="en-US" sz="2800" b="1" dirty="0"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700039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468576" y="4653136"/>
            <a:ext cx="8089056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cs typeface="Times New Roman" panose="02020603050405020304" pitchFamily="18" charset="0"/>
              </a:rPr>
              <a:t>当电位器</a:t>
            </a:r>
            <a:r>
              <a:rPr lang="en-US" altLang="zh-CN" sz="2800" b="1" i="1" dirty="0"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P</a:t>
            </a:r>
            <a:r>
              <a:rPr lang="zh-CN" altLang="en-US" sz="2800" b="1" dirty="0">
                <a:cs typeface="Times New Roman" panose="02020603050405020304" pitchFamily="18" charset="0"/>
              </a:rPr>
              <a:t>的滑动触点向下滑动时，回路中的电流 </a:t>
            </a:r>
            <a:r>
              <a:rPr lang="en-US" altLang="zh-CN" sz="2800" b="1" i="1" dirty="0">
                <a:cs typeface="Times New Roman" panose="02020603050405020304" pitchFamily="18" charset="0"/>
              </a:rPr>
              <a:t>I </a:t>
            </a:r>
            <a:r>
              <a:rPr lang="zh-CN" altLang="en-US" sz="2800" b="1" dirty="0">
                <a:cs typeface="Times New Roman" panose="02020603050405020304" pitchFamily="18" charset="0"/>
              </a:rPr>
              <a:t>减小，所以</a:t>
            </a:r>
            <a:r>
              <a:rPr lang="en-US" altLang="zh-CN" sz="2800" b="1" dirty="0"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cs typeface="Times New Roman" panose="02020603050405020304" pitchFamily="18" charset="0"/>
              </a:rPr>
              <a:t>电位增高、</a:t>
            </a:r>
            <a:r>
              <a:rPr lang="en-US" altLang="zh-CN" sz="2800" b="1" dirty="0"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cs typeface="Times New Roman" panose="02020603050405020304" pitchFamily="18" charset="0"/>
              </a:rPr>
              <a:t>点电位降低。</a:t>
            </a:r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468576" y="811689"/>
            <a:ext cx="3300413" cy="11264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–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+12</a:t>
            </a:r>
            <a:endParaRPr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V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12</a:t>
            </a:r>
          </a:p>
        </p:txBody>
      </p:sp>
      <p:sp>
        <p:nvSpPr>
          <p:cNvPr id="131078" name="AutoShape 6"/>
          <p:cNvSpPr>
            <a:spLocks noChangeArrowheads="1"/>
          </p:cNvSpPr>
          <p:nvPr/>
        </p:nvSpPr>
        <p:spPr bwMode="auto">
          <a:xfrm>
            <a:off x="5327365" y="2365245"/>
            <a:ext cx="735860" cy="441516"/>
          </a:xfrm>
          <a:prstGeom prst="notchedRightArrow">
            <a:avLst>
              <a:gd name="adj1" fmla="val 50000"/>
              <a:gd name="adj2" fmla="val 41667"/>
            </a:avLst>
          </a:prstGeom>
          <a:gradFill rotWithShape="0">
            <a:gsLst>
              <a:gs pos="0">
                <a:srgbClr val="F3F4C4"/>
              </a:gs>
              <a:gs pos="100000">
                <a:srgbClr val="FF0000"/>
              </a:gs>
            </a:gsLst>
            <a:lin ang="0" scaled="1"/>
          </a:gradFill>
          <a:ln w="9525">
            <a:solidFill>
              <a:srgbClr val="FF0000"/>
            </a:solidFill>
            <a:miter lim="800000"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51208" name="Text Box 28"/>
          <p:cNvSpPr txBox="1">
            <a:spLocks noChangeArrowheads="1"/>
          </p:cNvSpPr>
          <p:nvPr/>
        </p:nvSpPr>
        <p:spPr bwMode="auto">
          <a:xfrm>
            <a:off x="4401982" y="3963206"/>
            <a:ext cx="5437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51209" name="Picture 62" descr="图片2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44" y="816873"/>
            <a:ext cx="1510046" cy="321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1135" name="Picture 63" descr="图片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719" y="692696"/>
            <a:ext cx="2109465" cy="3766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3232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utoUpdateAnimBg="0"/>
      <p:bldP spid="131079" grpId="0" build="p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3409" y="1620570"/>
            <a:ext cx="5957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FFFF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 章 结 束</a:t>
            </a:r>
            <a:endParaRPr lang="zh-CN" altLang="en-US" sz="8800" b="1" dirty="0">
              <a:solidFill>
                <a:srgbClr val="FFFF00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5395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19325" y="533400"/>
            <a:ext cx="41910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1. 2 </a:t>
            </a:r>
            <a:r>
              <a:rPr lang="zh-CN" altLang="en-US" sz="3600" b="1" dirty="0">
                <a:solidFill>
                  <a:srgbClr val="E6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电路模型</a:t>
            </a:r>
          </a:p>
        </p:txBody>
      </p:sp>
      <p:sp>
        <p:nvSpPr>
          <p:cNvPr id="3" name="Rectangle 218"/>
          <p:cNvSpPr>
            <a:spLocks noChangeArrowheads="1"/>
          </p:cNvSpPr>
          <p:nvPr/>
        </p:nvSpPr>
        <p:spPr bwMode="auto">
          <a:xfrm>
            <a:off x="663575" y="1719763"/>
            <a:ext cx="5314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如：</a:t>
            </a:r>
            <a:r>
              <a:rPr lang="zh-CN" altLang="en-US" sz="2800" b="1">
                <a:latin typeface="宋体" panose="02010600030101010101" pitchFamily="2" charset="-122"/>
              </a:rPr>
              <a:t>一个白炽灯在有电流通过时</a:t>
            </a:r>
          </a:p>
        </p:txBody>
      </p:sp>
      <p:grpSp>
        <p:nvGrpSpPr>
          <p:cNvPr id="4" name="Group 235"/>
          <p:cNvGrpSpPr/>
          <p:nvPr/>
        </p:nvGrpSpPr>
        <p:grpSpPr bwMode="auto">
          <a:xfrm>
            <a:off x="1919288" y="2865938"/>
            <a:ext cx="914400" cy="1389063"/>
            <a:chOff x="951" y="3071"/>
            <a:chExt cx="645" cy="955"/>
          </a:xfrm>
        </p:grpSpPr>
        <p:sp>
          <p:nvSpPr>
            <p:cNvPr id="7220" name="Rectangle 236"/>
            <p:cNvSpPr>
              <a:spLocks noChangeArrowheads="1"/>
            </p:cNvSpPr>
            <p:nvPr/>
          </p:nvSpPr>
          <p:spPr bwMode="auto">
            <a:xfrm>
              <a:off x="1265" y="3635"/>
              <a:ext cx="240" cy="142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1" name="Line 237"/>
            <p:cNvSpPr>
              <a:spLocks noChangeShapeType="1"/>
            </p:cNvSpPr>
            <p:nvPr/>
          </p:nvSpPr>
          <p:spPr bwMode="auto">
            <a:xfrm>
              <a:off x="1265" y="3675"/>
              <a:ext cx="24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2" name="Line 238"/>
            <p:cNvSpPr>
              <a:spLocks noChangeShapeType="1"/>
            </p:cNvSpPr>
            <p:nvPr/>
          </p:nvSpPr>
          <p:spPr bwMode="auto">
            <a:xfrm>
              <a:off x="1274" y="3723"/>
              <a:ext cx="24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3" name="Line 239"/>
            <p:cNvSpPr>
              <a:spLocks noChangeShapeType="1"/>
            </p:cNvSpPr>
            <p:nvPr/>
          </p:nvSpPr>
          <p:spPr bwMode="auto">
            <a:xfrm>
              <a:off x="1265" y="3757"/>
              <a:ext cx="240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4" name="Oval 240"/>
            <p:cNvSpPr>
              <a:spLocks noChangeArrowheads="1"/>
            </p:cNvSpPr>
            <p:nvPr/>
          </p:nvSpPr>
          <p:spPr bwMode="auto">
            <a:xfrm>
              <a:off x="1205" y="3683"/>
              <a:ext cx="47" cy="65"/>
            </a:xfrm>
            <a:prstGeom prst="ellipse">
              <a:avLst/>
            </a:prstGeom>
            <a:solidFill>
              <a:srgbClr val="5F5F5F"/>
            </a:solidFill>
            <a:ln w="9525">
              <a:solidFill>
                <a:srgbClr val="333333"/>
              </a:solidFill>
              <a:round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5" name="Line 241"/>
            <p:cNvSpPr>
              <a:spLocks noChangeShapeType="1"/>
            </p:cNvSpPr>
            <p:nvPr/>
          </p:nvSpPr>
          <p:spPr bwMode="auto">
            <a:xfrm>
              <a:off x="1237" y="3721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6" name="Rectangle 242"/>
            <p:cNvSpPr>
              <a:spLocks noChangeArrowheads="1"/>
            </p:cNvSpPr>
            <p:nvPr/>
          </p:nvSpPr>
          <p:spPr bwMode="auto">
            <a:xfrm>
              <a:off x="1298" y="3798"/>
              <a:ext cx="151" cy="3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27" name="Arc 243"/>
            <p:cNvSpPr/>
            <p:nvPr/>
          </p:nvSpPr>
          <p:spPr bwMode="auto">
            <a:xfrm flipH="1" flipV="1">
              <a:off x="1155" y="3071"/>
              <a:ext cx="441" cy="327"/>
            </a:xfrm>
            <a:custGeom>
              <a:avLst/>
              <a:gdLst>
                <a:gd name="T0" fmla="*/ 0 w 43200"/>
                <a:gd name="T1" fmla="*/ 0 h 35377"/>
                <a:gd name="T2" fmla="*/ 0 w 43200"/>
                <a:gd name="T3" fmla="*/ 0 h 35377"/>
                <a:gd name="T4" fmla="*/ 0 w 43200"/>
                <a:gd name="T5" fmla="*/ 0 h 35377"/>
                <a:gd name="T6" fmla="*/ 0 60000 65536"/>
                <a:gd name="T7" fmla="*/ 0 60000 65536"/>
                <a:gd name="T8" fmla="*/ 0 60000 65536"/>
                <a:gd name="T9" fmla="*/ 0 w 43200"/>
                <a:gd name="T10" fmla="*/ 0 h 35377"/>
                <a:gd name="T11" fmla="*/ 43200 w 43200"/>
                <a:gd name="T12" fmla="*/ 35377 h 3537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5377" fill="none" extrusionOk="0">
                  <a:moveTo>
                    <a:pt x="39299" y="1395"/>
                  </a:moveTo>
                  <a:cubicBezTo>
                    <a:pt x="41838" y="5025"/>
                    <a:pt x="43200" y="9347"/>
                    <a:pt x="43200" y="13777"/>
                  </a:cubicBezTo>
                  <a:cubicBezTo>
                    <a:pt x="43200" y="25706"/>
                    <a:pt x="33529" y="35377"/>
                    <a:pt x="21600" y="35377"/>
                  </a:cubicBezTo>
                  <a:cubicBezTo>
                    <a:pt x="9670" y="35377"/>
                    <a:pt x="0" y="25706"/>
                    <a:pt x="0" y="13777"/>
                  </a:cubicBezTo>
                  <a:cubicBezTo>
                    <a:pt x="-1" y="8746"/>
                    <a:pt x="1755" y="3874"/>
                    <a:pt x="4964" y="0"/>
                  </a:cubicBezTo>
                </a:path>
                <a:path w="43200" h="35377" stroke="0" extrusionOk="0">
                  <a:moveTo>
                    <a:pt x="39299" y="1395"/>
                  </a:moveTo>
                  <a:cubicBezTo>
                    <a:pt x="41838" y="5025"/>
                    <a:pt x="43200" y="9347"/>
                    <a:pt x="43200" y="13777"/>
                  </a:cubicBezTo>
                  <a:cubicBezTo>
                    <a:pt x="43200" y="25706"/>
                    <a:pt x="33529" y="35377"/>
                    <a:pt x="21600" y="35377"/>
                  </a:cubicBezTo>
                  <a:cubicBezTo>
                    <a:pt x="9670" y="35377"/>
                    <a:pt x="0" y="25706"/>
                    <a:pt x="0" y="13777"/>
                  </a:cubicBezTo>
                  <a:cubicBezTo>
                    <a:pt x="-1" y="8746"/>
                    <a:pt x="1755" y="3874"/>
                    <a:pt x="4964" y="0"/>
                  </a:cubicBezTo>
                  <a:lnTo>
                    <a:pt x="21600" y="13777"/>
                  </a:lnTo>
                  <a:lnTo>
                    <a:pt x="39299" y="1395"/>
                  </a:lnTo>
                  <a:close/>
                </a:path>
              </a:pathLst>
            </a:custGeom>
            <a:noFill/>
            <a:ln w="3810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8" name="Freeform 244"/>
            <p:cNvSpPr/>
            <p:nvPr/>
          </p:nvSpPr>
          <p:spPr bwMode="auto">
            <a:xfrm flipV="1">
              <a:off x="1192" y="3376"/>
              <a:ext cx="110" cy="265"/>
            </a:xfrm>
            <a:custGeom>
              <a:avLst/>
              <a:gdLst>
                <a:gd name="T0" fmla="*/ 0 w 280"/>
                <a:gd name="T1" fmla="*/ 0 h 624"/>
                <a:gd name="T2" fmla="*/ 0 w 280"/>
                <a:gd name="T3" fmla="*/ 0 h 624"/>
                <a:gd name="T4" fmla="*/ 0 w 280"/>
                <a:gd name="T5" fmla="*/ 0 h 624"/>
                <a:gd name="T6" fmla="*/ 0 60000 65536"/>
                <a:gd name="T7" fmla="*/ 0 60000 65536"/>
                <a:gd name="T8" fmla="*/ 0 60000 65536"/>
                <a:gd name="T9" fmla="*/ 0 w 280"/>
                <a:gd name="T10" fmla="*/ 0 h 624"/>
                <a:gd name="T11" fmla="*/ 280 w 2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624">
                  <a:moveTo>
                    <a:pt x="0" y="624"/>
                  </a:moveTo>
                  <a:cubicBezTo>
                    <a:pt x="100" y="484"/>
                    <a:pt x="200" y="344"/>
                    <a:pt x="240" y="240"/>
                  </a:cubicBezTo>
                  <a:cubicBezTo>
                    <a:pt x="280" y="136"/>
                    <a:pt x="240" y="48"/>
                    <a:pt x="240" y="0"/>
                  </a:cubicBezTo>
                </a:path>
              </a:pathLst>
            </a:custGeom>
            <a:noFill/>
            <a:ln w="3810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29" name="Freeform 245"/>
            <p:cNvSpPr/>
            <p:nvPr/>
          </p:nvSpPr>
          <p:spPr bwMode="auto">
            <a:xfrm rot="10800000">
              <a:off x="1451" y="3376"/>
              <a:ext cx="106" cy="265"/>
            </a:xfrm>
            <a:custGeom>
              <a:avLst/>
              <a:gdLst>
                <a:gd name="T0" fmla="*/ 0 w 280"/>
                <a:gd name="T1" fmla="*/ 0 h 624"/>
                <a:gd name="T2" fmla="*/ 0 w 280"/>
                <a:gd name="T3" fmla="*/ 0 h 624"/>
                <a:gd name="T4" fmla="*/ 0 w 280"/>
                <a:gd name="T5" fmla="*/ 0 h 624"/>
                <a:gd name="T6" fmla="*/ 0 60000 65536"/>
                <a:gd name="T7" fmla="*/ 0 60000 65536"/>
                <a:gd name="T8" fmla="*/ 0 60000 65536"/>
                <a:gd name="T9" fmla="*/ 0 w 280"/>
                <a:gd name="T10" fmla="*/ 0 h 624"/>
                <a:gd name="T11" fmla="*/ 280 w 280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0" h="624">
                  <a:moveTo>
                    <a:pt x="0" y="624"/>
                  </a:moveTo>
                  <a:cubicBezTo>
                    <a:pt x="100" y="484"/>
                    <a:pt x="200" y="344"/>
                    <a:pt x="240" y="240"/>
                  </a:cubicBezTo>
                  <a:cubicBezTo>
                    <a:pt x="280" y="136"/>
                    <a:pt x="240" y="48"/>
                    <a:pt x="240" y="0"/>
                  </a:cubicBezTo>
                </a:path>
              </a:pathLst>
            </a:custGeom>
            <a:noFill/>
            <a:ln w="3810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0" name="Line 246"/>
            <p:cNvSpPr>
              <a:spLocks noChangeShapeType="1"/>
            </p:cNvSpPr>
            <p:nvPr/>
          </p:nvSpPr>
          <p:spPr bwMode="auto">
            <a:xfrm>
              <a:off x="951" y="3716"/>
              <a:ext cx="266" cy="0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1" name="Rectangle 247"/>
            <p:cNvSpPr>
              <a:spLocks noChangeArrowheads="1"/>
            </p:cNvSpPr>
            <p:nvPr/>
          </p:nvSpPr>
          <p:spPr bwMode="auto">
            <a:xfrm>
              <a:off x="1237" y="3618"/>
              <a:ext cx="272" cy="180"/>
            </a:xfrm>
            <a:prstGeom prst="rect">
              <a:avLst/>
            </a:prstGeom>
            <a:solidFill>
              <a:srgbClr val="5F5F5F"/>
            </a:solidFill>
            <a:ln w="9525">
              <a:solidFill>
                <a:srgbClr val="333333"/>
              </a:solidFill>
              <a:miter lim="800000"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32" name="Line 248"/>
            <p:cNvSpPr>
              <a:spLocks noChangeShapeType="1"/>
            </p:cNvSpPr>
            <p:nvPr/>
          </p:nvSpPr>
          <p:spPr bwMode="auto">
            <a:xfrm>
              <a:off x="1237" y="3669"/>
              <a:ext cx="272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3" name="Line 249"/>
            <p:cNvSpPr>
              <a:spLocks noChangeShapeType="1"/>
            </p:cNvSpPr>
            <p:nvPr/>
          </p:nvSpPr>
          <p:spPr bwMode="auto">
            <a:xfrm>
              <a:off x="1237" y="3772"/>
              <a:ext cx="272" cy="0"/>
            </a:xfrm>
            <a:prstGeom prst="line">
              <a:avLst/>
            </a:prstGeom>
            <a:noFill/>
            <a:ln w="9525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4" name="Line 250"/>
            <p:cNvSpPr>
              <a:spLocks noChangeShapeType="1"/>
            </p:cNvSpPr>
            <p:nvPr/>
          </p:nvSpPr>
          <p:spPr bwMode="auto">
            <a:xfrm>
              <a:off x="1368" y="3830"/>
              <a:ext cx="0" cy="196"/>
            </a:xfrm>
            <a:prstGeom prst="line">
              <a:avLst/>
            </a:prstGeom>
            <a:noFill/>
            <a:ln w="76200">
              <a:solidFill>
                <a:srgbClr val="333333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35" name="Freeform 251"/>
            <p:cNvSpPr/>
            <p:nvPr/>
          </p:nvSpPr>
          <p:spPr bwMode="auto">
            <a:xfrm>
              <a:off x="1239" y="3207"/>
              <a:ext cx="290" cy="419"/>
            </a:xfrm>
            <a:custGeom>
              <a:avLst/>
              <a:gdLst>
                <a:gd name="T0" fmla="*/ 0 w 696"/>
                <a:gd name="T1" fmla="*/ 0 h 984"/>
                <a:gd name="T2" fmla="*/ 0 w 696"/>
                <a:gd name="T3" fmla="*/ 0 h 984"/>
                <a:gd name="T4" fmla="*/ 0 w 696"/>
                <a:gd name="T5" fmla="*/ 0 h 984"/>
                <a:gd name="T6" fmla="*/ 0 w 696"/>
                <a:gd name="T7" fmla="*/ 0 h 984"/>
                <a:gd name="T8" fmla="*/ 0 w 696"/>
                <a:gd name="T9" fmla="*/ 0 h 984"/>
                <a:gd name="T10" fmla="*/ 0 w 696"/>
                <a:gd name="T11" fmla="*/ 0 h 984"/>
                <a:gd name="T12" fmla="*/ 0 w 696"/>
                <a:gd name="T13" fmla="*/ 0 h 984"/>
                <a:gd name="T14" fmla="*/ 0 w 696"/>
                <a:gd name="T15" fmla="*/ 0 h 984"/>
                <a:gd name="T16" fmla="*/ 0 w 696"/>
                <a:gd name="T17" fmla="*/ 0 h 984"/>
                <a:gd name="T18" fmla="*/ 0 w 696"/>
                <a:gd name="T19" fmla="*/ 0 h 984"/>
                <a:gd name="T20" fmla="*/ 0 w 696"/>
                <a:gd name="T21" fmla="*/ 0 h 984"/>
                <a:gd name="T22" fmla="*/ 0 w 696"/>
                <a:gd name="T23" fmla="*/ 0 h 984"/>
                <a:gd name="T24" fmla="*/ 0 w 696"/>
                <a:gd name="T25" fmla="*/ 0 h 984"/>
                <a:gd name="T26" fmla="*/ 0 w 696"/>
                <a:gd name="T27" fmla="*/ 0 h 984"/>
                <a:gd name="T28" fmla="*/ 0 w 696"/>
                <a:gd name="T29" fmla="*/ 0 h 984"/>
                <a:gd name="T30" fmla="*/ 0 w 696"/>
                <a:gd name="T31" fmla="*/ 0 h 984"/>
                <a:gd name="T32" fmla="*/ 0 w 696"/>
                <a:gd name="T33" fmla="*/ 0 h 984"/>
                <a:gd name="T34" fmla="*/ 0 w 696"/>
                <a:gd name="T35" fmla="*/ 0 h 984"/>
                <a:gd name="T36" fmla="*/ 0 w 696"/>
                <a:gd name="T37" fmla="*/ 0 h 984"/>
                <a:gd name="T38" fmla="*/ 0 w 696"/>
                <a:gd name="T39" fmla="*/ 0 h 984"/>
                <a:gd name="T40" fmla="*/ 0 w 696"/>
                <a:gd name="T41" fmla="*/ 0 h 984"/>
                <a:gd name="T42" fmla="*/ 0 w 696"/>
                <a:gd name="T43" fmla="*/ 0 h 98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96"/>
                <a:gd name="T67" fmla="*/ 0 h 984"/>
                <a:gd name="T68" fmla="*/ 696 w 696"/>
                <a:gd name="T69" fmla="*/ 984 h 98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96" h="984">
                  <a:moveTo>
                    <a:pt x="199" y="940"/>
                  </a:moveTo>
                  <a:cubicBezTo>
                    <a:pt x="196" y="871"/>
                    <a:pt x="213" y="623"/>
                    <a:pt x="196" y="527"/>
                  </a:cubicBezTo>
                  <a:cubicBezTo>
                    <a:pt x="179" y="431"/>
                    <a:pt x="120" y="404"/>
                    <a:pt x="94" y="366"/>
                  </a:cubicBezTo>
                  <a:cubicBezTo>
                    <a:pt x="68" y="328"/>
                    <a:pt x="55" y="339"/>
                    <a:pt x="40" y="300"/>
                  </a:cubicBezTo>
                  <a:cubicBezTo>
                    <a:pt x="25" y="261"/>
                    <a:pt x="0" y="175"/>
                    <a:pt x="6" y="132"/>
                  </a:cubicBezTo>
                  <a:cubicBezTo>
                    <a:pt x="12" y="89"/>
                    <a:pt x="40" y="59"/>
                    <a:pt x="79" y="44"/>
                  </a:cubicBezTo>
                  <a:cubicBezTo>
                    <a:pt x="118" y="29"/>
                    <a:pt x="206" y="3"/>
                    <a:pt x="240" y="44"/>
                  </a:cubicBezTo>
                  <a:cubicBezTo>
                    <a:pt x="274" y="85"/>
                    <a:pt x="296" y="254"/>
                    <a:pt x="284" y="293"/>
                  </a:cubicBezTo>
                  <a:cubicBezTo>
                    <a:pt x="272" y="332"/>
                    <a:pt x="186" y="304"/>
                    <a:pt x="167" y="278"/>
                  </a:cubicBezTo>
                  <a:cubicBezTo>
                    <a:pt x="148" y="252"/>
                    <a:pt x="160" y="175"/>
                    <a:pt x="172" y="139"/>
                  </a:cubicBezTo>
                  <a:cubicBezTo>
                    <a:pt x="184" y="103"/>
                    <a:pt x="197" y="77"/>
                    <a:pt x="240" y="59"/>
                  </a:cubicBezTo>
                  <a:cubicBezTo>
                    <a:pt x="283" y="41"/>
                    <a:pt x="389" y="0"/>
                    <a:pt x="430" y="29"/>
                  </a:cubicBezTo>
                  <a:cubicBezTo>
                    <a:pt x="471" y="58"/>
                    <a:pt x="491" y="185"/>
                    <a:pt x="489" y="234"/>
                  </a:cubicBezTo>
                  <a:cubicBezTo>
                    <a:pt x="487" y="283"/>
                    <a:pt x="438" y="317"/>
                    <a:pt x="416" y="322"/>
                  </a:cubicBezTo>
                  <a:cubicBezTo>
                    <a:pt x="394" y="327"/>
                    <a:pt x="362" y="290"/>
                    <a:pt x="357" y="263"/>
                  </a:cubicBezTo>
                  <a:cubicBezTo>
                    <a:pt x="352" y="236"/>
                    <a:pt x="364" y="190"/>
                    <a:pt x="386" y="161"/>
                  </a:cubicBezTo>
                  <a:cubicBezTo>
                    <a:pt x="408" y="132"/>
                    <a:pt x="452" y="103"/>
                    <a:pt x="489" y="88"/>
                  </a:cubicBezTo>
                  <a:cubicBezTo>
                    <a:pt x="526" y="73"/>
                    <a:pt x="573" y="42"/>
                    <a:pt x="606" y="73"/>
                  </a:cubicBezTo>
                  <a:cubicBezTo>
                    <a:pt x="639" y="104"/>
                    <a:pt x="696" y="215"/>
                    <a:pt x="684" y="271"/>
                  </a:cubicBezTo>
                  <a:cubicBezTo>
                    <a:pt x="672" y="327"/>
                    <a:pt x="570" y="363"/>
                    <a:pt x="533" y="410"/>
                  </a:cubicBezTo>
                  <a:cubicBezTo>
                    <a:pt x="496" y="457"/>
                    <a:pt x="472" y="460"/>
                    <a:pt x="460" y="556"/>
                  </a:cubicBezTo>
                  <a:cubicBezTo>
                    <a:pt x="448" y="652"/>
                    <a:pt x="462" y="895"/>
                    <a:pt x="462" y="9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1" name="Group 252"/>
          <p:cNvGrpSpPr/>
          <p:nvPr/>
        </p:nvGrpSpPr>
        <p:grpSpPr bwMode="auto">
          <a:xfrm>
            <a:off x="1809750" y="2435726"/>
            <a:ext cx="1247775" cy="1290637"/>
            <a:chOff x="886" y="1268"/>
            <a:chExt cx="881" cy="887"/>
          </a:xfrm>
        </p:grpSpPr>
        <p:grpSp>
          <p:nvGrpSpPr>
            <p:cNvPr id="7199" name="Group 253"/>
            <p:cNvGrpSpPr/>
            <p:nvPr/>
          </p:nvGrpSpPr>
          <p:grpSpPr bwMode="auto">
            <a:xfrm>
              <a:off x="988" y="1268"/>
              <a:ext cx="779" cy="443"/>
              <a:chOff x="576" y="1488"/>
              <a:chExt cx="1272" cy="684"/>
            </a:xfrm>
          </p:grpSpPr>
          <p:sp>
            <p:nvSpPr>
              <p:cNvPr id="7213" name="Line 254"/>
              <p:cNvSpPr>
                <a:spLocks noChangeShapeType="1"/>
              </p:cNvSpPr>
              <p:nvPr/>
            </p:nvSpPr>
            <p:spPr bwMode="auto">
              <a:xfrm>
                <a:off x="1212" y="1488"/>
                <a:ext cx="0" cy="33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4" name="Line 255"/>
              <p:cNvSpPr>
                <a:spLocks noChangeShapeType="1"/>
              </p:cNvSpPr>
              <p:nvPr/>
            </p:nvSpPr>
            <p:spPr bwMode="auto">
              <a:xfrm>
                <a:off x="912" y="1584"/>
                <a:ext cx="96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5" name="Line 256"/>
              <p:cNvSpPr>
                <a:spLocks noChangeShapeType="1"/>
              </p:cNvSpPr>
              <p:nvPr/>
            </p:nvSpPr>
            <p:spPr bwMode="auto">
              <a:xfrm>
                <a:off x="672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6" name="Line 257"/>
              <p:cNvSpPr>
                <a:spLocks noChangeShapeType="1"/>
              </p:cNvSpPr>
              <p:nvPr/>
            </p:nvSpPr>
            <p:spPr bwMode="auto">
              <a:xfrm>
                <a:off x="576" y="2016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7" name="Line 258"/>
              <p:cNvSpPr>
                <a:spLocks noChangeShapeType="1"/>
              </p:cNvSpPr>
              <p:nvPr/>
            </p:nvSpPr>
            <p:spPr bwMode="auto">
              <a:xfrm flipH="1">
                <a:off x="1392" y="1584"/>
                <a:ext cx="96" cy="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8" name="Line 259"/>
              <p:cNvSpPr>
                <a:spLocks noChangeShapeType="1"/>
              </p:cNvSpPr>
              <p:nvPr/>
            </p:nvSpPr>
            <p:spPr bwMode="auto">
              <a:xfrm flipH="1">
                <a:off x="1572" y="1776"/>
                <a:ext cx="192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19" name="Line 260"/>
              <p:cNvSpPr>
                <a:spLocks noChangeShapeType="1"/>
              </p:cNvSpPr>
              <p:nvPr/>
            </p:nvSpPr>
            <p:spPr bwMode="auto">
              <a:xfrm flipH="1">
                <a:off x="1656" y="2028"/>
                <a:ext cx="192" cy="14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00" name="Group 261"/>
            <p:cNvGrpSpPr/>
            <p:nvPr/>
          </p:nvGrpSpPr>
          <p:grpSpPr bwMode="auto">
            <a:xfrm>
              <a:off x="886" y="1279"/>
              <a:ext cx="878" cy="876"/>
              <a:chOff x="886" y="1279"/>
              <a:chExt cx="878" cy="876"/>
            </a:xfrm>
          </p:grpSpPr>
          <p:grpSp>
            <p:nvGrpSpPr>
              <p:cNvPr id="7201" name="Group 262"/>
              <p:cNvGrpSpPr/>
              <p:nvPr/>
            </p:nvGrpSpPr>
            <p:grpSpPr bwMode="auto">
              <a:xfrm>
                <a:off x="985" y="1279"/>
                <a:ext cx="779" cy="443"/>
                <a:chOff x="576" y="1488"/>
                <a:chExt cx="1272" cy="684"/>
              </a:xfrm>
            </p:grpSpPr>
            <p:sp>
              <p:nvSpPr>
                <p:cNvPr id="7206" name="Line 263"/>
                <p:cNvSpPr>
                  <a:spLocks noChangeShapeType="1"/>
                </p:cNvSpPr>
                <p:nvPr/>
              </p:nvSpPr>
              <p:spPr bwMode="auto">
                <a:xfrm>
                  <a:off x="1212" y="1488"/>
                  <a:ext cx="0" cy="336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7" name="Line 264"/>
                <p:cNvSpPr>
                  <a:spLocks noChangeShapeType="1"/>
                </p:cNvSpPr>
                <p:nvPr/>
              </p:nvSpPr>
              <p:spPr bwMode="auto">
                <a:xfrm>
                  <a:off x="912" y="1584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8" name="Line 265"/>
                <p:cNvSpPr>
                  <a:spLocks noChangeShapeType="1"/>
                </p:cNvSpPr>
                <p:nvPr/>
              </p:nvSpPr>
              <p:spPr bwMode="auto">
                <a:xfrm>
                  <a:off x="672" y="177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09" name="Line 266"/>
                <p:cNvSpPr>
                  <a:spLocks noChangeShapeType="1"/>
                </p:cNvSpPr>
                <p:nvPr/>
              </p:nvSpPr>
              <p:spPr bwMode="auto">
                <a:xfrm>
                  <a:off x="576" y="2016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0" name="Line 267"/>
                <p:cNvSpPr>
                  <a:spLocks noChangeShapeType="1"/>
                </p:cNvSpPr>
                <p:nvPr/>
              </p:nvSpPr>
              <p:spPr bwMode="auto">
                <a:xfrm flipH="1">
                  <a:off x="1392" y="1584"/>
                  <a:ext cx="96" cy="288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1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1572" y="1776"/>
                  <a:ext cx="192" cy="192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12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1656" y="2028"/>
                  <a:ext cx="192" cy="14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202" name="Group 270"/>
              <p:cNvGrpSpPr/>
              <p:nvPr/>
            </p:nvGrpSpPr>
            <p:grpSpPr bwMode="auto">
              <a:xfrm>
                <a:off x="886" y="1796"/>
                <a:ext cx="256" cy="359"/>
                <a:chOff x="889" y="3307"/>
                <a:chExt cx="256" cy="359"/>
              </a:xfrm>
            </p:grpSpPr>
            <p:sp>
              <p:nvSpPr>
                <p:cNvPr id="27" name="Text Box 271"/>
                <p:cNvSpPr txBox="1">
                  <a:spLocks noChangeArrowheads="1"/>
                </p:cNvSpPr>
                <p:nvPr/>
              </p:nvSpPr>
              <p:spPr bwMode="auto">
                <a:xfrm>
                  <a:off x="889" y="3307"/>
                  <a:ext cx="200" cy="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anchor="ctr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defRPr/>
                  </a:pPr>
                  <a:r>
                    <a:rPr lang="en-US" altLang="zh-CN" sz="2800" b="1" i="1" dirty="0" err="1">
                      <a:solidFill>
                        <a:srgbClr val="FF0000"/>
                      </a:solidFill>
                      <a:latin typeface="+mn-lt"/>
                      <a:ea typeface="微软雅黑" panose="020B0503020204020204" pitchFamily="34" charset="-122"/>
                    </a:rPr>
                    <a:t>i</a:t>
                  </a:r>
                  <a:endParaRPr lang="en-US" altLang="zh-CN" sz="2800" b="1" dirty="0">
                    <a:solidFill>
                      <a:srgbClr val="FF0000"/>
                    </a:solidFill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205" name="Line 272"/>
                <p:cNvSpPr>
                  <a:spLocks noChangeShapeType="1"/>
                </p:cNvSpPr>
                <p:nvPr/>
              </p:nvSpPr>
              <p:spPr bwMode="auto">
                <a:xfrm>
                  <a:off x="912" y="3653"/>
                  <a:ext cx="233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203" name="Freeform 273"/>
              <p:cNvSpPr/>
              <p:nvPr/>
            </p:nvSpPr>
            <p:spPr bwMode="auto">
              <a:xfrm>
                <a:off x="1236" y="1693"/>
                <a:ext cx="290" cy="419"/>
              </a:xfrm>
              <a:custGeom>
                <a:avLst/>
                <a:gdLst>
                  <a:gd name="T0" fmla="*/ 0 w 696"/>
                  <a:gd name="T1" fmla="*/ 0 h 984"/>
                  <a:gd name="T2" fmla="*/ 0 w 696"/>
                  <a:gd name="T3" fmla="*/ 0 h 984"/>
                  <a:gd name="T4" fmla="*/ 0 w 696"/>
                  <a:gd name="T5" fmla="*/ 0 h 984"/>
                  <a:gd name="T6" fmla="*/ 0 w 696"/>
                  <a:gd name="T7" fmla="*/ 0 h 984"/>
                  <a:gd name="T8" fmla="*/ 0 w 696"/>
                  <a:gd name="T9" fmla="*/ 0 h 984"/>
                  <a:gd name="T10" fmla="*/ 0 w 696"/>
                  <a:gd name="T11" fmla="*/ 0 h 984"/>
                  <a:gd name="T12" fmla="*/ 0 w 696"/>
                  <a:gd name="T13" fmla="*/ 0 h 984"/>
                  <a:gd name="T14" fmla="*/ 0 w 696"/>
                  <a:gd name="T15" fmla="*/ 0 h 984"/>
                  <a:gd name="T16" fmla="*/ 0 w 696"/>
                  <a:gd name="T17" fmla="*/ 0 h 984"/>
                  <a:gd name="T18" fmla="*/ 0 w 696"/>
                  <a:gd name="T19" fmla="*/ 0 h 984"/>
                  <a:gd name="T20" fmla="*/ 0 w 696"/>
                  <a:gd name="T21" fmla="*/ 0 h 984"/>
                  <a:gd name="T22" fmla="*/ 0 w 696"/>
                  <a:gd name="T23" fmla="*/ 0 h 984"/>
                  <a:gd name="T24" fmla="*/ 0 w 696"/>
                  <a:gd name="T25" fmla="*/ 0 h 984"/>
                  <a:gd name="T26" fmla="*/ 0 w 696"/>
                  <a:gd name="T27" fmla="*/ 0 h 984"/>
                  <a:gd name="T28" fmla="*/ 0 w 696"/>
                  <a:gd name="T29" fmla="*/ 0 h 984"/>
                  <a:gd name="T30" fmla="*/ 0 w 696"/>
                  <a:gd name="T31" fmla="*/ 0 h 984"/>
                  <a:gd name="T32" fmla="*/ 0 w 696"/>
                  <a:gd name="T33" fmla="*/ 0 h 984"/>
                  <a:gd name="T34" fmla="*/ 0 w 696"/>
                  <a:gd name="T35" fmla="*/ 0 h 984"/>
                  <a:gd name="T36" fmla="*/ 0 w 696"/>
                  <a:gd name="T37" fmla="*/ 0 h 984"/>
                  <a:gd name="T38" fmla="*/ 0 w 696"/>
                  <a:gd name="T39" fmla="*/ 0 h 984"/>
                  <a:gd name="T40" fmla="*/ 0 w 696"/>
                  <a:gd name="T41" fmla="*/ 0 h 984"/>
                  <a:gd name="T42" fmla="*/ 0 w 696"/>
                  <a:gd name="T43" fmla="*/ 0 h 98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696"/>
                  <a:gd name="T67" fmla="*/ 0 h 984"/>
                  <a:gd name="T68" fmla="*/ 696 w 696"/>
                  <a:gd name="T69" fmla="*/ 984 h 98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696" h="984">
                    <a:moveTo>
                      <a:pt x="199" y="940"/>
                    </a:moveTo>
                    <a:cubicBezTo>
                      <a:pt x="196" y="871"/>
                      <a:pt x="213" y="623"/>
                      <a:pt x="196" y="527"/>
                    </a:cubicBezTo>
                    <a:cubicBezTo>
                      <a:pt x="179" y="431"/>
                      <a:pt x="120" y="404"/>
                      <a:pt x="94" y="366"/>
                    </a:cubicBezTo>
                    <a:cubicBezTo>
                      <a:pt x="68" y="328"/>
                      <a:pt x="55" y="339"/>
                      <a:pt x="40" y="300"/>
                    </a:cubicBezTo>
                    <a:cubicBezTo>
                      <a:pt x="25" y="261"/>
                      <a:pt x="0" y="175"/>
                      <a:pt x="6" y="132"/>
                    </a:cubicBezTo>
                    <a:cubicBezTo>
                      <a:pt x="12" y="89"/>
                      <a:pt x="40" y="59"/>
                      <a:pt x="79" y="44"/>
                    </a:cubicBezTo>
                    <a:cubicBezTo>
                      <a:pt x="118" y="29"/>
                      <a:pt x="206" y="3"/>
                      <a:pt x="240" y="44"/>
                    </a:cubicBezTo>
                    <a:cubicBezTo>
                      <a:pt x="274" y="85"/>
                      <a:pt x="296" y="254"/>
                      <a:pt x="284" y="293"/>
                    </a:cubicBezTo>
                    <a:cubicBezTo>
                      <a:pt x="272" y="332"/>
                      <a:pt x="186" y="304"/>
                      <a:pt x="167" y="278"/>
                    </a:cubicBezTo>
                    <a:cubicBezTo>
                      <a:pt x="148" y="252"/>
                      <a:pt x="160" y="175"/>
                      <a:pt x="172" y="139"/>
                    </a:cubicBezTo>
                    <a:cubicBezTo>
                      <a:pt x="184" y="103"/>
                      <a:pt x="197" y="77"/>
                      <a:pt x="240" y="59"/>
                    </a:cubicBezTo>
                    <a:cubicBezTo>
                      <a:pt x="283" y="41"/>
                      <a:pt x="389" y="0"/>
                      <a:pt x="430" y="29"/>
                    </a:cubicBezTo>
                    <a:cubicBezTo>
                      <a:pt x="471" y="58"/>
                      <a:pt x="491" y="185"/>
                      <a:pt x="489" y="234"/>
                    </a:cubicBezTo>
                    <a:cubicBezTo>
                      <a:pt x="487" y="283"/>
                      <a:pt x="438" y="317"/>
                      <a:pt x="416" y="322"/>
                    </a:cubicBezTo>
                    <a:cubicBezTo>
                      <a:pt x="394" y="327"/>
                      <a:pt x="362" y="290"/>
                      <a:pt x="357" y="263"/>
                    </a:cubicBezTo>
                    <a:cubicBezTo>
                      <a:pt x="352" y="236"/>
                      <a:pt x="364" y="190"/>
                      <a:pt x="386" y="161"/>
                    </a:cubicBezTo>
                    <a:cubicBezTo>
                      <a:pt x="408" y="132"/>
                      <a:pt x="452" y="103"/>
                      <a:pt x="489" y="88"/>
                    </a:cubicBezTo>
                    <a:cubicBezTo>
                      <a:pt x="526" y="73"/>
                      <a:pt x="573" y="42"/>
                      <a:pt x="606" y="73"/>
                    </a:cubicBezTo>
                    <a:cubicBezTo>
                      <a:pt x="639" y="104"/>
                      <a:pt x="696" y="215"/>
                      <a:pt x="684" y="271"/>
                    </a:cubicBezTo>
                    <a:cubicBezTo>
                      <a:pt x="672" y="327"/>
                      <a:pt x="570" y="363"/>
                      <a:pt x="533" y="410"/>
                    </a:cubicBezTo>
                    <a:cubicBezTo>
                      <a:pt x="496" y="457"/>
                      <a:pt x="472" y="460"/>
                      <a:pt x="460" y="556"/>
                    </a:cubicBezTo>
                    <a:cubicBezTo>
                      <a:pt x="448" y="652"/>
                      <a:pt x="462" y="895"/>
                      <a:pt x="462" y="984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3" name="AutoShape 219"/>
          <p:cNvSpPr>
            <a:spLocks noChangeArrowheads="1"/>
          </p:cNvSpPr>
          <p:nvPr/>
        </p:nvSpPr>
        <p:spPr bwMode="auto">
          <a:xfrm rot="16200000" flipV="1">
            <a:off x="6076156" y="3082632"/>
            <a:ext cx="388938" cy="914400"/>
          </a:xfrm>
          <a:prstGeom prst="upArrow">
            <a:avLst>
              <a:gd name="adj1" fmla="val 50000"/>
              <a:gd name="adj2" fmla="val 58776"/>
            </a:avLst>
          </a:prstGeom>
          <a:gradFill rotWithShape="0">
            <a:gsLst>
              <a:gs pos="0">
                <a:srgbClr val="CC0000"/>
              </a:gs>
              <a:gs pos="100000">
                <a:srgbClr val="006600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+mn-lt"/>
              <a:ea typeface="微软雅黑" panose="020B0503020204020204" pitchFamily="34" charset="-122"/>
            </a:endParaRPr>
          </a:p>
        </p:txBody>
      </p:sp>
      <p:grpSp>
        <p:nvGrpSpPr>
          <p:cNvPr id="44" name="Group 220"/>
          <p:cNvGrpSpPr/>
          <p:nvPr/>
        </p:nvGrpSpPr>
        <p:grpSpPr bwMode="auto">
          <a:xfrm>
            <a:off x="7254875" y="2835776"/>
            <a:ext cx="722313" cy="1395412"/>
            <a:chOff x="5124" y="1755"/>
            <a:chExt cx="404" cy="780"/>
          </a:xfrm>
        </p:grpSpPr>
        <p:sp>
          <p:nvSpPr>
            <p:cNvPr id="45" name="Text Box 221"/>
            <p:cNvSpPr txBox="1">
              <a:spLocks noChangeArrowheads="1"/>
            </p:cNvSpPr>
            <p:nvPr/>
          </p:nvSpPr>
          <p:spPr bwMode="auto">
            <a:xfrm>
              <a:off x="5210" y="1911"/>
              <a:ext cx="318" cy="406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i="1" dirty="0">
                  <a:latin typeface="+mn-lt"/>
                  <a:ea typeface="微软雅黑" panose="020B0503020204020204" pitchFamily="34" charset="-122"/>
                </a:rPr>
                <a:t>R</a:t>
              </a:r>
              <a:r>
                <a:rPr lang="en-US" altLang="zh-CN" sz="3600" b="1" i="1" dirty="0">
                  <a:latin typeface="+mn-lt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46" name="Rectangle 222"/>
            <p:cNvSpPr>
              <a:spLocks noChangeArrowheads="1"/>
            </p:cNvSpPr>
            <p:nvPr/>
          </p:nvSpPr>
          <p:spPr bwMode="auto">
            <a:xfrm rot="5400000">
              <a:off x="5026" y="2092"/>
              <a:ext cx="303" cy="10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7" name="Line 223"/>
            <p:cNvSpPr>
              <a:spLocks noChangeShapeType="1"/>
            </p:cNvSpPr>
            <p:nvPr/>
          </p:nvSpPr>
          <p:spPr bwMode="auto">
            <a:xfrm>
              <a:off x="5176" y="1803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8" name="Line 224"/>
            <p:cNvSpPr>
              <a:spLocks noChangeShapeType="1"/>
            </p:cNvSpPr>
            <p:nvPr/>
          </p:nvSpPr>
          <p:spPr bwMode="auto">
            <a:xfrm>
              <a:off x="5176" y="2295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49" name="Oval 225"/>
            <p:cNvSpPr>
              <a:spLocks noChangeArrowheads="1"/>
            </p:cNvSpPr>
            <p:nvPr/>
          </p:nvSpPr>
          <p:spPr bwMode="auto">
            <a:xfrm>
              <a:off x="5152" y="1755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0" name="Oval 226"/>
            <p:cNvSpPr>
              <a:spLocks noChangeArrowheads="1"/>
            </p:cNvSpPr>
            <p:nvPr/>
          </p:nvSpPr>
          <p:spPr bwMode="auto">
            <a:xfrm>
              <a:off x="5152" y="2487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Text Box 234"/>
          <p:cNvSpPr txBox="1">
            <a:spLocks noChangeArrowheads="1"/>
          </p:cNvSpPr>
          <p:nvPr/>
        </p:nvSpPr>
        <p:spPr bwMode="auto">
          <a:xfrm>
            <a:off x="5459413" y="2788151"/>
            <a:ext cx="1447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00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忽略</a:t>
            </a:r>
            <a:r>
              <a:rPr lang="en-US" altLang="zh-CN" sz="2800" b="1" i="1">
                <a:solidFill>
                  <a:srgbClr val="000099"/>
                </a:solidFill>
                <a:latin typeface="宋体" panose="02010600030101010101" pitchFamily="2" charset="-122"/>
              </a:rPr>
              <a:t>L</a:t>
            </a:r>
            <a:endParaRPr lang="en-US" altLang="zh-CN" sz="2800" b="1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  <p:grpSp>
        <p:nvGrpSpPr>
          <p:cNvPr id="52" name="组合 51"/>
          <p:cNvGrpSpPr/>
          <p:nvPr/>
        </p:nvGrpSpPr>
        <p:grpSpPr bwMode="auto">
          <a:xfrm>
            <a:off x="4500563" y="2434138"/>
            <a:ext cx="573087" cy="1882775"/>
            <a:chOff x="7520793" y="4208364"/>
            <a:chExt cx="573868" cy="1882874"/>
          </a:xfrm>
        </p:grpSpPr>
        <p:grpSp>
          <p:nvGrpSpPr>
            <p:cNvPr id="7182" name="Group 227"/>
            <p:cNvGrpSpPr/>
            <p:nvPr/>
          </p:nvGrpSpPr>
          <p:grpSpPr bwMode="auto">
            <a:xfrm>
              <a:off x="7567346" y="5207000"/>
              <a:ext cx="527315" cy="884238"/>
              <a:chOff x="2763" y="2346"/>
              <a:chExt cx="393" cy="660"/>
            </a:xfrm>
          </p:grpSpPr>
          <p:sp>
            <p:nvSpPr>
              <p:cNvPr id="58" name="Text Box 228"/>
              <p:cNvSpPr txBox="1">
                <a:spLocks noChangeArrowheads="1"/>
              </p:cNvSpPr>
              <p:nvPr/>
            </p:nvSpPr>
            <p:spPr bwMode="auto">
              <a:xfrm>
                <a:off x="2763" y="2384"/>
                <a:ext cx="277" cy="345"/>
              </a:xfrm>
              <a:prstGeom prst="rect">
                <a:avLst/>
              </a:prstGeom>
              <a:noFill/>
              <a:ln w="38100">
                <a:noFill/>
                <a:miter lim="800000"/>
              </a:ln>
            </p:spPr>
            <p:txBody>
              <a:bodyPr wrap="none" anchor="ctr">
                <a:spAutoFit/>
              </a:bodyPr>
              <a:lstStyle/>
              <a:p>
                <a:pPr algn="ctr" eaLnBrk="1" hangingPunct="1">
                  <a:defRPr/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+mn-lt"/>
                    <a:ea typeface="微软雅黑" panose="020B0503020204020204" pitchFamily="34" charset="-122"/>
                  </a:rPr>
                  <a:t>L</a:t>
                </a:r>
                <a:endParaRPr lang="en-US" altLang="zh-CN" b="1" i="1" dirty="0">
                  <a:solidFill>
                    <a:srgbClr val="008000"/>
                  </a:solidFill>
                  <a:latin typeface="+mn-lt"/>
                  <a:ea typeface="微软雅黑" panose="020B0503020204020204" pitchFamily="34" charset="-122"/>
                </a:endParaRPr>
              </a:p>
            </p:txBody>
          </p:sp>
          <p:sp>
            <p:nvSpPr>
              <p:cNvPr id="59" name="Line 229"/>
              <p:cNvSpPr>
                <a:spLocks noChangeShapeType="1"/>
              </p:cNvSpPr>
              <p:nvPr/>
            </p:nvSpPr>
            <p:spPr bwMode="auto">
              <a:xfrm>
                <a:off x="3072" y="2765"/>
                <a:ext cx="0" cy="241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+mn-lt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7189" name="Group 230"/>
              <p:cNvGrpSpPr/>
              <p:nvPr/>
            </p:nvGrpSpPr>
            <p:grpSpPr bwMode="auto">
              <a:xfrm rot="5400000">
                <a:off x="2866" y="2492"/>
                <a:ext cx="436" cy="144"/>
                <a:chOff x="4128" y="3120"/>
                <a:chExt cx="436" cy="144"/>
              </a:xfrm>
            </p:grpSpPr>
            <p:sp>
              <p:nvSpPr>
                <p:cNvPr id="61" name="Arc 231"/>
                <p:cNvSpPr/>
                <p:nvPr/>
              </p:nvSpPr>
              <p:spPr bwMode="auto">
                <a:xfrm>
                  <a:off x="4128" y="3121"/>
                  <a:ext cx="146" cy="147"/>
                </a:xfrm>
                <a:custGeom>
                  <a:avLst/>
                  <a:gdLst>
                    <a:gd name="T0" fmla="*/ 0 w 40136"/>
                    <a:gd name="T1" fmla="*/ 0 h 21600"/>
                    <a:gd name="T2" fmla="*/ 0 w 40136"/>
                    <a:gd name="T3" fmla="*/ 0 h 21600"/>
                    <a:gd name="T4" fmla="*/ 0 w 4013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136"/>
                    <a:gd name="T10" fmla="*/ 0 h 21600"/>
                    <a:gd name="T11" fmla="*/ 40136 w 4013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136" h="21600" fill="none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</a:path>
                    <a:path w="40136" h="21600" stroke="0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  <a:lnTo>
                        <a:pt x="2007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Arc 232"/>
                <p:cNvSpPr/>
                <p:nvPr/>
              </p:nvSpPr>
              <p:spPr bwMode="auto">
                <a:xfrm>
                  <a:off x="4274" y="3121"/>
                  <a:ext cx="142" cy="147"/>
                </a:xfrm>
                <a:custGeom>
                  <a:avLst/>
                  <a:gdLst>
                    <a:gd name="T0" fmla="*/ 0 w 40136"/>
                    <a:gd name="T1" fmla="*/ 0 h 21600"/>
                    <a:gd name="T2" fmla="*/ 0 w 40136"/>
                    <a:gd name="T3" fmla="*/ 0 h 21600"/>
                    <a:gd name="T4" fmla="*/ 0 w 4013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136"/>
                    <a:gd name="T10" fmla="*/ 0 h 21600"/>
                    <a:gd name="T11" fmla="*/ 40136 w 4013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136" h="21600" fill="none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</a:path>
                    <a:path w="40136" h="21600" stroke="0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  <a:lnTo>
                        <a:pt x="2007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+mn-lt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3" name="Arc 233"/>
                <p:cNvSpPr/>
                <p:nvPr/>
              </p:nvSpPr>
              <p:spPr bwMode="auto">
                <a:xfrm>
                  <a:off x="4416" y="3121"/>
                  <a:ext cx="148" cy="147"/>
                </a:xfrm>
                <a:custGeom>
                  <a:avLst/>
                  <a:gdLst>
                    <a:gd name="T0" fmla="*/ 0 w 40136"/>
                    <a:gd name="T1" fmla="*/ 0 h 21600"/>
                    <a:gd name="T2" fmla="*/ 0 w 40136"/>
                    <a:gd name="T3" fmla="*/ 0 h 21600"/>
                    <a:gd name="T4" fmla="*/ 0 w 4013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0136"/>
                    <a:gd name="T10" fmla="*/ 0 h 21600"/>
                    <a:gd name="T11" fmla="*/ 40136 w 4013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0136" h="21600" fill="none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</a:path>
                    <a:path w="40136" h="21600" stroke="0" extrusionOk="0">
                      <a:moveTo>
                        <a:pt x="0" y="13634"/>
                      </a:moveTo>
                      <a:cubicBezTo>
                        <a:pt x="3265" y="5403"/>
                        <a:pt x="11223" y="-1"/>
                        <a:pt x="20078" y="0"/>
                      </a:cubicBezTo>
                      <a:cubicBezTo>
                        <a:pt x="28913" y="0"/>
                        <a:pt x="36857" y="5380"/>
                        <a:pt x="40135" y="13585"/>
                      </a:cubicBezTo>
                      <a:lnTo>
                        <a:pt x="20078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2"/>
                  </a:solidFill>
                  <a:round/>
                </a:ln>
              </p:spPr>
              <p:txBody>
                <a:bodyPr wrap="none" anchor="ctr"/>
                <a:lstStyle/>
                <a:p>
                  <a:pPr eaLnBrk="1" hangingPunct="1">
                    <a:defRPr/>
                  </a:pPr>
                  <a:endParaRPr lang="zh-CN" altLang="en-US">
                    <a:latin typeface="+mn-lt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54" name="Line 275"/>
            <p:cNvSpPr>
              <a:spLocks noChangeShapeType="1"/>
            </p:cNvSpPr>
            <p:nvPr/>
          </p:nvSpPr>
          <p:spPr bwMode="auto">
            <a:xfrm>
              <a:off x="7975437" y="4949766"/>
              <a:ext cx="0" cy="257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5" name="Text Box 278"/>
            <p:cNvSpPr txBox="1">
              <a:spLocks noChangeArrowheads="1"/>
            </p:cNvSpPr>
            <p:nvPr/>
          </p:nvSpPr>
          <p:spPr bwMode="auto">
            <a:xfrm>
              <a:off x="7520793" y="4343309"/>
              <a:ext cx="505513" cy="646146"/>
            </a:xfrm>
            <a:prstGeom prst="rect">
              <a:avLst/>
            </a:prstGeom>
            <a:noFill/>
            <a:ln w="38100">
              <a:noFill/>
              <a:miter lim="800000"/>
            </a:ln>
          </p:spPr>
          <p:txBody>
            <a:bodyPr wrap="none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altLang="zh-CN" b="1" i="1">
                  <a:latin typeface="+mn-lt"/>
                  <a:ea typeface="微软雅黑" panose="020B0503020204020204" pitchFamily="34" charset="-122"/>
                </a:rPr>
                <a:t>R</a:t>
              </a:r>
              <a:r>
                <a:rPr lang="en-US" altLang="zh-CN" sz="3600" b="1" i="1">
                  <a:latin typeface="+mn-lt"/>
                  <a:ea typeface="微软雅黑" panose="020B0503020204020204" pitchFamily="34" charset="-122"/>
                </a:rPr>
                <a:t> </a:t>
              </a:r>
            </a:p>
          </p:txBody>
        </p:sp>
        <p:sp>
          <p:nvSpPr>
            <p:cNvPr id="56" name="Line 279"/>
            <p:cNvSpPr>
              <a:spLocks noChangeShapeType="1"/>
            </p:cNvSpPr>
            <p:nvPr/>
          </p:nvSpPr>
          <p:spPr bwMode="auto">
            <a:xfrm>
              <a:off x="7967488" y="4208364"/>
              <a:ext cx="0" cy="2571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  <p:sp>
          <p:nvSpPr>
            <p:cNvPr id="57" name="Rectangle 280"/>
            <p:cNvSpPr>
              <a:spLocks noChangeArrowheads="1"/>
            </p:cNvSpPr>
            <p:nvPr/>
          </p:nvSpPr>
          <p:spPr bwMode="auto">
            <a:xfrm rot="5400000">
              <a:off x="7725378" y="4629757"/>
              <a:ext cx="479450" cy="1700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latin typeface="+mn-lt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 Box 281"/>
          <p:cNvSpPr txBox="1">
            <a:spLocks noChangeArrowheads="1"/>
          </p:cNvSpPr>
          <p:nvPr/>
        </p:nvSpPr>
        <p:spPr bwMode="auto">
          <a:xfrm>
            <a:off x="649288" y="4478838"/>
            <a:ext cx="6013450" cy="52387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消耗电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能的</a:t>
            </a:r>
            <a:r>
              <a:rPr lang="zh-CN" altLang="en-US" sz="2800" b="1">
                <a:latin typeface="宋体" panose="02010600030101010101" pitchFamily="2" charset="-122"/>
              </a:rPr>
              <a:t>电特性可用电阻元件表征</a:t>
            </a:r>
          </a:p>
        </p:txBody>
      </p:sp>
      <p:sp>
        <p:nvSpPr>
          <p:cNvPr id="65" name="Text Box 282"/>
          <p:cNvSpPr txBox="1">
            <a:spLocks noChangeArrowheads="1"/>
          </p:cNvSpPr>
          <p:nvPr/>
        </p:nvSpPr>
        <p:spPr bwMode="auto">
          <a:xfrm>
            <a:off x="663575" y="4999538"/>
            <a:ext cx="6167438" cy="523875"/>
          </a:xfrm>
          <a:prstGeom prst="rect">
            <a:avLst/>
          </a:prstGeom>
          <a:solidFill>
            <a:srgbClr val="FFFFCC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产生</a:t>
            </a:r>
            <a:r>
              <a:rPr lang="zh-CN" altLang="en-US" sz="2800" b="1">
                <a:latin typeface="宋体" panose="02010600030101010101" pitchFamily="2" charset="-122"/>
                <a:sym typeface="Symbol" panose="05050102010706020507" pitchFamily="18" charset="2"/>
              </a:rPr>
              <a:t>磁场的电特性可用电感元件表征</a:t>
            </a:r>
          </a:p>
        </p:txBody>
      </p:sp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663575" y="1267326"/>
            <a:ext cx="7988300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实际电路由各种作用不同的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电路元件或器件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</a:rPr>
              <a:t>组成。</a:t>
            </a:r>
          </a:p>
        </p:txBody>
      </p:sp>
      <p:sp>
        <p:nvSpPr>
          <p:cNvPr id="67" name="Text Box 38"/>
          <p:cNvSpPr txBox="1">
            <a:spLocks noChangeArrowheads="1"/>
          </p:cNvSpPr>
          <p:nvPr/>
        </p:nvSpPr>
        <p:spPr bwMode="auto">
          <a:xfrm>
            <a:off x="663575" y="5461501"/>
            <a:ext cx="778351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理想电路元件</a:t>
            </a:r>
            <a:r>
              <a:rPr lang="zh-CN" altLang="en-US" sz="2800" b="1"/>
              <a:t>：电阻元件、电感元件、电容元件和电源元件等。</a:t>
            </a:r>
          </a:p>
        </p:txBody>
      </p:sp>
    </p:spTree>
    <p:extLst>
      <p:ext uri="{BB962C8B-B14F-4D97-AF65-F5344CB8AC3E}">
        <p14:creationId xmlns:p14="http://schemas.microsoft.com/office/powerpoint/2010/main" val="2500849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3" grpId="0" animBg="1"/>
      <p:bldP spid="51" grpId="0" autoUpdateAnimBg="0"/>
      <p:bldP spid="64" grpId="0" animBg="1"/>
      <p:bldP spid="65" grpId="0" animBg="1"/>
      <p:bldP spid="66" grpId="0"/>
      <p:bldP spid="6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521325" y="4908743"/>
            <a:ext cx="2900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solidFill>
                  <a:srgbClr val="000099"/>
                </a:solidFill>
                <a:latin typeface="宋体" panose="02010600030101010101" pitchFamily="2" charset="-122"/>
              </a:rPr>
              <a:t>手电筒的电路模型</a:t>
            </a: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6321425" y="2308418"/>
            <a:ext cx="0" cy="25622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7659688" y="2292543"/>
            <a:ext cx="0" cy="2562225"/>
          </a:xfrm>
          <a:prstGeom prst="line">
            <a:avLst/>
          </a:prstGeom>
          <a:noFill/>
          <a:ln w="28575">
            <a:solidFill>
              <a:srgbClr val="003399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5222875" y="4484880"/>
            <a:ext cx="1563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干电池</a:t>
            </a:r>
            <a:endParaRPr lang="zh-CN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604000" y="4481705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b="1"/>
              <a:t>导线</a:t>
            </a:r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7635875" y="4569018"/>
            <a:ext cx="901700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zh-CN" altLang="en-US" b="1"/>
              <a:t>灯泡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06413" y="2113155"/>
            <a:ext cx="863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sz="2800" b="1">
                <a:solidFill>
                  <a:srgbClr val="EB0000"/>
                </a:solidFill>
                <a:latin typeface="宋体" panose="02010600030101010101" pitchFamily="2" charset="-122"/>
              </a:rPr>
              <a:t>例：</a:t>
            </a:r>
            <a:endParaRPr lang="zh-CN" altLang="en-US" sz="2800" b="1">
              <a:solidFill>
                <a:srgbClr val="EB0000"/>
              </a:solidFill>
            </a:endParaRPr>
          </a:p>
        </p:txBody>
      </p:sp>
      <p:sp>
        <p:nvSpPr>
          <p:cNvPr id="9" name="Text Box 41"/>
          <p:cNvSpPr txBox="1">
            <a:spLocks noChangeArrowheads="1"/>
          </p:cNvSpPr>
          <p:nvPr/>
        </p:nvSpPr>
        <p:spPr bwMode="auto">
          <a:xfrm>
            <a:off x="533400" y="5332605"/>
            <a:ext cx="81121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CC0000"/>
                </a:solidFill>
              </a:rPr>
              <a:t>电路分析</a:t>
            </a:r>
            <a:r>
              <a:rPr lang="zh-CN" altLang="en-US" sz="2800" b="1"/>
              <a:t>是在已知电路结构和参数的条件下，讨论</a:t>
            </a:r>
            <a:r>
              <a:rPr lang="zh-CN" altLang="en-US" sz="2800" b="1">
                <a:solidFill>
                  <a:srgbClr val="CC0000"/>
                </a:solidFill>
              </a:rPr>
              <a:t>激励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CC0000"/>
                </a:solidFill>
              </a:rPr>
              <a:t>响应</a:t>
            </a:r>
            <a:r>
              <a:rPr lang="zh-CN" altLang="en-US" sz="2800" b="1"/>
              <a:t>的关系。</a:t>
            </a:r>
          </a:p>
        </p:txBody>
      </p:sp>
      <p:sp>
        <p:nvSpPr>
          <p:cNvPr id="10" name="Text Box 42"/>
          <p:cNvSpPr txBox="1">
            <a:spLocks noChangeArrowheads="1"/>
          </p:cNvSpPr>
          <p:nvPr/>
        </p:nvSpPr>
        <p:spPr bwMode="auto">
          <a:xfrm>
            <a:off x="520700" y="1578168"/>
            <a:ext cx="6913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今后分析的都是指电路模型，简称电路。</a:t>
            </a:r>
          </a:p>
        </p:txBody>
      </p:sp>
      <p:pic>
        <p:nvPicPr>
          <p:cNvPr id="11" name="Picture 71" descr="图片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2376680"/>
            <a:ext cx="3621088" cy="210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2" descr="图片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188" y="2205230"/>
            <a:ext cx="4210050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73"/>
          <p:cNvSpPr txBox="1">
            <a:spLocks noChangeArrowheads="1"/>
          </p:cNvSpPr>
          <p:nvPr/>
        </p:nvSpPr>
        <p:spPr bwMode="auto">
          <a:xfrm>
            <a:off x="1519238" y="4481705"/>
            <a:ext cx="181768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</a:pPr>
            <a:r>
              <a:rPr lang="zh-CN" altLang="en-US" b="1">
                <a:solidFill>
                  <a:srgbClr val="000099"/>
                </a:solidFill>
              </a:rPr>
              <a:t>手电筒电路</a:t>
            </a:r>
          </a:p>
        </p:txBody>
      </p:sp>
      <p:sp>
        <p:nvSpPr>
          <p:cNvPr id="14" name="Text Box 52"/>
          <p:cNvSpPr txBox="1">
            <a:spLocks noChangeArrowheads="1"/>
          </p:cNvSpPr>
          <p:nvPr/>
        </p:nvSpPr>
        <p:spPr bwMode="auto">
          <a:xfrm>
            <a:off x="533400" y="593918"/>
            <a:ext cx="7991475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0" lang="zh-CN" altLang="en-US" sz="2800" b="1" dirty="0">
                <a:solidFill>
                  <a:schemeClr val="tx2"/>
                </a:solidFill>
              </a:rPr>
              <a:t>将实际电路理想化，突出主要电磁性质</a:t>
            </a:r>
            <a:r>
              <a:rPr kumimoji="0" lang="en-US" altLang="zh-CN" sz="2800" b="1" dirty="0">
                <a:solidFill>
                  <a:schemeClr val="tx2"/>
                </a:solidFill>
              </a:rPr>
              <a:t>,  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忽略次要因素的影响，由一些理想元件组成</a:t>
            </a:r>
            <a:r>
              <a:rPr kumimoji="0" lang="zh-CN" altLang="en-US" sz="2800" b="1" dirty="0">
                <a:solidFill>
                  <a:srgbClr val="FF0000"/>
                </a:solidFill>
              </a:rPr>
              <a:t>电路模型</a:t>
            </a:r>
            <a:r>
              <a:rPr kumimoji="0" lang="zh-CN" altLang="en-US" sz="2800" b="1" dirty="0">
                <a:solidFill>
                  <a:schemeClr val="tx2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140377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5" grpId="0" autoUpdateAnimBg="0"/>
      <p:bldP spid="6" grpId="0" autoUpdateAnimBg="0"/>
      <p:bldP spid="7" grpId="0" autoUpdateAnimBg="0"/>
      <p:bldP spid="8" grpId="0" autoUpdateAnimBg="0"/>
      <p:bldP spid="9" grpId="0" autoUpdateAnimBg="0"/>
      <p:bldP spid="10" grpId="0" autoUpdateAnimBg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49250" y="622506"/>
            <a:ext cx="8185150" cy="517525"/>
          </a:xfrm>
          <a:prstGeom prst="rect">
            <a:avLst/>
          </a:prstGeom>
          <a:noFill/>
          <a:ln>
            <a:noFill/>
          </a:ln>
        </p:spPr>
        <p:txBody>
          <a:bodyPr lIns="111532" tIns="55767" rIns="111532" bIns="55767" anchor="ctr"/>
          <a:lstStyle/>
          <a:p>
            <a:pPr defTabSz="1108075">
              <a:defRPr/>
            </a:pPr>
            <a:r>
              <a:rPr lang="en-US" altLang="zh-CN" sz="32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</a:t>
            </a:r>
            <a:r>
              <a:rPr lang="zh-CN" altLang="en-US" sz="3200" b="1" dirty="0">
                <a:solidFill>
                  <a:srgbClr val="E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电路的基本物理量与电压电流的参考方向</a:t>
            </a:r>
            <a:endParaRPr lang="en-US" sz="3200" b="1" dirty="0">
              <a:solidFill>
                <a:srgbClr val="E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563563" y="2748617"/>
            <a:ext cx="1463675" cy="538163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sz="2800" b="1" dirty="0">
                <a:solidFill>
                  <a:srgbClr val="EC0000"/>
                </a:solidFill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solidFill>
                  <a:srgbClr val="EC0000"/>
                </a:solidFill>
                <a:latin typeface="Times New Roman" panose="02020603050405020304" pitchFamily="18" charset="0"/>
              </a:rPr>
              <a:t>电流</a:t>
            </a:r>
          </a:p>
        </p:txBody>
      </p:sp>
      <p:sp>
        <p:nvSpPr>
          <p:cNvPr id="4" name="Text Box 24"/>
          <p:cNvSpPr txBox="1">
            <a:spLocks noChangeArrowheads="1"/>
          </p:cNvSpPr>
          <p:nvPr/>
        </p:nvSpPr>
        <p:spPr bwMode="auto">
          <a:xfrm>
            <a:off x="944563" y="5334655"/>
            <a:ext cx="36274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单位：安培 </a:t>
            </a:r>
            <a:r>
              <a:rPr lang="en-US" altLang="zh-CN" sz="2800" b="1"/>
              <a:t>(A)</a:t>
            </a:r>
          </a:p>
        </p:txBody>
      </p:sp>
      <p:sp>
        <p:nvSpPr>
          <p:cNvPr id="5" name="Rectangle 25"/>
          <p:cNvSpPr>
            <a:spLocks noChangeArrowheads="1"/>
          </p:cNvSpPr>
          <p:nvPr/>
        </p:nvSpPr>
        <p:spPr bwMode="auto">
          <a:xfrm>
            <a:off x="3784600" y="5363230"/>
            <a:ext cx="4749800" cy="55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900" b="1"/>
              <a:t>1kA = 10</a:t>
            </a:r>
            <a:r>
              <a:rPr lang="en-US" altLang="zh-CN" sz="2900" b="1" baseline="30000"/>
              <a:t>3</a:t>
            </a:r>
            <a:r>
              <a:rPr lang="en-US" altLang="zh-CN" sz="2900" b="1"/>
              <a:t>A </a:t>
            </a:r>
            <a:r>
              <a:rPr lang="zh-CN" altLang="en-US" sz="2900" b="1"/>
              <a:t>；</a:t>
            </a:r>
            <a:r>
              <a:rPr lang="en-US" altLang="zh-CN" sz="2900" b="1"/>
              <a:t>1A = 10</a:t>
            </a:r>
            <a:r>
              <a:rPr lang="en-US" altLang="zh-CN" sz="2900" b="1" baseline="30000"/>
              <a:t>3</a:t>
            </a:r>
            <a:r>
              <a:rPr lang="en-US" altLang="zh-CN" sz="2800" b="1"/>
              <a:t>m</a:t>
            </a:r>
            <a:r>
              <a:rPr lang="en-US" altLang="zh-CN" sz="2900" b="1"/>
              <a:t>A </a:t>
            </a:r>
            <a:r>
              <a:rPr lang="zh-CN" altLang="en-US" sz="2900" b="1"/>
              <a:t>。</a:t>
            </a:r>
          </a:p>
        </p:txBody>
      </p:sp>
      <p:sp>
        <p:nvSpPr>
          <p:cNvPr id="6" name="Rectangle 55"/>
          <p:cNvSpPr>
            <a:spLocks noChangeArrowheads="1"/>
          </p:cNvSpPr>
          <p:nvPr/>
        </p:nvSpPr>
        <p:spPr bwMode="auto">
          <a:xfrm>
            <a:off x="498475" y="3275667"/>
            <a:ext cx="7337425" cy="53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</a:pPr>
            <a:r>
              <a:rPr lang="zh-CN" altLang="en-US" sz="2800" b="1" dirty="0"/>
              <a:t>     把电荷有规则的定向运动的现象称为电流。</a:t>
            </a:r>
          </a:p>
        </p:txBody>
      </p:sp>
      <p:sp>
        <p:nvSpPr>
          <p:cNvPr id="7" name="Rectangle 58"/>
          <p:cNvSpPr>
            <a:spLocks noChangeArrowheads="1"/>
          </p:cNvSpPr>
          <p:nvPr/>
        </p:nvSpPr>
        <p:spPr bwMode="auto">
          <a:xfrm>
            <a:off x="914400" y="3890030"/>
            <a:ext cx="2566988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交流电流：</a:t>
            </a:r>
            <a:endParaRPr lang="en-US" altLang="zh-CN" sz="2800" b="1" i="1">
              <a:solidFill>
                <a:srgbClr val="000099"/>
              </a:solidFill>
            </a:endParaRPr>
          </a:p>
        </p:txBody>
      </p:sp>
      <p:grpSp>
        <p:nvGrpSpPr>
          <p:cNvPr id="8" name="Group 41"/>
          <p:cNvGrpSpPr/>
          <p:nvPr/>
        </p:nvGrpSpPr>
        <p:grpSpPr bwMode="auto">
          <a:xfrm>
            <a:off x="1035050" y="6002992"/>
            <a:ext cx="7702550" cy="452438"/>
            <a:chOff x="0" y="0"/>
            <a:chExt cx="4852" cy="285"/>
          </a:xfrm>
        </p:grpSpPr>
        <p:sp>
          <p:nvSpPr>
            <p:cNvPr id="9254" name="Text Box 60"/>
            <p:cNvSpPr txBox="1">
              <a:spLocks noChangeArrowheads="1"/>
            </p:cNvSpPr>
            <p:nvPr/>
          </p:nvSpPr>
          <p:spPr bwMode="auto">
            <a:xfrm>
              <a:off x="0" y="0"/>
              <a:ext cx="770" cy="2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7215" rIns="0" bIns="0">
              <a:spAutoFit/>
            </a:bodyPr>
            <a:lstStyle>
              <a:lvl1pPr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b="1"/>
                <a:t>方向：</a:t>
              </a:r>
            </a:p>
          </p:txBody>
        </p:sp>
        <p:sp>
          <p:nvSpPr>
            <p:cNvPr id="9255" name="Text Box 61"/>
            <p:cNvSpPr txBox="1">
              <a:spLocks noChangeArrowheads="1"/>
            </p:cNvSpPr>
            <p:nvPr/>
          </p:nvSpPr>
          <p:spPr bwMode="auto">
            <a:xfrm>
              <a:off x="583" y="32"/>
              <a:ext cx="4269" cy="2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10764" tIns="55381" rIns="110764" bIns="55381">
              <a:spAutoFit/>
            </a:bodyPr>
            <a:lstStyle>
              <a:lvl1pPr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规定正电荷移动的方向为电流的实际方向。</a:t>
              </a:r>
            </a:p>
          </p:txBody>
        </p:sp>
      </p:grpSp>
      <p:grpSp>
        <p:nvGrpSpPr>
          <p:cNvPr id="11" name="Group 39"/>
          <p:cNvGrpSpPr/>
          <p:nvPr/>
        </p:nvGrpSpPr>
        <p:grpSpPr bwMode="auto">
          <a:xfrm>
            <a:off x="4776788" y="4107517"/>
            <a:ext cx="3165475" cy="638175"/>
            <a:chOff x="0" y="0"/>
            <a:chExt cx="1994" cy="402"/>
          </a:xfrm>
        </p:grpSpPr>
        <p:grpSp>
          <p:nvGrpSpPr>
            <p:cNvPr id="9231" name="Group 63"/>
            <p:cNvGrpSpPr/>
            <p:nvPr/>
          </p:nvGrpSpPr>
          <p:grpSpPr bwMode="auto">
            <a:xfrm>
              <a:off x="0" y="15"/>
              <a:ext cx="261" cy="372"/>
              <a:chOff x="0" y="0"/>
              <a:chExt cx="272" cy="431"/>
            </a:xfrm>
          </p:grpSpPr>
          <p:sp>
            <p:nvSpPr>
              <p:cNvPr id="9250" name="Arc 64"/>
              <p:cNvSpPr/>
              <p:nvPr/>
            </p:nvSpPr>
            <p:spPr bwMode="auto">
              <a:xfrm rot="1936539">
                <a:off x="0" y="177"/>
                <a:ext cx="227" cy="227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1" name="Arc 65"/>
              <p:cNvSpPr/>
              <p:nvPr/>
            </p:nvSpPr>
            <p:spPr bwMode="auto">
              <a:xfrm rot="19663461" flipH="1">
                <a:off x="36" y="177"/>
                <a:ext cx="227" cy="227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2" name="Arc 66"/>
              <p:cNvSpPr/>
              <p:nvPr/>
            </p:nvSpPr>
            <p:spPr bwMode="auto">
              <a:xfrm rot="19663461" flipH="1">
                <a:off x="91" y="0"/>
                <a:ext cx="181" cy="137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53" name="Oval 67" descr="深色上对角线"/>
              <p:cNvSpPr>
                <a:spLocks noChangeArrowheads="1"/>
              </p:cNvSpPr>
              <p:nvPr/>
            </p:nvSpPr>
            <p:spPr bwMode="auto">
              <a:xfrm>
                <a:off x="82" y="204"/>
                <a:ext cx="91" cy="227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857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70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9232" name="Group 68"/>
            <p:cNvGrpSpPr/>
            <p:nvPr/>
          </p:nvGrpSpPr>
          <p:grpSpPr bwMode="auto">
            <a:xfrm flipH="1" flipV="1">
              <a:off x="1735" y="17"/>
              <a:ext cx="259" cy="374"/>
              <a:chOff x="2" y="0"/>
              <a:chExt cx="270" cy="433"/>
            </a:xfrm>
          </p:grpSpPr>
          <p:sp>
            <p:nvSpPr>
              <p:cNvPr id="9246" name="Arc 69"/>
              <p:cNvSpPr/>
              <p:nvPr/>
            </p:nvSpPr>
            <p:spPr bwMode="auto">
              <a:xfrm rot="1936539">
                <a:off x="2" y="171"/>
                <a:ext cx="206" cy="226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7" name="Arc 70"/>
              <p:cNvSpPr/>
              <p:nvPr/>
            </p:nvSpPr>
            <p:spPr bwMode="auto">
              <a:xfrm rot="19663461" flipH="1">
                <a:off x="53" y="194"/>
                <a:ext cx="205" cy="201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8" name="Arc 71"/>
              <p:cNvSpPr/>
              <p:nvPr/>
            </p:nvSpPr>
            <p:spPr bwMode="auto">
              <a:xfrm rot="19663461" flipH="1">
                <a:off x="91" y="0"/>
                <a:ext cx="181" cy="137"/>
              </a:xfrm>
              <a:custGeom>
                <a:avLst/>
                <a:gdLst>
                  <a:gd name="T0" fmla="*/ 0 w 21600"/>
                  <a:gd name="T1" fmla="*/ 0 h 21664"/>
                  <a:gd name="T2" fmla="*/ 0 w 21600"/>
                  <a:gd name="T3" fmla="*/ 0 h 21664"/>
                  <a:gd name="T4" fmla="*/ 0 w 21600"/>
                  <a:gd name="T5" fmla="*/ 0 h 21664"/>
                  <a:gd name="T6" fmla="*/ 0 w 21600"/>
                  <a:gd name="T7" fmla="*/ 0 h 21664"/>
                  <a:gd name="T8" fmla="*/ 0 w 21600"/>
                  <a:gd name="T9" fmla="*/ 0 h 21664"/>
                  <a:gd name="T10" fmla="*/ 0 w 21600"/>
                  <a:gd name="T11" fmla="*/ 0 h 21664"/>
                  <a:gd name="T12" fmla="*/ 0 w 21600"/>
                  <a:gd name="T13" fmla="*/ 0 h 21664"/>
                  <a:gd name="T14" fmla="*/ 0 w 21600"/>
                  <a:gd name="T15" fmla="*/ 0 h 21664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21600" h="21664" fill="none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</a:path>
                  <a:path w="21600" h="21664" stroke="0" extrusionOk="0">
                    <a:moveTo>
                      <a:pt x="5712" y="-1"/>
                    </a:moveTo>
                    <a:cubicBezTo>
                      <a:pt x="15095" y="2572"/>
                      <a:pt x="21600" y="11101"/>
                      <a:pt x="21600" y="20831"/>
                    </a:cubicBezTo>
                    <a:cubicBezTo>
                      <a:pt x="21600" y="21108"/>
                      <a:pt x="21594" y="21386"/>
                      <a:pt x="21583" y="21663"/>
                    </a:cubicBezTo>
                    <a:lnTo>
                      <a:pt x="0" y="20831"/>
                    </a:lnTo>
                    <a:lnTo>
                      <a:pt x="5712" y="-1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49" name="Oval 72" descr="深色上对角线"/>
              <p:cNvSpPr>
                <a:spLocks noChangeArrowheads="1"/>
              </p:cNvSpPr>
              <p:nvPr/>
            </p:nvSpPr>
            <p:spPr bwMode="auto">
              <a:xfrm>
                <a:off x="83" y="206"/>
                <a:ext cx="91" cy="227"/>
              </a:xfrm>
              <a:prstGeom prst="ellipse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28575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 sz="170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9233" name="Oval 73"/>
            <p:cNvSpPr>
              <a:spLocks noChangeArrowheads="1"/>
            </p:cNvSpPr>
            <p:nvPr/>
          </p:nvSpPr>
          <p:spPr bwMode="auto">
            <a:xfrm>
              <a:off x="473" y="11"/>
              <a:ext cx="174" cy="3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  <p:sp>
          <p:nvSpPr>
            <p:cNvPr id="9234" name="Rectangle 74"/>
            <p:cNvSpPr>
              <a:spLocks noChangeArrowheads="1"/>
            </p:cNvSpPr>
            <p:nvPr/>
          </p:nvSpPr>
          <p:spPr bwMode="auto">
            <a:xfrm>
              <a:off x="565" y="11"/>
              <a:ext cx="92" cy="3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  <p:sp>
          <p:nvSpPr>
            <p:cNvPr id="9235" name="Oval 75"/>
            <p:cNvSpPr>
              <a:spLocks noChangeArrowheads="1"/>
            </p:cNvSpPr>
            <p:nvPr/>
          </p:nvSpPr>
          <p:spPr bwMode="auto">
            <a:xfrm>
              <a:off x="474" y="5"/>
              <a:ext cx="174" cy="39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  <p:sp>
          <p:nvSpPr>
            <p:cNvPr id="9236" name="Line 76"/>
            <p:cNvSpPr>
              <a:spLocks noChangeShapeType="1"/>
            </p:cNvSpPr>
            <p:nvPr/>
          </p:nvSpPr>
          <p:spPr bwMode="auto">
            <a:xfrm flipH="1">
              <a:off x="257" y="122"/>
              <a:ext cx="216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77"/>
            <p:cNvSpPr>
              <a:spLocks noChangeShapeType="1"/>
            </p:cNvSpPr>
            <p:nvPr/>
          </p:nvSpPr>
          <p:spPr bwMode="auto">
            <a:xfrm flipH="1">
              <a:off x="560" y="121"/>
              <a:ext cx="260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78"/>
            <p:cNvSpPr>
              <a:spLocks noChangeShapeType="1"/>
            </p:cNvSpPr>
            <p:nvPr/>
          </p:nvSpPr>
          <p:spPr bwMode="auto">
            <a:xfrm flipH="1">
              <a:off x="257" y="268"/>
              <a:ext cx="215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9" name="Line 79"/>
            <p:cNvSpPr>
              <a:spLocks noChangeShapeType="1"/>
            </p:cNvSpPr>
            <p:nvPr/>
          </p:nvSpPr>
          <p:spPr bwMode="auto">
            <a:xfrm>
              <a:off x="560" y="269"/>
              <a:ext cx="311" cy="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Text Box 80"/>
            <p:cNvSpPr txBox="1">
              <a:spLocks noChangeArrowheads="1"/>
            </p:cNvSpPr>
            <p:nvPr/>
          </p:nvSpPr>
          <p:spPr bwMode="auto">
            <a:xfrm>
              <a:off x="888" y="14"/>
              <a:ext cx="946" cy="1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7215" rIns="0" bIns="0">
              <a:spAutoFit/>
            </a:bodyPr>
            <a:lstStyle>
              <a:lvl1pPr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2200" b="1">
                  <a:sym typeface="Symbol" panose="05050102010706020507" pitchFamily="18" charset="2"/>
                </a:rPr>
                <a:t>    </a:t>
              </a:r>
              <a:r>
                <a:rPr lang="zh-CN" altLang="en-US" sz="2200" b="1"/>
                <a:t>自由电子</a:t>
              </a:r>
            </a:p>
          </p:txBody>
        </p:sp>
        <p:sp>
          <p:nvSpPr>
            <p:cNvPr id="9241" name="Oval 82"/>
            <p:cNvSpPr>
              <a:spLocks noChangeArrowheads="1"/>
            </p:cNvSpPr>
            <p:nvPr/>
          </p:nvSpPr>
          <p:spPr bwMode="auto">
            <a:xfrm>
              <a:off x="909" y="67"/>
              <a:ext cx="109" cy="97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1700">
                <a:latin typeface="Calibri" panose="020F0502020204030204" pitchFamily="34" charset="0"/>
              </a:endParaRPr>
            </a:p>
          </p:txBody>
        </p:sp>
        <p:sp>
          <p:nvSpPr>
            <p:cNvPr id="23" name="Text Box 83"/>
            <p:cNvSpPr txBox="1">
              <a:spLocks noChangeArrowheads="1"/>
            </p:cNvSpPr>
            <p:nvPr/>
          </p:nvSpPr>
          <p:spPr bwMode="auto">
            <a:xfrm>
              <a:off x="918" y="0"/>
              <a:ext cx="131" cy="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87215" rIns="0" bIns="0">
              <a:spAutoFit/>
            </a:bodyPr>
            <a:lstStyle>
              <a:lvl1pPr defTabSz="1108075" eaLnBrk="0" hangingPunct="0"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108075" eaLnBrk="0" hangingPunct="0"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108075" eaLnBrk="0" hangingPunct="0"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108075" eaLnBrk="0" hangingPunct="0"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108075" eaLnBrk="0" hangingPunct="0"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17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  <a:defRPr/>
              </a:pPr>
              <a:r>
                <a:rPr lang="zh-CN" altLang="en-US" sz="2200" b="1">
                  <a:latin typeface="Times New Roman" panose="02020603050405020304" pitchFamily="18" charset="0"/>
                  <a:sym typeface="Symbol" panose="05050102010706020507" pitchFamily="18" charset="2"/>
                </a:rPr>
                <a:t></a:t>
              </a:r>
            </a:p>
          </p:txBody>
        </p:sp>
        <p:sp>
          <p:nvSpPr>
            <p:cNvPr id="9243" name="Text Box 84"/>
            <p:cNvSpPr txBox="1">
              <a:spLocks noChangeArrowheads="1"/>
            </p:cNvSpPr>
            <p:nvPr/>
          </p:nvSpPr>
          <p:spPr bwMode="auto">
            <a:xfrm>
              <a:off x="942" y="182"/>
              <a:ext cx="129" cy="21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87215" rIns="0" bIns="0">
              <a:spAutoFit/>
            </a:bodyPr>
            <a:lstStyle>
              <a:lvl1pPr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11080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1108075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en-US" altLang="zh-CN" b="1" i="1"/>
                <a:t>i</a:t>
              </a:r>
            </a:p>
          </p:txBody>
        </p:sp>
        <p:sp>
          <p:nvSpPr>
            <p:cNvPr id="9244" name="Line 85"/>
            <p:cNvSpPr>
              <a:spLocks noChangeShapeType="1"/>
            </p:cNvSpPr>
            <p:nvPr/>
          </p:nvSpPr>
          <p:spPr bwMode="auto">
            <a:xfrm>
              <a:off x="113" y="402"/>
              <a:ext cx="1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5" name="Line 86"/>
            <p:cNvSpPr>
              <a:spLocks noChangeShapeType="1"/>
            </p:cNvSpPr>
            <p:nvPr/>
          </p:nvSpPr>
          <p:spPr bwMode="auto">
            <a:xfrm>
              <a:off x="174" y="11"/>
              <a:ext cx="17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5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1669740"/>
              </p:ext>
            </p:extLst>
          </p:nvPr>
        </p:nvGraphicFramePr>
        <p:xfrm>
          <a:off x="2735263" y="3759855"/>
          <a:ext cx="9683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r:id="rId5" imgW="445135" imgH="394335" progId="">
                  <p:embed/>
                </p:oleObj>
              </mc:Choice>
              <mc:Fallback>
                <p:oleObj r:id="rId5" imgW="445135" imgH="394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63" y="3759855"/>
                        <a:ext cx="9683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90"/>
          <p:cNvSpPr txBox="1">
            <a:spLocks noChangeArrowheads="1"/>
          </p:cNvSpPr>
          <p:nvPr/>
        </p:nvSpPr>
        <p:spPr bwMode="auto">
          <a:xfrm>
            <a:off x="479425" y="1232555"/>
            <a:ext cx="8113713" cy="1145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/>
              <a:t>电路中的</a:t>
            </a:r>
            <a:r>
              <a:rPr lang="zh-CN" altLang="en-US" sz="2800" b="1" dirty="0">
                <a:solidFill>
                  <a:srgbClr val="C00000"/>
                </a:solidFill>
              </a:rPr>
              <a:t>电流、电压、电动势和功率</a:t>
            </a:r>
            <a:r>
              <a:rPr lang="zh-CN" altLang="en-US" sz="2800" b="1" dirty="0"/>
              <a:t>等是常用的物理量，对这些量的理解是分析和计算电路的基础。</a:t>
            </a:r>
          </a:p>
        </p:txBody>
      </p:sp>
      <p:sp>
        <p:nvSpPr>
          <p:cNvPr id="37" name="Text Box 23"/>
          <p:cNvSpPr txBox="1">
            <a:spLocks noChangeArrowheads="1"/>
          </p:cNvSpPr>
          <p:nvPr/>
        </p:nvSpPr>
        <p:spPr bwMode="auto">
          <a:xfrm>
            <a:off x="944563" y="4702830"/>
            <a:ext cx="2027237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直流电流：</a:t>
            </a:r>
            <a:endParaRPr lang="en-US" altLang="zh-CN" sz="2800" b="1">
              <a:solidFill>
                <a:srgbClr val="000099"/>
              </a:solidFill>
            </a:endParaRPr>
          </a:p>
        </p:txBody>
      </p:sp>
      <p:graphicFrame>
        <p:nvGraphicFramePr>
          <p:cNvPr id="38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4309841"/>
              </p:ext>
            </p:extLst>
          </p:nvPr>
        </p:nvGraphicFramePr>
        <p:xfrm>
          <a:off x="2762250" y="4602817"/>
          <a:ext cx="7270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r:id="rId7" imgW="432435" imgH="394335" progId="">
                  <p:embed/>
                </p:oleObj>
              </mc:Choice>
              <mc:Fallback>
                <p:oleObj r:id="rId7" imgW="432435" imgH="39433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2250" y="4602817"/>
                        <a:ext cx="7270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文本框 39"/>
          <p:cNvSpPr txBox="1">
            <a:spLocks noChangeArrowheads="1"/>
          </p:cNvSpPr>
          <p:nvPr/>
        </p:nvSpPr>
        <p:spPr bwMode="auto">
          <a:xfrm>
            <a:off x="550863" y="2277130"/>
            <a:ext cx="3949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000099"/>
                </a:solidFill>
                <a:latin typeface="宋体" panose="02010600030101010101" pitchFamily="2" charset="-122"/>
              </a:rPr>
              <a:t>一、电路的基本物理量</a:t>
            </a:r>
            <a:endParaRPr lang="zh-CN" altLang="en-US" sz="2800">
              <a:solidFill>
                <a:srgbClr val="000099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399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6" grpId="0" autoUpdateAnimBg="0"/>
      <p:bldP spid="7" grpId="0"/>
      <p:bldP spid="36" grpId="0" autoUpdateAnimBg="0"/>
      <p:bldP spid="37" grpId="0"/>
      <p:bldP spid="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9"/>
          <p:cNvSpPr txBox="1">
            <a:spLocks noChangeArrowheads="1"/>
          </p:cNvSpPr>
          <p:nvPr/>
        </p:nvSpPr>
        <p:spPr bwMode="auto">
          <a:xfrm>
            <a:off x="682625" y="633413"/>
            <a:ext cx="2092325" cy="538162"/>
          </a:xfrm>
          <a:prstGeom prst="rect">
            <a:avLst/>
          </a:prstGeom>
          <a:noFill/>
          <a:ln>
            <a:noFill/>
          </a:ln>
          <a:effectLst/>
        </p:spPr>
        <p:txBody>
          <a:bodyPr lIns="110764" tIns="55381" rIns="110764" bIns="55381">
            <a:spAutoFit/>
          </a:bodyPr>
          <a:lstStyle>
            <a:lvl1pPr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108075" eaLnBrk="0" hangingPunct="0"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7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电压</a:t>
            </a:r>
          </a:p>
        </p:txBody>
      </p:sp>
      <p:sp>
        <p:nvSpPr>
          <p:cNvPr id="3" name="Text Box 30"/>
          <p:cNvSpPr txBox="1">
            <a:spLocks noChangeArrowheads="1"/>
          </p:cNvSpPr>
          <p:nvPr/>
        </p:nvSpPr>
        <p:spPr bwMode="auto">
          <a:xfrm>
            <a:off x="930275" y="1292225"/>
            <a:ext cx="6670675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单位正电荷由 </a:t>
            </a:r>
            <a:r>
              <a:rPr lang="en-US" altLang="zh-CN" sz="2800" b="1" i="1"/>
              <a:t>a</a:t>
            </a:r>
            <a:r>
              <a:rPr lang="zh-CN" altLang="en-US" sz="2800" b="1"/>
              <a:t>点移到 </a:t>
            </a:r>
            <a:r>
              <a:rPr lang="en-US" altLang="zh-CN" sz="2800" b="1" i="1">
                <a:ea typeface="MingLiU" panose="02020509000000000000" pitchFamily="49" charset="-120"/>
              </a:rPr>
              <a:t>b </a:t>
            </a:r>
            <a:r>
              <a:rPr lang="zh-CN" altLang="en-US" sz="2800" b="1"/>
              <a:t>点所做的功。</a:t>
            </a:r>
            <a:endParaRPr lang="zh-CN" altLang="en-US" sz="2800" b="1">
              <a:latin typeface="Monotype Corsiva" panose="03010101010201010101" pitchFamily="66" charset="0"/>
            </a:endParaRPr>
          </a:p>
        </p:txBody>
      </p:sp>
      <p:sp>
        <p:nvSpPr>
          <p:cNvPr id="4" name="Text Box 31"/>
          <p:cNvSpPr txBox="1">
            <a:spLocks noChangeArrowheads="1"/>
          </p:cNvSpPr>
          <p:nvPr/>
        </p:nvSpPr>
        <p:spPr bwMode="auto">
          <a:xfrm>
            <a:off x="930275" y="4194175"/>
            <a:ext cx="362743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单位</a:t>
            </a:r>
            <a:r>
              <a:rPr lang="en-US" altLang="zh-CN" sz="2800" b="1">
                <a:solidFill>
                  <a:srgbClr val="000099"/>
                </a:solidFill>
              </a:rPr>
              <a:t>: </a:t>
            </a:r>
            <a:r>
              <a:rPr lang="zh-CN" altLang="en-US" sz="2800" b="1"/>
              <a:t>伏特 </a:t>
            </a:r>
            <a:r>
              <a:rPr lang="en-US" altLang="zh-CN" sz="2800" b="1"/>
              <a:t>( V )</a:t>
            </a:r>
          </a:p>
        </p:txBody>
      </p:sp>
      <p:sp>
        <p:nvSpPr>
          <p:cNvPr id="5" name="Text Box 32"/>
          <p:cNvSpPr txBox="1">
            <a:spLocks noChangeArrowheads="1"/>
          </p:cNvSpPr>
          <p:nvPr/>
        </p:nvSpPr>
        <p:spPr bwMode="auto">
          <a:xfrm>
            <a:off x="787400" y="5522913"/>
            <a:ext cx="72739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</a:rPr>
              <a:t>方向</a:t>
            </a:r>
            <a:r>
              <a:rPr lang="en-US" altLang="zh-CN" sz="2800" b="1">
                <a:solidFill>
                  <a:srgbClr val="000099"/>
                </a:solidFill>
              </a:rPr>
              <a:t>: </a:t>
            </a:r>
            <a:r>
              <a:rPr lang="zh-CN" altLang="en-US" sz="2800" b="1">
                <a:solidFill>
                  <a:srgbClr val="000099"/>
                </a:solidFill>
              </a:rPr>
              <a:t>从电源正极指向负极，即电压降方向。</a:t>
            </a:r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2765425" y="1790700"/>
          <a:ext cx="1716088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673100" imgH="419100" progId="Equation.DSMT4">
                  <p:embed/>
                </p:oleObj>
              </mc:Choice>
              <mc:Fallback>
                <p:oleObj name="Equation" r:id="rId3" imgW="673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425" y="1790700"/>
                        <a:ext cx="1716088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9"/>
          <p:cNvSpPr txBox="1">
            <a:spLocks noChangeArrowheads="1"/>
          </p:cNvSpPr>
          <p:nvPr/>
        </p:nvSpPr>
        <p:spPr bwMode="auto">
          <a:xfrm>
            <a:off x="930275" y="3227388"/>
            <a:ext cx="2092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直流电压：</a:t>
            </a:r>
            <a:endParaRPr lang="en-US" altLang="zh-CN" sz="2800" b="1" baseline="-25000">
              <a:solidFill>
                <a:srgbClr val="000099"/>
              </a:solidFill>
            </a:endParaRPr>
          </a:p>
        </p:txBody>
      </p:sp>
      <p:sp>
        <p:nvSpPr>
          <p:cNvPr id="8" name="Rectangle 50"/>
          <p:cNvSpPr>
            <a:spLocks noChangeArrowheads="1"/>
          </p:cNvSpPr>
          <p:nvPr/>
        </p:nvSpPr>
        <p:spPr bwMode="auto">
          <a:xfrm>
            <a:off x="912813" y="1963738"/>
            <a:ext cx="2092325" cy="53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</a:rPr>
              <a:t>交流电压：</a:t>
            </a:r>
            <a:endParaRPr lang="en-US" altLang="zh-CN" sz="2800" b="1" baseline="-25000">
              <a:solidFill>
                <a:srgbClr val="000099"/>
              </a:solidFill>
            </a:endParaRPr>
          </a:p>
        </p:txBody>
      </p:sp>
      <p:sp>
        <p:nvSpPr>
          <p:cNvPr id="9" name="Rectangle 51"/>
          <p:cNvSpPr>
            <a:spLocks noChangeArrowheads="1"/>
          </p:cNvSpPr>
          <p:nvPr/>
        </p:nvSpPr>
        <p:spPr bwMode="auto">
          <a:xfrm>
            <a:off x="1901825" y="4876800"/>
            <a:ext cx="5043488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10764" tIns="55381" rIns="110764" bIns="55381">
            <a:spAutoFit/>
          </a:bodyPr>
          <a:lstStyle>
            <a:lvl1pPr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11080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1108075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1kV =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V  </a:t>
            </a:r>
            <a:r>
              <a:rPr lang="zh-CN" altLang="en-US" sz="2800" b="1">
                <a:latin typeface="宋体" panose="02010600030101010101" pitchFamily="2" charset="-122"/>
              </a:rPr>
              <a:t>；</a:t>
            </a:r>
            <a:r>
              <a:rPr lang="en-US" altLang="zh-CN" sz="2800" b="1"/>
              <a:t>1V = 10</a:t>
            </a:r>
            <a:r>
              <a:rPr lang="en-US" altLang="zh-CN" sz="2800" b="1" baseline="30000"/>
              <a:t>3</a:t>
            </a:r>
            <a:r>
              <a:rPr lang="en-US" altLang="zh-CN" sz="2800" b="1"/>
              <a:t>mV</a:t>
            </a:r>
            <a:r>
              <a:rPr lang="zh-CN" altLang="en-US" sz="2800" b="1">
                <a:latin typeface="宋体" panose="02010600030101010101" pitchFamily="2" charset="-122"/>
              </a:rPr>
              <a:t>。</a:t>
            </a:r>
            <a:r>
              <a:rPr lang="en-US" altLang="zh-CN" sz="2800" b="1"/>
              <a:t> </a:t>
            </a:r>
          </a:p>
        </p:txBody>
      </p:sp>
      <p:graphicFrame>
        <p:nvGraphicFramePr>
          <p:cNvPr id="10" name="Object 10"/>
          <p:cNvGraphicFramePr>
            <a:graphicFrameLocks noChangeAspect="1"/>
          </p:cNvGraphicFramePr>
          <p:nvPr/>
        </p:nvGraphicFramePr>
        <p:xfrm>
          <a:off x="2825750" y="2976563"/>
          <a:ext cx="161925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r:id="rId5" imgW="635000" imgH="444500" progId="">
                  <p:embed/>
                </p:oleObj>
              </mc:Choice>
              <mc:Fallback>
                <p:oleObj r:id="rId5" imgW="635000" imgH="4445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2976563"/>
                        <a:ext cx="1619250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938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4" grpId="0" autoUpdateAnimBg="0"/>
      <p:bldP spid="5" grpId="0" autoUpdateAnimBg="0"/>
      <p:bldP spid="7" grpId="0" autoUpdateAnimBg="0"/>
      <p:bldP spid="8" grpId="0" autoUpdateAnimBg="0"/>
      <p:bldP spid="9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4087</Words>
  <Application>Microsoft Office PowerPoint</Application>
  <PresentationFormat>全屏显示(4:3)</PresentationFormat>
  <Paragraphs>739</Paragraphs>
  <Slides>57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57</vt:i4>
      </vt:variant>
    </vt:vector>
  </HeadingPairs>
  <TitlesOfParts>
    <vt:vector size="75" baseType="lpstr">
      <vt:lpstr>Malgun Gothic Semilight</vt:lpstr>
      <vt:lpstr>MingLiU</vt:lpstr>
      <vt:lpstr>华文中宋</vt:lpstr>
      <vt:lpstr>楷体_GB2312</vt:lpstr>
      <vt:lpstr>隶书</vt:lpstr>
      <vt:lpstr>宋体</vt:lpstr>
      <vt:lpstr>微软雅黑</vt:lpstr>
      <vt:lpstr>Arial</vt:lpstr>
      <vt:lpstr>Calibri</vt:lpstr>
      <vt:lpstr>Calibri Light</vt:lpstr>
      <vt:lpstr>Monotype Corsiva</vt:lpstr>
      <vt:lpstr>Symbol</vt:lpstr>
      <vt:lpstr>Tahoma</vt:lpstr>
      <vt:lpstr>Times New Roman</vt:lpstr>
      <vt:lpstr>Wingdings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 电容元件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1.5 电源有载工作、开路与短路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例3：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21</cp:revision>
  <dcterms:created xsi:type="dcterms:W3CDTF">2023-06-12T00:47:34Z</dcterms:created>
  <dcterms:modified xsi:type="dcterms:W3CDTF">2024-08-26T14:26:43Z</dcterms:modified>
</cp:coreProperties>
</file>